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92" r:id="rId11"/>
  </p:sldMasterIdLst>
  <p:sldIdLst>
    <p:sldId id="260" r:id="rId12"/>
    <p:sldId id="273" r:id="rId13"/>
    <p:sldId id="274" r:id="rId14"/>
    <p:sldId id="261" r:id="rId15"/>
    <p:sldId id="275" r:id="rId16"/>
    <p:sldId id="257" r:id="rId17"/>
    <p:sldId id="258" r:id="rId18"/>
    <p:sldId id="272" r:id="rId19"/>
    <p:sldId id="267" r:id="rId20"/>
    <p:sldId id="271" r:id="rId21"/>
    <p:sldId id="259" r:id="rId22"/>
    <p:sldId id="262" r:id="rId23"/>
    <p:sldId id="263" r:id="rId24"/>
    <p:sldId id="278" r:id="rId25"/>
    <p:sldId id="264" r:id="rId26"/>
    <p:sldId id="279" r:id="rId27"/>
    <p:sldId id="265" r:id="rId28"/>
    <p:sldId id="276" r:id="rId29"/>
    <p:sldId id="266" r:id="rId30"/>
    <p:sldId id="277" r:id="rId31"/>
    <p:sldId id="282" r:id="rId32"/>
    <p:sldId id="285" r:id="rId33"/>
    <p:sldId id="280" r:id="rId34"/>
    <p:sldId id="281" r:id="rId35"/>
    <p:sldId id="283" r:id="rId36"/>
    <p:sldId id="284" r:id="rId37"/>
    <p:sldId id="268" r:id="rId3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presProps" Target="presProps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83B7039-0DB4-4E6E-91B9-CE955071BC39}" type="datetimeFigureOut">
              <a:rPr lang="el-GR" smtClean="0"/>
              <a:pPr/>
              <a:t>2/11/2023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EBDDC3"/>
              </a:solidFill>
            </a:endParaRPr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AB7392-DF59-453B-A806-4505194EF192}" type="slidenum">
              <a:rPr lang="el-GR" smtClean="0">
                <a:solidFill>
                  <a:srgbClr val="EBDDC3"/>
                </a:solidFill>
              </a:rPr>
              <a:pPr/>
              <a:t>‹#›</a:t>
            </a:fld>
            <a:endParaRPr lang="el-GR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5059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734400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83B7039-0DB4-4E6E-91B9-CE955071BC39}" type="datetimeFigureOut">
              <a:rPr lang="el-GR" smtClean="0"/>
              <a:pPr/>
              <a:t>2/11/2023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EBDDC3"/>
              </a:solidFill>
            </a:endParaRPr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AB7392-DF59-453B-A806-4505194EF192}" type="slidenum">
              <a:rPr lang="el-GR" smtClean="0">
                <a:solidFill>
                  <a:srgbClr val="EBDDC3"/>
                </a:solidFill>
              </a:rPr>
              <a:pPr/>
              <a:t>‹#›</a:t>
            </a:fld>
            <a:endParaRPr lang="el-GR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145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251183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7" name="6 - Ορθογώνιο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743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2" name="11 - Θέση υποσέλιδου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86088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12" name="11 - Θέση αριθμού διαφάνειας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16" name="15 - Θέση κειμένου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15" name="1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96475286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900608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AB7392-DF59-453B-A806-4505194EF192}" type="slidenum">
              <a:rPr lang="el-GR" smtClean="0">
                <a:solidFill>
                  <a:srgbClr val="775F55"/>
                </a:solidFill>
              </a:rPr>
              <a:pPr/>
              <a:t>‹#›</a:t>
            </a:fld>
            <a:endParaRPr lang="el-GR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49800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3248977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8" name="7 - Ορθογώνιο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Ορθογώνιο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8393484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770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1503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9794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83B7039-0DB4-4E6E-91B9-CE955071BC39}" type="datetimeFigureOut">
              <a:rPr lang="el-GR" smtClean="0"/>
              <a:pPr/>
              <a:t>2/11/2023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EBDDC3"/>
              </a:solidFill>
            </a:endParaRPr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AB7392-DF59-453B-A806-4505194EF192}" type="slidenum">
              <a:rPr lang="el-GR" smtClean="0">
                <a:solidFill>
                  <a:srgbClr val="EBDDC3"/>
                </a:solidFill>
              </a:rPr>
              <a:pPr/>
              <a:t>‹#›</a:t>
            </a:fld>
            <a:endParaRPr lang="el-GR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6530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3072274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7" name="6 - Ορθογώνιο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193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2" name="11 - Θέση υποσέλιδου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29901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12" name="11 - Θέση αριθμού διαφάνειας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16" name="15 - Θέση κειμένου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15" name="1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46484695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957164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AB7392-DF59-453B-A806-4505194EF192}" type="slidenum">
              <a:rPr lang="el-GR" smtClean="0">
                <a:solidFill>
                  <a:srgbClr val="775F55"/>
                </a:solidFill>
              </a:rPr>
              <a:pPr/>
              <a:t>‹#›</a:t>
            </a:fld>
            <a:endParaRPr lang="el-GR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14204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5355435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8" name="7 - Ορθογώνιο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Ορθογώνιο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597741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83B7039-0DB4-4E6E-91B9-CE955071BC39}" type="datetimeFigureOut">
              <a:rPr lang="el-GR" smtClean="0"/>
              <a:pPr/>
              <a:t>2/11/2023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EBDDC3"/>
              </a:solidFill>
            </a:endParaRPr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AB7392-DF59-453B-A806-4505194EF192}" type="slidenum">
              <a:rPr lang="el-GR" smtClean="0">
                <a:solidFill>
                  <a:srgbClr val="EBDDC3"/>
                </a:solidFill>
              </a:rPr>
              <a:pPr/>
              <a:t>‹#›</a:t>
            </a:fld>
            <a:endParaRPr lang="el-GR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926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540918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6056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91568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7" name="6 - Ορθογώνιο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95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2" name="11 - Θέση υποσέλιδου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330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12" name="11 - Θέση αριθμού διαφάνειας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16" name="15 - Θέση κειμένου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15" name="1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4214120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77791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AB7392-DF59-453B-A806-4505194EF192}" type="slidenum">
              <a:rPr lang="el-GR" smtClean="0">
                <a:solidFill>
                  <a:srgbClr val="775F55"/>
                </a:solidFill>
              </a:rPr>
              <a:pPr/>
              <a:t>‹#›</a:t>
            </a:fld>
            <a:endParaRPr lang="el-GR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942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85457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323542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8" name="7 - Ορθογώνιο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Ορθογώνιο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118353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00729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99546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83B7039-0DB4-4E6E-91B9-CE955071BC39}" type="datetimeFigureOut">
              <a:rPr lang="el-GR" smtClean="0"/>
              <a:pPr/>
              <a:t>2/11/2023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EBDDC3"/>
              </a:solidFill>
            </a:endParaRPr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AB7392-DF59-453B-A806-4505194EF192}" type="slidenum">
              <a:rPr lang="el-GR" smtClean="0">
                <a:solidFill>
                  <a:srgbClr val="EBDDC3"/>
                </a:solidFill>
              </a:rPr>
              <a:pPr/>
              <a:t>‹#›</a:t>
            </a:fld>
            <a:endParaRPr lang="el-GR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657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147932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7" name="6 - Ορθογώνιο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053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2" name="11 - Θέση υποσέλιδου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802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12" name="11 - Θέση αριθμού διαφάνειας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16" name="15 - Θέση κειμένου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15" name="1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15064748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67318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AB7392-DF59-453B-A806-4505194EF192}" type="slidenum">
              <a:rPr lang="el-GR" smtClean="0">
                <a:solidFill>
                  <a:srgbClr val="775F55"/>
                </a:solidFill>
              </a:rPr>
              <a:pPr/>
              <a:t>‹#›</a:t>
            </a:fld>
            <a:endParaRPr lang="el-GR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08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7" name="6 - Ορθογώνιο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2546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15420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8" name="7 - Ορθογώνιο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Ορθογώνιο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852887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26894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0936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83B7039-0DB4-4E6E-91B9-CE955071BC39}" type="datetimeFigureOut">
              <a:rPr lang="el-GR" smtClean="0"/>
              <a:pPr/>
              <a:t>2/11/2023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EBDDC3"/>
              </a:solidFill>
            </a:endParaRPr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AB7392-DF59-453B-A806-4505194EF192}" type="slidenum">
              <a:rPr lang="el-GR" smtClean="0">
                <a:solidFill>
                  <a:srgbClr val="EBDDC3"/>
                </a:solidFill>
              </a:rPr>
              <a:pPr/>
              <a:t>‹#›</a:t>
            </a:fld>
            <a:endParaRPr lang="el-GR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0186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761201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7" name="6 - Ορθογώνιο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431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2" name="11 - Θέση υποσέλιδου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7965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12" name="11 - Θέση αριθμού διαφάνειας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16" name="15 - Θέση κειμένου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15" name="1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28960282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209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2" name="11 - Θέση υποσέλιδου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749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AB7392-DF59-453B-A806-4505194EF192}" type="slidenum">
              <a:rPr lang="el-GR" smtClean="0">
                <a:solidFill>
                  <a:srgbClr val="775F55"/>
                </a:solidFill>
              </a:rPr>
              <a:pPr/>
              <a:t>‹#›</a:t>
            </a:fld>
            <a:endParaRPr lang="el-GR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5327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060472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8" name="7 - Ορθογώνιο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Ορθογώνιο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7483987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6251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81624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83B7039-0DB4-4E6E-91B9-CE955071BC39}" type="datetimeFigureOut">
              <a:rPr lang="el-GR" smtClean="0"/>
              <a:pPr/>
              <a:t>2/11/2023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EBDDC3"/>
              </a:solidFill>
            </a:endParaRPr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AB7392-DF59-453B-A806-4505194EF192}" type="slidenum">
              <a:rPr lang="el-GR" smtClean="0">
                <a:solidFill>
                  <a:srgbClr val="EBDDC3"/>
                </a:solidFill>
              </a:rPr>
              <a:pPr/>
              <a:t>‹#›</a:t>
            </a:fld>
            <a:endParaRPr lang="el-GR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2518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739884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7" name="6 - Ορθογώνιο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125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2" name="11 - Θέση υποσέλιδου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1564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12" name="11 - Θέση αριθμού διαφάνειας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16" name="15 - Θέση κειμένου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15" name="1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977312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12" name="11 - Θέση αριθμού διαφάνειας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16" name="15 - Θέση κειμένου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15" name="1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13887773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00319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AB7392-DF59-453B-A806-4505194EF192}" type="slidenum">
              <a:rPr lang="el-GR" smtClean="0">
                <a:solidFill>
                  <a:srgbClr val="775F55"/>
                </a:solidFill>
              </a:rPr>
              <a:pPr/>
              <a:t>‹#›</a:t>
            </a:fld>
            <a:endParaRPr lang="el-GR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1998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159772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8" name="7 - Ορθογώνιο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Ορθογώνιο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33067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34562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161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83B7039-0DB4-4E6E-91B9-CE955071BC39}" type="datetimeFigureOut">
              <a:rPr lang="el-GR" smtClean="0"/>
              <a:pPr/>
              <a:t>2/11/2023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EBDDC3"/>
              </a:solidFill>
            </a:endParaRPr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AB7392-DF59-453B-A806-4505194EF192}" type="slidenum">
              <a:rPr lang="el-GR" smtClean="0">
                <a:solidFill>
                  <a:srgbClr val="EBDDC3"/>
                </a:solidFill>
              </a:rPr>
              <a:pPr/>
              <a:t>‹#›</a:t>
            </a:fld>
            <a:endParaRPr lang="el-GR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0916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967153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7" name="6 - Ορθογώνιο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3106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2" name="11 - Θέση υποσέλιδου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470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2611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12" name="11 - Θέση αριθμού διαφάνειας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16" name="15 - Θέση κειμένου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15" name="1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1701016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81593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AB7392-DF59-453B-A806-4505194EF192}" type="slidenum">
              <a:rPr lang="el-GR" smtClean="0">
                <a:solidFill>
                  <a:srgbClr val="775F55"/>
                </a:solidFill>
              </a:rPr>
              <a:pPr/>
              <a:t>‹#›</a:t>
            </a:fld>
            <a:endParaRPr lang="el-GR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8114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879679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8" name="7 - Ορθογώνιο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Ορθογώνιο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8926163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75356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96233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83B7039-0DB4-4E6E-91B9-CE955071BC39}" type="datetimeFigureOut">
              <a:rPr lang="el-GR" smtClean="0"/>
              <a:pPr/>
              <a:t>2/11/2023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EBDDC3"/>
              </a:solidFill>
            </a:endParaRPr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AB7392-DF59-453B-A806-4505194EF192}" type="slidenum">
              <a:rPr lang="el-GR" smtClean="0">
                <a:solidFill>
                  <a:srgbClr val="EBDDC3"/>
                </a:solidFill>
              </a:rPr>
              <a:pPr/>
              <a:t>‹#›</a:t>
            </a:fld>
            <a:endParaRPr lang="el-GR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1611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6276322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7" name="6 - Ορθογώνιο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585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AB7392-DF59-453B-A806-4505194EF192}" type="slidenum">
              <a:rPr lang="el-GR" smtClean="0">
                <a:solidFill>
                  <a:srgbClr val="775F55"/>
                </a:solidFill>
              </a:rPr>
              <a:pPr/>
              <a:t>‹#›</a:t>
            </a:fld>
            <a:endParaRPr lang="el-GR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5410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2" name="11 - Θέση υποσέλιδου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5222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12" name="11 - Θέση αριθμού διαφάνειας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16" name="15 - Θέση κειμένου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15" name="1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134098887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329926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AB7392-DF59-453B-A806-4505194EF192}" type="slidenum">
              <a:rPr lang="el-GR" smtClean="0">
                <a:solidFill>
                  <a:srgbClr val="775F55"/>
                </a:solidFill>
              </a:rPr>
              <a:pPr/>
              <a:t>‹#›</a:t>
            </a:fld>
            <a:endParaRPr lang="el-GR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64663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7642231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8" name="7 - Ορθογώνιο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Ορθογώνιο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780650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17008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75034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83B7039-0DB4-4E6E-91B9-CE955071BC39}" type="datetimeFigureOut">
              <a:rPr lang="el-GR" smtClean="0"/>
              <a:pPr/>
              <a:t>2/11/2023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EBDDC3"/>
              </a:solidFill>
            </a:endParaRPr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AB7392-DF59-453B-A806-4505194EF192}" type="slidenum">
              <a:rPr lang="el-GR" smtClean="0">
                <a:solidFill>
                  <a:srgbClr val="EBDDC3"/>
                </a:solidFill>
              </a:rPr>
              <a:pPr/>
              <a:t>‹#›</a:t>
            </a:fld>
            <a:endParaRPr lang="el-GR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7112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35115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1374777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7" name="6 - Ορθογώνιο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177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2" name="11 - Θέση υποσέλιδου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4716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12" name="11 - Θέση αριθμού διαφάνειας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16" name="15 - Θέση κειμένου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15" name="1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190456540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047944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AB7392-DF59-453B-A806-4505194EF192}" type="slidenum">
              <a:rPr lang="el-GR" smtClean="0">
                <a:solidFill>
                  <a:srgbClr val="775F55"/>
                </a:solidFill>
              </a:rPr>
              <a:pPr/>
              <a:t>‹#›</a:t>
            </a:fld>
            <a:endParaRPr lang="el-GR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53435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0590207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8" name="7 - Ορθογώνιο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Ορθογώνιο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6648542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039768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2066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83B7039-0DB4-4E6E-91B9-CE955071BC39}" type="datetimeFigureOut">
              <a:rPr lang="el-GR" smtClean="0"/>
              <a:pPr/>
              <a:t>2/11/2023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EBDDC3"/>
              </a:solidFill>
            </a:endParaRPr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AB7392-DF59-453B-A806-4505194EF192}" type="slidenum">
              <a:rPr lang="el-GR" smtClean="0">
                <a:solidFill>
                  <a:srgbClr val="EBDDC3"/>
                </a:solidFill>
              </a:rPr>
              <a:pPr/>
              <a:t>‹#›</a:t>
            </a:fld>
            <a:endParaRPr lang="el-GR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5923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8" name="7 - Ορθογώνιο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Ορθογώνιο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014669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5646969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7" name="6 - Ορθογώνιο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523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2" name="11 - Θέση υποσέλιδου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9059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12" name="11 - Θέση αριθμού διαφάνειας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16" name="15 - Θέση κειμένου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15" name="1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105616551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53869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AB7392-DF59-453B-A806-4505194EF192}" type="slidenum">
              <a:rPr lang="el-GR" smtClean="0">
                <a:solidFill>
                  <a:srgbClr val="775F55"/>
                </a:solidFill>
              </a:rPr>
              <a:pPr/>
              <a:t>‹#›</a:t>
            </a:fld>
            <a:endParaRPr lang="el-GR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68753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5584501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8" name="7 - Ορθογώνιο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Ορθογώνιο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337092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743655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90925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/>
              <a:t>Δεύτερου επιπέδου</a:t>
            </a:r>
          </a:p>
          <a:p>
            <a:pPr lvl="2" eaLnBrk="1" latinLnBrk="0" hangingPunct="1"/>
            <a:r>
              <a:rPr kumimoji="0" lang="el-GR"/>
              <a:t>Τρίτου επιπέδου</a:t>
            </a:r>
          </a:p>
          <a:p>
            <a:pPr lvl="3" eaLnBrk="1" latinLnBrk="0" hangingPunct="1"/>
            <a:r>
              <a:rPr kumimoji="0" lang="el-GR"/>
              <a:t>Τέταρτου επιπέδου</a:t>
            </a:r>
          </a:p>
          <a:p>
            <a:pPr lvl="4" eaLnBrk="1" latinLnBrk="0" hangingPunct="1"/>
            <a:r>
              <a:rPr kumimoji="0" lang="el-GR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8823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/>
              <a:t>Δεύτερου επιπέδου</a:t>
            </a:r>
          </a:p>
          <a:p>
            <a:pPr lvl="2" eaLnBrk="1" latinLnBrk="0" hangingPunct="1"/>
            <a:r>
              <a:rPr kumimoji="0" lang="el-GR"/>
              <a:t>Τρίτου επιπέδου</a:t>
            </a:r>
          </a:p>
          <a:p>
            <a:pPr lvl="3" eaLnBrk="1" latinLnBrk="0" hangingPunct="1"/>
            <a:r>
              <a:rPr kumimoji="0" lang="el-GR"/>
              <a:t>Τέταρτου επιπέδου</a:t>
            </a:r>
          </a:p>
          <a:p>
            <a:pPr lvl="4" eaLnBrk="1" latinLnBrk="0" hangingPunct="1"/>
            <a:r>
              <a:rPr kumimoji="0" lang="el-GR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8147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/>
              <a:t>Δεύτερου επιπέδου</a:t>
            </a:r>
          </a:p>
          <a:p>
            <a:pPr lvl="2" eaLnBrk="1" latinLnBrk="0" hangingPunct="1"/>
            <a:r>
              <a:rPr kumimoji="0" lang="el-GR"/>
              <a:t>Τρίτου επιπέδου</a:t>
            </a:r>
          </a:p>
          <a:p>
            <a:pPr lvl="3" eaLnBrk="1" latinLnBrk="0" hangingPunct="1"/>
            <a:r>
              <a:rPr kumimoji="0" lang="el-GR"/>
              <a:t>Τέταρτου επιπέδου</a:t>
            </a:r>
          </a:p>
          <a:p>
            <a:pPr lvl="4" eaLnBrk="1" latinLnBrk="0" hangingPunct="1"/>
            <a:r>
              <a:rPr kumimoji="0" lang="el-GR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662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/>
              <a:t>Δεύτερου επιπέδου</a:t>
            </a:r>
          </a:p>
          <a:p>
            <a:pPr lvl="2" eaLnBrk="1" latinLnBrk="0" hangingPunct="1"/>
            <a:r>
              <a:rPr kumimoji="0" lang="el-GR"/>
              <a:t>Τρίτου επιπέδου</a:t>
            </a:r>
          </a:p>
          <a:p>
            <a:pPr lvl="3" eaLnBrk="1" latinLnBrk="0" hangingPunct="1"/>
            <a:r>
              <a:rPr kumimoji="0" lang="el-GR"/>
              <a:t>Τέταρτου επιπέδου</a:t>
            </a:r>
          </a:p>
          <a:p>
            <a:pPr lvl="4" eaLnBrk="1" latinLnBrk="0" hangingPunct="1"/>
            <a:r>
              <a:rPr kumimoji="0" lang="el-GR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8806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/>
              <a:t>Δεύτερου επιπέδου</a:t>
            </a:r>
          </a:p>
          <a:p>
            <a:pPr lvl="2" eaLnBrk="1" latinLnBrk="0" hangingPunct="1"/>
            <a:r>
              <a:rPr kumimoji="0" lang="el-GR"/>
              <a:t>Τρίτου επιπέδου</a:t>
            </a:r>
          </a:p>
          <a:p>
            <a:pPr lvl="3" eaLnBrk="1" latinLnBrk="0" hangingPunct="1"/>
            <a:r>
              <a:rPr kumimoji="0" lang="el-GR"/>
              <a:t>Τέταρτου επιπέδου</a:t>
            </a:r>
          </a:p>
          <a:p>
            <a:pPr lvl="4" eaLnBrk="1" latinLnBrk="0" hangingPunct="1"/>
            <a:r>
              <a:rPr kumimoji="0" lang="el-GR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003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/>
              <a:t>Δεύτερου επιπέδου</a:t>
            </a:r>
          </a:p>
          <a:p>
            <a:pPr lvl="2" eaLnBrk="1" latinLnBrk="0" hangingPunct="1"/>
            <a:r>
              <a:rPr kumimoji="0" lang="el-GR"/>
              <a:t>Τρίτου επιπέδου</a:t>
            </a:r>
          </a:p>
          <a:p>
            <a:pPr lvl="3" eaLnBrk="1" latinLnBrk="0" hangingPunct="1"/>
            <a:r>
              <a:rPr kumimoji="0" lang="el-GR"/>
              <a:t>Τέταρτου επιπέδου</a:t>
            </a:r>
          </a:p>
          <a:p>
            <a:pPr lvl="4" eaLnBrk="1" latinLnBrk="0" hangingPunct="1"/>
            <a:r>
              <a:rPr kumimoji="0" lang="el-GR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6866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/>
              <a:t>Δεύτερου επιπέδου</a:t>
            </a:r>
          </a:p>
          <a:p>
            <a:pPr lvl="2" eaLnBrk="1" latinLnBrk="0" hangingPunct="1"/>
            <a:r>
              <a:rPr kumimoji="0" lang="el-GR"/>
              <a:t>Τρίτου επιπέδου</a:t>
            </a:r>
          </a:p>
          <a:p>
            <a:pPr lvl="3" eaLnBrk="1" latinLnBrk="0" hangingPunct="1"/>
            <a:r>
              <a:rPr kumimoji="0" lang="el-GR"/>
              <a:t>Τέταρτου επιπέδου</a:t>
            </a:r>
          </a:p>
          <a:p>
            <a:pPr lvl="4" eaLnBrk="1" latinLnBrk="0" hangingPunct="1"/>
            <a:r>
              <a:rPr kumimoji="0" lang="el-GR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9006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/>
              <a:t>Δεύτερου επιπέδου</a:t>
            </a:r>
          </a:p>
          <a:p>
            <a:pPr lvl="2" eaLnBrk="1" latinLnBrk="0" hangingPunct="1"/>
            <a:r>
              <a:rPr kumimoji="0" lang="el-GR"/>
              <a:t>Τρίτου επιπέδου</a:t>
            </a:r>
          </a:p>
          <a:p>
            <a:pPr lvl="3" eaLnBrk="1" latinLnBrk="0" hangingPunct="1"/>
            <a:r>
              <a:rPr kumimoji="0" lang="el-GR"/>
              <a:t>Τέταρτου επιπέδου</a:t>
            </a:r>
          </a:p>
          <a:p>
            <a:pPr lvl="4" eaLnBrk="1" latinLnBrk="0" hangingPunct="1"/>
            <a:r>
              <a:rPr kumimoji="0" lang="el-GR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1348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/>
              <a:t>Δεύτερου επιπέδου</a:t>
            </a:r>
          </a:p>
          <a:p>
            <a:pPr lvl="2" eaLnBrk="1" latinLnBrk="0" hangingPunct="1"/>
            <a:r>
              <a:rPr kumimoji="0" lang="el-GR"/>
              <a:t>Τρίτου επιπέδου</a:t>
            </a:r>
          </a:p>
          <a:p>
            <a:pPr lvl="3" eaLnBrk="1" latinLnBrk="0" hangingPunct="1"/>
            <a:r>
              <a:rPr kumimoji="0" lang="el-GR"/>
              <a:t>Τέταρτου επιπέδου</a:t>
            </a:r>
          </a:p>
          <a:p>
            <a:pPr lvl="4" eaLnBrk="1" latinLnBrk="0" hangingPunct="1"/>
            <a:r>
              <a:rPr kumimoji="0" lang="el-GR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0309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/>
              <a:t>Δεύτερου επιπέδου</a:t>
            </a:r>
          </a:p>
          <a:p>
            <a:pPr lvl="2" eaLnBrk="1" latinLnBrk="0" hangingPunct="1"/>
            <a:r>
              <a:rPr kumimoji="0" lang="el-GR"/>
              <a:t>Τρίτου επιπέδου</a:t>
            </a:r>
          </a:p>
          <a:p>
            <a:pPr lvl="3" eaLnBrk="1" latinLnBrk="0" hangingPunct="1"/>
            <a:r>
              <a:rPr kumimoji="0" lang="el-GR"/>
              <a:t>Τέταρτου επιπέδου</a:t>
            </a:r>
          </a:p>
          <a:p>
            <a:pPr lvl="4" eaLnBrk="1" latinLnBrk="0" hangingPunct="1"/>
            <a:r>
              <a:rPr kumimoji="0" lang="el-GR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7126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/>
              <a:t>Δεύτερου επιπέδου</a:t>
            </a:r>
          </a:p>
          <a:p>
            <a:pPr lvl="2" eaLnBrk="1" latinLnBrk="0" hangingPunct="1"/>
            <a:r>
              <a:rPr kumimoji="0" lang="el-GR"/>
              <a:t>Τρίτου επιπέδου</a:t>
            </a:r>
          </a:p>
          <a:p>
            <a:pPr lvl="3" eaLnBrk="1" latinLnBrk="0" hangingPunct="1"/>
            <a:r>
              <a:rPr kumimoji="0" lang="el-GR"/>
              <a:t>Τέταρτου επιπέδου</a:t>
            </a:r>
          </a:p>
          <a:p>
            <a:pPr lvl="4" eaLnBrk="1" latinLnBrk="0" hangingPunct="1"/>
            <a:r>
              <a:rPr kumimoji="0" lang="el-GR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0964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15616" y="4365104"/>
            <a:ext cx="8028384" cy="1502296"/>
          </a:xfrm>
        </p:spPr>
        <p:txBody>
          <a:bodyPr>
            <a:normAutofit fontScale="90000"/>
          </a:bodyPr>
          <a:lstStyle/>
          <a:p>
            <a:br>
              <a:rPr lang="el-GR" dirty="0"/>
            </a:br>
            <a:br>
              <a:rPr lang="en-US" dirty="0"/>
            </a:br>
            <a:br>
              <a:rPr lang="en-US" dirty="0"/>
            </a:br>
            <a:br>
              <a:rPr lang="el-GR" dirty="0"/>
            </a:br>
            <a:br>
              <a:rPr lang="el-GR" dirty="0"/>
            </a:br>
            <a:r>
              <a:rPr lang="el-GR" sz="5300" dirty="0"/>
              <a:t>Το </a:t>
            </a:r>
            <a:r>
              <a:rPr lang="el-GR" sz="5300" dirty="0" err="1"/>
              <a:t>σπαρτιατικο</a:t>
            </a:r>
            <a:r>
              <a:rPr lang="el-GR" sz="5300" dirty="0"/>
              <a:t> </a:t>
            </a:r>
            <a:r>
              <a:rPr lang="el-GR" sz="5300" dirty="0" err="1"/>
              <a:t>πολιτευμα</a:t>
            </a:r>
            <a:br>
              <a:rPr lang="el-GR" sz="5300" dirty="0"/>
            </a:br>
            <a:endParaRPr lang="el-GR" sz="5300" dirty="0"/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l-GR" sz="7000" dirty="0"/>
              <a:t>Μια ολιγαρχική πολιτεία ομοίων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DCF9D0-AAB9-491C-B300-3C2D74FC4C2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4" y="158628"/>
            <a:ext cx="4744313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514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Οι </a:t>
            </a:r>
            <a:r>
              <a:rPr lang="el-GR" dirty="0">
                <a:solidFill>
                  <a:srgbClr val="0070C0"/>
                </a:solidFill>
              </a:rPr>
              <a:t>είλωτες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504" y="1700808"/>
            <a:ext cx="8658544" cy="5157192"/>
          </a:xfrm>
        </p:spPr>
        <p:txBody>
          <a:bodyPr>
            <a:normAutofit/>
          </a:bodyPr>
          <a:lstStyle/>
          <a:p>
            <a:r>
              <a:rPr lang="el-GR" dirty="0"/>
              <a:t>Οι είλωτες ήταν απόγονοι των αγροτών και τεχνιτών που παρείχαν εξαρτημένη εργασία.  </a:t>
            </a:r>
          </a:p>
          <a:p>
            <a:r>
              <a:rPr lang="el-GR" dirty="0"/>
              <a:t>Ήταν δούλοι που ανήκαν στο δημόσιο.</a:t>
            </a:r>
          </a:p>
          <a:p>
            <a:r>
              <a:rPr lang="el-GR" dirty="0"/>
              <a:t>Είχαν κάποια ιδιωτικά δικαιώματα (περιουσιακά, οικογενειακά).</a:t>
            </a:r>
          </a:p>
          <a:p>
            <a:r>
              <a:rPr lang="el-GR" dirty="0"/>
              <a:t>Καλλιεργούσαν τους κλήρους των </a:t>
            </a:r>
            <a:r>
              <a:rPr lang="el-GR" dirty="0" err="1"/>
              <a:t>ομοίων</a:t>
            </a:r>
            <a:r>
              <a:rPr lang="el-GR" dirty="0"/>
              <a:t>, αποδίδοντάς τους το ήμισυ της παραγωγής.</a:t>
            </a:r>
          </a:p>
          <a:p>
            <a:r>
              <a:rPr lang="el-GR" dirty="0"/>
              <a:t>Δεν μπορούσαν να εγκαταλείψουν το χωράφι που καλλιεργούσαν.</a:t>
            </a:r>
          </a:p>
          <a:p>
            <a:r>
              <a:rPr lang="el-GR" dirty="0"/>
              <a:t>Οι όμοιοι μπορούσαν να τους σκοτώνουν ατιμώρητα.</a:t>
            </a:r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72431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0"/>
            <a:ext cx="81534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Μεταγενέστερες τροποποιήσεις </a:t>
            </a:r>
            <a:br>
              <a:rPr lang="el-GR" dirty="0"/>
            </a:br>
            <a:r>
              <a:rPr lang="el-GR" dirty="0"/>
              <a:t>της Μεγάλης Ρήτρας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84976" cy="5257800"/>
          </a:xfrm>
        </p:spPr>
        <p:txBody>
          <a:bodyPr>
            <a:normAutofit/>
          </a:bodyPr>
          <a:lstStyle/>
          <a:p>
            <a:r>
              <a:rPr lang="el-GR" dirty="0"/>
              <a:t>Στα τέλη του 8</a:t>
            </a:r>
            <a:r>
              <a:rPr lang="el-GR" baseline="30000" dirty="0"/>
              <a:t>ου</a:t>
            </a:r>
            <a:r>
              <a:rPr lang="el-GR" dirty="0"/>
              <a:t> –αρχές του 7</a:t>
            </a:r>
            <a:r>
              <a:rPr lang="el-GR" baseline="30000" dirty="0"/>
              <a:t>ου</a:t>
            </a:r>
            <a:r>
              <a:rPr lang="el-GR" dirty="0"/>
              <a:t> αι. π.Χ. οι βασιλείς Πολύδωρος και Θεόπομπος έκαναν δύο σημαντικές τροποποιήσεις στη Μεγάλη Ρήτρα: </a:t>
            </a:r>
          </a:p>
          <a:p>
            <a:r>
              <a:rPr lang="el-GR" dirty="0"/>
              <a:t>1. Δημιούργησαν ένα ακόμη πολιτειακό όργανο, την αρχή των πέντε Εφόρων.</a:t>
            </a:r>
          </a:p>
          <a:p>
            <a:r>
              <a:rPr lang="el-GR" sz="2800" dirty="0"/>
              <a:t>2. Υποβάθμισαν το ρόλο της Απέλλας.</a:t>
            </a:r>
          </a:p>
          <a:p>
            <a:pPr lvl="1"/>
            <a:r>
              <a:rPr lang="el-GR" sz="2500" dirty="0"/>
              <a:t>Σύμφωνα με </a:t>
            </a:r>
            <a:r>
              <a:rPr lang="el-GR" sz="2400" dirty="0"/>
              <a:t>προσθήκη στη Μεγάλη Ρήτρα,</a:t>
            </a:r>
            <a:r>
              <a:rPr lang="el-GR" sz="2500" dirty="0"/>
              <a:t> η Γερουσία και οι Βασιλείς δεν δεσμεύονται από τις «μη ορθές» (</a:t>
            </a:r>
            <a:r>
              <a:rPr lang="el-GR" sz="2500" i="1" dirty="0" err="1"/>
              <a:t>σκολιαὶ</a:t>
            </a:r>
            <a:r>
              <a:rPr lang="el-GR" sz="2500" i="1" dirty="0"/>
              <a:t>) </a:t>
            </a:r>
            <a:r>
              <a:rPr lang="el-GR" sz="2500" dirty="0"/>
              <a:t>αποφάσεις της Απέλλας.</a:t>
            </a:r>
          </a:p>
          <a:p>
            <a:pPr lvl="1"/>
            <a:r>
              <a:rPr lang="el-GR" sz="2500" dirty="0"/>
              <a:t>Συνεπώς μπορούν να αγνοήσουν τη γνώμη της Απέλλας και να ενεργήσουν διαφορετικά.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5055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Πολιτειακά όργανα της Σπάρτης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3100" dirty="0"/>
              <a:t>Δύο βασιλείς </a:t>
            </a:r>
          </a:p>
          <a:p>
            <a:r>
              <a:rPr lang="el-GR" sz="3100" dirty="0"/>
              <a:t>Γερουσία (28 γέροντες)</a:t>
            </a:r>
          </a:p>
          <a:p>
            <a:r>
              <a:rPr lang="el-GR" sz="3100" dirty="0"/>
              <a:t>Πέντε Έφοροι</a:t>
            </a:r>
          </a:p>
          <a:p>
            <a:r>
              <a:rPr lang="el-GR" sz="3100" dirty="0"/>
              <a:t>Απέλλα</a:t>
            </a:r>
          </a:p>
          <a:p>
            <a:endParaRPr lang="el-GR" sz="3100" dirty="0"/>
          </a:p>
          <a:p>
            <a:pPr marL="0" indent="0">
              <a:buNone/>
            </a:pPr>
            <a:r>
              <a:rPr lang="el-GR" sz="3100" dirty="0"/>
              <a:t>Ιδιόρρυθμο ολιγαρχικό πολίτευμα </a:t>
            </a:r>
          </a:p>
          <a:p>
            <a:pPr marL="0" indent="0">
              <a:buNone/>
            </a:pPr>
            <a:r>
              <a:rPr lang="el-GR" sz="3100" dirty="0"/>
              <a:t>προσανατολισμένο στον πόλεμο.</a:t>
            </a:r>
          </a:p>
          <a:p>
            <a:pPr marL="0" indent="0">
              <a:buNone/>
            </a:pPr>
            <a:r>
              <a:rPr lang="el-GR" sz="3100" dirty="0"/>
              <a:t>   Ο πολίτης είναι κυρίως στρατιώτης.</a:t>
            </a:r>
          </a:p>
          <a:p>
            <a:pPr lvl="1"/>
            <a:endParaRPr lang="el-GR" i="1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4" name="Picture 2" descr="http://t0.gstatic.com/images?q=tbn:ANd9GcQhUdCGzH8B4Nj-NalE3lx4jQooMpdI1C_vLNFMbr9B-uxusZk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2130718"/>
            <a:ext cx="1975524" cy="424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6889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Οι δύο βασιλείς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20" y="1600200"/>
            <a:ext cx="8480328" cy="5043510"/>
          </a:xfrm>
        </p:spPr>
        <p:txBody>
          <a:bodyPr/>
          <a:lstStyle/>
          <a:p>
            <a:r>
              <a:rPr lang="el-GR" dirty="0"/>
              <a:t>Κληρονομικοί, προέρχονται από τα δύο αρχαία γένη.</a:t>
            </a:r>
          </a:p>
          <a:p>
            <a:r>
              <a:rPr lang="el-GR" dirty="0"/>
              <a:t>Η θητεία τους είναι ισόβια.</a:t>
            </a:r>
          </a:p>
          <a:p>
            <a:r>
              <a:rPr lang="el-GR" dirty="0"/>
              <a:t>Ορκίζονταν ότι θα βασιλεύουν τηρώντας τους νόμους της πόλεως.</a:t>
            </a:r>
          </a:p>
          <a:p>
            <a:r>
              <a:rPr lang="el-GR" dirty="0"/>
              <a:t>Οι εξουσίες των βασιλέων ελαττώθηκαν αργότερα, όταν δημιουργήθηκε η αρχή των πέντε εφόρων.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88927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7FAFC-650B-4DB0-BC3A-94B686D79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Αρμοδιότητες των 2 βασιλέων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9A56D-5829-474D-B013-6E9814B7431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1484784"/>
            <a:ext cx="9036496" cy="5373216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Είχαν την αρχηγία του στρατού στον πόλεμο (</a:t>
            </a:r>
            <a:r>
              <a:rPr lang="el-GR" i="1" dirty="0" err="1"/>
              <a:t>ἀρχαγέται</a:t>
            </a:r>
            <a:r>
              <a:rPr lang="el-GR" dirty="0"/>
              <a:t>)</a:t>
            </a:r>
          </a:p>
          <a:p>
            <a:pPr lvl="1"/>
            <a:r>
              <a:rPr lang="el-GR" dirty="0"/>
              <a:t>Την αναλάμβαναν εναλλάξ.</a:t>
            </a:r>
          </a:p>
          <a:p>
            <a:r>
              <a:rPr lang="el-GR" dirty="0"/>
              <a:t>Είχαν ιερατικά καθήκοντα: </a:t>
            </a:r>
          </a:p>
          <a:p>
            <a:pPr lvl="1"/>
            <a:r>
              <a:rPr lang="el-GR" dirty="0"/>
              <a:t>Πρωτοκαθεδρία σε  δημόσιες θυσίες και τελετές, φύλασσαν τους χρησμούς</a:t>
            </a:r>
          </a:p>
          <a:p>
            <a:r>
              <a:rPr lang="el-GR" dirty="0"/>
              <a:t>Συμμετείχαν στη Γερουσία</a:t>
            </a:r>
          </a:p>
          <a:p>
            <a:pPr lvl="1"/>
            <a:r>
              <a:rPr lang="el-GR" dirty="0"/>
              <a:t>Διαβουλεύσεις για τα πολιτικά ζητήματα</a:t>
            </a:r>
          </a:p>
          <a:p>
            <a:pPr lvl="1"/>
            <a:r>
              <a:rPr lang="el-GR" dirty="0"/>
              <a:t>Κατάρτιση νομοσχεδίων.</a:t>
            </a:r>
          </a:p>
          <a:p>
            <a:r>
              <a:rPr lang="el-GR" dirty="0"/>
              <a:t>Είχαν περιορισμένες δικαστικές αρμοδιότητες:</a:t>
            </a:r>
          </a:p>
          <a:p>
            <a:pPr lvl="1"/>
            <a:r>
              <a:rPr lang="el-GR" dirty="0"/>
              <a:t>Επιδίκαζαν τις </a:t>
            </a:r>
            <a:r>
              <a:rPr lang="el-GR" i="1" dirty="0">
                <a:solidFill>
                  <a:srgbClr val="0070C0"/>
                </a:solidFill>
              </a:rPr>
              <a:t>επικλήρους</a:t>
            </a:r>
            <a:r>
              <a:rPr lang="el-GR" dirty="0"/>
              <a:t> κόρες στον δικαιούχο συγγενή, επέβλεπαν τη νομιμότητα στις υιοθεσίες, εκδίκαζαν υποθέσεις που αφορούσαν σε δημόσιους δρόμους.</a:t>
            </a:r>
            <a:r>
              <a:rPr lang="el-GR" i="1" dirty="0"/>
              <a:t> </a:t>
            </a:r>
            <a:r>
              <a:rPr lang="el-GR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219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Η γερουσία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/>
          </a:bodyPr>
          <a:lstStyle/>
          <a:p>
            <a:r>
              <a:rPr lang="el-GR" sz="2800" dirty="0"/>
              <a:t>Αποτελείται από 28 γέροντες.</a:t>
            </a:r>
          </a:p>
          <a:p>
            <a:r>
              <a:rPr lang="el-GR" sz="2800" dirty="0"/>
              <a:t>Εκλέγονταν με ισόβια θητεία</a:t>
            </a:r>
          </a:p>
          <a:p>
            <a:pPr lvl="1"/>
            <a:r>
              <a:rPr lang="el-GR" sz="2400" dirty="0"/>
              <a:t>Μεταξύ των πολιτών που είναι άνω των 60 </a:t>
            </a:r>
          </a:p>
          <a:p>
            <a:pPr lvl="1"/>
            <a:r>
              <a:rPr lang="el-GR" sz="2400" dirty="0"/>
              <a:t>Κριτήριο: η αρετή και η σωφροσύνη</a:t>
            </a:r>
          </a:p>
          <a:p>
            <a:pPr lvl="1"/>
            <a:r>
              <a:rPr lang="el-GR" sz="2400" dirty="0"/>
              <a:t>Εκλέγονταν από την απέλλα δια βοής.</a:t>
            </a:r>
          </a:p>
          <a:p>
            <a:r>
              <a:rPr lang="el-GR" sz="2800" dirty="0"/>
              <a:t>Δεν λογοδοτούν για τον τρόπο άσκησης της αρχής τους</a:t>
            </a:r>
          </a:p>
          <a:p>
            <a:pPr lvl="1"/>
            <a:endParaRPr lang="el-GR" sz="2500" dirty="0"/>
          </a:p>
          <a:p>
            <a:pPr lvl="1">
              <a:buNone/>
            </a:pPr>
            <a:endParaRPr lang="el-GR" sz="23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17099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8B59B-6B8E-4E5D-9C14-3891DE7AE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Αρμοδιότητες της Γερουσίας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0A8B2-1DAF-4191-86A9-AAA77211E4D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sz="2800" dirty="0"/>
              <a:t>Από κοινού με τους 2 βασιλείς, λάμβανε αποφάσεις για τα κυριότερα ζητήματα της πόλεως.</a:t>
            </a:r>
          </a:p>
          <a:p>
            <a:r>
              <a:rPr lang="el-GR" sz="2800" dirty="0"/>
              <a:t>Συγκαλούσε την Απέλλα όποτε </a:t>
            </a:r>
            <a:r>
              <a:rPr lang="el-GR" sz="2800" dirty="0" err="1"/>
              <a:t>προέκυπτε</a:t>
            </a:r>
            <a:r>
              <a:rPr lang="el-GR" sz="2800" dirty="0"/>
              <a:t> ζήτημα.</a:t>
            </a:r>
          </a:p>
          <a:p>
            <a:r>
              <a:rPr lang="el-GR" sz="2800" dirty="0"/>
              <a:t>Ετοίμαζε και εισηγούνταν τις προτάσεις νόμου.</a:t>
            </a:r>
          </a:p>
          <a:p>
            <a:r>
              <a:rPr lang="el-GR" sz="2800" dirty="0"/>
              <a:t>Είχε δικαστικά καθήκοντα: </a:t>
            </a:r>
          </a:p>
          <a:p>
            <a:pPr lvl="1"/>
            <a:r>
              <a:rPr lang="el-GR" sz="2500" dirty="0"/>
              <a:t>Ανθρωποκτονίες </a:t>
            </a:r>
          </a:p>
          <a:p>
            <a:pPr lvl="1"/>
            <a:r>
              <a:rPr lang="el-GR" sz="2500" dirty="0"/>
              <a:t>Άλλες σοβαρές ποινικές δίκες.</a:t>
            </a:r>
          </a:p>
          <a:p>
            <a:r>
              <a:rPr lang="el-GR" sz="2800" dirty="0"/>
              <a:t>Μετά την δημιουργία της αρχής των 5 Εφόρων, μοιράστηκε την εξουσία με αυτούς.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041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Οι πέντε έφοροι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16832"/>
            <a:ext cx="8153400" cy="4941168"/>
          </a:xfrm>
        </p:spPr>
        <p:txBody>
          <a:bodyPr>
            <a:normAutofit/>
          </a:bodyPr>
          <a:lstStyle/>
          <a:p>
            <a:r>
              <a:rPr lang="el-GR" dirty="0"/>
              <a:t>Είναι αρχή μεταγενέστερη του Λυκούργου.</a:t>
            </a:r>
          </a:p>
          <a:p>
            <a:r>
              <a:rPr lang="el-GR" dirty="0"/>
              <a:t>Δημιουργήθηκε από τους βασιλείς Πολύδωρο και Θεόπομπο μετά τον Α΄ Μεσσηνιακό πόλεμο.</a:t>
            </a:r>
          </a:p>
          <a:p>
            <a:r>
              <a:rPr lang="el-GR" dirty="0"/>
              <a:t>Οι Έφοροι εκλέγονταν μεταξύ όλων των πολιτών.</a:t>
            </a:r>
          </a:p>
          <a:p>
            <a:r>
              <a:rPr lang="el-GR" dirty="0"/>
              <a:t>Η θητεία τους ήταν για ένα έτος.</a:t>
            </a:r>
          </a:p>
          <a:p>
            <a:r>
              <a:rPr lang="el-GR" dirty="0"/>
              <a:t>Εκλέγονταν από την Απέλλα, δια βοής.</a:t>
            </a:r>
          </a:p>
          <a:p>
            <a:r>
              <a:rPr lang="el-GR" dirty="0"/>
              <a:t>Ήταν η ανώτατη εξουσία της Σπάρτης.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1683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C218A-4991-43E1-B068-108AD6C9A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Δικαιοδοσίες των 5 Εφόρων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027AD-0397-4282-A6F0-54388C975AF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95536" y="1484784"/>
            <a:ext cx="8496944" cy="5544616"/>
          </a:xfrm>
        </p:spPr>
        <p:txBody>
          <a:bodyPr>
            <a:normAutofit fontScale="925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l-GR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Είχαν τη διοίκηση της πόλεως.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Char char=""/>
              <a:tabLst/>
              <a:defRPr/>
            </a:pPr>
            <a:r>
              <a:rPr lang="el-GR" sz="2700" dirty="0">
                <a:solidFill>
                  <a:prstClr val="black"/>
                </a:solidFill>
                <a:latin typeface="Calibri" panose="020F0502020204030204" pitchFamily="34" charset="0"/>
              </a:rPr>
              <a:t>Κήρυσσαν πόλεμο και συνήπταν ειρήνη.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l-GR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 Έφοροι ακολουθούσαν τον βασιλέα στις εκστρατείες.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Char char=""/>
              <a:tabLst/>
              <a:defRPr/>
            </a:pPr>
            <a:r>
              <a:rPr lang="el-GR" sz="2700" dirty="0">
                <a:solidFill>
                  <a:prstClr val="black"/>
                </a:solidFill>
                <a:latin typeface="Calibri" panose="020F0502020204030204" pitchFamily="34" charset="0"/>
              </a:rPr>
              <a:t>Έδιναν εντολή για την </a:t>
            </a:r>
            <a:r>
              <a:rPr lang="el-GR" sz="2700" i="1" dirty="0" err="1">
                <a:solidFill>
                  <a:srgbClr val="0070C0"/>
                </a:solidFill>
                <a:latin typeface="Calibri" panose="020F0502020204030204" pitchFamily="34" charset="0"/>
              </a:rPr>
              <a:t>κρυπτεία</a:t>
            </a:r>
            <a:r>
              <a:rPr lang="el-GR" sz="2700" dirty="0">
                <a:solidFill>
                  <a:prstClr val="black"/>
                </a:solidFill>
                <a:latin typeface="Calibri" panose="020F0502020204030204" pitchFamily="34" charset="0"/>
              </a:rPr>
              <a:t> και την εξόντωση των ειλώτων.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l-GR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Είχαν δικαστική αρμοδιότητα για όλες τις ιδιωτικές υποθέσεις.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l-GR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Δέχονταν όλες τις καταγγελίες και διενεργούσαν ανακρίσεις.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l-GR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Δίκαζαν τον 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βασιλέα μαζί με τη γερουσία και τον άλλο βασιλέα. Επέβαλλαν πρόστιμο στους βασιλείς.</a:t>
            </a:r>
          </a:p>
          <a:p>
            <a:pPr>
              <a:buClr>
                <a:srgbClr val="DD8047"/>
              </a:buClr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Έλεγχαν τους κατώτερους άρχοντες.</a:t>
            </a:r>
          </a:p>
          <a:p>
            <a:pPr>
              <a:buClr>
                <a:srgbClr val="DD8047"/>
              </a:buClr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Έδιναν λόγο μόνο στους διαδόχους τους Εφόρους.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Char char=""/>
              <a:tabLst/>
              <a:defRPr/>
            </a:pP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210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Η Απέλλα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/>
          </a:bodyPr>
          <a:lstStyle/>
          <a:p>
            <a:r>
              <a:rPr lang="el-GR" dirty="0"/>
              <a:t>Είναι η συνέλευση όλων των σπαρτιατών πολιτών (</a:t>
            </a:r>
            <a:r>
              <a:rPr lang="el-GR" dirty="0" err="1"/>
              <a:t>ομοίων</a:t>
            </a:r>
            <a:r>
              <a:rPr lang="el-GR" dirty="0"/>
              <a:t>).</a:t>
            </a:r>
          </a:p>
          <a:p>
            <a:r>
              <a:rPr lang="el-GR" dirty="0"/>
              <a:t>Προϋποθέσεις συμμετοχής των </a:t>
            </a:r>
            <a:r>
              <a:rPr lang="el-GR" dirty="0" err="1">
                <a:solidFill>
                  <a:srgbClr val="0070C0"/>
                </a:solidFill>
              </a:rPr>
              <a:t>ομοίων</a:t>
            </a:r>
            <a:r>
              <a:rPr lang="el-GR" dirty="0"/>
              <a:t>:</a:t>
            </a:r>
          </a:p>
          <a:p>
            <a:pPr lvl="1"/>
            <a:r>
              <a:rPr lang="el-GR" dirty="0"/>
              <a:t>Να είναι άνω των 30 ετών.</a:t>
            </a:r>
          </a:p>
          <a:p>
            <a:pPr lvl="1"/>
            <a:r>
              <a:rPr lang="el-GR" dirty="0"/>
              <a:t>Να μπορούν να συνεισφέρουν οικονομικά στα συσσίτια.</a:t>
            </a:r>
          </a:p>
          <a:p>
            <a:r>
              <a:rPr lang="el-GR" dirty="0"/>
              <a:t>Η σημασία της στο σπαρτιατικό πολίτευμα ήταν μικρή.</a:t>
            </a:r>
          </a:p>
          <a:p>
            <a:r>
              <a:rPr lang="el-GR" dirty="0"/>
              <a:t>Οι αρμοδιότητες της Απέλλας ήταν περιορισμένες.</a:t>
            </a:r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49630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D9AFC-C33F-4B59-AF81-05B96421B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Η δημιουργία της </a:t>
            </a:r>
            <a:r>
              <a:rPr lang="el-GR" i="1" dirty="0"/>
              <a:t>πόλεως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52FF6-D451-4021-B85C-3ADC0E4DA64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07504" y="1600200"/>
            <a:ext cx="8928992" cy="5257800"/>
          </a:xfrm>
        </p:spPr>
        <p:txBody>
          <a:bodyPr>
            <a:normAutofit fontScale="85000" lnSpcReduction="10000"/>
          </a:bodyPr>
          <a:lstStyle/>
          <a:p>
            <a:r>
              <a:rPr lang="el-GR" dirty="0"/>
              <a:t>Η </a:t>
            </a:r>
            <a:r>
              <a:rPr lang="el-GR" i="1" dirty="0"/>
              <a:t>πόλις</a:t>
            </a:r>
            <a:r>
              <a:rPr lang="el-GR" dirty="0"/>
              <a:t> της Σπάρτης άρχισε να δημιουργείται στα τέλη του 9</a:t>
            </a:r>
            <a:r>
              <a:rPr lang="el-GR" baseline="30000" dirty="0"/>
              <a:t>ου</a:t>
            </a:r>
            <a:r>
              <a:rPr lang="el-GR" dirty="0"/>
              <a:t> αι. π.Χ.</a:t>
            </a:r>
          </a:p>
          <a:p>
            <a:r>
              <a:rPr lang="el-GR" dirty="0"/>
              <a:t>Με τον </a:t>
            </a:r>
            <a:r>
              <a:rPr lang="el-GR" i="1" dirty="0"/>
              <a:t>συνοικισμό</a:t>
            </a:r>
            <a:r>
              <a:rPr lang="el-GR" dirty="0"/>
              <a:t> (συνένωση) 5 αγροτικών οικισμών.</a:t>
            </a:r>
          </a:p>
          <a:p>
            <a:r>
              <a:rPr lang="el-GR" dirty="0"/>
              <a:t>2 βασιλείς</a:t>
            </a:r>
            <a:r>
              <a:rPr lang="en-US" dirty="0"/>
              <a:t>, </a:t>
            </a:r>
            <a:r>
              <a:rPr lang="el-GR" dirty="0"/>
              <a:t>ισόβιοι και κληρονομικοί</a:t>
            </a:r>
          </a:p>
          <a:p>
            <a:pPr lvl="1"/>
            <a:r>
              <a:rPr lang="el-GR" dirty="0"/>
              <a:t>Προέρχονταν από τα γένη των </a:t>
            </a:r>
            <a:r>
              <a:rPr lang="el-GR" dirty="0" err="1"/>
              <a:t>Ευρυποντιδών</a:t>
            </a:r>
            <a:r>
              <a:rPr lang="el-GR" dirty="0"/>
              <a:t> και των </a:t>
            </a:r>
            <a:r>
              <a:rPr lang="el-GR" dirty="0" err="1"/>
              <a:t>Αγιαδών</a:t>
            </a:r>
            <a:r>
              <a:rPr lang="el-GR" dirty="0"/>
              <a:t>.</a:t>
            </a:r>
          </a:p>
          <a:p>
            <a:r>
              <a:rPr lang="el-GR" dirty="0"/>
              <a:t>Η έλλειψη ζωτικού χώρου οδήγησε σε εισβολές στη Μεσσηνία (όχι αποικισμός).</a:t>
            </a:r>
          </a:p>
          <a:p>
            <a:r>
              <a:rPr lang="el-GR" dirty="0"/>
              <a:t>Προσάρτησαν τη Μεσσηνία (τέλη 8</a:t>
            </a:r>
            <a:r>
              <a:rPr lang="el-GR" baseline="30000" dirty="0"/>
              <a:t>ου</a:t>
            </a:r>
            <a:r>
              <a:rPr lang="el-GR" dirty="0"/>
              <a:t> αι.)</a:t>
            </a:r>
          </a:p>
          <a:p>
            <a:r>
              <a:rPr lang="el-GR" dirty="0"/>
              <a:t>Η μισή διαιρέθηκε σε </a:t>
            </a:r>
            <a:r>
              <a:rPr lang="el-GR" i="1" dirty="0"/>
              <a:t>κλήρους </a:t>
            </a:r>
            <a:r>
              <a:rPr lang="el-GR" dirty="0"/>
              <a:t>που μοιράστηκαν στους πολίτες της Σπάρτης.</a:t>
            </a:r>
          </a:p>
          <a:p>
            <a:r>
              <a:rPr lang="el-GR" dirty="0"/>
              <a:t>Η άλλη μισή αφέθηκε στους </a:t>
            </a:r>
            <a:r>
              <a:rPr lang="el-GR" dirty="0" err="1"/>
              <a:t>Μεσσηνίους</a:t>
            </a:r>
            <a:r>
              <a:rPr lang="el-GR" dirty="0"/>
              <a:t>, που έγιναν </a:t>
            </a:r>
            <a:r>
              <a:rPr lang="el-GR" i="1" dirty="0">
                <a:solidFill>
                  <a:srgbClr val="0070C0"/>
                </a:solidFill>
              </a:rPr>
              <a:t>περίοικοι</a:t>
            </a:r>
          </a:p>
          <a:p>
            <a:pPr lvl="1"/>
            <a:r>
              <a:rPr lang="el-GR" dirty="0"/>
              <a:t>Δεν είχαν πολιτικά δικαιώματα</a:t>
            </a:r>
          </a:p>
          <a:p>
            <a:pPr lvl="1"/>
            <a:r>
              <a:rPr lang="el-GR" dirty="0"/>
              <a:t>Πλήρωναν φόρο υποτελείας στους Σπαρτιάτες.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9131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11E98-D3DA-4665-B201-7900477F4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Αρμοδιότητες της Απέλλας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AEDD8-561C-4697-9BF1-1C7E2EB6522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κύρια αρμοδιότητά της ήταν να εκλέγει τους γέροντες και τους εφόρους.</a:t>
            </a:r>
          </a:p>
          <a:p>
            <a:r>
              <a:rPr lang="el-GR" dirty="0"/>
              <a:t>Αποφάσιζε για πόλεμο και ειρήνη.</a:t>
            </a:r>
          </a:p>
          <a:p>
            <a:r>
              <a:rPr lang="el-GR" dirty="0"/>
              <a:t>Η ψηφοφορία γινόταν </a:t>
            </a:r>
            <a:r>
              <a:rPr lang="el-GR" dirty="0">
                <a:solidFill>
                  <a:srgbClr val="0070C0"/>
                </a:solidFill>
              </a:rPr>
              <a:t>δια βοής</a:t>
            </a:r>
            <a:r>
              <a:rPr lang="el-GR" dirty="0"/>
              <a:t>.</a:t>
            </a:r>
          </a:p>
          <a:p>
            <a:r>
              <a:rPr lang="el-GR" dirty="0"/>
              <a:t>Αποφάσιζε μόνον υπέρ ή κατά της πρότασης των γερόντων ή εφόρων.</a:t>
            </a:r>
          </a:p>
          <a:p>
            <a:r>
              <a:rPr lang="el-GR" dirty="0"/>
              <a:t>Οι πολίτες δεν έπαιρναν το λόγο, δεν συμμετείχαν στη συζήτηση, δεν μπορούσαν να προτείνουν νόμο.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83313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286908" cy="990600"/>
          </a:xfrm>
        </p:spPr>
        <p:txBody>
          <a:bodyPr>
            <a:normAutofit/>
          </a:bodyPr>
          <a:lstStyle/>
          <a:p>
            <a:pPr algn="ctr"/>
            <a:r>
              <a:rPr lang="el-GR" dirty="0"/>
              <a:t>Η ισότητα των </a:t>
            </a:r>
            <a:r>
              <a:rPr lang="el-GR" dirty="0" err="1"/>
              <a:t>ομοίων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84784"/>
            <a:ext cx="9111417" cy="5373216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Οι όμοιοι αποτελούσαν μια μικρή κλειστή ομάδα πολεμιστών.</a:t>
            </a:r>
          </a:p>
          <a:p>
            <a:r>
              <a:rPr lang="el-GR" dirty="0"/>
              <a:t>Η στρατιωτική αγωγή ήταν υποχρεωτική από το νόμο. </a:t>
            </a:r>
          </a:p>
          <a:p>
            <a:r>
              <a:rPr lang="el-GR" dirty="0"/>
              <a:t>Από 20 ετών συμμετοχή στα καθημερινά συσσίτια.</a:t>
            </a:r>
          </a:p>
          <a:p>
            <a:r>
              <a:rPr lang="el-GR" dirty="0"/>
              <a:t>Στα 30 έτη έπρεπε να νυμφευθούν.</a:t>
            </a:r>
          </a:p>
          <a:p>
            <a:r>
              <a:rPr lang="el-GR" dirty="0"/>
              <a:t>Απαγορευόταν οποιαδήποτε εργασία.</a:t>
            </a:r>
          </a:p>
          <a:p>
            <a:r>
              <a:rPr lang="el-GR" dirty="0"/>
              <a:t>Το σύστημα των </a:t>
            </a:r>
            <a:r>
              <a:rPr lang="el-GR" i="1" dirty="0">
                <a:solidFill>
                  <a:srgbClr val="0070C0"/>
                </a:solidFill>
              </a:rPr>
              <a:t>κλήρων:</a:t>
            </a:r>
          </a:p>
          <a:p>
            <a:pPr lvl="1"/>
            <a:r>
              <a:rPr lang="el-GR" dirty="0"/>
              <a:t>Αρχικά μοιράστηκαν 8000 ίσοι κλήροι γης στους όμοιους πολίτες</a:t>
            </a:r>
          </a:p>
          <a:p>
            <a:pPr lvl="1"/>
            <a:r>
              <a:rPr lang="el-GR" dirty="0"/>
              <a:t>Οι κλήροι καλλιεργούνται από τους είλωτες, ώστε οι πολίτες να ασχολούνται μόνο με τον πόλεμο.</a:t>
            </a:r>
          </a:p>
          <a:p>
            <a:pPr lvl="1"/>
            <a:r>
              <a:rPr lang="el-GR" dirty="0"/>
              <a:t>Μετά από δύο αιώνες η γη συγκεντρώθηκε στα χέρια λίγων οικογενειών.</a:t>
            </a:r>
          </a:p>
          <a:p>
            <a:pPr lvl="1"/>
            <a:r>
              <a:rPr lang="el-GR" dirty="0"/>
              <a:t>Τον 3</a:t>
            </a:r>
            <a:r>
              <a:rPr lang="el-GR" baseline="30000" dirty="0"/>
              <a:t>ο</a:t>
            </a:r>
            <a:r>
              <a:rPr lang="el-GR" dirty="0"/>
              <a:t> αιώνα ο βασιλιάς Άγις επιχείρησε αναδιανομή, αλλά απέτυχε.</a:t>
            </a:r>
          </a:p>
        </p:txBody>
      </p:sp>
    </p:spTree>
    <p:extLst>
      <p:ext uri="{BB962C8B-B14F-4D97-AF65-F5344CB8AC3E}">
        <p14:creationId xmlns:p14="http://schemas.microsoft.com/office/powerpoint/2010/main" val="2348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219C7-441F-40A5-B160-7B2E575F1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Η σπαρτιατική εκπαίδευση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69835-3401-4DCC-92C5-6FF90648466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1556792"/>
            <a:ext cx="8766048" cy="5256584"/>
          </a:xfrm>
        </p:spPr>
        <p:txBody>
          <a:bodyPr>
            <a:normAutofit/>
          </a:bodyPr>
          <a:lstStyle/>
          <a:p>
            <a:r>
              <a:rPr lang="el-GR" dirty="0"/>
              <a:t>Από 7 ετών τα παιδιά των </a:t>
            </a:r>
            <a:r>
              <a:rPr lang="el-GR" dirty="0" err="1"/>
              <a:t>ομοίων</a:t>
            </a:r>
            <a:r>
              <a:rPr lang="el-GR" dirty="0"/>
              <a:t> εντάσσονταν στη σκληρή στρατιωτική αγωγή.</a:t>
            </a:r>
          </a:p>
          <a:p>
            <a:pPr lvl="1"/>
            <a:r>
              <a:rPr lang="el-GR" dirty="0"/>
              <a:t>Ασκήσεις σωματικής και ψυχικής αντοχής.</a:t>
            </a:r>
          </a:p>
          <a:p>
            <a:pPr lvl="1"/>
            <a:r>
              <a:rPr lang="el-GR" dirty="0" err="1"/>
              <a:t>Κρυπτεία</a:t>
            </a:r>
            <a:r>
              <a:rPr lang="el-GR" dirty="0"/>
              <a:t> (φόνος είλωτα).</a:t>
            </a:r>
          </a:p>
          <a:p>
            <a:r>
              <a:rPr lang="el-GR" dirty="0"/>
              <a:t>Όσοι αποτύγχαναν, έχαναν </a:t>
            </a:r>
          </a:p>
          <a:p>
            <a:pPr marL="0" indent="0">
              <a:buNone/>
            </a:pPr>
            <a:r>
              <a:rPr lang="el-GR" dirty="0"/>
              <a:t>    τα δικαιώματα του πολίτη.</a:t>
            </a:r>
          </a:p>
          <a:p>
            <a:r>
              <a:rPr lang="el-GR" dirty="0"/>
              <a:t>Στα 18 κατατάσσονταν στο </a:t>
            </a:r>
          </a:p>
          <a:p>
            <a:pPr marL="0" indent="0">
              <a:buNone/>
            </a:pPr>
            <a:r>
              <a:rPr lang="el-GR" dirty="0"/>
              <a:t>    στρατό.</a:t>
            </a:r>
          </a:p>
          <a:p>
            <a:r>
              <a:rPr lang="el-GR" dirty="0"/>
              <a:t>Συνέχιζαν να εξασκούνται </a:t>
            </a:r>
          </a:p>
          <a:p>
            <a:pPr marL="0" indent="0">
              <a:buNone/>
            </a:pPr>
            <a:r>
              <a:rPr lang="el-GR" dirty="0"/>
              <a:t>    καθημερινά μέχρι τα 60.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8AFB9D-B88B-49D8-9789-9E003443096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4103" y="3429000"/>
            <a:ext cx="4390242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9292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08EB4-1E43-4E5D-BE35-ADA1E4E40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Τα συσσίτια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83D13-4CA8-4BA7-8345-7CC0EEB9C36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/>
              <a:t>Όλοι οι </a:t>
            </a:r>
            <a:r>
              <a:rPr lang="el-GR" dirty="0">
                <a:solidFill>
                  <a:srgbClr val="0070C0"/>
                </a:solidFill>
              </a:rPr>
              <a:t>όμοιοι</a:t>
            </a:r>
            <a:r>
              <a:rPr lang="el-GR" dirty="0"/>
              <a:t> μετά τα 18 έπρεπε να σιτίζονται καθημερινά στα δημόσια συσσίτια.</a:t>
            </a:r>
          </a:p>
          <a:p>
            <a:pPr lvl="1"/>
            <a:r>
              <a:rPr lang="el-GR" dirty="0"/>
              <a:t>Απαγορευόταν να δειπνούν στο σπίτι τους.</a:t>
            </a:r>
          </a:p>
          <a:p>
            <a:r>
              <a:rPr lang="el-GR" dirty="0"/>
              <a:t>Η διατροφή ήταν λιτή, οι μερίδες ίσες για όλους.</a:t>
            </a:r>
          </a:p>
          <a:p>
            <a:r>
              <a:rPr lang="el-GR" dirty="0"/>
              <a:t>Συμβόλιζαν την ισότητα μεταξύ τους.</a:t>
            </a:r>
          </a:p>
          <a:p>
            <a:r>
              <a:rPr lang="el-GR" dirty="0"/>
              <a:t>Όλοι έπρεπε να συνεισφέρουν.</a:t>
            </a:r>
          </a:p>
          <a:p>
            <a:r>
              <a:rPr lang="el-GR" dirty="0"/>
              <a:t>Ήταν χώρος αναπαραγωγής των αξιών και της ιδεολογίας της Σπάρτης.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7249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A3979-0300-4B3E-9323-CE780CB71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Οι </a:t>
            </a:r>
            <a:r>
              <a:rPr lang="el-GR" i="1" dirty="0" err="1">
                <a:solidFill>
                  <a:srgbClr val="0070C0"/>
                </a:solidFill>
              </a:rPr>
              <a:t>υπομείονες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59C33-D6F2-430E-80D2-4EA92157A48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07504" y="1600200"/>
            <a:ext cx="8928992" cy="4925144"/>
          </a:xfrm>
        </p:spPr>
        <p:txBody>
          <a:bodyPr/>
          <a:lstStyle/>
          <a:p>
            <a:r>
              <a:rPr lang="el-GR" dirty="0"/>
              <a:t>Οι </a:t>
            </a:r>
            <a:r>
              <a:rPr lang="el-GR" dirty="0">
                <a:solidFill>
                  <a:srgbClr val="0070C0"/>
                </a:solidFill>
              </a:rPr>
              <a:t>όμοιοι</a:t>
            </a:r>
            <a:r>
              <a:rPr lang="el-GR" dirty="0"/>
              <a:t> που έχαναν τα πολιτικά τους δικαιώματα υποβιβάζονταν στην κατηγορία των </a:t>
            </a:r>
            <a:r>
              <a:rPr lang="el-GR" dirty="0" err="1">
                <a:solidFill>
                  <a:srgbClr val="0070C0"/>
                </a:solidFill>
              </a:rPr>
              <a:t>υπομειόνων</a:t>
            </a:r>
            <a:r>
              <a:rPr lang="el-GR" dirty="0"/>
              <a:t>.</a:t>
            </a:r>
          </a:p>
          <a:p>
            <a:r>
              <a:rPr lang="el-GR" dirty="0"/>
              <a:t>Λόγοι υποβιβασμού:</a:t>
            </a:r>
          </a:p>
          <a:p>
            <a:pPr lvl="1"/>
            <a:r>
              <a:rPr lang="el-GR" dirty="0"/>
              <a:t>Οι νέοι που δεν κατάφερναν να ολοκληρώσουν την εκπαίδευση.</a:t>
            </a:r>
          </a:p>
          <a:p>
            <a:pPr lvl="1"/>
            <a:r>
              <a:rPr lang="el-GR" dirty="0"/>
              <a:t>Όσοι έδειχναν δειλία στον πόλεμο.</a:t>
            </a:r>
          </a:p>
          <a:p>
            <a:pPr lvl="1"/>
            <a:r>
              <a:rPr lang="el-GR" dirty="0"/>
              <a:t>Όσοι δεν μπορούσαν να συνεισφέρουν στα συσσίτια.</a:t>
            </a:r>
          </a:p>
          <a:p>
            <a:r>
              <a:rPr lang="el-GR" dirty="0"/>
              <a:t>Συχνά ο υποβιβασμός ήταν ομαδικός, όταν υπήρχε φόβος εξέγερσης.</a:t>
            </a:r>
          </a:p>
          <a:p>
            <a:r>
              <a:rPr lang="el-GR" dirty="0"/>
              <a:t>Έχαναν τα πολιτικά και τα αστικά τους δικαιώματα.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3214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1CFCF-20F5-4C4B-89ED-D448F4CE3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Οι «μικρές Ρήτρες»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C82B9-9B05-4B56-A6AC-BCE0B068110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07504" y="1600200"/>
            <a:ext cx="9036496" cy="4495800"/>
          </a:xfrm>
        </p:spPr>
        <p:txBody>
          <a:bodyPr/>
          <a:lstStyle/>
          <a:p>
            <a:r>
              <a:rPr lang="el-GR" dirty="0"/>
              <a:t>Νομοθετικές διατάξεις που αποδίδονται στο Λυκούργο:</a:t>
            </a:r>
          </a:p>
          <a:p>
            <a:r>
              <a:rPr lang="el-GR" dirty="0"/>
              <a:t>Απαγορεύεται η χρήση γραπτών νόμων.</a:t>
            </a:r>
          </a:p>
          <a:p>
            <a:r>
              <a:rPr lang="el-GR" dirty="0"/>
              <a:t>Απαγορεύεται η χρήση χρυσών και αργυρών νομισμάτων.</a:t>
            </a:r>
          </a:p>
          <a:p>
            <a:r>
              <a:rPr lang="el-GR" dirty="0"/>
              <a:t>Απαγορεύεται η εκστρατεία εναντίον των ίδιων εχθρών.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282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D7FF0-1050-4ECD-8F2C-49F5EDF39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Η νομοθεσία για την οικογένεια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5B9BF-5BF4-4ED8-8AD1-E623DB7A1BB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766048" cy="5257800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Στόχος η ενίσχυση των οίκων και η αντιμετώπιση του δημογραφικού προβλήματος.</a:t>
            </a:r>
          </a:p>
          <a:p>
            <a:r>
              <a:rPr lang="el-GR" dirty="0"/>
              <a:t>Προβλεπόταν αγωγές εναντίον όσων:</a:t>
            </a:r>
          </a:p>
          <a:p>
            <a:pPr lvl="1"/>
            <a:r>
              <a:rPr lang="el-GR" dirty="0"/>
              <a:t>Έμεναν ανύπαντροι</a:t>
            </a:r>
          </a:p>
          <a:p>
            <a:pPr lvl="1"/>
            <a:r>
              <a:rPr lang="el-GR" dirty="0"/>
              <a:t>Νυμφεύονταν σε μεγάλη ηλικία</a:t>
            </a:r>
          </a:p>
          <a:p>
            <a:pPr lvl="1"/>
            <a:r>
              <a:rPr lang="el-GR" dirty="0"/>
              <a:t>Συνήπταν γάμο με γυναίκα που δεν ήταν κόρη </a:t>
            </a:r>
            <a:r>
              <a:rPr lang="el-GR" dirty="0" err="1"/>
              <a:t>ομοίου</a:t>
            </a:r>
            <a:r>
              <a:rPr lang="el-GR" dirty="0"/>
              <a:t>.</a:t>
            </a:r>
          </a:p>
          <a:p>
            <a:r>
              <a:rPr lang="el-GR" dirty="0"/>
              <a:t>Τα κορίτσια έπρεπε να γυμνάζονται για να φέρουν στον κόσμο υγιή παιδιά.</a:t>
            </a:r>
          </a:p>
          <a:p>
            <a:r>
              <a:rPr lang="el-GR" dirty="0"/>
              <a:t>Οι γυναίκες επιτρεπόταν να τεκνοποιούν και με άλλους άνδρες, με τη συγκατάθεση του συζύγου τους.</a:t>
            </a:r>
          </a:p>
          <a:p>
            <a:r>
              <a:rPr lang="el-GR" dirty="0"/>
              <a:t>Φοροαπαλλαγή για </a:t>
            </a:r>
            <a:r>
              <a:rPr lang="el-GR" dirty="0" err="1"/>
              <a:t>τρίτεκνους</a:t>
            </a:r>
            <a:r>
              <a:rPr lang="el-GR" dirty="0"/>
              <a:t> και πολύτεκνους.</a:t>
            </a:r>
          </a:p>
          <a:p>
            <a:r>
              <a:rPr lang="el-GR" dirty="0"/>
              <a:t>Νομοθεσία για περιορισμό του πένθους.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2368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286908" cy="990600"/>
          </a:xfrm>
        </p:spPr>
        <p:txBody>
          <a:bodyPr>
            <a:normAutofit/>
          </a:bodyPr>
          <a:lstStyle/>
          <a:p>
            <a:pPr algn="ctr"/>
            <a:r>
              <a:rPr lang="el-GR" dirty="0"/>
              <a:t>Η σπαρτιατική ευνομία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84784"/>
            <a:ext cx="9111417" cy="5373216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Η σπαρτιατική πειθαρχία και υποταγή του κάθε πολίτη στους νόμους εγκωμιάστηκε συχνά.</a:t>
            </a:r>
          </a:p>
          <a:p>
            <a:r>
              <a:rPr lang="el-GR" dirty="0"/>
              <a:t>Όχι μόνο από ολιγαρχικούς, αλλά και από δημοκρατικούς.</a:t>
            </a:r>
            <a:endParaRPr lang="en-US" dirty="0"/>
          </a:p>
          <a:p>
            <a:r>
              <a:rPr lang="el-GR" dirty="0"/>
              <a:t>Κυρίως επειδή η Σπάρτη απέφυγε την τυραννίδα.</a:t>
            </a:r>
          </a:p>
          <a:p>
            <a:r>
              <a:rPr lang="el-GR" dirty="0"/>
              <a:t>Πρωτεργάτης της εξιδανίκευσης της σπαρτιατικής </a:t>
            </a:r>
            <a:r>
              <a:rPr lang="el-GR" i="1" dirty="0">
                <a:solidFill>
                  <a:srgbClr val="0070C0"/>
                </a:solidFill>
              </a:rPr>
              <a:t>Ευνομίας</a:t>
            </a:r>
            <a:r>
              <a:rPr lang="el-GR" dirty="0"/>
              <a:t> ήταν ο Πλάτων.</a:t>
            </a:r>
          </a:p>
          <a:p>
            <a:r>
              <a:rPr lang="el-GR" dirty="0"/>
              <a:t>Θεωρία περί μικτής πολιτείας ως του ιδανικού τρόπου διακυβέρνησης:</a:t>
            </a:r>
          </a:p>
          <a:p>
            <a:pPr lvl="1"/>
            <a:r>
              <a:rPr lang="el-GR" dirty="0"/>
              <a:t>Αριστοτέλης, Πολύβιος, Πλούταρχος.</a:t>
            </a:r>
          </a:p>
          <a:p>
            <a:r>
              <a:rPr lang="el-GR" dirty="0"/>
              <a:t>Οι νόμοι και το πολίτευμα έμειναν αμετάβλητα επί αιώνες.</a:t>
            </a:r>
          </a:p>
        </p:txBody>
      </p:sp>
    </p:spTree>
    <p:extLst>
      <p:ext uri="{BB962C8B-B14F-4D97-AF65-F5344CB8AC3E}">
        <p14:creationId xmlns:p14="http://schemas.microsoft.com/office/powerpoint/2010/main" val="617333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A5D88-DEFC-4256-949F-6086C557D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Η Σπάρτη τον 8</a:t>
            </a:r>
            <a:r>
              <a:rPr lang="el-GR" baseline="30000" dirty="0"/>
              <a:t>ο</a:t>
            </a:r>
            <a:r>
              <a:rPr lang="el-GR" dirty="0"/>
              <a:t> αιώνα π.Χ.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07C0E-8C7B-46FC-9A95-0E141A16C7E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07504" y="1600200"/>
            <a:ext cx="9036496" cy="5213176"/>
          </a:xfrm>
        </p:spPr>
        <p:txBody>
          <a:bodyPr/>
          <a:lstStyle/>
          <a:p>
            <a:r>
              <a:rPr lang="el-GR" dirty="0"/>
              <a:t>Εξεγέρσεις </a:t>
            </a:r>
            <a:r>
              <a:rPr lang="el-GR" dirty="0" err="1"/>
              <a:t>Μεσσηνίων</a:t>
            </a:r>
            <a:r>
              <a:rPr lang="el-GR" dirty="0"/>
              <a:t> και φτωχών Σπαρτιατών.</a:t>
            </a:r>
          </a:p>
          <a:p>
            <a:r>
              <a:rPr lang="el-GR" dirty="0"/>
              <a:t>Μόνιμη παρουσία στρατού στη Μεσσηνία.</a:t>
            </a:r>
          </a:p>
          <a:p>
            <a:r>
              <a:rPr lang="el-GR" dirty="0"/>
              <a:t>Ο στρατός έγινε ο κύριος παράγοντας για την επιβίωση της Σπάρτης.</a:t>
            </a:r>
          </a:p>
          <a:p>
            <a:r>
              <a:rPr lang="el-GR" dirty="0"/>
              <a:t>Απαρτιζόταν από τους οπλίτες, που διεκδικούσαν συμμετοχή στο πολίτευμα. </a:t>
            </a:r>
          </a:p>
          <a:p>
            <a:r>
              <a:rPr lang="el-GR" dirty="0"/>
              <a:t>Μόνον οι οπλίτες </a:t>
            </a:r>
            <a:r>
              <a:rPr lang="el-GR" dirty="0">
                <a:solidFill>
                  <a:srgbClr val="0070C0"/>
                </a:solidFill>
              </a:rPr>
              <a:t>(</a:t>
            </a:r>
            <a:r>
              <a:rPr lang="el-GR" dirty="0" err="1">
                <a:solidFill>
                  <a:srgbClr val="0070C0"/>
                </a:solidFill>
              </a:rPr>
              <a:t>ὅμοιοι</a:t>
            </a:r>
            <a:r>
              <a:rPr lang="el-GR" dirty="0">
                <a:solidFill>
                  <a:srgbClr val="0070C0"/>
                </a:solidFill>
              </a:rPr>
              <a:t>) </a:t>
            </a:r>
            <a:r>
              <a:rPr lang="el-GR" dirty="0"/>
              <a:t>θα είναι πολίτες.</a:t>
            </a:r>
          </a:p>
          <a:p>
            <a:r>
              <a:rPr lang="el-GR" dirty="0"/>
              <a:t>Τα αριστοκρατικά γένη διεκδικούσαν μερίδιο εξουσίας.</a:t>
            </a:r>
          </a:p>
          <a:p>
            <a:r>
              <a:rPr lang="el-GR" dirty="0"/>
              <a:t>Η ανάγκη δημιουργίας πολιτειακών κανόνων οδήγησε στη θέσπιση της νομοθεσίας του Λυκούργου.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714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88640"/>
            <a:ext cx="8858280" cy="1008112"/>
          </a:xfrm>
        </p:spPr>
        <p:txBody>
          <a:bodyPr>
            <a:normAutofit/>
          </a:bodyPr>
          <a:lstStyle/>
          <a:p>
            <a:pPr algn="ctr"/>
            <a:r>
              <a:rPr lang="el-GR" sz="4000" dirty="0"/>
              <a:t>Λυκούργος, 8</a:t>
            </a:r>
            <a:r>
              <a:rPr lang="el-GR" sz="4000" baseline="30000" dirty="0"/>
              <a:t>ος</a:t>
            </a:r>
            <a:r>
              <a:rPr lang="el-GR" sz="4000" dirty="0"/>
              <a:t> - 7</a:t>
            </a:r>
            <a:r>
              <a:rPr lang="el-GR" sz="4000" baseline="30000" dirty="0"/>
              <a:t>ος</a:t>
            </a:r>
            <a:r>
              <a:rPr lang="el-GR" sz="4000" dirty="0"/>
              <a:t> αι.</a:t>
            </a:r>
            <a:endParaRPr lang="el-GR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07504" y="1524000"/>
            <a:ext cx="6393322" cy="4785320"/>
          </a:xfrm>
        </p:spPr>
        <p:txBody>
          <a:bodyPr>
            <a:normAutofit/>
          </a:bodyPr>
          <a:lstStyle/>
          <a:p>
            <a:r>
              <a:rPr lang="el-GR" dirty="0"/>
              <a:t>Ο νομοθέτης της Σπάρτης, πρόσωπο μεταξύ μύθου και ιστορικότητας</a:t>
            </a:r>
          </a:p>
          <a:p>
            <a:r>
              <a:rPr lang="el-GR" dirty="0"/>
              <a:t>Οι πληροφορίες για τον βίο του είναι ελάχιστες.</a:t>
            </a:r>
          </a:p>
          <a:p>
            <a:r>
              <a:rPr lang="el-GR" dirty="0"/>
              <a:t>Κατά την παράδοση, ήταν ο δημιουργός του σπαρτιατικού πολιτεύματος.</a:t>
            </a:r>
          </a:p>
          <a:p>
            <a:r>
              <a:rPr lang="el-GR" dirty="0"/>
              <a:t>Με την </a:t>
            </a:r>
            <a:r>
              <a:rPr lang="el-GR" i="1" dirty="0"/>
              <a:t>Μεγάλη Ρήτρα</a:t>
            </a:r>
            <a:r>
              <a:rPr lang="el-GR" dirty="0"/>
              <a:t> θέσπισε τους βασικούς πολιτειακούς θεσμούς της Σπάρτης</a:t>
            </a:r>
          </a:p>
        </p:txBody>
      </p:sp>
      <p:pic>
        <p:nvPicPr>
          <p:cNvPr id="39938" name="Picture 2" descr="http://xryshaygh.files.wordpress.com/2010/06/lykourg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1714488"/>
            <a:ext cx="2144514" cy="291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2061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804C2-43A2-4AC7-90FD-47A58696B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Η νομοθεσία του Λυκούργου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68EED-9862-4FB7-A180-66DEA3F9ABB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07504" y="1600200"/>
            <a:ext cx="8658544" cy="5257800"/>
          </a:xfrm>
        </p:spPr>
        <p:txBody>
          <a:bodyPr>
            <a:normAutofit/>
          </a:bodyPr>
          <a:lstStyle/>
          <a:p>
            <a:r>
              <a:rPr lang="el-GR" dirty="0"/>
              <a:t>Στόχος του η πολιτική μεταρρύθμιση για να εδραιώσει θεσμικά την αριστοκρατία</a:t>
            </a:r>
          </a:p>
          <a:p>
            <a:pPr lvl="1"/>
            <a:r>
              <a:rPr lang="el-GR" dirty="0"/>
              <a:t>Απέναντι στο λαό</a:t>
            </a:r>
          </a:p>
          <a:p>
            <a:pPr lvl="1"/>
            <a:r>
              <a:rPr lang="el-GR" dirty="0"/>
              <a:t>Απέναντι στους 2 βασιλείς.</a:t>
            </a:r>
          </a:p>
          <a:p>
            <a:r>
              <a:rPr lang="el-GR" dirty="0"/>
              <a:t>Η νομοθεσία του είχε τη μορφή χρησμού από το μαντείο των Δελφών (</a:t>
            </a:r>
            <a:r>
              <a:rPr lang="el-GR" i="1" dirty="0"/>
              <a:t>ρήτρα</a:t>
            </a:r>
            <a:r>
              <a:rPr lang="el-GR" dirty="0"/>
              <a:t>).</a:t>
            </a:r>
          </a:p>
          <a:p>
            <a:r>
              <a:rPr lang="el-GR" dirty="0"/>
              <a:t>Η θεϊκή συναίνεση ενίσχυσε τη νομοθεσία.</a:t>
            </a:r>
          </a:p>
          <a:p>
            <a:r>
              <a:rPr lang="el-GR" dirty="0"/>
              <a:t>Η νομοθεσία του Λυκούργου επιβλήθηκε μέσα από συγκρούσεις.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468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/>
              <a:t>Η Μεγάλη Ρήτρα </a:t>
            </a:r>
            <a:br>
              <a:rPr lang="el-GR" dirty="0"/>
            </a:br>
            <a:r>
              <a:rPr lang="el-GR" sz="2800" dirty="0"/>
              <a:t>(Πλούταρχος, </a:t>
            </a:r>
            <a:r>
              <a:rPr lang="el-GR" sz="2800" i="1" dirty="0"/>
              <a:t>Βίος Λυκούργου </a:t>
            </a:r>
            <a:r>
              <a:rPr lang="el-GR" sz="2800" dirty="0"/>
              <a:t>6)</a:t>
            </a:r>
            <a:endParaRPr lang="el-GR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285720" y="1589566"/>
            <a:ext cx="4210080" cy="50541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i="1" dirty="0">
                <a:latin typeface="Palatino Linotype" pitchFamily="18" charset="0"/>
              </a:rPr>
              <a:t>    </a:t>
            </a:r>
            <a:r>
              <a:rPr lang="el-GR" sz="2200" i="1" dirty="0">
                <a:latin typeface="Palatino Linotype" pitchFamily="18" charset="0"/>
              </a:rPr>
              <a:t>Διὸς Σκυλλανίου καὶ Ἀθανᾶς Σκυλλανίας ἱερὸν ἱδρυσάμενον, φυλὰς φυλάξαντα καὶ ὠβὰς ὠβάξαντα, τριάκοντα γερουσίαν σὺν ἀρχαγέτας καταστήσαντα, ὥρας ἐξ ὥρας ἀπελλάζειν</a:t>
            </a:r>
            <a:r>
              <a:rPr lang="el-GR" sz="2200" dirty="0">
                <a:latin typeface="Palatino Linotype" pitchFamily="18" charset="0"/>
              </a:rPr>
              <a:t> </a:t>
            </a:r>
            <a:r>
              <a:rPr lang="el-GR" sz="2200" i="1" dirty="0">
                <a:latin typeface="Palatino Linotype" pitchFamily="18" charset="0"/>
              </a:rPr>
              <a:t>μεταξὺ Βαβύκας τε καὶ Κνακιῶνος, οὕτως εἰσφέρειν τε καὶ ἀφίστασθαι, δάμω δ’ἀγορὰν ἤμην καὶ κράτος. </a:t>
            </a:r>
          </a:p>
          <a:p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643438" y="1571612"/>
            <a:ext cx="4500562" cy="5143536"/>
          </a:xfrm>
        </p:spPr>
        <p:txBody>
          <a:bodyPr>
            <a:noAutofit/>
          </a:bodyPr>
          <a:lstStyle/>
          <a:p>
            <a:r>
              <a:rPr lang="el-GR" sz="2000" dirty="0"/>
              <a:t>Να ανεγείρεις </a:t>
            </a:r>
            <a:r>
              <a:rPr lang="el-GR" sz="2000" dirty="0">
                <a:solidFill>
                  <a:srgbClr val="0070C0"/>
                </a:solidFill>
              </a:rPr>
              <a:t>ιερό</a:t>
            </a:r>
            <a:r>
              <a:rPr lang="el-GR" sz="2000" dirty="0"/>
              <a:t> του Σκυλλανίου Διός και της </a:t>
            </a:r>
            <a:r>
              <a:rPr lang="el-GR" sz="2000" dirty="0" err="1"/>
              <a:t>Σκυλλανίας</a:t>
            </a:r>
            <a:r>
              <a:rPr lang="el-GR" sz="2000" dirty="0"/>
              <a:t> Αθηνάς,</a:t>
            </a:r>
          </a:p>
          <a:p>
            <a:r>
              <a:rPr lang="el-GR" sz="2000" dirty="0"/>
              <a:t>Να συγκροτήσεις τον πληθυσμό σε </a:t>
            </a:r>
            <a:r>
              <a:rPr lang="el-GR" sz="2000" dirty="0">
                <a:solidFill>
                  <a:srgbClr val="0070C0"/>
                </a:solidFill>
              </a:rPr>
              <a:t>φυλές</a:t>
            </a:r>
            <a:r>
              <a:rPr lang="el-GR" sz="2000" dirty="0"/>
              <a:t> και </a:t>
            </a:r>
            <a:r>
              <a:rPr lang="el-GR" sz="2000" dirty="0" err="1">
                <a:solidFill>
                  <a:srgbClr val="0070C0"/>
                </a:solidFill>
              </a:rPr>
              <a:t>ωβές</a:t>
            </a:r>
            <a:r>
              <a:rPr lang="el-GR" sz="2000" dirty="0">
                <a:solidFill>
                  <a:srgbClr val="0070C0"/>
                </a:solidFill>
              </a:rPr>
              <a:t>,</a:t>
            </a:r>
          </a:p>
          <a:p>
            <a:r>
              <a:rPr lang="el-GR" sz="2000" dirty="0"/>
              <a:t>Να εγκαταστήσεις </a:t>
            </a:r>
            <a:r>
              <a:rPr lang="el-GR" sz="2000" dirty="0">
                <a:solidFill>
                  <a:srgbClr val="0070C0"/>
                </a:solidFill>
              </a:rPr>
              <a:t>γερουσία</a:t>
            </a:r>
            <a:r>
              <a:rPr lang="el-GR" sz="2000" dirty="0"/>
              <a:t> από τριάντα μέλη περιλαμβάνοντας τους (δύο) βασιλείς.</a:t>
            </a:r>
          </a:p>
          <a:p>
            <a:r>
              <a:rPr lang="el-GR" sz="2000" dirty="0"/>
              <a:t>Από εποχή σε εποχή να συγκαλείς την </a:t>
            </a:r>
            <a:r>
              <a:rPr lang="el-GR" sz="2000" dirty="0">
                <a:solidFill>
                  <a:srgbClr val="0070C0"/>
                </a:solidFill>
              </a:rPr>
              <a:t>απέλλα</a:t>
            </a:r>
            <a:r>
              <a:rPr lang="el-GR" sz="2000" dirty="0"/>
              <a:t> στο χώρο μεταξύ Βαβύκας και </a:t>
            </a:r>
            <a:r>
              <a:rPr lang="el-GR" sz="2000" dirty="0" err="1"/>
              <a:t>Κνακιώνος</a:t>
            </a:r>
            <a:r>
              <a:rPr lang="el-GR" sz="2000" dirty="0"/>
              <a:t>.</a:t>
            </a:r>
          </a:p>
          <a:p>
            <a:r>
              <a:rPr lang="el-GR" sz="2000" dirty="0"/>
              <a:t>Με αυτό τον τρόπο να εισάγονται οι προτάσεις και να διεκπεραιώνονται.</a:t>
            </a:r>
          </a:p>
          <a:p>
            <a:r>
              <a:rPr lang="el-GR" sz="2000" dirty="0"/>
              <a:t>Ο λαός (δᾶμος) να έχει συνέλευση και εξουσία (κράτος).</a:t>
            </a:r>
          </a:p>
        </p:txBody>
      </p:sp>
    </p:spTree>
    <p:extLst>
      <p:ext uri="{BB962C8B-B14F-4D97-AF65-F5344CB8AC3E}">
        <p14:creationId xmlns:p14="http://schemas.microsoft.com/office/powerpoint/2010/main" val="3561031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/>
              <a:t>Το σπαρτιατικό πολίτευμα </a:t>
            </a:r>
            <a:br>
              <a:rPr lang="el-GR" dirty="0"/>
            </a:br>
            <a:r>
              <a:rPr lang="el-GR" dirty="0"/>
              <a:t>σύμφωνα με την Μεγάλη Ρήτρα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500034" y="1916832"/>
            <a:ext cx="8358246" cy="4941168"/>
          </a:xfrm>
        </p:spPr>
        <p:txBody>
          <a:bodyPr>
            <a:normAutofit/>
          </a:bodyPr>
          <a:lstStyle/>
          <a:p>
            <a:r>
              <a:rPr lang="el-GR" sz="3000" dirty="0"/>
              <a:t>Ίδρυση δύο ιερών.</a:t>
            </a:r>
          </a:p>
          <a:p>
            <a:r>
              <a:rPr lang="el-GR" sz="3000" dirty="0"/>
              <a:t>Υποδιαίρεση πολιτών σε </a:t>
            </a:r>
            <a:r>
              <a:rPr lang="el-GR" sz="3000" dirty="0">
                <a:solidFill>
                  <a:srgbClr val="FF0000"/>
                </a:solidFill>
              </a:rPr>
              <a:t>φυλές</a:t>
            </a:r>
            <a:r>
              <a:rPr lang="el-GR" sz="3000" dirty="0"/>
              <a:t> και </a:t>
            </a:r>
            <a:r>
              <a:rPr lang="el-GR" sz="3000" dirty="0" err="1">
                <a:solidFill>
                  <a:srgbClr val="FF0000"/>
                </a:solidFill>
              </a:rPr>
              <a:t>ωβάς</a:t>
            </a:r>
            <a:r>
              <a:rPr lang="el-GR" sz="3000" dirty="0"/>
              <a:t>.</a:t>
            </a:r>
          </a:p>
          <a:p>
            <a:r>
              <a:rPr lang="el-GR" sz="3000" dirty="0"/>
              <a:t>Δημιουργία της ανώτατης αρχής της </a:t>
            </a:r>
            <a:r>
              <a:rPr lang="el-GR" sz="3000" dirty="0">
                <a:solidFill>
                  <a:srgbClr val="0070C0"/>
                </a:solidFill>
              </a:rPr>
              <a:t>Γερουσίας</a:t>
            </a:r>
            <a:r>
              <a:rPr lang="el-GR" sz="3000" dirty="0"/>
              <a:t> με 30 μέλη</a:t>
            </a:r>
          </a:p>
          <a:p>
            <a:pPr lvl="1"/>
            <a:r>
              <a:rPr lang="el-GR" sz="2700" dirty="0"/>
              <a:t>Απαρτίζεται από 28 γέροντες + 2 βασιλείς.</a:t>
            </a:r>
          </a:p>
          <a:p>
            <a:r>
              <a:rPr lang="el-GR" sz="3000" dirty="0"/>
              <a:t>Σύγκληση συνέλευσης των πολιτών στις εορτές του Απόλλωνα.</a:t>
            </a:r>
          </a:p>
          <a:p>
            <a:r>
              <a:rPr lang="el-GR" sz="3000" dirty="0"/>
              <a:t>Οι προτάσεις εισάγονταν από τη Γερουσία στη συνέλευση των </a:t>
            </a:r>
            <a:r>
              <a:rPr lang="el-GR" sz="3000" dirty="0" err="1"/>
              <a:t>ομοίων</a:t>
            </a:r>
            <a:r>
              <a:rPr lang="el-GR" sz="3000" dirty="0"/>
              <a:t> (</a:t>
            </a:r>
            <a:r>
              <a:rPr lang="el-GR" sz="3000" dirty="0">
                <a:solidFill>
                  <a:srgbClr val="0070C0"/>
                </a:solidFill>
              </a:rPr>
              <a:t>Απέλλα</a:t>
            </a:r>
            <a:r>
              <a:rPr lang="el-GR" sz="3000" dirty="0"/>
              <a:t>).</a:t>
            </a:r>
          </a:p>
          <a:p>
            <a:pPr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61720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Οι </a:t>
            </a:r>
            <a:r>
              <a:rPr lang="el-GR" dirty="0">
                <a:solidFill>
                  <a:srgbClr val="0070C0"/>
                </a:solidFill>
              </a:rPr>
              <a:t>Όμοιοι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504" y="1484784"/>
            <a:ext cx="8658544" cy="5373216"/>
          </a:xfrm>
        </p:spPr>
        <p:txBody>
          <a:bodyPr>
            <a:normAutofit/>
          </a:bodyPr>
          <a:lstStyle/>
          <a:p>
            <a:r>
              <a:rPr lang="el-GR" dirty="0"/>
              <a:t>Οι όμοιοι (πολίτες)</a:t>
            </a:r>
          </a:p>
          <a:p>
            <a:pPr lvl="1"/>
            <a:r>
              <a:rPr lang="el-GR" dirty="0"/>
              <a:t>Μόνον αυτοί έχουν πολιτικά δικαιώματα</a:t>
            </a:r>
          </a:p>
          <a:p>
            <a:pPr lvl="1"/>
            <a:r>
              <a:rPr lang="el-GR" dirty="0"/>
              <a:t>Συμμετέχουν στα συσσίτια και στην σπαρτιατική πολεμική αγωγή</a:t>
            </a:r>
          </a:p>
          <a:p>
            <a:pPr lvl="1"/>
            <a:r>
              <a:rPr lang="el-GR" dirty="0"/>
              <a:t>Συμμετέχουν στην Απέλλα</a:t>
            </a:r>
          </a:p>
          <a:p>
            <a:pPr lvl="1"/>
            <a:r>
              <a:rPr lang="el-GR" dirty="0"/>
              <a:t>Μπορούν να εκλεγούν μέλη της Γερουσίας</a:t>
            </a:r>
          </a:p>
          <a:p>
            <a:pPr lvl="1"/>
            <a:r>
              <a:rPr lang="el-GR" dirty="0"/>
              <a:t>Μπορούν να εκλεγούν Έφοροι</a:t>
            </a:r>
          </a:p>
        </p:txBody>
      </p:sp>
    </p:spTree>
    <p:extLst>
      <p:ext uri="{BB962C8B-B14F-4D97-AF65-F5344CB8AC3E}">
        <p14:creationId xmlns:p14="http://schemas.microsoft.com/office/powerpoint/2010/main" val="41618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Οι </a:t>
            </a:r>
            <a:r>
              <a:rPr lang="el-GR" dirty="0">
                <a:solidFill>
                  <a:srgbClr val="0070C0"/>
                </a:solidFill>
              </a:rPr>
              <a:t>περίοικοι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504" y="1844824"/>
            <a:ext cx="8856984" cy="5013176"/>
          </a:xfrm>
        </p:spPr>
        <p:txBody>
          <a:bodyPr>
            <a:normAutofit/>
          </a:bodyPr>
          <a:lstStyle/>
          <a:p>
            <a:r>
              <a:rPr lang="el-GR" dirty="0"/>
              <a:t>Οι περίοικοι κατοικούσαν σε κοινότητες εκτός πόλεως.</a:t>
            </a:r>
          </a:p>
          <a:p>
            <a:r>
              <a:rPr lang="el-GR" dirty="0"/>
              <a:t>Ήταν ελεύθεροι άνθρωποι (όχι δούλοι).</a:t>
            </a:r>
          </a:p>
          <a:p>
            <a:r>
              <a:rPr lang="el-GR" dirty="0"/>
              <a:t>Δεν είχαν όμως πολιτικά δικαιώματα</a:t>
            </a:r>
          </a:p>
          <a:p>
            <a:r>
              <a:rPr lang="el-GR" dirty="0"/>
              <a:t>Ασχολούνταν με το εμπόριο, τη ναυτιλία, τη βιοτεχνία.</a:t>
            </a:r>
          </a:p>
          <a:p>
            <a:r>
              <a:rPr lang="el-GR" dirty="0"/>
              <a:t>Υπηρετούσαν υποχρεωτικά στο σπαρτιατικό στρατό.</a:t>
            </a:r>
          </a:p>
          <a:p>
            <a:r>
              <a:rPr lang="el-GR" dirty="0"/>
              <a:t>Πλήρωναν φόρο υποτέλειας στη Σπάρτη.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096355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άμεσος">
  <a:themeElements>
    <a:clrScheme name="Διάμεσος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Διάμεσος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Διάμεσος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Διάμεσος">
  <a:themeElements>
    <a:clrScheme name="Διάμεσος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Διάμεσος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Διάμεσος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Διάμεσος">
  <a:themeElements>
    <a:clrScheme name="Διάμεσος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Διάμεσος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Διάμεσος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Διάμεσος">
  <a:themeElements>
    <a:clrScheme name="Διάμεσος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Διάμεσος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Διάμεσος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Διάμεσος">
  <a:themeElements>
    <a:clrScheme name="Διάμεσος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Διάμεσος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Διάμεσος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Διάμεσος">
  <a:themeElements>
    <a:clrScheme name="Διάμεσος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Διάμεσος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Διάμεσος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Διάμεσος">
  <a:themeElements>
    <a:clrScheme name="Διάμεσος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Διάμεσος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Διάμεσος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Διάμεσος">
  <a:themeElements>
    <a:clrScheme name="Διάμεσος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Διάμεσος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Διάμεσος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Διάμεσος">
  <a:themeElements>
    <a:clrScheme name="Διάμεσος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Διάμεσος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Διάμεσος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Διάμεσος">
  <a:themeElements>
    <a:clrScheme name="Διάμεσος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Διάμεσος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Διάμεσος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Διάμεσος">
  <a:themeElements>
    <a:clrScheme name="Διάμεσος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Διάμεσος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Διάμεσος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1644</Words>
  <Application>Microsoft Office PowerPoint</Application>
  <PresentationFormat>Προβολή στην οθόνη (4:3)</PresentationFormat>
  <Paragraphs>206</Paragraphs>
  <Slides>27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11</vt:i4>
      </vt:variant>
      <vt:variant>
        <vt:lpstr>Τίτλοι διαφανειών</vt:lpstr>
      </vt:variant>
      <vt:variant>
        <vt:i4>27</vt:i4>
      </vt:variant>
    </vt:vector>
  </HeadingPairs>
  <TitlesOfParts>
    <vt:vector size="43" baseType="lpstr">
      <vt:lpstr>Calibri</vt:lpstr>
      <vt:lpstr>Palatino Linotype</vt:lpstr>
      <vt:lpstr>Tw Cen MT</vt:lpstr>
      <vt:lpstr>Wingdings</vt:lpstr>
      <vt:lpstr>Wingdings 2</vt:lpstr>
      <vt:lpstr>Διάμεσος</vt:lpstr>
      <vt:lpstr>1_Διάμεσος</vt:lpstr>
      <vt:lpstr>2_Διάμεσος</vt:lpstr>
      <vt:lpstr>3_Διάμεσος</vt:lpstr>
      <vt:lpstr>4_Διάμεσος</vt:lpstr>
      <vt:lpstr>5_Διάμεσος</vt:lpstr>
      <vt:lpstr>6_Διάμεσος</vt:lpstr>
      <vt:lpstr>7_Διάμεσος</vt:lpstr>
      <vt:lpstr>8_Διάμεσος</vt:lpstr>
      <vt:lpstr>9_Διάμεσος</vt:lpstr>
      <vt:lpstr>11_Διάμεσος</vt:lpstr>
      <vt:lpstr>     Το σπαρτιατικο πολιτευμα </vt:lpstr>
      <vt:lpstr>Η δημιουργία της πόλεως</vt:lpstr>
      <vt:lpstr>Η Σπάρτη τον 8ο αιώνα π.Χ.</vt:lpstr>
      <vt:lpstr>Λυκούργος, 8ος - 7ος αι.</vt:lpstr>
      <vt:lpstr>Η νομοθεσία του Λυκούργου</vt:lpstr>
      <vt:lpstr>Η Μεγάλη Ρήτρα  (Πλούταρχος, Βίος Λυκούργου 6)</vt:lpstr>
      <vt:lpstr>Το σπαρτιατικό πολίτευμα  σύμφωνα με την Μεγάλη Ρήτρα</vt:lpstr>
      <vt:lpstr>Οι Όμοιοι</vt:lpstr>
      <vt:lpstr>Οι περίοικοι</vt:lpstr>
      <vt:lpstr>Οι είλωτες</vt:lpstr>
      <vt:lpstr>Μεταγενέστερες τροποποιήσεις  της Μεγάλης Ρήτρας</vt:lpstr>
      <vt:lpstr>Πολιτειακά όργανα της Σπάρτης</vt:lpstr>
      <vt:lpstr>Οι δύο βασιλείς</vt:lpstr>
      <vt:lpstr>Αρμοδιότητες των 2 βασιλέων</vt:lpstr>
      <vt:lpstr>Η γερουσία</vt:lpstr>
      <vt:lpstr>Αρμοδιότητες της Γερουσίας</vt:lpstr>
      <vt:lpstr>Οι πέντε έφοροι</vt:lpstr>
      <vt:lpstr>Δικαιοδοσίες των 5 Εφόρων</vt:lpstr>
      <vt:lpstr>Η Απέλλα</vt:lpstr>
      <vt:lpstr>Αρμοδιότητες της Απέλλας</vt:lpstr>
      <vt:lpstr>Η ισότητα των ομοίων</vt:lpstr>
      <vt:lpstr>Η σπαρτιατική εκπαίδευση</vt:lpstr>
      <vt:lpstr>Τα συσσίτια</vt:lpstr>
      <vt:lpstr>Οι υπομείονες</vt:lpstr>
      <vt:lpstr>Οι «μικρές Ρήτρες»</vt:lpstr>
      <vt:lpstr>Η νομοθεσία για την οικογένεια</vt:lpstr>
      <vt:lpstr>Η σπαρτιατική ευνομία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 πολιτευμα τησ Σπαρτησ</dc:title>
  <dc:creator>Maria</dc:creator>
  <cp:lastModifiedBy>Athanasios Delios</cp:lastModifiedBy>
  <cp:revision>46</cp:revision>
  <dcterms:created xsi:type="dcterms:W3CDTF">2015-10-12T21:46:38Z</dcterms:created>
  <dcterms:modified xsi:type="dcterms:W3CDTF">2023-11-02T21:24:55Z</dcterms:modified>
</cp:coreProperties>
</file>