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5" r:id="rId4"/>
    <p:sldId id="260" r:id="rId5"/>
    <p:sldId id="261" r:id="rId6"/>
    <p:sldId id="264" r:id="rId7"/>
    <p:sldId id="262" r:id="rId8"/>
    <p:sldId id="263" r:id="rId9"/>
    <p:sldId id="270" r:id="rId10"/>
    <p:sldId id="268" r:id="rId11"/>
    <p:sldId id="267" r:id="rId12"/>
    <p:sldId id="271" r:id="rId13"/>
    <p:sldId id="266" r:id="rId14"/>
    <p:sldId id="269" r:id="rId15"/>
    <p:sldId id="272" r:id="rId16"/>
    <p:sldId id="276" r:id="rId17"/>
    <p:sldId id="273" r:id="rId18"/>
    <p:sldId id="274" r:id="rId19"/>
    <p:sldId id="275" r:id="rId20"/>
    <p:sldId id="277" r:id="rId21"/>
    <p:sldId id="278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668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90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481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595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8625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590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399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817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597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242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2477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728838-1C0E-4F56-8E71-5FBE86FD4465}" type="datetimeFigureOut">
              <a:rPr lang="el-GR" smtClean="0"/>
              <a:pPr/>
              <a:t>12/12/2023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0E6245-4FFC-47E3-88D7-8D194B72840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475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err="1"/>
              <a:t>τελοσ</a:t>
            </a:r>
            <a:r>
              <a:rPr lang="el-GR" dirty="0"/>
              <a:t> </a:t>
            </a:r>
            <a:r>
              <a:rPr lang="el-GR" dirty="0" err="1"/>
              <a:t>τηΣ</a:t>
            </a:r>
            <a:r>
              <a:rPr lang="el-GR" dirty="0"/>
              <a:t> </a:t>
            </a:r>
            <a:r>
              <a:rPr lang="en-US" dirty="0"/>
              <a:t>res</a:t>
            </a:r>
            <a:r>
              <a:rPr lang="el-GR" dirty="0"/>
              <a:t> </a:t>
            </a:r>
            <a:r>
              <a:rPr lang="en-US" dirty="0" err="1"/>
              <a:t>publica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861D-DE8D-42E6-8C0E-5734A927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ίδρυση τακτικών ποινικών δικαστηρίων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34519-324B-4242-B254-D603656A7D3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2144" y="1526959"/>
            <a:ext cx="11625920" cy="5331041"/>
          </a:xfrm>
        </p:spPr>
        <p:txBody>
          <a:bodyPr>
            <a:normAutofit/>
          </a:bodyPr>
          <a:lstStyle/>
          <a:p>
            <a:r>
              <a:rPr lang="el-GR" dirty="0"/>
              <a:t>Από τον 4</a:t>
            </a:r>
            <a:r>
              <a:rPr lang="el-GR" baseline="30000" dirty="0"/>
              <a:t>ο</a:t>
            </a:r>
            <a:r>
              <a:rPr lang="el-GR" dirty="0"/>
              <a:t> αι. π.Χ. υπάρχει η τάση περιορισμού της δικαστικής αρμοδιότητας των Συνελεύσεων του ρωμαϊκού λαού.</a:t>
            </a:r>
          </a:p>
          <a:p>
            <a:pPr lvl="1"/>
            <a:r>
              <a:rPr lang="el-GR" dirty="0"/>
              <a:t>Το 331 π.Χ. η Σύγκλητος όρισε ειδικό δικαστήριο για το σκάνδαλο μαζικού </a:t>
            </a:r>
            <a:r>
              <a:rPr lang="el-GR" dirty="0" err="1"/>
              <a:t>δηλητηριασμού</a:t>
            </a:r>
            <a:r>
              <a:rPr lang="el-GR" dirty="0"/>
              <a:t> από 170 Ρωμαίες.</a:t>
            </a:r>
          </a:p>
          <a:p>
            <a:r>
              <a:rPr lang="el-GR" dirty="0"/>
              <a:t>Το πρώτο τακτικό ποινικό δικαστήριο ιδρύθηκε το 149 π.Χ. για υπόθεση κακοδιοίκησης.</a:t>
            </a:r>
          </a:p>
          <a:p>
            <a:r>
              <a:rPr lang="el-GR" dirty="0"/>
              <a:t>Τα επόμενα 70 χρόνια ιδρύθηκαν πολυάριθμα τακτικά δικαστήρια.</a:t>
            </a:r>
          </a:p>
          <a:p>
            <a:r>
              <a:rPr lang="el-GR" dirty="0"/>
              <a:t>Έγιναν το κύριο όργανο απονομής της ποινικής δικαιοσύνης.</a:t>
            </a:r>
          </a:p>
          <a:p>
            <a:r>
              <a:rPr lang="el-GR" dirty="0"/>
              <a:t>Σταδιακά τα πολιτικά εγκλήματα πέρασαν στην αρμοδιότητα των τακτικών δικαστηρίων.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32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EBA1-F010-4D0A-AA6F-C641159A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μεταρρυθμίσεις του Τιβέριου </a:t>
            </a:r>
            <a:r>
              <a:rPr lang="el-GR" dirty="0" err="1"/>
              <a:t>Γράκχου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E603-F1E6-417A-A967-BCFD4481D1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535837"/>
            <a:ext cx="12192000" cy="532216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Δήμαρχος το 133 π.Χ.</a:t>
            </a:r>
          </a:p>
          <a:p>
            <a:r>
              <a:rPr lang="el-GR" dirty="0"/>
              <a:t>Αντιμετώπιση αγροτικού προβλήματος: Αγροτικός νόμος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Sempronia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/>
            <a:r>
              <a:rPr lang="el-GR" dirty="0"/>
              <a:t>Μέχρι 500 στρέμματα δημόσιας γης ανά πολίτη + 250 για πρώτα δύο άρρενα τέκνα.</a:t>
            </a:r>
            <a:endParaRPr lang="en-US" dirty="0"/>
          </a:p>
          <a:p>
            <a:pPr lvl="1"/>
            <a:r>
              <a:rPr lang="el-GR" dirty="0"/>
              <a:t>Επιστροφή του πλεονάζοντος, πρόστιμο και δήμευση για παραβάτες. </a:t>
            </a:r>
          </a:p>
          <a:p>
            <a:pPr lvl="1"/>
            <a:r>
              <a:rPr lang="el-GR" dirty="0"/>
              <a:t>Επανάληψη παλαιότερου νόμου του 367 π.Χ. που δεν εφαρμοζόταν.</a:t>
            </a:r>
          </a:p>
          <a:p>
            <a:r>
              <a:rPr lang="el-GR" dirty="0"/>
              <a:t>Υποστήριξη ακτημόνων αγροτών, αντίθεση Συγκλήτου</a:t>
            </a:r>
          </a:p>
          <a:p>
            <a:r>
              <a:rPr lang="el-GR" dirty="0"/>
              <a:t>Θεσμικές παρεκτροπές:</a:t>
            </a:r>
          </a:p>
          <a:p>
            <a:pPr lvl="1"/>
            <a:r>
              <a:rPr lang="el-GR" dirty="0"/>
              <a:t>Παράκαμψη Συγκλήτου δύο φορές (εισαγωγή αγροτικού νόμου στη Συνέλευση των πληβείων, διαχείριση διαθήκης </a:t>
            </a:r>
            <a:r>
              <a:rPr lang="el-GR" dirty="0" err="1"/>
              <a:t>Αττάλου</a:t>
            </a:r>
            <a:r>
              <a:rPr lang="el-GR" dirty="0"/>
              <a:t> Γ΄ της Περγάμου).</a:t>
            </a:r>
          </a:p>
          <a:p>
            <a:pPr lvl="1"/>
            <a:r>
              <a:rPr lang="el-GR" dirty="0"/>
              <a:t>Παύση από τη Συνέλευση των πληβείων του Δημάρχου Μ. </a:t>
            </a:r>
            <a:r>
              <a:rPr lang="el-GR" dirty="0" err="1"/>
              <a:t>Οκτάβιου</a:t>
            </a:r>
            <a:r>
              <a:rPr lang="el-GR" dirty="0"/>
              <a:t> όταν άσκησε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veto </a:t>
            </a:r>
            <a:r>
              <a:rPr lang="el-GR" dirty="0"/>
              <a:t>κατά του αγροτικού νόμου.</a:t>
            </a:r>
          </a:p>
          <a:p>
            <a:pPr lvl="1"/>
            <a:r>
              <a:rPr lang="el-GR" dirty="0"/>
              <a:t>Δεύτερη υποψηφιότητα για Δήμαρχος τον επόμενο χρόνο.</a:t>
            </a:r>
          </a:p>
        </p:txBody>
      </p:sp>
    </p:spTree>
    <p:extLst>
      <p:ext uri="{BB962C8B-B14F-4D97-AF65-F5344CB8AC3E}">
        <p14:creationId xmlns:p14="http://schemas.microsoft.com/office/powerpoint/2010/main" val="153746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CF26-2FDE-4A67-AE3D-F3C1D18C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τέλος του Τιβέριου </a:t>
            </a:r>
            <a:r>
              <a:rPr lang="el-GR" dirty="0" err="1"/>
              <a:t>Γράκχου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C0B2B-F21F-43C3-9018-2F8F7EBB17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1688064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Την ημέρα των εκλογών ο μέγας Αρχιερέας Σκιπίων </a:t>
            </a:r>
            <a:r>
              <a:rPr lang="el-GR" dirty="0" err="1"/>
              <a:t>Νασικάς</a:t>
            </a:r>
            <a:r>
              <a:rPr lang="el-GR" dirty="0"/>
              <a:t> κήρυξε το κράτος σε κίνδυνο και διέταξε τον Ύπατο να συλλάβει τον Τιβέριο.</a:t>
            </a:r>
          </a:p>
          <a:p>
            <a:r>
              <a:rPr lang="el-GR" dirty="0"/>
              <a:t>Ο Ύπατος αρνήθηκε, ο </a:t>
            </a:r>
            <a:r>
              <a:rPr lang="el-GR" dirty="0" err="1"/>
              <a:t>Νασικάς</a:t>
            </a:r>
            <a:r>
              <a:rPr lang="el-GR" dirty="0"/>
              <a:t> με ομάδα συγκλητικών διέλυσαν τη Συνέλευση των πληβείων. Συμπλοκές.</a:t>
            </a:r>
          </a:p>
          <a:p>
            <a:r>
              <a:rPr lang="el-GR" dirty="0"/>
              <a:t>Ο Τιβέριος και οι οπαδοί του σφαγιάστηκαν.</a:t>
            </a:r>
          </a:p>
          <a:p>
            <a:pPr lvl="1"/>
            <a:r>
              <a:rPr lang="el-GR" dirty="0"/>
              <a:t>Αυτοεξορία ή θανάτωση των οπαδών του.</a:t>
            </a:r>
          </a:p>
          <a:p>
            <a:r>
              <a:rPr lang="el-GR" dirty="0"/>
              <a:t>Η Σύγκλητος αναγκάστηκε να επιτρέψει την εφαρμογή του αγροτικού νόμου.</a:t>
            </a:r>
            <a:endParaRPr lang="en-US" dirty="0"/>
          </a:p>
          <a:p>
            <a:r>
              <a:rPr lang="el-GR" dirty="0"/>
              <a:t>Διόρισε τον </a:t>
            </a:r>
            <a:r>
              <a:rPr lang="el-GR" dirty="0" err="1"/>
              <a:t>Νασικά</a:t>
            </a:r>
            <a:r>
              <a:rPr lang="el-GR" dirty="0"/>
              <a:t> διοικητή της επαρχίας της Ασίας.</a:t>
            </a:r>
          </a:p>
          <a:p>
            <a:pPr lvl="1"/>
            <a:r>
              <a:rPr lang="el-GR" dirty="0"/>
              <a:t>Οι κατηγορούμενοι για τις σφαγές αυτοεξορίστηκαν.</a:t>
            </a:r>
            <a:endParaRPr lang="en-US" dirty="0"/>
          </a:p>
          <a:p>
            <a:r>
              <a:rPr lang="el-GR" dirty="0"/>
              <a:t>Άρχισε η εμφύλια διαμάχη που κράτησε μέχρι τον Αύγουστο.</a:t>
            </a:r>
          </a:p>
        </p:txBody>
      </p:sp>
    </p:spTree>
    <p:extLst>
      <p:ext uri="{BB962C8B-B14F-4D97-AF65-F5344CB8AC3E}">
        <p14:creationId xmlns:p14="http://schemas.microsoft.com/office/powerpoint/2010/main" val="176317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8FEB2-0AB8-46E6-9E49-1F5D438A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μεταρρυθμίσεις του </a:t>
            </a:r>
            <a:r>
              <a:rPr lang="el-GR" dirty="0" err="1"/>
              <a:t>Γάιου</a:t>
            </a:r>
            <a:r>
              <a:rPr lang="el-GR" dirty="0"/>
              <a:t> </a:t>
            </a:r>
            <a:r>
              <a:rPr lang="el-GR" dirty="0" err="1"/>
              <a:t>Γράκχου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EDC60-04D1-43D0-9D93-E42953F2CA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535837"/>
            <a:ext cx="12192000" cy="532216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Δήμαρχος το 123 π.Χ. Πολύ πιο ριζοσπαστικές μεταρρυθμίσεις.</a:t>
            </a:r>
          </a:p>
          <a:p>
            <a:r>
              <a:rPr lang="el-GR" dirty="0"/>
              <a:t>Επισιτιστικός νόμος στη Συνέλευση των πληβείων.	</a:t>
            </a:r>
          </a:p>
          <a:p>
            <a:pPr lvl="1"/>
            <a:r>
              <a:rPr lang="el-GR" dirty="0"/>
              <a:t>Το σιτάρι των επαρχιών με χαμηλό τίμημα στο λαό, κάλυψη του κόστους από τους φόρους των επαρχιών</a:t>
            </a:r>
          </a:p>
          <a:p>
            <a:r>
              <a:rPr lang="el-GR" dirty="0"/>
              <a:t>Συνέχιση αγροτικού προγράμματος Τιβερίου.</a:t>
            </a:r>
          </a:p>
          <a:p>
            <a:pPr lvl="1"/>
            <a:r>
              <a:rPr lang="el-GR" dirty="0"/>
              <a:t>Αύξηση διανεμόμενων κλήρων σε 200 στρέμματα</a:t>
            </a:r>
          </a:p>
          <a:p>
            <a:r>
              <a:rPr lang="el-GR" dirty="0"/>
              <a:t>Ίδρυση πρώτης αποικίας εκτός Ιταλίας (</a:t>
            </a:r>
            <a:r>
              <a:rPr lang="el-GR" dirty="0" err="1"/>
              <a:t>Καρχηδόνα</a:t>
            </a:r>
            <a:r>
              <a:rPr lang="el-GR" dirty="0"/>
              <a:t>) από ακτήμονες Ρωμαίους. </a:t>
            </a:r>
          </a:p>
          <a:p>
            <a:r>
              <a:rPr lang="el-GR" dirty="0"/>
              <a:t>Δικαστική μεταρρύθμιση:</a:t>
            </a:r>
          </a:p>
          <a:p>
            <a:r>
              <a:rPr lang="el-GR" dirty="0"/>
              <a:t>Απαγόρευση θανάτωσης Ρωμαίου πολίτη χωρίς προηγούμενη νόμιμη καταδίκη.</a:t>
            </a:r>
          </a:p>
          <a:p>
            <a:pPr lvl="1"/>
            <a:r>
              <a:rPr lang="el-GR" dirty="0"/>
              <a:t>Κατά της ίδρυση έκτακτων δικαστηρίων χωρίς ψήφιση στη </a:t>
            </a:r>
            <a:r>
              <a:rPr lang="el-GR" dirty="0" err="1"/>
              <a:t>Λοχίτιδα</a:t>
            </a:r>
            <a:r>
              <a:rPr lang="el-GR" dirty="0"/>
              <a:t> συνέλευση.</a:t>
            </a:r>
          </a:p>
          <a:p>
            <a:r>
              <a:rPr lang="el-GR" dirty="0"/>
              <a:t>Δικαστήρια κακοδιοίκησης: </a:t>
            </a:r>
            <a:r>
              <a:rPr lang="el-GR" dirty="0" err="1"/>
              <a:t>Εξορθολογισμός</a:t>
            </a:r>
            <a:r>
              <a:rPr lang="el-GR" dirty="0"/>
              <a:t> διαδικασίας, στελέχωση από ιππείς.</a:t>
            </a:r>
          </a:p>
          <a:p>
            <a:r>
              <a:rPr lang="el-GR" dirty="0"/>
              <a:t>Επεξεργαζόταν νομοσχέδιο για βελτίωση θέσης Λατίνων αποίκων και Ιταλών συμμάχων.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6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F2D-D321-4B7E-9589-4A3646C0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τέλος των μεταρρυθμίσεων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43C5-AB42-491D-99D8-E65EB495E9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3165" y="1600200"/>
            <a:ext cx="11554899" cy="5257800"/>
          </a:xfrm>
        </p:spPr>
        <p:txBody>
          <a:bodyPr>
            <a:normAutofit/>
          </a:bodyPr>
          <a:lstStyle/>
          <a:p>
            <a:r>
              <a:rPr lang="el-GR" dirty="0"/>
              <a:t>Η Σύγκλητος έδωσε εντολή στον Ύπατο Μ. </a:t>
            </a:r>
            <a:r>
              <a:rPr lang="el-GR" dirty="0" err="1"/>
              <a:t>Οπίμιο</a:t>
            </a:r>
            <a:r>
              <a:rPr lang="el-GR" dirty="0"/>
              <a:t> </a:t>
            </a:r>
            <a:r>
              <a:rPr lang="el-GR" dirty="0">
                <a:solidFill>
                  <a:srgbClr val="C00000"/>
                </a:solidFill>
              </a:rPr>
              <a:t>«να λάβει κάθε μέτρο ώστε να διαφυλαχθεί η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respublica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dirty="0"/>
              <a:t>Δημιουργία του Έσχατου Συγκλητικού Δόγματος.</a:t>
            </a:r>
          </a:p>
          <a:p>
            <a:r>
              <a:rPr lang="el-GR" dirty="0"/>
              <a:t>Τα στρατεύματα του </a:t>
            </a:r>
            <a:r>
              <a:rPr lang="el-GR" dirty="0" err="1"/>
              <a:t>Οπίμιου</a:t>
            </a:r>
            <a:r>
              <a:rPr lang="el-GR" dirty="0"/>
              <a:t> σκότωσαν τον </a:t>
            </a:r>
            <a:r>
              <a:rPr lang="el-GR" dirty="0" err="1"/>
              <a:t>Γάιο</a:t>
            </a:r>
            <a:r>
              <a:rPr lang="el-GR" dirty="0"/>
              <a:t> και τους οπαδούς του. </a:t>
            </a:r>
          </a:p>
          <a:p>
            <a:r>
              <a:rPr lang="el-GR" dirty="0"/>
              <a:t>Συστάθηκε ειδικό δικαστήριο που καταδίκασε σε θάνατο 3000 οπαδούς του </a:t>
            </a:r>
            <a:r>
              <a:rPr lang="el-GR" dirty="0" err="1"/>
              <a:t>Γαΐου</a:t>
            </a:r>
            <a:r>
              <a:rPr lang="el-GR" dirty="0"/>
              <a:t>.</a:t>
            </a:r>
          </a:p>
          <a:p>
            <a:r>
              <a:rPr lang="el-GR" dirty="0"/>
              <a:t>Ο Δήμαρχος </a:t>
            </a:r>
            <a:r>
              <a:rPr lang="el-GR" dirty="0" err="1"/>
              <a:t>Δέκιος</a:t>
            </a:r>
            <a:r>
              <a:rPr lang="el-GR" dirty="0"/>
              <a:t> κατήγγειλε τον Ύπατο </a:t>
            </a:r>
            <a:r>
              <a:rPr lang="el-GR" dirty="0" err="1"/>
              <a:t>Οπίμιο</a:t>
            </a:r>
            <a:r>
              <a:rPr lang="el-GR" dirty="0"/>
              <a:t> για βιαιοπραγίες – αθωώθηκε από το δικαστήριο.</a:t>
            </a:r>
          </a:p>
          <a:p>
            <a:r>
              <a:rPr lang="el-GR" dirty="0"/>
              <a:t>Το Έσχατο Συγκλητικό Δόγμα στη συνέχεια χρησιμοποιήθηκε πολλές φορές στη συνέχεια εναντίον των φιλολαϊκών ηγετών.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27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A444-DED9-407E-AD9D-C01AF2FE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Έσχατο Συγκλητικό Δόγμα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E6A24-879D-494F-A22A-A9500399CA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Senatus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consultum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ultimum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Αντικαθιστά το θεσμό του Δικτάτορα.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/>
              <a:t>Αναιρεί αυθαίρετα κάθε εξουσία και καταπατά τη νομιμότητα:</a:t>
            </a:r>
          </a:p>
          <a:p>
            <a:r>
              <a:rPr lang="el-GR" dirty="0"/>
              <a:t>Εξουσία Δημάρχων ανενεργή.</a:t>
            </a:r>
          </a:p>
          <a:p>
            <a:r>
              <a:rPr lang="el-GR" dirty="0"/>
              <a:t>Η προστασία της ζωής των πολιτών εντός Ρώμης καταργείται. </a:t>
            </a:r>
          </a:p>
          <a:p>
            <a:r>
              <a:rPr lang="el-GR" dirty="0"/>
              <a:t>Δικαίωμα προσφυγής στη δικαστική συνέλευση εναντίον της καταστολής των Υπάτων καταργείται.</a:t>
            </a:r>
          </a:p>
          <a:p>
            <a:r>
              <a:rPr lang="el-GR" dirty="0"/>
              <a:t>Οι Ύπατοι έχουν απόλυτη εξουσία ζωής και θανάτου.</a:t>
            </a:r>
          </a:p>
          <a:p>
            <a:r>
              <a:rPr lang="el-GR" dirty="0"/>
              <a:t>Γίνονται αρωγοί της Συγκλήτου και εκτελεστές των διαταγών της.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34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CCB1-6FAB-4D43-ABF0-232445A2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πόλεμος των φατριών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F568-7062-4C43-8CE3-0A9B9F32BE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88 π.Χ. εξελέγη Ύπατος ο Λ. </a:t>
            </a:r>
            <a:r>
              <a:rPr lang="el-GR" dirty="0" err="1"/>
              <a:t>Κορνήλιος</a:t>
            </a:r>
            <a:r>
              <a:rPr lang="el-GR" dirty="0"/>
              <a:t> </a:t>
            </a:r>
            <a:r>
              <a:rPr lang="el-GR" dirty="0" err="1"/>
              <a:t>Σύλλας</a:t>
            </a:r>
            <a:r>
              <a:rPr lang="el-GR" dirty="0"/>
              <a:t>.</a:t>
            </a:r>
          </a:p>
          <a:p>
            <a:r>
              <a:rPr lang="el-GR" dirty="0"/>
              <a:t>Εκστράτευσε κατά του Μιθριδάτη.</a:t>
            </a:r>
          </a:p>
          <a:p>
            <a:r>
              <a:rPr lang="el-GR" dirty="0"/>
              <a:t>Στη Ρώμη, προσπάθειες να δοθεί η ηγεσία της εκστρατείας στον Γ. Μάριο.</a:t>
            </a:r>
          </a:p>
          <a:p>
            <a:r>
              <a:rPr lang="el-GR" dirty="0"/>
              <a:t>Ο </a:t>
            </a:r>
            <a:r>
              <a:rPr lang="el-GR" dirty="0" err="1"/>
              <a:t>Σύλλας</a:t>
            </a:r>
            <a:r>
              <a:rPr lang="el-GR" dirty="0"/>
              <a:t> βάδισε κατά της Ρώμης με το στρατό του – πρώτη φορά που </a:t>
            </a:r>
            <a:r>
              <a:rPr lang="el-GR" dirty="0" err="1"/>
              <a:t>ενοπλοι</a:t>
            </a:r>
            <a:r>
              <a:rPr lang="el-GR" dirty="0"/>
              <a:t> πέρασαν τη ζώνη του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pomoerium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Έσχατο Συγκλητικό Δόγμα κατά του Μάριου – ανακήρυξη ως εχθρού του ρωμαϊκού λαού.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87 εξελέγη Ύπατος ο Λ.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Κορνήλιος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Κίννας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 Υποστήριξε τον Μάριο.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Εξέγερση στη Ρώμη, εξορία του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Κίννα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Επιστροφή του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Κίννα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και του Μάριου στη Ρώμη.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Θάνατος του Μάριου, ο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Κίννας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μόνος Ύπατος χωρίς εκλογή.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88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F3C6-4A28-4A95-856B-18CCFB5C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δικτατορία του </a:t>
            </a:r>
            <a:r>
              <a:rPr lang="el-GR" dirty="0" err="1"/>
              <a:t>Σύλλα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DFAB7-AE95-4361-B6A7-A908DCAC45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82 ο </a:t>
            </a:r>
            <a:r>
              <a:rPr lang="el-GR" dirty="0" err="1"/>
              <a:t>Σύλλας</a:t>
            </a:r>
            <a:r>
              <a:rPr lang="el-GR" dirty="0"/>
              <a:t> επιστρέφει στη Ρώμη.</a:t>
            </a:r>
          </a:p>
          <a:p>
            <a:r>
              <a:rPr lang="el-GR" dirty="0"/>
              <a:t>Μάχη με τα στρατεύματα του </a:t>
            </a:r>
            <a:r>
              <a:rPr lang="el-GR" dirty="0" err="1"/>
              <a:t>Κίννα</a:t>
            </a:r>
            <a:r>
              <a:rPr lang="el-GR" dirty="0"/>
              <a:t>.</a:t>
            </a:r>
          </a:p>
          <a:p>
            <a:r>
              <a:rPr lang="el-GR" dirty="0"/>
              <a:t>Ο </a:t>
            </a:r>
            <a:r>
              <a:rPr lang="el-GR" dirty="0" err="1"/>
              <a:t>Σύλλας</a:t>
            </a:r>
            <a:r>
              <a:rPr lang="el-GR" dirty="0"/>
              <a:t> αναλαμβάνει απόλυτη εξουσία.</a:t>
            </a:r>
          </a:p>
          <a:p>
            <a:r>
              <a:rPr lang="el-GR" dirty="0"/>
              <a:t>Προγραφές των οπαδών του </a:t>
            </a:r>
            <a:r>
              <a:rPr lang="el-GR" dirty="0" err="1"/>
              <a:t>Μάριουκαι</a:t>
            </a:r>
            <a:r>
              <a:rPr lang="el-GR" dirty="0"/>
              <a:t> του </a:t>
            </a:r>
            <a:r>
              <a:rPr lang="el-GR" dirty="0" err="1"/>
              <a:t>Κίννα</a:t>
            </a:r>
            <a:r>
              <a:rPr lang="el-GR" dirty="0"/>
              <a:t>.</a:t>
            </a:r>
          </a:p>
          <a:p>
            <a:r>
              <a:rPr lang="el-GR" dirty="0" err="1"/>
              <a:t>Έδικτο</a:t>
            </a:r>
            <a:r>
              <a:rPr lang="el-GR" dirty="0"/>
              <a:t> με κατάλογο ονομάτων. 40 συγκλητικοί και 1600 ιππείς κηρύχθηκαν εχθροί του κράτους.</a:t>
            </a:r>
          </a:p>
          <a:p>
            <a:r>
              <a:rPr lang="el-GR" dirty="0"/>
              <a:t>Άμεση θανάτωσή τους χωρίς δίκη. Αμοιβές.</a:t>
            </a:r>
          </a:p>
          <a:p>
            <a:r>
              <a:rPr lang="el-GR" dirty="0"/>
              <a:t>Οι προγραμμένοι έχαναν ρωμαϊκή ιθαγένεια και κάθε προστασία.</a:t>
            </a:r>
          </a:p>
          <a:p>
            <a:r>
              <a:rPr lang="el-GR" dirty="0"/>
              <a:t>Απαγορεύθηκε στους συγγενείς τους η ανάληψη αξιωμάτων.</a:t>
            </a:r>
          </a:p>
          <a:p>
            <a:r>
              <a:rPr lang="el-GR" dirty="0"/>
              <a:t>Ο </a:t>
            </a:r>
            <a:r>
              <a:rPr lang="el-GR" dirty="0" err="1"/>
              <a:t>Σύλλας</a:t>
            </a:r>
            <a:r>
              <a:rPr lang="el-GR" dirty="0"/>
              <a:t> ορίστηκε </a:t>
            </a:r>
            <a:r>
              <a:rPr lang="el-GR" dirty="0">
                <a:solidFill>
                  <a:srgbClr val="C00000"/>
                </a:solidFill>
              </a:rPr>
              <a:t>Δικτάτορας για την δημιουργία Νόμων και την προστασία της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Respublica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χωρίς χρονικό όριο.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6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AFD3-D4AC-4A77-88C4-58AE0367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νομοθεσία του </a:t>
            </a:r>
            <a:r>
              <a:rPr lang="el-GR" dirty="0" err="1"/>
              <a:t>Σύλλα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86158-267B-4291-928C-A8F7B09CDD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Παλινόρθωση ολιγαρχικού πολιτεύματος.</a:t>
            </a:r>
          </a:p>
          <a:p>
            <a:r>
              <a:rPr lang="el-GR" dirty="0"/>
              <a:t>Ενίσχυση Συγκλήτου.</a:t>
            </a:r>
          </a:p>
          <a:p>
            <a:pPr lvl="1"/>
            <a:r>
              <a:rPr lang="el-GR" dirty="0"/>
              <a:t>Διπλασιασμός των μελών της.</a:t>
            </a:r>
          </a:p>
          <a:p>
            <a:pPr lvl="1"/>
            <a:r>
              <a:rPr lang="el-GR" dirty="0"/>
              <a:t>Κατάργηση της διάκρισης συγκλητικών – ιππέων.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Στελέχωση τακτικών δικαστηρίων μόνον από συγκλητικούς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Πολλαπλασιασμός τακτικών δικαστηρίων, για δημόσια αδικήματα και εγκλήματα του κοινού ποινικού δικαίου.</a:t>
            </a:r>
          </a:p>
          <a:p>
            <a:r>
              <a:rPr lang="el-GR" dirty="0"/>
              <a:t>Άρχοντες και λαός σε υποδεέστερη θέση.</a:t>
            </a:r>
          </a:p>
          <a:p>
            <a:pPr lvl="1"/>
            <a:r>
              <a:rPr lang="el-GR" dirty="0"/>
              <a:t>Αφαίρεση του δικαιώματος αρνησικυρίας των Δημάρχων.</a:t>
            </a:r>
          </a:p>
          <a:p>
            <a:pPr lvl="1"/>
            <a:r>
              <a:rPr lang="el-GR" dirty="0"/>
              <a:t>Απόσπαση Δημαρχίας από </a:t>
            </a:r>
            <a:r>
              <a:rPr lang="en-US" dirty="0"/>
              <a:t>cursus </a:t>
            </a:r>
            <a:r>
              <a:rPr lang="en-US" dirty="0" err="1"/>
              <a:t>honorum</a:t>
            </a:r>
            <a:r>
              <a:rPr lang="en-US" dirty="0"/>
              <a:t> – </a:t>
            </a:r>
            <a:r>
              <a:rPr lang="el-GR" dirty="0"/>
              <a:t>Απαγόρευση σταδιοδρομίας στα αρχοντικά αξιώματα.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Επικύρωση </a:t>
            </a:r>
            <a:r>
              <a:rPr lang="el-GR" dirty="0" err="1">
                <a:solidFill>
                  <a:srgbClr val="FF0000"/>
                </a:solidFill>
              </a:rPr>
              <a:t>πληβειακών</a:t>
            </a:r>
            <a:r>
              <a:rPr lang="el-GR" dirty="0">
                <a:solidFill>
                  <a:srgbClr val="FF0000"/>
                </a:solidFill>
              </a:rPr>
              <a:t> ψηφισμάτων από τη Σύγκλητο.</a:t>
            </a:r>
          </a:p>
          <a:p>
            <a:pPr lvl="1"/>
            <a:r>
              <a:rPr lang="el-GR" dirty="0"/>
              <a:t>Αύξηση του αριθμού των Πραιτόρων (8) και των Ταμιών (20).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0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D5C7-D113-4A09-9152-45342A2CE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προσωπική εξουσία του </a:t>
            </a:r>
            <a:r>
              <a:rPr lang="el-GR" dirty="0" err="1"/>
              <a:t>Πομπηίου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ECCBE-4710-49CA-A78D-90930F00D7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Συγκρότησε προσωπικό στρατό, και τον έθεσε στην υπηρεσία του </a:t>
            </a:r>
            <a:r>
              <a:rPr lang="el-GR" dirty="0" err="1"/>
              <a:t>Σύλλα</a:t>
            </a:r>
            <a:r>
              <a:rPr lang="el-GR" dirty="0"/>
              <a:t>.</a:t>
            </a:r>
          </a:p>
          <a:p>
            <a:r>
              <a:rPr lang="el-GR" dirty="0"/>
              <a:t>Χωρίς να έχει κανένα αξίωμα, του δόθηκε ο τίτλος του </a:t>
            </a:r>
            <a:r>
              <a:rPr lang="en-US" dirty="0"/>
              <a:t>imperator</a:t>
            </a:r>
            <a:r>
              <a:rPr lang="el-GR" dirty="0"/>
              <a:t>,το δικαίωμα να διενεργήσει θρίαμβο μετά την εκστρατεία κατά των οπαδών του Μάριου και αποκλήθηκε Μέγας.</a:t>
            </a:r>
          </a:p>
          <a:p>
            <a:r>
              <a:rPr lang="el-GR" dirty="0"/>
              <a:t>Του δόθηκε </a:t>
            </a:r>
            <a:r>
              <a:rPr lang="en-US" dirty="0"/>
              <a:t>imperium</a:t>
            </a:r>
            <a:r>
              <a:rPr lang="el-GR" dirty="0"/>
              <a:t> χωρίς περιορισμό στον τόπο και το χρόνο για να αντιμετωπίσει τους στασιαστές στην Ισπανία.</a:t>
            </a:r>
          </a:p>
          <a:p>
            <a:r>
              <a:rPr lang="el-GR" dirty="0"/>
              <a:t>Εξελέγη Ύπατος το 70 π.Χ. χωρίς να έχει ασκήσει κανένα άλλο αξίωμα πριν.</a:t>
            </a:r>
          </a:p>
          <a:p>
            <a:r>
              <a:rPr lang="el-GR" dirty="0"/>
              <a:t>Τάχθηκε με τους φιλολαϊκούς</a:t>
            </a:r>
          </a:p>
          <a:p>
            <a:r>
              <a:rPr lang="el-GR" dirty="0"/>
              <a:t>Κατάργησε τους νόμους του </a:t>
            </a:r>
            <a:r>
              <a:rPr lang="el-GR" dirty="0" err="1"/>
              <a:t>Σύλλα</a:t>
            </a:r>
            <a:r>
              <a:rPr lang="el-GR" dirty="0"/>
              <a:t> για τον περιορισμό των Δημάρχων και για τη σύνθεση των τακτικών δικαστηρίων.</a:t>
            </a:r>
          </a:p>
          <a:p>
            <a:r>
              <a:rPr lang="el-GR" dirty="0"/>
              <a:t>Ορίστηκε </a:t>
            </a:r>
            <a:r>
              <a:rPr lang="en-US" dirty="0"/>
              <a:t>imperator </a:t>
            </a:r>
            <a:r>
              <a:rPr lang="el-GR" dirty="0"/>
              <a:t>για 3 χρόνια με εξουσία σε όλες τις θάλασσες κατά της πειρατείας.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8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Κοινωνικές μεταβολές στην ύστερη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respublica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/>
          <a:lstStyle/>
          <a:p>
            <a:r>
              <a:rPr lang="el-GR" dirty="0"/>
              <a:t>Οι επεκτατικοί πόλεμοι της Ρώμης από τον 3</a:t>
            </a:r>
            <a:r>
              <a:rPr lang="el-GR" baseline="30000" dirty="0"/>
              <a:t>ο</a:t>
            </a:r>
            <a:r>
              <a:rPr lang="el-GR" dirty="0"/>
              <a:t> αι. π.Χ. και μετά επέφεραν μεγάλες κοινωνικές μεταβολές</a:t>
            </a:r>
          </a:p>
          <a:p>
            <a:r>
              <a:rPr lang="el-GR" dirty="0"/>
              <a:t>Αποδυνάμωση των μικρομεσαίων γαιοκτημόνων. </a:t>
            </a:r>
          </a:p>
          <a:p>
            <a:r>
              <a:rPr lang="el-GR" dirty="0"/>
              <a:t>Η γη άρχισε να συγκεντρώνεται στα χέρια συγκλητικών και ιππέων.</a:t>
            </a:r>
          </a:p>
          <a:p>
            <a:r>
              <a:rPr lang="el-GR" dirty="0"/>
              <a:t>Τεράστια δημογραφική αύξηση στην πόλη της Ρώμης</a:t>
            </a:r>
          </a:p>
          <a:p>
            <a:pPr lvl="1"/>
            <a:r>
              <a:rPr lang="el-GR" dirty="0"/>
              <a:t>Μετανάστευσαν πολλοί φτωχοί αγρότες. </a:t>
            </a:r>
          </a:p>
          <a:p>
            <a:pPr lvl="1"/>
            <a:r>
              <a:rPr lang="el-GR" dirty="0"/>
              <a:t>Συγκεντρώθηκαν χιλιάδες δούλοι.</a:t>
            </a:r>
          </a:p>
          <a:p>
            <a:r>
              <a:rPr lang="el-GR" dirty="0"/>
              <a:t>Η ανώτερη τάξη απέκτησε τεράστιες γαιοκτησίες.</a:t>
            </a:r>
          </a:p>
          <a:p>
            <a:r>
              <a:rPr lang="el-GR" dirty="0"/>
              <a:t>Η μεσαία τάξη συρρικνώθηκε.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3BA8-3327-48B9-9D04-64AB7C0E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πρώτη τριανδρία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E345C-9084-4D57-8602-317CDD7DCC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Προσέγγιση </a:t>
            </a:r>
            <a:r>
              <a:rPr lang="el-GR" dirty="0" err="1"/>
              <a:t>Πομπηίου</a:t>
            </a:r>
            <a:r>
              <a:rPr lang="el-GR" dirty="0"/>
              <a:t> με Καίσαρα και </a:t>
            </a:r>
            <a:r>
              <a:rPr lang="el-GR" dirty="0" err="1"/>
              <a:t>Λικίνιο</a:t>
            </a:r>
            <a:r>
              <a:rPr lang="el-GR" dirty="0"/>
              <a:t> Κράσσο.</a:t>
            </a:r>
          </a:p>
          <a:p>
            <a:r>
              <a:rPr lang="el-GR" dirty="0"/>
              <a:t>Μυστική συμφωνία.</a:t>
            </a:r>
          </a:p>
          <a:p>
            <a:r>
              <a:rPr lang="el-GR" dirty="0"/>
              <a:t>Το 59 π.Χ. ο </a:t>
            </a:r>
            <a:r>
              <a:rPr lang="el-GR" dirty="0" err="1"/>
              <a:t>Καίσαρ</a:t>
            </a:r>
            <a:r>
              <a:rPr lang="el-GR" dirty="0"/>
              <a:t> εξελέγη Ύπατος.</a:t>
            </a:r>
          </a:p>
          <a:p>
            <a:r>
              <a:rPr lang="el-GR" dirty="0"/>
              <a:t>Ανταμοιβές των οπαδών του Πομπήιου και του Κράσσου.</a:t>
            </a:r>
          </a:p>
          <a:p>
            <a:r>
              <a:rPr lang="el-GR" dirty="0"/>
              <a:t>Νόμος για την κακοδιοίκηση στις επαρχίες.</a:t>
            </a:r>
          </a:p>
          <a:p>
            <a:r>
              <a:rPr lang="el-GR" dirty="0"/>
              <a:t>Διαμοιρασμός των εδαφών της αυτοκρατορίας.</a:t>
            </a:r>
          </a:p>
          <a:p>
            <a:r>
              <a:rPr lang="el-GR" dirty="0"/>
              <a:t>Διάσπαση της συμμαχίας το 53 π.Χ. (θάνατος Κράσσου).</a:t>
            </a:r>
          </a:p>
          <a:p>
            <a:r>
              <a:rPr lang="el-GR" dirty="0"/>
              <a:t>Έσχατο Συγκλητικό Δόγμα κατά του Καίσαρα.</a:t>
            </a:r>
          </a:p>
          <a:p>
            <a:r>
              <a:rPr lang="el-GR" dirty="0"/>
              <a:t>Πέρασε με το στρατό του στη Ρώμη (</a:t>
            </a:r>
            <a:r>
              <a:rPr lang="el-GR" dirty="0" err="1"/>
              <a:t>διέβη</a:t>
            </a:r>
            <a:r>
              <a:rPr lang="el-GR" dirty="0"/>
              <a:t> τον </a:t>
            </a:r>
            <a:r>
              <a:rPr lang="el-GR" dirty="0" err="1"/>
              <a:t>Ρουβίκωνα</a:t>
            </a:r>
            <a:r>
              <a:rPr lang="el-GR" dirty="0"/>
              <a:t>).</a:t>
            </a:r>
          </a:p>
          <a:p>
            <a:r>
              <a:rPr lang="el-GR" dirty="0"/>
              <a:t>Δολοφονία του </a:t>
            </a:r>
            <a:r>
              <a:rPr lang="el-GR" dirty="0" err="1"/>
              <a:t>Πομπηίου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33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F2DA-8ABB-47F2-8110-D0B089EF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προσωποπαγής εξουσία του Καίσαρα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2669-3799-4E19-AC80-0CCFDFC033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>
            <a:normAutofit/>
          </a:bodyPr>
          <a:lstStyle/>
          <a:p>
            <a:r>
              <a:rPr lang="el-GR" dirty="0"/>
              <a:t>Υποστηρικτής της φιλολαϊκής πολιτικής – εχθροί στη Σύγκλητο.</a:t>
            </a:r>
          </a:p>
          <a:p>
            <a:r>
              <a:rPr lang="el-GR" dirty="0"/>
              <a:t>Δικτάτωρ το 49 π.Χ. Εκλογή ως Ύπατος το 48, παραίτηση από Δικτάτωρ και </a:t>
            </a:r>
            <a:r>
              <a:rPr lang="el-GR" dirty="0" err="1"/>
              <a:t>επανορισμός</a:t>
            </a:r>
            <a:r>
              <a:rPr lang="el-GR" dirty="0"/>
              <a:t> ως Δικτάτωρ με ετήσια θητεία.</a:t>
            </a:r>
          </a:p>
          <a:p>
            <a:r>
              <a:rPr lang="el-GR" dirty="0"/>
              <a:t>Το 46 Δικτάτωρ με δεκαετή θητεία.</a:t>
            </a:r>
          </a:p>
          <a:p>
            <a:r>
              <a:rPr lang="el-GR" dirty="0"/>
              <a:t>Το 44 Δικτάτωρ με ισόβια θητεία.</a:t>
            </a:r>
          </a:p>
          <a:p>
            <a:r>
              <a:rPr lang="el-GR" dirty="0"/>
              <a:t>Ισόβια δημαρχική εξουσία.</a:t>
            </a:r>
          </a:p>
          <a:p>
            <a:r>
              <a:rPr lang="el-GR" dirty="0"/>
              <a:t>Εξουσία «</a:t>
            </a:r>
            <a:r>
              <a:rPr lang="el-GR" dirty="0" err="1"/>
              <a:t>επάρχου</a:t>
            </a:r>
            <a:r>
              <a:rPr lang="el-GR" dirty="0"/>
              <a:t> των ηθών» – κατάργηση τιμητών.</a:t>
            </a:r>
          </a:p>
          <a:p>
            <a:r>
              <a:rPr lang="el-GR" dirty="0"/>
              <a:t>Μέγας </a:t>
            </a:r>
            <a:r>
              <a:rPr lang="el-GR" dirty="0" err="1"/>
              <a:t>Ποντίφηξ</a:t>
            </a:r>
            <a:r>
              <a:rPr lang="el-GR" dirty="0"/>
              <a:t>, Πατήρ </a:t>
            </a:r>
            <a:r>
              <a:rPr lang="el-GR" dirty="0" err="1"/>
              <a:t>Πατρίδος</a:t>
            </a:r>
            <a:r>
              <a:rPr lang="el-GR" dirty="0"/>
              <a:t>, </a:t>
            </a:r>
            <a:r>
              <a:rPr lang="en-US" dirty="0"/>
              <a:t>Imperator,</a:t>
            </a:r>
            <a:r>
              <a:rPr lang="el-GR" dirty="0"/>
              <a:t> εξουσία «να δημιουργεί Υπάτους».</a:t>
            </a:r>
          </a:p>
          <a:p>
            <a:r>
              <a:rPr lang="el-GR" dirty="0"/>
              <a:t>Δολοφονία του το 44 π.Χ.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02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00BC2-186D-4DA7-82E8-2EDEC2FC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Νομοθεσία του Καίσαρα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16BFD-4182-492A-B9CB-C10488185B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/>
          <a:lstStyle/>
          <a:p>
            <a:r>
              <a:rPr lang="el-GR" dirty="0" err="1"/>
              <a:t>Εξορθολογισμός</a:t>
            </a:r>
            <a:r>
              <a:rPr lang="el-GR" dirty="0"/>
              <a:t> πτωχεύσεων.</a:t>
            </a:r>
          </a:p>
          <a:p>
            <a:r>
              <a:rPr lang="el-GR" dirty="0"/>
              <a:t>Αποκοπή χρεών.</a:t>
            </a:r>
          </a:p>
          <a:p>
            <a:r>
              <a:rPr lang="el-GR" dirty="0"/>
              <a:t>Κατάργηση σωματικού εξαναγκασμού οφειλετών.</a:t>
            </a:r>
          </a:p>
          <a:p>
            <a:r>
              <a:rPr lang="el-GR" dirty="0"/>
              <a:t>Διανομή δωρεάν σίτου στους φτωχούς.</a:t>
            </a:r>
          </a:p>
          <a:p>
            <a:r>
              <a:rPr lang="el-GR" dirty="0"/>
              <a:t>Αγροτική νομοθεσία: επιστροφή χιλιάδων αγροτών στην ύπαιθρο.</a:t>
            </a:r>
          </a:p>
          <a:p>
            <a:r>
              <a:rPr lang="el-GR" dirty="0"/>
              <a:t>Ρωμαϊκή πολιτεία στους Λατίνους.</a:t>
            </a:r>
          </a:p>
          <a:p>
            <a:r>
              <a:rPr lang="el-GR" dirty="0"/>
              <a:t>Ενοποίηση διοίκησης Ιταλίας</a:t>
            </a:r>
          </a:p>
          <a:p>
            <a:r>
              <a:rPr lang="el-GR" dirty="0"/>
              <a:t>Ίδρυση ρωμαϊκών αποικιών.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04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C923-8D5F-4F5C-99E1-E790A97B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δεύτερη τριανδρία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858E-8BD6-40A1-B300-315910B989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Ο </a:t>
            </a:r>
            <a:r>
              <a:rPr lang="el-GR" dirty="0" err="1"/>
              <a:t>Καίσαρ</a:t>
            </a:r>
            <a:r>
              <a:rPr lang="el-GR" dirty="0"/>
              <a:t> δολοφονείται το 44 π.Χ.</a:t>
            </a:r>
          </a:p>
          <a:p>
            <a:r>
              <a:rPr lang="el-GR" dirty="0"/>
              <a:t>Ο </a:t>
            </a:r>
            <a:r>
              <a:rPr lang="el-GR" dirty="0" err="1"/>
              <a:t>Κικέρων</a:t>
            </a:r>
            <a:r>
              <a:rPr lang="el-GR" dirty="0"/>
              <a:t> προτείνει γενική αμνηστία και κατάργηση του θεσμού της δικτατορίας.</a:t>
            </a:r>
          </a:p>
          <a:p>
            <a:r>
              <a:rPr lang="el-GR" dirty="0"/>
              <a:t>«Συναρχία τριών ανδρών για επανίδρυση της </a:t>
            </a:r>
            <a:r>
              <a:rPr lang="en-US" dirty="0" err="1"/>
              <a:t>respublica</a:t>
            </a:r>
            <a:r>
              <a:rPr lang="el-GR" dirty="0"/>
              <a:t>»: Μ. Αντώνιος, </a:t>
            </a:r>
            <a:r>
              <a:rPr lang="el-GR" dirty="0" err="1"/>
              <a:t>Λέπιδος</a:t>
            </a:r>
            <a:r>
              <a:rPr lang="el-GR" dirty="0"/>
              <a:t>, </a:t>
            </a:r>
            <a:r>
              <a:rPr lang="el-GR" dirty="0" err="1"/>
              <a:t>Οκτάβιος</a:t>
            </a:r>
            <a:r>
              <a:rPr lang="el-GR" dirty="0"/>
              <a:t>.</a:t>
            </a:r>
          </a:p>
          <a:p>
            <a:r>
              <a:rPr lang="el-GR" dirty="0"/>
              <a:t>Με νόμο η Τριανδρία απέκτησε απόλυτη εξουσία για 5 έτη.</a:t>
            </a:r>
          </a:p>
          <a:p>
            <a:r>
              <a:rPr lang="el-GR" dirty="0"/>
              <a:t>Αναβίωση προγραφών.</a:t>
            </a:r>
          </a:p>
          <a:p>
            <a:r>
              <a:rPr lang="el-GR" dirty="0"/>
              <a:t>500 συγκλητικοί και 2000 ιππείς θανατώθηκαν.</a:t>
            </a:r>
          </a:p>
          <a:p>
            <a:r>
              <a:rPr lang="el-GR" dirty="0"/>
              <a:t>Οι 3 διαμοιράστηκαν την ρωμαϊκή Αυτοκρατορία.</a:t>
            </a:r>
          </a:p>
          <a:p>
            <a:r>
              <a:rPr lang="el-GR" dirty="0"/>
              <a:t>Το 32 π.Χ. ρήξη, πόλεμος </a:t>
            </a:r>
            <a:r>
              <a:rPr lang="el-GR" dirty="0" err="1"/>
              <a:t>Οκταβίου</a:t>
            </a:r>
            <a:r>
              <a:rPr lang="el-GR" dirty="0"/>
              <a:t> κατά της Κλεοπάτρας και του Μ. Αντωνίου.</a:t>
            </a:r>
          </a:p>
          <a:p>
            <a:r>
              <a:rPr lang="el-GR" dirty="0"/>
              <a:t>Νίκη στο Άκτιο, προσάρτηση Αιγύπτου στο ρωμαϊκό κράτος.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04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CBB1-F42C-4E29-B2EC-46EB856E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</a:t>
            </a:r>
            <a:r>
              <a:rPr lang="el-GR" dirty="0" err="1"/>
              <a:t>Οκτάβιος</a:t>
            </a:r>
            <a:r>
              <a:rPr lang="el-GR" dirty="0"/>
              <a:t> γίνεται </a:t>
            </a:r>
            <a:r>
              <a:rPr lang="el-GR" dirty="0" err="1"/>
              <a:t>Αυγουστος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2BE58-2730-4DDB-A9C1-901C9704D5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Μετά τη νίκη στο Άκτιο το 31 π.Χ. ο </a:t>
            </a:r>
            <a:r>
              <a:rPr lang="el-GR" dirty="0" err="1"/>
              <a:t>Οκτάβιος</a:t>
            </a:r>
            <a:r>
              <a:rPr lang="el-GR" dirty="0"/>
              <a:t> αρχίζει να συγκεντρώνει όλες τις εξουσίες.</a:t>
            </a:r>
          </a:p>
          <a:p>
            <a:r>
              <a:rPr lang="el-GR" dirty="0"/>
              <a:t>Από το 31 κάτοχος του υπατικού αξιώματος.</a:t>
            </a:r>
          </a:p>
          <a:p>
            <a:r>
              <a:rPr lang="el-GR" dirty="0"/>
              <a:t>Κάτοχος δημαρχικής εξουσίας από το 36.</a:t>
            </a:r>
          </a:p>
          <a:p>
            <a:r>
              <a:rPr lang="el-GR" dirty="0"/>
              <a:t>Το 27 π.Χ. θέτει τις εξουσίες του στη διάθεση της Συγκλήτου.</a:t>
            </a:r>
          </a:p>
          <a:p>
            <a:r>
              <a:rPr lang="el-GR" dirty="0"/>
              <a:t>Η Σύγκλητος τον παρακαλεί να παραμείνει στην εξουσία.</a:t>
            </a:r>
          </a:p>
          <a:p>
            <a:r>
              <a:rPr lang="el-GR" dirty="0"/>
              <a:t>Αναλαμβάνει τη διοίκηση των 12 επαρχιών όπου δεν υπήρχε ειρήνη.</a:t>
            </a:r>
          </a:p>
          <a:p>
            <a:r>
              <a:rPr lang="el-GR" dirty="0"/>
              <a:t>Λαμβάνει </a:t>
            </a:r>
            <a:r>
              <a:rPr lang="en-US" dirty="0"/>
              <a:t>imperium </a:t>
            </a:r>
            <a:r>
              <a:rPr lang="el-GR" dirty="0"/>
              <a:t>απεριόριστο στον τόπο, με διάρκεια αρχικά 10 έτη, που όμως ανανεώνεται κάθε 10 έτη.</a:t>
            </a:r>
          </a:p>
          <a:p>
            <a:r>
              <a:rPr lang="el-GR" dirty="0"/>
              <a:t>Η Σύγκλητος συνέρχεται εκ νέου και του απονέμει την «αυθεντία», νέα εξουσία που του δίνει ανώτατο κύρος και τον κάνει «πρώτο μεταξύ ίσων».</a:t>
            </a:r>
          </a:p>
          <a:p>
            <a:r>
              <a:rPr lang="el-GR" dirty="0"/>
              <a:t>Παίρνει τον τίτλο </a:t>
            </a:r>
            <a:r>
              <a:rPr lang="en-US" dirty="0"/>
              <a:t>Imperator Caesar divi </a:t>
            </a:r>
            <a:r>
              <a:rPr lang="en-US" dirty="0" err="1"/>
              <a:t>filius</a:t>
            </a:r>
            <a:r>
              <a:rPr lang="en-US" dirty="0"/>
              <a:t> Augustus.</a:t>
            </a:r>
          </a:p>
        </p:txBody>
      </p:sp>
    </p:spTree>
    <p:extLst>
      <p:ext uri="{BB962C8B-B14F-4D97-AF65-F5344CB8AC3E}">
        <p14:creationId xmlns:p14="http://schemas.microsoft.com/office/powerpoint/2010/main" val="397025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5AC37-EC79-484E-8BD8-8AE829CA3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38" y="194094"/>
            <a:ext cx="10871200" cy="990600"/>
          </a:xfrm>
        </p:spPr>
        <p:txBody>
          <a:bodyPr/>
          <a:lstStyle/>
          <a:p>
            <a:r>
              <a:rPr lang="el-GR" dirty="0"/>
              <a:t>Ο διαχωρισμός συγκλητικών – ιππέων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E3533-5E40-4E4C-BDFD-C4B9387727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218 </a:t>
            </a:r>
            <a:r>
              <a:rPr lang="el-GR" dirty="0">
                <a:solidFill>
                  <a:srgbClr val="FF0000"/>
                </a:solidFill>
              </a:rPr>
              <a:t>ο Κλαύδιος νόμος </a:t>
            </a:r>
            <a:r>
              <a:rPr lang="el-GR" dirty="0"/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 Claudia)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απαγόρευσε στους συγκλητικούς να έχουν εμπορική δραστηριότητα.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εμπόριο το ανέλαβε αποκλειστικά η τάξη των ιππέων.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Οι ιππείς δημιούργησαν εμπορικές εταιρείες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δημοσιωνών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publicani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Οι εταιρείες αναλάμβαναν την εκμίσθωση δημόσιων έργων και φόρων με τεράστια κέρδη.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Οι συγκλητικοί επένδυσαν στην αύξηση των γαιοκτησιών και στην εκμετάλλευση του εργατικού δυναμικού των δούλων.</a:t>
            </a:r>
          </a:p>
          <a:p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Στην πράξη οι συγκλητικοί ασκούσαν εμπορική δραστηριότητα μέσω τρίτων προσώπων.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77DA-5457-435C-9711-2B6914E2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διαφθορά των διοικητών στις επαρχίες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00DB1-C25A-46EE-B5D3-44BA8D7465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111318"/>
          </a:xfrm>
        </p:spPr>
        <p:txBody>
          <a:bodyPr/>
          <a:lstStyle/>
          <a:p>
            <a:r>
              <a:rPr lang="el-GR" dirty="0"/>
              <a:t>Τον 2</a:t>
            </a:r>
            <a:r>
              <a:rPr lang="el-GR" baseline="30000" dirty="0"/>
              <a:t>ο</a:t>
            </a:r>
            <a:r>
              <a:rPr lang="el-GR" dirty="0"/>
              <a:t> αι. π.Χ. η Ρώμη άρχισε να δημιουργεί επαρχίες εκτός Ιταλίας.</a:t>
            </a:r>
          </a:p>
          <a:p>
            <a:r>
              <a:rPr lang="el-GR" dirty="0"/>
              <a:t>Διοικητές των επαρχιών ήταν Ρωμαίοι ανθύπατοι ή </a:t>
            </a:r>
            <a:r>
              <a:rPr lang="el-GR" dirty="0" err="1"/>
              <a:t>προπραίτορες</a:t>
            </a:r>
            <a:r>
              <a:rPr lang="el-GR" dirty="0"/>
              <a:t> με θητεία ετήσια.</a:t>
            </a:r>
          </a:p>
          <a:p>
            <a:r>
              <a:rPr lang="el-GR" dirty="0"/>
              <a:t>Ασκούσαν την εξουσία με βάση τον αρχικό καταστατικό νόμο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provinciae</a:t>
            </a:r>
            <a:r>
              <a:rPr lang="el-GR" dirty="0"/>
              <a:t>) και το </a:t>
            </a:r>
            <a:r>
              <a:rPr lang="el-GR" dirty="0" err="1"/>
              <a:t>Έδικτο</a:t>
            </a:r>
            <a:r>
              <a:rPr lang="el-GR" dirty="0"/>
              <a:t> που εξέδιδαν.</a:t>
            </a:r>
          </a:p>
          <a:p>
            <a:r>
              <a:rPr lang="el-GR" dirty="0"/>
              <a:t>Η μεγάλη και ανεξέλεγκτη εξουσία τους επέτρεπε να αποσπούν πολλά χρήματα από τους κατοίκους των επαρχιών.</a:t>
            </a:r>
          </a:p>
          <a:p>
            <a:r>
              <a:rPr lang="el-GR" dirty="0"/>
              <a:t>Μόνη προστασία των επαρχιωτών ήταν οι Ρωμαίοι πάτρωνές τους.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3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3C81-72D5-4FE6-BD0F-6A4235BE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ίδρυση του δικαστηρίου κακοδιοίκησης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8305-F314-45F5-BE16-61EDDF5FDA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12907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149 π.Χ. με τον </a:t>
            </a:r>
            <a:r>
              <a:rPr lang="el-GR" dirty="0" err="1"/>
              <a:t>Καλπούρνιο</a:t>
            </a:r>
            <a:r>
              <a:rPr lang="el-GR" dirty="0"/>
              <a:t> νόμο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 Calpurnia)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ιδρύθηκε το πρώτο </a:t>
            </a:r>
            <a:r>
              <a:rPr lang="el-G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τακτικό δικαστήριο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Αρμόδιο να δικάζει υποθέσεις απόσπασης χρημάτων και κακοδιοίκησης στις επαρχίες.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Με τη δημιουργία τακτικού δικαστηρίου, για πρώτη φορά παρακάμπτεται η δικαστική δικαιοδοσία του </a:t>
            </a:r>
            <a:r>
              <a:rPr lang="el-G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Πραίτορα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(αστικές υποθέσεις) και της </a:t>
            </a:r>
            <a:r>
              <a:rPr lang="el-GR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Λοχίτιδας</a:t>
            </a:r>
            <a:r>
              <a:rPr lang="el-G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συνέλευσης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(ποινικές υποθέσεις).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νέο δικαστήριο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quaestio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repetundarum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αποτελούνταν από συγκλητικούς.</a:t>
            </a:r>
          </a:p>
          <a:p>
            <a:r>
              <a:rPr lang="el-GR" dirty="0"/>
              <a:t>Η διαδικασία ήταν αρχικά αστική, έπειτα </a:t>
            </a:r>
            <a:r>
              <a:rPr lang="el-GR" dirty="0">
                <a:solidFill>
                  <a:srgbClr val="FF0000"/>
                </a:solidFill>
              </a:rPr>
              <a:t>αστική και ποινική </a:t>
            </a:r>
            <a:r>
              <a:rPr lang="el-GR" dirty="0"/>
              <a:t>(αποζημίωση και ποινικές κυρώσεις).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0F70-E74E-4781-A77A-B77CF755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σύνθεση του δικαστηρίου κακοδιοίκησης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DF197-FA42-42CD-807F-FA1563F5D8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12019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Επειδή το δικαστήριο στελεχωνόταν από συγκλητικούς που δίκαζαν τους </a:t>
            </a:r>
            <a:r>
              <a:rPr lang="el-GR" dirty="0" err="1"/>
              <a:t>ομοίους</a:t>
            </a:r>
            <a:r>
              <a:rPr lang="el-GR" dirty="0"/>
              <a:t> τους, υπήρχε έντονη διαπλοκή και δωροδοκίες.</a:t>
            </a:r>
          </a:p>
          <a:p>
            <a:r>
              <a:rPr lang="el-GR" dirty="0"/>
              <a:t>Η σύνθεση του δικαστηρίου έγινε θέμα πολιτικής διαμάχης.</a:t>
            </a:r>
          </a:p>
          <a:p>
            <a:r>
              <a:rPr lang="el-GR" dirty="0"/>
              <a:t>Το 123/2 π.Χ. ένας νέος νόμος 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Acilia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repetundarum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έφερε πολλές μεταρρυθμίσεις στα δικαστήρια κακοδιοίκησης.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Οι δικαστές λαμβάνονταν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την τάξη των ιππέων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Άλλαξε η διαδικασία για την επιστροφή των περιουσιών.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Λίγο αργότερα, άλλος νόμος </a:t>
            </a:r>
            <a:r>
              <a:rPr lang="el-GR" dirty="0"/>
              <a:t>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Servilia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repetundarum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άλλαξε και πάλι τη σύνθεση του δικαστηρίου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Μικτά,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από συγκλητικούς και ιππείς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81 π.Χ. ο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Σύλλας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με νέο νόμο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/>
              <a:t>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Cornelia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repetundarum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επανέφερε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μόνο τους συγκλητικούς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στη σύνθεση του δικαστηρίου.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8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1B86-B640-41E5-A399-94C3CF4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εκλογική διαφθορά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(ambitus)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0F684-5C13-4E63-8E03-87E42961EF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Το κύρος και οι απολαβές των ανώτατων αρχών δημιούργησαν μεγάλο ανταγωνισμό στις εκλογές.</a:t>
            </a:r>
          </a:p>
          <a:p>
            <a:r>
              <a:rPr lang="el-GR" dirty="0"/>
              <a:t>Το 181 π.Χ. με το νόμο για την εκλογική διαφθορά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Cornelia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Baebia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ambitu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όσοι καταδικάζονταν δεν μπορούσαν να είναι υποψήφιοι για 10 έτη.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Αλλεπάλληλοι νόμοι, που δεν κατόρθωσαν να λύσουν το πρόβλημα.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Οι υποψήφιοι τους χρησιμοποιούσαν εναντίον των αντιπάλων τους.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Σύλλας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επανέφερε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την παρέλευση 10 ετών για όσους καταδικάζονταν.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67 π.Χ., πιο αυστηρός νόμος </a:t>
            </a:r>
            <a:r>
              <a:rPr lang="el-GR" dirty="0"/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Acilia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Calpurnia)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θέσπιζε πρόστιμο, αποκλεισμό από τη Σύγκλητο και στέρηση δικαιώματος του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εκλέγεσθαι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63 π.Χ. ακόμη πιο αυστηρός νόμος </a:t>
            </a:r>
            <a:r>
              <a:rPr lang="el-GR" dirty="0"/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Tullia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θέσπιζε δεκαετή εξορία και άλλους περιορισμούς.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Απαγόρευσε τη δημόσια έκθεση 2 χρόνια πριν την υποψηφιότητα και την πρόσληψη «χειροκροτητών».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9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669B4-EC07-42C3-9218-7A21517B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990600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Η μεθόδευση του εκλογικού αποτελέσματος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decuriatio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C0F26-985F-4259-8978-CA0FBBC29C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5410" y="1600200"/>
            <a:ext cx="11572654" cy="4495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Νέος τρόπος χειραγώγησης του εκλογικού αποτελέσματος.</a:t>
            </a:r>
          </a:p>
          <a:p>
            <a:r>
              <a:rPr lang="el-GR" dirty="0"/>
              <a:t>Εκμίσθωση έμπιστων προσώπων που μεθόδευαν το εκλογικό αποτέλεσμα ξεχωρίζοντας τα μέλη των φυλών σε ομάδες, ώστε να ελέγχουν τις ψήφους.</a:t>
            </a:r>
          </a:p>
          <a:p>
            <a:r>
              <a:rPr lang="el-GR" dirty="0"/>
              <a:t>Ο νόμος του 55 π.Χ.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Licinia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sodalitiis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επέβαλλε εξορία σε όσους καταδικάζονταν για μεθόδευση </a:t>
            </a:r>
            <a:r>
              <a:rPr lang="el-GR" dirty="0">
                <a:cs typeface="Calibri" panose="020F0502020204030204" pitchFamily="34" charset="0"/>
              </a:rPr>
              <a:t>και άλλαξε τον τρόπο ορισμού των δικαστών στις δίκες για εκλογική διαφθορά.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Το 52 π.Χ. νέος νόμος </a:t>
            </a:r>
            <a:r>
              <a:rPr lang="el-GR" dirty="0"/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Pompeia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cs typeface="Calibri" panose="020F0502020204030204" pitchFamily="34" charset="0"/>
              </a:rPr>
              <a:t>άλλαξε τον τρόπο ορισμού των δικαστών και έκανε πιο σύντομες τις δικονομικές διαδικασίες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/>
              <a:t>Το 18 π.Χ. με νόμο του Αυγούστου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Iulia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ambitu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απαγορεύθηκε σε όσους καταδικάζονταν να ασκήσουν αξίωμα επί 5 έτη.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1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CC97-287B-4E48-8D8C-8BBDBFD3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διάσπαση της άρχουσας τάξης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BB17D-5B04-4C69-91B7-B73A521204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77500" lnSpcReduction="20000"/>
          </a:bodyPr>
          <a:lstStyle/>
          <a:p>
            <a:r>
              <a:rPr lang="el-GR" sz="3000" dirty="0"/>
              <a:t>Η πολιτική διαφθορά και η αποξένωση της άρχουσας τάξης (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nobilitas</a:t>
            </a:r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000" dirty="0"/>
              <a:t>από το λαό διέσπασαν την ενότητά της.</a:t>
            </a:r>
          </a:p>
          <a:p>
            <a:r>
              <a:rPr lang="el-GR" sz="3000" dirty="0"/>
              <a:t>Στα μέσα του 2</a:t>
            </a:r>
            <a:r>
              <a:rPr lang="el-GR" sz="3000" baseline="30000" dirty="0"/>
              <a:t>ου</a:t>
            </a:r>
            <a:r>
              <a:rPr lang="el-GR" sz="3000" dirty="0"/>
              <a:t> αι. π.Χ. δημιουργήθηκαν δύο αντίπαλες παρατάξεις στους κόλπους της </a:t>
            </a:r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nobilitas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l-G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ολιγαρχικοί (</a:t>
            </a: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optimates</a:t>
            </a:r>
            <a:r>
              <a:rPr lang="el-GR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Πολέμησαν κάθε πρόταση για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εκδημοκρατικοποίηση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του πολιτεύματος.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Διατήρηση τιμοκρατικών αξιών, αποκλειστική πρόσβαση στα τακτικά δικαστήρια, ενίσχυση της Συγκλήτου με το Έσχατο Συγκλητικό Δόγμα.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Συνασπίστηκαν στη Σύγκλητο – προωθούσαν στη Δημαρχία άτομα της επιρροής τους.</a:t>
            </a:r>
          </a:p>
          <a:p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φιλολαϊκοί (</a:t>
            </a:r>
            <a:r>
              <a:rPr lang="en-US" sz="3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populares</a:t>
            </a:r>
            <a:r>
              <a:rPr lang="el-GR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Υποστήριξαν τα λαϊκά αιτήματα, κολάκευαν τις μάζες.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Αγροτική μεταρρύθμιση, διανομές σίτου, μείωση χρεών, κατάργηση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αυτοενεχύρασης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για χρέη, μυστική ψηφοφορία στις Συνελεύσεις του ρωμαϊκού λαού. </a:t>
            </a:r>
          </a:p>
          <a:p>
            <a:pPr lvl="1"/>
            <a:r>
              <a:rPr lang="el-GR" dirty="0">
                <a:cs typeface="Calibri" panose="020F0502020204030204" pitchFamily="34" charset="0"/>
              </a:rPr>
              <a:t>Χρησιμοποίησαν το αξίωμα του Δημάρχου, το οποίο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απέκτησε ξανά αίγλη περί το 150 π.Χ.</a:t>
            </a:r>
          </a:p>
          <a:p>
            <a:r>
              <a:rPr lang="el-GR" sz="3000" dirty="0">
                <a:latin typeface="Calibri" panose="020F0502020204030204" pitchFamily="34" charset="0"/>
                <a:cs typeface="Calibri" panose="020F0502020204030204" pitchFamily="34" charset="0"/>
              </a:rPr>
              <a:t>Η διαμάχη των δύο παρατάξεων από το 133 ως το 30 π.Χ. οδήγησε το ρωμαϊκό πολίτευμα σε παρακμή και κατάρρευση.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06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2306</Words>
  <Application>Microsoft Office PowerPoint</Application>
  <PresentationFormat>Ευρεία οθόνη</PresentationFormat>
  <Paragraphs>209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9" baseType="lpstr">
      <vt:lpstr>Calibri</vt:lpstr>
      <vt:lpstr>Tw Cen MT</vt:lpstr>
      <vt:lpstr>Wingdings</vt:lpstr>
      <vt:lpstr>Wingdings 2</vt:lpstr>
      <vt:lpstr>Median</vt:lpstr>
      <vt:lpstr>Το τελοσ τηΣ res publica</vt:lpstr>
      <vt:lpstr>Κοινωνικές μεταβολές στην ύστερη respublica</vt:lpstr>
      <vt:lpstr>Ο διαχωρισμός συγκλητικών – ιππέων </vt:lpstr>
      <vt:lpstr>Η διαφθορά των διοικητών στις επαρχίες</vt:lpstr>
      <vt:lpstr>Η ίδρυση του δικαστηρίου κακοδιοίκησης</vt:lpstr>
      <vt:lpstr>Η σύνθεση του δικαστηρίου κακοδιοίκησης</vt:lpstr>
      <vt:lpstr>Η εκλογική διαφθορά (ambitus)</vt:lpstr>
      <vt:lpstr>Η μεθόδευση του εκλογικού αποτελέσματος (decuriatio)</vt:lpstr>
      <vt:lpstr>Η διάσπαση της άρχουσας τάξης</vt:lpstr>
      <vt:lpstr>Η ίδρυση τακτικών ποινικών δικαστηρίων</vt:lpstr>
      <vt:lpstr>Οι μεταρρυθμίσεις του Τιβέριου Γράκχου</vt:lpstr>
      <vt:lpstr>Το τέλος του Τιβέριου Γράκχου</vt:lpstr>
      <vt:lpstr>Οι μεταρρυθμίσεις του Γάιου Γράκχου</vt:lpstr>
      <vt:lpstr>Το τέλος των μεταρρυθμίσεων</vt:lpstr>
      <vt:lpstr>Το Έσχατο Συγκλητικό Δόγμα</vt:lpstr>
      <vt:lpstr>Ο πόλεμος των φατριών</vt:lpstr>
      <vt:lpstr>Η δικτατορία του Σύλλα</vt:lpstr>
      <vt:lpstr>Η νομοθεσία του Σύλλα</vt:lpstr>
      <vt:lpstr>Η προσωπική εξουσία του Πομπηίου</vt:lpstr>
      <vt:lpstr>Η πρώτη τριανδρία</vt:lpstr>
      <vt:lpstr>Η προσωποπαγής εξουσία του Καίσαρα</vt:lpstr>
      <vt:lpstr>Νομοθεσία του Καίσαρα</vt:lpstr>
      <vt:lpstr>Η δεύτερη τριανδρία</vt:lpstr>
      <vt:lpstr>Ο Οκτάβιος γίνεται Αυγουστος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απονομη τησ δικαιοσυνησ στη ρωμη</dc:title>
  <dc:creator>Μαρία Γιούνη</dc:creator>
  <cp:lastModifiedBy>Athanasios Delios</cp:lastModifiedBy>
  <cp:revision>98</cp:revision>
  <dcterms:created xsi:type="dcterms:W3CDTF">2021-01-11T17:13:27Z</dcterms:created>
  <dcterms:modified xsi:type="dcterms:W3CDTF">2023-12-12T20:24:50Z</dcterms:modified>
</cp:coreProperties>
</file>