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68"/>
  </p:normalViewPr>
  <p:slideViewPr>
    <p:cSldViewPr snapToGrid="0" snapToObjects="1">
      <p:cViewPr>
        <p:scale>
          <a:sx n="130" d="100"/>
          <a:sy n="130" d="100"/>
        </p:scale>
        <p:origin x="816" y="-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8A348-8DE0-4430-9573-472B30D6A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6B551-B4F2-46A7-BC46-B8B4861F4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647B2-979F-4872-9741-929942652EA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2B979-9CEA-4053-BFA4-FC746E97AE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2F588-E6D7-41AF-B3F4-8822492748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E26F2-AC85-4115-B145-909066D12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8006B-B066-48CB-8D09-C4F66004A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231F6-A032-462C-96AB-4D885E8389C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8B368-213A-4D94-B35F-652F811C1C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76A1F-007B-4FE4-971E-A9AC10F824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E30EE-3E88-4DEA-95BB-783216E96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B2CC8-7EBB-4509-BE3A-A17C28424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27C29-45A6-48C6-80E4-72A8C21406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775B3-435B-476E-AB33-109845393D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70A1F-1755-46ED-937E-9A3392ACD5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28A53-B3DE-4DFC-8065-5FCB1467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EA54B-E76E-4CB7-8128-28ACF5384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00AE6-F934-4F20-9BC4-E4ECF905F8C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34CFC-2479-4CA9-94BE-191398C5B8F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0611C-8B8A-4DBB-B908-E7DA81B7F6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0FB7B-75EF-4C09-A06A-A38CB94DA7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465C1-645C-41D9-B81C-67F0A649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ABB4B-DB16-41EE-A2D7-4E017B8D8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16BD33-4171-40DB-99A3-B7521DE840E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DD0FD-932E-485F-A1FA-B6835F3383E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BFD77-123D-4B8F-9813-EC16B6245C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C57063-F6AD-4279-B32A-444B8788447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0E3116-FB32-4147-ABBC-B10FF9A0DC3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3E61A-B5E1-4A36-B7DE-95104FA4BC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8C6E-715F-4BD1-8527-8EF57331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8FC45A-2BD2-46B5-901D-D291F74EB4F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F592D-2752-43A7-A6D4-9ECAFAB8E3D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2B3DB5-852E-4D95-A6EB-2DB82BD850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477125-6CA1-42CE-AE1E-2DB02DC4790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0CE29A-176D-46BE-B904-6A8FE0C6CD4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5B703-763A-4ADD-AECB-E73972B3DC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9D8B-D3BB-4FCD-9330-F77EC561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DCDB7-2B70-4470-BF26-7762C09C3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23F6B-42D5-4AD1-89BE-7E9546C174B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D98CD-32A6-4217-9E69-89BDD136E6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497FE7-95EA-40EF-94F9-22281B3075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ADC2A-CDE2-48B0-81C1-36A8463DB4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6E181-5A11-455A-8C71-09218BEBD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A91338-7A35-4AD2-A198-7E694E7C6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231B6-F157-421D-96B6-431FEF2F88D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B8FCD-4F56-4CF6-B391-D12698EB1F5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0F72A-670C-4E38-929A-BE8B2B7B61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84EACA-DEEB-494C-A2BD-A8BF0AAC14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9950-3CF0-49EB-B028-AC3F06B8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2D69D-A4C0-4001-AC8D-507F32959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4F8FD3-0D48-499A-9644-DDB2C0A0AF6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13743-3EB0-4E7C-8DD4-DE5E9B55B8E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60139-DCAF-438F-A16D-16FF9F43AE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7D5FA1-D4DF-4CDB-86A8-39B6A8D4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DFBB2-44DB-4371-BB8E-9F85ABD3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DFDE4-4471-4856-8E9D-1157EF43CC0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42928-3A74-4FBB-AFFE-349FF7B2D07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BBE7A-DBB1-4226-AA6A-013B605A0A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ADC2837-0379-3D49-96FC-8E2A00BBC95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5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B4461-D55B-43D6-85E0-7F962B991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03E59-5853-45C9-881D-0A098A49E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60E39-5F83-4B85-A94B-123CBA780F07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1AF5E-3728-404A-99B7-1391D6FB3774}" type="datetimeFigureOut">
              <a:t>18/9/26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6A12E-3EB5-4181-94D6-C01C68DC9AA4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C9FDB-8E00-491F-8862-2AD31B8B3C7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C2837-0379-3D49-96FC-8E2A00BBC95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467350"/>
            <a:ext cx="762000" cy="76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13B8C2-AA7F-235F-2DEC-B93A04AC0F07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7524750" cy="1619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2000"/>
              </a:lnSpc>
              <a:buNone/>
            </a:pPr>
            <a:r>
              <a: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Raiders of the Lost</a:t>
            </a:r>
            <a:endParaRPr sz="2800">
              <a:solidFill>
                <a:srgbClr val="C00000"/>
              </a:solidFill>
            </a:endParaRPr>
          </a:p>
          <a:p>
            <a:pPr algn="l">
              <a:lnSpc>
                <a:spcPct val="92000"/>
              </a:lnSpc>
              <a:buNone/>
            </a:pPr>
            <a:r>
              <a:rPr sz="4050" b="1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Error</a:t>
            </a:r>
            <a:endParaRPr sz="2800">
              <a:solidFill>
                <a:srgbClr val="C00000"/>
              </a:solidFill>
            </a:endParaRPr>
          </a:p>
        </p:txBody>
      </p:sp>
      <p:sp>
        <p:nvSpPr>
          <p:cNvPr id="9" name="Cover subject">
            <a:extLst>
              <a:ext uri="{FF2B5EF4-FFF2-40B4-BE49-F238E27FC236}">
                <a16:creationId xmlns:a16="http://schemas.microsoft.com/office/drawing/2014/main" id="{069028C0-D5B9-4F17-879E-ACB8D39B025A}"/>
              </a:ext>
            </a:extLst>
          </p:cNvPr>
          <p:cNvSpPr>
            <a:spLocks noGrp="1"/>
          </p:cNvSpPr>
          <p:nvPr/>
        </p:nvSpPr>
        <p:spPr>
          <a:xfrm>
            <a:off x="552450" y="2038350"/>
            <a:ext cx="2857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125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SCRIBAL ERRORS</a:t>
            </a:r>
          </a:p>
        </p:txBody>
      </p:sp>
      <p:sp>
        <p:nvSpPr>
          <p:cNvPr id="10" name="Cover accent">
            <a:extLst>
              <a:ext uri="{FF2B5EF4-FFF2-40B4-BE49-F238E27FC236}">
                <a16:creationId xmlns:a16="http://schemas.microsoft.com/office/drawing/2014/main" id="{FD07BAB9-313B-4C2C-9955-3E36D2D0A40A}"/>
              </a:ext>
            </a:extLst>
          </p:cNvPr>
          <p:cNvSpPr>
            <a:spLocks noGrp="1"/>
          </p:cNvSpPr>
          <p:nvPr/>
        </p:nvSpPr>
        <p:spPr>
          <a:xfrm>
            <a:off x="533400" y="4171950"/>
            <a:ext cx="1562100" cy="3810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</p:spTree>
    <p:extLst>
      <p:ext uri="{BB962C8B-B14F-4D97-AF65-F5344CB8AC3E}">
        <p14:creationId xmlns:p14="http://schemas.microsoft.com/office/powerpoint/2010/main" val="2573602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D78B3310-C3E5-FC4B-9443-670428676540}"/>
              </a:ext>
            </a:extLst>
          </p:cNvPr>
          <p:cNvSpPr>
            <a:spLocks noGrp="1"/>
          </p:cNvSpPr>
          <p:nvPr/>
        </p:nvSpPr>
        <p:spPr>
          <a:xfrm>
            <a:off x="1238250" y="2143125"/>
            <a:ext cx="6667500" cy="238125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88000"/>
              </a:lnSpc>
              <a:buNone/>
              <a:defRPr sz="6450" b="0">
                <a:solidFill>
                  <a:srgbClr val="A8A9A7"/>
                </a:solidFill>
                <a:latin typeface="DejaVu Serif"/>
                <a:ea typeface="DejaVu Serif"/>
                <a:cs typeface="DejaVu Serif"/>
              </a:defRPr>
            </a:pPr>
            <a:r>
              <a:rPr sz="6450" b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Lapsus</a:t>
            </a:r>
            <a:endParaRPr sz="1500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ctr">
              <a:lnSpc>
                <a:spcPct val="88000"/>
              </a:lnSpc>
              <a:buNone/>
              <a:defRPr sz="6450" b="0">
                <a:solidFill>
                  <a:srgbClr val="A8A9A7"/>
                </a:solidFill>
                <a:latin typeface="DejaVu Serif"/>
                <a:ea typeface="DejaVu Serif"/>
                <a:cs typeface="DejaVu Serif"/>
              </a:defRPr>
            </a:pPr>
            <a:r>
              <a:rPr sz="5250" b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(lubricum)</a:t>
            </a:r>
            <a:endParaRPr sz="1500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A2769E6-BB86-134C-A3B2-EF97BADF1E3D}"/>
              </a:ext>
            </a:extLst>
          </p:cNvPr>
          <p:cNvSpPr>
            <a:spLocks noGrp="1"/>
          </p:cNvSpPr>
          <p:nvPr/>
        </p:nvSpPr>
        <p:spPr>
          <a:xfrm>
            <a:off x="304800" y="704850"/>
            <a:ext cx="1143000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mentis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E401793-63B0-004E-A1CB-A69F3FF23205}"/>
              </a:ext>
            </a:extLst>
          </p:cNvPr>
          <p:cNvSpPr>
            <a:spLocks noGrp="1"/>
          </p:cNvSpPr>
          <p:nvPr/>
        </p:nvSpPr>
        <p:spPr>
          <a:xfrm>
            <a:off x="7553325" y="704850"/>
            <a:ext cx="1285875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lectionis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029A550-34EB-7445-A1CE-8C7F8FD60FF1}"/>
              </a:ext>
            </a:extLst>
          </p:cNvPr>
          <p:cNvSpPr>
            <a:spLocks noGrp="1"/>
          </p:cNvSpPr>
          <p:nvPr/>
        </p:nvSpPr>
        <p:spPr>
          <a:xfrm>
            <a:off x="869950" y="5334000"/>
            <a:ext cx="1238250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memoriae</a:t>
            </a:r>
            <a:endParaRPr sz="4000" b="1" dirty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959A3FC-0D3E-784E-951F-93D63B261701}"/>
              </a:ext>
            </a:extLst>
          </p:cNvPr>
          <p:cNvSpPr>
            <a:spLocks noGrp="1"/>
          </p:cNvSpPr>
          <p:nvPr/>
        </p:nvSpPr>
        <p:spPr>
          <a:xfrm>
            <a:off x="2184400" y="5334000"/>
            <a:ext cx="1095375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linguae 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18E037C-0B85-FD43-82AA-A922DBA57B0A}"/>
              </a:ext>
            </a:extLst>
          </p:cNvPr>
          <p:cNvSpPr>
            <a:spLocks noGrp="1"/>
          </p:cNvSpPr>
          <p:nvPr/>
        </p:nvSpPr>
        <p:spPr>
          <a:xfrm>
            <a:off x="2647950" y="704850"/>
            <a:ext cx="1047750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manus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2398E3-6126-6E45-9BF7-32AD228C986F}"/>
              </a:ext>
            </a:extLst>
          </p:cNvPr>
          <p:cNvSpPr>
            <a:spLocks noGrp="1"/>
          </p:cNvSpPr>
          <p:nvPr/>
        </p:nvSpPr>
        <p:spPr>
          <a:xfrm>
            <a:off x="3346450" y="5334000"/>
            <a:ext cx="1190625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scriptae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A241342-55B7-194E-9595-FB3F474F8C60}"/>
              </a:ext>
            </a:extLst>
          </p:cNvPr>
          <p:cNvSpPr>
            <a:spLocks noGrp="1"/>
          </p:cNvSpPr>
          <p:nvPr/>
        </p:nvSpPr>
        <p:spPr>
          <a:xfrm>
            <a:off x="7137400" y="5334000"/>
            <a:ext cx="1095375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calami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D7541E85-5E02-F144-97B3-A088553EA8C5}"/>
              </a:ext>
            </a:extLst>
          </p:cNvPr>
          <p:cNvSpPr>
            <a:spLocks noGrp="1"/>
          </p:cNvSpPr>
          <p:nvPr/>
        </p:nvSpPr>
        <p:spPr>
          <a:xfrm>
            <a:off x="5029200" y="704850"/>
            <a:ext cx="1143000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plumae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43728F42-3F7C-4B47-B8B0-917583F4AED1}"/>
              </a:ext>
            </a:extLst>
          </p:cNvPr>
          <p:cNvSpPr>
            <a:spLocks noGrp="1"/>
          </p:cNvSpPr>
          <p:nvPr/>
        </p:nvSpPr>
        <p:spPr>
          <a:xfrm>
            <a:off x="3790950" y="704850"/>
            <a:ext cx="1143000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pennae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90E521C-10A8-A648-B1DD-44F4A66094E7}"/>
              </a:ext>
            </a:extLst>
          </p:cNvPr>
          <p:cNvSpPr>
            <a:spLocks noGrp="1"/>
          </p:cNvSpPr>
          <p:nvPr/>
        </p:nvSpPr>
        <p:spPr>
          <a:xfrm>
            <a:off x="1504950" y="704850"/>
            <a:ext cx="1047750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clavis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F8C5BF68-A73E-3C43-ADCD-8E5B015342BF}"/>
              </a:ext>
            </a:extLst>
          </p:cNvPr>
          <p:cNvSpPr>
            <a:spLocks noGrp="1"/>
          </p:cNvSpPr>
          <p:nvPr/>
        </p:nvSpPr>
        <p:spPr>
          <a:xfrm>
            <a:off x="4613275" y="5334000"/>
            <a:ext cx="904875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digiti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4CB18A03-951E-7141-98E4-88262F06BC65}"/>
              </a:ext>
            </a:extLst>
          </p:cNvPr>
          <p:cNvSpPr>
            <a:spLocks noGrp="1"/>
          </p:cNvSpPr>
          <p:nvPr/>
        </p:nvSpPr>
        <p:spPr>
          <a:xfrm>
            <a:off x="5594350" y="5334000"/>
            <a:ext cx="1381125" cy="438150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digitorum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C86B50-0012-9A4F-8EC4-5DB67BA62D86}"/>
              </a:ext>
            </a:extLst>
          </p:cNvPr>
          <p:cNvSpPr>
            <a:spLocks noGrp="1"/>
          </p:cNvSpPr>
          <p:nvPr/>
        </p:nvSpPr>
        <p:spPr>
          <a:xfrm>
            <a:off x="6267450" y="704850"/>
            <a:ext cx="1190625" cy="438150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8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loquendi</a:t>
            </a:r>
            <a:endParaRPr sz="4000" b="1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</p:spTree>
    <p:extLst>
      <p:ext uri="{BB962C8B-B14F-4D97-AF65-F5344CB8AC3E}">
        <p14:creationId xmlns:p14="http://schemas.microsoft.com/office/powerpoint/2010/main" val="204012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9C57FB-3670-4E88-B759-8B8294748E73}"/>
              </a:ext>
            </a:extLst>
          </p:cNvPr>
          <p:cNvSpPr>
            <a:spLocks noGrp="1"/>
          </p:cNvSpPr>
          <p:nvPr/>
        </p:nvSpPr>
        <p:spPr>
          <a:xfrm>
            <a:off x="533400" y="361950"/>
            <a:ext cx="8077200" cy="571500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SCRIBAL ERRORS</a:t>
            </a:r>
          </a:p>
        </p:txBody>
      </p:sp>
      <p:pic>
        <p:nvPicPr>
          <p:cNvPr id="9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447800"/>
            <a:ext cx="6496050" cy="4867275"/>
          </a:xfrm>
          <a:prstGeom prst="rect">
            <a:avLst/>
          </a:prstGeom>
        </p:spPr>
      </p:pic>
      <p:sp>
        <p:nvSpPr>
          <p:cNvPr id="4" name="Academic title rule">
            <a:extLst>
              <a:ext uri="{FF2B5EF4-FFF2-40B4-BE49-F238E27FC236}">
                <a16:creationId xmlns:a16="http://schemas.microsoft.com/office/drawing/2014/main" id="{E75B0C49-DA66-88D9-E2A0-EB799DD3ECC3}"/>
              </a:ext>
            </a:extLst>
          </p:cNvPr>
          <p:cNvSpPr>
            <a:spLocks noGrp="1"/>
          </p:cNvSpPr>
          <p:nvPr/>
        </p:nvSpPr>
        <p:spPr>
          <a:xfrm>
            <a:off x="495300" y="106680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Image accent">
            <a:extLst>
              <a:ext uri="{FF2B5EF4-FFF2-40B4-BE49-F238E27FC236}">
                <a16:creationId xmlns:a16="http://schemas.microsoft.com/office/drawing/2014/main" id="{36D508FE-7D68-4F74-9BB7-3E805A4C7AC7}"/>
              </a:ext>
            </a:extLst>
          </p:cNvPr>
          <p:cNvSpPr>
            <a:spLocks noGrp="1"/>
          </p:cNvSpPr>
          <p:nvPr/>
        </p:nvSpPr>
        <p:spPr>
          <a:xfrm>
            <a:off x="1181100" y="1447800"/>
            <a:ext cx="38100" cy="4867275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</p:spTree>
    <p:extLst>
      <p:ext uri="{BB962C8B-B14F-4D97-AF65-F5344CB8AC3E}">
        <p14:creationId xmlns:p14="http://schemas.microsoft.com/office/powerpoint/2010/main" val="2101787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21EC1F-197C-4031-9074-152487A9BD87}"/>
              </a:ext>
            </a:extLst>
          </p:cNvPr>
          <p:cNvSpPr>
            <a:spLocks noGrp="1"/>
          </p:cNvSpPr>
          <p:nvPr/>
        </p:nvSpPr>
        <p:spPr>
          <a:xfrm>
            <a:off x="533400" y="361950"/>
            <a:ext cx="8077200" cy="571500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285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SCRIPTORIUM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760F65BB-FE40-4560-82EC-563C36996992}"/>
              </a:ext>
            </a:extLst>
          </p:cNvPr>
          <p:cNvSpPr>
            <a:spLocks noGrp="1"/>
          </p:cNvSpPr>
          <p:nvPr/>
        </p:nvSpPr>
        <p:spPr>
          <a:xfrm>
            <a:off x="495300" y="106680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76400"/>
            <a:ext cx="4762500" cy="3686175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1676400"/>
            <a:ext cx="28194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56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Editable title">
            <a:extLst>
              <a:ext uri="{FF2B5EF4-FFF2-40B4-BE49-F238E27FC236}">
                <a16:creationId xmlns:a16="http://schemas.microsoft.com/office/drawing/2014/main" id="{C683E24A-6F04-4DD1-933A-8B6FAF49F513}"/>
              </a:ext>
            </a:extLst>
          </p:cNvPr>
          <p:cNvSpPr>
            <a:spLocks noGrp="1"/>
          </p:cNvSpPr>
          <p:nvPr/>
        </p:nvSpPr>
        <p:spPr>
          <a:xfrm>
            <a:off x="533400" y="228600"/>
            <a:ext cx="807720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950" b="1" i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procedure of copying</a:t>
            </a:r>
            <a:endParaRPr sz="1950" b="1" i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Editable passage A heading">
            <a:extLst>
              <a:ext uri="{FF2B5EF4-FFF2-40B4-BE49-F238E27FC236}">
                <a16:creationId xmlns:a16="http://schemas.microsoft.com/office/drawing/2014/main" id="{08702081-9F54-49D4-A98D-426C6763DB18}"/>
              </a:ext>
            </a:extLst>
          </p:cNvPr>
          <p:cNvSpPr>
            <a:spLocks noGrp="1"/>
          </p:cNvSpPr>
          <p:nvPr/>
        </p:nvSpPr>
        <p:spPr>
          <a:xfrm>
            <a:off x="1143000" y="8763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200" b="1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PASSAGE A</a:t>
            </a:r>
          </a:p>
        </p:txBody>
      </p:sp>
      <p:sp>
        <p:nvSpPr>
          <p:cNvPr id="4" name="Editable passage B heading">
            <a:extLst>
              <a:ext uri="{FF2B5EF4-FFF2-40B4-BE49-F238E27FC236}">
                <a16:creationId xmlns:a16="http://schemas.microsoft.com/office/drawing/2014/main" id="{57D6F9A5-2FCF-4B94-B0A7-0E1C4EBC029E}"/>
              </a:ext>
            </a:extLst>
          </p:cNvPr>
          <p:cNvSpPr>
            <a:spLocks noGrp="1"/>
          </p:cNvSpPr>
          <p:nvPr/>
        </p:nvSpPr>
        <p:spPr>
          <a:xfrm>
            <a:off x="4000500" y="8763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200" b="1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PASSAGE B</a:t>
            </a:r>
          </a:p>
        </p:txBody>
      </p:sp>
      <p:sp>
        <p:nvSpPr>
          <p:cNvPr id="5" name="Editable passage Gamma heading">
            <a:extLst>
              <a:ext uri="{FF2B5EF4-FFF2-40B4-BE49-F238E27FC236}">
                <a16:creationId xmlns:a16="http://schemas.microsoft.com/office/drawing/2014/main" id="{7DE09C42-817A-4A7D-AB20-81E35DE1B67A}"/>
              </a:ext>
            </a:extLst>
          </p:cNvPr>
          <p:cNvSpPr>
            <a:spLocks noGrp="1"/>
          </p:cNvSpPr>
          <p:nvPr/>
        </p:nvSpPr>
        <p:spPr>
          <a:xfrm>
            <a:off x="6953250" y="8763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200" b="1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PASSAGE Γ</a:t>
            </a:r>
          </a:p>
        </p:txBody>
      </p:sp>
      <p:sp>
        <p:nvSpPr>
          <p:cNvPr id="6" name="Editable step 1">
            <a:extLst>
              <a:ext uri="{FF2B5EF4-FFF2-40B4-BE49-F238E27FC236}">
                <a16:creationId xmlns:a16="http://schemas.microsoft.com/office/drawing/2014/main" id="{6E859E19-E4AD-4043-8919-443D3E2A4A00}"/>
              </a:ext>
            </a:extLst>
          </p:cNvPr>
          <p:cNvSpPr>
            <a:spLocks noGrp="1"/>
          </p:cNvSpPr>
          <p:nvPr/>
        </p:nvSpPr>
        <p:spPr>
          <a:xfrm>
            <a:off x="533400" y="131445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7" name="Editable step 2">
            <a:extLst>
              <a:ext uri="{FF2B5EF4-FFF2-40B4-BE49-F238E27FC236}">
                <a16:creationId xmlns:a16="http://schemas.microsoft.com/office/drawing/2014/main" id="{5793084D-D07C-4F23-98B1-A1F9012D36CF}"/>
              </a:ext>
            </a:extLst>
          </p:cNvPr>
          <p:cNvSpPr>
            <a:spLocks noGrp="1"/>
          </p:cNvSpPr>
          <p:nvPr/>
        </p:nvSpPr>
        <p:spPr>
          <a:xfrm>
            <a:off x="533400" y="182880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8" name="Editable step 3">
            <a:extLst>
              <a:ext uri="{FF2B5EF4-FFF2-40B4-BE49-F238E27FC236}">
                <a16:creationId xmlns:a16="http://schemas.microsoft.com/office/drawing/2014/main" id="{34B8B51C-2AF8-4870-B3F4-D6B95692573C}"/>
              </a:ext>
            </a:extLst>
          </p:cNvPr>
          <p:cNvSpPr>
            <a:spLocks noGrp="1"/>
          </p:cNvSpPr>
          <p:nvPr/>
        </p:nvSpPr>
        <p:spPr>
          <a:xfrm>
            <a:off x="533400" y="234315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3.</a:t>
            </a:r>
          </a:p>
        </p:txBody>
      </p:sp>
      <p:sp>
        <p:nvSpPr>
          <p:cNvPr id="9" name="Editable step 4">
            <a:extLst>
              <a:ext uri="{FF2B5EF4-FFF2-40B4-BE49-F238E27FC236}">
                <a16:creationId xmlns:a16="http://schemas.microsoft.com/office/drawing/2014/main" id="{4ADC1C93-AF75-4C37-A6C1-4142862D2DF5}"/>
              </a:ext>
            </a:extLst>
          </p:cNvPr>
          <p:cNvSpPr>
            <a:spLocks noGrp="1"/>
          </p:cNvSpPr>
          <p:nvPr/>
        </p:nvSpPr>
        <p:spPr>
          <a:xfrm>
            <a:off x="533400" y="285750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10" name="Editable step 5">
            <a:extLst>
              <a:ext uri="{FF2B5EF4-FFF2-40B4-BE49-F238E27FC236}">
                <a16:creationId xmlns:a16="http://schemas.microsoft.com/office/drawing/2014/main" id="{03BC5D39-83D2-4536-B057-CCF98B3B9843}"/>
              </a:ext>
            </a:extLst>
          </p:cNvPr>
          <p:cNvSpPr>
            <a:spLocks noGrp="1"/>
          </p:cNvSpPr>
          <p:nvPr/>
        </p:nvSpPr>
        <p:spPr>
          <a:xfrm>
            <a:off x="533400" y="337185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5.</a:t>
            </a:r>
          </a:p>
        </p:txBody>
      </p:sp>
      <p:sp>
        <p:nvSpPr>
          <p:cNvPr id="11" name="Editable step 6">
            <a:extLst>
              <a:ext uri="{FF2B5EF4-FFF2-40B4-BE49-F238E27FC236}">
                <a16:creationId xmlns:a16="http://schemas.microsoft.com/office/drawing/2014/main" id="{79108605-38CF-4A4F-83BA-49946ECB74F7}"/>
              </a:ext>
            </a:extLst>
          </p:cNvPr>
          <p:cNvSpPr>
            <a:spLocks noGrp="1"/>
          </p:cNvSpPr>
          <p:nvPr/>
        </p:nvSpPr>
        <p:spPr>
          <a:xfrm>
            <a:off x="533400" y="388620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6.</a:t>
            </a:r>
          </a:p>
        </p:txBody>
      </p:sp>
      <p:sp>
        <p:nvSpPr>
          <p:cNvPr id="12" name="Editable step 7">
            <a:extLst>
              <a:ext uri="{FF2B5EF4-FFF2-40B4-BE49-F238E27FC236}">
                <a16:creationId xmlns:a16="http://schemas.microsoft.com/office/drawing/2014/main" id="{64A2064A-3834-4C3E-86C5-16A90EA22C2D}"/>
              </a:ext>
            </a:extLst>
          </p:cNvPr>
          <p:cNvSpPr>
            <a:spLocks noGrp="1"/>
          </p:cNvSpPr>
          <p:nvPr/>
        </p:nvSpPr>
        <p:spPr>
          <a:xfrm>
            <a:off x="533400" y="440055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7.</a:t>
            </a:r>
          </a:p>
        </p:txBody>
      </p:sp>
      <p:sp>
        <p:nvSpPr>
          <p:cNvPr id="13" name="Editable step 8">
            <a:extLst>
              <a:ext uri="{FF2B5EF4-FFF2-40B4-BE49-F238E27FC236}">
                <a16:creationId xmlns:a16="http://schemas.microsoft.com/office/drawing/2014/main" id="{2DA0AFE0-AA21-4A8B-A7D1-E17DD825698D}"/>
              </a:ext>
            </a:extLst>
          </p:cNvPr>
          <p:cNvSpPr>
            <a:spLocks noGrp="1"/>
          </p:cNvSpPr>
          <p:nvPr/>
        </p:nvSpPr>
        <p:spPr>
          <a:xfrm>
            <a:off x="533400" y="491490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8.</a:t>
            </a:r>
          </a:p>
        </p:txBody>
      </p:sp>
      <p:sp>
        <p:nvSpPr>
          <p:cNvPr id="14" name="Editable step 9">
            <a:extLst>
              <a:ext uri="{FF2B5EF4-FFF2-40B4-BE49-F238E27FC236}">
                <a16:creationId xmlns:a16="http://schemas.microsoft.com/office/drawing/2014/main" id="{86108655-057E-4F7B-85F6-81BECFB766DB}"/>
              </a:ext>
            </a:extLst>
          </p:cNvPr>
          <p:cNvSpPr>
            <a:spLocks noGrp="1"/>
          </p:cNvSpPr>
          <p:nvPr/>
        </p:nvSpPr>
        <p:spPr>
          <a:xfrm>
            <a:off x="533400" y="5429250"/>
            <a:ext cx="38100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9.</a:t>
            </a:r>
          </a:p>
        </p:txBody>
      </p:sp>
      <p:sp>
        <p:nvSpPr>
          <p:cNvPr id="15" name="Editable passage A stage 1">
            <a:extLst>
              <a:ext uri="{FF2B5EF4-FFF2-40B4-BE49-F238E27FC236}">
                <a16:creationId xmlns:a16="http://schemas.microsoft.com/office/drawing/2014/main" id="{21B97063-5894-4A58-9628-A0AFDCD604D1}"/>
              </a:ext>
            </a:extLst>
          </p:cNvPr>
          <p:cNvSpPr>
            <a:spLocks noGrp="1"/>
          </p:cNvSpPr>
          <p:nvPr/>
        </p:nvSpPr>
        <p:spPr>
          <a:xfrm>
            <a:off x="1143000" y="13144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Visual image</a:t>
            </a:r>
          </a:p>
        </p:txBody>
      </p:sp>
      <p:sp>
        <p:nvSpPr>
          <p:cNvPr id="16" name="Editable passage B stage 1">
            <a:extLst>
              <a:ext uri="{FF2B5EF4-FFF2-40B4-BE49-F238E27FC236}">
                <a16:creationId xmlns:a16="http://schemas.microsoft.com/office/drawing/2014/main" id="{8A89E8B7-F20C-417F-8F7A-B35236CF8639}"/>
              </a:ext>
            </a:extLst>
          </p:cNvPr>
          <p:cNvSpPr>
            <a:spLocks noGrp="1"/>
          </p:cNvSpPr>
          <p:nvPr/>
        </p:nvSpPr>
        <p:spPr>
          <a:xfrm>
            <a:off x="4000500" y="13144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Visual image</a:t>
            </a:r>
          </a:p>
        </p:txBody>
      </p:sp>
      <p:sp>
        <p:nvSpPr>
          <p:cNvPr id="17" name="Editable passage Gamma stage 1">
            <a:extLst>
              <a:ext uri="{FF2B5EF4-FFF2-40B4-BE49-F238E27FC236}">
                <a16:creationId xmlns:a16="http://schemas.microsoft.com/office/drawing/2014/main" id="{0524B730-149A-4EFF-BC67-D2B638D3C940}"/>
              </a:ext>
            </a:extLst>
          </p:cNvPr>
          <p:cNvSpPr>
            <a:spLocks noGrp="1"/>
          </p:cNvSpPr>
          <p:nvPr/>
        </p:nvSpPr>
        <p:spPr>
          <a:xfrm>
            <a:off x="6953250" y="131445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18" name="Editable passage A stage 2">
            <a:extLst>
              <a:ext uri="{FF2B5EF4-FFF2-40B4-BE49-F238E27FC236}">
                <a16:creationId xmlns:a16="http://schemas.microsoft.com/office/drawing/2014/main" id="{24CE4BD0-C687-4A98-90E9-24FB44F82394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[Inner dictation]</a:t>
            </a:r>
          </a:p>
        </p:txBody>
      </p:sp>
      <p:sp>
        <p:nvSpPr>
          <p:cNvPr id="19" name="Editable passage B stage 2">
            <a:extLst>
              <a:ext uri="{FF2B5EF4-FFF2-40B4-BE49-F238E27FC236}">
                <a16:creationId xmlns:a16="http://schemas.microsoft.com/office/drawing/2014/main" id="{D1E6DAC5-9A13-4DCB-9137-EB5AC1010D2B}"/>
              </a:ext>
            </a:extLst>
          </p:cNvPr>
          <p:cNvSpPr>
            <a:spLocks noGrp="1"/>
          </p:cNvSpPr>
          <p:nvPr/>
        </p:nvSpPr>
        <p:spPr>
          <a:xfrm>
            <a:off x="4000500" y="18288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[Inner dictation]</a:t>
            </a:r>
          </a:p>
        </p:txBody>
      </p:sp>
      <p:sp>
        <p:nvSpPr>
          <p:cNvPr id="20" name="Editable passage Gamma stage 2">
            <a:extLst>
              <a:ext uri="{FF2B5EF4-FFF2-40B4-BE49-F238E27FC236}">
                <a16:creationId xmlns:a16="http://schemas.microsoft.com/office/drawing/2014/main" id="{08CA86DE-DEBC-4ADD-A52B-A8F8084AF7C1}"/>
              </a:ext>
            </a:extLst>
          </p:cNvPr>
          <p:cNvSpPr>
            <a:spLocks noGrp="1"/>
          </p:cNvSpPr>
          <p:nvPr/>
        </p:nvSpPr>
        <p:spPr>
          <a:xfrm>
            <a:off x="6953250" y="182880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21" name="Editable passage A stage 3">
            <a:extLst>
              <a:ext uri="{FF2B5EF4-FFF2-40B4-BE49-F238E27FC236}">
                <a16:creationId xmlns:a16="http://schemas.microsoft.com/office/drawing/2014/main" id="{D4504170-0CCC-45F3-8240-0939D6D83647}"/>
              </a:ext>
            </a:extLst>
          </p:cNvPr>
          <p:cNvSpPr>
            <a:spLocks noGrp="1"/>
          </p:cNvSpPr>
          <p:nvPr/>
        </p:nvSpPr>
        <p:spPr>
          <a:xfrm>
            <a:off x="1143000" y="23431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Auditory image</a:t>
            </a:r>
          </a:p>
        </p:txBody>
      </p:sp>
      <p:sp>
        <p:nvSpPr>
          <p:cNvPr id="22" name="Editable passage B stage 3">
            <a:extLst>
              <a:ext uri="{FF2B5EF4-FFF2-40B4-BE49-F238E27FC236}">
                <a16:creationId xmlns:a16="http://schemas.microsoft.com/office/drawing/2014/main" id="{9014C85F-B5D5-4491-B96F-363BB1F6AFB1}"/>
              </a:ext>
            </a:extLst>
          </p:cNvPr>
          <p:cNvSpPr>
            <a:spLocks noGrp="1"/>
          </p:cNvSpPr>
          <p:nvPr/>
        </p:nvSpPr>
        <p:spPr>
          <a:xfrm>
            <a:off x="4000500" y="23431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Auditory image</a:t>
            </a:r>
          </a:p>
        </p:txBody>
      </p:sp>
      <p:sp>
        <p:nvSpPr>
          <p:cNvPr id="23" name="Editable passage Gamma stage 3">
            <a:extLst>
              <a:ext uri="{FF2B5EF4-FFF2-40B4-BE49-F238E27FC236}">
                <a16:creationId xmlns:a16="http://schemas.microsoft.com/office/drawing/2014/main" id="{7572B242-98E2-48E0-B201-E382D22B291C}"/>
              </a:ext>
            </a:extLst>
          </p:cNvPr>
          <p:cNvSpPr>
            <a:spLocks noGrp="1"/>
          </p:cNvSpPr>
          <p:nvPr/>
        </p:nvSpPr>
        <p:spPr>
          <a:xfrm>
            <a:off x="6953250" y="234315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24" name="Editable passage A stage 4">
            <a:extLst>
              <a:ext uri="{FF2B5EF4-FFF2-40B4-BE49-F238E27FC236}">
                <a16:creationId xmlns:a16="http://schemas.microsoft.com/office/drawing/2014/main" id="{F6A1605D-EBE1-4B41-BE10-B1D5A1824ED9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Mental image</a:t>
            </a:r>
          </a:p>
        </p:txBody>
      </p:sp>
      <p:sp>
        <p:nvSpPr>
          <p:cNvPr id="25" name="Editable passage B stage 4">
            <a:extLst>
              <a:ext uri="{FF2B5EF4-FFF2-40B4-BE49-F238E27FC236}">
                <a16:creationId xmlns:a16="http://schemas.microsoft.com/office/drawing/2014/main" id="{51A5186B-6B8D-4F8D-A856-8E090BEE806C}"/>
              </a:ext>
            </a:extLst>
          </p:cNvPr>
          <p:cNvSpPr>
            <a:spLocks noGrp="1"/>
          </p:cNvSpPr>
          <p:nvPr/>
        </p:nvSpPr>
        <p:spPr>
          <a:xfrm>
            <a:off x="4000500" y="28575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Mental image</a:t>
            </a:r>
          </a:p>
        </p:txBody>
      </p:sp>
      <p:sp>
        <p:nvSpPr>
          <p:cNvPr id="26" name="Editable passage Gamma stage 4">
            <a:extLst>
              <a:ext uri="{FF2B5EF4-FFF2-40B4-BE49-F238E27FC236}">
                <a16:creationId xmlns:a16="http://schemas.microsoft.com/office/drawing/2014/main" id="{09AD1EAD-3843-4A11-9E15-4628BDC9D9B5}"/>
              </a:ext>
            </a:extLst>
          </p:cNvPr>
          <p:cNvSpPr>
            <a:spLocks noGrp="1"/>
          </p:cNvSpPr>
          <p:nvPr/>
        </p:nvSpPr>
        <p:spPr>
          <a:xfrm>
            <a:off x="6953250" y="285750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27" name="Editable passage A stage 5">
            <a:extLst>
              <a:ext uri="{FF2B5EF4-FFF2-40B4-BE49-F238E27FC236}">
                <a16:creationId xmlns:a16="http://schemas.microsoft.com/office/drawing/2014/main" id="{F8B4B5F6-685A-48DB-A582-8E1A1834B2BD}"/>
              </a:ext>
            </a:extLst>
          </p:cNvPr>
          <p:cNvSpPr>
            <a:spLocks noGrp="1"/>
          </p:cNvSpPr>
          <p:nvPr/>
        </p:nvSpPr>
        <p:spPr>
          <a:xfrm>
            <a:off x="1143000" y="33718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Mnemonic image</a:t>
            </a:r>
          </a:p>
        </p:txBody>
      </p:sp>
      <p:sp>
        <p:nvSpPr>
          <p:cNvPr id="28" name="Editable passage B stage 5">
            <a:extLst>
              <a:ext uri="{FF2B5EF4-FFF2-40B4-BE49-F238E27FC236}">
                <a16:creationId xmlns:a16="http://schemas.microsoft.com/office/drawing/2014/main" id="{031F99AF-F91B-45F3-AC57-5BBE89A8CB57}"/>
              </a:ext>
            </a:extLst>
          </p:cNvPr>
          <p:cNvSpPr>
            <a:spLocks noGrp="1"/>
          </p:cNvSpPr>
          <p:nvPr/>
        </p:nvSpPr>
        <p:spPr>
          <a:xfrm>
            <a:off x="4000500" y="33718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Mnemonic image</a:t>
            </a:r>
          </a:p>
        </p:txBody>
      </p:sp>
      <p:sp>
        <p:nvSpPr>
          <p:cNvPr id="29" name="Editable passage Gamma stage 5">
            <a:extLst>
              <a:ext uri="{FF2B5EF4-FFF2-40B4-BE49-F238E27FC236}">
                <a16:creationId xmlns:a16="http://schemas.microsoft.com/office/drawing/2014/main" id="{6B739C0E-0351-468B-87F3-C14F33BB7F42}"/>
              </a:ext>
            </a:extLst>
          </p:cNvPr>
          <p:cNvSpPr>
            <a:spLocks noGrp="1"/>
          </p:cNvSpPr>
          <p:nvPr/>
        </p:nvSpPr>
        <p:spPr>
          <a:xfrm>
            <a:off x="6953250" y="337185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30" name="Editable passage A stage 6">
            <a:extLst>
              <a:ext uri="{FF2B5EF4-FFF2-40B4-BE49-F238E27FC236}">
                <a16:creationId xmlns:a16="http://schemas.microsoft.com/office/drawing/2014/main" id="{9AAE8A9C-FB54-45AE-97AC-6AA49F64B3FA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Mental image</a:t>
            </a:r>
          </a:p>
        </p:txBody>
      </p:sp>
      <p:sp>
        <p:nvSpPr>
          <p:cNvPr id="31" name="Editable passage B stage 6">
            <a:extLst>
              <a:ext uri="{FF2B5EF4-FFF2-40B4-BE49-F238E27FC236}">
                <a16:creationId xmlns:a16="http://schemas.microsoft.com/office/drawing/2014/main" id="{2B3CFBD6-C733-4A40-BDB2-6EEA8DA405E3}"/>
              </a:ext>
            </a:extLst>
          </p:cNvPr>
          <p:cNvSpPr>
            <a:spLocks noGrp="1"/>
          </p:cNvSpPr>
          <p:nvPr/>
        </p:nvSpPr>
        <p:spPr>
          <a:xfrm>
            <a:off x="4000500" y="38862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Mental image</a:t>
            </a:r>
          </a:p>
        </p:txBody>
      </p:sp>
      <p:sp>
        <p:nvSpPr>
          <p:cNvPr id="32" name="Editable passage Gamma stage 6">
            <a:extLst>
              <a:ext uri="{FF2B5EF4-FFF2-40B4-BE49-F238E27FC236}">
                <a16:creationId xmlns:a16="http://schemas.microsoft.com/office/drawing/2014/main" id="{E2E11BD0-C185-4668-87B5-A18A532F49B7}"/>
              </a:ext>
            </a:extLst>
          </p:cNvPr>
          <p:cNvSpPr>
            <a:spLocks noGrp="1"/>
          </p:cNvSpPr>
          <p:nvPr/>
        </p:nvSpPr>
        <p:spPr>
          <a:xfrm>
            <a:off x="6953250" y="388620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33" name="Editable passage A stage 7">
            <a:extLst>
              <a:ext uri="{FF2B5EF4-FFF2-40B4-BE49-F238E27FC236}">
                <a16:creationId xmlns:a16="http://schemas.microsoft.com/office/drawing/2014/main" id="{AEA59576-6197-4BD9-A481-B4225387D8B6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[Inner dictation]</a:t>
            </a:r>
          </a:p>
        </p:txBody>
      </p:sp>
      <p:sp>
        <p:nvSpPr>
          <p:cNvPr id="34" name="Editable passage B stage 7">
            <a:extLst>
              <a:ext uri="{FF2B5EF4-FFF2-40B4-BE49-F238E27FC236}">
                <a16:creationId xmlns:a16="http://schemas.microsoft.com/office/drawing/2014/main" id="{75E007AC-AB03-4009-8D1A-EFB3439A3AE5}"/>
              </a:ext>
            </a:extLst>
          </p:cNvPr>
          <p:cNvSpPr>
            <a:spLocks noGrp="1"/>
          </p:cNvSpPr>
          <p:nvPr/>
        </p:nvSpPr>
        <p:spPr>
          <a:xfrm>
            <a:off x="4000500" y="44005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[Inner dictation]</a:t>
            </a:r>
          </a:p>
        </p:txBody>
      </p:sp>
      <p:sp>
        <p:nvSpPr>
          <p:cNvPr id="35" name="Editable passage Gamma stage 7">
            <a:extLst>
              <a:ext uri="{FF2B5EF4-FFF2-40B4-BE49-F238E27FC236}">
                <a16:creationId xmlns:a16="http://schemas.microsoft.com/office/drawing/2014/main" id="{7E63391A-2605-4D90-841D-A605C3CA8EB5}"/>
              </a:ext>
            </a:extLst>
          </p:cNvPr>
          <p:cNvSpPr>
            <a:spLocks noGrp="1"/>
          </p:cNvSpPr>
          <p:nvPr/>
        </p:nvSpPr>
        <p:spPr>
          <a:xfrm>
            <a:off x="6953250" y="440055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36" name="Editable passage A stage 8">
            <a:extLst>
              <a:ext uri="{FF2B5EF4-FFF2-40B4-BE49-F238E27FC236}">
                <a16:creationId xmlns:a16="http://schemas.microsoft.com/office/drawing/2014/main" id="{0D7B28B5-A9F8-42CD-979E-FE85244D6EDD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New auditory image</a:t>
            </a:r>
          </a:p>
        </p:txBody>
      </p:sp>
      <p:sp>
        <p:nvSpPr>
          <p:cNvPr id="37" name="Editable passage B stage 8">
            <a:extLst>
              <a:ext uri="{FF2B5EF4-FFF2-40B4-BE49-F238E27FC236}">
                <a16:creationId xmlns:a16="http://schemas.microsoft.com/office/drawing/2014/main" id="{F75B60CF-E257-439A-B5BE-E5AC3B806AAA}"/>
              </a:ext>
            </a:extLst>
          </p:cNvPr>
          <p:cNvSpPr>
            <a:spLocks noGrp="1"/>
          </p:cNvSpPr>
          <p:nvPr/>
        </p:nvSpPr>
        <p:spPr>
          <a:xfrm>
            <a:off x="4000500" y="491490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New auditory image</a:t>
            </a:r>
          </a:p>
        </p:txBody>
      </p:sp>
      <p:sp>
        <p:nvSpPr>
          <p:cNvPr id="38" name="Editable passage Gamma stage 8">
            <a:extLst>
              <a:ext uri="{FF2B5EF4-FFF2-40B4-BE49-F238E27FC236}">
                <a16:creationId xmlns:a16="http://schemas.microsoft.com/office/drawing/2014/main" id="{B571B128-A225-4E22-B78C-074749C80F55}"/>
              </a:ext>
            </a:extLst>
          </p:cNvPr>
          <p:cNvSpPr>
            <a:spLocks noGrp="1"/>
          </p:cNvSpPr>
          <p:nvPr/>
        </p:nvSpPr>
        <p:spPr>
          <a:xfrm>
            <a:off x="6953250" y="491490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---</a:t>
            </a:r>
          </a:p>
        </p:txBody>
      </p:sp>
      <p:sp>
        <p:nvSpPr>
          <p:cNvPr id="39" name="Editable passage A stage 9">
            <a:extLst>
              <a:ext uri="{FF2B5EF4-FFF2-40B4-BE49-F238E27FC236}">
                <a16:creationId xmlns:a16="http://schemas.microsoft.com/office/drawing/2014/main" id="{F1384C1D-CB46-4DD1-B6DD-847B7393AE90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1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jeu de main</a:t>
            </a:r>
          </a:p>
        </p:txBody>
      </p:sp>
      <p:sp>
        <p:nvSpPr>
          <p:cNvPr id="40" name="Editable passage B stage 9">
            <a:extLst>
              <a:ext uri="{FF2B5EF4-FFF2-40B4-BE49-F238E27FC236}">
                <a16:creationId xmlns:a16="http://schemas.microsoft.com/office/drawing/2014/main" id="{C2904FE4-88C7-4886-9D74-74D48275BC36}"/>
              </a:ext>
            </a:extLst>
          </p:cNvPr>
          <p:cNvSpPr>
            <a:spLocks noGrp="1"/>
          </p:cNvSpPr>
          <p:nvPr/>
        </p:nvSpPr>
        <p:spPr>
          <a:xfrm>
            <a:off x="4000500" y="5429250"/>
            <a:ext cx="20002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1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jeu de main</a:t>
            </a:r>
          </a:p>
        </p:txBody>
      </p:sp>
      <p:sp>
        <p:nvSpPr>
          <p:cNvPr id="41" name="Editable passage Gamma stage 9">
            <a:extLst>
              <a:ext uri="{FF2B5EF4-FFF2-40B4-BE49-F238E27FC236}">
                <a16:creationId xmlns:a16="http://schemas.microsoft.com/office/drawing/2014/main" id="{07FF58C3-0FE8-4964-BDE5-952371228178}"/>
              </a:ext>
            </a:extLst>
          </p:cNvPr>
          <p:cNvSpPr>
            <a:spLocks noGrp="1"/>
          </p:cNvSpPr>
          <p:nvPr/>
        </p:nvSpPr>
        <p:spPr>
          <a:xfrm>
            <a:off x="6953250" y="542925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125" b="0" i="1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163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jeu de main</a:t>
            </a:r>
          </a:p>
        </p:txBody>
      </p:sp>
      <p:sp>
        <p:nvSpPr>
          <p:cNvPr id="42" name="Editable passage A arrow 1">
            <a:extLst>
              <a:ext uri="{FF2B5EF4-FFF2-40B4-BE49-F238E27FC236}">
                <a16:creationId xmlns:a16="http://schemas.microsoft.com/office/drawing/2014/main" id="{E4201C5A-95C1-4E2B-9516-400E1755F50E}"/>
              </a:ext>
            </a:extLst>
          </p:cNvPr>
          <p:cNvSpPr>
            <a:spLocks noGrp="1"/>
          </p:cNvSpPr>
          <p:nvPr/>
        </p:nvSpPr>
        <p:spPr>
          <a:xfrm>
            <a:off x="1990725" y="15621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3" name="Editable passage B arrow 1">
            <a:extLst>
              <a:ext uri="{FF2B5EF4-FFF2-40B4-BE49-F238E27FC236}">
                <a16:creationId xmlns:a16="http://schemas.microsoft.com/office/drawing/2014/main" id="{33F58DE2-19D3-4094-8B73-4BC6C4858433}"/>
              </a:ext>
            </a:extLst>
          </p:cNvPr>
          <p:cNvSpPr>
            <a:spLocks noGrp="1"/>
          </p:cNvSpPr>
          <p:nvPr/>
        </p:nvSpPr>
        <p:spPr>
          <a:xfrm>
            <a:off x="4848225" y="15621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4" name="Editable passage Gamma arrow 1">
            <a:extLst>
              <a:ext uri="{FF2B5EF4-FFF2-40B4-BE49-F238E27FC236}">
                <a16:creationId xmlns:a16="http://schemas.microsoft.com/office/drawing/2014/main" id="{39083CAE-CEB7-41B9-9487-87E219D2E8F5}"/>
              </a:ext>
            </a:extLst>
          </p:cNvPr>
          <p:cNvSpPr>
            <a:spLocks noGrp="1"/>
          </p:cNvSpPr>
          <p:nvPr/>
        </p:nvSpPr>
        <p:spPr>
          <a:xfrm>
            <a:off x="7515225" y="15621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5" name="Editable passage A arrow 2">
            <a:extLst>
              <a:ext uri="{FF2B5EF4-FFF2-40B4-BE49-F238E27FC236}">
                <a16:creationId xmlns:a16="http://schemas.microsoft.com/office/drawing/2014/main" id="{732BA368-7569-4C31-98BB-52F0087712D8}"/>
              </a:ext>
            </a:extLst>
          </p:cNvPr>
          <p:cNvSpPr>
            <a:spLocks noGrp="1"/>
          </p:cNvSpPr>
          <p:nvPr/>
        </p:nvSpPr>
        <p:spPr>
          <a:xfrm>
            <a:off x="1990725" y="20764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6" name="Editable passage B arrow 2">
            <a:extLst>
              <a:ext uri="{FF2B5EF4-FFF2-40B4-BE49-F238E27FC236}">
                <a16:creationId xmlns:a16="http://schemas.microsoft.com/office/drawing/2014/main" id="{571A457B-8AAB-4DBC-B2CD-38FE1D0F4D2C}"/>
              </a:ext>
            </a:extLst>
          </p:cNvPr>
          <p:cNvSpPr>
            <a:spLocks noGrp="1"/>
          </p:cNvSpPr>
          <p:nvPr/>
        </p:nvSpPr>
        <p:spPr>
          <a:xfrm>
            <a:off x="4848225" y="20764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7" name="Editable passage Gamma arrow 2">
            <a:extLst>
              <a:ext uri="{FF2B5EF4-FFF2-40B4-BE49-F238E27FC236}">
                <a16:creationId xmlns:a16="http://schemas.microsoft.com/office/drawing/2014/main" id="{7A364E40-CBE5-4728-90EE-A4DEE16689E4}"/>
              </a:ext>
            </a:extLst>
          </p:cNvPr>
          <p:cNvSpPr>
            <a:spLocks noGrp="1"/>
          </p:cNvSpPr>
          <p:nvPr/>
        </p:nvSpPr>
        <p:spPr>
          <a:xfrm>
            <a:off x="7515225" y="20764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8" name="Editable passage A arrow 3">
            <a:extLst>
              <a:ext uri="{FF2B5EF4-FFF2-40B4-BE49-F238E27FC236}">
                <a16:creationId xmlns:a16="http://schemas.microsoft.com/office/drawing/2014/main" id="{B48935ED-5C06-4273-8662-C57D3BB4C09B}"/>
              </a:ext>
            </a:extLst>
          </p:cNvPr>
          <p:cNvSpPr>
            <a:spLocks noGrp="1"/>
          </p:cNvSpPr>
          <p:nvPr/>
        </p:nvSpPr>
        <p:spPr>
          <a:xfrm>
            <a:off x="1990725" y="25908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49" name="Editable passage B arrow 3">
            <a:extLst>
              <a:ext uri="{FF2B5EF4-FFF2-40B4-BE49-F238E27FC236}">
                <a16:creationId xmlns:a16="http://schemas.microsoft.com/office/drawing/2014/main" id="{650E6950-6061-4205-B680-5987592F2C7A}"/>
              </a:ext>
            </a:extLst>
          </p:cNvPr>
          <p:cNvSpPr>
            <a:spLocks noGrp="1"/>
          </p:cNvSpPr>
          <p:nvPr/>
        </p:nvSpPr>
        <p:spPr>
          <a:xfrm>
            <a:off x="4848225" y="25908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0" name="Editable passage Gamma arrow 3">
            <a:extLst>
              <a:ext uri="{FF2B5EF4-FFF2-40B4-BE49-F238E27FC236}">
                <a16:creationId xmlns:a16="http://schemas.microsoft.com/office/drawing/2014/main" id="{E9E37625-DDB8-4DC8-B88B-3BACEB8C791B}"/>
              </a:ext>
            </a:extLst>
          </p:cNvPr>
          <p:cNvSpPr>
            <a:spLocks noGrp="1"/>
          </p:cNvSpPr>
          <p:nvPr/>
        </p:nvSpPr>
        <p:spPr>
          <a:xfrm>
            <a:off x="7515225" y="25908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1" name="Editable passage A arrow 4">
            <a:extLst>
              <a:ext uri="{FF2B5EF4-FFF2-40B4-BE49-F238E27FC236}">
                <a16:creationId xmlns:a16="http://schemas.microsoft.com/office/drawing/2014/main" id="{D9004FBD-35BD-413F-A7D6-0E55F40B9A8C}"/>
              </a:ext>
            </a:extLst>
          </p:cNvPr>
          <p:cNvSpPr>
            <a:spLocks noGrp="1"/>
          </p:cNvSpPr>
          <p:nvPr/>
        </p:nvSpPr>
        <p:spPr>
          <a:xfrm>
            <a:off x="1990725" y="31051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2" name="Editable passage B arrow 4">
            <a:extLst>
              <a:ext uri="{FF2B5EF4-FFF2-40B4-BE49-F238E27FC236}">
                <a16:creationId xmlns:a16="http://schemas.microsoft.com/office/drawing/2014/main" id="{264F773F-F2A6-4518-A8A6-F1F5A58491BC}"/>
              </a:ext>
            </a:extLst>
          </p:cNvPr>
          <p:cNvSpPr>
            <a:spLocks noGrp="1"/>
          </p:cNvSpPr>
          <p:nvPr/>
        </p:nvSpPr>
        <p:spPr>
          <a:xfrm>
            <a:off x="4848225" y="31051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3" name="Editable passage Gamma arrow 4">
            <a:extLst>
              <a:ext uri="{FF2B5EF4-FFF2-40B4-BE49-F238E27FC236}">
                <a16:creationId xmlns:a16="http://schemas.microsoft.com/office/drawing/2014/main" id="{F146F4FE-39C8-4B48-ACE6-7C60B338092F}"/>
              </a:ext>
            </a:extLst>
          </p:cNvPr>
          <p:cNvSpPr>
            <a:spLocks noGrp="1"/>
          </p:cNvSpPr>
          <p:nvPr/>
        </p:nvSpPr>
        <p:spPr>
          <a:xfrm>
            <a:off x="7515225" y="31051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4" name="Editable passage A arrow 5">
            <a:extLst>
              <a:ext uri="{FF2B5EF4-FFF2-40B4-BE49-F238E27FC236}">
                <a16:creationId xmlns:a16="http://schemas.microsoft.com/office/drawing/2014/main" id="{B4A1EC8E-F57E-4990-AC82-E22C91A0627D}"/>
              </a:ext>
            </a:extLst>
          </p:cNvPr>
          <p:cNvSpPr>
            <a:spLocks noGrp="1"/>
          </p:cNvSpPr>
          <p:nvPr/>
        </p:nvSpPr>
        <p:spPr>
          <a:xfrm>
            <a:off x="1990725" y="36195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5" name="Editable passage B arrow 5">
            <a:extLst>
              <a:ext uri="{FF2B5EF4-FFF2-40B4-BE49-F238E27FC236}">
                <a16:creationId xmlns:a16="http://schemas.microsoft.com/office/drawing/2014/main" id="{1F3A41A5-26F0-497A-9921-EAEBDC19E652}"/>
              </a:ext>
            </a:extLst>
          </p:cNvPr>
          <p:cNvSpPr>
            <a:spLocks noGrp="1"/>
          </p:cNvSpPr>
          <p:nvPr/>
        </p:nvSpPr>
        <p:spPr>
          <a:xfrm>
            <a:off x="4848225" y="36195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6" name="Editable passage Gamma arrow 5">
            <a:extLst>
              <a:ext uri="{FF2B5EF4-FFF2-40B4-BE49-F238E27FC236}">
                <a16:creationId xmlns:a16="http://schemas.microsoft.com/office/drawing/2014/main" id="{1BAD429F-04CF-4089-8446-4D80DA0B62E4}"/>
              </a:ext>
            </a:extLst>
          </p:cNvPr>
          <p:cNvSpPr>
            <a:spLocks noGrp="1"/>
          </p:cNvSpPr>
          <p:nvPr/>
        </p:nvSpPr>
        <p:spPr>
          <a:xfrm>
            <a:off x="7515225" y="36195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7" name="Editable passage A arrow 6">
            <a:extLst>
              <a:ext uri="{FF2B5EF4-FFF2-40B4-BE49-F238E27FC236}">
                <a16:creationId xmlns:a16="http://schemas.microsoft.com/office/drawing/2014/main" id="{5A6A9804-13E1-4424-8B6B-1BC176F0BA97}"/>
              </a:ext>
            </a:extLst>
          </p:cNvPr>
          <p:cNvSpPr>
            <a:spLocks noGrp="1"/>
          </p:cNvSpPr>
          <p:nvPr/>
        </p:nvSpPr>
        <p:spPr>
          <a:xfrm>
            <a:off x="1990725" y="4133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8" name="Editable passage B arrow 6">
            <a:extLst>
              <a:ext uri="{FF2B5EF4-FFF2-40B4-BE49-F238E27FC236}">
                <a16:creationId xmlns:a16="http://schemas.microsoft.com/office/drawing/2014/main" id="{0C35FD26-77D0-43D1-BEEB-1C1003627D33}"/>
              </a:ext>
            </a:extLst>
          </p:cNvPr>
          <p:cNvSpPr>
            <a:spLocks noGrp="1"/>
          </p:cNvSpPr>
          <p:nvPr/>
        </p:nvSpPr>
        <p:spPr>
          <a:xfrm>
            <a:off x="4848225" y="4133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59" name="Editable passage Gamma arrow 6">
            <a:extLst>
              <a:ext uri="{FF2B5EF4-FFF2-40B4-BE49-F238E27FC236}">
                <a16:creationId xmlns:a16="http://schemas.microsoft.com/office/drawing/2014/main" id="{094C0DCF-953D-4D29-BA4C-8424504E8DDD}"/>
              </a:ext>
            </a:extLst>
          </p:cNvPr>
          <p:cNvSpPr>
            <a:spLocks noGrp="1"/>
          </p:cNvSpPr>
          <p:nvPr/>
        </p:nvSpPr>
        <p:spPr>
          <a:xfrm>
            <a:off x="7515225" y="4133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0" name="Editable passage A arrow 7">
            <a:extLst>
              <a:ext uri="{FF2B5EF4-FFF2-40B4-BE49-F238E27FC236}">
                <a16:creationId xmlns:a16="http://schemas.microsoft.com/office/drawing/2014/main" id="{D74D2EE1-50F4-49EF-B1F2-F8A24A26A2BA}"/>
              </a:ext>
            </a:extLst>
          </p:cNvPr>
          <p:cNvSpPr>
            <a:spLocks noGrp="1"/>
          </p:cNvSpPr>
          <p:nvPr/>
        </p:nvSpPr>
        <p:spPr>
          <a:xfrm>
            <a:off x="1990725" y="46482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1" name="Editable passage B arrow 7">
            <a:extLst>
              <a:ext uri="{FF2B5EF4-FFF2-40B4-BE49-F238E27FC236}">
                <a16:creationId xmlns:a16="http://schemas.microsoft.com/office/drawing/2014/main" id="{93E5807A-E279-4D4F-A4C1-1346C4C3BBB2}"/>
              </a:ext>
            </a:extLst>
          </p:cNvPr>
          <p:cNvSpPr>
            <a:spLocks noGrp="1"/>
          </p:cNvSpPr>
          <p:nvPr/>
        </p:nvSpPr>
        <p:spPr>
          <a:xfrm>
            <a:off x="4848225" y="46482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2" name="Editable passage Gamma arrow 7">
            <a:extLst>
              <a:ext uri="{FF2B5EF4-FFF2-40B4-BE49-F238E27FC236}">
                <a16:creationId xmlns:a16="http://schemas.microsoft.com/office/drawing/2014/main" id="{E45A411C-85FA-4B01-9B29-66FEAE4DA378}"/>
              </a:ext>
            </a:extLst>
          </p:cNvPr>
          <p:cNvSpPr>
            <a:spLocks noGrp="1"/>
          </p:cNvSpPr>
          <p:nvPr/>
        </p:nvSpPr>
        <p:spPr>
          <a:xfrm>
            <a:off x="7515225" y="46482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3" name="Editable passage A arrow 8">
            <a:extLst>
              <a:ext uri="{FF2B5EF4-FFF2-40B4-BE49-F238E27FC236}">
                <a16:creationId xmlns:a16="http://schemas.microsoft.com/office/drawing/2014/main" id="{7E92328C-DFBA-4F95-BF85-561620D848CF}"/>
              </a:ext>
            </a:extLst>
          </p:cNvPr>
          <p:cNvSpPr>
            <a:spLocks noGrp="1"/>
          </p:cNvSpPr>
          <p:nvPr/>
        </p:nvSpPr>
        <p:spPr>
          <a:xfrm>
            <a:off x="1990725" y="51625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4" name="Editable passage B arrow 8">
            <a:extLst>
              <a:ext uri="{FF2B5EF4-FFF2-40B4-BE49-F238E27FC236}">
                <a16:creationId xmlns:a16="http://schemas.microsoft.com/office/drawing/2014/main" id="{D354F8CA-F4C4-41D0-A248-58EFA59F6E7E}"/>
              </a:ext>
            </a:extLst>
          </p:cNvPr>
          <p:cNvSpPr>
            <a:spLocks noGrp="1"/>
          </p:cNvSpPr>
          <p:nvPr/>
        </p:nvSpPr>
        <p:spPr>
          <a:xfrm>
            <a:off x="4848225" y="51625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5" name="Editable passage Gamma arrow 8">
            <a:extLst>
              <a:ext uri="{FF2B5EF4-FFF2-40B4-BE49-F238E27FC236}">
                <a16:creationId xmlns:a16="http://schemas.microsoft.com/office/drawing/2014/main" id="{0C203C98-62A6-4046-898B-74B1FA2F4408}"/>
              </a:ext>
            </a:extLst>
          </p:cNvPr>
          <p:cNvSpPr>
            <a:spLocks noGrp="1"/>
          </p:cNvSpPr>
          <p:nvPr/>
        </p:nvSpPr>
        <p:spPr>
          <a:xfrm>
            <a:off x="7515225" y="51625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800" b="0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↓</a:t>
            </a:r>
          </a:p>
        </p:txBody>
      </p:sp>
      <p:sp>
        <p:nvSpPr>
          <p:cNvPr id="66" name="Editable passage A footer">
            <a:extLst>
              <a:ext uri="{FF2B5EF4-FFF2-40B4-BE49-F238E27FC236}">
                <a16:creationId xmlns:a16="http://schemas.microsoft.com/office/drawing/2014/main" id="{253517D5-4F01-4F1E-AE59-2F9C0D70BAEC}"/>
              </a:ext>
            </a:extLst>
          </p:cNvPr>
          <p:cNvSpPr>
            <a:spLocks noGrp="1"/>
          </p:cNvSpPr>
          <p:nvPr/>
        </p:nvSpPr>
        <p:spPr>
          <a:xfrm>
            <a:off x="1143000" y="6115050"/>
            <a:ext cx="200025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200" b="1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PASSAGE A</a:t>
            </a:r>
          </a:p>
        </p:txBody>
      </p:sp>
      <p:sp>
        <p:nvSpPr>
          <p:cNvPr id="67" name="Editable passage B footer">
            <a:extLst>
              <a:ext uri="{FF2B5EF4-FFF2-40B4-BE49-F238E27FC236}">
                <a16:creationId xmlns:a16="http://schemas.microsoft.com/office/drawing/2014/main" id="{871D5E0B-7251-43E7-A55A-051301C115CD}"/>
              </a:ext>
            </a:extLst>
          </p:cNvPr>
          <p:cNvSpPr>
            <a:spLocks noGrp="1"/>
          </p:cNvSpPr>
          <p:nvPr/>
        </p:nvSpPr>
        <p:spPr>
          <a:xfrm>
            <a:off x="4000500" y="6115050"/>
            <a:ext cx="200025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200" b="1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PASSAGE B</a:t>
            </a:r>
          </a:p>
        </p:txBody>
      </p:sp>
      <p:sp>
        <p:nvSpPr>
          <p:cNvPr id="68" name="Editable passage Gamma footer">
            <a:extLst>
              <a:ext uri="{FF2B5EF4-FFF2-40B4-BE49-F238E27FC236}">
                <a16:creationId xmlns:a16="http://schemas.microsoft.com/office/drawing/2014/main" id="{90B1DB8C-C188-4782-8DDC-5A5E8843D910}"/>
              </a:ext>
            </a:extLst>
          </p:cNvPr>
          <p:cNvSpPr>
            <a:spLocks noGrp="1"/>
          </p:cNvSpPr>
          <p:nvPr/>
        </p:nvSpPr>
        <p:spPr>
          <a:xfrm>
            <a:off x="6953250" y="6115050"/>
            <a:ext cx="142875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buNone/>
              <a:defRPr sz="1200" b="1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PASSAGE Γ</a:t>
            </a:r>
          </a:p>
        </p:txBody>
      </p:sp>
      <p:sp>
        <p:nvSpPr>
          <p:cNvPr id="69" name="Editable return arrow A">
            <a:extLst>
              <a:ext uri="{FF2B5EF4-FFF2-40B4-BE49-F238E27FC236}">
                <a16:creationId xmlns:a16="http://schemas.microsoft.com/office/drawing/2014/main" id="{05030A62-5C39-48B7-AADC-04CA77CD3090}"/>
              </a:ext>
            </a:extLst>
          </p:cNvPr>
          <p:cNvSpPr>
            <a:spLocks noGrp="1"/>
          </p:cNvSpPr>
          <p:nvPr/>
        </p:nvSpPr>
        <p:spPr>
          <a:xfrm flipV="1">
            <a:off x="3333750" y="1352550"/>
            <a:ext cx="1000125" cy="4476750"/>
          </a:xfrm>
          <a:prstGeom prst="line">
            <a:avLst/>
          </a:prstGeom>
          <a:noFill/>
          <a:ln w="19050">
            <a:solidFill>
              <a:srgbClr val="D40000"/>
            </a:solidFill>
          </a:ln>
        </p:spPr>
      </p:sp>
      <p:sp>
        <p:nvSpPr>
          <p:cNvPr id="70" name="Editable return arrow B">
            <a:extLst>
              <a:ext uri="{FF2B5EF4-FFF2-40B4-BE49-F238E27FC236}">
                <a16:creationId xmlns:a16="http://schemas.microsoft.com/office/drawing/2014/main" id="{EF45D7F7-A8D8-46D9-B2BB-5D93DB1753EE}"/>
              </a:ext>
            </a:extLst>
          </p:cNvPr>
          <p:cNvSpPr>
            <a:spLocks noGrp="1"/>
          </p:cNvSpPr>
          <p:nvPr/>
        </p:nvSpPr>
        <p:spPr>
          <a:xfrm flipV="1">
            <a:off x="6191250" y="1428750"/>
            <a:ext cx="904875" cy="4400550"/>
          </a:xfrm>
          <a:prstGeom prst="line">
            <a:avLst/>
          </a:prstGeom>
          <a:noFill/>
          <a:ln w="19050">
            <a:solidFill>
              <a:srgbClr val="D40000"/>
            </a:solidFill>
          </a:ln>
        </p:spPr>
      </p:sp>
      <p:sp>
        <p:nvSpPr>
          <p:cNvPr id="71" name="Editable return arrow A head">
            <a:extLst>
              <a:ext uri="{FF2B5EF4-FFF2-40B4-BE49-F238E27FC236}">
                <a16:creationId xmlns:a16="http://schemas.microsoft.com/office/drawing/2014/main" id="{1D6E4BC2-9C48-44FD-9107-BD4FA1D4E48D}"/>
              </a:ext>
            </a:extLst>
          </p:cNvPr>
          <p:cNvSpPr>
            <a:spLocks noGrp="1"/>
          </p:cNvSpPr>
          <p:nvPr/>
        </p:nvSpPr>
        <p:spPr>
          <a:xfrm>
            <a:off x="4257675" y="1276350"/>
            <a:ext cx="152400" cy="190500"/>
          </a:xfrm>
          <a:prstGeom prst="triangle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72" name="Editable return arrow B head">
            <a:extLst>
              <a:ext uri="{FF2B5EF4-FFF2-40B4-BE49-F238E27FC236}">
                <a16:creationId xmlns:a16="http://schemas.microsoft.com/office/drawing/2014/main" id="{E96952AB-7047-4BD1-8BB0-9A3EEFC858CA}"/>
              </a:ext>
            </a:extLst>
          </p:cNvPr>
          <p:cNvSpPr>
            <a:spLocks noGrp="1"/>
          </p:cNvSpPr>
          <p:nvPr/>
        </p:nvSpPr>
        <p:spPr>
          <a:xfrm>
            <a:off x="7029450" y="1352550"/>
            <a:ext cx="133350" cy="180975"/>
          </a:xfrm>
          <a:prstGeom prst="triangle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74" name="Slide number">
            <a:extLst>
              <a:ext uri="{FF2B5EF4-FFF2-40B4-BE49-F238E27FC236}">
                <a16:creationId xmlns:a16="http://schemas.microsoft.com/office/drawing/2014/main" id="{690EF755-55D5-486E-BC24-87AA283ED6EC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 fontScale="10000"/>
          </a:bodyPr>
          <a:lstStyle/>
          <a:p>
            <a:pPr algn="r">
              <a:buNone/>
              <a:defRPr sz="825" b="0" i="0">
                <a:solidFill>
                  <a:srgbClr val="6B6B6B"/>
                </a:solidFill>
                <a:latin typeface="DejaVu Sans"/>
                <a:ea typeface="DejaVu Sans"/>
                <a:cs typeface="DejaVu Sans"/>
              </a:defRPr>
            </a:pPr>
            <a:r>
              <a:rPr sz="825" b="0" i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75" name="Procedure title rule">
            <a:extLst>
              <a:ext uri="{FF2B5EF4-FFF2-40B4-BE49-F238E27FC236}">
                <a16:creationId xmlns:a16="http://schemas.microsoft.com/office/drawing/2014/main" id="{41891358-51E9-49A9-BA37-BD8092A8FCB3}"/>
              </a:ext>
            </a:extLst>
          </p:cNvPr>
          <p:cNvSpPr>
            <a:spLocks noGrp="1"/>
          </p:cNvSpPr>
          <p:nvPr/>
        </p:nvSpPr>
        <p:spPr>
          <a:xfrm>
            <a:off x="495300" y="74295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6" name="Header underline sh/cf2tcr61">
            <a:extLst>
              <a:ext uri="{FF2B5EF4-FFF2-40B4-BE49-F238E27FC236}">
                <a16:creationId xmlns:a16="http://schemas.microsoft.com/office/drawing/2014/main" id="{D5778B8D-0805-42BA-8A12-C16B784ED396}"/>
              </a:ext>
            </a:extLst>
          </p:cNvPr>
          <p:cNvSpPr>
            <a:spLocks noGrp="1"/>
          </p:cNvSpPr>
          <p:nvPr/>
        </p:nvSpPr>
        <p:spPr>
          <a:xfrm>
            <a:off x="1409700" y="1181100"/>
            <a:ext cx="1466850" cy="1905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77" name="Header underline sh/z2tcnm5s">
            <a:extLst>
              <a:ext uri="{FF2B5EF4-FFF2-40B4-BE49-F238E27FC236}">
                <a16:creationId xmlns:a16="http://schemas.microsoft.com/office/drawing/2014/main" id="{EB5D090F-E004-440F-865A-80C4AB2130D9}"/>
              </a:ext>
            </a:extLst>
          </p:cNvPr>
          <p:cNvSpPr>
            <a:spLocks noGrp="1"/>
          </p:cNvSpPr>
          <p:nvPr/>
        </p:nvSpPr>
        <p:spPr>
          <a:xfrm>
            <a:off x="4267200" y="1181100"/>
            <a:ext cx="1466850" cy="1905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78" name="Header underline sh/yhkbe1o7">
            <a:extLst>
              <a:ext uri="{FF2B5EF4-FFF2-40B4-BE49-F238E27FC236}">
                <a16:creationId xmlns:a16="http://schemas.microsoft.com/office/drawing/2014/main" id="{3EDF715C-17F1-4402-B8ED-2D5D5FA04E9B}"/>
              </a:ext>
            </a:extLst>
          </p:cNvPr>
          <p:cNvSpPr>
            <a:spLocks noGrp="1"/>
          </p:cNvSpPr>
          <p:nvPr/>
        </p:nvSpPr>
        <p:spPr>
          <a:xfrm>
            <a:off x="7219950" y="1181100"/>
            <a:ext cx="895350" cy="1905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</p:spTree>
    <p:extLst>
      <p:ext uri="{BB962C8B-B14F-4D97-AF65-F5344CB8AC3E}">
        <p14:creationId xmlns:p14="http://schemas.microsoft.com/office/powerpoint/2010/main" val="415440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ditable transcription 2">
            <a:extLst>
              <a:ext uri="{FF2B5EF4-FFF2-40B4-BE49-F238E27FC236}">
                <a16:creationId xmlns:a16="http://schemas.microsoft.com/office/drawing/2014/main" id="{F05716D6-EE30-49DC-8363-660C754B5083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9525">
            <a:solidFill>
              <a:srgbClr val="666666"/>
            </a:solidFill>
          </a:ln>
        </p:spPr>
        <p:txBody>
          <a:bodyPr wrap="square" lIns="0" tIns="0" rIns="0" bIns="0" anchor="ctr">
            <a:normAutofit fontScale="10000"/>
          </a:bodyPr>
          <a:lstStyle/>
          <a:p>
            <a:pPr algn="ctr">
              <a:buNone/>
              <a:defRPr sz="1425" b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25" b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CONTEXT</a:t>
            </a:r>
          </a:p>
          <a:p>
            <a:pPr algn="ctr">
              <a:buNone/>
              <a:defRPr sz="1425" b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25" b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AUTHOR 	 </a:t>
            </a:r>
            <a:r>
              <a:rPr sz="1600" b="1">
                <a:solidFill>
                  <a:srgbClr val="C00000"/>
                </a:solidFill>
                <a:latin typeface="DejaVu Sans"/>
                <a:ea typeface="DejaVu Sans"/>
                <a:cs typeface="DejaVu Sans"/>
              </a:rPr>
              <a:t>→</a:t>
            </a:r>
            <a:r>
              <a:rPr sz="1425" b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   AUTOGRAPH  	</a:t>
            </a:r>
            <a:r>
              <a:rPr sz="1425" b="0">
                <a:solidFill>
                  <a:srgbClr val="C00000"/>
                </a:solidFill>
                <a:latin typeface="DejaVu Serif"/>
                <a:ea typeface="DejaVu Serif"/>
                <a:cs typeface="DejaVu Serif"/>
              </a:rPr>
              <a:t> </a:t>
            </a:r>
            <a:r>
              <a:rPr sz="1600" b="1">
                <a:solidFill>
                  <a:srgbClr val="C00000"/>
                </a:solidFill>
                <a:latin typeface="DejaVu Sans"/>
                <a:ea typeface="DejaVu Sans"/>
                <a:cs typeface="DejaVu Sans"/>
              </a:rPr>
              <a:t>→</a:t>
            </a:r>
            <a:r>
              <a:rPr sz="1425" b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  TRANSMISSION  	 </a:t>
            </a:r>
            <a:r>
              <a:rPr sz="1600" b="1">
                <a:solidFill>
                  <a:srgbClr val="C00000"/>
                </a:solidFill>
                <a:latin typeface="DejaVu Sans"/>
                <a:ea typeface="DejaVu Sans"/>
                <a:cs typeface="DejaVu Sans"/>
              </a:rPr>
              <a:t>→</a:t>
            </a:r>
            <a:r>
              <a:rPr sz="1425" b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  COPY</a:t>
            </a:r>
          </a:p>
          <a:p>
            <a:pPr algn="ctr">
              <a:buNone/>
              <a:defRPr sz="1425" b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25" b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To                              Tm                       			  Tt</a:t>
            </a:r>
          </a:p>
        </p:txBody>
      </p:sp>
      <p:sp>
        <p:nvSpPr>
          <p:cNvPr id="7" name="Editable transcription 2">
            <a:extLst>
              <a:ext uri="{FF2B5EF4-FFF2-40B4-BE49-F238E27FC236}">
                <a16:creationId xmlns:a16="http://schemas.microsoft.com/office/drawing/2014/main" id="{0419263E-8270-4078-8E55-FECF90A7AD2E}"/>
              </a:ext>
            </a:extLst>
          </p:cNvPr>
          <p:cNvSpPr>
            <a:spLocks noGrp="1"/>
          </p:cNvSpPr>
          <p:nvPr/>
        </p:nvSpPr>
        <p:spPr>
          <a:xfrm>
            <a:off x="1619250" y="5429250"/>
            <a:ext cx="2476500" cy="742950"/>
          </a:xfrm>
          <a:prstGeom prst="rect">
            <a:avLst/>
          </a:prstGeom>
          <a:noFill/>
          <a:ln w="9525">
            <a:solidFill>
              <a:srgbClr val="666666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500" b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Tt = To + Tm</a:t>
            </a:r>
          </a:p>
          <a:p>
            <a:pPr algn="ctr">
              <a:buNone/>
              <a:defRPr sz="1425" b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500" b="0">
                <a:solidFill>
                  <a:srgbClr val="FFFFFF"/>
                </a:solidFill>
                <a:latin typeface="DejaVu Serif"/>
                <a:ea typeface="DejaVu Serif"/>
                <a:cs typeface="DejaVu Serif"/>
              </a:rPr>
              <a:t>Tt − Tm = To</a:t>
            </a:r>
          </a:p>
        </p:txBody>
      </p:sp>
      <p:sp>
        <p:nvSpPr>
          <p:cNvPr id="8" name="Editable transcription 2">
            <a:extLst>
              <a:ext uri="{FF2B5EF4-FFF2-40B4-BE49-F238E27FC236}">
                <a16:creationId xmlns:a16="http://schemas.microsoft.com/office/drawing/2014/main" id="{F98EAD48-C9A3-4892-B9B3-0FC445855A28}"/>
              </a:ext>
            </a:extLst>
          </p:cNvPr>
          <p:cNvSpPr>
            <a:spLocks noGrp="1"/>
          </p:cNvSpPr>
          <p:nvPr/>
        </p:nvSpPr>
        <p:spPr>
          <a:xfrm>
            <a:off x="4953000" y="5314950"/>
            <a:ext cx="342900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To = Textus originalis</a:t>
            </a:r>
            <a:endParaRPr sz="15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l"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Tm = Textus maculatus</a:t>
            </a:r>
          </a:p>
          <a:p>
            <a:pPr algn="l"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Tt = Textus traditionis</a:t>
            </a:r>
            <a:endParaRPr sz="15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l"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Tc = Textus criticus</a:t>
            </a:r>
          </a:p>
        </p:txBody>
      </p:sp>
      <p:sp>
        <p:nvSpPr>
          <p:cNvPr id="9" name="Editable diagram 1 border">
            <a:extLst>
              <a:ext uri="{FF2B5EF4-FFF2-40B4-BE49-F238E27FC236}">
                <a16:creationId xmlns:a16="http://schemas.microsoft.com/office/drawing/2014/main" id="{B65E1FFC-0DC6-4C6E-9CD4-222F18F46176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9525">
            <a:solidFill>
              <a:srgbClr val="666666"/>
            </a:solidFill>
          </a:ln>
        </p:spPr>
      </p:sp>
      <p:sp>
        <p:nvSpPr>
          <p:cNvPr id="10" name="Editable diagram 1 context">
            <a:extLst>
              <a:ext uri="{FF2B5EF4-FFF2-40B4-BE49-F238E27FC236}">
                <a16:creationId xmlns:a16="http://schemas.microsoft.com/office/drawing/2014/main" id="{A7862813-8D85-4E29-9CB3-83B2EB7465C2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30" b="0" i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CONTEXT</a:t>
            </a:r>
          </a:p>
        </p:txBody>
      </p:sp>
      <p:sp>
        <p:nvSpPr>
          <p:cNvPr id="11" name="Editable diagram 1 sender">
            <a:extLst>
              <a:ext uri="{FF2B5EF4-FFF2-40B4-BE49-F238E27FC236}">
                <a16:creationId xmlns:a16="http://schemas.microsoft.com/office/drawing/2014/main" id="{9D86A0EA-A08B-46D6-81F6-00DDCF68F30F}"/>
              </a:ext>
            </a:extLst>
          </p:cNvPr>
          <p:cNvSpPr>
            <a:spLocks noGrp="1"/>
          </p:cNvSpPr>
          <p:nvPr/>
        </p:nvSpPr>
        <p:spPr>
          <a:xfrm>
            <a:off x="933450" y="1524000"/>
            <a:ext cx="1428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SENDER</a:t>
            </a:r>
          </a:p>
        </p:txBody>
      </p:sp>
      <p:sp>
        <p:nvSpPr>
          <p:cNvPr id="12" name="Editable diagram 1 message">
            <a:extLst>
              <a:ext uri="{FF2B5EF4-FFF2-40B4-BE49-F238E27FC236}">
                <a16:creationId xmlns:a16="http://schemas.microsoft.com/office/drawing/2014/main" id="{5C1192AD-88C0-4ED1-A9A4-14F14B6EF6A9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" lnSpcReduction="10000"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25" b="0" i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MESSAGE</a:t>
            </a:r>
          </a:p>
        </p:txBody>
      </p:sp>
      <p:sp>
        <p:nvSpPr>
          <p:cNvPr id="13" name="Editable diagram 1 receiver">
            <a:extLst>
              <a:ext uri="{FF2B5EF4-FFF2-40B4-BE49-F238E27FC236}">
                <a16:creationId xmlns:a16="http://schemas.microsoft.com/office/drawing/2014/main" id="{C47E5B21-087E-47C9-8D5F-AE01E576B70C}"/>
              </a:ext>
            </a:extLst>
          </p:cNvPr>
          <p:cNvSpPr>
            <a:spLocks noGrp="1"/>
          </p:cNvSpPr>
          <p:nvPr/>
        </p:nvSpPr>
        <p:spPr>
          <a:xfrm>
            <a:off x="6762750" y="1524000"/>
            <a:ext cx="1428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RECEIVER</a:t>
            </a:r>
          </a:p>
        </p:txBody>
      </p:sp>
      <p:sp>
        <p:nvSpPr>
          <p:cNvPr id="14" name="Editable diagram 1 code">
            <a:extLst>
              <a:ext uri="{FF2B5EF4-FFF2-40B4-BE49-F238E27FC236}">
                <a16:creationId xmlns:a16="http://schemas.microsoft.com/office/drawing/2014/main" id="{220AFB1A-430E-4EA4-A59A-13803049892C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10000"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25" b="0" i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CODE</a:t>
            </a:r>
          </a:p>
        </p:txBody>
      </p:sp>
      <p:sp>
        <p:nvSpPr>
          <p:cNvPr id="15" name="Editable diagram 1 arrow left">
            <a:extLst>
              <a:ext uri="{FF2B5EF4-FFF2-40B4-BE49-F238E27FC236}">
                <a16:creationId xmlns:a16="http://schemas.microsoft.com/office/drawing/2014/main" id="{80373951-E596-4E1D-9E12-6D003267310D}"/>
              </a:ext>
            </a:extLst>
          </p:cNvPr>
          <p:cNvSpPr>
            <a:spLocks noGrp="1"/>
          </p:cNvSpPr>
          <p:nvPr/>
        </p:nvSpPr>
        <p:spPr>
          <a:xfrm>
            <a:off x="2476500" y="1495425"/>
            <a:ext cx="857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⟶</a:t>
            </a:r>
          </a:p>
        </p:txBody>
      </p:sp>
      <p:sp>
        <p:nvSpPr>
          <p:cNvPr id="16" name="Editable diagram 1 arrow right">
            <a:extLst>
              <a:ext uri="{FF2B5EF4-FFF2-40B4-BE49-F238E27FC236}">
                <a16:creationId xmlns:a16="http://schemas.microsoft.com/office/drawing/2014/main" id="{6FF6E42F-1E2F-47A0-ACA9-1FD1612EBA55}"/>
              </a:ext>
            </a:extLst>
          </p:cNvPr>
          <p:cNvSpPr>
            <a:spLocks noGrp="1"/>
          </p:cNvSpPr>
          <p:nvPr/>
        </p:nvSpPr>
        <p:spPr>
          <a:xfrm>
            <a:off x="5810250" y="1495425"/>
            <a:ext cx="857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⟶</a:t>
            </a:r>
          </a:p>
        </p:txBody>
      </p:sp>
      <p:sp>
        <p:nvSpPr>
          <p:cNvPr id="17" name="Editable diagram 2 border">
            <a:extLst>
              <a:ext uri="{FF2B5EF4-FFF2-40B4-BE49-F238E27FC236}">
                <a16:creationId xmlns:a16="http://schemas.microsoft.com/office/drawing/2014/main" id="{B4292B05-949B-49B3-915F-04A6C595FF28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9525">
            <a:solidFill>
              <a:srgbClr val="666666"/>
            </a:solidFill>
          </a:ln>
        </p:spPr>
      </p:sp>
      <p:sp>
        <p:nvSpPr>
          <p:cNvPr id="18" name="Editable diagram 2 sender">
            <a:extLst>
              <a:ext uri="{FF2B5EF4-FFF2-40B4-BE49-F238E27FC236}">
                <a16:creationId xmlns:a16="http://schemas.microsoft.com/office/drawing/2014/main" id="{E87B1F65-AB54-48B0-970E-84971FD03A70}"/>
              </a:ext>
            </a:extLst>
          </p:cNvPr>
          <p:cNvSpPr>
            <a:spLocks noGrp="1"/>
          </p:cNvSpPr>
          <p:nvPr/>
        </p:nvSpPr>
        <p:spPr>
          <a:xfrm>
            <a:off x="685800" y="3000375"/>
            <a:ext cx="1047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SENDER</a:t>
            </a:r>
          </a:p>
        </p:txBody>
      </p:sp>
      <p:sp>
        <p:nvSpPr>
          <p:cNvPr id="19" name="Editable diagram 2 message 0">
            <a:extLst>
              <a:ext uri="{FF2B5EF4-FFF2-40B4-BE49-F238E27FC236}">
                <a16:creationId xmlns:a16="http://schemas.microsoft.com/office/drawing/2014/main" id="{53F677E1-4DBA-45C6-9B82-3FF37D533C4D}"/>
              </a:ext>
            </a:extLst>
          </p:cNvPr>
          <p:cNvSpPr>
            <a:spLocks noGrp="1"/>
          </p:cNvSpPr>
          <p:nvPr/>
        </p:nvSpPr>
        <p:spPr>
          <a:xfrm>
            <a:off x="2133600" y="3000375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MESSAGE 0</a:t>
            </a:r>
          </a:p>
        </p:txBody>
      </p:sp>
      <p:sp>
        <p:nvSpPr>
          <p:cNvPr id="20" name="Editable diagram 2 channel">
            <a:extLst>
              <a:ext uri="{FF2B5EF4-FFF2-40B4-BE49-F238E27FC236}">
                <a16:creationId xmlns:a16="http://schemas.microsoft.com/office/drawing/2014/main" id="{632196B8-C00E-4333-9552-4910F4E94BBB}"/>
              </a:ext>
            </a:extLst>
          </p:cNvPr>
          <p:cNvSpPr>
            <a:spLocks noGrp="1"/>
          </p:cNvSpPr>
          <p:nvPr/>
        </p:nvSpPr>
        <p:spPr>
          <a:xfrm>
            <a:off x="3600450" y="2705100"/>
            <a:ext cx="14097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CONTEXT</a:t>
            </a:r>
            <a:endParaRPr sz="1425" b="0" i="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CHANNEL</a:t>
            </a:r>
          </a:p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NOISE</a:t>
            </a:r>
          </a:p>
        </p:txBody>
      </p:sp>
      <p:sp>
        <p:nvSpPr>
          <p:cNvPr id="21" name="Editable diagram 2 message 1">
            <a:extLst>
              <a:ext uri="{FF2B5EF4-FFF2-40B4-BE49-F238E27FC236}">
                <a16:creationId xmlns:a16="http://schemas.microsoft.com/office/drawing/2014/main" id="{389F8396-B7BB-4971-9787-D23506FB6F78}"/>
              </a:ext>
            </a:extLst>
          </p:cNvPr>
          <p:cNvSpPr>
            <a:spLocks noGrp="1"/>
          </p:cNvSpPr>
          <p:nvPr/>
        </p:nvSpPr>
        <p:spPr>
          <a:xfrm>
            <a:off x="5410200" y="3000375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MESSAGE 1</a:t>
            </a:r>
          </a:p>
        </p:txBody>
      </p:sp>
      <p:sp>
        <p:nvSpPr>
          <p:cNvPr id="22" name="Editable diagram 2 receiver">
            <a:extLst>
              <a:ext uri="{FF2B5EF4-FFF2-40B4-BE49-F238E27FC236}">
                <a16:creationId xmlns:a16="http://schemas.microsoft.com/office/drawing/2014/main" id="{17CBC365-8D6A-48F5-B4B7-CB8CC5DC2460}"/>
              </a:ext>
            </a:extLst>
          </p:cNvPr>
          <p:cNvSpPr>
            <a:spLocks noGrp="1"/>
          </p:cNvSpPr>
          <p:nvPr/>
        </p:nvSpPr>
        <p:spPr>
          <a:xfrm>
            <a:off x="6896100" y="3000375"/>
            <a:ext cx="1524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RECEIVER</a:t>
            </a:r>
          </a:p>
        </p:txBody>
      </p:sp>
      <p:sp>
        <p:nvSpPr>
          <p:cNvPr id="23" name="Editable diagram 2 arrow 1">
            <a:extLst>
              <a:ext uri="{FF2B5EF4-FFF2-40B4-BE49-F238E27FC236}">
                <a16:creationId xmlns:a16="http://schemas.microsoft.com/office/drawing/2014/main" id="{717FC4AE-E157-4145-B0C5-A34CD56FC225}"/>
              </a:ext>
            </a:extLst>
          </p:cNvPr>
          <p:cNvSpPr>
            <a:spLocks noGrp="1"/>
          </p:cNvSpPr>
          <p:nvPr/>
        </p:nvSpPr>
        <p:spPr>
          <a:xfrm>
            <a:off x="1752600" y="3000375"/>
            <a:ext cx="3619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24" name="Editable diagram 2 arrow 2">
            <a:extLst>
              <a:ext uri="{FF2B5EF4-FFF2-40B4-BE49-F238E27FC236}">
                <a16:creationId xmlns:a16="http://schemas.microsoft.com/office/drawing/2014/main" id="{94A30352-8EA4-4A1B-82CC-E28E67EC5E67}"/>
              </a:ext>
            </a:extLst>
          </p:cNvPr>
          <p:cNvSpPr>
            <a:spLocks noGrp="1"/>
          </p:cNvSpPr>
          <p:nvPr/>
        </p:nvSpPr>
        <p:spPr>
          <a:xfrm>
            <a:off x="3219450" y="3000375"/>
            <a:ext cx="3619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25" name="Editable diagram 2 arrow 3">
            <a:extLst>
              <a:ext uri="{FF2B5EF4-FFF2-40B4-BE49-F238E27FC236}">
                <a16:creationId xmlns:a16="http://schemas.microsoft.com/office/drawing/2014/main" id="{FD2F4C6C-C01E-4CB3-B771-528116943FB6}"/>
              </a:ext>
            </a:extLst>
          </p:cNvPr>
          <p:cNvSpPr>
            <a:spLocks noGrp="1"/>
          </p:cNvSpPr>
          <p:nvPr/>
        </p:nvSpPr>
        <p:spPr>
          <a:xfrm>
            <a:off x="5029200" y="3000375"/>
            <a:ext cx="3619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26" name="Editable diagram 2 arrow 4">
            <a:extLst>
              <a:ext uri="{FF2B5EF4-FFF2-40B4-BE49-F238E27FC236}">
                <a16:creationId xmlns:a16="http://schemas.microsoft.com/office/drawing/2014/main" id="{23F4EDF0-F94A-4201-B24E-7DBFB42128F5}"/>
              </a:ext>
            </a:extLst>
          </p:cNvPr>
          <p:cNvSpPr>
            <a:spLocks noGrp="1"/>
          </p:cNvSpPr>
          <p:nvPr/>
        </p:nvSpPr>
        <p:spPr>
          <a:xfrm>
            <a:off x="6496050" y="3000375"/>
            <a:ext cx="3619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800" b="1" i="0">
                <a:solidFill>
                  <a:srgbClr val="9A493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27" name="Category label">
            <a:extLst>
              <a:ext uri="{FF2B5EF4-FFF2-40B4-BE49-F238E27FC236}">
                <a16:creationId xmlns:a16="http://schemas.microsoft.com/office/drawing/2014/main" id="{6056EB46-C5BD-44BE-AFC5-29C5815BC18A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807720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TEXTUAL TRANSMISSION</a:t>
            </a:r>
          </a:p>
        </p:txBody>
      </p:sp>
      <p:sp>
        <p:nvSpPr>
          <p:cNvPr id="28" name="Slide number">
            <a:extLst>
              <a:ext uri="{FF2B5EF4-FFF2-40B4-BE49-F238E27FC236}">
                <a16:creationId xmlns:a16="http://schemas.microsoft.com/office/drawing/2014/main" id="{AFD6B725-7E0F-4D3C-8177-8C7EE7CA16B0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 fontScale="10000"/>
          </a:bodyPr>
          <a:lstStyle/>
          <a:p>
            <a:pPr algn="r">
              <a:buNone/>
              <a:defRPr sz="825" b="0" i="0">
                <a:solidFill>
                  <a:srgbClr val="6B6B6B"/>
                </a:solidFill>
                <a:latin typeface="DejaVu Sans"/>
                <a:ea typeface="DejaVu Sans"/>
                <a:cs typeface="DejaVu Sans"/>
              </a:defRPr>
            </a:pPr>
            <a:r>
              <a:rPr sz="825" b="0" i="0">
                <a:solidFill>
                  <a:srgbClr val="6B6B6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751B6-9001-66A6-ADD7-A4AD5F14F536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1611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1425" b="0" i="0">
                <a:solidFill>
                  <a:srgbClr val="26384A"/>
                </a:solidFill>
                <a:latin typeface="DejaVu Serif"/>
                <a:ea typeface="DejaVu Serif"/>
                <a:cs typeface="DejaVu Serif"/>
              </a:defRPr>
            </a:pPr>
            <a:r>
              <a:rPr sz="1425" b="0" i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CHANNEL</a:t>
            </a:r>
          </a:p>
        </p:txBody>
      </p:sp>
      <p:sp>
        <p:nvSpPr>
          <p:cNvPr id="29" name="Transmission title rule">
            <a:extLst>
              <a:ext uri="{FF2B5EF4-FFF2-40B4-BE49-F238E27FC236}">
                <a16:creationId xmlns:a16="http://schemas.microsoft.com/office/drawing/2014/main" id="{580C804B-B910-4211-A1C9-7E6B043838F5}"/>
              </a:ext>
            </a:extLst>
          </p:cNvPr>
          <p:cNvSpPr>
            <a:spLocks noGrp="1"/>
          </p:cNvSpPr>
          <p:nvPr/>
        </p:nvSpPr>
        <p:spPr>
          <a:xfrm>
            <a:off x="495300" y="95250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30" name="Section 01">
            <a:extLst>
              <a:ext uri="{FF2B5EF4-FFF2-40B4-BE49-F238E27FC236}">
                <a16:creationId xmlns:a16="http://schemas.microsoft.com/office/drawing/2014/main" id="{9843E5EA-FBFD-410A-8783-3B555C3C08C5}"/>
              </a:ext>
            </a:extLst>
          </p:cNvPr>
          <p:cNvSpPr>
            <a:spLocks noGrp="1"/>
          </p:cNvSpPr>
          <p:nvPr/>
        </p:nvSpPr>
        <p:spPr>
          <a:xfrm>
            <a:off x="533400" y="1438275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1" name="Section 02">
            <a:extLst>
              <a:ext uri="{FF2B5EF4-FFF2-40B4-BE49-F238E27FC236}">
                <a16:creationId xmlns:a16="http://schemas.microsoft.com/office/drawing/2014/main" id="{07CFD83E-1452-4FC3-9405-06147A591115}"/>
              </a:ext>
            </a:extLst>
          </p:cNvPr>
          <p:cNvSpPr>
            <a:spLocks noGrp="1"/>
          </p:cNvSpPr>
          <p:nvPr/>
        </p:nvSpPr>
        <p:spPr>
          <a:xfrm>
            <a:off x="533400" y="28194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2" name="Section 03">
            <a:extLst>
              <a:ext uri="{FF2B5EF4-FFF2-40B4-BE49-F238E27FC236}">
                <a16:creationId xmlns:a16="http://schemas.microsoft.com/office/drawing/2014/main" id="{76B962F1-9A03-41FA-BB50-154F77BFBA49}"/>
              </a:ext>
            </a:extLst>
          </p:cNvPr>
          <p:cNvSpPr>
            <a:spLocks noGrp="1"/>
          </p:cNvSpPr>
          <p:nvPr/>
        </p:nvSpPr>
        <p:spPr>
          <a:xfrm>
            <a:off x="533400" y="4200525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3" name="Transmission divider 1">
            <a:extLst>
              <a:ext uri="{FF2B5EF4-FFF2-40B4-BE49-F238E27FC236}">
                <a16:creationId xmlns:a16="http://schemas.microsoft.com/office/drawing/2014/main" id="{024D5CD9-D66F-48BA-B861-A5BD6D72B55A}"/>
              </a:ext>
            </a:extLst>
          </p:cNvPr>
          <p:cNvSpPr>
            <a:spLocks noGrp="1"/>
          </p:cNvSpPr>
          <p:nvPr/>
        </p:nvSpPr>
        <p:spPr>
          <a:xfrm>
            <a:off x="952500" y="2533650"/>
            <a:ext cx="769620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34" name="Transmission divider 2">
            <a:extLst>
              <a:ext uri="{FF2B5EF4-FFF2-40B4-BE49-F238E27FC236}">
                <a16:creationId xmlns:a16="http://schemas.microsoft.com/office/drawing/2014/main" id="{E8F12219-92C5-4DD2-B5DB-05FCA8C55AFA}"/>
              </a:ext>
            </a:extLst>
          </p:cNvPr>
          <p:cNvSpPr>
            <a:spLocks noGrp="1"/>
          </p:cNvSpPr>
          <p:nvPr/>
        </p:nvSpPr>
        <p:spPr>
          <a:xfrm>
            <a:off x="952500" y="3914775"/>
            <a:ext cx="769620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35" name="Transmission divider 3">
            <a:extLst>
              <a:ext uri="{FF2B5EF4-FFF2-40B4-BE49-F238E27FC236}">
                <a16:creationId xmlns:a16="http://schemas.microsoft.com/office/drawing/2014/main" id="{A7689E49-D783-42A1-9421-73E5AC7589BF}"/>
              </a:ext>
            </a:extLst>
          </p:cNvPr>
          <p:cNvSpPr>
            <a:spLocks noGrp="1"/>
          </p:cNvSpPr>
          <p:nvPr/>
        </p:nvSpPr>
        <p:spPr>
          <a:xfrm>
            <a:off x="952500" y="5200650"/>
            <a:ext cx="769620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36" name="Communication model centre">
            <a:extLst>
              <a:ext uri="{FF2B5EF4-FFF2-40B4-BE49-F238E27FC236}">
                <a16:creationId xmlns:a16="http://schemas.microsoft.com/office/drawing/2014/main" id="{FCBC047E-DF4C-4420-95CC-5F99B37D96AF}"/>
              </a:ext>
            </a:extLst>
          </p:cNvPr>
          <p:cNvSpPr>
            <a:spLocks noGrp="1"/>
          </p:cNvSpPr>
          <p:nvPr/>
        </p:nvSpPr>
        <p:spPr>
          <a:xfrm>
            <a:off x="3524250" y="1238250"/>
            <a:ext cx="2095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2000"/>
              </a:lnSpc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CONTEXT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CHANNEL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MESSAGE</a:t>
            </a:r>
          </a:p>
          <a:p>
            <a:pPr algn="ctr">
              <a:lnSpc>
                <a:spcPct val="92000"/>
              </a:lnSpc>
              <a:buNone/>
              <a:def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CODE</a:t>
            </a:r>
          </a:p>
        </p:txBody>
      </p:sp>
      <p:sp>
        <p:nvSpPr>
          <p:cNvPr id="37" name="Transmission AUTHOR&#10;To">
            <a:extLst>
              <a:ext uri="{FF2B5EF4-FFF2-40B4-BE49-F238E27FC236}">
                <a16:creationId xmlns:a16="http://schemas.microsoft.com/office/drawing/2014/main" id="{A7623F46-101C-4ACB-A5A6-33FB68FDB64D}"/>
              </a:ext>
            </a:extLst>
          </p:cNvPr>
          <p:cNvSpPr>
            <a:spLocks noGrp="1"/>
          </p:cNvSpPr>
          <p:nvPr/>
        </p:nvSpPr>
        <p:spPr>
          <a:xfrm>
            <a:off x="1000125" y="4381500"/>
            <a:ext cx="11430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AUTHOR</a:t>
            </a:r>
          </a:p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To</a:t>
            </a:r>
          </a:p>
        </p:txBody>
      </p:sp>
      <p:sp>
        <p:nvSpPr>
          <p:cNvPr id="38" name="Transmission AUTOGRAPH&#10;Tm">
            <a:extLst>
              <a:ext uri="{FF2B5EF4-FFF2-40B4-BE49-F238E27FC236}">
                <a16:creationId xmlns:a16="http://schemas.microsoft.com/office/drawing/2014/main" id="{9B50A12F-8C62-469A-AD4B-00C024EDBDA9}"/>
              </a:ext>
            </a:extLst>
          </p:cNvPr>
          <p:cNvSpPr>
            <a:spLocks noGrp="1"/>
          </p:cNvSpPr>
          <p:nvPr/>
        </p:nvSpPr>
        <p:spPr>
          <a:xfrm>
            <a:off x="2857500" y="4381500"/>
            <a:ext cx="13811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AUTOGRAPH</a:t>
            </a:r>
          </a:p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Tm</a:t>
            </a:r>
          </a:p>
        </p:txBody>
      </p:sp>
      <p:sp>
        <p:nvSpPr>
          <p:cNvPr id="39" name="Transmission TRANSMISSION">
            <a:extLst>
              <a:ext uri="{FF2B5EF4-FFF2-40B4-BE49-F238E27FC236}">
                <a16:creationId xmlns:a16="http://schemas.microsoft.com/office/drawing/2014/main" id="{D1B63134-8AD8-465A-AB17-A147AC43681B}"/>
              </a:ext>
            </a:extLst>
          </p:cNvPr>
          <p:cNvSpPr>
            <a:spLocks noGrp="1"/>
          </p:cNvSpPr>
          <p:nvPr/>
        </p:nvSpPr>
        <p:spPr>
          <a:xfrm>
            <a:off x="4810125" y="4381500"/>
            <a:ext cx="1714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TRANSMISSION</a:t>
            </a:r>
          </a:p>
        </p:txBody>
      </p:sp>
      <p:sp>
        <p:nvSpPr>
          <p:cNvPr id="40" name="Transmission COPY&#10;Tt">
            <a:extLst>
              <a:ext uri="{FF2B5EF4-FFF2-40B4-BE49-F238E27FC236}">
                <a16:creationId xmlns:a16="http://schemas.microsoft.com/office/drawing/2014/main" id="{0C6B02FC-48B5-4C24-A0F5-1D7623070FC6}"/>
              </a:ext>
            </a:extLst>
          </p:cNvPr>
          <p:cNvSpPr>
            <a:spLocks noGrp="1"/>
          </p:cNvSpPr>
          <p:nvPr/>
        </p:nvSpPr>
        <p:spPr>
          <a:xfrm>
            <a:off x="7286625" y="4381500"/>
            <a:ext cx="952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COPY</a:t>
            </a:r>
          </a:p>
          <a:p>
            <a:pPr algn="ctr">
              <a:lnSpc>
                <a:spcPct val="92000"/>
              </a:lnSpc>
              <a:buNone/>
              <a:def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Tt</a:t>
            </a:r>
          </a:p>
        </p:txBody>
      </p:sp>
      <p:sp>
        <p:nvSpPr>
          <p:cNvPr id="41" name="Transmission arrow 236">
            <a:extLst>
              <a:ext uri="{FF2B5EF4-FFF2-40B4-BE49-F238E27FC236}">
                <a16:creationId xmlns:a16="http://schemas.microsoft.com/office/drawing/2014/main" id="{977F05A8-5189-49C7-8E8D-AD7D935EDA08}"/>
              </a:ext>
            </a:extLst>
          </p:cNvPr>
          <p:cNvSpPr>
            <a:spLocks noGrp="1"/>
          </p:cNvSpPr>
          <p:nvPr/>
        </p:nvSpPr>
        <p:spPr>
          <a:xfrm>
            <a:off x="2247900" y="447675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42" name="Transmission arrow 455">
            <a:extLst>
              <a:ext uri="{FF2B5EF4-FFF2-40B4-BE49-F238E27FC236}">
                <a16:creationId xmlns:a16="http://schemas.microsoft.com/office/drawing/2014/main" id="{BFA80DB4-CE68-4EDE-8AE8-CDBD84367896}"/>
              </a:ext>
            </a:extLst>
          </p:cNvPr>
          <p:cNvSpPr>
            <a:spLocks noGrp="1"/>
          </p:cNvSpPr>
          <p:nvPr/>
        </p:nvSpPr>
        <p:spPr>
          <a:xfrm>
            <a:off x="4333875" y="447675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43" name="Transmission arrow 698">
            <a:extLst>
              <a:ext uri="{FF2B5EF4-FFF2-40B4-BE49-F238E27FC236}">
                <a16:creationId xmlns:a16="http://schemas.microsoft.com/office/drawing/2014/main" id="{AFFDD041-7EEC-4377-BBB2-2AA9CD169254}"/>
              </a:ext>
            </a:extLst>
          </p:cNvPr>
          <p:cNvSpPr>
            <a:spLocks noGrp="1"/>
          </p:cNvSpPr>
          <p:nvPr/>
        </p:nvSpPr>
        <p:spPr>
          <a:xfrm>
            <a:off x="6648450" y="4476750"/>
            <a:ext cx="4953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8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3736060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ditable title">
            <a:extLst>
              <a:ext uri="{FF2B5EF4-FFF2-40B4-BE49-F238E27FC236}">
                <a16:creationId xmlns:a16="http://schemas.microsoft.com/office/drawing/2014/main" id="{98BD2D09-3D70-5AC8-EEEE-E40D60CD65B4}"/>
              </a:ext>
            </a:extLst>
          </p:cNvPr>
          <p:cNvSpPr>
            <a:spLocks noGrp="1"/>
          </p:cNvSpPr>
          <p:nvPr/>
        </p:nvSpPr>
        <p:spPr>
          <a:xfrm>
            <a:off x="533400" y="609600"/>
            <a:ext cx="807720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TYPOLOGY OF ERRORS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2967EA-9522-7093-184F-55CD4A58F0E4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</p:spPr>
        <p:txBody>
          <a:bodyPr vert="horz" wrap="square" lIns="0" tIns="0" rIns="0" bIns="0" anchor="ctr">
            <a:normAutofit fontScale="10000"/>
          </a:bodyPr>
          <a:lstStyle>
            <a:lvl1pPr defTabSz="457200">
              <a:spcBef>
                <a:spcPct val="0"/>
              </a:spcBef>
              <a:buNone/>
              <a:defRPr sz="2700" b="1">
                <a:solidFill>
                  <a:schemeClr val="bg1"/>
                </a:solidFill>
                <a:latin typeface="DejaVu Sans"/>
                <a:ea typeface="DejaVu Sans"/>
                <a:cs typeface="DejaVu Sans"/>
              </a:defRPr>
            </a:lvl1pPr>
          </a:lstStyle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r>
              <a:rPr sz="2400"/>
              <a:t>Features of the ms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r>
              <a:rPr sz="2400"/>
              <a:t>Omissions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r>
              <a:rPr sz="2400"/>
              <a:t>Additions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r>
              <a:rPr sz="2400"/>
              <a:t>Transpositions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r>
              <a:rPr sz="2400"/>
              <a:t>Alterations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r>
              <a:rPr sz="2400"/>
              <a:t>Interventions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Font typeface="Arial"/>
              <a:buChar char="•"/>
            </a:pPr>
            <a:endParaRPr sz="2400"/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64A1D63E-4961-D5F2-2691-FD7D77DFF55C}"/>
              </a:ext>
            </a:extLst>
          </p:cNvPr>
          <p:cNvSpPr>
            <a:spLocks noGrp="1"/>
          </p:cNvSpPr>
          <p:nvPr/>
        </p:nvSpPr>
        <p:spPr>
          <a:xfrm>
            <a:off x="495300" y="1438275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6" name="Category count">
            <a:extLst>
              <a:ext uri="{FF2B5EF4-FFF2-40B4-BE49-F238E27FC236}">
                <a16:creationId xmlns:a16="http://schemas.microsoft.com/office/drawing/2014/main" id="{B02EF356-CC26-44B6-848E-68802CB66B6D}"/>
              </a:ext>
            </a:extLst>
          </p:cNvPr>
          <p:cNvSpPr>
            <a:spLocks noGrp="1"/>
          </p:cNvSpPr>
          <p:nvPr/>
        </p:nvSpPr>
        <p:spPr>
          <a:xfrm>
            <a:off x="514350" y="1762125"/>
            <a:ext cx="16764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62500" lnSpcReduction="20000"/>
          </a:bodyPr>
          <a:lstStyle/>
          <a:p>
            <a:pPr algn="l">
              <a:defRPr sz="130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05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  <a:r>
              <a:rPr lang="el-GR" sz="1305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+</a:t>
            </a:r>
            <a:endParaRPr sz="1305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Category count label">
            <a:extLst>
              <a:ext uri="{FF2B5EF4-FFF2-40B4-BE49-F238E27FC236}">
                <a16:creationId xmlns:a16="http://schemas.microsoft.com/office/drawing/2014/main" id="{939EA1B9-EC72-4B29-A0FA-FB396D00EAFE}"/>
              </a:ext>
            </a:extLst>
          </p:cNvPr>
          <p:cNvSpPr>
            <a:spLocks noGrp="1"/>
          </p:cNvSpPr>
          <p:nvPr/>
        </p:nvSpPr>
        <p:spPr>
          <a:xfrm>
            <a:off x="514350" y="3867150"/>
            <a:ext cx="16764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BROAD GROUPS</a:t>
            </a:r>
          </a:p>
        </p:txBody>
      </p:sp>
      <p:sp>
        <p:nvSpPr>
          <p:cNvPr id="8" name="Content divider">
            <a:extLst>
              <a:ext uri="{FF2B5EF4-FFF2-40B4-BE49-F238E27FC236}">
                <a16:creationId xmlns:a16="http://schemas.microsoft.com/office/drawing/2014/main" id="{9C10F140-35B2-4CFC-BECC-FD6A762D00B0}"/>
              </a:ext>
            </a:extLst>
          </p:cNvPr>
          <p:cNvSpPr>
            <a:spLocks noGrp="1"/>
          </p:cNvSpPr>
          <p:nvPr/>
        </p:nvSpPr>
        <p:spPr>
          <a:xfrm>
            <a:off x="2438400" y="1943100"/>
            <a:ext cx="19050" cy="371475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9" name="Section 01">
            <a:extLst>
              <a:ext uri="{FF2B5EF4-FFF2-40B4-BE49-F238E27FC236}">
                <a16:creationId xmlns:a16="http://schemas.microsoft.com/office/drawing/2014/main" id="{541B6602-76CD-4BEF-8225-A828681B52A7}"/>
              </a:ext>
            </a:extLst>
          </p:cNvPr>
          <p:cNvSpPr>
            <a:spLocks noGrp="1"/>
          </p:cNvSpPr>
          <p:nvPr/>
        </p:nvSpPr>
        <p:spPr>
          <a:xfrm>
            <a:off x="2952750" y="19050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0" name="Category 01">
            <a:extLst>
              <a:ext uri="{FF2B5EF4-FFF2-40B4-BE49-F238E27FC236}">
                <a16:creationId xmlns:a16="http://schemas.microsoft.com/office/drawing/2014/main" id="{8415E51A-A3AC-47BC-B659-F11D0BDEDDAA}"/>
              </a:ext>
            </a:extLst>
          </p:cNvPr>
          <p:cNvSpPr>
            <a:spLocks noGrp="1"/>
          </p:cNvSpPr>
          <p:nvPr/>
        </p:nvSpPr>
        <p:spPr>
          <a:xfrm>
            <a:off x="2952750" y="2200275"/>
            <a:ext cx="271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Features of</a:t>
            </a:r>
          </a:p>
          <a:p>
            <a:pPr algn="l">
              <a:defRPr sz="21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manuscript</a:t>
            </a:r>
          </a:p>
        </p:txBody>
      </p:sp>
      <p:sp>
        <p:nvSpPr>
          <p:cNvPr id="11" name="Section 02">
            <a:extLst>
              <a:ext uri="{FF2B5EF4-FFF2-40B4-BE49-F238E27FC236}">
                <a16:creationId xmlns:a16="http://schemas.microsoft.com/office/drawing/2014/main" id="{2D9CD09E-A5FB-4BFE-A20E-C00174CC321D}"/>
              </a:ext>
            </a:extLst>
          </p:cNvPr>
          <p:cNvSpPr>
            <a:spLocks noGrp="1"/>
          </p:cNvSpPr>
          <p:nvPr/>
        </p:nvSpPr>
        <p:spPr>
          <a:xfrm>
            <a:off x="2952750" y="32194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Category 02">
            <a:extLst>
              <a:ext uri="{FF2B5EF4-FFF2-40B4-BE49-F238E27FC236}">
                <a16:creationId xmlns:a16="http://schemas.microsoft.com/office/drawing/2014/main" id="{D39CA95C-38BA-478E-A548-DEA78EB99DAC}"/>
              </a:ext>
            </a:extLst>
          </p:cNvPr>
          <p:cNvSpPr>
            <a:spLocks noGrp="1"/>
          </p:cNvSpPr>
          <p:nvPr/>
        </p:nvSpPr>
        <p:spPr>
          <a:xfrm>
            <a:off x="2952750" y="3514725"/>
            <a:ext cx="271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Omissions</a:t>
            </a:r>
          </a:p>
        </p:txBody>
      </p:sp>
      <p:sp>
        <p:nvSpPr>
          <p:cNvPr id="13" name="Section 03">
            <a:extLst>
              <a:ext uri="{FF2B5EF4-FFF2-40B4-BE49-F238E27FC236}">
                <a16:creationId xmlns:a16="http://schemas.microsoft.com/office/drawing/2014/main" id="{489D69EE-8549-4925-9386-49F948D1479D}"/>
              </a:ext>
            </a:extLst>
          </p:cNvPr>
          <p:cNvSpPr>
            <a:spLocks noGrp="1"/>
          </p:cNvSpPr>
          <p:nvPr/>
        </p:nvSpPr>
        <p:spPr>
          <a:xfrm>
            <a:off x="2952750" y="45339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Category 03">
            <a:extLst>
              <a:ext uri="{FF2B5EF4-FFF2-40B4-BE49-F238E27FC236}">
                <a16:creationId xmlns:a16="http://schemas.microsoft.com/office/drawing/2014/main" id="{BE7A11A8-052F-486D-B09A-EB676D26228C}"/>
              </a:ext>
            </a:extLst>
          </p:cNvPr>
          <p:cNvSpPr>
            <a:spLocks noGrp="1"/>
          </p:cNvSpPr>
          <p:nvPr/>
        </p:nvSpPr>
        <p:spPr>
          <a:xfrm>
            <a:off x="2952750" y="4829175"/>
            <a:ext cx="271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Additions</a:t>
            </a:r>
          </a:p>
        </p:txBody>
      </p:sp>
      <p:sp>
        <p:nvSpPr>
          <p:cNvPr id="15" name="Section 04">
            <a:extLst>
              <a:ext uri="{FF2B5EF4-FFF2-40B4-BE49-F238E27FC236}">
                <a16:creationId xmlns:a16="http://schemas.microsoft.com/office/drawing/2014/main" id="{53AF7438-094D-45FF-8915-58114226F5D9}"/>
              </a:ext>
            </a:extLst>
          </p:cNvPr>
          <p:cNvSpPr>
            <a:spLocks noGrp="1"/>
          </p:cNvSpPr>
          <p:nvPr/>
        </p:nvSpPr>
        <p:spPr>
          <a:xfrm>
            <a:off x="5905500" y="19050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6" name="Category 04">
            <a:extLst>
              <a:ext uri="{FF2B5EF4-FFF2-40B4-BE49-F238E27FC236}">
                <a16:creationId xmlns:a16="http://schemas.microsoft.com/office/drawing/2014/main" id="{5410702B-CD0E-4A19-B142-FD4A671126A9}"/>
              </a:ext>
            </a:extLst>
          </p:cNvPr>
          <p:cNvSpPr>
            <a:spLocks noGrp="1"/>
          </p:cNvSpPr>
          <p:nvPr/>
        </p:nvSpPr>
        <p:spPr>
          <a:xfrm>
            <a:off x="5905500" y="2200275"/>
            <a:ext cx="271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Transpositions</a:t>
            </a:r>
          </a:p>
        </p:txBody>
      </p:sp>
      <p:sp>
        <p:nvSpPr>
          <p:cNvPr id="17" name="Section 05">
            <a:extLst>
              <a:ext uri="{FF2B5EF4-FFF2-40B4-BE49-F238E27FC236}">
                <a16:creationId xmlns:a16="http://schemas.microsoft.com/office/drawing/2014/main" id="{4F054C18-60C1-40F1-B9CF-17A83EBAEE03}"/>
              </a:ext>
            </a:extLst>
          </p:cNvPr>
          <p:cNvSpPr>
            <a:spLocks noGrp="1"/>
          </p:cNvSpPr>
          <p:nvPr/>
        </p:nvSpPr>
        <p:spPr>
          <a:xfrm>
            <a:off x="5905500" y="32194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8" name="Category 05">
            <a:extLst>
              <a:ext uri="{FF2B5EF4-FFF2-40B4-BE49-F238E27FC236}">
                <a16:creationId xmlns:a16="http://schemas.microsoft.com/office/drawing/2014/main" id="{33F3A210-A1DC-4133-AB43-20D6C16C95EB}"/>
              </a:ext>
            </a:extLst>
          </p:cNvPr>
          <p:cNvSpPr>
            <a:spLocks noGrp="1"/>
          </p:cNvSpPr>
          <p:nvPr/>
        </p:nvSpPr>
        <p:spPr>
          <a:xfrm>
            <a:off x="5905500" y="3514725"/>
            <a:ext cx="271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Alterations</a:t>
            </a:r>
          </a:p>
        </p:txBody>
      </p:sp>
      <p:sp>
        <p:nvSpPr>
          <p:cNvPr id="19" name="Section 06">
            <a:extLst>
              <a:ext uri="{FF2B5EF4-FFF2-40B4-BE49-F238E27FC236}">
                <a16:creationId xmlns:a16="http://schemas.microsoft.com/office/drawing/2014/main" id="{888351A0-D535-4E0F-A7F0-7A59C28A4D8E}"/>
              </a:ext>
            </a:extLst>
          </p:cNvPr>
          <p:cNvSpPr>
            <a:spLocks noGrp="1"/>
          </p:cNvSpPr>
          <p:nvPr/>
        </p:nvSpPr>
        <p:spPr>
          <a:xfrm>
            <a:off x="5905500" y="45339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0" name="Category 06">
            <a:extLst>
              <a:ext uri="{FF2B5EF4-FFF2-40B4-BE49-F238E27FC236}">
                <a16:creationId xmlns:a16="http://schemas.microsoft.com/office/drawing/2014/main" id="{4927D0B2-971D-4E2B-BE6C-42BF16A8DE3F}"/>
              </a:ext>
            </a:extLst>
          </p:cNvPr>
          <p:cNvSpPr>
            <a:spLocks noGrp="1"/>
          </p:cNvSpPr>
          <p:nvPr/>
        </p:nvSpPr>
        <p:spPr>
          <a:xfrm>
            <a:off x="5905500" y="4829175"/>
            <a:ext cx="271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Interventions</a:t>
            </a:r>
          </a:p>
        </p:txBody>
      </p:sp>
    </p:spTree>
    <p:extLst>
      <p:ext uri="{BB962C8B-B14F-4D97-AF65-F5344CB8AC3E}">
        <p14:creationId xmlns:p14="http://schemas.microsoft.com/office/powerpoint/2010/main" val="19817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AA29-9AC7-4779-AF07-DB9D1AEE1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60960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Similarity of letterforms</a:t>
            </a:r>
          </a:p>
        </p:txBody>
      </p:sp>
      <p:sp>
        <p:nvSpPr>
          <p:cNvPr id="3" name="Editable transcription 10">
            <a:extLst>
              <a:ext uri="{FF2B5EF4-FFF2-40B4-BE49-F238E27FC236}">
                <a16:creationId xmlns:a16="http://schemas.microsoft.com/office/drawing/2014/main" id="{E0F53BB0-6839-492B-8308-48A3DCEABA9E}"/>
              </a:ext>
            </a:extLst>
          </p:cNvPr>
          <p:cNvSpPr>
            <a:spLocks noGrp="1"/>
          </p:cNvSpPr>
          <p:nvPr/>
        </p:nvSpPr>
        <p:spPr>
          <a:xfrm>
            <a:off x="1009650" y="2762250"/>
            <a:ext cx="7600950" cy="3600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—Pl. </a:t>
            </a:r>
            <a:r>
              <a:rPr sz="135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Grg</a:t>
            </a: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467b: σχέτλια λέγεις καὶ ὑπερφυῆ, ὦ Σώκρατες</a:t>
            </a:r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σχέτλια : ἔχεται </a:t>
            </a:r>
            <a:r>
              <a:rPr sz="13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ἅ</a:t>
            </a:r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—A. </a:t>
            </a:r>
            <a:r>
              <a:rPr sz="135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</a:t>
            </a: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935–936: Ἔμοιγε μὲν δίκᾳ Πριαμίδαις χρόνῳ, / βαρύδικος ποινά</a:t>
            </a:r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βαρύδικος : καρύδικος</a:t>
            </a:r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—Arist. </a:t>
            </a:r>
            <a:r>
              <a:rPr sz="135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</a:t>
            </a: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1462b:</a:t>
            </a: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λέγω δ᾽ οἷον εἴ τις τὸν Οἰδίπουν θείη τὸν Σοφοκλέους ἐν ἔπεσιν ὅσοις ἡ Ἰλιάς.</a:t>
            </a: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ἡ Ἰλιάς : ἡ ἰδίας codd.</a:t>
            </a:r>
          </a:p>
          <a:p>
            <a:endParaRPr sz="16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—Eratosth. </a:t>
            </a:r>
            <a:r>
              <a:rPr sz="135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Cat</a:t>
            </a: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XXXIII:</a:t>
            </a: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περὶ τούτου ἱστορεῖται ὅτι ἐστὶν ὁ δοθεὶς Εὐρώπῃ φύλαξ μετὰ τοῦ ἄκοντος.</a:t>
            </a: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ἄκοντος corr. edd. post Kopplers : δράκοντος ELOM, FRAGM. VAT., et dracone, i.e. δράκοντος, hab. Sch. GERM., ARAT. LAT.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0AE46212-2741-465D-B294-88D14B51D7E7}"/>
              </a:ext>
            </a:extLst>
          </p:cNvPr>
          <p:cNvSpPr>
            <a:spLocks noGrp="1"/>
          </p:cNvSpPr>
          <p:nvPr/>
        </p:nvSpPr>
        <p:spPr>
          <a:xfrm>
            <a:off x="533400" y="266700"/>
            <a:ext cx="8077200" cy="209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ERRORS CAUSED BY FEATURES OF THE MS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043F2747-EEE9-4531-8F44-FA78AC6565B6}"/>
              </a:ext>
            </a:extLst>
          </p:cNvPr>
          <p:cNvSpPr>
            <a:spLocks noGrp="1"/>
          </p:cNvSpPr>
          <p:nvPr/>
        </p:nvSpPr>
        <p:spPr>
          <a:xfrm>
            <a:off x="495300" y="127635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ADA3E-8FF3-C562-0400-A51A1ACB20F6}"/>
              </a:ext>
            </a:extLst>
          </p:cNvPr>
          <p:cNvSpPr>
            <a:spLocks noGrp="1"/>
          </p:cNvSpPr>
          <p:nvPr/>
        </p:nvSpPr>
        <p:spPr>
          <a:xfrm>
            <a:off x="1009650" y="1543050"/>
            <a:ext cx="7600950" cy="1066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Greek uncials (from 300 BC):</a:t>
            </a:r>
          </a:p>
          <a:p>
            <a:pPr algn="l">
              <a:lnSpc>
                <a:spcPct val="105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 = Δ = Λ / Γ = Τ / Ε = Θ = Ο = C / Η = ΕΙ / Η = Ν = Κ = ΙC / ΛΛ = Μ / ΑΙ = Ν / Τ = Υ</a:t>
            </a:r>
          </a:p>
          <a:p>
            <a:pPr algn="l">
              <a:lnSpc>
                <a:spcPct val="105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Greek minuscule (from the 9th c.):</a:t>
            </a:r>
          </a:p>
          <a:p>
            <a:pPr algn="l">
              <a:lnSpc>
                <a:spcPct val="105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 = ου / α = ει / α = ευ / β = κ = μ / ε = ευ / η = κ / μ = ν / ν = ρ / π = σσ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9" name="Letterform section rail">
            <a:extLst>
              <a:ext uri="{FF2B5EF4-FFF2-40B4-BE49-F238E27FC236}">
                <a16:creationId xmlns:a16="http://schemas.microsoft.com/office/drawing/2014/main" id="{DAA53DD7-450B-4A7B-B23C-EDC67324D384}"/>
              </a:ext>
            </a:extLst>
          </p:cNvPr>
          <p:cNvSpPr>
            <a:spLocks noGrp="1"/>
          </p:cNvSpPr>
          <p:nvPr/>
        </p:nvSpPr>
        <p:spPr>
          <a:xfrm>
            <a:off x="762000" y="1562100"/>
            <a:ext cx="28575" cy="480060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10" name="Section 01">
            <a:extLst>
              <a:ext uri="{FF2B5EF4-FFF2-40B4-BE49-F238E27FC236}">
                <a16:creationId xmlns:a16="http://schemas.microsoft.com/office/drawing/2014/main" id="{F0303D2B-F99A-4CA8-8501-C7363567E6F5}"/>
              </a:ext>
            </a:extLst>
          </p:cNvPr>
          <p:cNvSpPr>
            <a:spLocks noGrp="1"/>
          </p:cNvSpPr>
          <p:nvPr/>
        </p:nvSpPr>
        <p:spPr>
          <a:xfrm>
            <a:off x="514350" y="1571625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1" name="Section 02">
            <a:extLst>
              <a:ext uri="{FF2B5EF4-FFF2-40B4-BE49-F238E27FC236}">
                <a16:creationId xmlns:a16="http://schemas.microsoft.com/office/drawing/2014/main" id="{8EDCB526-653B-466A-AA27-5A91C4895CBB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29399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4409-DBC1-4D7B-BFA6-528E5FBB6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23875"/>
            <a:ext cx="8077200" cy="7429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Misreading of an abbreviation and nomina sacra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55E820B5-D08E-4BEC-AE59-B1AB2763AAAE}"/>
              </a:ext>
            </a:extLst>
          </p:cNvPr>
          <p:cNvSpPr>
            <a:spLocks noGrp="1"/>
          </p:cNvSpPr>
          <p:nvPr/>
        </p:nvSpPr>
        <p:spPr>
          <a:xfrm>
            <a:off x="533400" y="266700"/>
            <a:ext cx="8077200" cy="209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ERRORS CAUSED BY FEATURES OF THE MS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4E517878-5993-4D67-9B2F-3AA0FEA6770B}"/>
              </a:ext>
            </a:extLst>
          </p:cNvPr>
          <p:cNvSpPr>
            <a:spLocks noGrp="1"/>
          </p:cNvSpPr>
          <p:nvPr/>
        </p:nvSpPr>
        <p:spPr>
          <a:xfrm>
            <a:off x="495300" y="140970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4C8640DB-45CF-4376-918F-3675861A7165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 fontScale="10000"/>
          </a:bodyPr>
          <a:lstStyle/>
          <a:p>
            <a:pPr algn="r">
              <a:buNone/>
              <a:defRPr sz="825" b="0" i="0">
                <a:solidFill>
                  <a:srgbClr val="6B6B6B"/>
                </a:solidFill>
                <a:latin typeface="DejaVu Sans"/>
                <a:ea typeface="DejaVu Sans"/>
                <a:cs typeface="DejaVu Sans"/>
              </a:defRPr>
            </a:pPr>
            <a:r>
              <a:rPr sz="825" b="0" i="0">
                <a:solidFill>
                  <a:schemeClr val="bg1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0A8141-76D9-8742-40D5-8D2F3BFBE395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78105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sz="180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ΠΡΙ = ΠΡΙΝ ΠΑΤΡΙ</a:t>
            </a:r>
          </a:p>
          <a:p>
            <a:pPr algn="l"/>
            <a:r>
              <a:rPr sz="180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ΑΝΟC = ΑΛΛΟΣ ΑΝΘΡΩΠΟΣ</a:t>
            </a:r>
          </a:p>
          <a:p>
            <a:endParaRPr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E6A425C-335E-8D9C-D882-3C0BFD6CCEE5}"/>
              </a:ext>
            </a:extLst>
          </p:cNvPr>
          <p:cNvSpPr>
            <a:spLocks noGrp="1"/>
          </p:cNvSpPr>
          <p:nvPr/>
        </p:nvSpPr>
        <p:spPr>
          <a:xfrm>
            <a:off x="666750" y="2724150"/>
            <a:ext cx="7810500" cy="495300"/>
          </a:xfrm>
          <a:prstGeom prst="rect">
            <a:avLst/>
          </a:prstGeom>
        </p:spPr>
        <p:txBody>
          <a:bodyPr vert="horz" wrap="none" lIns="0" tIns="0" rIns="0" bIns="0" anchor="ctr">
            <a:normAutofit/>
          </a:bodyPr>
          <a:lstStyle>
            <a:lvl1pPr defTabSz="457200">
              <a:spcBef>
                <a:spcPct val="0"/>
              </a:spcBef>
              <a:buNone/>
              <a:defRPr sz="2325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lvl1pPr>
          </a:lstStyle>
          <a:p>
            <a:pPr algn="l"/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Numbers represented by letters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138D16-4C08-4A5B-8827-5E8F48822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0" y="3619500"/>
            <a:ext cx="1143000" cy="2381250"/>
          </a:xfrm>
        </p:spPr>
        <p:txBody>
          <a:bodyPr wrap="square" lIns="0" tIns="0" rIns="0" bIns="0" anchor="ctr">
            <a:normAutofit/>
          </a:bodyPr>
          <a:lstStyle/>
          <a:p>
            <a:pPr algn="ctr">
              <a:buClr>
                <a:srgbClr val="C00000"/>
              </a:buClr>
              <a:buNone/>
              <a:defRPr sz="1950" b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Α </a:t>
            </a:r>
          </a:p>
          <a:p>
            <a:pPr algn="ctr">
              <a:buClr>
                <a:srgbClr val="C00000"/>
              </a:buClr>
              <a:buNone/>
              <a:defRPr sz="1950" b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Λ</a:t>
            </a:r>
            <a:endParaRPr sz="15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ctr">
              <a:buClr>
                <a:srgbClr val="C00000"/>
              </a:buClr>
              <a:buNone/>
              <a:defRPr sz="1950" b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Δ</a:t>
            </a:r>
          </a:p>
          <a:p>
            <a:pPr algn="ctr">
              <a:buClr>
                <a:srgbClr val="C00000"/>
              </a:buClr>
              <a:buNone/>
              <a:defRPr sz="1950" b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Γ</a:t>
            </a:r>
          </a:p>
          <a:p>
            <a:pPr algn="ctr">
              <a:buClr>
                <a:srgbClr val="C00000"/>
              </a:buClr>
              <a:buNone/>
              <a:defRPr sz="1950" b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Τ</a:t>
            </a:r>
            <a:endParaRPr sz="150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1" name="Editable transcription 12">
            <a:extLst>
              <a:ext uri="{FF2B5EF4-FFF2-40B4-BE49-F238E27FC236}">
                <a16:creationId xmlns:a16="http://schemas.microsoft.com/office/drawing/2014/main" id="{E6566704-A6A8-AA0E-7535-919A696F079D}"/>
              </a:ext>
            </a:extLst>
          </p:cNvPr>
          <p:cNvSpPr>
            <a:spLocks noGrp="1"/>
          </p:cNvSpPr>
          <p:nvPr/>
        </p:nvSpPr>
        <p:spPr>
          <a:xfrm>
            <a:off x="666750" y="3571875"/>
            <a:ext cx="5962650" cy="2571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—Thucydides III 50.1:  </a:t>
            </a: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τοὺς δ᾽ ἄλλους ἄνδρας οὓς ὁ Πάχης ἀπέπεμψεν ὡς αἰτιωτάτους ὄντας τῆς ἀποστάσεως Κλέωνος γνώμῃ διέφθειραν οἱ Ἀθηναῖοι (ἦσαν δὲ ὀλίγῳ πλείους χιλίων), καὶ Μυτιληναίων τείχη καθεῖλον καὶ ναῦς παρέλαβον.</a:t>
            </a:r>
          </a:p>
          <a:p>
            <a:endParaRPr sz="127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—Apollod. </a:t>
            </a:r>
            <a:r>
              <a:rPr sz="120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Epit</a:t>
            </a: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V 14: εἰς τοῦτον (sc. Δούρειον Ἵππον) Ὀδυσσεὺς εἰσελθεῖν πείθει πεντήκοντα τοὺς ἀρίστους, ὡς δὲ ὁ τὴν μικρὰν γράψας Ἰλιάδα φησὶ τρισχιλίους.</a:t>
            </a:r>
          </a:p>
        </p:txBody>
      </p:sp>
      <p:sp>
        <p:nvSpPr>
          <p:cNvPr id="12" name="Academic title rule">
            <a:extLst>
              <a:ext uri="{FF2B5EF4-FFF2-40B4-BE49-F238E27FC236}">
                <a16:creationId xmlns:a16="http://schemas.microsoft.com/office/drawing/2014/main" id="{7556F57C-2F73-C0AC-1622-8B37A16DCE65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7810500" cy="1905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3" name="Abbreviation accent">
            <a:extLst>
              <a:ext uri="{FF2B5EF4-FFF2-40B4-BE49-F238E27FC236}">
                <a16:creationId xmlns:a16="http://schemas.microsoft.com/office/drawing/2014/main" id="{40F595F5-7E56-46FC-8B64-10BA1F4844F4}"/>
              </a:ext>
            </a:extLst>
          </p:cNvPr>
          <p:cNvSpPr>
            <a:spLocks noGrp="1"/>
          </p:cNvSpPr>
          <p:nvPr/>
        </p:nvSpPr>
        <p:spPr>
          <a:xfrm>
            <a:off x="514350" y="1628775"/>
            <a:ext cx="38100" cy="76200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14" name="Number list divider">
            <a:extLst>
              <a:ext uri="{FF2B5EF4-FFF2-40B4-BE49-F238E27FC236}">
                <a16:creationId xmlns:a16="http://schemas.microsoft.com/office/drawing/2014/main" id="{554AA2CC-A46B-416E-9876-BF6DA6002D33}"/>
              </a:ext>
            </a:extLst>
          </p:cNvPr>
          <p:cNvSpPr>
            <a:spLocks noGrp="1"/>
          </p:cNvSpPr>
          <p:nvPr/>
        </p:nvSpPr>
        <p:spPr>
          <a:xfrm>
            <a:off x="6877050" y="3619500"/>
            <a:ext cx="19050" cy="238125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</p:spTree>
    <p:extLst>
      <p:ext uri="{BB962C8B-B14F-4D97-AF65-F5344CB8AC3E}">
        <p14:creationId xmlns:p14="http://schemas.microsoft.com/office/powerpoint/2010/main" val="1148244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tegory label">
            <a:extLst>
              <a:ext uri="{FF2B5EF4-FFF2-40B4-BE49-F238E27FC236}">
                <a16:creationId xmlns:a16="http://schemas.microsoft.com/office/drawing/2014/main" id="{B05BF2A3-72B1-4819-991F-83F932654ED4}"/>
              </a:ext>
            </a:extLst>
          </p:cNvPr>
          <p:cNvSpPr>
            <a:spLocks noGrp="1"/>
          </p:cNvSpPr>
          <p:nvPr/>
        </p:nvSpPr>
        <p:spPr>
          <a:xfrm>
            <a:off x="533400" y="266700"/>
            <a:ext cx="8077200" cy="209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ERRORS CAUSED BY A FEATURE OF THE MS</a:t>
            </a:r>
          </a:p>
        </p:txBody>
      </p:sp>
      <p:sp>
        <p:nvSpPr>
          <p:cNvPr id="2" name="Main title">
            <a:extLst>
              <a:ext uri="{FF2B5EF4-FFF2-40B4-BE49-F238E27FC236}">
                <a16:creationId xmlns:a16="http://schemas.microsoft.com/office/drawing/2014/main" id="{F6C88CB1-38E9-45C4-BC1A-EF0E6D4C5AD1}"/>
              </a:ext>
            </a:extLst>
          </p:cNvPr>
          <p:cNvSpPr>
            <a:spLocks noGrp="1"/>
          </p:cNvSpPr>
          <p:nvPr/>
        </p:nvSpPr>
        <p:spPr>
          <a:xfrm>
            <a:off x="533400" y="523875"/>
            <a:ext cx="80772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150" b="1" i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Word division</a:t>
            </a:r>
          </a:p>
        </p:txBody>
      </p:sp>
      <p:sp>
        <p:nvSpPr>
          <p:cNvPr id="3" name="Title rule">
            <a:extLst>
              <a:ext uri="{FF2B5EF4-FFF2-40B4-BE49-F238E27FC236}">
                <a16:creationId xmlns:a16="http://schemas.microsoft.com/office/drawing/2014/main" id="{0B18F7AE-91BD-4DF1-95C9-822394BDA2A6}"/>
              </a:ext>
            </a:extLst>
          </p:cNvPr>
          <p:cNvSpPr>
            <a:spLocks noGrp="1"/>
          </p:cNvSpPr>
          <p:nvPr/>
        </p:nvSpPr>
        <p:spPr>
          <a:xfrm>
            <a:off x="495300" y="140970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4" name="Primary example panel">
            <a:extLst>
              <a:ext uri="{FF2B5EF4-FFF2-40B4-BE49-F238E27FC236}">
                <a16:creationId xmlns:a16="http://schemas.microsoft.com/office/drawing/2014/main" id="{A44F1362-8350-4187-8E21-FB9FEA04D518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8343900" cy="195262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5" name="Aeschylus verse">
            <a:extLst>
              <a:ext uri="{FF2B5EF4-FFF2-40B4-BE49-F238E27FC236}">
                <a16:creationId xmlns:a16="http://schemas.microsoft.com/office/drawing/2014/main" id="{E07CE2DC-5B2D-402C-A67D-94F4675AFB0F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524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175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—A. </a:t>
            </a:r>
            <a:r>
              <a:rPr sz="150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Eum</a:t>
            </a:r>
            <a:r>
              <a:rPr sz="150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224: Δίκας δὲ Παλλάς τῶνδ᾽ ἐποπτεύσει θεά</a:t>
            </a:r>
            <a:endParaRPr sz="2000" b="0" i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6" name="Aeschylus accepted reading">
            <a:extLst>
              <a:ext uri="{FF2B5EF4-FFF2-40B4-BE49-F238E27FC236}">
                <a16:creationId xmlns:a16="http://schemas.microsoft.com/office/drawing/2014/main" id="{A4C2C0C3-F608-4A81-836E-5B7FFA7A7D2B}"/>
              </a:ext>
            </a:extLst>
          </p:cNvPr>
          <p:cNvSpPr>
            <a:spLocks noGrp="1"/>
          </p:cNvSpPr>
          <p:nvPr/>
        </p:nvSpPr>
        <p:spPr>
          <a:xfrm>
            <a:off x="1333500" y="2619375"/>
            <a:ext cx="2952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δὲ Παλλάς Sophianus :</a:t>
            </a:r>
          </a:p>
        </p:txBody>
      </p:sp>
      <p:sp>
        <p:nvSpPr>
          <p:cNvPr id="7" name="Aeschylus variant">
            <a:extLst>
              <a:ext uri="{FF2B5EF4-FFF2-40B4-BE49-F238E27FC236}">
                <a16:creationId xmlns:a16="http://schemas.microsoft.com/office/drawing/2014/main" id="{E90541DA-00FC-4D0C-9573-269B984CEB55}"/>
              </a:ext>
            </a:extLst>
          </p:cNvPr>
          <p:cNvSpPr>
            <a:spLocks noGrp="1"/>
          </p:cNvSpPr>
          <p:nvPr/>
        </p:nvSpPr>
        <p:spPr>
          <a:xfrm>
            <a:off x="4476750" y="2619375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025" b="0" i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δ᾽ ἐπ᾽ ἄλλας ms.</a:t>
            </a:r>
            <a:endParaRPr sz="2000" b="0" i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8" name="Separator 1">
            <a:extLst>
              <a:ext uri="{FF2B5EF4-FFF2-40B4-BE49-F238E27FC236}">
                <a16:creationId xmlns:a16="http://schemas.microsoft.com/office/drawing/2014/main" id="{DEDF0BE1-A7FF-461D-95A4-D526E6F890F1}"/>
              </a:ext>
            </a:extLst>
          </p:cNvPr>
          <p:cNvSpPr>
            <a:spLocks noGrp="1"/>
          </p:cNvSpPr>
          <p:nvPr/>
        </p:nvSpPr>
        <p:spPr>
          <a:xfrm>
            <a:off x="1000125" y="3848100"/>
            <a:ext cx="752475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9" name="Pindar verse">
            <a:extLst>
              <a:ext uri="{FF2B5EF4-FFF2-40B4-BE49-F238E27FC236}">
                <a16:creationId xmlns:a16="http://schemas.microsoft.com/office/drawing/2014/main" id="{20DA92DD-6FAF-4102-B572-7602D6544FFD}"/>
              </a:ext>
            </a:extLst>
          </p:cNvPr>
          <p:cNvSpPr>
            <a:spLocks noGrp="1"/>
          </p:cNvSpPr>
          <p:nvPr/>
        </p:nvSpPr>
        <p:spPr>
          <a:xfrm>
            <a:off x="1000125" y="4048125"/>
            <a:ext cx="7524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—Pi. </a:t>
            </a:r>
            <a:r>
              <a:rPr sz="142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O. X </a:t>
            </a:r>
            <a:r>
              <a:rPr sz="142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55: τὸ δὲ σαφανὲς ἰὼν πόρσω κατέφρασεν</a:t>
            </a:r>
            <a:endParaRPr b="0" i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0" name="Pindar accepted reading">
            <a:extLst>
              <a:ext uri="{FF2B5EF4-FFF2-40B4-BE49-F238E27FC236}">
                <a16:creationId xmlns:a16="http://schemas.microsoft.com/office/drawing/2014/main" id="{E76B3384-BE78-4229-8FB7-9D779723A2D1}"/>
              </a:ext>
            </a:extLst>
          </p:cNvPr>
          <p:cNvSpPr>
            <a:spLocks noGrp="1"/>
          </p:cNvSpPr>
          <p:nvPr/>
        </p:nvSpPr>
        <p:spPr>
          <a:xfrm>
            <a:off x="1000125" y="4562475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τὸ δὲ σαφαν</a:t>
            </a:r>
            <a:r>
              <a:rPr sz="13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έ</a:t>
            </a: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ς :</a:t>
            </a:r>
          </a:p>
        </p:txBody>
      </p:sp>
      <p:sp>
        <p:nvSpPr>
          <p:cNvPr id="11" name="Pindar variant">
            <a:extLst>
              <a:ext uri="{FF2B5EF4-FFF2-40B4-BE49-F238E27FC236}">
                <a16:creationId xmlns:a16="http://schemas.microsoft.com/office/drawing/2014/main" id="{A9FA7DC0-5FF1-416C-BC30-25338969EF81}"/>
              </a:ext>
            </a:extLst>
          </p:cNvPr>
          <p:cNvSpPr>
            <a:spLocks noGrp="1"/>
          </p:cNvSpPr>
          <p:nvPr/>
        </p:nvSpPr>
        <p:spPr>
          <a:xfrm>
            <a:off x="3333750" y="4562475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 i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τὸ δ᾽ ἐς ἀφανές</a:t>
            </a:r>
          </a:p>
        </p:txBody>
      </p:sp>
      <p:sp>
        <p:nvSpPr>
          <p:cNvPr id="12" name="Pindar sigla">
            <a:extLst>
              <a:ext uri="{FF2B5EF4-FFF2-40B4-BE49-F238E27FC236}">
                <a16:creationId xmlns:a16="http://schemas.microsoft.com/office/drawing/2014/main" id="{507FC803-1F31-42EF-94B7-408D56A19339}"/>
              </a:ext>
            </a:extLst>
          </p:cNvPr>
          <p:cNvSpPr>
            <a:spLocks noGrp="1"/>
          </p:cNvSpPr>
          <p:nvPr/>
        </p:nvSpPr>
        <p:spPr>
          <a:xfrm>
            <a:off x="5905500" y="4562475"/>
            <a:ext cx="1238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CDEγP</a:t>
            </a:r>
          </a:p>
        </p:txBody>
      </p:sp>
      <p:sp>
        <p:nvSpPr>
          <p:cNvPr id="13" name="Separator 2">
            <a:extLst>
              <a:ext uri="{FF2B5EF4-FFF2-40B4-BE49-F238E27FC236}">
                <a16:creationId xmlns:a16="http://schemas.microsoft.com/office/drawing/2014/main" id="{FA78A950-277C-4619-A144-A30C1D58FCF8}"/>
              </a:ext>
            </a:extLst>
          </p:cNvPr>
          <p:cNvSpPr>
            <a:spLocks noGrp="1"/>
          </p:cNvSpPr>
          <p:nvPr/>
        </p:nvSpPr>
        <p:spPr>
          <a:xfrm>
            <a:off x="1000125" y="5105400"/>
            <a:ext cx="752475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4" name="Sophocles verse">
            <a:extLst>
              <a:ext uri="{FF2B5EF4-FFF2-40B4-BE49-F238E27FC236}">
                <a16:creationId xmlns:a16="http://schemas.microsoft.com/office/drawing/2014/main" id="{6CFB02EC-C334-41BC-ABF8-8BA381C858E0}"/>
              </a:ext>
            </a:extLst>
          </p:cNvPr>
          <p:cNvSpPr>
            <a:spLocks noGrp="1"/>
          </p:cNvSpPr>
          <p:nvPr/>
        </p:nvSpPr>
        <p:spPr>
          <a:xfrm>
            <a:off x="1000125" y="5276850"/>
            <a:ext cx="3524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—S. </a:t>
            </a:r>
            <a:r>
              <a:rPr sz="135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</a:t>
            </a: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615: ἐπὸν μαθήσεται</a:t>
            </a:r>
            <a:endParaRPr b="0" i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5" name="Sophocles explanation">
            <a:extLst>
              <a:ext uri="{FF2B5EF4-FFF2-40B4-BE49-F238E27FC236}">
                <a16:creationId xmlns:a16="http://schemas.microsoft.com/office/drawing/2014/main" id="{CE5D460D-BA93-47DE-B6F8-A7B71813B3A2}"/>
              </a:ext>
            </a:extLst>
          </p:cNvPr>
          <p:cNvSpPr>
            <a:spLocks noGrp="1"/>
          </p:cNvSpPr>
          <p:nvPr/>
        </p:nvSpPr>
        <p:spPr>
          <a:xfrm>
            <a:off x="4524375" y="5276850"/>
            <a:ext cx="40005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350" b="0" i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163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(form restored by Billerbeck); MSS LA read</a:t>
            </a:r>
          </a:p>
        </p:txBody>
      </p:sp>
      <p:sp>
        <p:nvSpPr>
          <p:cNvPr id="16" name="Sophocles variant">
            <a:extLst>
              <a:ext uri="{FF2B5EF4-FFF2-40B4-BE49-F238E27FC236}">
                <a16:creationId xmlns:a16="http://schemas.microsoft.com/office/drawing/2014/main" id="{56094B23-0F5C-4165-BBD2-97F9B0884347}"/>
              </a:ext>
            </a:extLst>
          </p:cNvPr>
          <p:cNvSpPr>
            <a:spLocks noGrp="1"/>
          </p:cNvSpPr>
          <p:nvPr/>
        </p:nvSpPr>
        <p:spPr>
          <a:xfrm>
            <a:off x="1000125" y="5772150"/>
            <a:ext cx="2571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725" b="0" i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350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ἐπ᾽ ὄμμα θήσεται,</a:t>
            </a:r>
          </a:p>
        </p:txBody>
      </p:sp>
      <p:sp>
        <p:nvSpPr>
          <p:cNvPr id="17" name="Sophocles source form">
            <a:extLst>
              <a:ext uri="{FF2B5EF4-FFF2-40B4-BE49-F238E27FC236}">
                <a16:creationId xmlns:a16="http://schemas.microsoft.com/office/drawing/2014/main" id="{57BC4552-4BF2-4895-9A46-9DF5CA7D1741}"/>
              </a:ext>
            </a:extLst>
          </p:cNvPr>
          <p:cNvSpPr>
            <a:spLocks noGrp="1"/>
          </p:cNvSpPr>
          <p:nvPr/>
        </p:nvSpPr>
        <p:spPr>
          <a:xfrm>
            <a:off x="3667125" y="5772150"/>
            <a:ext cx="4095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650" b="0" i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from ΕΠΟΝΜΑΘΗΣΕΤΑΙ</a:t>
            </a:r>
          </a:p>
        </p:txBody>
      </p:sp>
      <p:sp>
        <p:nvSpPr>
          <p:cNvPr id="20" name="Word division rail">
            <a:extLst>
              <a:ext uri="{FF2B5EF4-FFF2-40B4-BE49-F238E27FC236}">
                <a16:creationId xmlns:a16="http://schemas.microsoft.com/office/drawing/2014/main" id="{2237BE07-3709-4276-88C6-6C55E3A68A35}"/>
              </a:ext>
            </a:extLst>
          </p:cNvPr>
          <p:cNvSpPr>
            <a:spLocks noGrp="1"/>
          </p:cNvSpPr>
          <p:nvPr/>
        </p:nvSpPr>
        <p:spPr>
          <a:xfrm>
            <a:off x="781050" y="1695450"/>
            <a:ext cx="28575" cy="4552950"/>
          </a:xfrm>
          <a:prstGeom prst="rect">
            <a:avLst/>
          </a:prstGeom>
          <a:solidFill>
            <a:srgbClr val="D40000"/>
          </a:solidFill>
          <a:ln w="0">
            <a:solidFill>
              <a:srgbClr val="D40000"/>
            </a:solidFill>
          </a:ln>
        </p:spPr>
      </p:sp>
      <p:sp>
        <p:nvSpPr>
          <p:cNvPr id="21" name="Section 01">
            <a:extLst>
              <a:ext uri="{FF2B5EF4-FFF2-40B4-BE49-F238E27FC236}">
                <a16:creationId xmlns:a16="http://schemas.microsoft.com/office/drawing/2014/main" id="{D93E9D59-1D6C-40C4-8080-F72090AFBC92}"/>
              </a:ext>
            </a:extLst>
          </p:cNvPr>
          <p:cNvSpPr>
            <a:spLocks noGrp="1"/>
          </p:cNvSpPr>
          <p:nvPr/>
        </p:nvSpPr>
        <p:spPr>
          <a:xfrm>
            <a:off x="485775" y="1781175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2" name="Section 02">
            <a:extLst>
              <a:ext uri="{FF2B5EF4-FFF2-40B4-BE49-F238E27FC236}">
                <a16:creationId xmlns:a16="http://schemas.microsoft.com/office/drawing/2014/main" id="{A4B40111-D567-4FC9-A39F-76E461D516C7}"/>
              </a:ext>
            </a:extLst>
          </p:cNvPr>
          <p:cNvSpPr>
            <a:spLocks noGrp="1"/>
          </p:cNvSpPr>
          <p:nvPr/>
        </p:nvSpPr>
        <p:spPr>
          <a:xfrm>
            <a:off x="485775" y="3971925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3" name="Section 03">
            <a:extLst>
              <a:ext uri="{FF2B5EF4-FFF2-40B4-BE49-F238E27FC236}">
                <a16:creationId xmlns:a16="http://schemas.microsoft.com/office/drawing/2014/main" id="{CC03BB53-BF4F-42F1-9332-57C315D5860E}"/>
              </a:ext>
            </a:extLst>
          </p:cNvPr>
          <p:cNvSpPr>
            <a:spLocks noGrp="1"/>
          </p:cNvSpPr>
          <p:nvPr/>
        </p:nvSpPr>
        <p:spPr>
          <a:xfrm>
            <a:off x="485775" y="52197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19966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826F-2445-4A23-903E-5836EB95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876300"/>
          </a:xfrm>
        </p:spPr>
        <p:txBody>
          <a:bodyPr wrap="square" lIns="0" tIns="0" rIns="0" bIns="0" anchor="ctr">
            <a:normAutofit fontScale="85185"/>
          </a:bodyPr>
          <a:lstStyle/>
          <a:p>
            <a:pPr algn="l">
              <a:buNone/>
              <a:defRPr sz="2325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Confusion between similar words or meanings</a:t>
            </a:r>
          </a:p>
        </p:txBody>
      </p:sp>
      <p:sp>
        <p:nvSpPr>
          <p:cNvPr id="3" name="Editable transcription 13">
            <a:extLst>
              <a:ext uri="{FF2B5EF4-FFF2-40B4-BE49-F238E27FC236}">
                <a16:creationId xmlns:a16="http://schemas.microsoft.com/office/drawing/2014/main" id="{16E80B3C-5F04-4E2D-ADA8-10A369A2187B}"/>
              </a:ext>
            </a:extLst>
          </p:cNvPr>
          <p:cNvSpPr>
            <a:spLocks noGrp="1"/>
          </p:cNvSpPr>
          <p:nvPr/>
        </p:nvSpPr>
        <p:spPr>
          <a:xfrm>
            <a:off x="533400" y="2238375"/>
            <a:ext cx="3619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04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—Pi. </a:t>
            </a:r>
            <a:r>
              <a:rPr sz="12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</a:t>
            </a: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IV 90: καὶ μὰν Τιτυὸν βέλος Ἀρτέμιδος θήρευσε κραιπνόν</a:t>
            </a:r>
            <a:endParaRPr sz="1725" u="sng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endParaRPr sz="1725" u="sng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4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κραιπνόν] τερπνόν C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4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—Eratosth. </a:t>
            </a:r>
            <a:r>
              <a:rPr sz="12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Cat</a:t>
            </a: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VI: ὃν Ζεὺς χαριζόμενος Ἀπόλλωνι εἰς τὰ ἄστρα ἀνήγαγεν</a:t>
            </a:r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4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ἄστρα EL : ὅπλα OM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D5DC4B9F-7A4A-4257-84AD-50B98F9689F5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ERRORS CAUSED BY FEATURES OF THE MS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FA8A41FD-9266-4249-953F-8DA705CE652A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AA054D-DEB6-179A-4DFC-A7181EFF9D76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87630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Spelling or pronunciation errors</a:t>
            </a:r>
          </a:p>
        </p:txBody>
      </p:sp>
      <p:sp>
        <p:nvSpPr>
          <p:cNvPr id="8" name="Editable transcription 14">
            <a:extLst>
              <a:ext uri="{FF2B5EF4-FFF2-40B4-BE49-F238E27FC236}">
                <a16:creationId xmlns:a16="http://schemas.microsoft.com/office/drawing/2014/main" id="{1B5E9B6C-CCE1-9FE4-404A-B54F0E8C85D7}"/>
              </a:ext>
            </a:extLst>
          </p:cNvPr>
          <p:cNvSpPr>
            <a:spLocks noGrp="1"/>
          </p:cNvSpPr>
          <p:nvPr/>
        </p:nvSpPr>
        <p:spPr>
          <a:xfrm>
            <a:off x="4991100" y="2238375"/>
            <a:ext cx="3619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—D.L. IX 10:</a:t>
            </a:r>
          </a:p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[ἔφη] ἡμέραν τε καὶ νύκτα γίνεσθαι καὶ μῆνας καὶ ὥρας ἐτείους καὶ ἐνιαυτοὺς ὑετοὺς τε καὶ πνεύματα καὶ τὰ τούτοις ὅμοια κατὰ τὰς διαφόρους ἀναθυμιάσεις.</a:t>
            </a:r>
          </a:p>
          <a:p>
            <a:endParaRPr sz="14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ἐτείους F : αἰτίους BP</a:t>
            </a:r>
          </a:p>
          <a:p>
            <a:endParaRPr sz="14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—Theoc. VII 112: we find εὗρον for Ἕβρον</a:t>
            </a:r>
            <a:endParaRPr sz="14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endParaRPr sz="14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5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—S. </a:t>
            </a:r>
            <a:r>
              <a:rPr sz="120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</a:t>
            </a: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314: κεκρινοῖς for καὶ κρίνοις</a:t>
            </a:r>
            <a:endParaRPr sz="14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A4B7BEA7-4BBF-D4F6-3345-ECF1AD8772FC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Section 01">
            <a:extLst>
              <a:ext uri="{FF2B5EF4-FFF2-40B4-BE49-F238E27FC236}">
                <a16:creationId xmlns:a16="http://schemas.microsoft.com/office/drawing/2014/main" id="{CC5EBDDD-5508-4DAC-85FD-4DA4FB76CDD0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1" name="Section 02">
            <a:extLst>
              <a:ext uri="{FF2B5EF4-FFF2-40B4-BE49-F238E27FC236}">
                <a16:creationId xmlns:a16="http://schemas.microsoft.com/office/drawing/2014/main" id="{19A96E41-9B59-45C2-AF55-A86593E005C8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38165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472D1-82F5-447A-B025-463394182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0" y="2619375"/>
            <a:ext cx="5429250" cy="53340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Haplography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3" name="Editable transcription 15">
            <a:extLst>
              <a:ext uri="{FF2B5EF4-FFF2-40B4-BE49-F238E27FC236}">
                <a16:creationId xmlns:a16="http://schemas.microsoft.com/office/drawing/2014/main" id="{90727633-5F34-412B-B05E-B8306B82AB09}"/>
              </a:ext>
            </a:extLst>
          </p:cNvPr>
          <p:cNvSpPr>
            <a:spLocks noGrp="1"/>
          </p:cNvSpPr>
          <p:nvPr/>
        </p:nvSpPr>
        <p:spPr>
          <a:xfrm>
            <a:off x="3143250" y="3219450"/>
            <a:ext cx="54292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—Ar. </a:t>
            </a:r>
            <a:r>
              <a:rPr sz="1238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Ach</a:t>
            </a: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221–222: μὴ γὰρ ἐγγένοι ποτὲ / μηδὲ περ γέροντας ὄντας ἐκφυγὼν Ἀχαρνέας.</a:t>
            </a:r>
            <a:endParaRPr sz="200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ὄντας is omitted in most MSS, but is necessary.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9F6C9DC1-7AC7-421B-879F-13B390C6998A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OMISSIONS</a:t>
            </a:r>
            <a:endParaRPr sz="1125" b="1" i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6C3A7C51-7ADA-430C-854E-9E3B43F0F9DB}"/>
              </a:ext>
            </a:extLst>
          </p:cNvPr>
          <p:cNvSpPr>
            <a:spLocks noGrp="1"/>
          </p:cNvSpPr>
          <p:nvPr/>
        </p:nvSpPr>
        <p:spPr>
          <a:xfrm>
            <a:off x="2647950" y="4238625"/>
            <a:ext cx="592455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45C3AA-D78A-BF85-56B6-3B87EF60CD25}"/>
              </a:ext>
            </a:extLst>
          </p:cNvPr>
          <p:cNvSpPr>
            <a:spLocks noGrp="1"/>
          </p:cNvSpPr>
          <p:nvPr/>
        </p:nvSpPr>
        <p:spPr>
          <a:xfrm>
            <a:off x="3143250" y="4410075"/>
            <a:ext cx="5429250" cy="53340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Saut du même au même</a:t>
            </a:r>
            <a:endParaRPr sz="2700" b="1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Editable transcription 16">
            <a:extLst>
              <a:ext uri="{FF2B5EF4-FFF2-40B4-BE49-F238E27FC236}">
                <a16:creationId xmlns:a16="http://schemas.microsoft.com/office/drawing/2014/main" id="{4215CB7C-E484-9764-8302-9EFA5CD3F805}"/>
              </a:ext>
            </a:extLst>
          </p:cNvPr>
          <p:cNvSpPr>
            <a:spLocks noGrp="1"/>
          </p:cNvSpPr>
          <p:nvPr/>
        </p:nvSpPr>
        <p:spPr>
          <a:xfrm>
            <a:off x="3143250" y="5000625"/>
            <a:ext cx="5429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lnSpc>
                <a:spcPct val="102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—Ar. </a:t>
            </a:r>
            <a:r>
              <a:rPr sz="112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Ach</a:t>
            </a: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692–695: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2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ταῦτα πῶς εἰκότα, γέροντ᾽ ἀπο</a:t>
            </a: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[</a:t>
            </a: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λέσαι / πολιὸν ἄνδρα περὶ κλεψύδραν, / πολλὰ δὴ ξυμπονήσαντα καὶ θερμὸν ἀπο</a:t>
            </a: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]</a:t>
            </a: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μορξάμενον ἀνδρικὸν ἱδρῶτα δὴ καὶ πολύν.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2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MS A omits [ ]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94A5455F-9030-8733-3162-6CEBC9AAA6E9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4849A9-3151-4BD9-1C98-B4CCBD00ECBB}"/>
              </a:ext>
            </a:extLst>
          </p:cNvPr>
          <p:cNvSpPr>
            <a:spLocks noGrp="1"/>
          </p:cNvSpPr>
          <p:nvPr/>
        </p:nvSpPr>
        <p:spPr>
          <a:xfrm>
            <a:off x="3143250" y="876300"/>
            <a:ext cx="5429250" cy="53340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Omission of an entire line of text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37619467-2BB7-DDA2-8A1E-E8E5E8134B2C}"/>
              </a:ext>
            </a:extLst>
          </p:cNvPr>
          <p:cNvSpPr>
            <a:spLocks noGrp="1"/>
          </p:cNvSpPr>
          <p:nvPr/>
        </p:nvSpPr>
        <p:spPr>
          <a:xfrm>
            <a:off x="3143250" y="1457325"/>
            <a:ext cx="5429250" cy="78105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algn="l"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Omission of line 800 of Soph. O.T. in MS L (s. XI), as opposed to MSS ΑΦ (s. XIII)</a:t>
            </a:r>
          </a:p>
        </p:txBody>
      </p:sp>
      <p:sp>
        <p:nvSpPr>
          <p:cNvPr id="12" name="Academic title rule">
            <a:extLst>
              <a:ext uri="{FF2B5EF4-FFF2-40B4-BE49-F238E27FC236}">
                <a16:creationId xmlns:a16="http://schemas.microsoft.com/office/drawing/2014/main" id="{27D9B72B-C7D5-DCE4-83EB-51DC647EF917}"/>
              </a:ext>
            </a:extLst>
          </p:cNvPr>
          <p:cNvSpPr>
            <a:spLocks noGrp="1"/>
          </p:cNvSpPr>
          <p:nvPr/>
        </p:nvSpPr>
        <p:spPr>
          <a:xfrm>
            <a:off x="2647950" y="2400300"/>
            <a:ext cx="5924550" cy="14288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3" name="Omission count">
            <a:extLst>
              <a:ext uri="{FF2B5EF4-FFF2-40B4-BE49-F238E27FC236}">
                <a16:creationId xmlns:a16="http://schemas.microsoft.com/office/drawing/2014/main" id="{A7A37B02-F50F-4E43-9267-0304423ABE8C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16764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62500" lnSpcReduction="20000"/>
          </a:bodyPr>
          <a:lstStyle/>
          <a:p>
            <a:pPr algn="l">
              <a:defRPr sz="126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60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  <a:r>
              <a:rPr lang="el-GR" sz="12600" b="1" i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+</a:t>
            </a:r>
            <a:endParaRPr sz="12600" b="1" i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Omission count label">
            <a:extLst>
              <a:ext uri="{FF2B5EF4-FFF2-40B4-BE49-F238E27FC236}">
                <a16:creationId xmlns:a16="http://schemas.microsoft.com/office/drawing/2014/main" id="{17C3E788-A2AF-45C9-9E8E-E67EA65ED96D}"/>
              </a:ext>
            </a:extLst>
          </p:cNvPr>
          <p:cNvSpPr>
            <a:spLocks noGrp="1"/>
          </p:cNvSpPr>
          <p:nvPr/>
        </p:nvSpPr>
        <p:spPr>
          <a:xfrm>
            <a:off x="514350" y="3790950"/>
            <a:ext cx="16764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TYPES</a:t>
            </a:r>
          </a:p>
        </p:txBody>
      </p:sp>
      <p:sp>
        <p:nvSpPr>
          <p:cNvPr id="15" name="Omission vertical divider">
            <a:extLst>
              <a:ext uri="{FF2B5EF4-FFF2-40B4-BE49-F238E27FC236}">
                <a16:creationId xmlns:a16="http://schemas.microsoft.com/office/drawing/2014/main" id="{E0E009BD-8094-4C5E-9704-CCE97B401D30}"/>
              </a:ext>
            </a:extLst>
          </p:cNvPr>
          <p:cNvSpPr>
            <a:spLocks noGrp="1"/>
          </p:cNvSpPr>
          <p:nvPr/>
        </p:nvSpPr>
        <p:spPr>
          <a:xfrm>
            <a:off x="2381250" y="1028700"/>
            <a:ext cx="19050" cy="527685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6" name="Section 01">
            <a:extLst>
              <a:ext uri="{FF2B5EF4-FFF2-40B4-BE49-F238E27FC236}">
                <a16:creationId xmlns:a16="http://schemas.microsoft.com/office/drawing/2014/main" id="{764D61AE-824B-4EF9-A806-4CDE18EC3051}"/>
              </a:ext>
            </a:extLst>
          </p:cNvPr>
          <p:cNvSpPr>
            <a:spLocks noGrp="1"/>
          </p:cNvSpPr>
          <p:nvPr/>
        </p:nvSpPr>
        <p:spPr>
          <a:xfrm>
            <a:off x="2647950" y="904875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7" name="Section 02">
            <a:extLst>
              <a:ext uri="{FF2B5EF4-FFF2-40B4-BE49-F238E27FC236}">
                <a16:creationId xmlns:a16="http://schemas.microsoft.com/office/drawing/2014/main" id="{6812BD69-7F4E-450A-A3F2-650C90E132F4}"/>
              </a:ext>
            </a:extLst>
          </p:cNvPr>
          <p:cNvSpPr>
            <a:spLocks noGrp="1"/>
          </p:cNvSpPr>
          <p:nvPr/>
        </p:nvSpPr>
        <p:spPr>
          <a:xfrm>
            <a:off x="2647950" y="26479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8" name="Section 03">
            <a:extLst>
              <a:ext uri="{FF2B5EF4-FFF2-40B4-BE49-F238E27FC236}">
                <a16:creationId xmlns:a16="http://schemas.microsoft.com/office/drawing/2014/main" id="{AFABF57D-5721-44EC-A797-273C7567091B}"/>
              </a:ext>
            </a:extLst>
          </p:cNvPr>
          <p:cNvSpPr>
            <a:spLocks noGrp="1"/>
          </p:cNvSpPr>
          <p:nvPr/>
        </p:nvSpPr>
        <p:spPr>
          <a:xfrm>
            <a:off x="2647950" y="44386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134873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E24D1-561F-4596-A78E-24C19A731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9715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Dittography (letters or syllables)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3" name="Editable transcription 19">
            <a:extLst>
              <a:ext uri="{FF2B5EF4-FFF2-40B4-BE49-F238E27FC236}">
                <a16:creationId xmlns:a16="http://schemas.microsoft.com/office/drawing/2014/main" id="{FD83F8C5-E6AE-47ED-9D45-ACBCEA4F0378}"/>
              </a:ext>
            </a:extLst>
          </p:cNvPr>
          <p:cNvSpPr>
            <a:spLocks noGrp="1"/>
          </p:cNvSpPr>
          <p:nvPr/>
        </p:nvSpPr>
        <p:spPr>
          <a:xfrm>
            <a:off x="533400" y="2333625"/>
            <a:ext cx="3619500" cy="304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—Sen. Ep. LXXVIII 14: deinde quod acerbum fuit ferre, tulisse iucundum est.</a:t>
            </a:r>
          </a:p>
          <a:p>
            <a:endParaRPr sz="1725" i="1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ferre, tulisse Bartsch : ferre retulisse Q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D607039D-59EF-465C-9E97-13DF818D466C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ADDITIONS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A6F65B79-3793-4AA2-966A-D1948FA9E966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A8372D6-96F8-708F-AE04-2BB0E6391E41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9715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325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Addition prompted by an interlinear gloss</a:t>
            </a:r>
            <a:endParaRPr sz="2325" b="1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Editable transcription 20">
            <a:extLst>
              <a:ext uri="{FF2B5EF4-FFF2-40B4-BE49-F238E27FC236}">
                <a16:creationId xmlns:a16="http://schemas.microsoft.com/office/drawing/2014/main" id="{33A1097D-B52B-E275-91DA-A95015F267C9}"/>
              </a:ext>
            </a:extLst>
          </p:cNvPr>
          <p:cNvSpPr>
            <a:spLocks noGrp="1"/>
          </p:cNvSpPr>
          <p:nvPr/>
        </p:nvSpPr>
        <p:spPr>
          <a:xfrm>
            <a:off x="4991100" y="2457450"/>
            <a:ext cx="3619500" cy="2952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endParaRPr sz="21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l">
              <a:lnSpc>
                <a:spcPct val="103000"/>
              </a:lnSpc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—A. A. 549: καὶ πῶς; ἀπόντων κοιράνων ἔτρεις τινάς;</a:t>
            </a:r>
          </a:p>
          <a:p>
            <a:endParaRPr sz="195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κοιράνων Triclinius : τυράννων F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BD005359-3AA9-C475-4FBC-CDC7068CDDC3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Paired layout divider">
            <a:extLst>
              <a:ext uri="{FF2B5EF4-FFF2-40B4-BE49-F238E27FC236}">
                <a16:creationId xmlns:a16="http://schemas.microsoft.com/office/drawing/2014/main" id="{AC5BFBA9-89B6-47AC-8ADA-A0040189F32C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Section 01">
            <a:extLst>
              <a:ext uri="{FF2B5EF4-FFF2-40B4-BE49-F238E27FC236}">
                <a16:creationId xmlns:a16="http://schemas.microsoft.com/office/drawing/2014/main" id="{8F4E3D36-7DD1-46BE-A299-26EB784A86EB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Section 02">
            <a:extLst>
              <a:ext uri="{FF2B5EF4-FFF2-40B4-BE49-F238E27FC236}">
                <a16:creationId xmlns:a16="http://schemas.microsoft.com/office/drawing/2014/main" id="{44733C23-CC60-4A60-9747-DF380A082133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991299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5734-1AB8-4E94-861B-1C73DF9F7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9715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325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Incorporation of glosses into the main text</a:t>
            </a:r>
          </a:p>
        </p:txBody>
      </p:sp>
      <p:sp>
        <p:nvSpPr>
          <p:cNvPr id="3" name="Editable transcription 21">
            <a:extLst>
              <a:ext uri="{FF2B5EF4-FFF2-40B4-BE49-F238E27FC236}">
                <a16:creationId xmlns:a16="http://schemas.microsoft.com/office/drawing/2014/main" id="{768C9DC3-09B7-4CEE-ABBF-E259E1CDC7EC}"/>
              </a:ext>
            </a:extLst>
          </p:cNvPr>
          <p:cNvSpPr>
            <a:spLocks noGrp="1"/>
          </p:cNvSpPr>
          <p:nvPr/>
        </p:nvSpPr>
        <p:spPr>
          <a:xfrm>
            <a:off x="533400" y="2333625"/>
            <a:ext cx="3619500" cy="3714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endParaRPr sz="1275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08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—Eratosth. Cat. VI:</a:t>
            </a: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08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ὡς καὶ τοὺς ἤδη τεθνηκότας ἐγείρειν, ἐν οἷς καὶ Ἱππόλυτον ἔσχατον [τὸν Θησέως],</a:t>
            </a:r>
          </a:p>
          <a:p>
            <a:endParaRPr sz="1163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08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Ἱππόλυτον ἔσχατον praeuntibus Westermann Maass, e codd. rec., sed uerba τὸν Θησέως ut glossam interpolatam secl. Pàmias : ἔσχατον Ἱππόλυτον post Heyne transp. Matthiae Robert Olivieri : τὸν Θησέως E, iam edd. post Heyne : τοῦ Θησέως LOM : &lt;τὸν&gt; τοῦ Θησέως Struve, Maass</a:t>
            </a:r>
          </a:p>
          <a:p>
            <a:endParaRPr sz="1163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08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——D.L. V 76:</a:t>
            </a: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08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λέγεται δ᾽ ἀποβαλόντα αὐτὸν τὰς ὄψεις ἐν Ἀλεξανδρείᾳ κομίσασθαι αὖθις παρὰ τοῦ Σαράπιδος.</a:t>
            </a:r>
          </a:p>
          <a:p>
            <a:endParaRPr sz="1163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275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08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ἀποβαλόντα BP : τυφλωθέντα F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7C30CCA7-C399-42C9-B38D-7DC228E37D81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ADDITIONS</a:t>
            </a:r>
            <a:endParaRPr sz="1125" b="1" i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28079CA4-1C1D-447E-85CE-B044EBA551A6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81777C9-C7B1-2601-7BC0-32CA795DF0E1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9715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325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Incorporation of passages from commentaries</a:t>
            </a:r>
            <a:endParaRPr sz="2325" b="1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Editable transcription 22">
            <a:extLst>
              <a:ext uri="{FF2B5EF4-FFF2-40B4-BE49-F238E27FC236}">
                <a16:creationId xmlns:a16="http://schemas.microsoft.com/office/drawing/2014/main" id="{8A3D7AA3-CB31-838A-1EB2-35C20ECBFDBF}"/>
              </a:ext>
            </a:extLst>
          </p:cNvPr>
          <p:cNvSpPr>
            <a:spLocks noGrp="1"/>
          </p:cNvSpPr>
          <p:nvPr/>
        </p:nvSpPr>
        <p:spPr>
          <a:xfrm>
            <a:off x="4991100" y="2333625"/>
            <a:ext cx="3619500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—A. Pers. 253: οἴμοι, κακὸν μὲν πρῶτον ἀγγέλλειν κακά</a:t>
            </a: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MS M has this marginal verse: στέργει γὰρ οὐδεὶς ἄγγελον κακῶν ἐπῶν (cf. S. Ant. 277).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3628941A-103A-146F-2E69-767F67D878B5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Paired layout divider">
            <a:extLst>
              <a:ext uri="{FF2B5EF4-FFF2-40B4-BE49-F238E27FC236}">
                <a16:creationId xmlns:a16="http://schemas.microsoft.com/office/drawing/2014/main" id="{25E7915A-F8C4-4253-ADC3-A0959A876903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Section 01">
            <a:extLst>
              <a:ext uri="{FF2B5EF4-FFF2-40B4-BE49-F238E27FC236}">
                <a16:creationId xmlns:a16="http://schemas.microsoft.com/office/drawing/2014/main" id="{CD57F953-7870-4EAC-AFDA-9A07B63BD3BD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Section 02">
            <a:extLst>
              <a:ext uri="{FF2B5EF4-FFF2-40B4-BE49-F238E27FC236}">
                <a16:creationId xmlns:a16="http://schemas.microsoft.com/office/drawing/2014/main" id="{A65E461D-9C2E-4FBD-B74F-65C31FE959C1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098625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A8896-E431-46E0-B1ED-B6138A30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9715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Transposition of letters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3" name="Editable transcription 23">
            <a:extLst>
              <a:ext uri="{FF2B5EF4-FFF2-40B4-BE49-F238E27FC236}">
                <a16:creationId xmlns:a16="http://schemas.microsoft.com/office/drawing/2014/main" id="{C1FBED35-BAAA-4804-8E8A-E1900EC6D031}"/>
              </a:ext>
            </a:extLst>
          </p:cNvPr>
          <p:cNvSpPr>
            <a:spLocks noGrp="1"/>
          </p:cNvSpPr>
          <p:nvPr/>
        </p:nvSpPr>
        <p:spPr>
          <a:xfrm>
            <a:off x="533400" y="2238375"/>
            <a:ext cx="3619500" cy="3143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—A. </a:t>
            </a:r>
            <a:r>
              <a:rPr sz="1275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A.</a:t>
            </a: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1205: ἁβρύνεται γὰρ πᾶς τις εὖ πράσσων πλέον.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ἁβρύνεται F : βαρύνεται Tr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—Confusions such as                 βαλών – λαβών, suscipit for suspicit</a:t>
            </a: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E57F1137-47D7-4F6E-BEA7-0598E2991632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TRANSPOSITIONS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6F217FC7-B9BC-4042-BEA5-A67D120B2E30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BA5666-6366-FC4F-C060-DBED5D532679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9715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Transposition of verses and hyperbaton</a:t>
            </a:r>
          </a:p>
        </p:txBody>
      </p:sp>
      <p:sp>
        <p:nvSpPr>
          <p:cNvPr id="8" name="Editable transcription 24">
            <a:extLst>
              <a:ext uri="{FF2B5EF4-FFF2-40B4-BE49-F238E27FC236}">
                <a16:creationId xmlns:a16="http://schemas.microsoft.com/office/drawing/2014/main" id="{5826E9C7-A214-F9A8-0A20-1C122D313411}"/>
              </a:ext>
            </a:extLst>
          </p:cNvPr>
          <p:cNvSpPr>
            <a:spLocks noGrp="1"/>
          </p:cNvSpPr>
          <p:nvPr/>
        </p:nvSpPr>
        <p:spPr>
          <a:xfrm>
            <a:off x="4991100" y="2400300"/>
            <a:ext cx="3619500" cy="3238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—Pi. </a:t>
            </a:r>
            <a:r>
              <a:rPr sz="1238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</a:t>
            </a: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VII 36–37: ὁ δ᾽ ἀποπλέων / Σκύρου μὲν ἅμαρτε, πλαγχθέντες δ᾽ εἰς Ἐφύραν ἵκοντο</a:t>
            </a: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endParaRPr sz="1350" u="sng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πλαγχθέντες δ᾽ εἰς Ἐφύραν ἵκοντο corr. Boeck : ἵκοντο δ᾽ εἰς Ἐφύραν πλαγχθέντες codd.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95033C83-6B07-FA39-A7DA-FA55E1A50444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Paired layout divider">
            <a:extLst>
              <a:ext uri="{FF2B5EF4-FFF2-40B4-BE49-F238E27FC236}">
                <a16:creationId xmlns:a16="http://schemas.microsoft.com/office/drawing/2014/main" id="{D2D8B460-188D-4BEE-B4A9-108A0B76E1AF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Section 01">
            <a:extLst>
              <a:ext uri="{FF2B5EF4-FFF2-40B4-BE49-F238E27FC236}">
                <a16:creationId xmlns:a16="http://schemas.microsoft.com/office/drawing/2014/main" id="{57DCD3EE-C964-405B-9197-F2BFFAC03E97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Section 02">
            <a:extLst>
              <a:ext uri="{FF2B5EF4-FFF2-40B4-BE49-F238E27FC236}">
                <a16:creationId xmlns:a16="http://schemas.microsoft.com/office/drawing/2014/main" id="{B39507B0-87C9-4262-B9C3-790FFEE3CE92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82753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FB84-032C-4AAE-B355-65C7084D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9715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Vitium byzantinum</a:t>
            </a:r>
            <a:endParaRPr sz="270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Editable transcription 25">
            <a:extLst>
              <a:ext uri="{FF2B5EF4-FFF2-40B4-BE49-F238E27FC236}">
                <a16:creationId xmlns:a16="http://schemas.microsoft.com/office/drawing/2014/main" id="{9DD3BD38-4017-4681-BCFB-A9B34D2D26E9}"/>
              </a:ext>
            </a:extLst>
          </p:cNvPr>
          <p:cNvSpPr>
            <a:spLocks noGrp="1"/>
          </p:cNvSpPr>
          <p:nvPr/>
        </p:nvSpPr>
        <p:spPr>
          <a:xfrm>
            <a:off x="533400" y="2238375"/>
            <a:ext cx="361950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lnSpc>
                <a:spcPct val="103000"/>
              </a:lnSpc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—A. A. 1105: ἐκεῖνα δ᾽ ἔγνων· πᾶσα γὰρ πόλις βοᾷ.</a:t>
            </a:r>
          </a:p>
          <a:p>
            <a:endParaRPr sz="20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πόλις βοᾷ M : βοᾷ πόλις F Tr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B11E445A-6CBD-479B-A918-1748848C066E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TRANSPOSITIONS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B245142C-7BCF-4B4A-930B-AEFEDC8C58D5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BA02E-B062-5195-379F-BA1BB1C43ECB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9715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Byzantine prose rhythm</a:t>
            </a:r>
            <a:endParaRPr sz="2700" b="1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Editable transcription 26">
            <a:extLst>
              <a:ext uri="{FF2B5EF4-FFF2-40B4-BE49-F238E27FC236}">
                <a16:creationId xmlns:a16="http://schemas.microsoft.com/office/drawing/2014/main" id="{874E91F6-955B-4404-F726-710AD42B4E45}"/>
              </a:ext>
            </a:extLst>
          </p:cNvPr>
          <p:cNvSpPr>
            <a:spLocks noGrp="1"/>
          </p:cNvSpPr>
          <p:nvPr/>
        </p:nvSpPr>
        <p:spPr>
          <a:xfrm>
            <a:off x="4991100" y="2238375"/>
            <a:ext cx="3619500" cy="3524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—Plu. Mor. 522 (de curiositate XIII):</a:t>
            </a: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ὁμοίως οὐδ᾽ Ἀλέξανδρος εἰς ὄψιν ἦλθε τῆς Δαρείου γυναικὸς ἐκπρεπεστάτης εἶναι λεγομένης</a:t>
            </a:r>
            <a:endParaRPr sz="165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endParaRPr sz="14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τῆς Δαρείου γυναικὸς ἐκπρεπεστάτης εἶναι λεγομένης codd. plerique :</a:t>
            </a: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τῇ Δαρείου γυναικὶ εὐπρεπεστάτῃ λεγομένῃ τυγχάνειν codd. familiae Λ.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A4F470BC-4FFC-C1CF-8559-9E0C115CF206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Paired layout divider">
            <a:extLst>
              <a:ext uri="{FF2B5EF4-FFF2-40B4-BE49-F238E27FC236}">
                <a16:creationId xmlns:a16="http://schemas.microsoft.com/office/drawing/2014/main" id="{7ACA5355-49D2-4C41-B4BB-5F19B7C23FEB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Section 01">
            <a:extLst>
              <a:ext uri="{FF2B5EF4-FFF2-40B4-BE49-F238E27FC236}">
                <a16:creationId xmlns:a16="http://schemas.microsoft.com/office/drawing/2014/main" id="{DD1F9906-36B1-4207-AC5C-FF623E48EF5C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Section 02">
            <a:extLst>
              <a:ext uri="{FF2B5EF4-FFF2-40B4-BE49-F238E27FC236}">
                <a16:creationId xmlns:a16="http://schemas.microsoft.com/office/drawing/2014/main" id="{D88BFD72-DD7A-46D9-9559-174BE8B03585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Metrical long">
            <a:extLst>
              <a:ext uri="{FF2B5EF4-FFF2-40B4-BE49-F238E27FC236}">
                <a16:creationId xmlns:a16="http://schemas.microsoft.com/office/drawing/2014/main" id="{E88EE9F7-3553-4BBD-98B5-93551DB50062}"/>
              </a:ext>
            </a:extLst>
          </p:cNvPr>
          <p:cNvSpPr>
            <a:spLocks noGrp="1"/>
          </p:cNvSpPr>
          <p:nvPr/>
        </p:nvSpPr>
        <p:spPr>
          <a:xfrm>
            <a:off x="3486150" y="1924050"/>
            <a:ext cx="552450" cy="19050"/>
          </a:xfrm>
          <a:prstGeom prst="rect">
            <a:avLst/>
          </a:prstGeom>
          <a:solidFill>
            <a:srgbClr val="9AAED0"/>
          </a:solidFill>
          <a:ln w="0">
            <a:solidFill>
              <a:srgbClr val="9AAED0"/>
            </a:solidFill>
          </a:ln>
        </p:spPr>
      </p:sp>
      <p:sp>
        <p:nvSpPr>
          <p:cNvPr id="14" name="Metrical shorts">
            <a:extLst>
              <a:ext uri="{FF2B5EF4-FFF2-40B4-BE49-F238E27FC236}">
                <a16:creationId xmlns:a16="http://schemas.microsoft.com/office/drawing/2014/main" id="{9F471C65-0413-47AF-A841-CD2F823C6DE4}"/>
              </a:ext>
            </a:extLst>
          </p:cNvPr>
          <p:cNvSpPr>
            <a:spLocks noGrp="1"/>
          </p:cNvSpPr>
          <p:nvPr/>
        </p:nvSpPr>
        <p:spPr>
          <a:xfrm>
            <a:off x="3486150" y="1943100"/>
            <a:ext cx="5524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b">
            <a:normAutofit/>
          </a:bodyPr>
          <a:lstStyle/>
          <a:p>
            <a:pPr algn="ctr">
              <a:defRPr sz="975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∪  ∪</a:t>
            </a:r>
          </a:p>
        </p:txBody>
      </p:sp>
    </p:spTree>
    <p:extLst>
      <p:ext uri="{BB962C8B-B14F-4D97-AF65-F5344CB8AC3E}">
        <p14:creationId xmlns:p14="http://schemas.microsoft.com/office/powerpoint/2010/main" val="1552055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D437-5437-426D-A48C-5C00EAEAF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9715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Case influenced by neighbouring words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3" name="Editable transcription 27">
            <a:extLst>
              <a:ext uri="{FF2B5EF4-FFF2-40B4-BE49-F238E27FC236}">
                <a16:creationId xmlns:a16="http://schemas.microsoft.com/office/drawing/2014/main" id="{2A837C2A-FC3D-4F09-A1BC-3B9D8C82F56E}"/>
              </a:ext>
            </a:extLst>
          </p:cNvPr>
          <p:cNvSpPr>
            <a:spLocks noGrp="1"/>
          </p:cNvSpPr>
          <p:nvPr/>
        </p:nvSpPr>
        <p:spPr>
          <a:xfrm>
            <a:off x="533400" y="2333625"/>
            <a:ext cx="3619500" cy="304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20000"/>
          </a:bodyPr>
          <a:lstStyle/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—E. </a:t>
            </a:r>
            <a:r>
              <a:rPr sz="1238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Hel</a:t>
            </a: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1243: κενοῖσι θάπτειν ἐν πέπλων ὑφάσμασιν.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πέπλων Scaliger : πέπλοις L</a:t>
            </a: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—E. </a:t>
            </a:r>
            <a:r>
              <a:rPr sz="1238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HF</a:t>
            </a: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364: τάν τ᾽ ὀρεινόμον ἀγρίων Κενταύρων ποτὲ γένναν</a:t>
            </a: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endParaRPr sz="172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One MS reads      ὀρεινόμιον</a:t>
            </a: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E3AE65D1-4B67-45F7-A9D2-766A582E3845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ALTERATIONS</a:t>
            </a:r>
            <a:endParaRPr sz="1125" b="1" i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A8A164DA-0A35-4136-ADFD-308CD2828678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5E0504-A51C-C26D-D39A-A9995CE07C19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9715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Attractio</a:t>
            </a:r>
            <a:endParaRPr sz="2700" b="1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Editable transcription 28">
            <a:extLst>
              <a:ext uri="{FF2B5EF4-FFF2-40B4-BE49-F238E27FC236}">
                <a16:creationId xmlns:a16="http://schemas.microsoft.com/office/drawing/2014/main" id="{A80F26D7-4C00-C2B6-06D9-26CE57752EA2}"/>
              </a:ext>
            </a:extLst>
          </p:cNvPr>
          <p:cNvSpPr>
            <a:spLocks noGrp="1"/>
          </p:cNvSpPr>
          <p:nvPr/>
        </p:nvSpPr>
        <p:spPr>
          <a:xfrm>
            <a:off x="4991100" y="2143125"/>
            <a:ext cx="3619500" cy="3714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—E. </a:t>
            </a:r>
            <a:r>
              <a:rPr sz="1163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Rh</a:t>
            </a:r>
            <a:r>
              <a:rPr sz="1163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776–777:</a:t>
            </a: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ἤπυσα δ᾽ αὐτοῖς μὴ πελάζεσθαι στρατῷ, / κλῶπας δοκήσας συμμάχων πλάθειν τινάς.</a:t>
            </a:r>
          </a:p>
          <a:p>
            <a:endParaRPr sz="1388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πελάζεσθαι : πλάθειν V</a:t>
            </a:r>
          </a:p>
          <a:p>
            <a:endParaRPr sz="1388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163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—Hes. </a:t>
            </a:r>
            <a:r>
              <a:rPr sz="1163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</a:t>
            </a:r>
            <a:r>
              <a:rPr sz="1163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454: MS B reads, instead of      χρυσοπέδιλον, χρυσοστέφανον (through attraction to this compound, which occurs at 17 and 136).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BEACC944-201A-D360-DAAB-C0EBE46C71D9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0" name="Paired layout divider">
            <a:extLst>
              <a:ext uri="{FF2B5EF4-FFF2-40B4-BE49-F238E27FC236}">
                <a16:creationId xmlns:a16="http://schemas.microsoft.com/office/drawing/2014/main" id="{EA80E53B-095B-4984-B85D-3EBBE6E2C57D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Section 01">
            <a:extLst>
              <a:ext uri="{FF2B5EF4-FFF2-40B4-BE49-F238E27FC236}">
                <a16:creationId xmlns:a16="http://schemas.microsoft.com/office/drawing/2014/main" id="{3F7410A7-D70A-44E4-AA6C-9A2EC2E85219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2" name="Section 02">
            <a:extLst>
              <a:ext uri="{FF2B5EF4-FFF2-40B4-BE49-F238E27FC236}">
                <a16:creationId xmlns:a16="http://schemas.microsoft.com/office/drawing/2014/main" id="{F9DB4210-6E0A-4E93-8EC1-A2E74D1347A6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710888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FE36-D2D2-49DA-97A7-ED2DDE12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100" y="1200150"/>
            <a:ext cx="3619500" cy="9715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Errors caused by Christian ideology</a:t>
            </a:r>
          </a:p>
        </p:txBody>
      </p:sp>
      <p:sp>
        <p:nvSpPr>
          <p:cNvPr id="3" name="Editable transcription 29">
            <a:extLst>
              <a:ext uri="{FF2B5EF4-FFF2-40B4-BE49-F238E27FC236}">
                <a16:creationId xmlns:a16="http://schemas.microsoft.com/office/drawing/2014/main" id="{52FEE559-B3F6-4879-9AF4-7B46F037A768}"/>
              </a:ext>
            </a:extLst>
          </p:cNvPr>
          <p:cNvSpPr>
            <a:spLocks noGrp="1"/>
          </p:cNvSpPr>
          <p:nvPr/>
        </p:nvSpPr>
        <p:spPr>
          <a:xfrm>
            <a:off x="4991100" y="2400300"/>
            <a:ext cx="3619500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—Eratosth. </a:t>
            </a:r>
            <a:r>
              <a:rPr sz="1200" b="0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Cat</a:t>
            </a: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. II: γενέσθαι δὲ Διὸς τροφὸν καὶ διὰ τοῦτο ἐν οὐρανῷ τιμῆς ἀξιωθῆναι.</a:t>
            </a:r>
          </a:p>
          <a:p>
            <a:endParaRPr sz="1575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ἐν οὐρανῷ iam Jacoby post Heyne, corr. Pàmias ex FRAGM. VAT. (cf. in caelo ARAT. LAT.) :</a:t>
            </a:r>
          </a:p>
          <a:p>
            <a:pPr algn="l">
              <a:lnSpc>
                <a:spcPct val="103000"/>
              </a:lnSpc>
              <a:buNone/>
              <a:defRPr sz="165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ἐν οὐρανοῖς ELOM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4E6ECB27-BD89-4E60-A4A8-AF8E92987500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DELIBERATE INTERVENTIONS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33E7B55B-7F44-46CD-AE75-9000D9897D8C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037278D-92A1-1955-496D-80A813F10DD3}"/>
              </a:ext>
            </a:extLst>
          </p:cNvPr>
          <p:cNvSpPr>
            <a:spLocks noGrp="1"/>
          </p:cNvSpPr>
          <p:nvPr/>
        </p:nvSpPr>
        <p:spPr>
          <a:xfrm>
            <a:off x="533400" y="1200150"/>
            <a:ext cx="3619500" cy="7429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Deliberate errors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767B60A3-D3AE-C813-B2EF-7ED22B591389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36195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algn="l">
              <a:buNone/>
              <a:defRPr sz="1725" b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Correction of difficult words or passages that the copyist wishes to simplify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A44A7ACB-961D-25E5-AD5B-E4DF40119120}"/>
              </a:ext>
            </a:extLst>
          </p:cNvPr>
          <p:cNvSpPr>
            <a:spLocks noGrp="1"/>
          </p:cNvSpPr>
          <p:nvPr/>
        </p:nvSpPr>
        <p:spPr>
          <a:xfrm>
            <a:off x="533400" y="3048000"/>
            <a:ext cx="3619500" cy="247650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20000"/>
          </a:bodyPr>
          <a:lstStyle/>
          <a:p>
            <a:pPr algn="ctr">
              <a:lnSpc>
                <a:spcPct val="115000"/>
              </a:lnSpc>
              <a:buNone/>
              <a:defRPr sz="2100" b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Ὅσοις ὅσσοισι</a:t>
            </a:r>
            <a:endParaRPr sz="21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ctr">
              <a:lnSpc>
                <a:spcPct val="115000"/>
              </a:lnSpc>
              <a:buNone/>
              <a:defRPr sz="2100" b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Ἀνατείνας ἀντείνας</a:t>
            </a:r>
            <a:endParaRPr sz="21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ctr">
              <a:lnSpc>
                <a:spcPct val="115000"/>
              </a:lnSpc>
              <a:buNone/>
              <a:defRPr sz="2100" b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Deinde dein</a:t>
            </a:r>
            <a:endParaRPr sz="21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pPr algn="ctr">
              <a:lnSpc>
                <a:spcPct val="115000"/>
              </a:lnSpc>
              <a:buNone/>
              <a:defRPr sz="2100" b="0">
                <a:solidFill>
                  <a:srgbClr val="9A4938"/>
                </a:solidFill>
                <a:latin typeface="Gentium Plus"/>
                <a:ea typeface="Gentium Plus"/>
                <a:cs typeface="Gentium Plu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Laudauerit laudarit</a:t>
            </a:r>
            <a:endParaRPr sz="21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10" name="Academic title rule">
            <a:extLst>
              <a:ext uri="{FF2B5EF4-FFF2-40B4-BE49-F238E27FC236}">
                <a16:creationId xmlns:a16="http://schemas.microsoft.com/office/drawing/2014/main" id="{5E3E9744-B5CC-4483-5111-DA70A7DC8B43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Intervention divider">
            <a:extLst>
              <a:ext uri="{FF2B5EF4-FFF2-40B4-BE49-F238E27FC236}">
                <a16:creationId xmlns:a16="http://schemas.microsoft.com/office/drawing/2014/main" id="{7715CFDC-DC44-4A97-BE89-23AE72C27595}"/>
              </a:ext>
            </a:extLst>
          </p:cNvPr>
          <p:cNvSpPr>
            <a:spLocks noGrp="1"/>
          </p:cNvSpPr>
          <p:nvPr/>
        </p:nvSpPr>
        <p:spPr>
          <a:xfrm>
            <a:off x="4572000" y="1200150"/>
            <a:ext cx="19050" cy="495300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2" name="Section 01">
            <a:extLst>
              <a:ext uri="{FF2B5EF4-FFF2-40B4-BE49-F238E27FC236}">
                <a16:creationId xmlns:a16="http://schemas.microsoft.com/office/drawing/2014/main" id="{0B9BA008-1C88-40E6-AA2F-8BA61B4B4EA0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3" name="Section 02">
            <a:extLst>
              <a:ext uri="{FF2B5EF4-FFF2-40B4-BE49-F238E27FC236}">
                <a16:creationId xmlns:a16="http://schemas.microsoft.com/office/drawing/2014/main" id="{0BD788D5-B5BA-4093-827E-8A27B75A15ED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9712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00C64-7D6F-4CC1-9FE3-7CCF0CCB2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200150"/>
            <a:ext cx="3619500" cy="933450"/>
          </a:xfr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Restoration of damage or lacunae</a:t>
            </a:r>
          </a:p>
        </p:txBody>
      </p:sp>
      <p:sp>
        <p:nvSpPr>
          <p:cNvPr id="3" name="Editable transcription 31">
            <a:extLst>
              <a:ext uri="{FF2B5EF4-FFF2-40B4-BE49-F238E27FC236}">
                <a16:creationId xmlns:a16="http://schemas.microsoft.com/office/drawing/2014/main" id="{57B33ED9-DE54-462E-81DB-4F980CD171B7}"/>
              </a:ext>
            </a:extLst>
          </p:cNvPr>
          <p:cNvSpPr>
            <a:spLocks noGrp="1"/>
          </p:cNvSpPr>
          <p:nvPr/>
        </p:nvSpPr>
        <p:spPr>
          <a:xfrm>
            <a:off x="533400" y="2324100"/>
            <a:ext cx="3619500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—h. Ven. 4–5: χαῖρε θεὰ Σαλαμῖνος εὐκτιμένης μεδέουσα / καὶ πάσης Κύπρου</a:t>
            </a:r>
            <a:endParaRPr sz="1800" b="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  <a:p>
            <a:endParaRPr sz="1425" u="sng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These words were illegible in M's exemplar and were therefore supplied as</a:t>
            </a:r>
          </a:p>
          <a:p>
            <a:pPr algn="l">
              <a:lnSpc>
                <a:spcPct val="103000"/>
              </a:lnSpc>
              <a:buNone/>
              <a:defRPr sz="18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238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μάκαιρα Κυθήρης ἰ εἰναλίης τε.</a:t>
            </a:r>
          </a:p>
        </p:txBody>
      </p:sp>
      <p:sp>
        <p:nvSpPr>
          <p:cNvPr id="4" name="Category label">
            <a:extLst>
              <a:ext uri="{FF2B5EF4-FFF2-40B4-BE49-F238E27FC236}">
                <a16:creationId xmlns:a16="http://schemas.microsoft.com/office/drawing/2014/main" id="{85F0809B-7BFB-46AD-B98D-0A9CD802D005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8077200" cy="22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DELIBERATE INTERVENTIONS</a:t>
            </a:r>
          </a:p>
        </p:txBody>
      </p:sp>
      <p:sp>
        <p:nvSpPr>
          <p:cNvPr id="5" name="Academic title rule">
            <a:extLst>
              <a:ext uri="{FF2B5EF4-FFF2-40B4-BE49-F238E27FC236}">
                <a16:creationId xmlns:a16="http://schemas.microsoft.com/office/drawing/2014/main" id="{1438B6CC-6A91-48F9-9E23-0B1D308B7DAF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1939DC-D95E-ED9A-D895-E1848A127F7A}"/>
              </a:ext>
            </a:extLst>
          </p:cNvPr>
          <p:cNvSpPr>
            <a:spLocks noGrp="1"/>
          </p:cNvSpPr>
          <p:nvPr/>
        </p:nvSpPr>
        <p:spPr>
          <a:xfrm>
            <a:off x="4991100" y="1200150"/>
            <a:ext cx="3619500" cy="742950"/>
          </a:xfrm>
          <a:prstGeom prst="rect">
            <a:avLst/>
          </a:prstGeom>
        </p:spPr>
        <p:txBody>
          <a:bodyPr vert="horz"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Technical corrections</a:t>
            </a:r>
          </a:p>
        </p:txBody>
      </p:sp>
      <p:sp>
        <p:nvSpPr>
          <p:cNvPr id="8" name="Editable transcription 32">
            <a:extLst>
              <a:ext uri="{FF2B5EF4-FFF2-40B4-BE49-F238E27FC236}">
                <a16:creationId xmlns:a16="http://schemas.microsoft.com/office/drawing/2014/main" id="{0D328F43-A434-3D07-A310-4DC9784DF02C}"/>
              </a:ext>
            </a:extLst>
          </p:cNvPr>
          <p:cNvSpPr>
            <a:spLocks noGrp="1"/>
          </p:cNvSpPr>
          <p:nvPr/>
        </p:nvSpPr>
        <p:spPr>
          <a:xfrm>
            <a:off x="4991100" y="2133600"/>
            <a:ext cx="36195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—Hom. Il. IX 453: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τῇ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ιθοίμην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ὶ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ἔρεξ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</a:t>
            </a:r>
          </a:p>
          <a:p>
            <a:endParaRPr sz="1950" dirty="0">
              <a:solidFill>
                <a:schemeClr val="bg1"/>
              </a:solidFill>
              <a:latin typeface="DejaVu Serif"/>
              <a:ea typeface="DejaVu Serif"/>
              <a:cs typeface="DejaVu Serif"/>
            </a:endParaRPr>
          </a:p>
          <a:p>
            <a:pPr algn="l">
              <a:lnSpc>
                <a:spcPct val="104000"/>
              </a:lnSpc>
              <a:buNone/>
              <a:defRPr sz="2100" b="0">
                <a:solidFill>
                  <a:srgbClr val="26384A"/>
                </a:solidFill>
                <a:latin typeface="Gentium Plus"/>
                <a:ea typeface="Gentium Plus"/>
                <a:cs typeface="Gentium Plus"/>
              </a:defRPr>
            </a:pP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  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τῇ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ιθοίμην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κ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ὶ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ἔρεξ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 :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τῇ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οὐ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π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ιθοίμην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οὐδ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᾽ </a:t>
            </a:r>
            <a:r>
              <a:rPr sz="1313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ἔρεξ</a:t>
            </a:r>
            <a:r>
              <a:rPr sz="1313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9" name="Academic title rule">
            <a:extLst>
              <a:ext uri="{FF2B5EF4-FFF2-40B4-BE49-F238E27FC236}">
                <a16:creationId xmlns:a16="http://schemas.microsoft.com/office/drawing/2014/main" id="{BF6964DB-8204-E6E1-BAD3-E200B40DEDED}"/>
              </a:ext>
            </a:extLst>
          </p:cNvPr>
          <p:cNvSpPr>
            <a:spLocks noGrp="1"/>
          </p:cNvSpPr>
          <p:nvPr/>
        </p:nvSpPr>
        <p:spPr>
          <a:xfrm>
            <a:off x="-19050000" y="-19050000"/>
            <a:ext cx="9525" cy="952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A82B16-5648-BFD6-7698-24EDD9556FC1}"/>
              </a:ext>
            </a:extLst>
          </p:cNvPr>
          <p:cNvSpPr>
            <a:spLocks noGrp="1"/>
          </p:cNvSpPr>
          <p:nvPr/>
        </p:nvSpPr>
        <p:spPr>
          <a:xfrm>
            <a:off x="2785108" y="4419600"/>
            <a:ext cx="3619500" cy="1524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342900" indent="-342900" algn="l">
              <a:buClr>
                <a:srgbClr val="D40000"/>
              </a:buClr>
              <a:buFont typeface="Arial"/>
              <a:buChar char="•"/>
              <a:defRPr sz="2025" b="0" i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75" dirty="0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Censorship</a:t>
            </a:r>
            <a:endParaRPr sz="2025" dirty="0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  <a:p>
            <a:pPr marL="342900" indent="-342900" algn="l">
              <a:buClr>
                <a:srgbClr val="D40000"/>
              </a:buClr>
              <a:buFont typeface="Arial"/>
              <a:buChar char="•"/>
              <a:defRPr sz="2025" b="0" i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75" dirty="0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Propagandistic alteration</a:t>
            </a:r>
            <a:endParaRPr dirty="0">
              <a:solidFill>
                <a:schemeClr val="bg1"/>
              </a:solidFill>
            </a:endParaRPr>
          </a:p>
          <a:p>
            <a:pPr marL="342900" indent="-342900" algn="l">
              <a:buClr>
                <a:srgbClr val="D40000"/>
              </a:buClr>
              <a:buFont typeface="Arial"/>
              <a:buChar char="•"/>
              <a:defRPr sz="2025" b="0" i="0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1575" dirty="0" err="1">
                <a:solidFill>
                  <a:srgbClr val="D7E0F0"/>
                </a:solidFill>
                <a:latin typeface="DejaVu Sans"/>
                <a:ea typeface="DejaVu Sans"/>
                <a:cs typeface="DejaVu Sans"/>
              </a:rPr>
              <a:t>Interpolatio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" name="Corrections divider">
            <a:extLst>
              <a:ext uri="{FF2B5EF4-FFF2-40B4-BE49-F238E27FC236}">
                <a16:creationId xmlns:a16="http://schemas.microsoft.com/office/drawing/2014/main" id="{E5B6B590-2A66-4F2C-BC0A-41D172D60A2A}"/>
              </a:ext>
            </a:extLst>
          </p:cNvPr>
          <p:cNvSpPr>
            <a:spLocks noGrp="1"/>
          </p:cNvSpPr>
          <p:nvPr/>
        </p:nvSpPr>
        <p:spPr>
          <a:xfrm>
            <a:off x="4571999" y="1200150"/>
            <a:ext cx="45719" cy="274955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13" name="Section 01">
            <a:extLst>
              <a:ext uri="{FF2B5EF4-FFF2-40B4-BE49-F238E27FC236}">
                <a16:creationId xmlns:a16="http://schemas.microsoft.com/office/drawing/2014/main" id="{0DA4CC74-A72B-46BE-9F30-F1E9DC285E62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4" name="Section 02">
            <a:extLst>
              <a:ext uri="{FF2B5EF4-FFF2-40B4-BE49-F238E27FC236}">
                <a16:creationId xmlns:a16="http://schemas.microsoft.com/office/drawing/2014/main" id="{B04029DE-46BE-4B33-8A84-42C47BA9B96E}"/>
              </a:ext>
            </a:extLst>
          </p:cNvPr>
          <p:cNvSpPr>
            <a:spLocks noGrp="1"/>
          </p:cNvSpPr>
          <p:nvPr/>
        </p:nvSpPr>
        <p:spPr>
          <a:xfrm>
            <a:off x="4991100" y="8953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03006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34EF00-FF59-D7B9-AFDC-0066ED1E2766}"/>
              </a:ext>
            </a:extLst>
          </p:cNvPr>
          <p:cNvSpPr>
            <a:spLocks noGrp="1"/>
          </p:cNvSpPr>
          <p:nvPr/>
        </p:nvSpPr>
        <p:spPr>
          <a:xfrm>
            <a:off x="4305300" y="2238375"/>
            <a:ext cx="430530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algn="ctr">
              <a:buNone/>
            </a:pPr>
            <a:r>
              <a:rPr sz="16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Porta patens esto. Nulli claudatur honesto</a:t>
            </a:r>
            <a:endParaRPr sz="180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4CDE7-A4D6-4DC7-8CD7-8A3853F3BC83}"/>
              </a:ext>
            </a:extLst>
          </p:cNvPr>
          <p:cNvSpPr>
            <a:spLocks noGrp="1"/>
          </p:cNvSpPr>
          <p:nvPr/>
        </p:nvSpPr>
        <p:spPr>
          <a:xfrm>
            <a:off x="4305300" y="3219450"/>
            <a:ext cx="430530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algn="ctr">
              <a:buNone/>
            </a:pPr>
            <a:r>
              <a:rPr sz="16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Porta patens esto nulli. Claudatur honesto</a:t>
            </a:r>
            <a:endParaRPr sz="1800">
              <a:solidFill>
                <a:schemeClr val="bg1"/>
              </a:solidFill>
              <a:latin typeface="Gentium Plus"/>
              <a:ea typeface="Gentium Plus"/>
              <a:cs typeface="Gentium Plu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809C2-FAA6-7605-68AD-37087FEA98EC}"/>
              </a:ext>
            </a:extLst>
          </p:cNvPr>
          <p:cNvSpPr>
            <a:spLocks noGrp="1"/>
          </p:cNvSpPr>
          <p:nvPr/>
        </p:nvSpPr>
        <p:spPr>
          <a:xfrm>
            <a:off x="4305300" y="1657350"/>
            <a:ext cx="430530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algn="ctr">
              <a:buNone/>
            </a:pPr>
            <a:r>
              <a:rPr sz="1425" b="1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PORTA PATENS ESTO NULLI CLAUDATUR HONESTO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2EE654-9EEF-7652-C99C-D4AFA62DD562}"/>
              </a:ext>
            </a:extLst>
          </p:cNvPr>
          <p:cNvSpPr>
            <a:spLocks noGrp="1"/>
          </p:cNvSpPr>
          <p:nvPr/>
        </p:nvSpPr>
        <p:spPr>
          <a:xfrm>
            <a:off x="4305300" y="2628900"/>
            <a:ext cx="4305300" cy="5143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algn="ctr">
              <a:buNone/>
            </a:pPr>
            <a:r>
              <a:rPr sz="1088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Let the door remain wide open. Let it not be closed to any honest man.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2A5667-552C-EEFC-68B0-CBEE739C1860}"/>
              </a:ext>
            </a:extLst>
          </p:cNvPr>
          <p:cNvSpPr>
            <a:spLocks noGrp="1"/>
          </p:cNvSpPr>
          <p:nvPr/>
        </p:nvSpPr>
        <p:spPr>
          <a:xfrm>
            <a:off x="4305300" y="3619500"/>
            <a:ext cx="4305300" cy="5143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sz="1088" i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Let not the door be opened to anybody. Let it be closed to the honest man</a:t>
            </a:r>
            <a:endParaRPr sz="1200" i="1">
              <a:latin typeface="Gentium Plus"/>
              <a:ea typeface="Gentium Plus"/>
              <a:cs typeface="Gentium Plu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36111B-C6BD-4172-B7C0-7EE8144A74E3}"/>
              </a:ext>
            </a:extLst>
          </p:cNvPr>
          <p:cNvSpPr>
            <a:spLocks noGrp="1"/>
          </p:cNvSpPr>
          <p:nvPr/>
        </p:nvSpPr>
        <p:spPr>
          <a:xfrm>
            <a:off x="4305300" y="4591050"/>
            <a:ext cx="2381250" cy="381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sz="16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Let’s eat grandma!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BAAB61-80DD-4856-0978-9835FAAE4C84}"/>
              </a:ext>
            </a:extLst>
          </p:cNvPr>
          <p:cNvSpPr>
            <a:spLocks noGrp="1"/>
          </p:cNvSpPr>
          <p:nvPr/>
        </p:nvSpPr>
        <p:spPr>
          <a:xfrm>
            <a:off x="4305300" y="5895975"/>
            <a:ext cx="2381250" cy="6400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sz="16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Let’s eat, grandma!</a:t>
            </a:r>
          </a:p>
        </p:txBody>
      </p:sp>
      <p:pic>
        <p:nvPicPr>
          <p:cNvPr id="36" name="Εικόνα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238375"/>
            <a:ext cx="2667000" cy="27622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D961095-7819-8900-4448-30D37013FE82}"/>
              </a:ext>
            </a:extLst>
          </p:cNvPr>
          <p:cNvSpPr>
            <a:spLocks noGrp="1"/>
          </p:cNvSpPr>
          <p:nvPr/>
        </p:nvSpPr>
        <p:spPr>
          <a:xfrm>
            <a:off x="533400" y="1676400"/>
            <a:ext cx="314325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sz="180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Παιδάκια στα κάρβουνα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64137C-5356-D23A-5D66-1CDBB7933D9E}"/>
              </a:ext>
            </a:extLst>
          </p:cNvPr>
          <p:cNvSpPr>
            <a:spLocks noGrp="1"/>
          </p:cNvSpPr>
          <p:nvPr/>
        </p:nvSpPr>
        <p:spPr>
          <a:xfrm>
            <a:off x="533400" y="5200650"/>
            <a:ext cx="314325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sz="180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Παϊδάκια στα κάρβουνα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86EC5B0-F8D3-C90C-D5CA-BAD5A2E60B76}"/>
              </a:ext>
            </a:extLst>
          </p:cNvPr>
          <p:cNvSpPr>
            <a:spLocks noGrp="1"/>
          </p:cNvSpPr>
          <p:nvPr/>
        </p:nvSpPr>
        <p:spPr>
          <a:xfrm>
            <a:off x="533400" y="523875"/>
            <a:ext cx="8077200" cy="62865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ctr" defTabSz="4572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1">
                <a:solidFill>
                  <a:srgbClr val="26384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Punctuation and diacritics save lives!</a:t>
            </a:r>
            <a:endParaRPr sz="2700" b="1">
              <a:solidFill>
                <a:schemeClr val="bg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Category label">
            <a:extLst>
              <a:ext uri="{FF2B5EF4-FFF2-40B4-BE49-F238E27FC236}">
                <a16:creationId xmlns:a16="http://schemas.microsoft.com/office/drawing/2014/main" id="{57B165C5-00FB-BED4-787F-D9B7A85F26F6}"/>
              </a:ext>
            </a:extLst>
          </p:cNvPr>
          <p:cNvSpPr>
            <a:spLocks noGrp="1"/>
          </p:cNvSpPr>
          <p:nvPr/>
        </p:nvSpPr>
        <p:spPr>
          <a:xfrm>
            <a:off x="533400" y="266700"/>
            <a:ext cx="8077200" cy="209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rmAutofit/>
          </a:bodyPr>
          <a:lstStyle/>
          <a:p>
            <a:pPr algn="l">
              <a:buNone/>
              <a:defRPr sz="1125" b="1" i="0">
                <a:solidFill>
                  <a:srgbClr val="425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EXCURSUS</a:t>
            </a:r>
            <a:r>
              <a:rPr lang="el-GR" sz="1050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: EDITORIAL ERRORS</a:t>
            </a:r>
            <a:endParaRPr sz="1125" b="1" i="0">
              <a:solidFill>
                <a:srgbClr val="C0000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Academic title rule">
            <a:extLst>
              <a:ext uri="{FF2B5EF4-FFF2-40B4-BE49-F238E27FC236}">
                <a16:creationId xmlns:a16="http://schemas.microsoft.com/office/drawing/2014/main" id="{6220F641-B7C7-54A6-4421-3B511A4FE699}"/>
              </a:ext>
            </a:extLst>
          </p:cNvPr>
          <p:cNvSpPr>
            <a:spLocks noGrp="1"/>
          </p:cNvSpPr>
          <p:nvPr/>
        </p:nvSpPr>
        <p:spPr>
          <a:xfrm>
            <a:off x="495300" y="1257300"/>
            <a:ext cx="8153400" cy="20955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pic>
        <p:nvPicPr>
          <p:cNvPr id="42" name="Εικόνα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650" y="4429125"/>
            <a:ext cx="1123950" cy="16859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1DDF9A-6FC4-891B-36AA-2DDA39CC6667}"/>
              </a:ext>
            </a:extLst>
          </p:cNvPr>
          <p:cNvSpPr>
            <a:spLocks noGrp="1"/>
          </p:cNvSpPr>
          <p:nvPr/>
        </p:nvSpPr>
        <p:spPr>
          <a:xfrm>
            <a:off x="6134100" y="6496050"/>
            <a:ext cx="28956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sz="638">
                <a:solidFill>
                  <a:srgbClr val="9AAED0"/>
                </a:solidFill>
                <a:latin typeface="DejaVu Sans"/>
                <a:ea typeface="DejaVu Sans"/>
                <a:cs typeface="DejaVu Sans"/>
              </a:rPr>
              <a:t>Images generated using OpenAI's ChatGPT </a:t>
            </a:r>
          </a:p>
        </p:txBody>
      </p:sp>
      <p:sp>
        <p:nvSpPr>
          <p:cNvPr id="25" name="Excursus divider">
            <a:extLst>
              <a:ext uri="{FF2B5EF4-FFF2-40B4-BE49-F238E27FC236}">
                <a16:creationId xmlns:a16="http://schemas.microsoft.com/office/drawing/2014/main" id="{444D9994-546D-422E-8465-CF4F669303F0}"/>
              </a:ext>
            </a:extLst>
          </p:cNvPr>
          <p:cNvSpPr>
            <a:spLocks noGrp="1"/>
          </p:cNvSpPr>
          <p:nvPr/>
        </p:nvSpPr>
        <p:spPr>
          <a:xfrm>
            <a:off x="4000500" y="1504950"/>
            <a:ext cx="19050" cy="4857750"/>
          </a:xfrm>
          <a:prstGeom prst="rect">
            <a:avLst/>
          </a:prstGeom>
          <a:solidFill>
            <a:srgbClr val="425F79"/>
          </a:solidFill>
          <a:ln w="0">
            <a:solidFill>
              <a:srgbClr val="425F79"/>
            </a:solidFill>
          </a:ln>
        </p:spPr>
      </p:sp>
      <p:sp>
        <p:nvSpPr>
          <p:cNvPr id="26" name="Section 01">
            <a:extLst>
              <a:ext uri="{FF2B5EF4-FFF2-40B4-BE49-F238E27FC236}">
                <a16:creationId xmlns:a16="http://schemas.microsoft.com/office/drawing/2014/main" id="{42A4ED3E-1801-4B5A-9665-591E7199A475}"/>
              </a:ext>
            </a:extLst>
          </p:cNvPr>
          <p:cNvSpPr>
            <a:spLocks noGrp="1"/>
          </p:cNvSpPr>
          <p:nvPr/>
        </p:nvSpPr>
        <p:spPr>
          <a:xfrm>
            <a:off x="533400" y="14287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3</a:t>
            </a:r>
            <a:endParaRPr sz="1275" b="1" i="0" dirty="0">
              <a:solidFill>
                <a:srgbClr val="D4000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7" name="Section 02">
            <a:extLst>
              <a:ext uri="{FF2B5EF4-FFF2-40B4-BE49-F238E27FC236}">
                <a16:creationId xmlns:a16="http://schemas.microsoft.com/office/drawing/2014/main" id="{84225B37-7253-4EC0-AF87-073FC552CD7E}"/>
              </a:ext>
            </a:extLst>
          </p:cNvPr>
          <p:cNvSpPr>
            <a:spLocks noGrp="1"/>
          </p:cNvSpPr>
          <p:nvPr/>
        </p:nvSpPr>
        <p:spPr>
          <a:xfrm>
            <a:off x="4305300" y="142875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1</a:t>
            </a:r>
            <a:endParaRPr sz="1275" b="1" i="0" dirty="0">
              <a:solidFill>
                <a:srgbClr val="D4000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8" name="Section 03">
            <a:extLst>
              <a:ext uri="{FF2B5EF4-FFF2-40B4-BE49-F238E27FC236}">
                <a16:creationId xmlns:a16="http://schemas.microsoft.com/office/drawing/2014/main" id="{7B3C33CF-2585-42CC-BEA6-82B47C37E7BC}"/>
              </a:ext>
            </a:extLst>
          </p:cNvPr>
          <p:cNvSpPr>
            <a:spLocks noGrp="1"/>
          </p:cNvSpPr>
          <p:nvPr/>
        </p:nvSpPr>
        <p:spPr>
          <a:xfrm>
            <a:off x="4305300" y="4267200"/>
            <a:ext cx="4572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1" i="0">
                <a:solidFill>
                  <a:srgbClr val="D4000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0</a:t>
            </a:r>
            <a:r>
              <a:rPr lang="el-GR" sz="1275" b="1" i="0" dirty="0">
                <a:solidFill>
                  <a:srgbClr val="D40000"/>
                </a:solidFill>
                <a:latin typeface="DejaVu Sans"/>
                <a:ea typeface="DejaVu Sans"/>
                <a:cs typeface="DejaVu Sans"/>
              </a:rPr>
              <a:t>2</a:t>
            </a:r>
            <a:endParaRPr sz="1275" b="1" i="0" dirty="0">
              <a:solidFill>
                <a:srgbClr val="D40000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6853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1665</Words>
  <Application>Microsoft Macintosh PowerPoint</Application>
  <DocSecurity>0</DocSecurity>
  <PresentationFormat>Προβολή στην οθόνη (4:3)</PresentationFormat>
  <Paragraphs>365</Paragraphs>
  <Slides>20</Slides>
  <Notes>20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6" baseType="lpstr">
      <vt:lpstr>Arial</vt:lpstr>
      <vt:lpstr>Calibri</vt:lpstr>
      <vt:lpstr>DejaVu Sans</vt:lpstr>
      <vt:lpstr>DejaVu Serif</vt:lpstr>
      <vt:lpstr>Gentium Plus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Similarity of letterforms</vt:lpstr>
      <vt:lpstr>Misreading of an abbreviation and nomina sacra</vt:lpstr>
      <vt:lpstr>Παρουσίαση του PowerPoint</vt:lpstr>
      <vt:lpstr>Confusion between similar words or meanings</vt:lpstr>
      <vt:lpstr>Haplography</vt:lpstr>
      <vt:lpstr>Dittography (letters or syllables)</vt:lpstr>
      <vt:lpstr>Incorporation of glosses into the main text</vt:lpstr>
      <vt:lpstr>Transposition of letters</vt:lpstr>
      <vt:lpstr>Vitium byzantinum</vt:lpstr>
      <vt:lpstr>Case influenced by neighbouring words</vt:lpstr>
      <vt:lpstr>Errors caused by Christian ideology</vt:lpstr>
      <vt:lpstr>Restoration of damage or lacunae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Stamatis Bussès</cp:lastModifiedBy>
  <cp:revision>4</cp:revision>
  <dcterms:created xsi:type="dcterms:W3CDTF">2026-09-17T16:46:28Z</dcterms:created>
  <dcterms:modified xsi:type="dcterms:W3CDTF">2026-09-18T05:13:15Z</dcterms:modified>
</cp:coreProperties>
</file>