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5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0B2239"/>
          </a:solidFill>
          <a:ln w="12700">
            <a:solidFill>
              <a:srgbClr val="0B223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9436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9E6E0"/>
                </a:solidFill>
              </a:rPr>
              <a:t>Γεωργικός Πειραματισμός ΙΙ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3931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Κεφάλαιο 2ο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85800" y="1874520"/>
            <a:ext cx="6583680" cy="10058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Θεωρητικές και Παράγωγες Κατανομές στη Δειγματοληψία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13232" y="3246120"/>
            <a:ext cx="6126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9E6E0"/>
                </a:solidFill>
              </a:rPr>
              <a:t>Κανονική • t-Student • χ² • F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8001000" y="2606040"/>
            <a:ext cx="3429000" cy="2240280"/>
          </a:xfrm>
          <a:prstGeom prst="roundRect">
            <a:avLst>
              <a:gd name="adj" fmla="val 7347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385048" y="3081528"/>
            <a:ext cx="1572768" cy="1572768"/>
          </a:xfrm>
          <a:prstGeom prst="ellipse">
            <a:avLst/>
          </a:prstGeom>
          <a:solidFill>
            <a:srgbClr val="EAF8F6"/>
          </a:solidFill>
          <a:ln w="19050">
            <a:solidFill>
              <a:srgbClr val="2A9D8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385048" y="335584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0149840" y="317296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Κανονική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0149840" y="3630168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συμμετρία • μέσος • σ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549640" y="487375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49640" y="494690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Ζ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692640" y="487375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92640" y="494690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Φ(z)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10835640" y="487375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35640" y="494690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1−α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Στόχοι του κεφαλαίου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10241280" cy="2971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Να συνδέσουμε τη δειγματοληψία με τις κατανομές πιθανότητας.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Να αναγνωρίζουμε πότε χρησιμοποιούμε κανονική, t, χ² και F.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Να ερμηνεύουμε κρίσιμες τιμές, πιθανότητες και βαθμούς ελευθερίας.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20497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531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4565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Μεταβλητή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54330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645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Κατανομή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6364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Στατιστικό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98398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713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Συμπέρασμα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Από τη μεταβλητή στην κατανομή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Μεταβλητή: χαρακτηριστικό που μπορεί να μετρηθεί.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Τιμές της μεταβλητής: οι επιμέρους ατομικές μετρήσεις.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κατανομή περιγράφει πώς «μοιράζονται» οι παρατηρήσεις.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629400" y="1874520"/>
            <a:ext cx="4480560" cy="1325880"/>
          </a:xfrm>
          <a:prstGeom prst="roundRect">
            <a:avLst>
              <a:gd name="adj" fmla="val 8276"/>
            </a:avLst>
          </a:prstGeom>
          <a:solidFill>
            <a:srgbClr val="EAF8F6"/>
          </a:solidFill>
          <a:ln w="16510">
            <a:solidFill>
              <a:srgbClr val="2A9D8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93992" y="1993392"/>
            <a:ext cx="4151376" cy="10881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355B"/>
                </a:solidFill>
              </a:rPr>
              <a:t>Κεντρική ιδέα: η κατανομή είναι η γλώσσα της αβεβαιότητας.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Παράμετρος και στατιστικό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Παράμετρος: άγνωστη τιμή χαρακτηριστικού του πληθυσμού.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Στατιστικό: ποσότητα που υπολογίζεται από το δείγμα.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Με τα στατιστικά εκτιμούμε τις παραμέτρους.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629400" y="1874520"/>
            <a:ext cx="4480560" cy="1325880"/>
          </a:xfrm>
          <a:prstGeom prst="roundRect">
            <a:avLst>
              <a:gd name="adj" fmla="val 8276"/>
            </a:avLst>
          </a:prstGeom>
          <a:solidFill>
            <a:srgbClr val="EAF8F6"/>
          </a:solidFill>
          <a:ln w="16510">
            <a:solidFill>
              <a:srgbClr val="2A9D8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93992" y="1993392"/>
            <a:ext cx="4151376" cy="10881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355B"/>
                </a:solidFill>
              </a:rPr>
              <a:t>Πληθυσμός → παράμετρος | Δείγμα → στατιστικό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Κατανομές συχνότητας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10241280" cy="2971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Δείχνουν τον τρόπο κατανομής των παρατηρήσεων.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Είναι το πρώτο βήμα για την κατανόηση των δεδομένων.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Στη δειγματοληψία συνδέονται με θεωρητικές κατανομές.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20497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531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4565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Παρατηρήσεις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54330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645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Συχνότητες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6364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Σχήμα κατανομής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98398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713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Στατιστική ερμηνεία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Οι τέσσερις βασικές κατανομές του κεφαλαίου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600200"/>
            <a:ext cx="2011680" cy="822960"/>
          </a:xfrm>
          <a:prstGeom prst="rect">
            <a:avLst/>
          </a:prstGeom>
          <a:solidFill>
            <a:srgbClr val="12355B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66420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Κατανομή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2743200" y="1600200"/>
            <a:ext cx="3474720" cy="822960"/>
          </a:xfrm>
          <a:prstGeom prst="rect">
            <a:avLst/>
          </a:prstGeom>
          <a:solidFill>
            <a:srgbClr val="12355B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16352" y="166420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Κύρια χρήση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17920" y="1600200"/>
            <a:ext cx="5212080" cy="822960"/>
          </a:xfrm>
          <a:prstGeom prst="rect">
            <a:avLst/>
          </a:prstGeom>
          <a:solidFill>
            <a:srgbClr val="12355B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291072" y="166420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Πότε εμφανίζεται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31520" y="2423160"/>
            <a:ext cx="201168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248716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Κανονική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2743200" y="2423160"/>
            <a:ext cx="347472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16352" y="248716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Μέσοι όροι και μεγάλες δειγματοληψίες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17920" y="2423160"/>
            <a:ext cx="521208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48716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Συμμετρική κατανομή ή μεγάλο n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31520" y="3246120"/>
            <a:ext cx="201168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4672" y="331012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t-Student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2743200" y="3246120"/>
            <a:ext cx="347472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816352" y="331012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Μικρά δείγματα για μέσους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217920" y="3246120"/>
            <a:ext cx="521208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91072" y="331012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Κανονικός πληθυσμός, άγνωστη διακύμανση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31520" y="4069080"/>
            <a:ext cx="201168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4672" y="413308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χ²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2743200" y="4069080"/>
            <a:ext cx="347472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816352" y="413308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Διακυμάνσεις και συχνότητες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217920" y="4069080"/>
            <a:ext cx="521208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91072" y="413308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Άθροισμα τετραγώνων κανονικών μεταβλητών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731520" y="4892040"/>
            <a:ext cx="201168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04672" y="495604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F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2743200" y="4892040"/>
            <a:ext cx="347472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816352" y="495604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Λόγος διακυμάνσεων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6217920" y="4892040"/>
            <a:ext cx="521208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291072" y="495604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Σύγκριση δύο διακυμάνσεων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Κανονική κατανομή: γενική εικόνα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καμπύλη έχει κωδωνοειδή μορφή.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μεσαίες τιμές εμφανίζονται συχνότερα.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ακραίες τιμές εμφανίζονται σπανιότερα.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EAF8F6"/>
          </a:solidFill>
          <a:ln w="1905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Κανονική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συμμετρία • μέσος • σ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Ζ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Φ(z)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1−α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Συμμετρία της κανονικής κατανομής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καμπύλη είναι συμμετρική γύρω από τον μέσο μ.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τυπική απόκλιση σ καθορίζει τη διασπορά.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Μεγαλύτερο σ σημαίνει πιο πλατιά κατανομή.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EAF8F6"/>
          </a:solidFill>
          <a:ln w="1905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Κανονική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συμμετρία • μέσος • σ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Ζ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Φ(z)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1−α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995160" y="4736592"/>
            <a:ext cx="4389120" cy="822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0" y="4828032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~ N(μ, σ²)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Τυποποιημένη κανονική κατανομή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ειδική περίπτωση Ν(0,1) έχει μέσο 0 και διακύμανση 1.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Χρησιμοποιείται για πίνακες πιθανοτήτων.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τιμές εκφράζονται σε μονάδες τυπικής απόκλισης.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EAF8F6"/>
          </a:solidFill>
          <a:ln w="1905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Κανονική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συμμετρία • μέσος • σ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Ζ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Φ(z)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AF8F6"/>
          </a:solidFill>
          <a:ln w="1016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9D8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1−α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995160" y="4736592"/>
            <a:ext cx="4389120" cy="822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0" y="4828032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Z = (X − μ) / σ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Πιθανότητες με τη Ζ κατανομή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P(Z ≤ z₀) = Φ(z₀).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P(Z ≥ z₀) = 1 − Φ(z₀).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P(z₁ ≤ Z ≤ z₂) = Φ(z₂) − Φ(z₁).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P(z₁ ≤ Z ≤ z₂) = Φ(z₂) − Φ(z₁)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Πώς διαβάζουμε έναν πίνακα Ζ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10241280" cy="2971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Επιλέγουμε την τιμή z.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Βρίσκουμε την αθροιστική πιθανότητα Φ(z).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Με συμπληρώματα ή διαφορές βρίσκουμε άλλες περιοχές.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20497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531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4565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z τιμή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54330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645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Φ(z)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6364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αριστερή περιοχή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98398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713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δεξιά/ενδιάμεση περιοχή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Η έννοια του σφάλματος α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Το α εκφράζει πιθανότητα σφάλματος.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Σε διπλής κατεύθυνσης έλεγχο μοιράζεται στις δύο ουρές.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Το zα/2 ορίζει κρίσιμες περιοχές.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α/2  |  1−α  |  α/2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Όρια εμπιστοσύνης με κανονική κατανομή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Τα όρια προσδιορίζουν περιοχή πιθανών τιμών.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Βασίζονται στον μέσο και το τυπικό σφάλμα.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Τιμές εκτός ορίων θεωρούνται ασυνήθιστες στο επίπεδο α.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x̄ ± z_{α/2} · σx̄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Τυπικό σφάλμα του μέσου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Μετρά τη μεταβλητότητα των δειγματικών μέσων.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Μειώνεται όταν αυξάνεται το μέγεθος δείγματος.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Συνδέει πληθυσμιακή διασπορά και δειγματικό μέσο.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σx̄ = σ / √n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Ελάχιστη σημαντική διαφορά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ποσότητα zα/2·σx̄ λειτουργεί ως όριο σύγκρισης.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Δείχνει πόσο πρέπει να απέχει μια τιμή από τον μέσο.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Χρησιμοποιείται για απόφαση με δεδομένο σφάλμα α.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ΕΣΔ = z_{α/2} · σx̄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Κανονική κατανομή και δειγματικός μέσος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μέσοι πολλών μεγάλων δειγμάτων σχηματίζουν κατανομή.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Για μεγάλο n η κατανομή του μέσου προσεγγίζει την κανονική.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τυποποίηση οδηγεί στη μεταβλητή Ζ.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Z = (x̄ − μ) / (σ / √n)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Σύγκριση δύο μεγάλων δειγμάτων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διαφορά δύο δειγματικών μέσων μπορεί να τυποποιηθεί.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μεταβλητή Ζ χρησιμοποιείται για μεγάλα δείγματα.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Το τυπικό σφάλμα συνδυάζει τις δύο διακυμάνσεις.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Z = (x̄₁ − x̄₂) / √(σ₁²/n₁ + σ₂²/n₂)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Τι αλλάζει όταν οι διακυμάνσεις είναι άγνωστες;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Σε μεγάλα δείγματα οι πληθυσμιακές διακυμάνσεις αντικαθίστανται από τις δειγματικές.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προσέγγιση παραμένει κανονική όταν το n είναι μεγάλο.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ακρίβεια αυξάνεται με το μέγεθος του δείγματος.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σ² → s²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t-Student: γιατί χρειάζεται;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Χρησιμοποιείται όταν το δείγμα είναι μικρό.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Εφαρμόζεται όταν η διακύμανση του πληθυσμού είναι άγνωστη.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Προϋποθέτει κανονικό πληθυσμό.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FFF1EC"/>
          </a:solidFill>
          <a:ln w="19050">
            <a:solidFill>
              <a:srgbClr val="E76F5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t-Student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μικρό δείγμα • ν=n−1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tα/2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s/√n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Μορφή της t κατανομής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Είναι συμμετρική γύρω από το 0.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Έχει παχύτερες ουρές από την κανονική.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Πλησιάζει την Ν(0,1) όταν αυξάνονται οι βαθμοί ελευθερίας.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FFF1EC"/>
          </a:solidFill>
          <a:ln w="19050">
            <a:solidFill>
              <a:srgbClr val="E76F5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t-Student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μικρό δείγμα • ν=n−1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tα/2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s/√n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Βαθμοί ελευθερίας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Συνήθως συμβολίζονται με 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Για ένα δείγμα: ν = n − 1.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Καθορίζουν το σχήμα και τις κρίσιμες τιμές της t.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 = n − 1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Κρίσιμες τιμές t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πίνακες δίνουν τιμές tν,α.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πιθανότητα μπορεί να αφορά μία ουρά ή δύο ουρές.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Για διπλής κατεύθυνσης διάστημα χρησιμοποιείται tν,α/2.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P(−tν,α/2 ≤ T ≤ tν,α/2) = 1 − α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22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 για μέσο μικρού δείγματος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Χρησιμοποιείται για δείγματα μικρού μεγέθους από κανονικό πληθυσμό.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Το s αντικαθιστά το άγνωστο σ.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βαθμοί ελευθερίας είναι n−1.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 = (x̄ − μ) / (s / √n)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23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 για διαφορά δύο μέσων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Χρησιμοποιείται για μικρά ανεξάρτητα δείγματα από κανονικούς πληθυσμούς.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Το τυπικό σφάλμα βασίζεται στις δειγματικές διακυμάνσεις.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μορφή εξαρτάται από την υπόθεση ισότητας διακυμάνσεων.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 = [(x̄₁ − x̄₂) − (μ₁ − μ₂)] / sd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24</a:t>
            </a:r>
            <a:endParaRPr lang="en-US" sz="8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Μικρά δείγματα: ίσες ή άνισες διακυμάνσεις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10241280" cy="2971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Ίσες διακυμάνσεις: χρησιμοποιείται κοινή εκτίμηση διακύμανσης.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Άνισες διακυμάνσεις: οι βαθμοί ελευθερίας προσαρμόζονται.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επιλογή επηρεάζει την κρίσιμη τιμή.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20497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531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4565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Έλεγχος υπόθεσης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54330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645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Ίσες σ²;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6364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Επιλογή τύπου t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98398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713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Συμπέρασμα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25</a:t>
            </a:r>
            <a:endParaRPr lang="en-US" sz="8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Σύνδεση κανονικής και t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t είναι πιο συντηρητική για μικρά δείγματα.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Όσο αυξάνεται το n, τόσο πλησιάζει την κανονική.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διαφορά είναι κυρίως στις ουρές.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FFF1EC"/>
          </a:solidFill>
          <a:ln w="19050">
            <a:solidFill>
              <a:srgbClr val="E76F5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t-Student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μικρό δείγμα • ν=n−1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tα/2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FF1EC"/>
          </a:solidFill>
          <a:ln w="10160">
            <a:solidFill>
              <a:srgbClr val="E76F5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76F5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s/√n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26</a:t>
            </a:r>
            <a:endParaRPr lang="en-US" sz="8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χ² κατανομή: ορισμός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Προκύπτει από άθροισμα τετραγώνων ανεξάρτητων τυπικών κανονικών μεταβλητών.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Έχει μόνο μη αρνητικές τιμές.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Εξαρτάται από τους βαθμούς ελευθερίας.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F4ECF7"/>
          </a:solidFill>
          <a:ln w="19050">
            <a:solidFill>
              <a:srgbClr val="6D59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Χι-τετράγωνο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διακύμανση • συχνότητες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s²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995160" y="4736592"/>
            <a:ext cx="4389120" cy="822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0" y="4828032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 = X₁² + X₂² + … + Xν²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27</a:t>
            </a:r>
            <a:endParaRPr lang="en-US" sz="8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Σχήμα της χ² κατανομής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Για μικρούς βαθμούς ελευθερίας είναι ασύμμετρη δεξιά.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Όσο αυξάνεται το ν γίνεται πιο συμμετρική.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Για ν &gt; 30 προσεγγίζει την κανονική.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F4ECF7"/>
          </a:solidFill>
          <a:ln w="19050">
            <a:solidFill>
              <a:srgbClr val="6D59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Χι-τετράγωνο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διακύμανση • συχνότητες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s²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28</a:t>
            </a:r>
            <a:endParaRPr lang="en-US" sz="8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Κρίσιμες τιμές χ²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πίνακες δίνουν τιμές με βάση το ν και το 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Συχνά χρησιμοποιείται δεξιά ουρά.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Σε διαστήματα εμπιστοσύνης χρησιμοποιούνται δύο κρίσιμες τιμές.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P(χ² ≥ χ²ν,α) = α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29</a:t>
            </a:r>
            <a:endParaRPr lang="en-US" sz="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χ² και διακύμανση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χ² κατανομή συνδέεται άμεσα με τη δειγματική διακύμανση.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Προϋπόθεση: κανονικός πληθυσμός.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βαθμοί ελευθερίας είναι n−1.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 = (n−1)s² / σ²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30</a:t>
            </a:r>
            <a:endParaRPr lang="en-US" sz="8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Εφαρμογές της χ² κατανομής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Σύγκριση διακύμανσης με γνωστή τιμή.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Σύγκριση συχνοτήτων.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Έλεγχοι ομοιογένειας ή προσαρμογής.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F4ECF7"/>
          </a:solidFill>
          <a:ln w="19050">
            <a:solidFill>
              <a:srgbClr val="6D59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Χι-τετράγωνο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διακύμανση • συχνότητες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s²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F4ECF7"/>
          </a:solidFill>
          <a:ln w="10160">
            <a:solidFill>
              <a:srgbClr val="6D59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D597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31</a:t>
            </a:r>
            <a:endParaRPr lang="en-US" sz="8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 κατανομή: ορισμός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Προκύπτει από λόγο δύο ανεξάρτητων χ² μεταβλητών διαιρεμένων με τους βαθμούς ελευθερίας τους.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Έχει δύο βαθμούς ελευθερίας: αριθμητή και παρανομαστή.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Λαμβάνει μόνο θετικές τιμές.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995160" y="160020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79208" y="2075688"/>
            <a:ext cx="1572768" cy="1572768"/>
          </a:xfrm>
          <a:prstGeom prst="ellipse">
            <a:avLst/>
          </a:prstGeom>
          <a:solidFill>
            <a:srgbClr val="EEF7EF"/>
          </a:solidFill>
          <a:ln w="19050">
            <a:solidFill>
              <a:srgbClr val="4F7D5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2350008"/>
            <a:ext cx="1572768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F7D5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0" y="21671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2355B"/>
                </a:solidFill>
              </a:rPr>
              <a:t>F κατανομή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0" y="26243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λόγος διακυμάνσεων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43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EF7EF"/>
          </a:solidFill>
          <a:ln w="10160">
            <a:solidFill>
              <a:srgbClr val="4F7D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F7D5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ν₁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686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EF7EF"/>
          </a:solidFill>
          <a:ln w="10160">
            <a:solidFill>
              <a:srgbClr val="4F7D5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F7D5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ν₂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829800" y="3867912"/>
            <a:ext cx="914400" cy="320040"/>
          </a:xfrm>
          <a:prstGeom prst="roundRect">
            <a:avLst>
              <a:gd name="adj" fmla="val 22857"/>
            </a:avLst>
          </a:prstGeom>
          <a:solidFill>
            <a:srgbClr val="EEF7EF"/>
          </a:solidFill>
          <a:ln w="10160">
            <a:solidFill>
              <a:srgbClr val="4F7D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29800" y="3941064"/>
            <a:ext cx="914400" cy="12801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F7D5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s₁²/s₂²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995160" y="4736592"/>
            <a:ext cx="4389120" cy="822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0" y="4828032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= (χ₁²/ν₁) / (χ₂²/ν₂)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32</a:t>
            </a:r>
            <a:endParaRPr lang="en-US" sz="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Βαθμοί ελευθερίας της F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ν₁: βαθμός ελευθερίας του αριθμητή.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ν₂: βαθμός ελευθερίας του παρανομαστή.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σειρά των διακυμάνσεων στον λόγο έχει σημασία.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Fν₁,ν₂;α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33</a:t>
            </a:r>
            <a:endParaRPr lang="en-US" sz="8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Κρίσιμες τιμές F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πίνακες δίνουν Fν₁,ν₂;α.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δεξιά ουρά έχει πιθανότητα 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Για διαστήματα χρησιμοποιούνται δύο κρίσιμες τιμές.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P(X ≥ Fν₁,ν₂;α) = α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34</a:t>
            </a:r>
            <a:endParaRPr lang="en-US" sz="8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 και λόγος διακυμάνσεων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βασική εφαρμογή είναι η σύγκριση δύο διακυμάνσεων.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Χρησιμοποιείται σε κανονικούς πληθυσμούς.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Αποτελεί βάση για σημαντικές τεχνικές ανάλυσης διακύμανσης.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= (s₁²/σ₁²) / (s₂²/σ₂²)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35</a:t>
            </a:r>
            <a:endParaRPr lang="en-US" sz="8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Πότε χρησιμοποιούμε κάθε κατανομή;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600200"/>
            <a:ext cx="2011680" cy="822960"/>
          </a:xfrm>
          <a:prstGeom prst="rect">
            <a:avLst/>
          </a:prstGeom>
          <a:solidFill>
            <a:srgbClr val="12355B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66420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Κατανομή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2743200" y="1600200"/>
            <a:ext cx="3474720" cy="822960"/>
          </a:xfrm>
          <a:prstGeom prst="rect">
            <a:avLst/>
          </a:prstGeom>
          <a:solidFill>
            <a:srgbClr val="12355B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16352" y="166420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Ερώτημα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17920" y="1600200"/>
            <a:ext cx="5212080" cy="822960"/>
          </a:xfrm>
          <a:prstGeom prst="rect">
            <a:avLst/>
          </a:prstGeom>
          <a:solidFill>
            <a:srgbClr val="12355B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291072" y="166420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Τυπική συνθήκη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31520" y="2423160"/>
            <a:ext cx="201168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248716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Ζ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2743200" y="2423160"/>
            <a:ext cx="347472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16352" y="248716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Μέσος ή διαφορά μέσων σε μεγάλο δείγμα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17920" y="2423160"/>
            <a:ext cx="521208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48716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n μεγάλο ή γνωστό σ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31520" y="3246120"/>
            <a:ext cx="201168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4672" y="331012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t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2743200" y="3246120"/>
            <a:ext cx="347472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816352" y="331012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Μέσος σε μικρό δείγμα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217920" y="3246120"/>
            <a:ext cx="521208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91072" y="331012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Κανονικότητα, άγνωστο σ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31520" y="4069080"/>
            <a:ext cx="201168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4672" y="413308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χ²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2743200" y="4069080"/>
            <a:ext cx="347472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816352" y="413308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Διακύμανση ή συχνότητες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217920" y="4069080"/>
            <a:ext cx="521208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91072" y="413308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Κανονικότητα για διακύμανση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731520" y="4892040"/>
            <a:ext cx="201168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04672" y="4956048"/>
            <a:ext cx="18653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F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2743200" y="4892040"/>
            <a:ext cx="347472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816352" y="4956048"/>
            <a:ext cx="332841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Λόγος δύο διακυμάνσεων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6217920" y="4892040"/>
            <a:ext cx="5212080" cy="822960"/>
          </a:xfrm>
          <a:prstGeom prst="rect">
            <a:avLst/>
          </a:prstGeom>
          <a:solidFill>
            <a:srgbClr val="F8FAFC"/>
          </a:solidFill>
          <a:ln w="10160">
            <a:solidFill>
              <a:srgbClr val="D0D7E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291072" y="4956048"/>
            <a:ext cx="5065776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</a:rPr>
              <a:t>Δύο κανονικοί πληθυσμοί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36</a:t>
            </a:r>
            <a:endParaRPr lang="en-US" sz="8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Οδηγός επιλογής κατανομής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10241280" cy="2971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Ξεκινάμε από το ερευνητικό ερώτημα.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Ελέγχουμε μέγεθος δείγματος και γνωστές/άγνωστες διακυμάνσεις.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Επιλέγουμε την κατανομή που αντιστοιχεί στο στατιστικό.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20497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531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4565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Ερώτημα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54330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645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Δείγμα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6364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Προϋποθέσεις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98398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713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Κατανομή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37</a:t>
            </a:r>
            <a:endParaRPr lang="en-US" sz="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Παράδειγμα 1: μέσος μεγάλου δείγματος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Θέλουμε να συγκρίνουμε δειγματικό μέσο με γνωστό πληθυσμιακό μέσο.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Το δείγμα είναι μεγάλο.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Χρησιμοποιούμε τη Ζ κατανομή.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Z = (x̄ − μ) / (s / √n)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38</a:t>
            </a:r>
            <a:endParaRPr lang="en-US" sz="8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Παράδειγμα 2: μέσος μικρού δείγματος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Το δείγμα είναι μικρό και η πληθυσμιακή διακύμανση άγνωστη.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 πληθυσμός θεωρείται κανονικός.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Χρησιμοποιούμε την t-Student.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 = (x̄ − μ) / (s / √n)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39</a:t>
            </a:r>
            <a:endParaRPr lang="en-US" sz="8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Παράδειγμα 3: διακύμανση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Θέλουμε να ελέγξουμε αν η διακύμανση διαφέρει από συγκεκριμένη τιμή.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θεωρητική κατανομή είναι η χ².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βαθμοί ελευθερίας είναι n−1.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χ² = (n−1)s² / σ₀²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40</a:t>
            </a:r>
            <a:endParaRPr lang="en-US" sz="8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Παράδειγμα 4: σύγκριση δύο διακυμάνσεων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Έχουμε δύο ανεξάρτητα δείγματα.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Υπολογίζουμε λόγο δειγματικών διακυμάνσεων.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Χρησιμοποιούμε την F κατανομή.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= s₁² / s₂²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41</a:t>
            </a:r>
            <a:endParaRPr lang="en-US" sz="8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Συνήθη λάθη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Χρήση Ζ αντί t σε μικρό δείγμα με άγνωστο σ.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Παράβλεψη βαθμών ελευθερίας.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Σύγχυση πιθανότητας α με επίπεδο εμπιστοσύνης 1−α.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Εφαρμογή χ² ή F χωρίς να εξεταστούν οι προϋποθέσεις.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629400" y="1874520"/>
            <a:ext cx="4480560" cy="1325880"/>
          </a:xfrm>
          <a:prstGeom prst="roundRect">
            <a:avLst>
              <a:gd name="adj" fmla="val 8276"/>
            </a:avLst>
          </a:prstGeom>
          <a:solidFill>
            <a:srgbClr val="EAF8F6"/>
          </a:solidFill>
          <a:ln w="16510">
            <a:solidFill>
              <a:srgbClr val="2A9D8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93992" y="1993392"/>
            <a:ext cx="4151376" cy="10881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355B"/>
                </a:solidFill>
              </a:rPr>
              <a:t>Η σωστή κατανομή εξαρτάται από το στατιστικό και τις υποθέσεις.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42</a:t>
            </a:r>
            <a:endParaRPr lang="en-US" sz="8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Πώς παρουσιάζουμε λύση άσκησης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10241280" cy="2971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1. Ορίζουμε το ερώτημα και την παράμετρο.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2. Επιλέγουμε κατανομή και τύπο.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3. Υπολογίζουμε στατιστικό και κρίσιμη τιμή.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4. Καταλήγουμε σε συμπέρασμα με σαφή ερμηνεία.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20497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531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4565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Ερώτημα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54330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645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Τύπος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6364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Υπολογισμός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98398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713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Ερμηνεία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43</a:t>
            </a:r>
            <a:endParaRPr lang="en-US" sz="8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Μικρός χάρτης τύπων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Μέσος μεγάλου δείγματος: Ζ.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Μέσος μικρού δείγματος: t.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Διακύμανση ενός δείγματος: χ².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Λόγος διακυμάνσεων: F.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Ζ | t | χ² | F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44</a:t>
            </a:r>
            <a:endParaRPr lang="en-US" sz="8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Σύνδεση με επόμενα κεφάλαια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10241280" cy="2971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κατανομές αυτές θα χρησιμοποιηθούν στην εκτιμητική.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Θα στηρίξουν τα διαστήματα εμπιστοσύνης.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Θα αποτελέσουν βάση για ελέγχους υποθέσεων.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20497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531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4565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Κατανομές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54330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645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Εκτιμητική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6364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Διαστήματα εμπιστοσύνης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98398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713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Έλεγχοι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45</a:t>
            </a:r>
            <a:endParaRPr lang="en-US" sz="8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Ερωτήσεις κατανόησης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Πότε η t προσεγγίζει την κανονική;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Γιατί η χ² δεν παίρνει αρνητικές τιμές;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Τι σημαίνουν οι δύο βαθμοί ελευθερίας της F;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Ποιο σφάλμα αντιστοιχεί στο α;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629400" y="1874520"/>
            <a:ext cx="4480560" cy="1325880"/>
          </a:xfrm>
          <a:prstGeom prst="roundRect">
            <a:avLst>
              <a:gd name="adj" fmla="val 8276"/>
            </a:avLst>
          </a:prstGeom>
          <a:solidFill>
            <a:srgbClr val="EAF8F6"/>
          </a:solidFill>
          <a:ln w="16510">
            <a:solidFill>
              <a:srgbClr val="2A9D8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93992" y="1993392"/>
            <a:ext cx="4151376" cy="10881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355B"/>
                </a:solidFill>
              </a:rPr>
              <a:t>Χρήση ως σύντομη δραστηριότητα στην τάξη.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46</a:t>
            </a:r>
            <a:endParaRPr lang="en-US" sz="8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Άσκηση εφαρμογής Α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Σε μεγάλο δείγμα υπολογίστηκε μέσος και τυπική απόκλιση.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Να επιλεγεί η κατάλληλη κατανομή για διάστημα εμπιστοσύνης του μέσου.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Να αιτιολογηθεί η επιλογή.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Μεγάλο n → Ζ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47</a:t>
            </a:r>
            <a:endParaRPr lang="en-US" sz="8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Άσκηση εφαρμογής Β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Σε μικρό δείγμα από κανονικό πληθυσμό το σ είναι άγνωστο.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Να επιλεγεί ο τύπος για τον έλεγχο του μέσου.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Να προσδιοριστούν οι βαθμοί ελευθερίας.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583680" y="1828800"/>
            <a:ext cx="4572000" cy="100584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CAD5E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20840" y="1920240"/>
            <a:ext cx="42976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2355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ν = n − 1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48</a:t>
            </a:r>
            <a:endParaRPr lang="en-US" sz="8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Σύνοψη κεφαλαίου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10241280" cy="2971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κανονική κατανομή καλύπτει μέσους και μεγάλα δείγματα.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t προσαρμόζει την αβεβαιότητα μικρών δειγμάτων.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χ² χρησιμοποιείται για διακυμάνσεις και συχνότητες.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F βασίζεται στον λόγο δύο διακυμάνσεων.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20497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531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45652" y="5129784"/>
            <a:ext cx="265176" cy="256032"/>
          </a:xfrm>
          <a:prstGeom prst="rightArrow">
            <a:avLst/>
          </a:prstGeom>
          <a:solidFill>
            <a:srgbClr val="B9C4D1"/>
          </a:solidFill>
          <a:ln w="12700">
            <a:solidFill>
              <a:srgbClr val="B9C4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Ν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54330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645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t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6364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397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χ²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983980" y="4846320"/>
            <a:ext cx="2308860" cy="822960"/>
          </a:xfrm>
          <a:prstGeom prst="roundRect">
            <a:avLst>
              <a:gd name="adj" fmla="val 13333"/>
            </a:avLst>
          </a:prstGeom>
          <a:solidFill>
            <a:srgbClr val="F2FBFA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7132" y="4983480"/>
            <a:ext cx="2162556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2355B"/>
                </a:solidFill>
              </a:rPr>
              <a:t>F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49</a:t>
            </a:r>
            <a:endParaRPr lang="en-US" sz="8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90525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235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Τελικό μήνυμα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216152"/>
            <a:ext cx="1828800" cy="0"/>
          </a:xfrm>
          <a:prstGeom prst="line">
            <a:avLst/>
          </a:prstGeom>
          <a:noFill/>
          <a:ln w="38100">
            <a:solidFill>
              <a:srgbClr val="2A9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554480"/>
            <a:ext cx="580644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θεωρητικές κατανομές μετατρέπουν το δείγμα σε στατιστικό συμπέρασμα.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Η επιλογή της σωστής κατανομής είναι το κρίσιμο βήμα.
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</a:rPr>
              <a:t>Οι βαθμοί ελευθερίας και το επίπεδο α καθορίζουν τις κρίσιμες τιμές.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629400" y="1874520"/>
            <a:ext cx="4480560" cy="1325880"/>
          </a:xfrm>
          <a:prstGeom prst="roundRect">
            <a:avLst>
              <a:gd name="adj" fmla="val 8276"/>
            </a:avLst>
          </a:prstGeom>
          <a:solidFill>
            <a:srgbClr val="EAF8F6"/>
          </a:solidFill>
          <a:ln w="16510">
            <a:solidFill>
              <a:srgbClr val="2A9D8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93992" y="1993392"/>
            <a:ext cx="4151376" cy="10881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355B"/>
                </a:solidFill>
              </a:rPr>
              <a:t>Από το δείγμα → στην πιθανότητα → στο επιστημονικό συμπέρασμα.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3DC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519672"/>
            <a:ext cx="7132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Γεωργικός Πειραματισμός ΙΙ | Κεφάλαιο 2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84280" y="6519672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67085"/>
                </a:solidFill>
              </a:rPr>
              <a:t>50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Democritus University of Thrace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Θεωρητικές και Παράγωγες Κατανομές στη Δειγματοληψία</dc:title>
  <dc:subject>Γεωργικός Πειραματισμός ΙΙ - Κεφάλαιο 2</dc:subject>
  <dc:creator>Eleni Zafeiriou</dc:creator>
  <cp:lastModifiedBy>Eleni Zafeiriou</cp:lastModifiedBy>
  <cp:revision>1</cp:revision>
  <dcterms:created xsi:type="dcterms:W3CDTF">2026-10-05T11:56:44Z</dcterms:created>
  <dcterms:modified xsi:type="dcterms:W3CDTF">2026-10-05T11:56:44Z</dcterms:modified>
</cp:coreProperties>
</file>