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0058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2C94C"/>
                </a:solidFill>
              </a:rPr>
              <a:t>Κεφάλαιο 1ο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85800" y="16002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</a:rPr>
              <a:t>Δειγματοληψία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713232" y="2487168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CE6F2"/>
                </a:solidFill>
              </a:rPr>
              <a:t>50 διαφάνειες εισαγωγής στον Γεωργικό Πειραματισμό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13232" y="6263640"/>
            <a:ext cx="6217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CE6F2"/>
                </a:solidFill>
              </a:rPr>
              <a:t>Πηγή: Σημειώσεις Γεωργικού Πειραματισμού ΙΙ, Κεφ. 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726680" y="1417320"/>
            <a:ext cx="3611880" cy="3154680"/>
          </a:xfrm>
          <a:prstGeom prst="roundRect">
            <a:avLst>
              <a:gd name="adj" fmla="val 3478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DCE6F2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1874520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Πληθυσμός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001000" y="242316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C94C"/>
                </a:solidFill>
              </a:rPr>
              <a:t>↓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01000" y="2852928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Δείγμα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001000" y="340156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C94C"/>
                </a:solidFill>
              </a:rPr>
              <a:t>↓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001000" y="3794760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Συμπέρασμα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Μαθησιακοί στόχοι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Στο τέλος του κεφαλαίου ο φοιτητής θα μπορεί να: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ορίζει πληθυσμό, δείγμα και δειγματοληψία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διακρίνει διακριτές και συνεχείς τυχαίες μεταβλητές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εξηγεί την έννοια του τυχαίου δείγματος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αναγνωρίζει βασικές πηγές δειγματοληπτικού σφάλματος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Έννοιες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Πιθανότητες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Τυχαίο δείγμα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Σφάλματα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Χάρτης κεφαλαίου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Πώς οργανώνεται η ενότητα της δειγματοληψίας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Βασικές έννοιες και λόγοι χρήσης δείγματος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Κατανομές πιθανότητας διακριτών και συνεχών μεταβλητών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Επιλογή τυχαίου δείγματος από πεπερασμένο ή άπειρο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Αξιοπιστία, σφάλματα και στατιστικά δείγματος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Βασικές έννοιες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Κατανομές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Επιλογή δείγματος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Αξιοπιστία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Γιατί ξεκινάμε από τη δειγματοληψία;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στατιστική συμπερασματολογία βασίζεται στο δείγμα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Σε πραγματικές έρευνες δεν παρατηρούμε πάντα ολόκληρο τον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δείγμα είναι το πρακτικό μέσο για συλλογή πληροφορίας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ποιότητα του δείγματος επηρεάζει άμεσα την ποιότητα των συμπερασμάτων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Πληθυσμός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Από το μέρος στο σύνολο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Πληθυσμός και δείγμα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βασική σχέση της στατιστικής έρευνας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Πληθυσμός: το σύνολο των στοιχείων ή τιμών που μας ενδιαφέρουν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Δείγμα: γνήσιο υποσύνολο του πληθυσμού ή των τιμών μιας μεταβλητής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Σκοπός: να αντλήσουμε αξιόπιστη πληροφορία χωρίς πλήρη απογραφή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Κεντρική ιδέα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F80ED"/>
                </a:solidFill>
              </a:rPr>
              <a:t>Πληθυσμός ⟶ Δείγμα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Το δείγμα πρέπει να «μοιάζει» με τον πληθυσμό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Τι είναι δείγμα;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Ορισμός και ερμηνεία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Το δείγμα περιλαμβάνει μέρος των στοιχείων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Δεν είναι απλή συλλογή παρατηρήσεων: πρέπει να επιλεγεί με κανόνες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αξία του δείγματος εξαρτάται από την αντιπροσωπευτικότητα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Δείγμα ⊂ Πληθυσμός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Γνήσιο υποσύνολο στοιχείων ή τιμών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Τι είναι δειγματοληψία;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διαδικασία λήψης δείγματος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Είναι η επιλογή ενός μέρους από το σύνολο των πληροφοριών που μας ενδιαφέρουν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Απαιτεί σαφή ορισμό πληθυσμού, μεταβλητής και τρόπου επιλογής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Συνδέει τον ερευνητικό σχεδιασμό με τη στατιστική ανάλυση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Ορισμός πληθυσμού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Επιλογή μονάδων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Συλλογή δεδομένων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Ανάλυση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Δείγμα ή απογραφή;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Πότε προτιμάται η δειγματοληψία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Απογραφή: παρατηρούμε όλα τα στοιχεία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Δειγματοληψία: παρατηρούμε ένα μέρος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δειγματοληψία είναι απαραίτητη όταν η απογραφή είναι αργή, ακριβή ή μη εφικτή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Απογραφή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Πλήρης κάλυψη ή πρακτική επιλογή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Λόγος 1: Χρόνος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πλήρης συλλογή δεδομένων μπορεί να διαρκεί πολύ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Σε μεγάλους πληθυσμούς η απογραφή απαιτεί μεγάλη χρονική διάρκεια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Τα δεδομένα μπορεί να παύσουν να ανταποκρίνονται στην πραγματικότητα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δειγματοληψία επιταχύνει τη διαδικασία λήψης αποφάσεων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Χρόνος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994A"/>
                </a:solidFill>
              </a:rPr>
              <a:t>Ταχύτερη πληροφορία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επικαιρότητα των δεδομένων είναι κρίσιμη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Λόγος 2: Σφάλματα μέτρησης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Περισσότερες παρατηρήσεις δεν σημαίνουν πάντα καλύτερη εικόνα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Όσο αυξάνονται οι παρατηρήσεις, αυξάνονται και οι πιθανότητες λαθών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Τα σφάλματα μπορεί να προκύψουν στη μέτρηση ή στην επεξεργασία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Ένα καλά σχεδιασμένο δείγμα μπορεί να είναι πιο αξιόπιστο από μια κακή απογραφή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Ποιότητα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B5757"/>
                </a:solidFill>
              </a:rPr>
              <a:t>Λιγότερες αλλά καλύτερες μετρήσεις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Ο σχεδιασμός μειώνει το πρακτικό σφάλμα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Λόγος 3: Καταστροφική παρατήρηση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η μέτρηση καταστρέφει τη μονάδα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Σε ορισμένες περιπτώσεις η παρατήρηση δεν μπορεί να γίνει σε όλα τα στοιχεία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Παραδείγματα: ποιοτικός έλεγχος, εργαστηριακές δοκιμές, βιολογικές μετρήσεις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δειγματοληψία προστατεύει τον πληθυσμό από πλήρη καταστροφή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Περιορισμός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C94C"/>
                </a:solidFill>
              </a:rPr>
              <a:t>Δεν μετράμε τα πάντα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δειγματοληψία είναι αναγκαστική επιλογή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Λόγος 4: Κόστος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δειγματοληψία μειώνει τις απαιτήσεις πόρων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παρατήρηση ολόκληρου πληθυσμού μπορεί να έχει πολύ υψηλό κόστος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δείγμα επιτρέπει οικονομικότερη συλλογή δεδομένων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χαμηλό κόστος έχει νόημα μόνο όταν το δείγμα είναι αντιπροσωπευτικό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Κόστος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0A561"/>
                </a:solidFill>
              </a:rPr>
              <a:t>Περισσότερη πληροφορία με λιγότερους πόρους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οικονομία δεν πρέπει να θυσιάζει την ποιότητα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Αντιπροσωπευτικότητα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βασική προϋπόθεση αξιοπιστίας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Αντιπροσωπευτικό δείγμα σημαίνει ότι απεικονίζει τον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Κάθε στοιχείο πρέπει να έχει την ίδια πιθανότητα επιλογής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αντιπροσωπευτικότητα δεν είναι διακόσμηση: είναι η βάση της εγκυρότητας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P(επιλογής) ίδια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Ίση πιθανότητα για κάθε στοιχείο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Ίση πιθανότητα επιλογής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λογική του τυχαίου δείγματος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Κάθε μονάδα του πληθυσμού πρέπει να μπορεί να επιλεγεί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επιλογή δεν πρέπει να εξαρτάται από την κρίση ή την ευκολία του ερευνητή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τυχαιότητα μειώνει τον κίνδυνο μεροληψίας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Πλαίσιο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Τυχαία επιλογή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Ίση πιθανότητα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Αντιπροσώπευση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Απαγωγική συμπερασματική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Από το γενικό στο ειδικό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Ξεκινά από γνωστά χαρακτηριστικά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Με μαθηματική συλλογιστική καταλήγει σε συμπεράσματα για το δείγμα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Χρησιμοποιείται όταν η κατανομή ή οι παράμετροι είναι γνωστές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Πληθυσμός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Από το σύνολο στο μέρος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Επαγωγική στατιστική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Από το δείγμα στον πληθυσμό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Ξεκινά από παρατηρήσεις του δείγματος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Στόχος είναι η εξαγωγή συμπερασμάτων για τον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Είναι η συνηθέστερη λογική στην εφαρμοσμένη έρευνα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Πληθυσμός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Από το μέρος στο σύνολο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Τυχαία μεταβλητή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γέφυρα ανάμεσα στο πείραμα και τον αριθμό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Μια τυχαία μεταβλητή Χ αντιστοιχεί σε κάθε στοιχείο του δειγματικού χώρου έναν πραγματικό αριθμό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Μετατρέπει ένα αποτέλεσμα σε αριθμητική τιμή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Επιτρέπει τη χρήση πιθανοτήτων και κατανομών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0ED"/>
                </a:solidFill>
              </a:rPr>
              <a:t>X(s) ∈ ℝ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Κάθε αποτέλεσμα s παίρνει αριθμητική τιμή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Διακριτή τυχαία μεταβλητή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οι δυνατές τιμές είναι μετρήσιμες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Χ παίρνει συγκεκριμένες διακριτές τιμές xᵢ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Σε κάθε τιμή αντιστοιχεί πιθανότητα εμφάνισης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Παράδειγμα: αριθμός φυτών με ασθένεια σε τεμάχιο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P(X = xᵢ)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Πιθανότητα κάθε διακριτής τιμής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Συνάρτηση μάζας πιθανότητας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κατανομή μιας διακριτής μεταβλητής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Αντιστοιχεί σε κάθε τιμή xᵢ την πιθανότητα P(X=xᵢ)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Ονομάζεται και συνάρτηση πιθανότητας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Περιγράφει πλήρως τη συμπεριφορά της διακριτής μεταβλητής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0ED"/>
                </a:solidFill>
              </a:rPr>
              <a:t>p(xᵢ)=P(X=xᵢ)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Η πιθανότητα εμφάνισης κάθε τιμής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Συνθήκες διακριτής κατανομής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Τι πρέπει να ισχύει για τις πιθανότητες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Καμία πιθανότητα δεν μπορεί να είναι αρνητική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άθροισμα όλων των πιθανοτήτων ισούται με 1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συνθήκες αυτές εξασφαλίζουν συνεπή κατανομή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p(xᵢ) ≥ 0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Σp(xᵢ)=1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Βασικοί κανόνες πιθανότητας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Αθροιστική συνάρτηση κατανομής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πιθανότητα μέχρι μια τιμή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F(xᵢ) εκφράζει την αθροιστική πιθανότητα έως την τιμή xᵢ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Παίρνει τιμές από 0 έως 1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Αυξάνεται καθώς αυξάνεται η τιμή της μεταβλητής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F(xᵢ)=P(X≤xᵢ)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Συσσωρευμένη πιθανότητα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Συνεχής τυχαία μεταβλητή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οι τιμές σχηματίζουν διάστημα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Χ μπορεί να λάβει άπειρες τιμές σε ένα συνεχές διάστημα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Παράδειγμα: ύψος φυτού, απόδοση, βάρος, υγρασία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πιθανότητες υπολογίζονται με εμβαδά κάτω από την καμπύλη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Συνεχής Χ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F80ED"/>
                </a:solidFill>
              </a:rPr>
              <a:t>Άπειρες δυνατές τιμές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πιθανότητα αφορά διαστήματα τιμών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Συνάρτηση πυκνότητας πιθανότητας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f(x) για συνεχείς μεταβλητές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f(x) δεν δίνει απευθείας πιθανότητα σε ένα σημείο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πιθανότητα υπολογίζεται σε διάστημα τιμών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καμπύλη της πυκνότητας περιγράφει πού συγκεντρώνονται οι τιμές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C94C"/>
                </a:solidFill>
              </a:rPr>
              <a:t>f(x)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Πυκνότητα πιθανότητας, όχι πιθανότητα σημείου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23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Πιθανότητα ως εμβαδόν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βασική ιδέα για συνεχείς μεταβλητές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πιθανότητα P(x₁&lt;X&lt;x₂) είναι το εμβαδόν κάτω από την f(x)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εμβαδόν αφορά το διάστημα από x₁ έως x₂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Αυτή η ιδέα οδηγεί στα ολοκληρώματα των κατανομών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P(x₁&lt;X&lt;x₂)=∫f(x)dx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Εμβαδόν κάτω από την καμπύλη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24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Συνθήκες πυκνότητας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Τι πρέπει να ισχύει για την f(x)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πυκνότητα δεν μπορεί να είναι αρνητική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συνολικό εμβαδόν κάτω από την καμπύλη ισούται με 1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δύο συνθήκες κάνουν την f(x) έγκυρη κατανομή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f(x) ≥ 0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∫f(x)dx = 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Κανόνες συνεχούς κατανομής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25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Αθροιστική κατανομή συνεχούς μεταβλητής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F(x) ως πιθανότητα μέχρι το x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F(x)=P(X≤x) υπολογίζεται με ολοκλήρωμα της f(t)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Όσο αυξάνεται το x, η F(x) δεν μειώνεται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Στα άκρα τείνει στο 0 και στο 1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0ED"/>
                </a:solidFill>
              </a:rPr>
              <a:t>F(x)=P(X≤x)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Η πιθανότητα μέχρι μια τιμή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26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Κατανομή πληθυσμού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κατανομή της τυχαίας μεταβλητής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κατανομή πιθανοτήτων μιας τυχαίας μεταβλητής ονομάζεται κατανομή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παράμετροι της μεταβλητής είναι παράμετροι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γνώση της κατανομής βοηθά στη δειγματοληπτική ανάλυση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Κατανομή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Παράμετροι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Η μορφή του πληθυσμού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27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Παράμετροι πληθυσμού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Τα άγνωστα μεγέθη που θέλουμε να εκτιμήσουμε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Παράμετρος είναι χαρακτηριστικό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Συχνά δεν είναι γνωστή και εκτιμάται από το δείγμα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Παραδείγματα: μέση τιμή, διακύμανση, ποσοστό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μ, σ², P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Μέση τιμή, διακύμανση, αναλογία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28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Τυχαίο δείγμα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Ορισμός με βάση ανεξάρτητες μεταβλητές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Αν Χ₁, Χ₂, …, Χν είναι ανεξάρτητες τυχαίες μεταβλητές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και καθεμία έχει την ίδια κατανομή με τη Χ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τότε αποτελούν τυχαίο δείγμα μεγέθους ν από τη Χ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0ED"/>
                </a:solidFill>
              </a:rPr>
              <a:t>X₁, X₂, …, Xν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Ανεξάρτητες και ίδια κατανεμημένες μεταβλητές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29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Η υπόθεση iid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Ανεξαρτησία και ίδια κατανομή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Ανεξαρτησία: η μία λήψη δεν επηρεάζει την άλλη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Ίδια κατανομή: κάθε λήψη προέρχεται από τον ίδιο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υπόθεση αυτή στηρίζει πολλά στατιστικά αποτελέσματα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Ίδιος πληθυσμός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Τυχαία λήψη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Ανεξαρτησία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Τυχαίο δείγμα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30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Δειγματικό σημείο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Το δείγμα ως σημείο σε χώρο ν διαστάσεων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Μια συγκεκριμένη τιμή του δείγματος είναι Χ₁, Χ₂, …, Χν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τιμές μπορούν να θεωρηθούν συντεταγμένες σε ν-διάστατο χώρο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έννοια βοηθά στη μαθηματική περιγραφή του δείγματος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C94C"/>
                </a:solidFill>
              </a:rPr>
              <a:t>(x₁,x₂,…,xν)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Ένα συγκεκριμένο αποτέλεσμα δειγματοληψίας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31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Κοινή πυκνότητα για συνεχείς μεταβλητές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Πώς περιγράφεται ολόκληρο το δείγμα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Για ανεξάρτητες συνεχείς μεταβλητές, η κοινή πυκνότητα είναι γινόμενο των επιμέρους πυκνοτήτων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σχέση δίνει την πιθανότητα εμφάνισης ενός συνδυασμού τιμών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σειρά των τιμών έχει σημασία στη μαθηματική περιγραφή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h(x₁,…,xν)=∏f(xᵢ)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Γινόμενο επιμέρους πυκνοτήτων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32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Κοινή πιθανότητα για διακριτές μεταβλητές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Το ανάλογο για διακριτές τιμές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Για διακριτές ανεξάρτητες μεταβλητές, η κοινή πιθανότητα είναι γινόμενο των πιθανοτήτων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Περιγράφει την πιθανότητα να προκύψουν συγκεκριμένες τιμές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έννοια συνδέει το δείγμα με την κατανομή της Χ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80ED"/>
                </a:solidFill>
              </a:rPr>
              <a:t>P(X₁=x₁,…,Xν=xν)=∏P(xᵢ)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Γινόμενο πιθανότητας κάθε παρατήρησης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33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Προϋποθέσεις τυχαίου δείγματος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Τρία βασικά χαρακτηριστικά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Κάθε δυνατό δείγμα ν στοιχείων έχει την ίδια πιθανότητα λήψης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λήψεις είναι ανεξάρτητες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κατανομή του πληθυσμού είναι ίδια σε κάθε λήψη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Ίση πιθανότητα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Ανεξάρτητες λήψεις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Ίδια κατανομή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34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Επιλογή από πεπερασμένο πληθυσμό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το σύνολο των μονάδων είναι γνωστό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Ο πληθυσμός έχει πεπερασμένο αριθμό στοιχείων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Τα στοιχεία μπορούν να αριθμηθούν ή να καταγραφούν σε κατάλογο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τυχαία επιλογή απαιτεί σαφές πλαίσιο δειγματοληψίας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Πεπερασμένος πληθυσμός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B998B"/>
                </a:solidFill>
              </a:rPr>
              <a:t>Κατάλογος μονάδων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τυχαία επιλογή χρειάζεται πλαίσιο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35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Δειγματοληψία χωρίς επανατοποθέτηση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Κάθε στοιχείο επιλέγεται το πολύ μία φορά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Μετά την επιλογή, το στοιχείο δεν επιστρέφει στον πληθυσμό επιλογής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Χρησιμοποιείται όταν χρειαζόμαστε νέα πληροφορία από μη επιλεγμένο στοιχείο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Είναι συνηθισμένη σε πρακτικές δειγματοληπτικές εφαρμογές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Επιλογή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Αφαίρεση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Νέα επιλογή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36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Πρακτική επιλογή δείγματος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Πίνακες ή απλές τυχαίες διαδικασίες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Σε μεγάλους πληθυσμούς μπορούν να χρησιμοποιηθούν πίνακες τυχαίων αριθμών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Σε μικρούς πληθυσμούς τα στοιχεία μπορούν να αριθμηθούν και να επιλεγούν τυχαία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κρίσιμο σημείο είναι η τυχαιότητα, όχι το εργαλείο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Πρακτικό κριτήριο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F80ED"/>
                </a:solidFill>
              </a:rPr>
              <a:t>Τυχαίοι αριθμοί ή κλήρωση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Το εργαλείο πρέπει να υπηρετεί την τυχαιότητα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37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Τι δεν είναι τυχαίο δείγμα;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Παράδειγμα δείγματος ευκολίας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επιλογή περαστικών σε πολυσύχναστο δρόμο για συγκεκριμένο χρόνο δεν αποτελεί τυχαίο δείγμα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Δεν έχουν όλοι την ίδια πιθανότητα να επιλεγούν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ευκολία συλλογής δεν ισοδυναμεί με επιστημονική αντιπροσώπευση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Προσοχή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B5757"/>
                </a:solidFill>
              </a:rPr>
              <a:t>Δείγμα ευκολίας ≠ τυχαίο δείγμα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πρόσβαση δεν είναι τυχαιότητα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38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Άπειρος πληθυσμός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Θεωρητική κατασκευή στη στατιστική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Θεωρούμε ένα πείραμα τύχης που επαναλαμβάνεται απεριόριστα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επαναλήψεις γίνονται κάτω από τις ίδιες βασικές συνθήκες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 πληθυσμός είναι το σύνολο όλων των δυνατών αποτελεσμάτων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Άπειρος πληθυσμός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C94C"/>
                </a:solidFill>
              </a:rPr>
              <a:t>Απεριόριστες επαναλήψεις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Χρήσιμο θεωρητικό υπόδειγμα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39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Δείγμα από άπειρο πληθυσμό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ν επαναληπτικές μετρήσεις της Χ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Αν Χ ορίζεται στο πείραμα, τότε το δείγμα μεγέθους ν είναι ν μετρήσεις της Χ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μετρήσεις γίνονται υπό ίδιες βασικές συνθήκες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αποτέλεσμα μιας μέτρησης δεν πρέπει να επηρεάζει τις άλλες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Πείραμα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Μέτρηση Χ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Επανάληψη ν φορές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Ανεξαρτησία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40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Αξιοπιστία τυχαίου δείγματος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ποιότητα του δείγματος ως μικρογραφία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Βασικό χαρακτηριστικό είναι η αντιπροσωπευτικότητα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δείγμα πρέπει να λειτουργεί ως μικρογραφία του πληθυσμού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Οι μέθοδοι δειγματοληψίας στοχεύουν στην αύξηση της αντιπροσωπευτικότητας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26680" y="1298448"/>
            <a:ext cx="3703320" cy="448056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1874520"/>
            <a:ext cx="1005840" cy="1005840"/>
          </a:xfrm>
          <a:prstGeom prst="ellipse">
            <a:avLst/>
          </a:prstGeom>
          <a:solidFill>
            <a:srgbClr val="EAF2FF"/>
          </a:solidFill>
          <a:ln w="13970">
            <a:solidFill>
              <a:srgbClr val="2F80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12680" y="1874520"/>
            <a:ext cx="1005840" cy="1005840"/>
          </a:xfrm>
          <a:prstGeom prst="ellipse">
            <a:avLst/>
          </a:prstGeom>
          <a:solidFill>
            <a:srgbClr val="EAF7F5"/>
          </a:solidFill>
          <a:ln w="13970">
            <a:solidFill>
              <a:srgbClr val="1B99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64040" y="2359152"/>
            <a:ext cx="39319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8183880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80ED"/>
                </a:solidFill>
              </a:rPr>
              <a:t>Πληθυσμός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893808" y="306324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998B"/>
                </a:solidFill>
              </a:rPr>
              <a:t>Μικρογραφία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275320" y="4069080"/>
            <a:ext cx="2834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Αξιόπιστο δείγμα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41</a:t>
            </a:r>
            <a:endParaRPr lang="en-US" sz="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Τυχαία δειγματοληψία και προστασία από μεροληψία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Προστασία με πιθανοκρατικό τρόπο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τυχαία δειγματοληψία μειώνει τον κίνδυνο μη αντιπροσωπευτικού δείγματος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Δεν εξαλείφει πλήρως τον κίνδυνο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πιθανότητα μη αντιπροσωπευτικού δείγματος είναι μικρή και μετρήσιμη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B998B"/>
                </a:solidFill>
              </a:rPr>
              <a:t>Τυχαιότητα ≠ Βεβαιότητα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Η προστασία είναι πιθανοκρατική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42</a:t>
            </a:r>
            <a:endParaRPr lang="en-US" sz="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Σφάλμα δειγματοληψίας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Διαφορά εκτίμησης και πραγματικής παραμέτρου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Προκύπτει επειδή δεν εξετάζουμε ολόκληρο τον πληθυσμό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Είναι η διαφορά μεταξύ εκτίμησης από το δείγμα και πραγματικής τιμής της παραμέτρου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πιθανότητα εμφάνισής του είναι θετική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Σφάλμα = Εκτίμηση − Παράμετρος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Η αβεβαιότητα του δείγματος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43</a:t>
            </a:r>
            <a:endParaRPr lang="en-US" sz="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Συστηματικό σφάλμα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το πρόβλημα προέρχεται από τη διαδικασία συλλογής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Δεν οφείλεται απλώς στην τυχαιότητα της επιλογής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Προκύπτει από ατέλειες στη συλλογή των παρατηρήσεων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Μπορεί να οδηγήσει σε συστηματικά μεροληπτικά συμπεράσματα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Συστηματική μεροληψία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B5757"/>
                </a:solidFill>
              </a:rPr>
              <a:t>Πρόβλημα διαδικασίας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Δεν διορθώνεται μόνο με μεγαλύτερο δείγμα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44</a:t>
            </a:r>
            <a:endParaRPr lang="en-US" sz="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Πηγή σφάλματος: ερωτηματολόγιο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Η διατύπωση επηρεάζει τις απαντήσεις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Κακοδιατυπωμένες ερωτήσεις δημιουργούν παρερμηνείες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ασάφεια οδηγεί σε μη συγκρίσιμες απαντήσεις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Ο έλεγχος και η πιλοτική εφαρμογή είναι κρίσιμα βήματα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Ερώτηση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Κατανόηση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Απάντηση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Δεδομένο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45</a:t>
            </a:r>
            <a:endParaRPr lang="en-US" sz="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Πηγή σφάλματος: προσωπικό συλλογής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Ο ρόλος του ερευνητή πεδίου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Μη ειδικευμένο προσωπικό μπορεί να εισάγει σφάλματα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εκπαίδευση των συλλεκτών δεδομένων βελτιώνει την ποιότητα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τυποποίηση των οδηγιών μειώνει τις αποκλίσεις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Πεδίο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F80ED"/>
                </a:solidFill>
              </a:rPr>
              <a:t>Εκπαίδευση συλλεκτών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ποιότητα συλλογής είναι μέρος του σχεδιασμού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46</a:t>
            </a:r>
            <a:endParaRPr lang="en-US" sz="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Πηγή σφάλματος: μη απόκριση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ορισμένες ομάδες δεν απαντούν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Τα άτομα που αρνούνται να απαντήσουν μπορεί να έχουν διαφορετικά χαρακτηριστικά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μη απόκριση μπορεί να μειώσει την αντιπροσωπευτικότητα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Χρειάζεται προσοχή στη σύνθεση όσων τελικά απάντησαν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Μη απόκριση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C94C"/>
                </a:solidFill>
              </a:rPr>
              <a:t>Ποιοι λείπουν από το δείγμα;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Η απουσία απάντησης είναι πληροφορία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47</a:t>
            </a:r>
            <a:endParaRPr lang="en-US" sz="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Πηγή σφάλματος: πλαίσιο δειγματοληψίας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Όταν ο κατάλογος δεν καλύπτει όλους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Το πλαίσιο είναι η καταχώρηση στοιχείων από όπου γίνεται η επιλογή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Αν λείπουν κατηγορίες πληθυσμού, το δείγμα μεροληπτεί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μέγεθος του σφάλματος εξαρτάται από το ποσοστό που απουσιάζει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261872"/>
            <a:ext cx="3840480" cy="438912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01000" y="2011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994A"/>
                </a:solidFill>
              </a:rPr>
              <a:t>Πλαίσιο ≠ Πληθυσμός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0" y="3520440"/>
            <a:ext cx="274320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92440" y="3977640"/>
            <a:ext cx="292608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D2433"/>
                </a:solidFill>
              </a:rPr>
              <a:t>Έλεγχος κάλυψης πριν την επιλογή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48</a:t>
            </a:r>
            <a:endParaRPr lang="en-US" sz="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Στατιστικό, εκτιμητής, εκτίμηση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Από τις τιμές του δείγματος στην παράμετρο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Κάθε πραγματική συνάρτηση των τιμών του δείγματος είναι στατιστικό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Το στατιστικό ως συνάρτηση τυχαίων μεταβλητών είναι και αυτό τυχαία μεταβλητή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Όταν χρησιμοποιείται για άγνωστη παράμετρο λέγεται εκτιμητής, ενώ η συγκεκριμένη τιμή λέγεται εκτίμηση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35240" y="1143000"/>
            <a:ext cx="3886200" cy="4663440"/>
          </a:xfrm>
          <a:prstGeom prst="roundRect">
            <a:avLst>
              <a:gd name="adj" fmla="val 1882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55280" y="1508760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0" y="158191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458200" y="1490472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Δείγμα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955280" y="2258568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0" y="233172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458200" y="2240280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Στατιστικό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55280" y="3008376"/>
            <a:ext cx="347472" cy="34747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30815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458200" y="2990088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Εκτιμητής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955280" y="3758184"/>
            <a:ext cx="347472" cy="347472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55280" y="3831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458200" y="3739896"/>
            <a:ext cx="2697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D2433"/>
                </a:solidFill>
              </a:rPr>
              <a:t>Εκτίμηση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49</a:t>
            </a:r>
            <a:endParaRPr lang="en-US" sz="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92240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Κεφάλαιο 1ο • Δειγματοληψία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549640" y="649224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66070"/>
                </a:solidFill>
              </a:rPr>
              <a:t>Γεωργικός Πειραματισμός ΙΙ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320040"/>
            <a:ext cx="7040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3A5F"/>
                </a:solidFill>
              </a:rPr>
              <a:t>Ανακεφαλαίωση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30352" y="82296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66070"/>
                </a:solidFill>
              </a:rPr>
              <a:t>Τα βασικά μηνύματα του 1ου κεφαλαίου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6400800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800" dirty="0">
                <a:solidFill>
                  <a:srgbClr val="1D2433"/>
                </a:solidFill>
              </a:rPr>
              <a:t>Η δειγματοληψία είναι εργαλείο οικονομικής και αξιόπιστης συλλογής πληροφορίας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τυχαιότητα, η ανεξαρτησία και η ίδια κατανομή είναι κρίσιμες προϋποθέσεις</a:t>
            </a:r>
            <a:endParaRPr lang="en-US" sz="1800" dirty="0"/>
          </a:p>
          <a:p>
            <a:r>
              <a:rPr lang="en-US" sz="1800" dirty="0">
                <a:solidFill>
                  <a:srgbClr val="1D2433"/>
                </a:solidFill>
              </a:rPr>
              <a:t>Η αντιπροσωπευτικότητα και ο έλεγχος σφαλμάτων καθορίζουν την εγκυρότητα των συμπερασμάτων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909560" y="1234440"/>
            <a:ext cx="3566160" cy="44348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E6F3">
                <a:alpha val="9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83880" y="15087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66070"/>
                </a:solidFill>
              </a:rPr>
              <a:t>Κλείσιμο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183880" y="214884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B998B"/>
                </a:solidFill>
              </a:rPr>
              <a:t>Καλό δείγμα → αξιόπιστο συμπέρασμα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366760" y="3657600"/>
            <a:ext cx="2651760" cy="0"/>
          </a:xfrm>
          <a:prstGeom prst="line">
            <a:avLst/>
          </a:prstGeom>
          <a:noFill/>
          <a:ln w="12700">
            <a:solidFill>
              <a:srgbClr val="D8DE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83880" y="3977640"/>
            <a:ext cx="301752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D2433"/>
                </a:solidFill>
              </a:rPr>
              <a:t>Ερώτηση: τι μπορεί να πάει στραβά σε μια πραγματική έρευνα;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658600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66070"/>
                </a:solidFill>
              </a:rPr>
              <a:t>50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Democritus University of Thrace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Δειγματοληψία</dc:title>
  <dc:subject>Γεωργικός Πειραματισμός ΙΙ - Κεφάλαιο 1</dc:subject>
  <dc:creator>OpenAI</dc:creator>
  <cp:lastModifiedBy>OpenAI</cp:lastModifiedBy>
  <cp:revision>1</cp:revision>
  <dcterms:created xsi:type="dcterms:W3CDTF">2026-10-05T11:48:36Z</dcterms:created>
  <dcterms:modified xsi:type="dcterms:W3CDTF">2026-10-05T11:48:36Z</dcterms:modified>
</cp:coreProperties>
</file>