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5" r:id="rId2"/>
    <p:sldId id="378" r:id="rId3"/>
    <p:sldId id="362" r:id="rId4"/>
    <p:sldId id="373" r:id="rId5"/>
    <p:sldId id="375" r:id="rId6"/>
    <p:sldId id="361" r:id="rId7"/>
    <p:sldId id="306" r:id="rId8"/>
    <p:sldId id="323" r:id="rId9"/>
    <p:sldId id="296" r:id="rId10"/>
    <p:sldId id="376" r:id="rId11"/>
    <p:sldId id="377" r:id="rId12"/>
    <p:sldId id="363" r:id="rId13"/>
    <p:sldId id="364" r:id="rId14"/>
    <p:sldId id="365" r:id="rId15"/>
    <p:sldId id="374" r:id="rId16"/>
    <p:sldId id="281" r:id="rId17"/>
    <p:sldId id="273" r:id="rId18"/>
    <p:sldId id="366" r:id="rId19"/>
    <p:sldId id="261" r:id="rId20"/>
    <p:sldId id="372" r:id="rId21"/>
    <p:sldId id="367" r:id="rId22"/>
    <p:sldId id="369" r:id="rId23"/>
    <p:sldId id="299" r:id="rId24"/>
    <p:sldId id="302" r:id="rId25"/>
    <p:sldId id="371" r:id="rId26"/>
    <p:sldId id="269" r:id="rId27"/>
    <p:sldId id="266" r:id="rId28"/>
    <p:sldId id="267" r:id="rId29"/>
    <p:sldId id="256" r:id="rId30"/>
    <p:sldId id="291" r:id="rId31"/>
    <p:sldId id="292" r:id="rId32"/>
    <p:sldId id="309" r:id="rId33"/>
    <p:sldId id="310" r:id="rId34"/>
    <p:sldId id="311" r:id="rId35"/>
  </p:sldIdLst>
  <p:sldSz cx="12192000" cy="6858000"/>
  <p:notesSz cx="6799263" cy="9929813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Προεπιλεγμένη ενότητα" id="{884D4F4E-9253-479A-918A-FB7C386D3D62}">
          <p14:sldIdLst>
            <p14:sldId id="305"/>
            <p14:sldId id="378"/>
            <p14:sldId id="362"/>
            <p14:sldId id="373"/>
            <p14:sldId id="375"/>
            <p14:sldId id="361"/>
            <p14:sldId id="306"/>
            <p14:sldId id="323"/>
            <p14:sldId id="296"/>
            <p14:sldId id="376"/>
            <p14:sldId id="377"/>
            <p14:sldId id="363"/>
            <p14:sldId id="364"/>
            <p14:sldId id="365"/>
            <p14:sldId id="374"/>
            <p14:sldId id="281"/>
            <p14:sldId id="273"/>
            <p14:sldId id="366"/>
            <p14:sldId id="261"/>
            <p14:sldId id="372"/>
            <p14:sldId id="367"/>
            <p14:sldId id="369"/>
            <p14:sldId id="299"/>
            <p14:sldId id="302"/>
            <p14:sldId id="371"/>
            <p14:sldId id="269"/>
            <p14:sldId id="266"/>
            <p14:sldId id="267"/>
            <p14:sldId id="256"/>
            <p14:sldId id="291"/>
            <p14:sldId id="292"/>
          </p14:sldIdLst>
        </p14:section>
        <p14:section name="Ενότητα χωρίς τίτλο" id="{BA47974E-0550-44D0-A840-B353F56268BE}">
          <p14:sldIdLst>
            <p14:sldId id="309"/>
            <p14:sldId id="310"/>
            <p14:sldId id="3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2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4T15:42:57.51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4T15:42:59.5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4T15:45:13.1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4T15:45:19.0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37 10,'-5'0,"-9"-4,-3-2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14T15:45:23.67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5479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4407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8194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926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24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600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722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129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302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839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529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60AC5-33A1-44BD-8097-B9197571DE5B}" type="datetimeFigureOut">
              <a:rPr lang="el-GR" smtClean="0"/>
              <a:t>15/5/2026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F9636-378D-4BA2-A574-9730231763A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770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openxmlformats.org/officeDocument/2006/relationships/customXml" Target="../ink/ink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9.png"/><Relationship Id="rId10" Type="http://schemas.openxmlformats.org/officeDocument/2006/relationships/image" Target="../media/image7.jpg"/><Relationship Id="rId4" Type="http://schemas.openxmlformats.org/officeDocument/2006/relationships/customXml" Target="../ink/ink3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Y5KwB7BPGeg" TargetMode="Externa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2A23AB78-3BEF-4993-BEC0-E047BC59C556}"/>
              </a:ext>
            </a:extLst>
          </p:cNvPr>
          <p:cNvSpPr/>
          <p:nvPr/>
        </p:nvSpPr>
        <p:spPr>
          <a:xfrm>
            <a:off x="121228" y="565546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Παρουσίαση για την οργάνωση των όψεων </a:t>
            </a:r>
          </a:p>
          <a:p>
            <a:r>
              <a:rPr lang="el-GR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και τον σχεδιασμό των τομών </a:t>
            </a:r>
            <a:br>
              <a:rPr lang="el-GR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2025 –2026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Σ. Δενδρινός  Αν. Καθηγητής Ε,Μ.Π</a:t>
            </a:r>
            <a:endParaRPr lang="el-GR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75687B25-FA03-CB1A-FF0B-259046108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12966" r="15425" b="18253"/>
          <a:stretch>
            <a:fillRect/>
          </a:stretch>
        </p:blipFill>
        <p:spPr>
          <a:xfrm>
            <a:off x="121228" y="592783"/>
            <a:ext cx="7346732" cy="471704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9618EE3-0617-3B83-44B2-4A7CA39F3E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775" y="5513308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59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F630E-F2E9-FD67-41E4-4778317FC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7F49C-F155-650A-3F8B-14EB624C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5500688"/>
            <a:ext cx="8229600" cy="1143000"/>
          </a:xfrm>
        </p:spPr>
        <p:txBody>
          <a:bodyPr rtlCol="0">
            <a:noAutofit/>
          </a:bodyPr>
          <a:lstStyle/>
          <a:p>
            <a:pPr>
              <a:defRPr/>
            </a:pP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2400" dirty="0">
                <a:solidFill>
                  <a:srgbClr val="AF4D2F"/>
                </a:solidFill>
                <a:latin typeface="Century Gothic" pitchFamily="34" charset="0"/>
              </a:rPr>
              <a:t> </a:t>
            </a:r>
            <a:br>
              <a:rPr lang="en-US" sz="2400" dirty="0">
                <a:latin typeface="Century Gothic" pitchFamily="34" charset="0"/>
              </a:rPr>
            </a:br>
            <a:endParaRPr lang="en-US" sz="2400" dirty="0">
              <a:latin typeface="Century Gothic" pitchFamily="34" charset="0"/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30497366-B2E2-7D06-4EC8-BF281D0BB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0" y="0"/>
            <a:ext cx="5009555" cy="68580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173B9256-46ED-D611-F587-205FB4BF00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18840" r="15763" b="16667"/>
          <a:stretch>
            <a:fillRect/>
          </a:stretch>
        </p:blipFill>
        <p:spPr>
          <a:xfrm>
            <a:off x="6658322" y="322747"/>
            <a:ext cx="4324415" cy="621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46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20F69-F14D-8E73-BFEF-1D7044123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F9D17142-F81C-861A-D8A7-AE02F10091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2" t="14014" r="14422" b="14694"/>
          <a:stretch>
            <a:fillRect/>
          </a:stretch>
        </p:blipFill>
        <p:spPr>
          <a:xfrm>
            <a:off x="0" y="0"/>
            <a:ext cx="9946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90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710B9DC-08FE-F1C6-4F49-E0460CC853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95" y="0"/>
            <a:ext cx="9144000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CEB381E-E421-D0D7-9474-8341D409A3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154" y="5366581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33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847CB-BF6F-0149-37A7-85C8B17CB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4235F80-40D8-1AC2-6719-2170636AD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3" y="0"/>
            <a:ext cx="9144000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3B0A4E29-5109-D2EC-4948-DAB2B1824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848" y="5543155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70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53612-D0DC-1E81-42EF-0647BAEE98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4D88FABF-7453-F7ED-869D-0A76260CF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4F86B11F-AEBE-3515-A970-7AC49D992A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815" y="5492705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36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ED022A2-74C7-AB63-C671-F92D2C4D3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" y="0"/>
            <a:ext cx="4793408" cy="679652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3031B338-2028-EDA3-5B9C-A0261B398F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369" y="0"/>
            <a:ext cx="5337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7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470488"/>
            <a:ext cx="4788024" cy="350888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156" y="-88911"/>
            <a:ext cx="22858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18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Ομάδα 6"/>
          <p:cNvGrpSpPr/>
          <p:nvPr/>
        </p:nvGrpSpPr>
        <p:grpSpPr>
          <a:xfrm>
            <a:off x="349250" y="2019300"/>
            <a:ext cx="11271250" cy="3810000"/>
            <a:chOff x="1540383" y="1724025"/>
            <a:chExt cx="6762750" cy="2286000"/>
          </a:xfrm>
        </p:grpSpPr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383" y="1724025"/>
              <a:ext cx="1700784" cy="2286000"/>
            </a:xfrm>
            <a:prstGeom prst="rect">
              <a:avLst/>
            </a:prstGeom>
          </p:spPr>
        </p:pic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6150" y="1724025"/>
              <a:ext cx="2286000" cy="2286000"/>
            </a:xfrm>
            <a:prstGeom prst="rect">
              <a:avLst/>
            </a:prstGeom>
          </p:spPr>
        </p:pic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7133" y="1724025"/>
              <a:ext cx="2286000" cy="228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08A94-8955-A742-ED3A-5C303B5D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4D6BB8E-7E51-67CD-CFF6-B1FE01846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02" y="0"/>
            <a:ext cx="9144000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B04847D8-0821-560F-7094-982C21F7F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41" y="5429643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6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5" y="1107000"/>
            <a:ext cx="4591050" cy="396850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82" y="814387"/>
            <a:ext cx="4414564" cy="4181475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36A498C-01F9-4895-B28B-10E57AEF6499}"/>
              </a:ext>
            </a:extLst>
          </p:cNvPr>
          <p:cNvSpPr/>
          <p:nvPr/>
        </p:nvSpPr>
        <p:spPr>
          <a:xfrm>
            <a:off x="409575" y="577503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Π Ο Λ Υ Κ Α Τ Ο Ι Κ Ι Α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 Τ Α  Μ Ε Λ Ι Σ </a:t>
            </a:r>
            <a:r>
              <a:rPr lang="el-GR" sz="1600" b="1" dirty="0" err="1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Ι Α</a:t>
            </a:r>
          </a:p>
          <a:p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Αρχιτέκτονες: Π. </a:t>
            </a:r>
            <a:r>
              <a:rPr lang="el-GR" sz="1600" dirty="0" err="1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Εξαρχόπουλος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, Ε. Αμερικάνου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408797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6BC867B-C8CC-7C96-C47C-90FF5B7E7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30"/>
          <a:stretch>
            <a:fillRect/>
          </a:stretch>
        </p:blipFill>
        <p:spPr>
          <a:xfrm>
            <a:off x="739805" y="815009"/>
            <a:ext cx="4848301" cy="486023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5FB9F377-7A44-02BA-95FD-997B59A1D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5" t="67247" r="3075" b="-1015"/>
          <a:stretch>
            <a:fillRect/>
          </a:stretch>
        </p:blipFill>
        <p:spPr>
          <a:xfrm>
            <a:off x="5420139" y="2166730"/>
            <a:ext cx="6325679" cy="3021496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C97DEA6E-81D3-C2F7-9869-3659974EE8B9}"/>
              </a:ext>
            </a:extLst>
          </p:cNvPr>
          <p:cNvSpPr/>
          <p:nvPr/>
        </p:nvSpPr>
        <p:spPr>
          <a:xfrm>
            <a:off x="5794513" y="1908313"/>
            <a:ext cx="289228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EC804FF-A5CB-98FF-064D-2ED8162ECB5C}"/>
              </a:ext>
            </a:extLst>
          </p:cNvPr>
          <p:cNvSpPr/>
          <p:nvPr/>
        </p:nvSpPr>
        <p:spPr>
          <a:xfrm>
            <a:off x="9184636" y="2131436"/>
            <a:ext cx="2892287" cy="516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186AC03C-A989-740A-EE37-5338746DE0F3}"/>
              </a:ext>
            </a:extLst>
          </p:cNvPr>
          <p:cNvSpPr/>
          <p:nvPr/>
        </p:nvSpPr>
        <p:spPr>
          <a:xfrm>
            <a:off x="8798767" y="2131436"/>
            <a:ext cx="466531" cy="107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D09F5580-EAAA-93F3-D760-1F53AE9D5726}"/>
              </a:ext>
            </a:extLst>
          </p:cNvPr>
          <p:cNvSpPr/>
          <p:nvPr/>
        </p:nvSpPr>
        <p:spPr>
          <a:xfrm>
            <a:off x="3079102" y="5458408"/>
            <a:ext cx="401216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BEF136D-4C8F-7D8B-D10A-9642892EF7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542" y="5850294"/>
            <a:ext cx="4332515" cy="8960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5" name="Γραφή 24">
                <a:extLst>
                  <a:ext uri="{FF2B5EF4-FFF2-40B4-BE49-F238E27FC236}">
                    <a16:creationId xmlns:a16="http://schemas.microsoft.com/office/drawing/2014/main" id="{E0ECC87B-C54A-0031-BF90-CE7E3944BBF2}"/>
                  </a:ext>
                </a:extLst>
              </p14:cNvPr>
              <p14:cNvContentPartPr/>
              <p14:nvPr/>
            </p14:nvContentPartPr>
            <p14:xfrm>
              <a:off x="11523262" y="4590830"/>
              <a:ext cx="360" cy="360"/>
            </p14:xfrm>
          </p:contentPart>
        </mc:Choice>
        <mc:Fallback xmlns="">
          <p:pic>
            <p:nvPicPr>
              <p:cNvPr id="25" name="Γραφή 24">
                <a:extLst>
                  <a:ext uri="{FF2B5EF4-FFF2-40B4-BE49-F238E27FC236}">
                    <a16:creationId xmlns:a16="http://schemas.microsoft.com/office/drawing/2014/main" id="{E0ECC87B-C54A-0031-BF90-CE7E3944BB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05262" y="448283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6" name="Γραφή 25">
                <a:extLst>
                  <a:ext uri="{FF2B5EF4-FFF2-40B4-BE49-F238E27FC236}">
                    <a16:creationId xmlns:a16="http://schemas.microsoft.com/office/drawing/2014/main" id="{0329F523-4B6A-22E2-866A-4858C7AAAFD1}"/>
                  </a:ext>
                </a:extLst>
              </p14:cNvPr>
              <p14:cNvContentPartPr/>
              <p14:nvPr/>
            </p14:nvContentPartPr>
            <p14:xfrm>
              <a:off x="11980102" y="4599830"/>
              <a:ext cx="360" cy="360"/>
            </p14:xfrm>
          </p:contentPart>
        </mc:Choice>
        <mc:Fallback xmlns="">
          <p:pic>
            <p:nvPicPr>
              <p:cNvPr id="26" name="Γραφή 25">
                <a:extLst>
                  <a:ext uri="{FF2B5EF4-FFF2-40B4-BE49-F238E27FC236}">
                    <a16:creationId xmlns:a16="http://schemas.microsoft.com/office/drawing/2014/main" id="{0329F523-4B6A-22E2-866A-4858C7AAAFD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62462" y="4492190"/>
                <a:ext cx="36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520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1476374"/>
            <a:ext cx="4406900" cy="330517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476375"/>
            <a:ext cx="4406899" cy="330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6EECB-5A27-5AEA-35EB-BECBFAD32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19DE3213-7F24-544F-DABE-64143E21D6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5" y="0"/>
            <a:ext cx="9144000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29DEB0-F3F7-44DF-6317-AE22656895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93" y="5448561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55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3C06D-231C-7098-75A2-D49A31878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18A06825-8910-4DC9-64FD-250B67A06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7" y="0"/>
            <a:ext cx="9144000" cy="6858000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FAA94A9-8569-F39A-70FD-E758777F4637}"/>
              </a:ext>
            </a:extLst>
          </p:cNvPr>
          <p:cNvSpPr/>
          <p:nvPr/>
        </p:nvSpPr>
        <p:spPr>
          <a:xfrm>
            <a:off x="2324145" y="289389"/>
            <a:ext cx="238205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323BE-BDCE-F4FC-C4BC-41F144C62139}"/>
              </a:ext>
            </a:extLst>
          </p:cNvPr>
          <p:cNvSpPr txBox="1"/>
          <p:nvPr/>
        </p:nvSpPr>
        <p:spPr>
          <a:xfrm flipH="1">
            <a:off x="2250636" y="189184"/>
            <a:ext cx="119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</a:t>
            </a:r>
            <a:endParaRPr lang="el-GR" sz="2400" b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B2F5214-0CB0-BDB9-A32E-96BC9901E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16" y="5492705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853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7E6BEA2-5BE5-43A8-8521-2A6C75BDC9E1}"/>
              </a:ext>
            </a:extLst>
          </p:cNvPr>
          <p:cNvSpPr/>
          <p:nvPr/>
        </p:nvSpPr>
        <p:spPr>
          <a:xfrm>
            <a:off x="5285173" y="547083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Π Ο Λ Υ Κ Α Τ Ο Ι Κ Ι Α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 Τ Ο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 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Η Ρ Α Κ Λ Ε Ι Ο </a:t>
            </a:r>
            <a:b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Αρχιτέκτονας: </a:t>
            </a:r>
            <a:r>
              <a:rPr lang="el-GR" sz="1600" dirty="0" err="1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Σ.Τσιράκη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Τ. </a:t>
            </a:r>
            <a:r>
              <a:rPr lang="el-GR" sz="1600" dirty="0" err="1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Μπίρης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endParaRPr lang="el-GR" sz="16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BA0DD0A-0CE6-41DA-9F45-E7A9C4659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92" y="556165"/>
            <a:ext cx="4652125" cy="449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33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B8E09B2A-E9F7-4332-8FDF-21AED7698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1" y="922754"/>
            <a:ext cx="5172596" cy="533257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6ED040-59EA-4AD4-9E18-174D3460B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41" y="361732"/>
            <a:ext cx="3705260" cy="306726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F872422-6BCC-430A-9A00-8E6704B31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248" y="3915849"/>
            <a:ext cx="3797293" cy="205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06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ACA75D70-CCCB-8C9F-4070-0E042AB92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6" b="7338"/>
          <a:stretch>
            <a:fillRect/>
          </a:stretch>
        </p:blipFill>
        <p:spPr>
          <a:xfrm>
            <a:off x="192198" y="709411"/>
            <a:ext cx="10580745" cy="5950566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B315951-66FC-DB70-B878-469104C06411}"/>
              </a:ext>
            </a:extLst>
          </p:cNvPr>
          <p:cNvSpPr/>
          <p:nvPr/>
        </p:nvSpPr>
        <p:spPr>
          <a:xfrm>
            <a:off x="192198" y="557011"/>
            <a:ext cx="2116183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E2C5719-9F58-33C3-7008-1E83285E4D5E}"/>
              </a:ext>
            </a:extLst>
          </p:cNvPr>
          <p:cNvSpPr/>
          <p:nvPr/>
        </p:nvSpPr>
        <p:spPr>
          <a:xfrm>
            <a:off x="463192" y="5510446"/>
            <a:ext cx="4271886" cy="1347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2A334F-E252-E53A-EB61-0614C03F18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518" y="5604738"/>
            <a:ext cx="1610185" cy="12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86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 b="64425"/>
          <a:stretch/>
        </p:blipFill>
        <p:spPr>
          <a:xfrm>
            <a:off x="720436" y="-207817"/>
            <a:ext cx="7994019" cy="3636817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BFB790F-DF00-4202-BFB1-888D1F8C4D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" t="37991" r="8534" b="51941"/>
          <a:stretch/>
        </p:blipFill>
        <p:spPr>
          <a:xfrm>
            <a:off x="34788" y="3352499"/>
            <a:ext cx="12025744" cy="339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93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52" y="2175023"/>
            <a:ext cx="2040697" cy="312767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590" y="2209340"/>
            <a:ext cx="4420194" cy="3093356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145" y="2209340"/>
            <a:ext cx="4312534" cy="3035974"/>
          </a:xfrm>
          <a:prstGeom prst="rect">
            <a:avLst/>
          </a:prstGeom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6C1E13-05D5-43D7-9249-1E1898773517}"/>
              </a:ext>
            </a:extLst>
          </p:cNvPr>
          <p:cNvSpPr/>
          <p:nvPr/>
        </p:nvSpPr>
        <p:spPr>
          <a:xfrm>
            <a:off x="6622473" y="581269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Π Ο Λ Υ Κ Α Τ Ο Ι Κ Ι Α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 Τ Ο  ΠΟ Λ Υ Δ Ρ Ο Σ Ο</a:t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Αρχιτέκτονες: Τ.&amp; Δ. </a:t>
            </a:r>
            <a:r>
              <a:rPr lang="el-GR" sz="1600" dirty="0" err="1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Μπίρης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51774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41" y="0"/>
            <a:ext cx="1049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70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EC57B3-3388-41A9-86F7-7B838F50D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438" y="4000500"/>
            <a:ext cx="8229600" cy="264318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ΚΟΙΝΟΤΗΤΑ ΚΟΙΝΩΝΙΚΩΝ ΚΑΤΟΙΚΙΩΝ ΜΕ ΑΡΧΕΣ ΟΙΚΟΛΟΓΙΚΟΥ ΣΧΕΔΙΑΣΜΟΥ</a:t>
            </a:r>
            <a:b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1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ΠΑΝΕΥΡΩΠΑΙΚΟΣ ΑΡΧΙΤΕΚΤΟΝΙΚΟΣ ΔΙΑΓΩΝΙΣΜΟΣ</a:t>
            </a:r>
            <a:br>
              <a:rPr lang="en-US" sz="1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1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 </a:t>
            </a:r>
            <a:br>
              <a:rPr lang="en-US" sz="1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12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Α’ ΒΡΑΒΕΙΟ  _ </a:t>
            </a:r>
            <a:r>
              <a:rPr lang="el-GR" sz="1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Μάρτιος 2011</a:t>
            </a:r>
            <a:br>
              <a:rPr lang="en-US" sz="1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2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 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10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Αρχιτέκτονες : Παπαγιαννόπουλος Γ., </a:t>
            </a:r>
            <a:r>
              <a:rPr lang="el-GR" sz="1000" dirty="0" err="1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Χριστοβασίλης</a:t>
            </a:r>
            <a:r>
              <a:rPr lang="el-GR" sz="10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Δ.</a:t>
            </a:r>
            <a:br>
              <a:rPr lang="en-US" sz="10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endParaRPr lang="en-US" sz="1000" dirty="0">
              <a:solidFill>
                <a:schemeClr val="accent6">
                  <a:lumMod val="75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2051" name="image377.jpeg">
            <a:extLst>
              <a:ext uri="{FF2B5EF4-FFF2-40B4-BE49-F238E27FC236}">
                <a16:creationId xmlns:a16="http://schemas.microsoft.com/office/drawing/2014/main" id="{E16A799D-EC39-4C17-AE4E-51B827CCC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9" y="285750"/>
            <a:ext cx="887253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3B23CCC6-D2E2-6392-258D-8E60F38ADE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2" y="0"/>
            <a:ext cx="9144000" cy="6858000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A120FDA6-B4D2-E755-377F-5C7BFAC5E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148" y="5418060"/>
            <a:ext cx="1610185" cy="12076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" name="Γραφή 2">
                <a:extLst>
                  <a:ext uri="{FF2B5EF4-FFF2-40B4-BE49-F238E27FC236}">
                    <a16:creationId xmlns:a16="http://schemas.microsoft.com/office/drawing/2014/main" id="{D575765F-CA11-EB0B-6697-536074CEBD92}"/>
                  </a:ext>
                </a:extLst>
              </p14:cNvPr>
              <p14:cNvContentPartPr/>
              <p14:nvPr/>
            </p14:nvContentPartPr>
            <p14:xfrm>
              <a:off x="4786582" y="2799110"/>
              <a:ext cx="360" cy="360"/>
            </p14:xfrm>
          </p:contentPart>
        </mc:Choice>
        <mc:Fallback xmlns="">
          <p:pic>
            <p:nvPicPr>
              <p:cNvPr id="3" name="Γραφή 2">
                <a:extLst>
                  <a:ext uri="{FF2B5EF4-FFF2-40B4-BE49-F238E27FC236}">
                    <a16:creationId xmlns:a16="http://schemas.microsoft.com/office/drawing/2014/main" id="{D575765F-CA11-EB0B-6697-536074CEBD9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68582" y="2691470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" name="Γραφή 3">
                <a:extLst>
                  <a:ext uri="{FF2B5EF4-FFF2-40B4-BE49-F238E27FC236}">
                    <a16:creationId xmlns:a16="http://schemas.microsoft.com/office/drawing/2014/main" id="{33680E78-3AB1-65A2-5140-17603BB666D4}"/>
                  </a:ext>
                </a:extLst>
              </p14:cNvPr>
              <p14:cNvContentPartPr/>
              <p14:nvPr/>
            </p14:nvContentPartPr>
            <p14:xfrm>
              <a:off x="3970822" y="1461321"/>
              <a:ext cx="13320" cy="3960"/>
            </p14:xfrm>
          </p:contentPart>
        </mc:Choice>
        <mc:Fallback xmlns="">
          <p:pic>
            <p:nvPicPr>
              <p:cNvPr id="4" name="Γραφή 3">
                <a:extLst>
                  <a:ext uri="{FF2B5EF4-FFF2-40B4-BE49-F238E27FC236}">
                    <a16:creationId xmlns:a16="http://schemas.microsoft.com/office/drawing/2014/main" id="{33680E78-3AB1-65A2-5140-17603BB666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53182" y="1353321"/>
                <a:ext cx="48960" cy="21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6" name="Γραφή 5">
                <a:extLst>
                  <a:ext uri="{FF2B5EF4-FFF2-40B4-BE49-F238E27FC236}">
                    <a16:creationId xmlns:a16="http://schemas.microsoft.com/office/drawing/2014/main" id="{A724AFFC-0D1E-62F4-1684-78D33F4DBFB0}"/>
                  </a:ext>
                </a:extLst>
              </p14:cNvPr>
              <p14:cNvContentPartPr/>
              <p14:nvPr/>
            </p14:nvContentPartPr>
            <p14:xfrm>
              <a:off x="5644822" y="3181401"/>
              <a:ext cx="360" cy="360"/>
            </p14:xfrm>
          </p:contentPart>
        </mc:Choice>
        <mc:Fallback xmlns="">
          <p:pic>
            <p:nvPicPr>
              <p:cNvPr id="6" name="Γραφή 5">
                <a:extLst>
                  <a:ext uri="{FF2B5EF4-FFF2-40B4-BE49-F238E27FC236}">
                    <a16:creationId xmlns:a16="http://schemas.microsoft.com/office/drawing/2014/main" id="{A724AFFC-0D1E-62F4-1684-78D33F4DBF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627182" y="3073761"/>
                <a:ext cx="36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Εικόνα 7">
            <a:extLst>
              <a:ext uri="{FF2B5EF4-FFF2-40B4-BE49-F238E27FC236}">
                <a16:creationId xmlns:a16="http://schemas.microsoft.com/office/drawing/2014/main" id="{E45369AE-9155-778E-1826-190B569C7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260" y="2394065"/>
            <a:ext cx="6284422" cy="446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671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381.jpeg">
            <a:extLst>
              <a:ext uri="{FF2B5EF4-FFF2-40B4-BE49-F238E27FC236}">
                <a16:creationId xmlns:a16="http://schemas.microsoft.com/office/drawing/2014/main" id="{4AC6D1A7-C9FD-4A0E-8CB0-1EB325D48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857250"/>
            <a:ext cx="6772275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384.jpeg">
            <a:extLst>
              <a:ext uri="{FF2B5EF4-FFF2-40B4-BE49-F238E27FC236}">
                <a16:creationId xmlns:a16="http://schemas.microsoft.com/office/drawing/2014/main" id="{D75E8786-7329-43E5-B55C-4AF50DF5D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0"/>
            <a:ext cx="4768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153DD7E-2F15-4BC9-8230-C3D0A5CB2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269297"/>
            <a:ext cx="4514850" cy="67627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71C80823-CED7-4E0B-9FAA-15A4BD832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845" y="269297"/>
            <a:ext cx="6605155" cy="37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34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83CEFA06-3662-4BEF-91DD-988212347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10427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E83A4DB-C379-4219-86FB-A0D2BA237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968" y="981075"/>
            <a:ext cx="53721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59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2222FA6-F885-42FA-9E15-D695EF395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91"/>
            <a:ext cx="3943350" cy="6096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C792627-81CF-4BEF-B4D6-2CFC7B5A5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396" y="0"/>
            <a:ext cx="4758604" cy="71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95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A3867813-2D76-FA78-C48A-10F8B3FB8F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65" y="0"/>
            <a:ext cx="908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80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6510D-0C0E-7054-9C32-4860EBEF8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897C53D8-736E-ECEC-D238-4FAA52394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955" y="0"/>
            <a:ext cx="4923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88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417"/>
            <a:ext cx="6941119" cy="43382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CF8BF0B-8AEA-454C-AB86-9BA46AEB5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576" y="1498017"/>
            <a:ext cx="5011424" cy="3283527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424F354B-46EF-4D95-B2A5-56C445714562}"/>
              </a:ext>
            </a:extLst>
          </p:cNvPr>
          <p:cNvSpPr/>
          <p:nvPr/>
        </p:nvSpPr>
        <p:spPr>
          <a:xfrm>
            <a:off x="0" y="593697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Π Ο Λ Υ Κ Α Τ Ο Ι Κ Ι Α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 Τ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H   N E A  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Φ Ι Λ Ο Θ Ε Η 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Αρχιτέκτονας: Ν. </a:t>
            </a:r>
            <a:r>
              <a:rPr lang="el-GR" sz="1600" dirty="0" err="1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Κτενάς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4253290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F2334C01-E6D9-4B27-9B44-02D79AB783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77581" cy="68580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2338CB99-4683-458F-8B01-E34BEE1C1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55" y="93590"/>
            <a:ext cx="4812839" cy="3226106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24A1D979-53F7-1DCD-D758-494911ADC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055" y="3429000"/>
            <a:ext cx="4864526" cy="324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0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0.DUTH\2.2017_18\1. εκπαιδευτικά θέματα\2ο έτος\sketches+ interiors uk\interiors\image (1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10" y="3493836"/>
            <a:ext cx="4921596" cy="371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0.DUTH\2.2017_18\1. εκπαιδευτικά θέματα\2ο έτος\sketches+ interiors uk\interiors\image (1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10" y="3493836"/>
            <a:ext cx="4855072" cy="3641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0.DUTH\2.2017_18\1. εκπαιδευτικά θέματα\2ο έτος\sketches+ interiors uk\interiors\eames hous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9198"/>
            <a:ext cx="5997758" cy="319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hlinkClick r:id="rId5"/>
          </p:cNvPr>
          <p:cNvSpPr/>
          <p:nvPr/>
        </p:nvSpPr>
        <p:spPr>
          <a:xfrm>
            <a:off x="8222609" y="3152203"/>
            <a:ext cx="2240485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>
                <a:hlinkClick r:id="rId5"/>
              </a:rPr>
              <a:t>youtu.be/Y5KwB7BPGeg</a:t>
            </a:r>
            <a:endParaRPr lang="el-GR" sz="1620" dirty="0"/>
          </a:p>
        </p:txBody>
      </p:sp>
      <p:sp>
        <p:nvSpPr>
          <p:cNvPr id="6" name="Ορθογώνιο 5"/>
          <p:cNvSpPr/>
          <p:nvPr/>
        </p:nvSpPr>
        <p:spPr>
          <a:xfrm>
            <a:off x="1582501" y="3152203"/>
            <a:ext cx="4338752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20" dirty="0"/>
              <a:t>Case Study House 8_Charles and Ray Eames 1949</a:t>
            </a:r>
            <a:endParaRPr lang="el-GR" sz="1620" dirty="0"/>
          </a:p>
        </p:txBody>
      </p:sp>
    </p:spTree>
    <p:extLst>
      <p:ext uri="{BB962C8B-B14F-4D97-AF65-F5344CB8AC3E}">
        <p14:creationId xmlns:p14="http://schemas.microsoft.com/office/powerpoint/2010/main" val="583880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E4DF-85FC-414F-B4A4-38425C69B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0" y="5500688"/>
            <a:ext cx="8229600" cy="1143000"/>
          </a:xfrm>
        </p:spPr>
        <p:txBody>
          <a:bodyPr rtlCol="0">
            <a:noAutofit/>
          </a:bodyPr>
          <a:lstStyle/>
          <a:p>
            <a:pPr>
              <a:defRPr/>
            </a:pPr>
            <a:br>
              <a:rPr lang="en-US" sz="22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2400" dirty="0">
                <a:solidFill>
                  <a:srgbClr val="AF4D2F"/>
                </a:solidFill>
                <a:latin typeface="Century Gothic" pitchFamily="34" charset="0"/>
              </a:rPr>
              <a:t> </a:t>
            </a:r>
            <a:br>
              <a:rPr lang="en-US" sz="2400" dirty="0">
                <a:latin typeface="Century Gothic" pitchFamily="34" charset="0"/>
              </a:rPr>
            </a:br>
            <a:endParaRPr lang="en-US" sz="2400" dirty="0">
              <a:latin typeface="Century Gothic" pitchFamily="34" charset="0"/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99FEBC5-1111-4AEC-8367-918B638AA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7" y="163336"/>
            <a:ext cx="5346441" cy="5649355"/>
          </a:xfrm>
          <a:prstGeom prst="rect">
            <a:avLst/>
          </a:prstGeom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85AE8BB9-11B5-200B-55DC-7B7800821192}"/>
              </a:ext>
            </a:extLst>
          </p:cNvPr>
          <p:cNvSpPr/>
          <p:nvPr/>
        </p:nvSpPr>
        <p:spPr>
          <a:xfrm>
            <a:off x="727213" y="602700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Π Ο Λ Υ Κ Α Τ Ο Ι Κ Ι Α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 </a:t>
            </a:r>
            <a: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Σ Τ Ο  Μ Ε Τ Σ</a:t>
            </a:r>
            <a:br>
              <a:rPr lang="el-GR" sz="1600" b="1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b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</a:b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Αρχιτέκτονες: Θ. Ξάνθη, Γ. Ζακυνθινός, Θ.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 </a:t>
            </a:r>
            <a:r>
              <a:rPr lang="el-GR" sz="1600" dirty="0">
                <a:solidFill>
                  <a:schemeClr val="accent6">
                    <a:lumMod val="75000"/>
                  </a:schemeClr>
                </a:solidFill>
                <a:latin typeface="Century Gothic" pitchFamily="34" charset="0"/>
              </a:rPr>
              <a:t>Ανδρουλάκης</a:t>
            </a:r>
            <a:endParaRPr lang="el-GR" sz="1600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9D711E83-E597-774A-7B5C-5F8085FF3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31" t="18182" r="8775" b="18987"/>
          <a:stretch>
            <a:fillRect/>
          </a:stretch>
        </p:blipFill>
        <p:spPr>
          <a:xfrm>
            <a:off x="6096000" y="232265"/>
            <a:ext cx="5025887" cy="56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87935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4661</TotalTime>
  <Words>241</Words>
  <Application>Microsoft Office PowerPoint</Application>
  <PresentationFormat>Ευρεία οθόνη</PresentationFormat>
  <Paragraphs>14</Paragraphs>
  <Slides>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Century Gothic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  </vt:lpstr>
      <vt:lpstr>  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ΚΟΙΝΟΤΗΤΑ ΚΟΙΝΩΝΙΚΩΝ ΚΑΤΟΙΚΙΩΝ ΜΕ ΑΡΧΕΣ ΟΙΚΟΛΟΓΙΚΟΥ ΣΧΕΔΙΑΣΜΟΥ ΠΑΝΕΥΡΩΠΑΙΚΟΣ ΑΡΧΙΤΕΚΤΟΝΙΚΟΣ ΔΙΑΓΩΝΙΣΜΟΣ   Α’ ΒΡΑΒΕΙΟ  _ Μάρτιος 2011   Αρχιτέκτονες : Παπαγιαννόπουλος Γ., Χριστοβασίλης Δ.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Χρήστης των Windows</dc:creator>
  <cp:lastModifiedBy>Stavros Dendrinos</cp:lastModifiedBy>
  <cp:revision>56</cp:revision>
  <cp:lastPrinted>2026-05-14T16:18:15Z</cp:lastPrinted>
  <dcterms:created xsi:type="dcterms:W3CDTF">2019-02-28T11:24:04Z</dcterms:created>
  <dcterms:modified xsi:type="dcterms:W3CDTF">2026-05-15T14:29:45Z</dcterms:modified>
</cp:coreProperties>
</file>