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33"/>
  </p:notesMasterIdLst>
  <p:sldIdLst>
    <p:sldId id="326" r:id="rId5"/>
    <p:sldId id="460" r:id="rId6"/>
    <p:sldId id="589" r:id="rId7"/>
    <p:sldId id="590" r:id="rId8"/>
    <p:sldId id="461" r:id="rId9"/>
    <p:sldId id="591" r:id="rId10"/>
    <p:sldId id="476" r:id="rId11"/>
    <p:sldId id="477" r:id="rId12"/>
    <p:sldId id="478" r:id="rId13"/>
    <p:sldId id="479" r:id="rId14"/>
    <p:sldId id="480" r:id="rId15"/>
    <p:sldId id="481" r:id="rId16"/>
    <p:sldId id="482" r:id="rId17"/>
    <p:sldId id="483" r:id="rId18"/>
    <p:sldId id="595" r:id="rId19"/>
    <p:sldId id="592" r:id="rId20"/>
    <p:sldId id="474" r:id="rId21"/>
    <p:sldId id="475" r:id="rId22"/>
    <p:sldId id="593" r:id="rId23"/>
    <p:sldId id="594" r:id="rId24"/>
    <p:sldId id="473" r:id="rId25"/>
    <p:sldId id="506" r:id="rId26"/>
    <p:sldId id="507" r:id="rId27"/>
    <p:sldId id="508" r:id="rId28"/>
    <p:sldId id="509" r:id="rId29"/>
    <p:sldId id="586" r:id="rId30"/>
    <p:sldId id="587" r:id="rId31"/>
    <p:sldId id="588"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3584" autoAdjust="0"/>
  </p:normalViewPr>
  <p:slideViewPr>
    <p:cSldViewPr>
      <p:cViewPr varScale="1">
        <p:scale>
          <a:sx n="35" d="100"/>
          <a:sy n="35" d="100"/>
        </p:scale>
        <p:origin x="1176"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BA6692-268B-4016-90DE-7B2A98F3DDA3}" type="datetimeFigureOut">
              <a:rPr lang="el-GR" smtClean="0"/>
              <a:pPr/>
              <a:t>15/5/2021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082553-F7BE-4638-B726-DE0ACF0E86F5}"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49" name="Text Box 1">
            <a:extLst>
              <a:ext uri="{FF2B5EF4-FFF2-40B4-BE49-F238E27FC236}">
                <a16:creationId xmlns:a16="http://schemas.microsoft.com/office/drawing/2014/main" id="{9AEEC8CB-0612-0E47-AFF6-241E9F03683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Text Box 2">
            <a:extLst>
              <a:ext uri="{FF2B5EF4-FFF2-40B4-BE49-F238E27FC236}">
                <a16:creationId xmlns:a16="http://schemas.microsoft.com/office/drawing/2014/main" id="{68A53988-F226-AC4E-8D81-E5F749DF6EB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04451" name="Text Box 3">
            <a:extLst>
              <a:ext uri="{FF2B5EF4-FFF2-40B4-BE49-F238E27FC236}">
                <a16:creationId xmlns:a16="http://schemas.microsoft.com/office/drawing/2014/main" id="{04BACFF5-0FE2-AB49-9079-D8464C961CA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4C2CF0D8-431E-7E49-8CB9-8D57F4DBC6D8}" type="slidenum">
              <a:rPr lang="el-GR" altLang="en-US" sz="1200">
                <a:cs typeface="Arial" panose="020B0604020202020204" pitchFamily="34" charset="0"/>
              </a:rPr>
              <a:pPr algn="r">
                <a:lnSpc>
                  <a:spcPct val="100000"/>
                </a:lnSpc>
              </a:pPr>
              <a:t>2</a:t>
            </a:fld>
            <a:endParaRPr lang="el-GR" altLang="en-US" sz="1200">
              <a:cs typeface="Arial" panose="020B0604020202020204" pitchFamily="34" charset="0"/>
            </a:endParaRPr>
          </a:p>
        </p:txBody>
      </p:sp>
    </p:spTree>
    <p:extLst>
      <p:ext uri="{BB962C8B-B14F-4D97-AF65-F5344CB8AC3E}">
        <p14:creationId xmlns:p14="http://schemas.microsoft.com/office/powerpoint/2010/main" val="1076115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437F5C96-9379-ED4B-9743-E6AAABDEAF3D}"/>
              </a:ext>
            </a:extLst>
          </p:cNvPr>
          <p:cNvSpPr>
            <a:spLocks noGrp="1" noChangeArrowheads="1"/>
          </p:cNvSpPr>
          <p:nvPr>
            <p:ph type="sldNum"/>
          </p:nvPr>
        </p:nvSpPr>
        <p:spPr>
          <a:ln/>
        </p:spPr>
        <p:txBody>
          <a:bodyPr/>
          <a:lstStyle/>
          <a:p>
            <a:fld id="{59A89390-93A6-6B48-9DBF-7C8FF3B7AF84}" type="slidenum">
              <a:rPr lang="el-GR" altLang="en-US"/>
              <a:pPr/>
              <a:t>12</a:t>
            </a:fld>
            <a:endParaRPr lang="el-GR" altLang="en-US"/>
          </a:p>
        </p:txBody>
      </p:sp>
      <p:sp>
        <p:nvSpPr>
          <p:cNvPr id="79873" name="Text Box 1">
            <a:extLst>
              <a:ext uri="{FF2B5EF4-FFF2-40B4-BE49-F238E27FC236}">
                <a16:creationId xmlns:a16="http://schemas.microsoft.com/office/drawing/2014/main" id="{8B056F7F-4D64-494B-AC3B-BC2E1DFDC4B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Text Box 2">
            <a:extLst>
              <a:ext uri="{FF2B5EF4-FFF2-40B4-BE49-F238E27FC236}">
                <a16:creationId xmlns:a16="http://schemas.microsoft.com/office/drawing/2014/main" id="{41596671-933A-4F46-8A87-0AC85AABD9A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sz="1000" dirty="0">
              <a:latin typeface="Arial" panose="020B0604020202020204" pitchFamily="34" charset="0"/>
              <a:cs typeface="Arial" panose="020B0604020202020204" pitchFamily="34" charset="0"/>
            </a:endParaRPr>
          </a:p>
        </p:txBody>
      </p:sp>
      <p:sp>
        <p:nvSpPr>
          <p:cNvPr id="79875" name="Text Box 3">
            <a:extLst>
              <a:ext uri="{FF2B5EF4-FFF2-40B4-BE49-F238E27FC236}">
                <a16:creationId xmlns:a16="http://schemas.microsoft.com/office/drawing/2014/main" id="{04D32F6B-07D3-B144-94B5-F78A60F706F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53532B7B-17B2-F94D-A279-4341565845A8}" type="slidenum">
              <a:rPr lang="el-GR" altLang="en-US" sz="1200">
                <a:cs typeface="Arial" panose="020B0604020202020204" pitchFamily="34" charset="0"/>
              </a:rPr>
              <a:pPr algn="r">
                <a:lnSpc>
                  <a:spcPct val="100000"/>
                </a:lnSpc>
              </a:pPr>
              <a:t>12</a:t>
            </a:fld>
            <a:endParaRPr lang="el-GR" altLang="en-US" sz="1200">
              <a:cs typeface="Arial" panose="020B0604020202020204" pitchFamily="34" charset="0"/>
            </a:endParaRPr>
          </a:p>
        </p:txBody>
      </p:sp>
    </p:spTree>
    <p:extLst>
      <p:ext uri="{BB962C8B-B14F-4D97-AF65-F5344CB8AC3E}">
        <p14:creationId xmlns:p14="http://schemas.microsoft.com/office/powerpoint/2010/main" val="466974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FA875185-2A2A-7345-BAB1-69F23B0DF82C}"/>
              </a:ext>
            </a:extLst>
          </p:cNvPr>
          <p:cNvSpPr>
            <a:spLocks noGrp="1" noChangeArrowheads="1"/>
          </p:cNvSpPr>
          <p:nvPr>
            <p:ph type="sldNum"/>
          </p:nvPr>
        </p:nvSpPr>
        <p:spPr>
          <a:ln/>
        </p:spPr>
        <p:txBody>
          <a:bodyPr/>
          <a:lstStyle/>
          <a:p>
            <a:fld id="{EDE78ED9-A6CD-4345-BEDA-DB1557B33575}" type="slidenum">
              <a:rPr lang="el-GR" altLang="en-US"/>
              <a:pPr/>
              <a:t>13</a:t>
            </a:fld>
            <a:endParaRPr lang="el-GR" altLang="en-US"/>
          </a:p>
        </p:txBody>
      </p:sp>
      <p:sp>
        <p:nvSpPr>
          <p:cNvPr id="80897" name="Text Box 1">
            <a:extLst>
              <a:ext uri="{FF2B5EF4-FFF2-40B4-BE49-F238E27FC236}">
                <a16:creationId xmlns:a16="http://schemas.microsoft.com/office/drawing/2014/main" id="{E4D8C44D-6D7C-7045-BD74-AD04661F4E3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Text Box 2">
            <a:extLst>
              <a:ext uri="{FF2B5EF4-FFF2-40B4-BE49-F238E27FC236}">
                <a16:creationId xmlns:a16="http://schemas.microsoft.com/office/drawing/2014/main" id="{ED5254C4-20EC-D54B-800A-B10CA44163A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80899" name="Text Box 3">
            <a:extLst>
              <a:ext uri="{FF2B5EF4-FFF2-40B4-BE49-F238E27FC236}">
                <a16:creationId xmlns:a16="http://schemas.microsoft.com/office/drawing/2014/main" id="{30463A29-506E-0740-B423-F67B57955CC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CBF787FF-7805-7D45-A4A9-0B116AB29BC2}" type="slidenum">
              <a:rPr lang="el-GR" altLang="en-US" sz="1400">
                <a:cs typeface="Arial" panose="020B0604020202020204" pitchFamily="34" charset="0"/>
              </a:rPr>
              <a:pPr>
                <a:lnSpc>
                  <a:spcPct val="100000"/>
                </a:lnSpc>
              </a:pPr>
              <a:t>13</a:t>
            </a:fld>
            <a:endParaRPr lang="el-GR" altLang="en-US" sz="1400">
              <a:cs typeface="Arial" panose="020B0604020202020204" pitchFamily="34" charset="0"/>
            </a:endParaRPr>
          </a:p>
        </p:txBody>
      </p:sp>
    </p:spTree>
    <p:extLst>
      <p:ext uri="{BB962C8B-B14F-4D97-AF65-F5344CB8AC3E}">
        <p14:creationId xmlns:p14="http://schemas.microsoft.com/office/powerpoint/2010/main" val="2417836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67D866FA-CDF5-794C-B534-476C822C008E}"/>
              </a:ext>
            </a:extLst>
          </p:cNvPr>
          <p:cNvSpPr>
            <a:spLocks noGrp="1" noChangeArrowheads="1"/>
          </p:cNvSpPr>
          <p:nvPr>
            <p:ph type="sldNum"/>
          </p:nvPr>
        </p:nvSpPr>
        <p:spPr>
          <a:ln/>
        </p:spPr>
        <p:txBody>
          <a:bodyPr/>
          <a:lstStyle/>
          <a:p>
            <a:fld id="{8EA02204-2729-D046-A2B8-059B8731D91F}" type="slidenum">
              <a:rPr lang="el-GR" altLang="en-US"/>
              <a:pPr/>
              <a:t>14</a:t>
            </a:fld>
            <a:endParaRPr lang="el-GR" altLang="en-US"/>
          </a:p>
        </p:txBody>
      </p:sp>
      <p:sp>
        <p:nvSpPr>
          <p:cNvPr id="81921" name="Text Box 1">
            <a:extLst>
              <a:ext uri="{FF2B5EF4-FFF2-40B4-BE49-F238E27FC236}">
                <a16:creationId xmlns:a16="http://schemas.microsoft.com/office/drawing/2014/main" id="{1DC42E6E-15E5-F845-ACD0-336AD4FD392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Text Box 2">
            <a:extLst>
              <a:ext uri="{FF2B5EF4-FFF2-40B4-BE49-F238E27FC236}">
                <a16:creationId xmlns:a16="http://schemas.microsoft.com/office/drawing/2014/main" id="{88436E8F-8CA8-B14B-8936-4E4FB77473B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81923" name="Text Box 3">
            <a:extLst>
              <a:ext uri="{FF2B5EF4-FFF2-40B4-BE49-F238E27FC236}">
                <a16:creationId xmlns:a16="http://schemas.microsoft.com/office/drawing/2014/main" id="{915E9781-D5E4-724B-B651-9F8A1D80D5C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9C492ACB-252F-474C-88AE-6562503015BF}" type="slidenum">
              <a:rPr lang="el-GR" altLang="en-US" sz="1400">
                <a:cs typeface="Arial" panose="020B0604020202020204" pitchFamily="34" charset="0"/>
              </a:rPr>
              <a:pPr>
                <a:lnSpc>
                  <a:spcPct val="100000"/>
                </a:lnSpc>
              </a:pPr>
              <a:t>14</a:t>
            </a:fld>
            <a:endParaRPr lang="el-GR" altLang="en-US" sz="1400">
              <a:cs typeface="Arial" panose="020B0604020202020204" pitchFamily="34" charset="0"/>
            </a:endParaRPr>
          </a:p>
        </p:txBody>
      </p:sp>
    </p:spTree>
    <p:extLst>
      <p:ext uri="{BB962C8B-B14F-4D97-AF65-F5344CB8AC3E}">
        <p14:creationId xmlns:p14="http://schemas.microsoft.com/office/powerpoint/2010/main" val="2426007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9C580307-5220-954C-8F46-DD164A66077F}"/>
              </a:ext>
            </a:extLst>
          </p:cNvPr>
          <p:cNvSpPr>
            <a:spLocks noGrp="1" noChangeArrowheads="1"/>
          </p:cNvSpPr>
          <p:nvPr>
            <p:ph type="sldNum"/>
          </p:nvPr>
        </p:nvSpPr>
        <p:spPr>
          <a:ln/>
        </p:spPr>
        <p:txBody>
          <a:bodyPr/>
          <a:lstStyle/>
          <a:p>
            <a:fld id="{5F9FCBFC-8CA8-2048-9699-4C9A0F5AA0B9}" type="slidenum">
              <a:rPr lang="el-GR" altLang="en-US"/>
              <a:pPr/>
              <a:t>17</a:t>
            </a:fld>
            <a:endParaRPr lang="el-GR" altLang="en-US"/>
          </a:p>
        </p:txBody>
      </p:sp>
      <p:sp>
        <p:nvSpPr>
          <p:cNvPr id="72705" name="Text Box 1">
            <a:extLst>
              <a:ext uri="{FF2B5EF4-FFF2-40B4-BE49-F238E27FC236}">
                <a16:creationId xmlns:a16="http://schemas.microsoft.com/office/drawing/2014/main" id="{81A2B8E1-EB60-0C43-B949-F2E4FAED77E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Text Box 2">
            <a:extLst>
              <a:ext uri="{FF2B5EF4-FFF2-40B4-BE49-F238E27FC236}">
                <a16:creationId xmlns:a16="http://schemas.microsoft.com/office/drawing/2014/main" id="{CE8A10D1-E7EA-B141-83EB-AA27FDCC45B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
        <p:nvSpPr>
          <p:cNvPr id="72707" name="Text Box 3">
            <a:extLst>
              <a:ext uri="{FF2B5EF4-FFF2-40B4-BE49-F238E27FC236}">
                <a16:creationId xmlns:a16="http://schemas.microsoft.com/office/drawing/2014/main" id="{767EF515-24D7-194B-91DF-4D055373C00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CF5A718C-CD53-AA43-8CD5-E5D9EFD6C14F}" type="slidenum">
              <a:rPr lang="el-GR" altLang="en-US" sz="1200">
                <a:cs typeface="Arial" panose="020B0604020202020204" pitchFamily="34" charset="0"/>
              </a:rPr>
              <a:pPr algn="r">
                <a:lnSpc>
                  <a:spcPct val="100000"/>
                </a:lnSpc>
              </a:pPr>
              <a:t>17</a:t>
            </a:fld>
            <a:endParaRPr lang="el-GR" altLang="en-US" sz="1200">
              <a:cs typeface="Arial" panose="020B0604020202020204" pitchFamily="34" charset="0"/>
            </a:endParaRPr>
          </a:p>
        </p:txBody>
      </p:sp>
    </p:spTree>
    <p:extLst>
      <p:ext uri="{BB962C8B-B14F-4D97-AF65-F5344CB8AC3E}">
        <p14:creationId xmlns:p14="http://schemas.microsoft.com/office/powerpoint/2010/main" val="3596707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947F347E-D026-DE47-A0E5-A61B08F4EABC}"/>
              </a:ext>
            </a:extLst>
          </p:cNvPr>
          <p:cNvSpPr>
            <a:spLocks noGrp="1" noChangeArrowheads="1"/>
          </p:cNvSpPr>
          <p:nvPr>
            <p:ph type="sldNum"/>
          </p:nvPr>
        </p:nvSpPr>
        <p:spPr>
          <a:ln/>
        </p:spPr>
        <p:txBody>
          <a:bodyPr/>
          <a:lstStyle/>
          <a:p>
            <a:fld id="{2B76F452-0F7B-C44C-8CDD-71E4A3CBBB7B}" type="slidenum">
              <a:rPr lang="el-GR" altLang="en-US"/>
              <a:pPr/>
              <a:t>18</a:t>
            </a:fld>
            <a:endParaRPr lang="el-GR" altLang="en-US"/>
          </a:p>
        </p:txBody>
      </p:sp>
      <p:sp>
        <p:nvSpPr>
          <p:cNvPr id="73729" name="Text Box 1">
            <a:extLst>
              <a:ext uri="{FF2B5EF4-FFF2-40B4-BE49-F238E27FC236}">
                <a16:creationId xmlns:a16="http://schemas.microsoft.com/office/drawing/2014/main" id="{98B4AC7D-D4D7-6045-9AE4-72E7AFDC6A5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Text Box 2">
            <a:extLst>
              <a:ext uri="{FF2B5EF4-FFF2-40B4-BE49-F238E27FC236}">
                <a16:creationId xmlns:a16="http://schemas.microsoft.com/office/drawing/2014/main" id="{D7A9722F-ED86-0B40-AFC3-82DAFFF1DBB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
        <p:nvSpPr>
          <p:cNvPr id="73731" name="Text Box 3">
            <a:extLst>
              <a:ext uri="{FF2B5EF4-FFF2-40B4-BE49-F238E27FC236}">
                <a16:creationId xmlns:a16="http://schemas.microsoft.com/office/drawing/2014/main" id="{53BD4588-3E02-C844-82CD-CCCA008A857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98F67D3-05E0-9044-8FEE-790EADBC694D}" type="slidenum">
              <a:rPr lang="el-GR" altLang="en-US" sz="1200">
                <a:cs typeface="Arial" panose="020B0604020202020204" pitchFamily="34" charset="0"/>
              </a:rPr>
              <a:pPr algn="r">
                <a:lnSpc>
                  <a:spcPct val="100000"/>
                </a:lnSpc>
              </a:pPr>
              <a:t>18</a:t>
            </a:fld>
            <a:endParaRPr lang="el-GR" altLang="en-US" sz="1200">
              <a:cs typeface="Arial" panose="020B0604020202020204" pitchFamily="34" charset="0"/>
            </a:endParaRPr>
          </a:p>
        </p:txBody>
      </p:sp>
    </p:spTree>
    <p:extLst>
      <p:ext uri="{BB962C8B-B14F-4D97-AF65-F5344CB8AC3E}">
        <p14:creationId xmlns:p14="http://schemas.microsoft.com/office/powerpoint/2010/main" val="2098047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22DBB833-EF52-6446-82E6-78442E463D44}"/>
              </a:ext>
            </a:extLst>
          </p:cNvPr>
          <p:cNvSpPr>
            <a:spLocks noGrp="1" noChangeArrowheads="1"/>
          </p:cNvSpPr>
          <p:nvPr>
            <p:ph type="sldNum"/>
          </p:nvPr>
        </p:nvSpPr>
        <p:spPr>
          <a:ln/>
        </p:spPr>
        <p:txBody>
          <a:bodyPr/>
          <a:lstStyle/>
          <a:p>
            <a:fld id="{92272B86-B157-C246-8B5C-3A4F2A9B5BDC}" type="slidenum">
              <a:rPr lang="el-GR" altLang="en-US"/>
              <a:pPr/>
              <a:t>21</a:t>
            </a:fld>
            <a:endParaRPr lang="el-GR" altLang="en-US"/>
          </a:p>
        </p:txBody>
      </p:sp>
      <p:sp>
        <p:nvSpPr>
          <p:cNvPr id="71681" name="Text Box 1">
            <a:extLst>
              <a:ext uri="{FF2B5EF4-FFF2-40B4-BE49-F238E27FC236}">
                <a16:creationId xmlns:a16="http://schemas.microsoft.com/office/drawing/2014/main" id="{9A0CBA5B-31AE-164D-A102-8349DDA00CA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Text Box 2">
            <a:extLst>
              <a:ext uri="{FF2B5EF4-FFF2-40B4-BE49-F238E27FC236}">
                <a16:creationId xmlns:a16="http://schemas.microsoft.com/office/drawing/2014/main" id="{5EBF1D7A-75C3-114A-AEBE-2ADB39F9BC2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71683" name="Text Box 3">
            <a:extLst>
              <a:ext uri="{FF2B5EF4-FFF2-40B4-BE49-F238E27FC236}">
                <a16:creationId xmlns:a16="http://schemas.microsoft.com/office/drawing/2014/main" id="{E1018748-A5AB-FB49-98B2-F80F590565B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CF5854DE-E6F1-A04B-853D-00794E3A6B38}" type="slidenum">
              <a:rPr lang="el-GR" altLang="en-US" sz="1200">
                <a:cs typeface="Arial" panose="020B0604020202020204" pitchFamily="34" charset="0"/>
              </a:rPr>
              <a:pPr algn="r">
                <a:lnSpc>
                  <a:spcPct val="100000"/>
                </a:lnSpc>
              </a:pPr>
              <a:t>21</a:t>
            </a:fld>
            <a:endParaRPr lang="el-GR" altLang="en-US" sz="1200">
              <a:cs typeface="Arial" panose="020B0604020202020204" pitchFamily="34" charset="0"/>
            </a:endParaRPr>
          </a:p>
        </p:txBody>
      </p:sp>
    </p:spTree>
    <p:extLst>
      <p:ext uri="{BB962C8B-B14F-4D97-AF65-F5344CB8AC3E}">
        <p14:creationId xmlns:p14="http://schemas.microsoft.com/office/powerpoint/2010/main" val="1480402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C0661602-66E2-C041-937D-B771DA864E3C}"/>
              </a:ext>
            </a:extLst>
          </p:cNvPr>
          <p:cNvSpPr>
            <a:spLocks noGrp="1" noChangeArrowheads="1"/>
          </p:cNvSpPr>
          <p:nvPr>
            <p:ph type="sldNum"/>
          </p:nvPr>
        </p:nvSpPr>
        <p:spPr>
          <a:ln/>
        </p:spPr>
        <p:txBody>
          <a:bodyPr/>
          <a:lstStyle/>
          <a:p>
            <a:fld id="{B2057784-64EC-524D-897F-622AFA0540B1}" type="slidenum">
              <a:rPr lang="el-GR" altLang="en-US"/>
              <a:pPr/>
              <a:t>22</a:t>
            </a:fld>
            <a:endParaRPr lang="el-GR" altLang="en-US"/>
          </a:p>
        </p:txBody>
      </p:sp>
      <p:sp>
        <p:nvSpPr>
          <p:cNvPr id="72705" name="Text Box 1">
            <a:extLst>
              <a:ext uri="{FF2B5EF4-FFF2-40B4-BE49-F238E27FC236}">
                <a16:creationId xmlns:a16="http://schemas.microsoft.com/office/drawing/2014/main" id="{8D736237-E8B3-A34C-8D03-B1C5F2F7227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Text Box 2">
            <a:extLst>
              <a:ext uri="{FF2B5EF4-FFF2-40B4-BE49-F238E27FC236}">
                <a16:creationId xmlns:a16="http://schemas.microsoft.com/office/drawing/2014/main" id="{F92E7559-4453-B74A-B6A4-B4071A329F8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
        <p:nvSpPr>
          <p:cNvPr id="72707" name="Text Box 3">
            <a:extLst>
              <a:ext uri="{FF2B5EF4-FFF2-40B4-BE49-F238E27FC236}">
                <a16:creationId xmlns:a16="http://schemas.microsoft.com/office/drawing/2014/main" id="{467D5224-2756-264C-A75F-13446FC8A9C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hangingPunct="1">
              <a:lnSpc>
                <a:spcPct val="100000"/>
              </a:lnSpc>
            </a:pPr>
            <a:fld id="{C09B3FBF-EE14-0E43-9511-E4D077183429}" type="slidenum">
              <a:rPr lang="el-GR" altLang="en-US" sz="1200">
                <a:latin typeface="Calibri" panose="020F0502020204030204" pitchFamily="34" charset="0"/>
              </a:rPr>
              <a:pPr algn="r" hangingPunct="1">
                <a:lnSpc>
                  <a:spcPct val="100000"/>
                </a:lnSpc>
              </a:pPr>
              <a:t>22</a:t>
            </a:fld>
            <a:endParaRPr lang="el-GR" altLang="en-US" sz="1200">
              <a:latin typeface="Calibri" panose="020F0502020204030204" pitchFamily="34" charset="0"/>
            </a:endParaRPr>
          </a:p>
        </p:txBody>
      </p:sp>
    </p:spTree>
    <p:extLst>
      <p:ext uri="{BB962C8B-B14F-4D97-AF65-F5344CB8AC3E}">
        <p14:creationId xmlns:p14="http://schemas.microsoft.com/office/powerpoint/2010/main" val="1441691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692FFD56-8C30-8C4B-BD92-DA349E939E19}"/>
              </a:ext>
            </a:extLst>
          </p:cNvPr>
          <p:cNvSpPr>
            <a:spLocks noGrp="1" noChangeArrowheads="1"/>
          </p:cNvSpPr>
          <p:nvPr>
            <p:ph type="sldNum"/>
          </p:nvPr>
        </p:nvSpPr>
        <p:spPr>
          <a:ln/>
        </p:spPr>
        <p:txBody>
          <a:bodyPr/>
          <a:lstStyle/>
          <a:p>
            <a:fld id="{AFC12A79-670B-A34A-A7B1-16D685406BE2}" type="slidenum">
              <a:rPr lang="el-GR" altLang="en-US"/>
              <a:pPr/>
              <a:t>23</a:t>
            </a:fld>
            <a:endParaRPr lang="el-GR" altLang="en-US"/>
          </a:p>
        </p:txBody>
      </p:sp>
      <p:sp>
        <p:nvSpPr>
          <p:cNvPr id="73729" name="Text Box 1">
            <a:extLst>
              <a:ext uri="{FF2B5EF4-FFF2-40B4-BE49-F238E27FC236}">
                <a16:creationId xmlns:a16="http://schemas.microsoft.com/office/drawing/2014/main" id="{5F5D9A6A-10DE-5848-B2DF-8282B557BC6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Text Box 2">
            <a:extLst>
              <a:ext uri="{FF2B5EF4-FFF2-40B4-BE49-F238E27FC236}">
                <a16:creationId xmlns:a16="http://schemas.microsoft.com/office/drawing/2014/main" id="{1F8B142D-86AB-4E40-9590-23C2EA96649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431800" indent="-430213"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sz="2000" dirty="0">
              <a:latin typeface="Arial" panose="020B0604020202020204" pitchFamily="34" charset="0"/>
            </a:endParaRPr>
          </a:p>
        </p:txBody>
      </p:sp>
      <p:sp>
        <p:nvSpPr>
          <p:cNvPr id="73731" name="Text Box 3">
            <a:extLst>
              <a:ext uri="{FF2B5EF4-FFF2-40B4-BE49-F238E27FC236}">
                <a16:creationId xmlns:a16="http://schemas.microsoft.com/office/drawing/2014/main" id="{8FDC749E-3302-784A-A8FC-347D45301A3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hangingPunct="1">
              <a:lnSpc>
                <a:spcPct val="100000"/>
              </a:lnSpc>
            </a:pPr>
            <a:fld id="{CF6B772F-80E3-3645-A249-753D1527F0C1}" type="slidenum">
              <a:rPr lang="el-GR" altLang="en-US" sz="1200">
                <a:latin typeface="Calibri" panose="020F0502020204030204" pitchFamily="34" charset="0"/>
              </a:rPr>
              <a:pPr algn="r" hangingPunct="1">
                <a:lnSpc>
                  <a:spcPct val="100000"/>
                </a:lnSpc>
              </a:pPr>
              <a:t>23</a:t>
            </a:fld>
            <a:endParaRPr lang="el-GR" altLang="en-US" sz="1200">
              <a:latin typeface="Calibri" panose="020F0502020204030204" pitchFamily="34" charset="0"/>
            </a:endParaRPr>
          </a:p>
        </p:txBody>
      </p:sp>
    </p:spTree>
    <p:extLst>
      <p:ext uri="{BB962C8B-B14F-4D97-AF65-F5344CB8AC3E}">
        <p14:creationId xmlns:p14="http://schemas.microsoft.com/office/powerpoint/2010/main" val="1590669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8801E2-52DD-6247-A572-BBD8EEAEAC66}"/>
              </a:ext>
            </a:extLst>
          </p:cNvPr>
          <p:cNvSpPr>
            <a:spLocks noGrp="1" noChangeArrowheads="1"/>
          </p:cNvSpPr>
          <p:nvPr>
            <p:ph type="sldNum"/>
          </p:nvPr>
        </p:nvSpPr>
        <p:spPr>
          <a:ln/>
        </p:spPr>
        <p:txBody>
          <a:bodyPr/>
          <a:lstStyle/>
          <a:p>
            <a:fld id="{348E03C3-DBCA-CA4E-A5DA-F417C6A621A0}" type="slidenum">
              <a:rPr lang="el-GR" altLang="en-US"/>
              <a:pPr/>
              <a:t>24</a:t>
            </a:fld>
            <a:endParaRPr lang="el-GR" altLang="en-US"/>
          </a:p>
        </p:txBody>
      </p:sp>
      <p:sp>
        <p:nvSpPr>
          <p:cNvPr id="74753" name="Text Box 1">
            <a:extLst>
              <a:ext uri="{FF2B5EF4-FFF2-40B4-BE49-F238E27FC236}">
                <a16:creationId xmlns:a16="http://schemas.microsoft.com/office/drawing/2014/main" id="{C2B4DCD7-C61C-DE40-8C59-0D7311669EF4}"/>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Text Box 2">
            <a:extLst>
              <a:ext uri="{FF2B5EF4-FFF2-40B4-BE49-F238E27FC236}">
                <a16:creationId xmlns:a16="http://schemas.microsoft.com/office/drawing/2014/main" id="{C520D4BC-20FD-6F48-93FD-B27A02535E2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extLst>
      <p:ext uri="{BB962C8B-B14F-4D97-AF65-F5344CB8AC3E}">
        <p14:creationId xmlns:p14="http://schemas.microsoft.com/office/powerpoint/2010/main" val="2403053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1A28A0C8-C542-0248-81FD-73FEAB229CCB}"/>
              </a:ext>
            </a:extLst>
          </p:cNvPr>
          <p:cNvSpPr>
            <a:spLocks noGrp="1" noChangeArrowheads="1"/>
          </p:cNvSpPr>
          <p:nvPr>
            <p:ph type="sldNum"/>
          </p:nvPr>
        </p:nvSpPr>
        <p:spPr>
          <a:ln/>
        </p:spPr>
        <p:txBody>
          <a:bodyPr/>
          <a:lstStyle/>
          <a:p>
            <a:fld id="{9C938875-7A7B-6347-B1E4-609D68413CCD}" type="slidenum">
              <a:rPr lang="el-GR" altLang="en-US"/>
              <a:pPr/>
              <a:t>25</a:t>
            </a:fld>
            <a:endParaRPr lang="el-GR" altLang="en-US"/>
          </a:p>
        </p:txBody>
      </p:sp>
      <p:sp>
        <p:nvSpPr>
          <p:cNvPr id="75777" name="Text Box 1">
            <a:extLst>
              <a:ext uri="{FF2B5EF4-FFF2-40B4-BE49-F238E27FC236}">
                <a16:creationId xmlns:a16="http://schemas.microsoft.com/office/drawing/2014/main" id="{12FE5DC2-DCD8-2047-9FBB-FBC02E975F0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Text Box 2">
            <a:extLst>
              <a:ext uri="{FF2B5EF4-FFF2-40B4-BE49-F238E27FC236}">
                <a16:creationId xmlns:a16="http://schemas.microsoft.com/office/drawing/2014/main" id="{690E0777-98ED-6B44-902B-7C78DA19A80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169863" indent="-169863" eaLnBrk="1">
              <a:spcBef>
                <a:spcPct val="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Because children with low self-esteem may expect to do poorly on a test, they may experience high anxiety and not work as hard as those with higher self-esteem.</a:t>
            </a:r>
          </a:p>
          <a:p>
            <a:pPr marL="169863" indent="-169863" eaLnBrk="1">
              <a:spcBef>
                <a:spcPct val="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As a result, they actually do  with high self-esteem have more positive expectations, which leads to lower anxiety and higher motivation. </a:t>
            </a:r>
          </a:p>
          <a:p>
            <a:pPr marL="169863" indent="-169863" eaLnBrk="1">
              <a:spcBef>
                <a:spcPct val="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As a consequence,  they perform better, reinforcing their positive self-image.</a:t>
            </a:r>
          </a:p>
          <a:p>
            <a:pPr marL="169863" indent="-169863" eaLnBrk="1">
              <a:spcBef>
                <a:spcPct val="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How would a teacher help</a:t>
            </a:r>
          </a:p>
          <a:p>
            <a:pPr marL="169863" indent="-169863" eaLnBrk="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students with low self-esteem break out of</a:t>
            </a:r>
          </a:p>
          <a:p>
            <a:pPr marL="169863" indent="-169863" eaLnBrk="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their negative cycle?</a:t>
            </a:r>
          </a:p>
        </p:txBody>
      </p:sp>
      <p:sp>
        <p:nvSpPr>
          <p:cNvPr id="75779" name="Text Box 3">
            <a:extLst>
              <a:ext uri="{FF2B5EF4-FFF2-40B4-BE49-F238E27FC236}">
                <a16:creationId xmlns:a16="http://schemas.microsoft.com/office/drawing/2014/main" id="{38126904-5A1A-7448-B8D3-31E22B0C84B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hangingPunct="1">
              <a:lnSpc>
                <a:spcPct val="100000"/>
              </a:lnSpc>
            </a:pPr>
            <a:fld id="{96784704-637E-D247-A6E0-845C298D09B7}" type="slidenum">
              <a:rPr lang="el-GR" altLang="en-US" sz="1200">
                <a:latin typeface="Calibri" panose="020F0502020204030204" pitchFamily="34" charset="0"/>
              </a:rPr>
              <a:pPr algn="r" hangingPunct="1">
                <a:lnSpc>
                  <a:spcPct val="100000"/>
                </a:lnSpc>
              </a:pPr>
              <a:t>25</a:t>
            </a:fld>
            <a:endParaRPr lang="el-GR" altLang="en-US" sz="1200">
              <a:latin typeface="Calibri" panose="020F0502020204030204" pitchFamily="34" charset="0"/>
            </a:endParaRPr>
          </a:p>
        </p:txBody>
      </p:sp>
    </p:spTree>
    <p:extLst>
      <p:ext uri="{BB962C8B-B14F-4D97-AF65-F5344CB8AC3E}">
        <p14:creationId xmlns:p14="http://schemas.microsoft.com/office/powerpoint/2010/main" val="1030658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49" name="Text Box 1">
            <a:extLst>
              <a:ext uri="{FF2B5EF4-FFF2-40B4-BE49-F238E27FC236}">
                <a16:creationId xmlns:a16="http://schemas.microsoft.com/office/drawing/2014/main" id="{9AEEC8CB-0612-0E47-AFF6-241E9F03683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Text Box 2">
            <a:extLst>
              <a:ext uri="{FF2B5EF4-FFF2-40B4-BE49-F238E27FC236}">
                <a16:creationId xmlns:a16="http://schemas.microsoft.com/office/drawing/2014/main" id="{68A53988-F226-AC4E-8D81-E5F749DF6EB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04451" name="Text Box 3">
            <a:extLst>
              <a:ext uri="{FF2B5EF4-FFF2-40B4-BE49-F238E27FC236}">
                <a16:creationId xmlns:a16="http://schemas.microsoft.com/office/drawing/2014/main" id="{04BACFF5-0FE2-AB49-9079-D8464C961CA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4C2CF0D8-431E-7E49-8CB9-8D57F4DBC6D8}" type="slidenum">
              <a:rPr lang="el-GR" altLang="en-US" sz="1200">
                <a:cs typeface="Arial" panose="020B0604020202020204" pitchFamily="34" charset="0"/>
              </a:rPr>
              <a:pPr algn="r">
                <a:lnSpc>
                  <a:spcPct val="100000"/>
                </a:lnSpc>
              </a:pPr>
              <a:t>4</a:t>
            </a:fld>
            <a:endParaRPr lang="el-GR" altLang="en-US" sz="1200">
              <a:cs typeface="Arial" panose="020B0604020202020204" pitchFamily="34" charset="0"/>
            </a:endParaRPr>
          </a:p>
        </p:txBody>
      </p:sp>
    </p:spTree>
    <p:extLst>
      <p:ext uri="{BB962C8B-B14F-4D97-AF65-F5344CB8AC3E}">
        <p14:creationId xmlns:p14="http://schemas.microsoft.com/office/powerpoint/2010/main" val="2726954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3F6F87B1-8E68-5844-9A49-FD2145B7FFF3}"/>
              </a:ext>
            </a:extLst>
          </p:cNvPr>
          <p:cNvSpPr>
            <a:spLocks noGrp="1" noChangeArrowheads="1"/>
          </p:cNvSpPr>
          <p:nvPr>
            <p:ph type="sldNum"/>
          </p:nvPr>
        </p:nvSpPr>
        <p:spPr>
          <a:ln/>
        </p:spPr>
        <p:txBody>
          <a:bodyPr/>
          <a:lstStyle/>
          <a:p>
            <a:fld id="{0646B639-72A4-F14E-87A0-08E944694C75}" type="slidenum">
              <a:rPr lang="el-GR" altLang="en-US"/>
              <a:pPr/>
              <a:t>26</a:t>
            </a:fld>
            <a:endParaRPr lang="el-GR" altLang="en-US"/>
          </a:p>
        </p:txBody>
      </p:sp>
      <p:sp>
        <p:nvSpPr>
          <p:cNvPr id="115713" name="Text Box 1">
            <a:extLst>
              <a:ext uri="{FF2B5EF4-FFF2-40B4-BE49-F238E27FC236}">
                <a16:creationId xmlns:a16="http://schemas.microsoft.com/office/drawing/2014/main" id="{B3A717C4-56AC-EB49-9B83-5F7BDEBDB15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22B8F234-BC70-AB40-B674-27D5471D77A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See Table 8.3</a:t>
            </a:r>
          </a:p>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Types of Parenting and Discipline Patterns (Baumrind, 1980)</a:t>
            </a:r>
          </a:p>
        </p:txBody>
      </p:sp>
      <p:sp>
        <p:nvSpPr>
          <p:cNvPr id="115715" name="Text Box 3">
            <a:extLst>
              <a:ext uri="{FF2B5EF4-FFF2-40B4-BE49-F238E27FC236}">
                <a16:creationId xmlns:a16="http://schemas.microsoft.com/office/drawing/2014/main" id="{7E744C27-38C1-5345-A324-9F82F7B9635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34B5793F-F977-1248-A3E0-2C46A18990C7}" type="slidenum">
              <a:rPr lang="el-GR" altLang="en-US" sz="1200">
                <a:cs typeface="Arial" panose="020B0604020202020204" pitchFamily="34" charset="0"/>
              </a:rPr>
              <a:pPr algn="r">
                <a:lnSpc>
                  <a:spcPct val="100000"/>
                </a:lnSpc>
              </a:pPr>
              <a:t>26</a:t>
            </a:fld>
            <a:endParaRPr lang="el-GR" altLang="en-US" sz="1200">
              <a:cs typeface="Arial" panose="020B0604020202020204" pitchFamily="34" charset="0"/>
            </a:endParaRPr>
          </a:p>
        </p:txBody>
      </p:sp>
    </p:spTree>
    <p:extLst>
      <p:ext uri="{BB962C8B-B14F-4D97-AF65-F5344CB8AC3E}">
        <p14:creationId xmlns:p14="http://schemas.microsoft.com/office/powerpoint/2010/main" val="4212292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11AC6099-09A7-6848-B21C-A7824B7BBEDE}"/>
              </a:ext>
            </a:extLst>
          </p:cNvPr>
          <p:cNvSpPr>
            <a:spLocks noGrp="1" noChangeArrowheads="1"/>
          </p:cNvSpPr>
          <p:nvPr>
            <p:ph type="sldNum"/>
          </p:nvPr>
        </p:nvSpPr>
        <p:spPr>
          <a:ln/>
        </p:spPr>
        <p:txBody>
          <a:bodyPr/>
          <a:lstStyle/>
          <a:p>
            <a:fld id="{961185B1-8EA3-9445-AD4A-2C2F1FB2115B}" type="slidenum">
              <a:rPr lang="el-GR" altLang="en-US"/>
              <a:pPr/>
              <a:t>28</a:t>
            </a:fld>
            <a:endParaRPr lang="el-GR" altLang="en-US"/>
          </a:p>
        </p:txBody>
      </p:sp>
      <p:sp>
        <p:nvSpPr>
          <p:cNvPr id="119809" name="Text Box 1">
            <a:extLst>
              <a:ext uri="{FF2B5EF4-FFF2-40B4-BE49-F238E27FC236}">
                <a16:creationId xmlns:a16="http://schemas.microsoft.com/office/drawing/2014/main" id="{D805514F-C44B-A049-AD49-B1A75435822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0" name="Text Box 2">
            <a:extLst>
              <a:ext uri="{FF2B5EF4-FFF2-40B4-BE49-F238E27FC236}">
                <a16:creationId xmlns:a16="http://schemas.microsoft.com/office/drawing/2014/main" id="{B18FEC77-B414-0F40-BA7A-898A9856B52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19811" name="Text Box 3">
            <a:extLst>
              <a:ext uri="{FF2B5EF4-FFF2-40B4-BE49-F238E27FC236}">
                <a16:creationId xmlns:a16="http://schemas.microsoft.com/office/drawing/2014/main" id="{117BA426-1216-624B-90CB-A19796A5EC0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9DAB770-0D94-6845-8386-1EB114AAD843}" type="slidenum">
              <a:rPr lang="el-GR" altLang="en-US" sz="1200">
                <a:cs typeface="Arial" panose="020B0604020202020204" pitchFamily="34" charset="0"/>
              </a:rPr>
              <a:pPr algn="r">
                <a:lnSpc>
                  <a:spcPct val="100000"/>
                </a:lnSpc>
              </a:pPr>
              <a:t>28</a:t>
            </a:fld>
            <a:endParaRPr lang="el-GR" altLang="en-US" sz="1200">
              <a:cs typeface="Arial" panose="020B0604020202020204" pitchFamily="34" charset="0"/>
            </a:endParaRPr>
          </a:p>
        </p:txBody>
      </p:sp>
    </p:spTree>
    <p:extLst>
      <p:ext uri="{BB962C8B-B14F-4D97-AF65-F5344CB8AC3E}">
        <p14:creationId xmlns:p14="http://schemas.microsoft.com/office/powerpoint/2010/main" val="3367801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1" name="Text Box 1">
            <a:extLst>
              <a:ext uri="{FF2B5EF4-FFF2-40B4-BE49-F238E27FC236}">
                <a16:creationId xmlns:a16="http://schemas.microsoft.com/office/drawing/2014/main" id="{1018D97E-63C3-A242-AF59-3E28E2B5465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8242" name="Text Box 2">
            <a:extLst>
              <a:ext uri="{FF2B5EF4-FFF2-40B4-BE49-F238E27FC236}">
                <a16:creationId xmlns:a16="http://schemas.microsoft.com/office/drawing/2014/main" id="{6F86847A-CD2E-F746-9F3B-812CD102402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Figure 1-2 Bronfenbrenner's Approach to Development</a:t>
            </a:r>
          </a:p>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Urie Bronfenbrenner’s bioecological approach to development offers five levels of the environment that simultaneously influence individuals: the macrosystem, exosystem, mesosystem, and microsystem.</a:t>
            </a:r>
          </a:p>
        </p:txBody>
      </p:sp>
      <p:sp>
        <p:nvSpPr>
          <p:cNvPr id="138243" name="Text Box 3">
            <a:extLst>
              <a:ext uri="{FF2B5EF4-FFF2-40B4-BE49-F238E27FC236}">
                <a16:creationId xmlns:a16="http://schemas.microsoft.com/office/drawing/2014/main" id="{E2B28BC6-2460-EC48-A635-2B55C641A69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1F93FF82-2B8C-6046-A057-C376836BEC9D}" type="slidenum">
              <a:rPr lang="el-GR" altLang="en-US" sz="1200">
                <a:cs typeface="Arial" panose="020B0604020202020204" pitchFamily="34" charset="0"/>
              </a:rPr>
              <a:pPr algn="r">
                <a:lnSpc>
                  <a:spcPct val="100000"/>
                </a:lnSpc>
              </a:pPr>
              <a:t>5</a:t>
            </a:fld>
            <a:endParaRPr lang="el-GR" altLang="en-US" sz="1200">
              <a:cs typeface="Arial" panose="020B0604020202020204" pitchFamily="34" charset="0"/>
            </a:endParaRPr>
          </a:p>
        </p:txBody>
      </p:sp>
    </p:spTree>
    <p:extLst>
      <p:ext uri="{BB962C8B-B14F-4D97-AF65-F5344CB8AC3E}">
        <p14:creationId xmlns:p14="http://schemas.microsoft.com/office/powerpoint/2010/main" val="1617741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50DAC3D2-CEAD-BF46-8007-4D1F8592AB08}"/>
              </a:ext>
            </a:extLst>
          </p:cNvPr>
          <p:cNvSpPr>
            <a:spLocks noGrp="1" noChangeArrowheads="1"/>
          </p:cNvSpPr>
          <p:nvPr>
            <p:ph type="sldNum"/>
          </p:nvPr>
        </p:nvSpPr>
        <p:spPr>
          <a:ln/>
        </p:spPr>
        <p:txBody>
          <a:bodyPr/>
          <a:lstStyle/>
          <a:p>
            <a:fld id="{34C506FC-6BE0-9841-846D-2FD0C9028B9B}" type="slidenum">
              <a:rPr lang="el-GR" altLang="en-US"/>
              <a:pPr/>
              <a:t>6</a:t>
            </a:fld>
            <a:endParaRPr lang="el-GR" altLang="en-US"/>
          </a:p>
        </p:txBody>
      </p:sp>
      <p:sp>
        <p:nvSpPr>
          <p:cNvPr id="75777" name="Text Box 1">
            <a:extLst>
              <a:ext uri="{FF2B5EF4-FFF2-40B4-BE49-F238E27FC236}">
                <a16:creationId xmlns:a16="http://schemas.microsoft.com/office/drawing/2014/main" id="{07961D61-A69B-D840-845E-E6ED4B13ADA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Text Box 2">
            <a:extLst>
              <a:ext uri="{FF2B5EF4-FFF2-40B4-BE49-F238E27FC236}">
                <a16:creationId xmlns:a16="http://schemas.microsoft.com/office/drawing/2014/main" id="{08A3FEB2-6D7F-4F46-8EAC-CCAC8D5F167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75779" name="Text Box 3">
            <a:extLst>
              <a:ext uri="{FF2B5EF4-FFF2-40B4-BE49-F238E27FC236}">
                <a16:creationId xmlns:a16="http://schemas.microsoft.com/office/drawing/2014/main" id="{E37B9292-8AF3-FE42-B9AC-17016F56D95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417C41CF-D0F0-C845-BF83-4D2317E1ACF3}" type="slidenum">
              <a:rPr lang="el-GR" altLang="en-US" sz="1200">
                <a:cs typeface="Arial" panose="020B0604020202020204" pitchFamily="34" charset="0"/>
              </a:rPr>
              <a:pPr algn="r">
                <a:lnSpc>
                  <a:spcPct val="100000"/>
                </a:lnSpc>
              </a:pPr>
              <a:t>6</a:t>
            </a:fld>
            <a:endParaRPr lang="el-GR" altLang="en-US" sz="1200">
              <a:cs typeface="Arial" panose="020B0604020202020204" pitchFamily="34" charset="0"/>
            </a:endParaRPr>
          </a:p>
        </p:txBody>
      </p:sp>
    </p:spTree>
    <p:extLst>
      <p:ext uri="{BB962C8B-B14F-4D97-AF65-F5344CB8AC3E}">
        <p14:creationId xmlns:p14="http://schemas.microsoft.com/office/powerpoint/2010/main" val="3997790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50DAC3D2-CEAD-BF46-8007-4D1F8592AB08}"/>
              </a:ext>
            </a:extLst>
          </p:cNvPr>
          <p:cNvSpPr>
            <a:spLocks noGrp="1" noChangeArrowheads="1"/>
          </p:cNvSpPr>
          <p:nvPr>
            <p:ph type="sldNum"/>
          </p:nvPr>
        </p:nvSpPr>
        <p:spPr>
          <a:ln/>
        </p:spPr>
        <p:txBody>
          <a:bodyPr/>
          <a:lstStyle/>
          <a:p>
            <a:fld id="{34C506FC-6BE0-9841-846D-2FD0C9028B9B}" type="slidenum">
              <a:rPr lang="el-GR" altLang="en-US"/>
              <a:pPr/>
              <a:t>7</a:t>
            </a:fld>
            <a:endParaRPr lang="el-GR" altLang="en-US"/>
          </a:p>
        </p:txBody>
      </p:sp>
      <p:sp>
        <p:nvSpPr>
          <p:cNvPr id="75777" name="Text Box 1">
            <a:extLst>
              <a:ext uri="{FF2B5EF4-FFF2-40B4-BE49-F238E27FC236}">
                <a16:creationId xmlns:a16="http://schemas.microsoft.com/office/drawing/2014/main" id="{07961D61-A69B-D840-845E-E6ED4B13ADA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Text Box 2">
            <a:extLst>
              <a:ext uri="{FF2B5EF4-FFF2-40B4-BE49-F238E27FC236}">
                <a16:creationId xmlns:a16="http://schemas.microsoft.com/office/drawing/2014/main" id="{08A3FEB2-6D7F-4F46-8EAC-CCAC8D5F167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75779" name="Text Box 3">
            <a:extLst>
              <a:ext uri="{FF2B5EF4-FFF2-40B4-BE49-F238E27FC236}">
                <a16:creationId xmlns:a16="http://schemas.microsoft.com/office/drawing/2014/main" id="{E37B9292-8AF3-FE42-B9AC-17016F56D95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417C41CF-D0F0-C845-BF83-4D2317E1ACF3}" type="slidenum">
              <a:rPr lang="el-GR" altLang="en-US" sz="1200">
                <a:cs typeface="Arial" panose="020B0604020202020204" pitchFamily="34" charset="0"/>
              </a:rPr>
              <a:pPr algn="r">
                <a:lnSpc>
                  <a:spcPct val="100000"/>
                </a:lnSpc>
              </a:pPr>
              <a:t>7</a:t>
            </a:fld>
            <a:endParaRPr lang="el-GR" altLang="en-US" sz="1200">
              <a:cs typeface="Arial" panose="020B0604020202020204" pitchFamily="34" charset="0"/>
            </a:endParaRPr>
          </a:p>
        </p:txBody>
      </p:sp>
    </p:spTree>
    <p:extLst>
      <p:ext uri="{BB962C8B-B14F-4D97-AF65-F5344CB8AC3E}">
        <p14:creationId xmlns:p14="http://schemas.microsoft.com/office/powerpoint/2010/main" val="1944126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AA8B1113-B5D9-B542-B72C-17A4F986D9C0}"/>
              </a:ext>
            </a:extLst>
          </p:cNvPr>
          <p:cNvSpPr>
            <a:spLocks noGrp="1" noChangeArrowheads="1"/>
          </p:cNvSpPr>
          <p:nvPr>
            <p:ph type="sldNum"/>
          </p:nvPr>
        </p:nvSpPr>
        <p:spPr>
          <a:ln/>
        </p:spPr>
        <p:txBody>
          <a:bodyPr/>
          <a:lstStyle/>
          <a:p>
            <a:fld id="{2364521F-2E27-F94C-A81C-BDFFC8B03607}" type="slidenum">
              <a:rPr lang="el-GR" altLang="en-US"/>
              <a:pPr/>
              <a:t>8</a:t>
            </a:fld>
            <a:endParaRPr lang="el-GR" altLang="en-US"/>
          </a:p>
        </p:txBody>
      </p:sp>
      <p:sp>
        <p:nvSpPr>
          <p:cNvPr id="76801" name="Text Box 1">
            <a:extLst>
              <a:ext uri="{FF2B5EF4-FFF2-40B4-BE49-F238E27FC236}">
                <a16:creationId xmlns:a16="http://schemas.microsoft.com/office/drawing/2014/main" id="{35B0C6C1-BA1F-B149-A5CC-5393AFDC9C9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Text Box 2">
            <a:extLst>
              <a:ext uri="{FF2B5EF4-FFF2-40B4-BE49-F238E27FC236}">
                <a16:creationId xmlns:a16="http://schemas.microsoft.com/office/drawing/2014/main" id="{ED3E4521-D27B-7443-8CF3-3D1161F7975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76803" name="Text Box 3">
            <a:extLst>
              <a:ext uri="{FF2B5EF4-FFF2-40B4-BE49-F238E27FC236}">
                <a16:creationId xmlns:a16="http://schemas.microsoft.com/office/drawing/2014/main" id="{161DE44F-0F39-D64D-873C-AF56B625B00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546C53CD-C053-554E-898C-6BCCA154C372}" type="slidenum">
              <a:rPr lang="el-GR" altLang="en-US" sz="1400">
                <a:cs typeface="Arial" panose="020B0604020202020204" pitchFamily="34" charset="0"/>
              </a:rPr>
              <a:pPr>
                <a:lnSpc>
                  <a:spcPct val="100000"/>
                </a:lnSpc>
              </a:pPr>
              <a:t>8</a:t>
            </a:fld>
            <a:endParaRPr lang="el-GR" altLang="en-US" sz="1400">
              <a:cs typeface="Arial" panose="020B0604020202020204" pitchFamily="34" charset="0"/>
            </a:endParaRPr>
          </a:p>
        </p:txBody>
      </p:sp>
    </p:spTree>
    <p:extLst>
      <p:ext uri="{BB962C8B-B14F-4D97-AF65-F5344CB8AC3E}">
        <p14:creationId xmlns:p14="http://schemas.microsoft.com/office/powerpoint/2010/main" val="564037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2837A973-BCE1-094E-801B-D9C980F5E23B}"/>
              </a:ext>
            </a:extLst>
          </p:cNvPr>
          <p:cNvSpPr>
            <a:spLocks noGrp="1" noChangeArrowheads="1"/>
          </p:cNvSpPr>
          <p:nvPr>
            <p:ph type="sldNum"/>
          </p:nvPr>
        </p:nvSpPr>
        <p:spPr>
          <a:ln/>
        </p:spPr>
        <p:txBody>
          <a:bodyPr/>
          <a:lstStyle/>
          <a:p>
            <a:fld id="{A77D404B-AEA4-684E-9FC3-BBB1BE54F087}" type="slidenum">
              <a:rPr lang="el-GR" altLang="en-US"/>
              <a:pPr/>
              <a:t>9</a:t>
            </a:fld>
            <a:endParaRPr lang="el-GR" altLang="en-US"/>
          </a:p>
        </p:txBody>
      </p:sp>
      <p:sp>
        <p:nvSpPr>
          <p:cNvPr id="77825" name="Text Box 1">
            <a:extLst>
              <a:ext uri="{FF2B5EF4-FFF2-40B4-BE49-F238E27FC236}">
                <a16:creationId xmlns:a16="http://schemas.microsoft.com/office/drawing/2014/main" id="{488CB8BA-1CBF-B740-A7A5-110882F405A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Text Box 2">
            <a:extLst>
              <a:ext uri="{FF2B5EF4-FFF2-40B4-BE49-F238E27FC236}">
                <a16:creationId xmlns:a16="http://schemas.microsoft.com/office/drawing/2014/main" id="{E5348D0D-D1F6-1448-87AB-C7F6DAB541F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77827" name="Text Box 3">
            <a:extLst>
              <a:ext uri="{FF2B5EF4-FFF2-40B4-BE49-F238E27FC236}">
                <a16:creationId xmlns:a16="http://schemas.microsoft.com/office/drawing/2014/main" id="{5DF9D21E-36DD-9749-B8A5-33F09949B5F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4B3F18BD-2575-6E4F-92DB-855CFA7A79C7}" type="slidenum">
              <a:rPr lang="el-GR" altLang="en-US" sz="1200">
                <a:cs typeface="Arial" panose="020B0604020202020204" pitchFamily="34" charset="0"/>
              </a:rPr>
              <a:pPr algn="r">
                <a:lnSpc>
                  <a:spcPct val="100000"/>
                </a:lnSpc>
              </a:pPr>
              <a:t>9</a:t>
            </a:fld>
            <a:endParaRPr lang="el-GR" altLang="en-US" sz="1200">
              <a:cs typeface="Arial" panose="020B0604020202020204" pitchFamily="34" charset="0"/>
            </a:endParaRPr>
          </a:p>
        </p:txBody>
      </p:sp>
    </p:spTree>
    <p:extLst>
      <p:ext uri="{BB962C8B-B14F-4D97-AF65-F5344CB8AC3E}">
        <p14:creationId xmlns:p14="http://schemas.microsoft.com/office/powerpoint/2010/main" val="3861049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49F73706-EB83-D149-B13F-F7AB375AB752}"/>
              </a:ext>
            </a:extLst>
          </p:cNvPr>
          <p:cNvSpPr>
            <a:spLocks noGrp="1" noChangeArrowheads="1"/>
          </p:cNvSpPr>
          <p:nvPr>
            <p:ph type="sldNum"/>
          </p:nvPr>
        </p:nvSpPr>
        <p:spPr>
          <a:ln/>
        </p:spPr>
        <p:txBody>
          <a:bodyPr/>
          <a:lstStyle/>
          <a:p>
            <a:fld id="{1B6CD03E-C44C-5D44-84C6-F4730C038FD9}" type="slidenum">
              <a:rPr lang="el-GR" altLang="en-US"/>
              <a:pPr/>
              <a:t>10</a:t>
            </a:fld>
            <a:endParaRPr lang="el-GR" altLang="en-US"/>
          </a:p>
        </p:txBody>
      </p:sp>
      <p:sp>
        <p:nvSpPr>
          <p:cNvPr id="78849" name="Text Box 1">
            <a:extLst>
              <a:ext uri="{FF2B5EF4-FFF2-40B4-BE49-F238E27FC236}">
                <a16:creationId xmlns:a16="http://schemas.microsoft.com/office/drawing/2014/main" id="{70963429-3307-2642-8508-5E0B46C86B6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Text Box 2">
            <a:extLst>
              <a:ext uri="{FF2B5EF4-FFF2-40B4-BE49-F238E27FC236}">
                <a16:creationId xmlns:a16="http://schemas.microsoft.com/office/drawing/2014/main" id="{1A88B2B4-FEE9-B542-80E2-8E882D71B6F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78851" name="Text Box 3">
            <a:extLst>
              <a:ext uri="{FF2B5EF4-FFF2-40B4-BE49-F238E27FC236}">
                <a16:creationId xmlns:a16="http://schemas.microsoft.com/office/drawing/2014/main" id="{B35BE716-68C5-984D-A267-7EDB8CED305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EDB0F97-B814-5D43-A123-EF0308DE9172}" type="slidenum">
              <a:rPr lang="el-GR" altLang="en-US" sz="1200">
                <a:cs typeface="Arial" panose="020B0604020202020204" pitchFamily="34" charset="0"/>
              </a:rPr>
              <a:pPr algn="r">
                <a:lnSpc>
                  <a:spcPct val="100000"/>
                </a:lnSpc>
              </a:pPr>
              <a:t>10</a:t>
            </a:fld>
            <a:endParaRPr lang="el-GR" altLang="en-US" sz="1200">
              <a:cs typeface="Arial" panose="020B0604020202020204" pitchFamily="34" charset="0"/>
            </a:endParaRPr>
          </a:p>
        </p:txBody>
      </p:sp>
    </p:spTree>
    <p:extLst>
      <p:ext uri="{BB962C8B-B14F-4D97-AF65-F5344CB8AC3E}">
        <p14:creationId xmlns:p14="http://schemas.microsoft.com/office/powerpoint/2010/main" val="1298654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CBA8F582-15E9-7844-B6E1-3D2C08188A45}"/>
              </a:ext>
            </a:extLst>
          </p:cNvPr>
          <p:cNvSpPr>
            <a:spLocks noGrp="1" noChangeArrowheads="1"/>
          </p:cNvSpPr>
          <p:nvPr>
            <p:ph type="sldNum"/>
          </p:nvPr>
        </p:nvSpPr>
        <p:spPr>
          <a:ln/>
        </p:spPr>
        <p:txBody>
          <a:bodyPr/>
          <a:lstStyle/>
          <a:p>
            <a:fld id="{0378094A-0FC0-3A42-AD26-FFF1ACA0887F}" type="slidenum">
              <a:rPr lang="el-GR" altLang="en-US"/>
              <a:pPr/>
              <a:t>11</a:t>
            </a:fld>
            <a:endParaRPr lang="el-GR" altLang="en-US"/>
          </a:p>
        </p:txBody>
      </p:sp>
      <p:sp>
        <p:nvSpPr>
          <p:cNvPr id="108546" name="Text Box 2">
            <a:extLst>
              <a:ext uri="{FF2B5EF4-FFF2-40B4-BE49-F238E27FC236}">
                <a16:creationId xmlns:a16="http://schemas.microsoft.com/office/drawing/2014/main" id="{0B59E24C-FA68-0247-8631-395A5C01301C}"/>
              </a:ext>
            </a:extLst>
          </p:cNvPr>
          <p:cNvSpPr txBox="1">
            <a:spLocks noGrp="1" noRot="1" noChangeAspect="1" noChangeArrowheads="1" noTextEdit="1"/>
          </p:cNvSpPr>
          <p:nvPr>
            <p:ph type="sldImg"/>
          </p:nvPr>
        </p:nvSpPr>
        <p:spPr>
          <a:xfrm>
            <a:off x="1143000" y="685800"/>
            <a:ext cx="4572000" cy="3429000"/>
          </a:xfrm>
          <a:ln/>
          <a:extLst>
            <a:ext uri="{91240B29-F687-4F45-9708-019B960494DF}">
              <a14:hiddenLine xmlns:a14="http://schemas.microsoft.com/office/drawing/2010/main" w="9525">
                <a:solidFill>
                  <a:srgbClr val="3465A4"/>
                </a:solidFill>
                <a:miter lim="800000"/>
                <a:headEnd/>
                <a:tailEnd/>
              </a14:hiddenLine>
            </a:ext>
          </a:extLst>
        </p:spPr>
      </p:sp>
      <p:sp>
        <p:nvSpPr>
          <p:cNvPr id="108547" name="Text Box 3">
            <a:extLst>
              <a:ext uri="{FF2B5EF4-FFF2-40B4-BE49-F238E27FC236}">
                <a16:creationId xmlns:a16="http://schemas.microsoft.com/office/drawing/2014/main" id="{2CA46666-DA76-A64C-B655-D1404EF9F54B}"/>
              </a:ext>
            </a:extLst>
          </p:cNvPr>
          <p:cNvSpPr txBox="1">
            <a:spLocks noGrp="1" noChangeArrowheads="1"/>
          </p:cNvSpPr>
          <p:nvPr>
            <p:ph type="body" idx="1"/>
          </p:nvPr>
        </p:nvSpPr>
        <p:spPr>
          <a:xfrm>
            <a:off x="685800" y="4343400"/>
            <a:ext cx="5486400" cy="4114800"/>
          </a:xfrm>
          <a:ln/>
          <a:extLst>
            <a:ext uri="{91240B29-F687-4F45-9708-019B960494DF}">
              <a14:hiddenLine xmlns:a14="http://schemas.microsoft.com/office/drawing/2010/main" w="9525" cap="flat">
                <a:solidFill>
                  <a:srgbClr val="3465A4"/>
                </a:solidFill>
                <a:round/>
                <a:headEnd/>
                <a:tailEnd/>
              </a14:hiddenLine>
            </a:ext>
          </a:extLst>
        </p:spPr>
        <p:txBody>
          <a:bodyPr lIns="91440" tIns="91440" r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108548" name="Text Box 4">
            <a:extLst>
              <a:ext uri="{FF2B5EF4-FFF2-40B4-BE49-F238E27FC236}">
                <a16:creationId xmlns:a16="http://schemas.microsoft.com/office/drawing/2014/main" id="{1D2C0725-8AB7-2945-B9F3-DCC27B0F8B1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594CB268-C522-2C4F-A707-E88474BCAAD3}" type="slidenum">
              <a:rPr lang="el-GR" altLang="en-US" sz="1400">
                <a:cs typeface="Arial" panose="020B0604020202020204" pitchFamily="34" charset="0"/>
              </a:rPr>
              <a:pPr>
                <a:lnSpc>
                  <a:spcPct val="100000"/>
                </a:lnSpc>
              </a:pPr>
              <a:t>11</a:t>
            </a:fld>
            <a:endParaRPr lang="el-GR" altLang="en-US" sz="1400">
              <a:cs typeface="Arial" panose="020B0604020202020204" pitchFamily="34" charset="0"/>
            </a:endParaRPr>
          </a:p>
        </p:txBody>
      </p:sp>
    </p:spTree>
    <p:extLst>
      <p:ext uri="{BB962C8B-B14F-4D97-AF65-F5344CB8AC3E}">
        <p14:creationId xmlns:p14="http://schemas.microsoft.com/office/powerpoint/2010/main" val="90703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7BD53086-EBE5-4552-A8C5-65343A1D3695}" type="datetimeFigureOut">
              <a:rPr lang="el-GR" smtClean="0"/>
              <a:pPr/>
              <a:t>15/5/2021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F6222341-0212-4391-8596-7F57308E721A}"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BD53086-EBE5-4552-A8C5-65343A1D3695}" type="datetimeFigureOut">
              <a:rPr lang="el-GR" smtClean="0"/>
              <a:pPr/>
              <a:t>15/5/2021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F6222341-0212-4391-8596-7F57308E721A}"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BD53086-EBE5-4552-A8C5-65343A1D3695}" type="datetimeFigureOut">
              <a:rPr lang="el-GR" smtClean="0"/>
              <a:pPr/>
              <a:t>15/5/2021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F6222341-0212-4391-8596-7F57308E721A}" type="slidenum">
              <a:rPr lang="el-GR" smtClean="0"/>
              <a:pPr/>
              <a:t>‹#›</a:t>
            </a:fld>
            <a:endParaRPr lang="el-G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28B6E-24C3-EC48-A968-71AFFDE5F75E}"/>
              </a:ext>
            </a:extLst>
          </p:cNvPr>
          <p:cNvSpPr>
            <a:spLocks noGrp="1"/>
          </p:cNvSpPr>
          <p:nvPr>
            <p:ph type="title"/>
          </p:nvPr>
        </p:nvSpPr>
        <p:spPr>
          <a:xfrm>
            <a:off x="511228" y="624110"/>
            <a:ext cx="8023172" cy="1280890"/>
          </a:xfrm>
          <a:prstGeom prst="rect">
            <a:avLst/>
          </a:prstGeom>
        </p:spPr>
        <p:txBody>
          <a:bodyPr>
            <a:normAutofit/>
          </a:bodyPr>
          <a:lstStyle>
            <a:lvl1pPr>
              <a:defRPr sz="2000"/>
            </a:lvl1pPr>
          </a:lstStyle>
          <a:p>
            <a:r>
              <a:rPr lang="en-US" dirty="0"/>
              <a:t>Click to edit Master title style</a:t>
            </a:r>
          </a:p>
        </p:txBody>
      </p:sp>
      <p:sp>
        <p:nvSpPr>
          <p:cNvPr id="4" name="Content Placeholder 2">
            <a:extLst>
              <a:ext uri="{FF2B5EF4-FFF2-40B4-BE49-F238E27FC236}">
                <a16:creationId xmlns:a16="http://schemas.microsoft.com/office/drawing/2014/main" id="{21CD1B07-1333-F846-82BA-53760F9B475A}"/>
              </a:ext>
            </a:extLst>
          </p:cNvPr>
          <p:cNvSpPr>
            <a:spLocks noGrp="1"/>
          </p:cNvSpPr>
          <p:nvPr>
            <p:ph idx="1"/>
          </p:nvPr>
        </p:nvSpPr>
        <p:spPr>
          <a:xfrm>
            <a:off x="539553" y="5780286"/>
            <a:ext cx="7994848" cy="576064"/>
          </a:xfrm>
        </p:spPr>
        <p:txBody>
          <a:bodyPr>
            <a:normAutofit lnSpcReduction="10000"/>
          </a:bodyPr>
          <a:lstStyle/>
          <a:p>
            <a:pPr marL="0" indent="0">
              <a:buNone/>
            </a:pPr>
            <a:endParaRPr lang="en-US" sz="1600" dirty="0"/>
          </a:p>
        </p:txBody>
      </p:sp>
    </p:spTree>
    <p:extLst>
      <p:ext uri="{BB962C8B-B14F-4D97-AF65-F5344CB8AC3E}">
        <p14:creationId xmlns:p14="http://schemas.microsoft.com/office/powerpoint/2010/main" val="1117485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1CD1B07-1333-F846-82BA-53760F9B475A}"/>
              </a:ext>
            </a:extLst>
          </p:cNvPr>
          <p:cNvSpPr>
            <a:spLocks noGrp="1"/>
          </p:cNvSpPr>
          <p:nvPr>
            <p:ph idx="1"/>
          </p:nvPr>
        </p:nvSpPr>
        <p:spPr>
          <a:xfrm>
            <a:off x="511228" y="1905000"/>
            <a:ext cx="7994848" cy="2964160"/>
          </a:xfrm>
        </p:spPr>
        <p:txBody>
          <a:bodyPr>
            <a:normAutofit lnSpcReduction="10000"/>
          </a:bodyPr>
          <a:lstStyle>
            <a:lvl1pPr marL="342900" indent="-342900">
              <a:defRPr/>
            </a:lvl1pPr>
          </a:lstStyle>
          <a:p>
            <a:pPr marL="0" indent="0">
              <a:buNone/>
            </a:pPr>
            <a:endParaRPr lang="en-US" sz="1600" dirty="0"/>
          </a:p>
        </p:txBody>
      </p:sp>
      <p:sp>
        <p:nvSpPr>
          <p:cNvPr id="5" name="Title 4">
            <a:extLst>
              <a:ext uri="{FF2B5EF4-FFF2-40B4-BE49-F238E27FC236}">
                <a16:creationId xmlns:a16="http://schemas.microsoft.com/office/drawing/2014/main" id="{16B29065-04E5-3445-853B-CC09F2520A5A}"/>
              </a:ext>
            </a:extLst>
          </p:cNvPr>
          <p:cNvSpPr>
            <a:spLocks noGrp="1"/>
          </p:cNvSpPr>
          <p:nvPr>
            <p:ph type="title"/>
          </p:nvPr>
        </p:nvSpPr>
        <p:spPr/>
        <p:txBody>
          <a:bodyPr>
            <a:normAutofit/>
          </a:bodyPr>
          <a:lstStyle>
            <a:lvl1pPr>
              <a:defRPr sz="2000"/>
            </a:lvl1pPr>
          </a:lstStyle>
          <a:p>
            <a:r>
              <a:rPr lang="en-US" dirty="0"/>
              <a:t>Click to edit Master title style</a:t>
            </a:r>
          </a:p>
        </p:txBody>
      </p:sp>
      <p:sp>
        <p:nvSpPr>
          <p:cNvPr id="6" name="Slide Number Placeholder 5">
            <a:extLst>
              <a:ext uri="{FF2B5EF4-FFF2-40B4-BE49-F238E27FC236}">
                <a16:creationId xmlns:a16="http://schemas.microsoft.com/office/drawing/2014/main" id="{C400BE4A-4E56-1549-9B62-FFA5A98D1821}"/>
              </a:ext>
            </a:extLst>
          </p:cNvPr>
          <p:cNvSpPr>
            <a:spLocks noGrp="1"/>
          </p:cNvSpPr>
          <p:nvPr>
            <p:ph type="sldNum" sz="quarter" idx="10"/>
          </p:nvPr>
        </p:nvSpPr>
        <p:spPr/>
        <p:txBody>
          <a:bodyPr/>
          <a:lstStyle/>
          <a:p>
            <a:fld id="{068CDF2E-EC3D-234C-BF92-AB9B7C0160F3}" type="slidenum">
              <a:rPr lang="en-US" smtClean="0"/>
              <a:t>‹#›</a:t>
            </a:fld>
            <a:endParaRPr lang="en-US"/>
          </a:p>
        </p:txBody>
      </p:sp>
      <p:sp>
        <p:nvSpPr>
          <p:cNvPr id="8" name="Text Placeholder 7">
            <a:extLst>
              <a:ext uri="{FF2B5EF4-FFF2-40B4-BE49-F238E27FC236}">
                <a16:creationId xmlns:a16="http://schemas.microsoft.com/office/drawing/2014/main" id="{42CC29B7-9EB5-BC43-80D1-1E0D16A21223}"/>
              </a:ext>
            </a:extLst>
          </p:cNvPr>
          <p:cNvSpPr>
            <a:spLocks noGrp="1"/>
          </p:cNvSpPr>
          <p:nvPr>
            <p:ph type="body" sz="quarter" idx="11"/>
          </p:nvPr>
        </p:nvSpPr>
        <p:spPr>
          <a:xfrm>
            <a:off x="511175" y="5661025"/>
            <a:ext cx="8023225" cy="6953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1291568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11228" y="1484784"/>
            <a:ext cx="3628724" cy="3767397"/>
          </a:xfrm>
        </p:spPr>
        <p:txBody>
          <a:bodyPr>
            <a:normAutofit/>
          </a:bodyPr>
          <a:lstStyle>
            <a:lvl1pPr marL="0" indent="0">
              <a:buFont typeface="Arial" panose="020B0604020202020204" pitchFamily="34" charset="0"/>
              <a:buNone/>
              <a:defRPr b="1">
                <a:solidFill>
                  <a:schemeClr val="accent2">
                    <a:lumMod val="75000"/>
                  </a:schemeClr>
                </a:solidFill>
              </a:defRPr>
            </a:lvl1pPr>
            <a:lvl2pPr marL="238950" indent="-141750">
              <a:buFont typeface="Arial" panose="020B0604020202020204" pitchFamily="34" charset="0"/>
              <a:buChar char="•"/>
              <a:defRPr/>
            </a:lvl2pPr>
            <a:lvl3pPr marL="552150" indent="-285750">
              <a:buFont typeface=".AppleSystemUIFont"/>
              <a:buChar char="-"/>
              <a:defRPr/>
            </a:lvl3pPr>
            <a:lvl4pPr marL="1371600" indent="0">
              <a:buNone/>
              <a:defRPr/>
            </a:lvl4pPr>
            <a:lvl5pPr marL="1828800" indent="0">
              <a:buNone/>
              <a:defRPr/>
            </a:lvl5pPr>
          </a:lstStyle>
          <a:p>
            <a:pPr lvl="0"/>
            <a:r>
              <a:rPr lang="en-US" dirty="0"/>
              <a:t>Click to edit Master text sty</a:t>
            </a:r>
          </a:p>
          <a:p>
            <a:pPr lvl="1"/>
            <a:r>
              <a:rPr lang="el-GR" dirty="0"/>
              <a:t>Δεύτερο</a:t>
            </a:r>
          </a:p>
          <a:p>
            <a:pPr lvl="2"/>
            <a:r>
              <a:rPr lang="el-GR" dirty="0"/>
              <a:t> </a:t>
            </a:r>
            <a:endParaRPr lang="en-US" dirty="0"/>
          </a:p>
        </p:txBody>
      </p:sp>
      <p:sp>
        <p:nvSpPr>
          <p:cNvPr id="2" name="Slide Number Placeholder 1">
            <a:extLst>
              <a:ext uri="{FF2B5EF4-FFF2-40B4-BE49-F238E27FC236}">
                <a16:creationId xmlns:a16="http://schemas.microsoft.com/office/drawing/2014/main" id="{E5B2BF57-3065-9E40-ABF3-62694DE32330}"/>
              </a:ext>
            </a:extLst>
          </p:cNvPr>
          <p:cNvSpPr>
            <a:spLocks noGrp="1"/>
          </p:cNvSpPr>
          <p:nvPr>
            <p:ph type="sldNum" sz="quarter" idx="10"/>
          </p:nvPr>
        </p:nvSpPr>
        <p:spPr/>
        <p:txBody>
          <a:bodyPr/>
          <a:lstStyle/>
          <a:p>
            <a:fld id="{068CDF2E-EC3D-234C-BF92-AB9B7C0160F3}" type="slidenum">
              <a:rPr lang="en-US" smtClean="0"/>
              <a:t>‹#›</a:t>
            </a:fld>
            <a:endParaRPr lang="en-US"/>
          </a:p>
        </p:txBody>
      </p:sp>
      <p:sp>
        <p:nvSpPr>
          <p:cNvPr id="6" name="Content Placeholder 2">
            <a:extLst>
              <a:ext uri="{FF2B5EF4-FFF2-40B4-BE49-F238E27FC236}">
                <a16:creationId xmlns:a16="http://schemas.microsoft.com/office/drawing/2014/main" id="{8096ED86-67CE-684B-9008-188F1245C09D}"/>
              </a:ext>
            </a:extLst>
          </p:cNvPr>
          <p:cNvSpPr>
            <a:spLocks noGrp="1"/>
          </p:cNvSpPr>
          <p:nvPr>
            <p:ph sz="half" idx="11" hasCustomPrompt="1"/>
          </p:nvPr>
        </p:nvSpPr>
        <p:spPr>
          <a:xfrm>
            <a:off x="4572000" y="1484784"/>
            <a:ext cx="3628724" cy="3767397"/>
          </a:xfrm>
        </p:spPr>
        <p:txBody>
          <a:bodyPr>
            <a:normAutofit/>
          </a:bodyPr>
          <a:lstStyle>
            <a:lvl1pPr marL="0" indent="0">
              <a:buFont typeface="Arial" panose="020B0604020202020204" pitchFamily="34" charset="0"/>
              <a:buNone/>
              <a:defRPr b="1">
                <a:solidFill>
                  <a:schemeClr val="accent2">
                    <a:lumMod val="75000"/>
                  </a:schemeClr>
                </a:solidFill>
              </a:defRPr>
            </a:lvl1pPr>
            <a:lvl2pPr marL="238950" indent="-141750">
              <a:buFont typeface="Arial" panose="020B0604020202020204" pitchFamily="34" charset="0"/>
              <a:buChar char="•"/>
              <a:defRPr/>
            </a:lvl2pPr>
            <a:lvl3pPr marL="552150" indent="-285750">
              <a:buFont typeface=".AppleSystemUIFont"/>
              <a:buChar char="-"/>
              <a:defRPr/>
            </a:lvl3pPr>
            <a:lvl4pPr marL="1371600" indent="0">
              <a:buNone/>
              <a:defRPr/>
            </a:lvl4pPr>
            <a:lvl5pPr marL="1828800" indent="0">
              <a:buNone/>
              <a:defRPr/>
            </a:lvl5pPr>
          </a:lstStyle>
          <a:p>
            <a:pPr lvl="0"/>
            <a:r>
              <a:rPr lang="en-US" dirty="0"/>
              <a:t>Click to edit Master text sty</a:t>
            </a:r>
          </a:p>
          <a:p>
            <a:pPr lvl="1"/>
            <a:r>
              <a:rPr lang="el-GR" dirty="0"/>
              <a:t>Δεύτερο</a:t>
            </a:r>
          </a:p>
          <a:p>
            <a:pPr lvl="2"/>
            <a:r>
              <a:rPr lang="el-GR" dirty="0"/>
              <a:t> </a:t>
            </a:r>
            <a:endParaRPr lang="en-US" dirty="0"/>
          </a:p>
        </p:txBody>
      </p:sp>
    </p:spTree>
    <p:extLst>
      <p:ext uri="{BB962C8B-B14F-4D97-AF65-F5344CB8AC3E}">
        <p14:creationId xmlns:p14="http://schemas.microsoft.com/office/powerpoint/2010/main" val="261663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04561-3696-0B4D-AAB6-B34399DE8A81}"/>
              </a:ext>
            </a:extLst>
          </p:cNvPr>
          <p:cNvSpPr>
            <a:spLocks noGrp="1"/>
          </p:cNvSpPr>
          <p:nvPr>
            <p:ph idx="1"/>
          </p:nvPr>
        </p:nvSpPr>
        <p:spPr>
          <a:xfrm>
            <a:off x="457201" y="293690"/>
            <a:ext cx="8228013" cy="5989637"/>
          </a:xfrm>
          <a:prstGeom prst="rect">
            <a:avLst/>
          </a:prstGeom>
        </p:spPr>
        <p:txBody>
          <a:bodyPr anchor="t"/>
          <a:lstStyle>
            <a:lvl1pPr marL="342900" indent="-342900">
              <a:buClr>
                <a:srgbClr val="448898"/>
              </a:buClr>
              <a:buFont typeface=".Hiragino Kaku Gothic Interface W3"/>
              <a:buChar char="⇒"/>
              <a:defRPr sz="3200" b="1">
                <a:solidFill>
                  <a:srgbClr val="448898"/>
                </a:solidFill>
              </a:defRPr>
            </a:lvl1pPr>
            <a:lvl2pPr marL="800100" indent="-342900">
              <a:buClr>
                <a:srgbClr val="448898"/>
              </a:buClr>
              <a:buFont typeface="Zapf Dingbats"/>
              <a:buChar char="➙"/>
              <a:defRPr sz="3200"/>
            </a:lvl2pPr>
            <a:lvl3pPr marL="1257300" indent="-342900">
              <a:buFont typeface="Arial" panose="020B0604020202020204" pitchFamily="34" charset="0"/>
              <a:buChar char="•"/>
              <a:defRPr sz="2800"/>
            </a:lvl3pPr>
            <a:lvl4pPr marL="1714500" indent="-342900">
              <a:buFont typeface="System Font Regular"/>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laceholder 1">
            <a:extLst>
              <a:ext uri="{FF2B5EF4-FFF2-40B4-BE49-F238E27FC236}">
                <a16:creationId xmlns:a16="http://schemas.microsoft.com/office/drawing/2014/main" id="{B0A3C2D4-6B66-8D4B-A7EE-7A7016931ABC}"/>
              </a:ext>
            </a:extLst>
          </p:cNvPr>
          <p:cNvSpPr>
            <a:spLocks noGrp="1"/>
          </p:cNvSpPr>
          <p:nvPr>
            <p:ph type="sldNum" sz="quarter" idx="10"/>
          </p:nvPr>
        </p:nvSpPr>
        <p:spPr/>
        <p:txBody>
          <a:bodyPr/>
          <a:lstStyle/>
          <a:p>
            <a:fld id="{068CDF2E-EC3D-234C-BF92-AB9B7C0160F3}" type="slidenum">
              <a:rPr lang="en-US" smtClean="0"/>
              <a:t>‹#›</a:t>
            </a:fld>
            <a:endParaRPr lang="en-US"/>
          </a:p>
        </p:txBody>
      </p:sp>
    </p:spTree>
    <p:extLst>
      <p:ext uri="{BB962C8B-B14F-4D97-AF65-F5344CB8AC3E}">
        <p14:creationId xmlns:p14="http://schemas.microsoft.com/office/powerpoint/2010/main" val="3858058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BD53086-EBE5-4552-A8C5-65343A1D3695}" type="datetimeFigureOut">
              <a:rPr lang="el-GR" smtClean="0"/>
              <a:pPr/>
              <a:t>15/5/2021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F6222341-0212-4391-8596-7F57308E721A}"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BD53086-EBE5-4552-A8C5-65343A1D3695}" type="datetimeFigureOut">
              <a:rPr lang="el-GR" smtClean="0"/>
              <a:pPr/>
              <a:t>15/5/2021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F6222341-0212-4391-8596-7F57308E721A}"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7BD53086-EBE5-4552-A8C5-65343A1D3695}" type="datetimeFigureOut">
              <a:rPr lang="el-GR" smtClean="0"/>
              <a:pPr/>
              <a:t>15/5/2021</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F6222341-0212-4391-8596-7F57308E721A}"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7BD53086-EBE5-4552-A8C5-65343A1D3695}" type="datetimeFigureOut">
              <a:rPr lang="el-GR" smtClean="0"/>
              <a:pPr/>
              <a:t>15/5/2021</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F6222341-0212-4391-8596-7F57308E721A}"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7BD53086-EBE5-4552-A8C5-65343A1D3695}" type="datetimeFigureOut">
              <a:rPr lang="el-GR" smtClean="0"/>
              <a:pPr/>
              <a:t>15/5/2021</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F6222341-0212-4391-8596-7F57308E721A}"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BD53086-EBE5-4552-A8C5-65343A1D3695}" type="datetimeFigureOut">
              <a:rPr lang="el-GR" smtClean="0"/>
              <a:pPr/>
              <a:t>15/5/2021</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F6222341-0212-4391-8596-7F57308E721A}"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BD53086-EBE5-4552-A8C5-65343A1D3695}" type="datetimeFigureOut">
              <a:rPr lang="el-GR" smtClean="0"/>
              <a:pPr/>
              <a:t>15/5/2021</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F6222341-0212-4391-8596-7F57308E721A}"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BD53086-EBE5-4552-A8C5-65343A1D3695}" type="datetimeFigureOut">
              <a:rPr lang="el-GR" smtClean="0"/>
              <a:pPr/>
              <a:t>15/5/2021</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F6222341-0212-4391-8596-7F57308E721A}"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D53086-EBE5-4552-A8C5-65343A1D3695}" type="datetimeFigureOut">
              <a:rPr lang="el-GR" smtClean="0"/>
              <a:pPr/>
              <a:t>15/5/2021</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22341-0212-4391-8596-7F57308E721A}"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3" r:id="rId12"/>
    <p:sldLayoutId id="2147483735" r:id="rId13"/>
    <p:sldLayoutId id="2147483736" r:id="rId14"/>
    <p:sldLayoutId id="2147483738"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2.mp4"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363" y="2675756"/>
            <a:ext cx="9112954" cy="1470025"/>
          </a:xfrm>
          <a:solidFill>
            <a:schemeClr val="accent2">
              <a:lumMod val="50000"/>
            </a:schemeClr>
          </a:solidFill>
        </p:spPr>
        <p:txBody>
          <a:bodyPr>
            <a:normAutofit fontScale="90000"/>
          </a:bodyPr>
          <a:lstStyle/>
          <a:p>
            <a:pPr algn="l"/>
            <a:r>
              <a:rPr lang="el-GR" b="1" dirty="0" smtClean="0">
                <a:solidFill>
                  <a:schemeClr val="bg1"/>
                </a:solidFill>
                <a:latin typeface="Times New Roman" panose="02020603050405020304" pitchFamily="18" charset="0"/>
                <a:cs typeface="Times New Roman" panose="02020603050405020304" pitchFamily="18" charset="0"/>
              </a:rPr>
              <a:t>Ανάπτυξη: </a:t>
            </a:r>
            <a:br>
              <a:rPr lang="el-GR" b="1" dirty="0" smtClean="0">
                <a:solidFill>
                  <a:schemeClr val="bg1"/>
                </a:solidFill>
                <a:latin typeface="Times New Roman" panose="02020603050405020304" pitchFamily="18" charset="0"/>
                <a:cs typeface="Times New Roman" panose="02020603050405020304" pitchFamily="18" charset="0"/>
              </a:rPr>
            </a:br>
            <a:r>
              <a:rPr lang="el-GR" b="1" dirty="0" smtClean="0">
                <a:solidFill>
                  <a:schemeClr val="bg1"/>
                </a:solidFill>
                <a:latin typeface="Times New Roman" panose="02020603050405020304" pitchFamily="18" charset="0"/>
                <a:cs typeface="Times New Roman" panose="02020603050405020304" pitchFamily="18" charset="0"/>
              </a:rPr>
              <a:t>Κοινωνικές και πολιτισμικές επιδράσεις </a:t>
            </a:r>
            <a:endParaRPr lang="el-GR" b="1" dirty="0">
              <a:solidFill>
                <a:schemeClr val="bg1"/>
              </a:solidFill>
              <a:latin typeface="Times New Roman" panose="02020603050405020304" pitchFamily="18" charset="0"/>
              <a:cs typeface="Times New Roman" panose="02020603050405020304" pitchFamily="18" charset="0"/>
            </a:endParaRPr>
          </a:p>
        </p:txBody>
      </p:sp>
      <p:sp>
        <p:nvSpPr>
          <p:cNvPr id="3" name="Υπότιτλος 2"/>
          <p:cNvSpPr>
            <a:spLocks noGrp="1"/>
          </p:cNvSpPr>
          <p:nvPr>
            <p:ph type="subTitle" idx="1"/>
          </p:nvPr>
        </p:nvSpPr>
        <p:spPr>
          <a:xfrm>
            <a:off x="31046" y="4255071"/>
            <a:ext cx="8784976" cy="1752600"/>
          </a:xfrm>
        </p:spPr>
        <p:txBody>
          <a:bodyPr/>
          <a:lstStyle/>
          <a:p>
            <a:pPr algn="l"/>
            <a:r>
              <a:rPr lang="el-GR" b="1" dirty="0" smtClean="0"/>
              <a:t>Νίκος Μακρής</a:t>
            </a:r>
          </a:p>
          <a:p>
            <a:pPr algn="l"/>
            <a:r>
              <a:rPr lang="el-GR" sz="2400" b="1" dirty="0" smtClean="0"/>
              <a:t>Παιδαγωγικό Τμήμα Δημοτικής Εκπαίδευσης</a:t>
            </a:r>
            <a:endParaRPr lang="el-GR" sz="2400" b="1"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9590" y="1563"/>
            <a:ext cx="1733727" cy="2564904"/>
          </a:xfrm>
          <a:prstGeom prst="rect">
            <a:avLst/>
          </a:prstGeom>
        </p:spPr>
      </p:pic>
      <p:sp>
        <p:nvSpPr>
          <p:cNvPr id="5" name="AutoShape 2" descr="Profile picture of Χριστινα Καπουσκατζη."/>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1230851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FABFB5-C7AF-7947-85B1-A717404046AF}"/>
              </a:ext>
            </a:extLst>
          </p:cNvPr>
          <p:cNvSpPr>
            <a:spLocks noGrp="1"/>
          </p:cNvSpPr>
          <p:nvPr>
            <p:ph type="title"/>
          </p:nvPr>
        </p:nvSpPr>
        <p:spPr/>
        <p:txBody>
          <a:bodyPr>
            <a:normAutofit fontScale="90000"/>
          </a:bodyPr>
          <a:lstStyle/>
          <a:p>
            <a:r>
              <a:rPr lang="el-GR" altLang="en-US"/>
              <a:t>Η πειραματική </a:t>
            </a:r>
            <a:r>
              <a:rPr lang="en-US" altLang="en-US"/>
              <a:t>«</a:t>
            </a:r>
            <a:r>
              <a:rPr lang="el-GR" altLang="en-US"/>
              <a:t>Συνθήκη του ξένου</a:t>
            </a:r>
            <a:r>
              <a:rPr lang="en-US" altLang="en-US"/>
              <a:t>»</a:t>
            </a:r>
            <a:r>
              <a:rPr lang="el-GR" altLang="en-US"/>
              <a:t> της </a:t>
            </a:r>
            <a:r>
              <a:rPr lang="en-US" altLang="en-US"/>
              <a:t>Ainsworth</a:t>
            </a:r>
            <a:endParaRPr lang="en-US" dirty="0"/>
          </a:p>
        </p:txBody>
      </p:sp>
      <p:sp>
        <p:nvSpPr>
          <p:cNvPr id="4" name="Content Placeholder 3">
            <a:extLst>
              <a:ext uri="{FF2B5EF4-FFF2-40B4-BE49-F238E27FC236}">
                <a16:creationId xmlns:a16="http://schemas.microsoft.com/office/drawing/2014/main" id="{CE8DF463-CC60-4143-B227-ED05B8DA5173}"/>
              </a:ext>
            </a:extLst>
          </p:cNvPr>
          <p:cNvSpPr>
            <a:spLocks noGrp="1"/>
          </p:cNvSpPr>
          <p:nvPr>
            <p:ph idx="1"/>
          </p:nvPr>
        </p:nvSpPr>
        <p:spPr/>
        <p:txBody>
          <a:bodyPr/>
          <a:lstStyle/>
          <a:p>
            <a:r>
              <a:rPr lang="el-GR" altLang="en-US" dirty="0"/>
              <a:t>Ευρέως χρησιμοποιούμενη πειραματική τεχνική για την αξιολόγηση της προσκόλλησης</a:t>
            </a:r>
          </a:p>
          <a:p>
            <a:r>
              <a:rPr lang="el-GR" altLang="en-US" dirty="0"/>
              <a:t>Σειρά </a:t>
            </a:r>
            <a:r>
              <a:rPr lang="en-US" altLang="en-US" dirty="0"/>
              <a:t>«</a:t>
            </a:r>
            <a:r>
              <a:rPr lang="el-GR" altLang="en-US" dirty="0"/>
              <a:t>σκηνοθετημένων</a:t>
            </a:r>
            <a:r>
              <a:rPr lang="en-US" altLang="en-US" dirty="0"/>
              <a:t>»</a:t>
            </a:r>
            <a:r>
              <a:rPr lang="el-GR" altLang="en-US" dirty="0"/>
              <a:t> επεισοδίων που αξιολογούν την ισχύ της προσκόλλησης μεταξύ βρέφους και (συνήθως) μητέρας</a:t>
            </a:r>
            <a:endParaRPr lang="en-US" altLang="en-US" dirty="0"/>
          </a:p>
          <a:p>
            <a:endParaRPr lang="en-US" dirty="0"/>
          </a:p>
        </p:txBody>
      </p:sp>
      <p:sp>
        <p:nvSpPr>
          <p:cNvPr id="2" name="Slide Number Placeholder 1">
            <a:extLst>
              <a:ext uri="{FF2B5EF4-FFF2-40B4-BE49-F238E27FC236}">
                <a16:creationId xmlns:a16="http://schemas.microsoft.com/office/drawing/2014/main" id="{E531500B-DE09-E74A-9738-3D893DF71783}"/>
              </a:ext>
            </a:extLst>
          </p:cNvPr>
          <p:cNvSpPr>
            <a:spLocks noGrp="1"/>
          </p:cNvSpPr>
          <p:nvPr>
            <p:ph type="sldNum" sz="quarter" idx="10"/>
          </p:nvPr>
        </p:nvSpPr>
        <p:spPr/>
        <p:txBody>
          <a:bodyPr/>
          <a:lstStyle/>
          <a:p>
            <a:fld id="{068CDF2E-EC3D-234C-BF92-AB9B7C0160F3}" type="slidenum">
              <a:rPr lang="en-US" smtClean="0"/>
              <a:pPr/>
              <a:t>10</a:t>
            </a:fld>
            <a:endParaRPr lang="en-US"/>
          </a:p>
        </p:txBody>
      </p:sp>
    </p:spTree>
    <p:extLst>
      <p:ext uri="{BB962C8B-B14F-4D97-AF65-F5344CB8AC3E}">
        <p14:creationId xmlns:p14="http://schemas.microsoft.com/office/powerpoint/2010/main" val="31709769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6483E1F4-998A-D149-B1D1-DF8E3C06868F}"/>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896340" y="1905000"/>
            <a:ext cx="5224320" cy="2963863"/>
          </a:xfrm>
        </p:spPr>
      </p:pic>
      <p:sp>
        <p:nvSpPr>
          <p:cNvPr id="6" name="Title 5">
            <a:extLst>
              <a:ext uri="{FF2B5EF4-FFF2-40B4-BE49-F238E27FC236}">
                <a16:creationId xmlns:a16="http://schemas.microsoft.com/office/drawing/2014/main" id="{61FB0BF9-F363-6943-BD09-A95CD8B0050B}"/>
              </a:ext>
            </a:extLst>
          </p:cNvPr>
          <p:cNvSpPr>
            <a:spLocks noGrp="1"/>
          </p:cNvSpPr>
          <p:nvPr>
            <p:ph type="title"/>
          </p:nvPr>
        </p:nvSpPr>
        <p:spPr/>
        <p:txBody>
          <a:bodyPr/>
          <a:lstStyle/>
          <a:p>
            <a:r>
              <a:rPr lang="el-GR" dirty="0"/>
              <a:t>Σχήμα 6.4 </a:t>
            </a:r>
            <a:r>
              <a:rPr lang="el-GR" dirty="0">
                <a:solidFill>
                  <a:schemeClr val="tx1"/>
                </a:solidFill>
              </a:rPr>
              <a:t>Η ακολουθία αλληλεπίδρασης ανάμεσα στο βρέφος κα στο άτομο που το φροντίζει</a:t>
            </a:r>
            <a:endParaRPr lang="en-US" dirty="0">
              <a:solidFill>
                <a:schemeClr val="tx1"/>
              </a:solidFill>
            </a:endParaRPr>
          </a:p>
        </p:txBody>
      </p:sp>
      <p:sp>
        <p:nvSpPr>
          <p:cNvPr id="2" name="Slide Number Placeholder 1">
            <a:extLst>
              <a:ext uri="{FF2B5EF4-FFF2-40B4-BE49-F238E27FC236}">
                <a16:creationId xmlns:a16="http://schemas.microsoft.com/office/drawing/2014/main" id="{A901CC64-1DBC-BE40-AD57-8639A0A06558}"/>
              </a:ext>
            </a:extLst>
          </p:cNvPr>
          <p:cNvSpPr>
            <a:spLocks noGrp="1"/>
          </p:cNvSpPr>
          <p:nvPr>
            <p:ph type="sldNum" sz="quarter" idx="10"/>
          </p:nvPr>
        </p:nvSpPr>
        <p:spPr/>
        <p:txBody>
          <a:bodyPr/>
          <a:lstStyle/>
          <a:p>
            <a:fld id="{068CDF2E-EC3D-234C-BF92-AB9B7C0160F3}" type="slidenum">
              <a:rPr lang="en-US" smtClean="0"/>
              <a:t>11</a:t>
            </a:fld>
            <a:endParaRPr lang="en-US"/>
          </a:p>
        </p:txBody>
      </p:sp>
      <p:sp>
        <p:nvSpPr>
          <p:cNvPr id="8" name="Text Placeholder 7">
            <a:extLst>
              <a:ext uri="{FF2B5EF4-FFF2-40B4-BE49-F238E27FC236}">
                <a16:creationId xmlns:a16="http://schemas.microsoft.com/office/drawing/2014/main" id="{CA78E33A-9EF9-6245-9764-1D6B76289AF1}"/>
              </a:ext>
            </a:extLst>
          </p:cNvPr>
          <p:cNvSpPr>
            <a:spLocks noGrp="1"/>
          </p:cNvSpPr>
          <p:nvPr>
            <p:ph type="body" sz="quarter" idx="11"/>
          </p:nvPr>
        </p:nvSpPr>
        <p:spPr/>
        <p:txBody>
          <a:bodyPr>
            <a:normAutofit fontScale="55000" lnSpcReduction="20000"/>
          </a:bodyPr>
          <a:lstStyle/>
          <a:p>
            <a:r>
              <a:rPr lang="el-GR" dirty="0"/>
              <a:t>Οι δράσεις και οι αντιδράσεις του </a:t>
            </a:r>
            <a:r>
              <a:rPr lang="el-GR" dirty="0" err="1"/>
              <a:t>βρεφους</a:t>
            </a:r>
            <a:r>
              <a:rPr lang="el-GR" dirty="0"/>
              <a:t> και των ατόμων που το φροντίζουν επηρεάζουν αμοιβαία τη συμπεριφορά τους, με πολύπλοκους τρόπους</a:t>
            </a:r>
            <a:endParaRPr lang="en-US" dirty="0"/>
          </a:p>
        </p:txBody>
      </p:sp>
    </p:spTree>
    <p:extLst>
      <p:ext uri="{BB962C8B-B14F-4D97-AF65-F5344CB8AC3E}">
        <p14:creationId xmlns:p14="http://schemas.microsoft.com/office/powerpoint/2010/main" val="1153568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816E81-D7E7-1B44-A538-3654FBDDE5AF}"/>
              </a:ext>
            </a:extLst>
          </p:cNvPr>
          <p:cNvSpPr>
            <a:spLocks noGrp="1"/>
          </p:cNvSpPr>
          <p:nvPr>
            <p:ph type="sldNum" sz="quarter" idx="10"/>
          </p:nvPr>
        </p:nvSpPr>
        <p:spPr/>
        <p:txBody>
          <a:bodyPr/>
          <a:lstStyle/>
          <a:p>
            <a:fld id="{068CDF2E-EC3D-234C-BF92-AB9B7C0160F3}" type="slidenum">
              <a:rPr lang="en-US" smtClean="0"/>
              <a:t>12</a:t>
            </a:fld>
            <a:endParaRPr lang="en-US"/>
          </a:p>
        </p:txBody>
      </p:sp>
      <p:pic>
        <p:nvPicPr>
          <p:cNvPr id="4" name="Picture 3">
            <a:extLst>
              <a:ext uri="{FF2B5EF4-FFF2-40B4-BE49-F238E27FC236}">
                <a16:creationId xmlns:a16="http://schemas.microsoft.com/office/drawing/2014/main" id="{1DF38450-E569-A847-BDEB-6F636F9B7375}"/>
              </a:ext>
            </a:extLst>
          </p:cNvPr>
          <p:cNvPicPr>
            <a:picLocks noChangeAspect="1"/>
          </p:cNvPicPr>
          <p:nvPr/>
        </p:nvPicPr>
        <p:blipFill>
          <a:blip r:embed="rId3"/>
          <a:stretch>
            <a:fillRect/>
          </a:stretch>
        </p:blipFill>
        <p:spPr>
          <a:xfrm>
            <a:off x="467544" y="1700808"/>
            <a:ext cx="8388424" cy="3789027"/>
          </a:xfrm>
          <a:prstGeom prst="rect">
            <a:avLst/>
          </a:prstGeom>
        </p:spPr>
      </p:pic>
    </p:spTree>
    <p:extLst>
      <p:ext uri="{BB962C8B-B14F-4D97-AF65-F5344CB8AC3E}">
        <p14:creationId xmlns:p14="http://schemas.microsoft.com/office/powerpoint/2010/main" val="26000074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a:extLst>
              <a:ext uri="{FF2B5EF4-FFF2-40B4-BE49-F238E27FC236}">
                <a16:creationId xmlns:a16="http://schemas.microsoft.com/office/drawing/2014/main" id="{BED5060D-049E-A240-B9DC-15C6F5EA3519}"/>
              </a:ext>
            </a:extLst>
          </p:cNvPr>
          <p:cNvSpPr txBox="1">
            <a:spLocks noChangeArrowheads="1"/>
          </p:cNvSpPr>
          <p:nvPr/>
        </p:nvSpPr>
        <p:spPr bwMode="auto">
          <a:xfrm>
            <a:off x="457200" y="215900"/>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hangingPunct="1">
              <a:lnSpc>
                <a:spcPct val="100000"/>
              </a:lnSpc>
            </a:pPr>
            <a:endParaRPr lang="el-GR" altLang="en-US" sz="3400" b="1">
              <a:solidFill>
                <a:srgbClr val="007FA3"/>
              </a:solidFill>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514FCD35-68C8-4142-8886-6CA1A6D3111B}"/>
              </a:ext>
            </a:extLst>
          </p:cNvPr>
          <p:cNvSpPr>
            <a:spLocks noGrp="1"/>
          </p:cNvSpPr>
          <p:nvPr>
            <p:ph type="title"/>
          </p:nvPr>
        </p:nvSpPr>
        <p:spPr/>
        <p:txBody>
          <a:bodyPr>
            <a:normAutofit fontScale="90000"/>
          </a:bodyPr>
          <a:lstStyle/>
          <a:p>
            <a:r>
              <a:rPr lang="el-GR" altLang="en-US"/>
              <a:t>Μια τέταρτη κατηγορία προσκόλλησης με την ίδια πειραματική τεχνική</a:t>
            </a:r>
            <a:endParaRPr lang="en-US" dirty="0"/>
          </a:p>
        </p:txBody>
      </p:sp>
      <p:sp>
        <p:nvSpPr>
          <p:cNvPr id="4" name="Content Placeholder 3">
            <a:extLst>
              <a:ext uri="{FF2B5EF4-FFF2-40B4-BE49-F238E27FC236}">
                <a16:creationId xmlns:a16="http://schemas.microsoft.com/office/drawing/2014/main" id="{675F4C7C-2FD0-E845-BA50-3935E8244743}"/>
              </a:ext>
            </a:extLst>
          </p:cNvPr>
          <p:cNvSpPr>
            <a:spLocks noGrp="1"/>
          </p:cNvSpPr>
          <p:nvPr>
            <p:ph idx="1"/>
          </p:nvPr>
        </p:nvSpPr>
        <p:spPr/>
        <p:txBody>
          <a:bodyPr/>
          <a:lstStyle/>
          <a:p>
            <a:r>
              <a:rPr lang="el-GR" altLang="en-US" dirty="0"/>
              <a:t>Αποδιοργανωμένη/Αποπροσανατολισμένη</a:t>
            </a:r>
          </a:p>
          <a:p>
            <a:pPr lvl="1"/>
            <a:r>
              <a:rPr lang="el-GR" altLang="en-US" dirty="0"/>
              <a:t>Ασταθής, αντιφατική και συγκεχυμένη συμπεριφορά</a:t>
            </a:r>
          </a:p>
          <a:p>
            <a:pPr lvl="1"/>
            <a:r>
              <a:rPr lang="el-GR" altLang="en-US" dirty="0"/>
              <a:t>Ίσως η λιγότερο ασφαλής προσκόλληση</a:t>
            </a:r>
          </a:p>
          <a:p>
            <a:pPr lvl="1"/>
            <a:r>
              <a:rPr lang="el-GR" altLang="en-US" dirty="0"/>
              <a:t>Διαταραχή αντιδραστικής προσκόλλησης</a:t>
            </a:r>
          </a:p>
        </p:txBody>
      </p:sp>
      <p:sp>
        <p:nvSpPr>
          <p:cNvPr id="2" name="Slide Number Placeholder 1">
            <a:extLst>
              <a:ext uri="{FF2B5EF4-FFF2-40B4-BE49-F238E27FC236}">
                <a16:creationId xmlns:a16="http://schemas.microsoft.com/office/drawing/2014/main" id="{B1B65906-4229-E04F-9BD8-A1CFD2C45035}"/>
              </a:ext>
            </a:extLst>
          </p:cNvPr>
          <p:cNvSpPr>
            <a:spLocks noGrp="1"/>
          </p:cNvSpPr>
          <p:nvPr>
            <p:ph type="sldNum" sz="quarter" idx="10"/>
          </p:nvPr>
        </p:nvSpPr>
        <p:spPr/>
        <p:txBody>
          <a:bodyPr/>
          <a:lstStyle/>
          <a:p>
            <a:fld id="{068CDF2E-EC3D-234C-BF92-AB9B7C0160F3}" type="slidenum">
              <a:rPr lang="en-US" smtClean="0"/>
              <a:pPr/>
              <a:t>13</a:t>
            </a:fld>
            <a:endParaRPr lang="en-US"/>
          </a:p>
        </p:txBody>
      </p:sp>
    </p:spTree>
    <p:extLst>
      <p:ext uri="{BB962C8B-B14F-4D97-AF65-F5344CB8AC3E}">
        <p14:creationId xmlns:p14="http://schemas.microsoft.com/office/powerpoint/2010/main" val="2220720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rev="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89C580-BAEA-4847-B065-D191352CA6DB}"/>
              </a:ext>
            </a:extLst>
          </p:cNvPr>
          <p:cNvSpPr>
            <a:spLocks noGrp="1"/>
          </p:cNvSpPr>
          <p:nvPr>
            <p:ph type="title"/>
          </p:nvPr>
        </p:nvSpPr>
        <p:spPr/>
        <p:txBody>
          <a:bodyPr/>
          <a:lstStyle/>
          <a:p>
            <a:r>
              <a:rPr lang="el-GR" altLang="en-US"/>
              <a:t>Γονείς και προσκόλληση</a:t>
            </a:r>
            <a:endParaRPr lang="en-US" dirty="0"/>
          </a:p>
        </p:txBody>
      </p:sp>
      <p:sp>
        <p:nvSpPr>
          <p:cNvPr id="4" name="Content Placeholder 3">
            <a:extLst>
              <a:ext uri="{FF2B5EF4-FFF2-40B4-BE49-F238E27FC236}">
                <a16:creationId xmlns:a16="http://schemas.microsoft.com/office/drawing/2014/main" id="{4A053DD8-8D06-C941-9849-5351BBDED1D8}"/>
              </a:ext>
            </a:extLst>
          </p:cNvPr>
          <p:cNvSpPr>
            <a:spLocks noGrp="1"/>
          </p:cNvSpPr>
          <p:nvPr>
            <p:ph idx="1"/>
          </p:nvPr>
        </p:nvSpPr>
        <p:spPr>
          <a:xfrm>
            <a:off x="539553" y="1484784"/>
            <a:ext cx="7994848" cy="4968552"/>
          </a:xfrm>
        </p:spPr>
        <p:txBody>
          <a:bodyPr>
            <a:normAutofit fontScale="77500" lnSpcReduction="20000"/>
          </a:bodyPr>
          <a:lstStyle/>
          <a:p>
            <a:r>
              <a:rPr lang="el-GR" altLang="en-US" b="1" dirty="0">
                <a:solidFill>
                  <a:schemeClr val="accent2">
                    <a:lumMod val="75000"/>
                  </a:schemeClr>
                </a:solidFill>
              </a:rPr>
              <a:t>Μητέρες</a:t>
            </a:r>
          </a:p>
          <a:p>
            <a:pPr lvl="1"/>
            <a:r>
              <a:rPr lang="el-GR" altLang="en-US" dirty="0"/>
              <a:t>Η ευαισθησία στις ανάγκες και επιθυμίες του βρέφους αποτελεί χαρακτηριστικό γνώρισμα μητέρων που έχουν παιδιά με ασφαλή προσκόλληση</a:t>
            </a:r>
          </a:p>
          <a:p>
            <a:pPr lvl="2"/>
            <a:r>
              <a:rPr lang="el-GR" altLang="en-US" dirty="0"/>
              <a:t>Επίγνωση της συναισθηματικής κατάστασης του βρέφους</a:t>
            </a:r>
          </a:p>
          <a:p>
            <a:pPr lvl="2"/>
            <a:r>
              <a:rPr lang="el-GR" altLang="en-US" dirty="0"/>
              <a:t>Ανταπόκριση σε πρόσωπο-με-πρόσωπο συναλλαγές</a:t>
            </a:r>
          </a:p>
          <a:p>
            <a:pPr lvl="2"/>
            <a:r>
              <a:rPr lang="el-GR" altLang="en-US" dirty="0"/>
              <a:t>Παροχή τροφής όταν ζητηθεί</a:t>
            </a:r>
          </a:p>
          <a:p>
            <a:pPr lvl="2"/>
            <a:r>
              <a:rPr lang="el-GR" altLang="en-US" dirty="0"/>
              <a:t>Ζεστασιά και τρυφερότητα</a:t>
            </a:r>
          </a:p>
          <a:p>
            <a:pPr lvl="2"/>
            <a:r>
              <a:rPr lang="el-GR" altLang="en-US" dirty="0"/>
              <a:t>Άμεση και θετική αντίδραση στα </a:t>
            </a:r>
            <a:r>
              <a:rPr lang="en-US" altLang="en-US" dirty="0"/>
              <a:t>«</a:t>
            </a:r>
            <a:r>
              <a:rPr lang="el-GR" altLang="en-US" dirty="0"/>
              <a:t>σήματα</a:t>
            </a:r>
            <a:r>
              <a:rPr lang="en-US" altLang="en-US" dirty="0"/>
              <a:t>»</a:t>
            </a:r>
            <a:r>
              <a:rPr lang="el-GR" altLang="en-US" dirty="0"/>
              <a:t> του βρέφους με τον κατάλληλο τρόπο</a:t>
            </a:r>
          </a:p>
          <a:p>
            <a:pPr>
              <a:lnSpc>
                <a:spcPct val="110000"/>
              </a:lnSpc>
              <a:spcBef>
                <a:spcPts val="1500"/>
              </a:spcBef>
            </a:pPr>
            <a:r>
              <a:rPr lang="el-GR" altLang="en-US" b="1" dirty="0">
                <a:solidFill>
                  <a:schemeClr val="accent2">
                    <a:lumMod val="75000"/>
                  </a:schemeClr>
                </a:solidFill>
                <a:cs typeface="Arial" panose="020B0604020202020204" pitchFamily="34" charset="0"/>
              </a:rPr>
              <a:t>Πατέρες</a:t>
            </a:r>
          </a:p>
          <a:p>
            <a:pPr lvl="1">
              <a:lnSpc>
                <a:spcPct val="110000"/>
              </a:lnSpc>
              <a:spcBef>
                <a:spcPts val="1500"/>
              </a:spcBef>
            </a:pPr>
            <a:r>
              <a:rPr lang="el-GR" altLang="en-US" dirty="0">
                <a:cs typeface="Arial" panose="020B0604020202020204" pitchFamily="34" charset="0"/>
              </a:rPr>
              <a:t>Η έκφραση ζεστασιάς, στοργής, υποστήριξης και ενδιαφέροντος από τον πατέρα είναι εξαιρετικά σημαντική για τη συναισθηματική και κοινωνική ευεξία του παιδιού</a:t>
            </a:r>
          </a:p>
          <a:p>
            <a:pPr marL="914400" lvl="2" indent="0">
              <a:buNone/>
            </a:pPr>
            <a:endParaRPr lang="en-US" altLang="en-US" dirty="0"/>
          </a:p>
        </p:txBody>
      </p:sp>
      <p:sp>
        <p:nvSpPr>
          <p:cNvPr id="2" name="Slide Number Placeholder 1">
            <a:extLst>
              <a:ext uri="{FF2B5EF4-FFF2-40B4-BE49-F238E27FC236}">
                <a16:creationId xmlns:a16="http://schemas.microsoft.com/office/drawing/2014/main" id="{FBE64681-E1B7-724E-AFF5-812EF9CCA779}"/>
              </a:ext>
            </a:extLst>
          </p:cNvPr>
          <p:cNvSpPr>
            <a:spLocks noGrp="1"/>
          </p:cNvSpPr>
          <p:nvPr>
            <p:ph type="sldNum" sz="quarter" idx="10"/>
          </p:nvPr>
        </p:nvSpPr>
        <p:spPr/>
        <p:txBody>
          <a:bodyPr/>
          <a:lstStyle/>
          <a:p>
            <a:fld id="{068CDF2E-EC3D-234C-BF92-AB9B7C0160F3}" type="slidenum">
              <a:rPr lang="en-US" smtClean="0"/>
              <a:pPr/>
              <a:t>14</a:t>
            </a:fld>
            <a:endParaRPr lang="en-US"/>
          </a:p>
        </p:txBody>
      </p:sp>
    </p:spTree>
    <p:extLst>
      <p:ext uri="{BB962C8B-B14F-4D97-AF65-F5344CB8AC3E}">
        <p14:creationId xmlns:p14="http://schemas.microsoft.com/office/powerpoint/2010/main" val="27703309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348880"/>
            <a:ext cx="9144000" cy="1143000"/>
          </a:xfrm>
          <a:solidFill>
            <a:schemeClr val="accent2"/>
          </a:solidFill>
        </p:spPr>
        <p:txBody>
          <a:bodyPr/>
          <a:lstStyle/>
          <a:p>
            <a:r>
              <a:rPr lang="el-GR" dirty="0" smtClean="0">
                <a:solidFill>
                  <a:schemeClr val="bg1"/>
                </a:solidFill>
              </a:rPr>
              <a:t>Θεωρία του νου</a:t>
            </a:r>
            <a:endParaRPr lang="el-GR" dirty="0">
              <a:solidFill>
                <a:schemeClr val="bg1"/>
              </a:solidFill>
            </a:endParaRPr>
          </a:p>
        </p:txBody>
      </p:sp>
    </p:spTree>
    <p:extLst>
      <p:ext uri="{BB962C8B-B14F-4D97-AF65-F5344CB8AC3E}">
        <p14:creationId xmlns:p14="http://schemas.microsoft.com/office/powerpoint/2010/main" val="1600874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Έλλειψη">
            <a:extLst/>
          </p:cNvPr>
          <p:cNvSpPr/>
          <p:nvPr/>
        </p:nvSpPr>
        <p:spPr>
          <a:xfrm>
            <a:off x="2555875" y="2852738"/>
            <a:ext cx="3816350" cy="2808287"/>
          </a:xfrm>
          <a:prstGeom prst="ellipse">
            <a:avLst/>
          </a:prstGeom>
          <a:solidFill>
            <a:schemeClr val="accent1">
              <a:lumMod val="50000"/>
            </a:schemeClr>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sz="2800" b="1" spc="-150" dirty="0">
                <a:solidFill>
                  <a:schemeClr val="bg1"/>
                </a:solidFill>
                <a:effectLst>
                  <a:outerShdw blurRad="38100" dist="38100" dir="2700000" algn="tl">
                    <a:srgbClr val="000000">
                      <a:alpha val="43137"/>
                    </a:srgbClr>
                  </a:outerShdw>
                </a:effectLst>
              </a:rPr>
              <a:t>Πραγματικότητα</a:t>
            </a:r>
            <a:r>
              <a:rPr lang="el-GR" sz="2800" b="1" spc="-150" dirty="0">
                <a:effectLst>
                  <a:outerShdw blurRad="38100" dist="38100" dir="2700000" algn="tl">
                    <a:srgbClr val="000000">
                      <a:alpha val="43137"/>
                    </a:srgbClr>
                  </a:outerShdw>
                </a:effectLst>
              </a:rPr>
              <a:t> </a:t>
            </a:r>
          </a:p>
        </p:txBody>
      </p:sp>
      <p:sp>
        <p:nvSpPr>
          <p:cNvPr id="4" name="3 - Γελαστό πρόσωπο">
            <a:extLst/>
          </p:cNvPr>
          <p:cNvSpPr/>
          <p:nvPr/>
        </p:nvSpPr>
        <p:spPr>
          <a:xfrm>
            <a:off x="1187450" y="836613"/>
            <a:ext cx="1296988" cy="1512887"/>
          </a:xfrm>
          <a:prstGeom prst="smileyFace">
            <a:avLst/>
          </a:prstGeom>
          <a:solidFill>
            <a:schemeClr val="accent6">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effectLst>
                <a:outerShdw blurRad="38100" dist="38100" dir="2700000" algn="tl">
                  <a:srgbClr val="000000">
                    <a:alpha val="43137"/>
                  </a:srgbClr>
                </a:outerShdw>
              </a:effectLst>
            </a:endParaRPr>
          </a:p>
        </p:txBody>
      </p:sp>
      <p:sp>
        <p:nvSpPr>
          <p:cNvPr id="5" name="4 - Γελαστό πρόσωπο">
            <a:extLst/>
          </p:cNvPr>
          <p:cNvSpPr/>
          <p:nvPr/>
        </p:nvSpPr>
        <p:spPr>
          <a:xfrm>
            <a:off x="6227763" y="836613"/>
            <a:ext cx="1296987" cy="1512887"/>
          </a:xfrm>
          <a:prstGeom prst="smileyFac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effectLst>
                <a:outerShdw blurRad="38100" dist="38100" dir="2700000" algn="tl">
                  <a:srgbClr val="000000">
                    <a:alpha val="43137"/>
                  </a:srgbClr>
                </a:outerShdw>
              </a:effectLst>
            </a:endParaRPr>
          </a:p>
        </p:txBody>
      </p:sp>
      <p:sp>
        <p:nvSpPr>
          <p:cNvPr id="6" name="5 - Επεξήγηση με σύννεφο">
            <a:extLst/>
          </p:cNvPr>
          <p:cNvSpPr/>
          <p:nvPr/>
        </p:nvSpPr>
        <p:spPr>
          <a:xfrm>
            <a:off x="2411413" y="620713"/>
            <a:ext cx="936625" cy="792162"/>
          </a:xfrm>
          <a:prstGeom prst="cloudCallout">
            <a:avLst/>
          </a:prstGeom>
          <a:solidFill>
            <a:srgbClr val="FFFFC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b="1" dirty="0">
                <a:solidFill>
                  <a:schemeClr val="accent6">
                    <a:lumMod val="50000"/>
                  </a:schemeClr>
                </a:solidFill>
                <a:effectLst>
                  <a:outerShdw blurRad="38100" dist="38100" dir="2700000" algn="tl">
                    <a:srgbClr val="000000">
                      <a:alpha val="43137"/>
                    </a:srgbClr>
                  </a:outerShdw>
                </a:effectLst>
              </a:rPr>
              <a:t>Ν1</a:t>
            </a:r>
          </a:p>
        </p:txBody>
      </p:sp>
      <p:sp>
        <p:nvSpPr>
          <p:cNvPr id="7" name="6 - Επεξήγηση με σύννεφο">
            <a:extLst/>
          </p:cNvPr>
          <p:cNvSpPr/>
          <p:nvPr/>
        </p:nvSpPr>
        <p:spPr>
          <a:xfrm>
            <a:off x="7524750" y="692150"/>
            <a:ext cx="935038" cy="792163"/>
          </a:xfrm>
          <a:prstGeom prst="cloudCallout">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b="1" dirty="0">
                <a:solidFill>
                  <a:schemeClr val="accent6">
                    <a:lumMod val="50000"/>
                  </a:schemeClr>
                </a:solidFill>
                <a:effectLst>
                  <a:outerShdw blurRad="38100" dist="38100" dir="2700000" algn="tl">
                    <a:srgbClr val="000000">
                      <a:alpha val="43137"/>
                    </a:srgbClr>
                  </a:outerShdw>
                </a:effectLst>
              </a:rPr>
              <a:t>Ν2</a:t>
            </a:r>
          </a:p>
        </p:txBody>
      </p:sp>
      <p:sp>
        <p:nvSpPr>
          <p:cNvPr id="9" name="8 - Διάφορο">
            <a:extLst/>
          </p:cNvPr>
          <p:cNvSpPr/>
          <p:nvPr/>
        </p:nvSpPr>
        <p:spPr>
          <a:xfrm>
            <a:off x="3779838" y="1268413"/>
            <a:ext cx="1439862" cy="865187"/>
          </a:xfrm>
          <a:prstGeom prst="mathNotEqual">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solidFill>
                <a:schemeClr val="tx1"/>
              </a:solidFill>
              <a:effectLst>
                <a:outerShdw blurRad="38100" dist="38100" dir="2700000" algn="tl">
                  <a:srgbClr val="000000">
                    <a:alpha val="43137"/>
                  </a:srgbClr>
                </a:outerShdw>
              </a:effectLst>
            </a:endParaRPr>
          </a:p>
        </p:txBody>
      </p:sp>
      <p:sp>
        <p:nvSpPr>
          <p:cNvPr id="8" name="7 - Θέση υποσέλιδου">
            <a:extLst/>
          </p:cNvPr>
          <p:cNvSpPr>
            <a:spLocks noGrp="1"/>
          </p:cNvSpPr>
          <p:nvPr>
            <p:ph type="ftr" sz="quarter" idx="11"/>
          </p:nvPr>
        </p:nvSpPr>
        <p:spPr/>
        <p:txBody>
          <a:bodyPr/>
          <a:lstStyle/>
          <a:p>
            <a:pPr>
              <a:defRPr/>
            </a:pPr>
            <a:r>
              <a:rPr lang="el-GR"/>
              <a:t>Νϊκος Μακρής </a:t>
            </a:r>
            <a:endParaRPr lang="es-ES"/>
          </a:p>
        </p:txBody>
      </p:sp>
    </p:spTree>
    <p:extLst>
      <p:ext uri="{BB962C8B-B14F-4D97-AF65-F5344CB8AC3E}">
        <p14:creationId xmlns:p14="http://schemas.microsoft.com/office/powerpoint/2010/main" val="951727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E86A28-0B21-B94D-AB0E-D2DB915A547F}"/>
              </a:ext>
            </a:extLst>
          </p:cNvPr>
          <p:cNvSpPr>
            <a:spLocks noGrp="1"/>
          </p:cNvSpPr>
          <p:nvPr>
            <p:ph type="title"/>
          </p:nvPr>
        </p:nvSpPr>
        <p:spPr/>
        <p:txBody>
          <a:bodyPr/>
          <a:lstStyle/>
          <a:p>
            <a:r>
              <a:rPr lang="el-GR" altLang="en-US"/>
              <a:t>Θεωρία του νου</a:t>
            </a:r>
            <a:endParaRPr lang="en-US" dirty="0"/>
          </a:p>
        </p:txBody>
      </p:sp>
      <p:sp>
        <p:nvSpPr>
          <p:cNvPr id="4" name="Content Placeholder 3">
            <a:extLst>
              <a:ext uri="{FF2B5EF4-FFF2-40B4-BE49-F238E27FC236}">
                <a16:creationId xmlns:a16="http://schemas.microsoft.com/office/drawing/2014/main" id="{B9141C68-A95D-004F-8286-826F6C9F7DED}"/>
              </a:ext>
            </a:extLst>
          </p:cNvPr>
          <p:cNvSpPr>
            <a:spLocks noGrp="1"/>
          </p:cNvSpPr>
          <p:nvPr>
            <p:ph idx="1"/>
          </p:nvPr>
        </p:nvSpPr>
        <p:spPr/>
        <p:txBody>
          <a:bodyPr/>
          <a:lstStyle/>
          <a:p>
            <a:r>
              <a:rPr lang="el-GR" altLang="en-US" dirty="0"/>
              <a:t>Οι γνώσεις και οι πεποιθήσεις σχετικά με τις διεργασίες του νου και με το πώς αυτός επηρεάζει τη συμπεριφορά</a:t>
            </a:r>
          </a:p>
          <a:p>
            <a:r>
              <a:rPr lang="el-GR" altLang="en-US" dirty="0"/>
              <a:t>Η άποψη του βρέφους για τις νοητικές διεργασίες τις δικές του και των άλλων</a:t>
            </a:r>
          </a:p>
          <a:p>
            <a:r>
              <a:rPr lang="en-US" altLang="en-US" dirty="0"/>
              <a:t>«</a:t>
            </a:r>
            <a:r>
              <a:rPr lang="el-GR" altLang="en-US" dirty="0"/>
              <a:t>Υποθέσεις</a:t>
            </a:r>
            <a:r>
              <a:rPr lang="en-US" altLang="en-US" dirty="0"/>
              <a:t>»</a:t>
            </a:r>
            <a:r>
              <a:rPr lang="el-GR" altLang="en-US" dirty="0"/>
              <a:t> του παιδιού για να ερμηνεύσει τον τρόπο σκέψης των άλλων</a:t>
            </a:r>
            <a:endParaRPr lang="en-US" altLang="en-US" dirty="0"/>
          </a:p>
          <a:p>
            <a:endParaRPr lang="en-US" dirty="0"/>
          </a:p>
        </p:txBody>
      </p:sp>
      <p:sp>
        <p:nvSpPr>
          <p:cNvPr id="2" name="Slide Number Placeholder 1">
            <a:extLst>
              <a:ext uri="{FF2B5EF4-FFF2-40B4-BE49-F238E27FC236}">
                <a16:creationId xmlns:a16="http://schemas.microsoft.com/office/drawing/2014/main" id="{83BCC596-E1AE-B24F-8945-46A01817B316}"/>
              </a:ext>
            </a:extLst>
          </p:cNvPr>
          <p:cNvSpPr>
            <a:spLocks noGrp="1"/>
          </p:cNvSpPr>
          <p:nvPr>
            <p:ph type="sldNum" sz="quarter" idx="10"/>
          </p:nvPr>
        </p:nvSpPr>
        <p:spPr/>
        <p:txBody>
          <a:bodyPr/>
          <a:lstStyle/>
          <a:p>
            <a:fld id="{068CDF2E-EC3D-234C-BF92-AB9B7C0160F3}" type="slidenum">
              <a:rPr lang="en-US" smtClean="0"/>
              <a:pPr/>
              <a:t>17</a:t>
            </a:fld>
            <a:endParaRPr lang="en-US"/>
          </a:p>
        </p:txBody>
      </p:sp>
    </p:spTree>
    <p:extLst>
      <p:ext uri="{BB962C8B-B14F-4D97-AF65-F5344CB8AC3E}">
        <p14:creationId xmlns:p14="http://schemas.microsoft.com/office/powerpoint/2010/main" val="21914637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11FFE8-0D33-FC45-A2E9-FFEB368491B0}"/>
              </a:ext>
            </a:extLst>
          </p:cNvPr>
          <p:cNvSpPr>
            <a:spLocks noGrp="1"/>
          </p:cNvSpPr>
          <p:nvPr>
            <p:ph type="title"/>
          </p:nvPr>
        </p:nvSpPr>
        <p:spPr/>
        <p:txBody>
          <a:bodyPr/>
          <a:lstStyle/>
          <a:p>
            <a:r>
              <a:rPr lang="el-GR" altLang="en-US" dirty="0"/>
              <a:t>Θεωρία του νου </a:t>
            </a:r>
            <a:r>
              <a:rPr lang="el-GR" altLang="en-US" sz="2400" dirty="0">
                <a:solidFill>
                  <a:schemeClr val="tx1"/>
                </a:solidFill>
              </a:rPr>
              <a:t>(συν.)</a:t>
            </a:r>
            <a:endParaRPr lang="en-US" dirty="0">
              <a:solidFill>
                <a:schemeClr val="tx1"/>
              </a:solidFill>
            </a:endParaRPr>
          </a:p>
        </p:txBody>
      </p:sp>
      <p:sp>
        <p:nvSpPr>
          <p:cNvPr id="4" name="Content Placeholder 3">
            <a:extLst>
              <a:ext uri="{FF2B5EF4-FFF2-40B4-BE49-F238E27FC236}">
                <a16:creationId xmlns:a16="http://schemas.microsoft.com/office/drawing/2014/main" id="{D8B90474-B4B9-3C48-A181-91B677B5F2D6}"/>
              </a:ext>
            </a:extLst>
          </p:cNvPr>
          <p:cNvSpPr>
            <a:spLocks noGrp="1"/>
          </p:cNvSpPr>
          <p:nvPr>
            <p:ph idx="1"/>
          </p:nvPr>
        </p:nvSpPr>
        <p:spPr/>
        <p:txBody>
          <a:bodyPr/>
          <a:lstStyle/>
          <a:p>
            <a:r>
              <a:rPr lang="el-GR" altLang="en-US" dirty="0"/>
              <a:t>Ικανότητα του παιδιού για κατανόηση των εννοιών της </a:t>
            </a:r>
            <a:r>
              <a:rPr lang="el-GR" altLang="en-US" b="1" dirty="0">
                <a:solidFill>
                  <a:schemeClr val="accent2">
                    <a:lumMod val="75000"/>
                  </a:schemeClr>
                </a:solidFill>
              </a:rPr>
              <a:t>πρόθεσης</a:t>
            </a:r>
            <a:r>
              <a:rPr lang="el-GR" altLang="en-US" dirty="0"/>
              <a:t> και της </a:t>
            </a:r>
            <a:r>
              <a:rPr lang="el-GR" altLang="en-US" b="1" dirty="0">
                <a:solidFill>
                  <a:schemeClr val="accent2">
                    <a:lumMod val="75000"/>
                  </a:schemeClr>
                </a:solidFill>
              </a:rPr>
              <a:t>αιτιότητας</a:t>
            </a:r>
          </a:p>
          <a:p>
            <a:pPr lvl="1"/>
            <a:r>
              <a:rPr lang="el-GR" altLang="en-US" dirty="0"/>
              <a:t>Βλέπει τους άλλους ανθρώπους ως συμβατούς παράγοντες</a:t>
            </a:r>
          </a:p>
          <a:p>
            <a:pPr lvl="1"/>
            <a:r>
              <a:rPr lang="el-GR" altLang="en-US" dirty="0"/>
              <a:t>Πρώτες ενδείξεις </a:t>
            </a:r>
            <a:r>
              <a:rPr lang="el-GR" altLang="en-US" b="1" dirty="0" err="1">
                <a:solidFill>
                  <a:schemeClr val="accent2">
                    <a:lumMod val="75000"/>
                  </a:schemeClr>
                </a:solidFill>
              </a:rPr>
              <a:t>ενσυναίσθησης</a:t>
            </a:r>
            <a:endParaRPr lang="el-GR" altLang="en-US" b="1" dirty="0">
              <a:solidFill>
                <a:schemeClr val="accent2">
                  <a:lumMod val="75000"/>
                </a:schemeClr>
              </a:solidFill>
            </a:endParaRPr>
          </a:p>
          <a:p>
            <a:pPr lvl="1"/>
            <a:r>
              <a:rPr lang="el-GR" altLang="en-US" dirty="0"/>
              <a:t>Αρχίζει να χρησιμοποιεί την </a:t>
            </a:r>
            <a:r>
              <a:rPr lang="el-GR" altLang="en-US" b="1" dirty="0">
                <a:solidFill>
                  <a:schemeClr val="accent2">
                    <a:lumMod val="75000"/>
                  </a:schemeClr>
                </a:solidFill>
              </a:rPr>
              <a:t>παραπλάνηση</a:t>
            </a:r>
          </a:p>
          <a:p>
            <a:endParaRPr lang="en-US" dirty="0"/>
          </a:p>
        </p:txBody>
      </p:sp>
      <p:sp>
        <p:nvSpPr>
          <p:cNvPr id="2" name="Slide Number Placeholder 1">
            <a:extLst>
              <a:ext uri="{FF2B5EF4-FFF2-40B4-BE49-F238E27FC236}">
                <a16:creationId xmlns:a16="http://schemas.microsoft.com/office/drawing/2014/main" id="{CBE7024E-123F-DF4F-84D1-77AD85B833AA}"/>
              </a:ext>
            </a:extLst>
          </p:cNvPr>
          <p:cNvSpPr>
            <a:spLocks noGrp="1"/>
          </p:cNvSpPr>
          <p:nvPr>
            <p:ph type="sldNum" sz="quarter" idx="10"/>
          </p:nvPr>
        </p:nvSpPr>
        <p:spPr/>
        <p:txBody>
          <a:bodyPr/>
          <a:lstStyle/>
          <a:p>
            <a:fld id="{068CDF2E-EC3D-234C-BF92-AB9B7C0160F3}" type="slidenum">
              <a:rPr lang="en-US" smtClean="0"/>
              <a:pPr/>
              <a:t>18</a:t>
            </a:fld>
            <a:endParaRPr lang="en-US"/>
          </a:p>
        </p:txBody>
      </p:sp>
    </p:spTree>
    <p:extLst>
      <p:ext uri="{BB962C8B-B14F-4D97-AF65-F5344CB8AC3E}">
        <p14:creationId xmlns:p14="http://schemas.microsoft.com/office/powerpoint/2010/main" val="27844201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p:cNvPr>
          <p:cNvSpPr>
            <a:spLocks noGrp="1" noChangeArrowheads="1"/>
          </p:cNvSpPr>
          <p:nvPr>
            <p:ph type="title"/>
          </p:nvPr>
        </p:nvSpPr>
        <p:spPr>
          <a:xfrm>
            <a:off x="539750" y="188913"/>
            <a:ext cx="8153400" cy="609600"/>
          </a:xfrm>
        </p:spPr>
        <p:txBody>
          <a:bodyPr rtlCol="0">
            <a:normAutofit fontScale="90000"/>
          </a:bodyPr>
          <a:lstStyle/>
          <a:p>
            <a:pPr marL="742950" indent="-742950" eaLnBrk="1" fontAlgn="auto" hangingPunct="1">
              <a:lnSpc>
                <a:spcPct val="90000"/>
              </a:lnSpc>
              <a:spcAft>
                <a:spcPts val="0"/>
              </a:spcAft>
              <a:defRPr/>
            </a:pPr>
            <a:r>
              <a:rPr lang="el-GR" b="1" dirty="0">
                <a:solidFill>
                  <a:srgbClr val="C00000"/>
                </a:solidFill>
              </a:rPr>
              <a:t>Η απροσδόκητη μετατόπιση</a:t>
            </a:r>
          </a:p>
        </p:txBody>
      </p:sp>
      <p:sp>
        <p:nvSpPr>
          <p:cNvPr id="10243" name="Rectangle 4">
            <a:extLst/>
          </p:cNvPr>
          <p:cNvSpPr>
            <a:spLocks noChangeArrowheads="1"/>
          </p:cNvSpPr>
          <p:nvPr/>
        </p:nvSpPr>
        <p:spPr bwMode="auto">
          <a:xfrm>
            <a:off x="2295525" y="42863"/>
            <a:ext cx="9144000" cy="0"/>
          </a:xfrm>
          <a:prstGeom prst="rect">
            <a:avLst/>
          </a:prstGeom>
          <a:noFill/>
          <a:ln w="9525">
            <a:noFill/>
            <a:miter lim="800000"/>
            <a:headEnd/>
            <a:tailEnd/>
          </a:ln>
        </p:spPr>
        <p:txBody>
          <a:bodyPr>
            <a:spAutoFit/>
          </a:bodyPr>
          <a:lstStyle/>
          <a:p>
            <a:pPr eaLnBrk="1" hangingPunct="1">
              <a:defRPr/>
            </a:pPr>
            <a:endParaRPr lang="el-GR">
              <a:effectLst>
                <a:outerShdw blurRad="38100" dist="38100" dir="2700000" algn="tl">
                  <a:srgbClr val="000000">
                    <a:alpha val="43137"/>
                  </a:srgbClr>
                </a:outerShdw>
              </a:effectLst>
              <a:latin typeface="Times New Roman Greek" charset="-95"/>
            </a:endParaRPr>
          </a:p>
        </p:txBody>
      </p:sp>
      <p:pic>
        <p:nvPicPr>
          <p:cNvPr id="133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908050"/>
            <a:ext cx="4552950" cy="567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 Θέση υποσέλιδου">
            <a:extLst/>
          </p:cNvPr>
          <p:cNvSpPr>
            <a:spLocks noGrp="1"/>
          </p:cNvSpPr>
          <p:nvPr>
            <p:ph type="ftr" sz="quarter" idx="11"/>
          </p:nvPr>
        </p:nvSpPr>
        <p:spPr/>
        <p:txBody>
          <a:bodyPr/>
          <a:lstStyle/>
          <a:p>
            <a:pPr>
              <a:defRPr/>
            </a:pPr>
            <a:r>
              <a:rPr lang="el-GR"/>
              <a:t>Νϊκος Μακρής </a:t>
            </a:r>
          </a:p>
        </p:txBody>
      </p:sp>
    </p:spTree>
    <p:extLst>
      <p:ext uri="{BB962C8B-B14F-4D97-AF65-F5344CB8AC3E}">
        <p14:creationId xmlns:p14="http://schemas.microsoft.com/office/powerpoint/2010/main" val="238903362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E615E-25FA-9D49-B048-44AFCDEC5D14}"/>
              </a:ext>
            </a:extLst>
          </p:cNvPr>
          <p:cNvSpPr>
            <a:spLocks noGrp="1"/>
          </p:cNvSpPr>
          <p:nvPr>
            <p:ph type="title"/>
          </p:nvPr>
        </p:nvSpPr>
        <p:spPr>
          <a:xfrm>
            <a:off x="486286" y="245923"/>
            <a:ext cx="8229600" cy="1143000"/>
          </a:xfrm>
        </p:spPr>
        <p:txBody>
          <a:bodyPr/>
          <a:lstStyle/>
          <a:p>
            <a:r>
              <a:rPr lang="el-GR" altLang="en-US" b="1" dirty="0"/>
              <a:t>Επιδράσεις στην ανάπτυξη</a:t>
            </a:r>
            <a:endParaRPr lang="en-US" b="1" dirty="0"/>
          </a:p>
        </p:txBody>
      </p:sp>
      <p:sp>
        <p:nvSpPr>
          <p:cNvPr id="3" name="Content Placeholder 2">
            <a:extLst>
              <a:ext uri="{FF2B5EF4-FFF2-40B4-BE49-F238E27FC236}">
                <a16:creationId xmlns:a16="http://schemas.microsoft.com/office/drawing/2014/main" id="{701245F5-EEBB-544A-8CF9-66D9EEE1C7FB}"/>
              </a:ext>
            </a:extLst>
          </p:cNvPr>
          <p:cNvSpPr>
            <a:spLocks noGrp="1"/>
          </p:cNvSpPr>
          <p:nvPr>
            <p:ph idx="1"/>
          </p:nvPr>
        </p:nvSpPr>
        <p:spPr/>
        <p:txBody>
          <a:bodyPr/>
          <a:lstStyle/>
          <a:p>
            <a:r>
              <a:rPr lang="el-GR" altLang="en-US" dirty="0"/>
              <a:t>Ιστορικές επιδράσεις / </a:t>
            </a:r>
            <a:r>
              <a:rPr lang="el-GR" altLang="en-US" dirty="0" err="1"/>
              <a:t>Κοόρτη</a:t>
            </a:r>
            <a:endParaRPr lang="el-GR" altLang="en-US" dirty="0"/>
          </a:p>
          <a:p>
            <a:r>
              <a:rPr lang="el-GR" altLang="en-US" dirty="0"/>
              <a:t>Ηλικιακές επιδράσεις</a:t>
            </a:r>
          </a:p>
          <a:p>
            <a:r>
              <a:rPr lang="el-GR" altLang="en-US" dirty="0" err="1"/>
              <a:t>Κοινωνικο</a:t>
            </a:r>
            <a:r>
              <a:rPr lang="el-GR" altLang="en-US" dirty="0"/>
              <a:t>-πολιτισμικές επιδράσεις</a:t>
            </a:r>
          </a:p>
          <a:p>
            <a:r>
              <a:rPr lang="el-GR" altLang="en-US" dirty="0"/>
              <a:t>Άτυπα γεγονότα ζωής</a:t>
            </a:r>
          </a:p>
        </p:txBody>
      </p:sp>
      <p:sp>
        <p:nvSpPr>
          <p:cNvPr id="4" name="Slide Number Placeholder 3">
            <a:extLst>
              <a:ext uri="{FF2B5EF4-FFF2-40B4-BE49-F238E27FC236}">
                <a16:creationId xmlns:a16="http://schemas.microsoft.com/office/drawing/2014/main" id="{0990C535-FC93-1B41-BC09-3402D3643284}"/>
              </a:ext>
            </a:extLst>
          </p:cNvPr>
          <p:cNvSpPr>
            <a:spLocks noGrp="1"/>
          </p:cNvSpPr>
          <p:nvPr>
            <p:ph type="sldNum" sz="quarter" idx="10"/>
          </p:nvPr>
        </p:nvSpPr>
        <p:spPr/>
        <p:txBody>
          <a:bodyPr/>
          <a:lstStyle/>
          <a:p>
            <a:fld id="{646A23D0-32A8-5A40-A5A1-2A2D6C6A324E}" type="slidenum">
              <a:rPr lang="en-US" smtClean="0"/>
              <a:t>2</a:t>
            </a:fld>
            <a:endParaRPr lang="en-US"/>
          </a:p>
        </p:txBody>
      </p:sp>
    </p:spTree>
    <p:extLst>
      <p:ext uri="{BB962C8B-B14F-4D97-AF65-F5344CB8AC3E}">
        <p14:creationId xmlns:p14="http://schemas.microsoft.com/office/powerpoint/2010/main" val="3963155436"/>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p:cNvPr>
          <p:cNvSpPr>
            <a:spLocks noGrp="1" noChangeArrowheads="1"/>
          </p:cNvSpPr>
          <p:nvPr>
            <p:ph type="title"/>
          </p:nvPr>
        </p:nvSpPr>
        <p:spPr>
          <a:xfrm>
            <a:off x="468313" y="1916113"/>
            <a:ext cx="8153400" cy="609600"/>
          </a:xfrm>
        </p:spPr>
        <p:txBody>
          <a:bodyPr rtlCol="0">
            <a:normAutofit fontScale="90000"/>
          </a:bodyPr>
          <a:lstStyle/>
          <a:p>
            <a:pPr marL="609600" indent="-609600" eaLnBrk="1" fontAlgn="auto" hangingPunct="1">
              <a:lnSpc>
                <a:spcPct val="90000"/>
              </a:lnSpc>
              <a:spcAft>
                <a:spcPts val="0"/>
              </a:spcAft>
              <a:defRPr/>
            </a:pPr>
            <a:r>
              <a:rPr lang="el-GR" b="1" dirty="0">
                <a:solidFill>
                  <a:srgbClr val="FFFFCC"/>
                </a:solidFill>
                <a:hlinkClick r:id="rId2" action="ppaction://hlinkfile"/>
              </a:rPr>
              <a:t>Το κουτί που εξαπατά  </a:t>
            </a:r>
            <a:endParaRPr lang="el-GR" b="1" dirty="0">
              <a:solidFill>
                <a:srgbClr val="FFFFCC"/>
              </a:solidFill>
            </a:endParaRPr>
          </a:p>
        </p:txBody>
      </p:sp>
      <p:sp>
        <p:nvSpPr>
          <p:cNvPr id="11267" name="Rectangle 4">
            <a:extLst/>
          </p:cNvPr>
          <p:cNvSpPr>
            <a:spLocks noChangeArrowheads="1"/>
          </p:cNvSpPr>
          <p:nvPr/>
        </p:nvSpPr>
        <p:spPr bwMode="auto">
          <a:xfrm>
            <a:off x="2295525" y="42863"/>
            <a:ext cx="9144000" cy="0"/>
          </a:xfrm>
          <a:prstGeom prst="rect">
            <a:avLst/>
          </a:prstGeom>
          <a:noFill/>
          <a:ln w="9525">
            <a:noFill/>
            <a:miter lim="800000"/>
            <a:headEnd/>
            <a:tailEnd/>
          </a:ln>
        </p:spPr>
        <p:txBody>
          <a:bodyPr>
            <a:spAutoFit/>
          </a:bodyPr>
          <a:lstStyle/>
          <a:p>
            <a:pPr eaLnBrk="1" hangingPunct="1">
              <a:defRPr/>
            </a:pPr>
            <a:endParaRPr lang="el-GR">
              <a:effectLst>
                <a:outerShdw blurRad="38100" dist="38100" dir="2700000" algn="tl">
                  <a:srgbClr val="000000">
                    <a:alpha val="43137"/>
                  </a:srgbClr>
                </a:outerShdw>
              </a:effectLst>
              <a:latin typeface="Times New Roman Greek" charset="-95"/>
            </a:endParaRPr>
          </a:p>
        </p:txBody>
      </p:sp>
    </p:spTree>
    <p:extLst>
      <p:ext uri="{BB962C8B-B14F-4D97-AF65-F5344CB8AC3E}">
        <p14:creationId xmlns:p14="http://schemas.microsoft.com/office/powerpoint/2010/main" val="176391407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37556-5636-274D-9B63-038E5DBD4AEC}"/>
              </a:ext>
            </a:extLst>
          </p:cNvPr>
          <p:cNvSpPr>
            <a:spLocks noGrp="1"/>
          </p:cNvSpPr>
          <p:nvPr>
            <p:ph type="title"/>
          </p:nvPr>
        </p:nvSpPr>
        <p:spPr/>
        <p:txBody>
          <a:bodyPr/>
          <a:lstStyle/>
          <a:p>
            <a:r>
              <a:rPr lang="el-GR" altLang="en-US"/>
              <a:t>Ανάπτυξη της έννοιας του εαυτού</a:t>
            </a:r>
            <a:endParaRPr lang="en-US" dirty="0"/>
          </a:p>
        </p:txBody>
      </p:sp>
      <p:sp>
        <p:nvSpPr>
          <p:cNvPr id="4" name="Content Placeholder 3">
            <a:extLst>
              <a:ext uri="{FF2B5EF4-FFF2-40B4-BE49-F238E27FC236}">
                <a16:creationId xmlns:a16="http://schemas.microsoft.com/office/drawing/2014/main" id="{3156E96D-F197-C647-8BE1-00F43642DD84}"/>
              </a:ext>
            </a:extLst>
          </p:cNvPr>
          <p:cNvSpPr>
            <a:spLocks noGrp="1"/>
          </p:cNvSpPr>
          <p:nvPr>
            <p:ph idx="1"/>
          </p:nvPr>
        </p:nvSpPr>
        <p:spPr/>
        <p:txBody>
          <a:bodyPr/>
          <a:lstStyle/>
          <a:p>
            <a:r>
              <a:rPr lang="el-GR" altLang="en-US" b="1" dirty="0">
                <a:solidFill>
                  <a:schemeClr val="accent2">
                    <a:lumMod val="75000"/>
                  </a:schemeClr>
                </a:solidFill>
              </a:rPr>
              <a:t>Αφετηρία της αυτεπίγνωσης</a:t>
            </a:r>
          </a:p>
          <a:p>
            <a:pPr lvl="1"/>
            <a:r>
              <a:rPr lang="el-GR" altLang="en-US" dirty="0"/>
              <a:t>Αρχίζει να αναπτύσσεται γύρω στους 12 μήνες</a:t>
            </a:r>
          </a:p>
          <a:p>
            <a:pPr lvl="1"/>
            <a:r>
              <a:rPr lang="el-GR" altLang="en-US" dirty="0"/>
              <a:t>Επηρεάζεται από το πολιτισμικό ιστορικό του παιδιού</a:t>
            </a:r>
          </a:p>
          <a:p>
            <a:r>
              <a:rPr lang="el-GR" altLang="en-US" b="1" dirty="0">
                <a:solidFill>
                  <a:schemeClr val="accent2">
                    <a:lumMod val="75000"/>
                  </a:schemeClr>
                </a:solidFill>
              </a:rPr>
              <a:t>Έρευνα</a:t>
            </a:r>
          </a:p>
          <a:p>
            <a:pPr lvl="1"/>
            <a:r>
              <a:rPr lang="el-GR" altLang="en-US" dirty="0"/>
              <a:t>Κόκκινο σημάδι στη μύτη</a:t>
            </a:r>
          </a:p>
          <a:p>
            <a:pPr lvl="2"/>
            <a:r>
              <a:rPr lang="el-GR" altLang="en-US" dirty="0"/>
              <a:t>Κατά μέσο όρο η επίγνωση αρχίζει στους 17-24 μήνες</a:t>
            </a:r>
          </a:p>
          <a:p>
            <a:endParaRPr lang="en-US" dirty="0"/>
          </a:p>
        </p:txBody>
      </p:sp>
      <p:sp>
        <p:nvSpPr>
          <p:cNvPr id="2" name="Slide Number Placeholder 1">
            <a:extLst>
              <a:ext uri="{FF2B5EF4-FFF2-40B4-BE49-F238E27FC236}">
                <a16:creationId xmlns:a16="http://schemas.microsoft.com/office/drawing/2014/main" id="{B7095B04-7C7C-1445-88FB-9A2E5440CEE0}"/>
              </a:ext>
            </a:extLst>
          </p:cNvPr>
          <p:cNvSpPr>
            <a:spLocks noGrp="1"/>
          </p:cNvSpPr>
          <p:nvPr>
            <p:ph type="sldNum" sz="quarter" idx="10"/>
          </p:nvPr>
        </p:nvSpPr>
        <p:spPr/>
        <p:txBody>
          <a:bodyPr/>
          <a:lstStyle/>
          <a:p>
            <a:fld id="{068CDF2E-EC3D-234C-BF92-AB9B7C0160F3}" type="slidenum">
              <a:rPr lang="en-US" smtClean="0"/>
              <a:pPr/>
              <a:t>21</a:t>
            </a:fld>
            <a:endParaRPr lang="en-US"/>
          </a:p>
        </p:txBody>
      </p:sp>
    </p:spTree>
    <p:extLst>
      <p:ext uri="{BB962C8B-B14F-4D97-AF65-F5344CB8AC3E}">
        <p14:creationId xmlns:p14="http://schemas.microsoft.com/office/powerpoint/2010/main" val="29478196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86D106F-0998-2F48-92A5-87A32824ECD1}"/>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683568" y="1412776"/>
            <a:ext cx="4464496" cy="4896544"/>
          </a:xfrm>
        </p:spPr>
      </p:pic>
      <p:sp>
        <p:nvSpPr>
          <p:cNvPr id="3" name="Title 2">
            <a:extLst>
              <a:ext uri="{FF2B5EF4-FFF2-40B4-BE49-F238E27FC236}">
                <a16:creationId xmlns:a16="http://schemas.microsoft.com/office/drawing/2014/main" id="{1382A183-480F-F841-9B77-8A61A11B583C}"/>
              </a:ext>
            </a:extLst>
          </p:cNvPr>
          <p:cNvSpPr>
            <a:spLocks noGrp="1"/>
          </p:cNvSpPr>
          <p:nvPr>
            <p:ph type="title"/>
          </p:nvPr>
        </p:nvSpPr>
        <p:spPr/>
        <p:txBody>
          <a:bodyPr/>
          <a:lstStyle/>
          <a:p>
            <a:r>
              <a:rPr lang="el-GR" dirty="0"/>
              <a:t>Σχήμα 10.1</a:t>
            </a:r>
            <a:r>
              <a:rPr lang="el-GR" dirty="0">
                <a:solidFill>
                  <a:schemeClr val="tx1"/>
                </a:solidFill>
              </a:rPr>
              <a:t> Ανάπτυξη της έννοιας του εαυτού</a:t>
            </a:r>
            <a:endParaRPr lang="en-US" dirty="0">
              <a:solidFill>
                <a:schemeClr val="tx1"/>
              </a:solidFill>
            </a:endParaRPr>
          </a:p>
        </p:txBody>
      </p:sp>
      <p:sp>
        <p:nvSpPr>
          <p:cNvPr id="2" name="Slide Number Placeholder 1">
            <a:extLst>
              <a:ext uri="{FF2B5EF4-FFF2-40B4-BE49-F238E27FC236}">
                <a16:creationId xmlns:a16="http://schemas.microsoft.com/office/drawing/2014/main" id="{D8B5B8DD-DF0C-3F4E-8E23-AD8E370DC378}"/>
              </a:ext>
            </a:extLst>
          </p:cNvPr>
          <p:cNvSpPr>
            <a:spLocks noGrp="1"/>
          </p:cNvSpPr>
          <p:nvPr>
            <p:ph type="sldNum" sz="quarter" idx="10"/>
          </p:nvPr>
        </p:nvSpPr>
        <p:spPr/>
        <p:txBody>
          <a:bodyPr/>
          <a:lstStyle/>
          <a:p>
            <a:fld id="{068CDF2E-EC3D-234C-BF92-AB9B7C0160F3}" type="slidenum">
              <a:rPr lang="en-US" smtClean="0"/>
              <a:t>22</a:t>
            </a:fld>
            <a:endParaRPr lang="en-US"/>
          </a:p>
        </p:txBody>
      </p:sp>
      <p:sp>
        <p:nvSpPr>
          <p:cNvPr id="5" name="Text Placeholder 4">
            <a:extLst>
              <a:ext uri="{FF2B5EF4-FFF2-40B4-BE49-F238E27FC236}">
                <a16:creationId xmlns:a16="http://schemas.microsoft.com/office/drawing/2014/main" id="{D293C64F-BFFE-FB4B-90B9-2AF27474ED09}"/>
              </a:ext>
            </a:extLst>
          </p:cNvPr>
          <p:cNvSpPr>
            <a:spLocks noGrp="1"/>
          </p:cNvSpPr>
          <p:nvPr>
            <p:ph type="body" sz="quarter" idx="11"/>
          </p:nvPr>
        </p:nvSpPr>
        <p:spPr>
          <a:xfrm>
            <a:off x="5580113" y="4149080"/>
            <a:ext cx="2954288" cy="2207271"/>
          </a:xfrm>
        </p:spPr>
        <p:txBody>
          <a:bodyPr>
            <a:normAutofit fontScale="62500" lnSpcReduction="20000"/>
          </a:bodyPr>
          <a:lstStyle/>
          <a:p>
            <a:r>
              <a:rPr lang="el-GR" dirty="0"/>
              <a:t>Καθώς το παιδί μεγαλώνει, η αντίληψη για τον εαυτό διαφοροποιείται και περιλαμβάνει αξιολογήσεις στον προσωπικό και στον ακαδημαϊκό τομέα</a:t>
            </a:r>
            <a:endParaRPr lang="en-US" dirty="0"/>
          </a:p>
        </p:txBody>
      </p:sp>
    </p:spTree>
    <p:extLst>
      <p:ext uri="{BB962C8B-B14F-4D97-AF65-F5344CB8AC3E}">
        <p14:creationId xmlns:p14="http://schemas.microsoft.com/office/powerpoint/2010/main" val="29018376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a:extLst>
              <a:ext uri="{FF2B5EF4-FFF2-40B4-BE49-F238E27FC236}">
                <a16:creationId xmlns:a16="http://schemas.microsoft.com/office/drawing/2014/main" id="{29E5F48A-5D33-F04F-BCD0-658D62E3F9AC}"/>
              </a:ext>
            </a:extLst>
          </p:cNvPr>
          <p:cNvSpPr txBox="1">
            <a:spLocks noChangeArrowheads="1"/>
          </p:cNvSpPr>
          <p:nvPr/>
        </p:nvSpPr>
        <p:spPr bwMode="auto">
          <a:xfrm>
            <a:off x="9972600" y="604540"/>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hangingPunct="1">
              <a:lnSpc>
                <a:spcPct val="100000"/>
              </a:lnSpc>
            </a:pPr>
            <a:endParaRPr lang="en-US" altLang="en-US" sz="3400" b="1" dirty="0">
              <a:solidFill>
                <a:srgbClr val="007FA3"/>
              </a:solidFill>
              <a:latin typeface="Times New Roman" panose="02020603050405020304" pitchFamily="18" charset="0"/>
            </a:endParaRPr>
          </a:p>
        </p:txBody>
      </p:sp>
      <p:sp>
        <p:nvSpPr>
          <p:cNvPr id="3" name="Title 2">
            <a:extLst>
              <a:ext uri="{FF2B5EF4-FFF2-40B4-BE49-F238E27FC236}">
                <a16:creationId xmlns:a16="http://schemas.microsoft.com/office/drawing/2014/main" id="{A2544E4C-49D9-1D46-AC34-C3C357A09CD2}"/>
              </a:ext>
            </a:extLst>
          </p:cNvPr>
          <p:cNvSpPr>
            <a:spLocks noGrp="1"/>
          </p:cNvSpPr>
          <p:nvPr>
            <p:ph type="title"/>
          </p:nvPr>
        </p:nvSpPr>
        <p:spPr/>
        <p:txBody>
          <a:bodyPr/>
          <a:lstStyle/>
          <a:p>
            <a:r>
              <a:rPr lang="el-GR" altLang="en-US" dirty="0"/>
              <a:t>Αυτοεκτίμηση</a:t>
            </a:r>
            <a:endParaRPr lang="en-US" dirty="0"/>
          </a:p>
        </p:txBody>
      </p:sp>
      <p:sp>
        <p:nvSpPr>
          <p:cNvPr id="4" name="Content Placeholder 3">
            <a:extLst>
              <a:ext uri="{FF2B5EF4-FFF2-40B4-BE49-F238E27FC236}">
                <a16:creationId xmlns:a16="http://schemas.microsoft.com/office/drawing/2014/main" id="{712A3BBA-38E0-5740-911D-0FF6D4A5A9C0}"/>
              </a:ext>
            </a:extLst>
          </p:cNvPr>
          <p:cNvSpPr>
            <a:spLocks noGrp="1"/>
          </p:cNvSpPr>
          <p:nvPr>
            <p:ph idx="1"/>
          </p:nvPr>
        </p:nvSpPr>
        <p:spPr/>
        <p:txBody>
          <a:bodyPr>
            <a:normAutofit fontScale="92500" lnSpcReduction="20000"/>
          </a:bodyPr>
          <a:lstStyle/>
          <a:p>
            <a:pPr>
              <a:spcBef>
                <a:spcPts val="1500"/>
              </a:spcBef>
            </a:pPr>
            <a:r>
              <a:rPr lang="el-GR" altLang="en-US" dirty="0"/>
              <a:t>Η συνολική και επιμέρους θετική ή αρνητική </a:t>
            </a:r>
            <a:r>
              <a:rPr lang="el-GR" altLang="en-US" b="1" dirty="0" err="1">
                <a:solidFill>
                  <a:schemeClr val="accent2">
                    <a:lumMod val="75000"/>
                  </a:schemeClr>
                </a:solidFill>
              </a:rPr>
              <a:t>αυτοαξιολόγηση</a:t>
            </a:r>
            <a:r>
              <a:rPr lang="el-GR" altLang="en-US" dirty="0"/>
              <a:t> του ατόμου</a:t>
            </a:r>
          </a:p>
          <a:p>
            <a:pPr lvl="1">
              <a:spcBef>
                <a:spcPts val="1500"/>
              </a:spcBef>
            </a:pPr>
            <a:r>
              <a:rPr lang="el-GR" altLang="en-US" dirty="0"/>
              <a:t>Το παιδί συγκρίνει όλο και </a:t>
            </a:r>
            <a:r>
              <a:rPr lang="el-GR" altLang="en-US" dirty="0" err="1"/>
              <a:t>περισσότσερο</a:t>
            </a:r>
            <a:r>
              <a:rPr lang="el-GR" altLang="en-US" dirty="0"/>
              <a:t> τον εαυτό του με τους άλλους</a:t>
            </a:r>
          </a:p>
          <a:p>
            <a:pPr lvl="1">
              <a:spcBef>
                <a:spcPts val="1500"/>
              </a:spcBef>
            </a:pPr>
            <a:r>
              <a:rPr lang="el-GR" altLang="en-US" dirty="0"/>
              <a:t>Αναπτύσσει τα δικά του, </a:t>
            </a:r>
            <a:r>
              <a:rPr lang="el-GR" altLang="en-US" b="1" dirty="0">
                <a:solidFill>
                  <a:schemeClr val="accent2">
                    <a:lumMod val="75000"/>
                  </a:schemeClr>
                </a:solidFill>
              </a:rPr>
              <a:t>προσωπικά εσωτερικά κριτήρια</a:t>
            </a:r>
            <a:r>
              <a:rPr lang="el-GR" altLang="en-US" dirty="0">
                <a:solidFill>
                  <a:schemeClr val="accent2">
                    <a:lumMod val="75000"/>
                  </a:schemeClr>
                </a:solidFill>
              </a:rPr>
              <a:t> </a:t>
            </a:r>
            <a:r>
              <a:rPr lang="el-GR" altLang="en-US" dirty="0"/>
              <a:t>επιτυχίας</a:t>
            </a:r>
          </a:p>
          <a:p>
            <a:pPr lvl="1">
              <a:spcBef>
                <a:spcPts val="1500"/>
              </a:spcBef>
            </a:pPr>
            <a:r>
              <a:rPr lang="el-GR" altLang="en-US" dirty="0"/>
              <a:t>Η αυτοεκτίμηση διακρίνεται σε </a:t>
            </a:r>
            <a:r>
              <a:rPr lang="el-GR" altLang="en-US" b="1" dirty="0">
                <a:solidFill>
                  <a:schemeClr val="accent2">
                    <a:lumMod val="75000"/>
                  </a:schemeClr>
                </a:solidFill>
              </a:rPr>
              <a:t>συνολική</a:t>
            </a:r>
            <a:r>
              <a:rPr lang="el-GR" altLang="en-US" dirty="0"/>
              <a:t> και </a:t>
            </a:r>
            <a:r>
              <a:rPr lang="el-GR" altLang="en-US" b="1" dirty="0">
                <a:solidFill>
                  <a:schemeClr val="accent2">
                    <a:lumMod val="75000"/>
                  </a:schemeClr>
                </a:solidFill>
              </a:rPr>
              <a:t>επιμέρους</a:t>
            </a:r>
          </a:p>
          <a:p>
            <a:pPr lvl="1">
              <a:spcBef>
                <a:spcPts val="1500"/>
              </a:spcBef>
            </a:pPr>
            <a:r>
              <a:rPr lang="el-GR" altLang="en-US" dirty="0"/>
              <a:t>Για τα περισσότερα παιδιά η αυτοεκτίμηση </a:t>
            </a:r>
            <a:r>
              <a:rPr lang="el-GR" altLang="en-US" b="1" dirty="0">
                <a:solidFill>
                  <a:schemeClr val="accent2">
                    <a:lumMod val="75000"/>
                  </a:schemeClr>
                </a:solidFill>
              </a:rPr>
              <a:t>βελτιώνεται</a:t>
            </a:r>
            <a:r>
              <a:rPr lang="el-GR" altLang="en-US" dirty="0"/>
              <a:t> στη μέση παιδική ηλικία</a:t>
            </a:r>
            <a:endParaRPr lang="en-US" altLang="en-US" dirty="0"/>
          </a:p>
        </p:txBody>
      </p:sp>
      <p:sp>
        <p:nvSpPr>
          <p:cNvPr id="2" name="Slide Number Placeholder 1">
            <a:extLst>
              <a:ext uri="{FF2B5EF4-FFF2-40B4-BE49-F238E27FC236}">
                <a16:creationId xmlns:a16="http://schemas.microsoft.com/office/drawing/2014/main" id="{27A3D869-AFFF-8442-8387-097E76A8ECDD}"/>
              </a:ext>
            </a:extLst>
          </p:cNvPr>
          <p:cNvSpPr>
            <a:spLocks noGrp="1"/>
          </p:cNvSpPr>
          <p:nvPr>
            <p:ph type="sldNum" sz="quarter" idx="10"/>
          </p:nvPr>
        </p:nvSpPr>
        <p:spPr/>
        <p:txBody>
          <a:bodyPr/>
          <a:lstStyle/>
          <a:p>
            <a:fld id="{068CDF2E-EC3D-234C-BF92-AB9B7C0160F3}" type="slidenum">
              <a:rPr lang="en-US" smtClean="0"/>
              <a:t>23</a:t>
            </a:fld>
            <a:endParaRPr lang="en-US"/>
          </a:p>
        </p:txBody>
      </p:sp>
    </p:spTree>
    <p:extLst>
      <p:ext uri="{BB962C8B-B14F-4D97-AF65-F5344CB8AC3E}">
        <p14:creationId xmlns:p14="http://schemas.microsoft.com/office/powerpoint/2010/main" val="34056158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10FE3E-DB1E-FE42-94E6-03AB7457024B}"/>
              </a:ext>
            </a:extLst>
          </p:cNvPr>
          <p:cNvSpPr>
            <a:spLocks noGrp="1"/>
          </p:cNvSpPr>
          <p:nvPr>
            <p:ph type="title"/>
          </p:nvPr>
        </p:nvSpPr>
        <p:spPr/>
        <p:txBody>
          <a:bodyPr>
            <a:normAutofit fontScale="90000"/>
          </a:bodyPr>
          <a:lstStyle/>
          <a:p>
            <a:r>
              <a:rPr lang="el-GR" altLang="en-US" dirty="0"/>
              <a:t>Αλλαγές και σταθερότητα στην αυτοεκτίμηση</a:t>
            </a:r>
            <a:endParaRPr lang="en-US" dirty="0"/>
          </a:p>
        </p:txBody>
      </p:sp>
      <p:sp>
        <p:nvSpPr>
          <p:cNvPr id="4" name="Content Placeholder 3">
            <a:extLst>
              <a:ext uri="{FF2B5EF4-FFF2-40B4-BE49-F238E27FC236}">
                <a16:creationId xmlns:a16="http://schemas.microsoft.com/office/drawing/2014/main" id="{7F3ADE67-0F41-CA47-984A-8C5D6C683D5B}"/>
              </a:ext>
            </a:extLst>
          </p:cNvPr>
          <p:cNvSpPr>
            <a:spLocks noGrp="1"/>
          </p:cNvSpPr>
          <p:nvPr>
            <p:ph idx="1"/>
          </p:nvPr>
        </p:nvSpPr>
        <p:spPr/>
        <p:txBody>
          <a:bodyPr/>
          <a:lstStyle/>
          <a:p>
            <a:pPr>
              <a:spcBef>
                <a:spcPts val="1500"/>
              </a:spcBef>
            </a:pPr>
            <a:r>
              <a:rPr lang="el-GR" altLang="en-US" dirty="0"/>
              <a:t>Η αυτοεκτίμηση είναι γενικά </a:t>
            </a:r>
            <a:r>
              <a:rPr lang="el-GR" altLang="en-US" b="1" dirty="0">
                <a:solidFill>
                  <a:schemeClr val="accent2">
                    <a:lumMod val="75000"/>
                  </a:schemeClr>
                </a:solidFill>
              </a:rPr>
              <a:t>υψηλή</a:t>
            </a:r>
            <a:r>
              <a:rPr lang="el-GR" altLang="en-US" dirty="0"/>
              <a:t> στη μέση παιδική ηλικία αλλά αρχίζει να </a:t>
            </a:r>
            <a:r>
              <a:rPr lang="el-GR" altLang="en-US" b="1" dirty="0">
                <a:solidFill>
                  <a:schemeClr val="accent2">
                    <a:lumMod val="75000"/>
                  </a:schemeClr>
                </a:solidFill>
              </a:rPr>
              <a:t>μειώνεται</a:t>
            </a:r>
            <a:r>
              <a:rPr lang="el-GR" altLang="en-US" dirty="0"/>
              <a:t> περί το 12</a:t>
            </a:r>
            <a:r>
              <a:rPr lang="el-GR" altLang="en-US" baseline="30000" dirty="0"/>
              <a:t>ο</a:t>
            </a:r>
            <a:r>
              <a:rPr lang="el-GR" altLang="en-US" dirty="0"/>
              <a:t> έτος</a:t>
            </a:r>
          </a:p>
          <a:p>
            <a:pPr lvl="1">
              <a:spcBef>
                <a:spcPts val="1500"/>
              </a:spcBef>
            </a:pPr>
            <a:r>
              <a:rPr lang="el-GR" altLang="en-US" dirty="0"/>
              <a:t>Αλλαγή σχολικής βαθμίδας</a:t>
            </a:r>
          </a:p>
          <a:p>
            <a:pPr lvl="1">
              <a:spcBef>
                <a:spcPts val="1500"/>
              </a:spcBef>
            </a:pPr>
            <a:r>
              <a:rPr lang="el-GR" altLang="en-US" dirty="0"/>
              <a:t>Ορισμένα παιδιά εμφανίζουν σταθερά </a:t>
            </a:r>
            <a:r>
              <a:rPr lang="el-GR" altLang="en-US" b="1" dirty="0">
                <a:solidFill>
                  <a:schemeClr val="accent2">
                    <a:lumMod val="75000"/>
                  </a:schemeClr>
                </a:solidFill>
              </a:rPr>
              <a:t>χαμηλή αυτοεκτίμηση</a:t>
            </a:r>
            <a:endParaRPr lang="en-US" altLang="en-US" b="1" dirty="0">
              <a:solidFill>
                <a:schemeClr val="accent2">
                  <a:lumMod val="75000"/>
                </a:schemeClr>
              </a:solidFill>
            </a:endParaRPr>
          </a:p>
          <a:p>
            <a:endParaRPr lang="en-US" dirty="0"/>
          </a:p>
        </p:txBody>
      </p:sp>
      <p:sp>
        <p:nvSpPr>
          <p:cNvPr id="2" name="Slide Number Placeholder 1">
            <a:extLst>
              <a:ext uri="{FF2B5EF4-FFF2-40B4-BE49-F238E27FC236}">
                <a16:creationId xmlns:a16="http://schemas.microsoft.com/office/drawing/2014/main" id="{FDFDD282-DBB3-474B-8A37-B73A97F28582}"/>
              </a:ext>
            </a:extLst>
          </p:cNvPr>
          <p:cNvSpPr>
            <a:spLocks noGrp="1"/>
          </p:cNvSpPr>
          <p:nvPr>
            <p:ph type="sldNum" sz="quarter" idx="10"/>
          </p:nvPr>
        </p:nvSpPr>
        <p:spPr/>
        <p:txBody>
          <a:bodyPr/>
          <a:lstStyle/>
          <a:p>
            <a:fld id="{068CDF2E-EC3D-234C-BF92-AB9B7C0160F3}" type="slidenum">
              <a:rPr lang="en-US" smtClean="0"/>
              <a:t>24</a:t>
            </a:fld>
            <a:endParaRPr lang="en-US"/>
          </a:p>
        </p:txBody>
      </p:sp>
    </p:spTree>
    <p:extLst>
      <p:ext uri="{BB962C8B-B14F-4D97-AF65-F5344CB8AC3E}">
        <p14:creationId xmlns:p14="http://schemas.microsoft.com/office/powerpoint/2010/main" val="822074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FEC8E40-0DBF-B142-90BF-6D3101FEB9AC}"/>
              </a:ext>
            </a:extLst>
          </p:cNvPr>
          <p:cNvPicPr>
            <a:picLocks noGrp="1" noChangeAspect="1"/>
          </p:cNvPicPr>
          <p:nvPr>
            <p:ph idx="1"/>
          </p:nvPr>
        </p:nvPicPr>
        <p:blipFill>
          <a:blip r:embed="rId3"/>
          <a:stretch>
            <a:fillRect/>
          </a:stretch>
        </p:blipFill>
        <p:spPr>
          <a:xfrm>
            <a:off x="511228" y="1739528"/>
            <a:ext cx="5246074" cy="3960440"/>
          </a:xfrm>
        </p:spPr>
      </p:pic>
      <p:sp>
        <p:nvSpPr>
          <p:cNvPr id="3" name="Title 2">
            <a:extLst>
              <a:ext uri="{FF2B5EF4-FFF2-40B4-BE49-F238E27FC236}">
                <a16:creationId xmlns:a16="http://schemas.microsoft.com/office/drawing/2014/main" id="{41AD63D1-BAD5-A041-A2AE-C5E0A69BD06D}"/>
              </a:ext>
            </a:extLst>
          </p:cNvPr>
          <p:cNvSpPr>
            <a:spLocks noGrp="1"/>
          </p:cNvSpPr>
          <p:nvPr>
            <p:ph type="title"/>
          </p:nvPr>
        </p:nvSpPr>
        <p:spPr/>
        <p:txBody>
          <a:bodyPr/>
          <a:lstStyle/>
          <a:p>
            <a:r>
              <a:rPr lang="el-GR" dirty="0"/>
              <a:t>Σχήμα 10.2 </a:t>
            </a:r>
            <a:r>
              <a:rPr lang="el-GR" dirty="0">
                <a:solidFill>
                  <a:schemeClr val="tx1"/>
                </a:solidFill>
              </a:rPr>
              <a:t>Ο φαύλος κύκλος της χαμηλής αυτοεκτίμησης</a:t>
            </a:r>
            <a:endParaRPr lang="en-US" dirty="0">
              <a:solidFill>
                <a:schemeClr val="tx1"/>
              </a:solidFill>
            </a:endParaRPr>
          </a:p>
        </p:txBody>
      </p:sp>
      <p:sp>
        <p:nvSpPr>
          <p:cNvPr id="2" name="Slide Number Placeholder 1">
            <a:extLst>
              <a:ext uri="{FF2B5EF4-FFF2-40B4-BE49-F238E27FC236}">
                <a16:creationId xmlns:a16="http://schemas.microsoft.com/office/drawing/2014/main" id="{6D5BFDB5-6697-7A47-9F30-B8B2CA2A43A9}"/>
              </a:ext>
            </a:extLst>
          </p:cNvPr>
          <p:cNvSpPr>
            <a:spLocks noGrp="1"/>
          </p:cNvSpPr>
          <p:nvPr>
            <p:ph type="sldNum" sz="quarter" idx="10"/>
          </p:nvPr>
        </p:nvSpPr>
        <p:spPr/>
        <p:txBody>
          <a:bodyPr/>
          <a:lstStyle/>
          <a:p>
            <a:fld id="{068CDF2E-EC3D-234C-BF92-AB9B7C0160F3}" type="slidenum">
              <a:rPr lang="en-US" smtClean="0"/>
              <a:t>25</a:t>
            </a:fld>
            <a:endParaRPr lang="en-US"/>
          </a:p>
        </p:txBody>
      </p:sp>
      <p:sp>
        <p:nvSpPr>
          <p:cNvPr id="5" name="Text Placeholder 4">
            <a:extLst>
              <a:ext uri="{FF2B5EF4-FFF2-40B4-BE49-F238E27FC236}">
                <a16:creationId xmlns:a16="http://schemas.microsoft.com/office/drawing/2014/main" id="{BAE1FA06-D2E0-7841-9DC4-36986217FD84}"/>
              </a:ext>
            </a:extLst>
          </p:cNvPr>
          <p:cNvSpPr>
            <a:spLocks noGrp="1"/>
          </p:cNvSpPr>
          <p:nvPr>
            <p:ph type="body" sz="quarter" idx="11"/>
          </p:nvPr>
        </p:nvSpPr>
        <p:spPr>
          <a:xfrm>
            <a:off x="5757302" y="1772817"/>
            <a:ext cx="2991162" cy="4583534"/>
          </a:xfrm>
        </p:spPr>
        <p:txBody>
          <a:bodyPr>
            <a:normAutofit fontScale="47500" lnSpcReduction="20000"/>
          </a:bodyPr>
          <a:lstStyle/>
          <a:p>
            <a:r>
              <a:rPr lang="el-GR" dirty="0"/>
              <a:t>Επειδή το παιδί με χαμηλή αυτοεκτίμηση μπορεί να αναμείνει ότι η επίδοση του ένα διαγώνισμα θα είναι χαμηλή, είναι πιθανό να βιώσει υψηλό άγχος και να μην προετοιμαστεί τόσο καλά όσο το παιδί με υψηλή αυτοεκτίμηση. Ως αποτέλεσμα, η επίδοση του είναι πράγματι χαμηλή, γεγονός που με τη σειρά του επιβεβαιώνει την αρνητική εικόνα που έχει για τον εαυτό του. Αντίθετα, το παιδί με υψηλή αυτοεκτίμηση έχει περισσότερο θετικές προσδοκίες, γεγονός που το οδηγεί σε χαμηλότερο άγχος και υψηλότερα κίνητρα. Ως εκ τούτου, οι επιδόσεις του είναι καλύτερες, επιβεβαιώνοντας τη θετική εικόνα για τον εαυτό.</a:t>
            </a:r>
            <a:endParaRPr lang="en-US" dirty="0"/>
          </a:p>
        </p:txBody>
      </p:sp>
    </p:spTree>
    <p:extLst>
      <p:ext uri="{BB962C8B-B14F-4D97-AF65-F5344CB8AC3E}">
        <p14:creationId xmlns:p14="http://schemas.microsoft.com/office/powerpoint/2010/main" val="41850802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CDC07-47F9-9F40-A9E5-29410DAE8881}"/>
              </a:ext>
            </a:extLst>
          </p:cNvPr>
          <p:cNvSpPr>
            <a:spLocks noGrp="1"/>
          </p:cNvSpPr>
          <p:nvPr>
            <p:ph type="title"/>
          </p:nvPr>
        </p:nvSpPr>
        <p:spPr/>
        <p:txBody>
          <a:bodyPr>
            <a:normAutofit fontScale="90000"/>
          </a:bodyPr>
          <a:lstStyle/>
          <a:p>
            <a:r>
              <a:rPr lang="el-GR" altLang="en-US"/>
              <a:t>Αποτελεσματικοί τρόποι ανατροφής παιδιών</a:t>
            </a:r>
            <a:endParaRPr lang="en-US" dirty="0"/>
          </a:p>
        </p:txBody>
      </p:sp>
      <p:sp>
        <p:nvSpPr>
          <p:cNvPr id="3" name="Content Placeholder 2">
            <a:extLst>
              <a:ext uri="{FF2B5EF4-FFF2-40B4-BE49-F238E27FC236}">
                <a16:creationId xmlns:a16="http://schemas.microsoft.com/office/drawing/2014/main" id="{0CF34B56-3C60-5B4D-BAEB-0431B50B26C3}"/>
              </a:ext>
            </a:extLst>
          </p:cNvPr>
          <p:cNvSpPr>
            <a:spLocks noGrp="1"/>
          </p:cNvSpPr>
          <p:nvPr>
            <p:ph sz="half" idx="1"/>
          </p:nvPr>
        </p:nvSpPr>
        <p:spPr>
          <a:xfrm>
            <a:off x="511228" y="2181883"/>
            <a:ext cx="3628724" cy="3767397"/>
          </a:xfrm>
        </p:spPr>
        <p:txBody>
          <a:bodyPr>
            <a:normAutofit fontScale="70000" lnSpcReduction="20000"/>
          </a:bodyPr>
          <a:lstStyle/>
          <a:p>
            <a:r>
              <a:rPr lang="el-GR" altLang="en-US"/>
              <a:t>Απολυταρχικός/αυταρχικός</a:t>
            </a:r>
          </a:p>
          <a:p>
            <a:pPr lvl="1"/>
            <a:r>
              <a:rPr lang="el-GR" altLang="en-US"/>
              <a:t>Ασκεί έλεγχο, αυστηρός, ψυχρός</a:t>
            </a:r>
          </a:p>
          <a:p>
            <a:pPr lvl="1"/>
            <a:r>
              <a:rPr lang="el-GR" altLang="en-US"/>
              <a:t>Θεωρεί σημαντική την τυφλή υπακοή του παιδιού</a:t>
            </a:r>
            <a:endParaRPr lang="en-US" altLang="en-US"/>
          </a:p>
          <a:p>
            <a:pPr lvl="1"/>
            <a:endParaRPr lang="en-US" altLang="en-US"/>
          </a:p>
          <a:p>
            <a:pPr lvl="1"/>
            <a:endParaRPr lang="en-US" altLang="en-US"/>
          </a:p>
          <a:p>
            <a:r>
              <a:rPr lang="el-GR" altLang="en-US"/>
              <a:t>Παραχωρητικός</a:t>
            </a:r>
          </a:p>
          <a:p>
            <a:pPr lvl="1"/>
            <a:r>
              <a:rPr lang="el-GR" altLang="en-US"/>
              <a:t>Ασχολείται με το παιδί</a:t>
            </a:r>
          </a:p>
          <a:p>
            <a:pPr lvl="1"/>
            <a:r>
              <a:rPr lang="el-GR" altLang="en-US"/>
              <a:t>Χρησιμοποιεί λίγα ή καθόλου όρια ή έλεγχο στη συμπεριφορά του παιδιού</a:t>
            </a:r>
          </a:p>
          <a:p>
            <a:endParaRPr lang="en-US" dirty="0"/>
          </a:p>
        </p:txBody>
      </p:sp>
      <p:sp>
        <p:nvSpPr>
          <p:cNvPr id="4" name="Content Placeholder 3">
            <a:extLst>
              <a:ext uri="{FF2B5EF4-FFF2-40B4-BE49-F238E27FC236}">
                <a16:creationId xmlns:a16="http://schemas.microsoft.com/office/drawing/2014/main" id="{663F4B22-BE21-FB46-AEBE-2FCFFE524974}"/>
              </a:ext>
            </a:extLst>
          </p:cNvPr>
          <p:cNvSpPr>
            <a:spLocks noGrp="1"/>
          </p:cNvSpPr>
          <p:nvPr>
            <p:ph sz="half" idx="11"/>
          </p:nvPr>
        </p:nvSpPr>
        <p:spPr>
          <a:xfrm>
            <a:off x="4572000" y="2181883"/>
            <a:ext cx="3628724" cy="3767397"/>
          </a:xfrm>
        </p:spPr>
        <p:txBody>
          <a:bodyPr>
            <a:normAutofit fontScale="62500" lnSpcReduction="20000"/>
          </a:bodyPr>
          <a:lstStyle/>
          <a:p>
            <a:r>
              <a:rPr lang="el-GR" altLang="en-US" dirty="0"/>
              <a:t>Διαλεκτικός</a:t>
            </a:r>
          </a:p>
          <a:p>
            <a:pPr lvl="1"/>
            <a:r>
              <a:rPr lang="el-GR" altLang="en-US" dirty="0"/>
              <a:t>Θέτει σταθερά, σαφή και συνεπή όρια</a:t>
            </a:r>
          </a:p>
          <a:p>
            <a:pPr lvl="1"/>
            <a:r>
              <a:rPr lang="el-GR" altLang="en-US" dirty="0"/>
              <a:t>Επιτρέπει τη διαφωνία και χρησιμοποιεί τη λογική και την εξήγηση (γιατί) και αναλύει τις συνέπειες μιας συμπεριφοράς</a:t>
            </a:r>
            <a:endParaRPr lang="en-US" altLang="en-US" dirty="0"/>
          </a:p>
          <a:p>
            <a:pPr lvl="1"/>
            <a:endParaRPr lang="en-US" altLang="en-US" dirty="0"/>
          </a:p>
          <a:p>
            <a:r>
              <a:rPr lang="el-GR" altLang="en-US" dirty="0"/>
              <a:t>Αμέτοχος/αδιάφορος</a:t>
            </a:r>
          </a:p>
          <a:p>
            <a:pPr lvl="1"/>
            <a:r>
              <a:rPr lang="el-GR" altLang="en-US" dirty="0"/>
              <a:t>Δεν ασχολείται με το παιδί</a:t>
            </a:r>
          </a:p>
          <a:p>
            <a:pPr lvl="1"/>
            <a:r>
              <a:rPr lang="el-GR" altLang="en-US" dirty="0"/>
              <a:t>Συναισθηματικά απόμακρη/απορριπτική στάση</a:t>
            </a:r>
          </a:p>
          <a:p>
            <a:pPr lvl="1"/>
            <a:r>
              <a:rPr lang="el-GR" altLang="en-US" dirty="0"/>
              <a:t>Ακραία περίπτωση: </a:t>
            </a:r>
            <a:r>
              <a:rPr lang="el-GR" altLang="en-US" b="1" dirty="0">
                <a:solidFill>
                  <a:schemeClr val="accent2">
                    <a:lumMod val="75000"/>
                  </a:schemeClr>
                </a:solidFill>
              </a:rPr>
              <a:t>Παραμέληση παιδιού</a:t>
            </a:r>
          </a:p>
          <a:p>
            <a:pPr lvl="1"/>
            <a:endParaRPr lang="el-GR" altLang="en-US" dirty="0"/>
          </a:p>
          <a:p>
            <a:endParaRPr lang="en-US" dirty="0"/>
          </a:p>
        </p:txBody>
      </p:sp>
      <p:sp>
        <p:nvSpPr>
          <p:cNvPr id="8" name="Slide Number Placeholder 7">
            <a:extLst>
              <a:ext uri="{FF2B5EF4-FFF2-40B4-BE49-F238E27FC236}">
                <a16:creationId xmlns:a16="http://schemas.microsoft.com/office/drawing/2014/main" id="{8CDD51FA-163D-3945-9D3B-1E689F9A569A}"/>
              </a:ext>
            </a:extLst>
          </p:cNvPr>
          <p:cNvSpPr>
            <a:spLocks noGrp="1"/>
          </p:cNvSpPr>
          <p:nvPr>
            <p:ph type="sldNum" sz="quarter" idx="10"/>
          </p:nvPr>
        </p:nvSpPr>
        <p:spPr/>
        <p:txBody>
          <a:bodyPr/>
          <a:lstStyle/>
          <a:p>
            <a:fld id="{068CDF2E-EC3D-234C-BF92-AB9B7C0160F3}" type="slidenum">
              <a:rPr lang="en-US" smtClean="0"/>
              <a:t>26</a:t>
            </a:fld>
            <a:endParaRPr lang="en-US"/>
          </a:p>
        </p:txBody>
      </p:sp>
    </p:spTree>
    <p:extLst>
      <p:ext uri="{BB962C8B-B14F-4D97-AF65-F5344CB8AC3E}">
        <p14:creationId xmlns:p14="http://schemas.microsoft.com/office/powerpoint/2010/main" val="27450765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ell phone&#10;&#10;Description automatically generated">
            <a:extLst>
              <a:ext uri="{FF2B5EF4-FFF2-40B4-BE49-F238E27FC236}">
                <a16:creationId xmlns:a16="http://schemas.microsoft.com/office/drawing/2014/main" id="{B87ACCEB-2D8E-3C49-AB67-7BEC3D58126F}"/>
              </a:ext>
            </a:extLst>
          </p:cNvPr>
          <p:cNvPicPr>
            <a:picLocks noGrp="1" noChangeAspect="1"/>
          </p:cNvPicPr>
          <p:nvPr>
            <p:ph idx="1"/>
          </p:nvPr>
        </p:nvPicPr>
        <p:blipFill>
          <a:blip r:embed="rId2"/>
          <a:stretch>
            <a:fillRect/>
          </a:stretch>
        </p:blipFill>
        <p:spPr>
          <a:xfrm>
            <a:off x="1308730" y="764703"/>
            <a:ext cx="6719654" cy="5198223"/>
          </a:xfrm>
        </p:spPr>
      </p:pic>
      <p:sp>
        <p:nvSpPr>
          <p:cNvPr id="5" name="Slide Number Placeholder 4">
            <a:extLst>
              <a:ext uri="{FF2B5EF4-FFF2-40B4-BE49-F238E27FC236}">
                <a16:creationId xmlns:a16="http://schemas.microsoft.com/office/drawing/2014/main" id="{B709391C-A7B6-8749-9A4A-C001138F61FC}"/>
              </a:ext>
            </a:extLst>
          </p:cNvPr>
          <p:cNvSpPr>
            <a:spLocks noGrp="1"/>
          </p:cNvSpPr>
          <p:nvPr>
            <p:ph type="sldNum" sz="quarter" idx="10"/>
          </p:nvPr>
        </p:nvSpPr>
        <p:spPr/>
        <p:txBody>
          <a:bodyPr/>
          <a:lstStyle/>
          <a:p>
            <a:fld id="{068CDF2E-EC3D-234C-BF92-AB9B7C0160F3}" type="slidenum">
              <a:rPr lang="en-US" smtClean="0"/>
              <a:t>27</a:t>
            </a:fld>
            <a:endParaRPr lang="en-US"/>
          </a:p>
        </p:txBody>
      </p:sp>
    </p:spTree>
    <p:extLst>
      <p:ext uri="{BB962C8B-B14F-4D97-AF65-F5344CB8AC3E}">
        <p14:creationId xmlns:p14="http://schemas.microsoft.com/office/powerpoint/2010/main" val="27100377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A1297-A4B0-1F4C-9663-84E8B3B596CD}"/>
              </a:ext>
            </a:extLst>
          </p:cNvPr>
          <p:cNvSpPr>
            <a:spLocks noGrp="1"/>
          </p:cNvSpPr>
          <p:nvPr>
            <p:ph type="title"/>
          </p:nvPr>
        </p:nvSpPr>
        <p:spPr/>
        <p:txBody>
          <a:bodyPr>
            <a:normAutofit fontScale="90000"/>
          </a:bodyPr>
          <a:lstStyle/>
          <a:p>
            <a:r>
              <a:rPr lang="el-GR" altLang="en-US" dirty="0"/>
              <a:t>Χαρακτηριστικά παιδιών και τύπος ανατροφής</a:t>
            </a:r>
            <a:endParaRPr lang="en-US" dirty="0"/>
          </a:p>
        </p:txBody>
      </p:sp>
      <p:sp>
        <p:nvSpPr>
          <p:cNvPr id="3" name="Content Placeholder 2">
            <a:extLst>
              <a:ext uri="{FF2B5EF4-FFF2-40B4-BE49-F238E27FC236}">
                <a16:creationId xmlns:a16="http://schemas.microsoft.com/office/drawing/2014/main" id="{14DF36EF-C73D-EB47-83FA-788E5BD1D045}"/>
              </a:ext>
            </a:extLst>
          </p:cNvPr>
          <p:cNvSpPr>
            <a:spLocks noGrp="1"/>
          </p:cNvSpPr>
          <p:nvPr>
            <p:ph idx="1"/>
          </p:nvPr>
        </p:nvSpPr>
        <p:spPr/>
        <p:txBody>
          <a:bodyPr>
            <a:normAutofit fontScale="85000" lnSpcReduction="20000"/>
          </a:bodyPr>
          <a:lstStyle/>
          <a:p>
            <a:r>
              <a:rPr lang="el-GR" altLang="en-US" b="1" dirty="0">
                <a:solidFill>
                  <a:schemeClr val="accent2">
                    <a:lumMod val="75000"/>
                  </a:schemeClr>
                </a:solidFill>
              </a:rPr>
              <a:t>Αυταρχικοί γονείς</a:t>
            </a:r>
            <a:r>
              <a:rPr lang="en-US" altLang="en-US" b="1" dirty="0">
                <a:solidFill>
                  <a:schemeClr val="accent2">
                    <a:lumMod val="75000"/>
                  </a:schemeClr>
                </a:solidFill>
              </a:rPr>
              <a:t>: </a:t>
            </a:r>
            <a:r>
              <a:rPr lang="el-GR" altLang="en-US" dirty="0"/>
              <a:t>Έχουν παιδιά εσωστρεφή, με κοινωνικά ελλείμματα</a:t>
            </a:r>
          </a:p>
          <a:p>
            <a:r>
              <a:rPr lang="el-GR" altLang="en-US" b="1" dirty="0">
                <a:solidFill>
                  <a:schemeClr val="accent2">
                    <a:lumMod val="75000"/>
                  </a:schemeClr>
                </a:solidFill>
              </a:rPr>
              <a:t>Παραχωρητικοί γονείς</a:t>
            </a:r>
            <a:r>
              <a:rPr lang="en-US" altLang="en-US" b="1" dirty="0">
                <a:solidFill>
                  <a:schemeClr val="accent2">
                    <a:lumMod val="75000"/>
                  </a:schemeClr>
                </a:solidFill>
              </a:rPr>
              <a:t>: </a:t>
            </a:r>
            <a:r>
              <a:rPr lang="el-GR" altLang="en-US" dirty="0"/>
              <a:t>Εξαρτημένα παιδιά, δύστροπα και με λίγες κοινωνικές δεξιότητες</a:t>
            </a:r>
          </a:p>
          <a:p>
            <a:r>
              <a:rPr lang="el-GR" altLang="en-US" b="1" dirty="0">
                <a:solidFill>
                  <a:schemeClr val="accent2">
                    <a:lumMod val="75000"/>
                  </a:schemeClr>
                </a:solidFill>
              </a:rPr>
              <a:t>Αμέτοχοι γονείς</a:t>
            </a:r>
            <a:r>
              <a:rPr lang="en-US" altLang="en-US" b="1" dirty="0">
                <a:solidFill>
                  <a:schemeClr val="accent2">
                    <a:lumMod val="75000"/>
                  </a:schemeClr>
                </a:solidFill>
              </a:rPr>
              <a:t>: </a:t>
            </a:r>
            <a:r>
              <a:rPr lang="el-GR" altLang="en-US" dirty="0"/>
              <a:t>Παιδιά συναισθηματικά απόμακρα, νιώθουν ότι δεν τα αγαπούν, ανασφαλή</a:t>
            </a:r>
            <a:endParaRPr lang="en-US" altLang="en-US" dirty="0"/>
          </a:p>
          <a:p>
            <a:r>
              <a:rPr lang="el-GR" altLang="en-US" b="1" dirty="0">
                <a:solidFill>
                  <a:schemeClr val="accent2">
                    <a:lumMod val="75000"/>
                  </a:schemeClr>
                </a:solidFill>
              </a:rPr>
              <a:t>Διαλεκτικοί γονείς</a:t>
            </a:r>
            <a:r>
              <a:rPr lang="en-US" altLang="en-US" b="1" dirty="0">
                <a:solidFill>
                  <a:schemeClr val="accent2">
                    <a:lumMod val="75000"/>
                  </a:schemeClr>
                </a:solidFill>
              </a:rPr>
              <a:t>: </a:t>
            </a:r>
            <a:r>
              <a:rPr lang="el-GR" altLang="en-US" dirty="0"/>
              <a:t>Ανεξάρτητα, φιλικά, διεκδικητικά και συνεργατικά</a:t>
            </a:r>
          </a:p>
          <a:p>
            <a:r>
              <a:rPr lang="el-GR" altLang="en-US" dirty="0"/>
              <a:t>Οι γονικές πρακτικές αντανακλούν το πολιτισμικό πλαίσιο της κοινωνίας</a:t>
            </a:r>
          </a:p>
          <a:p>
            <a:r>
              <a:rPr lang="el-GR" altLang="en-US" dirty="0"/>
              <a:t>Καμία γονική πρακτική (ή στυλ) δεν είναι καθολικά κατάλληλη για όλα τα παιδιά</a:t>
            </a:r>
          </a:p>
          <a:p>
            <a:pPr lvl="1"/>
            <a:endParaRPr lang="el-GR" altLang="en-US" dirty="0"/>
          </a:p>
        </p:txBody>
      </p:sp>
      <p:sp>
        <p:nvSpPr>
          <p:cNvPr id="4" name="Slide Number Placeholder 3">
            <a:extLst>
              <a:ext uri="{FF2B5EF4-FFF2-40B4-BE49-F238E27FC236}">
                <a16:creationId xmlns:a16="http://schemas.microsoft.com/office/drawing/2014/main" id="{675B2B57-A8D3-6946-991C-F94F83D6BFFE}"/>
              </a:ext>
            </a:extLst>
          </p:cNvPr>
          <p:cNvSpPr>
            <a:spLocks noGrp="1"/>
          </p:cNvSpPr>
          <p:nvPr>
            <p:ph type="sldNum" sz="quarter" idx="10"/>
          </p:nvPr>
        </p:nvSpPr>
        <p:spPr/>
        <p:txBody>
          <a:bodyPr/>
          <a:lstStyle/>
          <a:p>
            <a:fld id="{068CDF2E-EC3D-234C-BF92-AB9B7C0160F3}" type="slidenum">
              <a:rPr lang="en-US" smtClean="0"/>
              <a:t>28</a:t>
            </a:fld>
            <a:endParaRPr lang="en-US"/>
          </a:p>
        </p:txBody>
      </p:sp>
    </p:spTree>
    <p:extLst>
      <p:ext uri="{BB962C8B-B14F-4D97-AF65-F5344CB8AC3E}">
        <p14:creationId xmlns:p14="http://schemas.microsoft.com/office/powerpoint/2010/main" val="3688801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l-GR" altLang="el-GR" b="1" dirty="0" smtClean="0"/>
              <a:t>Ορισμός «</a:t>
            </a:r>
            <a:r>
              <a:rPr lang="el-GR" altLang="el-GR" b="1" dirty="0" err="1" smtClean="0"/>
              <a:t>κοόρτης</a:t>
            </a:r>
            <a:r>
              <a:rPr lang="el-GR" altLang="el-GR" b="1" dirty="0" smtClean="0"/>
              <a:t>»</a:t>
            </a:r>
          </a:p>
        </p:txBody>
      </p:sp>
      <p:sp>
        <p:nvSpPr>
          <p:cNvPr id="21507" name="Rectangle 3"/>
          <p:cNvSpPr>
            <a:spLocks noGrp="1" noChangeArrowheads="1"/>
          </p:cNvSpPr>
          <p:nvPr>
            <p:ph type="body" idx="1"/>
          </p:nvPr>
        </p:nvSpPr>
        <p:spPr/>
        <p:txBody>
          <a:bodyPr/>
          <a:lstStyle/>
          <a:p>
            <a:pPr eaLnBrk="1" hangingPunct="1"/>
            <a:r>
              <a:rPr lang="el-GR" altLang="el-GR" smtClean="0"/>
              <a:t>Κοόρτη: μια ομάδα ατόμων που έχουν γεννηθεί περίπου την ίδια περίοδο στον ίδιο τόπο, όπου μείζονα κοινωνικά γεγονότα ασκούν παρόμοιες επιδράσεις στα μέλη της</a:t>
            </a:r>
          </a:p>
          <a:p>
            <a:pPr eaLnBrk="1" hangingPunct="1"/>
            <a:endParaRPr lang="el-GR" altLang="el-GR" smtClean="0"/>
          </a:p>
        </p:txBody>
      </p:sp>
    </p:spTree>
    <p:extLst>
      <p:ext uri="{BB962C8B-B14F-4D97-AF65-F5344CB8AC3E}">
        <p14:creationId xmlns:p14="http://schemas.microsoft.com/office/powerpoint/2010/main" val="723903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E615E-25FA-9D49-B048-44AFCDEC5D14}"/>
              </a:ext>
            </a:extLst>
          </p:cNvPr>
          <p:cNvSpPr>
            <a:spLocks noGrp="1"/>
          </p:cNvSpPr>
          <p:nvPr>
            <p:ph type="title"/>
          </p:nvPr>
        </p:nvSpPr>
        <p:spPr>
          <a:xfrm>
            <a:off x="486286" y="245923"/>
            <a:ext cx="8229600" cy="1143000"/>
          </a:xfrm>
        </p:spPr>
        <p:txBody>
          <a:bodyPr/>
          <a:lstStyle/>
          <a:p>
            <a:r>
              <a:rPr lang="el-GR" altLang="en-US" b="1" dirty="0"/>
              <a:t>Επιδράσεις στην ανάπτυξη</a:t>
            </a:r>
            <a:endParaRPr lang="en-US" b="1" dirty="0"/>
          </a:p>
        </p:txBody>
      </p:sp>
      <p:sp>
        <p:nvSpPr>
          <p:cNvPr id="3" name="Content Placeholder 2">
            <a:extLst>
              <a:ext uri="{FF2B5EF4-FFF2-40B4-BE49-F238E27FC236}">
                <a16:creationId xmlns:a16="http://schemas.microsoft.com/office/drawing/2014/main" id="{701245F5-EEBB-544A-8CF9-66D9EEE1C7FB}"/>
              </a:ext>
            </a:extLst>
          </p:cNvPr>
          <p:cNvSpPr>
            <a:spLocks noGrp="1"/>
          </p:cNvSpPr>
          <p:nvPr>
            <p:ph idx="1"/>
          </p:nvPr>
        </p:nvSpPr>
        <p:spPr/>
        <p:txBody>
          <a:bodyPr/>
          <a:lstStyle/>
          <a:p>
            <a:r>
              <a:rPr lang="el-GR" altLang="en-US" dirty="0"/>
              <a:t>Ιστορικές επιδράσεις / </a:t>
            </a:r>
            <a:r>
              <a:rPr lang="el-GR" altLang="en-US" dirty="0" err="1"/>
              <a:t>Κοόρτη</a:t>
            </a:r>
            <a:endParaRPr lang="el-GR" altLang="en-US" dirty="0"/>
          </a:p>
          <a:p>
            <a:r>
              <a:rPr lang="el-GR" altLang="en-US" dirty="0"/>
              <a:t>Ηλικιακές επιδράσεις</a:t>
            </a:r>
          </a:p>
          <a:p>
            <a:r>
              <a:rPr lang="el-GR" altLang="en-US" dirty="0" err="1"/>
              <a:t>Κοινωνικο</a:t>
            </a:r>
            <a:r>
              <a:rPr lang="el-GR" altLang="en-US" dirty="0"/>
              <a:t>-πολιτισμικές επιδράσεις</a:t>
            </a:r>
          </a:p>
          <a:p>
            <a:r>
              <a:rPr lang="el-GR" altLang="en-US" dirty="0"/>
              <a:t>Άτυπα γεγονότα ζωής</a:t>
            </a:r>
          </a:p>
        </p:txBody>
      </p:sp>
      <p:sp>
        <p:nvSpPr>
          <p:cNvPr id="4" name="Slide Number Placeholder 3">
            <a:extLst>
              <a:ext uri="{FF2B5EF4-FFF2-40B4-BE49-F238E27FC236}">
                <a16:creationId xmlns:a16="http://schemas.microsoft.com/office/drawing/2014/main" id="{0990C535-FC93-1B41-BC09-3402D3643284}"/>
              </a:ext>
            </a:extLst>
          </p:cNvPr>
          <p:cNvSpPr>
            <a:spLocks noGrp="1"/>
          </p:cNvSpPr>
          <p:nvPr>
            <p:ph type="sldNum" sz="quarter" idx="10"/>
          </p:nvPr>
        </p:nvSpPr>
        <p:spPr/>
        <p:txBody>
          <a:bodyPr/>
          <a:lstStyle/>
          <a:p>
            <a:fld id="{646A23D0-32A8-5A40-A5A1-2A2D6C6A324E}" type="slidenum">
              <a:rPr lang="en-US" smtClean="0"/>
              <a:t>4</a:t>
            </a:fld>
            <a:endParaRPr lang="en-US"/>
          </a:p>
        </p:txBody>
      </p:sp>
    </p:spTree>
    <p:extLst>
      <p:ext uri="{BB962C8B-B14F-4D97-AF65-F5344CB8AC3E}">
        <p14:creationId xmlns:p14="http://schemas.microsoft.com/office/powerpoint/2010/main" val="2186517609"/>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D8DE-BC65-2642-AE3C-B151EFAE7588}"/>
              </a:ext>
            </a:extLst>
          </p:cNvPr>
          <p:cNvSpPr>
            <a:spLocks noGrp="1"/>
          </p:cNvSpPr>
          <p:nvPr>
            <p:ph type="title"/>
          </p:nvPr>
        </p:nvSpPr>
        <p:spPr>
          <a:xfrm>
            <a:off x="596417" y="175621"/>
            <a:ext cx="8023172" cy="1021131"/>
          </a:xfrm>
        </p:spPr>
        <p:txBody>
          <a:bodyPr/>
          <a:lstStyle/>
          <a:p>
            <a:r>
              <a:rPr lang="el-GR" dirty="0"/>
              <a:t>Σχήμα 1.2 </a:t>
            </a:r>
            <a:r>
              <a:rPr lang="el-GR" dirty="0">
                <a:solidFill>
                  <a:schemeClr val="tx1"/>
                </a:solidFill>
              </a:rPr>
              <a:t>Η προσέγγιση του </a:t>
            </a:r>
            <a:r>
              <a:rPr lang="en-US" dirty="0">
                <a:solidFill>
                  <a:schemeClr val="tx1"/>
                </a:solidFill>
              </a:rPr>
              <a:t>Bronfenbrenner </a:t>
            </a:r>
            <a:r>
              <a:rPr lang="el-GR" dirty="0">
                <a:solidFill>
                  <a:schemeClr val="tx1"/>
                </a:solidFill>
              </a:rPr>
              <a:t>στην ανάπτυξη</a:t>
            </a:r>
            <a:endParaRPr lang="en-US" dirty="0">
              <a:solidFill>
                <a:schemeClr val="tx1"/>
              </a:solidFill>
            </a:endParaRPr>
          </a:p>
        </p:txBody>
      </p:sp>
      <p:sp>
        <p:nvSpPr>
          <p:cNvPr id="3" name="Content Placeholder 2">
            <a:extLst>
              <a:ext uri="{FF2B5EF4-FFF2-40B4-BE49-F238E27FC236}">
                <a16:creationId xmlns:a16="http://schemas.microsoft.com/office/drawing/2014/main" id="{8123DB3C-CD49-BA40-BFCB-1FA3356FA534}"/>
              </a:ext>
            </a:extLst>
          </p:cNvPr>
          <p:cNvSpPr>
            <a:spLocks noGrp="1"/>
          </p:cNvSpPr>
          <p:nvPr>
            <p:ph idx="1"/>
          </p:nvPr>
        </p:nvSpPr>
        <p:spPr>
          <a:xfrm>
            <a:off x="251520" y="5780286"/>
            <a:ext cx="8712967" cy="817066"/>
          </a:xfrm>
        </p:spPr>
        <p:txBody>
          <a:bodyPr>
            <a:normAutofit fontScale="55000" lnSpcReduction="20000"/>
          </a:bodyPr>
          <a:lstStyle/>
          <a:p>
            <a:pPr marL="0" indent="0">
              <a:buNone/>
            </a:pPr>
            <a:r>
              <a:rPr lang="el-GR" dirty="0"/>
              <a:t>Η </a:t>
            </a:r>
            <a:r>
              <a:rPr lang="el-GR" dirty="0" err="1"/>
              <a:t>βιο</a:t>
            </a:r>
            <a:r>
              <a:rPr lang="el-GR" dirty="0"/>
              <a:t>-οικολογική προσέγγιση του</a:t>
            </a:r>
            <a:r>
              <a:rPr lang="en-US" dirty="0"/>
              <a:t> </a:t>
            </a:r>
            <a:r>
              <a:rPr lang="en-US" dirty="0" err="1"/>
              <a:t>Urie</a:t>
            </a:r>
            <a:r>
              <a:rPr lang="en-US" dirty="0"/>
              <a:t> Bronfenbrenner </a:t>
            </a:r>
            <a:r>
              <a:rPr lang="el-GR" dirty="0"/>
              <a:t>προτείνει τέσσερα επίπεδα του περιβάλλοντος που ασκούν ταυτόχρονες επιδράσεις στο άτομο. Τα επίπεδα αυτά είναι το </a:t>
            </a:r>
            <a:r>
              <a:rPr lang="el-GR" dirty="0" err="1"/>
              <a:t>μακροσύστημα</a:t>
            </a:r>
            <a:r>
              <a:rPr lang="el-GR" dirty="0"/>
              <a:t>, το </a:t>
            </a:r>
            <a:r>
              <a:rPr lang="el-GR" dirty="0" err="1"/>
              <a:t>εξωσύστημα</a:t>
            </a:r>
            <a:r>
              <a:rPr lang="el-GR" dirty="0"/>
              <a:t>, το </a:t>
            </a:r>
            <a:r>
              <a:rPr lang="el-GR" dirty="0" err="1"/>
              <a:t>μεσοσύστημα</a:t>
            </a:r>
            <a:r>
              <a:rPr lang="el-GR" dirty="0"/>
              <a:t> και το μικροσύστημα</a:t>
            </a:r>
            <a:endParaRPr lang="en-US" dirty="0"/>
          </a:p>
        </p:txBody>
      </p:sp>
      <p:sp>
        <p:nvSpPr>
          <p:cNvPr id="6" name="Slide Number Placeholder 5">
            <a:extLst>
              <a:ext uri="{FF2B5EF4-FFF2-40B4-BE49-F238E27FC236}">
                <a16:creationId xmlns:a16="http://schemas.microsoft.com/office/drawing/2014/main" id="{91989DB8-1802-A546-A781-DB2491A13259}"/>
              </a:ext>
            </a:extLst>
          </p:cNvPr>
          <p:cNvSpPr>
            <a:spLocks noGrp="1"/>
          </p:cNvSpPr>
          <p:nvPr>
            <p:ph type="sldNum" sz="quarter" idx="4294967295"/>
          </p:nvPr>
        </p:nvSpPr>
        <p:spPr>
          <a:xfrm>
            <a:off x="7086600" y="6356350"/>
            <a:ext cx="2057400" cy="365125"/>
          </a:xfrm>
          <a:prstGeom prst="rect">
            <a:avLst/>
          </a:prstGeom>
        </p:spPr>
        <p:txBody>
          <a:bodyPr/>
          <a:lstStyle/>
          <a:p>
            <a:pPr algn="r"/>
            <a:fld id="{3D71A1E1-E579-B54B-A2FB-E21674EE6FF5}" type="slidenum">
              <a:rPr lang="en-US" smtClean="0"/>
              <a:pPr algn="r"/>
              <a:t>5</a:t>
            </a:fld>
            <a:endParaRPr lang="en-US"/>
          </a:p>
        </p:txBody>
      </p:sp>
      <p:pic>
        <p:nvPicPr>
          <p:cNvPr id="5" name="Content Placeholder 7" descr="A close up of a device&#10;&#10;Description automatically generated">
            <a:extLst>
              <a:ext uri="{FF2B5EF4-FFF2-40B4-BE49-F238E27FC236}">
                <a16:creationId xmlns:a16="http://schemas.microsoft.com/office/drawing/2014/main" id="{85C7D422-FEBB-684B-92D7-6D5461593F6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123728" y="1456511"/>
            <a:ext cx="4687146" cy="4348753"/>
          </a:xfrm>
          <a:prstGeom prst="rect">
            <a:avLst/>
          </a:prstGeom>
        </p:spPr>
      </p:pic>
    </p:spTree>
    <p:extLst>
      <p:ext uri="{BB962C8B-B14F-4D97-AF65-F5344CB8AC3E}">
        <p14:creationId xmlns:p14="http://schemas.microsoft.com/office/powerpoint/2010/main" val="24165361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2CE0AE-6148-7041-956A-D8BFD151EF63}"/>
              </a:ext>
            </a:extLst>
          </p:cNvPr>
          <p:cNvSpPr>
            <a:spLocks noGrp="1"/>
          </p:cNvSpPr>
          <p:nvPr>
            <p:ph type="title"/>
          </p:nvPr>
        </p:nvSpPr>
        <p:spPr>
          <a:xfrm>
            <a:off x="0" y="2276872"/>
            <a:ext cx="9144000" cy="1143000"/>
          </a:xfrm>
          <a:solidFill>
            <a:schemeClr val="accent2"/>
          </a:solidFill>
        </p:spPr>
        <p:txBody>
          <a:bodyPr>
            <a:normAutofit/>
          </a:bodyPr>
          <a:lstStyle/>
          <a:p>
            <a:r>
              <a:rPr lang="el-GR" altLang="en-US" b="1" dirty="0" smtClean="0">
                <a:solidFill>
                  <a:schemeClr val="bg1"/>
                </a:solidFill>
              </a:rPr>
              <a:t>Η πρώτη συναισθηματική σχέση </a:t>
            </a:r>
            <a:endParaRPr lang="en-US" b="1" dirty="0">
              <a:solidFill>
                <a:schemeClr val="bg1"/>
              </a:solidFill>
            </a:endParaRPr>
          </a:p>
        </p:txBody>
      </p:sp>
      <p:sp>
        <p:nvSpPr>
          <p:cNvPr id="2" name="Slide Number Placeholder 1">
            <a:extLst>
              <a:ext uri="{FF2B5EF4-FFF2-40B4-BE49-F238E27FC236}">
                <a16:creationId xmlns:a16="http://schemas.microsoft.com/office/drawing/2014/main" id="{287BFBAA-BD63-9C46-8EEF-2CED0508CB56}"/>
              </a:ext>
            </a:extLst>
          </p:cNvPr>
          <p:cNvSpPr>
            <a:spLocks noGrp="1"/>
          </p:cNvSpPr>
          <p:nvPr>
            <p:ph type="sldNum" sz="quarter" idx="10"/>
          </p:nvPr>
        </p:nvSpPr>
        <p:spPr/>
        <p:txBody>
          <a:bodyPr/>
          <a:lstStyle/>
          <a:p>
            <a:fld id="{068CDF2E-EC3D-234C-BF92-AB9B7C0160F3}" type="slidenum">
              <a:rPr lang="en-US" smtClean="0"/>
              <a:pPr/>
              <a:t>6</a:t>
            </a:fld>
            <a:endParaRPr lang="en-US"/>
          </a:p>
        </p:txBody>
      </p:sp>
    </p:spTree>
    <p:extLst>
      <p:ext uri="{BB962C8B-B14F-4D97-AF65-F5344CB8AC3E}">
        <p14:creationId xmlns:p14="http://schemas.microsoft.com/office/powerpoint/2010/main" val="68845185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2CE0AE-6148-7041-956A-D8BFD151EF63}"/>
              </a:ext>
            </a:extLst>
          </p:cNvPr>
          <p:cNvSpPr>
            <a:spLocks noGrp="1"/>
          </p:cNvSpPr>
          <p:nvPr>
            <p:ph type="title"/>
          </p:nvPr>
        </p:nvSpPr>
        <p:spPr/>
        <p:txBody>
          <a:bodyPr>
            <a:normAutofit fontScale="90000"/>
          </a:bodyPr>
          <a:lstStyle/>
          <a:p>
            <a:r>
              <a:rPr lang="el-GR" altLang="en-US"/>
              <a:t>Προσκόλληση: Η δημιουργία κοινωνικών δεσμών</a:t>
            </a:r>
            <a:endParaRPr lang="en-US" dirty="0"/>
          </a:p>
        </p:txBody>
      </p:sp>
      <p:sp>
        <p:nvSpPr>
          <p:cNvPr id="4" name="Content Placeholder 3">
            <a:extLst>
              <a:ext uri="{FF2B5EF4-FFF2-40B4-BE49-F238E27FC236}">
                <a16:creationId xmlns:a16="http://schemas.microsoft.com/office/drawing/2014/main" id="{E1CB0178-EC00-BA45-A4C2-CD1314A08FF7}"/>
              </a:ext>
            </a:extLst>
          </p:cNvPr>
          <p:cNvSpPr>
            <a:spLocks noGrp="1"/>
          </p:cNvSpPr>
          <p:nvPr>
            <p:ph idx="1"/>
          </p:nvPr>
        </p:nvSpPr>
        <p:spPr/>
        <p:txBody>
          <a:bodyPr/>
          <a:lstStyle/>
          <a:p>
            <a:r>
              <a:rPr lang="el-GR" altLang="en-US" dirty="0"/>
              <a:t>Προσκόλληση</a:t>
            </a:r>
          </a:p>
          <a:p>
            <a:pPr lvl="1"/>
            <a:r>
              <a:rPr lang="el-GR" altLang="en-US" dirty="0"/>
              <a:t>Ο θετικός συναισθηματικός δεσμός που αναπτύσσεται ανάμεσα στο παιδί και στο πρόσωπο που το φροντίζει</a:t>
            </a:r>
          </a:p>
          <a:p>
            <a:pPr lvl="1"/>
            <a:r>
              <a:rPr lang="el-GR" altLang="en-US" dirty="0"/>
              <a:t>Η πιο σημαντική πλευρά της κοινωνικής ανάπτυξης</a:t>
            </a:r>
          </a:p>
        </p:txBody>
      </p:sp>
      <p:sp>
        <p:nvSpPr>
          <p:cNvPr id="2" name="Slide Number Placeholder 1">
            <a:extLst>
              <a:ext uri="{FF2B5EF4-FFF2-40B4-BE49-F238E27FC236}">
                <a16:creationId xmlns:a16="http://schemas.microsoft.com/office/drawing/2014/main" id="{287BFBAA-BD63-9C46-8EEF-2CED0508CB56}"/>
              </a:ext>
            </a:extLst>
          </p:cNvPr>
          <p:cNvSpPr>
            <a:spLocks noGrp="1"/>
          </p:cNvSpPr>
          <p:nvPr>
            <p:ph type="sldNum" sz="quarter" idx="10"/>
          </p:nvPr>
        </p:nvSpPr>
        <p:spPr/>
        <p:txBody>
          <a:bodyPr/>
          <a:lstStyle/>
          <a:p>
            <a:fld id="{068CDF2E-EC3D-234C-BF92-AB9B7C0160F3}" type="slidenum">
              <a:rPr lang="en-US" smtClean="0"/>
              <a:pPr/>
              <a:t>7</a:t>
            </a:fld>
            <a:endParaRPr lang="en-US"/>
          </a:p>
        </p:txBody>
      </p:sp>
    </p:spTree>
    <p:extLst>
      <p:ext uri="{BB962C8B-B14F-4D97-AF65-F5344CB8AC3E}">
        <p14:creationId xmlns:p14="http://schemas.microsoft.com/office/powerpoint/2010/main" val="34117787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0C71E6E3-D307-EC4E-A334-723278D443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1175" y="1216155"/>
            <a:ext cx="3920562" cy="5140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itle 2">
            <a:extLst>
              <a:ext uri="{FF2B5EF4-FFF2-40B4-BE49-F238E27FC236}">
                <a16:creationId xmlns:a16="http://schemas.microsoft.com/office/drawing/2014/main" id="{6303370E-3691-1C44-BBEB-0BE798B1BDFB}"/>
              </a:ext>
            </a:extLst>
          </p:cNvPr>
          <p:cNvSpPr>
            <a:spLocks noGrp="1"/>
          </p:cNvSpPr>
          <p:nvPr>
            <p:ph type="title"/>
          </p:nvPr>
        </p:nvSpPr>
        <p:spPr>
          <a:xfrm>
            <a:off x="511228" y="624110"/>
            <a:ext cx="8023172" cy="603747"/>
          </a:xfrm>
        </p:spPr>
        <p:txBody>
          <a:bodyPr/>
          <a:lstStyle/>
          <a:p>
            <a:r>
              <a:rPr lang="el-GR" dirty="0"/>
              <a:t>Σχήμα 6.3 </a:t>
            </a:r>
            <a:r>
              <a:rPr lang="el-GR" dirty="0">
                <a:solidFill>
                  <a:schemeClr val="tx1"/>
                </a:solidFill>
              </a:rPr>
              <a:t>Η έρευνα του </a:t>
            </a:r>
            <a:r>
              <a:rPr lang="en-US" dirty="0">
                <a:solidFill>
                  <a:schemeClr val="tx1"/>
                </a:solidFill>
              </a:rPr>
              <a:t>Harlow</a:t>
            </a:r>
          </a:p>
        </p:txBody>
      </p:sp>
      <p:sp>
        <p:nvSpPr>
          <p:cNvPr id="2" name="Slide Number Placeholder 1">
            <a:extLst>
              <a:ext uri="{FF2B5EF4-FFF2-40B4-BE49-F238E27FC236}">
                <a16:creationId xmlns:a16="http://schemas.microsoft.com/office/drawing/2014/main" id="{11D759A0-ED9B-834C-9067-D551B2F2ED10}"/>
              </a:ext>
            </a:extLst>
          </p:cNvPr>
          <p:cNvSpPr>
            <a:spLocks noGrp="1"/>
          </p:cNvSpPr>
          <p:nvPr>
            <p:ph type="sldNum" sz="quarter" idx="10"/>
          </p:nvPr>
        </p:nvSpPr>
        <p:spPr/>
        <p:txBody>
          <a:bodyPr/>
          <a:lstStyle/>
          <a:p>
            <a:fld id="{068CDF2E-EC3D-234C-BF92-AB9B7C0160F3}" type="slidenum">
              <a:rPr lang="en-US" smtClean="0"/>
              <a:t>8</a:t>
            </a:fld>
            <a:endParaRPr lang="en-US"/>
          </a:p>
        </p:txBody>
      </p:sp>
      <p:sp>
        <p:nvSpPr>
          <p:cNvPr id="5" name="Text Placeholder 4">
            <a:extLst>
              <a:ext uri="{FF2B5EF4-FFF2-40B4-BE49-F238E27FC236}">
                <a16:creationId xmlns:a16="http://schemas.microsoft.com/office/drawing/2014/main" id="{7C59EB28-1F0E-7C45-BE56-94F6AE9B5C5C}"/>
              </a:ext>
            </a:extLst>
          </p:cNvPr>
          <p:cNvSpPr>
            <a:spLocks noGrp="1"/>
          </p:cNvSpPr>
          <p:nvPr>
            <p:ph type="body" sz="quarter" idx="11"/>
          </p:nvPr>
        </p:nvSpPr>
        <p:spPr>
          <a:xfrm>
            <a:off x="4644008" y="4437111"/>
            <a:ext cx="3890392" cy="1919239"/>
          </a:xfrm>
        </p:spPr>
        <p:txBody>
          <a:bodyPr>
            <a:normAutofit fontScale="70000" lnSpcReduction="20000"/>
          </a:bodyPr>
          <a:lstStyle/>
          <a:p>
            <a:r>
              <a:rPr lang="el-GR" dirty="0"/>
              <a:t>Η έρευνα του </a:t>
            </a:r>
            <a:r>
              <a:rPr lang="en-US" dirty="0"/>
              <a:t>Harlow </a:t>
            </a:r>
            <a:r>
              <a:rPr lang="el-GR" dirty="0"/>
              <a:t>έδειξε ότι τα πιθηκάκια προτιμούσαν τη ζεστή, υφασμάτινη «μητέρα» παρά τη συρμάτινη «μητέρα», η οποία παρέχει τροφή</a:t>
            </a:r>
            <a:endParaRPr lang="en-US" dirty="0"/>
          </a:p>
        </p:txBody>
      </p:sp>
    </p:spTree>
    <p:extLst>
      <p:ext uri="{BB962C8B-B14F-4D97-AF65-F5344CB8AC3E}">
        <p14:creationId xmlns:p14="http://schemas.microsoft.com/office/powerpoint/2010/main" val="34656418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FB2ACE-5FEC-2A49-8CAE-D72E0D7B6F55}"/>
              </a:ext>
            </a:extLst>
          </p:cNvPr>
          <p:cNvSpPr>
            <a:spLocks noGrp="1"/>
          </p:cNvSpPr>
          <p:nvPr>
            <p:ph type="title"/>
          </p:nvPr>
        </p:nvSpPr>
        <p:spPr/>
        <p:txBody>
          <a:bodyPr/>
          <a:lstStyle/>
          <a:p>
            <a:r>
              <a:rPr lang="el-GR" altLang="en-US"/>
              <a:t>Προσκόλληση: Η σχετική έρευνα</a:t>
            </a:r>
            <a:endParaRPr lang="en-US" dirty="0"/>
          </a:p>
        </p:txBody>
      </p:sp>
      <p:sp>
        <p:nvSpPr>
          <p:cNvPr id="4" name="Content Placeholder 3">
            <a:extLst>
              <a:ext uri="{FF2B5EF4-FFF2-40B4-BE49-F238E27FC236}">
                <a16:creationId xmlns:a16="http://schemas.microsoft.com/office/drawing/2014/main" id="{5F7F47C2-824A-F44F-8CC1-47FDC28BF100}"/>
              </a:ext>
            </a:extLst>
          </p:cNvPr>
          <p:cNvSpPr>
            <a:spLocks noGrp="1"/>
          </p:cNvSpPr>
          <p:nvPr>
            <p:ph idx="1"/>
          </p:nvPr>
        </p:nvSpPr>
        <p:spPr/>
        <p:txBody>
          <a:bodyPr/>
          <a:lstStyle/>
          <a:p>
            <a:r>
              <a:rPr lang="el-GR" altLang="en-US" dirty="0"/>
              <a:t>Οι πρώτες μελέτες υποδεικνύουν ότι η προσκόλληση βασίζεται στην ανάγκη του βρέφους για </a:t>
            </a:r>
            <a:r>
              <a:rPr lang="el-GR" altLang="en-US" b="1" dirty="0">
                <a:solidFill>
                  <a:schemeClr val="accent2">
                    <a:lumMod val="75000"/>
                  </a:schemeClr>
                </a:solidFill>
              </a:rPr>
              <a:t>ασφάλεια</a:t>
            </a:r>
          </a:p>
          <a:p>
            <a:r>
              <a:rPr lang="el-GR" altLang="en-US" b="1" dirty="0" err="1">
                <a:solidFill>
                  <a:schemeClr val="accent2">
                    <a:lumMod val="75000"/>
                  </a:schemeClr>
                </a:solidFill>
              </a:rPr>
              <a:t>Bowlby</a:t>
            </a:r>
            <a:endParaRPr lang="el-GR" altLang="en-US" b="1" dirty="0">
              <a:solidFill>
                <a:schemeClr val="accent2">
                  <a:lumMod val="75000"/>
                </a:schemeClr>
              </a:solidFill>
            </a:endParaRPr>
          </a:p>
          <a:p>
            <a:pPr lvl="1"/>
            <a:r>
              <a:rPr lang="el-GR" altLang="en-US" dirty="0"/>
              <a:t>Η προσκόλληση παρέχει μια βάση για το βρέφος μέσω μιας ποιοτικά μοναδικής σχέσης με τον ενήλικα που του προσφέρει ασφάλεια</a:t>
            </a:r>
          </a:p>
          <a:p>
            <a:pPr lvl="1"/>
            <a:r>
              <a:rPr lang="el-GR" altLang="en-US" dirty="0"/>
              <a:t>Καθώς το παιδί μεγαλώνει, βαθμιαία απομακρύνεται από την ασφαλή βάση</a:t>
            </a:r>
          </a:p>
          <a:p>
            <a:endParaRPr lang="en-US" dirty="0"/>
          </a:p>
        </p:txBody>
      </p:sp>
      <p:sp>
        <p:nvSpPr>
          <p:cNvPr id="2" name="Slide Number Placeholder 1">
            <a:extLst>
              <a:ext uri="{FF2B5EF4-FFF2-40B4-BE49-F238E27FC236}">
                <a16:creationId xmlns:a16="http://schemas.microsoft.com/office/drawing/2014/main" id="{3096FDE4-5BC3-6743-9C3A-25E8E4EAEA07}"/>
              </a:ext>
            </a:extLst>
          </p:cNvPr>
          <p:cNvSpPr>
            <a:spLocks noGrp="1"/>
          </p:cNvSpPr>
          <p:nvPr>
            <p:ph type="sldNum" sz="quarter" idx="10"/>
          </p:nvPr>
        </p:nvSpPr>
        <p:spPr/>
        <p:txBody>
          <a:bodyPr/>
          <a:lstStyle/>
          <a:p>
            <a:fld id="{068CDF2E-EC3D-234C-BF92-AB9B7C0160F3}" type="slidenum">
              <a:rPr lang="en-US" smtClean="0"/>
              <a:pPr/>
              <a:t>9</a:t>
            </a:fld>
            <a:endParaRPr lang="en-US"/>
          </a:p>
        </p:txBody>
      </p:sp>
    </p:spTree>
    <p:extLst>
      <p:ext uri="{BB962C8B-B14F-4D97-AF65-F5344CB8AC3E}">
        <p14:creationId xmlns:p14="http://schemas.microsoft.com/office/powerpoint/2010/main" val="38830215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374CE54980F246A7E9383F4EA10ABC" ma:contentTypeVersion="3" ma:contentTypeDescription="Create a new document." ma:contentTypeScope="" ma:versionID="302c8d8eec7b262ff101239fe87adae2">
  <xsd:schema xmlns:xsd="http://www.w3.org/2001/XMLSchema" xmlns:xs="http://www.w3.org/2001/XMLSchema" xmlns:p="http://schemas.microsoft.com/office/2006/metadata/properties" xmlns:ns2="2cc8eb43-405d-46d6-b670-8f43e6061b7d" targetNamespace="http://schemas.microsoft.com/office/2006/metadata/properties" ma:root="true" ma:fieldsID="a7aa1418d372543fe41880dce415409b" ns2:_="">
    <xsd:import namespace="2cc8eb43-405d-46d6-b670-8f43e6061b7d"/>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c8eb43-405d-46d6-b670-8f43e6061b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19CD70-09D7-4806-80FC-EF4B9B9FE31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4BBC5F1-F0A1-4F4D-85B2-514CB457A423}">
  <ds:schemaRefs>
    <ds:schemaRef ds:uri="http://schemas.microsoft.com/sharepoint/v3/contenttype/forms"/>
  </ds:schemaRefs>
</ds:datastoreItem>
</file>

<file path=customXml/itemProps3.xml><?xml version="1.0" encoding="utf-8"?>
<ds:datastoreItem xmlns:ds="http://schemas.openxmlformats.org/officeDocument/2006/customXml" ds:itemID="{3EAC8C98-797D-426D-AC20-DC9747990A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c8eb43-405d-46d6-b670-8f43e6061b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3730</TotalTime>
  <Words>1093</Words>
  <Application>Microsoft Office PowerPoint</Application>
  <PresentationFormat>Προβολή στην οθόνη (4:3)</PresentationFormat>
  <Paragraphs>181</Paragraphs>
  <Slides>28</Slides>
  <Notes>21</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28</vt:i4>
      </vt:variant>
    </vt:vector>
  </HeadingPairs>
  <TitlesOfParts>
    <vt:vector size="38" baseType="lpstr">
      <vt:lpstr>.AppleSystemUIFont</vt:lpstr>
      <vt:lpstr>.Hiragino Kaku Gothic Interface W3</vt:lpstr>
      <vt:lpstr>Arial</vt:lpstr>
      <vt:lpstr>Calibri</vt:lpstr>
      <vt:lpstr>Symbol</vt:lpstr>
      <vt:lpstr>System Font Regular</vt:lpstr>
      <vt:lpstr>Times New Roman</vt:lpstr>
      <vt:lpstr>Times New Roman Greek</vt:lpstr>
      <vt:lpstr>Zapf Dingbats</vt:lpstr>
      <vt:lpstr>Θέμα του Office</vt:lpstr>
      <vt:lpstr>Ανάπτυξη:  Κοινωνικές και πολιτισμικές επιδράσεις </vt:lpstr>
      <vt:lpstr>Επιδράσεις στην ανάπτυξη</vt:lpstr>
      <vt:lpstr>Ορισμός «κοόρτης»</vt:lpstr>
      <vt:lpstr>Επιδράσεις στην ανάπτυξη</vt:lpstr>
      <vt:lpstr>Σχήμα 1.2 Η προσέγγιση του Bronfenbrenner στην ανάπτυξη</vt:lpstr>
      <vt:lpstr>Η πρώτη συναισθηματική σχέση </vt:lpstr>
      <vt:lpstr>Προσκόλληση: Η δημιουργία κοινωνικών δεσμών</vt:lpstr>
      <vt:lpstr>Σχήμα 6.3 Η έρευνα του Harlow</vt:lpstr>
      <vt:lpstr>Προσκόλληση: Η σχετική έρευνα</vt:lpstr>
      <vt:lpstr>Η πειραματική «Συνθήκη του ξένου» της Ainsworth</vt:lpstr>
      <vt:lpstr>Σχήμα 6.4 Η ακολουθία αλληλεπίδρασης ανάμεσα στο βρέφος κα στο άτομο που το φροντίζει</vt:lpstr>
      <vt:lpstr>Παρουσίαση του PowerPoint</vt:lpstr>
      <vt:lpstr>Μια τέταρτη κατηγορία προσκόλλησης με την ίδια πειραματική τεχνική</vt:lpstr>
      <vt:lpstr>Γονείς και προσκόλληση</vt:lpstr>
      <vt:lpstr>Θεωρία του νου</vt:lpstr>
      <vt:lpstr>Παρουσίαση του PowerPoint</vt:lpstr>
      <vt:lpstr>Θεωρία του νου</vt:lpstr>
      <vt:lpstr>Θεωρία του νου (συν.)</vt:lpstr>
      <vt:lpstr>Η απροσδόκητη μετατόπιση</vt:lpstr>
      <vt:lpstr>Το κουτί που εξαπατά  </vt:lpstr>
      <vt:lpstr>Ανάπτυξη της έννοιας του εαυτού</vt:lpstr>
      <vt:lpstr>Σχήμα 10.1 Ανάπτυξη της έννοιας του εαυτού</vt:lpstr>
      <vt:lpstr>Αυτοεκτίμηση</vt:lpstr>
      <vt:lpstr>Αλλαγές και σταθερότητα στην αυτοεκτίμηση</vt:lpstr>
      <vt:lpstr>Σχήμα 10.2 Ο φαύλος κύκλος της χαμηλής αυτοεκτίμησης</vt:lpstr>
      <vt:lpstr>Αποτελεσματικοί τρόποι ανατροφής παιδιών</vt:lpstr>
      <vt:lpstr>Παρουσίαση του PowerPoint</vt:lpstr>
      <vt:lpstr>Χαρακτηριστικά παιδιών και τύπος ανατροφής</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lab44</dc:creator>
  <cp:lastModifiedBy>Νικόλαος Μακρής</cp:lastModifiedBy>
  <cp:revision>181</cp:revision>
  <dcterms:created xsi:type="dcterms:W3CDTF">2015-05-07T08:14:23Z</dcterms:created>
  <dcterms:modified xsi:type="dcterms:W3CDTF">2021-05-15T08:19:16Z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0x010100F9374CE54980F246A7E9383F4EA10ABC</vt:lpwstr>
  </property>
</Properties>
</file>