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3" r:id="rId5"/>
    <p:sldId id="272" r:id="rId6"/>
    <p:sldId id="273" r:id="rId7"/>
    <p:sldId id="274" r:id="rId8"/>
    <p:sldId id="276" r:id="rId9"/>
    <p:sldId id="259" r:id="rId10"/>
    <p:sldId id="260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082A2-F695-4307-BCFB-45665378B247}" type="datetimeFigureOut">
              <a:rPr lang="el-GR" smtClean="0"/>
              <a:pPr/>
              <a:t>6/11/2024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86ABE-6C19-409A-BBA2-B6C4A220698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libraryguides.vu.edu.au/apa-referencing/7Book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ibraryguides.vu.edu.au/apa-referencing/7GettingStarted" TargetMode="External"/><Relationship Id="rId5" Type="http://schemas.openxmlformats.org/officeDocument/2006/relationships/hyperlink" Target="https://libraryguides.vu.edu.au/apa-referencing/7JournalArticles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opbullying.gov/bullying/what-is-bullying" TargetMode="External"/><Relationship Id="rId2" Type="http://schemas.openxmlformats.org/officeDocument/2006/relationships/hyperlink" Target="https://libraryguides.vu.edu.au/apa-referencing/7Webpag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esco.org/en/sustainable-development/education" TargetMode="External"/><Relationship Id="rId2" Type="http://schemas.openxmlformats.org/officeDocument/2006/relationships/hyperlink" Target="https://libraryguides.vu.edu.au/apa-referencing/7Webpag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1.png"/><Relationship Id="rId4" Type="http://schemas.openxmlformats.org/officeDocument/2006/relationships/hyperlink" Target="https://www.stopbullying.gov/bullying/what-is-bullyi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cation-ni.gov.uk/publications/research-reports-2011-nature-and-extent-pupil-bullying-schools-north-ireland" TargetMode="External"/><Relationship Id="rId2" Type="http://schemas.openxmlformats.org/officeDocument/2006/relationships/hyperlink" Target="https://libraryguides.vu.edu.au/apa-referencing/7Webpag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1.png"/><Relationship Id="rId4" Type="http://schemas.openxmlformats.org/officeDocument/2006/relationships/hyperlink" Target="https://www.stopbullying.gov/bullying/what-is-bullyi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topbullying.gov/bullying/what-is-bully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14348" y="1785926"/>
            <a:ext cx="7772400" cy="1470025"/>
          </a:xfrm>
        </p:spPr>
        <p:txBody>
          <a:bodyPr/>
          <a:lstStyle/>
          <a:p>
            <a:r>
              <a:rPr lang="en-US" dirty="0"/>
              <a:t>English for Specific Purposes I</a:t>
            </a:r>
            <a:br>
              <a:rPr lang="en-US" dirty="0"/>
            </a:br>
            <a:r>
              <a:rPr lang="en-US" dirty="0"/>
              <a:t>APA system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42976" y="3643314"/>
            <a:ext cx="6400800" cy="1285884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US" sz="2400" dirty="0" err="1"/>
              <a:t>Charitomeni</a:t>
            </a:r>
            <a:r>
              <a:rPr lang="en-US" sz="2400" dirty="0"/>
              <a:t> Giouroglou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 descr="English Language – Yellow Pig B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"/>
            <a:ext cx="1714480" cy="1142987"/>
          </a:xfrm>
          <a:prstGeom prst="rect">
            <a:avLst/>
          </a:prstGeom>
          <a:noFill/>
        </p:spPr>
      </p:pic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285728"/>
            <a:ext cx="39528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100010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How to cite a webpage: In-text citation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64347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With author: Author, year (in brackets)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e.g. …family experience with psychosis (Johnson, 2018).</a:t>
            </a:r>
          </a:p>
          <a:p>
            <a:pPr>
              <a:buNone/>
            </a:pPr>
            <a:r>
              <a:rPr lang="en-US" b="1" dirty="0">
                <a:solidFill>
                  <a:srgbClr val="0070C0"/>
                </a:solidFill>
              </a:rPr>
              <a:t>or</a:t>
            </a:r>
            <a:endParaRPr lang="en-US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Ava Johnson (2018) reflects on her own experiences…</a:t>
            </a:r>
            <a:endParaRPr lang="en-US" dirty="0"/>
          </a:p>
          <a:p>
            <a:r>
              <a:rPr lang="en-US" dirty="0"/>
              <a:t>With organization: Organization, year (in brackets)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e.g. (UNESCO, 2024)</a:t>
            </a:r>
          </a:p>
          <a:p>
            <a:r>
              <a:rPr lang="en-GB" dirty="0"/>
              <a:t>With government agency: Government agency, year (in brackets)</a:t>
            </a:r>
          </a:p>
          <a:p>
            <a:pPr>
              <a:buNone/>
            </a:pPr>
            <a:r>
              <a:rPr lang="en-GB" dirty="0">
                <a:solidFill>
                  <a:srgbClr val="0070C0"/>
                </a:solidFill>
              </a:rPr>
              <a:t>e.g. (Department of Education, 2011)</a:t>
            </a:r>
          </a:p>
          <a:p>
            <a:r>
              <a:rPr lang="en-US" dirty="0"/>
              <a:t>With no author: </a:t>
            </a:r>
            <a:r>
              <a:rPr lang="en-US" i="1" dirty="0"/>
              <a:t>Title</a:t>
            </a:r>
            <a:r>
              <a:rPr lang="en-US" dirty="0"/>
              <a:t>, year (in brackets)</a:t>
            </a: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e.g. …may not predict outcomes in later life (</a:t>
            </a:r>
            <a:r>
              <a:rPr lang="en-US" i="1" dirty="0">
                <a:solidFill>
                  <a:srgbClr val="0070C0"/>
                </a:solidFill>
              </a:rPr>
              <a:t>Researchers Replicate Famous</a:t>
            </a:r>
            <a:r>
              <a:rPr lang="en-US" dirty="0">
                <a:solidFill>
                  <a:srgbClr val="0070C0"/>
                </a:solidFill>
              </a:rPr>
              <a:t>, 2018).</a:t>
            </a: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  <a:p>
            <a:endParaRPr lang="el-GR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9" descr="English Language – Yellow Pig B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36682" y="0"/>
            <a:ext cx="1607318" cy="1071546"/>
          </a:xfrm>
          <a:prstGeom prst="rect">
            <a:avLst/>
          </a:prstGeom>
          <a:noFill/>
        </p:spPr>
      </p:pic>
      <p:sp>
        <p:nvSpPr>
          <p:cNvPr id="4" name="4 - TextBox">
            <a:extLst>
              <a:ext uri="{FF2B5EF4-FFF2-40B4-BE49-F238E27FC236}">
                <a16:creationId xmlns:a16="http://schemas.microsoft.com/office/drawing/2014/main" id="{8CDB5276-49E7-19E2-EFD9-CB069D9F23A4}"/>
              </a:ext>
            </a:extLst>
          </p:cNvPr>
          <p:cNvSpPr txBox="1"/>
          <p:nvPr/>
        </p:nvSpPr>
        <p:spPr>
          <a:xfrm>
            <a:off x="1428728" y="142852"/>
            <a:ext cx="5506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School of Education Sciences – Primary Education Department</a:t>
            </a:r>
          </a:p>
          <a:p>
            <a:r>
              <a:rPr lang="en-US" sz="1600" dirty="0"/>
              <a:t>Subject: English for Specific Purposes I, </a:t>
            </a:r>
            <a:r>
              <a:rPr lang="en-GB" sz="1600" dirty="0"/>
              <a:t>Winter</a:t>
            </a:r>
            <a:r>
              <a:rPr lang="en-US" sz="1600" dirty="0"/>
              <a:t> Semester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1214422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/>
              <a:t>APA style citation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57200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In-text citations</a:t>
            </a:r>
          </a:p>
          <a:p>
            <a:endParaRPr lang="en-US" dirty="0"/>
          </a:p>
          <a:p>
            <a:r>
              <a:rPr lang="en-US" dirty="0"/>
              <a:t>Referencing</a:t>
            </a:r>
            <a:endParaRPr lang="el-G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1428728" y="142852"/>
            <a:ext cx="5506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School of Education Sciences – Primary Education Department</a:t>
            </a:r>
          </a:p>
          <a:p>
            <a:r>
              <a:rPr lang="en-US" sz="1600" dirty="0"/>
              <a:t>Subject: English for Specific Purposes I, </a:t>
            </a:r>
            <a:r>
              <a:rPr lang="en-GB" sz="1600" dirty="0"/>
              <a:t>Winter</a:t>
            </a:r>
            <a:r>
              <a:rPr lang="en-US" sz="1600" dirty="0"/>
              <a:t> Semester</a:t>
            </a:r>
          </a:p>
        </p:txBody>
      </p:sp>
      <p:pic>
        <p:nvPicPr>
          <p:cNvPr id="6" name="Picture 9" descr="English Language – Yellow Pig B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1"/>
            <a:ext cx="1714480" cy="1142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92867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How to cite a book: Referencing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883153"/>
          </a:xfrm>
        </p:spPr>
        <p:txBody>
          <a:bodyPr>
            <a:normAutofit/>
          </a:bodyPr>
          <a:lstStyle/>
          <a:p>
            <a:r>
              <a:rPr lang="en-US" sz="2400" dirty="0"/>
              <a:t>Author/authors. The surname is followed by first initials</a:t>
            </a:r>
          </a:p>
          <a:p>
            <a:r>
              <a:rPr lang="en-US" sz="2400" dirty="0"/>
              <a:t>Year of publication (in brackets)</a:t>
            </a:r>
          </a:p>
          <a:p>
            <a:r>
              <a:rPr lang="en-US" sz="2400" dirty="0"/>
              <a:t>Book title (in </a:t>
            </a:r>
            <a:r>
              <a:rPr lang="en-US" sz="2400" i="1" dirty="0"/>
              <a:t>italics</a:t>
            </a:r>
            <a:r>
              <a:rPr lang="en-US" sz="2400" dirty="0"/>
              <a:t>)</a:t>
            </a:r>
          </a:p>
          <a:p>
            <a:r>
              <a:rPr lang="en-US" sz="2400" dirty="0"/>
              <a:t>Edition (in brackets)</a:t>
            </a:r>
          </a:p>
          <a:p>
            <a:r>
              <a:rPr lang="en-US" sz="2400" dirty="0"/>
              <a:t>Publisher</a:t>
            </a:r>
          </a:p>
          <a:p>
            <a:r>
              <a:rPr lang="en-US" sz="2400" dirty="0"/>
              <a:t>DOI (Digital Object Identifier) </a:t>
            </a:r>
          </a:p>
          <a:p>
            <a:pPr>
              <a:buNone/>
            </a:pPr>
            <a:r>
              <a:rPr lang="en-US" sz="1100" dirty="0">
                <a:hlinkClick r:id="rId2"/>
              </a:rPr>
              <a:t>https://libraryguides.vu.edu.au/apa-referencing/7Books</a:t>
            </a:r>
            <a:r>
              <a:rPr lang="en-US" sz="1100" dirty="0"/>
              <a:t> </a:t>
            </a:r>
          </a:p>
          <a:p>
            <a:pPr algn="just" fontAlgn="base">
              <a:buNone/>
            </a:pPr>
            <a:endParaRPr lang="en-US" sz="30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9" descr="English Language – Yellow Pig B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20" y="0"/>
            <a:ext cx="1714480" cy="1142987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4667250"/>
            <a:ext cx="70104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4 - TextBox">
            <a:extLst>
              <a:ext uri="{FF2B5EF4-FFF2-40B4-BE49-F238E27FC236}">
                <a16:creationId xmlns:a16="http://schemas.microsoft.com/office/drawing/2014/main" id="{FE1E11B9-7909-FD3D-340A-FAA39A6FAFE1}"/>
              </a:ext>
            </a:extLst>
          </p:cNvPr>
          <p:cNvSpPr txBox="1"/>
          <p:nvPr/>
        </p:nvSpPr>
        <p:spPr>
          <a:xfrm>
            <a:off x="1428728" y="142852"/>
            <a:ext cx="5506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School of Education Sciences – Primary Education Department</a:t>
            </a:r>
          </a:p>
          <a:p>
            <a:r>
              <a:rPr lang="en-US" sz="1600" dirty="0"/>
              <a:t>Subject: English for Specific Purposes I, </a:t>
            </a:r>
            <a:r>
              <a:rPr lang="en-GB" sz="1600" dirty="0"/>
              <a:t>Winter</a:t>
            </a:r>
            <a:r>
              <a:rPr lang="en-US" sz="1600" dirty="0"/>
              <a:t> Semester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71438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How to site a journal paper: Referencing</a:t>
            </a:r>
            <a:endParaRPr lang="el-GR" sz="32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9" descr="English Language – Yellow Pig B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1"/>
            <a:ext cx="1643042" cy="1095361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85720" y="1928802"/>
            <a:ext cx="8548247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- Ορθογώνιο"/>
          <p:cNvSpPr/>
          <p:nvPr/>
        </p:nvSpPr>
        <p:spPr>
          <a:xfrm>
            <a:off x="428596" y="4286256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>
                <a:hlinkClick r:id="rId5"/>
              </a:rPr>
              <a:t>https://libraryguides.vu.edu.au/apa-referencing/7JournalArticles</a:t>
            </a:r>
            <a:r>
              <a:rPr lang="en-US" sz="1100" dirty="0"/>
              <a:t> </a:t>
            </a:r>
            <a:endParaRPr lang="el-GR" sz="1100" dirty="0"/>
          </a:p>
        </p:txBody>
      </p:sp>
      <p:sp>
        <p:nvSpPr>
          <p:cNvPr id="10" name="9 - Ορθογώνιο"/>
          <p:cNvSpPr/>
          <p:nvPr/>
        </p:nvSpPr>
        <p:spPr>
          <a:xfrm>
            <a:off x="142844" y="4549676"/>
            <a:ext cx="81439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Author or authors</a:t>
            </a:r>
          </a:p>
          <a:p>
            <a:r>
              <a:rPr lang="en-US" dirty="0"/>
              <a:t>Year of publication (in brackets)</a:t>
            </a:r>
          </a:p>
          <a:p>
            <a:r>
              <a:rPr lang="en-US" dirty="0"/>
              <a:t>Article title</a:t>
            </a:r>
          </a:p>
          <a:p>
            <a:r>
              <a:rPr lang="en-US" dirty="0"/>
              <a:t>Journal title (in </a:t>
            </a:r>
            <a:r>
              <a:rPr lang="en-US" i="1" dirty="0"/>
              <a:t>italics</a:t>
            </a:r>
            <a:r>
              <a:rPr lang="en-US" dirty="0"/>
              <a:t>).</a:t>
            </a:r>
          </a:p>
          <a:p>
            <a:r>
              <a:rPr lang="en-US" dirty="0"/>
              <a:t>Volume of journal (in </a:t>
            </a:r>
            <a:r>
              <a:rPr lang="en-US" i="1" dirty="0"/>
              <a:t>italics</a:t>
            </a:r>
            <a:r>
              <a:rPr lang="en-US" dirty="0"/>
              <a:t>).</a:t>
            </a:r>
          </a:p>
          <a:p>
            <a:r>
              <a:rPr lang="en-US" dirty="0"/>
              <a:t>Issue number of journal in round brackets (no italics).</a:t>
            </a:r>
          </a:p>
          <a:p>
            <a:r>
              <a:rPr lang="en-US" dirty="0"/>
              <a:t>Page range of article.</a:t>
            </a:r>
          </a:p>
          <a:p>
            <a:r>
              <a:rPr lang="en-US" dirty="0">
                <a:hlinkClick r:id="rId6"/>
              </a:rPr>
              <a:t>DOI</a:t>
            </a:r>
            <a:r>
              <a:rPr lang="en-US" dirty="0"/>
              <a:t> or URL</a:t>
            </a:r>
          </a:p>
        </p:txBody>
      </p:sp>
      <p:sp>
        <p:nvSpPr>
          <p:cNvPr id="5" name="4 - TextBox">
            <a:extLst>
              <a:ext uri="{FF2B5EF4-FFF2-40B4-BE49-F238E27FC236}">
                <a16:creationId xmlns:a16="http://schemas.microsoft.com/office/drawing/2014/main" id="{866A579C-7209-97CF-8DE0-D243077B999F}"/>
              </a:ext>
            </a:extLst>
          </p:cNvPr>
          <p:cNvSpPr txBox="1"/>
          <p:nvPr/>
        </p:nvSpPr>
        <p:spPr>
          <a:xfrm>
            <a:off x="1428728" y="142852"/>
            <a:ext cx="5506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School of Education Sciences – Primary Education Department</a:t>
            </a:r>
          </a:p>
          <a:p>
            <a:r>
              <a:rPr lang="en-US" sz="1600" dirty="0"/>
              <a:t>Subject: English for Specific Purposes I, </a:t>
            </a:r>
            <a:r>
              <a:rPr lang="en-GB" sz="1600" dirty="0"/>
              <a:t>Winter</a:t>
            </a:r>
            <a:r>
              <a:rPr lang="en-US" sz="1600" dirty="0"/>
              <a:t> Semester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How to cite a book/journal article: In-text citation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488315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/>
          </a:p>
          <a:p>
            <a:r>
              <a:rPr lang="en-US" sz="2400" dirty="0"/>
              <a:t>Surname of author/authors, year of publication, page (in brackets).</a:t>
            </a:r>
          </a:p>
          <a:p>
            <a:pPr>
              <a:buNone/>
            </a:pPr>
            <a:r>
              <a:rPr lang="en-US" sz="2400" dirty="0">
                <a:solidFill>
                  <a:srgbClr val="0070C0"/>
                </a:solidFill>
              </a:rPr>
              <a:t>e.g. “Experience is the only perceived indicator of capability” (Fletcher, 2018, p. 107)</a:t>
            </a:r>
          </a:p>
          <a:p>
            <a:pPr>
              <a:buNone/>
            </a:pPr>
            <a:r>
              <a:rPr lang="en-US" sz="2400" dirty="0">
                <a:solidFill>
                  <a:srgbClr val="0070C0"/>
                </a:solidFill>
              </a:rPr>
              <a:t>     (Moran &amp; Toner, 2017, p. 207)</a:t>
            </a:r>
            <a:endParaRPr lang="el-GR" sz="2400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l-GR" sz="2400" dirty="0">
                <a:solidFill>
                  <a:srgbClr val="0070C0"/>
                </a:solidFill>
              </a:rPr>
              <a:t>    </a:t>
            </a:r>
            <a:r>
              <a:rPr lang="en-US" sz="2400" dirty="0">
                <a:solidFill>
                  <a:srgbClr val="0070C0"/>
                </a:solidFill>
              </a:rPr>
              <a:t> (Khan et al., 2017, p. 344)</a:t>
            </a:r>
          </a:p>
          <a:p>
            <a:r>
              <a:rPr lang="en-US" sz="2400" dirty="0"/>
              <a:t>When you refer to the author, put only the year of publication in brackets.</a:t>
            </a:r>
          </a:p>
          <a:p>
            <a:pPr>
              <a:buNone/>
            </a:pPr>
            <a:r>
              <a:rPr lang="en-US" sz="2400" dirty="0">
                <a:solidFill>
                  <a:srgbClr val="0070C0"/>
                </a:solidFill>
              </a:rPr>
              <a:t>e.g. Fletcher (2018) notes that “experience is the only perceived indicator of capability” (p. 107).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 algn="just" fontAlgn="base">
              <a:buNone/>
            </a:pPr>
            <a:endParaRPr lang="en-US" sz="3000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9" descr="English Language – Yellow Pig Be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0"/>
            <a:ext cx="1714480" cy="1142987"/>
          </a:xfrm>
          <a:prstGeom prst="rect">
            <a:avLst/>
          </a:prstGeom>
          <a:noFill/>
        </p:spPr>
      </p:pic>
      <p:sp>
        <p:nvSpPr>
          <p:cNvPr id="4" name="4 - TextBox">
            <a:extLst>
              <a:ext uri="{FF2B5EF4-FFF2-40B4-BE49-F238E27FC236}">
                <a16:creationId xmlns:a16="http://schemas.microsoft.com/office/drawing/2014/main" id="{1DC79C29-6A8E-57EB-5461-BBA984AC6DB9}"/>
              </a:ext>
            </a:extLst>
          </p:cNvPr>
          <p:cNvSpPr txBox="1"/>
          <p:nvPr/>
        </p:nvSpPr>
        <p:spPr>
          <a:xfrm>
            <a:off x="1428728" y="142852"/>
            <a:ext cx="5506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School of Education Sciences – Primary Education Department</a:t>
            </a:r>
          </a:p>
          <a:p>
            <a:r>
              <a:rPr lang="en-US" sz="1600" dirty="0"/>
              <a:t>Subject: English for Specific Purposes I, </a:t>
            </a:r>
            <a:r>
              <a:rPr lang="en-GB" sz="1600" dirty="0"/>
              <a:t>Winter</a:t>
            </a:r>
            <a:r>
              <a:rPr lang="en-US" sz="1600" dirty="0"/>
              <a:t> Semester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1214422"/>
            <a:ext cx="8572560" cy="928694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How to cite a webpage when there is an author  </a:t>
            </a:r>
            <a:br>
              <a:rPr lang="en-US" sz="3200" dirty="0"/>
            </a:b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928802"/>
            <a:ext cx="8643998" cy="214314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Author or authors</a:t>
            </a:r>
          </a:p>
          <a:p>
            <a:r>
              <a:rPr lang="en-US" sz="2400" dirty="0"/>
              <a:t>Year, Month Day (in brackets)</a:t>
            </a:r>
          </a:p>
          <a:p>
            <a:r>
              <a:rPr lang="en-US" sz="2400" dirty="0"/>
              <a:t>Title (in </a:t>
            </a:r>
            <a:r>
              <a:rPr lang="en-US" sz="2400" i="1" dirty="0"/>
              <a:t>italics</a:t>
            </a:r>
            <a:r>
              <a:rPr lang="en-US" sz="2400" dirty="0"/>
              <a:t>)</a:t>
            </a:r>
          </a:p>
          <a:p>
            <a:r>
              <a:rPr lang="en-US" sz="2400" dirty="0"/>
              <a:t>Website name</a:t>
            </a:r>
          </a:p>
          <a:p>
            <a:r>
              <a:rPr lang="en-US" sz="2400" dirty="0"/>
              <a:t>URL</a:t>
            </a:r>
          </a:p>
          <a:p>
            <a:pPr>
              <a:buNone/>
            </a:pPr>
            <a:r>
              <a:rPr lang="en-US" sz="1200" dirty="0">
                <a:hlinkClick r:id="rId2"/>
              </a:rPr>
              <a:t>https://libraryguides.vu.edu.au/apa-referencing/7Webpages</a:t>
            </a:r>
            <a:r>
              <a:rPr lang="en-US" sz="1200" dirty="0"/>
              <a:t> </a:t>
            </a:r>
          </a:p>
          <a:p>
            <a:pPr marL="0">
              <a:buNone/>
            </a:pPr>
            <a:endParaRPr lang="en-US" dirty="0">
              <a:hlinkClick r:id="rId3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9" descr="English Language – Yellow Pig Bea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36682" y="0"/>
            <a:ext cx="1607318" cy="1071546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4092382"/>
            <a:ext cx="7500990" cy="2765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TextBox">
            <a:extLst>
              <a:ext uri="{FF2B5EF4-FFF2-40B4-BE49-F238E27FC236}">
                <a16:creationId xmlns:a16="http://schemas.microsoft.com/office/drawing/2014/main" id="{DFB04319-2354-985C-07D0-7901DF65900C}"/>
              </a:ext>
            </a:extLst>
          </p:cNvPr>
          <p:cNvSpPr txBox="1"/>
          <p:nvPr/>
        </p:nvSpPr>
        <p:spPr>
          <a:xfrm>
            <a:off x="1428728" y="142852"/>
            <a:ext cx="5506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School of Education Sciences – Primary Education Department</a:t>
            </a:r>
          </a:p>
          <a:p>
            <a:r>
              <a:rPr lang="en-US" sz="1600" dirty="0"/>
              <a:t>Subject: English for Specific Purposes I, </a:t>
            </a:r>
            <a:r>
              <a:rPr lang="en-GB" sz="1600" dirty="0"/>
              <a:t>Winter</a:t>
            </a:r>
            <a:r>
              <a:rPr lang="en-US" sz="1600" dirty="0"/>
              <a:t> Semester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8C0F6-2B3B-36F2-B4D8-930CAF4E9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>
            <a:extLst>
              <a:ext uri="{FF2B5EF4-FFF2-40B4-BE49-F238E27FC236}">
                <a16:creationId xmlns:a16="http://schemas.microsoft.com/office/drawing/2014/main" id="{77AD4305-81F8-12EF-3B7A-308BA527A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700" y="1214422"/>
            <a:ext cx="7520018" cy="928694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How to cite a webpage</a:t>
            </a:r>
            <a:r>
              <a:rPr lang="en-GB" sz="3200" dirty="0"/>
              <a:t> on a website of an organization (as author)</a:t>
            </a:r>
            <a:br>
              <a:rPr lang="en-US" sz="3200" dirty="0"/>
            </a:br>
            <a:endParaRPr lang="el-GR" sz="3200" dirty="0"/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D4D1567B-E1EA-A4C9-9B47-EE740EF1B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2" y="2143116"/>
            <a:ext cx="8715436" cy="395018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Organization</a:t>
            </a:r>
          </a:p>
          <a:p>
            <a:r>
              <a:rPr lang="en-US" sz="2400" dirty="0"/>
              <a:t>Year, Month Day (in brackets)</a:t>
            </a:r>
          </a:p>
          <a:p>
            <a:r>
              <a:rPr lang="en-US" sz="2400" dirty="0"/>
              <a:t>Title (in </a:t>
            </a:r>
            <a:r>
              <a:rPr lang="en-US" sz="2400" i="1" dirty="0"/>
              <a:t>italics</a:t>
            </a:r>
            <a:r>
              <a:rPr lang="en-US" sz="2400" dirty="0"/>
              <a:t>)</a:t>
            </a:r>
          </a:p>
          <a:p>
            <a:r>
              <a:rPr lang="en-US" sz="2400" dirty="0"/>
              <a:t>URL</a:t>
            </a:r>
          </a:p>
          <a:p>
            <a:pPr>
              <a:buNone/>
            </a:pPr>
            <a:r>
              <a:rPr lang="en-US" sz="1200" dirty="0">
                <a:hlinkClick r:id="rId2"/>
              </a:rPr>
              <a:t>https://libraryguides.vu.edu.au/apa-referencing/7Webpages</a:t>
            </a:r>
            <a:r>
              <a:rPr lang="en-US" sz="1200" dirty="0"/>
              <a:t> </a:t>
            </a:r>
          </a:p>
          <a:p>
            <a:pPr>
              <a:buNone/>
            </a:pPr>
            <a:endParaRPr lang="en-US" sz="1200" dirty="0"/>
          </a:p>
          <a:p>
            <a:pPr marL="0">
              <a:buNone/>
            </a:pPr>
            <a:r>
              <a:rPr lang="en-US" sz="2800" dirty="0">
                <a:solidFill>
                  <a:srgbClr val="FF0000"/>
                </a:solidFill>
              </a:rPr>
              <a:t>Example:</a:t>
            </a:r>
          </a:p>
          <a:p>
            <a:pPr marL="0">
              <a:buNone/>
            </a:pPr>
            <a:r>
              <a:rPr lang="en-US" sz="2800" dirty="0"/>
              <a:t>UNESCO. (2024). </a:t>
            </a:r>
            <a:r>
              <a:rPr lang="en-US" sz="2800" i="1" dirty="0"/>
              <a:t>Education for sustainable development</a:t>
            </a:r>
            <a:r>
              <a:rPr lang="en-US" sz="2800" dirty="0"/>
              <a:t>. </a:t>
            </a:r>
            <a:r>
              <a:rPr lang="en-US" sz="2800" dirty="0">
                <a:hlinkClick r:id="rId3"/>
              </a:rPr>
              <a:t>https://www.unesco.org/en/sustainable-development/education</a:t>
            </a:r>
            <a:r>
              <a:rPr lang="en-US" sz="2800" dirty="0"/>
              <a:t> </a:t>
            </a:r>
          </a:p>
          <a:p>
            <a:pPr marL="0">
              <a:buNone/>
            </a:pPr>
            <a:endParaRPr lang="en-US" dirty="0">
              <a:hlinkClick r:id="rId4"/>
            </a:endParaRPr>
          </a:p>
          <a:p>
            <a:pPr marL="0">
              <a:buNone/>
            </a:pPr>
            <a:endParaRPr lang="en-US" dirty="0">
              <a:hlinkClick r:id="rId4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F844056-1FBE-8C14-3D05-5434E7DCA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9" descr="English Language – Yellow Pig Bear">
            <a:extLst>
              <a:ext uri="{FF2B5EF4-FFF2-40B4-BE49-F238E27FC236}">
                <a16:creationId xmlns:a16="http://schemas.microsoft.com/office/drawing/2014/main" id="{D5B496C4-0899-1EBF-57FE-CD321EA1F1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36682" y="0"/>
            <a:ext cx="1607318" cy="1071546"/>
          </a:xfrm>
          <a:prstGeom prst="rect">
            <a:avLst/>
          </a:prstGeom>
          <a:noFill/>
        </p:spPr>
      </p:pic>
      <p:sp>
        <p:nvSpPr>
          <p:cNvPr id="5" name="4 - TextBox">
            <a:extLst>
              <a:ext uri="{FF2B5EF4-FFF2-40B4-BE49-F238E27FC236}">
                <a16:creationId xmlns:a16="http://schemas.microsoft.com/office/drawing/2014/main" id="{655A39EE-34A2-19BE-CA63-3297DF853A25}"/>
              </a:ext>
            </a:extLst>
          </p:cNvPr>
          <p:cNvSpPr txBox="1"/>
          <p:nvPr/>
        </p:nvSpPr>
        <p:spPr>
          <a:xfrm>
            <a:off x="1428728" y="142852"/>
            <a:ext cx="5506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School of Education Sciences – Primary Education Department</a:t>
            </a:r>
          </a:p>
          <a:p>
            <a:r>
              <a:rPr lang="en-US" sz="1600" dirty="0"/>
              <a:t>Subject: English for Specific Purposes I, </a:t>
            </a:r>
            <a:r>
              <a:rPr lang="en-GB" sz="1600" dirty="0"/>
              <a:t>Winter</a:t>
            </a:r>
            <a:r>
              <a:rPr lang="en-US" sz="1600" dirty="0"/>
              <a:t> Semester</a:t>
            </a:r>
          </a:p>
        </p:txBody>
      </p:sp>
    </p:spTree>
    <p:extLst>
      <p:ext uri="{BB962C8B-B14F-4D97-AF65-F5344CB8AC3E}">
        <p14:creationId xmlns:p14="http://schemas.microsoft.com/office/powerpoint/2010/main" val="2098435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97879-133E-CB5D-27A7-0FD3EBA99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>
            <a:extLst>
              <a:ext uri="{FF2B5EF4-FFF2-40B4-BE49-F238E27FC236}">
                <a16:creationId xmlns:a16="http://schemas.microsoft.com/office/drawing/2014/main" id="{3592EFBC-9487-A2B7-EBE4-6654EB589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700" y="1291634"/>
            <a:ext cx="7520018" cy="928694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How to cite a webpage</a:t>
            </a:r>
            <a:r>
              <a:rPr lang="en-GB" sz="3200" dirty="0"/>
              <a:t> of a government agency (as author)</a:t>
            </a:r>
            <a:br>
              <a:rPr lang="en-US" sz="3200" dirty="0"/>
            </a:br>
            <a:endParaRPr lang="el-GR" sz="3200" dirty="0"/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9AE2FB53-FDA1-342E-12EB-D2A1F073F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82" y="2143116"/>
            <a:ext cx="8715436" cy="438222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Government agency</a:t>
            </a:r>
          </a:p>
          <a:p>
            <a:r>
              <a:rPr lang="en-US" sz="2400" dirty="0"/>
              <a:t>Year, Month Day (in brackets)</a:t>
            </a:r>
          </a:p>
          <a:p>
            <a:r>
              <a:rPr lang="en-US" sz="2400" dirty="0"/>
              <a:t>Title (in </a:t>
            </a:r>
            <a:r>
              <a:rPr lang="en-US" sz="2400" i="1" dirty="0"/>
              <a:t>italics</a:t>
            </a:r>
            <a:r>
              <a:rPr lang="en-US" sz="2400" dirty="0"/>
              <a:t>)</a:t>
            </a:r>
          </a:p>
          <a:p>
            <a:r>
              <a:rPr lang="en-US" sz="2400" dirty="0"/>
              <a:t>URL</a:t>
            </a:r>
          </a:p>
          <a:p>
            <a:pPr>
              <a:buNone/>
            </a:pPr>
            <a:r>
              <a:rPr lang="en-US" sz="1200" dirty="0">
                <a:hlinkClick r:id="rId2"/>
              </a:rPr>
              <a:t>https://libraryguides.vu.edu.au/apa-referencing/7Webpages</a:t>
            </a:r>
            <a:r>
              <a:rPr lang="en-US" sz="1200" dirty="0"/>
              <a:t> </a:t>
            </a:r>
          </a:p>
          <a:p>
            <a:pPr>
              <a:buNone/>
            </a:pPr>
            <a:endParaRPr lang="en-US" sz="1200" dirty="0"/>
          </a:p>
          <a:p>
            <a:pPr marL="0">
              <a:buNone/>
            </a:pPr>
            <a:r>
              <a:rPr lang="en-US" sz="2800" dirty="0">
                <a:solidFill>
                  <a:srgbClr val="FF0000"/>
                </a:solidFill>
              </a:rPr>
              <a:t>Example:</a:t>
            </a:r>
          </a:p>
          <a:p>
            <a:pPr marL="0">
              <a:buNone/>
            </a:pPr>
            <a:r>
              <a:rPr lang="en-US" sz="2800" dirty="0"/>
              <a:t>Department of Education. (2011, 31 October). </a:t>
            </a:r>
            <a:r>
              <a:rPr lang="en-GB" sz="2800" i="1" dirty="0"/>
              <a:t>Research reports 2011 - The nature and extent of pupil bullying in schools in the North of Ireland</a:t>
            </a:r>
            <a:r>
              <a:rPr lang="en-GB" sz="2800" dirty="0"/>
              <a:t>. </a:t>
            </a:r>
            <a:r>
              <a:rPr lang="en-GB" sz="2800" dirty="0">
                <a:solidFill>
                  <a:srgbClr val="FF0000"/>
                </a:solidFill>
                <a:hlinkClick r:id="rId3"/>
              </a:rPr>
              <a:t>https://www.education-ni.gov.uk/publications/research-reports-2011-nature-and-extent-pupil-bullying-schools-north-ireland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  <a:p>
            <a:pPr marL="0">
              <a:buNone/>
            </a:pPr>
            <a:endParaRPr lang="en-US" dirty="0">
              <a:hlinkClick r:id="rId4"/>
            </a:endParaRPr>
          </a:p>
          <a:p>
            <a:pPr marL="0">
              <a:buNone/>
            </a:pPr>
            <a:endParaRPr lang="en-US" dirty="0">
              <a:hlinkClick r:id="rId4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A0643D8-50DF-D1A3-7124-1677033E9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9" descr="English Language – Yellow Pig Bear">
            <a:extLst>
              <a:ext uri="{FF2B5EF4-FFF2-40B4-BE49-F238E27FC236}">
                <a16:creationId xmlns:a16="http://schemas.microsoft.com/office/drawing/2014/main" id="{01599491-DF52-F08C-A062-BBD7E156C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36682" y="0"/>
            <a:ext cx="1607318" cy="1071546"/>
          </a:xfrm>
          <a:prstGeom prst="rect">
            <a:avLst/>
          </a:prstGeom>
          <a:noFill/>
        </p:spPr>
      </p:pic>
      <p:sp>
        <p:nvSpPr>
          <p:cNvPr id="5" name="4 - TextBox">
            <a:extLst>
              <a:ext uri="{FF2B5EF4-FFF2-40B4-BE49-F238E27FC236}">
                <a16:creationId xmlns:a16="http://schemas.microsoft.com/office/drawing/2014/main" id="{429FAFA7-4616-2F48-B0ED-2326C67A9DB3}"/>
              </a:ext>
            </a:extLst>
          </p:cNvPr>
          <p:cNvSpPr txBox="1"/>
          <p:nvPr/>
        </p:nvSpPr>
        <p:spPr>
          <a:xfrm>
            <a:off x="1428728" y="142852"/>
            <a:ext cx="5506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School of Education Sciences – Primary Education Department</a:t>
            </a:r>
          </a:p>
          <a:p>
            <a:r>
              <a:rPr lang="en-US" sz="1600" dirty="0"/>
              <a:t>Subject: English for Specific Purposes I, </a:t>
            </a:r>
            <a:r>
              <a:rPr lang="en-GB" sz="1600" dirty="0"/>
              <a:t>Winter</a:t>
            </a:r>
            <a:r>
              <a:rPr lang="en-US" sz="1600" dirty="0"/>
              <a:t> Semester</a:t>
            </a:r>
          </a:p>
        </p:txBody>
      </p:sp>
    </p:spTree>
    <p:extLst>
      <p:ext uri="{BB962C8B-B14F-4D97-AF65-F5344CB8AC3E}">
        <p14:creationId xmlns:p14="http://schemas.microsoft.com/office/powerpoint/2010/main" val="2630366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572560" cy="928694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How to cite a webpage when there is no author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785926"/>
            <a:ext cx="8643998" cy="5072074"/>
          </a:xfrm>
        </p:spPr>
        <p:txBody>
          <a:bodyPr>
            <a:normAutofit/>
          </a:bodyPr>
          <a:lstStyle/>
          <a:p>
            <a:r>
              <a:rPr lang="en-US" sz="2600" dirty="0"/>
              <a:t>Title (in </a:t>
            </a:r>
            <a:r>
              <a:rPr lang="en-US" sz="2600" i="1" dirty="0"/>
              <a:t>italics</a:t>
            </a:r>
            <a:r>
              <a:rPr lang="en-US" sz="2600" dirty="0"/>
              <a:t>)</a:t>
            </a:r>
          </a:p>
          <a:p>
            <a:r>
              <a:rPr lang="en-US" sz="2600" dirty="0"/>
              <a:t>Year, Month Day (in brackets)</a:t>
            </a:r>
          </a:p>
          <a:p>
            <a:r>
              <a:rPr lang="en-US" sz="2600" dirty="0"/>
              <a:t>Website name</a:t>
            </a:r>
          </a:p>
          <a:p>
            <a:r>
              <a:rPr lang="en-US" sz="2600" dirty="0"/>
              <a:t>URL</a:t>
            </a:r>
          </a:p>
          <a:p>
            <a:pPr marL="0">
              <a:buNone/>
            </a:pPr>
            <a:endParaRPr lang="en-US" sz="2200" i="1" dirty="0"/>
          </a:p>
          <a:p>
            <a:pPr marL="0">
              <a:buNone/>
            </a:pPr>
            <a:r>
              <a:rPr lang="en-US" sz="2600" dirty="0">
                <a:solidFill>
                  <a:srgbClr val="FF0000"/>
                </a:solidFill>
              </a:rPr>
              <a:t>Example:</a:t>
            </a:r>
          </a:p>
          <a:p>
            <a:pPr marL="0">
              <a:buNone/>
            </a:pPr>
            <a:r>
              <a:rPr lang="en-US" sz="2600" i="1" dirty="0"/>
              <a:t>Researchers replicate famous marshmallow test, make new observations. </a:t>
            </a:r>
            <a:r>
              <a:rPr lang="en-US" sz="2600" dirty="0"/>
              <a:t>(2018, May 25). Medical Xpress. https://medicalxpress.com/news/2018-05-replicate-famous-marshmallow.html?utm_source=tabs&amp;utm_medium=link&amp;utm _campaign=story-tabs </a:t>
            </a:r>
            <a:endParaRPr lang="en-US" sz="2600" dirty="0">
              <a:hlinkClick r:id="rId2"/>
            </a:endParaRPr>
          </a:p>
          <a:p>
            <a:pPr marL="0">
              <a:buNone/>
            </a:pPr>
            <a:endParaRPr lang="en-US" sz="2600" dirty="0">
              <a:hlinkClick r:id="rId2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097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9" descr="English Language – Yellow Pig B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36682" y="0"/>
            <a:ext cx="1607318" cy="1071546"/>
          </a:xfrm>
          <a:prstGeom prst="rect">
            <a:avLst/>
          </a:prstGeom>
          <a:noFill/>
        </p:spPr>
      </p:pic>
      <p:sp>
        <p:nvSpPr>
          <p:cNvPr id="5" name="4 - TextBox">
            <a:extLst>
              <a:ext uri="{FF2B5EF4-FFF2-40B4-BE49-F238E27FC236}">
                <a16:creationId xmlns:a16="http://schemas.microsoft.com/office/drawing/2014/main" id="{CFDFFB24-ADD2-F1AE-B900-81B4CD65D1D7}"/>
              </a:ext>
            </a:extLst>
          </p:cNvPr>
          <p:cNvSpPr txBox="1"/>
          <p:nvPr/>
        </p:nvSpPr>
        <p:spPr>
          <a:xfrm>
            <a:off x="1428728" y="142852"/>
            <a:ext cx="55068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School of Education Sciences – Primary Education Department</a:t>
            </a:r>
          </a:p>
          <a:p>
            <a:r>
              <a:rPr lang="en-US" sz="1600" dirty="0"/>
              <a:t>Subject: English for Specific Purposes I, </a:t>
            </a:r>
            <a:r>
              <a:rPr lang="en-GB" sz="1600" dirty="0"/>
              <a:t>Winter</a:t>
            </a:r>
            <a:r>
              <a:rPr lang="en-US" sz="1600" dirty="0"/>
              <a:t> Semester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3667</TotalTime>
  <Words>804</Words>
  <Application>Microsoft Office PowerPoint</Application>
  <PresentationFormat>Προβολή στην οθόνη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3" baseType="lpstr">
      <vt:lpstr>Arial</vt:lpstr>
      <vt:lpstr>Calibri</vt:lpstr>
      <vt:lpstr>Θέμα του Office</vt:lpstr>
      <vt:lpstr>English for Specific Purposes I APA system</vt:lpstr>
      <vt:lpstr>APA style citation</vt:lpstr>
      <vt:lpstr>How to cite a book: Referencing</vt:lpstr>
      <vt:lpstr>How to site a journal paper: Referencing</vt:lpstr>
      <vt:lpstr>How to cite a book/journal article: In-text citation</vt:lpstr>
      <vt:lpstr>How to cite a webpage when there is an author   </vt:lpstr>
      <vt:lpstr>How to cite a webpage on a website of an organization (as author) </vt:lpstr>
      <vt:lpstr>How to cite a webpage of a government agency (as author) </vt:lpstr>
      <vt:lpstr>How to cite a webpage when there is no author</vt:lpstr>
      <vt:lpstr>How to cite a webpage: In-text citation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Public</dc:creator>
  <cp:lastModifiedBy>Hara Giouroglou</cp:lastModifiedBy>
  <cp:revision>104</cp:revision>
  <dcterms:created xsi:type="dcterms:W3CDTF">2022-03-05T13:47:01Z</dcterms:created>
  <dcterms:modified xsi:type="dcterms:W3CDTF">2024-11-06T10:21:47Z</dcterms:modified>
</cp:coreProperties>
</file>