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ilo.hawaii.edu/campuscenter/hohonu/volumes/documents/ThePositiveImpactsofFairyTalesforChildrenLeilaniVisikoKnox-Johnson.pdf" TargetMode="External"/><Relationship Id="rId2" Type="http://schemas.openxmlformats.org/officeDocument/2006/relationships/hyperlink" Target="https://ir.stthomas.edu/cas_engl_mat/2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urydice.eacea.ec.europa.eu/national-education-systems/greece/overview" TargetMode="External"/><Relationship Id="rId2" Type="http://schemas.openxmlformats.org/officeDocument/2006/relationships/hyperlink" Target="https://eurydice.eacea.ec.europa.eu/national-education-systems/finland/overview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jyx.jyu.fi/bitstream/handle/123456789/58454/1/URN%3ANBN%3Afi%3Ajyu-201806083109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F2027C-46F2-5F6F-B3FC-BFD7B13DA3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Developing your thesis statement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D52B435-E248-9AD9-8DA0-E66DA92028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Charitomeni</a:t>
            </a:r>
            <a:r>
              <a:rPr lang="en-GB" dirty="0"/>
              <a:t> Giouroglou</a:t>
            </a:r>
          </a:p>
        </p:txBody>
      </p:sp>
    </p:spTree>
    <p:extLst>
      <p:ext uri="{BB962C8B-B14F-4D97-AF65-F5344CB8AC3E}">
        <p14:creationId xmlns:p14="http://schemas.microsoft.com/office/powerpoint/2010/main" val="19811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B49FDE-AB16-4314-109C-3AC5E8C2D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 thesis statement?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04CD30F-4E2E-F488-E321-CA8CE6888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A thesis statement is a sentence that states the main point and the purpose of your paper. </a:t>
            </a:r>
          </a:p>
          <a:p>
            <a:r>
              <a:rPr lang="en-GB" dirty="0"/>
              <a:t>It is usually the answer to a research question or the solution to a problem that the writer has posed.</a:t>
            </a:r>
          </a:p>
          <a:p>
            <a:r>
              <a:rPr lang="en-GB" dirty="0"/>
              <a:t>It needs to be supported by well-constructed arguments.</a:t>
            </a:r>
          </a:p>
          <a:p>
            <a:r>
              <a:rPr lang="en-GB" dirty="0"/>
              <a:t>It is usually stated in the introduction.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688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AB36AA-D93B-A798-0861-A29723A3C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1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C48D687-8633-6EF3-F3BF-BE320C17D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7"/>
            <a:ext cx="7315200" cy="5722043"/>
          </a:xfrm>
        </p:spPr>
        <p:txBody>
          <a:bodyPr>
            <a:normAutofit/>
          </a:bodyPr>
          <a:lstStyle/>
          <a:p>
            <a:r>
              <a:rPr lang="en-GB" dirty="0"/>
              <a:t>Subject area: Fairytales in education</a:t>
            </a:r>
          </a:p>
          <a:p>
            <a:r>
              <a:rPr lang="en-GB" dirty="0"/>
              <a:t>Title: The importance of teaching fairytales in primary school </a:t>
            </a:r>
          </a:p>
          <a:p>
            <a:r>
              <a:rPr lang="en-GB" dirty="0"/>
              <a:t>Research question: Why is it important to teach fairytales in primary school?</a:t>
            </a:r>
          </a:p>
          <a:p>
            <a:r>
              <a:rPr lang="en-GB" dirty="0"/>
              <a:t>Thesis statement: Teaching fairytales in primary school children enhances their cognitive and psychological development.</a:t>
            </a:r>
          </a:p>
          <a:p>
            <a:r>
              <a:rPr lang="en-GB" dirty="0"/>
              <a:t>Relevant resources:</a:t>
            </a:r>
          </a:p>
          <a:p>
            <a:pPr lvl="1"/>
            <a:r>
              <a:rPr lang="en-GB" dirty="0" err="1"/>
              <a:t>Koutsompou</a:t>
            </a:r>
            <a:r>
              <a:rPr lang="en-GB" dirty="0"/>
              <a:t>, V.-E. The Child and the Fairy Tale: The Psychological Perspective of Children’s Literature. </a:t>
            </a:r>
            <a:r>
              <a:rPr lang="en-GB" i="1" dirty="0"/>
              <a:t>International Journal of Languages, Literature and Linguistics, 2(</a:t>
            </a:r>
            <a:r>
              <a:rPr lang="en-GB" dirty="0"/>
              <a:t>4), 2016, 213-218.</a:t>
            </a:r>
          </a:p>
          <a:p>
            <a:pPr lvl="1"/>
            <a:r>
              <a:rPr lang="en-GB" dirty="0"/>
              <a:t>Young, A. (2020). Empowering Children through Storytelling: A Fairy Tale Curriculum for Middle School Students. </a:t>
            </a:r>
            <a:r>
              <a:rPr lang="en-GB" i="1" dirty="0"/>
              <a:t>English Master's Essays. </a:t>
            </a:r>
            <a:r>
              <a:rPr lang="en-GB" dirty="0"/>
              <a:t>29. </a:t>
            </a:r>
            <a:r>
              <a:rPr lang="en-GB" dirty="0">
                <a:hlinkClick r:id="rId2"/>
              </a:rPr>
              <a:t>https://ir.stthomas.edu/cas_engl_mat/29</a:t>
            </a:r>
            <a:r>
              <a:rPr lang="en-GB" dirty="0"/>
              <a:t>. </a:t>
            </a:r>
          </a:p>
          <a:p>
            <a:pPr lvl="1"/>
            <a:r>
              <a:rPr lang="en-GB" dirty="0" err="1"/>
              <a:t>VisikoKnox</a:t>
            </a:r>
            <a:r>
              <a:rPr lang="en-GB" dirty="0"/>
              <a:t>-Johnson, L. (2016). The Positive Impacts of Fairy Tales for Children. </a:t>
            </a:r>
            <a:r>
              <a:rPr lang="en-GB" i="1" dirty="0"/>
              <a:t>English 345, 14. </a:t>
            </a:r>
            <a:r>
              <a:rPr lang="en-GB" dirty="0"/>
              <a:t>University of Hawai‘i at Hilo. </a:t>
            </a:r>
            <a:r>
              <a:rPr lang="en-GB" dirty="0">
                <a:hlinkClick r:id="rId3"/>
              </a:rPr>
              <a:t>https://hilo.hawaii.edu/campuscenter/hohonu/volumes/documents/ThePositiveImpactsofFairyTalesforChildrenLeilaniVisikoKnox-Johnson.pdf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8976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7F9D6A-D575-FC1B-48F3-1398A6F46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2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8BF9A96-A71E-D2CF-A2D2-6D3297D32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5598476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Subject area: Education systems</a:t>
            </a:r>
          </a:p>
          <a:p>
            <a:r>
              <a:rPr lang="en-GB" dirty="0"/>
              <a:t>Title: Comparative analysis of the Greek and Finnish education systems</a:t>
            </a:r>
          </a:p>
          <a:p>
            <a:r>
              <a:rPr lang="en-GB" dirty="0"/>
              <a:t>Research question: Can the Finnish education system serve as a reform model for Greece?</a:t>
            </a:r>
          </a:p>
          <a:p>
            <a:r>
              <a:rPr lang="en-GB" dirty="0"/>
              <a:t>Thesis statement: The Finnish education system could serve as a reform model for Greece.</a:t>
            </a:r>
          </a:p>
          <a:p>
            <a:r>
              <a:rPr lang="en-GB" dirty="0"/>
              <a:t>Relevant resources:</a:t>
            </a:r>
          </a:p>
          <a:p>
            <a:pPr lvl="1"/>
            <a:r>
              <a:rPr lang="en-GB" dirty="0"/>
              <a:t>European Commission/Eurydice. (2023). National Education Systems, Finland. </a:t>
            </a:r>
            <a:r>
              <a:rPr lang="en-GB" dirty="0">
                <a:hlinkClick r:id="rId2"/>
              </a:rPr>
              <a:t>https://eurydice.eacea.ec.europa.eu/national-education-systems/finland/overview</a:t>
            </a:r>
            <a:r>
              <a:rPr lang="en-GB" dirty="0"/>
              <a:t> </a:t>
            </a:r>
          </a:p>
          <a:p>
            <a:pPr lvl="1"/>
            <a:r>
              <a:rPr lang="en-GB" dirty="0"/>
              <a:t>European Commission/Eurydice. (2023). National Education Systems, Greece. </a:t>
            </a:r>
            <a:r>
              <a:rPr lang="en-GB" dirty="0">
                <a:hlinkClick r:id="rId3"/>
              </a:rPr>
              <a:t>https://eurydice.eacea.ec.europa.eu/national-education-systems/greece/overview</a:t>
            </a:r>
            <a:r>
              <a:rPr lang="en-GB" dirty="0"/>
              <a:t> </a:t>
            </a:r>
          </a:p>
          <a:p>
            <a:pPr lvl="1"/>
            <a:r>
              <a:rPr lang="en-GB" dirty="0" err="1"/>
              <a:t>Papadakou</a:t>
            </a:r>
            <a:r>
              <a:rPr lang="en-GB" dirty="0"/>
              <a:t>, C. (2018). Transforming a school into a Professional Learning Community: A comparative study between Finland and Greece. </a:t>
            </a:r>
            <a:r>
              <a:rPr lang="en-GB" i="1" dirty="0"/>
              <a:t>Master’s Thesis in Education</a:t>
            </a:r>
            <a:r>
              <a:rPr lang="en-GB" dirty="0"/>
              <a:t>, Faculty of Education and Psychology. Institute of Educational Leadership, University of Jyväskylä. </a:t>
            </a:r>
            <a:r>
              <a:rPr lang="en-GB" dirty="0">
                <a:hlinkClick r:id="rId4"/>
              </a:rPr>
              <a:t>https://jyx.jyu.fi/bitstream/handle/123456789/58454/1/URN%3ANBN%3Afi%3Ajyu-201806083109.pdf</a:t>
            </a:r>
            <a:r>
              <a:rPr lang="en-GB" dirty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1473158"/>
      </p:ext>
    </p:extLst>
  </p:cSld>
  <p:clrMapOvr>
    <a:masterClrMapping/>
  </p:clrMapOvr>
</p:sld>
</file>

<file path=ppt/theme/theme1.xml><?xml version="1.0" encoding="utf-8"?>
<a:theme xmlns:a="http://schemas.openxmlformats.org/drawingml/2006/main" name="Πλαίσιο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TM03457475[[fn=Πλαίσιο]]</Template>
  <TotalTime>69</TotalTime>
  <Words>427</Words>
  <Application>Microsoft Office PowerPoint</Application>
  <PresentationFormat>Ευρεία οθόνη</PresentationFormat>
  <Paragraphs>31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7" baseType="lpstr">
      <vt:lpstr>Corbel</vt:lpstr>
      <vt:lpstr>Wingdings 2</vt:lpstr>
      <vt:lpstr>Πλαίσιο</vt:lpstr>
      <vt:lpstr>Developing your thesis statement</vt:lpstr>
      <vt:lpstr>What is a thesis statement?</vt:lpstr>
      <vt:lpstr>Example 1</vt:lpstr>
      <vt:lpstr>Example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your thesis statement</dc:title>
  <dc:creator>Hara Giouroglou</dc:creator>
  <cp:lastModifiedBy>Hara Giouroglou</cp:lastModifiedBy>
  <cp:revision>9</cp:revision>
  <dcterms:created xsi:type="dcterms:W3CDTF">2023-11-07T07:23:37Z</dcterms:created>
  <dcterms:modified xsi:type="dcterms:W3CDTF">2024-11-06T10:24:30Z</dcterms:modified>
</cp:coreProperties>
</file>