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Sniglet" charset="1" panose="04070505030100020000"/>
      <p:regular r:id="rId19"/>
    </p:embeddedFont>
    <p:embeddedFont>
      <p:font typeface="Canva Sans" charset="1" panose="020B0503030501040103"/>
      <p:regular r:id="rId20"/>
    </p:embeddedFont>
    <p:embeddedFont>
      <p:font typeface="Bobby Jones" charset="1" panose="00000000000000000000"/>
      <p:regular r:id="rId21"/>
    </p:embeddedFont>
    <p:embeddedFont>
      <p:font typeface="Bobby Jones Soft" charset="1" panose="00000000000000000000"/>
      <p:regular r:id="rId22"/>
    </p:embeddedFont>
    <p:embeddedFont>
      <p:font typeface="Canva Sans Bold" charset="1" panose="020B0803030501040103"/>
      <p:regular r:id="rId23"/>
    </p:embeddedFont>
    <p:embeddedFont>
      <p:font typeface="Open Sans Bold" charset="1" panose="000000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2" Target="../media/image23.png" Type="http://schemas.openxmlformats.org/officeDocument/2006/relationships/image"/><Relationship Id="rId3" Target="../media/image24.png" Type="http://schemas.openxmlformats.org/officeDocument/2006/relationships/image"/><Relationship Id="rId4" Target="../media/image25.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0.pn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2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TextBox 3" id="3"/>
          <p:cNvSpPr txBox="true"/>
          <p:nvPr/>
        </p:nvSpPr>
        <p:spPr>
          <a:xfrm rot="0">
            <a:off x="3482371" y="2008174"/>
            <a:ext cx="11323258" cy="2938656"/>
          </a:xfrm>
          <a:prstGeom prst="rect">
            <a:avLst/>
          </a:prstGeom>
        </p:spPr>
        <p:txBody>
          <a:bodyPr anchor="t" rtlCol="false" tIns="0" lIns="0" bIns="0" rIns="0">
            <a:spAutoFit/>
          </a:bodyPr>
          <a:lstStyle/>
          <a:p>
            <a:pPr algn="ctr">
              <a:lnSpc>
                <a:spcPts val="11526"/>
              </a:lnSpc>
            </a:pPr>
            <a:r>
              <a:rPr lang="en-US" sz="10200">
                <a:solidFill>
                  <a:srgbClr val="FFDE59"/>
                </a:solidFill>
                <a:latin typeface="Sniglet"/>
                <a:ea typeface="Sniglet"/>
                <a:cs typeface="Sniglet"/>
                <a:sym typeface="Sniglet"/>
              </a:rPr>
              <a:t>Άκου τον ήχο και βρες το ζώο</a:t>
            </a:r>
          </a:p>
        </p:txBody>
      </p:sp>
      <p:grpSp>
        <p:nvGrpSpPr>
          <p:cNvPr name="Group 4" id="4"/>
          <p:cNvGrpSpPr/>
          <p:nvPr/>
        </p:nvGrpSpPr>
        <p:grpSpPr>
          <a:xfrm rot="0">
            <a:off x="7589985" y="5377449"/>
            <a:ext cx="3108030" cy="310803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23C"/>
            </a:solidFill>
          </p:spPr>
        </p:sp>
        <p:sp>
          <p:nvSpPr>
            <p:cNvPr name="TextBox 6" id="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7807414" y="5673874"/>
            <a:ext cx="2665412" cy="2515180"/>
          </a:xfrm>
          <a:custGeom>
            <a:avLst/>
            <a:gdLst/>
            <a:ahLst/>
            <a:cxnLst/>
            <a:rect r="r" b="b" t="t" l="l"/>
            <a:pathLst>
              <a:path h="2515180" w="2665412">
                <a:moveTo>
                  <a:pt x="0" y="0"/>
                </a:moveTo>
                <a:lnTo>
                  <a:pt x="2665411" y="0"/>
                </a:lnTo>
                <a:lnTo>
                  <a:pt x="2665411" y="2515179"/>
                </a:lnTo>
                <a:lnTo>
                  <a:pt x="0" y="25151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8164717" y="6593409"/>
            <a:ext cx="620791" cy="676109"/>
          </a:xfrm>
          <a:custGeom>
            <a:avLst/>
            <a:gdLst/>
            <a:ahLst/>
            <a:cxnLst/>
            <a:rect r="r" b="b" t="t" l="l"/>
            <a:pathLst>
              <a:path h="676109" w="620791">
                <a:moveTo>
                  <a:pt x="0" y="0"/>
                </a:moveTo>
                <a:lnTo>
                  <a:pt x="620791" y="0"/>
                </a:lnTo>
                <a:lnTo>
                  <a:pt x="620791" y="676109"/>
                </a:lnTo>
                <a:lnTo>
                  <a:pt x="0" y="6761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683852" y="6891862"/>
            <a:ext cx="912535" cy="294293"/>
          </a:xfrm>
          <a:custGeom>
            <a:avLst/>
            <a:gdLst/>
            <a:ahLst/>
            <a:cxnLst/>
            <a:rect r="r" b="b" t="t" l="l"/>
            <a:pathLst>
              <a:path h="294293" w="912535">
                <a:moveTo>
                  <a:pt x="0" y="0"/>
                </a:moveTo>
                <a:lnTo>
                  <a:pt x="912535" y="0"/>
                </a:lnTo>
                <a:lnTo>
                  <a:pt x="912535" y="294292"/>
                </a:lnTo>
                <a:lnTo>
                  <a:pt x="0" y="2942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8683852" y="6152984"/>
            <a:ext cx="521563" cy="756228"/>
          </a:xfrm>
          <a:custGeom>
            <a:avLst/>
            <a:gdLst/>
            <a:ahLst/>
            <a:cxnLst/>
            <a:rect r="r" b="b" t="t" l="l"/>
            <a:pathLst>
              <a:path h="756228" w="521563">
                <a:moveTo>
                  <a:pt x="0" y="0"/>
                </a:moveTo>
                <a:lnTo>
                  <a:pt x="521563" y="0"/>
                </a:lnTo>
                <a:lnTo>
                  <a:pt x="521563" y="756228"/>
                </a:lnTo>
                <a:lnTo>
                  <a:pt x="0" y="7562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8932120" y="6704678"/>
            <a:ext cx="328857" cy="187183"/>
          </a:xfrm>
          <a:custGeom>
            <a:avLst/>
            <a:gdLst/>
            <a:ahLst/>
            <a:cxnLst/>
            <a:rect r="r" b="b" t="t" l="l"/>
            <a:pathLst>
              <a:path h="187183" w="328857">
                <a:moveTo>
                  <a:pt x="0" y="0"/>
                </a:moveTo>
                <a:lnTo>
                  <a:pt x="328856" y="0"/>
                </a:lnTo>
                <a:lnTo>
                  <a:pt x="328856" y="187184"/>
                </a:lnTo>
                <a:lnTo>
                  <a:pt x="0" y="18718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13214756" y="5875719"/>
            <a:ext cx="3181747" cy="2278953"/>
          </a:xfrm>
          <a:prstGeom prst="rect">
            <a:avLst/>
          </a:prstGeom>
        </p:spPr>
        <p:txBody>
          <a:bodyPr anchor="t" rtlCol="false" tIns="0" lIns="0" bIns="0" rIns="0">
            <a:spAutoFit/>
          </a:bodyPr>
          <a:lstStyle/>
          <a:p>
            <a:pPr algn="l">
              <a:lnSpc>
                <a:spcPts val="3013"/>
              </a:lnSpc>
            </a:pPr>
            <a:r>
              <a:rPr lang="en-US" sz="2152">
                <a:solidFill>
                  <a:srgbClr val="FFDE59"/>
                </a:solidFill>
                <a:latin typeface="Canva Sans"/>
                <a:ea typeface="Canva Sans"/>
                <a:cs typeface="Canva Sans"/>
                <a:sym typeface="Canva Sans"/>
              </a:rPr>
              <a:t>ΟΜΑΔΑ</a:t>
            </a:r>
          </a:p>
          <a:p>
            <a:pPr algn="l">
              <a:lnSpc>
                <a:spcPts val="3013"/>
              </a:lnSpc>
            </a:pPr>
            <a:r>
              <a:rPr lang="en-US" sz="2152">
                <a:solidFill>
                  <a:srgbClr val="FFDE59"/>
                </a:solidFill>
                <a:latin typeface="Canva Sans"/>
                <a:ea typeface="Canva Sans"/>
                <a:cs typeface="Canva Sans"/>
                <a:sym typeface="Canva Sans"/>
              </a:rPr>
              <a:t>Χαρά Μαυρίδου</a:t>
            </a:r>
          </a:p>
          <a:p>
            <a:pPr algn="l">
              <a:lnSpc>
                <a:spcPts val="3013"/>
              </a:lnSpc>
            </a:pPr>
            <a:r>
              <a:rPr lang="en-US" sz="2152">
                <a:solidFill>
                  <a:srgbClr val="FFDE59"/>
                </a:solidFill>
                <a:latin typeface="Canva Sans"/>
                <a:ea typeface="Canva Sans"/>
                <a:cs typeface="Canva Sans"/>
                <a:sym typeface="Canva Sans"/>
              </a:rPr>
              <a:t>Ναϊάνα Γουβέλη Αμαράλ</a:t>
            </a:r>
          </a:p>
          <a:p>
            <a:pPr algn="l">
              <a:lnSpc>
                <a:spcPts val="3013"/>
              </a:lnSpc>
            </a:pPr>
            <a:r>
              <a:rPr lang="en-US" sz="2152">
                <a:solidFill>
                  <a:srgbClr val="FFDE59"/>
                </a:solidFill>
                <a:latin typeface="Canva Sans"/>
                <a:ea typeface="Canva Sans"/>
                <a:cs typeface="Canva Sans"/>
                <a:sym typeface="Canva Sans"/>
              </a:rPr>
              <a:t>Ζέτα Ζαφειριάδη</a:t>
            </a:r>
          </a:p>
          <a:p>
            <a:pPr algn="l">
              <a:lnSpc>
                <a:spcPts val="3013"/>
              </a:lnSpc>
            </a:pPr>
            <a:r>
              <a:rPr lang="en-US" sz="2152">
                <a:solidFill>
                  <a:srgbClr val="FFDE59"/>
                </a:solidFill>
                <a:latin typeface="Canva Sans"/>
                <a:ea typeface="Canva Sans"/>
                <a:cs typeface="Canva Sans"/>
                <a:sym typeface="Canva Sans"/>
              </a:rPr>
              <a:t>Ελευθερία Γκιόσου</a:t>
            </a:r>
          </a:p>
          <a:p>
            <a:pPr algn="l" marL="0" indent="0" lvl="0">
              <a:lnSpc>
                <a:spcPts val="3013"/>
              </a:lnSpc>
              <a:spcBef>
                <a:spcPct val="0"/>
              </a:spcBef>
            </a:pPr>
            <a:r>
              <a:rPr lang="en-US" sz="2152">
                <a:solidFill>
                  <a:srgbClr val="FFDE59"/>
                </a:solidFill>
                <a:latin typeface="Canva Sans"/>
                <a:ea typeface="Canva Sans"/>
                <a:cs typeface="Canva Sans"/>
                <a:sym typeface="Canva Sans"/>
              </a:rPr>
              <a:t>Βασίλειος Ρίσκος</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4743" r="0" b="-3774"/>
            </a:stretch>
          </a:blipFill>
        </p:spPr>
      </p:sp>
      <p:grpSp>
        <p:nvGrpSpPr>
          <p:cNvPr name="Group 3" id="3"/>
          <p:cNvGrpSpPr/>
          <p:nvPr/>
        </p:nvGrpSpPr>
        <p:grpSpPr>
          <a:xfrm rot="0">
            <a:off x="2183149" y="1605833"/>
            <a:ext cx="14419522" cy="7999259"/>
            <a:chOff x="0" y="0"/>
            <a:chExt cx="3797734" cy="2106801"/>
          </a:xfrm>
        </p:grpSpPr>
        <p:sp>
          <p:nvSpPr>
            <p:cNvPr name="Freeform 4" id="4"/>
            <p:cNvSpPr/>
            <p:nvPr/>
          </p:nvSpPr>
          <p:spPr>
            <a:xfrm flipH="false" flipV="false" rot="0">
              <a:off x="0" y="0"/>
              <a:ext cx="3797734" cy="2106801"/>
            </a:xfrm>
            <a:custGeom>
              <a:avLst/>
              <a:gdLst/>
              <a:ahLst/>
              <a:cxnLst/>
              <a:rect r="r" b="b" t="t" l="l"/>
              <a:pathLst>
                <a:path h="2106801" w="3797734">
                  <a:moveTo>
                    <a:pt x="27382" y="0"/>
                  </a:moveTo>
                  <a:lnTo>
                    <a:pt x="3770352" y="0"/>
                  </a:lnTo>
                  <a:cubicBezTo>
                    <a:pt x="3777614" y="0"/>
                    <a:pt x="3784579" y="2885"/>
                    <a:pt x="3789714" y="8020"/>
                  </a:cubicBezTo>
                  <a:cubicBezTo>
                    <a:pt x="3794849" y="13155"/>
                    <a:pt x="3797734" y="20120"/>
                    <a:pt x="3797734" y="27382"/>
                  </a:cubicBezTo>
                  <a:lnTo>
                    <a:pt x="3797734" y="2079418"/>
                  </a:lnTo>
                  <a:cubicBezTo>
                    <a:pt x="3797734" y="2094541"/>
                    <a:pt x="3785475" y="2106801"/>
                    <a:pt x="3770352" y="2106801"/>
                  </a:cubicBezTo>
                  <a:lnTo>
                    <a:pt x="27382" y="2106801"/>
                  </a:lnTo>
                  <a:cubicBezTo>
                    <a:pt x="20120" y="2106801"/>
                    <a:pt x="13155" y="2103916"/>
                    <a:pt x="8020" y="2098781"/>
                  </a:cubicBezTo>
                  <a:cubicBezTo>
                    <a:pt x="2885" y="2093645"/>
                    <a:pt x="0" y="2086681"/>
                    <a:pt x="0" y="2079418"/>
                  </a:cubicBezTo>
                  <a:lnTo>
                    <a:pt x="0" y="27382"/>
                  </a:lnTo>
                  <a:cubicBezTo>
                    <a:pt x="0" y="20120"/>
                    <a:pt x="2885" y="13155"/>
                    <a:pt x="8020" y="8020"/>
                  </a:cubicBezTo>
                  <a:cubicBezTo>
                    <a:pt x="13155" y="2885"/>
                    <a:pt x="20120" y="0"/>
                    <a:pt x="27382" y="0"/>
                  </a:cubicBezTo>
                  <a:close/>
                </a:path>
              </a:pathLst>
            </a:custGeom>
            <a:solidFill>
              <a:srgbClr val="FFFFFF"/>
            </a:solidFill>
          </p:spPr>
        </p:sp>
        <p:sp>
          <p:nvSpPr>
            <p:cNvPr name="TextBox 5" id="5"/>
            <p:cNvSpPr txBox="true"/>
            <p:nvPr/>
          </p:nvSpPr>
          <p:spPr>
            <a:xfrm>
              <a:off x="0" y="-38100"/>
              <a:ext cx="3797734" cy="214490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373819" y="2100355"/>
            <a:ext cx="9540361" cy="1001628"/>
          </a:xfrm>
          <a:prstGeom prst="rect">
            <a:avLst/>
          </a:prstGeom>
        </p:spPr>
        <p:txBody>
          <a:bodyPr anchor="t" rtlCol="false" tIns="0" lIns="0" bIns="0" rIns="0">
            <a:spAutoFit/>
          </a:bodyPr>
          <a:lstStyle/>
          <a:p>
            <a:pPr algn="ctr">
              <a:lnSpc>
                <a:spcPts val="7657"/>
              </a:lnSpc>
            </a:pPr>
            <a:r>
              <a:rPr lang="en-US" sz="6776">
                <a:solidFill>
                  <a:srgbClr val="72412B"/>
                </a:solidFill>
                <a:latin typeface="Bobby Jones"/>
                <a:ea typeface="Bobby Jones"/>
                <a:cs typeface="Bobby Jones"/>
                <a:sym typeface="Bobby Jones"/>
              </a:rPr>
              <a:t>ΦΙΔΙ</a:t>
            </a:r>
          </a:p>
        </p:txBody>
      </p:sp>
      <p:sp>
        <p:nvSpPr>
          <p:cNvPr name="Freeform 7" id="7"/>
          <p:cNvSpPr/>
          <p:nvPr/>
        </p:nvSpPr>
        <p:spPr>
          <a:xfrm flipH="false" flipV="false" rot="0">
            <a:off x="7232488" y="4179741"/>
            <a:ext cx="3823023" cy="4114800"/>
          </a:xfrm>
          <a:custGeom>
            <a:avLst/>
            <a:gdLst/>
            <a:ahLst/>
            <a:cxnLst/>
            <a:rect r="r" b="b" t="t" l="l"/>
            <a:pathLst>
              <a:path h="4114800" w="3823023">
                <a:moveTo>
                  <a:pt x="0" y="0"/>
                </a:moveTo>
                <a:lnTo>
                  <a:pt x="3823024" y="0"/>
                </a:lnTo>
                <a:lnTo>
                  <a:pt x="38230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DAFEC2"/>
        </a:solidFill>
      </p:bgPr>
    </p:bg>
    <p:spTree>
      <p:nvGrpSpPr>
        <p:cNvPr id="1" name=""/>
        <p:cNvGrpSpPr/>
        <p:nvPr/>
      </p:nvGrpSpPr>
      <p:grpSpPr>
        <a:xfrm>
          <a:off x="0" y="0"/>
          <a:ext cx="0" cy="0"/>
          <a:chOff x="0" y="0"/>
          <a:chExt cx="0" cy="0"/>
        </a:xfrm>
      </p:grpSpPr>
      <p:sp>
        <p:nvSpPr>
          <p:cNvPr name="Freeform 2" id="2"/>
          <p:cNvSpPr/>
          <p:nvPr/>
        </p:nvSpPr>
        <p:spPr>
          <a:xfrm flipH="false" flipV="false" rot="0">
            <a:off x="-34143" y="120171"/>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66" t="0" r="-3066" b="0"/>
            </a:stretch>
          </a:blipFill>
        </p:spPr>
      </p:sp>
      <p:sp>
        <p:nvSpPr>
          <p:cNvPr name="Freeform 3" id="3"/>
          <p:cNvSpPr/>
          <p:nvPr/>
        </p:nvSpPr>
        <p:spPr>
          <a:xfrm flipH="false" flipV="false" rot="0">
            <a:off x="8174034" y="5263671"/>
            <a:ext cx="935822" cy="1223297"/>
          </a:xfrm>
          <a:custGeom>
            <a:avLst/>
            <a:gdLst/>
            <a:ahLst/>
            <a:cxnLst/>
            <a:rect r="r" b="b" t="t" l="l"/>
            <a:pathLst>
              <a:path h="1223297" w="935822">
                <a:moveTo>
                  <a:pt x="0" y="0"/>
                </a:moveTo>
                <a:lnTo>
                  <a:pt x="935823" y="0"/>
                </a:lnTo>
                <a:lnTo>
                  <a:pt x="935823" y="1223297"/>
                </a:lnTo>
                <a:lnTo>
                  <a:pt x="0" y="12232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350602" y="6838449"/>
            <a:ext cx="823433" cy="1076383"/>
          </a:xfrm>
          <a:custGeom>
            <a:avLst/>
            <a:gdLst/>
            <a:ahLst/>
            <a:cxnLst/>
            <a:rect r="r" b="b" t="t" l="l"/>
            <a:pathLst>
              <a:path h="1076383" w="823433">
                <a:moveTo>
                  <a:pt x="0" y="0"/>
                </a:moveTo>
                <a:lnTo>
                  <a:pt x="823432" y="0"/>
                </a:lnTo>
                <a:lnTo>
                  <a:pt x="823432" y="1076383"/>
                </a:lnTo>
                <a:lnTo>
                  <a:pt x="0" y="10763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202257" y="7200900"/>
            <a:ext cx="1092315" cy="1427863"/>
          </a:xfrm>
          <a:custGeom>
            <a:avLst/>
            <a:gdLst/>
            <a:ahLst/>
            <a:cxnLst/>
            <a:rect r="r" b="b" t="t" l="l"/>
            <a:pathLst>
              <a:path h="1427863" w="1092315">
                <a:moveTo>
                  <a:pt x="0" y="0"/>
                </a:moveTo>
                <a:lnTo>
                  <a:pt x="1092315" y="0"/>
                </a:lnTo>
                <a:lnTo>
                  <a:pt x="1092315" y="1427863"/>
                </a:lnTo>
                <a:lnTo>
                  <a:pt x="0" y="14278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9969085" y="5977603"/>
            <a:ext cx="779330" cy="1018732"/>
          </a:xfrm>
          <a:custGeom>
            <a:avLst/>
            <a:gdLst/>
            <a:ahLst/>
            <a:cxnLst/>
            <a:rect r="r" b="b" t="t" l="l"/>
            <a:pathLst>
              <a:path h="1018732" w="779330">
                <a:moveTo>
                  <a:pt x="0" y="0"/>
                </a:moveTo>
                <a:lnTo>
                  <a:pt x="779329" y="0"/>
                </a:lnTo>
                <a:lnTo>
                  <a:pt x="779329" y="1018731"/>
                </a:lnTo>
                <a:lnTo>
                  <a:pt x="0" y="10187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1601008" y="7649808"/>
            <a:ext cx="1494435" cy="1608492"/>
          </a:xfrm>
          <a:custGeom>
            <a:avLst/>
            <a:gdLst/>
            <a:ahLst/>
            <a:cxnLst/>
            <a:rect r="r" b="b" t="t" l="l"/>
            <a:pathLst>
              <a:path h="1608492" w="1494435">
                <a:moveTo>
                  <a:pt x="0" y="0"/>
                </a:moveTo>
                <a:lnTo>
                  <a:pt x="1494435" y="0"/>
                </a:lnTo>
                <a:lnTo>
                  <a:pt x="1494435" y="1608492"/>
                </a:lnTo>
                <a:lnTo>
                  <a:pt x="0" y="16084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5836403" y="7376640"/>
            <a:ext cx="1927682" cy="1730095"/>
          </a:xfrm>
          <a:custGeom>
            <a:avLst/>
            <a:gdLst/>
            <a:ahLst/>
            <a:cxnLst/>
            <a:rect r="r" b="b" t="t" l="l"/>
            <a:pathLst>
              <a:path h="1730095" w="1927682">
                <a:moveTo>
                  <a:pt x="0" y="0"/>
                </a:moveTo>
                <a:lnTo>
                  <a:pt x="1927682" y="0"/>
                </a:lnTo>
                <a:lnTo>
                  <a:pt x="1927682" y="1730095"/>
                </a:lnTo>
                <a:lnTo>
                  <a:pt x="0" y="1730095"/>
                </a:lnTo>
                <a:lnTo>
                  <a:pt x="0" y="0"/>
                </a:lnTo>
                <a:close/>
              </a:path>
            </a:pathLst>
          </a:custGeom>
          <a:blipFill>
            <a:blip r:embed="rId7"/>
            <a:stretch>
              <a:fillRect l="0" t="0" r="0" b="0"/>
            </a:stretch>
          </a:blipFill>
        </p:spPr>
      </p:sp>
      <p:sp>
        <p:nvSpPr>
          <p:cNvPr name="Freeform 9" id="9"/>
          <p:cNvSpPr/>
          <p:nvPr/>
        </p:nvSpPr>
        <p:spPr>
          <a:xfrm flipH="false" flipV="false" rot="0">
            <a:off x="10748414" y="4266092"/>
            <a:ext cx="2347029" cy="2220876"/>
          </a:xfrm>
          <a:custGeom>
            <a:avLst/>
            <a:gdLst/>
            <a:ahLst/>
            <a:cxnLst/>
            <a:rect r="r" b="b" t="t" l="l"/>
            <a:pathLst>
              <a:path h="2220876" w="2347029">
                <a:moveTo>
                  <a:pt x="0" y="0"/>
                </a:moveTo>
                <a:lnTo>
                  <a:pt x="2347029" y="0"/>
                </a:lnTo>
                <a:lnTo>
                  <a:pt x="2347029" y="2220876"/>
                </a:lnTo>
                <a:lnTo>
                  <a:pt x="0" y="222087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7182871" y="3899237"/>
            <a:ext cx="1926985" cy="1477293"/>
          </a:xfrm>
          <a:custGeom>
            <a:avLst/>
            <a:gdLst/>
            <a:ahLst/>
            <a:cxnLst/>
            <a:rect r="r" b="b" t="t" l="l"/>
            <a:pathLst>
              <a:path h="1477293" w="1926985">
                <a:moveTo>
                  <a:pt x="0" y="0"/>
                </a:moveTo>
                <a:lnTo>
                  <a:pt x="1926986" y="0"/>
                </a:lnTo>
                <a:lnTo>
                  <a:pt x="1926986" y="1477293"/>
                </a:lnTo>
                <a:lnTo>
                  <a:pt x="0" y="14772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DAFEC2"/>
        </a:solidFill>
      </p:bgPr>
    </p:bg>
    <p:spTree>
      <p:nvGrpSpPr>
        <p:cNvPr id="1" name=""/>
        <p:cNvGrpSpPr/>
        <p:nvPr/>
      </p:nvGrpSpPr>
      <p:grpSpPr>
        <a:xfrm>
          <a:off x="0" y="0"/>
          <a:ext cx="0" cy="0"/>
          <a:chOff x="0" y="0"/>
          <a:chExt cx="0" cy="0"/>
        </a:xfrm>
      </p:grpSpPr>
      <p:grpSp>
        <p:nvGrpSpPr>
          <p:cNvPr name="Group 2" id="2"/>
          <p:cNvGrpSpPr/>
          <p:nvPr/>
        </p:nvGrpSpPr>
        <p:grpSpPr>
          <a:xfrm rot="0">
            <a:off x="5021803" y="2416678"/>
            <a:ext cx="6385516" cy="6385516"/>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B23C"/>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5468514" y="3025689"/>
            <a:ext cx="5476148" cy="5167492"/>
          </a:xfrm>
          <a:custGeom>
            <a:avLst/>
            <a:gdLst/>
            <a:ahLst/>
            <a:cxnLst/>
            <a:rect r="r" b="b" t="t" l="l"/>
            <a:pathLst>
              <a:path h="5167492" w="5476148">
                <a:moveTo>
                  <a:pt x="0" y="0"/>
                </a:moveTo>
                <a:lnTo>
                  <a:pt x="5476148" y="0"/>
                </a:lnTo>
                <a:lnTo>
                  <a:pt x="5476148" y="5167493"/>
                </a:lnTo>
                <a:lnTo>
                  <a:pt x="0" y="51674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6202601" y="4914895"/>
            <a:ext cx="1275429" cy="1389081"/>
          </a:xfrm>
          <a:custGeom>
            <a:avLst/>
            <a:gdLst/>
            <a:ahLst/>
            <a:cxnLst/>
            <a:rect r="r" b="b" t="t" l="l"/>
            <a:pathLst>
              <a:path h="1389081" w="1275429">
                <a:moveTo>
                  <a:pt x="0" y="0"/>
                </a:moveTo>
                <a:lnTo>
                  <a:pt x="1275429" y="0"/>
                </a:lnTo>
                <a:lnTo>
                  <a:pt x="1275429" y="1389081"/>
                </a:lnTo>
                <a:lnTo>
                  <a:pt x="0" y="13890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7269177" y="5528073"/>
            <a:ext cx="1874823" cy="604631"/>
          </a:xfrm>
          <a:custGeom>
            <a:avLst/>
            <a:gdLst/>
            <a:ahLst/>
            <a:cxnLst/>
            <a:rect r="r" b="b" t="t" l="l"/>
            <a:pathLst>
              <a:path h="604631" w="1874823">
                <a:moveTo>
                  <a:pt x="0" y="0"/>
                </a:moveTo>
                <a:lnTo>
                  <a:pt x="1874823" y="0"/>
                </a:lnTo>
                <a:lnTo>
                  <a:pt x="1874823" y="604630"/>
                </a:lnTo>
                <a:lnTo>
                  <a:pt x="0" y="6046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7269177" y="4010032"/>
            <a:ext cx="1071564" cy="1553687"/>
          </a:xfrm>
          <a:custGeom>
            <a:avLst/>
            <a:gdLst/>
            <a:ahLst/>
            <a:cxnLst/>
            <a:rect r="r" b="b" t="t" l="l"/>
            <a:pathLst>
              <a:path h="1553687" w="1071564">
                <a:moveTo>
                  <a:pt x="0" y="0"/>
                </a:moveTo>
                <a:lnTo>
                  <a:pt x="1071563" y="0"/>
                </a:lnTo>
                <a:lnTo>
                  <a:pt x="1071563" y="1553687"/>
                </a:lnTo>
                <a:lnTo>
                  <a:pt x="0" y="15536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7779248" y="5143500"/>
            <a:ext cx="675643" cy="384573"/>
          </a:xfrm>
          <a:custGeom>
            <a:avLst/>
            <a:gdLst/>
            <a:ahLst/>
            <a:cxnLst/>
            <a:rect r="r" b="b" t="t" l="l"/>
            <a:pathLst>
              <a:path h="384573" w="675643">
                <a:moveTo>
                  <a:pt x="0" y="0"/>
                </a:moveTo>
                <a:lnTo>
                  <a:pt x="675643" y="0"/>
                </a:lnTo>
                <a:lnTo>
                  <a:pt x="675643" y="384573"/>
                </a:lnTo>
                <a:lnTo>
                  <a:pt x="0" y="3845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0" y="394652"/>
            <a:ext cx="12940966" cy="1144270"/>
          </a:xfrm>
          <a:prstGeom prst="rect">
            <a:avLst/>
          </a:prstGeom>
        </p:spPr>
        <p:txBody>
          <a:bodyPr anchor="t" rtlCol="false" tIns="0" lIns="0" bIns="0" rIns="0">
            <a:spAutoFit/>
          </a:bodyPr>
          <a:lstStyle/>
          <a:p>
            <a:pPr algn="ctr">
              <a:lnSpc>
                <a:spcPts val="9379"/>
              </a:lnSpc>
            </a:pPr>
            <a:r>
              <a:rPr lang="en-US" sz="6699" b="true">
                <a:solidFill>
                  <a:srgbClr val="000000"/>
                </a:solidFill>
                <a:latin typeface="Open Sans Bold"/>
                <a:ea typeface="Open Sans Bold"/>
                <a:cs typeface="Open Sans Bold"/>
                <a:sym typeface="Open Sans Bold"/>
              </a:rPr>
              <a:t>Το σήμα της ομάδας μας:</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946297">
            <a:off x="3437738" y="1417680"/>
            <a:ext cx="2231619" cy="2685755"/>
          </a:xfrm>
          <a:custGeom>
            <a:avLst/>
            <a:gdLst/>
            <a:ahLst/>
            <a:cxnLst/>
            <a:rect r="r" b="b" t="t" l="l"/>
            <a:pathLst>
              <a:path h="2685755" w="2231619">
                <a:moveTo>
                  <a:pt x="0" y="0"/>
                </a:moveTo>
                <a:lnTo>
                  <a:pt x="2231618" y="0"/>
                </a:lnTo>
                <a:lnTo>
                  <a:pt x="2231618" y="2685756"/>
                </a:lnTo>
                <a:lnTo>
                  <a:pt x="0" y="26857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3424767" y="5143500"/>
            <a:ext cx="3206606" cy="3859154"/>
          </a:xfrm>
          <a:custGeom>
            <a:avLst/>
            <a:gdLst/>
            <a:ahLst/>
            <a:cxnLst/>
            <a:rect r="r" b="b" t="t" l="l"/>
            <a:pathLst>
              <a:path h="3859154" w="3206606">
                <a:moveTo>
                  <a:pt x="3206606" y="0"/>
                </a:moveTo>
                <a:lnTo>
                  <a:pt x="0" y="0"/>
                </a:lnTo>
                <a:lnTo>
                  <a:pt x="0" y="3859154"/>
                </a:lnTo>
                <a:lnTo>
                  <a:pt x="3206606" y="3859154"/>
                </a:lnTo>
                <a:lnTo>
                  <a:pt x="3206606"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748387" y="4210685"/>
            <a:ext cx="12791225" cy="1675129"/>
          </a:xfrm>
          <a:prstGeom prst="rect">
            <a:avLst/>
          </a:prstGeom>
        </p:spPr>
        <p:txBody>
          <a:bodyPr anchor="t" rtlCol="false" tIns="0" lIns="0" bIns="0" rIns="0">
            <a:spAutoFit/>
          </a:bodyPr>
          <a:lstStyle/>
          <a:p>
            <a:pPr algn="ctr">
              <a:lnSpc>
                <a:spcPts val="13720"/>
              </a:lnSpc>
            </a:pPr>
            <a:r>
              <a:rPr lang="en-US" sz="9800" b="true">
                <a:solidFill>
                  <a:srgbClr val="FFFFFF"/>
                </a:solidFill>
                <a:latin typeface="Open Sans Bold"/>
                <a:ea typeface="Open Sans Bold"/>
                <a:cs typeface="Open Sans Bold"/>
                <a:sym typeface="Open Sans Bold"/>
              </a:rPr>
              <a:t>Ευχαριστούμε πολύ </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325009"/>
        </a:solidFill>
      </p:bgPr>
    </p:bg>
    <p:spTree>
      <p:nvGrpSpPr>
        <p:cNvPr id="1" name=""/>
        <p:cNvGrpSpPr/>
        <p:nvPr/>
      </p:nvGrpSpPr>
      <p:grpSpPr>
        <a:xfrm>
          <a:off x="0" y="0"/>
          <a:ext cx="0" cy="0"/>
          <a:chOff x="0" y="0"/>
          <a:chExt cx="0" cy="0"/>
        </a:xfrm>
      </p:grpSpPr>
      <p:grpSp>
        <p:nvGrpSpPr>
          <p:cNvPr name="Group 2" id="2"/>
          <p:cNvGrpSpPr/>
          <p:nvPr/>
        </p:nvGrpSpPr>
        <p:grpSpPr>
          <a:xfrm rot="0">
            <a:off x="1387889" y="738496"/>
            <a:ext cx="15512223" cy="8810008"/>
            <a:chOff x="0" y="0"/>
            <a:chExt cx="4085524" cy="2320331"/>
          </a:xfrm>
        </p:grpSpPr>
        <p:sp>
          <p:nvSpPr>
            <p:cNvPr name="Freeform 3" id="3"/>
            <p:cNvSpPr/>
            <p:nvPr/>
          </p:nvSpPr>
          <p:spPr>
            <a:xfrm flipH="false" flipV="false" rot="0">
              <a:off x="0" y="0"/>
              <a:ext cx="4085523" cy="2320331"/>
            </a:xfrm>
            <a:custGeom>
              <a:avLst/>
              <a:gdLst/>
              <a:ahLst/>
              <a:cxnLst/>
              <a:rect r="r" b="b" t="t" l="l"/>
              <a:pathLst>
                <a:path h="2320331" w="4085523">
                  <a:moveTo>
                    <a:pt x="25453" y="0"/>
                  </a:moveTo>
                  <a:lnTo>
                    <a:pt x="4060070" y="0"/>
                  </a:lnTo>
                  <a:cubicBezTo>
                    <a:pt x="4074128" y="0"/>
                    <a:pt x="4085523" y="11396"/>
                    <a:pt x="4085523" y="25453"/>
                  </a:cubicBezTo>
                  <a:lnTo>
                    <a:pt x="4085523" y="2294878"/>
                  </a:lnTo>
                  <a:cubicBezTo>
                    <a:pt x="4085523" y="2308936"/>
                    <a:pt x="4074128" y="2320331"/>
                    <a:pt x="4060070" y="2320331"/>
                  </a:cubicBezTo>
                  <a:lnTo>
                    <a:pt x="25453" y="2320331"/>
                  </a:lnTo>
                  <a:cubicBezTo>
                    <a:pt x="11396" y="2320331"/>
                    <a:pt x="0" y="2308936"/>
                    <a:pt x="0" y="2294878"/>
                  </a:cubicBezTo>
                  <a:lnTo>
                    <a:pt x="0" y="25453"/>
                  </a:lnTo>
                  <a:cubicBezTo>
                    <a:pt x="0" y="11396"/>
                    <a:pt x="11396" y="0"/>
                    <a:pt x="25453" y="0"/>
                  </a:cubicBezTo>
                  <a:close/>
                </a:path>
              </a:pathLst>
            </a:custGeom>
            <a:solidFill>
              <a:srgbClr val="FFFFFF"/>
            </a:solidFill>
          </p:spPr>
        </p:sp>
        <p:sp>
          <p:nvSpPr>
            <p:cNvPr name="TextBox 4" id="4"/>
            <p:cNvSpPr txBox="true"/>
            <p:nvPr/>
          </p:nvSpPr>
          <p:spPr>
            <a:xfrm>
              <a:off x="0" y="-38100"/>
              <a:ext cx="4085524" cy="2358431"/>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5283751" y="1055598"/>
            <a:ext cx="7720498" cy="981511"/>
          </a:xfrm>
          <a:prstGeom prst="rect">
            <a:avLst/>
          </a:prstGeom>
        </p:spPr>
        <p:txBody>
          <a:bodyPr anchor="t" rtlCol="false" tIns="0" lIns="0" bIns="0" rIns="0">
            <a:spAutoFit/>
          </a:bodyPr>
          <a:lstStyle/>
          <a:p>
            <a:pPr algn="ctr" marL="0" indent="0" lvl="0">
              <a:lnSpc>
                <a:spcPts val="7838"/>
              </a:lnSpc>
              <a:spcBef>
                <a:spcPct val="0"/>
              </a:spcBef>
            </a:pPr>
            <a:r>
              <a:rPr lang="en-US" sz="5598">
                <a:solidFill>
                  <a:srgbClr val="FFDE59"/>
                </a:solidFill>
                <a:latin typeface="Bobby Jones"/>
                <a:ea typeface="Bobby Jones"/>
                <a:cs typeface="Bobby Jones"/>
                <a:sym typeface="Bobby Jones"/>
              </a:rPr>
              <a:t>Σκοπός του Παιχνιδιού</a:t>
            </a:r>
          </a:p>
        </p:txBody>
      </p:sp>
      <p:sp>
        <p:nvSpPr>
          <p:cNvPr name="TextBox 6" id="6"/>
          <p:cNvSpPr txBox="true"/>
          <p:nvPr/>
        </p:nvSpPr>
        <p:spPr>
          <a:xfrm rot="0">
            <a:off x="2371292" y="2463893"/>
            <a:ext cx="13545416" cy="6638925"/>
          </a:xfrm>
          <a:prstGeom prst="rect">
            <a:avLst/>
          </a:prstGeom>
        </p:spPr>
        <p:txBody>
          <a:bodyPr anchor="t" rtlCol="false" tIns="0" lIns="0" bIns="0" rIns="0">
            <a:spAutoFit/>
          </a:bodyPr>
          <a:lstStyle/>
          <a:p>
            <a:pPr algn="l" marL="1619250" indent="-809625" lvl="1">
              <a:lnSpc>
                <a:spcPts val="10500"/>
              </a:lnSpc>
              <a:buFont typeface="Arial"/>
              <a:buChar char="•"/>
            </a:pPr>
            <a:r>
              <a:rPr lang="en-US" sz="7500">
                <a:solidFill>
                  <a:srgbClr val="72412B"/>
                </a:solidFill>
                <a:latin typeface="Bobby Jones Soft"/>
                <a:ea typeface="Bobby Jones Soft"/>
                <a:cs typeface="Bobby Jones Soft"/>
                <a:sym typeface="Bobby Jones Soft"/>
              </a:rPr>
              <a:t>Κινητικές Δεξιότητες</a:t>
            </a:r>
          </a:p>
          <a:p>
            <a:pPr algn="l" marL="1619250" indent="-809625" lvl="1">
              <a:lnSpc>
                <a:spcPts val="10500"/>
              </a:lnSpc>
              <a:buFont typeface="Arial"/>
              <a:buChar char="•"/>
            </a:pPr>
            <a:r>
              <a:rPr lang="en-US" sz="7500">
                <a:solidFill>
                  <a:srgbClr val="72412B"/>
                </a:solidFill>
                <a:latin typeface="Bobby Jones Soft"/>
                <a:ea typeface="Bobby Jones Soft"/>
                <a:cs typeface="Bobby Jones Soft"/>
                <a:sym typeface="Bobby Jones Soft"/>
              </a:rPr>
              <a:t>Ικανότητες Αντίληψης</a:t>
            </a:r>
          </a:p>
          <a:p>
            <a:pPr algn="l" marL="1619250" indent="-809625" lvl="1">
              <a:lnSpc>
                <a:spcPts val="10500"/>
              </a:lnSpc>
              <a:buFont typeface="Arial"/>
              <a:buChar char="•"/>
            </a:pPr>
            <a:r>
              <a:rPr lang="en-US" sz="7500">
                <a:solidFill>
                  <a:srgbClr val="72412B"/>
                </a:solidFill>
                <a:latin typeface="Bobby Jones Soft"/>
                <a:ea typeface="Bobby Jones Soft"/>
                <a:cs typeface="Bobby Jones Soft"/>
                <a:sym typeface="Bobby Jones Soft"/>
              </a:rPr>
              <a:t>Γνωριμία με τους ήχους των ζώων</a:t>
            </a:r>
          </a:p>
          <a:p>
            <a:pPr algn="l" marL="1619250" indent="-809625" lvl="1">
              <a:lnSpc>
                <a:spcPts val="10500"/>
              </a:lnSpc>
              <a:buFont typeface="Arial"/>
              <a:buChar char="•"/>
            </a:pPr>
            <a:r>
              <a:rPr lang="en-US" sz="7500">
                <a:solidFill>
                  <a:srgbClr val="72412B"/>
                </a:solidFill>
                <a:latin typeface="Bobby Jones Soft"/>
                <a:ea typeface="Bobby Jones Soft"/>
                <a:cs typeface="Bobby Jones Soft"/>
                <a:sym typeface="Bobby Jones Soft"/>
              </a:rPr>
              <a:t>Ομαδική συμπεριφορά</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518" r="0" b="0"/>
            </a:stretch>
          </a:blipFill>
        </p:spPr>
      </p:sp>
      <p:grpSp>
        <p:nvGrpSpPr>
          <p:cNvPr name="Group 3" id="3"/>
          <p:cNvGrpSpPr/>
          <p:nvPr/>
        </p:nvGrpSpPr>
        <p:grpSpPr>
          <a:xfrm rot="0">
            <a:off x="1387889" y="1028700"/>
            <a:ext cx="15512223" cy="8810008"/>
            <a:chOff x="0" y="0"/>
            <a:chExt cx="4085524" cy="2320331"/>
          </a:xfrm>
        </p:grpSpPr>
        <p:sp>
          <p:nvSpPr>
            <p:cNvPr name="Freeform 4" id="4"/>
            <p:cNvSpPr/>
            <p:nvPr/>
          </p:nvSpPr>
          <p:spPr>
            <a:xfrm flipH="false" flipV="false" rot="0">
              <a:off x="0" y="0"/>
              <a:ext cx="4085523" cy="2320331"/>
            </a:xfrm>
            <a:custGeom>
              <a:avLst/>
              <a:gdLst/>
              <a:ahLst/>
              <a:cxnLst/>
              <a:rect r="r" b="b" t="t" l="l"/>
              <a:pathLst>
                <a:path h="2320331" w="4085523">
                  <a:moveTo>
                    <a:pt x="25453" y="0"/>
                  </a:moveTo>
                  <a:lnTo>
                    <a:pt x="4060070" y="0"/>
                  </a:lnTo>
                  <a:cubicBezTo>
                    <a:pt x="4074128" y="0"/>
                    <a:pt x="4085523" y="11396"/>
                    <a:pt x="4085523" y="25453"/>
                  </a:cubicBezTo>
                  <a:lnTo>
                    <a:pt x="4085523" y="2294878"/>
                  </a:lnTo>
                  <a:cubicBezTo>
                    <a:pt x="4085523" y="2308936"/>
                    <a:pt x="4074128" y="2320331"/>
                    <a:pt x="4060070" y="2320331"/>
                  </a:cubicBezTo>
                  <a:lnTo>
                    <a:pt x="25453" y="2320331"/>
                  </a:lnTo>
                  <a:cubicBezTo>
                    <a:pt x="11396" y="2320331"/>
                    <a:pt x="0" y="2308936"/>
                    <a:pt x="0" y="2294878"/>
                  </a:cubicBezTo>
                  <a:lnTo>
                    <a:pt x="0" y="25453"/>
                  </a:lnTo>
                  <a:cubicBezTo>
                    <a:pt x="0" y="11396"/>
                    <a:pt x="11396" y="0"/>
                    <a:pt x="25453" y="0"/>
                  </a:cubicBezTo>
                  <a:close/>
                </a:path>
              </a:pathLst>
            </a:custGeom>
            <a:solidFill>
              <a:srgbClr val="FFFFFF"/>
            </a:solidFill>
          </p:spPr>
        </p:sp>
        <p:sp>
          <p:nvSpPr>
            <p:cNvPr name="TextBox 5" id="5"/>
            <p:cNvSpPr txBox="true"/>
            <p:nvPr/>
          </p:nvSpPr>
          <p:spPr>
            <a:xfrm>
              <a:off x="0" y="-38100"/>
              <a:ext cx="4085524" cy="235843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461383" y="2665629"/>
            <a:ext cx="12798479" cy="6592671"/>
          </a:xfrm>
          <a:prstGeom prst="rect">
            <a:avLst/>
          </a:prstGeom>
        </p:spPr>
        <p:txBody>
          <a:bodyPr anchor="t" rtlCol="false" tIns="0" lIns="0" bIns="0" rIns="0">
            <a:spAutoFit/>
          </a:bodyPr>
          <a:lstStyle/>
          <a:p>
            <a:pPr algn="ctr">
              <a:lnSpc>
                <a:spcPts val="4791"/>
              </a:lnSpc>
            </a:pPr>
            <a:r>
              <a:rPr lang="en-US" sz="3111">
                <a:solidFill>
                  <a:srgbClr val="72412B"/>
                </a:solidFill>
                <a:latin typeface="Sniglet"/>
                <a:ea typeface="Sniglet"/>
                <a:cs typeface="Sniglet"/>
                <a:sym typeface="Sniglet"/>
              </a:rPr>
              <a:t>Το παιχνίδι ξεκινάει ως εξής: Χωρίζουμε τα παιδιά μαζί με δύο ομαδάρχες σε 4 ομάδες .Κάθε ομάδα περιφέρεται στην περιοχή κοντά στην πρυτανεία της σχολής, με στόχο να να ακούσουν τον ήχο ενός ζώου. Όταν ακούσουν τον ήχο του ζώου πρέπει να ψάξουν να βρούνε από που ακριβώς έρχεται ο ήχος. Μόλις βρουν τον κρυμμένο ομαδάρχη θα πρέπει να γράψουνε στο μπλοκάκι τους ποιο ζώο κάνει αυτόν το ήχο και να τον μιμηθούν. </a:t>
            </a:r>
          </a:p>
          <a:p>
            <a:pPr algn="ctr" marL="0" indent="0" lvl="0">
              <a:lnSpc>
                <a:spcPts val="4791"/>
              </a:lnSpc>
            </a:pPr>
            <a:r>
              <a:rPr lang="en-US" sz="3111">
                <a:solidFill>
                  <a:srgbClr val="72412B"/>
                </a:solidFill>
                <a:latin typeface="Sniglet"/>
                <a:ea typeface="Sniglet"/>
                <a:cs typeface="Sniglet"/>
                <a:sym typeface="Sniglet"/>
              </a:rPr>
              <a:t>Εάν έχουν μαντέψει σωστά το ζώο και κάνουν τον ήχο σωστά θα πάρουν από τον κρυμμένο ομαδάρχη μια σφραγίδα. Στόχος του παιχνιδιού είναι  να μαντέψουν σωστά όλα τα ζώα , Η ομάδα που θα μαντέψει γρηγορότερα όλα τα ζώα κερδίζει.</a:t>
            </a:r>
          </a:p>
        </p:txBody>
      </p:sp>
      <p:sp>
        <p:nvSpPr>
          <p:cNvPr name="TextBox 7" id="7"/>
          <p:cNvSpPr txBox="true"/>
          <p:nvPr/>
        </p:nvSpPr>
        <p:spPr>
          <a:xfrm rot="0">
            <a:off x="4097195" y="1226312"/>
            <a:ext cx="9526854" cy="1185553"/>
          </a:xfrm>
          <a:prstGeom prst="rect">
            <a:avLst/>
          </a:prstGeom>
        </p:spPr>
        <p:txBody>
          <a:bodyPr anchor="t" rtlCol="false" tIns="0" lIns="0" bIns="0" rIns="0">
            <a:spAutoFit/>
          </a:bodyPr>
          <a:lstStyle/>
          <a:p>
            <a:pPr algn="ctr">
              <a:lnSpc>
                <a:spcPts val="9041"/>
              </a:lnSpc>
            </a:pPr>
            <a:r>
              <a:rPr lang="en-US" sz="8000">
                <a:solidFill>
                  <a:srgbClr val="FFDE59"/>
                </a:solidFill>
                <a:latin typeface="Bobby Jones"/>
                <a:ea typeface="Bobby Jones"/>
                <a:cs typeface="Bobby Jones"/>
                <a:sym typeface="Bobby Jones"/>
              </a:rPr>
              <a:t>Οδηγίες παιχνιδιού</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DAFEC2"/>
        </a:solidFill>
      </p:bgPr>
    </p:bg>
    <p:spTree>
      <p:nvGrpSpPr>
        <p:cNvPr id="1" name=""/>
        <p:cNvGrpSpPr/>
        <p:nvPr/>
      </p:nvGrpSpPr>
      <p:grpSpPr>
        <a:xfrm>
          <a:off x="0" y="0"/>
          <a:ext cx="0" cy="0"/>
          <a:chOff x="0" y="0"/>
          <a:chExt cx="0" cy="0"/>
        </a:xfrm>
      </p:grpSpPr>
      <p:grpSp>
        <p:nvGrpSpPr>
          <p:cNvPr name="Group 2" id="2"/>
          <p:cNvGrpSpPr/>
          <p:nvPr/>
        </p:nvGrpSpPr>
        <p:grpSpPr>
          <a:xfrm rot="0">
            <a:off x="1028700" y="738496"/>
            <a:ext cx="15512223" cy="8810008"/>
            <a:chOff x="0" y="0"/>
            <a:chExt cx="4085524" cy="2320331"/>
          </a:xfrm>
        </p:grpSpPr>
        <p:sp>
          <p:nvSpPr>
            <p:cNvPr name="Freeform 3" id="3"/>
            <p:cNvSpPr/>
            <p:nvPr/>
          </p:nvSpPr>
          <p:spPr>
            <a:xfrm flipH="false" flipV="false" rot="0">
              <a:off x="0" y="0"/>
              <a:ext cx="4085523" cy="2320331"/>
            </a:xfrm>
            <a:custGeom>
              <a:avLst/>
              <a:gdLst/>
              <a:ahLst/>
              <a:cxnLst/>
              <a:rect r="r" b="b" t="t" l="l"/>
              <a:pathLst>
                <a:path h="2320331" w="4085523">
                  <a:moveTo>
                    <a:pt x="25453" y="0"/>
                  </a:moveTo>
                  <a:lnTo>
                    <a:pt x="4060070" y="0"/>
                  </a:lnTo>
                  <a:cubicBezTo>
                    <a:pt x="4074128" y="0"/>
                    <a:pt x="4085523" y="11396"/>
                    <a:pt x="4085523" y="25453"/>
                  </a:cubicBezTo>
                  <a:lnTo>
                    <a:pt x="4085523" y="2294878"/>
                  </a:lnTo>
                  <a:cubicBezTo>
                    <a:pt x="4085523" y="2308936"/>
                    <a:pt x="4074128" y="2320331"/>
                    <a:pt x="4060070" y="2320331"/>
                  </a:cubicBezTo>
                  <a:lnTo>
                    <a:pt x="25453" y="2320331"/>
                  </a:lnTo>
                  <a:cubicBezTo>
                    <a:pt x="11396" y="2320331"/>
                    <a:pt x="0" y="2308936"/>
                    <a:pt x="0" y="2294878"/>
                  </a:cubicBezTo>
                  <a:lnTo>
                    <a:pt x="0" y="25453"/>
                  </a:lnTo>
                  <a:cubicBezTo>
                    <a:pt x="0" y="11396"/>
                    <a:pt x="11396" y="0"/>
                    <a:pt x="25453" y="0"/>
                  </a:cubicBezTo>
                  <a:close/>
                </a:path>
              </a:pathLst>
            </a:custGeom>
            <a:solidFill>
              <a:srgbClr val="FFFFFF"/>
            </a:solidFill>
          </p:spPr>
        </p:sp>
        <p:sp>
          <p:nvSpPr>
            <p:cNvPr name="TextBox 4" id="4"/>
            <p:cNvSpPr txBox="true"/>
            <p:nvPr/>
          </p:nvSpPr>
          <p:spPr>
            <a:xfrm>
              <a:off x="0" y="-152400"/>
              <a:ext cx="4085524" cy="2472731"/>
            </a:xfrm>
            <a:prstGeom prst="rect">
              <a:avLst/>
            </a:prstGeom>
          </p:spPr>
          <p:txBody>
            <a:bodyPr anchor="ctr" rtlCol="false" tIns="50800" lIns="50800" bIns="50800" rIns="50800"/>
            <a:lstStyle/>
            <a:p>
              <a:pPr algn="ctr">
                <a:lnSpc>
                  <a:spcPts val="11200"/>
                </a:lnSpc>
              </a:pPr>
            </a:p>
          </p:txBody>
        </p:sp>
      </p:grpSp>
      <p:sp>
        <p:nvSpPr>
          <p:cNvPr name="TextBox 5" id="5"/>
          <p:cNvSpPr txBox="true"/>
          <p:nvPr/>
        </p:nvSpPr>
        <p:spPr>
          <a:xfrm rot="0">
            <a:off x="5757069" y="1291952"/>
            <a:ext cx="6773863" cy="1368424"/>
          </a:xfrm>
          <a:prstGeom prst="rect">
            <a:avLst/>
          </a:prstGeom>
        </p:spPr>
        <p:txBody>
          <a:bodyPr anchor="t" rtlCol="false" tIns="0" lIns="0" bIns="0" rIns="0">
            <a:spAutoFit/>
          </a:bodyPr>
          <a:lstStyle/>
          <a:p>
            <a:pPr algn="ctr">
              <a:lnSpc>
                <a:spcPts val="11200"/>
              </a:lnSpc>
              <a:spcBef>
                <a:spcPct val="0"/>
              </a:spcBef>
            </a:pPr>
            <a:r>
              <a:rPr lang="en-US" sz="8000">
                <a:solidFill>
                  <a:srgbClr val="FFDE59"/>
                </a:solidFill>
                <a:latin typeface="Canva Sans"/>
                <a:ea typeface="Canva Sans"/>
                <a:cs typeface="Canva Sans"/>
                <a:sym typeface="Canva Sans"/>
              </a:rPr>
              <a:t>Προετοιμασία</a:t>
            </a:r>
          </a:p>
        </p:txBody>
      </p:sp>
      <p:sp>
        <p:nvSpPr>
          <p:cNvPr name="TextBox 6" id="6"/>
          <p:cNvSpPr txBox="true"/>
          <p:nvPr/>
        </p:nvSpPr>
        <p:spPr>
          <a:xfrm rot="0">
            <a:off x="2700727" y="3831155"/>
            <a:ext cx="12886545" cy="3583944"/>
          </a:xfrm>
          <a:prstGeom prst="rect">
            <a:avLst/>
          </a:prstGeom>
        </p:spPr>
        <p:txBody>
          <a:bodyPr anchor="t" rtlCol="false" tIns="0" lIns="0" bIns="0" rIns="0">
            <a:spAutoFit/>
          </a:bodyPr>
          <a:lstStyle/>
          <a:p>
            <a:pPr algn="ctr">
              <a:lnSpc>
                <a:spcPts val="4733"/>
              </a:lnSpc>
            </a:pPr>
            <a:r>
              <a:rPr lang="en-US" sz="3380">
                <a:solidFill>
                  <a:srgbClr val="000000"/>
                </a:solidFill>
                <a:latin typeface="Sniglet"/>
                <a:ea typeface="Sniglet"/>
                <a:cs typeface="Sniglet"/>
                <a:sym typeface="Sniglet"/>
              </a:rPr>
              <a:t>Την ημέρα της επίσκεψης στο σχολείο, τα παιδιά </a:t>
            </a:r>
          </a:p>
          <a:p>
            <a:pPr algn="ctr">
              <a:lnSpc>
                <a:spcPts val="4733"/>
              </a:lnSpc>
            </a:pPr>
            <a:r>
              <a:rPr lang="en-US" sz="3380">
                <a:solidFill>
                  <a:srgbClr val="000000"/>
                </a:solidFill>
                <a:latin typeface="Sniglet"/>
                <a:ea typeface="Sniglet"/>
                <a:cs typeface="Sniglet"/>
                <a:sym typeface="Sniglet"/>
              </a:rPr>
              <a:t>θα εξασκήσουν την ικανότητα τους να αναγνωρίσουν τα </a:t>
            </a:r>
          </a:p>
          <a:p>
            <a:pPr algn="ctr">
              <a:lnSpc>
                <a:spcPts val="4733"/>
              </a:lnSpc>
            </a:pPr>
            <a:r>
              <a:rPr lang="en-US" sz="3380">
                <a:solidFill>
                  <a:srgbClr val="000000"/>
                </a:solidFill>
                <a:latin typeface="Sniglet"/>
                <a:ea typeface="Sniglet"/>
                <a:cs typeface="Sniglet"/>
                <a:sym typeface="Sniglet"/>
              </a:rPr>
              <a:t>ζώα μόνο απο τον ήχο.</a:t>
            </a:r>
          </a:p>
          <a:p>
            <a:pPr algn="ctr">
              <a:lnSpc>
                <a:spcPts val="4733"/>
              </a:lnSpc>
            </a:pPr>
            <a:r>
              <a:rPr lang="en-US" sz="3380">
                <a:solidFill>
                  <a:srgbClr val="000000"/>
                </a:solidFill>
                <a:latin typeface="Sniglet"/>
                <a:ea typeface="Sniglet"/>
                <a:cs typeface="Sniglet"/>
                <a:sym typeface="Sniglet"/>
              </a:rPr>
              <a:t>Θα υπάρχουν  ήχοι από πολλά </a:t>
            </a:r>
          </a:p>
          <a:p>
            <a:pPr algn="ctr">
              <a:lnSpc>
                <a:spcPts val="4733"/>
              </a:lnSpc>
            </a:pPr>
            <a:r>
              <a:rPr lang="en-US" sz="3380">
                <a:solidFill>
                  <a:srgbClr val="000000"/>
                </a:solidFill>
                <a:latin typeface="Sniglet"/>
                <a:ea typeface="Sniglet"/>
                <a:cs typeface="Sniglet"/>
                <a:sym typeface="Sniglet"/>
              </a:rPr>
              <a:t> ζώα έτσι ώστε το παιχνίδι να είναι πιο ενδιαφέρον  και να</a:t>
            </a:r>
          </a:p>
          <a:p>
            <a:pPr algn="ctr" marL="0" indent="0" lvl="0">
              <a:lnSpc>
                <a:spcPts val="4733"/>
              </a:lnSpc>
              <a:spcBef>
                <a:spcPct val="0"/>
              </a:spcBef>
            </a:pPr>
            <a:r>
              <a:rPr lang="en-US" sz="3380">
                <a:solidFill>
                  <a:srgbClr val="000000"/>
                </a:solidFill>
                <a:latin typeface="Sniglet"/>
                <a:ea typeface="Sniglet"/>
                <a:cs typeface="Sniglet"/>
                <a:sym typeface="Sniglet"/>
              </a:rPr>
              <a:t> προετοιμάσει τα παιδιά για την ημέρα που θα μας επισκεφθούν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40576" t="-9222" r="0" b="-57283"/>
            </a:stretch>
          </a:blipFill>
        </p:spPr>
      </p:sp>
      <p:sp>
        <p:nvSpPr>
          <p:cNvPr name="Freeform 3" id="3"/>
          <p:cNvSpPr/>
          <p:nvPr/>
        </p:nvSpPr>
        <p:spPr>
          <a:xfrm flipH="false" flipV="false" rot="0">
            <a:off x="9789024" y="8447111"/>
            <a:ext cx="5691780" cy="2732055"/>
          </a:xfrm>
          <a:custGeom>
            <a:avLst/>
            <a:gdLst/>
            <a:ahLst/>
            <a:cxnLst/>
            <a:rect r="r" b="b" t="t" l="l"/>
            <a:pathLst>
              <a:path h="2732055" w="5691780">
                <a:moveTo>
                  <a:pt x="0" y="0"/>
                </a:moveTo>
                <a:lnTo>
                  <a:pt x="5691781" y="0"/>
                </a:lnTo>
                <a:lnTo>
                  <a:pt x="5691781" y="2732055"/>
                </a:lnTo>
                <a:lnTo>
                  <a:pt x="0" y="27320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78429" y="1389603"/>
            <a:ext cx="12995658" cy="1156081"/>
          </a:xfrm>
          <a:prstGeom prst="rect">
            <a:avLst/>
          </a:prstGeom>
        </p:spPr>
        <p:txBody>
          <a:bodyPr anchor="t" rtlCol="false" tIns="0" lIns="0" bIns="0" rIns="0">
            <a:spAutoFit/>
          </a:bodyPr>
          <a:lstStyle/>
          <a:p>
            <a:pPr algn="l">
              <a:lnSpc>
                <a:spcPts val="8926"/>
              </a:lnSpc>
            </a:pPr>
            <a:r>
              <a:rPr lang="en-US" sz="7899">
                <a:solidFill>
                  <a:srgbClr val="72412B"/>
                </a:solidFill>
                <a:latin typeface="Sniglet"/>
                <a:ea typeface="Sniglet"/>
                <a:cs typeface="Sniglet"/>
                <a:sym typeface="Sniglet"/>
              </a:rPr>
              <a:t>Υλικά που θα χρειαστούμε:</a:t>
            </a:r>
          </a:p>
        </p:txBody>
      </p:sp>
      <p:sp>
        <p:nvSpPr>
          <p:cNvPr name="TextBox 5" id="5"/>
          <p:cNvSpPr txBox="true"/>
          <p:nvPr/>
        </p:nvSpPr>
        <p:spPr>
          <a:xfrm rot="0">
            <a:off x="0" y="3171198"/>
            <a:ext cx="10860231" cy="6087102"/>
          </a:xfrm>
          <a:prstGeom prst="rect">
            <a:avLst/>
          </a:prstGeom>
        </p:spPr>
        <p:txBody>
          <a:bodyPr anchor="t" rtlCol="false" tIns="0" lIns="0" bIns="0" rIns="0">
            <a:spAutoFit/>
          </a:bodyPr>
          <a:lstStyle/>
          <a:p>
            <a:pPr algn="l" marL="1857660" indent="-928830" lvl="1">
              <a:lnSpc>
                <a:spcPts val="12045"/>
              </a:lnSpc>
              <a:buFont typeface="Arial"/>
              <a:buChar char="•"/>
            </a:pPr>
            <a:r>
              <a:rPr lang="en-US" sz="8604">
                <a:solidFill>
                  <a:srgbClr val="72412B"/>
                </a:solidFill>
                <a:latin typeface="Bobby Jones Soft"/>
                <a:ea typeface="Bobby Jones Soft"/>
                <a:cs typeface="Bobby Jones Soft"/>
                <a:sym typeface="Bobby Jones Soft"/>
              </a:rPr>
              <a:t>4 Ηχεία</a:t>
            </a:r>
          </a:p>
          <a:p>
            <a:pPr algn="l" marL="1857660" indent="-928830" lvl="1">
              <a:lnSpc>
                <a:spcPts val="12045"/>
              </a:lnSpc>
              <a:buFont typeface="Arial"/>
              <a:buChar char="•"/>
            </a:pPr>
            <a:r>
              <a:rPr lang="en-US" sz="8604">
                <a:solidFill>
                  <a:srgbClr val="72412B"/>
                </a:solidFill>
                <a:latin typeface="Bobby Jones Soft"/>
                <a:ea typeface="Bobby Jones Soft"/>
                <a:cs typeface="Bobby Jones Soft"/>
                <a:sym typeface="Bobby Jones Soft"/>
              </a:rPr>
              <a:t>4 Σφραγίδες</a:t>
            </a:r>
          </a:p>
          <a:p>
            <a:pPr algn="l" marL="1857660" indent="-928830" lvl="1">
              <a:lnSpc>
                <a:spcPts val="12045"/>
              </a:lnSpc>
              <a:buFont typeface="Arial"/>
              <a:buChar char="•"/>
            </a:pPr>
            <a:r>
              <a:rPr lang="en-US" sz="8604">
                <a:solidFill>
                  <a:srgbClr val="72412B"/>
                </a:solidFill>
                <a:latin typeface="Bobby Jones Soft"/>
                <a:ea typeface="Bobby Jones Soft"/>
                <a:cs typeface="Bobby Jones Soft"/>
                <a:sym typeface="Bobby Jones Soft"/>
              </a:rPr>
              <a:t>16 Μπλοκάκια</a:t>
            </a:r>
          </a:p>
          <a:p>
            <a:pPr algn="l" marL="1857660" indent="-928830" lvl="1">
              <a:lnSpc>
                <a:spcPts val="12045"/>
              </a:lnSpc>
              <a:buFont typeface="Arial"/>
              <a:buChar char="•"/>
            </a:pPr>
            <a:r>
              <a:rPr lang="en-US" sz="8604">
                <a:solidFill>
                  <a:srgbClr val="72412B"/>
                </a:solidFill>
                <a:latin typeface="Bobby Jones Soft"/>
                <a:ea typeface="Bobby Jones Soft"/>
                <a:cs typeface="Bobby Jones Soft"/>
                <a:sym typeface="Bobby Jones Soft"/>
              </a:rPr>
              <a:t>16 Μολύβια</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325009"/>
        </a:solidFill>
      </p:bgPr>
    </p:bg>
    <p:spTree>
      <p:nvGrpSpPr>
        <p:cNvPr id="1" name=""/>
        <p:cNvGrpSpPr/>
        <p:nvPr/>
      </p:nvGrpSpPr>
      <p:grpSpPr>
        <a:xfrm>
          <a:off x="0" y="0"/>
          <a:ext cx="0" cy="0"/>
          <a:chOff x="0" y="0"/>
          <a:chExt cx="0" cy="0"/>
        </a:xfrm>
      </p:grpSpPr>
      <p:grpSp>
        <p:nvGrpSpPr>
          <p:cNvPr name="Group 2" id="2"/>
          <p:cNvGrpSpPr/>
          <p:nvPr/>
        </p:nvGrpSpPr>
        <p:grpSpPr>
          <a:xfrm rot="0">
            <a:off x="1623536" y="1420498"/>
            <a:ext cx="14792245" cy="7837802"/>
            <a:chOff x="0" y="0"/>
            <a:chExt cx="3895900" cy="2064277"/>
          </a:xfrm>
        </p:grpSpPr>
        <p:sp>
          <p:nvSpPr>
            <p:cNvPr name="Freeform 3" id="3"/>
            <p:cNvSpPr/>
            <p:nvPr/>
          </p:nvSpPr>
          <p:spPr>
            <a:xfrm flipH="false" flipV="false" rot="0">
              <a:off x="0" y="0"/>
              <a:ext cx="3895900" cy="2064277"/>
            </a:xfrm>
            <a:custGeom>
              <a:avLst/>
              <a:gdLst/>
              <a:ahLst/>
              <a:cxnLst/>
              <a:rect r="r" b="b" t="t" l="l"/>
              <a:pathLst>
                <a:path h="2064277" w="3895900">
                  <a:moveTo>
                    <a:pt x="26692" y="0"/>
                  </a:moveTo>
                  <a:lnTo>
                    <a:pt x="3869208" y="0"/>
                  </a:lnTo>
                  <a:cubicBezTo>
                    <a:pt x="3876287" y="0"/>
                    <a:pt x="3883077" y="2812"/>
                    <a:pt x="3888082" y="7818"/>
                  </a:cubicBezTo>
                  <a:cubicBezTo>
                    <a:pt x="3893088" y="12824"/>
                    <a:pt x="3895900" y="19613"/>
                    <a:pt x="3895900" y="26692"/>
                  </a:cubicBezTo>
                  <a:lnTo>
                    <a:pt x="3895900" y="2037585"/>
                  </a:lnTo>
                  <a:cubicBezTo>
                    <a:pt x="3895900" y="2052326"/>
                    <a:pt x="3883950" y="2064277"/>
                    <a:pt x="3869208" y="2064277"/>
                  </a:cubicBezTo>
                  <a:lnTo>
                    <a:pt x="26692" y="2064277"/>
                  </a:lnTo>
                  <a:cubicBezTo>
                    <a:pt x="11951" y="2064277"/>
                    <a:pt x="0" y="2052326"/>
                    <a:pt x="0" y="2037585"/>
                  </a:cubicBezTo>
                  <a:lnTo>
                    <a:pt x="0" y="26692"/>
                  </a:lnTo>
                  <a:cubicBezTo>
                    <a:pt x="0" y="11951"/>
                    <a:pt x="11951" y="0"/>
                    <a:pt x="26692" y="0"/>
                  </a:cubicBezTo>
                  <a:close/>
                </a:path>
              </a:pathLst>
            </a:custGeom>
            <a:solidFill>
              <a:srgbClr val="F3EAE5"/>
            </a:solidFill>
          </p:spPr>
        </p:sp>
        <p:sp>
          <p:nvSpPr>
            <p:cNvPr name="TextBox 4" id="4"/>
            <p:cNvSpPr txBox="true"/>
            <p:nvPr/>
          </p:nvSpPr>
          <p:spPr>
            <a:xfrm>
              <a:off x="0" y="-152400"/>
              <a:ext cx="3895900" cy="2216677"/>
            </a:xfrm>
            <a:prstGeom prst="rect">
              <a:avLst/>
            </a:prstGeom>
          </p:spPr>
          <p:txBody>
            <a:bodyPr anchor="ctr" rtlCol="false" tIns="50800" lIns="50800" bIns="50800" rIns="50800"/>
            <a:lstStyle/>
            <a:p>
              <a:pPr algn="ctr">
                <a:lnSpc>
                  <a:spcPts val="11200"/>
                </a:lnSpc>
              </a:pPr>
            </a:p>
          </p:txBody>
        </p:sp>
      </p:grpSp>
      <p:sp>
        <p:nvSpPr>
          <p:cNvPr name="TextBox 5" id="5"/>
          <p:cNvSpPr txBox="true"/>
          <p:nvPr/>
        </p:nvSpPr>
        <p:spPr>
          <a:xfrm rot="0">
            <a:off x="2858285" y="3350250"/>
            <a:ext cx="12322747" cy="1206842"/>
          </a:xfrm>
          <a:prstGeom prst="rect">
            <a:avLst/>
          </a:prstGeom>
        </p:spPr>
        <p:txBody>
          <a:bodyPr anchor="t" rtlCol="false" tIns="0" lIns="0" bIns="0" rIns="0">
            <a:spAutoFit/>
          </a:bodyPr>
          <a:lstStyle/>
          <a:p>
            <a:pPr algn="ctr">
              <a:lnSpc>
                <a:spcPts val="9869"/>
              </a:lnSpc>
            </a:pPr>
            <a:r>
              <a:rPr lang="en-US" sz="7049" b="true">
                <a:solidFill>
                  <a:srgbClr val="000000"/>
                </a:solidFill>
                <a:latin typeface="Canva Sans Bold"/>
                <a:ea typeface="Canva Sans Bold"/>
                <a:cs typeface="Canva Sans Bold"/>
                <a:sym typeface="Canva Sans Bold"/>
              </a:rPr>
              <a:t>Τα ζώα που έχουμε επιλέξει</a:t>
            </a:r>
          </a:p>
        </p:txBody>
      </p:sp>
      <p:sp>
        <p:nvSpPr>
          <p:cNvPr name="AutoShape 6" id="6"/>
          <p:cNvSpPr/>
          <p:nvPr/>
        </p:nvSpPr>
        <p:spPr>
          <a:xfrm>
            <a:off x="7593685" y="6834200"/>
            <a:ext cx="2851948" cy="0"/>
          </a:xfrm>
          <a:prstGeom prst="line">
            <a:avLst/>
          </a:prstGeom>
          <a:ln cap="flat" w="419100">
            <a:solidFill>
              <a:srgbClr val="000000"/>
            </a:solidFill>
            <a:prstDash val="solid"/>
            <a:headEnd type="none" len="sm" w="sm"/>
            <a:tailEnd type="arrow" len="sm" w="med"/>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4743" r="0" b="-3774"/>
            </a:stretch>
          </a:blipFill>
        </p:spPr>
      </p:sp>
      <p:grpSp>
        <p:nvGrpSpPr>
          <p:cNvPr name="Group 3" id="3"/>
          <p:cNvGrpSpPr/>
          <p:nvPr/>
        </p:nvGrpSpPr>
        <p:grpSpPr>
          <a:xfrm rot="0">
            <a:off x="1620313" y="1675130"/>
            <a:ext cx="14419522" cy="7999259"/>
            <a:chOff x="0" y="0"/>
            <a:chExt cx="3797734" cy="2106801"/>
          </a:xfrm>
        </p:grpSpPr>
        <p:sp>
          <p:nvSpPr>
            <p:cNvPr name="Freeform 4" id="4"/>
            <p:cNvSpPr/>
            <p:nvPr/>
          </p:nvSpPr>
          <p:spPr>
            <a:xfrm flipH="false" flipV="false" rot="0">
              <a:off x="0" y="0"/>
              <a:ext cx="3797734" cy="2106801"/>
            </a:xfrm>
            <a:custGeom>
              <a:avLst/>
              <a:gdLst/>
              <a:ahLst/>
              <a:cxnLst/>
              <a:rect r="r" b="b" t="t" l="l"/>
              <a:pathLst>
                <a:path h="2106801" w="3797734">
                  <a:moveTo>
                    <a:pt x="27382" y="0"/>
                  </a:moveTo>
                  <a:lnTo>
                    <a:pt x="3770352" y="0"/>
                  </a:lnTo>
                  <a:cubicBezTo>
                    <a:pt x="3777614" y="0"/>
                    <a:pt x="3784579" y="2885"/>
                    <a:pt x="3789714" y="8020"/>
                  </a:cubicBezTo>
                  <a:cubicBezTo>
                    <a:pt x="3794849" y="13155"/>
                    <a:pt x="3797734" y="20120"/>
                    <a:pt x="3797734" y="27382"/>
                  </a:cubicBezTo>
                  <a:lnTo>
                    <a:pt x="3797734" y="2079418"/>
                  </a:lnTo>
                  <a:cubicBezTo>
                    <a:pt x="3797734" y="2094541"/>
                    <a:pt x="3785475" y="2106801"/>
                    <a:pt x="3770352" y="2106801"/>
                  </a:cubicBezTo>
                  <a:lnTo>
                    <a:pt x="27382" y="2106801"/>
                  </a:lnTo>
                  <a:cubicBezTo>
                    <a:pt x="20120" y="2106801"/>
                    <a:pt x="13155" y="2103916"/>
                    <a:pt x="8020" y="2098781"/>
                  </a:cubicBezTo>
                  <a:cubicBezTo>
                    <a:pt x="2885" y="2093645"/>
                    <a:pt x="0" y="2086681"/>
                    <a:pt x="0" y="2079418"/>
                  </a:cubicBezTo>
                  <a:lnTo>
                    <a:pt x="0" y="27382"/>
                  </a:lnTo>
                  <a:cubicBezTo>
                    <a:pt x="0" y="20120"/>
                    <a:pt x="2885" y="13155"/>
                    <a:pt x="8020" y="8020"/>
                  </a:cubicBezTo>
                  <a:cubicBezTo>
                    <a:pt x="13155" y="2885"/>
                    <a:pt x="20120" y="0"/>
                    <a:pt x="27382" y="0"/>
                  </a:cubicBezTo>
                  <a:close/>
                </a:path>
              </a:pathLst>
            </a:custGeom>
            <a:solidFill>
              <a:srgbClr val="FFFFFF"/>
            </a:solidFill>
          </p:spPr>
        </p:sp>
        <p:sp>
          <p:nvSpPr>
            <p:cNvPr name="TextBox 5" id="5"/>
            <p:cNvSpPr txBox="true"/>
            <p:nvPr/>
          </p:nvSpPr>
          <p:spPr>
            <a:xfrm>
              <a:off x="0" y="-38100"/>
              <a:ext cx="3797734" cy="214490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6146396" y="4358828"/>
            <a:ext cx="5367355" cy="4114800"/>
          </a:xfrm>
          <a:custGeom>
            <a:avLst/>
            <a:gdLst/>
            <a:ahLst/>
            <a:cxnLst/>
            <a:rect r="r" b="b" t="t" l="l"/>
            <a:pathLst>
              <a:path h="4114800" w="5367355">
                <a:moveTo>
                  <a:pt x="0" y="0"/>
                </a:moveTo>
                <a:lnTo>
                  <a:pt x="5367356" y="0"/>
                </a:lnTo>
                <a:lnTo>
                  <a:pt x="53673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373819" y="2100355"/>
            <a:ext cx="9540361" cy="1001628"/>
          </a:xfrm>
          <a:prstGeom prst="rect">
            <a:avLst/>
          </a:prstGeom>
        </p:spPr>
        <p:txBody>
          <a:bodyPr anchor="t" rtlCol="false" tIns="0" lIns="0" bIns="0" rIns="0">
            <a:spAutoFit/>
          </a:bodyPr>
          <a:lstStyle/>
          <a:p>
            <a:pPr algn="ctr">
              <a:lnSpc>
                <a:spcPts val="7657"/>
              </a:lnSpc>
            </a:pPr>
            <a:r>
              <a:rPr lang="en-US" sz="6776">
                <a:solidFill>
                  <a:srgbClr val="72412B"/>
                </a:solidFill>
                <a:latin typeface="Bobby Jones"/>
                <a:ea typeface="Bobby Jones"/>
                <a:cs typeface="Bobby Jones"/>
                <a:sym typeface="Bobby Jones"/>
              </a:rPr>
              <a:t>ΑΓΡΙΟΓΟΥΡΟΥΝΟ</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4743" r="0" b="-3774"/>
            </a:stretch>
          </a:blipFill>
        </p:spPr>
      </p:sp>
      <p:grpSp>
        <p:nvGrpSpPr>
          <p:cNvPr name="Group 3" id="3"/>
          <p:cNvGrpSpPr/>
          <p:nvPr/>
        </p:nvGrpSpPr>
        <p:grpSpPr>
          <a:xfrm rot="0">
            <a:off x="1934239" y="1259041"/>
            <a:ext cx="14419522" cy="7999259"/>
            <a:chOff x="0" y="0"/>
            <a:chExt cx="3797734" cy="2106801"/>
          </a:xfrm>
        </p:grpSpPr>
        <p:sp>
          <p:nvSpPr>
            <p:cNvPr name="Freeform 4" id="4"/>
            <p:cNvSpPr/>
            <p:nvPr/>
          </p:nvSpPr>
          <p:spPr>
            <a:xfrm flipH="false" flipV="false" rot="0">
              <a:off x="0" y="0"/>
              <a:ext cx="3797734" cy="2106801"/>
            </a:xfrm>
            <a:custGeom>
              <a:avLst/>
              <a:gdLst/>
              <a:ahLst/>
              <a:cxnLst/>
              <a:rect r="r" b="b" t="t" l="l"/>
              <a:pathLst>
                <a:path h="2106801" w="3797734">
                  <a:moveTo>
                    <a:pt x="27382" y="0"/>
                  </a:moveTo>
                  <a:lnTo>
                    <a:pt x="3770352" y="0"/>
                  </a:lnTo>
                  <a:cubicBezTo>
                    <a:pt x="3777614" y="0"/>
                    <a:pt x="3784579" y="2885"/>
                    <a:pt x="3789714" y="8020"/>
                  </a:cubicBezTo>
                  <a:cubicBezTo>
                    <a:pt x="3794849" y="13155"/>
                    <a:pt x="3797734" y="20120"/>
                    <a:pt x="3797734" y="27382"/>
                  </a:cubicBezTo>
                  <a:lnTo>
                    <a:pt x="3797734" y="2079418"/>
                  </a:lnTo>
                  <a:cubicBezTo>
                    <a:pt x="3797734" y="2094541"/>
                    <a:pt x="3785475" y="2106801"/>
                    <a:pt x="3770352" y="2106801"/>
                  </a:cubicBezTo>
                  <a:lnTo>
                    <a:pt x="27382" y="2106801"/>
                  </a:lnTo>
                  <a:cubicBezTo>
                    <a:pt x="20120" y="2106801"/>
                    <a:pt x="13155" y="2103916"/>
                    <a:pt x="8020" y="2098781"/>
                  </a:cubicBezTo>
                  <a:cubicBezTo>
                    <a:pt x="2885" y="2093645"/>
                    <a:pt x="0" y="2086681"/>
                    <a:pt x="0" y="2079418"/>
                  </a:cubicBezTo>
                  <a:lnTo>
                    <a:pt x="0" y="27382"/>
                  </a:lnTo>
                  <a:cubicBezTo>
                    <a:pt x="0" y="20120"/>
                    <a:pt x="2885" y="13155"/>
                    <a:pt x="8020" y="8020"/>
                  </a:cubicBezTo>
                  <a:cubicBezTo>
                    <a:pt x="13155" y="2885"/>
                    <a:pt x="20120" y="0"/>
                    <a:pt x="27382" y="0"/>
                  </a:cubicBezTo>
                  <a:close/>
                </a:path>
              </a:pathLst>
            </a:custGeom>
            <a:solidFill>
              <a:srgbClr val="FFFFFF"/>
            </a:solidFill>
          </p:spPr>
        </p:sp>
        <p:sp>
          <p:nvSpPr>
            <p:cNvPr name="TextBox 5" id="5"/>
            <p:cNvSpPr txBox="true"/>
            <p:nvPr/>
          </p:nvSpPr>
          <p:spPr>
            <a:xfrm>
              <a:off x="0" y="-38100"/>
              <a:ext cx="3797734" cy="2144901"/>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4373819" y="2100355"/>
            <a:ext cx="9540361" cy="1124839"/>
          </a:xfrm>
          <a:prstGeom prst="rect">
            <a:avLst/>
          </a:prstGeom>
        </p:spPr>
        <p:txBody>
          <a:bodyPr anchor="t" rtlCol="false" tIns="0" lIns="0" bIns="0" rIns="0">
            <a:spAutoFit/>
          </a:bodyPr>
          <a:lstStyle/>
          <a:p>
            <a:pPr algn="ctr">
              <a:lnSpc>
                <a:spcPts val="8587"/>
              </a:lnSpc>
            </a:pPr>
            <a:r>
              <a:rPr lang="en-US" sz="7599">
                <a:solidFill>
                  <a:srgbClr val="72412B"/>
                </a:solidFill>
                <a:latin typeface="Bobby Jones"/>
                <a:ea typeface="Bobby Jones"/>
                <a:cs typeface="Bobby Jones"/>
                <a:sym typeface="Bobby Jones"/>
              </a:rPr>
              <a:t>ΑΓΡΙΟΚΟΥΡΚΟΣ</a:t>
            </a:r>
          </a:p>
        </p:txBody>
      </p:sp>
      <p:sp>
        <p:nvSpPr>
          <p:cNvPr name="Freeform 7" id="7"/>
          <p:cNvSpPr/>
          <p:nvPr/>
        </p:nvSpPr>
        <p:spPr>
          <a:xfrm flipH="false" flipV="false" rot="0">
            <a:off x="6969733" y="4343217"/>
            <a:ext cx="4348534" cy="4114800"/>
          </a:xfrm>
          <a:custGeom>
            <a:avLst/>
            <a:gdLst/>
            <a:ahLst/>
            <a:cxnLst/>
            <a:rect r="r" b="b" t="t" l="l"/>
            <a:pathLst>
              <a:path h="4114800" w="4348534">
                <a:moveTo>
                  <a:pt x="0" y="0"/>
                </a:moveTo>
                <a:lnTo>
                  <a:pt x="4348534" y="0"/>
                </a:lnTo>
                <a:lnTo>
                  <a:pt x="43485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4743" r="0" b="-3774"/>
            </a:stretch>
          </a:blipFill>
        </p:spPr>
      </p:sp>
      <p:grpSp>
        <p:nvGrpSpPr>
          <p:cNvPr name="Group 3" id="3"/>
          <p:cNvGrpSpPr/>
          <p:nvPr/>
        </p:nvGrpSpPr>
        <p:grpSpPr>
          <a:xfrm rot="0">
            <a:off x="1934239" y="1602685"/>
            <a:ext cx="14419522" cy="7999259"/>
            <a:chOff x="0" y="0"/>
            <a:chExt cx="3797734" cy="2106801"/>
          </a:xfrm>
        </p:grpSpPr>
        <p:sp>
          <p:nvSpPr>
            <p:cNvPr name="Freeform 4" id="4"/>
            <p:cNvSpPr/>
            <p:nvPr/>
          </p:nvSpPr>
          <p:spPr>
            <a:xfrm flipH="false" flipV="false" rot="0">
              <a:off x="0" y="0"/>
              <a:ext cx="3797734" cy="2106801"/>
            </a:xfrm>
            <a:custGeom>
              <a:avLst/>
              <a:gdLst/>
              <a:ahLst/>
              <a:cxnLst/>
              <a:rect r="r" b="b" t="t" l="l"/>
              <a:pathLst>
                <a:path h="2106801" w="3797734">
                  <a:moveTo>
                    <a:pt x="27382" y="0"/>
                  </a:moveTo>
                  <a:lnTo>
                    <a:pt x="3770352" y="0"/>
                  </a:lnTo>
                  <a:cubicBezTo>
                    <a:pt x="3777614" y="0"/>
                    <a:pt x="3784579" y="2885"/>
                    <a:pt x="3789714" y="8020"/>
                  </a:cubicBezTo>
                  <a:cubicBezTo>
                    <a:pt x="3794849" y="13155"/>
                    <a:pt x="3797734" y="20120"/>
                    <a:pt x="3797734" y="27382"/>
                  </a:cubicBezTo>
                  <a:lnTo>
                    <a:pt x="3797734" y="2079418"/>
                  </a:lnTo>
                  <a:cubicBezTo>
                    <a:pt x="3797734" y="2094541"/>
                    <a:pt x="3785475" y="2106801"/>
                    <a:pt x="3770352" y="2106801"/>
                  </a:cubicBezTo>
                  <a:lnTo>
                    <a:pt x="27382" y="2106801"/>
                  </a:lnTo>
                  <a:cubicBezTo>
                    <a:pt x="20120" y="2106801"/>
                    <a:pt x="13155" y="2103916"/>
                    <a:pt x="8020" y="2098781"/>
                  </a:cubicBezTo>
                  <a:cubicBezTo>
                    <a:pt x="2885" y="2093645"/>
                    <a:pt x="0" y="2086681"/>
                    <a:pt x="0" y="2079418"/>
                  </a:cubicBezTo>
                  <a:lnTo>
                    <a:pt x="0" y="27382"/>
                  </a:lnTo>
                  <a:cubicBezTo>
                    <a:pt x="0" y="20120"/>
                    <a:pt x="2885" y="13155"/>
                    <a:pt x="8020" y="8020"/>
                  </a:cubicBezTo>
                  <a:cubicBezTo>
                    <a:pt x="13155" y="2885"/>
                    <a:pt x="20120" y="0"/>
                    <a:pt x="27382" y="0"/>
                  </a:cubicBezTo>
                  <a:close/>
                </a:path>
              </a:pathLst>
            </a:custGeom>
            <a:solidFill>
              <a:srgbClr val="FFFFFF"/>
            </a:solidFill>
          </p:spPr>
        </p:sp>
        <p:sp>
          <p:nvSpPr>
            <p:cNvPr name="TextBox 5" id="5"/>
            <p:cNvSpPr txBox="true"/>
            <p:nvPr/>
          </p:nvSpPr>
          <p:spPr>
            <a:xfrm>
              <a:off x="0" y="-38100"/>
              <a:ext cx="3797734" cy="2144901"/>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5684003" y="4115166"/>
            <a:ext cx="5391832" cy="4839169"/>
          </a:xfrm>
          <a:custGeom>
            <a:avLst/>
            <a:gdLst/>
            <a:ahLst/>
            <a:cxnLst/>
            <a:rect r="r" b="b" t="t" l="l"/>
            <a:pathLst>
              <a:path h="4839169" w="5391832">
                <a:moveTo>
                  <a:pt x="0" y="0"/>
                </a:moveTo>
                <a:lnTo>
                  <a:pt x="5391832" y="0"/>
                </a:lnTo>
                <a:lnTo>
                  <a:pt x="5391832" y="4839169"/>
                </a:lnTo>
                <a:lnTo>
                  <a:pt x="0" y="4839169"/>
                </a:lnTo>
                <a:lnTo>
                  <a:pt x="0" y="0"/>
                </a:lnTo>
                <a:close/>
              </a:path>
            </a:pathLst>
          </a:custGeom>
          <a:blipFill>
            <a:blip r:embed="rId3"/>
            <a:stretch>
              <a:fillRect l="0" t="0" r="0" b="0"/>
            </a:stretch>
          </a:blipFill>
        </p:spPr>
      </p:sp>
      <p:sp>
        <p:nvSpPr>
          <p:cNvPr name="TextBox 7" id="7"/>
          <p:cNvSpPr txBox="true"/>
          <p:nvPr/>
        </p:nvSpPr>
        <p:spPr>
          <a:xfrm rot="0">
            <a:off x="4373819" y="2100355"/>
            <a:ext cx="9540361" cy="1001628"/>
          </a:xfrm>
          <a:prstGeom prst="rect">
            <a:avLst/>
          </a:prstGeom>
        </p:spPr>
        <p:txBody>
          <a:bodyPr anchor="t" rtlCol="false" tIns="0" lIns="0" bIns="0" rIns="0">
            <a:spAutoFit/>
          </a:bodyPr>
          <a:lstStyle/>
          <a:p>
            <a:pPr algn="ctr">
              <a:lnSpc>
                <a:spcPts val="7657"/>
              </a:lnSpc>
            </a:pPr>
            <a:r>
              <a:rPr lang="en-US" sz="6776">
                <a:solidFill>
                  <a:srgbClr val="72412B"/>
                </a:solidFill>
                <a:latin typeface="Bobby Jones"/>
                <a:ea typeface="Bobby Jones"/>
                <a:cs typeface="Bobby Jones"/>
                <a:sym typeface="Bobby Jones"/>
              </a:rPr>
              <a:t>Λύκος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DAGgmKb0_es</dc:identifier>
  <dcterms:modified xsi:type="dcterms:W3CDTF">2011-08-01T06:04:30Z</dcterms:modified>
  <cp:revision>1</cp:revision>
  <dc:title>Copy of ακου τον ηχο και βρες το ζωο</dc:title>
</cp:coreProperties>
</file>