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6" r:id="rId3"/>
    <p:sldId id="287" r:id="rId4"/>
    <p:sldId id="288" r:id="rId5"/>
    <p:sldId id="289" r:id="rId6"/>
    <p:sldId id="290" r:id="rId7"/>
    <p:sldId id="291" r:id="rId8"/>
    <p:sldId id="292" r:id="rId9"/>
    <p:sldId id="293" r:id="rId10"/>
    <p:sldId id="294" r:id="rId11"/>
    <p:sldId id="295" r:id="rId12"/>
    <p:sldId id="296" r:id="rId13"/>
    <p:sldId id="297" r:id="rId14"/>
    <p:sldId id="299" r:id="rId15"/>
    <p:sldId id="298"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337" r:id="rId54"/>
    <p:sldId id="338" r:id="rId55"/>
    <p:sldId id="339" r:id="rId56"/>
    <p:sldId id="340" r:id="rId57"/>
    <p:sldId id="341" r:id="rId58"/>
    <p:sldId id="342" r:id="rId59"/>
    <p:sldId id="344" r:id="rId60"/>
    <p:sldId id="343" r:id="rId61"/>
    <p:sldId id="345" r:id="rId62"/>
    <p:sldId id="346" r:id="rId63"/>
    <p:sldId id="347" r:id="rId64"/>
    <p:sldId id="348" r:id="rId65"/>
    <p:sldId id="349" r:id="rId66"/>
    <p:sldId id="350" r:id="rId67"/>
    <p:sldId id="351" r:id="rId68"/>
    <p:sldId id="352" r:id="rId69"/>
    <p:sldId id="353" r:id="rId70"/>
    <p:sldId id="354" r:id="rId71"/>
    <p:sldId id="355" r:id="rId72"/>
    <p:sldId id="356" r:id="rId73"/>
    <p:sldId id="357" r:id="rId74"/>
    <p:sldId id="358" r:id="rId75"/>
    <p:sldId id="359" r:id="rId76"/>
    <p:sldId id="360" r:id="rId77"/>
    <p:sldId id="361" r:id="rId78"/>
    <p:sldId id="362" r:id="rId79"/>
    <p:sldId id="363" r:id="rId80"/>
    <p:sldId id="272" r:id="rId8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92" d="100"/>
          <a:sy n="92" d="100"/>
        </p:scale>
        <p:origin x="33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Νικόλαος Πολύζος" userId="49bd9883-38f1-4410-9a28-6e5045e10986" providerId="ADAL" clId="{4D2B2705-150B-4DED-BFF7-7E385BCEDBAF}"/>
    <pc:docChg chg="modSld">
      <pc:chgData name="Νικόλαος Πολύζος" userId="49bd9883-38f1-4410-9a28-6e5045e10986" providerId="ADAL" clId="{4D2B2705-150B-4DED-BFF7-7E385BCEDBAF}" dt="2024-12-09T16:14:43.429" v="124" actId="20577"/>
      <pc:docMkLst>
        <pc:docMk/>
      </pc:docMkLst>
      <pc:sldChg chg="modSp mod">
        <pc:chgData name="Νικόλαος Πολύζος" userId="49bd9883-38f1-4410-9a28-6e5045e10986" providerId="ADAL" clId="{4D2B2705-150B-4DED-BFF7-7E385BCEDBAF}" dt="2024-12-09T15:49:51.053" v="2" actId="20577"/>
        <pc:sldMkLst>
          <pc:docMk/>
          <pc:sldMk cId="168477663" sldId="286"/>
        </pc:sldMkLst>
        <pc:spChg chg="mod">
          <ac:chgData name="Νικόλαος Πολύζος" userId="49bd9883-38f1-4410-9a28-6e5045e10986" providerId="ADAL" clId="{4D2B2705-150B-4DED-BFF7-7E385BCEDBAF}" dt="2024-12-09T15:49:51.053" v="2" actId="20577"/>
          <ac:spMkLst>
            <pc:docMk/>
            <pc:sldMk cId="168477663" sldId="286"/>
            <ac:spMk id="5" creationId="{2257EA9C-0F89-3D68-7224-959EE3C88A98}"/>
          </ac:spMkLst>
        </pc:spChg>
      </pc:sldChg>
      <pc:sldChg chg="modSp mod">
        <pc:chgData name="Νικόλαος Πολύζος" userId="49bd9883-38f1-4410-9a28-6e5045e10986" providerId="ADAL" clId="{4D2B2705-150B-4DED-BFF7-7E385BCEDBAF}" dt="2024-12-09T15:51:00.168" v="12" actId="14100"/>
        <pc:sldMkLst>
          <pc:docMk/>
          <pc:sldMk cId="315656557" sldId="288"/>
        </pc:sldMkLst>
        <pc:spChg chg="mod">
          <ac:chgData name="Νικόλαος Πολύζος" userId="49bd9883-38f1-4410-9a28-6e5045e10986" providerId="ADAL" clId="{4D2B2705-150B-4DED-BFF7-7E385BCEDBAF}" dt="2024-12-09T15:51:00.168" v="12" actId="14100"/>
          <ac:spMkLst>
            <pc:docMk/>
            <pc:sldMk cId="315656557" sldId="288"/>
            <ac:spMk id="5" creationId="{2257EA9C-0F89-3D68-7224-959EE3C88A98}"/>
          </ac:spMkLst>
        </pc:spChg>
      </pc:sldChg>
      <pc:sldChg chg="modSp mod">
        <pc:chgData name="Νικόλαος Πολύζος" userId="49bd9883-38f1-4410-9a28-6e5045e10986" providerId="ADAL" clId="{4D2B2705-150B-4DED-BFF7-7E385BCEDBAF}" dt="2024-12-09T15:52:38.976" v="15" actId="6549"/>
        <pc:sldMkLst>
          <pc:docMk/>
          <pc:sldMk cId="2846348539" sldId="296"/>
        </pc:sldMkLst>
        <pc:spChg chg="mod">
          <ac:chgData name="Νικόλαος Πολύζος" userId="49bd9883-38f1-4410-9a28-6e5045e10986" providerId="ADAL" clId="{4D2B2705-150B-4DED-BFF7-7E385BCEDBAF}" dt="2024-12-09T15:52:38.976" v="15" actId="6549"/>
          <ac:spMkLst>
            <pc:docMk/>
            <pc:sldMk cId="2846348539" sldId="296"/>
            <ac:spMk id="5" creationId="{2257EA9C-0F89-3D68-7224-959EE3C88A98}"/>
          </ac:spMkLst>
        </pc:spChg>
      </pc:sldChg>
      <pc:sldChg chg="modSp mod">
        <pc:chgData name="Νικόλαος Πολύζος" userId="49bd9883-38f1-4410-9a28-6e5045e10986" providerId="ADAL" clId="{4D2B2705-150B-4DED-BFF7-7E385BCEDBAF}" dt="2024-12-09T15:53:14.979" v="18" actId="20577"/>
        <pc:sldMkLst>
          <pc:docMk/>
          <pc:sldMk cId="1096767498" sldId="298"/>
        </pc:sldMkLst>
        <pc:spChg chg="mod">
          <ac:chgData name="Νικόλαος Πολύζος" userId="49bd9883-38f1-4410-9a28-6e5045e10986" providerId="ADAL" clId="{4D2B2705-150B-4DED-BFF7-7E385BCEDBAF}" dt="2024-12-09T15:53:14.979" v="18" actId="20577"/>
          <ac:spMkLst>
            <pc:docMk/>
            <pc:sldMk cId="1096767498" sldId="298"/>
            <ac:spMk id="5" creationId="{2257EA9C-0F89-3D68-7224-959EE3C88A98}"/>
          </ac:spMkLst>
        </pc:spChg>
      </pc:sldChg>
      <pc:sldChg chg="modSp mod">
        <pc:chgData name="Νικόλαος Πολύζος" userId="49bd9883-38f1-4410-9a28-6e5045e10986" providerId="ADAL" clId="{4D2B2705-150B-4DED-BFF7-7E385BCEDBAF}" dt="2024-12-09T15:53:05.757" v="17" actId="20577"/>
        <pc:sldMkLst>
          <pc:docMk/>
          <pc:sldMk cId="1231846472" sldId="299"/>
        </pc:sldMkLst>
        <pc:spChg chg="mod">
          <ac:chgData name="Νικόλαος Πολύζος" userId="49bd9883-38f1-4410-9a28-6e5045e10986" providerId="ADAL" clId="{4D2B2705-150B-4DED-BFF7-7E385BCEDBAF}" dt="2024-12-09T15:53:05.757" v="17" actId="20577"/>
          <ac:spMkLst>
            <pc:docMk/>
            <pc:sldMk cId="1231846472" sldId="299"/>
            <ac:spMk id="5" creationId="{2257EA9C-0F89-3D68-7224-959EE3C88A98}"/>
          </ac:spMkLst>
        </pc:spChg>
      </pc:sldChg>
      <pc:sldChg chg="modSp mod">
        <pc:chgData name="Νικόλαος Πολύζος" userId="49bd9883-38f1-4410-9a28-6e5045e10986" providerId="ADAL" clId="{4D2B2705-150B-4DED-BFF7-7E385BCEDBAF}" dt="2024-12-09T15:54:09.235" v="24" actId="6549"/>
        <pc:sldMkLst>
          <pc:docMk/>
          <pc:sldMk cId="1428557093" sldId="300"/>
        </pc:sldMkLst>
        <pc:spChg chg="mod">
          <ac:chgData name="Νικόλαος Πολύζος" userId="49bd9883-38f1-4410-9a28-6e5045e10986" providerId="ADAL" clId="{4D2B2705-150B-4DED-BFF7-7E385BCEDBAF}" dt="2024-12-09T15:54:09.235" v="24" actId="6549"/>
          <ac:spMkLst>
            <pc:docMk/>
            <pc:sldMk cId="1428557093" sldId="300"/>
            <ac:spMk id="5" creationId="{2257EA9C-0F89-3D68-7224-959EE3C88A98}"/>
          </ac:spMkLst>
        </pc:spChg>
      </pc:sldChg>
      <pc:sldChg chg="modSp mod">
        <pc:chgData name="Νικόλαος Πολύζος" userId="49bd9883-38f1-4410-9a28-6e5045e10986" providerId="ADAL" clId="{4D2B2705-150B-4DED-BFF7-7E385BCEDBAF}" dt="2024-12-09T15:54:34.267" v="27" actId="20577"/>
        <pc:sldMkLst>
          <pc:docMk/>
          <pc:sldMk cId="2247528254" sldId="301"/>
        </pc:sldMkLst>
        <pc:spChg chg="mod">
          <ac:chgData name="Νικόλαος Πολύζος" userId="49bd9883-38f1-4410-9a28-6e5045e10986" providerId="ADAL" clId="{4D2B2705-150B-4DED-BFF7-7E385BCEDBAF}" dt="2024-12-09T15:54:34.267" v="27" actId="20577"/>
          <ac:spMkLst>
            <pc:docMk/>
            <pc:sldMk cId="2247528254" sldId="301"/>
            <ac:spMk id="5" creationId="{2257EA9C-0F89-3D68-7224-959EE3C88A98}"/>
          </ac:spMkLst>
        </pc:spChg>
      </pc:sldChg>
      <pc:sldChg chg="modSp mod">
        <pc:chgData name="Νικόλαος Πολύζος" userId="49bd9883-38f1-4410-9a28-6e5045e10986" providerId="ADAL" clId="{4D2B2705-150B-4DED-BFF7-7E385BCEDBAF}" dt="2024-12-09T15:55:37.871" v="38" actId="6549"/>
        <pc:sldMkLst>
          <pc:docMk/>
          <pc:sldMk cId="3046459054" sldId="302"/>
        </pc:sldMkLst>
        <pc:spChg chg="mod">
          <ac:chgData name="Νικόλαος Πολύζος" userId="49bd9883-38f1-4410-9a28-6e5045e10986" providerId="ADAL" clId="{4D2B2705-150B-4DED-BFF7-7E385BCEDBAF}" dt="2024-12-09T15:55:37.871" v="38" actId="6549"/>
          <ac:spMkLst>
            <pc:docMk/>
            <pc:sldMk cId="3046459054" sldId="302"/>
            <ac:spMk id="5" creationId="{2257EA9C-0F89-3D68-7224-959EE3C88A98}"/>
          </ac:spMkLst>
        </pc:spChg>
      </pc:sldChg>
      <pc:sldChg chg="modSp mod">
        <pc:chgData name="Νικόλαος Πολύζος" userId="49bd9883-38f1-4410-9a28-6e5045e10986" providerId="ADAL" clId="{4D2B2705-150B-4DED-BFF7-7E385BCEDBAF}" dt="2024-12-09T15:56:20.626" v="55" actId="6549"/>
        <pc:sldMkLst>
          <pc:docMk/>
          <pc:sldMk cId="2531112320" sldId="303"/>
        </pc:sldMkLst>
        <pc:spChg chg="mod">
          <ac:chgData name="Νικόλαος Πολύζος" userId="49bd9883-38f1-4410-9a28-6e5045e10986" providerId="ADAL" clId="{4D2B2705-150B-4DED-BFF7-7E385BCEDBAF}" dt="2024-12-09T15:56:20.626" v="55" actId="6549"/>
          <ac:spMkLst>
            <pc:docMk/>
            <pc:sldMk cId="2531112320" sldId="303"/>
            <ac:spMk id="5" creationId="{2257EA9C-0F89-3D68-7224-959EE3C88A98}"/>
          </ac:spMkLst>
        </pc:spChg>
      </pc:sldChg>
      <pc:sldChg chg="modSp mod">
        <pc:chgData name="Νικόλαος Πολύζος" userId="49bd9883-38f1-4410-9a28-6e5045e10986" providerId="ADAL" clId="{4D2B2705-150B-4DED-BFF7-7E385BCEDBAF}" dt="2024-12-09T15:56:37.940" v="57" actId="20577"/>
        <pc:sldMkLst>
          <pc:docMk/>
          <pc:sldMk cId="968275240" sldId="304"/>
        </pc:sldMkLst>
        <pc:spChg chg="mod">
          <ac:chgData name="Νικόλαος Πολύζος" userId="49bd9883-38f1-4410-9a28-6e5045e10986" providerId="ADAL" clId="{4D2B2705-150B-4DED-BFF7-7E385BCEDBAF}" dt="2024-12-09T15:56:37.940" v="57" actId="20577"/>
          <ac:spMkLst>
            <pc:docMk/>
            <pc:sldMk cId="968275240" sldId="304"/>
            <ac:spMk id="5" creationId="{2257EA9C-0F89-3D68-7224-959EE3C88A98}"/>
          </ac:spMkLst>
        </pc:spChg>
      </pc:sldChg>
      <pc:sldChg chg="modSp mod">
        <pc:chgData name="Νικόλαος Πολύζος" userId="49bd9883-38f1-4410-9a28-6e5045e10986" providerId="ADAL" clId="{4D2B2705-150B-4DED-BFF7-7E385BCEDBAF}" dt="2024-12-09T16:01:59.607" v="60" actId="20577"/>
        <pc:sldMkLst>
          <pc:docMk/>
          <pc:sldMk cId="4140224410" sldId="310"/>
        </pc:sldMkLst>
        <pc:spChg chg="mod">
          <ac:chgData name="Νικόλαος Πολύζος" userId="49bd9883-38f1-4410-9a28-6e5045e10986" providerId="ADAL" clId="{4D2B2705-150B-4DED-BFF7-7E385BCEDBAF}" dt="2024-12-09T16:01:59.607" v="60" actId="20577"/>
          <ac:spMkLst>
            <pc:docMk/>
            <pc:sldMk cId="4140224410" sldId="310"/>
            <ac:spMk id="5" creationId="{2257EA9C-0F89-3D68-7224-959EE3C88A98}"/>
          </ac:spMkLst>
        </pc:spChg>
      </pc:sldChg>
      <pc:sldChg chg="modSp mod">
        <pc:chgData name="Νικόλαος Πολύζος" userId="49bd9883-38f1-4410-9a28-6e5045e10986" providerId="ADAL" clId="{4D2B2705-150B-4DED-BFF7-7E385BCEDBAF}" dt="2024-12-09T16:02:42.784" v="61" actId="20577"/>
        <pc:sldMkLst>
          <pc:docMk/>
          <pc:sldMk cId="3586367050" sldId="311"/>
        </pc:sldMkLst>
        <pc:spChg chg="mod">
          <ac:chgData name="Νικόλαος Πολύζος" userId="49bd9883-38f1-4410-9a28-6e5045e10986" providerId="ADAL" clId="{4D2B2705-150B-4DED-BFF7-7E385BCEDBAF}" dt="2024-12-09T16:02:42.784" v="61" actId="20577"/>
          <ac:spMkLst>
            <pc:docMk/>
            <pc:sldMk cId="3586367050" sldId="311"/>
            <ac:spMk id="5" creationId="{2257EA9C-0F89-3D68-7224-959EE3C88A98}"/>
          </ac:spMkLst>
        </pc:spChg>
      </pc:sldChg>
      <pc:sldChg chg="modSp mod">
        <pc:chgData name="Νικόλαος Πολύζος" userId="49bd9883-38f1-4410-9a28-6e5045e10986" providerId="ADAL" clId="{4D2B2705-150B-4DED-BFF7-7E385BCEDBAF}" dt="2024-12-09T16:03:28.893" v="64" actId="20577"/>
        <pc:sldMkLst>
          <pc:docMk/>
          <pc:sldMk cId="1469218614" sldId="313"/>
        </pc:sldMkLst>
        <pc:spChg chg="mod">
          <ac:chgData name="Νικόλαος Πολύζος" userId="49bd9883-38f1-4410-9a28-6e5045e10986" providerId="ADAL" clId="{4D2B2705-150B-4DED-BFF7-7E385BCEDBAF}" dt="2024-12-09T16:03:28.893" v="64" actId="20577"/>
          <ac:spMkLst>
            <pc:docMk/>
            <pc:sldMk cId="1469218614" sldId="313"/>
            <ac:spMk id="5" creationId="{2257EA9C-0F89-3D68-7224-959EE3C88A98}"/>
          </ac:spMkLst>
        </pc:spChg>
      </pc:sldChg>
      <pc:sldChg chg="modSp mod">
        <pc:chgData name="Νικόλαος Πολύζος" userId="49bd9883-38f1-4410-9a28-6e5045e10986" providerId="ADAL" clId="{4D2B2705-150B-4DED-BFF7-7E385BCEDBAF}" dt="2024-12-09T16:05:49.354" v="66" actId="20577"/>
        <pc:sldMkLst>
          <pc:docMk/>
          <pc:sldMk cId="3507824141" sldId="317"/>
        </pc:sldMkLst>
        <pc:spChg chg="mod">
          <ac:chgData name="Νικόλαος Πολύζος" userId="49bd9883-38f1-4410-9a28-6e5045e10986" providerId="ADAL" clId="{4D2B2705-150B-4DED-BFF7-7E385BCEDBAF}" dt="2024-12-09T16:05:49.354" v="66" actId="20577"/>
          <ac:spMkLst>
            <pc:docMk/>
            <pc:sldMk cId="3507824141" sldId="317"/>
            <ac:spMk id="5" creationId="{2257EA9C-0F89-3D68-7224-959EE3C88A98}"/>
          </ac:spMkLst>
        </pc:spChg>
      </pc:sldChg>
      <pc:sldChg chg="modSp mod">
        <pc:chgData name="Νικόλαος Πολύζος" userId="49bd9883-38f1-4410-9a28-6e5045e10986" providerId="ADAL" clId="{4D2B2705-150B-4DED-BFF7-7E385BCEDBAF}" dt="2024-12-09T16:06:10.353" v="67" actId="20577"/>
        <pc:sldMkLst>
          <pc:docMk/>
          <pc:sldMk cId="2385845365" sldId="318"/>
        </pc:sldMkLst>
        <pc:spChg chg="mod">
          <ac:chgData name="Νικόλαος Πολύζος" userId="49bd9883-38f1-4410-9a28-6e5045e10986" providerId="ADAL" clId="{4D2B2705-150B-4DED-BFF7-7E385BCEDBAF}" dt="2024-12-09T16:06:10.353" v="67" actId="20577"/>
          <ac:spMkLst>
            <pc:docMk/>
            <pc:sldMk cId="2385845365" sldId="318"/>
            <ac:spMk id="5" creationId="{2257EA9C-0F89-3D68-7224-959EE3C88A98}"/>
          </ac:spMkLst>
        </pc:spChg>
      </pc:sldChg>
      <pc:sldChg chg="modSp mod">
        <pc:chgData name="Νικόλαος Πολύζος" userId="49bd9883-38f1-4410-9a28-6e5045e10986" providerId="ADAL" clId="{4D2B2705-150B-4DED-BFF7-7E385BCEDBAF}" dt="2024-12-09T16:06:31.491" v="68" actId="20577"/>
        <pc:sldMkLst>
          <pc:docMk/>
          <pc:sldMk cId="3867183032" sldId="321"/>
        </pc:sldMkLst>
        <pc:spChg chg="mod">
          <ac:chgData name="Νικόλαος Πολύζος" userId="49bd9883-38f1-4410-9a28-6e5045e10986" providerId="ADAL" clId="{4D2B2705-150B-4DED-BFF7-7E385BCEDBAF}" dt="2024-12-09T16:06:31.491" v="68" actId="20577"/>
          <ac:spMkLst>
            <pc:docMk/>
            <pc:sldMk cId="3867183032" sldId="321"/>
            <ac:spMk id="5" creationId="{445F4689-50A2-D486-83F9-A9F235DE2723}"/>
          </ac:spMkLst>
        </pc:spChg>
      </pc:sldChg>
      <pc:sldChg chg="modSp mod">
        <pc:chgData name="Νικόλαος Πολύζος" userId="49bd9883-38f1-4410-9a28-6e5045e10986" providerId="ADAL" clId="{4D2B2705-150B-4DED-BFF7-7E385BCEDBAF}" dt="2024-12-09T16:07:06.537" v="69" actId="20577"/>
        <pc:sldMkLst>
          <pc:docMk/>
          <pc:sldMk cId="1536772356" sldId="322"/>
        </pc:sldMkLst>
        <pc:spChg chg="mod">
          <ac:chgData name="Νικόλαος Πολύζος" userId="49bd9883-38f1-4410-9a28-6e5045e10986" providerId="ADAL" clId="{4D2B2705-150B-4DED-BFF7-7E385BCEDBAF}" dt="2024-12-09T16:07:06.537" v="69" actId="20577"/>
          <ac:spMkLst>
            <pc:docMk/>
            <pc:sldMk cId="1536772356" sldId="322"/>
            <ac:spMk id="5" creationId="{445F4689-50A2-D486-83F9-A9F235DE2723}"/>
          </ac:spMkLst>
        </pc:spChg>
      </pc:sldChg>
      <pc:sldChg chg="modSp mod">
        <pc:chgData name="Νικόλαος Πολύζος" userId="49bd9883-38f1-4410-9a28-6e5045e10986" providerId="ADAL" clId="{4D2B2705-150B-4DED-BFF7-7E385BCEDBAF}" dt="2024-12-09T16:07:54.389" v="72" actId="20577"/>
        <pc:sldMkLst>
          <pc:docMk/>
          <pc:sldMk cId="3258143017" sldId="335"/>
        </pc:sldMkLst>
        <pc:spChg chg="mod">
          <ac:chgData name="Νικόλαος Πολύζος" userId="49bd9883-38f1-4410-9a28-6e5045e10986" providerId="ADAL" clId="{4D2B2705-150B-4DED-BFF7-7E385BCEDBAF}" dt="2024-12-09T16:07:54.389" v="72" actId="20577"/>
          <ac:spMkLst>
            <pc:docMk/>
            <pc:sldMk cId="3258143017" sldId="335"/>
            <ac:spMk id="5" creationId="{BD7D9D1C-8043-22D1-B763-FFD739DDF434}"/>
          </ac:spMkLst>
        </pc:spChg>
      </pc:sldChg>
      <pc:sldChg chg="modSp mod">
        <pc:chgData name="Νικόλαος Πολύζος" userId="49bd9883-38f1-4410-9a28-6e5045e10986" providerId="ADAL" clId="{4D2B2705-150B-4DED-BFF7-7E385BCEDBAF}" dt="2024-12-09T16:08:38.212" v="73" actId="20577"/>
        <pc:sldMkLst>
          <pc:docMk/>
          <pc:sldMk cId="2652289385" sldId="337"/>
        </pc:sldMkLst>
        <pc:spChg chg="mod">
          <ac:chgData name="Νικόλαος Πολύζος" userId="49bd9883-38f1-4410-9a28-6e5045e10986" providerId="ADAL" clId="{4D2B2705-150B-4DED-BFF7-7E385BCEDBAF}" dt="2024-12-09T16:08:38.212" v="73" actId="20577"/>
          <ac:spMkLst>
            <pc:docMk/>
            <pc:sldMk cId="2652289385" sldId="337"/>
            <ac:spMk id="5" creationId="{BD7D9D1C-8043-22D1-B763-FFD739DDF434}"/>
          </ac:spMkLst>
        </pc:spChg>
      </pc:sldChg>
      <pc:sldChg chg="modSp mod">
        <pc:chgData name="Νικόλαος Πολύζος" userId="49bd9883-38f1-4410-9a28-6e5045e10986" providerId="ADAL" clId="{4D2B2705-150B-4DED-BFF7-7E385BCEDBAF}" dt="2024-12-09T16:09:13.582" v="75" actId="20577"/>
        <pc:sldMkLst>
          <pc:docMk/>
          <pc:sldMk cId="4050705046" sldId="340"/>
        </pc:sldMkLst>
        <pc:spChg chg="mod">
          <ac:chgData name="Νικόλαος Πολύζος" userId="49bd9883-38f1-4410-9a28-6e5045e10986" providerId="ADAL" clId="{4D2B2705-150B-4DED-BFF7-7E385BCEDBAF}" dt="2024-12-09T16:09:13.582" v="75" actId="20577"/>
          <ac:spMkLst>
            <pc:docMk/>
            <pc:sldMk cId="4050705046" sldId="340"/>
            <ac:spMk id="5" creationId="{BD7D9D1C-8043-22D1-B763-FFD739DDF434}"/>
          </ac:spMkLst>
        </pc:spChg>
      </pc:sldChg>
      <pc:sldChg chg="modSp mod">
        <pc:chgData name="Νικόλαος Πολύζος" userId="49bd9883-38f1-4410-9a28-6e5045e10986" providerId="ADAL" clId="{4D2B2705-150B-4DED-BFF7-7E385BCEDBAF}" dt="2024-12-09T16:10:18.952" v="76" actId="20577"/>
        <pc:sldMkLst>
          <pc:docMk/>
          <pc:sldMk cId="3919080739" sldId="347"/>
        </pc:sldMkLst>
        <pc:spChg chg="mod">
          <ac:chgData name="Νικόλαος Πολύζος" userId="49bd9883-38f1-4410-9a28-6e5045e10986" providerId="ADAL" clId="{4D2B2705-150B-4DED-BFF7-7E385BCEDBAF}" dt="2024-12-09T16:10:18.952" v="76" actId="20577"/>
          <ac:spMkLst>
            <pc:docMk/>
            <pc:sldMk cId="3919080739" sldId="347"/>
            <ac:spMk id="8" creationId="{96B5038C-3F18-EF5C-7DD0-3039A45BFA44}"/>
          </ac:spMkLst>
        </pc:spChg>
      </pc:sldChg>
      <pc:sldChg chg="modSp mod">
        <pc:chgData name="Νικόλαος Πολύζος" userId="49bd9883-38f1-4410-9a28-6e5045e10986" providerId="ADAL" clId="{4D2B2705-150B-4DED-BFF7-7E385BCEDBAF}" dt="2024-12-09T16:10:47.017" v="77" actId="20577"/>
        <pc:sldMkLst>
          <pc:docMk/>
          <pc:sldMk cId="220364573" sldId="350"/>
        </pc:sldMkLst>
        <pc:spChg chg="mod">
          <ac:chgData name="Νικόλαος Πολύζος" userId="49bd9883-38f1-4410-9a28-6e5045e10986" providerId="ADAL" clId="{4D2B2705-150B-4DED-BFF7-7E385BCEDBAF}" dt="2024-12-09T16:10:47.017" v="77" actId="20577"/>
          <ac:spMkLst>
            <pc:docMk/>
            <pc:sldMk cId="220364573" sldId="350"/>
            <ac:spMk id="8" creationId="{96B5038C-3F18-EF5C-7DD0-3039A45BFA44}"/>
          </ac:spMkLst>
        </pc:spChg>
      </pc:sldChg>
      <pc:sldChg chg="modSp mod">
        <pc:chgData name="Νικόλαος Πολύζος" userId="49bd9883-38f1-4410-9a28-6e5045e10986" providerId="ADAL" clId="{4D2B2705-150B-4DED-BFF7-7E385BCEDBAF}" dt="2024-12-09T16:11:14.875" v="81" actId="6549"/>
        <pc:sldMkLst>
          <pc:docMk/>
          <pc:sldMk cId="2323212044" sldId="351"/>
        </pc:sldMkLst>
        <pc:spChg chg="mod">
          <ac:chgData name="Νικόλαος Πολύζος" userId="49bd9883-38f1-4410-9a28-6e5045e10986" providerId="ADAL" clId="{4D2B2705-150B-4DED-BFF7-7E385BCEDBAF}" dt="2024-12-09T16:11:14.875" v="81" actId="6549"/>
          <ac:spMkLst>
            <pc:docMk/>
            <pc:sldMk cId="2323212044" sldId="351"/>
            <ac:spMk id="8" creationId="{96B5038C-3F18-EF5C-7DD0-3039A45BFA44}"/>
          </ac:spMkLst>
        </pc:spChg>
      </pc:sldChg>
      <pc:sldChg chg="modSp mod">
        <pc:chgData name="Νικόλαος Πολύζος" userId="49bd9883-38f1-4410-9a28-6e5045e10986" providerId="ADAL" clId="{4D2B2705-150B-4DED-BFF7-7E385BCEDBAF}" dt="2024-12-09T16:13:06.965" v="120" actId="6549"/>
        <pc:sldMkLst>
          <pc:docMk/>
          <pc:sldMk cId="2876754903" sldId="356"/>
        </pc:sldMkLst>
        <pc:spChg chg="mod">
          <ac:chgData name="Νικόλαος Πολύζος" userId="49bd9883-38f1-4410-9a28-6e5045e10986" providerId="ADAL" clId="{4D2B2705-150B-4DED-BFF7-7E385BCEDBAF}" dt="2024-12-09T16:13:06.965" v="120" actId="6549"/>
          <ac:spMkLst>
            <pc:docMk/>
            <pc:sldMk cId="2876754903" sldId="356"/>
            <ac:spMk id="5" creationId="{DF293A38-3D68-3E97-DA44-476940494551}"/>
          </ac:spMkLst>
        </pc:spChg>
      </pc:sldChg>
      <pc:sldChg chg="modSp mod">
        <pc:chgData name="Νικόλαος Πολύζος" userId="49bd9883-38f1-4410-9a28-6e5045e10986" providerId="ADAL" clId="{4D2B2705-150B-4DED-BFF7-7E385BCEDBAF}" dt="2024-12-09T16:13:17.586" v="121" actId="20577"/>
        <pc:sldMkLst>
          <pc:docMk/>
          <pc:sldMk cId="3523109978" sldId="357"/>
        </pc:sldMkLst>
        <pc:spChg chg="mod">
          <ac:chgData name="Νικόλαος Πολύζος" userId="49bd9883-38f1-4410-9a28-6e5045e10986" providerId="ADAL" clId="{4D2B2705-150B-4DED-BFF7-7E385BCEDBAF}" dt="2024-12-09T16:13:17.586" v="121" actId="20577"/>
          <ac:spMkLst>
            <pc:docMk/>
            <pc:sldMk cId="3523109978" sldId="357"/>
            <ac:spMk id="5" creationId="{DF293A38-3D68-3E97-DA44-476940494551}"/>
          </ac:spMkLst>
        </pc:spChg>
      </pc:sldChg>
      <pc:sldChg chg="modSp mod">
        <pc:chgData name="Νικόλαος Πολύζος" userId="49bd9883-38f1-4410-9a28-6e5045e10986" providerId="ADAL" clId="{4D2B2705-150B-4DED-BFF7-7E385BCEDBAF}" dt="2024-12-09T16:14:20.111" v="123" actId="20577"/>
        <pc:sldMkLst>
          <pc:docMk/>
          <pc:sldMk cId="1297991876" sldId="360"/>
        </pc:sldMkLst>
        <pc:spChg chg="mod">
          <ac:chgData name="Νικόλαος Πολύζος" userId="49bd9883-38f1-4410-9a28-6e5045e10986" providerId="ADAL" clId="{4D2B2705-150B-4DED-BFF7-7E385BCEDBAF}" dt="2024-12-09T16:14:20.111" v="123" actId="20577"/>
          <ac:spMkLst>
            <pc:docMk/>
            <pc:sldMk cId="1297991876" sldId="360"/>
            <ac:spMk id="5" creationId="{DF293A38-3D68-3E97-DA44-476940494551}"/>
          </ac:spMkLst>
        </pc:spChg>
      </pc:sldChg>
      <pc:sldChg chg="modSp mod">
        <pc:chgData name="Νικόλαος Πολύζος" userId="49bd9883-38f1-4410-9a28-6e5045e10986" providerId="ADAL" clId="{4D2B2705-150B-4DED-BFF7-7E385BCEDBAF}" dt="2024-12-09T16:14:43.429" v="124" actId="20577"/>
        <pc:sldMkLst>
          <pc:docMk/>
          <pc:sldMk cId="86358764" sldId="362"/>
        </pc:sldMkLst>
        <pc:spChg chg="mod">
          <ac:chgData name="Νικόλαος Πολύζος" userId="49bd9883-38f1-4410-9a28-6e5045e10986" providerId="ADAL" clId="{4D2B2705-150B-4DED-BFF7-7E385BCEDBAF}" dt="2024-12-09T16:14:43.429" v="124" actId="20577"/>
          <ac:spMkLst>
            <pc:docMk/>
            <pc:sldMk cId="86358764" sldId="362"/>
            <ac:spMk id="5" creationId="{DF293A38-3D68-3E97-DA44-47694049455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4481C0-8984-F673-7F6D-1572EEB25247}"/>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081540E5-7FFD-AEE1-B14B-802948B3AA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B79EB3D5-CEF8-3D14-DDA8-7179344D4CFC}"/>
              </a:ext>
            </a:extLst>
          </p:cNvPr>
          <p:cNvSpPr>
            <a:spLocks noGrp="1"/>
          </p:cNvSpPr>
          <p:nvPr>
            <p:ph type="dt" sz="half" idx="10"/>
          </p:nvPr>
        </p:nvSpPr>
        <p:spPr/>
        <p:txBody>
          <a:bodyPr/>
          <a:lstStyle/>
          <a:p>
            <a:fld id="{CE47DC61-5B74-43E3-9A74-33987F2CD73A}" type="datetimeFigureOut">
              <a:rPr lang="el-GR" smtClean="0"/>
              <a:t>9/12/2024</a:t>
            </a:fld>
            <a:endParaRPr lang="el-GR"/>
          </a:p>
        </p:txBody>
      </p:sp>
      <p:sp>
        <p:nvSpPr>
          <p:cNvPr id="5" name="Θέση υποσέλιδου 4">
            <a:extLst>
              <a:ext uri="{FF2B5EF4-FFF2-40B4-BE49-F238E27FC236}">
                <a16:creationId xmlns:a16="http://schemas.microsoft.com/office/drawing/2014/main" id="{E4517AE0-EF74-93D4-C046-07CAC023CE4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08FF924-A505-2514-BD55-AE3C638C3C4D}"/>
              </a:ext>
            </a:extLst>
          </p:cNvPr>
          <p:cNvSpPr>
            <a:spLocks noGrp="1"/>
          </p:cNvSpPr>
          <p:nvPr>
            <p:ph type="sldNum" sz="quarter" idx="12"/>
          </p:nvPr>
        </p:nvSpPr>
        <p:spPr/>
        <p:txBody>
          <a:bodyPr/>
          <a:lstStyle/>
          <a:p>
            <a:fld id="{D8C1938F-609B-47D3-9373-DCE6C95AC68E}" type="slidenum">
              <a:rPr lang="el-GR" smtClean="0"/>
              <a:t>‹#›</a:t>
            </a:fld>
            <a:endParaRPr lang="el-GR"/>
          </a:p>
        </p:txBody>
      </p:sp>
    </p:spTree>
    <p:extLst>
      <p:ext uri="{BB962C8B-B14F-4D97-AF65-F5344CB8AC3E}">
        <p14:creationId xmlns:p14="http://schemas.microsoft.com/office/powerpoint/2010/main" val="2577169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8ABC88-96B8-26C1-A106-8BDB1E24017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4F1F42B-6A73-4AC6-D51D-35653F7E0F29}"/>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96C349A-D6E8-3848-D4F7-4B44AF494FB5}"/>
              </a:ext>
            </a:extLst>
          </p:cNvPr>
          <p:cNvSpPr>
            <a:spLocks noGrp="1"/>
          </p:cNvSpPr>
          <p:nvPr>
            <p:ph type="dt" sz="half" idx="10"/>
          </p:nvPr>
        </p:nvSpPr>
        <p:spPr/>
        <p:txBody>
          <a:bodyPr/>
          <a:lstStyle/>
          <a:p>
            <a:fld id="{CE47DC61-5B74-43E3-9A74-33987F2CD73A}" type="datetimeFigureOut">
              <a:rPr lang="el-GR" smtClean="0"/>
              <a:t>9/12/2024</a:t>
            </a:fld>
            <a:endParaRPr lang="el-GR"/>
          </a:p>
        </p:txBody>
      </p:sp>
      <p:sp>
        <p:nvSpPr>
          <p:cNvPr id="5" name="Θέση υποσέλιδου 4">
            <a:extLst>
              <a:ext uri="{FF2B5EF4-FFF2-40B4-BE49-F238E27FC236}">
                <a16:creationId xmlns:a16="http://schemas.microsoft.com/office/drawing/2014/main" id="{EB4D31A4-266F-3337-24A1-DAACB47E9C7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5296B66-1BCE-47C9-0AA2-FE36FCF20551}"/>
              </a:ext>
            </a:extLst>
          </p:cNvPr>
          <p:cNvSpPr>
            <a:spLocks noGrp="1"/>
          </p:cNvSpPr>
          <p:nvPr>
            <p:ph type="sldNum" sz="quarter" idx="12"/>
          </p:nvPr>
        </p:nvSpPr>
        <p:spPr/>
        <p:txBody>
          <a:bodyPr/>
          <a:lstStyle/>
          <a:p>
            <a:fld id="{D8C1938F-609B-47D3-9373-DCE6C95AC68E}" type="slidenum">
              <a:rPr lang="el-GR" smtClean="0"/>
              <a:t>‹#›</a:t>
            </a:fld>
            <a:endParaRPr lang="el-GR"/>
          </a:p>
        </p:txBody>
      </p:sp>
    </p:spTree>
    <p:extLst>
      <p:ext uri="{BB962C8B-B14F-4D97-AF65-F5344CB8AC3E}">
        <p14:creationId xmlns:p14="http://schemas.microsoft.com/office/powerpoint/2010/main" val="78187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FD1DA02-B227-AA39-8A16-C7433B6107B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2ED861F-63D0-BC95-D42F-78709E4BBBC2}"/>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150D894-9195-0CBB-276F-C53B7F908B83}"/>
              </a:ext>
            </a:extLst>
          </p:cNvPr>
          <p:cNvSpPr>
            <a:spLocks noGrp="1"/>
          </p:cNvSpPr>
          <p:nvPr>
            <p:ph type="dt" sz="half" idx="10"/>
          </p:nvPr>
        </p:nvSpPr>
        <p:spPr/>
        <p:txBody>
          <a:bodyPr/>
          <a:lstStyle/>
          <a:p>
            <a:fld id="{CE47DC61-5B74-43E3-9A74-33987F2CD73A}" type="datetimeFigureOut">
              <a:rPr lang="el-GR" smtClean="0"/>
              <a:t>9/12/2024</a:t>
            </a:fld>
            <a:endParaRPr lang="el-GR"/>
          </a:p>
        </p:txBody>
      </p:sp>
      <p:sp>
        <p:nvSpPr>
          <p:cNvPr id="5" name="Θέση υποσέλιδου 4">
            <a:extLst>
              <a:ext uri="{FF2B5EF4-FFF2-40B4-BE49-F238E27FC236}">
                <a16:creationId xmlns:a16="http://schemas.microsoft.com/office/drawing/2014/main" id="{97767B39-1E21-11BA-3875-6E9DB1F7C89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C716A66-62D6-A511-9676-612D5E70C28C}"/>
              </a:ext>
            </a:extLst>
          </p:cNvPr>
          <p:cNvSpPr>
            <a:spLocks noGrp="1"/>
          </p:cNvSpPr>
          <p:nvPr>
            <p:ph type="sldNum" sz="quarter" idx="12"/>
          </p:nvPr>
        </p:nvSpPr>
        <p:spPr/>
        <p:txBody>
          <a:bodyPr/>
          <a:lstStyle/>
          <a:p>
            <a:fld id="{D8C1938F-609B-47D3-9373-DCE6C95AC68E}" type="slidenum">
              <a:rPr lang="el-GR" smtClean="0"/>
              <a:t>‹#›</a:t>
            </a:fld>
            <a:endParaRPr lang="el-GR"/>
          </a:p>
        </p:txBody>
      </p:sp>
    </p:spTree>
    <p:extLst>
      <p:ext uri="{BB962C8B-B14F-4D97-AF65-F5344CB8AC3E}">
        <p14:creationId xmlns:p14="http://schemas.microsoft.com/office/powerpoint/2010/main" val="145603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345D48-34B3-83B7-F1B0-E46C6EBA3F5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5E6A7A7-10B6-5CCA-E62F-BF0ADA0F3AB1}"/>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35677D5-B861-7146-2792-6336E54440A6}"/>
              </a:ext>
            </a:extLst>
          </p:cNvPr>
          <p:cNvSpPr>
            <a:spLocks noGrp="1"/>
          </p:cNvSpPr>
          <p:nvPr>
            <p:ph type="dt" sz="half" idx="10"/>
          </p:nvPr>
        </p:nvSpPr>
        <p:spPr/>
        <p:txBody>
          <a:bodyPr/>
          <a:lstStyle/>
          <a:p>
            <a:fld id="{CE47DC61-5B74-43E3-9A74-33987F2CD73A}" type="datetimeFigureOut">
              <a:rPr lang="el-GR" smtClean="0"/>
              <a:t>9/12/2024</a:t>
            </a:fld>
            <a:endParaRPr lang="el-GR"/>
          </a:p>
        </p:txBody>
      </p:sp>
      <p:sp>
        <p:nvSpPr>
          <p:cNvPr id="5" name="Θέση υποσέλιδου 4">
            <a:extLst>
              <a:ext uri="{FF2B5EF4-FFF2-40B4-BE49-F238E27FC236}">
                <a16:creationId xmlns:a16="http://schemas.microsoft.com/office/drawing/2014/main" id="{2D6916ED-F171-502A-FDC7-350D8817F58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A70EDF5-B255-2E07-646C-76AFEE85CF5D}"/>
              </a:ext>
            </a:extLst>
          </p:cNvPr>
          <p:cNvSpPr>
            <a:spLocks noGrp="1"/>
          </p:cNvSpPr>
          <p:nvPr>
            <p:ph type="sldNum" sz="quarter" idx="12"/>
          </p:nvPr>
        </p:nvSpPr>
        <p:spPr/>
        <p:txBody>
          <a:bodyPr/>
          <a:lstStyle/>
          <a:p>
            <a:fld id="{D8C1938F-609B-47D3-9373-DCE6C95AC68E}" type="slidenum">
              <a:rPr lang="el-GR" smtClean="0"/>
              <a:t>‹#›</a:t>
            </a:fld>
            <a:endParaRPr lang="el-GR"/>
          </a:p>
        </p:txBody>
      </p:sp>
    </p:spTree>
    <p:extLst>
      <p:ext uri="{BB962C8B-B14F-4D97-AF65-F5344CB8AC3E}">
        <p14:creationId xmlns:p14="http://schemas.microsoft.com/office/powerpoint/2010/main" val="2901668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F59C52-3BAC-C9A7-472E-455C539BB756}"/>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79EA5D6-5E05-F6B4-69D7-2388A7DFEE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18AC0D08-9996-91C1-3D96-A0F6BB734A08}"/>
              </a:ext>
            </a:extLst>
          </p:cNvPr>
          <p:cNvSpPr>
            <a:spLocks noGrp="1"/>
          </p:cNvSpPr>
          <p:nvPr>
            <p:ph type="dt" sz="half" idx="10"/>
          </p:nvPr>
        </p:nvSpPr>
        <p:spPr/>
        <p:txBody>
          <a:bodyPr/>
          <a:lstStyle/>
          <a:p>
            <a:fld id="{CE47DC61-5B74-43E3-9A74-33987F2CD73A}" type="datetimeFigureOut">
              <a:rPr lang="el-GR" smtClean="0"/>
              <a:t>9/12/2024</a:t>
            </a:fld>
            <a:endParaRPr lang="el-GR"/>
          </a:p>
        </p:txBody>
      </p:sp>
      <p:sp>
        <p:nvSpPr>
          <p:cNvPr id="5" name="Θέση υποσέλιδου 4">
            <a:extLst>
              <a:ext uri="{FF2B5EF4-FFF2-40B4-BE49-F238E27FC236}">
                <a16:creationId xmlns:a16="http://schemas.microsoft.com/office/drawing/2014/main" id="{F0C3FDF7-9B47-5358-4439-CF6A823802F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44F23B3-A2B0-3FA4-D86F-681470EE010F}"/>
              </a:ext>
            </a:extLst>
          </p:cNvPr>
          <p:cNvSpPr>
            <a:spLocks noGrp="1"/>
          </p:cNvSpPr>
          <p:nvPr>
            <p:ph type="sldNum" sz="quarter" idx="12"/>
          </p:nvPr>
        </p:nvSpPr>
        <p:spPr/>
        <p:txBody>
          <a:bodyPr/>
          <a:lstStyle/>
          <a:p>
            <a:fld id="{D8C1938F-609B-47D3-9373-DCE6C95AC68E}" type="slidenum">
              <a:rPr lang="el-GR" smtClean="0"/>
              <a:t>‹#›</a:t>
            </a:fld>
            <a:endParaRPr lang="el-GR"/>
          </a:p>
        </p:txBody>
      </p:sp>
    </p:spTree>
    <p:extLst>
      <p:ext uri="{BB962C8B-B14F-4D97-AF65-F5344CB8AC3E}">
        <p14:creationId xmlns:p14="http://schemas.microsoft.com/office/powerpoint/2010/main" val="398663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5849A3-B79B-EAB3-2C35-ED129DB5E65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0A20922-915D-6CCD-ACAE-E51AF75E61DA}"/>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A49FA08F-5351-78EC-ED73-4A7248D4EE24}"/>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1D6E4E52-EBB6-7E5A-A7BE-8D9717DFD38A}"/>
              </a:ext>
            </a:extLst>
          </p:cNvPr>
          <p:cNvSpPr>
            <a:spLocks noGrp="1"/>
          </p:cNvSpPr>
          <p:nvPr>
            <p:ph type="dt" sz="half" idx="10"/>
          </p:nvPr>
        </p:nvSpPr>
        <p:spPr/>
        <p:txBody>
          <a:bodyPr/>
          <a:lstStyle/>
          <a:p>
            <a:fld id="{CE47DC61-5B74-43E3-9A74-33987F2CD73A}" type="datetimeFigureOut">
              <a:rPr lang="el-GR" smtClean="0"/>
              <a:t>9/12/2024</a:t>
            </a:fld>
            <a:endParaRPr lang="el-GR"/>
          </a:p>
        </p:txBody>
      </p:sp>
      <p:sp>
        <p:nvSpPr>
          <p:cNvPr id="6" name="Θέση υποσέλιδου 5">
            <a:extLst>
              <a:ext uri="{FF2B5EF4-FFF2-40B4-BE49-F238E27FC236}">
                <a16:creationId xmlns:a16="http://schemas.microsoft.com/office/drawing/2014/main" id="{2083178B-6229-29B5-66B4-6571D185320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F0E4827-7C5E-E555-C56C-17FA7EF65642}"/>
              </a:ext>
            </a:extLst>
          </p:cNvPr>
          <p:cNvSpPr>
            <a:spLocks noGrp="1"/>
          </p:cNvSpPr>
          <p:nvPr>
            <p:ph type="sldNum" sz="quarter" idx="12"/>
          </p:nvPr>
        </p:nvSpPr>
        <p:spPr/>
        <p:txBody>
          <a:bodyPr/>
          <a:lstStyle/>
          <a:p>
            <a:fld id="{D8C1938F-609B-47D3-9373-DCE6C95AC68E}" type="slidenum">
              <a:rPr lang="el-GR" smtClean="0"/>
              <a:t>‹#›</a:t>
            </a:fld>
            <a:endParaRPr lang="el-GR"/>
          </a:p>
        </p:txBody>
      </p:sp>
    </p:spTree>
    <p:extLst>
      <p:ext uri="{BB962C8B-B14F-4D97-AF65-F5344CB8AC3E}">
        <p14:creationId xmlns:p14="http://schemas.microsoft.com/office/powerpoint/2010/main" val="2950636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3D33EF-3C4C-86BF-CDE2-4C05213C113B}"/>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967C22D-5A77-28CE-20F7-AC7F5B937B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E21EC14B-178D-8E3C-28E4-55BBE2048E41}"/>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686A739B-6550-1F90-BDE6-C931B32D13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08A0B9A6-6A6A-9ABD-922F-7F10E74458F2}"/>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A35220E-E941-2655-8064-73B71EFB952E}"/>
              </a:ext>
            </a:extLst>
          </p:cNvPr>
          <p:cNvSpPr>
            <a:spLocks noGrp="1"/>
          </p:cNvSpPr>
          <p:nvPr>
            <p:ph type="dt" sz="half" idx="10"/>
          </p:nvPr>
        </p:nvSpPr>
        <p:spPr/>
        <p:txBody>
          <a:bodyPr/>
          <a:lstStyle/>
          <a:p>
            <a:fld id="{CE47DC61-5B74-43E3-9A74-33987F2CD73A}" type="datetimeFigureOut">
              <a:rPr lang="el-GR" smtClean="0"/>
              <a:t>9/12/2024</a:t>
            </a:fld>
            <a:endParaRPr lang="el-GR"/>
          </a:p>
        </p:txBody>
      </p:sp>
      <p:sp>
        <p:nvSpPr>
          <p:cNvPr id="8" name="Θέση υποσέλιδου 7">
            <a:extLst>
              <a:ext uri="{FF2B5EF4-FFF2-40B4-BE49-F238E27FC236}">
                <a16:creationId xmlns:a16="http://schemas.microsoft.com/office/drawing/2014/main" id="{26055B54-4791-4777-5A2E-CD84853026BE}"/>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68B43B5D-1E88-4B66-3912-30D7C04BFE48}"/>
              </a:ext>
            </a:extLst>
          </p:cNvPr>
          <p:cNvSpPr>
            <a:spLocks noGrp="1"/>
          </p:cNvSpPr>
          <p:nvPr>
            <p:ph type="sldNum" sz="quarter" idx="12"/>
          </p:nvPr>
        </p:nvSpPr>
        <p:spPr/>
        <p:txBody>
          <a:bodyPr/>
          <a:lstStyle/>
          <a:p>
            <a:fld id="{D8C1938F-609B-47D3-9373-DCE6C95AC68E}" type="slidenum">
              <a:rPr lang="el-GR" smtClean="0"/>
              <a:t>‹#›</a:t>
            </a:fld>
            <a:endParaRPr lang="el-GR"/>
          </a:p>
        </p:txBody>
      </p:sp>
    </p:spTree>
    <p:extLst>
      <p:ext uri="{BB962C8B-B14F-4D97-AF65-F5344CB8AC3E}">
        <p14:creationId xmlns:p14="http://schemas.microsoft.com/office/powerpoint/2010/main" val="3270622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B903EA-DEBA-D041-2BB1-DA2C10702E8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D34DE4CB-C668-6F1B-5510-B6EFF6BA9B09}"/>
              </a:ext>
            </a:extLst>
          </p:cNvPr>
          <p:cNvSpPr>
            <a:spLocks noGrp="1"/>
          </p:cNvSpPr>
          <p:nvPr>
            <p:ph type="dt" sz="half" idx="10"/>
          </p:nvPr>
        </p:nvSpPr>
        <p:spPr/>
        <p:txBody>
          <a:bodyPr/>
          <a:lstStyle/>
          <a:p>
            <a:fld id="{CE47DC61-5B74-43E3-9A74-33987F2CD73A}" type="datetimeFigureOut">
              <a:rPr lang="el-GR" smtClean="0"/>
              <a:t>9/12/2024</a:t>
            </a:fld>
            <a:endParaRPr lang="el-GR"/>
          </a:p>
        </p:txBody>
      </p:sp>
      <p:sp>
        <p:nvSpPr>
          <p:cNvPr id="4" name="Θέση υποσέλιδου 3">
            <a:extLst>
              <a:ext uri="{FF2B5EF4-FFF2-40B4-BE49-F238E27FC236}">
                <a16:creationId xmlns:a16="http://schemas.microsoft.com/office/drawing/2014/main" id="{6DF23E6A-E840-970C-ABC5-078F9A8DCB8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D05971B3-7A0C-0898-AC2D-5FD6F8AAB3BC}"/>
              </a:ext>
            </a:extLst>
          </p:cNvPr>
          <p:cNvSpPr>
            <a:spLocks noGrp="1"/>
          </p:cNvSpPr>
          <p:nvPr>
            <p:ph type="sldNum" sz="quarter" idx="12"/>
          </p:nvPr>
        </p:nvSpPr>
        <p:spPr/>
        <p:txBody>
          <a:bodyPr/>
          <a:lstStyle/>
          <a:p>
            <a:fld id="{D8C1938F-609B-47D3-9373-DCE6C95AC68E}" type="slidenum">
              <a:rPr lang="el-GR" smtClean="0"/>
              <a:t>‹#›</a:t>
            </a:fld>
            <a:endParaRPr lang="el-GR"/>
          </a:p>
        </p:txBody>
      </p:sp>
    </p:spTree>
    <p:extLst>
      <p:ext uri="{BB962C8B-B14F-4D97-AF65-F5344CB8AC3E}">
        <p14:creationId xmlns:p14="http://schemas.microsoft.com/office/powerpoint/2010/main" val="305127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24DF2A1-8FA1-29BA-7306-85DDF0CC2A39}"/>
              </a:ext>
            </a:extLst>
          </p:cNvPr>
          <p:cNvSpPr>
            <a:spLocks noGrp="1"/>
          </p:cNvSpPr>
          <p:nvPr>
            <p:ph type="dt" sz="half" idx="10"/>
          </p:nvPr>
        </p:nvSpPr>
        <p:spPr/>
        <p:txBody>
          <a:bodyPr/>
          <a:lstStyle/>
          <a:p>
            <a:fld id="{CE47DC61-5B74-43E3-9A74-33987F2CD73A}" type="datetimeFigureOut">
              <a:rPr lang="el-GR" smtClean="0"/>
              <a:t>9/12/2024</a:t>
            </a:fld>
            <a:endParaRPr lang="el-GR"/>
          </a:p>
        </p:txBody>
      </p:sp>
      <p:sp>
        <p:nvSpPr>
          <p:cNvPr id="3" name="Θέση υποσέλιδου 2">
            <a:extLst>
              <a:ext uri="{FF2B5EF4-FFF2-40B4-BE49-F238E27FC236}">
                <a16:creationId xmlns:a16="http://schemas.microsoft.com/office/drawing/2014/main" id="{DB48AA19-3361-BD95-E60D-D8CAE2B4C88D}"/>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946919D5-5498-0827-B8C5-E207893B3D41}"/>
              </a:ext>
            </a:extLst>
          </p:cNvPr>
          <p:cNvSpPr>
            <a:spLocks noGrp="1"/>
          </p:cNvSpPr>
          <p:nvPr>
            <p:ph type="sldNum" sz="quarter" idx="12"/>
          </p:nvPr>
        </p:nvSpPr>
        <p:spPr/>
        <p:txBody>
          <a:bodyPr/>
          <a:lstStyle/>
          <a:p>
            <a:fld id="{D8C1938F-609B-47D3-9373-DCE6C95AC68E}" type="slidenum">
              <a:rPr lang="el-GR" smtClean="0"/>
              <a:t>‹#›</a:t>
            </a:fld>
            <a:endParaRPr lang="el-GR"/>
          </a:p>
        </p:txBody>
      </p:sp>
    </p:spTree>
    <p:extLst>
      <p:ext uri="{BB962C8B-B14F-4D97-AF65-F5344CB8AC3E}">
        <p14:creationId xmlns:p14="http://schemas.microsoft.com/office/powerpoint/2010/main" val="1573340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86CD35-49D5-5264-FE0E-541A54E3A2A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9B6526F-86AD-546F-7F1F-A4F8FAD29C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554E5BC8-A9EB-AE2C-0C14-ED20F65A8C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C006062E-B21D-E8A4-9AF5-4DB42562758E}"/>
              </a:ext>
            </a:extLst>
          </p:cNvPr>
          <p:cNvSpPr>
            <a:spLocks noGrp="1"/>
          </p:cNvSpPr>
          <p:nvPr>
            <p:ph type="dt" sz="half" idx="10"/>
          </p:nvPr>
        </p:nvSpPr>
        <p:spPr/>
        <p:txBody>
          <a:bodyPr/>
          <a:lstStyle/>
          <a:p>
            <a:fld id="{CE47DC61-5B74-43E3-9A74-33987F2CD73A}" type="datetimeFigureOut">
              <a:rPr lang="el-GR" smtClean="0"/>
              <a:t>9/12/2024</a:t>
            </a:fld>
            <a:endParaRPr lang="el-GR"/>
          </a:p>
        </p:txBody>
      </p:sp>
      <p:sp>
        <p:nvSpPr>
          <p:cNvPr id="6" name="Θέση υποσέλιδου 5">
            <a:extLst>
              <a:ext uri="{FF2B5EF4-FFF2-40B4-BE49-F238E27FC236}">
                <a16:creationId xmlns:a16="http://schemas.microsoft.com/office/drawing/2014/main" id="{1F296ACC-6C5E-ABB1-4D4A-34B62528DAD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6FACF58-E3CD-75F5-C0B8-C4AC87292288}"/>
              </a:ext>
            </a:extLst>
          </p:cNvPr>
          <p:cNvSpPr>
            <a:spLocks noGrp="1"/>
          </p:cNvSpPr>
          <p:nvPr>
            <p:ph type="sldNum" sz="quarter" idx="12"/>
          </p:nvPr>
        </p:nvSpPr>
        <p:spPr/>
        <p:txBody>
          <a:bodyPr/>
          <a:lstStyle/>
          <a:p>
            <a:fld id="{D8C1938F-609B-47D3-9373-DCE6C95AC68E}" type="slidenum">
              <a:rPr lang="el-GR" smtClean="0"/>
              <a:t>‹#›</a:t>
            </a:fld>
            <a:endParaRPr lang="el-GR"/>
          </a:p>
        </p:txBody>
      </p:sp>
    </p:spTree>
    <p:extLst>
      <p:ext uri="{BB962C8B-B14F-4D97-AF65-F5344CB8AC3E}">
        <p14:creationId xmlns:p14="http://schemas.microsoft.com/office/powerpoint/2010/main" val="2095147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AFC62B-22F8-2721-84D3-80E5CA5A4C2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EB9FD56-444A-21B9-5386-1F11AC09CE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3F5CBF40-E376-0A65-A602-B2D404817A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70ACDFB6-FAC0-42E4-C0D2-04903ABC13FA}"/>
              </a:ext>
            </a:extLst>
          </p:cNvPr>
          <p:cNvSpPr>
            <a:spLocks noGrp="1"/>
          </p:cNvSpPr>
          <p:nvPr>
            <p:ph type="dt" sz="half" idx="10"/>
          </p:nvPr>
        </p:nvSpPr>
        <p:spPr/>
        <p:txBody>
          <a:bodyPr/>
          <a:lstStyle/>
          <a:p>
            <a:fld id="{CE47DC61-5B74-43E3-9A74-33987F2CD73A}" type="datetimeFigureOut">
              <a:rPr lang="el-GR" smtClean="0"/>
              <a:t>9/12/2024</a:t>
            </a:fld>
            <a:endParaRPr lang="el-GR"/>
          </a:p>
        </p:txBody>
      </p:sp>
      <p:sp>
        <p:nvSpPr>
          <p:cNvPr id="6" name="Θέση υποσέλιδου 5">
            <a:extLst>
              <a:ext uri="{FF2B5EF4-FFF2-40B4-BE49-F238E27FC236}">
                <a16:creationId xmlns:a16="http://schemas.microsoft.com/office/drawing/2014/main" id="{77F21CF3-FE05-ACD8-9053-E7483D30AE5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3AE459C-E53A-654A-0C2F-3E93F20E527E}"/>
              </a:ext>
            </a:extLst>
          </p:cNvPr>
          <p:cNvSpPr>
            <a:spLocks noGrp="1"/>
          </p:cNvSpPr>
          <p:nvPr>
            <p:ph type="sldNum" sz="quarter" idx="12"/>
          </p:nvPr>
        </p:nvSpPr>
        <p:spPr/>
        <p:txBody>
          <a:bodyPr/>
          <a:lstStyle/>
          <a:p>
            <a:fld id="{D8C1938F-609B-47D3-9373-DCE6C95AC68E}" type="slidenum">
              <a:rPr lang="el-GR" smtClean="0"/>
              <a:t>‹#›</a:t>
            </a:fld>
            <a:endParaRPr lang="el-GR"/>
          </a:p>
        </p:txBody>
      </p:sp>
    </p:spTree>
    <p:extLst>
      <p:ext uri="{BB962C8B-B14F-4D97-AF65-F5344CB8AC3E}">
        <p14:creationId xmlns:p14="http://schemas.microsoft.com/office/powerpoint/2010/main" val="2220655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DD16B366-673A-BBED-5002-CE46CCFB99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2234F00-05B1-7645-3141-AAE2A5B493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6ECE69E-A4E7-4723-B6D6-E0D5B6F752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7DC61-5B74-43E3-9A74-33987F2CD73A}" type="datetimeFigureOut">
              <a:rPr lang="el-GR" smtClean="0"/>
              <a:t>9/12/2024</a:t>
            </a:fld>
            <a:endParaRPr lang="el-GR"/>
          </a:p>
        </p:txBody>
      </p:sp>
      <p:sp>
        <p:nvSpPr>
          <p:cNvPr id="5" name="Θέση υποσέλιδου 4">
            <a:extLst>
              <a:ext uri="{FF2B5EF4-FFF2-40B4-BE49-F238E27FC236}">
                <a16:creationId xmlns:a16="http://schemas.microsoft.com/office/drawing/2014/main" id="{73899FBE-90F4-6FAC-8FEE-E8A1865B6F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C3D92F90-A7B0-7072-3733-6AFA052500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C1938F-609B-47D3-9373-DCE6C95AC68E}" type="slidenum">
              <a:rPr lang="el-GR" smtClean="0"/>
              <a:t>‹#›</a:t>
            </a:fld>
            <a:endParaRPr lang="el-GR"/>
          </a:p>
        </p:txBody>
      </p:sp>
    </p:spTree>
    <p:extLst>
      <p:ext uri="{BB962C8B-B14F-4D97-AF65-F5344CB8AC3E}">
        <p14:creationId xmlns:p14="http://schemas.microsoft.com/office/powerpoint/2010/main" val="3685760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178490" y="161310"/>
            <a:ext cx="7013510" cy="1326527"/>
          </a:xfrm>
        </p:spPr>
        <p:txBody>
          <a:bodyPr>
            <a:noAutofit/>
          </a:bodyPr>
          <a:lstStyle/>
          <a:p>
            <a:pPr algn="l"/>
            <a:r>
              <a:rPr lang="el-GR" sz="3600" b="1" dirty="0">
                <a:solidFill>
                  <a:srgbClr val="2E6CB8"/>
                </a:solidFill>
                <a:latin typeface="Arial" panose="020B0604020202020204" pitchFamily="34" charset="0"/>
                <a:cs typeface="Arial" panose="020B0604020202020204" pitchFamily="34" charset="0"/>
              </a:rPr>
              <a:t>Πολιτική υγείας και </a:t>
            </a:r>
            <a:br>
              <a:rPr lang="el-GR" sz="3600" b="1" dirty="0">
                <a:solidFill>
                  <a:srgbClr val="2E6CB8"/>
                </a:solidFill>
                <a:latin typeface="Arial" panose="020B0604020202020204" pitchFamily="34" charset="0"/>
                <a:cs typeface="Arial" panose="020B0604020202020204" pitchFamily="34" charset="0"/>
              </a:rPr>
            </a:br>
            <a:r>
              <a:rPr lang="el-GR" sz="3600" b="1" dirty="0">
                <a:solidFill>
                  <a:srgbClr val="2E6CB8"/>
                </a:solidFill>
                <a:latin typeface="Arial" panose="020B0604020202020204" pitchFamily="34" charset="0"/>
                <a:cs typeface="Arial" panose="020B0604020202020204" pitchFamily="34" charset="0"/>
              </a:rPr>
              <a:t>Διοίκηση υπηρεσιών υγείας</a:t>
            </a:r>
          </a:p>
        </p:txBody>
      </p:sp>
      <p:sp>
        <p:nvSpPr>
          <p:cNvPr id="3" name="Υπότιτλος 2">
            <a:extLst>
              <a:ext uri="{FF2B5EF4-FFF2-40B4-BE49-F238E27FC236}">
                <a16:creationId xmlns:a16="http://schemas.microsoft.com/office/drawing/2014/main" id="{263B0220-285E-CDAD-EBD0-6D84226E8FAB}"/>
              </a:ext>
            </a:extLst>
          </p:cNvPr>
          <p:cNvSpPr>
            <a:spLocks noGrp="1"/>
          </p:cNvSpPr>
          <p:nvPr>
            <p:ph type="subTitle" idx="1"/>
          </p:nvPr>
        </p:nvSpPr>
        <p:spPr>
          <a:xfrm>
            <a:off x="5178490" y="1670066"/>
            <a:ext cx="6806288" cy="841946"/>
          </a:xfrm>
        </p:spPr>
        <p:txBody>
          <a:bodyPr>
            <a:normAutofit/>
          </a:bodyPr>
          <a:lstStyle/>
          <a:p>
            <a:pPr algn="l"/>
            <a:r>
              <a:rPr lang="el-GR" sz="2800" dirty="0">
                <a:latin typeface="Arial" panose="020B0604020202020204" pitchFamily="34" charset="0"/>
                <a:cs typeface="Arial" panose="020B0604020202020204" pitchFamily="34" charset="0"/>
              </a:rPr>
              <a:t>Νικόλαος Μ. Πολύζος</a:t>
            </a:r>
          </a:p>
        </p:txBody>
      </p:sp>
      <p:sp>
        <p:nvSpPr>
          <p:cNvPr id="4" name="TextBox 3">
            <a:extLst>
              <a:ext uri="{FF2B5EF4-FFF2-40B4-BE49-F238E27FC236}">
                <a16:creationId xmlns:a16="http://schemas.microsoft.com/office/drawing/2014/main" id="{017CE44A-DACC-7179-A8D3-B317D438C19B}"/>
              </a:ext>
            </a:extLst>
          </p:cNvPr>
          <p:cNvSpPr txBox="1"/>
          <p:nvPr/>
        </p:nvSpPr>
        <p:spPr>
          <a:xfrm>
            <a:off x="5178490" y="2466960"/>
            <a:ext cx="7013510" cy="1877437"/>
          </a:xfrm>
          <a:prstGeom prst="rect">
            <a:avLst/>
          </a:prstGeom>
          <a:noFill/>
        </p:spPr>
        <p:txBody>
          <a:bodyPr wrap="square" rtlCol="0">
            <a:spAutoFit/>
          </a:bodyPr>
          <a:lstStyle/>
          <a:p>
            <a:r>
              <a:rPr lang="el-GR" sz="2800" b="1" dirty="0">
                <a:latin typeface="Arial" panose="020B0604020202020204" pitchFamily="34" charset="0"/>
                <a:cs typeface="Arial" panose="020B0604020202020204" pitchFamily="34" charset="0"/>
              </a:rPr>
              <a:t>Κεφ. </a:t>
            </a:r>
            <a:r>
              <a:rPr lang="en-US" sz="2800" b="1" dirty="0">
                <a:latin typeface="Arial" panose="020B0604020202020204" pitchFamily="34" charset="0"/>
                <a:cs typeface="Arial" panose="020B0604020202020204" pitchFamily="34" charset="0"/>
              </a:rPr>
              <a:t>7</a:t>
            </a:r>
            <a:endParaRPr lang="el-GR" sz="2800" b="1" dirty="0">
              <a:latin typeface="Arial" panose="020B0604020202020204" pitchFamily="34" charset="0"/>
              <a:cs typeface="Arial" panose="020B0604020202020204" pitchFamily="34" charset="0"/>
            </a:endParaRPr>
          </a:p>
          <a:p>
            <a:endParaRPr lang="el-GR" sz="1400" b="1" dirty="0">
              <a:latin typeface="Arial" panose="020B0604020202020204" pitchFamily="34" charset="0"/>
              <a:cs typeface="Arial" panose="020B0604020202020204" pitchFamily="34" charset="0"/>
            </a:endParaRPr>
          </a:p>
          <a:p>
            <a:r>
              <a:rPr lang="el-GR" sz="2800" b="1" dirty="0">
                <a:latin typeface="Arial" panose="020B0604020202020204" pitchFamily="34" charset="0"/>
                <a:cs typeface="Arial" panose="020B0604020202020204" pitchFamily="34" charset="0"/>
              </a:rPr>
              <a:t>Οργάνωση παροχών και παροχών υπηρεσιών υγείας</a:t>
            </a:r>
            <a:endParaRPr lang="en-US" dirty="0"/>
          </a:p>
          <a:p>
            <a:endParaRPr lang="en-US" dirty="0"/>
          </a:p>
        </p:txBody>
      </p:sp>
      <p:sp>
        <p:nvSpPr>
          <p:cNvPr id="5" name="Ορθογώνιο 4">
            <a:extLst>
              <a:ext uri="{FF2B5EF4-FFF2-40B4-BE49-F238E27FC236}">
                <a16:creationId xmlns:a16="http://schemas.microsoft.com/office/drawing/2014/main" id="{A87E087D-7E8A-1429-F549-0360857342A8}"/>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7" name="Εικόνα 6">
            <a:extLst>
              <a:ext uri="{FF2B5EF4-FFF2-40B4-BE49-F238E27FC236}">
                <a16:creationId xmlns:a16="http://schemas.microsoft.com/office/drawing/2014/main" id="{1B7C43C3-B4D5-5F36-9448-13802159E1CE}"/>
              </a:ext>
            </a:extLst>
          </p:cNvPr>
          <p:cNvPicPr>
            <a:picLocks noChangeAspect="1"/>
          </p:cNvPicPr>
          <p:nvPr/>
        </p:nvPicPr>
        <p:blipFill>
          <a:blip r:embed="rId2"/>
          <a:stretch>
            <a:fillRect/>
          </a:stretch>
        </p:blipFill>
        <p:spPr>
          <a:xfrm>
            <a:off x="9964079" y="5607778"/>
            <a:ext cx="1755170" cy="576000"/>
          </a:xfrm>
          <a:prstGeom prst="rect">
            <a:avLst/>
          </a:prstGeom>
        </p:spPr>
      </p:pic>
      <p:pic>
        <p:nvPicPr>
          <p:cNvPr id="9" name="Εικόνα 8" descr="Εικόνα που περιέχει κείμενο, γραμματοσειρά, σύμβολο, στιγμιότυπο οθόνης&#10;&#10;Περιγραφή που δημιουργήθηκε αυτόματα">
            <a:extLst>
              <a:ext uri="{FF2B5EF4-FFF2-40B4-BE49-F238E27FC236}">
                <a16:creationId xmlns:a16="http://schemas.microsoft.com/office/drawing/2014/main" id="{E77B897F-0262-E821-51F7-EA9BB73A9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81" y="387458"/>
            <a:ext cx="4053582" cy="5723058"/>
          </a:xfrm>
          <a:prstGeom prst="rect">
            <a:avLst/>
          </a:prstGeom>
          <a:ln w="3175">
            <a:solidFill>
              <a:schemeClr val="tx1"/>
            </a:solidFill>
          </a:ln>
          <a:effectLst>
            <a:outerShdw blurRad="50800" dist="38100" dir="2700000" sx="101000" sy="101000" algn="tl" rotWithShape="0">
              <a:prstClr val="black">
                <a:alpha val="20000"/>
              </a:prstClr>
            </a:outerShdw>
          </a:effectLst>
        </p:spPr>
      </p:pic>
    </p:spTree>
    <p:extLst>
      <p:ext uri="{BB962C8B-B14F-4D97-AF65-F5344CB8AC3E}">
        <p14:creationId xmlns:p14="http://schemas.microsoft.com/office/powerpoint/2010/main" val="2039745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
            <a:ext cx="11112758" cy="64229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.2 Η οργάνωση των συστημάτων υγείας (4)</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610826"/>
            <a:ext cx="11112758" cy="5632311"/>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Στις </a:t>
            </a:r>
            <a:r>
              <a:rPr lang="el-GR" sz="2000" b="1" i="0" u="none" strike="noStrike" baseline="0" dirty="0">
                <a:latin typeface="Arial" panose="020B0604020202020204" pitchFamily="34" charset="0"/>
                <a:cs typeface="Arial" panose="020B0604020202020204" pitchFamily="34" charset="0"/>
              </a:rPr>
              <a:t>ΗΠΑ </a:t>
            </a:r>
            <a:r>
              <a:rPr lang="el-GR" sz="2000" b="0" i="0" u="none" strike="noStrike" baseline="0" dirty="0">
                <a:latin typeface="Arial" panose="020B0604020202020204" pitchFamily="34" charset="0"/>
                <a:cs typeface="Arial" panose="020B0604020202020204" pitchFamily="34" charset="0"/>
              </a:rPr>
              <a:t>ο Νόμος </a:t>
            </a:r>
            <a:r>
              <a:rPr lang="el-GR" sz="2000" b="0" i="0" u="none" strike="noStrike" baseline="0" dirty="0" err="1">
                <a:latin typeface="Arial" panose="020B0604020202020204" pitchFamily="34" charset="0"/>
                <a:cs typeface="Arial" panose="020B0604020202020204" pitchFamily="34" charset="0"/>
              </a:rPr>
              <a:t>Affordable</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Care</a:t>
            </a:r>
            <a:r>
              <a:rPr lang="el-GR" sz="2000" b="0" i="0" u="none" strike="noStrike" baseline="0" dirty="0">
                <a:latin typeface="Arial" panose="020B0604020202020204" pitchFamily="34" charset="0"/>
                <a:cs typeface="Arial" panose="020B0604020202020204" pitchFamily="34" charset="0"/>
              </a:rPr>
              <a:t> Act (ACA), που θεσπίστηκε το 2010, θεμελίωσε την ≪κοινή ευθύνη≫ μεταξύ της κυβέρνησης, των εργοδοτών και των ατόμων για τη διασφάλιση πρόσβασης όλων των Αμερικανών σε οικονομικά προσιτή και καλής ποιότητας ασφάλιση υγείας. Το US Department of Health and Human Services (HHS) είναι ο κύριος φορέας της ομοσπονδιακής κυβέρνησης που ασχολείται με τις υπηρεσίες υγειονομικής περίθαλψης. Οι οργανισμοί που εμπίπτουν στο </a:t>
            </a:r>
            <a:r>
              <a:rPr lang="en-US" sz="2000" b="0" i="0" u="none" strike="noStrike" baseline="0" dirty="0">
                <a:latin typeface="Arial" panose="020B0604020202020204" pitchFamily="34" charset="0"/>
                <a:cs typeface="Arial" panose="020B0604020202020204" pitchFamily="34" charset="0"/>
              </a:rPr>
              <a:t>HHS </a:t>
            </a:r>
            <a:r>
              <a:rPr lang="el-GR" sz="2000" b="0" i="0" u="none" strike="noStrike" baseline="0" dirty="0">
                <a:latin typeface="Arial" panose="020B0604020202020204" pitchFamily="34" charset="0"/>
                <a:cs typeface="Arial" panose="020B0604020202020204" pitchFamily="34" charset="0"/>
              </a:rPr>
              <a:t>συμπεριλαμβάνουν:</a:t>
            </a:r>
          </a:p>
          <a:p>
            <a:pPr algn="l"/>
            <a:r>
              <a:rPr lang="el-GR" sz="2000" b="0" i="0" u="none" strike="noStrike" baseline="0" dirty="0">
                <a:latin typeface="Arial" panose="020B0604020202020204" pitchFamily="34" charset="0"/>
                <a:cs typeface="Arial" panose="020B0604020202020204" pitchFamily="34" charset="0"/>
              </a:rPr>
              <a:t>• Τα κέντρα για υπηρεσίες </a:t>
            </a:r>
            <a:r>
              <a:rPr lang="el-GR" sz="2000" b="0" i="0" u="none" strike="noStrike" baseline="0" dirty="0" err="1">
                <a:latin typeface="Arial" panose="020B0604020202020204" pitchFamily="34" charset="0"/>
                <a:cs typeface="Arial" panose="020B0604020202020204" pitchFamily="34" charset="0"/>
              </a:rPr>
              <a:t>Medicare</a:t>
            </a:r>
            <a:r>
              <a:rPr lang="el-GR" sz="2000" b="0" i="0" u="none" strike="noStrike" baseline="0" dirty="0">
                <a:latin typeface="Arial" panose="020B0604020202020204" pitchFamily="34" charset="0"/>
                <a:cs typeface="Arial" panose="020B0604020202020204" pitchFamily="34" charset="0"/>
              </a:rPr>
              <a:t> και </a:t>
            </a:r>
            <a:r>
              <a:rPr lang="el-GR" sz="2000" b="0" i="0" u="none" strike="noStrike" baseline="0" dirty="0" err="1">
                <a:latin typeface="Arial" panose="020B0604020202020204" pitchFamily="34" charset="0"/>
                <a:cs typeface="Arial" panose="020B0604020202020204" pitchFamily="34" charset="0"/>
              </a:rPr>
              <a:t>Medicaid</a:t>
            </a:r>
            <a:r>
              <a:rPr lang="el-GR" sz="2000" b="0" i="0" u="none" strike="noStrike" baseline="0" dirty="0">
                <a:latin typeface="Arial" panose="020B0604020202020204" pitchFamily="34" charset="0"/>
                <a:cs typeface="Arial" panose="020B0604020202020204" pitchFamily="34" charset="0"/>
              </a:rPr>
              <a:t>.</a:t>
            </a:r>
          </a:p>
          <a:p>
            <a:pPr algn="l"/>
            <a:r>
              <a:rPr lang="el-GR" sz="2000" b="0" i="0" u="none" strike="noStrike" baseline="0" dirty="0">
                <a:latin typeface="Arial" panose="020B0604020202020204" pitchFamily="34" charset="0"/>
                <a:cs typeface="Arial" panose="020B0604020202020204" pitchFamily="34" charset="0"/>
              </a:rPr>
              <a:t>• Το Κέντρο Ελέγχου και Πρόληψης Νοσημάτων, το οποίο διεξάγει την έρευνα και τα προγράμματα για την προστασία της δημόσιας υγείας και ασφάλειας.</a:t>
            </a:r>
          </a:p>
          <a:p>
            <a:pPr algn="l"/>
            <a:r>
              <a:rPr lang="el-GR" sz="2000" b="0" i="0" u="none" strike="noStrike" baseline="0" dirty="0">
                <a:latin typeface="Arial" panose="020B0604020202020204" pitchFamily="34" charset="0"/>
                <a:cs typeface="Arial" panose="020B0604020202020204" pitchFamily="34" charset="0"/>
              </a:rPr>
              <a:t>• Το Εθνικό Ινστιτούτο Υγείας, το οποίο είναι υπεύθυνο για τη </a:t>
            </a:r>
            <a:r>
              <a:rPr lang="el-GR" sz="2000" b="0" i="0" u="none" strike="noStrike" baseline="0" dirty="0" err="1">
                <a:latin typeface="Arial" panose="020B0604020202020204" pitchFamily="34" charset="0"/>
                <a:cs typeface="Arial" panose="020B0604020202020204" pitchFamily="34" charset="0"/>
              </a:rPr>
              <a:t>βιοϊατρική</a:t>
            </a:r>
            <a:r>
              <a:rPr lang="el-GR" sz="2000" b="0" i="0" u="none" strike="noStrike" baseline="0" dirty="0">
                <a:latin typeface="Arial" panose="020B0604020202020204" pitchFamily="34" charset="0"/>
                <a:cs typeface="Arial" panose="020B0604020202020204" pitchFamily="34" charset="0"/>
              </a:rPr>
              <a:t> έρευνα και την έρευνα που σχετίζεται με την υγεία.</a:t>
            </a:r>
          </a:p>
          <a:p>
            <a:pPr algn="l"/>
            <a:r>
              <a:rPr lang="el-GR" sz="2000" b="0" i="0" u="none" strike="noStrike" baseline="0" dirty="0">
                <a:latin typeface="Arial" panose="020B0604020202020204" pitchFamily="34" charset="0"/>
                <a:cs typeface="Arial" panose="020B0604020202020204" pitchFamily="34" charset="0"/>
              </a:rPr>
              <a:t>• Την Υπηρεσία των Πόρων Υγείας και Διοίκησης Υπηρεσιών, που υποστηρίζει τις προσπάθειες για τη βελτίωση της πρόσβασης στην υγειονομική περίθαλψη για τους ανθρώπους που είναι ανασφάλιστοι, απομονωμένοι ή ιατρικώς ευάλωτοι.</a:t>
            </a:r>
          </a:p>
          <a:p>
            <a:pPr algn="l"/>
            <a:r>
              <a:rPr lang="el-GR" sz="2000" b="0" i="0" u="none" strike="noStrike" baseline="0" dirty="0">
                <a:latin typeface="Arial" panose="020B0604020202020204" pitchFamily="34" charset="0"/>
                <a:cs typeface="Arial" panose="020B0604020202020204" pitchFamily="34" charset="0"/>
              </a:rPr>
              <a:t>• Τον Οργανισμό για την Έρευνα της Φροντίδας Υγείας και της Ποιότητας, ο οποίος διεξάγει έρευνα βάσει στοιχείων σχετικά με τις πρακτικές, τα αποτελέσματα, την αποτελεσματικότητα, τις κλινικές κατευθυντήριες οδηγίες, την ασφάλεια, την εμπειρία των ασθενών, την τεχνολογία των πληροφοριών υγείας και τις ανισότητες στην υγεία.</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1090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34504"/>
            <a:ext cx="11112758" cy="64229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.2 Η οργάνωση των συστημάτων υγείας (</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371549"/>
            <a:ext cx="11112758" cy="6186309"/>
          </a:xfrm>
          <a:prstGeom prst="rect">
            <a:avLst/>
          </a:prstGeom>
          <a:noFill/>
          <a:ln>
            <a:noFill/>
          </a:ln>
        </p:spPr>
        <p:txBody>
          <a:bodyPr wrap="square" rtlCol="0">
            <a:spAutoFit/>
          </a:bodyPr>
          <a:lstStyle/>
          <a:p>
            <a:pPr algn="l"/>
            <a:r>
              <a:rPr lang="el-GR" sz="1800" b="0" i="0" u="none" strike="noStrike" baseline="0" dirty="0">
                <a:latin typeface="Arial" panose="020B0604020202020204" pitchFamily="34" charset="0"/>
                <a:cs typeface="Arial" panose="020B0604020202020204" pitchFamily="34" charset="0"/>
              </a:rPr>
              <a:t>• Τον Οργανισμό Διαχείρισης Τροφίμων και Ποτών, ο οποίος είναι υπεύθυνος για την προαγωγή της δημόσιας υγείας μέσω των κανονιστικών πλαισίων των τροφίμων, των προϊόντων καπνού, των φαρμακευτικών προϊόντων, των ιατρικών συσκευών και των εμβολίων, μεταξύ των άλλων.</a:t>
            </a:r>
          </a:p>
          <a:p>
            <a:pPr algn="l"/>
            <a:r>
              <a:rPr lang="el-GR" sz="1800" b="0" i="0" u="none" strike="noStrike" baseline="0" dirty="0">
                <a:latin typeface="Arial" panose="020B0604020202020204" pitchFamily="34" charset="0"/>
                <a:cs typeface="Arial" panose="020B0604020202020204" pitchFamily="34" charset="0"/>
              </a:rPr>
              <a:t>• Το κέντρο για την καινοτομία </a:t>
            </a:r>
            <a:r>
              <a:rPr lang="el-GR" sz="1800" b="0" i="0" u="none" strike="noStrike" baseline="0" dirty="0" err="1">
                <a:latin typeface="Arial" panose="020B0604020202020204" pitchFamily="34" charset="0"/>
                <a:cs typeface="Arial" panose="020B0604020202020204" pitchFamily="34" charset="0"/>
              </a:rPr>
              <a:t>Medicare</a:t>
            </a:r>
            <a:r>
              <a:rPr lang="el-GR" sz="1800" b="0" i="0" u="none" strike="noStrike" baseline="0" dirty="0">
                <a:latin typeface="Arial" panose="020B0604020202020204" pitchFamily="34" charset="0"/>
                <a:cs typeface="Arial" panose="020B0604020202020204" pitchFamily="34" charset="0"/>
              </a:rPr>
              <a:t> και </a:t>
            </a:r>
            <a:r>
              <a:rPr lang="el-GR" sz="1800" b="0" i="0" u="none" strike="noStrike" baseline="0" dirty="0" err="1">
                <a:latin typeface="Arial" panose="020B0604020202020204" pitchFamily="34" charset="0"/>
                <a:cs typeface="Arial" panose="020B0604020202020204" pitchFamily="34" charset="0"/>
              </a:rPr>
              <a:t>Medicaid</a:t>
            </a:r>
            <a:r>
              <a:rPr lang="el-GR" sz="1800" b="0" i="0" u="none" strike="noStrike" baseline="0" dirty="0">
                <a:latin typeface="Arial" panose="020B0604020202020204" pitchFamily="34" charset="0"/>
                <a:cs typeface="Arial" panose="020B0604020202020204" pitchFamily="34" charset="0"/>
              </a:rPr>
              <a:t>, έναν οργανισμό που δημιουργήθηκε από τον νόμο </a:t>
            </a:r>
            <a:r>
              <a:rPr lang="el-GR" sz="1800" b="0" i="0" u="none" strike="noStrike" baseline="0" dirty="0" err="1">
                <a:latin typeface="Arial" panose="020B0604020202020204" pitchFamily="34" charset="0"/>
                <a:cs typeface="Arial" panose="020B0604020202020204" pitchFamily="34" charset="0"/>
              </a:rPr>
              <a:t>Affordable</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Care</a:t>
            </a:r>
            <a:r>
              <a:rPr lang="el-GR" sz="1800" b="0" i="0" u="none" strike="noStrike" baseline="0" dirty="0">
                <a:latin typeface="Arial" panose="020B0604020202020204" pitchFamily="34" charset="0"/>
                <a:cs typeface="Arial" panose="020B0604020202020204" pitchFamily="34" charset="0"/>
              </a:rPr>
              <a:t> Act (ACA).</a:t>
            </a:r>
          </a:p>
          <a:p>
            <a:pPr algn="l"/>
            <a:r>
              <a:rPr lang="el-GR" sz="1800" b="0" i="0" u="none" strike="noStrike" baseline="0" dirty="0">
                <a:latin typeface="Arial" panose="020B0604020202020204" pitchFamily="34" charset="0"/>
                <a:cs typeface="Arial" panose="020B0604020202020204" pitchFamily="34" charset="0"/>
              </a:rPr>
              <a:t>• Το </a:t>
            </a:r>
            <a:r>
              <a:rPr lang="el-GR" sz="1800" b="0" i="0" u="none" strike="noStrike" baseline="0" dirty="0" err="1">
                <a:latin typeface="Arial" panose="020B0604020202020204" pitchFamily="34" charset="0"/>
                <a:cs typeface="Arial" panose="020B0604020202020204" pitchFamily="34" charset="0"/>
              </a:rPr>
              <a:t>Ασθενοκεντρικό</a:t>
            </a:r>
            <a:r>
              <a:rPr lang="el-GR" sz="1800" b="0" i="0" u="none" strike="noStrike" baseline="0" dirty="0">
                <a:latin typeface="Arial" panose="020B0604020202020204" pitchFamily="34" charset="0"/>
                <a:cs typeface="Arial" panose="020B0604020202020204" pitchFamily="34" charset="0"/>
              </a:rPr>
              <a:t> Ινστιτούτο Ερευνητικών Αποτελεσμάτων, το οποίο επίσης δημιουργήθηκε από την ACA και είναι επιφορτισμένο με τον καθορισμό των εθνικών ερευνητικών προτεραιοτήτων για την κλινική συγκριτική αποτελεσματικότητα και τη διαχείριση της έρευνας σε ένα ευρύ φάσμα θεμάτων που σχετίζονται με την ασθένεια και το τραύμα.</a:t>
            </a:r>
          </a:p>
          <a:p>
            <a:pPr algn="l"/>
            <a:r>
              <a:rPr lang="el-GR" sz="1800" b="0" i="0" u="none" strike="noStrike" baseline="0" dirty="0">
                <a:latin typeface="Arial" panose="020B0604020202020204" pitchFamily="34" charset="0"/>
                <a:cs typeface="Arial" panose="020B0604020202020204" pitchFamily="34" charset="0"/>
              </a:rPr>
              <a:t>• Την Εθνική Ιατρική Ακαδημία (πρώην Ινστιτούτο Ιατρικής), έναν ανεξάρτητο, μη κερδοσκοπικό οργανισμό που λειτουργεί έξω από την κυβέρνηση, ενεργεί ως σύμβουλος για αυτούς που χαράζουν την πολιτική καθώς και για τον ιδιωτικό τομέα, για τη βελτίωση της υγείας του έθνους.</a:t>
            </a:r>
          </a:p>
          <a:p>
            <a:pPr algn="l"/>
            <a:r>
              <a:rPr lang="el-GR" sz="1800" b="0" i="0" u="none" strike="noStrike" baseline="0" dirty="0">
                <a:latin typeface="Arial" panose="020B0604020202020204" pitchFamily="34" charset="0"/>
                <a:cs typeface="Arial" panose="020B0604020202020204" pitchFamily="34" charset="0"/>
              </a:rPr>
              <a:t>• Την ανεξάρτητη, μη κερδοσκοπική Μεικτή Επιτροπή που πιστοποιεί πάνω από 20.000 οργανισμούς υγείας σε όλη τη χώρα, κυρίως νοσοκομεία, εγκαταστάσεις μακροχρόνιας φροντίδας και εργαστήρια, με βάση κριτήρια που περιλαμβάνουν τη θεραπεία των ασθενών, τη διακυβέρνηση, την κουλτούρα, τις επιδόσεις και τη βελτίωση της ποιότητας.</a:t>
            </a:r>
          </a:p>
          <a:p>
            <a:pPr algn="l"/>
            <a:r>
              <a:rPr lang="el-GR" sz="1800" b="0" i="0" u="none" strike="noStrike" baseline="0" dirty="0">
                <a:latin typeface="Arial" panose="020B0604020202020204" pitchFamily="34" charset="0"/>
                <a:cs typeface="Arial" panose="020B0604020202020204" pitchFamily="34" charset="0"/>
              </a:rPr>
              <a:t>• Την Εθνική Επιτροπή για τη Διασφάλιση Ποιότητας, η οποία είναι ο κύριος </a:t>
            </a:r>
            <a:r>
              <a:rPr lang="el-GR" sz="1800" b="0" i="0" u="none" strike="noStrike" baseline="0" dirty="0" err="1">
                <a:latin typeface="Arial" panose="020B0604020202020204" pitchFamily="34" charset="0"/>
                <a:cs typeface="Arial" panose="020B0604020202020204" pitchFamily="34" charset="0"/>
              </a:rPr>
              <a:t>διαπιστευτής</a:t>
            </a:r>
            <a:r>
              <a:rPr lang="el-GR" sz="1800" b="0" i="0" u="none" strike="noStrike" baseline="0" dirty="0">
                <a:latin typeface="Arial" panose="020B0604020202020204" pitchFamily="34" charset="0"/>
                <a:cs typeface="Arial" panose="020B0604020202020204" pitchFamily="34" charset="0"/>
              </a:rPr>
              <a:t> των ιδιωτικών προγραμμάτων για την υγεία, και υπεύθυνη για τη διαπίστευση των προγραμμάτων που συμμετέχουν στη </a:t>
            </a:r>
            <a:r>
              <a:rPr lang="el-GR" sz="1800" b="0" i="0" u="none" strike="noStrike" baseline="0" dirty="0" err="1">
                <a:latin typeface="Arial" panose="020B0604020202020204" pitchFamily="34" charset="0"/>
                <a:cs typeface="Arial" panose="020B0604020202020204" pitchFamily="34" charset="0"/>
              </a:rPr>
              <a:t>νεοσυσταθείσα</a:t>
            </a:r>
            <a:r>
              <a:rPr lang="el-GR" sz="1800" b="0" i="0" u="none" strike="noStrike" baseline="0" dirty="0">
                <a:latin typeface="Arial" panose="020B0604020202020204" pitchFamily="34" charset="0"/>
                <a:cs typeface="Arial" panose="020B0604020202020204" pitchFamily="34" charset="0"/>
              </a:rPr>
              <a:t> ασφαλιστική αγορά υγείας.</a:t>
            </a:r>
          </a:p>
          <a:p>
            <a:pPr algn="l"/>
            <a:r>
              <a:rPr lang="el-GR" sz="1800" b="0" i="0" u="none" strike="noStrike" baseline="0" dirty="0">
                <a:latin typeface="Arial" panose="020B0604020202020204" pitchFamily="34" charset="0"/>
                <a:cs typeface="Arial" panose="020B0604020202020204" pitchFamily="34" charset="0"/>
              </a:rPr>
              <a:t>• Το μη κερδοσκοπικό Εθνικό Φόρουμ Ποιότητας το οποίο χτίζει συναινέσεις σχετικά με τις εθνικές προτεραιότητες για την αποδοτικότητα και τα πρότυπα για τη μέτρηση των επιδόσεων και των δημόσιων αναφορών.</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676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
            <a:ext cx="11112758" cy="64229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.2 Η οργάνωση των συστημάτων υγείας (</a:t>
            </a:r>
            <a:r>
              <a:rPr lang="el-GR" sz="3600" b="1" dirty="0">
                <a:latin typeface="Arial" panose="020B0604020202020204" pitchFamily="34" charset="0"/>
                <a:cs typeface="Arial" panose="020B0604020202020204" pitchFamily="34" charset="0"/>
              </a:rPr>
              <a:t>6</a:t>
            </a:r>
            <a:r>
              <a:rPr lang="el-GR" sz="3600" b="1" i="0" u="none" strike="noStrike" baseline="0" dirty="0">
                <a:latin typeface="Arial" panose="020B0604020202020204" pitchFamily="34" charset="0"/>
                <a:cs typeface="Arial" panose="020B0604020202020204" pitchFamily="34" charset="0"/>
              </a:rPr>
              <a:t>)</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610826"/>
            <a:ext cx="11112758" cy="5909310"/>
          </a:xfrm>
          <a:prstGeom prst="rect">
            <a:avLst/>
          </a:prstGeom>
          <a:noFill/>
          <a:ln>
            <a:noFill/>
          </a:ln>
        </p:spPr>
        <p:txBody>
          <a:bodyPr wrap="square" rtlCol="0">
            <a:spAutoFit/>
          </a:bodyPr>
          <a:lstStyle/>
          <a:p>
            <a:pPr algn="l"/>
            <a:r>
              <a:rPr lang="el-GR" sz="1800" b="0" i="0" u="none" strike="noStrike" baseline="0" dirty="0">
                <a:latin typeface="Arial" panose="020B0604020202020204" pitchFamily="34" charset="0"/>
                <a:cs typeface="Arial" panose="020B0604020202020204" pitchFamily="34" charset="0"/>
              </a:rPr>
              <a:t>Στην </a:t>
            </a:r>
            <a:r>
              <a:rPr lang="el-GR" sz="1800" b="1" i="0" u="none" strike="noStrike" baseline="0" dirty="0">
                <a:latin typeface="Arial" panose="020B0604020202020204" pitchFamily="34" charset="0"/>
                <a:cs typeface="Arial" panose="020B0604020202020204" pitchFamily="34" charset="0"/>
              </a:rPr>
              <a:t>Ολλανδία </a:t>
            </a:r>
            <a:r>
              <a:rPr lang="el-GR" sz="1800" b="0" i="0" u="none" strike="noStrike" baseline="0" dirty="0">
                <a:latin typeface="Arial" panose="020B0604020202020204" pitchFamily="34" charset="0"/>
                <a:cs typeface="Arial" panose="020B0604020202020204" pitchFamily="34" charset="0"/>
              </a:rPr>
              <a:t>το Υπουργείο Υγείας, Πρόνοιας και Αθλητισμού (VWS) έχει την ευθύνη της νομοθεσίας για τη δημόσια υγεία και τη διασφάλιση καθοδήγησης και υποστήριξης στο έργο των τοπικών κοινοτήτων. Η χρηματοδότηση είναι ευθύνη της ασφάλισης υγείας. Η παροχή υπηρεσιών είναι ευθύνη των κοινοτήτων.</a:t>
            </a:r>
          </a:p>
          <a:p>
            <a:pPr algn="l"/>
            <a:endParaRPr lang="el-GR" sz="1800" b="0" i="0" u="none" strike="noStrike" baseline="0" dirty="0">
              <a:latin typeface="Arial" panose="020B0604020202020204" pitchFamily="34" charset="0"/>
              <a:cs typeface="Arial" panose="020B0604020202020204" pitchFamily="34" charset="0"/>
            </a:endParaRPr>
          </a:p>
          <a:p>
            <a:pPr algn="l"/>
            <a:r>
              <a:rPr lang="el-GR" sz="1800" b="0" i="0" u="none" strike="noStrike" baseline="0" dirty="0">
                <a:latin typeface="Arial" panose="020B0604020202020204" pitchFamily="34" charset="0"/>
                <a:cs typeface="Arial" panose="020B0604020202020204" pitchFamily="34" charset="0"/>
              </a:rPr>
              <a:t>Η κοινωνική προστασία γενικότερα στη </a:t>
            </a:r>
            <a:r>
              <a:rPr lang="el-GR" sz="1800" b="1" i="0" u="none" strike="noStrike" baseline="0" dirty="0">
                <a:latin typeface="Arial" panose="020B0604020202020204" pitchFamily="34" charset="0"/>
                <a:cs typeface="Arial" panose="020B0604020202020204" pitchFamily="34" charset="0"/>
              </a:rPr>
              <a:t>Γαλλία </a:t>
            </a:r>
            <a:r>
              <a:rPr lang="el-GR" sz="1800" b="0" i="0" u="none" strike="noStrike" baseline="0" dirty="0">
                <a:latin typeface="Arial" panose="020B0604020202020204" pitchFamily="34" charset="0"/>
                <a:cs typeface="Arial" panose="020B0604020202020204" pitchFamily="34" charset="0"/>
              </a:rPr>
              <a:t>παρέχεται σήμερα από δύο υπουργεία, το Υπουργείο Υγείας και Ατόμων με Ειδικές Ανάγκες και το Υπουργείο Κοινωνικών Υποθέσεων και Αλληλεγγύης.</a:t>
            </a:r>
          </a:p>
          <a:p>
            <a:pPr algn="l"/>
            <a:endParaRPr lang="el-GR" sz="1800" b="0" i="0" u="none" strike="noStrike" baseline="0" dirty="0">
              <a:latin typeface="Arial" panose="020B0604020202020204" pitchFamily="34" charset="0"/>
              <a:cs typeface="Arial" panose="020B0604020202020204" pitchFamily="34" charset="0"/>
            </a:endParaRPr>
          </a:p>
          <a:p>
            <a:pPr algn="l"/>
            <a:r>
              <a:rPr lang="el-GR" sz="1800" b="0" i="0" u="none" strike="noStrike" baseline="0" dirty="0">
                <a:latin typeface="Arial" panose="020B0604020202020204" pitchFamily="34" charset="0"/>
                <a:cs typeface="Arial" panose="020B0604020202020204" pitchFamily="34" charset="0"/>
              </a:rPr>
              <a:t>Στην </a:t>
            </a:r>
            <a:r>
              <a:rPr lang="el-GR" sz="1800" b="1" i="0" u="none" strike="noStrike" baseline="0" dirty="0">
                <a:latin typeface="Arial" panose="020B0604020202020204" pitchFamily="34" charset="0"/>
                <a:cs typeface="Arial" panose="020B0604020202020204" pitchFamily="34" charset="0"/>
              </a:rPr>
              <a:t>Αυστραλία </a:t>
            </a:r>
            <a:r>
              <a:rPr lang="el-GR" sz="1800" b="0" i="0" u="none" strike="noStrike" baseline="0" dirty="0">
                <a:latin typeface="Arial" panose="020B0604020202020204" pitchFamily="34" charset="0"/>
                <a:cs typeface="Arial" panose="020B0604020202020204" pitchFamily="34" charset="0"/>
              </a:rPr>
              <a:t>τρία επίπεδα της κυβέρνησης είναι συλλογικά υπεύθυνα για την παροχή καθολικής υγειονομικής περίθαλψης: το ομοσπονδιακό, το πολιτειακό και επικράτειας, και το τοπικό. Η ομοσπονδιακή κυβέρνηση παρέχει κυρίως τη χρηματοδότηση και την έμμεση στήριξη των κρατικών υπαλλήλων και των επαγγελματιών υγείας, επιδοτώντας τους </a:t>
            </a:r>
            <a:r>
              <a:rPr lang="el-GR" sz="1800" b="0" i="0" u="none" strike="noStrike" baseline="0" dirty="0" err="1">
                <a:latin typeface="Arial" panose="020B0604020202020204" pitchFamily="34" charset="0"/>
                <a:cs typeface="Arial" panose="020B0604020202020204" pitchFamily="34" charset="0"/>
              </a:rPr>
              <a:t>παρόχους</a:t>
            </a:r>
            <a:r>
              <a:rPr lang="el-GR" sz="1800" b="0" i="0" u="none" strike="noStrike" baseline="0" dirty="0">
                <a:latin typeface="Arial" panose="020B0604020202020204" pitchFamily="34" charset="0"/>
                <a:cs typeface="Arial" panose="020B0604020202020204" pitchFamily="34" charset="0"/>
              </a:rPr>
              <a:t> πρωτοβάθμιας φροντίδας υγείας μέσα από το </a:t>
            </a:r>
            <a:r>
              <a:rPr lang="en-US" sz="1800" b="0" i="0" u="none" strike="noStrike" baseline="0" dirty="0">
                <a:latin typeface="Arial" panose="020B0604020202020204" pitchFamily="34" charset="0"/>
                <a:cs typeface="Arial" panose="020B0604020202020204" pitchFamily="34" charset="0"/>
              </a:rPr>
              <a:t>≪Medicare Benefits Scheme≫ (MBS) </a:t>
            </a:r>
            <a:r>
              <a:rPr lang="el-GR" sz="1800" b="0" i="0" u="none" strike="noStrike" baseline="0" dirty="0">
                <a:latin typeface="Arial" panose="020B0604020202020204" pitchFamily="34" charset="0"/>
                <a:cs typeface="Arial" panose="020B0604020202020204" pitchFamily="34" charset="0"/>
              </a:rPr>
              <a:t>και το ≪</a:t>
            </a:r>
            <a:r>
              <a:rPr lang="en-US" sz="1800" b="0" i="0" u="none" strike="noStrike" baseline="0" dirty="0">
                <a:latin typeface="Arial" panose="020B0604020202020204" pitchFamily="34" charset="0"/>
                <a:cs typeface="Arial" panose="020B0604020202020204" pitchFamily="34" charset="0"/>
              </a:rPr>
              <a:t>Pharmaceutical Benefits Scheme≫ (PBS), </a:t>
            </a:r>
            <a:r>
              <a:rPr lang="el-GR" sz="1800" b="0" i="0" u="none" strike="noStrike" baseline="0" dirty="0">
                <a:latin typeface="Arial" panose="020B0604020202020204" pitchFamily="34" charset="0"/>
                <a:cs typeface="Arial" panose="020B0604020202020204" pitchFamily="34" charset="0"/>
              </a:rPr>
              <a:t>παρέχοντας κονδύλια για τις κρατικές υπηρεσίες και έχει έναν περιορισμένο ρόλο στην άμεση παροχή υπηρεσιών (</a:t>
            </a:r>
            <a:r>
              <a:rPr lang="el-GR" sz="1800" b="0" i="0" u="none" strike="noStrike" baseline="0" dirty="0" err="1">
                <a:latin typeface="Arial" panose="020B0604020202020204" pitchFamily="34" charset="0"/>
                <a:cs typeface="Arial" panose="020B0604020202020204" pitchFamily="34" charset="0"/>
              </a:rPr>
              <a:t>Λέτσιος</a:t>
            </a:r>
            <a:r>
              <a:rPr lang="el-GR" sz="1800" b="0" i="0" u="none" strike="noStrike" baseline="0" dirty="0">
                <a:latin typeface="Arial" panose="020B0604020202020204" pitchFamily="34" charset="0"/>
                <a:cs typeface="Arial" panose="020B0604020202020204" pitchFamily="34" charset="0"/>
              </a:rPr>
              <a:t> 2022). Το Ομοσπονδιακό Υπουργείο Υγείας επιβλέπει τις εθνικές πολιτικές και τα προγράμματα, όπως τα MBS και PBS. Οι πληρωμές μέσω αυτών των συστημάτων είναι διαχειριζόμενες από το Department of Human </a:t>
            </a:r>
            <a:r>
              <a:rPr lang="en-US" sz="1800" b="0" i="0" u="none" strike="noStrike" baseline="0" dirty="0">
                <a:latin typeface="Arial" panose="020B0604020202020204" pitchFamily="34" charset="0"/>
                <a:cs typeface="Arial" panose="020B0604020202020204" pitchFamily="34" charset="0"/>
              </a:rPr>
              <a:t>Services (Υπ</a:t>
            </a:r>
            <a:r>
              <a:rPr lang="en-US" sz="1800" b="0" i="0" u="none" strike="noStrike" baseline="0" dirty="0" err="1">
                <a:latin typeface="Arial" panose="020B0604020202020204" pitchFamily="34" charset="0"/>
                <a:cs typeface="Arial" panose="020B0604020202020204" pitchFamily="34" charset="0"/>
              </a:rPr>
              <a:t>ουργείο</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Εργ</a:t>
            </a:r>
            <a:r>
              <a:rPr lang="en-US" sz="1800" b="0" i="0" u="none" strike="noStrike" baseline="0" dirty="0">
                <a:latin typeface="Arial" panose="020B0604020202020204" pitchFamily="34" charset="0"/>
                <a:cs typeface="Arial" panose="020B0604020202020204" pitchFamily="34" charset="0"/>
              </a:rPr>
              <a:t>ασίας). </a:t>
            </a:r>
            <a:r>
              <a:rPr lang="en-US" sz="1800" b="0" i="0" u="none" strike="noStrike" baseline="0" dirty="0" err="1">
                <a:latin typeface="Arial" panose="020B0604020202020204" pitchFamily="34" charset="0"/>
                <a:cs typeface="Arial" panose="020B0604020202020204" pitchFamily="34" charset="0"/>
              </a:rPr>
              <a:t>Το</a:t>
            </a:r>
            <a:r>
              <a:rPr lang="en-US" sz="1800" b="0" i="0" u="none" strike="noStrike" baseline="0" dirty="0">
                <a:latin typeface="Arial" panose="020B0604020202020204" pitchFamily="34" charset="0"/>
                <a:cs typeface="Arial" panose="020B0604020202020204" pitchFamily="34" charset="0"/>
              </a:rPr>
              <a:t> Australian Institute of Health &amp; Welfare και η </a:t>
            </a:r>
            <a:r>
              <a:rPr lang="en-US" sz="1800" b="0" i="0" u="none" strike="noStrike" baseline="0" dirty="0" err="1">
                <a:latin typeface="Arial" panose="020B0604020202020204" pitchFamily="34" charset="0"/>
                <a:cs typeface="Arial" panose="020B0604020202020204" pitchFamily="34" charset="0"/>
              </a:rPr>
              <a:t>Αυ</a:t>
            </a:r>
            <a:r>
              <a:rPr lang="el-GR" sz="1800" b="0" i="0" u="none" strike="noStrike" baseline="0" dirty="0" err="1">
                <a:latin typeface="Arial" panose="020B0604020202020204" pitchFamily="34" charset="0"/>
                <a:cs typeface="Arial" panose="020B0604020202020204" pitchFamily="34" charset="0"/>
              </a:rPr>
              <a:t>στραλιανή</a:t>
            </a:r>
            <a:r>
              <a:rPr lang="el-GR" sz="1800" b="0" i="0" u="none" strike="noStrike" baseline="0" dirty="0">
                <a:latin typeface="Arial" panose="020B0604020202020204" pitchFamily="34" charset="0"/>
                <a:cs typeface="Arial" panose="020B0604020202020204" pitchFamily="34" charset="0"/>
              </a:rPr>
              <a:t> Στατιστική Υπηρεσία (ABS) είναι οι κύριοι </a:t>
            </a:r>
            <a:r>
              <a:rPr lang="el-GR" sz="1800" b="0" i="0" u="none" strike="noStrike" baseline="0" dirty="0" err="1">
                <a:latin typeface="Arial" panose="020B0604020202020204" pitchFamily="34" charset="0"/>
                <a:cs typeface="Arial" panose="020B0604020202020204" pitchFamily="34" charset="0"/>
              </a:rPr>
              <a:t>πάροχοι</a:t>
            </a:r>
            <a:r>
              <a:rPr lang="el-GR" sz="1800" b="0" i="0" u="none" strike="noStrike" baseline="0" dirty="0">
                <a:latin typeface="Arial" panose="020B0604020202020204" pitchFamily="34" charset="0"/>
                <a:cs typeface="Arial" panose="020B0604020202020204" pitchFamily="34" charset="0"/>
              </a:rPr>
              <a:t> δεδομένων υγείας. Η διακυβερνητική συνεργασία και η λήψη αποφάσεων σε ομοσπονδιακό επίπεδο προκύπτει μέσα από το Council of </a:t>
            </a:r>
            <a:r>
              <a:rPr lang="el-GR" sz="1800" b="0" i="0" u="none" strike="noStrike" baseline="0" dirty="0" err="1">
                <a:latin typeface="Arial" panose="020B0604020202020204" pitchFamily="34" charset="0"/>
                <a:cs typeface="Arial" panose="020B0604020202020204" pitchFamily="34" charset="0"/>
              </a:rPr>
              <a:t>Australian</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Governments</a:t>
            </a:r>
            <a:r>
              <a:rPr lang="el-GR" sz="1800" b="0" i="0" u="none" strike="noStrike" baseline="0" dirty="0">
                <a:latin typeface="Arial" panose="020B0604020202020204" pitchFamily="34" charset="0"/>
                <a:cs typeface="Arial" panose="020B0604020202020204" pitchFamily="34" charset="0"/>
              </a:rPr>
              <a:t> (COAG), με εκπροσώπηση από τον πρωθυπουργό και από τους επικεφαλής της κάθε Πολιτείας. Το Συμβούλιο Υγείας του COAG είναι υπεύθυνο για τα πιο λεπτομερή θέματα πολιτικής και υποστηρίζεται από το </a:t>
            </a:r>
            <a:r>
              <a:rPr lang="el-GR" sz="1800" b="0" i="0" u="none" strike="noStrike" baseline="0" dirty="0" err="1">
                <a:latin typeface="Arial" panose="020B0604020202020204" pitchFamily="34" charset="0"/>
                <a:cs typeface="Arial" panose="020B0604020202020204" pitchFamily="34" charset="0"/>
              </a:rPr>
              <a:t>Australian</a:t>
            </a:r>
            <a:r>
              <a:rPr lang="el-GR" sz="1800" b="0" i="0" u="none" strike="noStrike" baseline="0" dirty="0">
                <a:latin typeface="Arial" panose="020B0604020202020204" pitchFamily="34" charset="0"/>
                <a:cs typeface="Arial" panose="020B0604020202020204" pitchFamily="34" charset="0"/>
              </a:rPr>
              <a:t> Health </a:t>
            </a:r>
            <a:r>
              <a:rPr lang="el-GR" sz="1800" b="0" i="0" u="none" strike="noStrike" baseline="0" dirty="0" err="1">
                <a:latin typeface="Arial" panose="020B0604020202020204" pitchFamily="34" charset="0"/>
                <a:cs typeface="Arial" panose="020B0604020202020204" pitchFamily="34" charset="0"/>
              </a:rPr>
              <a:t>Ministers</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Advisory</a:t>
            </a:r>
            <a:r>
              <a:rPr lang="el-GR" sz="1800" b="0" i="0" u="none" strike="noStrike" baseline="0" dirty="0">
                <a:latin typeface="Arial" panose="020B0604020202020204" pitchFamily="34" charset="0"/>
                <a:cs typeface="Arial" panose="020B0604020202020204" pitchFamily="34" charset="0"/>
              </a:rPr>
              <a:t> Council.</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6348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
            <a:ext cx="11112758" cy="64229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.2 Η οργάνωση των συστημάτων υγείας (7)</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1B3BA676-C42D-8103-28B4-CAA0130A0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061" y="642297"/>
            <a:ext cx="5617542" cy="5822511"/>
          </a:xfrm>
          <a:prstGeom prst="rect">
            <a:avLst/>
          </a:prstGeom>
        </p:spPr>
      </p:pic>
    </p:spTree>
    <p:extLst>
      <p:ext uri="{BB962C8B-B14F-4D97-AF65-F5344CB8AC3E}">
        <p14:creationId xmlns:p14="http://schemas.microsoft.com/office/powerpoint/2010/main" val="799396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46388"/>
            <a:ext cx="11112758" cy="986811"/>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οργάνωση της </a:t>
            </a:r>
            <a:r>
              <a:rPr lang="el-GR" sz="3600" b="1" i="0" u="none" strike="noStrike" baseline="0" dirty="0" err="1">
                <a:latin typeface="Arial" panose="020B0604020202020204" pitchFamily="34" charset="0"/>
                <a:cs typeface="Arial" panose="020B0604020202020204" pitchFamily="34" charset="0"/>
              </a:rPr>
              <a:t>εξωνοσοκομειακής</a:t>
            </a:r>
            <a:r>
              <a:rPr lang="el-GR" sz="3600" b="1" i="0" u="none" strike="noStrike" baseline="0" dirty="0">
                <a:latin typeface="Arial" panose="020B0604020202020204" pitchFamily="34" charset="0"/>
                <a:cs typeface="Arial" panose="020B0604020202020204" pitchFamily="34" charset="0"/>
              </a:rPr>
              <a:t> περίθαλψης (1)</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1236468"/>
            <a:ext cx="11112758" cy="4493538"/>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Βασικός πυλώνας κάθε οργανωμένου συστήματος υγείας είναι η Πρωτοβάθμια Φροντίδα Υγείας (ΠΦΥ), η οποία αποτελεί το πρώτο σημείο επαφής των πολιτών με τις μονάδες υγείας, παρέχει το πρώτο στάδιο αντιμετώπισης και θεραπείας, ενώ διαδραματίζει σημαντικό ρόλο στην πρόληψη των ασθενειών. </a:t>
            </a:r>
          </a:p>
          <a:p>
            <a:pPr algn="l"/>
            <a:r>
              <a:rPr lang="el-GR" sz="2200" b="0" i="0" u="none" strike="noStrike" baseline="0" dirty="0">
                <a:latin typeface="Arial" panose="020B0604020202020204" pitchFamily="34" charset="0"/>
                <a:cs typeface="Arial" panose="020B0604020202020204" pitchFamily="34" charset="0"/>
              </a:rPr>
              <a:t>Ο θεσμός του οικογενειακού ιατρού (ΟΙ) τοποθετήθηκε εδώ και αρκετές δεκαετίες στον πυρήνα της Πρωτοβάθμιας Φροντίδας Υγείας (ΠΦΥ). Παρουσιάστηκε αρχικά στην Αγγλία (</a:t>
            </a:r>
            <a:r>
              <a:rPr lang="el-GR" sz="2200" b="0" i="0" u="none" strike="noStrike" baseline="0" dirty="0" err="1">
                <a:latin typeface="Arial" panose="020B0604020202020204" pitchFamily="34" charset="0"/>
                <a:cs typeface="Arial" panose="020B0604020202020204" pitchFamily="34" charset="0"/>
              </a:rPr>
              <a:t>general</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practitioners</a:t>
            </a:r>
            <a:r>
              <a:rPr lang="el-GR" sz="2200" b="0" i="0" u="none" strike="noStrike" baseline="0" dirty="0">
                <a:latin typeface="Arial" panose="020B0604020202020204" pitchFamily="34" charset="0"/>
                <a:cs typeface="Arial" panose="020B0604020202020204" pitchFamily="34" charset="0"/>
              </a:rPr>
              <a:t>), πριν περίπου 70 χρόνια, και σήμερα λειτουργεί με διάφορες παραλλαγές σε πολλές χώρες, ως το πρώτο σημείο επαφής του πολίτη με το υγειονομικό σύστημα αλλά και ως ≪πλοηγός≫ (</a:t>
            </a:r>
            <a:r>
              <a:rPr lang="el-GR" sz="2200" b="0" i="0" u="none" strike="noStrike" baseline="0" dirty="0" err="1">
                <a:latin typeface="Arial" panose="020B0604020202020204" pitchFamily="34" charset="0"/>
                <a:cs typeface="Arial" panose="020B0604020202020204" pitchFamily="34" charset="0"/>
              </a:rPr>
              <a:t>navigator</a:t>
            </a:r>
            <a:r>
              <a:rPr lang="el-GR" sz="2200" b="0" i="0" u="none" strike="noStrike" baseline="0" dirty="0">
                <a:latin typeface="Arial" panose="020B0604020202020204" pitchFamily="34" charset="0"/>
                <a:cs typeface="Arial" panose="020B0604020202020204" pitchFamily="34" charset="0"/>
              </a:rPr>
              <a:t>) του ασθενούς στις επόμενες βαθμίδες φροντίδας υγείας. </a:t>
            </a:r>
          </a:p>
          <a:p>
            <a:pPr algn="l"/>
            <a:r>
              <a:rPr lang="el-GR" sz="2200" b="0" i="0" u="none" strike="noStrike" baseline="0" dirty="0">
                <a:latin typeface="Arial" panose="020B0604020202020204" pitchFamily="34" charset="0"/>
                <a:cs typeface="Arial" panose="020B0604020202020204" pitchFamily="34" charset="0"/>
              </a:rPr>
              <a:t>Επιπρόσθετα, στα περισσότερα συστήματα ΠΦΥ, πολύ σημαντικό ρόλο διαδραματίζουν και οι λοιποί επαγγελματίες υγείας (νοσηλευτές, φαρμακοποιοί, φυσιοθεραπευτές, μαίες, ψυχολόγοι κ.λπ.).</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1846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46388"/>
            <a:ext cx="11112758" cy="986811"/>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οργάνωση της </a:t>
            </a:r>
            <a:r>
              <a:rPr lang="el-GR" sz="3600" b="1" i="0" u="none" strike="noStrike" baseline="0" dirty="0" err="1">
                <a:latin typeface="Arial" panose="020B0604020202020204" pitchFamily="34" charset="0"/>
                <a:cs typeface="Arial" panose="020B0604020202020204" pitchFamily="34" charset="0"/>
              </a:rPr>
              <a:t>εξωνοσοκομειακής</a:t>
            </a:r>
            <a:r>
              <a:rPr lang="el-GR" sz="3600" b="1" i="0" u="none" strike="noStrike" baseline="0" dirty="0">
                <a:latin typeface="Arial" panose="020B0604020202020204" pitchFamily="34" charset="0"/>
                <a:cs typeface="Arial" panose="020B0604020202020204" pitchFamily="34" charset="0"/>
              </a:rPr>
              <a:t> περίθαλψης (</a:t>
            </a:r>
            <a:r>
              <a:rPr lang="el-GR" sz="3600" b="1" dirty="0">
                <a:latin typeface="Arial" panose="020B0604020202020204" pitchFamily="34" charset="0"/>
                <a:cs typeface="Arial" panose="020B0604020202020204" pitchFamily="34" charset="0"/>
              </a:rPr>
              <a:t>2</a:t>
            </a:r>
            <a:r>
              <a:rPr lang="el-GR" sz="3600" b="1" i="0" u="none" strike="noStrike" baseline="0" dirty="0">
                <a:latin typeface="Arial" panose="020B0604020202020204" pitchFamily="34" charset="0"/>
                <a:cs typeface="Arial" panose="020B0604020202020204" pitchFamily="34" charset="0"/>
              </a:rPr>
              <a:t>)</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1133199"/>
            <a:ext cx="11112758" cy="4093428"/>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Στην </a:t>
            </a:r>
            <a:r>
              <a:rPr lang="el-GR" sz="2000" b="1" i="0" u="none" strike="noStrike" baseline="0" dirty="0">
                <a:latin typeface="Arial" panose="020B0604020202020204" pitchFamily="34" charset="0"/>
                <a:cs typeface="Arial" panose="020B0604020202020204" pitchFamily="34" charset="0"/>
              </a:rPr>
              <a:t>Αγγλία </a:t>
            </a:r>
            <a:r>
              <a:rPr lang="el-GR" sz="2000" b="0" i="0" u="none" strike="noStrike" baseline="0" dirty="0">
                <a:latin typeface="Arial" panose="020B0604020202020204" pitchFamily="34" charset="0"/>
                <a:cs typeface="Arial" panose="020B0604020202020204" pitchFamily="34" charset="0"/>
              </a:rPr>
              <a:t>η πρωτοβάθμια φροντίδα παρέχεται κυρίως από γενικούς ιατρούς (</a:t>
            </a:r>
            <a:r>
              <a:rPr lang="el-GR" sz="2000" b="0" i="0" u="none" strike="noStrike" baseline="0" dirty="0" err="1">
                <a:latin typeface="Arial" panose="020B0604020202020204" pitchFamily="34" charset="0"/>
                <a:cs typeface="Arial" panose="020B0604020202020204" pitchFamily="34" charset="0"/>
              </a:rPr>
              <a:t>GP’s</a:t>
            </a:r>
            <a:r>
              <a:rPr lang="el-GR" sz="2000" b="0" i="0" u="none" strike="noStrike" baseline="0" dirty="0">
                <a:latin typeface="Arial" panose="020B0604020202020204" pitchFamily="34" charset="0"/>
                <a:cs typeface="Arial" panose="020B0604020202020204" pitchFamily="34" charset="0"/>
              </a:rPr>
              <a:t>), οι οποίοι λειτουργούν ως ≪</a:t>
            </a:r>
            <a:r>
              <a:rPr lang="el-GR" sz="2000" b="0" i="0" u="none" strike="noStrike" baseline="0" dirty="0" err="1">
                <a:latin typeface="Arial" panose="020B0604020202020204" pitchFamily="34" charset="0"/>
                <a:cs typeface="Arial" panose="020B0604020202020204" pitchFamily="34" charset="0"/>
              </a:rPr>
              <a:t>gatekeepers</a:t>
            </a:r>
            <a:r>
              <a:rPr lang="el-GR" sz="2000" b="0" i="0" u="none" strike="noStrike" baseline="0" dirty="0">
                <a:latin typeface="Arial" panose="020B0604020202020204" pitchFamily="34" charset="0"/>
                <a:cs typeface="Arial" panose="020B0604020202020204" pitchFamily="34" charset="0"/>
              </a:rPr>
              <a:t>≫ για τη δευτεροβάθμια περίθαλψη. Τα γενικά ιατρεία είναι συνήθως το πρώτο σημείο επαφής των ασθενών και οι άνθρωποι είναι απαραίτητο να εγγραφούν σε ένα τοπικό ιατρείο της επιλογής τους. Ωστόσο, η επιλογή είναι ουσιαστικά περιορισμένη, διότι πολλά ιατρεία είναι πλήρη και δεν δέχονται νέους ασθενείς.</a:t>
            </a:r>
          </a:p>
          <a:p>
            <a:pPr algn="l"/>
            <a:endParaRPr lang="el-GR"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Στη </a:t>
            </a:r>
            <a:r>
              <a:rPr lang="el-GR" sz="2000" b="1" i="0" u="none" strike="noStrike" baseline="0" dirty="0">
                <a:latin typeface="Arial" panose="020B0604020202020204" pitchFamily="34" charset="0"/>
                <a:cs typeface="Arial" panose="020B0604020202020204" pitchFamily="34" charset="0"/>
              </a:rPr>
              <a:t>Γερμανία </a:t>
            </a:r>
            <a:r>
              <a:rPr lang="el-GR" sz="2000" b="0" i="0" u="none" strike="noStrike" baseline="0" dirty="0">
                <a:latin typeface="Arial" panose="020B0604020202020204" pitchFamily="34" charset="0"/>
                <a:cs typeface="Arial" panose="020B0604020202020204" pitchFamily="34" charset="0"/>
              </a:rPr>
              <a:t>οι γενικοί ιατροί (</a:t>
            </a:r>
            <a:r>
              <a:rPr lang="el-GR" sz="2000" b="0" i="0" u="none" strike="noStrike" baseline="0" dirty="0" err="1">
                <a:latin typeface="Arial" panose="020B0604020202020204" pitchFamily="34" charset="0"/>
                <a:cs typeface="Arial" panose="020B0604020202020204" pitchFamily="34" charset="0"/>
              </a:rPr>
              <a:t>GP’s</a:t>
            </a:r>
            <a:r>
              <a:rPr lang="el-GR" sz="2000" b="0" i="0" u="none" strike="noStrike" baseline="0" dirty="0">
                <a:latin typeface="Arial" panose="020B0604020202020204" pitchFamily="34" charset="0"/>
                <a:cs typeface="Arial" panose="020B0604020202020204" pitchFamily="34" charset="0"/>
              </a:rPr>
              <a:t>) και οι ειδικοί στην </a:t>
            </a:r>
            <a:r>
              <a:rPr lang="el-GR" sz="2000" b="0" i="0" u="none" strike="noStrike" baseline="0" dirty="0" err="1">
                <a:latin typeface="Arial" panose="020B0604020202020204" pitchFamily="34" charset="0"/>
                <a:cs typeface="Arial" panose="020B0604020202020204" pitchFamily="34" charset="0"/>
              </a:rPr>
              <a:t>εξωνοσοκομειακή</a:t>
            </a:r>
            <a:r>
              <a:rPr lang="el-GR" sz="2000" b="0" i="0" u="none" strike="noStrike" baseline="0" dirty="0">
                <a:latin typeface="Arial" panose="020B0604020202020204" pitchFamily="34" charset="0"/>
                <a:cs typeface="Arial" panose="020B0604020202020204" pitchFamily="34" charset="0"/>
              </a:rPr>
              <a:t> φροντίδα που παίρνουν αποζημιώσεις από την Υποχρεωτική Ασφάλιση Υγείας (</a:t>
            </a:r>
            <a:r>
              <a:rPr lang="el-GR" sz="2000" b="0" i="0" u="none" strike="noStrike" baseline="0" dirty="0" err="1">
                <a:latin typeface="Arial" panose="020B0604020202020204" pitchFamily="34" charset="0"/>
                <a:cs typeface="Arial" panose="020B0604020202020204" pitchFamily="34" charset="0"/>
              </a:rPr>
              <a:t>Gesetzliche</a:t>
            </a:r>
            <a:r>
              <a:rPr lang="el-GR" sz="200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Krankenversicherung</a:t>
            </a:r>
            <a:r>
              <a:rPr lang="el-GR" sz="2000" b="0" i="0" u="none" strike="noStrike" baseline="0" dirty="0">
                <a:latin typeface="Arial" panose="020B0604020202020204" pitchFamily="34" charset="0"/>
                <a:cs typeface="Arial" panose="020B0604020202020204" pitchFamily="34" charset="0"/>
              </a:rPr>
              <a:t>-GKV), είναι εκ του νόμου υποχρεωτικά μέλη των περιφερειακών ενώσεων που διαπραγματεύονται τις συμβάσεις με τα ασφαλιστικά ταμεία. Οι περιφερειακές ενώσεις των GKV-διαπιστευμένων ιατρών είναι υπεύθυνες για τον συντονισμό των απαιτήσεων φροντίδας εντός της περιοχής τους και ενεργούν ως ενδιάμεσοι χρηματοπιστωτικοί οργανισμοί μεταξύ των ταμείων υγείας και των ιατρών στην περιπατητική φροντίδα.</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6767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46388"/>
            <a:ext cx="11112758" cy="986811"/>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οργάνωση της </a:t>
            </a:r>
            <a:r>
              <a:rPr lang="el-GR" sz="3600" b="1" i="0" u="none" strike="noStrike" baseline="0" dirty="0" err="1">
                <a:latin typeface="Arial" panose="020B0604020202020204" pitchFamily="34" charset="0"/>
                <a:cs typeface="Arial" panose="020B0604020202020204" pitchFamily="34" charset="0"/>
              </a:rPr>
              <a:t>εξωνοσοκομειακής</a:t>
            </a:r>
            <a:r>
              <a:rPr lang="el-GR" sz="3600" b="1" i="0" u="none" strike="noStrike" baseline="0" dirty="0">
                <a:latin typeface="Arial" panose="020B0604020202020204" pitchFamily="34" charset="0"/>
                <a:cs typeface="Arial" panose="020B0604020202020204" pitchFamily="34" charset="0"/>
              </a:rPr>
              <a:t> περίθαλψης (3)</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1133199"/>
            <a:ext cx="11112758" cy="5016758"/>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Στη </a:t>
            </a:r>
            <a:r>
              <a:rPr lang="el-GR" sz="2000" b="1" i="0" u="none" strike="noStrike" baseline="0" dirty="0">
                <a:latin typeface="Arial" panose="020B0604020202020204" pitchFamily="34" charset="0"/>
                <a:cs typeface="Arial" panose="020B0604020202020204" pitchFamily="34" charset="0"/>
              </a:rPr>
              <a:t>Σουηδία </a:t>
            </a:r>
            <a:r>
              <a:rPr lang="el-GR" sz="2000" b="0" i="0" u="none" strike="noStrike" baseline="0" dirty="0">
                <a:latin typeface="Arial" panose="020B0604020202020204" pitchFamily="34" charset="0"/>
                <a:cs typeface="Arial" panose="020B0604020202020204" pitchFamily="34" charset="0"/>
              </a:rPr>
              <a:t>σημαντική πρωτοβουλία πολιτικής, που οδήγησε τις διαρθρωτικές αλλαγές από τη δεκαετία του 1990, ήταν η μετατόπιση της </a:t>
            </a:r>
            <a:r>
              <a:rPr lang="el-GR" sz="2000" b="0" i="0" u="none" strike="noStrike" baseline="0" dirty="0" err="1">
                <a:latin typeface="Arial" panose="020B0604020202020204" pitchFamily="34" charset="0"/>
                <a:cs typeface="Arial" panose="020B0604020202020204" pitchFamily="34" charset="0"/>
              </a:rPr>
              <a:t>ενδονοσοκομειακής</a:t>
            </a:r>
            <a:r>
              <a:rPr lang="el-GR" sz="2000" b="0" i="0" u="none" strike="noStrike" baseline="0" dirty="0">
                <a:latin typeface="Arial" panose="020B0604020202020204" pitchFamily="34" charset="0"/>
                <a:cs typeface="Arial" panose="020B0604020202020204" pitchFamily="34" charset="0"/>
              </a:rPr>
              <a:t> περίθαλψης σε εξωτερικά ιατρεία και στην πρωτοβάθμια φροντίδα και η συγκέντρωση της άκρως εξειδικευμένης φροντίδας σε ακαδημαϊκά ιατρικά κέντρα. </a:t>
            </a:r>
          </a:p>
          <a:p>
            <a:pPr algn="l"/>
            <a:r>
              <a:rPr lang="el-GR" sz="2000" b="0" i="0" u="none" strike="noStrike" baseline="0" dirty="0">
                <a:latin typeface="Arial" panose="020B0604020202020204" pitchFamily="34" charset="0"/>
                <a:cs typeface="Arial" panose="020B0604020202020204" pitchFamily="34" charset="0"/>
              </a:rPr>
              <a:t>Όλες οι αμοιβές για τους </a:t>
            </a:r>
            <a:r>
              <a:rPr lang="el-GR" sz="2000" b="0" i="0" u="none" strike="noStrike" baseline="0" dirty="0" err="1">
                <a:latin typeface="Arial" panose="020B0604020202020204" pitchFamily="34" charset="0"/>
                <a:cs typeface="Arial" panose="020B0604020202020204" pitchFamily="34" charset="0"/>
              </a:rPr>
              <a:t>παρόχους</a:t>
            </a:r>
            <a:r>
              <a:rPr lang="el-GR" sz="2000" b="0" i="0" u="none" strike="noStrike" baseline="0" dirty="0">
                <a:latin typeface="Arial" panose="020B0604020202020204" pitchFamily="34" charset="0"/>
                <a:cs typeface="Arial" panose="020B0604020202020204" pitchFamily="34" charset="0"/>
              </a:rPr>
              <a:t> ορίζονται από τα νομαρχιακά συμβούλια, οδηγώντας σε διαφοροποιήσεις σε όλη τη χώρα. </a:t>
            </a:r>
          </a:p>
          <a:p>
            <a:pPr algn="l"/>
            <a:r>
              <a:rPr lang="el-GR" sz="2000" b="0" i="0" u="none" strike="noStrike" baseline="0" dirty="0">
                <a:latin typeface="Arial" panose="020B0604020202020204" pitchFamily="34" charset="0"/>
                <a:cs typeface="Arial" panose="020B0604020202020204" pitchFamily="34" charset="0"/>
              </a:rPr>
              <a:t>Η πρωτοβάθμια φροντίδα, βασισμένη στην ομάδα, η οποία περιλαμβάνει γενικούς ιατρούς (παθολόγους), νοσηλευτές, μαίες, φυσιοθεραπευτές, ψυχολόγους και γυναικολόγους, αποτελεί την κύρια μορφή των ιατρείων. Υπάρχουν, κατά μέσο όρο, τέσσερις γενικοί ιατροί (παθολόγοι) σε κάθε ιατρείο πρωτοβάθμιας φροντίδας. </a:t>
            </a:r>
          </a:p>
          <a:p>
            <a:pPr algn="l"/>
            <a:r>
              <a:rPr lang="el-GR" sz="2000" b="0" i="0" u="none" strike="noStrike" baseline="0" dirty="0">
                <a:latin typeface="Arial" panose="020B0604020202020204" pitchFamily="34" charset="0"/>
                <a:cs typeface="Arial" panose="020B0604020202020204" pitchFamily="34" charset="0"/>
              </a:rPr>
              <a:t>Οι γενικοί ιατροί GPS ή οι νοσηλεύτριες της περιοχής είναι συνήθως το πρώτο σημείο επαφής για τους ασθενείς. Οι νοσηλευτές των περιφερειών μισθώνονται από τους δήμους και συμμετέχουν επίσης σε κατ’ </a:t>
            </a:r>
            <a:r>
              <a:rPr lang="el-GR" sz="2000" b="0" i="0" u="none" strike="noStrike" baseline="0" dirty="0" err="1">
                <a:latin typeface="Arial" panose="020B0604020202020204" pitchFamily="34" charset="0"/>
                <a:cs typeface="Arial" panose="020B0604020202020204" pitchFamily="34" charset="0"/>
              </a:rPr>
              <a:t>οίκον</a:t>
            </a:r>
            <a:r>
              <a:rPr lang="el-GR" sz="2000" b="0" i="0" u="none" strike="noStrike" baseline="0" dirty="0">
                <a:latin typeface="Arial" panose="020B0604020202020204" pitchFamily="34" charset="0"/>
                <a:cs typeface="Arial" panose="020B0604020202020204" pitchFamily="34" charset="0"/>
              </a:rPr>
              <a:t> φροντίδα και σε τακτικές κατ’ </a:t>
            </a:r>
            <a:r>
              <a:rPr lang="el-GR" sz="2000" b="0" i="0" u="none" strike="noStrike" baseline="0" dirty="0" err="1">
                <a:latin typeface="Arial" panose="020B0604020202020204" pitchFamily="34" charset="0"/>
                <a:cs typeface="Arial" panose="020B0604020202020204" pitchFamily="34" charset="0"/>
              </a:rPr>
              <a:t>οίκον</a:t>
            </a:r>
            <a:r>
              <a:rPr lang="el-GR" sz="200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επισκέψεις, ειδικά για τους ηλικιωμένους, ενώ έχουν περιορισμένη αρμοδιότητα στη </a:t>
            </a:r>
            <a:r>
              <a:rPr lang="el-GR" sz="2000" b="0" i="0" u="none" strike="noStrike" baseline="0" dirty="0" err="1">
                <a:latin typeface="Arial" panose="020B0604020202020204" pitchFamily="34" charset="0"/>
                <a:cs typeface="Arial" panose="020B0604020202020204" pitchFamily="34" charset="0"/>
              </a:rPr>
              <a:t>συνταγογράφηση</a:t>
            </a:r>
            <a:r>
              <a:rPr lang="el-GR" sz="2000" b="0" i="0" u="none" strike="noStrike" baseline="0" dirty="0">
                <a:latin typeface="Arial" panose="020B0604020202020204" pitchFamily="34" charset="0"/>
                <a:cs typeface="Arial" panose="020B0604020202020204" pitchFamily="34" charset="0"/>
              </a:rPr>
              <a:t>. Οι πολίτες μπορούν να εγγραφούν με οποιονδήποτε δημόσιο ή ιδιωτικό φορέα διαπιστευμένο από τοπικό συμβούλιο της κομητείας, με τα περισσότερα άτομα να είναι εγγεγραμμένα σε ένα τοπικό ιατρείο, αντί σε ένα ιατρό.</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557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46388"/>
            <a:ext cx="11112758" cy="986811"/>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οργάνωση της </a:t>
            </a:r>
            <a:r>
              <a:rPr lang="el-GR" sz="3600" b="1" i="0" u="none" strike="noStrike" baseline="0" dirty="0" err="1">
                <a:latin typeface="Arial" panose="020B0604020202020204" pitchFamily="34" charset="0"/>
                <a:cs typeface="Arial" panose="020B0604020202020204" pitchFamily="34" charset="0"/>
              </a:rPr>
              <a:t>εξωνοσοκομειακής</a:t>
            </a:r>
            <a:r>
              <a:rPr lang="el-GR" sz="3600" b="1" i="0" u="none" strike="noStrike" baseline="0" dirty="0">
                <a:latin typeface="Arial" panose="020B0604020202020204" pitchFamily="34" charset="0"/>
                <a:cs typeface="Arial" panose="020B0604020202020204" pitchFamily="34" charset="0"/>
              </a:rPr>
              <a:t> περίθαλψης (</a:t>
            </a:r>
            <a:r>
              <a:rPr lang="el-GR" sz="3600" b="1" dirty="0">
                <a:latin typeface="Arial" panose="020B0604020202020204" pitchFamily="34" charset="0"/>
                <a:cs typeface="Arial" panose="020B0604020202020204" pitchFamily="34" charset="0"/>
              </a:rPr>
              <a:t>4</a:t>
            </a:r>
            <a:r>
              <a:rPr lang="el-GR" sz="3600" b="1" i="0" u="none" strike="noStrike" baseline="0" dirty="0">
                <a:latin typeface="Arial" panose="020B0604020202020204" pitchFamily="34" charset="0"/>
                <a:cs typeface="Arial" panose="020B0604020202020204" pitchFamily="34" charset="0"/>
              </a:rPr>
              <a:t>)</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1133199"/>
            <a:ext cx="11112758" cy="4708981"/>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Στη </a:t>
            </a:r>
            <a:r>
              <a:rPr lang="el-GR" sz="2000" b="1" i="0" u="none" strike="noStrike" baseline="0" dirty="0">
                <a:latin typeface="Arial" panose="020B0604020202020204" pitchFamily="34" charset="0"/>
                <a:cs typeface="Arial" panose="020B0604020202020204" pitchFamily="34" charset="0"/>
              </a:rPr>
              <a:t>Γαλλία </a:t>
            </a:r>
            <a:r>
              <a:rPr lang="el-GR" sz="2000" b="0" i="0" u="none" strike="noStrike" baseline="0" dirty="0">
                <a:latin typeface="Arial" panose="020B0604020202020204" pitchFamily="34" charset="0"/>
                <a:cs typeface="Arial" panose="020B0604020202020204" pitchFamily="34" charset="0"/>
              </a:rPr>
              <a:t>η Πρωτοβάθμια Φροντίδα Υγείας (ΠΦΥ) παρέχεται κυρίως από ιδιώτες ιατρούς. </a:t>
            </a:r>
          </a:p>
          <a:p>
            <a:pPr algn="l"/>
            <a:r>
              <a:rPr lang="el-GR" sz="2000" b="0" i="0" u="none" strike="noStrike" baseline="0" dirty="0">
                <a:latin typeface="Arial" panose="020B0604020202020204" pitchFamily="34" charset="0"/>
                <a:cs typeface="Arial" panose="020B0604020202020204" pitchFamily="34" charset="0"/>
              </a:rPr>
              <a:t>Κάθε ασφαλισμένος επιλέγει ελεύθερα τον ιατρό του, ενώ παράλληλα του παρέχεται η δυνατότητα ελεύθερης πρόσβασης σε ειδικευμένους ιατρούς. Στην </a:t>
            </a:r>
            <a:r>
              <a:rPr lang="el-GR" sz="2000" b="0" i="0" u="none" strike="noStrike" baseline="0" dirty="0" err="1">
                <a:latin typeface="Arial" panose="020B0604020202020204" pitchFamily="34" charset="0"/>
                <a:cs typeface="Arial" panose="020B0604020202020204" pitchFamily="34" charset="0"/>
              </a:rPr>
              <a:t>εξωνοσοκομειακή</a:t>
            </a:r>
            <a:r>
              <a:rPr lang="el-GR" sz="2000" b="0" i="0" u="none" strike="noStrike" baseline="0" dirty="0">
                <a:latin typeface="Arial" panose="020B0604020202020204" pitchFamily="34" charset="0"/>
                <a:cs typeface="Arial" panose="020B0604020202020204" pitchFamily="34" charset="0"/>
              </a:rPr>
              <a:t> περίθαλψη, όπου οι </a:t>
            </a:r>
            <a:r>
              <a:rPr lang="el-GR" sz="2000" b="0" i="0" u="none" strike="noStrike" baseline="0" dirty="0" err="1">
                <a:latin typeface="Arial" panose="020B0604020202020204" pitchFamily="34" charset="0"/>
                <a:cs typeface="Arial" panose="020B0604020202020204" pitchFamily="34" charset="0"/>
              </a:rPr>
              <a:t>πάροχοι</a:t>
            </a:r>
            <a:r>
              <a:rPr lang="el-GR" sz="2000" b="0" i="0" u="none" strike="noStrike" baseline="0" dirty="0">
                <a:latin typeface="Arial" panose="020B0604020202020204" pitchFamily="34" charset="0"/>
                <a:cs typeface="Arial" panose="020B0604020202020204" pitchFamily="34" charset="0"/>
              </a:rPr>
              <a:t> υγείας είναι ιδιώτες, οι σχέσεις τους με το Σύστημα Κοινωνικής Ασφάλισης Υγείας σε εθνικό επίπεδο καθορίζονται μέσω συλλογικών γενικών συμβάσεων (</a:t>
            </a:r>
            <a:r>
              <a:rPr lang="el-GR" sz="2000" b="0" i="0" u="none" strike="noStrike" baseline="0" dirty="0" err="1">
                <a:latin typeface="Arial" panose="020B0604020202020204" pitchFamily="34" charset="0"/>
                <a:cs typeface="Arial" panose="020B0604020202020204" pitchFamily="34" charset="0"/>
              </a:rPr>
              <a:t>conventions</a:t>
            </a:r>
            <a:r>
              <a:rPr lang="el-GR" sz="2000" b="0" i="0" u="none" strike="noStrike" baseline="0" dirty="0">
                <a:latin typeface="Arial" panose="020B0604020202020204" pitchFamily="34" charset="0"/>
                <a:cs typeface="Arial" panose="020B0604020202020204" pitchFamily="34" charset="0"/>
              </a:rPr>
              <a:t>) και συνάπτονται μεταξύ εκπροσώπων κάθε μίας ένωσης επαγγελματιών και της UNCAM. </a:t>
            </a:r>
          </a:p>
          <a:p>
            <a:pPr algn="l"/>
            <a:r>
              <a:rPr lang="el-GR" sz="2000" b="0" i="0" u="none" strike="noStrike" baseline="0" dirty="0">
                <a:latin typeface="Arial" panose="020B0604020202020204" pitchFamily="34" charset="0"/>
                <a:cs typeface="Arial" panose="020B0604020202020204" pitchFamily="34" charset="0"/>
              </a:rPr>
              <a:t>Οι γενικές συμβάσεις καθορίζουν σε εθνικό επίπεδο τις σχέσεις μεταξύ των επαγγελματιών υγείας με την κοινωνική ασφάλιση αλλά και με τους ασφαλισμένους. </a:t>
            </a:r>
          </a:p>
          <a:p>
            <a:pPr algn="l"/>
            <a:r>
              <a:rPr lang="el-GR" sz="2000" b="0" i="0" u="none" strike="noStrike" baseline="0" dirty="0">
                <a:latin typeface="Arial" panose="020B0604020202020204" pitchFamily="34" charset="0"/>
                <a:cs typeface="Arial" panose="020B0604020202020204" pitchFamily="34" charset="0"/>
              </a:rPr>
              <a:t>Το 2009 ο νόμος περί κοινωνικής ασφάλισης εισήγαγε μια νέα κατηγορία συμβάσεων με την ονομασία ≪ατομικές συμβάσεις για τη βελτίωση της επαγγελματικής πρακτικής≫ (CAPI) για τους γενικούς ιατρούς. Με τις CAPI οι συμβαλλόμενοι γενικοί ιατροί αναλαμβάνουν την επίτευξη συγκεκριμένων στόχων, όπως είναι η διαχείριση των χρόνιων παθήσεων, η πρόληψη ασθενειών, η αύξηση του ποσοστού </a:t>
            </a:r>
            <a:r>
              <a:rPr lang="el-GR" sz="2000" b="0" i="0" u="none" strike="noStrike" baseline="0" dirty="0" err="1">
                <a:latin typeface="Arial" panose="020B0604020202020204" pitchFamily="34" charset="0"/>
                <a:cs typeface="Arial" panose="020B0604020202020204" pitchFamily="34" charset="0"/>
              </a:rPr>
              <a:t>συνταγογράφησης</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γενοσήμων</a:t>
            </a:r>
            <a:r>
              <a:rPr lang="el-GR" sz="2000" b="0" i="0" u="none" strike="noStrike" baseline="0" dirty="0">
                <a:latin typeface="Arial" panose="020B0604020202020204" pitchFamily="34" charset="0"/>
                <a:cs typeface="Arial" panose="020B0604020202020204" pitchFamily="34" charset="0"/>
              </a:rPr>
              <a:t> ή καθορισμένων κατηγοριών φαρμάκων. Κίνητρο για την ανάληψη αυτών των υποχρεώσεων από τους γενικούς ιατρούς αποτελεί η αμοιβή τους βάσει απόδοσης (</a:t>
            </a:r>
            <a:r>
              <a:rPr lang="el-GR" sz="2000" b="0" i="0" u="none" strike="noStrike" baseline="0" dirty="0" err="1">
                <a:latin typeface="Arial" panose="020B0604020202020204" pitchFamily="34" charset="0"/>
                <a:cs typeface="Arial" panose="020B0604020202020204" pitchFamily="34" charset="0"/>
              </a:rPr>
              <a:t>Chevreul</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et</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al</a:t>
            </a:r>
            <a:r>
              <a:rPr lang="el-GR" sz="2000" b="0" i="0" u="none" strike="noStrike" baseline="0" dirty="0">
                <a:latin typeface="Arial" panose="020B0604020202020204" pitchFamily="34" charset="0"/>
                <a:cs typeface="Arial" panose="020B0604020202020204" pitchFamily="34" charset="0"/>
              </a:rPr>
              <a:t>. 2010).</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7528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46388"/>
            <a:ext cx="11112758" cy="986811"/>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οργάνωση της </a:t>
            </a:r>
            <a:r>
              <a:rPr lang="el-GR" sz="3600" b="1" i="0" u="none" strike="noStrike" baseline="0" dirty="0" err="1">
                <a:latin typeface="Arial" panose="020B0604020202020204" pitchFamily="34" charset="0"/>
                <a:cs typeface="Arial" panose="020B0604020202020204" pitchFamily="34" charset="0"/>
              </a:rPr>
              <a:t>εξωνοσοκομειακής</a:t>
            </a:r>
            <a:r>
              <a:rPr lang="el-GR" sz="3600" b="1" i="0" u="none" strike="noStrike" baseline="0" dirty="0">
                <a:latin typeface="Arial" panose="020B0604020202020204" pitchFamily="34" charset="0"/>
                <a:cs typeface="Arial" panose="020B0604020202020204" pitchFamily="34" charset="0"/>
              </a:rPr>
              <a:t> περίθαλψης (5)</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1133199"/>
            <a:ext cx="11112758" cy="4154984"/>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Στην </a:t>
            </a:r>
            <a:r>
              <a:rPr lang="el-GR" sz="2200" b="1" i="0" u="none" strike="noStrike" baseline="0" dirty="0">
                <a:latin typeface="Arial" panose="020B0604020202020204" pitchFamily="34" charset="0"/>
                <a:cs typeface="Arial" panose="020B0604020202020204" pitchFamily="34" charset="0"/>
              </a:rPr>
              <a:t>Ολλανδία </a:t>
            </a:r>
            <a:r>
              <a:rPr lang="el-GR" sz="2200" b="0" i="0" u="none" strike="noStrike" baseline="0" dirty="0">
                <a:latin typeface="Arial" panose="020B0604020202020204" pitchFamily="34" charset="0"/>
                <a:cs typeface="Arial" panose="020B0604020202020204" pitchFamily="34" charset="0"/>
              </a:rPr>
              <a:t>η ΠΦΥ παρέχεται κυρίως από γενικούς ιατρούς. Η πλειονότητα αυτών λειτουργεί σε ατομική βάση (ατομικά ιατρεία), ωστόσο συνηθίζονται και οι συνεργασίες μεταξύ τους για τη λειτουργία των ≪εκτός ωραρίου κέντρων≫ (</a:t>
            </a:r>
            <a:r>
              <a:rPr lang="el-GR" sz="2200" b="0" i="0" u="none" strike="noStrike" baseline="0" dirty="0" err="1">
                <a:latin typeface="Arial" panose="020B0604020202020204" pitchFamily="34" charset="0"/>
                <a:cs typeface="Arial" panose="020B0604020202020204" pitchFamily="34" charset="0"/>
              </a:rPr>
              <a:t>out</a:t>
            </a:r>
            <a:r>
              <a:rPr lang="el-GR" sz="2200" b="0" i="0" u="none" strike="noStrike" baseline="0" dirty="0">
                <a:latin typeface="Arial" panose="020B0604020202020204" pitchFamily="34" charset="0"/>
                <a:cs typeface="Arial" panose="020B0604020202020204" pitchFamily="34" charset="0"/>
              </a:rPr>
              <a:t>-of-</a:t>
            </a:r>
            <a:r>
              <a:rPr lang="el-GR" sz="2200" b="0" i="0" u="none" strike="noStrike" baseline="0" dirty="0" err="1">
                <a:latin typeface="Arial" panose="020B0604020202020204" pitchFamily="34" charset="0"/>
                <a:cs typeface="Arial" panose="020B0604020202020204" pitchFamily="34" charset="0"/>
              </a:rPr>
              <a:t>hours</a:t>
            </a:r>
            <a:r>
              <a:rPr lang="el-GR" sz="2200" dirty="0">
                <a:latin typeface="Arial" panose="020B0604020202020204" pitchFamily="34" charset="0"/>
                <a:cs typeface="Arial" panose="020B0604020202020204" pitchFamily="34" charset="0"/>
              </a:rPr>
              <a:t> </a:t>
            </a:r>
            <a:r>
              <a:rPr lang="en-US" sz="2200" b="0" i="0" u="none" strike="noStrike" baseline="0" dirty="0">
                <a:latin typeface="Arial" panose="020B0604020202020204" pitchFamily="34" charset="0"/>
                <a:cs typeface="Arial" panose="020B0604020202020204" pitchFamily="34" charset="0"/>
              </a:rPr>
              <a:t>centers).</a:t>
            </a:r>
            <a:endParaRPr lang="el-GR" sz="2200" b="0" i="0" u="none" strike="noStrike" baseline="0" dirty="0">
              <a:latin typeface="Arial" panose="020B0604020202020204" pitchFamily="34" charset="0"/>
              <a:cs typeface="Arial" panose="020B0604020202020204" pitchFamily="34" charset="0"/>
            </a:endParaRPr>
          </a:p>
          <a:p>
            <a:pPr algn="l"/>
            <a:endParaRPr lang="el-GR" sz="2200" b="0"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Στις </a:t>
            </a:r>
            <a:r>
              <a:rPr lang="el-GR" sz="2200" b="1" i="0" u="none" strike="noStrike" baseline="0" dirty="0">
                <a:latin typeface="Arial" panose="020B0604020202020204" pitchFamily="34" charset="0"/>
                <a:cs typeface="Arial" panose="020B0604020202020204" pitchFamily="34" charset="0"/>
              </a:rPr>
              <a:t>ΗΠΑ </a:t>
            </a:r>
            <a:r>
              <a:rPr lang="el-GR" sz="2200" b="0" i="0" u="none" strike="noStrike" baseline="0" dirty="0">
                <a:latin typeface="Arial" panose="020B0604020202020204" pitchFamily="34" charset="0"/>
                <a:cs typeface="Arial" panose="020B0604020202020204" pitchFamily="34" charset="0"/>
              </a:rPr>
              <a:t>οι ιατροί της πρωτοβάθμιας φροντίδας αντιπροσωπεύουν περίπου το 1/3 του συνόλου των ιατρών στις ΗΠΑ. Η πλειονότητα λειτουργεί σε μικρά ατομικά ή ομαδικά ιδιόκτητα ιατρεία με λιγότερους από πέντε πλήρους απασχόλησης ιατρούς, αν και μεγαλύτερα ιατρεία γίνονται όλο και πιο συχνά. Τα ιατρεία, ιδιαίτερα τα μεγάλα, συχνά περιλαμβάνουν νοσηλευτές και λοιπό κλινικό προσωπικό, οι οποίοι συνήθως πληρώνονται μισθό από το ιατρείο. Οι ασθενείς έχουν γενικά ελεύθερη επιλογή ιατρού, τουλάχιστον μεταξύ των </a:t>
            </a:r>
            <a:r>
              <a:rPr lang="el-GR" sz="2200" b="0" i="0" u="none" strike="noStrike" baseline="0" dirty="0" err="1">
                <a:latin typeface="Arial" panose="020B0604020202020204" pitchFamily="34" charset="0"/>
                <a:cs typeface="Arial" panose="020B0604020202020204" pitchFamily="34" charset="0"/>
              </a:rPr>
              <a:t>παρόχων</a:t>
            </a:r>
            <a:r>
              <a:rPr lang="el-GR" sz="2200" b="0" i="0" u="none" strike="noStrike" baseline="0" dirty="0">
                <a:latin typeface="Arial" panose="020B0604020202020204" pitchFamily="34" charset="0"/>
                <a:cs typeface="Arial" panose="020B0604020202020204" pitchFamily="34" charset="0"/>
              </a:rPr>
              <a:t> στο δίκτυό τους, και συνήθως δεν απαιτείται η εγγραφή σε ένα ιατρείο πρωτοβάθμιας φροντίδας, ανάλογα με ασφαλιστικό συμβόλαιο.</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459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46388"/>
            <a:ext cx="11112758" cy="986811"/>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οργάνωση της </a:t>
            </a:r>
            <a:r>
              <a:rPr lang="el-GR" sz="3600" b="1" i="0" u="none" strike="noStrike" baseline="0" dirty="0" err="1">
                <a:latin typeface="Arial" panose="020B0604020202020204" pitchFamily="34" charset="0"/>
                <a:cs typeface="Arial" panose="020B0604020202020204" pitchFamily="34" charset="0"/>
              </a:rPr>
              <a:t>εξωνοσοκομειακής</a:t>
            </a:r>
            <a:r>
              <a:rPr lang="el-GR" sz="3600" b="1" i="0" u="none" strike="noStrike" baseline="0" dirty="0">
                <a:latin typeface="Arial" panose="020B0604020202020204" pitchFamily="34" charset="0"/>
                <a:cs typeface="Arial" panose="020B0604020202020204" pitchFamily="34" charset="0"/>
              </a:rPr>
              <a:t> περίθαλψης (6)</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1133199"/>
            <a:ext cx="11112758" cy="5170646"/>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Στην </a:t>
            </a:r>
            <a:r>
              <a:rPr lang="el-GR" sz="2200" b="1" i="0" u="none" strike="noStrike" baseline="0" dirty="0">
                <a:latin typeface="Arial" panose="020B0604020202020204" pitchFamily="34" charset="0"/>
                <a:cs typeface="Arial" panose="020B0604020202020204" pitchFamily="34" charset="0"/>
              </a:rPr>
              <a:t>Αυστραλία </a:t>
            </a:r>
            <a:r>
              <a:rPr lang="el-GR" sz="2200" b="0" i="0" u="none" strike="noStrike" baseline="0" dirty="0">
                <a:latin typeface="Arial" panose="020B0604020202020204" pitchFamily="34" charset="0"/>
                <a:cs typeface="Arial" panose="020B0604020202020204" pitchFamily="34" charset="0"/>
              </a:rPr>
              <a:t>το 2015 υπήρχαν 34.367 γενικοί ιατροί, 49.060 επαγγελματίες υγείας καταχωρημένοι ως γενικοί και ειδικοί και 8.386 εξειδικευμένοι (</a:t>
            </a:r>
            <a:r>
              <a:rPr lang="el-GR" sz="2200" b="0" i="0" u="none" strike="noStrike" baseline="0" dirty="0" err="1">
                <a:latin typeface="Arial" panose="020B0604020202020204" pitchFamily="34" charset="0"/>
                <a:cs typeface="Arial" panose="020B0604020202020204" pitchFamily="34" charset="0"/>
              </a:rPr>
              <a:t>DoH</a:t>
            </a:r>
            <a:r>
              <a:rPr lang="el-GR" sz="2200" b="0" i="0" u="none" strike="noStrike" baseline="0" dirty="0">
                <a:latin typeface="Arial" panose="020B0604020202020204" pitchFamily="34" charset="0"/>
                <a:cs typeface="Arial" panose="020B0604020202020204" pitchFamily="34" charset="0"/>
              </a:rPr>
              <a:t> 2015). </a:t>
            </a:r>
          </a:p>
          <a:p>
            <a:pPr algn="l"/>
            <a:r>
              <a:rPr lang="el-GR" sz="2200" b="0" i="0" u="none" strike="noStrike" baseline="0" dirty="0">
                <a:latin typeface="Arial" panose="020B0604020202020204" pitchFamily="34" charset="0"/>
                <a:cs typeface="Arial" panose="020B0604020202020204" pitchFamily="34" charset="0"/>
              </a:rPr>
              <a:t>Οι γενικοί ιατροί </a:t>
            </a:r>
            <a:r>
              <a:rPr lang="el-GR" sz="2200" b="0" i="0" u="none" strike="noStrike" baseline="0" dirty="0" err="1">
                <a:latin typeface="Arial" panose="020B0604020202020204" pitchFamily="34" charset="0"/>
                <a:cs typeface="Arial" panose="020B0604020202020204" pitchFamily="34" charset="0"/>
              </a:rPr>
              <a:t>GP’s</a:t>
            </a:r>
            <a:r>
              <a:rPr lang="el-GR" sz="2200" b="0" i="0" u="none" strike="noStrike" baseline="0" dirty="0">
                <a:latin typeface="Arial" panose="020B0604020202020204" pitchFamily="34" charset="0"/>
                <a:cs typeface="Arial" panose="020B0604020202020204" pitchFamily="34" charset="0"/>
              </a:rPr>
              <a:t> είναι τυπικά αυτοαπασχολούμενοι, με περίπου τέσσερις ανά ιατρείο κατά μέσο όρο. </a:t>
            </a:r>
          </a:p>
          <a:p>
            <a:pPr algn="l"/>
            <a:r>
              <a:rPr lang="el-GR" sz="2200" b="0" i="0" u="none" strike="noStrike" baseline="0" dirty="0">
                <a:latin typeface="Arial" panose="020B0604020202020204" pitchFamily="34" charset="0"/>
                <a:cs typeface="Arial" panose="020B0604020202020204" pitchFamily="34" charset="0"/>
              </a:rPr>
              <a:t>Οι τιμές των υπηρεσιών καθορίζονται από τον Ομοσπονδιακό Υπουργό Υγείας μέσω των </a:t>
            </a:r>
            <a:r>
              <a:rPr lang="el-GR" sz="2200" b="0" i="0" u="none" strike="noStrike" baseline="0" dirty="0" err="1">
                <a:latin typeface="Arial" panose="020B0604020202020204" pitchFamily="34" charset="0"/>
                <a:cs typeface="Arial" panose="020B0604020202020204" pitchFamily="34" charset="0"/>
              </a:rPr>
              <a:t>Medicare</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Benefits</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Scheme</a:t>
            </a:r>
            <a:r>
              <a:rPr lang="el-GR" sz="2200" b="0" i="0" u="none" strike="noStrike" baseline="0" dirty="0">
                <a:latin typeface="Arial" panose="020B0604020202020204" pitchFamily="34" charset="0"/>
                <a:cs typeface="Arial" panose="020B0604020202020204" pitchFamily="34" charset="0"/>
              </a:rPr>
              <a:t> (MBS). </a:t>
            </a:r>
          </a:p>
          <a:p>
            <a:pPr algn="l"/>
            <a:r>
              <a:rPr lang="el-GR" sz="2200" b="0" i="0" u="none" strike="noStrike" baseline="0" dirty="0">
                <a:latin typeface="Arial" panose="020B0604020202020204" pitchFamily="34" charset="0"/>
                <a:cs typeface="Arial" panose="020B0604020202020204" pitchFamily="34" charset="0"/>
              </a:rPr>
              <a:t>Η εγγραφή σε έναν GP δεν είναι απαραίτητη και οι ασθενείς επιλέγουν τον ιατρό για την πρωτοβάθμια φροντίδα τους. </a:t>
            </a:r>
          </a:p>
          <a:p>
            <a:pPr algn="l"/>
            <a:r>
              <a:rPr lang="el-GR" sz="2200" b="0" i="0" u="none" strike="noStrike" baseline="0" dirty="0">
                <a:latin typeface="Arial" panose="020B0604020202020204" pitchFamily="34" charset="0"/>
                <a:cs typeface="Arial" panose="020B0604020202020204" pitchFamily="34" charset="0"/>
              </a:rPr>
              <a:t>Οι γενικοί ιατροί λειτουργούν ως </a:t>
            </a:r>
            <a:r>
              <a:rPr lang="el-GR" sz="2200" b="0" i="0" u="none" strike="noStrike" baseline="0" dirty="0" err="1">
                <a:latin typeface="Arial" panose="020B0604020202020204" pitchFamily="34" charset="0"/>
                <a:cs typeface="Arial" panose="020B0604020202020204" pitchFamily="34" charset="0"/>
              </a:rPr>
              <a:t>gatekeepers</a:t>
            </a:r>
            <a:r>
              <a:rPr lang="el-GR" sz="2200" b="0" i="0" u="none" strike="noStrike" baseline="0" dirty="0">
                <a:latin typeface="Arial" panose="020B0604020202020204" pitchFamily="34" charset="0"/>
                <a:cs typeface="Arial" panose="020B0604020202020204" pitchFamily="34" charset="0"/>
              </a:rPr>
              <a:t>, με την έννοια ότι χρειάζεται η παραπομπή από αυτούς σε έναν ειδικό ιατρό. </a:t>
            </a:r>
          </a:p>
          <a:p>
            <a:pPr algn="l"/>
            <a:r>
              <a:rPr lang="el-GR" sz="2200" b="0" i="0" u="none" strike="noStrike" baseline="0" dirty="0">
                <a:latin typeface="Arial" panose="020B0604020202020204" pitchFamily="34" charset="0"/>
                <a:cs typeface="Arial" panose="020B0604020202020204" pitchFamily="34" charset="0"/>
              </a:rPr>
              <a:t>Το MBS μοντέλο για αμοιβή για υπηρεσία (</a:t>
            </a:r>
            <a:r>
              <a:rPr lang="el-GR" sz="2200" b="0" i="0" u="none" strike="noStrike" baseline="0" dirty="0" err="1">
                <a:latin typeface="Arial" panose="020B0604020202020204" pitchFamily="34" charset="0"/>
                <a:cs typeface="Arial" panose="020B0604020202020204" pitchFamily="34" charset="0"/>
              </a:rPr>
              <a:t>fee</a:t>
            </a:r>
            <a:r>
              <a:rPr lang="el-GR" sz="2200" b="0" i="0" u="none" strike="noStrike" baseline="0" dirty="0">
                <a:latin typeface="Arial" panose="020B0604020202020204" pitchFamily="34" charset="0"/>
                <a:cs typeface="Arial" panose="020B0604020202020204" pitchFamily="34" charset="0"/>
              </a:rPr>
              <a:t> for </a:t>
            </a:r>
            <a:r>
              <a:rPr lang="el-GR" sz="2200" b="0" i="0" u="none" strike="noStrike" baseline="0" dirty="0" err="1">
                <a:latin typeface="Arial" panose="020B0604020202020204" pitchFamily="34" charset="0"/>
                <a:cs typeface="Arial" panose="020B0604020202020204" pitchFamily="34" charset="0"/>
              </a:rPr>
              <a:t>service</a:t>
            </a:r>
            <a:r>
              <a:rPr lang="el-GR" sz="2200" b="0" i="0" u="none" strike="noStrike" baseline="0" dirty="0">
                <a:latin typeface="Arial" panose="020B0604020202020204" pitchFamily="34" charset="0"/>
                <a:cs typeface="Arial" panose="020B0604020202020204" pitchFamily="34" charset="0"/>
              </a:rPr>
              <a:t>) καλύπτει την πλειονότητα των ομοσπονδιακών δαπανών για γενικούς ιατρούς, ενώ το </a:t>
            </a:r>
            <a:r>
              <a:rPr lang="el-GR" sz="2200" b="0" i="0" u="none" strike="noStrike" baseline="0" dirty="0" err="1">
                <a:latin typeface="Arial" panose="020B0604020202020204" pitchFamily="34" charset="0"/>
                <a:cs typeface="Arial" panose="020B0604020202020204" pitchFamily="34" charset="0"/>
              </a:rPr>
              <a:t>Practice</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Incentives</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Program</a:t>
            </a:r>
            <a:r>
              <a:rPr lang="el-GR" sz="2200" b="0" i="0" u="none" strike="noStrike" baseline="0" dirty="0">
                <a:latin typeface="Arial" panose="020B0604020202020204" pitchFamily="34" charset="0"/>
                <a:cs typeface="Arial" panose="020B0604020202020204" pitchFamily="34" charset="0"/>
              </a:rPr>
              <a:t> (PIP) αντιπροσωπεύει το 5,5%. </a:t>
            </a:r>
          </a:p>
          <a:p>
            <a:pPr algn="l"/>
            <a:r>
              <a:rPr lang="el-GR" sz="2200" b="0" i="0" u="none" strike="noStrike" baseline="0" dirty="0">
                <a:latin typeface="Arial" panose="020B0604020202020204" pitchFamily="34" charset="0"/>
                <a:cs typeface="Arial" panose="020B0604020202020204" pitchFamily="34" charset="0"/>
              </a:rPr>
              <a:t>Τα πολιτειακά κοινοτικά κέντρα υγείας συνήθως απασχολούν μια ομάδα διάφορων ειδικοτήτων.</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1112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
            <a:ext cx="11112758" cy="64229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.1 Εισαγωγή (1)</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701338"/>
            <a:ext cx="11112758" cy="5632311"/>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Η οργάνωση είναι μία (η δεύτερη) από τις βασικές λειτουργίες της διοίκησης (μάνατζμεντ), που πολλές φορές ταυτίζεται με αυτήν. Ενδεικτικά αναφέρονται ορισμοί της οργάνωσης: </a:t>
            </a:r>
          </a:p>
          <a:p>
            <a:pPr algn="l"/>
            <a:r>
              <a:rPr lang="el-GR" sz="2000" b="1" i="0" u="none" strike="noStrike" baseline="0" dirty="0">
                <a:latin typeface="Arial" panose="020B0604020202020204" pitchFamily="34" charset="0"/>
                <a:cs typeface="Arial" panose="020B0604020202020204" pitchFamily="34" charset="0"/>
              </a:rPr>
              <a:t>α. </a:t>
            </a:r>
            <a:r>
              <a:rPr lang="el-GR" sz="2000" b="0" i="0" u="none" strike="noStrike" baseline="0" dirty="0">
                <a:latin typeface="Arial" panose="020B0604020202020204" pitchFamily="34" charset="0"/>
                <a:cs typeface="Arial" panose="020B0604020202020204" pitchFamily="34" charset="0"/>
              </a:rPr>
              <a:t>σύμφωνα με τον </a:t>
            </a:r>
            <a:r>
              <a:rPr lang="el-GR" sz="2000" b="0" i="0" u="none" strike="noStrike" baseline="0" dirty="0" err="1">
                <a:latin typeface="Arial" panose="020B0604020202020204" pitchFamily="34" charset="0"/>
                <a:cs typeface="Arial" panose="020B0604020202020204" pitchFamily="34" charset="0"/>
              </a:rPr>
              <a:t>Schermerhorn</a:t>
            </a:r>
            <a:r>
              <a:rPr lang="el-GR" sz="2000" b="0" i="0" u="none" strike="noStrike" baseline="0" dirty="0">
                <a:latin typeface="Arial" panose="020B0604020202020204" pitchFamily="34" charset="0"/>
                <a:cs typeface="Arial" panose="020B0604020202020204" pitchFamily="34" charset="0"/>
              </a:rPr>
              <a:t> (2010), είναι η διαδικασία τακτοποίησης ανθρώπων και άλλων πόρων για την επίτευξη ενός σκοπού, </a:t>
            </a:r>
          </a:p>
          <a:p>
            <a:pPr algn="l"/>
            <a:r>
              <a:rPr lang="el-GR" sz="2000" b="1" i="0" u="none" strike="noStrike" baseline="0" dirty="0">
                <a:latin typeface="Arial" panose="020B0604020202020204" pitchFamily="34" charset="0"/>
                <a:cs typeface="Arial" panose="020B0604020202020204" pitchFamily="34" charset="0"/>
              </a:rPr>
              <a:t>β. </a:t>
            </a:r>
            <a:r>
              <a:rPr lang="el-GR" sz="2000" b="0" i="0" u="none" strike="noStrike" baseline="0" dirty="0">
                <a:latin typeface="Arial" panose="020B0604020202020204" pitchFamily="34" charset="0"/>
                <a:cs typeface="Arial" panose="020B0604020202020204" pitchFamily="34" charset="0"/>
              </a:rPr>
              <a:t>σύμφωνα με τους </a:t>
            </a:r>
            <a:r>
              <a:rPr lang="el-GR" sz="2000" b="0" i="0" u="none" strike="noStrike" baseline="0" dirty="0" err="1">
                <a:latin typeface="Arial" panose="020B0604020202020204" pitchFamily="34" charset="0"/>
                <a:cs typeface="Arial" panose="020B0604020202020204" pitchFamily="34" charset="0"/>
              </a:rPr>
              <a:t>Gray</a:t>
            </a:r>
            <a:r>
              <a:rPr lang="el-GR" sz="200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&amp; </a:t>
            </a:r>
            <a:r>
              <a:rPr lang="el-GR" sz="2000" b="0" i="0" u="none" strike="noStrike" baseline="0" dirty="0" err="1">
                <a:latin typeface="Arial" panose="020B0604020202020204" pitchFamily="34" charset="0"/>
                <a:cs typeface="Arial" panose="020B0604020202020204" pitchFamily="34" charset="0"/>
              </a:rPr>
              <a:t>Smeltzer</a:t>
            </a:r>
            <a:r>
              <a:rPr lang="el-GR" sz="2000" b="0" i="0" u="none" strike="noStrike" baseline="0" dirty="0">
                <a:latin typeface="Arial" panose="020B0604020202020204" pitchFamily="34" charset="0"/>
                <a:cs typeface="Arial" panose="020B0604020202020204" pitchFamily="34" charset="0"/>
              </a:rPr>
              <a:t> (1989), είναι η δραστηριότητα που καθορίζει τον ρόλο που θα έχει κάθε εργαζόμενος στον οργανισμό, καθώς και τους κανόνες, στο πλαίσιο των οποίων θα γίνεται κάθε δραστηριότητα, </a:t>
            </a:r>
          </a:p>
          <a:p>
            <a:pPr algn="l"/>
            <a:r>
              <a:rPr lang="el-GR" sz="2000" b="1" i="0" u="none" strike="noStrike" baseline="0" dirty="0">
                <a:latin typeface="Arial" panose="020B0604020202020204" pitchFamily="34" charset="0"/>
                <a:cs typeface="Arial" panose="020B0604020202020204" pitchFamily="34" charset="0"/>
              </a:rPr>
              <a:t>γ. </a:t>
            </a:r>
            <a:r>
              <a:rPr lang="el-GR" sz="2000" b="0" i="0" u="none" strike="noStrike" baseline="0" dirty="0">
                <a:latin typeface="Arial" panose="020B0604020202020204" pitchFamily="34" charset="0"/>
                <a:cs typeface="Arial" panose="020B0604020202020204" pitchFamily="34" charset="0"/>
              </a:rPr>
              <a:t>σύμφωνα με τους </a:t>
            </a:r>
            <a:r>
              <a:rPr lang="el-GR" sz="2000" b="0" i="0" u="none" strike="noStrike" baseline="0" dirty="0" err="1">
                <a:latin typeface="Arial" panose="020B0604020202020204" pitchFamily="34" charset="0"/>
                <a:cs typeface="Arial" panose="020B0604020202020204" pitchFamily="34" charset="0"/>
              </a:rPr>
              <a:t>Τζωρτζάκη</a:t>
            </a:r>
            <a:r>
              <a:rPr lang="el-GR" sz="2000" b="0" i="0" u="none" strike="noStrike" baseline="0" dirty="0">
                <a:latin typeface="Arial" panose="020B0604020202020204" pitchFamily="34" charset="0"/>
                <a:cs typeface="Arial" panose="020B0604020202020204" pitchFamily="34" charset="0"/>
              </a:rPr>
              <a:t> &amp; </a:t>
            </a:r>
            <a:r>
              <a:rPr lang="el-GR" sz="2000" b="0" i="0" u="none" strike="noStrike" baseline="0" dirty="0" err="1">
                <a:latin typeface="Arial" panose="020B0604020202020204" pitchFamily="34" charset="0"/>
                <a:cs typeface="Arial" panose="020B0604020202020204" pitchFamily="34" charset="0"/>
              </a:rPr>
              <a:t>Τζωρτζάκη</a:t>
            </a:r>
            <a:r>
              <a:rPr lang="el-GR" sz="2000" b="0" i="0" u="none" strike="noStrike" baseline="0" dirty="0">
                <a:latin typeface="Arial" panose="020B0604020202020204" pitchFamily="34" charset="0"/>
                <a:cs typeface="Arial" panose="020B0604020202020204" pitchFamily="34" charset="0"/>
              </a:rPr>
              <a:t> (2007), η οργάνωση αποτελεί καίριας σημασίας λειτουργία της διοίκησης, καθώς εστιάζει στον καταμερισμό της εργασίας μεταξύ ομάδων ή ατόμων και στον συντονισμό των ενεργειών τους με σκοπό την επίτευξη των στόχων του οργανισμού.</a:t>
            </a:r>
          </a:p>
          <a:p>
            <a:pPr algn="l"/>
            <a:endParaRPr lang="el-GR" sz="2000" b="0" i="0" u="none" strike="noStrike" baseline="0" dirty="0">
              <a:latin typeface="Arial" panose="020B0604020202020204" pitchFamily="34" charset="0"/>
              <a:cs typeface="Arial" panose="020B0604020202020204" pitchFamily="34" charset="0"/>
            </a:endParaRPr>
          </a:p>
          <a:p>
            <a:pPr algn="l"/>
            <a:r>
              <a:rPr lang="el-GR" sz="2000" b="1" i="0" u="none" strike="noStrike" baseline="0" dirty="0">
                <a:latin typeface="Arial" panose="020B0604020202020204" pitchFamily="34" charset="0"/>
                <a:cs typeface="Arial" panose="020B0604020202020204" pitchFamily="34" charset="0"/>
              </a:rPr>
              <a:t>Οργάνωση </a:t>
            </a:r>
            <a:r>
              <a:rPr lang="el-GR" sz="2000" b="0" i="0" u="none" strike="noStrike" baseline="0" dirty="0">
                <a:latin typeface="Arial" panose="020B0604020202020204" pitchFamily="34" charset="0"/>
                <a:cs typeface="Arial" panose="020B0604020202020204" pitchFamily="34" charset="0"/>
              </a:rPr>
              <a:t>τελικά είναι ο συνδυασμός των δομών (θέσεων εργασίας, τμημάτων, σχέσεων εξουσίας, ιεραρχικών επιπέδων, εύρους ελέγχου τους κ.ά.), των διαδικασιών και των κανόνων λειτουργίας, ώστε να διασφαλίζεται η αποτελεσματικότητα στην επιχείρηση ή στον οργανισμό.</a:t>
            </a:r>
          </a:p>
          <a:p>
            <a:pPr algn="l"/>
            <a:r>
              <a:rPr lang="el-GR" sz="2000" b="0" i="0" u="none" strike="noStrike" baseline="0" dirty="0">
                <a:latin typeface="Arial" panose="020B0604020202020204" pitchFamily="34" charset="0"/>
                <a:cs typeface="Arial" panose="020B0604020202020204" pitchFamily="34" charset="0"/>
              </a:rPr>
              <a:t>Πρακτικά, οργάνωση σημαίνει σύνθεση, ρύθμιση και προσαρμογή κατά τον πιο πρόσφορο τρόπο προσώπων και πραγμάτων σε ένα σύστημα που επιδιώκει την αποτελεσματική ροή εργασίας μέσα σ’ αυτό.</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77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46388"/>
            <a:ext cx="11112758" cy="986811"/>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 Η οργάνωση της </a:t>
            </a:r>
            <a:r>
              <a:rPr lang="el-GR" sz="3600" b="1" i="0" u="none" strike="noStrike" baseline="0" dirty="0" err="1">
                <a:latin typeface="Arial" panose="020B0604020202020204" pitchFamily="34" charset="0"/>
                <a:cs typeface="Arial" panose="020B0604020202020204" pitchFamily="34" charset="0"/>
              </a:rPr>
              <a:t>εξωνοσοκομειακής</a:t>
            </a:r>
            <a:r>
              <a:rPr lang="el-GR" sz="3600" b="1" i="0" u="none" strike="noStrike" baseline="0" dirty="0">
                <a:latin typeface="Arial" panose="020B0604020202020204" pitchFamily="34" charset="0"/>
                <a:cs typeface="Arial" panose="020B0604020202020204" pitchFamily="34" charset="0"/>
              </a:rPr>
              <a:t> περίθαλψης (</a:t>
            </a:r>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1133199"/>
            <a:ext cx="11112758" cy="3816429"/>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Το 2018, περίπου μισό αιώνα από τη Διακήρυξη της </a:t>
            </a:r>
            <a:r>
              <a:rPr lang="el-GR" sz="2200" b="0" i="0" u="none" strike="noStrike" baseline="0" dirty="0" err="1">
                <a:latin typeface="Arial" panose="020B0604020202020204" pitchFamily="34" charset="0"/>
                <a:cs typeface="Arial" panose="020B0604020202020204" pitchFamily="34" charset="0"/>
              </a:rPr>
              <a:t>Alma-Αta</a:t>
            </a:r>
            <a:r>
              <a:rPr lang="el-GR" sz="2200" b="0" i="0" u="none" strike="noStrike" baseline="0" dirty="0">
                <a:latin typeface="Arial" panose="020B0604020202020204" pitchFamily="34" charset="0"/>
                <a:cs typeface="Arial" panose="020B0604020202020204" pitchFamily="34" charset="0"/>
              </a:rPr>
              <a:t>, η Διάσκεψη της </a:t>
            </a:r>
            <a:r>
              <a:rPr lang="el-GR" sz="2200" b="0" i="0" u="none" strike="noStrike" baseline="0" dirty="0" err="1">
                <a:latin typeface="Arial" panose="020B0604020202020204" pitchFamily="34" charset="0"/>
                <a:cs typeface="Arial" panose="020B0604020202020204" pitchFamily="34" charset="0"/>
              </a:rPr>
              <a:t>Αστάνα</a:t>
            </a:r>
            <a:r>
              <a:rPr lang="el-GR" sz="2200" b="0" i="0" u="none" strike="noStrike" baseline="0" dirty="0">
                <a:latin typeface="Arial" panose="020B0604020202020204" pitchFamily="34" charset="0"/>
                <a:cs typeface="Arial" panose="020B0604020202020204" pitchFamily="34" charset="0"/>
              </a:rPr>
              <a:t> θα ανανεώσει το όραμα και την πολιτική δέσμευση για την ΠΦΥ, από κυβερνήσεις, μη κυβερνητικές οργανώσεις, επαγγελματικές οργανώσεις, ακαδημαϊκούς κύκλους, παγκόσμιους οργανισμούς υγείας και ανάπτυξης, επιβεβαιώνοντας τις αρχές της και </a:t>
            </a:r>
            <a:r>
              <a:rPr lang="el-GR" sz="2200" b="0" i="0" u="none" strike="noStrike" baseline="0" dirty="0" err="1">
                <a:latin typeface="Arial" panose="020B0604020202020204" pitchFamily="34" charset="0"/>
                <a:cs typeface="Arial" panose="020B0604020202020204" pitchFamily="34" charset="0"/>
              </a:rPr>
              <a:t>επικαιροποιώντας</a:t>
            </a:r>
            <a:r>
              <a:rPr lang="el-GR" sz="2200" b="0" i="0" u="none" strike="noStrike" baseline="0" dirty="0">
                <a:latin typeface="Arial" panose="020B0604020202020204" pitchFamily="34" charset="0"/>
                <a:cs typeface="Arial" panose="020B0604020202020204" pitchFamily="34" charset="0"/>
              </a:rPr>
              <a:t> το περιεχόμενό της. </a:t>
            </a:r>
          </a:p>
          <a:p>
            <a:pPr algn="l"/>
            <a:r>
              <a:rPr lang="el-GR" sz="2200" b="0" i="0" u="none" strike="noStrike" baseline="0" dirty="0">
                <a:latin typeface="Arial" panose="020B0604020202020204" pitchFamily="34" charset="0"/>
                <a:cs typeface="Arial" panose="020B0604020202020204" pitchFamily="34" charset="0"/>
              </a:rPr>
              <a:t>Γίνεται πλέον κοινά αποδεκτό ότι οι κυβερνήσεις και οι κοινωνίες οφείλουν να συμβάλλουν στην προστασία και προώθηση της υγείας και ταυτόχρονα στην ευημερία των πολιτών, κάτι που μπορεί να επιτευχθεί μόνο με ισχυρά συστήματα υγείας με επίκεντρο την ΠΦΥ. </a:t>
            </a:r>
          </a:p>
          <a:p>
            <a:pPr algn="l"/>
            <a:r>
              <a:rPr lang="el-GR" sz="2200" b="0" i="0" u="none" strike="noStrike" baseline="0" dirty="0">
                <a:latin typeface="Arial" panose="020B0604020202020204" pitchFamily="34" charset="0"/>
                <a:cs typeface="Arial" panose="020B0604020202020204" pitchFamily="34" charset="0"/>
              </a:rPr>
              <a:t>Στον Ατομικό Ηλεκτρονικό Φάκελο Υγείας (ΑΗΦΥ) θα πρέπει να αποτυπώνονται όλες οι παρεμβάσεις, οι οποίες θα αξιολογούνται από επιδημιολογικούς δείκτες.</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275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46388"/>
            <a:ext cx="11855116" cy="54342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.4 Η οργάνωση της νοσοκομειακής περίθαλψης (1)</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610718"/>
            <a:ext cx="11112758" cy="5940088"/>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Τα νοσοκομεία σε όλα τα αναπτυγμένα συστήματα υγείας απορροφούν τους περισσότερους πόρους (ανθρώπινους, οικονομικούς, τεχνολογικούς κ.ά.), γι’ αυτό η οργάνωσή τους έχει γίνει κατά καιρούς αντικείμενο σημαντικών αξιολογήσεων και αλλαγών με στόχο την αποδοτικότητα και αποτελεσματικότητά τους. Θα πρέπει να εκτιμηθεί ότι τις τελευταίες δεκαετίες σε πολλές χώρες της Ευρώπης, όπως η Μ. Βρετανία, οι Σκανδιναβικές και άλλες χώρες αλλά και στις ΗΠΑ, έχουν γίνει προσπάθειες αναδιοργάνωσης του νοσοκομειακού τομέα, με έμφαση στις συγχωνεύσεις νοσοκομείων και την ενιαία διοίκηση περισσότερων μονάδων υγείας (</a:t>
            </a:r>
            <a:r>
              <a:rPr lang="el-GR" sz="2000" b="0" i="0" u="none" strike="noStrike" baseline="0" dirty="0" err="1">
                <a:latin typeface="Arial" panose="020B0604020202020204" pitchFamily="34" charset="0"/>
                <a:cs typeface="Arial" panose="020B0604020202020204" pitchFamily="34" charset="0"/>
              </a:rPr>
              <a:t>Tsavalias</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Siskou</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Liaropoulos</a:t>
            </a:r>
            <a:r>
              <a:rPr lang="el-GR" sz="2000" b="0" i="0" u="none" strike="noStrike" baseline="0" dirty="0">
                <a:latin typeface="Arial" panose="020B0604020202020204" pitchFamily="34" charset="0"/>
                <a:cs typeface="Arial" panose="020B0604020202020204" pitchFamily="34" charset="0"/>
              </a:rPr>
              <a:t> 2012).</a:t>
            </a:r>
          </a:p>
          <a:p>
            <a:pPr algn="l"/>
            <a:endParaRPr lang="el-GR" sz="200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Στην </a:t>
            </a:r>
            <a:r>
              <a:rPr lang="el-GR" sz="2000" b="1" i="0" u="none" strike="noStrike" baseline="0" dirty="0">
                <a:latin typeface="Arial" panose="020B0604020202020204" pitchFamily="34" charset="0"/>
                <a:cs typeface="Arial" panose="020B0604020202020204" pitchFamily="34" charset="0"/>
              </a:rPr>
              <a:t>Αγγλία </a:t>
            </a:r>
            <a:r>
              <a:rPr lang="el-GR" sz="2000" b="0" i="0" u="none" strike="noStrike" baseline="0" dirty="0">
                <a:latin typeface="Arial" panose="020B0604020202020204" pitchFamily="34" charset="0"/>
                <a:cs typeface="Arial" panose="020B0604020202020204" pitchFamily="34" charset="0"/>
              </a:rPr>
              <a:t>τα κρατικά νοσοκομεία είναι οργανωμένα είτε σε τραστ του NHS (επί του παρόντος 72), άμεσα υπόλογα στο υπουργείο Υγείας, είτε σε τραστ ιδρυμάτων (σήμερα 150) που ρυθμίζονται από το NHS (</a:t>
            </a:r>
            <a:r>
              <a:rPr lang="el-GR" sz="2000" b="0" i="0" u="none" strike="noStrike" baseline="0" dirty="0" err="1">
                <a:latin typeface="Arial" panose="020B0604020202020204" pitchFamily="34" charset="0"/>
                <a:cs typeface="Arial" panose="020B0604020202020204" pitchFamily="34" charset="0"/>
              </a:rPr>
              <a:t>Improvement</a:t>
            </a:r>
            <a:r>
              <a:rPr lang="el-GR" sz="2000" b="0" i="0" u="none" strike="noStrike" baseline="0" dirty="0">
                <a:latin typeface="Arial" panose="020B0604020202020204" pitchFamily="34" charset="0"/>
                <a:cs typeface="Arial" panose="020B0604020202020204" pitchFamily="34" charset="0"/>
              </a:rPr>
              <a:t>), των οποίων οι λειτουργίες περιλαμβάνουν την οικονομική ρύθμιση των δημόσιων και ιδιωτικών φορέων. Τόσο τα νοσοκομειακά όσο και τα ιδρυματικά τραστ του NHS συμβάλλονται με τα τοπικά </a:t>
            </a:r>
            <a:r>
              <a:rPr lang="el-GR" sz="2000" b="0" i="0" u="none" strike="noStrike" baseline="0" dirty="0" err="1">
                <a:latin typeface="Arial" panose="020B0604020202020204" pitchFamily="34" charset="0"/>
                <a:cs typeface="Arial" panose="020B0604020202020204" pitchFamily="34" charset="0"/>
              </a:rPr>
              <a:t>CCGs</a:t>
            </a:r>
            <a:r>
              <a:rPr lang="el-GR" sz="2000" b="0" i="0" u="none" strike="noStrike" baseline="0" dirty="0">
                <a:latin typeface="Arial" panose="020B0604020202020204" pitchFamily="34" charset="0"/>
                <a:cs typeface="Arial" panose="020B0604020202020204" pitchFamily="34" charset="0"/>
              </a:rPr>
              <a:t> για την παροχή υπηρεσιών. Αποζημιώνονται κυρίως με τα εθνικά καθορισμένα </a:t>
            </a:r>
            <a:r>
              <a:rPr lang="el-GR" sz="2000" b="0" i="0" u="none" strike="noStrike" baseline="0" dirty="0" err="1">
                <a:latin typeface="Arial" panose="020B0604020202020204" pitchFamily="34" charset="0"/>
                <a:cs typeface="Arial" panose="020B0604020202020204" pitchFamily="34" charset="0"/>
              </a:rPr>
              <a:t>DRG’s</a:t>
            </a:r>
            <a:r>
              <a:rPr lang="el-GR" sz="2000" b="0" i="0" u="none" strike="noStrike" baseline="0" dirty="0">
                <a:latin typeface="Arial" panose="020B0604020202020204" pitchFamily="34" charset="0"/>
                <a:cs typeface="Arial" panose="020B0604020202020204" pitchFamily="34" charset="0"/>
              </a:rPr>
              <a:t>, τα οποία περιλαμβάνουν το κόστος του ιατρικού προσωπικού και αντιπροσωπεύουν περίπου το 60% του εισοδήματος, ενώ το υπόλοιπο προέρχεται από δραστηριότητες που δεν καλύπτονται από τα </a:t>
            </a:r>
            <a:r>
              <a:rPr lang="el-GR" sz="2000" b="0" i="0" u="none" strike="noStrike" baseline="0" dirty="0" err="1">
                <a:latin typeface="Arial" panose="020B0604020202020204" pitchFamily="34" charset="0"/>
                <a:cs typeface="Arial" panose="020B0604020202020204" pitchFamily="34" charset="0"/>
              </a:rPr>
              <a:t>DRG’s</a:t>
            </a:r>
            <a:r>
              <a:rPr lang="el-GR" sz="2000" b="0" i="0" u="none" strike="noStrike" baseline="0" dirty="0">
                <a:latin typeface="Arial" panose="020B0604020202020204" pitchFamily="34" charset="0"/>
                <a:cs typeface="Arial" panose="020B0604020202020204" pitchFamily="34" charset="0"/>
              </a:rPr>
              <a:t>, όπως η ψυχική υγεία, και κεφάλαια για την έρευνα και την κατάρτιση. Η ευθύνη για τον καθορισμό αυτών των ποσοστών κατανέμεται μεταξύ του NHS-</a:t>
            </a:r>
            <a:r>
              <a:rPr lang="el-GR" sz="2000" b="0" i="0" u="none" strike="noStrike" baseline="0" dirty="0" err="1">
                <a:latin typeface="Arial" panose="020B0604020202020204" pitchFamily="34" charset="0"/>
                <a:cs typeface="Arial" panose="020B0604020202020204" pitchFamily="34" charset="0"/>
              </a:rPr>
              <a:t>England</a:t>
            </a:r>
            <a:r>
              <a:rPr lang="el-GR" sz="2000" b="0" i="0" u="none" strike="noStrike" baseline="0" dirty="0">
                <a:latin typeface="Arial" panose="020B0604020202020204" pitchFamily="34" charset="0"/>
                <a:cs typeface="Arial" panose="020B0604020202020204" pitchFamily="34" charset="0"/>
              </a:rPr>
              <a:t> και του </a:t>
            </a:r>
            <a:r>
              <a:rPr lang="en-US" sz="2000" b="0" i="0" u="none" strike="noStrike" baseline="0" dirty="0">
                <a:latin typeface="Arial" panose="020B0604020202020204" pitchFamily="34" charset="0"/>
                <a:cs typeface="Arial" panose="020B0604020202020204" pitchFamily="34" charset="0"/>
              </a:rPr>
              <a:t>NHS-Improvement.</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030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46388"/>
            <a:ext cx="11855116" cy="54342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.4 Η οργάνωση της νοσοκομειακής περίθαλψης (</a:t>
            </a:r>
            <a:r>
              <a:rPr lang="el-GR" sz="3600" b="1" dirty="0">
                <a:latin typeface="Arial" panose="020B0604020202020204" pitchFamily="34" charset="0"/>
                <a:cs typeface="Arial" panose="020B0604020202020204" pitchFamily="34" charset="0"/>
              </a:rPr>
              <a:t>2</a:t>
            </a:r>
            <a:r>
              <a:rPr lang="el-GR" sz="3600" b="1" i="0" u="none" strike="noStrike" baseline="0" dirty="0">
                <a:latin typeface="Arial" panose="020B0604020202020204" pitchFamily="34" charset="0"/>
                <a:cs typeface="Arial" panose="020B0604020202020204" pitchFamily="34" charset="0"/>
              </a:rPr>
              <a:t>)</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753980"/>
            <a:ext cx="11112758" cy="5170646"/>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Στη </a:t>
            </a:r>
            <a:r>
              <a:rPr lang="el-GR" sz="2200" b="1" i="0" u="none" strike="noStrike" baseline="0" dirty="0">
                <a:latin typeface="Arial" panose="020B0604020202020204" pitchFamily="34" charset="0"/>
                <a:cs typeface="Arial" panose="020B0604020202020204" pitchFamily="34" charset="0"/>
              </a:rPr>
              <a:t>Γερμανία </a:t>
            </a:r>
            <a:r>
              <a:rPr lang="el-GR" sz="2200" b="0" i="0" u="none" strike="noStrike" baseline="0" dirty="0">
                <a:latin typeface="Arial" panose="020B0604020202020204" pitchFamily="34" charset="0"/>
                <a:cs typeface="Arial" panose="020B0604020202020204" pitchFamily="34" charset="0"/>
              </a:rPr>
              <a:t>τα δημόσια νοσοκομεία διαθέτουν περίπου το 1/2 του συνόλου των κλινών, ενώ τα ιδιωτικά μη-κερδοσκοπικά αντιπροσωπεύουν περίπου το 1/3. Ο αριθμός των ιδιωτικών, κερδοσκοπικών νοσοκομείων έχει αυξηθεί τα τελευταία χρόνια (σήμερα έχουν περίπου το 1/6 του συνόλου των κλινών). Όλα τα νοσοκομεία στελεχώνονται κυρίως από μισθωτούς ιατρούς. Οι νοσοκομειακοί ιατροί συνήθως δεν επιτρέπεται να δίδουν θεραπεία σε εξωτερικούς ασθενείς, αλλά γίνονται εξαιρέσεις, αν η αναγκαία περίθαλψη δεν μπορεί να παρασχεθεί από τους ειδικούς ιατρούς των ιατρείων.</a:t>
            </a:r>
          </a:p>
          <a:p>
            <a:pPr algn="l"/>
            <a:r>
              <a:rPr lang="el-GR" sz="2200" b="0" i="0" u="none" strike="noStrike" baseline="0" dirty="0">
                <a:latin typeface="Arial" panose="020B0604020202020204" pitchFamily="34" charset="0"/>
                <a:cs typeface="Arial" panose="020B0604020202020204" pitchFamily="34" charset="0"/>
              </a:rPr>
              <a:t>Ιεραρχικά ανώτεροι ιατροί μπορούν να παρέχουν θεραπεία ιδιωτικά σε ασφαλισμένους ασθενείς κατά πράξη (FFS). Τα νοσοκομεία μπορούν επίσης να παρέχουν ορισμένες άκρως εξειδικευμένες υπηρεσίες σε εξωτερικούς ασθενείς. Οι 16 πολιτειακές κυβερνήσεις καθορίζουν τη δυναμικότητα των νοσοκομείων, ενώ η δυναμικότητα για </a:t>
            </a:r>
            <a:r>
              <a:rPr lang="el-GR" sz="2200" b="0" i="0" u="none" strike="noStrike" baseline="0" dirty="0" err="1">
                <a:latin typeface="Arial" panose="020B0604020202020204" pitchFamily="34" charset="0"/>
                <a:cs typeface="Arial" panose="020B0604020202020204" pitchFamily="34" charset="0"/>
              </a:rPr>
              <a:t>εξωνοσοκομειακή</a:t>
            </a:r>
            <a:r>
              <a:rPr lang="el-GR" sz="2200" b="0" i="0" u="none" strike="noStrike" baseline="0" dirty="0">
                <a:latin typeface="Arial" panose="020B0604020202020204" pitchFamily="34" charset="0"/>
                <a:cs typeface="Arial" panose="020B0604020202020204" pitchFamily="34" charset="0"/>
              </a:rPr>
              <a:t> περίθαλψη υπόκειται στους κανόνες που καθορίζονται από τη Μεικτή Ομοσπονδιακή Επιτροπή. Η </a:t>
            </a:r>
            <a:r>
              <a:rPr lang="el-GR" sz="2200" b="0" i="0" u="none" strike="noStrike" baseline="0" dirty="0" err="1">
                <a:latin typeface="Arial" panose="020B0604020202020204" pitchFamily="34" charset="0"/>
                <a:cs typeface="Arial" panose="020B0604020202020204" pitchFamily="34" charset="0"/>
              </a:rPr>
              <a:t>ενδονοσοκομειακή</a:t>
            </a:r>
            <a:r>
              <a:rPr lang="el-GR" sz="2200" b="0" i="0" u="none" strike="noStrike" baseline="0" dirty="0">
                <a:latin typeface="Arial" panose="020B0604020202020204" pitchFamily="34" charset="0"/>
                <a:cs typeface="Arial" panose="020B0604020202020204" pitchFamily="34" charset="0"/>
              </a:rPr>
              <a:t> περίθαλψη πληρώνεται ανά εισαγωγή μέσω ενός συστήματος </a:t>
            </a:r>
            <a:r>
              <a:rPr lang="el-GR" sz="2200" b="0" i="0" u="none" strike="noStrike" baseline="0" dirty="0" err="1">
                <a:latin typeface="Arial" panose="020B0604020202020204" pitchFamily="34" charset="0"/>
                <a:cs typeface="Arial" panose="020B0604020202020204" pitchFamily="34" charset="0"/>
              </a:rPr>
              <a:t>DRGs</a:t>
            </a:r>
            <a:r>
              <a:rPr lang="el-GR" sz="2200" b="0" i="0" u="none" strike="noStrike" baseline="0" dirty="0">
                <a:latin typeface="Arial" panose="020B0604020202020204" pitchFamily="34" charset="0"/>
                <a:cs typeface="Arial" panose="020B0604020202020204" pitchFamily="34" charset="0"/>
              </a:rPr>
              <a:t> τα οποία αναθεωρούνται ετησίως, και επί του παρόντος βασίζονται σε περίπου 1.200 κατηγορίες DRG.</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8306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46388"/>
            <a:ext cx="11855116" cy="54342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.4 Η οργάνωση της νοσοκομειακής περίθαλψης (3)</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753980"/>
            <a:ext cx="11112758" cy="4708981"/>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Στη </a:t>
            </a:r>
            <a:r>
              <a:rPr lang="el-GR" sz="2000" b="1" i="0" u="none" strike="noStrike" baseline="0" dirty="0">
                <a:latin typeface="Arial" panose="020B0604020202020204" pitchFamily="34" charset="0"/>
                <a:cs typeface="Arial" panose="020B0604020202020204" pitchFamily="34" charset="0"/>
              </a:rPr>
              <a:t>Σουηδία </a:t>
            </a:r>
            <a:r>
              <a:rPr lang="el-GR" sz="2000" b="0" i="0" u="none" strike="noStrike" baseline="0" dirty="0">
                <a:latin typeface="Arial" panose="020B0604020202020204" pitchFamily="34" charset="0"/>
                <a:cs typeface="Arial" panose="020B0604020202020204" pitchFamily="34" charset="0"/>
              </a:rPr>
              <a:t>υπάρχουν 7 πανεπιστημιακά νοσοκομεία και περίπου 70 νοσοκομεία σε επίπεδο περιφερειακών (ή νομαρχιακών) συμβουλίων. Έξι από αυτά είναι ιδιωτικά, τρία από τα οποία είναι μη κερδοσκοπικά (Στοκχόλμη). Τα υπόλοιπα είναι δημόσια. Οι ≪νομοί≫ ομαδοποιούνται σε έξι υγειονομικές περιφέρειες, για να διευκολύνεται η συνεργασία και να διατηρείται ένα υψηλό επίπεδο στην προηγμένη ιατρική φροντίδα. Η εξαιρετικά εξειδικευμένη περίθαλψη, για την οποία απαιτείται συχνά ο πιο προηγμένος τεχνολογικός εξοπλισμός, είναι συγκεντρωμένη στα πανεπιστημιακά νοσοκομεία για την επίτευξη υψηλότερης ποιότητας και μεγαλύτερης αποδοτικότητας και για να δημιουργήσει ευκαιρίες για την έρευνα και ανάπτυξη. Νοσοκομεία επείγουσας φροντίδας (7 πανεπιστημιακά και τα 2/3 των 70 νομαρχιακών) παρέχουν ολοκληρωμένες υπηρεσίες έκτακτης ανάγκης. Οι σφαιρικοί προϋπολογισμοί ή ένας συνδυασμός των σφαιρικών προϋπολογισμών, </a:t>
            </a:r>
            <a:r>
              <a:rPr lang="el-GR" sz="2000" b="0" i="0" u="none" strike="noStrike" baseline="0" dirty="0" err="1">
                <a:latin typeface="Arial" panose="020B0604020202020204" pitchFamily="34" charset="0"/>
                <a:cs typeface="Arial" panose="020B0604020202020204" pitchFamily="34" charset="0"/>
              </a:rPr>
              <a:t>DRGs</a:t>
            </a:r>
            <a:r>
              <a:rPr lang="el-GR" sz="2000" b="0" i="0" u="none" strike="noStrike" baseline="0" dirty="0">
                <a:latin typeface="Arial" panose="020B0604020202020204" pitchFamily="34" charset="0"/>
                <a:cs typeface="Arial" panose="020B0604020202020204" pitchFamily="34" charset="0"/>
              </a:rPr>
              <a:t> και μεθόδων που βασίζονται στην απόδοση, χρησιμοποιείται για τις αποζημιώσεις στα νοσοκομεία. Τα δύο τρίτα ή και περισσότερο του συνόλου των πληρωμών είναι συνήθως με τη μορφή των προϋπολογισμών και περίπου το 30% βασίζεται στα </a:t>
            </a:r>
            <a:r>
              <a:rPr lang="el-GR" sz="2000" b="0" i="0" u="none" strike="noStrike" baseline="0" dirty="0" err="1">
                <a:latin typeface="Arial" panose="020B0604020202020204" pitchFamily="34" charset="0"/>
                <a:cs typeface="Arial" panose="020B0604020202020204" pitchFamily="34" charset="0"/>
              </a:rPr>
              <a:t>DRGs</a:t>
            </a:r>
            <a:r>
              <a:rPr lang="el-GR" sz="2000" b="0" i="0" u="none" strike="noStrike" baseline="0" dirty="0">
                <a:latin typeface="Arial" panose="020B0604020202020204" pitchFamily="34" charset="0"/>
                <a:cs typeface="Arial" panose="020B0604020202020204" pitchFamily="34" charset="0"/>
              </a:rPr>
              <a:t>. Πληρωμές βάσει των επιδόσεων που σχετίζονται με την επίτευξη των στόχων ποιότητας αποτελούν λιγότερο από το 5% των συνολικών πληρωμών.</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4927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46388"/>
            <a:ext cx="11855116" cy="54342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.4 Η οργάνωση της νοσοκομειακής περίθαλψης (</a:t>
            </a:r>
            <a:r>
              <a:rPr lang="el-GR" sz="3600" b="1" dirty="0">
                <a:latin typeface="Arial" panose="020B0604020202020204" pitchFamily="34" charset="0"/>
                <a:cs typeface="Arial" panose="020B0604020202020204" pitchFamily="34" charset="0"/>
              </a:rPr>
              <a:t>4</a:t>
            </a:r>
            <a:r>
              <a:rPr lang="el-GR" sz="3600" b="1" i="0" u="none" strike="noStrike" baseline="0" dirty="0">
                <a:latin typeface="Arial" panose="020B0604020202020204" pitchFamily="34" charset="0"/>
                <a:cs typeface="Arial" panose="020B0604020202020204" pitchFamily="34" charset="0"/>
              </a:rPr>
              <a:t>)</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978570"/>
            <a:ext cx="11112758" cy="4493538"/>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Στη </a:t>
            </a:r>
            <a:r>
              <a:rPr lang="el-GR" sz="2200" b="1" i="0" u="none" strike="noStrike" baseline="0" dirty="0">
                <a:latin typeface="Arial" panose="020B0604020202020204" pitchFamily="34" charset="0"/>
                <a:cs typeface="Arial" panose="020B0604020202020204" pitchFamily="34" charset="0"/>
              </a:rPr>
              <a:t>Γαλλία </a:t>
            </a:r>
            <a:r>
              <a:rPr lang="el-GR" sz="2200" b="0" i="0" u="none" strike="noStrike" baseline="0" dirty="0">
                <a:latin typeface="Arial" panose="020B0604020202020204" pitchFamily="34" charset="0"/>
                <a:cs typeface="Arial" panose="020B0604020202020204" pitchFamily="34" charset="0"/>
              </a:rPr>
              <a:t>δημιουργήθηκαν αποκεντρωμένοι περιφερειακοί νοσοκομειακοί οργανισμοί με μεγαλύτερη διοικητική και διαχειριστική αυτονομία. Η χρηματοδότησή τους καθορίζεται με σφαιρικούς προϋπολογισμούς και τα γαλλικά </a:t>
            </a:r>
            <a:r>
              <a:rPr lang="el-GR" sz="2200" b="0" i="0" u="none" strike="noStrike" baseline="0" dirty="0" err="1">
                <a:latin typeface="Arial" panose="020B0604020202020204" pitchFamily="34" charset="0"/>
                <a:cs typeface="Arial" panose="020B0604020202020204" pitchFamily="34" charset="0"/>
              </a:rPr>
              <a:t>DRGs</a:t>
            </a:r>
            <a:r>
              <a:rPr lang="el-GR" sz="2200" b="0" i="0" u="none" strike="noStrike" baseline="0" dirty="0">
                <a:latin typeface="Arial" panose="020B0604020202020204" pitchFamily="34" charset="0"/>
                <a:cs typeface="Arial" panose="020B0604020202020204" pitchFamily="34" charset="0"/>
              </a:rPr>
              <a:t>. Οι ιατροί που απασχολούνται σε δημόσια νοσοκομεία αμείβονται ανάλογα με την κατηγορία στην οποία ανήκουν ως εξής:</a:t>
            </a:r>
          </a:p>
          <a:p>
            <a:pPr algn="l"/>
            <a:r>
              <a:rPr lang="el-GR" sz="2200" b="0" i="0" u="none" strike="noStrike" baseline="0" dirty="0">
                <a:latin typeface="Arial" panose="020B0604020202020204" pitchFamily="34" charset="0"/>
                <a:cs typeface="Arial" panose="020B0604020202020204" pitchFamily="34" charset="0"/>
              </a:rPr>
              <a:t>• Οι πανεπιστημιακοί ιατροί με μισθό (</a:t>
            </a:r>
            <a:r>
              <a:rPr lang="el-GR" sz="2200" b="0" i="0" u="none" strike="noStrike" baseline="0" dirty="0" err="1">
                <a:latin typeface="Arial" panose="020B0604020202020204" pitchFamily="34" charset="0"/>
                <a:cs typeface="Arial" panose="020B0604020202020204" pitchFamily="34" charset="0"/>
              </a:rPr>
              <a:t>salary</a:t>
            </a:r>
            <a:r>
              <a:rPr lang="el-GR" sz="2200" b="0" i="0" u="none" strike="noStrike" baseline="0" dirty="0">
                <a:latin typeface="Arial" panose="020B0604020202020204" pitchFamily="34" charset="0"/>
                <a:cs typeface="Arial" panose="020B0604020202020204" pitchFamily="34" charset="0"/>
              </a:rPr>
              <a:t>) που αφορά και τις δύο ειδικότητές τους ξεχωριστά.</a:t>
            </a:r>
          </a:p>
          <a:p>
            <a:pPr algn="l"/>
            <a:r>
              <a:rPr lang="el-GR" sz="2200" b="0" i="0" u="none" strike="noStrike" baseline="0" dirty="0">
                <a:latin typeface="Arial" panose="020B0604020202020204" pitchFamily="34" charset="0"/>
                <a:cs typeface="Arial" panose="020B0604020202020204" pitchFamily="34" charset="0"/>
              </a:rPr>
              <a:t>• Οι νοσοκομειακοί ιατροί πλήρους ή μερικής απασχόλησης (με θητεία ή σύμβαση) με μηνιαίο μισθό που εξαρτάται από την αρχαιότητα και τις εργατοώρες. Επίσης, λαμβάνουν διάφορα επιδόματα, όταν εφημερεύουν.</a:t>
            </a:r>
          </a:p>
          <a:p>
            <a:pPr algn="l"/>
            <a:r>
              <a:rPr lang="el-GR" sz="2200" b="0" i="0" u="none" strike="noStrike" baseline="0" dirty="0">
                <a:latin typeface="Arial" panose="020B0604020202020204" pitchFamily="34" charset="0"/>
                <a:cs typeface="Arial" panose="020B0604020202020204" pitchFamily="34" charset="0"/>
              </a:rPr>
              <a:t>• Οι </a:t>
            </a:r>
            <a:r>
              <a:rPr lang="el-GR" sz="2200" b="0" i="0" u="none" strike="noStrike" baseline="0" dirty="0" err="1">
                <a:latin typeface="Arial" panose="020B0604020202020204" pitchFamily="34" charset="0"/>
                <a:cs typeface="Arial" panose="020B0604020202020204" pitchFamily="34" charset="0"/>
              </a:rPr>
              <a:t>attaches</a:t>
            </a:r>
            <a:r>
              <a:rPr lang="el-GR" sz="2200" b="0" i="0" u="none" strike="noStrike" baseline="0" dirty="0">
                <a:latin typeface="Arial" panose="020B0604020202020204" pitchFamily="34" charset="0"/>
                <a:cs typeface="Arial" panose="020B0604020202020204" pitchFamily="34" charset="0"/>
              </a:rPr>
              <a:t>, εξωτερικοί συνεργάτες νοσοκομείων, σε περιοδική βάση, με μηνιαίο μισθό κατ’ αναλογία προς τον αριθμό συνεδριών που αναλαμβάνουν. Ισχύουν και γι’ αυτούς επιδόματα σε εφημερίες.</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0067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46388"/>
            <a:ext cx="11855116" cy="54342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.4 Η οργάνωση της νοσοκομειακής περίθαλψης (5)</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978570"/>
            <a:ext cx="11112758" cy="4493538"/>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Στις </a:t>
            </a:r>
            <a:r>
              <a:rPr lang="el-GR" sz="2200" b="1" i="0" u="none" strike="noStrike" baseline="0" dirty="0">
                <a:latin typeface="Arial" panose="020B0604020202020204" pitchFamily="34" charset="0"/>
                <a:cs typeface="Arial" panose="020B0604020202020204" pitchFamily="34" charset="0"/>
              </a:rPr>
              <a:t>ΗΠΑ </a:t>
            </a:r>
            <a:r>
              <a:rPr lang="el-GR" sz="2200" b="0" i="0" u="none" strike="noStrike" baseline="0" dirty="0">
                <a:latin typeface="Arial" panose="020B0604020202020204" pitchFamily="34" charset="0"/>
                <a:cs typeface="Arial" panose="020B0604020202020204" pitchFamily="34" charset="0"/>
              </a:rPr>
              <a:t>τα νοσοκομεία μπορεί να είναι μη κερδοσκοπικού χαρακτήρα (περίπου το 70% των κλινών σε εθνικό επίπεδο), κερδοσκοπικά (15% των κλινών) ή δημόσια (15% των κλινών). Τα δημόσια νοσοκομεία μπορούν να εξυπηρετήσουν ιδιωτικούς ασθενείς. Τα νοσοκομεία αποζημιώνονται μέσω ενός συνδυασμού μεθόδων, συμπεριλαμβανομένων των ανά υπηρεσία ή ανά ημέρα χρεώσεων, ανά περίπτωση πληρωμών και συνδυασμένων πληρωμών. Ορισμένοι ιατροί του νοσοκομείου είναι μισθωτοί, αλλά οι περισσότεροι πληρώνονται με κάποια μορφή αμοιβής για υπηρεσία η οποία δεν συμπεριλαμβάνεται στις </a:t>
            </a:r>
            <a:r>
              <a:rPr lang="el-GR" sz="2200" b="0" i="0" u="none" strike="noStrike" baseline="0" dirty="0" err="1">
                <a:latin typeface="Arial" panose="020B0604020202020204" pitchFamily="34" charset="0"/>
                <a:cs typeface="Arial" panose="020B0604020202020204" pitchFamily="34" charset="0"/>
              </a:rPr>
              <a:t>Medicare’s</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DRG’s</a:t>
            </a:r>
            <a:r>
              <a:rPr lang="el-GR" sz="2200" b="0" i="0" u="none" strike="noStrike" baseline="0" dirty="0">
                <a:latin typeface="Arial" panose="020B0604020202020204" pitchFamily="34" charset="0"/>
                <a:cs typeface="Arial" panose="020B0604020202020204" pitchFamily="34" charset="0"/>
              </a:rPr>
              <a:t> πληρωμές. Τελευταία, δοκιμάζουν δέσμη (</a:t>
            </a:r>
            <a:r>
              <a:rPr lang="el-GR" sz="2200" b="0" i="0" u="none" strike="noStrike" baseline="0" dirty="0" err="1">
                <a:latin typeface="Arial" panose="020B0604020202020204" pitchFamily="34" charset="0"/>
                <a:cs typeface="Arial" panose="020B0604020202020204" pitchFamily="34" charset="0"/>
              </a:rPr>
              <a:t>bundle</a:t>
            </a:r>
            <a:r>
              <a:rPr lang="el-GR" sz="2200" b="0" i="0" u="none" strike="noStrike" baseline="0" dirty="0">
                <a:latin typeface="Arial" panose="020B0604020202020204" pitchFamily="34" charset="0"/>
                <a:cs typeface="Arial" panose="020B0604020202020204" pitchFamily="34" charset="0"/>
              </a:rPr>
              <a:t>) πληρωμών (</a:t>
            </a:r>
            <a:r>
              <a:rPr lang="el-GR" sz="2200" b="0" i="0" u="none" strike="noStrike" baseline="0" dirty="0" err="1">
                <a:latin typeface="Arial" panose="020B0604020202020204" pitchFamily="34" charset="0"/>
                <a:cs typeface="Arial" panose="020B0604020202020204" pitchFamily="34" charset="0"/>
              </a:rPr>
              <a:t>payments</a:t>
            </a:r>
            <a:r>
              <a:rPr lang="el-GR" sz="2200" b="0" i="0" u="none" strike="noStrike" baseline="0" dirty="0">
                <a:latin typeface="Arial" panose="020B0604020202020204" pitchFamily="34" charset="0"/>
                <a:cs typeface="Arial" panose="020B0604020202020204" pitchFamily="34" charset="0"/>
              </a:rPr>
              <a:t>), για συγκεκριμένες </a:t>
            </a:r>
            <a:r>
              <a:rPr lang="el-GR" sz="2200" b="0" i="0" u="none" strike="noStrike" baseline="0" dirty="0" err="1">
                <a:latin typeface="Arial" panose="020B0604020202020204" pitchFamily="34" charset="0"/>
                <a:cs typeface="Arial" panose="020B0604020202020204" pitchFamily="34" charset="0"/>
              </a:rPr>
              <a:t>συθνήκες</a:t>
            </a:r>
            <a:r>
              <a:rPr lang="el-GR" sz="2200" b="0" i="0" u="none" strike="noStrike" baseline="0" dirty="0">
                <a:latin typeface="Arial" panose="020B0604020202020204" pitchFamily="34" charset="0"/>
                <a:cs typeface="Arial" panose="020B0604020202020204" pitchFamily="34" charset="0"/>
              </a:rPr>
              <a:t>-περιστάσεις (</a:t>
            </a:r>
            <a:r>
              <a:rPr lang="el-GR" sz="2200" b="0" i="0" u="none" strike="noStrike" baseline="0" dirty="0" err="1">
                <a:latin typeface="Arial" panose="020B0604020202020204" pitchFamily="34" charset="0"/>
                <a:cs typeface="Arial" panose="020B0604020202020204" pitchFamily="34" charset="0"/>
              </a:rPr>
              <a:t>conditions</a:t>
            </a:r>
            <a:r>
              <a:rPr lang="el-GR" sz="2200" b="0" i="0" u="none" strike="noStrike" baseline="0" dirty="0">
                <a:latin typeface="Arial" panose="020B0604020202020204" pitchFamily="34" charset="0"/>
                <a:cs typeface="Arial" panose="020B0604020202020204" pitchFamily="34" charset="0"/>
              </a:rPr>
              <a:t>) ασθενειών που ομαδοποιούνται (νεοπλάσματα, καρδιαγγειακά κ.ά.) μέσω ανάλογων οδηγιών (</a:t>
            </a:r>
            <a:r>
              <a:rPr lang="el-GR" sz="2200" b="0" i="0" u="none" strike="noStrike" baseline="0" dirty="0" err="1">
                <a:latin typeface="Arial" panose="020B0604020202020204" pitchFamily="34" charset="0"/>
                <a:cs typeface="Arial" panose="020B0604020202020204" pitchFamily="34" charset="0"/>
              </a:rPr>
              <a:t>pathways</a:t>
            </a:r>
            <a:r>
              <a:rPr lang="el-GR" sz="2200" b="0" i="0" u="none" strike="noStrike" baseline="0" dirty="0">
                <a:latin typeface="Arial" panose="020B0604020202020204" pitchFamily="34" charset="0"/>
                <a:cs typeface="Arial" panose="020B0604020202020204" pitchFamily="34" charset="0"/>
              </a:rPr>
              <a:t>) στη βάση αξία (</a:t>
            </a:r>
            <a:r>
              <a:rPr lang="el-GR" sz="2200" b="0" i="0" u="none" strike="noStrike" baseline="0" dirty="0" err="1">
                <a:latin typeface="Arial" panose="020B0604020202020204" pitchFamily="34" charset="0"/>
                <a:cs typeface="Arial" panose="020B0604020202020204" pitchFamily="34" charset="0"/>
              </a:rPr>
              <a:t>value</a:t>
            </a:r>
            <a:r>
              <a:rPr lang="el-GR" sz="2200" b="0" i="0" u="none" strike="noStrike" baseline="0" dirty="0">
                <a:latin typeface="Arial" panose="020B0604020202020204" pitchFamily="34" charset="0"/>
                <a:cs typeface="Arial" panose="020B0604020202020204" pitchFamily="34" charset="0"/>
              </a:rPr>
              <a:t>) = αποτέλεσμα (</a:t>
            </a:r>
            <a:r>
              <a:rPr lang="el-GR" sz="2200" b="0" i="0" u="none" strike="noStrike" baseline="0" dirty="0" err="1">
                <a:latin typeface="Arial" panose="020B0604020202020204" pitchFamily="34" charset="0"/>
                <a:cs typeface="Arial" panose="020B0604020202020204" pitchFamily="34" charset="0"/>
              </a:rPr>
              <a:t>outcome</a:t>
            </a:r>
            <a:r>
              <a:rPr lang="el-GR" sz="2200" b="0" i="0" u="none" strike="noStrike" baseline="0" dirty="0">
                <a:latin typeface="Arial" panose="020B0604020202020204" pitchFamily="34" charset="0"/>
                <a:cs typeface="Arial" panose="020B0604020202020204" pitchFamily="34" charset="0"/>
              </a:rPr>
              <a:t>) προς (:) κόστος (</a:t>
            </a:r>
            <a:r>
              <a:rPr lang="el-GR" sz="2200" b="0" i="0" u="none" strike="noStrike" baseline="0" dirty="0" err="1">
                <a:latin typeface="Arial" panose="020B0604020202020204" pitchFamily="34" charset="0"/>
                <a:cs typeface="Arial" panose="020B0604020202020204" pitchFamily="34" charset="0"/>
              </a:rPr>
              <a:t>cost</a:t>
            </a:r>
            <a:r>
              <a:rPr lang="el-GR" sz="2200" b="0" i="0" u="none" strike="noStrike" baseline="0" dirty="0">
                <a:latin typeface="Arial" panose="020B0604020202020204" pitchFamily="34" charset="0"/>
                <a:cs typeface="Arial" panose="020B0604020202020204" pitchFamily="34" charset="0"/>
              </a:rPr>
              <a:t>), όπως και στο </a:t>
            </a:r>
            <a:r>
              <a:rPr lang="el-GR" sz="2200" b="0" i="0" u="none" strike="noStrike" baseline="0" dirty="0" err="1">
                <a:latin typeface="Arial" panose="020B0604020202020204" pitchFamily="34" charset="0"/>
                <a:cs typeface="Arial" panose="020B0604020202020204" pitchFamily="34" charset="0"/>
              </a:rPr>
              <a:t>Hervard</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Business</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School</a:t>
            </a:r>
            <a:r>
              <a:rPr lang="el-GR" sz="2200" b="0" i="0" u="none" strike="noStrike" baseline="0" dirty="0">
                <a:latin typeface="Arial" panose="020B0604020202020204" pitchFamily="34" charset="0"/>
                <a:cs typeface="Arial" panose="020B0604020202020204" pitchFamily="34" charset="0"/>
              </a:rPr>
              <a:t>) παρουσιάζονται κάθε χρόνο ως </a:t>
            </a:r>
            <a:r>
              <a:rPr lang="en-US" sz="2200" b="0" i="0" u="none" strike="noStrike" baseline="0" dirty="0" err="1">
                <a:latin typeface="Arial" panose="020B0604020202020204" pitchFamily="34" charset="0"/>
                <a:cs typeface="Arial" panose="020B0604020202020204" pitchFamily="34" charset="0"/>
              </a:rPr>
              <a:t>μελέτες</a:t>
            </a:r>
            <a:r>
              <a:rPr lang="en-US" sz="2200" b="0" i="0" u="none" strike="noStrike" baseline="0" dirty="0">
                <a:latin typeface="Arial" panose="020B0604020202020204" pitchFamily="34" charset="0"/>
                <a:cs typeface="Arial" panose="020B0604020202020204" pitchFamily="34" charset="0"/>
              </a:rPr>
              <a:t> π</a:t>
            </a:r>
            <a:r>
              <a:rPr lang="en-US" sz="2200" b="0" i="0" u="none" strike="noStrike" baseline="0" dirty="0" err="1">
                <a:latin typeface="Arial" panose="020B0604020202020204" pitchFamily="34" charset="0"/>
                <a:cs typeface="Arial" panose="020B0604020202020204" pitchFamily="34" charset="0"/>
              </a:rPr>
              <a:t>ερί</a:t>
            </a:r>
            <a:r>
              <a:rPr lang="en-US" sz="2200" b="0" i="0" u="none" strike="noStrike" baseline="0" dirty="0">
                <a:latin typeface="Arial" panose="020B0604020202020204" pitchFamily="34" charset="0"/>
                <a:cs typeface="Arial" panose="020B0604020202020204" pitchFamily="34" charset="0"/>
              </a:rPr>
              <a:t>πτωσης (Value Based Health Care Programs).</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1812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46388"/>
            <a:ext cx="11855116" cy="54342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.4 Η οργάνωση της νοσοκομειακής περίθαλψης (</a:t>
            </a:r>
            <a:r>
              <a:rPr lang="el-GR" sz="3600" b="1" dirty="0">
                <a:latin typeface="Arial" panose="020B0604020202020204" pitchFamily="34" charset="0"/>
                <a:cs typeface="Arial" panose="020B0604020202020204" pitchFamily="34" charset="0"/>
              </a:rPr>
              <a:t>6</a:t>
            </a:r>
            <a:r>
              <a:rPr lang="el-GR" sz="3600" b="1" i="0" u="none" strike="noStrike" baseline="0" dirty="0">
                <a:latin typeface="Arial" panose="020B0604020202020204" pitchFamily="34" charset="0"/>
                <a:cs typeface="Arial" panose="020B0604020202020204" pitchFamily="34" charset="0"/>
              </a:rPr>
              <a:t>)</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607266"/>
            <a:ext cx="11112758" cy="5940088"/>
          </a:xfrm>
          <a:prstGeom prst="rect">
            <a:avLst/>
          </a:prstGeom>
          <a:noFill/>
          <a:ln>
            <a:noFill/>
          </a:ln>
        </p:spPr>
        <p:txBody>
          <a:bodyPr wrap="square" rtlCol="0">
            <a:spAutoFit/>
          </a:bodyPr>
          <a:lstStyle/>
          <a:p>
            <a:pPr algn="l"/>
            <a:endParaRPr lang="el-GR"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Στην </a:t>
            </a:r>
            <a:r>
              <a:rPr lang="el-GR" sz="2000" b="1" i="0" u="none" strike="noStrike" baseline="0" dirty="0">
                <a:latin typeface="Arial" panose="020B0604020202020204" pitchFamily="34" charset="0"/>
                <a:cs typeface="Arial" panose="020B0604020202020204" pitchFamily="34" charset="0"/>
              </a:rPr>
              <a:t>Αυστραλία </a:t>
            </a:r>
            <a:r>
              <a:rPr lang="el-GR" sz="2000" b="0" i="0" u="none" strike="noStrike" baseline="0" dirty="0">
                <a:latin typeface="Arial" panose="020B0604020202020204" pitchFamily="34" charset="0"/>
                <a:cs typeface="Arial" panose="020B0604020202020204" pitchFamily="34" charset="0"/>
              </a:rPr>
              <a:t>το 2015 υπήρχαν 698 δημόσια νοσοκομεία (20 ψυχιατρικά), με ένα σύνολο περίπου 60.300 (αύξηση 1.700) κλινών (σε σχέση με το προηγούμενο έτος, παρά το γεγονός ότι υπάρχουν 20 λιγότερα νοσοκομεία). Την ίδια περίοδο υπήρχαν 624 ιδιωτικά νοσοκομεία (342 νοσοκομεία ημέρας και 282 άλλα) με 32.000 κλίνες. Τα ιδιωτικά νοσοκομεία είναι ένα μείγμα κερδοσκοπικών και μη κερδοσκοπικών οργανισμών (AIHW2016). Τα δημόσια νοσοκομεία λαμβάνουν το μεγαλύτερο μέρος της χρηματοδότησης (91%) από την ομοσπονδιακή κυβέρνηση και τις πολιτειακές κυβερνήσεις, ενώ το υπόλοιπο προέρχεται από ιδιωτικούς ασθενείς και τις ασφαλιστικές τους. Το μεγαλύτερο μέρος της χρηματοδότησης (62% του συνόλου των επαναλαμβανόμενων δαπανών) είναι για τους μισθούς των ιατρών του δημοσίου. </a:t>
            </a:r>
          </a:p>
          <a:p>
            <a:pPr algn="l"/>
            <a:r>
              <a:rPr lang="el-GR" sz="2000" b="0" i="0" u="none" strike="noStrike" baseline="0" dirty="0">
                <a:latin typeface="Arial" panose="020B0604020202020204" pitchFamily="34" charset="0"/>
                <a:cs typeface="Arial" panose="020B0604020202020204" pitchFamily="34" charset="0"/>
              </a:rPr>
              <a:t>Οι ιδιωτικοί ιατροί που παρέχουν δημόσιες υπηρεσίες αμείβονται με αμοιβή ανά συνεδρία ή αμοιβή-για-υπηρεσία. Οι ιδιωτικές κλινικές λαμβάνουν το μεγαλύτερο μέρος της χρηματοδότησής τους από τις ασφαλιστικές εταιρείες (47%), την έκπτωση επί των ασφαλίστρων υγείας της ομοσπονδιακής κυβέρνησης (21%) και από τους ιδιωτικούς ασθενείς (12%). Τα δημόσια νοσοκομεία είναι οργανωμένα σε τοπικά δίκτυα </a:t>
            </a:r>
            <a:r>
              <a:rPr lang="el-GR" sz="2000" b="0" i="0" u="none" strike="noStrike" baseline="0" dirty="0" err="1">
                <a:latin typeface="Arial" panose="020B0604020202020204" pitchFamily="34" charset="0"/>
                <a:cs typeface="Arial" panose="020B0604020202020204" pitchFamily="34" charset="0"/>
              </a:rPr>
              <a:t>Local</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Hospital</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Networks</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LHNs</a:t>
            </a:r>
            <a:r>
              <a:rPr lang="el-GR" sz="2000" b="0" i="0" u="none" strike="noStrike" baseline="0" dirty="0">
                <a:latin typeface="Arial" panose="020B0604020202020204" pitchFamily="34" charset="0"/>
                <a:cs typeface="Arial" panose="020B0604020202020204" pitchFamily="34" charset="0"/>
              </a:rPr>
              <a:t>), εκ των οποίων 147 υπήρχαν το 2016 (</a:t>
            </a:r>
            <a:r>
              <a:rPr lang="el-GR" sz="2000" b="0" i="0" u="none" strike="noStrike" baseline="0" dirty="0" err="1">
                <a:latin typeface="Arial" panose="020B0604020202020204" pitchFamily="34" charset="0"/>
                <a:cs typeface="Arial" panose="020B0604020202020204" pitchFamily="34" charset="0"/>
              </a:rPr>
              <a:t>Λέτσιος</a:t>
            </a:r>
            <a:r>
              <a:rPr lang="el-GR" sz="2000" b="0" i="0" u="none" strike="noStrike" baseline="0" dirty="0">
                <a:latin typeface="Arial" panose="020B0604020202020204" pitchFamily="34" charset="0"/>
                <a:cs typeface="Arial" panose="020B0604020202020204" pitchFamily="34" charset="0"/>
              </a:rPr>
              <a:t> 2022).</a:t>
            </a:r>
          </a:p>
          <a:p>
            <a:pPr algn="l"/>
            <a:endParaRPr lang="el-GR" sz="200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Σχετικά με τη διοίκηση όλων των ανωτέρω, οι επιλογές γίνονται από τα ΔΣ τους, ενώ το νομικό καθεστώς που επικρατεί είναι ΝΠΙΔ.</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0224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46388"/>
            <a:ext cx="11855116" cy="54342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161933"/>
            <a:ext cx="11112758" cy="3816429"/>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Ακολουθώντας την ταξινόμηση των συστημάτων υγείας που έχει προταθεί από τον Οργανισμό Οικονομικής Συνεργασίας και Ανάπτυξης (ΟΟΣΑ), θα μπορούσε να υποστηριχθεί ότι το ελληνικό σύστημα υγείας είναι ένα μείγμα που συνδυάζει στοιχεία των ολοκληρωμένων εθνικών συστημάτων υγείας (π.χ. Αγγλία, Σουηδία), των </a:t>
            </a:r>
            <a:r>
              <a:rPr lang="el-GR" sz="2200" b="0" i="0" u="none" strike="noStrike" baseline="0" dirty="0" err="1">
                <a:latin typeface="Arial" panose="020B0604020202020204" pitchFamily="34" charset="0"/>
                <a:cs typeface="Arial" panose="020B0604020202020204" pitchFamily="34" charset="0"/>
              </a:rPr>
              <a:t>συμβολαιακών</a:t>
            </a:r>
            <a:r>
              <a:rPr lang="el-GR" sz="2200" b="0" i="0" u="none" strike="noStrike" baseline="0" dirty="0">
                <a:latin typeface="Arial" panose="020B0604020202020204" pitchFamily="34" charset="0"/>
                <a:cs typeface="Arial" panose="020B0604020202020204" pitchFamily="34" charset="0"/>
              </a:rPr>
              <a:t> ασφαλιστικών συστημάτων (π.χ. Γερμανία, Γαλλία) και των ασφαλιστικών συστημάτων (π.χ. Ολλανδία) αποζημίωσης, ενσωματώνοντας αρχές διαφορετικών οργανωτικών προτύπων (OECD 2020). </a:t>
            </a:r>
          </a:p>
          <a:p>
            <a:pPr algn="l"/>
            <a:r>
              <a:rPr lang="el-GR" sz="2200" b="0" i="0" u="none" strike="noStrike" baseline="0" dirty="0">
                <a:latin typeface="Arial" panose="020B0604020202020204" pitchFamily="34" charset="0"/>
                <a:cs typeface="Arial" panose="020B0604020202020204" pitchFamily="34" charset="0"/>
              </a:rPr>
              <a:t>Σε σχέση με τον δημόσιο τομέα, στοιχεία των </a:t>
            </a:r>
            <a:r>
              <a:rPr lang="el-GR" sz="2200" b="0" i="0" u="none" strike="noStrike" baseline="0" dirty="0" err="1">
                <a:latin typeface="Arial" panose="020B0604020202020204" pitchFamily="34" charset="0"/>
                <a:cs typeface="Arial" panose="020B0604020202020204" pitchFamily="34" charset="0"/>
              </a:rPr>
              <a:t>μπισμαρκιανών</a:t>
            </a:r>
            <a:r>
              <a:rPr lang="el-GR" sz="2200" b="0" i="0" u="none" strike="noStrike" baseline="0" dirty="0">
                <a:latin typeface="Arial" panose="020B0604020202020204" pitchFamily="34" charset="0"/>
                <a:cs typeface="Arial" panose="020B0604020202020204" pitchFamily="34" charset="0"/>
              </a:rPr>
              <a:t> μοντέλων συνυπάρχουν με στοιχεία των </a:t>
            </a:r>
            <a:r>
              <a:rPr lang="el-GR" sz="2200" b="0" i="0" u="none" strike="noStrike" baseline="0" dirty="0" err="1">
                <a:latin typeface="Arial" panose="020B0604020202020204" pitchFamily="34" charset="0"/>
                <a:cs typeface="Arial" panose="020B0604020202020204" pitchFamily="34" charset="0"/>
              </a:rPr>
              <a:t>μπεβεριτζιανών</a:t>
            </a:r>
            <a:r>
              <a:rPr lang="el-GR" sz="2200" b="0" i="0" u="none" strike="noStrike" baseline="0" dirty="0">
                <a:latin typeface="Arial" panose="020B0604020202020204" pitchFamily="34" charset="0"/>
                <a:cs typeface="Arial" panose="020B0604020202020204" pitchFamily="34" charset="0"/>
              </a:rPr>
              <a:t> μοντέλων. Εκτός των στοιχείων από διαφορετικά πρότυπα οργάνωσης δημόσιου χαρακτήρα συστημάτων υγείας, το ελληνικό σύστημα ενσωματώνει σε σημαντικό βαθμό χαρακτηριστικά και του ιδιωτικού τομέα (ΗΠΑ).</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367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5839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7.5.1 Κεντρική διακυβέρνηση (1)</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161933"/>
            <a:ext cx="11112758" cy="4832092"/>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Το </a:t>
            </a:r>
            <a:r>
              <a:rPr lang="el-GR" sz="2200" b="1" i="0" u="none" strike="noStrike" baseline="0" dirty="0">
                <a:latin typeface="Arial" panose="020B0604020202020204" pitchFamily="34" charset="0"/>
                <a:cs typeface="Arial" panose="020B0604020202020204" pitchFamily="34" charset="0"/>
              </a:rPr>
              <a:t>Υπουργείο Υγείας </a:t>
            </a:r>
            <a:r>
              <a:rPr lang="el-GR" sz="2200" b="0" i="0" u="none" strike="noStrike" baseline="0" dirty="0">
                <a:latin typeface="Arial" panose="020B0604020202020204" pitchFamily="34" charset="0"/>
                <a:cs typeface="Arial" panose="020B0604020202020204" pitchFamily="34" charset="0"/>
              </a:rPr>
              <a:t>βρίσκεται στην κορυφή της διοικητικής πυραμίδας του ΕΣΥ και είναι υπεύθυνο για τη διασφάλιση των σκοπών και των θεμελιωδών αξιών του ΕΣΥ, όπως η δωρεάν και ισότιμη πρόσβαση σε ποιοτικές υπηρεσίες για όλους τους πολίτες. Προκειμένου να το πετύχει αυτό, το Υπουργείο αποφασίζει για τα ζητήματα υγείας καθώς και για τον ευρύτερο σχεδιασμό και προγραμματισμό, την εφαρμογή και την αξιολόγηση της εθνικής στρατηγικής υγείας, των επιμέρους πολιτικών, των υπηρεσιών και των προγραμμάτων υγείας. Θέτει προτεραιότητες σε εθνικό επίπεδο, καθορίζει το ύψος της χρηματοδότησης για τις προτεινόμενες δράσεις και κατανέμει τους σχετικούς πόρους, εισηγείται τις αλλαγές στο θεσμικό πλαίσιο και αναλαμβάνει την εφαρμογή των νόμων και των μεταρρυθμίσεων. Είναι επίσης υπεύθυνο για τους επαγγελματίες υγείας και συντονίζει το σύστημα προσλήψεων νέου υγειονομικού προσωπικού, έπειτα από έγκριση του Υπουργικού Συμβουλίου. Συμβουλευτικό όργανο του Υπουργού αποτελεί το Κεντρικό Συμβούλιο Υγείας (ΚΕΣΥ 1982), που ίσως ο ρόλος του πρέπει να εξεταστεί ανάλογα και με αντίστοιχους φορείς (παρακάτω).</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1326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5839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7.5.1 Κεντρική διακυβέρνηση (2)</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161933"/>
            <a:ext cx="11112758" cy="4493538"/>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Διαχρονικά το Υπουργείο Υγείας είχε πολιτικό προϊστάμενο τον </a:t>
            </a:r>
            <a:r>
              <a:rPr lang="el-GR" sz="2200" b="1" i="0" u="none" strike="noStrike" baseline="0" dirty="0">
                <a:latin typeface="Arial" panose="020B0604020202020204" pitchFamily="34" charset="0"/>
                <a:cs typeface="Arial" panose="020B0604020202020204" pitchFamily="34" charset="0"/>
              </a:rPr>
              <a:t>Υπουργό </a:t>
            </a:r>
            <a:r>
              <a:rPr lang="el-GR" sz="2200" b="0" i="0" u="none" strike="noStrike" baseline="0" dirty="0">
                <a:latin typeface="Arial" panose="020B0604020202020204" pitchFamily="34" charset="0"/>
                <a:cs typeface="Arial" panose="020B0604020202020204" pitchFamily="34" charset="0"/>
              </a:rPr>
              <a:t>(με μέσο όρο θητείας στη μεταπολίτευση κάτω από δύο έτη), συνεπικουρούμενο από Αναπληρωτή ή/και Υφυπουργό/</a:t>
            </a:r>
            <a:r>
              <a:rPr lang="el-GR" sz="2200" b="0" i="0" u="none" strike="noStrike" baseline="0" dirty="0" err="1">
                <a:latin typeface="Arial" panose="020B0604020202020204" pitchFamily="34" charset="0"/>
                <a:cs typeface="Arial" panose="020B0604020202020204" pitchFamily="34" charset="0"/>
              </a:rPr>
              <a:t>ούς</a:t>
            </a:r>
            <a:r>
              <a:rPr lang="el-GR" sz="2200" b="0" i="0" u="none" strike="noStrike" baseline="0" dirty="0">
                <a:latin typeface="Arial" panose="020B0604020202020204" pitchFamily="34" charset="0"/>
                <a:cs typeface="Arial" panose="020B0604020202020204" pitchFamily="34" charset="0"/>
              </a:rPr>
              <a:t>, με εκχωρούμενες από τον Πρωθυπουργό ή/και τον Υπουργό αρμοδιότητες, που ταυτίζονταν με μέρος της οργανωτικής δομής του Υπουργείου (με ανάλογη θητεία). Το ανωτέρω σχήμα ολοκληρωνόταν </a:t>
            </a:r>
            <a:r>
              <a:rPr lang="el-GR" sz="2200" b="0" i="0" u="none" strike="noStrike" baseline="0" dirty="0" err="1">
                <a:latin typeface="Arial" panose="020B0604020202020204" pitchFamily="34" charset="0"/>
                <a:cs typeface="Arial" panose="020B0604020202020204" pitchFamily="34" charset="0"/>
              </a:rPr>
              <a:t>τεχνο</a:t>
            </a:r>
            <a:r>
              <a:rPr lang="el-GR" sz="2200" b="0" i="0" u="none" strike="noStrike" baseline="0" dirty="0">
                <a:latin typeface="Arial" panose="020B0604020202020204" pitchFamily="34" charset="0"/>
                <a:cs typeface="Arial" panose="020B0604020202020204" pitchFamily="34" charset="0"/>
              </a:rPr>
              <a:t>-πολιτικά από Γενικούς Γραμματείς </a:t>
            </a:r>
          </a:p>
          <a:p>
            <a:pPr algn="l"/>
            <a:r>
              <a:rPr lang="el-GR" sz="2200" b="0" i="0" u="none" strike="noStrike" baseline="0" dirty="0">
                <a:latin typeface="Arial" panose="020B0604020202020204" pitchFamily="34" charset="0"/>
                <a:cs typeface="Arial" panose="020B0604020202020204" pitchFamily="34" charset="0"/>
              </a:rPr>
              <a:t>α. του Υπουργείου Υγείας και, μετά τη τοποθέτηση Υπηρεσιακού (προς τούτο) Γραμματέα, των Υπηρεσιών Υγείας, </a:t>
            </a:r>
          </a:p>
          <a:p>
            <a:pPr algn="l"/>
            <a:r>
              <a:rPr lang="el-GR" sz="2200" b="0" i="0" u="none" strike="noStrike" baseline="0" dirty="0">
                <a:latin typeface="Arial" panose="020B0604020202020204" pitchFamily="34" charset="0"/>
                <a:cs typeface="Arial" panose="020B0604020202020204" pitchFamily="34" charset="0"/>
              </a:rPr>
              <a:t>β. της Δημόσιας Υγείας, και </a:t>
            </a:r>
          </a:p>
          <a:p>
            <a:pPr algn="l"/>
            <a:r>
              <a:rPr lang="el-GR" sz="2200" b="0" i="0" u="none" strike="noStrike" baseline="0" dirty="0">
                <a:latin typeface="Arial" panose="020B0604020202020204" pitchFamily="34" charset="0"/>
                <a:cs typeface="Arial" panose="020B0604020202020204" pitchFamily="34" charset="0"/>
              </a:rPr>
              <a:t>γ. της Πρόνοιας και, μετά τη μεταφορά της σε άλλο Υπουργείο, της ΠΦΥ (2015 και 2019), που πρόσφατα (2023) ενοποιήθηκε με το β, για να δημιουργηθεί νέα Γενική Γραμματεία του Σχεδιασμού με αρμοδιότητες στον ΕΟΠΥΥ, το φάρμακο, τα ψηφιακά κ.ά. (με μέσο όρο θητείας στη μεταπολίτευση πλησίον των τριών ετών).</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9218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
            <a:ext cx="11112758" cy="64229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.1 Εισαγωγή (</a:t>
            </a:r>
            <a:r>
              <a:rPr lang="el-GR" sz="3600" b="1" dirty="0">
                <a:latin typeface="Arial" panose="020B0604020202020204" pitchFamily="34" charset="0"/>
                <a:cs typeface="Arial" panose="020B0604020202020204" pitchFamily="34" charset="0"/>
              </a:rPr>
              <a:t>2</a:t>
            </a:r>
            <a:r>
              <a:rPr lang="el-GR" sz="3600" b="1" i="0" u="none" strike="noStrike" baseline="0" dirty="0">
                <a:latin typeface="Arial" panose="020B0604020202020204" pitchFamily="34" charset="0"/>
                <a:cs typeface="Arial" panose="020B0604020202020204" pitchFamily="34" charset="0"/>
              </a:rPr>
              <a:t>)</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701338"/>
            <a:ext cx="11112758" cy="3816429"/>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Οι κλασικές </a:t>
            </a:r>
            <a:r>
              <a:rPr lang="el-GR" sz="2200" b="1" i="0" u="none" strike="noStrike" baseline="0" dirty="0">
                <a:latin typeface="Arial" panose="020B0604020202020204" pitchFamily="34" charset="0"/>
                <a:cs typeface="Arial" panose="020B0604020202020204" pitchFamily="34" charset="0"/>
              </a:rPr>
              <a:t>αρχές </a:t>
            </a:r>
            <a:r>
              <a:rPr lang="el-GR" sz="2200" b="0" i="0" u="none" strike="noStrike" baseline="0" dirty="0">
                <a:latin typeface="Arial" panose="020B0604020202020204" pitchFamily="34" charset="0"/>
                <a:cs typeface="Arial" panose="020B0604020202020204" pitchFamily="34" charset="0"/>
              </a:rPr>
              <a:t>οργάνωσης που προέρχονται από την πρώτη φάση του επιστημονικού μάνατζμεντ (</a:t>
            </a:r>
            <a:r>
              <a:rPr lang="el-GR" sz="2200" b="0" i="0" u="none" strike="noStrike" baseline="0" dirty="0" err="1">
                <a:latin typeface="Arial" panose="020B0604020202020204" pitchFamily="34" charset="0"/>
                <a:cs typeface="Arial" panose="020B0604020202020204" pitchFamily="34" charset="0"/>
              </a:rPr>
              <a:t>Taylor</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Fayol</a:t>
            </a:r>
            <a:r>
              <a:rPr lang="el-GR" sz="2200" b="0" i="0" u="none" strike="noStrike" baseline="0" dirty="0">
                <a:latin typeface="Arial" panose="020B0604020202020204" pitchFamily="34" charset="0"/>
                <a:cs typeface="Arial" panose="020B0604020202020204" pitchFamily="34" charset="0"/>
              </a:rPr>
              <a:t>), είναι:</a:t>
            </a:r>
          </a:p>
          <a:p>
            <a:pPr marL="342900" indent="-342900" algn="l">
              <a:buFont typeface="+mj-lt"/>
              <a:buAutoNum type="arabicPeriod"/>
            </a:pPr>
            <a:r>
              <a:rPr lang="el-GR" sz="2200" b="1" i="0" u="none" strike="noStrike" baseline="0" dirty="0">
                <a:latin typeface="Arial" panose="020B0604020202020204" pitchFamily="34" charset="0"/>
                <a:cs typeface="Arial" panose="020B0604020202020204" pitchFamily="34" charset="0"/>
              </a:rPr>
              <a:t>Αρχή της </a:t>
            </a:r>
            <a:r>
              <a:rPr lang="el-GR" sz="2200" b="1" i="1" u="none" strike="noStrike" baseline="0" dirty="0">
                <a:latin typeface="Arial" panose="020B0604020202020204" pitchFamily="34" charset="0"/>
                <a:cs typeface="Arial" panose="020B0604020202020204" pitchFamily="34" charset="0"/>
              </a:rPr>
              <a:t>ενότητας</a:t>
            </a:r>
            <a:r>
              <a:rPr lang="el-GR" sz="2200" b="1" i="0" u="none" strike="noStrike" baseline="0" dirty="0">
                <a:latin typeface="Arial" panose="020B0604020202020204" pitchFamily="34" charset="0"/>
                <a:cs typeface="Arial" panose="020B0604020202020204" pitchFamily="34" charset="0"/>
              </a:rPr>
              <a:t> της διοίκησης </a:t>
            </a:r>
            <a:r>
              <a:rPr lang="el-GR" sz="2200" b="0" i="0" u="none" strike="noStrike" baseline="0" dirty="0">
                <a:latin typeface="Arial" panose="020B0604020202020204" pitchFamily="34" charset="0"/>
                <a:cs typeface="Arial" panose="020B0604020202020204" pitchFamily="34" charset="0"/>
              </a:rPr>
              <a:t>(</a:t>
            </a:r>
            <a:r>
              <a:rPr lang="el-GR" sz="2200" b="0" i="0" u="none" strike="noStrike" baseline="0" dirty="0" err="1">
                <a:latin typeface="Arial" panose="020B0604020202020204" pitchFamily="34" charset="0"/>
                <a:cs typeface="Arial" panose="020B0604020202020204" pitchFamily="34" charset="0"/>
              </a:rPr>
              <a:t>unity</a:t>
            </a:r>
            <a:r>
              <a:rPr lang="el-GR" sz="2200" b="0" i="0" u="none" strike="noStrike" baseline="0" dirty="0">
                <a:latin typeface="Arial" panose="020B0604020202020204" pitchFamily="34" charset="0"/>
                <a:cs typeface="Arial" panose="020B0604020202020204" pitchFamily="34" charset="0"/>
              </a:rPr>
              <a:t> of </a:t>
            </a:r>
            <a:r>
              <a:rPr lang="el-GR" sz="2200" b="0" i="0" u="none" strike="noStrike" baseline="0" dirty="0" err="1">
                <a:latin typeface="Arial" panose="020B0604020202020204" pitchFamily="34" charset="0"/>
                <a:cs typeface="Arial" panose="020B0604020202020204" pitchFamily="34" charset="0"/>
              </a:rPr>
              <a:t>command</a:t>
            </a:r>
            <a:r>
              <a:rPr lang="el-GR" sz="2200" b="0" i="0" u="none" strike="noStrike" baseline="0" dirty="0">
                <a:latin typeface="Arial" panose="020B0604020202020204" pitchFamily="34" charset="0"/>
                <a:cs typeface="Arial" panose="020B0604020202020204" pitchFamily="34" charset="0"/>
              </a:rPr>
              <a:t>)</a:t>
            </a:r>
          </a:p>
          <a:p>
            <a:pPr marL="342900" indent="-342900" algn="l">
              <a:buFont typeface="+mj-lt"/>
              <a:buAutoNum type="arabicPeriod"/>
            </a:pPr>
            <a:r>
              <a:rPr lang="el-GR" sz="2200" b="1" i="0" u="none" strike="noStrike" baseline="0" dirty="0">
                <a:latin typeface="Arial" panose="020B0604020202020204" pitchFamily="34" charset="0"/>
                <a:cs typeface="Arial" panose="020B0604020202020204" pitchFamily="34" charset="0"/>
              </a:rPr>
              <a:t>Αρχή της εξαίρεσης </a:t>
            </a:r>
            <a:r>
              <a:rPr lang="el-GR" sz="2200" b="0" i="0" u="none" strike="noStrike" baseline="0" dirty="0">
                <a:latin typeface="Arial" panose="020B0604020202020204" pitchFamily="34" charset="0"/>
                <a:cs typeface="Arial" panose="020B0604020202020204" pitchFamily="34" charset="0"/>
              </a:rPr>
              <a:t>(</a:t>
            </a:r>
            <a:r>
              <a:rPr lang="en-US" sz="2200" b="0" i="0" u="none" strike="noStrike" baseline="0" dirty="0">
                <a:latin typeface="Arial" panose="020B0604020202020204" pitchFamily="34" charset="0"/>
                <a:cs typeface="Arial" panose="020B0604020202020204" pitchFamily="34" charset="0"/>
              </a:rPr>
              <a:t>exception principle)</a:t>
            </a:r>
            <a:endParaRPr lang="el-GR" sz="2200" dirty="0">
              <a:latin typeface="Arial" panose="020B0604020202020204" pitchFamily="34" charset="0"/>
              <a:cs typeface="Arial" panose="020B0604020202020204" pitchFamily="34" charset="0"/>
            </a:endParaRPr>
          </a:p>
          <a:p>
            <a:pPr marL="342900" indent="-342900" algn="l">
              <a:buFont typeface="+mj-lt"/>
              <a:buAutoNum type="arabicPeriod"/>
            </a:pPr>
            <a:r>
              <a:rPr lang="el-GR" sz="2200" b="1" i="0" u="none" strike="noStrike" baseline="0" dirty="0">
                <a:latin typeface="Arial" panose="020B0604020202020204" pitchFamily="34" charset="0"/>
                <a:cs typeface="Arial" panose="020B0604020202020204" pitchFamily="34" charset="0"/>
              </a:rPr>
              <a:t>Αρχή του πεδίου ελέγχου </a:t>
            </a:r>
            <a:r>
              <a:rPr lang="el-GR" sz="2200" b="0" i="0" u="none" strike="noStrike" baseline="0" dirty="0">
                <a:latin typeface="Arial" panose="020B0604020202020204" pitchFamily="34" charset="0"/>
                <a:cs typeface="Arial" panose="020B0604020202020204" pitchFamily="34" charset="0"/>
              </a:rPr>
              <a:t>(</a:t>
            </a:r>
            <a:r>
              <a:rPr lang="el-GR" sz="2200" b="0" i="0" u="none" strike="noStrike" baseline="0" dirty="0" err="1">
                <a:latin typeface="Arial" panose="020B0604020202020204" pitchFamily="34" charset="0"/>
                <a:cs typeface="Arial" panose="020B0604020202020204" pitchFamily="34" charset="0"/>
              </a:rPr>
              <a:t>span</a:t>
            </a:r>
            <a:r>
              <a:rPr lang="el-GR" sz="2200" b="0" i="0" u="none" strike="noStrike" baseline="0" dirty="0">
                <a:latin typeface="Arial" panose="020B0604020202020204" pitchFamily="34" charset="0"/>
                <a:cs typeface="Arial" panose="020B0604020202020204" pitchFamily="34" charset="0"/>
              </a:rPr>
              <a:t> of </a:t>
            </a:r>
            <a:r>
              <a:rPr lang="el-GR" sz="2200" b="0" i="0" u="none" strike="noStrike" baseline="0" dirty="0" err="1">
                <a:latin typeface="Arial" panose="020B0604020202020204" pitchFamily="34" charset="0"/>
                <a:cs typeface="Arial" panose="020B0604020202020204" pitchFamily="34" charset="0"/>
              </a:rPr>
              <a:t>control</a:t>
            </a:r>
            <a:r>
              <a:rPr lang="el-GR" sz="2200" b="0" i="0" u="none" strike="noStrike" baseline="0" dirty="0">
                <a:latin typeface="Arial" panose="020B0604020202020204" pitchFamily="34" charset="0"/>
                <a:cs typeface="Arial" panose="020B0604020202020204" pitchFamily="34" charset="0"/>
              </a:rPr>
              <a:t>)</a:t>
            </a:r>
          </a:p>
          <a:p>
            <a:pPr marL="342900" indent="-342900" algn="l">
              <a:buFont typeface="+mj-lt"/>
              <a:buAutoNum type="arabicPeriod"/>
            </a:pPr>
            <a:r>
              <a:rPr lang="el-GR" sz="2200" b="1" i="0" u="none" strike="noStrike" baseline="0" dirty="0">
                <a:latin typeface="Arial" panose="020B0604020202020204" pitchFamily="34" charset="0"/>
                <a:cs typeface="Arial" panose="020B0604020202020204" pitchFamily="34" charset="0"/>
              </a:rPr>
              <a:t>Αρχή της ιεραρχικής κλίμακας </a:t>
            </a:r>
            <a:r>
              <a:rPr lang="el-GR" sz="2200" b="0" i="0" u="none" strike="noStrike" baseline="0" dirty="0">
                <a:latin typeface="Arial" panose="020B0604020202020204" pitchFamily="34" charset="0"/>
                <a:cs typeface="Arial" panose="020B0604020202020204" pitchFamily="34" charset="0"/>
              </a:rPr>
              <a:t>(</a:t>
            </a:r>
            <a:r>
              <a:rPr lang="el-GR" sz="2200" b="0" i="0" u="none" strike="noStrike" baseline="0" dirty="0" err="1">
                <a:latin typeface="Arial" panose="020B0604020202020204" pitchFamily="34" charset="0"/>
                <a:cs typeface="Arial" panose="020B0604020202020204" pitchFamily="34" charset="0"/>
              </a:rPr>
              <a:t>scalar</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principle</a:t>
            </a:r>
            <a:r>
              <a:rPr lang="el-GR" sz="2200" b="0" i="0" u="none" strike="noStrike" baseline="0" dirty="0">
                <a:latin typeface="Arial" panose="020B0604020202020204" pitchFamily="34" charset="0"/>
                <a:cs typeface="Arial" panose="020B0604020202020204" pitchFamily="34" charset="0"/>
              </a:rPr>
              <a:t>)</a:t>
            </a:r>
            <a:endParaRPr lang="el-GR" sz="2200" dirty="0">
              <a:latin typeface="Arial" panose="020B0604020202020204" pitchFamily="34" charset="0"/>
              <a:cs typeface="Arial" panose="020B0604020202020204" pitchFamily="34" charset="0"/>
            </a:endParaRPr>
          </a:p>
          <a:p>
            <a:pPr marL="342900" indent="-342900" algn="l">
              <a:buFont typeface="+mj-lt"/>
              <a:buAutoNum type="arabicPeriod"/>
            </a:pPr>
            <a:r>
              <a:rPr lang="el-GR" sz="2200" b="1" i="0" u="none" strike="noStrike" baseline="0" dirty="0">
                <a:latin typeface="Arial" panose="020B0604020202020204" pitchFamily="34" charset="0"/>
                <a:cs typeface="Arial" panose="020B0604020202020204" pitchFamily="34" charset="0"/>
              </a:rPr>
              <a:t>Αρχή της </a:t>
            </a:r>
            <a:r>
              <a:rPr lang="el-GR" sz="2200" b="1" i="1" u="none" strike="noStrike" baseline="0" dirty="0" err="1">
                <a:latin typeface="Arial" panose="020B0604020202020204" pitchFamily="34" charset="0"/>
                <a:cs typeface="Arial" panose="020B0604020202020204" pitchFamily="34" charset="0"/>
              </a:rPr>
              <a:t>τμηματοποίησης</a:t>
            </a:r>
            <a:r>
              <a:rPr lang="el-GR" sz="2200" b="1"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a:t>
            </a:r>
            <a:r>
              <a:rPr lang="en-US" sz="2200" b="0" i="0" u="none" strike="noStrike" baseline="0" dirty="0">
                <a:latin typeface="Arial" panose="020B0604020202020204" pitchFamily="34" charset="0"/>
                <a:cs typeface="Arial" panose="020B0604020202020204" pitchFamily="34" charset="0"/>
              </a:rPr>
              <a:t>departmentation):</a:t>
            </a:r>
            <a:endParaRPr lang="el-GR" sz="2200" b="0" i="0" u="none" strike="noStrike" baseline="0" dirty="0">
              <a:latin typeface="Arial" panose="020B0604020202020204" pitchFamily="34" charset="0"/>
              <a:cs typeface="Arial" panose="020B0604020202020204" pitchFamily="34" charset="0"/>
            </a:endParaRPr>
          </a:p>
          <a:p>
            <a:pPr marL="342900" indent="-342900" algn="l">
              <a:buFont typeface="+mj-lt"/>
              <a:buAutoNum type="arabicPeriod"/>
            </a:pPr>
            <a:r>
              <a:rPr lang="el-GR" sz="2200" b="1" i="0" u="none" strike="noStrike" baseline="0" dirty="0">
                <a:latin typeface="Arial" panose="020B0604020202020204" pitchFamily="34" charset="0"/>
                <a:cs typeface="Arial" panose="020B0604020202020204" pitchFamily="34" charset="0"/>
              </a:rPr>
              <a:t>Αρχή της </a:t>
            </a:r>
            <a:r>
              <a:rPr lang="el-GR" sz="2200" b="1" i="1" u="none" strike="noStrike" baseline="0" dirty="0">
                <a:latin typeface="Arial" panose="020B0604020202020204" pitchFamily="34" charset="0"/>
                <a:cs typeface="Arial" panose="020B0604020202020204" pitchFamily="34" charset="0"/>
              </a:rPr>
              <a:t>αποκέντρωσης</a:t>
            </a:r>
            <a:r>
              <a:rPr lang="el-GR" sz="2200" b="1"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a:t>
            </a:r>
            <a:r>
              <a:rPr lang="en-US" sz="2200" b="0" i="0" u="none" strike="noStrike" baseline="0" dirty="0">
                <a:latin typeface="Arial" panose="020B0604020202020204" pitchFamily="34" charset="0"/>
                <a:cs typeface="Arial" panose="020B0604020202020204" pitchFamily="34" charset="0"/>
              </a:rPr>
              <a:t>decentralization)</a:t>
            </a:r>
            <a:endParaRPr lang="el-GR" sz="2200" b="0" i="0" u="none" strike="noStrike" baseline="0" dirty="0">
              <a:latin typeface="Arial" panose="020B0604020202020204" pitchFamily="34" charset="0"/>
              <a:cs typeface="Arial" panose="020B0604020202020204" pitchFamily="34" charset="0"/>
            </a:endParaRPr>
          </a:p>
          <a:p>
            <a:pPr marL="342900" indent="-342900" algn="l">
              <a:buFont typeface="+mj-lt"/>
              <a:buAutoNum type="arabicPeriod"/>
            </a:pPr>
            <a:r>
              <a:rPr lang="el-GR" sz="2200" b="1" i="0" u="none" strike="noStrike" baseline="0" dirty="0">
                <a:latin typeface="Arial" panose="020B0604020202020204" pitchFamily="34" charset="0"/>
                <a:cs typeface="Arial" panose="020B0604020202020204" pitchFamily="34" charset="0"/>
              </a:rPr>
              <a:t>Αρχή καθορισμού των αντικειμενικών </a:t>
            </a:r>
            <a:r>
              <a:rPr lang="el-GR" sz="2200" b="1" i="1" u="none" strike="noStrike" baseline="0" dirty="0">
                <a:latin typeface="Arial" panose="020B0604020202020204" pitchFamily="34" charset="0"/>
                <a:cs typeface="Arial" panose="020B0604020202020204" pitchFamily="34" charset="0"/>
              </a:rPr>
              <a:t>σκοπών</a:t>
            </a:r>
            <a:r>
              <a:rPr lang="el-GR" sz="2200" b="1"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a:t>
            </a:r>
            <a:r>
              <a:rPr lang="el-GR" sz="2200" b="0" i="0" u="none" strike="noStrike" baseline="0" dirty="0" err="1">
                <a:latin typeface="Arial" panose="020B0604020202020204" pitchFamily="34" charset="0"/>
                <a:cs typeface="Arial" panose="020B0604020202020204" pitchFamily="34" charset="0"/>
              </a:rPr>
              <a:t>objectives</a:t>
            </a:r>
            <a:r>
              <a:rPr lang="el-GR" sz="2200" b="0" i="0" u="none" strike="noStrike" baseline="0" dirty="0">
                <a:latin typeface="Arial" panose="020B0604020202020204" pitchFamily="34" charset="0"/>
                <a:cs typeface="Arial" panose="020B0604020202020204" pitchFamily="34" charset="0"/>
              </a:rPr>
              <a:t> </a:t>
            </a:r>
            <a:r>
              <a:rPr lang="el-GR" sz="2200" b="0" i="0" u="none" strike="noStrike" baseline="0" dirty="0" err="1">
                <a:latin typeface="Arial" panose="020B0604020202020204" pitchFamily="34" charset="0"/>
                <a:cs typeface="Arial" panose="020B0604020202020204" pitchFamily="34" charset="0"/>
              </a:rPr>
              <a:t>principle</a:t>
            </a:r>
            <a:r>
              <a:rPr lang="el-GR" sz="2200" b="0" i="0" u="none" strike="noStrike" baseline="0" dirty="0">
                <a:latin typeface="Arial" panose="020B0604020202020204" pitchFamily="34" charset="0"/>
                <a:cs typeface="Arial" panose="020B0604020202020204" pitchFamily="34" charset="0"/>
              </a:rPr>
              <a:t>)</a:t>
            </a:r>
          </a:p>
          <a:p>
            <a:pPr marL="342900" indent="-342900" algn="l">
              <a:buFont typeface="+mj-lt"/>
              <a:buAutoNum type="arabicPeriod"/>
            </a:pPr>
            <a:r>
              <a:rPr lang="el-GR" sz="2200" b="1" i="0" u="none" strike="noStrike" baseline="0" dirty="0">
                <a:latin typeface="Arial" panose="020B0604020202020204" pitchFamily="34" charset="0"/>
                <a:cs typeface="Arial" panose="020B0604020202020204" pitchFamily="34" charset="0"/>
              </a:rPr>
              <a:t>Αρχή ορισμού </a:t>
            </a:r>
            <a:r>
              <a:rPr lang="el-GR" sz="2200" b="0" i="0" u="none" strike="noStrike" baseline="0" dirty="0">
                <a:latin typeface="Arial" panose="020B0604020202020204" pitchFamily="34" charset="0"/>
                <a:cs typeface="Arial" panose="020B0604020202020204" pitchFamily="34" charset="0"/>
              </a:rPr>
              <a:t>(</a:t>
            </a:r>
            <a:r>
              <a:rPr lang="en-US" sz="2200" b="0" i="0" u="none" strike="noStrike" baseline="0" dirty="0">
                <a:latin typeface="Arial" panose="020B0604020202020204" pitchFamily="34" charset="0"/>
                <a:cs typeface="Arial" panose="020B0604020202020204" pitchFamily="34" charset="0"/>
              </a:rPr>
              <a:t>definition)</a:t>
            </a:r>
            <a:endParaRPr lang="el-GR" sz="2200" dirty="0">
              <a:latin typeface="Arial" panose="020B0604020202020204" pitchFamily="34" charset="0"/>
              <a:cs typeface="Arial" panose="020B0604020202020204" pitchFamily="34" charset="0"/>
            </a:endParaRPr>
          </a:p>
          <a:p>
            <a:pPr marL="342900" indent="-342900" algn="l">
              <a:buFont typeface="+mj-lt"/>
              <a:buAutoNum type="arabicPeriod"/>
            </a:pPr>
            <a:r>
              <a:rPr lang="el-GR" sz="2200" b="1" i="0" u="none" strike="noStrike" baseline="0" dirty="0">
                <a:latin typeface="Arial" panose="020B0604020202020204" pitchFamily="34" charset="0"/>
                <a:cs typeface="Arial" panose="020B0604020202020204" pitchFamily="34" charset="0"/>
              </a:rPr>
              <a:t>Αρχή </a:t>
            </a:r>
            <a:r>
              <a:rPr lang="el-GR" sz="2200" b="1" i="1" u="none" strike="noStrike" baseline="0" dirty="0">
                <a:latin typeface="Arial" panose="020B0604020202020204" pitchFamily="34" charset="0"/>
                <a:cs typeface="Arial" panose="020B0604020202020204" pitchFamily="34" charset="0"/>
              </a:rPr>
              <a:t>συντονισμού</a:t>
            </a:r>
            <a:r>
              <a:rPr lang="el-GR" sz="2200" b="1"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a:t>
            </a:r>
            <a:r>
              <a:rPr lang="en-US" sz="2200" b="0" i="0" u="none" strike="noStrike" baseline="0" dirty="0">
                <a:latin typeface="Arial" panose="020B0604020202020204" pitchFamily="34" charset="0"/>
                <a:cs typeface="Arial" panose="020B0604020202020204" pitchFamily="34" charset="0"/>
              </a:rPr>
              <a:t>coordination)</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500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5839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7.5.1 Κεντρική διακυβέρνηση (3)</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007136"/>
            <a:ext cx="11112758" cy="5509200"/>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Η σημερινή </a:t>
            </a:r>
            <a:r>
              <a:rPr lang="el-GR" sz="2200" b="1" i="0" u="none" strike="noStrike" baseline="0" dirty="0">
                <a:latin typeface="Arial" panose="020B0604020202020204" pitchFamily="34" charset="0"/>
                <a:cs typeface="Arial" panose="020B0604020202020204" pitchFamily="34" charset="0"/>
              </a:rPr>
              <a:t>δομή </a:t>
            </a:r>
            <a:r>
              <a:rPr lang="el-GR" sz="2200" b="0" i="0" u="none" strike="noStrike" baseline="0" dirty="0">
                <a:latin typeface="Arial" panose="020B0604020202020204" pitchFamily="34" charset="0"/>
                <a:cs typeface="Arial" panose="020B0604020202020204" pitchFamily="34" charset="0"/>
              </a:rPr>
              <a:t>του Υπουργείου Υγείας (https://www.moh.gov.gr) περιλαμβάνει αντίστοιχες Γενικές </a:t>
            </a:r>
            <a:r>
              <a:rPr lang="el-GR" sz="2200" b="0" i="1" u="none" strike="noStrike" baseline="0" dirty="0">
                <a:latin typeface="Arial" panose="020B0604020202020204" pitchFamily="34" charset="0"/>
                <a:cs typeface="Arial" panose="020B0604020202020204" pitchFamily="34" charset="0"/>
              </a:rPr>
              <a:t>Διευθύνσεις</a:t>
            </a:r>
            <a:r>
              <a:rPr lang="el-GR" sz="2200" b="0" i="0" u="none" strike="noStrike" baseline="0" dirty="0">
                <a:latin typeface="Arial" panose="020B0604020202020204" pitchFamily="34" charset="0"/>
                <a:cs typeface="Arial" panose="020B0604020202020204" pitchFamily="34" charset="0"/>
              </a:rPr>
              <a:t> α. Διοικητικών και Τεχνικών Υπηρεσιών, β. Οικονομικών, γ. Δημόσιας Υγείας και Ποιότητας Ζωής, και δ. Υπηρεσιών Υγείας, με αυτοτελείς υπηρεσίες (στρατηγικού σχεδιασμού, εσωτερικού ελέγχου, κ.α.) υπαγόμενες απευθείας στον Υπουργό, όπως και άλλους </a:t>
            </a:r>
            <a:r>
              <a:rPr lang="el-GR" sz="2200" b="1" i="0" u="none" strike="noStrike" baseline="0" dirty="0">
                <a:latin typeface="Arial" panose="020B0604020202020204" pitchFamily="34" charset="0"/>
                <a:cs typeface="Arial" panose="020B0604020202020204" pitchFamily="34" charset="0"/>
              </a:rPr>
              <a:t>φορείς </a:t>
            </a:r>
            <a:r>
              <a:rPr lang="el-GR" sz="2200" b="0" i="0" u="none" strike="noStrike" baseline="0" dirty="0">
                <a:latin typeface="Arial" panose="020B0604020202020204" pitchFamily="34" charset="0"/>
                <a:cs typeface="Arial" panose="020B0604020202020204" pitchFamily="34" charset="0"/>
              </a:rPr>
              <a:t>(πλέον των 100):</a:t>
            </a:r>
          </a:p>
          <a:p>
            <a:pPr algn="l"/>
            <a:endParaRPr lang="el-GR" sz="2200" b="0"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Α. ΝΟΜΙΚΑ ΠΡΟΣΩΠΑ ΔΗΜΟΣΙΟΥ ΔΙΚΑΙΟΥ</a:t>
            </a:r>
          </a:p>
          <a:p>
            <a:pPr algn="l"/>
            <a:r>
              <a:rPr lang="el-GR" sz="2200" b="0" i="0" u="none" strike="noStrike" baseline="0" dirty="0">
                <a:latin typeface="Arial" panose="020B0604020202020204" pitchFamily="34" charset="0"/>
                <a:cs typeface="Arial" panose="020B0604020202020204" pitchFamily="34" charset="0"/>
              </a:rPr>
              <a:t>1. Διοικήσεις (7) Υγειονομικών Περιφερειών (</a:t>
            </a:r>
            <a:r>
              <a:rPr lang="el-GR" sz="2200" b="0" i="0" u="none" strike="noStrike" baseline="0" dirty="0" err="1">
                <a:latin typeface="Arial" panose="020B0604020202020204" pitchFamily="34" charset="0"/>
                <a:cs typeface="Arial" panose="020B0604020202020204" pitchFamily="34" charset="0"/>
              </a:rPr>
              <a:t>ΔΥΠε</a:t>
            </a:r>
            <a:r>
              <a:rPr lang="el-GR" sz="2200" b="0" i="0" u="none" strike="noStrike" baseline="0" dirty="0">
                <a:latin typeface="Arial" panose="020B0604020202020204" pitchFamily="34" charset="0"/>
                <a:cs typeface="Arial" panose="020B0604020202020204" pitchFamily="34" charset="0"/>
              </a:rPr>
              <a:t>) και (κύρια 80+ το 2012 και 100+ το 2021) Νοσοκομεία (ΕΣΥ) με τα διασυνδεόμενά τους (50 και 30 περίπου αντίστοιχα).</a:t>
            </a:r>
          </a:p>
          <a:p>
            <a:pPr algn="l"/>
            <a:r>
              <a:rPr lang="el-GR" sz="2200" b="0" i="0" u="none" strike="noStrike" baseline="0" dirty="0">
                <a:latin typeface="Arial" panose="020B0604020202020204" pitchFamily="34" charset="0"/>
                <a:cs typeface="Arial" panose="020B0604020202020204" pitchFamily="34" charset="0"/>
              </a:rPr>
              <a:t>2. Εθνικός Οργανισμός Παροχής Υπηρεσιών Υγείας (ΕΟΠΥΥ)</a:t>
            </a:r>
          </a:p>
          <a:p>
            <a:pPr algn="l"/>
            <a:r>
              <a:rPr lang="el-GR" sz="2200" b="0" i="0" u="none" strike="noStrike" baseline="0" dirty="0">
                <a:latin typeface="Arial" panose="020B0604020202020204" pitchFamily="34" charset="0"/>
                <a:cs typeface="Arial" panose="020B0604020202020204" pitchFamily="34" charset="0"/>
              </a:rPr>
              <a:t>3. Εθνικό Κέντρο Άμεσης Βοήθειας (ΕΚΑΒ)</a:t>
            </a:r>
          </a:p>
          <a:p>
            <a:pPr algn="l"/>
            <a:r>
              <a:rPr lang="el-GR" sz="2200" b="0" i="0" u="none" strike="noStrike" baseline="0" dirty="0">
                <a:latin typeface="Arial" panose="020B0604020202020204" pitchFamily="34" charset="0"/>
                <a:cs typeface="Arial" panose="020B0604020202020204" pitchFamily="34" charset="0"/>
              </a:rPr>
              <a:t>4. Εθνικός Οργανισμός Φαρμάκων (ΕΟΦ)</a:t>
            </a:r>
          </a:p>
          <a:p>
            <a:pPr algn="l"/>
            <a:r>
              <a:rPr lang="el-GR" sz="2200" b="0" i="0" u="none" strike="noStrike" baseline="0" dirty="0">
                <a:latin typeface="Arial" panose="020B0604020202020204" pitchFamily="34" charset="0"/>
                <a:cs typeface="Arial" panose="020B0604020202020204" pitchFamily="34" charset="0"/>
              </a:rPr>
              <a:t>5. Εθνικό Κέντρο Αιμοδοσίας (ΕΚΕΑ)</a:t>
            </a:r>
          </a:p>
          <a:p>
            <a:pPr algn="l"/>
            <a:r>
              <a:rPr lang="el-GR" sz="2200" b="0" i="0" u="none" strike="noStrike" baseline="0" dirty="0">
                <a:latin typeface="Arial" panose="020B0604020202020204" pitchFamily="34" charset="0"/>
                <a:cs typeface="Arial" panose="020B0604020202020204" pitchFamily="34" charset="0"/>
              </a:rPr>
              <a:t>6. Εθνική Κεντρική Αρχή Προμηθειών Υγείας (ΕΚΑΠΥ)</a:t>
            </a:r>
          </a:p>
          <a:p>
            <a:pPr algn="l"/>
            <a:r>
              <a:rPr lang="el-GR" sz="2200" b="0" i="0" u="none" strike="noStrike" baseline="0" dirty="0">
                <a:latin typeface="Arial" panose="020B0604020202020204" pitchFamily="34" charset="0"/>
                <a:cs typeface="Arial" panose="020B0604020202020204" pitchFamily="34" charset="0"/>
              </a:rPr>
              <a:t>7. Ιατρικοί, Νοσηλευτικοί, Φαρμακευτικοί κ.ά. Σύλλογοι υπάγονται στην εποπτεία του (Ν.4512/2018 - ΦΕΚ 35/4/2018).</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5156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5839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7.5.1 Κεντρική διακυβέρνηση (4)</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161933"/>
            <a:ext cx="11112758" cy="4832092"/>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Β. ΝΟΜΙΚΑ ΠΡΟΣΩΠΑ ΙΔΙΩΤΙΚΟΥ ΔΙΚΑΙΟΥ</a:t>
            </a:r>
          </a:p>
          <a:p>
            <a:pPr algn="l"/>
            <a:r>
              <a:rPr lang="el-GR" sz="2200" b="0" i="0" u="none" strike="noStrike" baseline="0" dirty="0">
                <a:latin typeface="Arial" panose="020B0604020202020204" pitchFamily="34" charset="0"/>
                <a:cs typeface="Arial" panose="020B0604020202020204" pitchFamily="34" charset="0"/>
              </a:rPr>
              <a:t>1. Εθνικός Οργανισμός Δημόσιας Υγείας (ΕΟΔΥ) (Ν.4633/2019 – ΦΕΚ 161 /Α’/16.10.2019)</a:t>
            </a:r>
          </a:p>
          <a:p>
            <a:pPr algn="l"/>
            <a:r>
              <a:rPr lang="el-GR" sz="2200" b="0" i="0" u="none" strike="noStrike" baseline="0" dirty="0">
                <a:latin typeface="Arial" panose="020B0604020202020204" pitchFamily="34" charset="0"/>
                <a:cs typeface="Arial" panose="020B0604020202020204" pitchFamily="34" charset="0"/>
              </a:rPr>
              <a:t>2. Εθνικός Οργανισμός Μεταμοσχεύσεων (ΕΟΜ) (Ν.3984/2011)</a:t>
            </a:r>
          </a:p>
          <a:p>
            <a:pPr algn="l"/>
            <a:r>
              <a:rPr lang="el-GR" sz="2200" b="0" i="0" u="none" strike="noStrike" baseline="0" dirty="0">
                <a:latin typeface="Arial" panose="020B0604020202020204" pitchFamily="34" charset="0"/>
                <a:cs typeface="Arial" panose="020B0604020202020204" pitchFamily="34" charset="0"/>
              </a:rPr>
              <a:t>3. Οργανισμός κατά των Ναρκωτικών (ΟΚΑΝΑ) (Ν. 2161/1993 και Ν. 4139/2013)</a:t>
            </a:r>
          </a:p>
          <a:p>
            <a:pPr algn="l"/>
            <a:r>
              <a:rPr lang="el-GR" sz="2200" b="0" i="0" u="none" strike="noStrike" baseline="0" dirty="0">
                <a:latin typeface="Arial" panose="020B0604020202020204" pitchFamily="34" charset="0"/>
                <a:cs typeface="Arial" panose="020B0604020202020204" pitchFamily="34" charset="0"/>
              </a:rPr>
              <a:t>4. Κέντρο Θεραπείας Εξαρτημένων Ατόμων (ΚΕΘΕΑ) (Ν.1729/1987, Ν.3204/2003 Π.Δ.148/2007, Ν.4139/2013)</a:t>
            </a:r>
          </a:p>
          <a:p>
            <a:pPr algn="l"/>
            <a:r>
              <a:rPr lang="el-GR" sz="2200" b="0" i="0" u="none" strike="noStrike" baseline="0" dirty="0">
                <a:latin typeface="Arial" panose="020B0604020202020204" pitchFamily="34" charset="0"/>
                <a:cs typeface="Arial" panose="020B0604020202020204" pitchFamily="34" charset="0"/>
              </a:rPr>
              <a:t>5. Ελληνικό Κέντρο Ψυχικής Υγιεινής και Ερευνών (ΕΚΕΨΥΕ)</a:t>
            </a:r>
          </a:p>
          <a:p>
            <a:pPr algn="l"/>
            <a:r>
              <a:rPr lang="el-GR" sz="2200" b="0" i="0" u="none" strike="noStrike" baseline="0" dirty="0">
                <a:latin typeface="Arial" panose="020B0604020202020204" pitchFamily="34" charset="0"/>
                <a:cs typeface="Arial" panose="020B0604020202020204" pitchFamily="34" charset="0"/>
              </a:rPr>
              <a:t>6. Ινστιτούτο Υγείας του Παιδιού (Π.Δ. 867/1979)</a:t>
            </a:r>
          </a:p>
          <a:p>
            <a:pPr algn="l"/>
            <a:r>
              <a:rPr lang="el-GR" sz="2200" b="0" i="0" u="none" strike="noStrike" baseline="0" dirty="0">
                <a:latin typeface="Arial" panose="020B0604020202020204" pitchFamily="34" charset="0"/>
                <a:cs typeface="Arial" panose="020B0604020202020204" pitchFamily="34" charset="0"/>
              </a:rPr>
              <a:t>7. Ινστιτούτο Παστέρ (συν-εποπτείας με το Υπουργείο Παιδείας &amp; Θρησκευμάτων)</a:t>
            </a:r>
          </a:p>
          <a:p>
            <a:pPr algn="l"/>
            <a:r>
              <a:rPr lang="el-GR" sz="2200" b="0" i="0" u="none" strike="noStrike" baseline="0" dirty="0">
                <a:latin typeface="Arial" panose="020B0604020202020204" pitchFamily="34" charset="0"/>
                <a:cs typeface="Arial" panose="020B0604020202020204" pitchFamily="34" charset="0"/>
              </a:rPr>
              <a:t>8. Ερευνητικό Πανεπιστημιακό Ινστιτούτο Ψυχικής Υγιεινής (ΕΠΙΨΥ)</a:t>
            </a:r>
          </a:p>
          <a:p>
            <a:pPr algn="l"/>
            <a:r>
              <a:rPr lang="el-GR" sz="2200" b="0" i="0" u="none" strike="noStrike" baseline="0" dirty="0">
                <a:latin typeface="Arial" panose="020B0604020202020204" pitchFamily="34" charset="0"/>
                <a:cs typeface="Arial" panose="020B0604020202020204" pitchFamily="34" charset="0"/>
              </a:rPr>
              <a:t>9. Οργανισμός Διαχείρισης Ποιότητας Υγείας (</a:t>
            </a:r>
            <a:r>
              <a:rPr lang="el-GR" sz="2200" b="0" i="0" u="none" strike="noStrike" baseline="0" dirty="0" err="1">
                <a:latin typeface="Arial" panose="020B0604020202020204" pitchFamily="34" charset="0"/>
                <a:cs typeface="Arial" panose="020B0604020202020204" pitchFamily="34" charset="0"/>
              </a:rPr>
              <a:t>ΟΔιΠΥ</a:t>
            </a:r>
            <a:r>
              <a:rPr lang="el-GR" sz="2200" b="0" i="0" u="none" strike="noStrike" baseline="0" dirty="0">
                <a:latin typeface="Arial" panose="020B0604020202020204" pitchFamily="34" charset="0"/>
                <a:cs typeface="Arial" panose="020B0604020202020204" pitchFamily="34" charset="0"/>
              </a:rPr>
              <a:t>).</a:t>
            </a:r>
          </a:p>
          <a:p>
            <a:pPr algn="l"/>
            <a:r>
              <a:rPr lang="el-GR" sz="2200" b="0" i="0" u="none" strike="noStrike" baseline="0" dirty="0">
                <a:latin typeface="Arial" panose="020B0604020202020204" pitchFamily="34" charset="0"/>
                <a:cs typeface="Arial" panose="020B0604020202020204" pitchFamily="34" charset="0"/>
              </a:rPr>
              <a:t>10. Νοσοκομεία </a:t>
            </a:r>
            <a:r>
              <a:rPr lang="el-GR" sz="2200" b="0" i="0" u="none" strike="noStrike" baseline="0" dirty="0" err="1">
                <a:latin typeface="Arial" panose="020B0604020202020204" pitchFamily="34" charset="0"/>
                <a:cs typeface="Arial" panose="020B0604020202020204" pitchFamily="34" charset="0"/>
              </a:rPr>
              <a:t>διεπόμενα</a:t>
            </a:r>
            <a:r>
              <a:rPr lang="el-GR" sz="2200" b="0" i="0" u="none" strike="noStrike" baseline="0" dirty="0">
                <a:latin typeface="Arial" panose="020B0604020202020204" pitchFamily="34" charset="0"/>
                <a:cs typeface="Arial" panose="020B0604020202020204" pitchFamily="34" charset="0"/>
              </a:rPr>
              <a:t> από ειδικές διατάξεις (ΝΠΙΔ) π.χ. ≪Παπαγεωργίου≫ και ≪Ωνάσειο≫.</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169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5839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7.5.1 Κεντρική διακυβέρνηση (5)</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277516"/>
            <a:ext cx="11112758" cy="3477875"/>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Γ. ΑΝΩΝΥΜΕΣ ΕΤΑΙΡΕΙΕΣ</a:t>
            </a:r>
          </a:p>
          <a:p>
            <a:pPr algn="l"/>
            <a:r>
              <a:rPr lang="el-GR" sz="2200" b="0" i="0" u="none" strike="noStrike" baseline="0" dirty="0">
                <a:latin typeface="Arial" panose="020B0604020202020204" pitchFamily="34" charset="0"/>
                <a:cs typeface="Arial" panose="020B0604020202020204" pitchFamily="34" charset="0"/>
              </a:rPr>
              <a:t>1. Ανώνυμη Εταιρεία Μονάδων Υγείας (ΑΕΜΥΑΕ) (Ν.3293/2004) με το Γενικό Νοσοκομείο Θήρας (δημόσιου χαρακτήρα που υπάγεται στην ΑΕΜΥ ΑΕ βάσει του Ν. 4368/2016).</a:t>
            </a:r>
          </a:p>
          <a:p>
            <a:pPr algn="l"/>
            <a:r>
              <a:rPr lang="el-GR" sz="2200" b="0" i="0" u="none" strike="noStrike" baseline="0" dirty="0">
                <a:latin typeface="Arial" panose="020B0604020202020204" pitchFamily="34" charset="0"/>
                <a:cs typeface="Arial" panose="020B0604020202020204" pitchFamily="34" charset="0"/>
              </a:rPr>
              <a:t>2. Κέντρο Τεκμηρίωσης και Κοστολόγησης Νοσοκομειακών Υπηρεσιών ΑΕ (ΚΕΤΕ-ΚΝΥ ΑΕ) (μη κερδοσκοπικού χαρακτήρα, λειτουργεί βάσει του άρθρου 6 του Ν.4286/2014).</a:t>
            </a:r>
          </a:p>
          <a:p>
            <a:pPr algn="l"/>
            <a:r>
              <a:rPr lang="el-GR" sz="2200" b="0" i="0" u="none" strike="noStrike" baseline="0" dirty="0">
                <a:latin typeface="Arial" panose="020B0604020202020204" pitchFamily="34" charset="0"/>
                <a:cs typeface="Arial" panose="020B0604020202020204" pitchFamily="34" charset="0"/>
              </a:rPr>
              <a:t>3. Ινστιτούτο Φαρμακευτικής Έρευνας &amp; Τεχνολογίας ΑΕ (ΙΦΕΤ ΑΕ), Θυγατρική ΕΟΦ.</a:t>
            </a:r>
          </a:p>
          <a:p>
            <a:pPr algn="l"/>
            <a:r>
              <a:rPr lang="el-GR" sz="2200" b="0" i="0" u="none" strike="noStrike" baseline="0" dirty="0">
                <a:latin typeface="Arial" panose="020B0604020202020204" pitchFamily="34" charset="0"/>
                <a:cs typeface="Arial" panose="020B0604020202020204" pitchFamily="34" charset="0"/>
              </a:rPr>
              <a:t>4. Εθνικό Κέντρο Αξιολόγησης της Ποιότητας και Τεχνολογίας στην Υγεία ΑΕ (ΕΚΑ-ΠΤΥ) (ΦΕΚ 11054/2011) (πρώην ΕΚΕΒΥΛ) που μάλλον πρέπει να συγχωνευτεί με το ανωτέρω 9.</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1870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5839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7.5.1 Κεντρική διακυβέρνηση (6)</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058664"/>
            <a:ext cx="11112758" cy="5324535"/>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Για το ΕΣΥ αρμόδιοι σε υψηλό επίπεδο είναι ο υπουργός ή εντεταλμένος προς τούτο αναπληρωτής του (το 2023 υφυπουργός), με την αρωγή του/της γενικού γραμματέα υπηρεσιών υγείας. Στα γραφεία τους εκτιμάται ότι απασχολούνται πάνω από </a:t>
            </a:r>
            <a:r>
              <a:rPr lang="el-GR" sz="2000" b="1" i="0" u="none" strike="noStrike" baseline="0" dirty="0">
                <a:latin typeface="Arial" panose="020B0604020202020204" pitchFamily="34" charset="0"/>
                <a:cs typeface="Arial" panose="020B0604020202020204" pitchFamily="34" charset="0"/>
              </a:rPr>
              <a:t>50 άτομα</a:t>
            </a:r>
            <a:r>
              <a:rPr lang="el-GR" sz="2000" b="0" i="0" u="none" strike="noStrike" baseline="0" dirty="0">
                <a:latin typeface="Arial" panose="020B0604020202020204" pitchFamily="34" charset="0"/>
                <a:cs typeface="Arial" panose="020B0604020202020204" pitchFamily="34" charset="0"/>
              </a:rPr>
              <a:t>. </a:t>
            </a:r>
          </a:p>
          <a:p>
            <a:pPr algn="l"/>
            <a:r>
              <a:rPr lang="el-GR" sz="2000" b="0" i="0" u="none" strike="noStrike" baseline="0" dirty="0">
                <a:latin typeface="Arial" panose="020B0604020202020204" pitchFamily="34" charset="0"/>
                <a:cs typeface="Arial" panose="020B0604020202020204" pitchFamily="34" charset="0"/>
              </a:rPr>
              <a:t>Στις αρμόδιες υπηρεσίες του Υπουργείου Υγείας (Γενική Διεύθυνση Υπηρεσιών Υγείας και Διευθύνσεις Προσωπικού, Οικονομικών και Τεχνικών Υπηρεσιών) υπηρετούν πάνω από </a:t>
            </a:r>
            <a:r>
              <a:rPr lang="el-GR" sz="2000" b="1" i="0" u="none" strike="noStrike" baseline="0" dirty="0">
                <a:latin typeface="Arial" panose="020B0604020202020204" pitchFamily="34" charset="0"/>
                <a:cs typeface="Arial" panose="020B0604020202020204" pitchFamily="34" charset="0"/>
              </a:rPr>
              <a:t>200 υπάλληλοι</a:t>
            </a:r>
            <a:r>
              <a:rPr lang="el-GR" sz="2000" b="0" i="0" u="none" strike="noStrike" baseline="0" dirty="0">
                <a:latin typeface="Arial" panose="020B0604020202020204" pitchFamily="34" charset="0"/>
                <a:cs typeface="Arial" panose="020B0604020202020204" pitchFamily="34" charset="0"/>
              </a:rPr>
              <a:t>. Ανάλογοι αριθμοί εκτιμάται ότι υπηρετούν συνολικά σε κάθε </a:t>
            </a:r>
            <a:r>
              <a:rPr lang="el-GR" sz="2000" b="0" i="0" u="none" strike="noStrike" baseline="0" dirty="0" err="1">
                <a:latin typeface="Arial" panose="020B0604020202020204" pitchFamily="34" charset="0"/>
                <a:cs typeface="Arial" panose="020B0604020202020204" pitchFamily="34" charset="0"/>
              </a:rPr>
              <a:t>ΔΥΠε</a:t>
            </a:r>
            <a:r>
              <a:rPr lang="el-GR" sz="2000" b="0" i="0" u="none" strike="noStrike" baseline="0" dirty="0">
                <a:latin typeface="Arial" panose="020B0604020202020204" pitchFamily="34" charset="0"/>
                <a:cs typeface="Arial" panose="020B0604020202020204" pitchFamily="34" charset="0"/>
              </a:rPr>
              <a:t> (</a:t>
            </a:r>
            <a:r>
              <a:rPr lang="el-GR" sz="2000" b="1" i="0" u="none" strike="noStrike" baseline="0" dirty="0">
                <a:latin typeface="Arial" panose="020B0604020202020204" pitchFamily="34" charset="0"/>
                <a:cs typeface="Arial" panose="020B0604020202020204" pitchFamily="34" charset="0"/>
              </a:rPr>
              <a:t>250</a:t>
            </a:r>
            <a:r>
              <a:rPr lang="el-GR" sz="2000" b="0" i="0" u="none" strike="noStrike" baseline="0" dirty="0">
                <a:latin typeface="Arial" panose="020B0604020202020204" pitchFamily="34" charset="0"/>
                <a:cs typeface="Arial" panose="020B0604020202020204" pitchFamily="34" charset="0"/>
              </a:rPr>
              <a:t>).</a:t>
            </a:r>
          </a:p>
          <a:p>
            <a:pPr algn="l"/>
            <a:r>
              <a:rPr lang="el-GR" sz="2000" b="0" i="0" u="none" strike="noStrike" baseline="0" dirty="0">
                <a:latin typeface="Arial" panose="020B0604020202020204" pitchFamily="34" charset="0"/>
                <a:cs typeface="Arial" panose="020B0604020202020204" pitchFamily="34" charset="0"/>
              </a:rPr>
              <a:t>Μέχρι το 2002 το Υπουργείο ήταν υπεύθυνο για τον σχεδιασμό και τη ρύθμιση του ΕΣΥ σε εθνικό, περιφερειακό και τοπικό επίπεδο, με βάση τον Ν. 1397/83 και όσους ως τότε τον διαδέχθηκαν, παρά την πρόβλεψή του για τα Περιφερειακά Συμβούλια Υγείας (</a:t>
            </a:r>
            <a:r>
              <a:rPr lang="el-GR" sz="2000" b="0" i="0" u="none" strike="noStrike" baseline="0" dirty="0" err="1">
                <a:latin typeface="Arial" panose="020B0604020202020204" pitchFamily="34" charset="0"/>
                <a:cs typeface="Arial" panose="020B0604020202020204" pitchFamily="34" charset="0"/>
              </a:rPr>
              <a:t>ΠεΣΥ</a:t>
            </a:r>
            <a:r>
              <a:rPr lang="el-GR" sz="2000" b="0" i="0" u="none" strike="noStrike" baseline="0" dirty="0">
                <a:latin typeface="Arial" panose="020B0604020202020204" pitchFamily="34" charset="0"/>
                <a:cs typeface="Arial" panose="020B0604020202020204" pitchFamily="34" charset="0"/>
              </a:rPr>
              <a:t>). </a:t>
            </a:r>
          </a:p>
          <a:p>
            <a:pPr algn="l"/>
            <a:r>
              <a:rPr lang="el-GR" sz="2000" b="0" i="0" u="none" strike="noStrike" baseline="0" dirty="0">
                <a:latin typeface="Arial" panose="020B0604020202020204" pitchFamily="34" charset="0"/>
                <a:cs typeface="Arial" panose="020B0604020202020204" pitchFamily="34" charset="0"/>
              </a:rPr>
              <a:t>Με την εγκαθίδρυσή τους (Ν. 2889/2001) ως (17) </a:t>
            </a:r>
            <a:r>
              <a:rPr lang="el-GR" sz="2000" b="0" i="0" u="none" strike="noStrike" baseline="0" dirty="0" err="1">
                <a:latin typeface="Arial" panose="020B0604020202020204" pitchFamily="34" charset="0"/>
                <a:cs typeface="Arial" panose="020B0604020202020204" pitchFamily="34" charset="0"/>
              </a:rPr>
              <a:t>ΠεΣΥΠ</a:t>
            </a:r>
            <a:r>
              <a:rPr lang="el-GR" sz="2000" b="0" i="0" u="none" strike="noStrike" baseline="0" dirty="0">
                <a:latin typeface="Arial" panose="020B0604020202020204" pitchFamily="34" charset="0"/>
                <a:cs typeface="Arial" panose="020B0604020202020204" pitchFamily="34" charset="0"/>
              </a:rPr>
              <a:t> (με την πρόσθεση της Πρόνοιας που αργότερα αφαιρέθηκε) και κατόπιν (Ν. 3329/2005) των Υγειονομικών Περιφερειών [</a:t>
            </a:r>
            <a:r>
              <a:rPr lang="el-GR" sz="2000" b="1" i="0" u="none" strike="noStrike" baseline="0" dirty="0" err="1">
                <a:latin typeface="Arial" panose="020B0604020202020204" pitchFamily="34" charset="0"/>
                <a:cs typeface="Arial" panose="020B0604020202020204" pitchFamily="34" charset="0"/>
              </a:rPr>
              <a:t>ΥΠε</a:t>
            </a:r>
            <a:r>
              <a:rPr lang="el-GR" sz="2000" b="0" i="0" u="none" strike="noStrike" baseline="0" dirty="0">
                <a:latin typeface="Arial" panose="020B0604020202020204" pitchFamily="34" charset="0"/>
                <a:cs typeface="Arial" panose="020B0604020202020204" pitchFamily="34" charset="0"/>
              </a:rPr>
              <a:t>], που περιορίστηκαν (7) το 2007 (Ν. 3727), ορισμένες από αυτές τις αρμοδιότητες μεταβιβάστηκαν από το Υπουργείο σε αυτές. Παρ’ όλα αυτά, κύρια λειτουργία του Υπουργείου παραμένει η ρύθμιση, ο σχεδιασμός και (κακώς) η διαχείριση του ΕΣΥ, η ρύθμιση του ιδιωτικού τομέα και από το 2012 η διαχείριση και των ασφαλιστικών ταμείων υγείας, μέσω ΕΟΠΥΥ, που όπως αναφέρθηκε πρέπει να γίνει πλέον αυτοδύναμος. Αυτά επαναλήφθηκαν και σε νεότερους νόμους με κατάληξη τον Ν. 4771/2021.</a:t>
            </a:r>
          </a:p>
        </p:txBody>
      </p:sp>
    </p:spTree>
    <p:extLst>
      <p:ext uri="{BB962C8B-B14F-4D97-AF65-F5344CB8AC3E}">
        <p14:creationId xmlns:p14="http://schemas.microsoft.com/office/powerpoint/2010/main" val="3507824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5839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7.5.1 Κεντρική διακυβέρνηση (7)</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058664"/>
            <a:ext cx="11112758" cy="4154984"/>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Πριν τον ΕΟΠΥΥ, κύριο χαρακτηριστικό του ασφαλιστικού συστήματος στην Ελλάδα ήταν η ύπαρξη μεγάλου αριθμού ταμείων και εύρους ασφαλιστικών σχημάτων, τα οποία υπάγονταν στην αρμοδιότητα του Υπουργείου Εργασίας και Κοινωνικής Ασφάλισης.</a:t>
            </a:r>
          </a:p>
          <a:p>
            <a:pPr algn="l"/>
            <a:r>
              <a:rPr lang="el-GR" sz="2200" b="0" i="0" u="none" strike="noStrike" baseline="0" dirty="0">
                <a:latin typeface="Arial" panose="020B0604020202020204" pitchFamily="34" charset="0"/>
                <a:cs typeface="Arial" panose="020B0604020202020204" pitchFamily="34" charset="0"/>
              </a:rPr>
              <a:t>Με τις μεταρρυθμίσεις, όμως, που έλαβαν χώρα το 2011, η αρμοδιότητα των ταμείων ασφάλισης υγείας πέρασε στο Υπουργείο Υγείας, αφού συγχωνεύτηκαν τα τέσσερα μεγαλύτερα ταμεία και κλάδοι υγείας (ΙΚΑ, ΟΑΕΕ, ΟΓΑ, ΟΠΑΔ) σε έναν ενιαίο φορέα, τον Εθνικό Οργανισμό Παροχής Υπηρεσιών Υγείας (</a:t>
            </a:r>
            <a:r>
              <a:rPr lang="el-GR" sz="2200" b="1" i="0" u="none" strike="noStrike" baseline="0" dirty="0">
                <a:latin typeface="Arial" panose="020B0604020202020204" pitchFamily="34" charset="0"/>
                <a:cs typeface="Arial" panose="020B0604020202020204" pitchFamily="34" charset="0"/>
              </a:rPr>
              <a:t>ΕΟΠΥΥ</a:t>
            </a:r>
            <a:r>
              <a:rPr lang="el-GR" sz="2200" b="0" i="0" u="none" strike="noStrike" baseline="0" dirty="0">
                <a:latin typeface="Arial" panose="020B0604020202020204" pitchFamily="34" charset="0"/>
                <a:cs typeface="Arial" panose="020B0604020202020204" pitchFamily="34" charset="0"/>
              </a:rPr>
              <a:t>), με την προοπτική να</a:t>
            </a:r>
          </a:p>
          <a:p>
            <a:pPr algn="l"/>
            <a:r>
              <a:rPr lang="el-GR" sz="2200" b="0" i="0" u="none" strike="noStrike" baseline="0" dirty="0">
                <a:latin typeface="Arial" panose="020B0604020202020204" pitchFamily="34" charset="0"/>
                <a:cs typeface="Arial" panose="020B0604020202020204" pitchFamily="34" charset="0"/>
              </a:rPr>
              <a:t>ενταχθούν σε αυτόν και άλλα ταμεία (Σχήμα 7.2). </a:t>
            </a:r>
          </a:p>
          <a:p>
            <a:pPr algn="l"/>
            <a:r>
              <a:rPr lang="el-GR" sz="2200" b="0" i="0" u="none" strike="noStrike" baseline="0" dirty="0">
                <a:latin typeface="Arial" panose="020B0604020202020204" pitchFamily="34" charset="0"/>
                <a:cs typeface="Arial" panose="020B0604020202020204" pitchFamily="34" charset="0"/>
              </a:rPr>
              <a:t>Στην αρχή ο ΕΟΠΥΥ ανέλαβε την εποπτεία και των </a:t>
            </a:r>
            <a:r>
              <a:rPr lang="el-GR" sz="2200" b="0" i="0" u="none" strike="noStrike" baseline="0" dirty="0" err="1">
                <a:latin typeface="Arial" panose="020B0604020202020204" pitchFamily="34" charset="0"/>
                <a:cs typeface="Arial" panose="020B0604020202020204" pitchFamily="34" charset="0"/>
              </a:rPr>
              <a:t>πολυϊατρείων</a:t>
            </a:r>
            <a:r>
              <a:rPr lang="el-GR" sz="2200" b="0" i="0" u="none" strike="noStrike" baseline="0" dirty="0">
                <a:latin typeface="Arial" panose="020B0604020202020204" pitchFamily="34" charset="0"/>
                <a:cs typeface="Arial" panose="020B0604020202020204" pitchFamily="34" charset="0"/>
              </a:rPr>
              <a:t> του ΙΚΑ (τα 5 νοσοκομεία του ΙΚΑ συγχωνεύθηκαν με αντίστοιχα του ΕΣΥ με </a:t>
            </a:r>
            <a:r>
              <a:rPr lang="el-GR" sz="2200" b="0" i="0" u="none" strike="noStrike" baseline="0" dirty="0" err="1">
                <a:latin typeface="Arial" panose="020B0604020202020204" pitchFamily="34" charset="0"/>
                <a:cs typeface="Arial" panose="020B0604020202020204" pitchFamily="34" charset="0"/>
              </a:rPr>
              <a:t>τονΝ</a:t>
            </a:r>
            <a:r>
              <a:rPr lang="el-GR" sz="2200" b="0" i="0" u="none" strike="noStrike" baseline="0" dirty="0">
                <a:latin typeface="Arial" panose="020B0604020202020204" pitchFamily="34" charset="0"/>
                <a:cs typeface="Arial" panose="020B0604020202020204" pitchFamily="34" charset="0"/>
              </a:rPr>
              <a:t>. 3918/11), που κατόπιν ενσωματώθηκαν στο ΕΣΥ (ΠΕΔΥ με τον Ν. 4238/14) και μετατράπηκαν σε αστικά κέντρα υγείας (</a:t>
            </a:r>
            <a:r>
              <a:rPr lang="el-GR" sz="2200" b="0" i="0" u="none" strike="noStrike" baseline="0" dirty="0" err="1">
                <a:latin typeface="Arial" panose="020B0604020202020204" pitchFamily="34" charset="0"/>
                <a:cs typeface="Arial" panose="020B0604020202020204" pitchFamily="34" charset="0"/>
              </a:rPr>
              <a:t>ΥΠε</a:t>
            </a:r>
            <a:r>
              <a:rPr lang="el-GR" sz="2200" b="0" i="0" u="none" strike="noStrike" baseline="0" dirty="0">
                <a:latin typeface="Arial" panose="020B0604020202020204" pitchFamily="34" charset="0"/>
                <a:cs typeface="Arial" panose="020B0604020202020204" pitchFamily="34" charset="0"/>
              </a:rPr>
              <a:t>), μετά το 2017, 35 έτη κατόπιν του Ν. 1397/83.</a:t>
            </a:r>
          </a:p>
        </p:txBody>
      </p:sp>
    </p:spTree>
    <p:extLst>
      <p:ext uri="{BB962C8B-B14F-4D97-AF65-F5344CB8AC3E}">
        <p14:creationId xmlns:p14="http://schemas.microsoft.com/office/powerpoint/2010/main" val="2385845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5839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7.5.1 Κεντρική διακυβέρνηση (8)</a:t>
            </a:r>
            <a:endParaRPr lang="el-GR" sz="3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EFE5D073-3F1D-CD2F-72E1-B87FF6428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4931" y="1058664"/>
            <a:ext cx="7362138" cy="5401593"/>
          </a:xfrm>
          <a:prstGeom prst="rect">
            <a:avLst/>
          </a:prstGeom>
        </p:spPr>
      </p:pic>
    </p:spTree>
    <p:extLst>
      <p:ext uri="{BB962C8B-B14F-4D97-AF65-F5344CB8AC3E}">
        <p14:creationId xmlns:p14="http://schemas.microsoft.com/office/powerpoint/2010/main" val="314958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1215182"/>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0" u="none" strike="noStrike" baseline="0" dirty="0">
                <a:latin typeface="Arial" panose="020B0604020202020204" pitchFamily="34" charset="0"/>
                <a:cs typeface="Arial" panose="020B0604020202020204" pitchFamily="34" charset="0"/>
              </a:rPr>
              <a:t>7.5.1 Κεντρική διακυβέρνηση</a:t>
            </a:r>
            <a:br>
              <a:rPr lang="el-GR" sz="3000" b="1" i="0" u="none" strike="noStrike" baseline="0" dirty="0">
                <a:latin typeface="Arial" panose="020B0604020202020204" pitchFamily="34" charset="0"/>
                <a:cs typeface="Arial" panose="020B0604020202020204" pitchFamily="34" charset="0"/>
              </a:rPr>
            </a:br>
            <a:r>
              <a:rPr lang="el-GR" sz="2400" b="1" i="0" u="none" strike="noStrike" baseline="0" dirty="0">
                <a:latin typeface="Arial" panose="020B0604020202020204" pitchFamily="34" charset="0"/>
                <a:cs typeface="Arial" panose="020B0604020202020204" pitchFamily="34" charset="0"/>
              </a:rPr>
              <a:t>7.5.1.1 Μια πρόταση κεντρικής διαχείρισης</a:t>
            </a:r>
            <a:endParaRPr lang="el-GR" sz="24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445F4689-50A2-D486-83F9-A9F235DE2723}"/>
              </a:ext>
            </a:extLst>
          </p:cNvPr>
          <p:cNvSpPr txBox="1"/>
          <p:nvPr/>
        </p:nvSpPr>
        <p:spPr>
          <a:xfrm>
            <a:off x="300789" y="1310808"/>
            <a:ext cx="11590421" cy="5170646"/>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Στις υγειονομικές περιφέρειες προτείνεται η αύξησή τους (από 7) σε ≥8, για καλύτερη γεωγραφική κατανομή υπηρεσιών και την υποστήριξη ενός μεγάλου περιφερειακού πανεπιστημιακού νοσοκομείου στην έδρα καθεμίας ως εξής:</a:t>
            </a:r>
          </a:p>
          <a:p>
            <a:pPr algn="l"/>
            <a:r>
              <a:rPr lang="el-GR" sz="2200" b="0" i="0" u="none" strike="noStrike" baseline="0" dirty="0">
                <a:latin typeface="Arial" panose="020B0604020202020204" pitchFamily="34" charset="0"/>
                <a:cs typeface="Arial" panose="020B0604020202020204" pitchFamily="34" charset="0"/>
              </a:rPr>
              <a:t>1η: Αττική (εκτός Πειραιά και Δυτικής Αττικής) 3,2 εκατ. κάτοικοι με έδρα την Αθήνα, που λόγω του όγκου πληθυσμού και υπηρεσιών μπορεί να διαχωριστεί (2),</a:t>
            </a:r>
          </a:p>
          <a:p>
            <a:pPr algn="l"/>
            <a:r>
              <a:rPr lang="el-GR" sz="2200" b="0" i="0" u="none" strike="noStrike" baseline="0" dirty="0">
                <a:latin typeface="Arial" panose="020B0604020202020204" pitchFamily="34" charset="0"/>
                <a:cs typeface="Arial" panose="020B0604020202020204" pitchFamily="34" charset="0"/>
              </a:rPr>
              <a:t>2η: Πειραιάς (με Δυτική Αττική) και Νησιά (Αιγαίου) 1,1 εκατ. κάτοικοι με έδρα τον Πειραιά,</a:t>
            </a:r>
          </a:p>
          <a:p>
            <a:pPr algn="l"/>
            <a:r>
              <a:rPr lang="el-GR" sz="2200" b="0" i="0" u="none" strike="noStrike" baseline="0" dirty="0">
                <a:latin typeface="Arial" panose="020B0604020202020204" pitchFamily="34" charset="0"/>
                <a:cs typeface="Arial" panose="020B0604020202020204" pitchFamily="34" charset="0"/>
              </a:rPr>
              <a:t>3η: Κεντρική Μακεδονία, 1,85 εκατ. κάτοικοι με έδρα τη Θεσσαλονίκη,</a:t>
            </a:r>
          </a:p>
          <a:p>
            <a:pPr algn="l"/>
            <a:r>
              <a:rPr lang="el-GR" sz="2200" b="0" i="0" u="none" strike="noStrike" baseline="0" dirty="0">
                <a:latin typeface="Arial" panose="020B0604020202020204" pitchFamily="34" charset="0"/>
                <a:cs typeface="Arial" panose="020B0604020202020204" pitchFamily="34" charset="0"/>
              </a:rPr>
              <a:t>4η: Ανατολική Μακεδονία και Θράκη, 0,6 εκατ. κάτοικοι με έδρα την Κομοτηνή ή την Αλεξανδρούπολη,</a:t>
            </a:r>
          </a:p>
          <a:p>
            <a:pPr algn="l"/>
            <a:r>
              <a:rPr lang="el-GR" sz="2200" b="0" i="0" u="none" strike="noStrike" baseline="0" dirty="0">
                <a:latin typeface="Arial" panose="020B0604020202020204" pitchFamily="34" charset="0"/>
                <a:cs typeface="Arial" panose="020B0604020202020204" pitchFamily="34" charset="0"/>
              </a:rPr>
              <a:t>5η: Δυτική Μακεδονία και Ήπειρος (με την Κέρκυρα), 0,66 εκατ. κάτοικοι με έδρα τα Ιωάννινα (</a:t>
            </a:r>
            <a:r>
              <a:rPr lang="el-GR" sz="2200" b="0" i="0" u="none" strike="noStrike" baseline="0" dirty="0" err="1">
                <a:latin typeface="Arial" panose="020B0604020202020204" pitchFamily="34" charset="0"/>
                <a:cs typeface="Arial" panose="020B0604020202020204" pitchFamily="34" charset="0"/>
              </a:rPr>
              <a:t>υπο</a:t>
            </a:r>
            <a:r>
              <a:rPr lang="el-GR" sz="2200" b="0" i="0" u="none" strike="noStrike" baseline="0" dirty="0">
                <a:latin typeface="Arial" panose="020B0604020202020204" pitchFamily="34" charset="0"/>
                <a:cs typeface="Arial" panose="020B0604020202020204" pitchFamily="34" charset="0"/>
              </a:rPr>
              <a:t>-έδρα στην Κοζάνη),</a:t>
            </a:r>
          </a:p>
          <a:p>
            <a:pPr algn="l"/>
            <a:r>
              <a:rPr lang="el-GR" sz="2200" b="0" i="0" u="none" strike="noStrike" baseline="0" dirty="0">
                <a:latin typeface="Arial" panose="020B0604020202020204" pitchFamily="34" charset="0"/>
                <a:cs typeface="Arial" panose="020B0604020202020204" pitchFamily="34" charset="0"/>
              </a:rPr>
              <a:t>6η: Δυτική Ελλάδα και Πελοπόννησος (με λοιπά Ιόνια νησιά), 1,32 εκατ. κάτοικοι με έδρα την Πάτρα,</a:t>
            </a:r>
          </a:p>
          <a:p>
            <a:pPr algn="l"/>
            <a:r>
              <a:rPr lang="el-GR" sz="2200" b="0" i="0" u="none" strike="noStrike" baseline="0" dirty="0">
                <a:latin typeface="Arial" panose="020B0604020202020204" pitchFamily="34" charset="0"/>
                <a:cs typeface="Arial" panose="020B0604020202020204" pitchFamily="34" charset="0"/>
              </a:rPr>
              <a:t>7η: Θεσσαλία και Στερεά Ελλάδα, 1,33 εκατ. κάτοικοι με έδρα τη Λάρισα,</a:t>
            </a:r>
          </a:p>
          <a:p>
            <a:pPr algn="l"/>
            <a:r>
              <a:rPr lang="el-GR" sz="2200" b="0" i="0" u="none" strike="noStrike" baseline="0" dirty="0">
                <a:latin typeface="Arial" panose="020B0604020202020204" pitchFamily="34" charset="0"/>
                <a:cs typeface="Arial" panose="020B0604020202020204" pitchFamily="34" charset="0"/>
              </a:rPr>
              <a:t>8η: Κρήτη, 0,64 εκατ. κάτοικοι, με έδρα το Ηράκλειο.</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749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1073295"/>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 (1)</a:t>
            </a:r>
            <a:endParaRPr lang="el-GR" sz="30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445F4689-50A2-D486-83F9-A9F235DE2723}"/>
              </a:ext>
            </a:extLst>
          </p:cNvPr>
          <p:cNvSpPr txBox="1"/>
          <p:nvPr/>
        </p:nvSpPr>
        <p:spPr>
          <a:xfrm>
            <a:off x="300789" y="1310808"/>
            <a:ext cx="11590421" cy="5016758"/>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Έως το 1983 ο όρος ≪Πρωτοβάθμια Φροντίδα Υγείας≫ δεν χρησιμοποιούνταν. Αυτό, βέβαια, δεν σημαίνει ότι δεν παρέχονταν αντίστοιχες υπηρεσίες, καθώς ήδη με τα Β.Δ. 4/1923 (ΦΕΚ 328/Α’/14.02.1923) και 196/1969 (ΦΕΚ 53/Α’/26.03.1969) παρέχονταν υπηρεσίες ΠΦΥ. Με το Ν.Δ. 2592/1953 (ΦΕΚ 254/Α’/18.09.1953) και τον Ν.3487/1955 θεσπίστηκε η ύπαρξη κοινοτικών και αγροτικών ιατρείων σε όλη τη χώρα, και μετά ο θεσμός του αγροτικού ιατρού. </a:t>
            </a:r>
          </a:p>
          <a:p>
            <a:pPr algn="l"/>
            <a:r>
              <a:rPr lang="el-GR" sz="2000" b="0" i="0" u="none" strike="noStrike" baseline="0" dirty="0">
                <a:latin typeface="Arial" panose="020B0604020202020204" pitchFamily="34" charset="0"/>
                <a:cs typeface="Arial" panose="020B0604020202020204" pitchFamily="34" charset="0"/>
              </a:rPr>
              <a:t>Ο όρος ≪Πρωτοβάθμια Φροντίδα Υγείας≫ εμφανίστηκε για πρώτη φορά με τον Ν. 1397/1983 ≪Εθνικό Σύστημα Υγείας≫ (ΦΕΚ 143/Α’/07.10.1983), ο οποίος αποτελεί ουσιαστικά την πρώτη προσπάθεια οργάνωσης και ενιαίας ανάπτυξης της ΠΦΥ.</a:t>
            </a:r>
          </a:p>
          <a:p>
            <a:pPr algn="l"/>
            <a:r>
              <a:rPr lang="el-GR" sz="2000" b="0" i="0" u="none" strike="noStrike" baseline="0" dirty="0">
                <a:latin typeface="Arial" panose="020B0604020202020204" pitchFamily="34" charset="0"/>
                <a:cs typeface="Arial" panose="020B0604020202020204" pitchFamily="34" charset="0"/>
              </a:rPr>
              <a:t>Με τον τελευταίο (Ν.3235/2004 ≪Πρωτοβάθμια Φροντίδα Υγείας≫) αποδίδεται και θεσμικά ο ορισμός της ΠΦΥ, ο οποίος καλύπτει τους σκοπούς των κέντρων υγείας, όπως ήδη έχουν καθιερωθεί με προγενέστερους νόμους, επιχειρείται η σύγκλιση των διάφορων δομών ΠΦΥ (κέντρα υγείας ΕΣΥ, ασφαλιστικών οργανισμών, ΟΤΑ), χωρίς όμως να </a:t>
            </a:r>
            <a:r>
              <a:rPr lang="el-GR" sz="2000" b="0" i="0" u="none" strike="noStrike" baseline="0" dirty="0" err="1">
                <a:latin typeface="Arial" panose="020B0604020202020204" pitchFamily="34" charset="0"/>
                <a:cs typeface="Arial" panose="020B0604020202020204" pitchFamily="34" charset="0"/>
              </a:rPr>
              <a:t>ομογενοποιούνται</a:t>
            </a:r>
            <a:r>
              <a:rPr lang="el-GR" sz="2000" b="0" i="0" u="none" strike="noStrike" baseline="0" dirty="0">
                <a:latin typeface="Arial" panose="020B0604020202020204" pitchFamily="34" charset="0"/>
                <a:cs typeface="Arial" panose="020B0604020202020204" pitchFamily="34" charset="0"/>
              </a:rPr>
              <a:t> οργανωτικά, διοικητικά και λειτουργικά, εισάγονται σύγχρονες πρακτικές στην άσκηση της ΠΦΥ, όπως η </a:t>
            </a:r>
            <a:r>
              <a:rPr lang="el-GR" sz="2000" b="0" i="0" u="none" strike="noStrike" baseline="0" dirty="0" err="1">
                <a:latin typeface="Arial" panose="020B0604020202020204" pitchFamily="34" charset="0"/>
                <a:cs typeface="Arial" panose="020B0604020202020204" pitchFamily="34" charset="0"/>
              </a:rPr>
              <a:t>τομεοποίηση</a:t>
            </a:r>
            <a:r>
              <a:rPr lang="el-GR" sz="2000" b="0" i="0" u="none" strike="noStrike" baseline="0" dirty="0">
                <a:latin typeface="Arial" panose="020B0604020202020204" pitchFamily="34" charset="0"/>
                <a:cs typeface="Arial" panose="020B0604020202020204" pitchFamily="34" charset="0"/>
              </a:rPr>
              <a:t>, ο ηλεκτρονικός ιατρικός φάκελος, η ηλεκτρονική κάρτα υγείας, η τηλεματική, ενώ επανέρχεται</a:t>
            </a:r>
          </a:p>
          <a:p>
            <a:pPr algn="l"/>
            <a:r>
              <a:rPr lang="el-GR" sz="2000" b="0" i="0" u="none" strike="noStrike" baseline="0" dirty="0">
                <a:latin typeface="Arial" panose="020B0604020202020204" pitchFamily="34" charset="0"/>
                <a:cs typeface="Arial" panose="020B0604020202020204" pitchFamily="34" charset="0"/>
              </a:rPr>
              <a:t>διευρυμένα ο θεσμός του οικογενειακού ιατρού, καθώς εκτός από τους ιατρούς των κέντρων υγείας καθήκοντα θα μπορούν να ασκούν και ιδιώτες ιατροί, συμβεβλημένοι με ασφαλιστικούς οργανισμούς.</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7183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90592"/>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 (2)</a:t>
            </a:r>
            <a:endParaRPr lang="el-GR" sz="30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445F4689-50A2-D486-83F9-A9F235DE2723}"/>
              </a:ext>
            </a:extLst>
          </p:cNvPr>
          <p:cNvSpPr txBox="1"/>
          <p:nvPr/>
        </p:nvSpPr>
        <p:spPr>
          <a:xfrm>
            <a:off x="300789" y="1238679"/>
            <a:ext cx="11590421" cy="5355312"/>
          </a:xfrm>
          <a:prstGeom prst="rect">
            <a:avLst/>
          </a:prstGeom>
          <a:noFill/>
        </p:spPr>
        <p:txBody>
          <a:bodyPr wrap="square">
            <a:spAutoFit/>
          </a:bodyPr>
          <a:lstStyle/>
          <a:p>
            <a:pPr algn="l"/>
            <a:r>
              <a:rPr lang="el-GR" sz="1800" b="0" i="0" u="none" strike="noStrike" baseline="0" dirty="0">
                <a:latin typeface="Arial" panose="020B0604020202020204" pitchFamily="34" charset="0"/>
                <a:cs typeface="Arial" panose="020B0604020202020204" pitchFamily="34" charset="0"/>
              </a:rPr>
              <a:t>Με την εγκαθίδρυση του ΕΣΥ, το δίκτυο των υπηρεσιών και δομών ΠΦΥ διαμορφώθηκε με τέτοιον τρόπο που τα κέντρα υγείας κατέχουν τον συντονιστικό ρόλο (μετά το 1983 με τα κέντρα υγείας αγροτικού τύπου και μετά το 2014 με τα κέντρα υγείας αστικού τύπου). Παράλληλα, η προσπάθεια για την εφαρμογή οικογενειακού ιατρού δεν στεφόταν με επιτυχία. Το 2014 με τον Ν. 4238/2014 ≪Πρωτοβάθμιο Εθνικό Δίκτυο Υγείας (ΠΕΔΥ), αλλαγή σκοπού ΕΟΠΥΥ και λοιπές διατάξεις≫ (ΦΕΚ 38/Α’/07.02.2014) επιχειρείται αναδιοργάνωση της ΠΦΥ με τη δημιουργία του Πρωτοβάθμιου Εθνικού Δικτύου Υγείας (ΠΕΔΥ), ενός καθολικού και ολοκληρωμένου συστήματος ΠΦΥ, υπό τη Διοίκηση των Υγειονομικών Περιφερειών, μεταφέροντας και τα πρώην </a:t>
            </a:r>
            <a:r>
              <a:rPr lang="el-GR" sz="1800" b="0" i="0" u="none" strike="noStrike" baseline="0" dirty="0" err="1">
                <a:latin typeface="Arial" panose="020B0604020202020204" pitchFamily="34" charset="0"/>
                <a:cs typeface="Arial" panose="020B0604020202020204" pitchFamily="34" charset="0"/>
              </a:rPr>
              <a:t>πολυϊατρεία</a:t>
            </a:r>
            <a:r>
              <a:rPr lang="el-GR" dirty="0">
                <a:latin typeface="Arial" panose="020B0604020202020204" pitchFamily="34" charset="0"/>
                <a:cs typeface="Arial" panose="020B0604020202020204" pitchFamily="34" charset="0"/>
              </a:rPr>
              <a:t> </a:t>
            </a:r>
            <a:r>
              <a:rPr lang="el-GR" sz="1800" b="0" i="0" u="none" strike="noStrike" baseline="0" dirty="0">
                <a:latin typeface="Arial" panose="020B0604020202020204" pitchFamily="34" charset="0"/>
                <a:cs typeface="Arial" panose="020B0604020202020204" pitchFamily="34" charset="0"/>
              </a:rPr>
              <a:t>του ΙΚΑ, τότε ΕΟΠΥΥ. Η παρακολούθηση της ΠΦΥ από φορείς όπως η ΕΛΣΤΑΤ μέχρι το νέτος 2016 περιοριζόταν στα </a:t>
            </a:r>
            <a:r>
              <a:rPr lang="el-GR" sz="1800" b="1" i="0" u="none" strike="noStrike" baseline="0" dirty="0">
                <a:latin typeface="Arial" panose="020B0604020202020204" pitchFamily="34" charset="0"/>
                <a:cs typeface="Arial" panose="020B0604020202020204" pitchFamily="34" charset="0"/>
              </a:rPr>
              <a:t>Κέντρα Υγείας </a:t>
            </a:r>
            <a:r>
              <a:rPr lang="el-GR" sz="1800" b="0" i="0" u="none" strike="noStrike" baseline="0" dirty="0">
                <a:latin typeface="Arial" panose="020B0604020202020204" pitchFamily="34" charset="0"/>
                <a:cs typeface="Arial" panose="020B0604020202020204" pitchFamily="34" charset="0"/>
              </a:rPr>
              <a:t>του Πρωτοβάθμιου Εθνικού Δικτύου Υγείας (ΠΕΔΥ).</a:t>
            </a:r>
          </a:p>
          <a:p>
            <a:pPr algn="l"/>
            <a:endParaRPr lang="el-GR" sz="1800" b="0" i="0" u="none" strike="noStrike" baseline="0" dirty="0">
              <a:latin typeface="Arial" panose="020B0604020202020204" pitchFamily="34" charset="0"/>
              <a:cs typeface="Arial" panose="020B0604020202020204" pitchFamily="34" charset="0"/>
            </a:endParaRPr>
          </a:p>
          <a:p>
            <a:pPr algn="l"/>
            <a:r>
              <a:rPr lang="el-GR" sz="1800" b="0" i="0" u="none" strike="noStrike" baseline="0" dirty="0">
                <a:latin typeface="Arial" panose="020B0604020202020204" pitchFamily="34" charset="0"/>
                <a:cs typeface="Arial" panose="020B0604020202020204" pitchFamily="34" charset="0"/>
              </a:rPr>
              <a:t>Μετά τον Ν.4486/2017 για τη ≪Μεταρρύθμιση της Πρωτοβάθμιας Φροντίδας Υγείας≫ ο όρος ≪κέντρο υγείας≫ διευρύνθηκε και περιλαμβάνει επιπλέον τις αποκεντρωμένες μονάδες, όπου στο πρώτο επίπεδο ΠΦΥ παρέχονται υπηρεσίες από τις Τοπικές Ομάδες Υγείας (</a:t>
            </a:r>
            <a:r>
              <a:rPr lang="el-GR" sz="1800" b="1" i="0" u="none" strike="noStrike" baseline="0" dirty="0" err="1">
                <a:latin typeface="Arial" panose="020B0604020202020204" pitchFamily="34" charset="0"/>
                <a:cs typeface="Arial" panose="020B0604020202020204" pitchFamily="34" charset="0"/>
              </a:rPr>
              <a:t>ΤοΜΥ</a:t>
            </a:r>
            <a:r>
              <a:rPr lang="el-GR" sz="1800" b="0" i="0" u="none" strike="noStrike" baseline="0" dirty="0">
                <a:latin typeface="Arial" panose="020B0604020202020204" pitchFamily="34" charset="0"/>
                <a:cs typeface="Arial" panose="020B0604020202020204" pitchFamily="34" charset="0"/>
              </a:rPr>
              <a:t>), τα Περιφερειακά </a:t>
            </a:r>
            <a:r>
              <a:rPr lang="el-GR" sz="1800" b="1" i="0" u="none" strike="noStrike" baseline="0" dirty="0">
                <a:latin typeface="Arial" panose="020B0604020202020204" pitchFamily="34" charset="0"/>
                <a:cs typeface="Arial" panose="020B0604020202020204" pitchFamily="34" charset="0"/>
              </a:rPr>
              <a:t>Ιατρεία </a:t>
            </a:r>
            <a:r>
              <a:rPr lang="el-GR" sz="1800" b="0" i="0" u="none" strike="noStrike" baseline="0" dirty="0">
                <a:latin typeface="Arial" panose="020B0604020202020204" pitchFamily="34" charset="0"/>
                <a:cs typeface="Arial" panose="020B0604020202020204" pitchFamily="34" charset="0"/>
              </a:rPr>
              <a:t>(ΠΙ), τα Πολυδύναμα Περιφερειακά Ιατρεία (ΠΠΙ), τα Ειδικά Περιφερειακά Ιατρεία (ΕΠΙ), τα Τοπικά Ιατρεία (ΤΙ) και λοιπές μονάδες ΠΦΥ.Ο Ν. 4931/2022 (ΦΕΚ Α’ 94/13-05-2022), που καθιέρωσε την εφαρμογή πια του </a:t>
            </a:r>
            <a:r>
              <a:rPr lang="el-GR" sz="1800" b="1" i="0" u="none" strike="noStrike" baseline="0" dirty="0">
                <a:latin typeface="Arial" panose="020B0604020202020204" pitchFamily="34" charset="0"/>
                <a:cs typeface="Arial" panose="020B0604020202020204" pitchFamily="34" charset="0"/>
              </a:rPr>
              <a:t>προσωπικού ιατρού</a:t>
            </a:r>
            <a:r>
              <a:rPr lang="el-GR" sz="1800" b="0" i="0" u="none" strike="noStrike" baseline="0" dirty="0">
                <a:latin typeface="Arial" panose="020B0604020202020204" pitchFamily="34" charset="0"/>
                <a:cs typeface="Arial" panose="020B0604020202020204" pitchFamily="34" charset="0"/>
              </a:rPr>
              <a:t>, προβλέπει την άμεση, λειτουργική και επιστημονική διασύνδεση των </a:t>
            </a:r>
            <a:r>
              <a:rPr lang="el-GR" sz="1800" b="0" i="0" u="none" strike="noStrike" baseline="0" dirty="0" err="1">
                <a:latin typeface="Arial" panose="020B0604020202020204" pitchFamily="34" charset="0"/>
                <a:cs typeface="Arial" panose="020B0604020202020204" pitchFamily="34" charset="0"/>
              </a:rPr>
              <a:t>ΤοΜΥ</a:t>
            </a:r>
            <a:r>
              <a:rPr lang="el-GR" sz="1800" b="0" i="0" u="none" strike="noStrike" baseline="0" dirty="0">
                <a:latin typeface="Arial" panose="020B0604020202020204" pitchFamily="34" charset="0"/>
                <a:cs typeface="Arial" panose="020B0604020202020204" pitchFamily="34" charset="0"/>
              </a:rPr>
              <a:t> με το κέντρο υγείας του οποίου αποτελούν αποκεντρωμένες μονάδες και με το νοσοκομείο αναφοράς εντός της οικείας </a:t>
            </a:r>
            <a:r>
              <a:rPr lang="el-GR" sz="1800" b="0" i="0" u="none" strike="noStrike" baseline="0" dirty="0" err="1">
                <a:latin typeface="Arial" panose="020B0604020202020204" pitchFamily="34" charset="0"/>
                <a:cs typeface="Arial" panose="020B0604020202020204" pitchFamily="34" charset="0"/>
              </a:rPr>
              <a:t>ΔΥΠε</a:t>
            </a:r>
            <a:r>
              <a:rPr lang="el-GR" sz="1800" b="0" i="0" u="none" strike="noStrike" baseline="0" dirty="0">
                <a:latin typeface="Arial" panose="020B0604020202020204" pitchFamily="34" charset="0"/>
                <a:cs typeface="Arial" panose="020B0604020202020204" pitchFamily="34" charset="0"/>
              </a:rPr>
              <a:t> και παραπέμπουν, κατά</a:t>
            </a:r>
            <a:r>
              <a:rPr lang="el-GR" dirty="0">
                <a:latin typeface="Arial" panose="020B0604020202020204" pitchFamily="34" charset="0"/>
                <a:cs typeface="Arial" panose="020B0604020202020204" pitchFamily="34" charset="0"/>
              </a:rPr>
              <a:t> </a:t>
            </a:r>
            <a:r>
              <a:rPr lang="el-GR" sz="1800" b="0" i="0" u="none" strike="noStrike" baseline="0" dirty="0">
                <a:latin typeface="Arial" panose="020B0604020202020204" pitchFamily="34" charset="0"/>
                <a:cs typeface="Arial" panose="020B0604020202020204" pitchFamily="34" charset="0"/>
              </a:rPr>
              <a:t>προτεραιότητα σε αυτά, τους λήπτες υπηρεσιών υγείας για περαιτέρω διάγνωση, παρακολούθηση, θεραπεία ή νοσηλεία.</a:t>
            </a:r>
          </a:p>
        </p:txBody>
      </p:sp>
    </p:spTree>
    <p:extLst>
      <p:ext uri="{BB962C8B-B14F-4D97-AF65-F5344CB8AC3E}">
        <p14:creationId xmlns:p14="http://schemas.microsoft.com/office/powerpoint/2010/main" val="1536772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74550"/>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 (3)</a:t>
            </a:r>
            <a:endParaRPr lang="el-GR" sz="24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A17E4579-984C-68B3-E0B8-F93E8F5AA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221" y="1074821"/>
            <a:ext cx="6689558" cy="5389987"/>
          </a:xfrm>
          <a:prstGeom prst="rect">
            <a:avLst/>
          </a:prstGeom>
        </p:spPr>
      </p:pic>
    </p:spTree>
    <p:extLst>
      <p:ext uri="{BB962C8B-B14F-4D97-AF65-F5344CB8AC3E}">
        <p14:creationId xmlns:p14="http://schemas.microsoft.com/office/powerpoint/2010/main" val="4272280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
            <a:ext cx="11112758" cy="64229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.1 Εισαγωγή (3)</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701338"/>
            <a:ext cx="11272396" cy="5016758"/>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Η </a:t>
            </a:r>
            <a:r>
              <a:rPr lang="el-GR" sz="2000" b="1" i="0" u="none" strike="noStrike" baseline="0" dirty="0">
                <a:latin typeface="Arial" panose="020B0604020202020204" pitchFamily="34" charset="0"/>
                <a:cs typeface="Arial" panose="020B0604020202020204" pitchFamily="34" charset="0"/>
              </a:rPr>
              <a:t>οργάνωση </a:t>
            </a:r>
            <a:r>
              <a:rPr lang="el-GR" sz="2000" b="0" i="0" u="none" strike="noStrike" baseline="0" dirty="0">
                <a:latin typeface="Arial" panose="020B0604020202020204" pitchFamily="34" charset="0"/>
                <a:cs typeface="Arial" panose="020B0604020202020204" pitchFamily="34" charset="0"/>
              </a:rPr>
              <a:t>εκφράζεται συνήθως με:</a:t>
            </a:r>
          </a:p>
          <a:p>
            <a:pPr algn="l"/>
            <a:r>
              <a:rPr lang="el-GR" sz="2000" b="0" i="0" u="none" strike="noStrike" baseline="0" dirty="0">
                <a:latin typeface="Arial" panose="020B0604020202020204" pitchFamily="34" charset="0"/>
                <a:cs typeface="Arial" panose="020B0604020202020204" pitchFamily="34" charset="0"/>
              </a:rPr>
              <a:t>α. </a:t>
            </a:r>
            <a:r>
              <a:rPr lang="el-GR" sz="2000" b="0" i="0" u="sng" strike="noStrike" baseline="0" dirty="0">
                <a:latin typeface="Arial" panose="020B0604020202020204" pitchFamily="34" charset="0"/>
                <a:cs typeface="Arial" panose="020B0604020202020204" pitchFamily="34" charset="0"/>
              </a:rPr>
              <a:t>οργανόγραμμα</a:t>
            </a:r>
            <a:r>
              <a:rPr lang="el-GR" sz="2000" b="0" i="0" u="none" strike="noStrike" baseline="0" dirty="0">
                <a:latin typeface="Arial" panose="020B0604020202020204" pitchFamily="34" charset="0"/>
                <a:cs typeface="Arial" panose="020B0604020202020204" pitchFamily="34" charset="0"/>
              </a:rPr>
              <a:t>, το οποίο παρουσιάζει την οργανωτική διάρθρωση, δηλαδή μια σχηματική απεικόνιση σε διάγραμμα διευθύνσεων, τμημάτων κ.λπ., που υπάρχουν σε μια επιχείρηση ή έναν οργανισμό, β. </a:t>
            </a:r>
            <a:r>
              <a:rPr lang="el-GR" sz="2000" b="0" i="0" u="sng" strike="noStrike" baseline="0" dirty="0">
                <a:latin typeface="Arial" panose="020B0604020202020204" pitchFamily="34" charset="0"/>
                <a:cs typeface="Arial" panose="020B0604020202020204" pitchFamily="34" charset="0"/>
              </a:rPr>
              <a:t>καταμερισμό</a:t>
            </a:r>
            <a:r>
              <a:rPr lang="el-GR" sz="2000" b="0" i="0" u="none" strike="noStrike" baseline="0" dirty="0">
                <a:latin typeface="Arial" panose="020B0604020202020204" pitchFamily="34" charset="0"/>
                <a:cs typeface="Arial" panose="020B0604020202020204" pitchFamily="34" charset="0"/>
              </a:rPr>
              <a:t> των εργασιών, γ. </a:t>
            </a:r>
            <a:r>
              <a:rPr lang="el-GR" sz="2000" b="0" i="0" u="sng" strike="noStrike" baseline="0" dirty="0">
                <a:latin typeface="Arial" panose="020B0604020202020204" pitchFamily="34" charset="0"/>
                <a:cs typeface="Arial" panose="020B0604020202020204" pitchFamily="34" charset="0"/>
              </a:rPr>
              <a:t>εκχώρηση</a:t>
            </a:r>
            <a:r>
              <a:rPr lang="el-GR" sz="2000" b="0" i="0" u="none" strike="noStrike" baseline="0" dirty="0">
                <a:latin typeface="Arial" panose="020B0604020202020204" pitchFamily="34" charset="0"/>
                <a:cs typeface="Arial" panose="020B0604020202020204" pitchFamily="34" charset="0"/>
              </a:rPr>
              <a:t> εξουσίας σε χαμηλότερα κλιμάκια διοίκησης, δ. </a:t>
            </a:r>
            <a:r>
              <a:rPr lang="el-GR" sz="2000" b="0" i="0" u="none" strike="noStrike" baseline="0" dirty="0" err="1">
                <a:latin typeface="Arial" panose="020B0604020202020204" pitchFamily="34" charset="0"/>
                <a:cs typeface="Arial" panose="020B0604020202020204" pitchFamily="34" charset="0"/>
              </a:rPr>
              <a:t>τμηματοποίηση</a:t>
            </a:r>
            <a:r>
              <a:rPr lang="el-GR" sz="2000" b="0" i="0" u="none" strike="noStrike" baseline="0" dirty="0">
                <a:latin typeface="Arial" panose="020B0604020202020204" pitchFamily="34" charset="0"/>
                <a:cs typeface="Arial" panose="020B0604020202020204" pitchFamily="34" charset="0"/>
              </a:rPr>
              <a:t> των λειτουργιών ή με άλλη μορφή,</a:t>
            </a:r>
          </a:p>
          <a:p>
            <a:pPr algn="l"/>
            <a:endParaRPr lang="el-GR"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ενώ περιλαμβάνει:</a:t>
            </a:r>
          </a:p>
          <a:p>
            <a:pPr algn="l"/>
            <a:r>
              <a:rPr lang="el-GR" sz="2000" b="0" i="0" u="none" strike="noStrike" baseline="0" dirty="0">
                <a:latin typeface="Arial" panose="020B0604020202020204" pitchFamily="34" charset="0"/>
                <a:cs typeface="Arial" panose="020B0604020202020204" pitchFamily="34" charset="0"/>
              </a:rPr>
              <a:t>α. καθορισμό ανθρώπινων και υλικών πόρων που απαιτούνται για την επίτευξη του σκοπού,</a:t>
            </a:r>
          </a:p>
          <a:p>
            <a:pPr algn="l"/>
            <a:r>
              <a:rPr lang="el-GR" sz="2000" b="0" i="0" u="none" strike="noStrike" baseline="0" dirty="0">
                <a:latin typeface="Arial" panose="020B0604020202020204" pitchFamily="34" charset="0"/>
                <a:cs typeface="Arial" panose="020B0604020202020204" pitchFamily="34" charset="0"/>
              </a:rPr>
              <a:t>β. θέσπιση κανόνων και μεθόδων που πρέπει να εφαρμόζονται στις, απαιτούμενες για την επίτευξη του σκοπού, ενέργειες,</a:t>
            </a:r>
          </a:p>
          <a:p>
            <a:pPr algn="l"/>
            <a:r>
              <a:rPr lang="el-GR" sz="2000" b="0" i="0" u="none" strike="noStrike" baseline="0" dirty="0">
                <a:latin typeface="Arial" panose="020B0604020202020204" pitchFamily="34" charset="0"/>
                <a:cs typeface="Arial" panose="020B0604020202020204" pitchFamily="34" charset="0"/>
              </a:rPr>
              <a:t>γ. δημιουργία μιας αρμονικής διάταξης όλων των παραγόντων που συμμετέχουν στη διαδικασία υλοποίησης του σκοπού (ανθρώπων στη σχέση μεταξύ τους και ανθρώπων σε σχέση με τα υλικά μέσα), και</a:t>
            </a:r>
          </a:p>
          <a:p>
            <a:pPr algn="l"/>
            <a:r>
              <a:rPr lang="el-GR" sz="2000" b="0" i="0" u="none" strike="noStrike" baseline="0" dirty="0">
                <a:latin typeface="Arial" panose="020B0604020202020204" pitchFamily="34" charset="0"/>
                <a:cs typeface="Arial" panose="020B0604020202020204" pitchFamily="34" charset="0"/>
              </a:rPr>
              <a:t>δ. τη σύσταση ενός οργανισμού με τέτοια κατανομή λειτουργιών και διάταξη, ώστε στις σχέσεις μεταξύ τους να κυριαρχεί η συνεργασία και ο συντονισμός, που θα προκύπτουν από την ενσυνείδητη επιδίωξη των προκαθορισμένων σκοπών από τα μέλη που ανήκουν στον οργανισμό.</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656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1038718"/>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 (4)</a:t>
            </a:r>
            <a:endParaRPr lang="el-GR" sz="24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A13A5699-D4C5-3E7E-3CF9-3A0F2DCD4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996" y="1652214"/>
            <a:ext cx="9564007" cy="3553571"/>
          </a:xfrm>
          <a:prstGeom prst="rect">
            <a:avLst/>
          </a:prstGeom>
        </p:spPr>
      </p:pic>
    </p:spTree>
    <p:extLst>
      <p:ext uri="{BB962C8B-B14F-4D97-AF65-F5344CB8AC3E}">
        <p14:creationId xmlns:p14="http://schemas.microsoft.com/office/powerpoint/2010/main" val="1201712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1038718"/>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 (5)</a:t>
            </a:r>
            <a:endParaRPr lang="el-GR" sz="24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FB39AA69-6AAC-760C-6F43-511494CE3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292" y="1198030"/>
            <a:ext cx="9741415" cy="5209626"/>
          </a:xfrm>
          <a:prstGeom prst="rect">
            <a:avLst/>
          </a:prstGeom>
        </p:spPr>
      </p:pic>
    </p:spTree>
    <p:extLst>
      <p:ext uri="{BB962C8B-B14F-4D97-AF65-F5344CB8AC3E}">
        <p14:creationId xmlns:p14="http://schemas.microsoft.com/office/powerpoint/2010/main" val="3283951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1038718"/>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 (6)</a:t>
            </a:r>
            <a:endParaRPr lang="el-GR" sz="24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059E8376-134C-57E4-90C9-5F1C757F7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918" y="1985210"/>
            <a:ext cx="10868163" cy="2887580"/>
          </a:xfrm>
          <a:prstGeom prst="rect">
            <a:avLst/>
          </a:prstGeom>
        </p:spPr>
      </p:pic>
    </p:spTree>
    <p:extLst>
      <p:ext uri="{BB962C8B-B14F-4D97-AF65-F5344CB8AC3E}">
        <p14:creationId xmlns:p14="http://schemas.microsoft.com/office/powerpoint/2010/main" val="843102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4246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 (7)</a:t>
            </a:r>
            <a:endParaRPr lang="el-GR" sz="24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931FBF54-7609-7ABF-334B-EEED65527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772" y="1283368"/>
            <a:ext cx="9082456" cy="4807533"/>
          </a:xfrm>
          <a:prstGeom prst="rect">
            <a:avLst/>
          </a:prstGeom>
        </p:spPr>
      </p:pic>
    </p:spTree>
    <p:extLst>
      <p:ext uri="{BB962C8B-B14F-4D97-AF65-F5344CB8AC3E}">
        <p14:creationId xmlns:p14="http://schemas.microsoft.com/office/powerpoint/2010/main" val="2442179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74550"/>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 (8)</a:t>
            </a:r>
            <a:endParaRPr lang="el-GR" sz="24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AC80F539-B368-E5DE-96FD-41B6ADC2B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957" y="1235242"/>
            <a:ext cx="5976086" cy="5193872"/>
          </a:xfrm>
          <a:prstGeom prst="rect">
            <a:avLst/>
          </a:prstGeom>
        </p:spPr>
      </p:pic>
    </p:spTree>
    <p:extLst>
      <p:ext uri="{BB962C8B-B14F-4D97-AF65-F5344CB8AC3E}">
        <p14:creationId xmlns:p14="http://schemas.microsoft.com/office/powerpoint/2010/main" val="200962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881031"/>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 (9)</a:t>
            </a:r>
            <a:endParaRPr lang="el-GR" sz="24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C0983CD1-2C22-8840-4C73-453A907AC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1711" y="1040343"/>
            <a:ext cx="8248577" cy="5424465"/>
          </a:xfrm>
          <a:prstGeom prst="rect">
            <a:avLst/>
          </a:prstGeom>
        </p:spPr>
      </p:pic>
    </p:spTree>
    <p:extLst>
      <p:ext uri="{BB962C8B-B14F-4D97-AF65-F5344CB8AC3E}">
        <p14:creationId xmlns:p14="http://schemas.microsoft.com/office/powerpoint/2010/main" val="1736852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74550"/>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 (10)</a:t>
            </a:r>
            <a:endParaRPr lang="el-GR" sz="24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8460EACC-9360-0C9F-71CE-61C64B549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532" y="1483091"/>
            <a:ext cx="9460935" cy="3891817"/>
          </a:xfrm>
          <a:prstGeom prst="rect">
            <a:avLst/>
          </a:prstGeom>
        </p:spPr>
      </p:pic>
    </p:spTree>
    <p:extLst>
      <p:ext uri="{BB962C8B-B14F-4D97-AF65-F5344CB8AC3E}">
        <p14:creationId xmlns:p14="http://schemas.microsoft.com/office/powerpoint/2010/main" val="2170719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74550"/>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 (11)</a:t>
            </a:r>
            <a:endParaRPr lang="el-GR" sz="24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EB6B1FDB-A4B4-837F-388A-ADE5CA5EB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437" y="1133862"/>
            <a:ext cx="9829125" cy="5273794"/>
          </a:xfrm>
          <a:prstGeom prst="rect">
            <a:avLst/>
          </a:prstGeom>
        </p:spPr>
      </p:pic>
    </p:spTree>
    <p:extLst>
      <p:ext uri="{BB962C8B-B14F-4D97-AF65-F5344CB8AC3E}">
        <p14:creationId xmlns:p14="http://schemas.microsoft.com/office/powerpoint/2010/main" val="3060474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102267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 (12)</a:t>
            </a:r>
            <a:endParaRPr lang="el-GR" sz="24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2455EC07-5CC1-4F7B-D145-014939752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819" y="1181988"/>
            <a:ext cx="10604362" cy="4784207"/>
          </a:xfrm>
          <a:prstGeom prst="rect">
            <a:avLst/>
          </a:prstGeom>
        </p:spPr>
      </p:pic>
    </p:spTree>
    <p:extLst>
      <p:ext uri="{BB962C8B-B14F-4D97-AF65-F5344CB8AC3E}">
        <p14:creationId xmlns:p14="http://schemas.microsoft.com/office/powerpoint/2010/main" val="3498516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58508"/>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 (13)</a:t>
            </a:r>
            <a:endParaRPr lang="el-GR" sz="24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BD05DA65-D7BC-F17C-8FF0-CA5C55A47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037" y="1058779"/>
            <a:ext cx="7275926" cy="5406029"/>
          </a:xfrm>
          <a:prstGeom prst="rect">
            <a:avLst/>
          </a:prstGeom>
        </p:spPr>
      </p:pic>
    </p:spTree>
    <p:extLst>
      <p:ext uri="{BB962C8B-B14F-4D97-AF65-F5344CB8AC3E}">
        <p14:creationId xmlns:p14="http://schemas.microsoft.com/office/powerpoint/2010/main" val="3411050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
            <a:ext cx="11112758" cy="64229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.1 Εισαγωγή (</a:t>
            </a:r>
            <a:r>
              <a:rPr lang="el-GR" sz="3600" b="1" dirty="0">
                <a:latin typeface="Arial" panose="020B0604020202020204" pitchFamily="34" charset="0"/>
                <a:cs typeface="Arial" panose="020B0604020202020204" pitchFamily="34" charset="0"/>
              </a:rPr>
              <a:t>4</a:t>
            </a:r>
            <a:r>
              <a:rPr lang="el-GR" sz="3600" b="1" i="0" u="none" strike="noStrike" baseline="0" dirty="0">
                <a:latin typeface="Arial" panose="020B0604020202020204" pitchFamily="34" charset="0"/>
                <a:cs typeface="Arial" panose="020B0604020202020204" pitchFamily="34" charset="0"/>
              </a:rPr>
              <a:t>)</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701338"/>
            <a:ext cx="11112758" cy="4154984"/>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Κάθε οργανισμός αντιμετωπίζει το δικό του σύνολο προβλημάτων και ευκαιριών, άρα ο καλύτερος σχεδιασμός για κάθε στιγμή είναι αυτός που επιτυγχάνει καλύτερη εφαρμογή εντός δομής και αντιμετώπιση απρόοπτων περιστατικών καθώς και πιο αποτελεσματική </a:t>
            </a:r>
            <a:r>
              <a:rPr lang="el-GR" sz="2200" b="1" i="0" u="none" strike="noStrike" baseline="0" dirty="0">
                <a:latin typeface="Arial" panose="020B0604020202020204" pitchFamily="34" charset="0"/>
                <a:cs typeface="Arial" panose="020B0604020202020204" pitchFamily="34" charset="0"/>
              </a:rPr>
              <a:t>λήψη αποφάσεων</a:t>
            </a:r>
            <a:r>
              <a:rPr lang="el-GR" sz="2200" b="0" i="0" u="none" strike="noStrike" baseline="0" dirty="0">
                <a:latin typeface="Arial" panose="020B0604020202020204" pitchFamily="34" charset="0"/>
                <a:cs typeface="Arial" panose="020B0604020202020204" pitchFamily="34" charset="0"/>
              </a:rPr>
              <a:t>. Οι επιλογές βρίσκονται ανάμεσα:</a:t>
            </a:r>
          </a:p>
          <a:p>
            <a:pPr algn="l"/>
            <a:r>
              <a:rPr lang="el-GR" sz="2200" b="0" i="0" u="none" strike="noStrike" baseline="0" dirty="0">
                <a:latin typeface="Arial" panose="020B0604020202020204" pitchFamily="34" charset="0"/>
                <a:cs typeface="Arial" panose="020B0604020202020204" pitchFamily="34" charset="0"/>
              </a:rPr>
              <a:t>α. σε γραφειοκρατικούς σχεδιασμούς, με κάθετη δομή και χαρακτηριστικά που περιλαμβάνουν ξεκάθαρο καταμερισμό εργασίας, αυστηρή ιεραρχία εξουσίας, επίσημους κανόνες και διαδικασίες, στενό εύρος ελέγχου και εντέλει την παραδοσιακή μορφή της πυραμίδας, και</a:t>
            </a:r>
          </a:p>
          <a:p>
            <a:pPr algn="l"/>
            <a:r>
              <a:rPr lang="el-GR" sz="2200" b="0" i="0" u="none" strike="noStrike" baseline="0" dirty="0">
                <a:latin typeface="Arial" panose="020B0604020202020204" pitchFamily="34" charset="0"/>
                <a:cs typeface="Arial" panose="020B0604020202020204" pitchFamily="34" charset="0"/>
              </a:rPr>
              <a:t>β. σε προσαρμοστικούς σχεδιασμούς που παρουσιάζουν οριζόντιες δομές, αποκεντρωμένη εξουσία, λιγότερους κανόνες, ευρύτερο άνοιγμα ελέγχου και πιο προσωπικά μέσα συντονισμού, ενώ ενθαρρύνουν την εξουσιοδότηση των εργαζομένων και την ομαδική εργασία.</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8192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58508"/>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 (14)</a:t>
            </a:r>
            <a:endParaRPr lang="el-GR" sz="24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BD7D9D1C-8043-22D1-B763-FFD739DDF434}"/>
              </a:ext>
            </a:extLst>
          </p:cNvPr>
          <p:cNvSpPr txBox="1"/>
          <p:nvPr/>
        </p:nvSpPr>
        <p:spPr>
          <a:xfrm>
            <a:off x="296779" y="1117820"/>
            <a:ext cx="11598442" cy="5016758"/>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Λαμβάνοντας υπόψη τα στοιχεία, θα επιχειρηθεί μια εκτίμηση κόστους για την αποζημίωση των προσωπικών ιατρών, για το διάστημα εφαρμογής του θεσμού κατά τους μήνες Σεπτέμβριο έως και Δεκέμβριο 2022. Όπως ήδη αναφέρθηκε στην ενότητα αυτή, έχουμε:</a:t>
            </a:r>
          </a:p>
          <a:p>
            <a:pPr marL="342900" indent="-342900" algn="l">
              <a:buFont typeface="Arial" panose="020B0604020202020204" pitchFamily="34" charset="0"/>
              <a:buChar char="•"/>
            </a:pPr>
            <a:r>
              <a:rPr lang="el-GR" sz="2000" b="0" i="0" u="none" strike="noStrike" baseline="0" dirty="0">
                <a:latin typeface="Arial" panose="020B0604020202020204" pitchFamily="34" charset="0"/>
                <a:cs typeface="Arial" panose="020B0604020202020204" pitchFamily="34" charset="0"/>
              </a:rPr>
              <a:t>4.737.733 εγγεγραμμένους πολίτες,</a:t>
            </a:r>
          </a:p>
          <a:p>
            <a:pPr marL="800100" lvl="1" indent="-342900">
              <a:buFont typeface="Courier New" panose="02070309020205020404" pitchFamily="49" charset="0"/>
              <a:buChar char="o"/>
            </a:pPr>
            <a:r>
              <a:rPr lang="el-GR" sz="2000" b="0" i="0" u="none" strike="noStrike" baseline="0" dirty="0">
                <a:latin typeface="Arial" panose="020B0604020202020204" pitchFamily="34" charset="0"/>
                <a:cs typeface="Arial" panose="020B0604020202020204" pitchFamily="34" charset="0"/>
              </a:rPr>
              <a:t>38,46% (ή 1.822.132 πολίτες) εξ αυτών, ηλικίας 17-49 ετών, δηλαδή κόστος 20€/εγγραφή για άνω των 1.500 εγγραφών για τους ιατρούς του ΕΣΥ, και 20€/εγγραφή τους συμβεβλημένους με τον ΕΟΠΥΥ,</a:t>
            </a:r>
          </a:p>
          <a:p>
            <a:pPr marL="800100" lvl="1" indent="-342900">
              <a:buFont typeface="Courier New" panose="02070309020205020404" pitchFamily="49" charset="0"/>
              <a:buChar char="o"/>
            </a:pPr>
            <a:r>
              <a:rPr lang="el-GR" sz="2000" b="0" i="0" u="none" strike="noStrike" baseline="0" dirty="0">
                <a:latin typeface="Arial" panose="020B0604020202020204" pitchFamily="34" charset="0"/>
                <a:cs typeface="Arial" panose="020B0604020202020204" pitchFamily="34" charset="0"/>
              </a:rPr>
              <a:t>35,79% (ή 1.695.635 πολίτες) εξ αυτών, ηλικίας 50-69 ετών, δηλαδή κόστος 23€/εγγραφή για άνω των 1.500 εγγραφών για τους ιατρούς του ΕΣΥ, και 30€/εγγραφή για τους συμβεβλημένους με τον ΕΟΠΥΥ,</a:t>
            </a:r>
          </a:p>
          <a:p>
            <a:pPr marL="800100" lvl="1" indent="-342900">
              <a:buFont typeface="Courier New" panose="02070309020205020404" pitchFamily="49" charset="0"/>
              <a:buChar char="o"/>
            </a:pPr>
            <a:r>
              <a:rPr lang="el-GR" sz="2000" b="0" i="0" u="none" strike="noStrike" baseline="0" dirty="0">
                <a:latin typeface="Arial" panose="020B0604020202020204" pitchFamily="34" charset="0"/>
                <a:cs typeface="Arial" panose="020B0604020202020204" pitchFamily="34" charset="0"/>
              </a:rPr>
              <a:t>25,76% (ή 1.220.440 πολίτες) εξ αυτών, ηλικίας 70 ετών και άνω, δηλαδή κόστος 25€/εγγραφή για άνω των 1.500 εγγραφών για τους ιατρούς του ΕΣΥ, και 45€/εγγραφή για τους συμβεβλημένους με τον ΕΟΠΥΥ.</a:t>
            </a:r>
          </a:p>
          <a:p>
            <a:pPr marL="342900" indent="-342900" algn="l">
              <a:buFont typeface="Arial" panose="020B0604020202020204" pitchFamily="34" charset="0"/>
              <a:buChar char="•"/>
            </a:pPr>
            <a:r>
              <a:rPr lang="el-GR" sz="2000" b="0" i="0" u="none" strike="noStrike" baseline="0" dirty="0">
                <a:latin typeface="Arial" panose="020B0604020202020204" pitchFamily="34" charset="0"/>
                <a:cs typeface="Arial" panose="020B0604020202020204" pitchFamily="34" charset="0"/>
              </a:rPr>
              <a:t>3.351 προσωπικοί ιατροί είναι στον θεσμό,</a:t>
            </a:r>
          </a:p>
          <a:p>
            <a:pPr marL="800100" lvl="1" indent="-342900">
              <a:buFont typeface="Courier New" panose="02070309020205020404" pitchFamily="49" charset="0"/>
              <a:buChar char="o"/>
            </a:pPr>
            <a:r>
              <a:rPr lang="el-GR" sz="2000" b="0" i="0" u="none" strike="noStrike" baseline="0" dirty="0">
                <a:latin typeface="Arial" panose="020B0604020202020204" pitchFamily="34" charset="0"/>
                <a:cs typeface="Arial" panose="020B0604020202020204" pitchFamily="34" charset="0"/>
              </a:rPr>
              <a:t>2.234 ιατροί του ΕΣΥ, ποσοστό 66,67% των προσωπικών ιατρών, και</a:t>
            </a:r>
          </a:p>
          <a:p>
            <a:pPr marL="800100" lvl="1" indent="-342900">
              <a:buFont typeface="Courier New" panose="02070309020205020404" pitchFamily="49" charset="0"/>
              <a:buChar char="o"/>
            </a:pPr>
            <a:r>
              <a:rPr lang="el-GR" sz="2000" b="0" i="0" u="none" strike="noStrike" baseline="0" dirty="0">
                <a:latin typeface="Arial" panose="020B0604020202020204" pitchFamily="34" charset="0"/>
                <a:cs typeface="Arial" panose="020B0604020202020204" pitchFamily="34" charset="0"/>
              </a:rPr>
              <a:t>1.117 συμβεβλημένοι με τον ΕΟΠΥΥ, ποσοστό 33,33%.</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2093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4246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 (15)</a:t>
            </a:r>
            <a:endParaRPr lang="el-GR" sz="24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BD7D9D1C-8043-22D1-B763-FFD739DDF434}"/>
              </a:ext>
            </a:extLst>
          </p:cNvPr>
          <p:cNvSpPr txBox="1"/>
          <p:nvPr/>
        </p:nvSpPr>
        <p:spPr>
          <a:xfrm>
            <a:off x="168442" y="1101778"/>
            <a:ext cx="11855116" cy="5016758"/>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Παρά τη γρήγορη ανάπτυξη, για την πλήρη κάλυψη του πληθυσμού σε υπηρεσίες ΠΦΥ απαιτούνται επιπλέον προσωπικοί ιατροί να ενταχθούν στον θεσμό. Για την πλήρωση της ανάγκης και επίτευξη καθολικής κάλυψης αλλά και καλύτερη και αποδοτικότερη χρηματοδότηση των υπηρεσιών προτείνεται:</a:t>
            </a:r>
          </a:p>
          <a:p>
            <a:pPr algn="l"/>
            <a:endParaRPr lang="el-GR"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 Επέκταση του θεσμού του προσωπικού ιατρού στον παιδιατρικό πληθυσμό με την ένταξη των παιδιάτρων.</a:t>
            </a:r>
          </a:p>
          <a:p>
            <a:pPr algn="l"/>
            <a:r>
              <a:rPr lang="el-GR" sz="2000" b="0" i="0" u="none" strike="noStrike" baseline="0" dirty="0">
                <a:latin typeface="Arial" panose="020B0604020202020204" pitchFamily="34" charset="0"/>
                <a:cs typeface="Arial" panose="020B0604020202020204" pitchFamily="34" charset="0"/>
              </a:rPr>
              <a:t>⇒ Διεύρυνση του θεσμού σε άλλες συναφείς ειδικότητες, ιδιαίτερα για πολίτες με χρόνια νοσήματα (εν μέρει πραγματοποιήθηκε).</a:t>
            </a:r>
          </a:p>
          <a:p>
            <a:pPr algn="l"/>
            <a:r>
              <a:rPr lang="el-GR" sz="2000" b="0" i="0" u="none" strike="noStrike" baseline="0" dirty="0">
                <a:latin typeface="Arial" panose="020B0604020202020204" pitchFamily="34" charset="0"/>
                <a:cs typeface="Arial" panose="020B0604020202020204" pitchFamily="34" charset="0"/>
              </a:rPr>
              <a:t>⇒ Ανάπτυξη υπολειπόμενων </a:t>
            </a:r>
            <a:r>
              <a:rPr lang="el-GR" sz="2000" b="0" i="0" u="none" strike="noStrike" baseline="0" dirty="0" err="1">
                <a:latin typeface="Arial" panose="020B0604020202020204" pitchFamily="34" charset="0"/>
                <a:cs typeface="Arial" panose="020B0604020202020204" pitchFamily="34" charset="0"/>
              </a:rPr>
              <a:t>ΤοΜΥ</a:t>
            </a:r>
            <a:r>
              <a:rPr lang="el-GR" sz="2000" b="0" i="0" u="none" strike="noStrike" baseline="0" dirty="0">
                <a:latin typeface="Arial" panose="020B0604020202020204" pitchFamily="34" charset="0"/>
                <a:cs typeface="Arial" panose="020B0604020202020204" pitchFamily="34" charset="0"/>
              </a:rPr>
              <a:t> και συστηματική καταγραφή των δαπανών για υπηρεσίες ΠΦΥ.</a:t>
            </a:r>
          </a:p>
          <a:p>
            <a:pPr algn="l"/>
            <a:r>
              <a:rPr lang="el-GR" sz="2000" b="0" i="0" u="none" strike="noStrike" baseline="0" dirty="0">
                <a:latin typeface="Arial" panose="020B0604020202020204" pitchFamily="34" charset="0"/>
                <a:cs typeface="Arial" panose="020B0604020202020204" pitchFamily="34" charset="0"/>
              </a:rPr>
              <a:t>⇒ Χαρτογράφηση των </a:t>
            </a:r>
            <a:r>
              <a:rPr lang="el-GR" sz="2000" b="0" i="0" u="none" strike="noStrike" baseline="0" dirty="0" err="1">
                <a:latin typeface="Arial" panose="020B0604020202020204" pitchFamily="34" charset="0"/>
                <a:cs typeface="Arial" panose="020B0604020202020204" pitchFamily="34" charset="0"/>
              </a:rPr>
              <a:t>εξωνοσοκομειακών</a:t>
            </a:r>
            <a:r>
              <a:rPr lang="el-GR" sz="2000" b="0" i="0" u="none" strike="noStrike" baseline="0" dirty="0">
                <a:latin typeface="Arial" panose="020B0604020202020204" pitchFamily="34" charset="0"/>
                <a:cs typeface="Arial" panose="020B0604020202020204" pitchFamily="34" charset="0"/>
              </a:rPr>
              <a:t> υπηρεσιών και </a:t>
            </a:r>
            <a:r>
              <a:rPr lang="el-GR" sz="2000" b="0" i="0" u="none" strike="noStrike" baseline="0" dirty="0" err="1">
                <a:latin typeface="Arial" panose="020B0604020202020204" pitchFamily="34" charset="0"/>
                <a:cs typeface="Arial" panose="020B0604020202020204" pitchFamily="34" charset="0"/>
              </a:rPr>
              <a:t>παρόχων</a:t>
            </a:r>
            <a:r>
              <a:rPr lang="el-GR" sz="2000" b="0" i="0" u="none" strike="noStrike" baseline="0" dirty="0">
                <a:latin typeface="Arial" panose="020B0604020202020204" pitchFamily="34" charset="0"/>
                <a:cs typeface="Arial" panose="020B0604020202020204" pitchFamily="34" charset="0"/>
              </a:rPr>
              <a:t> υγείας και ανάπτυξη στρατηγικής για σύναψη συμβάσεων βάσει ανάγκης.</a:t>
            </a:r>
          </a:p>
          <a:p>
            <a:pPr algn="l"/>
            <a:r>
              <a:rPr lang="el-GR" sz="2000" b="0" i="0" u="none" strike="noStrike" baseline="0" dirty="0">
                <a:latin typeface="Arial" panose="020B0604020202020204" pitchFamily="34" charset="0"/>
                <a:cs typeface="Arial" panose="020B0604020202020204" pitchFamily="34" charset="0"/>
              </a:rPr>
              <a:t>⇒ Ένταξη ποιοτικών κριτηρίων και δεικτών απόδοσης για την αποζημίωση των παρεχόμενων υπηρεσιών ΠΦΥ από προσωπικούς ιατρούς και λοιπούς συμβεβλημένους </a:t>
            </a:r>
            <a:r>
              <a:rPr lang="el-GR" sz="2000" b="0" i="0" u="none" strike="noStrike" baseline="0" dirty="0" err="1">
                <a:latin typeface="Arial" panose="020B0604020202020204" pitchFamily="34" charset="0"/>
                <a:cs typeface="Arial" panose="020B0604020202020204" pitchFamily="34" charset="0"/>
              </a:rPr>
              <a:t>παρόχους</a:t>
            </a:r>
            <a:r>
              <a:rPr lang="el-GR" sz="2000" b="0" i="0" u="none" strike="noStrike" baseline="0" dirty="0">
                <a:latin typeface="Arial" panose="020B0604020202020204" pitchFamily="34" charset="0"/>
                <a:cs typeface="Arial" panose="020B0604020202020204" pitchFamily="34" charset="0"/>
              </a:rPr>
              <a:t>, που θα αναφερθούν παρακάτω.</a:t>
            </a:r>
          </a:p>
          <a:p>
            <a:pPr algn="l"/>
            <a:r>
              <a:rPr lang="el-GR" sz="2000" b="0" i="0" u="none" strike="noStrike" baseline="0" dirty="0">
                <a:latin typeface="Arial" panose="020B0604020202020204" pitchFamily="34" charset="0"/>
                <a:cs typeface="Arial" panose="020B0604020202020204" pitchFamily="34" charset="0"/>
              </a:rPr>
              <a:t>⇒ Αξιοποίηση της τεχνολογίας και των ψηφιακών μέσων για τη βελτίωση, παρακολούθηση και επέκταση των υπηρεσιών σε όλους τους πολίτες (έγινε στα ψηφιακά).</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81430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997172"/>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 (16)</a:t>
            </a:r>
            <a:endParaRPr lang="el-GR" sz="24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BD7D9D1C-8043-22D1-B763-FFD739DDF434}"/>
              </a:ext>
            </a:extLst>
          </p:cNvPr>
          <p:cNvSpPr txBox="1"/>
          <p:nvPr/>
        </p:nvSpPr>
        <p:spPr>
          <a:xfrm>
            <a:off x="296779" y="1169793"/>
            <a:ext cx="11598442" cy="5324535"/>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Στο πλαίσιο μιας μεταρρύθμισης στην ΠΦΥ, ο θεσμός του προσωπικού ιατρού, απαλλαγμένος από το περιοριστικό πλαίσιο της έλλειψης γενικών ιατρών και εφοδιασμένος με την αυξημένη προσαρμοστικότητα στην αντιμετώπιση των εξατομικευμένων αναγκών που του εξασφαλίζει η ύπαρξη διάφορων ειδικοτήτων μέσα στο σώμα των προσωπικών ιατρών, συγκεντρώνει τις αναγκαίες προϋποθέσεις ρεαλιστικής εφαρμογής αλλά και θερμότερης αποδοχής του από τον πληθυσμό. Πλέον των κινήτρων για την παραγωγή γενικών ιατρών και την εκπαίδευση για προσωπικούς ιατρούς, χρειάζονται και άλλα </a:t>
            </a:r>
            <a:r>
              <a:rPr lang="el-GR" sz="2000" b="1" i="0" u="none" strike="noStrike" baseline="0" dirty="0">
                <a:latin typeface="Arial" panose="020B0604020202020204" pitchFamily="34" charset="0"/>
                <a:cs typeface="Arial" panose="020B0604020202020204" pitchFamily="34" charset="0"/>
              </a:rPr>
              <a:t>κίνητρα </a:t>
            </a:r>
            <a:r>
              <a:rPr lang="el-GR" sz="2000" b="0" i="0" u="none" strike="noStrike" baseline="0" dirty="0">
                <a:latin typeface="Arial" panose="020B0604020202020204" pitchFamily="34" charset="0"/>
                <a:cs typeface="Arial" panose="020B0604020202020204" pitchFamily="34" charset="0"/>
              </a:rPr>
              <a:t>και αντικίνητρα. Στα πρώτα περιλαμβάνονται πρόσθετες αμοιβές για πρόσθετη περίθαλψη (π.χ. κατ’ </a:t>
            </a:r>
            <a:r>
              <a:rPr lang="el-GR" sz="2000" b="0" i="0" u="none" strike="noStrike" baseline="0" dirty="0" err="1">
                <a:latin typeface="Arial" panose="020B0604020202020204" pitchFamily="34" charset="0"/>
                <a:cs typeface="Arial" panose="020B0604020202020204" pitchFamily="34" charset="0"/>
              </a:rPr>
              <a:t>οίκον</a:t>
            </a:r>
            <a:r>
              <a:rPr lang="el-GR" sz="2000" b="0" i="0" u="none" strike="noStrike" baseline="0" dirty="0">
                <a:latin typeface="Arial" panose="020B0604020202020204" pitchFamily="34" charset="0"/>
                <a:cs typeface="Arial" panose="020B0604020202020204" pitchFamily="34" charset="0"/>
              </a:rPr>
              <a:t>) ή εφημερίες και επίδομα γραμματέα για όσους έχουν πολλές εγγραφές ή ασκούν </a:t>
            </a:r>
            <a:r>
              <a:rPr lang="el-GR" sz="2000" b="0" i="0" u="none" strike="noStrike" baseline="0" dirty="0" err="1">
                <a:latin typeface="Arial" panose="020B0604020202020204" pitchFamily="34" charset="0"/>
                <a:cs typeface="Arial" panose="020B0604020202020204" pitchFamily="34" charset="0"/>
              </a:rPr>
              <a:t>group</a:t>
            </a:r>
            <a:r>
              <a:rPr lang="el-GR" sz="2000" b="0" i="0" u="none" strike="noStrike" baseline="0" dirty="0">
                <a:latin typeface="Arial" panose="020B0604020202020204" pitchFamily="34" charset="0"/>
                <a:cs typeface="Arial" panose="020B0604020202020204" pitchFamily="34" charset="0"/>
              </a:rPr>
              <a:t> </a:t>
            </a:r>
            <a:r>
              <a:rPr lang="el-GR" sz="2000" b="0" i="0" u="none" strike="noStrike" baseline="0" dirty="0" err="1">
                <a:latin typeface="Arial" panose="020B0604020202020204" pitchFamily="34" charset="0"/>
                <a:cs typeface="Arial" panose="020B0604020202020204" pitchFamily="34" charset="0"/>
              </a:rPr>
              <a:t>practice</a:t>
            </a:r>
            <a:r>
              <a:rPr lang="el-GR" sz="2000" b="0" i="0" u="none" strike="noStrike" baseline="0" dirty="0">
                <a:latin typeface="Arial" panose="020B0604020202020204" pitchFamily="34" charset="0"/>
                <a:cs typeface="Arial" panose="020B0604020202020204" pitchFamily="34" charset="0"/>
              </a:rPr>
              <a:t>. Στα δεύτερα περιλαμβάνεται η διακοπή συμβάσεων με ΕΟΠΥΥ ή ΕΣΥ και ο περιορισμός </a:t>
            </a:r>
            <a:r>
              <a:rPr lang="el-GR" sz="2000" b="0" i="0" u="none" strike="noStrike" baseline="0" dirty="0" err="1">
                <a:latin typeface="Arial" panose="020B0604020202020204" pitchFamily="34" charset="0"/>
                <a:cs typeface="Arial" panose="020B0604020202020204" pitchFamily="34" charset="0"/>
              </a:rPr>
              <a:t>συνταγογράφησης</a:t>
            </a:r>
            <a:r>
              <a:rPr lang="el-GR" sz="2000" b="0" i="0" u="none" strike="noStrike" baseline="0" dirty="0">
                <a:latin typeface="Arial" panose="020B0604020202020204" pitchFamily="34" charset="0"/>
                <a:cs typeface="Arial" panose="020B0604020202020204" pitchFamily="34" charset="0"/>
              </a:rPr>
              <a:t> (π.χ. άυλης).</a:t>
            </a:r>
          </a:p>
          <a:p>
            <a:pPr algn="l"/>
            <a:r>
              <a:rPr lang="el-GR" sz="2000" b="0" i="0" u="none" strike="noStrike" baseline="0" dirty="0">
                <a:latin typeface="Arial" panose="020B0604020202020204" pitchFamily="34" charset="0"/>
                <a:cs typeface="Arial" panose="020B0604020202020204" pitchFamily="34" charset="0"/>
              </a:rPr>
              <a:t>Οι προσωπικοί ιατροί του ΕΣΥ και όσοι συνάπτουν σύμβαση με τον ΕΟΠΥΥ αποτελούν το πρώτο σημείο επαφής των πολιτών με το σύστημα υγείας (</a:t>
            </a:r>
            <a:r>
              <a:rPr lang="el-GR" sz="2000" b="1" i="0" u="none" strike="noStrike" baseline="0" dirty="0">
                <a:latin typeface="Arial" panose="020B0604020202020204" pitchFamily="34" charset="0"/>
                <a:cs typeface="Arial" panose="020B0604020202020204" pitchFamily="34" charset="0"/>
              </a:rPr>
              <a:t>1ος κύκλος ΠΦΥ</a:t>
            </a:r>
            <a:r>
              <a:rPr lang="el-GR" sz="2000" b="0" i="0" u="none" strike="noStrike" baseline="0" dirty="0">
                <a:latin typeface="Arial" panose="020B0604020202020204" pitchFamily="34" charset="0"/>
                <a:cs typeface="Arial" panose="020B0604020202020204" pitchFamily="34" charset="0"/>
              </a:rPr>
              <a:t>) και προτείνεται να λειτουργούν ως πλοηγοί στα επόμενα επίπεδα (2ος και 3ος κύκλος) για τη διαχείριση των παραπομπών (ΠΦΥ).</a:t>
            </a:r>
          </a:p>
          <a:p>
            <a:pPr algn="l"/>
            <a:r>
              <a:rPr lang="el-GR" sz="2000" b="0" i="0" u="none" strike="noStrike" baseline="0" dirty="0">
                <a:latin typeface="Arial" panose="020B0604020202020204" pitchFamily="34" charset="0"/>
                <a:cs typeface="Arial" panose="020B0604020202020204" pitchFamily="34" charset="0"/>
              </a:rPr>
              <a:t>Είναι απαραίτητο να καθοριστούν </a:t>
            </a:r>
            <a:r>
              <a:rPr lang="el-GR" sz="2000" b="1" i="0" u="none" strike="noStrike" baseline="0" dirty="0">
                <a:latin typeface="Arial" panose="020B0604020202020204" pitchFamily="34" charset="0"/>
                <a:cs typeface="Arial" panose="020B0604020202020204" pitchFamily="34" charset="0"/>
              </a:rPr>
              <a:t>δύο κατηγορίες </a:t>
            </a:r>
            <a:r>
              <a:rPr lang="el-GR" sz="2000" b="0" i="0" u="none" strike="noStrike" baseline="0" dirty="0">
                <a:latin typeface="Arial" panose="020B0604020202020204" pitchFamily="34" charset="0"/>
                <a:cs typeface="Arial" panose="020B0604020202020204" pitchFamily="34" charset="0"/>
              </a:rPr>
              <a:t>παραπομπών: η ≪απλή≫ παραπομπή, με ισχύ τριάντα (30) ημερολογιακών ημερών για προγραμματισμό μιας επίσκεψης σε ειδικό ιατρό και η παραπομπή για άτομα με χρόνιο νόσημα, με έναρξη την ημερομηνία έκδοσης και ισχύ δώδεκα (12) μηνών, για το σύνολο των απαιτούμενων επισκέψεων σε ειδικό ιατρό.</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05980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1006634"/>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 (17)</a:t>
            </a:r>
            <a:endParaRPr lang="el-GR" sz="24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BD7D9D1C-8043-22D1-B763-FFD739DDF434}"/>
              </a:ext>
            </a:extLst>
          </p:cNvPr>
          <p:cNvSpPr txBox="1"/>
          <p:nvPr/>
        </p:nvSpPr>
        <p:spPr>
          <a:xfrm>
            <a:off x="304800" y="1315454"/>
            <a:ext cx="11598442" cy="4708981"/>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Η αποζημίωση των ιατρών ειδικότητας i) καρδιολογίας, </a:t>
            </a:r>
            <a:r>
              <a:rPr lang="el-GR" sz="2000" b="0" i="0" u="none" strike="noStrike" baseline="0" dirty="0" err="1">
                <a:latin typeface="Arial" panose="020B0604020202020204" pitchFamily="34" charset="0"/>
                <a:cs typeface="Arial" panose="020B0604020202020204" pitchFamily="34" charset="0"/>
              </a:rPr>
              <a:t>ii</a:t>
            </a:r>
            <a:r>
              <a:rPr lang="el-GR" sz="2000" b="0" i="0" u="none" strike="noStrike" baseline="0" dirty="0">
                <a:latin typeface="Arial" panose="020B0604020202020204" pitchFamily="34" charset="0"/>
                <a:cs typeface="Arial" panose="020B0604020202020204" pitchFamily="34" charset="0"/>
              </a:rPr>
              <a:t>) πνευμονολογίας, </a:t>
            </a:r>
            <a:r>
              <a:rPr lang="el-GR" sz="2000" b="0" i="0" u="none" strike="noStrike" baseline="0" dirty="0" err="1">
                <a:latin typeface="Arial" panose="020B0604020202020204" pitchFamily="34" charset="0"/>
                <a:cs typeface="Arial" panose="020B0604020202020204" pitchFamily="34" charset="0"/>
              </a:rPr>
              <a:t>iii</a:t>
            </a:r>
            <a:r>
              <a:rPr lang="el-GR" sz="2000" b="0" i="0" u="none" strike="noStrike" baseline="0" dirty="0">
                <a:latin typeface="Arial" panose="020B0604020202020204" pitchFamily="34" charset="0"/>
                <a:cs typeface="Arial" panose="020B0604020202020204" pitchFamily="34" charset="0"/>
              </a:rPr>
              <a:t>) ειδικής παθολογίας, </a:t>
            </a:r>
            <a:r>
              <a:rPr lang="el-GR" sz="2000" b="0" i="0" u="none" strike="noStrike" baseline="0" dirty="0" err="1">
                <a:latin typeface="Arial" panose="020B0604020202020204" pitchFamily="34" charset="0"/>
                <a:cs typeface="Arial" panose="020B0604020202020204" pitchFamily="34" charset="0"/>
              </a:rPr>
              <a:t>iv</a:t>
            </a:r>
            <a:r>
              <a:rPr lang="el-GR" sz="2000" b="0" i="0" u="none" strike="noStrike" baseline="0" dirty="0">
                <a:latin typeface="Arial" panose="020B0604020202020204" pitchFamily="34" charset="0"/>
                <a:cs typeface="Arial" panose="020B0604020202020204" pitchFamily="34" charset="0"/>
              </a:rPr>
              <a:t>) μαιευτικής-γυναικολογίας, v) ουρολογίας, </a:t>
            </a:r>
            <a:r>
              <a:rPr lang="el-GR" sz="2000" b="0" i="0" u="none" strike="noStrike" baseline="0" dirty="0" err="1">
                <a:latin typeface="Arial" panose="020B0604020202020204" pitchFamily="34" charset="0"/>
                <a:cs typeface="Arial" panose="020B0604020202020204" pitchFamily="34" charset="0"/>
              </a:rPr>
              <a:t>vi</a:t>
            </a:r>
            <a:r>
              <a:rPr lang="el-GR" sz="2000" b="0" i="0" u="none" strike="noStrike" baseline="0" dirty="0">
                <a:latin typeface="Arial" panose="020B0604020202020204" pitchFamily="34" charset="0"/>
                <a:cs typeface="Arial" panose="020B0604020202020204" pitchFamily="34" charset="0"/>
              </a:rPr>
              <a:t>) ορθοπεδικής, </a:t>
            </a:r>
            <a:r>
              <a:rPr lang="el-GR" sz="2000" b="0" i="0" u="none" strike="noStrike" baseline="0" dirty="0" err="1">
                <a:latin typeface="Arial" panose="020B0604020202020204" pitchFamily="34" charset="0"/>
                <a:cs typeface="Arial" panose="020B0604020202020204" pitchFamily="34" charset="0"/>
              </a:rPr>
              <a:t>vii</a:t>
            </a:r>
            <a:r>
              <a:rPr lang="el-GR" sz="2000" b="0" i="0" u="none" strike="noStrike" baseline="0" dirty="0">
                <a:latin typeface="Arial" panose="020B0604020202020204" pitchFamily="34" charset="0"/>
                <a:cs typeface="Arial" panose="020B0604020202020204" pitchFamily="34" charset="0"/>
              </a:rPr>
              <a:t>) γεν. χειρουργικής, και </a:t>
            </a:r>
            <a:r>
              <a:rPr lang="el-GR" sz="2000" b="0" i="0" u="none" strike="noStrike" baseline="0" dirty="0" err="1">
                <a:latin typeface="Arial" panose="020B0604020202020204" pitchFamily="34" charset="0"/>
                <a:cs typeface="Arial" panose="020B0604020202020204" pitchFamily="34" charset="0"/>
              </a:rPr>
              <a:t>viii</a:t>
            </a:r>
            <a:r>
              <a:rPr lang="el-GR" sz="2000" b="0" i="0" u="none" strike="noStrike" baseline="0" dirty="0">
                <a:latin typeface="Arial" panose="020B0604020202020204" pitchFamily="34" charset="0"/>
                <a:cs typeface="Arial" panose="020B0604020202020204" pitchFamily="34" charset="0"/>
              </a:rPr>
              <a:t>) ψυχιατρικής, που προτείνεται να λειτουργούν ως </a:t>
            </a:r>
            <a:r>
              <a:rPr lang="el-GR" sz="2000" b="1" i="0" u="none" strike="noStrike" baseline="0" dirty="0">
                <a:latin typeface="Arial" panose="020B0604020202020204" pitchFamily="34" charset="0"/>
                <a:cs typeface="Arial" panose="020B0604020202020204" pitchFamily="34" charset="0"/>
              </a:rPr>
              <a:t>δεύτερος κύκλος ΠΦΥ</a:t>
            </a:r>
            <a:r>
              <a:rPr lang="el-GR" sz="2000" b="0" i="0" u="none" strike="noStrike" baseline="0" dirty="0">
                <a:latin typeface="Arial" panose="020B0604020202020204" pitchFamily="34" charset="0"/>
                <a:cs typeface="Arial" panose="020B0604020202020204" pitchFamily="34" charset="0"/>
              </a:rPr>
              <a:t>, πραγματοποιείται ανάλογα με τον πληθυσμό τον οποίο παρακολουθούν, αν λειτουργήσουν με λίστα-κατάλογο εγγεγραμμένων-ασφαλισμένων, που ενδεικτικά συνιστάται να είναι αντίστοιχος (4.000) των προσωπικών ιατρών ή κατά πράξη αμοιβές (</a:t>
            </a:r>
            <a:r>
              <a:rPr lang="el-GR" sz="2000" b="0" i="0" u="none" strike="noStrike" baseline="0" dirty="0" err="1">
                <a:latin typeface="Arial" panose="020B0604020202020204" pitchFamily="34" charset="0"/>
                <a:cs typeface="Arial" panose="020B0604020202020204" pitchFamily="34" charset="0"/>
              </a:rPr>
              <a:t>fee</a:t>
            </a:r>
            <a:r>
              <a:rPr lang="el-GR" sz="2000" b="0" i="0" u="none" strike="noStrike" baseline="0" dirty="0">
                <a:latin typeface="Arial" panose="020B0604020202020204" pitchFamily="34" charset="0"/>
                <a:cs typeface="Arial" panose="020B0604020202020204" pitchFamily="34" charset="0"/>
              </a:rPr>
              <a:t>-for-</a:t>
            </a:r>
            <a:r>
              <a:rPr lang="el-GR" sz="2000" b="0" i="0" u="none" strike="noStrike" baseline="0" dirty="0" err="1">
                <a:latin typeface="Arial" panose="020B0604020202020204" pitchFamily="34" charset="0"/>
                <a:cs typeface="Arial" panose="020B0604020202020204" pitchFamily="34" charset="0"/>
              </a:rPr>
              <a:t>service</a:t>
            </a:r>
            <a:r>
              <a:rPr lang="el-GR" sz="2000" b="0" i="0" u="none" strike="noStrike" baseline="0" dirty="0">
                <a:latin typeface="Arial" panose="020B0604020202020204" pitchFamily="34" charset="0"/>
                <a:cs typeface="Arial" panose="020B0604020202020204" pitchFamily="34" charset="0"/>
              </a:rPr>
              <a:t>), κατόπιν παραπεμπτικού των προσωπικών ιατρών, με βάση τον επίσημο και πιο πρόσφατο τιμοκατάλογο που έχει εγκριθεί από το ΚΕΣΥ και εφαρμόζεται και από τον ΕΟΠΥΥ (με συμμετοχή άνευ παραπομπής ή άνευ συμμετοχής σε παραπομπή). </a:t>
            </a:r>
          </a:p>
          <a:p>
            <a:pPr algn="l"/>
            <a:r>
              <a:rPr lang="el-GR" sz="2000" b="0" i="0" u="none" strike="noStrike" baseline="0" dirty="0">
                <a:latin typeface="Arial" panose="020B0604020202020204" pitchFamily="34" charset="0"/>
                <a:cs typeface="Arial" panose="020B0604020202020204" pitchFamily="34" charset="0"/>
              </a:rPr>
              <a:t>Η ετήσια αυτή δαπάνη εκτιμάται ότι δεν θα υπερβεί ανάλογα το ½ του πρώτου κύκλου (ήτοι 100 εκατ. ευρώ), συνολικά και ετησίως.</a:t>
            </a:r>
          </a:p>
          <a:p>
            <a:pPr algn="l"/>
            <a:r>
              <a:rPr lang="el-GR" sz="2000" b="0" i="0" u="none" strike="noStrike" baseline="0" dirty="0">
                <a:latin typeface="Arial" panose="020B0604020202020204" pitchFamily="34" charset="0"/>
                <a:cs typeface="Arial" panose="020B0604020202020204" pitchFamily="34" charset="0"/>
              </a:rPr>
              <a:t>Η αποζημίωση των ιατρών των υπόλοιπων (30 περίπου) ειδικοτήτων (</a:t>
            </a:r>
            <a:r>
              <a:rPr lang="el-GR" sz="2000" b="1" i="0" u="none" strike="noStrike" baseline="0" dirty="0">
                <a:latin typeface="Arial" panose="020B0604020202020204" pitchFamily="34" charset="0"/>
                <a:cs typeface="Arial" panose="020B0604020202020204" pitchFamily="34" charset="0"/>
              </a:rPr>
              <a:t>3ος κύκλος ΠΦΥ</a:t>
            </a:r>
            <a:r>
              <a:rPr lang="el-GR" sz="2000" b="0" i="0" u="none" strike="noStrike" baseline="0" dirty="0">
                <a:latin typeface="Arial" panose="020B0604020202020204" pitchFamily="34" charset="0"/>
                <a:cs typeface="Arial" panose="020B0604020202020204" pitchFamily="34" charset="0"/>
              </a:rPr>
              <a:t>) προτείνεται να γίνεται κατόπιν παραπεμπτικού των ανωτέρω, με βάση τον επίσημο και πιο πρόσφατο τιμοκατάλογο που έχει εγκριθεί από το ΚΕΣΥ και εφαρμόζεται και από τον ΕΟΠΥΥ (με ή άνευ συμμετοχής). Η ετήσια αυτή δαπάνη εκτιμάται ανάλογα με τον δεύτερο κύκλο (ήτοι 100 εκατ. ευρώ), συνολικά και ετησίως.</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22893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1215182"/>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a:t>
            </a:r>
            <a:br>
              <a:rPr lang="el-GR" sz="3000" b="1" i="0" u="none" strike="noStrike" baseline="0" dirty="0">
                <a:latin typeface="Arial" panose="020B0604020202020204" pitchFamily="34" charset="0"/>
                <a:cs typeface="Arial" panose="020B0604020202020204" pitchFamily="34" charset="0"/>
              </a:rPr>
            </a:br>
            <a:r>
              <a:rPr lang="el-GR" sz="2400" b="1" i="1" u="none" strike="noStrike" baseline="0" dirty="0">
                <a:latin typeface="Arial" panose="020B0604020202020204" pitchFamily="34" charset="0"/>
                <a:cs typeface="Arial" panose="020B0604020202020204" pitchFamily="34" charset="0"/>
              </a:rPr>
              <a:t>7.5.2.1 Μια πρόταση αναδιοργάνωσης της ΠΦΥ (1)</a:t>
            </a:r>
            <a:endParaRPr lang="el-GR" sz="24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BD7D9D1C-8043-22D1-B763-FFD739DDF434}"/>
              </a:ext>
            </a:extLst>
          </p:cNvPr>
          <p:cNvSpPr txBox="1"/>
          <p:nvPr/>
        </p:nvSpPr>
        <p:spPr>
          <a:xfrm>
            <a:off x="296779" y="1636296"/>
            <a:ext cx="11598442" cy="2800767"/>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Η </a:t>
            </a:r>
            <a:r>
              <a:rPr lang="el-GR" sz="2200" b="1" i="0" u="none" strike="noStrike" baseline="0" dirty="0">
                <a:latin typeface="Arial" panose="020B0604020202020204" pitchFamily="34" charset="0"/>
                <a:cs typeface="Arial" panose="020B0604020202020204" pitchFamily="34" charset="0"/>
              </a:rPr>
              <a:t>οργάνωση </a:t>
            </a:r>
            <a:r>
              <a:rPr lang="el-GR" sz="2200" b="0" i="0" u="none" strike="noStrike" baseline="0" dirty="0">
                <a:latin typeface="Arial" panose="020B0604020202020204" pitchFamily="34" charset="0"/>
                <a:cs typeface="Arial" panose="020B0604020202020204" pitchFamily="34" charset="0"/>
              </a:rPr>
              <a:t>της παροχής των υπηρεσιών </a:t>
            </a:r>
            <a:r>
              <a:rPr lang="el-GR" sz="2200" b="1" i="0" u="none" strike="noStrike" baseline="0" dirty="0">
                <a:latin typeface="Arial" panose="020B0604020202020204" pitchFamily="34" charset="0"/>
                <a:cs typeface="Arial" panose="020B0604020202020204" pitchFamily="34" charset="0"/>
              </a:rPr>
              <a:t>ΠΦΥ </a:t>
            </a:r>
            <a:r>
              <a:rPr lang="el-GR" sz="2200" b="0" i="0" u="none" strike="noStrike" baseline="0" dirty="0">
                <a:latin typeface="Arial" panose="020B0604020202020204" pitchFamily="34" charset="0"/>
                <a:cs typeface="Arial" panose="020B0604020202020204" pitchFamily="34" charset="0"/>
              </a:rPr>
              <a:t>σε τρεις κύκλους συνδέεται και με ένα πλέγμα παρεμβάσεων για την αναδιοργάνωση των δημόσιων υπηρεσιών πρωτοβάθμιας φροντίδας, καθώς και με τη σταδιακή ανάπτυξη νέων δομών και υπηρεσιών.</a:t>
            </a:r>
          </a:p>
          <a:p>
            <a:pPr algn="l"/>
            <a:endParaRPr lang="el-GR" sz="220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Η αναδιοργάνωση αυτή πρέπει να κινείται πάνω σε τρεις άξονες:</a:t>
            </a:r>
          </a:p>
          <a:p>
            <a:pPr algn="l"/>
            <a:r>
              <a:rPr lang="el-GR" sz="2200" b="0" i="0" u="none" strike="noStrike" baseline="0" dirty="0">
                <a:latin typeface="Arial" panose="020B0604020202020204" pitchFamily="34" charset="0"/>
                <a:cs typeface="Arial" panose="020B0604020202020204" pitchFamily="34" charset="0"/>
              </a:rPr>
              <a:t>• Αναδιοργάνωση των κέντρων υγείας με τα περιφερειακά κ.ά. ιατρεία τους.</a:t>
            </a:r>
          </a:p>
          <a:p>
            <a:pPr algn="l"/>
            <a:r>
              <a:rPr lang="el-GR" sz="2200" b="0" i="0" u="none" strike="noStrike" baseline="0" dirty="0">
                <a:latin typeface="Arial" panose="020B0604020202020204" pitchFamily="34" charset="0"/>
                <a:cs typeface="Arial" panose="020B0604020202020204" pitchFamily="34" charset="0"/>
              </a:rPr>
              <a:t>• Αναδιοργάνωση των τοπικών μονάδων υγείας με ή άνευ επέκτασής τους.</a:t>
            </a:r>
          </a:p>
          <a:p>
            <a:pPr algn="l"/>
            <a:r>
              <a:rPr lang="el-GR" sz="2200" b="0" i="0" u="none" strike="noStrike" baseline="0" dirty="0">
                <a:latin typeface="Arial" panose="020B0604020202020204" pitchFamily="34" charset="0"/>
                <a:cs typeface="Arial" panose="020B0604020202020204" pitchFamily="34" charset="0"/>
              </a:rPr>
              <a:t>• Δημιουργία ειδικών κέντρων ολοκληρωμένης διαχείρισης χρόνιων νοσημάτων.</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817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0271"/>
            <a:ext cx="11855116" cy="1215182"/>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7.5.2 Οργάνωση </a:t>
            </a:r>
            <a:r>
              <a:rPr lang="el-GR" sz="3000" b="1" i="1" u="none" strike="noStrike" baseline="0" dirty="0" err="1">
                <a:latin typeface="Arial" panose="020B0604020202020204" pitchFamily="34" charset="0"/>
                <a:cs typeface="Arial" panose="020B0604020202020204" pitchFamily="34" charset="0"/>
              </a:rPr>
              <a:t>εξωνοσοκομειακής</a:t>
            </a:r>
            <a:r>
              <a:rPr lang="el-GR" sz="3000" b="1" i="1" u="none" strike="noStrike" baseline="0" dirty="0">
                <a:latin typeface="Arial" panose="020B0604020202020204" pitchFamily="34" charset="0"/>
                <a:cs typeface="Arial" panose="020B0604020202020204" pitchFamily="34" charset="0"/>
              </a:rPr>
              <a:t> περίθαλψης</a:t>
            </a:r>
            <a:br>
              <a:rPr lang="el-GR" sz="3000" b="1" i="0" u="none" strike="noStrike" baseline="0" dirty="0">
                <a:latin typeface="Arial" panose="020B0604020202020204" pitchFamily="34" charset="0"/>
                <a:cs typeface="Arial" panose="020B0604020202020204" pitchFamily="34" charset="0"/>
              </a:rPr>
            </a:br>
            <a:r>
              <a:rPr lang="el-GR" sz="2400" b="1" i="1" u="none" strike="noStrike" baseline="0" dirty="0">
                <a:latin typeface="Arial" panose="020B0604020202020204" pitchFamily="34" charset="0"/>
                <a:cs typeface="Arial" panose="020B0604020202020204" pitchFamily="34" charset="0"/>
              </a:rPr>
              <a:t>7.5.2.1 Μια πρόταση αναδιοργάνωσης της ΠΦΥ (2)</a:t>
            </a:r>
            <a:endParaRPr lang="el-GR" sz="24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BD7D9D1C-8043-22D1-B763-FFD739DDF434}"/>
              </a:ext>
            </a:extLst>
          </p:cNvPr>
          <p:cNvSpPr txBox="1"/>
          <p:nvPr/>
        </p:nvSpPr>
        <p:spPr>
          <a:xfrm>
            <a:off x="296779" y="1636296"/>
            <a:ext cx="11598442" cy="3477875"/>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Το </a:t>
            </a:r>
            <a:r>
              <a:rPr lang="el-GR" sz="2200" b="1" i="0" u="none" strike="noStrike" baseline="0" dirty="0">
                <a:latin typeface="Arial" panose="020B0604020202020204" pitchFamily="34" charset="0"/>
                <a:cs typeface="Arial" panose="020B0604020202020204" pitchFamily="34" charset="0"/>
              </a:rPr>
              <a:t>μοντέλο διοίκησης </a:t>
            </a:r>
            <a:r>
              <a:rPr lang="el-GR" sz="2200" b="0" i="0" u="none" strike="noStrike" baseline="0" dirty="0">
                <a:latin typeface="Arial" panose="020B0604020202020204" pitchFamily="34" charset="0"/>
                <a:cs typeface="Arial" panose="020B0604020202020204" pitchFamily="34" charset="0"/>
              </a:rPr>
              <a:t>θα πρέπει να είναι επαρκές και ικανό να επιτελέσει όλες τις προαναφερθείσες διοικητικές λειτουργίες για την </a:t>
            </a:r>
            <a:r>
              <a:rPr lang="el-GR" sz="2200" b="1" i="0" u="none" strike="noStrike" baseline="0" dirty="0">
                <a:latin typeface="Arial" panose="020B0604020202020204" pitchFamily="34" charset="0"/>
                <a:cs typeface="Arial" panose="020B0604020202020204" pitchFamily="34" charset="0"/>
              </a:rPr>
              <a:t>ΠΦΥ. </a:t>
            </a:r>
          </a:p>
          <a:p>
            <a:pPr algn="l"/>
            <a:r>
              <a:rPr lang="el-GR" sz="2200" b="0" i="0" u="none" strike="noStrike" baseline="0" dirty="0">
                <a:latin typeface="Arial" panose="020B0604020202020204" pitchFamily="34" charset="0"/>
                <a:cs typeface="Arial" panose="020B0604020202020204" pitchFamily="34" charset="0"/>
              </a:rPr>
              <a:t>Θεωρητικά, οι πιθανές λύσεις που μπορούν να εφαρμοστούν, κλιμακώνονται αναλόγως του γεωγραφικού επιπέδου αναφοράς ως εξής.</a:t>
            </a:r>
          </a:p>
          <a:p>
            <a:pPr algn="l"/>
            <a:r>
              <a:rPr lang="el-GR" sz="2200" b="0" i="0" u="none" strike="noStrike" baseline="0" dirty="0">
                <a:latin typeface="Arial" panose="020B0604020202020204" pitchFamily="34" charset="0"/>
                <a:cs typeface="Arial" panose="020B0604020202020204" pitchFamily="34" charset="0"/>
              </a:rPr>
              <a:t>1. </a:t>
            </a:r>
            <a:r>
              <a:rPr lang="el-GR" sz="2200" b="0" i="1" u="none" strike="noStrike" baseline="0" dirty="0">
                <a:latin typeface="Arial" panose="020B0604020202020204" pitchFamily="34" charset="0"/>
                <a:cs typeface="Arial" panose="020B0604020202020204" pitchFamily="34" charset="0"/>
              </a:rPr>
              <a:t>Διοίκηση σε επίπεδο υγειονομικής περιφέρειας</a:t>
            </a:r>
            <a:r>
              <a:rPr lang="el-GR" sz="2200" b="0" i="0" u="none" strike="noStrike" baseline="0" dirty="0">
                <a:latin typeface="Arial" panose="020B0604020202020204" pitchFamily="34" charset="0"/>
                <a:cs typeface="Arial" panose="020B0604020202020204" pitchFamily="34" charset="0"/>
              </a:rPr>
              <a:t>: Υπαγωγή των μονάδων ΠΦΥ στις </a:t>
            </a:r>
            <a:r>
              <a:rPr lang="el-GR" sz="2200" b="0" i="0" u="none" strike="noStrike" baseline="0" dirty="0" err="1">
                <a:latin typeface="Arial" panose="020B0604020202020204" pitchFamily="34" charset="0"/>
                <a:cs typeface="Arial" panose="020B0604020202020204" pitchFamily="34" charset="0"/>
              </a:rPr>
              <a:t>ΥΠε</a:t>
            </a:r>
            <a:r>
              <a:rPr lang="el-GR" sz="2200" b="0" i="0" u="none" strike="noStrike" baseline="0" dirty="0">
                <a:latin typeface="Arial" panose="020B0604020202020204" pitchFamily="34" charset="0"/>
                <a:cs typeface="Arial" panose="020B0604020202020204" pitchFamily="34" charset="0"/>
              </a:rPr>
              <a:t> με ανασχεδιασμό των υγειονομικών περιφερειών (8-9).</a:t>
            </a:r>
          </a:p>
          <a:p>
            <a:pPr algn="l"/>
            <a:r>
              <a:rPr lang="el-GR" sz="2200" b="0" i="0" u="none" strike="noStrike" baseline="0" dirty="0">
                <a:latin typeface="Arial" panose="020B0604020202020204" pitchFamily="34" charset="0"/>
                <a:cs typeface="Arial" panose="020B0604020202020204" pitchFamily="34" charset="0"/>
              </a:rPr>
              <a:t>2. </a:t>
            </a:r>
            <a:r>
              <a:rPr lang="el-GR" sz="2200" b="0" i="1" u="none" strike="noStrike" baseline="0" dirty="0">
                <a:latin typeface="Arial" panose="020B0604020202020204" pitchFamily="34" charset="0"/>
                <a:cs typeface="Arial" panose="020B0604020202020204" pitchFamily="34" charset="0"/>
              </a:rPr>
              <a:t>Διοίκηση σε επίπεδο περιφερειακής ενότητας</a:t>
            </a:r>
            <a:r>
              <a:rPr lang="el-GR" sz="2200" b="0" i="0" u="none" strike="noStrike" baseline="0" dirty="0">
                <a:latin typeface="Arial" panose="020B0604020202020204" pitchFamily="34" charset="0"/>
                <a:cs typeface="Arial" panose="020B0604020202020204" pitchFamily="34" charset="0"/>
              </a:rPr>
              <a:t>: Ίδρυση ανεξάρτητων δομών ΠΦΥ, καθεμία από τις οποίες θα διαχειρίζεται τις μονάδες ΠΦΥ μιας ορισμένης περιοχής (περίπου 50).</a:t>
            </a:r>
          </a:p>
          <a:p>
            <a:pPr algn="l"/>
            <a:r>
              <a:rPr lang="el-GR" sz="2200" b="0" i="0" u="none" strike="noStrike" baseline="0" dirty="0">
                <a:latin typeface="Arial" panose="020B0604020202020204" pitchFamily="34" charset="0"/>
                <a:cs typeface="Arial" panose="020B0604020202020204" pitchFamily="34" charset="0"/>
              </a:rPr>
              <a:t>3. </a:t>
            </a:r>
            <a:r>
              <a:rPr lang="el-GR" sz="2200" b="0" i="1" u="none" strike="noStrike" baseline="0" dirty="0">
                <a:latin typeface="Arial" panose="020B0604020202020204" pitchFamily="34" charset="0"/>
                <a:cs typeface="Arial" panose="020B0604020202020204" pitchFamily="34" charset="0"/>
              </a:rPr>
              <a:t>Διοίκηση σε τοπικό επίπεδο</a:t>
            </a:r>
            <a:r>
              <a:rPr lang="el-GR" sz="2200" b="0" i="0" u="none" strike="noStrike" baseline="0" dirty="0">
                <a:latin typeface="Arial" panose="020B0604020202020204" pitchFamily="34" charset="0"/>
                <a:cs typeface="Arial" panose="020B0604020202020204" pitchFamily="34" charset="0"/>
              </a:rPr>
              <a:t>: Μετατροπή των κέντρων υγείας σε διοικητικά αυτοτελείς μονάδες ΠΦΥ με ανάλογη διοικούσα επιτροπή.</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0789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2" y="-104236"/>
            <a:ext cx="11855116" cy="102267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 (1)</a:t>
            </a:r>
            <a:endParaRPr lang="el-GR" sz="24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BD7D9D1C-8043-22D1-B763-FFD739DDF434}"/>
              </a:ext>
            </a:extLst>
          </p:cNvPr>
          <p:cNvSpPr txBox="1"/>
          <p:nvPr/>
        </p:nvSpPr>
        <p:spPr>
          <a:xfrm>
            <a:off x="296779" y="836417"/>
            <a:ext cx="11598442" cy="5632311"/>
          </a:xfrm>
          <a:prstGeom prst="rect">
            <a:avLst/>
          </a:prstGeom>
          <a:noFill/>
        </p:spPr>
        <p:txBody>
          <a:bodyPr wrap="square">
            <a:spAutoFit/>
          </a:bodyPr>
          <a:lstStyle/>
          <a:p>
            <a:pPr algn="l"/>
            <a:r>
              <a:rPr lang="el-GR" b="0" i="0" u="none" strike="noStrike" baseline="0" dirty="0">
                <a:latin typeface="Arial" panose="020B0604020202020204" pitchFamily="34" charset="0"/>
                <a:cs typeface="Arial" panose="020B0604020202020204" pitchFamily="34" charset="0"/>
              </a:rPr>
              <a:t>Σύμφωνα με τα στοιχεία της ΕΛΣΤΑΤ (2021), ο </a:t>
            </a:r>
            <a:r>
              <a:rPr lang="el-GR" b="1" i="0" u="none" strike="noStrike" baseline="0" dirty="0">
                <a:latin typeface="Arial" panose="020B0604020202020204" pitchFamily="34" charset="0"/>
                <a:cs typeface="Arial" panose="020B0604020202020204" pitchFamily="34" charset="0"/>
              </a:rPr>
              <a:t>αριθμός των θεραπευτηρίων </a:t>
            </a:r>
            <a:r>
              <a:rPr lang="el-GR" b="0" i="0" u="none" strike="noStrike" baseline="0" dirty="0">
                <a:latin typeface="Arial" panose="020B0604020202020204" pitchFamily="34" charset="0"/>
                <a:cs typeface="Arial" panose="020B0604020202020204" pitchFamily="34" charset="0"/>
              </a:rPr>
              <a:t>την τελευταία τετραετία (2016-2019) μειώθηκε κατά 3,9%. Κατά το 2019 τα γενικά θεραπευτήρια αποτελούσαν το 63,2% του συνόλου των θεραπευτηρίων, τα ειδικά διάφορων ειδικοτήτων καταλάμβαναν το 32,0%, ενώ τα μεικτά αντιστοιχούσαν στο 4,8%. Το μεγαλύτερο ποσοστό των ειδικών θεραπευτηρίων αποτελούσαν τα </a:t>
            </a:r>
            <a:r>
              <a:rPr lang="el-GR" b="0" i="0" u="none" strike="noStrike" baseline="0" dirty="0" err="1">
                <a:latin typeface="Arial" panose="020B0604020202020204" pitchFamily="34" charset="0"/>
                <a:cs typeface="Arial" panose="020B0604020202020204" pitchFamily="34" charset="0"/>
              </a:rPr>
              <a:t>νευροψυχιατρικά</a:t>
            </a:r>
            <a:r>
              <a:rPr lang="el-GR" b="0" i="0" u="none" strike="noStrike" baseline="0" dirty="0">
                <a:latin typeface="Arial" panose="020B0604020202020204" pitchFamily="34" charset="0"/>
                <a:cs typeface="Arial" panose="020B0604020202020204" pitchFamily="34" charset="0"/>
              </a:rPr>
              <a:t> με ποσοστό 17,8% και με μεγάλη διαφορά ακολουθούν τα μαιευτικά-γυναικολογικά με 5,6%, αντίστοιχα (Πίνακας 7.6). </a:t>
            </a:r>
          </a:p>
          <a:p>
            <a:pPr algn="l"/>
            <a:r>
              <a:rPr lang="el-GR" b="0" i="0" u="none" strike="noStrike" baseline="0" dirty="0">
                <a:latin typeface="Arial" panose="020B0604020202020204" pitchFamily="34" charset="0"/>
                <a:cs typeface="Arial" panose="020B0604020202020204" pitchFamily="34" charset="0"/>
              </a:rPr>
              <a:t>Η ποσοστιαία χωροταξική κατανομή των δημόσιων και ιδιωτικών θεραπευτηρίων στις 13 περιφέρειες της χώρας κατά το έτος 2019 καταγράφει εικόνα </a:t>
            </a:r>
            <a:r>
              <a:rPr lang="el-GR" b="0" i="0" u="none" strike="noStrike" baseline="0" dirty="0" err="1">
                <a:latin typeface="Arial" panose="020B0604020202020204" pitchFamily="34" charset="0"/>
                <a:cs typeface="Arial" panose="020B0604020202020204" pitchFamily="34" charset="0"/>
              </a:rPr>
              <a:t>υπερσυγκέντρωσης</a:t>
            </a:r>
            <a:r>
              <a:rPr lang="el-GR" b="0" i="0" u="none" strike="noStrike" baseline="0" dirty="0">
                <a:latin typeface="Arial" panose="020B0604020202020204" pitchFamily="34" charset="0"/>
                <a:cs typeface="Arial" panose="020B0604020202020204" pitchFamily="34" charset="0"/>
              </a:rPr>
              <a:t> στις περιφέρειες Αττικής (34,6%), της Κεντρικής Μακεδονίας (16,0%) και της Θεσσαλίας (11,5%). Το μικρότερο ποσοστό θεραπευτηρίων παρατηρήθηκε στις περιφέρειες Ιονίων Νήσων, Ηπείρου, Βορείου Αιγαίου και Νοτίου Αιγαίου (Πίνακας 7.7), όπου τα θεραπευτήρια συνολικά στις τέσσερις προαναφερθείσες περιφέρειες αντιστοιχούν μόλις στο 10,4% του συνόλου της χώρας (ΕΛΣΤΑΤ 2021). </a:t>
            </a:r>
          </a:p>
          <a:p>
            <a:pPr algn="l"/>
            <a:r>
              <a:rPr lang="el-GR" b="0" i="0" u="none" strike="noStrike" baseline="0" dirty="0">
                <a:latin typeface="Arial" panose="020B0604020202020204" pitchFamily="34" charset="0"/>
                <a:cs typeface="Arial" panose="020B0604020202020204" pitchFamily="34" charset="0"/>
              </a:rPr>
              <a:t>Το 2019 οι αναπτυγμένες κλίνες κλειστής και κλίνες ανοικτής νοσηλείας ανήλθαν σε 48.542 (Πίνακας 7.8). Αναφορικά με τις </a:t>
            </a:r>
            <a:r>
              <a:rPr lang="el-GR" b="1" i="0" u="none" strike="noStrike" baseline="0" dirty="0">
                <a:latin typeface="Arial" panose="020B0604020202020204" pitchFamily="34" charset="0"/>
                <a:cs typeface="Arial" panose="020B0604020202020204" pitchFamily="34" charset="0"/>
              </a:rPr>
              <a:t>κλίνες</a:t>
            </a:r>
            <a:r>
              <a:rPr lang="el-GR" b="0" i="0" u="none" strike="noStrike" baseline="0" dirty="0">
                <a:latin typeface="Arial" panose="020B0604020202020204" pitchFamily="34" charset="0"/>
                <a:cs typeface="Arial" panose="020B0604020202020204" pitchFamily="34" charset="0"/>
              </a:rPr>
              <a:t>, η Ελλάδα διαθέτει 4,2 κλίνες ανά 1.000 άτομα πληθυσμού, όταν ο μέσος όρος στην ΕΕ-27 είναι 5,0 κλίνες/1.000 άτομα (Ηνωμένο Βασίλειο 3 κλίνες/1.000 άτομα και στη Γερμανία 8 κλίνες/1.000 άτομα). Από το σύνολο των κλινών, το 69% (33.717) ανήκει στο δημόσιο και το 31% (14.825) στον ιδιωτικό τομέα. Στις περισσότερες υγειονομικές περιφέρειες της χώρας η κατανομή των δημόσιων κλινών σε 1.000 κατοίκους κυμαίνεται κατά μέσο όρο στις 3 κλίνες/1.000 κατοίκους (2,8-3,6 κλίνες/1.000 κατοίκους), ενώ μόνο η 5η ΥΠΕ (Θεσσαλίας-Στερεάς Ελλάδας) κατέχει πολύ μικρό ποσοστό (2,1 κλίνες ανά 1.000 κατοίκους) (Υπουργείο Υγείας 2021). Η μέση διάρκεια νοσηλείας στο δημόσιο νοσοκομείο είναι περίπου στις 4,13 ημέρες (ΕΣΔΥ 2012) και η μέση πληρότητα υπερβαίνει το 70%, με αποκλίσεις (προς τα πάνω για τα μεγάλα και προς τα κάτω για τα μικρά).</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7050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1" y="0"/>
            <a:ext cx="11855116" cy="102267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 (2)</a:t>
            </a:r>
            <a:endParaRPr lang="el-GR" sz="24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ED53AB8D-C455-7C29-B913-B3D5DE952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445" y="1385229"/>
            <a:ext cx="10997109" cy="4087541"/>
          </a:xfrm>
          <a:prstGeom prst="rect">
            <a:avLst/>
          </a:prstGeom>
        </p:spPr>
      </p:pic>
    </p:spTree>
    <p:extLst>
      <p:ext uri="{BB962C8B-B14F-4D97-AF65-F5344CB8AC3E}">
        <p14:creationId xmlns:p14="http://schemas.microsoft.com/office/powerpoint/2010/main" val="26077735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1" y="0"/>
            <a:ext cx="11855116" cy="102267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 (3)</a:t>
            </a:r>
            <a:endParaRPr lang="el-GR" sz="24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1529C28D-8E1A-4812-5DD0-0177F74C9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6675" y="989495"/>
            <a:ext cx="6498648" cy="5439218"/>
          </a:xfrm>
          <a:prstGeom prst="rect">
            <a:avLst/>
          </a:prstGeom>
        </p:spPr>
      </p:pic>
    </p:spTree>
    <p:extLst>
      <p:ext uri="{BB962C8B-B14F-4D97-AF65-F5344CB8AC3E}">
        <p14:creationId xmlns:p14="http://schemas.microsoft.com/office/powerpoint/2010/main" val="30838610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1" y="0"/>
            <a:ext cx="11855116" cy="102267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 (4)</a:t>
            </a:r>
            <a:endParaRPr lang="el-GR" sz="24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B69F55D8-CB7A-6505-235D-67BB6A336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351" y="1567286"/>
            <a:ext cx="10507297" cy="3723427"/>
          </a:xfrm>
          <a:prstGeom prst="rect">
            <a:avLst/>
          </a:prstGeom>
        </p:spPr>
      </p:pic>
    </p:spTree>
    <p:extLst>
      <p:ext uri="{BB962C8B-B14F-4D97-AF65-F5344CB8AC3E}">
        <p14:creationId xmlns:p14="http://schemas.microsoft.com/office/powerpoint/2010/main" val="3760807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
            <a:ext cx="11112758" cy="64229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.1 Εισαγωγή (5)</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701338"/>
            <a:ext cx="11112758" cy="3816429"/>
          </a:xfrm>
          <a:prstGeom prst="rect">
            <a:avLst/>
          </a:prstGeom>
          <a:noFill/>
          <a:ln>
            <a:noFill/>
          </a:ln>
        </p:spPr>
        <p:txBody>
          <a:bodyPr wrap="square" rtlCol="0">
            <a:spAutoFit/>
          </a:bodyPr>
          <a:lstStyle/>
          <a:p>
            <a:pPr algn="l"/>
            <a:r>
              <a:rPr lang="el-GR" sz="2200" b="0" i="0" u="none" strike="noStrike" baseline="0" dirty="0">
                <a:latin typeface="Arial" panose="020B0604020202020204" pitchFamily="34" charset="0"/>
                <a:cs typeface="Arial" panose="020B0604020202020204" pitchFamily="34" charset="0"/>
              </a:rPr>
              <a:t>Ο </a:t>
            </a:r>
            <a:r>
              <a:rPr lang="el-GR" sz="2200" b="1" i="0" u="none" strike="noStrike" baseline="0" dirty="0">
                <a:latin typeface="Arial" panose="020B0604020202020204" pitchFamily="34" charset="0"/>
                <a:cs typeface="Arial" panose="020B0604020202020204" pitchFamily="34" charset="0"/>
              </a:rPr>
              <a:t>οργανωτικός σχεδιασμός </a:t>
            </a:r>
            <a:r>
              <a:rPr lang="el-GR" sz="2200" b="0" i="0" u="none" strike="noStrike" baseline="0" dirty="0">
                <a:latin typeface="Arial" panose="020B0604020202020204" pitchFamily="34" charset="0"/>
                <a:cs typeface="Arial" panose="020B0604020202020204" pitchFamily="34" charset="0"/>
              </a:rPr>
              <a:t>αποδίδει καλύτερα σε οργανισμούς που λειτουργούν σε δυναμικά και συχνά αβέβαια περιβάλλοντα. Συνοπτικά περιλαμβάνει:</a:t>
            </a:r>
          </a:p>
          <a:p>
            <a:pPr algn="l"/>
            <a:endParaRPr lang="el-GR" sz="2200" b="0"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1. Εξειδίκευση-διαίρεση εργασίας με καθήκοντα-ευθύνες (περιγραφή θέσεων).</a:t>
            </a:r>
          </a:p>
          <a:p>
            <a:pPr algn="l"/>
            <a:r>
              <a:rPr lang="el-GR" sz="2200" b="0" i="0" u="none" strike="noStrike" baseline="0" dirty="0">
                <a:latin typeface="Arial" panose="020B0604020202020204" pitchFamily="34" charset="0"/>
                <a:cs typeface="Arial" panose="020B0604020202020204" pitchFamily="34" charset="0"/>
              </a:rPr>
              <a:t>2. </a:t>
            </a:r>
            <a:r>
              <a:rPr lang="el-GR" sz="2200" b="0" i="0" u="none" strike="noStrike" baseline="0" dirty="0" err="1">
                <a:latin typeface="Arial" panose="020B0604020202020204" pitchFamily="34" charset="0"/>
                <a:cs typeface="Arial" panose="020B0604020202020204" pitchFamily="34" charset="0"/>
              </a:rPr>
              <a:t>Τμηματοποίηση</a:t>
            </a:r>
            <a:r>
              <a:rPr lang="el-GR" sz="2200" b="0" i="0" u="none" strike="noStrike" baseline="0" dirty="0">
                <a:latin typeface="Arial" panose="020B0604020202020204" pitchFamily="34" charset="0"/>
                <a:cs typeface="Arial" panose="020B0604020202020204" pitchFamily="34" charset="0"/>
              </a:rPr>
              <a:t> (σχεδιασμός τμημάτων) και κατάτμηση οργανισμού.</a:t>
            </a:r>
          </a:p>
          <a:p>
            <a:pPr algn="l"/>
            <a:r>
              <a:rPr lang="el-GR" sz="2200" b="0" i="0" u="none" strike="noStrike" baseline="0" dirty="0">
                <a:latin typeface="Arial" panose="020B0604020202020204" pitchFamily="34" charset="0"/>
                <a:cs typeface="Arial" panose="020B0604020202020204" pitchFamily="34" charset="0"/>
              </a:rPr>
              <a:t>3. Ιεραρχικά επίπεδα και απαιτήσεις - εύρος ελέγχου.</a:t>
            </a:r>
          </a:p>
          <a:p>
            <a:pPr algn="l"/>
            <a:r>
              <a:rPr lang="el-GR" sz="2200" b="0" i="0" u="none" strike="noStrike" baseline="0" dirty="0">
                <a:latin typeface="Arial" panose="020B0604020202020204" pitchFamily="34" charset="0"/>
                <a:cs typeface="Arial" panose="020B0604020202020204" pitchFamily="34" charset="0"/>
              </a:rPr>
              <a:t>4. Διαμόρφωση σχέσεων εξουσίας, αποκέντρωση-εξουσιοδοτήσεις.</a:t>
            </a:r>
          </a:p>
          <a:p>
            <a:pPr algn="l"/>
            <a:r>
              <a:rPr lang="el-GR" sz="2200" b="0" i="0" u="none" strike="noStrike" baseline="0" dirty="0">
                <a:latin typeface="Arial" panose="020B0604020202020204" pitchFamily="34" charset="0"/>
                <a:cs typeface="Arial" panose="020B0604020202020204" pitchFamily="34" charset="0"/>
              </a:rPr>
              <a:t>5. Συντονισμός - ολοκλήρωση της οργάνωσης.</a:t>
            </a:r>
          </a:p>
          <a:p>
            <a:pPr algn="l"/>
            <a:r>
              <a:rPr lang="el-GR" sz="2200" b="0" i="0" u="none" strike="noStrike" baseline="0" dirty="0">
                <a:latin typeface="Arial" panose="020B0604020202020204" pitchFamily="34" charset="0"/>
                <a:cs typeface="Arial" panose="020B0604020202020204" pitchFamily="34" charset="0"/>
              </a:rPr>
              <a:t>6. Τυποποίηση - τυπικότητα της οργάνωσης.</a:t>
            </a:r>
          </a:p>
          <a:p>
            <a:pPr algn="l"/>
            <a:r>
              <a:rPr lang="el-GR" sz="2200" b="0" i="0" u="none" strike="noStrike" baseline="0" dirty="0">
                <a:latin typeface="Arial" panose="020B0604020202020204" pitchFamily="34" charset="0"/>
                <a:cs typeface="Arial" panose="020B0604020202020204" pitchFamily="34" charset="0"/>
              </a:rPr>
              <a:t>7. Αξιολόγηση και έλεγχος της οργάνωσης.</a:t>
            </a:r>
          </a:p>
          <a:p>
            <a:pPr algn="l"/>
            <a:r>
              <a:rPr lang="fr-FR" sz="2200" b="0" i="0" u="none" strike="noStrike" baseline="0" dirty="0">
                <a:latin typeface="Arial" panose="020B0604020202020204" pitchFamily="34" charset="0"/>
                <a:cs typeface="Arial" panose="020B0604020202020204" pitchFamily="34" charset="0"/>
              </a:rPr>
              <a:t>8. </a:t>
            </a:r>
            <a:r>
              <a:rPr lang="fr-FR" sz="2200" b="0" i="0" u="none" strike="noStrike" baseline="0" dirty="0" err="1">
                <a:latin typeface="Arial" panose="020B0604020202020204" pitchFamily="34" charset="0"/>
                <a:cs typeface="Arial" panose="020B0604020202020204" pitchFamily="34" charset="0"/>
              </a:rPr>
              <a:t>Σύγχρονες</a:t>
            </a:r>
            <a:r>
              <a:rPr lang="fr-FR" sz="2200" b="0" i="0" u="none" strike="noStrike" baseline="0" dirty="0">
                <a:latin typeface="Arial" panose="020B0604020202020204" pitchFamily="34" charset="0"/>
                <a:cs typeface="Arial" panose="020B0604020202020204" pitchFamily="34" charset="0"/>
              </a:rPr>
              <a:t> </a:t>
            </a:r>
            <a:r>
              <a:rPr lang="fr-FR" sz="2200" b="0" i="0" u="none" strike="noStrike" baseline="0" dirty="0" err="1">
                <a:latin typeface="Arial" panose="020B0604020202020204" pitchFamily="34" charset="0"/>
                <a:cs typeface="Arial" panose="020B0604020202020204" pitchFamily="34" charset="0"/>
              </a:rPr>
              <a:t>τάσεις</a:t>
            </a:r>
            <a:r>
              <a:rPr lang="fr-FR" sz="2200" b="0" i="0" u="none" strike="noStrike" baseline="0" dirty="0">
                <a:latin typeface="Arial" panose="020B0604020202020204" pitchFamily="34" charset="0"/>
                <a:cs typeface="Arial" panose="020B0604020202020204" pitchFamily="34" charset="0"/>
              </a:rPr>
              <a:t> (matrix, </a:t>
            </a:r>
            <a:r>
              <a:rPr lang="fr-FR" sz="2200" b="0" i="0" u="none" strike="noStrike" baseline="0" dirty="0" err="1">
                <a:latin typeface="Arial" panose="020B0604020202020204" pitchFamily="34" charset="0"/>
                <a:cs typeface="Arial" panose="020B0604020202020204" pitchFamily="34" charset="0"/>
              </a:rPr>
              <a:t>project</a:t>
            </a:r>
            <a:r>
              <a:rPr lang="fr-FR" sz="2200" b="0" i="0" u="none" strike="noStrike" baseline="0" dirty="0">
                <a:latin typeface="Arial" panose="020B0604020202020204" pitchFamily="34" charset="0"/>
                <a:cs typeface="Arial" panose="020B0604020202020204" pitchFamily="34" charset="0"/>
              </a:rPr>
              <a:t> management).</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54155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1" y="0"/>
            <a:ext cx="11855116" cy="102267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 (5)</a:t>
            </a:r>
            <a:endParaRPr lang="el-GR" sz="24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8" name="TextBox 7">
            <a:extLst>
              <a:ext uri="{FF2B5EF4-FFF2-40B4-BE49-F238E27FC236}">
                <a16:creationId xmlns:a16="http://schemas.microsoft.com/office/drawing/2014/main" id="{96B5038C-3F18-EF5C-7DD0-3039A45BFA44}"/>
              </a:ext>
            </a:extLst>
          </p:cNvPr>
          <p:cNvSpPr txBox="1"/>
          <p:nvPr/>
        </p:nvSpPr>
        <p:spPr>
          <a:xfrm>
            <a:off x="344904" y="1081717"/>
            <a:ext cx="11502189" cy="5324535"/>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Θα πρέπει να αναφερθεί ότι, λόγω και της πανδημίας, λειτουργούν σήμερα συνολικά 1.013 κλίνες ΜΕΘ (Υπουργείο Υγείας 2021). Ο δείκτης δυναμικότητας του συστήματος υγείας σε κλίνες ΜΕΘ ανέρχεται σε 11,5 κλίνες ανά 100.000 άτομα και σχεδόν αγγίζει τον μέσο όρο των χωρών του ΟΟΣΑ (12/100.000 άτομα) (OECD2020, Σούλης 2021).</a:t>
            </a:r>
          </a:p>
          <a:p>
            <a:pPr algn="l"/>
            <a:r>
              <a:rPr lang="el-GR" sz="2000" b="0" i="0" u="none" strike="noStrike" baseline="0" dirty="0">
                <a:latin typeface="Arial" panose="020B0604020202020204" pitchFamily="34" charset="0"/>
                <a:cs typeface="Arial" panose="020B0604020202020204" pitchFamily="34" charset="0"/>
              </a:rPr>
              <a:t>Με τον Ν. 1397/83 όλα τα νοσοκομεία του ΕΣΥ μετατράπηκαν σε ΝΠΔΔ με ΔΣ που διόριζε ο Υπουργός Υγείας. Η πρόνοια για τοποθέτηση γενικού διευθυντή δεν εφαρμόστηκε επί 20 έτη, παρά τη μη αφαίρεσή του στον Ν. 2071/92 και την πρόβλεψη του Ν. 2519/97. Ενδιάμεσα (Ν. 2194/94) η προσπάθεια διασύνδεσης των νοσοκομείων της Αττικής και της Θεσσαλονίκης σε συγκροτήματα δεν στέφθηκε από επιτυχία. Ο Ν. 2889/2001 καθιέρωσε τον θεσμό του διοικητή (και του αναπληρωτή σε νοσοκομεία άνω των 400 κλινών), 130 στην αρχή και 82 κατόπιν (στα κύρια, με 48 αναπληρωτές</a:t>
            </a:r>
          </a:p>
          <a:p>
            <a:pPr algn="l"/>
            <a:r>
              <a:rPr lang="el-GR" sz="2000" b="0" i="0" u="none" strike="noStrike" baseline="0" dirty="0">
                <a:latin typeface="Arial" panose="020B0604020202020204" pitchFamily="34" charset="0"/>
                <a:cs typeface="Arial" panose="020B0604020202020204" pitchFamily="34" charset="0"/>
              </a:rPr>
              <a:t>στα διασυνδεόμενα), με τις </a:t>
            </a:r>
            <a:r>
              <a:rPr lang="el-GR" sz="2000" b="1" i="0" u="none" strike="noStrike" baseline="0" dirty="0">
                <a:latin typeface="Arial" panose="020B0604020202020204" pitchFamily="34" charset="0"/>
                <a:cs typeface="Arial" panose="020B0604020202020204" pitchFamily="34" charset="0"/>
              </a:rPr>
              <a:t>διασυνδέσεις </a:t>
            </a:r>
            <a:r>
              <a:rPr lang="el-GR" sz="2000" b="0" i="0" u="none" strike="noStrike" baseline="0" dirty="0">
                <a:latin typeface="Arial" panose="020B0604020202020204" pitchFamily="34" charset="0"/>
                <a:cs typeface="Arial" panose="020B0604020202020204" pitchFamily="34" charset="0"/>
              </a:rPr>
              <a:t>που έγιναν με τον Ν. 3918/11, κατόπιν αξιολόγησης της ειδικής προς τούτο 5μελούς επιτροπής του Ν. 4052/2012.</a:t>
            </a:r>
          </a:p>
          <a:p>
            <a:pPr algn="l"/>
            <a:r>
              <a:rPr lang="el-GR" sz="2000" b="0" i="0" u="none" strike="noStrike" baseline="0" dirty="0">
                <a:latin typeface="Arial" panose="020B0604020202020204" pitchFamily="34" charset="0"/>
                <a:cs typeface="Arial" panose="020B0604020202020204" pitchFamily="34" charset="0"/>
              </a:rPr>
              <a:t>Διαχρονικά, καλώς ή κακώς, το βάρος στο ΕΣΥ δινόταν στα νοσοκομεία. Έτσι, στις αρχές του 2012, διαμορφώθηκε ο νέος χάρτης του </a:t>
            </a:r>
            <a:r>
              <a:rPr lang="el-GR" sz="2000" b="1" i="0" u="none" strike="noStrike" baseline="0" dirty="0">
                <a:latin typeface="Arial" panose="020B0604020202020204" pitchFamily="34" charset="0"/>
                <a:cs typeface="Arial" panose="020B0604020202020204" pitchFamily="34" charset="0"/>
              </a:rPr>
              <a:t>ΕΣΥ </a:t>
            </a:r>
            <a:r>
              <a:rPr lang="el-GR" sz="2000" b="0" i="0" u="none" strike="noStrike" baseline="0" dirty="0">
                <a:latin typeface="Arial" panose="020B0604020202020204" pitchFamily="34" charset="0"/>
                <a:cs typeface="Arial" panose="020B0604020202020204" pitchFamily="34" charset="0"/>
              </a:rPr>
              <a:t>(με ολοκλήρωση των σχετικών θεσμικών παρεμβάσεων και με τις τροποποιήσεις όλων των οργανισμών), που οδήγησε σε 82 νοσοκομεία από τα 130 (82 κύρια και 48 διασυνδεόμενα), περιλαμβάνοντας επιπρόσθετα και τα πέντε (5) νοσοκομεία του ΙΚΑ, πλέον των δύο (2) νοσοκομείων ειδικής φύσης (ΓΝ ≪Παπαγεωργίου≫, ≪Ωνάσειο≫ ΚΚ).</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509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8"/>
            <a:ext cx="11855116" cy="102267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 (6)</a:t>
            </a:r>
            <a:endParaRPr lang="el-GR" sz="24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8" name="TextBox 7">
            <a:extLst>
              <a:ext uri="{FF2B5EF4-FFF2-40B4-BE49-F238E27FC236}">
                <a16:creationId xmlns:a16="http://schemas.microsoft.com/office/drawing/2014/main" id="{96B5038C-3F18-EF5C-7DD0-3039A45BFA44}"/>
              </a:ext>
            </a:extLst>
          </p:cNvPr>
          <p:cNvSpPr txBox="1"/>
          <p:nvPr/>
        </p:nvSpPr>
        <p:spPr>
          <a:xfrm>
            <a:off x="344903" y="873297"/>
            <a:ext cx="11502189" cy="5663089"/>
          </a:xfrm>
          <a:prstGeom prst="rect">
            <a:avLst/>
          </a:prstGeom>
          <a:noFill/>
        </p:spPr>
        <p:txBody>
          <a:bodyPr wrap="square">
            <a:spAutoFit/>
          </a:bodyPr>
          <a:lstStyle/>
          <a:p>
            <a:pPr algn="l"/>
            <a:r>
              <a:rPr lang="el-GR" sz="1800" b="0" i="0" u="none" strike="noStrike" baseline="0" dirty="0">
                <a:latin typeface="Arial" panose="020B0604020202020204" pitchFamily="34" charset="0"/>
                <a:cs typeface="Arial" panose="020B0604020202020204" pitchFamily="34" charset="0"/>
              </a:rPr>
              <a:t>Μια σύνοψη της διαμορφούμενης κατάστασης του ΕΣΥ παρουσιάζεται στον Πίνακα 7.9.</a:t>
            </a:r>
          </a:p>
          <a:p>
            <a:pPr algn="l"/>
            <a:r>
              <a:rPr lang="el-GR" sz="1800" b="0" i="0" u="none" strike="noStrike" baseline="0" dirty="0">
                <a:latin typeface="Arial" panose="020B0604020202020204" pitchFamily="34" charset="0"/>
                <a:cs typeface="Arial" panose="020B0604020202020204" pitchFamily="34" charset="0"/>
              </a:rPr>
              <a:t>Σύμφωνα με τα δεδομένα αυτά επετεύχθη:</a:t>
            </a:r>
          </a:p>
          <a:p>
            <a:pPr algn="l"/>
            <a:r>
              <a:rPr lang="el-GR" sz="1800" b="0" i="0" u="none" strike="noStrike" baseline="0" dirty="0">
                <a:latin typeface="Arial" panose="020B0604020202020204" pitchFamily="34" charset="0"/>
                <a:cs typeface="Arial" panose="020B0604020202020204" pitchFamily="34" charset="0"/>
              </a:rPr>
              <a:t>• 20% μείωση στις οργανικές κλίνες των νοσοκομείων του ΕΣΥ,</a:t>
            </a:r>
          </a:p>
          <a:p>
            <a:pPr algn="l"/>
            <a:r>
              <a:rPr lang="el-GR" sz="1800" b="0" i="0" u="none" strike="noStrike" baseline="0" dirty="0">
                <a:latin typeface="Arial" panose="020B0604020202020204" pitchFamily="34" charset="0"/>
                <a:cs typeface="Arial" panose="020B0604020202020204" pitchFamily="34" charset="0"/>
              </a:rPr>
              <a:t>• 5% μείωση ιατρικών τομέων οργανικά,</a:t>
            </a:r>
          </a:p>
          <a:p>
            <a:pPr algn="l"/>
            <a:r>
              <a:rPr lang="el-GR" sz="1800" b="0" i="0" u="none" strike="noStrike" baseline="0" dirty="0">
                <a:latin typeface="Arial" panose="020B0604020202020204" pitchFamily="34" charset="0"/>
                <a:cs typeface="Arial" panose="020B0604020202020204" pitchFamily="34" charset="0"/>
              </a:rPr>
              <a:t>• 20% μείωση στα ιατρικά τμήματα οργανικά,</a:t>
            </a:r>
          </a:p>
          <a:p>
            <a:pPr algn="l"/>
            <a:r>
              <a:rPr lang="el-GR" sz="1800" b="0" i="0" u="none" strike="noStrike" baseline="0" dirty="0">
                <a:latin typeface="Arial" panose="020B0604020202020204" pitchFamily="34" charset="0"/>
                <a:cs typeface="Arial" panose="020B0604020202020204" pitchFamily="34" charset="0"/>
              </a:rPr>
              <a:t>• 15% στις κενές οργανικές θέσεις για να ταυτίζονται με τα ανωτέρω και με το ενιαίο πλαίσιο οργανισμών.</a:t>
            </a:r>
          </a:p>
          <a:p>
            <a:pPr algn="l"/>
            <a:r>
              <a:rPr lang="el-GR" sz="1800" b="0" i="0" u="none" strike="noStrike" baseline="0" dirty="0">
                <a:latin typeface="Arial" panose="020B0604020202020204" pitchFamily="34" charset="0"/>
                <a:cs typeface="Arial" panose="020B0604020202020204" pitchFamily="34" charset="0"/>
              </a:rPr>
              <a:t>Υπήρξε προσδοκία ότι το αποτέλεσμα της αναδιοργάνωσης αυτής θα οδηγήσει σε καλύτερη οργάνωση και </a:t>
            </a:r>
            <a:r>
              <a:rPr lang="el-GR" sz="1800" b="0" i="0" u="none" strike="noStrike" baseline="0" dirty="0" err="1">
                <a:latin typeface="Arial" panose="020B0604020202020204" pitchFamily="34" charset="0"/>
                <a:cs typeface="Arial" panose="020B0604020202020204" pitchFamily="34" charset="0"/>
              </a:rPr>
              <a:t>εξορθολογισμό</a:t>
            </a:r>
            <a:r>
              <a:rPr lang="el-GR" sz="1800" b="0" i="0" u="none" strike="noStrike" baseline="0" dirty="0">
                <a:latin typeface="Arial" panose="020B0604020202020204" pitchFamily="34" charset="0"/>
                <a:cs typeface="Arial" panose="020B0604020202020204" pitchFamily="34" charset="0"/>
              </a:rPr>
              <a:t> των διοικητικών υπηρεσιών των νοσοκομείων του ΕΣΥ, ενώ την ίδια στιγμή διαμορφώθηκε ένα πλαίσιο στο οποίο θα μπορούσε να επιτευχθεί μια καλύτερη κατανομή του προσωπικού. Επιπρόσθετα, πραγματοποιήθηκαν αλλαγές σχετικά με τη χρήση μικρών νοσοκομείων:</a:t>
            </a:r>
          </a:p>
          <a:p>
            <a:pPr algn="l"/>
            <a:r>
              <a:rPr lang="el-GR" sz="1800" b="0" i="0" u="none" strike="noStrike" baseline="0" dirty="0">
                <a:latin typeface="Arial" panose="020B0604020202020204" pitchFamily="34" charset="0"/>
                <a:cs typeface="Arial" panose="020B0604020202020204" pitchFamily="34" charset="0"/>
              </a:rPr>
              <a:t>• ένα (1) ψυχιατρικό νοσοκομείο μετατράπηκε σε κέντρο υγείας αστικού τύπου</a:t>
            </a:r>
            <a:r>
              <a:rPr lang="el-GR" sz="2000" b="0" i="0" u="none" strike="noStrike" baseline="0" dirty="0">
                <a:latin typeface="Arial" panose="020B0604020202020204" pitchFamily="34" charset="0"/>
                <a:cs typeface="Arial" panose="020B0604020202020204" pitchFamily="34" charset="0"/>
              </a:rPr>
              <a:t> </a:t>
            </a:r>
            <a:r>
              <a:rPr lang="el-GR" sz="1800" b="0" i="0" u="none" strike="noStrike" baseline="0" dirty="0">
                <a:latin typeface="Arial" panose="020B0604020202020204" pitchFamily="34" charset="0"/>
                <a:cs typeface="Arial" panose="020B0604020202020204" pitchFamily="34" charset="0"/>
              </a:rPr>
              <a:t>(</a:t>
            </a:r>
            <a:r>
              <a:rPr lang="el-GR" sz="1800" b="0" i="0" u="none" strike="noStrike" baseline="0" dirty="0" err="1">
                <a:latin typeface="Arial" panose="020B0604020202020204" pitchFamily="34" charset="0"/>
                <a:cs typeface="Arial" panose="020B0604020202020204" pitchFamily="34" charset="0"/>
              </a:rPr>
              <a:t>Παιδοψυχιατρικό</a:t>
            </a:r>
            <a:r>
              <a:rPr lang="el-GR" sz="1800" b="0" i="0" u="none" strike="noStrike" baseline="0" dirty="0">
                <a:latin typeface="Arial" panose="020B0604020202020204" pitchFamily="34" charset="0"/>
                <a:cs typeface="Arial" panose="020B0604020202020204" pitchFamily="34" charset="0"/>
              </a:rPr>
              <a:t> Νοσοκομείο Αττικής ΠΝΑ σε πλήρες κέντρο υγείας αστικού τύπου [Ραφήνας]),</a:t>
            </a:r>
          </a:p>
          <a:p>
            <a:pPr algn="l"/>
            <a:r>
              <a:rPr lang="el-GR" sz="1800" b="0" i="0" u="none" strike="noStrike" baseline="0" dirty="0">
                <a:latin typeface="Arial" panose="020B0604020202020204" pitchFamily="34" charset="0"/>
                <a:cs typeface="Arial" panose="020B0604020202020204" pitchFamily="34" charset="0"/>
              </a:rPr>
              <a:t>• δύο (2) μικρά νοσοκομεία σχεδιάστηκε να μετατραπούν σε κέντρα υγείας αστικού τύπου – Γ.Ν. (Νοσοκομείο Αφροδισίων και Δερματικών Νόσων Θεσσαλονίκης, Νοσοκομείο Ειδικών Παθήσεων [Λοιμωδών] Θεσσαλονίκης),</a:t>
            </a:r>
          </a:p>
          <a:p>
            <a:pPr algn="l"/>
            <a:r>
              <a:rPr lang="el-GR" sz="1800" b="0" i="0" u="none" strike="noStrike" baseline="0" dirty="0">
                <a:latin typeface="Arial" panose="020B0604020202020204" pitchFamily="34" charset="0"/>
                <a:cs typeface="Arial" panose="020B0604020202020204" pitchFamily="34" charset="0"/>
              </a:rPr>
              <a:t>• ένα (1) μικρό νοσοκομείο σχεδιάστηκε να μετατραπεί σε κέντρο υγείας αγροτικού τύπου – ΓΝ (ΓΝ–ΚΥ </a:t>
            </a:r>
            <a:r>
              <a:rPr lang="el-GR" sz="1800" b="0" i="0" u="none" strike="noStrike" baseline="0" dirty="0" err="1">
                <a:latin typeface="Arial" panose="020B0604020202020204" pitchFamily="34" charset="0"/>
                <a:cs typeface="Arial" panose="020B0604020202020204" pitchFamily="34" charset="0"/>
              </a:rPr>
              <a:t>Κρεστένων</a:t>
            </a:r>
            <a:r>
              <a:rPr lang="el-GR" sz="1800" b="0" i="0" u="none" strike="noStrike" baseline="0" dirty="0">
                <a:latin typeface="Arial" panose="020B0604020202020204" pitchFamily="34" charset="0"/>
                <a:cs typeface="Arial" panose="020B0604020202020204" pitchFamily="34" charset="0"/>
              </a:rPr>
              <a:t>),</a:t>
            </a:r>
          </a:p>
          <a:p>
            <a:pPr algn="l"/>
            <a:r>
              <a:rPr lang="el-GR" sz="1800" b="0" i="0" u="none" strike="noStrike" baseline="0" dirty="0">
                <a:latin typeface="Arial" panose="020B0604020202020204" pitchFamily="34" charset="0"/>
                <a:cs typeface="Arial" panose="020B0604020202020204" pitchFamily="34" charset="0"/>
              </a:rPr>
              <a:t>• ένα (1) μικρό νοσοκομείο σχεδιάστηκε να γίνει κέντρο αποκατάστασης – ΓΝ (ΓΝ – ΚΥ Νεάπολης), ενώ, τρία (3) μικρά νοσοκομεία στην Αττική διασυνδέθηκαν με δευτεροβάθμια νοσοκομεία για να αναπτύξουν υποστηρικτικές υπηρεσίες (Γ. </a:t>
            </a:r>
            <a:r>
              <a:rPr lang="el-GR" sz="1800" b="0" i="0" u="none" strike="noStrike" baseline="0" dirty="0" err="1">
                <a:latin typeface="Arial" panose="020B0604020202020204" pitchFamily="34" charset="0"/>
                <a:cs typeface="Arial" panose="020B0604020202020204" pitchFamily="34" charset="0"/>
              </a:rPr>
              <a:t>Σπηλιοπούλειο</a:t>
            </a:r>
            <a:r>
              <a:rPr lang="el-GR" sz="1800" b="0" i="0" u="none" strike="noStrike" baseline="0" dirty="0">
                <a:latin typeface="Arial" panose="020B0604020202020204" pitchFamily="34" charset="0"/>
                <a:cs typeface="Arial" panose="020B0604020202020204" pitchFamily="34" charset="0"/>
              </a:rPr>
              <a:t> «Η Αγία Ελένη», ΓΝ Πατησίων, ΓΝ Δυτικής Αττικής «Η Αγία Βαρβάρα»).</a:t>
            </a:r>
          </a:p>
        </p:txBody>
      </p:sp>
    </p:spTree>
    <p:extLst>
      <p:ext uri="{BB962C8B-B14F-4D97-AF65-F5344CB8AC3E}">
        <p14:creationId xmlns:p14="http://schemas.microsoft.com/office/powerpoint/2010/main" val="11851671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8"/>
            <a:ext cx="11855116" cy="102267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 (7)</a:t>
            </a:r>
            <a:endParaRPr lang="el-GR" sz="24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A955E0C7-2A8A-42B0-BBC6-6310BDD973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601" y="966038"/>
            <a:ext cx="5942793" cy="5498770"/>
          </a:xfrm>
          <a:prstGeom prst="rect">
            <a:avLst/>
          </a:prstGeom>
        </p:spPr>
      </p:pic>
    </p:spTree>
    <p:extLst>
      <p:ext uri="{BB962C8B-B14F-4D97-AF65-F5344CB8AC3E}">
        <p14:creationId xmlns:p14="http://schemas.microsoft.com/office/powerpoint/2010/main" val="15048968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8"/>
            <a:ext cx="11855116" cy="102267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 (8)</a:t>
            </a:r>
            <a:endParaRPr lang="el-GR" sz="24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8" name="TextBox 7">
            <a:extLst>
              <a:ext uri="{FF2B5EF4-FFF2-40B4-BE49-F238E27FC236}">
                <a16:creationId xmlns:a16="http://schemas.microsoft.com/office/drawing/2014/main" id="{96B5038C-3F18-EF5C-7DD0-3039A45BFA44}"/>
              </a:ext>
            </a:extLst>
          </p:cNvPr>
          <p:cNvSpPr txBox="1"/>
          <p:nvPr/>
        </p:nvSpPr>
        <p:spPr>
          <a:xfrm>
            <a:off x="344905" y="966038"/>
            <a:ext cx="11502189" cy="5355312"/>
          </a:xfrm>
          <a:prstGeom prst="rect">
            <a:avLst/>
          </a:prstGeom>
          <a:noFill/>
        </p:spPr>
        <p:txBody>
          <a:bodyPr wrap="square">
            <a:spAutoFit/>
          </a:bodyPr>
          <a:lstStyle/>
          <a:p>
            <a:pPr algn="l"/>
            <a:r>
              <a:rPr lang="el-GR" b="0" i="0" u="none" strike="noStrike" baseline="0" dirty="0">
                <a:latin typeface="Arial" panose="020B0604020202020204" pitchFamily="34" charset="0"/>
                <a:cs typeface="Arial" panose="020B0604020202020204" pitchFamily="34" charset="0"/>
              </a:rPr>
              <a:t>Με αυτήν τη νέα </a:t>
            </a:r>
            <a:r>
              <a:rPr lang="el-GR" b="1" i="0" u="none" strike="noStrike" baseline="0" dirty="0">
                <a:latin typeface="Arial" panose="020B0604020202020204" pitchFamily="34" charset="0"/>
                <a:cs typeface="Arial" panose="020B0604020202020204" pitchFamily="34" charset="0"/>
              </a:rPr>
              <a:t>αρχιτεκτονική </a:t>
            </a:r>
            <a:r>
              <a:rPr lang="el-GR" b="0" i="0" u="none" strike="noStrike" baseline="0" dirty="0">
                <a:latin typeface="Arial" panose="020B0604020202020204" pitchFamily="34" charset="0"/>
                <a:cs typeface="Arial" panose="020B0604020202020204" pitchFamily="34" charset="0"/>
              </a:rPr>
              <a:t>του ΕΣΥ εξασφαλιζόταν ενιαία διοίκηση αλλά και ενιαίος προϋπολογισμός, ενιαίο πρόγραμμα προμηθειών, ενιαίες τεχνικές και πληροφοριακές υπηρεσίες καθώς και ο συντονισμός ιατρικών και νοσηλευτικών υπηρεσιών. Με τη λήψη αυτών των μέτρων, την ορθολογικότερη χρήση της δυναμικότητας (κλίνες) του ΕΣΥ και την αναδιάταξη των μονάδων, το Υπουργείο Υγείας αποσκοπούσε και στην επίτευξη οικονομιών κλίμακας για το σύνολο του ΕΣΥ και τη μείωση του λειτουργικού και διοικητικού κόστους (Πολύζος 2014).</a:t>
            </a:r>
          </a:p>
          <a:p>
            <a:pPr algn="l"/>
            <a:r>
              <a:rPr lang="el-GR" b="0" i="0" u="none" strike="noStrike" baseline="0" dirty="0">
                <a:latin typeface="Arial" panose="020B0604020202020204" pitchFamily="34" charset="0"/>
                <a:cs typeface="Arial" panose="020B0604020202020204" pitchFamily="34" charset="0"/>
              </a:rPr>
              <a:t>Η </a:t>
            </a:r>
            <a:r>
              <a:rPr lang="el-GR" b="1" i="0" u="none" strike="noStrike" baseline="0" dirty="0">
                <a:latin typeface="Arial" panose="020B0604020202020204" pitchFamily="34" charset="0"/>
                <a:cs typeface="Arial" panose="020B0604020202020204" pitchFamily="34" charset="0"/>
              </a:rPr>
              <a:t>νομική </a:t>
            </a:r>
            <a:r>
              <a:rPr lang="el-GR" b="0" i="0" u="none" strike="noStrike" baseline="0" dirty="0">
                <a:latin typeface="Arial" panose="020B0604020202020204" pitchFamily="34" charset="0"/>
                <a:cs typeface="Arial" panose="020B0604020202020204" pitchFamily="34" charset="0"/>
              </a:rPr>
              <a:t>μορφή και η αντίστοιχη </a:t>
            </a:r>
            <a:r>
              <a:rPr lang="el-GR" b="1" i="0" u="none" strike="noStrike" baseline="0" dirty="0">
                <a:latin typeface="Arial" panose="020B0604020202020204" pitchFamily="34" charset="0"/>
                <a:cs typeface="Arial" panose="020B0604020202020204" pitchFamily="34" charset="0"/>
              </a:rPr>
              <a:t>οργάνωση </a:t>
            </a:r>
            <a:r>
              <a:rPr lang="el-GR" b="0" i="0" u="none" strike="noStrike" baseline="0" dirty="0">
                <a:latin typeface="Arial" panose="020B0604020202020204" pitchFamily="34" charset="0"/>
                <a:cs typeface="Arial" panose="020B0604020202020204" pitchFamily="34" charset="0"/>
              </a:rPr>
              <a:t>των νοσοκομειακών υπηρεσιών του ΕΣΥ έχουν υποστεί διαδοχικές και ενίοτε συγκρουόμενες μεταξύ τους </a:t>
            </a:r>
            <a:r>
              <a:rPr lang="el-GR" b="1" i="0" u="none" strike="noStrike" baseline="0" dirty="0">
                <a:latin typeface="Arial" panose="020B0604020202020204" pitchFamily="34" charset="0"/>
                <a:cs typeface="Arial" panose="020B0604020202020204" pitchFamily="34" charset="0"/>
              </a:rPr>
              <a:t>αλλαγές </a:t>
            </a:r>
            <a:r>
              <a:rPr lang="el-GR" b="0" i="0" u="none" strike="noStrike" baseline="0" dirty="0">
                <a:latin typeface="Arial" panose="020B0604020202020204" pitchFamily="34" charset="0"/>
                <a:cs typeface="Arial" panose="020B0604020202020204" pitchFamily="34" charset="0"/>
              </a:rPr>
              <a:t>την τελευταία εικοσαετία και πλέον.</a:t>
            </a:r>
          </a:p>
          <a:p>
            <a:pPr algn="l"/>
            <a:r>
              <a:rPr lang="el-GR" b="0" i="0" u="none" strike="noStrike" baseline="0" dirty="0">
                <a:latin typeface="Arial" panose="020B0604020202020204" pitchFamily="34" charset="0"/>
                <a:cs typeface="Arial" panose="020B0604020202020204" pitchFamily="34" charset="0"/>
              </a:rPr>
              <a:t>Οι διαρθρωτικές μεταρρυθμίσεις δρομολογήθηκαν με στόχο την </a:t>
            </a:r>
            <a:r>
              <a:rPr lang="el-GR" b="1" i="0" u="none" strike="noStrike" baseline="0" dirty="0" err="1">
                <a:latin typeface="Arial" panose="020B0604020202020204" pitchFamily="34" charset="0"/>
                <a:cs typeface="Arial" panose="020B0604020202020204" pitchFamily="34" charset="0"/>
              </a:rPr>
              <a:t>ορθολογικοποίηση</a:t>
            </a:r>
            <a:r>
              <a:rPr lang="el-GR" b="1" i="0" u="none" strike="noStrike" baseline="0" dirty="0">
                <a:latin typeface="Arial" panose="020B0604020202020204" pitchFamily="34" charset="0"/>
                <a:cs typeface="Arial" panose="020B0604020202020204" pitchFamily="34" charset="0"/>
              </a:rPr>
              <a:t> </a:t>
            </a:r>
            <a:r>
              <a:rPr lang="el-GR" b="0" i="0" u="none" strike="noStrike" baseline="0" dirty="0">
                <a:latin typeface="Arial" panose="020B0604020202020204" pitchFamily="34" charset="0"/>
                <a:cs typeface="Arial" panose="020B0604020202020204" pitchFamily="34" charset="0"/>
              </a:rPr>
              <a:t>του αριθμού των κλινών (συμφωνία οργανικών με αναπτυγμένες κλίνες, με βάση νέους οργανισμούς, 2012) με την παράλληλη μείωση των κλινικών και των εξειδικευμένων μονάδων, αν και η εφαρμογή αυτή δεν αξιολογήθηκε ή/και εξελίχθηκε. Πιο επιτυχημένες ήταν οι μεταρρυθμίσεις στην αύξηση της διαφάνειας, τη μείωση του κόστους για προμήθειες και την αλλαγή του συστήματος πληρωμών των νοσοκομείων </a:t>
            </a:r>
            <a:r>
              <a:rPr lang="en-US" b="0" i="0" u="none" strike="noStrike" baseline="0" dirty="0">
                <a:latin typeface="Arial" panose="020B0604020202020204" pitchFamily="34" charset="0"/>
                <a:cs typeface="Arial" panose="020B0604020202020204" pitchFamily="34" charset="0"/>
              </a:rPr>
              <a:t>(</a:t>
            </a:r>
            <a:r>
              <a:rPr lang="en-US" b="0" i="0" u="none" strike="noStrike" baseline="0" dirty="0" err="1">
                <a:latin typeface="Arial" panose="020B0604020202020204" pitchFamily="34" charset="0"/>
                <a:cs typeface="Arial" panose="020B0604020202020204" pitchFamily="34" charset="0"/>
              </a:rPr>
              <a:t>Kaitelidou</a:t>
            </a:r>
            <a:r>
              <a:rPr lang="en-US" b="0" i="0" u="none" strike="noStrike" baseline="0" dirty="0">
                <a:latin typeface="Arial" panose="020B0604020202020204" pitchFamily="34" charset="0"/>
                <a:cs typeface="Arial" panose="020B0604020202020204" pitchFamily="34" charset="0"/>
              </a:rPr>
              <a:t> et al. 2016).</a:t>
            </a:r>
            <a:endParaRPr lang="el-GR" b="0" i="0" u="none" strike="noStrike" baseline="0" dirty="0">
              <a:latin typeface="Arial" panose="020B0604020202020204" pitchFamily="34" charset="0"/>
              <a:cs typeface="Arial" panose="020B0604020202020204" pitchFamily="34" charset="0"/>
            </a:endParaRPr>
          </a:p>
          <a:p>
            <a:pPr algn="l"/>
            <a:r>
              <a:rPr lang="el-GR" b="0" i="0" u="none" strike="noStrike" baseline="0" dirty="0">
                <a:latin typeface="Arial" panose="020B0604020202020204" pitchFamily="34" charset="0"/>
                <a:cs typeface="Arial" panose="020B0604020202020204" pitchFamily="34" charset="0"/>
              </a:rPr>
              <a:t>Στα θετικά της περιόδου 2010-11 μπορούν να τεθούν η καταγραφή και συλλογή λειτουργικών και οικονομικών δεδομένων των νοσοκομείων (αρχικά esy.net και κατόπιν </a:t>
            </a:r>
            <a:r>
              <a:rPr lang="el-GR" b="0" i="0" u="none" strike="noStrike" baseline="0" dirty="0" err="1">
                <a:latin typeface="Arial" panose="020B0604020202020204" pitchFamily="34" charset="0"/>
                <a:cs typeface="Arial" panose="020B0604020202020204" pitchFamily="34" charset="0"/>
              </a:rPr>
              <a:t>BI.Health</a:t>
            </a:r>
            <a:r>
              <a:rPr lang="el-GR" b="0" i="0" u="none" strike="noStrike" baseline="0" dirty="0">
                <a:latin typeface="Arial" panose="020B0604020202020204" pitchFamily="34" charset="0"/>
                <a:cs typeface="Arial" panose="020B0604020202020204" pitchFamily="34" charset="0"/>
              </a:rPr>
              <a:t>), η εφαρμογή των ΚΕΝ (Κλειστών Ελληνικών Νοσηλίων) και οι ενιαίες προμήθειες (τότε ΕΠΥ νυν ΕΚΑΠΥ). </a:t>
            </a:r>
          </a:p>
          <a:p>
            <a:pPr algn="l"/>
            <a:r>
              <a:rPr lang="el-GR" b="0" i="0" u="none" strike="noStrike" baseline="0" dirty="0">
                <a:latin typeface="Arial" panose="020B0604020202020204" pitchFamily="34" charset="0"/>
                <a:cs typeface="Arial" panose="020B0604020202020204" pitchFamily="34" charset="0"/>
              </a:rPr>
              <a:t>Η μη συνέχιση: α. συλλογής των δεδομένων σε πραγματικό χρόνο (</a:t>
            </a:r>
            <a:r>
              <a:rPr lang="el-GR" b="0" i="0" u="none" strike="noStrike" baseline="0" dirty="0" err="1">
                <a:latin typeface="Arial" panose="020B0604020202020204" pitchFamily="34" charset="0"/>
                <a:cs typeface="Arial" panose="020B0604020202020204" pitchFamily="34" charset="0"/>
              </a:rPr>
              <a:t>real</a:t>
            </a:r>
            <a:r>
              <a:rPr lang="el-GR" b="0" i="0" u="none" strike="noStrike" baseline="0" dirty="0">
                <a:latin typeface="Arial" panose="020B0604020202020204" pitchFamily="34" charset="0"/>
                <a:cs typeface="Arial" panose="020B0604020202020204" pitchFamily="34" charset="0"/>
              </a:rPr>
              <a:t> </a:t>
            </a:r>
            <a:r>
              <a:rPr lang="el-GR" b="0" i="0" u="none" strike="noStrike" baseline="0" dirty="0" err="1">
                <a:latin typeface="Arial" panose="020B0604020202020204" pitchFamily="34" charset="0"/>
                <a:cs typeface="Arial" panose="020B0604020202020204" pitchFamily="34" charset="0"/>
              </a:rPr>
              <a:t>time</a:t>
            </a:r>
            <a:r>
              <a:rPr lang="el-GR" b="0" i="0" u="none" strike="noStrike" baseline="0" dirty="0">
                <a:latin typeface="Arial" panose="020B0604020202020204" pitchFamily="34" charset="0"/>
                <a:cs typeface="Arial" panose="020B0604020202020204" pitchFamily="34" charset="0"/>
              </a:rPr>
              <a:t>), β. ανανέωσης και εφαρμογής των ΚΕΝ από το ΚΕΤΕΚΝΥ, με καθυστέρηση (2023 για 2024), και γ. πλήρους εφαρμογής συστήματος κεντρικών, περιφερειακών, τοπικών διαγωνισμών, δεν βελτίωσαν τη κατάσταση.</a:t>
            </a:r>
          </a:p>
        </p:txBody>
      </p:sp>
    </p:spTree>
    <p:extLst>
      <p:ext uri="{BB962C8B-B14F-4D97-AF65-F5344CB8AC3E}">
        <p14:creationId xmlns:p14="http://schemas.microsoft.com/office/powerpoint/2010/main" val="39190807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9"/>
            <a:ext cx="11855116" cy="138813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a:t>
            </a:r>
            <a:br>
              <a:rPr lang="el-GR" sz="3000" b="1" i="1" u="none" strike="noStrike" baseline="0" dirty="0">
                <a:latin typeface="Arial" panose="020B0604020202020204" pitchFamily="34" charset="0"/>
                <a:cs typeface="Arial" panose="020B0604020202020204" pitchFamily="34" charset="0"/>
              </a:rPr>
            </a:br>
            <a:r>
              <a:rPr lang="el-GR" sz="2600" b="1" i="1" u="none" strike="noStrike" baseline="0" dirty="0">
                <a:latin typeface="Arial" panose="020B0604020202020204" pitchFamily="34" charset="0"/>
                <a:cs typeface="Arial" panose="020B0604020202020204" pitchFamily="34" charset="0"/>
              </a:rPr>
              <a:t>7.5.3.1 Συμπέρασμα – Λύσεις (1)</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8" name="TextBox 7">
            <a:extLst>
              <a:ext uri="{FF2B5EF4-FFF2-40B4-BE49-F238E27FC236}">
                <a16:creationId xmlns:a16="http://schemas.microsoft.com/office/drawing/2014/main" id="{96B5038C-3F18-EF5C-7DD0-3039A45BFA44}"/>
              </a:ext>
            </a:extLst>
          </p:cNvPr>
          <p:cNvSpPr txBox="1"/>
          <p:nvPr/>
        </p:nvSpPr>
        <p:spPr>
          <a:xfrm>
            <a:off x="168440" y="1252578"/>
            <a:ext cx="11855115" cy="5355312"/>
          </a:xfrm>
          <a:prstGeom prst="rect">
            <a:avLst/>
          </a:prstGeom>
          <a:noFill/>
        </p:spPr>
        <p:txBody>
          <a:bodyPr wrap="square">
            <a:spAutoFit/>
          </a:bodyPr>
          <a:lstStyle/>
          <a:p>
            <a:pPr algn="l"/>
            <a:r>
              <a:rPr lang="el-GR" sz="1900" b="0" i="0" u="none" strike="noStrike" baseline="0" dirty="0">
                <a:latin typeface="Arial" panose="020B0604020202020204" pitchFamily="34" charset="0"/>
                <a:cs typeface="Arial" panose="020B0604020202020204" pitchFamily="34" charset="0"/>
              </a:rPr>
              <a:t>Μετά από τη δεκαετία των κρίσεων, το </a:t>
            </a:r>
            <a:r>
              <a:rPr lang="el-GR" sz="1900" b="1" i="0" u="none" strike="noStrike" baseline="0" dirty="0">
                <a:latin typeface="Arial" panose="020B0604020202020204" pitchFamily="34" charset="0"/>
                <a:cs typeface="Arial" panose="020B0604020202020204" pitchFamily="34" charset="0"/>
              </a:rPr>
              <a:t>συμπέρασμα </a:t>
            </a:r>
            <a:r>
              <a:rPr lang="el-GR" sz="1900" b="0" i="0" u="none" strike="noStrike" baseline="0" dirty="0">
                <a:latin typeface="Arial" panose="020B0604020202020204" pitchFamily="34" charset="0"/>
                <a:cs typeface="Arial" panose="020B0604020202020204" pitchFamily="34" charset="0"/>
              </a:rPr>
              <a:t>για τον δημόσιο νοσοκομειακό τομέα στην Ελλάδα παρουσιάζει μια στρεβλή κατεύθυνση ως προς:</a:t>
            </a:r>
          </a:p>
          <a:p>
            <a:pPr algn="l"/>
            <a:r>
              <a:rPr lang="el-GR" sz="1900" b="0" i="0" u="none" strike="noStrike" baseline="0" dirty="0">
                <a:latin typeface="Arial" panose="020B0604020202020204" pitchFamily="34" charset="0"/>
                <a:cs typeface="Arial" panose="020B0604020202020204" pitchFamily="34" charset="0"/>
              </a:rPr>
              <a:t>• την κατανομή των ανθρώπινων πόρων, των κλινών, κλινικών και εργαστηρίων,</a:t>
            </a:r>
          </a:p>
          <a:p>
            <a:pPr algn="l"/>
            <a:r>
              <a:rPr lang="el-GR" sz="1900" b="0" i="0" u="none" strike="noStrike" baseline="0" dirty="0">
                <a:latin typeface="Arial" panose="020B0604020202020204" pitchFamily="34" charset="0"/>
                <a:cs typeface="Arial" panose="020B0604020202020204" pitchFamily="34" charset="0"/>
              </a:rPr>
              <a:t>• τη διάρθρωσή τους στις αντίστοιχες υπηρεσίες και την περιφερειακή τους κατανομή,</a:t>
            </a:r>
          </a:p>
          <a:p>
            <a:pPr algn="l"/>
            <a:r>
              <a:rPr lang="el-GR" sz="1900" b="0" i="0" u="none" strike="noStrike" baseline="0" dirty="0">
                <a:latin typeface="Arial" panose="020B0604020202020204" pitchFamily="34" charset="0"/>
                <a:cs typeface="Arial" panose="020B0604020202020204" pitchFamily="34" charset="0"/>
              </a:rPr>
              <a:t>• τις δυνατότητες και τη συμβολή τους στον τρόπο λειτουργίας του συστήματος, που αντανακλάται στις σχέσεις των στελεχών, όπως για παράδειγμα στη σχέση ιατρών/νοσηλευτών,</a:t>
            </a:r>
          </a:p>
          <a:p>
            <a:pPr algn="l"/>
            <a:r>
              <a:rPr lang="el-GR" sz="1900" b="0" i="0" u="none" strike="noStrike" baseline="0" dirty="0">
                <a:latin typeface="Arial" panose="020B0604020202020204" pitchFamily="34" charset="0"/>
                <a:cs typeface="Arial" panose="020B0604020202020204" pitchFamily="34" charset="0"/>
              </a:rPr>
              <a:t>• την </a:t>
            </a:r>
            <a:r>
              <a:rPr lang="el-GR" sz="1900" b="0" i="0" u="none" strike="noStrike" baseline="0" dirty="0" err="1">
                <a:latin typeface="Arial" panose="020B0604020202020204" pitchFamily="34" charset="0"/>
                <a:cs typeface="Arial" panose="020B0604020202020204" pitchFamily="34" charset="0"/>
              </a:rPr>
              <a:t>υπο</a:t>
            </a:r>
            <a:r>
              <a:rPr lang="el-GR" sz="1900" b="0" i="0" u="none" strike="noStrike" baseline="0" dirty="0">
                <a:latin typeface="Arial" panose="020B0604020202020204" pitchFamily="34" charset="0"/>
                <a:cs typeface="Arial" panose="020B0604020202020204" pitchFamily="34" charset="0"/>
              </a:rPr>
              <a:t>-χρησιμοποίηση ή την έλλειψη τεχνολογικών πόρων του δημόσιου τομέα, ειδικότερα των περιφερειακών νοσοκομείων,</a:t>
            </a:r>
          </a:p>
          <a:p>
            <a:pPr algn="l"/>
            <a:r>
              <a:rPr lang="el-GR" sz="1900" b="0" i="0" u="none" strike="noStrike" baseline="0" dirty="0">
                <a:latin typeface="Arial" panose="020B0604020202020204" pitchFamily="34" charset="0"/>
                <a:cs typeface="Arial" panose="020B0604020202020204" pitchFamily="34" charset="0"/>
              </a:rPr>
              <a:t>• την αυξημένη χρήση των Τμημάτων Επειγόντων Περιστατικών (ΤΕΠ) και των Τακτικών Εξωτερικών Ιατρείων (ΤΕΙ) των νοσοκομείων για περιστατικά που θα μπορούσαν να αντιμετωπιστούν σε πρωτοβάθμιο επίπεδο,</a:t>
            </a:r>
          </a:p>
          <a:p>
            <a:pPr algn="l"/>
            <a:r>
              <a:rPr lang="el-GR" sz="1900" b="0" i="0" u="none" strike="noStrike" baseline="0" dirty="0">
                <a:latin typeface="Arial" panose="020B0604020202020204" pitchFamily="34" charset="0"/>
                <a:cs typeface="Arial" panose="020B0604020202020204" pitchFamily="34" charset="0"/>
              </a:rPr>
              <a:t>• την ύπαρξη κατακερματισμένων κλινικών, τμημάτων και εργαστηρίων, με σημαντικές αποκλίσεις μεταξύ των αναπτυγμένων κλινικών, τμημάτων και εργαστηρίων και των οργανικών (ΦΕΚ Οργανισμών),</a:t>
            </a:r>
          </a:p>
          <a:p>
            <a:pPr algn="l"/>
            <a:r>
              <a:rPr lang="el-GR" sz="1900" b="0" i="0" u="none" strike="noStrike" baseline="0" dirty="0">
                <a:latin typeface="Arial" panose="020B0604020202020204" pitchFamily="34" charset="0"/>
                <a:cs typeface="Arial" panose="020B0604020202020204" pitchFamily="34" charset="0"/>
              </a:rPr>
              <a:t>• την έλλειψη σημαντικών ιατρικών ειδικοτήτων, ειδικότερα στα περισσότερα από τα περιφερειακά νοσοκομεία,</a:t>
            </a:r>
          </a:p>
          <a:p>
            <a:pPr algn="l"/>
            <a:r>
              <a:rPr lang="el-GR" sz="1900" b="0" i="0" u="none" strike="noStrike" baseline="0" dirty="0">
                <a:latin typeface="Arial" panose="020B0604020202020204" pitchFamily="34" charset="0"/>
                <a:cs typeface="Arial" panose="020B0604020202020204" pitchFamily="34" charset="0"/>
              </a:rPr>
              <a:t>• την έλλειψη ιατρικού/διαγνωστικού εξοπλισμού σύγχρονης διαγνωστικής και επεμβατικής τεχνολογίας ή/και την </a:t>
            </a:r>
            <a:r>
              <a:rPr lang="el-GR" sz="1900" b="0" i="0" u="none" strike="noStrike" baseline="0" dirty="0" err="1">
                <a:latin typeface="Arial" panose="020B0604020202020204" pitchFamily="34" charset="0"/>
                <a:cs typeface="Arial" panose="020B0604020202020204" pitchFamily="34" charset="0"/>
              </a:rPr>
              <a:t>υπο</a:t>
            </a:r>
            <a:r>
              <a:rPr lang="el-GR" sz="1900" b="0" i="0" u="none" strike="noStrike" baseline="0" dirty="0">
                <a:latin typeface="Arial" panose="020B0604020202020204" pitchFamily="34" charset="0"/>
                <a:cs typeface="Arial" panose="020B0604020202020204" pitchFamily="34" charset="0"/>
              </a:rPr>
              <a:t>-αξιοποίηση της υπάρχουσας υποδομής,</a:t>
            </a:r>
          </a:p>
          <a:p>
            <a:pPr algn="l"/>
            <a:r>
              <a:rPr lang="el-GR" sz="1900" b="0" i="0" u="none" strike="noStrike" baseline="0" dirty="0">
                <a:latin typeface="Arial" panose="020B0604020202020204" pitchFamily="34" charset="0"/>
                <a:cs typeface="Arial" panose="020B0604020202020204" pitchFamily="34" charset="0"/>
              </a:rPr>
              <a:t>• την έλλειψη καταγραφής των αναγκών υγείας κάθε υγειονομικής περιφέρειας.</a:t>
            </a:r>
          </a:p>
        </p:txBody>
      </p:sp>
    </p:spTree>
    <p:extLst>
      <p:ext uri="{BB962C8B-B14F-4D97-AF65-F5344CB8AC3E}">
        <p14:creationId xmlns:p14="http://schemas.microsoft.com/office/powerpoint/2010/main" val="40146557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9"/>
            <a:ext cx="11855116" cy="138813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a:t>
            </a:r>
            <a:br>
              <a:rPr lang="el-GR" sz="3000" b="1" i="1" u="none" strike="noStrike" baseline="0" dirty="0">
                <a:latin typeface="Arial" panose="020B0604020202020204" pitchFamily="34" charset="0"/>
                <a:cs typeface="Arial" panose="020B0604020202020204" pitchFamily="34" charset="0"/>
              </a:rPr>
            </a:br>
            <a:r>
              <a:rPr lang="el-GR" sz="2600" b="1" i="1" u="none" strike="noStrike" baseline="0" dirty="0">
                <a:latin typeface="Arial" panose="020B0604020202020204" pitchFamily="34" charset="0"/>
                <a:cs typeface="Arial" panose="020B0604020202020204" pitchFamily="34" charset="0"/>
              </a:rPr>
              <a:t>7.5.3.1 Συμπέρασμα – Λύσεις (2)</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8" name="TextBox 7">
            <a:extLst>
              <a:ext uri="{FF2B5EF4-FFF2-40B4-BE49-F238E27FC236}">
                <a16:creationId xmlns:a16="http://schemas.microsoft.com/office/drawing/2014/main" id="{96B5038C-3F18-EF5C-7DD0-3039A45BFA44}"/>
              </a:ext>
            </a:extLst>
          </p:cNvPr>
          <p:cNvSpPr txBox="1"/>
          <p:nvPr/>
        </p:nvSpPr>
        <p:spPr>
          <a:xfrm>
            <a:off x="168440" y="1252578"/>
            <a:ext cx="11855115" cy="5355312"/>
          </a:xfrm>
          <a:prstGeom prst="rect">
            <a:avLst/>
          </a:prstGeom>
          <a:noFill/>
        </p:spPr>
        <p:txBody>
          <a:bodyPr wrap="square">
            <a:spAutoFit/>
          </a:bodyPr>
          <a:lstStyle/>
          <a:p>
            <a:pPr algn="l"/>
            <a:r>
              <a:rPr lang="el-GR" sz="1900" b="0" i="0" u="none" strike="noStrike" baseline="0" dirty="0">
                <a:latin typeface="Arial" panose="020B0604020202020204" pitchFamily="34" charset="0"/>
                <a:cs typeface="Arial" panose="020B0604020202020204" pitchFamily="34" charset="0"/>
              </a:rPr>
              <a:t>Μετά από τη δεκαετία των κρίσεων, το </a:t>
            </a:r>
            <a:r>
              <a:rPr lang="el-GR" sz="1900" b="1" i="0" u="none" strike="noStrike" baseline="0" dirty="0">
                <a:latin typeface="Arial" panose="020B0604020202020204" pitchFamily="34" charset="0"/>
                <a:cs typeface="Arial" panose="020B0604020202020204" pitchFamily="34" charset="0"/>
              </a:rPr>
              <a:t>συμπέρασμα </a:t>
            </a:r>
            <a:r>
              <a:rPr lang="el-GR" sz="1900" b="0" i="0" u="none" strike="noStrike" baseline="0" dirty="0">
                <a:latin typeface="Arial" panose="020B0604020202020204" pitchFamily="34" charset="0"/>
                <a:cs typeface="Arial" panose="020B0604020202020204" pitchFamily="34" charset="0"/>
              </a:rPr>
              <a:t>για τον δημόσιο νοσοκομειακό τομέα στην Ελλάδα παρουσιάζει μια στρεβλή κατεύθυνση ως προς:</a:t>
            </a:r>
          </a:p>
          <a:p>
            <a:pPr algn="l"/>
            <a:r>
              <a:rPr lang="el-GR" sz="1900" b="0" i="0" u="none" strike="noStrike" baseline="0" dirty="0">
                <a:latin typeface="Arial" panose="020B0604020202020204" pitchFamily="34" charset="0"/>
                <a:cs typeface="Arial" panose="020B0604020202020204" pitchFamily="34" charset="0"/>
              </a:rPr>
              <a:t>• την κατανομή των ανθρώπινων πόρων, των κλινών, κλινικών και εργαστηρίων,</a:t>
            </a:r>
          </a:p>
          <a:p>
            <a:pPr algn="l"/>
            <a:r>
              <a:rPr lang="el-GR" sz="1900" b="0" i="0" u="none" strike="noStrike" baseline="0" dirty="0">
                <a:latin typeface="Arial" panose="020B0604020202020204" pitchFamily="34" charset="0"/>
                <a:cs typeface="Arial" panose="020B0604020202020204" pitchFamily="34" charset="0"/>
              </a:rPr>
              <a:t>• τη διάρθρωσή τους στις αντίστοιχες υπηρεσίες και την περιφερειακή τους κατανομή,</a:t>
            </a:r>
          </a:p>
          <a:p>
            <a:pPr algn="l"/>
            <a:r>
              <a:rPr lang="el-GR" sz="1900" b="0" i="0" u="none" strike="noStrike" baseline="0" dirty="0">
                <a:latin typeface="Arial" panose="020B0604020202020204" pitchFamily="34" charset="0"/>
                <a:cs typeface="Arial" panose="020B0604020202020204" pitchFamily="34" charset="0"/>
              </a:rPr>
              <a:t>• τις δυνατότητες και τη συμβολή τους στον τρόπο λειτουργίας του συστήματος, που αντανακλάται στις σχέσεις των στελεχών, όπως για παράδειγμα στη σχέση ιατρών/νοσηλευτών,</a:t>
            </a:r>
          </a:p>
          <a:p>
            <a:pPr algn="l"/>
            <a:r>
              <a:rPr lang="el-GR" sz="1900" b="0" i="0" u="none" strike="noStrike" baseline="0" dirty="0">
                <a:latin typeface="Arial" panose="020B0604020202020204" pitchFamily="34" charset="0"/>
                <a:cs typeface="Arial" panose="020B0604020202020204" pitchFamily="34" charset="0"/>
              </a:rPr>
              <a:t>• την </a:t>
            </a:r>
            <a:r>
              <a:rPr lang="el-GR" sz="1900" b="0" i="0" u="none" strike="noStrike" baseline="0" dirty="0" err="1">
                <a:latin typeface="Arial" panose="020B0604020202020204" pitchFamily="34" charset="0"/>
                <a:cs typeface="Arial" panose="020B0604020202020204" pitchFamily="34" charset="0"/>
              </a:rPr>
              <a:t>υπο</a:t>
            </a:r>
            <a:r>
              <a:rPr lang="el-GR" sz="1900" b="0" i="0" u="none" strike="noStrike" baseline="0" dirty="0">
                <a:latin typeface="Arial" panose="020B0604020202020204" pitchFamily="34" charset="0"/>
                <a:cs typeface="Arial" panose="020B0604020202020204" pitchFamily="34" charset="0"/>
              </a:rPr>
              <a:t>-χρησιμοποίηση ή την έλλειψη τεχνολογικών πόρων του δημόσιου τομέα, ειδικότερα των περιφερειακών νοσοκομείων,</a:t>
            </a:r>
          </a:p>
          <a:p>
            <a:pPr algn="l"/>
            <a:r>
              <a:rPr lang="el-GR" sz="1900" b="0" i="0" u="none" strike="noStrike" baseline="0" dirty="0">
                <a:latin typeface="Arial" panose="020B0604020202020204" pitchFamily="34" charset="0"/>
                <a:cs typeface="Arial" panose="020B0604020202020204" pitchFamily="34" charset="0"/>
              </a:rPr>
              <a:t>• την αυξημένη χρήση των Τμημάτων Επειγόντων Περιστατικών (ΤΕΠ) και των Τακτικών Εξωτερικών Ιατρείων (ΤΕΙ) των νοσοκομείων για περιστατικά που θα μπορούσαν να αντιμετωπιστούν σε πρωτοβάθμιο επίπεδο,</a:t>
            </a:r>
          </a:p>
          <a:p>
            <a:pPr algn="l"/>
            <a:r>
              <a:rPr lang="el-GR" sz="1900" b="0" i="0" u="none" strike="noStrike" baseline="0" dirty="0">
                <a:latin typeface="Arial" panose="020B0604020202020204" pitchFamily="34" charset="0"/>
                <a:cs typeface="Arial" panose="020B0604020202020204" pitchFamily="34" charset="0"/>
              </a:rPr>
              <a:t>• την ύπαρξη κατακερματισμένων κλινικών, τμημάτων και εργαστηρίων, με σημαντικές αποκλίσεις μεταξύ των αναπτυγμένων κλινικών, τμημάτων και εργαστηρίων και των οργανικών (ΦΕΚ Οργανισμών),</a:t>
            </a:r>
          </a:p>
          <a:p>
            <a:pPr algn="l"/>
            <a:r>
              <a:rPr lang="el-GR" sz="1900" b="0" i="0" u="none" strike="noStrike" baseline="0" dirty="0">
                <a:latin typeface="Arial" panose="020B0604020202020204" pitchFamily="34" charset="0"/>
                <a:cs typeface="Arial" panose="020B0604020202020204" pitchFamily="34" charset="0"/>
              </a:rPr>
              <a:t>• την έλλειψη σημαντικών ιατρικών ειδικοτήτων, ειδικότερα στα περισσότερα από τα περιφερειακά νοσοκομεία,</a:t>
            </a:r>
          </a:p>
          <a:p>
            <a:pPr algn="l"/>
            <a:r>
              <a:rPr lang="el-GR" sz="1900" b="0" i="0" u="none" strike="noStrike" baseline="0" dirty="0">
                <a:latin typeface="Arial" panose="020B0604020202020204" pitchFamily="34" charset="0"/>
                <a:cs typeface="Arial" panose="020B0604020202020204" pitchFamily="34" charset="0"/>
              </a:rPr>
              <a:t>• την έλλειψη ιατρικού/διαγνωστικού εξοπλισμού σύγχρονης διαγνωστικής και επεμβατικής τεχνολογίας ή/και την </a:t>
            </a:r>
            <a:r>
              <a:rPr lang="el-GR" sz="1900" b="0" i="0" u="none" strike="noStrike" baseline="0" dirty="0" err="1">
                <a:latin typeface="Arial" panose="020B0604020202020204" pitchFamily="34" charset="0"/>
                <a:cs typeface="Arial" panose="020B0604020202020204" pitchFamily="34" charset="0"/>
              </a:rPr>
              <a:t>υπο</a:t>
            </a:r>
            <a:r>
              <a:rPr lang="el-GR" sz="1900" b="0" i="0" u="none" strike="noStrike" baseline="0" dirty="0">
                <a:latin typeface="Arial" panose="020B0604020202020204" pitchFamily="34" charset="0"/>
                <a:cs typeface="Arial" panose="020B0604020202020204" pitchFamily="34" charset="0"/>
              </a:rPr>
              <a:t>-αξιοποίηση της υπάρχουσας υποδομής,</a:t>
            </a:r>
          </a:p>
          <a:p>
            <a:pPr algn="l"/>
            <a:r>
              <a:rPr lang="el-GR" sz="1900" b="0" i="0" u="none" strike="noStrike" baseline="0" dirty="0">
                <a:latin typeface="Arial" panose="020B0604020202020204" pitchFamily="34" charset="0"/>
                <a:cs typeface="Arial" panose="020B0604020202020204" pitchFamily="34" charset="0"/>
              </a:rPr>
              <a:t>• την έλλειψη καταγραφής των αναγκών υγείας κάθε υγειονομικής περιφέρειας.</a:t>
            </a:r>
          </a:p>
        </p:txBody>
      </p:sp>
    </p:spTree>
    <p:extLst>
      <p:ext uri="{BB962C8B-B14F-4D97-AF65-F5344CB8AC3E}">
        <p14:creationId xmlns:p14="http://schemas.microsoft.com/office/powerpoint/2010/main" val="13779395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9"/>
            <a:ext cx="11855116" cy="138813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a:t>
            </a:r>
            <a:br>
              <a:rPr lang="el-GR" sz="3000" b="1" i="1" u="none" strike="noStrike" baseline="0" dirty="0">
                <a:latin typeface="Arial" panose="020B0604020202020204" pitchFamily="34" charset="0"/>
                <a:cs typeface="Arial" panose="020B0604020202020204" pitchFamily="34" charset="0"/>
              </a:rPr>
            </a:br>
            <a:r>
              <a:rPr lang="el-GR" sz="2600" b="1" i="1" u="none" strike="noStrike" baseline="0" dirty="0">
                <a:latin typeface="Arial" panose="020B0604020202020204" pitchFamily="34" charset="0"/>
                <a:cs typeface="Arial" panose="020B0604020202020204" pitchFamily="34" charset="0"/>
              </a:rPr>
              <a:t>7.5.3.1 Συμπέρασμα – Λύσεις (3)</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8" name="TextBox 7">
            <a:extLst>
              <a:ext uri="{FF2B5EF4-FFF2-40B4-BE49-F238E27FC236}">
                <a16:creationId xmlns:a16="http://schemas.microsoft.com/office/drawing/2014/main" id="{96B5038C-3F18-EF5C-7DD0-3039A45BFA44}"/>
              </a:ext>
            </a:extLst>
          </p:cNvPr>
          <p:cNvSpPr txBox="1"/>
          <p:nvPr/>
        </p:nvSpPr>
        <p:spPr>
          <a:xfrm>
            <a:off x="168440" y="1390535"/>
            <a:ext cx="11855115" cy="5062924"/>
          </a:xfrm>
          <a:prstGeom prst="rect">
            <a:avLst/>
          </a:prstGeom>
          <a:noFill/>
        </p:spPr>
        <p:txBody>
          <a:bodyPr wrap="square">
            <a:spAutoFit/>
          </a:bodyPr>
          <a:lstStyle/>
          <a:p>
            <a:pPr algn="l"/>
            <a:r>
              <a:rPr lang="el-GR" sz="1900" b="0" i="0" u="none" strike="noStrike" baseline="0" dirty="0">
                <a:latin typeface="Arial" panose="020B0604020202020204" pitchFamily="34" charset="0"/>
                <a:cs typeface="Arial" panose="020B0604020202020204" pitchFamily="34" charset="0"/>
              </a:rPr>
              <a:t>Παρά τις εξαγγελίες της κυβέρνησης (2022) για αναδιοργάνωση των ανωτέρω με περισσότερες ή καλύτερες συγχωνεύσεις, ο Ν. 4771/21 διατηρεί τα ανωτέρω με διαχωρισμούς διασυνδέσεων, π.χ. σε περιφερειακές ενότητες ή πόλεις που έχουν πανεπιστημιακά νοσοκομεία και αντίστοιχα του ΕΣΥ, με αναφορές να επεκταθεί το καθεστώς ΝΠΙΔ (π.χ. ≪Ωνάσειο≫, ≪Παπαγεωργίου≫) σε νέα νοσοκομεία που αρχικά θα γίνουν από δωρεές (π.χ. ΙΣΝ).Οι </a:t>
            </a:r>
            <a:r>
              <a:rPr lang="el-GR" sz="1900" b="1" i="0" u="none" strike="noStrike" baseline="0" dirty="0">
                <a:latin typeface="Arial" panose="020B0604020202020204" pitchFamily="34" charset="0"/>
                <a:cs typeface="Arial" panose="020B0604020202020204" pitchFamily="34" charset="0"/>
              </a:rPr>
              <a:t>συγχωνεύσεις </a:t>
            </a:r>
            <a:r>
              <a:rPr lang="el-GR" sz="1900" b="0" i="0" u="none" strike="noStrike" baseline="0" dirty="0">
                <a:latin typeface="Arial" panose="020B0604020202020204" pitchFamily="34" charset="0"/>
                <a:cs typeface="Arial" panose="020B0604020202020204" pitchFamily="34" charset="0"/>
              </a:rPr>
              <a:t>νοσοκομείων επιφέρουν συνήθως θετικά αποτελέσματα, κυρίως στη διασφάλιση βελτιωμένων συστημάτων μάνατζμεντ, στην αποτελεσματικότερη κλινική αξιολόγηση και έλεγχο, στην εμφάνιση περισσότερων ευκαιριών εκπαίδευσης επαγγελματικής ανέλιξης για τους επαγγελματίες υγείας, στην αποδοτικότητα και στην εξοικονόμηση πόρων (</a:t>
            </a:r>
            <a:r>
              <a:rPr lang="el-GR" sz="1900" b="0" i="0" u="none" strike="noStrike" baseline="0" dirty="0" err="1">
                <a:latin typeface="Arial" panose="020B0604020202020204" pitchFamily="34" charset="0"/>
                <a:cs typeface="Arial" panose="020B0604020202020204" pitchFamily="34" charset="0"/>
              </a:rPr>
              <a:t>Fulop</a:t>
            </a:r>
            <a:r>
              <a:rPr lang="el-GR" sz="1900" b="0" i="0" u="none" strike="noStrike" baseline="0" dirty="0">
                <a:latin typeface="Arial" panose="020B0604020202020204" pitchFamily="34" charset="0"/>
                <a:cs typeface="Arial" panose="020B0604020202020204" pitchFamily="34" charset="0"/>
              </a:rPr>
              <a:t>, </a:t>
            </a:r>
            <a:r>
              <a:rPr lang="el-GR" sz="1900" b="0" i="0" u="none" strike="noStrike" baseline="0" dirty="0" err="1">
                <a:latin typeface="Arial" panose="020B0604020202020204" pitchFamily="34" charset="0"/>
                <a:cs typeface="Arial" panose="020B0604020202020204" pitchFamily="34" charset="0"/>
              </a:rPr>
              <a:t>Protopsaltis</a:t>
            </a:r>
            <a:r>
              <a:rPr lang="el-GR" sz="1900" b="0" i="0" u="none" strike="noStrike" baseline="0" dirty="0">
                <a:latin typeface="Arial" panose="020B0604020202020204" pitchFamily="34" charset="0"/>
                <a:cs typeface="Arial" panose="020B0604020202020204" pitchFamily="34" charset="0"/>
              </a:rPr>
              <a:t>, </a:t>
            </a:r>
            <a:r>
              <a:rPr lang="el-GR" sz="1900" b="0" i="0" u="none" strike="noStrike" baseline="0" dirty="0" err="1">
                <a:latin typeface="Arial" panose="020B0604020202020204" pitchFamily="34" charset="0"/>
                <a:cs typeface="Arial" panose="020B0604020202020204" pitchFamily="34" charset="0"/>
              </a:rPr>
              <a:t>Hutchings</a:t>
            </a:r>
            <a:r>
              <a:rPr lang="el-GR" sz="1900" b="0" i="0" u="none" strike="noStrike" baseline="0" dirty="0">
                <a:latin typeface="Arial" panose="020B0604020202020204" pitchFamily="34" charset="0"/>
                <a:cs typeface="Arial" panose="020B0604020202020204" pitchFamily="34" charset="0"/>
              </a:rPr>
              <a:t> </a:t>
            </a:r>
            <a:r>
              <a:rPr lang="el-GR" sz="1900" b="0" i="0" u="none" strike="noStrike" baseline="0" dirty="0" err="1">
                <a:latin typeface="Arial" panose="020B0604020202020204" pitchFamily="34" charset="0"/>
                <a:cs typeface="Arial" panose="020B0604020202020204" pitchFamily="34" charset="0"/>
              </a:rPr>
              <a:t>et</a:t>
            </a:r>
            <a:r>
              <a:rPr lang="el-GR" sz="1900" b="0" i="0" u="none" strike="noStrike" baseline="0" dirty="0">
                <a:latin typeface="Arial" panose="020B0604020202020204" pitchFamily="34" charset="0"/>
                <a:cs typeface="Arial" panose="020B0604020202020204" pitchFamily="34" charset="0"/>
              </a:rPr>
              <a:t> </a:t>
            </a:r>
            <a:r>
              <a:rPr lang="el-GR" sz="1900" b="0" i="0" u="none" strike="noStrike" baseline="0" dirty="0" err="1">
                <a:latin typeface="Arial" panose="020B0604020202020204" pitchFamily="34" charset="0"/>
                <a:cs typeface="Arial" panose="020B0604020202020204" pitchFamily="34" charset="0"/>
              </a:rPr>
              <a:t>al</a:t>
            </a:r>
            <a:r>
              <a:rPr lang="el-GR" sz="1900" b="0" i="0" u="none" strike="noStrike" baseline="0" dirty="0">
                <a:latin typeface="Arial" panose="020B0604020202020204" pitchFamily="34" charset="0"/>
                <a:cs typeface="Arial" panose="020B0604020202020204" pitchFamily="34" charset="0"/>
              </a:rPr>
              <a:t>. 2002).</a:t>
            </a:r>
          </a:p>
          <a:p>
            <a:pPr algn="l"/>
            <a:endParaRPr lang="el-GR" sz="1900" b="0" i="0" u="none" strike="noStrike" baseline="0" dirty="0">
              <a:latin typeface="Arial" panose="020B0604020202020204" pitchFamily="34" charset="0"/>
              <a:cs typeface="Arial" panose="020B0604020202020204" pitchFamily="34" charset="0"/>
            </a:endParaRPr>
          </a:p>
          <a:p>
            <a:pPr algn="l"/>
            <a:r>
              <a:rPr lang="el-GR" sz="1900" b="0" i="0" u="none" strike="noStrike" baseline="0" dirty="0">
                <a:latin typeface="Arial" panose="020B0604020202020204" pitchFamily="34" charset="0"/>
                <a:cs typeface="Arial" panose="020B0604020202020204" pitchFamily="34" charset="0"/>
              </a:rPr>
              <a:t>Ωστόσο, παρατηρούνται και </a:t>
            </a:r>
            <a:r>
              <a:rPr lang="el-GR" sz="1900" b="1" i="0" u="none" strike="noStrike" baseline="0" dirty="0">
                <a:latin typeface="Arial" panose="020B0604020202020204" pitchFamily="34" charset="0"/>
                <a:cs typeface="Arial" panose="020B0604020202020204" pitchFamily="34" charset="0"/>
              </a:rPr>
              <a:t>προβλήματα προσβασιμότητας </a:t>
            </a:r>
            <a:r>
              <a:rPr lang="el-GR" sz="1900" b="0" i="0" u="none" strike="noStrike" baseline="0" dirty="0">
                <a:latin typeface="Arial" panose="020B0604020202020204" pitchFamily="34" charset="0"/>
                <a:cs typeface="Arial" panose="020B0604020202020204" pitchFamily="34" charset="0"/>
              </a:rPr>
              <a:t>λόγω μείωσης των μονάδων υγείας, καθώς τα συγχωνευμένα νοσοκομεία καλύπτουν ευρύτερες γεωγραφικές περιοχές (</a:t>
            </a:r>
            <a:r>
              <a:rPr lang="el-GR" sz="1900" b="0" i="0" u="none" strike="noStrike" baseline="0" dirty="0" err="1">
                <a:latin typeface="Arial" panose="020B0604020202020204" pitchFamily="34" charset="0"/>
                <a:cs typeface="Arial" panose="020B0604020202020204" pitchFamily="34" charset="0"/>
              </a:rPr>
              <a:t>Nikolentzos</a:t>
            </a:r>
            <a:r>
              <a:rPr lang="el-GR" sz="1900" b="0" i="0" u="none" strike="noStrike" baseline="0" dirty="0">
                <a:latin typeface="Arial" panose="020B0604020202020204" pitchFamily="34" charset="0"/>
                <a:cs typeface="Arial" panose="020B0604020202020204" pitchFamily="34" charset="0"/>
              </a:rPr>
              <a:t> </a:t>
            </a:r>
            <a:r>
              <a:rPr lang="el-GR" sz="1900" b="0" i="0" u="none" strike="noStrike" baseline="0" dirty="0" err="1">
                <a:latin typeface="Arial" panose="020B0604020202020204" pitchFamily="34" charset="0"/>
                <a:cs typeface="Arial" panose="020B0604020202020204" pitchFamily="34" charset="0"/>
              </a:rPr>
              <a:t>et</a:t>
            </a:r>
            <a:r>
              <a:rPr lang="el-GR" sz="1900" b="0" i="0" u="none" strike="noStrike" baseline="0" dirty="0">
                <a:latin typeface="Arial" panose="020B0604020202020204" pitchFamily="34" charset="0"/>
                <a:cs typeface="Arial" panose="020B0604020202020204" pitchFamily="34" charset="0"/>
              </a:rPr>
              <a:t> </a:t>
            </a:r>
            <a:r>
              <a:rPr lang="el-GR" sz="1900" b="0" i="0" u="none" strike="noStrike" baseline="0" dirty="0" err="1">
                <a:latin typeface="Arial" panose="020B0604020202020204" pitchFamily="34" charset="0"/>
                <a:cs typeface="Arial" panose="020B0604020202020204" pitchFamily="34" charset="0"/>
              </a:rPr>
              <a:t>al</a:t>
            </a:r>
            <a:r>
              <a:rPr lang="el-GR" sz="1900" b="0" i="0" u="none" strike="noStrike" baseline="0" dirty="0">
                <a:latin typeface="Arial" panose="020B0604020202020204" pitchFamily="34" charset="0"/>
                <a:cs typeface="Arial" panose="020B0604020202020204" pitchFamily="34" charset="0"/>
              </a:rPr>
              <a:t>. 2015), δυσαρέσκεια των επαγγελματιών υγείας και του λοιπού προσωπικού εξαιτίας του ενισχυμένου ρόλου των μάνατζερ, αλλά και των ίδιων των μάνατζερ, καθώς νοιώθουν αποκομμένοι από τις υπηρεσίες που διοικούν, ενώ φαίνεται ότι υπάρχουν και εντάσεις στο προσωπικό με τάσεις διαχωρισμού ανάλογα με τον οργανισμό προέλευσης κάθε εργαζομένου (</a:t>
            </a:r>
            <a:r>
              <a:rPr lang="el-GR" sz="1900" b="0" i="0" u="none" strike="noStrike" baseline="0" dirty="0" err="1">
                <a:latin typeface="Arial" panose="020B0604020202020204" pitchFamily="34" charset="0"/>
                <a:cs typeface="Arial" panose="020B0604020202020204" pitchFamily="34" charset="0"/>
              </a:rPr>
              <a:t>Tsavalias</a:t>
            </a:r>
            <a:r>
              <a:rPr lang="el-GR" sz="1900" b="0" i="0" u="none" strike="noStrike" baseline="0" dirty="0">
                <a:latin typeface="Arial" panose="020B0604020202020204" pitchFamily="34" charset="0"/>
                <a:cs typeface="Arial" panose="020B0604020202020204" pitchFamily="34" charset="0"/>
              </a:rPr>
              <a:t>, </a:t>
            </a:r>
            <a:r>
              <a:rPr lang="el-GR" sz="1900" b="0" i="0" u="none" strike="noStrike" baseline="0" dirty="0" err="1">
                <a:latin typeface="Arial" panose="020B0604020202020204" pitchFamily="34" charset="0"/>
                <a:cs typeface="Arial" panose="020B0604020202020204" pitchFamily="34" charset="0"/>
              </a:rPr>
              <a:t>Siskou</a:t>
            </a:r>
            <a:r>
              <a:rPr lang="el-GR" sz="1900" b="0" i="0" u="none" strike="noStrike" baseline="0" dirty="0">
                <a:latin typeface="Arial" panose="020B0604020202020204" pitchFamily="34" charset="0"/>
                <a:cs typeface="Arial" panose="020B0604020202020204" pitchFamily="34" charset="0"/>
              </a:rPr>
              <a:t>, </a:t>
            </a:r>
            <a:r>
              <a:rPr lang="el-GR" sz="1900" b="0" i="0" u="none" strike="noStrike" baseline="0" dirty="0" err="1">
                <a:latin typeface="Arial" panose="020B0604020202020204" pitchFamily="34" charset="0"/>
                <a:cs typeface="Arial" panose="020B0604020202020204" pitchFamily="34" charset="0"/>
              </a:rPr>
              <a:t>Liaropoulos</a:t>
            </a:r>
            <a:r>
              <a:rPr lang="el-GR" sz="1900" dirty="0">
                <a:latin typeface="Arial" panose="020B0604020202020204" pitchFamily="34" charset="0"/>
                <a:cs typeface="Arial" panose="020B0604020202020204" pitchFamily="34" charset="0"/>
              </a:rPr>
              <a:t> </a:t>
            </a:r>
            <a:r>
              <a:rPr lang="el-GR" sz="1900" b="0" i="0" u="none" strike="noStrike" baseline="0" dirty="0">
                <a:latin typeface="Arial" panose="020B0604020202020204" pitchFamily="34" charset="0"/>
                <a:cs typeface="Arial" panose="020B0604020202020204" pitchFamily="34" charset="0"/>
              </a:rPr>
              <a:t>2012). Οι </a:t>
            </a:r>
            <a:r>
              <a:rPr lang="el-GR" sz="1900" b="0" i="1" u="none" strike="noStrike" baseline="0" dirty="0">
                <a:latin typeface="Arial" panose="020B0604020202020204" pitchFamily="34" charset="0"/>
                <a:cs typeface="Arial" panose="020B0604020202020204" pitchFamily="34" charset="0"/>
              </a:rPr>
              <a:t>συγχωνεύσεις νοσοκομείων </a:t>
            </a:r>
            <a:r>
              <a:rPr lang="el-GR" sz="1900" b="0" i="0" u="none" strike="noStrike" baseline="0" dirty="0">
                <a:latin typeface="Arial" panose="020B0604020202020204" pitchFamily="34" charset="0"/>
                <a:cs typeface="Arial" panose="020B0604020202020204" pitchFamily="34" charset="0"/>
              </a:rPr>
              <a:t>ή οι </a:t>
            </a:r>
            <a:r>
              <a:rPr lang="el-GR" sz="1900" b="0" i="1" u="none" strike="noStrike" baseline="0" dirty="0">
                <a:latin typeface="Arial" panose="020B0604020202020204" pitchFamily="34" charset="0"/>
                <a:cs typeface="Arial" panose="020B0604020202020204" pitchFamily="34" charset="0"/>
              </a:rPr>
              <a:t>αλλαγές χρήσης </a:t>
            </a:r>
            <a:r>
              <a:rPr lang="el-GR" sz="1900" b="0" i="0" u="none" strike="noStrike" baseline="0" dirty="0">
                <a:latin typeface="Arial" panose="020B0604020202020204" pitchFamily="34" charset="0"/>
                <a:cs typeface="Arial" panose="020B0604020202020204" pitchFamily="34" charset="0"/>
              </a:rPr>
              <a:t>θα πρέπει να λαμβάνουν υπόψη και άλλες κοινωνικές παραμέτρους, όπως το κόστος μετακινήσεων, το κόστος χρόνου, το φορτίο νοσηρότητας και την αντιμετώπιση επειγόντων περιστατικών.</a:t>
            </a:r>
          </a:p>
        </p:txBody>
      </p:sp>
    </p:spTree>
    <p:extLst>
      <p:ext uri="{BB962C8B-B14F-4D97-AF65-F5344CB8AC3E}">
        <p14:creationId xmlns:p14="http://schemas.microsoft.com/office/powerpoint/2010/main" val="2203645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9"/>
            <a:ext cx="11855116" cy="138813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a:t>
            </a:r>
            <a:br>
              <a:rPr lang="el-GR" sz="3000" b="1" i="1" u="none" strike="noStrike" baseline="0" dirty="0">
                <a:latin typeface="Arial" panose="020B0604020202020204" pitchFamily="34" charset="0"/>
                <a:cs typeface="Arial" panose="020B0604020202020204" pitchFamily="34" charset="0"/>
              </a:rPr>
            </a:br>
            <a:r>
              <a:rPr lang="el-GR" sz="2600" b="1" i="1" u="none" strike="noStrike" baseline="0" dirty="0">
                <a:latin typeface="Arial" panose="020B0604020202020204" pitchFamily="34" charset="0"/>
                <a:cs typeface="Arial" panose="020B0604020202020204" pitchFamily="34" charset="0"/>
              </a:rPr>
              <a:t>7.5.3.1 Συμπέρασμα – Λύσεις (4)</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8" name="TextBox 7">
            <a:extLst>
              <a:ext uri="{FF2B5EF4-FFF2-40B4-BE49-F238E27FC236}">
                <a16:creationId xmlns:a16="http://schemas.microsoft.com/office/drawing/2014/main" id="{96B5038C-3F18-EF5C-7DD0-3039A45BFA44}"/>
              </a:ext>
            </a:extLst>
          </p:cNvPr>
          <p:cNvSpPr txBox="1"/>
          <p:nvPr/>
        </p:nvSpPr>
        <p:spPr>
          <a:xfrm>
            <a:off x="0" y="1299409"/>
            <a:ext cx="12192000" cy="5062924"/>
          </a:xfrm>
          <a:prstGeom prst="rect">
            <a:avLst/>
          </a:prstGeom>
          <a:noFill/>
        </p:spPr>
        <p:txBody>
          <a:bodyPr wrap="square">
            <a:spAutoFit/>
          </a:bodyPr>
          <a:lstStyle/>
          <a:p>
            <a:pPr algn="l"/>
            <a:r>
              <a:rPr lang="el-GR" sz="1900" b="0" i="0" u="none" strike="noStrike" baseline="0" dirty="0">
                <a:latin typeface="Arial" panose="020B0604020202020204" pitchFamily="34" charset="0"/>
                <a:cs typeface="Arial" panose="020B0604020202020204" pitchFamily="34" charset="0"/>
              </a:rPr>
              <a:t>Το μοντέλο ≪</a:t>
            </a:r>
            <a:r>
              <a:rPr lang="el-GR" sz="1900" b="0" i="0" u="none" strike="noStrike" baseline="0" dirty="0" err="1">
                <a:latin typeface="Arial" panose="020B0604020202020204" pitchFamily="34" charset="0"/>
                <a:cs typeface="Arial" panose="020B0604020202020204" pitchFamily="34" charset="0"/>
              </a:rPr>
              <a:t>Hub</a:t>
            </a:r>
            <a:r>
              <a:rPr lang="el-GR" sz="1900" b="0" i="0" u="none" strike="noStrike" baseline="0" dirty="0">
                <a:latin typeface="Arial" panose="020B0604020202020204" pitchFamily="34" charset="0"/>
                <a:cs typeface="Arial" panose="020B0604020202020204" pitchFamily="34" charset="0"/>
              </a:rPr>
              <a:t>-and-</a:t>
            </a:r>
            <a:r>
              <a:rPr lang="el-GR" sz="1900" b="0" i="0" u="none" strike="noStrike" baseline="0" dirty="0" err="1">
                <a:latin typeface="Arial" panose="020B0604020202020204" pitchFamily="34" charset="0"/>
                <a:cs typeface="Arial" panose="020B0604020202020204" pitchFamily="34" charset="0"/>
              </a:rPr>
              <a:t>Spoke</a:t>
            </a:r>
            <a:r>
              <a:rPr lang="el-GR" sz="1900" b="0" i="0" u="none" strike="noStrike" baseline="0" dirty="0">
                <a:latin typeface="Arial" panose="020B0604020202020204" pitchFamily="34" charset="0"/>
                <a:cs typeface="Arial" panose="020B0604020202020204" pitchFamily="34" charset="0"/>
              </a:rPr>
              <a:t>≫ αποτελεί μια μέθοδο οργάνωσης της παροχής της φροντίδας με επίκεντρο τον προσδιορισμό </a:t>
            </a:r>
            <a:r>
              <a:rPr lang="el-GR" sz="1900" b="1" i="0" u="none" strike="noStrike" baseline="0" dirty="0">
                <a:latin typeface="Arial" panose="020B0604020202020204" pitchFamily="34" charset="0"/>
                <a:cs typeface="Arial" panose="020B0604020202020204" pitchFamily="34" charset="0"/>
              </a:rPr>
              <a:t>ενός νοσοκομείου «κόμβου»</a:t>
            </a:r>
            <a:r>
              <a:rPr lang="el-GR" sz="1900" b="0" i="0" u="none" strike="noStrike" baseline="0" dirty="0">
                <a:latin typeface="Arial" panose="020B0604020202020204" pitchFamily="34" charset="0"/>
                <a:cs typeface="Arial" panose="020B0604020202020204" pitchFamily="34" charset="0"/>
              </a:rPr>
              <a:t>, το οποίο παρέχει τις πιο εντατικές ιατρικές υπηρεσίες, έχει την υψηλότερη επένδυση πόρων και τη μεγαλύτερη συγκέντρωση της πιο προηγμένης ιατρικής τεχνολογίας, και </a:t>
            </a:r>
            <a:r>
              <a:rPr lang="el-GR" sz="1900" b="1" i="0" u="none" strike="noStrike" baseline="0" dirty="0">
                <a:latin typeface="Arial" panose="020B0604020202020204" pitchFamily="34" charset="0"/>
                <a:cs typeface="Arial" panose="020B0604020202020204" pitchFamily="34" charset="0"/>
              </a:rPr>
              <a:t>των δορυφορικών νοσοκομείων «ακτίνας» </a:t>
            </a:r>
            <a:r>
              <a:rPr lang="el-GR" sz="1900" b="0" i="0" u="none" strike="noStrike" baseline="0" dirty="0">
                <a:latin typeface="Arial" panose="020B0604020202020204" pitchFamily="34" charset="0"/>
                <a:cs typeface="Arial" panose="020B0604020202020204" pitchFamily="34" charset="0"/>
              </a:rPr>
              <a:t>–σε ακτίνες γύρω από το νοσοκομείο ≪κόμβο≫– τα οποία προσφέρουν βασικές υπηρεσίες που διανέμονται σε όλο το δίκτυο φροντίδας (σε πρωτοβάθμιο και δευτεροβάθμιο επίπεδο), ανάλογα με το μέγεθός τους και το εύρος των υπηρεσιών που παρέχουν, με τους ασθενείς που χρειάζονται πιο εντατικές υπηρεσίες να κατευθύνονται μέσω των νοσοκομείων ≪ακτίνας≫ στο νοσοκομείο ≪</a:t>
            </a:r>
            <a:r>
              <a:rPr lang="el-GR" sz="1900" b="0" i="0" u="none" strike="noStrike" baseline="0" dirty="0" err="1">
                <a:latin typeface="Arial" panose="020B0604020202020204" pitchFamily="34" charset="0"/>
                <a:cs typeface="Arial" panose="020B0604020202020204" pitchFamily="34" charset="0"/>
              </a:rPr>
              <a:t>κόμβo</a:t>
            </a:r>
            <a:r>
              <a:rPr lang="el-GR" sz="1900" b="0" i="0" u="none" strike="noStrike" baseline="0" dirty="0">
                <a:latin typeface="Arial" panose="020B0604020202020204" pitchFamily="34" charset="0"/>
                <a:cs typeface="Arial" panose="020B0604020202020204" pitchFamily="34" charset="0"/>
              </a:rPr>
              <a:t>≫ για τη λήψη της κατάλληλης φροντίδας/θεραπείας. </a:t>
            </a:r>
          </a:p>
          <a:p>
            <a:pPr algn="l"/>
            <a:r>
              <a:rPr lang="el-GR" sz="1900" b="0" i="0" u="none" strike="noStrike" baseline="0" dirty="0">
                <a:latin typeface="Arial" panose="020B0604020202020204" pitchFamily="34" charset="0"/>
                <a:cs typeface="Arial" panose="020B0604020202020204" pitchFamily="34" charset="0"/>
              </a:rPr>
              <a:t>Το συγκεκριμένο πλαίσιο λειτουργίας έχει ως βασική προϋπόθεση τη </a:t>
            </a:r>
            <a:r>
              <a:rPr lang="el-GR" sz="1900" b="0" i="0" u="none" strike="noStrike" baseline="0" dirty="0" err="1">
                <a:latin typeface="Arial" panose="020B0604020202020204" pitchFamily="34" charset="0"/>
                <a:cs typeface="Arial" panose="020B0604020202020204" pitchFamily="34" charset="0"/>
              </a:rPr>
              <a:t>διαλειτουργικότητα</a:t>
            </a:r>
            <a:r>
              <a:rPr lang="el-GR" sz="1900" b="0" i="0" u="none" strike="noStrike" baseline="0" dirty="0">
                <a:latin typeface="Arial" panose="020B0604020202020204" pitchFamily="34" charset="0"/>
                <a:cs typeface="Arial" panose="020B0604020202020204" pitchFamily="34" charset="0"/>
              </a:rPr>
              <a:t> και την άμεση και απρόσκοπτη σύνδεση μεταξύ του νοσοκομείου ≪κόμβου≫ και των δορυφορικών μονάδων για τη διασφάλιση της </a:t>
            </a:r>
            <a:r>
              <a:rPr lang="el-GR" sz="1900" b="0" i="0" u="none" strike="noStrike" baseline="0" dirty="0" err="1">
                <a:latin typeface="Arial" panose="020B0604020202020204" pitchFamily="34" charset="0"/>
                <a:cs typeface="Arial" panose="020B0604020202020204" pitchFamily="34" charset="0"/>
              </a:rPr>
              <a:t>φροντίδας.Πέραν</a:t>
            </a:r>
            <a:r>
              <a:rPr lang="el-GR" sz="1900" b="0" i="0" u="none" strike="noStrike" baseline="0" dirty="0">
                <a:latin typeface="Arial" panose="020B0604020202020204" pitchFamily="34" charset="0"/>
                <a:cs typeface="Arial" panose="020B0604020202020204" pitchFamily="34" charset="0"/>
              </a:rPr>
              <a:t> των συγχωνεύσεων υπάρχουν και άλλοι τρόποι οργάνωσης και συντονισμού της νοσοκομειακής φροντίδας όπως:</a:t>
            </a:r>
          </a:p>
          <a:p>
            <a:pPr algn="l"/>
            <a:r>
              <a:rPr lang="el-GR" sz="1900" b="0" i="0" u="none" strike="noStrike" baseline="0" dirty="0">
                <a:latin typeface="Arial" panose="020B0604020202020204" pitchFamily="34" charset="0"/>
                <a:cs typeface="Arial" panose="020B0604020202020204" pitchFamily="34" charset="0"/>
              </a:rPr>
              <a:t>• το σύμπλεγμα νοσοκομείων (</a:t>
            </a:r>
            <a:r>
              <a:rPr lang="el-GR" sz="1900" b="1" i="0" u="none" strike="noStrike" baseline="0" dirty="0" err="1">
                <a:latin typeface="Arial" panose="020B0604020202020204" pitchFamily="34" charset="0"/>
                <a:cs typeface="Arial" panose="020B0604020202020204" pitchFamily="34" charset="0"/>
              </a:rPr>
              <a:t>hospital</a:t>
            </a:r>
            <a:r>
              <a:rPr lang="el-GR" sz="1900" b="1" i="0" u="none" strike="noStrike" baseline="0" dirty="0">
                <a:latin typeface="Arial" panose="020B0604020202020204" pitchFamily="34" charset="0"/>
                <a:cs typeface="Arial" panose="020B0604020202020204" pitchFamily="34" charset="0"/>
              </a:rPr>
              <a:t> </a:t>
            </a:r>
            <a:r>
              <a:rPr lang="el-GR" sz="1900" b="1" i="0" u="none" strike="noStrike" baseline="0" dirty="0" err="1">
                <a:latin typeface="Arial" panose="020B0604020202020204" pitchFamily="34" charset="0"/>
                <a:cs typeface="Arial" panose="020B0604020202020204" pitchFamily="34" charset="0"/>
              </a:rPr>
              <a:t>trust</a:t>
            </a:r>
            <a:r>
              <a:rPr lang="el-GR" sz="1900" b="0" i="0" u="none" strike="noStrike" baseline="0" dirty="0">
                <a:latin typeface="Arial" panose="020B0604020202020204" pitchFamily="34" charset="0"/>
                <a:cs typeface="Arial" panose="020B0604020202020204" pitchFamily="34" charset="0"/>
              </a:rPr>
              <a:t>) με ενιαίο νομικό και διοικητικό καθεστώς,</a:t>
            </a:r>
          </a:p>
          <a:p>
            <a:pPr algn="l"/>
            <a:r>
              <a:rPr lang="el-GR" sz="1900" b="0" i="0" u="none" strike="noStrike" baseline="0" dirty="0">
                <a:latin typeface="Arial" panose="020B0604020202020204" pitchFamily="34" charset="0"/>
                <a:cs typeface="Arial" panose="020B0604020202020204" pitchFamily="34" charset="0"/>
              </a:rPr>
              <a:t>• το δίκτυο νοσοκομείων (</a:t>
            </a:r>
            <a:r>
              <a:rPr lang="el-GR" sz="1900" b="1" i="0" u="none" strike="noStrike" baseline="0" dirty="0" err="1">
                <a:latin typeface="Arial" panose="020B0604020202020204" pitchFamily="34" charset="0"/>
                <a:cs typeface="Arial" panose="020B0604020202020204" pitchFamily="34" charset="0"/>
              </a:rPr>
              <a:t>hospital</a:t>
            </a:r>
            <a:r>
              <a:rPr lang="el-GR" sz="1900" b="1" i="0" u="none" strike="noStrike" baseline="0" dirty="0">
                <a:latin typeface="Arial" panose="020B0604020202020204" pitchFamily="34" charset="0"/>
                <a:cs typeface="Arial" panose="020B0604020202020204" pitchFamily="34" charset="0"/>
              </a:rPr>
              <a:t> </a:t>
            </a:r>
            <a:r>
              <a:rPr lang="el-GR" sz="1900" b="1" i="0" u="none" strike="noStrike" baseline="0" dirty="0" err="1">
                <a:latin typeface="Arial" panose="020B0604020202020204" pitchFamily="34" charset="0"/>
                <a:cs typeface="Arial" panose="020B0604020202020204" pitchFamily="34" charset="0"/>
              </a:rPr>
              <a:t>network</a:t>
            </a:r>
            <a:r>
              <a:rPr lang="el-GR" sz="1900" b="0" i="0" u="none" strike="noStrike" baseline="0" dirty="0">
                <a:latin typeface="Arial" panose="020B0604020202020204" pitchFamily="34" charset="0"/>
                <a:cs typeface="Arial" panose="020B0604020202020204" pitchFamily="34" charset="0"/>
              </a:rPr>
              <a:t>) με προγραμματικές συμφωνίες μεταξύ νοσοκομείων και συνήθως κοινό μάνατζμεντ, και</a:t>
            </a:r>
          </a:p>
          <a:p>
            <a:pPr algn="l"/>
            <a:r>
              <a:rPr lang="el-GR" sz="1900" b="0" i="0" u="none" strike="noStrike" baseline="0" dirty="0">
                <a:latin typeface="Arial" panose="020B0604020202020204" pitchFamily="34" charset="0"/>
                <a:cs typeface="Arial" panose="020B0604020202020204" pitchFamily="34" charset="0"/>
              </a:rPr>
              <a:t>• το ανοικτό νοσοκομείο (</a:t>
            </a:r>
            <a:r>
              <a:rPr lang="el-GR" sz="1900" b="1" i="0" u="none" strike="noStrike" baseline="0" dirty="0" err="1">
                <a:latin typeface="Arial" panose="020B0604020202020204" pitchFamily="34" charset="0"/>
                <a:cs typeface="Arial" panose="020B0604020202020204" pitchFamily="34" charset="0"/>
              </a:rPr>
              <a:t>open</a:t>
            </a:r>
            <a:r>
              <a:rPr lang="el-GR" sz="1900" b="1" i="0" u="none" strike="noStrike" baseline="0" dirty="0">
                <a:latin typeface="Arial" panose="020B0604020202020204" pitchFamily="34" charset="0"/>
                <a:cs typeface="Arial" panose="020B0604020202020204" pitchFamily="34" charset="0"/>
              </a:rPr>
              <a:t> </a:t>
            </a:r>
            <a:r>
              <a:rPr lang="el-GR" sz="1900" b="1" i="0" u="none" strike="noStrike" baseline="0" dirty="0" err="1">
                <a:latin typeface="Arial" panose="020B0604020202020204" pitchFamily="34" charset="0"/>
                <a:cs typeface="Arial" panose="020B0604020202020204" pitchFamily="34" charset="0"/>
              </a:rPr>
              <a:t>hospital</a:t>
            </a:r>
            <a:r>
              <a:rPr lang="el-GR" sz="1900" b="0" i="0" u="none" strike="noStrike" baseline="0" dirty="0">
                <a:latin typeface="Arial" panose="020B0604020202020204" pitchFamily="34" charset="0"/>
                <a:cs typeface="Arial" panose="020B0604020202020204" pitchFamily="34" charset="0"/>
              </a:rPr>
              <a:t>) με δυνατότητα μερικής, εποχιακής ή έκτακτης πρόσληψης προσωπικού και συνεργασιών με τον ιδιωτικό τομέα.</a:t>
            </a:r>
          </a:p>
        </p:txBody>
      </p:sp>
    </p:spTree>
    <p:extLst>
      <p:ext uri="{BB962C8B-B14F-4D97-AF65-F5344CB8AC3E}">
        <p14:creationId xmlns:p14="http://schemas.microsoft.com/office/powerpoint/2010/main" val="23232120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9"/>
            <a:ext cx="11855116" cy="138813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a:t>
            </a:r>
            <a:br>
              <a:rPr lang="el-GR" sz="3000" b="1" i="1" u="none" strike="noStrike" baseline="0" dirty="0">
                <a:latin typeface="Arial" panose="020B0604020202020204" pitchFamily="34" charset="0"/>
                <a:cs typeface="Arial" panose="020B0604020202020204" pitchFamily="34" charset="0"/>
              </a:rPr>
            </a:br>
            <a:r>
              <a:rPr lang="el-GR" sz="2600" b="1" i="1" u="none" strike="noStrike" baseline="0" dirty="0">
                <a:latin typeface="Arial" panose="020B0604020202020204" pitchFamily="34" charset="0"/>
                <a:cs typeface="Arial" panose="020B0604020202020204" pitchFamily="34" charset="0"/>
              </a:rPr>
              <a:t>7.5.3.1 Συμπέρασμα – Λύσεις (5)</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8" name="TextBox 7">
            <a:extLst>
              <a:ext uri="{FF2B5EF4-FFF2-40B4-BE49-F238E27FC236}">
                <a16:creationId xmlns:a16="http://schemas.microsoft.com/office/drawing/2014/main" id="{96B5038C-3F18-EF5C-7DD0-3039A45BFA44}"/>
              </a:ext>
            </a:extLst>
          </p:cNvPr>
          <p:cNvSpPr txBox="1"/>
          <p:nvPr/>
        </p:nvSpPr>
        <p:spPr>
          <a:xfrm>
            <a:off x="168441" y="1588167"/>
            <a:ext cx="11855115" cy="4154984"/>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Τέλος, οι </a:t>
            </a:r>
            <a:r>
              <a:rPr lang="el-GR" sz="2200" b="1" i="0" u="none" strike="noStrike" baseline="0" dirty="0">
                <a:latin typeface="Arial" panose="020B0604020202020204" pitchFamily="34" charset="0"/>
                <a:cs typeface="Arial" panose="020B0604020202020204" pitchFamily="34" charset="0"/>
              </a:rPr>
              <a:t>μάνατζερ </a:t>
            </a:r>
            <a:r>
              <a:rPr lang="el-GR" sz="2200" b="0" i="0" u="none" strike="noStrike" baseline="0" dirty="0">
                <a:latin typeface="Arial" panose="020B0604020202020204" pitchFamily="34" charset="0"/>
                <a:cs typeface="Arial" panose="020B0604020202020204" pitchFamily="34" charset="0"/>
              </a:rPr>
              <a:t>(διοικητές) των νοσοκομείων, που πρέπει πια να προσλαμβάνονται αυστηρά με βάση το σχετικό </a:t>
            </a:r>
            <a:r>
              <a:rPr lang="el-GR" sz="2200" b="0" i="0" u="none" strike="noStrike" baseline="0" dirty="0" err="1">
                <a:latin typeface="Arial" panose="020B0604020202020204" pitchFamily="34" charset="0"/>
                <a:cs typeface="Arial" panose="020B0604020202020204" pitchFamily="34" charset="0"/>
              </a:rPr>
              <a:t>προσοντολόγιο</a:t>
            </a:r>
            <a:r>
              <a:rPr lang="el-GR" sz="2200" b="0" i="0" u="none" strike="noStrike" baseline="0" dirty="0">
                <a:latin typeface="Arial" panose="020B0604020202020204" pitchFamily="34" charset="0"/>
                <a:cs typeface="Arial" panose="020B0604020202020204" pitchFamily="34" charset="0"/>
              </a:rPr>
              <a:t> και τη συνέντευξη, χωρίς κομματικές παρεμβολές, και να αξιολογούνται με βάση και τα τριετή συμβόλαια αποδοτικότητας (βλ. στο τέλος του βιβλίου) που υπογράφουν, θα πρέπει να αναλάβουν τους επιμέρους οργανισμούς για τον σχεδιασμό και:</a:t>
            </a:r>
          </a:p>
          <a:p>
            <a:pPr algn="l"/>
            <a:r>
              <a:rPr lang="el-GR" sz="2200" b="0" i="0" u="none" strike="noStrike" baseline="0" dirty="0">
                <a:latin typeface="Arial" panose="020B0604020202020204" pitchFamily="34" charset="0"/>
                <a:cs typeface="Arial" panose="020B0604020202020204" pitchFamily="34" charset="0"/>
              </a:rPr>
              <a:t>1. Εξειδίκευση-διαίρεση εργασίας με καθήκοντα-ευθύνες (περιγραφή θέσεων).</a:t>
            </a:r>
          </a:p>
          <a:p>
            <a:pPr algn="l"/>
            <a:r>
              <a:rPr lang="el-GR" sz="2200" b="0" i="0" u="none" strike="noStrike" baseline="0" dirty="0">
                <a:latin typeface="Arial" panose="020B0604020202020204" pitchFamily="34" charset="0"/>
                <a:cs typeface="Arial" panose="020B0604020202020204" pitchFamily="34" charset="0"/>
              </a:rPr>
              <a:t>2. </a:t>
            </a:r>
            <a:r>
              <a:rPr lang="el-GR" sz="2200" b="0" i="0" u="none" strike="noStrike" baseline="0" dirty="0" err="1">
                <a:latin typeface="Arial" panose="020B0604020202020204" pitchFamily="34" charset="0"/>
                <a:cs typeface="Arial" panose="020B0604020202020204" pitchFamily="34" charset="0"/>
              </a:rPr>
              <a:t>Τμηματοποίηση</a:t>
            </a:r>
            <a:r>
              <a:rPr lang="el-GR" sz="2200" b="0" i="0" u="none" strike="noStrike" baseline="0" dirty="0">
                <a:latin typeface="Arial" panose="020B0604020202020204" pitchFamily="34" charset="0"/>
                <a:cs typeface="Arial" panose="020B0604020202020204" pitchFamily="34" charset="0"/>
              </a:rPr>
              <a:t> (σχεδιασμός τμημάτων) και κατάτμηση οργανισμού.</a:t>
            </a:r>
          </a:p>
          <a:p>
            <a:pPr algn="l"/>
            <a:r>
              <a:rPr lang="el-GR" sz="2200" b="0" i="0" u="none" strike="noStrike" baseline="0" dirty="0">
                <a:latin typeface="Arial" panose="020B0604020202020204" pitchFamily="34" charset="0"/>
                <a:cs typeface="Arial" panose="020B0604020202020204" pitchFamily="34" charset="0"/>
              </a:rPr>
              <a:t>3. Ιεραρχικά επίπεδα και απαιτήσεις - εύρος ελέγχου.</a:t>
            </a:r>
          </a:p>
          <a:p>
            <a:pPr algn="l"/>
            <a:r>
              <a:rPr lang="el-GR" sz="2200" b="0" i="0" u="none" strike="noStrike" baseline="0" dirty="0">
                <a:latin typeface="Arial" panose="020B0604020202020204" pitchFamily="34" charset="0"/>
                <a:cs typeface="Arial" panose="020B0604020202020204" pitchFamily="34" charset="0"/>
              </a:rPr>
              <a:t>4. Διαμόρφωση σχέσεων εξουσίας, αποκέντρωση-εξουσιοδοτήσεις.</a:t>
            </a:r>
          </a:p>
          <a:p>
            <a:pPr algn="l"/>
            <a:r>
              <a:rPr lang="el-GR" sz="2200" b="0" i="0" u="none" strike="noStrike" baseline="0" dirty="0">
                <a:latin typeface="Arial" panose="020B0604020202020204" pitchFamily="34" charset="0"/>
                <a:cs typeface="Arial" panose="020B0604020202020204" pitchFamily="34" charset="0"/>
              </a:rPr>
              <a:t>5. Συντονισμό - ολοκλήρωση της οργάνωσης.</a:t>
            </a:r>
          </a:p>
          <a:p>
            <a:pPr algn="l"/>
            <a:r>
              <a:rPr lang="el-GR" sz="2200" b="0" i="0" u="none" strike="noStrike" baseline="0" dirty="0">
                <a:latin typeface="Arial" panose="020B0604020202020204" pitchFamily="34" charset="0"/>
                <a:cs typeface="Arial" panose="020B0604020202020204" pitchFamily="34" charset="0"/>
              </a:rPr>
              <a:t>6. Τυποποίηση - τυπικότητα της οργάνωσης.</a:t>
            </a:r>
          </a:p>
          <a:p>
            <a:pPr algn="l"/>
            <a:r>
              <a:rPr lang="el-GR" sz="2200" b="0" i="0" u="none" strike="noStrike" baseline="0" dirty="0">
                <a:latin typeface="Arial" panose="020B0604020202020204" pitchFamily="34" charset="0"/>
                <a:cs typeface="Arial" panose="020B0604020202020204" pitchFamily="34" charset="0"/>
              </a:rPr>
              <a:t>7. Αξιολόγηση και έλεγχο της οργάνωσης.</a:t>
            </a:r>
          </a:p>
        </p:txBody>
      </p:sp>
    </p:spTree>
    <p:extLst>
      <p:ext uri="{BB962C8B-B14F-4D97-AF65-F5344CB8AC3E}">
        <p14:creationId xmlns:p14="http://schemas.microsoft.com/office/powerpoint/2010/main" val="4717983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9"/>
            <a:ext cx="11855116" cy="138813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a:t>
            </a:r>
            <a:br>
              <a:rPr lang="el-GR" sz="3000" b="1" i="1" u="none" strike="noStrike" baseline="0" dirty="0">
                <a:latin typeface="Arial" panose="020B0604020202020204" pitchFamily="34" charset="0"/>
                <a:cs typeface="Arial" panose="020B0604020202020204" pitchFamily="34" charset="0"/>
              </a:rPr>
            </a:br>
            <a:r>
              <a:rPr lang="el-GR" sz="2600" b="1" i="1" u="none" strike="noStrike" baseline="0" dirty="0">
                <a:latin typeface="Arial" panose="020B0604020202020204" pitchFamily="34" charset="0"/>
                <a:cs typeface="Arial" panose="020B0604020202020204" pitchFamily="34" charset="0"/>
              </a:rPr>
              <a:t>7.5.3.1 Συμπέρασμα – Λύσεις (6)</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3A78B17A-E210-E0B5-605B-565B3347B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999" y="1326423"/>
            <a:ext cx="6899997" cy="5138385"/>
          </a:xfrm>
          <a:prstGeom prst="rect">
            <a:avLst/>
          </a:prstGeom>
        </p:spPr>
      </p:pic>
    </p:spTree>
    <p:extLst>
      <p:ext uri="{BB962C8B-B14F-4D97-AF65-F5344CB8AC3E}">
        <p14:creationId xmlns:p14="http://schemas.microsoft.com/office/powerpoint/2010/main" val="3722495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
            <a:ext cx="11112758" cy="64229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.2 Η οργάνωση των συστημάτων υγείας (</a:t>
            </a:r>
            <a:r>
              <a:rPr lang="el-GR" sz="3600" b="1" dirty="0">
                <a:latin typeface="Arial" panose="020B0604020202020204" pitchFamily="34" charset="0"/>
                <a:cs typeface="Arial" panose="020B0604020202020204" pitchFamily="34" charset="0"/>
              </a:rPr>
              <a:t>1</a:t>
            </a:r>
            <a:r>
              <a:rPr lang="el-GR" sz="3600" b="1" i="0" u="none" strike="noStrike" baseline="0" dirty="0">
                <a:latin typeface="Arial" panose="020B0604020202020204" pitchFamily="34" charset="0"/>
                <a:cs typeface="Arial" panose="020B0604020202020204" pitchFamily="34" charset="0"/>
              </a:rPr>
              <a:t>)</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701338"/>
            <a:ext cx="11112758" cy="4093428"/>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Ένας </a:t>
            </a:r>
            <a:r>
              <a:rPr lang="el-GR" sz="2000" b="1" i="0" u="none" strike="noStrike" baseline="0" dirty="0">
                <a:latin typeface="Arial" panose="020B0604020202020204" pitchFamily="34" charset="0"/>
                <a:cs typeface="Arial" panose="020B0604020202020204" pitchFamily="34" charset="0"/>
              </a:rPr>
              <a:t>ορισμός </a:t>
            </a:r>
            <a:r>
              <a:rPr lang="el-GR" sz="2000" b="0" i="0" u="none" strike="noStrike" baseline="0" dirty="0">
                <a:latin typeface="Arial" panose="020B0604020202020204" pitchFamily="34" charset="0"/>
                <a:cs typeface="Arial" panose="020B0604020202020204" pitchFamily="34" charset="0"/>
              </a:rPr>
              <a:t>του συστήματος υγείας θα μπορούσε να περιλαμβάνει όλες τις δραστηριότητες των οποίων ο κύριος στόχος είναι η προαγωγή, η επαναφορά και η διατήρηση της υγείας.</a:t>
            </a:r>
          </a:p>
          <a:p>
            <a:pPr algn="l"/>
            <a:r>
              <a:rPr lang="el-GR" sz="2000" b="0" i="0" u="none" strike="noStrike" baseline="0" dirty="0">
                <a:latin typeface="Arial" panose="020B0604020202020204" pitchFamily="34" charset="0"/>
                <a:cs typeface="Arial" panose="020B0604020202020204" pitchFamily="34" charset="0"/>
              </a:rPr>
              <a:t>Συνεπώς, βασικό στοιχείο στην οργάνωση των συστημάτων υγείας αποτελεί ο ρόλος της </a:t>
            </a:r>
            <a:r>
              <a:rPr lang="el-GR" sz="2000" b="0" i="1" u="none" strike="noStrike" baseline="0" dirty="0">
                <a:latin typeface="Arial" panose="020B0604020202020204" pitchFamily="34" charset="0"/>
                <a:cs typeface="Arial" panose="020B0604020202020204" pitchFamily="34" charset="0"/>
              </a:rPr>
              <a:t>κυβέρνησης</a:t>
            </a:r>
            <a:r>
              <a:rPr lang="el-GR" sz="2000" b="0" i="0" u="none" strike="noStrike" baseline="0" dirty="0">
                <a:latin typeface="Arial" panose="020B0604020202020204" pitchFamily="34" charset="0"/>
                <a:cs typeface="Arial" panose="020B0604020202020204" pitchFamily="34" charset="0"/>
              </a:rPr>
              <a:t> και η </a:t>
            </a:r>
            <a:r>
              <a:rPr lang="el-GR" sz="2000" b="0" i="1" u="none" strike="noStrike" baseline="0" dirty="0">
                <a:latin typeface="Arial" panose="020B0604020202020204" pitchFamily="34" charset="0"/>
                <a:cs typeface="Arial" panose="020B0604020202020204" pitchFamily="34" charset="0"/>
              </a:rPr>
              <a:t>διακυβέρνηση</a:t>
            </a:r>
            <a:r>
              <a:rPr lang="el-GR" sz="2000" b="0" i="0" u="none" strike="noStrike" baseline="0" dirty="0">
                <a:latin typeface="Arial" panose="020B0604020202020204" pitchFamily="34" charset="0"/>
                <a:cs typeface="Arial" panose="020B0604020202020204" pitchFamily="34" charset="0"/>
              </a:rPr>
              <a:t> όλων των επιπέδων.</a:t>
            </a:r>
          </a:p>
          <a:p>
            <a:pPr algn="l"/>
            <a:endParaRPr lang="el-GR"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Στη </a:t>
            </a:r>
            <a:r>
              <a:rPr lang="el-GR" sz="2000" b="1" i="0" u="none" strike="noStrike" baseline="0" dirty="0">
                <a:latin typeface="Arial" panose="020B0604020202020204" pitchFamily="34" charset="0"/>
                <a:cs typeface="Arial" panose="020B0604020202020204" pitchFamily="34" charset="0"/>
              </a:rPr>
              <a:t>Μ. Βρετανία </a:t>
            </a:r>
            <a:r>
              <a:rPr lang="el-GR" sz="2000" b="0" i="0" u="none" strike="noStrike" baseline="0" dirty="0">
                <a:latin typeface="Arial" panose="020B0604020202020204" pitchFamily="34" charset="0"/>
                <a:cs typeface="Arial" panose="020B0604020202020204" pitchFamily="34" charset="0"/>
              </a:rPr>
              <a:t>την ευθύνη για τη διαμόρφωση της υγειονομικής νομοθεσίας και την εφαρμοζόμενη πολιτική υγείας έχει το Κοινοβούλιο, ο Υπουργός Υγείας και το Υπουργείο Υγείας με μια λιτή και εποπτική δομή.</a:t>
            </a:r>
          </a:p>
          <a:p>
            <a:pPr algn="l"/>
            <a:endParaRPr lang="el-GR"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Το </a:t>
            </a:r>
            <a:r>
              <a:rPr lang="el-GR" sz="2000" b="1" i="0" u="none" strike="noStrike" baseline="0" dirty="0">
                <a:latin typeface="Arial" panose="020B0604020202020204" pitchFamily="34" charset="0"/>
                <a:cs typeface="Arial" panose="020B0604020202020204" pitchFamily="34" charset="0"/>
              </a:rPr>
              <a:t>γερμανικό σύστημα υγείας </a:t>
            </a:r>
            <a:r>
              <a:rPr lang="el-GR" sz="2000" b="0" i="0" u="none" strike="noStrike" baseline="0" dirty="0">
                <a:latin typeface="Arial" panose="020B0604020202020204" pitchFamily="34" charset="0"/>
                <a:cs typeface="Arial" panose="020B0604020202020204" pitchFamily="34" charset="0"/>
              </a:rPr>
              <a:t>οργανώνεται σε εθνικό και περιφερειακό επίπεδο και σε επίπεδο κοινωνίας των πολιτών με τους εν λειτουργία οργανισμούς. Και στα τρία αυτά επίπεδα υπάρχουν δομές και οργανισμοί αυτοδιοικούμενοι, στους οποίους εκχωρούνται εξουσίες και αρμοδιότητες για την οργάνωση, τη χρηματοδότηση και την παροχή υπηρεσιών υγείας.</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42226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9"/>
            <a:ext cx="11855116" cy="138813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a:t>
            </a:r>
            <a:br>
              <a:rPr lang="el-GR" sz="3000" b="1" i="1" u="none" strike="noStrike" baseline="0" dirty="0">
                <a:latin typeface="Arial" panose="020B0604020202020204" pitchFamily="34" charset="0"/>
                <a:cs typeface="Arial" panose="020B0604020202020204" pitchFamily="34" charset="0"/>
              </a:rPr>
            </a:br>
            <a:r>
              <a:rPr lang="el-GR" sz="2600" b="1" i="1" u="none" strike="noStrike" baseline="0" dirty="0">
                <a:latin typeface="Arial" panose="020B0604020202020204" pitchFamily="34" charset="0"/>
                <a:cs typeface="Arial" panose="020B0604020202020204" pitchFamily="34" charset="0"/>
              </a:rPr>
              <a:t>7.5.3.2 Μια πρόταση αναδιοργάνωσης των νοσοκομείων του ΕΣΥ (1)</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DF293A38-3D68-3E97-DA44-476940494551}"/>
              </a:ext>
            </a:extLst>
          </p:cNvPr>
          <p:cNvSpPr txBox="1"/>
          <p:nvPr/>
        </p:nvSpPr>
        <p:spPr>
          <a:xfrm>
            <a:off x="168440" y="1390535"/>
            <a:ext cx="11855116" cy="5062924"/>
          </a:xfrm>
          <a:prstGeom prst="rect">
            <a:avLst/>
          </a:prstGeom>
          <a:noFill/>
        </p:spPr>
        <p:txBody>
          <a:bodyPr wrap="square">
            <a:spAutoFit/>
          </a:bodyPr>
          <a:lstStyle/>
          <a:p>
            <a:pPr algn="l"/>
            <a:r>
              <a:rPr lang="el-GR" sz="1900" b="0" i="0" u="none" strike="noStrike" baseline="0" dirty="0">
                <a:latin typeface="Arial" panose="020B0604020202020204" pitchFamily="34" charset="0"/>
                <a:cs typeface="Arial" panose="020B0604020202020204" pitchFamily="34" charset="0"/>
              </a:rPr>
              <a:t>Προκειμένου να διαμορφωθεί ένα </a:t>
            </a:r>
            <a:r>
              <a:rPr lang="el-GR" sz="1900" b="1" i="0" u="none" strike="noStrike" baseline="0" dirty="0">
                <a:latin typeface="Arial" panose="020B0604020202020204" pitchFamily="34" charset="0"/>
                <a:cs typeface="Arial" panose="020B0604020202020204" pitchFamily="34" charset="0"/>
              </a:rPr>
              <a:t>σχέδιο μεταρρύθμισης</a:t>
            </a:r>
            <a:r>
              <a:rPr lang="el-GR" sz="1900" b="0" i="0" u="none" strike="noStrike" baseline="0" dirty="0">
                <a:latin typeface="Arial" panose="020B0604020202020204" pitchFamily="34" charset="0"/>
                <a:cs typeface="Arial" panose="020B0604020202020204" pitchFamily="34" charset="0"/>
              </a:rPr>
              <a:t>, το οποίο θα έχει ρεαλιστικές προοπτικές κατ’ αρχάς υλοποίησης και εν συνεχεία επιτυχίας, κρίνεται απαραίτητο να ακολουθηθεί η αυτονόητη αλληλουχία στρατηγικής: </a:t>
            </a:r>
          </a:p>
          <a:p>
            <a:pPr algn="l"/>
            <a:r>
              <a:rPr lang="el-GR" sz="1900" b="0" i="0" u="none" strike="noStrike" baseline="0" dirty="0">
                <a:latin typeface="Arial" panose="020B0604020202020204" pitchFamily="34" charset="0"/>
                <a:cs typeface="Arial" panose="020B0604020202020204" pitchFamily="34" charset="0"/>
              </a:rPr>
              <a:t>1) ανάλυσης των αναγκών του πληθυσμού για νοσοκομειακή φροντίδα σε περιφερειακό και τοπικό επίπεδο,</a:t>
            </a:r>
          </a:p>
          <a:p>
            <a:pPr algn="l"/>
            <a:r>
              <a:rPr lang="el-GR" sz="1900" b="0" i="0" u="none" strike="noStrike" baseline="0" dirty="0">
                <a:latin typeface="Arial" panose="020B0604020202020204" pitchFamily="34" charset="0"/>
                <a:cs typeface="Arial" panose="020B0604020202020204" pitchFamily="34" charset="0"/>
              </a:rPr>
              <a:t>2) αποτίμησης της αποτελεσματικότητας του συστήματος σε σχέση με τις ανάγκες αυτές,</a:t>
            </a:r>
          </a:p>
          <a:p>
            <a:pPr algn="l"/>
            <a:r>
              <a:rPr lang="el-GR" sz="1900" b="0" i="0" u="none" strike="noStrike" baseline="0" dirty="0">
                <a:latin typeface="Arial" panose="020B0604020202020204" pitchFamily="34" charset="0"/>
                <a:cs typeface="Arial" panose="020B0604020202020204" pitchFamily="34" charset="0"/>
              </a:rPr>
              <a:t>3) προσδιορισμού των κενών σε πόρους (υλικούς, ανθρώπινους και οικονομικούς),</a:t>
            </a:r>
          </a:p>
          <a:p>
            <a:pPr algn="l"/>
            <a:r>
              <a:rPr lang="el-GR" sz="1900" b="0" i="0" u="none" strike="noStrike" baseline="0" dirty="0">
                <a:latin typeface="Arial" panose="020B0604020202020204" pitchFamily="34" charset="0"/>
                <a:cs typeface="Arial" panose="020B0604020202020204" pitchFamily="34" charset="0"/>
              </a:rPr>
              <a:t>4) καταγραφής των προτιμήσεων και των επιλογών των πολιτών, και</a:t>
            </a:r>
          </a:p>
          <a:p>
            <a:pPr algn="l"/>
            <a:r>
              <a:rPr lang="el-GR" sz="1900" b="0" i="0" u="none" strike="noStrike" baseline="0" dirty="0">
                <a:latin typeface="Arial" panose="020B0604020202020204" pitchFamily="34" charset="0"/>
                <a:cs typeface="Arial" panose="020B0604020202020204" pitchFamily="34" charset="0"/>
              </a:rPr>
              <a:t>5) προτυποποίησης της νοσοκομειακής φροντίδας στη χώρα, με στόχο την κατάλληλη επιχειρησιακή δομή του ΕΣΥ.</a:t>
            </a:r>
          </a:p>
          <a:p>
            <a:pPr algn="l"/>
            <a:endParaRPr lang="el-GR" sz="1900" dirty="0">
              <a:latin typeface="Arial" panose="020B0604020202020204" pitchFamily="34" charset="0"/>
              <a:cs typeface="Arial" panose="020B0604020202020204" pitchFamily="34" charset="0"/>
            </a:endParaRPr>
          </a:p>
          <a:p>
            <a:pPr algn="l"/>
            <a:r>
              <a:rPr lang="el-GR" sz="1900" b="0" i="0" u="none" strike="noStrike" baseline="0" dirty="0">
                <a:latin typeface="Arial" panose="020B0604020202020204" pitchFamily="34" charset="0"/>
                <a:cs typeface="Arial" panose="020B0604020202020204" pitchFamily="34" charset="0"/>
              </a:rPr>
              <a:t>Είναι σημαντικό να εξεταστούν και να αποφασιστούν τα </a:t>
            </a:r>
            <a:r>
              <a:rPr lang="el-GR" sz="1900" b="1" i="0" u="none" strike="noStrike" baseline="0" dirty="0">
                <a:latin typeface="Arial" panose="020B0604020202020204" pitchFamily="34" charset="0"/>
                <a:cs typeface="Arial" panose="020B0604020202020204" pitchFamily="34" charset="0"/>
              </a:rPr>
              <a:t>κριτήρια </a:t>
            </a:r>
            <a:r>
              <a:rPr lang="el-GR" sz="1900" b="0" i="0" u="none" strike="noStrike" baseline="0" dirty="0">
                <a:latin typeface="Arial" panose="020B0604020202020204" pitchFamily="34" charset="0"/>
                <a:cs typeface="Arial" panose="020B0604020202020204" pitchFamily="34" charset="0"/>
              </a:rPr>
              <a:t>βάσει των οποίων θα συγκροτηθεί κάθε ομάδα ή δίκτυο νοσοκομείων, με πληθυσμιακούς-δημογραφικούς δείκτες, δείκτες αναγκών υγείας, δείκτες ζήτησης-χρησιμοποίησης, δείκτες προσφοράς και δείκτες αποτελεσματικότητας/αποδοτικότητας. Υπάρχουν πολλά </a:t>
            </a:r>
            <a:r>
              <a:rPr lang="el-GR" sz="1900" b="1" i="0" u="none" strike="noStrike" baseline="0" dirty="0">
                <a:latin typeface="Arial" panose="020B0604020202020204" pitchFamily="34" charset="0"/>
                <a:cs typeface="Arial" panose="020B0604020202020204" pitchFamily="34" charset="0"/>
              </a:rPr>
              <a:t>οφέλη </a:t>
            </a:r>
            <a:r>
              <a:rPr lang="el-GR" sz="1900" b="0" i="0" u="none" strike="noStrike" baseline="0" dirty="0">
                <a:latin typeface="Arial" panose="020B0604020202020204" pitchFamily="34" charset="0"/>
                <a:cs typeface="Arial" panose="020B0604020202020204" pitchFamily="34" charset="0"/>
              </a:rPr>
              <a:t>από την υιοθέτηση ενός στρατηγικά συγκεντρωτικού σχεδιασμού οργάνωσης, όπως αυτό της ομάδας νοσοκομείων, που μπορούν να επηρεάσουν άμεσα τις προκλήσεις που αντιμετωπίζει σήμερα το σύστημα υγείας στο επίπεδο της δευτεροβάθμιας φροντίδας, όπως συνοχή μεταξύ των λειτουργιών, βελτίωση της ποιότητας των παρεχόμενων υπηρεσιών και κάλυψης των αναγκών.</a:t>
            </a:r>
            <a:endParaRPr lang="el-GR"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07204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9"/>
            <a:ext cx="11855116" cy="138813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a:t>
            </a:r>
            <a:br>
              <a:rPr lang="el-GR" sz="3000" b="1" i="1" u="none" strike="noStrike" baseline="0" dirty="0">
                <a:latin typeface="Arial" panose="020B0604020202020204" pitchFamily="34" charset="0"/>
                <a:cs typeface="Arial" panose="020B0604020202020204" pitchFamily="34" charset="0"/>
              </a:rPr>
            </a:br>
            <a:r>
              <a:rPr lang="el-GR" sz="2600" b="1" i="1" u="none" strike="noStrike" baseline="0" dirty="0">
                <a:latin typeface="Arial" panose="020B0604020202020204" pitchFamily="34" charset="0"/>
                <a:cs typeface="Arial" panose="020B0604020202020204" pitchFamily="34" charset="0"/>
              </a:rPr>
              <a:t>7.5.3.2 Μια πρόταση αναδιοργάνωσης των νοσοκομείων του ΕΣΥ (2)</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DF293A38-3D68-3E97-DA44-476940494551}"/>
              </a:ext>
            </a:extLst>
          </p:cNvPr>
          <p:cNvSpPr txBox="1"/>
          <p:nvPr/>
        </p:nvSpPr>
        <p:spPr>
          <a:xfrm>
            <a:off x="168440" y="1390535"/>
            <a:ext cx="11855116" cy="3785652"/>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Το ΕΣΥ χρήζει αναδιοργάνωσης και αναδιάταξης των νοσοκομείων και των υπηρεσιών του, στο τρίπτυχο περιφερειακά (πανεπιστημιακά ή/και τριτοβάθμια) νοσοκομεία, γενικά (νομαρχιακά) νοσοκομεία και βασικά (νομαρχιακά) νοσοκομεία διασυνδεόμενα με τα γενικά. Έτσι, συνολικά </a:t>
            </a:r>
            <a:r>
              <a:rPr lang="el-GR" sz="2000" b="1" i="0" u="none" strike="noStrike" baseline="0" dirty="0">
                <a:latin typeface="Arial" panose="020B0604020202020204" pitchFamily="34" charset="0"/>
                <a:cs typeface="Arial" panose="020B0604020202020204" pitchFamily="34" charset="0"/>
              </a:rPr>
              <a:t>προτείνονται</a:t>
            </a:r>
            <a:r>
              <a:rPr lang="el-GR" sz="2000" b="0" i="0" u="none" strike="noStrike" baseline="0" dirty="0">
                <a:latin typeface="Arial" panose="020B0604020202020204" pitchFamily="34" charset="0"/>
                <a:cs typeface="Arial" panose="020B0604020202020204" pitchFamily="34" charset="0"/>
              </a:rPr>
              <a:t>:</a:t>
            </a:r>
          </a:p>
          <a:p>
            <a:pPr algn="l"/>
            <a:r>
              <a:rPr lang="el-GR" sz="2000" b="0" i="0" u="none" strike="noStrike" baseline="0" dirty="0">
                <a:latin typeface="Arial" panose="020B0604020202020204" pitchFamily="34" charset="0"/>
                <a:cs typeface="Arial" panose="020B0604020202020204" pitchFamily="34" charset="0"/>
              </a:rPr>
              <a:t>1. Περί τα 20 περιφερειακά (πανεπιστημιακά ή γενικά) νοσοκομεία Κόμβοι αντίστοιχων 20 δικτύων.</a:t>
            </a:r>
          </a:p>
          <a:p>
            <a:pPr algn="l"/>
            <a:r>
              <a:rPr lang="el-GR" sz="2000" b="0" i="0" u="none" strike="noStrike" baseline="0" dirty="0">
                <a:latin typeface="Arial" panose="020B0604020202020204" pitchFamily="34" charset="0"/>
                <a:cs typeface="Arial" panose="020B0604020202020204" pitchFamily="34" charset="0"/>
              </a:rPr>
              <a:t>2. Περί τα 48 γενικά (≪νομαρχιακά≫) νοσοκομεία, που τίθενται επικεφαλής νομικών προσώπων (συγκροτήματα) και διασυνδέονται λειτουργικά ως ακτίνες του δικτύου με τα νοσοκομεία κόμβου.</a:t>
            </a:r>
          </a:p>
          <a:p>
            <a:pPr algn="l"/>
            <a:r>
              <a:rPr lang="el-GR" sz="2000" b="0" i="0" u="none" strike="noStrike" baseline="0" dirty="0">
                <a:latin typeface="Arial" panose="020B0604020202020204" pitchFamily="34" charset="0"/>
                <a:cs typeface="Arial" panose="020B0604020202020204" pitchFamily="34" charset="0"/>
              </a:rPr>
              <a:t>3. Περί τα 48 βασικά (≪νομαρχιακά≫) νοσοκομεία, που διασυνδέονται διοικητικά με τα γενικά (≪νομαρχιακά≫) νοσοκομεία στο πλαίσιο ενιαίου νομικού προσώπου (συγκρότημα) και λειτουργικά με τα περιφερειακά νοσοκομεία κόμβους μέσω του δικτύου.</a:t>
            </a:r>
          </a:p>
          <a:p>
            <a:pPr algn="l"/>
            <a:r>
              <a:rPr lang="el-GR" sz="2000" b="0" i="0" u="none" strike="noStrike" baseline="0" dirty="0">
                <a:latin typeface="Arial" panose="020B0604020202020204" pitchFamily="34" charset="0"/>
                <a:cs typeface="Arial" panose="020B0604020202020204" pitchFamily="34" charset="0"/>
              </a:rPr>
              <a:t>4. Περί τα 10 ειδικά νοσοκομεία που προτείνεται να λειτουργήσουν ως 5 νομικά</a:t>
            </a:r>
          </a:p>
          <a:p>
            <a:pPr algn="l"/>
            <a:r>
              <a:rPr lang="el-GR" sz="2000" b="0" i="0" u="none" strike="noStrike" baseline="0" dirty="0">
                <a:latin typeface="Arial" panose="020B0604020202020204" pitchFamily="34" charset="0"/>
                <a:cs typeface="Arial" panose="020B0604020202020204" pitchFamily="34" charset="0"/>
              </a:rPr>
              <a:t>πρόσωπα με επικεφαλής νοσοκομείο και αντίστοιχα διασυνδεόμενα.</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5302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9"/>
            <a:ext cx="11855116" cy="138813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a:t>
            </a:r>
            <a:br>
              <a:rPr lang="el-GR" sz="3000" b="1" i="1" u="none" strike="noStrike" baseline="0" dirty="0">
                <a:latin typeface="Arial" panose="020B0604020202020204" pitchFamily="34" charset="0"/>
                <a:cs typeface="Arial" panose="020B0604020202020204" pitchFamily="34" charset="0"/>
              </a:rPr>
            </a:br>
            <a:r>
              <a:rPr lang="el-GR" sz="2600" b="1" i="1" u="none" strike="noStrike" baseline="0" dirty="0">
                <a:latin typeface="Arial" panose="020B0604020202020204" pitchFamily="34" charset="0"/>
                <a:cs typeface="Arial" panose="020B0604020202020204" pitchFamily="34" charset="0"/>
              </a:rPr>
              <a:t>7.5.3.2 Μια πρόταση αναδιοργάνωσης των νοσοκομείων του ΕΣΥ (3)</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DF293A38-3D68-3E97-DA44-476940494551}"/>
              </a:ext>
            </a:extLst>
          </p:cNvPr>
          <p:cNvSpPr txBox="1"/>
          <p:nvPr/>
        </p:nvSpPr>
        <p:spPr>
          <a:xfrm>
            <a:off x="168440" y="1448050"/>
            <a:ext cx="11855116" cy="5016758"/>
          </a:xfrm>
          <a:prstGeom prst="rect">
            <a:avLst/>
          </a:prstGeom>
          <a:noFill/>
        </p:spPr>
        <p:txBody>
          <a:bodyPr wrap="square">
            <a:spAutoFit/>
          </a:bodyPr>
          <a:lstStyle/>
          <a:p>
            <a:pPr algn="l"/>
            <a:endParaRPr lang="el-GR"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Α. Κάθε </a:t>
            </a:r>
            <a:r>
              <a:rPr lang="el-GR" sz="2000" b="1" i="0" u="none" strike="noStrike" baseline="0" dirty="0">
                <a:latin typeface="Arial" panose="020B0604020202020204" pitchFamily="34" charset="0"/>
                <a:cs typeface="Arial" panose="020B0604020202020204" pitchFamily="34" charset="0"/>
              </a:rPr>
              <a:t>περιφερειακό </a:t>
            </a:r>
            <a:r>
              <a:rPr lang="el-GR" sz="2000" b="0" i="0" u="none" strike="noStrike" baseline="0" dirty="0">
                <a:latin typeface="Arial" panose="020B0604020202020204" pitchFamily="34" charset="0"/>
                <a:cs typeface="Arial" panose="020B0604020202020204" pitchFamily="34" charset="0"/>
              </a:rPr>
              <a:t>(γενικό ή/και πανεπιστημιακό) νοσοκομείο, νομικό πρόσωπο, που τίθεται </a:t>
            </a:r>
            <a:r>
              <a:rPr lang="el-GR" sz="2000" b="1" i="0" u="none" strike="noStrike" baseline="0" dirty="0">
                <a:latin typeface="Arial" panose="020B0604020202020204" pitchFamily="34" charset="0"/>
                <a:cs typeface="Arial" panose="020B0604020202020204" pitchFamily="34" charset="0"/>
              </a:rPr>
              <a:t>επικεφαλής δικτύου, </a:t>
            </a:r>
            <a:r>
              <a:rPr lang="el-GR" sz="2000" b="0" i="0" u="none" strike="noStrike" baseline="0" dirty="0">
                <a:latin typeface="Arial" panose="020B0604020202020204" pitchFamily="34" charset="0"/>
                <a:cs typeface="Arial" panose="020B0604020202020204" pitchFamily="34" charset="0"/>
              </a:rPr>
              <a:t>καλύπτει όλες τις ιατρικές ειδικότητες (περίπου 40 με βάση τον σχετικό κατάλογο του ΚΕΣΥ), με όλη την απαραίτητη τεχνολογία (αξονικοί τομογράφοι, μαγνητικός τομογράφος, μηχανήματα </a:t>
            </a:r>
            <a:r>
              <a:rPr lang="el-GR" sz="2000" b="0" i="0" u="none" strike="noStrike" baseline="0" dirty="0" err="1">
                <a:latin typeface="Arial" panose="020B0604020202020204" pitchFamily="34" charset="0"/>
                <a:cs typeface="Arial" panose="020B0604020202020204" pitchFamily="34" charset="0"/>
              </a:rPr>
              <a:t>στεφανιογραφίας</a:t>
            </a:r>
            <a:r>
              <a:rPr lang="el-GR" sz="2000" b="0" i="0" u="none" strike="noStrike" baseline="0" dirty="0">
                <a:latin typeface="Arial" panose="020B0604020202020204" pitchFamily="34" charset="0"/>
                <a:cs typeface="Arial" panose="020B0604020202020204" pitchFamily="34" charset="0"/>
              </a:rPr>
              <a:t> και αγγειοπλαστικής, γ-camera, γραμμικοί επιταχυντές), όλα τα </a:t>
            </a:r>
            <a:r>
              <a:rPr lang="el-GR" sz="2000" b="0" i="0" u="none" strike="noStrike" baseline="0" dirty="0" err="1">
                <a:latin typeface="Arial" panose="020B0604020202020204" pitchFamily="34" charset="0"/>
                <a:cs typeface="Arial" panose="020B0604020202020204" pitchFamily="34" charset="0"/>
              </a:rPr>
              <a:t>βιοπαθολογικά</a:t>
            </a:r>
            <a:r>
              <a:rPr lang="el-GR" sz="2000" b="0" i="0" u="none" strike="noStrike" baseline="0" dirty="0">
                <a:latin typeface="Arial" panose="020B0604020202020204" pitchFamily="34" charset="0"/>
                <a:cs typeface="Arial" panose="020B0604020202020204" pitchFamily="34" charset="0"/>
              </a:rPr>
              <a:t> εργαστήρια, αναγκαίες κλίνες ΜΕΘ και λοιπών ειδικών μονάδων, όπως </a:t>
            </a:r>
            <a:r>
              <a:rPr lang="el-GR" sz="2000" b="0" i="0" u="none" strike="noStrike" baseline="0" dirty="0" err="1">
                <a:latin typeface="Arial" panose="020B0604020202020204" pitchFamily="34" charset="0"/>
                <a:cs typeface="Arial" panose="020B0604020202020204" pitchFamily="34" charset="0"/>
              </a:rPr>
              <a:t>νευρο</a:t>
            </a:r>
            <a:r>
              <a:rPr lang="el-GR" sz="2000" b="0" i="0" u="none" strike="noStrike" baseline="0" dirty="0">
                <a:latin typeface="Arial" panose="020B0604020202020204" pitchFamily="34" charset="0"/>
                <a:cs typeface="Arial" panose="020B0604020202020204" pitchFamily="34" charset="0"/>
              </a:rPr>
              <a:t> και </a:t>
            </a:r>
            <a:r>
              <a:rPr lang="el-GR" sz="2000" b="0" i="0" u="none" strike="noStrike" baseline="0" dirty="0" err="1">
                <a:latin typeface="Arial" panose="020B0604020202020204" pitchFamily="34" charset="0"/>
                <a:cs typeface="Arial" panose="020B0604020202020204" pitchFamily="34" charset="0"/>
              </a:rPr>
              <a:t>καρδιο</a:t>
            </a:r>
            <a:r>
              <a:rPr lang="el-GR" sz="2000" b="0" i="0" u="none" strike="noStrike" baseline="0" dirty="0">
                <a:latin typeface="Arial" panose="020B0604020202020204" pitchFamily="34" charset="0"/>
                <a:cs typeface="Arial" panose="020B0604020202020204" pitchFamily="34" charset="0"/>
              </a:rPr>
              <a:t> - χειρουργικής κ.α. Το επιστημονικό του συμβούλιο διευρύνεται, με έναν εκπρόσωπο του ιατρικού και νοσηλευτικού προσωπικού κάθε επικεφαλής νομαρχιακού γενικού νοσοκομείου του δικτύου, όταν συνεδριάζει για τον γενικότερο ανάλογο ετήσιο σχεδιασμό και απολογισμό δράσης κάθε δικτύου.</a:t>
            </a:r>
          </a:p>
          <a:p>
            <a:pPr algn="l"/>
            <a:endParaRPr lang="el-GR"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Β. Κάθε επικεφαλής νομαρχιακό (</a:t>
            </a:r>
            <a:r>
              <a:rPr lang="el-GR" sz="2000" b="1" i="0" u="none" strike="noStrike" baseline="0" dirty="0">
                <a:latin typeface="Arial" panose="020B0604020202020204" pitchFamily="34" charset="0"/>
                <a:cs typeface="Arial" panose="020B0604020202020204" pitchFamily="34" charset="0"/>
              </a:rPr>
              <a:t>γενικό</a:t>
            </a:r>
            <a:r>
              <a:rPr lang="el-GR" sz="2000" b="0" i="0" u="none" strike="noStrike" baseline="0" dirty="0">
                <a:latin typeface="Arial" panose="020B0604020202020204" pitchFamily="34" charset="0"/>
                <a:cs typeface="Arial" panose="020B0604020202020204" pitchFamily="34" charset="0"/>
              </a:rPr>
              <a:t>) νοσοκομείο, που τίθεται </a:t>
            </a:r>
            <a:r>
              <a:rPr lang="el-GR" sz="2000" b="1" i="0" u="none" strike="noStrike" baseline="0" dirty="0">
                <a:latin typeface="Arial" panose="020B0604020202020204" pitchFamily="34" charset="0"/>
                <a:cs typeface="Arial" panose="020B0604020202020204" pitchFamily="34" charset="0"/>
              </a:rPr>
              <a:t>επικεφαλής </a:t>
            </a:r>
            <a:r>
              <a:rPr lang="el-GR" sz="2000" b="0" i="0" u="none" strike="noStrike" baseline="0" dirty="0">
                <a:latin typeface="Arial" panose="020B0604020202020204" pitchFamily="34" charset="0"/>
                <a:cs typeface="Arial" panose="020B0604020202020204" pitchFamily="34" charset="0"/>
              </a:rPr>
              <a:t>νομικού προσώπου, διαθέτει τουλάχιστον τις (20) αναγκαίες ιατρικές κ.ά. Ειδικότητες (παθολογίας, ειδικής παθολογίας π.χ. </a:t>
            </a:r>
            <a:r>
              <a:rPr lang="el-GR" sz="2000" b="0" i="0" u="none" strike="noStrike" baseline="0" dirty="0" err="1">
                <a:latin typeface="Arial" panose="020B0604020202020204" pitchFamily="34" charset="0"/>
                <a:cs typeface="Arial" panose="020B0604020202020204" pitchFamily="34" charset="0"/>
              </a:rPr>
              <a:t>διαβητολογίας</a:t>
            </a:r>
            <a:r>
              <a:rPr lang="el-GR" sz="2000" b="0" i="0" u="none" strike="noStrike" baseline="0" dirty="0">
                <a:latin typeface="Arial" panose="020B0604020202020204" pitchFamily="34" charset="0"/>
                <a:cs typeface="Arial" panose="020B0604020202020204" pitchFamily="34" charset="0"/>
              </a:rPr>
              <a:t> ή/και ενδοκρινολογίας, καρδιολογίας διαγνωστικής ή/και επεμβατικής, πνευμονολογίας, νεφρολογίας, γαστρεντερολογίας, παιδιατρικής, ψυχιατρικής, μαιευτικής και γυναικολογίας, γενικής χειρουργικής, ουρολογίας, ΩΡΛ, οφθαλμολογίας, ορθοπεδικής, αναισθησιολογίας, ακτινοδιαγνωστικής, με εξειδικεύσεις αξονικής, </a:t>
            </a:r>
            <a:r>
              <a:rPr lang="el-GR" sz="2000" b="0" i="0" u="none" strike="noStrike" baseline="0" dirty="0" err="1">
                <a:latin typeface="Arial" panose="020B0604020202020204" pitchFamily="34" charset="0"/>
                <a:cs typeface="Arial" panose="020B0604020202020204" pitchFamily="34" charset="0"/>
              </a:rPr>
              <a:t>βιοπαθολογίας</a:t>
            </a:r>
            <a:r>
              <a:rPr lang="el-GR" sz="2000" b="0" i="0" u="none" strike="noStrike" baseline="0" dirty="0">
                <a:latin typeface="Arial" panose="020B0604020202020204" pitchFamily="34" charset="0"/>
                <a:cs typeface="Arial" panose="020B0604020202020204" pitchFamily="34" charset="0"/>
              </a:rPr>
              <a:t>, μικροβιολογίας, αιματολογίας) με αναγκαίες κλίνες ΜΕΘ κ.λπ.</a:t>
            </a:r>
          </a:p>
        </p:txBody>
      </p:sp>
    </p:spTree>
    <p:extLst>
      <p:ext uri="{BB962C8B-B14F-4D97-AF65-F5344CB8AC3E}">
        <p14:creationId xmlns:p14="http://schemas.microsoft.com/office/powerpoint/2010/main" val="28767549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9"/>
            <a:ext cx="11855116" cy="138813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a:t>
            </a:r>
            <a:br>
              <a:rPr lang="el-GR" sz="3000" b="1" i="1" u="none" strike="noStrike" baseline="0" dirty="0">
                <a:latin typeface="Arial" panose="020B0604020202020204" pitchFamily="34" charset="0"/>
                <a:cs typeface="Arial" panose="020B0604020202020204" pitchFamily="34" charset="0"/>
              </a:rPr>
            </a:br>
            <a:r>
              <a:rPr lang="el-GR" sz="2600" b="1" i="1" u="none" strike="noStrike" baseline="0" dirty="0">
                <a:latin typeface="Arial" panose="020B0604020202020204" pitchFamily="34" charset="0"/>
                <a:cs typeface="Arial" panose="020B0604020202020204" pitchFamily="34" charset="0"/>
              </a:rPr>
              <a:t>7.5.3.2 Μια πρόταση αναδιοργάνωσης των νοσοκομείων του ΕΣΥ (4)</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DF293A38-3D68-3E97-DA44-476940494551}"/>
              </a:ext>
            </a:extLst>
          </p:cNvPr>
          <p:cNvSpPr txBox="1"/>
          <p:nvPr/>
        </p:nvSpPr>
        <p:spPr>
          <a:xfrm>
            <a:off x="168440" y="1959159"/>
            <a:ext cx="11855116" cy="2246769"/>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Γ. Κάθε (διασυνδεόμενο) νομαρχιακό (</a:t>
            </a:r>
            <a:r>
              <a:rPr lang="el-GR" sz="2000" b="1" i="0" u="none" strike="noStrike" baseline="0" dirty="0">
                <a:latin typeface="Arial" panose="020B0604020202020204" pitchFamily="34" charset="0"/>
                <a:cs typeface="Arial" panose="020B0604020202020204" pitchFamily="34" charset="0"/>
              </a:rPr>
              <a:t>βασικό</a:t>
            </a:r>
            <a:r>
              <a:rPr lang="el-GR" sz="2000" b="0" i="0" u="none" strike="noStrike" baseline="0" dirty="0">
                <a:latin typeface="Arial" panose="020B0604020202020204" pitchFamily="34" charset="0"/>
                <a:cs typeface="Arial" panose="020B0604020202020204" pitchFamily="34" charset="0"/>
              </a:rPr>
              <a:t>) νοσοκομείο, που διασυνδέεται με το Β, διαθέτει βασικές (10) αναγκαίες ειδικότητες (παθολογία, αναισθησιολογία, πνευμονολογία, καρδιολογία, παιδιατρική, γενική χειρουργική, ουρολογία, ορθοπεδική, ακτινοδιαγνωστική, </a:t>
            </a:r>
            <a:r>
              <a:rPr lang="el-GR" sz="2000" b="0" i="0" u="none" strike="noStrike" baseline="0" dirty="0" err="1">
                <a:latin typeface="Arial" panose="020B0604020202020204" pitchFamily="34" charset="0"/>
                <a:cs typeface="Arial" panose="020B0604020202020204" pitchFamily="34" charset="0"/>
              </a:rPr>
              <a:t>βιοπαθολογία</a:t>
            </a:r>
            <a:r>
              <a:rPr lang="el-GR" sz="2000" b="0" i="0" u="none" strike="noStrike" baseline="0" dirty="0">
                <a:latin typeface="Arial" panose="020B0604020202020204" pitchFamily="34" charset="0"/>
                <a:cs typeface="Arial" panose="020B0604020202020204" pitchFamily="34" charset="0"/>
              </a:rPr>
              <a:t>), με την απαραίτητη για αυτές </a:t>
            </a:r>
            <a:r>
              <a:rPr lang="el-GR" sz="2000" b="0" i="0" u="none" strike="noStrike" baseline="0" dirty="0" err="1">
                <a:latin typeface="Arial" panose="020B0604020202020204" pitchFamily="34" charset="0"/>
                <a:cs typeface="Arial" panose="020B0604020202020204" pitchFamily="34" charset="0"/>
              </a:rPr>
              <a:t>βιοϊατρική</a:t>
            </a:r>
            <a:r>
              <a:rPr lang="el-GR" sz="2000" b="0" i="0" u="none" strike="noStrike" baseline="0" dirty="0">
                <a:latin typeface="Arial" panose="020B0604020202020204" pitchFamily="34" charset="0"/>
                <a:cs typeface="Arial" panose="020B0604020202020204" pitchFamily="34" charset="0"/>
              </a:rPr>
              <a:t> τεχνολογία, κλίνες ΜΑΦ κ.λπ.</a:t>
            </a:r>
          </a:p>
          <a:p>
            <a:pPr algn="l"/>
            <a:endParaRPr lang="el-GR"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Δ. </a:t>
            </a:r>
            <a:r>
              <a:rPr lang="el-GR" sz="2000" b="1" i="0" u="none" strike="noStrike" baseline="0" dirty="0">
                <a:latin typeface="Arial" panose="020B0604020202020204" pitchFamily="34" charset="0"/>
                <a:cs typeface="Arial" panose="020B0604020202020204" pitchFamily="34" charset="0"/>
              </a:rPr>
              <a:t>Ειδικά </a:t>
            </a:r>
            <a:r>
              <a:rPr lang="el-GR" sz="2000" b="0" i="0" u="none" strike="noStrike" baseline="0" dirty="0">
                <a:latin typeface="Arial" panose="020B0604020202020204" pitchFamily="34" charset="0"/>
                <a:cs typeface="Arial" panose="020B0604020202020204" pitchFamily="34" charset="0"/>
              </a:rPr>
              <a:t>νοσοκομεία, π.χ. ψυχιατρικά, ογκολογικά, μαιευτικά-γυναικολογικά, παιδιατρικά, προτείνεται να λειτουργούν ως ανωτέρω, με επικεφαλής νοσοκομείο αναλόγως ειδικοτήτων.</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1099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9"/>
            <a:ext cx="11855116" cy="138813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a:t>
            </a:r>
            <a:br>
              <a:rPr lang="el-GR" sz="3000" b="1" i="1" u="none" strike="noStrike" baseline="0" dirty="0">
                <a:latin typeface="Arial" panose="020B0604020202020204" pitchFamily="34" charset="0"/>
                <a:cs typeface="Arial" panose="020B0604020202020204" pitchFamily="34" charset="0"/>
              </a:rPr>
            </a:br>
            <a:r>
              <a:rPr lang="el-GR" sz="2600" b="1" i="1" u="none" strike="noStrike" baseline="0" dirty="0">
                <a:latin typeface="Arial" panose="020B0604020202020204" pitchFamily="34" charset="0"/>
                <a:cs typeface="Arial" panose="020B0604020202020204" pitchFamily="34" charset="0"/>
              </a:rPr>
              <a:t>7.5.3.3 Επιστημονικό και λειτουργικό πλαίσιο «διασύνδεσης» (1)</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DF293A38-3D68-3E97-DA44-476940494551}"/>
              </a:ext>
            </a:extLst>
          </p:cNvPr>
          <p:cNvSpPr txBox="1"/>
          <p:nvPr/>
        </p:nvSpPr>
        <p:spPr>
          <a:xfrm>
            <a:off x="168440" y="1205180"/>
            <a:ext cx="11855116" cy="5078313"/>
          </a:xfrm>
          <a:prstGeom prst="rect">
            <a:avLst/>
          </a:prstGeom>
          <a:noFill/>
        </p:spPr>
        <p:txBody>
          <a:bodyPr wrap="square">
            <a:spAutoFit/>
          </a:bodyPr>
          <a:lstStyle/>
          <a:p>
            <a:pPr algn="l"/>
            <a:r>
              <a:rPr lang="el-GR" sz="1800" b="0" i="0" u="none" strike="noStrike" baseline="0" dirty="0">
                <a:latin typeface="Arial" panose="020B0604020202020204" pitchFamily="34" charset="0"/>
                <a:cs typeface="Arial" panose="020B0604020202020204" pitchFamily="34" charset="0"/>
              </a:rPr>
              <a:t>Στην ευρύτερη έννοια της ως άνω ≪διασύνδεσης≫ και εντός του πλαισίου της συνεργασίας σε διοικητικό, τεχνικό, νοσηλευτικό, ιατρικό κ.ά. επίπεδο των νοσοκομείων του ΕΣΥ υπάγεται:</a:t>
            </a:r>
          </a:p>
          <a:p>
            <a:pPr algn="l"/>
            <a:r>
              <a:rPr lang="el-GR" sz="1800" b="0" i="0" u="none" strike="noStrike" baseline="0" dirty="0">
                <a:latin typeface="Arial" panose="020B0604020202020204" pitchFamily="34" charset="0"/>
                <a:cs typeface="Arial" panose="020B0604020202020204" pitchFamily="34" charset="0"/>
              </a:rPr>
              <a:t>– Ο ενιαίος σχεδιασμός κοινών υπηρεσιών, ώστε να επιτυγχάνεται η κάλυψη ανάγκης της κάθε περιοχής σε πρωτοβάθμια, δευτεροβάθμια και τριτοβάθμια περίθαλψη.</a:t>
            </a:r>
          </a:p>
          <a:p>
            <a:pPr algn="l"/>
            <a:r>
              <a:rPr lang="el-GR" sz="1800" b="0" i="0" u="none" strike="noStrike" baseline="0" dirty="0">
                <a:latin typeface="Arial" panose="020B0604020202020204" pitchFamily="34" charset="0"/>
                <a:cs typeface="Arial" panose="020B0604020202020204" pitchFamily="34" charset="0"/>
              </a:rPr>
              <a:t>– Η κατάρτιση κοινών προγραμμάτων λειτουργίας τμημάτων, κλινικών, εργαστηρίων και μονάδων με σκοπό την αποδοτικότερη λειτουργία τους, την αξιοποίηση των υποδομών τους και τη μείωση του κόστους λειτουργίας τους.</a:t>
            </a:r>
          </a:p>
          <a:p>
            <a:pPr algn="l"/>
            <a:r>
              <a:rPr lang="el-GR" sz="1800" b="0" i="0" u="none" strike="noStrike" baseline="0" dirty="0">
                <a:latin typeface="Arial" panose="020B0604020202020204" pitchFamily="34" charset="0"/>
                <a:cs typeface="Arial" panose="020B0604020202020204" pitchFamily="34" charset="0"/>
              </a:rPr>
              <a:t>– Ο σχεδιασμός της ισόρροπης ανάπτυξης ομοειδών ιατρικών τμημάτων καθώς και συνένωσης/</a:t>
            </a:r>
            <a:r>
              <a:rPr lang="el-GR" sz="1800" b="0" i="0" u="none" strike="noStrike" baseline="0" dirty="0" err="1">
                <a:latin typeface="Arial" panose="020B0604020202020204" pitchFamily="34" charset="0"/>
                <a:cs typeface="Arial" panose="020B0604020202020204" pitchFamily="34" charset="0"/>
              </a:rPr>
              <a:t>συλλειτουργίας</a:t>
            </a:r>
            <a:r>
              <a:rPr lang="el-GR" sz="1800" b="0" i="0" u="none" strike="noStrike" baseline="0" dirty="0">
                <a:latin typeface="Arial" panose="020B0604020202020204" pitchFamily="34" charset="0"/>
                <a:cs typeface="Arial" panose="020B0604020202020204" pitchFamily="34" charset="0"/>
              </a:rPr>
              <a:t> αυτών με σκοπό μια νέα λειτουργική και ορθολογική κατανομή αυτών για την κάλυψη των αναγκών περίθαλψης του πληθυσμού.</a:t>
            </a:r>
          </a:p>
          <a:p>
            <a:pPr algn="l"/>
            <a:r>
              <a:rPr lang="el-GR" sz="1800" b="0" i="0" u="none" strike="noStrike" baseline="0" dirty="0">
                <a:latin typeface="Arial" panose="020B0604020202020204" pitchFamily="34" charset="0"/>
                <a:cs typeface="Arial" panose="020B0604020202020204" pitchFamily="34" charset="0"/>
              </a:rPr>
              <a:t>– Ο σωστός προγραμματισμός, ανάπτυξη και διαχείριση των κλινών με στόχο την αποσυμφόρηση τμημάτων και κλινικών με μεγάλο ποσοστό κάλυψης και ανάλογη αύξηση της πληρότητας νοσοκομείων μικρότερης δυναμικότητας.</a:t>
            </a:r>
          </a:p>
          <a:p>
            <a:pPr algn="l"/>
            <a:r>
              <a:rPr lang="el-GR" sz="1800" b="0" i="0" u="none" strike="noStrike" baseline="0" dirty="0">
                <a:latin typeface="Arial" panose="020B0604020202020204" pitchFamily="34" charset="0"/>
                <a:cs typeface="Arial" panose="020B0604020202020204" pitchFamily="34" charset="0"/>
              </a:rPr>
              <a:t>– Ο προγραμματισμός και διάθεση ορισμένου αριθμού κλινών νοσοκομείων μικρής δυναμικότητας για τη φιλοξενία ασθενών με νεοπλασίες στο πλαίσιο της ανακουφιστικής φροντίδας.</a:t>
            </a:r>
          </a:p>
          <a:p>
            <a:pPr algn="l"/>
            <a:r>
              <a:rPr lang="el-GR" sz="1800" b="0" i="0" u="none" strike="noStrike" baseline="0" dirty="0">
                <a:latin typeface="Arial" panose="020B0604020202020204" pitchFamily="34" charset="0"/>
                <a:cs typeface="Arial" panose="020B0604020202020204" pitchFamily="34" charset="0"/>
              </a:rPr>
              <a:t>– Ο σχεδιασμός της μετατροπής του σκοπού (μερικά ή ολικά) των δομών υγείας των διασυνδεόμενων νοσοκομείων κατόπιν αξιολόγησης του έργου τους, σε συνδυασμό με τη χωροταξική τους κατανομή.</a:t>
            </a:r>
          </a:p>
          <a:p>
            <a:pPr algn="l"/>
            <a:r>
              <a:rPr lang="el-GR" sz="1800" b="0" i="0" u="none" strike="noStrike" baseline="0" dirty="0">
                <a:latin typeface="Arial" panose="020B0604020202020204" pitchFamily="34" charset="0"/>
                <a:cs typeface="Arial" panose="020B0604020202020204" pitchFamily="34" charset="0"/>
              </a:rPr>
              <a:t>– Ο προγραμματισμός για την περαιτέρω ανάπτυξη υπαρχουσών δομών υγείας (ειδικές μονάδες, μονάδες αποκατάστασης κ.λπ.).</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01862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9"/>
            <a:ext cx="11855116" cy="138813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a:t>
            </a:r>
            <a:br>
              <a:rPr lang="el-GR" sz="3000" b="1" i="1" u="none" strike="noStrike" baseline="0" dirty="0">
                <a:latin typeface="Arial" panose="020B0604020202020204" pitchFamily="34" charset="0"/>
                <a:cs typeface="Arial" panose="020B0604020202020204" pitchFamily="34" charset="0"/>
              </a:rPr>
            </a:br>
            <a:r>
              <a:rPr lang="el-GR" sz="2600" b="1" i="1" u="none" strike="noStrike" baseline="0" dirty="0">
                <a:latin typeface="Arial" panose="020B0604020202020204" pitchFamily="34" charset="0"/>
                <a:cs typeface="Arial" panose="020B0604020202020204" pitchFamily="34" charset="0"/>
              </a:rPr>
              <a:t>7.5.3.3 Επιστημονικό και λειτουργικό πλαίσιο «διασύνδεσης» (2)</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DF293A38-3D68-3E97-DA44-476940494551}"/>
              </a:ext>
            </a:extLst>
          </p:cNvPr>
          <p:cNvSpPr txBox="1"/>
          <p:nvPr/>
        </p:nvSpPr>
        <p:spPr>
          <a:xfrm>
            <a:off x="168440" y="1590190"/>
            <a:ext cx="11855116" cy="4093428"/>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 Ο ενιαίος σχεδιασμός της κτιριακής ανάπτυξης, συντήρησης, διαρρύθμισης υπαρχόντων χώρων, ανανέωσης εξοπλισμού και ενιαία διαχείριση υπάρχοντος εξοπλισμού και υλοποίηση έργων.</a:t>
            </a:r>
          </a:p>
          <a:p>
            <a:pPr algn="l"/>
            <a:r>
              <a:rPr lang="el-GR" sz="2000" b="0" i="0" u="none" strike="noStrike" baseline="0" dirty="0">
                <a:latin typeface="Arial" panose="020B0604020202020204" pitchFamily="34" charset="0"/>
                <a:cs typeface="Arial" panose="020B0604020202020204" pitchFamily="34" charset="0"/>
              </a:rPr>
              <a:t>– Η από κοινού ανάπτυξη ενιαίων μονάδων/δραστηριοτήτων (πλυντήρια, αποστείρωση, εστίαση, φύλαξη, καθαριότητα κ.λπ.) για την υποστήριξη των διασυνδεόμενων νοσοκομείων.</a:t>
            </a:r>
          </a:p>
          <a:p>
            <a:pPr algn="l"/>
            <a:r>
              <a:rPr lang="el-GR" sz="2000" b="0" i="0" u="none" strike="noStrike" baseline="0" dirty="0">
                <a:latin typeface="Arial" panose="020B0604020202020204" pitchFamily="34" charset="0"/>
                <a:cs typeface="Arial" panose="020B0604020202020204" pitchFamily="34" charset="0"/>
              </a:rPr>
              <a:t>– Ο σχεδιασμός ενιαίων διαδικασιών ελέγχου ποιότητας υπηρεσιών και κόστους.</a:t>
            </a:r>
          </a:p>
          <a:p>
            <a:pPr algn="l"/>
            <a:r>
              <a:rPr lang="el-GR" sz="2000" b="0" i="0" u="none" strike="noStrike" baseline="0" dirty="0">
                <a:latin typeface="Arial" panose="020B0604020202020204" pitchFamily="34" charset="0"/>
                <a:cs typeface="Arial" panose="020B0604020202020204" pitchFamily="34" charset="0"/>
              </a:rPr>
              <a:t>– Η διαχείριση και αξιοποίηση των περιουσιών τους.</a:t>
            </a:r>
          </a:p>
          <a:p>
            <a:pPr algn="l"/>
            <a:r>
              <a:rPr lang="el-GR" sz="2000" b="0" i="0" u="none" strike="noStrike" baseline="0" dirty="0">
                <a:latin typeface="Arial" panose="020B0604020202020204" pitchFamily="34" charset="0"/>
                <a:cs typeface="Arial" panose="020B0604020202020204" pitchFamily="34" charset="0"/>
              </a:rPr>
              <a:t>– Η έγκριση συμβάσεων παροχής υπηρεσιών υγείας με τους ασφαλιστικούς φορείς και με τις ιδιωτικές ασφαλιστικές επιχειρήσεις.</a:t>
            </a:r>
          </a:p>
          <a:p>
            <a:pPr algn="l"/>
            <a:r>
              <a:rPr lang="el-GR" sz="2000" b="0" i="0" u="none" strike="noStrike" baseline="0" dirty="0">
                <a:latin typeface="Arial" panose="020B0604020202020204" pitchFamily="34" charset="0"/>
                <a:cs typeface="Arial" panose="020B0604020202020204" pitchFamily="34" charset="0"/>
              </a:rPr>
              <a:t>– Στο πλαίσιο της διασύνδεσης, μπορεί νοσοκομεία των νησιωτικών περιοχών να συνεργάζονται με γειτνιάζοντα πανεπιστημιακά νοσοκομεία καθώς και γενικά νοσοκομεία τριτοβάθμιας περίθαλψης.</a:t>
            </a:r>
          </a:p>
          <a:p>
            <a:pPr algn="l"/>
            <a:r>
              <a:rPr lang="el-GR" sz="2000" b="0" i="0" u="none" strike="noStrike" baseline="0" dirty="0">
                <a:latin typeface="Arial" panose="020B0604020202020204" pitchFamily="34" charset="0"/>
                <a:cs typeface="Arial" panose="020B0604020202020204" pitchFamily="34" charset="0"/>
              </a:rPr>
              <a:t>– Η ενίσχυση και αλληλοσυμπλήρωση των διασυνδεόμενων νοσοκομείων με ανθρώπινο δυναμικό.</a:t>
            </a:r>
          </a:p>
          <a:p>
            <a:pPr algn="l"/>
            <a:r>
              <a:rPr lang="el-GR" sz="2000" b="0" i="0" u="none" strike="noStrike" baseline="0" dirty="0">
                <a:latin typeface="Arial" panose="020B0604020202020204" pitchFamily="34" charset="0"/>
                <a:cs typeface="Arial" panose="020B0604020202020204" pitchFamily="34" charset="0"/>
              </a:rPr>
              <a:t>– Ο ενιαίος προϋπολογισμός και ομαδοποίηση προμηθειών τουλάχιστον ανά σύμπλεγμα.</a:t>
            </a:r>
          </a:p>
          <a:p>
            <a:pPr algn="l"/>
            <a:r>
              <a:rPr lang="el-GR" sz="2000" b="0" i="0" u="none" strike="noStrike" baseline="0" dirty="0">
                <a:latin typeface="Arial" panose="020B0604020202020204" pitchFamily="34" charset="0"/>
                <a:cs typeface="Arial" panose="020B0604020202020204" pitchFamily="34" charset="0"/>
              </a:rPr>
              <a:t>– Κάθε τι άλλο που θα καθοριστεί κεντρικά ή/και περιφερειακά προσεχώς και αναλόγως.</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61335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9"/>
            <a:ext cx="11855116" cy="138813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a:t>
            </a:r>
            <a:br>
              <a:rPr lang="el-GR" sz="3000" b="1" i="1" u="none" strike="noStrike" baseline="0" dirty="0">
                <a:latin typeface="Arial" panose="020B0604020202020204" pitchFamily="34" charset="0"/>
                <a:cs typeface="Arial" panose="020B0604020202020204" pitchFamily="34" charset="0"/>
              </a:rPr>
            </a:br>
            <a:r>
              <a:rPr lang="el-GR" sz="2600" b="1" i="1" u="none" strike="noStrike" baseline="0" dirty="0">
                <a:latin typeface="Arial" panose="020B0604020202020204" pitchFamily="34" charset="0"/>
                <a:cs typeface="Arial" panose="020B0604020202020204" pitchFamily="34" charset="0"/>
              </a:rPr>
              <a:t>7.5.3.4 Επιλογή και αξιολόγηση διοικήσεων νοσοκομείων (1)</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DF293A38-3D68-3E97-DA44-476940494551}"/>
              </a:ext>
            </a:extLst>
          </p:cNvPr>
          <p:cNvSpPr txBox="1"/>
          <p:nvPr/>
        </p:nvSpPr>
        <p:spPr>
          <a:xfrm>
            <a:off x="168440" y="1523999"/>
            <a:ext cx="11855116" cy="4401205"/>
          </a:xfrm>
          <a:prstGeom prst="rect">
            <a:avLst/>
          </a:prstGeom>
          <a:noFill/>
        </p:spPr>
        <p:txBody>
          <a:bodyPr wrap="square">
            <a:spAutoFit/>
          </a:bodyPr>
          <a:lstStyle/>
          <a:p>
            <a:pPr algn="l"/>
            <a:r>
              <a:rPr lang="el-GR" sz="2000" b="0" i="0" u="none" strike="noStrike" baseline="0" dirty="0">
                <a:latin typeface="Arial" panose="020B0604020202020204" pitchFamily="34" charset="0"/>
                <a:cs typeface="Arial" panose="020B0604020202020204" pitchFamily="34" charset="0"/>
              </a:rPr>
              <a:t>Η επιλογή των νυν διοικητών νοσοκομείων (κύριων/κόμβων ή 400+ κλίνες και ακτίνας/κύριων ή -399 κλίνες) γίνεται κατόπιν προκήρυξης και επιλογής από την ειδική προς τούτο πενταμελή επιτροπή, όπως προέβλεψε ο Ν. 4052/12, με ενδεικνυόμενες αλλαγές. </a:t>
            </a:r>
          </a:p>
          <a:p>
            <a:pPr algn="l"/>
            <a:r>
              <a:rPr lang="el-GR" sz="2000" b="0" i="0" u="none" strike="noStrike" baseline="0" dirty="0">
                <a:latin typeface="Arial" panose="020B0604020202020204" pitchFamily="34" charset="0"/>
                <a:cs typeface="Arial" panose="020B0604020202020204" pitchFamily="34" charset="0"/>
              </a:rPr>
              <a:t>Ο Ν. 5062/23 μετέφερε τα ανωτέρω στο ΑΣΕΠ κ.α. Μέλη της επιτροπής πρέπει να είναι ο γενικός γραμματέας υπηρεσιών υγείας (1), ο πρόεδρος πιθανού νέου οργανισμού (ΝΠΔΔ-ΕΣΥ), εφόσον συσταθεί, και αν όχι, ή ως τότε, ένας εμπειρογνώμονας με συναφές αντικείμενο από το εξωτερικό (2), ο αρμόδιος αντιπρόεδρος του ΑΣΕΠ για τη γενικότερη διασφάλιση της διαδικασίας (3), ένας καθηγητής πανεπιστημίου, διοίκησης υπηρεσιών υγείας ή συναφούς αντικειμένου που υποδεικνύει ο ανωτέρω οργανισμός ή διορίζει ο υπουργός υγείας ή αρμόδιος αναπληρωτής του (4), και, αντί του προέδρου του ΚΕΣΥ ή ενός αρμόδιου Διευθυντή του Υπουργείου Υγείας, ο διοικητής </a:t>
            </a:r>
            <a:r>
              <a:rPr lang="el-GR" sz="2000" b="0" i="0" u="none" strike="noStrike" baseline="0" dirty="0" err="1">
                <a:latin typeface="Arial" panose="020B0604020202020204" pitchFamily="34" charset="0"/>
                <a:cs typeface="Arial" panose="020B0604020202020204" pitchFamily="34" charset="0"/>
              </a:rPr>
              <a:t>ΥΠε</a:t>
            </a:r>
            <a:r>
              <a:rPr lang="el-GR" sz="2000" b="0" i="0" u="none" strike="noStrike" baseline="0" dirty="0">
                <a:latin typeface="Arial" panose="020B0604020202020204" pitchFamily="34" charset="0"/>
                <a:cs typeface="Arial" panose="020B0604020202020204" pitchFamily="34" charset="0"/>
              </a:rPr>
              <a:t> (5), που αφορά το νοσοκομείο ή την </a:t>
            </a:r>
            <a:r>
              <a:rPr lang="el-GR" sz="2000" b="0" i="0" u="none" strike="noStrike" baseline="0" dirty="0" err="1">
                <a:latin typeface="Arial" panose="020B0604020202020204" pitchFamily="34" charset="0"/>
                <a:cs typeface="Arial" panose="020B0604020202020204" pitchFamily="34" charset="0"/>
              </a:rPr>
              <a:t>ΥΠε</a:t>
            </a:r>
            <a:r>
              <a:rPr lang="el-GR" sz="2000" b="0" i="0" u="none" strike="noStrike" baseline="0" dirty="0">
                <a:latin typeface="Arial" panose="020B0604020202020204" pitchFamily="34" charset="0"/>
                <a:cs typeface="Arial" panose="020B0604020202020204" pitchFamily="34" charset="0"/>
              </a:rPr>
              <a:t> (σε περίπτωση που κρίνεται ο διοικητής </a:t>
            </a:r>
            <a:r>
              <a:rPr lang="el-GR" sz="2000" b="0" i="0" u="none" strike="noStrike" baseline="0" dirty="0" err="1">
                <a:latin typeface="Arial" panose="020B0604020202020204" pitchFamily="34" charset="0"/>
                <a:cs typeface="Arial" panose="020B0604020202020204" pitchFamily="34" charset="0"/>
              </a:rPr>
              <a:t>ΥΠε</a:t>
            </a:r>
            <a:r>
              <a:rPr lang="el-GR" sz="2000" b="0" i="0" u="none" strike="noStrike" baseline="0" dirty="0">
                <a:latin typeface="Arial" panose="020B0604020202020204" pitchFamily="34" charset="0"/>
                <a:cs typeface="Arial" panose="020B0604020202020204" pitchFamily="34" charset="0"/>
              </a:rPr>
              <a:t> αντικαθίσταται/προστίθεται ένας εμπειρογνώμονας με συναφές αντικείμενο από το εξωτερικό ή το εσωτερικό). </a:t>
            </a:r>
          </a:p>
          <a:p>
            <a:pPr algn="l"/>
            <a:r>
              <a:rPr lang="el-GR" sz="2000" b="0" i="0" u="none" strike="noStrike" baseline="0" dirty="0">
                <a:latin typeface="Arial" panose="020B0604020202020204" pitchFamily="34" charset="0"/>
                <a:cs typeface="Arial" panose="020B0604020202020204" pitchFamily="34" charset="0"/>
              </a:rPr>
              <a:t>Οι αναπληρωτές διοικητές των κύριων/κόμβων και οι αντίστοιχοι των διασυνδεόμενων νοσοκομείων (με την κάθε ακτίνα) επιλέγονται ανάλογα.</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79918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9"/>
            <a:ext cx="11855116" cy="1388133"/>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7.5.3 Οργάνωση νοσοκομειακής περίθαλψης</a:t>
            </a:r>
            <a:br>
              <a:rPr lang="el-GR" sz="3000" b="1" i="1" u="none" strike="noStrike" baseline="0" dirty="0">
                <a:latin typeface="Arial" panose="020B0604020202020204" pitchFamily="34" charset="0"/>
                <a:cs typeface="Arial" panose="020B0604020202020204" pitchFamily="34" charset="0"/>
              </a:rPr>
            </a:br>
            <a:r>
              <a:rPr lang="el-GR" sz="2600" b="1" i="1" u="none" strike="noStrike" baseline="0" dirty="0">
                <a:latin typeface="Arial" panose="020B0604020202020204" pitchFamily="34" charset="0"/>
                <a:cs typeface="Arial" panose="020B0604020202020204" pitchFamily="34" charset="0"/>
              </a:rPr>
              <a:t>7.5.3.4 Επιλογή και αξιολόγηση διοικήσεων νοσοκομείων (2)</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DF293A38-3D68-3E97-DA44-476940494551}"/>
              </a:ext>
            </a:extLst>
          </p:cNvPr>
          <p:cNvSpPr txBox="1"/>
          <p:nvPr/>
        </p:nvSpPr>
        <p:spPr>
          <a:xfrm>
            <a:off x="168440" y="1523999"/>
            <a:ext cx="11855116" cy="2800767"/>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Συνιστάται η κατηγοριοποίηση και ποσοτικοποίηση των κριτηρίων του Νόμου 4052/2012 (όπως τροποποιήθηκε) και η εφαρμογή τους (ανάλογα με το 4735) από την πενταμελή επιτροπή αξιολόγησης, με δεσμευτικό (on-</a:t>
            </a:r>
            <a:r>
              <a:rPr lang="el-GR" sz="2200" b="0" i="0" u="none" strike="noStrike" baseline="0" dirty="0" err="1">
                <a:latin typeface="Arial" panose="020B0604020202020204" pitchFamily="34" charset="0"/>
                <a:cs typeface="Arial" panose="020B0604020202020204" pitchFamily="34" charset="0"/>
              </a:rPr>
              <a:t>off</a:t>
            </a:r>
            <a:r>
              <a:rPr lang="el-GR" sz="2200" b="0" i="0" u="none" strike="noStrike" baseline="0" dirty="0">
                <a:latin typeface="Arial" panose="020B0604020202020204" pitchFamily="34" charset="0"/>
                <a:cs typeface="Arial" panose="020B0604020202020204" pitchFamily="34" charset="0"/>
              </a:rPr>
              <a:t>) κριτήριο το βασικό πτυχίο, αλλά και ορθή ποσοτικοποίηση:</a:t>
            </a:r>
          </a:p>
          <a:p>
            <a:pPr algn="l"/>
            <a:endParaRPr lang="el-GR" sz="220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Α. εκπαιδευτικών κ.ά. προσόντων σε μεταπτυχιακές κ.ά. σπουδές με έμφαση στην υγεία (1/3),</a:t>
            </a:r>
          </a:p>
          <a:p>
            <a:pPr algn="l"/>
            <a:r>
              <a:rPr lang="el-GR" sz="2200" b="0" i="0" u="none" strike="noStrike" baseline="0" dirty="0">
                <a:latin typeface="Arial" panose="020B0604020202020204" pitchFamily="34" charset="0"/>
                <a:cs typeface="Arial" panose="020B0604020202020204" pitchFamily="34" charset="0"/>
              </a:rPr>
              <a:t>B. επαγγελματικών κ.ά. προσόντων σε ανάλογες θέσεις με έμφαση στην υγεία κ.ά. (1/3),</a:t>
            </a:r>
          </a:p>
          <a:p>
            <a:pPr algn="l"/>
            <a:r>
              <a:rPr lang="el-GR" sz="2200" b="0" i="0" u="none" strike="noStrike" baseline="0" dirty="0">
                <a:latin typeface="Arial" panose="020B0604020202020204" pitchFamily="34" charset="0"/>
                <a:cs typeface="Arial" panose="020B0604020202020204" pitchFamily="34" charset="0"/>
              </a:rPr>
              <a:t>Γ. δομημένης συνέντευξης για την αξιολόγηση της συνολικής θεώρησης κάθε υποψήφιου (1/3).</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39459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8"/>
            <a:ext cx="11855116" cy="109937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a:t>
            </a:r>
            <a:r>
              <a:rPr lang="el-GR" sz="3600" b="1" dirty="0">
                <a:latin typeface="Arial" panose="020B0604020202020204" pitchFamily="34" charset="0"/>
                <a:cs typeface="Arial" panose="020B0604020202020204" pitchFamily="34" charset="0"/>
              </a:rPr>
              <a:t>5</a:t>
            </a:r>
            <a:r>
              <a:rPr lang="el-GR" sz="3600" b="1" i="0" u="none" strike="noStrike" baseline="0" dirty="0">
                <a:latin typeface="Arial" panose="020B0604020202020204" pitchFamily="34" charset="0"/>
                <a:cs typeface="Arial" panose="020B0604020202020204" pitchFamily="34" charset="0"/>
              </a:rPr>
              <a:t> Η ελληνική περίπτωση</a:t>
            </a:r>
            <a:br>
              <a:rPr lang="el-GR" sz="3600" b="1" i="0" u="none" strike="noStrike" baseline="0" dirty="0">
                <a:latin typeface="Arial" panose="020B0604020202020204" pitchFamily="34" charset="0"/>
                <a:cs typeface="Arial" panose="020B0604020202020204" pitchFamily="34" charset="0"/>
              </a:rPr>
            </a:br>
            <a:r>
              <a:rPr lang="el-GR" sz="3000" b="1" i="1" u="none" strike="noStrike" baseline="0" dirty="0">
                <a:latin typeface="Arial" panose="020B0604020202020204" pitchFamily="34" charset="0"/>
                <a:cs typeface="Arial" panose="020B0604020202020204" pitchFamily="34" charset="0"/>
              </a:rPr>
              <a:t>7.5.4 Επίλογος</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DF293A38-3D68-3E97-DA44-476940494551}"/>
              </a:ext>
            </a:extLst>
          </p:cNvPr>
          <p:cNvSpPr txBox="1"/>
          <p:nvPr/>
        </p:nvSpPr>
        <p:spPr>
          <a:xfrm>
            <a:off x="465218" y="1275186"/>
            <a:ext cx="11261559" cy="3816429"/>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Από τη θεωρία στην πράξη υπάρχει σημαντικός δρόμος. Από την εξέταση καλών διεθνών πρακτικών ως την επιλεκτική εφαρμογή τους στο ΕΣΥ ο δρόμος διευρύνεται. </a:t>
            </a:r>
          </a:p>
          <a:p>
            <a:pPr algn="l"/>
            <a:r>
              <a:rPr lang="el-GR" sz="2200" b="0" i="0" u="none" strike="noStrike" baseline="0" dirty="0">
                <a:latin typeface="Arial" panose="020B0604020202020204" pitchFamily="34" charset="0"/>
                <a:cs typeface="Arial" panose="020B0604020202020204" pitchFamily="34" charset="0"/>
              </a:rPr>
              <a:t>Όμως (4) δεκαετίες μετά, η πολιτική υγείας πρέπει να βοηθήσει τη διοίκηση να έχει πιο αποτελεσματική οργάνωση. Τα ανωτέρω αποτελούν μια έμπρακτη απόδειξη.</a:t>
            </a:r>
          </a:p>
          <a:p>
            <a:pPr algn="l"/>
            <a:r>
              <a:rPr lang="el-GR" sz="2200" b="0" i="0" u="none" strike="noStrike" baseline="0" dirty="0">
                <a:latin typeface="Arial" panose="020B0604020202020204" pitchFamily="34" charset="0"/>
                <a:cs typeface="Arial" panose="020B0604020202020204" pitchFamily="34" charset="0"/>
              </a:rPr>
              <a:t>Προς τούτο, συνιστάται η εκπόνηση </a:t>
            </a:r>
            <a:r>
              <a:rPr lang="el-GR" sz="2200" b="1" i="0" u="none" strike="noStrike" baseline="0" dirty="0">
                <a:latin typeface="Arial" panose="020B0604020202020204" pitchFamily="34" charset="0"/>
                <a:cs typeface="Arial" panose="020B0604020202020204" pitchFamily="34" charset="0"/>
              </a:rPr>
              <a:t>επιχειρησιακού σχεδίου </a:t>
            </a:r>
            <a:r>
              <a:rPr lang="el-GR" sz="2200" b="0" i="0" u="none" strike="noStrike" baseline="0" dirty="0">
                <a:latin typeface="Arial" panose="020B0604020202020204" pitchFamily="34" charset="0"/>
                <a:cs typeface="Arial" panose="020B0604020202020204" pitchFamily="34" charset="0"/>
              </a:rPr>
              <a:t>(ένα για κάθε ΔΥΠΕ) για την υλοποίηση του ανωτέρω σχεδιασμού και μακροπρόθεσμα η δημιουργία ενός ενιαίου </a:t>
            </a:r>
            <a:r>
              <a:rPr lang="el-GR" sz="2200" b="1" i="0" u="none" strike="noStrike" baseline="0" dirty="0">
                <a:latin typeface="Arial" panose="020B0604020202020204" pitchFamily="34" charset="0"/>
                <a:cs typeface="Arial" panose="020B0604020202020204" pitchFamily="34" charset="0"/>
              </a:rPr>
              <a:t>στρατηγικού σχεδίου </a:t>
            </a:r>
            <a:r>
              <a:rPr lang="el-GR" sz="2200" b="0" i="0" u="none" strike="noStrike" baseline="0" dirty="0">
                <a:latin typeface="Arial" panose="020B0604020202020204" pitchFamily="34" charset="0"/>
                <a:cs typeface="Arial" panose="020B0604020202020204" pitchFamily="34" charset="0"/>
              </a:rPr>
              <a:t>για το ΕΣΥ, κεντρικά με περιφερειακές εξειδικεύσεις, για την τετραετία 2024-2027, μέρος του οποίου να αποτελεί η οργανωτική αναδιάταξη των νοσοκομειακών υπηρεσιών του, που θα επανεξετάζεται μερικώς ετησίως και συνολικά το 2028. Είναι ίσως περιττό να επαναληφθεί το κοινό πρόγραμμα διαχείρισης σε όλες τις υπηρεσίες και επίπεδα, αλλά και ο συντονισμός και η αξιολόγηση που ακολουθούν.</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587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168440" y="-56638"/>
            <a:ext cx="11855116" cy="618112"/>
          </a:xfrm>
          <a:ln>
            <a:noFill/>
          </a:ln>
        </p:spPr>
        <p:txBody>
          <a:bodyPr>
            <a:noAutofit/>
          </a:bodyPr>
          <a:lstStyle/>
          <a:p>
            <a:r>
              <a:rPr lang="el-GR" sz="3600" b="1" dirty="0">
                <a:latin typeface="Arial" panose="020B0604020202020204" pitchFamily="34" charset="0"/>
                <a:cs typeface="Arial" panose="020B0604020202020204" pitchFamily="34" charset="0"/>
              </a:rPr>
              <a:t>Παράρτημα</a:t>
            </a:r>
            <a:endParaRPr lang="el-GR" sz="2600" i="1"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F288E546-C678-FA9A-DFC6-B30778FA9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0" y="561474"/>
            <a:ext cx="4953000" cy="5903334"/>
          </a:xfrm>
          <a:prstGeom prst="rect">
            <a:avLst/>
          </a:prstGeom>
        </p:spPr>
      </p:pic>
    </p:spTree>
    <p:extLst>
      <p:ext uri="{BB962C8B-B14F-4D97-AF65-F5344CB8AC3E}">
        <p14:creationId xmlns:p14="http://schemas.microsoft.com/office/powerpoint/2010/main" val="1449178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
            <a:ext cx="11112758" cy="64229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.2 Η οργάνωση των συστημάτων υγείας (2)</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610826"/>
            <a:ext cx="11112758" cy="5940088"/>
          </a:xfrm>
          <a:prstGeom prst="rect">
            <a:avLst/>
          </a:prstGeom>
          <a:noFill/>
          <a:ln>
            <a:noFill/>
          </a:ln>
        </p:spPr>
        <p:txBody>
          <a:bodyPr wrap="square" rtlCol="0">
            <a:spAutoFit/>
          </a:bodyPr>
          <a:lstStyle/>
          <a:p>
            <a:pPr algn="l"/>
            <a:r>
              <a:rPr lang="el-GR" sz="2000" b="0" i="0" u="none" strike="noStrike" baseline="0" dirty="0">
                <a:latin typeface="Arial" panose="020B0604020202020204" pitchFamily="34" charset="0"/>
                <a:cs typeface="Arial" panose="020B0604020202020204" pitchFamily="34" charset="0"/>
              </a:rPr>
              <a:t>Στη </a:t>
            </a:r>
            <a:r>
              <a:rPr lang="el-GR" sz="2000" b="1" i="0" u="none" strike="noStrike" baseline="0" dirty="0">
                <a:latin typeface="Arial" panose="020B0604020202020204" pitchFamily="34" charset="0"/>
                <a:cs typeface="Arial" panose="020B0604020202020204" pitchFamily="34" charset="0"/>
              </a:rPr>
              <a:t>Σουηδία </a:t>
            </a:r>
            <a:r>
              <a:rPr lang="el-GR" sz="2000" b="0" i="0" u="none" strike="noStrike" baseline="0" dirty="0">
                <a:latin typeface="Arial" panose="020B0604020202020204" pitchFamily="34" charset="0"/>
                <a:cs typeface="Arial" panose="020B0604020202020204" pitchFamily="34" charset="0"/>
              </a:rPr>
              <a:t>και τα τρία επίπεδα της κυβέρνησης εμπλέκονται στο σύστημα υγειονομικής περίθαλψης. </a:t>
            </a:r>
          </a:p>
          <a:p>
            <a:pPr algn="l"/>
            <a:r>
              <a:rPr lang="el-GR" sz="2000" b="0" i="0" u="none" strike="noStrike" baseline="0" dirty="0">
                <a:latin typeface="Arial" panose="020B0604020202020204" pitchFamily="34" charset="0"/>
                <a:cs typeface="Arial" panose="020B0604020202020204" pitchFamily="34" charset="0"/>
              </a:rPr>
              <a:t>Η κεντρική κυβέρνηση, μέσω του Υπουργείου Υγείας και Κοινωνικών Υποθέσεων, είναι υπεύθυνη για τη γενική πολιτική της υγειονομικής περίθαλψης. Υπάρχουν 8 κυβερνητικές υπηρεσίες που εμπλέκονται άμεσα στους τομείς της ιατρικής περίθαλψης και της δημόσιας υγείας.</a:t>
            </a:r>
          </a:p>
          <a:p>
            <a:pPr algn="l"/>
            <a:r>
              <a:rPr lang="el-GR" sz="2000" b="0" i="0" u="none" strike="noStrike" baseline="0" dirty="0">
                <a:latin typeface="Arial" panose="020B0604020202020204" pitchFamily="34" charset="0"/>
                <a:cs typeface="Arial" panose="020B0604020202020204" pitchFamily="34" charset="0"/>
              </a:rPr>
              <a:t>Α. Το Εθνικό Συμβούλιο Υγείας &amp; Πρόνοιας εποπτεύει όλο το προσωπικό υγειονομικής περίθαλψης, διαχέει πληροφορίες, αναπτύσσει κανόνες και πρότυπα για την ιατρική περίθαλψη, και, μέσω της συλλογής και ανάλυσης των δεδομένων, διασφαλίζει την τήρηση των εν λόγω κανόνων και προτύπων.</a:t>
            </a:r>
          </a:p>
          <a:p>
            <a:pPr algn="l"/>
            <a:r>
              <a:rPr lang="el-GR" sz="2000" b="0" i="0" u="none" strike="noStrike" baseline="0" dirty="0">
                <a:latin typeface="Arial" panose="020B0604020202020204" pitchFamily="34" charset="0"/>
                <a:cs typeface="Arial" panose="020B0604020202020204" pitchFamily="34" charset="0"/>
              </a:rPr>
              <a:t>Β. Η σουηδική Υπηρεσία ηλεκτρονικής-Υγείας (</a:t>
            </a:r>
            <a:r>
              <a:rPr lang="el-GR" sz="2000" b="0" i="0" u="none" strike="noStrike" baseline="0" dirty="0" err="1">
                <a:latin typeface="Arial" panose="020B0604020202020204" pitchFamily="34" charset="0"/>
                <a:cs typeface="Arial" panose="020B0604020202020204" pitchFamily="34" charset="0"/>
              </a:rPr>
              <a:t>eHealth</a:t>
            </a:r>
            <a:r>
              <a:rPr lang="el-GR" sz="2000" b="0" i="0" u="none" strike="noStrike" baseline="0" dirty="0">
                <a:latin typeface="Arial" panose="020B0604020202020204" pitchFamily="34" charset="0"/>
                <a:cs typeface="Arial" panose="020B0604020202020204" pitchFamily="34" charset="0"/>
              </a:rPr>
              <a:t>) προωθεί την ανταλλαγή πληροφοριών μεταξύ των επαγγελματιών υγείας και κοινωνικής φροντίδας και τους φορείς λήψης αποφάσεων. Αποθηκεύει και μεταφέρει τις ηλεκτρονικές συνταγές που έχουν εκδοθεί στη Σουηδία και είναι υπεύθυνη για τη μεταφορά της ηλεκτρονικής </a:t>
            </a:r>
            <a:r>
              <a:rPr lang="el-GR" sz="2000" b="0" i="0" u="none" strike="noStrike" baseline="0" dirty="0" err="1">
                <a:latin typeface="Arial" panose="020B0604020202020204" pitchFamily="34" charset="0"/>
                <a:cs typeface="Arial" panose="020B0604020202020204" pitchFamily="34" charset="0"/>
              </a:rPr>
              <a:t>συνταγογράφησης</a:t>
            </a:r>
            <a:r>
              <a:rPr lang="el-GR" sz="2000" b="0" i="0" u="none" strike="noStrike" baseline="0" dirty="0">
                <a:latin typeface="Arial" panose="020B0604020202020204" pitchFamily="34" charset="0"/>
                <a:cs typeface="Arial" panose="020B0604020202020204" pitchFamily="34" charset="0"/>
              </a:rPr>
              <a:t> στο εξωτερικό. Ο οργανισμός είναι επίσης υπεύθυνος για τις στατιστικές σχετικά με τα ναρκωτικά και τις φαρμακευτικές πωλήσεις.</a:t>
            </a:r>
          </a:p>
          <a:p>
            <a:pPr algn="l"/>
            <a:r>
              <a:rPr lang="el-GR" sz="2000" b="0" i="0" u="none" strike="noStrike" baseline="0" dirty="0">
                <a:latin typeface="Arial" panose="020B0604020202020204" pitchFamily="34" charset="0"/>
                <a:cs typeface="Arial" panose="020B0604020202020204" pitchFamily="34" charset="0"/>
              </a:rPr>
              <a:t>Γ. Η Επιθεώρηση Υγείας και Κοινωνικής Φροντίδας είναι υπεύθυνη για την εποπτεία της υγειονομικής περίθαλψης, των κοινωνικών υπηρεσιών καθώς και των δραστηριοτήτων που αφορούν την υποστήριξη και τις υπηρεσίες για άτομα με ειδικές ανάγκες. Είναι επίσης υπεύθυνη για την έκδοση των αδειών στις περιοχές αυτές.</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41292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1D01B2-BBDD-32EC-C8DD-32AB1F224D1C}"/>
              </a:ext>
            </a:extLst>
          </p:cNvPr>
          <p:cNvSpPr txBox="1"/>
          <p:nvPr/>
        </p:nvSpPr>
        <p:spPr>
          <a:xfrm>
            <a:off x="2789275" y="2875002"/>
            <a:ext cx="6613451" cy="1107996"/>
          </a:xfrm>
          <a:prstGeom prst="rect">
            <a:avLst/>
          </a:prstGeom>
          <a:noFill/>
          <a:ln>
            <a:solidFill>
              <a:schemeClr val="tx1"/>
            </a:solidFill>
          </a:ln>
        </p:spPr>
        <p:txBody>
          <a:bodyPr wrap="square" rtlCol="0">
            <a:spAutoFit/>
          </a:bodyPr>
          <a:lstStyle/>
          <a:p>
            <a:pPr algn="ctr"/>
            <a:r>
              <a:rPr lang="el-GR" sz="1600" dirty="0">
                <a:latin typeface="Arial" panose="020B0604020202020204" pitchFamily="34" charset="0"/>
                <a:ea typeface="Tahoma" panose="020B0604030504040204" pitchFamily="34" charset="0"/>
                <a:cs typeface="Arial" panose="020B0604020202020204" pitchFamily="34" charset="0"/>
              </a:rPr>
              <a:t>Απαγορεύεται η αναδημοσίευση ή αναπαραγωγή του παρόντος έργου                με οποιονδήποτε τρόπο χωρίς γραπτή άδεια του εκδότη, σύμφωνα με                τον Ν. 2121/1993 και τη Διεθνή Σύμβαση της Βέρνης </a:t>
            </a:r>
          </a:p>
          <a:p>
            <a:pPr algn="ctr"/>
            <a:r>
              <a:rPr lang="el-GR" sz="1600" dirty="0">
                <a:latin typeface="Arial" panose="020B0604020202020204" pitchFamily="34" charset="0"/>
                <a:ea typeface="Tahoma" panose="020B0604030504040204" pitchFamily="34" charset="0"/>
                <a:cs typeface="Arial" panose="020B0604020202020204" pitchFamily="34" charset="0"/>
              </a:rPr>
              <a:t>(που έχει κυρωθεί με τον Ν. 100/1975)</a:t>
            </a:r>
          </a:p>
        </p:txBody>
      </p:sp>
    </p:spTree>
    <p:extLst>
      <p:ext uri="{BB962C8B-B14F-4D97-AF65-F5344CB8AC3E}">
        <p14:creationId xmlns:p14="http://schemas.microsoft.com/office/powerpoint/2010/main" val="3219567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
            <a:ext cx="11112758" cy="642296"/>
          </a:xfrm>
          <a:ln>
            <a:noFill/>
          </a:ln>
        </p:spPr>
        <p:txBody>
          <a:bodyPr>
            <a:noAutofit/>
          </a:bodyPr>
          <a:lstStyle/>
          <a:p>
            <a:r>
              <a:rPr lang="el-GR" sz="3600" b="1" dirty="0">
                <a:latin typeface="Arial" panose="020B0604020202020204" pitchFamily="34" charset="0"/>
                <a:cs typeface="Arial" panose="020B0604020202020204" pitchFamily="34" charset="0"/>
              </a:rPr>
              <a:t>7</a:t>
            </a:r>
            <a:r>
              <a:rPr lang="el-GR" sz="3600" b="1" i="0" u="none" strike="noStrike" baseline="0" dirty="0">
                <a:latin typeface="Arial" panose="020B0604020202020204" pitchFamily="34" charset="0"/>
                <a:cs typeface="Arial" panose="020B0604020202020204" pitchFamily="34" charset="0"/>
              </a:rPr>
              <a:t>.2 Η οργάνωση των συστημάτων υγείας (</a:t>
            </a:r>
            <a:r>
              <a:rPr lang="el-GR" sz="3600" b="1" dirty="0">
                <a:latin typeface="Arial" panose="020B0604020202020204" pitchFamily="34" charset="0"/>
                <a:cs typeface="Arial" panose="020B0604020202020204" pitchFamily="34" charset="0"/>
              </a:rPr>
              <a:t>3</a:t>
            </a:r>
            <a:r>
              <a:rPr lang="el-GR" sz="3600" b="1" i="0" u="none" strike="noStrike" baseline="0" dirty="0">
                <a:latin typeface="Arial" panose="020B0604020202020204" pitchFamily="34" charset="0"/>
                <a:cs typeface="Arial" panose="020B0604020202020204" pitchFamily="34" charset="0"/>
              </a:rPr>
              <a:t>)</a:t>
            </a:r>
            <a:endParaRPr lang="el-GR" sz="36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610826"/>
            <a:ext cx="11112758" cy="5909310"/>
          </a:xfrm>
          <a:prstGeom prst="rect">
            <a:avLst/>
          </a:prstGeom>
          <a:noFill/>
          <a:ln>
            <a:noFill/>
          </a:ln>
        </p:spPr>
        <p:txBody>
          <a:bodyPr wrap="square" rtlCol="0">
            <a:spAutoFit/>
          </a:bodyPr>
          <a:lstStyle/>
          <a:p>
            <a:pPr algn="l"/>
            <a:r>
              <a:rPr lang="el-GR" sz="1800" b="0" i="0" u="none" strike="noStrike" baseline="0" dirty="0">
                <a:latin typeface="Arial" panose="020B0604020202020204" pitchFamily="34" charset="0"/>
                <a:cs typeface="Arial" panose="020B0604020202020204" pitchFamily="34" charset="0"/>
              </a:rPr>
              <a:t>Δ. Η Σουηδική </a:t>
            </a:r>
            <a:r>
              <a:rPr lang="el-GR" sz="1800" b="0" i="0" u="none" strike="noStrike" baseline="0" dirty="0" err="1">
                <a:latin typeface="Arial" panose="020B0604020202020204" pitchFamily="34" charset="0"/>
                <a:cs typeface="Arial" panose="020B0604020202020204" pitchFamily="34" charset="0"/>
              </a:rPr>
              <a:t>Yπηρεσία</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Aνάλυσης</a:t>
            </a:r>
            <a:r>
              <a:rPr lang="el-GR" sz="1800" b="0" i="0" u="none" strike="noStrike" baseline="0" dirty="0">
                <a:latin typeface="Arial" panose="020B0604020202020204" pitchFamily="34" charset="0"/>
                <a:cs typeface="Arial" panose="020B0604020202020204" pitchFamily="34" charset="0"/>
              </a:rPr>
              <a:t> υπηρεσιών υγείας και περίθαλψης (</a:t>
            </a:r>
            <a:r>
              <a:rPr lang="el-GR" sz="1800" b="0" i="0" u="none" strike="noStrike" baseline="0" dirty="0" err="1">
                <a:latin typeface="Arial" panose="020B0604020202020204" pitchFamily="34" charset="0"/>
                <a:cs typeface="Arial" panose="020B0604020202020204" pitchFamily="34" charset="0"/>
              </a:rPr>
              <a:t>Myndigheten</a:t>
            </a:r>
            <a:r>
              <a:rPr lang="el-GR" dirty="0">
                <a:latin typeface="Arial" panose="020B0604020202020204" pitchFamily="34" charset="0"/>
                <a:cs typeface="Arial" panose="020B0604020202020204" pitchFamily="34" charset="0"/>
              </a:rPr>
              <a:t> </a:t>
            </a:r>
            <a:r>
              <a:rPr lang="el-GR" sz="1800" b="0" i="0" u="none" strike="noStrike" baseline="0" dirty="0">
                <a:latin typeface="Arial" panose="020B0604020202020204" pitchFamily="34" charset="0"/>
                <a:cs typeface="Arial" panose="020B0604020202020204" pitchFamily="34" charset="0"/>
              </a:rPr>
              <a:t>for </a:t>
            </a:r>
            <a:r>
              <a:rPr lang="el-GR" sz="1800" b="0" i="0" u="none" strike="noStrike" baseline="0" dirty="0" err="1">
                <a:latin typeface="Arial" panose="020B0604020202020204" pitchFamily="34" charset="0"/>
                <a:cs typeface="Arial" panose="020B0604020202020204" pitchFamily="34" charset="0"/>
              </a:rPr>
              <a:t>vard</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och</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omsorgsanalys</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Analys</a:t>
            </a:r>
            <a:r>
              <a:rPr lang="el-GR" sz="1800" b="0" i="0" u="none" strike="noStrike" baseline="0" dirty="0">
                <a:latin typeface="Arial" panose="020B0604020202020204" pitchFamily="34" charset="0"/>
                <a:cs typeface="Arial" panose="020B0604020202020204" pitchFamily="34" charset="0"/>
              </a:rPr>
              <a:t>) αναλύει και αξιολογεί την πολιτική για την υγεία και τη διαθεσιμότητα των πληροφοριών φροντίδας υγείας προς τους πολίτες και τους ασθενείς. Τα αποτελέσματα αυτών των αναλύσεων δημοσιεύονται.</a:t>
            </a:r>
          </a:p>
          <a:p>
            <a:pPr algn="l"/>
            <a:r>
              <a:rPr lang="el-GR" sz="1800" b="0" i="0" u="none" strike="noStrike" baseline="0" dirty="0">
                <a:latin typeface="Arial" panose="020B0604020202020204" pitchFamily="34" charset="0"/>
                <a:cs typeface="Arial" panose="020B0604020202020204" pitchFamily="34" charset="0"/>
              </a:rPr>
              <a:t>Ε. Ο Οργανισμός Δημόσιας Υγείας (</a:t>
            </a:r>
            <a:r>
              <a:rPr lang="el-GR" sz="1800" b="0" i="0" u="none" strike="noStrike" baseline="0" dirty="0" err="1">
                <a:latin typeface="Arial" panose="020B0604020202020204" pitchFamily="34" charset="0"/>
                <a:cs typeface="Arial" panose="020B0604020202020204" pitchFamily="34" charset="0"/>
              </a:rPr>
              <a:t>Folkhalsomyndighet</a:t>
            </a:r>
            <a:r>
              <a:rPr lang="el-GR" sz="1800" b="0" i="0" u="none" strike="noStrike" baseline="0" dirty="0">
                <a:latin typeface="Arial" panose="020B0604020202020204" pitchFamily="34" charset="0"/>
                <a:cs typeface="Arial" panose="020B0604020202020204" pitchFamily="34" charset="0"/>
              </a:rPr>
              <a:t>) παρέχει στην εθνική κυβέρνηση, στις κυβερνητικές υπηρεσίες, στους δήμους και στα περιφερειακά συμβούλια τεκμηριωμένες γνώσεις σχετικά με τον έλεγχο των λοιμωδών ασθενειών και της δημόσιας υγείας, συμπεριλαμβανομένης της αξιολόγησης της τεχνολογίας υγείας.</a:t>
            </a:r>
          </a:p>
          <a:p>
            <a:pPr algn="l"/>
            <a:r>
              <a:rPr lang="el-GR" sz="1800" b="0" i="0" u="none" strike="noStrike" baseline="0" dirty="0" err="1">
                <a:latin typeface="Arial" panose="020B0604020202020204" pitchFamily="34" charset="0"/>
                <a:cs typeface="Arial" panose="020B0604020202020204" pitchFamily="34" charset="0"/>
              </a:rPr>
              <a:t>Στ</a:t>
            </a:r>
            <a:r>
              <a:rPr lang="el-GR" sz="1800" b="0" i="0" u="none" strike="noStrike" baseline="0" dirty="0">
                <a:latin typeface="Arial" panose="020B0604020202020204" pitchFamily="34" charset="0"/>
                <a:cs typeface="Arial" panose="020B0604020202020204" pitchFamily="34" charset="0"/>
              </a:rPr>
              <a:t>. Το Σουηδικό Συμβούλιο για την αξιολόγηση της Ιατρικής Τεχνολογίας (</a:t>
            </a:r>
            <a:r>
              <a:rPr lang="el-GR" sz="1800" b="0" i="0" u="none" strike="noStrike" baseline="0" dirty="0" err="1">
                <a:latin typeface="Arial" panose="020B0604020202020204" pitchFamily="34" charset="0"/>
                <a:cs typeface="Arial" panose="020B0604020202020204" pitchFamily="34" charset="0"/>
              </a:rPr>
              <a:t>Svenska</a:t>
            </a:r>
            <a:r>
              <a:rPr lang="el-GR"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radet</a:t>
            </a:r>
            <a:r>
              <a:rPr lang="el-GR" sz="1800" b="0" i="0" u="none" strike="noStrike" baseline="0" dirty="0">
                <a:latin typeface="Arial" panose="020B0604020202020204" pitchFamily="34" charset="0"/>
                <a:cs typeface="Arial" panose="020B0604020202020204" pitchFamily="34" charset="0"/>
              </a:rPr>
              <a:t> for </a:t>
            </a:r>
            <a:r>
              <a:rPr lang="el-GR" sz="1800" b="0" i="0" u="none" strike="noStrike" baseline="0" dirty="0" err="1">
                <a:latin typeface="Arial" panose="020B0604020202020204" pitchFamily="34" charset="0"/>
                <a:cs typeface="Arial" panose="020B0604020202020204" pitchFamily="34" charset="0"/>
              </a:rPr>
              <a:t>utvardering</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av</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medicinsk</a:t>
            </a:r>
            <a:r>
              <a:rPr lang="el-GR" sz="1800" b="0" i="0" u="none" strike="noStrike" baseline="0" dirty="0">
                <a:latin typeface="Arial" panose="020B0604020202020204" pitchFamily="34" charset="0"/>
                <a:cs typeface="Arial" panose="020B0604020202020204" pitchFamily="34" charset="0"/>
              </a:rPr>
              <a:t> </a:t>
            </a:r>
            <a:r>
              <a:rPr lang="el-GR" sz="1800" b="0" i="0" u="none" strike="noStrike" baseline="0" dirty="0" err="1">
                <a:latin typeface="Arial" panose="020B0604020202020204" pitchFamily="34" charset="0"/>
                <a:cs typeface="Arial" panose="020B0604020202020204" pitchFamily="34" charset="0"/>
              </a:rPr>
              <a:t>teknik</a:t>
            </a:r>
            <a:r>
              <a:rPr lang="el-GR" sz="1800" b="0" i="0" u="none" strike="noStrike" baseline="0" dirty="0">
                <a:latin typeface="Arial" panose="020B0604020202020204" pitchFamily="34" charset="0"/>
                <a:cs typeface="Arial" panose="020B0604020202020204" pitchFamily="34" charset="0"/>
              </a:rPr>
              <a:t>) προωθεί τη χρήση των οικονομικά αποδοτικών τεχνολογιών της υγειονομικής περίθαλψης. Το Συμβούλιο εξετάζει και αξιολογεί τις νέες θεραπείες από ιατρική, οικονομική, ηθική και κοινωνική άποψη. Πληροφορίες από τις αξιολογήσεις είναι στη διάθεση των κεντρικών και τοπικών κυβερνήσεων και του ιατρικού προσωπικού για σκοπούς λήψης αποφάσεων.</a:t>
            </a:r>
          </a:p>
          <a:p>
            <a:pPr algn="l"/>
            <a:r>
              <a:rPr lang="el-GR" sz="1800" b="0" i="0" u="none" strike="noStrike" baseline="0" dirty="0">
                <a:latin typeface="Arial" panose="020B0604020202020204" pitchFamily="34" charset="0"/>
                <a:cs typeface="Arial" panose="020B0604020202020204" pitchFamily="34" charset="0"/>
              </a:rPr>
              <a:t>Ζ. Η κύρια υπηρεσία για την αξιολόγηση των φαρμακευτικών προϊόντων είναι ο Οργανισμός Οδοντιατρικών και Φαρμακευτικών Παροχών που, από το 2002, είχε εντολή να αποφασίσει εάν συγκεκριμένα φάρμακα θα πρέπει να περιλαμβάνονται στο Εθνικό Σχέδιο Παροχής Φαρμάκων. Τα </a:t>
            </a:r>
            <a:r>
              <a:rPr lang="el-GR" sz="1800" b="0" i="0" u="none" strike="noStrike" baseline="0" dirty="0" err="1">
                <a:latin typeface="Arial" panose="020B0604020202020204" pitchFamily="34" charset="0"/>
                <a:cs typeface="Arial" panose="020B0604020202020204" pitchFamily="34" charset="0"/>
              </a:rPr>
              <a:t>συνταγογραφούμενα</a:t>
            </a:r>
            <a:r>
              <a:rPr lang="el-GR" sz="1800" b="0" i="0" u="none" strike="noStrike" baseline="0" dirty="0">
                <a:latin typeface="Arial" panose="020B0604020202020204" pitchFamily="34" charset="0"/>
                <a:cs typeface="Arial" panose="020B0604020202020204" pitchFamily="34" charset="0"/>
              </a:rPr>
              <a:t> φάρμακα τιμολογούνται εν μέρει με βάση την αξία τους. Η εντολή που έχει ο οργανισμός περιλαμβάνει και την οδοντιατρική περίθαλψη.</a:t>
            </a:r>
          </a:p>
          <a:p>
            <a:pPr algn="l"/>
            <a:r>
              <a:rPr lang="el-GR" sz="1800" b="0" i="0" u="none" strike="noStrike" baseline="0" dirty="0">
                <a:latin typeface="Arial" panose="020B0604020202020204" pitchFamily="34" charset="0"/>
                <a:cs typeface="Arial" panose="020B0604020202020204" pitchFamily="34" charset="0"/>
              </a:rPr>
              <a:t>Η. Τέλος, ο Οργανισμός Ιατρικών Προϊόντων (</a:t>
            </a:r>
            <a:r>
              <a:rPr lang="en-US" sz="1800" b="0" i="0" u="none" strike="noStrike" baseline="0" dirty="0" err="1">
                <a:latin typeface="Arial" panose="020B0604020202020204" pitchFamily="34" charset="0"/>
                <a:cs typeface="Arial" panose="020B0604020202020204" pitchFamily="34" charset="0"/>
              </a:rPr>
              <a:t>Byran</a:t>
            </a:r>
            <a:r>
              <a:rPr lang="en-US" sz="1800" b="0" i="0" u="none" strike="noStrike" baseline="0" dirty="0">
                <a:latin typeface="Arial" panose="020B0604020202020204" pitchFamily="34" charset="0"/>
                <a:cs typeface="Arial" panose="020B0604020202020204" pitchFamily="34" charset="0"/>
              </a:rPr>
              <a:t> for </a:t>
            </a:r>
            <a:r>
              <a:rPr lang="en-US" sz="1800" b="0" i="0" u="none" strike="noStrike" baseline="0" dirty="0" err="1">
                <a:latin typeface="Arial" panose="020B0604020202020204" pitchFamily="34" charset="0"/>
                <a:cs typeface="Arial" panose="020B0604020202020204" pitchFamily="34" charset="0"/>
              </a:rPr>
              <a:t>medicintekniska</a:t>
            </a:r>
            <a:r>
              <a:rPr lang="en-US" sz="1800" b="0" i="0" u="none" strike="noStrike" baseline="0" dirty="0">
                <a:latin typeface="Arial" panose="020B0604020202020204" pitchFamily="34" charset="0"/>
                <a:cs typeface="Arial" panose="020B0604020202020204" pitchFamily="34" charset="0"/>
              </a:rPr>
              <a:t> </a:t>
            </a:r>
            <a:r>
              <a:rPr lang="en-US" sz="1800" b="0" i="0" u="none" strike="noStrike" baseline="0" dirty="0" err="1">
                <a:latin typeface="Arial" panose="020B0604020202020204" pitchFamily="34" charset="0"/>
                <a:cs typeface="Arial" panose="020B0604020202020204" pitchFamily="34" charset="0"/>
              </a:rPr>
              <a:t>produkter</a:t>
            </a:r>
            <a:r>
              <a:rPr lang="en-US" sz="1800" b="0" i="0" u="none" strike="noStrike" baseline="0" dirty="0">
                <a:latin typeface="Arial" panose="020B0604020202020204" pitchFamily="34" charset="0"/>
                <a:cs typeface="Arial" panose="020B0604020202020204" pitchFamily="34" charset="0"/>
              </a:rPr>
              <a:t>)</a:t>
            </a:r>
            <a:r>
              <a:rPr lang="el-GR" sz="1800" b="0" i="0" u="none" strike="noStrike" baseline="0" dirty="0">
                <a:latin typeface="Arial" panose="020B0604020202020204" pitchFamily="34" charset="0"/>
                <a:cs typeface="Arial" panose="020B0604020202020204" pitchFamily="34" charset="0"/>
              </a:rPr>
              <a:t> είναι η σουηδική εθνική αρχή που είναι υπεύθυνη για τη ρύθμιση και την εποπτεία της ανάπτυξης, κατασκευής και πώλησης φαρμάκων και άλλων ιατρικών προϊόντων.</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4136072"/>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TotalTime>
  <Words>12482</Words>
  <Application>Microsoft Office PowerPoint</Application>
  <PresentationFormat>Ευρεία οθόνη</PresentationFormat>
  <Paragraphs>477</Paragraphs>
  <Slides>80</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80</vt:i4>
      </vt:variant>
    </vt:vector>
  </HeadingPairs>
  <TitlesOfParts>
    <vt:vector size="85" baseType="lpstr">
      <vt:lpstr>Arial</vt:lpstr>
      <vt:lpstr>Calibri</vt:lpstr>
      <vt:lpstr>Calibri Light</vt:lpstr>
      <vt:lpstr>Courier New</vt:lpstr>
      <vt:lpstr>Θέμα του Office</vt:lpstr>
      <vt:lpstr>Πολιτική υγείας και  Διοίκηση υπηρεσιών υγείας</vt:lpstr>
      <vt:lpstr>7.1 Εισαγωγή (1)</vt:lpstr>
      <vt:lpstr>7.1 Εισαγωγή (2)</vt:lpstr>
      <vt:lpstr>7.1 Εισαγωγή (3)</vt:lpstr>
      <vt:lpstr>7.1 Εισαγωγή (4)</vt:lpstr>
      <vt:lpstr>7.1 Εισαγωγή (5)</vt:lpstr>
      <vt:lpstr>7.2 Η οργάνωση των συστημάτων υγείας (1)</vt:lpstr>
      <vt:lpstr>7.2 Η οργάνωση των συστημάτων υγείας (2)</vt:lpstr>
      <vt:lpstr>7.2 Η οργάνωση των συστημάτων υγείας (3)</vt:lpstr>
      <vt:lpstr>7.2 Η οργάνωση των συστημάτων υγείας (4)</vt:lpstr>
      <vt:lpstr>7.2 Η οργάνωση των συστημάτων υγείας (5)</vt:lpstr>
      <vt:lpstr>7.2 Η οργάνωση των συστημάτων υγείας (6)</vt:lpstr>
      <vt:lpstr>7.2 Η οργάνωση των συστημάτων υγείας (7)</vt:lpstr>
      <vt:lpstr>7.3 Η οργάνωση της εξωνοσοκομειακής περίθαλψης (1)</vt:lpstr>
      <vt:lpstr>7.3 Η οργάνωση της εξωνοσοκομειακής περίθαλψης (2)</vt:lpstr>
      <vt:lpstr>7.3 Η οργάνωση της εξωνοσοκομειακής περίθαλψης (3)</vt:lpstr>
      <vt:lpstr>7.3 Η οργάνωση της εξωνοσοκομειακής περίθαλψης (4)</vt:lpstr>
      <vt:lpstr>7.3 Η οργάνωση της εξωνοσοκομειακής περίθαλψης (5)</vt:lpstr>
      <vt:lpstr>7.3 Η οργάνωση της εξωνοσοκομειακής περίθαλψης (6)</vt:lpstr>
      <vt:lpstr>7.3 Η οργάνωση της εξωνοσοκομειακής περίθαλψης (7)</vt:lpstr>
      <vt:lpstr>7.4 Η οργάνωση της νοσοκομειακής περίθαλψης (1)</vt:lpstr>
      <vt:lpstr>7.4 Η οργάνωση της νοσοκομειακής περίθαλψης (2)</vt:lpstr>
      <vt:lpstr>7.4 Η οργάνωση της νοσοκομειακής περίθαλψης (3)</vt:lpstr>
      <vt:lpstr>7.4 Η οργάνωση της νοσοκομειακής περίθαλψης (4)</vt:lpstr>
      <vt:lpstr>7.4 Η οργάνωση της νοσοκομειακής περίθαλψης (5)</vt:lpstr>
      <vt:lpstr>7.4 Η οργάνωση της νοσοκομειακής περίθαλψης (6)</vt:lpstr>
      <vt:lpstr>7.5 Η ελληνική περίπτωση</vt:lpstr>
      <vt:lpstr>7.5 Η ελληνική περίπτωση 7.5.1 Κεντρική διακυβέρνηση (1)</vt:lpstr>
      <vt:lpstr>7.5 Η ελληνική περίπτωση 7.5.1 Κεντρική διακυβέρνηση (2)</vt:lpstr>
      <vt:lpstr>7.5 Η ελληνική περίπτωση 7.5.1 Κεντρική διακυβέρνηση (3)</vt:lpstr>
      <vt:lpstr>7.5 Η ελληνική περίπτωση 7.5.1 Κεντρική διακυβέρνηση (4)</vt:lpstr>
      <vt:lpstr>7.5 Η ελληνική περίπτωση 7.5.1 Κεντρική διακυβέρνηση (5)</vt:lpstr>
      <vt:lpstr>7.5 Η ελληνική περίπτωση 7.5.1 Κεντρική διακυβέρνηση (6)</vt:lpstr>
      <vt:lpstr>7.5 Η ελληνική περίπτωση 7.5.1 Κεντρική διακυβέρνηση (7)</vt:lpstr>
      <vt:lpstr>7.5 Η ελληνική περίπτωση 7.5.1 Κεντρική διακυβέρνηση (8)</vt:lpstr>
      <vt:lpstr>7.5 Η ελληνική περίπτωση 7.5.1 Κεντρική διακυβέρνηση 7.5.1.1 Μια πρόταση κεντρικής διαχείρισης</vt:lpstr>
      <vt:lpstr>7.5 Η ελληνική περίπτωση 7.5.2 Οργάνωση εξωνοσοκομειακής περίθαλψης (1)</vt:lpstr>
      <vt:lpstr>7.5 Η ελληνική περίπτωση 7.5.2 Οργάνωση εξωνοσοκομειακής περίθαλψης (2)</vt:lpstr>
      <vt:lpstr>7.5 Η ελληνική περίπτωση 7.5.2 Οργάνωση εξωνοσοκομειακής περίθαλψης (3)</vt:lpstr>
      <vt:lpstr>7.5 Η ελληνική περίπτωση 7.5.2 Οργάνωση εξωνοσοκομειακής περίθαλψης (4)</vt:lpstr>
      <vt:lpstr>7.5 Η ελληνική περίπτωση 7.5.2 Οργάνωση εξωνοσοκομειακής περίθαλψης (5)</vt:lpstr>
      <vt:lpstr>7.5 Η ελληνική περίπτωση 7.5.2 Οργάνωση εξωνοσοκομειακής περίθαλψης (6)</vt:lpstr>
      <vt:lpstr>7.5 Η ελληνική περίπτωση 7.5.2 Οργάνωση εξωνοσοκομειακής περίθαλψης (7)</vt:lpstr>
      <vt:lpstr>7.5 Η ελληνική περίπτωση 7.5.2 Οργάνωση εξωνοσοκομειακής περίθαλψης (8)</vt:lpstr>
      <vt:lpstr>7.5 Η ελληνική περίπτωση 7.5.2 Οργάνωση εξωνοσοκομειακής περίθαλψης (9)</vt:lpstr>
      <vt:lpstr>7.5 Η ελληνική περίπτωση 7.5.2 Οργάνωση εξωνοσοκομειακής περίθαλψης (10)</vt:lpstr>
      <vt:lpstr>7.5 Η ελληνική περίπτωση 7.5.2 Οργάνωση εξωνοσοκομειακής περίθαλψης (11)</vt:lpstr>
      <vt:lpstr>7.5 Η ελληνική περίπτωση 7.5.2 Οργάνωση εξωνοσοκομειακής περίθαλψης (12)</vt:lpstr>
      <vt:lpstr>7.5 Η ελληνική περίπτωση 7.5.2 Οργάνωση εξωνοσοκομειακής περίθαλψης (13)</vt:lpstr>
      <vt:lpstr>7.5 Η ελληνική περίπτωση 7.5.2 Οργάνωση εξωνοσοκομειακής περίθαλψης (14)</vt:lpstr>
      <vt:lpstr>7.5 Η ελληνική περίπτωση 7.5.2 Οργάνωση εξωνοσοκομειακής περίθαλψης (15)</vt:lpstr>
      <vt:lpstr>7.5 Η ελληνική περίπτωση 7.5.2 Οργάνωση εξωνοσοκομειακής περίθαλψης (16)</vt:lpstr>
      <vt:lpstr>7.5 Η ελληνική περίπτωση 7.5.2 Οργάνωση εξωνοσοκομειακής περίθαλψης (17)</vt:lpstr>
      <vt:lpstr>7.5 Η ελληνική περίπτωση 7.5.2 Οργάνωση εξωνοσοκομειακής περίθαλψης 7.5.2.1 Μια πρόταση αναδιοργάνωσης της ΠΦΥ (1)</vt:lpstr>
      <vt:lpstr>7.5 Η ελληνική περίπτωση 7.5.2 Οργάνωση εξωνοσοκομειακής περίθαλψης 7.5.2.1 Μια πρόταση αναδιοργάνωσης της ΠΦΥ (2)</vt:lpstr>
      <vt:lpstr>7.5 Η ελληνική περίπτωση 7.5.3 Οργάνωση νοσοκομειακής περίθαλψης (1)</vt:lpstr>
      <vt:lpstr>7.5 Η ελληνική περίπτωση 7.5.3 Οργάνωση νοσοκομειακής περίθαλψης (2)</vt:lpstr>
      <vt:lpstr>7.5 Η ελληνική περίπτωση 7.5.3 Οργάνωση νοσοκομειακής περίθαλψης (3)</vt:lpstr>
      <vt:lpstr>7.5 Η ελληνική περίπτωση 7.5.3 Οργάνωση νοσοκομειακής περίθαλψης (4)</vt:lpstr>
      <vt:lpstr>7.5 Η ελληνική περίπτωση 7.5.3 Οργάνωση νοσοκομειακής περίθαλψης (5)</vt:lpstr>
      <vt:lpstr>7.5 Η ελληνική περίπτωση 7.5.3 Οργάνωση νοσοκομειακής περίθαλψης (6)</vt:lpstr>
      <vt:lpstr>7.5 Η ελληνική περίπτωση 7.5.3 Οργάνωση νοσοκομειακής περίθαλψης (7)</vt:lpstr>
      <vt:lpstr>7.5 Η ελληνική περίπτωση 7.5.3 Οργάνωση νοσοκομειακής περίθαλψης (8)</vt:lpstr>
      <vt:lpstr>7.5 Η ελληνική περίπτωση 7.5.3 Οργάνωση νοσοκομειακής περίθαλψης 7.5.3.1 Συμπέρασμα – Λύσεις (1)</vt:lpstr>
      <vt:lpstr>7.5 Η ελληνική περίπτωση 7.5.3 Οργάνωση νοσοκομειακής περίθαλψης 7.5.3.1 Συμπέρασμα – Λύσεις (2)</vt:lpstr>
      <vt:lpstr>7.5 Η ελληνική περίπτωση 7.5.3 Οργάνωση νοσοκομειακής περίθαλψης 7.5.3.1 Συμπέρασμα – Λύσεις (3)</vt:lpstr>
      <vt:lpstr>7.5 Η ελληνική περίπτωση 7.5.3 Οργάνωση νοσοκομειακής περίθαλψης 7.5.3.1 Συμπέρασμα – Λύσεις (4)</vt:lpstr>
      <vt:lpstr>7.5 Η ελληνική περίπτωση 7.5.3 Οργάνωση νοσοκομειακής περίθαλψης 7.5.3.1 Συμπέρασμα – Λύσεις (5)</vt:lpstr>
      <vt:lpstr>7.5 Η ελληνική περίπτωση 7.5.3 Οργάνωση νοσοκομειακής περίθαλψης 7.5.3.1 Συμπέρασμα – Λύσεις (6)</vt:lpstr>
      <vt:lpstr>7.5 Η ελληνική περίπτωση 7.5.3 Οργάνωση νοσοκομειακής περίθαλψης 7.5.3.2 Μια πρόταση αναδιοργάνωσης των νοσοκομείων του ΕΣΥ (1)</vt:lpstr>
      <vt:lpstr>7.5 Η ελληνική περίπτωση 7.5.3 Οργάνωση νοσοκομειακής περίθαλψης 7.5.3.2 Μια πρόταση αναδιοργάνωσης των νοσοκομείων του ΕΣΥ (2)</vt:lpstr>
      <vt:lpstr>7.5 Η ελληνική περίπτωση 7.5.3 Οργάνωση νοσοκομειακής περίθαλψης 7.5.3.2 Μια πρόταση αναδιοργάνωσης των νοσοκομείων του ΕΣΥ (3)</vt:lpstr>
      <vt:lpstr>7.5 Η ελληνική περίπτωση 7.5.3 Οργάνωση νοσοκομειακής περίθαλψης 7.5.3.2 Μια πρόταση αναδιοργάνωσης των νοσοκομείων του ΕΣΥ (4)</vt:lpstr>
      <vt:lpstr>7.5 Η ελληνική περίπτωση 7.5.3 Οργάνωση νοσοκομειακής περίθαλψης 7.5.3.3 Επιστημονικό και λειτουργικό πλαίσιο «διασύνδεσης» (1)</vt:lpstr>
      <vt:lpstr>7.5 Η ελληνική περίπτωση 7.5.3 Οργάνωση νοσοκομειακής περίθαλψης 7.5.3.3 Επιστημονικό και λειτουργικό πλαίσιο «διασύνδεσης» (2)</vt:lpstr>
      <vt:lpstr>7.5 Η ελληνική περίπτωση 7.5.3 Οργάνωση νοσοκομειακής περίθαλψης 7.5.3.4 Επιλογή και αξιολόγηση διοικήσεων νοσοκομείων (1)</vt:lpstr>
      <vt:lpstr>7.5 Η ελληνική περίπτωση 7.5.3 Οργάνωση νοσοκομειακής περίθαλψης 7.5.3.4 Επιλογή και αξιολόγηση διοικήσεων νοσοκομείων (2)</vt:lpstr>
      <vt:lpstr>7.5 Η ελληνική περίπτωση 7.5.4 Επίλογος</vt:lpstr>
      <vt:lpstr>Παράρτημα</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nikos</dc:creator>
  <cp:lastModifiedBy>Νικόλαος Πολύζος</cp:lastModifiedBy>
  <cp:revision>73</cp:revision>
  <dcterms:created xsi:type="dcterms:W3CDTF">2024-08-09T08:18:11Z</dcterms:created>
  <dcterms:modified xsi:type="dcterms:W3CDTF">2024-12-09T16:15:01Z</dcterms:modified>
</cp:coreProperties>
</file>