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1" r:id="rId57"/>
    <p:sldId id="340" r:id="rId58"/>
    <p:sldId id="342" r:id="rId59"/>
    <p:sldId id="343" r:id="rId60"/>
    <p:sldId id="344" r:id="rId61"/>
    <p:sldId id="345" r:id="rId62"/>
    <p:sldId id="346" r:id="rId63"/>
    <p:sldId id="347" r:id="rId64"/>
    <p:sldId id="272" r:id="rId6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92" d="100"/>
          <a:sy n="92" d="100"/>
        </p:scale>
        <p:origin x="3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AD7F7F58-2BA0-48E5-93CE-3E98FB34CFCA}"/>
    <pc:docChg chg="custSel delSld modSld">
      <pc:chgData name="Νικόλαος Πολύζος" userId="49bd9883-38f1-4410-9a28-6e5045e10986" providerId="ADAL" clId="{AD7F7F58-2BA0-48E5-93CE-3E98FB34CFCA}" dt="2024-12-09T15:48:51.862" v="457" actId="20577"/>
      <pc:docMkLst>
        <pc:docMk/>
      </pc:docMkLst>
      <pc:sldChg chg="del">
        <pc:chgData name="Νικόλαος Πολύζος" userId="49bd9883-38f1-4410-9a28-6e5045e10986" providerId="ADAL" clId="{AD7F7F58-2BA0-48E5-93CE-3E98FB34CFCA}" dt="2024-12-09T15:48:17.080" v="456" actId="2696"/>
        <pc:sldMkLst>
          <pc:docMk/>
          <pc:sldMk cId="3048052002" sldId="256"/>
        </pc:sldMkLst>
      </pc:sldChg>
      <pc:sldChg chg="modSp mod">
        <pc:chgData name="Νικόλαος Πολύζος" userId="49bd9883-38f1-4410-9a28-6e5045e10986" providerId="ADAL" clId="{AD7F7F58-2BA0-48E5-93CE-3E98FB34CFCA}" dt="2024-12-09T15:16:01.032" v="29" actId="20577"/>
        <pc:sldMkLst>
          <pc:docMk/>
          <pc:sldMk cId="168477663" sldId="286"/>
        </pc:sldMkLst>
        <pc:spChg chg="mod">
          <ac:chgData name="Νικόλαος Πολύζος" userId="49bd9883-38f1-4410-9a28-6e5045e10986" providerId="ADAL" clId="{AD7F7F58-2BA0-48E5-93CE-3E98FB34CFCA}" dt="2024-12-09T15:16:01.032" v="29" actId="20577"/>
          <ac:spMkLst>
            <pc:docMk/>
            <pc:sldMk cId="168477663" sldId="286"/>
            <ac:spMk id="5" creationId="{2257EA9C-0F89-3D68-7224-959EE3C88A98}"/>
          </ac:spMkLst>
        </pc:spChg>
      </pc:sldChg>
      <pc:sldChg chg="modSp mod">
        <pc:chgData name="Νικόλαος Πολύζος" userId="49bd9883-38f1-4410-9a28-6e5045e10986" providerId="ADAL" clId="{AD7F7F58-2BA0-48E5-93CE-3E98FB34CFCA}" dt="2024-12-09T15:16:40.553" v="33" actId="20577"/>
        <pc:sldMkLst>
          <pc:docMk/>
          <pc:sldMk cId="1391406940" sldId="287"/>
        </pc:sldMkLst>
        <pc:spChg chg="mod">
          <ac:chgData name="Νικόλαος Πολύζος" userId="49bd9883-38f1-4410-9a28-6e5045e10986" providerId="ADAL" clId="{AD7F7F58-2BA0-48E5-93CE-3E98FB34CFCA}" dt="2024-12-09T15:16:40.553" v="33" actId="20577"/>
          <ac:spMkLst>
            <pc:docMk/>
            <pc:sldMk cId="1391406940" sldId="287"/>
            <ac:spMk id="5" creationId="{2257EA9C-0F89-3D68-7224-959EE3C88A98}"/>
          </ac:spMkLst>
        </pc:spChg>
      </pc:sldChg>
      <pc:sldChg chg="modSp mod">
        <pc:chgData name="Νικόλαος Πολύζος" userId="49bd9883-38f1-4410-9a28-6e5045e10986" providerId="ADAL" clId="{AD7F7F58-2BA0-48E5-93CE-3E98FB34CFCA}" dt="2024-12-09T15:17:36.711" v="36" actId="20577"/>
        <pc:sldMkLst>
          <pc:docMk/>
          <pc:sldMk cId="3195279829" sldId="288"/>
        </pc:sldMkLst>
        <pc:spChg chg="mod">
          <ac:chgData name="Νικόλαος Πολύζος" userId="49bd9883-38f1-4410-9a28-6e5045e10986" providerId="ADAL" clId="{AD7F7F58-2BA0-48E5-93CE-3E98FB34CFCA}" dt="2024-12-09T15:17:36.711" v="36" actId="20577"/>
          <ac:spMkLst>
            <pc:docMk/>
            <pc:sldMk cId="3195279829" sldId="288"/>
            <ac:spMk id="5" creationId="{2257EA9C-0F89-3D68-7224-959EE3C88A98}"/>
          </ac:spMkLst>
        </pc:spChg>
      </pc:sldChg>
      <pc:sldChg chg="modSp mod">
        <pc:chgData name="Νικόλαος Πολύζος" userId="49bd9883-38f1-4410-9a28-6e5045e10986" providerId="ADAL" clId="{AD7F7F58-2BA0-48E5-93CE-3E98FB34CFCA}" dt="2024-12-09T15:19:28.806" v="63" actId="115"/>
        <pc:sldMkLst>
          <pc:docMk/>
          <pc:sldMk cId="1522470092" sldId="289"/>
        </pc:sldMkLst>
        <pc:spChg chg="mod">
          <ac:chgData name="Νικόλαος Πολύζος" userId="49bd9883-38f1-4410-9a28-6e5045e10986" providerId="ADAL" clId="{AD7F7F58-2BA0-48E5-93CE-3E98FB34CFCA}" dt="2024-12-09T15:19:28.806" v="63" actId="115"/>
          <ac:spMkLst>
            <pc:docMk/>
            <pc:sldMk cId="1522470092" sldId="289"/>
            <ac:spMk id="5" creationId="{2257EA9C-0F89-3D68-7224-959EE3C88A98}"/>
          </ac:spMkLst>
        </pc:spChg>
      </pc:sldChg>
      <pc:sldChg chg="modSp mod">
        <pc:chgData name="Νικόλαος Πολύζος" userId="49bd9883-38f1-4410-9a28-6e5045e10986" providerId="ADAL" clId="{AD7F7F58-2BA0-48E5-93CE-3E98FB34CFCA}" dt="2024-12-09T15:20:17.019" v="65" actId="20577"/>
        <pc:sldMkLst>
          <pc:docMk/>
          <pc:sldMk cId="3500421613" sldId="291"/>
        </pc:sldMkLst>
        <pc:spChg chg="mod">
          <ac:chgData name="Νικόλαος Πολύζος" userId="49bd9883-38f1-4410-9a28-6e5045e10986" providerId="ADAL" clId="{AD7F7F58-2BA0-48E5-93CE-3E98FB34CFCA}" dt="2024-12-09T15:20:17.019" v="65" actId="20577"/>
          <ac:spMkLst>
            <pc:docMk/>
            <pc:sldMk cId="3500421613" sldId="291"/>
            <ac:spMk id="5" creationId="{2257EA9C-0F89-3D68-7224-959EE3C88A98}"/>
          </ac:spMkLst>
        </pc:spChg>
      </pc:sldChg>
      <pc:sldChg chg="modSp mod">
        <pc:chgData name="Νικόλαος Πολύζος" userId="49bd9883-38f1-4410-9a28-6e5045e10986" providerId="ADAL" clId="{AD7F7F58-2BA0-48E5-93CE-3E98FB34CFCA}" dt="2024-12-09T15:22:52.230" v="143" actId="20577"/>
        <pc:sldMkLst>
          <pc:docMk/>
          <pc:sldMk cId="3874904393" sldId="292"/>
        </pc:sldMkLst>
        <pc:spChg chg="mod">
          <ac:chgData name="Νικόλαος Πολύζος" userId="49bd9883-38f1-4410-9a28-6e5045e10986" providerId="ADAL" clId="{AD7F7F58-2BA0-48E5-93CE-3E98FB34CFCA}" dt="2024-12-09T15:22:52.230" v="143" actId="20577"/>
          <ac:spMkLst>
            <pc:docMk/>
            <pc:sldMk cId="3874904393" sldId="292"/>
            <ac:spMk id="5" creationId="{2257EA9C-0F89-3D68-7224-959EE3C88A98}"/>
          </ac:spMkLst>
        </pc:spChg>
      </pc:sldChg>
      <pc:sldChg chg="modSp mod">
        <pc:chgData name="Νικόλαος Πολύζος" userId="49bd9883-38f1-4410-9a28-6e5045e10986" providerId="ADAL" clId="{AD7F7F58-2BA0-48E5-93CE-3E98FB34CFCA}" dt="2024-12-09T15:25:53.093" v="203" actId="6549"/>
        <pc:sldMkLst>
          <pc:docMk/>
          <pc:sldMk cId="2829041636" sldId="293"/>
        </pc:sldMkLst>
        <pc:spChg chg="mod">
          <ac:chgData name="Νικόλαος Πολύζος" userId="49bd9883-38f1-4410-9a28-6e5045e10986" providerId="ADAL" clId="{AD7F7F58-2BA0-48E5-93CE-3E98FB34CFCA}" dt="2024-12-09T15:25:53.093" v="203" actId="6549"/>
          <ac:spMkLst>
            <pc:docMk/>
            <pc:sldMk cId="2829041636" sldId="293"/>
            <ac:spMk id="5" creationId="{2257EA9C-0F89-3D68-7224-959EE3C88A98}"/>
          </ac:spMkLst>
        </pc:spChg>
      </pc:sldChg>
      <pc:sldChg chg="modSp mod">
        <pc:chgData name="Νικόλαος Πολύζος" userId="49bd9883-38f1-4410-9a28-6e5045e10986" providerId="ADAL" clId="{AD7F7F58-2BA0-48E5-93CE-3E98FB34CFCA}" dt="2024-12-09T15:27:53.886" v="258" actId="113"/>
        <pc:sldMkLst>
          <pc:docMk/>
          <pc:sldMk cId="836981736" sldId="294"/>
        </pc:sldMkLst>
        <pc:spChg chg="mod">
          <ac:chgData name="Νικόλαος Πολύζος" userId="49bd9883-38f1-4410-9a28-6e5045e10986" providerId="ADAL" clId="{AD7F7F58-2BA0-48E5-93CE-3E98FB34CFCA}" dt="2024-12-09T15:27:53.886" v="258" actId="113"/>
          <ac:spMkLst>
            <pc:docMk/>
            <pc:sldMk cId="836981736" sldId="294"/>
            <ac:spMk id="5" creationId="{2257EA9C-0F89-3D68-7224-959EE3C88A98}"/>
          </ac:spMkLst>
        </pc:spChg>
      </pc:sldChg>
      <pc:sldChg chg="modSp mod">
        <pc:chgData name="Νικόλαος Πολύζος" userId="49bd9883-38f1-4410-9a28-6e5045e10986" providerId="ADAL" clId="{AD7F7F58-2BA0-48E5-93CE-3E98FB34CFCA}" dt="2024-12-09T15:29:30.226" v="285" actId="115"/>
        <pc:sldMkLst>
          <pc:docMk/>
          <pc:sldMk cId="2486013776" sldId="295"/>
        </pc:sldMkLst>
        <pc:spChg chg="mod">
          <ac:chgData name="Νικόλαος Πολύζος" userId="49bd9883-38f1-4410-9a28-6e5045e10986" providerId="ADAL" clId="{AD7F7F58-2BA0-48E5-93CE-3E98FB34CFCA}" dt="2024-12-09T15:29:30.226" v="285" actId="115"/>
          <ac:spMkLst>
            <pc:docMk/>
            <pc:sldMk cId="2486013776" sldId="295"/>
            <ac:spMk id="5" creationId="{2257EA9C-0F89-3D68-7224-959EE3C88A98}"/>
          </ac:spMkLst>
        </pc:spChg>
      </pc:sldChg>
      <pc:sldChg chg="modSp mod">
        <pc:chgData name="Νικόλαος Πολύζος" userId="49bd9883-38f1-4410-9a28-6e5045e10986" providerId="ADAL" clId="{AD7F7F58-2BA0-48E5-93CE-3E98FB34CFCA}" dt="2024-12-09T15:30:44.894" v="310" actId="20577"/>
        <pc:sldMkLst>
          <pc:docMk/>
          <pc:sldMk cId="3570020289" sldId="296"/>
        </pc:sldMkLst>
        <pc:spChg chg="mod">
          <ac:chgData name="Νικόλαος Πολύζος" userId="49bd9883-38f1-4410-9a28-6e5045e10986" providerId="ADAL" clId="{AD7F7F58-2BA0-48E5-93CE-3E98FB34CFCA}" dt="2024-12-09T15:30:44.894" v="310" actId="20577"/>
          <ac:spMkLst>
            <pc:docMk/>
            <pc:sldMk cId="3570020289" sldId="296"/>
            <ac:spMk id="5" creationId="{2257EA9C-0F89-3D68-7224-959EE3C88A98}"/>
          </ac:spMkLst>
        </pc:spChg>
      </pc:sldChg>
      <pc:sldChg chg="modSp mod">
        <pc:chgData name="Νικόλαος Πολύζος" userId="49bd9883-38f1-4410-9a28-6e5045e10986" providerId="ADAL" clId="{AD7F7F58-2BA0-48E5-93CE-3E98FB34CFCA}" dt="2024-12-09T15:31:36.176" v="312" actId="20577"/>
        <pc:sldMkLst>
          <pc:docMk/>
          <pc:sldMk cId="1210658225" sldId="298"/>
        </pc:sldMkLst>
        <pc:spChg chg="mod">
          <ac:chgData name="Νικόλαος Πολύζος" userId="49bd9883-38f1-4410-9a28-6e5045e10986" providerId="ADAL" clId="{AD7F7F58-2BA0-48E5-93CE-3E98FB34CFCA}" dt="2024-12-09T15:31:36.176" v="312" actId="20577"/>
          <ac:spMkLst>
            <pc:docMk/>
            <pc:sldMk cId="1210658225" sldId="298"/>
            <ac:spMk id="5" creationId="{2257EA9C-0F89-3D68-7224-959EE3C88A98}"/>
          </ac:spMkLst>
        </pc:spChg>
      </pc:sldChg>
      <pc:sldChg chg="modSp mod">
        <pc:chgData name="Νικόλαος Πολύζος" userId="49bd9883-38f1-4410-9a28-6e5045e10986" providerId="ADAL" clId="{AD7F7F58-2BA0-48E5-93CE-3E98FB34CFCA}" dt="2024-12-09T15:35:46.973" v="365" actId="1076"/>
        <pc:sldMkLst>
          <pc:docMk/>
          <pc:sldMk cId="3908665960" sldId="303"/>
        </pc:sldMkLst>
        <pc:spChg chg="mod">
          <ac:chgData name="Νικόλαος Πολύζος" userId="49bd9883-38f1-4410-9a28-6e5045e10986" providerId="ADAL" clId="{AD7F7F58-2BA0-48E5-93CE-3E98FB34CFCA}" dt="2024-12-09T15:35:46.973" v="365" actId="1076"/>
          <ac:spMkLst>
            <pc:docMk/>
            <pc:sldMk cId="3908665960" sldId="303"/>
            <ac:spMk id="5" creationId="{2257EA9C-0F89-3D68-7224-959EE3C88A98}"/>
          </ac:spMkLst>
        </pc:spChg>
      </pc:sldChg>
      <pc:sldChg chg="modSp mod">
        <pc:chgData name="Νικόλαος Πολύζος" userId="49bd9883-38f1-4410-9a28-6e5045e10986" providerId="ADAL" clId="{AD7F7F58-2BA0-48E5-93CE-3E98FB34CFCA}" dt="2024-12-09T15:39:14.211" v="401" actId="115"/>
        <pc:sldMkLst>
          <pc:docMk/>
          <pc:sldMk cId="523730309" sldId="306"/>
        </pc:sldMkLst>
        <pc:spChg chg="mod">
          <ac:chgData name="Νικόλαος Πολύζος" userId="49bd9883-38f1-4410-9a28-6e5045e10986" providerId="ADAL" clId="{AD7F7F58-2BA0-48E5-93CE-3E98FB34CFCA}" dt="2024-12-09T15:39:14.211" v="401" actId="115"/>
          <ac:spMkLst>
            <pc:docMk/>
            <pc:sldMk cId="523730309" sldId="306"/>
            <ac:spMk id="5" creationId="{2257EA9C-0F89-3D68-7224-959EE3C88A98}"/>
          </ac:spMkLst>
        </pc:spChg>
      </pc:sldChg>
      <pc:sldChg chg="modSp mod">
        <pc:chgData name="Νικόλαος Πολύζος" userId="49bd9883-38f1-4410-9a28-6e5045e10986" providerId="ADAL" clId="{AD7F7F58-2BA0-48E5-93CE-3E98FB34CFCA}" dt="2024-12-09T15:39:38.926" v="412" actId="6549"/>
        <pc:sldMkLst>
          <pc:docMk/>
          <pc:sldMk cId="2257718907" sldId="307"/>
        </pc:sldMkLst>
        <pc:spChg chg="mod">
          <ac:chgData name="Νικόλαος Πολύζος" userId="49bd9883-38f1-4410-9a28-6e5045e10986" providerId="ADAL" clId="{AD7F7F58-2BA0-48E5-93CE-3E98FB34CFCA}" dt="2024-12-09T15:39:38.926" v="412" actId="6549"/>
          <ac:spMkLst>
            <pc:docMk/>
            <pc:sldMk cId="2257718907" sldId="307"/>
            <ac:spMk id="5" creationId="{2257EA9C-0F89-3D68-7224-959EE3C88A98}"/>
          </ac:spMkLst>
        </pc:spChg>
      </pc:sldChg>
      <pc:sldChg chg="modSp mod">
        <pc:chgData name="Νικόλαος Πολύζος" userId="49bd9883-38f1-4410-9a28-6e5045e10986" providerId="ADAL" clId="{AD7F7F58-2BA0-48E5-93CE-3E98FB34CFCA}" dt="2024-12-09T15:41:18.123" v="414" actId="6549"/>
        <pc:sldMkLst>
          <pc:docMk/>
          <pc:sldMk cId="1996586907" sldId="314"/>
        </pc:sldMkLst>
        <pc:spChg chg="mod">
          <ac:chgData name="Νικόλαος Πολύζος" userId="49bd9883-38f1-4410-9a28-6e5045e10986" providerId="ADAL" clId="{AD7F7F58-2BA0-48E5-93CE-3E98FB34CFCA}" dt="2024-12-09T15:41:18.123" v="414" actId="6549"/>
          <ac:spMkLst>
            <pc:docMk/>
            <pc:sldMk cId="1996586907" sldId="314"/>
            <ac:spMk id="5" creationId="{2257EA9C-0F89-3D68-7224-959EE3C88A98}"/>
          </ac:spMkLst>
        </pc:spChg>
      </pc:sldChg>
      <pc:sldChg chg="modSp mod">
        <pc:chgData name="Νικόλαος Πολύζος" userId="49bd9883-38f1-4410-9a28-6e5045e10986" providerId="ADAL" clId="{AD7F7F58-2BA0-48E5-93CE-3E98FB34CFCA}" dt="2024-12-09T15:41:53.178" v="416" actId="20577"/>
        <pc:sldMkLst>
          <pc:docMk/>
          <pc:sldMk cId="722541778" sldId="316"/>
        </pc:sldMkLst>
        <pc:spChg chg="mod">
          <ac:chgData name="Νικόλαος Πολύζος" userId="49bd9883-38f1-4410-9a28-6e5045e10986" providerId="ADAL" clId="{AD7F7F58-2BA0-48E5-93CE-3E98FB34CFCA}" dt="2024-12-09T15:41:53.178" v="416" actId="20577"/>
          <ac:spMkLst>
            <pc:docMk/>
            <pc:sldMk cId="722541778" sldId="316"/>
            <ac:spMk id="5" creationId="{2257EA9C-0F89-3D68-7224-959EE3C88A98}"/>
          </ac:spMkLst>
        </pc:spChg>
      </pc:sldChg>
      <pc:sldChg chg="modSp mod">
        <pc:chgData name="Νικόλαος Πολύζος" userId="49bd9883-38f1-4410-9a28-6e5045e10986" providerId="ADAL" clId="{AD7F7F58-2BA0-48E5-93CE-3E98FB34CFCA}" dt="2024-12-09T15:42:13.336" v="417" actId="20577"/>
        <pc:sldMkLst>
          <pc:docMk/>
          <pc:sldMk cId="3067955123" sldId="318"/>
        </pc:sldMkLst>
        <pc:spChg chg="mod">
          <ac:chgData name="Νικόλαος Πολύζος" userId="49bd9883-38f1-4410-9a28-6e5045e10986" providerId="ADAL" clId="{AD7F7F58-2BA0-48E5-93CE-3E98FB34CFCA}" dt="2024-12-09T15:42:13.336" v="417" actId="20577"/>
          <ac:spMkLst>
            <pc:docMk/>
            <pc:sldMk cId="3067955123" sldId="318"/>
            <ac:spMk id="5" creationId="{2257EA9C-0F89-3D68-7224-959EE3C88A98}"/>
          </ac:spMkLst>
        </pc:spChg>
      </pc:sldChg>
      <pc:sldChg chg="modSp mod">
        <pc:chgData name="Νικόλαος Πολύζος" userId="49bd9883-38f1-4410-9a28-6e5045e10986" providerId="ADAL" clId="{AD7F7F58-2BA0-48E5-93CE-3E98FB34CFCA}" dt="2024-12-09T15:42:41.069" v="420" actId="6549"/>
        <pc:sldMkLst>
          <pc:docMk/>
          <pc:sldMk cId="617454827" sldId="319"/>
        </pc:sldMkLst>
        <pc:spChg chg="mod">
          <ac:chgData name="Νικόλαος Πολύζος" userId="49bd9883-38f1-4410-9a28-6e5045e10986" providerId="ADAL" clId="{AD7F7F58-2BA0-48E5-93CE-3E98FB34CFCA}" dt="2024-12-09T15:42:41.069" v="420" actId="6549"/>
          <ac:spMkLst>
            <pc:docMk/>
            <pc:sldMk cId="617454827" sldId="319"/>
            <ac:spMk id="5" creationId="{2257EA9C-0F89-3D68-7224-959EE3C88A98}"/>
          </ac:spMkLst>
        </pc:spChg>
      </pc:sldChg>
      <pc:sldChg chg="modSp mod">
        <pc:chgData name="Νικόλαος Πολύζος" userId="49bd9883-38f1-4410-9a28-6e5045e10986" providerId="ADAL" clId="{AD7F7F58-2BA0-48E5-93CE-3E98FB34CFCA}" dt="2024-12-09T15:43:03.561" v="421" actId="20577"/>
        <pc:sldMkLst>
          <pc:docMk/>
          <pc:sldMk cId="1988275717" sldId="321"/>
        </pc:sldMkLst>
        <pc:spChg chg="mod">
          <ac:chgData name="Νικόλαος Πολύζος" userId="49bd9883-38f1-4410-9a28-6e5045e10986" providerId="ADAL" clId="{AD7F7F58-2BA0-48E5-93CE-3E98FB34CFCA}" dt="2024-12-09T15:43:03.561" v="421" actId="20577"/>
          <ac:spMkLst>
            <pc:docMk/>
            <pc:sldMk cId="1988275717" sldId="321"/>
            <ac:spMk id="5" creationId="{2257EA9C-0F89-3D68-7224-959EE3C88A98}"/>
          </ac:spMkLst>
        </pc:spChg>
      </pc:sldChg>
      <pc:sldChg chg="modSp mod">
        <pc:chgData name="Νικόλαος Πολύζος" userId="49bd9883-38f1-4410-9a28-6e5045e10986" providerId="ADAL" clId="{AD7F7F58-2BA0-48E5-93CE-3E98FB34CFCA}" dt="2024-12-09T15:44:13.082" v="423" actId="20577"/>
        <pc:sldMkLst>
          <pc:docMk/>
          <pc:sldMk cId="2273333493" sldId="329"/>
        </pc:sldMkLst>
        <pc:spChg chg="mod">
          <ac:chgData name="Νικόλαος Πολύζος" userId="49bd9883-38f1-4410-9a28-6e5045e10986" providerId="ADAL" clId="{AD7F7F58-2BA0-48E5-93CE-3E98FB34CFCA}" dt="2024-12-09T15:44:13.082" v="423" actId="20577"/>
          <ac:spMkLst>
            <pc:docMk/>
            <pc:sldMk cId="2273333493" sldId="329"/>
            <ac:spMk id="5" creationId="{2257EA9C-0F89-3D68-7224-959EE3C88A98}"/>
          </ac:spMkLst>
        </pc:spChg>
      </pc:sldChg>
      <pc:sldChg chg="modSp mod">
        <pc:chgData name="Νικόλαος Πολύζος" userId="49bd9883-38f1-4410-9a28-6e5045e10986" providerId="ADAL" clId="{AD7F7F58-2BA0-48E5-93CE-3E98FB34CFCA}" dt="2024-12-09T15:46:32.413" v="441" actId="20577"/>
        <pc:sldMkLst>
          <pc:docMk/>
          <pc:sldMk cId="2347880256" sldId="340"/>
        </pc:sldMkLst>
        <pc:spChg chg="mod">
          <ac:chgData name="Νικόλαος Πολύζος" userId="49bd9883-38f1-4410-9a28-6e5045e10986" providerId="ADAL" clId="{AD7F7F58-2BA0-48E5-93CE-3E98FB34CFCA}" dt="2024-12-09T15:46:32.413" v="441" actId="20577"/>
          <ac:spMkLst>
            <pc:docMk/>
            <pc:sldMk cId="2347880256" sldId="340"/>
            <ac:spMk id="5" creationId="{2257EA9C-0F89-3D68-7224-959EE3C88A98}"/>
          </ac:spMkLst>
        </pc:spChg>
      </pc:sldChg>
      <pc:sldChg chg="modSp mod">
        <pc:chgData name="Νικόλαος Πολύζος" userId="49bd9883-38f1-4410-9a28-6e5045e10986" providerId="ADAL" clId="{AD7F7F58-2BA0-48E5-93CE-3E98FB34CFCA}" dt="2024-12-09T15:47:49.225" v="455" actId="6549"/>
        <pc:sldMkLst>
          <pc:docMk/>
          <pc:sldMk cId="3783888686" sldId="344"/>
        </pc:sldMkLst>
        <pc:spChg chg="mod">
          <ac:chgData name="Νικόλαος Πολύζος" userId="49bd9883-38f1-4410-9a28-6e5045e10986" providerId="ADAL" clId="{AD7F7F58-2BA0-48E5-93CE-3E98FB34CFCA}" dt="2024-12-09T15:47:49.225" v="455" actId="6549"/>
          <ac:spMkLst>
            <pc:docMk/>
            <pc:sldMk cId="3783888686" sldId="344"/>
            <ac:spMk id="5" creationId="{2257EA9C-0F89-3D68-7224-959EE3C88A98}"/>
          </ac:spMkLst>
        </pc:spChg>
      </pc:sldChg>
      <pc:sldChg chg="modSp mod">
        <pc:chgData name="Νικόλαος Πολύζος" userId="49bd9883-38f1-4410-9a28-6e5045e10986" providerId="ADAL" clId="{AD7F7F58-2BA0-48E5-93CE-3E98FB34CFCA}" dt="2024-12-09T15:48:51.862" v="457" actId="20577"/>
        <pc:sldMkLst>
          <pc:docMk/>
          <pc:sldMk cId="2826237331" sldId="347"/>
        </pc:sldMkLst>
        <pc:spChg chg="mod">
          <ac:chgData name="Νικόλαος Πολύζος" userId="49bd9883-38f1-4410-9a28-6e5045e10986" providerId="ADAL" clId="{AD7F7F58-2BA0-48E5-93CE-3E98FB34CFCA}" dt="2024-12-09T15:48:51.862" v="457" actId="20577"/>
          <ac:spMkLst>
            <pc:docMk/>
            <pc:sldMk cId="2826237331" sldId="347"/>
            <ac:spMk id="5" creationId="{2257EA9C-0F89-3D68-7224-959EE3C88A9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21CBC4-9459-DCE1-FA84-6926CC1E486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4F674D1-4C1B-7208-69B1-C7C5D24A7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D78BEE0-A708-826C-C7B8-8851473DE134}"/>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5" name="Θέση υποσέλιδου 4">
            <a:extLst>
              <a:ext uri="{FF2B5EF4-FFF2-40B4-BE49-F238E27FC236}">
                <a16:creationId xmlns:a16="http://schemas.microsoft.com/office/drawing/2014/main" id="{DBE6FE44-9C3B-87DC-B70D-9E60A15A44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1644B22-829B-65E5-1683-B6ED9A215D0F}"/>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354943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2B7CC2-5754-538A-C16C-A6C91DC13DA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C036D8F-768B-D7C0-6107-F60540E834C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32A2495-5FC9-DC65-E53C-A45CF5B46336}"/>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5" name="Θέση υποσέλιδου 4">
            <a:extLst>
              <a:ext uri="{FF2B5EF4-FFF2-40B4-BE49-F238E27FC236}">
                <a16:creationId xmlns:a16="http://schemas.microsoft.com/office/drawing/2014/main" id="{A6FC14B0-D461-EEB3-E265-EF54EA7361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8ADB80-ECF0-E803-22B3-62C273275C7C}"/>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389882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C76DA7A-1BAC-59FB-52DD-81FCAF53D05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3BBEBE4-2E0B-D40F-BB25-A1AF4C42B8E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329216-0D79-6ADF-BD37-A51563F47F8A}"/>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5" name="Θέση υποσέλιδου 4">
            <a:extLst>
              <a:ext uri="{FF2B5EF4-FFF2-40B4-BE49-F238E27FC236}">
                <a16:creationId xmlns:a16="http://schemas.microsoft.com/office/drawing/2014/main" id="{D4FDE783-F4B2-841B-F6E4-7FADA383A09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2B18FC-C5C3-1B0A-055A-20C0B86D97F6}"/>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174863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75588-B59E-C6BC-6791-DE372FD1D90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3939638-49EC-4F6E-0AC3-1CAA7DC7B19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ABF1F2-E923-23A0-0F1F-4F2BC1AF9D10}"/>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5" name="Θέση υποσέλιδου 4">
            <a:extLst>
              <a:ext uri="{FF2B5EF4-FFF2-40B4-BE49-F238E27FC236}">
                <a16:creationId xmlns:a16="http://schemas.microsoft.com/office/drawing/2014/main" id="{EAB636DB-31A5-D4BE-1CF2-A1BC8C6F123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83CEFD-90DB-29B4-7942-3310570311B9}"/>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301892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1D6DB4-4E51-7C43-8E69-C58CFBF1F35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DF2584A-22C5-591C-E483-8BC0256E2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74E609B-C8B3-F904-0264-71C34781DBA0}"/>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5" name="Θέση υποσέλιδου 4">
            <a:extLst>
              <a:ext uri="{FF2B5EF4-FFF2-40B4-BE49-F238E27FC236}">
                <a16:creationId xmlns:a16="http://schemas.microsoft.com/office/drawing/2014/main" id="{09C95E8F-DE84-8D5A-750E-974962EFFA7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4C3648-5807-568F-5624-915F4281F443}"/>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263850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921A22-C506-4B70-B14C-379EF9281C4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8D0D664-3422-AD81-8AD8-2202C708C3A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ECE6359-B405-A3D1-6B50-DC369089DB3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FD3D425-C1BC-84C0-DBF4-6C6B8C211155}"/>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6" name="Θέση υποσέλιδου 5">
            <a:extLst>
              <a:ext uri="{FF2B5EF4-FFF2-40B4-BE49-F238E27FC236}">
                <a16:creationId xmlns:a16="http://schemas.microsoft.com/office/drawing/2014/main" id="{068ADA64-9FCB-3980-8CA4-E70ED836FBD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A82990D-4E91-B68F-C8CF-1E0A0E5479B1}"/>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279681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B1967-3A8C-943E-DC5A-D3AFA85BB1B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8AC5DD5-476F-B064-3D8A-BE6C72CB1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E101FA8-127E-67EE-1BBC-1CE66254FDF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D2B6A65-3100-1C21-24EC-CD75A7E86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A80218A-685B-55B6-1BFE-50B6E534AA9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E3A4C81-0F89-1097-E18C-9134ED2B489A}"/>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8" name="Θέση υποσέλιδου 7">
            <a:extLst>
              <a:ext uri="{FF2B5EF4-FFF2-40B4-BE49-F238E27FC236}">
                <a16:creationId xmlns:a16="http://schemas.microsoft.com/office/drawing/2014/main" id="{54B414C3-6977-4264-99A0-15BD6344C8D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AE95511-A5FF-1AD5-5F8B-6128645C34B5}"/>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20278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7E4E9-34DC-838A-F5BB-0B77A134A9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8E8CD9D-F387-B2A9-A1C5-EEEA64080D42}"/>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4" name="Θέση υποσέλιδου 3">
            <a:extLst>
              <a:ext uri="{FF2B5EF4-FFF2-40B4-BE49-F238E27FC236}">
                <a16:creationId xmlns:a16="http://schemas.microsoft.com/office/drawing/2014/main" id="{8ACE79D2-1D9C-CD7B-CA92-FB471B88838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061A660-8A5B-6CB6-DD4B-7A001C40DA8D}"/>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184374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E20E9A4-933C-E70D-C64F-1B6C79E2CDB0}"/>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3" name="Θέση υποσέλιδου 2">
            <a:extLst>
              <a:ext uri="{FF2B5EF4-FFF2-40B4-BE49-F238E27FC236}">
                <a16:creationId xmlns:a16="http://schemas.microsoft.com/office/drawing/2014/main" id="{DD8CCE50-491D-C6EF-75A0-E2021B1E77E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549889B-63C1-2F5D-2B34-8D3996D569E7}"/>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137334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66751A-91DE-92C2-2365-E6AF3D63C5A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8D0BBF8-C1A3-ED64-6734-42D8555BA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45667F7-132C-A687-6585-1CA537C0B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F61A5A-41FB-F3DF-9F80-5AFA62A9C801}"/>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6" name="Θέση υποσέλιδου 5">
            <a:extLst>
              <a:ext uri="{FF2B5EF4-FFF2-40B4-BE49-F238E27FC236}">
                <a16:creationId xmlns:a16="http://schemas.microsoft.com/office/drawing/2014/main" id="{1A54CDED-8703-AC3A-2DEE-F7F1FFB379D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46BF2C0-B2D4-38C9-438F-481B5B5A98E0}"/>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232270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2B88D-FF2E-AC4F-405A-C25CA2F0BF4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E1F6972-3606-FB6D-1B17-5D7AD3FE3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4A72E92-9FFE-4F55-1E95-05489B5CA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3B30AEF-35CF-733A-3B6A-DF15193B32CE}"/>
              </a:ext>
            </a:extLst>
          </p:cNvPr>
          <p:cNvSpPr>
            <a:spLocks noGrp="1"/>
          </p:cNvSpPr>
          <p:nvPr>
            <p:ph type="dt" sz="half" idx="10"/>
          </p:nvPr>
        </p:nvSpPr>
        <p:spPr/>
        <p:txBody>
          <a:bodyPr/>
          <a:lstStyle/>
          <a:p>
            <a:fld id="{75ADD821-29B5-4F19-B57A-0B9EC840B0E1}" type="datetimeFigureOut">
              <a:rPr lang="el-GR" smtClean="0"/>
              <a:t>9/12/2024</a:t>
            </a:fld>
            <a:endParaRPr lang="el-GR"/>
          </a:p>
        </p:txBody>
      </p:sp>
      <p:sp>
        <p:nvSpPr>
          <p:cNvPr id="6" name="Θέση υποσέλιδου 5">
            <a:extLst>
              <a:ext uri="{FF2B5EF4-FFF2-40B4-BE49-F238E27FC236}">
                <a16:creationId xmlns:a16="http://schemas.microsoft.com/office/drawing/2014/main" id="{9A5DDDA4-A3B7-4086-2DDC-6FC58704731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836492E-0D69-6E08-BC13-86820FCFD744}"/>
              </a:ext>
            </a:extLst>
          </p:cNvPr>
          <p:cNvSpPr>
            <a:spLocks noGrp="1"/>
          </p:cNvSpPr>
          <p:nvPr>
            <p:ph type="sldNum" sz="quarter" idx="12"/>
          </p:nvPr>
        </p:nvSpPr>
        <p:spPr/>
        <p:txBody>
          <a:bodyPr/>
          <a:lstStyle/>
          <a:p>
            <a:fld id="{419EC7DD-B66D-4856-9B20-466F251F0D8D}" type="slidenum">
              <a:rPr lang="el-GR" smtClean="0"/>
              <a:t>‹#›</a:t>
            </a:fld>
            <a:endParaRPr lang="el-GR"/>
          </a:p>
        </p:txBody>
      </p:sp>
    </p:spTree>
    <p:extLst>
      <p:ext uri="{BB962C8B-B14F-4D97-AF65-F5344CB8AC3E}">
        <p14:creationId xmlns:p14="http://schemas.microsoft.com/office/powerpoint/2010/main" val="81920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DF14DAB-6B6B-BB33-5B54-C2A565A4F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FF08D50-3AB2-9C34-728E-8BC08FF7C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C09C8FA-BB14-1338-E293-E3D1CDF68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DD821-29B5-4F19-B57A-0B9EC840B0E1}" type="datetimeFigureOut">
              <a:rPr lang="el-GR" smtClean="0"/>
              <a:t>9/12/2024</a:t>
            </a:fld>
            <a:endParaRPr lang="el-GR"/>
          </a:p>
        </p:txBody>
      </p:sp>
      <p:sp>
        <p:nvSpPr>
          <p:cNvPr id="5" name="Θέση υποσέλιδου 4">
            <a:extLst>
              <a:ext uri="{FF2B5EF4-FFF2-40B4-BE49-F238E27FC236}">
                <a16:creationId xmlns:a16="http://schemas.microsoft.com/office/drawing/2014/main" id="{C3B2CCD3-E60B-EB3C-AE56-65EE7093C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B1CAFDD-F67B-B88C-7C96-2C1D5CA5D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C7DD-B66D-4856-9B20-466F251F0D8D}" type="slidenum">
              <a:rPr lang="el-GR" smtClean="0"/>
              <a:t>‹#›</a:t>
            </a:fld>
            <a:endParaRPr lang="el-GR"/>
          </a:p>
        </p:txBody>
      </p:sp>
    </p:spTree>
    <p:extLst>
      <p:ext uri="{BB962C8B-B14F-4D97-AF65-F5344CB8AC3E}">
        <p14:creationId xmlns:p14="http://schemas.microsoft.com/office/powerpoint/2010/main" val="394835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178490" y="161310"/>
            <a:ext cx="7013510" cy="1326527"/>
          </a:xfrm>
        </p:spPr>
        <p:txBody>
          <a:bodyPr>
            <a:noAutofit/>
          </a:bodyPr>
          <a:lstStyle/>
          <a:p>
            <a:pPr algn="l"/>
            <a:r>
              <a:rPr lang="el-GR" sz="3600" b="1" dirty="0">
                <a:solidFill>
                  <a:srgbClr val="2E6CB8"/>
                </a:solidFill>
                <a:latin typeface="Arial" panose="020B0604020202020204" pitchFamily="34" charset="0"/>
                <a:cs typeface="Arial" panose="020B0604020202020204" pitchFamily="34" charset="0"/>
              </a:rPr>
              <a:t>Πολιτική υγείας και </a:t>
            </a:r>
            <a:br>
              <a:rPr lang="el-GR" sz="3600" b="1" dirty="0">
                <a:solidFill>
                  <a:srgbClr val="2E6CB8"/>
                </a:solidFill>
                <a:latin typeface="Arial" panose="020B0604020202020204" pitchFamily="34" charset="0"/>
                <a:cs typeface="Arial" panose="020B0604020202020204" pitchFamily="34" charset="0"/>
              </a:rPr>
            </a:br>
            <a:r>
              <a:rPr lang="el-GR" sz="3600" b="1" dirty="0">
                <a:solidFill>
                  <a:srgbClr val="2E6CB8"/>
                </a:solidFill>
                <a:latin typeface="Arial" panose="020B0604020202020204" pitchFamily="34" charset="0"/>
                <a:cs typeface="Arial" panose="020B0604020202020204" pitchFamily="34" charset="0"/>
              </a:rPr>
              <a:t>Διοίκηση υπηρεσιών υγείας</a:t>
            </a:r>
          </a:p>
        </p:txBody>
      </p:sp>
      <p:sp>
        <p:nvSpPr>
          <p:cNvPr id="3" name="Υπότιτλος 2">
            <a:extLst>
              <a:ext uri="{FF2B5EF4-FFF2-40B4-BE49-F238E27FC236}">
                <a16:creationId xmlns:a16="http://schemas.microsoft.com/office/drawing/2014/main" id="{263B0220-285E-CDAD-EBD0-6D84226E8FAB}"/>
              </a:ext>
            </a:extLst>
          </p:cNvPr>
          <p:cNvSpPr>
            <a:spLocks noGrp="1"/>
          </p:cNvSpPr>
          <p:nvPr>
            <p:ph type="subTitle" idx="1"/>
          </p:nvPr>
        </p:nvSpPr>
        <p:spPr>
          <a:xfrm>
            <a:off x="5178490" y="1670066"/>
            <a:ext cx="6806288" cy="841946"/>
          </a:xfrm>
        </p:spPr>
        <p:txBody>
          <a:bodyPr>
            <a:normAutofit/>
          </a:bodyPr>
          <a:lstStyle/>
          <a:p>
            <a:pPr algn="l"/>
            <a:r>
              <a:rPr lang="el-GR" sz="2800" dirty="0">
                <a:latin typeface="Arial" panose="020B0604020202020204" pitchFamily="34" charset="0"/>
                <a:cs typeface="Arial" panose="020B0604020202020204" pitchFamily="34" charset="0"/>
              </a:rPr>
              <a:t>Νικόλαος Μ. Πολύζος</a:t>
            </a:r>
          </a:p>
        </p:txBody>
      </p:sp>
      <p:sp>
        <p:nvSpPr>
          <p:cNvPr id="4" name="TextBox 3">
            <a:extLst>
              <a:ext uri="{FF2B5EF4-FFF2-40B4-BE49-F238E27FC236}">
                <a16:creationId xmlns:a16="http://schemas.microsoft.com/office/drawing/2014/main" id="{017CE44A-DACC-7179-A8D3-B317D438C19B}"/>
              </a:ext>
            </a:extLst>
          </p:cNvPr>
          <p:cNvSpPr txBox="1"/>
          <p:nvPr/>
        </p:nvSpPr>
        <p:spPr>
          <a:xfrm>
            <a:off x="5178490" y="2466960"/>
            <a:ext cx="7013510" cy="1877437"/>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Κεφ. 6</a:t>
            </a:r>
          </a:p>
          <a:p>
            <a:endParaRPr lang="el-GR" sz="14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Στρατηγικός σχεδιασμός συστημάτων και υπηρεσιών υγείας</a:t>
            </a:r>
            <a:endParaRPr lang="en-US" dirty="0"/>
          </a:p>
          <a:p>
            <a:endParaRPr lang="en-US" dirty="0"/>
          </a:p>
        </p:txBody>
      </p:sp>
      <p:sp>
        <p:nvSpPr>
          <p:cNvPr id="5" name="Ορθογώνιο 4">
            <a:extLst>
              <a:ext uri="{FF2B5EF4-FFF2-40B4-BE49-F238E27FC236}">
                <a16:creationId xmlns:a16="http://schemas.microsoft.com/office/drawing/2014/main" id="{A87E087D-7E8A-1429-F549-0360857342A8}"/>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7" name="Εικόνα 6">
            <a:extLst>
              <a:ext uri="{FF2B5EF4-FFF2-40B4-BE49-F238E27FC236}">
                <a16:creationId xmlns:a16="http://schemas.microsoft.com/office/drawing/2014/main" id="{1B7C43C3-B4D5-5F36-9448-13802159E1CE}"/>
              </a:ext>
            </a:extLst>
          </p:cNvPr>
          <p:cNvPicPr>
            <a:picLocks noChangeAspect="1"/>
          </p:cNvPicPr>
          <p:nvPr/>
        </p:nvPicPr>
        <p:blipFill>
          <a:blip r:embed="rId2"/>
          <a:stretch>
            <a:fillRect/>
          </a:stretch>
        </p:blipFill>
        <p:spPr>
          <a:xfrm>
            <a:off x="9964079" y="5607778"/>
            <a:ext cx="1755170" cy="576000"/>
          </a:xfrm>
          <a:prstGeom prst="rect">
            <a:avLst/>
          </a:prstGeom>
        </p:spPr>
      </p:pic>
      <p:pic>
        <p:nvPicPr>
          <p:cNvPr id="9" name="Εικόνα 8" descr="Εικόνα που περιέχει κείμενο, γραμματοσειρά, σύμβολο, στιγμιότυπο οθόνης&#10;&#10;Περιγραφή που δημιουργήθηκε αυτόματα">
            <a:extLst>
              <a:ext uri="{FF2B5EF4-FFF2-40B4-BE49-F238E27FC236}">
                <a16:creationId xmlns:a16="http://schemas.microsoft.com/office/drawing/2014/main" id="{E77B897F-0262-E821-51F7-EA9BB73A9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81" y="387458"/>
            <a:ext cx="4053582" cy="5723058"/>
          </a:xfrm>
          <a:prstGeom prst="rect">
            <a:avLst/>
          </a:prstGeom>
          <a:ln w="3175">
            <a:solidFill>
              <a:schemeClr val="tx1"/>
            </a:solidFill>
          </a:ln>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20397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(9)</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76463" y="1038045"/>
            <a:ext cx="11823032"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επιτυχία του στρατηγικού ή/και επιχειρησιακού </a:t>
            </a:r>
            <a:r>
              <a:rPr lang="el-GR" sz="2200" b="1" i="0" u="none" strike="noStrike" baseline="0" dirty="0">
                <a:latin typeface="Arial" panose="020B0604020202020204" pitchFamily="34" charset="0"/>
                <a:cs typeface="Arial" panose="020B0604020202020204" pitchFamily="34" charset="0"/>
              </a:rPr>
              <a:t>σχεδίου </a:t>
            </a:r>
            <a:r>
              <a:rPr lang="el-GR" sz="2200" b="0" i="0" u="none" strike="noStrike" baseline="0" dirty="0">
                <a:latin typeface="Arial" panose="020B0604020202020204" pitchFamily="34" charset="0"/>
                <a:cs typeface="Arial" panose="020B0604020202020204" pitchFamily="34" charset="0"/>
              </a:rPr>
              <a:t>έχει να κάνει με τον βαθμό προσαρμογής του στο συγκεκριμένο περιβάλλον της επιχείρησης και θα πρέπει να περιλαμβάνει σε μεγαλύτερο ή μικρότερο βαθμό μελέτη και ανάλυση του εξωτερικού και εσωτερικού περιβάλλοντος της επιχείρησης ή οργανισμού και ακόμη αξιολόγηση - πρόταση βελτίωσης υπάρχουσας στρατηγικής, χάραξη (νέων) στρατηγικών στόχων, ανάπτυξη σχεδίων δράσης, διαμόρφωση επενδυτικού προγράμματος, παρακολούθηση των αποτελεσμάτων.</a:t>
            </a:r>
            <a:endParaRPr lang="en-US" sz="2200" b="0" i="0" u="none" strike="noStrike" baseline="0" dirty="0">
              <a:latin typeface="Arial" panose="020B0604020202020204" pitchFamily="34" charset="0"/>
              <a:cs typeface="Arial" panose="020B0604020202020204" pitchFamily="34" charset="0"/>
            </a:endParaRP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μελέτη του </a:t>
            </a:r>
            <a:r>
              <a:rPr lang="el-GR" sz="2200" b="1" i="0" u="none" strike="noStrike" baseline="0" dirty="0">
                <a:latin typeface="Arial" panose="020B0604020202020204" pitchFamily="34" charset="0"/>
                <a:cs typeface="Arial" panose="020B0604020202020204" pitchFamily="34" charset="0"/>
              </a:rPr>
              <a:t>εξωτερικού </a:t>
            </a:r>
            <a:r>
              <a:rPr lang="el-GR" sz="2200" b="0" i="0" u="none" strike="noStrike" baseline="0" dirty="0">
                <a:latin typeface="Arial" panose="020B0604020202020204" pitchFamily="34" charset="0"/>
                <a:cs typeface="Arial" panose="020B0604020202020204" pitchFamily="34" charset="0"/>
              </a:rPr>
              <a:t>περιβάλλοντος αφορά τη μελέτη και ανάλυση του φυσικού και οικονομικού περιβάλλοντος, του πολιτικού περιβάλλοντος, του θεσμικού και κανονιστικού περιβάλλοντος, του τεχνολογικού, κοινωνικού και πολιτιστικού περιβάλλοντος, του επιχειρησιακού περιβάλλοντος και, τέλος, του διεθνούς περιβάλλοντος, το οποίο μπορεί να επηρεάσει θετικά ή αρνητικά το πολιτικό και οικονομικό εξωτερικό περιβάλλον της επιχείρησης. Τέλος, θα πρέπει η μελέτη και ανάλυση να περιλάβει τον ανταγωνισμό τόσο αναφορικά με υπάρχοντες ανταγωνιστές όσο και με τυχόν μελλοντικούς ανταγωνιστές. </a:t>
            </a:r>
          </a:p>
          <a:p>
            <a:pPr algn="l"/>
            <a:r>
              <a:rPr lang="el-GR" sz="2200" b="1" i="0" u="none" strike="noStrike" baseline="0" dirty="0">
                <a:latin typeface="Arial" panose="020B0604020202020204" pitchFamily="34" charset="0"/>
                <a:cs typeface="Arial" panose="020B0604020202020204" pitchFamily="34" charset="0"/>
              </a:rPr>
              <a:t>PESTEL</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Analysis</a:t>
            </a:r>
            <a:r>
              <a:rPr lang="el-GR" sz="2200" b="0" i="0" u="none" strike="noStrike" baseline="0" dirty="0">
                <a:latin typeface="Arial" panose="020B0604020202020204" pitchFamily="34" charset="0"/>
                <a:cs typeface="Arial" panose="020B0604020202020204" pitchFamily="34" charset="0"/>
              </a:rPr>
              <a:t> = </a:t>
            </a:r>
            <a:r>
              <a:rPr lang="el-GR" sz="2200" b="0" i="0" u="none" strike="noStrike" baseline="0" dirty="0" err="1">
                <a:latin typeface="Arial" panose="020B0604020202020204" pitchFamily="34" charset="0"/>
                <a:cs typeface="Arial" panose="020B0604020202020204" pitchFamily="34" charset="0"/>
              </a:rPr>
              <a:t>Political</a:t>
            </a:r>
            <a:r>
              <a:rPr lang="el-GR" sz="2200" b="0" i="0" u="none" strike="noStrike" baseline="0" dirty="0">
                <a:latin typeface="Arial" panose="020B0604020202020204" pitchFamily="34" charset="0"/>
                <a:cs typeface="Arial" panose="020B0604020202020204" pitchFamily="34" charset="0"/>
              </a:rPr>
              <a:t>, Economic, </a:t>
            </a:r>
            <a:r>
              <a:rPr lang="en-US" sz="2200" b="0" i="0" u="none" strike="noStrike" baseline="0" dirty="0">
                <a:latin typeface="Arial" panose="020B0604020202020204" pitchFamily="34" charset="0"/>
                <a:cs typeface="Arial" panose="020B0604020202020204" pitchFamily="34" charset="0"/>
              </a:rPr>
              <a:t>Social, Technological, Environmental, Legal.</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98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(10)</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76463" y="1038045"/>
            <a:ext cx="11461355" cy="532453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Στην υγεία, το </a:t>
            </a:r>
            <a:r>
              <a:rPr lang="el-GR" sz="2000" b="1" i="0" u="none" strike="noStrike" baseline="0" dirty="0">
                <a:latin typeface="Arial" panose="020B0604020202020204" pitchFamily="34" charset="0"/>
                <a:cs typeface="Arial" panose="020B0604020202020204" pitchFamily="34" charset="0"/>
              </a:rPr>
              <a:t>εσωτερικό </a:t>
            </a:r>
            <a:r>
              <a:rPr lang="el-GR" sz="2000" b="0" i="0" u="none" strike="noStrike" baseline="0" dirty="0">
                <a:latin typeface="Arial" panose="020B0604020202020204" pitchFamily="34" charset="0"/>
                <a:cs typeface="Arial" panose="020B0604020202020204" pitchFamily="34" charset="0"/>
              </a:rPr>
              <a:t>περιβάλλον μιας μονάδας αποτελείται από τα στοιχεία που είναι διαθέσιμα μέσα στον οργανισμό για την εκπλήρωση των στόχων του και καλούνται </a:t>
            </a:r>
            <a:r>
              <a:rPr lang="el-GR" sz="2000" b="0" i="1" u="none" strike="noStrike" baseline="0" dirty="0">
                <a:latin typeface="Arial" panose="020B0604020202020204" pitchFamily="34" charset="0"/>
                <a:cs typeface="Arial" panose="020B0604020202020204" pitchFamily="34" charset="0"/>
              </a:rPr>
              <a:t>επιχειρησιακοί πόροι</a:t>
            </a:r>
            <a:r>
              <a:rPr lang="el-GR" sz="2000" b="0" i="0" u="none" strike="noStrike" baseline="0" dirty="0">
                <a:latin typeface="Arial" panose="020B0604020202020204" pitchFamily="34" charset="0"/>
                <a:cs typeface="Arial" panose="020B0604020202020204" pitchFamily="34" charset="0"/>
              </a:rPr>
              <a:t>. </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Σε αυτούς περιλαμβάνονται:</a:t>
            </a:r>
          </a:p>
          <a:p>
            <a:pPr algn="l"/>
            <a:r>
              <a:rPr lang="el-GR" sz="2000" b="0" i="0" u="none" strike="noStrike" baseline="0" dirty="0">
                <a:latin typeface="Arial" panose="020B0604020202020204" pitchFamily="34" charset="0"/>
                <a:cs typeface="Arial" panose="020B0604020202020204" pitchFamily="34" charset="0"/>
              </a:rPr>
              <a:t>Ι) Οι </a:t>
            </a:r>
            <a:r>
              <a:rPr lang="el-GR" sz="2000" b="0" i="0" u="sng" strike="noStrike" baseline="0" dirty="0">
                <a:latin typeface="Arial" panose="020B0604020202020204" pitchFamily="34" charset="0"/>
                <a:cs typeface="Arial" panose="020B0604020202020204" pitchFamily="34" charset="0"/>
              </a:rPr>
              <a:t>χρηματοδοτικοί</a:t>
            </a:r>
            <a:r>
              <a:rPr lang="el-GR" sz="2000" b="0" i="0" u="none" strike="noStrike" baseline="0" dirty="0">
                <a:latin typeface="Arial" panose="020B0604020202020204" pitchFamily="34" charset="0"/>
                <a:cs typeface="Arial" panose="020B0604020202020204" pitchFamily="34" charset="0"/>
              </a:rPr>
              <a:t> πόροι: Η διοίκηση κάθε οργανισμού οφείλει να βρει πηγές χρηματοδότησης για την περαιτέρω επέκτασή του και αφετέρου να κάνει κατανομή κεφαλαίων στις διάφορες λειτουργίες.</a:t>
            </a:r>
          </a:p>
          <a:p>
            <a:pPr algn="l"/>
            <a:r>
              <a:rPr lang="el-GR" sz="2000" b="0" i="0" u="none" strike="noStrike" baseline="0" dirty="0">
                <a:latin typeface="Arial" panose="020B0604020202020204" pitchFamily="34" charset="0"/>
                <a:cs typeface="Arial" panose="020B0604020202020204" pitchFamily="34" charset="0"/>
              </a:rPr>
              <a:t>ΙΙ) Οι </a:t>
            </a:r>
            <a:r>
              <a:rPr lang="el-GR" sz="2000" b="0" i="0" u="sng" strike="noStrike" baseline="0" dirty="0">
                <a:latin typeface="Arial" panose="020B0604020202020204" pitchFamily="34" charset="0"/>
                <a:cs typeface="Arial" panose="020B0604020202020204" pitchFamily="34" charset="0"/>
              </a:rPr>
              <a:t>φυσικοί</a:t>
            </a:r>
            <a:r>
              <a:rPr lang="el-GR" sz="2000" b="0" i="0" u="none" strike="noStrike" baseline="0" dirty="0">
                <a:latin typeface="Arial" panose="020B0604020202020204" pitchFamily="34" charset="0"/>
                <a:cs typeface="Arial" panose="020B0604020202020204" pitchFamily="34" charset="0"/>
              </a:rPr>
              <a:t> πόροι που περιλαμβάνουν τις εγκαταστάσεις και τον μηχανολογικό εξοπλισμό, τον μηχανισμό διανομής και τα αποθέματα πρώτων υλών.</a:t>
            </a:r>
          </a:p>
          <a:p>
            <a:pPr algn="l"/>
            <a:r>
              <a:rPr lang="el-GR" sz="2000" b="0" i="0" u="none" strike="noStrike" baseline="0" dirty="0">
                <a:latin typeface="Arial" panose="020B0604020202020204" pitchFamily="34" charset="0"/>
                <a:cs typeface="Arial" panose="020B0604020202020204" pitchFamily="34" charset="0"/>
              </a:rPr>
              <a:t>ΙΙΙ) Οι </a:t>
            </a:r>
            <a:r>
              <a:rPr lang="el-GR" sz="2000" b="0" i="0" u="sng" strike="noStrike" baseline="0" dirty="0">
                <a:latin typeface="Arial" panose="020B0604020202020204" pitchFamily="34" charset="0"/>
                <a:cs typeface="Arial" panose="020B0604020202020204" pitchFamily="34" charset="0"/>
              </a:rPr>
              <a:t>ανθρώπινοι</a:t>
            </a:r>
            <a:r>
              <a:rPr lang="el-GR" sz="2000" b="0" i="0" u="none" strike="noStrike" baseline="0" dirty="0">
                <a:latin typeface="Arial" panose="020B0604020202020204" pitchFamily="34" charset="0"/>
                <a:cs typeface="Arial" panose="020B0604020202020204" pitchFamily="34" charset="0"/>
              </a:rPr>
              <a:t> πόροι, τους οποίους η διοίκηση οφείλει αφενός να προσελκύσει και αφετέρου να τοποθετήσει τον καθένα στην κατάλληλη θέση και να παράσχει κίνητρα για καλύτερη απόδοση.</a:t>
            </a:r>
          </a:p>
          <a:p>
            <a:pPr algn="l"/>
            <a:r>
              <a:rPr lang="el-GR" sz="2000" b="0" i="0" u="none" strike="noStrike" baseline="0" dirty="0">
                <a:latin typeface="Arial" panose="020B0604020202020204" pitchFamily="34" charset="0"/>
                <a:cs typeface="Arial" panose="020B0604020202020204" pitchFamily="34" charset="0"/>
              </a:rPr>
              <a:t>ΙV) Η πληροφόρηση, για τα ανωτέρω, με τα αντίστοιχα συστήματα (πληροφορικής).</a:t>
            </a:r>
          </a:p>
          <a:p>
            <a:pPr algn="l"/>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Παρά το ότι μπορεί να υπάρχουν διαφορετικές προσεγγίσεις στην ανάλυση περιβάλλοντος, όλες περιλαμβάνουν τα </a:t>
            </a:r>
            <a:r>
              <a:rPr lang="el-GR" sz="2000" b="1" i="0" u="none" strike="noStrike" baseline="0" dirty="0">
                <a:latin typeface="Arial" panose="020B0604020202020204" pitchFamily="34" charset="0"/>
                <a:cs typeface="Arial" panose="020B0604020202020204" pitchFamily="34" charset="0"/>
              </a:rPr>
              <a:t>βήματα </a:t>
            </a:r>
            <a:r>
              <a:rPr lang="el-GR" sz="2000" b="0" i="0" u="none" strike="noStrike" baseline="0" dirty="0">
                <a:latin typeface="Arial" panose="020B0604020202020204" pitchFamily="34" charset="0"/>
                <a:cs typeface="Arial" panose="020B0604020202020204" pitchFamily="34" charset="0"/>
              </a:rPr>
              <a:t>της </a:t>
            </a:r>
            <a:r>
              <a:rPr lang="el-GR" sz="2000" b="0" i="1" u="none" strike="noStrike" baseline="0" dirty="0">
                <a:latin typeface="Arial" panose="020B0604020202020204" pitchFamily="34" charset="0"/>
                <a:cs typeface="Arial" panose="020B0604020202020204" pitchFamily="34" charset="0"/>
              </a:rPr>
              <a:t>σάρωσης (</a:t>
            </a:r>
            <a:r>
              <a:rPr lang="el-GR" sz="2000" b="0" i="1" u="none" strike="noStrike" baseline="0" dirty="0" err="1">
                <a:latin typeface="Arial" panose="020B0604020202020204" pitchFamily="34" charset="0"/>
                <a:cs typeface="Arial" panose="020B0604020202020204" pitchFamily="34" charset="0"/>
              </a:rPr>
              <a:t>scanning</a:t>
            </a:r>
            <a:r>
              <a:rPr lang="el-GR" sz="2000" b="0" i="1"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για την αναγνώριση μηνυμάτων που σηματοδοτούν κάποια αλλαγή, της </a:t>
            </a:r>
            <a:r>
              <a:rPr lang="el-GR" sz="2000" b="0" i="1" u="none" strike="noStrike" baseline="0" dirty="0">
                <a:latin typeface="Arial" panose="020B0604020202020204" pitchFamily="34" charset="0"/>
                <a:cs typeface="Arial" panose="020B0604020202020204" pitchFamily="34" charset="0"/>
              </a:rPr>
              <a:t>παρακολούθησης (</a:t>
            </a:r>
            <a:r>
              <a:rPr lang="el-GR" sz="2000" b="0" i="1" u="none" strike="noStrike" baseline="0" dirty="0" err="1">
                <a:latin typeface="Arial" panose="020B0604020202020204" pitchFamily="34" charset="0"/>
                <a:cs typeface="Arial" panose="020B0604020202020204" pitchFamily="34" charset="0"/>
              </a:rPr>
              <a:t>monitoring</a:t>
            </a:r>
            <a:r>
              <a:rPr lang="el-GR" sz="2000" b="0" i="1"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για τον προσδιορισμό των θεμάτων, της </a:t>
            </a:r>
            <a:r>
              <a:rPr lang="el-GR" sz="2000" b="0" i="1" u="none" strike="noStrike" baseline="0" dirty="0">
                <a:latin typeface="Arial" panose="020B0604020202020204" pitchFamily="34" charset="0"/>
                <a:cs typeface="Arial" panose="020B0604020202020204" pitchFamily="34" charset="0"/>
              </a:rPr>
              <a:t>πρόβλεψης (</a:t>
            </a:r>
            <a:r>
              <a:rPr lang="el-GR" sz="2000" b="0" i="1" u="none" strike="noStrike" baseline="0" dirty="0" err="1">
                <a:latin typeface="Arial" panose="020B0604020202020204" pitchFamily="34" charset="0"/>
                <a:cs typeface="Arial" panose="020B0604020202020204" pitchFamily="34" charset="0"/>
              </a:rPr>
              <a:t>forecasting</a:t>
            </a:r>
            <a:r>
              <a:rPr lang="el-GR" sz="2000" b="0" i="1"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της εξέλιξης αυτών των θεμάτων και της </a:t>
            </a:r>
            <a:r>
              <a:rPr lang="el-GR" sz="2000" b="0" i="1" u="none" strike="noStrike" baseline="0" dirty="0">
                <a:latin typeface="Arial" panose="020B0604020202020204" pitchFamily="34" charset="0"/>
                <a:cs typeface="Arial" panose="020B0604020202020204" pitchFamily="34" charset="0"/>
              </a:rPr>
              <a:t>αξιολόγησης (</a:t>
            </a:r>
            <a:r>
              <a:rPr lang="el-GR" sz="2000" b="0" i="1" u="none" strike="noStrike" baseline="0" dirty="0" err="1">
                <a:latin typeface="Arial" panose="020B0604020202020204" pitchFamily="34" charset="0"/>
                <a:cs typeface="Arial" panose="020B0604020202020204" pitchFamily="34" charset="0"/>
              </a:rPr>
              <a:t>assessing</a:t>
            </a:r>
            <a:r>
              <a:rPr lang="el-GR" sz="2000" b="0" i="1"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των επιπτώσεων στον οργανισμό.</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01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(11)</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274320" y="1407013"/>
            <a:ext cx="11704319" cy="3477875"/>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Στις </a:t>
            </a:r>
            <a:r>
              <a:rPr lang="el-GR" sz="2200" b="1" i="0" u="none" strike="noStrike" baseline="0" dirty="0">
                <a:latin typeface="Arial" panose="020B0604020202020204" pitchFamily="34" charset="0"/>
                <a:cs typeface="Arial" panose="020B0604020202020204" pitchFamily="34" charset="0"/>
              </a:rPr>
              <a:t>υπηρεσίες υγείας </a:t>
            </a:r>
            <a:r>
              <a:rPr lang="el-GR" sz="2200" b="0" i="0" u="none" strike="noStrike" baseline="0" dirty="0">
                <a:latin typeface="Arial" panose="020B0604020202020204" pitchFamily="34" charset="0"/>
                <a:cs typeface="Arial" panose="020B0604020202020204" pitchFamily="34" charset="0"/>
              </a:rPr>
              <a:t>(πρέπει να) υπάρχει (και) πληθώρα εναλλακτικών στρατηγικών (και σχεδίων), πολλές από τις οποίες μπορούν να συνδυαστούν. Ήτοι, μια ευρεία στρατηγική μπορεί να περιέχει στρατηγικές αποφάσεις και σχέδια που την υποστηρίζουν.</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Για παράδειγμα, ο στόχος της μείωσης των ιατρικών λαθών σε νοσοκομείο, ως κύρια στρατηγική, περιέχει συνδυαστικά και ενδεικτικά τις παρακάτω επιμέρους επιλογές ή σχέδια:</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μηχανογραφημένο ιατρικό φάκελο και οδηγίες του ιατρού προς τον ασθενή,</a:t>
            </a:r>
          </a:p>
          <a:p>
            <a:pPr algn="l"/>
            <a:r>
              <a:rPr lang="el-GR" sz="2200" b="0" i="0" u="none" strike="noStrike" baseline="0" dirty="0">
                <a:latin typeface="Arial" panose="020B0604020202020204" pitchFamily="34" charset="0"/>
                <a:cs typeface="Arial" panose="020B0604020202020204" pitchFamily="34" charset="0"/>
              </a:rPr>
              <a:t>• τυποποιημένες αναφορές ιατρού ή νοσοκομείου βασισμένες σε ενδείξεις </a:t>
            </a:r>
            <a:r>
              <a:rPr lang="en-US" sz="2200" b="0" i="0" u="none" strike="noStrike" baseline="0" dirty="0">
                <a:latin typeface="Arial" panose="020B0604020202020204" pitchFamily="34" charset="0"/>
                <a:cs typeface="Arial" panose="020B0604020202020204" pitchFamily="34" charset="0"/>
              </a:rPr>
              <a:t>(evidence-based)</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 χρησιμοποίηση εξειδικευμένων ιατρών για την παρακολούθησή τους.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02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6.2 Η σχέση του σχεδιασμού με την πολιτική υγείας (1)</a:t>
            </a:r>
            <a:endParaRPr lang="el-GR" sz="3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663190"/>
            <a:ext cx="11270070" cy="563231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Ο βασικός λόγος σχεδιασμού-προγραμματισμού είναι η όσο το δυνατόν μεγαλύτερη κάλυψη αναγκών του πληθυσμού από τους περιορισμένους πόρους μιας κοινωνίας, μέσω της θέσπισης προτεραιοτήτων.</a:t>
            </a:r>
          </a:p>
          <a:p>
            <a:pPr algn="l"/>
            <a:r>
              <a:rPr lang="el-GR" sz="2000" b="0" i="0" u="none" strike="noStrike" baseline="0" dirty="0">
                <a:latin typeface="Arial" panose="020B0604020202020204" pitchFamily="34" charset="0"/>
                <a:cs typeface="Arial" panose="020B0604020202020204" pitchFamily="34" charset="0"/>
              </a:rPr>
              <a:t>Ο ιδεατός σχεδιασμός διασφαλίζει τις εξής έξι </a:t>
            </a:r>
            <a:r>
              <a:rPr lang="el-GR" sz="2000" b="1" i="0" u="none" strike="noStrike" baseline="0" dirty="0">
                <a:latin typeface="Arial" panose="020B0604020202020204" pitchFamily="34" charset="0"/>
                <a:cs typeface="Arial" panose="020B0604020202020204" pitchFamily="34" charset="0"/>
              </a:rPr>
              <a:t>προϋποθέσεις</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 απαραίτητες και κατάλληλες υπηρεσίες υγείας,</a:t>
            </a:r>
          </a:p>
          <a:p>
            <a:pPr algn="l"/>
            <a:r>
              <a:rPr lang="el-GR" sz="2000" b="0" i="0" u="none" strike="noStrike" baseline="0" dirty="0">
                <a:latin typeface="Arial" panose="020B0604020202020204" pitchFamily="34" charset="0"/>
                <a:cs typeface="Arial" panose="020B0604020202020204" pitchFamily="34" charset="0"/>
              </a:rPr>
              <a:t>➢ υπηρεσίες υγείας διασφαλισμένες ποιοτικά,</a:t>
            </a:r>
          </a:p>
          <a:p>
            <a:pPr algn="l"/>
            <a:r>
              <a:rPr lang="el-GR" sz="2000" b="0" i="0" u="none" strike="noStrike" baseline="0" dirty="0">
                <a:latin typeface="Arial" panose="020B0604020202020204" pitchFamily="34" charset="0"/>
                <a:cs typeface="Arial" panose="020B0604020202020204" pitchFamily="34" charset="0"/>
              </a:rPr>
              <a:t>➢ παραγωγή υπηρεσιών υγείας στον σωστό χρόνο,</a:t>
            </a:r>
          </a:p>
          <a:p>
            <a:pPr algn="l"/>
            <a:r>
              <a:rPr lang="el-GR" sz="2000" b="0" i="0" u="none" strike="noStrike" baseline="0" dirty="0">
                <a:latin typeface="Arial" panose="020B0604020202020204" pitchFamily="34" charset="0"/>
                <a:cs typeface="Arial" panose="020B0604020202020204" pitchFamily="34" charset="0"/>
              </a:rPr>
              <a:t>➢ παραγωγή υπηρεσιών υγείας στο σωστό μέρος,</a:t>
            </a:r>
          </a:p>
          <a:p>
            <a:pPr algn="l"/>
            <a:r>
              <a:rPr lang="el-GR" sz="2000" b="0" i="0" u="none" strike="noStrike" baseline="0" dirty="0">
                <a:latin typeface="Arial" panose="020B0604020202020204" pitchFamily="34" charset="0"/>
                <a:cs typeface="Arial" panose="020B0604020202020204" pitchFamily="34" charset="0"/>
              </a:rPr>
              <a:t>➢ ισορροπία με άλλες κοινωνικές υπηρεσίες και δημόσια αγαθά,</a:t>
            </a:r>
          </a:p>
          <a:p>
            <a:pPr algn="l"/>
            <a:r>
              <a:rPr lang="el-GR" sz="2000" b="0" i="0" u="none" strike="noStrike" baseline="0" dirty="0">
                <a:latin typeface="Arial" panose="020B0604020202020204" pitchFamily="34" charset="0"/>
                <a:cs typeface="Arial" panose="020B0604020202020204" pitchFamily="34" charset="0"/>
              </a:rPr>
              <a:t>➢ επίτευξη των ανωτέρω στο χαμηλότερο δυνατό κόστος.</a:t>
            </a:r>
          </a:p>
          <a:p>
            <a:pPr algn="l"/>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Κάθε σχεδιασμός πολιτικής υγείας πρέπει να έχει τα εξής έξι </a:t>
            </a:r>
            <a:r>
              <a:rPr lang="el-GR" sz="2000" b="1" i="0" u="none" strike="noStrike" baseline="0" dirty="0">
                <a:latin typeface="Arial" panose="020B0604020202020204" pitchFamily="34" charset="0"/>
                <a:cs typeface="Arial" panose="020B0604020202020204" pitchFamily="34" charset="0"/>
              </a:rPr>
              <a:t>βήματα</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 γνώση του πού βρισκόμαστε,</a:t>
            </a:r>
          </a:p>
          <a:p>
            <a:pPr algn="l"/>
            <a:r>
              <a:rPr lang="el-GR" sz="2000" b="0" i="0" u="none" strike="noStrike" baseline="0" dirty="0">
                <a:latin typeface="Arial" panose="020B0604020202020204" pitchFamily="34" charset="0"/>
                <a:cs typeface="Arial" panose="020B0604020202020204" pitchFamily="34" charset="0"/>
              </a:rPr>
              <a:t>➢ απόφαση για το πού και πώς θέλουμε να πάμε (και τι είναι εφικτό),</a:t>
            </a:r>
          </a:p>
          <a:p>
            <a:pPr algn="l"/>
            <a:r>
              <a:rPr lang="el-GR" sz="2000" b="0" i="0" u="none" strike="noStrike" baseline="0" dirty="0">
                <a:latin typeface="Arial" panose="020B0604020202020204" pitchFamily="34" charset="0"/>
                <a:cs typeface="Arial" panose="020B0604020202020204" pitchFamily="34" charset="0"/>
              </a:rPr>
              <a:t>➢ απόφαση για τη χρονική περίοδο επίτευξης του/ων στόχου/ων,</a:t>
            </a:r>
          </a:p>
          <a:p>
            <a:pPr algn="l"/>
            <a:r>
              <a:rPr lang="el-GR" sz="2000" b="0" i="0" u="none" strike="noStrike" baseline="0" dirty="0">
                <a:latin typeface="Arial" panose="020B0604020202020204" pitchFamily="34" charset="0"/>
                <a:cs typeface="Arial" panose="020B0604020202020204" pitchFamily="34" charset="0"/>
              </a:rPr>
              <a:t>➢ προσπάθεια να πάμε εκεί που αποφασίσαμε στον χρόνο μας,</a:t>
            </a:r>
          </a:p>
          <a:p>
            <a:pPr algn="l"/>
            <a:r>
              <a:rPr lang="el-GR" sz="2000" b="0" i="0" u="none" strike="noStrike" baseline="0" dirty="0">
                <a:latin typeface="Arial" panose="020B0604020202020204" pitchFamily="34" charset="0"/>
                <a:cs typeface="Arial" panose="020B0604020202020204" pitchFamily="34" charset="0"/>
              </a:rPr>
              <a:t>➢ αξιολόγηση του πού και πώς πήγαμε και τι γίνεται στο μέλλον,</a:t>
            </a:r>
          </a:p>
          <a:p>
            <a:pPr algn="l"/>
            <a:r>
              <a:rPr lang="el-GR" sz="2000" b="0" i="0" u="none" strike="noStrike" baseline="0" dirty="0">
                <a:latin typeface="Arial" panose="020B0604020202020204" pitchFamily="34" charset="0"/>
                <a:cs typeface="Arial" panose="020B0604020202020204" pitchFamily="34" charset="0"/>
              </a:rPr>
              <a:t>➢ περαιτέρω σχέδια εφαρμογής και πολιτικές υγείας.</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84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6.2 Η σχέση του σχεδιασμού με την πολιτική υγείας (2)</a:t>
            </a:r>
            <a:endParaRPr lang="el-GR" sz="3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663190"/>
            <a:ext cx="11270070" cy="5509200"/>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Τα τρία </a:t>
            </a:r>
            <a:r>
              <a:rPr lang="el-GR" sz="2200" b="1" i="0" u="none" strike="noStrike" baseline="0" dirty="0">
                <a:latin typeface="Arial" panose="020B0604020202020204" pitchFamily="34" charset="0"/>
                <a:cs typeface="Arial" panose="020B0604020202020204" pitchFamily="34" charset="0"/>
              </a:rPr>
              <a:t>είδη </a:t>
            </a:r>
            <a:r>
              <a:rPr lang="el-GR" sz="2200" b="0" i="0" u="none" strike="noStrike" baseline="0" dirty="0">
                <a:latin typeface="Arial" panose="020B0604020202020204" pitchFamily="34" charset="0"/>
                <a:cs typeface="Arial" panose="020B0604020202020204" pitchFamily="34" charset="0"/>
              </a:rPr>
              <a:t>σχεδιασμού που έχουν επικρατήσει διεθνώς είναι: </a:t>
            </a:r>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το ιστορικό (</a:t>
            </a:r>
            <a:r>
              <a:rPr lang="el-GR" sz="2200" b="0" i="0" u="none" strike="noStrike" baseline="0" dirty="0" err="1">
                <a:latin typeface="Arial" panose="020B0604020202020204" pitchFamily="34" charset="0"/>
                <a:cs typeface="Arial" panose="020B0604020202020204" pitchFamily="34" charset="0"/>
              </a:rPr>
              <a:t>incremental</a:t>
            </a:r>
            <a:r>
              <a:rPr lang="el-GR" sz="220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planning</a:t>
            </a:r>
            <a:r>
              <a:rPr lang="el-GR" sz="2200" b="0" i="0" u="none" strike="noStrike" baseline="0" dirty="0">
                <a:latin typeface="Arial" panose="020B0604020202020204" pitchFamily="34" charset="0"/>
                <a:cs typeface="Arial" panose="020B0604020202020204" pitchFamily="34" charset="0"/>
              </a:rPr>
              <a:t>), όπου το άμεσο μέλλον προκύπτει από το άμεσο παρελθόν (Ελλάδα κ.α.), </a:t>
            </a:r>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το ορθολογικό (</a:t>
            </a:r>
            <a:r>
              <a:rPr lang="el-GR" sz="2200" b="0" i="0" u="none" strike="noStrike" baseline="0" dirty="0" err="1">
                <a:latin typeface="Arial" panose="020B0604020202020204" pitchFamily="34" charset="0"/>
                <a:cs typeface="Arial" panose="020B0604020202020204" pitchFamily="34" charset="0"/>
              </a:rPr>
              <a:t>rational</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planning</a:t>
            </a:r>
            <a:r>
              <a:rPr lang="el-GR" sz="2200" b="0" i="0" u="none" strike="noStrike" baseline="0" dirty="0">
                <a:latin typeface="Arial" panose="020B0604020202020204" pitchFamily="34" charset="0"/>
                <a:cs typeface="Arial" panose="020B0604020202020204" pitchFamily="34" charset="0"/>
              </a:rPr>
              <a:t>) του μακρόπνοου σχεδιασμού (σύγχρονες κι αναπτυγμένες χώρες), και </a:t>
            </a:r>
            <a:r>
              <a:rPr lang="el-GR" sz="2200" b="1" i="0" u="none" strike="noStrike" baseline="0" dirty="0">
                <a:latin typeface="Arial" panose="020B0604020202020204" pitchFamily="34" charset="0"/>
                <a:cs typeface="Arial" panose="020B0604020202020204" pitchFamily="34" charset="0"/>
              </a:rPr>
              <a:t>γ</a:t>
            </a:r>
            <a:r>
              <a:rPr lang="el-GR" sz="2200" b="0" i="0" u="none" strike="noStrike" baseline="0" dirty="0">
                <a:latin typeface="Arial" panose="020B0604020202020204" pitchFamily="34" charset="0"/>
                <a:cs typeface="Arial" panose="020B0604020202020204" pitchFamily="34" charset="0"/>
              </a:rPr>
              <a:t>. το μεικτό (</a:t>
            </a:r>
            <a:r>
              <a:rPr lang="el-GR" sz="2200" b="0" i="0" u="none" strike="noStrike" baseline="0" dirty="0" err="1">
                <a:latin typeface="Arial" panose="020B0604020202020204" pitchFamily="34" charset="0"/>
                <a:cs typeface="Arial" panose="020B0604020202020204" pitchFamily="34" charset="0"/>
              </a:rPr>
              <a:t>mixed</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scanning</a:t>
            </a:r>
            <a:r>
              <a:rPr lang="el-GR" sz="2200" b="0" i="0" u="none" strike="noStrike" baseline="0" dirty="0">
                <a:latin typeface="Arial" panose="020B0604020202020204" pitchFamily="34" charset="0"/>
                <a:cs typeface="Arial" panose="020B0604020202020204" pitchFamily="34" charset="0"/>
              </a:rPr>
              <a:t>) με αμοιβαία διευθέτηση (</a:t>
            </a:r>
            <a:r>
              <a:rPr lang="el-GR" sz="2200" b="0" i="0" u="none" strike="noStrike" baseline="0" dirty="0" err="1">
                <a:latin typeface="Arial" panose="020B0604020202020204" pitchFamily="34" charset="0"/>
                <a:cs typeface="Arial" panose="020B0604020202020204" pitchFamily="34" charset="0"/>
              </a:rPr>
              <a:t>mutual</a:t>
            </a:r>
            <a:r>
              <a:rPr lang="el-GR"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adjustment).</a:t>
            </a:r>
            <a:endParaRPr lang="el-GR" sz="2200" b="0" i="0" u="none" strike="noStrike" baseline="0" dirty="0">
              <a:latin typeface="Arial" panose="020B0604020202020204" pitchFamily="34" charset="0"/>
              <a:cs typeface="Arial" panose="020B0604020202020204" pitchFamily="34" charset="0"/>
            </a:endParaRPr>
          </a:p>
          <a:p>
            <a:pPr algn="l"/>
            <a:endParaRPr lang="en-US"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Τις τελευταίες δεκαετίες η πλειονότητα των αναπτυγμένων (αλλά και αναπτυσσόμενων) χωρών εφαρμόζει μια σειρά (διαχειριστικών) πρακτικών και διαδικασιών με στόχο την εθνική υγειονομική ανάπτυξη κάθε χώρας. </a:t>
            </a:r>
          </a:p>
          <a:p>
            <a:pPr algn="l"/>
            <a:r>
              <a:rPr lang="el-GR" sz="2200" b="0" i="0" u="none" strike="noStrike" baseline="0" dirty="0">
                <a:latin typeface="Arial" panose="020B0604020202020204" pitchFamily="34" charset="0"/>
                <a:cs typeface="Arial" panose="020B0604020202020204" pitchFamily="34" charset="0"/>
              </a:rPr>
              <a:t>Βασικές </a:t>
            </a:r>
            <a:r>
              <a:rPr lang="el-GR" sz="2200" b="1" i="0" u="none" strike="noStrike" baseline="0" dirty="0">
                <a:latin typeface="Arial" panose="020B0604020202020204" pitchFamily="34" charset="0"/>
                <a:cs typeface="Arial" panose="020B0604020202020204" pitchFamily="34" charset="0"/>
              </a:rPr>
              <a:t>συνιστώσες </a:t>
            </a:r>
            <a:r>
              <a:rPr lang="el-GR" sz="2200" b="0" i="0" u="none" strike="noStrike" baseline="0" dirty="0">
                <a:latin typeface="Arial" panose="020B0604020202020204" pitchFamily="34" charset="0"/>
                <a:cs typeface="Arial" panose="020B0604020202020204" pitchFamily="34" charset="0"/>
              </a:rPr>
              <a:t>αυτής της </a:t>
            </a:r>
            <a:r>
              <a:rPr lang="el-GR" sz="2200" b="1" i="0" u="none" strike="noStrike" baseline="0" dirty="0">
                <a:latin typeface="Arial" panose="020B0604020202020204" pitchFamily="34" charset="0"/>
                <a:cs typeface="Arial" panose="020B0604020202020204" pitchFamily="34" charset="0"/>
              </a:rPr>
              <a:t>πολιτικής </a:t>
            </a:r>
            <a:r>
              <a:rPr lang="el-GR" sz="2200" b="0" i="0" u="none" strike="noStrike" baseline="0" dirty="0">
                <a:latin typeface="Arial" panose="020B0604020202020204" pitchFamily="34" charset="0"/>
                <a:cs typeface="Arial" panose="020B0604020202020204" pitchFamily="34" charset="0"/>
              </a:rPr>
              <a:t>διαδικασίας ορθολογικού σχεδιασμού είναι:</a:t>
            </a:r>
          </a:p>
          <a:p>
            <a:pPr algn="l"/>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η μετουσίωση της πολιτικής σε στρατηγικές ή/και της (εθνικής) στρατηγικής σε πολιτικές (υγείας),</a:t>
            </a:r>
          </a:p>
          <a:p>
            <a:pPr algn="l"/>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η εμφύτευση και εμπέδωση των εργαλείων του προγραμματισμού στη διαδικασία αυτή συνεχώς, και τέλος</a:t>
            </a:r>
          </a:p>
          <a:p>
            <a:pPr algn="l"/>
            <a:r>
              <a:rPr lang="el-GR" sz="2200" b="1" i="0" u="none" strike="noStrike" baseline="0" dirty="0">
                <a:latin typeface="Arial" panose="020B0604020202020204" pitchFamily="34" charset="0"/>
                <a:cs typeface="Arial" panose="020B0604020202020204" pitchFamily="34" charset="0"/>
              </a:rPr>
              <a:t>γ</a:t>
            </a:r>
            <a:r>
              <a:rPr lang="el-GR" sz="2200" b="0" i="0" u="none" strike="noStrike" baseline="0" dirty="0">
                <a:latin typeface="Arial" panose="020B0604020202020204" pitchFamily="34" charset="0"/>
                <a:cs typeface="Arial" panose="020B0604020202020204" pitchFamily="34" charset="0"/>
              </a:rPr>
              <a:t>. η μετρήσιμη αξιολόγηση, ακολουθούμενη από την πληροφόρηση και τον επανακαθορισμό δράσεων (</a:t>
            </a:r>
            <a:r>
              <a:rPr lang="el-GR" sz="2200" b="0" i="0" u="none" strike="noStrike" baseline="0" dirty="0" err="1">
                <a:latin typeface="Arial" panose="020B0604020202020204" pitchFamily="34" charset="0"/>
                <a:cs typeface="Arial" panose="020B0604020202020204" pitchFamily="34" charset="0"/>
              </a:rPr>
              <a:t>επανάδραση</a:t>
            </a:r>
            <a:r>
              <a:rPr lang="el-GR" sz="2200" b="0" i="0" u="none" strike="noStrike" baseline="0" dirty="0">
                <a:latin typeface="Arial" panose="020B0604020202020204" pitchFamily="34" charset="0"/>
                <a:cs typeface="Arial" panose="020B0604020202020204" pitchFamily="34" charset="0"/>
              </a:rPr>
              <a:t>-</a:t>
            </a:r>
            <a:r>
              <a:rPr lang="en-US" sz="2200" b="0" i="0" u="none" strike="noStrike" baseline="0" dirty="0">
                <a:latin typeface="Arial" panose="020B0604020202020204" pitchFamily="34" charset="0"/>
                <a:cs typeface="Arial" panose="020B0604020202020204" pitchFamily="34" charset="0"/>
              </a:rPr>
              <a:t>feedback).</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65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6.2 Η σχέση του σχεδιασμού με την πολιτική υγείας (3)</a:t>
            </a:r>
            <a:endParaRPr lang="el-GR" sz="3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663190"/>
            <a:ext cx="11270070" cy="5586145"/>
          </a:xfrm>
          <a:prstGeom prst="rect">
            <a:avLst/>
          </a:prstGeom>
          <a:noFill/>
          <a:ln>
            <a:noFill/>
          </a:ln>
        </p:spPr>
        <p:txBody>
          <a:bodyPr wrap="square" rtlCol="0">
            <a:spAutoFit/>
          </a:bodyPr>
          <a:lstStyle/>
          <a:p>
            <a:pPr algn="l"/>
            <a:r>
              <a:rPr lang="el-GR" sz="2100" b="0" i="0" u="none" strike="noStrike" baseline="0" dirty="0">
                <a:latin typeface="Arial" panose="020B0604020202020204" pitchFamily="34" charset="0"/>
                <a:cs typeface="Arial" panose="020B0604020202020204" pitchFamily="34" charset="0"/>
              </a:rPr>
              <a:t>Ο Παγκόσμιος Οργανισμός Υγείας (ΠΟΥ 1981) έχει από καιρό προτείνει κατευθυντήριες αρχές μιας διαδικασίας που στόχο έχει την εθνική υγειονομική ανάπτυξη με βάση την υποστήριξη των στρατηγικών στόχων «Υγεία για όλους το 2000» (και των μετέπειτα προσαρμογών τους). Παρά τις όποιες διαφορές βρίσκουμε από χώρα σε χώρα, κοινά </a:t>
            </a:r>
            <a:r>
              <a:rPr lang="el-GR" sz="2100" b="1" i="0" u="none" strike="noStrike" baseline="0" dirty="0">
                <a:latin typeface="Arial" panose="020B0604020202020204" pitchFamily="34" charset="0"/>
                <a:cs typeface="Arial" panose="020B0604020202020204" pitchFamily="34" charset="0"/>
              </a:rPr>
              <a:t>στοιχεία </a:t>
            </a:r>
            <a:r>
              <a:rPr lang="el-GR" sz="2100" b="0" i="0" u="none" strike="noStrike" baseline="0" dirty="0">
                <a:latin typeface="Arial" panose="020B0604020202020204" pitchFamily="34" charset="0"/>
                <a:cs typeface="Arial" panose="020B0604020202020204" pitchFamily="34" charset="0"/>
              </a:rPr>
              <a:t>που συναντώνται λίγο ή πολύ σε σχέση με τα ανωτέρω, είναι κατά σειρά τα ακόλουθα (Σχήμα 6.1):</a:t>
            </a:r>
          </a:p>
          <a:p>
            <a:pPr algn="l"/>
            <a:r>
              <a:rPr lang="el-GR" sz="2100" b="0" i="0" u="none" strike="noStrike" baseline="0" dirty="0">
                <a:latin typeface="Arial" panose="020B0604020202020204" pitchFamily="34" charset="0"/>
                <a:cs typeface="Arial" panose="020B0604020202020204" pitchFamily="34" charset="0"/>
              </a:rPr>
              <a:t>1. Διαμόρφωση εθνικών </a:t>
            </a:r>
            <a:r>
              <a:rPr lang="el-GR" sz="2100" b="1" i="0" u="none" strike="noStrike" baseline="0" dirty="0">
                <a:latin typeface="Arial" panose="020B0604020202020204" pitchFamily="34" charset="0"/>
                <a:cs typeface="Arial" panose="020B0604020202020204" pitchFamily="34" charset="0"/>
              </a:rPr>
              <a:t>πολιτικών υγείας</a:t>
            </a:r>
            <a:r>
              <a:rPr lang="el-GR" sz="2100" b="0" i="0" u="none" strike="noStrike" baseline="0" dirty="0">
                <a:latin typeface="Arial" panose="020B0604020202020204" pitchFamily="34" charset="0"/>
                <a:cs typeface="Arial" panose="020B0604020202020204" pitchFamily="34" charset="0"/>
              </a:rPr>
              <a:t>, που πηγάζουν τόσο από το σύστημα υγείας όσο και από άλλα συναφή με αυτό </a:t>
            </a:r>
            <a:r>
              <a:rPr lang="el-GR" sz="2100" b="0" i="0" u="none" strike="noStrike" baseline="0" dirty="0" err="1">
                <a:latin typeface="Arial" panose="020B0604020202020204" pitchFamily="34" charset="0"/>
                <a:cs typeface="Arial" panose="020B0604020202020204" pitchFamily="34" charset="0"/>
              </a:rPr>
              <a:t>κοινωνικο</a:t>
            </a:r>
            <a:r>
              <a:rPr lang="el-GR" sz="2100" b="0" i="0" u="none" strike="noStrike" baseline="0" dirty="0">
                <a:latin typeface="Arial" panose="020B0604020202020204" pitchFamily="34" charset="0"/>
                <a:cs typeface="Arial" panose="020B0604020202020204" pitchFamily="34" charset="0"/>
              </a:rPr>
              <a:t>-οικονομικά </a:t>
            </a:r>
            <a:r>
              <a:rPr lang="el-GR" sz="2100" b="1" i="0" u="none" strike="noStrike" baseline="0" dirty="0">
                <a:latin typeface="Arial" panose="020B0604020202020204" pitchFamily="34" charset="0"/>
                <a:cs typeface="Arial" panose="020B0604020202020204" pitchFamily="34" charset="0"/>
              </a:rPr>
              <a:t>συστήματα</a:t>
            </a:r>
            <a:r>
              <a:rPr lang="el-GR" sz="2100" b="0" i="0" u="none" strike="noStrike" baseline="0" dirty="0">
                <a:latin typeface="Arial" panose="020B0604020202020204" pitchFamily="34" charset="0"/>
                <a:cs typeface="Arial" panose="020B0604020202020204" pitchFamily="34" charset="0"/>
              </a:rPr>
              <a:t>. Το στάδιο αυτό περιλαμβάνει στρατηγικούς στόχους και προτεραιότητες με βάση τις κύριες κατευθύνσεις ιεραρχημένων σταδίων πολιτικής υγείας και αντιστοίχων προγραμμάτων. Επίσης, λαμβάνονται υπόψη οι κοινωνικές ανάγκες αλλά και οι οικονομικές δυνατότητες μιας χώρας, με βάση και τις γενικότερες πολιτικές ανάπτυξής της.</a:t>
            </a:r>
          </a:p>
          <a:p>
            <a:pPr algn="l"/>
            <a:r>
              <a:rPr lang="el-GR" sz="2100" b="0" i="0" u="none" strike="noStrike" baseline="0" dirty="0">
                <a:latin typeface="Arial" panose="020B0604020202020204" pitchFamily="34" charset="0"/>
                <a:cs typeface="Arial" panose="020B0604020202020204" pitchFamily="34" charset="0"/>
              </a:rPr>
              <a:t>2. Στρατηγικός (γενικός) σχεδιασμός και </a:t>
            </a:r>
            <a:r>
              <a:rPr lang="el-GR" sz="2100" b="1" i="0" u="none" strike="noStrike" baseline="0" dirty="0">
                <a:latin typeface="Arial" panose="020B0604020202020204" pitchFamily="34" charset="0"/>
                <a:cs typeface="Arial" panose="020B0604020202020204" pitchFamily="34" charset="0"/>
              </a:rPr>
              <a:t>προγραμματισμός (Α)</a:t>
            </a:r>
            <a:r>
              <a:rPr lang="el-GR" sz="2100" b="0" i="0" u="none" strike="noStrike" baseline="0" dirty="0">
                <a:latin typeface="Arial" panose="020B0604020202020204" pitchFamily="34" charset="0"/>
                <a:cs typeface="Arial" panose="020B0604020202020204" pitchFamily="34" charset="0"/>
              </a:rPr>
              <a:t>, με αναφορά στην αποστολή-όραμα αλλά κυρίως στην εξειδίκευση των στρατηγικών επιμέρους στόχων και αντίστοιχων ή διάφορων σταδίων σχεδιασμού (π.χ. μιας υγειονομικής μεταρρύθμισης ή του συστήματος υγείας για ένα δεδομένο χρονικό διάστημα).</a:t>
            </a:r>
          </a:p>
          <a:p>
            <a:pPr algn="l"/>
            <a:r>
              <a:rPr lang="el-GR" sz="2100" b="0" i="0" u="none" strike="noStrike" baseline="0" dirty="0">
                <a:latin typeface="Arial" panose="020B0604020202020204" pitchFamily="34" charset="0"/>
                <a:cs typeface="Arial" panose="020B0604020202020204" pitchFamily="34" charset="0"/>
              </a:rPr>
              <a:t>3. </a:t>
            </a:r>
            <a:r>
              <a:rPr lang="el-GR" sz="2100" b="1" i="0" u="none" strike="noStrike" baseline="0" dirty="0">
                <a:latin typeface="Arial" panose="020B0604020202020204" pitchFamily="34" charset="0"/>
                <a:cs typeface="Arial" panose="020B0604020202020204" pitchFamily="34" charset="0"/>
              </a:rPr>
              <a:t>Προϋπολογισμός</a:t>
            </a:r>
            <a:r>
              <a:rPr lang="el-GR" sz="2100" b="0" i="0" u="none" strike="noStrike" baseline="0" dirty="0">
                <a:latin typeface="Arial" panose="020B0604020202020204" pitchFamily="34" charset="0"/>
                <a:cs typeface="Arial" panose="020B0604020202020204" pitchFamily="34" charset="0"/>
              </a:rPr>
              <a:t>, που να μετουσιώνει σε πράξη τον προγραμματισμό και τη στρατηγική του (π.χ. ενός προϋπολογισμού σχεδίου μεταρρυθμίσεων στην υγεία).</a:t>
            </a:r>
            <a:endParaRPr lang="el-G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35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6.2 Η σχέση του σχεδιασμού με την πολιτική υγείας (4)</a:t>
            </a:r>
            <a:endParaRPr lang="el-GR" sz="3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663190"/>
            <a:ext cx="11270070"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4. Επιχειρησιακός (λεπτομερής) σχεδιασμός και </a:t>
            </a:r>
            <a:r>
              <a:rPr lang="el-GR" sz="2200" b="1" i="0" u="none" strike="noStrike" baseline="0" dirty="0">
                <a:latin typeface="Arial" panose="020B0604020202020204" pitchFamily="34" charset="0"/>
                <a:cs typeface="Arial" panose="020B0604020202020204" pitchFamily="34" charset="0"/>
              </a:rPr>
              <a:t>προγραμματισμός (Β)</a:t>
            </a:r>
            <a:r>
              <a:rPr lang="el-GR" sz="2200" b="0" i="0" u="none" strike="noStrike" baseline="0" dirty="0">
                <a:latin typeface="Arial" panose="020B0604020202020204" pitchFamily="34" charset="0"/>
                <a:cs typeface="Arial" panose="020B0604020202020204" pitchFamily="34" charset="0"/>
              </a:rPr>
              <a:t>, που θα περιλαμβάνει προϋπολογισμένο/α σχέδιο/α δράσης με βάση τις κατευθυντήριες στρατηγικές και στόχους (π.χ. α. υποσύστημα χρηματοδότησης σε μια υγειονομική μεταρρύθμιση ή στο σύστημα υγείας γενικά, β. ανάπτυξη των περιφερειακών συστημάτων παροχής υπηρεσιών υγείας για το έτος Χ, γ. ανάπτυξη ενός προγράμματος δημόσιας υγείας συγκεκριμένης δράσης, όπως είναι ένα πρόγραμμα πρόληψης σε συγκεκριμένο πληθυσμό αναφοράς ή μια αντικαπνιστική εκστρατεία).</a:t>
            </a:r>
          </a:p>
          <a:p>
            <a:pPr algn="l"/>
            <a:r>
              <a:rPr lang="el-GR" sz="2200" b="0" i="0" u="none" strike="noStrike" baseline="0" dirty="0">
                <a:latin typeface="Arial" panose="020B0604020202020204" pitchFamily="34" charset="0"/>
                <a:cs typeface="Arial" panose="020B0604020202020204" pitchFamily="34" charset="0"/>
              </a:rPr>
              <a:t>5. </a:t>
            </a:r>
            <a:r>
              <a:rPr lang="el-GR" sz="2200" b="1" i="0" u="none" strike="noStrike" baseline="0" dirty="0">
                <a:latin typeface="Arial" panose="020B0604020202020204" pitchFamily="34" charset="0"/>
                <a:cs typeface="Arial" panose="020B0604020202020204" pitchFamily="34" charset="0"/>
              </a:rPr>
              <a:t>Εφαρμογή </a:t>
            </a:r>
            <a:r>
              <a:rPr lang="el-GR" sz="2200" b="0" i="0" u="none" strike="noStrike" baseline="0" dirty="0">
                <a:latin typeface="Arial" panose="020B0604020202020204" pitchFamily="34" charset="0"/>
                <a:cs typeface="Arial" panose="020B0604020202020204" pitchFamily="34" charset="0"/>
              </a:rPr>
              <a:t>στην πράξη του ανωτέρω σταδίου και παρακολούθηση όλων των δομών ή υπηρεσιών, όπως η εμπλοκή και ευθύνη αυτών σε διαφορετικά (χρονικά) στάδια που έχουν προκαθοριστεί (π.χ. Υπουργείο Υγείας,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νοσοκομεία, κέντρα υγείας, άλλοι φορείς υγείας κ.λπ.).</a:t>
            </a:r>
          </a:p>
          <a:p>
            <a:pPr algn="l"/>
            <a:r>
              <a:rPr lang="el-GR" sz="2200" b="0" i="0" u="none" strike="noStrike" baseline="0" dirty="0">
                <a:latin typeface="Arial" panose="020B0604020202020204" pitchFamily="34" charset="0"/>
                <a:cs typeface="Arial" panose="020B0604020202020204" pitchFamily="34" charset="0"/>
              </a:rPr>
              <a:t>6. </a:t>
            </a:r>
            <a:r>
              <a:rPr lang="el-GR" sz="2200" b="1" i="0" u="none" strike="noStrike" baseline="0" dirty="0">
                <a:latin typeface="Arial" panose="020B0604020202020204" pitchFamily="34" charset="0"/>
                <a:cs typeface="Arial" panose="020B0604020202020204" pitchFamily="34" charset="0"/>
              </a:rPr>
              <a:t>Αξιολόγηση </a:t>
            </a:r>
            <a:r>
              <a:rPr lang="el-GR" sz="2200" b="0" i="0" u="none" strike="noStrike" baseline="0" dirty="0">
                <a:latin typeface="Arial" panose="020B0604020202020204" pitchFamily="34" charset="0"/>
                <a:cs typeface="Arial" panose="020B0604020202020204" pitchFamily="34" charset="0"/>
              </a:rPr>
              <a:t>των στρατηγικών κάθε πολιτικής υγείας, όπως και των επιμέρους προγραμμάτων αυτής, με στόχο η εφαρμογή τους να βελτιώνει προοδευτικά την αποτελεσματικότητα και συνολικά να αυξάνεται η αποδοτικότητα πλησίον (του/ων μέτρου/ων) του προγραμματισμού.</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82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6.2 Η σχέση του σχεδιασμού με την πολιτική υγείας (5)</a:t>
            </a:r>
            <a:endParaRPr lang="el-GR" sz="3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763231"/>
            <a:ext cx="11270070" cy="2800767"/>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7. </a:t>
            </a:r>
            <a:r>
              <a:rPr lang="el-GR" sz="2200" b="1" i="0" u="none" strike="noStrike" baseline="0" dirty="0" err="1">
                <a:latin typeface="Arial" panose="020B0604020202020204" pitchFamily="34" charset="0"/>
                <a:cs typeface="Arial" panose="020B0604020202020204" pitchFamily="34" charset="0"/>
              </a:rPr>
              <a:t>Επαναπρογραμματισμός</a:t>
            </a:r>
            <a:r>
              <a:rPr lang="el-GR" sz="2200" b="0" i="0" u="none" strike="noStrike" baseline="0" dirty="0">
                <a:latin typeface="Arial" panose="020B0604020202020204" pitchFamily="34" charset="0"/>
                <a:cs typeface="Arial" panose="020B0604020202020204" pitchFamily="34" charset="0"/>
              </a:rPr>
              <a:t>-επανασχεδιασμός (</a:t>
            </a:r>
            <a:r>
              <a:rPr lang="el-GR" sz="2200" b="0" i="0" u="none" strike="noStrike" baseline="0" dirty="0" err="1">
                <a:latin typeface="Arial" panose="020B0604020202020204" pitchFamily="34" charset="0"/>
                <a:cs typeface="Arial" panose="020B0604020202020204" pitchFamily="34" charset="0"/>
              </a:rPr>
              <a:t>επανάδραση</a:t>
            </a:r>
            <a:r>
              <a:rPr lang="el-GR" sz="2200" b="0" i="0" u="none" strike="noStrike" baseline="0" dirty="0">
                <a:latin typeface="Arial" panose="020B0604020202020204" pitchFamily="34" charset="0"/>
                <a:cs typeface="Arial" panose="020B0604020202020204" pitchFamily="34" charset="0"/>
              </a:rPr>
              <a:t>), λαμβανομένων υπόψη των αποτελεσμάτων κάθε σχεδίου δράσης και, σύμφωνα με τις ανάγκες και τις δυνατότητες, να προετοιμάζονται νέες δράσεις συναφούς προγραμματισμού-σχεδιασμού με κύριο στόχο την εθνική υγειονομική ανάπτυξη (π.χ. πρόληψη).</a:t>
            </a:r>
          </a:p>
          <a:p>
            <a:pPr algn="l"/>
            <a:r>
              <a:rPr lang="el-GR" sz="2200" b="0" i="0" u="none" strike="noStrike" baseline="0" dirty="0">
                <a:latin typeface="Arial" panose="020B0604020202020204" pitchFamily="34" charset="0"/>
                <a:cs typeface="Arial" panose="020B0604020202020204" pitchFamily="34" charset="0"/>
              </a:rPr>
              <a:t>8. Υποστήριξη όλων των ανωτέρω (ιδιαίτερα των 3 και 6) από σύγχρονα, ευέλικτα και αποτελεσματικά συστήματα </a:t>
            </a:r>
            <a:r>
              <a:rPr lang="el-GR" sz="2200" b="1" i="0" u="none" strike="noStrike" baseline="0" dirty="0">
                <a:latin typeface="Arial" panose="020B0604020202020204" pitchFamily="34" charset="0"/>
                <a:cs typeface="Arial" panose="020B0604020202020204" pitchFamily="34" charset="0"/>
              </a:rPr>
              <a:t>πληροφόρησης</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9. Πρόβλεψη και λειτουργία </a:t>
            </a:r>
            <a:r>
              <a:rPr lang="el-GR" sz="2200" b="1" i="0" u="none" strike="noStrike" baseline="0" dirty="0">
                <a:latin typeface="Arial" panose="020B0604020202020204" pitchFamily="34" charset="0"/>
                <a:cs typeface="Arial" panose="020B0604020202020204" pitchFamily="34" charset="0"/>
              </a:rPr>
              <a:t>μηχανισμών διασφάλισης </a:t>
            </a:r>
            <a:r>
              <a:rPr lang="el-GR" sz="2200" b="0" i="0" u="none" strike="noStrike" baseline="0" dirty="0">
                <a:latin typeface="Arial" panose="020B0604020202020204" pitchFamily="34" charset="0"/>
                <a:cs typeface="Arial" panose="020B0604020202020204" pitchFamily="34" charset="0"/>
              </a:rPr>
              <a:t>(από Υπουργείο Υγείας, εθνικά συμβούλια ή επιτροπές, αποκεντρωμένους ή άλλους φορείς, επαγγελματικές ενώσεις).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25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6.2 Η σχέση του σχεδιασμού με την πολιτική υγείας (6)</a:t>
            </a:r>
            <a:endParaRPr lang="el-GR" sz="3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5A7BAE84-AD8B-29E0-8B2B-F7A7EF7D5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230" y="663190"/>
            <a:ext cx="7009540" cy="5801618"/>
          </a:xfrm>
          <a:prstGeom prst="rect">
            <a:avLst/>
          </a:prstGeom>
        </p:spPr>
      </p:pic>
    </p:spTree>
    <p:extLst>
      <p:ext uri="{BB962C8B-B14F-4D97-AF65-F5344CB8AC3E}">
        <p14:creationId xmlns:p14="http://schemas.microsoft.com/office/powerpoint/2010/main" val="328270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663190"/>
            <a:ext cx="11270070" cy="594008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Τα συστήματα και οι οργανισμοί υγειονομικής περίθαλψης έχουν χρησιμοποιήσει τον στρατηγικό σχεδιασμό σποραδικά από τη δεκαετία του 1970, προσανατολίζοντάς τον προς την παροχή υπηρεσιών και την κάλυψη των αναγκών του πληθυσμού. </a:t>
            </a:r>
          </a:p>
          <a:p>
            <a:pPr algn="l"/>
            <a:r>
              <a:rPr lang="el-GR" sz="2000" b="0" i="0" u="none" strike="noStrike" baseline="0" dirty="0">
                <a:latin typeface="Arial" panose="020B0604020202020204" pitchFamily="34" charset="0"/>
                <a:cs typeface="Arial" panose="020B0604020202020204" pitchFamily="34" charset="0"/>
              </a:rPr>
              <a:t>Πριν από τη δεκαετία του 1970, οι οργανισμοί υγειονομικής περίθαλψης ήταν κατά κύριο λόγο ανεξάρτητοι και μη κερδοσκοπικοί και ο σχεδιασμός υγειονομικής περίθαλψης διεξαγόταν συνήθως σε τοπική ή περιφερειακή βάση από κρατικές, νομαρχιακές ή δημοτικές κυβερνήσεις (</a:t>
            </a:r>
            <a:r>
              <a:rPr lang="el-GR" sz="2000" b="0" i="0" u="none" strike="noStrike" baseline="0" dirty="0" err="1">
                <a:latin typeface="Arial" panose="020B0604020202020204" pitchFamily="34" charset="0"/>
                <a:cs typeface="Arial" panose="020B0604020202020204" pitchFamily="34" charset="0"/>
              </a:rPr>
              <a:t>Λέτσιος</a:t>
            </a:r>
            <a:r>
              <a:rPr lang="el-GR" sz="2000" b="0" i="0" u="none" strike="noStrike" baseline="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a:t>
            </a:r>
            <a:r>
              <a:rPr lang="el-GR" sz="2000" b="0" i="0" u="none" strike="noStrike" baseline="0" dirty="0">
                <a:latin typeface="Arial" panose="020B0604020202020204" pitchFamily="34" charset="0"/>
                <a:cs typeface="Arial" panose="020B0604020202020204" pitchFamily="34" charset="0"/>
              </a:rPr>
              <a:t>22).</a:t>
            </a:r>
          </a:p>
          <a:p>
            <a:pPr algn="l"/>
            <a:r>
              <a:rPr lang="el-GR" sz="2000" b="0" i="0" u="none" strike="noStrike" baseline="0" dirty="0">
                <a:latin typeface="Arial" panose="020B0604020202020204" pitchFamily="34" charset="0"/>
                <a:cs typeface="Arial" panose="020B0604020202020204" pitchFamily="34" charset="0"/>
              </a:rPr>
              <a:t>Όπως φαίνεται στο Σχήμα 6.2, από τη δεκαετία του 1970 έως τις αρχές της δεκαετίας του 1980 το κανονιστικό πλαίσιο έγινε πιο εμφανές, αλλά το σύστημα αμοιβής για υπηρεσίες εξασφάλιζε σταθερές πηγές εσόδων. </a:t>
            </a:r>
          </a:p>
          <a:p>
            <a:pPr algn="l"/>
            <a:r>
              <a:rPr lang="el-GR" sz="2000" b="0" i="0" u="none" strike="noStrike" baseline="0" dirty="0">
                <a:latin typeface="Arial" panose="020B0604020202020204" pitchFamily="34" charset="0"/>
                <a:cs typeface="Arial" panose="020B0604020202020204" pitchFamily="34" charset="0"/>
              </a:rPr>
              <a:t>Όταν οι οργανισμοί υγειονομικής περίθαλψης ασχολήθηκαν με στρατηγικό σχεδιασμό, η προσπάθεια επικεντρώθηκε συχνά σε εγκαταστάσεις, με την επικρατούσα ιδέα ότι «αν το φτιάξετε, θα έρθουν». </a:t>
            </a:r>
          </a:p>
          <a:p>
            <a:pPr algn="l"/>
            <a:r>
              <a:rPr lang="el-GR" sz="2000" b="0" i="0" u="none" strike="noStrike" baseline="0" dirty="0">
                <a:latin typeface="Arial" panose="020B0604020202020204" pitchFamily="34" charset="0"/>
                <a:cs typeface="Arial" panose="020B0604020202020204" pitchFamily="34" charset="0"/>
              </a:rPr>
              <a:t>Η δεκαετία του 1990 χαρακτηρίστηκε από το «χάος» που δημιουργήθηκε από την εμφάνιση της «διαχειριζόμενης» περίθαλψης και του ανταγωνισμού μεταξύ </a:t>
            </a:r>
            <a:r>
              <a:rPr lang="el-GR" sz="2000" b="0" i="0" u="none" strike="noStrike" baseline="0" dirty="0" err="1">
                <a:latin typeface="Arial" panose="020B0604020202020204" pitchFamily="34" charset="0"/>
                <a:cs typeface="Arial" panose="020B0604020202020204" pitchFamily="34" charset="0"/>
              </a:rPr>
              <a:t>παρόχων</a:t>
            </a:r>
            <a:r>
              <a:rPr lang="el-GR" sz="2000" b="0" i="0" u="none" strike="noStrike" baseline="0" dirty="0">
                <a:latin typeface="Arial" panose="020B0604020202020204" pitchFamily="34" charset="0"/>
                <a:cs typeface="Arial" panose="020B0604020202020204" pitchFamily="34" charset="0"/>
              </a:rPr>
              <a:t> που προηγουμένως ήταν συλλογικοί, με μεγαλύτερη σημασία στις αποζημιώσεις. </a:t>
            </a:r>
          </a:p>
          <a:p>
            <a:pPr algn="l"/>
            <a:r>
              <a:rPr lang="el-GR" sz="2000" b="0" i="0" u="none" strike="noStrike" baseline="0" dirty="0">
                <a:latin typeface="Arial" panose="020B0604020202020204" pitchFamily="34" charset="0"/>
                <a:cs typeface="Arial" panose="020B0604020202020204" pitchFamily="34" charset="0"/>
              </a:rPr>
              <a:t>Το πρόβλημα εξακολουθεί να είναι εμφανές σε οργανισμούς υγειονομικής περίθαλψης του 21ου αιώνα, καθώς συνεχίζουν να αντιμετωπίζουν θέματα ανταγωνισμού και αποζημίωσης και την πρόσθετη πρόκληση μιας ολοένα και μεγαλύτερης περιόδου, από το 2000 και εξής, με τη στρατηγική να πρέπει να διαχειριστεί τα απρόβλεπτα (π.χ. πρόσφατη κρίση και πανδημία).</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66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(1)</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952724"/>
            <a:ext cx="11112758" cy="5262979"/>
          </a:xfrm>
          <a:prstGeom prst="rect">
            <a:avLst/>
          </a:prstGeom>
          <a:noFill/>
          <a:ln>
            <a:noFill/>
          </a:ln>
        </p:spPr>
        <p:txBody>
          <a:bodyPr wrap="square" rtlCol="0">
            <a:spAutoFit/>
          </a:bodyPr>
          <a:lstStyle/>
          <a:p>
            <a:pPr algn="l"/>
            <a:r>
              <a:rPr lang="el-GR" sz="2100" b="0" i="0" u="none" strike="noStrike" baseline="0" dirty="0">
                <a:latin typeface="Arial" panose="020B0604020202020204" pitchFamily="34" charset="0"/>
                <a:cs typeface="Arial" panose="020B0604020202020204" pitchFamily="34" charset="0"/>
              </a:rPr>
              <a:t>Η </a:t>
            </a:r>
            <a:r>
              <a:rPr lang="el-GR" sz="2100" b="1" i="0" u="none" strike="noStrike" baseline="0" dirty="0">
                <a:latin typeface="Arial" panose="020B0604020202020204" pitchFamily="34" charset="0"/>
                <a:cs typeface="Arial" panose="020B0604020202020204" pitchFamily="34" charset="0"/>
              </a:rPr>
              <a:t>στρατηγική διοίκηση </a:t>
            </a:r>
            <a:r>
              <a:rPr lang="el-GR" sz="2100" b="0" i="0" u="none" strike="noStrike" baseline="0" dirty="0">
                <a:latin typeface="Arial" panose="020B0604020202020204" pitchFamily="34" charset="0"/>
                <a:cs typeface="Arial" panose="020B0604020202020204" pitchFamily="34" charset="0"/>
              </a:rPr>
              <a:t>(</a:t>
            </a:r>
            <a:r>
              <a:rPr lang="el-GR" sz="2100" b="0" i="0" u="none" strike="noStrike" baseline="0" dirty="0" err="1">
                <a:latin typeface="Arial" panose="020B0604020202020204" pitchFamily="34" charset="0"/>
                <a:cs typeface="Arial" panose="020B0604020202020204" pitchFamily="34" charset="0"/>
              </a:rPr>
              <a:t>strategic</a:t>
            </a:r>
            <a:r>
              <a:rPr lang="el-GR" sz="2100" b="0" i="0" u="none" strike="noStrike" baseline="0" dirty="0">
                <a:latin typeface="Arial" panose="020B0604020202020204" pitchFamily="34" charset="0"/>
                <a:cs typeface="Arial" panose="020B0604020202020204" pitchFamily="34" charset="0"/>
              </a:rPr>
              <a:t> </a:t>
            </a:r>
            <a:r>
              <a:rPr lang="el-GR" sz="2100" b="0" i="0" u="none" strike="noStrike" baseline="0" dirty="0" err="1">
                <a:latin typeface="Arial" panose="020B0604020202020204" pitchFamily="34" charset="0"/>
                <a:cs typeface="Arial" panose="020B0604020202020204" pitchFamily="34" charset="0"/>
              </a:rPr>
              <a:t>management</a:t>
            </a:r>
            <a:r>
              <a:rPr lang="el-GR" sz="2100" b="0" i="0" u="none" strike="noStrike" baseline="0" dirty="0">
                <a:latin typeface="Arial" panose="020B0604020202020204" pitchFamily="34" charset="0"/>
                <a:cs typeface="Arial" panose="020B0604020202020204" pitchFamily="34" charset="0"/>
              </a:rPr>
              <a:t>) αποτελεί κυρίαρχη σχολή σκέψης στη σημερινή εποχή, όπου οι επιχειρήσεις και οι οργανισμοί, μέσα σε ένα συνεχώς μεταβαλλόμενο και ιδιαίτερα ανταγωνιστικό περιβάλλον, καλούνται να λειτουργήσουν και να αναπτυχθούν. Τα γενικότερα και ειδικότερα προβλήματά τους θα πρέπει να</a:t>
            </a:r>
          </a:p>
          <a:p>
            <a:pPr algn="l"/>
            <a:r>
              <a:rPr lang="el-GR" sz="2100" b="0" i="0" u="none" strike="noStrike" baseline="0" dirty="0">
                <a:latin typeface="Arial" panose="020B0604020202020204" pitchFamily="34" charset="0"/>
                <a:cs typeface="Arial" panose="020B0604020202020204" pitchFamily="34" charset="0"/>
              </a:rPr>
              <a:t>αντιμετωπίζονται με συνολικό και οργανωμένο τρόπο, στη βάση τεκμηριωμένων πολιτικών και προγραμμάτων, με στόχους-τρόπους παρακολούθησης και χρονοδιαγράμματα.</a:t>
            </a:r>
          </a:p>
          <a:p>
            <a:pPr algn="l"/>
            <a:endParaRPr lang="el-GR" sz="2100" b="0" i="0" u="none" strike="noStrike" baseline="0" dirty="0">
              <a:latin typeface="Arial" panose="020B0604020202020204" pitchFamily="34" charset="0"/>
              <a:cs typeface="Arial" panose="020B0604020202020204" pitchFamily="34" charset="0"/>
            </a:endParaRPr>
          </a:p>
          <a:p>
            <a:pPr algn="l"/>
            <a:r>
              <a:rPr lang="el-GR" sz="2100" b="0" i="0" u="none" strike="noStrike" baseline="0" dirty="0">
                <a:latin typeface="Arial" panose="020B0604020202020204" pitchFamily="34" charset="0"/>
                <a:cs typeface="Arial" panose="020B0604020202020204" pitchFamily="34" charset="0"/>
              </a:rPr>
              <a:t>Στη </a:t>
            </a:r>
            <a:r>
              <a:rPr lang="el-GR" sz="2100" b="1" i="0" u="none" strike="noStrike" baseline="0" dirty="0">
                <a:latin typeface="Arial" panose="020B0604020202020204" pitchFamily="34" charset="0"/>
                <a:cs typeface="Arial" panose="020B0604020202020204" pitchFamily="34" charset="0"/>
              </a:rPr>
              <a:t>Διοίκηση των Υπηρεσιών Υγείας </a:t>
            </a:r>
            <a:r>
              <a:rPr lang="el-GR" sz="2100" b="0" i="0" u="none" strike="noStrike" baseline="0" dirty="0">
                <a:latin typeface="Arial" panose="020B0604020202020204" pitchFamily="34" charset="0"/>
                <a:cs typeface="Arial" panose="020B0604020202020204" pitchFamily="34" charset="0"/>
              </a:rPr>
              <a:t>οι δυσκολίες είναι ακόμη μεγαλύτερες λόγω των ιδιαιτεροτήτων του αγαθού της υγείας και των λεγόμενων «</a:t>
            </a:r>
            <a:r>
              <a:rPr lang="el-GR" sz="2100" b="0" i="0" u="none" strike="noStrike" baseline="0" dirty="0" err="1">
                <a:latin typeface="Arial" panose="020B0604020202020204" pitchFamily="34" charset="0"/>
                <a:cs typeface="Arial" panose="020B0604020202020204" pitchFamily="34" charset="0"/>
              </a:rPr>
              <a:t>εξωτερικοτήτων</a:t>
            </a:r>
            <a:r>
              <a:rPr lang="el-GR" sz="2100" b="0" i="0" u="none" strike="noStrike" baseline="0" dirty="0">
                <a:latin typeface="Arial" panose="020B0604020202020204" pitchFamily="34" charset="0"/>
                <a:cs typeface="Arial" panose="020B0604020202020204" pitchFamily="34" charset="0"/>
              </a:rPr>
              <a:t>» (</a:t>
            </a:r>
            <a:r>
              <a:rPr lang="el-GR" sz="2100" b="0" i="0" u="none" strike="noStrike" baseline="0" dirty="0" err="1">
                <a:latin typeface="Arial" panose="020B0604020202020204" pitchFamily="34" charset="0"/>
                <a:cs typeface="Arial" panose="020B0604020202020204" pitchFamily="34" charset="0"/>
              </a:rPr>
              <a:t>externalities</a:t>
            </a:r>
            <a:r>
              <a:rPr lang="el-GR" sz="2100" b="0" i="0" u="none" strike="noStrike" baseline="0" dirty="0">
                <a:latin typeface="Arial" panose="020B0604020202020204" pitchFamily="34" charset="0"/>
                <a:cs typeface="Arial" panose="020B0604020202020204" pitchFamily="34" charset="0"/>
              </a:rPr>
              <a:t>), δηλαδή των οφελών (θετικών) ή των ζημιών (αρνητικών) που προκαλούνται στον ευρύτερο πληθυσμό από την εφαρμογή ή όχι ενός προγράμματος, π.χ. εμβολιασμός παιδιών ή ενηλίκων, διασφάλιση θεραπείας για ασθενείς με AIDS, πρόληψη καρκίνου του μαστού ή του τραχήλου της μήτρας σε γυναικείους πληθυσμούς, μεταμοσχεύσεις </a:t>
            </a:r>
            <a:r>
              <a:rPr lang="el-GR" sz="2100" b="0" i="0" u="none" strike="noStrike" baseline="0" dirty="0" err="1">
                <a:latin typeface="Arial" panose="020B0604020202020204" pitchFamily="34" charset="0"/>
                <a:cs typeface="Arial" panose="020B0604020202020204" pitchFamily="34" charset="0"/>
              </a:rPr>
              <a:t>κ.ο.κ.</a:t>
            </a:r>
            <a:r>
              <a:rPr lang="el-GR" sz="2100" b="0" i="0" u="none" strike="noStrike" baseline="0" dirty="0">
                <a:latin typeface="Arial" panose="020B0604020202020204" pitchFamily="34" charset="0"/>
                <a:cs typeface="Arial" panose="020B0604020202020204" pitchFamily="34" charset="0"/>
              </a:rPr>
              <a:t> </a:t>
            </a:r>
          </a:p>
          <a:p>
            <a:pPr algn="l"/>
            <a:r>
              <a:rPr lang="el-GR" sz="2100" b="0" i="0" u="none" strike="noStrike" baseline="0" dirty="0">
                <a:latin typeface="Arial" panose="020B0604020202020204" pitchFamily="34" charset="0"/>
                <a:cs typeface="Arial" panose="020B0604020202020204" pitchFamily="34" charset="0"/>
              </a:rPr>
              <a:t>Και αυτό γιατί ο βαθμός αβεβαιότητας και πολυπλοκότητας κάθε νόσου και αντίστοιχης θεραπείας είναι ιδιαίτερα μεγάλος και εξαρτάται από τον κάθε ασθενή, του οποίου η αντιμετώπιση και θεραπεία διαφέρει από έναν άλλον (εξατομικευμένη θεραπεία).</a:t>
            </a:r>
            <a:endParaRPr lang="el-G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7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(2)</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F748E2CE-B0C0-69EC-39D9-443C2510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287" y="663190"/>
            <a:ext cx="6687425" cy="5797718"/>
          </a:xfrm>
          <a:prstGeom prst="rect">
            <a:avLst/>
          </a:prstGeom>
        </p:spPr>
      </p:pic>
    </p:spTree>
    <p:extLst>
      <p:ext uri="{BB962C8B-B14F-4D97-AF65-F5344CB8AC3E}">
        <p14:creationId xmlns:p14="http://schemas.microsoft.com/office/powerpoint/2010/main" val="48846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(3)</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645263"/>
            <a:ext cx="11270070" cy="5909310"/>
          </a:xfrm>
          <a:prstGeom prst="rect">
            <a:avLst/>
          </a:prstGeom>
          <a:noFill/>
          <a:ln>
            <a:noFill/>
          </a:ln>
        </p:spPr>
        <p:txBody>
          <a:bodyPr wrap="square" rtlCol="0">
            <a:spAutoFit/>
          </a:bodyPr>
          <a:lstStyle/>
          <a:p>
            <a:pPr algn="l"/>
            <a:r>
              <a:rPr lang="el-GR" sz="2100" b="0" i="0" u="none" strike="noStrike" baseline="0" dirty="0">
                <a:latin typeface="Arial" panose="020B0604020202020204" pitchFamily="34" charset="0"/>
                <a:cs typeface="Arial" panose="020B0604020202020204" pitchFamily="34" charset="0"/>
              </a:rPr>
              <a:t>Σύμφωνα με τη Λευκή Βίβλο (2007) που παρουσιάστηκε από την Επιτροπή των Ευρωπαϊκών Κοινοτήτων (Commission of the EC 2007) με τίτλο «Μαζί για την υγεία: Μια στρατηγική προσέγγιση για την Ευρωπαϊκή Ένωση για το 2008-2013», η υγεία κατέχει κεντρική θέση στη ζωή των ανθρώπων και γι’ αυτό πρέπει να υποστηρίζεται από αποτελεσματικές πολιτικές και δράσεις και στα κράτη μέλη, και στην ΕΚ αλλά και σε παγκόσμιο επίπεδο. Αυτή η Λευκή Βίβλος στοχεύει να καθορίσει ένα συνεκτικό πλαίσιο –μια πρώτη στρατηγική της ΕΚ για την υγεία- που θα κατευθύνει τις κοινοτικές δραστηριότητες στον τομέα της υγείας. Προτείνει τέσσερις βασικές αρχές που καθορίζουν τρεις στρατηγικούς στόχους στο επίκεντρο της προσοχής για τα επόμενα χρόνια. </a:t>
            </a:r>
          </a:p>
          <a:p>
            <a:pPr algn="l"/>
            <a:r>
              <a:rPr lang="el-GR" sz="2100" b="0" i="0" u="none" strike="noStrike" baseline="0" dirty="0">
                <a:latin typeface="Arial" panose="020B0604020202020204" pitchFamily="34" charset="0"/>
                <a:cs typeface="Arial" panose="020B0604020202020204" pitchFamily="34" charset="0"/>
              </a:rPr>
              <a:t>Οι θεμελιώδεις </a:t>
            </a:r>
            <a:r>
              <a:rPr lang="el-GR" sz="2100" b="1" i="0" u="none" strike="noStrike" baseline="0" dirty="0">
                <a:latin typeface="Arial" panose="020B0604020202020204" pitchFamily="34" charset="0"/>
                <a:cs typeface="Arial" panose="020B0604020202020204" pitchFamily="34" charset="0"/>
              </a:rPr>
              <a:t>αρχές </a:t>
            </a:r>
            <a:r>
              <a:rPr lang="el-GR" sz="2100" b="0" i="0" u="none" strike="noStrike" baseline="0" dirty="0">
                <a:latin typeface="Arial" panose="020B0604020202020204" pitchFamily="34" charset="0"/>
                <a:cs typeface="Arial" panose="020B0604020202020204" pitchFamily="34" charset="0"/>
              </a:rPr>
              <a:t>της δράσης για την υγεία είναι:</a:t>
            </a:r>
          </a:p>
          <a:p>
            <a:pPr algn="l"/>
            <a:r>
              <a:rPr lang="el-GR" sz="2100" b="0" i="0" u="none" strike="noStrike" baseline="0" dirty="0">
                <a:latin typeface="Arial" panose="020B0604020202020204" pitchFamily="34" charset="0"/>
                <a:cs typeface="Arial" panose="020B0604020202020204" pitchFamily="34" charset="0"/>
              </a:rPr>
              <a:t>ΑΡΧΗ 1: Στρατηγική που βασίζεται στις κοινές αξίες της υγείας</a:t>
            </a:r>
          </a:p>
          <a:p>
            <a:pPr algn="l"/>
            <a:r>
              <a:rPr lang="el-GR" sz="2100" b="0" i="0" u="none" strike="noStrike" baseline="0" dirty="0">
                <a:latin typeface="Arial" panose="020B0604020202020204" pitchFamily="34" charset="0"/>
                <a:cs typeface="Arial" panose="020B0604020202020204" pitchFamily="34" charset="0"/>
              </a:rPr>
              <a:t>ΑΡΧΗ 2: Η υγεία είναι ο μεγαλύτερος πλούτος</a:t>
            </a:r>
          </a:p>
          <a:p>
            <a:pPr algn="l"/>
            <a:r>
              <a:rPr lang="el-GR" sz="2100" b="0" i="0" u="none" strike="noStrike" baseline="0" dirty="0">
                <a:latin typeface="Arial" panose="020B0604020202020204" pitchFamily="34" charset="0"/>
                <a:cs typeface="Arial" panose="020B0604020202020204" pitchFamily="34" charset="0"/>
              </a:rPr>
              <a:t>ΑΡΧΗ 3: Η υγεία σε όλες τις πολιτικές (HIAP)</a:t>
            </a:r>
          </a:p>
          <a:p>
            <a:pPr algn="l"/>
            <a:r>
              <a:rPr lang="el-GR" sz="2100" b="0" i="0" u="none" strike="noStrike" baseline="0" dirty="0">
                <a:latin typeface="Arial" panose="020B0604020202020204" pitchFamily="34" charset="0"/>
                <a:cs typeface="Arial" panose="020B0604020202020204" pitchFamily="34" charset="0"/>
              </a:rPr>
              <a:t>ΑΡΧΗ 4: Ενισχύοντας τη φωνή της ΕΕ στην παγκόσμια υγεία</a:t>
            </a:r>
          </a:p>
          <a:p>
            <a:pPr algn="l"/>
            <a:r>
              <a:rPr lang="el-GR" sz="2100" b="0" i="0" u="none" strike="noStrike" baseline="0" dirty="0">
                <a:latin typeface="Arial" panose="020B0604020202020204" pitchFamily="34" charset="0"/>
                <a:cs typeface="Arial" panose="020B0604020202020204" pitchFamily="34" charset="0"/>
              </a:rPr>
              <a:t>Και οι στρατηγικοί </a:t>
            </a:r>
            <a:r>
              <a:rPr lang="el-GR" sz="2100" b="1" i="0" u="none" strike="noStrike" baseline="0" dirty="0">
                <a:latin typeface="Arial" panose="020B0604020202020204" pitchFamily="34" charset="0"/>
                <a:cs typeface="Arial" panose="020B0604020202020204" pitchFamily="34" charset="0"/>
              </a:rPr>
              <a:t>στόχοι </a:t>
            </a:r>
            <a:r>
              <a:rPr lang="el-GR" sz="2100" b="0" i="0" u="none" strike="noStrike" baseline="0" dirty="0">
                <a:latin typeface="Arial" panose="020B0604020202020204" pitchFamily="34" charset="0"/>
                <a:cs typeface="Arial" panose="020B0604020202020204" pitchFamily="34" charset="0"/>
              </a:rPr>
              <a:t>είναι:</a:t>
            </a:r>
          </a:p>
          <a:p>
            <a:pPr algn="l"/>
            <a:r>
              <a:rPr lang="el-GR" sz="2100" b="0" i="0" u="none" strike="noStrike" baseline="0" dirty="0">
                <a:latin typeface="Arial" panose="020B0604020202020204" pitchFamily="34" charset="0"/>
                <a:cs typeface="Arial" panose="020B0604020202020204" pitchFamily="34" charset="0"/>
              </a:rPr>
              <a:t>ΣΤΟΧΟΣ 1: Προώθηση της καλής υγείας σε μια Ευρώπη που γερνάει</a:t>
            </a:r>
          </a:p>
          <a:p>
            <a:pPr algn="l"/>
            <a:r>
              <a:rPr lang="el-GR" sz="2100" b="0" i="0" u="none" strike="noStrike" baseline="0" dirty="0">
                <a:latin typeface="Arial" panose="020B0604020202020204" pitchFamily="34" charset="0"/>
                <a:cs typeface="Arial" panose="020B0604020202020204" pitchFamily="34" charset="0"/>
              </a:rPr>
              <a:t>ΣΤΟΧΟΣ 2: Προστασία των πολιτών από τις απειλές για την υγεία</a:t>
            </a:r>
          </a:p>
          <a:p>
            <a:pPr algn="l"/>
            <a:r>
              <a:rPr lang="el-GR" sz="2100" b="0" i="0" u="none" strike="noStrike" baseline="0" dirty="0">
                <a:latin typeface="Arial" panose="020B0604020202020204" pitchFamily="34" charset="0"/>
                <a:cs typeface="Arial" panose="020B0604020202020204" pitchFamily="34" charset="0"/>
              </a:rPr>
              <a:t>ΣΤΟΧΟΣ 3: Υποστήριξη των δυναμικών συστημάτων υγείας και των νέων τεχνολογιών</a:t>
            </a:r>
            <a:endParaRPr lang="el-G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56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(4)</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60965" y="978675"/>
            <a:ext cx="11270070" cy="3816429"/>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Σήμερα βρίσκεται σε εξέλιξη το πρόγραμμα EU4Health 2021-2027 με γενικούς </a:t>
            </a:r>
            <a:r>
              <a:rPr lang="el-GR" sz="2200" b="1" i="0" u="none" strike="noStrike" baseline="0" dirty="0">
                <a:latin typeface="Arial" panose="020B0604020202020204" pitchFamily="34" charset="0"/>
                <a:cs typeface="Arial" panose="020B0604020202020204" pitchFamily="34" charset="0"/>
              </a:rPr>
              <a:t>στόχους</a:t>
            </a:r>
            <a:r>
              <a:rPr lang="el-GR" sz="2200" b="0" i="0" u="none" strike="noStrike" baseline="0" dirty="0">
                <a:latin typeface="Arial" panose="020B0604020202020204" pitchFamily="34" charset="0"/>
                <a:cs typeface="Arial" panose="020B0604020202020204" pitchFamily="34" charset="0"/>
              </a:rPr>
              <a:t>:</a:t>
            </a:r>
          </a:p>
          <a:p>
            <a:pPr algn="l"/>
            <a:r>
              <a:rPr lang="el-GR" sz="2200" b="1" i="0" u="none" strike="noStrike" baseline="0" dirty="0">
                <a:latin typeface="Arial" panose="020B0604020202020204" pitchFamily="34" charset="0"/>
                <a:cs typeface="Arial" panose="020B0604020202020204" pitchFamily="34" charset="0"/>
              </a:rPr>
              <a:t>1) </a:t>
            </a:r>
            <a:r>
              <a:rPr lang="el-GR" sz="2200" b="0" i="0" u="none" strike="noStrike" baseline="0" dirty="0">
                <a:latin typeface="Arial" panose="020B0604020202020204" pitchFamily="34" charset="0"/>
                <a:cs typeface="Arial" panose="020B0604020202020204" pitchFamily="34" charset="0"/>
              </a:rPr>
              <a:t>προστασία των πολιτών της Ευρωπαϊκής Ένωσης από σοβαρές </a:t>
            </a:r>
            <a:r>
              <a:rPr lang="el-GR" sz="2200" b="0" i="0" u="sng" strike="noStrike" baseline="0" dirty="0">
                <a:latin typeface="Arial" panose="020B0604020202020204" pitchFamily="34" charset="0"/>
                <a:cs typeface="Arial" panose="020B0604020202020204" pitchFamily="34" charset="0"/>
              </a:rPr>
              <a:t>διασυνοριακές</a:t>
            </a:r>
            <a:r>
              <a:rPr lang="el-GR" sz="2200" b="0" i="0" u="none" strike="noStrike" baseline="0" dirty="0">
                <a:latin typeface="Arial" panose="020B0604020202020204" pitchFamily="34" charset="0"/>
                <a:cs typeface="Arial" panose="020B0604020202020204" pitchFamily="34" charset="0"/>
              </a:rPr>
              <a:t> απειλές κατά της υγείας,</a:t>
            </a:r>
          </a:p>
          <a:p>
            <a:pPr algn="l"/>
            <a:r>
              <a:rPr lang="el-GR" sz="2200" b="1" i="0" u="none" strike="noStrike" baseline="0" dirty="0">
                <a:latin typeface="Arial" panose="020B0604020202020204" pitchFamily="34" charset="0"/>
                <a:cs typeface="Arial" panose="020B0604020202020204" pitchFamily="34" charset="0"/>
              </a:rPr>
              <a:t>2) </a:t>
            </a:r>
            <a:r>
              <a:rPr lang="el-GR" sz="2200" b="0" i="0" u="none" strike="noStrike" baseline="0" dirty="0">
                <a:latin typeface="Arial" panose="020B0604020202020204" pitchFamily="34" charset="0"/>
                <a:cs typeface="Arial" panose="020B0604020202020204" pitchFamily="34" charset="0"/>
              </a:rPr>
              <a:t>βελτίωση της διαθεσιμότητας στην Ευρωπαϊκή Ένωση φαρμάκων, </a:t>
            </a:r>
            <a:r>
              <a:rPr lang="el-GR" sz="2200" b="0" i="0" u="none" strike="noStrike" baseline="0" dirty="0" err="1">
                <a:latin typeface="Arial" panose="020B0604020202020204" pitchFamily="34" charset="0"/>
                <a:cs typeface="Arial" panose="020B0604020202020204" pitchFamily="34" charset="0"/>
              </a:rPr>
              <a:t>ιατροτεχνολογικών</a:t>
            </a:r>
            <a:r>
              <a:rPr lang="el-GR" sz="2200" b="0" i="0" u="none" strike="noStrike" baseline="0" dirty="0">
                <a:latin typeface="Arial" panose="020B0604020202020204" pitchFamily="34" charset="0"/>
                <a:cs typeface="Arial" panose="020B0604020202020204" pitchFamily="34" charset="0"/>
              </a:rPr>
              <a:t> και άλλων </a:t>
            </a:r>
            <a:r>
              <a:rPr lang="el-GR" sz="2200" b="0" i="0" u="sng" strike="noStrike" baseline="0" dirty="0">
                <a:latin typeface="Arial" panose="020B0604020202020204" pitchFamily="34" charset="0"/>
                <a:cs typeface="Arial" panose="020B0604020202020204" pitchFamily="34" charset="0"/>
              </a:rPr>
              <a:t>προϊόντων</a:t>
            </a:r>
            <a:r>
              <a:rPr lang="el-GR" sz="2200" b="0" i="0" u="none" strike="noStrike" baseline="0" dirty="0">
                <a:latin typeface="Arial" panose="020B0604020202020204" pitchFamily="34" charset="0"/>
                <a:cs typeface="Arial" panose="020B0604020202020204" pitchFamily="34" charset="0"/>
              </a:rPr>
              <a:t> αναγκαίων για την αντιμετώπιση κρίσεων, συμβολή στην οικονομική </a:t>
            </a:r>
            <a:r>
              <a:rPr lang="el-GR" sz="2200" b="0" i="0" u="none" strike="noStrike" baseline="0" dirty="0" err="1">
                <a:latin typeface="Arial" panose="020B0604020202020204" pitchFamily="34" charset="0"/>
                <a:cs typeface="Arial" panose="020B0604020202020204" pitchFamily="34" charset="0"/>
              </a:rPr>
              <a:t>προσιτότητά</a:t>
            </a:r>
            <a:r>
              <a:rPr lang="el-GR" sz="2200" b="0" i="0" u="none" strike="noStrike" baseline="0" dirty="0">
                <a:latin typeface="Arial" panose="020B0604020202020204" pitchFamily="34" charset="0"/>
                <a:cs typeface="Arial" panose="020B0604020202020204" pitchFamily="34" charset="0"/>
              </a:rPr>
              <a:t> τους και υποστήριξη της </a:t>
            </a:r>
            <a:r>
              <a:rPr lang="el-GR" sz="2200" b="0" i="0" u="sng" strike="noStrike" baseline="0" dirty="0">
                <a:latin typeface="Arial" panose="020B0604020202020204" pitchFamily="34" charset="0"/>
                <a:cs typeface="Arial" panose="020B0604020202020204" pitchFamily="34" charset="0"/>
              </a:rPr>
              <a:t>καινοτομίας</a:t>
            </a:r>
            <a:r>
              <a:rPr lang="el-GR" sz="2200" b="0" i="0" u="none" strike="noStrike" baseline="0" dirty="0">
                <a:latin typeface="Arial" panose="020B0604020202020204" pitchFamily="34" charset="0"/>
                <a:cs typeface="Arial" panose="020B0604020202020204" pitchFamily="34" charset="0"/>
              </a:rPr>
              <a:t>, </a:t>
            </a:r>
          </a:p>
          <a:p>
            <a:pPr algn="l"/>
            <a:r>
              <a:rPr lang="el-GR" sz="2200" b="1" i="0" u="none" strike="noStrike" baseline="0" dirty="0">
                <a:latin typeface="Arial" panose="020B0604020202020204" pitchFamily="34" charset="0"/>
                <a:cs typeface="Arial" panose="020B0604020202020204" pitchFamily="34" charset="0"/>
              </a:rPr>
              <a:t>3) </a:t>
            </a:r>
            <a:r>
              <a:rPr lang="el-GR" sz="2200" b="0" i="0" u="none" strike="noStrike" baseline="0" dirty="0">
                <a:latin typeface="Arial" panose="020B0604020202020204" pitchFamily="34" charset="0"/>
                <a:cs typeface="Arial" panose="020B0604020202020204" pitchFamily="34" charset="0"/>
              </a:rPr>
              <a:t>ενίσχυση των συστημάτων υγείας και του </a:t>
            </a:r>
            <a:r>
              <a:rPr lang="el-GR" sz="2200" b="0" i="0" u="sng" strike="noStrike" baseline="0" dirty="0">
                <a:latin typeface="Arial" panose="020B0604020202020204" pitchFamily="34" charset="0"/>
                <a:cs typeface="Arial" panose="020B0604020202020204" pitchFamily="34" charset="0"/>
              </a:rPr>
              <a:t>ανθρώπινου δυναμικού</a:t>
            </a:r>
            <a:r>
              <a:rPr lang="el-GR" sz="2200" b="0" i="0" u="none" strike="noStrike" baseline="0" dirty="0">
                <a:latin typeface="Arial" panose="020B0604020202020204" pitchFamily="34" charset="0"/>
                <a:cs typeface="Arial" panose="020B0604020202020204" pitchFamily="34" charset="0"/>
              </a:rPr>
              <a:t> του τομέα της υγειονομικής περίθαλψης, μεταξύ άλλων μέσω του </a:t>
            </a:r>
            <a:r>
              <a:rPr lang="el-GR" sz="2200" b="0" i="0" u="sng" strike="noStrike" baseline="0" dirty="0">
                <a:latin typeface="Arial" panose="020B0604020202020204" pitchFamily="34" charset="0"/>
                <a:cs typeface="Arial" panose="020B0604020202020204" pitchFamily="34" charset="0"/>
              </a:rPr>
              <a:t>ψηφιακού μετασχηματισμού</a:t>
            </a:r>
            <a:r>
              <a:rPr lang="el-GR" sz="2200" b="0" i="0" u="none" strike="noStrike" baseline="0" dirty="0">
                <a:latin typeface="Arial" panose="020B0604020202020204" pitchFamily="34" charset="0"/>
                <a:cs typeface="Arial" panose="020B0604020202020204" pitchFamily="34" charset="0"/>
              </a:rPr>
              <a:t> καθώς επίσης με την ενίσχυση της ολοκλήρωσης και του συντονισμού των σχετικών εργασιών μεταξύ των κρατών μελών, τη σταθερή εφαρμογή </a:t>
            </a:r>
            <a:r>
              <a:rPr lang="el-GR" sz="2200" b="0" i="0" u="sng" strike="noStrike" baseline="0" dirty="0">
                <a:latin typeface="Arial" panose="020B0604020202020204" pitchFamily="34" charset="0"/>
                <a:cs typeface="Arial" panose="020B0604020202020204" pitchFamily="34" charset="0"/>
              </a:rPr>
              <a:t>βέλτιστων πρακτικών</a:t>
            </a:r>
            <a:r>
              <a:rPr lang="el-GR" sz="2200" b="0" i="0" u="none" strike="noStrike" baseline="0" dirty="0">
                <a:latin typeface="Arial" panose="020B0604020202020204" pitchFamily="34" charset="0"/>
                <a:cs typeface="Arial" panose="020B0604020202020204" pitchFamily="34" charset="0"/>
              </a:rPr>
              <a:t> και την ανταλλαγή δεδομένων, ώστε να αυξηθεί το γενικό επίπεδο της </a:t>
            </a:r>
            <a:r>
              <a:rPr lang="el-GR" sz="2200" b="0" i="0" u="sng" strike="noStrike" baseline="0" dirty="0">
                <a:latin typeface="Arial" panose="020B0604020202020204" pitchFamily="34" charset="0"/>
                <a:cs typeface="Arial" panose="020B0604020202020204" pitchFamily="34" charset="0"/>
              </a:rPr>
              <a:t>δημόσιας υγείας</a:t>
            </a:r>
            <a:r>
              <a:rPr lang="el-GR" sz="2200" b="0" i="0" u="none" strike="noStrike" baseline="0" dirty="0">
                <a:latin typeface="Arial" panose="020B0604020202020204" pitchFamily="34" charset="0"/>
                <a:cs typeface="Arial" panose="020B0604020202020204" pitchFamily="34" charset="0"/>
              </a:rPr>
              <a:t>.</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73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(5)</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585019"/>
            <a:ext cx="12192000" cy="5632311"/>
          </a:xfrm>
          <a:prstGeom prst="rect">
            <a:avLst/>
          </a:prstGeom>
          <a:noFill/>
          <a:ln>
            <a:noFill/>
          </a:ln>
        </p:spPr>
        <p:txBody>
          <a:bodyPr wrap="square" rtlCol="0">
            <a:spAutoFit/>
          </a:bodyPr>
          <a:lstStyle/>
          <a:p>
            <a:pPr algn="l"/>
            <a:r>
              <a:rPr lang="el-GR" sz="1800" b="1" i="0" u="none" strike="noStrike" baseline="0" dirty="0">
                <a:latin typeface="Arial" panose="020B0604020202020204" pitchFamily="34" charset="0"/>
                <a:cs typeface="Arial" panose="020B0604020202020204" pitchFamily="34" charset="0"/>
              </a:rPr>
              <a:t>ΣΟΥΗΔΙΑ</a:t>
            </a:r>
          </a:p>
          <a:p>
            <a:pPr algn="l"/>
            <a:r>
              <a:rPr lang="el-GR" sz="1800" b="0" i="0" u="none" strike="noStrike" baseline="0" dirty="0">
                <a:latin typeface="Arial" panose="020B0604020202020204" pitchFamily="34" charset="0"/>
                <a:cs typeface="Arial" panose="020B0604020202020204" pitchFamily="34" charset="0"/>
              </a:rPr>
              <a:t>Το σουηδικό μοντέλο στηρίζεται σε τρεις βασικούς κανόνες:</a:t>
            </a:r>
          </a:p>
          <a:p>
            <a:pPr algn="l"/>
            <a:r>
              <a:rPr lang="el-GR" sz="1800" b="0" i="0" u="none" strike="noStrike" baseline="0" dirty="0">
                <a:latin typeface="Arial" panose="020B0604020202020204" pitchFamily="34" charset="0"/>
                <a:cs typeface="Arial" panose="020B0604020202020204" pitchFamily="34" charset="0"/>
              </a:rPr>
              <a:t>Ι. στην ανθρώπινη αξιοπρέπεια, την οποία ένα σύστημα υγείας θα πρέπει να σέβεται εξίσου για όλα τα μέλη της ανεξαρτήτως της κοινωνικής τους τάξης,</a:t>
            </a:r>
          </a:p>
          <a:p>
            <a:pPr algn="l"/>
            <a:r>
              <a:rPr lang="el-GR" sz="1800" b="0" i="0" u="none" strike="noStrike" baseline="0" dirty="0">
                <a:latin typeface="Arial" panose="020B0604020202020204" pitchFamily="34" charset="0"/>
                <a:cs typeface="Arial" panose="020B0604020202020204" pitchFamily="34" charset="0"/>
              </a:rPr>
              <a:t>ΙΙ. την προτεραιότητα σε άτομα που έχουν μεγαλύτερη ανάγκη για θεραπεία και περίθαλψη,</a:t>
            </a:r>
          </a:p>
          <a:p>
            <a:pPr algn="l"/>
            <a:r>
              <a:rPr lang="el-GR" sz="1800" b="0" i="0" u="none" strike="noStrike" baseline="0" dirty="0">
                <a:latin typeface="Arial" panose="020B0604020202020204" pitchFamily="34" charset="0"/>
                <a:cs typeface="Arial" panose="020B0604020202020204" pitchFamily="34" charset="0"/>
              </a:rPr>
              <a:t>ΙΙΙ. να είναι αποτελεσματικό και με βιώσιμο κόστος με την επιδίωξη της βελτίωσης της ποιότητας υγείας και ζωής.</a:t>
            </a:r>
          </a:p>
          <a:p>
            <a:pPr algn="l"/>
            <a:r>
              <a:rPr lang="el-GR" sz="1800" b="0" i="0" u="none" strike="noStrike" baseline="0" dirty="0">
                <a:latin typeface="Arial" panose="020B0604020202020204" pitchFamily="34" charset="0"/>
                <a:cs typeface="Arial" panose="020B0604020202020204" pitchFamily="34" charset="0"/>
              </a:rPr>
              <a:t>Οι τοπικές και περιφερειακές αρχές ακολουθούν τα πρότυπα και τις ρυθμίσεις που καθορίζονται από τη Σουηδική Ένωση Περιφερειακών και Τοπικών Αρχών (ΣΕΠΤΑ), διοικώντας τα 83 νοσοκομεία με επαγγελματίες υγείας άνω των 160.000, με ανάλογο ψηφιακό δίκτυο και πληροφοριακά συστήματα. Υπάρχουν ακόμα 8 ανεξάρτητες κυβερνητικές αρχές που συνεισφέρουν στα υγειονομικά πρωτόκολλα, ήτοι:</a:t>
            </a:r>
          </a:p>
          <a:p>
            <a:pPr algn="l"/>
            <a:r>
              <a:rPr lang="el-GR" sz="1800" b="0" i="0" u="none" strike="noStrike" baseline="0" dirty="0">
                <a:latin typeface="Arial" panose="020B0604020202020204" pitchFamily="34" charset="0"/>
                <a:cs typeface="Arial" panose="020B0604020202020204" pitchFamily="34" charset="0"/>
              </a:rPr>
              <a:t>1. το Εθνικό Συμβούλιο Υγείας και Ευημερίας, το οποίο επιθεωρεί την </a:t>
            </a:r>
            <a:r>
              <a:rPr lang="el-GR" sz="1800" b="0" i="0" u="none" strike="noStrike" baseline="0" dirty="0" err="1">
                <a:latin typeface="Arial" panose="020B0604020202020204" pitchFamily="34" charset="0"/>
                <a:cs typeface="Arial" panose="020B0604020202020204" pitchFamily="34" charset="0"/>
              </a:rPr>
              <a:t>αδειοδότηση</a:t>
            </a:r>
            <a:r>
              <a:rPr lang="el-GR" sz="1800" b="0" i="0" u="none" strike="noStrike" baseline="0" dirty="0">
                <a:latin typeface="Arial" panose="020B0604020202020204" pitchFamily="34" charset="0"/>
                <a:cs typeface="Arial" panose="020B0604020202020204" pitchFamily="34" charset="0"/>
              </a:rPr>
              <a:t> του υγειονομικού προσωπικού,</a:t>
            </a:r>
          </a:p>
          <a:p>
            <a:pPr algn="l"/>
            <a:r>
              <a:rPr lang="el-GR" sz="1800" b="0" i="0" u="none" strike="noStrike" baseline="0" dirty="0">
                <a:latin typeface="Arial" panose="020B0604020202020204" pitchFamily="34" charset="0"/>
                <a:cs typeface="Arial" panose="020B0604020202020204" pitchFamily="34" charset="0"/>
              </a:rPr>
              <a:t>2. ο Σουηδικός Οργανισμός Ηλεκτρονικής Υγείας,</a:t>
            </a:r>
          </a:p>
          <a:p>
            <a:pPr algn="l"/>
            <a:r>
              <a:rPr lang="el-GR" sz="1800" b="0" i="0" u="none" strike="noStrike" baseline="0" dirty="0">
                <a:latin typeface="Arial" panose="020B0604020202020204" pitchFamily="34" charset="0"/>
                <a:cs typeface="Arial" panose="020B0604020202020204" pitchFamily="34" charset="0"/>
              </a:rPr>
              <a:t>3. η Επιθεώρηση Υγείας και Κοινωνικής Υγείας,</a:t>
            </a:r>
          </a:p>
          <a:p>
            <a:pPr algn="l"/>
            <a:r>
              <a:rPr lang="el-GR" sz="1800" b="0" i="0" u="none" strike="noStrike" baseline="0" dirty="0">
                <a:latin typeface="Arial" panose="020B0604020202020204" pitchFamily="34" charset="0"/>
                <a:cs typeface="Arial" panose="020B0604020202020204" pitchFamily="34" charset="0"/>
              </a:rPr>
              <a:t>4. η Σουηδική Υπηρεσία Ανάλυσης Υγείας και Φροντίδας (στατιστικού χαρακτήρα),</a:t>
            </a:r>
          </a:p>
          <a:p>
            <a:pPr algn="l"/>
            <a:r>
              <a:rPr lang="el-GR" sz="1800" b="0" i="0" u="none" strike="noStrike" baseline="0" dirty="0">
                <a:latin typeface="Arial" panose="020B0604020202020204" pitchFamily="34" charset="0"/>
                <a:cs typeface="Arial" panose="020B0604020202020204" pitchFamily="34" charset="0"/>
              </a:rPr>
              <a:t>5. η Υπηρεσία Δημόσιας Υγείας που ελέγχει τις μολυσματικές και μεταδοτικές ασθένειες,</a:t>
            </a:r>
          </a:p>
          <a:p>
            <a:pPr algn="l"/>
            <a:r>
              <a:rPr lang="el-GR" sz="1800" b="0" i="0" u="none" strike="noStrike" baseline="0" dirty="0">
                <a:latin typeface="Arial" panose="020B0604020202020204" pitchFamily="34" charset="0"/>
                <a:cs typeface="Arial" panose="020B0604020202020204" pitchFamily="34" charset="0"/>
              </a:rPr>
              <a:t>6. το Συμβούλιο Τεχνολογικής Αξιολόγησης στην Υγεία (συμβουλευτικού χαρακτήρα),</a:t>
            </a:r>
          </a:p>
          <a:p>
            <a:pPr algn="l"/>
            <a:r>
              <a:rPr lang="el-GR" sz="1800" b="0" i="0" u="none" strike="noStrike" baseline="0" dirty="0">
                <a:latin typeface="Arial" panose="020B0604020202020204" pitchFamily="34" charset="0"/>
                <a:cs typeface="Arial" panose="020B0604020202020204" pitchFamily="34" charset="0"/>
              </a:rPr>
              <a:t>7. η Ομοσπονδία Οδοντιατρικής και Φαρμακευτικής Κάλυψης η οποία είναι οργανισμός πιστοποίησης φαρμάκων και οδοντιατρικής περίθαλψης,</a:t>
            </a:r>
          </a:p>
          <a:p>
            <a:pPr algn="l"/>
            <a:r>
              <a:rPr lang="el-GR" sz="1800" b="0" i="0" u="none" strike="noStrike" baseline="0" dirty="0">
                <a:latin typeface="Arial" panose="020B0604020202020204" pitchFamily="34" charset="0"/>
                <a:cs typeface="Arial" panose="020B0604020202020204" pitchFamily="34" charset="0"/>
              </a:rPr>
              <a:t>8. ανεξάρτητη αρχή που ασχολείται με την εποπτεία των παραϊατρικών και μη φαρμακευτικών σκευασμάτων που διακινούνται στην επικράτεια.</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71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57152"/>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(6)</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D5F85DC4-6FA7-6FB2-1B82-D59D819D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683" y="663190"/>
            <a:ext cx="6128633" cy="5801618"/>
          </a:xfrm>
          <a:prstGeom prst="rect">
            <a:avLst/>
          </a:prstGeom>
        </p:spPr>
      </p:pic>
    </p:spTree>
    <p:extLst>
      <p:ext uri="{BB962C8B-B14F-4D97-AF65-F5344CB8AC3E}">
        <p14:creationId xmlns:p14="http://schemas.microsoft.com/office/powerpoint/2010/main" val="405149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(7)</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470728"/>
            <a:ext cx="12192000" cy="6186309"/>
          </a:xfrm>
          <a:prstGeom prst="rect">
            <a:avLst/>
          </a:prstGeom>
          <a:noFill/>
          <a:ln>
            <a:noFill/>
          </a:ln>
        </p:spPr>
        <p:txBody>
          <a:bodyPr wrap="square" rtlCol="0">
            <a:spAutoFit/>
          </a:bodyPr>
          <a:lstStyle/>
          <a:p>
            <a:pPr algn="l"/>
            <a:r>
              <a:rPr lang="el-GR" sz="1800" b="1" i="0" u="none" strike="noStrike" baseline="0" dirty="0">
                <a:latin typeface="Arial" panose="020B0604020202020204" pitchFamily="34" charset="0"/>
                <a:cs typeface="Arial" panose="020B0604020202020204" pitchFamily="34" charset="0"/>
              </a:rPr>
              <a:t>ΓΕΡΜΑΝΙΑ</a:t>
            </a:r>
          </a:p>
          <a:p>
            <a:pPr algn="l"/>
            <a:r>
              <a:rPr lang="el-GR" sz="1800" b="0" i="0" u="none" strike="noStrike" baseline="0" dirty="0">
                <a:latin typeface="Arial" panose="020B0604020202020204" pitchFamily="34" charset="0"/>
                <a:cs typeface="Arial" panose="020B0604020202020204" pitchFamily="34" charset="0"/>
              </a:rPr>
              <a:t>Το γερμανικό σύστημα υγειονομικής περίθαλψης διακρίνεται για τον καταμερισμό των εξουσιών λήψης αποφάσεων μεταξύ της ομοσπονδιακής κυβέρνησης και της κυβέρνησης των κρατιδίων και των αυτοδιοικούμενων οργανισμών πληρωμών και </a:t>
            </a:r>
            <a:r>
              <a:rPr lang="el-GR" sz="1800" b="0" i="0" u="none" strike="noStrike" baseline="0" dirty="0" err="1">
                <a:latin typeface="Arial" panose="020B0604020202020204" pitchFamily="34" charset="0"/>
                <a:cs typeface="Arial" panose="020B0604020202020204" pitchFamily="34" charset="0"/>
              </a:rPr>
              <a:t>παρόχων</a:t>
            </a:r>
            <a:r>
              <a:rPr lang="el-GR"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(Σχήμα 6.4).</a:t>
            </a:r>
          </a:p>
          <a:p>
            <a:pPr algn="l"/>
            <a:r>
              <a:rPr lang="el-GR" sz="1800" b="0" i="0" u="none" strike="noStrike" baseline="0" dirty="0">
                <a:latin typeface="Arial" panose="020B0604020202020204" pitchFamily="34" charset="0"/>
                <a:cs typeface="Arial" panose="020B0604020202020204" pitchFamily="34" charset="0"/>
              </a:rPr>
              <a:t>Σύμφωνα με το νομικό πλαίσιο της Γερμανίας, η ομοσπονδιακή κυβέρνηση έχει ευρεία ρυθμιστική αρμοδιότητα επί της υγειονομικής περίθαλψης, αλλά δεν εμπλέκεται άμεσα στην παροχή περίθαλψης. Η Ομοσπονδιακή Μεικτή Επιτροπή, η οποία εποπτεύεται από το Ομοσπονδιακό Υπουργείο Υγείας, καθορίζει τις υπηρεσίες που πρέπει να καλύπτονται από τα ταμεία ασθένειας, με βάση στοιχεία που προκύπτουν από συγκριτικές αξιολογήσεις της αποτελεσματικότητας και αξιολογήσεις της τεχνολογίας υγείας (όφελος-κινδύνου).</a:t>
            </a:r>
          </a:p>
          <a:p>
            <a:pPr algn="l"/>
            <a:r>
              <a:rPr lang="el-GR" sz="1800" b="0" i="0" u="none" strike="noStrike" baseline="0" dirty="0">
                <a:latin typeface="Arial" panose="020B0604020202020204" pitchFamily="34" charset="0"/>
                <a:cs typeface="Arial" panose="020B0604020202020204" pitchFamily="34" charset="0"/>
              </a:rPr>
              <a:t>Η Ομοσπονδιακή Μεικτή Επιτροπή καθορίζει επίσης μέτρα ποιότητας για τους </a:t>
            </a:r>
            <a:r>
              <a:rPr lang="el-GR" sz="1800" b="0" i="0" u="none" strike="noStrike" baseline="0" dirty="0" err="1">
                <a:latin typeface="Arial" panose="020B0604020202020204" pitchFamily="34" charset="0"/>
                <a:cs typeface="Arial" panose="020B0604020202020204" pitchFamily="34" charset="0"/>
              </a:rPr>
              <a:t>παρόχους</a:t>
            </a:r>
            <a:r>
              <a:rPr lang="el-GR" sz="1800" b="0" i="0" u="none" strike="noStrike" baseline="0" dirty="0">
                <a:latin typeface="Arial" panose="020B0604020202020204" pitchFamily="34" charset="0"/>
                <a:cs typeface="Arial" panose="020B0604020202020204" pitchFamily="34" charset="0"/>
              </a:rPr>
              <a:t> και ρυθμίζει τη δυναμικότητα της </a:t>
            </a:r>
            <a:r>
              <a:rPr lang="el-GR" sz="1800" b="0" i="0" u="none" strike="noStrike" baseline="0" dirty="0" err="1">
                <a:latin typeface="Arial" panose="020B0604020202020204" pitchFamily="34" charset="0"/>
                <a:cs typeface="Arial" panose="020B0604020202020204" pitchFamily="34" charset="0"/>
              </a:rPr>
              <a:t>εξωνοσοκομειακής</a:t>
            </a:r>
            <a:r>
              <a:rPr lang="el-GR" sz="1800" b="0" i="0" u="none" strike="noStrike" baseline="0" dirty="0">
                <a:latin typeface="Arial" panose="020B0604020202020204" pitchFamily="34" charset="0"/>
                <a:cs typeface="Arial" panose="020B0604020202020204" pitchFamily="34" charset="0"/>
              </a:rPr>
              <a:t> περίθαλψης χρησιμοποιώντας αναλογίες πληθυσμού-ιατρών με βάση τις ανάγκες.</a:t>
            </a:r>
          </a:p>
          <a:p>
            <a:pPr algn="l"/>
            <a:r>
              <a:rPr lang="el-GR" sz="1800" b="0" i="0" u="none" strike="noStrike" baseline="0" dirty="0">
                <a:latin typeface="Arial" panose="020B0604020202020204" pitchFamily="34" charset="0"/>
                <a:cs typeface="Arial" panose="020B0604020202020204" pitchFamily="34" charset="0"/>
              </a:rPr>
              <a:t>Η Ομοσπονδιακή Ένωση Ασφαλιστικών Ταμείων συνεργάζεται με την Ομοσπονδιακή Ένωση Ιατρών Κρατικών Ασφαλίσεων Υγείας και την Ομοσπονδία Γερμανικών Νοσοκομείων για την κατάρτιση του πίνακα αμοιβών </a:t>
            </a:r>
            <a:r>
              <a:rPr lang="el-GR" sz="1800" b="0" i="0" u="none" strike="noStrike" baseline="0" dirty="0" err="1">
                <a:latin typeface="Arial" panose="020B0604020202020204" pitchFamily="34" charset="0"/>
                <a:cs typeface="Arial" panose="020B0604020202020204" pitchFamily="34" charset="0"/>
              </a:rPr>
              <a:t>εξωνοσοκομειακής</a:t>
            </a:r>
            <a:r>
              <a:rPr lang="el-GR" sz="1800" b="0" i="0" u="none" strike="noStrike" baseline="0" dirty="0">
                <a:latin typeface="Arial" panose="020B0604020202020204" pitchFamily="34" charset="0"/>
                <a:cs typeface="Arial" panose="020B0604020202020204" pitchFamily="34" charset="0"/>
              </a:rPr>
              <a:t> περίθαλψης για τα ταμεία ασθένειας και του καταλόγου των ομάδων που σχετίζονται με τη διάγνωση (DRG), οι οποίες στη συνέχεια εγκρίνονται από διμερείς μεικτές επιτροπές.</a:t>
            </a:r>
          </a:p>
          <a:p>
            <a:pPr algn="l"/>
            <a:r>
              <a:rPr lang="el-GR" sz="1800" b="0" i="0" u="none" strike="noStrike" baseline="0" dirty="0">
                <a:latin typeface="Arial" panose="020B0604020202020204" pitchFamily="34" charset="0"/>
                <a:cs typeface="Arial" panose="020B0604020202020204" pitchFamily="34" charset="0"/>
              </a:rPr>
              <a:t>Οι κυβερνήσεις των κρατιδίων της Γερμανίας διαδραματίζουν επίσης σημαντικό διοικητικό ρόλο. Οι 16 κυβερνήσεις των κρατιδίων καθορίζουν τη δυναμικότητα των νοσοκομείων και χρηματοδοτούν τις νοσοκομειακές επενδύσεις. Επίσης, εποπτεύουν τις δημόσιες υπηρεσίες υγείας.</a:t>
            </a:r>
          </a:p>
          <a:p>
            <a:pPr algn="l"/>
            <a:r>
              <a:rPr lang="el-GR" sz="1800" b="0" i="0" u="none" strike="noStrike" baseline="0" dirty="0">
                <a:latin typeface="Arial" panose="020B0604020202020204" pitchFamily="34" charset="0"/>
                <a:cs typeface="Arial" panose="020B0604020202020204" pitchFamily="34" charset="0"/>
              </a:rPr>
              <a:t>Οι περιφερειακές ενώσεις των συμβεβλημένων με την κρατική ασφάλιση υγείας ιατρών υποχρεούνται από τον νόμο να εγγυώνται την τοπική διαθεσιμότητα εξωτερικών ιατρείων για όλες τις ειδικότητες σε αστικές και αγροτικές περιοχές. Αυτές οι περιφερειακές ενώσεις διαπραγματεύονται επίσης τα προγράμματα αμοιβών των εξωτερικών ιατρών με τα ταμεία ασθένειας.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56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26925"/>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(8)</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3C9989D9-2444-F3EF-206A-11030A647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44" y="663190"/>
            <a:ext cx="4782312" cy="5807714"/>
          </a:xfrm>
          <a:prstGeom prst="rect">
            <a:avLst/>
          </a:prstGeom>
        </p:spPr>
      </p:pic>
    </p:spTree>
    <p:extLst>
      <p:ext uri="{BB962C8B-B14F-4D97-AF65-F5344CB8AC3E}">
        <p14:creationId xmlns:p14="http://schemas.microsoft.com/office/powerpoint/2010/main" val="2542678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(9)</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0" y="409782"/>
            <a:ext cx="12192000" cy="6186309"/>
          </a:xfrm>
          <a:prstGeom prst="rect">
            <a:avLst/>
          </a:prstGeom>
          <a:noFill/>
          <a:ln>
            <a:noFill/>
          </a:ln>
        </p:spPr>
        <p:txBody>
          <a:bodyPr wrap="square" rtlCol="0">
            <a:spAutoFit/>
          </a:bodyPr>
          <a:lstStyle/>
          <a:p>
            <a:pPr algn="l"/>
            <a:r>
              <a:rPr lang="el-GR" sz="1800" b="1" i="0" u="none" strike="noStrike" baseline="0" dirty="0">
                <a:latin typeface="Arial" panose="020B0604020202020204" pitchFamily="34" charset="0"/>
                <a:cs typeface="Arial" panose="020B0604020202020204" pitchFamily="34" charset="0"/>
              </a:rPr>
              <a:t>ΗΝΩΜΕΝΟ ΒΑΣΙΛΕΙΟ</a:t>
            </a:r>
            <a:endParaRPr lang="el-GR" sz="1800" b="0" i="0" u="none" strike="noStrike" baseline="0" dirty="0">
              <a:latin typeface="Arial" panose="020B0604020202020204" pitchFamily="34" charset="0"/>
              <a:cs typeface="Arial" panose="020B0604020202020204" pitchFamily="34" charset="0"/>
            </a:endParaRPr>
          </a:p>
          <a:p>
            <a:pPr algn="l"/>
            <a:r>
              <a:rPr lang="el-GR" sz="1800" b="0" i="0" u="none" strike="noStrike" baseline="0" dirty="0">
                <a:latin typeface="Arial" panose="020B0604020202020204" pitchFamily="34" charset="0"/>
                <a:cs typeface="Arial" panose="020B0604020202020204" pitchFamily="34" charset="0"/>
              </a:rPr>
              <a:t>Όλοι οι κάτοικοι της Αγγλίας δικαιούνται αυτόματα δωρεάν δημόσια υγειονομική περίθαλψη μέσω του Εθνικού Συστήματος Υγείας (NHS), συμπεριλαμβανομένης της νοσοκομειακής, ιατρικής και ψυχιατρικής περίθαλψης. Ήδη αναφέρθηκε ότι ο προϋπολογισμός του NHS χρηματοδοτείται κυρίως μέσω της γενικής φορολογίας. Κυβερνητικός οργανισμός, το NHS </a:t>
            </a:r>
            <a:r>
              <a:rPr lang="el-GR" sz="1800" b="0" i="0" u="none" strike="noStrike" baseline="0" dirty="0" err="1">
                <a:latin typeface="Arial" panose="020B0604020202020204" pitchFamily="34" charset="0"/>
                <a:cs typeface="Arial" panose="020B0604020202020204" pitchFamily="34" charset="0"/>
              </a:rPr>
              <a:t>England</a:t>
            </a:r>
            <a:r>
              <a:rPr lang="el-GR" sz="1800" b="0" i="0" u="none" strike="noStrike" baseline="0" dirty="0">
                <a:latin typeface="Arial" panose="020B0604020202020204" pitchFamily="34" charset="0"/>
                <a:cs typeface="Arial" panose="020B0604020202020204" pitchFamily="34" charset="0"/>
              </a:rPr>
              <a:t>, εποπτεύει και κατανέμει κονδύλια σε 191 κλινικές επιτροπές (</a:t>
            </a:r>
            <a:r>
              <a:rPr lang="el-GR" sz="1800" b="0" i="0" u="none" strike="noStrike" baseline="0" dirty="0" err="1">
                <a:latin typeface="Arial" panose="020B0604020202020204" pitchFamily="34" charset="0"/>
                <a:cs typeface="Arial" panose="020B0604020202020204" pitchFamily="34" charset="0"/>
              </a:rPr>
              <a:t>Clinical</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Commissioning</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Groups</a:t>
            </a:r>
            <a:r>
              <a:rPr lang="el-GR" sz="1800" b="0" i="0" u="none" strike="noStrike" baseline="0" dirty="0">
                <a:latin typeface="Arial" panose="020B0604020202020204" pitchFamily="34" charset="0"/>
                <a:cs typeface="Arial" panose="020B0604020202020204" pitchFamily="34" charset="0"/>
              </a:rPr>
              <a:t>), οι οποίες ρυθμίζουν και πληρώνουν για την παροχή περίθαλψης σε τοπικό επίπεδο. Την ευθύνη για τη νομοθεσία και τη γενική πολιτική στον τομέα της υγείας στην Αγγλία έχουν το Κοινοβούλιο, ο Υπουργός Υγείας και το Υπουργείο Υγείας. Η καθημερινή ευθύνη για τη λειτουργία του NHS ανήκει στο NHS </a:t>
            </a:r>
            <a:r>
              <a:rPr lang="el-GR" sz="1800" b="0" i="0" u="none" strike="noStrike" baseline="0" dirty="0" err="1">
                <a:latin typeface="Arial" panose="020B0604020202020204" pitchFamily="34" charset="0"/>
                <a:cs typeface="Arial" panose="020B0604020202020204" pitchFamily="34" charset="0"/>
              </a:rPr>
              <a:t>England</a:t>
            </a:r>
            <a:r>
              <a:rPr lang="el-GR" sz="1800" b="0" i="0" u="none" strike="noStrike" baseline="0" dirty="0">
                <a:latin typeface="Arial" panose="020B0604020202020204" pitchFamily="34" charset="0"/>
                <a:cs typeface="Arial" panose="020B0604020202020204" pitchFamily="34" charset="0"/>
              </a:rPr>
              <a:t>, έναν ανεξάρτητο, χρηματοδοτούμενο από την κυβέρνηση οργανισμό που διοικείται χωριστά από το Υπουργείο Υγείας.</a:t>
            </a:r>
          </a:p>
          <a:p>
            <a:pPr algn="l"/>
            <a:r>
              <a:rPr lang="el-GR" sz="1800" b="0" i="0" u="none" strike="noStrike" baseline="0" dirty="0">
                <a:latin typeface="Arial" panose="020B0604020202020204" pitchFamily="34" charset="0"/>
                <a:cs typeface="Arial" panose="020B0604020202020204" pitchFamily="34" charset="0"/>
              </a:rPr>
              <a:t>Οι αρμοδιότητές του περιλαμβάνουν:</a:t>
            </a:r>
          </a:p>
          <a:p>
            <a:pPr algn="l"/>
            <a:r>
              <a:rPr lang="el-GR" sz="1800" b="0" i="0" u="none" strike="noStrike" baseline="0" dirty="0">
                <a:latin typeface="Arial" panose="020B0604020202020204" pitchFamily="34" charset="0"/>
                <a:cs typeface="Arial" panose="020B0604020202020204" pitchFamily="34" charset="0"/>
              </a:rPr>
              <a:t>– τη διαχείριση του προϋπολογισμού του NHS,</a:t>
            </a:r>
          </a:p>
          <a:p>
            <a:pPr algn="l"/>
            <a:r>
              <a:rPr lang="el-GR" sz="1800" b="0" i="0" u="none" strike="noStrike" baseline="0" dirty="0">
                <a:latin typeface="Arial" panose="020B0604020202020204" pitchFamily="34" charset="0"/>
                <a:cs typeface="Arial" panose="020B0604020202020204" pitchFamily="34" charset="0"/>
              </a:rPr>
              <a:t>– την εποπτεία των 191 τοπικών κλινικών ομάδων (</a:t>
            </a:r>
            <a:r>
              <a:rPr lang="el-GR" sz="1800" b="0" i="0" u="none" strike="noStrike" baseline="0" dirty="0" err="1">
                <a:latin typeface="Arial" panose="020B0604020202020204" pitchFamily="34" charset="0"/>
                <a:cs typeface="Arial" panose="020B0604020202020204" pitchFamily="34" charset="0"/>
              </a:rPr>
              <a:t>Clinical</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Commissioning</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Groups</a:t>
            </a:r>
            <a:r>
              <a:rPr lang="el-GR" sz="1800" b="0" i="0" u="none" strike="noStrike" baseline="0" dirty="0">
                <a:latin typeface="Arial" panose="020B0604020202020204" pitchFamily="34" charset="0"/>
                <a:cs typeface="Arial" panose="020B0604020202020204" pitchFamily="34" charset="0"/>
              </a:rPr>
              <a:t>- </a:t>
            </a:r>
            <a:r>
              <a:rPr lang="el-GR" sz="1800" b="0" i="0" u="none" strike="noStrike" baseline="0" dirty="0" err="1">
                <a:latin typeface="Arial" panose="020B0604020202020204" pitchFamily="34" charset="0"/>
                <a:cs typeface="Arial" panose="020B0604020202020204" pitchFamily="34" charset="0"/>
              </a:rPr>
              <a:t>CCGs</a:t>
            </a:r>
            <a:r>
              <a:rPr lang="el-GR" sz="1800" b="0" i="0" u="none" strike="noStrike" baseline="0" dirty="0">
                <a:latin typeface="Arial" panose="020B0604020202020204" pitchFamily="34" charset="0"/>
                <a:cs typeface="Arial" panose="020B0604020202020204" pitchFamily="34" charset="0"/>
              </a:rPr>
              <a:t>), οι οποίες αποτελούνται από τοπικούς γενικούς ιατρούς (</a:t>
            </a:r>
            <a:r>
              <a:rPr lang="el-GR" sz="1800" b="0" i="0" u="none" strike="noStrike" baseline="0" dirty="0" err="1">
                <a:latin typeface="Arial" panose="020B0604020202020204" pitchFamily="34" charset="0"/>
                <a:cs typeface="Arial" panose="020B0604020202020204" pitchFamily="34" charset="0"/>
              </a:rPr>
              <a:t>GPs</a:t>
            </a:r>
            <a:r>
              <a:rPr lang="el-GR" sz="1800" b="0" i="0" u="none" strike="noStrike" baseline="0" dirty="0">
                <a:latin typeface="Arial" panose="020B0604020202020204" pitchFamily="34" charset="0"/>
                <a:cs typeface="Arial" panose="020B0604020202020204" pitchFamily="34" charset="0"/>
              </a:rPr>
              <a:t>) που σχεδιάζουν, αναθέτουν και πληρώνουν το μεγαλύτερο μέρος των υπηρεσιών νοσοκομειακής και κοινοτικής περίθαλψης στις περιοχές τους,</a:t>
            </a:r>
          </a:p>
          <a:p>
            <a:pPr algn="l"/>
            <a:r>
              <a:rPr lang="el-GR" sz="1800" b="0" i="0" u="none" strike="noStrike" baseline="0" dirty="0">
                <a:latin typeface="Arial" panose="020B0604020202020204" pitchFamily="34" charset="0"/>
                <a:cs typeface="Arial" panose="020B0604020202020204" pitchFamily="34" charset="0"/>
              </a:rPr>
              <a:t>– την απευθείας ανάθεση ορισμένων τύπων περίθαλψης, συμπεριλαμβανομένης της πρωτοβάθμιας περίθαλψης σε ορισμένες περιοχές, της οδοντιατρικής περίθαλψης, των θεραπειών για σπάνιες παθήσεις και ορισμένων υπηρεσιών δημόσιας υγείας</a:t>
            </a:r>
          </a:p>
          <a:p>
            <a:pPr algn="l"/>
            <a:r>
              <a:rPr lang="el-GR" sz="1800" b="0" i="0" u="none" strike="noStrike" baseline="0" dirty="0">
                <a:latin typeface="Arial" panose="020B0604020202020204" pitchFamily="34" charset="0"/>
                <a:cs typeface="Arial" panose="020B0604020202020204" pitchFamily="34" charset="0"/>
              </a:rPr>
              <a:t>– να εργάζεται για την επίτευξη των στόχων της ετήσιας εντολής του Υπουργού Υγείας, οι οποίοι περιλαμβάνουν τόσο στόχους αποδοτικότητας όσο και στόχους υγείας,</a:t>
            </a:r>
          </a:p>
          <a:p>
            <a:pPr algn="l"/>
            <a:r>
              <a:rPr lang="el-GR" sz="1800" b="0" i="0" u="none" strike="noStrike" baseline="0" dirty="0">
                <a:latin typeface="Arial" panose="020B0604020202020204" pitchFamily="34" charset="0"/>
                <a:cs typeface="Arial" panose="020B0604020202020204" pitchFamily="34" charset="0"/>
              </a:rPr>
              <a:t>– τον καθορισμό της στρατηγικής κατεύθυνσης της τεχνολογίας πληροφοριών υγείας, συμπεριλαμβανομένης της ανάπτυξης ηλεκτρονικών υπηρεσιών για το κλείσιμο των ραντεβού και τον καθορισμό προτύπων ποιότητας, καθώς και για την ηλεκτρονική τήρηση ιατρικών αρχείων και τη </a:t>
            </a:r>
            <a:r>
              <a:rPr lang="el-GR" sz="1800" b="0" i="0" u="none" strike="noStrike" baseline="0" dirty="0" err="1">
                <a:latin typeface="Arial" panose="020B0604020202020204" pitchFamily="34" charset="0"/>
                <a:cs typeface="Arial" panose="020B0604020202020204" pitchFamily="34" charset="0"/>
              </a:rPr>
              <a:t>συνταγογράφηση</a:t>
            </a:r>
            <a:r>
              <a:rPr lang="el-GR" sz="1800" b="0" i="0" u="none" strike="noStrike" baseline="0" dirty="0">
                <a:latin typeface="Arial" panose="020B0604020202020204" pitchFamily="34" charset="0"/>
                <a:cs typeface="Arial" panose="020B0604020202020204" pitchFamily="34" charset="0"/>
              </a:rPr>
              <a:t>.</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572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(10)</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627824"/>
            <a:ext cx="11806991" cy="5016758"/>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Στην κυβέρνηση ανήκουν τα νοσοκομεία και οι </a:t>
            </a:r>
            <a:r>
              <a:rPr lang="el-GR" sz="2000" b="0" i="0" u="none" strike="noStrike" baseline="0" dirty="0" err="1">
                <a:latin typeface="Arial" panose="020B0604020202020204" pitchFamily="34" charset="0"/>
                <a:cs typeface="Arial" panose="020B0604020202020204" pitchFamily="34" charset="0"/>
              </a:rPr>
              <a:t>πάροχοι</a:t>
            </a:r>
            <a:r>
              <a:rPr lang="el-GR" sz="2000" b="0" i="0" u="none" strike="noStrike" baseline="0" dirty="0">
                <a:latin typeface="Arial" panose="020B0604020202020204" pitchFamily="34" charset="0"/>
                <a:cs typeface="Arial" panose="020B0604020202020204" pitchFamily="34" charset="0"/>
              </a:rPr>
              <a:t> υπηρεσιών του NHS, συμπεριλαμβανομένων των υπηρεσιών ασθενοφόρων, των υπηρεσιών ψυχικής υγείας, της περιφερειακής νοσηλευτικής και άλλων κοινοτικών υπηρεσιών. Αυτοί οι </a:t>
            </a:r>
            <a:r>
              <a:rPr lang="el-GR" sz="2000" b="0" i="0" u="none" strike="noStrike" baseline="0" dirty="0" err="1">
                <a:latin typeface="Arial" panose="020B0604020202020204" pitchFamily="34" charset="0"/>
                <a:cs typeface="Arial" panose="020B0604020202020204" pitchFamily="34" charset="0"/>
              </a:rPr>
              <a:t>πάροχοι</a:t>
            </a:r>
            <a:r>
              <a:rPr lang="el-GR" sz="2000" b="0" i="0" u="none" strike="noStrike" baseline="0" dirty="0">
                <a:latin typeface="Arial" panose="020B0604020202020204" pitchFamily="34" charset="0"/>
                <a:cs typeface="Arial" panose="020B0604020202020204" pitchFamily="34" charset="0"/>
              </a:rPr>
              <a:t> ονομάζονται NHS </a:t>
            </a:r>
            <a:r>
              <a:rPr lang="el-GR" sz="2000" b="0" i="0" u="none" strike="noStrike" baseline="0" dirty="0" err="1">
                <a:latin typeface="Arial" panose="020B0604020202020204" pitchFamily="34" charset="0"/>
                <a:cs typeface="Arial" panose="020B0604020202020204" pitchFamily="34" charset="0"/>
              </a:rPr>
              <a:t>trusts</a:t>
            </a:r>
            <a:r>
              <a:rPr lang="el-GR" sz="2000" b="0" i="0" u="none" strike="noStrike" baseline="0" dirty="0">
                <a:latin typeface="Arial" panose="020B0604020202020204" pitchFamily="34" charset="0"/>
                <a:cs typeface="Arial" panose="020B0604020202020204" pitchFamily="34" charset="0"/>
              </a:rPr>
              <a:t> (Σχήμα 6.5).</a:t>
            </a:r>
          </a:p>
          <a:p>
            <a:pPr algn="l"/>
            <a:r>
              <a:rPr lang="el-GR" sz="2000" b="0" i="0" u="none" strike="noStrike" baseline="0" dirty="0">
                <a:latin typeface="Arial" panose="020B0604020202020204" pitchFamily="34" charset="0"/>
                <a:cs typeface="Arial" panose="020B0604020202020204" pitchFamily="34" charset="0"/>
              </a:rPr>
              <a:t>Άλλες σημαντικές δημόσιες υπηρεσίες που εμπλέκονται στη διακυβέρνηση της υγειονομικής περίθαλψης περιλαμβάνουν:</a:t>
            </a:r>
          </a:p>
          <a:p>
            <a:pPr algn="l"/>
            <a:r>
              <a:rPr lang="el-GR" sz="2000" b="0" i="0" u="none" strike="noStrike" baseline="0" dirty="0">
                <a:latin typeface="Arial" panose="020B0604020202020204" pitchFamily="34" charset="0"/>
                <a:cs typeface="Arial" panose="020B0604020202020204" pitchFamily="34" charset="0"/>
              </a:rPr>
              <a:t>– το NHS </a:t>
            </a:r>
            <a:r>
              <a:rPr lang="el-GR" sz="2000" b="0" i="0" u="none" strike="noStrike" baseline="0" dirty="0" err="1">
                <a:latin typeface="Arial" panose="020B0604020202020204" pitchFamily="34" charset="0"/>
                <a:cs typeface="Arial" panose="020B0604020202020204" pitchFamily="34" charset="0"/>
              </a:rPr>
              <a:t>Improvement</a:t>
            </a:r>
            <a:r>
              <a:rPr lang="el-GR" sz="2000" b="0" i="0" u="none" strike="noStrike" baseline="0" dirty="0">
                <a:latin typeface="Arial" panose="020B0604020202020204" pitchFamily="34" charset="0"/>
                <a:cs typeface="Arial" panose="020B0604020202020204" pitchFamily="34" charset="0"/>
              </a:rPr>
              <a:t>, το οποίο </a:t>
            </a:r>
            <a:r>
              <a:rPr lang="el-GR" sz="2000" b="0" i="0" u="none" strike="noStrike" baseline="0" dirty="0" err="1">
                <a:latin typeface="Arial" panose="020B0604020202020204" pitchFamily="34" charset="0"/>
                <a:cs typeface="Arial" panose="020B0604020202020204" pitchFamily="34" charset="0"/>
              </a:rPr>
              <a:t>αδειοδοτεί</a:t>
            </a:r>
            <a:r>
              <a:rPr lang="el-GR" sz="2000" b="0" i="0" u="none" strike="noStrike" baseline="0" dirty="0">
                <a:latin typeface="Arial" panose="020B0604020202020204" pitchFamily="34" charset="0"/>
                <a:cs typeface="Arial" panose="020B0604020202020204" pitchFamily="34" charset="0"/>
              </a:rPr>
              <a:t> όλους τους </a:t>
            </a:r>
            <a:r>
              <a:rPr lang="el-GR" sz="2000" b="0" i="0" u="none" strike="noStrike" baseline="0" dirty="0" err="1">
                <a:latin typeface="Arial" panose="020B0604020202020204" pitchFamily="34" charset="0"/>
                <a:cs typeface="Arial" panose="020B0604020202020204" pitchFamily="34" charset="0"/>
              </a:rPr>
              <a:t>παρόχους</a:t>
            </a:r>
            <a:r>
              <a:rPr lang="el-GR" sz="2000" b="0" i="0" u="none" strike="noStrike" baseline="0" dirty="0">
                <a:latin typeface="Arial" panose="020B0604020202020204" pitchFamily="34" charset="0"/>
                <a:cs typeface="Arial" panose="020B0604020202020204" pitchFamily="34" charset="0"/>
              </a:rPr>
              <a:t> περίθαλψης που χρηματοδοτούνται από το NHS και μπορεί να διερευνήσει πιθανές παραβιάσεις των κανόνων συνεργασίας και ανταγωνισμού του NHS, καθώς και συγχωνεύσεις στις οποίες συμμετέχουν οργανισμοί του NHS (NHS </a:t>
            </a:r>
            <a:r>
              <a:rPr lang="el-GR" sz="2000" b="0" i="0" u="none" strike="noStrike" baseline="0" dirty="0" err="1">
                <a:latin typeface="Arial" panose="020B0604020202020204" pitchFamily="34" charset="0"/>
                <a:cs typeface="Arial" panose="020B0604020202020204" pitchFamily="34" charset="0"/>
              </a:rPr>
              <a:t>foundation</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trusts</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 την Επιτροπή Ποιότητας Φροντίδας (CQC), η οποία διασφαλίζει τα βασικά πρότυπα ασφάλειας και ποιότητας με την εγγραφή των </a:t>
            </a:r>
            <a:r>
              <a:rPr lang="el-GR" sz="2000" b="0" i="0" u="none" strike="noStrike" baseline="0" dirty="0" err="1">
                <a:latin typeface="Arial" panose="020B0604020202020204" pitchFamily="34" charset="0"/>
                <a:cs typeface="Arial" panose="020B0604020202020204" pitchFamily="34" charset="0"/>
              </a:rPr>
              <a:t>παρόχων</a:t>
            </a:r>
            <a:r>
              <a:rPr lang="el-GR" sz="2000" b="0" i="0" u="none" strike="noStrike" baseline="0" dirty="0">
                <a:latin typeface="Arial" panose="020B0604020202020204" pitchFamily="34" charset="0"/>
                <a:cs typeface="Arial" panose="020B0604020202020204" pitchFamily="34" charset="0"/>
              </a:rPr>
              <a:t> και την παρακολούθηση της επίτευξης των προτύπων φροντίδας,</a:t>
            </a:r>
          </a:p>
          <a:p>
            <a:pPr algn="l"/>
            <a:r>
              <a:rPr lang="en-US" sz="2000" b="0" i="0" u="none" strike="noStrike" baseline="0" dirty="0">
                <a:latin typeface="Arial" panose="020B0604020202020204" pitchFamily="34" charset="0"/>
                <a:cs typeface="Arial" panose="020B0604020202020204" pitchFamily="34" charset="0"/>
              </a:rPr>
              <a:t>– </a:t>
            </a:r>
            <a:r>
              <a:rPr lang="en-US" sz="2000" b="0" i="0" u="none" strike="noStrike" baseline="0" dirty="0" err="1">
                <a:latin typeface="Arial" panose="020B0604020202020204" pitchFamily="34" charset="0"/>
                <a:cs typeface="Arial" panose="020B0604020202020204" pitchFamily="34" charset="0"/>
              </a:rPr>
              <a:t>το</a:t>
            </a:r>
            <a:r>
              <a:rPr lang="en-US" sz="2000" b="0" i="0" u="none" strike="noStrike" baseline="0" dirty="0">
                <a:latin typeface="Arial" panose="020B0604020202020204" pitchFamily="34" charset="0"/>
                <a:cs typeface="Arial" panose="020B0604020202020204" pitchFamily="34" charset="0"/>
              </a:rPr>
              <a:t> National Institute for Health and Care Excellence (NICE), </a:t>
            </a:r>
            <a:r>
              <a:rPr lang="en-US" sz="2000" b="0" i="0" u="none" strike="noStrike" baseline="0" dirty="0" err="1">
                <a:latin typeface="Arial" panose="020B0604020202020204" pitchFamily="34" charset="0"/>
                <a:cs typeface="Arial" panose="020B0604020202020204" pitchFamily="34" charset="0"/>
              </a:rPr>
              <a:t>το</a:t>
            </a:r>
            <a:r>
              <a:rPr lang="en-US" sz="2000" b="0" i="0" u="none" strike="noStrike" baseline="0" dirty="0">
                <a:latin typeface="Arial" panose="020B0604020202020204" pitchFamily="34" charset="0"/>
                <a:cs typeface="Arial" panose="020B0604020202020204" pitchFamily="34" charset="0"/>
              </a:rPr>
              <a:t> οπ</a:t>
            </a:r>
            <a:r>
              <a:rPr lang="en-US" sz="2000" b="0" i="0" u="none" strike="noStrike" baseline="0" dirty="0" err="1">
                <a:latin typeface="Arial" panose="020B0604020202020204" pitchFamily="34" charset="0"/>
                <a:cs typeface="Arial" panose="020B0604020202020204" pitchFamily="34" charset="0"/>
              </a:rPr>
              <a:t>οίο</a:t>
            </a:r>
            <a:r>
              <a:rPr lang="en-US" sz="2000" b="0" i="0" u="none" strike="noStrike" baseline="0" dirty="0">
                <a:latin typeface="Arial" panose="020B0604020202020204" pitchFamily="34" charset="0"/>
                <a:cs typeface="Arial" panose="020B0604020202020204" pitchFamily="34" charset="0"/>
              </a:rPr>
              <a:t> κα</a:t>
            </a:r>
            <a:r>
              <a:rPr lang="en-US" sz="2000" b="0" i="0" u="none" strike="noStrike" baseline="0" dirty="0" err="1">
                <a:latin typeface="Arial" panose="020B0604020202020204" pitchFamily="34" charset="0"/>
                <a:cs typeface="Arial" panose="020B0604020202020204" pitchFamily="34" charset="0"/>
              </a:rPr>
              <a:t>θορίζει</a:t>
            </a:r>
            <a:r>
              <a:rPr lang="en-US" sz="2000" b="0" i="0" u="none" strike="noStrike" baseline="0" dirty="0">
                <a:latin typeface="Arial" panose="020B0604020202020204" pitchFamily="34" charset="0"/>
                <a:cs typeface="Arial" panose="020B0604020202020204" pitchFamily="34" charset="0"/>
              </a:rPr>
              <a:t> κα</a:t>
            </a:r>
            <a:r>
              <a:rPr lang="el-GR" sz="2000" b="0" i="0" u="none" strike="noStrike" baseline="0" dirty="0" err="1">
                <a:latin typeface="Arial" panose="020B0604020202020204" pitchFamily="34" charset="0"/>
                <a:cs typeface="Arial" panose="020B0604020202020204" pitchFamily="34" charset="0"/>
              </a:rPr>
              <a:t>τευθυντήριες</a:t>
            </a:r>
            <a:r>
              <a:rPr lang="el-GR" sz="2000" b="0" i="0" u="none" strike="noStrike" baseline="0" dirty="0">
                <a:latin typeface="Arial" panose="020B0604020202020204" pitchFamily="34" charset="0"/>
                <a:cs typeface="Arial" panose="020B0604020202020204" pitchFamily="34" charset="0"/>
              </a:rPr>
              <a:t> γραμμές για κλινικά αποτελεσματικές θεραπείες και αξιολογεί τις νέες τεχνολογίες υγείας ως προς την αποτελεσματικότητα και τη σχέση κόστους-αποτελεσματικότητάς τους,</a:t>
            </a:r>
          </a:p>
          <a:p>
            <a:pPr algn="l"/>
            <a:r>
              <a:rPr lang="el-GR" sz="2000" b="0" i="0" u="none" strike="noStrike" baseline="0" dirty="0">
                <a:latin typeface="Arial" panose="020B0604020202020204" pitchFamily="34" charset="0"/>
                <a:cs typeface="Arial" panose="020B0604020202020204" pitchFamily="34" charset="0"/>
              </a:rPr>
              <a:t>– το Health </a:t>
            </a:r>
            <a:r>
              <a:rPr lang="el-GR" sz="2000" b="0" i="0" u="none" strike="noStrike" baseline="0" dirty="0" err="1">
                <a:latin typeface="Arial" panose="020B0604020202020204" pitchFamily="34" charset="0"/>
                <a:cs typeface="Arial" panose="020B0604020202020204" pitchFamily="34" charset="0"/>
              </a:rPr>
              <a:t>Education</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England</a:t>
            </a:r>
            <a:r>
              <a:rPr lang="el-GR" sz="2000" b="0" i="0" u="none" strike="noStrike" baseline="0" dirty="0">
                <a:latin typeface="Arial" panose="020B0604020202020204" pitchFamily="34" charset="0"/>
                <a:cs typeface="Arial" panose="020B0604020202020204" pitchFamily="34" charset="0"/>
              </a:rPr>
              <a:t>, το οποίο σχεδιάζει το εργατικό δυναμικό του NHS.</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08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26925"/>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(11)</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C1D26CD6-F5F4-13AE-5802-25E84D573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078" y="577379"/>
            <a:ext cx="7959844" cy="5887429"/>
          </a:xfrm>
          <a:prstGeom prst="rect">
            <a:avLst/>
          </a:prstGeom>
        </p:spPr>
      </p:pic>
    </p:spTree>
    <p:extLst>
      <p:ext uri="{BB962C8B-B14F-4D97-AF65-F5344CB8AC3E}">
        <p14:creationId xmlns:p14="http://schemas.microsoft.com/office/powerpoint/2010/main" val="76399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(2)</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952724"/>
            <a:ext cx="11112758"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 </a:t>
            </a:r>
            <a:r>
              <a:rPr lang="el-GR" sz="2200" b="1" i="0" u="none" strike="noStrike" baseline="0" dirty="0">
                <a:latin typeface="Arial" panose="020B0604020202020204" pitchFamily="34" charset="0"/>
                <a:cs typeface="Arial" panose="020B0604020202020204" pitchFamily="34" charset="0"/>
              </a:rPr>
              <a:t>σχεδιασμός </a:t>
            </a:r>
            <a:r>
              <a:rPr lang="el-GR" sz="2200" b="0" i="0" u="none" strike="noStrike" baseline="0" dirty="0">
                <a:latin typeface="Arial" panose="020B0604020202020204" pitchFamily="34" charset="0"/>
                <a:cs typeface="Arial" panose="020B0604020202020204" pitchFamily="34" charset="0"/>
              </a:rPr>
              <a:t>είναι η πρώτη αρχή ή/και λειτουργία της Διοίκησης, ακολουθούμενη από τις άλλες τρεις (οργάνωση, συντονισμός, αξιολόγηση). Ένας ορισμός δεν είναι αρκετός, αφού υπάρχει πληθώρα σχετικών αναφορών επ’ αυτού με διαφορετικές προσεγγίσεις και διαστάσεις. </a:t>
            </a:r>
          </a:p>
          <a:p>
            <a:pPr algn="l"/>
            <a:r>
              <a:rPr lang="el-GR" sz="2200" b="0" i="0" u="none" strike="noStrike" baseline="0" dirty="0">
                <a:latin typeface="Arial" panose="020B0604020202020204" pitchFamily="34" charset="0"/>
                <a:cs typeface="Arial" panose="020B0604020202020204" pitchFamily="34" charset="0"/>
              </a:rPr>
              <a:t>Μία από αυτές είναι: </a:t>
            </a:r>
            <a:r>
              <a:rPr lang="el-GR" sz="2200" b="0" i="1" u="none" strike="noStrike" baseline="0" dirty="0">
                <a:latin typeface="Arial" panose="020B0604020202020204" pitchFamily="34" charset="0"/>
                <a:cs typeface="Arial" panose="020B0604020202020204" pitchFamily="34" charset="0"/>
              </a:rPr>
              <a:t>«η απόπειρα να υπολογιστεί το μέλλον της δραστηριότητας (ενός συστήματος ή ενός οργανισμού), ως έλεγχος και επηρεασμός του μέλλοντος, ως λήψη αποφάσεων με απλό ή δεδομένο τρόπο, αλλά και ως οργανωμένη διαδικασία παραγωγής συγκεκριμένου αποτελέσματος με τη μορφή ενός δομημένου συστήματος αποφάσεων» </a:t>
            </a:r>
            <a:r>
              <a:rPr lang="el-GR" sz="2200" b="0" i="0" u="none" strike="noStrike" baseline="0" dirty="0">
                <a:latin typeface="Arial" panose="020B0604020202020204" pitchFamily="34" charset="0"/>
                <a:cs typeface="Arial" panose="020B0604020202020204" pitchFamily="34" charset="0"/>
              </a:rPr>
              <a:t>(</a:t>
            </a:r>
            <a:r>
              <a:rPr lang="el-GR" sz="2200" b="0" i="0" u="none" strike="noStrike" baseline="0" dirty="0" err="1">
                <a:latin typeface="Arial" panose="020B0604020202020204" pitchFamily="34" charset="0"/>
                <a:cs typeface="Arial" panose="020B0604020202020204" pitchFamily="34" charset="0"/>
              </a:rPr>
              <a:t>Μπουραντάς</a:t>
            </a:r>
            <a:r>
              <a:rPr lang="el-GR" sz="2200" b="0" i="0" u="none" strike="noStrike" baseline="0" dirty="0">
                <a:latin typeface="Arial" panose="020B0604020202020204" pitchFamily="34" charset="0"/>
                <a:cs typeface="Arial" panose="020B0604020202020204" pitchFamily="34" charset="0"/>
              </a:rPr>
              <a:t> 2002).</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Αντίστοιχα, </a:t>
            </a:r>
            <a:r>
              <a:rPr lang="el-GR" sz="2200" b="1" i="0" u="none" strike="noStrike" baseline="0" dirty="0">
                <a:latin typeface="Arial" panose="020B0604020202020204" pitchFamily="34" charset="0"/>
                <a:cs typeface="Arial" panose="020B0604020202020204" pitchFamily="34" charset="0"/>
              </a:rPr>
              <a:t>προγραμματισμός </a:t>
            </a:r>
            <a:r>
              <a:rPr lang="el-GR" sz="2200" b="0" i="0" u="none" strike="noStrike" baseline="0" dirty="0">
                <a:latin typeface="Arial" panose="020B0604020202020204" pitchFamily="34" charset="0"/>
                <a:cs typeface="Arial" panose="020B0604020202020204" pitchFamily="34" charset="0"/>
              </a:rPr>
              <a:t>είναι η διαδικασία που προσδιορίζει σκοπούς και ενέργειες που πρέπει να γίνουν, από ποιους πρέπει να γίνουν, πότε πρέπει να γίνουν, με ποιες μεθόδους και με τι κόστος, προκειμένου να πραγματοποιηθούν οι σκοποί της επιχείρησης. Δηλαδή, είναι η διαδικασία που απαντά στο τι, πότε, ποιοι, πώς και πόσο (Πολύζος 2014).</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406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(12)</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627824"/>
            <a:ext cx="11806991" cy="4832092"/>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ΗΠΑ</a:t>
            </a:r>
          </a:p>
          <a:p>
            <a:pPr algn="l"/>
            <a:r>
              <a:rPr lang="el-GR" sz="2200" b="0" i="0" u="none" strike="noStrike" baseline="0" dirty="0">
                <a:latin typeface="Arial" panose="020B0604020202020204" pitchFamily="34" charset="0"/>
                <a:cs typeface="Arial" panose="020B0604020202020204" pitchFamily="34" charset="0"/>
              </a:rPr>
              <a:t>Αναφέρθηκε ότι το αμερικανικό σύστημα υγείας είναι ένα μείγμα δημόσιων και ιδιωτικών, κερδοσκοπικών και μη κερδοσκοπικών ασφαλιστικών οργανισμών και </a:t>
            </a:r>
            <a:r>
              <a:rPr lang="el-GR" sz="2200" b="0" i="0" u="none" strike="noStrike" baseline="0" dirty="0" err="1">
                <a:latin typeface="Arial" panose="020B0604020202020204" pitchFamily="34" charset="0"/>
                <a:cs typeface="Arial" panose="020B0604020202020204" pitchFamily="34" charset="0"/>
              </a:rPr>
              <a:t>παρόχων</a:t>
            </a:r>
            <a:r>
              <a:rPr lang="el-GR" sz="220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υγειονομικής περίθαλψης. Η ομοσπονδιακή κυβέρνηση παρέχει χρηματοδότηση για το εθνικό πρόγραμμα </a:t>
            </a:r>
            <a:r>
              <a:rPr lang="el-GR" sz="2200" b="0" i="0" u="none" strike="noStrike" baseline="0" dirty="0" err="1">
                <a:latin typeface="Arial" panose="020B0604020202020204" pitchFamily="34" charset="0"/>
                <a:cs typeface="Arial" panose="020B0604020202020204" pitchFamily="34" charset="0"/>
              </a:rPr>
              <a:t>Medicare</a:t>
            </a:r>
            <a:r>
              <a:rPr lang="el-GR" sz="2200" b="0" i="0" u="none" strike="noStrike" baseline="0" dirty="0">
                <a:latin typeface="Arial" panose="020B0604020202020204" pitchFamily="34" charset="0"/>
                <a:cs typeface="Arial" panose="020B0604020202020204" pitchFamily="34" charset="0"/>
              </a:rPr>
              <a:t> για ενήλικες ηλικίας 65 ετών και άνω και για ορισμένα άτομα με αναπηρίες, καθώς και για διάφορα προγράμματα για βετεράνους και άτομα με χαμηλό εισόδημα, συμπεριλαμβανομένων του </a:t>
            </a:r>
            <a:r>
              <a:rPr lang="el-GR" sz="2200" b="0" i="0" u="none" strike="noStrike" baseline="0" dirty="0" err="1">
                <a:latin typeface="Arial" panose="020B0604020202020204" pitchFamily="34" charset="0"/>
                <a:cs typeface="Arial" panose="020B0604020202020204" pitchFamily="34" charset="0"/>
              </a:rPr>
              <a:t>Medicaid</a:t>
            </a:r>
            <a:r>
              <a:rPr lang="el-GR" sz="2200" b="0" i="0" u="none" strike="noStrike" baseline="0" dirty="0">
                <a:latin typeface="Arial" panose="020B0604020202020204" pitchFamily="34" charset="0"/>
                <a:cs typeface="Arial" panose="020B0604020202020204" pitchFamily="34" charset="0"/>
              </a:rPr>
              <a:t> και του προγράμματος ασφάλισης υγείας για παιδιά (CHIP). Οι πολιτείες διαχειρίζονται και πληρώνουν για πτυχές της τοπικής κάλυψης και του δικτύου ασφαλείας. Η ιδιωτική ασφάλιση, η κυρίαρχη μορφή κάλυψης, παρέχεται κυρίως από τους εργοδότες. Το ποσοστό των ανασφάλιστων, 8,5% του πληθυσμού, έχει μειωθεί από το 16% το 2010, έτος κατά το οποίο τέθηκε σε ισχύ ο νόμος-ορόσημο </a:t>
            </a:r>
            <a:r>
              <a:rPr lang="el-GR" sz="2200" b="0" i="0" u="none" strike="noStrike" baseline="0" dirty="0" err="1">
                <a:latin typeface="Arial" panose="020B0604020202020204" pitchFamily="34" charset="0"/>
                <a:cs typeface="Arial" panose="020B0604020202020204" pitchFamily="34" charset="0"/>
              </a:rPr>
              <a:t>Affordable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Care</a:t>
            </a:r>
            <a:r>
              <a:rPr lang="el-GR" sz="2200" b="0" i="0" u="none" strike="noStrike" baseline="0" dirty="0">
                <a:latin typeface="Arial" panose="020B0604020202020204" pitchFamily="34" charset="0"/>
                <a:cs typeface="Arial" panose="020B0604020202020204" pitchFamily="34" charset="0"/>
              </a:rPr>
              <a:t> Act (ACA). Οι δημόσιοι και οι ιδιωτικοί ασφαλιστικοί φορείς καθορίζουν τα δικά τους πακέτα παροχών και τις δομές συμμετοχής στο κόστος, στο πλαίσιο ομοσπονδιακών και πολιτειακών κανονισμών (</a:t>
            </a:r>
            <a:r>
              <a:rPr lang="el-GR" sz="2200" b="0" i="0" u="none" strike="noStrike" baseline="0" dirty="0" err="1">
                <a:latin typeface="Arial" panose="020B0604020202020204" pitchFamily="34" charset="0"/>
                <a:cs typeface="Arial" panose="020B0604020202020204" pitchFamily="34" charset="0"/>
              </a:rPr>
              <a:t>Commonwealth</a:t>
            </a:r>
            <a:r>
              <a:rPr lang="el-GR" sz="2200" b="0" i="0" u="none" strike="noStrike" baseline="0" dirty="0">
                <a:latin typeface="Arial" panose="020B0604020202020204" pitchFamily="34" charset="0"/>
                <a:cs typeface="Arial" panose="020B0604020202020204" pitchFamily="34" charset="0"/>
              </a:rPr>
              <a:t> Fund).</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8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(13)</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627824"/>
            <a:ext cx="11806991" cy="4154984"/>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Οι αρμοδιότητες της ομοσπονδιακής κυβέρνησης περιλαμβάνουν:</a:t>
            </a:r>
          </a:p>
          <a:p>
            <a:pPr algn="l"/>
            <a:r>
              <a:rPr lang="el-GR" sz="2200" b="0" i="0" u="none" strike="noStrike" baseline="0" dirty="0">
                <a:latin typeface="Arial" panose="020B0604020202020204" pitchFamily="34" charset="0"/>
                <a:cs typeface="Arial" panose="020B0604020202020204" pitchFamily="34" charset="0"/>
              </a:rPr>
              <a:t>– τον καθορισμό της νομοθεσίας και των εθνικών στρατηγικών,</a:t>
            </a:r>
          </a:p>
          <a:p>
            <a:pPr algn="l"/>
            <a:r>
              <a:rPr lang="el-GR" sz="2200" b="0" i="0" u="none" strike="noStrike" baseline="0" dirty="0">
                <a:latin typeface="Arial" panose="020B0604020202020204" pitchFamily="34" charset="0"/>
                <a:cs typeface="Arial" panose="020B0604020202020204" pitchFamily="34" charset="0"/>
              </a:rPr>
              <a:t>– τη διαχείριση και πληρωμή του </a:t>
            </a:r>
            <a:r>
              <a:rPr lang="el-GR" sz="2200" b="0" i="0" u="none" strike="noStrike" baseline="0" dirty="0" err="1">
                <a:latin typeface="Arial" panose="020B0604020202020204" pitchFamily="34" charset="0"/>
                <a:cs typeface="Arial" panose="020B0604020202020204" pitchFamily="34" charset="0"/>
              </a:rPr>
              <a:t>προγράμματοςMedicare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Centers</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forMedicare</a:t>
            </a:r>
            <a:r>
              <a:rPr lang="el-GR" sz="2200" b="0" i="0" u="none" strike="noStrike" baseline="0" dirty="0">
                <a:latin typeface="Arial" panose="020B0604020202020204" pitchFamily="34" charset="0"/>
                <a:cs typeface="Arial" panose="020B0604020202020204" pitchFamily="34" charset="0"/>
              </a:rPr>
              <a:t> &amp; </a:t>
            </a:r>
            <a:r>
              <a:rPr lang="en-US" sz="2200" b="0" i="0" u="none" strike="noStrike" baseline="0" dirty="0">
                <a:latin typeface="Arial" panose="020B0604020202020204" pitchFamily="34" charset="0"/>
                <a:cs typeface="Arial" panose="020B0604020202020204" pitchFamily="34" charset="0"/>
              </a:rPr>
              <a:t>Medicaid Services 2019),</a:t>
            </a:r>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τη συγχρηματοδότηση και τον καθορισμό βασικών απαιτήσεων και κανονισμών για το πρόγραμμα </a:t>
            </a:r>
            <a:r>
              <a:rPr lang="en-US" sz="2200" b="0" i="0" u="none" strike="noStrike" baseline="0" dirty="0">
                <a:latin typeface="Arial" panose="020B0604020202020204" pitchFamily="34" charset="0"/>
                <a:cs typeface="Arial" panose="020B0604020202020204" pitchFamily="34" charset="0"/>
              </a:rPr>
              <a:t>Medicaid,</a:t>
            </a:r>
          </a:p>
          <a:p>
            <a:pPr algn="l"/>
            <a:r>
              <a:rPr lang="el-GR" sz="2200" b="0" i="0" u="none" strike="noStrike" baseline="0" dirty="0">
                <a:latin typeface="Arial" panose="020B0604020202020204" pitchFamily="34" charset="0"/>
                <a:cs typeface="Arial" panose="020B0604020202020204" pitchFamily="34" charset="0"/>
              </a:rPr>
              <a:t>– τη συγχρηματοδότηση του </a:t>
            </a:r>
            <a:r>
              <a:rPr lang="en-US" sz="2200" b="0" i="0" u="none" strike="noStrike" baseline="0" dirty="0">
                <a:latin typeface="Arial" panose="020B0604020202020204" pitchFamily="34" charset="0"/>
                <a:cs typeface="Arial" panose="020B0604020202020204" pitchFamily="34" charset="0"/>
              </a:rPr>
              <a:t>CHIP,</a:t>
            </a:r>
          </a:p>
          <a:p>
            <a:pPr algn="l"/>
            <a:r>
              <a:rPr lang="el-GR" sz="2200" b="0" i="0" u="none" strike="noStrike" baseline="0" dirty="0">
                <a:latin typeface="Arial" panose="020B0604020202020204" pitchFamily="34" charset="0"/>
                <a:cs typeface="Arial" panose="020B0604020202020204" pitchFamily="34" charset="0"/>
              </a:rPr>
              <a:t>– τη χρηματοδότηση της ασφάλισης υγείας για τους ομοσπονδιακούς υπαλλήλους, καθώς και για τα εν ενεργεία και πρώην μέλη του στρατού και τις οικογένειές τους,</a:t>
            </a:r>
          </a:p>
          <a:p>
            <a:pPr algn="l"/>
            <a:r>
              <a:rPr lang="el-GR" sz="2200" b="0" i="0" u="none" strike="noStrike" baseline="0" dirty="0">
                <a:latin typeface="Arial" panose="020B0604020202020204" pitchFamily="34" charset="0"/>
                <a:cs typeface="Arial" panose="020B0604020202020204" pitchFamily="34" charset="0"/>
              </a:rPr>
              <a:t>– τη ρύθμιση των φαρμακευτικών προϊόντων και των ιατρικών μηχανημάτων,</a:t>
            </a:r>
          </a:p>
          <a:p>
            <a:pPr algn="l"/>
            <a:r>
              <a:rPr lang="el-GR" sz="2200" b="0" i="0" u="none" strike="noStrike" baseline="0" dirty="0">
                <a:latin typeface="Arial" panose="020B0604020202020204" pitchFamily="34" charset="0"/>
                <a:cs typeface="Arial" panose="020B0604020202020204" pitchFamily="34" charset="0"/>
              </a:rPr>
              <a:t>– τη λειτουργία ομοσπονδιακών αγορών για ιδιωτική ασφάλιση υγείας,</a:t>
            </a:r>
          </a:p>
          <a:p>
            <a:pPr algn="l"/>
            <a:r>
              <a:rPr lang="el-GR" sz="2200" b="0" i="0" u="none" strike="noStrike" baseline="0" dirty="0">
                <a:latin typeface="Arial" panose="020B0604020202020204" pitchFamily="34" charset="0"/>
                <a:cs typeface="Arial" panose="020B0604020202020204" pitchFamily="34" charset="0"/>
              </a:rPr>
              <a:t>– την παροχή επιδοτήσεων ασφαλίστρων για την κάλυψη της ιδιωτικής αγοράς.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99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(14)</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627824"/>
            <a:ext cx="11806991" cy="5509200"/>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ομοσπονδιακή κυβέρνηση έχει αμελητέο ρόλο στην άμεση ιδιοκτησία και προμήθεια </a:t>
            </a:r>
            <a:r>
              <a:rPr lang="el-GR" sz="2200" b="0" i="0" u="none" strike="noStrike" baseline="0" dirty="0" err="1">
                <a:latin typeface="Arial" panose="020B0604020202020204" pitchFamily="34" charset="0"/>
                <a:cs typeface="Arial" panose="020B0604020202020204" pitchFamily="34" charset="0"/>
              </a:rPr>
              <a:t>παρόχων</a:t>
            </a:r>
            <a:r>
              <a:rPr lang="el-GR" sz="2200" b="0" i="0" u="none" strike="noStrike" baseline="0" dirty="0">
                <a:latin typeface="Arial" panose="020B0604020202020204" pitchFamily="34" charset="0"/>
                <a:cs typeface="Arial" panose="020B0604020202020204" pitchFamily="34" charset="0"/>
              </a:rPr>
              <a:t>, εκτός από τη Διοίκηση Υγείας των Βετεράνων και την Υπηρεσία Υγείας των Ινδιάνων. </a:t>
            </a:r>
          </a:p>
          <a:p>
            <a:pPr algn="l"/>
            <a:r>
              <a:rPr lang="el-GR" sz="2200" b="0" i="0" u="none" strike="noStrike" baseline="0" dirty="0">
                <a:latin typeface="Arial" panose="020B0604020202020204" pitchFamily="34" charset="0"/>
                <a:cs typeface="Arial" panose="020B0604020202020204" pitchFamily="34" charset="0"/>
              </a:rPr>
              <a:t>Ο νόμος ACA καθιέρωσε την «κοινή ευθύνη» μεταξύ της κυβέρνησης, των εργοδοτών και των ιδιωτών για τη διασφάλιση ότι όλοι οι Αμερικανοί έχουν πρόσβαση σε προσιτή και καλής ποιότητας ασφάλιση υγείας (</a:t>
            </a:r>
            <a:r>
              <a:rPr lang="el-GR" sz="2200" b="0" i="0" u="none" strike="noStrike" baseline="0" dirty="0" err="1">
                <a:latin typeface="Arial" panose="020B0604020202020204" pitchFamily="34" charset="0"/>
                <a:cs typeface="Arial" panose="020B0604020202020204" pitchFamily="34" charset="0"/>
              </a:rPr>
              <a:t>Commonwealth</a:t>
            </a:r>
            <a:r>
              <a:rPr lang="el-GR" sz="2200" b="0" i="0" u="none" strike="noStrike" baseline="0" dirty="0">
                <a:latin typeface="Arial" panose="020B0604020202020204" pitchFamily="34" charset="0"/>
                <a:cs typeface="Arial" panose="020B0604020202020204" pitchFamily="34" charset="0"/>
              </a:rPr>
              <a:t> Fund 2019). Το Υπουργείο Υγείας και Ανθρώπινων Υπηρεσιών των ΗΠΑ είναι η κύρια υπηρεσία της ομοσπονδιακής κυβέρνησης που ασχολείται με τις υπηρεσίες υγείας.</a:t>
            </a:r>
          </a:p>
          <a:p>
            <a:pPr algn="l"/>
            <a:r>
              <a:rPr lang="el-GR" sz="2200" b="0" i="0" u="none" strike="noStrike" baseline="0" dirty="0">
                <a:latin typeface="Arial" panose="020B0604020202020204" pitchFamily="34" charset="0"/>
                <a:cs typeface="Arial" panose="020B0604020202020204" pitchFamily="34" charset="0"/>
              </a:rPr>
              <a:t>Οι Πολιτείες συγχρηματοδοτούν και διαχειρίζονται τα προγράμματα CHIP και </a:t>
            </a:r>
            <a:r>
              <a:rPr lang="el-GR" sz="2200" b="0" i="0" u="none" strike="noStrike" baseline="0" dirty="0" err="1">
                <a:latin typeface="Arial" panose="020B0604020202020204" pitchFamily="34" charset="0"/>
                <a:cs typeface="Arial" panose="020B0604020202020204" pitchFamily="34" charset="0"/>
              </a:rPr>
              <a:t>Medicaid</a:t>
            </a:r>
            <a:r>
              <a:rPr lang="el-GR" sz="2200" b="0" i="0" u="none" strike="noStrike" baseline="0" dirty="0">
                <a:latin typeface="Arial" panose="020B0604020202020204" pitchFamily="34" charset="0"/>
                <a:cs typeface="Arial" panose="020B0604020202020204" pitchFamily="34" charset="0"/>
              </a:rPr>
              <a:t> σύμφωνα με τους ομοσπονδιακούς κανονισμούς. Οι πολιτείες καθορίζουν τα όρια </a:t>
            </a:r>
            <a:r>
              <a:rPr lang="el-GR" sz="2200" b="0" i="0" u="none" strike="noStrike" baseline="0" dirty="0" err="1">
                <a:latin typeface="Arial" panose="020B0604020202020204" pitchFamily="34" charset="0"/>
                <a:cs typeface="Arial" panose="020B0604020202020204" pitchFamily="34" charset="0"/>
              </a:rPr>
              <a:t>επιλεξιμότητας</a:t>
            </a:r>
            <a:r>
              <a:rPr lang="el-GR" sz="2200" b="0" i="0" u="none" strike="noStrike" baseline="0" dirty="0">
                <a:latin typeface="Arial" panose="020B0604020202020204" pitchFamily="34" charset="0"/>
                <a:cs typeface="Arial" panose="020B0604020202020204" pitchFamily="34" charset="0"/>
              </a:rPr>
              <a:t>, τις απαιτήσεις συμμετοχής των ασθενών στο κόστος και μεγάλο μέρος του πακέτου παροχών. </a:t>
            </a:r>
          </a:p>
          <a:p>
            <a:pPr algn="l"/>
            <a:r>
              <a:rPr lang="el-GR" sz="2200" b="0" i="0" u="none" strike="noStrike" baseline="0" dirty="0">
                <a:latin typeface="Arial" panose="020B0604020202020204" pitchFamily="34" charset="0"/>
                <a:cs typeface="Arial" panose="020B0604020202020204" pitchFamily="34" charset="0"/>
              </a:rPr>
              <a:t>Συμβάλλουν επίσης στη χρηματοδότηση της ασφάλισης υγείας για τους κρατικούς υπαλλήλους, ρυθμίζουν την ιδιωτική ασφάλιση και </a:t>
            </a:r>
            <a:r>
              <a:rPr lang="el-GR" sz="2200" b="0" i="0" u="none" strike="noStrike" baseline="0" dirty="0" err="1">
                <a:latin typeface="Arial" panose="020B0604020202020204" pitchFamily="34" charset="0"/>
                <a:cs typeface="Arial" panose="020B0604020202020204" pitchFamily="34" charset="0"/>
              </a:rPr>
              <a:t>αδειοδοτούν</a:t>
            </a:r>
            <a:r>
              <a:rPr lang="el-GR" sz="2200" b="0" i="0" u="none" strike="noStrike" baseline="0" dirty="0">
                <a:latin typeface="Arial" panose="020B0604020202020204" pitchFamily="34" charset="0"/>
                <a:cs typeface="Arial" panose="020B0604020202020204" pitchFamily="34" charset="0"/>
              </a:rPr>
              <a:t> επαγγελματίες υγείας. Ορισμένες Πολιτείες διαχειρίζονται επίσης την ασφάλιση υγείας για κατοίκους με χαμηλό εισόδημα, εκτός από το </a:t>
            </a:r>
            <a:r>
              <a:rPr lang="el-GR" sz="2200" b="0" i="0" u="none" strike="noStrike" baseline="0" dirty="0" err="1">
                <a:latin typeface="Arial" panose="020B0604020202020204" pitchFamily="34" charset="0"/>
                <a:cs typeface="Arial" panose="020B0604020202020204" pitchFamily="34" charset="0"/>
              </a:rPr>
              <a:t>Medicaid</a:t>
            </a:r>
            <a:r>
              <a:rPr lang="el-GR" sz="2200" b="0" i="0" u="none" strike="noStrike" baseline="0" dirty="0">
                <a:latin typeface="Arial" panose="020B0604020202020204" pitchFamily="34" charset="0"/>
                <a:cs typeface="Arial" panose="020B0604020202020204" pitchFamily="34" charset="0"/>
              </a:rPr>
              <a:t> (Σχήμα 6.6).</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54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26925"/>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(15)</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3A854974-C2D8-7EDA-86F9-DA257F291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484" y="553933"/>
            <a:ext cx="5789032" cy="5885695"/>
          </a:xfrm>
          <a:prstGeom prst="rect">
            <a:avLst/>
          </a:prstGeom>
        </p:spPr>
      </p:pic>
    </p:spTree>
    <p:extLst>
      <p:ext uri="{BB962C8B-B14F-4D97-AF65-F5344CB8AC3E}">
        <p14:creationId xmlns:p14="http://schemas.microsoft.com/office/powerpoint/2010/main" val="160530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(16)</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627824"/>
            <a:ext cx="11806991" cy="4832092"/>
          </a:xfrm>
          <a:prstGeom prst="rect">
            <a:avLst/>
          </a:prstGeom>
          <a:noFill/>
          <a:ln>
            <a:noFill/>
          </a:ln>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ΕΛΛΑΔΑ</a:t>
            </a:r>
          </a:p>
          <a:p>
            <a:pPr algn="l"/>
            <a:r>
              <a:rPr lang="el-GR" sz="2200" b="0" i="0" u="none" strike="noStrike" baseline="0" dirty="0">
                <a:latin typeface="Arial" panose="020B0604020202020204" pitchFamily="34" charset="0"/>
                <a:cs typeface="Arial" panose="020B0604020202020204" pitchFamily="34" charset="0"/>
              </a:rPr>
              <a:t>Το ΕΣΥ από το 1983 παρέχει πρωτοβάθμια, επείγουσα </a:t>
            </a:r>
            <a:r>
              <a:rPr lang="el-GR" sz="2200" b="0" i="0" u="none" strike="noStrike" baseline="0" dirty="0" err="1">
                <a:latin typeface="Arial" panose="020B0604020202020204" pitchFamily="34" charset="0"/>
                <a:cs typeface="Arial" panose="020B0604020202020204" pitchFamily="34" charset="0"/>
              </a:rPr>
              <a:t>προνοσοκομειακή</a:t>
            </a:r>
            <a:r>
              <a:rPr lang="el-GR" sz="2200" b="0" i="0" u="none" strike="noStrike" baseline="0" dirty="0">
                <a:latin typeface="Arial" panose="020B0604020202020204" pitchFamily="34" charset="0"/>
                <a:cs typeface="Arial" panose="020B0604020202020204" pitchFamily="34" charset="0"/>
              </a:rPr>
              <a:t> και </a:t>
            </a:r>
            <a:r>
              <a:rPr lang="el-GR" sz="2200" b="0" i="0" u="none" strike="noStrike" baseline="0" dirty="0" err="1">
                <a:latin typeface="Arial" panose="020B0604020202020204" pitchFamily="34" charset="0"/>
                <a:cs typeface="Arial" panose="020B0604020202020204" pitchFamily="34" charset="0"/>
              </a:rPr>
              <a:t>ενδονοσοκομειακή</a:t>
            </a:r>
            <a:r>
              <a:rPr lang="el-GR" sz="2200" b="0" i="0" u="none" strike="noStrike" baseline="0" dirty="0">
                <a:latin typeface="Arial" panose="020B0604020202020204" pitchFamily="34" charset="0"/>
                <a:cs typeface="Arial" panose="020B0604020202020204" pitchFamily="34" charset="0"/>
              </a:rPr>
              <a:t> υγειονομική περίθαλψη μέσω του προσωπικού ιατρού, των αγροτικών ιατρείων, των κέντρων υγείας και των δημόσιων νοσοκομείων. Ένα ενιαίο ταμείο ασφάλισης υγείας ενεργεί ως μοναδικός αγοραστής και των χρηματοδοτούμενων από το δημόσιο υπηρεσιών υγείας. Από το 2011 η Ελλάδα έχει υιοθετήσει ένα εξαιρετικά συγκεντρωτικό μοντέλο μεικτού συστήματος υγείας, που συνδυάζει έναν ενιαίο φορέα ασφάλισης υγείας, ο οποίος εισπράττει εισφορές, με σημαντική χρηματοδότηση από την κεντρική κυβέρνηση. </a:t>
            </a:r>
          </a:p>
          <a:p>
            <a:pPr algn="l"/>
            <a:r>
              <a:rPr lang="el-GR" sz="2200" b="0" i="0" u="none" strike="noStrike" baseline="0" dirty="0">
                <a:latin typeface="Arial" panose="020B0604020202020204" pitchFamily="34" charset="0"/>
                <a:cs typeface="Arial" panose="020B0604020202020204" pitchFamily="34" charset="0"/>
              </a:rPr>
              <a:t>Ο Εθνικός Οργανισμός Παροχής Υπηρεσιών Υγείας (ΕΟΠΥΥ) διαχειρίζεται το ενιαίο ταμείο ασφάλισης υγείας και αγοράζει χρηματοδοτούμενες από το δημόσιο υπηρεσίες υγείας, τις οποίες παρέχει το Εθνικό Σύστημα Υγείας. Ο ΕΟΠΥΥ συνάπτει επίσης συμβάσεις με ιδιώτες </a:t>
            </a:r>
            <a:r>
              <a:rPr lang="el-GR" sz="2200" b="0" i="0" u="none" strike="noStrike" baseline="0" dirty="0" err="1">
                <a:latin typeface="Arial" panose="020B0604020202020204" pitchFamily="34" charset="0"/>
                <a:cs typeface="Arial" panose="020B0604020202020204" pitchFamily="34" charset="0"/>
              </a:rPr>
              <a:t>παρόχους</a:t>
            </a:r>
            <a:r>
              <a:rPr lang="el-GR" sz="2200" b="0" i="0" u="none" strike="noStrike" baseline="0" dirty="0">
                <a:latin typeface="Arial" panose="020B0604020202020204" pitchFamily="34" charset="0"/>
                <a:cs typeface="Arial" panose="020B0604020202020204" pitchFamily="34" charset="0"/>
              </a:rPr>
              <a:t>, κυρίως για την παροχή πρωτοβάθμιας και </a:t>
            </a:r>
            <a:r>
              <a:rPr lang="el-GR" sz="2200" b="0" i="0" u="none" strike="noStrike" baseline="0" dirty="0" err="1">
                <a:latin typeface="Arial" panose="020B0604020202020204" pitchFamily="34" charset="0"/>
                <a:cs typeface="Arial" panose="020B0604020202020204" pitchFamily="34" charset="0"/>
              </a:rPr>
              <a:t>εξωνοσοκομειακής</a:t>
            </a:r>
            <a:r>
              <a:rPr lang="el-GR" sz="2200" b="0" i="0" u="none" strike="noStrike" baseline="0" dirty="0">
                <a:latin typeface="Arial" panose="020B0604020202020204" pitchFamily="34" charset="0"/>
                <a:cs typeface="Arial" panose="020B0604020202020204" pitchFamily="34" charset="0"/>
              </a:rPr>
              <a:t> περίθαλψης και διαγνωστικών υπηρεσιών. Το Υπουργείο Υγείας είναι υπεύθυνο για την ευρεία ρύθμιση όλου του συστήματος και συντόνισε επίσης την αντιμετώπιση της πανδημίας COVID-19 στη χώρα.</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955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64973"/>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(17)</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627824"/>
            <a:ext cx="11806991" cy="563231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Το Υπουργείο Υγείας είναι υπεύθυνο για τη διασφάλιση των γενικών στόχων και των θεμελιωδών αρχών του ΕΣΥ, όπως η δωρεάν και ισότιμη πρόσβαση όλων των πολιτών σε ποιοτικές υπηρεσίες υγείας. </a:t>
            </a:r>
          </a:p>
          <a:p>
            <a:pPr algn="l"/>
            <a:r>
              <a:rPr lang="el-GR" sz="2000" b="0" i="0" u="none" strike="noStrike" baseline="0" dirty="0">
                <a:latin typeface="Arial" panose="020B0604020202020204" pitchFamily="34" charset="0"/>
                <a:cs typeface="Arial" panose="020B0604020202020204" pitchFamily="34" charset="0"/>
              </a:rPr>
              <a:t>Το Υπουργείο λαμβάνει αποφάσεις για θέματα πολιτικής υγείας και για τον γενικό σχεδιασμό και την εφαρμογή των εθνικών στρατηγικών υγείας. Καθορίζει τις προτεραιότητες σε εθνικό επίπεδο, καθορίζει τη χρηματοδότηση των προτεινόμενων δραστηριοτήτων και κατανέμει τους σχετικούς πόρους, προτείνει αλλαγές στο νομοθετικό πλαίσιο και αναλαμβάνει την εφαρμογή των νόμων και των μεταρρυθμίσεων.</a:t>
            </a:r>
          </a:p>
          <a:p>
            <a:pPr algn="l"/>
            <a:r>
              <a:rPr lang="el-GR" sz="2000" b="0" i="0" u="none" strike="noStrike" baseline="0" dirty="0">
                <a:latin typeface="Arial" panose="020B0604020202020204" pitchFamily="34" charset="0"/>
                <a:cs typeface="Arial" panose="020B0604020202020204" pitchFamily="34" charset="0"/>
              </a:rPr>
              <a:t>Το Υπουργείο είναι επίσης αρμόδιο για τους επαγγελματίες υγείας και συντονίζει την πρόσληψη νέου προσωπικού υγείας, κατόπιν έγκρισης από το Υπουργικό Συμβούλιο.</a:t>
            </a:r>
          </a:p>
          <a:p>
            <a:pPr algn="l"/>
            <a:r>
              <a:rPr lang="el-GR" sz="2000" b="0" i="0" u="none" strike="noStrike" baseline="0" dirty="0">
                <a:latin typeface="Arial" panose="020B0604020202020204" pitchFamily="34" charset="0"/>
                <a:cs typeface="Arial" panose="020B0604020202020204" pitchFamily="34" charset="0"/>
              </a:rPr>
              <a:t>Το Υπουργείο υγείας εποπτεύει τον σχεδιασμό οργανισμών που είναι υπεύθυνοι για τη Δημόσια Υγεία (ΚΕΣΥ, ΕΟΔΥ, κ.ά.), για τη χρηματοδότηση (ΕΟΠΥΥ), για το φάρμακο (ΕΟΦ, ΙΦΕΤ), για τις εξαρτήσεις (ΟΚΑΝΑ, ΚΕΘΕΑ), για τις προμήθειες (πρώην ΕΠΥ, νυν ΕΚΑΠΥ), το αίμα (ΕΚΕΑ), τις μεταμοσχεύσεις (ΕΟΜ), την ποιότητα (πρώην ΕΚΑΠΤΥ, νυν </a:t>
            </a:r>
            <a:r>
              <a:rPr lang="el-GR" sz="2000" b="0" i="0" u="none" strike="noStrike" baseline="0" dirty="0" err="1">
                <a:latin typeface="Arial" panose="020B0604020202020204" pitchFamily="34" charset="0"/>
                <a:cs typeface="Arial" panose="020B0604020202020204" pitchFamily="34" charset="0"/>
              </a:rPr>
              <a:t>ΟΔιΠΥ</a:t>
            </a:r>
            <a:r>
              <a:rPr lang="el-GR" sz="2000" b="0" i="0" u="none" strike="noStrike" baseline="0" dirty="0">
                <a:latin typeface="Arial" panose="020B0604020202020204" pitchFamily="34" charset="0"/>
                <a:cs typeface="Arial" panose="020B0604020202020204" pitchFamily="34" charset="0"/>
              </a:rPr>
              <a:t>), την επείγουσα </a:t>
            </a:r>
            <a:r>
              <a:rPr lang="el-GR" sz="2000" b="0" i="0" u="none" strike="noStrike" baseline="0" dirty="0" err="1">
                <a:latin typeface="Arial" panose="020B0604020202020204" pitchFamily="34" charset="0"/>
                <a:cs typeface="Arial" panose="020B0604020202020204" pitchFamily="34" charset="0"/>
              </a:rPr>
              <a:t>προνοσοκομειακή</a:t>
            </a:r>
            <a:r>
              <a:rPr lang="el-GR" sz="2000" b="0" i="0" u="none" strike="noStrike" baseline="0" dirty="0">
                <a:latin typeface="Arial" panose="020B0604020202020204" pitchFamily="34" charset="0"/>
                <a:cs typeface="Arial" panose="020B0604020202020204" pitchFamily="34" charset="0"/>
              </a:rPr>
              <a:t> περίθαλψη (ΕΚΑΒ) κ.ά. Όσον αφορά το ΕΣΥ, ο σχεδιασμός γίνεται μέσω του ΚΕΣΥΠΕ (Κεντρικό Συμβούλιο Υγειονομικών Περιφερειών) με τη συμμετοχή του Υπουργού ή του αρμόδιου αναπληρωτή του, του αρμόδιου Γενικού Γραμματέα και των Διοικητών των Υγειονομικών Περιφερειών (Σχήμα 6.7). Επιχειρησιακά σχέδια εκπονούνται κατά καιρούς για τους ως άνω οργανισμούς και κυρίως για τα νοσοκομεία του ΕΣΥ κυρίως με αλλαγές διοικήσεων.</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45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26925"/>
            <a:ext cx="11806990" cy="606038"/>
          </a:xfrm>
          <a:ln>
            <a:noFill/>
          </a:ln>
        </p:spPr>
        <p:txBody>
          <a:bodyPr>
            <a:noAutofit/>
          </a:bodyPr>
          <a:lstStyle/>
          <a:p>
            <a:r>
              <a:rPr lang="el-GR" sz="3100" b="1" i="0" u="none" strike="noStrike" baseline="0" dirty="0">
                <a:latin typeface="Arial" panose="020B0604020202020204" pitchFamily="34" charset="0"/>
                <a:cs typeface="Arial" panose="020B0604020202020204" pitchFamily="34" charset="0"/>
              </a:rPr>
              <a:t>6.3 Στρατηγικός σχεδιασμός συστημάτων υγείας διεθνώς (18)</a:t>
            </a:r>
            <a:endParaRPr lang="el-GR" sz="3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FC5AA734-4E19-0F40-71E1-7286A665B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732" y="614168"/>
            <a:ext cx="5050536" cy="5815584"/>
          </a:xfrm>
          <a:prstGeom prst="rect">
            <a:avLst/>
          </a:prstGeom>
        </p:spPr>
      </p:pic>
    </p:spTree>
    <p:extLst>
      <p:ext uri="{BB962C8B-B14F-4D97-AF65-F5344CB8AC3E}">
        <p14:creationId xmlns:p14="http://schemas.microsoft.com/office/powerpoint/2010/main" val="117074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6.4.1 Έννοιες και διάρθρωση (1)</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63371"/>
            <a:ext cx="11806991" cy="4832092"/>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εφαρμογή του επιχειρησιακού σχεδιασμού στις περιφερειακές δομές του ΕΣΥ και στις μονάδες του (π.χ. νοσοκομείο) αποτελεί πρωτοποριακό βήμα θετικής εξέλιξης στο ελληνικό σύστημα υγείας. Σε αντίθεση με πολλές άλλες χώρες, η Ελλάδα παρουσίασε χρονική υστέρηση στην εφαρμογή ενός τέτοιου σχεδίου, με αποτέλεσμα τη διαιώνιση των δυσλειτουργιών στη διοίκηση και οργάνωση στον χώρο της υγείας (</a:t>
            </a:r>
            <a:r>
              <a:rPr lang="el-GR" sz="2200" b="0" i="0" u="none" strike="noStrike" baseline="0" dirty="0" err="1">
                <a:latin typeface="Arial" panose="020B0604020202020204" pitchFamily="34" charset="0"/>
                <a:cs typeface="Arial" panose="020B0604020202020204" pitchFamily="34" charset="0"/>
              </a:rPr>
              <a:t>Σισσούρας</a:t>
            </a:r>
            <a:r>
              <a:rPr lang="el-GR" sz="220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2012).</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έλλειψη εργαλείων ορθολογικού μάνατζμεντ, η συνεχώς αυξανόμενη γραφειοκρατία, η ανάγκη για αποκέντρωση εξουσιών και η μειωμένη αποτελεσματικότητα και αποδοτικότητα, οδήγησε το σύστημα υγείας στην ανάγκη να διαμορφώσει προγράμματα τα τελευταία 20 έτη:</a:t>
            </a:r>
          </a:p>
          <a:p>
            <a:pPr algn="l"/>
            <a:r>
              <a:rPr lang="el-GR" sz="2200" b="0" i="0" u="none" strike="noStrike" baseline="0" dirty="0">
                <a:latin typeface="Arial" panose="020B0604020202020204" pitchFamily="34" charset="0"/>
                <a:cs typeface="Arial" panose="020B0604020202020204" pitchFamily="34" charset="0"/>
              </a:rPr>
              <a:t>– εκσυγχρονισμού της λειτουργίας και οργάνωσης,</a:t>
            </a:r>
          </a:p>
          <a:p>
            <a:pPr algn="l"/>
            <a:r>
              <a:rPr lang="el-GR" sz="2200" b="0" i="0" u="none" strike="noStrike" baseline="0" dirty="0">
                <a:latin typeface="Arial" panose="020B0604020202020204" pitchFamily="34" charset="0"/>
                <a:cs typeface="Arial" panose="020B0604020202020204" pitchFamily="34" charset="0"/>
              </a:rPr>
              <a:t>– διοικητικής αναδιάρθρωσης,</a:t>
            </a:r>
          </a:p>
          <a:p>
            <a:pPr algn="l"/>
            <a:r>
              <a:rPr lang="el-GR" sz="2200" b="0" i="0" u="none" strike="noStrike" baseline="0" dirty="0">
                <a:latin typeface="Arial" panose="020B0604020202020204" pitchFamily="34" charset="0"/>
                <a:cs typeface="Arial" panose="020B0604020202020204" pitchFamily="34" charset="0"/>
              </a:rPr>
              <a:t>– οικονομικής εξυγίανσης και απόδοσης,</a:t>
            </a:r>
          </a:p>
          <a:p>
            <a:pPr algn="l"/>
            <a:r>
              <a:rPr lang="el-GR" sz="2200" b="0" i="0" u="none" strike="noStrike" baseline="0" dirty="0">
                <a:latin typeface="Arial" panose="020B0604020202020204" pitchFamily="34" charset="0"/>
                <a:cs typeface="Arial" panose="020B0604020202020204" pitchFamily="34" charset="0"/>
              </a:rPr>
              <a:t>– διασφάλισης της ποιότητας,</a:t>
            </a:r>
          </a:p>
          <a:p>
            <a:pPr algn="l"/>
            <a:r>
              <a:rPr lang="el-GR" sz="2200" b="0" i="0" u="none" strike="noStrike" baseline="0" dirty="0">
                <a:latin typeface="Arial" panose="020B0604020202020204" pitchFamily="34" charset="0"/>
                <a:cs typeface="Arial" panose="020B0604020202020204" pitchFamily="34" charset="0"/>
              </a:rPr>
              <a:t>– μέτρησης των αποτελεσμάτων (</a:t>
            </a:r>
            <a:r>
              <a:rPr lang="en-US" sz="2200" b="0" i="0" u="none" strike="noStrike" baseline="0" dirty="0">
                <a:latin typeface="Arial" panose="020B0604020202020204" pitchFamily="34" charset="0"/>
                <a:cs typeface="Arial" panose="020B0604020202020204" pitchFamily="34" charset="0"/>
              </a:rPr>
              <a:t>outcomes).</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75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6.4.1 Έννοιες και διάρθρωση (2)</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63371"/>
            <a:ext cx="11806991" cy="3816429"/>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επέμβαση στους παραπάνω τομείς καθιερώνει το επιχειρησιακό σχέδιο μιας μονάδας υγείας το οποίο θέτει σαφή καθορισμό των προτεραιοτήτων και των στρατηγικών και τακτικών στόχων, με αποτέλεσμα την ανάπτυξη των λειτουργικών δυνατοτήτων του οργανισμού (π.χ.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ή νοσοκομείο). Βάσει αυτού του επιχειρησιακού σχεδίου αξιολογείται η απόδοση του οργανισμού και κατ’ επέκταση η διοίκησή του.</a:t>
            </a:r>
          </a:p>
          <a:p>
            <a:pPr algn="l"/>
            <a:r>
              <a:rPr lang="el-GR" sz="2200" b="0" i="0" u="none" strike="noStrike" baseline="0" dirty="0">
                <a:latin typeface="Arial" panose="020B0604020202020204" pitchFamily="34" charset="0"/>
                <a:cs typeface="Arial" panose="020B0604020202020204" pitchFamily="34" charset="0"/>
              </a:rPr>
              <a:t>Σε αυτό το σημείο πρέπει να επισημανθούν δύο κοινά σημεία:</a:t>
            </a:r>
          </a:p>
          <a:p>
            <a:pPr algn="l"/>
            <a:r>
              <a:rPr lang="el-GR" sz="2200" b="1" i="0" u="none" strike="noStrike" baseline="0" dirty="0">
                <a:latin typeface="Arial" panose="020B0604020202020204" pitchFamily="34" charset="0"/>
                <a:cs typeface="Arial" panose="020B0604020202020204" pitchFamily="34" charset="0"/>
              </a:rPr>
              <a:t>✓</a:t>
            </a:r>
            <a:r>
              <a:rPr lang="el-GR" sz="2200" b="0" i="0" u="none" strike="noStrike" baseline="0" dirty="0">
                <a:latin typeface="Arial" panose="020B0604020202020204" pitchFamily="34" charset="0"/>
                <a:cs typeface="Arial" panose="020B0604020202020204" pitchFamily="34" charset="0"/>
              </a:rPr>
              <a:t>Σκοπός των οργανισμών στον χώρο της υγείας είναι να παράγουν υψηλής ποιότητας περίθαλψη σε ένα αυστηρό </a:t>
            </a:r>
            <a:r>
              <a:rPr lang="el-GR" sz="2200" b="0" i="0" u="none" strike="noStrike" baseline="0" dirty="0" err="1">
                <a:latin typeface="Arial" panose="020B0604020202020204" pitchFamily="34" charset="0"/>
                <a:cs typeface="Arial" panose="020B0604020202020204" pitchFamily="34" charset="0"/>
              </a:rPr>
              <a:t>κοινωνικο</a:t>
            </a:r>
            <a:r>
              <a:rPr lang="el-GR" sz="2200" b="0" i="0" u="none" strike="noStrike" baseline="0" dirty="0">
                <a:latin typeface="Arial" panose="020B0604020202020204" pitchFamily="34" charset="0"/>
                <a:cs typeface="Arial" panose="020B0604020202020204" pitchFamily="34" charset="0"/>
              </a:rPr>
              <a:t>-οικονομικό πλαίσιο.</a:t>
            </a:r>
          </a:p>
          <a:p>
            <a:pPr algn="l"/>
            <a:r>
              <a:rPr lang="el-GR" sz="2200" b="1" i="0" u="none" strike="noStrike" baseline="0" dirty="0">
                <a:latin typeface="Arial" panose="020B0604020202020204" pitchFamily="34" charset="0"/>
                <a:cs typeface="Arial" panose="020B0604020202020204" pitchFamily="34" charset="0"/>
              </a:rPr>
              <a:t>✓</a:t>
            </a:r>
            <a:r>
              <a:rPr lang="el-GR" sz="2200" b="0" i="0" u="none" strike="noStrike" baseline="0" dirty="0">
                <a:latin typeface="Arial" panose="020B0604020202020204" pitchFamily="34" charset="0"/>
                <a:cs typeface="Arial" panose="020B0604020202020204" pitchFamily="34" charset="0"/>
              </a:rPr>
              <a:t>Το στρατηγικό και επιχειρησιακό σχέδιο, παρόλο που περιλαμβάνει διαφορετικούς σκοπούς και στόχους ανάλογα με την ταυτότητα του κάθε οργανισμού, διατηρείται σε μία κοινή βάση όσον αφορά το εσωτερικό και το εξωτερικό περιβάλλον.</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273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6.4.1 Έννοιες και διάρθρωση (3)</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63371"/>
            <a:ext cx="11806991" cy="5355312"/>
          </a:xfrm>
          <a:prstGeom prst="rect">
            <a:avLst/>
          </a:prstGeom>
          <a:noFill/>
          <a:ln>
            <a:noFill/>
          </a:ln>
        </p:spPr>
        <p:txBody>
          <a:bodyPr wrap="square" rtlCol="0">
            <a:spAutoFit/>
          </a:bodyPr>
          <a:lstStyle/>
          <a:p>
            <a:pPr algn="l"/>
            <a:r>
              <a:rPr lang="el-GR" b="0" i="0" u="none" strike="noStrike" baseline="0" dirty="0">
                <a:latin typeface="Arial" panose="020B0604020202020204" pitchFamily="34" charset="0"/>
                <a:cs typeface="Arial" panose="020B0604020202020204" pitchFamily="34" charset="0"/>
              </a:rPr>
              <a:t>Το </a:t>
            </a:r>
            <a:r>
              <a:rPr lang="el-GR" b="1" i="0" u="none" strike="noStrike" baseline="0" dirty="0">
                <a:latin typeface="Arial" panose="020B0604020202020204" pitchFamily="34" charset="0"/>
                <a:cs typeface="Arial" panose="020B0604020202020204" pitchFamily="34" charset="0"/>
              </a:rPr>
              <a:t>στρατηγικό σχέδιο </a:t>
            </a:r>
            <a:r>
              <a:rPr lang="el-GR" b="0" i="0" u="none" strike="noStrike" baseline="0" dirty="0">
                <a:latin typeface="Arial" panose="020B0604020202020204" pitchFamily="34" charset="0"/>
                <a:cs typeface="Arial" panose="020B0604020202020204" pitchFamily="34" charset="0"/>
              </a:rPr>
              <a:t>περιλαμβάνει τον καθορισμό των βασικών στόχων και τη διαδικασία επιλογής της κατάλληλης στρατηγικής μέσα από μια δέσμη εναλλακτικών επιλογών σε βάθος χρόνου τριών έως πέντε ετών.</a:t>
            </a:r>
          </a:p>
          <a:p>
            <a:pPr algn="l"/>
            <a:r>
              <a:rPr lang="el-GR" b="0" i="0" u="none" strike="noStrike" baseline="0" dirty="0">
                <a:latin typeface="Arial" panose="020B0604020202020204" pitchFamily="34" charset="0"/>
                <a:cs typeface="Arial" panose="020B0604020202020204" pitchFamily="34" charset="0"/>
              </a:rPr>
              <a:t>Το </a:t>
            </a:r>
            <a:r>
              <a:rPr lang="el-GR" b="1" i="0" u="none" strike="noStrike" baseline="0" dirty="0">
                <a:latin typeface="Arial" panose="020B0604020202020204" pitchFamily="34" charset="0"/>
                <a:cs typeface="Arial" panose="020B0604020202020204" pitchFamily="34" charset="0"/>
              </a:rPr>
              <a:t>επιχειρησιακό σχέδιο</a:t>
            </a:r>
            <a:r>
              <a:rPr lang="el-GR" b="0" i="0" u="none" strike="noStrike" baseline="0" dirty="0">
                <a:latin typeface="Arial" panose="020B0604020202020204" pitchFamily="34" charset="0"/>
                <a:cs typeface="Arial" panose="020B0604020202020204" pitchFamily="34" charset="0"/>
              </a:rPr>
              <a:t>, αντίστοιχα, εξειδικεύει τους παραπάνω στόχους και τις μεθόδους πραγματοποίησής τους για καθένα από τα έτη διάρκειας. Επίσης, περιλαμβάνει επιμέρους σχέδια δράσης που αφορούν τις δραστηριότητες του κάθε τομέα, διεύθυνσης, τμήματος, μονάδας και τους επιχειρησιακούς στόχους για κάθε χρόνο ξεχωριστά και συνολικά για όλη τη διάρκειά του (1-3 έτη).</a:t>
            </a:r>
          </a:p>
          <a:p>
            <a:pPr algn="l"/>
            <a:r>
              <a:rPr lang="el-GR" b="0" i="0" u="none" strike="noStrike" baseline="0" dirty="0">
                <a:latin typeface="Arial" panose="020B0604020202020204" pitchFamily="34" charset="0"/>
                <a:cs typeface="Arial" panose="020B0604020202020204" pitchFamily="34" charset="0"/>
              </a:rPr>
              <a:t>Πιο συγκεκριμένα, το </a:t>
            </a:r>
            <a:r>
              <a:rPr lang="el-GR" b="1" i="0" u="none" strike="noStrike" baseline="0" dirty="0">
                <a:latin typeface="Arial" panose="020B0604020202020204" pitchFamily="34" charset="0"/>
                <a:cs typeface="Arial" panose="020B0604020202020204" pitchFamily="34" charset="0"/>
              </a:rPr>
              <a:t>επιχειρησιακό σχέδιο </a:t>
            </a:r>
            <a:r>
              <a:rPr lang="el-GR" b="0" i="0" u="none" strike="noStrike" baseline="0" dirty="0">
                <a:latin typeface="Arial" panose="020B0604020202020204" pitchFamily="34" charset="0"/>
                <a:cs typeface="Arial" panose="020B0604020202020204" pitchFamily="34" charset="0"/>
              </a:rPr>
              <a:t>θα πρέπει:</a:t>
            </a:r>
          </a:p>
          <a:p>
            <a:pPr algn="l"/>
            <a:r>
              <a:rPr lang="el-GR" b="0" i="0" u="none" strike="noStrike" baseline="0" dirty="0">
                <a:latin typeface="Arial" panose="020B0604020202020204" pitchFamily="34" charset="0"/>
                <a:cs typeface="Arial" panose="020B0604020202020204" pitchFamily="34" charset="0"/>
              </a:rPr>
              <a:t>• Να προβαίνει σε προβλέψεις για το μέλλον του οργανισμού, με σταθερά και σωστά βήματα αντιμετώπισης των όποιων αντιδράσεων και προβλημάτων, αφού έχει πρώτα εντοπίσει τις δυνάμεις και αδυναμίες του εσωτερικού περιβάλλοντος,</a:t>
            </a:r>
          </a:p>
          <a:p>
            <a:pPr algn="l"/>
            <a:r>
              <a:rPr lang="el-GR" b="0" i="0" u="none" strike="noStrike" baseline="0" dirty="0">
                <a:latin typeface="Arial" panose="020B0604020202020204" pitchFamily="34" charset="0"/>
                <a:cs typeface="Arial" panose="020B0604020202020204" pitchFamily="34" charset="0"/>
              </a:rPr>
              <a:t>αλλά και τις ευκαιρίες και απειλές του εξωτερικού περιβάλλοντος.</a:t>
            </a:r>
          </a:p>
          <a:p>
            <a:pPr algn="l"/>
            <a:r>
              <a:rPr lang="el-GR" b="0" i="0" u="none" strike="noStrike" baseline="0" dirty="0">
                <a:latin typeface="Arial" panose="020B0604020202020204" pitchFamily="34" charset="0"/>
                <a:cs typeface="Arial" panose="020B0604020202020204" pitchFamily="34" charset="0"/>
              </a:rPr>
              <a:t>• Να έχει ως βάση μετρήσιμους και ρεαλιστικούς στρατηγικούς στόχους που να είναι ικανοί να συγκεκριμενοποιηθούν σε επιμέρους στόχους για κάθε διαφορετικό επίπεδο του οργανισμού.</a:t>
            </a:r>
            <a:endParaRPr lang="el-GR" dirty="0">
              <a:latin typeface="Arial" panose="020B0604020202020204" pitchFamily="34" charset="0"/>
              <a:cs typeface="Arial" panose="020B0604020202020204" pitchFamily="34" charset="0"/>
            </a:endParaRPr>
          </a:p>
          <a:p>
            <a:pPr algn="l"/>
            <a:r>
              <a:rPr lang="el-GR" b="0" i="0" u="none" strike="noStrike" baseline="0" dirty="0">
                <a:latin typeface="Arial" panose="020B0604020202020204" pitchFamily="34" charset="0"/>
                <a:cs typeface="Arial" panose="020B0604020202020204" pitchFamily="34" charset="0"/>
              </a:rPr>
              <a:t>• Να υπάρχει συγκεκριμένο πρόγραμμα δράσης (ενέργειες-δράσεις, χρόνος, επισήμανση κρίσιμων σημείων, πηγές εξεύρεσης πόρων, ευθύνες για κάθε στόχο).</a:t>
            </a:r>
          </a:p>
          <a:p>
            <a:pPr algn="l"/>
            <a:r>
              <a:rPr lang="el-GR" b="0" i="0" u="none" strike="noStrike" baseline="0" dirty="0">
                <a:latin typeface="Arial" panose="020B0604020202020204" pitchFamily="34" charset="0"/>
                <a:cs typeface="Arial" panose="020B0604020202020204" pitchFamily="34" charset="0"/>
              </a:rPr>
              <a:t>• Να εμπλέκεται όλο το ανθρώπινο δυναμικό (επίπεδα, τμήματα, μονάδες) με επιμέρους ευθύνες και δράσεις.</a:t>
            </a:r>
          </a:p>
          <a:p>
            <a:pPr algn="l"/>
            <a:r>
              <a:rPr lang="el-GR" b="0" i="0" u="none" strike="noStrike" baseline="0" dirty="0">
                <a:latin typeface="Arial" panose="020B0604020202020204" pitchFamily="34" charset="0"/>
                <a:cs typeface="Arial" panose="020B0604020202020204" pitchFamily="34" charset="0"/>
              </a:rPr>
              <a:t>• Να γίνεται η πρόβλεψη του οικονομικού, ποιοτικού και κοινωνικού αποτελέσματος του ίδιου επιχειρησιακού σχεδίου, επισημαίνοντας τα κρίσιμα σημεία που μπορεί να επηρεάσουν το αποτέλεσμα αυτό.</a:t>
            </a:r>
          </a:p>
          <a:p>
            <a:pPr algn="l"/>
            <a:r>
              <a:rPr lang="el-GR" b="0" i="0" u="none" strike="noStrike" baseline="0" dirty="0">
                <a:latin typeface="Arial" panose="020B0604020202020204" pitchFamily="34" charset="0"/>
                <a:cs typeface="Arial" panose="020B0604020202020204" pitchFamily="34" charset="0"/>
              </a:rPr>
              <a:t>• Να υπάρχει ένα έγκυρο και αξιόπιστο σύστημα ελέγχου.</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68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(3)</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952724"/>
            <a:ext cx="11112758" cy="563231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Υπάρχουν διάφορες </a:t>
            </a:r>
            <a:r>
              <a:rPr lang="el-GR" sz="2000" b="1" i="0" u="none" strike="noStrike" baseline="0" dirty="0">
                <a:latin typeface="Arial" panose="020B0604020202020204" pitchFamily="34" charset="0"/>
                <a:cs typeface="Arial" panose="020B0604020202020204" pitchFamily="34" charset="0"/>
              </a:rPr>
              <a:t>μορφές </a:t>
            </a:r>
            <a:r>
              <a:rPr lang="el-GR" sz="2000" b="0" i="0" u="none" strike="noStrike" baseline="0" dirty="0">
                <a:latin typeface="Arial" panose="020B0604020202020204" pitchFamily="34" charset="0"/>
                <a:cs typeface="Arial" panose="020B0604020202020204" pitchFamily="34" charset="0"/>
              </a:rPr>
              <a:t>προγραμματισμού που καθεμιά απαντά σε διάφορα ερωτήματα του συνολικού σχεδίου δράσης. Έτσι ο προγραμματισμός διακρίνεται</a:t>
            </a:r>
            <a:r>
              <a:rPr lang="en-US" sz="2000" b="0" i="0" u="none" strike="noStrike" baseline="0" dirty="0">
                <a:latin typeface="Arial" panose="020B0604020202020204" pitchFamily="34" charset="0"/>
                <a:cs typeface="Arial" panose="020B0604020202020204" pitchFamily="34" charset="0"/>
              </a:rPr>
              <a:t>:</a:t>
            </a:r>
          </a:p>
          <a:p>
            <a:pPr algn="l"/>
            <a:endParaRPr lang="el-GR" sz="2000" b="0" i="0" u="none" strike="noStrike" baseline="0" dirty="0">
              <a:latin typeface="Arial" panose="020B0604020202020204" pitchFamily="34" charset="0"/>
              <a:cs typeface="Arial" panose="020B0604020202020204" pitchFamily="34" charset="0"/>
            </a:endParaRPr>
          </a:p>
          <a:p>
            <a:pPr algn="l"/>
            <a:r>
              <a:rPr lang="el-GR" sz="2000" b="0" u="none" strike="noStrike" baseline="0" dirty="0">
                <a:latin typeface="Arial" panose="020B0604020202020204" pitchFamily="34" charset="0"/>
                <a:cs typeface="Arial" panose="020B0604020202020204" pitchFamily="34" charset="0"/>
              </a:rPr>
              <a:t>1. </a:t>
            </a:r>
            <a:r>
              <a:rPr lang="el-GR" sz="2000" b="0" i="1" u="none" strike="noStrike" baseline="0" dirty="0">
                <a:latin typeface="Arial" panose="020B0604020202020204" pitchFamily="34" charset="0"/>
                <a:cs typeface="Arial" panose="020B0604020202020204" pitchFamily="34" charset="0"/>
              </a:rPr>
              <a:t>Στρατηγικός προγραμματισμός</a:t>
            </a:r>
          </a:p>
          <a:p>
            <a:pPr algn="l"/>
            <a:r>
              <a:rPr lang="el-GR" sz="2000" b="0" i="0" u="none" strike="noStrike" baseline="0" dirty="0">
                <a:latin typeface="Arial" panose="020B0604020202020204" pitchFamily="34" charset="0"/>
                <a:cs typeface="Arial" panose="020B0604020202020204" pitchFamily="34" charset="0"/>
              </a:rPr>
              <a:t>Απαντά στα ερωτήματα τι μπορούμε να κάνουμε, γιατί πρέπει να το κάνουμε, πώς θα το κάνουμε, με τι πόρους, με τι προσωπικό και με τι προτεραιότητες.</a:t>
            </a:r>
          </a:p>
          <a:p>
            <a:pPr algn="l"/>
            <a:r>
              <a:rPr lang="el-GR" sz="2000" b="0" i="0" u="none" strike="noStrike" baseline="0" dirty="0">
                <a:latin typeface="Arial" panose="020B0604020202020204" pitchFamily="34" charset="0"/>
                <a:cs typeface="Arial" panose="020B0604020202020204" pitchFamily="34" charset="0"/>
              </a:rPr>
              <a:t>2. </a:t>
            </a:r>
            <a:r>
              <a:rPr lang="el-GR" sz="2000" b="0" i="1" u="none" strike="noStrike" baseline="0" dirty="0">
                <a:latin typeface="Arial" panose="020B0604020202020204" pitchFamily="34" charset="0"/>
                <a:cs typeface="Arial" panose="020B0604020202020204" pitchFamily="34" charset="0"/>
              </a:rPr>
              <a:t>Χρονικός προγραμματισμός</a:t>
            </a:r>
          </a:p>
          <a:p>
            <a:pPr algn="l"/>
            <a:r>
              <a:rPr lang="el-GR" sz="2000" b="0" i="0" u="none" strike="noStrike" baseline="0" dirty="0">
                <a:latin typeface="Arial" panose="020B0604020202020204" pitchFamily="34" charset="0"/>
                <a:cs typeface="Arial" panose="020B0604020202020204" pitchFamily="34" charset="0"/>
              </a:rPr>
              <a:t>Απαντά στα ερωτήματα πότε θα κάνουμε αυτό που αποφασίσαμε να κάνουμε, πόση διάρκεια θα έχει και με τι σειρά.</a:t>
            </a:r>
          </a:p>
          <a:p>
            <a:pPr algn="l"/>
            <a:r>
              <a:rPr lang="el-GR" sz="2000" b="0" i="0" u="none" strike="noStrike" baseline="0" dirty="0">
                <a:latin typeface="Arial" panose="020B0604020202020204" pitchFamily="34" charset="0"/>
                <a:cs typeface="Arial" panose="020B0604020202020204" pitchFamily="34" charset="0"/>
              </a:rPr>
              <a:t>3. </a:t>
            </a:r>
            <a:r>
              <a:rPr lang="el-GR" sz="2000" b="0" i="1" u="none" strike="noStrike" baseline="0" dirty="0">
                <a:latin typeface="Arial" panose="020B0604020202020204" pitchFamily="34" charset="0"/>
                <a:cs typeface="Arial" panose="020B0604020202020204" pitchFamily="34" charset="0"/>
              </a:rPr>
              <a:t>Οργανωτικός προγραμματισμός</a:t>
            </a:r>
          </a:p>
          <a:p>
            <a:pPr algn="l"/>
            <a:r>
              <a:rPr lang="el-GR" sz="2000" b="0" i="0" u="none" strike="noStrike" baseline="0" dirty="0">
                <a:latin typeface="Arial" panose="020B0604020202020204" pitchFamily="34" charset="0"/>
                <a:cs typeface="Arial" panose="020B0604020202020204" pitchFamily="34" charset="0"/>
              </a:rPr>
              <a:t>Απαντά στα ερωτήματα πού θα γίνει αυτό που αποφασίστηκε να γίνει, ποιος στην ιεραρχία, με τι ευθύνες και δικαιοδοσίες και με ποια παραγωγικά μέσα, θα κάνει αυτό που περιγράφει το σχέδιο δράσης ότι πρέπει να γίνει.</a:t>
            </a:r>
          </a:p>
          <a:p>
            <a:pPr algn="l"/>
            <a:r>
              <a:rPr lang="el-GR" sz="2000" b="0" i="0" u="none" strike="noStrike" baseline="0" dirty="0">
                <a:latin typeface="Arial" panose="020B0604020202020204" pitchFamily="34" charset="0"/>
                <a:cs typeface="Arial" panose="020B0604020202020204" pitchFamily="34" charset="0"/>
              </a:rPr>
              <a:t>4. </a:t>
            </a:r>
            <a:r>
              <a:rPr lang="el-GR" sz="2000" b="0" i="1" u="none" strike="noStrike" baseline="0" dirty="0">
                <a:latin typeface="Arial" panose="020B0604020202020204" pitchFamily="34" charset="0"/>
                <a:cs typeface="Arial" panose="020B0604020202020204" pitchFamily="34" charset="0"/>
              </a:rPr>
              <a:t>Λειτουργικός προγραμματισμός</a:t>
            </a:r>
          </a:p>
          <a:p>
            <a:pPr algn="l"/>
            <a:r>
              <a:rPr lang="el-GR" sz="2000" b="0" i="0" u="none" strike="noStrike" baseline="0" dirty="0">
                <a:latin typeface="Arial" panose="020B0604020202020204" pitchFamily="34" charset="0"/>
                <a:cs typeface="Arial" panose="020B0604020202020204" pitchFamily="34" charset="0"/>
              </a:rPr>
              <a:t>Απαντά στα ερωτήματα του πώς, πού και πότε θα γίνει αυτό που αποφασίστηκε να γίνει, και από ποιους θα αξιολογούνται και θα ελέγχονται τα αποτελέσματα της υλοποίησης.</a:t>
            </a:r>
          </a:p>
          <a:p>
            <a:pPr algn="l"/>
            <a:r>
              <a:rPr lang="el-GR" sz="2000" b="0" i="0" u="none" strike="noStrike" baseline="0" dirty="0">
                <a:latin typeface="Arial" panose="020B0604020202020204" pitchFamily="34" charset="0"/>
                <a:cs typeface="Arial" panose="020B0604020202020204" pitchFamily="34" charset="0"/>
              </a:rPr>
              <a:t>5. </a:t>
            </a:r>
            <a:r>
              <a:rPr lang="el-GR" sz="2000" b="0" i="1" u="none" strike="noStrike" baseline="0" dirty="0">
                <a:latin typeface="Arial" panose="020B0604020202020204" pitchFamily="34" charset="0"/>
                <a:cs typeface="Arial" panose="020B0604020202020204" pitchFamily="34" charset="0"/>
              </a:rPr>
              <a:t>Συγκυριακός προγραμματισμός</a:t>
            </a:r>
          </a:p>
          <a:p>
            <a:pPr algn="l"/>
            <a:r>
              <a:rPr lang="el-GR" sz="2000" b="0" i="0" u="none" strike="noStrike" baseline="0" dirty="0">
                <a:latin typeface="Arial" panose="020B0604020202020204" pitchFamily="34" charset="0"/>
                <a:cs typeface="Arial" panose="020B0604020202020204" pitchFamily="34" charset="0"/>
              </a:rPr>
              <a:t>Απαντά σε ένα ιδιαίτερα κρίσιμο ερώτημα, το αν συμβεί «αυτό», τότε τι πρέπει να κάνουμε.</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279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6.4.1 Έννοιες και διάρθρωση (4)</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C206F5E7-668D-1BDB-87ED-875AC5E00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305" y="979013"/>
            <a:ext cx="5711289" cy="5485795"/>
          </a:xfrm>
          <a:prstGeom prst="rect">
            <a:avLst/>
          </a:prstGeom>
        </p:spPr>
      </p:pic>
    </p:spTree>
    <p:extLst>
      <p:ext uri="{BB962C8B-B14F-4D97-AF65-F5344CB8AC3E}">
        <p14:creationId xmlns:p14="http://schemas.microsoft.com/office/powerpoint/2010/main" val="3979480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6.4.2 Επιχειρησιακός σχεδιασμός στις ΔΕΚΟ (1)</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939048"/>
            <a:ext cx="11806991" cy="563231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Κρίθηκε σκόπιμο εδώ να παρουσιαστεί περιληπτικά ο επιχειρησιακός σχεδιασμός Δημόσιων Επιχειρήσεων και Οργανισμών (ΔΕΚΟ) σύμφωνα με το πλησιέστερο σημείο αναφοράς, που είναι ο Επιχειρησιακός Σχεδιασμός και η Κατάρτιση Στρατηγικών και Επιχειρησιακών Σχεδίων που έχουν θεσμοθετηθεί στις Δημόσιες Επιχειρήσεις και Οργανισμούς (ΔΕΚΟ), ως προάγγελος των ανωτέρω και των κατωτέρω. Σύμφωνα, λοιπόν, με τον Νόμο 2414/1996, κάθε δημόσια υπηρεσία υποχρεούται να καταρτίζει:</a:t>
            </a:r>
          </a:p>
          <a:p>
            <a:pPr algn="l"/>
            <a:r>
              <a:rPr lang="el-GR" sz="2000" b="0" i="0" u="none" strike="noStrike" baseline="0" dirty="0">
                <a:latin typeface="Arial" panose="020B0604020202020204" pitchFamily="34" charset="0"/>
                <a:cs typeface="Arial" panose="020B0604020202020204" pitchFamily="34" charset="0"/>
              </a:rPr>
              <a:t>Α. το </a:t>
            </a:r>
            <a:r>
              <a:rPr lang="el-GR" sz="2000" b="1" i="0" u="none" strike="noStrike" baseline="0" dirty="0">
                <a:latin typeface="Arial" panose="020B0604020202020204" pitchFamily="34" charset="0"/>
                <a:cs typeface="Arial" panose="020B0604020202020204" pitchFamily="34" charset="0"/>
              </a:rPr>
              <a:t>στρατηγικό σχέδιο </a:t>
            </a:r>
            <a:r>
              <a:rPr lang="el-GR" sz="2000" b="0" i="0" u="none" strike="noStrike" baseline="0" dirty="0">
                <a:latin typeface="Arial" panose="020B0604020202020204" pitchFamily="34" charset="0"/>
                <a:cs typeface="Arial" panose="020B0604020202020204" pitchFamily="34" charset="0"/>
              </a:rPr>
              <a:t>που καθορίζει τους μακροχρόνιους στόχους της υπηρεσίας και τους τρόπους υλοποίησής τους, και</a:t>
            </a:r>
          </a:p>
          <a:p>
            <a:pPr algn="l"/>
            <a:r>
              <a:rPr lang="el-GR" sz="2000" b="0" i="0" u="none" strike="noStrike" baseline="0" dirty="0">
                <a:latin typeface="Arial" panose="020B0604020202020204" pitchFamily="34" charset="0"/>
                <a:cs typeface="Arial" panose="020B0604020202020204" pitchFamily="34" charset="0"/>
              </a:rPr>
              <a:t>Β. το </a:t>
            </a:r>
            <a:r>
              <a:rPr lang="el-GR" sz="2000" b="1" i="0" u="none" strike="noStrike" baseline="0" dirty="0">
                <a:latin typeface="Arial" panose="020B0604020202020204" pitchFamily="34" charset="0"/>
                <a:cs typeface="Arial" panose="020B0604020202020204" pitchFamily="34" charset="0"/>
              </a:rPr>
              <a:t>επιχειρησιακό σχέδιο</a:t>
            </a:r>
            <a:r>
              <a:rPr lang="el-GR" sz="2000" b="0" i="0" u="none" strike="noStrike" baseline="0" dirty="0">
                <a:latin typeface="Arial" panose="020B0604020202020204" pitchFamily="34" charset="0"/>
                <a:cs typeface="Arial" panose="020B0604020202020204" pitchFamily="34" charset="0"/>
              </a:rPr>
              <a:t>, στο οποίο εξειδικεύονται οι στόχοι του στρατηγικού σχεδίου και προσδιορίζονται ο χρόνος, οι ενέργειες, το κόστος και η παρακολούθηση πραγματοποίησής του.</a:t>
            </a:r>
          </a:p>
          <a:p>
            <a:pPr algn="l"/>
            <a:endParaRPr lang="el-GR" sz="2000" dirty="0">
              <a:latin typeface="Arial" panose="020B0604020202020204" pitchFamily="34" charset="0"/>
              <a:cs typeface="Arial" panose="020B0604020202020204" pitchFamily="34" charset="0"/>
            </a:endParaRPr>
          </a:p>
          <a:p>
            <a:pPr algn="l"/>
            <a:r>
              <a:rPr lang="el-GR" sz="2000" b="0" i="0" u="none" strike="noStrike" baseline="0" dirty="0">
                <a:latin typeface="Arial" panose="020B0604020202020204" pitchFamily="34" charset="0"/>
                <a:cs typeface="Arial" panose="020B0604020202020204" pitchFamily="34" charset="0"/>
              </a:rPr>
              <a:t>Μετά την έγκριση του επιχειρησιακού σχεδίου, η κυβέρνηση συνάπτει με τη δημόσια υπηρεσία το λεγόμενο «συμβόλαιο διαχείρισης», με το οποίο ελέγχεται η πορεία της υπηρεσίας αυτής. Οι στόχοι του επιχειρησιακού σχεδίου είναι να:</a:t>
            </a:r>
          </a:p>
          <a:p>
            <a:pPr algn="l"/>
            <a:r>
              <a:rPr lang="el-GR" sz="2000" b="0" i="0" u="none" strike="noStrike" baseline="0" dirty="0">
                <a:latin typeface="Arial" panose="020B0604020202020204" pitchFamily="34" charset="0"/>
                <a:cs typeface="Arial" panose="020B0604020202020204" pitchFamily="34" charset="0"/>
              </a:rPr>
              <a:t>➢ αποτελεί το κύριο πλαίσιο συντονισμού κάθε ενέργειας όλων των εργαζομένων της υπηρεσίας,</a:t>
            </a:r>
          </a:p>
          <a:p>
            <a:pPr algn="l"/>
            <a:r>
              <a:rPr lang="el-GR" sz="2000" b="0" i="0" u="none" strike="noStrike" baseline="0" dirty="0">
                <a:latin typeface="Arial" panose="020B0604020202020204" pitchFamily="34" charset="0"/>
                <a:cs typeface="Arial" panose="020B0604020202020204" pitchFamily="34" charset="0"/>
              </a:rPr>
              <a:t>➢ επιτρέπει την αποτελεσματική κατανομή των πόρων για την επίτευξη των στόχων,</a:t>
            </a:r>
          </a:p>
          <a:p>
            <a:pPr algn="l"/>
            <a:r>
              <a:rPr lang="el-GR" sz="2000" b="0" i="0" u="none" strike="noStrike" baseline="0" dirty="0">
                <a:latin typeface="Arial" panose="020B0604020202020204" pitchFamily="34" charset="0"/>
                <a:cs typeface="Arial" panose="020B0604020202020204" pitchFamily="34" charset="0"/>
              </a:rPr>
              <a:t>➢ επιτρέπει τον ουσιαστικό έλεγχο της πορείας της υπηρεσίας και την κάθε είδους παρέμβαση σε αυτήν ανά πάσα στιγμή.</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43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6.4.2 Επιχειρησιακός σχεδιασμός στις ΔΕΚΟ (2)</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04330"/>
            <a:ext cx="11806991" cy="4493538"/>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Ένα ολοκληρωμένο και λειτουργικό επιχειρησιακό σχέδιο θα πρέπει:</a:t>
            </a:r>
          </a:p>
          <a:p>
            <a:pPr algn="l"/>
            <a:r>
              <a:rPr lang="el-GR" sz="2200" b="0" i="0" u="none" strike="noStrike" baseline="0" dirty="0">
                <a:latin typeface="Arial" panose="020B0604020202020204" pitchFamily="34" charset="0"/>
                <a:cs typeface="Arial" panose="020B0604020202020204" pitchFamily="34" charset="0"/>
              </a:rPr>
              <a:t>➢ Να βοηθάει στον σοβαρό εντοπισμό των δυνατοτήτων αλλά και των αδυναμιών του οργανισμού.</a:t>
            </a:r>
          </a:p>
          <a:p>
            <a:pPr algn="l"/>
            <a:r>
              <a:rPr lang="el-GR" sz="2200" b="0" i="0" u="none" strike="noStrike" baseline="0" dirty="0">
                <a:latin typeface="Arial" panose="020B0604020202020204" pitchFamily="34" charset="0"/>
                <a:cs typeface="Arial" panose="020B0604020202020204" pitchFamily="34" charset="0"/>
              </a:rPr>
              <a:t>➢ Να βελτιώνει τη στρατηγική του οργανισμού με αποτέλεσμα τη βελτίωση της ανταγωνιστικότητας της υπηρεσίας. Επίσης, να υπάρχει καθορισμός προτεραιοτήτων και ανάθεση ευθυνών σε συγκεκριμένα άτομα του οργανισμού.</a:t>
            </a:r>
          </a:p>
          <a:p>
            <a:pPr algn="l"/>
            <a:r>
              <a:rPr lang="el-GR" sz="2200" b="0" i="0" u="none" strike="noStrike" baseline="0" dirty="0">
                <a:latin typeface="Arial" panose="020B0604020202020204" pitchFamily="34" charset="0"/>
                <a:cs typeface="Arial" panose="020B0604020202020204" pitchFamily="34" charset="0"/>
              </a:rPr>
              <a:t>➢ Να καθορίζει αναλυτικά και με σαφήνεια τις ενέργειες που πρέπει να γίνουν για την επίτευξη των στόχων.</a:t>
            </a:r>
          </a:p>
          <a:p>
            <a:pPr algn="l"/>
            <a:r>
              <a:rPr lang="el-GR" sz="2200" b="0" i="0" u="none" strike="noStrike" baseline="0" dirty="0">
                <a:latin typeface="Arial" panose="020B0604020202020204" pitchFamily="34" charset="0"/>
                <a:cs typeface="Arial" panose="020B0604020202020204" pitchFamily="34" charset="0"/>
              </a:rPr>
              <a:t>➢ Να προσδιοριστούν οι απαιτούμενοι πόροι που θα βοηθήσουν στην πραγματοποίηση του επιχειρησιακού σχεδίου καθώς και ο τρόπος και οι πηγές εξεύρεσής τους. Παράλληλα, να δίνεται δέουσα σημασία και σοβαρή παρακολούθηση διάφορων οικονομικών αποτελεσμάτων.</a:t>
            </a:r>
          </a:p>
          <a:p>
            <a:pPr algn="l"/>
            <a:r>
              <a:rPr lang="el-GR" sz="2200" b="0" i="0" u="none" strike="noStrike" baseline="0" dirty="0">
                <a:latin typeface="Arial" panose="020B0604020202020204" pitchFamily="34" charset="0"/>
                <a:cs typeface="Arial" panose="020B0604020202020204" pitchFamily="34" charset="0"/>
              </a:rPr>
              <a:t>➢ Να βοηθά στη σωστή και ομαδική εργασία.</a:t>
            </a:r>
          </a:p>
          <a:p>
            <a:pPr algn="l"/>
            <a:r>
              <a:rPr lang="el-GR" sz="2200" b="0" i="0" u="none" strike="noStrike" baseline="0" dirty="0">
                <a:latin typeface="Arial" panose="020B0604020202020204" pitchFamily="34" charset="0"/>
                <a:cs typeface="Arial" panose="020B0604020202020204" pitchFamily="34" charset="0"/>
              </a:rPr>
              <a:t>➢ Να προσφέρει τα κατάλληλα και απαιτούμενα κίνητρα μετά τη μέτρηση της απόδοσης.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504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6.4.2 Επιχειρησιακός σχεδιασμός στις ΔΕΚΟ (3)</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04330"/>
            <a:ext cx="11806991" cy="3816429"/>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Όπως αναφέρθηκε παραπάνω, ο επιχειρησιακός σχεδιασμός δεν αντιγράφεται πανομοιότυπα σε κάθε περιβάλλον. Εκτιμάται, όμως, ότι θα πρέπει να καλύπτει σε μεγαλύτερο ή μικρότερο βαθμό τα παρακάτω στοιχεία:</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Μελέτη και ανάλυση του εξωτερικού περιβάλλοντος</a:t>
            </a:r>
          </a:p>
          <a:p>
            <a:pPr algn="l"/>
            <a:r>
              <a:rPr lang="el-GR" sz="2200" b="0" i="0" u="none" strike="noStrike" baseline="0" dirty="0">
                <a:latin typeface="Arial" panose="020B0604020202020204" pitchFamily="34" charset="0"/>
                <a:cs typeface="Arial" panose="020B0604020202020204" pitchFamily="34" charset="0"/>
              </a:rPr>
              <a:t>Είναι πρόδηλο ότι παράγοντες και εξελίξεις που αφορούν το εξωτερικό περιβάλλον μπορεί να επηρεάσουν θετικά ή αρνητικά την ίδια την επιχείρηση. Ως </a:t>
            </a:r>
            <a:r>
              <a:rPr lang="el-GR" sz="2200" b="1" i="0" u="none" strike="noStrike" baseline="0" dirty="0">
                <a:latin typeface="Arial" panose="020B0604020202020204" pitchFamily="34" charset="0"/>
                <a:cs typeface="Arial" panose="020B0604020202020204" pitchFamily="34" charset="0"/>
              </a:rPr>
              <a:t>εξωτερικό περιβάλλον </a:t>
            </a:r>
            <a:r>
              <a:rPr lang="el-GR" sz="2200" b="0" i="0" u="none" strike="noStrike" baseline="0" dirty="0">
                <a:latin typeface="Arial" panose="020B0604020202020204" pitchFamily="34" charset="0"/>
                <a:cs typeface="Arial" panose="020B0604020202020204" pitchFamily="34" charset="0"/>
              </a:rPr>
              <a:t>νοούνται τα ακόλουθα:</a:t>
            </a:r>
          </a:p>
          <a:p>
            <a:pPr algn="l"/>
            <a:r>
              <a:rPr lang="el-GR" sz="2200" b="0" i="0" u="none" strike="noStrike" baseline="0" dirty="0">
                <a:latin typeface="Arial" panose="020B0604020202020204" pitchFamily="34" charset="0"/>
                <a:cs typeface="Arial" panose="020B0604020202020204" pitchFamily="34" charset="0"/>
              </a:rPr>
              <a:t>– φυσικό περιβάλλον, διεθνείς εξελίξεις, οικονομικό περιβάλλον, πολιτικό περιβάλλον, θεσμικό και κανονιστικό περιβάλλον, τεχνολογικό περιβάλλον, κοινωνικό και πολιτιστικό περιβάλλον, επιχειρησιακό περιβάλλον, ανταγωνισμός (σε περιορισμένο βαθμό): υπάρχοντες ανταγωνιστές, μελλοντικοί ανταγωνιστές, υποκατάστατα προϊόντα/ υπηρεσίες.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482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6.4.2 Επιχειρησιακός σχεδιασμός στις ΔΕΚΟ (4)</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04330"/>
            <a:ext cx="11806991" cy="5509200"/>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Μελέτη και ανάλυση του εσωτερικού περιβάλλοντος </a:t>
            </a:r>
            <a:r>
              <a:rPr lang="el-GR" sz="2200" b="0" i="0" u="none" strike="noStrike" baseline="0" dirty="0">
                <a:latin typeface="Arial" panose="020B0604020202020204" pitchFamily="34" charset="0"/>
                <a:cs typeface="Arial" panose="020B0604020202020204" pitchFamily="34" charset="0"/>
              </a:rPr>
              <a:t>(λειτουργίες: προμήθειες, διανομή των υπηρεσιών, οικονομική και διοικητική λειτουργία / πόροι: ανθρώπινοι, οικονομικοί, τεχνολογικοί κ.λπ. / συστήματα: οργανωτική δομή, συστήματα παρακολούθησης, συστήματα εσωτερικής επικοινωνίας, ελέγχου ποιότητας, συστήματα μέτρησης ικανοποίησης ασθενών κ.λπ.).</a:t>
            </a:r>
          </a:p>
          <a:p>
            <a:pPr algn="l"/>
            <a:r>
              <a:rPr lang="el-GR" sz="2200" b="0" i="0" u="none" strike="noStrike" baseline="0" dirty="0">
                <a:latin typeface="Arial" panose="020B0604020202020204" pitchFamily="34" charset="0"/>
                <a:cs typeface="Arial" panose="020B0604020202020204" pitchFamily="34" charset="0"/>
              </a:rPr>
              <a:t>Τα βασικά στοιχεία που πρέπει να αναλυθούν και να μελετηθούν στο εσωτερικό περιβάλλον της επιχείρησης είναι τα ακόλουθα:</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Λειτουργίες </a:t>
            </a:r>
            <a:r>
              <a:rPr lang="el-GR" sz="2200" b="0" i="0" u="none" strike="noStrike" baseline="0" dirty="0">
                <a:latin typeface="Arial" panose="020B0604020202020204" pitchFamily="34" charset="0"/>
                <a:cs typeface="Arial" panose="020B0604020202020204" pitchFamily="34" charset="0"/>
              </a:rPr>
              <a:t>(π.χ. πωλήσεις, προμήθειες, μάρκετινγκ, οικονομική λειτουργία, διοικητική λειτουργία κ.λπ.)</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Πόροι </a:t>
            </a:r>
            <a:r>
              <a:rPr lang="el-GR" sz="2200" b="0" i="0" u="none" strike="noStrike" baseline="0" dirty="0">
                <a:latin typeface="Arial" panose="020B0604020202020204" pitchFamily="34" charset="0"/>
                <a:cs typeface="Arial" panose="020B0604020202020204" pitchFamily="34" charset="0"/>
              </a:rPr>
              <a:t>(π.χ. ανθρώπινοι πόροι, εξοπλισμός κ.λπ.)</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Συστήματα </a:t>
            </a:r>
            <a:r>
              <a:rPr lang="el-GR" sz="2200" b="0" i="0" u="none" strike="noStrike" baseline="0" dirty="0">
                <a:latin typeface="Arial" panose="020B0604020202020204" pitchFamily="34" charset="0"/>
                <a:cs typeface="Arial" panose="020B0604020202020204" pitchFamily="34" charset="0"/>
              </a:rPr>
              <a:t>(π.χ. σύστημα πληροφορικής, σύστημα εσωτερικού ελέγχου, σύστημα στρατηγικού και επιχειρησιακού σχεδιασμού κ.λπ.)</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Αξιολόγηση-βελτίωση υπάρχουσας στρατηγικής, χάραξη (νέων) στρατηγικών στόχων και ανάπτυξη σχεδίων δράσης</a:t>
            </a:r>
          </a:p>
          <a:p>
            <a:pPr algn="l"/>
            <a:r>
              <a:rPr lang="el-GR" sz="2200" b="0" i="0" u="none" strike="noStrike" baseline="0" dirty="0">
                <a:latin typeface="Arial" panose="020B0604020202020204" pitchFamily="34" charset="0"/>
                <a:cs typeface="Arial" panose="020B0604020202020204" pitchFamily="34" charset="0"/>
              </a:rPr>
              <a:t>❏ </a:t>
            </a:r>
            <a:r>
              <a:rPr lang="el-GR" sz="2200" b="1" i="0" u="none" strike="noStrike" baseline="0" dirty="0">
                <a:latin typeface="Arial" panose="020B0604020202020204" pitchFamily="34" charset="0"/>
                <a:cs typeface="Arial" panose="020B0604020202020204" pitchFamily="34" charset="0"/>
              </a:rPr>
              <a:t>Διαμόρφωση επενδυτικού προγράμματος και παρακολούθηση και πρόβλεψη των οικονομικών αποτελεσμάτων.</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865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 (1)</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04330"/>
            <a:ext cx="11806991" cy="4832092"/>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Νέα διοικητικά και λειτουργικά πλαίσια έχουν τεθεί στα δημόσια νοσοκομεία της χώρας μας από τον Ν. 2889/2001, που αποτέλεσε μέρος της μεταρρύθμισης στον χώρο της υγείας, η οποία ολοκληρώθηκε με τον Ν. 3918/2011 και 4052/2012 (και τις διασυνδέσεις 80 κύριων με 50 δευτερεύοντα νοσοκομεία ως ενιαία ΝΠΔΔ). </a:t>
            </a:r>
          </a:p>
          <a:p>
            <a:pPr algn="l"/>
            <a:r>
              <a:rPr lang="el-GR" sz="2200" b="0" i="0" u="none" strike="noStrike" baseline="0" dirty="0">
                <a:latin typeface="Arial" panose="020B0604020202020204" pitchFamily="34" charset="0"/>
                <a:cs typeface="Arial" panose="020B0604020202020204" pitchFamily="34" charset="0"/>
              </a:rPr>
              <a:t>Αρχικά, τα νοσοκομεία λειτούργησαν ως αποκεντρωμένες μονάδες των πρώην Περιφερειακών Συστημάτων Υγείας και Πρόνοιας (</a:t>
            </a:r>
            <a:r>
              <a:rPr lang="el-GR" sz="2200" b="0" i="0" u="none" strike="noStrike" baseline="0" dirty="0" err="1">
                <a:latin typeface="Arial" panose="020B0604020202020204" pitchFamily="34" charset="0"/>
                <a:cs typeface="Arial" panose="020B0604020202020204" pitchFamily="34" charset="0"/>
              </a:rPr>
              <a:t>ΠεΣΥΠ</a:t>
            </a:r>
            <a:r>
              <a:rPr lang="el-GR" sz="2200" b="0" i="0" u="none" strike="noStrike" baseline="0" dirty="0">
                <a:latin typeface="Arial" panose="020B0604020202020204" pitchFamily="34" charset="0"/>
                <a:cs typeface="Arial" panose="020B0604020202020204" pitchFamily="34" charset="0"/>
              </a:rPr>
              <a:t>), με διοικητική και οικονομική αυτοτέλεια, και κατόπιν πάλι ως Νομικά Πρόσωπα Δημοσίου Δικαίου (ΝΠΔΔ), των Διοικήσεων Υγειονομικών Περιφερειών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με Διοικητή (μάνατζερ) και Διευθυντές Υπηρεσιών που συμμετείχαν στο Συμβούλιο Διοίκησης (ΣΔ) αντί του Διοικητικού Συμβουλίου (ΔΣ), που επανήλθε με τον Διοικητή ως Πρόεδρο, τον Αναπληρωτή Διοικητή ως Αντιπρόεδρο, μέλος έναν εκ των Διευθυντών, τρία μέλη που διορίζονται από το Υπουργείο Υγείας και έναν εκπρόσωπο των εργαζομένων, με λειτουργική διασύνδεση με το Περιφερειακό Κέντρο. </a:t>
            </a:r>
          </a:p>
          <a:p>
            <a:pPr algn="l"/>
            <a:r>
              <a:rPr lang="el-GR" sz="2200" b="0" i="0" u="none" strike="noStrike" baseline="0" dirty="0">
                <a:latin typeface="Arial" panose="020B0604020202020204" pitchFamily="34" charset="0"/>
                <a:cs typeface="Arial" panose="020B0604020202020204" pitchFamily="34" charset="0"/>
              </a:rPr>
              <a:t>Όσον αφορά τον Επιχειρησιακό Σχεδιασμό των Νοσοκομείων, απαιτείται να εναρμονίζεται με τον περιφερειακό σχεδιασμό (</a:t>
            </a:r>
            <a:r>
              <a:rPr lang="el-GR" sz="2200" b="0" i="0" u="none" strike="noStrike" baseline="0" dirty="0" err="1">
                <a:latin typeface="Arial" panose="020B0604020202020204" pitchFamily="34" charset="0"/>
                <a:cs typeface="Arial" panose="020B0604020202020204" pitchFamily="34" charset="0"/>
              </a:rPr>
              <a:t>ΠεΣΥΠ</a:t>
            </a:r>
            <a:r>
              <a:rPr lang="el-GR" sz="2200" b="0" i="0" u="none" strike="noStrike" baseline="0" dirty="0">
                <a:latin typeface="Arial" panose="020B0604020202020204" pitchFamily="34" charset="0"/>
                <a:cs typeface="Arial" panose="020B0604020202020204" pitchFamily="34" charset="0"/>
              </a:rPr>
              <a:t> ή </a:t>
            </a:r>
            <a:r>
              <a:rPr lang="el-GR" sz="2200" b="0" i="0" u="none" strike="noStrike" baseline="0" dirty="0" err="1">
                <a:latin typeface="Arial" panose="020B0604020202020204" pitchFamily="34" charset="0"/>
                <a:cs typeface="Arial" panose="020B0604020202020204" pitchFamily="34" charset="0"/>
              </a:rPr>
              <a:t>ΔΥΠε</a:t>
            </a:r>
            <a:r>
              <a:rPr lang="el-GR" sz="2200" b="0" i="0" u="none" strike="noStrike" baseline="0" dirty="0">
                <a:latin typeface="Arial" panose="020B0604020202020204" pitchFamily="34" charset="0"/>
                <a:cs typeface="Arial" panose="020B0604020202020204" pitchFamily="34" charset="0"/>
              </a:rPr>
              <a:t>), κάτι που φαίνεται στο Σχήμα 6.9.</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333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 (2)</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86824925-B03A-A1B8-9CBA-FC34DD4B9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690" y="1008259"/>
            <a:ext cx="9618619" cy="5456549"/>
          </a:xfrm>
          <a:prstGeom prst="rect">
            <a:avLst/>
          </a:prstGeom>
        </p:spPr>
      </p:pic>
    </p:spTree>
    <p:extLst>
      <p:ext uri="{BB962C8B-B14F-4D97-AF65-F5344CB8AC3E}">
        <p14:creationId xmlns:p14="http://schemas.microsoft.com/office/powerpoint/2010/main" val="829329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00433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 (3)</a:t>
            </a:r>
            <a:endParaRPr lang="el-GR" sz="30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004330"/>
            <a:ext cx="11806991" cy="5355312"/>
          </a:xfrm>
          <a:prstGeom prst="rect">
            <a:avLst/>
          </a:prstGeom>
          <a:noFill/>
          <a:ln>
            <a:noFill/>
          </a:ln>
        </p:spPr>
        <p:txBody>
          <a:bodyPr wrap="square" rtlCol="0">
            <a:spAutoFit/>
          </a:bodyPr>
          <a:lstStyle/>
          <a:p>
            <a:pPr algn="l"/>
            <a:r>
              <a:rPr lang="el-GR" sz="1900" b="0" i="0" u="none" strike="noStrike" baseline="0" dirty="0">
                <a:latin typeface="Arial" panose="020B0604020202020204" pitchFamily="34" charset="0"/>
                <a:cs typeface="Arial" panose="020B0604020202020204" pitchFamily="34" charset="0"/>
              </a:rPr>
              <a:t>Η κατάρτιση του στρατηγικού και επιχειρησιακού σχεδίου του νοσοκομείου προϋποθέτει:</a:t>
            </a:r>
          </a:p>
          <a:p>
            <a:pPr algn="l"/>
            <a:r>
              <a:rPr lang="el-GR" sz="1900" b="1" i="0" u="none" strike="noStrike" baseline="0" dirty="0">
                <a:latin typeface="Arial" panose="020B0604020202020204" pitchFamily="34" charset="0"/>
                <a:cs typeface="Arial" panose="020B0604020202020204" pitchFamily="34" charset="0"/>
              </a:rPr>
              <a:t>✓</a:t>
            </a:r>
            <a:r>
              <a:rPr lang="el-GR" sz="1900" b="0" i="0" u="none" strike="noStrike" baseline="0" dirty="0">
                <a:latin typeface="Arial" panose="020B0604020202020204" pitchFamily="34" charset="0"/>
                <a:cs typeface="Arial" panose="020B0604020202020204" pitchFamily="34" charset="0"/>
              </a:rPr>
              <a:t>Σαφή προσδιορισμό όλων των δομών-τμημάτων</a:t>
            </a:r>
          </a:p>
          <a:p>
            <a:pPr algn="l"/>
            <a:r>
              <a:rPr lang="el-GR" sz="1900" b="1" i="0" u="none" strike="noStrike" baseline="0" dirty="0">
                <a:latin typeface="Arial" panose="020B0604020202020204" pitchFamily="34" charset="0"/>
                <a:cs typeface="Arial" panose="020B0604020202020204" pitchFamily="34" charset="0"/>
              </a:rPr>
              <a:t>✓</a:t>
            </a:r>
            <a:r>
              <a:rPr lang="el-GR" sz="1900" b="0" i="0" u="none" strike="noStrike" baseline="0" dirty="0">
                <a:latin typeface="Arial" panose="020B0604020202020204" pitchFamily="34" charset="0"/>
                <a:cs typeface="Arial" panose="020B0604020202020204" pitchFamily="34" charset="0"/>
              </a:rPr>
              <a:t>Ένα έγκυρο και αξιόπιστο σύστημα συλλογής και διαχείρισης πληροφοριών</a:t>
            </a:r>
          </a:p>
          <a:p>
            <a:pPr algn="l"/>
            <a:r>
              <a:rPr lang="el-GR" sz="1900" b="1" i="0" u="none" strike="noStrike" baseline="0" dirty="0">
                <a:latin typeface="Arial" panose="020B0604020202020204" pitchFamily="34" charset="0"/>
                <a:cs typeface="Arial" panose="020B0604020202020204" pitchFamily="34" charset="0"/>
              </a:rPr>
              <a:t>✓</a:t>
            </a:r>
            <a:r>
              <a:rPr lang="el-GR" sz="1900" b="0" i="0" u="none" strike="noStrike" baseline="0" dirty="0">
                <a:latin typeface="Arial" panose="020B0604020202020204" pitchFamily="34" charset="0"/>
                <a:cs typeface="Arial" panose="020B0604020202020204" pitchFamily="34" charset="0"/>
              </a:rPr>
              <a:t>Κατάλληλη διαχείριση ανθρώπινου δυναμικού (ικανότητες, γνώσεις, δεξιότητες).</a:t>
            </a:r>
          </a:p>
          <a:p>
            <a:pPr algn="l"/>
            <a:endParaRPr lang="el-GR" sz="1900" b="0" i="0" u="none" strike="noStrike" baseline="0" dirty="0">
              <a:latin typeface="Arial" panose="020B0604020202020204" pitchFamily="34" charset="0"/>
              <a:cs typeface="Arial" panose="020B0604020202020204" pitchFamily="34" charset="0"/>
            </a:endParaRPr>
          </a:p>
          <a:p>
            <a:pPr algn="l"/>
            <a:r>
              <a:rPr lang="el-GR" sz="1900" b="0" i="0" u="none" strike="noStrike" baseline="0" dirty="0">
                <a:latin typeface="Arial" panose="020B0604020202020204" pitchFamily="34" charset="0"/>
                <a:cs typeface="Arial" panose="020B0604020202020204" pitchFamily="34" charset="0"/>
              </a:rPr>
              <a:t>Για να καταρτιστεί ένα στρατηγικό-επιχειρησιακό σχέδιο, θα πρέπει να ακολουθηθούν τα παρακάτω βήματα:</a:t>
            </a:r>
          </a:p>
          <a:p>
            <a:pPr algn="l"/>
            <a:r>
              <a:rPr lang="el-GR" sz="1900" b="0" i="0" u="none" strike="noStrike" baseline="0" dirty="0">
                <a:latin typeface="Arial" panose="020B0604020202020204" pitchFamily="34" charset="0"/>
                <a:cs typeface="Arial" panose="020B0604020202020204" pitchFamily="34" charset="0"/>
              </a:rPr>
              <a:t>1. Εισαγωγή-γενικά στοιχεία νοσοκομειακής μονάδας.</a:t>
            </a:r>
          </a:p>
          <a:p>
            <a:pPr algn="l"/>
            <a:r>
              <a:rPr lang="el-GR" sz="1900" b="0" i="0" u="none" strike="noStrike" baseline="0" dirty="0">
                <a:latin typeface="Arial" panose="020B0604020202020204" pitchFamily="34" charset="0"/>
                <a:cs typeface="Arial" panose="020B0604020202020204" pitchFamily="34" charset="0"/>
              </a:rPr>
              <a:t>2. Ανάλυση εξωτερικού περιβάλλοντος.</a:t>
            </a:r>
          </a:p>
          <a:p>
            <a:pPr algn="l"/>
            <a:r>
              <a:rPr lang="el-GR" sz="1900" b="0" i="0" u="none" strike="noStrike" baseline="0" dirty="0">
                <a:latin typeface="Arial" panose="020B0604020202020204" pitchFamily="34" charset="0"/>
                <a:cs typeface="Arial" panose="020B0604020202020204" pitchFamily="34" charset="0"/>
              </a:rPr>
              <a:t>3. Ανάλυση εσωτερικού περιβάλλοντος (λειτουργίες, πόροι και συστήματα).</a:t>
            </a:r>
          </a:p>
          <a:p>
            <a:pPr algn="l"/>
            <a:r>
              <a:rPr lang="el-GR" sz="1900" b="0" i="0" u="none" strike="noStrike" baseline="0" dirty="0">
                <a:latin typeface="Arial" panose="020B0604020202020204" pitchFamily="34" charset="0"/>
                <a:cs typeface="Arial" panose="020B0604020202020204" pitchFamily="34" charset="0"/>
              </a:rPr>
              <a:t>4. Αξιολόγηση λειτουργίας του νοσοκομείου (καταλληλόλητα της υπάρχουσας στρατηγικής, ταυτότητα του οργανισμού).</a:t>
            </a:r>
          </a:p>
          <a:p>
            <a:pPr algn="l"/>
            <a:r>
              <a:rPr lang="el-GR" sz="1900" b="0" i="0" u="none" strike="noStrike" baseline="0" dirty="0">
                <a:latin typeface="Arial" panose="020B0604020202020204" pitchFamily="34" charset="0"/>
                <a:cs typeface="Arial" panose="020B0604020202020204" pitchFamily="34" charset="0"/>
              </a:rPr>
              <a:t>5. Ανάπτυξη στρατηγικής-καθορισμός στόχων.</a:t>
            </a:r>
          </a:p>
          <a:p>
            <a:pPr algn="l"/>
            <a:r>
              <a:rPr lang="el-GR" sz="1900" b="0" i="0" u="none" strike="noStrike" baseline="0" dirty="0">
                <a:latin typeface="Arial" panose="020B0604020202020204" pitchFamily="34" charset="0"/>
                <a:cs typeface="Arial" panose="020B0604020202020204" pitchFamily="34" charset="0"/>
              </a:rPr>
              <a:t>6. Ανάπτυξη σχεδίων δράσης (περιγραφή στόχων, προσδιορισμός χρόνου, μέσα και ενέργειες, κόστος, εσωτερικές διαδικασίες).</a:t>
            </a:r>
          </a:p>
          <a:p>
            <a:pPr algn="l"/>
            <a:r>
              <a:rPr lang="el-GR" sz="1900" b="0" i="0" u="none" strike="noStrike" baseline="0" dirty="0">
                <a:latin typeface="Arial" panose="020B0604020202020204" pitchFamily="34" charset="0"/>
                <a:cs typeface="Arial" panose="020B0604020202020204" pitchFamily="34" charset="0"/>
              </a:rPr>
              <a:t>7. Διαμόρφωση επενδυτικού προγράμματος (σαφείς προβλέψεις για τις μελλοντικές ανάγκες σε επενδύσεις με υψηλό βαθμό κρισιμότητας).</a:t>
            </a:r>
          </a:p>
          <a:p>
            <a:pPr algn="l"/>
            <a:r>
              <a:rPr lang="el-GR" sz="1900" b="0" i="0" u="none" strike="noStrike" baseline="0" dirty="0">
                <a:latin typeface="Arial" panose="020B0604020202020204" pitchFamily="34" charset="0"/>
                <a:cs typeface="Arial" panose="020B0604020202020204" pitchFamily="34" charset="0"/>
              </a:rPr>
              <a:t>8. Πρόβλεψη αποτελεσμάτων επιχειρησιακού σχεδίου.</a:t>
            </a:r>
          </a:p>
          <a:p>
            <a:pPr algn="l"/>
            <a:r>
              <a:rPr lang="el-GR" sz="1900" b="0" i="0" u="none" strike="noStrike" baseline="0" dirty="0">
                <a:latin typeface="Arial" panose="020B0604020202020204" pitchFamily="34" charset="0"/>
                <a:cs typeface="Arial" panose="020B0604020202020204" pitchFamily="34" charset="0"/>
              </a:rPr>
              <a:t>9. Έλεγχος – διαδικασία παρακολούθησης του σχεδίου δράσης.</a:t>
            </a:r>
            <a:endParaRPr lang="el-GR"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7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6.4.3.1 Στόχοι - δομή επιχειρησιακού σχεδίου (1)</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3139321"/>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Οι βασικοί στόχοι από την εφαρμογή ορθολογικού μάνατζμεντ είναι:</a:t>
            </a:r>
          </a:p>
          <a:p>
            <a:pPr algn="l"/>
            <a:r>
              <a:rPr lang="el-GR" sz="2200" b="0" i="0" u="none" strike="noStrike" baseline="0" dirty="0">
                <a:latin typeface="Arial" panose="020B0604020202020204" pitchFamily="34" charset="0"/>
                <a:cs typeface="Arial" panose="020B0604020202020204" pitchFamily="34" charset="0"/>
              </a:rPr>
              <a:t>1. Διαμόρφωση και αξιοποίηση ενός προγράμματος </a:t>
            </a:r>
            <a:r>
              <a:rPr lang="el-GR" sz="2200" b="1" i="0" u="none" strike="noStrike" baseline="0" dirty="0">
                <a:latin typeface="Arial" panose="020B0604020202020204" pitchFamily="34" charset="0"/>
                <a:cs typeface="Arial" panose="020B0604020202020204" pitchFamily="34" charset="0"/>
              </a:rPr>
              <a:t>εκσυγχρονισμού της λειτουργίας και οργάνωσης </a:t>
            </a:r>
            <a:r>
              <a:rPr lang="el-GR" sz="2200" b="0" i="0" u="none" strike="noStrike" baseline="0" dirty="0">
                <a:latin typeface="Arial" panose="020B0604020202020204" pitchFamily="34" charset="0"/>
                <a:cs typeface="Arial" panose="020B0604020202020204" pitchFamily="34" charset="0"/>
              </a:rPr>
              <a:t>των υπηρεσιών.</a:t>
            </a:r>
          </a:p>
          <a:p>
            <a:pPr algn="l"/>
            <a:r>
              <a:rPr lang="el-GR" sz="2200" b="0" i="0" u="none" strike="noStrike" baseline="0" dirty="0">
                <a:latin typeface="Arial" panose="020B0604020202020204" pitchFamily="34" charset="0"/>
                <a:cs typeface="Arial" panose="020B0604020202020204" pitchFamily="34" charset="0"/>
              </a:rPr>
              <a:t>2. Διαμόρφωση και αξιοποίηση ενός προγράμματος </a:t>
            </a:r>
            <a:r>
              <a:rPr lang="el-GR" sz="2200" b="1" i="0" u="none" strike="noStrike" baseline="0" dirty="0">
                <a:latin typeface="Arial" panose="020B0604020202020204" pitchFamily="34" charset="0"/>
                <a:cs typeface="Arial" panose="020B0604020202020204" pitchFamily="34" charset="0"/>
              </a:rPr>
              <a:t>διοικητικής αναδιάρθρωσης</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3. Διαμόρφωση και αξιοποίηση ενός προγράμματος </a:t>
            </a:r>
            <a:r>
              <a:rPr lang="el-GR" sz="2200" b="1" i="0" u="none" strike="noStrike" baseline="0" dirty="0">
                <a:latin typeface="Arial" panose="020B0604020202020204" pitchFamily="34" charset="0"/>
                <a:cs typeface="Arial" panose="020B0604020202020204" pitchFamily="34" charset="0"/>
              </a:rPr>
              <a:t>οικονομικής εξυγίανσης και απόδοσης.</a:t>
            </a:r>
          </a:p>
          <a:p>
            <a:pPr algn="l"/>
            <a:r>
              <a:rPr lang="el-GR" sz="2200" b="0" i="0" u="none" strike="noStrike" baseline="0" dirty="0">
                <a:latin typeface="Arial" panose="020B0604020202020204" pitchFamily="34" charset="0"/>
                <a:cs typeface="Arial" panose="020B0604020202020204" pitchFamily="34" charset="0"/>
              </a:rPr>
              <a:t>4. Διαμόρφωση και αξιοποίηση ενός προγράμματος </a:t>
            </a:r>
            <a:r>
              <a:rPr lang="el-GR" sz="2200" b="1" i="0" u="none" strike="noStrike" baseline="0" dirty="0">
                <a:latin typeface="Arial" panose="020B0604020202020204" pitchFamily="34" charset="0"/>
                <a:cs typeface="Arial" panose="020B0604020202020204" pitchFamily="34" charset="0"/>
              </a:rPr>
              <a:t>διασφάλισης της ποιότητας </a:t>
            </a:r>
            <a:r>
              <a:rPr lang="el-GR" sz="2200" b="0" i="0" u="none" strike="noStrike" baseline="0" dirty="0">
                <a:latin typeface="Arial" panose="020B0604020202020204" pitchFamily="34" charset="0"/>
                <a:cs typeface="Arial" panose="020B0604020202020204" pitchFamily="34" charset="0"/>
              </a:rPr>
              <a:t>των παρεχόμενων υπηρεσιών μέσα στο πλαίσιο ενός συστήματος ελέγχου και </a:t>
            </a:r>
            <a:r>
              <a:rPr lang="el-GR" sz="2200" b="1" i="0" u="none" strike="noStrike" baseline="0" dirty="0">
                <a:latin typeface="Arial" panose="020B0604020202020204" pitchFamily="34" charset="0"/>
                <a:cs typeface="Arial" panose="020B0604020202020204" pitchFamily="34" charset="0"/>
              </a:rPr>
              <a:t>μέτρησης των αποτελεσμάτων (</a:t>
            </a:r>
            <a:r>
              <a:rPr lang="en-US" sz="2200" b="1" i="0" u="none" strike="noStrike" baseline="0" dirty="0">
                <a:latin typeface="Arial" panose="020B0604020202020204" pitchFamily="34" charset="0"/>
                <a:cs typeface="Arial" panose="020B0604020202020204" pitchFamily="34" charset="0"/>
              </a:rPr>
              <a:t>outcomes).</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809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6.4.3.1 Στόχοι - δομή επιχειρησιακού σχεδίου (2)</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532453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Ένα ολοκληρωμένο, συνεκτικό και λειτουργικό επιχειρησιακό-στρατηγικό σχέδιο θα πρέπει:</a:t>
            </a:r>
          </a:p>
          <a:p>
            <a:pPr algn="l"/>
            <a:r>
              <a:rPr lang="el-GR" sz="2000" b="0" i="0" u="none" strike="noStrike" baseline="0" dirty="0">
                <a:latin typeface="Arial" panose="020B0604020202020204" pitchFamily="34" charset="0"/>
                <a:cs typeface="Arial" panose="020B0604020202020204" pitchFamily="34" charset="0"/>
              </a:rPr>
              <a:t>1. Να εντοπίζει τις </a:t>
            </a:r>
            <a:r>
              <a:rPr lang="el-GR" sz="2000" b="0" i="1" u="none" strike="noStrike" baseline="0" dirty="0">
                <a:latin typeface="Arial" panose="020B0604020202020204" pitchFamily="34" charset="0"/>
                <a:cs typeface="Arial" panose="020B0604020202020204" pitchFamily="34" charset="0"/>
              </a:rPr>
              <a:t>δυνάμεις-αδυναμίες</a:t>
            </a:r>
            <a:r>
              <a:rPr lang="el-GR" sz="2000" b="0" i="0" u="none" strike="noStrike" baseline="0" dirty="0">
                <a:latin typeface="Arial" panose="020B0604020202020204" pitchFamily="34" charset="0"/>
                <a:cs typeface="Arial" panose="020B0604020202020204" pitchFamily="34" charset="0"/>
              </a:rPr>
              <a:t> από το εσωτερικό περιβάλλον του οργανισμού και τις </a:t>
            </a:r>
            <a:r>
              <a:rPr lang="el-GR" sz="2000" b="0" i="1" u="none" strike="noStrike" baseline="0" dirty="0">
                <a:latin typeface="Arial" panose="020B0604020202020204" pitchFamily="34" charset="0"/>
                <a:cs typeface="Arial" panose="020B0604020202020204" pitchFamily="34" charset="0"/>
              </a:rPr>
              <a:t>ευκαιρίες-απειλές</a:t>
            </a:r>
            <a:r>
              <a:rPr lang="el-GR" sz="2000" b="0" i="0" u="none" strike="noStrike" baseline="0" dirty="0">
                <a:latin typeface="Arial" panose="020B0604020202020204" pitchFamily="34" charset="0"/>
                <a:cs typeface="Arial" panose="020B0604020202020204" pitchFamily="34" charset="0"/>
              </a:rPr>
              <a:t> από το εξωτερικό περιβάλλον.</a:t>
            </a:r>
          </a:p>
          <a:p>
            <a:pPr algn="l"/>
            <a:r>
              <a:rPr lang="el-GR" sz="2000" b="0" i="0" u="none" strike="noStrike" baseline="0" dirty="0">
                <a:latin typeface="Arial" panose="020B0604020202020204" pitchFamily="34" charset="0"/>
                <a:cs typeface="Arial" panose="020B0604020202020204" pitchFamily="34" charset="0"/>
              </a:rPr>
              <a:t>2. Να αναπτύσσει </a:t>
            </a:r>
            <a:r>
              <a:rPr lang="el-GR" sz="2000" b="0" i="1" u="none" strike="noStrike" baseline="0" dirty="0">
                <a:latin typeface="Arial" panose="020B0604020202020204" pitchFamily="34" charset="0"/>
                <a:cs typeface="Arial" panose="020B0604020202020204" pitchFamily="34" charset="0"/>
              </a:rPr>
              <a:t>συνολικούς στρατηγικούς στόχους </a:t>
            </a:r>
            <a:r>
              <a:rPr lang="el-GR" sz="2000" b="0" i="0" u="none" strike="noStrike" baseline="0" dirty="0">
                <a:latin typeface="Arial" panose="020B0604020202020204" pitchFamily="34" charset="0"/>
                <a:cs typeface="Arial" panose="020B0604020202020204" pitchFamily="34" charset="0"/>
              </a:rPr>
              <a:t>για τον οργανισμό, συγκεκριμένους, μετρήσιμους και ρεαλιστικούς, που να είναι ικανοί να μετατραπούν σε συγκεκριμένους επιχειρησιακούς επιμέρους στόχους για κάθε διαφορετικό επίπεδο του οργανισμού.</a:t>
            </a:r>
          </a:p>
          <a:p>
            <a:pPr algn="l"/>
            <a:r>
              <a:rPr lang="el-GR" sz="2000" b="0" i="0" u="none" strike="noStrike" baseline="0" dirty="0">
                <a:latin typeface="Arial" panose="020B0604020202020204" pitchFamily="34" charset="0"/>
                <a:cs typeface="Arial" panose="020B0604020202020204" pitchFamily="34" charset="0"/>
              </a:rPr>
              <a:t>3. Να καθορίζει αναλυτικά τους τρόπους με τους οποίους θα επιτευχθούν οι στόχοι (</a:t>
            </a:r>
            <a:r>
              <a:rPr lang="el-GR" sz="2000" b="0" i="1" u="none" strike="noStrike" baseline="0" dirty="0">
                <a:latin typeface="Arial" panose="020B0604020202020204" pitchFamily="34" charset="0"/>
                <a:cs typeface="Arial" panose="020B0604020202020204" pitchFamily="34" charset="0"/>
              </a:rPr>
              <a:t>πρόγραμμα δράσης</a:t>
            </a:r>
            <a:r>
              <a:rPr lang="el-GR" sz="2000" b="0" i="0" u="none" strike="noStrike" baseline="0" dirty="0">
                <a:latin typeface="Arial" panose="020B0604020202020204" pitchFamily="34" charset="0"/>
                <a:cs typeface="Arial" panose="020B0604020202020204" pitchFamily="34" charset="0"/>
              </a:rPr>
              <a:t>) κάνοντας τον επιμερισμό κάθε στόχου, καθορίζοντας αρμοδιότητες για κάθε στόχο, καταδεικνύοντας δράσεις και ενέργειες, προγραμματίζοντας τα χρονικά περιθώρια έναρξης και λήξης, καθορίζοντας τα κρίσιμα σημεία (</a:t>
            </a:r>
            <a:r>
              <a:rPr lang="el-GR" sz="2000" b="0" i="0" u="none" strike="noStrike" baseline="0" dirty="0" err="1">
                <a:latin typeface="Arial" panose="020B0604020202020204" pitchFamily="34" charset="0"/>
                <a:cs typeface="Arial" panose="020B0604020202020204" pitchFamily="34" charset="0"/>
              </a:rPr>
              <a:t>milestones</a:t>
            </a:r>
            <a:r>
              <a:rPr lang="el-GR" sz="2000" b="0" i="0" u="none" strike="noStrike" baseline="0" dirty="0">
                <a:latin typeface="Arial" panose="020B0604020202020204" pitchFamily="34" charset="0"/>
                <a:cs typeface="Arial" panose="020B0604020202020204" pitchFamily="34" charset="0"/>
              </a:rPr>
              <a:t>) και, τέλος, προσδιορίζοντας τις πηγές και τους τρόπους εξεύρεσης των απαιτούμενων πόρων.</a:t>
            </a:r>
          </a:p>
          <a:p>
            <a:pPr algn="l"/>
            <a:r>
              <a:rPr lang="el-GR" sz="2000" b="0" i="0" u="none" strike="noStrike" baseline="0" dirty="0">
                <a:latin typeface="Arial" panose="020B0604020202020204" pitchFamily="34" charset="0"/>
                <a:cs typeface="Arial" panose="020B0604020202020204" pitchFamily="34" charset="0"/>
              </a:rPr>
              <a:t>4. Να ορίζει τα κατάλληλα άτομα ή ομάδες εργασίας που θα αναλάβουν να αναλύσουν μέρη του σχεδίου και να εμπλέκει το σύνολο του </a:t>
            </a:r>
            <a:r>
              <a:rPr lang="el-GR" sz="2000" b="0" i="1" u="none" strike="noStrike" baseline="0" dirty="0">
                <a:latin typeface="Arial" panose="020B0604020202020204" pitchFamily="34" charset="0"/>
                <a:cs typeface="Arial" panose="020B0604020202020204" pitchFamily="34" charset="0"/>
              </a:rPr>
              <a:t>ανθρώπινου δυναμικού </a:t>
            </a:r>
            <a:r>
              <a:rPr lang="el-GR" sz="2000" b="0" i="0" u="none" strike="noStrike" baseline="0" dirty="0">
                <a:latin typeface="Arial" panose="020B0604020202020204" pitchFamily="34" charset="0"/>
                <a:cs typeface="Arial" panose="020B0604020202020204" pitchFamily="34" charset="0"/>
              </a:rPr>
              <a:t>μέσω μιας συμμετοχικής διαδικασίας στη διαμόρφωση αλλά και στην υλοποίηση των τελικών στόχων.</a:t>
            </a:r>
          </a:p>
          <a:p>
            <a:pPr algn="l"/>
            <a:r>
              <a:rPr lang="el-GR" sz="2000" b="0" i="0" u="none" strike="noStrike" baseline="0" dirty="0">
                <a:latin typeface="Arial" panose="020B0604020202020204" pitchFamily="34" charset="0"/>
                <a:cs typeface="Arial" panose="020B0604020202020204" pitchFamily="34" charset="0"/>
              </a:rPr>
              <a:t>5. Να προβλέπει το </a:t>
            </a:r>
            <a:r>
              <a:rPr lang="el-GR" sz="2000" b="0" i="1" u="none" strike="noStrike" baseline="0" dirty="0">
                <a:latin typeface="Arial" panose="020B0604020202020204" pitchFamily="34" charset="0"/>
                <a:cs typeface="Arial" panose="020B0604020202020204" pitchFamily="34" charset="0"/>
              </a:rPr>
              <a:t>οικονομικό, ποιοτικό και κοινωνικό αποτέλεσμα </a:t>
            </a:r>
            <a:r>
              <a:rPr lang="el-GR" sz="2000" b="0" i="0" u="none" strike="noStrike" baseline="0" dirty="0">
                <a:latin typeface="Arial" panose="020B0604020202020204" pitchFamily="34" charset="0"/>
                <a:cs typeface="Arial" panose="020B0604020202020204" pitchFamily="34" charset="0"/>
              </a:rPr>
              <a:t>από την υλοποίηση του επιχειρησιακού σχεδίου καθορίζοντας με σαφήνεια όλες τις υποθέσεις που έχουν αντίκτυπο στο τελικό αποτέλεσμα.</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5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(4)</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126739"/>
            <a:ext cx="11112758" cy="4801314"/>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Τα </a:t>
            </a:r>
            <a:r>
              <a:rPr lang="el-GR" sz="2200" b="1" i="0" u="none" strike="noStrike" baseline="0" dirty="0">
                <a:latin typeface="Arial" panose="020B0604020202020204" pitchFamily="34" charset="0"/>
                <a:cs typeface="Arial" panose="020B0604020202020204" pitchFamily="34" charset="0"/>
              </a:rPr>
              <a:t>προγράμματα </a:t>
            </a:r>
            <a:r>
              <a:rPr lang="el-GR" sz="2200" b="0" i="0" u="none" strike="noStrike" baseline="0" dirty="0">
                <a:latin typeface="Arial" panose="020B0604020202020204" pitchFamily="34" charset="0"/>
                <a:cs typeface="Arial" panose="020B0604020202020204" pitchFamily="34" charset="0"/>
              </a:rPr>
              <a:t>αποτελούν ένα σύνθετο σύνολο πολιτικών, διαδικασιών, κανόνων ανάθεσης καθηκόντων και ενεργειών</a:t>
            </a:r>
            <a:r>
              <a:rPr lang="en-US" sz="2200" b="0" i="0" u="none" strike="noStrike" baseline="0" dirty="0">
                <a:latin typeface="Arial" panose="020B0604020202020204" pitchFamily="34" charset="0"/>
                <a:cs typeface="Arial" panose="020B0604020202020204" pitchFamily="34" charset="0"/>
              </a:rPr>
              <a:t>,</a:t>
            </a:r>
            <a:r>
              <a:rPr lang="el-GR" sz="2200" b="0" i="0" u="none" strike="noStrike" baseline="0" dirty="0">
                <a:latin typeface="Arial" panose="020B0604020202020204" pitchFamily="34" charset="0"/>
                <a:cs typeface="Arial" panose="020B0604020202020204" pitchFamily="34" charset="0"/>
              </a:rPr>
              <a:t> που θα πρέπει να γίνουν, πόρων που θα πρέπει να διατεθούν και άλλων στοιχείων απαραίτητων για την εκτέλεση δεδομένης</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δράσης. </a:t>
            </a:r>
            <a:endParaRPr lang="en-US" sz="2200" b="0" i="0" u="none" strike="noStrike" baseline="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Κατηγοριοποιούνται σε ομάδες ανάλογα με το αν επαναλαμβάνονται ή</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όχι, τη χρονική τους διάρκεια, την ευρύτητά τους κ.λπ.</a:t>
            </a:r>
            <a:endParaRPr lang="en-US" sz="2200" b="0" i="0" u="none" strike="noStrike" baseline="0" dirty="0">
              <a:latin typeface="Arial" panose="020B0604020202020204" pitchFamily="34" charset="0"/>
              <a:cs typeface="Arial" panose="020B0604020202020204" pitchFamily="34" charset="0"/>
            </a:endParaRP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1. Τα προγράμματα ανάλογα με το αν </a:t>
            </a:r>
            <a:r>
              <a:rPr lang="el-GR" sz="2200" b="0" i="0" u="sng" strike="noStrike" baseline="0" dirty="0">
                <a:latin typeface="Arial" panose="020B0604020202020204" pitchFamily="34" charset="0"/>
                <a:cs typeface="Arial" panose="020B0604020202020204" pitchFamily="34" charset="0"/>
              </a:rPr>
              <a:t>επαναλαμβάνονται</a:t>
            </a:r>
            <a:r>
              <a:rPr lang="el-GR" sz="2200" b="0" i="0" u="none" strike="noStrike" baseline="0" dirty="0">
                <a:latin typeface="Arial" panose="020B0604020202020204" pitchFamily="34" charset="0"/>
                <a:cs typeface="Arial" panose="020B0604020202020204" pitchFamily="34" charset="0"/>
              </a:rPr>
              <a:t> ή όχι διακρίνονται σε σταθερά και σε μη επαναλαμβανόμενα.</a:t>
            </a:r>
          </a:p>
          <a:p>
            <a:pPr algn="l"/>
            <a:r>
              <a:rPr lang="el-GR" sz="2200" b="0" i="0" u="none" strike="noStrike" baseline="0" dirty="0">
                <a:latin typeface="Arial" panose="020B0604020202020204" pitchFamily="34" charset="0"/>
                <a:cs typeface="Arial" panose="020B0604020202020204" pitchFamily="34" charset="0"/>
              </a:rPr>
              <a:t>2. Τα προγράμματα ανάλογα με τη </a:t>
            </a:r>
            <a:r>
              <a:rPr lang="el-GR" sz="2200" b="0" i="0" u="sng" strike="noStrike" baseline="0" dirty="0">
                <a:latin typeface="Arial" panose="020B0604020202020204" pitchFamily="34" charset="0"/>
                <a:cs typeface="Arial" panose="020B0604020202020204" pitchFamily="34" charset="0"/>
              </a:rPr>
              <a:t>χρονική</a:t>
            </a:r>
            <a:r>
              <a:rPr lang="el-GR" sz="2200" b="0" i="0" u="none" strike="noStrike" baseline="0" dirty="0">
                <a:latin typeface="Arial" panose="020B0604020202020204" pitchFamily="34" charset="0"/>
                <a:cs typeface="Arial" panose="020B0604020202020204" pitchFamily="34" charset="0"/>
              </a:rPr>
              <a:t> τους διάρκεια διακρίνονται σε στρατηγικά, μεσοπρόθεσμα και βραχυπρόθεσμα.</a:t>
            </a:r>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3. Τα προγράμματα ανάλογα με την </a:t>
            </a:r>
            <a:r>
              <a:rPr lang="el-GR" sz="2200" b="0" i="0" u="sng" strike="noStrike" baseline="0" dirty="0">
                <a:latin typeface="Arial" panose="020B0604020202020204" pitchFamily="34" charset="0"/>
                <a:cs typeface="Arial" panose="020B0604020202020204" pitchFamily="34" charset="0"/>
              </a:rPr>
              <a:t>ευρύτητά</a:t>
            </a:r>
            <a:r>
              <a:rPr lang="el-GR" sz="2200" b="0" i="0" u="none" strike="noStrike" baseline="0" dirty="0">
                <a:latin typeface="Arial" panose="020B0604020202020204" pitchFamily="34" charset="0"/>
                <a:cs typeface="Arial" panose="020B0604020202020204" pitchFamily="34" charset="0"/>
              </a:rPr>
              <a:t> τους διακρίνονται σε λειτουργικά, προγράμματα–μελέτες έργων και συνθετικά.</a:t>
            </a:r>
          </a:p>
          <a:p>
            <a:pPr algn="l"/>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470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6.4.3.1 Στόχοι - δομή επιχειρησιακού σχεδίου (3)</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5262979"/>
          </a:xfrm>
          <a:prstGeom prst="rect">
            <a:avLst/>
          </a:prstGeom>
          <a:noFill/>
          <a:ln>
            <a:noFill/>
          </a:ln>
        </p:spPr>
        <p:txBody>
          <a:bodyPr wrap="square" rtlCol="0">
            <a:spAutoFit/>
          </a:bodyPr>
          <a:lstStyle/>
          <a:p>
            <a:pPr algn="l"/>
            <a:r>
              <a:rPr lang="el-GR" sz="2100" b="0" i="0" u="none" strike="noStrike" baseline="0" dirty="0">
                <a:latin typeface="Arial" panose="020B0604020202020204" pitchFamily="34" charset="0"/>
                <a:cs typeface="Arial" panose="020B0604020202020204" pitchFamily="34" charset="0"/>
              </a:rPr>
              <a:t>6. Να οδηγεί στην </a:t>
            </a:r>
            <a:r>
              <a:rPr lang="el-GR" sz="2100" b="0" i="1" u="none" strike="noStrike" baseline="0" dirty="0">
                <a:latin typeface="Arial" panose="020B0604020202020204" pitchFamily="34" charset="0"/>
                <a:cs typeface="Arial" panose="020B0604020202020204" pitchFamily="34" charset="0"/>
              </a:rPr>
              <a:t>ανάληψη δεσμεύσεων </a:t>
            </a:r>
            <a:r>
              <a:rPr lang="el-GR" sz="2100" b="0" i="0" u="none" strike="noStrike" baseline="0" dirty="0">
                <a:latin typeface="Arial" panose="020B0604020202020204" pitchFamily="34" charset="0"/>
                <a:cs typeface="Arial" panose="020B0604020202020204" pitchFamily="34" charset="0"/>
              </a:rPr>
              <a:t>των διαφορετικών επιπέδων και τμημάτων διοίκησης σε ό,τι αφορά την υλοποίηση των στόχων.</a:t>
            </a:r>
          </a:p>
          <a:p>
            <a:pPr algn="l"/>
            <a:r>
              <a:rPr lang="el-GR" sz="2100" b="0" i="0" u="none" strike="noStrike" baseline="0" dirty="0">
                <a:latin typeface="Arial" panose="020B0604020202020204" pitchFamily="34" charset="0"/>
                <a:cs typeface="Arial" panose="020B0604020202020204" pitchFamily="34" charset="0"/>
              </a:rPr>
              <a:t>7. Να συνοδεύεται από ένα </a:t>
            </a:r>
            <a:r>
              <a:rPr lang="el-GR" sz="2100" b="0" i="1" u="none" strike="noStrike" baseline="0" dirty="0">
                <a:latin typeface="Arial" panose="020B0604020202020204" pitchFamily="34" charset="0"/>
                <a:cs typeface="Arial" panose="020B0604020202020204" pitchFamily="34" charset="0"/>
              </a:rPr>
              <a:t>σύστημα ελέγχου </a:t>
            </a:r>
            <a:r>
              <a:rPr lang="el-GR" sz="2100" b="0" i="0" u="none" strike="noStrike" baseline="0" dirty="0">
                <a:latin typeface="Arial" panose="020B0604020202020204" pitchFamily="34" charset="0"/>
                <a:cs typeface="Arial" panose="020B0604020202020204" pitchFamily="34" charset="0"/>
              </a:rPr>
              <a:t>έγκυρο και αξιόπιστο, το οποίο θα πρέπει να είναι ευέλικτο, βασισμένο στην ακριβή και έγκαιρη πληροφόρηση και στον έλεγχο των κρίσιμων σημείων.</a:t>
            </a:r>
          </a:p>
          <a:p>
            <a:pPr algn="l"/>
            <a:r>
              <a:rPr lang="el-GR" sz="2100" b="0" i="0" u="none" strike="noStrike" baseline="0" dirty="0">
                <a:latin typeface="Arial" panose="020B0604020202020204" pitchFamily="34" charset="0"/>
                <a:cs typeface="Arial" panose="020B0604020202020204" pitchFamily="34" charset="0"/>
              </a:rPr>
              <a:t>8. Να ορίζει τα κατάλληλα άτομα ή ομάδες εργασίας που θα αναλάβουν να αναλύσουν μέρη του σχεδίου και να εμπλέκει το σύνολο του </a:t>
            </a:r>
            <a:r>
              <a:rPr lang="el-GR" sz="2100" b="0" i="1" u="none" strike="noStrike" baseline="0" dirty="0">
                <a:latin typeface="Arial" panose="020B0604020202020204" pitchFamily="34" charset="0"/>
                <a:cs typeface="Arial" panose="020B0604020202020204" pitchFamily="34" charset="0"/>
              </a:rPr>
              <a:t>ανθρώπινου δυναμικού </a:t>
            </a:r>
            <a:r>
              <a:rPr lang="el-GR" sz="2100" b="0" i="0" u="none" strike="noStrike" baseline="0" dirty="0">
                <a:latin typeface="Arial" panose="020B0604020202020204" pitchFamily="34" charset="0"/>
                <a:cs typeface="Arial" panose="020B0604020202020204" pitchFamily="34" charset="0"/>
              </a:rPr>
              <a:t>μέσω μιας συμμετοχικής διαδικασίας στη διαμόρφωση αλλά και στην υλοποίηση των τελικών στόχων.</a:t>
            </a:r>
          </a:p>
          <a:p>
            <a:pPr algn="l"/>
            <a:r>
              <a:rPr lang="el-GR" sz="2100" b="0" i="0" u="none" strike="noStrike" baseline="0" dirty="0">
                <a:latin typeface="Arial" panose="020B0604020202020204" pitchFamily="34" charset="0"/>
                <a:cs typeface="Arial" panose="020B0604020202020204" pitchFamily="34" charset="0"/>
              </a:rPr>
              <a:t>9. Να προβλέπει το </a:t>
            </a:r>
            <a:r>
              <a:rPr lang="el-GR" sz="2100" b="0" i="1" u="none" strike="noStrike" baseline="0" dirty="0">
                <a:latin typeface="Arial" panose="020B0604020202020204" pitchFamily="34" charset="0"/>
                <a:cs typeface="Arial" panose="020B0604020202020204" pitchFamily="34" charset="0"/>
              </a:rPr>
              <a:t>οικονομικό, ποιοτικό και κοινωνικό αποτέλεσμα </a:t>
            </a:r>
            <a:r>
              <a:rPr lang="el-GR" sz="2100" b="0" i="0" u="none" strike="noStrike" baseline="0" dirty="0">
                <a:latin typeface="Arial" panose="020B0604020202020204" pitchFamily="34" charset="0"/>
                <a:cs typeface="Arial" panose="020B0604020202020204" pitchFamily="34" charset="0"/>
              </a:rPr>
              <a:t>από την υλοποίηση του επιχειρησιακού σχεδίου καθορίζοντας με σαφήνεια όλες τις υποθέσεις που έχουν αντίκτυπο στο τελικό αποτέλεσμα.</a:t>
            </a:r>
          </a:p>
          <a:p>
            <a:pPr algn="l"/>
            <a:r>
              <a:rPr lang="el-GR" sz="2100" b="0" i="0" u="none" strike="noStrike" baseline="0" dirty="0">
                <a:latin typeface="Arial" panose="020B0604020202020204" pitchFamily="34" charset="0"/>
                <a:cs typeface="Arial" panose="020B0604020202020204" pitchFamily="34" charset="0"/>
              </a:rPr>
              <a:t>10. Να οδηγεί στην </a:t>
            </a:r>
            <a:r>
              <a:rPr lang="el-GR" sz="2100" b="0" i="1" u="none" strike="noStrike" baseline="0" dirty="0">
                <a:latin typeface="Arial" panose="020B0604020202020204" pitchFamily="34" charset="0"/>
                <a:cs typeface="Arial" panose="020B0604020202020204" pitchFamily="34" charset="0"/>
              </a:rPr>
              <a:t>ανάληψη δεσμεύσεων </a:t>
            </a:r>
            <a:r>
              <a:rPr lang="el-GR" sz="2100" b="0" i="0" u="none" strike="noStrike" baseline="0" dirty="0">
                <a:latin typeface="Arial" panose="020B0604020202020204" pitchFamily="34" charset="0"/>
                <a:cs typeface="Arial" panose="020B0604020202020204" pitchFamily="34" charset="0"/>
              </a:rPr>
              <a:t>των διαφορετικών επιπέδων και τμημάτων διοίκησης σε ό,τι αφορά την υλοποίηση των στόχων.</a:t>
            </a:r>
          </a:p>
          <a:p>
            <a:pPr algn="l"/>
            <a:r>
              <a:rPr lang="el-GR" sz="2100" b="0" i="0" u="none" strike="noStrike" baseline="0" dirty="0">
                <a:latin typeface="Arial" panose="020B0604020202020204" pitchFamily="34" charset="0"/>
                <a:cs typeface="Arial" panose="020B0604020202020204" pitchFamily="34" charset="0"/>
              </a:rPr>
              <a:t>11. Να συνοδεύεται από ένα </a:t>
            </a:r>
            <a:r>
              <a:rPr lang="el-GR" sz="2100" b="0" i="1" u="none" strike="noStrike" baseline="0" dirty="0">
                <a:latin typeface="Arial" panose="020B0604020202020204" pitchFamily="34" charset="0"/>
                <a:cs typeface="Arial" panose="020B0604020202020204" pitchFamily="34" charset="0"/>
              </a:rPr>
              <a:t>σύστημα ελέγχου </a:t>
            </a:r>
            <a:r>
              <a:rPr lang="el-GR" sz="2100" b="0" i="0" u="none" strike="noStrike" baseline="0" dirty="0">
                <a:latin typeface="Arial" panose="020B0604020202020204" pitchFamily="34" charset="0"/>
                <a:cs typeface="Arial" panose="020B0604020202020204" pitchFamily="34" charset="0"/>
              </a:rPr>
              <a:t>έγκυρο και αξιόπιστο, το οποίο θα πρέπει να είναι ευέλικτο, βασισμένο στην ακριβή και έγκαιρη πληροφόρηση και στον έλεγχο των κρίσιμων σημείων.</a:t>
            </a:r>
            <a:endParaRPr lang="el-G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125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6.4.3.2 Ανάλυση σχεδίου δημόσιου νοσοκομείου</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4493538"/>
          </a:xfrm>
          <a:prstGeom prst="rect">
            <a:avLst/>
          </a:prstGeom>
          <a:noFill/>
          <a:ln>
            <a:noFill/>
          </a:ln>
        </p:spPr>
        <p:txBody>
          <a:bodyPr wrap="square" rtlCol="0">
            <a:spAutoFit/>
          </a:bodyPr>
          <a:lstStyle/>
          <a:p>
            <a:pPr algn="l"/>
            <a:r>
              <a:rPr lang="en-US" sz="2200" b="1" i="1" u="none" strike="noStrike" baseline="0" dirty="0">
                <a:latin typeface="Arial" panose="020B0604020202020204" pitchFamily="34" charset="0"/>
                <a:cs typeface="Arial" panose="020B0604020202020204" pitchFamily="34" charset="0"/>
              </a:rPr>
              <a:t>A. </a:t>
            </a:r>
            <a:r>
              <a:rPr lang="el-GR" sz="2200" b="1" i="1" u="none" strike="noStrike" baseline="0" dirty="0">
                <a:latin typeface="Arial" panose="020B0604020202020204" pitchFamily="34" charset="0"/>
                <a:cs typeface="Arial" panose="020B0604020202020204" pitchFamily="34" charset="0"/>
              </a:rPr>
              <a:t>Στρατηγικός σχεδιασμός</a:t>
            </a:r>
          </a:p>
          <a:p>
            <a:pPr algn="l"/>
            <a:r>
              <a:rPr lang="el-GR" sz="2200" b="1" i="0" u="none" strike="noStrike" baseline="0" dirty="0">
                <a:latin typeface="Arial" panose="020B0604020202020204" pitchFamily="34" charset="0"/>
                <a:cs typeface="Arial" panose="020B0604020202020204" pitchFamily="34" charset="0"/>
              </a:rPr>
              <a:t>Βήμα 1.Εισαγωγή-γενικά στοιχεία νοσοκομειακής μονάδας</a:t>
            </a:r>
          </a:p>
          <a:p>
            <a:pPr algn="l"/>
            <a:r>
              <a:rPr lang="el-GR" sz="2200" b="1" i="0" u="none" strike="noStrike" baseline="0" dirty="0">
                <a:latin typeface="Arial" panose="020B0604020202020204" pitchFamily="34" charset="0"/>
                <a:cs typeface="Arial" panose="020B0604020202020204" pitchFamily="34" charset="0"/>
              </a:rPr>
              <a:t>Βήμα 2.Ανάλυση εσωτερικού περιβάλλοντος</a:t>
            </a:r>
          </a:p>
          <a:p>
            <a:pPr algn="l"/>
            <a:r>
              <a:rPr lang="el-GR" sz="2200" b="1" i="0" u="none" strike="noStrike" baseline="0" dirty="0">
                <a:latin typeface="Arial" panose="020B0604020202020204" pitchFamily="34" charset="0"/>
                <a:cs typeface="Arial" panose="020B0604020202020204" pitchFamily="34" charset="0"/>
              </a:rPr>
              <a:t>Βήμα 3. Ανάλυση εξωτερικού περιβάλλοντος-αγοράς Υπηρεσιών Υγείας (ΥΥ)</a:t>
            </a:r>
            <a:endParaRPr lang="el-GR" sz="2200" b="1" dirty="0">
              <a:latin typeface="Arial" panose="020B0604020202020204" pitchFamily="34" charset="0"/>
              <a:cs typeface="Arial" panose="020B0604020202020204" pitchFamily="34" charset="0"/>
            </a:endParaRPr>
          </a:p>
          <a:p>
            <a:pPr algn="l"/>
            <a:r>
              <a:rPr lang="el-GR" sz="2200" b="1" i="0" u="none" strike="noStrike" baseline="0" dirty="0">
                <a:latin typeface="Arial" panose="020B0604020202020204" pitchFamily="34" charset="0"/>
                <a:cs typeface="Arial" panose="020B0604020202020204" pitchFamily="34" charset="0"/>
              </a:rPr>
              <a:t>Βήμα 4.Αξιολόγηση λειτουργίας του νοσοκομείου (και υπάρχουσας κατάστασης-στρατηγικής)</a:t>
            </a:r>
          </a:p>
          <a:p>
            <a:pPr algn="l"/>
            <a:r>
              <a:rPr lang="el-GR" sz="2200" b="1" i="0" u="none" strike="noStrike" baseline="0" dirty="0">
                <a:latin typeface="Arial" panose="020B0604020202020204" pitchFamily="34" charset="0"/>
                <a:cs typeface="Arial" panose="020B0604020202020204" pitchFamily="34" charset="0"/>
              </a:rPr>
              <a:t>Βήμα 5.Καθορισμός στόχων-ανάπτυξη (νέας) στρατηγικής</a:t>
            </a:r>
          </a:p>
          <a:p>
            <a:pPr algn="l"/>
            <a:endParaRPr lang="el-GR" sz="2200" b="1" dirty="0">
              <a:latin typeface="Arial" panose="020B0604020202020204" pitchFamily="34" charset="0"/>
              <a:cs typeface="Arial" panose="020B0604020202020204" pitchFamily="34" charset="0"/>
            </a:endParaRPr>
          </a:p>
          <a:p>
            <a:pPr algn="l"/>
            <a:r>
              <a:rPr lang="en-US" sz="2200" b="1" i="1" u="none" strike="noStrike" baseline="0" dirty="0">
                <a:latin typeface="Arial" panose="020B0604020202020204" pitchFamily="34" charset="0"/>
                <a:cs typeface="Arial" panose="020B0604020202020204" pitchFamily="34" charset="0"/>
              </a:rPr>
              <a:t>B. </a:t>
            </a:r>
            <a:r>
              <a:rPr lang="el-GR" sz="2200" b="1" i="1" u="none" strike="noStrike" baseline="0" dirty="0">
                <a:latin typeface="Arial" panose="020B0604020202020204" pitchFamily="34" charset="0"/>
                <a:cs typeface="Arial" panose="020B0604020202020204" pitchFamily="34" charset="0"/>
              </a:rPr>
              <a:t>Επιχειρησιακός σχεδιασμός</a:t>
            </a:r>
          </a:p>
          <a:p>
            <a:pPr algn="l"/>
            <a:r>
              <a:rPr lang="el-GR" sz="2200" b="1" i="0" u="none" strike="noStrike" baseline="0" dirty="0">
                <a:latin typeface="Arial" panose="020B0604020202020204" pitchFamily="34" charset="0"/>
                <a:cs typeface="Arial" panose="020B0604020202020204" pitchFamily="34" charset="0"/>
              </a:rPr>
              <a:t>Βήμα 6.Ανάπτυξη σχεδίων δράσης</a:t>
            </a:r>
          </a:p>
          <a:p>
            <a:pPr algn="l"/>
            <a:r>
              <a:rPr lang="el-GR" sz="2200" b="1" i="0" u="none" strike="noStrike" baseline="0" dirty="0">
                <a:latin typeface="Arial" panose="020B0604020202020204" pitchFamily="34" charset="0"/>
                <a:cs typeface="Arial" panose="020B0604020202020204" pitchFamily="34" charset="0"/>
              </a:rPr>
              <a:t>Βήμα 7.Διαμόρφωση επενδυτικού προγράμματος</a:t>
            </a:r>
            <a:endParaRPr lang="el-GR" sz="2200" b="1" dirty="0">
              <a:latin typeface="Arial" panose="020B0604020202020204" pitchFamily="34" charset="0"/>
              <a:cs typeface="Arial" panose="020B0604020202020204" pitchFamily="34" charset="0"/>
            </a:endParaRPr>
          </a:p>
          <a:p>
            <a:pPr algn="l"/>
            <a:r>
              <a:rPr lang="el-GR" sz="2200" b="1" i="0" u="none" strike="noStrike" baseline="0" dirty="0">
                <a:latin typeface="Arial" panose="020B0604020202020204" pitchFamily="34" charset="0"/>
                <a:cs typeface="Arial" panose="020B0604020202020204" pitchFamily="34" charset="0"/>
              </a:rPr>
              <a:t>Βήμα 8.Πρόβλεψη αποτελεσμάτων επιχειρησιακού σχεδίου</a:t>
            </a:r>
          </a:p>
          <a:p>
            <a:pPr algn="l"/>
            <a:r>
              <a:rPr lang="el-GR" sz="2200" b="1" i="0" u="none" strike="noStrike" baseline="0" dirty="0">
                <a:latin typeface="Arial" panose="020B0604020202020204" pitchFamily="34" charset="0"/>
                <a:cs typeface="Arial" panose="020B0604020202020204" pitchFamily="34" charset="0"/>
              </a:rPr>
              <a:t>Βήμα 9.Έλεγχος-διαδικασία παρακολούθησης του σχεδίου δράσης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668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6.4.3.3 Σχέδιο ιδιωτικής κλινικής </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4493538"/>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Ενδεικτικά, και για σύγκριση, ως </a:t>
            </a:r>
            <a:r>
              <a:rPr lang="el-GR" sz="2200" b="1" i="0" u="none" strike="noStrike" baseline="0" dirty="0">
                <a:latin typeface="Arial" panose="020B0604020202020204" pitchFamily="34" charset="0"/>
                <a:cs typeface="Arial" panose="020B0604020202020204" pitchFamily="34" charset="0"/>
              </a:rPr>
              <a:t>περιεχόμενα </a:t>
            </a:r>
            <a:r>
              <a:rPr lang="el-GR" sz="2200" b="0" i="0" u="none" strike="noStrike" baseline="0" dirty="0">
                <a:latin typeface="Arial" panose="020B0604020202020204" pitchFamily="34" charset="0"/>
                <a:cs typeface="Arial" panose="020B0604020202020204" pitchFamily="34" charset="0"/>
              </a:rPr>
              <a:t>του αντίστοιχου σχεδίου μιας ιδιωτικής νοσοκομειακής μονάδας, περιληπτικά, δύναται να εμφανίζονται τα κάτωθι.</a:t>
            </a:r>
          </a:p>
          <a:p>
            <a:pPr algn="l"/>
            <a:r>
              <a:rPr lang="el-GR" sz="2200" b="0" i="0" u="none" strike="noStrike" baseline="0" dirty="0">
                <a:latin typeface="Arial" panose="020B0604020202020204" pitchFamily="34" charset="0"/>
                <a:cs typeface="Arial" panose="020B0604020202020204" pitchFamily="34" charset="0"/>
              </a:rPr>
              <a:t>Εισαγωγή - Περίληψη</a:t>
            </a:r>
          </a:p>
          <a:p>
            <a:pPr algn="l"/>
            <a:r>
              <a:rPr lang="el-GR" sz="2200" b="0" i="0" u="none" strike="noStrike" baseline="0" dirty="0">
                <a:latin typeface="Arial" panose="020B0604020202020204" pitchFamily="34" charset="0"/>
                <a:cs typeface="Arial" panose="020B0604020202020204" pitchFamily="34" charset="0"/>
              </a:rPr>
              <a:t>Κεφάλαιο 1: Ανάλυση πληθυσμού ευθύνης και ζήτηση υπηρεσιών υγείας</a:t>
            </a:r>
          </a:p>
          <a:p>
            <a:pPr algn="l"/>
            <a:r>
              <a:rPr lang="el-GR" sz="2200" b="0" i="0" u="none" strike="noStrike" baseline="0" dirty="0">
                <a:latin typeface="Arial" panose="020B0604020202020204" pitchFamily="34" charset="0"/>
                <a:cs typeface="Arial" panose="020B0604020202020204" pitchFamily="34" charset="0"/>
              </a:rPr>
              <a:t>Κεφάλαιο 2: Ανάλυση της αγοράς και προσφορά υπηρεσιών υγείας</a:t>
            </a:r>
          </a:p>
          <a:p>
            <a:pPr algn="l"/>
            <a:r>
              <a:rPr lang="el-GR" sz="2200" b="0" i="0" u="none" strike="noStrike" baseline="0" dirty="0">
                <a:latin typeface="Arial" panose="020B0604020202020204" pitchFamily="34" charset="0"/>
                <a:cs typeface="Arial" panose="020B0604020202020204" pitchFamily="34" charset="0"/>
              </a:rPr>
              <a:t>Κεφάλαιο 3: Στρατηγική – χρηματοδότηση – κατασκευή – κανονισμοί – μέτοχοι – στόχοι</a:t>
            </a:r>
          </a:p>
          <a:p>
            <a:pPr algn="l"/>
            <a:r>
              <a:rPr lang="el-GR" sz="2200" b="0" i="0" u="none" strike="noStrike" baseline="0" dirty="0">
                <a:latin typeface="Arial" panose="020B0604020202020204" pitchFamily="34" charset="0"/>
                <a:cs typeface="Arial" panose="020B0604020202020204" pitchFamily="34" charset="0"/>
              </a:rPr>
              <a:t>Κεφάλαιο 4: Λειτουργία τμημάτων και ανθρώπινο δυναμικό</a:t>
            </a:r>
          </a:p>
          <a:p>
            <a:pPr algn="l"/>
            <a:r>
              <a:rPr lang="el-GR" sz="2200" b="0" i="0" u="none" strike="noStrike" baseline="0" dirty="0">
                <a:latin typeface="Arial" panose="020B0604020202020204" pitchFamily="34" charset="0"/>
                <a:cs typeface="Arial" panose="020B0604020202020204" pitchFamily="34" charset="0"/>
              </a:rPr>
              <a:t>Κεφάλαιο 5: Λειτουργικοί δείκτες υπηρεσιών τριετίας</a:t>
            </a:r>
          </a:p>
          <a:p>
            <a:pPr algn="l"/>
            <a:r>
              <a:rPr lang="el-GR" sz="2200" b="0" i="0" u="none" strike="noStrike" baseline="0" dirty="0">
                <a:latin typeface="Arial" panose="020B0604020202020204" pitchFamily="34" charset="0"/>
                <a:cs typeface="Arial" panose="020B0604020202020204" pitchFamily="34" charset="0"/>
              </a:rPr>
              <a:t>Κεφάλαιο 6: Σχέδια δράσης – επενδύσεις τριετίας</a:t>
            </a:r>
          </a:p>
          <a:p>
            <a:pPr algn="l"/>
            <a:r>
              <a:rPr lang="el-GR" sz="2200" b="0" i="0" u="none" strike="noStrike" baseline="0" dirty="0">
                <a:latin typeface="Arial" panose="020B0604020202020204" pitchFamily="34" charset="0"/>
                <a:cs typeface="Arial" panose="020B0604020202020204" pitchFamily="34" charset="0"/>
              </a:rPr>
              <a:t>Κεφάλαιο 7: Προϋπολογισμοί – δείκτες τριετίας</a:t>
            </a:r>
          </a:p>
          <a:p>
            <a:pPr algn="l"/>
            <a:r>
              <a:rPr lang="el-GR" sz="2200" b="0" i="0" u="none" strike="noStrike" baseline="0" dirty="0">
                <a:latin typeface="Arial" panose="020B0604020202020204" pitchFamily="34" charset="0"/>
                <a:cs typeface="Arial" panose="020B0604020202020204" pitchFamily="34" charset="0"/>
              </a:rPr>
              <a:t>Κεφάλαιο 8: Μελλοντικές αρχές και ανάπτυξη πενταετίας</a:t>
            </a:r>
          </a:p>
          <a:p>
            <a:pPr algn="l"/>
            <a:r>
              <a:rPr lang="el-GR" sz="2200" b="0" i="0" u="none" strike="noStrike" baseline="0" dirty="0">
                <a:latin typeface="Arial" panose="020B0604020202020204" pitchFamily="34" charset="0"/>
                <a:cs typeface="Arial" panose="020B0604020202020204" pitchFamily="34" charset="0"/>
              </a:rPr>
              <a:t>Κεφάλαιο 9: Εφαρμογή – έλεγχος – αξιολόγηση</a:t>
            </a:r>
          </a:p>
          <a:p>
            <a:pPr algn="l"/>
            <a:r>
              <a:rPr lang="el-GR" sz="2200" b="0" i="0" u="none" strike="noStrike" baseline="0" dirty="0">
                <a:latin typeface="Arial" panose="020B0604020202020204" pitchFamily="34" charset="0"/>
                <a:cs typeface="Arial" panose="020B0604020202020204" pitchFamily="34" charset="0"/>
              </a:rPr>
              <a:t>Συμπεράσματα - Επίλογος.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106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6.4.3.4 </a:t>
            </a:r>
            <a:r>
              <a:rPr lang="en-US" sz="2500" b="1" i="1" u="none" strike="noStrike" baseline="0" dirty="0">
                <a:latin typeface="Arial" panose="020B0604020202020204" pitchFamily="34" charset="0"/>
                <a:cs typeface="Arial" panose="020B0604020202020204" pitchFamily="34" charset="0"/>
              </a:rPr>
              <a:t>Benchmarking </a:t>
            </a:r>
            <a:r>
              <a:rPr lang="el-GR" sz="2500" b="1" i="1" u="none" strike="noStrike" baseline="0" dirty="0">
                <a:latin typeface="Arial" panose="020B0604020202020204" pitchFamily="34" charset="0"/>
                <a:cs typeface="Arial" panose="020B0604020202020204" pitchFamily="34" charset="0"/>
              </a:rPr>
              <a:t>και </a:t>
            </a:r>
            <a:r>
              <a:rPr lang="en-US" sz="2500" b="1" i="1" u="none" strike="noStrike" baseline="0" dirty="0">
                <a:latin typeface="Arial" panose="020B0604020202020204" pitchFamily="34" charset="0"/>
                <a:cs typeface="Arial" panose="020B0604020202020204" pitchFamily="34" charset="0"/>
              </a:rPr>
              <a:t>SWOT analysis</a:t>
            </a:r>
            <a:r>
              <a:rPr lang="el-GR" sz="2500" b="1" i="1" u="none" strike="noStrike" baseline="0" dirty="0">
                <a:latin typeface="Arial" panose="020B0604020202020204" pitchFamily="34" charset="0"/>
                <a:cs typeface="Arial" panose="020B0604020202020204" pitchFamily="34" charset="0"/>
              </a:rPr>
              <a:t> (1)</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470898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Η συγκριτική αξιολόγηση επιδόσεων (</a:t>
            </a:r>
            <a:r>
              <a:rPr lang="el-GR" sz="2000" b="0" i="0" u="none" strike="noStrike" baseline="0" dirty="0" err="1">
                <a:latin typeface="Arial" panose="020B0604020202020204" pitchFamily="34" charset="0"/>
                <a:cs typeface="Arial" panose="020B0604020202020204" pitchFamily="34" charset="0"/>
              </a:rPr>
              <a:t>benchmarking</a:t>
            </a:r>
            <a:r>
              <a:rPr lang="el-GR" sz="2000" b="0" i="0" u="none" strike="noStrike" baseline="0" dirty="0">
                <a:latin typeface="Arial" panose="020B0604020202020204" pitchFamily="34" charset="0"/>
                <a:cs typeface="Arial" panose="020B0604020202020204" pitchFamily="34" charset="0"/>
              </a:rPr>
              <a:t>) είναι ένα εργαλείο για μια συστηματική διαδικασία στρατηγικής αξιολόγησης των χαρακτηριστικών και επιδόσεων μιας επιχείρησης ή ενός οργανισμού, σε σχέση με τα αντίστοιχα μεγέθη των αρίστων του κάθε κλάδου. Η σύγκριση παραπέμπει στις άριστες πρακτικές (</a:t>
            </a:r>
            <a:r>
              <a:rPr lang="el-GR" sz="2000" b="0" i="0" u="none" strike="noStrike" baseline="0" dirty="0" err="1">
                <a:latin typeface="Arial" panose="020B0604020202020204" pitchFamily="34" charset="0"/>
                <a:cs typeface="Arial" panose="020B0604020202020204" pitchFamily="34" charset="0"/>
              </a:rPr>
              <a:t>best</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practices</a:t>
            </a:r>
            <a:r>
              <a:rPr lang="el-GR" sz="2000" b="0" i="0" u="none" strike="noStrike" baseline="0" dirty="0">
                <a:latin typeface="Arial" panose="020B0604020202020204" pitchFamily="34" charset="0"/>
                <a:cs typeface="Arial" panose="020B0604020202020204" pitchFamily="34" charset="0"/>
              </a:rPr>
              <a:t>), οι οποίες ορίζονται ως πρότυπα για τη βελτίωση των επιδόσεων μιας επιχείρησης ή ενός οργανισμού σε σχέση και με τους καλύτερους του κλάδου (</a:t>
            </a:r>
            <a:r>
              <a:rPr lang="el-GR" sz="2000" b="0" i="0" u="none" strike="noStrike" baseline="0" dirty="0" err="1">
                <a:latin typeface="Arial" panose="020B0604020202020204" pitchFamily="34" charset="0"/>
                <a:cs typeface="Arial" panose="020B0604020202020204" pitchFamily="34" charset="0"/>
              </a:rPr>
              <a:t>Μπουραντάς</a:t>
            </a:r>
            <a:r>
              <a:rPr lang="el-GR" sz="2000" b="0" i="0" u="none" strike="noStrike" baseline="0" dirty="0">
                <a:latin typeface="Arial" panose="020B0604020202020204" pitchFamily="34" charset="0"/>
                <a:cs typeface="Arial" panose="020B0604020202020204" pitchFamily="34" charset="0"/>
              </a:rPr>
              <a:t> 2002).</a:t>
            </a:r>
          </a:p>
          <a:p>
            <a:pPr algn="l"/>
            <a:r>
              <a:rPr lang="el-GR" sz="2000" b="0" i="0" u="none" strike="noStrike" baseline="0" dirty="0">
                <a:latin typeface="Arial" panose="020B0604020202020204" pitchFamily="34" charset="0"/>
                <a:cs typeface="Arial" panose="020B0604020202020204" pitchFamily="34" charset="0"/>
              </a:rPr>
              <a:t>Τρία (3) κυρίως </a:t>
            </a:r>
            <a:r>
              <a:rPr lang="el-GR" sz="2000" b="1" i="0" u="none" strike="noStrike" baseline="0" dirty="0">
                <a:latin typeface="Arial" panose="020B0604020202020204" pitchFamily="34" charset="0"/>
                <a:cs typeface="Arial" panose="020B0604020202020204" pitchFamily="34" charset="0"/>
              </a:rPr>
              <a:t>είδη </a:t>
            </a:r>
            <a:r>
              <a:rPr lang="el-GR" sz="2000" b="0" i="1" u="none" strike="noStrike" baseline="0" dirty="0" err="1">
                <a:latin typeface="Arial" panose="020B0604020202020204" pitchFamily="34" charset="0"/>
                <a:cs typeface="Arial" panose="020B0604020202020204" pitchFamily="34" charset="0"/>
              </a:rPr>
              <a:t>benchmarking</a:t>
            </a:r>
            <a:r>
              <a:rPr lang="el-GR" sz="2000" b="0" i="0" u="none" strike="noStrike" baseline="0" dirty="0">
                <a:latin typeface="Arial" panose="020B0604020202020204" pitchFamily="34" charset="0"/>
                <a:cs typeface="Arial" panose="020B0604020202020204" pitchFamily="34" charset="0"/>
              </a:rPr>
              <a:t> έχουν επικρατήσει, πλέον του γενικού (4):</a:t>
            </a:r>
          </a:p>
          <a:p>
            <a:pPr algn="l"/>
            <a:r>
              <a:rPr lang="el-GR" sz="2000" b="0" i="0" u="none" strike="noStrike" baseline="0" dirty="0">
                <a:latin typeface="Arial" panose="020B0604020202020204" pitchFamily="34" charset="0"/>
                <a:cs typeface="Arial" panose="020B0604020202020204" pitchFamily="34" charset="0"/>
              </a:rPr>
              <a:t>1. Το ανταγωνιστικό, με την ανάλογη ανάλυση των εξωτερικών ανταγωνιστών (</a:t>
            </a:r>
            <a:r>
              <a:rPr lang="el-GR" sz="2000" b="0" i="0" u="none" strike="noStrike" baseline="0" dirty="0" err="1">
                <a:latin typeface="Arial" panose="020B0604020202020204" pitchFamily="34" charset="0"/>
                <a:cs typeface="Arial" panose="020B0604020202020204" pitchFamily="34" charset="0"/>
              </a:rPr>
              <a:t>competitive</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analysis</a:t>
            </a:r>
            <a:r>
              <a:rPr lang="el-GR" sz="2000" b="0" i="0" u="none" strike="noStrike" baseline="0" dirty="0">
                <a:latin typeface="Arial" panose="020B0604020202020204" pitchFamily="34" charset="0"/>
                <a:cs typeface="Arial" panose="020B0604020202020204" pitchFamily="34" charset="0"/>
              </a:rPr>
              <a:t>), που μοιάζει με την ανάλυση εξωτερικού περιβάλλοντος, που προηγήθηκε.</a:t>
            </a:r>
          </a:p>
          <a:p>
            <a:pPr algn="l"/>
            <a:r>
              <a:rPr lang="el-GR" sz="2000" b="0" i="0" u="none" strike="noStrike" baseline="0" dirty="0">
                <a:latin typeface="Arial" panose="020B0604020202020204" pitchFamily="34" charset="0"/>
                <a:cs typeface="Arial" panose="020B0604020202020204" pitchFamily="34" charset="0"/>
              </a:rPr>
              <a:t>2. Το εσωτερικό (</a:t>
            </a:r>
            <a:r>
              <a:rPr lang="el-GR" sz="2000" b="0" i="0" u="none" strike="noStrike" baseline="0" dirty="0" err="1">
                <a:latin typeface="Arial" panose="020B0604020202020204" pitchFamily="34" charset="0"/>
                <a:cs typeface="Arial" panose="020B0604020202020204" pitchFamily="34" charset="0"/>
              </a:rPr>
              <a:t>internal</a:t>
            </a:r>
            <a:r>
              <a:rPr lang="el-GR" sz="2000" b="0" i="0" u="none" strike="noStrike" baseline="0" dirty="0">
                <a:latin typeface="Arial" panose="020B0604020202020204" pitchFamily="34" charset="0"/>
                <a:cs typeface="Arial" panose="020B0604020202020204" pitchFamily="34" charset="0"/>
              </a:rPr>
              <a:t>), με τις επιδόσεις τμημάτων μιας επιχείρησης ή ενός οργανισμού, που μοιάζει με την ανάλυση εσωτερικού περιβάλλοντος, που επίσης προηγήθηκε.</a:t>
            </a:r>
          </a:p>
          <a:p>
            <a:pPr algn="l"/>
            <a:r>
              <a:rPr lang="el-GR" sz="2000" b="0" i="0" u="none" strike="noStrike" baseline="0" dirty="0">
                <a:latin typeface="Arial" panose="020B0604020202020204" pitchFamily="34" charset="0"/>
                <a:cs typeface="Arial" panose="020B0604020202020204" pitchFamily="34" charset="0"/>
              </a:rPr>
              <a:t>3. Το λειτουργικό (</a:t>
            </a:r>
            <a:r>
              <a:rPr lang="el-GR" sz="2000" b="0" i="0" u="none" strike="noStrike" baseline="0" dirty="0" err="1">
                <a:latin typeface="Arial" panose="020B0604020202020204" pitchFamily="34" charset="0"/>
                <a:cs typeface="Arial" panose="020B0604020202020204" pitchFamily="34" charset="0"/>
              </a:rPr>
              <a:t>functional</a:t>
            </a:r>
            <a:r>
              <a:rPr lang="el-GR" sz="2000" b="0" i="0" u="none" strike="noStrike" baseline="0" dirty="0">
                <a:latin typeface="Arial" panose="020B0604020202020204" pitchFamily="34" charset="0"/>
                <a:cs typeface="Arial" panose="020B0604020202020204" pitchFamily="34" charset="0"/>
              </a:rPr>
              <a:t>), στο οποίο γίνεται σύγκριση με τους ηγέτες του κλάδου, σε σχέση με την οργάνωση μιας επιχείρησης ή ενός οργανισμού, που αναλύθηκε.</a:t>
            </a:r>
          </a:p>
          <a:p>
            <a:pPr algn="l"/>
            <a:r>
              <a:rPr lang="el-GR" sz="2000" b="0" i="0" u="none" strike="noStrike" baseline="0" dirty="0">
                <a:latin typeface="Arial" panose="020B0604020202020204" pitchFamily="34" charset="0"/>
                <a:cs typeface="Arial" panose="020B0604020202020204" pitchFamily="34" charset="0"/>
              </a:rPr>
              <a:t>4. Το γενικό (</a:t>
            </a:r>
            <a:r>
              <a:rPr lang="el-GR" sz="2000" b="0" i="0" u="none" strike="noStrike" baseline="0" dirty="0" err="1">
                <a:latin typeface="Arial" panose="020B0604020202020204" pitchFamily="34" charset="0"/>
                <a:cs typeface="Arial" panose="020B0604020202020204" pitchFamily="34" charset="0"/>
              </a:rPr>
              <a:t>generic</a:t>
            </a:r>
            <a:r>
              <a:rPr lang="el-GR" sz="2000" b="0" i="0" u="none" strike="noStrike" baseline="0" dirty="0">
                <a:latin typeface="Arial" panose="020B0604020202020204" pitchFamily="34" charset="0"/>
                <a:cs typeface="Arial" panose="020B0604020202020204" pitchFamily="34" charset="0"/>
              </a:rPr>
              <a:t>), που υλοποιείται με: α. τον καθορισμό κριτηρίων, π.χ. χρόνος εξέτασης στα ΤΕΠ ή λίστα αναμονής χειρουργείου, β. τον προσδιορισμό σχέσεων δύο στοιχείων, π.χ. εξετάσεις/ιατρός, ασθενείς/νοσηλευτές, γ. σύγκριση των ανωτέρω με τις άριστες πρακτικές (</a:t>
            </a:r>
            <a:r>
              <a:rPr lang="el-GR" sz="2000" b="0" i="0" u="none" strike="noStrike" baseline="0" dirty="0" err="1">
                <a:latin typeface="Arial" panose="020B0604020202020204" pitchFamily="34" charset="0"/>
                <a:cs typeface="Arial" panose="020B0604020202020204" pitchFamily="34" charset="0"/>
              </a:rPr>
              <a:t>best</a:t>
            </a:r>
            <a:r>
              <a:rPr lang="el-GR" sz="2000" b="0" i="0" u="none" strike="noStrike" baseline="0" dirty="0">
                <a:latin typeface="Arial" panose="020B0604020202020204" pitchFamily="34" charset="0"/>
                <a:cs typeface="Arial" panose="020B0604020202020204" pitchFamily="34" charset="0"/>
              </a:rPr>
              <a:t> </a:t>
            </a:r>
            <a:r>
              <a:rPr lang="el-GR" sz="2000" b="0" i="0" u="none" strike="noStrike" baseline="0" dirty="0" err="1">
                <a:latin typeface="Arial" panose="020B0604020202020204" pitchFamily="34" charset="0"/>
                <a:cs typeface="Arial" panose="020B0604020202020204" pitchFamily="34" charset="0"/>
              </a:rPr>
              <a:t>practices</a:t>
            </a:r>
            <a:r>
              <a:rPr lang="el-GR" sz="2000" b="0" i="0" u="none" strike="noStrike" baseline="0" dirty="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152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6.4.3.4 </a:t>
            </a:r>
            <a:r>
              <a:rPr lang="en-US" sz="2500" b="1" i="1" u="none" strike="noStrike" baseline="0" dirty="0">
                <a:latin typeface="Arial" panose="020B0604020202020204" pitchFamily="34" charset="0"/>
                <a:cs typeface="Arial" panose="020B0604020202020204" pitchFamily="34" charset="0"/>
              </a:rPr>
              <a:t>Benchmarking </a:t>
            </a:r>
            <a:r>
              <a:rPr lang="el-GR" sz="2500" b="1" i="1" u="none" strike="noStrike" baseline="0" dirty="0">
                <a:latin typeface="Arial" panose="020B0604020202020204" pitchFamily="34" charset="0"/>
                <a:cs typeface="Arial" panose="020B0604020202020204" pitchFamily="34" charset="0"/>
              </a:rPr>
              <a:t>και </a:t>
            </a:r>
            <a:r>
              <a:rPr lang="en-US" sz="2500" b="1" i="1" u="none" strike="noStrike" baseline="0" dirty="0">
                <a:latin typeface="Arial" panose="020B0604020202020204" pitchFamily="34" charset="0"/>
                <a:cs typeface="Arial" panose="020B0604020202020204" pitchFamily="34" charset="0"/>
              </a:rPr>
              <a:t>SWOT analysis</a:t>
            </a:r>
            <a:r>
              <a:rPr lang="el-GR" sz="2500" b="1" i="1" u="none" strike="noStrike" baseline="0" dirty="0">
                <a:latin typeface="Arial" panose="020B0604020202020204" pitchFamily="34" charset="0"/>
                <a:cs typeface="Arial" panose="020B0604020202020204" pitchFamily="34" charset="0"/>
              </a:rPr>
              <a:t> (2)</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B3E72CFA-BAE1-EF06-255D-69053307D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79" y="1241644"/>
            <a:ext cx="8855242" cy="5166012"/>
          </a:xfrm>
          <a:prstGeom prst="rect">
            <a:avLst/>
          </a:prstGeom>
        </p:spPr>
      </p:pic>
    </p:spTree>
    <p:extLst>
      <p:ext uri="{BB962C8B-B14F-4D97-AF65-F5344CB8AC3E}">
        <p14:creationId xmlns:p14="http://schemas.microsoft.com/office/powerpoint/2010/main" val="565400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1306092"/>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6.4.3 Επιχειρησιακός σχεδιασμός στα νοσοκομεία</a:t>
            </a:r>
            <a:br>
              <a:rPr lang="el-GR" sz="3000" b="1" i="1" u="none" strike="noStrike" baseline="0" dirty="0">
                <a:latin typeface="Arial" panose="020B0604020202020204" pitchFamily="34" charset="0"/>
                <a:cs typeface="Arial" panose="020B0604020202020204" pitchFamily="34" charset="0"/>
              </a:rPr>
            </a:br>
            <a:r>
              <a:rPr lang="el-GR" sz="2500" b="1" i="1" u="none" strike="noStrike" baseline="0" dirty="0">
                <a:latin typeface="Arial" panose="020B0604020202020204" pitchFamily="34" charset="0"/>
                <a:cs typeface="Arial" panose="020B0604020202020204" pitchFamily="34" charset="0"/>
              </a:rPr>
              <a:t>6.4.3.4 </a:t>
            </a:r>
            <a:r>
              <a:rPr lang="en-US" sz="2500" b="1" i="1" u="none" strike="noStrike" baseline="0" dirty="0">
                <a:latin typeface="Arial" panose="020B0604020202020204" pitchFamily="34" charset="0"/>
                <a:cs typeface="Arial" panose="020B0604020202020204" pitchFamily="34" charset="0"/>
              </a:rPr>
              <a:t>Benchmarking </a:t>
            </a:r>
            <a:r>
              <a:rPr lang="el-GR" sz="2500" b="1" i="1" u="none" strike="noStrike" baseline="0" dirty="0">
                <a:latin typeface="Arial" panose="020B0604020202020204" pitchFamily="34" charset="0"/>
                <a:cs typeface="Arial" panose="020B0604020202020204" pitchFamily="34" charset="0"/>
              </a:rPr>
              <a:t>και </a:t>
            </a:r>
            <a:r>
              <a:rPr lang="en-US" sz="2500" b="1" i="1" u="none" strike="noStrike" baseline="0" dirty="0">
                <a:latin typeface="Arial" panose="020B0604020202020204" pitchFamily="34" charset="0"/>
                <a:cs typeface="Arial" panose="020B0604020202020204" pitchFamily="34" charset="0"/>
              </a:rPr>
              <a:t>SWOT analysis</a:t>
            </a:r>
            <a:r>
              <a:rPr lang="el-GR" sz="2500" b="1" i="1" u="none" strike="noStrike" baseline="0" dirty="0">
                <a:latin typeface="Arial" panose="020B0604020202020204" pitchFamily="34" charset="0"/>
                <a:cs typeface="Arial" panose="020B0604020202020204" pitchFamily="34" charset="0"/>
              </a:rPr>
              <a:t> (3)</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1306092"/>
            <a:ext cx="11806991" cy="4401205"/>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Από όλα αυτά που προηγήθηκαν, θα προέλθει η ανάλυση (SWOT) των </a:t>
            </a:r>
            <a:r>
              <a:rPr lang="el-GR" sz="2000" b="0" i="1" u="none" strike="noStrike" baseline="0" dirty="0">
                <a:latin typeface="Arial" panose="020B0604020202020204" pitchFamily="34" charset="0"/>
                <a:cs typeface="Arial" panose="020B0604020202020204" pitchFamily="34" charset="0"/>
              </a:rPr>
              <a:t>Δυνατών/Αδύνατων σημείων</a:t>
            </a:r>
            <a:r>
              <a:rPr lang="el-GR" sz="2000" b="0" i="0" u="none" strike="noStrike" baseline="0" dirty="0">
                <a:latin typeface="Arial" panose="020B0604020202020204" pitchFamily="34" charset="0"/>
                <a:cs typeface="Arial" panose="020B0604020202020204" pitchFamily="34" charset="0"/>
              </a:rPr>
              <a:t>, καθώς και </a:t>
            </a:r>
            <a:r>
              <a:rPr lang="el-GR" sz="2000" b="0" i="1" u="none" strike="noStrike" baseline="0" dirty="0">
                <a:latin typeface="Arial" panose="020B0604020202020204" pitchFamily="34" charset="0"/>
                <a:cs typeface="Arial" panose="020B0604020202020204" pitchFamily="34" charset="0"/>
              </a:rPr>
              <a:t>Ευκαιριών/Κινδύνων </a:t>
            </a:r>
            <a:r>
              <a:rPr lang="el-GR" sz="2000" b="0" i="0" u="none" strike="noStrike" baseline="0" dirty="0">
                <a:latin typeface="Arial" panose="020B0604020202020204" pitchFamily="34" charset="0"/>
                <a:cs typeface="Arial" panose="020B0604020202020204" pitchFamily="34" charset="0"/>
              </a:rPr>
              <a:t>για μια επιχείρηση ή έναν οργανισμό, με βάση την οποία θα αναπτυχθεί η μελλοντική στρατηγική του. Αναλυτικά:</a:t>
            </a:r>
          </a:p>
          <a:p>
            <a:pPr algn="l"/>
            <a:r>
              <a:rPr lang="el-GR" sz="2000" b="0" i="0" u="none" strike="noStrike" baseline="0" dirty="0">
                <a:latin typeface="Arial" panose="020B0604020202020204" pitchFamily="34" charset="0"/>
                <a:cs typeface="Arial" panose="020B0604020202020204" pitchFamily="34" charset="0"/>
              </a:rPr>
              <a:t>• Ως </a:t>
            </a:r>
            <a:r>
              <a:rPr lang="el-GR" sz="2000" b="1" i="0" u="none" strike="noStrike" baseline="0" dirty="0">
                <a:latin typeface="Arial" panose="020B0604020202020204" pitchFamily="34" charset="0"/>
                <a:cs typeface="Arial" panose="020B0604020202020204" pitchFamily="34" charset="0"/>
              </a:rPr>
              <a:t>ευκαιρίες </a:t>
            </a:r>
            <a:r>
              <a:rPr lang="el-GR" sz="2000" b="0" i="0" u="none" strike="noStrike" baseline="0" dirty="0">
                <a:latin typeface="Arial" panose="020B0604020202020204" pitchFamily="34" charset="0"/>
                <a:cs typeface="Arial" panose="020B0604020202020204" pitchFamily="34" charset="0"/>
              </a:rPr>
              <a:t>θεωρούνται οι παράγοντες – στοιχεία του εξωτερικού περιβάλλοντος που θα πρέπει το νοσοκομείο να εκμεταλλευτεί και να αξιοποιήσει μέσα από τη νέα του στρατηγική για την επίτευξη της αποστολής του.</a:t>
            </a:r>
          </a:p>
          <a:p>
            <a:pPr algn="l"/>
            <a:r>
              <a:rPr lang="el-GR" sz="2000" b="0" i="0" u="none" strike="noStrike" baseline="0" dirty="0">
                <a:latin typeface="Arial" panose="020B0604020202020204" pitchFamily="34" charset="0"/>
                <a:cs typeface="Arial" panose="020B0604020202020204" pitchFamily="34" charset="0"/>
              </a:rPr>
              <a:t>• Ως </a:t>
            </a:r>
            <a:r>
              <a:rPr lang="el-GR" sz="2000" b="1" i="0" u="none" strike="noStrike" baseline="0" dirty="0">
                <a:latin typeface="Arial" panose="020B0604020202020204" pitchFamily="34" charset="0"/>
                <a:cs typeface="Arial" panose="020B0604020202020204" pitchFamily="34" charset="0"/>
              </a:rPr>
              <a:t>κίνδυνοι </a:t>
            </a:r>
            <a:r>
              <a:rPr lang="el-GR" sz="2000" b="0" i="0" u="none" strike="noStrike" baseline="0" dirty="0">
                <a:latin typeface="Arial" panose="020B0604020202020204" pitchFamily="34" charset="0"/>
                <a:cs typeface="Arial" panose="020B0604020202020204" pitchFamily="34" charset="0"/>
              </a:rPr>
              <a:t>θεωρούνται οι παράγοντες – στοιχεία του εξωτερικού περιβάλλοντος που θα πρέπει να ανησυχήσουν το νοσοκομείο και που πιθανώς να οδηγήσουν σε απόκλιση από την αποστολή του, αν δεν ενεργοποιηθούν μηχανισμοί για τη λήψη μέτρων αντιμετώπισής τους.</a:t>
            </a:r>
          </a:p>
          <a:p>
            <a:pPr algn="l"/>
            <a:r>
              <a:rPr lang="el-GR" sz="2000" b="0" i="0" u="none" strike="noStrike" baseline="0" dirty="0">
                <a:latin typeface="Arial" panose="020B0604020202020204" pitchFamily="34" charset="0"/>
                <a:cs typeface="Arial" panose="020B0604020202020204" pitchFamily="34" charset="0"/>
              </a:rPr>
              <a:t>• Ως </a:t>
            </a:r>
            <a:r>
              <a:rPr lang="el-GR" sz="2000" b="1" i="0" u="none" strike="noStrike" baseline="0" dirty="0">
                <a:latin typeface="Arial" panose="020B0604020202020204" pitchFamily="34" charset="0"/>
                <a:cs typeface="Arial" panose="020B0604020202020204" pitchFamily="34" charset="0"/>
              </a:rPr>
              <a:t>δυνατά σημεία </a:t>
            </a:r>
            <a:r>
              <a:rPr lang="el-GR" sz="2000" b="0" i="0" u="none" strike="noStrike" baseline="0" dirty="0">
                <a:latin typeface="Arial" panose="020B0604020202020204" pitchFamily="34" charset="0"/>
                <a:cs typeface="Arial" panose="020B0604020202020204" pitchFamily="34" charset="0"/>
              </a:rPr>
              <a:t>θεωρούνται τα ισχυρά «χαρτιά» του νοσοκομείου, τα οποία ίσως να αποτελούν και το συγκριτικό του πλεονέκτημα και τα οποία θα πρέπει να αξιοποιηθούν και να καταβληθεί προσπάθεια διατήρησής τους.</a:t>
            </a:r>
          </a:p>
          <a:p>
            <a:pPr algn="l"/>
            <a:r>
              <a:rPr lang="el-GR" sz="2000" b="0" i="0" u="none" strike="noStrike" baseline="0" dirty="0">
                <a:latin typeface="Arial" panose="020B0604020202020204" pitchFamily="34" charset="0"/>
                <a:cs typeface="Arial" panose="020B0604020202020204" pitchFamily="34" charset="0"/>
              </a:rPr>
              <a:t>• Ως </a:t>
            </a:r>
            <a:r>
              <a:rPr lang="el-GR" sz="2000" b="1" i="0" u="none" strike="noStrike" baseline="0" dirty="0">
                <a:latin typeface="Arial" panose="020B0604020202020204" pitchFamily="34" charset="0"/>
                <a:cs typeface="Arial" panose="020B0604020202020204" pitchFamily="34" charset="0"/>
              </a:rPr>
              <a:t>αδύνατα σημεία </a:t>
            </a:r>
            <a:r>
              <a:rPr lang="el-GR" sz="2000" b="0" i="0" u="none" strike="noStrike" baseline="0" dirty="0">
                <a:latin typeface="Arial" panose="020B0604020202020204" pitchFamily="34" charset="0"/>
                <a:cs typeface="Arial" panose="020B0604020202020204" pitchFamily="34" charset="0"/>
              </a:rPr>
              <a:t>θεωρούνται εκείνα για τα οποία θα πρέπει να ληφθούν μέτρα βελτίωσης ή περιορισμού τους.</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975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962526"/>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6.4.5 Λήψη απόφασης και αξιολόγηση (1)</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192504" y="962526"/>
            <a:ext cx="11806991" cy="5355312"/>
          </a:xfrm>
          <a:prstGeom prst="rect">
            <a:avLst/>
          </a:prstGeom>
          <a:noFill/>
          <a:ln>
            <a:noFill/>
          </a:ln>
        </p:spPr>
        <p:txBody>
          <a:bodyPr wrap="square" rtlCol="0">
            <a:spAutoFit/>
          </a:bodyPr>
          <a:lstStyle/>
          <a:p>
            <a:pPr algn="l"/>
            <a:r>
              <a:rPr lang="el-GR" sz="1900" b="0" i="0" u="none" strike="noStrike" baseline="0" dirty="0">
                <a:latin typeface="Arial" panose="020B0604020202020204" pitchFamily="34" charset="0"/>
                <a:cs typeface="Arial" panose="020B0604020202020204" pitchFamily="34" charset="0"/>
              </a:rPr>
              <a:t>Σημαντικό μέρος της ανωτέρω ανάλυσης, είτε σε εθνικό είτε σε περιφερειακό ή τοπικό επίπεδο, πρέπει να διατίθεται στις έννοιες και την πρακτική της αξιολόγησης των κάθε φορά αποτελεσμάτων, καθώς και στον έλεγχο των διαδικασιών που έχουν </a:t>
            </a:r>
            <a:r>
              <a:rPr lang="el-GR" sz="1900" b="0" i="0" u="none" strike="noStrike" baseline="0" dirty="0" err="1">
                <a:latin typeface="Arial" panose="020B0604020202020204" pitchFamily="34" charset="0"/>
                <a:cs typeface="Arial" panose="020B0604020202020204" pitchFamily="34" charset="0"/>
              </a:rPr>
              <a:t>οριοθετηθεί</a:t>
            </a:r>
            <a:r>
              <a:rPr lang="el-GR" sz="1900" b="0" i="0" u="none" strike="noStrike" baseline="0" dirty="0">
                <a:latin typeface="Arial" panose="020B0604020202020204" pitchFamily="34" charset="0"/>
                <a:cs typeface="Arial" panose="020B0604020202020204" pitchFamily="34" charset="0"/>
              </a:rPr>
              <a:t> στα κάθε μορφής σχέδια δράσης. Χαρακτηριστικό παράδειγμα αποτελεί η διαμόρφωση ενός επενδυτικού προγράμματος με τις διάφορες κατηγορίες ή σχέδια επενδύσεων. Η </a:t>
            </a:r>
            <a:r>
              <a:rPr lang="el-GR" sz="1900" b="0" i="1" u="none" strike="noStrike" baseline="0" dirty="0">
                <a:latin typeface="Arial" panose="020B0604020202020204" pitchFamily="34" charset="0"/>
                <a:cs typeface="Arial" panose="020B0604020202020204" pitchFamily="34" charset="0"/>
              </a:rPr>
              <a:t>λήψη</a:t>
            </a:r>
            <a:r>
              <a:rPr lang="el-GR" sz="1900" b="0" i="0" u="none" strike="noStrike" baseline="0" dirty="0">
                <a:latin typeface="Arial" panose="020B0604020202020204" pitchFamily="34" charset="0"/>
                <a:cs typeface="Arial" panose="020B0604020202020204" pitchFamily="34" charset="0"/>
              </a:rPr>
              <a:t> (π.χ. μιας επενδυτικής) </a:t>
            </a:r>
            <a:r>
              <a:rPr lang="el-GR" sz="1900" b="0" i="1" u="none" strike="noStrike" baseline="0" dirty="0">
                <a:latin typeface="Arial" panose="020B0604020202020204" pitchFamily="34" charset="0"/>
                <a:cs typeface="Arial" panose="020B0604020202020204" pitchFamily="34" charset="0"/>
              </a:rPr>
              <a:t>απόφασης</a:t>
            </a:r>
            <a:r>
              <a:rPr lang="el-GR" sz="1900" b="0" i="0" u="none" strike="noStrike" baseline="0" dirty="0">
                <a:latin typeface="Arial" panose="020B0604020202020204" pitchFamily="34" charset="0"/>
                <a:cs typeface="Arial" panose="020B0604020202020204" pitchFamily="34" charset="0"/>
              </a:rPr>
              <a:t> περιλαμβάνει:</a:t>
            </a:r>
          </a:p>
          <a:p>
            <a:pPr algn="l"/>
            <a:r>
              <a:rPr lang="el-GR" sz="1900" b="0" i="0" u="none" strike="noStrike" baseline="0" dirty="0">
                <a:latin typeface="Arial" panose="020B0604020202020204" pitchFamily="34" charset="0"/>
                <a:cs typeface="Arial" panose="020B0604020202020204" pitchFamily="34" charset="0"/>
              </a:rPr>
              <a:t>α. την πρόβλεψη της αγοράς ή των υπηρεσιών υγείας,</a:t>
            </a:r>
          </a:p>
          <a:p>
            <a:pPr algn="l"/>
            <a:r>
              <a:rPr lang="el-GR" sz="1900" b="0" i="0" u="none" strike="noStrike" baseline="0" dirty="0">
                <a:latin typeface="Arial" panose="020B0604020202020204" pitchFamily="34" charset="0"/>
                <a:cs typeface="Arial" panose="020B0604020202020204" pitchFamily="34" charset="0"/>
              </a:rPr>
              <a:t>β. τον λεπτομερή προγραμματισμό με ιεράρχηση αναγκών και προτεραιότητες, και</a:t>
            </a:r>
          </a:p>
          <a:p>
            <a:pPr algn="l"/>
            <a:r>
              <a:rPr lang="el-GR" sz="1900" b="0" i="0" u="none" strike="noStrike" baseline="0" dirty="0">
                <a:latin typeface="Arial" panose="020B0604020202020204" pitchFamily="34" charset="0"/>
                <a:cs typeface="Arial" panose="020B0604020202020204" pitchFamily="34" charset="0"/>
              </a:rPr>
              <a:t>γ. την οργάνωση – διεύθυνση εκτέλεσης των σχεδίων δράσης.</a:t>
            </a:r>
          </a:p>
          <a:p>
            <a:pPr algn="l"/>
            <a:r>
              <a:rPr lang="el-GR" sz="1900" b="0" i="0" u="none" strike="noStrike" baseline="0" dirty="0">
                <a:latin typeface="Arial" panose="020B0604020202020204" pitchFamily="34" charset="0"/>
                <a:cs typeface="Arial" panose="020B0604020202020204" pitchFamily="34" charset="0"/>
              </a:rPr>
              <a:t>Συναφής με τη λήψη απόφασης είναι η διαδικασία </a:t>
            </a:r>
            <a:r>
              <a:rPr lang="el-GR" sz="1900" b="0" i="1" u="none" strike="noStrike" baseline="0" dirty="0">
                <a:latin typeface="Arial" panose="020B0604020202020204" pitchFamily="34" charset="0"/>
                <a:cs typeface="Arial" panose="020B0604020202020204" pitchFamily="34" charset="0"/>
              </a:rPr>
              <a:t>επιλογής</a:t>
            </a:r>
            <a:r>
              <a:rPr lang="el-GR" sz="1900" b="0" i="0" u="none" strike="noStrike" baseline="0" dirty="0">
                <a:latin typeface="Arial" panose="020B0604020202020204" pitchFamily="34" charset="0"/>
                <a:cs typeface="Arial" panose="020B0604020202020204" pitchFamily="34" charset="0"/>
              </a:rPr>
              <a:t> (ή προτεραιοτήτων) σχεδίου δράσης, δηλαδή:</a:t>
            </a:r>
          </a:p>
          <a:p>
            <a:pPr algn="l"/>
            <a:r>
              <a:rPr lang="el-GR" sz="1900" b="0" i="0" u="none" strike="noStrike" baseline="0" dirty="0">
                <a:latin typeface="Arial" panose="020B0604020202020204" pitchFamily="34" charset="0"/>
                <a:cs typeface="Arial" panose="020B0604020202020204" pitchFamily="34" charset="0"/>
              </a:rPr>
              <a:t>α. επενδυτικές ανάγκες – εναλλακτικές λύσεις – διαμόρφωση προτάσεων,</a:t>
            </a:r>
          </a:p>
          <a:p>
            <a:pPr algn="l"/>
            <a:r>
              <a:rPr lang="el-GR" sz="1900" b="0" i="0" u="none" strike="noStrike" baseline="0" dirty="0">
                <a:latin typeface="Arial" panose="020B0604020202020204" pitchFamily="34" charset="0"/>
                <a:cs typeface="Arial" panose="020B0604020202020204" pitchFamily="34" charset="0"/>
              </a:rPr>
              <a:t>β. στόχοι – κριτήρια για την τελική αξιολόγηση (π.χ. ΒΙΤ),</a:t>
            </a:r>
          </a:p>
          <a:p>
            <a:pPr algn="l"/>
            <a:r>
              <a:rPr lang="el-GR" sz="1900" b="0" i="0" u="none" strike="noStrike" baseline="0" dirty="0">
                <a:latin typeface="Arial" panose="020B0604020202020204" pitchFamily="34" charset="0"/>
                <a:cs typeface="Arial" panose="020B0604020202020204" pitchFamily="34" charset="0"/>
              </a:rPr>
              <a:t>γ. αποτελέσματα, αναλύσεις κόστους/οφέλους κ.λπ.</a:t>
            </a:r>
          </a:p>
          <a:p>
            <a:pPr algn="l"/>
            <a:r>
              <a:rPr lang="el-GR" sz="1900" b="0" i="0" u="none" strike="noStrike" baseline="0" dirty="0">
                <a:latin typeface="Arial" panose="020B0604020202020204" pitchFamily="34" charset="0"/>
                <a:cs typeface="Arial" panose="020B0604020202020204" pitchFamily="34" charset="0"/>
              </a:rPr>
              <a:t>Τέλος, η αξιολόγηση και εκτίμηση </a:t>
            </a:r>
            <a:r>
              <a:rPr lang="el-GR" sz="1900" b="0" i="1" u="none" strike="noStrike" baseline="0" dirty="0">
                <a:latin typeface="Arial" panose="020B0604020202020204" pitchFamily="34" charset="0"/>
                <a:cs typeface="Arial" panose="020B0604020202020204" pitchFamily="34" charset="0"/>
              </a:rPr>
              <a:t>αποτελεσμάτων</a:t>
            </a:r>
            <a:r>
              <a:rPr lang="el-GR" sz="1900" b="0" i="0" u="none" strike="noStrike" baseline="0" dirty="0">
                <a:latin typeface="Arial" panose="020B0604020202020204" pitchFamily="34" charset="0"/>
                <a:cs typeface="Arial" panose="020B0604020202020204" pitchFamily="34" charset="0"/>
              </a:rPr>
              <a:t> πρέπει να βασιστεί στα εξής:</a:t>
            </a:r>
          </a:p>
          <a:p>
            <a:pPr algn="l"/>
            <a:r>
              <a:rPr lang="el-GR" sz="1900" b="0" i="0" u="none" strike="noStrike" baseline="0" dirty="0">
                <a:latin typeface="Arial" panose="020B0604020202020204" pitchFamily="34" charset="0"/>
                <a:cs typeface="Arial" panose="020B0604020202020204" pitchFamily="34" charset="0"/>
              </a:rPr>
              <a:t>α. ικανοποίηση υγειονομικών αναγκών,</a:t>
            </a:r>
          </a:p>
          <a:p>
            <a:pPr algn="l"/>
            <a:r>
              <a:rPr lang="el-GR" sz="1900" b="0" i="0" u="none" strike="noStrike" baseline="0" dirty="0">
                <a:latin typeface="Arial" panose="020B0604020202020204" pitchFamily="34" charset="0"/>
                <a:cs typeface="Arial" panose="020B0604020202020204" pitchFamily="34" charset="0"/>
              </a:rPr>
              <a:t>β. ανάπτυξη νέων τεχνολογιών και εξειδικευμένων υπηρεσιών,</a:t>
            </a:r>
          </a:p>
          <a:p>
            <a:pPr algn="l"/>
            <a:r>
              <a:rPr lang="el-GR" sz="1900" b="0" i="0" u="none" strike="noStrike" baseline="0" dirty="0">
                <a:latin typeface="Arial" panose="020B0604020202020204" pitchFamily="34" charset="0"/>
                <a:cs typeface="Arial" panose="020B0604020202020204" pitchFamily="34" charset="0"/>
              </a:rPr>
              <a:t>γ. βελτίωση νοσηλευτικών και οικονομικών δεικτών,</a:t>
            </a:r>
          </a:p>
          <a:p>
            <a:pPr algn="l"/>
            <a:r>
              <a:rPr lang="el-GR" sz="1900" b="0" i="0" u="none" strike="noStrike" baseline="0" dirty="0">
                <a:latin typeface="Arial" panose="020B0604020202020204" pitchFamily="34" charset="0"/>
                <a:cs typeface="Arial" panose="020B0604020202020204" pitchFamily="34" charset="0"/>
              </a:rPr>
              <a:t>δ. βελτίωση ικανοποίησης του χρήστη και ποιότητας φροντίδων υγείας,</a:t>
            </a:r>
          </a:p>
          <a:p>
            <a:pPr algn="l"/>
            <a:r>
              <a:rPr lang="el-GR" sz="1900" b="0" i="0" u="none" strike="noStrike" baseline="0" dirty="0">
                <a:latin typeface="Arial" panose="020B0604020202020204" pitchFamily="34" charset="0"/>
                <a:cs typeface="Arial" panose="020B0604020202020204" pitchFamily="34" charset="0"/>
              </a:rPr>
              <a:t>ε. ανάπτυξη σύγχρονων λειτουργιών και ανταγωνιστικότητας μονάδας υγείας.</a:t>
            </a:r>
            <a:endParaRPr lang="el-GR"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084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962526"/>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6.4.5 Λήψη απόφασης και αξιολόγηση (2)</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401053" y="1299411"/>
            <a:ext cx="11405936" cy="3816429"/>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Βασική προϋπόθεση στην παρακολούθηση των σχεδίων δράσης αποτελεί το σύστημα ελέγχου τους σε δύο βασικούς τομείς, α. «</a:t>
            </a:r>
            <a:r>
              <a:rPr lang="el-GR" sz="2200" b="0" i="0" u="none" strike="noStrike" baseline="0" dirty="0" err="1">
                <a:latin typeface="Arial" panose="020B0604020202020204" pitchFamily="34" charset="0"/>
                <a:cs typeface="Arial" panose="020B0604020202020204" pitchFamily="34" charset="0"/>
              </a:rPr>
              <a:t>project</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management</a:t>
            </a:r>
            <a:r>
              <a:rPr lang="el-GR" sz="2200" b="0" i="0" u="none" strike="noStrike" baseline="0" dirty="0">
                <a:latin typeface="Arial" panose="020B0604020202020204" pitchFamily="34" charset="0"/>
                <a:cs typeface="Arial" panose="020B0604020202020204" pitchFamily="34" charset="0"/>
              </a:rPr>
              <a:t>», β. «</a:t>
            </a:r>
            <a:r>
              <a:rPr lang="el-GR" sz="2200" b="0" i="0" u="none" strike="noStrike" baseline="0" dirty="0" err="1">
                <a:latin typeface="Arial" panose="020B0604020202020204" pitchFamily="34" charset="0"/>
                <a:cs typeface="Arial" panose="020B0604020202020204" pitchFamily="34" charset="0"/>
              </a:rPr>
              <a:t>accountability</a:t>
            </a:r>
            <a:r>
              <a:rPr lang="el-GR" sz="2200" b="0" i="0" u="none" strike="noStrike" baseline="0" dirty="0">
                <a:latin typeface="Arial" panose="020B0604020202020204" pitchFamily="34" charset="0"/>
                <a:cs typeface="Arial" panose="020B0604020202020204" pitchFamily="34" charset="0"/>
              </a:rPr>
              <a:t>». </a:t>
            </a:r>
          </a:p>
          <a:p>
            <a:pPr algn="l"/>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Η ανάπτυξη συστήματος ελέγχου, επίσης, περιλαμβάνει σχεδιασμό των οργάνων - μέσων παρακολούθησης της προόδου κάθε σχεδίου δράσης, καθώς διόρθωση παρεκκλίσεων.</a:t>
            </a:r>
          </a:p>
          <a:p>
            <a:pPr algn="l"/>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Τέλος, η αποδοτικότητα και η αποτελεσματικότητα κάθε δράσης τεκμαίρεται από την ύπαρξη και αξιολόγηση ανάλογων (οικονομικών και λειτουργικών) δεικτών.</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Ακολουθεί ενδεικτική παράθεση ορισμένων στόχων και αντίστοιχων περιοχών ανάπτυξης σχεδίων δράσης για τις κύριες και τις υποστηρικτικές λειτουργίες του νοσοκομείου.</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880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962526"/>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6.4.5 Λήψη απόφασης και αξιολόγηση (3)</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0BF001C1-6B43-2779-8FA4-5B16E536C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47" y="914918"/>
            <a:ext cx="9336506" cy="5492738"/>
          </a:xfrm>
          <a:prstGeom prst="rect">
            <a:avLst/>
          </a:prstGeom>
        </p:spPr>
      </p:pic>
    </p:spTree>
    <p:extLst>
      <p:ext uri="{BB962C8B-B14F-4D97-AF65-F5344CB8AC3E}">
        <p14:creationId xmlns:p14="http://schemas.microsoft.com/office/powerpoint/2010/main" val="570468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962526"/>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Επιχειρησιακός σχεδιασμός υπηρεσιών υγείας</a:t>
            </a:r>
            <a:br>
              <a:rPr lang="el-GR" sz="3400" b="1" i="0" u="none" strike="noStrike" baseline="0" dirty="0">
                <a:latin typeface="Arial" panose="020B0604020202020204" pitchFamily="34" charset="0"/>
                <a:cs typeface="Arial" panose="020B0604020202020204" pitchFamily="34" charset="0"/>
              </a:rPr>
            </a:br>
            <a:r>
              <a:rPr lang="el-GR" sz="3000" b="1" i="1" u="none" strike="noStrike" baseline="0" dirty="0">
                <a:latin typeface="Arial" panose="020B0604020202020204" pitchFamily="34" charset="0"/>
                <a:cs typeface="Arial" panose="020B0604020202020204" pitchFamily="34" charset="0"/>
              </a:rPr>
              <a:t>6.4.5 Λήψη απόφασης και αξιολόγηση (4)</a:t>
            </a:r>
            <a:endParaRPr lang="el-GR" sz="2500" i="1"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2E3F6BCE-2941-E566-5CE3-C21E96BA9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736" y="962526"/>
            <a:ext cx="7058527" cy="5488531"/>
          </a:xfrm>
          <a:prstGeom prst="rect">
            <a:avLst/>
          </a:prstGeom>
        </p:spPr>
      </p:pic>
    </p:spTree>
    <p:extLst>
      <p:ext uri="{BB962C8B-B14F-4D97-AF65-F5344CB8AC3E}">
        <p14:creationId xmlns:p14="http://schemas.microsoft.com/office/powerpoint/2010/main" val="345278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(5)</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028343"/>
            <a:ext cx="11112758" cy="5262979"/>
          </a:xfrm>
          <a:prstGeom prst="rect">
            <a:avLst/>
          </a:prstGeom>
          <a:noFill/>
          <a:ln>
            <a:noFill/>
          </a:ln>
        </p:spPr>
        <p:txBody>
          <a:bodyPr wrap="square" rtlCol="0">
            <a:spAutoFit/>
          </a:bodyPr>
          <a:lstStyle/>
          <a:p>
            <a:pPr algn="l"/>
            <a:r>
              <a:rPr lang="el-GR" sz="2100" b="0" i="0" u="none" strike="noStrike" baseline="0" dirty="0">
                <a:latin typeface="Arial" panose="020B0604020202020204" pitchFamily="34" charset="0"/>
                <a:cs typeface="Arial" panose="020B0604020202020204" pitchFamily="34" charset="0"/>
              </a:rPr>
              <a:t>Οι </a:t>
            </a:r>
            <a:r>
              <a:rPr lang="el-GR" sz="2100" b="1" i="0" u="none" strike="noStrike" baseline="0" dirty="0">
                <a:latin typeface="Arial" panose="020B0604020202020204" pitchFamily="34" charset="0"/>
                <a:cs typeface="Arial" panose="020B0604020202020204" pitchFamily="34" charset="0"/>
              </a:rPr>
              <a:t>συνθήκες </a:t>
            </a:r>
            <a:r>
              <a:rPr lang="el-GR" sz="2100" b="0" i="0" u="none" strike="noStrike" baseline="0" dirty="0">
                <a:latin typeface="Arial" panose="020B0604020202020204" pitchFamily="34" charset="0"/>
                <a:cs typeface="Arial" panose="020B0604020202020204" pitchFamily="34" charset="0"/>
              </a:rPr>
              <a:t>κάτω από τις οποίες δημιουργείται ευνοϊκό κλίμα για την ανάπτυξη στρατηγικών προγραμμάτων ή σχεδίων είναι οι ακόλουθες:</a:t>
            </a:r>
          </a:p>
          <a:p>
            <a:pPr algn="l"/>
            <a:r>
              <a:rPr lang="el-GR" sz="2100" b="0" i="0" u="none" strike="noStrike" baseline="0" dirty="0">
                <a:latin typeface="Arial" panose="020B0604020202020204" pitchFamily="34" charset="0"/>
                <a:cs typeface="Arial" panose="020B0604020202020204" pitchFamily="34" charset="0"/>
              </a:rPr>
              <a:t>I. </a:t>
            </a:r>
            <a:r>
              <a:rPr lang="el-GR" sz="2100" b="0" i="1" u="none" strike="noStrike" baseline="0" dirty="0">
                <a:latin typeface="Arial" panose="020B0604020202020204" pitchFamily="34" charset="0"/>
                <a:cs typeface="Arial" panose="020B0604020202020204" pitchFamily="34" charset="0"/>
              </a:rPr>
              <a:t>Η ηγεσία με όραμα</a:t>
            </a:r>
            <a:r>
              <a:rPr lang="el-GR" sz="2100" b="0" i="0" u="none" strike="noStrike" baseline="0" dirty="0">
                <a:latin typeface="Arial" panose="020B0604020202020204" pitchFamily="34" charset="0"/>
                <a:cs typeface="Arial" panose="020B0604020202020204" pitchFamily="34" charset="0"/>
              </a:rPr>
              <a:t>: είναι σημαντικό τα μέλη που απαρτίζουν την ηγετική ομάδα της επιχείρησης ή του οργανισμού να πιστεύουν πρώτα τα ίδια στην αξία και χρησιμότητα της στρατηγικής και των στρατηγικών προγραμμάτων.</a:t>
            </a:r>
          </a:p>
          <a:p>
            <a:pPr algn="l"/>
            <a:r>
              <a:rPr lang="el-GR" sz="2100" b="0" i="0" u="none" strike="noStrike" baseline="0" dirty="0">
                <a:latin typeface="Arial" panose="020B0604020202020204" pitchFamily="34" charset="0"/>
                <a:cs typeface="Arial" panose="020B0604020202020204" pitchFamily="34" charset="0"/>
              </a:rPr>
              <a:t>II. </a:t>
            </a:r>
            <a:r>
              <a:rPr lang="el-GR" sz="2100" b="0" i="1" u="none" strike="noStrike" baseline="0" dirty="0">
                <a:latin typeface="Arial" panose="020B0604020202020204" pitchFamily="34" charset="0"/>
                <a:cs typeface="Arial" panose="020B0604020202020204" pitchFamily="34" charset="0"/>
              </a:rPr>
              <a:t>Το μέγεθος και η πολυπλοκότητα</a:t>
            </a:r>
            <a:r>
              <a:rPr lang="el-GR" sz="2100" b="0" i="0" u="none" strike="noStrike" baseline="0" dirty="0">
                <a:latin typeface="Arial" panose="020B0604020202020204" pitchFamily="34" charset="0"/>
                <a:cs typeface="Arial" panose="020B0604020202020204" pitchFamily="34" charset="0"/>
              </a:rPr>
              <a:t>: οι μεγάλοι οργανισμοί και επιχειρήσεις από τη φύση τους χρειάζεται να εφαρμόζουν πολύ περισσότερο τη διαδικασία του σχεδιασμού ως εργαλείο επίτευξης των στόχων τους και ελέγχου της πορείας τους.</a:t>
            </a:r>
          </a:p>
          <a:p>
            <a:pPr algn="l"/>
            <a:r>
              <a:rPr lang="el-GR" sz="2100" b="0" i="0" u="none" strike="noStrike" baseline="0" dirty="0">
                <a:latin typeface="Arial" panose="020B0604020202020204" pitchFamily="34" charset="0"/>
                <a:cs typeface="Arial" panose="020B0604020202020204" pitchFamily="34" charset="0"/>
              </a:rPr>
              <a:t>III. </a:t>
            </a:r>
            <a:r>
              <a:rPr lang="el-GR" sz="2100" b="0" i="1" u="none" strike="noStrike" baseline="0" dirty="0">
                <a:latin typeface="Arial" panose="020B0604020202020204" pitchFamily="34" charset="0"/>
                <a:cs typeface="Arial" panose="020B0604020202020204" pitchFamily="34" charset="0"/>
              </a:rPr>
              <a:t>Η σταθερότητα του περιβάλλοντος </a:t>
            </a:r>
            <a:r>
              <a:rPr lang="el-GR" sz="2100" b="0" i="0" u="none" strike="noStrike" baseline="0" dirty="0">
                <a:latin typeface="Arial" panose="020B0604020202020204" pitchFamily="34" charset="0"/>
                <a:cs typeface="Arial" panose="020B0604020202020204" pitchFamily="34" charset="0"/>
              </a:rPr>
              <a:t>τόσο του εσωτερικού όσο και του εξωτερικού ευνοεί την ανάπτυξη του σχεδιασμού.</a:t>
            </a:r>
          </a:p>
          <a:p>
            <a:pPr algn="l"/>
            <a:r>
              <a:rPr lang="el-GR" sz="2100" b="0" i="0" u="none" strike="noStrike" baseline="0" dirty="0">
                <a:latin typeface="Arial" panose="020B0604020202020204" pitchFamily="34" charset="0"/>
                <a:cs typeface="Arial" panose="020B0604020202020204" pitchFamily="34" charset="0"/>
              </a:rPr>
              <a:t>IV. </a:t>
            </a:r>
            <a:r>
              <a:rPr lang="el-GR" sz="2100" b="0" i="1" u="none" strike="noStrike" baseline="0" dirty="0">
                <a:latin typeface="Arial" panose="020B0604020202020204" pitchFamily="34" charset="0"/>
                <a:cs typeface="Arial" panose="020B0604020202020204" pitchFamily="34" charset="0"/>
              </a:rPr>
              <a:t>Η ωριμότητα του κλάδου </a:t>
            </a:r>
            <a:r>
              <a:rPr lang="el-GR" sz="2100" b="0" i="0" u="none" strike="noStrike" baseline="0" dirty="0">
                <a:latin typeface="Arial" panose="020B0604020202020204" pitchFamily="34" charset="0"/>
                <a:cs typeface="Arial" panose="020B0604020202020204" pitchFamily="34" charset="0"/>
              </a:rPr>
              <a:t>(π.χ. υγείας).</a:t>
            </a:r>
          </a:p>
          <a:p>
            <a:pPr algn="l"/>
            <a:r>
              <a:rPr lang="el-GR" sz="2100" b="0" i="0" u="none" strike="noStrike" baseline="0" dirty="0">
                <a:latin typeface="Arial" panose="020B0604020202020204" pitchFamily="34" charset="0"/>
                <a:cs typeface="Arial" panose="020B0604020202020204" pitchFamily="34" charset="0"/>
              </a:rPr>
              <a:t>V. </a:t>
            </a:r>
            <a:r>
              <a:rPr lang="el-GR" sz="2100" b="1" i="0" u="none" strike="noStrike" baseline="0" dirty="0">
                <a:latin typeface="Arial" panose="020B0604020202020204" pitchFamily="34" charset="0"/>
                <a:cs typeface="Arial" panose="020B0604020202020204" pitchFamily="34" charset="0"/>
              </a:rPr>
              <a:t>Οι επενδύσεις - το μέγεθος των επενδύσεων </a:t>
            </a:r>
            <a:r>
              <a:rPr lang="el-GR" sz="2100" b="0" i="0" u="none" strike="noStrike" baseline="0" dirty="0">
                <a:latin typeface="Arial" panose="020B0604020202020204" pitchFamily="34" charset="0"/>
                <a:cs typeface="Arial" panose="020B0604020202020204" pitchFamily="34" charset="0"/>
              </a:rPr>
              <a:t>υπαγορεύουν ως ανάγκη προγράμματα για την τήρηση των χρόνων και άλλων οικονομικών και τεχνικών δεσμεύσεων.</a:t>
            </a:r>
          </a:p>
          <a:p>
            <a:pPr algn="l"/>
            <a:r>
              <a:rPr lang="el-GR" sz="2100" b="0" i="0" u="none" strike="noStrike" baseline="0" dirty="0">
                <a:latin typeface="Arial" panose="020B0604020202020204" pitchFamily="34" charset="0"/>
                <a:cs typeface="Arial" panose="020B0604020202020204" pitchFamily="34" charset="0"/>
              </a:rPr>
              <a:t>VI. </a:t>
            </a:r>
            <a:r>
              <a:rPr lang="el-GR" sz="2100" b="0" i="1" u="none" strike="noStrike" baseline="0" dirty="0">
                <a:latin typeface="Arial" panose="020B0604020202020204" pitchFamily="34" charset="0"/>
                <a:cs typeface="Arial" panose="020B0604020202020204" pitchFamily="34" charset="0"/>
              </a:rPr>
              <a:t>Η γεωγραφική κατανομή </a:t>
            </a:r>
            <a:r>
              <a:rPr lang="el-GR" sz="2100" b="0" i="0" u="none" strike="noStrike" baseline="0" dirty="0">
                <a:latin typeface="Arial" panose="020B0604020202020204" pitchFamily="34" charset="0"/>
                <a:cs typeface="Arial" panose="020B0604020202020204" pitchFamily="34" charset="0"/>
              </a:rPr>
              <a:t>των δραστηριοτήτων: συστήματα ή οργανισμοί που είναι εγκατεστημένοι σε πολλά και διαφορετικά γεωγραφικά σημεία τείνουν να χρειάζονται περισσότερο έλεγχο και παρακολούθηση (π.χ. ΕΣΥ).</a:t>
            </a:r>
            <a:endParaRPr lang="el-G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253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60960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Επίλογος για τη χώρα μας</a:t>
            </a:r>
            <a:r>
              <a:rPr lang="el-GR" sz="3000" b="1" u="none" strike="noStrike" baseline="0" dirty="0">
                <a:latin typeface="Arial" panose="020B0604020202020204" pitchFamily="34" charset="0"/>
                <a:cs typeface="Arial" panose="020B0604020202020204" pitchFamily="34" charset="0"/>
              </a:rPr>
              <a:t> (1)</a:t>
            </a:r>
            <a:endParaRPr lang="el-GR" sz="25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93032" y="668641"/>
            <a:ext cx="11405936" cy="5632311"/>
          </a:xfrm>
          <a:prstGeom prst="rect">
            <a:avLst/>
          </a:prstGeom>
          <a:noFill/>
          <a:ln>
            <a:noFill/>
          </a:ln>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Την πενταετία 2010-2015 τα νοσοκομεία, μέσα από μια σειρά μεταρρυθμιστικών μέτρων που εφάρμοσαν σε συνδυασμό με τα γενικότερα μέτρα ανασχεδιασμού και αναδιάρθρωσης του δημόσιου νοσοκομειακού τομέα που επιβλήθηκαν από τις κυβερνήσεις με στόχο κυρίως τη μείωση του κόστους λόγω των συνεχών ελλειμμάτων και της αναποτελεσματικής διοίκησης των προηγούμενων χρόνων, κατάφεραν να μειώσουν τις δαπάνες τους αυξάνοντας ταυτόχρονα την παραγωγικότητά τους. </a:t>
            </a:r>
          </a:p>
          <a:p>
            <a:pPr algn="l"/>
            <a:r>
              <a:rPr lang="el-GR" sz="2000" b="0" i="0" u="none" strike="noStrike" baseline="0" dirty="0">
                <a:latin typeface="Arial" panose="020B0604020202020204" pitchFamily="34" charset="0"/>
                <a:cs typeface="Arial" panose="020B0604020202020204" pitchFamily="34" charset="0"/>
              </a:rPr>
              <a:t>Ωστόσο, τα αποτελέσματα όσον αφορά την παραγωγικότητα είναι τελείως διαφορετικά κατά την περίοδο 2016-2020, στην οποία η εκτίναξη της φαρμακευτικής δαπάνης σε συνδυασμό με την αύξηση της δαπάνης του υγειονομικού υλικού επαναφέρουν το μέσο κόστος νοσηλείας το 2020 στα επίπεδα του 2011, παρά το γεγονός ότι το 2020 λόγω της πανδημίας ο αριθμός των </a:t>
            </a:r>
            <a:r>
              <a:rPr lang="el-GR" sz="2000" b="0" i="0" u="none" strike="noStrike" baseline="0" dirty="0" err="1">
                <a:latin typeface="Arial" panose="020B0604020202020204" pitchFamily="34" charset="0"/>
                <a:cs typeface="Arial" panose="020B0604020202020204" pitchFamily="34" charset="0"/>
              </a:rPr>
              <a:t>νοσηλευθέντων</a:t>
            </a:r>
            <a:r>
              <a:rPr lang="el-GR" sz="2000" b="0" i="0" u="none" strike="noStrike" baseline="0" dirty="0">
                <a:latin typeface="Arial" panose="020B0604020202020204" pitchFamily="34" charset="0"/>
                <a:cs typeface="Arial" panose="020B0604020202020204" pitchFamily="34" charset="0"/>
              </a:rPr>
              <a:t> ασθενών είναι σημαντικά μειωμένος (</a:t>
            </a:r>
            <a:r>
              <a:rPr lang="el-GR" sz="2000" b="0" i="0" u="none" strike="noStrike" baseline="0" dirty="0" err="1">
                <a:latin typeface="Arial" panose="020B0604020202020204" pitchFamily="34" charset="0"/>
                <a:cs typeface="Arial" panose="020B0604020202020204" pitchFamily="34" charset="0"/>
              </a:rPr>
              <a:t>Λέτσιος</a:t>
            </a:r>
            <a:r>
              <a:rPr lang="el-GR" sz="2000" b="0" i="0" u="none" strike="noStrike" baseline="0" dirty="0">
                <a:latin typeface="Arial" panose="020B0604020202020204" pitchFamily="34" charset="0"/>
                <a:cs typeface="Arial" panose="020B0604020202020204" pitchFamily="34" charset="0"/>
              </a:rPr>
              <a:t> 2022).</a:t>
            </a:r>
          </a:p>
          <a:p>
            <a:pPr algn="l"/>
            <a:r>
              <a:rPr lang="el-GR" sz="2000" b="0" i="0" u="none" strike="noStrike" baseline="0" dirty="0">
                <a:latin typeface="Arial" panose="020B0604020202020204" pitchFamily="34" charset="0"/>
                <a:cs typeface="Arial" panose="020B0604020202020204" pitchFamily="34" charset="0"/>
              </a:rPr>
              <a:t>Ο στρατηγικός σχεδιασμός των νοσοκομείων κατά τη χρονική περίοδο 2010-2020 ήταν, τελικά, </a:t>
            </a:r>
            <a:r>
              <a:rPr lang="el-GR" sz="2000" b="1" i="0" u="none" strike="noStrike" baseline="0" dirty="0">
                <a:latin typeface="Arial" panose="020B0604020202020204" pitchFamily="34" charset="0"/>
                <a:cs typeface="Arial" panose="020B0604020202020204" pitchFamily="34" charset="0"/>
              </a:rPr>
              <a:t>μερικώς επιτυχής</a:t>
            </a:r>
            <a:r>
              <a:rPr lang="el-GR" sz="2000" b="0" i="0" u="none" strike="noStrike" baseline="0" dirty="0">
                <a:latin typeface="Arial" panose="020B0604020202020204" pitchFamily="34" charset="0"/>
                <a:cs typeface="Arial" panose="020B0604020202020204" pitchFamily="34" charset="0"/>
              </a:rPr>
              <a:t>. Οι διοικήσεις δεν θα πρέπει να θεωρούν την ύπαρξη του στρατηγικού σχεδίου μόνο ως ένα κριτήριο για την αξιολόγησή τους, αλλά να κατανοήσουν ότι ο στρατηγικός σχεδιασμός πρέπει να παράγει αποτελέσματα και όχι σχέδια και να τον αντιμετωπίζουν ως εργαλείο για την ενίσχυση της οργανωτικής απόδοσης. Οι </a:t>
            </a:r>
            <a:r>
              <a:rPr lang="el-GR" sz="2000" b="1" i="0" u="none" strike="noStrike" baseline="0" dirty="0">
                <a:latin typeface="Arial" panose="020B0604020202020204" pitchFamily="34" charset="0"/>
                <a:cs typeface="Arial" panose="020B0604020202020204" pitchFamily="34" charset="0"/>
              </a:rPr>
              <a:t>διοικήσεις</a:t>
            </a:r>
            <a:r>
              <a:rPr lang="el-GR" sz="2000" b="0" i="0" u="none" strike="noStrike" baseline="0" dirty="0">
                <a:latin typeface="Arial" panose="020B0604020202020204" pitchFamily="34" charset="0"/>
                <a:cs typeface="Arial" panose="020B0604020202020204" pitchFamily="34" charset="0"/>
              </a:rPr>
              <a:t> θα πρέπει να συνδέσουν τον βαθμό της επίτευξης των στόχων του στρατηγικού σχεδιασμού με τη συστηματική </a:t>
            </a:r>
            <a:r>
              <a:rPr lang="el-GR" sz="2000" b="1" i="0" u="none" strike="noStrike" baseline="0" dirty="0">
                <a:latin typeface="Arial" panose="020B0604020202020204" pitchFamily="34" charset="0"/>
                <a:cs typeface="Arial" panose="020B0604020202020204" pitchFamily="34" charset="0"/>
              </a:rPr>
              <a:t>αξιολόγηση</a:t>
            </a:r>
            <a:r>
              <a:rPr lang="el-GR" sz="2000" b="0" i="0" u="none" strike="noStrike" baseline="0" dirty="0">
                <a:latin typeface="Arial" panose="020B0604020202020204" pitchFamily="34" charset="0"/>
                <a:cs typeface="Arial" panose="020B0604020202020204" pitchFamily="34" charset="0"/>
              </a:rPr>
              <a:t> των προσφερόμενων υπηρεσιών και ανάλογη αξιολόγηση των στελεχών και του προσωπικού.</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888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60960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Επίλογος για τη χώρα μας</a:t>
            </a:r>
            <a:r>
              <a:rPr lang="el-GR" sz="3000" b="1" u="none" strike="noStrike" baseline="0" dirty="0">
                <a:latin typeface="Arial" panose="020B0604020202020204" pitchFamily="34" charset="0"/>
                <a:cs typeface="Arial" panose="020B0604020202020204" pitchFamily="34" charset="0"/>
              </a:rPr>
              <a:t> (2)</a:t>
            </a:r>
            <a:endParaRPr lang="el-GR" sz="25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93032" y="668641"/>
            <a:ext cx="11405936" cy="4832092"/>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Το από πάνω (</a:t>
            </a:r>
            <a:r>
              <a:rPr lang="el-GR" sz="2200" b="0" i="0" u="none" strike="noStrike" baseline="0" dirty="0" err="1">
                <a:latin typeface="Arial" panose="020B0604020202020204" pitchFamily="34" charset="0"/>
                <a:cs typeface="Arial" panose="020B0604020202020204" pitchFamily="34" charset="0"/>
              </a:rPr>
              <a:t>top</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down</a:t>
            </a:r>
            <a:r>
              <a:rPr lang="el-GR" sz="2200" b="0" i="0" u="none" strike="noStrike" baseline="0" dirty="0">
                <a:latin typeface="Arial" panose="020B0604020202020204" pitchFamily="34" charset="0"/>
                <a:cs typeface="Arial" panose="020B0604020202020204" pitchFamily="34" charset="0"/>
              </a:rPr>
              <a:t>) προς τα κάτω (</a:t>
            </a:r>
            <a:r>
              <a:rPr lang="el-GR" sz="2200" b="0" i="0" u="none" strike="noStrike" baseline="0" dirty="0" err="1">
                <a:latin typeface="Arial" panose="020B0604020202020204" pitchFamily="34" charset="0"/>
                <a:cs typeface="Arial" panose="020B0604020202020204" pitchFamily="34" charset="0"/>
              </a:rPr>
              <a:t>bottom</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up</a:t>
            </a:r>
            <a:r>
              <a:rPr lang="el-GR" sz="2200" b="0" i="0" u="none" strike="noStrike" baseline="0" dirty="0">
                <a:latin typeface="Arial" panose="020B0604020202020204" pitchFamily="34" charset="0"/>
                <a:cs typeface="Arial" panose="020B0604020202020204" pitchFamily="34" charset="0"/>
              </a:rPr>
              <a:t>) στυλ ηγεσίας πρέπει να αντικατασταθεί με ένα πιο δημοκρατικό και συμμετοχικό μοντέλο που να επιτρέπει τη συμμετοχή των εργαζομένων στον στρατηγικό σχεδιασμό. Η συμμετοχή των ανώτερων στελεχών και η ομαδική συμμετοχή στη διαδικασία του στρατηγικού σχεδιασμού έχει υψηλή επίδραση στην επίτευξη των στόχων του. Είναι πολύ σημαντικό να συμμετέχουν οι κλινικοί ιατροί και οι επαγγελματίες υγείας στη διαδικασία διαμόρφωσης και εφαρμογής του στρατηγικού σχεδιασμού.</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Οι </a:t>
            </a:r>
            <a:r>
              <a:rPr lang="el-GR" sz="2200" b="1" i="0" u="none" strike="noStrike" baseline="0" dirty="0">
                <a:latin typeface="Arial" panose="020B0604020202020204" pitchFamily="34" charset="0"/>
                <a:cs typeface="Arial" panose="020B0604020202020204" pitchFamily="34" charset="0"/>
              </a:rPr>
              <a:t>παράγοντες </a:t>
            </a:r>
            <a:r>
              <a:rPr lang="el-GR" sz="2200" b="0" i="0" u="none" strike="noStrike" baseline="0" dirty="0">
                <a:latin typeface="Arial" panose="020B0604020202020204" pitchFamily="34" charset="0"/>
                <a:cs typeface="Arial" panose="020B0604020202020204" pitchFamily="34" charset="0"/>
              </a:rPr>
              <a:t>που κυρίως διαμορφώνουν την επιτυχή εφαρμογή του στρατηγικού σχεδιασμού είναι:</a:t>
            </a:r>
          </a:p>
          <a:p>
            <a:pPr marL="400050" indent="-400050" algn="l">
              <a:buFont typeface="+mj-lt"/>
              <a:buAutoNum type="romanUcPeriod"/>
            </a:pPr>
            <a:r>
              <a:rPr lang="el-GR" sz="2200" b="0" i="1" u="none" strike="noStrike" baseline="0" dirty="0">
                <a:latin typeface="Arial" panose="020B0604020202020204" pitchFamily="34" charset="0"/>
                <a:cs typeface="Arial" panose="020B0604020202020204" pitchFamily="34" charset="0"/>
              </a:rPr>
              <a:t>τα στοιχεία του στρατηγικού σχεδιασμού</a:t>
            </a:r>
          </a:p>
          <a:p>
            <a:pPr marL="400050" indent="-400050" algn="l">
              <a:buFont typeface="+mj-lt"/>
              <a:buAutoNum type="romanUcPeriod"/>
            </a:pPr>
            <a:r>
              <a:rPr lang="el-GR" sz="2200" b="0" i="1" u="none" strike="noStrike" baseline="0" dirty="0">
                <a:latin typeface="Arial" panose="020B0604020202020204" pitchFamily="34" charset="0"/>
                <a:cs typeface="Arial" panose="020B0604020202020204" pitchFamily="34" charset="0"/>
              </a:rPr>
              <a:t>η αξιολόγηση</a:t>
            </a:r>
          </a:p>
          <a:p>
            <a:pPr marL="400050" indent="-400050" algn="l">
              <a:buFont typeface="+mj-lt"/>
              <a:buAutoNum type="romanUcPeriod"/>
            </a:pPr>
            <a:r>
              <a:rPr lang="el-GR" sz="2200" b="0" i="1" u="none" strike="noStrike" baseline="0" dirty="0">
                <a:latin typeface="Arial" panose="020B0604020202020204" pitchFamily="34" charset="0"/>
                <a:cs typeface="Arial" panose="020B0604020202020204" pitchFamily="34" charset="0"/>
              </a:rPr>
              <a:t>η συμμετοχή</a:t>
            </a:r>
            <a:endParaRPr lang="el-GR" sz="2200" i="1" dirty="0">
              <a:latin typeface="Arial" panose="020B0604020202020204" pitchFamily="34" charset="0"/>
              <a:cs typeface="Arial" panose="020B0604020202020204" pitchFamily="34" charset="0"/>
            </a:endParaRPr>
          </a:p>
          <a:p>
            <a:pPr marL="400050" indent="-400050" algn="l">
              <a:buFont typeface="+mj-lt"/>
              <a:buAutoNum type="romanUcPeriod"/>
            </a:pPr>
            <a:r>
              <a:rPr lang="el-GR" sz="2200" b="0" i="1" u="none" strike="noStrike" baseline="0" dirty="0">
                <a:latin typeface="Arial" panose="020B0604020202020204" pitchFamily="34" charset="0"/>
                <a:cs typeface="Arial" panose="020B0604020202020204" pitchFamily="34" charset="0"/>
              </a:rPr>
              <a:t>τα αποτελέσματα</a:t>
            </a:r>
            <a:endParaRPr lang="el-GR"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322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60960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Επίλογος για τη χώρα μας</a:t>
            </a:r>
            <a:r>
              <a:rPr lang="el-GR" sz="3000" b="1" u="none" strike="noStrike" baseline="0" dirty="0">
                <a:latin typeface="Arial" panose="020B0604020202020204" pitchFamily="34" charset="0"/>
                <a:cs typeface="Arial" panose="020B0604020202020204" pitchFamily="34" charset="0"/>
              </a:rPr>
              <a:t> (3)</a:t>
            </a:r>
            <a:endParaRPr lang="el-GR" sz="25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93032" y="668641"/>
            <a:ext cx="11405936" cy="4154984"/>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πολιτική σε σχέση με τη διοίκηση, τουλάχιστον στην κοινή αρχή-λειτουργία του σχεδιασμού, και στην υγεία έχει αυξημένο βαθμό επιτυχίας, αν επιτευχθούν οι προϋποθέσεις:</a:t>
            </a:r>
          </a:p>
          <a:p>
            <a:pPr algn="l"/>
            <a:endParaRPr lang="el-GR" sz="2200" i="1" dirty="0">
              <a:latin typeface="Arial" panose="020B0604020202020204" pitchFamily="34" charset="0"/>
              <a:cs typeface="Arial" panose="020B0604020202020204" pitchFamily="34" charset="0"/>
            </a:endParaRPr>
          </a:p>
          <a:p>
            <a:pPr algn="l"/>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να υπάρχει εικόνα και γνώση, με την ανάλυση της κατάστασης – διάγνωση (</a:t>
            </a:r>
            <a:r>
              <a:rPr lang="el-GR" sz="2200" b="0" i="0" u="none" strike="noStrike" baseline="0" dirty="0" err="1">
                <a:latin typeface="Arial" panose="020B0604020202020204" pitchFamily="34" charset="0"/>
                <a:cs typeface="Arial" panose="020B0604020202020204" pitchFamily="34" charset="0"/>
              </a:rPr>
              <a:t>diagnosis</a:t>
            </a:r>
            <a:r>
              <a:rPr lang="el-GR" sz="2200" b="0" i="0" u="none" strike="noStrike" baseline="0" dirty="0">
                <a:latin typeface="Arial" panose="020B0604020202020204" pitchFamily="34" charset="0"/>
                <a:cs typeface="Arial" panose="020B0604020202020204" pitchFamily="34" charset="0"/>
              </a:rPr>
              <a:t>), στοχεύοντας σε δημόσιες πολιτικές με παραδοτέα στους πολίτες,</a:t>
            </a:r>
          </a:p>
          <a:p>
            <a:pPr algn="l"/>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να υπάρχει προνοητικότητα (</a:t>
            </a:r>
            <a:r>
              <a:rPr lang="el-GR" sz="2200" b="0" i="0" u="none" strike="noStrike" baseline="0" dirty="0" err="1">
                <a:latin typeface="Arial" panose="020B0604020202020204" pitchFamily="34" charset="0"/>
                <a:cs typeface="Arial" panose="020B0604020202020204" pitchFamily="34" charset="0"/>
              </a:rPr>
              <a:t>foresightness</a:t>
            </a:r>
            <a:r>
              <a:rPr lang="el-GR" sz="2200" b="0" i="0" u="none" strike="noStrike" baseline="0" dirty="0">
                <a:latin typeface="Arial" panose="020B0604020202020204" pitchFamily="34" charset="0"/>
                <a:cs typeface="Arial" panose="020B0604020202020204" pitchFamily="34" charset="0"/>
              </a:rPr>
              <a:t>) με σχεδιασμό (</a:t>
            </a:r>
            <a:r>
              <a:rPr lang="el-GR" sz="2200" b="0" i="0" u="none" strike="noStrike" baseline="0" dirty="0" err="1">
                <a:latin typeface="Arial" panose="020B0604020202020204" pitchFamily="34" charset="0"/>
                <a:cs typeface="Arial" panose="020B0604020202020204" pitchFamily="34" charset="0"/>
              </a:rPr>
              <a:t>planning</a:t>
            </a:r>
            <a:r>
              <a:rPr lang="el-GR" sz="2200" b="0" i="0" u="none" strike="noStrike" baseline="0" dirty="0">
                <a:latin typeface="Arial" panose="020B0604020202020204" pitchFamily="34" charset="0"/>
                <a:cs typeface="Arial" panose="020B0604020202020204" pitchFamily="34" charset="0"/>
              </a:rPr>
              <a:t>) που θα παρακολουθείται,</a:t>
            </a:r>
          </a:p>
          <a:p>
            <a:pPr algn="l"/>
            <a:r>
              <a:rPr lang="el-GR" sz="2200" b="1" i="0" u="none" strike="noStrike" baseline="0" dirty="0">
                <a:latin typeface="Arial" panose="020B0604020202020204" pitchFamily="34" charset="0"/>
                <a:cs typeface="Arial" panose="020B0604020202020204" pitchFamily="34" charset="0"/>
              </a:rPr>
              <a:t>Γ</a:t>
            </a:r>
            <a:r>
              <a:rPr lang="el-GR" sz="2200" b="0" i="0" u="none" strike="noStrike" baseline="0" dirty="0">
                <a:latin typeface="Arial" panose="020B0604020202020204" pitchFamily="34" charset="0"/>
                <a:cs typeface="Arial" panose="020B0604020202020204" pitchFamily="34" charset="0"/>
              </a:rPr>
              <a:t>. να υπάρχει εποπτεία και επίβλεψη (</a:t>
            </a:r>
            <a:r>
              <a:rPr lang="el-GR" sz="2200" b="0" i="0" u="none" strike="noStrike" baseline="0" dirty="0" err="1">
                <a:latin typeface="Arial" panose="020B0604020202020204" pitchFamily="34" charset="0"/>
                <a:cs typeface="Arial" panose="020B0604020202020204" pitchFamily="34" charset="0"/>
              </a:rPr>
              <a:t>oversightness</a:t>
            </a:r>
            <a:r>
              <a:rPr lang="el-GR" sz="2200" b="0" i="0" u="none" strike="noStrike" baseline="0" dirty="0">
                <a:latin typeface="Arial" panose="020B0604020202020204" pitchFamily="34" charset="0"/>
                <a:cs typeface="Arial" panose="020B0604020202020204" pitchFamily="34" charset="0"/>
              </a:rPr>
              <a:t>), με πολιτικές κατευθύνσεις και οδηγίες (</a:t>
            </a:r>
            <a:r>
              <a:rPr lang="el-GR" sz="2200" b="0" i="0" u="none" strike="noStrike" baseline="0" dirty="0" err="1">
                <a:latin typeface="Arial" panose="020B0604020202020204" pitchFamily="34" charset="0"/>
                <a:cs typeface="Arial" panose="020B0604020202020204" pitchFamily="34" charset="0"/>
              </a:rPr>
              <a:t>guidelines</a:t>
            </a:r>
            <a:r>
              <a:rPr lang="el-GR" sz="2200" b="0" i="0" u="none" strike="noStrike" baseline="0" dirty="0">
                <a:latin typeface="Arial" panose="020B0604020202020204" pitchFamily="34" charset="0"/>
                <a:cs typeface="Arial" panose="020B0604020202020204" pitchFamily="34" charset="0"/>
              </a:rPr>
              <a:t>) στη βάση στόχοι – αποτελέσματα, π.χ. μηνιαία και ετήσια,</a:t>
            </a:r>
          </a:p>
          <a:p>
            <a:pPr algn="l"/>
            <a:r>
              <a:rPr lang="el-GR" sz="2200" b="1" i="0" u="none" strike="noStrike" baseline="0" dirty="0">
                <a:latin typeface="Arial" panose="020B0604020202020204" pitchFamily="34" charset="0"/>
                <a:cs typeface="Arial" panose="020B0604020202020204" pitchFamily="34" charset="0"/>
              </a:rPr>
              <a:t>Δ. </a:t>
            </a:r>
            <a:r>
              <a:rPr lang="el-GR" sz="2200" b="0" i="0" u="none" strike="noStrike" baseline="0" dirty="0">
                <a:latin typeface="Arial" panose="020B0604020202020204" pitchFamily="34" charset="0"/>
                <a:cs typeface="Arial" panose="020B0604020202020204" pitchFamily="34" charset="0"/>
              </a:rPr>
              <a:t>να υπάρχει ενόραση (</a:t>
            </a:r>
            <a:r>
              <a:rPr lang="el-GR" sz="2200" b="0" i="0" u="none" strike="noStrike" baseline="0" dirty="0" err="1">
                <a:latin typeface="Arial" panose="020B0604020202020204" pitchFamily="34" charset="0"/>
                <a:cs typeface="Arial" panose="020B0604020202020204" pitchFamily="34" charset="0"/>
              </a:rPr>
              <a:t>insightness</a:t>
            </a:r>
            <a:r>
              <a:rPr lang="el-GR" sz="2200" b="0" i="0" u="none" strike="noStrike" baseline="0" dirty="0">
                <a:latin typeface="Arial" panose="020B0604020202020204" pitchFamily="34" charset="0"/>
                <a:cs typeface="Arial" panose="020B0604020202020204" pitchFamily="34" charset="0"/>
              </a:rPr>
              <a:t>) των στελεχών με χαρακτηριστικά ηγεσίας, που θα πείθουν το προσωπικό, οικοδομώντας σε ικανότητες και εργαλεία.</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083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192505" y="0"/>
            <a:ext cx="11806990" cy="609600"/>
          </a:xfrm>
          <a:ln>
            <a:noFill/>
          </a:ln>
        </p:spPr>
        <p:txBody>
          <a:bodyPr>
            <a:noAutofit/>
          </a:bodyPr>
          <a:lstStyle/>
          <a:p>
            <a:r>
              <a:rPr lang="el-GR" sz="3400" b="1" i="0" u="none" strike="noStrike" baseline="0" dirty="0">
                <a:latin typeface="Arial" panose="020B0604020202020204" pitchFamily="34" charset="0"/>
                <a:cs typeface="Arial" panose="020B0604020202020204" pitchFamily="34" charset="0"/>
              </a:rPr>
              <a:t>6.4 Επίλογος για τη χώρα μας</a:t>
            </a:r>
            <a:r>
              <a:rPr lang="el-GR" sz="3000" b="1" u="none" strike="noStrike" baseline="0" dirty="0">
                <a:latin typeface="Arial" panose="020B0604020202020204" pitchFamily="34" charset="0"/>
                <a:cs typeface="Arial" panose="020B0604020202020204" pitchFamily="34" charset="0"/>
              </a:rPr>
              <a:t> (4)</a:t>
            </a:r>
            <a:endParaRPr lang="el-GR" sz="25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93032" y="668641"/>
            <a:ext cx="11405936"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αντιμετώπιση και των κρίσεων γίνεται μέσω και νέων αρχών διακυβέρνησης</a:t>
            </a:r>
            <a:r>
              <a:rPr lang="el-GR" sz="2200" b="0" i="0" u="none" strike="noStrike" baseline="0">
                <a:latin typeface="Arial" panose="020B0604020202020204" pitchFamily="34" charset="0"/>
                <a:cs typeface="Arial" panose="020B0604020202020204" pitchFamily="34" charset="0"/>
              </a:rPr>
              <a:t>. </a:t>
            </a:r>
          </a:p>
          <a:p>
            <a:pPr algn="l"/>
            <a:r>
              <a:rPr lang="el-GR" sz="2200" b="1" i="0" u="none" strike="noStrike" baseline="0">
                <a:latin typeface="Arial" panose="020B0604020202020204" pitchFamily="34" charset="0"/>
                <a:cs typeface="Arial" panose="020B0604020202020204" pitchFamily="34" charset="0"/>
              </a:rPr>
              <a:t>Πολιτική </a:t>
            </a:r>
            <a:r>
              <a:rPr lang="el-GR" sz="2200" b="0" i="0" u="none" strike="noStrike" baseline="0" dirty="0">
                <a:latin typeface="Arial" panose="020B0604020202020204" pitchFamily="34" charset="0"/>
                <a:cs typeface="Arial" panose="020B0604020202020204" pitchFamily="34" charset="0"/>
              </a:rPr>
              <a:t>και </a:t>
            </a:r>
            <a:r>
              <a:rPr lang="el-GR" sz="2200" b="1" i="0" u="none" strike="noStrike" baseline="0" dirty="0">
                <a:latin typeface="Arial" panose="020B0604020202020204" pitchFamily="34" charset="0"/>
                <a:cs typeface="Arial" panose="020B0604020202020204" pitchFamily="34" charset="0"/>
              </a:rPr>
              <a:t>διοίκηση </a:t>
            </a:r>
            <a:r>
              <a:rPr lang="el-GR" sz="2200" b="0" i="0" u="none" strike="noStrike" baseline="0" dirty="0">
                <a:latin typeface="Arial" panose="020B0604020202020204" pitchFamily="34" charset="0"/>
                <a:cs typeface="Arial" panose="020B0604020202020204" pitchFamily="34" charset="0"/>
              </a:rPr>
              <a:t>πρέπει να συνδεθούν περισσότερο. </a:t>
            </a:r>
          </a:p>
          <a:p>
            <a:pPr algn="l"/>
            <a:r>
              <a:rPr lang="el-GR" sz="2200" b="0" i="0" u="none" strike="noStrike" baseline="0" dirty="0">
                <a:latin typeface="Arial" panose="020B0604020202020204" pitchFamily="34" charset="0"/>
                <a:cs typeface="Arial" panose="020B0604020202020204" pitchFamily="34" charset="0"/>
              </a:rPr>
              <a:t>Τα </a:t>
            </a:r>
            <a:r>
              <a:rPr lang="el-GR" sz="2200" b="0" i="1" u="none" strike="noStrike" baseline="0" dirty="0">
                <a:latin typeface="Arial" panose="020B0604020202020204" pitchFamily="34" charset="0"/>
                <a:cs typeface="Arial" panose="020B0604020202020204" pitchFamily="34" charset="0"/>
              </a:rPr>
              <a:t>εργαλεία</a:t>
            </a:r>
            <a:r>
              <a:rPr lang="el-GR" sz="2200" b="0" i="0" u="none" strike="noStrike" baseline="0" dirty="0">
                <a:latin typeface="Arial" panose="020B0604020202020204" pitchFamily="34" charset="0"/>
                <a:cs typeface="Arial" panose="020B0604020202020204" pitchFamily="34" charset="0"/>
              </a:rPr>
              <a:t> είναι γνωστά στον αναπτυγμένο κόσμο:</a:t>
            </a:r>
          </a:p>
          <a:p>
            <a:pPr algn="l"/>
            <a:r>
              <a:rPr lang="el-GR" sz="2200" b="0" i="0" u="none" strike="noStrike" baseline="0" dirty="0">
                <a:latin typeface="Arial" panose="020B0604020202020204" pitchFamily="34" charset="0"/>
                <a:cs typeface="Arial" panose="020B0604020202020204" pitchFamily="34" charset="0"/>
              </a:rPr>
              <a:t>α. στρατηγικός και επιχειρησιακός σχεδιασμός, που δεν θα τον ανατρέπουν οι πολιτικές αλλαγές και η εφαρμογή του στη δημόσια διοίκηση, με σύγχρονα εργαλεία διαχείρισης της πληροφορίας και της γνώσης, που θα παραμένουν και θα βελτιώνονται μακροπρόθεσμα, αναπτύσσοντας και όχι μόνο συρρικνώνοντας,</a:t>
            </a:r>
          </a:p>
          <a:p>
            <a:pPr algn="l"/>
            <a:r>
              <a:rPr lang="el-GR" sz="2200" b="0" i="0" u="none" strike="noStrike" baseline="0" dirty="0">
                <a:latin typeface="Arial" panose="020B0604020202020204" pitchFamily="34" charset="0"/>
                <a:cs typeface="Arial" panose="020B0604020202020204" pitchFamily="34" charset="0"/>
              </a:rPr>
              <a:t>β. οργάνωση και συντονισμός με αξιοκρατία στην πρόσληψη, καθώς και κριτήρια στην αξιολόγηση, και μετά από αυτήν κίνητρα-αντικίνητρα, με χρήση και εξωτερικών υπηρεσιών ιδιωτών (</a:t>
            </a:r>
            <a:r>
              <a:rPr lang="el-GR" sz="2200" b="0" i="0" u="none" strike="noStrike" baseline="0" dirty="0" err="1">
                <a:latin typeface="Arial" panose="020B0604020202020204" pitchFamily="34" charset="0"/>
                <a:cs typeface="Arial" panose="020B0604020202020204" pitchFamily="34" charset="0"/>
              </a:rPr>
              <a:t>outsourcing</a:t>
            </a:r>
            <a:r>
              <a:rPr lang="el-GR" sz="2200" b="0" i="0" u="none" strike="noStrike" baseline="0" dirty="0">
                <a:latin typeface="Arial" panose="020B0604020202020204" pitchFamily="34" charset="0"/>
                <a:cs typeface="Arial" panose="020B0604020202020204" pitchFamily="34" charset="0"/>
              </a:rPr>
              <a:t>), π.χ. στα οικονομικά, την πληροφορική κ.λπ.,</a:t>
            </a:r>
          </a:p>
          <a:p>
            <a:pPr algn="l"/>
            <a:r>
              <a:rPr lang="el-GR" sz="2200" b="0" i="0" u="none" strike="noStrike" baseline="0" dirty="0">
                <a:latin typeface="Arial" panose="020B0604020202020204" pitchFamily="34" charset="0"/>
                <a:cs typeface="Arial" panose="020B0604020202020204" pitchFamily="34" charset="0"/>
              </a:rPr>
              <a:t>γ. έλεγχος και παρακολούθηση των δημόσιων πολιτικών συνεκτικά από τον πρωθυπουργό, τους (λίγους) υπουργούς (πολιτικά πρόσωπα) και υφυπουργούς ή/και γενικούς γραμματείς με θητεία, πιο τεχνοκρατικό ρόλο και σύνδεση με τη δημόσια διοίκηση (που θα επιλέγει τους καλύτερους γενικούς διευθυντές, διευθυντές και προϊσταμένους, που επίσης θα αξιολογούνται πραγματικά και περιοδικά).</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237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D01B2-BBDD-32EC-C8DD-32AB1F224D1C}"/>
              </a:ext>
            </a:extLst>
          </p:cNvPr>
          <p:cNvSpPr txBox="1"/>
          <p:nvPr/>
        </p:nvSpPr>
        <p:spPr>
          <a:xfrm>
            <a:off x="2789275" y="2875002"/>
            <a:ext cx="6613451" cy="1107996"/>
          </a:xfrm>
          <a:prstGeom prst="rect">
            <a:avLst/>
          </a:prstGeom>
          <a:noFill/>
          <a:ln>
            <a:solidFill>
              <a:schemeClr val="tx1"/>
            </a:solidFill>
          </a:ln>
        </p:spPr>
        <p:txBody>
          <a:bodyPr wrap="square" rtlCol="0">
            <a:spAutoFit/>
          </a:bodyPr>
          <a:lstStyle/>
          <a:p>
            <a:pPr algn="ctr"/>
            <a:r>
              <a:rPr lang="el-GR" sz="1600" dirty="0">
                <a:latin typeface="Arial" panose="020B0604020202020204" pitchFamily="34" charset="0"/>
                <a:ea typeface="Tahoma" panose="020B0604030504040204" pitchFamily="34" charset="0"/>
                <a:cs typeface="Arial" panose="020B0604020202020204" pitchFamily="34" charset="0"/>
              </a:rPr>
              <a:t>Απαγορεύεται η αναδημοσίευση ή αναπαραγωγή του παρόντος έργου                με οποιονδήποτε τρόπο χωρίς γραπτή άδεια του εκδότη, σύμφωνα με                τον Ν. 2121/1993 και τη Διεθνή Σύμβαση της Βέρνης </a:t>
            </a:r>
          </a:p>
          <a:p>
            <a:pPr algn="ctr"/>
            <a:r>
              <a:rPr lang="el-GR" sz="1600" dirty="0">
                <a:latin typeface="Arial" panose="020B0604020202020204" pitchFamily="34" charset="0"/>
                <a:ea typeface="Tahoma" panose="020B0604030504040204" pitchFamily="34" charset="0"/>
                <a:cs typeface="Arial" panose="020B0604020202020204" pitchFamily="34" charset="0"/>
              </a:rPr>
              <a:t>(που έχει κυρωθεί με τον Ν. 100/1975)</a:t>
            </a:r>
          </a:p>
        </p:txBody>
      </p:sp>
    </p:spTree>
    <p:extLst>
      <p:ext uri="{BB962C8B-B14F-4D97-AF65-F5344CB8AC3E}">
        <p14:creationId xmlns:p14="http://schemas.microsoft.com/office/powerpoint/2010/main" val="321956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(6)</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204807"/>
            <a:ext cx="11112758" cy="4832092"/>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Θα πρέπει να τονιστεί ότι δεν υφίσταται μία και μοναδική ορθή διαδικασία για την ανάπτυξη στρατηγικών προγραμμάτων και σχεδίων, αλλά ποικίλα μοντέλα-</a:t>
            </a:r>
            <a:r>
              <a:rPr lang="el-GR" sz="2200" b="1" i="0" u="none" strike="noStrike" baseline="0" dirty="0">
                <a:latin typeface="Arial" panose="020B0604020202020204" pitchFamily="34" charset="0"/>
                <a:cs typeface="Arial" panose="020B0604020202020204" pitchFamily="34" charset="0"/>
              </a:rPr>
              <a:t>κύκλοι</a:t>
            </a:r>
            <a:r>
              <a:rPr lang="el-GR" sz="2200" b="0" i="0" u="none" strike="noStrike" baseline="0" dirty="0">
                <a:latin typeface="Arial" panose="020B0604020202020204" pitchFamily="34" charset="0"/>
                <a:cs typeface="Arial" panose="020B0604020202020204" pitchFamily="34" charset="0"/>
              </a:rPr>
              <a:t>, κατάλληλα σε διαφορετικές καταστάσεις. Ενδεικτικά, αναφέρονται τα ακόλουθα:</a:t>
            </a:r>
            <a:endParaRPr lang="en-US" sz="2200" b="0" i="0" u="none" strike="noStrike" baseline="0" dirty="0">
              <a:latin typeface="Arial" panose="020B0604020202020204" pitchFamily="34" charset="0"/>
              <a:cs typeface="Arial" panose="020B0604020202020204" pitchFamily="34" charset="0"/>
            </a:endParaRP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Ο </a:t>
            </a:r>
            <a:r>
              <a:rPr lang="el-GR" sz="2200" b="0" i="1" u="none" strike="noStrike" baseline="0" dirty="0">
                <a:latin typeface="Arial" panose="020B0604020202020204" pitchFamily="34" charset="0"/>
                <a:cs typeface="Arial" panose="020B0604020202020204" pitchFamily="34" charset="0"/>
              </a:rPr>
              <a:t>κύκλος είσοδος-έξοδος</a:t>
            </a:r>
            <a:r>
              <a:rPr lang="el-GR" sz="2200" b="0" i="0" u="none" strike="noStrike" baseline="0" dirty="0">
                <a:latin typeface="Arial" panose="020B0604020202020204" pitchFamily="34" charset="0"/>
                <a:cs typeface="Arial" panose="020B0604020202020204" pitchFamily="34" charset="0"/>
              </a:rPr>
              <a:t>, όπου ως «είσοδος» μπορούν να θεωρηθούν όλα τα στοιχεία που αφορούν τη δράση και τις προοπτικές ενός οργανισμού, π.χ. ανθρώπινο δυναμικό, υλικά μέσα, πληροφορίες, ιδέες και άλλα), τα οποία μέσα από μια διαδικασία μετασχηματισμού (π.χ. δραστηριότητες παραγωγής, σχεδιασμός, έλεγχος) καταλήγουν στην «έξοδο» ως προϊόντα και υπηρεσίες.</a:t>
            </a:r>
            <a:endParaRPr lang="en-US" sz="2200" b="0" i="0" u="none" strike="noStrike" baseline="0" dirty="0">
              <a:latin typeface="Arial" panose="020B0604020202020204" pitchFamily="34" charset="0"/>
              <a:cs typeface="Arial" panose="020B0604020202020204" pitchFamily="34" charset="0"/>
            </a:endParaRP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Ο </a:t>
            </a:r>
            <a:r>
              <a:rPr lang="el-GR" sz="2200" b="0" i="1" u="none" strike="noStrike" baseline="0" dirty="0">
                <a:latin typeface="Arial" panose="020B0604020202020204" pitchFamily="34" charset="0"/>
                <a:cs typeface="Arial" panose="020B0604020202020204" pitchFamily="34" charset="0"/>
              </a:rPr>
              <a:t>κύκλος λήψης αποφάσεων</a:t>
            </a:r>
            <a:r>
              <a:rPr lang="el-GR" sz="2200" b="0" i="0" u="none" strike="noStrike" baseline="0" dirty="0">
                <a:latin typeface="Arial" panose="020B0604020202020204" pitchFamily="34" charset="0"/>
                <a:cs typeface="Arial" panose="020B0604020202020204" pitchFamily="34" charset="0"/>
              </a:rPr>
              <a:t>, κατά τον οποίο, αφού οριστεί το πρόβλημα και συλλεχθούν τα σχετικά πρωτογενή δεδομένα, δημιουργούνται εναλλακτικές λύσεις από την εφαρμογή των οποίων γίνεται προσπάθεια να εκτιμηθούν οι συνέπειες, επιλέγεται και εφαρμόζεται η βέλτιστη και αποτιμώνται τα αποτελέσματα αυτής.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42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(7)</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74073" y="1038045"/>
            <a:ext cx="11621192" cy="5170646"/>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Τα ανωτέρω </a:t>
            </a:r>
            <a:r>
              <a:rPr lang="el-GR" sz="2200" b="1" i="0" u="none" strike="noStrike" baseline="0" dirty="0">
                <a:latin typeface="Arial" panose="020B0604020202020204" pitchFamily="34" charset="0"/>
                <a:cs typeface="Arial" panose="020B0604020202020204" pitchFamily="34" charset="0"/>
              </a:rPr>
              <a:t>μοντέλα </a:t>
            </a:r>
            <a:r>
              <a:rPr lang="el-GR" sz="2200" b="0" i="0" u="none" strike="noStrike" baseline="0" dirty="0">
                <a:latin typeface="Arial" panose="020B0604020202020204" pitchFamily="34" charset="0"/>
                <a:cs typeface="Arial" panose="020B0604020202020204" pitchFamily="34" charset="0"/>
              </a:rPr>
              <a:t>μπορούν να λάβουν και πιο σύνθετη μορφή ανάλογα πάντα με την κάθε περίπτωση. Πάντως, κατά την ανάπτυξη του κάθε στρατηγικού προγράμματος θα πρέπει να λαμβάνονται υπόψη ορισμένες παράμετροι, όπως:</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Η </a:t>
            </a:r>
            <a:r>
              <a:rPr lang="el-GR" sz="2200" b="0" i="1" u="none" strike="noStrike" baseline="0" dirty="0">
                <a:latin typeface="Arial" panose="020B0604020202020204" pitchFamily="34" charset="0"/>
                <a:cs typeface="Arial" panose="020B0604020202020204" pitchFamily="34" charset="0"/>
              </a:rPr>
              <a:t>οργανωτική δομή </a:t>
            </a:r>
            <a:r>
              <a:rPr lang="el-GR" sz="2200" b="0" i="0" u="none" strike="noStrike" baseline="0" dirty="0">
                <a:latin typeface="Arial" panose="020B0604020202020204" pitchFamily="34" charset="0"/>
                <a:cs typeface="Arial" panose="020B0604020202020204" pitchFamily="34" charset="0"/>
              </a:rPr>
              <a:t>του οργανισμού καθώς και η </a:t>
            </a:r>
            <a:r>
              <a:rPr lang="el-GR" sz="2200" b="0" i="1" u="none" strike="noStrike" baseline="0" dirty="0">
                <a:latin typeface="Arial" panose="020B0604020202020204" pitchFamily="34" charset="0"/>
                <a:cs typeface="Arial" panose="020B0604020202020204" pitchFamily="34" charset="0"/>
              </a:rPr>
              <a:t>αβεβαιότητα</a:t>
            </a:r>
            <a:r>
              <a:rPr lang="el-GR" sz="2200" b="0" i="0" u="none" strike="noStrike" baseline="0" dirty="0">
                <a:latin typeface="Arial" panose="020B0604020202020204" pitchFamily="34" charset="0"/>
                <a:cs typeface="Arial" panose="020B0604020202020204" pitchFamily="34" charset="0"/>
              </a:rPr>
              <a:t> του εσωτερικού αλλά κυρίως του εξωτερικού περιβάλλοντος (π.χ. υγείας).</a:t>
            </a:r>
          </a:p>
          <a:p>
            <a:pPr algn="l"/>
            <a:r>
              <a:rPr lang="el-GR" sz="2200" b="0" i="0" u="none" strike="noStrike" baseline="0" dirty="0">
                <a:latin typeface="Arial" panose="020B0604020202020204" pitchFamily="34" charset="0"/>
                <a:cs typeface="Arial" panose="020B0604020202020204" pitchFamily="34" charset="0"/>
              </a:rPr>
              <a:t>• Η επίτευξη </a:t>
            </a:r>
            <a:r>
              <a:rPr lang="el-GR" sz="2200" b="0" i="1" u="none" strike="noStrike" baseline="0" dirty="0">
                <a:latin typeface="Arial" panose="020B0604020202020204" pitchFamily="34" charset="0"/>
                <a:cs typeface="Arial" panose="020B0604020202020204" pitchFamily="34" charset="0"/>
              </a:rPr>
              <a:t>συμφωνίας</a:t>
            </a:r>
            <a:r>
              <a:rPr lang="el-GR" sz="2200" b="0" i="0" u="none" strike="noStrike" baseline="0" dirty="0">
                <a:latin typeface="Arial" panose="020B0604020202020204" pitchFamily="34" charset="0"/>
                <a:cs typeface="Arial" panose="020B0604020202020204" pitchFamily="34" charset="0"/>
              </a:rPr>
              <a:t> μεταξύ των μετόχων του οργανισμού, των κοινωνικών εταίρων αλλά και της ηγετικής ομάδας αναφορικά με τους στόχους</a:t>
            </a:r>
            <a:r>
              <a:rPr lang="en-US" sz="2200" b="0" i="0" u="none" strike="noStrike" baseline="0" dirty="0">
                <a:latin typeface="Arial" panose="020B0604020202020204" pitchFamily="34" charset="0"/>
                <a:cs typeface="Arial" panose="020B0604020202020204" pitchFamily="34" charset="0"/>
              </a:rPr>
              <a:t>,</a:t>
            </a:r>
            <a:r>
              <a:rPr lang="el-GR" sz="2200" b="0" i="0" u="none" strike="noStrike" baseline="0" dirty="0">
                <a:latin typeface="Arial" panose="020B0604020202020204" pitchFamily="34" charset="0"/>
                <a:cs typeface="Arial" panose="020B0604020202020204" pitchFamily="34" charset="0"/>
              </a:rPr>
              <a:t> που αναμένεται να επιτευχθούν από το στρατηγικό πρόγραμμα.</a:t>
            </a:r>
          </a:p>
          <a:p>
            <a:pPr algn="l"/>
            <a:r>
              <a:rPr lang="el-GR" sz="2200" b="0" i="0" u="none" strike="noStrike" baseline="0" dirty="0">
                <a:latin typeface="Arial" panose="020B0604020202020204" pitchFamily="34" charset="0"/>
                <a:cs typeface="Arial" panose="020B0604020202020204" pitchFamily="34" charset="0"/>
              </a:rPr>
              <a:t>• Η συνεχής εφαρμογή της διαδικασίας του </a:t>
            </a:r>
            <a:r>
              <a:rPr lang="el-GR" sz="2200" b="0" i="1" u="none" strike="noStrike" baseline="0" dirty="0">
                <a:latin typeface="Arial" panose="020B0604020202020204" pitchFamily="34" charset="0"/>
                <a:cs typeface="Arial" panose="020B0604020202020204" pitchFamily="34" charset="0"/>
              </a:rPr>
              <a:t>ελέγχου</a:t>
            </a:r>
            <a:r>
              <a:rPr lang="el-GR" sz="2200" b="0" i="0" u="none" strike="noStrike" baseline="0" dirty="0">
                <a:latin typeface="Arial" panose="020B0604020202020204" pitchFamily="34" charset="0"/>
                <a:cs typeface="Arial" panose="020B0604020202020204" pitchFamily="34" charset="0"/>
              </a:rPr>
              <a:t>, παράλληλα με την εφαρμογή του στρατηγικού προγράμματος, ως ένα «εργαλείο» για καταγραφή και αποτίμηση των αποτελεσμάτων καθώς και για τον εντοπισμό των αποκλίσεων και των διορθ</a:t>
            </a:r>
            <a:r>
              <a:rPr lang="el-GR" sz="2200" dirty="0">
                <a:latin typeface="Arial" panose="020B0604020202020204" pitchFamily="34" charset="0"/>
                <a:cs typeface="Arial" panose="020B0604020202020204" pitchFamily="34" charset="0"/>
              </a:rPr>
              <a:t>ώσεων.</a:t>
            </a:r>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 Η </a:t>
            </a:r>
            <a:r>
              <a:rPr lang="el-GR" sz="2200" b="0" i="1" u="none" strike="noStrike" baseline="0" dirty="0">
                <a:latin typeface="Arial" panose="020B0604020202020204" pitchFamily="34" charset="0"/>
                <a:cs typeface="Arial" panose="020B0604020202020204" pitchFamily="34" charset="0"/>
              </a:rPr>
              <a:t>χρονική</a:t>
            </a:r>
            <a:r>
              <a:rPr lang="el-GR" sz="2200" b="0" i="0" u="none" strike="noStrike" baseline="0" dirty="0">
                <a:latin typeface="Arial" panose="020B0604020202020204" pitchFamily="34" charset="0"/>
                <a:cs typeface="Arial" panose="020B0604020202020204" pitchFamily="34" charset="0"/>
              </a:rPr>
              <a:t> διάσταση η οποία δρα ως περιοριστικός παράγοντας, όταν κάποια πράγματα πρέπει να γίνουν μέσα σε ορισμένα χρονικά περιθώρια, κι ως ανταγωνιστικό πλεονέκτημα, όταν πολλές επιχειρηματικές κινήσεις &amp; πρωτοβουλίες γίνονται ταχύτερα των ανταγωνιστών.</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90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
            <a:ext cx="11112758" cy="1023132"/>
          </a:xfrm>
          <a:ln>
            <a:noFill/>
          </a:ln>
        </p:spPr>
        <p:txBody>
          <a:bodyPr>
            <a:noAutofit/>
          </a:bodyPr>
          <a:lstStyle/>
          <a:p>
            <a:r>
              <a:rPr lang="el-GR" sz="3600" b="1" i="0" u="none" strike="noStrike" baseline="0" dirty="0">
                <a:latin typeface="Arial" panose="020B0604020202020204" pitchFamily="34" charset="0"/>
                <a:cs typeface="Arial" panose="020B0604020202020204" pitchFamily="34" charset="0"/>
              </a:rPr>
              <a:t>6.1 Ο στρατηγικός σχεδιασμός και προγραμματισμός (8)</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038045"/>
            <a:ext cx="11112758" cy="4493538"/>
          </a:xfrm>
          <a:prstGeom prst="rect">
            <a:avLst/>
          </a:prstGeom>
          <a:noFill/>
          <a:ln>
            <a:noFill/>
          </a:ln>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Η επιλογή της κατάλληλης </a:t>
            </a:r>
            <a:r>
              <a:rPr lang="el-GR" sz="2200" b="1" i="0" u="none" strike="noStrike" baseline="0" dirty="0">
                <a:latin typeface="Arial" panose="020B0604020202020204" pitchFamily="34" charset="0"/>
                <a:cs typeface="Arial" panose="020B0604020202020204" pitchFamily="34" charset="0"/>
              </a:rPr>
              <a:t>στρατηγικής </a:t>
            </a:r>
            <a:r>
              <a:rPr lang="el-GR" sz="2200" b="0" i="0" u="none" strike="noStrike" baseline="0" dirty="0">
                <a:latin typeface="Arial" panose="020B0604020202020204" pitchFamily="34" charset="0"/>
                <a:cs typeface="Arial" panose="020B0604020202020204" pitchFamily="34" charset="0"/>
              </a:rPr>
              <a:t>μπορεί να περιλαμβάνει ανάλυση και επέκταση υπαρχόντων προϊόντων/υπηρεσιών, αποδέσμευση υπαρχόντων προϊόντων/υπηρεσιών, διαφοροποίηση προϊόντων ή υπηρεσιών, κατάκτηση νέων προϊόντων ή υπηρεσιών.</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Τέλος, θα πρέπει να γίνει αντιληπτό ότι η επιλογή υιοθέτησης της </a:t>
            </a:r>
            <a:r>
              <a:rPr lang="el-GR" sz="2200" b="0" i="1" u="none" strike="noStrike" baseline="0" dirty="0">
                <a:latin typeface="Arial" panose="020B0604020202020204" pitchFamily="34" charset="0"/>
                <a:cs typeface="Arial" panose="020B0604020202020204" pitchFamily="34" charset="0"/>
              </a:rPr>
              <a:t>καλύτερης πρακτικής (Best </a:t>
            </a:r>
            <a:r>
              <a:rPr lang="en-US" sz="2200" i="1" dirty="0">
                <a:latin typeface="Arial" panose="020B0604020202020204" pitchFamily="34" charset="0"/>
                <a:cs typeface="Arial" panose="020B0604020202020204" pitchFamily="34" charset="0"/>
              </a:rPr>
              <a:t>P</a:t>
            </a:r>
            <a:r>
              <a:rPr lang="el-GR" sz="2200" b="0" i="1" u="none" strike="noStrike" baseline="0" dirty="0" err="1">
                <a:latin typeface="Arial" panose="020B0604020202020204" pitchFamily="34" charset="0"/>
                <a:cs typeface="Arial" panose="020B0604020202020204" pitchFamily="34" charset="0"/>
              </a:rPr>
              <a:t>ractice</a:t>
            </a:r>
            <a:r>
              <a:rPr lang="el-GR" sz="2200" b="0" i="1"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που εφαρμόζουν επιτυχημένα συστήματα ή οργανισμοί ενός κλάδου δεν αποτελεί και την καλύτερη στρατηγική. Και αυτό γιατί οι στρατηγικές αποφάσεις ενός οργανισμού σχετίζονται με τρία βασικά </a:t>
            </a:r>
            <a:r>
              <a:rPr lang="el-GR" sz="2200" b="0" i="1" u="none" strike="noStrike" baseline="0" dirty="0">
                <a:latin typeface="Arial" panose="020B0604020202020204" pitchFamily="34" charset="0"/>
                <a:cs typeface="Arial" panose="020B0604020202020204" pitchFamily="34" charset="0"/>
              </a:rPr>
              <a:t>θέματα</a:t>
            </a:r>
            <a:r>
              <a:rPr lang="el-GR" sz="2200" b="0" i="0" u="none" strike="noStrike" baseline="0" dirty="0">
                <a:latin typeface="Arial" panose="020B0604020202020204" pitchFamily="34" charset="0"/>
                <a:cs typeface="Arial" panose="020B0604020202020204" pitchFamily="34" charset="0"/>
              </a:rPr>
              <a:t>: </a:t>
            </a:r>
          </a:p>
          <a:p>
            <a:pPr algn="l"/>
            <a:r>
              <a:rPr lang="el-GR" sz="2200" dirty="0">
                <a:latin typeface="Arial" panose="020B0604020202020204" pitchFamily="34" charset="0"/>
                <a:cs typeface="Arial" panose="020B0604020202020204" pitchFamily="34" charset="0"/>
              </a:rPr>
              <a:t>Α. </a:t>
            </a:r>
            <a:r>
              <a:rPr lang="el-GR" sz="2200" b="0" i="0" u="none" strike="noStrike" baseline="0" dirty="0">
                <a:latin typeface="Arial" panose="020B0604020202020204" pitchFamily="34" charset="0"/>
                <a:cs typeface="Arial" panose="020B0604020202020204" pitchFamily="34" charset="0"/>
              </a:rPr>
              <a:t>τα χαρακτηριστικά του προϊόντος ή της υπηρεσίας που παράγουν, </a:t>
            </a:r>
          </a:p>
          <a:p>
            <a:pPr algn="l"/>
            <a:r>
              <a:rPr lang="el-GR" sz="2200" b="0" i="0" u="none" strike="noStrike" baseline="0" dirty="0">
                <a:latin typeface="Arial" panose="020B0604020202020204" pitchFamily="34" charset="0"/>
                <a:cs typeface="Arial" panose="020B0604020202020204" pitchFamily="34" charset="0"/>
              </a:rPr>
              <a:t>Β. τις τιμές και Γ. τις ευκαιρίες-προοπτικές της αγοράς. </a:t>
            </a:r>
          </a:p>
          <a:p>
            <a:pPr algn="l"/>
            <a:endParaRPr lang="el-GR" sz="220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Το </a:t>
            </a:r>
            <a:r>
              <a:rPr lang="en-US" sz="2200" dirty="0">
                <a:latin typeface="Arial" panose="020B0604020202020204" pitchFamily="34" charset="0"/>
                <a:cs typeface="Arial" panose="020B0604020202020204" pitchFamily="34" charset="0"/>
              </a:rPr>
              <a:t>B</a:t>
            </a:r>
            <a:r>
              <a:rPr lang="el-GR" sz="2200" b="0" i="0" u="none" strike="noStrike" baseline="0" dirty="0" err="1">
                <a:latin typeface="Arial" panose="020B0604020202020204" pitchFamily="34" charset="0"/>
                <a:cs typeface="Arial" panose="020B0604020202020204" pitchFamily="34" charset="0"/>
              </a:rPr>
              <a:t>enchmarking</a:t>
            </a:r>
            <a:r>
              <a:rPr lang="el-GR" sz="2200" b="0" i="0" u="none" strike="noStrike" baseline="0" dirty="0">
                <a:latin typeface="Arial" panose="020B0604020202020204" pitchFamily="34" charset="0"/>
                <a:cs typeface="Arial" panose="020B0604020202020204" pitchFamily="34" charset="0"/>
              </a:rPr>
              <a:t> μπορεί να βοηθήσει νέες ή παλιές επιχειρήσεις στα δύο πρώτα, αλλά όχι στο τρίτο, στο οποίο πρέπει να διαφοροποιούνται ουσιαστικά οι επιχειρήσεις.</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04163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9551</Words>
  <Application>Microsoft Office PowerPoint</Application>
  <PresentationFormat>Ευρεία οθόνη</PresentationFormat>
  <Paragraphs>476</Paragraphs>
  <Slides>64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64</vt:i4>
      </vt:variant>
    </vt:vector>
  </HeadingPairs>
  <TitlesOfParts>
    <vt:vector size="68" baseType="lpstr">
      <vt:lpstr>Arial</vt:lpstr>
      <vt:lpstr>Calibri</vt:lpstr>
      <vt:lpstr>Calibri Light</vt:lpstr>
      <vt:lpstr>Θέμα του Office</vt:lpstr>
      <vt:lpstr>Πολιτική υγείας και  Διοίκηση υπηρεσιών υγείας</vt:lpstr>
      <vt:lpstr>6.1 Ο στρατηγικός σχεδιασμός και προγραμματισμός (1)</vt:lpstr>
      <vt:lpstr>6.1 Ο στρατηγικός σχεδιασμός και προγραμματισμός (2)</vt:lpstr>
      <vt:lpstr>6.1 Ο στρατηγικός σχεδιασμός και προγραμματισμός (3)</vt:lpstr>
      <vt:lpstr>6.1 Ο στρατηγικός σχεδιασμός και προγραμματισμός (4)</vt:lpstr>
      <vt:lpstr>6.1 Ο στρατηγικός σχεδιασμός και προγραμματισμός (5)</vt:lpstr>
      <vt:lpstr>6.1 Ο στρατηγικός σχεδιασμός και προγραμματισμός (6)</vt:lpstr>
      <vt:lpstr>6.1 Ο στρατηγικός σχεδιασμός και προγραμματισμός (7)</vt:lpstr>
      <vt:lpstr>6.1 Ο στρατηγικός σχεδιασμός και προγραμματισμός (8)</vt:lpstr>
      <vt:lpstr>6.1 Ο στρατηγικός σχεδιασμός και προγραμματισμός (9)</vt:lpstr>
      <vt:lpstr>6.1 Ο στρατηγικός σχεδιασμός και προγραμματισμός (10)</vt:lpstr>
      <vt:lpstr>6.1 Ο στρατηγικός σχεδιασμός και προγραμματισμός (11)</vt:lpstr>
      <vt:lpstr>6.2 Η σχέση του σχεδιασμού με την πολιτική υγείας (1)</vt:lpstr>
      <vt:lpstr>6.2 Η σχέση του σχεδιασμού με την πολιτική υγείας (2)</vt:lpstr>
      <vt:lpstr>6.2 Η σχέση του σχεδιασμού με την πολιτική υγείας (3)</vt:lpstr>
      <vt:lpstr>6.2 Η σχέση του σχεδιασμού με την πολιτική υγείας (4)</vt:lpstr>
      <vt:lpstr>6.2 Η σχέση του σχεδιασμού με την πολιτική υγείας (5)</vt:lpstr>
      <vt:lpstr>6.2 Η σχέση του σχεδιασμού με την πολιτική υγείας (6)</vt:lpstr>
      <vt:lpstr>6.3 Στρατηγικός σχεδιασμός συστημάτων υγείας διεθνώς (1)</vt:lpstr>
      <vt:lpstr>6.3 Στρατηγικός σχεδιασμός συστημάτων υγείας διεθνώς (2)</vt:lpstr>
      <vt:lpstr>6.3 Στρατηγικός σχεδιασμός συστημάτων υγείας διεθνώς (3)</vt:lpstr>
      <vt:lpstr>6.3 Στρατηγικός σχεδιασμός συστημάτων υγείας διεθνώς (4)</vt:lpstr>
      <vt:lpstr>6.3 Στρατηγικός σχεδιασμός συστημάτων υγείας διεθνώς (5)</vt:lpstr>
      <vt:lpstr>6.3 Στρατηγικός σχεδιασμός συστημάτων υγείας διεθνώς (6)</vt:lpstr>
      <vt:lpstr>6.3 Στρατηγικός σχεδιασμός συστημάτων υγείας διεθνώς (7)</vt:lpstr>
      <vt:lpstr>6.3 Στρατηγικός σχεδιασμός συστημάτων υγείας διεθνώς (8)</vt:lpstr>
      <vt:lpstr>6.3 Στρατηγικός σχεδιασμός συστημάτων υγείας διεθνώς (9)</vt:lpstr>
      <vt:lpstr>6.3 Στρατηγικός σχεδιασμός συστημάτων υγείας διεθνώς (10)</vt:lpstr>
      <vt:lpstr>6.3 Στρατηγικός σχεδιασμός συστημάτων υγείας διεθνώς (11)</vt:lpstr>
      <vt:lpstr>6.3 Στρατηγικός σχεδιασμός συστημάτων υγείας διεθνώς (12)</vt:lpstr>
      <vt:lpstr>6.3 Στρατηγικός σχεδιασμός συστημάτων υγείας διεθνώς (13)</vt:lpstr>
      <vt:lpstr>6.3 Στρατηγικός σχεδιασμός συστημάτων υγείας διεθνώς (14)</vt:lpstr>
      <vt:lpstr>6.3 Στρατηγικός σχεδιασμός συστημάτων υγείας διεθνώς (15)</vt:lpstr>
      <vt:lpstr>6.3 Στρατηγικός σχεδιασμός συστημάτων υγείας διεθνώς (16)</vt:lpstr>
      <vt:lpstr>6.3 Στρατηγικός σχεδιασμός συστημάτων υγείας διεθνώς (17)</vt:lpstr>
      <vt:lpstr>6.3 Στρατηγικός σχεδιασμός συστημάτων υγείας διεθνώς (18)</vt:lpstr>
      <vt:lpstr>6.4 Επιχειρησιακός σχεδιασμός υπηρεσιών υγείας 6.4.1 Έννοιες και διάρθρωση (1)</vt:lpstr>
      <vt:lpstr>6.4 Επιχειρησιακός σχεδιασμός υπηρεσιών υγείας 6.4.1 Έννοιες και διάρθρωση (2)</vt:lpstr>
      <vt:lpstr>6.4 Επιχειρησιακός σχεδιασμός υπηρεσιών υγείας 6.4.1 Έννοιες και διάρθρωση (3)</vt:lpstr>
      <vt:lpstr>6.4 Επιχειρησιακός σχεδιασμός υπηρεσιών υγείας 6.4.1 Έννοιες και διάρθρωση (4)</vt:lpstr>
      <vt:lpstr>6.4 Επιχειρησιακός σχεδιασμός υπηρεσιών υγείας 6.4.2 Επιχειρησιακός σχεδιασμός στις ΔΕΚΟ (1)</vt:lpstr>
      <vt:lpstr>6.4 Επιχειρησιακός σχεδιασμός υπηρεσιών υγείας 6.4.2 Επιχειρησιακός σχεδιασμός στις ΔΕΚΟ (2)</vt:lpstr>
      <vt:lpstr>6.4 Επιχειρησιακός σχεδιασμός υπηρεσιών υγείας 6.4.2 Επιχειρησιακός σχεδιασμός στις ΔΕΚΟ (3)</vt:lpstr>
      <vt:lpstr>6.4 Επιχειρησιακός σχεδιασμός υπηρεσιών υγείας 6.4.2 Επιχειρησιακός σχεδιασμός στις ΔΕΚΟ (4)</vt:lpstr>
      <vt:lpstr>6.4 Επιχειρησιακός σχεδιασμός υπηρεσιών υγείας 6.4.3 Επιχειρησιακός σχεδιασμός στα νοσοκομεία (1)</vt:lpstr>
      <vt:lpstr>6.4 Επιχειρησιακός σχεδιασμός υπηρεσιών υγείας 6.4.3 Επιχειρησιακός σχεδιασμός στα νοσοκομεία (2)</vt:lpstr>
      <vt:lpstr>6.4 Επιχειρησιακός σχεδιασμός υπηρεσιών υγείας 6.4.3 Επιχειρησιακός σχεδιασμός στα νοσοκομεία (3)</vt:lpstr>
      <vt:lpstr>6.4 Επιχειρησιακός σχεδιασμός υπηρεσιών υγείας 6.4.3 Επιχειρησιακός σχεδιασμός στα νοσοκομεία 6.4.3.1 Στόχοι - δομή επιχειρησιακού σχεδίου (1)</vt:lpstr>
      <vt:lpstr>6.4 Επιχειρησιακός σχεδιασμός υπηρεσιών υγείας 6.4.3 Επιχειρησιακός σχεδιασμός στα νοσοκομεία 6.4.3.1 Στόχοι - δομή επιχειρησιακού σχεδίου (2)</vt:lpstr>
      <vt:lpstr>6.4 Επιχειρησιακός σχεδιασμός υπηρεσιών υγείας 6.4.3 Επιχειρησιακός σχεδιασμός στα νοσοκομεία 6.4.3.1 Στόχοι - δομή επιχειρησιακού σχεδίου (3)</vt:lpstr>
      <vt:lpstr>6.4 Επιχειρησιακός σχεδιασμός υπηρεσιών υγείας 6.4.3 Επιχειρησιακός σχεδιασμός στα νοσοκομεία 6.4.3.2 Ανάλυση σχεδίου δημόσιου νοσοκομείου</vt:lpstr>
      <vt:lpstr>6.4 Επιχειρησιακός σχεδιασμός υπηρεσιών υγείας 6.4.3 Επιχειρησιακός σχεδιασμός στα νοσοκομεία 6.4.3.3 Σχέδιο ιδιωτικής κλινικής </vt:lpstr>
      <vt:lpstr>6.4 Επιχειρησιακός σχεδιασμός υπηρεσιών υγείας 6.4.3 Επιχειρησιακός σχεδιασμός στα νοσοκομεία 6.4.3.4 Benchmarking και SWOT analysis (1)</vt:lpstr>
      <vt:lpstr>6.4 Επιχειρησιακός σχεδιασμός υπηρεσιών υγείας 6.4.3 Επιχειρησιακός σχεδιασμός στα νοσοκομεία 6.4.3.4 Benchmarking και SWOT analysis (2)</vt:lpstr>
      <vt:lpstr>6.4 Επιχειρησιακός σχεδιασμός υπηρεσιών υγείας 6.4.3 Επιχειρησιακός σχεδιασμός στα νοσοκομεία 6.4.3.4 Benchmarking και SWOT analysis (3)</vt:lpstr>
      <vt:lpstr>6.4 Επιχειρησιακός σχεδιασμός υπηρεσιών υγείας 6.4.5 Λήψη απόφασης και αξιολόγηση (1)</vt:lpstr>
      <vt:lpstr>6.4 Επιχειρησιακός σχεδιασμός υπηρεσιών υγείας 6.4.5 Λήψη απόφασης και αξιολόγηση (2)</vt:lpstr>
      <vt:lpstr>6.4 Επιχειρησιακός σχεδιασμός υπηρεσιών υγείας 6.4.5 Λήψη απόφασης και αξιολόγηση (3)</vt:lpstr>
      <vt:lpstr>6.4 Επιχειρησιακός σχεδιασμός υπηρεσιών υγείας 6.4.5 Λήψη απόφασης και αξιολόγηση (4)</vt:lpstr>
      <vt:lpstr>6.4 Επίλογος για τη χώρα μας (1)</vt:lpstr>
      <vt:lpstr>6.4 Επίλογος για τη χώρα μας (2)</vt:lpstr>
      <vt:lpstr>6.4 Επίλογος για τη χώρα μας (3)</vt:lpstr>
      <vt:lpstr>6.4 Επίλογος για τη χώρα μας (4)</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dc:creator>
  <cp:lastModifiedBy>Νικόλαος Πολύζος</cp:lastModifiedBy>
  <cp:revision>54</cp:revision>
  <dcterms:created xsi:type="dcterms:W3CDTF">2024-08-08T11:25:29Z</dcterms:created>
  <dcterms:modified xsi:type="dcterms:W3CDTF">2024-12-09T15:49:05Z</dcterms:modified>
</cp:coreProperties>
</file>