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6" r:id="rId3"/>
    <p:sldId id="287" r:id="rId4"/>
    <p:sldId id="288" r:id="rId5"/>
    <p:sldId id="289" r:id="rId6"/>
    <p:sldId id="290" r:id="rId7"/>
    <p:sldId id="291" r:id="rId8"/>
    <p:sldId id="292" r:id="rId9"/>
    <p:sldId id="293" r:id="rId10"/>
    <p:sldId id="294" r:id="rId11"/>
    <p:sldId id="295" r:id="rId12"/>
    <p:sldId id="296" r:id="rId13"/>
    <p:sldId id="297" r:id="rId14"/>
    <p:sldId id="298" r:id="rId15"/>
    <p:sldId id="299" r:id="rId16"/>
    <p:sldId id="300" r:id="rId17"/>
    <p:sldId id="301" r:id="rId18"/>
    <p:sldId id="302" r:id="rId19"/>
    <p:sldId id="303" r:id="rId20"/>
    <p:sldId id="304" r:id="rId21"/>
    <p:sldId id="305" r:id="rId22"/>
    <p:sldId id="306" r:id="rId23"/>
    <p:sldId id="307" r:id="rId24"/>
    <p:sldId id="308" r:id="rId25"/>
    <p:sldId id="309" r:id="rId26"/>
    <p:sldId id="310" r:id="rId27"/>
    <p:sldId id="311" r:id="rId28"/>
    <p:sldId id="312" r:id="rId29"/>
    <p:sldId id="313" r:id="rId30"/>
    <p:sldId id="314" r:id="rId31"/>
    <p:sldId id="315" r:id="rId32"/>
    <p:sldId id="316" r:id="rId33"/>
    <p:sldId id="317" r:id="rId34"/>
    <p:sldId id="318" r:id="rId35"/>
    <p:sldId id="319" r:id="rId36"/>
    <p:sldId id="320" r:id="rId37"/>
    <p:sldId id="321" r:id="rId38"/>
    <p:sldId id="322" r:id="rId39"/>
    <p:sldId id="323" r:id="rId40"/>
    <p:sldId id="324" r:id="rId41"/>
    <p:sldId id="325" r:id="rId42"/>
    <p:sldId id="326" r:id="rId43"/>
    <p:sldId id="327" r:id="rId44"/>
    <p:sldId id="328" r:id="rId45"/>
    <p:sldId id="329" r:id="rId46"/>
    <p:sldId id="330" r:id="rId47"/>
    <p:sldId id="331" r:id="rId48"/>
    <p:sldId id="332" r:id="rId49"/>
    <p:sldId id="333" r:id="rId50"/>
    <p:sldId id="334" r:id="rId51"/>
    <p:sldId id="335" r:id="rId52"/>
    <p:sldId id="336" r:id="rId53"/>
    <p:sldId id="337" r:id="rId54"/>
    <p:sldId id="338" r:id="rId55"/>
    <p:sldId id="339" r:id="rId56"/>
    <p:sldId id="340" r:id="rId57"/>
    <p:sldId id="341" r:id="rId58"/>
    <p:sldId id="342" r:id="rId59"/>
    <p:sldId id="343" r:id="rId60"/>
    <p:sldId id="344" r:id="rId61"/>
    <p:sldId id="345" r:id="rId62"/>
    <p:sldId id="346" r:id="rId63"/>
    <p:sldId id="347" r:id="rId64"/>
    <p:sldId id="348" r:id="rId65"/>
    <p:sldId id="349" r:id="rId66"/>
    <p:sldId id="350" r:id="rId67"/>
    <p:sldId id="351" r:id="rId68"/>
    <p:sldId id="352" r:id="rId69"/>
    <p:sldId id="353" r:id="rId70"/>
    <p:sldId id="354" r:id="rId71"/>
    <p:sldId id="355" r:id="rId72"/>
    <p:sldId id="356" r:id="rId73"/>
    <p:sldId id="357" r:id="rId74"/>
    <p:sldId id="272" r:id="rId7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4660"/>
  </p:normalViewPr>
  <p:slideViewPr>
    <p:cSldViewPr snapToGrid="0">
      <p:cViewPr varScale="1">
        <p:scale>
          <a:sx n="92" d="100"/>
          <a:sy n="92" d="100"/>
        </p:scale>
        <p:origin x="33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Νικόλαος Πολύζος" userId="49bd9883-38f1-4410-9a28-6e5045e10986" providerId="ADAL" clId="{FE294EFC-0004-4745-8867-E949EDC9EF54}"/>
    <pc:docChg chg="modSld">
      <pc:chgData name="Νικόλαος Πολύζος" userId="49bd9883-38f1-4410-9a28-6e5045e10986" providerId="ADAL" clId="{FE294EFC-0004-4745-8867-E949EDC9EF54}" dt="2024-10-28T14:00:51.085" v="130" actId="6549"/>
      <pc:docMkLst>
        <pc:docMk/>
      </pc:docMkLst>
      <pc:sldChg chg="modSp mod">
        <pc:chgData name="Νικόλαος Πολύζος" userId="49bd9883-38f1-4410-9a28-6e5045e10986" providerId="ADAL" clId="{FE294EFC-0004-4745-8867-E949EDC9EF54}" dt="2024-10-28T13:55:17.445" v="16" actId="113"/>
        <pc:sldMkLst>
          <pc:docMk/>
          <pc:sldMk cId="168477663" sldId="286"/>
        </pc:sldMkLst>
        <pc:spChg chg="mod">
          <ac:chgData name="Νικόλαος Πολύζος" userId="49bd9883-38f1-4410-9a28-6e5045e10986" providerId="ADAL" clId="{FE294EFC-0004-4745-8867-E949EDC9EF54}" dt="2024-10-28T13:55:17.445" v="16" actId="113"/>
          <ac:spMkLst>
            <pc:docMk/>
            <pc:sldMk cId="168477663" sldId="286"/>
            <ac:spMk id="5" creationId="{2257EA9C-0F89-3D68-7224-959EE3C88A98}"/>
          </ac:spMkLst>
        </pc:spChg>
      </pc:sldChg>
      <pc:sldChg chg="modSp mod">
        <pc:chgData name="Νικόλαος Πολύζος" userId="49bd9883-38f1-4410-9a28-6e5045e10986" providerId="ADAL" clId="{FE294EFC-0004-4745-8867-E949EDC9EF54}" dt="2024-10-28T13:57:03.690" v="59" actId="20577"/>
        <pc:sldMkLst>
          <pc:docMk/>
          <pc:sldMk cId="3059712895" sldId="287"/>
        </pc:sldMkLst>
        <pc:spChg chg="mod">
          <ac:chgData name="Νικόλαος Πολύζος" userId="49bd9883-38f1-4410-9a28-6e5045e10986" providerId="ADAL" clId="{FE294EFC-0004-4745-8867-E949EDC9EF54}" dt="2024-10-28T13:57:03.690" v="59" actId="20577"/>
          <ac:spMkLst>
            <pc:docMk/>
            <pc:sldMk cId="3059712895" sldId="287"/>
            <ac:spMk id="5" creationId="{2257EA9C-0F89-3D68-7224-959EE3C88A98}"/>
          </ac:spMkLst>
        </pc:spChg>
      </pc:sldChg>
      <pc:sldChg chg="modSp mod">
        <pc:chgData name="Νικόλαος Πολύζος" userId="49bd9883-38f1-4410-9a28-6e5045e10986" providerId="ADAL" clId="{FE294EFC-0004-4745-8867-E949EDC9EF54}" dt="2024-10-28T13:57:59.879" v="82" actId="113"/>
        <pc:sldMkLst>
          <pc:docMk/>
          <pc:sldMk cId="493050146" sldId="291"/>
        </pc:sldMkLst>
        <pc:spChg chg="mod">
          <ac:chgData name="Νικόλαος Πολύζος" userId="49bd9883-38f1-4410-9a28-6e5045e10986" providerId="ADAL" clId="{FE294EFC-0004-4745-8867-E949EDC9EF54}" dt="2024-10-28T13:57:59.879" v="82" actId="113"/>
          <ac:spMkLst>
            <pc:docMk/>
            <pc:sldMk cId="493050146" sldId="291"/>
            <ac:spMk id="7" creationId="{7330157E-009F-5E9D-02E1-5082C8237989}"/>
          </ac:spMkLst>
        </pc:spChg>
      </pc:sldChg>
      <pc:sldChg chg="modSp mod">
        <pc:chgData name="Νικόλαος Πολύζος" userId="49bd9883-38f1-4410-9a28-6e5045e10986" providerId="ADAL" clId="{FE294EFC-0004-4745-8867-E949EDC9EF54}" dt="2024-10-28T13:58:47.213" v="92" actId="115"/>
        <pc:sldMkLst>
          <pc:docMk/>
          <pc:sldMk cId="2695688777" sldId="292"/>
        </pc:sldMkLst>
        <pc:spChg chg="mod">
          <ac:chgData name="Νικόλαος Πολύζος" userId="49bd9883-38f1-4410-9a28-6e5045e10986" providerId="ADAL" clId="{FE294EFC-0004-4745-8867-E949EDC9EF54}" dt="2024-10-28T13:58:47.213" v="92" actId="115"/>
          <ac:spMkLst>
            <pc:docMk/>
            <pc:sldMk cId="2695688777" sldId="292"/>
            <ac:spMk id="7" creationId="{7330157E-009F-5E9D-02E1-5082C8237989}"/>
          </ac:spMkLst>
        </pc:spChg>
      </pc:sldChg>
      <pc:sldChg chg="modSp mod">
        <pc:chgData name="Νικόλαος Πολύζος" userId="49bd9883-38f1-4410-9a28-6e5045e10986" providerId="ADAL" clId="{FE294EFC-0004-4745-8867-E949EDC9EF54}" dt="2024-10-28T14:00:15.516" v="112" actId="20577"/>
        <pc:sldMkLst>
          <pc:docMk/>
          <pc:sldMk cId="635698763" sldId="299"/>
        </pc:sldMkLst>
        <pc:spChg chg="mod">
          <ac:chgData name="Νικόλαος Πολύζος" userId="49bd9883-38f1-4410-9a28-6e5045e10986" providerId="ADAL" clId="{FE294EFC-0004-4745-8867-E949EDC9EF54}" dt="2024-10-28T14:00:15.516" v="112" actId="20577"/>
          <ac:spMkLst>
            <pc:docMk/>
            <pc:sldMk cId="635698763" sldId="299"/>
            <ac:spMk id="7" creationId="{7330157E-009F-5E9D-02E1-5082C8237989}"/>
          </ac:spMkLst>
        </pc:spChg>
      </pc:sldChg>
      <pc:sldChg chg="modSp mod">
        <pc:chgData name="Νικόλαος Πολύζος" userId="49bd9883-38f1-4410-9a28-6e5045e10986" providerId="ADAL" clId="{FE294EFC-0004-4745-8867-E949EDC9EF54}" dt="2024-10-28T14:00:51.085" v="130" actId="6549"/>
        <pc:sldMkLst>
          <pc:docMk/>
          <pc:sldMk cId="2219536447" sldId="303"/>
        </pc:sldMkLst>
        <pc:spChg chg="mod">
          <ac:chgData name="Νικόλαος Πολύζος" userId="49bd9883-38f1-4410-9a28-6e5045e10986" providerId="ADAL" clId="{FE294EFC-0004-4745-8867-E949EDC9EF54}" dt="2024-10-28T14:00:51.085" v="130" actId="6549"/>
          <ac:spMkLst>
            <pc:docMk/>
            <pc:sldMk cId="2219536447" sldId="303"/>
            <ac:spMk id="7" creationId="{7330157E-009F-5E9D-02E1-5082C8237989}"/>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1AC4205-9E42-EEF1-2564-9D0068F63B33}"/>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61917C6B-12B4-90E8-797B-AD5E0243B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3D99C260-873C-46F2-026C-D0B1044A146B}"/>
              </a:ext>
            </a:extLst>
          </p:cNvPr>
          <p:cNvSpPr>
            <a:spLocks noGrp="1"/>
          </p:cNvSpPr>
          <p:nvPr>
            <p:ph type="dt" sz="half" idx="10"/>
          </p:nvPr>
        </p:nvSpPr>
        <p:spPr/>
        <p:txBody>
          <a:bodyPr/>
          <a:lstStyle/>
          <a:p>
            <a:fld id="{0D877246-AFDF-431C-AD74-11DAEED09F0B}" type="datetimeFigureOut">
              <a:rPr lang="el-GR" smtClean="0"/>
              <a:t>28/10/2024</a:t>
            </a:fld>
            <a:endParaRPr lang="el-GR"/>
          </a:p>
        </p:txBody>
      </p:sp>
      <p:sp>
        <p:nvSpPr>
          <p:cNvPr id="5" name="Θέση υποσέλιδου 4">
            <a:extLst>
              <a:ext uri="{FF2B5EF4-FFF2-40B4-BE49-F238E27FC236}">
                <a16:creationId xmlns:a16="http://schemas.microsoft.com/office/drawing/2014/main" id="{DFBED257-760D-599B-DA2F-0D54F9FF2B2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4DBF1CA-5595-A285-3D92-58516D3EEDE3}"/>
              </a:ext>
            </a:extLst>
          </p:cNvPr>
          <p:cNvSpPr>
            <a:spLocks noGrp="1"/>
          </p:cNvSpPr>
          <p:nvPr>
            <p:ph type="sldNum" sz="quarter" idx="12"/>
          </p:nvPr>
        </p:nvSpPr>
        <p:spPr/>
        <p:txBody>
          <a:bodyPr/>
          <a:lstStyle/>
          <a:p>
            <a:fld id="{FAC01C63-5D3E-4FEF-A2D8-F285A3068BE9}" type="slidenum">
              <a:rPr lang="el-GR" smtClean="0"/>
              <a:t>‹#›</a:t>
            </a:fld>
            <a:endParaRPr lang="el-GR"/>
          </a:p>
        </p:txBody>
      </p:sp>
    </p:spTree>
    <p:extLst>
      <p:ext uri="{BB962C8B-B14F-4D97-AF65-F5344CB8AC3E}">
        <p14:creationId xmlns:p14="http://schemas.microsoft.com/office/powerpoint/2010/main" val="1945686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BBFB48C-A1BF-2350-74F6-7AAD5541F7B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6DD923DD-F86B-A4A9-C50F-5973862E3CE8}"/>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42DF16FC-BB3B-51F3-FE33-6579044298ED}"/>
              </a:ext>
            </a:extLst>
          </p:cNvPr>
          <p:cNvSpPr>
            <a:spLocks noGrp="1"/>
          </p:cNvSpPr>
          <p:nvPr>
            <p:ph type="dt" sz="half" idx="10"/>
          </p:nvPr>
        </p:nvSpPr>
        <p:spPr/>
        <p:txBody>
          <a:bodyPr/>
          <a:lstStyle/>
          <a:p>
            <a:fld id="{0D877246-AFDF-431C-AD74-11DAEED09F0B}" type="datetimeFigureOut">
              <a:rPr lang="el-GR" smtClean="0"/>
              <a:t>28/10/2024</a:t>
            </a:fld>
            <a:endParaRPr lang="el-GR"/>
          </a:p>
        </p:txBody>
      </p:sp>
      <p:sp>
        <p:nvSpPr>
          <p:cNvPr id="5" name="Θέση υποσέλιδου 4">
            <a:extLst>
              <a:ext uri="{FF2B5EF4-FFF2-40B4-BE49-F238E27FC236}">
                <a16:creationId xmlns:a16="http://schemas.microsoft.com/office/drawing/2014/main" id="{9A441FB9-43E4-DE18-8677-EEC30A4A68C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09FDC8F-88EE-4C0D-903A-899B25075150}"/>
              </a:ext>
            </a:extLst>
          </p:cNvPr>
          <p:cNvSpPr>
            <a:spLocks noGrp="1"/>
          </p:cNvSpPr>
          <p:nvPr>
            <p:ph type="sldNum" sz="quarter" idx="12"/>
          </p:nvPr>
        </p:nvSpPr>
        <p:spPr/>
        <p:txBody>
          <a:bodyPr/>
          <a:lstStyle/>
          <a:p>
            <a:fld id="{FAC01C63-5D3E-4FEF-A2D8-F285A3068BE9}" type="slidenum">
              <a:rPr lang="el-GR" smtClean="0"/>
              <a:t>‹#›</a:t>
            </a:fld>
            <a:endParaRPr lang="el-GR"/>
          </a:p>
        </p:txBody>
      </p:sp>
    </p:spTree>
    <p:extLst>
      <p:ext uri="{BB962C8B-B14F-4D97-AF65-F5344CB8AC3E}">
        <p14:creationId xmlns:p14="http://schemas.microsoft.com/office/powerpoint/2010/main" val="2838859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FAECA121-263D-AC47-744B-7282A598607C}"/>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B3971010-2DCA-7E4B-9A4C-C99C01E42EA1}"/>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C1833EA8-24CC-A0A1-B4E2-092794C8487A}"/>
              </a:ext>
            </a:extLst>
          </p:cNvPr>
          <p:cNvSpPr>
            <a:spLocks noGrp="1"/>
          </p:cNvSpPr>
          <p:nvPr>
            <p:ph type="dt" sz="half" idx="10"/>
          </p:nvPr>
        </p:nvSpPr>
        <p:spPr/>
        <p:txBody>
          <a:bodyPr/>
          <a:lstStyle/>
          <a:p>
            <a:fld id="{0D877246-AFDF-431C-AD74-11DAEED09F0B}" type="datetimeFigureOut">
              <a:rPr lang="el-GR" smtClean="0"/>
              <a:t>28/10/2024</a:t>
            </a:fld>
            <a:endParaRPr lang="el-GR"/>
          </a:p>
        </p:txBody>
      </p:sp>
      <p:sp>
        <p:nvSpPr>
          <p:cNvPr id="5" name="Θέση υποσέλιδου 4">
            <a:extLst>
              <a:ext uri="{FF2B5EF4-FFF2-40B4-BE49-F238E27FC236}">
                <a16:creationId xmlns:a16="http://schemas.microsoft.com/office/drawing/2014/main" id="{039D8C2E-0350-6B8F-1CEB-DACD134073C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7078EB7-C01F-FE92-435B-68A48E2B939A}"/>
              </a:ext>
            </a:extLst>
          </p:cNvPr>
          <p:cNvSpPr>
            <a:spLocks noGrp="1"/>
          </p:cNvSpPr>
          <p:nvPr>
            <p:ph type="sldNum" sz="quarter" idx="12"/>
          </p:nvPr>
        </p:nvSpPr>
        <p:spPr/>
        <p:txBody>
          <a:bodyPr/>
          <a:lstStyle/>
          <a:p>
            <a:fld id="{FAC01C63-5D3E-4FEF-A2D8-F285A3068BE9}" type="slidenum">
              <a:rPr lang="el-GR" smtClean="0"/>
              <a:t>‹#›</a:t>
            </a:fld>
            <a:endParaRPr lang="el-GR"/>
          </a:p>
        </p:txBody>
      </p:sp>
    </p:spTree>
    <p:extLst>
      <p:ext uri="{BB962C8B-B14F-4D97-AF65-F5344CB8AC3E}">
        <p14:creationId xmlns:p14="http://schemas.microsoft.com/office/powerpoint/2010/main" val="2394691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F9549A-39D1-3203-8193-B830B510852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F403138-0E3F-BE69-78E5-9B71872593E4}"/>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2FCA4A7-C1DE-370A-2106-199B6B7E65DE}"/>
              </a:ext>
            </a:extLst>
          </p:cNvPr>
          <p:cNvSpPr>
            <a:spLocks noGrp="1"/>
          </p:cNvSpPr>
          <p:nvPr>
            <p:ph type="dt" sz="half" idx="10"/>
          </p:nvPr>
        </p:nvSpPr>
        <p:spPr/>
        <p:txBody>
          <a:bodyPr/>
          <a:lstStyle/>
          <a:p>
            <a:fld id="{0D877246-AFDF-431C-AD74-11DAEED09F0B}" type="datetimeFigureOut">
              <a:rPr lang="el-GR" smtClean="0"/>
              <a:t>28/10/2024</a:t>
            </a:fld>
            <a:endParaRPr lang="el-GR"/>
          </a:p>
        </p:txBody>
      </p:sp>
      <p:sp>
        <p:nvSpPr>
          <p:cNvPr id="5" name="Θέση υποσέλιδου 4">
            <a:extLst>
              <a:ext uri="{FF2B5EF4-FFF2-40B4-BE49-F238E27FC236}">
                <a16:creationId xmlns:a16="http://schemas.microsoft.com/office/drawing/2014/main" id="{5E848D12-A68D-1E37-6A29-584FA2F2BB5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5672DDA-4563-FFD6-6D1A-3C8337AAC3A6}"/>
              </a:ext>
            </a:extLst>
          </p:cNvPr>
          <p:cNvSpPr>
            <a:spLocks noGrp="1"/>
          </p:cNvSpPr>
          <p:nvPr>
            <p:ph type="sldNum" sz="quarter" idx="12"/>
          </p:nvPr>
        </p:nvSpPr>
        <p:spPr/>
        <p:txBody>
          <a:bodyPr/>
          <a:lstStyle/>
          <a:p>
            <a:fld id="{FAC01C63-5D3E-4FEF-A2D8-F285A3068BE9}" type="slidenum">
              <a:rPr lang="el-GR" smtClean="0"/>
              <a:t>‹#›</a:t>
            </a:fld>
            <a:endParaRPr lang="el-GR"/>
          </a:p>
        </p:txBody>
      </p:sp>
    </p:spTree>
    <p:extLst>
      <p:ext uri="{BB962C8B-B14F-4D97-AF65-F5344CB8AC3E}">
        <p14:creationId xmlns:p14="http://schemas.microsoft.com/office/powerpoint/2010/main" val="4088256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FC86CF-DDAD-D3E4-0492-D2539595F7BF}"/>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6B584B10-8D62-5C28-2442-2C22D457AC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CA26FB9E-46FC-4478-6B95-5E616F46FDEF}"/>
              </a:ext>
            </a:extLst>
          </p:cNvPr>
          <p:cNvSpPr>
            <a:spLocks noGrp="1"/>
          </p:cNvSpPr>
          <p:nvPr>
            <p:ph type="dt" sz="half" idx="10"/>
          </p:nvPr>
        </p:nvSpPr>
        <p:spPr/>
        <p:txBody>
          <a:bodyPr/>
          <a:lstStyle/>
          <a:p>
            <a:fld id="{0D877246-AFDF-431C-AD74-11DAEED09F0B}" type="datetimeFigureOut">
              <a:rPr lang="el-GR" smtClean="0"/>
              <a:t>28/10/2024</a:t>
            </a:fld>
            <a:endParaRPr lang="el-GR"/>
          </a:p>
        </p:txBody>
      </p:sp>
      <p:sp>
        <p:nvSpPr>
          <p:cNvPr id="5" name="Θέση υποσέλιδου 4">
            <a:extLst>
              <a:ext uri="{FF2B5EF4-FFF2-40B4-BE49-F238E27FC236}">
                <a16:creationId xmlns:a16="http://schemas.microsoft.com/office/drawing/2014/main" id="{A12239BA-A126-794D-6301-460E42C0426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621BCC9-75CF-F887-7CD2-595342F05FF5}"/>
              </a:ext>
            </a:extLst>
          </p:cNvPr>
          <p:cNvSpPr>
            <a:spLocks noGrp="1"/>
          </p:cNvSpPr>
          <p:nvPr>
            <p:ph type="sldNum" sz="quarter" idx="12"/>
          </p:nvPr>
        </p:nvSpPr>
        <p:spPr/>
        <p:txBody>
          <a:bodyPr/>
          <a:lstStyle/>
          <a:p>
            <a:fld id="{FAC01C63-5D3E-4FEF-A2D8-F285A3068BE9}" type="slidenum">
              <a:rPr lang="el-GR" smtClean="0"/>
              <a:t>‹#›</a:t>
            </a:fld>
            <a:endParaRPr lang="el-GR"/>
          </a:p>
        </p:txBody>
      </p:sp>
    </p:spTree>
    <p:extLst>
      <p:ext uri="{BB962C8B-B14F-4D97-AF65-F5344CB8AC3E}">
        <p14:creationId xmlns:p14="http://schemas.microsoft.com/office/powerpoint/2010/main" val="4264849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5436186-39AE-C17C-74C1-46802742C84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603A51B-6BD1-A841-4674-E0C9EC34C613}"/>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0B99FC3B-F36E-D082-8132-F00DCBA8DDA5}"/>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E51A6F49-0B0E-5616-7D05-6EF3F63D1125}"/>
              </a:ext>
            </a:extLst>
          </p:cNvPr>
          <p:cNvSpPr>
            <a:spLocks noGrp="1"/>
          </p:cNvSpPr>
          <p:nvPr>
            <p:ph type="dt" sz="half" idx="10"/>
          </p:nvPr>
        </p:nvSpPr>
        <p:spPr/>
        <p:txBody>
          <a:bodyPr/>
          <a:lstStyle/>
          <a:p>
            <a:fld id="{0D877246-AFDF-431C-AD74-11DAEED09F0B}" type="datetimeFigureOut">
              <a:rPr lang="el-GR" smtClean="0"/>
              <a:t>28/10/2024</a:t>
            </a:fld>
            <a:endParaRPr lang="el-GR"/>
          </a:p>
        </p:txBody>
      </p:sp>
      <p:sp>
        <p:nvSpPr>
          <p:cNvPr id="6" name="Θέση υποσέλιδου 5">
            <a:extLst>
              <a:ext uri="{FF2B5EF4-FFF2-40B4-BE49-F238E27FC236}">
                <a16:creationId xmlns:a16="http://schemas.microsoft.com/office/drawing/2014/main" id="{01D90B06-1529-A90B-2A54-F553E89EB6A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D12BF58F-5ECB-8C4B-FF1A-B27A0862F924}"/>
              </a:ext>
            </a:extLst>
          </p:cNvPr>
          <p:cNvSpPr>
            <a:spLocks noGrp="1"/>
          </p:cNvSpPr>
          <p:nvPr>
            <p:ph type="sldNum" sz="quarter" idx="12"/>
          </p:nvPr>
        </p:nvSpPr>
        <p:spPr/>
        <p:txBody>
          <a:bodyPr/>
          <a:lstStyle/>
          <a:p>
            <a:fld id="{FAC01C63-5D3E-4FEF-A2D8-F285A3068BE9}" type="slidenum">
              <a:rPr lang="el-GR" smtClean="0"/>
              <a:t>‹#›</a:t>
            </a:fld>
            <a:endParaRPr lang="el-GR"/>
          </a:p>
        </p:txBody>
      </p:sp>
    </p:spTree>
    <p:extLst>
      <p:ext uri="{BB962C8B-B14F-4D97-AF65-F5344CB8AC3E}">
        <p14:creationId xmlns:p14="http://schemas.microsoft.com/office/powerpoint/2010/main" val="1072759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F81BA77-18E8-2F4B-BEEE-DFB71D590333}"/>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E11D0D91-A11D-8DDF-9FAC-26DAE33B0E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88DA7E3F-5C7C-CEB7-AD8D-6AA9989E781D}"/>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55CFA6E6-9F40-DC17-9C2A-DFA61D8C87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18C29BBA-24BD-4E30-7167-E4528AA67FC2}"/>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2EC6B1AB-7917-610A-DC25-ED1B77DE92ED}"/>
              </a:ext>
            </a:extLst>
          </p:cNvPr>
          <p:cNvSpPr>
            <a:spLocks noGrp="1"/>
          </p:cNvSpPr>
          <p:nvPr>
            <p:ph type="dt" sz="half" idx="10"/>
          </p:nvPr>
        </p:nvSpPr>
        <p:spPr/>
        <p:txBody>
          <a:bodyPr/>
          <a:lstStyle/>
          <a:p>
            <a:fld id="{0D877246-AFDF-431C-AD74-11DAEED09F0B}" type="datetimeFigureOut">
              <a:rPr lang="el-GR" smtClean="0"/>
              <a:t>28/10/2024</a:t>
            </a:fld>
            <a:endParaRPr lang="el-GR"/>
          </a:p>
        </p:txBody>
      </p:sp>
      <p:sp>
        <p:nvSpPr>
          <p:cNvPr id="8" name="Θέση υποσέλιδου 7">
            <a:extLst>
              <a:ext uri="{FF2B5EF4-FFF2-40B4-BE49-F238E27FC236}">
                <a16:creationId xmlns:a16="http://schemas.microsoft.com/office/drawing/2014/main" id="{9C8B2BB9-3723-21DE-2E62-14D0BFD5C9E3}"/>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7196E0AC-B3DA-DF37-8F65-DCB2E07CB74C}"/>
              </a:ext>
            </a:extLst>
          </p:cNvPr>
          <p:cNvSpPr>
            <a:spLocks noGrp="1"/>
          </p:cNvSpPr>
          <p:nvPr>
            <p:ph type="sldNum" sz="quarter" idx="12"/>
          </p:nvPr>
        </p:nvSpPr>
        <p:spPr/>
        <p:txBody>
          <a:bodyPr/>
          <a:lstStyle/>
          <a:p>
            <a:fld id="{FAC01C63-5D3E-4FEF-A2D8-F285A3068BE9}" type="slidenum">
              <a:rPr lang="el-GR" smtClean="0"/>
              <a:t>‹#›</a:t>
            </a:fld>
            <a:endParaRPr lang="el-GR"/>
          </a:p>
        </p:txBody>
      </p:sp>
    </p:spTree>
    <p:extLst>
      <p:ext uri="{BB962C8B-B14F-4D97-AF65-F5344CB8AC3E}">
        <p14:creationId xmlns:p14="http://schemas.microsoft.com/office/powerpoint/2010/main" val="4054385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C0EFC6-6FD2-A149-D168-CB91BE1B384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7475DDBC-AB34-EFC2-45BB-405F5DFA4691}"/>
              </a:ext>
            </a:extLst>
          </p:cNvPr>
          <p:cNvSpPr>
            <a:spLocks noGrp="1"/>
          </p:cNvSpPr>
          <p:nvPr>
            <p:ph type="dt" sz="half" idx="10"/>
          </p:nvPr>
        </p:nvSpPr>
        <p:spPr/>
        <p:txBody>
          <a:bodyPr/>
          <a:lstStyle/>
          <a:p>
            <a:fld id="{0D877246-AFDF-431C-AD74-11DAEED09F0B}" type="datetimeFigureOut">
              <a:rPr lang="el-GR" smtClean="0"/>
              <a:t>28/10/2024</a:t>
            </a:fld>
            <a:endParaRPr lang="el-GR"/>
          </a:p>
        </p:txBody>
      </p:sp>
      <p:sp>
        <p:nvSpPr>
          <p:cNvPr id="4" name="Θέση υποσέλιδου 3">
            <a:extLst>
              <a:ext uri="{FF2B5EF4-FFF2-40B4-BE49-F238E27FC236}">
                <a16:creationId xmlns:a16="http://schemas.microsoft.com/office/drawing/2014/main" id="{CFA450F5-C092-F1BD-AA5E-B66B9951DB46}"/>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1EFEBDB4-5AAE-D9A7-4363-D8EC1CED7FFD}"/>
              </a:ext>
            </a:extLst>
          </p:cNvPr>
          <p:cNvSpPr>
            <a:spLocks noGrp="1"/>
          </p:cNvSpPr>
          <p:nvPr>
            <p:ph type="sldNum" sz="quarter" idx="12"/>
          </p:nvPr>
        </p:nvSpPr>
        <p:spPr/>
        <p:txBody>
          <a:bodyPr/>
          <a:lstStyle/>
          <a:p>
            <a:fld id="{FAC01C63-5D3E-4FEF-A2D8-F285A3068BE9}" type="slidenum">
              <a:rPr lang="el-GR" smtClean="0"/>
              <a:t>‹#›</a:t>
            </a:fld>
            <a:endParaRPr lang="el-GR"/>
          </a:p>
        </p:txBody>
      </p:sp>
    </p:spTree>
    <p:extLst>
      <p:ext uri="{BB962C8B-B14F-4D97-AF65-F5344CB8AC3E}">
        <p14:creationId xmlns:p14="http://schemas.microsoft.com/office/powerpoint/2010/main" val="831799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85C77FF7-7FEB-791B-264E-2FDC8FC7C9AE}"/>
              </a:ext>
            </a:extLst>
          </p:cNvPr>
          <p:cNvSpPr>
            <a:spLocks noGrp="1"/>
          </p:cNvSpPr>
          <p:nvPr>
            <p:ph type="dt" sz="half" idx="10"/>
          </p:nvPr>
        </p:nvSpPr>
        <p:spPr/>
        <p:txBody>
          <a:bodyPr/>
          <a:lstStyle/>
          <a:p>
            <a:fld id="{0D877246-AFDF-431C-AD74-11DAEED09F0B}" type="datetimeFigureOut">
              <a:rPr lang="el-GR" smtClean="0"/>
              <a:t>28/10/2024</a:t>
            </a:fld>
            <a:endParaRPr lang="el-GR"/>
          </a:p>
        </p:txBody>
      </p:sp>
      <p:sp>
        <p:nvSpPr>
          <p:cNvPr id="3" name="Θέση υποσέλιδου 2">
            <a:extLst>
              <a:ext uri="{FF2B5EF4-FFF2-40B4-BE49-F238E27FC236}">
                <a16:creationId xmlns:a16="http://schemas.microsoft.com/office/drawing/2014/main" id="{29F4DB1E-5FE1-54CA-07D9-5723EDCB840D}"/>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B6405BCE-4B61-6F1B-3C41-6546C039CF93}"/>
              </a:ext>
            </a:extLst>
          </p:cNvPr>
          <p:cNvSpPr>
            <a:spLocks noGrp="1"/>
          </p:cNvSpPr>
          <p:nvPr>
            <p:ph type="sldNum" sz="quarter" idx="12"/>
          </p:nvPr>
        </p:nvSpPr>
        <p:spPr/>
        <p:txBody>
          <a:bodyPr/>
          <a:lstStyle/>
          <a:p>
            <a:fld id="{FAC01C63-5D3E-4FEF-A2D8-F285A3068BE9}" type="slidenum">
              <a:rPr lang="el-GR" smtClean="0"/>
              <a:t>‹#›</a:t>
            </a:fld>
            <a:endParaRPr lang="el-GR"/>
          </a:p>
        </p:txBody>
      </p:sp>
    </p:spTree>
    <p:extLst>
      <p:ext uri="{BB962C8B-B14F-4D97-AF65-F5344CB8AC3E}">
        <p14:creationId xmlns:p14="http://schemas.microsoft.com/office/powerpoint/2010/main" val="2964062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7F29D1-0481-E650-62AF-93048606502A}"/>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5E8136F-4A4B-EC8A-F26C-9C6BB78F27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58CDAADD-D0AA-1F17-1C45-39F7B98DF4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57CB81DB-E028-01CF-6EC8-5659137F8E55}"/>
              </a:ext>
            </a:extLst>
          </p:cNvPr>
          <p:cNvSpPr>
            <a:spLocks noGrp="1"/>
          </p:cNvSpPr>
          <p:nvPr>
            <p:ph type="dt" sz="half" idx="10"/>
          </p:nvPr>
        </p:nvSpPr>
        <p:spPr/>
        <p:txBody>
          <a:bodyPr/>
          <a:lstStyle/>
          <a:p>
            <a:fld id="{0D877246-AFDF-431C-AD74-11DAEED09F0B}" type="datetimeFigureOut">
              <a:rPr lang="el-GR" smtClean="0"/>
              <a:t>28/10/2024</a:t>
            </a:fld>
            <a:endParaRPr lang="el-GR"/>
          </a:p>
        </p:txBody>
      </p:sp>
      <p:sp>
        <p:nvSpPr>
          <p:cNvPr id="6" name="Θέση υποσέλιδου 5">
            <a:extLst>
              <a:ext uri="{FF2B5EF4-FFF2-40B4-BE49-F238E27FC236}">
                <a16:creationId xmlns:a16="http://schemas.microsoft.com/office/drawing/2014/main" id="{EB76FEAB-EEB3-0907-A0C0-DC41DA56EEB4}"/>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39F289AF-5011-4A67-2D8E-499433584222}"/>
              </a:ext>
            </a:extLst>
          </p:cNvPr>
          <p:cNvSpPr>
            <a:spLocks noGrp="1"/>
          </p:cNvSpPr>
          <p:nvPr>
            <p:ph type="sldNum" sz="quarter" idx="12"/>
          </p:nvPr>
        </p:nvSpPr>
        <p:spPr/>
        <p:txBody>
          <a:bodyPr/>
          <a:lstStyle/>
          <a:p>
            <a:fld id="{FAC01C63-5D3E-4FEF-A2D8-F285A3068BE9}" type="slidenum">
              <a:rPr lang="el-GR" smtClean="0"/>
              <a:t>‹#›</a:t>
            </a:fld>
            <a:endParaRPr lang="el-GR"/>
          </a:p>
        </p:txBody>
      </p:sp>
    </p:spTree>
    <p:extLst>
      <p:ext uri="{BB962C8B-B14F-4D97-AF65-F5344CB8AC3E}">
        <p14:creationId xmlns:p14="http://schemas.microsoft.com/office/powerpoint/2010/main" val="1064898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66325D-C13E-CECD-C049-189F2AC4680E}"/>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42998A7F-4274-224B-7573-5634C89EAD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FC176F3F-1656-D682-B003-7F2D8F2245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7BE716B-B7B9-5B32-5C17-B300FFC1E6F3}"/>
              </a:ext>
            </a:extLst>
          </p:cNvPr>
          <p:cNvSpPr>
            <a:spLocks noGrp="1"/>
          </p:cNvSpPr>
          <p:nvPr>
            <p:ph type="dt" sz="half" idx="10"/>
          </p:nvPr>
        </p:nvSpPr>
        <p:spPr/>
        <p:txBody>
          <a:bodyPr/>
          <a:lstStyle/>
          <a:p>
            <a:fld id="{0D877246-AFDF-431C-AD74-11DAEED09F0B}" type="datetimeFigureOut">
              <a:rPr lang="el-GR" smtClean="0"/>
              <a:t>28/10/2024</a:t>
            </a:fld>
            <a:endParaRPr lang="el-GR"/>
          </a:p>
        </p:txBody>
      </p:sp>
      <p:sp>
        <p:nvSpPr>
          <p:cNvPr id="6" name="Θέση υποσέλιδου 5">
            <a:extLst>
              <a:ext uri="{FF2B5EF4-FFF2-40B4-BE49-F238E27FC236}">
                <a16:creationId xmlns:a16="http://schemas.microsoft.com/office/drawing/2014/main" id="{EE0CB0F4-9462-171F-935B-9D17E530E654}"/>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DE460D9-014D-C305-F5C9-5E20071BCC7B}"/>
              </a:ext>
            </a:extLst>
          </p:cNvPr>
          <p:cNvSpPr>
            <a:spLocks noGrp="1"/>
          </p:cNvSpPr>
          <p:nvPr>
            <p:ph type="sldNum" sz="quarter" idx="12"/>
          </p:nvPr>
        </p:nvSpPr>
        <p:spPr/>
        <p:txBody>
          <a:bodyPr/>
          <a:lstStyle/>
          <a:p>
            <a:fld id="{FAC01C63-5D3E-4FEF-A2D8-F285A3068BE9}" type="slidenum">
              <a:rPr lang="el-GR" smtClean="0"/>
              <a:t>‹#›</a:t>
            </a:fld>
            <a:endParaRPr lang="el-GR"/>
          </a:p>
        </p:txBody>
      </p:sp>
    </p:spTree>
    <p:extLst>
      <p:ext uri="{BB962C8B-B14F-4D97-AF65-F5344CB8AC3E}">
        <p14:creationId xmlns:p14="http://schemas.microsoft.com/office/powerpoint/2010/main" val="3162482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FEF412CE-5EC7-FE83-B945-B6B5EEB81D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87D8E4F9-9D35-CCA4-094B-30B38038FA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973CCA9B-B572-CD62-A6E2-E685628F1C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77246-AFDF-431C-AD74-11DAEED09F0B}" type="datetimeFigureOut">
              <a:rPr lang="el-GR" smtClean="0"/>
              <a:t>28/10/2024</a:t>
            </a:fld>
            <a:endParaRPr lang="el-GR"/>
          </a:p>
        </p:txBody>
      </p:sp>
      <p:sp>
        <p:nvSpPr>
          <p:cNvPr id="5" name="Θέση υποσέλιδου 4">
            <a:extLst>
              <a:ext uri="{FF2B5EF4-FFF2-40B4-BE49-F238E27FC236}">
                <a16:creationId xmlns:a16="http://schemas.microsoft.com/office/drawing/2014/main" id="{FF2A4BDC-9E5B-2C0E-EFE6-67ABD18209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A467B0C6-F4C3-5541-0F03-748AD273CB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C01C63-5D3E-4FEF-A2D8-F285A3068BE9}" type="slidenum">
              <a:rPr lang="el-GR" smtClean="0"/>
              <a:t>‹#›</a:t>
            </a:fld>
            <a:endParaRPr lang="el-GR"/>
          </a:p>
        </p:txBody>
      </p:sp>
    </p:spTree>
    <p:extLst>
      <p:ext uri="{BB962C8B-B14F-4D97-AF65-F5344CB8AC3E}">
        <p14:creationId xmlns:p14="http://schemas.microsoft.com/office/powerpoint/2010/main" val="1854146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178490" y="161310"/>
            <a:ext cx="7013510" cy="1326527"/>
          </a:xfrm>
        </p:spPr>
        <p:txBody>
          <a:bodyPr>
            <a:noAutofit/>
          </a:bodyPr>
          <a:lstStyle/>
          <a:p>
            <a:pPr algn="l"/>
            <a:r>
              <a:rPr lang="el-GR" sz="3600" b="1" dirty="0">
                <a:solidFill>
                  <a:srgbClr val="2E6CB8"/>
                </a:solidFill>
                <a:latin typeface="Arial" panose="020B0604020202020204" pitchFamily="34" charset="0"/>
                <a:cs typeface="Arial" panose="020B0604020202020204" pitchFamily="34" charset="0"/>
              </a:rPr>
              <a:t>Πολιτική υγείας και </a:t>
            </a:r>
            <a:br>
              <a:rPr lang="el-GR" sz="3600" b="1" dirty="0">
                <a:solidFill>
                  <a:srgbClr val="2E6CB8"/>
                </a:solidFill>
                <a:latin typeface="Arial" panose="020B0604020202020204" pitchFamily="34" charset="0"/>
                <a:cs typeface="Arial" panose="020B0604020202020204" pitchFamily="34" charset="0"/>
              </a:rPr>
            </a:br>
            <a:r>
              <a:rPr lang="el-GR" sz="3600" b="1" dirty="0">
                <a:solidFill>
                  <a:srgbClr val="2E6CB8"/>
                </a:solidFill>
                <a:latin typeface="Arial" panose="020B0604020202020204" pitchFamily="34" charset="0"/>
                <a:cs typeface="Arial" panose="020B0604020202020204" pitchFamily="34" charset="0"/>
              </a:rPr>
              <a:t>Διοίκηση υπηρεσιών υγείας</a:t>
            </a:r>
          </a:p>
        </p:txBody>
      </p:sp>
      <p:sp>
        <p:nvSpPr>
          <p:cNvPr id="3" name="Υπότιτλος 2">
            <a:extLst>
              <a:ext uri="{FF2B5EF4-FFF2-40B4-BE49-F238E27FC236}">
                <a16:creationId xmlns:a16="http://schemas.microsoft.com/office/drawing/2014/main" id="{263B0220-285E-CDAD-EBD0-6D84226E8FAB}"/>
              </a:ext>
            </a:extLst>
          </p:cNvPr>
          <p:cNvSpPr>
            <a:spLocks noGrp="1"/>
          </p:cNvSpPr>
          <p:nvPr>
            <p:ph type="subTitle" idx="1"/>
          </p:nvPr>
        </p:nvSpPr>
        <p:spPr>
          <a:xfrm>
            <a:off x="5178490" y="1670066"/>
            <a:ext cx="6806288" cy="841946"/>
          </a:xfrm>
        </p:spPr>
        <p:txBody>
          <a:bodyPr>
            <a:normAutofit/>
          </a:bodyPr>
          <a:lstStyle/>
          <a:p>
            <a:pPr algn="l"/>
            <a:r>
              <a:rPr lang="el-GR" sz="2800" dirty="0">
                <a:latin typeface="Arial" panose="020B0604020202020204" pitchFamily="34" charset="0"/>
                <a:cs typeface="Arial" panose="020B0604020202020204" pitchFamily="34" charset="0"/>
              </a:rPr>
              <a:t>Νικόλαος Μ. Πολύζος</a:t>
            </a:r>
          </a:p>
        </p:txBody>
      </p:sp>
      <p:sp>
        <p:nvSpPr>
          <p:cNvPr id="4" name="TextBox 3">
            <a:extLst>
              <a:ext uri="{FF2B5EF4-FFF2-40B4-BE49-F238E27FC236}">
                <a16:creationId xmlns:a16="http://schemas.microsoft.com/office/drawing/2014/main" id="{017CE44A-DACC-7179-A8D3-B317D438C19B}"/>
              </a:ext>
            </a:extLst>
          </p:cNvPr>
          <p:cNvSpPr txBox="1"/>
          <p:nvPr/>
        </p:nvSpPr>
        <p:spPr>
          <a:xfrm>
            <a:off x="5178490" y="2466960"/>
            <a:ext cx="7013510" cy="1877437"/>
          </a:xfrm>
          <a:prstGeom prst="rect">
            <a:avLst/>
          </a:prstGeom>
          <a:noFill/>
        </p:spPr>
        <p:txBody>
          <a:bodyPr wrap="square" rtlCol="0">
            <a:spAutoFit/>
          </a:bodyPr>
          <a:lstStyle/>
          <a:p>
            <a:r>
              <a:rPr lang="el-GR" sz="2800" b="1" dirty="0">
                <a:latin typeface="Arial" panose="020B0604020202020204" pitchFamily="34" charset="0"/>
                <a:cs typeface="Arial" panose="020B0604020202020204" pitchFamily="34" charset="0"/>
              </a:rPr>
              <a:t>Κεφ. 5</a:t>
            </a:r>
          </a:p>
          <a:p>
            <a:endParaRPr lang="el-GR" sz="1400" b="1" dirty="0">
              <a:latin typeface="Arial" panose="020B0604020202020204" pitchFamily="34" charset="0"/>
              <a:cs typeface="Arial" panose="020B0604020202020204" pitchFamily="34" charset="0"/>
            </a:endParaRPr>
          </a:p>
          <a:p>
            <a:r>
              <a:rPr lang="el-GR" sz="2800" b="1" dirty="0">
                <a:latin typeface="Arial" panose="020B0604020202020204" pitchFamily="34" charset="0"/>
                <a:cs typeface="Arial" panose="020B0604020202020204" pitchFamily="34" charset="0"/>
              </a:rPr>
              <a:t>Χρηματοδότηση συστημάτων και υπηρεσιών υγείας</a:t>
            </a:r>
            <a:endParaRPr lang="en-US" dirty="0"/>
          </a:p>
          <a:p>
            <a:endParaRPr lang="en-US" dirty="0"/>
          </a:p>
        </p:txBody>
      </p:sp>
      <p:sp>
        <p:nvSpPr>
          <p:cNvPr id="5" name="Ορθογώνιο 4">
            <a:extLst>
              <a:ext uri="{FF2B5EF4-FFF2-40B4-BE49-F238E27FC236}">
                <a16:creationId xmlns:a16="http://schemas.microsoft.com/office/drawing/2014/main" id="{A87E087D-7E8A-1429-F549-0360857342A8}"/>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7" name="Εικόνα 6">
            <a:extLst>
              <a:ext uri="{FF2B5EF4-FFF2-40B4-BE49-F238E27FC236}">
                <a16:creationId xmlns:a16="http://schemas.microsoft.com/office/drawing/2014/main" id="{1B7C43C3-B4D5-5F36-9448-13802159E1CE}"/>
              </a:ext>
            </a:extLst>
          </p:cNvPr>
          <p:cNvPicPr>
            <a:picLocks noChangeAspect="1"/>
          </p:cNvPicPr>
          <p:nvPr/>
        </p:nvPicPr>
        <p:blipFill>
          <a:blip r:embed="rId2"/>
          <a:stretch>
            <a:fillRect/>
          </a:stretch>
        </p:blipFill>
        <p:spPr>
          <a:xfrm>
            <a:off x="9964079" y="5607778"/>
            <a:ext cx="1755170" cy="576000"/>
          </a:xfrm>
          <a:prstGeom prst="rect">
            <a:avLst/>
          </a:prstGeom>
        </p:spPr>
      </p:pic>
      <p:pic>
        <p:nvPicPr>
          <p:cNvPr id="9" name="Εικόνα 8" descr="Εικόνα που περιέχει κείμενο, γραμματοσειρά, σύμβολο, στιγμιότυπο οθόνης&#10;&#10;Περιγραφή που δημιουργήθηκε αυτόματα">
            <a:extLst>
              <a:ext uri="{FF2B5EF4-FFF2-40B4-BE49-F238E27FC236}">
                <a16:creationId xmlns:a16="http://schemas.microsoft.com/office/drawing/2014/main" id="{E77B897F-0262-E821-51F7-EA9BB73A9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781" y="387458"/>
            <a:ext cx="4053582" cy="5723058"/>
          </a:xfrm>
          <a:prstGeom prst="rect">
            <a:avLst/>
          </a:prstGeom>
          <a:ln w="3175">
            <a:solidFill>
              <a:schemeClr val="tx1"/>
            </a:solidFill>
          </a:ln>
          <a:effectLst>
            <a:outerShdw blurRad="50800" dist="38100" dir="2700000" sx="101000" sy="101000" algn="tl" rotWithShape="0">
              <a:prstClr val="black">
                <a:alpha val="20000"/>
              </a:prstClr>
            </a:outerShdw>
          </a:effectLst>
        </p:spPr>
      </p:pic>
    </p:spTree>
    <p:extLst>
      <p:ext uri="{BB962C8B-B14F-4D97-AF65-F5344CB8AC3E}">
        <p14:creationId xmlns:p14="http://schemas.microsoft.com/office/powerpoint/2010/main" val="2039745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732373"/>
          </a:xfrm>
          <a:ln>
            <a:noFill/>
          </a:ln>
        </p:spPr>
        <p:txBody>
          <a:bodyPr>
            <a:noAutofit/>
          </a:bodyPr>
          <a:lstStyle/>
          <a:p>
            <a:r>
              <a:rPr lang="el-GR" sz="4000" dirty="0">
                <a:latin typeface="Arial" panose="020B0604020202020204" pitchFamily="34" charset="0"/>
                <a:cs typeface="Arial" panose="020B0604020202020204" pitchFamily="34" charset="0"/>
              </a:rPr>
              <a:t>5.3 Χρηματοδότηση συστημάτων υγείας (1)</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7" name="TextBox 6">
            <a:extLst>
              <a:ext uri="{FF2B5EF4-FFF2-40B4-BE49-F238E27FC236}">
                <a16:creationId xmlns:a16="http://schemas.microsoft.com/office/drawing/2014/main" id="{7330157E-009F-5E9D-02E1-5082C8237989}"/>
              </a:ext>
            </a:extLst>
          </p:cNvPr>
          <p:cNvSpPr txBox="1"/>
          <p:nvPr/>
        </p:nvSpPr>
        <p:spPr>
          <a:xfrm>
            <a:off x="606491" y="952724"/>
            <a:ext cx="11112758" cy="3477875"/>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Το σύστημα υγείας των περισσότερων χωρών μπορεί, γενικά, να </a:t>
            </a:r>
            <a:r>
              <a:rPr lang="el-GR" sz="2200" b="0" i="0" u="none" strike="noStrike" baseline="0" dirty="0" err="1">
                <a:latin typeface="Arial" panose="020B0604020202020204" pitchFamily="34" charset="0"/>
                <a:cs typeface="Arial" panose="020B0604020202020204" pitchFamily="34" charset="0"/>
              </a:rPr>
              <a:t>περιγραφεί</a:t>
            </a:r>
            <a:r>
              <a:rPr lang="el-GR" sz="2200" b="0" i="0" u="none" strike="noStrike" baseline="0" dirty="0">
                <a:latin typeface="Arial" panose="020B0604020202020204" pitchFamily="34" charset="0"/>
                <a:cs typeface="Arial" panose="020B0604020202020204" pitchFamily="34" charset="0"/>
              </a:rPr>
              <a:t> από ένα από τα παρακάτω τρία μοντέλα.</a:t>
            </a:r>
          </a:p>
          <a:p>
            <a:pPr algn="l"/>
            <a:endParaRPr lang="el-GR" sz="2200" b="0" i="0" u="none" strike="noStrike" baseline="0" dirty="0">
              <a:latin typeface="Arial" panose="020B0604020202020204" pitchFamily="34" charset="0"/>
              <a:cs typeface="Arial" panose="020B0604020202020204" pitchFamily="34" charset="0"/>
            </a:endParaRPr>
          </a:p>
          <a:p>
            <a:pPr algn="l"/>
            <a:r>
              <a:rPr lang="el-GR" sz="2200" b="1" i="0" u="none" strike="noStrike" baseline="0" dirty="0">
                <a:latin typeface="Arial" panose="020B0604020202020204" pitchFamily="34" charset="0"/>
                <a:cs typeface="Arial" panose="020B0604020202020204" pitchFamily="34" charset="0"/>
              </a:rPr>
              <a:t>Εθνικό μοντέλο υγείας: </a:t>
            </a:r>
            <a:r>
              <a:rPr lang="el-GR" sz="2200" b="0" i="0" u="none" strike="noStrike" baseline="0" dirty="0">
                <a:latin typeface="Arial" panose="020B0604020202020204" pitchFamily="34" charset="0"/>
                <a:cs typeface="Arial" panose="020B0604020202020204" pitchFamily="34" charset="0"/>
              </a:rPr>
              <a:t>Επίσης γνωστό ως μοντέλο </a:t>
            </a:r>
            <a:r>
              <a:rPr lang="el-GR" sz="2200" b="0" i="0" u="none" strike="noStrike" baseline="0" dirty="0" err="1">
                <a:latin typeface="Arial" panose="020B0604020202020204" pitchFamily="34" charset="0"/>
                <a:cs typeface="Arial" panose="020B0604020202020204" pitchFamily="34" charset="0"/>
              </a:rPr>
              <a:t>Beveridge</a:t>
            </a:r>
            <a:r>
              <a:rPr lang="el-GR" sz="2200" b="0" i="0" u="none" strike="noStrike" baseline="0" dirty="0">
                <a:latin typeface="Arial" panose="020B0604020202020204" pitchFamily="34" charset="0"/>
                <a:cs typeface="Arial" panose="020B0604020202020204" pitchFamily="34" charset="0"/>
              </a:rPr>
              <a:t>, που χαρακτηρίζεται από καθολική κάλυψη της υγειονομικής περίθαλψης όλων των πολιτών από την κεντρική κυβέρνηση, ενώ χρηματοδοτείται από τη γενική φορολογία. Οι </a:t>
            </a:r>
            <a:r>
              <a:rPr lang="el-GR" sz="2200" b="0" i="0" u="none" strike="noStrike" baseline="0" dirty="0" err="1">
                <a:latin typeface="Arial" panose="020B0604020202020204" pitchFamily="34" charset="0"/>
                <a:cs typeface="Arial" panose="020B0604020202020204" pitchFamily="34" charset="0"/>
              </a:rPr>
              <a:t>πάροχοι</a:t>
            </a:r>
            <a:r>
              <a:rPr lang="el-GR" sz="2200" b="0" i="0" u="none" strike="noStrike" baseline="0" dirty="0">
                <a:latin typeface="Arial" panose="020B0604020202020204" pitchFamily="34" charset="0"/>
                <a:cs typeface="Arial" panose="020B0604020202020204" pitchFamily="34" charset="0"/>
              </a:rPr>
              <a:t> υγειονομικής φροντίδας είναι ελεγχόμενοι από το κράτος, τοπικά ή κεντρικά. Η κατανομή</a:t>
            </a:r>
          </a:p>
          <a:p>
            <a:pPr algn="l"/>
            <a:r>
              <a:rPr lang="el-GR" sz="2200" b="0" i="0" u="none" strike="noStrike" baseline="0" dirty="0">
                <a:latin typeface="Arial" panose="020B0604020202020204" pitchFamily="34" charset="0"/>
                <a:cs typeface="Arial" panose="020B0604020202020204" pitchFamily="34" charset="0"/>
              </a:rPr>
              <a:t>των υπηρεσιών υγείας και οι πληρωμές των </a:t>
            </a:r>
            <a:r>
              <a:rPr lang="el-GR" sz="2200" b="0" i="0" u="none" strike="noStrike" baseline="0" dirty="0" err="1">
                <a:latin typeface="Arial" panose="020B0604020202020204" pitchFamily="34" charset="0"/>
                <a:cs typeface="Arial" panose="020B0604020202020204" pitchFamily="34" charset="0"/>
              </a:rPr>
              <a:t>παρόχων</a:t>
            </a:r>
            <a:r>
              <a:rPr lang="el-GR" sz="2200" b="0" i="0" u="none" strike="noStrike" baseline="0" dirty="0">
                <a:latin typeface="Arial" panose="020B0604020202020204" pitchFamily="34" charset="0"/>
                <a:cs typeface="Arial" panose="020B0604020202020204" pitchFamily="34" charset="0"/>
              </a:rPr>
              <a:t> ελέγχονται από το κράτος. Παραδείγματα εθνικών συστημάτων υγείας αποτελούν αυτό της Μ. Βρετανίας, των Σκανδιναβικών χωρών και πρόσφατα της Ισπανίας και της Ιταλίας (Σχήμα 5.5).</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750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732373"/>
          </a:xfrm>
          <a:ln>
            <a:noFill/>
          </a:ln>
        </p:spPr>
        <p:txBody>
          <a:bodyPr>
            <a:noAutofit/>
          </a:bodyPr>
          <a:lstStyle/>
          <a:p>
            <a:r>
              <a:rPr lang="el-GR" sz="4000" dirty="0">
                <a:latin typeface="Arial" panose="020B0604020202020204" pitchFamily="34" charset="0"/>
                <a:cs typeface="Arial" panose="020B0604020202020204" pitchFamily="34" charset="0"/>
              </a:rPr>
              <a:t>5.3 Χρηματοδότηση συστημάτων υγείας (2)</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EF87FF04-6FFF-CFDC-6320-C4F0B25A5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4442" y="789525"/>
            <a:ext cx="6962274" cy="5671012"/>
          </a:xfrm>
          <a:prstGeom prst="rect">
            <a:avLst/>
          </a:prstGeom>
        </p:spPr>
      </p:pic>
    </p:spTree>
    <p:extLst>
      <p:ext uri="{BB962C8B-B14F-4D97-AF65-F5344CB8AC3E}">
        <p14:creationId xmlns:p14="http://schemas.microsoft.com/office/powerpoint/2010/main" val="3836662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732373"/>
          </a:xfrm>
          <a:ln>
            <a:noFill/>
          </a:ln>
        </p:spPr>
        <p:txBody>
          <a:bodyPr>
            <a:noAutofit/>
          </a:bodyPr>
          <a:lstStyle/>
          <a:p>
            <a:r>
              <a:rPr lang="el-GR" sz="4000" dirty="0">
                <a:latin typeface="Arial" panose="020B0604020202020204" pitchFamily="34" charset="0"/>
                <a:cs typeface="Arial" panose="020B0604020202020204" pitchFamily="34" charset="0"/>
              </a:rPr>
              <a:t>5.3 Χρηματοδότηση συστημάτων υγείας (3)</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7" name="TextBox 6">
            <a:extLst>
              <a:ext uri="{FF2B5EF4-FFF2-40B4-BE49-F238E27FC236}">
                <a16:creationId xmlns:a16="http://schemas.microsoft.com/office/drawing/2014/main" id="{7330157E-009F-5E9D-02E1-5082C8237989}"/>
              </a:ext>
            </a:extLst>
          </p:cNvPr>
          <p:cNvSpPr txBox="1"/>
          <p:nvPr/>
        </p:nvSpPr>
        <p:spPr>
          <a:xfrm>
            <a:off x="606491" y="952724"/>
            <a:ext cx="11112758" cy="2800767"/>
          </a:xfrm>
          <a:prstGeom prst="rect">
            <a:avLst/>
          </a:prstGeom>
          <a:noFill/>
          <a:ln>
            <a:noFill/>
          </a:ln>
        </p:spPr>
        <p:txBody>
          <a:bodyPr wrap="square" rtlCol="0">
            <a:spAutoFit/>
          </a:bodyPr>
          <a:lstStyle/>
          <a:p>
            <a:pPr algn="l"/>
            <a:r>
              <a:rPr lang="el-GR" sz="2200" b="1" i="0" u="none" strike="noStrike" baseline="0" dirty="0">
                <a:latin typeface="Arial" panose="020B0604020202020204" pitchFamily="34" charset="0"/>
                <a:cs typeface="Arial" panose="020B0604020202020204" pitchFamily="34" charset="0"/>
              </a:rPr>
              <a:t>Μοντέλο κοινωνικής ασφάλισης</a:t>
            </a:r>
            <a:r>
              <a:rPr lang="el-GR" sz="2200" b="0" i="0" u="none" strike="noStrike" baseline="0" dirty="0">
                <a:latin typeface="Arial" panose="020B0604020202020204" pitchFamily="34" charset="0"/>
                <a:cs typeface="Arial" panose="020B0604020202020204" pitchFamily="34" charset="0"/>
              </a:rPr>
              <a:t>: Επίσης γνωστό ως μοντέλο </a:t>
            </a:r>
            <a:r>
              <a:rPr lang="el-GR" sz="2200" b="0" i="0" u="none" strike="noStrike" baseline="0" dirty="0" err="1">
                <a:latin typeface="Arial" panose="020B0604020202020204" pitchFamily="34" charset="0"/>
                <a:cs typeface="Arial" panose="020B0604020202020204" pitchFamily="34" charset="0"/>
              </a:rPr>
              <a:t>Bismarck</a:t>
            </a:r>
            <a:r>
              <a:rPr lang="el-GR" sz="2200" b="0" i="0" u="none" strike="noStrike" baseline="0" dirty="0">
                <a:latin typeface="Arial" panose="020B0604020202020204" pitchFamily="34" charset="0"/>
                <a:cs typeface="Arial" panose="020B0604020202020204" pitchFamily="34" charset="0"/>
              </a:rPr>
              <a:t>, που χαρακτηρίζεται από υποχρεωτική ασφαλιστική κάλυψη που χρηματοδοτείται από τις εισφορές του εργοδότη και του εργαζομένου. Οι συντελεστές παραγωγής υπηρεσιών υγείας ελέγχονται από το κράτος, αλλά μπορεί να ανήκουν στο κράτος ή σε ιδιωτικούς φορείς. Η χρηματοδότηση προέρχεται από τους φόρους απασχόλησης και ανήκει σε ξεχωριστά κονδύλια, ειδικά για εθνικό πρόγραμμα υγείας. Παραδείγματα του μοντέλου κοινωνικής ασφάλισης είναι η Γαλλία, η Γερμανία, η Αυστρία και οι Κάτω Χώρες (Σχήμα 5.6).</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8971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732373"/>
          </a:xfrm>
          <a:ln>
            <a:noFill/>
          </a:ln>
        </p:spPr>
        <p:txBody>
          <a:bodyPr>
            <a:noAutofit/>
          </a:bodyPr>
          <a:lstStyle/>
          <a:p>
            <a:r>
              <a:rPr lang="el-GR" sz="4000" dirty="0">
                <a:latin typeface="Arial" panose="020B0604020202020204" pitchFamily="34" charset="0"/>
                <a:cs typeface="Arial" panose="020B0604020202020204" pitchFamily="34" charset="0"/>
              </a:rPr>
              <a:t>5.3 Χρηματοδότηση συστημάτων υγείας (4)</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8" name="Εικόνα 7">
            <a:extLst>
              <a:ext uri="{FF2B5EF4-FFF2-40B4-BE49-F238E27FC236}">
                <a16:creationId xmlns:a16="http://schemas.microsoft.com/office/drawing/2014/main" id="{5CDD3106-556F-A16E-C67C-3266DC35F4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932" y="789525"/>
            <a:ext cx="9930136" cy="5618132"/>
          </a:xfrm>
          <a:prstGeom prst="rect">
            <a:avLst/>
          </a:prstGeom>
        </p:spPr>
      </p:pic>
    </p:spTree>
    <p:extLst>
      <p:ext uri="{BB962C8B-B14F-4D97-AF65-F5344CB8AC3E}">
        <p14:creationId xmlns:p14="http://schemas.microsoft.com/office/powerpoint/2010/main" val="4175389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732373"/>
          </a:xfrm>
          <a:ln>
            <a:noFill/>
          </a:ln>
        </p:spPr>
        <p:txBody>
          <a:bodyPr>
            <a:noAutofit/>
          </a:bodyPr>
          <a:lstStyle/>
          <a:p>
            <a:r>
              <a:rPr lang="el-GR" sz="4000" dirty="0">
                <a:latin typeface="Arial" panose="020B0604020202020204" pitchFamily="34" charset="0"/>
                <a:cs typeface="Arial" panose="020B0604020202020204" pitchFamily="34" charset="0"/>
              </a:rPr>
              <a:t>5.3 Χρηματοδότηση συστημάτων υγείας (5)</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7" name="TextBox 6">
            <a:extLst>
              <a:ext uri="{FF2B5EF4-FFF2-40B4-BE49-F238E27FC236}">
                <a16:creationId xmlns:a16="http://schemas.microsoft.com/office/drawing/2014/main" id="{7330157E-009F-5E9D-02E1-5082C8237989}"/>
              </a:ext>
            </a:extLst>
          </p:cNvPr>
          <p:cNvSpPr txBox="1"/>
          <p:nvPr/>
        </p:nvSpPr>
        <p:spPr>
          <a:xfrm>
            <a:off x="606491" y="952724"/>
            <a:ext cx="11112758" cy="3139321"/>
          </a:xfrm>
          <a:prstGeom prst="rect">
            <a:avLst/>
          </a:prstGeom>
          <a:noFill/>
          <a:ln>
            <a:noFill/>
          </a:ln>
        </p:spPr>
        <p:txBody>
          <a:bodyPr wrap="square" rtlCol="0">
            <a:spAutoFit/>
          </a:bodyPr>
          <a:lstStyle/>
          <a:p>
            <a:pPr algn="l"/>
            <a:r>
              <a:rPr lang="el-GR" sz="2200" b="1" i="0" u="none" strike="noStrike" baseline="0" dirty="0">
                <a:latin typeface="Arial" panose="020B0604020202020204" pitchFamily="34" charset="0"/>
                <a:cs typeface="Arial" panose="020B0604020202020204" pitchFamily="34" charset="0"/>
              </a:rPr>
              <a:t>Ιδιωτικό μοντέλο ασφάλισης: </a:t>
            </a:r>
            <a:r>
              <a:rPr lang="el-GR" sz="2200" b="0" i="0" u="none" strike="noStrike" baseline="0" dirty="0">
                <a:latin typeface="Arial" panose="020B0604020202020204" pitchFamily="34" charset="0"/>
                <a:cs typeface="Arial" panose="020B0604020202020204" pitchFamily="34" charset="0"/>
              </a:rPr>
              <a:t>Το μοντέλο αυτό χαρακτηρίζεται από ιδιωτική ασφάλιση υγείας που βασίζεται είτε σε εργαζόμενο είτε σε μεμονωμένα άτομα και χρηματοδοτείται από ατομικές και εργοδοτικές εισφορές. Η παροχή και χρηματοδότηση των υπηρεσιών ανήκει σε ιδιωτικούς φορείς που λειτουργούν στο πλαίσιο μιας ελεύθερης αγοράς. Παραδείγματα του μοντέλου ιδιωτικής ασφάλισης αποτελούν η Ελβετία και οι Ηνωμένες Πολιτείες. Η ιδιωτική ασφάλιση υπάρχει στις περισσότερες χώρες, ωστόσο η εφαρμογή της είναι κυρίως για συμπληρωματική κάλυψη. Αφού τα περισσότερα εθνικά συστήματα υγείας προσφέρουν πλήρη κάλυψη, χωρίς κόστος στο σημείο εισόδου, υπάρχει μικρή ανάγκη για ιδιωτική ασφάλιση (Σχήμα 5.6).</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8278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732373"/>
          </a:xfrm>
          <a:ln>
            <a:noFill/>
          </a:ln>
        </p:spPr>
        <p:txBody>
          <a:bodyPr>
            <a:noAutofit/>
          </a:bodyPr>
          <a:lstStyle/>
          <a:p>
            <a:r>
              <a:rPr lang="el-GR" sz="4000" dirty="0">
                <a:latin typeface="Arial" panose="020B0604020202020204" pitchFamily="34" charset="0"/>
                <a:cs typeface="Arial" panose="020B0604020202020204" pitchFamily="34" charset="0"/>
              </a:rPr>
              <a:t>5.3 Χρηματοδότηση συστημάτων υγείας (6)</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7" name="TextBox 6">
            <a:extLst>
              <a:ext uri="{FF2B5EF4-FFF2-40B4-BE49-F238E27FC236}">
                <a16:creationId xmlns:a16="http://schemas.microsoft.com/office/drawing/2014/main" id="{7330157E-009F-5E9D-02E1-5082C8237989}"/>
              </a:ext>
            </a:extLst>
          </p:cNvPr>
          <p:cNvSpPr txBox="1"/>
          <p:nvPr/>
        </p:nvSpPr>
        <p:spPr>
          <a:xfrm>
            <a:off x="606491" y="952724"/>
            <a:ext cx="11338898" cy="5586145"/>
          </a:xfrm>
          <a:prstGeom prst="rect">
            <a:avLst/>
          </a:prstGeom>
          <a:noFill/>
          <a:ln>
            <a:noFill/>
          </a:ln>
        </p:spPr>
        <p:txBody>
          <a:bodyPr wrap="square" rtlCol="0">
            <a:spAutoFit/>
          </a:bodyPr>
          <a:lstStyle/>
          <a:p>
            <a:pPr algn="l"/>
            <a:r>
              <a:rPr lang="el-GR" sz="2100" b="0" i="0" u="none" strike="noStrike" baseline="0" dirty="0">
                <a:latin typeface="Arial" panose="020B0604020202020204" pitchFamily="34" charset="0"/>
                <a:cs typeface="Arial" panose="020B0604020202020204" pitchFamily="34" charset="0"/>
              </a:rPr>
              <a:t>Συνεπώς, οι βασικές πηγές κεφαλαίων για τη χρηματοδότηση της υγειονομικής περίθαλψης είναι: φορολογία, εισφορές σε ταμεία κοινωνικής ασφάλισης, προαιρετική αγορά ιδιωτικής ασφάλισης και ιδιωτικές πληρωμές (</a:t>
            </a:r>
            <a:r>
              <a:rPr lang="el-GR" sz="2100" b="0" i="0" u="none" strike="noStrike" baseline="0" dirty="0" err="1">
                <a:latin typeface="Arial" panose="020B0604020202020204" pitchFamily="34" charset="0"/>
                <a:cs typeface="Arial" panose="020B0604020202020204" pitchFamily="34" charset="0"/>
              </a:rPr>
              <a:t>out</a:t>
            </a:r>
            <a:r>
              <a:rPr lang="el-GR" sz="2100" b="0" i="0" u="none" strike="noStrike" baseline="0" dirty="0">
                <a:latin typeface="Arial" panose="020B0604020202020204" pitchFamily="34" charset="0"/>
                <a:cs typeface="Arial" panose="020B0604020202020204" pitchFamily="34" charset="0"/>
              </a:rPr>
              <a:t> of </a:t>
            </a:r>
            <a:r>
              <a:rPr lang="el-GR" sz="2100" b="0" i="0" u="none" strike="noStrike" baseline="0" dirty="0" err="1">
                <a:latin typeface="Arial" panose="020B0604020202020204" pitchFamily="34" charset="0"/>
                <a:cs typeface="Arial" panose="020B0604020202020204" pitchFamily="34" charset="0"/>
              </a:rPr>
              <a:t>pocket</a:t>
            </a:r>
            <a:r>
              <a:rPr lang="el-GR" sz="2100" b="0" i="0" u="none" strike="noStrike" baseline="0" dirty="0">
                <a:latin typeface="Arial" panose="020B0604020202020204" pitchFamily="34" charset="0"/>
                <a:cs typeface="Arial" panose="020B0604020202020204" pitchFamily="34" charset="0"/>
              </a:rPr>
              <a:t> </a:t>
            </a:r>
            <a:r>
              <a:rPr lang="el-GR" sz="2100" b="0" i="0" u="none" strike="noStrike" baseline="0" dirty="0" err="1">
                <a:latin typeface="Arial" panose="020B0604020202020204" pitchFamily="34" charset="0"/>
                <a:cs typeface="Arial" panose="020B0604020202020204" pitchFamily="34" charset="0"/>
              </a:rPr>
              <a:t>payments</a:t>
            </a:r>
            <a:r>
              <a:rPr lang="el-GR" sz="2100" b="0" i="0" u="none" strike="noStrike" baseline="0" dirty="0">
                <a:latin typeface="Arial" panose="020B0604020202020204" pitchFamily="34" charset="0"/>
                <a:cs typeface="Arial" panose="020B0604020202020204" pitchFamily="34" charset="0"/>
              </a:rPr>
              <a:t>/</a:t>
            </a:r>
            <a:r>
              <a:rPr lang="el-GR" sz="2100" b="0" i="0" u="none" strike="noStrike" baseline="0" dirty="0" err="1">
                <a:latin typeface="Arial" panose="020B0604020202020204" pitchFamily="34" charset="0"/>
                <a:cs typeface="Arial" panose="020B0604020202020204" pitchFamily="34" charset="0"/>
              </a:rPr>
              <a:t>co-payment</a:t>
            </a:r>
            <a:r>
              <a:rPr lang="el-GR" sz="2100" b="0" i="0" u="none" strike="noStrike" baseline="0" dirty="0">
                <a:latin typeface="Arial" panose="020B0604020202020204" pitchFamily="34" charset="0"/>
                <a:cs typeface="Arial" panose="020B0604020202020204" pitchFamily="34" charset="0"/>
              </a:rPr>
              <a:t>).</a:t>
            </a:r>
          </a:p>
          <a:p>
            <a:pPr algn="l"/>
            <a:r>
              <a:rPr lang="el-GR" sz="2100" b="0" i="0" u="none" strike="noStrike" baseline="0" dirty="0">
                <a:latin typeface="Arial" panose="020B0604020202020204" pitchFamily="34" charset="0"/>
                <a:cs typeface="Arial" panose="020B0604020202020204" pitchFamily="34" charset="0"/>
              </a:rPr>
              <a:t>Ο Πίνακας 5.1 παρουσιάζει τα διαφορετικά μοντέλα χρηματοδότησης σε αρκετές χώρες. </a:t>
            </a:r>
          </a:p>
          <a:p>
            <a:pPr algn="l"/>
            <a:r>
              <a:rPr lang="el-GR" sz="2100" b="0" i="0" u="none" strike="noStrike" baseline="0" dirty="0">
                <a:latin typeface="Arial" panose="020B0604020202020204" pitchFamily="34" charset="0"/>
                <a:cs typeface="Arial" panose="020B0604020202020204" pitchFamily="34" charset="0"/>
              </a:rPr>
              <a:t>Θα πρέπει να σημειωθεί ότι αρκετές χώρες χρησιμοποιούν μεικτό σύστημα χρηματοδότησης.</a:t>
            </a:r>
          </a:p>
          <a:p>
            <a:pPr algn="l"/>
            <a:r>
              <a:rPr lang="el-GR" sz="2100" b="0" i="0" u="none" strike="noStrike" baseline="0" dirty="0">
                <a:latin typeface="Arial" panose="020B0604020202020204" pitchFamily="34" charset="0"/>
                <a:cs typeface="Arial" panose="020B0604020202020204" pitchFamily="34" charset="0"/>
              </a:rPr>
              <a:t>Ουσιαστικά, υπάρχουν δύο κύρια μοντέλα χρηματοδότησης συστημάτων υγειονομικής περίθαλψης στην Ευρώπη, το </a:t>
            </a:r>
            <a:r>
              <a:rPr lang="el-GR" sz="2100" b="0" i="0" u="none" strike="noStrike" baseline="0" dirty="0" err="1">
                <a:latin typeface="Arial" panose="020B0604020202020204" pitchFamily="34" charset="0"/>
                <a:cs typeface="Arial" panose="020B0604020202020204" pitchFamily="34" charset="0"/>
              </a:rPr>
              <a:t>Beveridge</a:t>
            </a:r>
            <a:r>
              <a:rPr lang="el-GR" sz="2100" b="0" i="0" u="none" strike="noStrike" baseline="0" dirty="0">
                <a:latin typeface="Arial" panose="020B0604020202020204" pitchFamily="34" charset="0"/>
                <a:cs typeface="Arial" panose="020B0604020202020204" pitchFamily="34" charset="0"/>
              </a:rPr>
              <a:t> και το </a:t>
            </a:r>
            <a:r>
              <a:rPr lang="el-GR" sz="2100" b="0" i="0" u="none" strike="noStrike" baseline="0" dirty="0" err="1">
                <a:latin typeface="Arial" panose="020B0604020202020204" pitchFamily="34" charset="0"/>
                <a:cs typeface="Arial" panose="020B0604020202020204" pitchFamily="34" charset="0"/>
              </a:rPr>
              <a:t>Bismarck</a:t>
            </a:r>
            <a:r>
              <a:rPr lang="el-GR" sz="2100" b="0" i="0" u="none" strike="noStrike" baseline="0" dirty="0">
                <a:latin typeface="Arial" panose="020B0604020202020204" pitchFamily="34" charset="0"/>
                <a:cs typeface="Arial" panose="020B0604020202020204" pitchFamily="34" charset="0"/>
              </a:rPr>
              <a:t>. </a:t>
            </a:r>
          </a:p>
          <a:p>
            <a:pPr algn="l"/>
            <a:r>
              <a:rPr lang="el-GR" sz="2100" b="0" i="0" u="none" strike="noStrike" baseline="0" dirty="0">
                <a:latin typeface="Arial" panose="020B0604020202020204" pitchFamily="34" charset="0"/>
                <a:cs typeface="Arial" panose="020B0604020202020204" pitchFamily="34" charset="0"/>
              </a:rPr>
              <a:t>Στην Ευρώπη τα εθνικά συστήματα υγείας κυριαρχούν στον Βορρά, Νότο και Δύση (Σκανδιναβικές χώρες, Ηνωμένο Βασίλειο, Ιρλανδία και χώρες της Νότιας Ευρώπης), ενώ τα συστήματα κοινωνικής ασφάλισης στην Κεντρική Ευρώπη (Γαλλία, Γερμανία, Αυστρία κ.ά.). </a:t>
            </a:r>
          </a:p>
          <a:p>
            <a:pPr algn="l"/>
            <a:r>
              <a:rPr lang="el-GR" sz="2100" b="0" i="0" u="none" strike="noStrike" baseline="0" dirty="0">
                <a:latin typeface="Arial" panose="020B0604020202020204" pitchFamily="34" charset="0"/>
                <a:cs typeface="Arial" panose="020B0604020202020204" pitchFamily="34" charset="0"/>
              </a:rPr>
              <a:t>Στις πρώτες χώρες η κεντρική κυβέρνηση εισπράττει φόρους και διανέμει χρηματοδοτήσεις στους </a:t>
            </a:r>
            <a:r>
              <a:rPr lang="el-GR" sz="2100" b="0" i="0" u="none" strike="noStrike" baseline="0" dirty="0" err="1">
                <a:latin typeface="Arial" panose="020B0604020202020204" pitchFamily="34" charset="0"/>
                <a:cs typeface="Arial" panose="020B0604020202020204" pitchFamily="34" charset="0"/>
              </a:rPr>
              <a:t>παρόχους</a:t>
            </a:r>
            <a:r>
              <a:rPr lang="el-GR" sz="2100" b="0" i="0" u="none" strike="noStrike" baseline="0" dirty="0">
                <a:latin typeface="Arial" panose="020B0604020202020204" pitchFamily="34" charset="0"/>
                <a:cs typeface="Arial" panose="020B0604020202020204" pitchFamily="34" charset="0"/>
              </a:rPr>
              <a:t> μέσω ενός κυβερνητικού δικτύου. </a:t>
            </a:r>
          </a:p>
          <a:p>
            <a:pPr algn="l"/>
            <a:r>
              <a:rPr lang="el-GR" sz="2100" b="0" i="0" u="none" strike="noStrike" baseline="0" dirty="0">
                <a:latin typeface="Arial" panose="020B0604020202020204" pitchFamily="34" charset="0"/>
                <a:cs typeface="Arial" panose="020B0604020202020204" pitchFamily="34" charset="0"/>
              </a:rPr>
              <a:t>Στις δεύτερες η διαχείριση των οικονομικών πόρων γίνεται μέσω ενός δικτύου ταμείων ασφάλισης υγείας, που πρόσφατα κατά το μεγαλύτερο μέρος του μετατράπηκε σε ενιαίο ταμείο. Τα ταμεία αυτά είναι ανεξάρτητα νομικά πρόσωπα και λειτουργούν με τη δική τους διαχείριση, προϋπολογισμό και νομικό καθεστώς. Η ρύθμιση αυτή, εν μέρει, διατηρεί ξεχωριστά τα κεφάλαια για ασφάλιση υγείας από τον έλεγχο της γενικής κυβέρνησης.</a:t>
            </a:r>
            <a:endParaRPr lang="el-GR" sz="2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5698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732373"/>
          </a:xfrm>
          <a:ln>
            <a:noFill/>
          </a:ln>
        </p:spPr>
        <p:txBody>
          <a:bodyPr>
            <a:noAutofit/>
          </a:bodyPr>
          <a:lstStyle/>
          <a:p>
            <a:r>
              <a:rPr lang="el-GR" sz="4000" dirty="0">
                <a:latin typeface="Arial" panose="020B0604020202020204" pitchFamily="34" charset="0"/>
                <a:cs typeface="Arial" panose="020B0604020202020204" pitchFamily="34" charset="0"/>
              </a:rPr>
              <a:t>5.3 Χρηματοδότηση συστημάτων υγείας (7)</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7" name="Εικόνα 6">
            <a:extLst>
              <a:ext uri="{FF2B5EF4-FFF2-40B4-BE49-F238E27FC236}">
                <a16:creationId xmlns:a16="http://schemas.microsoft.com/office/drawing/2014/main" id="{2103DBD8-6EB3-BD43-E859-C2008D093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260" y="1228899"/>
            <a:ext cx="10809480" cy="4400202"/>
          </a:xfrm>
          <a:prstGeom prst="rect">
            <a:avLst/>
          </a:prstGeom>
        </p:spPr>
      </p:pic>
    </p:spTree>
    <p:extLst>
      <p:ext uri="{BB962C8B-B14F-4D97-AF65-F5344CB8AC3E}">
        <p14:creationId xmlns:p14="http://schemas.microsoft.com/office/powerpoint/2010/main" val="4216508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942627"/>
          </a:xfrm>
          <a:ln>
            <a:noFill/>
          </a:ln>
        </p:spPr>
        <p:txBody>
          <a:bodyPr>
            <a:noAutofit/>
          </a:bodyPr>
          <a:lstStyle/>
          <a:p>
            <a:r>
              <a:rPr lang="el-GR" sz="3200" b="1" i="0" u="none" strike="noStrike" baseline="0" dirty="0">
                <a:latin typeface="Arial" panose="020B0604020202020204" pitchFamily="34" charset="0"/>
                <a:cs typeface="Arial" panose="020B0604020202020204" pitchFamily="34" charset="0"/>
              </a:rPr>
              <a:t>5.3.1 Μοντέλο χρηματοδότησης υπηρεσιών Εθνικού Συστήματος Υγείας Μ. Βρετανίας κ.ά. (1)</a:t>
            </a:r>
            <a:endParaRPr lang="el-GR" sz="32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7" name="TextBox 6">
            <a:extLst>
              <a:ext uri="{FF2B5EF4-FFF2-40B4-BE49-F238E27FC236}">
                <a16:creationId xmlns:a16="http://schemas.microsoft.com/office/drawing/2014/main" id="{7330157E-009F-5E9D-02E1-5082C8237989}"/>
              </a:ext>
            </a:extLst>
          </p:cNvPr>
          <p:cNvSpPr txBox="1"/>
          <p:nvPr/>
        </p:nvSpPr>
        <p:spPr>
          <a:xfrm>
            <a:off x="539621" y="998262"/>
            <a:ext cx="11112758" cy="5586145"/>
          </a:xfrm>
          <a:prstGeom prst="rect">
            <a:avLst/>
          </a:prstGeom>
          <a:noFill/>
          <a:ln>
            <a:noFill/>
          </a:ln>
        </p:spPr>
        <p:txBody>
          <a:bodyPr wrap="square" rtlCol="0">
            <a:spAutoFit/>
          </a:bodyPr>
          <a:lstStyle/>
          <a:p>
            <a:pPr algn="l"/>
            <a:r>
              <a:rPr lang="el-GR" sz="2100" b="0" i="0" u="none" strike="noStrike" baseline="0" dirty="0">
                <a:latin typeface="Arial" panose="020B0604020202020204" pitchFamily="34" charset="0"/>
                <a:cs typeface="Arial" panose="020B0604020202020204" pitchFamily="34" charset="0"/>
              </a:rPr>
              <a:t>Το </a:t>
            </a:r>
            <a:r>
              <a:rPr lang="el-GR" sz="2100" b="1" i="0" u="none" strike="noStrike" baseline="0" dirty="0">
                <a:latin typeface="Arial" panose="020B0604020202020204" pitchFamily="34" charset="0"/>
                <a:cs typeface="Arial" panose="020B0604020202020204" pitchFamily="34" charset="0"/>
              </a:rPr>
              <a:t>Υπουργείο Υγείας </a:t>
            </a:r>
            <a:r>
              <a:rPr lang="el-GR" sz="2100" b="0" i="0" u="none" strike="noStrike" baseline="0" dirty="0">
                <a:latin typeface="Arial" panose="020B0604020202020204" pitchFamily="34" charset="0"/>
                <a:cs typeface="Arial" panose="020B0604020202020204" pitchFamily="34" charset="0"/>
              </a:rPr>
              <a:t>έχει επιτελικό και συντονιστικό ρόλο, είναι υπεύθυνο για την κατανομή των δαπανών, τον έλεγχο και την αξιολόγηση.</a:t>
            </a:r>
          </a:p>
          <a:p>
            <a:pPr algn="l"/>
            <a:r>
              <a:rPr lang="el-GR" sz="2100" b="0" i="0" u="none" strike="noStrike" baseline="0" dirty="0">
                <a:latin typeface="Arial" panose="020B0604020202020204" pitchFamily="34" charset="0"/>
                <a:cs typeface="Arial" panose="020B0604020202020204" pitchFamily="34" charset="0"/>
              </a:rPr>
              <a:t>Ο </a:t>
            </a:r>
            <a:r>
              <a:rPr lang="el-GR" sz="2100" b="1" i="0" u="none" strike="noStrike" baseline="0" dirty="0">
                <a:latin typeface="Arial" panose="020B0604020202020204" pitchFamily="34" charset="0"/>
                <a:cs typeface="Arial" panose="020B0604020202020204" pitchFamily="34" charset="0"/>
              </a:rPr>
              <a:t>Κεντρικός Φορέας Υπηρεσιών Υγείας </a:t>
            </a:r>
            <a:r>
              <a:rPr lang="el-GR" sz="2100" b="0" i="0" u="none" strike="noStrike" baseline="0" dirty="0">
                <a:latin typeface="Arial" panose="020B0604020202020204" pitchFamily="34" charset="0"/>
                <a:cs typeface="Arial" panose="020B0604020202020204" pitchFamily="34" charset="0"/>
              </a:rPr>
              <a:t>(NHS Executive) έχει την ευθύνη κατάρτισης και υλοποίησης του κεντρικού σχεδιασμού–προγραμματισμού, της παρακολούθησης των εφαρμογών για το σύνολο της χώρας, την κατάρτιση μελετών για την εφαρμογή γενικών κανόνων για τη χρηματοδότηση, την ποιότητα και την ποσοτική επάρκεια των παραγόμενων υπηρεσιών.</a:t>
            </a:r>
          </a:p>
          <a:p>
            <a:pPr algn="l"/>
            <a:r>
              <a:rPr lang="el-GR" sz="2100" b="0" i="0" u="none" strike="noStrike" baseline="0" dirty="0">
                <a:latin typeface="Arial" panose="020B0604020202020204" pitchFamily="34" charset="0"/>
                <a:cs typeface="Arial" panose="020B0604020202020204" pitchFamily="34" charset="0"/>
              </a:rPr>
              <a:t>Οι </a:t>
            </a:r>
            <a:r>
              <a:rPr lang="el-GR" sz="2100" b="1" i="0" u="none" strike="noStrike" baseline="0" dirty="0">
                <a:latin typeface="Arial" panose="020B0604020202020204" pitchFamily="34" charset="0"/>
                <a:cs typeface="Arial" panose="020B0604020202020204" pitchFamily="34" charset="0"/>
              </a:rPr>
              <a:t>Περιφερειακές Αρχές Υγείας </a:t>
            </a:r>
            <a:r>
              <a:rPr lang="el-GR" sz="2100" b="0" i="0" u="none" strike="noStrike" baseline="0" dirty="0">
                <a:latin typeface="Arial" panose="020B0604020202020204" pitchFamily="34" charset="0"/>
                <a:cs typeface="Arial" panose="020B0604020202020204" pitchFamily="34" charset="0"/>
              </a:rPr>
              <a:t>(</a:t>
            </a:r>
            <a:r>
              <a:rPr lang="el-GR" sz="2100" b="0" i="0" u="none" strike="noStrike" baseline="0" dirty="0" err="1">
                <a:latin typeface="Arial" panose="020B0604020202020204" pitchFamily="34" charset="0"/>
                <a:cs typeface="Arial" panose="020B0604020202020204" pitchFamily="34" charset="0"/>
              </a:rPr>
              <a:t>Regional</a:t>
            </a:r>
            <a:r>
              <a:rPr lang="el-GR" sz="2100" b="0" i="0" u="none" strike="noStrike" baseline="0" dirty="0">
                <a:latin typeface="Arial" panose="020B0604020202020204" pitchFamily="34" charset="0"/>
                <a:cs typeface="Arial" panose="020B0604020202020204" pitchFamily="34" charset="0"/>
              </a:rPr>
              <a:t> Health </a:t>
            </a:r>
            <a:r>
              <a:rPr lang="el-GR" sz="2100" b="0" i="0" u="none" strike="noStrike" baseline="0" dirty="0" err="1">
                <a:latin typeface="Arial" panose="020B0604020202020204" pitchFamily="34" charset="0"/>
                <a:cs typeface="Arial" panose="020B0604020202020204" pitchFamily="34" charset="0"/>
              </a:rPr>
              <a:t>Authorities</a:t>
            </a:r>
            <a:r>
              <a:rPr lang="el-GR" sz="2100" b="0" i="0" u="none" strike="noStrike" baseline="0" dirty="0">
                <a:latin typeface="Arial" panose="020B0604020202020204" pitchFamily="34" charset="0"/>
                <a:cs typeface="Arial" panose="020B0604020202020204" pitchFamily="34" charset="0"/>
              </a:rPr>
              <a:t>) είχαν την ευθύνη και τον έλεγχο των υπηρεσιών υγείας της περιοχής τους τόσο στα νοσοκομεία όσο και στην πρωτοβάθμια φροντίδα υγείας μέσω τοπικών (περιφερειακών) υπηρεσιών υγείας (</a:t>
            </a:r>
            <a:r>
              <a:rPr lang="en-US" sz="2100" b="0" i="0" u="none" strike="noStrike" baseline="0" dirty="0">
                <a:latin typeface="Arial" panose="020B0604020202020204" pitchFamily="34" charset="0"/>
                <a:cs typeface="Arial" panose="020B0604020202020204" pitchFamily="34" charset="0"/>
              </a:rPr>
              <a:t>area district – health authorities). </a:t>
            </a:r>
            <a:r>
              <a:rPr lang="el-GR" sz="2100" b="0" i="0" u="none" strike="noStrike" baseline="0" dirty="0">
                <a:latin typeface="Arial" panose="020B0604020202020204" pitchFamily="34" charset="0"/>
                <a:cs typeface="Arial" panose="020B0604020202020204" pitchFamily="34" charset="0"/>
              </a:rPr>
              <a:t>Οι πρώτες αντικαταστάθηκαν από 10 </a:t>
            </a:r>
            <a:r>
              <a:rPr lang="en-US" sz="2100" b="1" i="0" u="none" strike="noStrike" baseline="0" dirty="0">
                <a:latin typeface="Arial" panose="020B0604020202020204" pitchFamily="34" charset="0"/>
                <a:cs typeface="Arial" panose="020B0604020202020204" pitchFamily="34" charset="0"/>
              </a:rPr>
              <a:t>Strategic</a:t>
            </a:r>
            <a:r>
              <a:rPr lang="el-GR" sz="2100" b="1" i="0" u="none" strike="noStrike" baseline="0" dirty="0">
                <a:latin typeface="Arial" panose="020B0604020202020204" pitchFamily="34" charset="0"/>
                <a:cs typeface="Arial" panose="020B0604020202020204" pitchFamily="34" charset="0"/>
              </a:rPr>
              <a:t> Health </a:t>
            </a:r>
            <a:r>
              <a:rPr lang="el-GR" sz="2100" b="1" i="0" u="none" strike="noStrike" baseline="0" dirty="0" err="1">
                <a:latin typeface="Arial" panose="020B0604020202020204" pitchFamily="34" charset="0"/>
                <a:cs typeface="Arial" panose="020B0604020202020204" pitchFamily="34" charset="0"/>
              </a:rPr>
              <a:t>Authorities</a:t>
            </a:r>
            <a:r>
              <a:rPr lang="el-GR" sz="2100" b="0" i="0" u="none" strike="noStrike" baseline="0" dirty="0">
                <a:latin typeface="Arial" panose="020B0604020202020204" pitchFamily="34" charset="0"/>
                <a:cs typeface="Arial" panose="020B0604020202020204" pitchFamily="34" charset="0"/>
              </a:rPr>
              <a:t>, ενώ σε τοπικό επίπεδο αντικαταστάθηκαν σε μεγάλο βαθμό από τα 150 </a:t>
            </a:r>
            <a:r>
              <a:rPr lang="el-GR" sz="2100" b="1" i="0" u="none" strike="noStrike" baseline="0" dirty="0" err="1">
                <a:latin typeface="Arial" panose="020B0604020202020204" pitchFamily="34" charset="0"/>
                <a:cs typeface="Arial" panose="020B0604020202020204" pitchFamily="34" charset="0"/>
              </a:rPr>
              <a:t>Primary</a:t>
            </a:r>
            <a:r>
              <a:rPr lang="el-GR" sz="2100" b="1" i="0" u="none" strike="noStrike" baseline="0" dirty="0">
                <a:latin typeface="Arial" panose="020B0604020202020204" pitchFamily="34" charset="0"/>
                <a:cs typeface="Arial" panose="020B0604020202020204" pitchFamily="34" charset="0"/>
              </a:rPr>
              <a:t> </a:t>
            </a:r>
            <a:r>
              <a:rPr lang="el-GR" sz="2100" b="1" i="0" u="none" strike="noStrike" baseline="0" dirty="0" err="1">
                <a:latin typeface="Arial" panose="020B0604020202020204" pitchFamily="34" charset="0"/>
                <a:cs typeface="Arial" panose="020B0604020202020204" pitchFamily="34" charset="0"/>
              </a:rPr>
              <a:t>Care</a:t>
            </a:r>
            <a:r>
              <a:rPr lang="el-GR" sz="2100" b="1" i="0" u="none" strike="noStrike" baseline="0" dirty="0">
                <a:latin typeface="Arial" panose="020B0604020202020204" pitchFamily="34" charset="0"/>
                <a:cs typeface="Arial" panose="020B0604020202020204" pitchFamily="34" charset="0"/>
              </a:rPr>
              <a:t> </a:t>
            </a:r>
            <a:r>
              <a:rPr lang="el-GR" sz="2100" b="1" i="0" u="none" strike="noStrike" baseline="0" dirty="0" err="1">
                <a:latin typeface="Arial" panose="020B0604020202020204" pitchFamily="34" charset="0"/>
                <a:cs typeface="Arial" panose="020B0604020202020204" pitchFamily="34" charset="0"/>
              </a:rPr>
              <a:t>Trusts</a:t>
            </a:r>
            <a:r>
              <a:rPr lang="el-GR" sz="2100" b="1" i="0" u="none" strike="noStrike" baseline="0" dirty="0">
                <a:latin typeface="Arial" panose="020B0604020202020204" pitchFamily="34" charset="0"/>
                <a:cs typeface="Arial" panose="020B0604020202020204" pitchFamily="34" charset="0"/>
              </a:rPr>
              <a:t> </a:t>
            </a:r>
            <a:r>
              <a:rPr lang="el-GR" sz="2100" b="0" i="0" u="none" strike="noStrike" baseline="0" dirty="0">
                <a:latin typeface="Arial" panose="020B0604020202020204" pitchFamily="34" charset="0"/>
                <a:cs typeface="Arial" panose="020B0604020202020204" pitchFamily="34" charset="0"/>
              </a:rPr>
              <a:t>(</a:t>
            </a:r>
            <a:r>
              <a:rPr lang="el-GR" sz="2100" b="0" i="0" u="none" strike="noStrike" baseline="0" dirty="0" err="1">
                <a:latin typeface="Arial" panose="020B0604020202020204" pitchFamily="34" charset="0"/>
                <a:cs typeface="Arial" panose="020B0604020202020204" pitchFamily="34" charset="0"/>
              </a:rPr>
              <a:t>PCTs</a:t>
            </a:r>
            <a:r>
              <a:rPr lang="el-GR" sz="2100" b="0" i="0" u="none" strike="noStrike" baseline="0" dirty="0">
                <a:latin typeface="Arial" panose="020B0604020202020204" pitchFamily="34" charset="0"/>
                <a:cs typeface="Arial" panose="020B0604020202020204" pitchFamily="34" charset="0"/>
              </a:rPr>
              <a:t>), τα οποία αναπτύχθηκαν σε τρεις φάσεις.</a:t>
            </a:r>
          </a:p>
          <a:p>
            <a:pPr algn="l"/>
            <a:r>
              <a:rPr lang="el-GR" sz="2100" b="0" i="0" u="none" strike="noStrike" baseline="0" dirty="0">
                <a:latin typeface="Arial" panose="020B0604020202020204" pitchFamily="34" charset="0"/>
                <a:cs typeface="Arial" panose="020B0604020202020204" pitchFamily="34" charset="0"/>
              </a:rPr>
              <a:t>Τα </a:t>
            </a:r>
            <a:r>
              <a:rPr lang="el-GR" sz="2100" b="1" i="0" u="none" strike="noStrike" baseline="0" dirty="0">
                <a:latin typeface="Arial" panose="020B0604020202020204" pitchFamily="34" charset="0"/>
                <a:cs typeface="Arial" panose="020B0604020202020204" pitchFamily="34" charset="0"/>
              </a:rPr>
              <a:t>Νοσοκομεία </a:t>
            </a:r>
            <a:r>
              <a:rPr lang="el-GR" sz="2100" b="0" i="0" u="none" strike="noStrike" baseline="0" dirty="0">
                <a:latin typeface="Arial" panose="020B0604020202020204" pitchFamily="34" charset="0"/>
                <a:cs typeface="Arial" panose="020B0604020202020204" pitchFamily="34" charset="0"/>
              </a:rPr>
              <a:t>είναι αυτοδύναμες και αυτόνομες υγειονομικές μονάδες (NHS </a:t>
            </a:r>
            <a:r>
              <a:rPr lang="el-GR" sz="2100" b="0" i="0" u="none" strike="noStrike" baseline="0" dirty="0" err="1">
                <a:latin typeface="Arial" panose="020B0604020202020204" pitchFamily="34" charset="0"/>
                <a:cs typeface="Arial" panose="020B0604020202020204" pitchFamily="34" charset="0"/>
              </a:rPr>
              <a:t>Trusts</a:t>
            </a:r>
            <a:r>
              <a:rPr lang="el-GR" sz="2100" b="0" i="0" u="none" strike="noStrike" baseline="0" dirty="0">
                <a:latin typeface="Arial" panose="020B0604020202020204" pitchFamily="34" charset="0"/>
                <a:cs typeface="Arial" panose="020B0604020202020204" pitchFamily="34" charset="0"/>
              </a:rPr>
              <a:t>), με διοικητικό συμβούλιο επικεφαλής του συνόλου των υπηρεσιών. Τη γενική ευθύνη της οργάνωσης και λειτουργίας έχει ο γενικός διευθυντής (CEO) και το κάθε κλινικό τμήμα διαθέτει αυτονομία στο πλαίσιο του επιχειρησιακού σχεδιασμού του νοσοκομείου.</a:t>
            </a:r>
            <a:endParaRPr lang="el-GR" sz="2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6579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942627"/>
          </a:xfrm>
          <a:ln>
            <a:noFill/>
          </a:ln>
        </p:spPr>
        <p:txBody>
          <a:bodyPr>
            <a:noAutofit/>
          </a:bodyPr>
          <a:lstStyle/>
          <a:p>
            <a:r>
              <a:rPr lang="el-GR" sz="3200" b="1" i="0" u="none" strike="noStrike" baseline="0" dirty="0">
                <a:latin typeface="Arial" panose="020B0604020202020204" pitchFamily="34" charset="0"/>
                <a:cs typeface="Arial" panose="020B0604020202020204" pitchFamily="34" charset="0"/>
              </a:rPr>
              <a:t>5.3.1 Μοντέλο χρηματοδότησης υπηρεσιών Εθνικού Συστήματος Υγείας Μ. Βρετανίας κ.ά. (2)</a:t>
            </a:r>
            <a:endParaRPr lang="el-GR" sz="32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7" name="TextBox 6">
            <a:extLst>
              <a:ext uri="{FF2B5EF4-FFF2-40B4-BE49-F238E27FC236}">
                <a16:creationId xmlns:a16="http://schemas.microsoft.com/office/drawing/2014/main" id="{7330157E-009F-5E9D-02E1-5082C8237989}"/>
              </a:ext>
            </a:extLst>
          </p:cNvPr>
          <p:cNvSpPr txBox="1"/>
          <p:nvPr/>
        </p:nvSpPr>
        <p:spPr>
          <a:xfrm>
            <a:off x="539621" y="998262"/>
            <a:ext cx="11112758" cy="5262979"/>
          </a:xfrm>
          <a:prstGeom prst="rect">
            <a:avLst/>
          </a:prstGeom>
          <a:noFill/>
          <a:ln>
            <a:noFill/>
          </a:ln>
        </p:spPr>
        <p:txBody>
          <a:bodyPr wrap="square" rtlCol="0">
            <a:spAutoFit/>
          </a:bodyPr>
          <a:lstStyle/>
          <a:p>
            <a:pPr algn="l"/>
            <a:r>
              <a:rPr lang="el-GR" sz="2100" b="1" i="0" u="none" strike="noStrike" baseline="0" dirty="0">
                <a:latin typeface="Arial" panose="020B0604020202020204" pitchFamily="34" charset="0"/>
                <a:cs typeface="Arial" panose="020B0604020202020204" pitchFamily="34" charset="0"/>
              </a:rPr>
              <a:t>Χρηματοδότηση συστήματος και υπηρεσιών υγείας</a:t>
            </a:r>
          </a:p>
          <a:p>
            <a:pPr algn="l"/>
            <a:r>
              <a:rPr lang="el-GR" sz="2100" b="0" i="0" u="none" strike="noStrike" baseline="0" dirty="0">
                <a:latin typeface="Arial" panose="020B0604020202020204" pitchFamily="34" charset="0"/>
                <a:cs typeface="Arial" panose="020B0604020202020204" pitchFamily="34" charset="0"/>
              </a:rPr>
              <a:t>Τα έσοδα για τη χρηματοδότηση των υπηρεσιών υγείας συγκεντρώνονται μέσω της φορολογίας (πλησίον του 80%, πάνω από 15% από τις εθνικές ασφαλιστικές εισφορές – </a:t>
            </a:r>
            <a:r>
              <a:rPr lang="el-GR" sz="2100" b="0" i="0" u="none" strike="noStrike" baseline="0" dirty="0" err="1">
                <a:latin typeface="Arial" panose="020B0604020202020204" pitchFamily="34" charset="0"/>
                <a:cs typeface="Arial" panose="020B0604020202020204" pitchFamily="34" charset="0"/>
              </a:rPr>
              <a:t>national</a:t>
            </a:r>
            <a:r>
              <a:rPr lang="el-GR" sz="2100" dirty="0">
                <a:latin typeface="Arial" panose="020B0604020202020204" pitchFamily="34" charset="0"/>
                <a:cs typeface="Arial" panose="020B0604020202020204" pitchFamily="34" charset="0"/>
              </a:rPr>
              <a:t> </a:t>
            </a:r>
            <a:r>
              <a:rPr lang="el-GR" sz="2100" b="0" i="0" u="none" strike="noStrike" baseline="0" dirty="0" err="1">
                <a:latin typeface="Arial" panose="020B0604020202020204" pitchFamily="34" charset="0"/>
                <a:cs typeface="Arial" panose="020B0604020202020204" pitchFamily="34" charset="0"/>
              </a:rPr>
              <a:t>insurance</a:t>
            </a:r>
            <a:r>
              <a:rPr lang="el-GR" sz="2100" b="0" i="0" u="none" strike="noStrike" baseline="0" dirty="0">
                <a:latin typeface="Arial" panose="020B0604020202020204" pitchFamily="34" charset="0"/>
                <a:cs typeface="Arial" panose="020B0604020202020204" pitchFamily="34" charset="0"/>
              </a:rPr>
              <a:t> </a:t>
            </a:r>
            <a:r>
              <a:rPr lang="el-GR" sz="2100" b="0" i="0" u="none" strike="noStrike" baseline="0" dirty="0" err="1">
                <a:latin typeface="Arial" panose="020B0604020202020204" pitchFamily="34" charset="0"/>
                <a:cs typeface="Arial" panose="020B0604020202020204" pitchFamily="34" charset="0"/>
              </a:rPr>
              <a:t>contributions</a:t>
            </a:r>
            <a:r>
              <a:rPr lang="el-GR" sz="2100" b="0" i="0" u="none" strike="noStrike" baseline="0" dirty="0">
                <a:latin typeface="Arial" panose="020B0604020202020204" pitchFamily="34" charset="0"/>
                <a:cs typeface="Arial" panose="020B0604020202020204" pitchFamily="34" charset="0"/>
              </a:rPr>
              <a:t>, και περίπου 5%, από τοπικούς και άλλους πόρους) και κατανέμονται στις περιφερειακές (στρατηγικές) και τοπικές (ΠΦΥ) αρχές υγείας, με βάση τον πληθυσμό ευθύνης τους και το επιδημιολογικό προφίλ αυτού (</a:t>
            </a:r>
            <a:r>
              <a:rPr lang="el-GR" sz="2100" b="1" i="0" u="none" strike="noStrike" baseline="0" dirty="0" err="1">
                <a:latin typeface="Arial" panose="020B0604020202020204" pitchFamily="34" charset="0"/>
                <a:cs typeface="Arial" panose="020B0604020202020204" pitchFamily="34" charset="0"/>
              </a:rPr>
              <a:t>formula</a:t>
            </a:r>
            <a:r>
              <a:rPr lang="el-GR" sz="2100" b="0" i="0" u="none" strike="noStrike" baseline="0" dirty="0">
                <a:latin typeface="Arial" panose="020B0604020202020204" pitchFamily="34" charset="0"/>
                <a:cs typeface="Arial" panose="020B0604020202020204" pitchFamily="34" charset="0"/>
              </a:rPr>
              <a:t>). Η κατανομή των πόρων στα </a:t>
            </a:r>
            <a:r>
              <a:rPr lang="el-GR" sz="2100" b="0" i="0" u="none" strike="noStrike" baseline="0" dirty="0" err="1">
                <a:latin typeface="Arial" panose="020B0604020202020204" pitchFamily="34" charset="0"/>
                <a:cs typeface="Arial" panose="020B0604020202020204" pitchFamily="34" charset="0"/>
              </a:rPr>
              <a:t>PCTs</a:t>
            </a:r>
            <a:r>
              <a:rPr lang="el-GR" sz="2100" b="0" i="0" u="none" strike="noStrike" baseline="0" dirty="0">
                <a:latin typeface="Arial" panose="020B0604020202020204" pitchFamily="34" charset="0"/>
                <a:cs typeface="Arial" panose="020B0604020202020204" pitchFamily="34" charset="0"/>
              </a:rPr>
              <a:t> γίνεται μέσα από μια «σταθμισμένη κατά κεφαλήν» προσέγγιση (</a:t>
            </a:r>
            <a:r>
              <a:rPr lang="el-GR" sz="2100" b="0" i="0" u="none" strike="noStrike" baseline="0" dirty="0" err="1">
                <a:latin typeface="Arial" panose="020B0604020202020204" pitchFamily="34" charset="0"/>
                <a:cs typeface="Arial" panose="020B0604020202020204" pitchFamily="34" charset="0"/>
              </a:rPr>
              <a:t>weighted</a:t>
            </a:r>
            <a:r>
              <a:rPr lang="el-GR" sz="2100" b="0" i="0" u="none" strike="noStrike" baseline="0" dirty="0">
                <a:latin typeface="Arial" panose="020B0604020202020204" pitchFamily="34" charset="0"/>
                <a:cs typeface="Arial" panose="020B0604020202020204" pitchFamily="34" charset="0"/>
              </a:rPr>
              <a:t> </a:t>
            </a:r>
            <a:r>
              <a:rPr lang="el-GR" sz="2100" b="0" i="0" u="none" strike="noStrike" baseline="0" dirty="0" err="1">
                <a:latin typeface="Arial" panose="020B0604020202020204" pitchFamily="34" charset="0"/>
                <a:cs typeface="Arial" panose="020B0604020202020204" pitchFamily="34" charset="0"/>
              </a:rPr>
              <a:t>capitation</a:t>
            </a:r>
            <a:r>
              <a:rPr lang="el-GR" sz="2100" b="0" i="0" u="none" strike="noStrike" baseline="0" dirty="0">
                <a:latin typeface="Arial" panose="020B0604020202020204" pitchFamily="34" charset="0"/>
                <a:cs typeface="Arial" panose="020B0604020202020204" pitchFamily="34" charset="0"/>
              </a:rPr>
              <a:t>), που αποτελεί εξελιγμένη μορφή της περίφημης </a:t>
            </a:r>
            <a:r>
              <a:rPr lang="el-GR" sz="2100" b="0" i="0" u="none" strike="noStrike" baseline="0" dirty="0" err="1">
                <a:latin typeface="Arial" panose="020B0604020202020204" pitchFamily="34" charset="0"/>
                <a:cs typeface="Arial" panose="020B0604020202020204" pitchFamily="34" charset="0"/>
              </a:rPr>
              <a:t>Resource</a:t>
            </a:r>
            <a:r>
              <a:rPr lang="el-GR" sz="2100" dirty="0">
                <a:latin typeface="Arial" panose="020B0604020202020204" pitchFamily="34" charset="0"/>
                <a:cs typeface="Arial" panose="020B0604020202020204" pitchFamily="34" charset="0"/>
              </a:rPr>
              <a:t> </a:t>
            </a:r>
            <a:r>
              <a:rPr lang="el-GR" sz="2100" b="0" i="0" u="none" strike="noStrike" baseline="0" dirty="0" err="1">
                <a:latin typeface="Arial" panose="020B0604020202020204" pitchFamily="34" charset="0"/>
                <a:cs typeface="Arial" panose="020B0604020202020204" pitchFamily="34" charset="0"/>
              </a:rPr>
              <a:t>Allocation</a:t>
            </a:r>
            <a:r>
              <a:rPr lang="el-GR" sz="2100" b="0" i="0" u="none" strike="noStrike" baseline="0" dirty="0">
                <a:latin typeface="Arial" panose="020B0604020202020204" pitchFamily="34" charset="0"/>
                <a:cs typeface="Arial" panose="020B0604020202020204" pitchFamily="34" charset="0"/>
              </a:rPr>
              <a:t> </a:t>
            </a:r>
            <a:r>
              <a:rPr lang="el-GR" sz="2100" b="0" i="0" u="none" strike="noStrike" baseline="0" dirty="0" err="1">
                <a:latin typeface="Arial" panose="020B0604020202020204" pitchFamily="34" charset="0"/>
                <a:cs typeface="Arial" panose="020B0604020202020204" pitchFamily="34" charset="0"/>
              </a:rPr>
              <a:t>Working</a:t>
            </a:r>
            <a:r>
              <a:rPr lang="el-GR" sz="2100" b="0" i="0" u="none" strike="noStrike" baseline="0" dirty="0">
                <a:latin typeface="Arial" panose="020B0604020202020204" pitchFamily="34" charset="0"/>
                <a:cs typeface="Arial" panose="020B0604020202020204" pitchFamily="34" charset="0"/>
              </a:rPr>
              <a:t> </a:t>
            </a:r>
            <a:r>
              <a:rPr lang="el-GR" sz="2100" b="0" i="0" u="none" strike="noStrike" baseline="0" dirty="0" err="1">
                <a:latin typeface="Arial" panose="020B0604020202020204" pitchFamily="34" charset="0"/>
                <a:cs typeface="Arial" panose="020B0604020202020204" pitchFamily="34" charset="0"/>
              </a:rPr>
              <a:t>Party</a:t>
            </a:r>
            <a:r>
              <a:rPr lang="el-GR" sz="2100" b="0" i="0" u="none" strike="noStrike" baseline="0" dirty="0">
                <a:latin typeface="Arial" panose="020B0604020202020204" pitchFamily="34" charset="0"/>
                <a:cs typeface="Arial" panose="020B0604020202020204" pitchFamily="34" charset="0"/>
              </a:rPr>
              <a:t> (WRAP) από τα τέλη της δεκαετίας του ’70. Οι περιφερειακές υπηρεσίες μέσω και των </a:t>
            </a:r>
            <a:r>
              <a:rPr lang="el-GR" sz="2100" b="0" i="0" u="none" strike="noStrike" baseline="0" dirty="0" err="1">
                <a:latin typeface="Arial" panose="020B0604020202020204" pitchFamily="34" charset="0"/>
                <a:cs typeface="Arial" panose="020B0604020202020204" pitchFamily="34" charset="0"/>
              </a:rPr>
              <a:t>PCTs</a:t>
            </a:r>
            <a:r>
              <a:rPr lang="el-GR" sz="2100" b="0" i="0" u="none" strike="noStrike" baseline="0" dirty="0">
                <a:latin typeface="Arial" panose="020B0604020202020204" pitchFamily="34" charset="0"/>
                <a:cs typeface="Arial" panose="020B0604020202020204" pitchFamily="34" charset="0"/>
              </a:rPr>
              <a:t> διαπραγματεύονται πακέτα νοσηλείας με τα νοσοκομεία και υπογράφουν συμβόλαια στα οποία αναφέρονται τόσο η ποσότητα και η τιμή της κάθε είδους υπηρεσίας που ζητείται όσο και τα ποιοτικά στοιχεία αυτής. </a:t>
            </a:r>
            <a:r>
              <a:rPr lang="el-GR" sz="2100" b="0" i="0" u="none" strike="noStrike" baseline="0" dirty="0" err="1">
                <a:latin typeface="Arial" panose="020B0604020202020204" pitchFamily="34" charset="0"/>
                <a:cs typeface="Arial" panose="020B0604020202020204" pitchFamily="34" charset="0"/>
              </a:rPr>
              <a:t>Kαι</a:t>
            </a:r>
            <a:r>
              <a:rPr lang="el-GR" sz="2100" b="0" i="0" u="none" strike="noStrike" baseline="0" dirty="0">
                <a:latin typeface="Arial" panose="020B0604020202020204" pitchFamily="34" charset="0"/>
                <a:cs typeface="Arial" panose="020B0604020202020204" pitchFamily="34" charset="0"/>
              </a:rPr>
              <a:t> οι οικογενειακοί ιατροί (</a:t>
            </a:r>
            <a:r>
              <a:rPr lang="el-GR" sz="2100" b="0" i="0" u="none" strike="noStrike" baseline="0" dirty="0" err="1">
                <a:latin typeface="Arial" panose="020B0604020202020204" pitchFamily="34" charset="0"/>
                <a:cs typeface="Arial" panose="020B0604020202020204" pitchFamily="34" charset="0"/>
              </a:rPr>
              <a:t>GPs</a:t>
            </a:r>
            <a:r>
              <a:rPr lang="el-GR" sz="2100" b="0" i="0" u="none" strike="noStrike" baseline="0" dirty="0">
                <a:latin typeface="Arial" panose="020B0604020202020204" pitchFamily="34" charset="0"/>
                <a:cs typeface="Arial" panose="020B0604020202020204" pitchFamily="34" charset="0"/>
              </a:rPr>
              <a:t>) διαπραγματεύονται με τα νοσοκομεία για τον πληθυσμό ευθύνης τους. Το άθροισμα των ποσών των συμβολαίων αποτελεί και τον προϋπολογισμό του κάθε νοσοκομείου, ενώ η κύρια μέθοδος για τα έσοδα είναι τα Health </a:t>
            </a:r>
            <a:r>
              <a:rPr lang="el-GR" sz="2100" b="0" i="0" u="none" strike="noStrike" baseline="0" dirty="0" err="1">
                <a:latin typeface="Arial" panose="020B0604020202020204" pitchFamily="34" charset="0"/>
                <a:cs typeface="Arial" panose="020B0604020202020204" pitchFamily="34" charset="0"/>
              </a:rPr>
              <a:t>RelatedGroups</a:t>
            </a:r>
            <a:r>
              <a:rPr lang="el-GR" sz="2100" b="0" i="0" u="none" strike="noStrike" baseline="0" dirty="0">
                <a:latin typeface="Arial" panose="020B0604020202020204" pitchFamily="34" charset="0"/>
                <a:cs typeface="Arial" panose="020B0604020202020204" pitchFamily="34" charset="0"/>
              </a:rPr>
              <a:t> (αγγλικά </a:t>
            </a:r>
            <a:r>
              <a:rPr lang="el-GR" sz="2100" b="0" i="0" u="none" strike="noStrike" baseline="0" dirty="0" err="1">
                <a:latin typeface="Arial" panose="020B0604020202020204" pitchFamily="34" charset="0"/>
                <a:cs typeface="Arial" panose="020B0604020202020204" pitchFamily="34" charset="0"/>
              </a:rPr>
              <a:t>DRGs</a:t>
            </a:r>
            <a:r>
              <a:rPr lang="el-GR" sz="2100" b="0" i="0" u="none" strike="noStrike" baseline="0" dirty="0">
                <a:latin typeface="Arial" panose="020B0604020202020204" pitchFamily="34" charset="0"/>
                <a:cs typeface="Arial" panose="020B0604020202020204" pitchFamily="34" charset="0"/>
              </a:rPr>
              <a:t>). Οι </a:t>
            </a:r>
            <a:r>
              <a:rPr lang="el-GR" sz="2100" b="0" i="0" u="none" strike="noStrike" baseline="0" dirty="0" err="1">
                <a:latin typeface="Arial" panose="020B0604020202020204" pitchFamily="34" charset="0"/>
                <a:cs typeface="Arial" panose="020B0604020202020204" pitchFamily="34" charset="0"/>
              </a:rPr>
              <a:t>GPs</a:t>
            </a:r>
            <a:r>
              <a:rPr lang="el-GR" sz="2100" b="0" i="0" u="none" strike="noStrike" baseline="0" dirty="0">
                <a:latin typeface="Arial" panose="020B0604020202020204" pitchFamily="34" charset="0"/>
                <a:cs typeface="Arial" panose="020B0604020202020204" pitchFamily="34" charset="0"/>
              </a:rPr>
              <a:t> αμείβονται με βάση στάθμιση του αριθμού σε συνδυασμό και με τον όγκο εργασίας των ιατρών για ασθενείς.</a:t>
            </a:r>
            <a:endParaRPr lang="el-GR" sz="2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4947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942627"/>
          </a:xfrm>
          <a:ln>
            <a:noFill/>
          </a:ln>
        </p:spPr>
        <p:txBody>
          <a:bodyPr>
            <a:noAutofit/>
          </a:bodyPr>
          <a:lstStyle/>
          <a:p>
            <a:r>
              <a:rPr lang="el-GR" sz="3200" b="1" i="0" u="none" strike="noStrike" baseline="0" dirty="0">
                <a:latin typeface="Arial" panose="020B0604020202020204" pitchFamily="34" charset="0"/>
                <a:cs typeface="Arial" panose="020B0604020202020204" pitchFamily="34" charset="0"/>
              </a:rPr>
              <a:t>5.3.1 Μοντέλο χρηματοδότησης υπηρεσιών Εθνικού Συστήματος Υγείας Μ. Βρετανίας κ.ά. (3)</a:t>
            </a:r>
            <a:endParaRPr lang="el-GR" sz="32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7" name="TextBox 6">
            <a:extLst>
              <a:ext uri="{FF2B5EF4-FFF2-40B4-BE49-F238E27FC236}">
                <a16:creationId xmlns:a16="http://schemas.microsoft.com/office/drawing/2014/main" id="{7330157E-009F-5E9D-02E1-5082C8237989}"/>
              </a:ext>
            </a:extLst>
          </p:cNvPr>
          <p:cNvSpPr txBox="1"/>
          <p:nvPr/>
        </p:nvSpPr>
        <p:spPr>
          <a:xfrm>
            <a:off x="539621" y="998262"/>
            <a:ext cx="11112758" cy="4154984"/>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Το </a:t>
            </a:r>
            <a:r>
              <a:rPr lang="el-GR" sz="2200" b="1" i="0" u="none" strike="noStrike" baseline="0" dirty="0">
                <a:latin typeface="Arial" panose="020B0604020202020204" pitchFamily="34" charset="0"/>
                <a:cs typeface="Arial" panose="020B0604020202020204" pitchFamily="34" charset="0"/>
              </a:rPr>
              <a:t>NHS </a:t>
            </a:r>
            <a:r>
              <a:rPr lang="el-GR" sz="2200" b="0" i="0" u="none" strike="noStrike" baseline="0" dirty="0">
                <a:latin typeface="Arial" panose="020B0604020202020204" pitchFamily="34" charset="0"/>
                <a:cs typeface="Arial" panose="020B0604020202020204" pitchFamily="34" charset="0"/>
              </a:rPr>
              <a:t>συνδυάζει την καθολική, δημόσια κάλυψη για ένα ευρύ φάσμα υπηρεσιών με έναν σχετικά μικρό, παράλληλο ιδιωτικό τομέα, που ειδικεύεται κυρίως σε ένα στενό φάσμα επιλογών. Μετά από μια δεκαετία χρηματοδότησης πάνω από τον πληθωρισμό, κυρίως από τους εργατικούς πριν την οικονομική κρίση, το σύστημα υγειονομικής περίθαλψης της Βρετανίας πέρασε σε μια περίοδο μείωσης της χρηματοδότησης, ενώ η ζήτηση για υπηρεσίες υγείας συνεχίζει να αυξάνεται, με αποτέλεσμα οι ασθενείς να αντιμετωπίζουν αυξημένες λίστες αναμονής, να έχουν περιορισμένη επιλογή νοσοκομείων και την εμπειρία της αύξησης της γραφειοκρατίας σχετικά με τη διαχείριση των πρωτοβάθμιων </a:t>
            </a:r>
            <a:r>
              <a:rPr lang="el-GR" sz="2200" b="0" i="0" u="none" strike="noStrike" baseline="0" dirty="0" err="1">
                <a:latin typeface="Arial" panose="020B0604020202020204" pitchFamily="34" charset="0"/>
                <a:cs typeface="Arial" panose="020B0604020202020204" pitchFamily="34" charset="0"/>
              </a:rPr>
              <a:t>παρόχων</a:t>
            </a:r>
            <a:r>
              <a:rPr lang="el-GR" sz="2200" b="0" i="0" u="none" strike="noStrike" baseline="0" dirty="0">
                <a:latin typeface="Arial" panose="020B0604020202020204" pitchFamily="34" charset="0"/>
                <a:cs typeface="Arial" panose="020B0604020202020204" pitchFamily="34" charset="0"/>
              </a:rPr>
              <a:t> υγειονομικής περίθαλψης από το NHS. Για τον </a:t>
            </a:r>
            <a:r>
              <a:rPr lang="el-GR" sz="2200" b="0" i="0" u="none" strike="noStrike" baseline="0" dirty="0" err="1">
                <a:latin typeface="Arial" panose="020B0604020202020204" pitchFamily="34" charset="0"/>
                <a:cs typeface="Arial" panose="020B0604020202020204" pitchFamily="34" charset="0"/>
              </a:rPr>
              <a:t>εξορθολογισμό</a:t>
            </a:r>
            <a:r>
              <a:rPr lang="el-GR" sz="2200" b="0" i="0" u="none" strike="noStrike" baseline="0" dirty="0">
                <a:latin typeface="Arial" panose="020B0604020202020204" pitchFamily="34" charset="0"/>
                <a:cs typeface="Arial" panose="020B0604020202020204" pitchFamily="34" charset="0"/>
              </a:rPr>
              <a:t> των δαπανών αποφασίστηκε ο αποκλεισμός συγκεκριμένων παρεμβάσεων ή φαρμάκων από το μενού του NHS και η </a:t>
            </a:r>
            <a:r>
              <a:rPr lang="el-GR" sz="2200" b="0" i="0" u="none" strike="noStrike" baseline="0" dirty="0" err="1">
                <a:latin typeface="Arial" panose="020B0604020202020204" pitchFamily="34" charset="0"/>
                <a:cs typeface="Arial" panose="020B0604020202020204" pitchFamily="34" charset="0"/>
              </a:rPr>
              <a:t>αυστηροποίηση</a:t>
            </a:r>
            <a:r>
              <a:rPr lang="el-GR" sz="2200" b="0" i="0" u="none" strike="noStrike" baseline="0" dirty="0">
                <a:latin typeface="Arial" panose="020B0604020202020204" pitchFamily="34" charset="0"/>
                <a:cs typeface="Arial" panose="020B0604020202020204" pitchFamily="34" charset="0"/>
              </a:rPr>
              <a:t> των κριτηρίων πρόσβασης σε συγκεκριμένες θεραπείες.</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9536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61310"/>
            <a:ext cx="11112758" cy="732373"/>
          </a:xfrm>
          <a:ln>
            <a:noFill/>
          </a:ln>
        </p:spPr>
        <p:txBody>
          <a:bodyPr>
            <a:noAutofit/>
          </a:bodyPr>
          <a:lstStyle/>
          <a:p>
            <a:r>
              <a:rPr lang="el-GR" sz="4000" dirty="0">
                <a:latin typeface="Arial" panose="020B0604020202020204" pitchFamily="34" charset="0"/>
                <a:cs typeface="Arial" panose="020B0604020202020204" pitchFamily="34" charset="0"/>
              </a:rPr>
              <a:t>5.1  Εισαγωγή</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952724"/>
            <a:ext cx="11112758" cy="5509200"/>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Η εξέταση των συστημάτων και των υπηρεσιών υγείας είναι ένα </a:t>
            </a:r>
            <a:r>
              <a:rPr lang="el-GR" sz="2200" b="0" i="0" u="none" strike="noStrike" baseline="0" dirty="0" err="1">
                <a:latin typeface="Arial" panose="020B0604020202020204" pitchFamily="34" charset="0"/>
                <a:cs typeface="Arial" panose="020B0604020202020204" pitchFamily="34" charset="0"/>
              </a:rPr>
              <a:t>πολυπαραγοντικό</a:t>
            </a:r>
            <a:r>
              <a:rPr lang="el-GR" sz="2200" b="0" i="0" u="none" strike="noStrike" baseline="0" dirty="0">
                <a:latin typeface="Arial" panose="020B0604020202020204" pitchFamily="34" charset="0"/>
                <a:cs typeface="Arial" panose="020B0604020202020204" pitchFamily="34" charset="0"/>
              </a:rPr>
              <a:t> φαινόμενο που χρήζει οριοθετήσεων που συνεχώς μεταβάλλονται. Ο κλασικός διαχωρισμός ξεκινά από τη χρηματοδότηση συστημάτων υγείας αναφορικά με τις πηγές, ήτοι ιδιωτική ή δημόσια (φορολογία ή/και κοινωνική ασφάλιση), και τις μεθόδους πληρωμής υπηρεσιών υγείας. </a:t>
            </a:r>
          </a:p>
          <a:p>
            <a:pPr algn="l"/>
            <a:endParaRPr lang="el-GR" sz="2200" b="0" i="0" u="none" strike="noStrike" baseline="0" dirty="0">
              <a:latin typeface="Arial" panose="020B0604020202020204" pitchFamily="34" charset="0"/>
              <a:cs typeface="Arial" panose="020B0604020202020204" pitchFamily="34" charset="0"/>
            </a:endParaRPr>
          </a:p>
          <a:p>
            <a:pPr algn="l"/>
            <a:r>
              <a:rPr lang="el-GR" sz="2200" b="0" i="0" u="none" strike="noStrike" baseline="0" dirty="0">
                <a:latin typeface="Arial" panose="020B0604020202020204" pitchFamily="34" charset="0"/>
                <a:cs typeface="Arial" panose="020B0604020202020204" pitchFamily="34" charset="0"/>
              </a:rPr>
              <a:t>Τα συστήματα χωρίζονται σε αυτά που αφορούν την πληρωμή του </a:t>
            </a:r>
            <a:r>
              <a:rPr lang="el-GR" sz="2200" b="0" i="0" u="none" strike="noStrike" baseline="0" dirty="0" err="1">
                <a:latin typeface="Arial" panose="020B0604020202020204" pitchFamily="34" charset="0"/>
                <a:cs typeface="Arial" panose="020B0604020202020204" pitchFamily="34" charset="0"/>
              </a:rPr>
              <a:t>παρόχου</a:t>
            </a:r>
            <a:r>
              <a:rPr lang="el-GR" sz="2200" b="0" i="0" u="none" strike="noStrike" baseline="0" dirty="0">
                <a:latin typeface="Arial" panose="020B0604020202020204" pitchFamily="34" charset="0"/>
                <a:cs typeface="Arial" panose="020B0604020202020204" pitchFamily="34" charset="0"/>
              </a:rPr>
              <a:t>:</a:t>
            </a:r>
          </a:p>
          <a:p>
            <a:pPr algn="l"/>
            <a:r>
              <a:rPr lang="el-GR" sz="2200" b="1" i="0" u="none" strike="noStrike" baseline="0" dirty="0">
                <a:latin typeface="Arial" panose="020B0604020202020204" pitchFamily="34" charset="0"/>
                <a:cs typeface="Arial" panose="020B0604020202020204" pitchFamily="34" charset="0"/>
              </a:rPr>
              <a:t>α</a:t>
            </a:r>
            <a:r>
              <a:rPr lang="el-GR" sz="2200" b="0" i="0" u="none" strike="noStrike" baseline="0" dirty="0">
                <a:latin typeface="Arial" panose="020B0604020202020204" pitchFamily="34" charset="0"/>
                <a:cs typeface="Arial" panose="020B0604020202020204" pitchFamily="34" charset="0"/>
              </a:rPr>
              <a:t>. είτε μέσα από ολοκληρωμένα συστήματα (</a:t>
            </a:r>
            <a:r>
              <a:rPr lang="el-GR" sz="2200" b="0" i="0" u="none" strike="noStrike" baseline="0" dirty="0" err="1">
                <a:latin typeface="Arial" panose="020B0604020202020204" pitchFamily="34" charset="0"/>
                <a:cs typeface="Arial" panose="020B0604020202020204" pitchFamily="34" charset="0"/>
              </a:rPr>
              <a:t>integrated</a:t>
            </a:r>
            <a:r>
              <a:rPr lang="el-GR" sz="2200" b="0" i="0" u="none" strike="noStrike" baseline="0" dirty="0">
                <a:latin typeface="Arial" panose="020B0604020202020204" pitchFamily="34" charset="0"/>
                <a:cs typeface="Arial" panose="020B0604020202020204" pitchFamily="34" charset="0"/>
              </a:rPr>
              <a:t>/</a:t>
            </a:r>
            <a:r>
              <a:rPr lang="el-GR" sz="2200" b="0" i="0" u="none" strike="noStrike" baseline="0" dirty="0" err="1">
                <a:latin typeface="Arial" panose="020B0604020202020204" pitchFamily="34" charset="0"/>
                <a:cs typeface="Arial" panose="020B0604020202020204" pitchFamily="34" charset="0"/>
              </a:rPr>
              <a:t>comprehensive</a:t>
            </a:r>
            <a:r>
              <a:rPr lang="el-GR" sz="2200" b="0" i="0" u="none" strike="noStrike" baseline="0" dirty="0">
                <a:latin typeface="Arial" panose="020B0604020202020204" pitchFamily="34" charset="0"/>
                <a:cs typeface="Arial" panose="020B0604020202020204" pitchFamily="34" charset="0"/>
              </a:rPr>
              <a:t>), όπως</a:t>
            </a:r>
          </a:p>
          <a:p>
            <a:pPr algn="l"/>
            <a:r>
              <a:rPr lang="el-GR" sz="2200" b="0" i="0" u="none" strike="noStrike" baseline="0" dirty="0">
                <a:latin typeface="Arial" panose="020B0604020202020204" pitchFamily="34" charset="0"/>
                <a:cs typeface="Arial" panose="020B0604020202020204" pitchFamily="34" charset="0"/>
              </a:rPr>
              <a:t>στο Ηνωμένο Βασίλειο, τις Σκανδιναβικές χώρες και αυτές της Νότιας Ευρώπης κ.α.,</a:t>
            </a:r>
          </a:p>
          <a:p>
            <a:pPr algn="l"/>
            <a:r>
              <a:rPr lang="el-GR" sz="2200" b="1" i="0" u="none" strike="noStrike" baseline="0" dirty="0">
                <a:latin typeface="Arial" panose="020B0604020202020204" pitchFamily="34" charset="0"/>
                <a:cs typeface="Arial" panose="020B0604020202020204" pitchFamily="34" charset="0"/>
              </a:rPr>
              <a:t>β</a:t>
            </a:r>
            <a:r>
              <a:rPr lang="el-GR" sz="2200" b="0" i="0" u="none" strike="noStrike" baseline="0" dirty="0">
                <a:latin typeface="Arial" panose="020B0604020202020204" pitchFamily="34" charset="0"/>
                <a:cs typeface="Arial" panose="020B0604020202020204" pitchFamily="34" charset="0"/>
              </a:rPr>
              <a:t>. είτε μέσα από </a:t>
            </a:r>
            <a:r>
              <a:rPr lang="el-GR" sz="2200" b="0" i="0" u="none" strike="noStrike" baseline="0" dirty="0" err="1">
                <a:latin typeface="Arial" panose="020B0604020202020204" pitchFamily="34" charset="0"/>
                <a:cs typeface="Arial" panose="020B0604020202020204" pitchFamily="34" charset="0"/>
              </a:rPr>
              <a:t>συμβολαιακά</a:t>
            </a:r>
            <a:r>
              <a:rPr lang="el-GR" sz="2200" b="0" i="0" u="none" strike="noStrike" baseline="0" dirty="0">
                <a:latin typeface="Arial" panose="020B0604020202020204" pitchFamily="34" charset="0"/>
                <a:cs typeface="Arial" panose="020B0604020202020204" pitchFamily="34" charset="0"/>
              </a:rPr>
              <a:t> (</a:t>
            </a:r>
            <a:r>
              <a:rPr lang="el-GR" sz="2200" b="0" i="0" u="none" strike="noStrike" baseline="0" dirty="0" err="1">
                <a:latin typeface="Arial" panose="020B0604020202020204" pitchFamily="34" charset="0"/>
                <a:cs typeface="Arial" panose="020B0604020202020204" pitchFamily="34" charset="0"/>
              </a:rPr>
              <a:t>contractual</a:t>
            </a:r>
            <a:r>
              <a:rPr lang="el-GR" sz="2200" b="0" i="0" u="none" strike="noStrike" baseline="0" dirty="0">
                <a:latin typeface="Arial" panose="020B0604020202020204" pitchFamily="34" charset="0"/>
                <a:cs typeface="Arial" panose="020B0604020202020204" pitchFamily="34" charset="0"/>
              </a:rPr>
              <a:t>), όπως π.χ. στη Γερμανία, ή την κατόπιν της ιατρικής πράξης αποζημίωση αυτού που τη ζήτησε και υλοποιήθηκε, καταβάλλοντας αρχικά το τίμημα ο ίδιος (</a:t>
            </a:r>
            <a:r>
              <a:rPr lang="el-GR" sz="2200" b="0" i="0" u="none" strike="noStrike" baseline="0" dirty="0" err="1">
                <a:latin typeface="Arial" panose="020B0604020202020204" pitchFamily="34" charset="0"/>
                <a:cs typeface="Arial" panose="020B0604020202020204" pitchFamily="34" charset="0"/>
              </a:rPr>
              <a:t>reimbursement</a:t>
            </a:r>
            <a:r>
              <a:rPr lang="el-GR" sz="2200" b="0" i="0" u="none" strike="noStrike" baseline="0" dirty="0">
                <a:latin typeface="Arial" panose="020B0604020202020204" pitchFamily="34" charset="0"/>
                <a:cs typeface="Arial" panose="020B0604020202020204" pitchFamily="34" charset="0"/>
              </a:rPr>
              <a:t>), όπως π.χ. στη Γαλλία.</a:t>
            </a:r>
          </a:p>
          <a:p>
            <a:pPr algn="l"/>
            <a:r>
              <a:rPr lang="el-GR" sz="2200" b="0" i="0" u="none" strike="noStrike" baseline="0" dirty="0">
                <a:latin typeface="Arial" panose="020B0604020202020204" pitchFamily="34" charset="0"/>
                <a:cs typeface="Arial" panose="020B0604020202020204" pitchFamily="34" charset="0"/>
              </a:rPr>
              <a:t>Επιπλέον, ιδέες και εργαλεία χρηματοδότησης και ελέγχου του κόστους έρχονται από</a:t>
            </a:r>
          </a:p>
          <a:p>
            <a:pPr algn="l"/>
            <a:r>
              <a:rPr lang="el-GR" sz="2200" b="1" i="0" u="none" strike="noStrike" baseline="0" dirty="0">
                <a:latin typeface="Arial" panose="020B0604020202020204" pitchFamily="34" charset="0"/>
                <a:cs typeface="Arial" panose="020B0604020202020204" pitchFamily="34" charset="0"/>
              </a:rPr>
              <a:t>γ</a:t>
            </a:r>
            <a:r>
              <a:rPr lang="el-GR" sz="2200" b="0" i="0" u="none" strike="noStrike" baseline="0" dirty="0">
                <a:latin typeface="Arial" panose="020B0604020202020204" pitchFamily="34" charset="0"/>
                <a:cs typeface="Arial" panose="020B0604020202020204" pitchFamily="34" charset="0"/>
              </a:rPr>
              <a:t>. «ιδιωτικά» ή «μεικτά» συστήματα, όπως αυτά των ΗΠΑ και της Ολλανδίας και μπορούν να φανούν χρήσιμα και για την ελληνική περίπτωση που έχει χαρακτηριστικά του α (ΕΣΥ) και του β (ΕΟΠΥΥ).</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477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942627"/>
          </a:xfrm>
          <a:ln>
            <a:noFill/>
          </a:ln>
        </p:spPr>
        <p:txBody>
          <a:bodyPr>
            <a:noAutofit/>
          </a:bodyPr>
          <a:lstStyle/>
          <a:p>
            <a:r>
              <a:rPr lang="el-GR" sz="3200" b="1" i="0" u="none" strike="noStrike" baseline="0" dirty="0">
                <a:latin typeface="Arial" panose="020B0604020202020204" pitchFamily="34" charset="0"/>
                <a:cs typeface="Arial" panose="020B0604020202020204" pitchFamily="34" charset="0"/>
              </a:rPr>
              <a:t>5.3.1 Μοντέλο χρηματοδότησης υπηρεσιών Εθνικού Συστήματος Υγείας Μ. Βρετανίας κ.ά. (4)</a:t>
            </a:r>
            <a:endParaRPr lang="el-GR" sz="32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7" name="TextBox 6">
            <a:extLst>
              <a:ext uri="{FF2B5EF4-FFF2-40B4-BE49-F238E27FC236}">
                <a16:creationId xmlns:a16="http://schemas.microsoft.com/office/drawing/2014/main" id="{7330157E-009F-5E9D-02E1-5082C8237989}"/>
              </a:ext>
            </a:extLst>
          </p:cNvPr>
          <p:cNvSpPr txBox="1"/>
          <p:nvPr/>
        </p:nvSpPr>
        <p:spPr>
          <a:xfrm>
            <a:off x="539621" y="998262"/>
            <a:ext cx="11112758" cy="5509200"/>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Ως απάντηση στη διατήρηση του ποσοστού χρηματοδότησης αλλά και στην αύξηση της ζήτησης και την αυξημένη λίστα αναμονής, το NHS στράφηκε στον ιδιωτικό τομέα για τον έλεγχο του κόστους. Το 2012 θεσπίστηκε νομοθετική μεταρρύθμιση που επέτρεπε στα νοσοκομεία να έχουν σημαντικό μέρος των εσόδων τους από τη νοσηλεία ιδιωτών ασθενών, ενώ οι πολίτες στράφηκαν στην ιδιωτική ασφάλιση, προκειμένου να μειώσουν τους χρόνους αναμονής, αλλά και την έλλειψη επιλογής </a:t>
            </a:r>
            <a:r>
              <a:rPr lang="el-GR" sz="2200" b="0" i="0" u="none" strike="noStrike" baseline="0" dirty="0" err="1">
                <a:latin typeface="Arial" panose="020B0604020202020204" pitchFamily="34" charset="0"/>
                <a:cs typeface="Arial" panose="020B0604020202020204" pitchFamily="34" charset="0"/>
              </a:rPr>
              <a:t>παρόχων</a:t>
            </a:r>
            <a:r>
              <a:rPr lang="el-GR" sz="2200" b="0" i="0" u="none" strike="noStrike" baseline="0" dirty="0">
                <a:latin typeface="Arial" panose="020B0604020202020204" pitchFamily="34" charset="0"/>
                <a:cs typeface="Arial" panose="020B0604020202020204" pitchFamily="34" charset="0"/>
              </a:rPr>
              <a:t>, επιλέγοντας τον ιδιωτικό τομέα του NHS. Αυτό οδήγησε σε ερωτήματα σχετικά με τον ποιοτικό έλεγχο των υπηρεσιών και μια τάση για την πληρωμή υπηρεσιών με βάση τα αποτελέσματα. Για να βελτιωθεί η κατάσταση, ψηφίστηκε μια σημαντική νομοθετική μεταρρύθμιση στην υγεία το 2012, με τη δημιουργία ενός ανεξάρτητου συμβουλίου του NHS για τη διανομή πόρων, τη μείωση του αριθμού των οργανισμών που επιβλέπουν την παροχή υπηρεσιών υγείας, την αύξηση της αυτονομίας των </a:t>
            </a:r>
            <a:r>
              <a:rPr lang="el-GR" sz="2200" b="0" i="0" u="none" strike="noStrike" baseline="0" dirty="0" err="1">
                <a:latin typeface="Arial" panose="020B0604020202020204" pitchFamily="34" charset="0"/>
                <a:cs typeface="Arial" panose="020B0604020202020204" pitchFamily="34" charset="0"/>
              </a:rPr>
              <a:t>παρόχων</a:t>
            </a:r>
            <a:r>
              <a:rPr lang="el-GR" sz="2200" b="0" i="0" u="none" strike="noStrike" baseline="0" dirty="0">
                <a:latin typeface="Arial" panose="020B0604020202020204" pitchFamily="34" charset="0"/>
                <a:cs typeface="Arial" panose="020B0604020202020204" pitchFamily="34" charset="0"/>
              </a:rPr>
              <a:t> πρωτοβάθμιας φροντίδας υγείας για επιλογή των ασθενών τους και την καθιέρωση της αξιολόγησης βάσει κλινικών αποτελεσμάτων. Επιπλέον, το Βρετανικό Υπουργείο Υγείας εξετάζει μια επιλογή για τη θέσπιση «ατομικών» προϋπολογισμών για την υγεία για κάθε πολίτη, που θα παρέχει στους ασθενείς τη δυνατότητα ελέγχου της φροντίδας τους (Σχήμα 5.7).</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7641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942627"/>
          </a:xfrm>
          <a:ln>
            <a:noFill/>
          </a:ln>
        </p:spPr>
        <p:txBody>
          <a:bodyPr>
            <a:noAutofit/>
          </a:bodyPr>
          <a:lstStyle/>
          <a:p>
            <a:r>
              <a:rPr lang="el-GR" sz="3200" b="1" i="0" u="none" strike="noStrike" baseline="0" dirty="0">
                <a:latin typeface="Arial" panose="020B0604020202020204" pitchFamily="34" charset="0"/>
                <a:cs typeface="Arial" panose="020B0604020202020204" pitchFamily="34" charset="0"/>
              </a:rPr>
              <a:t>5.3.1 Μοντέλο χρηματοδότησης υπηρεσιών Εθνικού Συστήματος Υγείας Μ. Βρετανίας κ.ά. (5)</a:t>
            </a:r>
            <a:endParaRPr lang="el-GR" sz="32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C2A4EECF-BAE6-EE85-FB5A-1AC45DDA72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498" y="999779"/>
            <a:ext cx="11489004" cy="5465029"/>
          </a:xfrm>
          <a:prstGeom prst="rect">
            <a:avLst/>
          </a:prstGeom>
        </p:spPr>
      </p:pic>
    </p:spTree>
    <p:extLst>
      <p:ext uri="{BB962C8B-B14F-4D97-AF65-F5344CB8AC3E}">
        <p14:creationId xmlns:p14="http://schemas.microsoft.com/office/powerpoint/2010/main" val="499966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942627"/>
          </a:xfrm>
          <a:ln>
            <a:noFill/>
          </a:ln>
        </p:spPr>
        <p:txBody>
          <a:bodyPr>
            <a:noAutofit/>
          </a:bodyPr>
          <a:lstStyle/>
          <a:p>
            <a:r>
              <a:rPr lang="el-GR" sz="3200" b="1" i="0" u="none" strike="noStrike" baseline="0" dirty="0">
                <a:latin typeface="Arial" panose="020B0604020202020204" pitchFamily="34" charset="0"/>
                <a:cs typeface="Arial" panose="020B0604020202020204" pitchFamily="34" charset="0"/>
              </a:rPr>
              <a:t>5.3.1 Μοντέλο χρηματοδότησης υπηρεσιών Εθνικού Συστήματος Υγείας Μ. Βρετανίας κ.ά. (6)</a:t>
            </a:r>
            <a:endParaRPr lang="el-GR" sz="32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7" name="TextBox 6">
            <a:extLst>
              <a:ext uri="{FF2B5EF4-FFF2-40B4-BE49-F238E27FC236}">
                <a16:creationId xmlns:a16="http://schemas.microsoft.com/office/drawing/2014/main" id="{7330157E-009F-5E9D-02E1-5082C8237989}"/>
              </a:ext>
            </a:extLst>
          </p:cNvPr>
          <p:cNvSpPr txBox="1"/>
          <p:nvPr/>
        </p:nvSpPr>
        <p:spPr>
          <a:xfrm>
            <a:off x="539621" y="998262"/>
            <a:ext cx="11112758" cy="3477875"/>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Συναφές με το ανωτέρω είναι και το σύστημα υγείας της </a:t>
            </a:r>
            <a:r>
              <a:rPr lang="el-GR" sz="2200" b="1" i="0" u="none" strike="noStrike" baseline="0" dirty="0">
                <a:latin typeface="Arial" panose="020B0604020202020204" pitchFamily="34" charset="0"/>
                <a:cs typeface="Arial" panose="020B0604020202020204" pitchFamily="34" charset="0"/>
              </a:rPr>
              <a:t>Σουηδίας </a:t>
            </a:r>
            <a:r>
              <a:rPr lang="el-GR" sz="2200" b="0" i="0" u="none" strike="noStrike" baseline="0" dirty="0">
                <a:latin typeface="Arial" panose="020B0604020202020204" pitchFamily="34" charset="0"/>
                <a:cs typeface="Arial" panose="020B0604020202020204" pitchFamily="34" charset="0"/>
              </a:rPr>
              <a:t>(Σχήμα 5.8). Η ουσιώδης διαφορά του έγκειται σε εκλεγμένες (πολιτικά) διοικήσεις περιφερειών (με αρμοδιότητες και στην υγεία) και δήμων (στην πρόνοια), που χρηματοδοτούν (μέσω φόρων) τις ανάλογες υπηρεσίες , με επικεφαλής την ένωσή τους (SALAR). Από τις συνολικές δαπάνες για τη φροντίδα υγείας, οι οποίες είναι πλησίον του 10% του Ακαθάριστου Εθνικού Προϊόντος (ΑΕΠ) της Σουηδίας, οι δημόσιες δαπάνες σχεδόν μονοπωλούν το σύνολο των δαπανών και βρίσκονται περίπου στο 80% (το υπόλοιπο είναι συμμετοχή των πολιτών και ιδιωτικές δαπάνες). Τα περιφερειακά συμβούλια και οι δήμοι φέρουν σημαντική ευθύνη για τις δαπάνες της υγείας, την κατάρτιση και την παρακολούθηση τήρησης των προϋπολογισμών.</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7664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942627"/>
          </a:xfrm>
          <a:ln>
            <a:noFill/>
          </a:ln>
        </p:spPr>
        <p:txBody>
          <a:bodyPr>
            <a:noAutofit/>
          </a:bodyPr>
          <a:lstStyle/>
          <a:p>
            <a:r>
              <a:rPr lang="el-GR" sz="3200" b="1" i="0" u="none" strike="noStrike" baseline="0" dirty="0">
                <a:latin typeface="Arial" panose="020B0604020202020204" pitchFamily="34" charset="0"/>
                <a:cs typeface="Arial" panose="020B0604020202020204" pitchFamily="34" charset="0"/>
              </a:rPr>
              <a:t>5.3.1 Μοντέλο χρηματοδότησης υπηρεσιών Εθνικού Συστήματος Υγείας Μ. Βρετανίας κ.ά. (7)</a:t>
            </a:r>
            <a:endParaRPr lang="el-GR" sz="32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6C24F34F-4972-C644-7C7E-FACA7F39E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8392" y="961717"/>
            <a:ext cx="6655216" cy="5503091"/>
          </a:xfrm>
          <a:prstGeom prst="rect">
            <a:avLst/>
          </a:prstGeom>
        </p:spPr>
      </p:pic>
    </p:spTree>
    <p:extLst>
      <p:ext uri="{BB962C8B-B14F-4D97-AF65-F5344CB8AC3E}">
        <p14:creationId xmlns:p14="http://schemas.microsoft.com/office/powerpoint/2010/main" val="3342700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942627"/>
          </a:xfrm>
          <a:ln>
            <a:noFill/>
          </a:ln>
        </p:spPr>
        <p:txBody>
          <a:bodyPr>
            <a:noAutofit/>
          </a:bodyPr>
          <a:lstStyle/>
          <a:p>
            <a:r>
              <a:rPr lang="el-GR" sz="3200" b="1" i="0" u="none" strike="noStrike" baseline="0" dirty="0">
                <a:latin typeface="Arial" panose="020B0604020202020204" pitchFamily="34" charset="0"/>
                <a:cs typeface="Arial" panose="020B0604020202020204" pitchFamily="34" charset="0"/>
              </a:rPr>
              <a:t>5.3.1 Μοντέλο χρηματοδότησης υπηρεσιών Εθνικού Συστήματος Υγείας Μ. Βρετανίας κ.ά. (8)</a:t>
            </a:r>
            <a:endParaRPr lang="el-GR" sz="32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7" name="TextBox 6">
            <a:extLst>
              <a:ext uri="{FF2B5EF4-FFF2-40B4-BE49-F238E27FC236}">
                <a16:creationId xmlns:a16="http://schemas.microsoft.com/office/drawing/2014/main" id="{7330157E-009F-5E9D-02E1-5082C8237989}"/>
              </a:ext>
            </a:extLst>
          </p:cNvPr>
          <p:cNvSpPr txBox="1"/>
          <p:nvPr/>
        </p:nvSpPr>
        <p:spPr>
          <a:xfrm>
            <a:off x="539621" y="1238894"/>
            <a:ext cx="11112758" cy="2800767"/>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Παραλλαγή του ως άνω συστήματος υγείας βρίσκουμε στην </a:t>
            </a:r>
            <a:r>
              <a:rPr lang="el-GR" sz="2200" b="1" i="0" u="none" strike="noStrike" baseline="0" dirty="0">
                <a:latin typeface="Arial" panose="020B0604020202020204" pitchFamily="34" charset="0"/>
                <a:cs typeface="Arial" panose="020B0604020202020204" pitchFamily="34" charset="0"/>
              </a:rPr>
              <a:t>Ισπανία</a:t>
            </a:r>
            <a:r>
              <a:rPr lang="el-GR" sz="2200" b="0" i="0" u="none" strike="noStrike" baseline="0" dirty="0">
                <a:latin typeface="Arial" panose="020B0604020202020204" pitchFamily="34" charset="0"/>
                <a:cs typeface="Arial" panose="020B0604020202020204" pitchFamily="34" charset="0"/>
              </a:rPr>
              <a:t>, που άλλαξε προ δεκαετιών τον τρόπο χρηματοδότησης, από κοινωνική ασφάλιση (INSALUD, παραπλήσιο του ΙΚΑ) σε φορολογία μέσω των (17 αυτόνομων) περιφερειών της (Σχήμα 5.9). Το σύστημα χρηματοδοτείται από τον τακτικό προϋπολογισμό των αυτόνομων περιοχών μέσω της φορολόγησης, από εφάπαξ χρηματοδοτήσεις από την κεντρική κυβέρνηση και κατά ένα πολύ μικρό ποσοστό από τα ταμεία ασφάλισης και από τους ίδιους τους ασθενείς, αν και οι περικοπές λόγω της οικονομικής κρίσης οδήγησαν στην αύξηση των ιδιωτικών πληρωμών.</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9370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942627"/>
          </a:xfrm>
          <a:ln>
            <a:noFill/>
          </a:ln>
        </p:spPr>
        <p:txBody>
          <a:bodyPr>
            <a:noAutofit/>
          </a:bodyPr>
          <a:lstStyle/>
          <a:p>
            <a:r>
              <a:rPr lang="el-GR" sz="3200" b="1" i="0" u="none" strike="noStrike" baseline="0" dirty="0">
                <a:latin typeface="Arial" panose="020B0604020202020204" pitchFamily="34" charset="0"/>
                <a:cs typeface="Arial" panose="020B0604020202020204" pitchFamily="34" charset="0"/>
              </a:rPr>
              <a:t>5.3.1 Μοντέλο χρηματοδότησης υπηρεσιών Εθνικού Συστήματος Υγείας Μ. Βρετανίας κ.ά. (9)</a:t>
            </a:r>
            <a:endParaRPr lang="el-GR" sz="32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6492AB7C-81AC-BE91-22BF-D98606E099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4028" y="999778"/>
            <a:ext cx="4123944" cy="5465030"/>
          </a:xfrm>
          <a:prstGeom prst="rect">
            <a:avLst/>
          </a:prstGeom>
        </p:spPr>
      </p:pic>
    </p:spTree>
    <p:extLst>
      <p:ext uri="{BB962C8B-B14F-4D97-AF65-F5344CB8AC3E}">
        <p14:creationId xmlns:p14="http://schemas.microsoft.com/office/powerpoint/2010/main" val="2275984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942627"/>
          </a:xfrm>
          <a:ln>
            <a:noFill/>
          </a:ln>
        </p:spPr>
        <p:txBody>
          <a:bodyPr>
            <a:noAutofit/>
          </a:bodyPr>
          <a:lstStyle/>
          <a:p>
            <a:r>
              <a:rPr lang="el-GR" sz="3200" b="1" i="0" u="none" strike="noStrike" baseline="0" dirty="0">
                <a:latin typeface="Arial" panose="020B0604020202020204" pitchFamily="34" charset="0"/>
                <a:cs typeface="Arial" panose="020B0604020202020204" pitchFamily="34" charset="0"/>
              </a:rPr>
              <a:t>5.3.2 Μοντέλο χρηματοδότησης κοινωνικής ασφάλισης υγείας Γερμανίας κ.ά. (1)</a:t>
            </a:r>
            <a:endParaRPr lang="el-GR" sz="32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7" name="TextBox 6">
            <a:extLst>
              <a:ext uri="{FF2B5EF4-FFF2-40B4-BE49-F238E27FC236}">
                <a16:creationId xmlns:a16="http://schemas.microsoft.com/office/drawing/2014/main" id="{7330157E-009F-5E9D-02E1-5082C8237989}"/>
              </a:ext>
            </a:extLst>
          </p:cNvPr>
          <p:cNvSpPr txBox="1"/>
          <p:nvPr/>
        </p:nvSpPr>
        <p:spPr>
          <a:xfrm>
            <a:off x="539621" y="1058820"/>
            <a:ext cx="11112758" cy="3816429"/>
          </a:xfrm>
          <a:prstGeom prst="rect">
            <a:avLst/>
          </a:prstGeom>
          <a:noFill/>
          <a:ln>
            <a:noFill/>
          </a:ln>
        </p:spPr>
        <p:txBody>
          <a:bodyPr wrap="square" rtlCol="0">
            <a:spAutoFit/>
          </a:bodyPr>
          <a:lstStyle/>
          <a:p>
            <a:pPr algn="l"/>
            <a:r>
              <a:rPr lang="el-GR" sz="2200" b="1" i="0" u="none" strike="noStrike" baseline="0" dirty="0">
                <a:latin typeface="Arial" panose="020B0604020202020204" pitchFamily="34" charset="0"/>
                <a:cs typeface="Arial" panose="020B0604020202020204" pitchFamily="34" charset="0"/>
              </a:rPr>
              <a:t>Υπουργείο Υγείας</a:t>
            </a:r>
          </a:p>
          <a:p>
            <a:pPr algn="l"/>
            <a:endParaRPr lang="el-GR" sz="2200" b="1" i="0" u="none" strike="noStrike" baseline="0" dirty="0">
              <a:latin typeface="Arial" panose="020B0604020202020204" pitchFamily="34" charset="0"/>
              <a:cs typeface="Arial" panose="020B0604020202020204" pitchFamily="34" charset="0"/>
            </a:endParaRPr>
          </a:p>
          <a:p>
            <a:pPr algn="l"/>
            <a:r>
              <a:rPr lang="el-GR" sz="2200" b="0" i="0" u="none" strike="noStrike" baseline="0" dirty="0">
                <a:latin typeface="Arial" panose="020B0604020202020204" pitchFamily="34" charset="0"/>
                <a:cs typeface="Arial" panose="020B0604020202020204" pitchFamily="34" charset="0"/>
              </a:rPr>
              <a:t>Σε </a:t>
            </a:r>
            <a:r>
              <a:rPr lang="el-GR" sz="2200" b="1" i="0" u="none" strike="noStrike" baseline="0" dirty="0">
                <a:latin typeface="Arial" panose="020B0604020202020204" pitchFamily="34" charset="0"/>
                <a:cs typeface="Arial" panose="020B0604020202020204" pitchFamily="34" charset="0"/>
              </a:rPr>
              <a:t>ομοσπονδιακό επίπεδο </a:t>
            </a:r>
            <a:r>
              <a:rPr lang="el-GR" sz="2200" b="0" i="0" u="none" strike="noStrike" baseline="0" dirty="0">
                <a:latin typeface="Arial" panose="020B0604020202020204" pitchFamily="34" charset="0"/>
                <a:cs typeface="Arial" panose="020B0604020202020204" pitchFamily="34" charset="0"/>
              </a:rPr>
              <a:t>καθορίζει επιτελικά τους κανόνες λειτουργίας και ελέγχει την εφαρμογή αυτών, π.χ. η οδηγία για τη σταθερότητα των εισφορών με την οποία ορίζεται ότι οι δαπάνες για την παροχή υπηρεσιών δεν θα πρέπει να προκαλέσουν βραχυπρόθεσμα ή μακροπρόθεσμα αύξηση των εισφορών και για τα δύο μέρη (εργοδότες–εργαζομένους).</a:t>
            </a:r>
          </a:p>
          <a:p>
            <a:pPr algn="l"/>
            <a:r>
              <a:rPr lang="el-GR" sz="2200" b="0" i="0" u="none" strike="noStrike" baseline="0" dirty="0">
                <a:latin typeface="Arial" panose="020B0604020202020204" pitchFamily="34" charset="0"/>
                <a:cs typeface="Arial" panose="020B0604020202020204" pitchFamily="34" charset="0"/>
              </a:rPr>
              <a:t>Σε </a:t>
            </a:r>
            <a:r>
              <a:rPr lang="el-GR" sz="2200" b="1" i="0" u="none" strike="noStrike" baseline="0" dirty="0">
                <a:latin typeface="Arial" panose="020B0604020202020204" pitchFamily="34" charset="0"/>
                <a:cs typeface="Arial" panose="020B0604020202020204" pitchFamily="34" charset="0"/>
              </a:rPr>
              <a:t>επίπεδο κρατιδίου </a:t>
            </a:r>
            <a:r>
              <a:rPr lang="el-GR" sz="2200" b="0" i="0" u="none" strike="noStrike" baseline="0" dirty="0">
                <a:latin typeface="Arial" panose="020B0604020202020204" pitchFamily="34" charset="0"/>
                <a:cs typeface="Arial" panose="020B0604020202020204" pitchFamily="34" charset="0"/>
              </a:rPr>
              <a:t>έχει επιτελικό ρόλο στην ανάπτυξη, επέκταση, συγχώνευση και κλείσιμο κρατικών νοσοκομειακών μονάδων αλλά και των ιδιωτικών. Επεμβαίνει για την επίλυση διαφορών μεταξύ των νοσοκομειακών φορέων και της κοινωνικής ασφάλισης σε ό,τι αφορά τη χρηματοδότηση.</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5875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942627"/>
          </a:xfrm>
          <a:ln>
            <a:noFill/>
          </a:ln>
        </p:spPr>
        <p:txBody>
          <a:bodyPr>
            <a:noAutofit/>
          </a:bodyPr>
          <a:lstStyle/>
          <a:p>
            <a:r>
              <a:rPr lang="el-GR" sz="3200" b="1" i="0" u="none" strike="noStrike" baseline="0" dirty="0">
                <a:latin typeface="Arial" panose="020B0604020202020204" pitchFamily="34" charset="0"/>
                <a:cs typeface="Arial" panose="020B0604020202020204" pitchFamily="34" charset="0"/>
              </a:rPr>
              <a:t>5.3.2 Μοντέλο χρηματοδότησης κοινωνικής ασφάλισης υγείας Γερμανίας κ.ά. (2)</a:t>
            </a:r>
            <a:endParaRPr lang="el-GR" sz="32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7" name="TextBox 6">
            <a:extLst>
              <a:ext uri="{FF2B5EF4-FFF2-40B4-BE49-F238E27FC236}">
                <a16:creationId xmlns:a16="http://schemas.microsoft.com/office/drawing/2014/main" id="{7330157E-009F-5E9D-02E1-5082C8237989}"/>
              </a:ext>
            </a:extLst>
          </p:cNvPr>
          <p:cNvSpPr txBox="1"/>
          <p:nvPr/>
        </p:nvSpPr>
        <p:spPr>
          <a:xfrm>
            <a:off x="539621" y="1058820"/>
            <a:ext cx="11112758" cy="3477875"/>
          </a:xfrm>
          <a:prstGeom prst="rect">
            <a:avLst/>
          </a:prstGeom>
          <a:noFill/>
          <a:ln>
            <a:noFill/>
          </a:ln>
        </p:spPr>
        <p:txBody>
          <a:bodyPr wrap="square" rtlCol="0">
            <a:spAutoFit/>
          </a:bodyPr>
          <a:lstStyle/>
          <a:p>
            <a:pPr algn="l"/>
            <a:r>
              <a:rPr lang="el-GR" sz="2200" b="1" i="0" u="none" strike="noStrike" baseline="0" dirty="0">
                <a:latin typeface="Arial" panose="020B0604020202020204" pitchFamily="34" charset="0"/>
                <a:cs typeface="Arial" panose="020B0604020202020204" pitchFamily="34" charset="0"/>
              </a:rPr>
              <a:t>Κοινωνική ασφάλιση υγείας</a:t>
            </a:r>
          </a:p>
          <a:p>
            <a:pPr algn="l"/>
            <a:endParaRPr lang="el-GR" sz="2200" b="1" i="0" u="none" strike="noStrike" baseline="0" dirty="0">
              <a:latin typeface="Arial" panose="020B0604020202020204" pitchFamily="34" charset="0"/>
              <a:cs typeface="Arial" panose="020B0604020202020204" pitchFamily="34" charset="0"/>
            </a:endParaRPr>
          </a:p>
          <a:p>
            <a:pPr algn="l"/>
            <a:r>
              <a:rPr lang="el-GR" sz="2200" b="0" i="0" u="none" strike="noStrike" baseline="0" dirty="0">
                <a:latin typeface="Arial" panose="020B0604020202020204" pitchFamily="34" charset="0"/>
                <a:cs typeface="Arial" panose="020B0604020202020204" pitchFamily="34" charset="0"/>
              </a:rPr>
              <a:t>Αποτελεί ένωση διάφορων αριθμητικά ασφαλιστικών ταμείων, ανά κρατίδιο. Εκλεγμένοι εκπρόσωποι εργοδοτών και εργαζομένων υπάρχουν στη διοίκηση αυτών. Η διάρθρωση σε ομοσπονδιακό επίπεδο έχει γενικό ρόλο, ενώ το κύριο έργο επιτελείται από την κοινωνική ασφάλιση του κάθε κρατιδίου. Καλύπτει το σύνολο της χρηματοδότησης για την παροχή υπηρεσιών στα νοσοκομεία (γενικά και αποκατάστασης, δημόσια και ιδιωτικά). Επίσης, καλύπτει τις δαπάνες για την παροχή υπηρεσιών πρωτοβάθμιας φροντίδας που προσφέρονται από ιδιωτικά κυρίως ιατρεία και </a:t>
            </a:r>
            <a:r>
              <a:rPr lang="el-GR" sz="2200" b="0" i="0" u="none" strike="noStrike" baseline="0" dirty="0" err="1">
                <a:latin typeface="Arial" panose="020B0604020202020204" pitchFamily="34" charset="0"/>
                <a:cs typeface="Arial" panose="020B0604020202020204" pitchFamily="34" charset="0"/>
              </a:rPr>
              <a:t>πολυϊατρεία</a:t>
            </a:r>
            <a:r>
              <a:rPr lang="el-GR" sz="2200" b="0" i="0" u="none" strike="noStrike" baseline="0" dirty="0">
                <a:latin typeface="Arial" panose="020B0604020202020204" pitchFamily="34" charset="0"/>
                <a:cs typeface="Arial" panose="020B0604020202020204" pitchFamily="34" charset="0"/>
              </a:rPr>
              <a:t>, ή στα εξωτερικά ιατρεία των νοσοκομείων από ιδιώτες ιατρούς.</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965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942627"/>
          </a:xfrm>
          <a:ln>
            <a:noFill/>
          </a:ln>
        </p:spPr>
        <p:txBody>
          <a:bodyPr>
            <a:noAutofit/>
          </a:bodyPr>
          <a:lstStyle/>
          <a:p>
            <a:r>
              <a:rPr lang="el-GR" sz="3200" b="1" i="0" u="none" strike="noStrike" baseline="0" dirty="0">
                <a:latin typeface="Arial" panose="020B0604020202020204" pitchFamily="34" charset="0"/>
                <a:cs typeface="Arial" panose="020B0604020202020204" pitchFamily="34" charset="0"/>
              </a:rPr>
              <a:t>5.3.2 Μοντέλο χρηματοδότησης κοινωνικής ασφάλισης υγείας Γερμανίας κ.ά. (3)</a:t>
            </a:r>
            <a:endParaRPr lang="el-GR" sz="32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7" name="TextBox 6">
            <a:extLst>
              <a:ext uri="{FF2B5EF4-FFF2-40B4-BE49-F238E27FC236}">
                <a16:creationId xmlns:a16="http://schemas.microsoft.com/office/drawing/2014/main" id="{7330157E-009F-5E9D-02E1-5082C8237989}"/>
              </a:ext>
            </a:extLst>
          </p:cNvPr>
          <p:cNvSpPr txBox="1"/>
          <p:nvPr/>
        </p:nvSpPr>
        <p:spPr>
          <a:xfrm>
            <a:off x="539621" y="999779"/>
            <a:ext cx="11112758" cy="5509200"/>
          </a:xfrm>
          <a:prstGeom prst="rect">
            <a:avLst/>
          </a:prstGeom>
          <a:noFill/>
          <a:ln>
            <a:noFill/>
          </a:ln>
        </p:spPr>
        <p:txBody>
          <a:bodyPr wrap="square" rtlCol="0">
            <a:spAutoFit/>
          </a:bodyPr>
          <a:lstStyle/>
          <a:p>
            <a:pPr algn="l"/>
            <a:r>
              <a:rPr lang="el-GR" sz="2200" b="1" i="0" u="none" strike="noStrike" baseline="0" dirty="0">
                <a:latin typeface="Arial" panose="020B0604020202020204" pitchFamily="34" charset="0"/>
                <a:cs typeface="Arial" panose="020B0604020202020204" pitchFamily="34" charset="0"/>
              </a:rPr>
              <a:t>Χρηματοδότηση υπηρεσιών υγείας</a:t>
            </a:r>
          </a:p>
          <a:p>
            <a:pPr algn="l"/>
            <a:endParaRPr lang="el-GR" sz="2200" b="1" i="0" u="none" strike="noStrike" baseline="0" dirty="0">
              <a:latin typeface="Arial" panose="020B0604020202020204" pitchFamily="34" charset="0"/>
              <a:cs typeface="Arial" panose="020B0604020202020204" pitchFamily="34" charset="0"/>
            </a:endParaRPr>
          </a:p>
          <a:p>
            <a:pPr algn="l"/>
            <a:r>
              <a:rPr lang="el-GR" sz="2200" b="0" i="0" u="none" strike="noStrike" baseline="0" dirty="0">
                <a:latin typeface="Arial" panose="020B0604020202020204" pitchFamily="34" charset="0"/>
                <a:cs typeface="Arial" panose="020B0604020202020204" pitchFamily="34" charset="0"/>
              </a:rPr>
              <a:t>Η χρηματοδότηση του γερμανικού συστήματος υγείας προέρχεται πρωτίστως από τις ασφαλιστικές εισφορές εργαζομένων και εργοδοτών (πλησίον του 15% των μισθών) και δευτερευόντως από εισφορές ασφαλισμένων σε ιδιωτικές ασφαλιστικές εταιρείες και ιδιωτικές πληρωμές υπό τη μορφή της συμμετοχής του ασθενή στο κόστος των υπηρεσιών (</a:t>
            </a:r>
            <a:r>
              <a:rPr lang="el-GR" sz="2200" b="0" i="0" u="none" strike="noStrike" baseline="0" dirty="0" err="1">
                <a:latin typeface="Arial" panose="020B0604020202020204" pitchFamily="34" charset="0"/>
                <a:cs typeface="Arial" panose="020B0604020202020204" pitchFamily="34" charset="0"/>
              </a:rPr>
              <a:t>co-payments</a:t>
            </a:r>
            <a:r>
              <a:rPr lang="el-GR" sz="2200" b="0" i="0" u="none" strike="noStrike" baseline="0" dirty="0">
                <a:latin typeface="Arial" panose="020B0604020202020204" pitchFamily="34" charset="0"/>
                <a:cs typeface="Arial" panose="020B0604020202020204" pitchFamily="34" charset="0"/>
              </a:rPr>
              <a:t>). Υπολογίζεται ότι το 75% των συνολικών δαπανών προέρχεται από τις εισφορές των μελών των ασφαλιστικών ταμείων και το υπόλοιπο 25% από τις ιδιωτικές πληρωμές και την ιδιωτική ασφάλιση υγείας. Η συλλογή των εισφορών από εργαζομένους και εργοδότες συνεχίζει να γίνεται από τα ασφαλιστικά ταμεία και η ευθύνη μεταφερόταν σταδιακά στο Κεντρικό Ταμείο Υγείας. Τα ταμεία υγείας (μειώθηκαν σε κάτω από 150) διαχειρίζονται τις εισφορές και η δραστηριότητά τους ρυθμίζεται από τον νόμο, ο οποίος εγγυάται τη σταθερότητα του συστήματος υγείας και ένα δίχτυ ασφαλείας στις πιο ευάλωτες ομάδες πληθυσμού. Η αποζημίωση των </a:t>
            </a:r>
            <a:r>
              <a:rPr lang="el-GR" sz="2200" b="0" i="0" u="none" strike="noStrike" baseline="0" dirty="0" err="1">
                <a:latin typeface="Arial" panose="020B0604020202020204" pitchFamily="34" charset="0"/>
                <a:cs typeface="Arial" panose="020B0604020202020204" pitchFamily="34" charset="0"/>
              </a:rPr>
              <a:t>παρόχων</a:t>
            </a:r>
            <a:r>
              <a:rPr lang="el-GR" sz="2200" b="0" i="0" u="none" strike="noStrike" baseline="0" dirty="0">
                <a:latin typeface="Arial" panose="020B0604020202020204" pitchFamily="34" charset="0"/>
                <a:cs typeface="Arial" panose="020B0604020202020204" pitchFamily="34" charset="0"/>
              </a:rPr>
              <a:t> αποτελεί αντικείμενο διαπραγμάτευσης μεταξύ των ασφαλιστικών ταμείων και των </a:t>
            </a:r>
            <a:r>
              <a:rPr lang="el-GR" sz="2200" b="0" i="0" u="none" strike="noStrike" baseline="0" dirty="0" err="1">
                <a:latin typeface="Arial" panose="020B0604020202020204" pitchFamily="34" charset="0"/>
                <a:cs typeface="Arial" panose="020B0604020202020204" pitchFamily="34" charset="0"/>
              </a:rPr>
              <a:t>παρόχων</a:t>
            </a:r>
            <a:r>
              <a:rPr lang="el-GR" sz="2200" b="0" i="0" u="none" strike="noStrike" baseline="0" dirty="0">
                <a:latin typeface="Arial" panose="020B0604020202020204" pitchFamily="34" charset="0"/>
                <a:cs typeface="Arial" panose="020B0604020202020204" pitchFamily="34" charset="0"/>
              </a:rPr>
              <a:t>. Επιπλέον, οι πολίτες μπορούν να επιλέξουν τον δικό τους </a:t>
            </a:r>
            <a:r>
              <a:rPr lang="el-GR" sz="2200" b="0" i="0" u="none" strike="noStrike" baseline="0" dirty="0" err="1">
                <a:latin typeface="Arial" panose="020B0604020202020204" pitchFamily="34" charset="0"/>
                <a:cs typeface="Arial" panose="020B0604020202020204" pitchFamily="34" charset="0"/>
              </a:rPr>
              <a:t>πάροχο</a:t>
            </a:r>
            <a:r>
              <a:rPr lang="el-GR" sz="2200" b="0" i="0" u="none" strike="noStrike" baseline="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51622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942627"/>
          </a:xfrm>
          <a:ln>
            <a:noFill/>
          </a:ln>
        </p:spPr>
        <p:txBody>
          <a:bodyPr>
            <a:noAutofit/>
          </a:bodyPr>
          <a:lstStyle/>
          <a:p>
            <a:r>
              <a:rPr lang="el-GR" sz="3200" b="1" i="0" u="none" strike="noStrike" baseline="0" dirty="0">
                <a:latin typeface="Arial" panose="020B0604020202020204" pitchFamily="34" charset="0"/>
                <a:cs typeface="Arial" panose="020B0604020202020204" pitchFamily="34" charset="0"/>
              </a:rPr>
              <a:t>5.3.2 Μοντέλο χρηματοδότησης κοινωνικής ασφάλισης υγείας Γερμανίας κ.ά. (4)</a:t>
            </a:r>
            <a:endParaRPr lang="el-GR" sz="32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7" name="TextBox 6">
            <a:extLst>
              <a:ext uri="{FF2B5EF4-FFF2-40B4-BE49-F238E27FC236}">
                <a16:creationId xmlns:a16="http://schemas.microsoft.com/office/drawing/2014/main" id="{7330157E-009F-5E9D-02E1-5082C8237989}"/>
              </a:ext>
            </a:extLst>
          </p:cNvPr>
          <p:cNvSpPr txBox="1"/>
          <p:nvPr/>
        </p:nvSpPr>
        <p:spPr>
          <a:xfrm>
            <a:off x="539621" y="999779"/>
            <a:ext cx="11112758" cy="3816429"/>
          </a:xfrm>
          <a:prstGeom prst="rect">
            <a:avLst/>
          </a:prstGeom>
          <a:noFill/>
          <a:ln>
            <a:noFill/>
          </a:ln>
        </p:spPr>
        <p:txBody>
          <a:bodyPr wrap="square" rtlCol="0">
            <a:spAutoFit/>
          </a:bodyPr>
          <a:lstStyle/>
          <a:p>
            <a:pPr algn="l"/>
            <a:r>
              <a:rPr lang="el-GR" sz="2200" b="1" i="0" u="none" strike="noStrike" baseline="0" dirty="0">
                <a:latin typeface="Arial" panose="020B0604020202020204" pitchFamily="34" charset="0"/>
                <a:cs typeface="Arial" panose="020B0604020202020204" pitchFamily="34" charset="0"/>
              </a:rPr>
              <a:t>Χρηματοδότηση υπηρεσιών υγείας</a:t>
            </a:r>
          </a:p>
          <a:p>
            <a:pPr algn="l"/>
            <a:endParaRPr lang="el-GR" sz="2200" b="0" i="0" u="none" strike="noStrike" baseline="0" dirty="0">
              <a:latin typeface="Arial" panose="020B0604020202020204" pitchFamily="34" charset="0"/>
              <a:cs typeface="Arial" panose="020B0604020202020204" pitchFamily="34" charset="0"/>
            </a:endParaRPr>
          </a:p>
          <a:p>
            <a:pPr algn="l"/>
            <a:r>
              <a:rPr lang="el-GR" sz="2200" b="0" i="0" u="none" strike="noStrike" baseline="0" dirty="0">
                <a:latin typeface="Arial" panose="020B0604020202020204" pitchFamily="34" charset="0"/>
                <a:cs typeface="Arial" panose="020B0604020202020204" pitchFamily="34" charset="0"/>
              </a:rPr>
              <a:t>Η πλειονότητα των ταμείων δημιούργησε από το 2009 το ΑΟΚ, ενιαίο κεντρικό ταμείο (Σχήμα 5.10). Η κατανομή των οικονομικών πόρων του κεντρικού ταμείου προς τα περίπου 136 ασφαλιστικά ταμεία υγείας γίνεται με βάση τον αριθμό των ασφαλισμένων και αφού σταθμιστούν όλες οι περιπτώσεις με βάση το φύλο και την ηλικία (40 κατηγορίες - ομάδες δικαιούχων/ασθενών), τη νοσηρότητα (80 ασθένειες βαριές και </a:t>
            </a:r>
            <a:r>
              <a:rPr lang="el-GR" sz="2200" b="0" i="0" u="none" strike="noStrike" baseline="0" dirty="0" err="1">
                <a:latin typeface="Arial" panose="020B0604020202020204" pitchFamily="34" charset="0"/>
                <a:cs typeface="Arial" panose="020B0604020202020204" pitchFamily="34" charset="0"/>
              </a:rPr>
              <a:t>κοστοβόρες</a:t>
            </a:r>
            <a:r>
              <a:rPr lang="el-GR" sz="2200" b="0" i="0" u="none" strike="noStrike" baseline="0" dirty="0">
                <a:latin typeface="Arial" panose="020B0604020202020204" pitchFamily="34" charset="0"/>
                <a:cs typeface="Arial" panose="020B0604020202020204" pitchFamily="34" charset="0"/>
              </a:rPr>
              <a:t> και 106 λοιπές κατηγορίες - ομάδες) και την ανικανότητα (6 κατηγορίες - ομάδες). Έτσι, για παράδειγμα, τα ταμεία υγείας λαμβάνουν μεγαλύτερη χρηματοδότηση για ασθενείς με AIDS, καρκίνο ή κυστική </a:t>
            </a:r>
            <a:r>
              <a:rPr lang="el-GR" sz="2200" b="0" i="0" u="none" strike="noStrike" baseline="0" dirty="0" err="1">
                <a:latin typeface="Arial" panose="020B0604020202020204" pitchFamily="34" charset="0"/>
                <a:cs typeface="Arial" panose="020B0604020202020204" pitchFamily="34" charset="0"/>
              </a:rPr>
              <a:t>ίνωση</a:t>
            </a:r>
            <a:r>
              <a:rPr lang="el-GR" sz="2200" b="0" i="0" u="none" strike="noStrike" baseline="0" dirty="0">
                <a:latin typeface="Arial" panose="020B0604020202020204" pitchFamily="34" charset="0"/>
                <a:cs typeface="Arial" panose="020B0604020202020204" pitchFamily="34" charset="0"/>
              </a:rPr>
              <a:t> από ό,τι για τους συνήθεις ασφαλισμένους.</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2312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61310"/>
            <a:ext cx="11112758" cy="732373"/>
          </a:xfrm>
          <a:ln>
            <a:noFill/>
          </a:ln>
        </p:spPr>
        <p:txBody>
          <a:bodyPr>
            <a:noAutofit/>
          </a:bodyPr>
          <a:lstStyle/>
          <a:p>
            <a:r>
              <a:rPr lang="el-GR" sz="4000" dirty="0">
                <a:latin typeface="Arial" panose="020B0604020202020204" pitchFamily="34" charset="0"/>
                <a:cs typeface="Arial" panose="020B0604020202020204" pitchFamily="34" charset="0"/>
              </a:rPr>
              <a:t>5.2 Δαπάνες υγείας (1)</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952724"/>
            <a:ext cx="11112758" cy="4832092"/>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Η σύγκριση της κατά κεφαλήν δαπάνης υγείας καθώς και των συνολικών εθνικών δαπανών για την υγεία φαίνεται στο Σχήμα 5.1 του βιβλίου. </a:t>
            </a:r>
          </a:p>
          <a:p>
            <a:pPr algn="l"/>
            <a:r>
              <a:rPr lang="el-GR" sz="2200" b="0" i="0" u="none" strike="noStrike" baseline="0" dirty="0">
                <a:latin typeface="Arial" panose="020B0604020202020204" pitchFamily="34" charset="0"/>
                <a:cs typeface="Arial" panose="020B0604020202020204" pitchFamily="34" charset="0"/>
              </a:rPr>
              <a:t>Η χώρα μας βρισκόταν, πριν την πανδημία, λίγο πάνω από το 8% του ΑΕΠ με τον μέσο όρο (</a:t>
            </a:r>
            <a:r>
              <a:rPr lang="el-GR" sz="2200" b="0" i="0" u="none" strike="noStrike" baseline="0" dirty="0" err="1">
                <a:latin typeface="Arial" panose="020B0604020202020204" pitchFamily="34" charset="0"/>
                <a:cs typeface="Arial" panose="020B0604020202020204" pitchFamily="34" charset="0"/>
              </a:rPr>
              <a:t>μ.ο</a:t>
            </a:r>
            <a:r>
              <a:rPr lang="el-GR" sz="2200" b="0" i="0" u="none" strike="noStrike" baseline="0" dirty="0">
                <a:latin typeface="Arial" panose="020B0604020202020204" pitchFamily="34" charset="0"/>
                <a:cs typeface="Arial" panose="020B0604020202020204" pitchFamily="34" charset="0"/>
              </a:rPr>
              <a:t>.) στην Ευρωπαϊκή Ένωση (ΕΕ) λίγο κάτω από 10% (η διαφορά μπορεί να είναι και το «τίμημα» των μνημονίων). </a:t>
            </a:r>
          </a:p>
          <a:p>
            <a:pPr algn="l"/>
            <a:r>
              <a:rPr lang="el-GR" sz="2200" b="0" i="0" u="none" strike="noStrike" baseline="0" dirty="0">
                <a:latin typeface="Arial" panose="020B0604020202020204" pitchFamily="34" charset="0"/>
                <a:cs typeface="Arial" panose="020B0604020202020204" pitchFamily="34" charset="0"/>
              </a:rPr>
              <a:t>Η κατά κεφαλήν δαπάνη στη χώρα μας (λίγο κάτω από </a:t>
            </a:r>
            <a:r>
              <a:rPr lang="el-GR" sz="2200" b="1" i="0" u="none" strike="noStrike" baseline="0" dirty="0">
                <a:latin typeface="Arial" panose="020B0604020202020204" pitchFamily="34" charset="0"/>
                <a:cs typeface="Arial" panose="020B0604020202020204" pitchFamily="34" charset="0"/>
              </a:rPr>
              <a:t>2.000 </a:t>
            </a:r>
            <a:r>
              <a:rPr lang="el-GR" sz="2200" b="0" i="0" u="none" strike="noStrike" baseline="0" dirty="0">
                <a:latin typeface="Arial" panose="020B0604020202020204" pitchFamily="34" charset="0"/>
                <a:cs typeface="Arial" panose="020B0604020202020204" pitchFamily="34" charset="0"/>
              </a:rPr>
              <a:t>ευρώ), σε σχέση με τον </a:t>
            </a:r>
            <a:r>
              <a:rPr lang="el-GR" sz="2200" b="0" i="0" u="none" strike="noStrike" baseline="0" dirty="0" err="1">
                <a:latin typeface="Arial" panose="020B0604020202020204" pitchFamily="34" charset="0"/>
                <a:cs typeface="Arial" panose="020B0604020202020204" pitchFamily="34" charset="0"/>
              </a:rPr>
              <a:t>μ.ο</a:t>
            </a:r>
            <a:r>
              <a:rPr lang="el-GR" sz="2200" b="0" i="0" u="none" strike="noStrike" baseline="0" dirty="0">
                <a:latin typeface="Arial" panose="020B0604020202020204" pitchFamily="34" charset="0"/>
                <a:cs typeface="Arial" panose="020B0604020202020204" pitchFamily="34" charset="0"/>
              </a:rPr>
              <a:t>. (μέσο όρο) της ΕΕ (λίγο κάτω από </a:t>
            </a:r>
            <a:r>
              <a:rPr lang="el-GR" sz="2200" b="1" i="0" u="none" strike="noStrike" baseline="0" dirty="0">
                <a:latin typeface="Arial" panose="020B0604020202020204" pitchFamily="34" charset="0"/>
                <a:cs typeface="Arial" panose="020B0604020202020204" pitchFamily="34" charset="0"/>
              </a:rPr>
              <a:t>3.000 </a:t>
            </a:r>
            <a:r>
              <a:rPr lang="el-GR" sz="2200" b="0" i="0" u="none" strike="noStrike" baseline="0" dirty="0">
                <a:latin typeface="Arial" panose="020B0604020202020204" pitchFamily="34" charset="0"/>
                <a:cs typeface="Arial" panose="020B0604020202020204" pitchFamily="34" charset="0"/>
              </a:rPr>
              <a:t>ευρώ), μπορεί εν μέρει να οφείλεται και στο κόστος των υπηρεσιών (και τη συνεπαγόμενη διαφορά του). </a:t>
            </a:r>
          </a:p>
          <a:p>
            <a:pPr algn="l"/>
            <a:r>
              <a:rPr lang="el-GR" sz="2200" b="0" i="0" u="none" strike="noStrike" baseline="0" dirty="0">
                <a:latin typeface="Arial" panose="020B0604020202020204" pitchFamily="34" charset="0"/>
                <a:cs typeface="Arial" panose="020B0604020202020204" pitchFamily="34" charset="0"/>
              </a:rPr>
              <a:t>Παρά το γεγονός ότι η χώρα μας είχε τη μικρότερη αύξηση σε κατά κεφαλήν δαπάνη υγείας (0,5%) μεταξύ των χωρών του ΟΟΣΑ την περίοδο 2015-2019, με φυσιολογική λόγω πανδημίας αύξηση το 2020 (Σχήμα 5.2 του βιβλίου), επανήλθε σε άνω του </a:t>
            </a:r>
            <a:r>
              <a:rPr lang="el-GR" sz="2200" b="1" i="0" u="none" strike="noStrike" baseline="0" dirty="0">
                <a:latin typeface="Arial" panose="020B0604020202020204" pitchFamily="34" charset="0"/>
                <a:cs typeface="Arial" panose="020B0604020202020204" pitchFamily="34" charset="0"/>
              </a:rPr>
              <a:t>9%</a:t>
            </a:r>
            <a:r>
              <a:rPr lang="el-GR" sz="2200" b="0" i="0" u="none" strike="noStrike" baseline="0" dirty="0">
                <a:latin typeface="Arial" panose="020B0604020202020204" pitchFamily="34" charset="0"/>
                <a:cs typeface="Arial" panose="020B0604020202020204" pitchFamily="34" charset="0"/>
              </a:rPr>
              <a:t>του ΑΕΠ (</a:t>
            </a:r>
            <a:r>
              <a:rPr lang="el-GR" sz="2200" b="0" i="0" u="none" strike="noStrike" baseline="0" dirty="0" err="1">
                <a:latin typeface="Arial" panose="020B0604020202020204" pitchFamily="34" charset="0"/>
                <a:cs typeface="Arial" panose="020B0604020202020204" pitchFamily="34" charset="0"/>
              </a:rPr>
              <a:t>μ.ο</a:t>
            </a:r>
            <a:r>
              <a:rPr lang="el-GR" sz="2200" b="0" i="0" u="none" strike="noStrike" baseline="0" dirty="0">
                <a:latin typeface="Arial" panose="020B0604020202020204" pitchFamily="34" charset="0"/>
                <a:cs typeface="Arial" panose="020B0604020202020204" pitchFamily="34" charset="0"/>
              </a:rPr>
              <a:t>. ΕΕ άνω του </a:t>
            </a:r>
            <a:r>
              <a:rPr lang="el-GR" sz="2200" b="1" i="0" u="none" strike="noStrike" baseline="0" dirty="0">
                <a:latin typeface="Arial" panose="020B0604020202020204" pitchFamily="34" charset="0"/>
                <a:cs typeface="Arial" panose="020B0604020202020204" pitchFamily="34" charset="0"/>
              </a:rPr>
              <a:t>10%</a:t>
            </a:r>
            <a:r>
              <a:rPr lang="el-GR" sz="2200" b="0" i="0" u="none" strike="noStrike" baseline="0" dirty="0">
                <a:latin typeface="Arial" panose="020B0604020202020204" pitchFamily="34" charset="0"/>
                <a:cs typeface="Arial" panose="020B0604020202020204" pitchFamily="34" charset="0"/>
              </a:rPr>
              <a:t>), με δημόσιες δαπάνες (πλησίον του </a:t>
            </a:r>
            <a:r>
              <a:rPr lang="el-GR" sz="2200" b="1" i="0" u="none" strike="noStrike" baseline="0" dirty="0">
                <a:latin typeface="Arial" panose="020B0604020202020204" pitchFamily="34" charset="0"/>
                <a:cs typeface="Arial" panose="020B0604020202020204" pitchFamily="34" charset="0"/>
              </a:rPr>
              <a:t>6%</a:t>
            </a:r>
            <a:r>
              <a:rPr lang="el-GR" sz="2200" b="0" i="0" u="none" strike="noStrike" baseline="0" dirty="0">
                <a:latin typeface="Arial" panose="020B0604020202020204" pitchFamily="34" charset="0"/>
                <a:cs typeface="Arial" panose="020B0604020202020204" pitchFamily="34" charset="0"/>
              </a:rPr>
              <a:t>) εντός πρόβλεψης μνημονίων αλλά μακράν των υπολοίπων (πάνω από </a:t>
            </a:r>
            <a:r>
              <a:rPr lang="el-GR" sz="2200" b="1" i="0" u="none" strike="noStrike" baseline="0" dirty="0">
                <a:latin typeface="Arial" panose="020B0604020202020204" pitchFamily="34" charset="0"/>
                <a:cs typeface="Arial" panose="020B0604020202020204" pitchFamily="34" charset="0"/>
              </a:rPr>
              <a:t>8%</a:t>
            </a:r>
            <a:r>
              <a:rPr lang="el-GR" sz="2200" b="0" i="0" u="none" strike="noStrike" baseline="0" dirty="0">
                <a:latin typeface="Arial" panose="020B0604020202020204" pitchFamily="34" charset="0"/>
                <a:cs typeface="Arial" panose="020B0604020202020204" pitchFamily="34" charset="0"/>
              </a:rPr>
              <a:t>), συνεπώς απαιτείται η περαιτέρω αύξησή τους με μείωση των ιδιωτικών (Σχήμα 5.3 του βιβλίου).</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9712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942627"/>
          </a:xfrm>
          <a:ln>
            <a:noFill/>
          </a:ln>
        </p:spPr>
        <p:txBody>
          <a:bodyPr>
            <a:noAutofit/>
          </a:bodyPr>
          <a:lstStyle/>
          <a:p>
            <a:r>
              <a:rPr lang="el-GR" sz="3200" b="1" i="0" u="none" strike="noStrike" baseline="0" dirty="0">
                <a:latin typeface="Arial" panose="020B0604020202020204" pitchFamily="34" charset="0"/>
                <a:cs typeface="Arial" panose="020B0604020202020204" pitchFamily="34" charset="0"/>
              </a:rPr>
              <a:t>5.3.2 Μοντέλο χρηματοδότησης κοινωνικής ασφάλισης υγείας Γερμανίας κ.ά. (5)</a:t>
            </a:r>
            <a:endParaRPr lang="el-GR" sz="32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533CA3B8-AE00-7A35-9750-37B4D555BE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5473" y="1036369"/>
            <a:ext cx="8021053" cy="5428439"/>
          </a:xfrm>
          <a:prstGeom prst="rect">
            <a:avLst/>
          </a:prstGeom>
        </p:spPr>
      </p:pic>
    </p:spTree>
    <p:extLst>
      <p:ext uri="{BB962C8B-B14F-4D97-AF65-F5344CB8AC3E}">
        <p14:creationId xmlns:p14="http://schemas.microsoft.com/office/powerpoint/2010/main" val="1953855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942627"/>
          </a:xfrm>
          <a:ln>
            <a:noFill/>
          </a:ln>
        </p:spPr>
        <p:txBody>
          <a:bodyPr>
            <a:noAutofit/>
          </a:bodyPr>
          <a:lstStyle/>
          <a:p>
            <a:r>
              <a:rPr lang="el-GR" sz="3200" b="1" i="0" u="none" strike="noStrike" baseline="0" dirty="0">
                <a:latin typeface="Arial" panose="020B0604020202020204" pitchFamily="34" charset="0"/>
                <a:cs typeface="Arial" panose="020B0604020202020204" pitchFamily="34" charset="0"/>
              </a:rPr>
              <a:t>5.3.2 Μοντέλο χρηματοδότησης κοινωνικής ασφάλισης υγείας Γερμανίας κ.ά. (6)</a:t>
            </a:r>
            <a:endParaRPr lang="el-GR" sz="32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7" name="TextBox 6">
            <a:extLst>
              <a:ext uri="{FF2B5EF4-FFF2-40B4-BE49-F238E27FC236}">
                <a16:creationId xmlns:a16="http://schemas.microsoft.com/office/drawing/2014/main" id="{7330157E-009F-5E9D-02E1-5082C8237989}"/>
              </a:ext>
            </a:extLst>
          </p:cNvPr>
          <p:cNvSpPr txBox="1"/>
          <p:nvPr/>
        </p:nvSpPr>
        <p:spPr>
          <a:xfrm>
            <a:off x="539621" y="999779"/>
            <a:ext cx="11112758" cy="5262979"/>
          </a:xfrm>
          <a:prstGeom prst="rect">
            <a:avLst/>
          </a:prstGeom>
          <a:noFill/>
          <a:ln>
            <a:noFill/>
          </a:ln>
        </p:spPr>
        <p:txBody>
          <a:bodyPr wrap="square" rtlCol="0">
            <a:spAutoFit/>
          </a:bodyPr>
          <a:lstStyle/>
          <a:p>
            <a:pPr algn="l"/>
            <a:r>
              <a:rPr lang="el-GR" sz="2100" b="1" i="0" u="none" strike="noStrike" baseline="0" dirty="0">
                <a:latin typeface="Arial" panose="020B0604020202020204" pitchFamily="34" charset="0"/>
                <a:cs typeface="Arial" panose="020B0604020202020204" pitchFamily="34" charset="0"/>
              </a:rPr>
              <a:t>Νοσοκομεία</a:t>
            </a:r>
          </a:p>
          <a:p>
            <a:pPr algn="l"/>
            <a:endParaRPr lang="el-GR" sz="2100" b="1" i="0" u="none" strike="noStrike" baseline="0" dirty="0">
              <a:latin typeface="Arial" panose="020B0604020202020204" pitchFamily="34" charset="0"/>
              <a:cs typeface="Arial" panose="020B0604020202020204" pitchFamily="34" charset="0"/>
            </a:endParaRPr>
          </a:p>
          <a:p>
            <a:pPr algn="l"/>
            <a:r>
              <a:rPr lang="el-GR" sz="2100" b="0" i="0" u="none" strike="noStrike" baseline="0" dirty="0">
                <a:latin typeface="Arial" panose="020B0604020202020204" pitchFamily="34" charset="0"/>
                <a:cs typeface="Arial" panose="020B0604020202020204" pitchFamily="34" charset="0"/>
              </a:rPr>
              <a:t>Υπάρχουν δημόσια και ιδιωτικού χαρακτήρα νοσοκομεία, τα οποία χρηματοδοτούνται με τους ίδιους όρους και προϋποθέσεις από την κοινωνική ασφάλιση. Τα δημόσια νοσοκομεία υπάγονται στα δημοτικά συμβούλια της περιοχής που ανήκουν και, εάν καλύπτουν περισσότερους του ενός δήμου, σε διαδημοτικά συμβούλια που τα μέλη τους ορίζονται από τα επιμέρους δημοτικά συμβούλια. Οι αρμοδιότητες των δημοτικών συμβουλίων περιορίζονται στην έγκριση των προϋπολογισμών και ισολογισμών, στην έγκριση πρόσληψης διευθυντικών στελεχών και ό,τι αφορά την επέκταση του νοσοκομείου και την ανάπτυξη νέων ειδικοτήτων. Το σύνολο των υπόλοιπων ενεργειών αποφασίζεται και εκτελείται από τη διοικούσα επιτροπή του νοσοκομείου, που αποτελείται από τους τρεις διευθυντές των υπηρεσιών του νοσοκομείου (διοικητική, ιατρική, νοσηλευτική). Εισηγητής των θεμάτων στο δημοτικό συμβούλιο είναι ο διοικητικός διευθυντής και συμμετέχει ο διευθυντής της ιατρικής υπηρεσίας σε θέματα ιατρικού ενδιαφέροντος. Ο διοικητικός διευθυντής προσλαμβάνεται για τη συγκεκριμένη και μόνο θέση. Με τις πρόσφατες συνενώσεις εισήλθε και ο θεσμός του Γενικού Εκτελεστικού Διευθυντή (CEO).</a:t>
            </a:r>
            <a:endParaRPr lang="el-GR" sz="2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48744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942627"/>
          </a:xfrm>
          <a:ln>
            <a:noFill/>
          </a:ln>
        </p:spPr>
        <p:txBody>
          <a:bodyPr>
            <a:noAutofit/>
          </a:bodyPr>
          <a:lstStyle/>
          <a:p>
            <a:r>
              <a:rPr lang="el-GR" sz="3200" b="1" i="0" u="none" strike="noStrike" baseline="0" dirty="0">
                <a:latin typeface="Arial" panose="020B0604020202020204" pitchFamily="34" charset="0"/>
                <a:cs typeface="Arial" panose="020B0604020202020204" pitchFamily="34" charset="0"/>
              </a:rPr>
              <a:t>5.3.2 Μοντέλο χρηματοδότησης κοινωνικής ασφάλισης υγείας Γερμανίας κ.ά. (7)</a:t>
            </a:r>
            <a:endParaRPr lang="el-GR" sz="32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7" name="TextBox 6">
            <a:extLst>
              <a:ext uri="{FF2B5EF4-FFF2-40B4-BE49-F238E27FC236}">
                <a16:creationId xmlns:a16="http://schemas.microsoft.com/office/drawing/2014/main" id="{7330157E-009F-5E9D-02E1-5082C8237989}"/>
              </a:ext>
            </a:extLst>
          </p:cNvPr>
          <p:cNvSpPr txBox="1"/>
          <p:nvPr/>
        </p:nvSpPr>
        <p:spPr>
          <a:xfrm>
            <a:off x="539621" y="999779"/>
            <a:ext cx="11112758" cy="3477875"/>
          </a:xfrm>
          <a:prstGeom prst="rect">
            <a:avLst/>
          </a:prstGeom>
          <a:noFill/>
          <a:ln>
            <a:noFill/>
          </a:ln>
        </p:spPr>
        <p:txBody>
          <a:bodyPr wrap="square" rtlCol="0">
            <a:spAutoFit/>
          </a:bodyPr>
          <a:lstStyle/>
          <a:p>
            <a:pPr algn="l"/>
            <a:r>
              <a:rPr lang="el-GR" sz="2200" b="1" i="0" u="none" strike="noStrike" baseline="0" dirty="0">
                <a:latin typeface="Arial" panose="020B0604020202020204" pitchFamily="34" charset="0"/>
                <a:cs typeface="Arial" panose="020B0604020202020204" pitchFamily="34" charset="0"/>
              </a:rPr>
              <a:t>Νοσοκομεία</a:t>
            </a:r>
          </a:p>
          <a:p>
            <a:pPr algn="l"/>
            <a:endParaRPr lang="el-GR" sz="2200" b="1" i="0" u="none" strike="noStrike" baseline="0" dirty="0">
              <a:latin typeface="Arial" panose="020B0604020202020204" pitchFamily="34" charset="0"/>
              <a:cs typeface="Arial" panose="020B0604020202020204" pitchFamily="34" charset="0"/>
            </a:endParaRPr>
          </a:p>
          <a:p>
            <a:pPr algn="l"/>
            <a:r>
              <a:rPr lang="el-GR" sz="2200" b="0" i="0" u="none" strike="noStrike" baseline="0" dirty="0">
                <a:latin typeface="Arial" panose="020B0604020202020204" pitchFamily="34" charset="0"/>
                <a:cs typeface="Arial" panose="020B0604020202020204" pitchFamily="34" charset="0"/>
              </a:rPr>
              <a:t>Ο έλεγχος των οικονομικών πόρων αποφασίζεται με διαπραγματεύσεις μεταξύ της κοινωνικής ασφάλισης και του φορέα των νοσοκομείων ως προς το ύψος των συνολικών δαπανών και με το κάθε νοσοκομείο για το ύψος του προϋπολογισμού. Ο νοσοκομειακός προϋπολογισμός καλύπτεται με πάγια νοσήλια που είναι σταθερά για όλα τα νοσοκομεία και αφορούν το διοικητικό-ξενοδοχειακό κόστος και κόστος συντήρησης, αποφασίζονται σε επίπεδο κοινωνικής ασφάλισης και φορέα των νοσοκομείων, ενώ το υπόλοιπο ποσό καλύπτεται από το είδος παροχής της υπηρεσίας που προσφέρεται, μια μορφή </a:t>
            </a:r>
            <a:r>
              <a:rPr lang="el-GR" sz="2200" b="0" i="0" u="none" strike="noStrike" baseline="0" dirty="0" err="1">
                <a:latin typeface="Arial" panose="020B0604020202020204" pitchFamily="34" charset="0"/>
                <a:cs typeface="Arial" panose="020B0604020202020204" pitchFamily="34" charset="0"/>
              </a:rPr>
              <a:t>DRGs</a:t>
            </a:r>
            <a:r>
              <a:rPr lang="el-GR" sz="2200" b="0" i="0" u="none" strike="noStrike" baseline="0" dirty="0">
                <a:latin typeface="Arial" panose="020B0604020202020204" pitchFamily="34" charset="0"/>
                <a:cs typeface="Arial" panose="020B0604020202020204" pitchFamily="34" charset="0"/>
              </a:rPr>
              <a:t>, που ένα μέρος διαπραγματεύεται το νοσοκομείο.</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3474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942627"/>
          </a:xfrm>
          <a:ln>
            <a:noFill/>
          </a:ln>
        </p:spPr>
        <p:txBody>
          <a:bodyPr>
            <a:noAutofit/>
          </a:bodyPr>
          <a:lstStyle/>
          <a:p>
            <a:r>
              <a:rPr lang="el-GR" sz="3200" b="1" i="0" u="none" strike="noStrike" baseline="0" dirty="0">
                <a:latin typeface="Arial" panose="020B0604020202020204" pitchFamily="34" charset="0"/>
                <a:cs typeface="Arial" panose="020B0604020202020204" pitchFamily="34" charset="0"/>
              </a:rPr>
              <a:t>5.3.2 Μοντέλο χρηματοδότησης κοινωνικής ασφάλισης υγείας Γερμανίας κ.ά. (8)</a:t>
            </a:r>
            <a:endParaRPr lang="el-GR" sz="32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7" name="TextBox 6">
            <a:extLst>
              <a:ext uri="{FF2B5EF4-FFF2-40B4-BE49-F238E27FC236}">
                <a16:creationId xmlns:a16="http://schemas.microsoft.com/office/drawing/2014/main" id="{7330157E-009F-5E9D-02E1-5082C8237989}"/>
              </a:ext>
            </a:extLst>
          </p:cNvPr>
          <p:cNvSpPr txBox="1"/>
          <p:nvPr/>
        </p:nvSpPr>
        <p:spPr>
          <a:xfrm>
            <a:off x="539621" y="999779"/>
            <a:ext cx="11112758" cy="4832092"/>
          </a:xfrm>
          <a:prstGeom prst="rect">
            <a:avLst/>
          </a:prstGeom>
          <a:noFill/>
          <a:ln>
            <a:noFill/>
          </a:ln>
        </p:spPr>
        <p:txBody>
          <a:bodyPr wrap="square" rtlCol="0">
            <a:spAutoFit/>
          </a:bodyPr>
          <a:lstStyle/>
          <a:p>
            <a:pPr algn="l"/>
            <a:r>
              <a:rPr lang="el-GR" sz="2200" b="1" i="0" u="none" strike="noStrike" baseline="0" dirty="0" err="1">
                <a:latin typeface="Arial" panose="020B0604020202020204" pitchFamily="34" charset="0"/>
                <a:cs typeface="Arial" panose="020B0604020202020204" pitchFamily="34" charset="0"/>
              </a:rPr>
              <a:t>Εξωνοσοκομειακή</a:t>
            </a:r>
            <a:r>
              <a:rPr lang="el-GR" sz="2200" b="1" i="0" u="none" strike="noStrike" baseline="0" dirty="0">
                <a:latin typeface="Arial" panose="020B0604020202020204" pitchFamily="34" charset="0"/>
                <a:cs typeface="Arial" panose="020B0604020202020204" pitchFamily="34" charset="0"/>
              </a:rPr>
              <a:t> φροντίδα</a:t>
            </a:r>
          </a:p>
          <a:p>
            <a:pPr algn="l"/>
            <a:endParaRPr lang="el-GR" sz="2200" b="1" i="0" u="none" strike="noStrike" baseline="0" dirty="0">
              <a:latin typeface="Arial" panose="020B0604020202020204" pitchFamily="34" charset="0"/>
              <a:cs typeface="Arial" panose="020B0604020202020204" pitchFamily="34" charset="0"/>
            </a:endParaRPr>
          </a:p>
          <a:p>
            <a:pPr algn="l"/>
            <a:r>
              <a:rPr lang="el-GR" sz="2200" b="0" i="0" u="none" strike="noStrike" baseline="0" dirty="0">
                <a:latin typeface="Arial" panose="020B0604020202020204" pitchFamily="34" charset="0"/>
                <a:cs typeface="Arial" panose="020B0604020202020204" pitchFamily="34" charset="0"/>
              </a:rPr>
              <a:t>Η αποζημίωση των ιατρών στην </a:t>
            </a:r>
            <a:r>
              <a:rPr lang="el-GR" sz="2200" b="0" i="0" u="none" strike="noStrike" baseline="0" dirty="0" err="1">
                <a:latin typeface="Arial" panose="020B0604020202020204" pitchFamily="34" charset="0"/>
                <a:cs typeface="Arial" panose="020B0604020202020204" pitchFamily="34" charset="0"/>
              </a:rPr>
              <a:t>εξωνοσοκομειακή</a:t>
            </a:r>
            <a:r>
              <a:rPr lang="el-GR" sz="2200" b="0" i="0" u="none" strike="noStrike" baseline="0" dirty="0">
                <a:latin typeface="Arial" panose="020B0604020202020204" pitchFamily="34" charset="0"/>
                <a:cs typeface="Arial" panose="020B0604020202020204" pitchFamily="34" charset="0"/>
              </a:rPr>
              <a:t> περίθαλψη γίνεται με μια σύνθετη διαδικασία δύο βημάτων. Πρώτα τα ασφαλιστικά ταμεία πληρώνουν συνολικά τις ενώσεις των ιατρών της </a:t>
            </a:r>
            <a:r>
              <a:rPr lang="el-GR" sz="2200" b="0" i="0" u="none" strike="noStrike" baseline="0" dirty="0" err="1">
                <a:latin typeface="Arial" panose="020B0604020202020204" pitchFamily="34" charset="0"/>
                <a:cs typeface="Arial" panose="020B0604020202020204" pitchFamily="34" charset="0"/>
              </a:rPr>
              <a:t>εξωνοσοκομειακής</a:t>
            </a:r>
            <a:r>
              <a:rPr lang="el-GR" sz="2200" b="0" i="0" u="none" strike="noStrike" baseline="0" dirty="0">
                <a:latin typeface="Arial" panose="020B0604020202020204" pitchFamily="34" charset="0"/>
                <a:cs typeface="Arial" panose="020B0604020202020204" pitchFamily="34" charset="0"/>
              </a:rPr>
              <a:t> περίθαλψης και αυτά, στη συνέχεια, καλούνται να αποζημιώσουν τους ιατρούς που είναι συνδεδεμένοι με τα ασφαλιστικά ταμεία. Η</a:t>
            </a:r>
            <a:r>
              <a:rPr lang="el-GR" sz="2200" dirty="0">
                <a:latin typeface="Arial" panose="020B0604020202020204" pitchFamily="34" charset="0"/>
                <a:cs typeface="Arial" panose="020B0604020202020204" pitchFamily="34" charset="0"/>
              </a:rPr>
              <a:t> </a:t>
            </a:r>
            <a:r>
              <a:rPr lang="el-GR" sz="2200" b="0" i="0" u="none" strike="noStrike" baseline="0" dirty="0">
                <a:latin typeface="Arial" panose="020B0604020202020204" pitchFamily="34" charset="0"/>
                <a:cs typeface="Arial" panose="020B0604020202020204" pitchFamily="34" charset="0"/>
              </a:rPr>
              <a:t>συνολική αμοιβή συμφωνείται ύστερα από διαπραγμάτευση και βασίζεται συνήθως σε ένα ποσό (1/4) κατά κεφαλήν ασφαλισμένου, με το οποίο καλύπτονται όλες οι υπηρεσίες που προσφέρονται από τους «συνδεδεμένους» ιατρούς όλων των ειδικοτήτων. Αυτό το κατά κεφαλήν ποσό διαφέρει από ταμείο σε ταμείο και από κρατίδιο σε κρατίδιο. Οι ενώσεις των ιατρών, στη συνέχεια, αναλαμβάνουν τις αποζημιώσεις των μελών τους με βάση μια ενιαία κλίμακα αξιών (</a:t>
            </a:r>
            <a:r>
              <a:rPr lang="el-GR" sz="2200" b="0" i="0" u="none" strike="noStrike" baseline="0" dirty="0" err="1">
                <a:latin typeface="Arial" panose="020B0604020202020204" pitchFamily="34" charset="0"/>
                <a:cs typeface="Arial" panose="020B0604020202020204" pitchFamily="34" charset="0"/>
              </a:rPr>
              <a:t>uniform</a:t>
            </a:r>
            <a:r>
              <a:rPr lang="el-GR" sz="2200" b="0" i="0" u="none" strike="noStrike" baseline="0" dirty="0">
                <a:latin typeface="Arial" panose="020B0604020202020204" pitchFamily="34" charset="0"/>
                <a:cs typeface="Arial" panose="020B0604020202020204" pitchFamily="34" charset="0"/>
              </a:rPr>
              <a:t> </a:t>
            </a:r>
            <a:r>
              <a:rPr lang="el-GR" sz="2200" b="0" i="0" u="none" strike="noStrike" baseline="0" dirty="0" err="1">
                <a:latin typeface="Arial" panose="020B0604020202020204" pitchFamily="34" charset="0"/>
                <a:cs typeface="Arial" panose="020B0604020202020204" pitchFamily="34" charset="0"/>
              </a:rPr>
              <a:t>value</a:t>
            </a:r>
            <a:r>
              <a:rPr lang="el-GR" sz="2200" b="0" i="0" u="none" strike="noStrike" baseline="0" dirty="0">
                <a:latin typeface="Arial" panose="020B0604020202020204" pitchFamily="34" charset="0"/>
                <a:cs typeface="Arial" panose="020B0604020202020204" pitchFamily="34" charset="0"/>
              </a:rPr>
              <a:t> </a:t>
            </a:r>
            <a:r>
              <a:rPr lang="el-GR" sz="2200" b="0" i="0" u="none" strike="noStrike" baseline="0" dirty="0" err="1">
                <a:latin typeface="Arial" panose="020B0604020202020204" pitchFamily="34" charset="0"/>
                <a:cs typeface="Arial" panose="020B0604020202020204" pitchFamily="34" charset="0"/>
              </a:rPr>
              <a:t>scale</a:t>
            </a:r>
            <a:r>
              <a:rPr lang="el-GR" sz="2200" b="0" i="0" u="none" strike="noStrike" baseline="0" dirty="0">
                <a:latin typeface="Arial" panose="020B0604020202020204" pitchFamily="34" charset="0"/>
                <a:cs typeface="Arial" panose="020B0604020202020204" pitchFamily="34" charset="0"/>
              </a:rPr>
              <a:t>). Σε αυτήν την κλίμακα αξιών (3/4) εκτός από τις 147 βασικές υπηρεσίες ΠΦΥ που καλύπτονται από τα ταμεία (επισκέψεις, εξετάσεις κ.λπ.), οι υπηρεσίες ταξινομούνται και κατά ειδικότητα.</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7084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942627"/>
          </a:xfrm>
          <a:ln>
            <a:noFill/>
          </a:ln>
        </p:spPr>
        <p:txBody>
          <a:bodyPr>
            <a:noAutofit/>
          </a:bodyPr>
          <a:lstStyle/>
          <a:p>
            <a:r>
              <a:rPr lang="el-GR" sz="3200" b="1" i="0" u="none" strike="noStrike" baseline="0" dirty="0">
                <a:latin typeface="Arial" panose="020B0604020202020204" pitchFamily="34" charset="0"/>
                <a:cs typeface="Arial" panose="020B0604020202020204" pitchFamily="34" charset="0"/>
              </a:rPr>
              <a:t>5.3.2 Μοντέλο χρηματοδότησης κοινωνικής ασφάλισης υγείας Γερμανίας κ.ά. (9)</a:t>
            </a:r>
            <a:endParaRPr lang="el-GR" sz="32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7" name="TextBox 6">
            <a:extLst>
              <a:ext uri="{FF2B5EF4-FFF2-40B4-BE49-F238E27FC236}">
                <a16:creationId xmlns:a16="http://schemas.microsoft.com/office/drawing/2014/main" id="{7330157E-009F-5E9D-02E1-5082C8237989}"/>
              </a:ext>
            </a:extLst>
          </p:cNvPr>
          <p:cNvSpPr txBox="1"/>
          <p:nvPr/>
        </p:nvSpPr>
        <p:spPr>
          <a:xfrm>
            <a:off x="112295" y="999779"/>
            <a:ext cx="11935326" cy="5324535"/>
          </a:xfrm>
          <a:prstGeom prst="rect">
            <a:avLst/>
          </a:prstGeom>
          <a:noFill/>
          <a:ln>
            <a:noFill/>
          </a:ln>
        </p:spPr>
        <p:txBody>
          <a:bodyPr wrap="square" rtlCol="0">
            <a:spAutoFit/>
          </a:bodyPr>
          <a:lstStyle/>
          <a:p>
            <a:pPr algn="l"/>
            <a:r>
              <a:rPr lang="el-GR" sz="2000" b="0" i="0" u="none" strike="noStrike" baseline="0" dirty="0">
                <a:latin typeface="Arial" panose="020B0604020202020204" pitchFamily="34" charset="0"/>
                <a:cs typeface="Arial" panose="020B0604020202020204" pitchFamily="34" charset="0"/>
              </a:rPr>
              <a:t>Παραπλήσιο σύστημα υγείας διαθέτει και η </a:t>
            </a:r>
            <a:r>
              <a:rPr lang="el-GR" sz="2000" b="1" i="0" u="none" strike="noStrike" baseline="0" dirty="0">
                <a:latin typeface="Arial" panose="020B0604020202020204" pitchFamily="34" charset="0"/>
                <a:cs typeface="Arial" panose="020B0604020202020204" pitchFamily="34" charset="0"/>
              </a:rPr>
              <a:t>Γαλλία </a:t>
            </a:r>
            <a:r>
              <a:rPr lang="el-GR" sz="2000" b="0" i="0" u="none" strike="noStrike" baseline="0" dirty="0">
                <a:latin typeface="Arial" panose="020B0604020202020204" pitchFamily="34" charset="0"/>
                <a:cs typeface="Arial" panose="020B0604020202020204" pitchFamily="34" charset="0"/>
              </a:rPr>
              <a:t>(Σχήμα 5.11), με το κεντρικό ταμείο υγείας να χρηματοδοτεί τις υπηρεσίες υγείας. Βασική διαφορά και καλό παράδειγμα αποτελεί η συμπληρωματική (ιδιωτική) ασφάλιση υγείας, που βοηθά τις καλύψεις της (κοινωνικής) ασφάλισης υγείας. Οι δαπάνες υγείας στη Γαλλία καταβάλλονται κατά περίπου 75% από υποχρεωτική κοινωνική ασφάλιση, ενώ το υπόλοιπο 25% καταβάλλεται κυρίως από την ιδιωτική ασφάλιση. Στην αγορά υπηρεσιών υγείας της Γαλλίας συναντώνται </a:t>
            </a:r>
            <a:r>
              <a:rPr lang="el-GR" sz="2000" b="0" i="0" u="none" strike="noStrike" baseline="0" dirty="0" err="1">
                <a:latin typeface="Arial" panose="020B0604020202020204" pitchFamily="34" charset="0"/>
                <a:cs typeface="Arial" panose="020B0604020202020204" pitchFamily="34" charset="0"/>
              </a:rPr>
              <a:t>μονοψωνιακές</a:t>
            </a:r>
            <a:r>
              <a:rPr lang="el-GR" sz="2000" b="0" i="0" u="none" strike="noStrike" baseline="0" dirty="0">
                <a:latin typeface="Arial" panose="020B0604020202020204" pitchFamily="34" charset="0"/>
                <a:cs typeface="Arial" panose="020B0604020202020204" pitchFamily="34" charset="0"/>
              </a:rPr>
              <a:t> συνθήκες, με την ένωση/ομοσπονδία των μεγαλύτερων ασφαλιστικών οργανισμών (UNCAM) να είναι ο μοναδικός διαπραγματευτής. Ιδιαίτερη αίσθηση προκαλεί το σύστημα κινήτρων που εφαρμόζει η UNCAM για τους συμβεβλημένους </a:t>
            </a:r>
            <a:r>
              <a:rPr lang="el-GR" sz="2000" b="0" i="0" u="none" strike="noStrike" baseline="0" dirty="0" err="1">
                <a:latin typeface="Arial" panose="020B0604020202020204" pitchFamily="34" charset="0"/>
                <a:cs typeface="Arial" panose="020B0604020202020204" pitchFamily="34" charset="0"/>
              </a:rPr>
              <a:t>παρόχους</a:t>
            </a:r>
            <a:r>
              <a:rPr lang="el-GR" sz="2000" b="0" i="0" u="none" strike="noStrike" baseline="0" dirty="0">
                <a:latin typeface="Arial" panose="020B0604020202020204" pitchFamily="34" charset="0"/>
                <a:cs typeface="Arial" panose="020B0604020202020204" pitchFamily="34" charset="0"/>
              </a:rPr>
              <a:t> της.</a:t>
            </a:r>
          </a:p>
          <a:p>
            <a:pPr algn="l"/>
            <a:r>
              <a:rPr lang="el-GR" sz="2000" b="0" i="0" u="none" strike="noStrike" baseline="0" dirty="0">
                <a:latin typeface="Arial" panose="020B0604020202020204" pitchFamily="34" charset="0"/>
                <a:cs typeface="Arial" panose="020B0604020202020204" pitchFamily="34" charset="0"/>
              </a:rPr>
              <a:t>Το 1996 δημιουργήθηκαν αποκεντρωμένοι περιφερειακοί νοσοκομειακοί οργανισμοί με μεγαλύτερη διοικητική και διαχειριστική αυτονομία. Η Πρωτοβάθμια Φροντίδα Υγείας (ΠΦΥ) στη Γαλλία παρέχεται κυρίως από ιδιώτες ιατρούς. Κάθε ασφαλισμένος επιλέγει ελεύθερα τον ιατρό του, ενώ παράλληλα του παρέχεται η δυνατότητα ελεύθερης πρόσβασης σε ειδικευμένους ιατρούς. Για τον έλεγχο των ιδιωτών ιατρών στην ΠΦΥ, που αμείβονται κυρίως κατά πράξη, έχουν καθιερωθεί ιατρικά πρωτόκολλα, ενώ προβλέπονται ποινές για </a:t>
            </a:r>
            <a:r>
              <a:rPr lang="el-GR" sz="2000" b="0" i="0" u="none" strike="noStrike" baseline="0" dirty="0" err="1">
                <a:latin typeface="Arial" panose="020B0604020202020204" pitchFamily="34" charset="0"/>
                <a:cs typeface="Arial" panose="020B0604020202020204" pitchFamily="34" charset="0"/>
              </a:rPr>
              <a:t>προκλητή</a:t>
            </a:r>
            <a:r>
              <a:rPr lang="el-GR" sz="2000" b="0" i="0" u="none" strike="noStrike" baseline="0" dirty="0">
                <a:latin typeface="Arial" panose="020B0604020202020204" pitchFamily="34" charset="0"/>
                <a:cs typeface="Arial" panose="020B0604020202020204" pitchFamily="34" charset="0"/>
              </a:rPr>
              <a:t> ζήτηση (υπερκατανάλωση). Επίσης, έχουν αναπτυχθεί συστήματα «επιβράβευσης» μέσω ειδικών συμβολαίων, που περιέχουν κριτήρια απόδοσης και ποιότητας. Γενικότερα, ο τομέας του ποιοτικού ελέγχου και της διαπίστευσης στη Γαλλία έχει αναβαθμιστεί τα τελευταία χρόνια με τη δημιουργία ενός ειδικού φορέα.</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3313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942627"/>
          </a:xfrm>
          <a:ln>
            <a:noFill/>
          </a:ln>
        </p:spPr>
        <p:txBody>
          <a:bodyPr>
            <a:noAutofit/>
          </a:bodyPr>
          <a:lstStyle/>
          <a:p>
            <a:r>
              <a:rPr lang="el-GR" sz="3200" b="1" i="0" u="none" strike="noStrike" baseline="0" dirty="0">
                <a:latin typeface="Arial" panose="020B0604020202020204" pitchFamily="34" charset="0"/>
                <a:cs typeface="Arial" panose="020B0604020202020204" pitchFamily="34" charset="0"/>
              </a:rPr>
              <a:t>5.3.2 Μοντέλο χρηματοδότησης κοινωνικής ασφάλισης υγείας Γερμανίας κ.ά. (9)</a:t>
            </a:r>
            <a:endParaRPr lang="el-GR" sz="32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1DA19814-9A06-DB0C-B9E2-6E1B71976E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0732" y="999779"/>
            <a:ext cx="5050536" cy="5465030"/>
          </a:xfrm>
          <a:prstGeom prst="rect">
            <a:avLst/>
          </a:prstGeom>
        </p:spPr>
      </p:pic>
    </p:spTree>
    <p:extLst>
      <p:ext uri="{BB962C8B-B14F-4D97-AF65-F5344CB8AC3E}">
        <p14:creationId xmlns:p14="http://schemas.microsoft.com/office/powerpoint/2010/main" val="42778259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942627"/>
          </a:xfrm>
          <a:ln>
            <a:noFill/>
          </a:ln>
        </p:spPr>
        <p:txBody>
          <a:bodyPr>
            <a:noAutofit/>
          </a:bodyPr>
          <a:lstStyle/>
          <a:p>
            <a:r>
              <a:rPr lang="el-GR" sz="3200" b="1" i="0" u="none" strike="noStrike" baseline="0" dirty="0">
                <a:latin typeface="Arial" panose="020B0604020202020204" pitchFamily="34" charset="0"/>
                <a:cs typeface="Arial" panose="020B0604020202020204" pitchFamily="34" charset="0"/>
              </a:rPr>
              <a:t>5.3.2 Μοντέλο χρηματοδότησης κοινωνικής ασφάλισης υγείας Γερμανίας κ.ά. (10)</a:t>
            </a:r>
            <a:endParaRPr lang="el-GR" sz="32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88A31787-0430-6165-C4A1-6EF5E6FDB952}"/>
              </a:ext>
            </a:extLst>
          </p:cNvPr>
          <p:cNvSpPr txBox="1"/>
          <p:nvPr/>
        </p:nvSpPr>
        <p:spPr>
          <a:xfrm>
            <a:off x="539621" y="1058820"/>
            <a:ext cx="11112758" cy="4154984"/>
          </a:xfrm>
          <a:prstGeom prst="rect">
            <a:avLst/>
          </a:prstGeom>
          <a:noFill/>
        </p:spPr>
        <p:txBody>
          <a:bodyPr wrap="square">
            <a:spAutoFit/>
          </a:bodyPr>
          <a:lstStyle/>
          <a:p>
            <a:pPr algn="l"/>
            <a:r>
              <a:rPr lang="el-GR" sz="2200" b="0" i="0" u="none" strike="noStrike" baseline="0" dirty="0">
                <a:latin typeface="Arial" panose="020B0604020202020204" pitchFamily="34" charset="0"/>
                <a:cs typeface="Arial" panose="020B0604020202020204" pitchFamily="34" charset="0"/>
              </a:rPr>
              <a:t>Το ολλανδικό σύστημα υγείας είναι μια παραλλαγή (κοινωνικής) ασφάλισης (Σχήμα 5.12), αλλά με τη δυνατότητα εθελοντικής (ελεύθερης) επιλογής ταμείου. Το </a:t>
            </a:r>
            <a:r>
              <a:rPr lang="el-GR" sz="2200" b="1" i="0" u="none" strike="noStrike" baseline="0" dirty="0">
                <a:latin typeface="Arial" panose="020B0604020202020204" pitchFamily="34" charset="0"/>
                <a:cs typeface="Arial" panose="020B0604020202020204" pitchFamily="34" charset="0"/>
              </a:rPr>
              <a:t>ολλανδικό σύστημα υγείας </a:t>
            </a:r>
            <a:r>
              <a:rPr lang="el-GR" sz="2200" b="0" i="0" u="none" strike="noStrike" baseline="0" dirty="0">
                <a:latin typeface="Arial" panose="020B0604020202020204" pitchFamily="34" charset="0"/>
                <a:cs typeface="Arial" panose="020B0604020202020204" pitchFamily="34" charset="0"/>
              </a:rPr>
              <a:t>είναι ίσως το πλέον «ιδιωτικοποιημένο» σύστημα δημόσιου χαρακτήρα στην Ευρώπη. Χρηματοδοτείται κυρίως από τις ασφαλιστικές εισφορές και υπάρχει ανταγωνισμός μεταξύ των θεσμικών ασφαλιστικών ταμείων και μεταξύ των ιδιωτικών ασφαλιστικών εταιρειών που έχουν σημαντικό ρόλο στην ασφάλιση και παροχή υπηρεσιών υγείας. Η Πρωτοβάθμια Φροντίδα Υγείας παρέχεται κυρίως από τους γενικούς ιατρούς, οι οποίοι είναι ιδιώτες με λίστες εγγεγραμμένου πληθυσμού και αμείβονται κυρίως κατά κεφαλήν. Παρά το γεγονός ότι το ολλανδικό σύστημα υγείας είναι εξαιρετικά φιλελεύθερο σε σχέση με την ελληνική πραγματικότητα, θα μπορούσε να εμπνεύσει καλές πρακτικές για την ΠΦΥ, ιδιαίτερα στα πεδία της οργάνωσης και της χρηματοδότησης των </a:t>
            </a:r>
            <a:r>
              <a:rPr lang="el-GR" sz="2200" b="0" i="0" u="none" strike="noStrike" baseline="0" dirty="0" err="1">
                <a:latin typeface="Arial" panose="020B0604020202020204" pitchFamily="34" charset="0"/>
                <a:cs typeface="Arial" panose="020B0604020202020204" pitchFamily="34" charset="0"/>
              </a:rPr>
              <a:t>παρόχων</a:t>
            </a:r>
            <a:r>
              <a:rPr lang="el-GR" sz="2200" b="0" i="0" u="none" strike="noStrike" baseline="0" dirty="0">
                <a:latin typeface="Arial" panose="020B0604020202020204" pitchFamily="34" charset="0"/>
                <a:cs typeface="Arial" panose="020B0604020202020204" pitchFamily="34" charset="0"/>
              </a:rPr>
              <a:t>.</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1543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942627"/>
          </a:xfrm>
          <a:ln>
            <a:noFill/>
          </a:ln>
        </p:spPr>
        <p:txBody>
          <a:bodyPr>
            <a:noAutofit/>
          </a:bodyPr>
          <a:lstStyle/>
          <a:p>
            <a:r>
              <a:rPr lang="el-GR" sz="3200" b="1" i="0" u="none" strike="noStrike" baseline="0" dirty="0">
                <a:latin typeface="Arial" panose="020B0604020202020204" pitchFamily="34" charset="0"/>
                <a:cs typeface="Arial" panose="020B0604020202020204" pitchFamily="34" charset="0"/>
              </a:rPr>
              <a:t>5.3.2 Μοντέλο χρηματοδότησης κοινωνικής ασφάλισης υγείας Γερμανίας κ.ά. (11)</a:t>
            </a:r>
            <a:endParaRPr lang="el-GR" sz="32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CAE21E9D-C81F-5070-709F-BFF6311CA0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7308" y="999779"/>
            <a:ext cx="4977384" cy="5465030"/>
          </a:xfrm>
          <a:prstGeom prst="rect">
            <a:avLst/>
          </a:prstGeom>
        </p:spPr>
      </p:pic>
    </p:spTree>
    <p:extLst>
      <p:ext uri="{BB962C8B-B14F-4D97-AF65-F5344CB8AC3E}">
        <p14:creationId xmlns:p14="http://schemas.microsoft.com/office/powerpoint/2010/main" val="6223894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16193"/>
            <a:ext cx="11112758" cy="942627"/>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5.3.3 Το μοντέλο των Ηνωμένων Πολιτειών Αμερικής (ΗΠΑ) (1)</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88A31787-0430-6165-C4A1-6EF5E6FDB952}"/>
              </a:ext>
            </a:extLst>
          </p:cNvPr>
          <p:cNvSpPr txBox="1"/>
          <p:nvPr/>
        </p:nvSpPr>
        <p:spPr>
          <a:xfrm>
            <a:off x="539621" y="1058820"/>
            <a:ext cx="11112758" cy="4493538"/>
          </a:xfrm>
          <a:prstGeom prst="rect">
            <a:avLst/>
          </a:prstGeom>
          <a:noFill/>
        </p:spPr>
        <p:txBody>
          <a:bodyPr wrap="square">
            <a:spAutoFit/>
          </a:bodyPr>
          <a:lstStyle/>
          <a:p>
            <a:pPr algn="l"/>
            <a:r>
              <a:rPr lang="el-GR" sz="2200" b="0" i="0" u="none" strike="noStrike" baseline="0" dirty="0">
                <a:latin typeface="Arial" panose="020B0604020202020204" pitchFamily="34" charset="0"/>
                <a:cs typeface="Arial" panose="020B0604020202020204" pitchFamily="34" charset="0"/>
              </a:rPr>
              <a:t>Οι ΗΠΑ διατηρούν κυρίως ιδιωτικό σύστημα υγείας (άνω του 50% της χρηματοδότησης) και με εθελοντική (ιδιωτική) ασφάλιση (τα 2/3 της ανάλογης κάλυψης). Οι ανάγκες ευάλωτων πληθυσμών (ηλικιωμένοι, μη ασφαλισμένοι, </a:t>
            </a:r>
            <a:r>
              <a:rPr lang="el-GR" sz="2200" b="0" i="0" u="none" strike="noStrike" baseline="0" dirty="0" err="1">
                <a:latin typeface="Arial" panose="020B0604020202020204" pitchFamily="34" charset="0"/>
                <a:cs typeface="Arial" panose="020B0604020202020204" pitchFamily="34" charset="0"/>
              </a:rPr>
              <a:t>AMεA</a:t>
            </a:r>
            <a:r>
              <a:rPr lang="el-GR" sz="2200" b="0" i="0" u="none" strike="noStrike" baseline="0" dirty="0">
                <a:latin typeface="Arial" panose="020B0604020202020204" pitchFamily="34" charset="0"/>
                <a:cs typeface="Arial" panose="020B0604020202020204" pitchFamily="34" charset="0"/>
              </a:rPr>
              <a:t> κ.ά.) δημιούργησαν την (πολιτική) υποχρέωση στην ομοσπονδιακή αρχή (με κύριες πρωτοβουλίες δημοκρατικών Προέδρων), και στις αντίστοιχες πολιτειακές, για χρηματοδότηση (κάτω από το 50%) καθολικών προγραμμάτων (</a:t>
            </a:r>
            <a:r>
              <a:rPr lang="el-GR" sz="2200" b="0" i="0" u="none" strike="noStrike" baseline="0" dirty="0" err="1">
                <a:latin typeface="Arial" panose="020B0604020202020204" pitchFamily="34" charset="0"/>
                <a:cs typeface="Arial" panose="020B0604020202020204" pitchFamily="34" charset="0"/>
              </a:rPr>
              <a:t>Medicare</a:t>
            </a:r>
            <a:r>
              <a:rPr lang="el-GR" sz="2200" b="0" i="0" u="none" strike="noStrike" baseline="0" dirty="0">
                <a:latin typeface="Arial" panose="020B0604020202020204" pitchFamily="34" charset="0"/>
                <a:cs typeface="Arial" panose="020B0604020202020204" pitchFamily="34" charset="0"/>
              </a:rPr>
              <a:t> και </a:t>
            </a:r>
            <a:r>
              <a:rPr lang="el-GR" sz="2200" b="0" i="0" u="none" strike="noStrike" baseline="0" dirty="0" err="1">
                <a:latin typeface="Arial" panose="020B0604020202020204" pitchFamily="34" charset="0"/>
                <a:cs typeface="Arial" panose="020B0604020202020204" pitchFamily="34" charset="0"/>
              </a:rPr>
              <a:t>Medicaid</a:t>
            </a:r>
            <a:r>
              <a:rPr lang="el-GR" sz="2200" b="0" i="0" u="none" strike="noStrike" baseline="0" dirty="0">
                <a:latin typeface="Arial" panose="020B0604020202020204" pitchFamily="34" charset="0"/>
                <a:cs typeface="Arial" panose="020B0604020202020204" pitchFamily="34" charset="0"/>
              </a:rPr>
              <a:t>) μέσω ασφαλιστικών κ.ά. οργανισμών (το 1/3 αυτής), συμβαλλομένων με δημόσιους ή ιδιωτικούς </a:t>
            </a:r>
            <a:r>
              <a:rPr lang="el-GR" sz="2200" b="0" i="0" u="none" strike="noStrike" baseline="0" dirty="0" err="1">
                <a:latin typeface="Arial" panose="020B0604020202020204" pitchFamily="34" charset="0"/>
                <a:cs typeface="Arial" panose="020B0604020202020204" pitchFamily="34" charset="0"/>
              </a:rPr>
              <a:t>παρόχους</a:t>
            </a:r>
            <a:r>
              <a:rPr lang="el-GR" sz="2200" b="0" i="0" u="none" strike="noStrike" baseline="0" dirty="0">
                <a:latin typeface="Arial" panose="020B0604020202020204" pitchFamily="34" charset="0"/>
                <a:cs typeface="Arial" panose="020B0604020202020204" pitchFamily="34" charset="0"/>
              </a:rPr>
              <a:t> (Σχήμα 5.13). Το </a:t>
            </a:r>
            <a:r>
              <a:rPr lang="el-GR" sz="2200" b="0" i="0" u="none" strike="noStrike" baseline="0" dirty="0" err="1">
                <a:latin typeface="Arial" panose="020B0604020202020204" pitchFamily="34" charset="0"/>
                <a:cs typeface="Arial" panose="020B0604020202020204" pitchFamily="34" charset="0"/>
              </a:rPr>
              <a:t>Medicare</a:t>
            </a:r>
            <a:r>
              <a:rPr lang="el-GR" sz="2200" b="0" i="0" u="none" strike="noStrike" baseline="0" dirty="0">
                <a:latin typeface="Arial" panose="020B0604020202020204" pitchFamily="34" charset="0"/>
                <a:cs typeface="Arial" panose="020B0604020202020204" pitchFamily="34" charset="0"/>
              </a:rPr>
              <a:t> χρηματοδοτείται μέσω ενός συνδυασμού του φόρου μισθωτών υπηρεσιών, των ασφαλίστρων και των ομοσπονδιακών γενικών εσόδων. Το </a:t>
            </a:r>
            <a:r>
              <a:rPr lang="el-GR" sz="2200" b="0" i="0" u="none" strike="noStrike" baseline="0" dirty="0" err="1">
                <a:latin typeface="Arial" panose="020B0604020202020204" pitchFamily="34" charset="0"/>
                <a:cs typeface="Arial" panose="020B0604020202020204" pitchFamily="34" charset="0"/>
              </a:rPr>
              <a:t>Medicaid</a:t>
            </a:r>
            <a:r>
              <a:rPr lang="el-GR" sz="2200" dirty="0">
                <a:latin typeface="Arial" panose="020B0604020202020204" pitchFamily="34" charset="0"/>
                <a:cs typeface="Arial" panose="020B0604020202020204" pitchFamily="34" charset="0"/>
              </a:rPr>
              <a:t> </a:t>
            </a:r>
            <a:r>
              <a:rPr lang="el-GR" sz="2200" b="0" i="0" u="none" strike="noStrike" baseline="0" dirty="0">
                <a:latin typeface="Arial" panose="020B0604020202020204" pitchFamily="34" charset="0"/>
                <a:cs typeface="Arial" panose="020B0604020202020204" pitchFamily="34" charset="0"/>
              </a:rPr>
              <a:t>χρηματοδοτείται από φορολογικά έσοδα και χορηγείται από τις Πολιτείες, οι οποίες λειτουργούν το πρόγραμμα με βάση ευρείες ομοσπονδιακές οδηγίες. Οι Πολιτείες λαμβάνουν συμπληρωματικά κονδύλια από την ομοσπονδιακή κυβέρνηση για το </a:t>
            </a:r>
            <a:r>
              <a:rPr lang="el-GR" sz="2200" b="0" i="0" u="none" strike="noStrike" baseline="0" dirty="0" err="1">
                <a:latin typeface="Arial" panose="020B0604020202020204" pitchFamily="34" charset="0"/>
                <a:cs typeface="Arial" panose="020B0604020202020204" pitchFamily="34" charset="0"/>
              </a:rPr>
              <a:t>Medicaid</a:t>
            </a:r>
            <a:r>
              <a:rPr lang="el-GR" sz="2200" b="0" i="0" u="none" strike="noStrike" baseline="0" dirty="0">
                <a:latin typeface="Arial" panose="020B0604020202020204" pitchFamily="34" charset="0"/>
                <a:cs typeface="Arial" panose="020B0604020202020204" pitchFamily="34" charset="0"/>
              </a:rPr>
              <a:t> σε ποσοστά που ποικίλλουν ανάλογα με το κατά κεφαλήν εισόδημα.</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0756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16193"/>
            <a:ext cx="11112758" cy="942627"/>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5.3.3 Το μοντέλο των Ηνωμένων Πολιτειών Αμερικής (ΗΠΑ) (2)</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72AFB492-BD4C-C82C-CCE0-35BA9E97D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1082754"/>
            <a:ext cx="7315200" cy="5358120"/>
          </a:xfrm>
          <a:prstGeom prst="rect">
            <a:avLst/>
          </a:prstGeom>
        </p:spPr>
      </p:pic>
    </p:spTree>
    <p:extLst>
      <p:ext uri="{BB962C8B-B14F-4D97-AF65-F5344CB8AC3E}">
        <p14:creationId xmlns:p14="http://schemas.microsoft.com/office/powerpoint/2010/main" val="2822205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732373"/>
          </a:xfrm>
          <a:ln>
            <a:noFill/>
          </a:ln>
        </p:spPr>
        <p:txBody>
          <a:bodyPr>
            <a:noAutofit/>
          </a:bodyPr>
          <a:lstStyle/>
          <a:p>
            <a:r>
              <a:rPr lang="el-GR" sz="4000" dirty="0">
                <a:latin typeface="Arial" panose="020B0604020202020204" pitchFamily="34" charset="0"/>
                <a:cs typeface="Arial" panose="020B0604020202020204" pitchFamily="34" charset="0"/>
              </a:rPr>
              <a:t>5.2 Δαπάνες υγείας (2)</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8" name="Εικόνα 7">
            <a:extLst>
              <a:ext uri="{FF2B5EF4-FFF2-40B4-BE49-F238E27FC236}">
                <a16:creationId xmlns:a16="http://schemas.microsoft.com/office/drawing/2014/main" id="{F6370C65-5F7E-460F-8F3E-AD71FC5660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8701" y="779987"/>
            <a:ext cx="7748337" cy="5684821"/>
          </a:xfrm>
          <a:prstGeom prst="rect">
            <a:avLst/>
          </a:prstGeom>
        </p:spPr>
      </p:pic>
    </p:spTree>
    <p:extLst>
      <p:ext uri="{BB962C8B-B14F-4D97-AF65-F5344CB8AC3E}">
        <p14:creationId xmlns:p14="http://schemas.microsoft.com/office/powerpoint/2010/main" val="40428173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16193"/>
            <a:ext cx="11112758" cy="942627"/>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5.3.3 Το μοντέλο των Ηνωμένων Πολιτειών Αμερικής (ΗΠΑ) (3)</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88A31787-0430-6165-C4A1-6EF5E6FDB952}"/>
              </a:ext>
            </a:extLst>
          </p:cNvPr>
          <p:cNvSpPr txBox="1"/>
          <p:nvPr/>
        </p:nvSpPr>
        <p:spPr>
          <a:xfrm>
            <a:off x="539621" y="1267367"/>
            <a:ext cx="11112758" cy="3816429"/>
          </a:xfrm>
          <a:prstGeom prst="rect">
            <a:avLst/>
          </a:prstGeom>
          <a:noFill/>
        </p:spPr>
        <p:txBody>
          <a:bodyPr wrap="square">
            <a:spAutoFit/>
          </a:bodyPr>
          <a:lstStyle/>
          <a:p>
            <a:pPr algn="l"/>
            <a:r>
              <a:rPr lang="el-GR" sz="2200" b="0" i="0" u="none" strike="noStrike" baseline="0" dirty="0">
                <a:latin typeface="Arial" panose="020B0604020202020204" pitchFamily="34" charset="0"/>
                <a:cs typeface="Arial" panose="020B0604020202020204" pitchFamily="34" charset="0"/>
              </a:rPr>
              <a:t>Στο επίπεδο της παροχής, δίνεται υπερβολική έμφαση σε εξειδικευμένες ιατρικές υπηρεσίες εις βάρος της πρωτοβάθμιας φροντίδας με έναν απίστευτο συνδυασμό σχημάτων παροχής, με κυριότερες μορφές αυτές των </a:t>
            </a:r>
            <a:r>
              <a:rPr lang="el-GR" sz="2200" b="0" i="0" u="none" strike="noStrike" baseline="0" dirty="0" err="1">
                <a:latin typeface="Arial" panose="020B0604020202020204" pitchFamily="34" charset="0"/>
                <a:cs typeface="Arial" panose="020B0604020202020204" pitchFamily="34" charset="0"/>
              </a:rPr>
              <a:t>HMOs</a:t>
            </a:r>
            <a:r>
              <a:rPr lang="el-GR" sz="2200" b="0" i="0" u="none" strike="noStrike" baseline="0" dirty="0">
                <a:latin typeface="Arial" panose="020B0604020202020204" pitchFamily="34" charset="0"/>
                <a:cs typeface="Arial" panose="020B0604020202020204" pitchFamily="34" charset="0"/>
              </a:rPr>
              <a:t> και </a:t>
            </a:r>
            <a:r>
              <a:rPr lang="el-GR" sz="2200" b="0" i="0" u="none" strike="noStrike" baseline="0" dirty="0" err="1">
                <a:latin typeface="Arial" panose="020B0604020202020204" pitchFamily="34" charset="0"/>
                <a:cs typeface="Arial" panose="020B0604020202020204" pitchFamily="34" charset="0"/>
              </a:rPr>
              <a:t>PPOs</a:t>
            </a:r>
            <a:r>
              <a:rPr lang="el-GR" sz="2200" b="0" i="0" u="none" strike="noStrike" baseline="0" dirty="0">
                <a:latin typeface="Arial" panose="020B0604020202020204" pitchFamily="34" charset="0"/>
                <a:cs typeface="Arial" panose="020B0604020202020204" pitchFamily="34" charset="0"/>
              </a:rPr>
              <a:t>. Εκεί, όμως, που κανείς εντυπωσιάζεται είναι οι μέθοδοι αποζημίωσης των προμηθευτών, τα ενσωματωμένα κίνητρα, τα διαφορετικά ασφαλιστικά πακέτα και γενικά τα εργαλεία και οι τεχνικές που χρησιμοποιούνται για τον έλεγχο του κόστους. Παρόλα αυτά, πρέπει να θεωρηθεί ως ένα σύστημα περισσότερο προς αποφυγή, ιδιαίτερα όταν κανείς αντιπαραβάλλει το πολύ υψηλό του κόστος με τα αποτελέσματα που τελικά επιτυγχάνει, έστω και αν τη συζήτηση ορίζουν, και σε αυτήν τη χώρα, προβληματισμοί πάνω σε θέματα ισότητας, οικονομίας, ποιότητας, πρόσβασης, αποδοτικής χρήσης των πόρων και καλών κλινικών αποτελεσμάτων.</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05827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16193"/>
            <a:ext cx="11112758" cy="557575"/>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5.4 Αποζημιώσεις </a:t>
            </a:r>
            <a:r>
              <a:rPr lang="el-GR" sz="3600" b="1" i="0" u="none" strike="noStrike" baseline="0" dirty="0" err="1">
                <a:latin typeface="Arial" panose="020B0604020202020204" pitchFamily="34" charset="0"/>
                <a:cs typeface="Arial" panose="020B0604020202020204" pitchFamily="34" charset="0"/>
              </a:rPr>
              <a:t>παρόχων</a:t>
            </a:r>
            <a:r>
              <a:rPr lang="el-GR" sz="3600" b="1" i="0" u="none" strike="noStrike" baseline="0" dirty="0">
                <a:latin typeface="Arial" panose="020B0604020202020204" pitchFamily="34" charset="0"/>
                <a:cs typeface="Arial" panose="020B0604020202020204" pitchFamily="34" charset="0"/>
              </a:rPr>
              <a:t> υπηρεσιών υγείας</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88A31787-0430-6165-C4A1-6EF5E6FDB952}"/>
              </a:ext>
            </a:extLst>
          </p:cNvPr>
          <p:cNvSpPr txBox="1"/>
          <p:nvPr/>
        </p:nvSpPr>
        <p:spPr>
          <a:xfrm>
            <a:off x="539621" y="1267367"/>
            <a:ext cx="11112758" cy="3816429"/>
          </a:xfrm>
          <a:prstGeom prst="rect">
            <a:avLst/>
          </a:prstGeom>
          <a:noFill/>
        </p:spPr>
        <p:txBody>
          <a:bodyPr wrap="square">
            <a:spAutoFit/>
          </a:bodyPr>
          <a:lstStyle/>
          <a:p>
            <a:pPr algn="l"/>
            <a:r>
              <a:rPr lang="el-GR" sz="2200" b="0" i="0" u="none" strike="noStrike" baseline="0" dirty="0">
                <a:latin typeface="Arial" panose="020B0604020202020204" pitchFamily="34" charset="0"/>
                <a:cs typeface="Arial" panose="020B0604020202020204" pitchFamily="34" charset="0"/>
              </a:rPr>
              <a:t>Δύο είναι τα κυρίαρχα συστήματα αποζημίωσης, το πρώτο βασίζεται στην αναδρομική αποζημίωση των </a:t>
            </a:r>
            <a:r>
              <a:rPr lang="el-GR" sz="2200" b="0" i="0" u="none" strike="noStrike" baseline="0" dirty="0" err="1">
                <a:latin typeface="Arial" panose="020B0604020202020204" pitchFamily="34" charset="0"/>
                <a:cs typeface="Arial" panose="020B0604020202020204" pitchFamily="34" charset="0"/>
              </a:rPr>
              <a:t>παρόχων</a:t>
            </a:r>
            <a:r>
              <a:rPr lang="el-GR" sz="2200" b="0" i="0" u="none" strike="noStrike" baseline="0" dirty="0">
                <a:latin typeface="Arial" panose="020B0604020202020204" pitchFamily="34" charset="0"/>
                <a:cs typeface="Arial" panose="020B0604020202020204" pitchFamily="34" charset="0"/>
              </a:rPr>
              <a:t> και </a:t>
            </a:r>
            <a:r>
              <a:rPr lang="el-GR" sz="2200" b="0" i="0" u="none" strike="noStrike" baseline="0" dirty="0" err="1">
                <a:latin typeface="Arial" panose="020B0604020202020204" pitchFamily="34" charset="0"/>
                <a:cs typeface="Arial" panose="020B0604020202020204" pitchFamily="34" charset="0"/>
              </a:rPr>
              <a:t>τo</a:t>
            </a:r>
            <a:r>
              <a:rPr lang="el-GR" sz="2200" b="0" i="0" u="none" strike="noStrike" baseline="0" dirty="0">
                <a:latin typeface="Arial" panose="020B0604020202020204" pitchFamily="34" charset="0"/>
                <a:cs typeface="Arial" panose="020B0604020202020204" pitchFamily="34" charset="0"/>
              </a:rPr>
              <a:t> δεύτερο στην προοπτική αποζημίωση. Τα σημαντικότερα μέτρα που εφαρμόζονται σε άλλες χώρες για τον έλεγχο των δαπανών υγείας είναι η εφαρμογή νέων τρόπων χρηματοδότησης, οι οποίοι χαρακτηρίζονται από την επιβολή συνολικών, κλειστών, σφαιρικών προϋπολογισμών, αλλά και αποζημίωσης. Στην κατεύθυνση αυτή επιβάλλεται η δημιουργία κατάλληλου μηχανισμού βάσεων δεδομένων για μέτρηση των δεικτών αποτελεσματικότητας και αποτίμηση του πραγματικού κόστους των νοσοκομειακών υπηρεσιών. Για να έχει αποτέλεσμα η εφαρμογή και διαχείριση ενός σύγχρονου χρηματοδοτικού μοντέλου, στη βάση του προοπτικού προϋπολογισμού, πρέπει να συνδυαστούν όλες οι πηγές χρηματοδότησης, κυρίως ο κρατικός προϋπολογισμός και η κοινωνική ασφάλιση (Πολύζος 2007).</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23483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1153063"/>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5.4.1 Τρόποι αποζημίωσης </a:t>
            </a:r>
            <a:r>
              <a:rPr lang="el-GR" sz="3600" b="1" i="0" u="none" strike="noStrike" baseline="0" dirty="0" err="1">
                <a:latin typeface="Arial" panose="020B0604020202020204" pitchFamily="34" charset="0"/>
                <a:cs typeface="Arial" panose="020B0604020202020204" pitchFamily="34" charset="0"/>
              </a:rPr>
              <a:t>παρόχων</a:t>
            </a:r>
            <a:r>
              <a:rPr lang="el-GR" sz="3600" b="1" i="0" u="none" strike="noStrike" baseline="0" dirty="0">
                <a:latin typeface="Arial" panose="020B0604020202020204" pitchFamily="34" charset="0"/>
                <a:cs typeface="Arial" panose="020B0604020202020204" pitchFamily="34" charset="0"/>
              </a:rPr>
              <a:t> της πρωτοβάθμιας φροντίδας υγείας (1)</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88A31787-0430-6165-C4A1-6EF5E6FDB952}"/>
              </a:ext>
            </a:extLst>
          </p:cNvPr>
          <p:cNvSpPr txBox="1"/>
          <p:nvPr/>
        </p:nvSpPr>
        <p:spPr>
          <a:xfrm>
            <a:off x="539621" y="1267367"/>
            <a:ext cx="11112758" cy="4832092"/>
          </a:xfrm>
          <a:prstGeom prst="rect">
            <a:avLst/>
          </a:prstGeom>
          <a:noFill/>
        </p:spPr>
        <p:txBody>
          <a:bodyPr wrap="square">
            <a:spAutoFit/>
          </a:bodyPr>
          <a:lstStyle/>
          <a:p>
            <a:pPr algn="l"/>
            <a:r>
              <a:rPr lang="el-GR" sz="2200" b="0" i="0" u="none" strike="noStrike" baseline="0" dirty="0">
                <a:latin typeface="Arial" panose="020B0604020202020204" pitchFamily="34" charset="0"/>
                <a:cs typeface="Arial" panose="020B0604020202020204" pitchFamily="34" charset="0"/>
              </a:rPr>
              <a:t>Οι σημαντικότεροι τρόποι αποζημίωσης των ιατρών είναι η αμοιβή κατά πράξη και περίπτωση, η αμοιβή με πάγιο μισθό και η κατά κεφαλήν αμοιβή. Σημειώνουμε ότι σε πολλές χώρες υιοθετείται ένας συνδυασμός των παραπάνω μεθόδων, ενώ σε κάποιες άλλες περιπτώσεις (π.χ. ΗΠΑ) ο τρόπος αποζημίωσης είναι ελεύθερος και χωρίς περιορισμούς, ως απόρροια της ελεύθερης λειτουργίας της αγοράς.</a:t>
            </a:r>
          </a:p>
          <a:p>
            <a:pPr algn="l"/>
            <a:endParaRPr lang="el-GR" sz="2200" dirty="0">
              <a:latin typeface="Arial" panose="020B0604020202020204" pitchFamily="34" charset="0"/>
              <a:cs typeface="Arial" panose="020B0604020202020204" pitchFamily="34" charset="0"/>
            </a:endParaRPr>
          </a:p>
          <a:p>
            <a:pPr algn="l"/>
            <a:r>
              <a:rPr lang="el-GR" sz="2200" b="1" i="0" u="none" strike="noStrike" baseline="0" dirty="0">
                <a:latin typeface="Arial" panose="020B0604020202020204" pitchFamily="34" charset="0"/>
                <a:cs typeface="Arial" panose="020B0604020202020204" pitchFamily="34" charset="0"/>
              </a:rPr>
              <a:t>α) Αμοιβή κατά πράξη και περίπτωση</a:t>
            </a:r>
            <a:r>
              <a:rPr lang="el-GR" sz="2200" b="0" i="0" u="none" strike="noStrike" baseline="0" dirty="0">
                <a:latin typeface="Arial" panose="020B0604020202020204" pitchFamily="34" charset="0"/>
                <a:cs typeface="Arial" panose="020B0604020202020204" pitchFamily="34" charset="0"/>
              </a:rPr>
              <a:t>.</a:t>
            </a:r>
          </a:p>
          <a:p>
            <a:pPr algn="l"/>
            <a:r>
              <a:rPr lang="el-GR" sz="2200" b="0" i="0" u="none" strike="noStrike" baseline="0" dirty="0">
                <a:latin typeface="Arial" panose="020B0604020202020204" pitchFamily="34" charset="0"/>
                <a:cs typeface="Arial" panose="020B0604020202020204" pitchFamily="34" charset="0"/>
              </a:rPr>
              <a:t>Ο κλασικός αυτός τρόπος αποζημίωσης των ιατρών εξασφαλίζει την ελευθερία της επιλογής από την πλευρά των χρηστών, οι οποίοι μπορούν να επιλέξουν τόσο με ποιοτικά όσο και με οικονομικά κριτήρια. Στη δεύτερη περίπτωση, η επιλογή έχει να κάνει με το κατά πόσο ο ιατρός θα λειτουργεί ως ελεύθερος επαγγελματίας ή στο πλαίσιο συμβάσεων με ασφαλιστικούς φορείς. Ο τρόπος αυτός, αν δεν ελεγχθεί ο όγκος των ιατρικών πράξεων, οδηγεί σε «</a:t>
            </a:r>
            <a:r>
              <a:rPr lang="el-GR" sz="2200" b="0" i="0" u="none" strike="noStrike" baseline="0" dirty="0" err="1">
                <a:latin typeface="Arial" panose="020B0604020202020204" pitchFamily="34" charset="0"/>
                <a:cs typeface="Arial" panose="020B0604020202020204" pitchFamily="34" charset="0"/>
              </a:rPr>
              <a:t>προκλητή</a:t>
            </a:r>
            <a:r>
              <a:rPr lang="el-GR" sz="2200" b="0" i="0" u="none" strike="noStrike" baseline="0" dirty="0">
                <a:latin typeface="Arial" panose="020B0604020202020204" pitchFamily="34" charset="0"/>
                <a:cs typeface="Arial" panose="020B0604020202020204" pitchFamily="34" charset="0"/>
              </a:rPr>
              <a:t> ζήτηση» και σε αύξηση τελικά των δαπανών.</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4390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1153063"/>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5.4.1 Τρόποι αποζημίωσης </a:t>
            </a:r>
            <a:r>
              <a:rPr lang="el-GR" sz="3600" b="1" i="0" u="none" strike="noStrike" baseline="0" dirty="0" err="1">
                <a:latin typeface="Arial" panose="020B0604020202020204" pitchFamily="34" charset="0"/>
                <a:cs typeface="Arial" panose="020B0604020202020204" pitchFamily="34" charset="0"/>
              </a:rPr>
              <a:t>παρόχων</a:t>
            </a:r>
            <a:r>
              <a:rPr lang="el-GR" sz="3600" b="1" i="0" u="none" strike="noStrike" baseline="0" dirty="0">
                <a:latin typeface="Arial" panose="020B0604020202020204" pitchFamily="34" charset="0"/>
                <a:cs typeface="Arial" panose="020B0604020202020204" pitchFamily="34" charset="0"/>
              </a:rPr>
              <a:t> της πρωτοβάθμιας φροντίδας υγείας (2)</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88A31787-0430-6165-C4A1-6EF5E6FDB952}"/>
              </a:ext>
            </a:extLst>
          </p:cNvPr>
          <p:cNvSpPr txBox="1"/>
          <p:nvPr/>
        </p:nvSpPr>
        <p:spPr>
          <a:xfrm>
            <a:off x="539621" y="1267367"/>
            <a:ext cx="11112758" cy="3139321"/>
          </a:xfrm>
          <a:prstGeom prst="rect">
            <a:avLst/>
          </a:prstGeom>
          <a:noFill/>
        </p:spPr>
        <p:txBody>
          <a:bodyPr wrap="square">
            <a:spAutoFit/>
          </a:bodyPr>
          <a:lstStyle/>
          <a:p>
            <a:pPr algn="l"/>
            <a:r>
              <a:rPr lang="el-GR" sz="2200" b="1" i="0" u="none" strike="noStrike" baseline="0" dirty="0">
                <a:latin typeface="Arial" panose="020B0604020202020204" pitchFamily="34" charset="0"/>
                <a:cs typeface="Arial" panose="020B0604020202020204" pitchFamily="34" charset="0"/>
              </a:rPr>
              <a:t>β) Αμοιβή με πάγιο μισθό. </a:t>
            </a:r>
          </a:p>
          <a:p>
            <a:pPr algn="l"/>
            <a:r>
              <a:rPr lang="el-GR" sz="2200" b="0" i="0" u="none" strike="noStrike" baseline="0" dirty="0">
                <a:latin typeface="Arial" panose="020B0604020202020204" pitchFamily="34" charset="0"/>
                <a:cs typeface="Arial" panose="020B0604020202020204" pitchFamily="34" charset="0"/>
              </a:rPr>
              <a:t>Οι ιατροί αμείβονται για τις υπηρεσίες που παρέχουν σε οποιονδήποτε φορέα (δημόσια νοσοκομεία, εξωτερικά ιατρεία νοσοκομείων, </a:t>
            </a:r>
            <a:r>
              <a:rPr lang="el-GR" sz="2200" b="0" i="0" u="none" strike="noStrike" baseline="0" dirty="0" err="1">
                <a:latin typeface="Arial" panose="020B0604020202020204" pitchFamily="34" charset="0"/>
                <a:cs typeface="Arial" panose="020B0604020202020204" pitchFamily="34" charset="0"/>
              </a:rPr>
              <a:t>πολυϊατρεία</a:t>
            </a:r>
            <a:r>
              <a:rPr lang="el-GR" sz="2200" b="0" i="0" u="none" strike="noStrike" baseline="0" dirty="0">
                <a:latin typeface="Arial" panose="020B0604020202020204" pitchFamily="34" charset="0"/>
                <a:cs typeface="Arial" panose="020B0604020202020204" pitchFamily="34" charset="0"/>
              </a:rPr>
              <a:t> ασφαλιστικών οργανισμών, κέντρα υγείας, αγροτικά ιατρεία και πρόσφατα στις τοπικές μονάδες υγείας) με πάγιο μισθό. Η πρακτική αυτή μειώνει το κόστος για το σύστημα υγείας, αλλά ταυτόχρονα εξαφανίζει κάθε κίνητρο παραγωγικότητας και πιθανόν ποιότητας, αν δεν ελεγχθεί. Όμως, η μέθοδος αυτή επιτρέπει τον σχεδιασμό και προγραμματισμό του υγειονομικού τομέα, με δεδομένο ότι δίνει τη δυνατότητα προσέγγισης του ύψους των εξόδων για αμοιβές ιατρικής περίθαλψης. Ταυτόχρονα, όμως, έχουμε άρση της ελεύθερης επιλογής.</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48008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1153063"/>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5.4.1 Τρόποι αποζημίωσης </a:t>
            </a:r>
            <a:r>
              <a:rPr lang="el-GR" sz="3600" b="1" i="0" u="none" strike="noStrike" baseline="0" dirty="0" err="1">
                <a:latin typeface="Arial" panose="020B0604020202020204" pitchFamily="34" charset="0"/>
                <a:cs typeface="Arial" panose="020B0604020202020204" pitchFamily="34" charset="0"/>
              </a:rPr>
              <a:t>παρόχων</a:t>
            </a:r>
            <a:r>
              <a:rPr lang="el-GR" sz="3600" b="1" i="0" u="none" strike="noStrike" baseline="0" dirty="0">
                <a:latin typeface="Arial" panose="020B0604020202020204" pitchFamily="34" charset="0"/>
                <a:cs typeface="Arial" panose="020B0604020202020204" pitchFamily="34" charset="0"/>
              </a:rPr>
              <a:t> της πρωτοβάθμιας φροντίδας υγείας (3)</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88A31787-0430-6165-C4A1-6EF5E6FDB952}"/>
              </a:ext>
            </a:extLst>
          </p:cNvPr>
          <p:cNvSpPr txBox="1"/>
          <p:nvPr/>
        </p:nvSpPr>
        <p:spPr>
          <a:xfrm>
            <a:off x="539621" y="1267367"/>
            <a:ext cx="11112758" cy="4832092"/>
          </a:xfrm>
          <a:prstGeom prst="rect">
            <a:avLst/>
          </a:prstGeom>
          <a:noFill/>
        </p:spPr>
        <p:txBody>
          <a:bodyPr wrap="square">
            <a:spAutoFit/>
          </a:bodyPr>
          <a:lstStyle/>
          <a:p>
            <a:pPr algn="l"/>
            <a:r>
              <a:rPr lang="el-GR" sz="2200" b="1" i="0" u="none" strike="noStrike" baseline="0" dirty="0">
                <a:latin typeface="Arial" panose="020B0604020202020204" pitchFamily="34" charset="0"/>
                <a:cs typeface="Arial" panose="020B0604020202020204" pitchFamily="34" charset="0"/>
              </a:rPr>
              <a:t>γ) Αμοιβή κατά κεφαλήν (αριθμός εγγεγραμμένων).</a:t>
            </a:r>
          </a:p>
          <a:p>
            <a:pPr algn="l"/>
            <a:r>
              <a:rPr lang="el-GR" sz="2200" b="0" i="0" u="none" strike="noStrike" baseline="0" dirty="0">
                <a:latin typeface="Arial" panose="020B0604020202020204" pitchFamily="34" charset="0"/>
                <a:cs typeface="Arial" panose="020B0604020202020204" pitchFamily="34" charset="0"/>
              </a:rPr>
              <a:t>Ο τρόπος αυτός χρηματοδότησης αποτελεί μια σύγχρονη μέθοδο κατανομής των πόρων υγείας –ιδιαίτερα σε πρωτοβάθμιο επίπεδο– στα πλεονεκτήματα της οποίας κεντρική θέση κατέχει η εξασφάλιση της ελευθερίας στην επιλογή ιατρού από τον χρήστη. Την ίδια στιγμή, ο κάθε</a:t>
            </a:r>
          </a:p>
          <a:p>
            <a:pPr algn="l"/>
            <a:r>
              <a:rPr lang="el-GR" sz="2200" b="0" i="0" u="none" strike="noStrike" baseline="0" dirty="0">
                <a:latin typeface="Arial" panose="020B0604020202020204" pitchFamily="34" charset="0"/>
                <a:cs typeface="Arial" panose="020B0604020202020204" pitchFamily="34" charset="0"/>
              </a:rPr>
              <a:t>ιατρός διαθέτει ένα ισχυρό οικονομικό κίνητρο, ώστε να αυξήσει τον αριθμό των </a:t>
            </a:r>
            <a:r>
              <a:rPr lang="el-GR" sz="2200" b="0" i="0" u="none" strike="noStrike" baseline="0" dirty="0" err="1">
                <a:latin typeface="Arial" panose="020B0604020202020204" pitchFamily="34" charset="0"/>
                <a:cs typeface="Arial" panose="020B0604020202020204" pitchFamily="34" charset="0"/>
              </a:rPr>
              <a:t>εγγραφομένων</a:t>
            </a:r>
            <a:r>
              <a:rPr lang="el-GR" sz="2200" b="0" i="0" u="none" strike="noStrike" baseline="0" dirty="0">
                <a:latin typeface="Arial" panose="020B0604020202020204" pitchFamily="34" charset="0"/>
                <a:cs typeface="Arial" panose="020B0604020202020204" pitchFamily="34" charset="0"/>
              </a:rPr>
              <a:t> μέσα από την αναβάθμιση των παρεχόμενων υπηρεσιών, με κίνδυνο όμως τη μείωση του διαθέσιμου χρόνου και τις συνεχείς παραπομπές και σε νοσοκομεία λόγω της διόγκωσης του καταλόγου του ιατρού. Επιπρόσθετα, η χρηματοδοτική αυτή πολιτική περιορίζει την </a:t>
            </a:r>
            <a:r>
              <a:rPr lang="el-GR" sz="2200" b="0" i="0" u="none" strike="noStrike" baseline="0" dirty="0" err="1">
                <a:latin typeface="Arial" panose="020B0604020202020204" pitchFamily="34" charset="0"/>
                <a:cs typeface="Arial" panose="020B0604020202020204" pitchFamily="34" charset="0"/>
              </a:rPr>
              <a:t>προκλητή</a:t>
            </a:r>
            <a:r>
              <a:rPr lang="el-GR" sz="2200" b="0" i="0" u="none" strike="noStrike" baseline="0" dirty="0">
                <a:latin typeface="Arial" panose="020B0604020202020204" pitchFamily="34" charset="0"/>
                <a:cs typeface="Arial" panose="020B0604020202020204" pitchFamily="34" charset="0"/>
              </a:rPr>
              <a:t> ζήτηση, γιατί η αμοιβή του ιατρού είναι προκαθορισμένη, προσδιορίζεται από τον αριθμό των ασφαλισμένων (κατά κεφαλήν) και είναι ανεξάρτητη από τον όγκο των υπηρεσιών.</a:t>
            </a:r>
          </a:p>
          <a:p>
            <a:pPr algn="l"/>
            <a:r>
              <a:rPr lang="el-GR" sz="2200" b="0" i="0" u="none" strike="noStrike" baseline="0" dirty="0">
                <a:latin typeface="Arial" panose="020B0604020202020204" pitchFamily="34" charset="0"/>
                <a:cs typeface="Arial" panose="020B0604020202020204" pitchFamily="34" charset="0"/>
              </a:rPr>
              <a:t>Προς άρση των μειονεκτημάτων και με βάση το γ, χρησιμοποιούνται και τα α (π.χ. εμβολιασμοί) και β (π.χ. κτίρια).</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23225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701389"/>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5.4.2 Τρόποι αποζημίωσης νοσοκομείων (1)</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88A31787-0430-6165-C4A1-6EF5E6FDB952}"/>
              </a:ext>
            </a:extLst>
          </p:cNvPr>
          <p:cNvSpPr txBox="1"/>
          <p:nvPr/>
        </p:nvSpPr>
        <p:spPr>
          <a:xfrm>
            <a:off x="539621" y="1267367"/>
            <a:ext cx="11112758" cy="3139321"/>
          </a:xfrm>
          <a:prstGeom prst="rect">
            <a:avLst/>
          </a:prstGeom>
          <a:noFill/>
        </p:spPr>
        <p:txBody>
          <a:bodyPr wrap="square">
            <a:spAutoFit/>
          </a:bodyPr>
          <a:lstStyle/>
          <a:p>
            <a:pPr algn="l"/>
            <a:r>
              <a:rPr lang="el-GR" sz="2200" b="0" i="0" u="none" strike="noStrike" baseline="0" dirty="0">
                <a:latin typeface="Arial" panose="020B0604020202020204" pitchFamily="34" charset="0"/>
                <a:cs typeface="Arial" panose="020B0604020202020204" pitchFamily="34" charset="0"/>
              </a:rPr>
              <a:t>Οι βασικοί τρόποι βελτίωσης της νοσοκομειακής χρηματοδότησης που χρησιμοποιούνται σήμερα, στηρίζονται στη σύνταξη προοπτικών προϋπολογισμών και είναι:</a:t>
            </a:r>
          </a:p>
          <a:p>
            <a:pPr algn="l"/>
            <a:r>
              <a:rPr lang="el-GR" sz="2200" b="0" i="0" u="none" strike="noStrike" baseline="0" dirty="0">
                <a:latin typeface="Arial" panose="020B0604020202020204" pitchFamily="34" charset="0"/>
                <a:cs typeface="Arial" panose="020B0604020202020204" pitchFamily="34" charset="0"/>
              </a:rPr>
              <a:t>• Ο συνολικός προϋπολογισμός (σφαιρικός, κλειστός) για μια συγκεκριμένη περίοδο.</a:t>
            </a:r>
          </a:p>
          <a:p>
            <a:pPr algn="l"/>
            <a:r>
              <a:rPr lang="el-GR" sz="2200" b="0" i="0" u="none" strike="noStrike" baseline="0" dirty="0">
                <a:latin typeface="Arial" panose="020B0604020202020204" pitchFamily="34" charset="0"/>
                <a:cs typeface="Arial" panose="020B0604020202020204" pitchFamily="34" charset="0"/>
              </a:rPr>
              <a:t>• Η εφαρμογή διαπραγματεύσιμων νοσηλίων, ανάλογα με τον όγκο των υπηρεσιών.</a:t>
            </a:r>
          </a:p>
          <a:p>
            <a:pPr algn="l"/>
            <a:r>
              <a:rPr lang="el-GR" sz="2200" b="0" i="0" u="none" strike="noStrike" baseline="0" dirty="0">
                <a:latin typeface="Arial" panose="020B0604020202020204" pitchFamily="34" charset="0"/>
                <a:cs typeface="Arial" panose="020B0604020202020204" pitchFamily="34" charset="0"/>
              </a:rPr>
              <a:t>• Η πληρωμή με βάση ένα προαποφασισμένο ποσό νοσηλίων για κάθε ιατρική περίπτωση, ανάλογα με τη διάγνωση (ομοιογενείς διαγνωστικές κατηγορίες – </a:t>
            </a:r>
            <a:r>
              <a:rPr lang="el-GR" sz="2200" b="0" i="0" u="none" strike="noStrike" baseline="0" dirty="0" err="1">
                <a:latin typeface="Arial" panose="020B0604020202020204" pitchFamily="34" charset="0"/>
                <a:cs typeface="Arial" panose="020B0604020202020204" pitchFamily="34" charset="0"/>
              </a:rPr>
              <a:t>DRGs</a:t>
            </a:r>
            <a:r>
              <a:rPr lang="el-GR" sz="2200" dirty="0">
                <a:latin typeface="Arial" panose="020B0604020202020204" pitchFamily="34" charset="0"/>
                <a:cs typeface="Arial" panose="020B0604020202020204" pitchFamily="34" charset="0"/>
              </a:rPr>
              <a:t> </a:t>
            </a:r>
            <a:r>
              <a:rPr lang="el-GR" sz="2200" b="0" i="0" u="none" strike="noStrike" baseline="0" dirty="0">
                <a:latin typeface="Arial" panose="020B0604020202020204" pitchFamily="34" charset="0"/>
                <a:cs typeface="Arial" panose="020B0604020202020204" pitchFamily="34" charset="0"/>
              </a:rPr>
              <a:t>– βλ. παρακάτω).</a:t>
            </a:r>
          </a:p>
          <a:p>
            <a:pPr algn="l"/>
            <a:r>
              <a:rPr lang="el-GR" sz="2200" b="0" i="0" u="none" strike="noStrike" baseline="0" dirty="0">
                <a:latin typeface="Arial" panose="020B0604020202020204" pitchFamily="34" charset="0"/>
                <a:cs typeface="Arial" panose="020B0604020202020204" pitchFamily="34" charset="0"/>
              </a:rPr>
              <a:t>• Μεικτά συστήματα (προϋπολογισμοί, </a:t>
            </a:r>
            <a:r>
              <a:rPr lang="el-GR" sz="2200" b="0" i="0" u="none" strike="noStrike" baseline="0" dirty="0" err="1">
                <a:latin typeface="Arial" panose="020B0604020202020204" pitchFamily="34" charset="0"/>
                <a:cs typeface="Arial" panose="020B0604020202020204" pitchFamily="34" charset="0"/>
              </a:rPr>
              <a:t>DRGs</a:t>
            </a:r>
            <a:r>
              <a:rPr lang="el-GR" sz="2200" b="0" i="0" u="none" strike="noStrike" baseline="0" dirty="0">
                <a:latin typeface="Arial" panose="020B0604020202020204" pitchFamily="34" charset="0"/>
                <a:cs typeface="Arial" panose="020B0604020202020204" pitchFamily="34" charset="0"/>
              </a:rPr>
              <a:t> και </a:t>
            </a:r>
            <a:r>
              <a:rPr lang="el-GR" sz="2200" b="0" i="0" u="none" strike="noStrike" baseline="0" dirty="0" err="1">
                <a:latin typeface="Arial" panose="020B0604020202020204" pitchFamily="34" charset="0"/>
                <a:cs typeface="Arial" panose="020B0604020202020204" pitchFamily="34" charset="0"/>
              </a:rPr>
              <a:t>Pay</a:t>
            </a:r>
            <a:r>
              <a:rPr lang="el-GR" sz="2200" b="0" i="0" u="none" strike="noStrike" baseline="0" dirty="0">
                <a:latin typeface="Arial" panose="020B0604020202020204" pitchFamily="34" charset="0"/>
                <a:cs typeface="Arial" panose="020B0604020202020204" pitchFamily="34" charset="0"/>
              </a:rPr>
              <a:t> for </a:t>
            </a:r>
            <a:r>
              <a:rPr lang="el-GR" sz="2200" b="0" i="0" u="none" strike="noStrike" baseline="0" dirty="0" err="1">
                <a:latin typeface="Arial" panose="020B0604020202020204" pitchFamily="34" charset="0"/>
                <a:cs typeface="Arial" panose="020B0604020202020204" pitchFamily="34" charset="0"/>
              </a:rPr>
              <a:t>Performance</a:t>
            </a:r>
            <a:r>
              <a:rPr lang="el-GR" sz="2200" b="0" i="0" u="none" strike="noStrike" baseline="0" dirty="0">
                <a:latin typeface="Arial" panose="020B0604020202020204" pitchFamily="34" charset="0"/>
                <a:cs typeface="Arial" panose="020B0604020202020204" pitchFamily="34" charset="0"/>
              </a:rPr>
              <a:t>–P4P).</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13600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701389"/>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5.4.2 Τρόποι αποζημίωσης νοσοκομείων (2)</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88A31787-0430-6165-C4A1-6EF5E6FDB952}"/>
              </a:ext>
            </a:extLst>
          </p:cNvPr>
          <p:cNvSpPr txBox="1"/>
          <p:nvPr/>
        </p:nvSpPr>
        <p:spPr>
          <a:xfrm>
            <a:off x="539621" y="758541"/>
            <a:ext cx="11112758" cy="5586145"/>
          </a:xfrm>
          <a:prstGeom prst="rect">
            <a:avLst/>
          </a:prstGeom>
          <a:noFill/>
        </p:spPr>
        <p:txBody>
          <a:bodyPr wrap="square">
            <a:spAutoFit/>
          </a:bodyPr>
          <a:lstStyle/>
          <a:p>
            <a:pPr algn="l"/>
            <a:r>
              <a:rPr lang="el-GR" sz="2100" b="0" i="0" u="none" strike="noStrike" baseline="0" dirty="0">
                <a:latin typeface="Arial" panose="020B0604020202020204" pitchFamily="34" charset="0"/>
                <a:cs typeface="Arial" panose="020B0604020202020204" pitchFamily="34" charset="0"/>
              </a:rPr>
              <a:t>Στην επιλογή του τρόπου αποζημίωσης και της αποδοτικής αξιοποίησής του κυρίαρχο ρόλο παίζουν η συμπεριφορά των ιατρών και των διοικούντων, καθώς και το ιδιοκτησιακό καθεστώς σε συνδυασμό με την εσωτερική οργάνωση και τον τρόπο διοίκησης-διαχείρισης των νοσοκομείων. Το σημαντικότερο στοιχείο της μεθόδου χρηματοδότησης αφορά τα κίνητρα αποδοτικότητας και αποτελεσματικότητας που τη χαρακτηρίζουν. Η μέθοδος χρηματοδότησης μπορεί να αποτελέσει βασικό μοχλό κινητοποίησης του προσωπικού και συντελεστή μέτρησης της νοσοκομειακής αποδοτικότητας. Βασική προϋπόθεση για την εφαρμογή μιας από τις μεθόδους προοπτικής χρηματοδότησης, οι οποίες έχουν να επιδείξουν επιτυχημένη εφαρμογή σε άλλες χώρες, αποτελεί η ύπαρξη επαρκών στοιχείων για την εκτίμηση του μεγέθους του προοπτικού, κλειστού προϋπολογισμού.</a:t>
            </a:r>
          </a:p>
          <a:p>
            <a:pPr algn="l"/>
            <a:r>
              <a:rPr lang="el-GR" sz="2100" b="0" i="0" u="none" strike="noStrike" baseline="0" dirty="0">
                <a:latin typeface="Arial" panose="020B0604020202020204" pitchFamily="34" charset="0"/>
                <a:cs typeface="Arial" panose="020B0604020202020204" pitchFamily="34" charset="0"/>
              </a:rPr>
              <a:t>Τέτοια στοιχεία αφορούν:</a:t>
            </a:r>
          </a:p>
          <a:p>
            <a:pPr algn="l"/>
            <a:r>
              <a:rPr lang="el-GR" sz="2100" b="0" i="0" u="none" strike="noStrike" baseline="0" dirty="0">
                <a:latin typeface="Arial" panose="020B0604020202020204" pitchFamily="34" charset="0"/>
                <a:cs typeface="Arial" panose="020B0604020202020204" pitchFamily="34" charset="0"/>
              </a:rPr>
              <a:t>• Τις εισροές, όπως ώρες εργασίας ιατρών, κλίνες, τεχνολογία, φάρμακα κ.λπ.</a:t>
            </a:r>
          </a:p>
          <a:p>
            <a:pPr algn="l"/>
            <a:r>
              <a:rPr lang="el-GR" sz="2100" b="0" i="0" u="none" strike="noStrike" baseline="0" dirty="0">
                <a:latin typeface="Arial" panose="020B0604020202020204" pitchFamily="34" charset="0"/>
                <a:cs typeface="Arial" panose="020B0604020202020204" pitchFamily="34" charset="0"/>
              </a:rPr>
              <a:t>• Ενδιάμεσες εισροές-εκροές, όπως ιατρικές υπηρεσίες, εργαστηριακές εξετάσεις,</a:t>
            </a:r>
          </a:p>
          <a:p>
            <a:pPr algn="l"/>
            <a:r>
              <a:rPr lang="el-GR" sz="2100" b="0" i="0" u="none" strike="noStrike" baseline="0" dirty="0">
                <a:latin typeface="Arial" panose="020B0604020202020204" pitchFamily="34" charset="0"/>
                <a:cs typeface="Arial" panose="020B0604020202020204" pitchFamily="34" charset="0"/>
              </a:rPr>
              <a:t>χειρουργικές επεμβάσεις, ξενοδοχειακές υπηρεσίες.</a:t>
            </a:r>
          </a:p>
          <a:p>
            <a:pPr algn="l"/>
            <a:r>
              <a:rPr lang="el-GR" sz="2100" b="0" i="0" u="none" strike="noStrike" baseline="0" dirty="0">
                <a:latin typeface="Arial" panose="020B0604020202020204" pitchFamily="34" charset="0"/>
                <a:cs typeface="Arial" panose="020B0604020202020204" pitchFamily="34" charset="0"/>
              </a:rPr>
              <a:t>• Τελικές εκροές: </a:t>
            </a:r>
            <a:r>
              <a:rPr lang="el-GR" sz="2100" b="0" i="0" u="none" strike="noStrike" baseline="0" dirty="0" err="1">
                <a:latin typeface="Arial" panose="020B0604020202020204" pitchFamily="34" charset="0"/>
                <a:cs typeface="Arial" panose="020B0604020202020204" pitchFamily="34" charset="0"/>
              </a:rPr>
              <a:t>νοσηλευθέντες</a:t>
            </a:r>
            <a:r>
              <a:rPr lang="el-GR" sz="2100" b="0" i="0" u="none" strike="noStrike" baseline="0" dirty="0">
                <a:latin typeface="Arial" panose="020B0604020202020204" pitchFamily="34" charset="0"/>
                <a:cs typeface="Arial" panose="020B0604020202020204" pitchFamily="34" charset="0"/>
              </a:rPr>
              <a:t> ασθενείς, ιατρικές περιπτώσεις ανά ειδικότητα,</a:t>
            </a:r>
          </a:p>
          <a:p>
            <a:pPr algn="l"/>
            <a:r>
              <a:rPr lang="el-GR" sz="2100" b="0" i="0" u="none" strike="noStrike" baseline="0" dirty="0">
                <a:latin typeface="Arial" panose="020B0604020202020204" pitchFamily="34" charset="0"/>
                <a:cs typeface="Arial" panose="020B0604020202020204" pitchFamily="34" charset="0"/>
              </a:rPr>
              <a:t>ασθένεια, διάγνωση.</a:t>
            </a:r>
          </a:p>
          <a:p>
            <a:pPr algn="l"/>
            <a:r>
              <a:rPr lang="el-GR" sz="2100" b="0" i="0" u="none" strike="noStrike" baseline="0" dirty="0">
                <a:latin typeface="Arial" panose="020B0604020202020204" pitchFamily="34" charset="0"/>
                <a:cs typeface="Arial" panose="020B0604020202020204" pitchFamily="34" charset="0"/>
              </a:rPr>
              <a:t>• Τελικό αποτέλεσμα: επίπεδο υγείας ασθενή.</a:t>
            </a:r>
            <a:endParaRPr lang="el-GR" sz="2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4233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701389"/>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5.4.2 Τρόποι αποζημίωσης νοσοκομείων (3)</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88A31787-0430-6165-C4A1-6EF5E6FDB952}"/>
              </a:ext>
            </a:extLst>
          </p:cNvPr>
          <p:cNvSpPr txBox="1"/>
          <p:nvPr/>
        </p:nvSpPr>
        <p:spPr>
          <a:xfrm>
            <a:off x="539621" y="1271888"/>
            <a:ext cx="11112758" cy="2123658"/>
          </a:xfrm>
          <a:prstGeom prst="rect">
            <a:avLst/>
          </a:prstGeom>
          <a:noFill/>
        </p:spPr>
        <p:txBody>
          <a:bodyPr wrap="square">
            <a:spAutoFit/>
          </a:bodyPr>
          <a:lstStyle/>
          <a:p>
            <a:pPr algn="l"/>
            <a:r>
              <a:rPr lang="el-GR" sz="2200" b="0" i="0" u="none" strike="noStrike" baseline="0" dirty="0">
                <a:latin typeface="Arial" panose="020B0604020202020204" pitchFamily="34" charset="0"/>
                <a:cs typeface="Arial" panose="020B0604020202020204" pitchFamily="34" charset="0"/>
              </a:rPr>
              <a:t>Οι βασικοί δείκτες αυτών των μεγεθών είναι: ο αριθμός κλινών, αριθμός </a:t>
            </a:r>
            <a:r>
              <a:rPr lang="el-GR" sz="2200" b="0" i="0" u="none" strike="noStrike" baseline="0" dirty="0" err="1">
                <a:latin typeface="Arial" panose="020B0604020202020204" pitchFamily="34" charset="0"/>
                <a:cs typeface="Arial" panose="020B0604020202020204" pitchFamily="34" charset="0"/>
              </a:rPr>
              <a:t>νοσηλευθέντων</a:t>
            </a:r>
            <a:r>
              <a:rPr lang="el-GR" sz="2200" b="0" i="0" u="none" strike="noStrike" baseline="0" dirty="0">
                <a:latin typeface="Arial" panose="020B0604020202020204" pitchFamily="34" charset="0"/>
                <a:cs typeface="Arial" panose="020B0604020202020204" pitchFamily="34" charset="0"/>
              </a:rPr>
              <a:t> ασθενών, ημέρες νοσηλείας, μέση διάρκεια νοσηλείας, πληρότητα, κάλυψη κλινών, ρυθμός εισροής ασθενών ανά κλίνη, διάστημα εναλλαγής, δείκτες στελέχωσης, επενδύσεων, κόστος ανά ασθενή, κόστος ανά ημέρα νοσηλείας κ.ά. Χωρίς την ύπαρξη των στοιχείων αυτών είναι πολύ δύσκολη, έως αδύνατη, η αποτελεσματική εφαρμογή προοπτικών μεθόδων χρηματοδότησης (Πολύζος 1999).</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60388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1001627"/>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5.4.3 Ανακεφαλαίωση μεθόδων αποζημίωσης και ύψους αμοιβών στην ΠΦΥ (1)</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BB64B31C-0FBA-D8C8-744D-2E64A43D88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5916" y="1045464"/>
            <a:ext cx="5568776" cy="5419344"/>
          </a:xfrm>
          <a:prstGeom prst="rect">
            <a:avLst/>
          </a:prstGeom>
        </p:spPr>
      </p:pic>
    </p:spTree>
    <p:extLst>
      <p:ext uri="{BB962C8B-B14F-4D97-AF65-F5344CB8AC3E}">
        <p14:creationId xmlns:p14="http://schemas.microsoft.com/office/powerpoint/2010/main" val="26024787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1001627"/>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5.4.3 Ανακεφαλαίωση μεθόδων αποζημίωσης και ύψους αμοιβών στην ΠΦΥ (2)</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6EBF2329-BC9F-4D52-01E4-E3A7D441BE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018" y="1073846"/>
            <a:ext cx="9621963" cy="4710308"/>
          </a:xfrm>
          <a:prstGeom prst="rect">
            <a:avLst/>
          </a:prstGeom>
        </p:spPr>
      </p:pic>
    </p:spTree>
    <p:extLst>
      <p:ext uri="{BB962C8B-B14F-4D97-AF65-F5344CB8AC3E}">
        <p14:creationId xmlns:p14="http://schemas.microsoft.com/office/powerpoint/2010/main" val="3299812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732373"/>
          </a:xfrm>
          <a:ln>
            <a:noFill/>
          </a:ln>
        </p:spPr>
        <p:txBody>
          <a:bodyPr>
            <a:noAutofit/>
          </a:bodyPr>
          <a:lstStyle/>
          <a:p>
            <a:r>
              <a:rPr lang="el-GR" sz="4000" dirty="0">
                <a:latin typeface="Arial" panose="020B0604020202020204" pitchFamily="34" charset="0"/>
                <a:cs typeface="Arial" panose="020B0604020202020204" pitchFamily="34" charset="0"/>
              </a:rPr>
              <a:t>5.2 Δαπάνες υγείας (3)</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D15D5DAF-4D8D-19AD-989D-8649202EC0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739" y="789525"/>
            <a:ext cx="8924522" cy="5618131"/>
          </a:xfrm>
          <a:prstGeom prst="rect">
            <a:avLst/>
          </a:prstGeom>
        </p:spPr>
      </p:pic>
    </p:spTree>
    <p:extLst>
      <p:ext uri="{BB962C8B-B14F-4D97-AF65-F5344CB8AC3E}">
        <p14:creationId xmlns:p14="http://schemas.microsoft.com/office/powerpoint/2010/main" val="10078576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1001627"/>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5.4.3 Ανακεφαλαίωση μεθόδων αποζημίωσης και ύψους αμοιβών στην ΠΦΥ (3)</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95D7B860-4176-DD88-9D33-835DCE335D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6867" y="1027350"/>
            <a:ext cx="7358266" cy="5437458"/>
          </a:xfrm>
          <a:prstGeom prst="rect">
            <a:avLst/>
          </a:prstGeom>
        </p:spPr>
      </p:pic>
    </p:spTree>
    <p:extLst>
      <p:ext uri="{BB962C8B-B14F-4D97-AF65-F5344CB8AC3E}">
        <p14:creationId xmlns:p14="http://schemas.microsoft.com/office/powerpoint/2010/main" val="11671563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701389"/>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5.5 Η ελληνική περίπτωση (1)</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88A31787-0430-6165-C4A1-6EF5E6FDB952}"/>
              </a:ext>
            </a:extLst>
          </p:cNvPr>
          <p:cNvSpPr txBox="1"/>
          <p:nvPr/>
        </p:nvSpPr>
        <p:spPr>
          <a:xfrm>
            <a:off x="539621" y="1271888"/>
            <a:ext cx="11112758" cy="4154984"/>
          </a:xfrm>
          <a:prstGeom prst="rect">
            <a:avLst/>
          </a:prstGeom>
          <a:noFill/>
        </p:spPr>
        <p:txBody>
          <a:bodyPr wrap="square">
            <a:spAutoFit/>
          </a:bodyPr>
          <a:lstStyle/>
          <a:p>
            <a:pPr algn="l"/>
            <a:r>
              <a:rPr lang="el-GR" sz="2200" b="0" i="0" u="none" strike="noStrike" baseline="0" dirty="0">
                <a:latin typeface="Arial" panose="020B0604020202020204" pitchFamily="34" charset="0"/>
                <a:cs typeface="Arial" panose="020B0604020202020204" pitchFamily="34" charset="0"/>
              </a:rPr>
              <a:t>Με έγκριση του συγγραφέα, από θεσμικό του ρόλο 12 έτη πριν, ο αείμνηστος καθηγητής Λυκούργος </a:t>
            </a:r>
            <a:r>
              <a:rPr lang="el-GR" sz="2200" b="0" i="0" u="none" strike="noStrike" baseline="0" dirty="0" err="1">
                <a:latin typeface="Arial" panose="020B0604020202020204" pitchFamily="34" charset="0"/>
                <a:cs typeface="Arial" panose="020B0604020202020204" pitchFamily="34" charset="0"/>
              </a:rPr>
              <a:t>Λιαρόπουλος</a:t>
            </a:r>
            <a:r>
              <a:rPr lang="el-GR" sz="2200" b="0" i="0" u="none" strike="noStrike" baseline="0" dirty="0">
                <a:latin typeface="Arial" panose="020B0604020202020204" pitchFamily="34" charset="0"/>
                <a:cs typeface="Arial" panose="020B0604020202020204" pitchFamily="34" charset="0"/>
              </a:rPr>
              <a:t>, στον οποίο αφιερώνεται το παρόν, ανέλαβε με συνεργάτες του να δημιουργηθεί σύστημα λογαριασμών υγείας και για τη χώρα μας. Βάσει των πιο πρόσφατων στοιχείων της </a:t>
            </a:r>
            <a:r>
              <a:rPr lang="el-GR" sz="2200" b="1" i="0" u="none" strike="noStrike" baseline="0" dirty="0">
                <a:latin typeface="Arial" panose="020B0604020202020204" pitchFamily="34" charset="0"/>
                <a:cs typeface="Arial" panose="020B0604020202020204" pitchFamily="34" charset="0"/>
              </a:rPr>
              <a:t>ΕΛΣΤΑΤ </a:t>
            </a:r>
            <a:r>
              <a:rPr lang="el-GR" sz="2200" b="0" i="0" u="none" strike="noStrike" baseline="0" dirty="0">
                <a:latin typeface="Arial" panose="020B0604020202020204" pitchFamily="34" charset="0"/>
                <a:cs typeface="Arial" panose="020B0604020202020204" pitchFamily="34" charset="0"/>
              </a:rPr>
              <a:t>(ΕΛΣΤΑΤ, Σύστημα Λογαριασμών Υγείας 2022), η συνολική χρηματοδότηση για τις δαπάνες υγείας ως προς το Ακαθάριστο Εγχώριο Προϊόν (ΑΕΠ) στην Ελλάδα για το έτος </a:t>
            </a:r>
            <a:r>
              <a:rPr lang="el-GR" sz="2200" b="1" i="0" u="none" strike="noStrike" baseline="0" dirty="0">
                <a:latin typeface="Arial" panose="020B0604020202020204" pitchFamily="34" charset="0"/>
                <a:cs typeface="Arial" panose="020B0604020202020204" pitchFamily="34" charset="0"/>
              </a:rPr>
              <a:t>2020 </a:t>
            </a:r>
            <a:r>
              <a:rPr lang="el-GR" sz="2200" b="0" i="0" u="none" strike="noStrike" baseline="0" dirty="0">
                <a:latin typeface="Arial" panose="020B0604020202020204" pitchFamily="34" charset="0"/>
                <a:cs typeface="Arial" panose="020B0604020202020204" pitchFamily="34" charset="0"/>
              </a:rPr>
              <a:t>ανήλθε στο 9,5% του ΑΕΠ έναντι 8,2% του έτους </a:t>
            </a:r>
            <a:r>
              <a:rPr lang="el-GR" sz="2200" b="1" i="0" u="none" strike="noStrike" baseline="0" dirty="0">
                <a:latin typeface="Arial" panose="020B0604020202020204" pitchFamily="34" charset="0"/>
                <a:cs typeface="Arial" panose="020B0604020202020204" pitchFamily="34" charset="0"/>
              </a:rPr>
              <a:t>2019 </a:t>
            </a:r>
            <a:r>
              <a:rPr lang="el-GR" sz="2200" b="0" i="0" u="none" strike="noStrike" baseline="0" dirty="0">
                <a:latin typeface="Arial" panose="020B0604020202020204" pitchFamily="34" charset="0"/>
                <a:cs typeface="Arial" panose="020B0604020202020204" pitchFamily="34" charset="0"/>
              </a:rPr>
              <a:t>(Πίνακας 5.4). Η αύξηση αυτή, για την οποία κρατούμε επιφυλάξεις, οφείλεται κυρίως στην πρόσφατη πανδημία. Το ποσοστό της συνολικής χρηματοδότησης των </a:t>
            </a:r>
            <a:r>
              <a:rPr lang="el-GR" sz="2200" b="1" i="0" u="none" strike="noStrike" baseline="0" dirty="0">
                <a:latin typeface="Arial" panose="020B0604020202020204" pitchFamily="34" charset="0"/>
                <a:cs typeface="Arial" panose="020B0604020202020204" pitchFamily="34" charset="0"/>
              </a:rPr>
              <a:t>δαπανών υγείας </a:t>
            </a:r>
            <a:r>
              <a:rPr lang="el-GR" sz="2200" b="0" i="0" u="none" strike="noStrike" baseline="0" dirty="0">
                <a:latin typeface="Arial" panose="020B0604020202020204" pitchFamily="34" charset="0"/>
                <a:cs typeface="Arial" panose="020B0604020202020204" pitchFamily="34" charset="0"/>
              </a:rPr>
              <a:t>ως προς το ΑΕΠ σύμφωνα με το Ευρωπαϊκό Σύστημα Λογαριασμών 2010 (European </a:t>
            </a:r>
            <a:r>
              <a:rPr lang="el-GR" sz="2200" b="0" i="0" u="none" strike="noStrike" baseline="0" dirty="0" err="1">
                <a:latin typeface="Arial" panose="020B0604020202020204" pitchFamily="34" charset="0"/>
                <a:cs typeface="Arial" panose="020B0604020202020204" pitchFamily="34" charset="0"/>
              </a:rPr>
              <a:t>System</a:t>
            </a:r>
            <a:r>
              <a:rPr lang="el-GR" sz="2200" b="0" i="0" u="none" strike="noStrike" baseline="0" dirty="0">
                <a:latin typeface="Arial" panose="020B0604020202020204" pitchFamily="34" charset="0"/>
                <a:cs typeface="Arial" panose="020B0604020202020204" pitchFamily="34" charset="0"/>
              </a:rPr>
              <a:t> of </a:t>
            </a:r>
            <a:r>
              <a:rPr lang="el-GR" sz="2200" b="0" i="0" u="none" strike="noStrike" baseline="0" dirty="0" err="1">
                <a:latin typeface="Arial" panose="020B0604020202020204" pitchFamily="34" charset="0"/>
                <a:cs typeface="Arial" panose="020B0604020202020204" pitchFamily="34" charset="0"/>
              </a:rPr>
              <a:t>Accounts</a:t>
            </a:r>
            <a:r>
              <a:rPr lang="el-GR" sz="2200" b="0" i="0" u="none" strike="noStrike" baseline="0" dirty="0">
                <a:latin typeface="Arial" panose="020B0604020202020204" pitchFamily="34" charset="0"/>
                <a:cs typeface="Arial" panose="020B0604020202020204" pitchFamily="34" charset="0"/>
              </a:rPr>
              <a:t> - ESA 2010), που εφαρμόστηκε και στην Ελλάδα από το επόμενο έτος, για τα έτη 2016 έως 2020, είναι ο ακόλουθος (Σχήμα 5.14).</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38643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701389"/>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5.5 Η ελληνική περίπτωση (2)</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A79BD322-F044-D09A-0DC4-F018D65CB9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918" y="1069542"/>
            <a:ext cx="10424163" cy="4718916"/>
          </a:xfrm>
          <a:prstGeom prst="rect">
            <a:avLst/>
          </a:prstGeom>
        </p:spPr>
      </p:pic>
    </p:spTree>
    <p:extLst>
      <p:ext uri="{BB962C8B-B14F-4D97-AF65-F5344CB8AC3E}">
        <p14:creationId xmlns:p14="http://schemas.microsoft.com/office/powerpoint/2010/main" val="272474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701389"/>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5.5 Η ελληνική περίπτωση (3)</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95406CD3-7D96-4A73-B578-D86D0F77A7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830" y="758541"/>
            <a:ext cx="8903369" cy="5635188"/>
          </a:xfrm>
          <a:prstGeom prst="rect">
            <a:avLst/>
          </a:prstGeom>
        </p:spPr>
      </p:pic>
    </p:spTree>
    <p:extLst>
      <p:ext uri="{BB962C8B-B14F-4D97-AF65-F5344CB8AC3E}">
        <p14:creationId xmlns:p14="http://schemas.microsoft.com/office/powerpoint/2010/main" val="20207895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3"/>
            <a:ext cx="11112758" cy="542018"/>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5.5 Η ελληνική περίπτωση (4)</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88A31787-0430-6165-C4A1-6EF5E6FDB952}"/>
              </a:ext>
            </a:extLst>
          </p:cNvPr>
          <p:cNvSpPr txBox="1"/>
          <p:nvPr/>
        </p:nvSpPr>
        <p:spPr>
          <a:xfrm>
            <a:off x="539621" y="562445"/>
            <a:ext cx="11112758" cy="5940088"/>
          </a:xfrm>
          <a:prstGeom prst="rect">
            <a:avLst/>
          </a:prstGeom>
          <a:noFill/>
        </p:spPr>
        <p:txBody>
          <a:bodyPr wrap="square">
            <a:spAutoFit/>
          </a:bodyPr>
          <a:lstStyle/>
          <a:p>
            <a:pPr algn="l"/>
            <a:r>
              <a:rPr lang="el-GR" sz="2000" b="0" i="0" u="none" strike="noStrike" baseline="0" dirty="0">
                <a:latin typeface="Arial" panose="020B0604020202020204" pitchFamily="34" charset="0"/>
                <a:cs typeface="Arial" panose="020B0604020202020204" pitchFamily="34" charset="0"/>
              </a:rPr>
              <a:t>Η έκθεση της ΕΛΣΤΑΤ (2022) διαπιστώνει μια αύξηση της συνολικής χρηματοδότησης δαπανών υγείας κατά 4,6% το 2020 σε σχέση με τις δαπάνες του έτους 2019 (ΕΛΣΤΑΤ, Σύστημα Λογαριασμών Υγείας 2022). Ειδικότερα, η δημόσια χρηματοδότηση παρουσίασε αύξηση κατά </a:t>
            </a:r>
            <a:r>
              <a:rPr lang="el-GR" sz="2000" b="1" i="0" u="none" strike="noStrike" baseline="0" dirty="0">
                <a:latin typeface="Arial" panose="020B0604020202020204" pitchFamily="34" charset="0"/>
                <a:cs typeface="Arial" panose="020B0604020202020204" pitchFamily="34" charset="0"/>
              </a:rPr>
              <a:t>5,1</a:t>
            </a:r>
            <a:r>
              <a:rPr lang="el-GR" sz="2000" b="0" i="0" u="none" strike="noStrike" baseline="0" dirty="0">
                <a:latin typeface="Arial" panose="020B0604020202020204" pitchFamily="34" charset="0"/>
                <a:cs typeface="Arial" panose="020B0604020202020204" pitchFamily="34" charset="0"/>
              </a:rPr>
              <a:t>% το 2020 σε σχέση με το 2019, ενώ η ιδιωτική χρηματοδότηση παρουσίασε αύξηση κατά </a:t>
            </a:r>
            <a:r>
              <a:rPr lang="el-GR" sz="2000" b="1" i="0" u="none" strike="noStrike" baseline="0" dirty="0">
                <a:latin typeface="Arial" panose="020B0604020202020204" pitchFamily="34" charset="0"/>
                <a:cs typeface="Arial" panose="020B0604020202020204" pitchFamily="34" charset="0"/>
              </a:rPr>
              <a:t>3,6</a:t>
            </a:r>
            <a:r>
              <a:rPr lang="el-GR" sz="2000" b="0" i="0" u="none" strike="noStrike" baseline="0" dirty="0">
                <a:latin typeface="Arial" panose="020B0604020202020204" pitchFamily="34" charset="0"/>
                <a:cs typeface="Arial" panose="020B0604020202020204" pitchFamily="34" charset="0"/>
              </a:rPr>
              <a:t>% το έτος 2020 σε σχέση με το 2019. Η συμβολή του δημόσιου τομέα στη συνολική χρηματοδότηση για δαπάνες υγείας αυξήθηκε από 61,5% το έτος 2019 σε </a:t>
            </a:r>
            <a:r>
              <a:rPr lang="el-GR" sz="2000" b="1" i="0" u="none" strike="noStrike" baseline="0" dirty="0">
                <a:latin typeface="Arial" panose="020B0604020202020204" pitchFamily="34" charset="0"/>
                <a:cs typeface="Arial" panose="020B0604020202020204" pitchFamily="34" charset="0"/>
              </a:rPr>
              <a:t>61,8</a:t>
            </a:r>
            <a:r>
              <a:rPr lang="el-GR" sz="2000" b="0" i="0" u="none" strike="noStrike" baseline="0" dirty="0">
                <a:latin typeface="Arial" panose="020B0604020202020204" pitchFamily="34" charset="0"/>
                <a:cs typeface="Arial" panose="020B0604020202020204" pitchFamily="34" charset="0"/>
              </a:rPr>
              <a:t>% το έτος 2020. Αντίθετα, η συμβολή του ιδιωτικού τομέα στη συνολική χρηματοδότηση για δαπάνες υγείας μειώθηκε από 38,1% το έτος 2019 σε </a:t>
            </a:r>
            <a:r>
              <a:rPr lang="el-GR" sz="2000" b="1" i="0" u="none" strike="noStrike" baseline="0" dirty="0">
                <a:latin typeface="Arial" panose="020B0604020202020204" pitchFamily="34" charset="0"/>
                <a:cs typeface="Arial" panose="020B0604020202020204" pitchFamily="34" charset="0"/>
              </a:rPr>
              <a:t>37,8</a:t>
            </a:r>
            <a:r>
              <a:rPr lang="el-GR" sz="2000" b="0" i="0" u="none" strike="noStrike" baseline="0" dirty="0">
                <a:latin typeface="Arial" panose="020B0604020202020204" pitchFamily="34" charset="0"/>
                <a:cs typeface="Arial" panose="020B0604020202020204" pitchFamily="34" charset="0"/>
              </a:rPr>
              <a:t>% το έτος 2020. Σχηματικά, τα στοιχεία παρουσιάζονται στα Σχήματα 5.15 και 5.16, όπως αυτά αναφέρονται στη σχετική έκθεση της ΕΛΣΤΑΤ (ΕΛΣΤΑΤ, Σύστημα Λογαριασμών Υγείας 2021).</a:t>
            </a:r>
          </a:p>
          <a:p>
            <a:pPr algn="l"/>
            <a:r>
              <a:rPr lang="el-GR" sz="2000" b="0" i="0" u="none" strike="noStrike" baseline="0" dirty="0">
                <a:latin typeface="Arial" panose="020B0604020202020204" pitchFamily="34" charset="0"/>
                <a:cs typeface="Arial" panose="020B0604020202020204" pitchFamily="34" charset="0"/>
              </a:rPr>
              <a:t>Η δημόσια χρηματοδότηση πρέπει να πλησιάσει (ή ξεπεράσει) το 70% ενοποιούμενη (ΕΟΠΥΥ) και η ιδιωτική να πλησιάσει ή να μειωθεί στο (ή κάτω από το) 30%, αφού διευκρινιστεί:</a:t>
            </a:r>
          </a:p>
          <a:p>
            <a:pPr algn="l"/>
            <a:r>
              <a:rPr lang="el-GR" sz="2000" b="0" i="0" u="none" strike="noStrike" baseline="0" dirty="0">
                <a:latin typeface="Arial" panose="020B0604020202020204" pitchFamily="34" charset="0"/>
                <a:cs typeface="Arial" panose="020B0604020202020204" pitchFamily="34" charset="0"/>
              </a:rPr>
              <a:t>1. Πού-πώς δόθηκε το 1 δις περίπου ευρώ για την πανδημία το 2020 και αν επαναλήφθηκε το 2021 και το 2022 από το Υπουργείο Υγείας μέσω του Υπουργείου Οικονομικών, και κυρίως αν θα συνεχιστεί στο μέλλον;</a:t>
            </a:r>
          </a:p>
          <a:p>
            <a:pPr algn="l"/>
            <a:r>
              <a:rPr lang="el-GR" sz="2000" b="0" i="0" u="none" strike="noStrike" baseline="0" dirty="0">
                <a:latin typeface="Arial" panose="020B0604020202020204" pitchFamily="34" charset="0"/>
                <a:cs typeface="Arial" panose="020B0604020202020204" pitchFamily="34" charset="0"/>
              </a:rPr>
              <a:t>2. Πώς κατανεμήθηκαν τα κάτω από 5 δις ευρώ της Γενικής Κυβέρνησης και τα κάτω από 5 δις ευρώ των εισφορών κοινωνικής ασφάλισης, πλέον επιχορηγήσεων ΕΟΠΥΥ;</a:t>
            </a:r>
          </a:p>
          <a:p>
            <a:pPr algn="l"/>
            <a:r>
              <a:rPr lang="el-GR" sz="2000" b="0" i="0" u="none" strike="noStrike" baseline="0" dirty="0">
                <a:latin typeface="Arial" panose="020B0604020202020204" pitchFamily="34" charset="0"/>
                <a:cs typeface="Arial" panose="020B0604020202020204" pitchFamily="34" charset="0"/>
              </a:rPr>
              <a:t>3. Από πού τελικά προέρχονται τα κάτω από 10 δις ευρώ της δημόσιας-κοινωνικής χρηματοδότησης και κυρίως πώς δίδονται οι πληρωμές;</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44695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701389"/>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5.5 Η ελληνική περίπτωση (5)</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1FD41E4E-E302-3335-7E67-0E3A17E17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3381" y="758541"/>
            <a:ext cx="7465237" cy="5706267"/>
          </a:xfrm>
          <a:prstGeom prst="rect">
            <a:avLst/>
          </a:prstGeom>
        </p:spPr>
      </p:pic>
    </p:spTree>
    <p:extLst>
      <p:ext uri="{BB962C8B-B14F-4D97-AF65-F5344CB8AC3E}">
        <p14:creationId xmlns:p14="http://schemas.microsoft.com/office/powerpoint/2010/main" val="24185523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701389"/>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5.5 Η ελληνική περίπτωση (6)</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4956E28A-5E2F-347A-61D3-1502E06C5B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0329" y="758541"/>
            <a:ext cx="7471341" cy="5706267"/>
          </a:xfrm>
          <a:prstGeom prst="rect">
            <a:avLst/>
          </a:prstGeom>
        </p:spPr>
      </p:pic>
    </p:spTree>
    <p:extLst>
      <p:ext uri="{BB962C8B-B14F-4D97-AF65-F5344CB8AC3E}">
        <p14:creationId xmlns:p14="http://schemas.microsoft.com/office/powerpoint/2010/main" val="24690594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3"/>
            <a:ext cx="11112758" cy="542018"/>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5.5 Η ελληνική περίπτωση (7)</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88A31787-0430-6165-C4A1-6EF5E6FDB952}"/>
              </a:ext>
            </a:extLst>
          </p:cNvPr>
          <p:cNvSpPr txBox="1"/>
          <p:nvPr/>
        </p:nvSpPr>
        <p:spPr>
          <a:xfrm>
            <a:off x="539621" y="562445"/>
            <a:ext cx="11112758" cy="5940088"/>
          </a:xfrm>
          <a:prstGeom prst="rect">
            <a:avLst/>
          </a:prstGeom>
          <a:noFill/>
        </p:spPr>
        <p:txBody>
          <a:bodyPr wrap="square">
            <a:spAutoFit/>
          </a:bodyPr>
          <a:lstStyle/>
          <a:p>
            <a:pPr algn="l"/>
            <a:r>
              <a:rPr lang="el-GR" sz="2000" b="0" i="0" u="none" strike="noStrike" baseline="0" dirty="0">
                <a:latin typeface="Arial" panose="020B0604020202020204" pitchFamily="34" charset="0"/>
                <a:cs typeface="Arial" panose="020B0604020202020204" pitchFamily="34" charset="0"/>
              </a:rPr>
              <a:t>Στα Σχήματα 5.17 και 5.18 απεικονίζεται η χρηματοδότηση των φορέων της Γενικής Κυβέρνησης (Κεντρική Κυβέρνηση, Οργανισμοί Κοινωνικής Ασφάλισης και Οργανισμοί Τοπικής Αυτοδιοίκησης), των νοικοκυριών, των Ιδιωτικών Ασφαλιστικών Εταιρειών, των ΜΚΟ και της αλλοδαπής ανά προμηθευτή αγαθών και υπηρεσιών υγείας (νοσοκομεία, φαρμακεία, διαγνωστικά κέντρα, εμπόρους λιανικής κλπ.), καθώς και τις ποσοστιαίες μεταβολές μεταξύ των ετών.</a:t>
            </a:r>
          </a:p>
          <a:p>
            <a:pPr algn="l"/>
            <a:r>
              <a:rPr lang="el-GR" sz="2000" b="0" i="0" u="none" strike="noStrike" baseline="0" dirty="0">
                <a:latin typeface="Arial" panose="020B0604020202020204" pitchFamily="34" charset="0"/>
                <a:cs typeface="Arial" panose="020B0604020202020204" pitchFamily="34" charset="0"/>
              </a:rPr>
              <a:t>Οι δαπάνες για την υγεία στην Ελλάδα έχουν αυξηθεί με αργούς ρυθμούς, αλλά εξακολουθούν να είναι πολύ χαμηλότερες σε σύγκριση με την ΕΕ. Το 2019 η Ελλάδα διέθεσε 8,2% του ΑΕΠ στην υγεία σε σύγκριση με 9,9% που διατέθηκε στο σύνολο της ΕΕ (ΟΟΣΑ 2021). Το ίδιο έτος οι κατά κεφαλήν δαπάνες ανήλθαν σε </a:t>
            </a:r>
            <a:r>
              <a:rPr lang="el-GR" sz="2000" b="1" i="0" u="none" strike="noStrike" baseline="0" dirty="0">
                <a:latin typeface="Arial" panose="020B0604020202020204" pitchFamily="34" charset="0"/>
                <a:cs typeface="Arial" panose="020B0604020202020204" pitchFamily="34" charset="0"/>
              </a:rPr>
              <a:t>1.603 </a:t>
            </a:r>
            <a:r>
              <a:rPr lang="el-GR" sz="2000" b="0" i="0" u="none" strike="noStrike" baseline="0" dirty="0">
                <a:latin typeface="Arial" panose="020B0604020202020204" pitchFamily="34" charset="0"/>
                <a:cs typeface="Arial" panose="020B0604020202020204" pitchFamily="34" charset="0"/>
              </a:rPr>
              <a:t>ευρώ, ποσό το οποίο είναι χαμηλότερο από το ήμισυ του μέσου όρου της ΕΕ (</a:t>
            </a:r>
            <a:r>
              <a:rPr lang="el-GR" sz="2000" b="1" i="0" u="none" strike="noStrike" baseline="0" dirty="0">
                <a:latin typeface="Arial" panose="020B0604020202020204" pitchFamily="34" charset="0"/>
                <a:cs typeface="Arial" panose="020B0604020202020204" pitchFamily="34" charset="0"/>
              </a:rPr>
              <a:t>3.523 </a:t>
            </a:r>
            <a:r>
              <a:rPr lang="el-GR" sz="2000" b="0" i="0" u="none" strike="noStrike" baseline="0" dirty="0">
                <a:latin typeface="Arial" panose="020B0604020202020204" pitchFamily="34" charset="0"/>
                <a:cs typeface="Arial" panose="020B0604020202020204" pitchFamily="34" charset="0"/>
              </a:rPr>
              <a:t>ευρώ), όπως αναφέρθηκε. Η χρηματοδότηση από το δημόσιο ως ποσοστό των συνολικών δαπανών για την υγεία ήταν </a:t>
            </a:r>
            <a:r>
              <a:rPr lang="el-GR" sz="2000" b="1" i="0" u="none" strike="noStrike" baseline="0" dirty="0">
                <a:latin typeface="Arial" panose="020B0604020202020204" pitchFamily="34" charset="0"/>
                <a:cs typeface="Arial" panose="020B0604020202020204" pitchFamily="34" charset="0"/>
              </a:rPr>
              <a:t>60</a:t>
            </a:r>
            <a:r>
              <a:rPr lang="el-GR" sz="2000" b="0" i="0" u="none" strike="noStrike" baseline="0" dirty="0">
                <a:latin typeface="Arial" panose="020B0604020202020204" pitchFamily="34" charset="0"/>
                <a:cs typeface="Arial" panose="020B0604020202020204" pitchFamily="34" charset="0"/>
              </a:rPr>
              <a:t>% το 2019 – ποσοστό το οποίο ήταν το δεύτερο χαμηλότερο μετά την Κύπρο (το ξεπέρασε πρόσφατα) και σημαντικά χαμηλότερο από τον μέσο όρο στην ΕΕ (</a:t>
            </a:r>
            <a:r>
              <a:rPr lang="el-GR" sz="2000" b="1" i="0" u="none" strike="noStrike" baseline="0" dirty="0">
                <a:latin typeface="Arial" panose="020B0604020202020204" pitchFamily="34" charset="0"/>
                <a:cs typeface="Arial" panose="020B0604020202020204" pitchFamily="34" charset="0"/>
              </a:rPr>
              <a:t>80</a:t>
            </a:r>
            <a:r>
              <a:rPr lang="el-GR" sz="2000" b="0" i="0" u="none" strike="noStrike" baseline="0" dirty="0">
                <a:latin typeface="Arial" panose="020B0604020202020204" pitchFamily="34" charset="0"/>
                <a:cs typeface="Arial" panose="020B0604020202020204" pitchFamily="34" charset="0"/>
              </a:rPr>
              <a:t>%) (ΟΟΣΑ 2021). Αυτό σημαίνει ότι ένα πολύ μεγάλο μερίδιο των δαπανών για την υγεία προέρχεται από τα νοικοκυριά (35%) με τη μορφή άμεσων ιδιωτικών πληρωμών, οι οποίες συνίστανται κυρίως σε συμμετοχές των ασφαλισμένων για τα φάρμακα και άμεσες πληρωμές για υπηρεσίες που δεν περιλαμβάνονται στη δέσμη παροχών, επισκέψεις σε ιδιώτες ειδικούς ιατρούς, νοσηλευτική περίθαλψη και οδοντιατρική περίθαλψη (Σχήμα 5.19), πλέον ιδιωτικής ασφάλισης (5%).</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37649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701389"/>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5.5 Η ελληνική περίπτωση (8)</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D1E9812B-B9CF-BEEF-E946-1211EC5585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1621" y="758541"/>
            <a:ext cx="7908758" cy="5699469"/>
          </a:xfrm>
          <a:prstGeom prst="rect">
            <a:avLst/>
          </a:prstGeom>
        </p:spPr>
      </p:pic>
    </p:spTree>
    <p:extLst>
      <p:ext uri="{BB962C8B-B14F-4D97-AF65-F5344CB8AC3E}">
        <p14:creationId xmlns:p14="http://schemas.microsoft.com/office/powerpoint/2010/main" val="42136531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701389"/>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5.5 Η ελληνική περίπτωση (8)</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F9685FD5-0E55-E13C-E997-BDF66DA9FB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991" y="754181"/>
            <a:ext cx="7968018" cy="5653475"/>
          </a:xfrm>
          <a:prstGeom prst="rect">
            <a:avLst/>
          </a:prstGeom>
        </p:spPr>
      </p:pic>
    </p:spTree>
    <p:extLst>
      <p:ext uri="{BB962C8B-B14F-4D97-AF65-F5344CB8AC3E}">
        <p14:creationId xmlns:p14="http://schemas.microsoft.com/office/powerpoint/2010/main" val="2099738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732373"/>
          </a:xfrm>
          <a:ln>
            <a:noFill/>
          </a:ln>
        </p:spPr>
        <p:txBody>
          <a:bodyPr>
            <a:noAutofit/>
          </a:bodyPr>
          <a:lstStyle/>
          <a:p>
            <a:r>
              <a:rPr lang="el-GR" sz="4000" dirty="0">
                <a:latin typeface="Arial" panose="020B0604020202020204" pitchFamily="34" charset="0"/>
                <a:cs typeface="Arial" panose="020B0604020202020204" pitchFamily="34" charset="0"/>
              </a:rPr>
              <a:t>5.2 Δαπάνες υγείας (4)</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A001D76D-6C58-81A7-D951-F2A2B72F99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9431" y="789525"/>
            <a:ext cx="8053138" cy="5657123"/>
          </a:xfrm>
          <a:prstGeom prst="rect">
            <a:avLst/>
          </a:prstGeom>
        </p:spPr>
      </p:pic>
    </p:spTree>
    <p:extLst>
      <p:ext uri="{BB962C8B-B14F-4D97-AF65-F5344CB8AC3E}">
        <p14:creationId xmlns:p14="http://schemas.microsoft.com/office/powerpoint/2010/main" val="5657755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701389"/>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5.5 Η ελληνική περίπτωση (9)</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9EF46D9F-F29E-7998-514A-87EA2081F4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224" y="759886"/>
            <a:ext cx="8859551" cy="5647770"/>
          </a:xfrm>
          <a:prstGeom prst="rect">
            <a:avLst/>
          </a:prstGeom>
        </p:spPr>
      </p:pic>
    </p:spTree>
    <p:extLst>
      <p:ext uri="{BB962C8B-B14F-4D97-AF65-F5344CB8AC3E}">
        <p14:creationId xmlns:p14="http://schemas.microsoft.com/office/powerpoint/2010/main" val="24316063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3"/>
            <a:ext cx="11112758" cy="542018"/>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5.5 Η ελληνική περίπτωση (10)</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88A31787-0430-6165-C4A1-6EF5E6FDB952}"/>
              </a:ext>
            </a:extLst>
          </p:cNvPr>
          <p:cNvSpPr txBox="1"/>
          <p:nvPr/>
        </p:nvSpPr>
        <p:spPr>
          <a:xfrm>
            <a:off x="539621" y="562445"/>
            <a:ext cx="11112758" cy="5909310"/>
          </a:xfrm>
          <a:prstGeom prst="rect">
            <a:avLst/>
          </a:prstGeom>
          <a:noFill/>
        </p:spPr>
        <p:txBody>
          <a:bodyPr wrap="square">
            <a:spAutoFit/>
          </a:bodyPr>
          <a:lstStyle/>
          <a:p>
            <a:pPr algn="l"/>
            <a:r>
              <a:rPr lang="el-GR" sz="2100" b="0" i="0" u="none" strike="noStrike" baseline="0" dirty="0">
                <a:latin typeface="Arial" panose="020B0604020202020204" pitchFamily="34" charset="0"/>
                <a:cs typeface="Arial" panose="020B0604020202020204" pitchFamily="34" charset="0"/>
              </a:rPr>
              <a:t>Δεδομένων των συνολικά μειωμένων δαπανών της για την υγεία, το 2019 η Ελλάδα δαπάνησε λιγότερους πόρους κατά κεφαλήν σε όλες τις υπηρεσίες του συστήματος υγείας, σε σύγκριση με τους μέσους όρους στην ΕΕ, με εντονότερη τη διαφορά στις δαπάνες για </a:t>
            </a:r>
            <a:r>
              <a:rPr lang="el-GR" sz="2100" b="0" i="0" u="none" strike="noStrike" baseline="0" dirty="0" err="1">
                <a:latin typeface="Arial" panose="020B0604020202020204" pitchFamily="34" charset="0"/>
                <a:cs typeface="Arial" panose="020B0604020202020204" pitchFamily="34" charset="0"/>
              </a:rPr>
              <a:t>εξωνοσοκομειακή</a:t>
            </a:r>
            <a:r>
              <a:rPr lang="el-GR" sz="2100" b="0" i="0" u="none" strike="noStrike" baseline="0" dirty="0">
                <a:latin typeface="Arial" panose="020B0604020202020204" pitchFamily="34" charset="0"/>
                <a:cs typeface="Arial" panose="020B0604020202020204" pitchFamily="34" charset="0"/>
              </a:rPr>
              <a:t> περίθαλψη και μακροχρόνια φροντίδα (Σχήμα 5.20). Σχεδόν 30% των κονδυλίων δαπανήθηκαν για φάρμακα και ιατρικά είδη που διατίθενται στη λιανική αγορά, ποσοστό που είναι πολύ υψηλότερο από τον μέσο όρο στην ΕΕ (18%) και αντικατοπτρίζει εν μέρει τις υψηλές άμεσες ιδιωτικές πληρωμές από τα νοικοκυριά. Οι πόροι που διαθέτει η Ελλάδα για τη μακροχρόνια φροντίδα είναι συγκριτικά χαμηλοί —μόλις 1,7% των συνολικών δαπανών σε σύγκριση με το πολύ υψηλότερο ποσοστό της τάξης του 16,3% στην ΕΕ—ενώ οι δαπάνες για την προληπτική φροντίδα (1,4%) είναι από τις χαμηλότερες (ο μέσος όρος στην ΕΕ είναι 2,9%) (ΟΟΣΑ 2021).</a:t>
            </a:r>
          </a:p>
          <a:p>
            <a:pPr algn="l"/>
            <a:r>
              <a:rPr lang="el-GR" sz="2100" b="0" i="0" u="none" strike="noStrike" baseline="0" dirty="0">
                <a:latin typeface="Arial" panose="020B0604020202020204" pitchFamily="34" charset="0"/>
                <a:cs typeface="Arial" panose="020B0604020202020204" pitchFamily="34" charset="0"/>
              </a:rPr>
              <a:t>Όσον αφορά τις ιδιωτικές δαπάνες, η Ελλάδα καταγράφει το τρίτο υψηλότερο επίπεδο άμεσων ιδιωτικών πληρωμών ως ποσοστό των δαπανών για την υγεία στην ΕΕ (35%), το οποίο είναι πάνω από το διπλάσιο του μέσου όρου στο σύνολο της ΕΕ (15,4%) (ΟΟΣΑ 2021). Οι άμεσες ιδιωτικές δαπάνες για </a:t>
            </a:r>
            <a:r>
              <a:rPr lang="el-GR" sz="2100" b="1" i="0" u="none" strike="noStrike" baseline="0" dirty="0">
                <a:latin typeface="Arial" panose="020B0604020202020204" pitchFamily="34" charset="0"/>
                <a:cs typeface="Arial" panose="020B0604020202020204" pitchFamily="34" charset="0"/>
              </a:rPr>
              <a:t>φάρμακα </a:t>
            </a:r>
            <a:r>
              <a:rPr lang="el-GR" sz="2100" b="0" i="0" u="none" strike="noStrike" baseline="0" dirty="0">
                <a:latin typeface="Arial" panose="020B0604020202020204" pitchFamily="34" charset="0"/>
                <a:cs typeface="Arial" panose="020B0604020202020204" pitchFamily="34" charset="0"/>
              </a:rPr>
              <a:t>αντιστοιχούσαν στο 13% του συνόλου των δαπανών για την υγεία στην Ελλάδα, έναντι ποσοστού μόλις κάτω από 4% στην ΕΕ, και αντιπροσωπεύουν πάνω από το ένα τρίτο (36%) του συνόλου των άμεσων ιδιωτικών δαπανών.</a:t>
            </a:r>
            <a:endParaRPr lang="el-GR" sz="2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83911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3"/>
            <a:ext cx="11112758" cy="542018"/>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5.5 Η ελληνική περίπτωση (11)</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C78CA9DE-BF87-BC87-EFEA-D2D9AFA6A3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9890" y="584624"/>
            <a:ext cx="9612220" cy="5688752"/>
          </a:xfrm>
          <a:prstGeom prst="rect">
            <a:avLst/>
          </a:prstGeom>
        </p:spPr>
      </p:pic>
    </p:spTree>
    <p:extLst>
      <p:ext uri="{BB962C8B-B14F-4D97-AF65-F5344CB8AC3E}">
        <p14:creationId xmlns:p14="http://schemas.microsoft.com/office/powerpoint/2010/main" val="32546393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3"/>
            <a:ext cx="11112758" cy="542018"/>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5.5 Η ελληνική περίπτωση (12)</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88A31787-0430-6165-C4A1-6EF5E6FDB952}"/>
              </a:ext>
            </a:extLst>
          </p:cNvPr>
          <p:cNvSpPr txBox="1"/>
          <p:nvPr/>
        </p:nvSpPr>
        <p:spPr>
          <a:xfrm>
            <a:off x="539621" y="562445"/>
            <a:ext cx="11112758" cy="5509200"/>
          </a:xfrm>
          <a:prstGeom prst="rect">
            <a:avLst/>
          </a:prstGeom>
          <a:noFill/>
        </p:spPr>
        <p:txBody>
          <a:bodyPr wrap="square">
            <a:spAutoFit/>
          </a:bodyPr>
          <a:lstStyle/>
          <a:p>
            <a:pPr algn="l"/>
            <a:r>
              <a:rPr lang="el-GR" sz="2200" b="0" i="0" u="none" strike="noStrike" baseline="0" dirty="0">
                <a:latin typeface="Arial" panose="020B0604020202020204" pitchFamily="34" charset="0"/>
                <a:cs typeface="Arial" panose="020B0604020202020204" pitchFamily="34" charset="0"/>
              </a:rPr>
              <a:t>Το 2021 η συνολική χρηματοδότηση για δαπάνες υγείας στην Ελλάδα διαμορφώθηκε στα €16,7 δις, αυξημένη σε σύγκριση με το 2020 λόγω και των αναγκών που δημιούργησε η πανδημία. Η </a:t>
            </a:r>
            <a:r>
              <a:rPr lang="el-GR" sz="2200" b="1" i="0" u="none" strike="noStrike" baseline="0" dirty="0">
                <a:latin typeface="Arial" panose="020B0604020202020204" pitchFamily="34" charset="0"/>
                <a:cs typeface="Arial" panose="020B0604020202020204" pitchFamily="34" charset="0"/>
              </a:rPr>
              <a:t>δημόσια χρηματοδότηση </a:t>
            </a:r>
            <a:r>
              <a:rPr lang="el-GR" sz="2200" b="0" i="0" u="none" strike="noStrike" baseline="0" dirty="0">
                <a:latin typeface="Arial" panose="020B0604020202020204" pitchFamily="34" charset="0"/>
                <a:cs typeface="Arial" panose="020B0604020202020204" pitchFamily="34" charset="0"/>
              </a:rPr>
              <a:t>προσέγγισε τα €10,4 δις, αυξημένη κατά €633 εκ. σε σχέση με το 2020, ενώ η ιδιωτική χρηματοδότηση επεκτάθηκε κατά €312 εκ., στα €6,0 δις το 2020 (Σχήμα 5.21).</a:t>
            </a:r>
          </a:p>
          <a:p>
            <a:pPr algn="l"/>
            <a:r>
              <a:rPr lang="el-GR" sz="2200" b="0" i="0" u="none" strike="noStrike" baseline="0" dirty="0">
                <a:latin typeface="Arial" panose="020B0604020202020204" pitchFamily="34" charset="0"/>
                <a:cs typeface="Arial" panose="020B0604020202020204" pitchFamily="34" charset="0"/>
              </a:rPr>
              <a:t>Στην Ελλάδα η δαπάνη υγείας είναι κατά 1,5 μονάδα του ΑΕΠ χαμηλότερη από την ΕΕ27 τη δεκαετία 2012-2021, με τη διαφορά να παραμένει και το 2021. Η δημόσια χρηματοδότηση για δαπάνες υγείας στην Ελλάδα έφτασε στο 5,7% του ΑΕΠ το 2021, με μικρή πτώση σε σύγκριση με το 2020 λόγω αύξησης του ΑΕΠ. Στις Νότιες χώρες το αντίστοιχο μερίδιο διαμορφώθηκε στο 7,3% και στην ΕΕ27 στο 8,9%. Η δημόσια χρηματοδότηση στην Ελλάδα αντιστοιχεί στο 62,1% της συνολικής χρηματοδότησης για δαπάνες υγείας το 2021, με αύξηση από το 2018, έναντι 68,3% το 2009, παραμένοντας όμως σε αρκετά χαμηλότερα επίπεδα από το μέσο όρο της ΕΕ27 και των Νότιων χωρών. Σημειώνεται ότι το μερίδιο της δημόσιας δαπάνης στις Νότιες χώρες και στην ΕΕ27 είναι κατά 10 και 20 μονάδες αντίστοιχα υψηλότερο έναντι της Ελλάδας (Σχήμα 5.22).</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21436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3"/>
            <a:ext cx="11112758" cy="542018"/>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5.5 Η ελληνική περίπτωση (13)</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E06174FC-ABC3-7E58-BE92-F66B0D0D93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18" y="624438"/>
            <a:ext cx="9501763" cy="5609124"/>
          </a:xfrm>
          <a:prstGeom prst="rect">
            <a:avLst/>
          </a:prstGeom>
        </p:spPr>
      </p:pic>
    </p:spTree>
    <p:extLst>
      <p:ext uri="{BB962C8B-B14F-4D97-AF65-F5344CB8AC3E}">
        <p14:creationId xmlns:p14="http://schemas.microsoft.com/office/powerpoint/2010/main" val="28287513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3"/>
            <a:ext cx="11112758" cy="542018"/>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5.5 Η ελληνική περίπτωση (14)</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3308AE67-5C80-23E2-B2DA-94A437835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631" y="599171"/>
            <a:ext cx="8662737" cy="5852454"/>
          </a:xfrm>
          <a:prstGeom prst="rect">
            <a:avLst/>
          </a:prstGeom>
        </p:spPr>
      </p:pic>
    </p:spTree>
    <p:extLst>
      <p:ext uri="{BB962C8B-B14F-4D97-AF65-F5344CB8AC3E}">
        <p14:creationId xmlns:p14="http://schemas.microsoft.com/office/powerpoint/2010/main" val="33012657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3"/>
            <a:ext cx="11112758" cy="542018"/>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5.5 Η ελληνική περίπτωση (15)</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88A31787-0430-6165-C4A1-6EF5E6FDB952}"/>
              </a:ext>
            </a:extLst>
          </p:cNvPr>
          <p:cNvSpPr txBox="1"/>
          <p:nvPr/>
        </p:nvSpPr>
        <p:spPr>
          <a:xfrm>
            <a:off x="539621" y="562445"/>
            <a:ext cx="11112758" cy="5909310"/>
          </a:xfrm>
          <a:prstGeom prst="rect">
            <a:avLst/>
          </a:prstGeom>
          <a:noFill/>
        </p:spPr>
        <p:txBody>
          <a:bodyPr wrap="square">
            <a:spAutoFit/>
          </a:bodyPr>
          <a:lstStyle/>
          <a:p>
            <a:pPr algn="l"/>
            <a:r>
              <a:rPr lang="el-GR" sz="2100" b="0" i="0" u="none" strike="noStrike" baseline="0" dirty="0">
                <a:latin typeface="Arial" panose="020B0604020202020204" pitchFamily="34" charset="0"/>
                <a:cs typeface="Arial" panose="020B0604020202020204" pitchFamily="34" charset="0"/>
              </a:rPr>
              <a:t>Το 2011 η Πολιτική Υγείας στράφηκε στην ενοποίηση του μοντέλου κοινωνικής ασφάλισης υγείας. Ο Εθνικός Οργανισμός Παροχής Υπηρεσιών Υγείας (</a:t>
            </a:r>
            <a:r>
              <a:rPr lang="el-GR" sz="2100" b="1" i="0" u="none" strike="noStrike" baseline="0" dirty="0">
                <a:latin typeface="Arial" panose="020B0604020202020204" pitchFamily="34" charset="0"/>
                <a:cs typeface="Arial" panose="020B0604020202020204" pitchFamily="34" charset="0"/>
              </a:rPr>
              <a:t>ΕΟΠΥΥ</a:t>
            </a:r>
            <a:r>
              <a:rPr lang="el-GR" sz="2100" b="0" i="0" u="none" strike="noStrike" baseline="0" dirty="0">
                <a:latin typeface="Arial" panose="020B0604020202020204" pitchFamily="34" charset="0"/>
                <a:cs typeface="Arial" panose="020B0604020202020204" pitchFamily="34" charset="0"/>
              </a:rPr>
              <a:t>) είναι Νομικό Πρόσωπο Δημοσίου Δικαίου το οποίο συστάθηκε με τον Ν. 3918/2011, και το οποίο αρχικά τελούσε υπό την εποπτεία των Υπουργείων Εργασίας και Κοινωνικής Ασφάλισης και Υγείας και Κοινωνικής Αλληλεγγύης, με έδρα την Αθήνα. Η έναρξη λειτουργίας του Οργανισμού έγινε την 1η Ιανουαρίου 2012, τελικά περνώντας στο Υπουργείο Υγείας. Ο ΕΟΠΥΥ προήλθε από συνένωση των κλάδων υγείας των τεσσάρων μεγάλων φορέων κοινωνικής ασφάλισης (ΙΚΑ, ΟΓΑ, ΟΑΕΕ, ΟΠΑΔ) και άλλων μικρότερων, ενώ κατόπιν η εποπτεία του περιήλθε στο Υπουργείο Υγείας. Βασικός του σκοπός είναι η παροχή υπηρεσιών υγείας στους εν ενεργεία ασφαλισμένους, συνταξιούχους και τα προστατευόμενα μέλη των οικογενειών τους, των μεταφερόμενων φορέων, σύμφωνα με τα οριζόμενα από τον προβλεπόμενο στο άρθρο 30 Ενιαίο Κανονισμό Παροχών Υγείας του ιδρυτικού νόμου. Συμπληρωματικός αυτού σκοπός είναι ο καθορισμός των κριτηρίων και των όρων σύναψης συμβάσεων για παροχή πρωτοβάθμιας και δευτεροβάθμιας περίθαλψης με φορείς δημόσιου και ιδιωτικού τομέα και με συμβεβλημένους ιατρούς, καθώς και η αναθεώρηση και τροποποίηση των όρων αυτών, όπου και όποτε αυτό απαιτείται. Σήμερα, 12 έτη από τη δημιουργία-λειτουργία του ΕΟΠΥΥ, η υγειονομική κάλυψη παρέχεται από έναν ενιαίο φορέα για τη συντριπτική πλειονότητα των ασφαλισμένων στην κοινωνική ασφάλιση.</a:t>
            </a:r>
            <a:endParaRPr lang="el-GR" sz="2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409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3"/>
            <a:ext cx="11112758" cy="542018"/>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5.5 Η ελληνική περίπτωση (16)</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88A31787-0430-6165-C4A1-6EF5E6FDB952}"/>
              </a:ext>
            </a:extLst>
          </p:cNvPr>
          <p:cNvSpPr txBox="1"/>
          <p:nvPr/>
        </p:nvSpPr>
        <p:spPr>
          <a:xfrm>
            <a:off x="539621" y="562445"/>
            <a:ext cx="11112758" cy="4832092"/>
          </a:xfrm>
          <a:prstGeom prst="rect">
            <a:avLst/>
          </a:prstGeom>
          <a:noFill/>
        </p:spPr>
        <p:txBody>
          <a:bodyPr wrap="square">
            <a:spAutoFit/>
          </a:bodyPr>
          <a:lstStyle/>
          <a:p>
            <a:pPr algn="l"/>
            <a:r>
              <a:rPr lang="el-GR" sz="2200" b="0" i="0" u="none" strike="noStrike" baseline="0" dirty="0">
                <a:latin typeface="Arial" panose="020B0604020202020204" pitchFamily="34" charset="0"/>
                <a:cs typeface="Arial" panose="020B0604020202020204" pitchFamily="34" charset="0"/>
              </a:rPr>
              <a:t>Βάσει τελευταίων εκτιμήσεων, η κάλυψη του πληθυσμού ξεπερνά το 90% των ασφαλισμένων της χώρας. Η κατανομή τους είναι 60% άμεσα ασφαλισμένοι (περίπου 40% απασχολούμενοι και 20% συνταξιούχοι) και 40% έμμεσα ασφαλισμένοι (προστατευόμενα μέλη), που δεν έχουν βασικές εισφορές (και αυτό είναι ένα θέμα που, μαζί με τους ανασφάλιστους, καλύπτει με διάφορους τρόπους το Κράτος μέσω της φορολογίας). Οι ετήσιες </a:t>
            </a:r>
            <a:r>
              <a:rPr lang="el-GR" sz="2200" b="1" i="0" u="none" strike="noStrike" baseline="0" dirty="0">
                <a:latin typeface="Arial" panose="020B0604020202020204" pitchFamily="34" charset="0"/>
                <a:cs typeface="Arial" panose="020B0604020202020204" pitchFamily="34" charset="0"/>
              </a:rPr>
              <a:t>εισφορές </a:t>
            </a:r>
            <a:r>
              <a:rPr lang="el-GR" sz="2200" b="0" i="0" u="none" strike="noStrike" baseline="0" dirty="0">
                <a:latin typeface="Arial" panose="020B0604020202020204" pitchFamily="34" charset="0"/>
                <a:cs typeface="Arial" panose="020B0604020202020204" pitchFamily="34" charset="0"/>
              </a:rPr>
              <a:t>εκτιμώνται σε 4,5 δις ευρώ (περίπου 1/2 οι εργοδότες και 1/2 οι ασφαλισμένοι), με θεσμοθετημένη συμμετοχή του Κράτους σε ετήσια </a:t>
            </a:r>
            <a:r>
              <a:rPr lang="el-GR" sz="2200" b="1" i="0" u="none" strike="noStrike" baseline="0" dirty="0">
                <a:latin typeface="Arial" panose="020B0604020202020204" pitchFamily="34" charset="0"/>
                <a:cs typeface="Arial" panose="020B0604020202020204" pitchFamily="34" charset="0"/>
              </a:rPr>
              <a:t>επιχορήγηση </a:t>
            </a:r>
            <a:r>
              <a:rPr lang="el-GR" sz="2200" b="0" i="0" u="none" strike="noStrike" baseline="0" dirty="0">
                <a:latin typeface="Arial" panose="020B0604020202020204" pitchFamily="34" charset="0"/>
                <a:cs typeface="Arial" panose="020B0604020202020204" pitchFamily="34" charset="0"/>
              </a:rPr>
              <a:t>1,5 δις ευρώ, άρα συνολικά έσοδα (κι ανάλογα έξοδα) 6 δις ευρώ (σε σύνολο δημόσιων δαπανών υγείας περί τα 9 δις ευρώ, με τη διαφορά των 3 δις ευρώ να δίδεται από-για επιχορηγήσεις μισθοδοσίας, επενδύσεων κ.ά., κυρίως στο ΕΣΥ). Η επιπρόσθετη, μη θεσμοθετημένη χρηματοδότηση, της οποίας η εκτίμηση για το 2022 ήταν 1 δις ευρώ (ανακοίνωση της Διοικήτριας 9/2/23 σε συνέδριο για το φάρμακο) ταυτίζεται με την αύξηση των δημόσιων δαπανών υγείας, λόγω της πανδημίας που αναφέρθηκε και προηγουμένως.</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44275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3"/>
            <a:ext cx="11112758" cy="542018"/>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5.5 Η ελληνική περίπτωση (17)</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88A31787-0430-6165-C4A1-6EF5E6FDB952}"/>
              </a:ext>
            </a:extLst>
          </p:cNvPr>
          <p:cNvSpPr txBox="1"/>
          <p:nvPr/>
        </p:nvSpPr>
        <p:spPr>
          <a:xfrm>
            <a:off x="539621" y="562445"/>
            <a:ext cx="11112758" cy="5940088"/>
          </a:xfrm>
          <a:prstGeom prst="rect">
            <a:avLst/>
          </a:prstGeom>
          <a:noFill/>
        </p:spPr>
        <p:txBody>
          <a:bodyPr wrap="square">
            <a:spAutoFit/>
          </a:bodyPr>
          <a:lstStyle/>
          <a:p>
            <a:pPr algn="l"/>
            <a:r>
              <a:rPr lang="el-GR" sz="1900" b="0" i="0" u="none" strike="noStrike" baseline="0" dirty="0">
                <a:latin typeface="Arial" panose="020B0604020202020204" pitchFamily="34" charset="0"/>
                <a:cs typeface="Arial" panose="020B0604020202020204" pitchFamily="34" charset="0"/>
              </a:rPr>
              <a:t>Ο ΕΟΠΥΥ, με βάση εκτιμήσεις, αφού δεν υπάρχουν δημοσιευμένα στοιχεία, συμβάλλεται με:</a:t>
            </a:r>
          </a:p>
          <a:p>
            <a:pPr algn="l"/>
            <a:r>
              <a:rPr lang="el-GR" sz="1900" b="0" i="0" u="none" strike="noStrike" baseline="0" dirty="0">
                <a:latin typeface="Arial" panose="020B0604020202020204" pitchFamily="34" charset="0"/>
                <a:cs typeface="Arial" panose="020B0604020202020204" pitchFamily="34" charset="0"/>
              </a:rPr>
              <a:t>1. 1.000 περίπου συμβεβλημένους «προσωπικούς» ιατρούς (κυρίως γενικούς ιατρούς και παθολόγους), που αμείβονται (2022) με αμοιβή κατά κεφαλήν (ανά ηλικιακή ομάδα, 16-49 ετών 20 ευρώ, 50 ως 69 ετών 30 ευρώ και 70 και άνω ετών 45 ευρώ),</a:t>
            </a:r>
          </a:p>
          <a:p>
            <a:pPr algn="l"/>
            <a:r>
              <a:rPr lang="el-GR" sz="1900" b="0" i="0" u="none" strike="noStrike" baseline="0" dirty="0">
                <a:latin typeface="Arial" panose="020B0604020202020204" pitchFamily="34" charset="0"/>
                <a:cs typeface="Arial" panose="020B0604020202020204" pitchFamily="34" charset="0"/>
              </a:rPr>
              <a:t>2. 5.000 περίπου συμβεβλημένους ειδικούς ιατρούς (με κατά πράξη αμοιβή στην ιατρική εξέταση 10-20 ευρώ, με/χωρίς πλαφόν, πλέον τιμοκαταλόγου για επιπλέον διαγνωστικές εξετάσεις), πλέον των υπολοίπων που αμείβονται από τους ασθενείς,</a:t>
            </a:r>
          </a:p>
          <a:p>
            <a:pPr algn="l"/>
            <a:r>
              <a:rPr lang="el-GR" sz="1900" b="0" i="0" u="none" strike="noStrike" baseline="0" dirty="0">
                <a:latin typeface="Arial" panose="020B0604020202020204" pitchFamily="34" charset="0"/>
                <a:cs typeface="Arial" panose="020B0604020202020204" pitchFamily="34" charset="0"/>
              </a:rPr>
              <a:t>3. 2.500 περίπου εργαστήρια (</a:t>
            </a:r>
            <a:r>
              <a:rPr lang="el-GR" sz="1900" b="0" i="0" u="none" strike="noStrike" baseline="0" dirty="0" err="1">
                <a:latin typeface="Arial" panose="020B0604020202020204" pitchFamily="34" charset="0"/>
                <a:cs typeface="Arial" panose="020B0604020202020204" pitchFamily="34" charset="0"/>
              </a:rPr>
              <a:t>βιοπαθολογικά</a:t>
            </a:r>
            <a:r>
              <a:rPr lang="el-GR" sz="1900" b="0" i="0" u="none" strike="noStrike" baseline="0" dirty="0">
                <a:latin typeface="Arial" panose="020B0604020202020204" pitchFamily="34" charset="0"/>
                <a:cs typeface="Arial" panose="020B0604020202020204" pitchFamily="34" charset="0"/>
              </a:rPr>
              <a:t>, ακτινοδιαγνωστικά κ.ά.), με βάση τιμοκατάλογο (ICPC-2), κοστολογημένο προ ετών από το ΚΕΣΥ (Κεντρικό Συμβούλιο Υγείας), όπως κάθε φορά ορίζει η ΚΥΑ (Κοινή Υπουργική Απόφαση) που ενσωματώνεται στον Κανονισμό παροχών ΕΟΠΥΥ και στις συμβάσεις των </a:t>
            </a:r>
            <a:r>
              <a:rPr lang="el-GR" sz="1900" b="0" i="0" u="none" strike="noStrike" baseline="0" dirty="0" err="1">
                <a:latin typeface="Arial" panose="020B0604020202020204" pitchFamily="34" charset="0"/>
                <a:cs typeface="Arial" panose="020B0604020202020204" pitchFamily="34" charset="0"/>
              </a:rPr>
              <a:t>παρόχων</a:t>
            </a:r>
            <a:r>
              <a:rPr lang="el-GR" sz="1900" b="0" i="0" u="none" strike="noStrike" baseline="0" dirty="0">
                <a:latin typeface="Arial" panose="020B0604020202020204" pitchFamily="34" charset="0"/>
                <a:cs typeface="Arial" panose="020B0604020202020204" pitchFamily="34" charset="0"/>
              </a:rPr>
              <a:t>,</a:t>
            </a:r>
          </a:p>
          <a:p>
            <a:pPr algn="l"/>
            <a:r>
              <a:rPr lang="el-GR" sz="1900" b="0" i="0" u="none" strike="noStrike" baseline="0" dirty="0">
                <a:latin typeface="Arial" panose="020B0604020202020204" pitchFamily="34" charset="0"/>
                <a:cs typeface="Arial" panose="020B0604020202020204" pitchFamily="34" charset="0"/>
              </a:rPr>
              <a:t>4. 80 περίπου κύρια δημόσια νοσοκομεία (και τα 50 περίπου διασυνδεόμενα με αυτά), με βάση τα Κλειστά Ελληνικά Νοσήλια (ΚΕΝ), κατά μέσο όρο 1.000 ευρώ ανά νοσηλεία,</a:t>
            </a:r>
          </a:p>
          <a:p>
            <a:pPr algn="l"/>
            <a:r>
              <a:rPr lang="el-GR" sz="1900" b="0" i="0" u="none" strike="noStrike" baseline="0" dirty="0">
                <a:latin typeface="Arial" panose="020B0604020202020204" pitchFamily="34" charset="0"/>
                <a:cs typeface="Arial" panose="020B0604020202020204" pitchFamily="34" charset="0"/>
              </a:rPr>
              <a:t>5. άνω των 100 ιδιωτικών κλινικών και περίπου 40 κέντρα αποκατάστασης, με βάση τα ΚΕΝ προσαυξημένα κατά 30% (έως 100% στις ΜΕΘ),</a:t>
            </a:r>
          </a:p>
          <a:p>
            <a:pPr algn="l"/>
            <a:r>
              <a:rPr lang="el-GR" sz="1900" b="0" i="0" u="none" strike="noStrike" baseline="0" dirty="0">
                <a:latin typeface="Arial" panose="020B0604020202020204" pitchFamily="34" charset="0"/>
                <a:cs typeface="Arial" panose="020B0604020202020204" pitchFamily="34" charset="0"/>
              </a:rPr>
              <a:t>6. λοιπούς επαγγελματίες υγείας όπως 10.000 φαρμακοποιούς, 2.000 φυσιοθεραπευτές κ.ά., και</a:t>
            </a:r>
          </a:p>
          <a:p>
            <a:pPr algn="l"/>
            <a:r>
              <a:rPr lang="el-GR" sz="1900" b="0" i="0" u="none" strike="noStrike" baseline="0" dirty="0">
                <a:latin typeface="Arial" panose="020B0604020202020204" pitchFamily="34" charset="0"/>
                <a:cs typeface="Arial" panose="020B0604020202020204" pitchFamily="34" charset="0"/>
              </a:rPr>
              <a:t>7. άτυπα, τα κέντρα υγείας (άνω των 200 αγροτικού τύπου και 100 αστικού τύπου), τις 200 </a:t>
            </a:r>
            <a:r>
              <a:rPr lang="el-GR" sz="1900" b="0" i="0" u="none" strike="noStrike" baseline="0" dirty="0" err="1">
                <a:latin typeface="Arial" panose="020B0604020202020204" pitchFamily="34" charset="0"/>
                <a:cs typeface="Arial" panose="020B0604020202020204" pitchFamily="34" charset="0"/>
              </a:rPr>
              <a:t>ΤοΜΥ</a:t>
            </a:r>
            <a:r>
              <a:rPr lang="el-GR" sz="1900" b="0" i="0" u="none" strike="noStrike" baseline="0" dirty="0">
                <a:latin typeface="Arial" panose="020B0604020202020204" pitchFamily="34" charset="0"/>
                <a:cs typeface="Arial" panose="020B0604020202020204" pitchFamily="34" charset="0"/>
              </a:rPr>
              <a:t> (Τοπικές Μονάδες Υγείας) και τα (1400-1500) περιφερειακά (αγροτικά) ιατρεία, που εποπτεύονται από τις </a:t>
            </a:r>
            <a:r>
              <a:rPr lang="el-GR" sz="1900" b="0" i="0" u="none" strike="noStrike" baseline="0" dirty="0" err="1">
                <a:latin typeface="Arial" panose="020B0604020202020204" pitchFamily="34" charset="0"/>
                <a:cs typeface="Arial" panose="020B0604020202020204" pitchFamily="34" charset="0"/>
              </a:rPr>
              <a:t>ΔΥΠε</a:t>
            </a:r>
            <a:r>
              <a:rPr lang="el-GR" sz="1900" b="0" i="0" u="none" strike="noStrike" baseline="0" dirty="0">
                <a:latin typeface="Arial" panose="020B0604020202020204" pitchFamily="34" charset="0"/>
                <a:cs typeface="Arial" panose="020B0604020202020204" pitchFamily="34" charset="0"/>
              </a:rPr>
              <a:t> (Διοικήσεις Υγειονομικών Περιφερειών), αλλά χρηματοδοτούνται από το Κράτος, χωρίς «δοσοληψίες» ασθενών και ΕΟΠΥΥ.</a:t>
            </a:r>
            <a:endParaRPr lang="el-GR" sz="1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81417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3"/>
            <a:ext cx="11112758" cy="542018"/>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5.5 Η ελληνική περίπτωση (18)</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88A31787-0430-6165-C4A1-6EF5E6FDB952}"/>
              </a:ext>
            </a:extLst>
          </p:cNvPr>
          <p:cNvSpPr txBox="1"/>
          <p:nvPr/>
        </p:nvSpPr>
        <p:spPr>
          <a:xfrm>
            <a:off x="539621" y="562445"/>
            <a:ext cx="11112758" cy="5647700"/>
          </a:xfrm>
          <a:prstGeom prst="rect">
            <a:avLst/>
          </a:prstGeom>
          <a:noFill/>
        </p:spPr>
        <p:txBody>
          <a:bodyPr wrap="square">
            <a:spAutoFit/>
          </a:bodyPr>
          <a:lstStyle/>
          <a:p>
            <a:pPr algn="l"/>
            <a:r>
              <a:rPr lang="el-GR" sz="1900" b="0" i="0" u="none" strike="noStrike" baseline="0" dirty="0">
                <a:latin typeface="Arial" panose="020B0604020202020204" pitchFamily="34" charset="0"/>
                <a:cs typeface="Arial" panose="020B0604020202020204" pitchFamily="34" charset="0"/>
              </a:rPr>
              <a:t>Τα εκτιμώμενα ετήσια </a:t>
            </a:r>
            <a:r>
              <a:rPr lang="el-GR" sz="1900" b="1" i="0" u="none" strike="noStrike" baseline="0" dirty="0">
                <a:latin typeface="Arial" panose="020B0604020202020204" pitchFamily="34" charset="0"/>
                <a:cs typeface="Arial" panose="020B0604020202020204" pitchFamily="34" charset="0"/>
              </a:rPr>
              <a:t>έξοδα </a:t>
            </a:r>
            <a:r>
              <a:rPr lang="el-GR" sz="1900" b="0" i="0" u="none" strike="noStrike" baseline="0" dirty="0">
                <a:latin typeface="Arial" panose="020B0604020202020204" pitchFamily="34" charset="0"/>
                <a:cs typeface="Arial" panose="020B0604020202020204" pitchFamily="34" charset="0"/>
              </a:rPr>
              <a:t>του ΕΟΠΥΥ είναι πάνω από 1 δις ευρώ για τα 1-3, κάτω από 3 δις ευρώ για τα 4-5, άνω των 2 δις ευρώ για το 6, πλέον των υπολοίπων (κάτω του 1 δις ευρώ). Η χώρα μας εφάρμοσε προ εικοσαετίας τα απογευματινά ιατρεία, χωρίς να τα αξιολογήσει και να τα επεκτείνει σε νοσηλείες (παρά την προσπάθεια απογευματινών χειρουργείων και το 2016), όπως άλλες χώρες που αναφέρθηκαν. Το 2011-2012 εφάρμοσε τα ΚΕΝ, που τα αναπροσάρμοσε πρόσφατα (2023 για το 2024), και το 2022 την κατά κεφαλήν αμοιβή, χωρίς άλλα κίνητρα, ενώ στις ειδικότητες των ιατρών παραμένει σε ένα χαμηλό, ομοιόμορφο και αναποτελεσματικό </a:t>
            </a:r>
            <a:r>
              <a:rPr lang="el-GR" sz="1900" b="0" i="0" u="none" strike="noStrike" baseline="0" dirty="0" err="1">
                <a:latin typeface="Arial" panose="020B0604020202020204" pitchFamily="34" charset="0"/>
                <a:cs typeface="Arial" panose="020B0604020202020204" pitchFamily="34" charset="0"/>
              </a:rPr>
              <a:t>fee</a:t>
            </a:r>
            <a:r>
              <a:rPr lang="el-GR" sz="1900" b="0" i="0" u="none" strike="noStrike" baseline="0" dirty="0">
                <a:latin typeface="Arial" panose="020B0604020202020204" pitchFamily="34" charset="0"/>
                <a:cs typeface="Arial" panose="020B0604020202020204" pitchFamily="34" charset="0"/>
              </a:rPr>
              <a:t> for </a:t>
            </a:r>
            <a:r>
              <a:rPr lang="el-GR" sz="1900" b="0" i="0" u="none" strike="noStrike" baseline="0" dirty="0" err="1">
                <a:latin typeface="Arial" panose="020B0604020202020204" pitchFamily="34" charset="0"/>
                <a:cs typeface="Arial" panose="020B0604020202020204" pitchFamily="34" charset="0"/>
              </a:rPr>
              <a:t>service</a:t>
            </a:r>
            <a:r>
              <a:rPr lang="el-GR" sz="1900" b="0" i="0" u="none" strike="noStrike" baseline="0" dirty="0">
                <a:latin typeface="Arial" panose="020B0604020202020204" pitchFamily="34" charset="0"/>
                <a:cs typeface="Arial" panose="020B0604020202020204" pitchFamily="34" charset="0"/>
              </a:rPr>
              <a:t>, ενώ πολλές αναπτυγμένες χώρες έχουν προχωρήσει σε </a:t>
            </a:r>
            <a:r>
              <a:rPr lang="el-GR" sz="1900" b="0" i="0" u="none" strike="noStrike" baseline="0" dirty="0" err="1">
                <a:latin typeface="Arial" panose="020B0604020202020204" pitchFamily="34" charset="0"/>
                <a:cs typeface="Arial" panose="020B0604020202020204" pitchFamily="34" charset="0"/>
              </a:rPr>
              <a:t>pay</a:t>
            </a:r>
            <a:r>
              <a:rPr lang="el-GR" sz="1900" b="0" i="0" u="none" strike="noStrike" baseline="0" dirty="0">
                <a:latin typeface="Arial" panose="020B0604020202020204" pitchFamily="34" charset="0"/>
                <a:cs typeface="Arial" panose="020B0604020202020204" pitchFamily="34" charset="0"/>
              </a:rPr>
              <a:t> for </a:t>
            </a:r>
            <a:r>
              <a:rPr lang="el-GR" sz="1900" b="0" i="0" u="none" strike="noStrike" baseline="0" dirty="0" err="1">
                <a:latin typeface="Arial" panose="020B0604020202020204" pitchFamily="34" charset="0"/>
                <a:cs typeface="Arial" panose="020B0604020202020204" pitchFamily="34" charset="0"/>
              </a:rPr>
              <a:t>performance</a:t>
            </a:r>
            <a:r>
              <a:rPr lang="el-GR" sz="1900" b="0" i="0" u="none" strike="noStrike" baseline="0" dirty="0">
                <a:latin typeface="Arial" panose="020B0604020202020204" pitchFamily="34" charset="0"/>
                <a:cs typeface="Arial" panose="020B0604020202020204" pitchFamily="34" charset="0"/>
              </a:rPr>
              <a:t> (Ρ4Ρ).</a:t>
            </a:r>
          </a:p>
          <a:p>
            <a:pPr algn="l"/>
            <a:r>
              <a:rPr lang="el-GR" sz="1900" b="0" i="0" u="none" strike="noStrike" baseline="0" dirty="0">
                <a:latin typeface="Arial" panose="020B0604020202020204" pitchFamily="34" charset="0"/>
                <a:cs typeface="Arial" panose="020B0604020202020204" pitchFamily="34" charset="0"/>
              </a:rPr>
              <a:t>Βάσει των παραπάνω, παρουσιάζεται το αρχικό </a:t>
            </a:r>
            <a:r>
              <a:rPr lang="el-GR" sz="1900" b="1" i="0" u="none" strike="noStrike" baseline="0" dirty="0">
                <a:latin typeface="Arial" panose="020B0604020202020204" pitchFamily="34" charset="0"/>
                <a:cs typeface="Arial" panose="020B0604020202020204" pitchFamily="34" charset="0"/>
              </a:rPr>
              <a:t>οργανόγραμμα </a:t>
            </a:r>
            <a:r>
              <a:rPr lang="el-GR" sz="1900" b="0" i="0" u="none" strike="noStrike" baseline="0" dirty="0">
                <a:latin typeface="Arial" panose="020B0604020202020204" pitchFamily="34" charset="0"/>
                <a:cs typeface="Arial" panose="020B0604020202020204" pitchFamily="34" charset="0"/>
              </a:rPr>
              <a:t>του οργανισμού (Σχήμα 5.23), που έχει υποστεί αλλαγές στο πέρασμα του χρόνου, κυρίως στους επικεφαλής, με Διοικητή (αντί Προέδρου) και μη εκτελεστικό (!) Πρόεδρο (αντί Αντιπροέδρου), καθώς και (2) Γενικές Διευθύνσεις: α. Οικονομικών (αντί Διαχείρισης και Αγοράς</a:t>
            </a:r>
          </a:p>
          <a:p>
            <a:pPr algn="l"/>
            <a:r>
              <a:rPr lang="el-GR" sz="1900" b="0" i="0" u="none" strike="noStrike" baseline="0" dirty="0">
                <a:latin typeface="Arial" panose="020B0604020202020204" pitchFamily="34" charset="0"/>
                <a:cs typeface="Arial" panose="020B0604020202020204" pitchFamily="34" charset="0"/>
              </a:rPr>
              <a:t>Υπηρεσιών Υγείας), β. Οργάνωσης και Σχεδιασμού Αγοράς Υπηρεσιών Υγείας (αντί Σχεδιασμού και Ανάπτυξης Υπηρεσιών Υγείας), χωρίς σαφή διαχωρισμό αρμοδιοτήτων της ζήτησης (χρηματοδότησης και αντίστοιχων εσόδων) και προσφοράς (παροχής υπηρεσιών υγείας και αντίστοιχων εξόδων). Στις αυτοτελείς υπηρεσίες προστέθηκε μονάδα εσωτερικού ελέγχου και διεύθυνση ελέγχου συμβάσεων και </a:t>
            </a:r>
            <a:r>
              <a:rPr lang="el-GR" sz="1900" b="0" i="0" u="none" strike="noStrike" baseline="0" dirty="0" err="1">
                <a:latin typeface="Arial" panose="020B0604020202020204" pitchFamily="34" charset="0"/>
                <a:cs typeface="Arial" panose="020B0604020202020204" pitchFamily="34" charset="0"/>
              </a:rPr>
              <a:t>παρόχων</a:t>
            </a:r>
            <a:r>
              <a:rPr lang="el-GR" sz="1900" b="0" i="0" u="none" strike="noStrike" baseline="0" dirty="0">
                <a:latin typeface="Arial" panose="020B0604020202020204" pitchFamily="34" charset="0"/>
                <a:cs typeface="Arial" panose="020B0604020202020204" pitchFamily="34" charset="0"/>
              </a:rPr>
              <a:t>, λόγω και παρελθούσης αδρανοποίησης ΥΠΕΔΥΦΚΑ (υπηρεσίας ελέγχου των </a:t>
            </a:r>
            <a:r>
              <a:rPr lang="el-GR" sz="1900" b="0" i="0" u="none" strike="noStrike" baseline="0" dirty="0" err="1">
                <a:latin typeface="Arial" panose="020B0604020202020204" pitchFamily="34" charset="0"/>
                <a:cs typeface="Arial" panose="020B0604020202020204" pitchFamily="34" charset="0"/>
              </a:rPr>
              <a:t>παρόχων</a:t>
            </a:r>
            <a:r>
              <a:rPr lang="el-GR" sz="1900" b="0" i="0" u="none" strike="noStrike" baseline="0" dirty="0">
                <a:latin typeface="Arial" panose="020B0604020202020204" pitchFamily="34" charset="0"/>
                <a:cs typeface="Arial" panose="020B0604020202020204" pitchFamily="34" charset="0"/>
              </a:rPr>
              <a:t>), που ευτυχώς πρόσφατα επαναλειτούργησε (μένει να γνωστοποιηθεί πώς θα λειτουργούν όλα τα ανωτέρω με σαφείς και αποτελεσματικές διαδικασίες).</a:t>
            </a:r>
            <a:endParaRPr lang="el-GR" sz="1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6293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732373"/>
          </a:xfrm>
          <a:ln>
            <a:noFill/>
          </a:ln>
        </p:spPr>
        <p:txBody>
          <a:bodyPr>
            <a:noAutofit/>
          </a:bodyPr>
          <a:lstStyle/>
          <a:p>
            <a:r>
              <a:rPr lang="el-GR" sz="4000" dirty="0">
                <a:latin typeface="Arial" panose="020B0604020202020204" pitchFamily="34" charset="0"/>
                <a:cs typeface="Arial" panose="020B0604020202020204" pitchFamily="34" charset="0"/>
              </a:rPr>
              <a:t>5.2 Δαπάνες υγείας (5)</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7" name="TextBox 6">
            <a:extLst>
              <a:ext uri="{FF2B5EF4-FFF2-40B4-BE49-F238E27FC236}">
                <a16:creationId xmlns:a16="http://schemas.microsoft.com/office/drawing/2014/main" id="{7330157E-009F-5E9D-02E1-5082C8237989}"/>
              </a:ext>
            </a:extLst>
          </p:cNvPr>
          <p:cNvSpPr txBox="1"/>
          <p:nvPr/>
        </p:nvSpPr>
        <p:spPr>
          <a:xfrm>
            <a:off x="606491" y="952724"/>
            <a:ext cx="11112758" cy="4832092"/>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Οι δαπάνες για την υγειονομική περίθαλψη περιλαμβάνουν πόρους που δαπανώνται από όλες τις </a:t>
            </a:r>
            <a:r>
              <a:rPr lang="el-GR" sz="2200" b="1" i="0" u="none" strike="noStrike" baseline="0" dirty="0">
                <a:latin typeface="Arial" panose="020B0604020202020204" pitchFamily="34" charset="0"/>
                <a:cs typeface="Arial" panose="020B0604020202020204" pitchFamily="34" charset="0"/>
              </a:rPr>
              <a:t>πηγές </a:t>
            </a:r>
            <a:r>
              <a:rPr lang="el-GR" sz="2200" b="0" i="0" u="none" strike="noStrike" baseline="0" dirty="0">
                <a:latin typeface="Arial" panose="020B0604020202020204" pitchFamily="34" charset="0"/>
                <a:cs typeface="Arial" panose="020B0604020202020204" pitchFamily="34" charset="0"/>
              </a:rPr>
              <a:t>για τον τομέα της υγείας, ανεξάρτητα από το ποιος παρέχει τις υπηρεσίες υγείας. </a:t>
            </a:r>
          </a:p>
          <a:p>
            <a:pPr algn="l"/>
            <a:r>
              <a:rPr lang="el-GR" sz="2200" b="0" i="0" u="none" strike="noStrike" baseline="0" dirty="0">
                <a:latin typeface="Arial" panose="020B0604020202020204" pitchFamily="34" charset="0"/>
                <a:cs typeface="Arial" panose="020B0604020202020204" pitchFamily="34" charset="0"/>
              </a:rPr>
              <a:t>Οι πηγές χρηματοδότησης της υγειονομικής περίθαλψης περιλαμβάνουν τη φορολογία, τις εισφορές κοινωνικής ασφάλισης ή την πληρωμή των καταναλωτών κατά τη στιγμή παροχής της υπηρεσίας. </a:t>
            </a:r>
          </a:p>
          <a:p>
            <a:pPr algn="l"/>
            <a:r>
              <a:rPr lang="el-GR" sz="2200" b="0" i="0" u="none" strike="noStrike" baseline="0" dirty="0">
                <a:latin typeface="Arial" panose="020B0604020202020204" pitchFamily="34" charset="0"/>
                <a:cs typeface="Arial" panose="020B0604020202020204" pitchFamily="34" charset="0"/>
              </a:rPr>
              <a:t>Το σύνολο των δαπανών για την υγειονομική περίθαλψη και το </a:t>
            </a:r>
            <a:r>
              <a:rPr lang="el-GR" sz="2200" b="1" i="0" u="none" strike="noStrike" baseline="0" dirty="0">
                <a:latin typeface="Arial" panose="020B0604020202020204" pitchFamily="34" charset="0"/>
                <a:cs typeface="Arial" panose="020B0604020202020204" pitchFamily="34" charset="0"/>
              </a:rPr>
              <a:t>πώς </a:t>
            </a:r>
            <a:r>
              <a:rPr lang="el-GR" sz="2200" b="0" i="0" u="none" strike="noStrike" baseline="0" dirty="0">
                <a:latin typeface="Arial" panose="020B0604020202020204" pitchFamily="34" charset="0"/>
                <a:cs typeface="Arial" panose="020B0604020202020204" pitchFamily="34" charset="0"/>
              </a:rPr>
              <a:t>δαπανώνται αυτά τα κεφάλαια είναι τα πιο θεμελιώδη ζητήματα για την οικονομία της υγείας και τον σχεδιασμό των υπηρεσιών υγείας. </a:t>
            </a:r>
          </a:p>
          <a:p>
            <a:pPr algn="l"/>
            <a:r>
              <a:rPr lang="el-GR" sz="2200" b="0" i="0" u="none" strike="noStrike" baseline="0" dirty="0">
                <a:latin typeface="Arial" panose="020B0604020202020204" pitchFamily="34" charset="0"/>
                <a:cs typeface="Arial" panose="020B0604020202020204" pitchFamily="34" charset="0"/>
              </a:rPr>
              <a:t>Η </a:t>
            </a:r>
            <a:r>
              <a:rPr lang="el-GR" sz="2200" b="1" i="0" u="none" strike="noStrike" baseline="0" dirty="0">
                <a:latin typeface="Arial" panose="020B0604020202020204" pitchFamily="34" charset="0"/>
                <a:cs typeface="Arial" panose="020B0604020202020204" pitchFamily="34" charset="0"/>
              </a:rPr>
              <a:t>κατανομή</a:t>
            </a:r>
            <a:r>
              <a:rPr lang="el-GR" sz="2200" b="0" i="0" u="none" strike="noStrike" baseline="0" dirty="0">
                <a:latin typeface="Arial" panose="020B0604020202020204" pitchFamily="34" charset="0"/>
                <a:cs typeface="Arial" panose="020B0604020202020204" pitchFamily="34" charset="0"/>
              </a:rPr>
              <a:t> των πόρων απαιτεί μια επίπονη διαδικασία σχεδιασμού για την εξισορρόπηση των δαπανών σε διάφορα υποσυστήματα (ή τομείς) του συστήματος </a:t>
            </a:r>
          </a:p>
          <a:p>
            <a:pPr algn="l"/>
            <a:r>
              <a:rPr lang="el-GR" sz="2200" b="0" i="0" u="none" strike="noStrike" baseline="0" dirty="0">
                <a:latin typeface="Arial" panose="020B0604020202020204" pitchFamily="34" charset="0"/>
                <a:cs typeface="Arial" panose="020B0604020202020204" pitchFamily="34" charset="0"/>
              </a:rPr>
              <a:t>(α. δημόσια υγεία, β. νοσοκομειακή περίθαλψη, γ. πρωτοβάθμια/</a:t>
            </a:r>
            <a:r>
              <a:rPr lang="el-GR" sz="2200" b="0" i="0" u="none" strike="noStrike" baseline="0" dirty="0" err="1">
                <a:latin typeface="Arial" panose="020B0604020202020204" pitchFamily="34" charset="0"/>
                <a:cs typeface="Arial" panose="020B0604020202020204" pitchFamily="34" charset="0"/>
              </a:rPr>
              <a:t>εξωνοσοκομειακή</a:t>
            </a:r>
            <a:r>
              <a:rPr lang="el-GR" sz="2200" b="0" i="0" u="none" strike="noStrike" baseline="0" dirty="0">
                <a:latin typeface="Arial" panose="020B0604020202020204" pitchFamily="34" charset="0"/>
                <a:cs typeface="Arial" panose="020B0604020202020204" pitchFamily="34" charset="0"/>
              </a:rPr>
              <a:t>, δ. φάρμακο) και τη διασφάλιση ισότιμης πρόσβασης μεταξύ διάφορων κοινωνικοοικονομικών ομάδων.</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30501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3"/>
            <a:ext cx="11112758" cy="542018"/>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5.5 Η ελληνική περίπτωση (19)</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AA425AFD-CF93-610E-77FB-54726C2DBF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2126" y="604896"/>
            <a:ext cx="9047748" cy="5859912"/>
          </a:xfrm>
          <a:prstGeom prst="rect">
            <a:avLst/>
          </a:prstGeom>
        </p:spPr>
      </p:pic>
    </p:spTree>
    <p:extLst>
      <p:ext uri="{BB962C8B-B14F-4D97-AF65-F5344CB8AC3E}">
        <p14:creationId xmlns:p14="http://schemas.microsoft.com/office/powerpoint/2010/main" val="34248805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3"/>
            <a:ext cx="11112758" cy="542018"/>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5.5 Η ελληνική περίπτωση (20)</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88A31787-0430-6165-C4A1-6EF5E6FDB952}"/>
              </a:ext>
            </a:extLst>
          </p:cNvPr>
          <p:cNvSpPr txBox="1"/>
          <p:nvPr/>
        </p:nvSpPr>
        <p:spPr>
          <a:xfrm>
            <a:off x="539621" y="695909"/>
            <a:ext cx="11112758" cy="4154984"/>
          </a:xfrm>
          <a:prstGeom prst="rect">
            <a:avLst/>
          </a:prstGeom>
          <a:noFill/>
        </p:spPr>
        <p:txBody>
          <a:bodyPr wrap="square">
            <a:spAutoFit/>
          </a:bodyPr>
          <a:lstStyle/>
          <a:p>
            <a:pPr algn="l"/>
            <a:r>
              <a:rPr lang="el-GR" sz="2200" b="0" i="0" u="none" strike="noStrike" baseline="0" dirty="0">
                <a:latin typeface="Arial" panose="020B0604020202020204" pitchFamily="34" charset="0"/>
                <a:cs typeface="Arial" panose="020B0604020202020204" pitchFamily="34" charset="0"/>
              </a:rPr>
              <a:t>Το </a:t>
            </a:r>
            <a:r>
              <a:rPr lang="el-GR" sz="2200" b="1" i="0" u="none" strike="noStrike" baseline="0" dirty="0" err="1">
                <a:latin typeface="Arial" panose="020B0604020202020204" pitchFamily="34" charset="0"/>
                <a:cs typeface="Arial" panose="020B0604020202020204" pitchFamily="34" charset="0"/>
              </a:rPr>
              <a:t>μονοψωνιακό</a:t>
            </a:r>
            <a:r>
              <a:rPr lang="el-GR" sz="2200" b="1" i="0" u="none" strike="noStrike" baseline="0" dirty="0">
                <a:latin typeface="Arial" panose="020B0604020202020204" pitchFamily="34" charset="0"/>
                <a:cs typeface="Arial" panose="020B0604020202020204" pitchFamily="34" charset="0"/>
              </a:rPr>
              <a:t> </a:t>
            </a:r>
            <a:r>
              <a:rPr lang="el-GR" sz="2200" b="0" i="0" u="none" strike="noStrike" baseline="0" dirty="0">
                <a:latin typeface="Arial" panose="020B0604020202020204" pitchFamily="34" charset="0"/>
                <a:cs typeface="Arial" panose="020B0604020202020204" pitchFamily="34" charset="0"/>
              </a:rPr>
              <a:t>αυτό μοντέλο μπορεί να συγκριθεί με την Ένωση των Ασφαλιστικών Ταμείων στη Γαλλία (UNCAM), ενώ θα αναμένονταν ομοιότητες με τους αντίστοιχους ασφαλιστικούς οργανισμούς στη Γερμανία (ΑΟΚ) κ.ά. Συνεπώς, προτάσεις διάρθρωσης και οργάνωσης στον ΕΟΠΥΥ κρίνεται σκόπιμο να προέλθουν από τις προ-αναφερθείσες χώρες και όχι από συστήματα ασφάλισης υγείας που έχουν υιοθετήσει τον ανταγωνισμό των ταμείων ως κεντρική τους φιλοσοφία (Ολλανδία, ΗΠΑ). Αντιστοίχως, ιδέες για τους </a:t>
            </a:r>
            <a:r>
              <a:rPr lang="el-GR" sz="2200" b="0" i="0" u="none" strike="noStrike" baseline="0" dirty="0" err="1">
                <a:latin typeface="Arial" panose="020B0604020202020204" pitchFamily="34" charset="0"/>
                <a:cs typeface="Arial" panose="020B0604020202020204" pitchFamily="34" charset="0"/>
              </a:rPr>
              <a:t>παρόχους</a:t>
            </a:r>
            <a:r>
              <a:rPr lang="el-GR" sz="2200" b="0" i="0" u="none" strike="noStrike" baseline="0" dirty="0">
                <a:latin typeface="Arial" panose="020B0604020202020204" pitchFamily="34" charset="0"/>
                <a:cs typeface="Arial" panose="020B0604020202020204" pitchFamily="34" charset="0"/>
              </a:rPr>
              <a:t> και τα συστήματα αποζημίωσής τους μπορεί να προκύψουν από όλα τα υπόλοιπα ανωτέρω </a:t>
            </a:r>
            <a:r>
              <a:rPr lang="el-GR" sz="2200" b="0" i="0" u="none" strike="noStrike" baseline="0" dirty="0" err="1">
                <a:latin typeface="Arial" panose="020B0604020202020204" pitchFamily="34" charset="0"/>
                <a:cs typeface="Arial" panose="020B0604020202020204" pitchFamily="34" charset="0"/>
              </a:rPr>
              <a:t>εξετασθέντα</a:t>
            </a:r>
            <a:r>
              <a:rPr lang="el-GR" sz="2200" b="0" i="0" u="none" strike="noStrike" baseline="0" dirty="0">
                <a:latin typeface="Arial" panose="020B0604020202020204" pitchFamily="34" charset="0"/>
                <a:cs typeface="Arial" panose="020B0604020202020204" pitchFamily="34" charset="0"/>
              </a:rPr>
              <a:t> συστήματα χρηματοδότησης (Ηνωμένο Βασίλειο, Σουηδία, Ισπανία). Σε κάθε περίπτωση η πλήρης ενοποίηση των πόρων κοινωνικής ασφάλισης και φορολογίας από τη μια και σύγχρονα εργαλεία συμβάσεων, ανάλογων αποζημιώσεων και ελέγχου (κόστους και ποιότητας) από την άλλη αναζητούνται (τελευταία τέθηκαν κριτήρια πιστοποίησης και κάποιων δεικτών).</a:t>
            </a:r>
          </a:p>
        </p:txBody>
      </p:sp>
    </p:spTree>
    <p:extLst>
      <p:ext uri="{BB962C8B-B14F-4D97-AF65-F5344CB8AC3E}">
        <p14:creationId xmlns:p14="http://schemas.microsoft.com/office/powerpoint/2010/main" val="19848141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3"/>
            <a:ext cx="11112758" cy="542018"/>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5.5 Η ελληνική περίπτωση (21)</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88A31787-0430-6165-C4A1-6EF5E6FDB952}"/>
              </a:ext>
            </a:extLst>
          </p:cNvPr>
          <p:cNvSpPr txBox="1"/>
          <p:nvPr/>
        </p:nvSpPr>
        <p:spPr>
          <a:xfrm>
            <a:off x="539621" y="711951"/>
            <a:ext cx="11112758" cy="5170646"/>
          </a:xfrm>
          <a:prstGeom prst="rect">
            <a:avLst/>
          </a:prstGeom>
          <a:noFill/>
        </p:spPr>
        <p:txBody>
          <a:bodyPr wrap="square">
            <a:spAutoFit/>
          </a:bodyPr>
          <a:lstStyle/>
          <a:p>
            <a:pPr algn="l"/>
            <a:r>
              <a:rPr lang="el-GR" sz="2200" b="0" i="0" u="none" strike="noStrike" baseline="0" dirty="0">
                <a:latin typeface="Arial" panose="020B0604020202020204" pitchFamily="34" charset="0"/>
                <a:cs typeface="Arial" panose="020B0604020202020204" pitchFamily="34" charset="0"/>
              </a:rPr>
              <a:t>Η εκτίμηση της σχέσης </a:t>
            </a:r>
            <a:r>
              <a:rPr lang="el-GR" sz="2200" b="1" i="0" u="none" strike="noStrike" baseline="0" dirty="0">
                <a:latin typeface="Arial" panose="020B0604020202020204" pitchFamily="34" charset="0"/>
                <a:cs typeface="Arial" panose="020B0604020202020204" pitchFamily="34" charset="0"/>
              </a:rPr>
              <a:t>εισφορών-παροχών </a:t>
            </a:r>
            <a:r>
              <a:rPr lang="el-GR" sz="2200" b="0" i="0" u="none" strike="noStrike" baseline="0" dirty="0">
                <a:latin typeface="Arial" panose="020B0604020202020204" pitchFamily="34" charset="0"/>
                <a:cs typeface="Arial" panose="020B0604020202020204" pitchFamily="34" charset="0"/>
              </a:rPr>
              <a:t>είναι ιδιαίτερα σημαντική για τη φερεγγυότητα του συστήματος, αφού οι παροχές, λόγω και του δημογραφικού, θα αυξάνονται, αν δεν ελεγχθεί και η αποδοτικότητά τους που είναι συνυφασμένη και με την αποτελεσματικότητα. Η </a:t>
            </a:r>
            <a:r>
              <a:rPr lang="el-GR" sz="2200" b="1" i="0" u="none" strike="noStrike" baseline="0" dirty="0">
                <a:latin typeface="Arial" panose="020B0604020202020204" pitchFamily="34" charset="0"/>
                <a:cs typeface="Arial" panose="020B0604020202020204" pitchFamily="34" charset="0"/>
              </a:rPr>
              <a:t>επιδότηση ασφαλίστρου </a:t>
            </a:r>
            <a:r>
              <a:rPr lang="el-GR" sz="2200" b="0" i="0" u="none" strike="noStrike" baseline="0" dirty="0">
                <a:latin typeface="Arial" panose="020B0604020202020204" pitchFamily="34" charset="0"/>
                <a:cs typeface="Arial" panose="020B0604020202020204" pitchFamily="34" charset="0"/>
              </a:rPr>
              <a:t>από το Κράτος στον ΕΟΠΥΥ, αντί επιχορηγήσεων σε ΕΟΠΥΥ και ΕΣΥ, εκτιμήθηκε ότι είναι τουλάχιστον αντίστοιχη των σημερινών εισφορών (2,5% εργαζομένου και 4,5-5% εργοδότη για τους εν ενεργεία και 6% για τους συνταξιούχους πρώην ΙΚΑ-ΟΠΑΔ, καθώς και ανάλογη της συμμετοχής των ιδίων ασφαλισμένων πρώην ΟΓΑ-ΟΑΕΕ), με προσθέσεις για έμμεσα ασφαλισμένους (προστατευόμενα μέλη).</a:t>
            </a:r>
            <a:r>
              <a:rPr lang="el-GR" sz="2200" dirty="0">
                <a:latin typeface="Arial" panose="020B0604020202020204" pitchFamily="34" charset="0"/>
                <a:cs typeface="Arial" panose="020B0604020202020204" pitchFamily="34" charset="0"/>
              </a:rPr>
              <a:t> </a:t>
            </a:r>
            <a:r>
              <a:rPr lang="el-GR" sz="2200" b="0" i="0" u="none" strike="noStrike" baseline="0" dirty="0">
                <a:latin typeface="Arial" panose="020B0604020202020204" pitchFamily="34" charset="0"/>
                <a:cs typeface="Arial" panose="020B0604020202020204" pitchFamily="34" charset="0"/>
              </a:rPr>
              <a:t>Η </a:t>
            </a:r>
            <a:r>
              <a:rPr lang="el-GR" sz="2200" b="1" i="0" u="none" strike="noStrike" baseline="0" dirty="0">
                <a:latin typeface="Arial" panose="020B0604020202020204" pitchFamily="34" charset="0"/>
                <a:cs typeface="Arial" panose="020B0604020202020204" pitchFamily="34" charset="0"/>
              </a:rPr>
              <a:t>συνεργασία </a:t>
            </a:r>
            <a:r>
              <a:rPr lang="el-GR" sz="2200" b="0" i="0" u="none" strike="noStrike" baseline="0" dirty="0">
                <a:latin typeface="Arial" panose="020B0604020202020204" pitchFamily="34" charset="0"/>
                <a:cs typeface="Arial" panose="020B0604020202020204" pitchFamily="34" charset="0"/>
              </a:rPr>
              <a:t>με τον ιδιωτικό ασφαλιστικό τομέα, που πρέπει να λειτουργεί συμπληρωματικά, με ιδέες και από την UNCAM, πρέπει και μπορεί να συνεξεταστεί. Στόχος θα είναι η συμπληρωματική του ΕΟΠΥΥ ασφάλιση για απογευματινές υπηρεσίες του ΕΣΥ και για ολοήμερες του ιδιωτικού τομέα που δεν περιέχονται στις συμβάσεις του ΕΟΠΥΥ. Με αυτό τον τρόπο θα καταστεί βιώσιμο το εγχείρημα, που περιγράφεται και στο Σχήμα 5.24, για την ορθολογική «ενοποίηση» της χρηματοδότησης του τομέα υγείας και στη χώρα μας.</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8091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3"/>
            <a:ext cx="11112758" cy="542018"/>
          </a:xfrm>
          <a:ln>
            <a:noFill/>
          </a:ln>
        </p:spPr>
        <p:txBody>
          <a:bodyPr>
            <a:noAutofit/>
          </a:bodyPr>
          <a:lstStyle/>
          <a:p>
            <a:r>
              <a:rPr lang="el-GR" sz="3600" b="1" i="0" u="none" strike="noStrike" baseline="0" dirty="0">
                <a:latin typeface="Arial" panose="020B0604020202020204" pitchFamily="34" charset="0"/>
                <a:cs typeface="Arial" panose="020B0604020202020204" pitchFamily="34" charset="0"/>
              </a:rPr>
              <a:t>5.5 Η ελληνική περίπτωση (22)</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594B02F1-6780-29D6-D34A-36B9BCCB32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861" y="658212"/>
            <a:ext cx="9218277" cy="5806596"/>
          </a:xfrm>
          <a:prstGeom prst="rect">
            <a:avLst/>
          </a:prstGeom>
        </p:spPr>
      </p:pic>
    </p:spTree>
    <p:extLst>
      <p:ext uri="{BB962C8B-B14F-4D97-AF65-F5344CB8AC3E}">
        <p14:creationId xmlns:p14="http://schemas.microsoft.com/office/powerpoint/2010/main" val="6787296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1D01B2-BBDD-32EC-C8DD-32AB1F224D1C}"/>
              </a:ext>
            </a:extLst>
          </p:cNvPr>
          <p:cNvSpPr txBox="1"/>
          <p:nvPr/>
        </p:nvSpPr>
        <p:spPr>
          <a:xfrm>
            <a:off x="2789275" y="2875002"/>
            <a:ext cx="6613451" cy="1107996"/>
          </a:xfrm>
          <a:prstGeom prst="rect">
            <a:avLst/>
          </a:prstGeom>
          <a:noFill/>
          <a:ln>
            <a:solidFill>
              <a:schemeClr val="tx1"/>
            </a:solidFill>
          </a:ln>
        </p:spPr>
        <p:txBody>
          <a:bodyPr wrap="square" rtlCol="0">
            <a:spAutoFit/>
          </a:bodyPr>
          <a:lstStyle/>
          <a:p>
            <a:pPr algn="ctr"/>
            <a:r>
              <a:rPr lang="el-GR" sz="1600" dirty="0">
                <a:latin typeface="Arial" panose="020B0604020202020204" pitchFamily="34" charset="0"/>
                <a:ea typeface="Tahoma" panose="020B0604030504040204" pitchFamily="34" charset="0"/>
                <a:cs typeface="Arial" panose="020B0604020202020204" pitchFamily="34" charset="0"/>
              </a:rPr>
              <a:t>Απαγορεύεται η αναδημοσίευση ή αναπαραγωγή του παρόντος έργου                με οποιονδήποτε τρόπο χωρίς γραπτή άδεια του εκδότη, σύμφωνα με                τον Ν. 2121/1993 και τη Διεθνή Σύμβαση της Βέρνης </a:t>
            </a:r>
          </a:p>
          <a:p>
            <a:pPr algn="ctr"/>
            <a:r>
              <a:rPr lang="el-GR" sz="1600" dirty="0">
                <a:latin typeface="Arial" panose="020B0604020202020204" pitchFamily="34" charset="0"/>
                <a:ea typeface="Tahoma" panose="020B0604030504040204" pitchFamily="34" charset="0"/>
                <a:cs typeface="Arial" panose="020B0604020202020204" pitchFamily="34" charset="0"/>
              </a:rPr>
              <a:t>(που έχει κυρωθεί με τον Ν. 100/1975)</a:t>
            </a:r>
          </a:p>
        </p:txBody>
      </p:sp>
    </p:spTree>
    <p:extLst>
      <p:ext uri="{BB962C8B-B14F-4D97-AF65-F5344CB8AC3E}">
        <p14:creationId xmlns:p14="http://schemas.microsoft.com/office/powerpoint/2010/main" val="3219567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732373"/>
          </a:xfrm>
          <a:ln>
            <a:noFill/>
          </a:ln>
        </p:spPr>
        <p:txBody>
          <a:bodyPr>
            <a:noAutofit/>
          </a:bodyPr>
          <a:lstStyle/>
          <a:p>
            <a:r>
              <a:rPr lang="el-GR" sz="4000" dirty="0">
                <a:latin typeface="Arial" panose="020B0604020202020204" pitchFamily="34" charset="0"/>
                <a:cs typeface="Arial" panose="020B0604020202020204" pitchFamily="34" charset="0"/>
              </a:rPr>
              <a:t>5.2 Δαπάνες υγείας (6)</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7" name="TextBox 6">
            <a:extLst>
              <a:ext uri="{FF2B5EF4-FFF2-40B4-BE49-F238E27FC236}">
                <a16:creationId xmlns:a16="http://schemas.microsoft.com/office/drawing/2014/main" id="{7330157E-009F-5E9D-02E1-5082C8237989}"/>
              </a:ext>
            </a:extLst>
          </p:cNvPr>
          <p:cNvSpPr txBox="1"/>
          <p:nvPr/>
        </p:nvSpPr>
        <p:spPr>
          <a:xfrm>
            <a:off x="606491" y="952724"/>
            <a:ext cx="11112758" cy="5509200"/>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Ποιο, όμως, είναι το «σωστό» ποσοστό χρηματοδότησης της υγειονομικής περίθαλψης; </a:t>
            </a:r>
          </a:p>
          <a:p>
            <a:pPr algn="l"/>
            <a:endParaRPr lang="el-GR" sz="2200" dirty="0">
              <a:latin typeface="Arial" panose="020B0604020202020204" pitchFamily="34" charset="0"/>
              <a:cs typeface="Arial" panose="020B0604020202020204" pitchFamily="34" charset="0"/>
            </a:endParaRPr>
          </a:p>
          <a:p>
            <a:pPr algn="l"/>
            <a:r>
              <a:rPr lang="el-GR" sz="2200" b="0" i="0" u="none" strike="noStrike" baseline="0" dirty="0">
                <a:latin typeface="Arial" panose="020B0604020202020204" pitchFamily="34" charset="0"/>
                <a:cs typeface="Arial" panose="020B0604020202020204" pitchFamily="34" charset="0"/>
              </a:rPr>
              <a:t>Πρόκειται για μια </a:t>
            </a:r>
            <a:r>
              <a:rPr lang="el-GR" sz="2200" b="1" i="0" u="none" strike="noStrike" baseline="0" dirty="0">
                <a:latin typeface="Arial" panose="020B0604020202020204" pitchFamily="34" charset="0"/>
                <a:cs typeface="Arial" panose="020B0604020202020204" pitchFamily="34" charset="0"/>
              </a:rPr>
              <a:t>πολιτική </a:t>
            </a:r>
            <a:r>
              <a:rPr lang="el-GR" sz="2200" b="0" i="0" u="none" strike="noStrike" baseline="0" dirty="0">
                <a:latin typeface="Arial" panose="020B0604020202020204" pitchFamily="34" charset="0"/>
                <a:cs typeface="Arial" panose="020B0604020202020204" pitchFamily="34" charset="0"/>
              </a:rPr>
              <a:t>απόφαση που αντικατοπτρίζει την κοινωνική και οικονομική αξία που αποδίδεται στην υγεία. Οι εν λόγω ιδεολογικές αντιλήψεις επηρεάζουν θέματα όπως η αμοιβή του ιατρικού προσωπικού και των επαγγελματιών υγείας σε σχέση με άλλα επαγγέλματα, και η προσφορά των πόρων για την υγειονομική περίθαλψη σε κάθε κοινωνία. </a:t>
            </a:r>
          </a:p>
          <a:p>
            <a:pPr algn="l"/>
            <a:r>
              <a:rPr lang="el-GR" sz="2200" b="0" i="0" u="none" strike="noStrike" baseline="0" dirty="0">
                <a:latin typeface="Arial" panose="020B0604020202020204" pitchFamily="34" charset="0"/>
                <a:cs typeface="Arial" panose="020B0604020202020204" pitchFamily="34" charset="0"/>
              </a:rPr>
              <a:t>Σχεδόν όλες οι αναπτυγμένες χώρες έχουν αναγνωρίσει τη σημασία του σχεδιασμού πολιτικής υγείας αλλά και τον ρόλο των μοντέλων χρηματοδότησης για μια καθολική υγειονομική περίθαλψη. Αν και το ύψος των δαπανών υγείας επηρεάζεται από πολλούς παράγοντες, είναι σαφές ότι το μοντέλο χρηματοδότησης επηρεάζει σημαντικά τις παρεχόμενες υπηρεσίες υγείας, ενώ φαίνεται να διαφέρει μεταξύ χωρών (Σχήμα 5.4).</a:t>
            </a:r>
          </a:p>
          <a:p>
            <a:pPr algn="l"/>
            <a:r>
              <a:rPr lang="el-GR" sz="2200" b="0" i="0" u="sng" strike="noStrike" baseline="0" dirty="0">
                <a:latin typeface="Arial" panose="020B0604020202020204" pitchFamily="34" charset="0"/>
                <a:cs typeface="Arial" panose="020B0604020202020204" pitchFamily="34" charset="0"/>
              </a:rPr>
              <a:t>Συμπερασματικά</a:t>
            </a:r>
            <a:r>
              <a:rPr lang="el-GR" sz="2200" b="0" i="0" u="none" strike="noStrike" baseline="0" dirty="0">
                <a:latin typeface="Arial" panose="020B0604020202020204" pitchFamily="34" charset="0"/>
                <a:cs typeface="Arial" panose="020B0604020202020204" pitchFamily="34" charset="0"/>
              </a:rPr>
              <a:t>, η χρηματοδότηση του συστήματος υγείας, από όποια πηγή και εάν προέρχεται, επηρεάζεται σημαντικά από το δημοσιονομικό περιβάλλον, την οικονομική συγκυρία, το πλαίσιο φορολόγησης, την ανταγωνιστικότητα της οικονομίας και τη διάθεση της κοινωνίας να «πληρώσει» για υπηρεσίες υγείας.</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5688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732373"/>
          </a:xfrm>
          <a:ln>
            <a:noFill/>
          </a:ln>
        </p:spPr>
        <p:txBody>
          <a:bodyPr>
            <a:noAutofit/>
          </a:bodyPr>
          <a:lstStyle/>
          <a:p>
            <a:r>
              <a:rPr lang="el-GR" sz="4000" dirty="0">
                <a:latin typeface="Arial" panose="020B0604020202020204" pitchFamily="34" charset="0"/>
                <a:cs typeface="Arial" panose="020B0604020202020204" pitchFamily="34" charset="0"/>
              </a:rPr>
              <a:t>5.2 Δαπάνες υγείας (7)</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9D09A48F-2F9E-F474-7B5C-79E755E028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649" y="789525"/>
            <a:ext cx="10825730" cy="5618131"/>
          </a:xfrm>
          <a:prstGeom prst="rect">
            <a:avLst/>
          </a:prstGeom>
        </p:spPr>
      </p:pic>
    </p:spTree>
    <p:extLst>
      <p:ext uri="{BB962C8B-B14F-4D97-AF65-F5344CB8AC3E}">
        <p14:creationId xmlns:p14="http://schemas.microsoft.com/office/powerpoint/2010/main" val="7621465"/>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8318</Words>
  <Application>Microsoft Office PowerPoint</Application>
  <PresentationFormat>Ευρεία οθόνη</PresentationFormat>
  <Paragraphs>276</Paragraphs>
  <Slides>74</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74</vt:i4>
      </vt:variant>
    </vt:vector>
  </HeadingPairs>
  <TitlesOfParts>
    <vt:vector size="78" baseType="lpstr">
      <vt:lpstr>Arial</vt:lpstr>
      <vt:lpstr>Calibri</vt:lpstr>
      <vt:lpstr>Calibri Light</vt:lpstr>
      <vt:lpstr>Θέμα του Office</vt:lpstr>
      <vt:lpstr>Πολιτική υγείας και  Διοίκηση υπηρεσιών υγείας</vt:lpstr>
      <vt:lpstr>5.1  Εισαγωγή</vt:lpstr>
      <vt:lpstr>5.2 Δαπάνες υγείας (1)</vt:lpstr>
      <vt:lpstr>5.2 Δαπάνες υγείας (2)</vt:lpstr>
      <vt:lpstr>5.2 Δαπάνες υγείας (3)</vt:lpstr>
      <vt:lpstr>5.2 Δαπάνες υγείας (4)</vt:lpstr>
      <vt:lpstr>5.2 Δαπάνες υγείας (5)</vt:lpstr>
      <vt:lpstr>5.2 Δαπάνες υγείας (6)</vt:lpstr>
      <vt:lpstr>5.2 Δαπάνες υγείας (7)</vt:lpstr>
      <vt:lpstr>5.3 Χρηματοδότηση συστημάτων υγείας (1)</vt:lpstr>
      <vt:lpstr>5.3 Χρηματοδότηση συστημάτων υγείας (2)</vt:lpstr>
      <vt:lpstr>5.3 Χρηματοδότηση συστημάτων υγείας (3)</vt:lpstr>
      <vt:lpstr>5.3 Χρηματοδότηση συστημάτων υγείας (4)</vt:lpstr>
      <vt:lpstr>5.3 Χρηματοδότηση συστημάτων υγείας (5)</vt:lpstr>
      <vt:lpstr>5.3 Χρηματοδότηση συστημάτων υγείας (6)</vt:lpstr>
      <vt:lpstr>5.3 Χρηματοδότηση συστημάτων υγείας (7)</vt:lpstr>
      <vt:lpstr>5.3.1 Μοντέλο χρηματοδότησης υπηρεσιών Εθνικού Συστήματος Υγείας Μ. Βρετανίας κ.ά. (1)</vt:lpstr>
      <vt:lpstr>5.3.1 Μοντέλο χρηματοδότησης υπηρεσιών Εθνικού Συστήματος Υγείας Μ. Βρετανίας κ.ά. (2)</vt:lpstr>
      <vt:lpstr>5.3.1 Μοντέλο χρηματοδότησης υπηρεσιών Εθνικού Συστήματος Υγείας Μ. Βρετανίας κ.ά. (3)</vt:lpstr>
      <vt:lpstr>5.3.1 Μοντέλο χρηματοδότησης υπηρεσιών Εθνικού Συστήματος Υγείας Μ. Βρετανίας κ.ά. (4)</vt:lpstr>
      <vt:lpstr>5.3.1 Μοντέλο χρηματοδότησης υπηρεσιών Εθνικού Συστήματος Υγείας Μ. Βρετανίας κ.ά. (5)</vt:lpstr>
      <vt:lpstr>5.3.1 Μοντέλο χρηματοδότησης υπηρεσιών Εθνικού Συστήματος Υγείας Μ. Βρετανίας κ.ά. (6)</vt:lpstr>
      <vt:lpstr>5.3.1 Μοντέλο χρηματοδότησης υπηρεσιών Εθνικού Συστήματος Υγείας Μ. Βρετανίας κ.ά. (7)</vt:lpstr>
      <vt:lpstr>5.3.1 Μοντέλο χρηματοδότησης υπηρεσιών Εθνικού Συστήματος Υγείας Μ. Βρετανίας κ.ά. (8)</vt:lpstr>
      <vt:lpstr>5.3.1 Μοντέλο χρηματοδότησης υπηρεσιών Εθνικού Συστήματος Υγείας Μ. Βρετανίας κ.ά. (9)</vt:lpstr>
      <vt:lpstr>5.3.2 Μοντέλο χρηματοδότησης κοινωνικής ασφάλισης υγείας Γερμανίας κ.ά. (1)</vt:lpstr>
      <vt:lpstr>5.3.2 Μοντέλο χρηματοδότησης κοινωνικής ασφάλισης υγείας Γερμανίας κ.ά. (2)</vt:lpstr>
      <vt:lpstr>5.3.2 Μοντέλο χρηματοδότησης κοινωνικής ασφάλισης υγείας Γερμανίας κ.ά. (3)</vt:lpstr>
      <vt:lpstr>5.3.2 Μοντέλο χρηματοδότησης κοινωνικής ασφάλισης υγείας Γερμανίας κ.ά. (4)</vt:lpstr>
      <vt:lpstr>5.3.2 Μοντέλο χρηματοδότησης κοινωνικής ασφάλισης υγείας Γερμανίας κ.ά. (5)</vt:lpstr>
      <vt:lpstr>5.3.2 Μοντέλο χρηματοδότησης κοινωνικής ασφάλισης υγείας Γερμανίας κ.ά. (6)</vt:lpstr>
      <vt:lpstr>5.3.2 Μοντέλο χρηματοδότησης κοινωνικής ασφάλισης υγείας Γερμανίας κ.ά. (7)</vt:lpstr>
      <vt:lpstr>5.3.2 Μοντέλο χρηματοδότησης κοινωνικής ασφάλισης υγείας Γερμανίας κ.ά. (8)</vt:lpstr>
      <vt:lpstr>5.3.2 Μοντέλο χρηματοδότησης κοινωνικής ασφάλισης υγείας Γερμανίας κ.ά. (9)</vt:lpstr>
      <vt:lpstr>5.3.2 Μοντέλο χρηματοδότησης κοινωνικής ασφάλισης υγείας Γερμανίας κ.ά. (9)</vt:lpstr>
      <vt:lpstr>5.3.2 Μοντέλο χρηματοδότησης κοινωνικής ασφάλισης υγείας Γερμανίας κ.ά. (10)</vt:lpstr>
      <vt:lpstr>5.3.2 Μοντέλο χρηματοδότησης κοινωνικής ασφάλισης υγείας Γερμανίας κ.ά. (11)</vt:lpstr>
      <vt:lpstr>5.3.3 Το μοντέλο των Ηνωμένων Πολιτειών Αμερικής (ΗΠΑ) (1)</vt:lpstr>
      <vt:lpstr>5.3.3 Το μοντέλο των Ηνωμένων Πολιτειών Αμερικής (ΗΠΑ) (2)</vt:lpstr>
      <vt:lpstr>5.3.3 Το μοντέλο των Ηνωμένων Πολιτειών Αμερικής (ΗΠΑ) (3)</vt:lpstr>
      <vt:lpstr>5.4 Αποζημιώσεις παρόχων υπηρεσιών υγείας</vt:lpstr>
      <vt:lpstr>5.4.1 Τρόποι αποζημίωσης παρόχων της πρωτοβάθμιας φροντίδας υγείας (1)</vt:lpstr>
      <vt:lpstr>5.4.1 Τρόποι αποζημίωσης παρόχων της πρωτοβάθμιας φροντίδας υγείας (2)</vt:lpstr>
      <vt:lpstr>5.4.1 Τρόποι αποζημίωσης παρόχων της πρωτοβάθμιας φροντίδας υγείας (3)</vt:lpstr>
      <vt:lpstr>5.4.2 Τρόποι αποζημίωσης νοσοκομείων (1)</vt:lpstr>
      <vt:lpstr>5.4.2 Τρόποι αποζημίωσης νοσοκομείων (2)</vt:lpstr>
      <vt:lpstr>5.4.2 Τρόποι αποζημίωσης νοσοκομείων (3)</vt:lpstr>
      <vt:lpstr>5.4.3 Ανακεφαλαίωση μεθόδων αποζημίωσης και ύψους αμοιβών στην ΠΦΥ (1)</vt:lpstr>
      <vt:lpstr>5.4.3 Ανακεφαλαίωση μεθόδων αποζημίωσης και ύψους αμοιβών στην ΠΦΥ (2)</vt:lpstr>
      <vt:lpstr>5.4.3 Ανακεφαλαίωση μεθόδων αποζημίωσης και ύψους αμοιβών στην ΠΦΥ (3)</vt:lpstr>
      <vt:lpstr>5.5 Η ελληνική περίπτωση (1)</vt:lpstr>
      <vt:lpstr>5.5 Η ελληνική περίπτωση (2)</vt:lpstr>
      <vt:lpstr>5.5 Η ελληνική περίπτωση (3)</vt:lpstr>
      <vt:lpstr>5.5 Η ελληνική περίπτωση (4)</vt:lpstr>
      <vt:lpstr>5.5 Η ελληνική περίπτωση (5)</vt:lpstr>
      <vt:lpstr>5.5 Η ελληνική περίπτωση (6)</vt:lpstr>
      <vt:lpstr>5.5 Η ελληνική περίπτωση (7)</vt:lpstr>
      <vt:lpstr>5.5 Η ελληνική περίπτωση (8)</vt:lpstr>
      <vt:lpstr>5.5 Η ελληνική περίπτωση (8)</vt:lpstr>
      <vt:lpstr>5.5 Η ελληνική περίπτωση (9)</vt:lpstr>
      <vt:lpstr>5.5 Η ελληνική περίπτωση (10)</vt:lpstr>
      <vt:lpstr>5.5 Η ελληνική περίπτωση (11)</vt:lpstr>
      <vt:lpstr>5.5 Η ελληνική περίπτωση (12)</vt:lpstr>
      <vt:lpstr>5.5 Η ελληνική περίπτωση (13)</vt:lpstr>
      <vt:lpstr>5.5 Η ελληνική περίπτωση (14)</vt:lpstr>
      <vt:lpstr>5.5 Η ελληνική περίπτωση (15)</vt:lpstr>
      <vt:lpstr>5.5 Η ελληνική περίπτωση (16)</vt:lpstr>
      <vt:lpstr>5.5 Η ελληνική περίπτωση (17)</vt:lpstr>
      <vt:lpstr>5.5 Η ελληνική περίπτωση (18)</vt:lpstr>
      <vt:lpstr>5.5 Η ελληνική περίπτωση (19)</vt:lpstr>
      <vt:lpstr>5.5 Η ελληνική περίπτωση (20)</vt:lpstr>
      <vt:lpstr>5.5 Η ελληνική περίπτωση (21)</vt:lpstr>
      <vt:lpstr>5.5 Η ελληνική περίπτωση (22)</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nikos</dc:creator>
  <cp:lastModifiedBy>Νικόλαος Πολύζος</cp:lastModifiedBy>
  <cp:revision>51</cp:revision>
  <dcterms:created xsi:type="dcterms:W3CDTF">2024-08-07T09:41:26Z</dcterms:created>
  <dcterms:modified xsi:type="dcterms:W3CDTF">2024-10-28T14:01:59Z</dcterms:modified>
</cp:coreProperties>
</file>