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297" r:id="rId33"/>
    <p:sldId id="327" r:id="rId34"/>
    <p:sldId id="328" r:id="rId35"/>
    <p:sldId id="272"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0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Νικόλαος Πολύζος" userId="49bd9883-38f1-4410-9a28-6e5045e10986" providerId="ADAL" clId="{123C5B40-AAFC-4F39-AC09-B497D4DF0044}"/>
    <pc:docChg chg="modSld">
      <pc:chgData name="Νικόλαος Πολύζος" userId="49bd9883-38f1-4410-9a28-6e5045e10986" providerId="ADAL" clId="{123C5B40-AAFC-4F39-AC09-B497D4DF0044}" dt="2024-10-15T10:20:55.374" v="102" actId="113"/>
      <pc:docMkLst>
        <pc:docMk/>
      </pc:docMkLst>
      <pc:sldChg chg="modSp mod">
        <pc:chgData name="Νικόλαος Πολύζος" userId="49bd9883-38f1-4410-9a28-6e5045e10986" providerId="ADAL" clId="{123C5B40-AAFC-4F39-AC09-B497D4DF0044}" dt="2024-10-15T10:15:01.159" v="56" actId="113"/>
        <pc:sldMkLst>
          <pc:docMk/>
          <pc:sldMk cId="1613020682" sldId="297"/>
        </pc:sldMkLst>
        <pc:spChg chg="mod">
          <ac:chgData name="Νικόλαος Πολύζος" userId="49bd9883-38f1-4410-9a28-6e5045e10986" providerId="ADAL" clId="{123C5B40-AAFC-4F39-AC09-B497D4DF0044}" dt="2024-10-15T10:15:01.159" v="56" actId="113"/>
          <ac:spMkLst>
            <pc:docMk/>
            <pc:sldMk cId="1613020682" sldId="297"/>
            <ac:spMk id="4" creationId="{078BBF9E-A4BA-00A8-FCF0-1A5D668228C9}"/>
          </ac:spMkLst>
        </pc:spChg>
      </pc:sldChg>
      <pc:sldChg chg="modSp mod">
        <pc:chgData name="Νικόλαος Πολύζος" userId="49bd9883-38f1-4410-9a28-6e5045e10986" providerId="ADAL" clId="{123C5B40-AAFC-4F39-AC09-B497D4DF0044}" dt="2024-10-15T10:02:51.385" v="2" actId="113"/>
        <pc:sldMkLst>
          <pc:docMk/>
          <pc:sldMk cId="3766377186" sldId="298"/>
        </pc:sldMkLst>
        <pc:spChg chg="mod">
          <ac:chgData name="Νικόλαος Πολύζος" userId="49bd9883-38f1-4410-9a28-6e5045e10986" providerId="ADAL" clId="{123C5B40-AAFC-4F39-AC09-B497D4DF0044}" dt="2024-10-15T10:02:51.385" v="2" actId="113"/>
          <ac:spMkLst>
            <pc:docMk/>
            <pc:sldMk cId="3766377186" sldId="298"/>
            <ac:spMk id="5" creationId="{2257EA9C-0F89-3D68-7224-959EE3C88A98}"/>
          </ac:spMkLst>
        </pc:spChg>
      </pc:sldChg>
      <pc:sldChg chg="modSp mod">
        <pc:chgData name="Νικόλαος Πολύζος" userId="49bd9883-38f1-4410-9a28-6e5045e10986" providerId="ADAL" clId="{123C5B40-AAFC-4F39-AC09-B497D4DF0044}" dt="2024-10-15T10:03:38.174" v="6" actId="113"/>
        <pc:sldMkLst>
          <pc:docMk/>
          <pc:sldMk cId="1607633815" sldId="299"/>
        </pc:sldMkLst>
        <pc:spChg chg="mod">
          <ac:chgData name="Νικόλαος Πολύζος" userId="49bd9883-38f1-4410-9a28-6e5045e10986" providerId="ADAL" clId="{123C5B40-AAFC-4F39-AC09-B497D4DF0044}" dt="2024-10-15T10:03:38.174" v="6" actId="113"/>
          <ac:spMkLst>
            <pc:docMk/>
            <pc:sldMk cId="1607633815" sldId="299"/>
            <ac:spMk id="5" creationId="{2257EA9C-0F89-3D68-7224-959EE3C88A98}"/>
          </ac:spMkLst>
        </pc:spChg>
      </pc:sldChg>
      <pc:sldChg chg="modSp mod">
        <pc:chgData name="Νικόλαος Πολύζος" userId="49bd9883-38f1-4410-9a28-6e5045e10986" providerId="ADAL" clId="{123C5B40-AAFC-4F39-AC09-B497D4DF0044}" dt="2024-10-15T10:04:30.397" v="9" actId="113"/>
        <pc:sldMkLst>
          <pc:docMk/>
          <pc:sldMk cId="1253286562" sldId="301"/>
        </pc:sldMkLst>
        <pc:spChg chg="mod">
          <ac:chgData name="Νικόλαος Πολύζος" userId="49bd9883-38f1-4410-9a28-6e5045e10986" providerId="ADAL" clId="{123C5B40-AAFC-4F39-AC09-B497D4DF0044}" dt="2024-10-15T10:04:30.397" v="9" actId="113"/>
          <ac:spMkLst>
            <pc:docMk/>
            <pc:sldMk cId="1253286562" sldId="301"/>
            <ac:spMk id="5" creationId="{2257EA9C-0F89-3D68-7224-959EE3C88A98}"/>
          </ac:spMkLst>
        </pc:spChg>
      </pc:sldChg>
      <pc:sldChg chg="modSp mod">
        <pc:chgData name="Νικόλαος Πολύζος" userId="49bd9883-38f1-4410-9a28-6e5045e10986" providerId="ADAL" clId="{123C5B40-AAFC-4F39-AC09-B497D4DF0044}" dt="2024-10-15T10:05:39.844" v="12" actId="113"/>
        <pc:sldMkLst>
          <pc:docMk/>
          <pc:sldMk cId="4187118460" sldId="304"/>
        </pc:sldMkLst>
        <pc:spChg chg="mod">
          <ac:chgData name="Νικόλαος Πολύζος" userId="49bd9883-38f1-4410-9a28-6e5045e10986" providerId="ADAL" clId="{123C5B40-AAFC-4F39-AC09-B497D4DF0044}" dt="2024-10-15T10:05:39.844" v="12" actId="113"/>
          <ac:spMkLst>
            <pc:docMk/>
            <pc:sldMk cId="4187118460" sldId="304"/>
            <ac:spMk id="5" creationId="{2257EA9C-0F89-3D68-7224-959EE3C88A98}"/>
          </ac:spMkLst>
        </pc:spChg>
      </pc:sldChg>
      <pc:sldChg chg="modSp mod">
        <pc:chgData name="Νικόλαος Πολύζος" userId="49bd9883-38f1-4410-9a28-6e5045e10986" providerId="ADAL" clId="{123C5B40-AAFC-4F39-AC09-B497D4DF0044}" dt="2024-10-15T10:06:48.618" v="17" actId="113"/>
        <pc:sldMkLst>
          <pc:docMk/>
          <pc:sldMk cId="2536828637" sldId="305"/>
        </pc:sldMkLst>
        <pc:spChg chg="mod">
          <ac:chgData name="Νικόλαος Πολύζος" userId="49bd9883-38f1-4410-9a28-6e5045e10986" providerId="ADAL" clId="{123C5B40-AAFC-4F39-AC09-B497D4DF0044}" dt="2024-10-15T10:06:48.618" v="17" actId="113"/>
          <ac:spMkLst>
            <pc:docMk/>
            <pc:sldMk cId="2536828637" sldId="305"/>
            <ac:spMk id="5" creationId="{2257EA9C-0F89-3D68-7224-959EE3C88A98}"/>
          </ac:spMkLst>
        </pc:spChg>
      </pc:sldChg>
      <pc:sldChg chg="modSp mod">
        <pc:chgData name="Νικόλαος Πολύζος" userId="49bd9883-38f1-4410-9a28-6e5045e10986" providerId="ADAL" clId="{123C5B40-AAFC-4F39-AC09-B497D4DF0044}" dt="2024-10-15T10:07:43.419" v="20" actId="20577"/>
        <pc:sldMkLst>
          <pc:docMk/>
          <pc:sldMk cId="2528182" sldId="310"/>
        </pc:sldMkLst>
        <pc:spChg chg="mod">
          <ac:chgData name="Νικόλαος Πολύζος" userId="49bd9883-38f1-4410-9a28-6e5045e10986" providerId="ADAL" clId="{123C5B40-AAFC-4F39-AC09-B497D4DF0044}" dt="2024-10-15T10:07:43.419" v="20" actId="20577"/>
          <ac:spMkLst>
            <pc:docMk/>
            <pc:sldMk cId="2528182" sldId="310"/>
            <ac:spMk id="4" creationId="{FCB7EF5F-38D3-5785-454B-A4A8C09F2AB7}"/>
          </ac:spMkLst>
        </pc:spChg>
      </pc:sldChg>
      <pc:sldChg chg="modSp mod">
        <pc:chgData name="Νικόλαος Πολύζος" userId="49bd9883-38f1-4410-9a28-6e5045e10986" providerId="ADAL" clId="{123C5B40-AAFC-4F39-AC09-B497D4DF0044}" dt="2024-10-15T10:09:01.725" v="23" actId="113"/>
        <pc:sldMkLst>
          <pc:docMk/>
          <pc:sldMk cId="3192370991" sldId="317"/>
        </pc:sldMkLst>
        <pc:spChg chg="mod">
          <ac:chgData name="Νικόλαος Πολύζος" userId="49bd9883-38f1-4410-9a28-6e5045e10986" providerId="ADAL" clId="{123C5B40-AAFC-4F39-AC09-B497D4DF0044}" dt="2024-10-15T10:09:01.725" v="23" actId="113"/>
          <ac:spMkLst>
            <pc:docMk/>
            <pc:sldMk cId="3192370991" sldId="317"/>
            <ac:spMk id="4" creationId="{B115E48D-3979-58BD-F44A-0FB336293BCB}"/>
          </ac:spMkLst>
        </pc:spChg>
      </pc:sldChg>
      <pc:sldChg chg="modSp mod">
        <pc:chgData name="Νικόλαος Πολύζος" userId="49bd9883-38f1-4410-9a28-6e5045e10986" providerId="ADAL" clId="{123C5B40-AAFC-4F39-AC09-B497D4DF0044}" dt="2024-10-15T10:09:33.571" v="25" actId="20577"/>
        <pc:sldMkLst>
          <pc:docMk/>
          <pc:sldMk cId="7505414" sldId="320"/>
        </pc:sldMkLst>
        <pc:spChg chg="mod">
          <ac:chgData name="Νικόλαος Πολύζος" userId="49bd9883-38f1-4410-9a28-6e5045e10986" providerId="ADAL" clId="{123C5B40-AAFC-4F39-AC09-B497D4DF0044}" dt="2024-10-15T10:09:33.571" v="25" actId="20577"/>
          <ac:spMkLst>
            <pc:docMk/>
            <pc:sldMk cId="7505414" sldId="320"/>
            <ac:spMk id="4" creationId="{B115E48D-3979-58BD-F44A-0FB336293BCB}"/>
          </ac:spMkLst>
        </pc:spChg>
      </pc:sldChg>
      <pc:sldChg chg="modSp mod">
        <pc:chgData name="Νικόλαος Πολύζος" userId="49bd9883-38f1-4410-9a28-6e5045e10986" providerId="ADAL" clId="{123C5B40-AAFC-4F39-AC09-B497D4DF0044}" dt="2024-10-15T10:10:18.762" v="28" actId="113"/>
        <pc:sldMkLst>
          <pc:docMk/>
          <pc:sldMk cId="4050883400" sldId="321"/>
        </pc:sldMkLst>
        <pc:spChg chg="mod">
          <ac:chgData name="Νικόλαος Πολύζος" userId="49bd9883-38f1-4410-9a28-6e5045e10986" providerId="ADAL" clId="{123C5B40-AAFC-4F39-AC09-B497D4DF0044}" dt="2024-10-15T10:10:18.762" v="28" actId="113"/>
          <ac:spMkLst>
            <pc:docMk/>
            <pc:sldMk cId="4050883400" sldId="321"/>
            <ac:spMk id="4" creationId="{B115E48D-3979-58BD-F44A-0FB336293BCB}"/>
          </ac:spMkLst>
        </pc:spChg>
      </pc:sldChg>
      <pc:sldChg chg="modSp mod">
        <pc:chgData name="Νικόλαος Πολύζος" userId="49bd9883-38f1-4410-9a28-6e5045e10986" providerId="ADAL" clId="{123C5B40-AAFC-4F39-AC09-B497D4DF0044}" dt="2024-10-15T10:20:08.531" v="98" actId="113"/>
        <pc:sldMkLst>
          <pc:docMk/>
          <pc:sldMk cId="1404453038" sldId="322"/>
        </pc:sldMkLst>
        <pc:spChg chg="mod">
          <ac:chgData name="Νικόλαος Πολύζος" userId="49bd9883-38f1-4410-9a28-6e5045e10986" providerId="ADAL" clId="{123C5B40-AAFC-4F39-AC09-B497D4DF0044}" dt="2024-10-15T10:20:08.531" v="98" actId="113"/>
          <ac:spMkLst>
            <pc:docMk/>
            <pc:sldMk cId="1404453038" sldId="322"/>
            <ac:spMk id="4" creationId="{B115E48D-3979-58BD-F44A-0FB336293BCB}"/>
          </ac:spMkLst>
        </pc:spChg>
      </pc:sldChg>
      <pc:sldChg chg="modSp mod">
        <pc:chgData name="Νικόλαος Πολύζος" userId="49bd9883-38f1-4410-9a28-6e5045e10986" providerId="ADAL" clId="{123C5B40-AAFC-4F39-AC09-B497D4DF0044}" dt="2024-10-15T10:20:55.374" v="102" actId="113"/>
        <pc:sldMkLst>
          <pc:docMk/>
          <pc:sldMk cId="4031106487" sldId="323"/>
        </pc:sldMkLst>
        <pc:spChg chg="mod">
          <ac:chgData name="Νικόλαος Πολύζος" userId="49bd9883-38f1-4410-9a28-6e5045e10986" providerId="ADAL" clId="{123C5B40-AAFC-4F39-AC09-B497D4DF0044}" dt="2024-10-15T10:20:55.374" v="102" actId="113"/>
          <ac:spMkLst>
            <pc:docMk/>
            <pc:sldMk cId="4031106487" sldId="323"/>
            <ac:spMk id="4" creationId="{B115E48D-3979-58BD-F44A-0FB336293BCB}"/>
          </ac:spMkLst>
        </pc:spChg>
      </pc:sldChg>
      <pc:sldChg chg="modSp mod">
        <pc:chgData name="Νικόλαος Πολύζος" userId="49bd9883-38f1-4410-9a28-6e5045e10986" providerId="ADAL" clId="{123C5B40-AAFC-4F39-AC09-B497D4DF0044}" dt="2024-10-15T10:18:25.903" v="89" actId="113"/>
        <pc:sldMkLst>
          <pc:docMk/>
          <pc:sldMk cId="243639743" sldId="324"/>
        </pc:sldMkLst>
        <pc:spChg chg="mod">
          <ac:chgData name="Νικόλαος Πολύζος" userId="49bd9883-38f1-4410-9a28-6e5045e10986" providerId="ADAL" clId="{123C5B40-AAFC-4F39-AC09-B497D4DF0044}" dt="2024-10-15T10:18:25.903" v="89" actId="113"/>
          <ac:spMkLst>
            <pc:docMk/>
            <pc:sldMk cId="243639743" sldId="324"/>
            <ac:spMk id="4" creationId="{B115E48D-3979-58BD-F44A-0FB336293BCB}"/>
          </ac:spMkLst>
        </pc:spChg>
      </pc:sldChg>
      <pc:sldChg chg="modSp mod">
        <pc:chgData name="Νικόλαος Πολύζος" userId="49bd9883-38f1-4410-9a28-6e5045e10986" providerId="ADAL" clId="{123C5B40-AAFC-4F39-AC09-B497D4DF0044}" dt="2024-10-15T10:17:07.377" v="84" actId="113"/>
        <pc:sldMkLst>
          <pc:docMk/>
          <pc:sldMk cId="1014839526" sldId="325"/>
        </pc:sldMkLst>
        <pc:spChg chg="mod">
          <ac:chgData name="Νικόλαος Πολύζος" userId="49bd9883-38f1-4410-9a28-6e5045e10986" providerId="ADAL" clId="{123C5B40-AAFC-4F39-AC09-B497D4DF0044}" dt="2024-10-15T10:17:07.377" v="84" actId="113"/>
          <ac:spMkLst>
            <pc:docMk/>
            <pc:sldMk cId="1014839526" sldId="325"/>
            <ac:spMk id="4" creationId="{B115E48D-3979-58BD-F44A-0FB336293BCB}"/>
          </ac:spMkLst>
        </pc:spChg>
      </pc:sldChg>
      <pc:sldChg chg="modSp mod">
        <pc:chgData name="Νικόλαος Πολύζος" userId="49bd9883-38f1-4410-9a28-6e5045e10986" providerId="ADAL" clId="{123C5B40-AAFC-4F39-AC09-B497D4DF0044}" dt="2024-10-15T10:14:03.545" v="51" actId="113"/>
        <pc:sldMkLst>
          <pc:docMk/>
          <pc:sldMk cId="3877146154" sldId="326"/>
        </pc:sldMkLst>
        <pc:spChg chg="mod">
          <ac:chgData name="Νικόλαος Πολύζος" userId="49bd9883-38f1-4410-9a28-6e5045e10986" providerId="ADAL" clId="{123C5B40-AAFC-4F39-AC09-B497D4DF0044}" dt="2024-10-15T10:14:03.545" v="51" actId="113"/>
          <ac:spMkLst>
            <pc:docMk/>
            <pc:sldMk cId="3877146154" sldId="326"/>
            <ac:spMk id="4" creationId="{B115E48D-3979-58BD-F44A-0FB336293BCB}"/>
          </ac:spMkLst>
        </pc:spChg>
      </pc:sldChg>
      <pc:sldChg chg="modSp mod">
        <pc:chgData name="Νικόλαος Πολύζος" userId="49bd9883-38f1-4410-9a28-6e5045e10986" providerId="ADAL" clId="{123C5B40-AAFC-4F39-AC09-B497D4DF0044}" dt="2024-10-15T10:16:51.075" v="83" actId="113"/>
        <pc:sldMkLst>
          <pc:docMk/>
          <pc:sldMk cId="1179665990" sldId="327"/>
        </pc:sldMkLst>
        <pc:spChg chg="mod">
          <ac:chgData name="Νικόλαος Πολύζος" userId="49bd9883-38f1-4410-9a28-6e5045e10986" providerId="ADAL" clId="{123C5B40-AAFC-4F39-AC09-B497D4DF0044}" dt="2024-10-15T10:16:51.075" v="83" actId="113"/>
          <ac:spMkLst>
            <pc:docMk/>
            <pc:sldMk cId="1179665990" sldId="327"/>
            <ac:spMk id="4" creationId="{078BBF9E-A4BA-00A8-FCF0-1A5D668228C9}"/>
          </ac:spMkLst>
        </pc:spChg>
      </pc:sldChg>
      <pc:sldChg chg="modSp mod">
        <pc:chgData name="Νικόλαος Πολύζος" userId="49bd9883-38f1-4410-9a28-6e5045e10986" providerId="ADAL" clId="{123C5B40-AAFC-4F39-AC09-B497D4DF0044}" dt="2024-10-15T10:16:20.988" v="80" actId="113"/>
        <pc:sldMkLst>
          <pc:docMk/>
          <pc:sldMk cId="744548336" sldId="328"/>
        </pc:sldMkLst>
        <pc:spChg chg="mod">
          <ac:chgData name="Νικόλαος Πολύζος" userId="49bd9883-38f1-4410-9a28-6e5045e10986" providerId="ADAL" clId="{123C5B40-AAFC-4F39-AC09-B497D4DF0044}" dt="2024-10-15T10:16:20.988" v="80" actId="113"/>
          <ac:spMkLst>
            <pc:docMk/>
            <pc:sldMk cId="744548336" sldId="328"/>
            <ac:spMk id="4" creationId="{078BBF9E-A4BA-00A8-FCF0-1A5D668228C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2C251D-A84D-C7D0-F0BC-789F01EA11A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748A5BD-C9BB-4030-C295-94393268C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B1A9115-0D0E-040A-372C-F89347882F35}"/>
              </a:ext>
            </a:extLst>
          </p:cNvPr>
          <p:cNvSpPr>
            <a:spLocks noGrp="1"/>
          </p:cNvSpPr>
          <p:nvPr>
            <p:ph type="dt" sz="half" idx="10"/>
          </p:nvPr>
        </p:nvSpPr>
        <p:spPr/>
        <p:txBody>
          <a:bodyPr/>
          <a:lstStyle/>
          <a:p>
            <a:fld id="{6989BDE0-AB99-4FB6-B7E8-DA197436DE97}" type="datetimeFigureOut">
              <a:rPr lang="el-GR" smtClean="0"/>
              <a:t>15/10/2024</a:t>
            </a:fld>
            <a:endParaRPr lang="el-GR"/>
          </a:p>
        </p:txBody>
      </p:sp>
      <p:sp>
        <p:nvSpPr>
          <p:cNvPr id="5" name="Θέση υποσέλιδου 4">
            <a:extLst>
              <a:ext uri="{FF2B5EF4-FFF2-40B4-BE49-F238E27FC236}">
                <a16:creationId xmlns:a16="http://schemas.microsoft.com/office/drawing/2014/main" id="{36BABD95-0FB5-AF5E-3FC8-D11FCF08F90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51CF134-9FF7-6F3F-11A9-CA0681DE0B8B}"/>
              </a:ext>
            </a:extLst>
          </p:cNvPr>
          <p:cNvSpPr>
            <a:spLocks noGrp="1"/>
          </p:cNvSpPr>
          <p:nvPr>
            <p:ph type="sldNum" sz="quarter" idx="12"/>
          </p:nvPr>
        </p:nvSpPr>
        <p:spPr/>
        <p:txBody>
          <a:bodyPr/>
          <a:lstStyle/>
          <a:p>
            <a:fld id="{FC241FAE-9FE2-4E2B-A4FF-7F21F23B7963}" type="slidenum">
              <a:rPr lang="el-GR" smtClean="0"/>
              <a:t>‹#›</a:t>
            </a:fld>
            <a:endParaRPr lang="el-GR"/>
          </a:p>
        </p:txBody>
      </p:sp>
    </p:spTree>
    <p:extLst>
      <p:ext uri="{BB962C8B-B14F-4D97-AF65-F5344CB8AC3E}">
        <p14:creationId xmlns:p14="http://schemas.microsoft.com/office/powerpoint/2010/main" val="330948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E403B4-751B-D7A3-7756-727588450CE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E90311E-7A4D-79A8-9375-A7EB79EF9DF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BD770BB-A270-78EA-784B-4EFB3DC24090}"/>
              </a:ext>
            </a:extLst>
          </p:cNvPr>
          <p:cNvSpPr>
            <a:spLocks noGrp="1"/>
          </p:cNvSpPr>
          <p:nvPr>
            <p:ph type="dt" sz="half" idx="10"/>
          </p:nvPr>
        </p:nvSpPr>
        <p:spPr/>
        <p:txBody>
          <a:bodyPr/>
          <a:lstStyle/>
          <a:p>
            <a:fld id="{6989BDE0-AB99-4FB6-B7E8-DA197436DE97}" type="datetimeFigureOut">
              <a:rPr lang="el-GR" smtClean="0"/>
              <a:t>15/10/2024</a:t>
            </a:fld>
            <a:endParaRPr lang="el-GR"/>
          </a:p>
        </p:txBody>
      </p:sp>
      <p:sp>
        <p:nvSpPr>
          <p:cNvPr id="5" name="Θέση υποσέλιδου 4">
            <a:extLst>
              <a:ext uri="{FF2B5EF4-FFF2-40B4-BE49-F238E27FC236}">
                <a16:creationId xmlns:a16="http://schemas.microsoft.com/office/drawing/2014/main" id="{FE044B05-6887-9A34-49D4-FF73F58CB1D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2CDD1BB-4424-FF08-293B-728E7ECAE624}"/>
              </a:ext>
            </a:extLst>
          </p:cNvPr>
          <p:cNvSpPr>
            <a:spLocks noGrp="1"/>
          </p:cNvSpPr>
          <p:nvPr>
            <p:ph type="sldNum" sz="quarter" idx="12"/>
          </p:nvPr>
        </p:nvSpPr>
        <p:spPr/>
        <p:txBody>
          <a:bodyPr/>
          <a:lstStyle/>
          <a:p>
            <a:fld id="{FC241FAE-9FE2-4E2B-A4FF-7F21F23B7963}" type="slidenum">
              <a:rPr lang="el-GR" smtClean="0"/>
              <a:t>‹#›</a:t>
            </a:fld>
            <a:endParaRPr lang="el-GR"/>
          </a:p>
        </p:txBody>
      </p:sp>
    </p:spTree>
    <p:extLst>
      <p:ext uri="{BB962C8B-B14F-4D97-AF65-F5344CB8AC3E}">
        <p14:creationId xmlns:p14="http://schemas.microsoft.com/office/powerpoint/2010/main" val="324494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4B0F2E5-15F9-7D30-BCE4-E047721E042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2538556-1D63-A249-2293-CD0BEA75F37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07DE7FE-FBA8-6B36-0036-3EE8BA6F20C1}"/>
              </a:ext>
            </a:extLst>
          </p:cNvPr>
          <p:cNvSpPr>
            <a:spLocks noGrp="1"/>
          </p:cNvSpPr>
          <p:nvPr>
            <p:ph type="dt" sz="half" idx="10"/>
          </p:nvPr>
        </p:nvSpPr>
        <p:spPr/>
        <p:txBody>
          <a:bodyPr/>
          <a:lstStyle/>
          <a:p>
            <a:fld id="{6989BDE0-AB99-4FB6-B7E8-DA197436DE97}" type="datetimeFigureOut">
              <a:rPr lang="el-GR" smtClean="0"/>
              <a:t>15/10/2024</a:t>
            </a:fld>
            <a:endParaRPr lang="el-GR"/>
          </a:p>
        </p:txBody>
      </p:sp>
      <p:sp>
        <p:nvSpPr>
          <p:cNvPr id="5" name="Θέση υποσέλιδου 4">
            <a:extLst>
              <a:ext uri="{FF2B5EF4-FFF2-40B4-BE49-F238E27FC236}">
                <a16:creationId xmlns:a16="http://schemas.microsoft.com/office/drawing/2014/main" id="{0FEDA767-A3CC-BEF7-D925-92770D9BD2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B09723-A243-D777-1864-DB90E504EAF7}"/>
              </a:ext>
            </a:extLst>
          </p:cNvPr>
          <p:cNvSpPr>
            <a:spLocks noGrp="1"/>
          </p:cNvSpPr>
          <p:nvPr>
            <p:ph type="sldNum" sz="quarter" idx="12"/>
          </p:nvPr>
        </p:nvSpPr>
        <p:spPr/>
        <p:txBody>
          <a:bodyPr/>
          <a:lstStyle/>
          <a:p>
            <a:fld id="{FC241FAE-9FE2-4E2B-A4FF-7F21F23B7963}" type="slidenum">
              <a:rPr lang="el-GR" smtClean="0"/>
              <a:t>‹#›</a:t>
            </a:fld>
            <a:endParaRPr lang="el-GR"/>
          </a:p>
        </p:txBody>
      </p:sp>
    </p:spTree>
    <p:extLst>
      <p:ext uri="{BB962C8B-B14F-4D97-AF65-F5344CB8AC3E}">
        <p14:creationId xmlns:p14="http://schemas.microsoft.com/office/powerpoint/2010/main" val="4353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7DA7E6-D735-4286-9640-E663B0A6B59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057D8F1-0169-9243-B64A-64EEE033013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6344D7F-5A2B-D0A3-3450-452DAFA67270}"/>
              </a:ext>
            </a:extLst>
          </p:cNvPr>
          <p:cNvSpPr>
            <a:spLocks noGrp="1"/>
          </p:cNvSpPr>
          <p:nvPr>
            <p:ph type="dt" sz="half" idx="10"/>
          </p:nvPr>
        </p:nvSpPr>
        <p:spPr/>
        <p:txBody>
          <a:bodyPr/>
          <a:lstStyle/>
          <a:p>
            <a:fld id="{6989BDE0-AB99-4FB6-B7E8-DA197436DE97}" type="datetimeFigureOut">
              <a:rPr lang="el-GR" smtClean="0"/>
              <a:t>15/10/2024</a:t>
            </a:fld>
            <a:endParaRPr lang="el-GR"/>
          </a:p>
        </p:txBody>
      </p:sp>
      <p:sp>
        <p:nvSpPr>
          <p:cNvPr id="5" name="Θέση υποσέλιδου 4">
            <a:extLst>
              <a:ext uri="{FF2B5EF4-FFF2-40B4-BE49-F238E27FC236}">
                <a16:creationId xmlns:a16="http://schemas.microsoft.com/office/drawing/2014/main" id="{C4D8C516-C8E3-F974-B627-47351795C4A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78C22A5-DF7E-701F-8AA9-CE6E36484EAC}"/>
              </a:ext>
            </a:extLst>
          </p:cNvPr>
          <p:cNvSpPr>
            <a:spLocks noGrp="1"/>
          </p:cNvSpPr>
          <p:nvPr>
            <p:ph type="sldNum" sz="quarter" idx="12"/>
          </p:nvPr>
        </p:nvSpPr>
        <p:spPr/>
        <p:txBody>
          <a:bodyPr/>
          <a:lstStyle/>
          <a:p>
            <a:fld id="{FC241FAE-9FE2-4E2B-A4FF-7F21F23B7963}" type="slidenum">
              <a:rPr lang="el-GR" smtClean="0"/>
              <a:t>‹#›</a:t>
            </a:fld>
            <a:endParaRPr lang="el-GR"/>
          </a:p>
        </p:txBody>
      </p:sp>
    </p:spTree>
    <p:extLst>
      <p:ext uri="{BB962C8B-B14F-4D97-AF65-F5344CB8AC3E}">
        <p14:creationId xmlns:p14="http://schemas.microsoft.com/office/powerpoint/2010/main" val="138117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078F7A-2EA3-1968-DF3C-3EE9F615BAF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01B3EF9-C3A3-906E-02C0-18F9748959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ECB8163-25AF-5727-B747-2F78F0DEBA27}"/>
              </a:ext>
            </a:extLst>
          </p:cNvPr>
          <p:cNvSpPr>
            <a:spLocks noGrp="1"/>
          </p:cNvSpPr>
          <p:nvPr>
            <p:ph type="dt" sz="half" idx="10"/>
          </p:nvPr>
        </p:nvSpPr>
        <p:spPr/>
        <p:txBody>
          <a:bodyPr/>
          <a:lstStyle/>
          <a:p>
            <a:fld id="{6989BDE0-AB99-4FB6-B7E8-DA197436DE97}" type="datetimeFigureOut">
              <a:rPr lang="el-GR" smtClean="0"/>
              <a:t>15/10/2024</a:t>
            </a:fld>
            <a:endParaRPr lang="el-GR"/>
          </a:p>
        </p:txBody>
      </p:sp>
      <p:sp>
        <p:nvSpPr>
          <p:cNvPr id="5" name="Θέση υποσέλιδου 4">
            <a:extLst>
              <a:ext uri="{FF2B5EF4-FFF2-40B4-BE49-F238E27FC236}">
                <a16:creationId xmlns:a16="http://schemas.microsoft.com/office/drawing/2014/main" id="{DF4A4B69-2D70-FE02-075F-53F5CB7A92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8B5A2E7-8D9A-F874-9C18-9B9858F2D29B}"/>
              </a:ext>
            </a:extLst>
          </p:cNvPr>
          <p:cNvSpPr>
            <a:spLocks noGrp="1"/>
          </p:cNvSpPr>
          <p:nvPr>
            <p:ph type="sldNum" sz="quarter" idx="12"/>
          </p:nvPr>
        </p:nvSpPr>
        <p:spPr/>
        <p:txBody>
          <a:bodyPr/>
          <a:lstStyle/>
          <a:p>
            <a:fld id="{FC241FAE-9FE2-4E2B-A4FF-7F21F23B7963}" type="slidenum">
              <a:rPr lang="el-GR" smtClean="0"/>
              <a:t>‹#›</a:t>
            </a:fld>
            <a:endParaRPr lang="el-GR"/>
          </a:p>
        </p:txBody>
      </p:sp>
    </p:spTree>
    <p:extLst>
      <p:ext uri="{BB962C8B-B14F-4D97-AF65-F5344CB8AC3E}">
        <p14:creationId xmlns:p14="http://schemas.microsoft.com/office/powerpoint/2010/main" val="184126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2A360E-DC5C-417B-A385-2BF3523977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3526D68-CED4-3E34-8FF7-2CE86224338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8D6AC9D-DD7D-D9A0-3E88-A754EBE6D10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56806A9-8164-AC74-CDBE-8BC928D745C8}"/>
              </a:ext>
            </a:extLst>
          </p:cNvPr>
          <p:cNvSpPr>
            <a:spLocks noGrp="1"/>
          </p:cNvSpPr>
          <p:nvPr>
            <p:ph type="dt" sz="half" idx="10"/>
          </p:nvPr>
        </p:nvSpPr>
        <p:spPr/>
        <p:txBody>
          <a:bodyPr/>
          <a:lstStyle/>
          <a:p>
            <a:fld id="{6989BDE0-AB99-4FB6-B7E8-DA197436DE97}" type="datetimeFigureOut">
              <a:rPr lang="el-GR" smtClean="0"/>
              <a:t>15/10/2024</a:t>
            </a:fld>
            <a:endParaRPr lang="el-GR"/>
          </a:p>
        </p:txBody>
      </p:sp>
      <p:sp>
        <p:nvSpPr>
          <p:cNvPr id="6" name="Θέση υποσέλιδου 5">
            <a:extLst>
              <a:ext uri="{FF2B5EF4-FFF2-40B4-BE49-F238E27FC236}">
                <a16:creationId xmlns:a16="http://schemas.microsoft.com/office/drawing/2014/main" id="{834777C0-C84A-6575-93D4-F64C0F6F3BB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CA2EE91-0F13-301A-F35C-3BB24DFDAE9A}"/>
              </a:ext>
            </a:extLst>
          </p:cNvPr>
          <p:cNvSpPr>
            <a:spLocks noGrp="1"/>
          </p:cNvSpPr>
          <p:nvPr>
            <p:ph type="sldNum" sz="quarter" idx="12"/>
          </p:nvPr>
        </p:nvSpPr>
        <p:spPr/>
        <p:txBody>
          <a:bodyPr/>
          <a:lstStyle/>
          <a:p>
            <a:fld id="{FC241FAE-9FE2-4E2B-A4FF-7F21F23B7963}" type="slidenum">
              <a:rPr lang="el-GR" smtClean="0"/>
              <a:t>‹#›</a:t>
            </a:fld>
            <a:endParaRPr lang="el-GR"/>
          </a:p>
        </p:txBody>
      </p:sp>
    </p:spTree>
    <p:extLst>
      <p:ext uri="{BB962C8B-B14F-4D97-AF65-F5344CB8AC3E}">
        <p14:creationId xmlns:p14="http://schemas.microsoft.com/office/powerpoint/2010/main" val="215181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2E6DC8-9DB4-08C8-C706-6440BEA7DC9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DA69636-49F1-1920-657A-98E5F10F24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6033638-5A4A-BAD2-4F27-364162F23F5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2F1655D-5CC2-F190-5DAB-3AF33B8D64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A1D9367-3E47-F4EE-9FCF-521C8D1605C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470C07E-0162-9A23-FF87-928FEE400939}"/>
              </a:ext>
            </a:extLst>
          </p:cNvPr>
          <p:cNvSpPr>
            <a:spLocks noGrp="1"/>
          </p:cNvSpPr>
          <p:nvPr>
            <p:ph type="dt" sz="half" idx="10"/>
          </p:nvPr>
        </p:nvSpPr>
        <p:spPr/>
        <p:txBody>
          <a:bodyPr/>
          <a:lstStyle/>
          <a:p>
            <a:fld id="{6989BDE0-AB99-4FB6-B7E8-DA197436DE97}" type="datetimeFigureOut">
              <a:rPr lang="el-GR" smtClean="0"/>
              <a:t>15/10/2024</a:t>
            </a:fld>
            <a:endParaRPr lang="el-GR"/>
          </a:p>
        </p:txBody>
      </p:sp>
      <p:sp>
        <p:nvSpPr>
          <p:cNvPr id="8" name="Θέση υποσέλιδου 7">
            <a:extLst>
              <a:ext uri="{FF2B5EF4-FFF2-40B4-BE49-F238E27FC236}">
                <a16:creationId xmlns:a16="http://schemas.microsoft.com/office/drawing/2014/main" id="{21180359-D3D6-0ABA-B3BE-8BB19F47ADC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91174D3-3F97-7C67-3399-B86063A0A0A9}"/>
              </a:ext>
            </a:extLst>
          </p:cNvPr>
          <p:cNvSpPr>
            <a:spLocks noGrp="1"/>
          </p:cNvSpPr>
          <p:nvPr>
            <p:ph type="sldNum" sz="quarter" idx="12"/>
          </p:nvPr>
        </p:nvSpPr>
        <p:spPr/>
        <p:txBody>
          <a:bodyPr/>
          <a:lstStyle/>
          <a:p>
            <a:fld id="{FC241FAE-9FE2-4E2B-A4FF-7F21F23B7963}" type="slidenum">
              <a:rPr lang="el-GR" smtClean="0"/>
              <a:t>‹#›</a:t>
            </a:fld>
            <a:endParaRPr lang="el-GR"/>
          </a:p>
        </p:txBody>
      </p:sp>
    </p:spTree>
    <p:extLst>
      <p:ext uri="{BB962C8B-B14F-4D97-AF65-F5344CB8AC3E}">
        <p14:creationId xmlns:p14="http://schemas.microsoft.com/office/powerpoint/2010/main" val="169698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0A0146-D930-121E-C3C2-57AD6721178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1A3DF07-9782-FCC5-F6CF-38C909F815F1}"/>
              </a:ext>
            </a:extLst>
          </p:cNvPr>
          <p:cNvSpPr>
            <a:spLocks noGrp="1"/>
          </p:cNvSpPr>
          <p:nvPr>
            <p:ph type="dt" sz="half" idx="10"/>
          </p:nvPr>
        </p:nvSpPr>
        <p:spPr/>
        <p:txBody>
          <a:bodyPr/>
          <a:lstStyle/>
          <a:p>
            <a:fld id="{6989BDE0-AB99-4FB6-B7E8-DA197436DE97}" type="datetimeFigureOut">
              <a:rPr lang="el-GR" smtClean="0"/>
              <a:t>15/10/2024</a:t>
            </a:fld>
            <a:endParaRPr lang="el-GR"/>
          </a:p>
        </p:txBody>
      </p:sp>
      <p:sp>
        <p:nvSpPr>
          <p:cNvPr id="4" name="Θέση υποσέλιδου 3">
            <a:extLst>
              <a:ext uri="{FF2B5EF4-FFF2-40B4-BE49-F238E27FC236}">
                <a16:creationId xmlns:a16="http://schemas.microsoft.com/office/drawing/2014/main" id="{0BDF90C8-9125-A63A-880A-7F3EB91CA1B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813BDF5-2ECA-FB71-6065-DC91477F21D3}"/>
              </a:ext>
            </a:extLst>
          </p:cNvPr>
          <p:cNvSpPr>
            <a:spLocks noGrp="1"/>
          </p:cNvSpPr>
          <p:nvPr>
            <p:ph type="sldNum" sz="quarter" idx="12"/>
          </p:nvPr>
        </p:nvSpPr>
        <p:spPr/>
        <p:txBody>
          <a:bodyPr/>
          <a:lstStyle/>
          <a:p>
            <a:fld id="{FC241FAE-9FE2-4E2B-A4FF-7F21F23B7963}" type="slidenum">
              <a:rPr lang="el-GR" smtClean="0"/>
              <a:t>‹#›</a:t>
            </a:fld>
            <a:endParaRPr lang="el-GR"/>
          </a:p>
        </p:txBody>
      </p:sp>
    </p:spTree>
    <p:extLst>
      <p:ext uri="{BB962C8B-B14F-4D97-AF65-F5344CB8AC3E}">
        <p14:creationId xmlns:p14="http://schemas.microsoft.com/office/powerpoint/2010/main" val="17084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2DEC8A7-B8E5-0EED-2010-8B39985CE85F}"/>
              </a:ext>
            </a:extLst>
          </p:cNvPr>
          <p:cNvSpPr>
            <a:spLocks noGrp="1"/>
          </p:cNvSpPr>
          <p:nvPr>
            <p:ph type="dt" sz="half" idx="10"/>
          </p:nvPr>
        </p:nvSpPr>
        <p:spPr/>
        <p:txBody>
          <a:bodyPr/>
          <a:lstStyle/>
          <a:p>
            <a:fld id="{6989BDE0-AB99-4FB6-B7E8-DA197436DE97}" type="datetimeFigureOut">
              <a:rPr lang="el-GR" smtClean="0"/>
              <a:t>15/10/2024</a:t>
            </a:fld>
            <a:endParaRPr lang="el-GR"/>
          </a:p>
        </p:txBody>
      </p:sp>
      <p:sp>
        <p:nvSpPr>
          <p:cNvPr id="3" name="Θέση υποσέλιδου 2">
            <a:extLst>
              <a:ext uri="{FF2B5EF4-FFF2-40B4-BE49-F238E27FC236}">
                <a16:creationId xmlns:a16="http://schemas.microsoft.com/office/drawing/2014/main" id="{E02457F3-5170-FBE3-AA01-3CF50887023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117DB8D-AA7F-DE12-739E-1A86472108BE}"/>
              </a:ext>
            </a:extLst>
          </p:cNvPr>
          <p:cNvSpPr>
            <a:spLocks noGrp="1"/>
          </p:cNvSpPr>
          <p:nvPr>
            <p:ph type="sldNum" sz="quarter" idx="12"/>
          </p:nvPr>
        </p:nvSpPr>
        <p:spPr/>
        <p:txBody>
          <a:bodyPr/>
          <a:lstStyle/>
          <a:p>
            <a:fld id="{FC241FAE-9FE2-4E2B-A4FF-7F21F23B7963}" type="slidenum">
              <a:rPr lang="el-GR" smtClean="0"/>
              <a:t>‹#›</a:t>
            </a:fld>
            <a:endParaRPr lang="el-GR"/>
          </a:p>
        </p:txBody>
      </p:sp>
    </p:spTree>
    <p:extLst>
      <p:ext uri="{BB962C8B-B14F-4D97-AF65-F5344CB8AC3E}">
        <p14:creationId xmlns:p14="http://schemas.microsoft.com/office/powerpoint/2010/main" val="203727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C0F5F5-1BD1-5461-7D52-DEADDE7CD6C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5AFDBBE-088C-EEC2-E28A-DF7167F25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BECA19A-29EF-2AFC-D577-482563827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5464150-E596-DEFF-09D3-1F93FA87B2C8}"/>
              </a:ext>
            </a:extLst>
          </p:cNvPr>
          <p:cNvSpPr>
            <a:spLocks noGrp="1"/>
          </p:cNvSpPr>
          <p:nvPr>
            <p:ph type="dt" sz="half" idx="10"/>
          </p:nvPr>
        </p:nvSpPr>
        <p:spPr/>
        <p:txBody>
          <a:bodyPr/>
          <a:lstStyle/>
          <a:p>
            <a:fld id="{6989BDE0-AB99-4FB6-B7E8-DA197436DE97}" type="datetimeFigureOut">
              <a:rPr lang="el-GR" smtClean="0"/>
              <a:t>15/10/2024</a:t>
            </a:fld>
            <a:endParaRPr lang="el-GR"/>
          </a:p>
        </p:txBody>
      </p:sp>
      <p:sp>
        <p:nvSpPr>
          <p:cNvPr id="6" name="Θέση υποσέλιδου 5">
            <a:extLst>
              <a:ext uri="{FF2B5EF4-FFF2-40B4-BE49-F238E27FC236}">
                <a16:creationId xmlns:a16="http://schemas.microsoft.com/office/drawing/2014/main" id="{C31F133B-173A-6D17-D8A6-3482D4C6C0A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5A0DEA3-61C8-ADC9-DBE8-28C8D94E1246}"/>
              </a:ext>
            </a:extLst>
          </p:cNvPr>
          <p:cNvSpPr>
            <a:spLocks noGrp="1"/>
          </p:cNvSpPr>
          <p:nvPr>
            <p:ph type="sldNum" sz="quarter" idx="12"/>
          </p:nvPr>
        </p:nvSpPr>
        <p:spPr/>
        <p:txBody>
          <a:bodyPr/>
          <a:lstStyle/>
          <a:p>
            <a:fld id="{FC241FAE-9FE2-4E2B-A4FF-7F21F23B7963}" type="slidenum">
              <a:rPr lang="el-GR" smtClean="0"/>
              <a:t>‹#›</a:t>
            </a:fld>
            <a:endParaRPr lang="el-GR"/>
          </a:p>
        </p:txBody>
      </p:sp>
    </p:spTree>
    <p:extLst>
      <p:ext uri="{BB962C8B-B14F-4D97-AF65-F5344CB8AC3E}">
        <p14:creationId xmlns:p14="http://schemas.microsoft.com/office/powerpoint/2010/main" val="323704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F065DB-79B9-EA2D-D41C-598CF7244A7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A70A373-663E-528A-31C0-AB96F2873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00D0445-D1FF-DCC7-4BA8-4B945CD43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3B0EC2D-AC5F-69F4-899B-7395EA4E8C0B}"/>
              </a:ext>
            </a:extLst>
          </p:cNvPr>
          <p:cNvSpPr>
            <a:spLocks noGrp="1"/>
          </p:cNvSpPr>
          <p:nvPr>
            <p:ph type="dt" sz="half" idx="10"/>
          </p:nvPr>
        </p:nvSpPr>
        <p:spPr/>
        <p:txBody>
          <a:bodyPr/>
          <a:lstStyle/>
          <a:p>
            <a:fld id="{6989BDE0-AB99-4FB6-B7E8-DA197436DE97}" type="datetimeFigureOut">
              <a:rPr lang="el-GR" smtClean="0"/>
              <a:t>15/10/2024</a:t>
            </a:fld>
            <a:endParaRPr lang="el-GR"/>
          </a:p>
        </p:txBody>
      </p:sp>
      <p:sp>
        <p:nvSpPr>
          <p:cNvPr id="6" name="Θέση υποσέλιδου 5">
            <a:extLst>
              <a:ext uri="{FF2B5EF4-FFF2-40B4-BE49-F238E27FC236}">
                <a16:creationId xmlns:a16="http://schemas.microsoft.com/office/drawing/2014/main" id="{D8525F3D-755F-A68B-9BC5-735CA2979D7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71A7290-EB0C-2760-172C-D7A76E62253A}"/>
              </a:ext>
            </a:extLst>
          </p:cNvPr>
          <p:cNvSpPr>
            <a:spLocks noGrp="1"/>
          </p:cNvSpPr>
          <p:nvPr>
            <p:ph type="sldNum" sz="quarter" idx="12"/>
          </p:nvPr>
        </p:nvSpPr>
        <p:spPr/>
        <p:txBody>
          <a:bodyPr/>
          <a:lstStyle/>
          <a:p>
            <a:fld id="{FC241FAE-9FE2-4E2B-A4FF-7F21F23B7963}" type="slidenum">
              <a:rPr lang="el-GR" smtClean="0"/>
              <a:t>‹#›</a:t>
            </a:fld>
            <a:endParaRPr lang="el-GR"/>
          </a:p>
        </p:txBody>
      </p:sp>
    </p:spTree>
    <p:extLst>
      <p:ext uri="{BB962C8B-B14F-4D97-AF65-F5344CB8AC3E}">
        <p14:creationId xmlns:p14="http://schemas.microsoft.com/office/powerpoint/2010/main" val="1087794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57251C8-9D67-563D-A2A7-65F6A9A7A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6F55C98-32F9-E59B-99E5-E31E7E4E2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3630995-847F-EFC7-406A-017E5515F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89BDE0-AB99-4FB6-B7E8-DA197436DE97}" type="datetimeFigureOut">
              <a:rPr lang="el-GR" smtClean="0"/>
              <a:t>15/10/2024</a:t>
            </a:fld>
            <a:endParaRPr lang="el-GR"/>
          </a:p>
        </p:txBody>
      </p:sp>
      <p:sp>
        <p:nvSpPr>
          <p:cNvPr id="5" name="Θέση υποσέλιδου 4">
            <a:extLst>
              <a:ext uri="{FF2B5EF4-FFF2-40B4-BE49-F238E27FC236}">
                <a16:creationId xmlns:a16="http://schemas.microsoft.com/office/drawing/2014/main" id="{99C1DE6A-4438-90DB-374F-7EDA0A7ED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BA443ED-A78F-90DE-6BB7-76A35CCBDD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241FAE-9FE2-4E2B-A4FF-7F21F23B7963}" type="slidenum">
              <a:rPr lang="el-GR" smtClean="0"/>
              <a:t>‹#›</a:t>
            </a:fld>
            <a:endParaRPr lang="el-GR"/>
          </a:p>
        </p:txBody>
      </p:sp>
    </p:spTree>
    <p:extLst>
      <p:ext uri="{BB962C8B-B14F-4D97-AF65-F5344CB8AC3E}">
        <p14:creationId xmlns:p14="http://schemas.microsoft.com/office/powerpoint/2010/main" val="3263465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178490" y="161310"/>
            <a:ext cx="7013510" cy="1326527"/>
          </a:xfrm>
        </p:spPr>
        <p:txBody>
          <a:bodyPr>
            <a:noAutofit/>
          </a:bodyPr>
          <a:lstStyle/>
          <a:p>
            <a:pPr algn="l"/>
            <a:r>
              <a:rPr lang="el-GR" sz="3600" b="1" dirty="0">
                <a:solidFill>
                  <a:srgbClr val="2E6CB8"/>
                </a:solidFill>
                <a:latin typeface="Arial" panose="020B0604020202020204" pitchFamily="34" charset="0"/>
                <a:cs typeface="Arial" panose="020B0604020202020204" pitchFamily="34" charset="0"/>
              </a:rPr>
              <a:t>Πολιτική υγείας και </a:t>
            </a:r>
            <a:br>
              <a:rPr lang="el-GR" sz="3600" b="1" dirty="0">
                <a:solidFill>
                  <a:srgbClr val="2E6CB8"/>
                </a:solidFill>
                <a:latin typeface="Arial" panose="020B0604020202020204" pitchFamily="34" charset="0"/>
                <a:cs typeface="Arial" panose="020B0604020202020204" pitchFamily="34" charset="0"/>
              </a:rPr>
            </a:br>
            <a:r>
              <a:rPr lang="el-GR" sz="3600" b="1" dirty="0">
                <a:solidFill>
                  <a:srgbClr val="2E6CB8"/>
                </a:solidFill>
                <a:latin typeface="Arial" panose="020B0604020202020204" pitchFamily="34" charset="0"/>
                <a:cs typeface="Arial" panose="020B0604020202020204" pitchFamily="34" charset="0"/>
              </a:rPr>
              <a:t>Διοίκηση υπηρεσιών υγείας</a:t>
            </a:r>
          </a:p>
        </p:txBody>
      </p:sp>
      <p:sp>
        <p:nvSpPr>
          <p:cNvPr id="3" name="Υπότιτλος 2">
            <a:extLst>
              <a:ext uri="{FF2B5EF4-FFF2-40B4-BE49-F238E27FC236}">
                <a16:creationId xmlns:a16="http://schemas.microsoft.com/office/drawing/2014/main" id="{263B0220-285E-CDAD-EBD0-6D84226E8FAB}"/>
              </a:ext>
            </a:extLst>
          </p:cNvPr>
          <p:cNvSpPr>
            <a:spLocks noGrp="1"/>
          </p:cNvSpPr>
          <p:nvPr>
            <p:ph type="subTitle" idx="1"/>
          </p:nvPr>
        </p:nvSpPr>
        <p:spPr>
          <a:xfrm>
            <a:off x="5178490" y="1670066"/>
            <a:ext cx="6806288" cy="841946"/>
          </a:xfrm>
        </p:spPr>
        <p:txBody>
          <a:bodyPr>
            <a:normAutofit/>
          </a:bodyPr>
          <a:lstStyle/>
          <a:p>
            <a:pPr algn="l"/>
            <a:r>
              <a:rPr lang="el-GR" sz="2800" dirty="0">
                <a:latin typeface="Arial" panose="020B0604020202020204" pitchFamily="34" charset="0"/>
                <a:cs typeface="Arial" panose="020B0604020202020204" pitchFamily="34" charset="0"/>
              </a:rPr>
              <a:t>Νικόλαος Μ. Πολύζος</a:t>
            </a:r>
          </a:p>
        </p:txBody>
      </p:sp>
      <p:sp>
        <p:nvSpPr>
          <p:cNvPr id="4" name="TextBox 3">
            <a:extLst>
              <a:ext uri="{FF2B5EF4-FFF2-40B4-BE49-F238E27FC236}">
                <a16:creationId xmlns:a16="http://schemas.microsoft.com/office/drawing/2014/main" id="{017CE44A-DACC-7179-A8D3-B317D438C19B}"/>
              </a:ext>
            </a:extLst>
          </p:cNvPr>
          <p:cNvSpPr txBox="1"/>
          <p:nvPr/>
        </p:nvSpPr>
        <p:spPr>
          <a:xfrm>
            <a:off x="5178490" y="2466960"/>
            <a:ext cx="7013510" cy="1877437"/>
          </a:xfrm>
          <a:prstGeom prst="rect">
            <a:avLst/>
          </a:prstGeom>
          <a:noFill/>
        </p:spPr>
        <p:txBody>
          <a:bodyPr wrap="square" rtlCol="0">
            <a:spAutoFit/>
          </a:bodyPr>
          <a:lstStyle/>
          <a:p>
            <a:r>
              <a:rPr lang="el-GR" sz="2800" b="1" dirty="0">
                <a:latin typeface="Arial" panose="020B0604020202020204" pitchFamily="34" charset="0"/>
                <a:cs typeface="Arial" panose="020B0604020202020204" pitchFamily="34" charset="0"/>
              </a:rPr>
              <a:t>Κεφ. </a:t>
            </a:r>
            <a:r>
              <a:rPr lang="en-US" sz="2800" b="1" dirty="0">
                <a:latin typeface="Arial" panose="020B0604020202020204" pitchFamily="34" charset="0"/>
                <a:cs typeface="Arial" panose="020B0604020202020204" pitchFamily="34" charset="0"/>
              </a:rPr>
              <a:t>3</a:t>
            </a:r>
            <a:endParaRPr lang="el-GR" sz="2800" b="1" dirty="0">
              <a:latin typeface="Arial" panose="020B0604020202020204" pitchFamily="34" charset="0"/>
              <a:cs typeface="Arial" panose="020B0604020202020204" pitchFamily="34" charset="0"/>
            </a:endParaRPr>
          </a:p>
          <a:p>
            <a:endParaRPr lang="el-GR" sz="1400" b="1" dirty="0">
              <a:latin typeface="Arial" panose="020B0604020202020204" pitchFamily="34" charset="0"/>
              <a:cs typeface="Arial" panose="020B0604020202020204" pitchFamily="34" charset="0"/>
            </a:endParaRPr>
          </a:p>
          <a:p>
            <a:r>
              <a:rPr lang="el-GR" sz="2800" b="1" dirty="0">
                <a:latin typeface="Arial" panose="020B0604020202020204" pitchFamily="34" charset="0"/>
                <a:cs typeface="Arial" panose="020B0604020202020204" pitchFamily="34" charset="0"/>
              </a:rPr>
              <a:t>Η δημόσια υγεία: </a:t>
            </a:r>
            <a:endParaRPr lang="en-US" sz="2800" b="1" dirty="0">
              <a:latin typeface="Arial" panose="020B0604020202020204" pitchFamily="34" charset="0"/>
              <a:cs typeface="Arial" panose="020B0604020202020204" pitchFamily="34" charset="0"/>
            </a:endParaRPr>
          </a:p>
          <a:p>
            <a:r>
              <a:rPr lang="el-GR" sz="2800" b="1" dirty="0">
                <a:latin typeface="Arial" panose="020B0604020202020204" pitchFamily="34" charset="0"/>
                <a:cs typeface="Arial" panose="020B0604020202020204" pitchFamily="34" charset="0"/>
              </a:rPr>
              <a:t>νέες προκλήσεις </a:t>
            </a:r>
            <a:endParaRPr lang="en-US" dirty="0"/>
          </a:p>
          <a:p>
            <a:endParaRPr lang="en-US" dirty="0"/>
          </a:p>
        </p:txBody>
      </p:sp>
      <p:sp>
        <p:nvSpPr>
          <p:cNvPr id="5" name="Ορθογώνιο 4">
            <a:extLst>
              <a:ext uri="{FF2B5EF4-FFF2-40B4-BE49-F238E27FC236}">
                <a16:creationId xmlns:a16="http://schemas.microsoft.com/office/drawing/2014/main" id="{A87E087D-7E8A-1429-F549-0360857342A8}"/>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7" name="Εικόνα 6">
            <a:extLst>
              <a:ext uri="{FF2B5EF4-FFF2-40B4-BE49-F238E27FC236}">
                <a16:creationId xmlns:a16="http://schemas.microsoft.com/office/drawing/2014/main" id="{1B7C43C3-B4D5-5F36-9448-13802159E1CE}"/>
              </a:ext>
            </a:extLst>
          </p:cNvPr>
          <p:cNvPicPr>
            <a:picLocks noChangeAspect="1"/>
          </p:cNvPicPr>
          <p:nvPr/>
        </p:nvPicPr>
        <p:blipFill>
          <a:blip r:embed="rId2"/>
          <a:stretch>
            <a:fillRect/>
          </a:stretch>
        </p:blipFill>
        <p:spPr>
          <a:xfrm>
            <a:off x="9964079" y="5607778"/>
            <a:ext cx="1755170" cy="576000"/>
          </a:xfrm>
          <a:prstGeom prst="rect">
            <a:avLst/>
          </a:prstGeom>
        </p:spPr>
      </p:pic>
      <p:pic>
        <p:nvPicPr>
          <p:cNvPr id="9" name="Εικόνα 8" descr="Εικόνα που περιέχει κείμενο, γραμματοσειρά, σύμβολο, στιγμιότυπο οθόνης&#10;&#10;Περιγραφή που δημιουργήθηκε αυτόματα">
            <a:extLst>
              <a:ext uri="{FF2B5EF4-FFF2-40B4-BE49-F238E27FC236}">
                <a16:creationId xmlns:a16="http://schemas.microsoft.com/office/drawing/2014/main" id="{E77B897F-0262-E821-51F7-EA9BB73A9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81" y="387458"/>
            <a:ext cx="4053582" cy="5723058"/>
          </a:xfrm>
          <a:prstGeom prst="rect">
            <a:avLst/>
          </a:prstGeom>
          <a:ln w="3175">
            <a:solidFill>
              <a:schemeClr val="tx1"/>
            </a:solidFill>
          </a:ln>
          <a:effectLst>
            <a:outerShdw blurRad="50800" dist="38100" dir="2700000" sx="101000" sy="101000" algn="tl" rotWithShape="0">
              <a:prstClr val="black">
                <a:alpha val="20000"/>
              </a:prstClr>
            </a:outerShdw>
          </a:effectLst>
        </p:spPr>
      </p:pic>
    </p:spTree>
    <p:extLst>
      <p:ext uri="{BB962C8B-B14F-4D97-AF65-F5344CB8AC3E}">
        <p14:creationId xmlns:p14="http://schemas.microsoft.com/office/powerpoint/2010/main" val="203974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.2  Νέες προκλήσεις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03245" y="884112"/>
            <a:ext cx="11585509" cy="5262979"/>
          </a:xfrm>
          <a:prstGeom prst="rect">
            <a:avLst/>
          </a:prstGeom>
          <a:noFill/>
          <a:ln>
            <a:noFill/>
          </a:ln>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δ. στη ρύθμιση του παγκόσμιου </a:t>
            </a:r>
            <a:r>
              <a:rPr lang="el-GR" sz="2400" b="1" i="0" u="none" strike="noStrike" baseline="0" dirty="0">
                <a:latin typeface="Arial" panose="020B0604020202020204" pitchFamily="34" charset="0"/>
                <a:cs typeface="Arial" panose="020B0604020202020204" pitchFamily="34" charset="0"/>
              </a:rPr>
              <a:t>εμπορίου</a:t>
            </a:r>
            <a:r>
              <a:rPr lang="el-GR" sz="2400" b="0" i="0" u="none" strike="noStrike" baseline="0" dirty="0">
                <a:latin typeface="Arial" panose="020B0604020202020204" pitchFamily="34" charset="0"/>
                <a:cs typeface="Arial" panose="020B0604020202020204" pitchFamily="34" charset="0"/>
              </a:rPr>
              <a:t> και της παραγωγής, ώστε να προστατευτεί η υγεία των ανθρώπων και των εργαζομένων έναντι των μεταδοτικών ασθενειών, των βιομηχανικών κινδύνων, των βλαβερών αποβλήτων, των επαγγελματικών ασθενειών κ.λπ.,</a:t>
            </a:r>
          </a:p>
          <a:p>
            <a:pPr algn="l"/>
            <a:r>
              <a:rPr lang="el-GR" sz="2400" b="0" i="0" u="none" strike="noStrike" baseline="0" dirty="0">
                <a:latin typeface="Arial" panose="020B0604020202020204" pitchFamily="34" charset="0"/>
                <a:cs typeface="Arial" panose="020B0604020202020204" pitchFamily="34" charset="0"/>
              </a:rPr>
              <a:t>ε. στην επίπτωση που έχει η ανάπτυξη της </a:t>
            </a:r>
            <a:r>
              <a:rPr lang="el-GR" sz="2400" b="1" i="0" u="none" strike="noStrike" baseline="0" dirty="0">
                <a:latin typeface="Arial" panose="020B0604020202020204" pitchFamily="34" charset="0"/>
                <a:cs typeface="Arial" panose="020B0604020202020204" pitchFamily="34" charset="0"/>
              </a:rPr>
              <a:t>τεχνολογίας</a:t>
            </a:r>
            <a:r>
              <a:rPr lang="el-GR" sz="2400" b="0" i="0" u="none" strike="noStrike" baseline="0" dirty="0">
                <a:latin typeface="Arial" panose="020B0604020202020204" pitchFamily="34" charset="0"/>
                <a:cs typeface="Arial" panose="020B0604020202020204" pitchFamily="34" charset="0"/>
              </a:rPr>
              <a:t>, της πληροφορικής και των τηλεπικοινωνιών στην παροχή υπηρεσιών υγείας και την εμφάνιση νέων μορφών ανισοτήτων που σχετίζονται με τη δυνατότητα πρόσβασης στις τεχνολογίες αυτές,</a:t>
            </a:r>
          </a:p>
          <a:p>
            <a:pPr algn="l"/>
            <a:r>
              <a:rPr lang="el-GR" sz="2400" b="0" i="0" u="none" strike="noStrike" baseline="0" dirty="0" err="1">
                <a:latin typeface="Arial" panose="020B0604020202020204" pitchFamily="34" charset="0"/>
                <a:cs typeface="Arial" panose="020B0604020202020204" pitchFamily="34" charset="0"/>
              </a:rPr>
              <a:t>στ</a:t>
            </a:r>
            <a:r>
              <a:rPr lang="el-GR" sz="2400" b="0" i="0" u="none" strike="noStrike" baseline="0" dirty="0">
                <a:latin typeface="Arial" panose="020B0604020202020204" pitchFamily="34" charset="0"/>
                <a:cs typeface="Arial" panose="020B0604020202020204" pitchFamily="34" charset="0"/>
              </a:rPr>
              <a:t>. στον ρόλο του </a:t>
            </a:r>
            <a:r>
              <a:rPr lang="el-GR" sz="2400" b="1" i="0" u="none" strike="noStrike" baseline="0" dirty="0">
                <a:latin typeface="Arial" panose="020B0604020202020204" pitchFamily="34" charset="0"/>
                <a:cs typeface="Arial" panose="020B0604020202020204" pitchFamily="34" charset="0"/>
              </a:rPr>
              <a:t>κράτους</a:t>
            </a:r>
            <a:r>
              <a:rPr lang="el-GR" sz="2400" b="0" i="0" u="none" strike="noStrike" baseline="0" dirty="0">
                <a:latin typeface="Arial" panose="020B0604020202020204" pitchFamily="34" charset="0"/>
                <a:cs typeface="Arial" panose="020B0604020202020204" pitchFamily="34" charset="0"/>
              </a:rPr>
              <a:t>, των μη κυβερνητικών οργανώσεων, των διεθνών </a:t>
            </a:r>
            <a:r>
              <a:rPr lang="el-GR" sz="2400" b="1" i="0" u="none" strike="noStrike" baseline="0" dirty="0">
                <a:latin typeface="Arial" panose="020B0604020202020204" pitchFamily="34" charset="0"/>
                <a:cs typeface="Arial" panose="020B0604020202020204" pitchFamily="34" charset="0"/>
              </a:rPr>
              <a:t>οργανισμών</a:t>
            </a:r>
            <a:r>
              <a:rPr lang="el-GR" sz="2400" b="0" i="0" u="none" strike="noStrike" baseline="0" dirty="0">
                <a:latin typeface="Arial" panose="020B0604020202020204" pitchFamily="34" charset="0"/>
                <a:cs typeface="Arial" panose="020B0604020202020204" pitchFamily="34" charset="0"/>
              </a:rPr>
              <a:t>, των ιδιωτικών φορέων κ.λπ. στη διαμόρφωση της πολιτικής υγείας και την ανεύρεση μιας ισορροπίας μεταξύ αυτών,</a:t>
            </a:r>
          </a:p>
          <a:p>
            <a:pPr algn="l"/>
            <a:r>
              <a:rPr lang="el-GR" sz="2400" b="0" i="0" u="none" strike="noStrike" baseline="0" dirty="0">
                <a:latin typeface="Arial" panose="020B0604020202020204" pitchFamily="34" charset="0"/>
                <a:cs typeface="Arial" panose="020B0604020202020204" pitchFamily="34" charset="0"/>
              </a:rPr>
              <a:t>ζ. στην υιοθέτηση </a:t>
            </a:r>
            <a:r>
              <a:rPr lang="el-GR" sz="2400" b="1" i="0" u="none" strike="noStrike" baseline="0" dirty="0">
                <a:latin typeface="Arial" panose="020B0604020202020204" pitchFamily="34" charset="0"/>
                <a:cs typeface="Arial" panose="020B0604020202020204" pitchFamily="34" charset="0"/>
              </a:rPr>
              <a:t>διεθνών κανόνων</a:t>
            </a:r>
            <a:r>
              <a:rPr lang="el-GR" sz="2400" b="0" i="0" u="none" strike="noStrike" baseline="0" dirty="0">
                <a:latin typeface="Arial" panose="020B0604020202020204" pitchFamily="34" charset="0"/>
                <a:cs typeface="Arial" panose="020B0604020202020204" pitchFamily="34" charset="0"/>
              </a:rPr>
              <a:t> που να ρυθμίζουν τα ζητήματα της παγκόσμιας υγείας, την πιστοποίηση των προμηθευτών υπηρεσιών και των επαγγελματιών υγείας, την προστασία των δικαιωμάτων σε σχέση με τα φάρμακα, τη </a:t>
            </a:r>
            <a:r>
              <a:rPr lang="el-GR" sz="2400" b="0" i="0" u="none" strike="noStrike" baseline="0" dirty="0" err="1">
                <a:latin typeface="Arial" panose="020B0604020202020204" pitchFamily="34" charset="0"/>
                <a:cs typeface="Arial" panose="020B0604020202020204" pitchFamily="34" charset="0"/>
              </a:rPr>
              <a:t>βιοϊατρική</a:t>
            </a:r>
            <a:r>
              <a:rPr lang="el-GR" sz="2400" b="0" i="0" u="none" strike="noStrike" baseline="0" dirty="0">
                <a:latin typeface="Arial" panose="020B0604020202020204" pitchFamily="34" charset="0"/>
                <a:cs typeface="Arial" panose="020B0604020202020204" pitchFamily="34" charset="0"/>
              </a:rPr>
              <a:t> τεχνολογία κ.λπ.</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82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.2  Νέες προκλήσεις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03245" y="884112"/>
            <a:ext cx="11585509" cy="5170646"/>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Συνοπτικά, οι νέες προκλήσεις στη δημόσια υγεία των ευρωπαϊκών χωρών είναι:</a:t>
            </a:r>
          </a:p>
          <a:p>
            <a:pPr algn="l"/>
            <a:r>
              <a:rPr lang="el-GR" sz="2200" b="0" i="0" u="none" strike="noStrike" baseline="0" dirty="0">
                <a:latin typeface="Arial" panose="020B0604020202020204" pitchFamily="34" charset="0"/>
                <a:cs typeface="Arial" panose="020B0604020202020204" pitchFamily="34" charset="0"/>
              </a:rPr>
              <a:t>• Η μετάβαση σε ένα </a:t>
            </a:r>
            <a:r>
              <a:rPr lang="el-GR" sz="2200" b="1" i="0" u="none" strike="noStrike" baseline="0" dirty="0">
                <a:latin typeface="Arial" panose="020B0604020202020204" pitchFamily="34" charset="0"/>
                <a:cs typeface="Arial" panose="020B0604020202020204" pitchFamily="34" charset="0"/>
              </a:rPr>
              <a:t>επιδημιολογικό προφίλ </a:t>
            </a:r>
            <a:r>
              <a:rPr lang="el-GR" sz="2200" b="0" i="0" u="none" strike="noStrike" baseline="0" dirty="0">
                <a:latin typeface="Arial" panose="020B0604020202020204" pitchFamily="34" charset="0"/>
                <a:cs typeface="Arial" panose="020B0604020202020204" pitchFamily="34" charset="0"/>
              </a:rPr>
              <a:t>που κυριαρχείται από τα καρδιαγγειακά νοσήματα, τα νεοπλάσματα, τα μεταβολικά νοσήματα κ.ά.</a:t>
            </a:r>
          </a:p>
          <a:p>
            <a:pPr algn="l"/>
            <a:r>
              <a:rPr lang="el-GR" sz="2200" b="0" i="0" u="none" strike="noStrike" baseline="0" dirty="0">
                <a:latin typeface="Arial" panose="020B0604020202020204" pitchFamily="34" charset="0"/>
                <a:cs typeface="Arial" panose="020B0604020202020204" pitchFamily="34" charset="0"/>
              </a:rPr>
              <a:t>• Η σταδιακή επικράτηση νοσογόνων </a:t>
            </a:r>
            <a:r>
              <a:rPr lang="el-GR" sz="2200" b="1" i="0" u="none" strike="noStrike" baseline="0" dirty="0">
                <a:latin typeface="Arial" panose="020B0604020202020204" pitchFamily="34" charset="0"/>
                <a:cs typeface="Arial" panose="020B0604020202020204" pitchFamily="34" charset="0"/>
              </a:rPr>
              <a:t>καταναλωτικών συμπεριφορών </a:t>
            </a:r>
            <a:r>
              <a:rPr lang="el-GR" sz="2200" b="0" i="0" u="none" strike="noStrike" baseline="0" dirty="0">
                <a:latin typeface="Arial" panose="020B0604020202020204" pitchFamily="34" charset="0"/>
                <a:cs typeface="Arial" panose="020B0604020202020204" pitchFamily="34" charset="0"/>
              </a:rPr>
              <a:t>(καπνός, αλκοόλ, διατροφή κ.λπ.), που επιδεινώνει την κατάσταση.</a:t>
            </a:r>
          </a:p>
          <a:p>
            <a:pPr algn="l"/>
            <a:r>
              <a:rPr lang="el-GR" sz="2200" b="0" i="0" u="none" strike="noStrike" baseline="0" dirty="0">
                <a:latin typeface="Arial" panose="020B0604020202020204" pitchFamily="34" charset="0"/>
                <a:cs typeface="Arial" panose="020B0604020202020204" pitchFamily="34" charset="0"/>
              </a:rPr>
              <a:t>• Η εμφάνιση του AIDS και άλλων </a:t>
            </a:r>
            <a:r>
              <a:rPr lang="el-GR" sz="2200" b="1" i="0" u="none" strike="noStrike" baseline="0" dirty="0">
                <a:latin typeface="Arial" panose="020B0604020202020204" pitchFamily="34" charset="0"/>
                <a:cs typeface="Arial" panose="020B0604020202020204" pitchFamily="34" charset="0"/>
              </a:rPr>
              <a:t>λοιμωδών νόσων </a:t>
            </a:r>
            <a:r>
              <a:rPr lang="el-GR" sz="2200" b="0" i="0" u="none" strike="noStrike" baseline="0" dirty="0">
                <a:latin typeface="Arial" panose="020B0604020202020204" pitchFamily="34" charset="0"/>
                <a:cs typeface="Arial" panose="020B0604020202020204" pitchFamily="34" charset="0"/>
              </a:rPr>
              <a:t>και η επανεμφάνιση παλαιών, που είχαν σχεδόν εξαφανιστεί από την Ευρώπη.</a:t>
            </a:r>
          </a:p>
          <a:p>
            <a:pPr algn="l"/>
            <a:endParaRPr lang="el-GR" sz="220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Είναι πια έντονη η ανάγκη τα συστήματα υγείας:</a:t>
            </a:r>
          </a:p>
          <a:p>
            <a:pPr algn="l"/>
            <a:r>
              <a:rPr lang="el-GR" sz="2200" b="0" i="0" u="none" strike="noStrike" baseline="0" dirty="0">
                <a:latin typeface="Arial" panose="020B0604020202020204" pitchFamily="34" charset="0"/>
                <a:cs typeface="Arial" panose="020B0604020202020204" pitchFamily="34" charset="0"/>
              </a:rPr>
              <a:t>• Να βρουν τρόπους μέτρησης αυτού του νέου επιδημιολογικού φορτίου και των </a:t>
            </a:r>
            <a:r>
              <a:rPr lang="el-GR" sz="2200" b="1" i="0" u="none" strike="noStrike" baseline="0" dirty="0">
                <a:latin typeface="Arial" panose="020B0604020202020204" pitchFamily="34" charset="0"/>
                <a:cs typeface="Arial" panose="020B0604020202020204" pitchFamily="34" charset="0"/>
              </a:rPr>
              <a:t>επιπτώσεων </a:t>
            </a:r>
            <a:r>
              <a:rPr lang="el-GR" sz="2200" b="0" i="0" u="none" strike="noStrike" baseline="0" dirty="0">
                <a:latin typeface="Arial" panose="020B0604020202020204" pitchFamily="34" charset="0"/>
                <a:cs typeface="Arial" panose="020B0604020202020204" pitchFamily="34" charset="0"/>
              </a:rPr>
              <a:t>που έχει στην υγεία.</a:t>
            </a:r>
          </a:p>
          <a:p>
            <a:pPr algn="l"/>
            <a:r>
              <a:rPr lang="el-GR" sz="2200" b="0" i="0" u="none" strike="noStrike" baseline="0" dirty="0">
                <a:latin typeface="Arial" panose="020B0604020202020204" pitchFamily="34" charset="0"/>
                <a:cs typeface="Arial" panose="020B0604020202020204" pitchFamily="34" charset="0"/>
              </a:rPr>
              <a:t>• Να γίνουν αξιόπιστες </a:t>
            </a:r>
            <a:r>
              <a:rPr lang="el-GR" sz="2200" b="1" i="0" u="none" strike="noStrike" baseline="0" dirty="0">
                <a:latin typeface="Arial" panose="020B0604020202020204" pitchFamily="34" charset="0"/>
                <a:cs typeface="Arial" panose="020B0604020202020204" pitchFamily="34" charset="0"/>
              </a:rPr>
              <a:t>προβλέψεις </a:t>
            </a:r>
            <a:r>
              <a:rPr lang="el-GR" sz="2200" b="0" i="0" u="none" strike="noStrike" baseline="0" dirty="0">
                <a:latin typeface="Arial" panose="020B0604020202020204" pitchFamily="34" charset="0"/>
                <a:cs typeface="Arial" panose="020B0604020202020204" pitchFamily="34" charset="0"/>
              </a:rPr>
              <a:t>για την πορεία εξέλιξής τους.</a:t>
            </a:r>
          </a:p>
          <a:p>
            <a:pPr algn="l"/>
            <a:r>
              <a:rPr lang="el-GR" sz="2200" b="0" i="0" u="none" strike="noStrike" baseline="0" dirty="0">
                <a:latin typeface="Arial" panose="020B0604020202020204" pitchFamily="34" charset="0"/>
                <a:cs typeface="Arial" panose="020B0604020202020204" pitchFamily="34" charset="0"/>
              </a:rPr>
              <a:t>• Να επαναπροσδιορίσουν τους στόχους και τις </a:t>
            </a:r>
            <a:r>
              <a:rPr lang="el-GR" sz="2200" b="1" i="0" u="none" strike="noStrike" baseline="0" dirty="0">
                <a:latin typeface="Arial" panose="020B0604020202020204" pitchFamily="34" charset="0"/>
                <a:cs typeface="Arial" panose="020B0604020202020204" pitchFamily="34" charset="0"/>
              </a:rPr>
              <a:t>προτεραιότητές </a:t>
            </a:r>
            <a:r>
              <a:rPr lang="el-GR" sz="2200" b="0" i="0" u="none" strike="noStrike" baseline="0" dirty="0">
                <a:latin typeface="Arial" panose="020B0604020202020204" pitchFamily="34" charset="0"/>
                <a:cs typeface="Arial" panose="020B0604020202020204" pitchFamily="34" charset="0"/>
              </a:rPr>
              <a:t>τους και να αποκτήσουν ευελιξία και ταχύτητα προσαρμογής στην αντιμετώπιση τυχόν νέων κινδύνων που θα εμφανιστούν ή και μεταβολής των ήδη υπαρχόντων.</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01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03244" y="1125565"/>
            <a:ext cx="11585509" cy="4154984"/>
          </a:xfrm>
          <a:prstGeom prst="rect">
            <a:avLst/>
          </a:prstGeom>
          <a:noFill/>
          <a:ln>
            <a:noFill/>
          </a:ln>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Οι πιο σημαντικοί προσδιοριστικοί </a:t>
            </a:r>
            <a:r>
              <a:rPr lang="el-GR" sz="2400" b="1" i="0" u="none" strike="noStrike" baseline="0" dirty="0">
                <a:latin typeface="Arial" panose="020B0604020202020204" pitchFamily="34" charset="0"/>
                <a:cs typeface="Arial" panose="020B0604020202020204" pitchFamily="34" charset="0"/>
              </a:rPr>
              <a:t>παράγοντες </a:t>
            </a:r>
            <a:r>
              <a:rPr lang="el-GR" sz="2400" b="0" i="0" u="none" strike="noStrike" baseline="0" dirty="0">
                <a:latin typeface="Arial" panose="020B0604020202020204" pitchFamily="34" charset="0"/>
                <a:cs typeface="Arial" panose="020B0604020202020204" pitchFamily="34" charset="0"/>
              </a:rPr>
              <a:t>(του επιπέδου) της υγείας είναι:</a:t>
            </a:r>
          </a:p>
          <a:p>
            <a:pPr algn="l"/>
            <a:endParaRPr lang="el-GR" sz="2400" b="0" i="0" u="none" strike="noStrike" baseline="0" dirty="0">
              <a:latin typeface="Arial" panose="020B0604020202020204" pitchFamily="34" charset="0"/>
              <a:cs typeface="Arial" panose="020B0604020202020204" pitchFamily="34" charset="0"/>
            </a:endParaRPr>
          </a:p>
          <a:p>
            <a:pPr algn="l"/>
            <a:r>
              <a:rPr lang="el-GR" sz="2400" b="0" i="0" u="none" strike="noStrike" baseline="0" dirty="0">
                <a:latin typeface="Arial" panose="020B0604020202020204" pitchFamily="34" charset="0"/>
                <a:cs typeface="Arial" panose="020B0604020202020204" pitchFamily="34" charset="0"/>
              </a:rPr>
              <a:t>1. οι δημογραφικές τάσεις-εξελίξεις-δείκτες,</a:t>
            </a:r>
          </a:p>
          <a:p>
            <a:pPr algn="l"/>
            <a:r>
              <a:rPr lang="el-GR" sz="2400" b="0" i="0" u="none" strike="noStrike" baseline="0" dirty="0">
                <a:latin typeface="Arial" panose="020B0604020202020204" pitchFamily="34" charset="0"/>
                <a:cs typeface="Arial" panose="020B0604020202020204" pitchFamily="34" charset="0"/>
              </a:rPr>
              <a:t>2. η οικονομική ανάπτυξη, η απασχόληση, το εισόδημα και η κατανομή του,</a:t>
            </a:r>
          </a:p>
          <a:p>
            <a:pPr algn="l"/>
            <a:r>
              <a:rPr lang="el-GR" sz="2400" b="0" i="0" u="none" strike="noStrike" baseline="0" dirty="0">
                <a:latin typeface="Arial" panose="020B0604020202020204" pitchFamily="34" charset="0"/>
                <a:cs typeface="Arial" panose="020B0604020202020204" pitchFamily="34" charset="0"/>
              </a:rPr>
              <a:t>3. το επίπεδο εκπαίδευσης, </a:t>
            </a:r>
          </a:p>
          <a:p>
            <a:pPr algn="l"/>
            <a:r>
              <a:rPr lang="el-GR" sz="2400" b="0" i="0" u="none" strike="noStrike" baseline="0" dirty="0">
                <a:latin typeface="Arial" panose="020B0604020202020204" pitchFamily="34" charset="0"/>
                <a:cs typeface="Arial" panose="020B0604020202020204" pitchFamily="34" charset="0"/>
              </a:rPr>
              <a:t>4. οι συνθήκες κατοικίας-εργασίας και το επίπεδο διαβίωσης,</a:t>
            </a:r>
          </a:p>
          <a:p>
            <a:pPr algn="l"/>
            <a:r>
              <a:rPr lang="el-GR" sz="2400" b="0" i="0" u="none" strike="noStrike" baseline="0" dirty="0">
                <a:latin typeface="Arial" panose="020B0604020202020204" pitchFamily="34" charset="0"/>
                <a:cs typeface="Arial" panose="020B0604020202020204" pitchFamily="34" charset="0"/>
              </a:rPr>
              <a:t>5. πρότυπα συμπεριφοράς και τρόπος,</a:t>
            </a:r>
          </a:p>
          <a:p>
            <a:pPr algn="l"/>
            <a:r>
              <a:rPr lang="el-GR" sz="2400" b="0" i="0" u="none" strike="noStrike" baseline="0" dirty="0">
                <a:latin typeface="Arial" panose="020B0604020202020204" pitchFamily="34" charset="0"/>
                <a:cs typeface="Arial" panose="020B0604020202020204" pitchFamily="34" charset="0"/>
              </a:rPr>
              <a:t>6. υπηρεσίες υγείας, χρήση ΒΙΤ,</a:t>
            </a:r>
          </a:p>
          <a:p>
            <a:pPr algn="l"/>
            <a:r>
              <a:rPr lang="el-GR" sz="2400" b="0" i="0" u="none" strike="noStrike" baseline="0" dirty="0">
                <a:latin typeface="Arial" panose="020B0604020202020204" pitchFamily="34" charset="0"/>
                <a:cs typeface="Arial" panose="020B0604020202020204" pitchFamily="34" charset="0"/>
              </a:rPr>
              <a:t>7. κλιματολογικές συνθήκες-περιβάλλον-οικολογική ισορροπία,</a:t>
            </a:r>
          </a:p>
          <a:p>
            <a:pPr algn="l"/>
            <a:r>
              <a:rPr lang="el-GR" sz="2400" b="0" i="0" u="none" strike="noStrike" baseline="0" dirty="0">
                <a:latin typeface="Arial" panose="020B0604020202020204" pitchFamily="34" charset="0"/>
                <a:cs typeface="Arial" panose="020B0604020202020204" pitchFamily="34" charset="0"/>
              </a:rPr>
              <a:t>8. κατανάλωση φαρμάκων,</a:t>
            </a:r>
          </a:p>
          <a:p>
            <a:pPr algn="l"/>
            <a:r>
              <a:rPr lang="el-GR" sz="2400" b="0" i="0" u="none" strike="noStrike" baseline="0" dirty="0">
                <a:latin typeface="Arial" panose="020B0604020202020204" pitchFamily="34" charset="0"/>
                <a:cs typeface="Arial" panose="020B0604020202020204" pitchFamily="34" charset="0"/>
              </a:rPr>
              <a:t>9. άλλες κοινωνικές σχέσεις κ.λπ.</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384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A87850D4-CFAF-1CFF-8725-4B8427EDB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61" y="1135429"/>
            <a:ext cx="10010273" cy="5329379"/>
          </a:xfrm>
          <a:prstGeom prst="rect">
            <a:avLst/>
          </a:prstGeom>
        </p:spPr>
      </p:pic>
    </p:spTree>
    <p:extLst>
      <p:ext uri="{BB962C8B-B14F-4D97-AF65-F5344CB8AC3E}">
        <p14:creationId xmlns:p14="http://schemas.microsoft.com/office/powerpoint/2010/main" val="736584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6A1B8D28-397B-ED24-8A18-C9160182D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67" y="1125565"/>
            <a:ext cx="9807538" cy="5326967"/>
          </a:xfrm>
          <a:prstGeom prst="rect">
            <a:avLst/>
          </a:prstGeom>
        </p:spPr>
      </p:pic>
    </p:spTree>
    <p:extLst>
      <p:ext uri="{BB962C8B-B14F-4D97-AF65-F5344CB8AC3E}">
        <p14:creationId xmlns:p14="http://schemas.microsoft.com/office/powerpoint/2010/main" val="204789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4</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FCB7EF5F-38D3-5785-454B-A4A8C09F2AB7}"/>
              </a:ext>
            </a:extLst>
          </p:cNvPr>
          <p:cNvSpPr txBox="1"/>
          <p:nvPr/>
        </p:nvSpPr>
        <p:spPr>
          <a:xfrm>
            <a:off x="160421" y="1125566"/>
            <a:ext cx="11662611" cy="5170646"/>
          </a:xfrm>
          <a:prstGeom prst="rect">
            <a:avLst/>
          </a:prstGeom>
          <a:noFill/>
        </p:spPr>
        <p:txBody>
          <a:bodyPr wrap="square">
            <a:spAutoFit/>
          </a:bodyPr>
          <a:lstStyle/>
          <a:p>
            <a:pPr algn="l"/>
            <a:r>
              <a:rPr lang="el-GR" sz="2200" b="0" i="0" u="none" strike="noStrike" baseline="0" dirty="0">
                <a:latin typeface="Arial" panose="020B0604020202020204" pitchFamily="34" charset="0"/>
                <a:cs typeface="Arial" panose="020B0604020202020204" pitchFamily="34" charset="0"/>
              </a:rPr>
              <a:t>Η διερεύνηση του </a:t>
            </a:r>
            <a:r>
              <a:rPr lang="el-GR" sz="2200" b="1" i="0" u="none" strike="noStrike" baseline="0" dirty="0">
                <a:latin typeface="Arial" panose="020B0604020202020204" pitchFamily="34" charset="0"/>
                <a:cs typeface="Arial" panose="020B0604020202020204" pitchFamily="34" charset="0"/>
              </a:rPr>
              <a:t>επιπέδου υγείας </a:t>
            </a:r>
            <a:r>
              <a:rPr lang="el-GR" sz="2200" b="0" i="0" u="none" strike="noStrike" baseline="0" dirty="0">
                <a:latin typeface="Arial" panose="020B0604020202020204" pitchFamily="34" charset="0"/>
                <a:cs typeface="Arial" panose="020B0604020202020204" pitchFamily="34" charset="0"/>
              </a:rPr>
              <a:t>του πληθυσμού προϋποθέτει τη μεθοδολογία συλλογής και ανάλυσης δεδομένων. Στο πλαίσιο αυτό έχουν αναπτυχθεί σχετικοί </a:t>
            </a:r>
            <a:r>
              <a:rPr lang="el-GR" sz="2200" b="1" i="0" u="none" strike="noStrike" baseline="0" dirty="0">
                <a:latin typeface="Arial" panose="020B0604020202020204" pitchFamily="34" charset="0"/>
                <a:cs typeface="Arial" panose="020B0604020202020204" pitchFamily="34" charset="0"/>
              </a:rPr>
              <a:t>δείκτες </a:t>
            </a:r>
            <a:r>
              <a:rPr lang="el-GR" sz="2200" b="0" i="0" u="none" strike="noStrike" baseline="0" dirty="0">
                <a:latin typeface="Arial" panose="020B0604020202020204" pitchFamily="34" charset="0"/>
                <a:cs typeface="Arial" panose="020B0604020202020204" pitchFamily="34" charset="0"/>
              </a:rPr>
              <a:t>που γενικά διαχωρίζονται σε</a:t>
            </a:r>
            <a:r>
              <a:rPr lang="el-GR" sz="2200" dirty="0">
                <a:latin typeface="Arial" panose="020B0604020202020204" pitchFamily="34" charset="0"/>
                <a:cs typeface="Arial" panose="020B0604020202020204" pitchFamily="34" charset="0"/>
              </a:rPr>
              <a:t>:</a:t>
            </a:r>
            <a:r>
              <a:rPr lang="el-GR" sz="2200" b="0" i="0" u="none" strike="noStrike" baseline="0" dirty="0">
                <a:latin typeface="Arial" panose="020B0604020202020204" pitchFamily="34" charset="0"/>
                <a:cs typeface="Arial" panose="020B0604020202020204" pitchFamily="34" charset="0"/>
              </a:rPr>
              <a:t> </a:t>
            </a:r>
          </a:p>
          <a:p>
            <a:pPr algn="l"/>
            <a:r>
              <a:rPr lang="el-GR" sz="2200" b="1" i="0" u="none" strike="noStrike" baseline="0" dirty="0">
                <a:latin typeface="Arial" panose="020B0604020202020204" pitchFamily="34" charset="0"/>
                <a:cs typeface="Arial" panose="020B0604020202020204" pitchFamily="34" charset="0"/>
              </a:rPr>
              <a:t>α</a:t>
            </a:r>
            <a:r>
              <a:rPr lang="el-GR" sz="2200" b="0" i="0" u="none" strike="noStrike" baseline="0" dirty="0">
                <a:latin typeface="Arial" panose="020B0604020202020204" pitchFamily="34" charset="0"/>
                <a:cs typeface="Arial" panose="020B0604020202020204" pitchFamily="34" charset="0"/>
              </a:rPr>
              <a:t>. αρνητικούς (θνησιμότητα, νοσηρότητα κ.λπ.) και</a:t>
            </a:r>
          </a:p>
          <a:p>
            <a:pPr algn="l"/>
            <a:r>
              <a:rPr lang="el-GR" sz="2200" b="1" i="0" u="none" strike="noStrike" baseline="0" dirty="0">
                <a:latin typeface="Arial" panose="020B0604020202020204" pitchFamily="34" charset="0"/>
                <a:cs typeface="Arial" panose="020B0604020202020204" pitchFamily="34" charset="0"/>
              </a:rPr>
              <a:t>β</a:t>
            </a:r>
            <a:r>
              <a:rPr lang="el-GR" sz="2200" b="0" i="0" u="none" strike="noStrike" baseline="0" dirty="0">
                <a:latin typeface="Arial" panose="020B0604020202020204" pitchFamily="34" charset="0"/>
                <a:cs typeface="Arial" panose="020B0604020202020204" pitchFamily="34" charset="0"/>
              </a:rPr>
              <a:t>. θετικούς (ποιότητα ζωής, </a:t>
            </a:r>
            <a:r>
              <a:rPr lang="el-GR" sz="2200" b="0" i="0" u="none" strike="noStrike" baseline="0" dirty="0" err="1">
                <a:latin typeface="Arial" panose="020B0604020202020204" pitchFamily="34" charset="0"/>
                <a:cs typeface="Arial" panose="020B0604020202020204" pitchFamily="34" charset="0"/>
              </a:rPr>
              <a:t>αυτοαξιολόγηση</a:t>
            </a:r>
            <a:r>
              <a:rPr lang="el-GR" sz="2200" b="0" i="0" u="none" strike="noStrike" baseline="0" dirty="0">
                <a:latin typeface="Arial" panose="020B0604020202020204" pitchFamily="34" charset="0"/>
                <a:cs typeface="Arial" panose="020B0604020202020204" pitchFamily="34" charset="0"/>
              </a:rPr>
              <a:t> κ.λπ.). </a:t>
            </a:r>
            <a:endParaRPr lang="en-US"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Στα Σχήματα 3.2-3.3 υπάρχει ανάλυση δεικτών που δείχνουν τη βελτίωση των περισσότερων αρνητικών δεικτών, και κατ’ επέκταση του επιπέδου υγείας, τα τελευταία χρόνια (με εξαιρέσεις, π.χ. καρκίνος πνεύμονα ή μαστού).</a:t>
            </a:r>
          </a:p>
          <a:p>
            <a:pPr algn="l"/>
            <a:r>
              <a:rPr lang="el-GR" sz="2200" b="0" i="0" u="none" strike="noStrike" baseline="0" dirty="0">
                <a:latin typeface="Arial" panose="020B0604020202020204" pitchFamily="34" charset="0"/>
                <a:cs typeface="Arial" panose="020B0604020202020204" pitchFamily="34" charset="0"/>
              </a:rPr>
              <a:t>Στο Σχήμα 3.4 φαίνεται η εξέλιξη του προσδόκιμου επιβίωσης διεθνώς και στο Σχήμα 3.5 αναλύεται η εξέλιξη του υψηλού πια προσδόκιμου ζωής στην Ελλάδα, με αύξηση κατά 1,5-2 έτη ανά δεκαετία, αλλά και η αρνητική μεταβολή το 2020, με απώλεια 6 μηνών. Ήδη 1 στους 5 είναι άνω των 65 ετών, με εκτίμηση για 1 στους 3 το 2060. </a:t>
            </a:r>
            <a:endParaRPr lang="en-US"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Ανησυχητική, παράλληλα, είναι η αρνητική φυσική μεταβολή του πληθυσμού την τελευταία 10ετία (περίπου 120.000 θάνατοι και 80.000 γεννήσεις) με δημογραφική πίεση που έχει </a:t>
            </a:r>
            <a:r>
              <a:rPr lang="el-GR" sz="2200" b="0" i="0" u="none" strike="noStrike" baseline="0" dirty="0" err="1">
                <a:latin typeface="Arial" panose="020B0604020202020204" pitchFamily="34" charset="0"/>
                <a:cs typeface="Arial" panose="020B0604020202020204" pitchFamily="34" charset="0"/>
              </a:rPr>
              <a:t>μεσομακροπρόθεσμες</a:t>
            </a:r>
            <a:r>
              <a:rPr lang="el-GR" sz="2200" b="0" i="0" u="none" strike="noStrike" baseline="0" dirty="0">
                <a:latin typeface="Arial" panose="020B0604020202020204" pitchFamily="34" charset="0"/>
                <a:cs typeface="Arial" panose="020B0604020202020204" pitchFamily="34" charset="0"/>
              </a:rPr>
              <a:t> πιέσεις στο σύστημα υγείας και ασφάλισης.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5</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34A4F1E6-4E37-3930-9009-6D034E62D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8" y="1125565"/>
            <a:ext cx="10780295" cy="5282091"/>
          </a:xfrm>
          <a:prstGeom prst="rect">
            <a:avLst/>
          </a:prstGeom>
        </p:spPr>
      </p:pic>
    </p:spTree>
    <p:extLst>
      <p:ext uri="{BB962C8B-B14F-4D97-AF65-F5344CB8AC3E}">
        <p14:creationId xmlns:p14="http://schemas.microsoft.com/office/powerpoint/2010/main" val="102922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6</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B1928B16-729A-97BF-09B2-7DF359D13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126" y="1184606"/>
            <a:ext cx="8839200" cy="5223050"/>
          </a:xfrm>
          <a:prstGeom prst="rect">
            <a:avLst/>
          </a:prstGeom>
        </p:spPr>
      </p:pic>
    </p:spTree>
    <p:extLst>
      <p:ext uri="{BB962C8B-B14F-4D97-AF65-F5344CB8AC3E}">
        <p14:creationId xmlns:p14="http://schemas.microsoft.com/office/powerpoint/2010/main" val="323403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7</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539620" y="1125565"/>
            <a:ext cx="11491957" cy="4493538"/>
          </a:xfrm>
          <a:prstGeom prst="rect">
            <a:avLst/>
          </a:prstGeom>
          <a:noFill/>
        </p:spPr>
        <p:txBody>
          <a:bodyPr wrap="square">
            <a:spAutoFit/>
          </a:bodyPr>
          <a:lstStyle/>
          <a:p>
            <a:pPr algn="l"/>
            <a:r>
              <a:rPr lang="el-GR" sz="2200" dirty="0">
                <a:latin typeface="Arial" panose="020B0604020202020204" pitchFamily="34" charset="0"/>
                <a:cs typeface="Arial" panose="020B0604020202020204" pitchFamily="34" charset="0"/>
              </a:rPr>
              <a:t>Μ</a:t>
            </a:r>
            <a:r>
              <a:rPr lang="el-GR" sz="2200" b="0" i="0" u="none" strike="noStrike" baseline="0" dirty="0">
                <a:latin typeface="Arial" panose="020B0604020202020204" pitchFamily="34" charset="0"/>
                <a:cs typeface="Arial" panose="020B0604020202020204" pitchFamily="34" charset="0"/>
              </a:rPr>
              <a:t>ετά από πρόσφατες ομαδοποιήσεις από προγράμματα διεθνών οργανισμών, και κυρίως της Ευρωπαϊκής Ένωσης (ΕΕ), οι γενικές </a:t>
            </a:r>
            <a:r>
              <a:rPr lang="el-GR" sz="2200" b="1" i="0" u="none" strike="noStrike" baseline="0" dirty="0">
                <a:latin typeface="Arial" panose="020B0604020202020204" pitchFamily="34" charset="0"/>
                <a:cs typeface="Arial" panose="020B0604020202020204" pitchFamily="34" charset="0"/>
              </a:rPr>
              <a:t>κατηγορίες </a:t>
            </a:r>
            <a:r>
              <a:rPr lang="el-GR" sz="2200" b="0" i="0" u="none" strike="noStrike" baseline="0" dirty="0">
                <a:latin typeface="Arial" panose="020B0604020202020204" pitchFamily="34" charset="0"/>
                <a:cs typeface="Arial" panose="020B0604020202020204" pitchFamily="34" charset="0"/>
              </a:rPr>
              <a:t>των δεικτών υγείας είναι:</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α. Επίπεδο υγείας (</a:t>
            </a:r>
            <a:r>
              <a:rPr lang="en-US" sz="2200" b="0" i="0" u="none" strike="noStrike" baseline="0" dirty="0">
                <a:latin typeface="Arial" panose="020B0604020202020204" pitchFamily="34" charset="0"/>
                <a:cs typeface="Arial" panose="020B0604020202020204" pitchFamily="34" charset="0"/>
              </a:rPr>
              <a:t>health status): </a:t>
            </a:r>
            <a:r>
              <a:rPr lang="el-GR" sz="2200" b="0" i="0" u="none" strike="noStrike" baseline="0" dirty="0">
                <a:latin typeface="Arial" panose="020B0604020202020204" pitchFamily="34" charset="0"/>
                <a:cs typeface="Arial" panose="020B0604020202020204" pitchFamily="34" charset="0"/>
              </a:rPr>
              <a:t>προσδόκιμο επιβίωσης (</a:t>
            </a:r>
            <a:r>
              <a:rPr lang="en-US" sz="2200" b="0" i="0" u="none" strike="noStrike" baseline="0" dirty="0">
                <a:latin typeface="Arial" panose="020B0604020202020204" pitchFamily="34" charset="0"/>
                <a:cs typeface="Arial" panose="020B0604020202020204" pitchFamily="34" charset="0"/>
              </a:rPr>
              <a:t>life expectancy), </a:t>
            </a:r>
            <a:r>
              <a:rPr lang="el-GR" sz="2200" b="0" i="0" u="none" strike="noStrike" baseline="0" dirty="0">
                <a:latin typeface="Arial" panose="020B0604020202020204" pitchFamily="34" charset="0"/>
                <a:cs typeface="Arial" panose="020B0604020202020204" pitchFamily="34" charset="0"/>
              </a:rPr>
              <a:t>θνησιμότητα (</a:t>
            </a:r>
            <a:r>
              <a:rPr lang="el-GR" sz="2200" b="0" i="0" u="none" strike="noStrike" baseline="0" dirty="0" err="1">
                <a:latin typeface="Arial" panose="020B0604020202020204" pitchFamily="34" charset="0"/>
                <a:cs typeface="Arial" panose="020B0604020202020204" pitchFamily="34" charset="0"/>
              </a:rPr>
              <a:t>mortality</a:t>
            </a:r>
            <a:r>
              <a:rPr lang="el-GR" sz="2200" b="0" i="0" u="none" strike="noStrike" baseline="0" dirty="0">
                <a:latin typeface="Arial" panose="020B0604020202020204" pitchFamily="34" charset="0"/>
                <a:cs typeface="Arial" panose="020B0604020202020204" pitchFamily="34" charset="0"/>
              </a:rPr>
              <a:t>), νοσηρότητα (</a:t>
            </a:r>
            <a:r>
              <a:rPr lang="el-GR" sz="2200" b="0" i="0" u="none" strike="noStrike" baseline="0" dirty="0" err="1">
                <a:latin typeface="Arial" panose="020B0604020202020204" pitchFamily="34" charset="0"/>
                <a:cs typeface="Arial" panose="020B0604020202020204" pitchFamily="34" charset="0"/>
              </a:rPr>
              <a:t>morbidity</a:t>
            </a:r>
            <a:r>
              <a:rPr lang="el-GR" sz="2200" b="0" i="0" u="none" strike="noStrike" baseline="0" dirty="0">
                <a:latin typeface="Arial" panose="020B0604020202020204" pitchFamily="34" charset="0"/>
                <a:cs typeface="Arial" panose="020B0604020202020204" pitchFamily="34" charset="0"/>
              </a:rPr>
              <a:t>), άλλοι λειτουργικοί και ανθρωπιστικοί δείκτες (</a:t>
            </a:r>
            <a:r>
              <a:rPr lang="en-US" sz="2200" b="0" i="0" u="none" strike="noStrike" baseline="0" dirty="0">
                <a:latin typeface="Arial" panose="020B0604020202020204" pitchFamily="34" charset="0"/>
                <a:cs typeface="Arial" panose="020B0604020202020204" pitchFamily="34" charset="0"/>
              </a:rPr>
              <a:t>functioning, anthropometric).</a:t>
            </a:r>
          </a:p>
          <a:p>
            <a:pPr algn="l"/>
            <a:r>
              <a:rPr lang="el-GR" sz="2200" b="0" i="0" u="none" strike="noStrike" baseline="0" dirty="0">
                <a:latin typeface="Arial" panose="020B0604020202020204" pitchFamily="34" charset="0"/>
                <a:cs typeface="Arial" panose="020B0604020202020204" pitchFamily="34" charset="0"/>
              </a:rPr>
              <a:t>β. Στάσεις ζωής και υγειονομικές συνήθειες (</a:t>
            </a:r>
            <a:r>
              <a:rPr lang="el-GR" sz="2200" b="0" i="0" u="none" strike="noStrike" baseline="0" dirty="0" err="1">
                <a:latin typeface="Arial" panose="020B0604020202020204" pitchFamily="34" charset="0"/>
                <a:cs typeface="Arial" panose="020B0604020202020204" pitchFamily="34" charset="0"/>
              </a:rPr>
              <a:t>life</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style</a:t>
            </a:r>
            <a:r>
              <a:rPr lang="el-GR" sz="2200" b="0" i="0" u="none" strike="noStrike" baseline="0" dirty="0">
                <a:latin typeface="Arial" panose="020B0604020202020204" pitchFamily="34" charset="0"/>
                <a:cs typeface="Arial" panose="020B0604020202020204" pitchFamily="34" charset="0"/>
              </a:rPr>
              <a:t> and </a:t>
            </a:r>
            <a:r>
              <a:rPr lang="el-GR" sz="2200" b="0" i="0" u="none" strike="noStrike" baseline="0" dirty="0" err="1">
                <a:latin typeface="Arial" panose="020B0604020202020204" pitchFamily="34" charset="0"/>
                <a:cs typeface="Arial" panose="020B0604020202020204" pitchFamily="34" charset="0"/>
              </a:rPr>
              <a:t>health</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habits</a:t>
            </a:r>
            <a:r>
              <a:rPr lang="el-GR" sz="2200" b="0" i="0" u="none" strike="noStrike" baseline="0" dirty="0">
                <a:latin typeface="Arial" panose="020B0604020202020204" pitchFamily="34" charset="0"/>
                <a:cs typeface="Arial" panose="020B0604020202020204" pitchFamily="34" charset="0"/>
              </a:rPr>
              <a:t>): κατανάλωση καπνού-αλκοόλ-φαρμάκων, φυσική δραστηριότητα, δίαιτα, σεξουαλική </a:t>
            </a:r>
            <a:r>
              <a:rPr lang="en-US" sz="2200" b="0" i="0" u="none" strike="noStrike" baseline="0" dirty="0" err="1">
                <a:latin typeface="Arial" panose="020B0604020202020204" pitchFamily="34" charset="0"/>
                <a:cs typeface="Arial" panose="020B0604020202020204" pitchFamily="34" charset="0"/>
              </a:rPr>
              <a:t>ζωή</a:t>
            </a:r>
            <a:r>
              <a:rPr lang="en-US" sz="2200" b="0" i="0" u="none" strike="noStrike" baseline="0" dirty="0">
                <a:latin typeface="Arial" panose="020B0604020202020204" pitchFamily="34" charset="0"/>
                <a:cs typeface="Arial" panose="020B0604020202020204" pitchFamily="34" charset="0"/>
              </a:rPr>
              <a:t> </a:t>
            </a:r>
            <a:r>
              <a:rPr lang="en-US" sz="2200" b="0" i="0" u="none" strike="noStrike" baseline="0" dirty="0" err="1">
                <a:latin typeface="Arial" panose="020B0604020202020204" pitchFamily="34" charset="0"/>
                <a:cs typeface="Arial" panose="020B0604020202020204" pitchFamily="34" charset="0"/>
              </a:rPr>
              <a:t>κ.λ</a:t>
            </a:r>
            <a:r>
              <a:rPr lang="en-US" sz="2200" b="0" i="0" u="none" strike="noStrike" baseline="0" dirty="0">
                <a:latin typeface="Arial" panose="020B0604020202020204" pitchFamily="34" charset="0"/>
                <a:cs typeface="Arial" panose="020B0604020202020204" pitchFamily="34" charset="0"/>
              </a:rPr>
              <a:t>π. (tobacco, alcohol, drug, physical activity, diet, sex life, other).</a:t>
            </a:r>
          </a:p>
          <a:p>
            <a:pPr algn="l"/>
            <a:r>
              <a:rPr lang="el-GR" sz="2200" b="0" i="0" u="none" strike="noStrike" baseline="0" dirty="0">
                <a:latin typeface="Arial" panose="020B0604020202020204" pitchFamily="34" charset="0"/>
                <a:cs typeface="Arial" panose="020B0604020202020204" pitchFamily="34" charset="0"/>
              </a:rPr>
              <a:t>γ. Συνθήκες διαβίωσης και εργασίας (</a:t>
            </a:r>
            <a:r>
              <a:rPr lang="el-GR" sz="2200" b="0" i="0" u="none" strike="noStrike" baseline="0" dirty="0" err="1">
                <a:latin typeface="Arial" panose="020B0604020202020204" pitchFamily="34" charset="0"/>
                <a:cs typeface="Arial" panose="020B0604020202020204" pitchFamily="34" charset="0"/>
              </a:rPr>
              <a:t>living</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andworking</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conditions</a:t>
            </a:r>
            <a:r>
              <a:rPr lang="el-GR" sz="2200" b="0" i="0" u="none" strike="noStrike" baseline="0" dirty="0">
                <a:latin typeface="Arial" panose="020B0604020202020204" pitchFamily="34" charset="0"/>
                <a:cs typeface="Arial" panose="020B0604020202020204" pitchFamily="34" charset="0"/>
              </a:rPr>
              <a:t>): απασχόληση, περιβάλλον εργασίας, κατοικία, ελεύθερος χρόνος, μεταφορές, εξωτερικό </a:t>
            </a:r>
            <a:r>
              <a:rPr lang="el-GR" sz="2200" b="0" i="0" u="none" strike="noStrike" baseline="0" dirty="0" err="1">
                <a:latin typeface="Arial" panose="020B0604020202020204" pitchFamily="34" charset="0"/>
                <a:cs typeface="Arial" panose="020B0604020202020204" pitchFamily="34" charset="0"/>
              </a:rPr>
              <a:t>περι</a:t>
            </a:r>
            <a:r>
              <a:rPr lang="en-US" sz="2200" b="0" i="0" u="none" strike="noStrike" baseline="0" dirty="0">
                <a:latin typeface="Arial" panose="020B0604020202020204" pitchFamily="34" charset="0"/>
                <a:cs typeface="Arial" panose="020B0604020202020204" pitchFamily="34" charset="0"/>
              </a:rPr>
              <a:t>β</a:t>
            </a:r>
            <a:r>
              <a:rPr lang="en-US" sz="2200" b="0" i="0" u="none" strike="noStrike" baseline="0" dirty="0" err="1">
                <a:latin typeface="Arial" panose="020B0604020202020204" pitchFamily="34" charset="0"/>
                <a:cs typeface="Arial" panose="020B0604020202020204" pitchFamily="34" charset="0"/>
              </a:rPr>
              <a:t>άλλον</a:t>
            </a:r>
            <a:r>
              <a:rPr lang="en-US" sz="2200" b="0" i="0" u="none" strike="noStrike" baseline="0" dirty="0">
                <a:latin typeface="Arial" panose="020B0604020202020204" pitchFamily="34" charset="0"/>
                <a:cs typeface="Arial" panose="020B0604020202020204" pitchFamily="34" charset="0"/>
              </a:rPr>
              <a:t> (employment, work environment, housing, home and leisure, transport,</a:t>
            </a:r>
            <a:r>
              <a:rPr lang="el-GR" sz="2200" b="0" i="0"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external environment).</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91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8</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606828"/>
            <a:ext cx="11491957" cy="2800767"/>
          </a:xfrm>
          <a:prstGeom prst="rect">
            <a:avLst/>
          </a:prstGeom>
          <a:noFill/>
        </p:spPr>
        <p:txBody>
          <a:bodyPr wrap="square">
            <a:spAutoFit/>
          </a:bodyPr>
          <a:lstStyle/>
          <a:p>
            <a:pPr algn="l"/>
            <a:r>
              <a:rPr lang="el-GR" sz="2200" b="0" i="0" u="none" strike="noStrike" baseline="0" dirty="0">
                <a:latin typeface="Arial" panose="020B0604020202020204" pitchFamily="34" charset="0"/>
                <a:cs typeface="Arial" panose="020B0604020202020204" pitchFamily="34" charset="0"/>
              </a:rPr>
              <a:t>δ. Σύστημα – υπηρεσίες υγείας (</a:t>
            </a:r>
            <a:r>
              <a:rPr lang="el-GR" sz="2200" b="0" i="0" u="none" strike="noStrike" baseline="0" dirty="0" err="1">
                <a:latin typeface="Arial" panose="020B0604020202020204" pitchFamily="34" charset="0"/>
                <a:cs typeface="Arial" panose="020B0604020202020204" pitchFamily="34" charset="0"/>
              </a:rPr>
              <a:t>health</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care</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system</a:t>
            </a:r>
            <a:r>
              <a:rPr lang="el-GR" sz="2200" b="0" i="0" u="none" strike="noStrike" baseline="0" dirty="0">
                <a:latin typeface="Arial" panose="020B0604020202020204" pitchFamily="34" charset="0"/>
                <a:cs typeface="Arial" panose="020B0604020202020204" pitchFamily="34" charset="0"/>
              </a:rPr>
              <a:t>): δαπάνες-χρηματοδότηση υγείας, υποδομές –προσωπικό, κόστος/δαπάνες, χρήση υπηρεσιών, προαγωγή υγεί</a:t>
            </a:r>
            <a:r>
              <a:rPr lang="el-GR" sz="2200" dirty="0">
                <a:latin typeface="Arial" panose="020B0604020202020204" pitchFamily="34" charset="0"/>
                <a:cs typeface="Arial" panose="020B0604020202020204" pitchFamily="34" charset="0"/>
              </a:rPr>
              <a:t>ας</a:t>
            </a:r>
            <a:r>
              <a:rPr lang="en-US" sz="2200" b="0" i="0" u="none" strike="noStrike" baseline="0" dirty="0">
                <a:latin typeface="Arial" panose="020B0604020202020204" pitchFamily="34" charset="0"/>
                <a:cs typeface="Arial" panose="020B0604020202020204" pitchFamily="34" charset="0"/>
              </a:rPr>
              <a:t>– </a:t>
            </a:r>
            <a:r>
              <a:rPr lang="el-GR" sz="2200" dirty="0">
                <a:latin typeface="Arial" panose="020B0604020202020204" pitchFamily="34" charset="0"/>
                <a:cs typeface="Arial" panose="020B0604020202020204" pitchFamily="34" charset="0"/>
              </a:rPr>
              <a:t>π</a:t>
            </a:r>
            <a:r>
              <a:rPr lang="en-US" sz="2200" b="0" i="0" u="none" strike="noStrike" baseline="0" dirty="0" err="1">
                <a:latin typeface="Arial" panose="020B0604020202020204" pitchFamily="34" charset="0"/>
                <a:cs typeface="Arial" panose="020B0604020202020204" pitchFamily="34" charset="0"/>
              </a:rPr>
              <a:t>ρόληψη</a:t>
            </a:r>
            <a:r>
              <a:rPr lang="en-US" sz="2200" b="0"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α</a:t>
            </a:r>
            <a:r>
              <a:rPr lang="en-US" sz="2200" b="0" i="0" u="none" strike="noStrike" baseline="0" dirty="0" err="1">
                <a:latin typeface="Arial" panose="020B0604020202020204" pitchFamily="34" charset="0"/>
                <a:cs typeface="Arial" panose="020B0604020202020204" pitchFamily="34" charset="0"/>
              </a:rPr>
              <a:t>σθενειών</a:t>
            </a:r>
            <a:r>
              <a:rPr lang="en-US" sz="2200" b="0" i="0" u="none" strike="noStrike" baseline="0" dirty="0">
                <a:latin typeface="Arial" panose="020B0604020202020204" pitchFamily="34" charset="0"/>
                <a:cs typeface="Arial" panose="020B0604020202020204" pitchFamily="34" charset="0"/>
              </a:rPr>
              <a:t> (health financing, facilities –personnel, cost/expenditure,</a:t>
            </a:r>
            <a:r>
              <a:rPr lang="el-GR" sz="2200" b="0" i="0"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service utilization, health promotion and disease prevention).</a:t>
            </a:r>
          </a:p>
          <a:p>
            <a:pPr algn="l"/>
            <a:r>
              <a:rPr lang="el-GR" sz="2200" b="0" i="0" u="none" strike="noStrike" baseline="0" dirty="0">
                <a:latin typeface="Arial" panose="020B0604020202020204" pitchFamily="34" charset="0"/>
                <a:cs typeface="Arial" panose="020B0604020202020204" pitchFamily="34" charset="0"/>
              </a:rPr>
              <a:t>ε. Δημογραφικοί και κοινωνικοί παράγοντες (</a:t>
            </a:r>
            <a:r>
              <a:rPr lang="el-GR" sz="2200" b="0" i="0" u="none" strike="noStrike" baseline="0" dirty="0" err="1">
                <a:latin typeface="Arial" panose="020B0604020202020204" pitchFamily="34" charset="0"/>
                <a:cs typeface="Arial" panose="020B0604020202020204" pitchFamily="34" charset="0"/>
              </a:rPr>
              <a:t>demographic</a:t>
            </a:r>
            <a:r>
              <a:rPr lang="el-GR" sz="2200" b="0" i="0" u="none" strike="noStrike" baseline="0" dirty="0">
                <a:latin typeface="Arial" panose="020B0604020202020204" pitchFamily="34" charset="0"/>
                <a:cs typeface="Arial" panose="020B0604020202020204" pitchFamily="34" charset="0"/>
              </a:rPr>
              <a:t> and </a:t>
            </a:r>
            <a:r>
              <a:rPr lang="el-GR" sz="2200" b="0" i="0" u="none" strike="noStrike" baseline="0" dirty="0" err="1">
                <a:latin typeface="Arial" panose="020B0604020202020204" pitchFamily="34" charset="0"/>
                <a:cs typeface="Arial" panose="020B0604020202020204" pitchFamily="34" charset="0"/>
              </a:rPr>
              <a:t>social</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factors</a:t>
            </a:r>
            <a:r>
              <a:rPr lang="el-GR" sz="2200" b="0" i="0" u="none" strike="noStrike" baseline="0" dirty="0">
                <a:latin typeface="Arial" panose="020B0604020202020204" pitchFamily="34" charset="0"/>
                <a:cs typeface="Arial" panose="020B0604020202020204" pitchFamily="34" charset="0"/>
              </a:rPr>
              <a:t>): φύλο, ηλικία, οικογενειακή κατάσταση, περιφέρεια–κατοικία, εκπαίδευση (</a:t>
            </a:r>
            <a:r>
              <a:rPr lang="el-GR" sz="2200" b="0" i="0" u="none" strike="noStrike" baseline="0" dirty="0" err="1">
                <a:latin typeface="Arial" panose="020B0604020202020204" pitchFamily="34" charset="0"/>
                <a:cs typeface="Arial" panose="020B0604020202020204" pitchFamily="34" charset="0"/>
              </a:rPr>
              <a:t>gender</a:t>
            </a:r>
            <a:r>
              <a:rPr lang="el-GR" sz="2200" b="0" i="0"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age, marital status, region and residence, education).</a:t>
            </a:r>
          </a:p>
          <a:p>
            <a:pPr algn="l"/>
            <a:r>
              <a:rPr lang="en-US" sz="2200" b="0" i="0" u="none" strike="noStrike" baseline="0" dirty="0" err="1">
                <a:latin typeface="Arial" panose="020B0604020202020204" pitchFamily="34" charset="0"/>
                <a:cs typeface="Arial" panose="020B0604020202020204" pitchFamily="34" charset="0"/>
              </a:rPr>
              <a:t>στ</a:t>
            </a:r>
            <a:r>
              <a:rPr lang="en-US" sz="2200" b="0" i="0" u="none" strike="noStrike" baseline="0" dirty="0">
                <a:latin typeface="Arial" panose="020B0604020202020204" pitchFamily="34" charset="0"/>
                <a:cs typeface="Arial" panose="020B0604020202020204" pitchFamily="34" charset="0"/>
              </a:rPr>
              <a:t>. </a:t>
            </a:r>
            <a:r>
              <a:rPr lang="en-US" sz="2200" b="0" i="0" u="none" strike="noStrike" baseline="0" dirty="0" err="1">
                <a:latin typeface="Arial" panose="020B0604020202020204" pitchFamily="34" charset="0"/>
                <a:cs typeface="Arial" panose="020B0604020202020204" pitchFamily="34" charset="0"/>
              </a:rPr>
              <a:t>Άλλοι</a:t>
            </a:r>
            <a:r>
              <a:rPr lang="en-US" sz="2200" b="0" i="0" u="none" strike="noStrike" baseline="0" dirty="0">
                <a:latin typeface="Arial" panose="020B0604020202020204" pitchFamily="34" charset="0"/>
                <a:cs typeface="Arial" panose="020B0604020202020204" pitchFamily="34" charset="0"/>
              </a:rPr>
              <a:t> </a:t>
            </a:r>
            <a:r>
              <a:rPr lang="en-US" sz="2200" b="0" i="0" u="none" strike="noStrike" baseline="0" dirty="0" err="1">
                <a:latin typeface="Arial" panose="020B0604020202020204" pitchFamily="34" charset="0"/>
                <a:cs typeface="Arial" panose="020B0604020202020204" pitchFamily="34" charset="0"/>
              </a:rPr>
              <a:t>δείκτες</a:t>
            </a:r>
            <a:r>
              <a:rPr lang="en-US" sz="2200" b="0" i="0" u="none" strike="noStrike" baseline="0" dirty="0">
                <a:latin typeface="Arial" panose="020B0604020202020204" pitchFamily="34" charset="0"/>
                <a:cs typeface="Arial" panose="020B0604020202020204" pitchFamily="34" charset="0"/>
              </a:rPr>
              <a:t> (food safety, miscellaneous, other).</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33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.1  Παγκοσμιοποίηση και υγεία </a:t>
            </a:r>
            <a:r>
              <a:rPr lang="en-US" sz="4000" dirty="0">
                <a:latin typeface="Arial" panose="020B0604020202020204" pitchFamily="34" charset="0"/>
                <a:cs typeface="Arial" panose="020B0604020202020204" pitchFamily="34" charset="0"/>
              </a:rPr>
              <a:t>(1)</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1348353"/>
            <a:ext cx="10302809" cy="2839239"/>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Παγκοσμιοποίηση είναι όρος που υποδηλώνει τη διαδικασία κατά την οποία το στοιχείο της εθνικής δράσης υπαναχωρεί </a:t>
            </a:r>
            <a:endParaRPr lang="en-US" sz="28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ως προσδιοριστικός παράγοντας των οικονομικών, κοινωνικών, πολιτικών και πολιτισμικών σχέσεων και συναλλαγών και εντείνεται</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η πρόσληψη του κόσμου ως ενιαίου και ολοκληρωμένου κοινωνικού σχηματισμού</a:t>
            </a:r>
            <a:r>
              <a:rPr lang="en-US" sz="2800" dirty="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7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9</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606828"/>
            <a:ext cx="11491957" cy="2462213"/>
          </a:xfrm>
          <a:prstGeom prst="rect">
            <a:avLst/>
          </a:prstGeom>
          <a:noFill/>
        </p:spPr>
        <p:txBody>
          <a:bodyPr wrap="square">
            <a:spAutoFit/>
          </a:bodyPr>
          <a:lstStyle/>
          <a:p>
            <a:pPr algn="l"/>
            <a:r>
              <a:rPr lang="el-GR" sz="2200" b="0" i="0" u="none" strike="noStrike" baseline="0" dirty="0">
                <a:latin typeface="Arial" panose="020B0604020202020204" pitchFamily="34" charset="0"/>
                <a:cs typeface="Arial" panose="020B0604020202020204" pitchFamily="34" charset="0"/>
              </a:rPr>
              <a:t>Η ύπαρξη διαφορών στα επίπεδα υγείας μεταξύ χωρών ή περιφερειών ή κοινωνικών ομάδων αποτελεί κοινή όσο και σημαντική διαπίστωση.</a:t>
            </a:r>
          </a:p>
          <a:p>
            <a:pPr algn="l"/>
            <a:endParaRPr lang="el-GR" sz="220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Οι λεγόμενες </a:t>
            </a:r>
            <a:r>
              <a:rPr lang="el-GR" sz="2200" b="1" i="0" u="none" strike="noStrike" baseline="0" dirty="0">
                <a:latin typeface="Arial" panose="020B0604020202020204" pitchFamily="34" charset="0"/>
                <a:cs typeface="Arial" panose="020B0604020202020204" pitchFamily="34" charset="0"/>
              </a:rPr>
              <a:t>ανισότητες </a:t>
            </a:r>
            <a:r>
              <a:rPr lang="el-GR" sz="2200" b="0" i="0" u="none" strike="noStrike" baseline="0" dirty="0">
                <a:latin typeface="Arial" panose="020B0604020202020204" pitchFamily="34" charset="0"/>
                <a:cs typeface="Arial" panose="020B0604020202020204" pitchFamily="34" charset="0"/>
              </a:rPr>
              <a:t>(αντίστοιχες των υποσυστημάτων) παρατηρούνται:</a:t>
            </a:r>
          </a:p>
          <a:p>
            <a:pPr algn="l"/>
            <a:r>
              <a:rPr lang="el-GR" sz="2200" b="1" i="0" u="none" strike="noStrike" baseline="0" dirty="0">
                <a:latin typeface="Arial" panose="020B0604020202020204" pitchFamily="34" charset="0"/>
                <a:cs typeface="Arial" panose="020B0604020202020204" pitchFamily="34" charset="0"/>
              </a:rPr>
              <a:t>α</a:t>
            </a:r>
            <a:r>
              <a:rPr lang="el-GR" sz="2200" b="0" i="0" u="none" strike="noStrike" baseline="0" dirty="0">
                <a:latin typeface="Arial" panose="020B0604020202020204" pitchFamily="34" charset="0"/>
                <a:cs typeface="Arial" panose="020B0604020202020204" pitchFamily="34" charset="0"/>
              </a:rPr>
              <a:t>. στο επίπεδο υγείας,</a:t>
            </a:r>
          </a:p>
          <a:p>
            <a:pPr algn="l"/>
            <a:r>
              <a:rPr lang="el-GR" sz="2200" b="1" i="0" u="none" strike="noStrike" baseline="0" dirty="0">
                <a:latin typeface="Arial" panose="020B0604020202020204" pitchFamily="34" charset="0"/>
                <a:cs typeface="Arial" panose="020B0604020202020204" pitchFamily="34" charset="0"/>
              </a:rPr>
              <a:t>β</a:t>
            </a:r>
            <a:r>
              <a:rPr lang="el-GR" sz="2200" b="0" i="0" u="none" strike="noStrike" baseline="0" dirty="0">
                <a:latin typeface="Arial" panose="020B0604020202020204" pitchFamily="34" charset="0"/>
                <a:cs typeface="Arial" panose="020B0604020202020204" pitchFamily="34" charset="0"/>
              </a:rPr>
              <a:t>. στη χρηματοδότηση προγραμμάτων ή υπηρεσιών υγείας, και</a:t>
            </a:r>
          </a:p>
          <a:p>
            <a:pPr algn="l"/>
            <a:r>
              <a:rPr lang="el-GR" sz="2200" b="1" i="0" u="none" strike="noStrike" baseline="0" dirty="0">
                <a:latin typeface="Arial" panose="020B0604020202020204" pitchFamily="34" charset="0"/>
                <a:cs typeface="Arial" panose="020B0604020202020204" pitchFamily="34" charset="0"/>
              </a:rPr>
              <a:t>γ</a:t>
            </a:r>
            <a:r>
              <a:rPr lang="el-GR" sz="2200" b="0" i="0" u="none" strike="noStrike" baseline="0" dirty="0">
                <a:latin typeface="Arial" panose="020B0604020202020204" pitchFamily="34" charset="0"/>
                <a:cs typeface="Arial" panose="020B0604020202020204" pitchFamily="34" charset="0"/>
              </a:rPr>
              <a:t>. στην προσφορά – παραγωγή υπηρεσιών υγείας.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48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10</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6FBE0CF6-E54D-1DCA-994A-012B46345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98" y="1125565"/>
            <a:ext cx="11112757" cy="5119588"/>
          </a:xfrm>
          <a:prstGeom prst="rect">
            <a:avLst/>
          </a:prstGeom>
        </p:spPr>
      </p:pic>
    </p:spTree>
    <p:extLst>
      <p:ext uri="{BB962C8B-B14F-4D97-AF65-F5344CB8AC3E}">
        <p14:creationId xmlns:p14="http://schemas.microsoft.com/office/powerpoint/2010/main" val="171114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11</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184606"/>
            <a:ext cx="11491957" cy="4893647"/>
          </a:xfrm>
          <a:prstGeom prst="rect">
            <a:avLst/>
          </a:prstGeom>
          <a:noFill/>
        </p:spPr>
        <p:txBody>
          <a:bodyPr wrap="square">
            <a:spAutoFit/>
          </a:bodyPr>
          <a:lstStyle/>
          <a:p>
            <a:pPr algn="l"/>
            <a:r>
              <a:rPr lang="el-GR" sz="2400" b="0" i="0" u="none" strike="noStrike" baseline="0" dirty="0">
                <a:latin typeface="Arial" panose="020B0604020202020204" pitchFamily="34" charset="0"/>
                <a:cs typeface="Arial" panose="020B0604020202020204" pitchFamily="34" charset="0"/>
              </a:rPr>
              <a:t>Υπάρχουν δύο προσεγγίσεις για τη μελέτη των ανισοτήτων στην υγεία τόσο μεταξύ κοινωνικών ομάδων όσο και μεταξύ πληθυσμών. Για παράδειγμα, μπορούμε να μελετήσουμε τον (μέσο) </a:t>
            </a:r>
            <a:r>
              <a:rPr lang="el-GR" sz="2400" b="1" i="0" u="none" strike="noStrike" baseline="0" dirty="0">
                <a:latin typeface="Arial" panose="020B0604020202020204" pitchFamily="34" charset="0"/>
                <a:cs typeface="Arial" panose="020B0604020202020204" pitchFamily="34" charset="0"/>
              </a:rPr>
              <a:t>δείκτη</a:t>
            </a:r>
            <a:r>
              <a:rPr lang="el-GR" sz="2400" b="0" i="0" u="none" strike="noStrike" baseline="0" dirty="0">
                <a:latin typeface="Arial" panose="020B0604020202020204" pitchFamily="34" charset="0"/>
                <a:cs typeface="Arial" panose="020B0604020202020204" pitchFamily="34" charset="0"/>
              </a:rPr>
              <a:t> μάζας σώματος (ΔΜΣ) των ατόμων με χαμηλό εισόδημα συγκρινόμενο με εκείνους με υψηλό εισόδημα. Στην περίπτωση αυτή, αναγνωρίζουμε τη σημασία κοινωνικών διαφορών στην υγεία ενός πληθυσμού και, συνεπώς, στοχεύουμε στην ομάδα στόχο μέσω θεσμοθέτησης, προγραμμάτων υγείας αλλά και επενδύσεων, ώστε να μειωθούν οι διαφορές στην υγεία λόγω των κοινωνικών ανισοτήτων. Εναλλακτικά, μπορούμε να επικεντρωθούμε σε </a:t>
            </a:r>
            <a:r>
              <a:rPr lang="el-GR" sz="2400" b="1" i="0" u="none" strike="noStrike" baseline="0" dirty="0">
                <a:latin typeface="Arial" panose="020B0604020202020204" pitchFamily="34" charset="0"/>
                <a:cs typeface="Arial" panose="020B0604020202020204" pitchFamily="34" charset="0"/>
              </a:rPr>
              <a:t>κοινωνικές</a:t>
            </a:r>
            <a:r>
              <a:rPr lang="el-GR" sz="2400" b="0" i="0" u="none" strike="noStrike" baseline="0" dirty="0">
                <a:latin typeface="Arial" panose="020B0604020202020204" pitchFamily="34" charset="0"/>
                <a:cs typeface="Arial" panose="020B0604020202020204" pitchFamily="34" charset="0"/>
              </a:rPr>
              <a:t> ανισότητες μεταξύ ατόμων μελετώντας το εύρος ή τη διασπορά, για παράδειγμα ενός δείκτη υγείας σε σχέση με τον γενικό πληθυσμό. Τέλος, φαίνεται ότι κοινωνικά προσδιοριστικοί </a:t>
            </a:r>
            <a:r>
              <a:rPr lang="el-GR" sz="2400" b="1" i="0" u="none" strike="noStrike" baseline="0" dirty="0">
                <a:latin typeface="Arial" panose="020B0604020202020204" pitchFamily="34" charset="0"/>
                <a:cs typeface="Arial" panose="020B0604020202020204" pitchFamily="34" charset="0"/>
              </a:rPr>
              <a:t>παράγοντες</a:t>
            </a:r>
            <a:r>
              <a:rPr lang="el-GR" sz="2400" b="0" i="0" u="none" strike="noStrike" baseline="0" dirty="0">
                <a:latin typeface="Arial" panose="020B0604020202020204" pitchFamily="34" charset="0"/>
                <a:cs typeface="Arial" panose="020B0604020202020204" pitchFamily="34" charset="0"/>
              </a:rPr>
              <a:t> υγείας, όπως η εκπαίδευση, η κοινωνική τάξη ή το εισόδημα, συνδέονται με καλύτερα επίπεδα υγείας (Πίνακας 3.2).</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37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12</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6979A552-E9A4-8D4F-8137-7FA038774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540" y="1125564"/>
            <a:ext cx="5074920" cy="5339244"/>
          </a:xfrm>
          <a:prstGeom prst="rect">
            <a:avLst/>
          </a:prstGeom>
        </p:spPr>
      </p:pic>
    </p:spTree>
    <p:extLst>
      <p:ext uri="{BB962C8B-B14F-4D97-AF65-F5344CB8AC3E}">
        <p14:creationId xmlns:p14="http://schemas.microsoft.com/office/powerpoint/2010/main" val="3001891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13</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328985"/>
            <a:ext cx="11491957" cy="3816429"/>
          </a:xfrm>
          <a:prstGeom prst="rect">
            <a:avLst/>
          </a:prstGeom>
          <a:noFill/>
        </p:spPr>
        <p:txBody>
          <a:bodyPr wrap="square">
            <a:spAutoFit/>
          </a:bodyPr>
          <a:lstStyle/>
          <a:p>
            <a:pPr algn="l"/>
            <a:r>
              <a:rPr lang="el-GR" sz="2200" b="0" i="0" u="none" strike="noStrike" baseline="0" dirty="0">
                <a:latin typeface="Arial" panose="020B0604020202020204" pitchFamily="34" charset="0"/>
                <a:cs typeface="Arial" panose="020B0604020202020204" pitchFamily="34" charset="0"/>
              </a:rPr>
              <a:t>Ανάγκη αναπροσαρμογής των πολιτικών, ήτοι:</a:t>
            </a:r>
          </a:p>
          <a:p>
            <a:pPr algn="l"/>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διατομεακή</a:t>
            </a:r>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συνεργασία </a:t>
            </a:r>
            <a:r>
              <a:rPr lang="el-GR" sz="2200" b="0" i="0" u="none" strike="noStrike" baseline="0" dirty="0">
                <a:latin typeface="Arial" panose="020B0604020202020204" pitchFamily="34" charset="0"/>
                <a:cs typeface="Arial" panose="020B0604020202020204" pitchFamily="34" charset="0"/>
              </a:rPr>
              <a:t>σε εθνικό επίπεδο αλλά και συντονισμός και συνεργασία σε υπερεθνικό επίπεδο, ιδιαίτερα σε τομείς της δημόσιας υγείας,</a:t>
            </a:r>
          </a:p>
          <a:p>
            <a:pPr algn="l"/>
            <a:r>
              <a:rPr lang="el-GR" sz="2200" b="0" i="0" u="none" strike="noStrike" baseline="0" dirty="0">
                <a:latin typeface="Arial" panose="020B0604020202020204" pitchFamily="34" charset="0"/>
                <a:cs typeface="Arial" panose="020B0604020202020204" pitchFamily="34" charset="0"/>
              </a:rPr>
              <a:t>• ενσωμάτωση κατάλληλων μηχανισμών και υιοθέτηση αποτελεσματικών δράσεων και </a:t>
            </a:r>
            <a:r>
              <a:rPr lang="el-GR" sz="2200" b="1" i="0" u="none" strike="noStrike" baseline="0" dirty="0">
                <a:latin typeface="Arial" panose="020B0604020202020204" pitchFamily="34" charset="0"/>
                <a:cs typeface="Arial" panose="020B0604020202020204" pitchFamily="34" charset="0"/>
              </a:rPr>
              <a:t>προγραμμάτων</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αποκέντρωση </a:t>
            </a:r>
            <a:r>
              <a:rPr lang="el-GR" sz="2200" b="0" i="0" u="none" strike="noStrike" baseline="0" dirty="0">
                <a:latin typeface="Arial" panose="020B0604020202020204" pitchFamily="34" charset="0"/>
                <a:cs typeface="Arial" panose="020B0604020202020204" pitchFamily="34" charset="0"/>
              </a:rPr>
              <a:t>των υπηρεσιών και δημιουργία νέων μονάδων (εμφραγμάτων, αντικαρκινικών, γηριατρικών, χειρουργικής με αποκατάσταση) σε περιφερειακό και νομαρχιακό επίπεδο,</a:t>
            </a:r>
          </a:p>
          <a:p>
            <a:pPr algn="l"/>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ανάπτυξη </a:t>
            </a:r>
            <a:r>
              <a:rPr lang="el-GR" sz="2200" b="0" i="0" u="none" strike="noStrike" baseline="0" dirty="0">
                <a:latin typeface="Arial" panose="020B0604020202020204" pitchFamily="34" charset="0"/>
                <a:cs typeface="Arial" panose="020B0604020202020204" pitchFamily="34" charset="0"/>
              </a:rPr>
              <a:t>της πρωτοβάθμιας φροντίδας, της δημόσιας υγείας, της πρόληψης,</a:t>
            </a:r>
          </a:p>
          <a:p>
            <a:pPr algn="l"/>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αναπροσανατολισμός </a:t>
            </a:r>
            <a:r>
              <a:rPr lang="el-GR" sz="2200" b="0" i="0" u="none" strike="noStrike" baseline="0" dirty="0">
                <a:latin typeface="Arial" panose="020B0604020202020204" pitchFamily="34" charset="0"/>
                <a:cs typeface="Arial" panose="020B0604020202020204" pitchFamily="34" charset="0"/>
              </a:rPr>
              <a:t>της νοσοκομειακής περίθαλψης, και</a:t>
            </a:r>
          </a:p>
          <a:p>
            <a:pPr algn="l"/>
            <a:r>
              <a:rPr lang="el-GR" sz="2200" b="0" i="0" u="none" strike="noStrike" baseline="0" dirty="0">
                <a:latin typeface="Arial" panose="020B0604020202020204" pitchFamily="34" charset="0"/>
                <a:cs typeface="Arial" panose="020B0604020202020204" pitchFamily="34" charset="0"/>
              </a:rPr>
              <a:t>• καταπολέμηση των υγειονομικών </a:t>
            </a:r>
            <a:r>
              <a:rPr lang="el-GR" sz="2200" b="1" i="0" u="none" strike="noStrike" baseline="0" dirty="0">
                <a:latin typeface="Arial" panose="020B0604020202020204" pitchFamily="34" charset="0"/>
                <a:cs typeface="Arial" panose="020B0604020202020204" pitchFamily="34" charset="0"/>
              </a:rPr>
              <a:t>ανισοτήτων </a:t>
            </a:r>
            <a:r>
              <a:rPr lang="el-GR" sz="2200" b="0" i="0" u="none" strike="noStrike" baseline="0" dirty="0">
                <a:latin typeface="Arial" panose="020B0604020202020204" pitchFamily="34" charset="0"/>
                <a:cs typeface="Arial" panose="020B0604020202020204" pitchFamily="34" charset="0"/>
              </a:rPr>
              <a:t>που διευρύνθηκαν.</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885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074822"/>
            <a:ext cx="11491957" cy="3785652"/>
          </a:xfrm>
          <a:prstGeom prst="rect">
            <a:avLst/>
          </a:prstGeom>
          <a:noFill/>
        </p:spPr>
        <p:txBody>
          <a:bodyPr wrap="square">
            <a:spAutoFit/>
          </a:bodyPr>
          <a:lstStyle/>
          <a:p>
            <a:pPr algn="l"/>
            <a:r>
              <a:rPr lang="el-GR" sz="2400" b="0" i="0" u="none" strike="noStrike" baseline="0" dirty="0">
                <a:latin typeface="Arial" panose="020B0604020202020204" pitchFamily="34" charset="0"/>
                <a:cs typeface="Arial" panose="020B0604020202020204" pitchFamily="34" charset="0"/>
              </a:rPr>
              <a:t>Ο αείμνηστος καθηγητής Γιάννης </a:t>
            </a:r>
            <a:r>
              <a:rPr lang="el-GR" sz="2400" b="0" i="0" u="none" strike="noStrike" baseline="0" dirty="0" err="1">
                <a:latin typeface="Arial" panose="020B0604020202020204" pitchFamily="34" charset="0"/>
                <a:cs typeface="Arial" panose="020B0604020202020204" pitchFamily="34" charset="0"/>
              </a:rPr>
              <a:t>Κυριόπουλος</a:t>
            </a:r>
            <a:r>
              <a:rPr lang="el-GR" sz="2400" b="0" i="0" u="none" strike="noStrike" baseline="0" dirty="0">
                <a:latin typeface="Arial" panose="020B0604020202020204" pitchFamily="34" charset="0"/>
                <a:cs typeface="Arial" panose="020B0604020202020204" pitchFamily="34" charset="0"/>
              </a:rPr>
              <a:t>, στον οποίο αφιερώνεται το παρόν, έλεγε ότι η εγκατάλειψη της δημόσιας υγείας (και υγιεινής), ως κύρια συνιστώσα της πολιτικής υγείας, συνοδεύτηκε από την αποδιοργάνωση και την </a:t>
            </a:r>
            <a:r>
              <a:rPr lang="el-GR" sz="2400" b="0" i="0" u="none" strike="noStrike" baseline="0" dirty="0" err="1">
                <a:latin typeface="Arial" panose="020B0604020202020204" pitchFamily="34" charset="0"/>
                <a:cs typeface="Arial" panose="020B0604020202020204" pitchFamily="34" charset="0"/>
              </a:rPr>
              <a:t>υποχρηματοδότηση</a:t>
            </a:r>
            <a:r>
              <a:rPr lang="el-GR" sz="240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των σχετικών υπηρεσιών αλλά και της διεθνούς συνεργασίας στο πεδίο αυτό (</a:t>
            </a:r>
            <a:r>
              <a:rPr lang="el-GR" sz="2400" b="0" i="0" u="none" strike="noStrike" baseline="0" dirty="0" err="1">
                <a:latin typeface="Arial" panose="020B0604020202020204" pitchFamily="34" charset="0"/>
                <a:cs typeface="Arial" panose="020B0604020202020204" pitchFamily="34" charset="0"/>
              </a:rPr>
              <a:t>Κυριόπουλος</a:t>
            </a:r>
            <a:r>
              <a:rPr lang="el-GR" sz="2400" b="0" i="0" u="none" strike="noStrike" baseline="0" dirty="0">
                <a:latin typeface="Arial" panose="020B0604020202020204" pitchFamily="34" charset="0"/>
                <a:cs typeface="Arial" panose="020B0604020202020204" pitchFamily="34" charset="0"/>
              </a:rPr>
              <a:t> 2021). </a:t>
            </a:r>
            <a:endParaRPr lang="en-US" sz="2400" b="0" i="0" u="none" strike="noStrike" baseline="0" dirty="0">
              <a:latin typeface="Arial" panose="020B0604020202020204" pitchFamily="34" charset="0"/>
              <a:cs typeface="Arial" panose="020B0604020202020204" pitchFamily="34" charset="0"/>
            </a:endParaRPr>
          </a:p>
          <a:p>
            <a:pPr algn="l"/>
            <a:endParaRPr lang="en-US" sz="2400" dirty="0">
              <a:latin typeface="Arial" panose="020B0604020202020204" pitchFamily="34" charset="0"/>
              <a:cs typeface="Arial" panose="020B0604020202020204" pitchFamily="34" charset="0"/>
            </a:endParaRPr>
          </a:p>
          <a:p>
            <a:pPr algn="l"/>
            <a:r>
              <a:rPr lang="el-GR" sz="2400" b="0" i="0" u="none" strike="noStrike" baseline="0" dirty="0">
                <a:latin typeface="Arial" panose="020B0604020202020204" pitchFamily="34" charset="0"/>
                <a:cs typeface="Arial" panose="020B0604020202020204" pitchFamily="34" charset="0"/>
              </a:rPr>
              <a:t>Παρά τις επαρκείς προειδοποιήσεις (SARS, H5N1, H1N1, </a:t>
            </a:r>
            <a:r>
              <a:rPr lang="el-GR" sz="2400" b="0" i="0" u="none" strike="noStrike" baseline="0" dirty="0" err="1">
                <a:latin typeface="Arial" panose="020B0604020202020204" pitchFamily="34" charset="0"/>
                <a:cs typeface="Arial" panose="020B0604020202020204" pitchFamily="34" charset="0"/>
              </a:rPr>
              <a:t>Ebola</a:t>
            </a:r>
            <a:r>
              <a:rPr lang="el-GR" sz="2400" b="0" i="0" u="none" strike="noStrike" baseline="0" dirty="0">
                <a:latin typeface="Arial" panose="020B0604020202020204" pitchFamily="34" charset="0"/>
                <a:cs typeface="Arial" panose="020B0604020202020204" pitchFamily="34" charset="0"/>
              </a:rPr>
              <a:t>, </a:t>
            </a:r>
            <a:r>
              <a:rPr lang="el-GR" sz="2400" b="0" i="0" u="none" strike="noStrike" baseline="0" dirty="0" err="1">
                <a:latin typeface="Arial" panose="020B0604020202020204" pitchFamily="34" charset="0"/>
                <a:cs typeface="Arial" panose="020B0604020202020204" pitchFamily="34" charset="0"/>
              </a:rPr>
              <a:t>Zika</a:t>
            </a:r>
            <a:r>
              <a:rPr lang="el-GR" sz="240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κ.λπ.), ο αιφνιδιασμός και η αρχική υποβάθμιση ενός μεγαλύτερου κινδύνου, του </a:t>
            </a:r>
            <a:r>
              <a:rPr lang="el-GR" sz="2400" b="0" i="0" u="none" strike="noStrike" baseline="0" dirty="0" err="1">
                <a:latin typeface="Arial" panose="020B0604020202020204" pitchFamily="34" charset="0"/>
                <a:cs typeface="Arial" panose="020B0604020202020204" pitchFamily="34" charset="0"/>
              </a:rPr>
              <a:t>κορωνοϊού</a:t>
            </a:r>
            <a:r>
              <a:rPr lang="el-GR" sz="2400" b="0" i="0" u="none" strike="noStrike" baseline="0" dirty="0">
                <a:latin typeface="Arial" panose="020B0604020202020204" pitchFamily="34" charset="0"/>
                <a:cs typeface="Arial" panose="020B0604020202020204" pitchFamily="34" charset="0"/>
              </a:rPr>
              <a:t>, έφερε την εξάπλωση της πανδημίας COVID-19 το 2020, καταδεικνύοντας «τα νέα δεδομένα μιας νέας εποχής» όπως αναφέρει ο συνάδελφος κ. Σουλιώτης (2021).</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05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074822"/>
            <a:ext cx="11491957" cy="3816429"/>
          </a:xfrm>
          <a:prstGeom prst="rect">
            <a:avLst/>
          </a:prstGeom>
          <a:noFill/>
        </p:spPr>
        <p:txBody>
          <a:bodyPr wrap="square">
            <a:spAutoFit/>
          </a:bodyPr>
          <a:lstStyle/>
          <a:p>
            <a:pPr algn="l"/>
            <a:r>
              <a:rPr lang="el-GR" sz="2200" b="0" i="0" u="none" strike="noStrike" baseline="0" dirty="0">
                <a:latin typeface="Arial" panose="020B0604020202020204" pitchFamily="34" charset="0"/>
                <a:cs typeface="Arial" panose="020B0604020202020204" pitchFamily="34" charset="0"/>
              </a:rPr>
              <a:t>Η πανδημία δημιούργησε καινούργιες προκλήσεις στις ηγεσίες όλων των χωρών. Μένει τώρα να δούμε τις προοπτικές παντού. Τα υγειονομικά συστήματα δεν μπόρεσαν να προβλέψουν και να ελέγξουν αρχικά τα αποτελέσματα και τις </a:t>
            </a:r>
            <a:r>
              <a:rPr lang="el-GR" sz="2200" b="1" i="0" u="none" strike="noStrike" baseline="0" dirty="0">
                <a:latin typeface="Arial" panose="020B0604020202020204" pitchFamily="34" charset="0"/>
                <a:cs typeface="Arial" panose="020B0604020202020204" pitchFamily="34" charset="0"/>
              </a:rPr>
              <a:t>συνέπειες</a:t>
            </a:r>
            <a:r>
              <a:rPr lang="el-GR" sz="2200" b="0" i="0" u="none" strike="noStrike" baseline="0" dirty="0">
                <a:latin typeface="Arial" panose="020B0604020202020204" pitchFamily="34" charset="0"/>
                <a:cs typeface="Arial" panose="020B0604020202020204" pitchFamily="34" charset="0"/>
              </a:rPr>
              <a:t>, ενώ στην πανδημία τα νοσοκομεία υπέστησαν λειτουργικό-διοικητικό σοκ.</a:t>
            </a:r>
          </a:p>
          <a:p>
            <a:pPr algn="l"/>
            <a:r>
              <a:rPr lang="el-GR" sz="2200" b="0" i="0" u="none" strike="noStrike" baseline="0" dirty="0">
                <a:latin typeface="Arial" panose="020B0604020202020204" pitchFamily="34" charset="0"/>
                <a:cs typeface="Arial" panose="020B0604020202020204" pitchFamily="34" charset="0"/>
              </a:rPr>
              <a:t>Οι οργανισμοί υγειονομικής φροντίδας ετοιμάστηκαν σε </a:t>
            </a:r>
            <a:r>
              <a:rPr lang="el-GR" sz="2200" b="1" i="0" u="none" strike="noStrike" baseline="0" dirty="0">
                <a:latin typeface="Arial" panose="020B0604020202020204" pitchFamily="34" charset="0"/>
                <a:cs typeface="Arial" panose="020B0604020202020204" pitchFamily="34" charset="0"/>
              </a:rPr>
              <a:t>θέματα</a:t>
            </a:r>
            <a:r>
              <a:rPr lang="el-GR" sz="2200" b="0" i="0" u="none" strike="noStrike" baseline="0" dirty="0">
                <a:latin typeface="Arial" panose="020B0604020202020204" pitchFamily="34" charset="0"/>
                <a:cs typeface="Arial" panose="020B0604020202020204" pitchFamily="34" charset="0"/>
              </a:rPr>
              <a:t>: α. κλινών εντατικής θεραπείας, β. προμηθειών σε προστατευτικό υλικό, αναπνευστήρες και φάρμακα, γ. εκπαίδευσης προσωπικού σε θέματα </a:t>
            </a:r>
            <a:r>
              <a:rPr lang="el-GR" sz="2200" b="0" i="0" u="none" strike="noStrike" baseline="0" dirty="0" err="1">
                <a:latin typeface="Arial" panose="020B0604020202020204" pitchFamily="34" charset="0"/>
                <a:cs typeface="Arial" panose="020B0604020202020204" pitchFamily="34" charset="0"/>
              </a:rPr>
              <a:t>ιχνηλάτησης</a:t>
            </a:r>
            <a:r>
              <a:rPr lang="el-GR" sz="2200" b="0" i="0" u="none" strike="noStrike" baseline="0" dirty="0">
                <a:latin typeface="Arial" panose="020B0604020202020204" pitchFamily="34" charset="0"/>
                <a:cs typeface="Arial" panose="020B0604020202020204" pitchFamily="34" charset="0"/>
              </a:rPr>
              <a:t>, δ. συμπληρωματικής χρηματοδότησης. Όσα από τα ανωτέρω έγιναν, μένουν ως «προίκα» στο ΕΣΥ. </a:t>
            </a:r>
          </a:p>
          <a:p>
            <a:pPr algn="l"/>
            <a:r>
              <a:rPr lang="el-GR" sz="2200" b="0" i="0" u="none" strike="noStrike" baseline="0" dirty="0">
                <a:latin typeface="Arial" panose="020B0604020202020204" pitchFamily="34" charset="0"/>
                <a:cs typeface="Arial" panose="020B0604020202020204" pitchFamily="34" charset="0"/>
              </a:rPr>
              <a:t>Για να μειωθεί η αβεβαιότητα, απαιτούνται και οι τέσσερις βασικές </a:t>
            </a:r>
            <a:r>
              <a:rPr lang="el-GR" sz="2200" b="1" i="0" u="none" strike="noStrike" baseline="0" dirty="0">
                <a:latin typeface="Arial" panose="020B0604020202020204" pitchFamily="34" charset="0"/>
                <a:cs typeface="Arial" panose="020B0604020202020204" pitchFamily="34" charset="0"/>
              </a:rPr>
              <a:t>αρχές</a:t>
            </a:r>
            <a:r>
              <a:rPr lang="el-GR" sz="2200" b="0" i="0" u="none" strike="noStrike" baseline="0" dirty="0">
                <a:latin typeface="Arial" panose="020B0604020202020204" pitchFamily="34" charset="0"/>
                <a:cs typeface="Arial" panose="020B0604020202020204" pitchFamily="34" charset="0"/>
              </a:rPr>
              <a:t> της επιστήμης της διοίκησης, τώρα, τουλάχιστον: α. σχεδιασμός-προγραμματισμός, β. οργάνωση, γ. συντονισμός πόρων, δ. αξιολόγηση-έλεγχος.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883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806667"/>
            <a:ext cx="11491957" cy="5632311"/>
          </a:xfrm>
          <a:prstGeom prst="rect">
            <a:avLst/>
          </a:prstGeom>
          <a:noFill/>
        </p:spPr>
        <p:txBody>
          <a:bodyPr wrap="square">
            <a:spAutoFit/>
          </a:bodyPr>
          <a:lstStyle/>
          <a:p>
            <a:pPr algn="l"/>
            <a:r>
              <a:rPr lang="el-GR" sz="2000" b="0" i="0" u="none" strike="noStrike" baseline="0" dirty="0">
                <a:latin typeface="Arial" panose="020B0604020202020204" pitchFamily="34" charset="0"/>
                <a:cs typeface="Arial" panose="020B0604020202020204" pitchFamily="34" charset="0"/>
              </a:rPr>
              <a:t>Αρχικά, η </a:t>
            </a:r>
            <a:r>
              <a:rPr lang="el-GR" sz="2000" b="1" i="0" u="none" strike="noStrike" baseline="0" dirty="0">
                <a:latin typeface="Arial" panose="020B0604020202020204" pitchFamily="34" charset="0"/>
                <a:cs typeface="Arial" panose="020B0604020202020204" pitchFamily="34" charset="0"/>
              </a:rPr>
              <a:t>ευθύνη</a:t>
            </a:r>
            <a:r>
              <a:rPr lang="el-GR" sz="2000" b="0" i="0" u="none" strike="noStrike" baseline="0" dirty="0">
                <a:latin typeface="Arial" panose="020B0604020202020204" pitchFamily="34" charset="0"/>
                <a:cs typeface="Arial" panose="020B0604020202020204" pitchFamily="34" charset="0"/>
              </a:rPr>
              <a:t> ήταν συγκεντρωτική (εθνική ή </a:t>
            </a:r>
            <a:r>
              <a:rPr lang="el-GR" sz="2000" b="0" i="0" u="none" strike="noStrike" baseline="0" dirty="0" err="1">
                <a:latin typeface="Arial" panose="020B0604020202020204" pitchFamily="34" charset="0"/>
                <a:cs typeface="Arial" panose="020B0604020202020204" pitchFamily="34" charset="0"/>
              </a:rPr>
              <a:t>υπερ</a:t>
            </a:r>
            <a:r>
              <a:rPr lang="el-GR" sz="2000" b="0" i="0" u="none" strike="noStrike" baseline="0" dirty="0">
                <a:latin typeface="Arial" panose="020B0604020202020204" pitchFamily="34" charset="0"/>
                <a:cs typeface="Arial" panose="020B0604020202020204" pitchFamily="34" charset="0"/>
              </a:rPr>
              <a:t>-εθνική) και κατόπιν επήλθε αποκέντρωση ανάλογα με τις χώρες. </a:t>
            </a:r>
            <a:endParaRPr lang="en-US"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Έγιναν κεντρικές </a:t>
            </a:r>
            <a:r>
              <a:rPr lang="el-GR" sz="2000" b="1" i="0" u="none" strike="noStrike" baseline="0" dirty="0">
                <a:latin typeface="Arial" panose="020B0604020202020204" pitchFamily="34" charset="0"/>
                <a:cs typeface="Arial" panose="020B0604020202020204" pitchFamily="34" charset="0"/>
              </a:rPr>
              <a:t>προμήθειες</a:t>
            </a:r>
            <a:r>
              <a:rPr lang="el-GR" sz="2000" b="0" i="0" u="none" strike="noStrike" baseline="0" dirty="0">
                <a:latin typeface="Arial" panose="020B0604020202020204" pitchFamily="34" charset="0"/>
                <a:cs typeface="Arial" panose="020B0604020202020204" pitchFamily="34" charset="0"/>
              </a:rPr>
              <a:t> με ηλεκτρονικό αρχείο παρακολούθησης και άδειες </a:t>
            </a:r>
            <a:r>
              <a:rPr lang="el-GR" sz="2000" b="0" i="0" u="none" strike="noStrike" baseline="0" dirty="0" err="1">
                <a:latin typeface="Arial" panose="020B0604020202020204" pitchFamily="34" charset="0"/>
                <a:cs typeface="Arial" panose="020B0604020202020204" pitchFamily="34" charset="0"/>
              </a:rPr>
              <a:t>fast</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track</a:t>
            </a:r>
            <a:r>
              <a:rPr lang="el-GR" sz="2000" b="0" i="0" u="none" strike="noStrike" baseline="0" dirty="0">
                <a:latin typeface="Arial" panose="020B0604020202020204" pitchFamily="34" charset="0"/>
                <a:cs typeface="Arial" panose="020B0604020202020204" pitchFamily="34" charset="0"/>
              </a:rPr>
              <a:t> για υγειονομικό υλικό. </a:t>
            </a:r>
            <a:endParaRPr lang="en-US"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Για τις </a:t>
            </a:r>
            <a:r>
              <a:rPr lang="el-GR" sz="2000" b="1" i="0" u="none" strike="noStrike" baseline="0" dirty="0">
                <a:latin typeface="Arial" panose="020B0604020202020204" pitchFamily="34" charset="0"/>
                <a:cs typeface="Arial" panose="020B0604020202020204" pitchFamily="34" charset="0"/>
              </a:rPr>
              <a:t>ΜΕΘ</a:t>
            </a:r>
            <a:r>
              <a:rPr lang="el-GR" sz="2000" b="0" i="0" u="none" strike="noStrike" baseline="0" dirty="0">
                <a:latin typeface="Arial" panose="020B0604020202020204" pitchFamily="34" charset="0"/>
                <a:cs typeface="Arial" panose="020B0604020202020204" pitchFamily="34" charset="0"/>
              </a:rPr>
              <a:t> (Μονάδες Εντατικής Θεραπείας) έγινε χρησιμοποίηση άλλων κλινών του ΕΣΥ (Εθνικό Σύστημα Υγείας), με τη βοήθεια από τον ιδιωτικό τομέα και τον στρατό, μέχρι τη δημιουργία νέων. </a:t>
            </a:r>
            <a:endParaRPr lang="en-US"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Επήλθε αύξηση προσωπικού με μεταθέσεις, προσωρινές προσλήψεις, επιτάξεις ιδιωτών, εθελοντές κ.ά. </a:t>
            </a:r>
            <a:endParaRPr lang="en-US"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Το </a:t>
            </a:r>
            <a:r>
              <a:rPr lang="el-GR" sz="2000" b="1" i="0" u="none" strike="noStrike" baseline="0" dirty="0">
                <a:latin typeface="Arial" panose="020B0604020202020204" pitchFamily="34" charset="0"/>
                <a:cs typeface="Arial" panose="020B0604020202020204" pitchFamily="34" charset="0"/>
              </a:rPr>
              <a:t>κόστος</a:t>
            </a:r>
            <a:r>
              <a:rPr lang="el-GR" sz="2000" b="0" i="0" u="none" strike="noStrike" baseline="0" dirty="0">
                <a:latin typeface="Arial" panose="020B0604020202020204" pitchFamily="34" charset="0"/>
                <a:cs typeface="Arial" panose="020B0604020202020204" pitchFamily="34" charset="0"/>
              </a:rPr>
              <a:t> καλύφθηκε με δωρεάν παροχές από αυξήσεις κρατικών προϋπολογισμών, δωρεές ιδιωτών κ.ά. </a:t>
            </a:r>
            <a:endParaRPr lang="en-US"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Οι </a:t>
            </a:r>
            <a:r>
              <a:rPr lang="el-GR" sz="2000" b="1" i="0" u="none" strike="noStrike" baseline="0" dirty="0">
                <a:latin typeface="Arial" panose="020B0604020202020204" pitchFamily="34" charset="0"/>
                <a:cs typeface="Arial" panose="020B0604020202020204" pitchFamily="34" charset="0"/>
              </a:rPr>
              <a:t>πολίτες</a:t>
            </a:r>
            <a:r>
              <a:rPr lang="el-GR" sz="2000" b="0" i="0" u="none" strike="noStrike" baseline="0" dirty="0">
                <a:latin typeface="Arial" panose="020B0604020202020204" pitchFamily="34" charset="0"/>
                <a:cs typeface="Arial" panose="020B0604020202020204" pitchFamily="34" charset="0"/>
              </a:rPr>
              <a:t> αντέδρασαν θετικά στο πρώτο κύμα, σκεπτικιστικά στο δεύτερο, «μεικτά» στα εμβόλια. </a:t>
            </a:r>
          </a:p>
          <a:p>
            <a:pPr algn="l"/>
            <a:r>
              <a:rPr lang="el-GR" sz="2000" b="0" i="0" u="none" strike="noStrike" baseline="0" dirty="0">
                <a:latin typeface="Arial" panose="020B0604020202020204" pitchFamily="34" charset="0"/>
                <a:cs typeface="Arial" panose="020B0604020202020204" pitchFamily="34" charset="0"/>
              </a:rPr>
              <a:t>Οι </a:t>
            </a:r>
            <a:r>
              <a:rPr lang="el-GR" sz="2000" b="1" i="0" u="none" strike="noStrike" baseline="0" dirty="0">
                <a:latin typeface="Arial" panose="020B0604020202020204" pitchFamily="34" charset="0"/>
                <a:cs typeface="Arial" panose="020B0604020202020204" pitchFamily="34" charset="0"/>
              </a:rPr>
              <a:t>πολιτικοί</a:t>
            </a:r>
            <a:r>
              <a:rPr lang="el-GR" sz="2000" b="0" i="0" u="none" strike="noStrike" baseline="0" dirty="0">
                <a:latin typeface="Arial" panose="020B0604020202020204" pitchFamily="34" charset="0"/>
                <a:cs typeface="Arial" panose="020B0604020202020204" pitchFamily="34" charset="0"/>
              </a:rPr>
              <a:t> έδειξαν αρχικά συναίνεση, με πολιτικές αντιπαραθέσεις στη συνέχεια.</a:t>
            </a:r>
          </a:p>
          <a:p>
            <a:pPr algn="l"/>
            <a:r>
              <a:rPr lang="el-GR" sz="2000" b="0" i="0" u="none" strike="noStrike" baseline="0" dirty="0">
                <a:latin typeface="Arial" panose="020B0604020202020204" pitchFamily="34" charset="0"/>
                <a:cs typeface="Arial" panose="020B0604020202020204" pitchFamily="34" charset="0"/>
              </a:rPr>
              <a:t>Η </a:t>
            </a:r>
            <a:r>
              <a:rPr lang="el-GR" sz="2000" b="1" i="0" u="none" strike="noStrike" baseline="0" dirty="0">
                <a:latin typeface="Arial" panose="020B0604020202020204" pitchFamily="34" charset="0"/>
                <a:cs typeface="Arial" panose="020B0604020202020204" pitchFamily="34" charset="0"/>
              </a:rPr>
              <a:t>Ευρωπαϊκή Ένωση</a:t>
            </a:r>
            <a:r>
              <a:rPr lang="el-GR" sz="2000" b="0" i="0" u="none" strike="noStrike" baseline="0" dirty="0">
                <a:latin typeface="Arial" panose="020B0604020202020204" pitchFamily="34" charset="0"/>
                <a:cs typeface="Arial" panose="020B0604020202020204" pitchFamily="34" charset="0"/>
              </a:rPr>
              <a:t> προσπάθησε να διασφαλίσει την </a:t>
            </a:r>
            <a:r>
              <a:rPr lang="el-GR" sz="2000" b="0" i="1" u="none" strike="noStrike" baseline="0" dirty="0">
                <a:latin typeface="Arial" panose="020B0604020202020204" pitchFamily="34" charset="0"/>
                <a:cs typeface="Arial" panose="020B0604020202020204" pitchFamily="34" charset="0"/>
              </a:rPr>
              <a:t>πρόσβαση</a:t>
            </a:r>
            <a:r>
              <a:rPr lang="el-GR" sz="2000" b="0" i="0" u="none" strike="noStrike" baseline="0" dirty="0">
                <a:latin typeface="Arial" panose="020B0604020202020204" pitchFamily="34" charset="0"/>
                <a:cs typeface="Arial" panose="020B0604020202020204" pitchFamily="34" charset="0"/>
              </a:rPr>
              <a:t> στα εμβόλια και έθεσε σε διαβούλευση τη φαρμακευτική της πολιτική για την Ευρώπη. </a:t>
            </a:r>
            <a:endParaRPr lang="en-US"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Η </a:t>
            </a:r>
            <a:r>
              <a:rPr lang="el-GR" sz="2000" b="1" i="0" u="none" strike="noStrike" baseline="0" dirty="0">
                <a:latin typeface="Arial" panose="020B0604020202020204" pitchFamily="34" charset="0"/>
                <a:cs typeface="Arial" panose="020B0604020202020204" pitchFamily="34" charset="0"/>
              </a:rPr>
              <a:t>Ευρωπαϊκή Επιτροπή</a:t>
            </a:r>
            <a:r>
              <a:rPr lang="el-GR" sz="2000" b="0" i="0" u="none" strike="noStrike" baseline="0" dirty="0">
                <a:latin typeface="Arial" panose="020B0604020202020204" pitchFamily="34" charset="0"/>
                <a:cs typeface="Arial" panose="020B0604020202020204" pitchFamily="34" charset="0"/>
              </a:rPr>
              <a:t> πρότεινε νέο, φιλόδοξο, αυτόνομο πρόγραμμα υγείας για την περίοδο 2021-2027, το πρόγραμμα </a:t>
            </a:r>
            <a:r>
              <a:rPr lang="el-GR" sz="2000" b="0" i="1" u="none" strike="noStrike" baseline="0" dirty="0">
                <a:latin typeface="Arial" panose="020B0604020202020204" pitchFamily="34" charset="0"/>
                <a:cs typeface="Arial" panose="020B0604020202020204" pitchFamily="34" charset="0"/>
              </a:rPr>
              <a:t>EU4Health</a:t>
            </a:r>
            <a:r>
              <a:rPr lang="el-GR" sz="2000" b="0" i="0" u="none" strike="noStrike" baseline="0" dirty="0">
                <a:latin typeface="Arial" panose="020B0604020202020204" pitchFamily="34" charset="0"/>
                <a:cs typeface="Arial" panose="020B0604020202020204" pitchFamily="34" charset="0"/>
              </a:rPr>
              <a:t>, για να συμβάλει σημαντικά στην ανάκαμψη από την</a:t>
            </a:r>
          </a:p>
          <a:p>
            <a:pPr algn="l"/>
            <a:r>
              <a:rPr lang="el-GR" sz="2000" b="0" i="0" u="none" strike="noStrike" baseline="0" dirty="0">
                <a:latin typeface="Arial" panose="020B0604020202020204" pitchFamily="34" charset="0"/>
                <a:cs typeface="Arial" panose="020B0604020202020204" pitchFamily="34" charset="0"/>
              </a:rPr>
              <a:t>πανδημία. Πρόκειται για μια επένδυση 9,4 δις ευρώ, για την ενίσχυση της υγείας των πολιτών της ΕΕ, ανθεκτικότητας των συστημάτων υγείας και προώθησης της </a:t>
            </a:r>
            <a:r>
              <a:rPr lang="el-GR" sz="2000" b="0" i="1" u="none" strike="noStrike" baseline="0" dirty="0">
                <a:latin typeface="Arial" panose="020B0604020202020204" pitchFamily="34" charset="0"/>
                <a:cs typeface="Arial" panose="020B0604020202020204" pitchFamily="34" charset="0"/>
              </a:rPr>
              <a:t>καινοτομίας</a:t>
            </a:r>
            <a:r>
              <a:rPr lang="el-GR" sz="2000" b="0" i="0" u="none" strike="noStrike" baseline="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0445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4</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705854"/>
            <a:ext cx="11491957" cy="5940088"/>
          </a:xfrm>
          <a:prstGeom prst="rect">
            <a:avLst/>
          </a:prstGeom>
          <a:noFill/>
        </p:spPr>
        <p:txBody>
          <a:bodyPr wrap="square">
            <a:spAutoFit/>
          </a:bodyPr>
          <a:lstStyle/>
          <a:p>
            <a:pPr algn="l"/>
            <a:r>
              <a:rPr lang="el-GR" sz="1900" b="0" i="0" u="none" strike="noStrike" baseline="0" dirty="0">
                <a:latin typeface="Arial" panose="020B0604020202020204" pitchFamily="34" charset="0"/>
                <a:cs typeface="Arial" panose="020B0604020202020204" pitchFamily="34" charset="0"/>
              </a:rPr>
              <a:t>Στην Ελλάδα, που έβγαινε από τη μακροχρόνια περίοδο της βαθιάς οικονομικής και κοινωνικής κρίσης, με το δημόσιο σύστημα υγειονομικής περίθαλψης να έχει φτάσει στο χείλος της κατάρρευσης, έλαβε χώρα το ξέσπασμα της πανδημίας COVID-19 (Φεβρουάριος – Μάρτιος 2020). </a:t>
            </a:r>
            <a:endParaRPr lang="en-US" sz="1900" b="0" i="0" u="none" strike="noStrike" baseline="0" dirty="0">
              <a:latin typeface="Arial" panose="020B0604020202020204" pitchFamily="34" charset="0"/>
              <a:cs typeface="Arial" panose="020B0604020202020204" pitchFamily="34" charset="0"/>
            </a:endParaRPr>
          </a:p>
          <a:p>
            <a:pPr algn="l"/>
            <a:r>
              <a:rPr lang="el-GR" sz="1900" b="0" i="0" u="none" strike="noStrike" baseline="0" dirty="0">
                <a:latin typeface="Arial" panose="020B0604020202020204" pitchFamily="34" charset="0"/>
                <a:cs typeface="Arial" panose="020B0604020202020204" pitchFamily="34" charset="0"/>
              </a:rPr>
              <a:t>Το </a:t>
            </a:r>
            <a:r>
              <a:rPr lang="el-GR" sz="1900" b="1" i="0" u="none" strike="noStrike" baseline="0" dirty="0">
                <a:latin typeface="Arial" panose="020B0604020202020204" pitchFamily="34" charset="0"/>
                <a:cs typeface="Arial" panose="020B0604020202020204" pitchFamily="34" charset="0"/>
              </a:rPr>
              <a:t>Υπουργείο Υγείας</a:t>
            </a:r>
            <a:r>
              <a:rPr lang="el-GR" sz="1900" b="0" i="0" u="none" strike="noStrike" baseline="0" dirty="0">
                <a:latin typeface="Arial" panose="020B0604020202020204" pitchFamily="34" charset="0"/>
                <a:cs typeface="Arial" panose="020B0604020202020204" pitchFamily="34" charset="0"/>
              </a:rPr>
              <a:t>, με την προς τούτο </a:t>
            </a:r>
            <a:r>
              <a:rPr lang="el-GR" sz="1900" b="0" i="0" u="none" strike="noStrike" baseline="0" dirty="0" err="1">
                <a:latin typeface="Arial" panose="020B0604020202020204" pitchFamily="34" charset="0"/>
                <a:cs typeface="Arial" panose="020B0604020202020204" pitchFamily="34" charset="0"/>
              </a:rPr>
              <a:t>συσταθείσα</a:t>
            </a:r>
            <a:r>
              <a:rPr lang="el-GR" sz="1900" b="0" i="0" u="none" strike="noStrike" baseline="0" dirty="0">
                <a:latin typeface="Arial" panose="020B0604020202020204" pitchFamily="34" charset="0"/>
                <a:cs typeface="Arial" panose="020B0604020202020204" pitchFamily="34" charset="0"/>
              </a:rPr>
              <a:t> </a:t>
            </a:r>
            <a:r>
              <a:rPr lang="el-GR" sz="1900" b="1" i="0" u="none" strike="noStrike" baseline="0" dirty="0">
                <a:latin typeface="Arial" panose="020B0604020202020204" pitchFamily="34" charset="0"/>
                <a:cs typeface="Arial" panose="020B0604020202020204" pitchFamily="34" charset="0"/>
              </a:rPr>
              <a:t>Επιτροπή Εμπειρογνωμόνων</a:t>
            </a:r>
            <a:r>
              <a:rPr lang="el-GR" sz="1900" b="0" i="0" u="none" strike="noStrike" baseline="0" dirty="0">
                <a:latin typeface="Arial" panose="020B0604020202020204" pitchFamily="34" charset="0"/>
                <a:cs typeface="Arial" panose="020B0604020202020204" pitchFamily="34" charset="0"/>
              </a:rPr>
              <a:t> και την εποπτεία του Εθνικού Οργανισμού Δημόσιας Υγείας (</a:t>
            </a:r>
            <a:r>
              <a:rPr lang="el-GR" sz="1900" b="1" i="0" u="none" strike="noStrike" baseline="0" dirty="0">
                <a:latin typeface="Arial" panose="020B0604020202020204" pitchFamily="34" charset="0"/>
                <a:cs typeface="Arial" panose="020B0604020202020204" pitchFamily="34" charset="0"/>
              </a:rPr>
              <a:t>ΕΟΔΥ</a:t>
            </a:r>
            <a:r>
              <a:rPr lang="el-GR" sz="1900" b="0" i="0" u="none" strike="noStrike" baseline="0" dirty="0">
                <a:latin typeface="Arial" panose="020B0604020202020204" pitchFamily="34" charset="0"/>
                <a:cs typeface="Arial" panose="020B0604020202020204" pitchFamily="34" charset="0"/>
              </a:rPr>
              <a:t>), ανέλαβαν τη διαχείρισή της.</a:t>
            </a:r>
          </a:p>
          <a:p>
            <a:pPr algn="l"/>
            <a:r>
              <a:rPr lang="el-GR" sz="1900" b="0" i="0" u="none" strike="noStrike" baseline="0" dirty="0">
                <a:latin typeface="Arial" panose="020B0604020202020204" pitchFamily="34" charset="0"/>
                <a:cs typeface="Arial" panose="020B0604020202020204" pitchFamily="34" charset="0"/>
              </a:rPr>
              <a:t>Η μερική αναστολή της τακτικής λειτουργίας του συστήματος της πρωτοβάθμιας φροντίδας, μαζί με μια σειρά από ιδιωτικά ιατρεία που αναγκάστηκαν να κλείσουν λόγω ανεπαρκούς προστατευτικού εξοπλισμού για τη συνέχιση της λειτουργίας τους, ολοκλήρωσε το πλέγμα υποβάθμισης των παρεχόμενων υπηρεσιών υγείας προς τους </a:t>
            </a:r>
            <a:r>
              <a:rPr lang="it-IT" sz="1900" b="0" i="0" u="none" strike="noStrike" baseline="0" dirty="0">
                <a:latin typeface="Arial" panose="020B0604020202020204" pitchFamily="34" charset="0"/>
                <a:cs typeface="Arial" panose="020B0604020202020204" pitchFamily="34" charset="0"/>
              </a:rPr>
              <a:t>πολίτες (Siettos et al. 2021).</a:t>
            </a:r>
          </a:p>
          <a:p>
            <a:pPr algn="l"/>
            <a:r>
              <a:rPr lang="el-GR" sz="1900" b="0" i="0" u="none" strike="noStrike" baseline="0" dirty="0">
                <a:latin typeface="Arial" panose="020B0604020202020204" pitchFamily="34" charset="0"/>
                <a:cs typeface="Arial" panose="020B0604020202020204" pitchFamily="34" charset="0"/>
              </a:rPr>
              <a:t>Ως αποτέλεσμα, στην αρχή της πανδημίας 13 </a:t>
            </a:r>
            <a:r>
              <a:rPr lang="el-GR" sz="1900" b="1" i="0" u="none" strike="noStrike" baseline="0" dirty="0">
                <a:latin typeface="Arial" panose="020B0604020202020204" pitchFamily="34" charset="0"/>
                <a:cs typeface="Arial" panose="020B0604020202020204" pitchFamily="34" charset="0"/>
              </a:rPr>
              <a:t>νοσοκομεία</a:t>
            </a:r>
            <a:r>
              <a:rPr lang="el-GR" sz="1900" b="0" i="0" u="none" strike="noStrike" baseline="0" dirty="0">
                <a:latin typeface="Arial" panose="020B0604020202020204" pitchFamily="34" charset="0"/>
                <a:cs typeface="Arial" panose="020B0604020202020204" pitchFamily="34" charset="0"/>
              </a:rPr>
              <a:t> ορίστηκαν ως νοσοκομεία αναφοράς για την αντιμετώπιση κρουσμάτων COVID-19. Επιπλέον, διάφορες κλινικές έκλεισαν και θάλαμοι ασθενών εκκενώθηκαν και είτε προορίστηκαν για τη φροντίδα των ασθενών με COVID-19 είτε μετατράπηκαν σε Μονάδες Εντατικής Θεραπείας (ΜΕΘ). </a:t>
            </a:r>
            <a:endParaRPr lang="en-US" sz="1900" b="0" i="0" u="none" strike="noStrike" baseline="0" dirty="0">
              <a:latin typeface="Arial" panose="020B0604020202020204" pitchFamily="34" charset="0"/>
              <a:cs typeface="Arial" panose="020B0604020202020204" pitchFamily="34" charset="0"/>
            </a:endParaRPr>
          </a:p>
          <a:p>
            <a:pPr algn="l"/>
            <a:r>
              <a:rPr lang="el-GR" sz="1900" b="0" i="0" u="none" strike="noStrike" baseline="0" dirty="0">
                <a:latin typeface="Arial" panose="020B0604020202020204" pitchFamily="34" charset="0"/>
                <a:cs typeface="Arial" panose="020B0604020202020204" pitchFamily="34" charset="0"/>
              </a:rPr>
              <a:t>Σε επίπεδο παροχής γενικών υπηρεσιών υγείας, οι προγραμματισμένες χειρουργικές επεμβάσεις και τα ραντεβού σε εξειδικευμένα νοσοκομεία εξωτερικών</a:t>
            </a:r>
            <a:r>
              <a:rPr lang="el-GR" sz="1900" dirty="0">
                <a:latin typeface="Arial" panose="020B0604020202020204" pitchFamily="34" charset="0"/>
                <a:cs typeface="Arial" panose="020B0604020202020204" pitchFamily="34" charset="0"/>
              </a:rPr>
              <a:t> </a:t>
            </a:r>
            <a:r>
              <a:rPr lang="el-GR" sz="1900" b="0" i="0" u="none" strike="noStrike" baseline="0" dirty="0">
                <a:latin typeface="Arial" panose="020B0604020202020204" pitchFamily="34" charset="0"/>
                <a:cs typeface="Arial" panose="020B0604020202020204" pitchFamily="34" charset="0"/>
              </a:rPr>
              <a:t>ασθενών ακυρώθηκαν, ενώ δεκτά στα νοσοκομεία γίνονταν μόνο έκτακτα περιστατικά (</a:t>
            </a:r>
            <a:r>
              <a:rPr lang="el-GR" sz="1900" b="0" i="0" u="none" strike="noStrike" baseline="0" dirty="0" err="1">
                <a:latin typeface="Arial" panose="020B0604020202020204" pitchFamily="34" charset="0"/>
                <a:cs typeface="Arial" panose="020B0604020202020204" pitchFamily="34" charset="0"/>
              </a:rPr>
              <a:t>Giannopoulou</a:t>
            </a:r>
            <a:r>
              <a:rPr lang="el-GR" sz="1900" b="0" i="0" u="none" strike="noStrike" baseline="0" dirty="0">
                <a:latin typeface="Arial" panose="020B0604020202020204" pitchFamily="34" charset="0"/>
                <a:cs typeface="Arial" panose="020B0604020202020204" pitchFamily="34" charset="0"/>
              </a:rPr>
              <a:t> &amp; </a:t>
            </a:r>
            <a:r>
              <a:rPr lang="el-GR" sz="1900" b="0" i="0" u="none" strike="noStrike" baseline="0" dirty="0" err="1">
                <a:latin typeface="Arial" panose="020B0604020202020204" pitchFamily="34" charset="0"/>
                <a:cs typeface="Arial" panose="020B0604020202020204" pitchFamily="34" charset="0"/>
              </a:rPr>
              <a:t>Tsobanoglou</a:t>
            </a:r>
            <a:r>
              <a:rPr lang="el-GR" sz="1900" b="0" i="0" u="none" strike="noStrike" baseline="0" dirty="0">
                <a:latin typeface="Arial" panose="020B0604020202020204" pitchFamily="34" charset="0"/>
                <a:cs typeface="Arial" panose="020B0604020202020204" pitchFamily="34" charset="0"/>
              </a:rPr>
              <a:t> 2020). </a:t>
            </a:r>
            <a:endParaRPr lang="en-US" sz="1900" b="0" i="0" u="none" strike="noStrike" baseline="0" dirty="0">
              <a:latin typeface="Arial" panose="020B0604020202020204" pitchFamily="34" charset="0"/>
              <a:cs typeface="Arial" panose="020B0604020202020204" pitchFamily="34" charset="0"/>
            </a:endParaRPr>
          </a:p>
          <a:p>
            <a:pPr algn="l"/>
            <a:r>
              <a:rPr lang="el-GR" sz="1900" b="0" i="0" u="none" strike="noStrike" baseline="0" dirty="0">
                <a:latin typeface="Arial" panose="020B0604020202020204" pitchFamily="34" charset="0"/>
                <a:cs typeface="Arial" panose="020B0604020202020204" pitchFamily="34" charset="0"/>
              </a:rPr>
              <a:t>Επομένως, η εστίαση της προσοχής της πολιτείας στην αντιμετώπιση της πανδημίας κυρίως σε επίπεδο νοσοκομείων και κλινών ΜΕΘ, καθώς και η διακοπή, για μεγάλο χρονικό διάστημα, των τακτικών υπηρεσιών που παρέχονται από τα νοσοκομεία, δημιούργησε σημαντική αύξηση περιστατικών που δεν μπορούσαν να εξυπηρετηθούν από τα νοσοκομεία (Νταφοπούλου 2023).</a:t>
            </a:r>
          </a:p>
        </p:txBody>
      </p:sp>
    </p:spTree>
    <p:extLst>
      <p:ext uri="{BB962C8B-B14F-4D97-AF65-F5344CB8AC3E}">
        <p14:creationId xmlns:p14="http://schemas.microsoft.com/office/powerpoint/2010/main" val="4031106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5</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962528"/>
            <a:ext cx="11491957" cy="4154984"/>
          </a:xfrm>
          <a:prstGeom prst="rect">
            <a:avLst/>
          </a:prstGeom>
          <a:noFill/>
        </p:spPr>
        <p:txBody>
          <a:bodyPr wrap="square">
            <a:spAutoFit/>
          </a:bodyPr>
          <a:lstStyle/>
          <a:p>
            <a:pPr algn="l"/>
            <a:r>
              <a:rPr lang="el-GR" sz="2200" b="0" i="0" u="none" strike="noStrike" baseline="0" dirty="0">
                <a:latin typeface="Arial" panose="020B0604020202020204" pitchFamily="34" charset="0"/>
                <a:cs typeface="Arial" panose="020B0604020202020204" pitchFamily="34" charset="0"/>
              </a:rPr>
              <a:t>Σε ένα διαφορετικό επίπεδο, ο </a:t>
            </a:r>
            <a:r>
              <a:rPr lang="el-GR" sz="2200" b="1" i="0" u="none" strike="noStrike" baseline="0" dirty="0">
                <a:latin typeface="Arial" panose="020B0604020202020204" pitchFamily="34" charset="0"/>
                <a:cs typeface="Arial" panose="020B0604020202020204" pitchFamily="34" charset="0"/>
              </a:rPr>
              <a:t>ψυχολογικός</a:t>
            </a:r>
            <a:r>
              <a:rPr lang="el-GR" sz="2200" b="0" i="0" u="none" strike="noStrike" baseline="0" dirty="0">
                <a:latin typeface="Arial" panose="020B0604020202020204" pitchFamily="34" charset="0"/>
                <a:cs typeface="Arial" panose="020B0604020202020204" pitchFamily="34" charset="0"/>
              </a:rPr>
              <a:t> αντίκτυπος των μακροχρόνιων αυστηρών </a:t>
            </a:r>
            <a:r>
              <a:rPr lang="el-GR" sz="2200" b="1" i="0" u="none" strike="noStrike" baseline="0" dirty="0">
                <a:latin typeface="Arial" panose="020B0604020202020204" pitchFamily="34" charset="0"/>
                <a:cs typeface="Arial" panose="020B0604020202020204" pitchFamily="34" charset="0"/>
              </a:rPr>
              <a:t>μέτρων</a:t>
            </a:r>
            <a:r>
              <a:rPr lang="el-GR" sz="2200" b="0" i="0" u="none" strike="noStrike" baseline="0" dirty="0">
                <a:latin typeface="Arial" panose="020B0604020202020204" pitchFamily="34" charset="0"/>
                <a:cs typeface="Arial" panose="020B0604020202020204" pitchFamily="34" charset="0"/>
              </a:rPr>
              <a:t> περιορισμού και οι κίνδυνοι που συνδέονται με την απομόνωση ίσως υποδηλώνουν μια άλλη παράπλευρη απειλή από τον ίδιο, αόρατο εχθρό της σωματικής υγείας. </a:t>
            </a:r>
            <a:endParaRPr lang="en-US"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Η ψυχολογική δυσφορία που προκλήθηκε από το παρατεταμένο lockdown, μαζί με την εξελισσόμενη αίσθηση αδράνειας, πλήξης, απογοήτευσης και αβεβαιότητας οδήγησε τον πληθυσμό σε ψυχοσωματικά ή ψυχολογικά </a:t>
            </a:r>
            <a:r>
              <a:rPr lang="el-GR" sz="2200" b="1" i="0" u="none" strike="noStrike" baseline="0" dirty="0">
                <a:latin typeface="Arial" panose="020B0604020202020204" pitchFamily="34" charset="0"/>
                <a:cs typeface="Arial" panose="020B0604020202020204" pitchFamily="34" charset="0"/>
              </a:rPr>
              <a:t>προβλήματα</a:t>
            </a:r>
            <a:r>
              <a:rPr lang="el-GR" sz="2200" b="0" i="0" u="none" strike="noStrike" baseline="0" dirty="0">
                <a:latin typeface="Arial" panose="020B0604020202020204" pitchFamily="34" charset="0"/>
                <a:cs typeface="Arial" panose="020B0604020202020204" pitchFamily="34" charset="0"/>
              </a:rPr>
              <a:t>, κατανάλωση αλκοόλ, δυσλειτουργικές προσωπικές και οικογενειακές στρατηγικές αντιμετώπισης και αύξηση των αναποτελεσματικών μοντέλων ενδοοικογενειακής </a:t>
            </a:r>
            <a:r>
              <a:rPr lang="el-GR" sz="2200" b="1" i="0" u="none" strike="noStrike" baseline="0" dirty="0">
                <a:latin typeface="Arial" panose="020B0604020202020204" pitchFamily="34" charset="0"/>
                <a:cs typeface="Arial" panose="020B0604020202020204" pitchFamily="34" charset="0"/>
              </a:rPr>
              <a:t>επικοινωνίας</a:t>
            </a:r>
            <a:r>
              <a:rPr lang="el-GR" sz="2200" b="0" i="0" u="none" strike="noStrike" baseline="0" dirty="0">
                <a:latin typeface="Arial" panose="020B0604020202020204" pitchFamily="34" charset="0"/>
                <a:cs typeface="Arial" panose="020B0604020202020204" pitchFamily="34" charset="0"/>
              </a:rPr>
              <a:t> (Ντ</a:t>
            </a:r>
            <a:r>
              <a:rPr lang="el-GR" sz="2200" dirty="0">
                <a:latin typeface="Arial" panose="020B0604020202020204" pitchFamily="34" charset="0"/>
                <a:cs typeface="Arial" panose="020B0604020202020204" pitchFamily="34" charset="0"/>
              </a:rPr>
              <a:t>α</a:t>
            </a:r>
            <a:r>
              <a:rPr lang="el-GR" sz="2200" b="0" i="0" u="none" strike="noStrike" baseline="0" dirty="0">
                <a:latin typeface="Arial" panose="020B0604020202020204" pitchFamily="34" charset="0"/>
                <a:cs typeface="Arial" panose="020B0604020202020204" pitchFamily="34" charset="0"/>
              </a:rPr>
              <a:t>φοπούλου 2023). </a:t>
            </a:r>
          </a:p>
          <a:p>
            <a:pPr algn="l"/>
            <a:r>
              <a:rPr lang="el-GR" sz="2200" b="0" i="0" u="none" strike="noStrike" baseline="0" dirty="0">
                <a:latin typeface="Arial" panose="020B0604020202020204" pitchFamily="34" charset="0"/>
                <a:cs typeface="Arial" panose="020B0604020202020204" pitchFamily="34" charset="0"/>
              </a:rPr>
              <a:t>Η παραμονή στο σπίτι έθεσε κυρίως αδύναμες ομάδες του πληθυσμού (όπως παιδιά ή γυναίκες) σε αυξημένο κίνδυνο ενδοοικογενειακής </a:t>
            </a:r>
            <a:r>
              <a:rPr lang="el-GR" sz="2200" b="1" i="0" u="none" strike="noStrike" baseline="0" dirty="0">
                <a:latin typeface="Arial" panose="020B0604020202020204" pitchFamily="34" charset="0"/>
                <a:cs typeface="Arial" panose="020B0604020202020204" pitchFamily="34" charset="0"/>
              </a:rPr>
              <a:t>βίας</a:t>
            </a:r>
            <a:r>
              <a:rPr lang="el-GR" sz="2200" b="0" i="0" u="none" strike="noStrike" baseline="0" dirty="0">
                <a:latin typeface="Arial" panose="020B0604020202020204" pitchFamily="34" charset="0"/>
                <a:cs typeface="Arial" panose="020B0604020202020204" pitchFamily="34" charset="0"/>
              </a:rPr>
              <a:t>, κάτι που αποδεικνύεται από τον αυξημένο αριθμό των αναφερόμενων περιστατικών (</a:t>
            </a:r>
            <a:r>
              <a:rPr lang="en-US" sz="2200" b="0" i="0" u="none" strike="noStrike" baseline="0" dirty="0" err="1">
                <a:latin typeface="Arial" panose="020B0604020202020204" pitchFamily="34" charset="0"/>
                <a:cs typeface="Arial" panose="020B0604020202020204" pitchFamily="34" charset="0"/>
              </a:rPr>
              <a:t>Chatzifotiou</a:t>
            </a:r>
            <a:r>
              <a:rPr lang="en-US" sz="2200" b="0" i="0" u="none" strike="noStrike" baseline="0" dirty="0">
                <a:latin typeface="Arial" panose="020B0604020202020204" pitchFamily="34" charset="0"/>
                <a:cs typeface="Arial" panose="020B0604020202020204" pitchFamily="34" charset="0"/>
              </a:rPr>
              <a:t> &amp; </a:t>
            </a:r>
            <a:r>
              <a:rPr lang="en-US" sz="2200" b="0" i="0" u="none" strike="noStrike" baseline="0" dirty="0" err="1">
                <a:latin typeface="Arial" panose="020B0604020202020204" pitchFamily="34" charset="0"/>
                <a:cs typeface="Arial" panose="020B0604020202020204" pitchFamily="34" charset="0"/>
              </a:rPr>
              <a:t>Andreadou</a:t>
            </a:r>
            <a:r>
              <a:rPr lang="en-US" sz="2200" b="0" i="0" u="none" strike="noStrike" baseline="0" dirty="0">
                <a:latin typeface="Arial" panose="020B0604020202020204" pitchFamily="34" charset="0"/>
                <a:cs typeface="Arial" panose="020B0604020202020204" pitchFamily="34" charset="0"/>
              </a:rPr>
              <a:t> 2021).</a:t>
            </a:r>
            <a:endParaRPr lang="el-GR" sz="22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39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.1  Παγκοσμιοποίηση και υγεία </a:t>
            </a:r>
            <a:r>
              <a:rPr lang="en-US" sz="4000" dirty="0">
                <a:latin typeface="Arial" panose="020B0604020202020204" pitchFamily="34" charset="0"/>
                <a:cs typeface="Arial" panose="020B0604020202020204" pitchFamily="34" charset="0"/>
              </a:rPr>
              <a:t>(2)</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03245" y="952724"/>
            <a:ext cx="11585509" cy="5424562"/>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r>
              <a:rPr lang="el-GR" sz="2200" dirty="0">
                <a:latin typeface="Arial" panose="020B0604020202020204" pitchFamily="34" charset="0"/>
                <a:cs typeface="Arial" panose="020B0604020202020204" pitchFamily="34" charset="0"/>
              </a:rPr>
              <a:t>Υπάρχουν </a:t>
            </a:r>
            <a:r>
              <a:rPr lang="en-US" sz="2200" dirty="0">
                <a:latin typeface="Arial" panose="020B0604020202020204" pitchFamily="34" charset="0"/>
                <a:cs typeface="Arial" panose="020B0604020202020204" pitchFamily="34" charset="0"/>
              </a:rPr>
              <a:t>7 </a:t>
            </a:r>
            <a:r>
              <a:rPr lang="el-GR" sz="2200" dirty="0">
                <a:latin typeface="Arial" panose="020B0604020202020204" pitchFamily="34" charset="0"/>
                <a:cs typeface="Arial" panose="020B0604020202020204" pitchFamily="34" charset="0"/>
              </a:rPr>
              <a:t>τύποι παγκοσμιοποίησης:</a:t>
            </a:r>
          </a:p>
          <a:p>
            <a:endParaRPr lang="el-GR" sz="2200" dirty="0">
              <a:latin typeface="Arial" panose="020B0604020202020204" pitchFamily="34" charset="0"/>
              <a:cs typeface="Arial" panose="020B0604020202020204" pitchFamily="34" charset="0"/>
            </a:endParaRPr>
          </a:p>
          <a:p>
            <a:r>
              <a:rPr lang="el-GR" sz="2200" dirty="0">
                <a:latin typeface="Arial" panose="020B0604020202020204" pitchFamily="34" charset="0"/>
                <a:cs typeface="Arial" panose="020B0604020202020204" pitchFamily="34" charset="0"/>
              </a:rPr>
              <a:t>α) Η παγκοσμιοποίηση των χρηματοοικονομικών αγορών και της </a:t>
            </a:r>
            <a:r>
              <a:rPr lang="el-GR" sz="2200" b="1" dirty="0">
                <a:latin typeface="Arial" panose="020B0604020202020204" pitchFamily="34" charset="0"/>
                <a:cs typeface="Arial" panose="020B0604020202020204" pitchFamily="34" charset="0"/>
              </a:rPr>
              <a:t>ιδιοκτησίας του κεφαλαίου</a:t>
            </a:r>
            <a:r>
              <a:rPr lang="el-GR" sz="2200" dirty="0">
                <a:latin typeface="Arial" panose="020B0604020202020204" pitchFamily="34" charset="0"/>
                <a:cs typeface="Arial" panose="020B0604020202020204" pitchFamily="34" charset="0"/>
              </a:rPr>
              <a:t> χαρακτηρίζεται από την απορρύθμιση των αγορών αυτών, την εντατικοποίηση της διεθνούς κινητικότητας του κεφαλαίου και την αύξηση των συγχωνεύσεων.</a:t>
            </a:r>
          </a:p>
          <a:p>
            <a:endParaRPr lang="el-GR" sz="2200" dirty="0">
              <a:latin typeface="Arial" panose="020B0604020202020204" pitchFamily="34" charset="0"/>
              <a:cs typeface="Arial" panose="020B0604020202020204" pitchFamily="34" charset="0"/>
            </a:endParaRPr>
          </a:p>
          <a:p>
            <a:r>
              <a:rPr lang="el-GR" sz="2200" dirty="0">
                <a:latin typeface="Arial" panose="020B0604020202020204" pitchFamily="34" charset="0"/>
                <a:cs typeface="Arial" panose="020B0604020202020204" pitchFamily="34" charset="0"/>
              </a:rPr>
              <a:t>β) Η παγκοσμιοποίηση των αγορών και των </a:t>
            </a:r>
            <a:r>
              <a:rPr lang="el-GR" sz="2200" b="1" dirty="0">
                <a:latin typeface="Arial" panose="020B0604020202020204" pitchFamily="34" charset="0"/>
                <a:cs typeface="Arial" panose="020B0604020202020204" pitchFamily="34" charset="0"/>
              </a:rPr>
              <a:t>στρατηγικών ανταγωνισμού</a:t>
            </a:r>
            <a:r>
              <a:rPr lang="el-GR" sz="2200" dirty="0">
                <a:latin typeface="Arial" panose="020B0604020202020204" pitchFamily="34" charset="0"/>
                <a:cs typeface="Arial" panose="020B0604020202020204" pitchFamily="34" charset="0"/>
              </a:rPr>
              <a:t> </a:t>
            </a:r>
            <a:r>
              <a:rPr lang="el-GR" sz="2200" dirty="0" err="1">
                <a:latin typeface="Arial" panose="020B0604020202020204" pitchFamily="34" charset="0"/>
                <a:cs typeface="Arial" panose="020B0604020202020204" pitchFamily="34" charset="0"/>
              </a:rPr>
              <a:t>διέπεται</a:t>
            </a:r>
            <a:r>
              <a:rPr lang="el-GR" sz="2200" dirty="0">
                <a:latin typeface="Arial" panose="020B0604020202020204" pitchFamily="34" charset="0"/>
                <a:cs typeface="Arial" panose="020B0604020202020204" pitchFamily="34" charset="0"/>
              </a:rPr>
              <a:t> από την ολοκλήρωση των επιχειρηματικών δραστηριοτήτων σε παγκόσμια κλίμακα, την εγκαθίδρυση ολοκληρωμένων επιχειρησιακών λειτουργιών στο εξωτερικό, την εξεύρεση πόρων από διεθνείς πηγές και τη σύναψη στρατηγικών συμμαχιών.</a:t>
            </a:r>
          </a:p>
          <a:p>
            <a:endParaRPr lang="el-GR" sz="2200" dirty="0">
              <a:latin typeface="Arial" panose="020B0604020202020204" pitchFamily="34" charset="0"/>
              <a:cs typeface="Arial" panose="020B0604020202020204" pitchFamily="34" charset="0"/>
            </a:endParaRPr>
          </a:p>
          <a:p>
            <a:r>
              <a:rPr lang="el-GR" sz="2200" dirty="0">
                <a:latin typeface="Arial" panose="020B0604020202020204" pitchFamily="34" charset="0"/>
                <a:cs typeface="Arial" panose="020B0604020202020204" pitchFamily="34" charset="0"/>
              </a:rPr>
              <a:t>γ) Η παγκοσμιοποίηση της </a:t>
            </a:r>
            <a:r>
              <a:rPr lang="el-GR" sz="2200" b="1" dirty="0">
                <a:latin typeface="Arial" panose="020B0604020202020204" pitchFamily="34" charset="0"/>
                <a:cs typeface="Arial" panose="020B0604020202020204" pitchFamily="34" charset="0"/>
              </a:rPr>
              <a:t>τεχνολογίας, της έρευνας και της γνώσης</a:t>
            </a:r>
            <a:r>
              <a:rPr lang="el-GR" sz="2200" dirty="0">
                <a:latin typeface="Arial" panose="020B0604020202020204" pitchFamily="34" charset="0"/>
                <a:cs typeface="Arial" panose="020B0604020202020204" pitchFamily="34" charset="0"/>
              </a:rPr>
              <a:t> καθίσταται καταλυτικής σημασίας και ιδιαίτερα η ανάπτυξη της τεχνολογίας της πληροφορικής και των τηλεπικοινωνιών που επιτρέπουν τη δημιουργία δικτύων.</a:t>
            </a:r>
          </a:p>
          <a:p>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377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6</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962528"/>
            <a:ext cx="11491957" cy="3816429"/>
          </a:xfrm>
          <a:prstGeom prst="rect">
            <a:avLst/>
          </a:prstGeom>
          <a:noFill/>
        </p:spPr>
        <p:txBody>
          <a:bodyPr wrap="square">
            <a:spAutoFit/>
          </a:bodyPr>
          <a:lstStyle/>
          <a:p>
            <a:pPr algn="l"/>
            <a:r>
              <a:rPr lang="el-GR" sz="2200" b="0" i="0" u="none" strike="noStrike" baseline="0" dirty="0">
                <a:latin typeface="Arial" panose="020B0604020202020204" pitchFamily="34" charset="0"/>
                <a:cs typeface="Arial" panose="020B0604020202020204" pitchFamily="34" charset="0"/>
              </a:rPr>
              <a:t>Στο κέντρο όλων αυτών εξελίξεων βρέθηκε το </a:t>
            </a:r>
            <a:r>
              <a:rPr lang="el-GR" sz="2200" b="1" i="0" u="none" strike="noStrike" baseline="0" dirty="0">
                <a:latin typeface="Arial" panose="020B0604020202020204" pitchFamily="34" charset="0"/>
                <a:cs typeface="Arial" panose="020B0604020202020204" pitchFamily="34" charset="0"/>
              </a:rPr>
              <a:t>προσωπικό</a:t>
            </a:r>
            <a:r>
              <a:rPr lang="el-GR" sz="2200" b="0" i="0" u="none" strike="noStrike" baseline="0" dirty="0">
                <a:latin typeface="Arial" panose="020B0604020202020204" pitchFamily="34" charset="0"/>
                <a:cs typeface="Arial" panose="020B0604020202020204" pitchFamily="34" charset="0"/>
              </a:rPr>
              <a:t> των μονάδων υγείας και ιδιαίτερα των νοσοκομείων, τα οποία, άλλωστε, είχαν αναλάβει και τον ρόλο αντιμετώπισης της πανδημίας. Το προσωπικό αυτό αναγκάστηκε να εργαστεί υπό αντίξοες συνθήκες, χωρίς διακοπές ανάμεσα στα διαστήματα εργασίας, με εξαιρετική πίεση και άγχος υπό το βάρος των αυξανόμενων περιστατικών και με μέσα και εξοπλισμούς που δεν ανταποκρίνονταν στις περιστάσεις. Το άγχος επιτάθηκε ακόμα περισσότερο από το γεγονός ότι το ανθρώπινο δυναμικό των μονάδων υγείας βρισκόταν στο κέντρο του κοινωνικού ενδιαφέροντος, δεχόμενο κυρίως κριτική και επικρίσεις από την κοινή γνώμη σε σχέση με τα αποτελέσματα της δουλειάς του. Την ίδια στιγμή οι ήδη περικομμένες από την οικονομική κρίση αποδοχές τους δεν δημιουργούσαν την αίσθηση της ανταπόδοσης και ικανοποίησης για τις προσπάθειες που κατέβαλλαν (</a:t>
            </a:r>
            <a:r>
              <a:rPr lang="el-GR" sz="2200" b="0" i="0" u="none" strike="noStrike" baseline="0" dirty="0" err="1">
                <a:latin typeface="Arial" panose="020B0604020202020204" pitchFamily="34" charset="0"/>
                <a:cs typeface="Arial" panose="020B0604020202020204" pitchFamily="34" charset="0"/>
              </a:rPr>
              <a:t>Milas</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et</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al</a:t>
            </a:r>
            <a:r>
              <a:rPr lang="el-GR" sz="2200" b="0" i="0" u="none" strike="noStrike" baseline="0" dirty="0">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1014839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7</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962528"/>
            <a:ext cx="11491957" cy="4154984"/>
          </a:xfrm>
          <a:prstGeom prst="rect">
            <a:avLst/>
          </a:prstGeom>
          <a:noFill/>
        </p:spPr>
        <p:txBody>
          <a:bodyPr wrap="square">
            <a:spAutoFit/>
          </a:bodyPr>
          <a:lstStyle/>
          <a:p>
            <a:pPr algn="l"/>
            <a:r>
              <a:rPr lang="el-GR" sz="2200" b="0" i="0" u="none" strike="noStrike" baseline="0" dirty="0">
                <a:latin typeface="Arial" panose="020B0604020202020204" pitchFamily="34" charset="0"/>
                <a:cs typeface="Arial" panose="020B0604020202020204" pitchFamily="34" charset="0"/>
              </a:rPr>
              <a:t>Από όλα τα παραπάνω κατανοούμε πως η Ελλάδα ως μια από τις χώρες που επλήγησαν περισσότερο από την οικονομική </a:t>
            </a:r>
            <a:r>
              <a:rPr lang="el-GR" sz="2200" b="1" i="0" u="none" strike="noStrike" baseline="0" dirty="0">
                <a:latin typeface="Arial" panose="020B0604020202020204" pitchFamily="34" charset="0"/>
                <a:cs typeface="Arial" panose="020B0604020202020204" pitchFamily="34" charset="0"/>
              </a:rPr>
              <a:t>κρίση</a:t>
            </a:r>
            <a:r>
              <a:rPr lang="el-GR" sz="2200" b="0" i="0" u="none" strike="noStrike" baseline="0" dirty="0">
                <a:latin typeface="Arial" panose="020B0604020202020204" pitchFamily="34" charset="0"/>
                <a:cs typeface="Arial" panose="020B0604020202020204" pitchFamily="34" charset="0"/>
              </a:rPr>
              <a:t> και μετά από δέκα χρόνια ύφεσης, βυθίστηκε σε μια ακόμη κρίση, την πανδημία του COVID-19. </a:t>
            </a:r>
          </a:p>
          <a:p>
            <a:pPr algn="l"/>
            <a:r>
              <a:rPr lang="el-GR" sz="2200" b="0" i="0" u="none" strike="noStrike" baseline="0" dirty="0">
                <a:latin typeface="Arial" panose="020B0604020202020204" pitchFamily="34" charset="0"/>
                <a:cs typeface="Arial" panose="020B0604020202020204" pitchFamily="34" charset="0"/>
              </a:rPr>
              <a:t>Η κατάσταση είχε αρνητικές </a:t>
            </a:r>
            <a:r>
              <a:rPr lang="el-GR" sz="2200" b="1" i="0" u="none" strike="noStrike" baseline="0" dirty="0">
                <a:latin typeface="Arial" panose="020B0604020202020204" pitchFamily="34" charset="0"/>
                <a:cs typeface="Arial" panose="020B0604020202020204" pitchFamily="34" charset="0"/>
              </a:rPr>
              <a:t>επιπτώσεις</a:t>
            </a:r>
            <a:r>
              <a:rPr lang="el-GR" sz="2200" b="0" i="0" u="none" strike="noStrike" baseline="0" dirty="0">
                <a:latin typeface="Arial" panose="020B0604020202020204" pitchFamily="34" charset="0"/>
                <a:cs typeface="Arial" panose="020B0604020202020204" pitchFamily="34" charset="0"/>
              </a:rPr>
              <a:t> στην οικονομία με σχετικό κίνδυνο για την ψυχική υγεία των ανθρώπων. </a:t>
            </a:r>
          </a:p>
          <a:p>
            <a:pPr algn="l"/>
            <a:r>
              <a:rPr lang="el-GR" sz="2200" b="0" i="0" u="none" strike="noStrike" baseline="0" dirty="0">
                <a:latin typeface="Arial" panose="020B0604020202020204" pitchFamily="34" charset="0"/>
                <a:cs typeface="Arial" panose="020B0604020202020204" pitchFamily="34" charset="0"/>
              </a:rPr>
              <a:t>Ωστόσο, οι περιορισμένοι πόροι και τα </a:t>
            </a:r>
            <a:r>
              <a:rPr lang="el-GR" sz="2200" b="1" i="0" u="none" strike="noStrike" baseline="0" dirty="0">
                <a:latin typeface="Arial" panose="020B0604020202020204" pitchFamily="34" charset="0"/>
                <a:cs typeface="Arial" panose="020B0604020202020204" pitchFamily="34" charset="0"/>
              </a:rPr>
              <a:t>κενά</a:t>
            </a:r>
            <a:r>
              <a:rPr lang="el-GR" sz="2200" b="0" i="0" u="none" strike="noStrike" baseline="0" dirty="0">
                <a:latin typeface="Arial" panose="020B0604020202020204" pitchFamily="34" charset="0"/>
                <a:cs typeface="Arial" panose="020B0604020202020204" pitchFamily="34" charset="0"/>
              </a:rPr>
              <a:t> στο σύστημα υγείας που ήρθαν στο προσκήνιο κατά τη διάρκεια της πανδημίας, έδωσαν μια μεγάλη ευκαιρία, ώστε να επανεξεταστεί ο τρόπος οργάνωσης και παροχής των υπηρεσιών υγείας στη χώρα. </a:t>
            </a:r>
          </a:p>
          <a:p>
            <a:pPr algn="l"/>
            <a:r>
              <a:rPr lang="el-GR" sz="2200" b="0" i="0" u="none" strike="noStrike" baseline="0" dirty="0">
                <a:latin typeface="Arial" panose="020B0604020202020204" pitchFamily="34" charset="0"/>
                <a:cs typeface="Arial" panose="020B0604020202020204" pitchFamily="34" charset="0"/>
              </a:rPr>
              <a:t>Ίσως τώρα είναι η ώρα να εφαρμοστούν βασικές </a:t>
            </a:r>
            <a:r>
              <a:rPr lang="el-GR" sz="2200" b="1" i="0" u="none" strike="noStrike" baseline="0" dirty="0">
                <a:latin typeface="Arial" panose="020B0604020202020204" pitchFamily="34" charset="0"/>
                <a:cs typeface="Arial" panose="020B0604020202020204" pitchFamily="34" charset="0"/>
              </a:rPr>
              <a:t>αλλαγές</a:t>
            </a:r>
            <a:r>
              <a:rPr lang="el-GR" sz="2200" b="0" i="0" u="none" strike="noStrike" baseline="0" dirty="0">
                <a:latin typeface="Arial" panose="020B0604020202020204" pitchFamily="34" charset="0"/>
                <a:cs typeface="Arial" panose="020B0604020202020204" pitchFamily="34" charset="0"/>
              </a:rPr>
              <a:t> (θεσμικές, νοοτροπίας και κουλτούρας), που θα οδηγήσουν σε ένα ολοκληρωμένο σύστημα υγειονομικής περίθαλψης με συντονισμό και αξιοποίηση των διαφορετικών συστημάτων περίθαλψης (πρωτοβάθμια, δευτεροβάθμια και τριτοβάθμια).</a:t>
            </a:r>
          </a:p>
        </p:txBody>
      </p:sp>
    </p:spTree>
    <p:extLst>
      <p:ext uri="{BB962C8B-B14F-4D97-AF65-F5344CB8AC3E}">
        <p14:creationId xmlns:p14="http://schemas.microsoft.com/office/powerpoint/2010/main" val="3877146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3800" dirty="0">
                <a:latin typeface="Arial" panose="020B0604020202020204" pitchFamily="34" charset="0"/>
                <a:cs typeface="Arial" panose="020B0604020202020204" pitchFamily="34" charset="0"/>
              </a:rPr>
              <a:t>3.5  Για μια νέα εθνική πολιτική δημόσιας υγείας (1)</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078BBF9E-A4BA-00A8-FCF0-1A5D668228C9}"/>
              </a:ext>
            </a:extLst>
          </p:cNvPr>
          <p:cNvSpPr txBox="1"/>
          <p:nvPr/>
        </p:nvSpPr>
        <p:spPr>
          <a:xfrm>
            <a:off x="539621" y="1099714"/>
            <a:ext cx="11112758" cy="4493538"/>
          </a:xfrm>
          <a:prstGeom prst="rect">
            <a:avLst/>
          </a:prstGeom>
          <a:noFill/>
        </p:spPr>
        <p:txBody>
          <a:bodyPr wrap="square">
            <a:spAutoFit/>
          </a:bodyPr>
          <a:lstStyle/>
          <a:p>
            <a:pPr algn="l"/>
            <a:r>
              <a:rPr lang="el-GR" sz="2200" b="0" i="0" u="none" strike="noStrike" baseline="0" dirty="0">
                <a:latin typeface="Arial" panose="020B0604020202020204" pitchFamily="34" charset="0"/>
                <a:cs typeface="Arial" panose="020B0604020202020204" pitchFamily="34" charset="0"/>
              </a:rPr>
              <a:t>Λαμβανομένων υπόψη των ανωτέρω, γνώμη μας είναι να γίνουν στη χώρα μας τα εξής:</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α. η ετήσια </a:t>
            </a:r>
            <a:r>
              <a:rPr lang="el-GR" sz="2200" b="1" i="0" u="none" strike="noStrike" baseline="0" dirty="0">
                <a:latin typeface="Arial" panose="020B0604020202020204" pitchFamily="34" charset="0"/>
                <a:cs typeface="Arial" panose="020B0604020202020204" pitchFamily="34" charset="0"/>
              </a:rPr>
              <a:t>έκθεση</a:t>
            </a:r>
            <a:r>
              <a:rPr lang="el-GR" sz="2200" b="0" i="0" u="none" strike="noStrike" baseline="0" dirty="0">
                <a:latin typeface="Arial" panose="020B0604020202020204" pitchFamily="34" charset="0"/>
                <a:cs typeface="Arial" panose="020B0604020202020204" pitchFamily="34" charset="0"/>
              </a:rPr>
              <a:t> και το </a:t>
            </a:r>
            <a:r>
              <a:rPr lang="el-GR" sz="2200" b="1" i="0" u="none" strike="noStrike" baseline="0" dirty="0">
                <a:latin typeface="Arial" panose="020B0604020202020204" pitchFamily="34" charset="0"/>
                <a:cs typeface="Arial" panose="020B0604020202020204" pitchFamily="34" charset="0"/>
              </a:rPr>
              <a:t>σχέδιο</a:t>
            </a:r>
            <a:r>
              <a:rPr lang="el-GR" sz="2200" b="0" i="0" u="none" strike="noStrike" baseline="0" dirty="0">
                <a:latin typeface="Arial" panose="020B0604020202020204" pitchFamily="34" charset="0"/>
                <a:cs typeface="Arial" panose="020B0604020202020204" pitchFamily="34" charset="0"/>
              </a:rPr>
              <a:t> δράσης δημόσιας υγείας του Υπουργείου Υγείας,</a:t>
            </a:r>
          </a:p>
          <a:p>
            <a:pPr algn="l"/>
            <a:r>
              <a:rPr lang="el-GR" sz="2200" b="0" i="0" u="none" strike="noStrike" baseline="0" dirty="0">
                <a:latin typeface="Arial" panose="020B0604020202020204" pitchFamily="34" charset="0"/>
                <a:cs typeface="Arial" panose="020B0604020202020204" pitchFamily="34" charset="0"/>
              </a:rPr>
              <a:t>β. η υποκατάσταση της κάθε είδους επιτροπής δημόσιας υγείας από τη </a:t>
            </a:r>
            <a:r>
              <a:rPr lang="el-GR" sz="2200" b="0" i="0" u="none" strike="noStrike" baseline="0" dirty="0" err="1">
                <a:latin typeface="Arial" panose="020B0604020202020204" pitchFamily="34" charset="0"/>
                <a:cs typeface="Arial" panose="020B0604020202020204" pitchFamily="34" charset="0"/>
              </a:rPr>
              <a:t>νεοσυσταθείσα</a:t>
            </a:r>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Επιτροπή</a:t>
            </a:r>
            <a:r>
              <a:rPr lang="el-GR" sz="2200" b="0" i="0" u="none" strike="noStrike" baseline="0" dirty="0">
                <a:latin typeface="Arial" panose="020B0604020202020204" pitchFamily="34" charset="0"/>
                <a:cs typeface="Arial" panose="020B0604020202020204" pitchFamily="34" charset="0"/>
              </a:rPr>
              <a:t> Εμπειρογνωμόνων Δημόσιας Υγείας,</a:t>
            </a:r>
          </a:p>
          <a:p>
            <a:pPr algn="l"/>
            <a:r>
              <a:rPr lang="el-GR" sz="2200" b="0" i="0" u="none" strike="noStrike" baseline="0" dirty="0">
                <a:latin typeface="Arial" panose="020B0604020202020204" pitchFamily="34" charset="0"/>
                <a:cs typeface="Arial" panose="020B0604020202020204" pitchFamily="34" charset="0"/>
              </a:rPr>
              <a:t>γ. η ενοποίηση κεντρικών οργανισμών δημόσιας υγείας στον </a:t>
            </a:r>
            <a:r>
              <a:rPr lang="el-GR" sz="2200" b="1" i="0" u="none" strike="noStrike" baseline="0" dirty="0">
                <a:latin typeface="Arial" panose="020B0604020202020204" pitchFamily="34" charset="0"/>
                <a:cs typeface="Arial" panose="020B0604020202020204" pitchFamily="34" charset="0"/>
              </a:rPr>
              <a:t>ΕΟΔΥ</a:t>
            </a:r>
            <a:r>
              <a:rPr lang="el-GR" sz="2200" b="0" i="0" u="none" strike="noStrike" baseline="0" dirty="0">
                <a:latin typeface="Arial" panose="020B0604020202020204" pitchFamily="34" charset="0"/>
                <a:cs typeface="Arial" panose="020B0604020202020204" pitchFamily="34" charset="0"/>
              </a:rPr>
              <a:t> και η αντικατάσταση του «συντονίζοντας την παροχή υπηρεσιών και των τριών βαθμίδων περίθαλψης» με το «συντονίζοντας τις περιφερειακές υπηρεσίες δημόσιας υγείας» που ακολουθεί, και η παροχή ανάλογων υπηρεσιών των βαθμίδων και φορέων περίθαλψης, και</a:t>
            </a:r>
          </a:p>
          <a:p>
            <a:pPr algn="l"/>
            <a:r>
              <a:rPr lang="el-GR" sz="2200" b="0" i="0" u="none" strike="noStrike" baseline="0" dirty="0">
                <a:latin typeface="Arial" panose="020B0604020202020204" pitchFamily="34" charset="0"/>
                <a:cs typeface="Arial" panose="020B0604020202020204" pitchFamily="34" charset="0"/>
              </a:rPr>
              <a:t>δ. η αναδιοργάνωση των </a:t>
            </a:r>
            <a:r>
              <a:rPr lang="el-GR" sz="2200" b="1" i="0" u="none" strike="noStrike" baseline="0" dirty="0">
                <a:latin typeface="Arial" panose="020B0604020202020204" pitchFamily="34" charset="0"/>
                <a:cs typeface="Arial" panose="020B0604020202020204" pitchFamily="34" charset="0"/>
              </a:rPr>
              <a:t>περιφερειακών</a:t>
            </a:r>
            <a:r>
              <a:rPr lang="el-GR" sz="2200" b="0" i="0" u="none" strike="noStrike" baseline="0" dirty="0">
                <a:latin typeface="Arial" panose="020B0604020202020204" pitchFamily="34" charset="0"/>
                <a:cs typeface="Arial" panose="020B0604020202020204" pitchFamily="34" charset="0"/>
              </a:rPr>
              <a:t> ενοτήτων (πρώην νομαρχιακών) και τοπικών υπηρεσιών και εργαστηρίων δημόσιας υγείας, προφανώς, σε συνεργασία με τις απαραίτητες μονάδες των κρατικών δομών του ΕΣΥ και τη συμπληρωματικότητα ανάλογων του ιδιωτικού τομέα.</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020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3800" dirty="0">
                <a:latin typeface="Arial" panose="020B0604020202020204" pitchFamily="34" charset="0"/>
                <a:cs typeface="Arial" panose="020B0604020202020204" pitchFamily="34" charset="0"/>
              </a:rPr>
              <a:t>3.5  Για μια νέα εθνική πολιτική δημόσιας υγείας (2)</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078BBF9E-A4BA-00A8-FCF0-1A5D668228C9}"/>
              </a:ext>
            </a:extLst>
          </p:cNvPr>
          <p:cNvSpPr txBox="1"/>
          <p:nvPr/>
        </p:nvSpPr>
        <p:spPr>
          <a:xfrm>
            <a:off x="539621" y="1099714"/>
            <a:ext cx="11112758" cy="4493538"/>
          </a:xfrm>
          <a:prstGeom prst="rect">
            <a:avLst/>
          </a:prstGeom>
          <a:noFill/>
        </p:spPr>
        <p:txBody>
          <a:bodyPr wrap="square">
            <a:spAutoFit/>
          </a:bodyPr>
          <a:lstStyle/>
          <a:p>
            <a:pPr algn="l"/>
            <a:r>
              <a:rPr lang="el-GR" sz="2200" b="0" i="0" u="none" strike="noStrike" baseline="0" dirty="0">
                <a:latin typeface="Arial" panose="020B0604020202020204" pitchFamily="34" charset="0"/>
                <a:cs typeface="Arial" panose="020B0604020202020204" pitchFamily="34" charset="0"/>
              </a:rPr>
              <a:t>Το σχέδιο δράσης για τη δημόσια υγεία στον 21ο αιώνα προτάθηκε πρόσφατα (2022) από το Ίδρυμα </a:t>
            </a:r>
            <a:r>
              <a:rPr lang="el-GR" sz="2200" b="0" i="0" u="none" strike="noStrike" baseline="0" dirty="0" err="1">
                <a:latin typeface="Arial" panose="020B0604020202020204" pitchFamily="34" charset="0"/>
                <a:cs typeface="Arial" panose="020B0604020202020204" pitchFamily="34" charset="0"/>
              </a:rPr>
              <a:t>Μποδοσάκη</a:t>
            </a:r>
            <a:r>
              <a:rPr lang="el-GR" sz="2200" b="0" i="0" u="none" strike="noStrike" baseline="0" dirty="0">
                <a:latin typeface="Arial" panose="020B0604020202020204" pitchFamily="34" charset="0"/>
                <a:cs typeface="Arial" panose="020B0604020202020204" pitchFamily="34" charset="0"/>
              </a:rPr>
              <a:t>, μέσω επιτροπής επιστημόνων, με κύριες προτάσεις, που διαμορφώνονται ανακεφαλαιωτικά και ως μια τελική πρόταση δημόσιας υγείας:</a:t>
            </a:r>
          </a:p>
          <a:p>
            <a:pPr algn="l"/>
            <a:r>
              <a:rPr lang="el-GR" sz="2200" b="0" i="0" u="none" strike="noStrike" baseline="0" dirty="0">
                <a:latin typeface="Arial" panose="020B0604020202020204" pitchFamily="34" charset="0"/>
                <a:cs typeface="Arial" panose="020B0604020202020204" pitchFamily="34" charset="0"/>
              </a:rPr>
              <a:t>1. «</a:t>
            </a:r>
            <a:r>
              <a:rPr lang="el-GR" sz="2200" b="1" i="0" u="none" strike="noStrike" baseline="0" dirty="0">
                <a:latin typeface="Arial" panose="020B0604020202020204" pitchFamily="34" charset="0"/>
                <a:cs typeface="Arial" panose="020B0604020202020204" pitchFamily="34" charset="0"/>
              </a:rPr>
              <a:t>Health in </a:t>
            </a:r>
            <a:r>
              <a:rPr lang="el-GR" sz="2200" b="1" i="0" u="none" strike="noStrike" baseline="0" dirty="0" err="1">
                <a:latin typeface="Arial" panose="020B0604020202020204" pitchFamily="34" charset="0"/>
                <a:cs typeface="Arial" panose="020B0604020202020204" pitchFamily="34" charset="0"/>
              </a:rPr>
              <a:t>all</a:t>
            </a:r>
            <a:r>
              <a:rPr lang="el-GR" sz="2200" b="1" i="0" u="none" strike="noStrike" baseline="0" dirty="0">
                <a:latin typeface="Arial" panose="020B0604020202020204" pitchFamily="34" charset="0"/>
                <a:cs typeface="Arial" panose="020B0604020202020204" pitchFamily="34" charset="0"/>
              </a:rPr>
              <a:t> </a:t>
            </a:r>
            <a:r>
              <a:rPr lang="el-GR" sz="2200" b="1" i="0" u="none" strike="noStrike" baseline="0" dirty="0" err="1">
                <a:latin typeface="Arial" panose="020B0604020202020204" pitchFamily="34" charset="0"/>
                <a:cs typeface="Arial" panose="020B0604020202020204" pitchFamily="34" charset="0"/>
              </a:rPr>
              <a:t>Policies</a:t>
            </a:r>
            <a:r>
              <a:rPr lang="el-GR" sz="2200" b="0" i="0" u="none" strike="noStrike" baseline="0" dirty="0">
                <a:latin typeface="Arial" panose="020B0604020202020204" pitchFamily="34" charset="0"/>
                <a:cs typeface="Arial" panose="020B0604020202020204" pitchFamily="34" charset="0"/>
              </a:rPr>
              <a:t>», με βάση τους στόχους της ατζέντας του Οργανισμού Ηνωμένων Εθνών (ΟΗΕ) και Παγκόσμιου Οργανισμού Υγείας (ΠΟΥ), που θα εποπτεύεται από ανώτατο διυπουργικό συμβούλιο για την υγεία (αναμένεται, μετά τις εκλογές, από τη νέα κυβέρνηση, 2023),</a:t>
            </a:r>
          </a:p>
          <a:p>
            <a:pPr algn="l"/>
            <a:r>
              <a:rPr lang="el-GR" sz="2200" b="0" i="0" u="none" strike="noStrike" baseline="0" dirty="0">
                <a:latin typeface="Arial" panose="020B0604020202020204" pitchFamily="34" charset="0"/>
                <a:cs typeface="Arial" panose="020B0604020202020204" pitchFamily="34" charset="0"/>
              </a:rPr>
              <a:t>2. </a:t>
            </a:r>
            <a:r>
              <a:rPr lang="el-GR" sz="2200" b="1" i="0" u="none" strike="noStrike" baseline="0" dirty="0">
                <a:latin typeface="Arial" panose="020B0604020202020204" pitchFamily="34" charset="0"/>
                <a:cs typeface="Arial" panose="020B0604020202020204" pitchFamily="34" charset="0"/>
              </a:rPr>
              <a:t>Εθνικό Συμβούλιο Δημόσιας Υγείας</a:t>
            </a:r>
            <a:r>
              <a:rPr lang="el-GR" sz="2200" b="0" i="0" u="none" strike="noStrike" baseline="0" dirty="0">
                <a:latin typeface="Arial" panose="020B0604020202020204" pitchFamily="34" charset="0"/>
                <a:cs typeface="Arial" panose="020B0604020202020204" pitchFamily="34" charset="0"/>
              </a:rPr>
              <a:t>, ως ανεξάρτητη αρχή (με βάση τον Ν. 4675/2020 συστάθηκε και λειτουργεί, από το τέλος του 2021, γνωμοδοτικά προς το Υπουργείο Υγείας, η Επιτροπή Εμπειρογνωμόνων Δημόσιας Υγείας [ΕΕΔΥ], που εποπτεύει όλες τις σχετικές Επιτροπές, μερικές από τις οποίες καταργούνται),</a:t>
            </a:r>
          </a:p>
          <a:p>
            <a:pPr algn="l"/>
            <a:r>
              <a:rPr lang="el-GR" sz="2200" b="0" i="0" u="none" strike="noStrike" baseline="0" dirty="0">
                <a:latin typeface="Arial" panose="020B0604020202020204" pitchFamily="34" charset="0"/>
                <a:cs typeface="Arial" panose="020B0604020202020204" pitchFamily="34" charset="0"/>
              </a:rPr>
              <a:t>3. αναδιοργάνωση του </a:t>
            </a:r>
            <a:r>
              <a:rPr lang="el-GR" sz="2200" b="1" i="0" u="none" strike="noStrike" baseline="0" dirty="0">
                <a:latin typeface="Arial" panose="020B0604020202020204" pitchFamily="34" charset="0"/>
                <a:cs typeface="Arial" panose="020B0604020202020204" pitchFamily="34" charset="0"/>
              </a:rPr>
              <a:t>ΕΟΔΥΥ</a:t>
            </a:r>
            <a:r>
              <a:rPr lang="el-GR" sz="2200" b="0" i="0" u="none" strike="noStrike" baseline="0" dirty="0">
                <a:latin typeface="Arial" panose="020B0604020202020204" pitchFamily="34" charset="0"/>
                <a:cs typeface="Arial" panose="020B0604020202020204" pitchFamily="34" charset="0"/>
              </a:rPr>
              <a:t> και μετεξέλιξή του σε σύγχρονο Ινστιτούτο Δημόσιας Υγείας (αναμένεται, με συγχώνευση και άλλων συναφών φορέων),</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665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3800" dirty="0">
                <a:latin typeface="Arial" panose="020B0604020202020204" pitchFamily="34" charset="0"/>
                <a:cs typeface="Arial" panose="020B0604020202020204" pitchFamily="34" charset="0"/>
              </a:rPr>
              <a:t>3.5  Για μια νέα εθνική πολιτική δημόσιας υγείας (3)</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078BBF9E-A4BA-00A8-FCF0-1A5D668228C9}"/>
              </a:ext>
            </a:extLst>
          </p:cNvPr>
          <p:cNvSpPr txBox="1"/>
          <p:nvPr/>
        </p:nvSpPr>
        <p:spPr>
          <a:xfrm>
            <a:off x="539621" y="1099714"/>
            <a:ext cx="11112758" cy="5170646"/>
          </a:xfrm>
          <a:prstGeom prst="rect">
            <a:avLst/>
          </a:prstGeom>
          <a:noFill/>
        </p:spPr>
        <p:txBody>
          <a:bodyPr wrap="square">
            <a:spAutoFit/>
          </a:bodyPr>
          <a:lstStyle/>
          <a:p>
            <a:pPr algn="l"/>
            <a:r>
              <a:rPr lang="el-GR" sz="2200" b="0" i="0" u="none" strike="noStrike" baseline="0" dirty="0">
                <a:latin typeface="Arial" panose="020B0604020202020204" pitchFamily="34" charset="0"/>
                <a:cs typeface="Arial" panose="020B0604020202020204" pitchFamily="34" charset="0"/>
              </a:rPr>
              <a:t>4. </a:t>
            </a:r>
            <a:r>
              <a:rPr lang="el-GR" sz="2200" b="1" i="0" u="none" strike="noStrike" baseline="0" dirty="0">
                <a:latin typeface="Arial" panose="020B0604020202020204" pitchFamily="34" charset="0"/>
                <a:cs typeface="Arial" panose="020B0604020202020204" pitchFamily="34" charset="0"/>
              </a:rPr>
              <a:t>δομές και μηχανισμοί</a:t>
            </a:r>
            <a:r>
              <a:rPr lang="el-GR" sz="2200" b="0" i="0" u="none" strike="noStrike" baseline="0" dirty="0">
                <a:latin typeface="Arial" panose="020B0604020202020204" pitchFamily="34" charset="0"/>
                <a:cs typeface="Arial" panose="020B0604020202020204" pitchFamily="34" charset="0"/>
              </a:rPr>
              <a:t> διακυβέρνησης στη δημόσια υγεία κυρίως σε περιφερειακό και τοπικό επίπεδο, με ενίσχυση του ρόλου των αιρετών Περιφερειών και Δήμων στη δημόσια υγεία με διακριτούς (π.χ. υγειονομικές άδειες καταστημάτων και άδειες ιδιωτικών φορέων υγείας) και συμπληρωματικούς (</a:t>
            </a:r>
            <a:r>
              <a:rPr lang="el-GR" sz="2200" b="0" i="0" u="none" strike="noStrike" baseline="0" dirty="0" err="1">
                <a:latin typeface="Arial" panose="020B0604020202020204" pitchFamily="34" charset="0"/>
                <a:cs typeface="Arial" panose="020B0604020202020204" pitchFamily="34" charset="0"/>
              </a:rPr>
              <a:t>ΔΥΠε</a:t>
            </a:r>
            <a:r>
              <a:rPr lang="el-GR" sz="2200" b="0" i="0" u="none" strike="noStrike" baseline="0" dirty="0">
                <a:latin typeface="Arial" panose="020B0604020202020204" pitchFamily="34" charset="0"/>
                <a:cs typeface="Arial" panose="020B0604020202020204" pitchFamily="34" charset="0"/>
              </a:rPr>
              <a:t>) ρόλους (αναμένεται, με βάση και προβλεπόμενη χρηματοδότηση του «προγράμματος Δοξιάδη») ή ενοποίησή τους,</a:t>
            </a:r>
          </a:p>
          <a:p>
            <a:pPr algn="l"/>
            <a:r>
              <a:rPr lang="el-GR" sz="2200" b="0" i="0" u="none" strike="noStrike" baseline="0" dirty="0">
                <a:latin typeface="Arial" panose="020B0604020202020204" pitchFamily="34" charset="0"/>
                <a:cs typeface="Arial" panose="020B0604020202020204" pitchFamily="34" charset="0"/>
              </a:rPr>
              <a:t>5. δημιουργία </a:t>
            </a:r>
            <a:r>
              <a:rPr lang="el-GR" sz="2200" b="1" i="0" u="none" strike="noStrike" baseline="0" dirty="0">
                <a:latin typeface="Arial" panose="020B0604020202020204" pitchFamily="34" charset="0"/>
                <a:cs typeface="Arial" panose="020B0604020202020204" pitchFamily="34" charset="0"/>
              </a:rPr>
              <a:t>Σώματος Λειτουργών</a:t>
            </a:r>
            <a:r>
              <a:rPr lang="el-GR" sz="2200" b="0" i="0" u="none" strike="noStrike" baseline="0" dirty="0">
                <a:latin typeface="Arial" panose="020B0604020202020204" pitchFamily="34" charset="0"/>
                <a:cs typeface="Arial" panose="020B0604020202020204" pitchFamily="34" charset="0"/>
              </a:rPr>
              <a:t> Δημόσιας Υγείας με επένδυση στην εκπαίδευσή τους (αναμένεται, με προβλεπόμενη χρηματοδότηση της εκπαίδευσής τους από το «πρόγραμμα Δοξιάδη»),</a:t>
            </a:r>
          </a:p>
          <a:p>
            <a:pPr algn="l"/>
            <a:r>
              <a:rPr lang="el-GR" sz="2200" b="0" i="0" u="none" strike="noStrike" baseline="0" dirty="0">
                <a:latin typeface="Arial" panose="020B0604020202020204" pitchFamily="34" charset="0"/>
                <a:cs typeface="Arial" panose="020B0604020202020204" pitchFamily="34" charset="0"/>
              </a:rPr>
              <a:t>6. λειτουργική διασύνδεση </a:t>
            </a:r>
            <a:r>
              <a:rPr lang="el-GR" sz="2200" b="1" i="0" u="none" strike="noStrike" baseline="0" dirty="0">
                <a:latin typeface="Arial" panose="020B0604020202020204" pitchFamily="34" charset="0"/>
                <a:cs typeface="Arial" panose="020B0604020202020204" pitchFamily="34" charset="0"/>
              </a:rPr>
              <a:t>Δημόσιας Υγείας και Πρωτοβάθμιας Φροντίδας Υγείας</a:t>
            </a:r>
            <a:r>
              <a:rPr lang="el-GR" sz="2200" b="0" i="0" u="none" strike="noStrike" baseline="0" dirty="0">
                <a:latin typeface="Arial" panose="020B0604020202020204" pitchFamily="34" charset="0"/>
                <a:cs typeface="Arial" panose="020B0604020202020204" pitchFamily="34" charset="0"/>
              </a:rPr>
              <a:t> (αναμένεται μεταξύ [αιρετών] Περιφερειών και [διορισμένων]) </a:t>
            </a:r>
            <a:r>
              <a:rPr lang="el-GR" sz="2200" b="0" i="0" u="none" strike="noStrike" baseline="0" dirty="0" err="1">
                <a:latin typeface="Arial" panose="020B0604020202020204" pitchFamily="34" charset="0"/>
                <a:cs typeface="Arial" panose="020B0604020202020204" pitchFamily="34" charset="0"/>
              </a:rPr>
              <a:t>ΔΥΠε</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a:latin typeface="Arial" panose="020B0604020202020204" pitchFamily="34" charset="0"/>
                <a:cs typeface="Arial" panose="020B0604020202020204" pitchFamily="34" charset="0"/>
              </a:rPr>
              <a:t>7. θεσμοθέτηση ετήσιας </a:t>
            </a:r>
            <a:r>
              <a:rPr lang="el-GR" sz="2200" b="1" i="0" u="none" strike="noStrike" baseline="0" dirty="0">
                <a:latin typeface="Arial" panose="020B0604020202020204" pitchFamily="34" charset="0"/>
                <a:cs typeface="Arial" panose="020B0604020202020204" pitchFamily="34" charset="0"/>
              </a:rPr>
              <a:t>Έκθεσης Κατάστασης Υγείας</a:t>
            </a:r>
            <a:r>
              <a:rPr lang="el-GR" sz="2200" b="0" i="0" u="none" strike="noStrike" baseline="0" dirty="0">
                <a:latin typeface="Arial" panose="020B0604020202020204" pitchFamily="34" charset="0"/>
                <a:cs typeface="Arial" panose="020B0604020202020204" pitchFamily="34" charset="0"/>
              </a:rPr>
              <a:t> του Πληθυσμού, που θα εγκρίνεται από τη Βουλή, θα περιέχει πλαίσιο σε έξι τομείς (κοινωνικούς, οικονομικούς και περιβαλλοντικούς προσδιοριστές υγείας, συμπεριφορές υγείας, καταγραφή επιδημιολογικών αναγκών και αντιμετώπιση ανισοτήτων) και θα οριοθετεί τους στόχους της επόμενης περιόδου του σχεδίου δράσης.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548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D01B2-BBDD-32EC-C8DD-32AB1F224D1C}"/>
              </a:ext>
            </a:extLst>
          </p:cNvPr>
          <p:cNvSpPr txBox="1"/>
          <p:nvPr/>
        </p:nvSpPr>
        <p:spPr>
          <a:xfrm>
            <a:off x="2789275" y="2875002"/>
            <a:ext cx="6613451" cy="1107996"/>
          </a:xfrm>
          <a:prstGeom prst="rect">
            <a:avLst/>
          </a:prstGeom>
          <a:noFill/>
          <a:ln>
            <a:solidFill>
              <a:schemeClr val="tx1"/>
            </a:solidFill>
          </a:ln>
        </p:spPr>
        <p:txBody>
          <a:bodyPr wrap="square" rtlCol="0">
            <a:spAutoFit/>
          </a:bodyPr>
          <a:lstStyle/>
          <a:p>
            <a:pPr algn="ctr"/>
            <a:r>
              <a:rPr lang="el-GR" sz="1600" dirty="0">
                <a:latin typeface="Arial" panose="020B0604020202020204" pitchFamily="34" charset="0"/>
                <a:ea typeface="Tahoma" panose="020B0604030504040204" pitchFamily="34" charset="0"/>
                <a:cs typeface="Arial" panose="020B0604020202020204" pitchFamily="34" charset="0"/>
              </a:rPr>
              <a:t>Απαγορεύεται η αναδημοσίευση ή αναπαραγωγή του παρόντος έργου                με οποιονδήποτε τρόπο χωρίς γραπτή άδεια του εκδότη, σύμφωνα με                τον Ν. 2121/1993 και τη Διεθνή Σύμβαση της Βέρνης </a:t>
            </a:r>
          </a:p>
          <a:p>
            <a:pPr algn="ctr"/>
            <a:r>
              <a:rPr lang="el-GR" sz="1600" dirty="0">
                <a:latin typeface="Arial" panose="020B0604020202020204" pitchFamily="34" charset="0"/>
                <a:ea typeface="Tahoma" panose="020B0604030504040204" pitchFamily="34" charset="0"/>
                <a:cs typeface="Arial" panose="020B0604020202020204" pitchFamily="34" charset="0"/>
              </a:rPr>
              <a:t>(που έχει κυρωθεί με τον Ν. 100/1975)</a:t>
            </a:r>
          </a:p>
        </p:txBody>
      </p:sp>
    </p:spTree>
    <p:extLst>
      <p:ext uri="{BB962C8B-B14F-4D97-AF65-F5344CB8AC3E}">
        <p14:creationId xmlns:p14="http://schemas.microsoft.com/office/powerpoint/2010/main" val="321956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.1  Παγκοσμιοποίηση και υγεία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70115" y="848566"/>
            <a:ext cx="11585509" cy="5763116"/>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δ) Η παγκοσμιοποίηση των </a:t>
            </a:r>
            <a:r>
              <a:rPr lang="el-GR" sz="2200" b="1" i="0" u="none" strike="noStrike" baseline="0" dirty="0">
                <a:latin typeface="Arial" panose="020B0604020202020204" pitchFamily="34" charset="0"/>
                <a:cs typeface="Arial" panose="020B0604020202020204" pitchFamily="34" charset="0"/>
              </a:rPr>
              <a:t>τρόπων ζωής</a:t>
            </a:r>
            <a:r>
              <a:rPr lang="el-GR" sz="2200" b="0" i="0" u="none" strike="noStrike" baseline="0" dirty="0">
                <a:latin typeface="Arial" panose="020B0604020202020204" pitchFamily="34" charset="0"/>
                <a:cs typeface="Arial" panose="020B0604020202020204" pitchFamily="34" charset="0"/>
              </a:rPr>
              <a:t>, των καταναλωτικών συμπεριφορών και του πολιτισμού συντελείται με τη μεταφορά των κυρίαρχων προτύπων μέσω της συμβολής, σε μεγάλο βαθμό, των μέσων μαζικής ενημέρωσης.</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ε) Στο επίπεδο της </a:t>
            </a:r>
            <a:r>
              <a:rPr lang="el-GR" sz="2200" b="1" i="0" u="none" strike="noStrike" baseline="0" dirty="0">
                <a:latin typeface="Arial" panose="020B0604020202020204" pitchFamily="34" charset="0"/>
                <a:cs typeface="Arial" panose="020B0604020202020204" pitchFamily="34" charset="0"/>
              </a:rPr>
              <a:t>διακυβέρνησης</a:t>
            </a:r>
            <a:r>
              <a:rPr lang="el-GR" sz="2200" b="0" i="0" u="none" strike="noStrike" baseline="0" dirty="0">
                <a:latin typeface="Arial" panose="020B0604020202020204" pitchFamily="34" charset="0"/>
                <a:cs typeface="Arial" panose="020B0604020202020204" pitchFamily="34" charset="0"/>
              </a:rPr>
              <a:t>, η παγκοσμιοποίηση οδηγεί στην αλλαγή του ρόλου των εθνικών κυβερνήσεων και των κοινοβουλίων και επιδιώκεται ο σχεδιασμός νέων κανόνων και θεσμών παγκόσμιας διακυβέρνησης.</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err="1">
                <a:latin typeface="Arial" panose="020B0604020202020204" pitchFamily="34" charset="0"/>
                <a:cs typeface="Arial" panose="020B0604020202020204" pitchFamily="34" charset="0"/>
              </a:rPr>
              <a:t>στ</a:t>
            </a:r>
            <a:r>
              <a:rPr lang="el-GR" sz="2200" b="0" i="0" u="none" strike="noStrike" baseline="0" dirty="0">
                <a:latin typeface="Arial" panose="020B0604020202020204" pitchFamily="34" charset="0"/>
                <a:cs typeface="Arial" panose="020B0604020202020204" pitchFamily="34" charset="0"/>
              </a:rPr>
              <a:t>) Η παγκοσμιοποίηση ως </a:t>
            </a:r>
            <a:r>
              <a:rPr lang="el-GR" sz="2200" b="1" i="0" u="none" strike="noStrike" baseline="0" dirty="0">
                <a:latin typeface="Arial" panose="020B0604020202020204" pitchFamily="34" charset="0"/>
                <a:cs typeface="Arial" panose="020B0604020202020204" pitchFamily="34" charset="0"/>
              </a:rPr>
              <a:t>πολιτική ενοποίηση</a:t>
            </a:r>
            <a:r>
              <a:rPr lang="el-GR" sz="2200" b="0" i="0" u="none" strike="noStrike" baseline="0" dirty="0">
                <a:latin typeface="Arial" panose="020B0604020202020204" pitchFamily="34" charset="0"/>
                <a:cs typeface="Arial" panose="020B0604020202020204" pitchFamily="34" charset="0"/>
              </a:rPr>
              <a:t> του κόσμου χαρακτηρίζεται από την ανάλυση της διαδικασίας ολοκλήρωσης και ενσωμάτωσης των επιμέρους κοινωνιών σε ένα παγκόσμιο πολιτικό και οικονομικό σύστημα.</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ζ) Τέλος, η παγκοσμιοποίηση </a:t>
            </a:r>
            <a:r>
              <a:rPr lang="el-GR" sz="2200" b="1" i="0" u="none" strike="noStrike" baseline="0" dirty="0">
                <a:latin typeface="Arial" panose="020B0604020202020204" pitchFamily="34" charset="0"/>
                <a:cs typeface="Arial" panose="020B0604020202020204" pitchFamily="34" charset="0"/>
              </a:rPr>
              <a:t>της αντίληψης και της συναίσθησης</a:t>
            </a:r>
            <a:r>
              <a:rPr lang="el-GR" sz="2200" b="0" i="0" u="none" strike="noStrike" baseline="0" dirty="0">
                <a:latin typeface="Arial" panose="020B0604020202020204" pitchFamily="34" charset="0"/>
                <a:cs typeface="Arial" panose="020B0604020202020204" pitchFamily="34" charset="0"/>
              </a:rPr>
              <a:t> του ατόμου για τον κόσμο συνδέεται με τις </a:t>
            </a:r>
            <a:r>
              <a:rPr lang="el-GR" sz="2200" b="0" i="0" u="none" strike="noStrike" baseline="0" dirty="0" err="1">
                <a:latin typeface="Arial" panose="020B0604020202020204" pitchFamily="34" charset="0"/>
                <a:cs typeface="Arial" panose="020B0604020202020204" pitchFamily="34" charset="0"/>
              </a:rPr>
              <a:t>κοινωνικοπολιτισμικές</a:t>
            </a:r>
            <a:r>
              <a:rPr lang="el-GR" sz="2200" b="0" i="0" u="none" strike="noStrike" baseline="0" dirty="0">
                <a:latin typeface="Arial" panose="020B0604020202020204" pitchFamily="34" charset="0"/>
                <a:cs typeface="Arial" panose="020B0604020202020204" pitchFamily="34" charset="0"/>
              </a:rPr>
              <a:t> διαδικασίες και το παγκόσμιο κίνημα που προωθούν την κοσμοπολίτικη αντίληψη της «μίας Γης» και του «παγκόσμιου πολίτη».</a:t>
            </a:r>
          </a:p>
          <a:p>
            <a:pPr algn="l"/>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63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.1  Παγκοσμιοποίηση και υγεία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03245" y="1265661"/>
            <a:ext cx="11585509" cy="2677656"/>
          </a:xfrm>
          <a:prstGeom prst="rect">
            <a:avLst/>
          </a:prstGeom>
          <a:noFill/>
          <a:ln>
            <a:noFill/>
          </a:ln>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Ως προς τη σημασία και τις επιπτώσεις της παγκοσμιοποίησης, διακρίνονται </a:t>
            </a:r>
            <a:r>
              <a:rPr lang="el-GR" sz="2400" b="1" i="0" u="none" strike="noStrike" baseline="0" dirty="0">
                <a:latin typeface="Arial" panose="020B0604020202020204" pitchFamily="34" charset="0"/>
                <a:cs typeface="Arial" panose="020B0604020202020204" pitchFamily="34" charset="0"/>
              </a:rPr>
              <a:t>τέσσερις </a:t>
            </a:r>
            <a:r>
              <a:rPr lang="el-GR" sz="2400" b="0" i="0" u="none" strike="noStrike" baseline="0" dirty="0">
                <a:latin typeface="Arial" panose="020B0604020202020204" pitchFamily="34" charset="0"/>
                <a:cs typeface="Arial" panose="020B0604020202020204" pitchFamily="34" charset="0"/>
              </a:rPr>
              <a:t>θεωρητικές κατευθύνσεις (</a:t>
            </a:r>
            <a:r>
              <a:rPr lang="el-GR" sz="2400" b="0" i="0" u="none" strike="noStrike" baseline="0" dirty="0" err="1">
                <a:latin typeface="Arial" panose="020B0604020202020204" pitchFamily="34" charset="0"/>
                <a:cs typeface="Arial" panose="020B0604020202020204" pitchFamily="34" charset="0"/>
              </a:rPr>
              <a:t>Quiggin</a:t>
            </a:r>
            <a:r>
              <a:rPr lang="el-GR" sz="2400" b="0" i="0" u="none" strike="noStrike" baseline="0" dirty="0">
                <a:latin typeface="Arial" panose="020B0604020202020204" pitchFamily="34" charset="0"/>
                <a:cs typeface="Arial" panose="020B0604020202020204" pitchFamily="34" charset="0"/>
              </a:rPr>
              <a:t> 2022): </a:t>
            </a:r>
          </a:p>
          <a:p>
            <a:pPr algn="l"/>
            <a:endParaRPr lang="el-GR" sz="2400" b="0" i="0" u="none" strike="noStrike"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l-GR" sz="2400" b="0" i="0" u="none" strike="noStrike" baseline="0" dirty="0">
                <a:latin typeface="Arial" panose="020B0604020202020204" pitchFamily="34" charset="0"/>
                <a:cs typeface="Arial" panose="020B0604020202020204" pitchFamily="34" charset="0"/>
              </a:rPr>
              <a:t>η νεοφιλελεύθερη (</a:t>
            </a:r>
            <a:r>
              <a:rPr lang="el-GR" sz="2400" b="0" i="0" u="none" strike="noStrike" baseline="0" dirty="0" err="1">
                <a:latin typeface="Arial" panose="020B0604020202020204" pitchFamily="34" charset="0"/>
                <a:cs typeface="Arial" panose="020B0604020202020204" pitchFamily="34" charset="0"/>
              </a:rPr>
              <a:t>neoliberal</a:t>
            </a:r>
            <a:r>
              <a:rPr lang="el-GR" sz="2400" b="0" i="0" u="none" strike="noStrike" baseline="0" dirty="0">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r>
              <a:rPr lang="el-GR" sz="2400" b="0" i="0" u="none" strike="noStrike" baseline="0" dirty="0">
                <a:latin typeface="Arial" panose="020B0604020202020204" pitchFamily="34" charset="0"/>
                <a:cs typeface="Arial" panose="020B0604020202020204" pitchFamily="34" charset="0"/>
              </a:rPr>
              <a:t>η σκεπτικιστική (</a:t>
            </a:r>
            <a:r>
              <a:rPr lang="el-GR" sz="2400" b="0" i="0" u="none" strike="noStrike" baseline="0" dirty="0" err="1">
                <a:latin typeface="Arial" panose="020B0604020202020204" pitchFamily="34" charset="0"/>
                <a:cs typeface="Arial" panose="020B0604020202020204" pitchFamily="34" charset="0"/>
              </a:rPr>
              <a:t>skeptical</a:t>
            </a:r>
            <a:r>
              <a:rPr lang="el-GR" sz="2400" b="0" i="0" u="none" strike="noStrike" baseline="0" dirty="0">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l-GR" sz="2400" b="0" i="0" u="none" strike="noStrike" baseline="0" dirty="0">
                <a:latin typeface="Arial" panose="020B0604020202020204" pitchFamily="34" charset="0"/>
                <a:cs typeface="Arial" panose="020B0604020202020204" pitchFamily="34" charset="0"/>
              </a:rPr>
              <a:t>η διεθνιστική (</a:t>
            </a:r>
            <a:r>
              <a:rPr lang="el-GR" sz="2400" b="0" i="0" u="none" strike="noStrike" baseline="0" dirty="0" err="1">
                <a:latin typeface="Arial" panose="020B0604020202020204" pitchFamily="34" charset="0"/>
                <a:cs typeface="Arial" panose="020B0604020202020204" pitchFamily="34" charset="0"/>
              </a:rPr>
              <a:t>internationalism</a:t>
            </a:r>
            <a:r>
              <a:rPr lang="el-GR" sz="2400" b="0" i="0" u="none" strike="noStrike" baseline="0" dirty="0">
                <a:latin typeface="Arial" panose="020B0604020202020204" pitchFamily="34" charset="0"/>
                <a:cs typeface="Arial" panose="020B0604020202020204" pitchFamily="34" charset="0"/>
              </a:rPr>
              <a:t>) και</a:t>
            </a:r>
          </a:p>
          <a:p>
            <a:pPr marL="285750" indent="-285750" algn="l">
              <a:buFont typeface="Arial" panose="020B0604020202020204" pitchFamily="34" charset="0"/>
              <a:buChar char="•"/>
            </a:pPr>
            <a:r>
              <a:rPr lang="el-GR" sz="2400" b="0" i="0" u="none" strike="noStrike" baseline="0" dirty="0">
                <a:latin typeface="Arial" panose="020B0604020202020204" pitchFamily="34" charset="0"/>
                <a:cs typeface="Arial" panose="020B0604020202020204" pitchFamily="34" charset="0"/>
              </a:rPr>
              <a:t>οι απόψεις που διάκεινται αρνητικά έναντι της παγκοσμιοποίησης (</a:t>
            </a:r>
            <a:r>
              <a:rPr lang="el-GR" sz="2400" b="0" i="0" u="none" strike="noStrike" baseline="0" dirty="0" err="1">
                <a:latin typeface="Arial" panose="020B0604020202020204" pitchFamily="34" charset="0"/>
                <a:cs typeface="Arial" panose="020B0604020202020204" pitchFamily="34" charset="0"/>
              </a:rPr>
              <a:t>antiglobalism</a:t>
            </a:r>
            <a:r>
              <a:rPr lang="el-GR" sz="2400" b="0" i="0" u="none" strike="noStrike" baseline="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6489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.1  Παγκοσμιοποίηση και υγεία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03245" y="884112"/>
            <a:ext cx="11585509" cy="3416320"/>
          </a:xfrm>
          <a:prstGeom prst="rect">
            <a:avLst/>
          </a:prstGeom>
          <a:noFill/>
          <a:ln>
            <a:noFill/>
          </a:ln>
        </p:spPr>
        <p:txBody>
          <a:bodyPr wrap="square" rtlCol="0">
            <a:spAutoFit/>
          </a:bodyPr>
          <a:lstStyle/>
          <a:p>
            <a:pPr algn="l"/>
            <a:r>
              <a:rPr lang="el-GR" sz="2400" b="0" i="0" u="none" strike="noStrike" baseline="0" dirty="0">
                <a:latin typeface="MyriadPro-Regular"/>
              </a:rPr>
              <a:t>Από την πλευρά της </a:t>
            </a:r>
            <a:r>
              <a:rPr lang="el-GR" sz="2400" b="1" i="0" u="none" strike="noStrike" baseline="0" dirty="0">
                <a:latin typeface="MyriadPro-Bold"/>
              </a:rPr>
              <a:t>κοινωνικής πολιτικής</a:t>
            </a:r>
            <a:r>
              <a:rPr lang="el-GR" sz="2400" b="0" i="0" u="none" strike="noStrike" baseline="0" dirty="0">
                <a:latin typeface="MyriadPro-Regular"/>
              </a:rPr>
              <a:t>, η παγκοσμιοποίηση σηματοδοτεί τη στροφή προς τρεις νέους άξονες οι οποίοι επικεντρώνουν: </a:t>
            </a:r>
          </a:p>
          <a:p>
            <a:pPr algn="l"/>
            <a:endParaRPr lang="el-GR" sz="2400" b="0" i="0" u="none" strike="noStrike" baseline="0" dirty="0">
              <a:latin typeface="MyriadPro-Regular"/>
            </a:endParaRPr>
          </a:p>
          <a:p>
            <a:pPr algn="l"/>
            <a:r>
              <a:rPr lang="el-GR" sz="2400" b="0" i="0" u="none" strike="noStrike" baseline="0" dirty="0">
                <a:latin typeface="MyriadPro-Regular"/>
              </a:rPr>
              <a:t>α) στην </a:t>
            </a:r>
            <a:r>
              <a:rPr lang="el-GR" sz="2400" b="1" i="0" u="none" strike="noStrike" baseline="0" dirty="0">
                <a:latin typeface="MyriadPro-Regular"/>
              </a:rPr>
              <a:t>επίπτωση</a:t>
            </a:r>
            <a:r>
              <a:rPr lang="el-GR" sz="2400" b="0" i="0" u="none" strike="noStrike" baseline="0" dirty="0">
                <a:latin typeface="MyriadPro-Regular"/>
              </a:rPr>
              <a:t> της παγκοσμιοποίησης στα κράτη πρόνοιας και τις κοινωνικές πολιτικές, κυρίως με τη μείωση της σχετικής χρηματοδότησης,</a:t>
            </a:r>
          </a:p>
          <a:p>
            <a:pPr algn="l"/>
            <a:r>
              <a:rPr lang="el-GR" sz="2400" b="0" i="0" u="none" strike="noStrike" baseline="0" dirty="0">
                <a:latin typeface="MyriadPro-Regular"/>
              </a:rPr>
              <a:t>β) στη </a:t>
            </a:r>
            <a:r>
              <a:rPr lang="el-GR" sz="2400" b="1" i="0" u="none" strike="noStrike" baseline="0" dirty="0">
                <a:latin typeface="MyriadPro-Regular"/>
              </a:rPr>
              <a:t>συμβολή</a:t>
            </a:r>
            <a:r>
              <a:rPr lang="el-GR" sz="2400" b="0" i="0" u="none" strike="noStrike" baseline="0" dirty="0">
                <a:latin typeface="MyriadPro-Regular"/>
              </a:rPr>
              <a:t> των κρατών πρόνοιας και των κοινωνικών πολιτικών στη διαδικασία της παγκοσμιοποίησης με τη συμβολή στην οικονομική ανάπτυξη, και</a:t>
            </a:r>
          </a:p>
          <a:p>
            <a:pPr algn="l"/>
            <a:r>
              <a:rPr lang="el-GR" sz="2400" b="0" i="0" u="none" strike="noStrike" baseline="0" dirty="0">
                <a:latin typeface="MyriadPro-Regular"/>
              </a:rPr>
              <a:t>γ) στην παγκοσμιοποίηση της διαδικασίας </a:t>
            </a:r>
            <a:r>
              <a:rPr lang="el-GR" sz="2400" b="1" i="0" u="none" strike="noStrike" baseline="0" dirty="0">
                <a:latin typeface="MyriadPro-Regular"/>
              </a:rPr>
              <a:t>άσκησης της ίδιας</a:t>
            </a:r>
            <a:r>
              <a:rPr lang="el-GR" sz="2400" b="0" i="0" u="none" strike="noStrike" baseline="0" dirty="0">
                <a:latin typeface="MyriadPro-Regular"/>
              </a:rPr>
              <a:t> της κοινωνικής πολιτικής (</a:t>
            </a:r>
            <a:r>
              <a:rPr lang="en-US" sz="2400" b="0" i="0" u="none" strike="noStrike" baseline="0" dirty="0" err="1">
                <a:latin typeface="MyriadPro-Regular"/>
              </a:rPr>
              <a:t>Yeates</a:t>
            </a:r>
            <a:r>
              <a:rPr lang="en-US" sz="2400" b="0" i="0" u="none" strike="noStrike" baseline="0" dirty="0">
                <a:latin typeface="MyriadPro-Regular"/>
              </a:rPr>
              <a:t> 2001)</a:t>
            </a:r>
            <a:endParaRPr lang="el-G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28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.1  Παγκοσμιοποίηση και υγεία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6</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D6A8160C-1F40-4BE9-B4AD-1C1633F15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348" y="789524"/>
            <a:ext cx="5099304" cy="5675284"/>
          </a:xfrm>
          <a:prstGeom prst="rect">
            <a:avLst/>
          </a:prstGeom>
        </p:spPr>
      </p:pic>
    </p:spTree>
    <p:extLst>
      <p:ext uri="{BB962C8B-B14F-4D97-AF65-F5344CB8AC3E}">
        <p14:creationId xmlns:p14="http://schemas.microsoft.com/office/powerpoint/2010/main" val="53473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.1  Παγκοσμιοποίηση και υγεία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869E0874-EDC3-76EB-B7F0-C431D059D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348" y="789524"/>
            <a:ext cx="5099304" cy="5669187"/>
          </a:xfrm>
          <a:prstGeom prst="rect">
            <a:avLst/>
          </a:prstGeom>
        </p:spPr>
      </p:pic>
    </p:spTree>
    <p:extLst>
      <p:ext uri="{BB962C8B-B14F-4D97-AF65-F5344CB8AC3E}">
        <p14:creationId xmlns:p14="http://schemas.microsoft.com/office/powerpoint/2010/main" val="30429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.2  Νέες προκλήσεις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1</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03245" y="884112"/>
            <a:ext cx="11585509" cy="4524315"/>
          </a:xfrm>
          <a:prstGeom prst="rect">
            <a:avLst/>
          </a:prstGeom>
          <a:noFill/>
          <a:ln>
            <a:noFill/>
          </a:ln>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Οι παραπάνω θεματικές συνθέτουν τους άξονες του πλαισίου με τη βοήθεια του οποίου η επιστημονική κοινότητα, οι επαγγελματίες υγείας και οι διαμορφωτές της πολιτικής υγείας καλούνται να δώσουν απαντήσεις στις νέες </a:t>
            </a:r>
            <a:r>
              <a:rPr lang="el-GR" sz="2400" b="1" i="0" u="none" strike="noStrike" baseline="0" dirty="0">
                <a:latin typeface="Arial" panose="020B0604020202020204" pitchFamily="34" charset="0"/>
                <a:cs typeface="Arial" panose="020B0604020202020204" pitchFamily="34" charset="0"/>
              </a:rPr>
              <a:t>προκλήσεις </a:t>
            </a:r>
            <a:r>
              <a:rPr lang="el-GR" sz="2400" b="0" i="0" u="none" strike="noStrike" baseline="0" dirty="0">
                <a:latin typeface="Arial" panose="020B0604020202020204" pitchFamily="34" charset="0"/>
                <a:cs typeface="Arial" panose="020B0604020202020204" pitchFamily="34" charset="0"/>
              </a:rPr>
              <a:t>που έθεσε η παγκοσμιοποίηση στον χώρο της υγείας (</a:t>
            </a:r>
            <a:r>
              <a:rPr lang="el-GR" sz="2400" b="0" i="0" u="none" strike="noStrike" baseline="0" dirty="0" err="1">
                <a:latin typeface="Arial" panose="020B0604020202020204" pitchFamily="34" charset="0"/>
                <a:cs typeface="Arial" panose="020B0604020202020204" pitchFamily="34" charset="0"/>
              </a:rPr>
              <a:t>Lee</a:t>
            </a:r>
            <a:r>
              <a:rPr lang="el-GR" sz="2400" b="0" i="0" u="none" strike="noStrike" baseline="0" dirty="0">
                <a:latin typeface="Arial" panose="020B0604020202020204" pitchFamily="34" charset="0"/>
                <a:cs typeface="Arial" panose="020B0604020202020204" pitchFamily="34" charset="0"/>
              </a:rPr>
              <a:t> 1998) και αναφέρονται:</a:t>
            </a:r>
          </a:p>
          <a:p>
            <a:pPr algn="l"/>
            <a:endParaRPr lang="el-GR" sz="2400" b="0" i="0" u="none" strike="noStrike" baseline="0" dirty="0">
              <a:latin typeface="Arial" panose="020B0604020202020204" pitchFamily="34" charset="0"/>
              <a:cs typeface="Arial" panose="020B0604020202020204" pitchFamily="34" charset="0"/>
            </a:endParaRPr>
          </a:p>
          <a:p>
            <a:pPr algn="l"/>
            <a:r>
              <a:rPr lang="el-GR" sz="2400" b="0" i="0" u="none" strike="noStrike" baseline="0" dirty="0">
                <a:latin typeface="Arial" panose="020B0604020202020204" pitchFamily="34" charset="0"/>
                <a:cs typeface="Arial" panose="020B0604020202020204" pitchFamily="34" charset="0"/>
              </a:rPr>
              <a:t>α. στην </a:t>
            </a:r>
            <a:r>
              <a:rPr lang="el-GR" sz="2400" b="1" i="0" u="none" strike="noStrike" baseline="0" dirty="0">
                <a:latin typeface="Arial" panose="020B0604020202020204" pitchFamily="34" charset="0"/>
                <a:cs typeface="Arial" panose="020B0604020202020204" pitchFamily="34" charset="0"/>
              </a:rPr>
              <a:t>επιδημιολογία</a:t>
            </a:r>
            <a:r>
              <a:rPr lang="el-GR" sz="2400" b="0" i="0" u="none" strike="noStrike" baseline="0" dirty="0">
                <a:latin typeface="Arial" panose="020B0604020202020204" pitchFamily="34" charset="0"/>
                <a:cs typeface="Arial" panose="020B0604020202020204" pitchFamily="34" charset="0"/>
              </a:rPr>
              <a:t> των ασθενειών στο εσωτερικό και μεταξύ των κρατών και των πληθυσμιακών ομάδων,</a:t>
            </a:r>
          </a:p>
          <a:p>
            <a:pPr algn="l"/>
            <a:r>
              <a:rPr lang="el-GR" sz="2400" b="0" i="0" u="none" strike="noStrike" baseline="0" dirty="0">
                <a:latin typeface="Arial" panose="020B0604020202020204" pitchFamily="34" charset="0"/>
                <a:cs typeface="Arial" panose="020B0604020202020204" pitchFamily="34" charset="0"/>
              </a:rPr>
              <a:t>β. στη </a:t>
            </a:r>
            <a:r>
              <a:rPr lang="el-GR" sz="2400" b="1" i="0" u="none" strike="noStrike" baseline="0" dirty="0">
                <a:latin typeface="Arial" panose="020B0604020202020204" pitchFamily="34" charset="0"/>
                <a:cs typeface="Arial" panose="020B0604020202020204" pitchFamily="34" charset="0"/>
              </a:rPr>
              <a:t>μετανάστευση</a:t>
            </a:r>
            <a:r>
              <a:rPr lang="el-GR" sz="2400" b="0" i="0" u="none" strike="noStrike" baseline="0" dirty="0">
                <a:latin typeface="Arial" panose="020B0604020202020204" pitchFamily="34" charset="0"/>
                <a:cs typeface="Arial" panose="020B0604020202020204" pitchFamily="34" charset="0"/>
              </a:rPr>
              <a:t> και την κινητικότητα των πληθυσμών και την επίπτωση που έχουν στη διάδοση μεταδοτικών ασθενειών,</a:t>
            </a:r>
          </a:p>
          <a:p>
            <a:pPr algn="l"/>
            <a:r>
              <a:rPr lang="el-GR" sz="2400" b="0" i="0" u="none" strike="noStrike" baseline="0" dirty="0">
                <a:latin typeface="Arial" panose="020B0604020202020204" pitchFamily="34" charset="0"/>
                <a:cs typeface="Arial" panose="020B0604020202020204" pitchFamily="34" charset="0"/>
              </a:rPr>
              <a:t>γ. στη </a:t>
            </a:r>
            <a:r>
              <a:rPr lang="el-GR" sz="2400" b="1" i="0" u="none" strike="noStrike" baseline="0" dirty="0">
                <a:latin typeface="Arial" panose="020B0604020202020204" pitchFamily="34" charset="0"/>
                <a:cs typeface="Arial" panose="020B0604020202020204" pitchFamily="34" charset="0"/>
              </a:rPr>
              <a:t>χρηματοδότηση</a:t>
            </a:r>
            <a:r>
              <a:rPr lang="el-GR" sz="2400" b="0" i="0" u="none" strike="noStrike" baseline="0" dirty="0">
                <a:latin typeface="Arial" panose="020B0604020202020204" pitchFamily="34" charset="0"/>
                <a:cs typeface="Arial" panose="020B0604020202020204" pitchFamily="34" charset="0"/>
              </a:rPr>
              <a:t> των υπηρεσιών φροντίδας υγείας και την εξασφάλιση των αναγκαίων πόρων σε ένα περιβάλλον έντονης κινητικότητας της εργασίας και του κεφαλαίου,</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11846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292</TotalTime>
  <Words>3796</Words>
  <Application>Microsoft Office PowerPoint</Application>
  <PresentationFormat>Ευρεία οθόνη</PresentationFormat>
  <Paragraphs>206</Paragraphs>
  <Slides>35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35</vt:i4>
      </vt:variant>
    </vt:vector>
  </HeadingPairs>
  <TitlesOfParts>
    <vt:vector size="41" baseType="lpstr">
      <vt:lpstr>MyriadPro-Bold</vt:lpstr>
      <vt:lpstr>MyriadPro-Regular</vt:lpstr>
      <vt:lpstr>Aptos</vt:lpstr>
      <vt:lpstr>Aptos Display</vt:lpstr>
      <vt:lpstr>Arial</vt:lpstr>
      <vt:lpstr>Θέμα του Office</vt:lpstr>
      <vt:lpstr>Πολιτική υγείας και  Διοίκηση υπηρεσιών υγείας</vt:lpstr>
      <vt:lpstr>3.1  Παγκοσμιοποίηση και υγεία (1)</vt:lpstr>
      <vt:lpstr>3.1  Παγκοσμιοποίηση και υγεία (2)</vt:lpstr>
      <vt:lpstr>3.1  Παγκοσμιοποίηση και υγεία (3)</vt:lpstr>
      <vt:lpstr>3.1  Παγκοσμιοποίηση και υγεία (4)</vt:lpstr>
      <vt:lpstr>3.1  Παγκοσμιοποίηση και υγεία (5)</vt:lpstr>
      <vt:lpstr>3.1  Παγκοσμιοποίηση και υγεία (6)</vt:lpstr>
      <vt:lpstr>3.1  Παγκοσμιοποίηση και υγεία (7)</vt:lpstr>
      <vt:lpstr>3.2  Νέες προκλήσεις (1)</vt:lpstr>
      <vt:lpstr>3.2  Νέες προκλήσεις (2)</vt:lpstr>
      <vt:lpstr>3.2  Νέες προκλήσεις (3)</vt:lpstr>
      <vt:lpstr>3.3  Παράγοντες διαμόρφωσης της υγείας, επίπεδο υγείας και ανισότητες (1)</vt:lpstr>
      <vt:lpstr>3.3  Παράγοντες διαμόρφωσης της υγείας, επίπεδο υγείας και ανισότητες (2)</vt:lpstr>
      <vt:lpstr>3.3  Παράγοντες διαμόρφωσης της υγείας, επίπεδο υγείας και ανισότητες (3)</vt:lpstr>
      <vt:lpstr>3.3  Παράγοντες διαμόρφωσης της υγείας, επίπεδο υγείας και ανισότητες (4)</vt:lpstr>
      <vt:lpstr>3.3  Παράγοντες διαμόρφωσης της υγείας, επίπεδο υγείας και ανισότητες (5)</vt:lpstr>
      <vt:lpstr>3.3  Παράγοντες διαμόρφωσης της υγείας, επίπεδο υγείας και ανισότητες (6)</vt:lpstr>
      <vt:lpstr>3.3  Παράγοντες διαμόρφωσης της υγείας, επίπεδο υγείας και ανισότητες (7)</vt:lpstr>
      <vt:lpstr>3.3  Παράγοντες διαμόρφωσης της υγείας, επίπεδο υγείας και ανισότητες (8)</vt:lpstr>
      <vt:lpstr>3.3  Παράγοντες διαμόρφωσης της υγείας, επίπεδο υγείας και ανισότητες (9)</vt:lpstr>
      <vt:lpstr>3.3  Παράγοντες διαμόρφωσης της υγείας, επίπεδο υγείας και ανισότητες (10)</vt:lpstr>
      <vt:lpstr>3.3  Παράγοντες διαμόρφωσης της υγείας, επίπεδο υγείας και ανισότητες (11)</vt:lpstr>
      <vt:lpstr>3.3  Παράγοντες διαμόρφωσης της υγείας, επίπεδο υγείας και ανισότητες (12)</vt:lpstr>
      <vt:lpstr>3.3  Παράγοντες διαμόρφωσης της υγείας, επίπεδο υγείας και ανισότητες (13)</vt:lpstr>
      <vt:lpstr>3.4  Πανδημία και δημόσια υγεία (1)</vt:lpstr>
      <vt:lpstr>3.4  Πανδημία και δημόσια υγεία (2)</vt:lpstr>
      <vt:lpstr>3.4  Πανδημία και δημόσια υγεία (3)</vt:lpstr>
      <vt:lpstr>3.4  Πανδημία και δημόσια υγεία (4)</vt:lpstr>
      <vt:lpstr>3.4  Πανδημία και δημόσια υγεία (5)</vt:lpstr>
      <vt:lpstr>3.4  Πανδημία και δημόσια υγεία (6)</vt:lpstr>
      <vt:lpstr>3.4  Πανδημία και δημόσια υγεία (7)</vt:lpstr>
      <vt:lpstr>3.5  Για μια νέα εθνική πολιτική δημόσιας υγείας (1)</vt:lpstr>
      <vt:lpstr>3.5  Για μια νέα εθνική πολιτική δημόσιας υγείας (2)</vt:lpstr>
      <vt:lpstr>3.5  Για μια νέα εθνική πολιτική δημόσιας υγείας (3)</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nikos</dc:creator>
  <cp:lastModifiedBy>Νικόλαος Πολύζος</cp:lastModifiedBy>
  <cp:revision>25</cp:revision>
  <dcterms:created xsi:type="dcterms:W3CDTF">2024-07-08T09:08:45Z</dcterms:created>
  <dcterms:modified xsi:type="dcterms:W3CDTF">2024-10-15T10:21:14Z</dcterms:modified>
</cp:coreProperties>
</file>