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86" r:id="rId3"/>
    <p:sldId id="287" r:id="rId4"/>
    <p:sldId id="304" r:id="rId5"/>
    <p:sldId id="305" r:id="rId6"/>
    <p:sldId id="289" r:id="rId7"/>
    <p:sldId id="290" r:id="rId8"/>
    <p:sldId id="291" r:id="rId9"/>
    <p:sldId id="306" r:id="rId10"/>
    <p:sldId id="307" r:id="rId11"/>
    <p:sldId id="308" r:id="rId12"/>
    <p:sldId id="309" r:id="rId13"/>
    <p:sldId id="310" r:id="rId14"/>
    <p:sldId id="311" r:id="rId15"/>
    <p:sldId id="312" r:id="rId16"/>
    <p:sldId id="313" r:id="rId17"/>
    <p:sldId id="292" r:id="rId18"/>
    <p:sldId id="293" r:id="rId19"/>
    <p:sldId id="294" r:id="rId20"/>
    <p:sldId id="295" r:id="rId21"/>
    <p:sldId id="296" r:id="rId22"/>
    <p:sldId id="298" r:id="rId23"/>
    <p:sldId id="297" r:id="rId24"/>
    <p:sldId id="299" r:id="rId25"/>
    <p:sldId id="300" r:id="rId26"/>
    <p:sldId id="301" r:id="rId27"/>
    <p:sldId id="302" r:id="rId28"/>
    <p:sldId id="303" r:id="rId29"/>
    <p:sldId id="272" r:id="rId3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30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841AD-DA22-499E-9F4A-F3C257AADB1E}" type="datetimeFigureOut">
              <a:rPr lang="el-GR" smtClean="0"/>
              <a:t>28/10/2024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84E0B5-7D63-4BFC-8B13-BEF37CA20566}" type="slidenum">
              <a:rPr lang="el-GR" smtClean="0"/>
              <a:t>‹#›</a:t>
            </a:fld>
            <a:endParaRPr lang="el-GR"/>
          </a:p>
        </p:txBody>
      </p:sp>
    </p:spTree>
    <p:extLst>
      <p:ext uri="{BB962C8B-B14F-4D97-AF65-F5344CB8AC3E}">
        <p14:creationId xmlns:p14="http://schemas.microsoft.com/office/powerpoint/2010/main" val="322253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184E0B5-7D63-4BFC-8B13-BEF37CA20566}" type="slidenum">
              <a:rPr lang="el-GR" smtClean="0"/>
              <a:t>29</a:t>
            </a:fld>
            <a:endParaRPr lang="el-GR"/>
          </a:p>
        </p:txBody>
      </p:sp>
    </p:spTree>
    <p:extLst>
      <p:ext uri="{BB962C8B-B14F-4D97-AF65-F5344CB8AC3E}">
        <p14:creationId xmlns:p14="http://schemas.microsoft.com/office/powerpoint/2010/main" val="282086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2C251D-A84D-C7D0-F0BC-789F01EA11A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1748A5BD-C9BB-4030-C295-94393268C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2B1A9115-0D0E-040A-372C-F89347882F35}"/>
              </a:ext>
            </a:extLst>
          </p:cNvPr>
          <p:cNvSpPr>
            <a:spLocks noGrp="1"/>
          </p:cNvSpPr>
          <p:nvPr>
            <p:ph type="dt" sz="half" idx="10"/>
          </p:nvPr>
        </p:nvSpPr>
        <p:spPr/>
        <p:txBody>
          <a:bodyPr/>
          <a:lstStyle/>
          <a:p>
            <a:fld id="{6989BDE0-AB99-4FB6-B7E8-DA197436DE97}" type="datetimeFigureOut">
              <a:rPr lang="el-GR" smtClean="0"/>
              <a:t>28/10/2024</a:t>
            </a:fld>
            <a:endParaRPr lang="el-GR"/>
          </a:p>
        </p:txBody>
      </p:sp>
      <p:sp>
        <p:nvSpPr>
          <p:cNvPr id="5" name="Θέση υποσέλιδου 4">
            <a:extLst>
              <a:ext uri="{FF2B5EF4-FFF2-40B4-BE49-F238E27FC236}">
                <a16:creationId xmlns:a16="http://schemas.microsoft.com/office/drawing/2014/main" id="{36BABD95-0FB5-AF5E-3FC8-D11FCF08F90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51CF134-9FF7-6F3F-11A9-CA0681DE0B8B}"/>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3309482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E403B4-751B-D7A3-7756-727588450C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E90311E-7A4D-79A8-9375-A7EB79EF9DF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BD770BB-A270-78EA-784B-4EFB3DC24090}"/>
              </a:ext>
            </a:extLst>
          </p:cNvPr>
          <p:cNvSpPr>
            <a:spLocks noGrp="1"/>
          </p:cNvSpPr>
          <p:nvPr>
            <p:ph type="dt" sz="half" idx="10"/>
          </p:nvPr>
        </p:nvSpPr>
        <p:spPr/>
        <p:txBody>
          <a:bodyPr/>
          <a:lstStyle/>
          <a:p>
            <a:fld id="{6989BDE0-AB99-4FB6-B7E8-DA197436DE97}" type="datetimeFigureOut">
              <a:rPr lang="el-GR" smtClean="0"/>
              <a:t>28/10/2024</a:t>
            </a:fld>
            <a:endParaRPr lang="el-GR"/>
          </a:p>
        </p:txBody>
      </p:sp>
      <p:sp>
        <p:nvSpPr>
          <p:cNvPr id="5" name="Θέση υποσέλιδου 4">
            <a:extLst>
              <a:ext uri="{FF2B5EF4-FFF2-40B4-BE49-F238E27FC236}">
                <a16:creationId xmlns:a16="http://schemas.microsoft.com/office/drawing/2014/main" id="{FE044B05-6887-9A34-49D4-FF73F58CB1D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2CDD1BB-4424-FF08-293B-728E7ECAE624}"/>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324494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B4B0F2E5-15F9-7D30-BCE4-E047721E0425}"/>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2538556-1D63-A249-2293-CD0BEA75F37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07DE7FE-FBA8-6B36-0036-3EE8BA6F20C1}"/>
              </a:ext>
            </a:extLst>
          </p:cNvPr>
          <p:cNvSpPr>
            <a:spLocks noGrp="1"/>
          </p:cNvSpPr>
          <p:nvPr>
            <p:ph type="dt" sz="half" idx="10"/>
          </p:nvPr>
        </p:nvSpPr>
        <p:spPr/>
        <p:txBody>
          <a:bodyPr/>
          <a:lstStyle/>
          <a:p>
            <a:fld id="{6989BDE0-AB99-4FB6-B7E8-DA197436DE97}" type="datetimeFigureOut">
              <a:rPr lang="el-GR" smtClean="0"/>
              <a:t>28/10/2024</a:t>
            </a:fld>
            <a:endParaRPr lang="el-GR"/>
          </a:p>
        </p:txBody>
      </p:sp>
      <p:sp>
        <p:nvSpPr>
          <p:cNvPr id="5" name="Θέση υποσέλιδου 4">
            <a:extLst>
              <a:ext uri="{FF2B5EF4-FFF2-40B4-BE49-F238E27FC236}">
                <a16:creationId xmlns:a16="http://schemas.microsoft.com/office/drawing/2014/main" id="{0FEDA767-A3CC-BEF7-D925-92770D9BD20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B09723-A243-D777-1864-DB90E504EAF7}"/>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4353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7DA7E6-D735-4286-9640-E663B0A6B59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057D8F1-0169-9243-B64A-64EEE0330137}"/>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344D7F-5A2B-D0A3-3450-452DAFA67270}"/>
              </a:ext>
            </a:extLst>
          </p:cNvPr>
          <p:cNvSpPr>
            <a:spLocks noGrp="1"/>
          </p:cNvSpPr>
          <p:nvPr>
            <p:ph type="dt" sz="half" idx="10"/>
          </p:nvPr>
        </p:nvSpPr>
        <p:spPr/>
        <p:txBody>
          <a:bodyPr/>
          <a:lstStyle/>
          <a:p>
            <a:fld id="{6989BDE0-AB99-4FB6-B7E8-DA197436DE97}" type="datetimeFigureOut">
              <a:rPr lang="el-GR" smtClean="0"/>
              <a:t>28/10/2024</a:t>
            </a:fld>
            <a:endParaRPr lang="el-GR"/>
          </a:p>
        </p:txBody>
      </p:sp>
      <p:sp>
        <p:nvSpPr>
          <p:cNvPr id="5" name="Θέση υποσέλιδου 4">
            <a:extLst>
              <a:ext uri="{FF2B5EF4-FFF2-40B4-BE49-F238E27FC236}">
                <a16:creationId xmlns:a16="http://schemas.microsoft.com/office/drawing/2014/main" id="{C4D8C516-C8E3-F974-B627-47351795C4A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78C22A5-DF7E-701F-8AA9-CE6E36484EAC}"/>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1381172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078F7A-2EA3-1968-DF3C-3EE9F615BAF0}"/>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01B3EF9-C3A3-906E-02C0-18F9748959A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9ECB8163-25AF-5727-B747-2F78F0DEBA27}"/>
              </a:ext>
            </a:extLst>
          </p:cNvPr>
          <p:cNvSpPr>
            <a:spLocks noGrp="1"/>
          </p:cNvSpPr>
          <p:nvPr>
            <p:ph type="dt" sz="half" idx="10"/>
          </p:nvPr>
        </p:nvSpPr>
        <p:spPr/>
        <p:txBody>
          <a:bodyPr/>
          <a:lstStyle/>
          <a:p>
            <a:fld id="{6989BDE0-AB99-4FB6-B7E8-DA197436DE97}" type="datetimeFigureOut">
              <a:rPr lang="el-GR" smtClean="0"/>
              <a:t>28/10/2024</a:t>
            </a:fld>
            <a:endParaRPr lang="el-GR"/>
          </a:p>
        </p:txBody>
      </p:sp>
      <p:sp>
        <p:nvSpPr>
          <p:cNvPr id="5" name="Θέση υποσέλιδου 4">
            <a:extLst>
              <a:ext uri="{FF2B5EF4-FFF2-40B4-BE49-F238E27FC236}">
                <a16:creationId xmlns:a16="http://schemas.microsoft.com/office/drawing/2014/main" id="{DF4A4B69-2D70-FE02-075F-53F5CB7A92B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B5A2E7-8D9A-F874-9C18-9B9858F2D29B}"/>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1841264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2A360E-DC5C-417B-A385-2BF3523977E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3526D68-CED4-3E34-8FF7-2CE862243380}"/>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B8D6AC9D-DD7D-D9A0-3E88-A754EBE6D10E}"/>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D56806A9-8164-AC74-CDBE-8BC928D745C8}"/>
              </a:ext>
            </a:extLst>
          </p:cNvPr>
          <p:cNvSpPr>
            <a:spLocks noGrp="1"/>
          </p:cNvSpPr>
          <p:nvPr>
            <p:ph type="dt" sz="half" idx="10"/>
          </p:nvPr>
        </p:nvSpPr>
        <p:spPr/>
        <p:txBody>
          <a:bodyPr/>
          <a:lstStyle/>
          <a:p>
            <a:fld id="{6989BDE0-AB99-4FB6-B7E8-DA197436DE97}" type="datetimeFigureOut">
              <a:rPr lang="el-GR" smtClean="0"/>
              <a:t>28/10/2024</a:t>
            </a:fld>
            <a:endParaRPr lang="el-GR"/>
          </a:p>
        </p:txBody>
      </p:sp>
      <p:sp>
        <p:nvSpPr>
          <p:cNvPr id="6" name="Θέση υποσέλιδου 5">
            <a:extLst>
              <a:ext uri="{FF2B5EF4-FFF2-40B4-BE49-F238E27FC236}">
                <a16:creationId xmlns:a16="http://schemas.microsoft.com/office/drawing/2014/main" id="{834777C0-C84A-6575-93D4-F64C0F6F3BB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CA2EE91-0F13-301A-F35C-3BB24DFDAE9A}"/>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215181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2E6DC8-9DB4-08C8-C706-6440BEA7DC9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DA69636-49F1-1920-657A-98E5F10F24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6033638-5A4A-BAD2-4F27-364162F23F50}"/>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12F1655D-5CC2-F190-5DAB-3AF33B8D6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A1D9367-3E47-F4EE-9FCF-521C8D1605C2}"/>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470C07E-0162-9A23-FF87-928FEE400939}"/>
              </a:ext>
            </a:extLst>
          </p:cNvPr>
          <p:cNvSpPr>
            <a:spLocks noGrp="1"/>
          </p:cNvSpPr>
          <p:nvPr>
            <p:ph type="dt" sz="half" idx="10"/>
          </p:nvPr>
        </p:nvSpPr>
        <p:spPr/>
        <p:txBody>
          <a:bodyPr/>
          <a:lstStyle/>
          <a:p>
            <a:fld id="{6989BDE0-AB99-4FB6-B7E8-DA197436DE97}" type="datetimeFigureOut">
              <a:rPr lang="el-GR" smtClean="0"/>
              <a:t>28/10/2024</a:t>
            </a:fld>
            <a:endParaRPr lang="el-GR"/>
          </a:p>
        </p:txBody>
      </p:sp>
      <p:sp>
        <p:nvSpPr>
          <p:cNvPr id="8" name="Θέση υποσέλιδου 7">
            <a:extLst>
              <a:ext uri="{FF2B5EF4-FFF2-40B4-BE49-F238E27FC236}">
                <a16:creationId xmlns:a16="http://schemas.microsoft.com/office/drawing/2014/main" id="{21180359-D3D6-0ABA-B3BE-8BB19F47ADC6}"/>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91174D3-3F97-7C67-3399-B86063A0A0A9}"/>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1696982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0A0146-D930-121E-C3C2-57AD6721178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B1A3DF07-9782-FCC5-F6CF-38C909F815F1}"/>
              </a:ext>
            </a:extLst>
          </p:cNvPr>
          <p:cNvSpPr>
            <a:spLocks noGrp="1"/>
          </p:cNvSpPr>
          <p:nvPr>
            <p:ph type="dt" sz="half" idx="10"/>
          </p:nvPr>
        </p:nvSpPr>
        <p:spPr/>
        <p:txBody>
          <a:bodyPr/>
          <a:lstStyle/>
          <a:p>
            <a:fld id="{6989BDE0-AB99-4FB6-B7E8-DA197436DE97}" type="datetimeFigureOut">
              <a:rPr lang="el-GR" smtClean="0"/>
              <a:t>28/10/2024</a:t>
            </a:fld>
            <a:endParaRPr lang="el-GR"/>
          </a:p>
        </p:txBody>
      </p:sp>
      <p:sp>
        <p:nvSpPr>
          <p:cNvPr id="4" name="Θέση υποσέλιδου 3">
            <a:extLst>
              <a:ext uri="{FF2B5EF4-FFF2-40B4-BE49-F238E27FC236}">
                <a16:creationId xmlns:a16="http://schemas.microsoft.com/office/drawing/2014/main" id="{0BDF90C8-9125-A63A-880A-7F3EB91CA1B8}"/>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813BDF5-2ECA-FB71-6065-DC91477F21D3}"/>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170845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2DEC8A7-B8E5-0EED-2010-8B39985CE85F}"/>
              </a:ext>
            </a:extLst>
          </p:cNvPr>
          <p:cNvSpPr>
            <a:spLocks noGrp="1"/>
          </p:cNvSpPr>
          <p:nvPr>
            <p:ph type="dt" sz="half" idx="10"/>
          </p:nvPr>
        </p:nvSpPr>
        <p:spPr/>
        <p:txBody>
          <a:bodyPr/>
          <a:lstStyle/>
          <a:p>
            <a:fld id="{6989BDE0-AB99-4FB6-B7E8-DA197436DE97}" type="datetimeFigureOut">
              <a:rPr lang="el-GR" smtClean="0"/>
              <a:t>28/10/2024</a:t>
            </a:fld>
            <a:endParaRPr lang="el-GR"/>
          </a:p>
        </p:txBody>
      </p:sp>
      <p:sp>
        <p:nvSpPr>
          <p:cNvPr id="3" name="Θέση υποσέλιδου 2">
            <a:extLst>
              <a:ext uri="{FF2B5EF4-FFF2-40B4-BE49-F238E27FC236}">
                <a16:creationId xmlns:a16="http://schemas.microsoft.com/office/drawing/2014/main" id="{E02457F3-5170-FBE3-AA01-3CF508870234}"/>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6117DB8D-AA7F-DE12-739E-1A86472108BE}"/>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203727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C0F5F5-1BD1-5461-7D52-DEADDE7CD6C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5AFDBBE-088C-EEC2-E28A-DF7167F25B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BECA19A-29EF-2AFC-D577-482563827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5464150-E596-DEFF-09D3-1F93FA87B2C8}"/>
              </a:ext>
            </a:extLst>
          </p:cNvPr>
          <p:cNvSpPr>
            <a:spLocks noGrp="1"/>
          </p:cNvSpPr>
          <p:nvPr>
            <p:ph type="dt" sz="half" idx="10"/>
          </p:nvPr>
        </p:nvSpPr>
        <p:spPr/>
        <p:txBody>
          <a:bodyPr/>
          <a:lstStyle/>
          <a:p>
            <a:fld id="{6989BDE0-AB99-4FB6-B7E8-DA197436DE97}" type="datetimeFigureOut">
              <a:rPr lang="el-GR" smtClean="0"/>
              <a:t>28/10/2024</a:t>
            </a:fld>
            <a:endParaRPr lang="el-GR"/>
          </a:p>
        </p:txBody>
      </p:sp>
      <p:sp>
        <p:nvSpPr>
          <p:cNvPr id="6" name="Θέση υποσέλιδου 5">
            <a:extLst>
              <a:ext uri="{FF2B5EF4-FFF2-40B4-BE49-F238E27FC236}">
                <a16:creationId xmlns:a16="http://schemas.microsoft.com/office/drawing/2014/main" id="{C31F133B-173A-6D17-D8A6-3482D4C6C0A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5A0DEA3-61C8-ADC9-DBE8-28C8D94E1246}"/>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3237046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F065DB-79B9-EA2D-D41C-598CF7244A7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2A70A373-663E-528A-31C0-AB96F28730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00D0445-D1FF-DCC7-4BA8-4B945CD433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3B0EC2D-AC5F-69F4-899B-7395EA4E8C0B}"/>
              </a:ext>
            </a:extLst>
          </p:cNvPr>
          <p:cNvSpPr>
            <a:spLocks noGrp="1"/>
          </p:cNvSpPr>
          <p:nvPr>
            <p:ph type="dt" sz="half" idx="10"/>
          </p:nvPr>
        </p:nvSpPr>
        <p:spPr/>
        <p:txBody>
          <a:bodyPr/>
          <a:lstStyle/>
          <a:p>
            <a:fld id="{6989BDE0-AB99-4FB6-B7E8-DA197436DE97}" type="datetimeFigureOut">
              <a:rPr lang="el-GR" smtClean="0"/>
              <a:t>28/10/2024</a:t>
            </a:fld>
            <a:endParaRPr lang="el-GR"/>
          </a:p>
        </p:txBody>
      </p:sp>
      <p:sp>
        <p:nvSpPr>
          <p:cNvPr id="6" name="Θέση υποσέλιδου 5">
            <a:extLst>
              <a:ext uri="{FF2B5EF4-FFF2-40B4-BE49-F238E27FC236}">
                <a16:creationId xmlns:a16="http://schemas.microsoft.com/office/drawing/2014/main" id="{D8525F3D-755F-A68B-9BC5-735CA2979D7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71A7290-EB0C-2760-172C-D7A76E62253A}"/>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1087794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57251C8-9D67-563D-A2A7-65F6A9A7AA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6F55C98-32F9-E59B-99E5-E31E7E4E2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3630995-847F-EFC7-406A-017E5515FE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89BDE0-AB99-4FB6-B7E8-DA197436DE97}" type="datetimeFigureOut">
              <a:rPr lang="el-GR" smtClean="0"/>
              <a:t>28/10/2024</a:t>
            </a:fld>
            <a:endParaRPr lang="el-GR"/>
          </a:p>
        </p:txBody>
      </p:sp>
      <p:sp>
        <p:nvSpPr>
          <p:cNvPr id="5" name="Θέση υποσέλιδου 4">
            <a:extLst>
              <a:ext uri="{FF2B5EF4-FFF2-40B4-BE49-F238E27FC236}">
                <a16:creationId xmlns:a16="http://schemas.microsoft.com/office/drawing/2014/main" id="{99C1DE6A-4438-90DB-374F-7EDA0A7ED3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BA443ED-A78F-90DE-6BB7-76A35CCBDD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241FAE-9FE2-4E2B-A4FF-7F21F23B7963}" type="slidenum">
              <a:rPr lang="el-GR" smtClean="0"/>
              <a:t>‹#›</a:t>
            </a:fld>
            <a:endParaRPr lang="el-GR"/>
          </a:p>
        </p:txBody>
      </p:sp>
    </p:spTree>
    <p:extLst>
      <p:ext uri="{BB962C8B-B14F-4D97-AF65-F5344CB8AC3E}">
        <p14:creationId xmlns:p14="http://schemas.microsoft.com/office/powerpoint/2010/main" val="3263465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178490" y="161310"/>
            <a:ext cx="7013510" cy="1326527"/>
          </a:xfrm>
        </p:spPr>
        <p:txBody>
          <a:bodyPr>
            <a:noAutofit/>
          </a:bodyPr>
          <a:lstStyle/>
          <a:p>
            <a:pPr algn="l"/>
            <a:r>
              <a:rPr lang="el-GR" sz="3600" b="1" dirty="0">
                <a:solidFill>
                  <a:srgbClr val="2E6CB8"/>
                </a:solidFill>
                <a:latin typeface="Arial" panose="020B0604020202020204" pitchFamily="34" charset="0"/>
                <a:cs typeface="Arial" panose="020B0604020202020204" pitchFamily="34" charset="0"/>
              </a:rPr>
              <a:t>Πολιτική υγείας και </a:t>
            </a:r>
            <a:br>
              <a:rPr lang="el-GR" sz="3600" b="1" dirty="0">
                <a:solidFill>
                  <a:srgbClr val="2E6CB8"/>
                </a:solidFill>
                <a:latin typeface="Arial" panose="020B0604020202020204" pitchFamily="34" charset="0"/>
                <a:cs typeface="Arial" panose="020B0604020202020204" pitchFamily="34" charset="0"/>
              </a:rPr>
            </a:br>
            <a:r>
              <a:rPr lang="el-GR" sz="3600" b="1" dirty="0">
                <a:solidFill>
                  <a:srgbClr val="2E6CB8"/>
                </a:solidFill>
                <a:latin typeface="Arial" panose="020B0604020202020204" pitchFamily="34" charset="0"/>
                <a:cs typeface="Arial" panose="020B0604020202020204" pitchFamily="34" charset="0"/>
              </a:rPr>
              <a:t>Διοίκηση υπηρεσιών υγείας</a:t>
            </a:r>
          </a:p>
        </p:txBody>
      </p:sp>
      <p:sp>
        <p:nvSpPr>
          <p:cNvPr id="3" name="Υπότιτλος 2">
            <a:extLst>
              <a:ext uri="{FF2B5EF4-FFF2-40B4-BE49-F238E27FC236}">
                <a16:creationId xmlns:a16="http://schemas.microsoft.com/office/drawing/2014/main" id="{263B0220-285E-CDAD-EBD0-6D84226E8FAB}"/>
              </a:ext>
            </a:extLst>
          </p:cNvPr>
          <p:cNvSpPr>
            <a:spLocks noGrp="1"/>
          </p:cNvSpPr>
          <p:nvPr>
            <p:ph type="subTitle" idx="1"/>
          </p:nvPr>
        </p:nvSpPr>
        <p:spPr>
          <a:xfrm>
            <a:off x="5178490" y="1670066"/>
            <a:ext cx="6806288" cy="841946"/>
          </a:xfrm>
        </p:spPr>
        <p:txBody>
          <a:bodyPr>
            <a:normAutofit/>
          </a:bodyPr>
          <a:lstStyle/>
          <a:p>
            <a:pPr algn="l"/>
            <a:r>
              <a:rPr lang="el-GR" sz="2800" dirty="0">
                <a:latin typeface="Arial" panose="020B0604020202020204" pitchFamily="34" charset="0"/>
                <a:cs typeface="Arial" panose="020B0604020202020204" pitchFamily="34" charset="0"/>
              </a:rPr>
              <a:t>Νικόλαος Μ. Πολύζος</a:t>
            </a:r>
          </a:p>
        </p:txBody>
      </p:sp>
      <p:sp>
        <p:nvSpPr>
          <p:cNvPr id="4" name="TextBox 3">
            <a:extLst>
              <a:ext uri="{FF2B5EF4-FFF2-40B4-BE49-F238E27FC236}">
                <a16:creationId xmlns:a16="http://schemas.microsoft.com/office/drawing/2014/main" id="{017CE44A-DACC-7179-A8D3-B317D438C19B}"/>
              </a:ext>
            </a:extLst>
          </p:cNvPr>
          <p:cNvSpPr txBox="1"/>
          <p:nvPr/>
        </p:nvSpPr>
        <p:spPr>
          <a:xfrm>
            <a:off x="5178490" y="2466960"/>
            <a:ext cx="7013510" cy="2154436"/>
          </a:xfrm>
          <a:prstGeom prst="rect">
            <a:avLst/>
          </a:prstGeom>
          <a:noFill/>
        </p:spPr>
        <p:txBody>
          <a:bodyPr wrap="square" rtlCol="0">
            <a:spAutoFit/>
          </a:bodyPr>
          <a:lstStyle/>
          <a:p>
            <a:r>
              <a:rPr lang="el-GR" sz="2800" b="1" dirty="0">
                <a:latin typeface="Arial" panose="020B0604020202020204" pitchFamily="34" charset="0"/>
                <a:cs typeface="Arial" panose="020B0604020202020204" pitchFamily="34" charset="0"/>
              </a:rPr>
              <a:t>Κεφ. </a:t>
            </a:r>
            <a:r>
              <a:rPr lang="en-US" sz="2800" b="1" dirty="0">
                <a:latin typeface="Arial" panose="020B0604020202020204" pitchFamily="34" charset="0"/>
                <a:cs typeface="Arial" panose="020B0604020202020204" pitchFamily="34" charset="0"/>
              </a:rPr>
              <a:t>2</a:t>
            </a:r>
            <a:endParaRPr lang="el-GR" sz="2800" b="1" dirty="0">
              <a:latin typeface="Arial" panose="020B0604020202020204" pitchFamily="34" charset="0"/>
              <a:cs typeface="Arial" panose="020B0604020202020204" pitchFamily="34" charset="0"/>
            </a:endParaRPr>
          </a:p>
          <a:p>
            <a:endParaRPr lang="el-GR" sz="1400" b="1" dirty="0">
              <a:latin typeface="Arial" panose="020B0604020202020204" pitchFamily="34" charset="0"/>
              <a:cs typeface="Arial" panose="020B0604020202020204" pitchFamily="34" charset="0"/>
            </a:endParaRPr>
          </a:p>
          <a:p>
            <a:r>
              <a:rPr lang="el-GR" sz="2800" b="1" dirty="0">
                <a:latin typeface="Arial" panose="020B0604020202020204" pitchFamily="34" charset="0"/>
                <a:cs typeface="Arial" panose="020B0604020202020204" pitchFamily="34" charset="0"/>
              </a:rPr>
              <a:t>Διεθνής κατάσταση στην πολιτική</a:t>
            </a:r>
          </a:p>
          <a:p>
            <a:r>
              <a:rPr lang="el-GR" sz="2800" b="1" dirty="0">
                <a:latin typeface="Arial" panose="020B0604020202020204" pitchFamily="34" charset="0"/>
                <a:cs typeface="Arial" panose="020B0604020202020204" pitchFamily="34" charset="0"/>
              </a:rPr>
              <a:t>και τα συστήματα υγείας</a:t>
            </a:r>
            <a:endParaRPr lang="en-US" dirty="0"/>
          </a:p>
          <a:p>
            <a:endParaRPr lang="en-US" dirty="0"/>
          </a:p>
          <a:p>
            <a:endParaRPr lang="en-US" dirty="0"/>
          </a:p>
        </p:txBody>
      </p:sp>
      <p:sp>
        <p:nvSpPr>
          <p:cNvPr id="5" name="Ορθογώνιο 4">
            <a:extLst>
              <a:ext uri="{FF2B5EF4-FFF2-40B4-BE49-F238E27FC236}">
                <a16:creationId xmlns:a16="http://schemas.microsoft.com/office/drawing/2014/main" id="{A87E087D-7E8A-1429-F549-0360857342A8}"/>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7" name="Εικόνα 6">
            <a:extLst>
              <a:ext uri="{FF2B5EF4-FFF2-40B4-BE49-F238E27FC236}">
                <a16:creationId xmlns:a16="http://schemas.microsoft.com/office/drawing/2014/main" id="{1B7C43C3-B4D5-5F36-9448-13802159E1CE}"/>
              </a:ext>
            </a:extLst>
          </p:cNvPr>
          <p:cNvPicPr>
            <a:picLocks noChangeAspect="1"/>
          </p:cNvPicPr>
          <p:nvPr/>
        </p:nvPicPr>
        <p:blipFill>
          <a:blip r:embed="rId2"/>
          <a:stretch>
            <a:fillRect/>
          </a:stretch>
        </p:blipFill>
        <p:spPr>
          <a:xfrm>
            <a:off x="9964079" y="5607778"/>
            <a:ext cx="1755170" cy="576000"/>
          </a:xfrm>
          <a:prstGeom prst="rect">
            <a:avLst/>
          </a:prstGeom>
        </p:spPr>
      </p:pic>
      <p:pic>
        <p:nvPicPr>
          <p:cNvPr id="9" name="Εικόνα 8" descr="Εικόνα που περιέχει κείμενο, γραμματοσειρά, σύμβολο, στιγμιότυπο οθόνης&#10;&#10;Περιγραφή που δημιουργήθηκε αυτόματα">
            <a:extLst>
              <a:ext uri="{FF2B5EF4-FFF2-40B4-BE49-F238E27FC236}">
                <a16:creationId xmlns:a16="http://schemas.microsoft.com/office/drawing/2014/main" id="{E77B897F-0262-E821-51F7-EA9BB73A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81" y="387458"/>
            <a:ext cx="4053582" cy="5723058"/>
          </a:xfrm>
          <a:prstGeom prst="rect">
            <a:avLst/>
          </a:prstGeom>
          <a:ln w="3175">
            <a:solidFill>
              <a:schemeClr val="tx1"/>
            </a:solidFill>
          </a:ln>
          <a:effectLst>
            <a:outerShdw blurRad="50800" dist="38100" dir="2700000" sx="101000" sy="101000" algn="tl" rotWithShape="0">
              <a:prstClr val="black">
                <a:alpha val="20000"/>
              </a:prstClr>
            </a:outerShdw>
          </a:effectLst>
        </p:spPr>
      </p:pic>
    </p:spTree>
    <p:extLst>
      <p:ext uri="{BB962C8B-B14F-4D97-AF65-F5344CB8AC3E}">
        <p14:creationId xmlns:p14="http://schemas.microsoft.com/office/powerpoint/2010/main" val="2039745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39077"/>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.2  Η Ευρωπαϊκή Ένωση</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798126"/>
            <a:ext cx="11112758" cy="5640006"/>
          </a:xfrm>
          <a:prstGeom prst="rect">
            <a:avLst/>
          </a:prstGeom>
          <a:noFill/>
          <a:ln>
            <a:noFill/>
          </a:ln>
        </p:spPr>
        <p:txBody>
          <a:bodyPr wrap="square" rtlCol="0">
            <a:spAutoFit/>
          </a:bodyPr>
          <a:lstStyle/>
          <a:p>
            <a:pPr algn="ctr"/>
            <a:r>
              <a:rPr lang="el-GR" sz="2800" dirty="0">
                <a:latin typeface="Arial" panose="020B0604020202020204" pitchFamily="34" charset="0"/>
                <a:cs typeface="Arial" panose="020B0604020202020204" pitchFamily="34" charset="0"/>
              </a:rPr>
              <a:t>2.2.2 </a:t>
            </a:r>
            <a:r>
              <a:rPr lang="el-GR" sz="2800" b="1" dirty="0">
                <a:latin typeface="Arial" panose="020B0604020202020204" pitchFamily="34" charset="0"/>
                <a:cs typeface="Arial" panose="020B0604020202020204" pitchFamily="34" charset="0"/>
              </a:rPr>
              <a:t>Η εφαρμογή της στρατηγικής</a:t>
            </a:r>
            <a:r>
              <a:rPr lang="en-US" sz="2800" b="1" dirty="0">
                <a:latin typeface="Arial" panose="020B0604020202020204" pitchFamily="34" charset="0"/>
                <a:cs typeface="Arial" panose="020B0604020202020204" pitchFamily="34" charset="0"/>
              </a:rPr>
              <a:t> (III)</a:t>
            </a:r>
          </a:p>
          <a:p>
            <a:pPr algn="ctr"/>
            <a:endParaRPr lang="en-US" sz="2800" dirty="0">
              <a:latin typeface="Arial" panose="020B0604020202020204" pitchFamily="34" charset="0"/>
              <a:cs typeface="Arial" panose="020B0604020202020204" pitchFamily="34" charset="0"/>
            </a:endParaRPr>
          </a:p>
          <a:p>
            <a:pPr algn="l"/>
            <a:r>
              <a:rPr lang="el-GR" sz="2100" b="0" i="0" u="none" strike="noStrike" baseline="0" dirty="0">
                <a:latin typeface="Arial" panose="020B0604020202020204" pitchFamily="34" charset="0"/>
                <a:cs typeface="Arial" panose="020B0604020202020204" pitchFamily="34" charset="0"/>
              </a:rPr>
              <a:t>Βοηθώντας τα κράτη μέλη να σχεδιάσουν </a:t>
            </a:r>
            <a:r>
              <a:rPr lang="el-GR" sz="2100" b="1" i="0" u="none" strike="noStrike" baseline="0" dirty="0">
                <a:latin typeface="Arial" panose="020B0604020202020204" pitchFamily="34" charset="0"/>
                <a:cs typeface="Arial" panose="020B0604020202020204" pitchFamily="34" charset="0"/>
              </a:rPr>
              <a:t>μεταρρυθμίσεις </a:t>
            </a:r>
            <a:r>
              <a:rPr lang="el-GR" sz="2100" b="0" i="0" u="none" strike="noStrike" baseline="0" dirty="0">
                <a:latin typeface="Arial" panose="020B0604020202020204" pitchFamily="34" charset="0"/>
                <a:cs typeface="Arial" panose="020B0604020202020204" pitchFamily="34" charset="0"/>
              </a:rPr>
              <a:t>και να βελτιώσουν την</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αποτελεσματικότητα των συστημάτων υγείας, η ΕΕ και η Επιτροπή Οικονομικής Πολιτικής εντόπισαν ορισμένους τομείς στους οποίους οι διαρθρωτικές μεταρρυθμίσεις και</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η αύξηση της αποτελεσματικότητας θα μπορούσαν να βελτιώσουν τη βιωσιμότητα</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των συστημάτων υγείας, όπως:</a:t>
            </a:r>
          </a:p>
          <a:p>
            <a:pPr algn="l"/>
            <a:r>
              <a:rPr lang="el-GR" sz="2100" b="0" i="0" u="none" strike="noStrike" baseline="0" dirty="0">
                <a:latin typeface="Arial" panose="020B0604020202020204" pitchFamily="34" charset="0"/>
                <a:cs typeface="Arial" panose="020B0604020202020204" pitchFamily="34" charset="0"/>
              </a:rPr>
              <a:t>• Οικονομικά αποδοτική παροχή και χρήση υπηρεσιών υγείας.</a:t>
            </a:r>
          </a:p>
          <a:p>
            <a:pPr algn="l"/>
            <a:r>
              <a:rPr lang="el-GR" sz="2100" b="0" i="0" u="none" strike="noStrike" baseline="0" dirty="0">
                <a:latin typeface="Arial" panose="020B0604020202020204" pitchFamily="34" charset="0"/>
                <a:cs typeface="Arial" panose="020B0604020202020204" pitchFamily="34" charset="0"/>
              </a:rPr>
              <a:t>• Ισορροπημένος συνδυασμός δεξιοτήτων του προσωπικού.</a:t>
            </a:r>
          </a:p>
          <a:p>
            <a:pPr algn="l"/>
            <a:r>
              <a:rPr lang="el-GR" sz="2100" b="0" i="0" u="none" strike="noStrike" baseline="0" dirty="0">
                <a:latin typeface="Arial" panose="020B0604020202020204" pitchFamily="34" charset="0"/>
                <a:cs typeface="Arial" panose="020B0604020202020204" pitchFamily="34" charset="0"/>
              </a:rPr>
              <a:t>• Μείωση της περιττής χρήσης εξειδικευμένης και νοσοκομειακής περίθαλψης.</a:t>
            </a:r>
          </a:p>
          <a:p>
            <a:pPr algn="l"/>
            <a:r>
              <a:rPr lang="el-GR" sz="2100" b="0" i="0" u="none" strike="noStrike" baseline="0" dirty="0">
                <a:latin typeface="Arial" panose="020B0604020202020204" pitchFamily="34" charset="0"/>
                <a:cs typeface="Arial" panose="020B0604020202020204" pitchFamily="34" charset="0"/>
              </a:rPr>
              <a:t>• Καλύτερη προαγωγή της υγείας και πρόληψη ασθενειών εντός και εκτός του τομέα της υγείας.</a:t>
            </a:r>
          </a:p>
          <a:p>
            <a:pPr algn="l"/>
            <a:r>
              <a:rPr lang="el-GR" sz="2100" b="0" i="0" u="none" strike="noStrike" baseline="0" dirty="0">
                <a:latin typeface="Arial" panose="020B0604020202020204" pitchFamily="34" charset="0"/>
                <a:cs typeface="Arial" panose="020B0604020202020204" pitchFamily="34" charset="0"/>
              </a:rPr>
              <a:t>• Βελτίωση της συλλογής δεδομένων.</a:t>
            </a:r>
          </a:p>
          <a:p>
            <a:pPr algn="l"/>
            <a:r>
              <a:rPr lang="el-GR" sz="2100" b="0" i="0" u="none" strike="noStrike" baseline="0" dirty="0">
                <a:latin typeface="Arial" panose="020B0604020202020204" pitchFamily="34" charset="0"/>
                <a:cs typeface="Arial" panose="020B0604020202020204" pitchFamily="34" charset="0"/>
              </a:rPr>
              <a:t>• Συστηματικότερη αξιολόγηση της τεχνολογίας της υγείας για των διαδικασιών</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λήψης αποφάσεων.</a:t>
            </a:r>
          </a:p>
          <a:p>
            <a:pPr algn="l"/>
            <a:r>
              <a:rPr lang="el-GR" sz="2100" b="0" i="0" u="none" strike="noStrike" baseline="0" dirty="0">
                <a:latin typeface="Arial" panose="020B0604020202020204" pitchFamily="34" charset="0"/>
                <a:cs typeface="Arial" panose="020B0604020202020204" pitchFamily="34" charset="0"/>
              </a:rPr>
              <a:t>• Χρήση λιγότερο δαπανηρών ισοδύναμων (γενικών) φαρμάκων.</a:t>
            </a:r>
            <a:endParaRPr lang="el-GR" sz="2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319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39077"/>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.2  Η Ευρωπαϊκή Ένωση</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798126"/>
            <a:ext cx="11112758" cy="5493812"/>
          </a:xfrm>
          <a:prstGeom prst="rect">
            <a:avLst/>
          </a:prstGeom>
          <a:noFill/>
          <a:ln>
            <a:noFill/>
          </a:ln>
        </p:spPr>
        <p:txBody>
          <a:bodyPr wrap="square" rtlCol="0">
            <a:spAutoFit/>
          </a:bodyPr>
          <a:lstStyle/>
          <a:p>
            <a:pPr algn="ctr"/>
            <a:r>
              <a:rPr lang="el-GR" sz="2800" dirty="0">
                <a:latin typeface="Arial" panose="020B0604020202020204" pitchFamily="34" charset="0"/>
                <a:cs typeface="Arial" panose="020B0604020202020204" pitchFamily="34" charset="0"/>
              </a:rPr>
              <a:t>2.2.2 </a:t>
            </a:r>
            <a:r>
              <a:rPr lang="el-GR" sz="2800" b="1" dirty="0">
                <a:latin typeface="Arial" panose="020B0604020202020204" pitchFamily="34" charset="0"/>
                <a:cs typeface="Arial" panose="020B0604020202020204" pitchFamily="34" charset="0"/>
              </a:rPr>
              <a:t>Η εφαρμογή της στρατηγικής</a:t>
            </a:r>
            <a:r>
              <a:rPr lang="en-US" sz="2800" b="1" dirty="0">
                <a:latin typeface="Arial" panose="020B0604020202020204" pitchFamily="34" charset="0"/>
                <a:cs typeface="Arial" panose="020B0604020202020204" pitchFamily="34" charset="0"/>
              </a:rPr>
              <a:t> (IV)</a:t>
            </a:r>
          </a:p>
          <a:p>
            <a:pPr algn="l"/>
            <a:endParaRPr lang="en-US" sz="1900" dirty="0">
              <a:latin typeface="Arial" panose="020B0604020202020204" pitchFamily="34" charset="0"/>
              <a:cs typeface="Arial" panose="020B0604020202020204" pitchFamily="34" charset="0"/>
            </a:endParaRPr>
          </a:p>
          <a:p>
            <a:pPr algn="l"/>
            <a:r>
              <a:rPr lang="el-GR" sz="1900" b="0" i="0" u="none" strike="noStrike" baseline="0" dirty="0">
                <a:latin typeface="Arial" panose="020B0604020202020204" pitchFamily="34" charset="0"/>
                <a:cs typeface="Arial" panose="020B0604020202020204" pitchFamily="34" charset="0"/>
              </a:rPr>
              <a:t>Αναφορικά με τη βελτίωση της οικονομικής </a:t>
            </a:r>
            <a:r>
              <a:rPr lang="el-GR" sz="1900" b="1" i="0" u="none" strike="noStrike" baseline="0" dirty="0">
                <a:latin typeface="Arial" panose="020B0604020202020204" pitchFamily="34" charset="0"/>
                <a:cs typeface="Arial" panose="020B0604020202020204" pitchFamily="34" charset="0"/>
              </a:rPr>
              <a:t>αποδοτικότητας </a:t>
            </a:r>
            <a:r>
              <a:rPr lang="el-GR" sz="1900" b="0" i="0" u="none" strike="noStrike" baseline="0" dirty="0">
                <a:latin typeface="Arial" panose="020B0604020202020204" pitchFamily="34" charset="0"/>
                <a:cs typeface="Arial" panose="020B0604020202020204" pitchFamily="34" charset="0"/>
              </a:rPr>
              <a:t>μέσω της υγιούς καινοτομίας</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προτείνεται:</a:t>
            </a:r>
          </a:p>
          <a:p>
            <a:pPr algn="l"/>
            <a:r>
              <a:rPr lang="el-GR" sz="1900" b="0" i="0" u="none" strike="noStrike" baseline="0" dirty="0">
                <a:latin typeface="Arial" panose="020B0604020202020204" pitchFamily="34" charset="0"/>
                <a:cs typeface="Arial" panose="020B0604020202020204" pitchFamily="34" charset="0"/>
              </a:rPr>
              <a:t>• η αξιολόγηση τεχνολογίας υγείας,</a:t>
            </a:r>
          </a:p>
          <a:p>
            <a:pPr algn="l"/>
            <a:r>
              <a:rPr lang="el-GR" sz="1900" b="0" i="0" u="none" strike="noStrike" baseline="0" dirty="0">
                <a:latin typeface="Arial" panose="020B0604020202020204" pitchFamily="34" charset="0"/>
                <a:cs typeface="Arial" panose="020B0604020202020204" pitchFamily="34" charset="0"/>
              </a:rPr>
              <a:t>• η ηλεκτρονική υγεία, καθώς και</a:t>
            </a:r>
          </a:p>
          <a:p>
            <a:pPr algn="l"/>
            <a:r>
              <a:rPr lang="el-GR" sz="1900" b="0" i="0" u="none" strike="noStrike" baseline="0" dirty="0">
                <a:latin typeface="Arial" panose="020B0604020202020204" pitchFamily="34" charset="0"/>
                <a:cs typeface="Arial" panose="020B0604020202020204" pitchFamily="34" charset="0"/>
              </a:rPr>
              <a:t>• η ανάπτυξη εργαλείων για την καλύτερη αξιολόγηση της αποτελεσματικότητας</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των συστημάτων υγείας.</a:t>
            </a:r>
            <a:endParaRPr lang="en-US" sz="1900" b="0" i="0" u="none" strike="noStrike" baseline="0" dirty="0">
              <a:latin typeface="Arial" panose="020B0604020202020204" pitchFamily="34" charset="0"/>
              <a:cs typeface="Arial" panose="020B0604020202020204" pitchFamily="34" charset="0"/>
            </a:endParaRPr>
          </a:p>
          <a:p>
            <a:pPr algn="l"/>
            <a:endParaRPr lang="en-US" sz="1900" dirty="0">
              <a:latin typeface="Arial" panose="020B0604020202020204" pitchFamily="34" charset="0"/>
              <a:cs typeface="Arial" panose="020B0604020202020204" pitchFamily="34" charset="0"/>
            </a:endParaRPr>
          </a:p>
          <a:p>
            <a:pPr algn="l"/>
            <a:r>
              <a:rPr lang="el-GR" sz="1900" b="0" i="0" u="none" strike="noStrike" baseline="0" dirty="0">
                <a:latin typeface="Arial" panose="020B0604020202020204" pitchFamily="34" charset="0"/>
                <a:cs typeface="Arial" panose="020B0604020202020204" pitchFamily="34" charset="0"/>
              </a:rPr>
              <a:t>Η εκτίμηση της </a:t>
            </a:r>
            <a:r>
              <a:rPr lang="el-GR" sz="1900" b="1" i="0" u="none" strike="noStrike" baseline="0" dirty="0">
                <a:latin typeface="Arial" panose="020B0604020202020204" pitchFamily="34" charset="0"/>
                <a:cs typeface="Arial" panose="020B0604020202020204" pitchFamily="34" charset="0"/>
              </a:rPr>
              <a:t>αποτελεσματικότητας </a:t>
            </a:r>
            <a:r>
              <a:rPr lang="el-GR" sz="1900" b="0" i="0" u="none" strike="noStrike" baseline="0" dirty="0">
                <a:latin typeface="Arial" panose="020B0604020202020204" pitchFamily="34" charset="0"/>
                <a:cs typeface="Arial" panose="020B0604020202020204" pitchFamily="34" charset="0"/>
              </a:rPr>
              <a:t>των συστημάτων υγείας απαιτεί τη λεπτομερή</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ανάλυση του πλαισίου, δομημένου σε τρεις άξονες:</a:t>
            </a:r>
          </a:p>
          <a:p>
            <a:pPr algn="l"/>
            <a:r>
              <a:rPr lang="el-GR" sz="1900" b="0" i="0" u="none" strike="noStrike" baseline="0" dirty="0">
                <a:latin typeface="Arial" panose="020B0604020202020204" pitchFamily="34" charset="0"/>
                <a:cs typeface="Arial" panose="020B0604020202020204" pitchFamily="34" charset="0"/>
              </a:rPr>
              <a:t>1. ορισμό των σωστών και αξιόπιστων δεικτών σχετικών με τα αποτελέσματα υγείας,</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βασισμένων στους υφιστάμενους δείκτες υγείας της Ευρωπαϊκής Κοινότητας,</a:t>
            </a:r>
          </a:p>
          <a:p>
            <a:pPr algn="l"/>
            <a:r>
              <a:rPr lang="el-GR" sz="1900" b="0" i="0" u="none" strike="noStrike" baseline="0" dirty="0">
                <a:latin typeface="Arial" panose="020B0604020202020204" pitchFamily="34" charset="0"/>
                <a:cs typeface="Arial" panose="020B0604020202020204" pitchFamily="34" charset="0"/>
              </a:rPr>
              <a:t>2. καλύτερη κατανόηση των επιπτώσεων των συστημάτων υγείας στα αποτελέσματα της υγείας, σε αντίθεση με τις επιπτώσεις στην υγεία άλλων παραγόντων</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όπως οι παράγοντες που καθορίζουν την υγεία και ο τρόπος ζωής, και</a:t>
            </a:r>
          </a:p>
          <a:p>
            <a:pPr algn="l"/>
            <a:r>
              <a:rPr lang="el-GR" sz="1900" b="0" i="0" u="none" strike="noStrike" baseline="0" dirty="0">
                <a:latin typeface="Arial" panose="020B0604020202020204" pitchFamily="34" charset="0"/>
                <a:cs typeface="Arial" panose="020B0604020202020204" pitchFamily="34" charset="0"/>
              </a:rPr>
              <a:t>3. καλύτερη κατανόηση των μηχανισμών και επομένως του χρονοδιαγράμματος</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του τρόπου με τον οποίο οι πολιτικές υγείας επηρεάζουν τα αποτελέσματα της</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υγείας.</a:t>
            </a:r>
            <a:endParaRPr lang="en-US"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72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39077"/>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.2  Η Ευρωπαϊκή Ένωση</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240632" y="798126"/>
            <a:ext cx="11774905" cy="5432256"/>
          </a:xfrm>
          <a:prstGeom prst="rect">
            <a:avLst/>
          </a:prstGeom>
          <a:noFill/>
          <a:ln>
            <a:noFill/>
          </a:ln>
        </p:spPr>
        <p:txBody>
          <a:bodyPr wrap="square" rtlCol="0">
            <a:spAutoFit/>
          </a:bodyPr>
          <a:lstStyle/>
          <a:p>
            <a:pPr algn="ctr"/>
            <a:r>
              <a:rPr lang="el-GR" sz="2800" dirty="0">
                <a:latin typeface="Arial" panose="020B0604020202020204" pitchFamily="34" charset="0"/>
                <a:cs typeface="Arial" panose="020B0604020202020204" pitchFamily="34" charset="0"/>
              </a:rPr>
              <a:t>2.2.2 </a:t>
            </a:r>
            <a:r>
              <a:rPr lang="el-GR" sz="2800" b="1" dirty="0">
                <a:latin typeface="Arial" panose="020B0604020202020204" pitchFamily="34" charset="0"/>
                <a:cs typeface="Arial" panose="020B0604020202020204" pitchFamily="34" charset="0"/>
              </a:rPr>
              <a:t>Η εφαρμογή της στρατηγικής</a:t>
            </a:r>
            <a:r>
              <a:rPr lang="en-US" sz="2800" b="1" dirty="0">
                <a:latin typeface="Arial" panose="020B0604020202020204" pitchFamily="34" charset="0"/>
                <a:cs typeface="Arial" panose="020B0604020202020204" pitchFamily="34" charset="0"/>
              </a:rPr>
              <a:t> (V)</a:t>
            </a:r>
          </a:p>
          <a:p>
            <a:pPr algn="l"/>
            <a:endParaRPr lang="en-US" sz="190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Παράλληλα, ενθαρρύνεται η επένδυση στην ανθρώπινη υγεία ως ανθρώπινο κεφάλαιο, καθότι συμβάλλει στη βελτίωση της υγείας του πληθυσμού εν γένει και ενισχύει</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την απασχόληση, καθιστώντας έτσι τις ενεργητικές</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πολιτικές απασχόλησης αποτελεσματικότερες, ενώ βοηθά στην εξασφάλιση επαρκών μέσων διαβίωσης και συμβάλλει</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στην ανάπτυξη. Πιο συγκεκριμένα, αναφερόμαστε στα εξής:</a:t>
            </a:r>
          </a:p>
          <a:p>
            <a:pPr algn="l"/>
            <a:r>
              <a:rPr lang="el-GR" sz="2000" b="0" i="0" u="none" strike="noStrike" baseline="0" dirty="0">
                <a:latin typeface="Arial" panose="020B0604020202020204" pitchFamily="34" charset="0"/>
                <a:cs typeface="Arial" panose="020B0604020202020204" pitchFamily="34" charset="0"/>
              </a:rPr>
              <a:t>• Την υγειονομική κατάσταση των ατόμων που επηρεάζει έντονα τη συμμετοχή</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τους στην αγορά εργασίας.</a:t>
            </a:r>
          </a:p>
          <a:p>
            <a:pPr algn="l"/>
            <a:r>
              <a:rPr lang="el-GR" sz="2000" b="0" i="0" u="none" strike="noStrike" baseline="0" dirty="0">
                <a:latin typeface="Arial" panose="020B0604020202020204" pitchFamily="34" charset="0"/>
                <a:cs typeface="Arial" panose="020B0604020202020204" pitchFamily="34" charset="0"/>
              </a:rPr>
              <a:t>• Τις δυσμενείς επιπτώσεις της κακής υγείας.</a:t>
            </a:r>
          </a:p>
          <a:p>
            <a:pPr algn="l"/>
            <a:r>
              <a:rPr lang="el-GR" sz="2000" b="0" i="0" u="none" strike="noStrike" baseline="0" dirty="0">
                <a:latin typeface="Arial" panose="020B0604020202020204" pitchFamily="34" charset="0"/>
                <a:cs typeface="Arial" panose="020B0604020202020204" pitchFamily="34" charset="0"/>
              </a:rPr>
              <a:t>• Την ενίσχυση στην οικονομική ανάπτυξη βελτιώνοντας την </a:t>
            </a:r>
            <a:r>
              <a:rPr lang="el-GR" sz="2000" b="1" i="0" u="none" strike="noStrike" baseline="0" dirty="0">
                <a:latin typeface="Arial" panose="020B0604020202020204" pitchFamily="34" charset="0"/>
                <a:cs typeface="Arial" panose="020B0604020202020204" pitchFamily="34" charset="0"/>
              </a:rPr>
              <a:t>κατάσταση υγείας</a:t>
            </a:r>
            <a:r>
              <a:rPr lang="en-US" sz="2000" b="1"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του πληθυσμού και επιτρέποντας στους ανθρώπους να παραμείνουν δραστήριοι και σε καλύτερη υγεία για μεγαλύτερο χρονικό διάστημα.</a:t>
            </a:r>
          </a:p>
          <a:p>
            <a:pPr algn="l"/>
            <a:r>
              <a:rPr lang="el-GR" sz="2000" b="0" i="0" u="none" strike="noStrike" baseline="0" dirty="0">
                <a:latin typeface="Arial" panose="020B0604020202020204" pitchFamily="34" charset="0"/>
                <a:cs typeface="Arial" panose="020B0604020202020204" pitchFamily="34" charset="0"/>
              </a:rPr>
              <a:t>• Την ενδυνάμωση των ασθενών.</a:t>
            </a:r>
          </a:p>
          <a:p>
            <a:pPr algn="l"/>
            <a:r>
              <a:rPr lang="el-GR" sz="2000" b="0" i="0" u="none" strike="noStrike" baseline="0" dirty="0">
                <a:latin typeface="Arial" panose="020B0604020202020204" pitchFamily="34" charset="0"/>
                <a:cs typeface="Arial" panose="020B0604020202020204" pitchFamily="34" charset="0"/>
              </a:rPr>
              <a:t>• Την ευρωπαϊκή εταιρική σχέση καινοτομίας (EIP) για την ενεργό και υγιή γήρανση.</a:t>
            </a:r>
          </a:p>
          <a:p>
            <a:pPr algn="l"/>
            <a:r>
              <a:rPr lang="el-GR" sz="2000" b="0" i="0" u="none" strike="noStrike" baseline="0" dirty="0">
                <a:latin typeface="Arial" panose="020B0604020202020204" pitchFamily="34" charset="0"/>
                <a:cs typeface="Arial" panose="020B0604020202020204" pitchFamily="34" charset="0"/>
              </a:rPr>
              <a:t>• Την επένδυση στην υγεία που συνεπάγεται επίσης την επένδυση στο ανθρώπινο</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δυναμικό υγείας.</a:t>
            </a:r>
          </a:p>
          <a:p>
            <a:pPr algn="l"/>
            <a:r>
              <a:rPr lang="el-GR" sz="2000" b="0" i="0" u="none" strike="noStrike" baseline="0" dirty="0">
                <a:latin typeface="Arial" panose="020B0604020202020204" pitchFamily="34" charset="0"/>
                <a:cs typeface="Arial" panose="020B0604020202020204" pitchFamily="34" charset="0"/>
              </a:rPr>
              <a:t>• Την ενδεχόμενη αύξηση της απασχόλησης στον τομέα της υγείας και της κοινωνικής εργασίας που πρέπει να εξισορροπηθεί προσεκτικά με τη δυνητική αύξηση</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των δημόσιων δαπανών.</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033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39077"/>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.2  Η Ευρωπαϊκή Ένωση</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240632" y="798126"/>
            <a:ext cx="11774905" cy="5693866"/>
          </a:xfrm>
          <a:prstGeom prst="rect">
            <a:avLst/>
          </a:prstGeom>
          <a:noFill/>
          <a:ln>
            <a:noFill/>
          </a:ln>
        </p:spPr>
        <p:txBody>
          <a:bodyPr wrap="square" rtlCol="0">
            <a:spAutoFit/>
          </a:bodyPr>
          <a:lstStyle/>
          <a:p>
            <a:pPr algn="ctr"/>
            <a:r>
              <a:rPr lang="el-GR" sz="2800" dirty="0">
                <a:latin typeface="Arial" panose="020B0604020202020204" pitchFamily="34" charset="0"/>
                <a:cs typeface="Arial" panose="020B0604020202020204" pitchFamily="34" charset="0"/>
              </a:rPr>
              <a:t>2.2.2 </a:t>
            </a:r>
            <a:r>
              <a:rPr lang="el-GR" sz="2800" b="1" dirty="0">
                <a:latin typeface="Arial" panose="020B0604020202020204" pitchFamily="34" charset="0"/>
                <a:cs typeface="Arial" panose="020B0604020202020204" pitchFamily="34" charset="0"/>
              </a:rPr>
              <a:t>Η εφαρμογή της στρατηγικής</a:t>
            </a:r>
            <a:r>
              <a:rPr lang="en-US" sz="2800" b="1" dirty="0">
                <a:latin typeface="Arial" panose="020B0604020202020204" pitchFamily="34" charset="0"/>
                <a:cs typeface="Arial" panose="020B0604020202020204" pitchFamily="34" charset="0"/>
              </a:rPr>
              <a:t> (VI-a)</a:t>
            </a:r>
          </a:p>
          <a:p>
            <a:pPr algn="l"/>
            <a:r>
              <a:rPr lang="el-GR" sz="2100" b="0" i="0" u="none" strike="noStrike" baseline="0" dirty="0">
                <a:latin typeface="Arial" panose="020B0604020202020204" pitchFamily="34" charset="0"/>
                <a:cs typeface="Arial" panose="020B0604020202020204" pitchFamily="34" charset="0"/>
              </a:rPr>
              <a:t>Ενθαρρύνεται η επένδυση στη μείωση των ανισοτήτων στον τομέα της υγείας, η οποία</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συμβάλλει στην κοινωνική συνοχή και σπάει τον φαύλο κύκλο της κακής υγείας που</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συντελεί στη φτώχεια και τον αποκλεισμό, σημειώνοντας ότι τα αποτελέσματα για την</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υγεία ποικίλλουν σημαντικά εντός και μεταξύ των κρατών μελών. Πιο συγκεκριμένα,</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σημειώνεται ότι:</a:t>
            </a:r>
          </a:p>
          <a:p>
            <a:pPr algn="l"/>
            <a:r>
              <a:rPr lang="el-GR" sz="2100" b="0" i="0" u="none" strike="noStrike" baseline="0" dirty="0">
                <a:latin typeface="Arial" panose="020B0604020202020204" pitchFamily="34" charset="0"/>
                <a:cs typeface="Arial" panose="020B0604020202020204" pitchFamily="34" charset="0"/>
              </a:rPr>
              <a:t>– Για ορισμένες ευάλωτες ομάδες υφίστανται ακόμη μεγαλύτερες </a:t>
            </a:r>
            <a:r>
              <a:rPr lang="el-GR" sz="2100" b="1" i="0" u="none" strike="noStrike" baseline="0" dirty="0">
                <a:latin typeface="Arial" panose="020B0604020202020204" pitchFamily="34" charset="0"/>
                <a:cs typeface="Arial" panose="020B0604020202020204" pitchFamily="34" charset="0"/>
              </a:rPr>
              <a:t>ανισότητες </a:t>
            </a:r>
            <a:r>
              <a:rPr lang="el-GR" sz="2100" b="0" i="0" u="none" strike="noStrike" baseline="0" dirty="0">
                <a:latin typeface="Arial" panose="020B0604020202020204" pitchFamily="34" charset="0"/>
                <a:cs typeface="Arial" panose="020B0604020202020204" pitchFamily="34" charset="0"/>
              </a:rPr>
              <a:t>στον</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τομέα της υγείας.</a:t>
            </a:r>
          </a:p>
          <a:p>
            <a:pPr algn="l"/>
            <a:r>
              <a:rPr lang="el-GR" sz="2100" b="0" i="0" u="none" strike="noStrike" baseline="0" dirty="0">
                <a:latin typeface="Arial" panose="020B0604020202020204" pitchFamily="34" charset="0"/>
                <a:cs typeface="Arial" panose="020B0604020202020204" pitchFamily="34" charset="0"/>
              </a:rPr>
              <a:t>– Αυτές οι ανισότητες στον τομέα της υγείας δεν αποτελούν μόνο σπατάλη ανθρώπινου δυναμικού αλλά και ενδεχόμενες τεράστιες οικονομικές απώλειες.</a:t>
            </a:r>
          </a:p>
          <a:p>
            <a:pPr algn="l"/>
            <a:r>
              <a:rPr lang="el-GR" sz="2100" b="0" i="0" u="none" strike="noStrike" baseline="0" dirty="0">
                <a:latin typeface="Arial" panose="020B0604020202020204" pitchFamily="34" charset="0"/>
                <a:cs typeface="Arial" panose="020B0604020202020204" pitchFamily="34" charset="0"/>
              </a:rPr>
              <a:t>– Υπάρχουν εμπόδια στην πρόσβαση στην υγειονομική περίθαλψη, κάτι που είναι</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συχνά χειρότερο για μειονεκτούσες ομάδες / άτομα με ευπαθείς καταστάσεις.</a:t>
            </a:r>
          </a:p>
          <a:p>
            <a:pPr algn="l"/>
            <a:r>
              <a:rPr lang="el-GR" sz="2100" b="0" i="0" u="none" strike="noStrike" baseline="0" dirty="0">
                <a:latin typeface="Arial" panose="020B0604020202020204" pitchFamily="34" charset="0"/>
                <a:cs typeface="Arial" panose="020B0604020202020204" pitchFamily="34" charset="0"/>
              </a:rPr>
              <a:t>– Οι επενδύσεις για τη μείωση των ανισοτήτων στην υγεία πρέπει επίσης να συμβάλλουν θετικά στην επίτευξη του στόχου καταπολέμησης της φτώχειας και του</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κοινωνικού αποκλεισμού στο πλαίσιο της στρατηγικής «Ευρώπη 2020».</a:t>
            </a:r>
          </a:p>
          <a:p>
            <a:pPr algn="l"/>
            <a:r>
              <a:rPr lang="el-GR" sz="2100" b="0" i="0" u="none" strike="noStrike" baseline="0" dirty="0">
                <a:latin typeface="Arial" panose="020B0604020202020204" pitchFamily="34" charset="0"/>
                <a:cs typeface="Arial" panose="020B0604020202020204" pitchFamily="34" charset="0"/>
              </a:rPr>
              <a:t>– Η υγειονομική περίθαλψη διαδραματίζει σημαντικό ρόλο στη μείωση του ποσοστού κινδύνου φτώχειας.</a:t>
            </a:r>
          </a:p>
          <a:p>
            <a:pPr algn="l"/>
            <a:r>
              <a:rPr lang="el-GR" sz="2100" b="0" i="0" u="none" strike="noStrike" baseline="0" dirty="0">
                <a:latin typeface="Arial" panose="020B0604020202020204" pitchFamily="34" charset="0"/>
                <a:cs typeface="Arial" panose="020B0604020202020204" pitchFamily="34" charset="0"/>
              </a:rPr>
              <a:t>– Η κάλυψη υγείας μπορεί να συμβάλει στη μείωση της φτώχειας.</a:t>
            </a:r>
            <a:endParaRPr lang="en-US"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3668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39077"/>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.2  Η Ευρωπαϊκή Ένωση</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240632" y="798126"/>
            <a:ext cx="11774905" cy="4801314"/>
          </a:xfrm>
          <a:prstGeom prst="rect">
            <a:avLst/>
          </a:prstGeom>
          <a:noFill/>
          <a:ln>
            <a:noFill/>
          </a:ln>
        </p:spPr>
        <p:txBody>
          <a:bodyPr wrap="square" rtlCol="0">
            <a:spAutoFit/>
          </a:bodyPr>
          <a:lstStyle/>
          <a:p>
            <a:pPr algn="ctr"/>
            <a:r>
              <a:rPr lang="el-GR" sz="2800" dirty="0">
                <a:latin typeface="Arial" panose="020B0604020202020204" pitchFamily="34" charset="0"/>
                <a:cs typeface="Arial" panose="020B0604020202020204" pitchFamily="34" charset="0"/>
              </a:rPr>
              <a:t>2.2.2 </a:t>
            </a:r>
            <a:r>
              <a:rPr lang="el-GR" sz="2800" b="1" dirty="0">
                <a:latin typeface="Arial" panose="020B0604020202020204" pitchFamily="34" charset="0"/>
                <a:cs typeface="Arial" panose="020B0604020202020204" pitchFamily="34" charset="0"/>
              </a:rPr>
              <a:t>Η εφαρμογή της στρατηγικής</a:t>
            </a:r>
            <a:r>
              <a:rPr lang="en-US" sz="2800" b="1" dirty="0">
                <a:latin typeface="Arial" panose="020B0604020202020204" pitchFamily="34" charset="0"/>
                <a:cs typeface="Arial" panose="020B0604020202020204" pitchFamily="34" charset="0"/>
              </a:rPr>
              <a:t> (VI-b)</a:t>
            </a:r>
          </a:p>
          <a:p>
            <a:pPr algn="l"/>
            <a:endParaRPr lang="en-US" sz="1800" b="0" i="0" u="none" strike="noStrike" baseline="0" dirty="0">
              <a:latin typeface="MyriadPro-Regular"/>
            </a:endParaRPr>
          </a:p>
          <a:p>
            <a:pPr algn="l"/>
            <a:r>
              <a:rPr lang="el-GR" sz="2000" b="0" i="0" u="none" strike="noStrike" baseline="0" dirty="0">
                <a:latin typeface="Arial" panose="020B0604020202020204" pitchFamily="34" charset="0"/>
                <a:cs typeface="Arial" panose="020B0604020202020204" pitchFamily="34" charset="0"/>
              </a:rPr>
              <a:t>– Πρέπει να αυξηθεί η γνώση των επιπτώσεων κάλυψης της υγειονομικής περίθαλψης στη φτώχεια.</a:t>
            </a:r>
          </a:p>
          <a:p>
            <a:pPr algn="l"/>
            <a:r>
              <a:rPr lang="el-GR" sz="2000" b="0" i="0" u="none" strike="noStrike" baseline="0" dirty="0">
                <a:latin typeface="Arial" panose="020B0604020202020204" pitchFamily="34" charset="0"/>
                <a:cs typeface="Arial" panose="020B0604020202020204" pitchFamily="34" charset="0"/>
              </a:rPr>
              <a:t>– Η μεγιστοποίηση της αξίας σε σχέση με τα χρήματα που έχουν δαπανηθεί μέσω</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των μεταρρυθμίσεων και των επενδύσεων είναι ζωτικής σημασίας.</a:t>
            </a:r>
          </a:p>
          <a:p>
            <a:pPr algn="l"/>
            <a:r>
              <a:rPr lang="el-GR" sz="2000" b="0" i="0" u="none" strike="noStrike" baseline="0" dirty="0">
                <a:latin typeface="Arial" panose="020B0604020202020204" pitchFamily="34" charset="0"/>
                <a:cs typeface="Arial" panose="020B0604020202020204" pitchFamily="34" charset="0"/>
              </a:rPr>
              <a:t>– Η επένδυση στην υγεία μπορεί να οδηγήσει σε πιο έξυπνες δαπάνες, όχι περισσότερες δαπάνες, που αποφέρουν εξοικονομήσεις ή εξασφαλίζουν καλύτερα</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αποτελέσματα για την υγεία.</a:t>
            </a:r>
            <a:endParaRPr lang="en-US"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Μπορεί να λάβει διάφορες μορφές, όπως η αλλαγή στη διαχείριση της περίθαλψης για τη βελτίωση της αποτελεσματικότητας, ενώ παράλληλα βελτιώνονται τα</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αποτελέσματα της υγείας, οι επενδύσεις στο προσωπικό της υγειονομικής περίθαλψης, η κατάρτιση ή ο εξοπλισμός και οι πρωτοβουλίες για την προαγωγή της</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καλής υγείας και την πρόληψη των ασθενειών.</a:t>
            </a:r>
          </a:p>
          <a:p>
            <a:pPr algn="l"/>
            <a:r>
              <a:rPr lang="el-GR" sz="2000" b="0" i="0" u="none" strike="noStrike" baseline="0" dirty="0">
                <a:latin typeface="Arial" panose="020B0604020202020204" pitchFamily="34" charset="0"/>
                <a:cs typeface="Arial" panose="020B0604020202020204" pitchFamily="34" charset="0"/>
              </a:rPr>
              <a:t>– Η αποφυγή της νοσηρότητας και της θνησιμότητας, στις οποίες βασίζονται οι ανισότητες στον τομέα της υγείας, συνιστά σπατάλη ανθρώπινου κεφαλαίου που</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πρέπει να μειωθεί.</a:t>
            </a:r>
          </a:p>
          <a:p>
            <a:pPr algn="l"/>
            <a:r>
              <a:rPr lang="el-GR" sz="2000" b="0" i="0" u="none" strike="noStrike" baseline="0" dirty="0">
                <a:latin typeface="Arial" panose="020B0604020202020204" pitchFamily="34" charset="0"/>
                <a:cs typeface="Arial" panose="020B0604020202020204" pitchFamily="34" charset="0"/>
              </a:rPr>
              <a:t>– Τα παραπάνω να αντιμετωπιστούν ως μέρος της ευρύτερης ατζέντας για διαρθρωτικές μεταρρυθμίσεις στο πλαίσιο της στρατηγικής «Ευρώπη 2020» και του</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ευρωπαϊκού εξαμήνου.</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96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39077"/>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.2  Η Ευρωπαϊκή Ένωση</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240632" y="798126"/>
            <a:ext cx="11774905" cy="5786199"/>
          </a:xfrm>
          <a:prstGeom prst="rect">
            <a:avLst/>
          </a:prstGeom>
          <a:noFill/>
          <a:ln>
            <a:noFill/>
          </a:ln>
        </p:spPr>
        <p:txBody>
          <a:bodyPr wrap="square" rtlCol="0">
            <a:spAutoFit/>
          </a:bodyPr>
          <a:lstStyle/>
          <a:p>
            <a:pPr algn="ctr"/>
            <a:r>
              <a:rPr lang="el-GR" sz="2800" dirty="0">
                <a:latin typeface="Arial" panose="020B0604020202020204" pitchFamily="34" charset="0"/>
                <a:cs typeface="Arial" panose="020B0604020202020204" pitchFamily="34" charset="0"/>
              </a:rPr>
              <a:t>2.2.2 </a:t>
            </a:r>
            <a:r>
              <a:rPr lang="el-GR" sz="2800" b="1" dirty="0">
                <a:latin typeface="Arial" panose="020B0604020202020204" pitchFamily="34" charset="0"/>
                <a:cs typeface="Arial" panose="020B0604020202020204" pitchFamily="34" charset="0"/>
              </a:rPr>
              <a:t>Η εφαρμογή της στρατηγικής</a:t>
            </a:r>
            <a:r>
              <a:rPr lang="en-US" sz="2800" b="1" dirty="0">
                <a:latin typeface="Arial" panose="020B0604020202020204" pitchFamily="34" charset="0"/>
                <a:cs typeface="Arial" panose="020B0604020202020204" pitchFamily="34" charset="0"/>
              </a:rPr>
              <a:t> (VII-a)</a:t>
            </a:r>
          </a:p>
          <a:p>
            <a:pPr algn="l"/>
            <a:r>
              <a:rPr lang="el-GR" sz="1900" b="0" i="0" u="none" strike="noStrike" baseline="0" dirty="0">
                <a:latin typeface="Arial" panose="020B0604020202020204" pitchFamily="34" charset="0"/>
                <a:cs typeface="Arial" panose="020B0604020202020204" pitchFamily="34" charset="0"/>
              </a:rPr>
              <a:t>Τα ανωτέρω παρήλθαν ανεκμετάλλευτα σχεδόν για τη χώρα μας, ιδιαίτερα μετά το</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2015. Το Πρόγραμμα EU4Health 2021-2027 επιδιώκει τους ακόλουθους γενικούς στόχους, τηρώντας την προσέγγιση «Μία υγεία», όπου συντρέχει περίπτωση:</a:t>
            </a:r>
          </a:p>
          <a:p>
            <a:pPr algn="l"/>
            <a:r>
              <a:rPr lang="el-GR" sz="1900" b="0" i="0" u="none" strike="noStrike" baseline="0" dirty="0">
                <a:latin typeface="Arial" panose="020B0604020202020204" pitchFamily="34" charset="0"/>
                <a:cs typeface="Arial" panose="020B0604020202020204" pitchFamily="34" charset="0"/>
              </a:rPr>
              <a:t>1) Προστασίας των πολιτών της Ευρωπαϊκής Ένωσης από σοβαρές διασυνοριακές</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απειλές κατά της υγείας με:</a:t>
            </a:r>
          </a:p>
          <a:p>
            <a:pPr algn="l"/>
            <a:r>
              <a:rPr lang="el-GR" sz="1900" b="0" i="0" u="none" strike="noStrike" baseline="0" dirty="0">
                <a:latin typeface="Arial" panose="020B0604020202020204" pitchFamily="34" charset="0"/>
                <a:cs typeface="Arial" panose="020B0604020202020204" pitchFamily="34" charset="0"/>
              </a:rPr>
              <a:t>• την εξασφάλιση της πρόληψης, της ετοιμότητας, της επιτήρησης και αντίδρασης</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σε διασυνοριακές απειλές για την υγεία,</a:t>
            </a:r>
          </a:p>
          <a:p>
            <a:pPr algn="l"/>
            <a:r>
              <a:rPr lang="el-GR" sz="1900" b="0" i="0" u="none" strike="noStrike" baseline="0" dirty="0">
                <a:latin typeface="Arial" panose="020B0604020202020204" pitchFamily="34" charset="0"/>
                <a:cs typeface="Arial" panose="020B0604020202020204" pitchFamily="34" charset="0"/>
              </a:rPr>
              <a:t>• τη δημιουργία αποθεματικών έκτακτης ανάγκης σε φάρμακα, ιατρικές συσκευές</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και άλλο υγειονομικό υλικό,</a:t>
            </a:r>
          </a:p>
          <a:p>
            <a:pPr algn="l"/>
            <a:r>
              <a:rPr lang="el-GR" sz="1900" b="0" i="0" u="none" strike="noStrike" baseline="0" dirty="0">
                <a:latin typeface="Arial" panose="020B0604020202020204" pitchFamily="34" charset="0"/>
                <a:cs typeface="Arial" panose="020B0604020202020204" pitchFamily="34" charset="0"/>
              </a:rPr>
              <a:t>• τη δημιουργία ομάδας έκτακτης ανάγκης για την υγεία της Ευρωπαϊκής Ένωσης</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με σκοπό την παροχή συμβουλών από ειδικούς και τεχνικής βοήθειας σε περίπτωση κρίσης στην υγεία,</a:t>
            </a:r>
          </a:p>
          <a:p>
            <a:pPr algn="l"/>
            <a:r>
              <a:rPr lang="el-GR" sz="1900" b="0" i="0" u="none" strike="noStrike" baseline="0" dirty="0">
                <a:latin typeface="Arial" panose="020B0604020202020204" pitchFamily="34" charset="0"/>
                <a:cs typeface="Arial" panose="020B0604020202020204" pitchFamily="34" charset="0"/>
              </a:rPr>
              <a:t>• τον συντονισμό της ικανότητας επείγουσας υγειονομικής περίθαλψης.</a:t>
            </a:r>
            <a:endParaRPr lang="en-US" sz="1900" b="0" i="0" u="none" strike="noStrike" baseline="0" dirty="0">
              <a:latin typeface="Arial" panose="020B0604020202020204" pitchFamily="34" charset="0"/>
              <a:cs typeface="Arial" panose="020B0604020202020204" pitchFamily="34" charset="0"/>
            </a:endParaRPr>
          </a:p>
          <a:p>
            <a:pPr algn="l"/>
            <a:r>
              <a:rPr lang="el-GR" sz="1900" b="0" i="0" u="none" strike="noStrike" baseline="0" dirty="0">
                <a:latin typeface="Arial" panose="020B0604020202020204" pitchFamily="34" charset="0"/>
                <a:cs typeface="Arial" panose="020B0604020202020204" pitchFamily="34" charset="0"/>
              </a:rPr>
              <a:t>2) Βελτίωσης της διαθεσιμότητας στην Ευρωπαϊκή Ένωση φαρμάκων, </a:t>
            </a:r>
            <a:r>
              <a:rPr lang="el-GR" sz="1900" b="0" i="0" u="none" strike="noStrike" baseline="0" dirty="0" err="1">
                <a:latin typeface="Arial" panose="020B0604020202020204" pitchFamily="34" charset="0"/>
                <a:cs typeface="Arial" panose="020B0604020202020204" pitchFamily="34" charset="0"/>
              </a:rPr>
              <a:t>ιατροτεχνολογικών</a:t>
            </a:r>
            <a:r>
              <a:rPr lang="el-GR" sz="1900" b="0" i="0" u="none" strike="noStrike" baseline="0" dirty="0">
                <a:latin typeface="Arial" panose="020B0604020202020204" pitchFamily="34" charset="0"/>
                <a:cs typeface="Arial" panose="020B0604020202020204" pitchFamily="34" charset="0"/>
              </a:rPr>
              <a:t> προϊόντων και άλλων προϊόντων αναγκαίων για την αντιμετώπιση κρίσεων,</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συμβολής στην οικονομική </a:t>
            </a:r>
            <a:r>
              <a:rPr lang="el-GR" sz="1900" b="0" i="0" u="none" strike="noStrike" baseline="0" dirty="0" err="1">
                <a:latin typeface="Arial" panose="020B0604020202020204" pitchFamily="34" charset="0"/>
                <a:cs typeface="Arial" panose="020B0604020202020204" pitchFamily="34" charset="0"/>
              </a:rPr>
              <a:t>προσιτότητά</a:t>
            </a:r>
            <a:r>
              <a:rPr lang="el-GR" sz="1900" b="0" i="0" u="none" strike="noStrike" baseline="0" dirty="0">
                <a:latin typeface="Arial" panose="020B0604020202020204" pitchFamily="34" charset="0"/>
                <a:cs typeface="Arial" panose="020B0604020202020204" pitchFamily="34" charset="0"/>
              </a:rPr>
              <a:t> τους και υποστήριξης της καινοτομίας με:</a:t>
            </a:r>
          </a:p>
          <a:p>
            <a:pPr algn="l"/>
            <a:r>
              <a:rPr lang="el-GR" sz="1900" b="0" i="0" u="none" strike="noStrike" baseline="0" dirty="0">
                <a:latin typeface="Arial" panose="020B0604020202020204" pitchFamily="34" charset="0"/>
                <a:cs typeface="Arial" panose="020B0604020202020204" pitchFamily="34" charset="0"/>
              </a:rPr>
              <a:t>• το να κάνει διαθέσιμα και προσιτά για τους ασθενείς και τα συστήματα υγείας</a:t>
            </a:r>
            <a:r>
              <a:rPr lang="en-US" sz="1900" b="0" i="0" u="none" strike="noStrike" baseline="0" dirty="0">
                <a:latin typeface="Arial" panose="020B0604020202020204" pitchFamily="34" charset="0"/>
                <a:cs typeface="Arial" panose="020B0604020202020204" pitchFamily="34" charset="0"/>
              </a:rPr>
              <a:t> </a:t>
            </a:r>
            <a:r>
              <a:rPr lang="el-GR" sz="1900" b="0" i="0" u="none" strike="noStrike" baseline="0" dirty="0">
                <a:latin typeface="Arial" panose="020B0604020202020204" pitchFamily="34" charset="0"/>
                <a:cs typeface="Arial" panose="020B0604020202020204" pitchFamily="34" charset="0"/>
              </a:rPr>
              <a:t>φάρμακα, ιατρικές συσκευές και άλλα κρίσιμα είδη υγειονομικού υλικού,</a:t>
            </a:r>
          </a:p>
          <a:p>
            <a:pPr algn="l"/>
            <a:r>
              <a:rPr lang="el-GR" sz="1900" b="0" i="0" u="none" strike="noStrike" baseline="0" dirty="0">
                <a:latin typeface="Arial" panose="020B0604020202020204" pitchFamily="34" charset="0"/>
                <a:cs typeface="Arial" panose="020B0604020202020204" pitchFamily="34" charset="0"/>
              </a:rPr>
              <a:t>• το να υποστηρίζει τη συνετή και αποτελεσματική χρήση φαρμάκων όπως τα αντιβιοτικά,</a:t>
            </a:r>
          </a:p>
          <a:p>
            <a:pPr algn="l"/>
            <a:r>
              <a:rPr lang="el-GR" sz="1900" b="0" i="0" u="none" strike="noStrike" baseline="0" dirty="0">
                <a:latin typeface="Arial" panose="020B0604020202020204" pitchFamily="34" charset="0"/>
                <a:cs typeface="Arial" panose="020B0604020202020204" pitchFamily="34" charset="0"/>
              </a:rPr>
              <a:t>• με την υποστήριξη καινοτόμων ιατρικών προϊόντων και πράσινης παραγωγής.</a:t>
            </a:r>
            <a:endParaRPr lang="en-US"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8291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39077"/>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.2  Η Ευρωπαϊκή Ένωση</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240632" y="798126"/>
            <a:ext cx="11774905" cy="5447645"/>
          </a:xfrm>
          <a:prstGeom prst="rect">
            <a:avLst/>
          </a:prstGeom>
          <a:noFill/>
          <a:ln>
            <a:noFill/>
          </a:ln>
        </p:spPr>
        <p:txBody>
          <a:bodyPr wrap="square" rtlCol="0">
            <a:spAutoFit/>
          </a:bodyPr>
          <a:lstStyle/>
          <a:p>
            <a:pPr algn="ctr"/>
            <a:r>
              <a:rPr lang="el-GR" sz="2800" dirty="0">
                <a:latin typeface="Arial" panose="020B0604020202020204" pitchFamily="34" charset="0"/>
                <a:cs typeface="Arial" panose="020B0604020202020204" pitchFamily="34" charset="0"/>
              </a:rPr>
              <a:t>2.2.2 </a:t>
            </a:r>
            <a:r>
              <a:rPr lang="el-GR" sz="2800" b="1" dirty="0">
                <a:latin typeface="Arial" panose="020B0604020202020204" pitchFamily="34" charset="0"/>
                <a:cs typeface="Arial" panose="020B0604020202020204" pitchFamily="34" charset="0"/>
              </a:rPr>
              <a:t>Η εφαρμογή της στρατηγικής</a:t>
            </a:r>
            <a:r>
              <a:rPr lang="en-US" sz="2800" b="1" dirty="0">
                <a:latin typeface="Arial" panose="020B0604020202020204" pitchFamily="34" charset="0"/>
                <a:cs typeface="Arial" panose="020B0604020202020204" pitchFamily="34" charset="0"/>
              </a:rPr>
              <a:t> (VII-b)</a:t>
            </a:r>
          </a:p>
          <a:p>
            <a:pPr algn="l"/>
            <a:r>
              <a:rPr lang="el-GR" sz="2000" b="0" i="0" u="none" strike="noStrike" baseline="0" dirty="0">
                <a:latin typeface="Arial" panose="020B0604020202020204" pitchFamily="34" charset="0"/>
                <a:cs typeface="Arial" panose="020B0604020202020204" pitchFamily="34" charset="0"/>
              </a:rPr>
              <a:t>3) Ενίσχυσης των συστημάτων υγείας και του ανθρώπινου δυναμικού του τομέα της</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υγειονομικής περίθαλψης, μεταξύ άλλων μέσω του ψηφιακού μετασχηματισμού</a:t>
            </a:r>
            <a:r>
              <a:rPr lang="en-US" sz="2000" b="0" i="0" u="none" strike="noStrike" baseline="0" dirty="0">
                <a:latin typeface="Arial" panose="020B0604020202020204" pitchFamily="34" charset="0"/>
                <a:cs typeface="Arial" panose="020B0604020202020204" pitchFamily="34" charset="0"/>
              </a:rPr>
              <a:t> n</a:t>
            </a:r>
            <a:r>
              <a:rPr lang="el-GR" sz="2000" b="0" i="0" u="none" strike="noStrike" baseline="0" dirty="0">
                <a:latin typeface="Arial" panose="020B0604020202020204" pitchFamily="34" charset="0"/>
                <a:cs typeface="Arial" panose="020B0604020202020204" pitchFamily="34" charset="0"/>
              </a:rPr>
              <a:t>καθώς επίσης με την ενίσχυση της ολοκλήρωσης και του συντονισμού των σχετικών εργασιών μεταξύ των κρατών μελών, τη σταθερή εφαρμογή βέλτιστων πρακτικών και την ανταλλαγή δεδομένων, ώστε να αυξηθεί το γενικό επίπεδο της δημόσιας υγείας. </a:t>
            </a:r>
            <a:endParaRPr lang="en-US"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Ειδικότερα:</a:t>
            </a:r>
          </a:p>
          <a:p>
            <a:pPr algn="l"/>
            <a:r>
              <a:rPr lang="el-GR" sz="2000" b="0" i="0" u="none" strike="noStrike" baseline="0" dirty="0">
                <a:latin typeface="Arial" panose="020B0604020202020204" pitchFamily="34" charset="0"/>
                <a:cs typeface="Arial" panose="020B0604020202020204" pitchFamily="34" charset="0"/>
              </a:rPr>
              <a:t>• να βελτιώσει την προσβασιμότητα, την αποτελεσματικότητα και την ανθεκτικότητα των συστημάτων υγείας,</a:t>
            </a:r>
          </a:p>
          <a:p>
            <a:pPr algn="l"/>
            <a:r>
              <a:rPr lang="el-GR" sz="2000" b="0" i="0" u="none" strike="noStrike" baseline="0" dirty="0">
                <a:latin typeface="Arial" panose="020B0604020202020204" pitchFamily="34" charset="0"/>
                <a:cs typeface="Arial" panose="020B0604020202020204" pitchFamily="34" charset="0"/>
              </a:rPr>
              <a:t>• να μειώσει τις ανισότητες στην πρόσβαση στην υγειονομική περίθαλψη,</a:t>
            </a:r>
            <a:endParaRPr lang="en-US" sz="2000" b="0" i="0" u="none" strike="noStrike" baseline="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 να αντιμετωπίσει μη μεταδοτικές ασθένειες, όπως ο καρκίνος, βελτιώνοντας τη</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διάγνωση, την πρόληψη και την παροχή φροντίδας,</a:t>
            </a:r>
          </a:p>
          <a:p>
            <a:pPr algn="l"/>
            <a:r>
              <a:rPr lang="el-GR" sz="2000" b="0" i="0" u="none" strike="noStrike" baseline="0" dirty="0">
                <a:latin typeface="Arial" panose="020B0604020202020204" pitchFamily="34" charset="0"/>
                <a:cs typeface="Arial" panose="020B0604020202020204" pitchFamily="34" charset="0"/>
              </a:rPr>
              <a:t>• με την ανταλλαγή βέλτιστων πρακτικών για την προώθηση της υγείας και την</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πρόληψη ασθενειών,</a:t>
            </a:r>
          </a:p>
          <a:p>
            <a:pPr algn="l"/>
            <a:r>
              <a:rPr lang="el-GR" sz="2000" b="0" i="0" u="none" strike="noStrike" baseline="0" dirty="0">
                <a:latin typeface="Arial" panose="020B0604020202020204" pitchFamily="34" charset="0"/>
                <a:cs typeface="Arial" panose="020B0604020202020204" pitchFamily="34" charset="0"/>
              </a:rPr>
              <a:t>• με την αναβάθμιση της δικτύωσης μέσω των ευρωπαϊκών δικτύων αναφοράς και</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την επέκταση σε μολυσματικές και μη μεταδοτικές ασθένειες,</a:t>
            </a:r>
          </a:p>
          <a:p>
            <a:pPr algn="l"/>
            <a:r>
              <a:rPr lang="el-GR" sz="2000" b="0" i="0" u="none" strike="noStrike" baseline="0" dirty="0">
                <a:latin typeface="Arial" panose="020B0604020202020204" pitchFamily="34" charset="0"/>
                <a:cs typeface="Arial" panose="020B0604020202020204" pitchFamily="34" charset="0"/>
              </a:rPr>
              <a:t>• με την υποστήριξη της παγκόσμιας συνεργασίας σε θέματα υγείας για τη βελτίωση της υγείας, τη μείωση των ανισοτήτων και την αύξηση της προστασίας από</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παγκόσμιες απειλές για την υγεία.</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0568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.3  Σύστημα και υγεία (</a:t>
            </a:r>
            <a:r>
              <a:rPr lang="en-US" sz="4000" dirty="0">
                <a:latin typeface="Arial" panose="020B0604020202020204" pitchFamily="34" charset="0"/>
                <a:cs typeface="Arial" panose="020B0604020202020204" pitchFamily="34" charset="0"/>
              </a:rPr>
              <a:t>1</a:t>
            </a:r>
            <a:r>
              <a:rPr lang="el-GR" sz="4000" dirty="0">
                <a:latin typeface="Arial" panose="020B0604020202020204" pitchFamily="34" charset="0"/>
                <a:cs typeface="Arial" panose="020B0604020202020204" pitchFamily="34" charset="0"/>
              </a:rPr>
              <a:t>)</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348353"/>
            <a:ext cx="11112758" cy="3023905"/>
          </a:xfrm>
          <a:prstGeom prst="rect">
            <a:avLst/>
          </a:prstGeom>
          <a:noFill/>
          <a:ln>
            <a:noFill/>
          </a:ln>
        </p:spPr>
        <p:txBody>
          <a:bodyPr wrap="square" rtlCol="0">
            <a:spAutoFit/>
          </a:bodyPr>
          <a:lstStyle/>
          <a:p>
            <a:endParaRPr lang="el-GR" sz="105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Ένα σύστημα περιέχει τα εξής </a:t>
            </a:r>
            <a:r>
              <a:rPr lang="el-GR" sz="2800" b="1" dirty="0">
                <a:latin typeface="Arial" panose="020B0604020202020204" pitchFamily="34" charset="0"/>
                <a:cs typeface="Arial" panose="020B0604020202020204" pitchFamily="34" charset="0"/>
              </a:rPr>
              <a:t>δομικά χαρακτηριστικά</a:t>
            </a:r>
            <a:r>
              <a:rPr lang="el-GR" sz="2800" dirty="0">
                <a:latin typeface="Arial" panose="020B0604020202020204" pitchFamily="34" charset="0"/>
                <a:cs typeface="Arial" panose="020B0604020202020204" pitchFamily="34" charset="0"/>
              </a:rPr>
              <a:t>:</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1. σύνολο μερών ή/και στοιχείων,</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2. σχέσεις μεταξύ των μερών ή/και των στοιχείων,</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3. σκοπός και στόχοι λειτουργίας του συνόλου,</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4. περιβάλλον (εξωτερικό και εσωτερικό).</a:t>
            </a:r>
          </a:p>
        </p:txBody>
      </p:sp>
    </p:spTree>
    <p:extLst>
      <p:ext uri="{BB962C8B-B14F-4D97-AF65-F5344CB8AC3E}">
        <p14:creationId xmlns:p14="http://schemas.microsoft.com/office/powerpoint/2010/main" val="2173964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.3  Σύστημα και υγεία (</a:t>
            </a:r>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893683"/>
            <a:ext cx="11112758" cy="5255285"/>
          </a:xfrm>
          <a:prstGeom prst="rect">
            <a:avLst/>
          </a:prstGeom>
          <a:noFill/>
          <a:ln>
            <a:noFill/>
          </a:ln>
        </p:spPr>
        <p:txBody>
          <a:bodyPr wrap="square" rtlCol="0">
            <a:spAutoFit/>
          </a:bodyPr>
          <a:lstStyle/>
          <a:p>
            <a:endParaRPr lang="el-GR" sz="1050" dirty="0">
              <a:latin typeface="Arial" panose="020B0604020202020204" pitchFamily="34" charset="0"/>
              <a:cs typeface="Arial" panose="020B0604020202020204" pitchFamily="34" charset="0"/>
            </a:endParaRPr>
          </a:p>
          <a:p>
            <a:r>
              <a:rPr lang="el-GR" sz="2500" dirty="0">
                <a:latin typeface="Arial" panose="020B0604020202020204" pitchFamily="34" charset="0"/>
                <a:cs typeface="Arial" panose="020B0604020202020204" pitchFamily="34" charset="0"/>
              </a:rPr>
              <a:t>Θεμελιώδεις παράγοντες της συστημικής σκέψης:</a:t>
            </a:r>
            <a:endParaRPr lang="en-US" sz="2500" dirty="0">
              <a:latin typeface="Arial" panose="020B0604020202020204" pitchFamily="34" charset="0"/>
              <a:cs typeface="Arial" panose="020B0604020202020204" pitchFamily="34" charset="0"/>
            </a:endParaRPr>
          </a:p>
          <a:p>
            <a:endParaRPr lang="el-GR" sz="2500" dirty="0">
              <a:latin typeface="Arial" panose="020B0604020202020204" pitchFamily="34" charset="0"/>
              <a:cs typeface="Arial" panose="020B0604020202020204" pitchFamily="34" charset="0"/>
            </a:endParaRPr>
          </a:p>
          <a:p>
            <a:r>
              <a:rPr lang="el-GR" sz="2500" dirty="0">
                <a:latin typeface="Arial" panose="020B0604020202020204" pitchFamily="34" charset="0"/>
                <a:cs typeface="Arial" panose="020B0604020202020204" pitchFamily="34" charset="0"/>
              </a:rPr>
              <a:t>1. το περιβάλλον του συστήματος και η αλληλεπίδρασή του,</a:t>
            </a:r>
          </a:p>
          <a:p>
            <a:r>
              <a:rPr lang="el-GR" sz="2500" dirty="0">
                <a:latin typeface="Arial" panose="020B0604020202020204" pitchFamily="34" charset="0"/>
                <a:cs typeface="Arial" panose="020B0604020202020204" pitchFamily="34" charset="0"/>
              </a:rPr>
              <a:t>2. το όλον και τα μέρη του συστήματος, μαζί με τον σκοπό και τους στόχους,</a:t>
            </a:r>
          </a:p>
          <a:p>
            <a:r>
              <a:rPr lang="el-GR" sz="2500" dirty="0">
                <a:latin typeface="Arial" panose="020B0604020202020204" pitchFamily="34" charset="0"/>
                <a:cs typeface="Arial" panose="020B0604020202020204" pitchFamily="34" charset="0"/>
              </a:rPr>
              <a:t>3. η δικτύωση και η ανάλογη πολυπλοκότητα του συστήματος,</a:t>
            </a:r>
          </a:p>
          <a:p>
            <a:r>
              <a:rPr lang="el-GR" sz="2500" dirty="0">
                <a:latin typeface="Arial" panose="020B0604020202020204" pitchFamily="34" charset="0"/>
                <a:cs typeface="Arial" panose="020B0604020202020204" pitchFamily="34" charset="0"/>
              </a:rPr>
              <a:t>4. η ανάλογη δυναμικότητα ή η </a:t>
            </a:r>
            <a:r>
              <a:rPr lang="el-GR" sz="2500" dirty="0" err="1">
                <a:latin typeface="Arial" panose="020B0604020202020204" pitchFamily="34" charset="0"/>
                <a:cs typeface="Arial" panose="020B0604020202020204" pitchFamily="34" charset="0"/>
              </a:rPr>
              <a:t>στατικότητα</a:t>
            </a:r>
            <a:r>
              <a:rPr lang="el-GR" sz="2500" dirty="0">
                <a:latin typeface="Arial" panose="020B0604020202020204" pitchFamily="34" charset="0"/>
                <a:cs typeface="Arial" panose="020B0604020202020204" pitchFamily="34" charset="0"/>
              </a:rPr>
              <a:t> του συστήματος,</a:t>
            </a:r>
          </a:p>
          <a:p>
            <a:r>
              <a:rPr lang="el-GR" sz="2500" dirty="0">
                <a:latin typeface="Arial" panose="020B0604020202020204" pitchFamily="34" charset="0"/>
                <a:cs typeface="Arial" panose="020B0604020202020204" pitchFamily="34" charset="0"/>
              </a:rPr>
              <a:t>5. τα μοντέλα ή/και πρότυπα οργάνωσης του συστήματος,</a:t>
            </a:r>
          </a:p>
          <a:p>
            <a:r>
              <a:rPr lang="el-GR" sz="2500" dirty="0">
                <a:latin typeface="Arial" panose="020B0604020202020204" pitchFamily="34" charset="0"/>
                <a:cs typeface="Arial" panose="020B0604020202020204" pitchFamily="34" charset="0"/>
              </a:rPr>
              <a:t>6. η τυπική, κυρίως, δομή του αλλά και οι άτυπες δομές του,</a:t>
            </a:r>
            <a:endParaRPr lang="en-US" sz="2500" dirty="0">
              <a:latin typeface="Arial" panose="020B0604020202020204" pitchFamily="34" charset="0"/>
              <a:cs typeface="Arial" panose="020B0604020202020204" pitchFamily="34" charset="0"/>
            </a:endParaRPr>
          </a:p>
          <a:p>
            <a:r>
              <a:rPr lang="el-GR" sz="2500" dirty="0">
                <a:latin typeface="Arial" panose="020B0604020202020204" pitchFamily="34" charset="0"/>
                <a:cs typeface="Arial" panose="020B0604020202020204" pitchFamily="34" charset="0"/>
              </a:rPr>
              <a:t>7. ο συντονισμός των μερών και η διεύθυνση (καθοδήγηση) του συστήματος,</a:t>
            </a:r>
          </a:p>
          <a:p>
            <a:r>
              <a:rPr lang="el-GR" sz="2500" dirty="0">
                <a:latin typeface="Arial" panose="020B0604020202020204" pitchFamily="34" charset="0"/>
                <a:cs typeface="Arial" panose="020B0604020202020204" pitchFamily="34" charset="0"/>
              </a:rPr>
              <a:t>8. ο έλεγχος (περιοδικά) και η αξιολόγησή του (</a:t>
            </a:r>
            <a:r>
              <a:rPr lang="el-GR" sz="2500" dirty="0" err="1">
                <a:latin typeface="Arial" panose="020B0604020202020204" pitchFamily="34" charset="0"/>
                <a:cs typeface="Arial" panose="020B0604020202020204" pitchFamily="34" charset="0"/>
              </a:rPr>
              <a:t>μεσο-μακρο-πρόθεσμα</a:t>
            </a:r>
            <a:r>
              <a:rPr lang="el-GR" sz="2500" dirty="0">
                <a:latin typeface="Arial" panose="020B0604020202020204" pitchFamily="34" charset="0"/>
                <a:cs typeface="Arial" panose="020B0604020202020204" pitchFamily="34" charset="0"/>
              </a:rPr>
              <a:t>),</a:t>
            </a:r>
          </a:p>
          <a:p>
            <a:r>
              <a:rPr lang="el-GR" sz="2500" dirty="0">
                <a:latin typeface="Arial" panose="020B0604020202020204" pitchFamily="34" charset="0"/>
                <a:cs typeface="Arial" panose="020B0604020202020204" pitchFamily="34" charset="0"/>
              </a:rPr>
              <a:t>9. η συνέργεια με άλλα συστήματα ή η εντροπία από άλλα συστήματα,</a:t>
            </a:r>
          </a:p>
          <a:p>
            <a:r>
              <a:rPr lang="el-GR" sz="2500" dirty="0">
                <a:latin typeface="Arial" panose="020B0604020202020204" pitchFamily="34" charset="0"/>
                <a:cs typeface="Arial" panose="020B0604020202020204" pitchFamily="34" charset="0"/>
              </a:rPr>
              <a:t>10. η συνεχής ανάπτυξή του μέσα από «</a:t>
            </a:r>
            <a:r>
              <a:rPr lang="el-GR" sz="2500" dirty="0" err="1">
                <a:latin typeface="Arial" panose="020B0604020202020204" pitchFamily="34" charset="0"/>
                <a:cs typeface="Arial" panose="020B0604020202020204" pitchFamily="34" charset="0"/>
              </a:rPr>
              <a:t>ανα</a:t>
            </a:r>
            <a:r>
              <a:rPr lang="el-GR" sz="2500" dirty="0">
                <a:latin typeface="Arial" panose="020B0604020202020204" pitchFamily="34" charset="0"/>
                <a:cs typeface="Arial" panose="020B0604020202020204" pitchFamily="34" charset="0"/>
              </a:rPr>
              <a:t>-δραστικές» παρεμβάσεις και βελτιώσεις.</a:t>
            </a:r>
          </a:p>
        </p:txBody>
      </p:sp>
    </p:spTree>
    <p:extLst>
      <p:ext uri="{BB962C8B-B14F-4D97-AF65-F5344CB8AC3E}">
        <p14:creationId xmlns:p14="http://schemas.microsoft.com/office/powerpoint/2010/main" val="2890938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.3  Σύστημα και υγεία (</a:t>
            </a:r>
            <a:r>
              <a:rPr lang="en-US" sz="4000" dirty="0">
                <a:latin typeface="Arial" panose="020B0604020202020204" pitchFamily="34" charset="0"/>
                <a:cs typeface="Arial" panose="020B0604020202020204" pitchFamily="34" charset="0"/>
              </a:rPr>
              <a:t>3</a:t>
            </a:r>
            <a:r>
              <a:rPr lang="el-GR" sz="4000" dirty="0">
                <a:latin typeface="Arial" panose="020B0604020202020204" pitchFamily="34" charset="0"/>
                <a:cs typeface="Arial" panose="020B0604020202020204" pitchFamily="34" charset="0"/>
              </a:rPr>
              <a:t>)</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B610D859-1152-2D2F-B764-409D98A9A2D0}"/>
              </a:ext>
            </a:extLst>
          </p:cNvPr>
          <p:cNvSpPr txBox="1"/>
          <p:nvPr/>
        </p:nvSpPr>
        <p:spPr>
          <a:xfrm>
            <a:off x="256674" y="893683"/>
            <a:ext cx="11646568" cy="5170646"/>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Σύμφωνα και με τη διαφοροποίηση του </a:t>
            </a:r>
            <a:r>
              <a:rPr lang="el-GR" sz="2200" b="0" i="0" u="none" strike="noStrike" baseline="0" dirty="0" err="1">
                <a:latin typeface="Arial" panose="020B0604020202020204" pitchFamily="34" charset="0"/>
                <a:cs typeface="Arial" panose="020B0604020202020204" pitchFamily="34" charset="0"/>
              </a:rPr>
              <a:t>Habermas</a:t>
            </a:r>
            <a:r>
              <a:rPr lang="el-GR" sz="2200" b="0" i="0" u="none" strike="noStrike" baseline="0" dirty="0">
                <a:latin typeface="Arial" panose="020B0604020202020204" pitchFamily="34" charset="0"/>
                <a:cs typeface="Arial" panose="020B0604020202020204" pitchFamily="34" charset="0"/>
              </a:rPr>
              <a:t> η κοινωνία ως σύνολο περιέχει</a:t>
            </a:r>
            <a:r>
              <a:rPr lang="en-US" sz="2200" b="0"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τρία βασικά </a:t>
            </a:r>
            <a:r>
              <a:rPr lang="el-GR" sz="2200" b="1" i="0" u="none" strike="noStrike" baseline="0" dirty="0">
                <a:latin typeface="Arial" panose="020B0604020202020204" pitchFamily="34" charset="0"/>
                <a:cs typeface="Arial" panose="020B0604020202020204" pitchFamily="34" charset="0"/>
              </a:rPr>
              <a:t>συστήματα</a:t>
            </a:r>
            <a:r>
              <a:rPr lang="el-GR" sz="2200" b="0" i="0" u="none" strike="noStrike" baseline="0" dirty="0">
                <a:latin typeface="Arial" panose="020B0604020202020204" pitchFamily="34" charset="0"/>
                <a:cs typeface="Arial" panose="020B0604020202020204" pitchFamily="34" charset="0"/>
              </a:rPr>
              <a:t>, το πολιτικό, το οικονομικό και το κοινωνικό, ενώ τελευταία</a:t>
            </a:r>
            <a:r>
              <a:rPr lang="en-US" sz="2200" b="0"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έχουν προστεθεί (4ο ή/και 5ο) το οικολογικό και το τεχνολογικό. Το σύστημα υγείας</a:t>
            </a:r>
            <a:r>
              <a:rPr lang="en-US" sz="2200" b="0"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επηρεάζει το πολιτικό, καθορίζει το κοινωνικό και έχει ποικίλες σχέσεις με τα υπόλοιπα.</a:t>
            </a:r>
            <a:endParaRPr lang="en-US"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Μπορούμε</a:t>
            </a:r>
            <a:r>
              <a:rPr lang="en-US" sz="2200" b="0"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να διακρίνουμε δύο μορφές </a:t>
            </a:r>
            <a:r>
              <a:rPr lang="el-GR" sz="2200" b="0" i="0" u="none" strike="noStrike" baseline="0" dirty="0" err="1">
                <a:latin typeface="Arial" panose="020B0604020202020204" pitchFamily="34" charset="0"/>
                <a:cs typeface="Arial" panose="020B0604020202020204" pitchFamily="34" charset="0"/>
              </a:rPr>
              <a:t>υπο</a:t>
            </a:r>
            <a:r>
              <a:rPr lang="el-GR" sz="2200" b="0" i="0" u="none" strike="noStrike" baseline="0" dirty="0">
                <a:latin typeface="Arial" panose="020B0604020202020204" pitchFamily="34" charset="0"/>
                <a:cs typeface="Arial" panose="020B0604020202020204" pitchFamily="34" charset="0"/>
              </a:rPr>
              <a:t>-συστημάτων, που επηρεάζουν ή λειτουργούν το σύστημα υγείας</a:t>
            </a:r>
            <a:r>
              <a:rPr lang="en-US" sz="2200" dirty="0">
                <a:latin typeface="Arial" panose="020B0604020202020204" pitchFamily="34" charset="0"/>
                <a:cs typeface="Arial" panose="020B0604020202020204" pitchFamily="34" charset="0"/>
              </a:rPr>
              <a:t>:</a:t>
            </a:r>
          </a:p>
          <a:p>
            <a:pPr algn="l"/>
            <a:r>
              <a:rPr lang="el-GR" sz="2200" b="0" i="0" u="none" strike="noStrike" baseline="0" dirty="0">
                <a:latin typeface="Arial" panose="020B0604020202020204" pitchFamily="34" charset="0"/>
                <a:cs typeface="Arial" panose="020B0604020202020204" pitchFamily="34" charset="0"/>
              </a:rPr>
              <a:t>Α. </a:t>
            </a:r>
            <a:r>
              <a:rPr lang="el-GR" sz="2200" b="1" i="0" u="none" strike="noStrike" baseline="0" dirty="0">
                <a:latin typeface="Arial" panose="020B0604020202020204" pitchFamily="34" charset="0"/>
                <a:cs typeface="Arial" panose="020B0604020202020204" pitchFamily="34" charset="0"/>
              </a:rPr>
              <a:t>Εξωτερικό </a:t>
            </a:r>
            <a:r>
              <a:rPr lang="el-GR" sz="2200" b="0" i="0" u="none" strike="noStrike" baseline="0" dirty="0">
                <a:latin typeface="Arial" panose="020B0604020202020204" pitchFamily="34" charset="0"/>
                <a:cs typeface="Arial" panose="020B0604020202020204" pitchFamily="34" charset="0"/>
              </a:rPr>
              <a:t>(περιβάλλον):</a:t>
            </a:r>
          </a:p>
          <a:p>
            <a:pPr algn="l"/>
            <a:r>
              <a:rPr lang="el-GR" sz="2200" b="0" i="0" u="none" strike="noStrike" baseline="0" dirty="0">
                <a:latin typeface="Arial" panose="020B0604020202020204" pitchFamily="34" charset="0"/>
                <a:cs typeface="Arial" panose="020B0604020202020204" pitchFamily="34" charset="0"/>
              </a:rPr>
              <a:t>Α.1. Πολιτικό</a:t>
            </a:r>
            <a:endParaRPr lang="en-US"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Α.2. Οικονομικό</a:t>
            </a:r>
            <a:endParaRPr lang="en-US" sz="220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Α.3. Κοινωνικό</a:t>
            </a:r>
            <a:endParaRPr lang="en-US" sz="2200" b="0" i="0" u="none" strike="noStrike" baseline="0" dirty="0">
              <a:latin typeface="Arial" panose="020B0604020202020204" pitchFamily="34" charset="0"/>
              <a:cs typeface="Arial" panose="020B0604020202020204" pitchFamily="34" charset="0"/>
            </a:endParaRPr>
          </a:p>
          <a:p>
            <a:pPr algn="l"/>
            <a:endParaRPr lang="en-US" sz="220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Β. </a:t>
            </a:r>
            <a:r>
              <a:rPr lang="el-GR" sz="2200" b="1" i="0" u="none" strike="noStrike" baseline="0" dirty="0">
                <a:latin typeface="Arial" panose="020B0604020202020204" pitchFamily="34" charset="0"/>
                <a:cs typeface="Arial" panose="020B0604020202020204" pitchFamily="34" charset="0"/>
              </a:rPr>
              <a:t>Εσωτερικό </a:t>
            </a:r>
            <a:r>
              <a:rPr lang="el-GR" sz="2200" b="0" i="0" u="none" strike="noStrike" baseline="0" dirty="0">
                <a:latin typeface="Arial" panose="020B0604020202020204" pitchFamily="34" charset="0"/>
                <a:cs typeface="Arial" panose="020B0604020202020204" pitchFamily="34" charset="0"/>
              </a:rPr>
              <a:t>(περιβάλλον):</a:t>
            </a:r>
          </a:p>
          <a:p>
            <a:pPr algn="l"/>
            <a:r>
              <a:rPr lang="el-GR" sz="2200" b="0" i="0" u="none" strike="noStrike" baseline="0" dirty="0">
                <a:latin typeface="Arial" panose="020B0604020202020204" pitchFamily="34" charset="0"/>
                <a:cs typeface="Arial" panose="020B0604020202020204" pitchFamily="34" charset="0"/>
              </a:rPr>
              <a:t>Β.1. (Δημόσια) Υγεία (του πληθυσμού)</a:t>
            </a:r>
            <a:endParaRPr lang="en-US"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Β.2. Παροχή (και διανομή) υπηρεσιών (ή φροντίδων) υγείας</a:t>
            </a:r>
            <a:endParaRPr lang="en-US" sz="220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Β.3. Χρηματοδότηση συστήματος υγείας</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819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.1  Διεθνές πολιτικό περιβάλλον</a:t>
            </a:r>
            <a:r>
              <a:rPr lang="en-US" sz="4000" dirty="0">
                <a:latin typeface="Arial" panose="020B0604020202020204" pitchFamily="34" charset="0"/>
                <a:cs typeface="Arial" panose="020B0604020202020204" pitchFamily="34" charset="0"/>
              </a:rPr>
              <a:t> (1)</a:t>
            </a:r>
            <a:endParaRPr lang="el-GR" sz="4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348353"/>
            <a:ext cx="11112758" cy="4993675"/>
          </a:xfrm>
          <a:prstGeom prst="rect">
            <a:avLst/>
          </a:prstGeom>
          <a:noFill/>
          <a:ln>
            <a:noFill/>
          </a:ln>
        </p:spPr>
        <p:txBody>
          <a:bodyPr wrap="square" rtlCol="0">
            <a:spAutoFit/>
          </a:bodyPr>
          <a:lstStyle/>
          <a:p>
            <a:endParaRPr lang="el-GR" sz="105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Η εξελικτική πορεία των συστημάτων υγείας είναι βασισμένη στις κοινωνικοπολιτικές</a:t>
            </a:r>
            <a:r>
              <a:rPr lang="en-US" sz="2800" dirty="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εξελίξεις και παραδόσεις που επικρατούσαν στο περιβάλλον που εφαρμόστηκαν.</a:t>
            </a:r>
          </a:p>
          <a:p>
            <a:endParaRPr lang="el-GR" sz="28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Ευρώπη: </a:t>
            </a:r>
          </a:p>
          <a:p>
            <a:r>
              <a:rPr lang="el-GR" sz="2800" b="1" dirty="0">
                <a:latin typeface="Arial" panose="020B0604020202020204" pitchFamily="34" charset="0"/>
                <a:cs typeface="Arial" panose="020B0604020202020204" pitchFamily="34" charset="0"/>
              </a:rPr>
              <a:t>Οι αξίες της κοινωνικής δικαιοσύνης και αλληλεγγύης </a:t>
            </a:r>
            <a:r>
              <a:rPr lang="el-GR" sz="2800" dirty="0">
                <a:latin typeface="Arial" panose="020B0604020202020204" pitchFamily="34" charset="0"/>
                <a:cs typeface="Arial" panose="020B0604020202020204" pitchFamily="34" charset="0"/>
              </a:rPr>
              <a:t>ως βάσεις του κοινωνικού κράτους.</a:t>
            </a:r>
          </a:p>
          <a:p>
            <a:endParaRPr lang="el-GR" sz="28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ΗΠΑ:</a:t>
            </a:r>
          </a:p>
          <a:p>
            <a:r>
              <a:rPr lang="el-GR" sz="2800" dirty="0">
                <a:latin typeface="Arial" panose="020B0604020202020204" pitchFamily="34" charset="0"/>
                <a:cs typeface="Arial" panose="020B0604020202020204" pitchFamily="34" charset="0"/>
              </a:rPr>
              <a:t>Εφαρμογή του προτύπου του </a:t>
            </a:r>
            <a:r>
              <a:rPr lang="el-GR" sz="2800" b="1" dirty="0">
                <a:latin typeface="Arial" panose="020B0604020202020204" pitchFamily="34" charset="0"/>
                <a:cs typeface="Arial" panose="020B0604020202020204" pitchFamily="34" charset="0"/>
              </a:rPr>
              <a:t>νεοφιλελευθερισμού</a:t>
            </a:r>
            <a:r>
              <a:rPr lang="el-GR" sz="2800" dirty="0">
                <a:latin typeface="Arial" panose="020B0604020202020204" pitchFamily="34" charset="0"/>
                <a:cs typeface="Arial" panose="020B0604020202020204" pitchFamily="34" charset="0"/>
              </a:rPr>
              <a:t> και στην υγεία.</a:t>
            </a:r>
          </a:p>
          <a:p>
            <a:endParaRPr lang="el-G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77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.4  Ανασκόπηση συστημάτων υγείας (</a:t>
            </a:r>
            <a:r>
              <a:rPr lang="en-US" sz="4000" dirty="0">
                <a:latin typeface="Arial" panose="020B0604020202020204" pitchFamily="34" charset="0"/>
                <a:cs typeface="Arial" panose="020B0604020202020204" pitchFamily="34" charset="0"/>
              </a:rPr>
              <a:t>1</a:t>
            </a:r>
            <a:r>
              <a:rPr lang="el-GR" sz="4000" dirty="0">
                <a:latin typeface="Arial" panose="020B0604020202020204" pitchFamily="34" charset="0"/>
                <a:cs typeface="Arial" panose="020B0604020202020204" pitchFamily="34" charset="0"/>
              </a:rPr>
              <a:t>)</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303245" y="952724"/>
            <a:ext cx="11585509" cy="4524315"/>
          </a:xfrm>
          <a:prstGeom prst="rect">
            <a:avLst/>
          </a:prstGeom>
          <a:noFill/>
          <a:ln>
            <a:noFill/>
          </a:ln>
        </p:spPr>
        <p:txBody>
          <a:bodyPr wrap="square" rtlCol="0">
            <a:spAutoFit/>
          </a:bodyPr>
          <a:lstStyle/>
          <a:p>
            <a:pPr algn="l"/>
            <a:r>
              <a:rPr lang="el-GR" sz="2400" b="0" i="0" u="none" strike="noStrike" baseline="0" dirty="0">
                <a:latin typeface="Arial" panose="020B0604020202020204" pitchFamily="34" charset="0"/>
                <a:cs typeface="Arial" panose="020B0604020202020204" pitchFamily="34" charset="0"/>
              </a:rPr>
              <a:t>Για την επιλογή τους λήφθηκαν υπόψη η γεωγραφική τους θέση, το επίπεδο της οικονομικής τους ανάπτυξης,</a:t>
            </a:r>
            <a:r>
              <a:rPr lang="en-US" sz="2400" b="0" i="0" u="none" strike="noStrike" baseline="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το σύστημα κοινωνικής οργάνωσης και η πολιτική τους, η αναλογία δημόσιου και ιδιωτικού τομέα κ.ά.</a:t>
            </a:r>
            <a:endParaRPr lang="en-US" sz="2400" b="0" i="0" u="none" strike="noStrike" baseline="0" dirty="0">
              <a:latin typeface="Arial" panose="020B0604020202020204" pitchFamily="34" charset="0"/>
              <a:cs typeface="Arial" panose="020B0604020202020204" pitchFamily="34" charset="0"/>
            </a:endParaRPr>
          </a:p>
          <a:p>
            <a:pPr algn="l"/>
            <a:endParaRPr lang="en-US" sz="2400" b="0" i="0" u="none" strike="noStrike" baseline="0" dirty="0">
              <a:latin typeface="Arial" panose="020B0604020202020204" pitchFamily="34" charset="0"/>
              <a:cs typeface="Arial" panose="020B0604020202020204" pitchFamily="34" charset="0"/>
            </a:endParaRPr>
          </a:p>
          <a:p>
            <a:pPr algn="l"/>
            <a:r>
              <a:rPr lang="el-GR" sz="2400" b="0" i="0" u="none" strike="noStrike" baseline="0" dirty="0">
                <a:latin typeface="Arial" panose="020B0604020202020204" pitchFamily="34" charset="0"/>
                <a:cs typeface="Arial" panose="020B0604020202020204" pitchFamily="34" charset="0"/>
              </a:rPr>
              <a:t>– Η</a:t>
            </a:r>
            <a:r>
              <a:rPr lang="en-US" sz="2400" b="0" i="0" u="none" strike="noStrike" baseline="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Μ. Βρετανία, όπου παρά τις πολυάριθμες πολιτικές και οργανωτικές αλλαγές, το</a:t>
            </a:r>
            <a:r>
              <a:rPr lang="en-US" sz="2400" b="0" i="0" u="none" strike="noStrike" baseline="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Εθνικό Σύστημα Υγείας (NHS) παραμένει μέχρι σήμερα μια υπηρεσία διαθέσιμη</a:t>
            </a:r>
            <a:r>
              <a:rPr lang="en-US" sz="2400" b="0" i="0" u="none" strike="noStrike" baseline="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καθολικά, η οποία φροντίζει τους πολίτες με βάση την ανάγκη και όχι την ικανότητα πληρωμής και η οποία χρηματοδοτείται κυρίως από φόρους και δευτερευόντως από εισφορές εθνικής ασφάλισης κ.ά.</a:t>
            </a:r>
          </a:p>
          <a:p>
            <a:pPr algn="l"/>
            <a:r>
              <a:rPr lang="el-GR" sz="2400" b="0" i="0" u="none" strike="noStrike" baseline="0" dirty="0">
                <a:latin typeface="Arial" panose="020B0604020202020204" pitchFamily="34" charset="0"/>
                <a:cs typeface="Arial" panose="020B0604020202020204" pitchFamily="34" charset="0"/>
              </a:rPr>
              <a:t>– Η Αυστραλία, που διαθέτει ένα πολύπλοκο σύστημα υγειονομικής περίθαλψης με</a:t>
            </a:r>
            <a:r>
              <a:rPr lang="en-US" sz="2400" b="0" i="0" u="none" strike="noStrike" baseline="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πολλούς τύπους υπηρεσιών και πολλούς </a:t>
            </a:r>
            <a:r>
              <a:rPr lang="el-GR" sz="2400" b="0" i="0" u="none" strike="noStrike" baseline="0" dirty="0" err="1">
                <a:latin typeface="Arial" panose="020B0604020202020204" pitchFamily="34" charset="0"/>
                <a:cs typeface="Arial" panose="020B0604020202020204" pitchFamily="34" charset="0"/>
              </a:rPr>
              <a:t>παρόχους</a:t>
            </a:r>
            <a:r>
              <a:rPr lang="el-GR" sz="2400" b="0" i="0" u="none" strike="noStrike" baseline="0" dirty="0">
                <a:latin typeface="Arial" panose="020B0604020202020204" pitchFamily="34" charset="0"/>
                <a:cs typeface="Arial" panose="020B0604020202020204" pitchFamily="34" charset="0"/>
              </a:rPr>
              <a:t>, καθώς και μια σειρά από χρηματοδοτικούς και ρυθμιστικούς μηχανισμούς.</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009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.4  Ανασκόπηση συστημάτων υγείας (</a:t>
            </a:r>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303245" y="1297647"/>
            <a:ext cx="11585509" cy="4524315"/>
          </a:xfrm>
          <a:prstGeom prst="rect">
            <a:avLst/>
          </a:prstGeom>
          <a:noFill/>
          <a:ln>
            <a:noFill/>
          </a:ln>
        </p:spPr>
        <p:txBody>
          <a:bodyPr wrap="square" rtlCol="0">
            <a:spAutoFit/>
          </a:bodyPr>
          <a:lstStyle/>
          <a:p>
            <a:pPr algn="l"/>
            <a:r>
              <a:rPr lang="el-GR" sz="2400" b="0" i="0" u="none" strike="noStrike" baseline="0" dirty="0">
                <a:latin typeface="Arial" panose="020B0604020202020204" pitchFamily="34" charset="0"/>
                <a:cs typeface="Arial" panose="020B0604020202020204" pitchFamily="34" charset="0"/>
              </a:rPr>
              <a:t>– Η Σουηδία, όπου τα περιφερειακά συμβούλια παίζουν ρόλο ως κύριος </a:t>
            </a:r>
            <a:r>
              <a:rPr lang="el-GR" sz="2400" b="0" i="0" u="none" strike="noStrike" baseline="0" dirty="0" err="1">
                <a:latin typeface="Arial" panose="020B0604020202020204" pitchFamily="34" charset="0"/>
                <a:cs typeface="Arial" panose="020B0604020202020204" pitchFamily="34" charset="0"/>
              </a:rPr>
              <a:t>πάροχος</a:t>
            </a:r>
            <a:r>
              <a:rPr lang="en-US" sz="240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υγειονομικής περίθαλψης.</a:t>
            </a:r>
          </a:p>
          <a:p>
            <a:pPr algn="l"/>
            <a:r>
              <a:rPr lang="el-GR" sz="2400" b="0" i="0" u="none" strike="noStrike" baseline="0" dirty="0">
                <a:latin typeface="Arial" panose="020B0604020202020204" pitchFamily="34" charset="0"/>
                <a:cs typeface="Arial" panose="020B0604020202020204" pitchFamily="34" charset="0"/>
              </a:rPr>
              <a:t>– Η Γερμανία, όπου οι θεμελιώδεις αρχές στις οποίες βασίζεται το γερμανικό σύστημα κοινωνικής ασφάλισης είναι η «αλληλεγγύη» και η «επικουρικότητα». Ο</a:t>
            </a:r>
            <a:r>
              <a:rPr lang="en-US" sz="2400" b="0" i="0" u="none" strike="noStrike" baseline="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ασφαλισμένος που λαμβάνει τις απαραίτητες υπηρεσίες υγειονομικής </a:t>
            </a:r>
            <a:r>
              <a:rPr lang="el-GR" sz="2400" dirty="0">
                <a:latin typeface="Arial" panose="020B0604020202020204" pitchFamily="34" charset="0"/>
                <a:cs typeface="Arial" panose="020B0604020202020204" pitchFamily="34" charset="0"/>
              </a:rPr>
              <a:t>π</a:t>
            </a:r>
            <a:r>
              <a:rPr lang="el-GR" sz="2400" b="0" i="0" u="none" strike="noStrike" baseline="0" dirty="0">
                <a:latin typeface="Arial" panose="020B0604020202020204" pitchFamily="34" charset="0"/>
                <a:cs typeface="Arial" panose="020B0604020202020204" pitchFamily="34" charset="0"/>
              </a:rPr>
              <a:t>ερίθαλψης σε περίπτωση ασθένειας πρέπει να συνεισφέρει στο κόστος μόνο ανάλογα με την οικονομική του ικανότητα, δηλαδή το εισόδημά του.</a:t>
            </a:r>
          </a:p>
          <a:p>
            <a:pPr algn="l"/>
            <a:r>
              <a:rPr lang="el-GR" sz="2400" b="0" i="0" u="none" strike="noStrike" baseline="0" dirty="0">
                <a:latin typeface="Arial" panose="020B0604020202020204" pitchFamily="34" charset="0"/>
                <a:cs typeface="Arial" panose="020B0604020202020204" pitchFamily="34" charset="0"/>
              </a:rPr>
              <a:t>– Οι ΗΠΑ, όπου το σύστημα υγειονομικής περίθαλψης είναι εξαιρετικά πολύπλοκο, όχι μόνο λόγω του μεγάλου πληθυσμού και του μεγέθους της χώρας αλλά και επειδή υπάρχουν πολλαπλές ασφαλίσεις και συστήματα παροχής που συχνά δεν είναι συντονισμένα, ενώ οι βασικοί ιδιωτικοί οργανισμοί, ιδίως οι περισσότεροι ασφαλιστές υγείας, λειτουργούν σε κερδοσκοπική βάση.</a:t>
            </a:r>
            <a:endParaRPr lang="el-G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4045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.5  Συμπέρασμα (1)</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239BFA89-5A0E-3881-76E9-3988EC129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631" y="789525"/>
            <a:ext cx="8174160" cy="5515022"/>
          </a:xfrm>
          <a:prstGeom prst="rect">
            <a:avLst/>
          </a:prstGeom>
        </p:spPr>
      </p:pic>
    </p:spTree>
    <p:extLst>
      <p:ext uri="{BB962C8B-B14F-4D97-AF65-F5344CB8AC3E}">
        <p14:creationId xmlns:p14="http://schemas.microsoft.com/office/powerpoint/2010/main" val="4271260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58041"/>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.5  Συμπέρασμα (2)</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23AA5206-DEB9-5789-D463-35C4A3FE0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588" y="790414"/>
            <a:ext cx="7834823" cy="5617242"/>
          </a:xfrm>
          <a:prstGeom prst="rect">
            <a:avLst/>
          </a:prstGeom>
        </p:spPr>
      </p:pic>
    </p:spTree>
    <p:extLst>
      <p:ext uri="{BB962C8B-B14F-4D97-AF65-F5344CB8AC3E}">
        <p14:creationId xmlns:p14="http://schemas.microsoft.com/office/powerpoint/2010/main" val="1613020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.5  Συμπέρασμα (3)</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4E9B88CC-B5CD-56B7-9610-E5153D219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428" y="708338"/>
            <a:ext cx="5343144" cy="5756469"/>
          </a:xfrm>
          <a:prstGeom prst="rect">
            <a:avLst/>
          </a:prstGeom>
        </p:spPr>
      </p:pic>
    </p:spTree>
    <p:extLst>
      <p:ext uri="{BB962C8B-B14F-4D97-AF65-F5344CB8AC3E}">
        <p14:creationId xmlns:p14="http://schemas.microsoft.com/office/powerpoint/2010/main" val="201152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49014"/>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.5  Συμπέρασμα (4)</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7" name="Εικόνα 6">
            <a:extLst>
              <a:ext uri="{FF2B5EF4-FFF2-40B4-BE49-F238E27FC236}">
                <a16:creationId xmlns:a16="http://schemas.microsoft.com/office/drawing/2014/main" id="{6311A841-7BE8-655E-AC91-BE2268289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7308" y="781388"/>
            <a:ext cx="4977384" cy="5591980"/>
          </a:xfrm>
          <a:prstGeom prst="rect">
            <a:avLst/>
          </a:prstGeom>
        </p:spPr>
      </p:pic>
    </p:spTree>
    <p:extLst>
      <p:ext uri="{BB962C8B-B14F-4D97-AF65-F5344CB8AC3E}">
        <p14:creationId xmlns:p14="http://schemas.microsoft.com/office/powerpoint/2010/main" val="957846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42436"/>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.5  Συμπέρασμα (5)</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749155F8-8A24-D0F6-5E6D-D884FBBBF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8540" y="893683"/>
            <a:ext cx="5074920" cy="5571126"/>
          </a:xfrm>
          <a:prstGeom prst="rect">
            <a:avLst/>
          </a:prstGeom>
        </p:spPr>
      </p:pic>
    </p:spTree>
    <p:extLst>
      <p:ext uri="{BB962C8B-B14F-4D97-AF65-F5344CB8AC3E}">
        <p14:creationId xmlns:p14="http://schemas.microsoft.com/office/powerpoint/2010/main" val="359798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33342"/>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.5  Συμπέρασμα (6)</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7" name="Εικόνα 6">
            <a:extLst>
              <a:ext uri="{FF2B5EF4-FFF2-40B4-BE49-F238E27FC236}">
                <a16:creationId xmlns:a16="http://schemas.microsoft.com/office/drawing/2014/main" id="{54462919-DDAC-095B-5404-3E256CC22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7308" y="697241"/>
            <a:ext cx="4977384" cy="5767567"/>
          </a:xfrm>
          <a:prstGeom prst="rect">
            <a:avLst/>
          </a:prstGeom>
        </p:spPr>
      </p:pic>
    </p:spTree>
    <p:extLst>
      <p:ext uri="{BB962C8B-B14F-4D97-AF65-F5344CB8AC3E}">
        <p14:creationId xmlns:p14="http://schemas.microsoft.com/office/powerpoint/2010/main" val="172907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0" y="27617"/>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5</a:t>
            </a:r>
            <a:r>
              <a:rPr lang="el-GR" sz="4000" dirty="0">
                <a:latin typeface="Arial" panose="020B0604020202020204" pitchFamily="34" charset="0"/>
                <a:cs typeface="Arial" panose="020B0604020202020204" pitchFamily="34" charset="0"/>
              </a:rPr>
              <a:t>  Συμπέρασμα (7</a:t>
            </a:r>
            <a:r>
              <a:rPr lang="en-US" sz="4000" dirty="0">
                <a:latin typeface="Arial" panose="020B0604020202020204" pitchFamily="34" charset="0"/>
                <a:cs typeface="Arial" panose="020B0604020202020204" pitchFamily="34" charset="0"/>
              </a:rPr>
              <a:t>)</a:t>
            </a:r>
            <a:endParaRPr lang="el-GR" sz="4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303245" y="712747"/>
            <a:ext cx="11585509" cy="5855449"/>
          </a:xfrm>
          <a:prstGeom prst="rect">
            <a:avLst/>
          </a:prstGeom>
          <a:noFill/>
          <a:ln>
            <a:noFill/>
          </a:ln>
        </p:spPr>
        <p:txBody>
          <a:bodyPr wrap="square" rtlCol="0">
            <a:spAutoFit/>
          </a:bodyPr>
          <a:lstStyle/>
          <a:p>
            <a:r>
              <a:rPr lang="el-GR" sz="2800" dirty="0">
                <a:latin typeface="Arial" panose="020B0604020202020204" pitchFamily="34" charset="0"/>
                <a:cs typeface="Arial" panose="020B0604020202020204" pitchFamily="34" charset="0"/>
              </a:rPr>
              <a:t>Η χώρα μας πρέπει να αποφασίσει μεγαλύτερη περιφερειακή εκχώρηση αρμοδιοτήτων αναφορικά με την ΠΦΥ, τα νοσοκομεία, το ανθρώπινο δυναμικό και άλλους πόρους, με ανάλογη </a:t>
            </a:r>
            <a:r>
              <a:rPr lang="el-GR" sz="2800" dirty="0" err="1">
                <a:latin typeface="Arial" panose="020B0604020202020204" pitchFamily="34" charset="0"/>
                <a:cs typeface="Arial" panose="020B0604020202020204" pitchFamily="34" charset="0"/>
              </a:rPr>
              <a:t>πολυεπίπεδη</a:t>
            </a:r>
            <a:r>
              <a:rPr lang="el-GR" sz="2800" dirty="0">
                <a:latin typeface="Arial" panose="020B0604020202020204" pitchFamily="34" charset="0"/>
                <a:cs typeface="Arial" panose="020B0604020202020204" pitchFamily="34" charset="0"/>
              </a:rPr>
              <a:t> αξιολόγηση. Αντίστοιχα πρέπει να πράξει στη χρηματοδότηση προς τον ΕΟΠΥΥ. Παράλληλα, πρέπει να εναρμονιστούν οι καλύψεις με</a:t>
            </a:r>
            <a:r>
              <a:rPr lang="en-US" sz="2800" dirty="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τα ανάλογα διεθνή δεδομένα και τις ανάγκες των ασφαλισμένων του</a:t>
            </a:r>
            <a:r>
              <a:rPr lang="en-US" sz="2800" dirty="0">
                <a:latin typeface="Arial" panose="020B0604020202020204" pitchFamily="34" charset="0"/>
                <a:cs typeface="Arial" panose="020B0604020202020204" pitchFamily="34" charset="0"/>
              </a:rPr>
              <a:t>.</a:t>
            </a:r>
            <a:r>
              <a:rPr lang="el-GR" sz="2800" dirty="0">
                <a:latin typeface="Arial" panose="020B0604020202020204" pitchFamily="34" charset="0"/>
                <a:cs typeface="Arial" panose="020B0604020202020204" pitchFamily="34" charset="0"/>
              </a:rPr>
              <a:t> Για τη διασφάλιση της ποιότητας των υπηρεσιών υγείας, η χώρα μας απέχει από τα αντίστοιχα παραδείγματα χωρών που αναφέρθηκαν. Αναφορικά με τη χρήση σύγχρονων τεχνολογιών απαιτείται αξιολόγηση της υπάρχουσας </a:t>
            </a:r>
            <a:r>
              <a:rPr lang="el-GR" sz="2800" dirty="0" err="1">
                <a:latin typeface="Arial" panose="020B0604020202020204" pitchFamily="34" charset="0"/>
                <a:cs typeface="Arial" panose="020B0604020202020204" pitchFamily="34" charset="0"/>
              </a:rPr>
              <a:t>βιοϊατρικής</a:t>
            </a:r>
            <a:r>
              <a:rPr lang="el-GR" sz="2800" dirty="0">
                <a:latin typeface="Arial" panose="020B0604020202020204" pitchFamily="34" charset="0"/>
                <a:cs typeface="Arial" panose="020B0604020202020204" pitchFamily="34" charset="0"/>
              </a:rPr>
              <a:t> τεχνολογίας, που πλεονάζει στον ιδιωτικό τομέα, αλλά λείπει στο ΕΣΥ, το οποίο έχει όμως μια τελευταία ευκαιρία (του ταμείου) ανάκαμψης. Στα ψηφιακά θέματα έχουμε προχωρήσει αρκετά την τελευταία δεκαετία. Τέλος, απαιτείται συνολική μεταρρύθμιση του ΕΣΥ.</a:t>
            </a:r>
          </a:p>
        </p:txBody>
      </p:sp>
    </p:spTree>
    <p:extLst>
      <p:ext uri="{BB962C8B-B14F-4D97-AF65-F5344CB8AC3E}">
        <p14:creationId xmlns:p14="http://schemas.microsoft.com/office/powerpoint/2010/main" val="2887716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1D01B2-BBDD-32EC-C8DD-32AB1F224D1C}"/>
              </a:ext>
            </a:extLst>
          </p:cNvPr>
          <p:cNvSpPr txBox="1"/>
          <p:nvPr/>
        </p:nvSpPr>
        <p:spPr>
          <a:xfrm>
            <a:off x="2789275" y="2875002"/>
            <a:ext cx="6613451" cy="1107996"/>
          </a:xfrm>
          <a:prstGeom prst="rect">
            <a:avLst/>
          </a:prstGeom>
          <a:noFill/>
          <a:ln>
            <a:solidFill>
              <a:schemeClr val="tx1"/>
            </a:solidFill>
          </a:ln>
        </p:spPr>
        <p:txBody>
          <a:bodyPr wrap="square" rtlCol="0">
            <a:spAutoFit/>
          </a:bodyPr>
          <a:lstStyle/>
          <a:p>
            <a:pPr algn="ctr"/>
            <a:r>
              <a:rPr lang="el-GR" sz="1600" dirty="0">
                <a:latin typeface="Arial" panose="020B0604020202020204" pitchFamily="34" charset="0"/>
                <a:ea typeface="Tahoma" panose="020B0604030504040204" pitchFamily="34" charset="0"/>
                <a:cs typeface="Arial" panose="020B0604020202020204" pitchFamily="34" charset="0"/>
              </a:rPr>
              <a:t>Απαγορεύεται η αναδημοσίευση ή αναπαραγωγή του παρόντος έργου                με οποιονδήποτε τρόπο χωρίς γραπτή άδεια του εκδότη, σύμφωνα με                τον Ν. 2121/1993 και τη Διεθνή Σύμβαση της Βέρνης </a:t>
            </a:r>
          </a:p>
          <a:p>
            <a:pPr algn="ctr"/>
            <a:r>
              <a:rPr lang="el-GR" sz="1600" dirty="0">
                <a:latin typeface="Arial" panose="020B0604020202020204" pitchFamily="34" charset="0"/>
                <a:ea typeface="Tahoma" panose="020B0604030504040204" pitchFamily="34" charset="0"/>
                <a:cs typeface="Arial" panose="020B0604020202020204" pitchFamily="34" charset="0"/>
              </a:rPr>
              <a:t>(που έχει κυρωθεί με τον Ν. 100/1975)</a:t>
            </a:r>
          </a:p>
        </p:txBody>
      </p:sp>
    </p:spTree>
    <p:extLst>
      <p:ext uri="{BB962C8B-B14F-4D97-AF65-F5344CB8AC3E}">
        <p14:creationId xmlns:p14="http://schemas.microsoft.com/office/powerpoint/2010/main" val="3219567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.1  Διεθνές πολιτικό περιβάλλον</a:t>
            </a:r>
            <a:r>
              <a:rPr lang="en-US" sz="4000" dirty="0">
                <a:latin typeface="Arial" panose="020B0604020202020204" pitchFamily="34" charset="0"/>
                <a:cs typeface="Arial" panose="020B0604020202020204" pitchFamily="34" charset="0"/>
              </a:rPr>
              <a:t> (2)</a:t>
            </a:r>
            <a:endParaRPr lang="el-GR" sz="4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893683"/>
            <a:ext cx="11112758" cy="5724644"/>
          </a:xfrm>
          <a:prstGeom prst="rect">
            <a:avLst/>
          </a:prstGeom>
          <a:noFill/>
          <a:ln>
            <a:noFill/>
          </a:ln>
        </p:spPr>
        <p:txBody>
          <a:bodyPr wrap="square" rtlCol="0">
            <a:spAutoFit/>
          </a:bodyPr>
          <a:lstStyle/>
          <a:p>
            <a:r>
              <a:rPr lang="el-GR" sz="2600" dirty="0">
                <a:latin typeface="Arial" panose="020B0604020202020204" pitchFamily="34" charset="0"/>
                <a:cs typeface="Arial" panose="020B0604020202020204" pitchFamily="34" charset="0"/>
              </a:rPr>
              <a:t>Σήμερα τα συστήματα υγείας στην Ευρώπη καλούνται να αντιμετωπίσουν σημαντικές </a:t>
            </a:r>
            <a:r>
              <a:rPr lang="el-GR" sz="2600" b="1" dirty="0">
                <a:latin typeface="Arial" panose="020B0604020202020204" pitchFamily="34" charset="0"/>
                <a:cs typeface="Arial" panose="020B0604020202020204" pitchFamily="34" charset="0"/>
              </a:rPr>
              <a:t>προκλήσεις</a:t>
            </a:r>
            <a:r>
              <a:rPr lang="el-GR" sz="2600" dirty="0">
                <a:latin typeface="Arial" panose="020B0604020202020204" pitchFamily="34" charset="0"/>
                <a:cs typeface="Arial" panose="020B0604020202020204" pitchFamily="34" charset="0"/>
              </a:rPr>
              <a:t>:</a:t>
            </a:r>
          </a:p>
          <a:p>
            <a:endParaRPr lang="el-GR" sz="2600" dirty="0">
              <a:latin typeface="Arial" panose="020B0604020202020204" pitchFamily="34" charset="0"/>
              <a:cs typeface="Arial" panose="020B0604020202020204" pitchFamily="34" charset="0"/>
            </a:endParaRPr>
          </a:p>
          <a:p>
            <a:r>
              <a:rPr lang="el-GR" sz="2600" dirty="0">
                <a:latin typeface="Arial" panose="020B0604020202020204" pitchFamily="34" charset="0"/>
                <a:cs typeface="Arial" panose="020B0604020202020204" pitchFamily="34" charset="0"/>
              </a:rPr>
              <a:t>1. </a:t>
            </a:r>
            <a:r>
              <a:rPr lang="el-GR" sz="2600" b="1" dirty="0">
                <a:latin typeface="Arial" panose="020B0604020202020204" pitchFamily="34" charset="0"/>
                <a:cs typeface="Arial" panose="020B0604020202020204" pitchFamily="34" charset="0"/>
              </a:rPr>
              <a:t>τη γήρανση του πληθυσμού </a:t>
            </a:r>
            <a:r>
              <a:rPr lang="el-GR" sz="2600" dirty="0">
                <a:latin typeface="Arial" panose="020B0604020202020204" pitchFamily="34" charset="0"/>
                <a:cs typeface="Arial" panose="020B0604020202020204" pitchFamily="34" charset="0"/>
              </a:rPr>
              <a:t>– το 37% του ευρωπαϊκού πληθυσμού θα είναι άνω των 60 ετών το 2050</a:t>
            </a:r>
          </a:p>
          <a:p>
            <a:r>
              <a:rPr lang="el-GR" sz="2600" dirty="0">
                <a:latin typeface="Arial" panose="020B0604020202020204" pitchFamily="34" charset="0"/>
                <a:cs typeface="Arial" panose="020B0604020202020204" pitchFamily="34" charset="0"/>
              </a:rPr>
              <a:t>2. περισσότερο από 86% των θανάτων προέρχονται από χρόνιες παθήσεις και έχουν επιπτώσεις σε περισσότερο από το 80% των ατόμων άνω των 65 ετών, ενώ το αντίστοιχο κόστος ανέρχεται στο 75% του συνολικού κόστους της περίθαλψης, ήτοι σε 700 δις ευρώ κατ’ έτος</a:t>
            </a:r>
            <a:endParaRPr lang="en-US" sz="2600" dirty="0">
              <a:latin typeface="Arial" panose="020B0604020202020204" pitchFamily="34" charset="0"/>
              <a:cs typeface="Arial" panose="020B0604020202020204" pitchFamily="34" charset="0"/>
            </a:endParaRPr>
          </a:p>
          <a:p>
            <a:r>
              <a:rPr lang="el-GR" sz="2600" dirty="0">
                <a:latin typeface="Arial" panose="020B0604020202020204" pitchFamily="34" charset="0"/>
                <a:cs typeface="Arial" panose="020B0604020202020204" pitchFamily="34" charset="0"/>
              </a:rPr>
              <a:t>3. οι </a:t>
            </a:r>
            <a:r>
              <a:rPr lang="el-GR" sz="2600" b="1" dirty="0">
                <a:latin typeface="Arial" panose="020B0604020202020204" pitchFamily="34" charset="0"/>
                <a:cs typeface="Arial" panose="020B0604020202020204" pitchFamily="34" charset="0"/>
              </a:rPr>
              <a:t>οικονομικές πιέσεις </a:t>
            </a:r>
            <a:r>
              <a:rPr lang="el-GR" sz="2600" dirty="0">
                <a:latin typeface="Arial" panose="020B0604020202020204" pitchFamily="34" charset="0"/>
                <a:cs typeface="Arial" panose="020B0604020202020204" pitchFamily="34" charset="0"/>
              </a:rPr>
              <a:t>έχουν ως αποτέλεσμα πρωτοφανείς περικοπές στις δαπάνες υγείας, οι οποίες με τη σειρά τους, σύμφωνα με τον Παγκόσμιο Οργανισμό Υγείας, αποσταθεροποιούν σε σημαντικό βαθμό τα συστήματα υγείας στην Ευρώπη.</a:t>
            </a:r>
          </a:p>
          <a:p>
            <a:endParaRPr lang="el-G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2871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.2  Η Ευρωπαϊκή Ένωση</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348353"/>
            <a:ext cx="11112758" cy="2246769"/>
          </a:xfrm>
          <a:prstGeom prst="rect">
            <a:avLst/>
          </a:prstGeom>
          <a:noFill/>
          <a:ln>
            <a:noFill/>
          </a:ln>
        </p:spPr>
        <p:txBody>
          <a:bodyPr wrap="square" rtlCol="0">
            <a:spAutoFit/>
          </a:bodyPr>
          <a:lstStyle/>
          <a:p>
            <a:pPr algn="l"/>
            <a:r>
              <a:rPr lang="el-GR" sz="2800" b="0" i="0" u="none" strike="noStrike" baseline="0" dirty="0">
                <a:latin typeface="Arial" panose="020B0604020202020204" pitchFamily="34" charset="0"/>
                <a:cs typeface="Arial" panose="020B0604020202020204" pitchFamily="34" charset="0"/>
              </a:rPr>
              <a:t>Σύμφωνα με τη Λευκή Βίβλο που παρουσιάστηκε από την Επιτροπή των Ευρωπαϊκών</a:t>
            </a:r>
            <a:r>
              <a:rPr lang="en-US" sz="2800" b="0" i="0" u="none" strike="noStrike" baseline="0" dirty="0">
                <a:latin typeface="Arial" panose="020B0604020202020204" pitchFamily="34" charset="0"/>
                <a:cs typeface="Arial" panose="020B0604020202020204" pitchFamily="34" charset="0"/>
              </a:rPr>
              <a:t> </a:t>
            </a:r>
            <a:r>
              <a:rPr lang="el-GR" sz="2800" b="0" i="0" u="none" strike="noStrike" baseline="0" dirty="0">
                <a:latin typeface="Arial" panose="020B0604020202020204" pitchFamily="34" charset="0"/>
                <a:cs typeface="Arial" panose="020B0604020202020204" pitchFamily="34" charset="0"/>
              </a:rPr>
              <a:t>Κοινοτήτων (ΕΚ</a:t>
            </a:r>
            <a:r>
              <a:rPr lang="en-US" sz="2800" b="0" i="0" u="none" strike="noStrike" baseline="0" dirty="0">
                <a:latin typeface="Arial" panose="020B0604020202020204" pitchFamily="34" charset="0"/>
                <a:cs typeface="Arial" panose="020B0604020202020204" pitchFamily="34" charset="0"/>
              </a:rPr>
              <a:t>) </a:t>
            </a:r>
            <a:r>
              <a:rPr lang="el-GR" sz="2800" b="0" i="0" u="none" strike="noStrike" baseline="0" dirty="0">
                <a:latin typeface="Arial" panose="020B0604020202020204" pitchFamily="34" charset="0"/>
                <a:cs typeface="Arial" panose="020B0604020202020204" pitchFamily="34" charset="0"/>
              </a:rPr>
              <a:t>η υγεία κατέχει κεντρική θέση στη ζωή των ανθρώπων</a:t>
            </a:r>
            <a:r>
              <a:rPr lang="en-US" sz="2800" b="0" i="0" u="none" strike="noStrike" baseline="0" dirty="0">
                <a:latin typeface="Arial" panose="020B0604020202020204" pitchFamily="34" charset="0"/>
                <a:cs typeface="Arial" panose="020B0604020202020204" pitchFamily="34" charset="0"/>
              </a:rPr>
              <a:t> </a:t>
            </a:r>
            <a:r>
              <a:rPr lang="el-GR" sz="2800" b="0" i="0" u="none" strike="noStrike" baseline="0" dirty="0">
                <a:latin typeface="Arial" panose="020B0604020202020204" pitchFamily="34" charset="0"/>
                <a:cs typeface="Arial" panose="020B0604020202020204" pitchFamily="34" charset="0"/>
              </a:rPr>
              <a:t>και γι’ αυτό πρέπει να υποστηρίζεται από αποτελεσματικές πολιτικές και δράσεις και στα</a:t>
            </a:r>
            <a:r>
              <a:rPr lang="en-US" sz="2800" b="0" i="0" u="none" strike="noStrike" baseline="0" dirty="0">
                <a:latin typeface="Arial" panose="020B0604020202020204" pitchFamily="34" charset="0"/>
                <a:cs typeface="Arial" panose="020B0604020202020204" pitchFamily="34" charset="0"/>
              </a:rPr>
              <a:t> </a:t>
            </a:r>
            <a:r>
              <a:rPr lang="el-GR" sz="2800" b="0" i="0" u="none" strike="noStrike" baseline="0" dirty="0">
                <a:latin typeface="Arial" panose="020B0604020202020204" pitchFamily="34" charset="0"/>
                <a:cs typeface="Arial" panose="020B0604020202020204" pitchFamily="34" charset="0"/>
              </a:rPr>
              <a:t>κράτη μέλη και στην ΕΚ αλλά και σε παγκόσμιο επίπεδο (EC Commission 2007 &amp; 2013).</a:t>
            </a:r>
            <a:endParaRPr lang="el-G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927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.2  Η Ευρωπαϊκή Ένωση</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348353"/>
            <a:ext cx="11112758" cy="4501232"/>
          </a:xfrm>
          <a:prstGeom prst="rect">
            <a:avLst/>
          </a:prstGeom>
          <a:noFill/>
          <a:ln>
            <a:noFill/>
          </a:ln>
        </p:spPr>
        <p:txBody>
          <a:bodyPr wrap="square" rtlCol="0">
            <a:spAutoFit/>
          </a:bodyPr>
          <a:lstStyle/>
          <a:p>
            <a:endParaRPr lang="el-GR" sz="1050" dirty="0">
              <a:latin typeface="Arial" panose="020B0604020202020204" pitchFamily="34" charset="0"/>
              <a:cs typeface="Arial" panose="020B0604020202020204" pitchFamily="34" charset="0"/>
            </a:endParaRPr>
          </a:p>
          <a:p>
            <a:pPr algn="ctr"/>
            <a:r>
              <a:rPr lang="el-GR" sz="2800" dirty="0">
                <a:latin typeface="Arial" panose="020B0604020202020204" pitchFamily="34" charset="0"/>
                <a:cs typeface="Arial" panose="020B0604020202020204" pitchFamily="34" charset="0"/>
              </a:rPr>
              <a:t>2.2.1</a:t>
            </a:r>
            <a:r>
              <a:rPr lang="el-GR" sz="2800" b="1" dirty="0">
                <a:latin typeface="Arial" panose="020B0604020202020204" pitchFamily="34" charset="0"/>
                <a:cs typeface="Arial" panose="020B0604020202020204" pitchFamily="34" charset="0"/>
              </a:rPr>
              <a:t> Μια νέα στρατηγική για την υγεία </a:t>
            </a:r>
            <a:r>
              <a:rPr lang="el-GR" sz="2800" dirty="0">
                <a:latin typeface="Arial" panose="020B0604020202020204" pitchFamily="34" charset="0"/>
                <a:cs typeface="Arial" panose="020B0604020202020204" pitchFamily="34" charset="0"/>
              </a:rPr>
              <a:t>(Ι)</a:t>
            </a:r>
          </a:p>
          <a:p>
            <a:endParaRPr lang="el-GR" sz="2800" dirty="0">
              <a:latin typeface="Arial" panose="020B0604020202020204" pitchFamily="34" charset="0"/>
              <a:cs typeface="Arial" panose="020B0604020202020204" pitchFamily="34" charset="0"/>
            </a:endParaRPr>
          </a:p>
          <a:p>
            <a:pPr algn="l"/>
            <a:r>
              <a:rPr lang="el-GR" sz="2000" b="0" i="0" u="none" strike="noStrike" baseline="0" dirty="0">
                <a:latin typeface="Arial" panose="020B0604020202020204" pitchFamily="34" charset="0"/>
                <a:cs typeface="Arial" panose="020B0604020202020204" pitchFamily="34" charset="0"/>
              </a:rPr>
              <a:t>Υπάρχουν αρκετές αυξανόμενες προκλήσεις για την υγεία του πληθυσμού που</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απαιτούν μια νέα στρατηγική προσέγγιση.</a:t>
            </a:r>
            <a:endParaRPr lang="en-US" sz="2000" b="0" i="0" u="none" strike="noStrike" baseline="0" dirty="0">
              <a:latin typeface="Arial" panose="020B0604020202020204" pitchFamily="34" charset="0"/>
              <a:cs typeface="Arial" panose="020B0604020202020204" pitchFamily="34" charset="0"/>
            </a:endParaRPr>
          </a:p>
          <a:p>
            <a:pPr algn="l"/>
            <a:endParaRPr lang="el-GR" sz="2000" b="0" i="0" u="none" strike="noStrike" baseline="0" dirty="0">
              <a:latin typeface="Arial" panose="020B0604020202020204" pitchFamily="34" charset="0"/>
              <a:cs typeface="Arial" panose="020B0604020202020204" pitchFamily="34" charset="0"/>
            </a:endParaRPr>
          </a:p>
          <a:p>
            <a:pPr algn="l"/>
            <a:r>
              <a:rPr lang="el-GR" sz="2000" b="1" i="0" u="none" strike="noStrike" baseline="0" dirty="0">
                <a:latin typeface="Arial" panose="020B0604020202020204" pitchFamily="34" charset="0"/>
                <a:cs typeface="Arial" panose="020B0604020202020204" pitchFamily="34" charset="0"/>
              </a:rPr>
              <a:t>Πρώτον</a:t>
            </a:r>
            <a:r>
              <a:rPr lang="el-GR" sz="2000" b="0" i="0" u="none" strike="noStrike" baseline="0" dirty="0">
                <a:latin typeface="Arial" panose="020B0604020202020204" pitchFamily="34" charset="0"/>
                <a:cs typeface="Arial" panose="020B0604020202020204" pitchFamily="34" charset="0"/>
              </a:rPr>
              <a:t>, οι δημογραφικές αλλαγές, συμπεριλαμβανομένης της γήρανσης του πληθυσμού, αλλάζουν τα πρότυπα των ασθενειών και ασκούν πίεση στη βιωσιμότητα των</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συστημάτων υγείας της Ευρωπαϊκής Ένωσης (ΕΕ).</a:t>
            </a:r>
          </a:p>
          <a:p>
            <a:pPr algn="l"/>
            <a:r>
              <a:rPr lang="el-GR" sz="2000" b="1" i="0" u="none" strike="noStrike" baseline="0" dirty="0">
                <a:latin typeface="Arial" panose="020B0604020202020204" pitchFamily="34" charset="0"/>
                <a:cs typeface="Arial" panose="020B0604020202020204" pitchFamily="34" charset="0"/>
              </a:rPr>
              <a:t>Δεύτερον</a:t>
            </a:r>
            <a:r>
              <a:rPr lang="el-GR" sz="2000" b="0" i="0" u="none" strike="noStrike" baseline="0" dirty="0">
                <a:latin typeface="Arial" panose="020B0604020202020204" pitchFamily="34" charset="0"/>
                <a:cs typeface="Arial" panose="020B0604020202020204" pitchFamily="34" charset="0"/>
              </a:rPr>
              <a:t>, οι πανδημίες, τα σοβαρά φυσικά και βιολογικά περιστατικά και η </a:t>
            </a:r>
            <a:r>
              <a:rPr lang="el-GR" sz="2000" b="0" i="0" u="none" strike="noStrike" baseline="0" dirty="0" err="1">
                <a:latin typeface="Arial" panose="020B0604020202020204" pitchFamily="34" charset="0"/>
                <a:cs typeface="Arial" panose="020B0604020202020204" pitchFamily="34" charset="0"/>
              </a:rPr>
              <a:t>βιοτρομοκρατία</a:t>
            </a:r>
            <a:r>
              <a:rPr lang="el-GR" sz="2000" b="0" i="0" u="none" strike="noStrike" baseline="0" dirty="0">
                <a:latin typeface="Arial" panose="020B0604020202020204" pitchFamily="34" charset="0"/>
                <a:cs typeface="Arial" panose="020B0604020202020204" pitchFamily="34" charset="0"/>
              </a:rPr>
              <a:t> αποτελούν πιθανές σοβαρές απειλές για την υγεία. Η κλιματική αλλαγή</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γίνεται αιτία νέων προτύπων μεταδοτικών ασθενειών.</a:t>
            </a:r>
          </a:p>
          <a:p>
            <a:pPr algn="l"/>
            <a:r>
              <a:rPr lang="el-GR" sz="2000" b="1" i="0" u="none" strike="noStrike" baseline="0" dirty="0">
                <a:latin typeface="Arial" panose="020B0604020202020204" pitchFamily="34" charset="0"/>
                <a:cs typeface="Arial" panose="020B0604020202020204" pitchFamily="34" charset="0"/>
              </a:rPr>
              <a:t>Τρίτον</a:t>
            </a:r>
            <a:r>
              <a:rPr lang="el-GR" sz="2000" b="0" i="0" u="none" strike="noStrike" baseline="0" dirty="0">
                <a:latin typeface="Arial" panose="020B0604020202020204" pitchFamily="34" charset="0"/>
                <a:cs typeface="Arial" panose="020B0604020202020204" pitchFamily="34" charset="0"/>
              </a:rPr>
              <a:t>, τα τελευταία χρόνια παρατηρήθηκε μια μεγάλη εξέλιξη στα συστήματα</a:t>
            </a:r>
            <a:r>
              <a:rPr lang="en-US" sz="2000" b="0" i="0" u="none" strike="noStrike" baseline="0" dirty="0">
                <a:latin typeface="Arial" panose="020B0604020202020204" pitchFamily="34" charset="0"/>
                <a:cs typeface="Arial" panose="020B0604020202020204" pitchFamily="34" charset="0"/>
              </a:rPr>
              <a:t> </a:t>
            </a:r>
            <a:r>
              <a:rPr lang="el-GR" sz="2000" b="0" i="0" u="none" strike="noStrike" baseline="0" dirty="0">
                <a:latin typeface="Arial" panose="020B0604020202020204" pitchFamily="34" charset="0"/>
                <a:cs typeface="Arial" panose="020B0604020202020204" pitchFamily="34" charset="0"/>
              </a:rPr>
              <a:t>υγειονομικής περίθαλψης</a:t>
            </a:r>
            <a:endParaRPr lang="el-G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790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.2  Η Ευρωπαϊκή Ένωση</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348353"/>
            <a:ext cx="11112758" cy="3885679"/>
          </a:xfrm>
          <a:prstGeom prst="rect">
            <a:avLst/>
          </a:prstGeom>
          <a:noFill/>
          <a:ln>
            <a:noFill/>
          </a:ln>
        </p:spPr>
        <p:txBody>
          <a:bodyPr wrap="square" rtlCol="0">
            <a:spAutoFit/>
          </a:bodyPr>
          <a:lstStyle/>
          <a:p>
            <a:endParaRPr lang="el-GR" sz="1050" dirty="0">
              <a:latin typeface="Arial" panose="020B0604020202020204" pitchFamily="34" charset="0"/>
              <a:cs typeface="Arial" panose="020B0604020202020204" pitchFamily="34" charset="0"/>
            </a:endParaRPr>
          </a:p>
          <a:p>
            <a:pPr algn="ctr"/>
            <a:r>
              <a:rPr lang="el-GR" sz="2800" dirty="0">
                <a:latin typeface="Arial" panose="020B0604020202020204" pitchFamily="34" charset="0"/>
                <a:cs typeface="Arial" panose="020B0604020202020204" pitchFamily="34" charset="0"/>
              </a:rPr>
              <a:t>2.2.1</a:t>
            </a:r>
            <a:r>
              <a:rPr lang="el-GR" sz="2800" b="1" dirty="0">
                <a:latin typeface="Arial" panose="020B0604020202020204" pitchFamily="34" charset="0"/>
                <a:cs typeface="Arial" panose="020B0604020202020204" pitchFamily="34" charset="0"/>
              </a:rPr>
              <a:t> Μια νέα στρατηγική για την υγεία </a:t>
            </a:r>
            <a:r>
              <a:rPr lang="el-GR" sz="2800" dirty="0">
                <a:latin typeface="Arial" panose="020B0604020202020204" pitchFamily="34" charset="0"/>
                <a:cs typeface="Arial" panose="020B0604020202020204" pitchFamily="34" charset="0"/>
              </a:rPr>
              <a:t>(Ι</a:t>
            </a:r>
            <a:r>
              <a:rPr lang="en-US" sz="2800" dirty="0">
                <a:latin typeface="Arial" panose="020B0604020202020204" pitchFamily="34" charset="0"/>
                <a:cs typeface="Arial" panose="020B0604020202020204" pitchFamily="34" charset="0"/>
              </a:rPr>
              <a:t>I</a:t>
            </a:r>
            <a:r>
              <a:rPr lang="el-GR" sz="2800" dirty="0">
                <a:latin typeface="Arial" panose="020B0604020202020204" pitchFamily="34" charset="0"/>
                <a:cs typeface="Arial" panose="020B0604020202020204" pitchFamily="34" charset="0"/>
              </a:rPr>
              <a:t>)</a:t>
            </a:r>
          </a:p>
          <a:p>
            <a:endParaRPr lang="el-GR" sz="28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Οι θεμελιώδεις </a:t>
            </a:r>
            <a:r>
              <a:rPr lang="el-GR" sz="2800" b="1" dirty="0">
                <a:latin typeface="Arial" panose="020B0604020202020204" pitchFamily="34" charset="0"/>
                <a:cs typeface="Arial" panose="020B0604020202020204" pitchFamily="34" charset="0"/>
              </a:rPr>
              <a:t>αρχές</a:t>
            </a:r>
            <a:r>
              <a:rPr lang="el-GR" sz="2800" dirty="0">
                <a:latin typeface="Arial" panose="020B0604020202020204" pitchFamily="34" charset="0"/>
                <a:cs typeface="Arial" panose="020B0604020202020204" pitchFamily="34" charset="0"/>
              </a:rPr>
              <a:t> της δράσης για την υγεία:</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ΑΡΧΗ 1: Στρατηγική που βασίζεται στις κοινές αξίες της υγείας.</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ΑΡΧΗ 2: Η υγεία είναι ο μεγαλύτερος πλούτος.</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ΑΡΧΗ 3: Η υγεία σε όλες τις πολιτικές (HIAP=Health in </a:t>
            </a:r>
            <a:r>
              <a:rPr lang="el-GR" sz="2800" dirty="0" err="1">
                <a:latin typeface="Arial" panose="020B0604020202020204" pitchFamily="34" charset="0"/>
                <a:cs typeface="Arial" panose="020B0604020202020204" pitchFamily="34" charset="0"/>
              </a:rPr>
              <a:t>Αll</a:t>
            </a:r>
            <a:r>
              <a:rPr lang="el-GR" sz="2800" dirty="0">
                <a:latin typeface="Arial" panose="020B0604020202020204" pitchFamily="34" charset="0"/>
                <a:cs typeface="Arial" panose="020B0604020202020204" pitchFamily="34" charset="0"/>
              </a:rPr>
              <a:t> </a:t>
            </a:r>
            <a:r>
              <a:rPr lang="el-GR" sz="2800" dirty="0" err="1">
                <a:latin typeface="Arial" panose="020B0604020202020204" pitchFamily="34" charset="0"/>
                <a:cs typeface="Arial" panose="020B0604020202020204" pitchFamily="34" charset="0"/>
              </a:rPr>
              <a:t>Policies</a:t>
            </a:r>
            <a:r>
              <a:rPr lang="el-GR" sz="2800" dirty="0">
                <a:latin typeface="Arial" panose="020B0604020202020204" pitchFamily="34" charset="0"/>
                <a:cs typeface="Arial" panose="020B0604020202020204" pitchFamily="34" charset="0"/>
              </a:rPr>
              <a:t>).</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ΑΡΧΗ 4: Ενισχύοντας τη φωνή της ΕΕ στην παγκόσμια υγεία.</a:t>
            </a:r>
          </a:p>
        </p:txBody>
      </p:sp>
    </p:spTree>
    <p:extLst>
      <p:ext uri="{BB962C8B-B14F-4D97-AF65-F5344CB8AC3E}">
        <p14:creationId xmlns:p14="http://schemas.microsoft.com/office/powerpoint/2010/main" val="2387660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.2  Η Ευρωπαϊκή Ένωση</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348353"/>
            <a:ext cx="11112758" cy="4162678"/>
          </a:xfrm>
          <a:prstGeom prst="rect">
            <a:avLst/>
          </a:prstGeom>
          <a:noFill/>
          <a:ln>
            <a:noFill/>
          </a:ln>
        </p:spPr>
        <p:txBody>
          <a:bodyPr wrap="square" rtlCol="0">
            <a:spAutoFit/>
          </a:bodyPr>
          <a:lstStyle/>
          <a:p>
            <a:endParaRPr lang="el-GR" sz="1050" dirty="0">
              <a:latin typeface="Arial" panose="020B0604020202020204" pitchFamily="34" charset="0"/>
              <a:cs typeface="Arial" panose="020B0604020202020204" pitchFamily="34" charset="0"/>
            </a:endParaRPr>
          </a:p>
          <a:p>
            <a:pPr algn="ctr"/>
            <a:r>
              <a:rPr lang="el-GR" sz="2800" dirty="0">
                <a:latin typeface="Arial" panose="020B0604020202020204" pitchFamily="34" charset="0"/>
                <a:cs typeface="Arial" panose="020B0604020202020204" pitchFamily="34" charset="0"/>
              </a:rPr>
              <a:t>2.2.1 </a:t>
            </a:r>
            <a:r>
              <a:rPr lang="el-GR" sz="2800" b="1" dirty="0">
                <a:latin typeface="Arial" panose="020B0604020202020204" pitchFamily="34" charset="0"/>
                <a:cs typeface="Arial" panose="020B0604020202020204" pitchFamily="34" charset="0"/>
              </a:rPr>
              <a:t>Μια νέα στρατηγική για την υγεία </a:t>
            </a:r>
            <a:r>
              <a:rPr lang="el-GR" sz="2800" dirty="0">
                <a:latin typeface="Arial" panose="020B0604020202020204" pitchFamily="34" charset="0"/>
                <a:cs typeface="Arial" panose="020B0604020202020204" pitchFamily="34" charset="0"/>
              </a:rPr>
              <a:t>(ΙΙ</a:t>
            </a:r>
            <a:r>
              <a:rPr lang="en-US" sz="2800" dirty="0">
                <a:latin typeface="Arial" panose="020B0604020202020204" pitchFamily="34" charset="0"/>
                <a:cs typeface="Arial" panose="020B0604020202020204" pitchFamily="34" charset="0"/>
              </a:rPr>
              <a:t>I</a:t>
            </a:r>
            <a:r>
              <a:rPr lang="el-GR" sz="2800" dirty="0">
                <a:latin typeface="Arial" panose="020B0604020202020204" pitchFamily="34" charset="0"/>
                <a:cs typeface="Arial" panose="020B0604020202020204" pitchFamily="34" charset="0"/>
              </a:rPr>
              <a:t>)</a:t>
            </a:r>
          </a:p>
          <a:p>
            <a:endParaRPr lang="el-GR" sz="28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Οι θεμελιώδεις </a:t>
            </a:r>
            <a:r>
              <a:rPr lang="el-GR" sz="2800" b="1" dirty="0">
                <a:latin typeface="Arial" panose="020B0604020202020204" pitchFamily="34" charset="0"/>
                <a:cs typeface="Arial" panose="020B0604020202020204" pitchFamily="34" charset="0"/>
              </a:rPr>
              <a:t>στρατηγικοί στόχοι</a:t>
            </a:r>
            <a:r>
              <a:rPr lang="el-GR" sz="2800" dirty="0">
                <a:latin typeface="Arial" panose="020B0604020202020204" pitchFamily="34" charset="0"/>
                <a:cs typeface="Arial" panose="020B0604020202020204" pitchFamily="34" charset="0"/>
              </a:rPr>
              <a:t> της δράσης για την υγεία:</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ΣΤΟΧΟΣ 1: Προώθηση της καλής υγείας σε μια Ευρώπη που γερνάει.</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ΣΤΟΧΟΣ 2: Προστασία των πολιτών από τις απειλές για την υγεία.</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ΣΤΟΧΟΣ 3: Υποστήριξη των δυναμικών συστημάτων υγείας και των νέων τεχνολογιών.</a:t>
            </a:r>
          </a:p>
        </p:txBody>
      </p:sp>
    </p:spTree>
    <p:extLst>
      <p:ext uri="{BB962C8B-B14F-4D97-AF65-F5344CB8AC3E}">
        <p14:creationId xmlns:p14="http://schemas.microsoft.com/office/powerpoint/2010/main" val="1316161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.2  Η Ευρωπαϊκή Ένωση</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947913"/>
            <a:ext cx="11112758" cy="5516895"/>
          </a:xfrm>
          <a:prstGeom prst="rect">
            <a:avLst/>
          </a:prstGeom>
          <a:noFill/>
          <a:ln>
            <a:noFill/>
          </a:ln>
        </p:spPr>
        <p:txBody>
          <a:bodyPr wrap="square" rtlCol="0">
            <a:spAutoFit/>
          </a:bodyPr>
          <a:lstStyle/>
          <a:p>
            <a:pPr algn="ctr"/>
            <a:r>
              <a:rPr lang="el-GR" sz="2800" dirty="0">
                <a:latin typeface="Arial" panose="020B0604020202020204" pitchFamily="34" charset="0"/>
                <a:cs typeface="Arial" panose="020B0604020202020204" pitchFamily="34" charset="0"/>
              </a:rPr>
              <a:t>2.2.2 </a:t>
            </a:r>
            <a:r>
              <a:rPr lang="el-GR" sz="2800" b="1" dirty="0">
                <a:latin typeface="Arial" panose="020B0604020202020204" pitchFamily="34" charset="0"/>
                <a:cs typeface="Arial" panose="020B0604020202020204" pitchFamily="34" charset="0"/>
              </a:rPr>
              <a:t>Η εφαρμογή της στρατηγικής</a:t>
            </a:r>
            <a:r>
              <a:rPr lang="en-US" sz="2800" b="1" dirty="0">
                <a:latin typeface="Arial" panose="020B0604020202020204" pitchFamily="34" charset="0"/>
                <a:cs typeface="Arial" panose="020B0604020202020204" pitchFamily="34" charset="0"/>
              </a:rPr>
              <a:t> (I)</a:t>
            </a:r>
            <a:endParaRPr lang="el-GR" sz="2800" b="1" dirty="0">
              <a:latin typeface="Arial" panose="020B0604020202020204" pitchFamily="34" charset="0"/>
              <a:cs typeface="Arial" panose="020B0604020202020204" pitchFamily="34" charset="0"/>
            </a:endParaRPr>
          </a:p>
          <a:p>
            <a:pPr algn="l"/>
            <a:endParaRPr lang="en-US" sz="280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Η στρατηγική αυτή αποσκοπεί στην επίτευξη συγκεκριμένων αποτελεσμάτων για τη</a:t>
            </a:r>
            <a:r>
              <a:rPr lang="en-US" sz="2200" b="0"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βελτίωση της υγείας. Όπως ορίζεται στη Συνθήκη, η ΕΕ έχει έναν μοναδικό ρόλο για τη</a:t>
            </a:r>
            <a:r>
              <a:rPr lang="en-US" sz="2200" b="0"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βελτίωση και την προστασία της υγείας και, επιπλέον, για τη διευκόλυνση της συνεργασίας στον τομέα της υγείας.</a:t>
            </a:r>
            <a:endParaRPr lang="en-US"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Το ντοκουμέντο «</a:t>
            </a:r>
            <a:r>
              <a:rPr lang="el-GR" sz="2200" b="0" i="0" u="none" strike="noStrike" baseline="0" dirty="0" err="1">
                <a:latin typeface="Arial" panose="020B0604020202020204" pitchFamily="34" charset="0"/>
                <a:cs typeface="Arial" panose="020B0604020202020204" pitchFamily="34" charset="0"/>
              </a:rPr>
              <a:t>Investing</a:t>
            </a:r>
            <a:r>
              <a:rPr lang="el-GR" sz="2200" b="0" i="0" u="none" strike="noStrike" baseline="0" dirty="0">
                <a:latin typeface="Arial" panose="020B0604020202020204" pitchFamily="34" charset="0"/>
                <a:cs typeface="Arial" panose="020B0604020202020204" pitchFamily="34" charset="0"/>
              </a:rPr>
              <a:t> in Health» της Ευρωπαϊκής Επιτροπής,</a:t>
            </a:r>
            <a:r>
              <a:rPr lang="en-US" sz="2200" b="0"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δείχνει πώς η επένδυση στην υγεία συμβάλλει στην επίτευξη του</a:t>
            </a:r>
            <a:r>
              <a:rPr lang="en-US" sz="2200" b="0"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στόχου της Ευρώπης 2020 για έξυπνη, βιώσιμη και χωρίς αποκλεισμούς ανάπτυξη (EC</a:t>
            </a:r>
          </a:p>
          <a:p>
            <a:pPr algn="l"/>
            <a:r>
              <a:rPr lang="el-GR" sz="2200" b="0" i="0" u="none" strike="noStrike" baseline="0" dirty="0">
                <a:latin typeface="Arial" panose="020B0604020202020204" pitchFamily="34" charset="0"/>
                <a:cs typeface="Arial" panose="020B0604020202020204" pitchFamily="34" charset="0"/>
              </a:rPr>
              <a:t>2013):</a:t>
            </a:r>
          </a:p>
          <a:p>
            <a:pPr algn="l"/>
            <a:r>
              <a:rPr lang="el-GR" sz="2200" b="0" i="1" u="none" strike="noStrike" baseline="0" dirty="0">
                <a:latin typeface="Arial" panose="020B0604020202020204" pitchFamily="34" charset="0"/>
                <a:cs typeface="Arial" panose="020B0604020202020204" pitchFamily="34" charset="0"/>
              </a:rPr>
              <a:t>«Η υγεία είναι αξία από μόνη της». </a:t>
            </a:r>
            <a:r>
              <a:rPr lang="el-GR" sz="2200" b="0" i="0" u="none" strike="noStrike" baseline="0" dirty="0">
                <a:latin typeface="Arial" panose="020B0604020202020204" pitchFamily="34" charset="0"/>
                <a:cs typeface="Arial" panose="020B0604020202020204" pitchFamily="34" charset="0"/>
              </a:rPr>
              <a:t>Είναι επίσης μια προϋπόθεση για την οικονομική ευημερία. Η υγεία των ανθρώπων επηρεάζει τα οικονομικά αποτελέσματα όσον αφορά την</a:t>
            </a:r>
            <a:r>
              <a:rPr lang="en-US" sz="2200" b="0"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παραγωγικότητα, την προσφορά εργασίας, το ανθρώπινο κεφάλαιο και τις δημόσιες δαπάνες.</a:t>
            </a:r>
            <a:r>
              <a:rPr lang="en-US" sz="2200" b="0" i="0" u="none" strike="noStrike" baseline="0" dirty="0">
                <a:latin typeface="Arial" panose="020B0604020202020204" pitchFamily="34" charset="0"/>
                <a:cs typeface="Arial" panose="020B0604020202020204" pitchFamily="34" charset="0"/>
              </a:rPr>
              <a:t> </a:t>
            </a:r>
            <a:r>
              <a:rPr lang="el-GR" sz="2200" b="0" i="1" u="none" strike="noStrike" baseline="0" dirty="0">
                <a:latin typeface="Arial" panose="020B0604020202020204" pitchFamily="34" charset="0"/>
                <a:cs typeface="Arial" panose="020B0604020202020204" pitchFamily="34" charset="0"/>
              </a:rPr>
              <a:t>«Οι δαπάνες για την υγεία αναγνωρίζονται ως δαπάνες φιλικές προς την ανάπτυξη».</a:t>
            </a:r>
            <a:endParaRPr lang="el-GR" sz="2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439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39077"/>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.2  Η Ευρωπαϊκή Ένωση</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798126"/>
            <a:ext cx="11112758" cy="5640006"/>
          </a:xfrm>
          <a:prstGeom prst="rect">
            <a:avLst/>
          </a:prstGeom>
          <a:noFill/>
          <a:ln>
            <a:noFill/>
          </a:ln>
        </p:spPr>
        <p:txBody>
          <a:bodyPr wrap="square" rtlCol="0">
            <a:spAutoFit/>
          </a:bodyPr>
          <a:lstStyle/>
          <a:p>
            <a:pPr algn="ctr"/>
            <a:r>
              <a:rPr lang="el-GR" sz="2800" dirty="0">
                <a:latin typeface="Arial" panose="020B0604020202020204" pitchFamily="34" charset="0"/>
                <a:cs typeface="Arial" panose="020B0604020202020204" pitchFamily="34" charset="0"/>
              </a:rPr>
              <a:t>2.2.2 </a:t>
            </a:r>
            <a:r>
              <a:rPr lang="el-GR" sz="2800" b="1" dirty="0">
                <a:latin typeface="Arial" panose="020B0604020202020204" pitchFamily="34" charset="0"/>
                <a:cs typeface="Arial" panose="020B0604020202020204" pitchFamily="34" charset="0"/>
              </a:rPr>
              <a:t>Η εφαρμογή της στρατηγικής</a:t>
            </a:r>
            <a:r>
              <a:rPr lang="en-US" sz="2800" b="1" dirty="0">
                <a:latin typeface="Arial" panose="020B0604020202020204" pitchFamily="34" charset="0"/>
                <a:cs typeface="Arial" panose="020B0604020202020204" pitchFamily="34" charset="0"/>
              </a:rPr>
              <a:t> (II)</a:t>
            </a:r>
          </a:p>
          <a:p>
            <a:pPr algn="ctr"/>
            <a:endParaRPr lang="en-US" sz="2800" dirty="0">
              <a:latin typeface="Arial" panose="020B0604020202020204" pitchFamily="34" charset="0"/>
              <a:cs typeface="Arial" panose="020B0604020202020204" pitchFamily="34" charset="0"/>
            </a:endParaRPr>
          </a:p>
          <a:p>
            <a:pPr algn="l"/>
            <a:r>
              <a:rPr lang="el-GR" sz="2100" b="0" i="0" u="none" strike="noStrike" baseline="0" dirty="0">
                <a:latin typeface="Arial" panose="020B0604020202020204" pitchFamily="34" charset="0"/>
                <a:cs typeface="Arial" panose="020B0604020202020204" pitchFamily="34" charset="0"/>
              </a:rPr>
              <a:t>Η ΕΕ μπορεί να βοηθήσει τα κράτη μέλη να</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βελτιώσουν τη σχέση κόστους-αποτελεσματικότητας μέσω της υγιούς καινοτομίας και</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να συμβάλουν στην καλύτερη αξιολόγηση της απόδοσης των συστημάτων υγείας, με</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στόχο την </a:t>
            </a:r>
            <a:r>
              <a:rPr lang="el-GR" sz="2100" b="0" i="0" u="none" strike="noStrike" baseline="0" dirty="0" err="1">
                <a:latin typeface="Arial" panose="020B0604020202020204" pitchFamily="34" charset="0"/>
                <a:cs typeface="Arial" panose="020B0604020202020204" pitchFamily="34" charset="0"/>
              </a:rPr>
              <a:t>αειφορία</a:t>
            </a:r>
            <a:r>
              <a:rPr lang="el-GR" sz="2100" b="0" i="0" u="none" strike="noStrike" baseline="0" dirty="0">
                <a:latin typeface="Arial" panose="020B0604020202020204" pitchFamily="34" charset="0"/>
                <a:cs typeface="Arial" panose="020B0604020202020204" pitchFamily="34" charset="0"/>
              </a:rPr>
              <a:t> των συστημάτων υγείας </a:t>
            </a:r>
            <a:r>
              <a:rPr lang="el-GR" sz="2100" b="1" i="0" u="none" strike="noStrike" baseline="0" dirty="0">
                <a:latin typeface="Arial" panose="020B0604020202020204" pitchFamily="34" charset="0"/>
                <a:cs typeface="Arial" panose="020B0604020202020204" pitchFamily="34" charset="0"/>
              </a:rPr>
              <a:t>στα εξής</a:t>
            </a:r>
            <a:r>
              <a:rPr lang="el-GR" sz="2100" b="0" i="0" u="none" strike="noStrike" baseline="0" dirty="0">
                <a:latin typeface="Arial" panose="020B0604020202020204" pitchFamily="34" charset="0"/>
                <a:cs typeface="Arial" panose="020B0604020202020204" pitchFamily="34" charset="0"/>
              </a:rPr>
              <a:t>:</a:t>
            </a:r>
          </a:p>
          <a:p>
            <a:pPr algn="l"/>
            <a:r>
              <a:rPr lang="el-GR" sz="2100" b="0" i="0" u="none" strike="noStrike" baseline="0" dirty="0">
                <a:latin typeface="Arial" panose="020B0604020202020204" pitchFamily="34" charset="0"/>
                <a:cs typeface="Arial" panose="020B0604020202020204" pitchFamily="34" charset="0"/>
              </a:rPr>
              <a:t>• Η υγεία αποτελεί σημαντικό μέρος των δημόσιων προϋπολογισμών.</a:t>
            </a:r>
          </a:p>
          <a:p>
            <a:pPr algn="l"/>
            <a:r>
              <a:rPr lang="el-GR" sz="2100" b="0" i="0" u="none" strike="noStrike" baseline="0" dirty="0">
                <a:latin typeface="Arial" panose="020B0604020202020204" pitchFamily="34" charset="0"/>
                <a:cs typeface="Arial" panose="020B0604020202020204" pitchFamily="34" charset="0"/>
              </a:rPr>
              <a:t>• Η διασφάλιση της αποδοτικότερης και της αποτελεσματικότερης παροχής υπηρεσιών υγείας όλων των κρατών μελών είναι ζωτικής σημασίας για να εξασφαλιστεί η καθολική πρόσβαση και η ισότητα σε αυτές καθώς και η επαρκής και βιώσιμη χρηματοδότησή τους.</a:t>
            </a:r>
            <a:endParaRPr lang="en-US" sz="2100" b="0" i="0" u="none" strike="noStrike" baseline="0" dirty="0">
              <a:latin typeface="Arial" panose="020B0604020202020204" pitchFamily="34" charset="0"/>
              <a:cs typeface="Arial" panose="020B0604020202020204" pitchFamily="34" charset="0"/>
            </a:endParaRPr>
          </a:p>
          <a:p>
            <a:pPr algn="l"/>
            <a:r>
              <a:rPr lang="el-GR" sz="2100" b="0" i="0" u="none" strike="noStrike" baseline="0" dirty="0">
                <a:latin typeface="Arial" panose="020B0604020202020204" pitchFamily="34" charset="0"/>
                <a:cs typeface="Arial" panose="020B0604020202020204" pitchFamily="34" charset="0"/>
              </a:rPr>
              <a:t>• Η οικονομική βιωσιμότητα μπορεί να απαιτήσει περικοπές του προϋπολογισμού,</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συμπεριλαμβανομένου και αυτού της υγειονομικής περίθαλψης.</a:t>
            </a:r>
          </a:p>
          <a:p>
            <a:pPr algn="l"/>
            <a:r>
              <a:rPr lang="el-GR" sz="2100" b="0" i="0" u="none" strike="noStrike" baseline="0" dirty="0">
                <a:latin typeface="Arial" panose="020B0604020202020204" pitchFamily="34" charset="0"/>
                <a:cs typeface="Arial" panose="020B0604020202020204" pitchFamily="34" charset="0"/>
              </a:rPr>
              <a:t>• Η σχέση μεταξύ των δαπανών υγειονομικής περίθαλψης και των αποτελεσμάτων</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υγείας δεν είναι γραμμική.</a:t>
            </a:r>
          </a:p>
          <a:p>
            <a:pPr algn="l"/>
            <a:r>
              <a:rPr lang="el-GR" sz="2100" b="0" i="0" u="none" strike="noStrike" baseline="0" dirty="0">
                <a:latin typeface="Arial" panose="020B0604020202020204" pitchFamily="34" charset="0"/>
                <a:cs typeface="Arial" panose="020B0604020202020204" pitchFamily="34" charset="0"/>
              </a:rPr>
              <a:t>• Δεν είναι μόνο το πόσα χρήματα δαπανώνται αλλά και το πώς δαπανώνται, που</a:t>
            </a:r>
            <a:r>
              <a:rPr lang="en-US" sz="2100" b="0" i="0" u="none" strike="noStrike" baseline="0" dirty="0">
                <a:latin typeface="Arial" panose="020B0604020202020204" pitchFamily="34" charset="0"/>
                <a:cs typeface="Arial" panose="020B0604020202020204" pitchFamily="34" charset="0"/>
              </a:rPr>
              <a:t> </a:t>
            </a:r>
            <a:r>
              <a:rPr lang="el-GR" sz="2100" b="0" i="0" u="none" strike="noStrike" baseline="0" dirty="0">
                <a:latin typeface="Arial" panose="020B0604020202020204" pitchFamily="34" charset="0"/>
                <a:cs typeface="Arial" panose="020B0604020202020204" pitchFamily="34" charset="0"/>
              </a:rPr>
              <a:t>καθορίζει την κατάσταση της υγείας στη χώρα.</a:t>
            </a:r>
            <a:endParaRPr lang="el-GR" sz="21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6557458"/>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314</TotalTime>
  <Words>3034</Words>
  <Application>Microsoft Office PowerPoint</Application>
  <PresentationFormat>Ευρεία οθόνη</PresentationFormat>
  <Paragraphs>231</Paragraphs>
  <Slides>29</Slides>
  <Notes>1</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29</vt:i4>
      </vt:variant>
    </vt:vector>
  </HeadingPairs>
  <TitlesOfParts>
    <vt:vector size="34" baseType="lpstr">
      <vt:lpstr>MyriadPro-Regular</vt:lpstr>
      <vt:lpstr>Aptos</vt:lpstr>
      <vt:lpstr>Aptos Display</vt:lpstr>
      <vt:lpstr>Arial</vt:lpstr>
      <vt:lpstr>Θέμα του Office</vt:lpstr>
      <vt:lpstr>Πολιτική υγείας και  Διοίκηση υπηρεσιών υγείας</vt:lpstr>
      <vt:lpstr>2.1  Διεθνές πολιτικό περιβάλλον (1)</vt:lpstr>
      <vt:lpstr>2.1  Διεθνές πολιτικό περιβάλλον (2)</vt:lpstr>
      <vt:lpstr>2.2  Η Ευρωπαϊκή Ένωση</vt:lpstr>
      <vt:lpstr>2.2  Η Ευρωπαϊκή Ένωση</vt:lpstr>
      <vt:lpstr>2.2  Η Ευρωπαϊκή Ένωση</vt:lpstr>
      <vt:lpstr>2.2  Η Ευρωπαϊκή Ένωση</vt:lpstr>
      <vt:lpstr>2.2  Η Ευρωπαϊκή Ένωση</vt:lpstr>
      <vt:lpstr>2.2  Η Ευρωπαϊκή Ένωση</vt:lpstr>
      <vt:lpstr>2.2  Η Ευρωπαϊκή Ένωση</vt:lpstr>
      <vt:lpstr>2.2  Η Ευρωπαϊκή Ένωση</vt:lpstr>
      <vt:lpstr>2.2  Η Ευρωπαϊκή Ένωση</vt:lpstr>
      <vt:lpstr>2.2  Η Ευρωπαϊκή Ένωση</vt:lpstr>
      <vt:lpstr>2.2  Η Ευρωπαϊκή Ένωση</vt:lpstr>
      <vt:lpstr>2.2  Η Ευρωπαϊκή Ένωση</vt:lpstr>
      <vt:lpstr>2.2  Η Ευρωπαϊκή Ένωση</vt:lpstr>
      <vt:lpstr>2.3  Σύστημα και υγεία (1)</vt:lpstr>
      <vt:lpstr>2.3  Σύστημα και υγεία (2)</vt:lpstr>
      <vt:lpstr>2.3  Σύστημα και υγεία (3)</vt:lpstr>
      <vt:lpstr>2.4  Ανασκόπηση συστημάτων υγείας (1)</vt:lpstr>
      <vt:lpstr>2.4  Ανασκόπηση συστημάτων υγείας (2)</vt:lpstr>
      <vt:lpstr>2.5  Συμπέρασμα (1)</vt:lpstr>
      <vt:lpstr>2.5  Συμπέρασμα (2)</vt:lpstr>
      <vt:lpstr>2.5  Συμπέρασμα (3)</vt:lpstr>
      <vt:lpstr>2.5  Συμπέρασμα (4)</vt:lpstr>
      <vt:lpstr>2.5  Συμπέρασμα (5)</vt:lpstr>
      <vt:lpstr>2.5  Συμπέρασμα (6)</vt:lpstr>
      <vt:lpstr>2.5  Συμπέρασμα (7)</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nikos</dc:creator>
  <cp:lastModifiedBy>Νικόλαος Πολύζος</cp:lastModifiedBy>
  <cp:revision>16</cp:revision>
  <dcterms:created xsi:type="dcterms:W3CDTF">2024-07-08T09:08:45Z</dcterms:created>
  <dcterms:modified xsi:type="dcterms:W3CDTF">2024-10-28T13:27:22Z</dcterms:modified>
</cp:coreProperties>
</file>