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sldIdLst>
    <p:sldId id="256" r:id="rId2"/>
    <p:sldId id="286" r:id="rId3"/>
    <p:sldId id="257" r:id="rId4"/>
    <p:sldId id="289" r:id="rId5"/>
    <p:sldId id="296" r:id="rId6"/>
    <p:sldId id="297" r:id="rId7"/>
    <p:sldId id="290" r:id="rId8"/>
    <p:sldId id="298" r:id="rId9"/>
    <p:sldId id="278" r:id="rId10"/>
    <p:sldId id="299" r:id="rId11"/>
    <p:sldId id="300" r:id="rId12"/>
    <p:sldId id="301" r:id="rId13"/>
    <p:sldId id="302" r:id="rId14"/>
    <p:sldId id="303" r:id="rId15"/>
    <p:sldId id="279" r:id="rId16"/>
    <p:sldId id="304" r:id="rId17"/>
    <p:sldId id="305" r:id="rId18"/>
    <p:sldId id="280" r:id="rId19"/>
    <p:sldId id="306" r:id="rId20"/>
    <p:sldId id="307" r:id="rId21"/>
    <p:sldId id="284" r:id="rId22"/>
    <p:sldId id="291" r:id="rId23"/>
    <p:sldId id="292" r:id="rId24"/>
    <p:sldId id="293" r:id="rId25"/>
    <p:sldId id="294" r:id="rId26"/>
    <p:sldId id="283" r:id="rId27"/>
    <p:sldId id="308" r:id="rId28"/>
    <p:sldId id="309" r:id="rId29"/>
    <p:sldId id="310" r:id="rId30"/>
    <p:sldId id="311" r:id="rId31"/>
    <p:sldId id="312" r:id="rId32"/>
    <p:sldId id="313" r:id="rId33"/>
    <p:sldId id="282" r:id="rId34"/>
    <p:sldId id="314" r:id="rId35"/>
    <p:sldId id="285" r:id="rId36"/>
    <p:sldId id="315" r:id="rId37"/>
    <p:sldId id="272" r:id="rId3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AFA7"/>
    <a:srgbClr val="05BBB7"/>
    <a:srgbClr val="05B3AF"/>
    <a:srgbClr val="2E6CB8"/>
    <a:srgbClr val="0B8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30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Νικόλαος Πολύζος" userId="49bd9883-38f1-4410-9a28-6e5045e10986" providerId="ADAL" clId="{7AE03348-79EA-4479-BB23-67AB85A2341D}"/>
    <pc:docChg chg="modSld">
      <pc:chgData name="Νικόλαος Πολύζος" userId="49bd9883-38f1-4410-9a28-6e5045e10986" providerId="ADAL" clId="{7AE03348-79EA-4479-BB23-67AB85A2341D}" dt="2024-10-01T07:49:50.278" v="39" actId="20577"/>
      <pc:docMkLst>
        <pc:docMk/>
      </pc:docMkLst>
      <pc:sldChg chg="modSp mod">
        <pc:chgData name="Νικόλαος Πολύζος" userId="49bd9883-38f1-4410-9a28-6e5045e10986" providerId="ADAL" clId="{7AE03348-79EA-4479-BB23-67AB85A2341D}" dt="2024-10-01T07:39:09.709" v="7" actId="20577"/>
        <pc:sldMkLst>
          <pc:docMk/>
          <pc:sldMk cId="769852643" sldId="278"/>
        </pc:sldMkLst>
        <pc:spChg chg="mod">
          <ac:chgData name="Νικόλαος Πολύζος" userId="49bd9883-38f1-4410-9a28-6e5045e10986" providerId="ADAL" clId="{7AE03348-79EA-4479-BB23-67AB85A2341D}" dt="2024-10-01T07:39:09.709" v="7" actId="20577"/>
          <ac:spMkLst>
            <pc:docMk/>
            <pc:sldMk cId="769852643" sldId="278"/>
            <ac:spMk id="4" creationId="{017CE44A-DACC-7179-A8D3-B317D438C19B}"/>
          </ac:spMkLst>
        </pc:spChg>
      </pc:sldChg>
      <pc:sldChg chg="modSp mod">
        <pc:chgData name="Νικόλαος Πολύζος" userId="49bd9883-38f1-4410-9a28-6e5045e10986" providerId="ADAL" clId="{7AE03348-79EA-4479-BB23-67AB85A2341D}" dt="2024-10-01T07:47:46.799" v="20" actId="20577"/>
        <pc:sldMkLst>
          <pc:docMk/>
          <pc:sldMk cId="340417973" sldId="279"/>
        </pc:sldMkLst>
        <pc:spChg chg="mod">
          <ac:chgData name="Νικόλαος Πολύζος" userId="49bd9883-38f1-4410-9a28-6e5045e10986" providerId="ADAL" clId="{7AE03348-79EA-4479-BB23-67AB85A2341D}" dt="2024-10-01T07:47:46.799" v="20" actId="20577"/>
          <ac:spMkLst>
            <pc:docMk/>
            <pc:sldMk cId="340417973" sldId="279"/>
            <ac:spMk id="4" creationId="{017CE44A-DACC-7179-A8D3-B317D438C19B}"/>
          </ac:spMkLst>
        </pc:spChg>
      </pc:sldChg>
      <pc:sldChg chg="modSp mod">
        <pc:chgData name="Νικόλαος Πολύζος" userId="49bd9883-38f1-4410-9a28-6e5045e10986" providerId="ADAL" clId="{7AE03348-79EA-4479-BB23-67AB85A2341D}" dt="2024-10-01T07:48:43.772" v="37" actId="6549"/>
        <pc:sldMkLst>
          <pc:docMk/>
          <pc:sldMk cId="1787283241" sldId="280"/>
        </pc:sldMkLst>
        <pc:spChg chg="mod">
          <ac:chgData name="Νικόλαος Πολύζος" userId="49bd9883-38f1-4410-9a28-6e5045e10986" providerId="ADAL" clId="{7AE03348-79EA-4479-BB23-67AB85A2341D}" dt="2024-10-01T07:48:43.772" v="37" actId="6549"/>
          <ac:spMkLst>
            <pc:docMk/>
            <pc:sldMk cId="1787283241" sldId="280"/>
            <ac:spMk id="4" creationId="{017CE44A-DACC-7179-A8D3-B317D438C19B}"/>
          </ac:spMkLst>
        </pc:spChg>
      </pc:sldChg>
      <pc:sldChg chg="modSp mod">
        <pc:chgData name="Νικόλαος Πολύζος" userId="49bd9883-38f1-4410-9a28-6e5045e10986" providerId="ADAL" clId="{7AE03348-79EA-4479-BB23-67AB85A2341D}" dt="2024-10-01T07:36:10.252" v="6" actId="20577"/>
        <pc:sldMkLst>
          <pc:docMk/>
          <pc:sldMk cId="1399176683" sldId="290"/>
        </pc:sldMkLst>
        <pc:spChg chg="mod">
          <ac:chgData name="Νικόλαος Πολύζος" userId="49bd9883-38f1-4410-9a28-6e5045e10986" providerId="ADAL" clId="{7AE03348-79EA-4479-BB23-67AB85A2341D}" dt="2024-10-01T07:36:10.252" v="6" actId="20577"/>
          <ac:spMkLst>
            <pc:docMk/>
            <pc:sldMk cId="1399176683" sldId="290"/>
            <ac:spMk id="3" creationId="{F6E0FCA0-DB25-F034-6BB4-149440CA5DB8}"/>
          </ac:spMkLst>
        </pc:spChg>
      </pc:sldChg>
      <pc:sldChg chg="modSp mod">
        <pc:chgData name="Νικόλαος Πολύζος" userId="49bd9883-38f1-4410-9a28-6e5045e10986" providerId="ADAL" clId="{7AE03348-79EA-4479-BB23-67AB85A2341D}" dt="2024-10-01T07:49:17.154" v="38" actId="113"/>
        <pc:sldMkLst>
          <pc:docMk/>
          <pc:sldMk cId="746840744" sldId="294"/>
        </pc:sldMkLst>
        <pc:spChg chg="mod">
          <ac:chgData name="Νικόλαος Πολύζος" userId="49bd9883-38f1-4410-9a28-6e5045e10986" providerId="ADAL" clId="{7AE03348-79EA-4479-BB23-67AB85A2341D}" dt="2024-10-01T07:49:17.154" v="38" actId="113"/>
          <ac:spMkLst>
            <pc:docMk/>
            <pc:sldMk cId="746840744" sldId="294"/>
            <ac:spMk id="3" creationId="{C5AEAC57-0DB4-28AB-4CC9-FFFB473C06A7}"/>
          </ac:spMkLst>
        </pc:spChg>
      </pc:sldChg>
      <pc:sldChg chg="modSp mod">
        <pc:chgData name="Νικόλαος Πολύζος" userId="49bd9883-38f1-4410-9a28-6e5045e10986" providerId="ADAL" clId="{7AE03348-79EA-4479-BB23-67AB85A2341D}" dt="2024-10-01T07:34:38.785" v="1" actId="20577"/>
        <pc:sldMkLst>
          <pc:docMk/>
          <pc:sldMk cId="1104616965" sldId="296"/>
        </pc:sldMkLst>
        <pc:spChg chg="mod">
          <ac:chgData name="Νικόλαος Πολύζος" userId="49bd9883-38f1-4410-9a28-6e5045e10986" providerId="ADAL" clId="{7AE03348-79EA-4479-BB23-67AB85A2341D}" dt="2024-10-01T07:34:38.785" v="1" actId="20577"/>
          <ac:spMkLst>
            <pc:docMk/>
            <pc:sldMk cId="1104616965" sldId="296"/>
            <ac:spMk id="3" creationId="{F6E0FCA0-DB25-F034-6BB4-149440CA5DB8}"/>
          </ac:spMkLst>
        </pc:spChg>
      </pc:sldChg>
      <pc:sldChg chg="modSp mod">
        <pc:chgData name="Νικόλαος Πολύζος" userId="49bd9883-38f1-4410-9a28-6e5045e10986" providerId="ADAL" clId="{7AE03348-79EA-4479-BB23-67AB85A2341D}" dt="2024-10-01T07:35:29.006" v="5" actId="20577"/>
        <pc:sldMkLst>
          <pc:docMk/>
          <pc:sldMk cId="1427455941" sldId="297"/>
        </pc:sldMkLst>
        <pc:spChg chg="mod">
          <ac:chgData name="Νικόλαος Πολύζος" userId="49bd9883-38f1-4410-9a28-6e5045e10986" providerId="ADAL" clId="{7AE03348-79EA-4479-BB23-67AB85A2341D}" dt="2024-10-01T07:35:29.006" v="5" actId="20577"/>
          <ac:spMkLst>
            <pc:docMk/>
            <pc:sldMk cId="1427455941" sldId="297"/>
            <ac:spMk id="3" creationId="{F6E0FCA0-DB25-F034-6BB4-149440CA5DB8}"/>
          </ac:spMkLst>
        </pc:spChg>
      </pc:sldChg>
      <pc:sldChg chg="modSp mod">
        <pc:chgData name="Νικόλαος Πολύζος" userId="49bd9883-38f1-4410-9a28-6e5045e10986" providerId="ADAL" clId="{7AE03348-79EA-4479-BB23-67AB85A2341D}" dt="2024-10-01T07:39:42.540" v="9" actId="20577"/>
        <pc:sldMkLst>
          <pc:docMk/>
          <pc:sldMk cId="1006723176" sldId="299"/>
        </pc:sldMkLst>
        <pc:spChg chg="mod">
          <ac:chgData name="Νικόλαος Πολύζος" userId="49bd9883-38f1-4410-9a28-6e5045e10986" providerId="ADAL" clId="{7AE03348-79EA-4479-BB23-67AB85A2341D}" dt="2024-10-01T07:39:42.540" v="9" actId="20577"/>
          <ac:spMkLst>
            <pc:docMk/>
            <pc:sldMk cId="1006723176" sldId="299"/>
            <ac:spMk id="4" creationId="{017CE44A-DACC-7179-A8D3-B317D438C19B}"/>
          </ac:spMkLst>
        </pc:spChg>
      </pc:sldChg>
      <pc:sldChg chg="modSp mod">
        <pc:chgData name="Νικόλαος Πολύζος" userId="49bd9883-38f1-4410-9a28-6e5045e10986" providerId="ADAL" clId="{7AE03348-79EA-4479-BB23-67AB85A2341D}" dt="2024-10-01T07:40:00.806" v="11" actId="20577"/>
        <pc:sldMkLst>
          <pc:docMk/>
          <pc:sldMk cId="3351634228" sldId="300"/>
        </pc:sldMkLst>
        <pc:spChg chg="mod">
          <ac:chgData name="Νικόλαος Πολύζος" userId="49bd9883-38f1-4410-9a28-6e5045e10986" providerId="ADAL" clId="{7AE03348-79EA-4479-BB23-67AB85A2341D}" dt="2024-10-01T07:40:00.806" v="11" actId="20577"/>
          <ac:spMkLst>
            <pc:docMk/>
            <pc:sldMk cId="3351634228" sldId="300"/>
            <ac:spMk id="4" creationId="{017CE44A-DACC-7179-A8D3-B317D438C19B}"/>
          </ac:spMkLst>
        </pc:spChg>
      </pc:sldChg>
      <pc:sldChg chg="modSp mod">
        <pc:chgData name="Νικόλαος Πολύζος" userId="49bd9883-38f1-4410-9a28-6e5045e10986" providerId="ADAL" clId="{7AE03348-79EA-4479-BB23-67AB85A2341D}" dt="2024-10-01T07:40:44.026" v="13" actId="20577"/>
        <pc:sldMkLst>
          <pc:docMk/>
          <pc:sldMk cId="2188184076" sldId="302"/>
        </pc:sldMkLst>
        <pc:spChg chg="mod">
          <ac:chgData name="Νικόλαος Πολύζος" userId="49bd9883-38f1-4410-9a28-6e5045e10986" providerId="ADAL" clId="{7AE03348-79EA-4479-BB23-67AB85A2341D}" dt="2024-10-01T07:40:44.026" v="13" actId="20577"/>
          <ac:spMkLst>
            <pc:docMk/>
            <pc:sldMk cId="2188184076" sldId="302"/>
            <ac:spMk id="4" creationId="{017CE44A-DACC-7179-A8D3-B317D438C19B}"/>
          </ac:spMkLst>
        </pc:spChg>
      </pc:sldChg>
      <pc:sldChg chg="modSp mod">
        <pc:chgData name="Νικόλαος Πολύζος" userId="49bd9883-38f1-4410-9a28-6e5045e10986" providerId="ADAL" clId="{7AE03348-79EA-4479-BB23-67AB85A2341D}" dt="2024-10-01T07:49:50.278" v="39" actId="20577"/>
        <pc:sldMkLst>
          <pc:docMk/>
          <pc:sldMk cId="1728389880" sldId="313"/>
        </pc:sldMkLst>
        <pc:spChg chg="mod">
          <ac:chgData name="Νικόλαος Πολύζος" userId="49bd9883-38f1-4410-9a28-6e5045e10986" providerId="ADAL" clId="{7AE03348-79EA-4479-BB23-67AB85A2341D}" dt="2024-10-01T07:49:50.278" v="39" actId="20577"/>
          <ac:spMkLst>
            <pc:docMk/>
            <pc:sldMk cId="1728389880" sldId="313"/>
            <ac:spMk id="4" creationId="{017CE44A-DACC-7179-A8D3-B317D438C19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345E5C-E04E-D71C-7C91-F1AE0DF9DE1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0487DA60-F6DC-39A2-4315-23649AB667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9EE5C1F8-05D8-83DC-3BEF-FB5F14A7D8FF}"/>
              </a:ext>
            </a:extLst>
          </p:cNvPr>
          <p:cNvSpPr>
            <a:spLocks noGrp="1"/>
          </p:cNvSpPr>
          <p:nvPr>
            <p:ph type="dt" sz="half" idx="10"/>
          </p:nvPr>
        </p:nvSpPr>
        <p:spPr/>
        <p:txBody>
          <a:bodyPr/>
          <a:lstStyle/>
          <a:p>
            <a:fld id="{0FFD496A-A6FD-44E0-AE7D-3A81BD926359}" type="datetimeFigureOut">
              <a:rPr lang="el-GR" smtClean="0"/>
              <a:t>1/10/2024</a:t>
            </a:fld>
            <a:endParaRPr lang="el-GR"/>
          </a:p>
        </p:txBody>
      </p:sp>
      <p:sp>
        <p:nvSpPr>
          <p:cNvPr id="5" name="Θέση υποσέλιδου 4">
            <a:extLst>
              <a:ext uri="{FF2B5EF4-FFF2-40B4-BE49-F238E27FC236}">
                <a16:creationId xmlns:a16="http://schemas.microsoft.com/office/drawing/2014/main" id="{78E0C7B9-E1EF-B540-F976-B1636EFB31F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518F51F-8A54-7DD0-B2FE-2756531444D5}"/>
              </a:ext>
            </a:extLst>
          </p:cNvPr>
          <p:cNvSpPr>
            <a:spLocks noGrp="1"/>
          </p:cNvSpPr>
          <p:nvPr>
            <p:ph type="sldNum" sz="quarter" idx="12"/>
          </p:nvPr>
        </p:nvSpPr>
        <p:spPr/>
        <p:txBody>
          <a:bodyPr/>
          <a:lstStyle/>
          <a:p>
            <a:fld id="{E2FFDF92-E278-4AD4-BEA7-55EB6746F069}" type="slidenum">
              <a:rPr lang="el-GR" smtClean="0"/>
              <a:t>‹#›</a:t>
            </a:fld>
            <a:endParaRPr lang="el-GR"/>
          </a:p>
        </p:txBody>
      </p:sp>
    </p:spTree>
    <p:extLst>
      <p:ext uri="{BB962C8B-B14F-4D97-AF65-F5344CB8AC3E}">
        <p14:creationId xmlns:p14="http://schemas.microsoft.com/office/powerpoint/2010/main" val="1515590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2D4F4F-1680-3066-5DB0-9FA0EC31F4F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70A62ED-1E07-572D-A5FE-C2D1895C40C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8506A50-C73C-87A5-D382-392933CAAF5B}"/>
              </a:ext>
            </a:extLst>
          </p:cNvPr>
          <p:cNvSpPr>
            <a:spLocks noGrp="1"/>
          </p:cNvSpPr>
          <p:nvPr>
            <p:ph type="dt" sz="half" idx="10"/>
          </p:nvPr>
        </p:nvSpPr>
        <p:spPr/>
        <p:txBody>
          <a:bodyPr/>
          <a:lstStyle/>
          <a:p>
            <a:fld id="{0FFD496A-A6FD-44E0-AE7D-3A81BD926359}" type="datetimeFigureOut">
              <a:rPr lang="el-GR" smtClean="0"/>
              <a:t>1/10/2024</a:t>
            </a:fld>
            <a:endParaRPr lang="el-GR"/>
          </a:p>
        </p:txBody>
      </p:sp>
      <p:sp>
        <p:nvSpPr>
          <p:cNvPr id="5" name="Θέση υποσέλιδου 4">
            <a:extLst>
              <a:ext uri="{FF2B5EF4-FFF2-40B4-BE49-F238E27FC236}">
                <a16:creationId xmlns:a16="http://schemas.microsoft.com/office/drawing/2014/main" id="{344F5062-E9AB-3C10-EC71-5A35737A220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CD6A855-0B4C-6675-E143-C8223C0B201F}"/>
              </a:ext>
            </a:extLst>
          </p:cNvPr>
          <p:cNvSpPr>
            <a:spLocks noGrp="1"/>
          </p:cNvSpPr>
          <p:nvPr>
            <p:ph type="sldNum" sz="quarter" idx="12"/>
          </p:nvPr>
        </p:nvSpPr>
        <p:spPr/>
        <p:txBody>
          <a:bodyPr/>
          <a:lstStyle/>
          <a:p>
            <a:fld id="{E2FFDF92-E278-4AD4-BEA7-55EB6746F069}" type="slidenum">
              <a:rPr lang="el-GR" smtClean="0"/>
              <a:t>‹#›</a:t>
            </a:fld>
            <a:endParaRPr lang="el-GR"/>
          </a:p>
        </p:txBody>
      </p:sp>
    </p:spTree>
    <p:extLst>
      <p:ext uri="{BB962C8B-B14F-4D97-AF65-F5344CB8AC3E}">
        <p14:creationId xmlns:p14="http://schemas.microsoft.com/office/powerpoint/2010/main" val="3048002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1B6FC8D1-47FA-3C65-6D35-E0082AE0366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A290035-7783-3873-874A-78A4AD2F73D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1A58685-7CC4-6BC5-18F8-A1AF89E36893}"/>
              </a:ext>
            </a:extLst>
          </p:cNvPr>
          <p:cNvSpPr>
            <a:spLocks noGrp="1"/>
          </p:cNvSpPr>
          <p:nvPr>
            <p:ph type="dt" sz="half" idx="10"/>
          </p:nvPr>
        </p:nvSpPr>
        <p:spPr/>
        <p:txBody>
          <a:bodyPr/>
          <a:lstStyle/>
          <a:p>
            <a:fld id="{0FFD496A-A6FD-44E0-AE7D-3A81BD926359}" type="datetimeFigureOut">
              <a:rPr lang="el-GR" smtClean="0"/>
              <a:t>1/10/2024</a:t>
            </a:fld>
            <a:endParaRPr lang="el-GR"/>
          </a:p>
        </p:txBody>
      </p:sp>
      <p:sp>
        <p:nvSpPr>
          <p:cNvPr id="5" name="Θέση υποσέλιδου 4">
            <a:extLst>
              <a:ext uri="{FF2B5EF4-FFF2-40B4-BE49-F238E27FC236}">
                <a16:creationId xmlns:a16="http://schemas.microsoft.com/office/drawing/2014/main" id="{2EB85E44-CBC5-561D-328E-11D5C068BFD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171B202-EEA0-BAAF-F7A9-CB7658D5EF61}"/>
              </a:ext>
            </a:extLst>
          </p:cNvPr>
          <p:cNvSpPr>
            <a:spLocks noGrp="1"/>
          </p:cNvSpPr>
          <p:nvPr>
            <p:ph type="sldNum" sz="quarter" idx="12"/>
          </p:nvPr>
        </p:nvSpPr>
        <p:spPr/>
        <p:txBody>
          <a:bodyPr/>
          <a:lstStyle/>
          <a:p>
            <a:fld id="{E2FFDF92-E278-4AD4-BEA7-55EB6746F069}" type="slidenum">
              <a:rPr lang="el-GR" smtClean="0"/>
              <a:t>‹#›</a:t>
            </a:fld>
            <a:endParaRPr lang="el-GR"/>
          </a:p>
        </p:txBody>
      </p:sp>
    </p:spTree>
    <p:extLst>
      <p:ext uri="{BB962C8B-B14F-4D97-AF65-F5344CB8AC3E}">
        <p14:creationId xmlns:p14="http://schemas.microsoft.com/office/powerpoint/2010/main" val="508092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9BCC98-643A-DD53-563A-63E58B13E8C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6795933-0471-1DFB-A92E-E6B763D31C29}"/>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C5D5A60-4B7D-8101-E5DB-3418C5CDC764}"/>
              </a:ext>
            </a:extLst>
          </p:cNvPr>
          <p:cNvSpPr>
            <a:spLocks noGrp="1"/>
          </p:cNvSpPr>
          <p:nvPr>
            <p:ph type="dt" sz="half" idx="10"/>
          </p:nvPr>
        </p:nvSpPr>
        <p:spPr/>
        <p:txBody>
          <a:bodyPr/>
          <a:lstStyle/>
          <a:p>
            <a:fld id="{0FFD496A-A6FD-44E0-AE7D-3A81BD926359}" type="datetimeFigureOut">
              <a:rPr lang="el-GR" smtClean="0"/>
              <a:t>1/10/2024</a:t>
            </a:fld>
            <a:endParaRPr lang="el-GR"/>
          </a:p>
        </p:txBody>
      </p:sp>
      <p:sp>
        <p:nvSpPr>
          <p:cNvPr id="5" name="Θέση υποσέλιδου 4">
            <a:extLst>
              <a:ext uri="{FF2B5EF4-FFF2-40B4-BE49-F238E27FC236}">
                <a16:creationId xmlns:a16="http://schemas.microsoft.com/office/drawing/2014/main" id="{039A532D-C29B-BB37-6562-8E0EEE4EF51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BE577BF-2E60-CC5F-2FC7-D2618A4C83A7}"/>
              </a:ext>
            </a:extLst>
          </p:cNvPr>
          <p:cNvSpPr>
            <a:spLocks noGrp="1"/>
          </p:cNvSpPr>
          <p:nvPr>
            <p:ph type="sldNum" sz="quarter" idx="12"/>
          </p:nvPr>
        </p:nvSpPr>
        <p:spPr/>
        <p:txBody>
          <a:bodyPr/>
          <a:lstStyle/>
          <a:p>
            <a:fld id="{E2FFDF92-E278-4AD4-BEA7-55EB6746F069}" type="slidenum">
              <a:rPr lang="el-GR" smtClean="0"/>
              <a:t>‹#›</a:t>
            </a:fld>
            <a:endParaRPr lang="el-GR"/>
          </a:p>
        </p:txBody>
      </p:sp>
    </p:spTree>
    <p:extLst>
      <p:ext uri="{BB962C8B-B14F-4D97-AF65-F5344CB8AC3E}">
        <p14:creationId xmlns:p14="http://schemas.microsoft.com/office/powerpoint/2010/main" val="2207464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E8F409-2374-1ACF-F616-0424A3DC4725}"/>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21036B1-9164-E3DE-CCCC-92F2283BF96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D23B959C-FD81-7AF6-712A-0712A767FFEA}"/>
              </a:ext>
            </a:extLst>
          </p:cNvPr>
          <p:cNvSpPr>
            <a:spLocks noGrp="1"/>
          </p:cNvSpPr>
          <p:nvPr>
            <p:ph type="dt" sz="half" idx="10"/>
          </p:nvPr>
        </p:nvSpPr>
        <p:spPr/>
        <p:txBody>
          <a:bodyPr/>
          <a:lstStyle/>
          <a:p>
            <a:fld id="{0FFD496A-A6FD-44E0-AE7D-3A81BD926359}" type="datetimeFigureOut">
              <a:rPr lang="el-GR" smtClean="0"/>
              <a:t>1/10/2024</a:t>
            </a:fld>
            <a:endParaRPr lang="el-GR"/>
          </a:p>
        </p:txBody>
      </p:sp>
      <p:sp>
        <p:nvSpPr>
          <p:cNvPr id="5" name="Θέση υποσέλιδου 4">
            <a:extLst>
              <a:ext uri="{FF2B5EF4-FFF2-40B4-BE49-F238E27FC236}">
                <a16:creationId xmlns:a16="http://schemas.microsoft.com/office/drawing/2014/main" id="{9FD24081-AA20-3594-9A4E-A90052EC81A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754DBC9-5094-E406-8E9D-D9251A36B8C1}"/>
              </a:ext>
            </a:extLst>
          </p:cNvPr>
          <p:cNvSpPr>
            <a:spLocks noGrp="1"/>
          </p:cNvSpPr>
          <p:nvPr>
            <p:ph type="sldNum" sz="quarter" idx="12"/>
          </p:nvPr>
        </p:nvSpPr>
        <p:spPr/>
        <p:txBody>
          <a:bodyPr/>
          <a:lstStyle/>
          <a:p>
            <a:fld id="{E2FFDF92-E278-4AD4-BEA7-55EB6746F069}" type="slidenum">
              <a:rPr lang="el-GR" smtClean="0"/>
              <a:t>‹#›</a:t>
            </a:fld>
            <a:endParaRPr lang="el-GR"/>
          </a:p>
        </p:txBody>
      </p:sp>
    </p:spTree>
    <p:extLst>
      <p:ext uri="{BB962C8B-B14F-4D97-AF65-F5344CB8AC3E}">
        <p14:creationId xmlns:p14="http://schemas.microsoft.com/office/powerpoint/2010/main" val="135485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832B4F-F3FC-C665-0831-8E5F517BAB8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0FCE032-7728-2A43-83B5-062CA23F1D21}"/>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F67DBCF7-BF59-7597-2CB8-00816A1B906E}"/>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7F89056B-B034-6C8A-D024-32C7A66A2299}"/>
              </a:ext>
            </a:extLst>
          </p:cNvPr>
          <p:cNvSpPr>
            <a:spLocks noGrp="1"/>
          </p:cNvSpPr>
          <p:nvPr>
            <p:ph type="dt" sz="half" idx="10"/>
          </p:nvPr>
        </p:nvSpPr>
        <p:spPr/>
        <p:txBody>
          <a:bodyPr/>
          <a:lstStyle/>
          <a:p>
            <a:fld id="{0FFD496A-A6FD-44E0-AE7D-3A81BD926359}" type="datetimeFigureOut">
              <a:rPr lang="el-GR" smtClean="0"/>
              <a:t>1/10/2024</a:t>
            </a:fld>
            <a:endParaRPr lang="el-GR"/>
          </a:p>
        </p:txBody>
      </p:sp>
      <p:sp>
        <p:nvSpPr>
          <p:cNvPr id="6" name="Θέση υποσέλιδου 5">
            <a:extLst>
              <a:ext uri="{FF2B5EF4-FFF2-40B4-BE49-F238E27FC236}">
                <a16:creationId xmlns:a16="http://schemas.microsoft.com/office/drawing/2014/main" id="{EB493564-3141-60BA-1B81-5127E51BBA8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D78484D-A99E-DBD8-0B79-602BC4B54807}"/>
              </a:ext>
            </a:extLst>
          </p:cNvPr>
          <p:cNvSpPr>
            <a:spLocks noGrp="1"/>
          </p:cNvSpPr>
          <p:nvPr>
            <p:ph type="sldNum" sz="quarter" idx="12"/>
          </p:nvPr>
        </p:nvSpPr>
        <p:spPr/>
        <p:txBody>
          <a:bodyPr/>
          <a:lstStyle/>
          <a:p>
            <a:fld id="{E2FFDF92-E278-4AD4-BEA7-55EB6746F069}" type="slidenum">
              <a:rPr lang="el-GR" smtClean="0"/>
              <a:t>‹#›</a:t>
            </a:fld>
            <a:endParaRPr lang="el-GR"/>
          </a:p>
        </p:txBody>
      </p:sp>
    </p:spTree>
    <p:extLst>
      <p:ext uri="{BB962C8B-B14F-4D97-AF65-F5344CB8AC3E}">
        <p14:creationId xmlns:p14="http://schemas.microsoft.com/office/powerpoint/2010/main" val="295277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7AFD85-E3A1-5DE4-F66E-E2FDC2FD3348}"/>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D4365E2-B89A-1B04-2A4B-4BC05A6B79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6CA2153A-6E57-2DE5-C8EA-B2C81614C7A5}"/>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AE41A8B0-BEF3-3C7F-EBC5-E5A9CDC9AB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918E155-866A-6578-AC73-3E111816E8E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D4D68661-AC68-B739-3C48-B61E1C622422}"/>
              </a:ext>
            </a:extLst>
          </p:cNvPr>
          <p:cNvSpPr>
            <a:spLocks noGrp="1"/>
          </p:cNvSpPr>
          <p:nvPr>
            <p:ph type="dt" sz="half" idx="10"/>
          </p:nvPr>
        </p:nvSpPr>
        <p:spPr/>
        <p:txBody>
          <a:bodyPr/>
          <a:lstStyle/>
          <a:p>
            <a:fld id="{0FFD496A-A6FD-44E0-AE7D-3A81BD926359}" type="datetimeFigureOut">
              <a:rPr lang="el-GR" smtClean="0"/>
              <a:t>1/10/2024</a:t>
            </a:fld>
            <a:endParaRPr lang="el-GR"/>
          </a:p>
        </p:txBody>
      </p:sp>
      <p:sp>
        <p:nvSpPr>
          <p:cNvPr id="8" name="Θέση υποσέλιδου 7">
            <a:extLst>
              <a:ext uri="{FF2B5EF4-FFF2-40B4-BE49-F238E27FC236}">
                <a16:creationId xmlns:a16="http://schemas.microsoft.com/office/drawing/2014/main" id="{275490FF-2929-D1BB-09DD-0175B501C8F9}"/>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71ADF7E-7099-5D26-FB4E-C702BFB29363}"/>
              </a:ext>
            </a:extLst>
          </p:cNvPr>
          <p:cNvSpPr>
            <a:spLocks noGrp="1"/>
          </p:cNvSpPr>
          <p:nvPr>
            <p:ph type="sldNum" sz="quarter" idx="12"/>
          </p:nvPr>
        </p:nvSpPr>
        <p:spPr/>
        <p:txBody>
          <a:bodyPr/>
          <a:lstStyle/>
          <a:p>
            <a:fld id="{E2FFDF92-E278-4AD4-BEA7-55EB6746F069}" type="slidenum">
              <a:rPr lang="el-GR" smtClean="0"/>
              <a:t>‹#›</a:t>
            </a:fld>
            <a:endParaRPr lang="el-GR"/>
          </a:p>
        </p:txBody>
      </p:sp>
    </p:spTree>
    <p:extLst>
      <p:ext uri="{BB962C8B-B14F-4D97-AF65-F5344CB8AC3E}">
        <p14:creationId xmlns:p14="http://schemas.microsoft.com/office/powerpoint/2010/main" val="39729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F7639C-B018-8EB8-EC8A-5361D103CAE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8F42D6F8-C27E-14BD-0F6C-6E2A4F6F0D89}"/>
              </a:ext>
            </a:extLst>
          </p:cNvPr>
          <p:cNvSpPr>
            <a:spLocks noGrp="1"/>
          </p:cNvSpPr>
          <p:nvPr>
            <p:ph type="dt" sz="half" idx="10"/>
          </p:nvPr>
        </p:nvSpPr>
        <p:spPr/>
        <p:txBody>
          <a:bodyPr/>
          <a:lstStyle/>
          <a:p>
            <a:fld id="{0FFD496A-A6FD-44E0-AE7D-3A81BD926359}" type="datetimeFigureOut">
              <a:rPr lang="el-GR" smtClean="0"/>
              <a:t>1/10/2024</a:t>
            </a:fld>
            <a:endParaRPr lang="el-GR"/>
          </a:p>
        </p:txBody>
      </p:sp>
      <p:sp>
        <p:nvSpPr>
          <p:cNvPr id="4" name="Θέση υποσέλιδου 3">
            <a:extLst>
              <a:ext uri="{FF2B5EF4-FFF2-40B4-BE49-F238E27FC236}">
                <a16:creationId xmlns:a16="http://schemas.microsoft.com/office/drawing/2014/main" id="{64CDD630-F202-4EF1-4D68-F5382E513DC6}"/>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D31911A-498A-B134-ED88-312E0D2911A0}"/>
              </a:ext>
            </a:extLst>
          </p:cNvPr>
          <p:cNvSpPr>
            <a:spLocks noGrp="1"/>
          </p:cNvSpPr>
          <p:nvPr>
            <p:ph type="sldNum" sz="quarter" idx="12"/>
          </p:nvPr>
        </p:nvSpPr>
        <p:spPr/>
        <p:txBody>
          <a:bodyPr/>
          <a:lstStyle/>
          <a:p>
            <a:fld id="{E2FFDF92-E278-4AD4-BEA7-55EB6746F069}" type="slidenum">
              <a:rPr lang="el-GR" smtClean="0"/>
              <a:t>‹#›</a:t>
            </a:fld>
            <a:endParaRPr lang="el-GR"/>
          </a:p>
        </p:txBody>
      </p:sp>
    </p:spTree>
    <p:extLst>
      <p:ext uri="{BB962C8B-B14F-4D97-AF65-F5344CB8AC3E}">
        <p14:creationId xmlns:p14="http://schemas.microsoft.com/office/powerpoint/2010/main" val="139179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B34D4BD-231B-8653-C135-21096BA0290D}"/>
              </a:ext>
            </a:extLst>
          </p:cNvPr>
          <p:cNvSpPr>
            <a:spLocks noGrp="1"/>
          </p:cNvSpPr>
          <p:nvPr>
            <p:ph type="dt" sz="half" idx="10"/>
          </p:nvPr>
        </p:nvSpPr>
        <p:spPr/>
        <p:txBody>
          <a:bodyPr/>
          <a:lstStyle/>
          <a:p>
            <a:fld id="{0FFD496A-A6FD-44E0-AE7D-3A81BD926359}" type="datetimeFigureOut">
              <a:rPr lang="el-GR" smtClean="0"/>
              <a:t>1/10/2024</a:t>
            </a:fld>
            <a:endParaRPr lang="el-GR"/>
          </a:p>
        </p:txBody>
      </p:sp>
      <p:sp>
        <p:nvSpPr>
          <p:cNvPr id="3" name="Θέση υποσέλιδου 2">
            <a:extLst>
              <a:ext uri="{FF2B5EF4-FFF2-40B4-BE49-F238E27FC236}">
                <a16:creationId xmlns:a16="http://schemas.microsoft.com/office/drawing/2014/main" id="{55142CC4-A64F-B046-D4AA-FEA0DB710172}"/>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EFEDF665-5AA8-1D1C-3BE8-322DC848DBB2}"/>
              </a:ext>
            </a:extLst>
          </p:cNvPr>
          <p:cNvSpPr>
            <a:spLocks noGrp="1"/>
          </p:cNvSpPr>
          <p:nvPr>
            <p:ph type="sldNum" sz="quarter" idx="12"/>
          </p:nvPr>
        </p:nvSpPr>
        <p:spPr/>
        <p:txBody>
          <a:bodyPr/>
          <a:lstStyle/>
          <a:p>
            <a:fld id="{E2FFDF92-E278-4AD4-BEA7-55EB6746F069}" type="slidenum">
              <a:rPr lang="el-GR" smtClean="0"/>
              <a:t>‹#›</a:t>
            </a:fld>
            <a:endParaRPr lang="el-GR"/>
          </a:p>
        </p:txBody>
      </p:sp>
    </p:spTree>
    <p:extLst>
      <p:ext uri="{BB962C8B-B14F-4D97-AF65-F5344CB8AC3E}">
        <p14:creationId xmlns:p14="http://schemas.microsoft.com/office/powerpoint/2010/main" val="3626031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8DC294-BBD9-CB96-7461-6256D217FA0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F8CDC0B-4B25-D031-DEA8-96CB513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F8C24458-BFED-1A73-7543-A1F4FE8386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C9899E0-BBF2-C8DB-BE4A-900DBFB6FAFB}"/>
              </a:ext>
            </a:extLst>
          </p:cNvPr>
          <p:cNvSpPr>
            <a:spLocks noGrp="1"/>
          </p:cNvSpPr>
          <p:nvPr>
            <p:ph type="dt" sz="half" idx="10"/>
          </p:nvPr>
        </p:nvSpPr>
        <p:spPr/>
        <p:txBody>
          <a:bodyPr/>
          <a:lstStyle/>
          <a:p>
            <a:fld id="{0FFD496A-A6FD-44E0-AE7D-3A81BD926359}" type="datetimeFigureOut">
              <a:rPr lang="el-GR" smtClean="0"/>
              <a:t>1/10/2024</a:t>
            </a:fld>
            <a:endParaRPr lang="el-GR"/>
          </a:p>
        </p:txBody>
      </p:sp>
      <p:sp>
        <p:nvSpPr>
          <p:cNvPr id="6" name="Θέση υποσέλιδου 5">
            <a:extLst>
              <a:ext uri="{FF2B5EF4-FFF2-40B4-BE49-F238E27FC236}">
                <a16:creationId xmlns:a16="http://schemas.microsoft.com/office/drawing/2014/main" id="{C528FF00-148C-852E-86F1-9A8AFF0114E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87FD55D-C8A7-126A-AB88-F7EC42076E32}"/>
              </a:ext>
            </a:extLst>
          </p:cNvPr>
          <p:cNvSpPr>
            <a:spLocks noGrp="1"/>
          </p:cNvSpPr>
          <p:nvPr>
            <p:ph type="sldNum" sz="quarter" idx="12"/>
          </p:nvPr>
        </p:nvSpPr>
        <p:spPr/>
        <p:txBody>
          <a:bodyPr/>
          <a:lstStyle/>
          <a:p>
            <a:fld id="{E2FFDF92-E278-4AD4-BEA7-55EB6746F069}" type="slidenum">
              <a:rPr lang="el-GR" smtClean="0"/>
              <a:t>‹#›</a:t>
            </a:fld>
            <a:endParaRPr lang="el-GR"/>
          </a:p>
        </p:txBody>
      </p:sp>
    </p:spTree>
    <p:extLst>
      <p:ext uri="{BB962C8B-B14F-4D97-AF65-F5344CB8AC3E}">
        <p14:creationId xmlns:p14="http://schemas.microsoft.com/office/powerpoint/2010/main" val="2969692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9EE31B-732C-B7EE-E82C-22F44C54700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F74EA3A-46F1-770E-1003-1E2FC7FD56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67ECB47E-38D9-2DCF-E6F2-F313314518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D742C67-ACC0-D47A-9E06-AF1E13241ED0}"/>
              </a:ext>
            </a:extLst>
          </p:cNvPr>
          <p:cNvSpPr>
            <a:spLocks noGrp="1"/>
          </p:cNvSpPr>
          <p:nvPr>
            <p:ph type="dt" sz="half" idx="10"/>
          </p:nvPr>
        </p:nvSpPr>
        <p:spPr/>
        <p:txBody>
          <a:bodyPr/>
          <a:lstStyle/>
          <a:p>
            <a:fld id="{0FFD496A-A6FD-44E0-AE7D-3A81BD926359}" type="datetimeFigureOut">
              <a:rPr lang="el-GR" smtClean="0"/>
              <a:t>1/10/2024</a:t>
            </a:fld>
            <a:endParaRPr lang="el-GR"/>
          </a:p>
        </p:txBody>
      </p:sp>
      <p:sp>
        <p:nvSpPr>
          <p:cNvPr id="6" name="Θέση υποσέλιδου 5">
            <a:extLst>
              <a:ext uri="{FF2B5EF4-FFF2-40B4-BE49-F238E27FC236}">
                <a16:creationId xmlns:a16="http://schemas.microsoft.com/office/drawing/2014/main" id="{D391EBB8-A35F-28CD-507F-93750863603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B571A2B-71C3-6126-5B72-9743445850C6}"/>
              </a:ext>
            </a:extLst>
          </p:cNvPr>
          <p:cNvSpPr>
            <a:spLocks noGrp="1"/>
          </p:cNvSpPr>
          <p:nvPr>
            <p:ph type="sldNum" sz="quarter" idx="12"/>
          </p:nvPr>
        </p:nvSpPr>
        <p:spPr/>
        <p:txBody>
          <a:bodyPr/>
          <a:lstStyle/>
          <a:p>
            <a:fld id="{E2FFDF92-E278-4AD4-BEA7-55EB6746F069}" type="slidenum">
              <a:rPr lang="el-GR" smtClean="0"/>
              <a:t>‹#›</a:t>
            </a:fld>
            <a:endParaRPr lang="el-GR"/>
          </a:p>
        </p:txBody>
      </p:sp>
    </p:spTree>
    <p:extLst>
      <p:ext uri="{BB962C8B-B14F-4D97-AF65-F5344CB8AC3E}">
        <p14:creationId xmlns:p14="http://schemas.microsoft.com/office/powerpoint/2010/main" val="2745984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A994FF5D-7E9A-4873-BF43-783325C4F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EAC1014-D1FF-E7E7-51EA-50A4CF2011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C42A320-68E6-01B2-9236-77B09153D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FD496A-A6FD-44E0-AE7D-3A81BD926359}" type="datetimeFigureOut">
              <a:rPr lang="el-GR" smtClean="0"/>
              <a:t>1/10/2024</a:t>
            </a:fld>
            <a:endParaRPr lang="el-GR"/>
          </a:p>
        </p:txBody>
      </p:sp>
      <p:sp>
        <p:nvSpPr>
          <p:cNvPr id="5" name="Θέση υποσέλιδου 4">
            <a:extLst>
              <a:ext uri="{FF2B5EF4-FFF2-40B4-BE49-F238E27FC236}">
                <a16:creationId xmlns:a16="http://schemas.microsoft.com/office/drawing/2014/main" id="{5C6DABDC-567C-1C41-11B5-7218726CB4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665F0F5D-06B0-F794-76D3-56E672E273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FFDF92-E278-4AD4-BEA7-55EB6746F069}" type="slidenum">
              <a:rPr lang="el-GR" smtClean="0"/>
              <a:t>‹#›</a:t>
            </a:fld>
            <a:endParaRPr lang="el-GR"/>
          </a:p>
        </p:txBody>
      </p:sp>
    </p:spTree>
    <p:extLst>
      <p:ext uri="{BB962C8B-B14F-4D97-AF65-F5344CB8AC3E}">
        <p14:creationId xmlns:p14="http://schemas.microsoft.com/office/powerpoint/2010/main" val="3151162425"/>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178490" y="161310"/>
            <a:ext cx="7013510" cy="1326527"/>
          </a:xfrm>
        </p:spPr>
        <p:txBody>
          <a:bodyPr>
            <a:noAutofit/>
          </a:bodyPr>
          <a:lstStyle/>
          <a:p>
            <a:pPr algn="l"/>
            <a:r>
              <a:rPr lang="el-GR" sz="3600" b="1" dirty="0">
                <a:solidFill>
                  <a:srgbClr val="2E6CB8"/>
                </a:solidFill>
                <a:latin typeface="Arial" panose="020B0604020202020204" pitchFamily="34" charset="0"/>
                <a:cs typeface="Arial" panose="020B0604020202020204" pitchFamily="34" charset="0"/>
              </a:rPr>
              <a:t>Πολιτική υγείας και </a:t>
            </a:r>
            <a:br>
              <a:rPr lang="el-GR" sz="3600" b="1" dirty="0">
                <a:solidFill>
                  <a:srgbClr val="2E6CB8"/>
                </a:solidFill>
                <a:latin typeface="Arial" panose="020B0604020202020204" pitchFamily="34" charset="0"/>
                <a:cs typeface="Arial" panose="020B0604020202020204" pitchFamily="34" charset="0"/>
              </a:rPr>
            </a:br>
            <a:r>
              <a:rPr lang="el-GR" sz="3600" b="1" dirty="0">
                <a:solidFill>
                  <a:srgbClr val="2E6CB8"/>
                </a:solidFill>
                <a:latin typeface="Arial" panose="020B0604020202020204" pitchFamily="34" charset="0"/>
                <a:cs typeface="Arial" panose="020B0604020202020204" pitchFamily="34" charset="0"/>
              </a:rPr>
              <a:t>Διοίκηση υπηρεσιών υγείας</a:t>
            </a:r>
          </a:p>
        </p:txBody>
      </p:sp>
      <p:sp>
        <p:nvSpPr>
          <p:cNvPr id="3" name="Υπότιτλος 2">
            <a:extLst>
              <a:ext uri="{FF2B5EF4-FFF2-40B4-BE49-F238E27FC236}">
                <a16:creationId xmlns:a16="http://schemas.microsoft.com/office/drawing/2014/main" id="{263B0220-285E-CDAD-EBD0-6D84226E8FAB}"/>
              </a:ext>
            </a:extLst>
          </p:cNvPr>
          <p:cNvSpPr>
            <a:spLocks noGrp="1"/>
          </p:cNvSpPr>
          <p:nvPr>
            <p:ph type="subTitle" idx="1"/>
          </p:nvPr>
        </p:nvSpPr>
        <p:spPr>
          <a:xfrm>
            <a:off x="5178490" y="1670066"/>
            <a:ext cx="6806288" cy="841946"/>
          </a:xfrm>
        </p:spPr>
        <p:txBody>
          <a:bodyPr>
            <a:normAutofit/>
          </a:bodyPr>
          <a:lstStyle/>
          <a:p>
            <a:pPr algn="l"/>
            <a:r>
              <a:rPr lang="el-GR" sz="2800" dirty="0">
                <a:latin typeface="Arial" panose="020B0604020202020204" pitchFamily="34" charset="0"/>
                <a:cs typeface="Arial" panose="020B0604020202020204" pitchFamily="34" charset="0"/>
              </a:rPr>
              <a:t>Νικόλαος Μ. Πολύζος</a:t>
            </a:r>
          </a:p>
        </p:txBody>
      </p:sp>
      <p:sp>
        <p:nvSpPr>
          <p:cNvPr id="4" name="TextBox 3">
            <a:extLst>
              <a:ext uri="{FF2B5EF4-FFF2-40B4-BE49-F238E27FC236}">
                <a16:creationId xmlns:a16="http://schemas.microsoft.com/office/drawing/2014/main" id="{017CE44A-DACC-7179-A8D3-B317D438C19B}"/>
              </a:ext>
            </a:extLst>
          </p:cNvPr>
          <p:cNvSpPr txBox="1"/>
          <p:nvPr/>
        </p:nvSpPr>
        <p:spPr>
          <a:xfrm>
            <a:off x="5178490" y="2466960"/>
            <a:ext cx="7013510" cy="2954655"/>
          </a:xfrm>
          <a:prstGeom prst="rect">
            <a:avLst/>
          </a:prstGeom>
          <a:noFill/>
        </p:spPr>
        <p:txBody>
          <a:bodyPr wrap="square" rtlCol="0">
            <a:spAutoFit/>
          </a:bodyPr>
          <a:lstStyle/>
          <a:p>
            <a:r>
              <a:rPr lang="el-GR" sz="2800" b="1" dirty="0">
                <a:latin typeface="Arial" panose="020B0604020202020204" pitchFamily="34" charset="0"/>
                <a:cs typeface="Arial" panose="020B0604020202020204" pitchFamily="34" charset="0"/>
              </a:rPr>
              <a:t>Κεφ. 1</a:t>
            </a:r>
          </a:p>
          <a:p>
            <a:endParaRPr lang="el-GR" sz="1400" b="1" dirty="0">
              <a:latin typeface="Arial" panose="020B0604020202020204" pitchFamily="34" charset="0"/>
              <a:cs typeface="Arial" panose="020B0604020202020204" pitchFamily="34" charset="0"/>
            </a:endParaRPr>
          </a:p>
          <a:p>
            <a:r>
              <a:rPr lang="el-GR" sz="2800" b="1" dirty="0">
                <a:latin typeface="Arial" panose="020B0604020202020204" pitchFamily="34" charset="0"/>
                <a:cs typeface="Arial" panose="020B0604020202020204" pitchFamily="34" charset="0"/>
              </a:rPr>
              <a:t>Πολιτική υγείας και διοίκηση υπηρεσιών υγείας: έννοιες </a:t>
            </a:r>
          </a:p>
          <a:p>
            <a:r>
              <a:rPr lang="el-GR" sz="2800" b="1" dirty="0">
                <a:latin typeface="Arial" panose="020B0604020202020204" pitchFamily="34" charset="0"/>
                <a:cs typeface="Arial" panose="020B0604020202020204" pitchFamily="34" charset="0"/>
              </a:rPr>
              <a:t>και περιεχόμενο</a:t>
            </a:r>
            <a:endParaRPr lang="en-US" sz="2800" b="1" dirty="0">
              <a:latin typeface="Arial" panose="020B0604020202020204" pitchFamily="34" charset="0"/>
              <a:cs typeface="Arial" panose="020B0604020202020204" pitchFamily="34" charset="0"/>
            </a:endParaRPr>
          </a:p>
          <a:p>
            <a:endParaRPr lang="en-US" dirty="0"/>
          </a:p>
          <a:p>
            <a:endParaRPr lang="en-US" dirty="0"/>
          </a:p>
          <a:p>
            <a:endParaRPr lang="en-US" dirty="0"/>
          </a:p>
        </p:txBody>
      </p:sp>
      <p:sp>
        <p:nvSpPr>
          <p:cNvPr id="5" name="Ορθογώνιο 4">
            <a:extLst>
              <a:ext uri="{FF2B5EF4-FFF2-40B4-BE49-F238E27FC236}">
                <a16:creationId xmlns:a16="http://schemas.microsoft.com/office/drawing/2014/main" id="{A87E087D-7E8A-1429-F549-0360857342A8}"/>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7" name="Εικόνα 6">
            <a:extLst>
              <a:ext uri="{FF2B5EF4-FFF2-40B4-BE49-F238E27FC236}">
                <a16:creationId xmlns:a16="http://schemas.microsoft.com/office/drawing/2014/main" id="{1B7C43C3-B4D5-5F36-9448-13802159E1CE}"/>
              </a:ext>
            </a:extLst>
          </p:cNvPr>
          <p:cNvPicPr>
            <a:picLocks noChangeAspect="1"/>
          </p:cNvPicPr>
          <p:nvPr/>
        </p:nvPicPr>
        <p:blipFill>
          <a:blip r:embed="rId2"/>
          <a:stretch>
            <a:fillRect/>
          </a:stretch>
        </p:blipFill>
        <p:spPr>
          <a:xfrm>
            <a:off x="9964079" y="5607778"/>
            <a:ext cx="1755170" cy="576000"/>
          </a:xfrm>
          <a:prstGeom prst="rect">
            <a:avLst/>
          </a:prstGeom>
        </p:spPr>
      </p:pic>
      <p:pic>
        <p:nvPicPr>
          <p:cNvPr id="9" name="Εικόνα 8" descr="Εικόνα που περιέχει κείμενο, γραμματοσειρά, σύμβολο, στιγμιότυπο οθόνης&#10;&#10;Περιγραφή που δημιουργήθηκε αυτόματα">
            <a:extLst>
              <a:ext uri="{FF2B5EF4-FFF2-40B4-BE49-F238E27FC236}">
                <a16:creationId xmlns:a16="http://schemas.microsoft.com/office/drawing/2014/main" id="{E77B897F-0262-E821-51F7-EA9BB73A99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81" y="387458"/>
            <a:ext cx="4053582" cy="5723058"/>
          </a:xfrm>
          <a:prstGeom prst="rect">
            <a:avLst/>
          </a:prstGeom>
          <a:ln w="3175">
            <a:solidFill>
              <a:schemeClr val="tx1"/>
            </a:solidFill>
          </a:ln>
          <a:effectLst>
            <a:outerShdw blurRad="50800" dist="38100" dir="2700000" sx="101000" sy="101000" algn="tl" rotWithShape="0">
              <a:prstClr val="black">
                <a:alpha val="20000"/>
              </a:prstClr>
            </a:outerShdw>
          </a:effectLst>
        </p:spPr>
      </p:pic>
    </p:spTree>
    <p:extLst>
      <p:ext uri="{BB962C8B-B14F-4D97-AF65-F5344CB8AC3E}">
        <p14:creationId xmlns:p14="http://schemas.microsoft.com/office/powerpoint/2010/main" val="2039745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45813"/>
            <a:ext cx="11112758" cy="1057346"/>
          </a:xfrm>
        </p:spPr>
        <p:txBody>
          <a:bodyPr>
            <a:noAutofit/>
          </a:bodyPr>
          <a:lstStyle/>
          <a:p>
            <a:r>
              <a:rPr lang="el-GR" sz="3600" dirty="0">
                <a:latin typeface="Arial" panose="020B0604020202020204" pitchFamily="34" charset="0"/>
                <a:cs typeface="Arial" panose="020B0604020202020204" pitchFamily="34" charset="0"/>
              </a:rPr>
              <a:t>1.2  Έννοια και περιεχόμενο πολιτικής και πολιτικού συστήματος (2)</a:t>
            </a:r>
          </a:p>
        </p:txBody>
      </p:sp>
      <p:sp>
        <p:nvSpPr>
          <p:cNvPr id="4" name="TextBox 3">
            <a:extLst>
              <a:ext uri="{FF2B5EF4-FFF2-40B4-BE49-F238E27FC236}">
                <a16:creationId xmlns:a16="http://schemas.microsoft.com/office/drawing/2014/main" id="{017CE44A-DACC-7179-A8D3-B317D438C19B}"/>
              </a:ext>
            </a:extLst>
          </p:cNvPr>
          <p:cNvSpPr txBox="1"/>
          <p:nvPr/>
        </p:nvSpPr>
        <p:spPr>
          <a:xfrm>
            <a:off x="606491" y="1203159"/>
            <a:ext cx="11112758" cy="4524315"/>
          </a:xfrm>
          <a:prstGeom prst="rect">
            <a:avLst/>
          </a:prstGeom>
          <a:noFill/>
        </p:spPr>
        <p:txBody>
          <a:bodyPr wrap="square" rtlCol="0">
            <a:spAutoFit/>
          </a:bodyPr>
          <a:lstStyle/>
          <a:p>
            <a:pPr algn="l"/>
            <a:r>
              <a:rPr lang="el-GR" sz="2400" b="0" i="0" u="none" strike="noStrike" baseline="0" dirty="0">
                <a:latin typeface="Arial" panose="020B0604020202020204" pitchFamily="34" charset="0"/>
                <a:cs typeface="Arial" panose="020B0604020202020204" pitchFamily="34" charset="0"/>
              </a:rPr>
              <a:t>Όσον αφορά την πολιτική με την </a:t>
            </a:r>
            <a:r>
              <a:rPr lang="el-GR" sz="2400" b="1" i="0" u="none" strike="noStrike" baseline="0" dirty="0">
                <a:latin typeface="Arial" panose="020B0604020202020204" pitchFamily="34" charset="0"/>
                <a:cs typeface="Arial" panose="020B0604020202020204" pitchFamily="34" charset="0"/>
              </a:rPr>
              <a:t>έννοια του πολιτικού συστήματος </a:t>
            </a:r>
            <a:r>
              <a:rPr lang="el-GR" sz="2400" b="0" i="0" u="none" strike="noStrike" baseline="0" dirty="0">
                <a:latin typeface="Arial" panose="020B0604020202020204" pitchFamily="34" charset="0"/>
                <a:cs typeface="Arial" panose="020B0604020202020204" pitchFamily="34" charset="0"/>
              </a:rPr>
              <a:t>περιλαμβάνει όλους τους θεσμούς, τους οργανισμούς και τις διαδικασίες που εμπλέκονται σε αυτό που ο </a:t>
            </a:r>
            <a:r>
              <a:rPr lang="el-GR" sz="2400" b="0" i="0" u="none" strike="noStrike" baseline="0" dirty="0" err="1">
                <a:latin typeface="Arial" panose="020B0604020202020204" pitchFamily="34" charset="0"/>
                <a:cs typeface="Arial" panose="020B0604020202020204" pitchFamily="34" charset="0"/>
              </a:rPr>
              <a:t>Easton</a:t>
            </a:r>
            <a:r>
              <a:rPr lang="el-GR" sz="2400" b="0" i="0" u="none" strike="noStrike" baseline="0" dirty="0">
                <a:latin typeface="Arial" panose="020B0604020202020204" pitchFamily="34" charset="0"/>
                <a:cs typeface="Arial" panose="020B0604020202020204" pitchFamily="34" charset="0"/>
              </a:rPr>
              <a:t> (1965) αποκάλεσε «εξουσιαστική κατανομή αξιών για τη κοινωνία» </a:t>
            </a:r>
            <a:r>
              <a:rPr lang="en-US" sz="2400" b="0" i="0" u="none" strike="noStrike" baseline="0" dirty="0">
                <a:latin typeface="Arial" panose="020B0604020202020204" pitchFamily="34" charset="0"/>
                <a:cs typeface="Arial" panose="020B0604020202020204" pitchFamily="34" charset="0"/>
              </a:rPr>
              <a:t>(authoritative allocation of values for society). </a:t>
            </a:r>
            <a:endParaRPr lang="el-GR" sz="2400" b="0" i="0" u="none" strike="noStrike" baseline="0" dirty="0">
              <a:latin typeface="Arial" panose="020B0604020202020204" pitchFamily="34" charset="0"/>
              <a:cs typeface="Arial" panose="020B0604020202020204" pitchFamily="34" charset="0"/>
            </a:endParaRPr>
          </a:p>
          <a:p>
            <a:pPr algn="l"/>
            <a:r>
              <a:rPr lang="el-GR" sz="2400" b="0" i="0" u="none" strike="noStrike" baseline="0" dirty="0">
                <a:latin typeface="Arial" panose="020B0604020202020204" pitchFamily="34" charset="0"/>
                <a:cs typeface="Arial" panose="020B0604020202020204" pitchFamily="34" charset="0"/>
              </a:rPr>
              <a:t>Οι σημαντικές για τον πληθυσμό μιας χώρας </a:t>
            </a:r>
            <a:r>
              <a:rPr lang="el-GR" sz="2400" b="1" i="0" u="none" strike="noStrike" baseline="0" dirty="0">
                <a:latin typeface="Arial" panose="020B0604020202020204" pitchFamily="34" charset="0"/>
                <a:cs typeface="Arial" panose="020B0604020202020204" pitchFamily="34" charset="0"/>
              </a:rPr>
              <a:t>αξίες </a:t>
            </a:r>
            <a:r>
              <a:rPr lang="el-GR" sz="2400" b="0" i="0" u="none" strike="noStrike" baseline="0" dirty="0">
                <a:latin typeface="Arial" panose="020B0604020202020204" pitchFamily="34" charset="0"/>
                <a:cs typeface="Arial" panose="020B0604020202020204" pitchFamily="34" charset="0"/>
              </a:rPr>
              <a:t>αυτές μπορεί να είναι καταναλωτικά αγαθά (π.χ. τηλεόραση) ή υπηρεσίες (π.χ. υγείας) ή πνευματικά αγαθά (ελευθερία λόγου, δικαιοσύνη κ.λπ.). </a:t>
            </a:r>
          </a:p>
          <a:p>
            <a:pPr algn="l"/>
            <a:r>
              <a:rPr lang="el-GR" sz="2400" b="0" i="0" u="none" strike="noStrike" baseline="0" dirty="0">
                <a:latin typeface="Arial" panose="020B0604020202020204" pitchFamily="34" charset="0"/>
                <a:cs typeface="Arial" panose="020B0604020202020204" pitchFamily="34" charset="0"/>
              </a:rPr>
              <a:t>Το πολιτικό σύστημα λειτουργεί και αποφασίζει μέσω του </a:t>
            </a:r>
            <a:r>
              <a:rPr lang="el-GR" sz="2400" b="1" i="0" u="none" strike="noStrike" baseline="0" dirty="0">
                <a:latin typeface="Arial" panose="020B0604020202020204" pitchFamily="34" charset="0"/>
                <a:cs typeface="Arial" panose="020B0604020202020204" pitchFamily="34" charset="0"/>
              </a:rPr>
              <a:t>κράτους </a:t>
            </a:r>
            <a:r>
              <a:rPr lang="el-GR" sz="2400" b="0" i="0" u="none" strike="noStrike" baseline="0" dirty="0">
                <a:latin typeface="Arial" panose="020B0604020202020204" pitchFamily="34" charset="0"/>
                <a:cs typeface="Arial" panose="020B0604020202020204" pitchFamily="34" charset="0"/>
              </a:rPr>
              <a:t>που περιλαμβάνει τα διάφορα σώματα-θεσμούς (Πρόεδρος, Κυβέρνηση, Βουλή, Δικαιοσύνη, Στρατός κ.λπ.) που έχει συστήσει μια κοινωνία για την παραγωγή εξουσιών και την εφαρμογή των αποφάσεών της (με βάση τους κανόνες λειτουργίας του πολιτικού συστήματος).</a:t>
            </a:r>
            <a:endParaRPr lang="el-GR" sz="24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Tree>
    <p:extLst>
      <p:ext uri="{BB962C8B-B14F-4D97-AF65-F5344CB8AC3E}">
        <p14:creationId xmlns:p14="http://schemas.microsoft.com/office/powerpoint/2010/main" val="1006723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45813"/>
            <a:ext cx="11112758" cy="1057346"/>
          </a:xfrm>
        </p:spPr>
        <p:txBody>
          <a:bodyPr>
            <a:noAutofit/>
          </a:bodyPr>
          <a:lstStyle/>
          <a:p>
            <a:r>
              <a:rPr lang="el-GR" sz="3600" dirty="0">
                <a:latin typeface="Arial" panose="020B0604020202020204" pitchFamily="34" charset="0"/>
                <a:cs typeface="Arial" panose="020B0604020202020204" pitchFamily="34" charset="0"/>
              </a:rPr>
              <a:t>1.2  Έννοια και περιεχόμενο πολιτικής και πολιτικού συστήματος (3)</a:t>
            </a:r>
          </a:p>
        </p:txBody>
      </p:sp>
      <p:sp>
        <p:nvSpPr>
          <p:cNvPr id="4" name="TextBox 3">
            <a:extLst>
              <a:ext uri="{FF2B5EF4-FFF2-40B4-BE49-F238E27FC236}">
                <a16:creationId xmlns:a16="http://schemas.microsoft.com/office/drawing/2014/main" id="{017CE44A-DACC-7179-A8D3-B317D438C19B}"/>
              </a:ext>
            </a:extLst>
          </p:cNvPr>
          <p:cNvSpPr txBox="1"/>
          <p:nvPr/>
        </p:nvSpPr>
        <p:spPr>
          <a:xfrm>
            <a:off x="606491" y="1203159"/>
            <a:ext cx="11112758" cy="4893647"/>
          </a:xfrm>
          <a:prstGeom prst="rect">
            <a:avLst/>
          </a:prstGeom>
          <a:noFill/>
        </p:spPr>
        <p:txBody>
          <a:bodyPr wrap="square" rtlCol="0">
            <a:spAutoFit/>
          </a:bodyPr>
          <a:lstStyle/>
          <a:p>
            <a:pPr algn="l"/>
            <a:r>
              <a:rPr lang="el-GR" sz="2400" b="0" i="0" u="none" strike="noStrike" baseline="0" dirty="0">
                <a:latin typeface="Arial" panose="020B0604020202020204" pitchFamily="34" charset="0"/>
                <a:cs typeface="Arial" panose="020B0604020202020204" pitchFamily="34" charset="0"/>
              </a:rPr>
              <a:t>Η </a:t>
            </a:r>
            <a:r>
              <a:rPr lang="el-GR" sz="2400" b="1" i="0" u="none" strike="noStrike" baseline="0" dirty="0">
                <a:latin typeface="Arial" panose="020B0604020202020204" pitchFamily="34" charset="0"/>
                <a:cs typeface="Arial" panose="020B0604020202020204" pitchFamily="34" charset="0"/>
              </a:rPr>
              <a:t>Κυβέρνηση </a:t>
            </a:r>
            <a:r>
              <a:rPr lang="el-GR" sz="2400" b="0" i="0" u="none" strike="noStrike" baseline="0" dirty="0">
                <a:latin typeface="Arial" panose="020B0604020202020204" pitchFamily="34" charset="0"/>
                <a:cs typeface="Arial" panose="020B0604020202020204" pitchFamily="34" charset="0"/>
              </a:rPr>
              <a:t>ως στενότερη του κράτους έννοια-θεσμός, αλλά και παράλληλα ως κυριότερος εκφραστής του, περιλαμβάνει όλους τους δημόσιους οργανισμούς (υπουργεία κ.λπ.) που παράγουν ή/και εφαρμόζουν πολιτική/</a:t>
            </a:r>
            <a:r>
              <a:rPr lang="el-GR" sz="2400" b="0" i="0" u="none" strike="noStrike" baseline="0" dirty="0" err="1">
                <a:latin typeface="Arial" panose="020B0604020202020204" pitchFamily="34" charset="0"/>
                <a:cs typeface="Arial" panose="020B0604020202020204" pitchFamily="34" charset="0"/>
              </a:rPr>
              <a:t>ές</a:t>
            </a:r>
            <a:r>
              <a:rPr lang="el-GR" sz="2400" b="0" i="0" u="none" strike="noStrike" baseline="0" dirty="0">
                <a:latin typeface="Arial" panose="020B0604020202020204" pitchFamily="34" charset="0"/>
                <a:cs typeface="Arial" panose="020B0604020202020204" pitchFamily="34" charset="0"/>
              </a:rPr>
              <a:t> με βασικά εργαλεία τους νόμους και τις σχετικές αποφάσεις. </a:t>
            </a:r>
          </a:p>
          <a:p>
            <a:pPr algn="l"/>
            <a:r>
              <a:rPr lang="el-GR" sz="2400" b="0" i="0" u="none" strike="noStrike" baseline="0" dirty="0">
                <a:latin typeface="Arial" panose="020B0604020202020204" pitchFamily="34" charset="0"/>
                <a:cs typeface="Arial" panose="020B0604020202020204" pitchFamily="34" charset="0"/>
              </a:rPr>
              <a:t>Συναφή με τις (κυβερνητικές) δομές (π.χ. υπουργεία) είναι οι </a:t>
            </a:r>
            <a:r>
              <a:rPr lang="el-GR" sz="2400" b="1" i="0" u="none" strike="noStrike" baseline="0" dirty="0">
                <a:latin typeface="Arial" panose="020B0604020202020204" pitchFamily="34" charset="0"/>
                <a:cs typeface="Arial" panose="020B0604020202020204" pitchFamily="34" charset="0"/>
              </a:rPr>
              <a:t>δημόσιες λειτουργίες</a:t>
            </a:r>
            <a:r>
              <a:rPr lang="el-GR" sz="2400" b="0" i="0" u="none" strike="noStrike" baseline="0" dirty="0">
                <a:latin typeface="Arial" panose="020B0604020202020204" pitchFamily="34" charset="0"/>
                <a:cs typeface="Arial" panose="020B0604020202020204" pitchFamily="34" charset="0"/>
              </a:rPr>
              <a:t>-υπηρεσίες (υγεία, παιδεία, δημόσια έργα, εισπράξεις φόρων κ.λπ.) σε εθνικό επίπεδο (π.χ. ΕΟΔΥΥ, ΕΟΠΥΥ, ΕΟΦ κ.ά.), αποκεντρωμένο επίπεδο (ανάλογα με τις βαθμίδες αυτοδιοίκησης, η Περιφέρεια, η Νομαρχία, ο Δήμος) ή τοπικό επίπεδο (π.χ. νοσοκομείο). </a:t>
            </a:r>
          </a:p>
          <a:p>
            <a:pPr algn="l"/>
            <a:r>
              <a:rPr lang="el-GR" sz="2400" b="0" i="0" u="none" strike="noStrike" baseline="0" dirty="0">
                <a:latin typeface="Arial" panose="020B0604020202020204" pitchFamily="34" charset="0"/>
                <a:cs typeface="Arial" panose="020B0604020202020204" pitchFamily="34" charset="0"/>
              </a:rPr>
              <a:t>Το πολιτικό σύστημα περιλαμβάνει και ολοκληρώνεται με τα </a:t>
            </a:r>
            <a:r>
              <a:rPr lang="el-GR" sz="2400" b="1" i="0" u="none" strike="noStrike" baseline="0" dirty="0">
                <a:latin typeface="Arial" panose="020B0604020202020204" pitchFamily="34" charset="0"/>
                <a:cs typeface="Arial" panose="020B0604020202020204" pitchFamily="34" charset="0"/>
              </a:rPr>
              <a:t>πολιτικά κόμματα</a:t>
            </a:r>
            <a:r>
              <a:rPr lang="el-GR" sz="2400" b="0" i="0" u="none" strike="noStrike" baseline="0" dirty="0">
                <a:latin typeface="Arial" panose="020B0604020202020204" pitchFamily="34" charset="0"/>
                <a:cs typeface="Arial" panose="020B0604020202020204" pitchFamily="34" charset="0"/>
              </a:rPr>
              <a:t>, αυτό που αποκαλούμε </a:t>
            </a:r>
            <a:r>
              <a:rPr lang="el-GR" sz="2400" b="1" i="0" u="none" strike="noStrike" baseline="0" dirty="0">
                <a:latin typeface="Arial" panose="020B0604020202020204" pitchFamily="34" charset="0"/>
                <a:cs typeface="Arial" panose="020B0604020202020204" pitchFamily="34" charset="0"/>
              </a:rPr>
              <a:t>ιδιωτικό τομέα </a:t>
            </a:r>
            <a:r>
              <a:rPr lang="el-GR" sz="2400" b="0" i="0" u="none" strike="noStrike" baseline="0" dirty="0">
                <a:latin typeface="Arial" panose="020B0604020202020204" pitchFamily="34" charset="0"/>
                <a:cs typeface="Arial" panose="020B0604020202020204" pitchFamily="34" charset="0"/>
              </a:rPr>
              <a:t>(π.χ. στον χώρο της υγείας την ιδιωτική ασφάλιση, τις ιδιωτικές μονάδες υγείας, τις φαρμακευτικές εταιρείες κ.λπ.) και τους </a:t>
            </a:r>
            <a:r>
              <a:rPr lang="el-GR" sz="2400" b="1" i="0" u="none" strike="noStrike" baseline="0" dirty="0">
                <a:latin typeface="Arial" panose="020B0604020202020204" pitchFamily="34" charset="0"/>
                <a:cs typeface="Arial" panose="020B0604020202020204" pitchFamily="34" charset="0"/>
              </a:rPr>
              <a:t>ψηφοφόρους </a:t>
            </a:r>
            <a:r>
              <a:rPr lang="el-GR" sz="2400" b="0" i="0" u="none" strike="noStrike" baseline="0" dirty="0">
                <a:latin typeface="Arial" panose="020B0604020202020204" pitchFamily="34" charset="0"/>
                <a:cs typeface="Arial" panose="020B0604020202020204" pitchFamily="34" charset="0"/>
              </a:rPr>
              <a:t>(είτε ως άτομα είτε ως μη κυβερνητικές οργανώσεις).</a:t>
            </a:r>
            <a:endParaRPr lang="el-GR" sz="24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Tree>
    <p:extLst>
      <p:ext uri="{BB962C8B-B14F-4D97-AF65-F5344CB8AC3E}">
        <p14:creationId xmlns:p14="http://schemas.microsoft.com/office/powerpoint/2010/main" val="3351634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45813"/>
            <a:ext cx="11112758" cy="1057346"/>
          </a:xfrm>
        </p:spPr>
        <p:txBody>
          <a:bodyPr>
            <a:noAutofit/>
          </a:bodyPr>
          <a:lstStyle/>
          <a:p>
            <a:r>
              <a:rPr lang="el-GR" sz="3600" dirty="0">
                <a:latin typeface="Arial" panose="020B0604020202020204" pitchFamily="34" charset="0"/>
                <a:cs typeface="Arial" panose="020B0604020202020204" pitchFamily="34" charset="0"/>
              </a:rPr>
              <a:t>1.2  Έννοια και περιεχόμενο πολιτικής και πολιτικού συστήματος (4)</a:t>
            </a:r>
          </a:p>
        </p:txBody>
      </p:sp>
      <p:sp>
        <p:nvSpPr>
          <p:cNvPr id="4" name="TextBox 3">
            <a:extLst>
              <a:ext uri="{FF2B5EF4-FFF2-40B4-BE49-F238E27FC236}">
                <a16:creationId xmlns:a16="http://schemas.microsoft.com/office/drawing/2014/main" id="{017CE44A-DACC-7179-A8D3-B317D438C19B}"/>
              </a:ext>
            </a:extLst>
          </p:cNvPr>
          <p:cNvSpPr txBox="1"/>
          <p:nvPr/>
        </p:nvSpPr>
        <p:spPr>
          <a:xfrm>
            <a:off x="606491" y="1203159"/>
            <a:ext cx="11112758" cy="3416320"/>
          </a:xfrm>
          <a:prstGeom prst="rect">
            <a:avLst/>
          </a:prstGeom>
          <a:noFill/>
        </p:spPr>
        <p:txBody>
          <a:bodyPr wrap="square" rtlCol="0">
            <a:spAutoFit/>
          </a:bodyPr>
          <a:lstStyle/>
          <a:p>
            <a:pPr algn="l"/>
            <a:endParaRPr lang="el-GR" sz="1800" b="1" i="0" u="none" strike="noStrike" baseline="0" dirty="0">
              <a:latin typeface="MyriadPro-Bold"/>
            </a:endParaRPr>
          </a:p>
          <a:p>
            <a:pPr algn="l"/>
            <a:endParaRPr lang="el-GR" b="1" dirty="0">
              <a:latin typeface="MyriadPro-Bold"/>
            </a:endParaRPr>
          </a:p>
          <a:p>
            <a:pPr algn="l"/>
            <a:endParaRPr lang="el-GR" sz="1800" b="1" i="0" u="none" strike="noStrike" baseline="0" dirty="0">
              <a:latin typeface="MyriadPro-Bold"/>
            </a:endParaRPr>
          </a:p>
          <a:p>
            <a:pPr algn="l"/>
            <a:endParaRPr lang="el-GR" b="1" dirty="0">
              <a:latin typeface="MyriadPro-Bold"/>
            </a:endParaRPr>
          </a:p>
          <a:p>
            <a:pPr algn="l"/>
            <a:endParaRPr lang="el-GR" sz="1800" b="1" i="0" u="none" strike="noStrike" baseline="0" dirty="0">
              <a:latin typeface="MyriadPro-Bold"/>
            </a:endParaRPr>
          </a:p>
          <a:p>
            <a:pPr algn="l"/>
            <a:endParaRPr lang="el-GR" b="1" dirty="0">
              <a:latin typeface="MyriadPro-Bold"/>
            </a:endParaRPr>
          </a:p>
          <a:p>
            <a:pPr algn="l"/>
            <a:endParaRPr lang="el-GR" sz="1800" b="1" i="0" u="none" strike="noStrike" baseline="0" dirty="0">
              <a:latin typeface="MyriadPro-Bold"/>
            </a:endParaRPr>
          </a:p>
          <a:p>
            <a:pPr algn="l"/>
            <a:endParaRPr lang="el-GR" b="1" dirty="0">
              <a:latin typeface="MyriadPro-Bold"/>
            </a:endParaRPr>
          </a:p>
          <a:p>
            <a:pPr algn="l"/>
            <a:endParaRPr lang="el-GR" sz="1800" b="1" i="0" u="none" strike="noStrike" baseline="0" dirty="0">
              <a:latin typeface="MyriadPro-Bold"/>
            </a:endParaRPr>
          </a:p>
          <a:p>
            <a:pPr algn="l"/>
            <a:endParaRPr lang="el-GR" b="1" dirty="0">
              <a:latin typeface="MyriadPro-Bold"/>
            </a:endParaRPr>
          </a:p>
          <a:p>
            <a:pPr algn="l"/>
            <a:endParaRPr lang="el-GR" sz="1800" b="1" i="0" u="none" strike="noStrike" baseline="0" dirty="0">
              <a:latin typeface="MyriadPro-Bold"/>
            </a:endParaRPr>
          </a:p>
          <a:p>
            <a:pPr algn="l"/>
            <a:endParaRPr lang="el-GR" b="1" dirty="0">
              <a:latin typeface="MyriadPro-Bold"/>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7" name="Εικόνα 6">
            <a:extLst>
              <a:ext uri="{FF2B5EF4-FFF2-40B4-BE49-F238E27FC236}">
                <a16:creationId xmlns:a16="http://schemas.microsoft.com/office/drawing/2014/main" id="{F55B3A19-7191-A7C3-52A7-B6C63B082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561" y="1732547"/>
            <a:ext cx="11548023" cy="3416320"/>
          </a:xfrm>
          <a:prstGeom prst="rect">
            <a:avLst/>
          </a:prstGeom>
        </p:spPr>
      </p:pic>
    </p:spTree>
    <p:extLst>
      <p:ext uri="{BB962C8B-B14F-4D97-AF65-F5344CB8AC3E}">
        <p14:creationId xmlns:p14="http://schemas.microsoft.com/office/powerpoint/2010/main" val="500414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45813"/>
            <a:ext cx="11112758" cy="1057346"/>
          </a:xfrm>
        </p:spPr>
        <p:txBody>
          <a:bodyPr>
            <a:noAutofit/>
          </a:bodyPr>
          <a:lstStyle/>
          <a:p>
            <a:r>
              <a:rPr lang="el-GR" sz="3600" dirty="0">
                <a:latin typeface="Arial" panose="020B0604020202020204" pitchFamily="34" charset="0"/>
                <a:cs typeface="Arial" panose="020B0604020202020204" pitchFamily="34" charset="0"/>
              </a:rPr>
              <a:t>1.2  Έννοια και περιεχόμενο πολιτικής και πολιτικού συστήματος (5)</a:t>
            </a:r>
          </a:p>
        </p:txBody>
      </p:sp>
      <p:sp>
        <p:nvSpPr>
          <p:cNvPr id="4" name="TextBox 3">
            <a:extLst>
              <a:ext uri="{FF2B5EF4-FFF2-40B4-BE49-F238E27FC236}">
                <a16:creationId xmlns:a16="http://schemas.microsoft.com/office/drawing/2014/main" id="{017CE44A-DACC-7179-A8D3-B317D438C19B}"/>
              </a:ext>
            </a:extLst>
          </p:cNvPr>
          <p:cNvSpPr txBox="1"/>
          <p:nvPr/>
        </p:nvSpPr>
        <p:spPr>
          <a:xfrm>
            <a:off x="606491" y="1203159"/>
            <a:ext cx="11112758" cy="5170646"/>
          </a:xfrm>
          <a:prstGeom prst="rect">
            <a:avLst/>
          </a:prstGeom>
          <a:noFill/>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Τα επόμενα ερωτήματα είναι </a:t>
            </a:r>
            <a:r>
              <a:rPr lang="el-GR" sz="2200" b="1" i="0" u="none" strike="noStrike" baseline="0" dirty="0">
                <a:latin typeface="Arial" panose="020B0604020202020204" pitchFamily="34" charset="0"/>
                <a:cs typeface="Arial" panose="020B0604020202020204" pitchFamily="34" charset="0"/>
              </a:rPr>
              <a:t>α</a:t>
            </a:r>
            <a:r>
              <a:rPr lang="el-GR" sz="2200" b="0" i="0" u="none" strike="noStrike" baseline="0" dirty="0">
                <a:latin typeface="Arial" panose="020B0604020202020204" pitchFamily="34" charset="0"/>
                <a:cs typeface="Arial" panose="020B0604020202020204" pitchFamily="34" charset="0"/>
              </a:rPr>
              <a:t>. πώς η </a:t>
            </a:r>
            <a:r>
              <a:rPr lang="el-GR" sz="2200" b="1" i="0" u="none" strike="noStrike" baseline="0" dirty="0">
                <a:latin typeface="Arial" panose="020B0604020202020204" pitchFamily="34" charset="0"/>
                <a:cs typeface="Arial" panose="020B0604020202020204" pitchFamily="34" charset="0"/>
              </a:rPr>
              <a:t>πολιτειακή δομή </a:t>
            </a:r>
            <a:r>
              <a:rPr lang="el-GR" sz="2200" b="0" i="0" u="none" strike="noStrike" baseline="0" dirty="0">
                <a:latin typeface="Arial" panose="020B0604020202020204" pitchFamily="34" charset="0"/>
                <a:cs typeface="Arial" panose="020B0604020202020204" pitchFamily="34" charset="0"/>
              </a:rPr>
              <a:t>επιτρέπει ή ενθαρρύνει τη </a:t>
            </a:r>
            <a:r>
              <a:rPr lang="el-GR" sz="2200" b="1" i="0" u="none" strike="noStrike" baseline="0" dirty="0">
                <a:latin typeface="Arial" panose="020B0604020202020204" pitchFamily="34" charset="0"/>
                <a:cs typeface="Arial" panose="020B0604020202020204" pitchFamily="34" charset="0"/>
              </a:rPr>
              <a:t>συμμετοχή των πολιτών </a:t>
            </a:r>
            <a:r>
              <a:rPr lang="el-GR" sz="2200" b="0" i="0" u="none" strike="noStrike" baseline="0" dirty="0">
                <a:latin typeface="Arial" panose="020B0604020202020204" pitchFamily="34" charset="0"/>
                <a:cs typeface="Arial" panose="020B0604020202020204" pitchFamily="34" charset="0"/>
              </a:rPr>
              <a:t>στη διαμόρφωση της δημόσιας πολιτικής (π.χ. υγείας και λοιπών υπηρεσιών που διαμορφώνουν το δίκτυο κοινωνικής προστασίας) και </a:t>
            </a:r>
            <a:r>
              <a:rPr lang="el-GR" sz="2200" b="1" i="0" u="none" strike="noStrike" baseline="0" dirty="0">
                <a:latin typeface="Arial" panose="020B0604020202020204" pitchFamily="34" charset="0"/>
                <a:cs typeface="Arial" panose="020B0604020202020204" pitchFamily="34" charset="0"/>
              </a:rPr>
              <a:t>β</a:t>
            </a:r>
            <a:r>
              <a:rPr lang="el-GR" sz="2200" b="0" i="0" u="none" strike="noStrike" baseline="0" dirty="0">
                <a:latin typeface="Arial" panose="020B0604020202020204" pitchFamily="34" charset="0"/>
                <a:cs typeface="Arial" panose="020B0604020202020204" pitchFamily="34" charset="0"/>
              </a:rPr>
              <a:t>. ποιες είναι οι </a:t>
            </a:r>
            <a:r>
              <a:rPr lang="el-GR" sz="2200" b="1" i="0" u="none" strike="noStrike" baseline="0" dirty="0">
                <a:latin typeface="Arial" panose="020B0604020202020204" pitchFamily="34" charset="0"/>
                <a:cs typeface="Arial" panose="020B0604020202020204" pitchFamily="34" charset="0"/>
              </a:rPr>
              <a:t>αξίες </a:t>
            </a:r>
            <a:r>
              <a:rPr lang="el-GR" sz="2200" b="0" i="0" u="none" strike="noStrike" baseline="0" dirty="0">
                <a:latin typeface="Arial" panose="020B0604020202020204" pitchFamily="34" charset="0"/>
                <a:cs typeface="Arial" panose="020B0604020202020204" pitchFamily="34" charset="0"/>
              </a:rPr>
              <a:t>και τα πιστεύω των </a:t>
            </a:r>
            <a:r>
              <a:rPr lang="el-GR" sz="2200" b="1" i="0" u="none" strike="noStrike" baseline="0" dirty="0">
                <a:latin typeface="Arial" panose="020B0604020202020204" pitchFamily="34" charset="0"/>
                <a:cs typeface="Arial" panose="020B0604020202020204" pitchFamily="34" charset="0"/>
              </a:rPr>
              <a:t>πολιτών </a:t>
            </a:r>
            <a:r>
              <a:rPr lang="el-GR" sz="2200" b="0" i="0" u="none" strike="noStrike" baseline="0" dirty="0">
                <a:latin typeface="Arial" panose="020B0604020202020204" pitchFamily="34" charset="0"/>
                <a:cs typeface="Arial" panose="020B0604020202020204" pitchFamily="34" charset="0"/>
              </a:rPr>
              <a:t>για την </a:t>
            </a:r>
            <a:r>
              <a:rPr lang="el-GR" sz="2200" b="1" i="0" u="none" strike="noStrike" baseline="0" dirty="0">
                <a:latin typeface="Arial" panose="020B0604020202020204" pitchFamily="34" charset="0"/>
                <a:cs typeface="Arial" panose="020B0604020202020204" pitchFamily="34" charset="0"/>
              </a:rPr>
              <a:t>πολιτική </a:t>
            </a:r>
            <a:r>
              <a:rPr lang="el-GR" sz="2200" b="0" i="0" u="none" strike="noStrike" baseline="0" dirty="0">
                <a:latin typeface="Arial" panose="020B0604020202020204" pitchFamily="34" charset="0"/>
                <a:cs typeface="Arial" panose="020B0604020202020204" pitchFamily="34" charset="0"/>
              </a:rPr>
              <a:t>και τους θεσμούς της (σημείο κρίσιμο στις σημερινές κοινωνίες). </a:t>
            </a:r>
          </a:p>
          <a:p>
            <a:pPr algn="l"/>
            <a:r>
              <a:rPr lang="el-GR" sz="2200" b="0" i="0" u="none" strike="noStrike" baseline="0" dirty="0">
                <a:latin typeface="Arial" panose="020B0604020202020204" pitchFamily="34" charset="0"/>
                <a:cs typeface="Arial" panose="020B0604020202020204" pitchFamily="34" charset="0"/>
              </a:rPr>
              <a:t>Οι απαντήσεις προϋποθέτουν την εξέταση του τρόπου </a:t>
            </a:r>
            <a:r>
              <a:rPr lang="el-GR" sz="2200" b="1" i="0" u="none" strike="noStrike" baseline="0" dirty="0">
                <a:latin typeface="Arial" panose="020B0604020202020204" pitchFamily="34" charset="0"/>
                <a:cs typeface="Arial" panose="020B0604020202020204" pitchFamily="34" charset="0"/>
              </a:rPr>
              <a:t>συμμετοχής </a:t>
            </a:r>
            <a:r>
              <a:rPr lang="el-GR" sz="2200" b="0" i="0" u="none" strike="noStrike" baseline="0" dirty="0">
                <a:latin typeface="Arial" panose="020B0604020202020204" pitchFamily="34" charset="0"/>
                <a:cs typeface="Arial" panose="020B0604020202020204" pitchFamily="34" charset="0"/>
              </a:rPr>
              <a:t>των πολιτών, δηλαδή: α. </a:t>
            </a:r>
            <a:r>
              <a:rPr lang="el-GR" sz="2200" b="1" i="0" u="none" strike="noStrike" baseline="0" dirty="0">
                <a:latin typeface="Arial" panose="020B0604020202020204" pitchFamily="34" charset="0"/>
                <a:cs typeface="Arial" panose="020B0604020202020204" pitchFamily="34" charset="0"/>
              </a:rPr>
              <a:t>άμεσος </a:t>
            </a:r>
            <a:r>
              <a:rPr lang="el-GR" sz="2200" b="0" i="0" u="none" strike="noStrike" baseline="0" dirty="0">
                <a:latin typeface="Arial" panose="020B0604020202020204" pitchFamily="34" charset="0"/>
                <a:cs typeface="Arial" panose="020B0604020202020204" pitchFamily="34" charset="0"/>
              </a:rPr>
              <a:t>(με τις ενώσεις καταναλωτών ή ασθενών, άλλες δημοτικές-κοινοτικές-</a:t>
            </a:r>
            <a:r>
              <a:rPr lang="el-GR" sz="2200" b="0" i="0" u="none" strike="noStrike" baseline="0" dirty="0" err="1">
                <a:latin typeface="Arial" panose="020B0604020202020204" pitchFamily="34" charset="0"/>
                <a:cs typeface="Arial" panose="020B0604020202020204" pitchFamily="34" charset="0"/>
              </a:rPr>
              <a:t>διαμερισματικές</a:t>
            </a:r>
            <a:r>
              <a:rPr lang="el-GR" sz="2200" b="0" i="0" u="none" strike="noStrike" baseline="0" dirty="0">
                <a:latin typeface="Arial" panose="020B0604020202020204" pitchFamily="34" charset="0"/>
                <a:cs typeface="Arial" panose="020B0604020202020204" pitchFamily="34" charset="0"/>
              </a:rPr>
              <a:t> επιτροπές </a:t>
            </a:r>
            <a:r>
              <a:rPr lang="el-GR" sz="2200" b="0" i="0" u="none" strike="noStrike" baseline="0" dirty="0" err="1">
                <a:latin typeface="Arial" panose="020B0604020202020204" pitchFamily="34" charset="0"/>
                <a:cs typeface="Arial" panose="020B0604020202020204" pitchFamily="34" charset="0"/>
              </a:rPr>
              <a:t>κ.ο.κ.</a:t>
            </a:r>
            <a:r>
              <a:rPr lang="el-GR" sz="2200" b="0" i="0" u="none" strike="noStrike" baseline="0" dirty="0">
                <a:latin typeface="Arial" panose="020B0604020202020204" pitchFamily="34" charset="0"/>
                <a:cs typeface="Arial" panose="020B0604020202020204" pitchFamily="34" charset="0"/>
              </a:rPr>
              <a:t>) και β. </a:t>
            </a:r>
            <a:r>
              <a:rPr lang="el-GR" sz="2200" b="1" i="0" u="none" strike="noStrike" baseline="0" dirty="0">
                <a:latin typeface="Arial" panose="020B0604020202020204" pitchFamily="34" charset="0"/>
                <a:cs typeface="Arial" panose="020B0604020202020204" pitchFamily="34" charset="0"/>
              </a:rPr>
              <a:t>έμμεσος </a:t>
            </a:r>
            <a:r>
              <a:rPr lang="el-GR" sz="2200" b="0" i="0" u="none" strike="noStrike" baseline="0" dirty="0">
                <a:latin typeface="Arial" panose="020B0604020202020204" pitchFamily="34" charset="0"/>
                <a:cs typeface="Arial" panose="020B0604020202020204" pitchFamily="34" charset="0"/>
              </a:rPr>
              <a:t>(μέσω των βουλευτών ή άλλων εκλεγμένων </a:t>
            </a:r>
            <a:r>
              <a:rPr lang="el-GR" sz="2200" b="0" i="0" u="none" strike="noStrike" baseline="0" dirty="0" err="1">
                <a:latin typeface="Arial" panose="020B0604020202020204" pitchFamily="34" charset="0"/>
                <a:cs typeface="Arial" panose="020B0604020202020204" pitchFamily="34" charset="0"/>
              </a:rPr>
              <a:t>αυτοδιοικητικών</a:t>
            </a:r>
            <a:r>
              <a:rPr lang="el-GR" sz="2200" b="0" i="0" u="none" strike="noStrike" baseline="0" dirty="0">
                <a:latin typeface="Arial" panose="020B0604020202020204" pitchFamily="34" charset="0"/>
                <a:cs typeface="Arial" panose="020B0604020202020204" pitchFamily="34" charset="0"/>
              </a:rPr>
              <a:t> οργάνων). </a:t>
            </a:r>
          </a:p>
          <a:p>
            <a:pPr algn="l"/>
            <a:r>
              <a:rPr lang="el-GR" sz="2200" b="0" i="0" u="none" strike="noStrike" baseline="0" dirty="0">
                <a:latin typeface="Arial" panose="020B0604020202020204" pitchFamily="34" charset="0"/>
                <a:cs typeface="Arial" panose="020B0604020202020204" pitchFamily="34" charset="0"/>
              </a:rPr>
              <a:t>Αυτό οδηγεί αυτόματα στη διαφοροποίηση των </a:t>
            </a:r>
            <a:r>
              <a:rPr lang="el-GR" sz="2200" b="1" i="0" u="none" strike="noStrike" baseline="0" dirty="0">
                <a:latin typeface="Arial" panose="020B0604020202020204" pitchFamily="34" charset="0"/>
                <a:cs typeface="Arial" panose="020B0604020202020204" pitchFamily="34" charset="0"/>
              </a:rPr>
              <a:t>πολιτικών συστημάτων </a:t>
            </a:r>
            <a:r>
              <a:rPr lang="el-GR" sz="2200" b="0" i="0" u="none" strike="noStrike" baseline="0" dirty="0">
                <a:latin typeface="Arial" panose="020B0604020202020204" pitchFamily="34" charset="0"/>
                <a:cs typeface="Arial" panose="020B0604020202020204" pitchFamily="34" charset="0"/>
              </a:rPr>
              <a:t>που, π.χ. κατά τον </a:t>
            </a:r>
            <a:r>
              <a:rPr lang="el-GR" sz="2200" b="0" i="0" u="none" strike="noStrike" baseline="0" dirty="0" err="1">
                <a:latin typeface="Arial" panose="020B0604020202020204" pitchFamily="34" charset="0"/>
                <a:cs typeface="Arial" panose="020B0604020202020204" pitchFamily="34" charset="0"/>
              </a:rPr>
              <a:t>Blondel</a:t>
            </a:r>
            <a:r>
              <a:rPr lang="el-GR" sz="2200" b="0" i="0" u="none" strike="noStrike" baseline="0" dirty="0">
                <a:latin typeface="Arial" panose="020B0604020202020204" pitchFamily="34" charset="0"/>
                <a:cs typeface="Arial" panose="020B0604020202020204" pitchFamily="34" charset="0"/>
              </a:rPr>
              <a:t> (1990), οι διαφορές τους εντοπίζονται από τρεις ερωτήσεις:</a:t>
            </a:r>
          </a:p>
          <a:p>
            <a:pPr algn="l"/>
            <a:r>
              <a:rPr lang="el-GR" sz="2200" b="1" i="0" u="none" strike="noStrike" baseline="0" dirty="0">
                <a:latin typeface="Arial" panose="020B0604020202020204" pitchFamily="34" charset="0"/>
                <a:cs typeface="Arial" panose="020B0604020202020204" pitchFamily="34" charset="0"/>
              </a:rPr>
              <a:t>α</a:t>
            </a:r>
            <a:r>
              <a:rPr lang="el-GR" sz="2200" b="0" i="0" u="none" strike="noStrike" baseline="0" dirty="0">
                <a:latin typeface="Arial" panose="020B0604020202020204" pitchFamily="34" charset="0"/>
                <a:cs typeface="Arial" panose="020B0604020202020204" pitchFamily="34" charset="0"/>
              </a:rPr>
              <a:t>. Πόσο δημοκρατικό (συμμετοχικό) είναι το πολιτικό σύστημα και οι αποφάσεις;</a:t>
            </a:r>
          </a:p>
          <a:p>
            <a:pPr algn="l"/>
            <a:r>
              <a:rPr lang="el-GR" sz="2200" b="1" i="0" u="none" strike="noStrike" baseline="0" dirty="0">
                <a:latin typeface="Arial" panose="020B0604020202020204" pitchFamily="34" charset="0"/>
                <a:cs typeface="Arial" panose="020B0604020202020204" pitchFamily="34" charset="0"/>
              </a:rPr>
              <a:t>β</a:t>
            </a:r>
            <a:r>
              <a:rPr lang="el-GR" sz="2200" b="0" i="0" u="none" strike="noStrike" baseline="0" dirty="0">
                <a:latin typeface="Arial" panose="020B0604020202020204" pitchFamily="34" charset="0"/>
                <a:cs typeface="Arial" panose="020B0604020202020204" pitchFamily="34" charset="0"/>
              </a:rPr>
              <a:t>. Πόσο (</a:t>
            </a:r>
            <a:r>
              <a:rPr lang="el-GR" sz="2200" b="0" i="0" u="none" strike="noStrike" baseline="0" dirty="0" err="1">
                <a:latin typeface="Arial" panose="020B0604020202020204" pitchFamily="34" charset="0"/>
                <a:cs typeface="Arial" panose="020B0604020202020204" pitchFamily="34" charset="0"/>
              </a:rPr>
              <a:t>φιλ</a:t>
            </a:r>
            <a:r>
              <a:rPr lang="el-GR" sz="2200" b="0" i="0" u="none" strike="noStrike" baseline="0" dirty="0">
                <a:latin typeface="Arial" panose="020B0604020202020204" pitchFamily="34" charset="0"/>
                <a:cs typeface="Arial" panose="020B0604020202020204" pitchFamily="34" charset="0"/>
              </a:rPr>
              <a:t>)ελεύθερα ή εξουσιαστικά διαμορφώνονται οι αποφάσεις (μετά από</a:t>
            </a:r>
          </a:p>
          <a:p>
            <a:pPr algn="l"/>
            <a:r>
              <a:rPr lang="el-GR" sz="2200" b="0" i="0" u="none" strike="noStrike" baseline="0" dirty="0">
                <a:latin typeface="Arial" panose="020B0604020202020204" pitchFamily="34" charset="0"/>
                <a:cs typeface="Arial" panose="020B0604020202020204" pitchFamily="34" charset="0"/>
              </a:rPr>
              <a:t>εξέταση και δημόσια συζήτηση εναλλακτικών λύσεων ή την επιβολή μίας);</a:t>
            </a:r>
          </a:p>
          <a:p>
            <a:pPr algn="l"/>
            <a:r>
              <a:rPr lang="el-GR" sz="2200" b="1" i="0" u="none" strike="noStrike" baseline="0" dirty="0">
                <a:latin typeface="Arial" panose="020B0604020202020204" pitchFamily="34" charset="0"/>
                <a:cs typeface="Arial" panose="020B0604020202020204" pitchFamily="34" charset="0"/>
              </a:rPr>
              <a:t>γ</a:t>
            </a:r>
            <a:r>
              <a:rPr lang="el-GR" sz="2200" b="0" i="0" u="none" strike="noStrike" baseline="0" dirty="0">
                <a:latin typeface="Arial" panose="020B0604020202020204" pitchFamily="34" charset="0"/>
                <a:cs typeface="Arial" panose="020B0604020202020204" pitchFamily="34" charset="0"/>
              </a:rPr>
              <a:t>. Υπάρχει ισότιμη ή ανισότιμη κατανομή αγαθών και υπηρεσιών στο τέλος;</a:t>
            </a: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Tree>
    <p:extLst>
      <p:ext uri="{BB962C8B-B14F-4D97-AF65-F5344CB8AC3E}">
        <p14:creationId xmlns:p14="http://schemas.microsoft.com/office/powerpoint/2010/main" val="2188184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45813"/>
            <a:ext cx="11112758" cy="1057346"/>
          </a:xfrm>
        </p:spPr>
        <p:txBody>
          <a:bodyPr>
            <a:noAutofit/>
          </a:bodyPr>
          <a:lstStyle/>
          <a:p>
            <a:r>
              <a:rPr lang="el-GR" sz="3600" dirty="0">
                <a:latin typeface="Arial" panose="020B0604020202020204" pitchFamily="34" charset="0"/>
                <a:cs typeface="Arial" panose="020B0604020202020204" pitchFamily="34" charset="0"/>
              </a:rPr>
              <a:t>1.2  Έννοια και περιεχόμενο πολιτικής και πολιτικού συστήματος (6)</a:t>
            </a:r>
          </a:p>
        </p:txBody>
      </p:sp>
      <p:sp>
        <p:nvSpPr>
          <p:cNvPr id="4" name="TextBox 3">
            <a:extLst>
              <a:ext uri="{FF2B5EF4-FFF2-40B4-BE49-F238E27FC236}">
                <a16:creationId xmlns:a16="http://schemas.microsoft.com/office/drawing/2014/main" id="{017CE44A-DACC-7179-A8D3-B317D438C19B}"/>
              </a:ext>
            </a:extLst>
          </p:cNvPr>
          <p:cNvSpPr txBox="1"/>
          <p:nvPr/>
        </p:nvSpPr>
        <p:spPr>
          <a:xfrm>
            <a:off x="606491" y="1203159"/>
            <a:ext cx="11112758" cy="2677656"/>
          </a:xfrm>
          <a:prstGeom prst="rect">
            <a:avLst/>
          </a:prstGeom>
          <a:noFill/>
        </p:spPr>
        <p:txBody>
          <a:bodyPr wrap="square" rtlCol="0">
            <a:spAutoFit/>
          </a:bodyPr>
          <a:lstStyle/>
          <a:p>
            <a:pPr algn="l"/>
            <a:r>
              <a:rPr lang="el-GR" sz="2400" b="0" i="0" u="none" strike="noStrike" baseline="0" dirty="0">
                <a:latin typeface="Arial" panose="020B0604020202020204" pitchFamily="34" charset="0"/>
                <a:cs typeface="Arial" panose="020B0604020202020204" pitchFamily="34" charset="0"/>
              </a:rPr>
              <a:t>Οι ερωτήσεις αυτές τελικά ομαδοποιούνται στις εξής πέντε κατηγορίες:</a:t>
            </a:r>
          </a:p>
          <a:p>
            <a:pPr algn="l"/>
            <a:endParaRPr lang="el-GR" sz="2400" b="0" i="0" u="none" strike="noStrike" baseline="0" dirty="0">
              <a:latin typeface="Arial" panose="020B0604020202020204" pitchFamily="34" charset="0"/>
              <a:cs typeface="Arial" panose="020B0604020202020204" pitchFamily="34" charset="0"/>
            </a:endParaRPr>
          </a:p>
          <a:p>
            <a:pPr algn="l"/>
            <a:r>
              <a:rPr lang="el-GR" sz="2400" b="0" i="0" u="none" strike="noStrike" baseline="0" dirty="0">
                <a:latin typeface="Arial" panose="020B0604020202020204" pitchFamily="34" charset="0"/>
                <a:cs typeface="Arial" panose="020B0604020202020204" pitchFamily="34" charset="0"/>
              </a:rPr>
              <a:t>α. δημοκρατικό-ελεύθερο σύστημα (</a:t>
            </a:r>
            <a:r>
              <a:rPr lang="el-GR" sz="2400" b="0" i="0" u="none" strike="noStrike" baseline="0" dirty="0" err="1">
                <a:latin typeface="Arial" panose="020B0604020202020204" pitchFamily="34" charset="0"/>
                <a:cs typeface="Arial" panose="020B0604020202020204" pitchFamily="34" charset="0"/>
              </a:rPr>
              <a:t>liberal-democratic</a:t>
            </a:r>
            <a:r>
              <a:rPr lang="el-GR" sz="2400" b="0" i="0" u="none" strike="noStrike" baseline="0" dirty="0">
                <a:latin typeface="Arial" panose="020B0604020202020204" pitchFamily="34" charset="0"/>
                <a:cs typeface="Arial" panose="020B0604020202020204" pitchFamily="34" charset="0"/>
              </a:rPr>
              <a:t>), π.χ. χώρες της ΕΕ,</a:t>
            </a:r>
          </a:p>
          <a:p>
            <a:pPr algn="l"/>
            <a:r>
              <a:rPr lang="el-GR" sz="2400" b="0" i="0" u="none" strike="noStrike" baseline="0" dirty="0">
                <a:latin typeface="Arial" panose="020B0604020202020204" pitchFamily="34" charset="0"/>
                <a:cs typeface="Arial" panose="020B0604020202020204" pitchFamily="34" charset="0"/>
              </a:rPr>
              <a:t>β. ισότιμο-εξουσιαστικό σύστημα (</a:t>
            </a:r>
            <a:r>
              <a:rPr lang="el-GR" sz="2400" b="0" i="0" u="none" strike="noStrike" baseline="0" dirty="0" err="1">
                <a:latin typeface="Arial" panose="020B0604020202020204" pitchFamily="34" charset="0"/>
                <a:cs typeface="Arial" panose="020B0604020202020204" pitchFamily="34" charset="0"/>
              </a:rPr>
              <a:t>egalitarian-authoritarian</a:t>
            </a:r>
            <a:r>
              <a:rPr lang="el-GR" sz="2400" b="0" i="0" u="none" strike="noStrike" baseline="0" dirty="0">
                <a:latin typeface="Arial" panose="020B0604020202020204" pitchFamily="34" charset="0"/>
                <a:cs typeface="Arial" panose="020B0604020202020204" pitchFamily="34" charset="0"/>
              </a:rPr>
              <a:t>), π.χ. Κούβα,</a:t>
            </a:r>
          </a:p>
          <a:p>
            <a:pPr algn="l"/>
            <a:r>
              <a:rPr lang="el-GR" sz="2400" b="0" i="0" u="none" strike="noStrike" baseline="0" dirty="0">
                <a:latin typeface="Arial" panose="020B0604020202020204" pitchFamily="34" charset="0"/>
                <a:cs typeface="Arial" panose="020B0604020202020204" pitchFamily="34" charset="0"/>
              </a:rPr>
              <a:t>γ. παραδοσιακό-ανισότιμο (</a:t>
            </a:r>
            <a:r>
              <a:rPr lang="el-GR" sz="2400" b="0" i="0" u="none" strike="noStrike" baseline="0" dirty="0" err="1">
                <a:latin typeface="Arial" panose="020B0604020202020204" pitchFamily="34" charset="0"/>
                <a:cs typeface="Arial" panose="020B0604020202020204" pitchFamily="34" charset="0"/>
              </a:rPr>
              <a:t>traditional-inegalitarian</a:t>
            </a:r>
            <a:r>
              <a:rPr lang="el-GR" sz="2400" b="0" i="0" u="none" strike="noStrike" baseline="0" dirty="0">
                <a:latin typeface="Arial" panose="020B0604020202020204" pitchFamily="34" charset="0"/>
                <a:cs typeface="Arial" panose="020B0604020202020204" pitchFamily="34" charset="0"/>
              </a:rPr>
              <a:t>), π.χ. Σαουδική Αραβία,</a:t>
            </a:r>
          </a:p>
          <a:p>
            <a:pPr algn="l"/>
            <a:r>
              <a:rPr lang="el-GR" sz="2400" b="0" i="0" u="none" strike="noStrike" baseline="0" dirty="0">
                <a:latin typeface="Arial" panose="020B0604020202020204" pitchFamily="34" charset="0"/>
                <a:cs typeface="Arial" panose="020B0604020202020204" pitchFamily="34" charset="0"/>
              </a:rPr>
              <a:t>δ. λαϊκό-</a:t>
            </a:r>
            <a:r>
              <a:rPr lang="el-GR" sz="2400" b="0" i="0" u="none" strike="noStrike" baseline="0" dirty="0" err="1">
                <a:latin typeface="Arial" panose="020B0604020202020204" pitchFamily="34" charset="0"/>
                <a:cs typeface="Arial" panose="020B0604020202020204" pitchFamily="34" charset="0"/>
              </a:rPr>
              <a:t>λαϊκιστικό</a:t>
            </a:r>
            <a:r>
              <a:rPr lang="el-GR" sz="2400" b="0" i="0" u="none" strike="noStrike" baseline="0" dirty="0">
                <a:latin typeface="Arial" panose="020B0604020202020204" pitchFamily="34" charset="0"/>
                <a:cs typeface="Arial" panose="020B0604020202020204" pitchFamily="34" charset="0"/>
              </a:rPr>
              <a:t> (</a:t>
            </a:r>
            <a:r>
              <a:rPr lang="el-GR" sz="2400" b="0" i="0" u="none" strike="noStrike" baseline="0" dirty="0" err="1">
                <a:latin typeface="Arial" panose="020B0604020202020204" pitchFamily="34" charset="0"/>
                <a:cs typeface="Arial" panose="020B0604020202020204" pitchFamily="34" charset="0"/>
              </a:rPr>
              <a:t>populist</a:t>
            </a:r>
            <a:r>
              <a:rPr lang="el-GR" sz="2400" b="0" i="0" u="none" strike="noStrike" baseline="0" dirty="0">
                <a:latin typeface="Arial" panose="020B0604020202020204" pitchFamily="34" charset="0"/>
                <a:cs typeface="Arial" panose="020B0604020202020204" pitchFamily="34" charset="0"/>
              </a:rPr>
              <a:t>), π.χ. χώρες της Αφρικής,</a:t>
            </a:r>
          </a:p>
          <a:p>
            <a:pPr algn="l"/>
            <a:r>
              <a:rPr lang="el-GR" sz="2400" b="0" i="0" u="none" strike="noStrike" baseline="0" dirty="0">
                <a:latin typeface="Arial" panose="020B0604020202020204" pitchFamily="34" charset="0"/>
                <a:cs typeface="Arial" panose="020B0604020202020204" pitchFamily="34" charset="0"/>
              </a:rPr>
              <a:t>ε. εξουσιαστικό-ανισότιμο (</a:t>
            </a:r>
            <a:r>
              <a:rPr lang="el-GR" sz="2400" b="0" i="0" u="none" strike="noStrike" baseline="0" dirty="0" err="1">
                <a:latin typeface="Arial" panose="020B0604020202020204" pitchFamily="34" charset="0"/>
                <a:cs typeface="Arial" panose="020B0604020202020204" pitchFamily="34" charset="0"/>
              </a:rPr>
              <a:t>authoritarian-inegalitarian</a:t>
            </a:r>
            <a:r>
              <a:rPr lang="el-GR" sz="2400" b="0" i="0" u="none" strike="noStrike" baseline="0" dirty="0">
                <a:latin typeface="Arial" panose="020B0604020202020204" pitchFamily="34" charset="0"/>
                <a:cs typeface="Arial" panose="020B0604020202020204" pitchFamily="34" charset="0"/>
              </a:rPr>
              <a:t>), π.χ. δικτατορίες.</a:t>
            </a: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Tree>
    <p:extLst>
      <p:ext uri="{BB962C8B-B14F-4D97-AF65-F5344CB8AC3E}">
        <p14:creationId xmlns:p14="http://schemas.microsoft.com/office/powerpoint/2010/main" val="834744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45812"/>
            <a:ext cx="11112758" cy="1295531"/>
          </a:xfrm>
        </p:spPr>
        <p:txBody>
          <a:bodyPr>
            <a:noAutofit/>
          </a:bodyPr>
          <a:lstStyle/>
          <a:p>
            <a:r>
              <a:rPr lang="el-GR" sz="4000" dirty="0">
                <a:latin typeface="Arial" panose="020B0604020202020204" pitchFamily="34" charset="0"/>
                <a:cs typeface="Arial" panose="020B0604020202020204" pitchFamily="34" charset="0"/>
              </a:rPr>
              <a:t>1.3  Ορισμός διαδικασίας και προτυποποίηση</a:t>
            </a:r>
            <a:br>
              <a:rPr lang="el-GR" sz="4000" dirty="0">
                <a:latin typeface="Arial" panose="020B0604020202020204" pitchFamily="34" charset="0"/>
                <a:cs typeface="Arial" panose="020B0604020202020204" pitchFamily="34" charset="0"/>
              </a:rPr>
            </a:br>
            <a:r>
              <a:rPr lang="el-GR" sz="4000" dirty="0">
                <a:latin typeface="Arial" panose="020B0604020202020204" pitchFamily="34" charset="0"/>
                <a:cs typeface="Arial" panose="020B0604020202020204" pitchFamily="34" charset="0"/>
              </a:rPr>
              <a:t>       πολιτικών επιλογών (1)</a:t>
            </a:r>
          </a:p>
        </p:txBody>
      </p:sp>
      <p:sp>
        <p:nvSpPr>
          <p:cNvPr id="4" name="TextBox 3">
            <a:extLst>
              <a:ext uri="{FF2B5EF4-FFF2-40B4-BE49-F238E27FC236}">
                <a16:creationId xmlns:a16="http://schemas.microsoft.com/office/drawing/2014/main" id="{017CE44A-DACC-7179-A8D3-B317D438C19B}"/>
              </a:ext>
            </a:extLst>
          </p:cNvPr>
          <p:cNvSpPr txBox="1"/>
          <p:nvPr/>
        </p:nvSpPr>
        <p:spPr>
          <a:xfrm>
            <a:off x="606491" y="1875583"/>
            <a:ext cx="11112758" cy="4154984"/>
          </a:xfrm>
          <a:prstGeom prst="rect">
            <a:avLst/>
          </a:prstGeom>
          <a:noFill/>
        </p:spPr>
        <p:txBody>
          <a:bodyPr wrap="square" rtlCol="0">
            <a:spAutoFit/>
          </a:bodyPr>
          <a:lstStyle/>
          <a:p>
            <a:pPr algn="l"/>
            <a:r>
              <a:rPr lang="el-GR" sz="2400" b="1" i="0" u="none" strike="noStrike" baseline="0" dirty="0">
                <a:latin typeface="Arial" panose="020B0604020202020204" pitchFamily="34" charset="0"/>
                <a:cs typeface="Arial" panose="020B0604020202020204" pitchFamily="34" charset="0"/>
              </a:rPr>
              <a:t>Πολιτική</a:t>
            </a:r>
            <a:r>
              <a:rPr lang="el-GR" sz="2400" b="0" i="0" u="none" strike="noStrike" baseline="0" dirty="0">
                <a:latin typeface="Arial" panose="020B0604020202020204" pitchFamily="34" charset="0"/>
                <a:cs typeface="Arial" panose="020B0604020202020204" pitchFamily="34" charset="0"/>
              </a:rPr>
              <a:t>, τελικά, σημαίνει επιλογή μη αντικρουόμενων </a:t>
            </a:r>
            <a:r>
              <a:rPr lang="el-GR" sz="2400" b="1" i="0" u="none" strike="noStrike" baseline="0" dirty="0">
                <a:latin typeface="Arial" panose="020B0604020202020204" pitchFamily="34" charset="0"/>
                <a:cs typeface="Arial" panose="020B0604020202020204" pitchFamily="34" charset="0"/>
              </a:rPr>
              <a:t>στόχων </a:t>
            </a:r>
            <a:r>
              <a:rPr lang="el-GR" sz="2400" b="0" i="0" u="none" strike="noStrike" baseline="0" dirty="0">
                <a:latin typeface="Arial" panose="020B0604020202020204" pitchFamily="34" charset="0"/>
                <a:cs typeface="Arial" panose="020B0604020202020204" pitchFamily="34" charset="0"/>
              </a:rPr>
              <a:t>και μέσων για την επίτευξη μη αντικρουόμενων </a:t>
            </a:r>
            <a:r>
              <a:rPr lang="el-GR" sz="2400" b="1" i="0" u="none" strike="noStrike" baseline="0" dirty="0">
                <a:latin typeface="Arial" panose="020B0604020202020204" pitchFamily="34" charset="0"/>
                <a:cs typeface="Arial" panose="020B0604020202020204" pitchFamily="34" charset="0"/>
              </a:rPr>
              <a:t>αποτελεσμάτων </a:t>
            </a:r>
            <a:r>
              <a:rPr lang="el-GR" sz="2400" b="0" i="0" u="none" strike="noStrike" baseline="0" dirty="0" err="1">
                <a:latin typeface="Arial" panose="020B0604020202020204" pitchFamily="34" charset="0"/>
                <a:cs typeface="Arial" panose="020B0604020202020204" pitchFamily="34" charset="0"/>
              </a:rPr>
              <a:t>μεσο</a:t>
            </a:r>
            <a:r>
              <a:rPr lang="el-GR" sz="2400" b="0" i="0" u="none" strike="noStrike" baseline="0" dirty="0">
                <a:latin typeface="Arial" panose="020B0604020202020204" pitchFamily="34" charset="0"/>
                <a:cs typeface="Arial" panose="020B0604020202020204" pitchFamily="34" charset="0"/>
              </a:rPr>
              <a:t>- και μακροπρόθεσμα. </a:t>
            </a:r>
          </a:p>
          <a:p>
            <a:pPr algn="l"/>
            <a:r>
              <a:rPr lang="el-GR" sz="2400" b="0" i="0" u="none" strike="noStrike" baseline="0" dirty="0">
                <a:latin typeface="Arial" panose="020B0604020202020204" pitchFamily="34" charset="0"/>
                <a:cs typeface="Arial" panose="020B0604020202020204" pitchFamily="34" charset="0"/>
              </a:rPr>
              <a:t>Η έκφραση μιας κυβερνητικής πολιτικής δεν «φυλακίζει» τα γεγονότα, αλλά αναδεικνύει και λύνει τα προβλήματα (</a:t>
            </a:r>
            <a:r>
              <a:rPr lang="el-GR" sz="2400" b="0" i="0" u="none" strike="noStrike" baseline="0" dirty="0" err="1">
                <a:latin typeface="Arial" panose="020B0604020202020204" pitchFamily="34" charset="0"/>
                <a:cs typeface="Arial" panose="020B0604020202020204" pitchFamily="34" charset="0"/>
              </a:rPr>
              <a:t>Ignatief</a:t>
            </a:r>
            <a:r>
              <a:rPr lang="el-GR" sz="2400" b="0" i="0" u="none" strike="noStrike" baseline="0" dirty="0">
                <a:latin typeface="Arial" panose="020B0604020202020204" pitchFamily="34" charset="0"/>
                <a:cs typeface="Arial" panose="020B0604020202020204" pitchFamily="34" charset="0"/>
              </a:rPr>
              <a:t> 1992). </a:t>
            </a:r>
          </a:p>
          <a:p>
            <a:pPr algn="l"/>
            <a:r>
              <a:rPr lang="el-GR" sz="2400" b="0" i="0" u="none" strike="noStrike" baseline="0" dirty="0">
                <a:latin typeface="Arial" panose="020B0604020202020204" pitchFamily="34" charset="0"/>
                <a:cs typeface="Arial" panose="020B0604020202020204" pitchFamily="34" charset="0"/>
              </a:rPr>
              <a:t>Οι </a:t>
            </a:r>
            <a:r>
              <a:rPr lang="el-GR" sz="2400" b="0" i="0" u="none" strike="noStrike" baseline="0" dirty="0" err="1">
                <a:latin typeface="Arial" panose="020B0604020202020204" pitchFamily="34" charset="0"/>
                <a:cs typeface="Arial" panose="020B0604020202020204" pitchFamily="34" charset="0"/>
              </a:rPr>
              <a:t>Hogwood</a:t>
            </a:r>
            <a:r>
              <a:rPr lang="el-GR" sz="2400" b="0" i="0" u="none" strike="noStrike" baseline="0" dirty="0">
                <a:latin typeface="Arial" panose="020B0604020202020204" pitchFamily="34" charset="0"/>
                <a:cs typeface="Arial" panose="020B0604020202020204" pitchFamily="34" charset="0"/>
              </a:rPr>
              <a:t> &amp; </a:t>
            </a:r>
            <a:r>
              <a:rPr lang="el-GR" sz="2400" b="0" i="0" u="none" strike="noStrike" baseline="0" dirty="0" err="1">
                <a:latin typeface="Arial" panose="020B0604020202020204" pitchFamily="34" charset="0"/>
                <a:cs typeface="Arial" panose="020B0604020202020204" pitchFamily="34" charset="0"/>
              </a:rPr>
              <a:t>Gunn</a:t>
            </a:r>
            <a:r>
              <a:rPr lang="el-GR" sz="2400" b="0" i="0" u="none" strike="noStrike" baseline="0" dirty="0">
                <a:latin typeface="Arial" panose="020B0604020202020204" pitchFamily="34" charset="0"/>
                <a:cs typeface="Arial" panose="020B0604020202020204" pitchFamily="34" charset="0"/>
              </a:rPr>
              <a:t> (1984) δίνουν στην πολιτική </a:t>
            </a:r>
            <a:r>
              <a:rPr lang="el-GR" sz="2400" b="1" i="0" u="none" strike="noStrike" baseline="0" dirty="0">
                <a:latin typeface="Arial" panose="020B0604020202020204" pitchFamily="34" charset="0"/>
                <a:cs typeface="Arial" panose="020B0604020202020204" pitchFamily="34" charset="0"/>
              </a:rPr>
              <a:t>ορισμούς </a:t>
            </a:r>
            <a:r>
              <a:rPr lang="el-GR" sz="2400" b="0" i="0" u="none" strike="noStrike" baseline="0" dirty="0">
                <a:latin typeface="Arial" panose="020B0604020202020204" pitchFamily="34" charset="0"/>
                <a:cs typeface="Arial" panose="020B0604020202020204" pitchFamily="34" charset="0"/>
              </a:rPr>
              <a:t>όπως </a:t>
            </a:r>
            <a:r>
              <a:rPr lang="el-GR" sz="2400" b="1" i="0" u="none" strike="noStrike" baseline="0" dirty="0">
                <a:latin typeface="Arial" panose="020B0604020202020204" pitchFamily="34" charset="0"/>
                <a:cs typeface="Arial" panose="020B0604020202020204" pitchFamily="34" charset="0"/>
              </a:rPr>
              <a:t>α</a:t>
            </a:r>
            <a:r>
              <a:rPr lang="el-GR" sz="2400" b="0" i="0" u="none" strike="noStrike" baseline="0" dirty="0">
                <a:latin typeface="Arial" panose="020B0604020202020204" pitchFamily="34" charset="0"/>
                <a:cs typeface="Arial" panose="020B0604020202020204" pitchFamily="34" charset="0"/>
              </a:rPr>
              <a:t>. σύνολο τομέα δραστηριοτήτων (π.χ. οικονομική ή κοινωνική πολιτική), </a:t>
            </a:r>
            <a:r>
              <a:rPr lang="el-GR" sz="2400" b="1" i="0" u="none" strike="noStrike" baseline="0" dirty="0">
                <a:latin typeface="Arial" panose="020B0604020202020204" pitchFamily="34" charset="0"/>
                <a:cs typeface="Arial" panose="020B0604020202020204" pitchFamily="34" charset="0"/>
              </a:rPr>
              <a:t>β</a:t>
            </a:r>
            <a:r>
              <a:rPr lang="el-GR" sz="2400" b="0" i="0" u="none" strike="noStrike" baseline="0" dirty="0">
                <a:latin typeface="Arial" panose="020B0604020202020204" pitchFamily="34" charset="0"/>
                <a:cs typeface="Arial" panose="020B0604020202020204" pitchFamily="34" charset="0"/>
              </a:rPr>
              <a:t>. έκφραση ενός γενικού στόχου (π.χ. πάταξη διαφθοράς), </a:t>
            </a:r>
            <a:r>
              <a:rPr lang="el-GR" sz="2400" b="1" i="0" u="none" strike="noStrike" baseline="0" dirty="0">
                <a:latin typeface="Arial" panose="020B0604020202020204" pitchFamily="34" charset="0"/>
                <a:cs typeface="Arial" panose="020B0604020202020204" pitchFamily="34" charset="0"/>
              </a:rPr>
              <a:t>γ</a:t>
            </a:r>
            <a:r>
              <a:rPr lang="el-GR" sz="2400" b="0" i="0" u="none" strike="noStrike" baseline="0" dirty="0">
                <a:latin typeface="Arial" panose="020B0604020202020204" pitchFamily="34" charset="0"/>
                <a:cs typeface="Arial" panose="020B0604020202020204" pitchFamily="34" charset="0"/>
              </a:rPr>
              <a:t>. μια συγκεκριμένη πρόταση ή ένα πρόγραμμα (π.χ. βελτίωση πανεπιστημιακής ή νοσοκομειακής πολιτικής). </a:t>
            </a:r>
          </a:p>
          <a:p>
            <a:pPr algn="l"/>
            <a:r>
              <a:rPr lang="el-GR" sz="2400" b="0" i="0" u="none" strike="noStrike" baseline="0" dirty="0">
                <a:latin typeface="Arial" panose="020B0604020202020204" pitchFamily="34" charset="0"/>
                <a:cs typeface="Arial" panose="020B0604020202020204" pitchFamily="34" charset="0"/>
              </a:rPr>
              <a:t>Η </a:t>
            </a:r>
            <a:r>
              <a:rPr lang="el-GR" sz="2400" b="0" i="0" u="none" strike="noStrike" baseline="0" dirty="0" err="1">
                <a:latin typeface="Arial" panose="020B0604020202020204" pitchFamily="34" charset="0"/>
                <a:cs typeface="Arial" panose="020B0604020202020204" pitchFamily="34" charset="0"/>
              </a:rPr>
              <a:t>Walt</a:t>
            </a:r>
            <a:r>
              <a:rPr lang="el-GR" sz="2400" b="0" i="0" u="none" strike="noStrike" baseline="0" dirty="0">
                <a:latin typeface="Arial" panose="020B0604020202020204" pitchFamily="34" charset="0"/>
                <a:cs typeface="Arial" panose="020B0604020202020204" pitchFamily="34" charset="0"/>
              </a:rPr>
              <a:t> (2004) ως </a:t>
            </a:r>
            <a:r>
              <a:rPr lang="el-GR" sz="2400" b="1" i="0" u="none" strike="noStrike" baseline="0" dirty="0">
                <a:latin typeface="Arial" panose="020B0604020202020204" pitchFamily="34" charset="0"/>
                <a:cs typeface="Arial" panose="020B0604020202020204" pitchFamily="34" charset="0"/>
              </a:rPr>
              <a:t>πολιτική </a:t>
            </a:r>
            <a:r>
              <a:rPr lang="el-GR" sz="2400" b="0" i="0" u="none" strike="noStrike" baseline="0" dirty="0">
                <a:latin typeface="Arial" panose="020B0604020202020204" pitchFamily="34" charset="0"/>
                <a:cs typeface="Arial" panose="020B0604020202020204" pitchFamily="34" charset="0"/>
              </a:rPr>
              <a:t>αναφέρει μια σειρά αλληλοσυνδεόμενων </a:t>
            </a:r>
            <a:r>
              <a:rPr lang="el-GR" sz="2400" b="1" i="0" u="none" strike="noStrike" baseline="0" dirty="0">
                <a:latin typeface="Arial" panose="020B0604020202020204" pitchFamily="34" charset="0"/>
                <a:cs typeface="Arial" panose="020B0604020202020204" pitchFamily="34" charset="0"/>
              </a:rPr>
              <a:t>δραστηριοτήτων </a:t>
            </a:r>
            <a:r>
              <a:rPr lang="el-GR" sz="2400" b="0" i="0" u="none" strike="noStrike" baseline="0" dirty="0">
                <a:latin typeface="Arial" panose="020B0604020202020204" pitchFamily="34" charset="0"/>
                <a:cs typeface="Arial" panose="020B0604020202020204" pitchFamily="34" charset="0"/>
              </a:rPr>
              <a:t>με σκόπιμα ή μη σκόπιμα αποτελέσματα για τον πληθυσμό αναφοράς (και τελικά </a:t>
            </a:r>
            <a:r>
              <a:rPr lang="el-GR" sz="2400" b="0" i="0" u="none" strike="noStrike" baseline="0" dirty="0" err="1">
                <a:latin typeface="Arial" panose="020B0604020202020204" pitchFamily="34" charset="0"/>
                <a:cs typeface="Arial" panose="020B0604020202020204" pitchFamily="34" charset="0"/>
              </a:rPr>
              <a:t>winners</a:t>
            </a:r>
            <a:r>
              <a:rPr lang="el-GR" sz="2400" dirty="0">
                <a:latin typeface="Arial" panose="020B0604020202020204" pitchFamily="34" charset="0"/>
                <a:cs typeface="Arial" panose="020B0604020202020204" pitchFamily="34" charset="0"/>
              </a:rPr>
              <a:t> </a:t>
            </a:r>
            <a:r>
              <a:rPr lang="en-US" sz="2400" b="0" i="0" u="none" strike="noStrike" baseline="0" dirty="0">
                <a:latin typeface="Arial" panose="020B0604020202020204" pitchFamily="34" charset="0"/>
                <a:cs typeface="Arial" panose="020B0604020202020204" pitchFamily="34" charset="0"/>
              </a:rPr>
              <a:t>&amp; losers).</a:t>
            </a:r>
            <a:endParaRPr lang="el-GR" sz="24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Tree>
    <p:extLst>
      <p:ext uri="{BB962C8B-B14F-4D97-AF65-F5344CB8AC3E}">
        <p14:creationId xmlns:p14="http://schemas.microsoft.com/office/powerpoint/2010/main" val="340417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45812"/>
            <a:ext cx="11112758" cy="1295531"/>
          </a:xfrm>
        </p:spPr>
        <p:txBody>
          <a:bodyPr>
            <a:noAutofit/>
          </a:bodyPr>
          <a:lstStyle/>
          <a:p>
            <a:r>
              <a:rPr lang="el-GR" sz="4000" dirty="0">
                <a:latin typeface="Arial" panose="020B0604020202020204" pitchFamily="34" charset="0"/>
                <a:cs typeface="Arial" panose="020B0604020202020204" pitchFamily="34" charset="0"/>
              </a:rPr>
              <a:t>1.3  Ορισμός διαδικασίας και προτυποποίηση</a:t>
            </a:r>
            <a:br>
              <a:rPr lang="el-GR" sz="4000" dirty="0">
                <a:latin typeface="Arial" panose="020B0604020202020204" pitchFamily="34" charset="0"/>
                <a:cs typeface="Arial" panose="020B0604020202020204" pitchFamily="34" charset="0"/>
              </a:rPr>
            </a:br>
            <a:r>
              <a:rPr lang="el-GR" sz="4000" dirty="0">
                <a:latin typeface="Arial" panose="020B0604020202020204" pitchFamily="34" charset="0"/>
                <a:cs typeface="Arial" panose="020B0604020202020204" pitchFamily="34" charset="0"/>
              </a:rPr>
              <a:t>       πολιτικών επιλογών (2)</a:t>
            </a:r>
          </a:p>
        </p:txBody>
      </p:sp>
      <p:sp>
        <p:nvSpPr>
          <p:cNvPr id="4" name="TextBox 3">
            <a:extLst>
              <a:ext uri="{FF2B5EF4-FFF2-40B4-BE49-F238E27FC236}">
                <a16:creationId xmlns:a16="http://schemas.microsoft.com/office/drawing/2014/main" id="{017CE44A-DACC-7179-A8D3-B317D438C19B}"/>
              </a:ext>
            </a:extLst>
          </p:cNvPr>
          <p:cNvSpPr txBox="1"/>
          <p:nvPr/>
        </p:nvSpPr>
        <p:spPr>
          <a:xfrm>
            <a:off x="721895" y="1500384"/>
            <a:ext cx="10997354" cy="4832092"/>
          </a:xfrm>
          <a:prstGeom prst="rect">
            <a:avLst/>
          </a:prstGeom>
          <a:noFill/>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Όλες αυτές οι έννοιες έχουν περισσότερο επιχειρησιακή άποψη και δίνουν βάρος</a:t>
            </a:r>
          </a:p>
          <a:p>
            <a:pPr algn="l"/>
            <a:r>
              <a:rPr lang="el-GR" sz="2200" b="0" i="0" u="none" strike="noStrike" baseline="0" dirty="0">
                <a:latin typeface="Arial" panose="020B0604020202020204" pitchFamily="34" charset="0"/>
                <a:cs typeface="Arial" panose="020B0604020202020204" pitchFamily="34" charset="0"/>
              </a:rPr>
              <a:t>στην πολιτική </a:t>
            </a:r>
            <a:r>
              <a:rPr lang="el-GR" sz="2200" b="1" i="0" u="none" strike="noStrike" baseline="0" dirty="0">
                <a:latin typeface="Arial" panose="020B0604020202020204" pitchFamily="34" charset="0"/>
                <a:cs typeface="Arial" panose="020B0604020202020204" pitchFamily="34" charset="0"/>
              </a:rPr>
              <a:t>διαδικασία </a:t>
            </a:r>
            <a:r>
              <a:rPr lang="el-GR" sz="2200" b="0" i="0" u="none" strike="noStrike" baseline="0" dirty="0">
                <a:latin typeface="Arial" panose="020B0604020202020204" pitchFamily="34" charset="0"/>
                <a:cs typeface="Arial" panose="020B0604020202020204" pitchFamily="34" charset="0"/>
              </a:rPr>
              <a:t>και την </a:t>
            </a:r>
            <a:r>
              <a:rPr lang="el-GR" sz="2200" b="1" i="0" u="none" strike="noStrike" baseline="0" dirty="0">
                <a:latin typeface="Arial" panose="020B0604020202020204" pitchFamily="34" charset="0"/>
                <a:cs typeface="Arial" panose="020B0604020202020204" pitchFamily="34" charset="0"/>
              </a:rPr>
              <a:t>προτυποποίηση </a:t>
            </a:r>
            <a:r>
              <a:rPr lang="el-GR" sz="2200" b="0" i="0" u="none" strike="noStrike" baseline="0" dirty="0">
                <a:latin typeface="Arial" panose="020B0604020202020204" pitchFamily="34" charset="0"/>
                <a:cs typeface="Arial" panose="020B0604020202020204" pitchFamily="34" charset="0"/>
              </a:rPr>
              <a:t>των πολιτικών </a:t>
            </a:r>
            <a:r>
              <a:rPr lang="el-GR" sz="2200" b="1" i="0" u="none" strike="noStrike" baseline="0" dirty="0">
                <a:latin typeface="Arial" panose="020B0604020202020204" pitchFamily="34" charset="0"/>
                <a:cs typeface="Arial" panose="020B0604020202020204" pitchFamily="34" charset="0"/>
              </a:rPr>
              <a:t>επιλογών </a:t>
            </a:r>
            <a:r>
              <a:rPr lang="el-GR" sz="2200" b="0" i="0" u="none" strike="noStrike" baseline="0" dirty="0">
                <a:latin typeface="Arial" panose="020B0604020202020204" pitchFamily="34" charset="0"/>
                <a:cs typeface="Arial" panose="020B0604020202020204" pitchFamily="34" charset="0"/>
              </a:rPr>
              <a:t>(όπως</a:t>
            </a:r>
          </a:p>
          <a:p>
            <a:pPr algn="l"/>
            <a:r>
              <a:rPr lang="el-GR" sz="2200" b="0" i="0" u="none" strike="noStrike" baseline="0" dirty="0">
                <a:latin typeface="Arial" panose="020B0604020202020204" pitchFamily="34" charset="0"/>
                <a:cs typeface="Arial" panose="020B0604020202020204" pitchFamily="34" charset="0"/>
              </a:rPr>
              <a:t>αυτές εφαρμόστηκαν στις δυτικές κοινωνίες). Οι διάφοροι τύποι και επίπεδα πολιτικής</a:t>
            </a:r>
          </a:p>
          <a:p>
            <a:pPr algn="l"/>
            <a:r>
              <a:rPr lang="el-GR" sz="2200" b="0" i="0" u="none" strike="noStrike" baseline="0" dirty="0">
                <a:latin typeface="Arial" panose="020B0604020202020204" pitchFamily="34" charset="0"/>
                <a:cs typeface="Arial" panose="020B0604020202020204" pitchFamily="34" charset="0"/>
              </a:rPr>
              <a:t>φαίνονται στον Πίνακα 1.1.</a:t>
            </a:r>
          </a:p>
          <a:p>
            <a:pPr algn="l"/>
            <a:r>
              <a:rPr lang="el-GR" sz="2200" b="0" i="0" u="none" strike="noStrike" baseline="0" dirty="0">
                <a:latin typeface="Arial" panose="020B0604020202020204" pitchFamily="34" charset="0"/>
                <a:cs typeface="Arial" panose="020B0604020202020204" pitchFamily="34" charset="0"/>
              </a:rPr>
              <a:t>Τα </a:t>
            </a:r>
            <a:r>
              <a:rPr lang="el-GR" sz="2200" b="1" i="0" u="none" strike="noStrike" baseline="0" dirty="0">
                <a:latin typeface="Arial" panose="020B0604020202020204" pitchFamily="34" charset="0"/>
                <a:cs typeface="Arial" panose="020B0604020202020204" pitchFamily="34" charset="0"/>
              </a:rPr>
              <a:t>στάδια </a:t>
            </a:r>
            <a:r>
              <a:rPr lang="el-GR" sz="2200" b="0" i="0" u="none" strike="noStrike" baseline="0" dirty="0">
                <a:latin typeface="Arial" panose="020B0604020202020204" pitchFamily="34" charset="0"/>
                <a:cs typeface="Arial" panose="020B0604020202020204" pitchFamily="34" charset="0"/>
              </a:rPr>
              <a:t>διαμόρφωσης της πολιτικής υγείας είναι:</a:t>
            </a:r>
          </a:p>
          <a:p>
            <a:pPr algn="l"/>
            <a:r>
              <a:rPr lang="el-GR" sz="2200" b="0" i="0" u="none" strike="noStrike" baseline="0" dirty="0">
                <a:latin typeface="Arial" panose="020B0604020202020204" pitchFamily="34" charset="0"/>
                <a:cs typeface="Arial" panose="020B0604020202020204" pitchFamily="34" charset="0"/>
              </a:rPr>
              <a:t>1. ορισμός του προβλήματος και αναγνώριση λύσεων,</a:t>
            </a:r>
          </a:p>
          <a:p>
            <a:pPr algn="l"/>
            <a:r>
              <a:rPr lang="el-GR" sz="2200" b="0" i="0" u="none" strike="noStrike" baseline="0" dirty="0">
                <a:latin typeface="Arial" panose="020B0604020202020204" pitchFamily="34" charset="0"/>
                <a:cs typeface="Arial" panose="020B0604020202020204" pitchFamily="34" charset="0"/>
              </a:rPr>
              <a:t>2. απόφαση πολιτικής (στόχοι, ποιος, πώς, πού κ.λπ.),</a:t>
            </a:r>
          </a:p>
          <a:p>
            <a:pPr algn="l"/>
            <a:r>
              <a:rPr lang="el-GR" sz="2200" b="0" i="0" u="none" strike="noStrike" baseline="0" dirty="0">
                <a:latin typeface="Arial" panose="020B0604020202020204" pitchFamily="34" charset="0"/>
                <a:cs typeface="Arial" panose="020B0604020202020204" pitchFamily="34" charset="0"/>
              </a:rPr>
              <a:t>3. εφαρμογή πολιτικής (πόροι, συμμετοχή, ανάθεση κ.λπ.),</a:t>
            </a:r>
          </a:p>
          <a:p>
            <a:pPr algn="l"/>
            <a:r>
              <a:rPr lang="el-GR" sz="2200" b="0" i="0" u="none" strike="noStrike" baseline="0" dirty="0">
                <a:latin typeface="Arial" panose="020B0604020202020204" pitchFamily="34" charset="0"/>
                <a:cs typeface="Arial" panose="020B0604020202020204" pitchFamily="34" charset="0"/>
              </a:rPr>
              <a:t>4. αξιολόγηση πολιτικής (μηχανισμοί και αποτελέσματα).</a:t>
            </a: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Τα </a:t>
            </a:r>
            <a:r>
              <a:rPr lang="el-GR" sz="2200" b="1" i="0" u="none" strike="noStrike" baseline="0" dirty="0">
                <a:latin typeface="Arial" panose="020B0604020202020204" pitchFamily="34" charset="0"/>
                <a:cs typeface="Arial" panose="020B0604020202020204" pitchFamily="34" charset="0"/>
              </a:rPr>
              <a:t>πρότυπα </a:t>
            </a:r>
            <a:r>
              <a:rPr lang="el-GR" sz="2200" b="0" i="0" u="none" strike="noStrike" baseline="0" dirty="0">
                <a:latin typeface="Arial" panose="020B0604020202020204" pitchFamily="34" charset="0"/>
                <a:cs typeface="Arial" panose="020B0604020202020204" pitchFamily="34" charset="0"/>
              </a:rPr>
              <a:t>(</a:t>
            </a:r>
            <a:r>
              <a:rPr lang="el-GR" sz="2200" b="0" i="0" u="none" strike="noStrike" baseline="0" dirty="0" err="1">
                <a:latin typeface="Arial" panose="020B0604020202020204" pitchFamily="34" charset="0"/>
                <a:cs typeface="Arial" panose="020B0604020202020204" pitchFamily="34" charset="0"/>
              </a:rPr>
              <a:t>models</a:t>
            </a:r>
            <a:r>
              <a:rPr lang="el-GR" sz="2200" b="0" i="0" u="none" strike="noStrike" baseline="0" dirty="0">
                <a:latin typeface="Arial" panose="020B0604020202020204" pitchFamily="34" charset="0"/>
                <a:cs typeface="Arial" panose="020B0604020202020204" pitchFamily="34" charset="0"/>
              </a:rPr>
              <a:t>) πολιτικής υγείας (</a:t>
            </a:r>
            <a:r>
              <a:rPr lang="el-GR" sz="2200" b="0" i="0" u="none" strike="noStrike" baseline="0" dirty="0" err="1">
                <a:latin typeface="Arial" panose="020B0604020202020204" pitchFamily="34" charset="0"/>
                <a:cs typeface="Arial" panose="020B0604020202020204" pitchFamily="34" charset="0"/>
              </a:rPr>
              <a:t>Lindblom</a:t>
            </a:r>
            <a:r>
              <a:rPr lang="el-GR" sz="2200" b="0" i="0" u="none" strike="noStrike" baseline="0" dirty="0">
                <a:latin typeface="Arial" panose="020B0604020202020204" pitchFamily="34" charset="0"/>
                <a:cs typeface="Arial" panose="020B0604020202020204" pitchFamily="34" charset="0"/>
              </a:rPr>
              <a:t> 1957, </a:t>
            </a:r>
            <a:r>
              <a:rPr lang="el-GR" sz="2200" b="0" i="0" u="none" strike="noStrike" baseline="0" dirty="0" err="1">
                <a:latin typeface="Arial" panose="020B0604020202020204" pitchFamily="34" charset="0"/>
                <a:cs typeface="Arial" panose="020B0604020202020204" pitchFamily="34" charset="0"/>
              </a:rPr>
              <a:t>Etzioni</a:t>
            </a:r>
            <a:r>
              <a:rPr lang="el-GR" sz="2200" b="0" i="0" u="none" strike="noStrike" baseline="0" dirty="0">
                <a:latin typeface="Arial" panose="020B0604020202020204" pitchFamily="34" charset="0"/>
                <a:cs typeface="Arial" panose="020B0604020202020204" pitchFamily="34" charset="0"/>
              </a:rPr>
              <a:t> 1967) είναι:</a:t>
            </a:r>
          </a:p>
          <a:p>
            <a:pPr algn="l"/>
            <a:r>
              <a:rPr lang="el-GR" sz="2200" b="0" i="0" u="none" strike="noStrike" baseline="0" dirty="0">
                <a:latin typeface="Arial" panose="020B0604020202020204" pitchFamily="34" charset="0"/>
                <a:cs typeface="Arial" panose="020B0604020202020204" pitchFamily="34" charset="0"/>
              </a:rPr>
              <a:t>1. ορθολογικό (</a:t>
            </a:r>
            <a:r>
              <a:rPr lang="en-US" sz="2200" b="0" i="0" u="none" strike="noStrike" baseline="0" dirty="0">
                <a:latin typeface="Arial" panose="020B0604020202020204" pitchFamily="34" charset="0"/>
                <a:cs typeface="Arial" panose="020B0604020202020204" pitchFamily="34" charset="0"/>
              </a:rPr>
              <a:t>rational),</a:t>
            </a:r>
          </a:p>
          <a:p>
            <a:pPr algn="l"/>
            <a:r>
              <a:rPr lang="el-GR" sz="2200" b="0" i="0" u="none" strike="noStrike" baseline="0" dirty="0">
                <a:latin typeface="Arial" panose="020B0604020202020204" pitchFamily="34" charset="0"/>
                <a:cs typeface="Arial" panose="020B0604020202020204" pitchFamily="34" charset="0"/>
              </a:rPr>
              <a:t>2. ιστορικό-αυξητικό (</a:t>
            </a:r>
            <a:r>
              <a:rPr lang="en-US" sz="2200" b="0" i="0" u="none" strike="noStrike" baseline="0" dirty="0">
                <a:latin typeface="Arial" panose="020B0604020202020204" pitchFamily="34" charset="0"/>
                <a:cs typeface="Arial" panose="020B0604020202020204" pitchFamily="34" charset="0"/>
              </a:rPr>
              <a:t>incremental),</a:t>
            </a:r>
          </a:p>
          <a:p>
            <a:pPr algn="l"/>
            <a:r>
              <a:rPr lang="el-GR" sz="2200" b="0" i="0" u="none" strike="noStrike" baseline="0" dirty="0">
                <a:latin typeface="Arial" panose="020B0604020202020204" pitchFamily="34" charset="0"/>
                <a:cs typeface="Arial" panose="020B0604020202020204" pitchFamily="34" charset="0"/>
              </a:rPr>
              <a:t>3. μεικτό (</a:t>
            </a:r>
            <a:r>
              <a:rPr lang="en-US" sz="2200" b="0" i="0" u="none" strike="noStrike" baseline="0" dirty="0">
                <a:latin typeface="Arial" panose="020B0604020202020204" pitchFamily="34" charset="0"/>
                <a:cs typeface="Arial" panose="020B0604020202020204" pitchFamily="34" charset="0"/>
              </a:rPr>
              <a:t>mixed scanning).</a:t>
            </a:r>
            <a:endParaRPr lang="el-GR" sz="22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Tree>
    <p:extLst>
      <p:ext uri="{BB962C8B-B14F-4D97-AF65-F5344CB8AC3E}">
        <p14:creationId xmlns:p14="http://schemas.microsoft.com/office/powerpoint/2010/main" val="2284317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45812"/>
            <a:ext cx="11112758" cy="1295531"/>
          </a:xfrm>
        </p:spPr>
        <p:txBody>
          <a:bodyPr>
            <a:noAutofit/>
          </a:bodyPr>
          <a:lstStyle/>
          <a:p>
            <a:r>
              <a:rPr lang="el-GR" sz="4000" dirty="0">
                <a:latin typeface="Arial" panose="020B0604020202020204" pitchFamily="34" charset="0"/>
                <a:cs typeface="Arial" panose="020B0604020202020204" pitchFamily="34" charset="0"/>
              </a:rPr>
              <a:t>1.3  Ορισμός διαδικασίας και προτυποποίηση</a:t>
            </a:r>
            <a:br>
              <a:rPr lang="el-GR" sz="4000" dirty="0">
                <a:latin typeface="Arial" panose="020B0604020202020204" pitchFamily="34" charset="0"/>
                <a:cs typeface="Arial" panose="020B0604020202020204" pitchFamily="34" charset="0"/>
              </a:rPr>
            </a:br>
            <a:r>
              <a:rPr lang="el-GR" sz="4000" dirty="0">
                <a:latin typeface="Arial" panose="020B0604020202020204" pitchFamily="34" charset="0"/>
                <a:cs typeface="Arial" panose="020B0604020202020204" pitchFamily="34" charset="0"/>
              </a:rPr>
              <a:t>       πολιτικών επιλογών (3)</a:t>
            </a: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5" name="Εικόνα 4">
            <a:extLst>
              <a:ext uri="{FF2B5EF4-FFF2-40B4-BE49-F238E27FC236}">
                <a16:creationId xmlns:a16="http://schemas.microsoft.com/office/drawing/2014/main" id="{6271DDF2-925C-BD7C-ABB8-6995FA9843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237" y="1441343"/>
            <a:ext cx="11700670" cy="4300787"/>
          </a:xfrm>
          <a:prstGeom prst="rect">
            <a:avLst/>
          </a:prstGeom>
        </p:spPr>
      </p:pic>
    </p:spTree>
    <p:extLst>
      <p:ext uri="{BB962C8B-B14F-4D97-AF65-F5344CB8AC3E}">
        <p14:creationId xmlns:p14="http://schemas.microsoft.com/office/powerpoint/2010/main" val="783715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45812"/>
            <a:ext cx="11112758" cy="1295531"/>
          </a:xfrm>
        </p:spPr>
        <p:txBody>
          <a:bodyPr>
            <a:noAutofit/>
          </a:bodyPr>
          <a:lstStyle/>
          <a:p>
            <a:r>
              <a:rPr lang="el-GR" sz="4000" dirty="0">
                <a:latin typeface="Arial" panose="020B0604020202020204" pitchFamily="34" charset="0"/>
                <a:cs typeface="Arial" panose="020B0604020202020204" pitchFamily="34" charset="0"/>
              </a:rPr>
              <a:t>1.4  Σημασία και μηχανισμοί παραγωγής      </a:t>
            </a:r>
            <a:br>
              <a:rPr lang="el-GR" sz="4000" dirty="0">
                <a:latin typeface="Arial" panose="020B0604020202020204" pitchFamily="34" charset="0"/>
                <a:cs typeface="Arial" panose="020B0604020202020204" pitchFamily="34" charset="0"/>
              </a:rPr>
            </a:br>
            <a:r>
              <a:rPr lang="el-GR" sz="4000" dirty="0">
                <a:latin typeface="Arial" panose="020B0604020202020204" pitchFamily="34" charset="0"/>
                <a:cs typeface="Arial" panose="020B0604020202020204" pitchFamily="34" charset="0"/>
              </a:rPr>
              <a:t>       πολιτικών υγείας (1)</a:t>
            </a:r>
          </a:p>
        </p:txBody>
      </p:sp>
      <p:sp>
        <p:nvSpPr>
          <p:cNvPr id="4" name="TextBox 3">
            <a:extLst>
              <a:ext uri="{FF2B5EF4-FFF2-40B4-BE49-F238E27FC236}">
                <a16:creationId xmlns:a16="http://schemas.microsoft.com/office/drawing/2014/main" id="{017CE44A-DACC-7179-A8D3-B317D438C19B}"/>
              </a:ext>
            </a:extLst>
          </p:cNvPr>
          <p:cNvSpPr txBox="1"/>
          <p:nvPr/>
        </p:nvSpPr>
        <p:spPr>
          <a:xfrm>
            <a:off x="539621" y="1441343"/>
            <a:ext cx="11112758" cy="4832092"/>
          </a:xfrm>
          <a:prstGeom prst="rect">
            <a:avLst/>
          </a:prstGeom>
          <a:noFill/>
        </p:spPr>
        <p:txBody>
          <a:bodyPr wrap="square" rtlCol="0">
            <a:spAutoFit/>
          </a:bodyPr>
          <a:lstStyle/>
          <a:p>
            <a:pPr algn="l"/>
            <a:r>
              <a:rPr lang="el-GR" sz="2200" b="1" i="0" u="none" strike="noStrike" baseline="0" dirty="0">
                <a:latin typeface="Arial" panose="020B0604020202020204" pitchFamily="34" charset="0"/>
                <a:cs typeface="Arial" panose="020B0604020202020204" pitchFamily="34" charset="0"/>
              </a:rPr>
              <a:t>Πολιτική υγείας </a:t>
            </a:r>
            <a:r>
              <a:rPr lang="el-GR" sz="2200" b="0" i="0" u="none" strike="noStrike" baseline="0" dirty="0">
                <a:latin typeface="Arial" panose="020B0604020202020204" pitchFamily="34" charset="0"/>
                <a:cs typeface="Arial" panose="020B0604020202020204" pitchFamily="34" charset="0"/>
              </a:rPr>
              <a:t>είναι (ή περιέχει) δραστηριότητα/</a:t>
            </a:r>
            <a:r>
              <a:rPr lang="el-GR" sz="2200" b="0" i="0" u="none" strike="noStrike" baseline="0" dirty="0" err="1">
                <a:latin typeface="Arial" panose="020B0604020202020204" pitchFamily="34" charset="0"/>
                <a:cs typeface="Arial" panose="020B0604020202020204" pitchFamily="34" charset="0"/>
              </a:rPr>
              <a:t>ες</a:t>
            </a:r>
            <a:r>
              <a:rPr lang="el-GR" sz="2200" b="0" i="0" u="none" strike="noStrike" baseline="0" dirty="0">
                <a:latin typeface="Arial" panose="020B0604020202020204" pitchFamily="34" charset="0"/>
                <a:cs typeface="Arial" panose="020B0604020202020204" pitchFamily="34" charset="0"/>
              </a:rPr>
              <a:t> που επιδρούν σε μια θεσμική ομάδα που περιλαμβάνει οργανισμούς φροντίδας υγείας, υπηρεσίες ή προγράμματα υγείας, καθώς και τη χρηματοδότηση αυτών, με στόχο τη βελτίωση της δημόσιας υγείας πολιτών - ασθενών.</a:t>
            </a:r>
          </a:p>
          <a:p>
            <a:pPr algn="l"/>
            <a:r>
              <a:rPr lang="el-GR" sz="2200" b="0" i="0" u="none" strike="noStrike" baseline="0" dirty="0">
                <a:latin typeface="Arial" panose="020B0604020202020204" pitchFamily="34" charset="0"/>
                <a:cs typeface="Arial" panose="020B0604020202020204" pitchFamily="34" charset="0"/>
              </a:rPr>
              <a:t>Ο κυριότερος </a:t>
            </a:r>
            <a:r>
              <a:rPr lang="el-GR" sz="2200" b="1" i="0" u="none" strike="noStrike" baseline="0" dirty="0">
                <a:latin typeface="Arial" panose="020B0604020202020204" pitchFamily="34" charset="0"/>
                <a:cs typeface="Arial" panose="020B0604020202020204" pitchFamily="34" charset="0"/>
              </a:rPr>
              <a:t>μηχανισμός </a:t>
            </a:r>
            <a:r>
              <a:rPr lang="el-GR" sz="2200" b="0" i="0" u="none" strike="noStrike" baseline="0" dirty="0">
                <a:latin typeface="Arial" panose="020B0604020202020204" pitchFamily="34" charset="0"/>
                <a:cs typeface="Arial" panose="020B0604020202020204" pitchFamily="34" charset="0"/>
              </a:rPr>
              <a:t>παραγωγής πολιτικής υγείας είναι η θέσπιση </a:t>
            </a:r>
            <a:r>
              <a:rPr lang="el-GR" sz="2200" b="1" i="0" u="none" strike="noStrike" baseline="0" dirty="0">
                <a:latin typeface="Arial" panose="020B0604020202020204" pitchFamily="34" charset="0"/>
                <a:cs typeface="Arial" panose="020B0604020202020204" pitchFamily="34" charset="0"/>
              </a:rPr>
              <a:t>προτεραιοτήτων </a:t>
            </a:r>
            <a:r>
              <a:rPr lang="el-GR" sz="2200" b="0" i="0" u="none" strike="noStrike" baseline="0" dirty="0">
                <a:latin typeface="Arial" panose="020B0604020202020204" pitchFamily="34" charset="0"/>
                <a:cs typeface="Arial" panose="020B0604020202020204" pitchFamily="34" charset="0"/>
              </a:rPr>
              <a:t>και οι κατάλληλες </a:t>
            </a:r>
            <a:r>
              <a:rPr lang="el-GR" sz="2200" b="1" i="0" u="none" strike="noStrike" baseline="0" dirty="0">
                <a:latin typeface="Arial" panose="020B0604020202020204" pitchFamily="34" charset="0"/>
                <a:cs typeface="Arial" panose="020B0604020202020204" pitchFamily="34" charset="0"/>
              </a:rPr>
              <a:t>επιλογές </a:t>
            </a:r>
            <a:r>
              <a:rPr lang="el-GR" sz="2200" b="0" i="0" u="none" strike="noStrike" baseline="0" dirty="0">
                <a:latin typeface="Arial" panose="020B0604020202020204" pitchFamily="34" charset="0"/>
                <a:cs typeface="Arial" panose="020B0604020202020204" pitchFamily="34" charset="0"/>
              </a:rPr>
              <a:t>που γίνονται από τους παράγοντες που συμμετέχουν στη διαδικασία αυτή (σχηματικά φαίνεται στο Σχήμα 1.2). </a:t>
            </a:r>
          </a:p>
          <a:p>
            <a:pPr algn="l"/>
            <a:r>
              <a:rPr lang="el-GR" sz="2200" b="0" i="0" u="none" strike="noStrike" baseline="0" dirty="0">
                <a:latin typeface="Arial" panose="020B0604020202020204" pitchFamily="34" charset="0"/>
                <a:cs typeface="Arial" panose="020B0604020202020204" pitchFamily="34" charset="0"/>
              </a:rPr>
              <a:t>Στην Ελλάδα, όταν αναφερόμαστε στην (εθνική) πολιτική (π.χ. υγείας), αναφερόμαστε σχεδόν πάντα στην επάρκεια των υποδομών και στην οργάνωση των υπηρεσιών και λιγότερο σε πολιτικές που λύνουν προβλήματα προστασίας της δημόσιας υγείας. </a:t>
            </a:r>
          </a:p>
          <a:p>
            <a:pPr algn="l"/>
            <a:r>
              <a:rPr lang="el-GR" sz="2200" b="0" i="0" u="none" strike="noStrike" baseline="0" dirty="0">
                <a:latin typeface="Arial" panose="020B0604020202020204" pitchFamily="34" charset="0"/>
                <a:cs typeface="Arial" panose="020B0604020202020204" pitchFamily="34" charset="0"/>
              </a:rPr>
              <a:t>Η πολιτική υγείας στη χώρα μας χρειάζεται </a:t>
            </a:r>
            <a:r>
              <a:rPr lang="el-GR" sz="2200" b="1" i="0" u="none" strike="noStrike" baseline="0" dirty="0">
                <a:latin typeface="Arial" panose="020B0604020202020204" pitchFamily="34" charset="0"/>
                <a:cs typeface="Arial" panose="020B0604020202020204" pitchFamily="34" charset="0"/>
              </a:rPr>
              <a:t>μηχανισμούς </a:t>
            </a:r>
            <a:r>
              <a:rPr lang="el-GR" sz="2200" b="0" i="0" u="none" strike="noStrike" baseline="0" dirty="0">
                <a:latin typeface="Arial" panose="020B0604020202020204" pitchFamily="34" charset="0"/>
                <a:cs typeface="Arial" panose="020B0604020202020204" pitchFamily="34" charset="0"/>
              </a:rPr>
              <a:t>(</a:t>
            </a:r>
            <a:r>
              <a:rPr lang="el-GR" sz="2200" b="0" i="0" u="none" strike="noStrike" baseline="0" dirty="0" err="1">
                <a:latin typeface="Arial" panose="020B0604020202020204" pitchFamily="34" charset="0"/>
                <a:cs typeface="Arial" panose="020B0604020202020204" pitchFamily="34" charset="0"/>
              </a:rPr>
              <a:t>Ζηλίδης</a:t>
            </a:r>
            <a:r>
              <a:rPr lang="el-GR" sz="2200" dirty="0">
                <a:latin typeface="Arial" panose="020B0604020202020204" pitchFamily="34" charset="0"/>
                <a:cs typeface="Arial" panose="020B0604020202020204" pitchFamily="34" charset="0"/>
              </a:rPr>
              <a:t> </a:t>
            </a:r>
            <a:r>
              <a:rPr lang="el-GR" sz="2200" b="0" i="0" u="none" strike="noStrike" baseline="0" dirty="0">
                <a:latin typeface="Arial" panose="020B0604020202020204" pitchFamily="34" charset="0"/>
                <a:cs typeface="Arial" panose="020B0604020202020204" pitchFamily="34" charset="0"/>
              </a:rPr>
              <a:t>2005):</a:t>
            </a:r>
          </a:p>
          <a:p>
            <a:pPr algn="l"/>
            <a:r>
              <a:rPr lang="el-GR" sz="2200" b="0" i="0" u="none" strike="noStrike" baseline="0" dirty="0">
                <a:latin typeface="Arial" panose="020B0604020202020204" pitchFamily="34" charset="0"/>
                <a:cs typeface="Arial" panose="020B0604020202020204" pitchFamily="34" charset="0"/>
              </a:rPr>
              <a:t>1. παρακολούθησης παραγόντων, επιπέδων και δεικτών υγείας,</a:t>
            </a:r>
          </a:p>
          <a:p>
            <a:pPr algn="l"/>
            <a:r>
              <a:rPr lang="el-GR" sz="2200" b="0" i="0" u="none" strike="noStrike" baseline="0" dirty="0">
                <a:latin typeface="Arial" panose="020B0604020202020204" pitchFamily="34" charset="0"/>
                <a:cs typeface="Arial" panose="020B0604020202020204" pitchFamily="34" charset="0"/>
              </a:rPr>
              <a:t>2. διαμόρφωσης εθνικών στόχων υγείας,</a:t>
            </a:r>
          </a:p>
          <a:p>
            <a:pPr algn="l"/>
            <a:r>
              <a:rPr lang="el-GR" sz="2200" b="0" i="0" u="none" strike="noStrike" baseline="0" dirty="0">
                <a:latin typeface="Arial" panose="020B0604020202020204" pitchFamily="34" charset="0"/>
                <a:cs typeface="Arial" panose="020B0604020202020204" pitchFamily="34" charset="0"/>
              </a:rPr>
              <a:t>3. ανάπτυξης εθνικών πολιτικών και επίλυσης προβλημάτων.</a:t>
            </a:r>
            <a:endParaRPr lang="el-GR" sz="22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Tree>
    <p:extLst>
      <p:ext uri="{BB962C8B-B14F-4D97-AF65-F5344CB8AC3E}">
        <p14:creationId xmlns:p14="http://schemas.microsoft.com/office/powerpoint/2010/main" val="1787283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45812"/>
            <a:ext cx="11112758" cy="1295531"/>
          </a:xfrm>
        </p:spPr>
        <p:txBody>
          <a:bodyPr>
            <a:noAutofit/>
          </a:bodyPr>
          <a:lstStyle/>
          <a:p>
            <a:r>
              <a:rPr lang="el-GR" sz="4000" dirty="0">
                <a:latin typeface="Arial" panose="020B0604020202020204" pitchFamily="34" charset="0"/>
                <a:cs typeface="Arial" panose="020B0604020202020204" pitchFamily="34" charset="0"/>
              </a:rPr>
              <a:t>1.4  Σημασία και μηχανισμοί παραγωγής      </a:t>
            </a:r>
            <a:br>
              <a:rPr lang="el-GR" sz="4000" dirty="0">
                <a:latin typeface="Arial" panose="020B0604020202020204" pitchFamily="34" charset="0"/>
                <a:cs typeface="Arial" panose="020B0604020202020204" pitchFamily="34" charset="0"/>
              </a:rPr>
            </a:br>
            <a:r>
              <a:rPr lang="el-GR" sz="4000" dirty="0">
                <a:latin typeface="Arial" panose="020B0604020202020204" pitchFamily="34" charset="0"/>
                <a:cs typeface="Arial" panose="020B0604020202020204" pitchFamily="34" charset="0"/>
              </a:rPr>
              <a:t>       πολιτικών υγείας (2)</a:t>
            </a:r>
          </a:p>
        </p:txBody>
      </p:sp>
      <p:sp>
        <p:nvSpPr>
          <p:cNvPr id="4" name="TextBox 3">
            <a:extLst>
              <a:ext uri="{FF2B5EF4-FFF2-40B4-BE49-F238E27FC236}">
                <a16:creationId xmlns:a16="http://schemas.microsoft.com/office/drawing/2014/main" id="{017CE44A-DACC-7179-A8D3-B317D438C19B}"/>
              </a:ext>
            </a:extLst>
          </p:cNvPr>
          <p:cNvSpPr txBox="1"/>
          <p:nvPr/>
        </p:nvSpPr>
        <p:spPr>
          <a:xfrm>
            <a:off x="539621" y="1441343"/>
            <a:ext cx="11112758" cy="4493538"/>
          </a:xfrm>
          <a:prstGeom prst="rect">
            <a:avLst/>
          </a:prstGeom>
          <a:noFill/>
        </p:spPr>
        <p:txBody>
          <a:bodyPr wrap="square" rtlCol="0">
            <a:spAutoFit/>
          </a:bodyPr>
          <a:lstStyle/>
          <a:p>
            <a:pPr algn="l"/>
            <a:r>
              <a:rPr lang="el-GR" sz="2200" b="1" i="0" u="none" strike="noStrike" baseline="0" dirty="0">
                <a:latin typeface="Arial" panose="020B0604020202020204" pitchFamily="34" charset="0"/>
                <a:cs typeface="Arial" panose="020B0604020202020204" pitchFamily="34" charset="0"/>
              </a:rPr>
              <a:t>Κέντρα παραγωγής </a:t>
            </a:r>
            <a:r>
              <a:rPr lang="el-GR" sz="2200" b="0" i="0" u="none" strike="noStrike" baseline="0" dirty="0">
                <a:latin typeface="Arial" panose="020B0604020202020204" pitchFamily="34" charset="0"/>
                <a:cs typeface="Arial" panose="020B0604020202020204" pitchFamily="34" charset="0"/>
              </a:rPr>
              <a:t>μηχανισμών πολιτικής υγείας στη χώρα μας είναι:</a:t>
            </a:r>
          </a:p>
          <a:p>
            <a:pPr algn="l"/>
            <a:endParaRPr lang="el-GR" sz="2200" b="0" i="0" u="none" strike="noStrike" baseline="0" dirty="0">
              <a:latin typeface="Arial" panose="020B0604020202020204" pitchFamily="34" charset="0"/>
              <a:cs typeface="Arial" panose="020B0604020202020204" pitchFamily="34" charset="0"/>
            </a:endParaRPr>
          </a:p>
          <a:p>
            <a:pPr algn="l"/>
            <a:r>
              <a:rPr lang="el-GR" sz="2200" b="0" i="0" u="none" strike="noStrike" baseline="0" dirty="0">
                <a:latin typeface="Arial" panose="020B0604020202020204" pitchFamily="34" charset="0"/>
                <a:cs typeface="Arial" panose="020B0604020202020204" pitchFamily="34" charset="0"/>
              </a:rPr>
              <a:t>1. Υπουργεία (Υγείας, Οικονομίας κ.ά.),</a:t>
            </a:r>
          </a:p>
          <a:p>
            <a:pPr algn="l"/>
            <a:r>
              <a:rPr lang="el-GR" sz="2200" b="0" i="0" u="none" strike="noStrike" baseline="0" dirty="0">
                <a:latin typeface="Arial" panose="020B0604020202020204" pitchFamily="34" charset="0"/>
                <a:cs typeface="Arial" panose="020B0604020202020204" pitchFamily="34" charset="0"/>
              </a:rPr>
              <a:t>2. Κεντρικό Συμβούλιο Υγείας (ΚΕΣΥ),</a:t>
            </a:r>
          </a:p>
          <a:p>
            <a:pPr algn="l"/>
            <a:r>
              <a:rPr lang="el-GR" sz="2200" b="0" i="0" u="none" strike="noStrike" baseline="0" dirty="0">
                <a:latin typeface="Arial" panose="020B0604020202020204" pitchFamily="34" charset="0"/>
                <a:cs typeface="Arial" panose="020B0604020202020204" pitchFamily="34" charset="0"/>
              </a:rPr>
              <a:t>3. Διοικήσεις Υγειονομικών Περιφερειών (πρώην </a:t>
            </a:r>
            <a:r>
              <a:rPr lang="el-GR" sz="2200" b="0" i="0" u="none" strike="noStrike" baseline="0" dirty="0" err="1">
                <a:latin typeface="Arial" panose="020B0604020202020204" pitchFamily="34" charset="0"/>
                <a:cs typeface="Arial" panose="020B0604020202020204" pitchFamily="34" charset="0"/>
              </a:rPr>
              <a:t>ΠεΣΥΠ</a:t>
            </a:r>
            <a:r>
              <a:rPr lang="el-GR" sz="2200" b="0" i="0" u="none" strike="noStrike" baseline="0" dirty="0">
                <a:latin typeface="Arial" panose="020B0604020202020204" pitchFamily="34" charset="0"/>
                <a:cs typeface="Arial" panose="020B0604020202020204" pitchFamily="34" charset="0"/>
              </a:rPr>
              <a:t> νυν </a:t>
            </a:r>
            <a:r>
              <a:rPr lang="el-GR" sz="2200" b="0" i="0" u="none" strike="noStrike" baseline="0" dirty="0" err="1">
                <a:latin typeface="Arial" panose="020B0604020202020204" pitchFamily="34" charset="0"/>
                <a:cs typeface="Arial" panose="020B0604020202020204" pitchFamily="34" charset="0"/>
              </a:rPr>
              <a:t>ΥΠε</a:t>
            </a:r>
            <a:r>
              <a:rPr lang="el-GR" sz="2200" b="0" i="0" u="none" strike="noStrike" baseline="0" dirty="0">
                <a:latin typeface="Arial" panose="020B0604020202020204" pitchFamily="34" charset="0"/>
                <a:cs typeface="Arial" panose="020B0604020202020204" pitchFamily="34" charset="0"/>
              </a:rPr>
              <a:t>),</a:t>
            </a:r>
          </a:p>
          <a:p>
            <a:pPr algn="l"/>
            <a:r>
              <a:rPr lang="el-GR" sz="2200" b="0" i="0" u="none" strike="noStrike" baseline="0" dirty="0">
                <a:latin typeface="Arial" panose="020B0604020202020204" pitchFamily="34" charset="0"/>
                <a:cs typeface="Arial" panose="020B0604020202020204" pitchFamily="34" charset="0"/>
              </a:rPr>
              <a:t>4. </a:t>
            </a:r>
            <a:r>
              <a:rPr lang="el-GR" sz="2200" b="0" i="0" u="none" strike="noStrike" baseline="0" dirty="0" err="1">
                <a:latin typeface="Arial" panose="020B0604020202020204" pitchFamily="34" charset="0"/>
                <a:cs typeface="Arial" panose="020B0604020202020204" pitchFamily="34" charset="0"/>
              </a:rPr>
              <a:t>Αυτοδιοικητικοί</a:t>
            </a:r>
            <a:r>
              <a:rPr lang="el-GR" sz="2200" b="0" i="0" u="none" strike="noStrike" baseline="0" dirty="0">
                <a:latin typeface="Arial" panose="020B0604020202020204" pitchFamily="34" charset="0"/>
                <a:cs typeface="Arial" panose="020B0604020202020204" pitchFamily="34" charset="0"/>
              </a:rPr>
              <a:t> και Ασφαλιστικοί Οργανισμοί (ΚΕΔΕ, ΕΟΠΥΥ),</a:t>
            </a:r>
          </a:p>
          <a:p>
            <a:pPr algn="l"/>
            <a:r>
              <a:rPr lang="el-GR" sz="2200" b="0" i="0" u="none" strike="noStrike" baseline="0" dirty="0">
                <a:latin typeface="Arial" panose="020B0604020202020204" pitchFamily="34" charset="0"/>
                <a:cs typeface="Arial" panose="020B0604020202020204" pitchFamily="34" charset="0"/>
              </a:rPr>
              <a:t>5. Επιστημονικοί Οργανισμοί (ΕΟΔΥ, Ινστιτούτα κ.λπ.),</a:t>
            </a:r>
          </a:p>
          <a:p>
            <a:pPr algn="l"/>
            <a:r>
              <a:rPr lang="el-GR" sz="2200" b="0" i="0" u="none" strike="noStrike" baseline="0" dirty="0">
                <a:latin typeface="Arial" panose="020B0604020202020204" pitchFamily="34" charset="0"/>
                <a:cs typeface="Arial" panose="020B0604020202020204" pitchFamily="34" charset="0"/>
              </a:rPr>
              <a:t>6. Ιδιωτικός Τομέας Ασφάλισης και Υπηρεσιών Υγείας,</a:t>
            </a:r>
          </a:p>
          <a:p>
            <a:pPr algn="l"/>
            <a:r>
              <a:rPr lang="el-GR" sz="2200" b="0" i="0" u="none" strike="noStrike" baseline="0" dirty="0">
                <a:latin typeface="Arial" panose="020B0604020202020204" pitchFamily="34" charset="0"/>
                <a:cs typeface="Arial" panose="020B0604020202020204" pitchFamily="34" charset="0"/>
              </a:rPr>
              <a:t>7. Βιομηχανία </a:t>
            </a:r>
            <a:r>
              <a:rPr lang="el-GR" sz="2200" b="0" i="0" u="none" strike="noStrike" baseline="0" dirty="0" err="1">
                <a:latin typeface="Arial" panose="020B0604020202020204" pitchFamily="34" charset="0"/>
                <a:cs typeface="Arial" panose="020B0604020202020204" pitchFamily="34" charset="0"/>
              </a:rPr>
              <a:t>Βιοϊατρικής</a:t>
            </a:r>
            <a:r>
              <a:rPr lang="el-GR" sz="2200" b="0" i="0" u="none" strike="noStrike" baseline="0" dirty="0">
                <a:latin typeface="Arial" panose="020B0604020202020204" pitchFamily="34" charset="0"/>
                <a:cs typeface="Arial" panose="020B0604020202020204" pitchFamily="34" charset="0"/>
              </a:rPr>
              <a:t> τεχνολογίας (ΒΙΤ) και Φαρμάκου,</a:t>
            </a:r>
          </a:p>
          <a:p>
            <a:pPr algn="l"/>
            <a:r>
              <a:rPr lang="el-GR" sz="2200" b="0" i="0" u="none" strike="noStrike" baseline="0" dirty="0">
                <a:latin typeface="Arial" panose="020B0604020202020204" pitchFamily="34" charset="0"/>
                <a:cs typeface="Arial" panose="020B0604020202020204" pitchFamily="34" charset="0"/>
              </a:rPr>
              <a:t>8. Ειδικοί Τομείς (ΟΚΑΝΑ, ΚΕΘΕΑ κ.λπ.),</a:t>
            </a:r>
          </a:p>
          <a:p>
            <a:pPr algn="l"/>
            <a:r>
              <a:rPr lang="el-GR" sz="2200" b="0" i="0" u="none" strike="noStrike" baseline="0" dirty="0">
                <a:latin typeface="Arial" panose="020B0604020202020204" pitchFamily="34" charset="0"/>
                <a:cs typeface="Arial" panose="020B0604020202020204" pitchFamily="34" charset="0"/>
              </a:rPr>
              <a:t>9. Μη Κυβερνητικοί Οργανισμοί (Γιατροί χωρίς σύνορα, ενώσεις πρώην ή νυν πασχόντων κ.λπ.),</a:t>
            </a:r>
          </a:p>
          <a:p>
            <a:pPr algn="l"/>
            <a:r>
              <a:rPr lang="el-GR" sz="2200" b="0" i="0" u="none" strike="noStrike" baseline="0" dirty="0">
                <a:latin typeface="Arial" panose="020B0604020202020204" pitchFamily="34" charset="0"/>
                <a:cs typeface="Arial" panose="020B0604020202020204" pitchFamily="34" charset="0"/>
              </a:rPr>
              <a:t>10. Άλλοι (θα αναλυθούν διεξοδικά).</a:t>
            </a:r>
            <a:endParaRPr lang="el-GR" sz="22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Tree>
    <p:extLst>
      <p:ext uri="{BB962C8B-B14F-4D97-AF65-F5344CB8AC3E}">
        <p14:creationId xmlns:p14="http://schemas.microsoft.com/office/powerpoint/2010/main" val="1122306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a:ln>
            <a:noFill/>
          </a:ln>
        </p:spPr>
        <p:txBody>
          <a:bodyPr>
            <a:noAutofit/>
          </a:bodyPr>
          <a:lstStyle/>
          <a:p>
            <a:r>
              <a:rPr lang="el-GR" sz="4000" dirty="0">
                <a:latin typeface="Arial" panose="020B0604020202020204" pitchFamily="34" charset="0"/>
                <a:cs typeface="Arial" panose="020B0604020202020204" pitchFamily="34" charset="0"/>
              </a:rPr>
              <a:t>1.1  Η ­έννοια­ της ­υγείας ­και­ της ­ασθένειας (</a:t>
            </a:r>
            <a:r>
              <a:rPr lang="en-US" sz="4000" dirty="0">
                <a:latin typeface="Arial" panose="020B0604020202020204" pitchFamily="34" charset="0"/>
                <a:cs typeface="Arial" panose="020B0604020202020204" pitchFamily="34" charset="0"/>
              </a:rPr>
              <a:t>1</a:t>
            </a:r>
            <a:r>
              <a:rPr lang="el-GR" sz="4000" dirty="0">
                <a:latin typeface="Arial" panose="020B0604020202020204" pitchFamily="34" charset="0"/>
                <a:cs typeface="Arial" panose="020B0604020202020204" pitchFamily="34" charset="0"/>
              </a:rPr>
              <a:t>)</a:t>
            </a: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5" name="TextBox 4">
            <a:extLst>
              <a:ext uri="{FF2B5EF4-FFF2-40B4-BE49-F238E27FC236}">
                <a16:creationId xmlns:a16="http://schemas.microsoft.com/office/drawing/2014/main" id="{2257EA9C-0F89-3D68-7224-959EE3C88A98}"/>
              </a:ext>
            </a:extLst>
          </p:cNvPr>
          <p:cNvSpPr txBox="1"/>
          <p:nvPr/>
        </p:nvSpPr>
        <p:spPr>
          <a:xfrm>
            <a:off x="606491" y="1348353"/>
            <a:ext cx="11112758" cy="5901616"/>
          </a:xfrm>
          <a:prstGeom prst="rect">
            <a:avLst/>
          </a:prstGeom>
          <a:noFill/>
          <a:ln>
            <a:noFill/>
          </a:ln>
        </p:spPr>
        <p:txBody>
          <a:bodyPr wrap="square" rtlCol="0">
            <a:spAutoFit/>
          </a:bodyPr>
          <a:lstStyle/>
          <a:p>
            <a:endParaRPr lang="el-GR" sz="1050"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Πίνδαρος (5ος αι. π.Χ.):</a:t>
            </a:r>
          </a:p>
          <a:p>
            <a:endParaRPr lang="el-GR" sz="1050"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Η υγεία ορίζεται ως «αρμονική λειτουργία των οργάνων»</a:t>
            </a:r>
          </a:p>
          <a:p>
            <a:endParaRPr lang="el-GR" sz="2800"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Πλάτωνας (429-347 π.Χ.):</a:t>
            </a:r>
          </a:p>
          <a:p>
            <a:endParaRPr lang="el-GR" sz="1050"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Μια τέλεια ανθρώπινη κοινωνία θα μπορούσε να επιτευχθεί με την εναρμόνιση των συμφερόντων του ατόμου και της κοινότητας. </a:t>
            </a:r>
          </a:p>
          <a:p>
            <a:endParaRPr lang="el-GR" sz="1000"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Το ιδανικό της αρχαίας ελληνικής φιλοσοφίας «ένα υγιές μυαλό σε ένα υγιές σώμα» θα ήταν εφικτό, εάν οι άνθρωποι κατακτούσαν τόσο μια εσωτερική αρμονία όσο και μια αρμονία με το φυσικό και το κοινωνικό περιβάλλον</a:t>
            </a:r>
          </a:p>
          <a:p>
            <a:endParaRPr lang="el-GR" sz="2800" dirty="0">
              <a:latin typeface="Arial" panose="020B0604020202020204" pitchFamily="34" charset="0"/>
              <a:cs typeface="Arial" panose="020B0604020202020204" pitchFamily="34" charset="0"/>
            </a:endParaRPr>
          </a:p>
          <a:p>
            <a:endParaRPr lang="el-G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477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45812"/>
            <a:ext cx="11112758" cy="1295531"/>
          </a:xfrm>
        </p:spPr>
        <p:txBody>
          <a:bodyPr>
            <a:noAutofit/>
          </a:bodyPr>
          <a:lstStyle/>
          <a:p>
            <a:r>
              <a:rPr lang="el-GR" sz="4000" dirty="0">
                <a:latin typeface="Arial" panose="020B0604020202020204" pitchFamily="34" charset="0"/>
                <a:cs typeface="Arial" panose="020B0604020202020204" pitchFamily="34" charset="0"/>
              </a:rPr>
              <a:t>1.4  Σημασία και μηχανισμοί παραγωγής      </a:t>
            </a:r>
            <a:br>
              <a:rPr lang="el-GR" sz="4000" dirty="0">
                <a:latin typeface="Arial" panose="020B0604020202020204" pitchFamily="34" charset="0"/>
                <a:cs typeface="Arial" panose="020B0604020202020204" pitchFamily="34" charset="0"/>
              </a:rPr>
            </a:br>
            <a:r>
              <a:rPr lang="el-GR" sz="4000" dirty="0">
                <a:latin typeface="Arial" panose="020B0604020202020204" pitchFamily="34" charset="0"/>
                <a:cs typeface="Arial" panose="020B0604020202020204" pitchFamily="34" charset="0"/>
              </a:rPr>
              <a:t>       πολιτικών υγείας (3)</a:t>
            </a: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5" name="Εικόνα 4">
            <a:extLst>
              <a:ext uri="{FF2B5EF4-FFF2-40B4-BE49-F238E27FC236}">
                <a16:creationId xmlns:a16="http://schemas.microsoft.com/office/drawing/2014/main" id="{BB9E1F38-E139-AB48-6960-66BD3AF45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603" y="1441343"/>
            <a:ext cx="9788793" cy="4917161"/>
          </a:xfrm>
          <a:prstGeom prst="rect">
            <a:avLst/>
          </a:prstGeom>
        </p:spPr>
      </p:pic>
    </p:spTree>
    <p:extLst>
      <p:ext uri="{BB962C8B-B14F-4D97-AF65-F5344CB8AC3E}">
        <p14:creationId xmlns:p14="http://schemas.microsoft.com/office/powerpoint/2010/main" val="3889436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539621" y="-14033"/>
            <a:ext cx="11112758" cy="732373"/>
          </a:xfrm>
        </p:spPr>
        <p:txBody>
          <a:bodyPr>
            <a:noAutofit/>
          </a:bodyPr>
          <a:lstStyle/>
          <a:p>
            <a:r>
              <a:rPr lang="el-GR" sz="4000" dirty="0">
                <a:latin typeface="Arial" panose="020B0604020202020204" pitchFamily="34" charset="0"/>
                <a:cs typeface="Arial" panose="020B0604020202020204" pitchFamily="34" charset="0"/>
              </a:rPr>
              <a:t>1.5  Στόχοι και αξιολόγηση πολιτικών υγείας (1)</a:t>
            </a: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4" name="Εικόνα 3">
            <a:extLst>
              <a:ext uri="{FF2B5EF4-FFF2-40B4-BE49-F238E27FC236}">
                <a16:creationId xmlns:a16="http://schemas.microsoft.com/office/drawing/2014/main" id="{20CD70B4-5FB1-C86A-D9C8-24847709DE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6896" y="718340"/>
            <a:ext cx="6578748" cy="5746468"/>
          </a:xfrm>
          <a:prstGeom prst="rect">
            <a:avLst/>
          </a:prstGeom>
        </p:spPr>
      </p:pic>
    </p:spTree>
    <p:extLst>
      <p:ext uri="{BB962C8B-B14F-4D97-AF65-F5344CB8AC3E}">
        <p14:creationId xmlns:p14="http://schemas.microsoft.com/office/powerpoint/2010/main" val="1777740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p:spPr>
        <p:txBody>
          <a:bodyPr>
            <a:noAutofit/>
          </a:bodyPr>
          <a:lstStyle/>
          <a:p>
            <a:r>
              <a:rPr lang="el-GR" sz="4000" dirty="0">
                <a:latin typeface="Arial" panose="020B0604020202020204" pitchFamily="34" charset="0"/>
                <a:cs typeface="Arial" panose="020B0604020202020204" pitchFamily="34" charset="0"/>
              </a:rPr>
              <a:t>1.5  Στόχοι και αξιολόγηση πολιτικών υγείας (2)</a:t>
            </a: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3" name="TextBox 2">
            <a:extLst>
              <a:ext uri="{FF2B5EF4-FFF2-40B4-BE49-F238E27FC236}">
                <a16:creationId xmlns:a16="http://schemas.microsoft.com/office/drawing/2014/main" id="{C5AEAC57-0DB4-28AB-4CC9-FFFB473C06A7}"/>
              </a:ext>
            </a:extLst>
          </p:cNvPr>
          <p:cNvSpPr txBox="1"/>
          <p:nvPr/>
        </p:nvSpPr>
        <p:spPr>
          <a:xfrm>
            <a:off x="606491" y="906393"/>
            <a:ext cx="11112758" cy="5363007"/>
          </a:xfrm>
          <a:prstGeom prst="rect">
            <a:avLst/>
          </a:prstGeom>
          <a:noFill/>
          <a:ln>
            <a:noFill/>
          </a:ln>
        </p:spPr>
        <p:txBody>
          <a:bodyPr wrap="square" rtlCol="0">
            <a:spAutoFit/>
          </a:bodyPr>
          <a:lstStyle/>
          <a:p>
            <a:endParaRPr lang="el-GR" sz="1050"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Βασικό στοιχείο σύνδεσης μεταξύ στόχων και αποτελεσμάτων αποτελεί η </a:t>
            </a:r>
            <a:r>
              <a:rPr lang="el-GR" sz="2800" b="1" dirty="0">
                <a:latin typeface="Arial" panose="020B0604020202020204" pitchFamily="34" charset="0"/>
                <a:cs typeface="Arial" panose="020B0604020202020204" pitchFamily="34" charset="0"/>
              </a:rPr>
              <a:t>αξιολόγηση</a:t>
            </a:r>
            <a:r>
              <a:rPr lang="el-GR" sz="2800" dirty="0">
                <a:latin typeface="Arial" panose="020B0604020202020204" pitchFamily="34" charset="0"/>
                <a:cs typeface="Arial" panose="020B0604020202020204" pitchFamily="34" charset="0"/>
              </a:rPr>
              <a:t> και η </a:t>
            </a:r>
            <a:r>
              <a:rPr lang="el-GR" sz="2800" b="1" dirty="0">
                <a:latin typeface="Arial" panose="020B0604020202020204" pitchFamily="34" charset="0"/>
                <a:cs typeface="Arial" panose="020B0604020202020204" pitchFamily="34" charset="0"/>
              </a:rPr>
              <a:t>έρευνα</a:t>
            </a:r>
            <a:r>
              <a:rPr lang="el-GR" sz="2800" dirty="0">
                <a:latin typeface="Arial" panose="020B0604020202020204" pitchFamily="34" charset="0"/>
                <a:cs typeface="Arial" panose="020B0604020202020204" pitchFamily="34" charset="0"/>
              </a:rPr>
              <a:t> διαπίστωσης αν οι ακολουθούμενες πολιτικές πέτυχαν ή χρειάζονται διορθωτικές κινήσεις.</a:t>
            </a:r>
          </a:p>
          <a:p>
            <a:endParaRPr lang="el-GR" sz="2400"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Η αξιολόγηση και η έρευνα μπορεί να γίνεται από: </a:t>
            </a:r>
          </a:p>
          <a:p>
            <a:r>
              <a:rPr lang="el-GR" sz="2800" dirty="0">
                <a:latin typeface="Arial" panose="020B0604020202020204" pitchFamily="34" charset="0"/>
                <a:cs typeface="Arial" panose="020B0604020202020204" pitchFamily="34" charset="0"/>
              </a:rPr>
              <a:t>α. </a:t>
            </a:r>
            <a:r>
              <a:rPr lang="el-GR" sz="2800" b="1" dirty="0">
                <a:latin typeface="Arial" panose="020B0604020202020204" pitchFamily="34" charset="0"/>
                <a:cs typeface="Arial" panose="020B0604020202020204" pitchFamily="34" charset="0"/>
              </a:rPr>
              <a:t>συλλογή δεικτών </a:t>
            </a:r>
            <a:r>
              <a:rPr lang="el-GR" sz="2800" dirty="0">
                <a:latin typeface="Arial" panose="020B0604020202020204" pitchFamily="34" charset="0"/>
                <a:cs typeface="Arial" panose="020B0604020202020204" pitchFamily="34" charset="0"/>
              </a:rPr>
              <a:t>από τους θεσμικά νομιμοποιημένους προς τούτο οργανισμούς, </a:t>
            </a:r>
          </a:p>
          <a:p>
            <a:r>
              <a:rPr lang="el-GR" sz="2800" dirty="0">
                <a:latin typeface="Arial" panose="020B0604020202020204" pitchFamily="34" charset="0"/>
                <a:cs typeface="Arial" panose="020B0604020202020204" pitchFamily="34" charset="0"/>
              </a:rPr>
              <a:t>β. </a:t>
            </a:r>
            <a:r>
              <a:rPr lang="el-GR" sz="2800" b="1" dirty="0">
                <a:latin typeface="Arial" panose="020B0604020202020204" pitchFamily="34" charset="0"/>
                <a:cs typeface="Arial" panose="020B0604020202020204" pitchFamily="34" charset="0"/>
              </a:rPr>
              <a:t>επιστημονική έρευνα </a:t>
            </a:r>
            <a:r>
              <a:rPr lang="el-GR" sz="2800" dirty="0">
                <a:latin typeface="Arial" panose="020B0604020202020204" pitchFamily="34" charset="0"/>
                <a:cs typeface="Arial" panose="020B0604020202020204" pitchFamily="34" charset="0"/>
              </a:rPr>
              <a:t>από εξειδικευμένους επιστήμονες ή κέντρα αναφοράς, </a:t>
            </a:r>
          </a:p>
          <a:p>
            <a:r>
              <a:rPr lang="el-GR" sz="2800" dirty="0">
                <a:latin typeface="Arial" panose="020B0604020202020204" pitchFamily="34" charset="0"/>
                <a:cs typeface="Arial" panose="020B0604020202020204" pitchFamily="34" charset="0"/>
              </a:rPr>
              <a:t>γ. </a:t>
            </a:r>
            <a:r>
              <a:rPr lang="el-GR" sz="2800" b="1" dirty="0">
                <a:latin typeface="Arial" panose="020B0604020202020204" pitchFamily="34" charset="0"/>
                <a:cs typeface="Arial" panose="020B0604020202020204" pitchFamily="34" charset="0"/>
              </a:rPr>
              <a:t>έκφραση γνωμών - προτάσεων </a:t>
            </a:r>
            <a:r>
              <a:rPr lang="el-GR" sz="2800" dirty="0">
                <a:latin typeface="Arial" panose="020B0604020202020204" pitchFamily="34" charset="0"/>
                <a:cs typeface="Arial" panose="020B0604020202020204" pitchFamily="34" charset="0"/>
              </a:rPr>
              <a:t>από τα ενδιαφερόμενα κατά περίσταση μέρη.</a:t>
            </a:r>
          </a:p>
        </p:txBody>
      </p:sp>
    </p:spTree>
    <p:extLst>
      <p:ext uri="{BB962C8B-B14F-4D97-AF65-F5344CB8AC3E}">
        <p14:creationId xmlns:p14="http://schemas.microsoft.com/office/powerpoint/2010/main" val="3866140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p:spPr>
        <p:txBody>
          <a:bodyPr>
            <a:noAutofit/>
          </a:bodyPr>
          <a:lstStyle/>
          <a:p>
            <a:r>
              <a:rPr lang="el-GR" sz="4000" dirty="0">
                <a:latin typeface="Arial" panose="020B0604020202020204" pitchFamily="34" charset="0"/>
                <a:cs typeface="Arial" panose="020B0604020202020204" pitchFamily="34" charset="0"/>
              </a:rPr>
              <a:t>1.5  Στόχοι και αξιολόγηση πολιτικών υγείας (3)</a:t>
            </a: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pic>
        <p:nvPicPr>
          <p:cNvPr id="4" name="Εικόνα 3">
            <a:extLst>
              <a:ext uri="{FF2B5EF4-FFF2-40B4-BE49-F238E27FC236}">
                <a16:creationId xmlns:a16="http://schemas.microsoft.com/office/drawing/2014/main" id="{7AE4E605-DD44-AF38-11D7-2BE55BBEED24}"/>
              </a:ext>
            </a:extLst>
          </p:cNvPr>
          <p:cNvPicPr>
            <a:picLocks noChangeAspect="1"/>
          </p:cNvPicPr>
          <p:nvPr/>
        </p:nvPicPr>
        <p:blipFill>
          <a:blip r:embed="rId2"/>
          <a:stretch>
            <a:fillRect/>
          </a:stretch>
        </p:blipFill>
        <p:spPr>
          <a:xfrm>
            <a:off x="728361" y="1018600"/>
            <a:ext cx="10735277" cy="4820800"/>
          </a:xfrm>
          <a:prstGeom prst="rect">
            <a:avLst/>
          </a:prstGeom>
        </p:spPr>
      </p:pic>
    </p:spTree>
    <p:extLst>
      <p:ext uri="{BB962C8B-B14F-4D97-AF65-F5344CB8AC3E}">
        <p14:creationId xmlns:p14="http://schemas.microsoft.com/office/powerpoint/2010/main" val="2743506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p:spPr>
        <p:txBody>
          <a:bodyPr>
            <a:noAutofit/>
          </a:bodyPr>
          <a:lstStyle/>
          <a:p>
            <a:r>
              <a:rPr lang="el-GR" sz="4000" dirty="0">
                <a:latin typeface="Arial" panose="020B0604020202020204" pitchFamily="34" charset="0"/>
                <a:cs typeface="Arial" panose="020B0604020202020204" pitchFamily="34" charset="0"/>
              </a:rPr>
              <a:t>1.5  Στόχοι και αξιολόγηση πολιτικών υγείας (4)</a:t>
            </a: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3" name="TextBox 2">
            <a:extLst>
              <a:ext uri="{FF2B5EF4-FFF2-40B4-BE49-F238E27FC236}">
                <a16:creationId xmlns:a16="http://schemas.microsoft.com/office/drawing/2014/main" id="{C5AEAC57-0DB4-28AB-4CC9-FFFB473C06A7}"/>
              </a:ext>
            </a:extLst>
          </p:cNvPr>
          <p:cNvSpPr txBox="1"/>
          <p:nvPr/>
        </p:nvSpPr>
        <p:spPr>
          <a:xfrm>
            <a:off x="606490" y="906393"/>
            <a:ext cx="11585509" cy="5409173"/>
          </a:xfrm>
          <a:prstGeom prst="rect">
            <a:avLst/>
          </a:prstGeom>
          <a:noFill/>
          <a:ln>
            <a:noFill/>
          </a:ln>
        </p:spPr>
        <p:txBody>
          <a:bodyPr wrap="square" rtlCol="0">
            <a:spAutoFit/>
          </a:bodyPr>
          <a:lstStyle/>
          <a:p>
            <a:endParaRPr lang="el-GR" sz="1050" dirty="0">
              <a:latin typeface="Arial" panose="020B0604020202020204" pitchFamily="34" charset="0"/>
              <a:cs typeface="Arial" panose="020B0604020202020204" pitchFamily="34" charset="0"/>
            </a:endParaRPr>
          </a:p>
          <a:p>
            <a:r>
              <a:rPr lang="el-GR" sz="2800" dirty="0" err="1">
                <a:latin typeface="Arial" panose="020B0604020202020204" pitchFamily="34" charset="0"/>
                <a:cs typeface="Arial" panose="020B0604020202020204" pitchFamily="34" charset="0"/>
              </a:rPr>
              <a:t>Στοχοθεσία</a:t>
            </a:r>
            <a:r>
              <a:rPr lang="el-GR" sz="2800" dirty="0">
                <a:latin typeface="Arial" panose="020B0604020202020204" pitchFamily="34" charset="0"/>
                <a:cs typeface="Arial" panose="020B0604020202020204" pitchFamily="34" charset="0"/>
              </a:rPr>
              <a:t> μιας νέας πολιτικής υγείας στην Ελλάδα:</a:t>
            </a:r>
          </a:p>
          <a:p>
            <a:endParaRPr lang="el-GR" sz="1100"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1. Διανεμητική </a:t>
            </a:r>
            <a:r>
              <a:rPr lang="el-GR" sz="2800" b="1" dirty="0">
                <a:latin typeface="Arial" panose="020B0604020202020204" pitchFamily="34" charset="0"/>
                <a:cs typeface="Arial" panose="020B0604020202020204" pitchFamily="34" charset="0"/>
              </a:rPr>
              <a:t>αποδοτικότητα</a:t>
            </a:r>
            <a:r>
              <a:rPr lang="el-GR" sz="2800" dirty="0">
                <a:latin typeface="Arial" panose="020B0604020202020204" pitchFamily="34" charset="0"/>
                <a:cs typeface="Arial" panose="020B0604020202020204" pitchFamily="34" charset="0"/>
              </a:rPr>
              <a:t> στη χρηματοδότηση του συστήματος υγείας με συναφή στόχο την </a:t>
            </a:r>
            <a:r>
              <a:rPr lang="el-GR" sz="2800" b="1" dirty="0">
                <a:latin typeface="Arial" panose="020B0604020202020204" pitchFamily="34" charset="0"/>
                <a:cs typeface="Arial" panose="020B0604020202020204" pitchFamily="34" charset="0"/>
              </a:rPr>
              <a:t>ισότητα-ισοτιμία</a:t>
            </a:r>
            <a:r>
              <a:rPr lang="el-GR" sz="2800" dirty="0">
                <a:latin typeface="Arial" panose="020B0604020202020204" pitchFamily="34" charset="0"/>
                <a:cs typeface="Arial" panose="020B0604020202020204" pitchFamily="34" charset="0"/>
              </a:rPr>
              <a:t> στην πρόσβαση και στην κατανομή πόρων.</a:t>
            </a:r>
            <a:endParaRPr lang="en-US" sz="2800" dirty="0">
              <a:latin typeface="Arial" panose="020B0604020202020204" pitchFamily="34" charset="0"/>
              <a:cs typeface="Arial" panose="020B0604020202020204" pitchFamily="34" charset="0"/>
            </a:endParaRPr>
          </a:p>
          <a:p>
            <a:endParaRPr lang="el-GR" sz="800"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2. Τεχνική </a:t>
            </a:r>
            <a:r>
              <a:rPr lang="el-GR" sz="2800" b="1" dirty="0">
                <a:latin typeface="Arial" panose="020B0604020202020204" pitchFamily="34" charset="0"/>
                <a:cs typeface="Arial" panose="020B0604020202020204" pitchFamily="34" charset="0"/>
              </a:rPr>
              <a:t>αποδοτικότητα</a:t>
            </a:r>
            <a:r>
              <a:rPr lang="el-GR" sz="2800" dirty="0">
                <a:latin typeface="Arial" panose="020B0604020202020204" pitchFamily="34" charset="0"/>
                <a:cs typeface="Arial" panose="020B0604020202020204" pitchFamily="34" charset="0"/>
              </a:rPr>
              <a:t> των μονάδων υγείας με απολύτως συναφείς στόχους την </a:t>
            </a:r>
            <a:r>
              <a:rPr lang="el-GR" sz="2800" b="1" dirty="0">
                <a:latin typeface="Arial" panose="020B0604020202020204" pitchFamily="34" charset="0"/>
                <a:cs typeface="Arial" panose="020B0604020202020204" pitchFamily="34" charset="0"/>
              </a:rPr>
              <a:t>αποτελεσματικότητα</a:t>
            </a:r>
            <a:r>
              <a:rPr lang="el-GR" sz="2800" dirty="0">
                <a:latin typeface="Arial" panose="020B0604020202020204" pitchFamily="34" charset="0"/>
                <a:cs typeface="Arial" panose="020B0604020202020204" pitchFamily="34" charset="0"/>
              </a:rPr>
              <a:t> και την ποιότητα των υπηρεσιών υγείας, καθώς και την ικανοποίηση ασθενών και ανθρώπινου δυναμικού.</a:t>
            </a:r>
            <a:endParaRPr lang="en-US" sz="2800" dirty="0">
              <a:latin typeface="Arial" panose="020B0604020202020204" pitchFamily="34" charset="0"/>
              <a:cs typeface="Arial" panose="020B0604020202020204" pitchFamily="34" charset="0"/>
            </a:endParaRPr>
          </a:p>
          <a:p>
            <a:endParaRPr lang="el-GR" sz="800"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3. Ανάπτυξη εθνικών (και περιφερειακών) ολοκληρωμένων (</a:t>
            </a:r>
            <a:r>
              <a:rPr lang="el-GR" sz="2800" dirty="0" err="1">
                <a:latin typeface="Arial" panose="020B0604020202020204" pitchFamily="34" charset="0"/>
                <a:cs typeface="Arial" panose="020B0604020202020204" pitchFamily="34" charset="0"/>
              </a:rPr>
              <a:t>πολυτομεακών</a:t>
            </a:r>
            <a:r>
              <a:rPr lang="el-GR" sz="2800" b="1" dirty="0">
                <a:latin typeface="Arial" panose="020B0604020202020204" pitchFamily="34" charset="0"/>
                <a:cs typeface="Arial" panose="020B0604020202020204" pitchFamily="34" charset="0"/>
              </a:rPr>
              <a:t>) πολιτικών δημόσιας υγείας </a:t>
            </a:r>
            <a:r>
              <a:rPr lang="el-GR" sz="2800" dirty="0">
                <a:latin typeface="Arial" panose="020B0604020202020204" pitchFamily="34" charset="0"/>
                <a:cs typeface="Arial" panose="020B0604020202020204" pitchFamily="34" charset="0"/>
              </a:rPr>
              <a:t>και ΠΦΥ (συνεχής πρόσβαση στον πολίτη) με σκοπό την πρόληψη-προαγωγή-προστασία της υγείας του πληθυσμού,</a:t>
            </a:r>
          </a:p>
        </p:txBody>
      </p:sp>
    </p:spTree>
    <p:extLst>
      <p:ext uri="{BB962C8B-B14F-4D97-AF65-F5344CB8AC3E}">
        <p14:creationId xmlns:p14="http://schemas.microsoft.com/office/powerpoint/2010/main" val="3515160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p:spPr>
        <p:txBody>
          <a:bodyPr>
            <a:noAutofit/>
          </a:bodyPr>
          <a:lstStyle/>
          <a:p>
            <a:r>
              <a:rPr lang="el-GR" sz="4000" dirty="0">
                <a:latin typeface="Arial" panose="020B0604020202020204" pitchFamily="34" charset="0"/>
                <a:cs typeface="Arial" panose="020B0604020202020204" pitchFamily="34" charset="0"/>
              </a:rPr>
              <a:t>1.5  Στόχοι και αξιολόγηση πολιτικών υγείας (5)</a:t>
            </a: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3" name="TextBox 2">
            <a:extLst>
              <a:ext uri="{FF2B5EF4-FFF2-40B4-BE49-F238E27FC236}">
                <a16:creationId xmlns:a16="http://schemas.microsoft.com/office/drawing/2014/main" id="{C5AEAC57-0DB4-28AB-4CC9-FFFB473C06A7}"/>
              </a:ext>
            </a:extLst>
          </p:cNvPr>
          <p:cNvSpPr txBox="1"/>
          <p:nvPr/>
        </p:nvSpPr>
        <p:spPr>
          <a:xfrm>
            <a:off x="606491" y="906393"/>
            <a:ext cx="11585509" cy="5409173"/>
          </a:xfrm>
          <a:prstGeom prst="rect">
            <a:avLst/>
          </a:prstGeom>
          <a:noFill/>
          <a:ln>
            <a:noFill/>
          </a:ln>
        </p:spPr>
        <p:txBody>
          <a:bodyPr wrap="square" rtlCol="0">
            <a:spAutoFit/>
          </a:bodyPr>
          <a:lstStyle/>
          <a:p>
            <a:endParaRPr lang="el-GR" sz="1050" dirty="0">
              <a:latin typeface="Arial" panose="020B0604020202020204" pitchFamily="34" charset="0"/>
              <a:cs typeface="Arial" panose="020B0604020202020204" pitchFamily="34" charset="0"/>
            </a:endParaRPr>
          </a:p>
          <a:p>
            <a:r>
              <a:rPr lang="el-GR" sz="2800" dirty="0" err="1">
                <a:latin typeface="Arial" panose="020B0604020202020204" pitchFamily="34" charset="0"/>
                <a:cs typeface="Arial" panose="020B0604020202020204" pitchFamily="34" charset="0"/>
              </a:rPr>
              <a:t>Στοχοθεσία</a:t>
            </a:r>
            <a:r>
              <a:rPr lang="el-GR" sz="2800" dirty="0">
                <a:latin typeface="Arial" panose="020B0604020202020204" pitchFamily="34" charset="0"/>
                <a:cs typeface="Arial" panose="020B0604020202020204" pitchFamily="34" charset="0"/>
              </a:rPr>
              <a:t> μιας νέας πολιτικής υγείας στην Ελλάδα:</a:t>
            </a:r>
          </a:p>
          <a:p>
            <a:endParaRPr lang="el-GR" sz="11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4. </a:t>
            </a:r>
            <a:r>
              <a:rPr lang="el-GR" sz="2800" dirty="0">
                <a:latin typeface="Arial" panose="020B0604020202020204" pitchFamily="34" charset="0"/>
                <a:cs typeface="Arial" panose="020B0604020202020204" pitchFamily="34" charset="0"/>
              </a:rPr>
              <a:t>Ενδυνάμωση του ρόλου και </a:t>
            </a:r>
            <a:r>
              <a:rPr lang="el-GR" sz="2800" b="1" dirty="0">
                <a:latin typeface="Arial" panose="020B0604020202020204" pitchFamily="34" charset="0"/>
                <a:cs typeface="Arial" panose="020B0604020202020204" pitchFamily="34" charset="0"/>
              </a:rPr>
              <a:t>συμμετοχή του πολίτη</a:t>
            </a:r>
            <a:r>
              <a:rPr lang="en-US" sz="2800" b="1" dirty="0">
                <a:latin typeface="Arial" panose="020B0604020202020204" pitchFamily="34" charset="0"/>
                <a:cs typeface="Arial" panose="020B0604020202020204" pitchFamily="34" charset="0"/>
              </a:rPr>
              <a:t> </a:t>
            </a:r>
            <a:r>
              <a:rPr lang="el-GR" sz="2800" dirty="0">
                <a:latin typeface="Arial" panose="020B0604020202020204" pitchFamily="34" charset="0"/>
                <a:cs typeface="Arial" panose="020B0604020202020204" pitchFamily="34" charset="0"/>
              </a:rPr>
              <a:t>μέσω της επαρκούς ενημέρωσης-πληροφόρησης του ασθενή-πολίτη και της απλοποίησης των διαδικασιών.</a:t>
            </a:r>
            <a:endParaRPr lang="en-US" sz="2800" dirty="0">
              <a:latin typeface="Arial" panose="020B0604020202020204" pitchFamily="34" charset="0"/>
              <a:cs typeface="Arial" panose="020B0604020202020204" pitchFamily="34" charset="0"/>
            </a:endParaRPr>
          </a:p>
          <a:p>
            <a:endParaRPr lang="el-GR" sz="800"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5. Πολιτικές </a:t>
            </a:r>
            <a:r>
              <a:rPr lang="el-GR" sz="2800" b="1" dirty="0">
                <a:latin typeface="Arial" panose="020B0604020202020204" pitchFamily="34" charset="0"/>
                <a:cs typeface="Arial" panose="020B0604020202020204" pitchFamily="34" charset="0"/>
              </a:rPr>
              <a:t>διαχείρισης</a:t>
            </a:r>
            <a:r>
              <a:rPr lang="el-GR" sz="2800" dirty="0">
                <a:latin typeface="Arial" panose="020B0604020202020204" pitchFamily="34" charset="0"/>
                <a:cs typeface="Arial" panose="020B0604020202020204" pitchFamily="34" charset="0"/>
              </a:rPr>
              <a:t> αλλαγών </a:t>
            </a:r>
            <a:r>
              <a:rPr lang="el-GR" sz="2800" b="1" dirty="0">
                <a:latin typeface="Arial" panose="020B0604020202020204" pitchFamily="34" charset="0"/>
                <a:cs typeface="Arial" panose="020B0604020202020204" pitchFamily="34" charset="0"/>
              </a:rPr>
              <a:t>χρηματοδότησης</a:t>
            </a:r>
            <a:r>
              <a:rPr lang="el-GR" sz="2800" dirty="0">
                <a:latin typeface="Arial" panose="020B0604020202020204" pitchFamily="34" charset="0"/>
                <a:cs typeface="Arial" panose="020B0604020202020204" pitchFamily="34" charset="0"/>
              </a:rPr>
              <a:t> με συνέχιση </a:t>
            </a:r>
            <a:r>
              <a:rPr lang="en-US" sz="2800" dirty="0">
                <a:latin typeface="Arial" panose="020B0604020202020204" pitchFamily="34" charset="0"/>
                <a:cs typeface="Arial" panose="020B0604020202020204" pitchFamily="34" charset="0"/>
              </a:rPr>
              <a:t>                </a:t>
            </a:r>
            <a:r>
              <a:rPr lang="el-GR" sz="2800" dirty="0">
                <a:latin typeface="Arial" panose="020B0604020202020204" pitchFamily="34" charset="0"/>
                <a:cs typeface="Arial" panose="020B0604020202020204" pitchFamily="34" charset="0"/>
              </a:rPr>
              <a:t>της αποκέντρωσης-περιφερειακής οργάνωσης, με</a:t>
            </a:r>
            <a:r>
              <a:rPr lang="en-US" sz="2800" dirty="0">
                <a:latin typeface="Arial" panose="020B0604020202020204" pitchFamily="34" charset="0"/>
                <a:cs typeface="Arial" panose="020B0604020202020204" pitchFamily="34" charset="0"/>
              </a:rPr>
              <a:t> </a:t>
            </a:r>
            <a:r>
              <a:rPr lang="el-GR" sz="2800" dirty="0">
                <a:latin typeface="Arial" panose="020B0604020202020204" pitchFamily="34" charset="0"/>
                <a:cs typeface="Arial" panose="020B0604020202020204" pitchFamily="34" charset="0"/>
              </a:rPr>
              <a:t>ολοκληρωμένη περίθαλψη όλων των βαθμίδων προς τον πολίτη-ασθενή</a:t>
            </a:r>
            <a:r>
              <a:rPr lang="en-US" sz="2800" dirty="0">
                <a:latin typeface="Arial" panose="020B0604020202020204" pitchFamily="34" charset="0"/>
                <a:cs typeface="Arial" panose="020B0604020202020204" pitchFamily="34" charset="0"/>
              </a:rPr>
              <a:t>.</a:t>
            </a:r>
          </a:p>
          <a:p>
            <a:endParaRPr lang="el-GR" sz="800"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6. Εθνική στρατηγική διασφάλισης </a:t>
            </a:r>
            <a:r>
              <a:rPr lang="el-GR" sz="2800" b="1" dirty="0">
                <a:latin typeface="Arial" panose="020B0604020202020204" pitchFamily="34" charset="0"/>
                <a:cs typeface="Arial" panose="020B0604020202020204" pitchFamily="34" charset="0"/>
              </a:rPr>
              <a:t>ποιότητας</a:t>
            </a:r>
            <a:r>
              <a:rPr lang="en-US" sz="2800" dirty="0">
                <a:latin typeface="Arial" panose="020B0604020202020204" pitchFamily="34" charset="0"/>
                <a:cs typeface="Arial" panose="020B0604020202020204" pitchFamily="34" charset="0"/>
              </a:rPr>
              <a:t> </a:t>
            </a:r>
            <a:r>
              <a:rPr lang="el-GR" sz="2800" dirty="0">
                <a:latin typeface="Arial" panose="020B0604020202020204" pitchFamily="34" charset="0"/>
                <a:cs typeface="Arial" panose="020B0604020202020204" pitchFamily="34" charset="0"/>
              </a:rPr>
              <a:t>με διασφάλιση της τεκμηριωμένης λήψης αποφάσεων, με ασφάλεια και διαφάνεια, </a:t>
            </a:r>
            <a:r>
              <a:rPr lang="en-US" sz="2800" dirty="0">
                <a:latin typeface="Arial" panose="020B0604020202020204" pitchFamily="34" charset="0"/>
                <a:cs typeface="Arial" panose="020B0604020202020204" pitchFamily="34" charset="0"/>
              </a:rPr>
              <a:t>                      </a:t>
            </a:r>
            <a:r>
              <a:rPr lang="el-GR" sz="2800" dirty="0">
                <a:latin typeface="Arial" panose="020B0604020202020204" pitchFamily="34" charset="0"/>
                <a:cs typeface="Arial" panose="020B0604020202020204" pitchFamily="34" charset="0"/>
              </a:rPr>
              <a:t>και σαφή επίπτωση στη χρηματοδότηση των μονάδων </a:t>
            </a:r>
            <a:r>
              <a:rPr lang="en-US" sz="2800" dirty="0">
                <a:latin typeface="Arial" panose="020B0604020202020204" pitchFamily="34" charset="0"/>
                <a:cs typeface="Arial" panose="020B0604020202020204" pitchFamily="34" charset="0"/>
              </a:rPr>
              <a:t>                                                    </a:t>
            </a:r>
            <a:r>
              <a:rPr lang="el-GR" sz="2800" dirty="0">
                <a:latin typeface="Arial" panose="020B0604020202020204" pitchFamily="34" charset="0"/>
                <a:cs typeface="Arial" panose="020B0604020202020204" pitchFamily="34" charset="0"/>
              </a:rPr>
              <a:t>και υπηρεσιών υγείας.</a:t>
            </a:r>
          </a:p>
        </p:txBody>
      </p:sp>
    </p:spTree>
    <p:extLst>
      <p:ext uri="{BB962C8B-B14F-4D97-AF65-F5344CB8AC3E}">
        <p14:creationId xmlns:p14="http://schemas.microsoft.com/office/powerpoint/2010/main" val="746840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p:spPr>
        <p:txBody>
          <a:bodyPr>
            <a:noAutofit/>
          </a:bodyPr>
          <a:lstStyle/>
          <a:p>
            <a:r>
              <a:rPr lang="el-GR" sz="4000" dirty="0">
                <a:latin typeface="Arial" panose="020B0604020202020204" pitchFamily="34" charset="0"/>
                <a:cs typeface="Arial" panose="020B0604020202020204" pitchFamily="34" charset="0"/>
              </a:rPr>
              <a:t>1.6  Έννοια και περιεχόμενο της διοίκησης (1)</a:t>
            </a:r>
          </a:p>
        </p:txBody>
      </p:sp>
      <p:sp>
        <p:nvSpPr>
          <p:cNvPr id="4" name="TextBox 3">
            <a:extLst>
              <a:ext uri="{FF2B5EF4-FFF2-40B4-BE49-F238E27FC236}">
                <a16:creationId xmlns:a16="http://schemas.microsoft.com/office/drawing/2014/main" id="{017CE44A-DACC-7179-A8D3-B317D438C19B}"/>
              </a:ext>
            </a:extLst>
          </p:cNvPr>
          <p:cNvSpPr txBox="1"/>
          <p:nvPr/>
        </p:nvSpPr>
        <p:spPr>
          <a:xfrm>
            <a:off x="539621" y="1443841"/>
            <a:ext cx="11112758" cy="3970318"/>
          </a:xfrm>
          <a:prstGeom prst="rect">
            <a:avLst/>
          </a:prstGeom>
          <a:noFill/>
        </p:spPr>
        <p:txBody>
          <a:bodyPr wrap="square" rtlCol="0">
            <a:spAutoFit/>
          </a:bodyPr>
          <a:lstStyle/>
          <a:p>
            <a:pPr algn="l"/>
            <a:r>
              <a:rPr lang="el-GR" sz="2400" b="0" i="0" u="none" strike="noStrike" baseline="0" dirty="0">
                <a:latin typeface="Arial" panose="020B0604020202020204" pitchFamily="34" charset="0"/>
                <a:cs typeface="Arial" panose="020B0604020202020204" pitchFamily="34" charset="0"/>
              </a:rPr>
              <a:t>Το μάνατζμεντ μπορεί να θεωρηθεί μια από τις αρχαιότερες δραστηριότητες του ανθρώπου, αν και πολλοί πιστεύουν ότι είναι δημιουργία των νεότερων χρόνων και ιδιαίτερα των χρόνων μετά την (πρώτη) βιομηχανική επανάσταση του 19ου αιώνα. Αρκετοί, όμως, θεωρούν ότι οι ρίζες του μπορούν να ανιχνευτούν στους αρχαίους Αιγύπτιους, Έλληνες και Ρωμαίους που ασχοληθήκαν πρακτικά με το μάνατζμεντ, όπως φαίνεται από τα μεγάλα έργα-μνημεία, που κατασκευάστηκαν χιλιάδες χρόνια πριν, και τα οποία δεν θα μπορούσαν να γίνουν, αν δεν υπήρχε κατανόηση της </a:t>
            </a:r>
            <a:r>
              <a:rPr lang="el-GR" sz="2400" b="1" i="0" u="none" strike="noStrike" baseline="0" dirty="0">
                <a:latin typeface="Arial" panose="020B0604020202020204" pitchFamily="34" charset="0"/>
                <a:cs typeface="Arial" panose="020B0604020202020204" pitchFamily="34" charset="0"/>
              </a:rPr>
              <a:t>συλλογικής δραστηριότητας του ατόμου </a:t>
            </a:r>
            <a:r>
              <a:rPr lang="el-GR" sz="2400" b="0" i="0" u="none" strike="noStrike" baseline="0" dirty="0">
                <a:latin typeface="Arial" panose="020B0604020202020204" pitchFamily="34" charset="0"/>
                <a:cs typeface="Arial" panose="020B0604020202020204" pitchFamily="34" charset="0"/>
              </a:rPr>
              <a:t>και της έννοιας του μάνατζμεντ.</a:t>
            </a:r>
          </a:p>
          <a:p>
            <a:pPr algn="l"/>
            <a:endParaRPr lang="el-GR" dirty="0">
              <a:latin typeface="MyriadPro-Regular"/>
            </a:endParaRPr>
          </a:p>
          <a:p>
            <a:pPr algn="l"/>
            <a:endParaRPr lang="el-GR" dirty="0"/>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Tree>
    <p:extLst>
      <p:ext uri="{BB962C8B-B14F-4D97-AF65-F5344CB8AC3E}">
        <p14:creationId xmlns:p14="http://schemas.microsoft.com/office/powerpoint/2010/main" val="1721011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p:spPr>
        <p:txBody>
          <a:bodyPr>
            <a:noAutofit/>
          </a:bodyPr>
          <a:lstStyle/>
          <a:p>
            <a:r>
              <a:rPr lang="el-GR" sz="4000" dirty="0">
                <a:latin typeface="Arial" panose="020B0604020202020204" pitchFamily="34" charset="0"/>
                <a:cs typeface="Arial" panose="020B0604020202020204" pitchFamily="34" charset="0"/>
              </a:rPr>
              <a:t>1.6  Έννοια και περιεχόμενο της διοίκησης (2)</a:t>
            </a:r>
          </a:p>
        </p:txBody>
      </p:sp>
      <p:sp>
        <p:nvSpPr>
          <p:cNvPr id="4" name="TextBox 3">
            <a:extLst>
              <a:ext uri="{FF2B5EF4-FFF2-40B4-BE49-F238E27FC236}">
                <a16:creationId xmlns:a16="http://schemas.microsoft.com/office/drawing/2014/main" id="{017CE44A-DACC-7179-A8D3-B317D438C19B}"/>
              </a:ext>
            </a:extLst>
          </p:cNvPr>
          <p:cNvSpPr txBox="1"/>
          <p:nvPr/>
        </p:nvSpPr>
        <p:spPr>
          <a:xfrm>
            <a:off x="539621" y="1093922"/>
            <a:ext cx="11112758" cy="5170646"/>
          </a:xfrm>
          <a:prstGeom prst="rect">
            <a:avLst/>
          </a:prstGeom>
          <a:noFill/>
        </p:spPr>
        <p:txBody>
          <a:bodyPr wrap="square" rtlCol="0">
            <a:spAutoFit/>
          </a:bodyPr>
          <a:lstStyle/>
          <a:p>
            <a:pPr algn="l"/>
            <a:r>
              <a:rPr lang="el-GR" sz="2400" b="0" i="0" u="none" strike="noStrike" baseline="0" dirty="0">
                <a:latin typeface="Arial" panose="020B0604020202020204" pitchFamily="34" charset="0"/>
                <a:cs typeface="Arial" panose="020B0604020202020204" pitchFamily="34" charset="0"/>
              </a:rPr>
              <a:t>Οι επιστήμες της διοίκησης και της οργάνωσης αναπτύχθηκαν αρχικά στις ΗΠΑ και αργότερα επεκτάθηκαν στις υπόλοιπες αναπτυγμένες χώρες (</a:t>
            </a:r>
            <a:r>
              <a:rPr lang="el-GR" sz="2400" b="0" i="0" u="none" strike="noStrike" baseline="0" dirty="0" err="1">
                <a:latin typeface="Arial" panose="020B0604020202020204" pitchFamily="34" charset="0"/>
                <a:cs typeface="Arial" panose="020B0604020202020204" pitchFamily="34" charset="0"/>
              </a:rPr>
              <a:t>Wren</a:t>
            </a:r>
            <a:r>
              <a:rPr lang="el-GR" sz="2400" b="0" i="0" u="none" strike="noStrike" baseline="0" dirty="0">
                <a:latin typeface="Arial" panose="020B0604020202020204" pitchFamily="34" charset="0"/>
                <a:cs typeface="Arial" panose="020B0604020202020204" pitchFamily="34" charset="0"/>
              </a:rPr>
              <a:t> 2005). Η αγγλοσαξονική προέλευση των επιστημών αυτών προκαλεί σε εμάς κάποια προβλήματα ορολογίας, επειδή, εκτός των άλλων, από καταβολής του ελληνικού κράτους οι επιρροές από τον γαλλικό και γερμανικό τρόπο σκέψης και διοίκησης ήταν σημαντικές. Έχουμε, τουλάχιστον μέχρι πριν λίγες δεκαετίες, ταυτίσει τον όρο διοίκηση με την έννοια που στη Γαλλία έχει ο όρος </a:t>
            </a:r>
            <a:r>
              <a:rPr lang="el-GR" sz="2400" b="0" i="1" u="none" strike="noStrike" baseline="0" dirty="0" err="1">
                <a:latin typeface="Arial" panose="020B0604020202020204" pitchFamily="34" charset="0"/>
                <a:cs typeface="Arial" panose="020B0604020202020204" pitchFamily="34" charset="0"/>
              </a:rPr>
              <a:t>administration</a:t>
            </a:r>
            <a:r>
              <a:rPr lang="el-GR" sz="2400" b="0" i="0" u="none" strike="noStrike" baseline="0" dirty="0">
                <a:latin typeface="Arial" panose="020B0604020202020204" pitchFamily="34" charset="0"/>
                <a:cs typeface="Arial" panose="020B0604020202020204" pitchFamily="34" charset="0"/>
              </a:rPr>
              <a:t>, που συνδέει τη διοικητική επιστήμη με το διοικητικό δίκαιο και την πολιτειακή οργάνωση. Αντίθετα, ο όρος </a:t>
            </a:r>
            <a:r>
              <a:rPr lang="el-GR" sz="2400" i="1" u="none" strike="noStrike" baseline="0" dirty="0" err="1">
                <a:latin typeface="Arial" panose="020B0604020202020204" pitchFamily="34" charset="0"/>
                <a:cs typeface="Arial" panose="020B0604020202020204" pitchFamily="34" charset="0"/>
              </a:rPr>
              <a:t>management</a:t>
            </a:r>
            <a:r>
              <a:rPr lang="el-GR" sz="2400" b="0" i="0" u="none" strike="noStrike" baseline="0" dirty="0">
                <a:latin typeface="Arial" panose="020B0604020202020204" pitchFamily="34" charset="0"/>
                <a:cs typeface="Arial" panose="020B0604020202020204" pitchFamily="34" charset="0"/>
              </a:rPr>
              <a:t>, που χρησιμοποιείται στις ΗΠΑ, τη Μ. Βρετανία και άλλες χώρες της Κοινοπολιτείας, περιέχει περισσότερο την έννοια της οργάνωσης και λιγότερο της διοίκησης. Άλλωστε και ο όρος </a:t>
            </a:r>
            <a:r>
              <a:rPr lang="el-GR" sz="2400" b="0" i="1" u="none" strike="noStrike" baseline="0" dirty="0">
                <a:latin typeface="Arial" panose="020B0604020202020204" pitchFamily="34" charset="0"/>
                <a:cs typeface="Arial" panose="020B0604020202020204" pitchFamily="34" charset="0"/>
              </a:rPr>
              <a:t>«</a:t>
            </a:r>
            <a:r>
              <a:rPr lang="el-GR" sz="2400" b="0" i="1" u="none" strike="noStrike" baseline="0" dirty="0" err="1">
                <a:latin typeface="Arial" panose="020B0604020202020204" pitchFamily="34" charset="0"/>
                <a:cs typeface="Arial" panose="020B0604020202020204" pitchFamily="34" charset="0"/>
              </a:rPr>
              <a:t>scientific</a:t>
            </a:r>
            <a:r>
              <a:rPr lang="el-GR" sz="2400" b="0" i="1" u="none" strike="noStrike" baseline="0" dirty="0">
                <a:latin typeface="Arial" panose="020B0604020202020204" pitchFamily="34" charset="0"/>
                <a:cs typeface="Arial" panose="020B0604020202020204" pitchFamily="34" charset="0"/>
              </a:rPr>
              <a:t> </a:t>
            </a:r>
            <a:r>
              <a:rPr lang="el-GR" sz="2400" b="0" i="1" u="none" strike="noStrike" baseline="0" dirty="0" err="1">
                <a:latin typeface="Arial" panose="020B0604020202020204" pitchFamily="34" charset="0"/>
                <a:cs typeface="Arial" panose="020B0604020202020204" pitchFamily="34" charset="0"/>
              </a:rPr>
              <a:t>management</a:t>
            </a:r>
            <a:r>
              <a:rPr lang="el-GR" sz="2400" b="0" i="1" u="none" strike="noStrike" baseline="0" dirty="0">
                <a:latin typeface="Arial" panose="020B0604020202020204" pitchFamily="34" charset="0"/>
                <a:cs typeface="Arial" panose="020B0604020202020204" pitchFamily="34" charset="0"/>
              </a:rPr>
              <a:t>» </a:t>
            </a:r>
            <a:r>
              <a:rPr lang="el-GR" sz="2400" b="0" i="0" u="none" strike="noStrike" baseline="0" dirty="0">
                <a:latin typeface="Arial" panose="020B0604020202020204" pitchFamily="34" charset="0"/>
                <a:cs typeface="Arial" panose="020B0604020202020204" pitchFamily="34" charset="0"/>
              </a:rPr>
              <a:t>του </a:t>
            </a:r>
            <a:r>
              <a:rPr lang="el-GR" sz="2400" b="0" i="0" u="none" strike="noStrike" baseline="0" dirty="0" err="1">
                <a:latin typeface="Arial" panose="020B0604020202020204" pitchFamily="34" charset="0"/>
                <a:cs typeface="Arial" panose="020B0604020202020204" pitchFamily="34" charset="0"/>
              </a:rPr>
              <a:t>Taylor</a:t>
            </a:r>
            <a:r>
              <a:rPr lang="el-GR" sz="2400" b="0" i="0" u="none" strike="noStrike" baseline="0" dirty="0">
                <a:latin typeface="Arial" panose="020B0604020202020204" pitchFamily="34" charset="0"/>
                <a:cs typeface="Arial" panose="020B0604020202020204" pitchFamily="34" charset="0"/>
              </a:rPr>
              <a:t> (1911) στα γαλλικά μεταφράστηκε ως </a:t>
            </a:r>
            <a:r>
              <a:rPr lang="el-GR" sz="2400" b="0" i="1" u="none" strike="noStrike" baseline="0" dirty="0">
                <a:latin typeface="Arial" panose="020B0604020202020204" pitchFamily="34" charset="0"/>
                <a:cs typeface="Arial" panose="020B0604020202020204" pitchFamily="34" charset="0"/>
              </a:rPr>
              <a:t>«</a:t>
            </a:r>
            <a:r>
              <a:rPr lang="el-GR" sz="2400" b="0" i="1" u="none" strike="noStrike" baseline="0" dirty="0" err="1">
                <a:latin typeface="Arial" panose="020B0604020202020204" pitchFamily="34" charset="0"/>
                <a:cs typeface="Arial" panose="020B0604020202020204" pitchFamily="34" charset="0"/>
              </a:rPr>
              <a:t>organization</a:t>
            </a:r>
            <a:r>
              <a:rPr lang="el-GR" sz="2400" b="0" i="1" u="none" strike="noStrike" baseline="0" dirty="0">
                <a:latin typeface="Arial" panose="020B0604020202020204" pitchFamily="34" charset="0"/>
                <a:cs typeface="Arial" panose="020B0604020202020204" pitchFamily="34" charset="0"/>
              </a:rPr>
              <a:t> </a:t>
            </a:r>
            <a:r>
              <a:rPr lang="el-GR" sz="2400" b="0" i="1" u="none" strike="noStrike" baseline="0" dirty="0" err="1">
                <a:latin typeface="Arial" panose="020B0604020202020204" pitchFamily="34" charset="0"/>
                <a:cs typeface="Arial" panose="020B0604020202020204" pitchFamily="34" charset="0"/>
              </a:rPr>
              <a:t>scientifique</a:t>
            </a:r>
            <a:r>
              <a:rPr lang="el-GR" sz="2400" b="0" i="1" u="none" strike="noStrike" baseline="0" dirty="0">
                <a:latin typeface="Arial" panose="020B0604020202020204" pitchFamily="34" charset="0"/>
                <a:cs typeface="Arial" panose="020B0604020202020204" pitchFamily="34" charset="0"/>
              </a:rPr>
              <a:t> </a:t>
            </a:r>
            <a:r>
              <a:rPr lang="el-GR" sz="2400" b="0" i="1" u="none" strike="noStrike" baseline="0" dirty="0" err="1">
                <a:latin typeface="Arial" panose="020B0604020202020204" pitchFamily="34" charset="0"/>
                <a:cs typeface="Arial" panose="020B0604020202020204" pitchFamily="34" charset="0"/>
              </a:rPr>
              <a:t>du</a:t>
            </a:r>
            <a:r>
              <a:rPr lang="el-GR" sz="2400" b="0" i="1" u="none" strike="noStrike" baseline="0" dirty="0">
                <a:latin typeface="Arial" panose="020B0604020202020204" pitchFamily="34" charset="0"/>
                <a:cs typeface="Arial" panose="020B0604020202020204" pitchFamily="34" charset="0"/>
              </a:rPr>
              <a:t> </a:t>
            </a:r>
            <a:r>
              <a:rPr lang="el-GR" sz="2400" b="0" i="1" u="none" strike="noStrike" baseline="0" dirty="0" err="1">
                <a:latin typeface="Arial" panose="020B0604020202020204" pitchFamily="34" charset="0"/>
                <a:cs typeface="Arial" panose="020B0604020202020204" pitchFamily="34" charset="0"/>
              </a:rPr>
              <a:t>travail</a:t>
            </a:r>
            <a:r>
              <a:rPr lang="el-GR" sz="2400" b="0" i="1" u="none" strike="noStrike" baseline="0" dirty="0">
                <a:latin typeface="Arial" panose="020B0604020202020204" pitchFamily="34" charset="0"/>
                <a:cs typeface="Arial" panose="020B0604020202020204" pitchFamily="34" charset="0"/>
              </a:rPr>
              <a:t>»</a:t>
            </a:r>
            <a:r>
              <a:rPr lang="el-GR" sz="2400" b="0" i="0" u="none" strike="noStrike" baseline="0" dirty="0">
                <a:latin typeface="Arial" panose="020B0604020202020204" pitchFamily="34" charset="0"/>
                <a:cs typeface="Arial" panose="020B0604020202020204" pitchFamily="34" charset="0"/>
              </a:rPr>
              <a:t> (επιστημονική οργάνωση της εργασίας).</a:t>
            </a:r>
            <a:endParaRPr lang="el-GR" sz="2400" dirty="0">
              <a:latin typeface="Arial" panose="020B0604020202020204" pitchFamily="34" charset="0"/>
              <a:cs typeface="Arial" panose="020B0604020202020204" pitchFamily="34" charset="0"/>
            </a:endParaRPr>
          </a:p>
          <a:p>
            <a:pPr algn="l"/>
            <a:endParaRPr lang="el-GR" dirty="0"/>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Tree>
    <p:extLst>
      <p:ext uri="{BB962C8B-B14F-4D97-AF65-F5344CB8AC3E}">
        <p14:creationId xmlns:p14="http://schemas.microsoft.com/office/powerpoint/2010/main" val="3204507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p:spPr>
        <p:txBody>
          <a:bodyPr>
            <a:noAutofit/>
          </a:bodyPr>
          <a:lstStyle/>
          <a:p>
            <a:r>
              <a:rPr lang="el-GR" sz="4000" dirty="0">
                <a:latin typeface="Arial" panose="020B0604020202020204" pitchFamily="34" charset="0"/>
                <a:cs typeface="Arial" panose="020B0604020202020204" pitchFamily="34" charset="0"/>
              </a:rPr>
              <a:t>1.6  Έννοια και περιεχόμενο της διοίκησης (3)</a:t>
            </a:r>
          </a:p>
        </p:txBody>
      </p:sp>
      <p:sp>
        <p:nvSpPr>
          <p:cNvPr id="4" name="TextBox 3">
            <a:extLst>
              <a:ext uri="{FF2B5EF4-FFF2-40B4-BE49-F238E27FC236}">
                <a16:creationId xmlns:a16="http://schemas.microsoft.com/office/drawing/2014/main" id="{017CE44A-DACC-7179-A8D3-B317D438C19B}"/>
              </a:ext>
            </a:extLst>
          </p:cNvPr>
          <p:cNvSpPr txBox="1"/>
          <p:nvPr/>
        </p:nvSpPr>
        <p:spPr>
          <a:xfrm>
            <a:off x="539621" y="1045796"/>
            <a:ext cx="11112758" cy="5262979"/>
          </a:xfrm>
          <a:prstGeom prst="rect">
            <a:avLst/>
          </a:prstGeom>
          <a:noFill/>
        </p:spPr>
        <p:txBody>
          <a:bodyPr wrap="square" rtlCol="0">
            <a:spAutoFit/>
          </a:bodyPr>
          <a:lstStyle/>
          <a:p>
            <a:pPr algn="l"/>
            <a:r>
              <a:rPr lang="el-GR" sz="2400" b="0" i="0" u="none" strike="noStrike" baseline="0" dirty="0">
                <a:latin typeface="Arial" panose="020B0604020202020204" pitchFamily="34" charset="0"/>
                <a:cs typeface="Arial" panose="020B0604020202020204" pitchFamily="34" charset="0"/>
              </a:rPr>
              <a:t>Οι εννοιολογικές προσεγγίσεις ξεκινούν από την έννοια του οργανισμού, στον βαθμό που αυτή ταυτίζεται με την </a:t>
            </a:r>
            <a:r>
              <a:rPr lang="el-GR" sz="2400" b="1" i="0" u="none" strike="noStrike" baseline="0" dirty="0">
                <a:latin typeface="Arial" panose="020B0604020202020204" pitchFamily="34" charset="0"/>
                <a:cs typeface="Arial" panose="020B0604020202020204" pitchFamily="34" charset="0"/>
              </a:rPr>
              <a:t>οργάνωση </a:t>
            </a:r>
            <a:r>
              <a:rPr lang="el-GR" sz="2400" b="0" i="0" u="none" strike="noStrike" baseline="0" dirty="0">
                <a:latin typeface="Arial" panose="020B0604020202020204" pitchFamily="34" charset="0"/>
                <a:cs typeface="Arial" panose="020B0604020202020204" pitchFamily="34" charset="0"/>
              </a:rPr>
              <a:t>ως </a:t>
            </a:r>
            <a:r>
              <a:rPr lang="el-GR" sz="2400" b="0" i="0" u="none" strike="noStrike" baseline="0" dirty="0" err="1">
                <a:latin typeface="Arial" panose="020B0604020202020204" pitchFamily="34" charset="0"/>
                <a:cs typeface="Arial" panose="020B0604020202020204" pitchFamily="34" charset="0"/>
              </a:rPr>
              <a:t>οργανωσιακή</a:t>
            </a:r>
            <a:r>
              <a:rPr lang="el-GR" sz="2400" b="0" i="0" u="none" strike="noStrike" baseline="0" dirty="0">
                <a:latin typeface="Arial" panose="020B0604020202020204" pitchFamily="34" charset="0"/>
                <a:cs typeface="Arial" panose="020B0604020202020204" pitchFamily="34" charset="0"/>
              </a:rPr>
              <a:t> οντότητα (πανεπιστήμιο, νοσοκομείο </a:t>
            </a:r>
            <a:r>
              <a:rPr lang="el-GR" sz="2400" b="0" i="0" u="none" strike="noStrike" baseline="0" dirty="0" err="1">
                <a:latin typeface="Arial" panose="020B0604020202020204" pitchFamily="34" charset="0"/>
                <a:cs typeface="Arial" panose="020B0604020202020204" pitchFamily="34" charset="0"/>
              </a:rPr>
              <a:t>κ.λ.π</a:t>
            </a:r>
            <a:r>
              <a:rPr lang="el-GR" sz="2400" b="0" i="0" u="none" strike="noStrike" baseline="0" dirty="0">
                <a:latin typeface="Arial" panose="020B0604020202020204" pitchFamily="34" charset="0"/>
                <a:cs typeface="Arial" panose="020B0604020202020204" pitchFamily="34" charset="0"/>
              </a:rPr>
              <a:t>). Οργάνωση σημαίνει τη σειρά ορισμένων ενεργειών και δραστηριοτήτων ή το σύνολο καθιερωμένων σχέσεων που διέπουν την αλληλεπίδραση μεταξύ των στοιχείων ενός συστήματος (Κανελλόπουλος 1994). Απαιτεί, λοιπόν, συγκεκριμένη δομή και επίσημους κανόνες, σε αντιδιαστολή με τις διαπροσωπικές σχέσεις που χαρακτηρίζουν κυρίως τις άτυπες ομάδες ή τις ανεπίσημες οργανώσεις. Ως </a:t>
            </a:r>
            <a:r>
              <a:rPr lang="el-GR" sz="2400" b="1" i="0" u="none" strike="noStrike" baseline="0" dirty="0">
                <a:latin typeface="Arial" panose="020B0604020202020204" pitchFamily="34" charset="0"/>
                <a:cs typeface="Arial" panose="020B0604020202020204" pitchFamily="34" charset="0"/>
              </a:rPr>
              <a:t>οργανισμός </a:t>
            </a:r>
            <a:r>
              <a:rPr lang="el-GR" sz="2400" b="0" i="0" u="none" strike="noStrike" baseline="0" dirty="0">
                <a:latin typeface="Arial" panose="020B0604020202020204" pitchFamily="34" charset="0"/>
                <a:cs typeface="Arial" panose="020B0604020202020204" pitchFamily="34" charset="0"/>
              </a:rPr>
              <a:t>καθορίζεται η ομάδα ανθρώπων που εργάζονται για την επίτευξη ενός κοινού σκοπού, αφού καθοριστούν οι στόχοι, τα μέσα, οι σχέσεις και, τέλος, μετρηθούν τα αποτελέσματα. Συνεπώς, οι άνθρωποι, οι λοιποί πόροι, ο κοινός σκοπός και οι αντίστοιχοι στόχοι καθώς και η ύπαρξη οργανωτικής δομής – συστήματος εξουσίας – τρόπου επικοινωνίας είναι τα βασικά χαρακτηριστικά του οργανισμού (</a:t>
            </a:r>
            <a:r>
              <a:rPr lang="el-GR" sz="2400" b="0" i="0" u="none" strike="noStrike" baseline="0" dirty="0" err="1">
                <a:latin typeface="Arial" panose="020B0604020202020204" pitchFamily="34" charset="0"/>
                <a:cs typeface="Arial" panose="020B0604020202020204" pitchFamily="34" charset="0"/>
              </a:rPr>
              <a:t>Pride</a:t>
            </a:r>
            <a:r>
              <a:rPr lang="el-GR" sz="2400" b="0" i="0" u="none" strike="noStrike" baseline="0" dirty="0">
                <a:latin typeface="Arial" panose="020B0604020202020204" pitchFamily="34" charset="0"/>
                <a:cs typeface="Arial" panose="020B0604020202020204" pitchFamily="34" charset="0"/>
              </a:rPr>
              <a:t>, </a:t>
            </a:r>
            <a:r>
              <a:rPr lang="el-GR" sz="2400" b="0" i="0" u="none" strike="noStrike" baseline="0" dirty="0" err="1">
                <a:latin typeface="Arial" panose="020B0604020202020204" pitchFamily="34" charset="0"/>
                <a:cs typeface="Arial" panose="020B0604020202020204" pitchFamily="34" charset="0"/>
              </a:rPr>
              <a:t>Hughes</a:t>
            </a:r>
            <a:r>
              <a:rPr lang="el-GR" sz="2400" b="0" i="0" u="none" strike="noStrike" baseline="0" dirty="0">
                <a:latin typeface="Arial" panose="020B0604020202020204" pitchFamily="34" charset="0"/>
                <a:cs typeface="Arial" panose="020B0604020202020204" pitchFamily="34" charset="0"/>
              </a:rPr>
              <a:t>, </a:t>
            </a:r>
            <a:r>
              <a:rPr lang="en-US" sz="2400" b="0" i="0" u="none" strike="noStrike" baseline="0" dirty="0">
                <a:latin typeface="Arial" panose="020B0604020202020204" pitchFamily="34" charset="0"/>
                <a:cs typeface="Arial" panose="020B0604020202020204" pitchFamily="34" charset="0"/>
              </a:rPr>
              <a:t>Kapoor 2011, </a:t>
            </a:r>
            <a:r>
              <a:rPr lang="en-US" sz="2400" b="0" i="0" u="none" strike="noStrike" baseline="0" dirty="0" err="1">
                <a:latin typeface="Arial" panose="020B0604020202020204" pitchFamily="34" charset="0"/>
                <a:cs typeface="Arial" panose="020B0604020202020204" pitchFamily="34" charset="0"/>
              </a:rPr>
              <a:t>Certo</a:t>
            </a:r>
            <a:r>
              <a:rPr lang="en-US" sz="2400" b="0" i="0" u="none" strike="noStrike" baseline="0" dirty="0">
                <a:latin typeface="Arial" panose="020B0604020202020204" pitchFamily="34" charset="0"/>
                <a:cs typeface="Arial" panose="020B0604020202020204" pitchFamily="34" charset="0"/>
              </a:rPr>
              <a:t> 1980).</a:t>
            </a:r>
            <a:endParaRPr lang="el-GR" sz="24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Tree>
    <p:extLst>
      <p:ext uri="{BB962C8B-B14F-4D97-AF65-F5344CB8AC3E}">
        <p14:creationId xmlns:p14="http://schemas.microsoft.com/office/powerpoint/2010/main" val="1553000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p:spPr>
        <p:txBody>
          <a:bodyPr>
            <a:noAutofit/>
          </a:bodyPr>
          <a:lstStyle/>
          <a:p>
            <a:r>
              <a:rPr lang="el-GR" sz="4000" dirty="0">
                <a:latin typeface="Arial" panose="020B0604020202020204" pitchFamily="34" charset="0"/>
                <a:cs typeface="Arial" panose="020B0604020202020204" pitchFamily="34" charset="0"/>
              </a:rPr>
              <a:t>1.6  Έννοια και περιεχόμενο της διοίκησης (4)</a:t>
            </a:r>
          </a:p>
        </p:txBody>
      </p:sp>
      <p:sp>
        <p:nvSpPr>
          <p:cNvPr id="4" name="TextBox 3">
            <a:extLst>
              <a:ext uri="{FF2B5EF4-FFF2-40B4-BE49-F238E27FC236}">
                <a16:creationId xmlns:a16="http://schemas.microsoft.com/office/drawing/2014/main" id="{017CE44A-DACC-7179-A8D3-B317D438C19B}"/>
              </a:ext>
            </a:extLst>
          </p:cNvPr>
          <p:cNvSpPr txBox="1"/>
          <p:nvPr/>
        </p:nvSpPr>
        <p:spPr>
          <a:xfrm>
            <a:off x="539621" y="1494975"/>
            <a:ext cx="11112758" cy="2677656"/>
          </a:xfrm>
          <a:prstGeom prst="rect">
            <a:avLst/>
          </a:prstGeom>
          <a:noFill/>
        </p:spPr>
        <p:txBody>
          <a:bodyPr wrap="square" rtlCol="0">
            <a:spAutoFit/>
          </a:bodyPr>
          <a:lstStyle/>
          <a:p>
            <a:pPr algn="l"/>
            <a:r>
              <a:rPr lang="el-GR" sz="2400" b="0" i="0" u="none" strike="noStrike" baseline="0" dirty="0">
                <a:latin typeface="Arial" panose="020B0604020202020204" pitchFamily="34" charset="0"/>
                <a:cs typeface="Arial" panose="020B0604020202020204" pitchFamily="34" charset="0"/>
              </a:rPr>
              <a:t>Ως συνέχεια των ανωτέρω, </a:t>
            </a:r>
            <a:r>
              <a:rPr lang="el-GR" sz="2400" b="1" i="0" u="none" strike="noStrike" baseline="0" dirty="0">
                <a:latin typeface="Arial" panose="020B0604020202020204" pitchFamily="34" charset="0"/>
                <a:cs typeface="Arial" panose="020B0604020202020204" pitchFamily="34" charset="0"/>
              </a:rPr>
              <a:t>διοίκηση </a:t>
            </a:r>
            <a:r>
              <a:rPr lang="el-GR" sz="2400" b="0" i="0" u="none" strike="noStrike" baseline="0" dirty="0">
                <a:latin typeface="Arial" panose="020B0604020202020204" pitchFamily="34" charset="0"/>
                <a:cs typeface="Arial" panose="020B0604020202020204" pitchFamily="34" charset="0"/>
              </a:rPr>
              <a:t>είναι:</a:t>
            </a:r>
          </a:p>
          <a:p>
            <a:pPr algn="l"/>
            <a:r>
              <a:rPr lang="el-GR" sz="2400" b="0" i="0" u="none" strike="noStrike" baseline="0" dirty="0">
                <a:latin typeface="Arial" panose="020B0604020202020204" pitchFamily="34" charset="0"/>
                <a:cs typeface="Arial" panose="020B0604020202020204" pitchFamily="34" charset="0"/>
              </a:rPr>
              <a:t>α. η διαδικασία συντονισμού ανθρώπων και άλλων παραγωγικών συντελεστών με σκοπό την επίτευξη των στόχων ενός οργανισμού,</a:t>
            </a:r>
          </a:p>
          <a:p>
            <a:pPr algn="l"/>
            <a:r>
              <a:rPr lang="el-GR" sz="2400" b="0" i="0" u="none" strike="noStrike" baseline="0" dirty="0">
                <a:latin typeface="Arial" panose="020B0604020202020204" pitchFamily="34" charset="0"/>
                <a:cs typeface="Arial" panose="020B0604020202020204" pitchFamily="34" charset="0"/>
              </a:rPr>
              <a:t>β. η διαδικασία επίτευξης των στόχων ενός οργανισμού με τη χρήση και αξιοποίηση των ανθρώπινων και άλλων πόρων του οργανισμού,</a:t>
            </a:r>
          </a:p>
          <a:p>
            <a:pPr algn="l"/>
            <a:r>
              <a:rPr lang="el-GR" sz="2400" b="0" i="0" u="none" strike="noStrike" baseline="0" dirty="0">
                <a:latin typeface="Arial" panose="020B0604020202020204" pitchFamily="34" charset="0"/>
                <a:cs typeface="Arial" panose="020B0604020202020204" pitchFamily="34" charset="0"/>
              </a:rPr>
              <a:t>γ. η διαδικασία ενσυνείδητης καθοδήγησης οργανωμένων δραστηριοτήτων,</a:t>
            </a:r>
          </a:p>
          <a:p>
            <a:pPr algn="l"/>
            <a:r>
              <a:rPr lang="el-GR" sz="2400" b="0" i="0" u="none" strike="noStrike" baseline="0" dirty="0">
                <a:latin typeface="Arial" panose="020B0604020202020204" pitchFamily="34" charset="0"/>
                <a:cs typeface="Arial" panose="020B0604020202020204" pitchFamily="34" charset="0"/>
              </a:rPr>
              <a:t>δ. η τέχνη της επίτευξης στόχων μέσω του ανθρώπινου παράγοντα.</a:t>
            </a:r>
            <a:endParaRPr lang="el-GR" sz="24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Tree>
    <p:extLst>
      <p:ext uri="{BB962C8B-B14F-4D97-AF65-F5344CB8AC3E}">
        <p14:creationId xmlns:p14="http://schemas.microsoft.com/office/powerpoint/2010/main" val="1268371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a:ln>
            <a:noFill/>
          </a:ln>
        </p:spPr>
        <p:txBody>
          <a:bodyPr>
            <a:noAutofit/>
          </a:bodyPr>
          <a:lstStyle/>
          <a:p>
            <a:r>
              <a:rPr lang="el-GR" sz="4000" dirty="0">
                <a:latin typeface="Arial" panose="020B0604020202020204" pitchFamily="34" charset="0"/>
                <a:cs typeface="Arial" panose="020B0604020202020204" pitchFamily="34" charset="0"/>
              </a:rPr>
              <a:t>1.1  Η ­έννοια­ της ­υγείας ­και­ της ­ασθένειας (</a:t>
            </a:r>
            <a:r>
              <a:rPr lang="en-US" sz="4000" dirty="0">
                <a:latin typeface="Arial" panose="020B0604020202020204" pitchFamily="34" charset="0"/>
                <a:cs typeface="Arial" panose="020B0604020202020204" pitchFamily="34" charset="0"/>
              </a:rPr>
              <a:t>2</a:t>
            </a:r>
            <a:r>
              <a:rPr lang="el-GR" sz="4000" dirty="0">
                <a:latin typeface="Arial" panose="020B0604020202020204" pitchFamily="34" charset="0"/>
                <a:cs typeface="Arial" panose="020B0604020202020204" pitchFamily="34" charset="0"/>
              </a:rPr>
              <a:t>)</a:t>
            </a: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3" name="TextBox 2">
            <a:extLst>
              <a:ext uri="{FF2B5EF4-FFF2-40B4-BE49-F238E27FC236}">
                <a16:creationId xmlns:a16="http://schemas.microsoft.com/office/drawing/2014/main" id="{F6E0FCA0-DB25-F034-6BB4-149440CA5DB8}"/>
              </a:ext>
            </a:extLst>
          </p:cNvPr>
          <p:cNvSpPr txBox="1"/>
          <p:nvPr/>
        </p:nvSpPr>
        <p:spPr>
          <a:xfrm>
            <a:off x="606491" y="1348353"/>
            <a:ext cx="11112758" cy="4162678"/>
          </a:xfrm>
          <a:prstGeom prst="rect">
            <a:avLst/>
          </a:prstGeom>
          <a:noFill/>
          <a:ln>
            <a:noFill/>
          </a:ln>
        </p:spPr>
        <p:txBody>
          <a:bodyPr wrap="square" rtlCol="0">
            <a:spAutoFit/>
          </a:bodyPr>
          <a:lstStyle/>
          <a:p>
            <a:endParaRPr lang="el-GR" sz="1050"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Αριστοτέλης:</a:t>
            </a:r>
          </a:p>
          <a:p>
            <a:endParaRPr lang="el-GR" sz="1000"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Ο άνθρωπος είναι ένα κοινωνικό ον, από τη φύση του, που τείνει να ζει σε κοινότητες, να σέβεται τα ηθικά πρότυπα και τους ηθικούς κανόνες. </a:t>
            </a:r>
          </a:p>
          <a:p>
            <a:endParaRPr lang="el-GR" sz="1000"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Αναγκαιότητα ρύθμισης των σχέσεων στην κοινωνία για την αρμονική λειτουργία και διατήρηση της υγείας των μελών της.</a:t>
            </a:r>
          </a:p>
          <a:p>
            <a:endParaRPr lang="el-GR" sz="2800" dirty="0">
              <a:latin typeface="Arial" panose="020B0604020202020204" pitchFamily="34" charset="0"/>
              <a:cs typeface="Arial" panose="020B0604020202020204" pitchFamily="34" charset="0"/>
            </a:endParaRPr>
          </a:p>
          <a:p>
            <a:endParaRPr lang="el-G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9379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p:spPr>
        <p:txBody>
          <a:bodyPr>
            <a:noAutofit/>
          </a:bodyPr>
          <a:lstStyle/>
          <a:p>
            <a:r>
              <a:rPr lang="el-GR" sz="4000" dirty="0">
                <a:latin typeface="Arial" panose="020B0604020202020204" pitchFamily="34" charset="0"/>
                <a:cs typeface="Arial" panose="020B0604020202020204" pitchFamily="34" charset="0"/>
              </a:rPr>
              <a:t>1.6  Έννοια και περιεχόμενο της διοίκησης (5)</a:t>
            </a:r>
          </a:p>
        </p:txBody>
      </p:sp>
      <p:sp>
        <p:nvSpPr>
          <p:cNvPr id="4" name="TextBox 3">
            <a:extLst>
              <a:ext uri="{FF2B5EF4-FFF2-40B4-BE49-F238E27FC236}">
                <a16:creationId xmlns:a16="http://schemas.microsoft.com/office/drawing/2014/main" id="{017CE44A-DACC-7179-A8D3-B317D438C19B}"/>
              </a:ext>
            </a:extLst>
          </p:cNvPr>
          <p:cNvSpPr txBox="1"/>
          <p:nvPr/>
        </p:nvSpPr>
        <p:spPr>
          <a:xfrm>
            <a:off x="539621" y="1232422"/>
            <a:ext cx="11112758" cy="4893647"/>
          </a:xfrm>
          <a:prstGeom prst="rect">
            <a:avLst/>
          </a:prstGeom>
          <a:noFill/>
        </p:spPr>
        <p:txBody>
          <a:bodyPr wrap="square" rtlCol="0">
            <a:spAutoFit/>
          </a:bodyPr>
          <a:lstStyle/>
          <a:p>
            <a:pPr algn="l"/>
            <a:r>
              <a:rPr lang="el-GR" sz="2400" b="0" i="0" u="none" strike="noStrike" baseline="0" dirty="0">
                <a:latin typeface="Arial" panose="020B0604020202020204" pitchFamily="34" charset="0"/>
                <a:cs typeface="Arial" panose="020B0604020202020204" pitchFamily="34" charset="0"/>
              </a:rPr>
              <a:t>Μέσα από την πολυμορφία αλλά και τις κοινές </a:t>
            </a:r>
            <a:r>
              <a:rPr lang="el-GR" sz="2400" b="0" i="0" u="none" strike="noStrike" baseline="0" dirty="0" err="1">
                <a:latin typeface="Arial" panose="020B0604020202020204" pitchFamily="34" charset="0"/>
                <a:cs typeface="Arial" panose="020B0604020202020204" pitchFamily="34" charset="0"/>
              </a:rPr>
              <a:t>συνισταμένες</a:t>
            </a:r>
            <a:r>
              <a:rPr lang="el-GR" sz="2400" b="0" i="0" u="none" strike="noStrike" baseline="0" dirty="0">
                <a:latin typeface="Arial" panose="020B0604020202020204" pitchFamily="34" charset="0"/>
                <a:cs typeface="Arial" panose="020B0604020202020204" pitchFamily="34" charset="0"/>
              </a:rPr>
              <a:t> των εννοιών-ορισμών αυτών, το σημαντικό είναι να αναφερθούν οι βασικές </a:t>
            </a:r>
            <a:r>
              <a:rPr lang="el-GR" sz="2400" b="1" i="0" u="none" strike="noStrike" baseline="0" dirty="0">
                <a:latin typeface="Arial" panose="020B0604020202020204" pitchFamily="34" charset="0"/>
                <a:cs typeface="Arial" panose="020B0604020202020204" pitchFamily="34" charset="0"/>
              </a:rPr>
              <a:t>αρχές </a:t>
            </a:r>
            <a:r>
              <a:rPr lang="el-GR" sz="2400" b="0" i="0" u="none" strike="noStrike" baseline="0" dirty="0">
                <a:latin typeface="Arial" panose="020B0604020202020204" pitchFamily="34" charset="0"/>
                <a:cs typeface="Arial" panose="020B0604020202020204" pitchFamily="34" charset="0"/>
              </a:rPr>
              <a:t>ή/και </a:t>
            </a:r>
            <a:r>
              <a:rPr lang="el-GR" sz="2400" b="1" i="0" u="none" strike="noStrike" baseline="0" dirty="0">
                <a:latin typeface="Arial" panose="020B0604020202020204" pitchFamily="34" charset="0"/>
                <a:cs typeface="Arial" panose="020B0604020202020204" pitchFamily="34" charset="0"/>
              </a:rPr>
              <a:t>λειτουργίες </a:t>
            </a:r>
            <a:r>
              <a:rPr lang="el-GR" sz="2400" b="0" i="0" u="none" strike="noStrike" baseline="0" dirty="0">
                <a:latin typeface="Arial" panose="020B0604020202020204" pitchFamily="34" charset="0"/>
                <a:cs typeface="Arial" panose="020B0604020202020204" pitchFamily="34" charset="0"/>
              </a:rPr>
              <a:t>της διοίκησης (</a:t>
            </a:r>
            <a:r>
              <a:rPr lang="en-US" sz="2400" b="0" i="0" u="none" strike="noStrike" baseline="0" dirty="0">
                <a:latin typeface="Arial" panose="020B0604020202020204" pitchFamily="34" charset="0"/>
                <a:cs typeface="Arial" panose="020B0604020202020204" pitchFamily="34" charset="0"/>
              </a:rPr>
              <a:t>administration) – </a:t>
            </a:r>
            <a:r>
              <a:rPr lang="el-GR" sz="2400" b="0" i="0" u="none" strike="noStrike" baseline="0" dirty="0">
                <a:latin typeface="Arial" panose="020B0604020202020204" pitchFamily="34" charset="0"/>
                <a:cs typeface="Arial" panose="020B0604020202020204" pitchFamily="34" charset="0"/>
              </a:rPr>
              <a:t>διαχείρισης (</a:t>
            </a:r>
            <a:r>
              <a:rPr lang="en-US" sz="2400" b="0" i="0" u="none" strike="noStrike" baseline="0" dirty="0">
                <a:latin typeface="Arial" panose="020B0604020202020204" pitchFamily="34" charset="0"/>
                <a:cs typeface="Arial" panose="020B0604020202020204" pitchFamily="34" charset="0"/>
              </a:rPr>
              <a:t>management):</a:t>
            </a:r>
          </a:p>
          <a:p>
            <a:pPr algn="l"/>
            <a:r>
              <a:rPr lang="el-GR" sz="2400" b="0" i="0" u="none" strike="noStrike" baseline="0" dirty="0">
                <a:latin typeface="Arial" panose="020B0604020202020204" pitchFamily="34" charset="0"/>
                <a:cs typeface="Arial" panose="020B0604020202020204" pitchFamily="34" charset="0"/>
              </a:rPr>
              <a:t>α. Σχεδιασμός-προγραμματισμός: θέτει σκοπό, στόχους και κατευθύνσεις και διαμορφώνει το σχέδιο πραγμάτωσής τους.</a:t>
            </a:r>
          </a:p>
          <a:p>
            <a:pPr algn="l"/>
            <a:r>
              <a:rPr lang="el-GR" sz="2400" b="0" i="0" u="none" strike="noStrike" baseline="0" dirty="0">
                <a:latin typeface="Arial" panose="020B0604020202020204" pitchFamily="34" charset="0"/>
                <a:cs typeface="Arial" panose="020B0604020202020204" pitchFamily="34" charset="0"/>
              </a:rPr>
              <a:t>β. Οργάνωση: καθορίζει τις απαραίτητες δραστηριότητες-διαδικασίες με συγκεκριμένη δομή-ιεράρχηση και κατανέμει ευθύνες-αρμοδιότητες σε συγκεκριμένες ομάδες-τμήματα με διαμορφωμένη βαθμίδα εξουσίας.</a:t>
            </a:r>
          </a:p>
          <a:p>
            <a:pPr algn="l"/>
            <a:r>
              <a:rPr lang="el-GR" sz="2400" b="0" i="0" u="none" strike="noStrike" baseline="0" dirty="0">
                <a:latin typeface="Arial" panose="020B0604020202020204" pitchFamily="34" charset="0"/>
                <a:cs typeface="Arial" panose="020B0604020202020204" pitchFamily="34" charset="0"/>
              </a:rPr>
              <a:t>γ. Διεύθυνση/καθοδήγηση: εποπτεία για την επίτευξη των στόχων.</a:t>
            </a:r>
          </a:p>
          <a:p>
            <a:pPr algn="l"/>
            <a:r>
              <a:rPr lang="el-GR" sz="2400" b="0" i="0" u="none" strike="noStrike" baseline="0" dirty="0">
                <a:latin typeface="Arial" panose="020B0604020202020204" pitchFamily="34" charset="0"/>
                <a:cs typeface="Arial" panose="020B0604020202020204" pitchFamily="34" charset="0"/>
              </a:rPr>
              <a:t>δ. Έλεγχος: αξιολόγηση και διόρθωση δραστηριοτήτων.</a:t>
            </a:r>
          </a:p>
          <a:p>
            <a:pPr algn="l"/>
            <a:r>
              <a:rPr lang="el-GR" sz="2400" b="0" i="0" u="none" strike="noStrike" baseline="0" dirty="0">
                <a:latin typeface="Arial" panose="020B0604020202020204" pitchFamily="34" charset="0"/>
                <a:cs typeface="Arial" panose="020B0604020202020204" pitchFamily="34" charset="0"/>
              </a:rPr>
              <a:t>ε. Ανασκόπηση (</a:t>
            </a:r>
            <a:r>
              <a:rPr lang="el-GR" sz="2400" b="0" i="0" u="none" strike="noStrike" baseline="0" dirty="0" err="1">
                <a:latin typeface="Arial" panose="020B0604020202020204" pitchFamily="34" charset="0"/>
                <a:cs typeface="Arial" panose="020B0604020202020204" pitchFamily="34" charset="0"/>
              </a:rPr>
              <a:t>feedback</a:t>
            </a:r>
            <a:r>
              <a:rPr lang="el-GR" sz="2400" b="0" i="0" u="none" strike="noStrike" baseline="0" dirty="0">
                <a:latin typeface="Arial" panose="020B0604020202020204" pitchFamily="34" charset="0"/>
                <a:cs typeface="Arial" panose="020B0604020202020204" pitchFamily="34" charset="0"/>
              </a:rPr>
              <a:t>): αναθεώρηση – τροποποίηση διαδικασιών-δραστηριοτήτων με στόχο τη βελτίωση των αποτελεσμάτων και με αυτήν την έννοια δεν αποτελεί βασική αρχή, αλλά επανεξέταση των υπολοίπων.</a:t>
            </a:r>
            <a:endParaRPr lang="el-GR" sz="24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Tree>
    <p:extLst>
      <p:ext uri="{BB962C8B-B14F-4D97-AF65-F5344CB8AC3E}">
        <p14:creationId xmlns:p14="http://schemas.microsoft.com/office/powerpoint/2010/main" val="1211192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p:spPr>
        <p:txBody>
          <a:bodyPr>
            <a:noAutofit/>
          </a:bodyPr>
          <a:lstStyle/>
          <a:p>
            <a:r>
              <a:rPr lang="el-GR" sz="4000" dirty="0">
                <a:latin typeface="Arial" panose="020B0604020202020204" pitchFamily="34" charset="0"/>
                <a:cs typeface="Arial" panose="020B0604020202020204" pitchFamily="34" charset="0"/>
              </a:rPr>
              <a:t>1.6  Έννοια και περιεχόμενο της διοίκησης (6)</a:t>
            </a:r>
          </a:p>
        </p:txBody>
      </p:sp>
      <p:sp>
        <p:nvSpPr>
          <p:cNvPr id="4" name="TextBox 3">
            <a:extLst>
              <a:ext uri="{FF2B5EF4-FFF2-40B4-BE49-F238E27FC236}">
                <a16:creationId xmlns:a16="http://schemas.microsoft.com/office/drawing/2014/main" id="{017CE44A-DACC-7179-A8D3-B317D438C19B}"/>
              </a:ext>
            </a:extLst>
          </p:cNvPr>
          <p:cNvSpPr txBox="1"/>
          <p:nvPr/>
        </p:nvSpPr>
        <p:spPr>
          <a:xfrm>
            <a:off x="539621" y="953093"/>
            <a:ext cx="11112758" cy="5586145"/>
          </a:xfrm>
          <a:prstGeom prst="rect">
            <a:avLst/>
          </a:prstGeom>
          <a:noFill/>
        </p:spPr>
        <p:txBody>
          <a:bodyPr wrap="square" rtlCol="0">
            <a:spAutoFit/>
          </a:bodyPr>
          <a:lstStyle/>
          <a:p>
            <a:pPr algn="l"/>
            <a:r>
              <a:rPr lang="el-GR" sz="2100" b="0" i="0" u="none" strike="noStrike" baseline="0" dirty="0">
                <a:latin typeface="Arial" panose="020B0604020202020204" pitchFamily="34" charset="0"/>
                <a:cs typeface="Arial" panose="020B0604020202020204" pitchFamily="34" charset="0"/>
              </a:rPr>
              <a:t>Ανάλογα με τα διάφορα επίπεδα διοίκησης καθορίζεται και το εύρος των ανωτέρω δραστηριοτήτων. Έτσι, στο «ανώτερο» επίπεδο οι «διοικητικές» δραστηριότητες (π.χ. σχεδιασμός, διεύθυνση, μέρος της οργάνωσης </a:t>
            </a:r>
            <a:r>
              <a:rPr lang="el-GR" sz="2100" b="0" i="0" u="none" strike="noStrike" baseline="0" dirty="0" err="1">
                <a:latin typeface="Arial" panose="020B0604020202020204" pitchFamily="34" charset="0"/>
                <a:cs typeface="Arial" panose="020B0604020202020204" pitchFamily="34" charset="0"/>
              </a:rPr>
              <a:t>κ.ο.κ.</a:t>
            </a:r>
            <a:r>
              <a:rPr lang="el-GR" sz="2100" b="0" i="0" u="none" strike="noStrike" baseline="0" dirty="0">
                <a:latin typeface="Arial" panose="020B0604020202020204" pitchFamily="34" charset="0"/>
                <a:cs typeface="Arial" panose="020B0604020202020204" pitchFamily="34" charset="0"/>
              </a:rPr>
              <a:t>) είναι περισσότερες, ενώ στο «κατώτερο» επίπεδο οι «εκτελεστικές» δραστηριότητες (π.χ. μέρος της οργάνωσης, έλεγχος, ανασκόπηση κ.λπ.) είναι μεγαλύτερες.</a:t>
            </a:r>
          </a:p>
          <a:p>
            <a:pPr algn="l"/>
            <a:r>
              <a:rPr lang="el-GR" sz="2100" b="0" i="0" u="none" strike="noStrike" baseline="0" dirty="0">
                <a:latin typeface="Arial" panose="020B0604020202020204" pitchFamily="34" charset="0"/>
                <a:cs typeface="Arial" panose="020B0604020202020204" pitchFamily="34" charset="0"/>
              </a:rPr>
              <a:t>Αντίστοιχα, επεκτείνοντας περαιτέρω την έννοια της οργάνωσης και τα βήματά της πρέπει να πούμε ότι, αν ο σχεδιασμός-προγραμματισμός ορίζει τι πρέπει να γίνει, η οργάνωση καθορίζει το πώς θα γίνει. Αναλυτικά, «</a:t>
            </a:r>
            <a:r>
              <a:rPr lang="el-GR" sz="2100" b="1" i="0" u="none" strike="noStrike" baseline="0" dirty="0">
                <a:latin typeface="Arial" panose="020B0604020202020204" pitchFamily="34" charset="0"/>
                <a:cs typeface="Arial" panose="020B0604020202020204" pitchFamily="34" charset="0"/>
              </a:rPr>
              <a:t>οργάνωση </a:t>
            </a:r>
            <a:r>
              <a:rPr lang="el-GR" sz="2100" b="0" i="0" u="none" strike="noStrike" baseline="0" dirty="0">
                <a:latin typeface="Arial" panose="020B0604020202020204" pitchFamily="34" charset="0"/>
                <a:cs typeface="Arial" panose="020B0604020202020204" pitchFamily="34" charset="0"/>
              </a:rPr>
              <a:t>είναι η δραστηριότητα που καθορίζει τον (επίσημο) ρόλο που κάθε εργαζόμενος έχει στον οργανισμό καθώς και τους κανόνες με τους οποίους κινείται η κάθε δραστηριότητα» (</a:t>
            </a:r>
            <a:r>
              <a:rPr lang="el-GR" sz="2100" b="0" i="0" u="none" strike="noStrike" baseline="0" dirty="0" err="1">
                <a:latin typeface="Arial" panose="020B0604020202020204" pitchFamily="34" charset="0"/>
                <a:cs typeface="Arial" panose="020B0604020202020204" pitchFamily="34" charset="0"/>
              </a:rPr>
              <a:t>Daft</a:t>
            </a:r>
            <a:r>
              <a:rPr lang="el-GR" sz="2100" b="0" i="0" u="none" strike="noStrike" baseline="0" dirty="0">
                <a:latin typeface="Arial" panose="020B0604020202020204" pitchFamily="34" charset="0"/>
                <a:cs typeface="Arial" panose="020B0604020202020204" pitchFamily="34" charset="0"/>
              </a:rPr>
              <a:t> 1991). Τα συγκεκριμένα αρχικά βήματά της είναι:</a:t>
            </a:r>
          </a:p>
          <a:p>
            <a:pPr algn="l"/>
            <a:r>
              <a:rPr lang="el-GR" sz="2100" b="0" i="0" u="none" strike="noStrike" baseline="0" dirty="0">
                <a:latin typeface="Arial" panose="020B0604020202020204" pitchFamily="34" charset="0"/>
                <a:cs typeface="Arial" panose="020B0604020202020204" pitchFamily="34" charset="0"/>
              </a:rPr>
              <a:t>1. Ομαδοποίηση τομέων, τμημάτων και γενικών δραστηριοτήτων-αρμοδιοτήτων (</a:t>
            </a:r>
            <a:r>
              <a:rPr lang="el-GR" sz="2100" b="0" i="0" u="none" strike="noStrike" baseline="0" dirty="0" err="1">
                <a:latin typeface="Arial" panose="020B0604020202020204" pitchFamily="34" charset="0"/>
                <a:cs typeface="Arial" panose="020B0604020202020204" pitchFamily="34" charset="0"/>
              </a:rPr>
              <a:t>τμηματοποίηση</a:t>
            </a:r>
            <a:r>
              <a:rPr lang="el-GR" sz="2100" b="0" i="0" u="none" strike="noStrike" baseline="0" dirty="0">
                <a:latin typeface="Arial" panose="020B0604020202020204" pitchFamily="34" charset="0"/>
                <a:cs typeface="Arial" panose="020B0604020202020204" pitchFamily="34" charset="0"/>
              </a:rPr>
              <a:t> οργανισμού).</a:t>
            </a:r>
          </a:p>
          <a:p>
            <a:pPr algn="l"/>
            <a:r>
              <a:rPr lang="el-GR" sz="2100" b="0" i="0" u="none" strike="noStrike" baseline="0" dirty="0">
                <a:latin typeface="Arial" panose="020B0604020202020204" pitchFamily="34" charset="0"/>
                <a:cs typeface="Arial" panose="020B0604020202020204" pitchFamily="34" charset="0"/>
              </a:rPr>
              <a:t>2. Καθορισμός συγκεκριμένων εργασιών και θέσεων εργασίας (</a:t>
            </a:r>
            <a:r>
              <a:rPr lang="el-GR" sz="2100" b="0" i="0" u="none" strike="noStrike" baseline="0" dirty="0" err="1">
                <a:latin typeface="Arial" panose="020B0604020202020204" pitchFamily="34" charset="0"/>
                <a:cs typeface="Arial" panose="020B0604020202020204" pitchFamily="34" charset="0"/>
              </a:rPr>
              <a:t>division</a:t>
            </a:r>
            <a:r>
              <a:rPr lang="el-GR" sz="2100" b="0" i="0" u="none" strike="noStrike" baseline="0" dirty="0">
                <a:latin typeface="Arial" panose="020B0604020202020204" pitchFamily="34" charset="0"/>
                <a:cs typeface="Arial" panose="020B0604020202020204" pitchFamily="34" charset="0"/>
              </a:rPr>
              <a:t> of </a:t>
            </a:r>
            <a:r>
              <a:rPr lang="el-GR" sz="2100" b="0" i="0" u="none" strike="noStrike" baseline="0" dirty="0" err="1">
                <a:latin typeface="Arial" panose="020B0604020202020204" pitchFamily="34" charset="0"/>
                <a:cs typeface="Arial" panose="020B0604020202020204" pitchFamily="34" charset="0"/>
              </a:rPr>
              <a:t>labor</a:t>
            </a:r>
            <a:r>
              <a:rPr lang="el-GR" sz="2100" b="0" i="0" u="none" strike="noStrike" baseline="0" dirty="0">
                <a:latin typeface="Arial" panose="020B0604020202020204" pitchFamily="34" charset="0"/>
                <a:cs typeface="Arial" panose="020B0604020202020204" pitchFamily="34" charset="0"/>
              </a:rPr>
              <a:t>).</a:t>
            </a:r>
          </a:p>
          <a:p>
            <a:pPr algn="l"/>
            <a:r>
              <a:rPr lang="el-GR" sz="2100" b="0" i="0" u="none" strike="noStrike" baseline="0" dirty="0">
                <a:latin typeface="Arial" panose="020B0604020202020204" pitchFamily="34" charset="0"/>
                <a:cs typeface="Arial" panose="020B0604020202020204" pitchFamily="34" charset="0"/>
              </a:rPr>
              <a:t>3. Στελέχωση των ανωτέρω με το κατάλληλο προσωπικό και άλλους πόρους.</a:t>
            </a:r>
          </a:p>
          <a:p>
            <a:pPr algn="l"/>
            <a:r>
              <a:rPr lang="el-GR" sz="2100" b="0" i="0" u="none" strike="noStrike" baseline="0" dirty="0">
                <a:latin typeface="Arial" panose="020B0604020202020204" pitchFamily="34" charset="0"/>
                <a:cs typeface="Arial" panose="020B0604020202020204" pitchFamily="34" charset="0"/>
              </a:rPr>
              <a:t>4. Οργανωτική δομή και σχέσεις εξουσίας (ιεράρχηση), δηλαδή οργανωτικό πλαίσιο.</a:t>
            </a:r>
          </a:p>
          <a:p>
            <a:pPr algn="l"/>
            <a:r>
              <a:rPr lang="el-GR" sz="2100" b="0" i="0" u="none" strike="noStrike" baseline="0" dirty="0">
                <a:latin typeface="Arial" panose="020B0604020202020204" pitchFamily="34" charset="0"/>
                <a:cs typeface="Arial" panose="020B0604020202020204" pitchFamily="34" charset="0"/>
              </a:rPr>
              <a:t>5. Αποτελέσματα – αξιολόγηση – ανατροφοδότηση.</a:t>
            </a:r>
            <a:endParaRPr lang="el-GR" sz="21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Tree>
    <p:extLst>
      <p:ext uri="{BB962C8B-B14F-4D97-AF65-F5344CB8AC3E}">
        <p14:creationId xmlns:p14="http://schemas.microsoft.com/office/powerpoint/2010/main" val="3521486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p:spPr>
        <p:txBody>
          <a:bodyPr>
            <a:noAutofit/>
          </a:bodyPr>
          <a:lstStyle/>
          <a:p>
            <a:r>
              <a:rPr lang="el-GR" sz="4000" dirty="0">
                <a:latin typeface="Arial" panose="020B0604020202020204" pitchFamily="34" charset="0"/>
                <a:cs typeface="Arial" panose="020B0604020202020204" pitchFamily="34" charset="0"/>
              </a:rPr>
              <a:t>1.6  Έννοια και περιεχόμενο της διοίκησης (7)</a:t>
            </a:r>
          </a:p>
        </p:txBody>
      </p:sp>
      <p:sp>
        <p:nvSpPr>
          <p:cNvPr id="4" name="TextBox 3">
            <a:extLst>
              <a:ext uri="{FF2B5EF4-FFF2-40B4-BE49-F238E27FC236}">
                <a16:creationId xmlns:a16="http://schemas.microsoft.com/office/drawing/2014/main" id="{017CE44A-DACC-7179-A8D3-B317D438C19B}"/>
              </a:ext>
            </a:extLst>
          </p:cNvPr>
          <p:cNvSpPr txBox="1"/>
          <p:nvPr/>
        </p:nvSpPr>
        <p:spPr>
          <a:xfrm>
            <a:off x="539621" y="1351508"/>
            <a:ext cx="11112758" cy="4524315"/>
          </a:xfrm>
          <a:prstGeom prst="rect">
            <a:avLst/>
          </a:prstGeom>
          <a:noFill/>
        </p:spPr>
        <p:txBody>
          <a:bodyPr wrap="square" rtlCol="0">
            <a:spAutoFit/>
          </a:bodyPr>
          <a:lstStyle/>
          <a:p>
            <a:pPr algn="l"/>
            <a:r>
              <a:rPr lang="el-GR" sz="2400" b="0" i="0" u="none" strike="noStrike" baseline="0" dirty="0">
                <a:latin typeface="Arial" panose="020B0604020202020204" pitchFamily="34" charset="0"/>
                <a:cs typeface="Arial" panose="020B0604020202020204" pitchFamily="34" charset="0"/>
              </a:rPr>
              <a:t>Σημαντική θέση σε όλα τα ανωτέρω λαμβάνει η έννοια «ηγέτης» και «</a:t>
            </a:r>
            <a:r>
              <a:rPr lang="el-GR" sz="2400" b="1" i="0" u="none" strike="noStrike" baseline="0" dirty="0">
                <a:latin typeface="Arial" panose="020B0604020202020204" pitchFamily="34" charset="0"/>
                <a:cs typeface="Arial" panose="020B0604020202020204" pitchFamily="34" charset="0"/>
              </a:rPr>
              <a:t>ηγεσία</a:t>
            </a:r>
            <a:r>
              <a:rPr lang="el-GR" sz="2400" b="0" i="0" u="none" strike="noStrike" baseline="0" dirty="0">
                <a:latin typeface="Arial" panose="020B0604020202020204" pitchFamily="34" charset="0"/>
                <a:cs typeface="Arial" panose="020B0604020202020204" pitchFamily="34" charset="0"/>
              </a:rPr>
              <a:t>», στο πνεύμα της καθοδήγησης και του ελέγχου. Είναι, λοιπόν, ταυτόσημη με τη διαδικασία με την οποία ο ένας (π.χ. μάνατζερ) επηρεάζει τη συμπεριφορά και τις πράξεις άλλων ανθρώπων με σκοπό την επίτευξη των στόχων που τέθηκαν (</a:t>
            </a:r>
            <a:r>
              <a:rPr lang="el-GR" sz="2400" b="0" i="0" u="none" strike="noStrike" baseline="0" dirty="0" err="1">
                <a:latin typeface="Arial" panose="020B0604020202020204" pitchFamily="34" charset="0"/>
                <a:cs typeface="Arial" panose="020B0604020202020204" pitchFamily="34" charset="0"/>
              </a:rPr>
              <a:t>Δικαίος</a:t>
            </a:r>
            <a:r>
              <a:rPr lang="el-GR" sz="2400" b="0" i="0" u="none" strike="noStrike" baseline="0" dirty="0">
                <a:latin typeface="Arial" panose="020B0604020202020204" pitchFamily="34" charset="0"/>
                <a:cs typeface="Arial" panose="020B0604020202020204" pitchFamily="34" charset="0"/>
              </a:rPr>
              <a:t> κ.ά. 1999). </a:t>
            </a:r>
          </a:p>
          <a:p>
            <a:pPr algn="l"/>
            <a:r>
              <a:rPr lang="el-GR" sz="2400" b="0" i="0" u="none" strike="noStrike" baseline="0" dirty="0">
                <a:latin typeface="Arial" panose="020B0604020202020204" pitchFamily="34" charset="0"/>
                <a:cs typeface="Arial" panose="020B0604020202020204" pitchFamily="34" charset="0"/>
              </a:rPr>
              <a:t>Οι δεξιότητες του κάθε ηγέτη (μάνατζερ), αν και ποικίλλουν ανάλογα με το επίπεδο διοίκησης που ασκεί, βασικά πρέπει να είναι:</a:t>
            </a:r>
          </a:p>
          <a:p>
            <a:pPr algn="l"/>
            <a:r>
              <a:rPr lang="el-GR" sz="2400" b="0" i="0" u="none" strike="noStrike" baseline="0" dirty="0">
                <a:latin typeface="Arial" panose="020B0604020202020204" pitchFamily="34" charset="0"/>
                <a:cs typeface="Arial" panose="020B0604020202020204" pitchFamily="34" charset="0"/>
              </a:rPr>
              <a:t>α. Τεχνικές (</a:t>
            </a:r>
            <a:r>
              <a:rPr lang="el-GR" sz="2400" b="0" i="0" u="none" strike="noStrike" baseline="0" dirty="0" err="1">
                <a:latin typeface="Arial" panose="020B0604020202020204" pitchFamily="34" charset="0"/>
                <a:cs typeface="Arial" panose="020B0604020202020204" pitchFamily="34" charset="0"/>
              </a:rPr>
              <a:t>technical</a:t>
            </a:r>
            <a:r>
              <a:rPr lang="el-GR" sz="2400" b="0" i="0" u="none" strike="noStrike" baseline="0" dirty="0">
                <a:latin typeface="Arial" panose="020B0604020202020204" pitchFamily="34" charset="0"/>
                <a:cs typeface="Arial" panose="020B0604020202020204" pitchFamily="34" charset="0"/>
              </a:rPr>
              <a:t> </a:t>
            </a:r>
            <a:r>
              <a:rPr lang="el-GR" sz="2400" b="0" i="0" u="none" strike="noStrike" baseline="0" dirty="0" err="1">
                <a:latin typeface="Arial" panose="020B0604020202020204" pitchFamily="34" charset="0"/>
                <a:cs typeface="Arial" panose="020B0604020202020204" pitchFamily="34" charset="0"/>
              </a:rPr>
              <a:t>skills</a:t>
            </a:r>
            <a:r>
              <a:rPr lang="el-GR" sz="2400" b="0" i="0" u="none" strike="noStrike" baseline="0" dirty="0">
                <a:latin typeface="Arial" panose="020B0604020202020204" pitchFamily="34" charset="0"/>
                <a:cs typeface="Arial" panose="020B0604020202020204" pitchFamily="34" charset="0"/>
              </a:rPr>
              <a:t>): εξειδικευμένη γνώση και εργασία.</a:t>
            </a:r>
          </a:p>
          <a:p>
            <a:pPr algn="l"/>
            <a:r>
              <a:rPr lang="el-GR" sz="2400" b="0" i="0" u="none" strike="noStrike" baseline="0" dirty="0">
                <a:latin typeface="Arial" panose="020B0604020202020204" pitchFamily="34" charset="0"/>
                <a:cs typeface="Arial" panose="020B0604020202020204" pitchFamily="34" charset="0"/>
              </a:rPr>
              <a:t>β. Διαπροσωπικές (</a:t>
            </a:r>
            <a:r>
              <a:rPr lang="el-GR" sz="2400" b="0" i="0" u="none" strike="noStrike" baseline="0" dirty="0" err="1">
                <a:latin typeface="Arial" panose="020B0604020202020204" pitchFamily="34" charset="0"/>
                <a:cs typeface="Arial" panose="020B0604020202020204" pitchFamily="34" charset="0"/>
              </a:rPr>
              <a:t>interpersonal</a:t>
            </a:r>
            <a:r>
              <a:rPr lang="el-GR" sz="2400" b="0" i="0" u="none" strike="noStrike" baseline="0" dirty="0">
                <a:latin typeface="Arial" panose="020B0604020202020204" pitchFamily="34" charset="0"/>
                <a:cs typeface="Arial" panose="020B0604020202020204" pitchFamily="34" charset="0"/>
              </a:rPr>
              <a:t> </a:t>
            </a:r>
            <a:r>
              <a:rPr lang="el-GR" sz="2400" b="0" i="0" u="none" strike="noStrike" baseline="0" dirty="0" err="1">
                <a:latin typeface="Arial" panose="020B0604020202020204" pitchFamily="34" charset="0"/>
                <a:cs typeface="Arial" panose="020B0604020202020204" pitchFamily="34" charset="0"/>
              </a:rPr>
              <a:t>skills</a:t>
            </a:r>
            <a:r>
              <a:rPr lang="el-GR" sz="2400" b="0" i="0" u="none" strike="noStrike" baseline="0" dirty="0">
                <a:latin typeface="Arial" panose="020B0604020202020204" pitchFamily="34" charset="0"/>
                <a:cs typeface="Arial" panose="020B0604020202020204" pitchFamily="34" charset="0"/>
              </a:rPr>
              <a:t>): ικανότητες κατανόησης, οργάνωσης, καθοδήγησης, παρακίνησης, συνεργασίας, συντονισμού, επικοινωνίας κ.λπ.</a:t>
            </a:r>
          </a:p>
          <a:p>
            <a:pPr algn="l"/>
            <a:r>
              <a:rPr lang="el-GR" sz="2400" b="0" i="0" u="none" strike="noStrike" baseline="0" dirty="0">
                <a:latin typeface="Arial" panose="020B0604020202020204" pitchFamily="34" charset="0"/>
                <a:cs typeface="Arial" panose="020B0604020202020204" pitchFamily="34" charset="0"/>
              </a:rPr>
              <a:t>γ. Σκέψης – θεώρησης (</a:t>
            </a:r>
            <a:r>
              <a:rPr lang="el-GR" sz="2400" b="0" i="0" u="none" strike="noStrike" baseline="0" dirty="0" err="1">
                <a:latin typeface="Arial" panose="020B0604020202020204" pitchFamily="34" charset="0"/>
                <a:cs typeface="Arial" panose="020B0604020202020204" pitchFamily="34" charset="0"/>
              </a:rPr>
              <a:t>conceptual</a:t>
            </a:r>
            <a:r>
              <a:rPr lang="el-GR" sz="2400" b="0" i="0" u="none" strike="noStrike" baseline="0" dirty="0">
                <a:latin typeface="Arial" panose="020B0604020202020204" pitchFamily="34" charset="0"/>
                <a:cs typeface="Arial" panose="020B0604020202020204" pitchFamily="34" charset="0"/>
              </a:rPr>
              <a:t> </a:t>
            </a:r>
            <a:r>
              <a:rPr lang="el-GR" sz="2400" b="0" i="0" u="none" strike="noStrike" baseline="0" dirty="0" err="1">
                <a:latin typeface="Arial" panose="020B0604020202020204" pitchFamily="34" charset="0"/>
                <a:cs typeface="Arial" panose="020B0604020202020204" pitchFamily="34" charset="0"/>
              </a:rPr>
              <a:t>skills</a:t>
            </a:r>
            <a:r>
              <a:rPr lang="el-GR" sz="2400" b="0" i="0" u="none" strike="noStrike" baseline="0" dirty="0">
                <a:latin typeface="Arial" panose="020B0604020202020204" pitchFamily="34" charset="0"/>
                <a:cs typeface="Arial" panose="020B0604020202020204" pitchFamily="34" charset="0"/>
              </a:rPr>
              <a:t>): συνολική αντίληψη της ολότητας (οργανισμού) αλλά και των τμημάτων αυτής.</a:t>
            </a:r>
            <a:endParaRPr lang="el-GR" sz="24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Tree>
    <p:extLst>
      <p:ext uri="{BB962C8B-B14F-4D97-AF65-F5344CB8AC3E}">
        <p14:creationId xmlns:p14="http://schemas.microsoft.com/office/powerpoint/2010/main" val="1728389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0" y="101698"/>
            <a:ext cx="12192000" cy="539986"/>
          </a:xfrm>
        </p:spPr>
        <p:txBody>
          <a:bodyPr>
            <a:noAutofit/>
          </a:bodyPr>
          <a:lstStyle/>
          <a:p>
            <a:r>
              <a:rPr lang="el-GR" sz="2800" dirty="0">
                <a:latin typeface="Arial" panose="020B0604020202020204" pitchFamily="34" charset="0"/>
                <a:cs typeface="Arial" panose="020B0604020202020204" pitchFamily="34" charset="0"/>
              </a:rPr>
              <a:t>1.7  Διοίκηση στο παρελθόν και το μέλλον της δημόσιας διοίκησης (1)</a:t>
            </a:r>
          </a:p>
        </p:txBody>
      </p:sp>
      <p:sp>
        <p:nvSpPr>
          <p:cNvPr id="4" name="TextBox 3">
            <a:extLst>
              <a:ext uri="{FF2B5EF4-FFF2-40B4-BE49-F238E27FC236}">
                <a16:creationId xmlns:a16="http://schemas.microsoft.com/office/drawing/2014/main" id="{017CE44A-DACC-7179-A8D3-B317D438C19B}"/>
              </a:ext>
            </a:extLst>
          </p:cNvPr>
          <p:cNvSpPr txBox="1"/>
          <p:nvPr/>
        </p:nvSpPr>
        <p:spPr>
          <a:xfrm>
            <a:off x="539621" y="891538"/>
            <a:ext cx="11112758" cy="5632311"/>
          </a:xfrm>
          <a:prstGeom prst="rect">
            <a:avLst/>
          </a:prstGeom>
          <a:noFill/>
        </p:spPr>
        <p:txBody>
          <a:bodyPr wrap="square" rtlCol="0">
            <a:spAutoFit/>
          </a:bodyPr>
          <a:lstStyle/>
          <a:p>
            <a:pPr algn="l"/>
            <a:r>
              <a:rPr lang="el-GR" sz="2000" b="0" i="0" u="none" strike="noStrike" baseline="0" dirty="0">
                <a:latin typeface="Arial" panose="020B0604020202020204" pitchFamily="34" charset="0"/>
                <a:cs typeface="Arial" panose="020B0604020202020204" pitchFamily="34" charset="0"/>
              </a:rPr>
              <a:t>Μέσα από ανασκόπηση των προσεγγίσεων διοικητικής </a:t>
            </a:r>
            <a:r>
              <a:rPr lang="el-GR" sz="2000" b="1" i="0" u="none" strike="noStrike" baseline="0" dirty="0">
                <a:latin typeface="Arial" panose="020B0604020202020204" pitchFamily="34" charset="0"/>
                <a:cs typeface="Arial" panose="020B0604020202020204" pitchFamily="34" charset="0"/>
              </a:rPr>
              <a:t>σκέψης </a:t>
            </a:r>
            <a:r>
              <a:rPr lang="el-GR" sz="2000" b="0" i="0" u="none" strike="noStrike" baseline="0" dirty="0">
                <a:latin typeface="Arial" panose="020B0604020202020204" pitchFamily="34" charset="0"/>
                <a:cs typeface="Arial" panose="020B0604020202020204" pitchFamily="34" charset="0"/>
              </a:rPr>
              <a:t>που αναπτύχθηκαν τον προηγούμενο αιώνα (Πολύζος 2014), γίνεται κατανοητό ότι αναζητήθηκαν τρόποι κατανόησης και βελτίωσης της οργάνωσης.</a:t>
            </a:r>
          </a:p>
          <a:p>
            <a:pPr algn="l"/>
            <a:r>
              <a:rPr lang="el-GR" sz="2000" b="0" i="0" u="none" strike="noStrike" baseline="0" dirty="0">
                <a:latin typeface="Arial" panose="020B0604020202020204" pitchFamily="34" charset="0"/>
                <a:cs typeface="Arial" panose="020B0604020202020204" pitchFamily="34" charset="0"/>
              </a:rPr>
              <a:t>Βασικό χαρακτηριστικό των μετέπειτα </a:t>
            </a:r>
            <a:r>
              <a:rPr lang="el-GR" sz="2000" b="1" i="0" u="none" strike="noStrike" baseline="0" dirty="0">
                <a:latin typeface="Arial" panose="020B0604020202020204" pitchFamily="34" charset="0"/>
                <a:cs typeface="Arial" panose="020B0604020202020204" pitchFamily="34" charset="0"/>
              </a:rPr>
              <a:t>θεωριών </a:t>
            </a:r>
            <a:r>
              <a:rPr lang="el-GR" sz="2000" b="0" i="0" u="none" strike="noStrike" baseline="0" dirty="0">
                <a:latin typeface="Arial" panose="020B0604020202020204" pitchFamily="34" charset="0"/>
                <a:cs typeface="Arial" panose="020B0604020202020204" pitchFamily="34" charset="0"/>
              </a:rPr>
              <a:t>της συμπεριφοράς αποτελεί η επικέντρωσή τους στον άνθρωπο και στην υπόθεση ότι τα άτομα στον χώρο εργασίας επιζητούν ικανοποίηση στις κοινωνικές τους σχέσεις και αποζητούν την προσωπική ολοκλήρωση. Με την προσέγγιση αυτή φωτίστηκε μια άλλη πτυχή της οργανωτικής δομής που είχε αγνοηθεί από τους εκπροσώπους της κλασικής σχολής. Συνεπώς, μέσα από την αναδίφηση της βιβλιογραφίας, μπορεί να εξηγηθεί η έννοια των οργανισμών ως κοινοτήτων της </a:t>
            </a:r>
            <a:r>
              <a:rPr lang="el-GR" sz="2000" b="0" i="0" u="none" strike="noStrike" baseline="0" dirty="0" err="1">
                <a:latin typeface="Arial" panose="020B0604020202020204" pitchFamily="34" charset="0"/>
                <a:cs typeface="Arial" panose="020B0604020202020204" pitchFamily="34" charset="0"/>
              </a:rPr>
              <a:t>Follett</a:t>
            </a:r>
            <a:r>
              <a:rPr lang="el-GR" sz="2000" b="0" i="0" u="none" strike="noStrike" baseline="0" dirty="0">
                <a:latin typeface="Arial" panose="020B0604020202020204" pitchFamily="34" charset="0"/>
                <a:cs typeface="Arial" panose="020B0604020202020204" pitchFamily="34" charset="0"/>
              </a:rPr>
              <a:t>, το φαινόμενο </a:t>
            </a:r>
            <a:r>
              <a:rPr lang="el-GR" sz="2000" b="0" i="0" u="none" strike="noStrike" baseline="0" dirty="0" err="1">
                <a:latin typeface="Arial" panose="020B0604020202020204" pitchFamily="34" charset="0"/>
                <a:cs typeface="Arial" panose="020B0604020202020204" pitchFamily="34" charset="0"/>
              </a:rPr>
              <a:t>Hawthorne</a:t>
            </a:r>
            <a:r>
              <a:rPr lang="el-GR" sz="2000" b="0" i="0" u="none" strike="noStrike" baseline="0" dirty="0">
                <a:latin typeface="Arial" panose="020B0604020202020204" pitchFamily="34" charset="0"/>
                <a:cs typeface="Arial" panose="020B0604020202020204" pitchFamily="34" charset="0"/>
              </a:rPr>
              <a:t> και η πυραμίδα του </a:t>
            </a:r>
            <a:r>
              <a:rPr lang="el-GR" sz="2000" b="0" i="0" u="none" strike="noStrike" baseline="0" dirty="0" err="1">
                <a:latin typeface="Arial" panose="020B0604020202020204" pitchFamily="34" charset="0"/>
                <a:cs typeface="Arial" panose="020B0604020202020204" pitchFamily="34" charset="0"/>
              </a:rPr>
              <a:t>Maslow</a:t>
            </a:r>
            <a:r>
              <a:rPr lang="el-GR" sz="2000" b="0" i="0" u="none" strike="noStrike" baseline="0" dirty="0">
                <a:latin typeface="Arial" panose="020B0604020202020204" pitchFamily="34" charset="0"/>
                <a:cs typeface="Arial" panose="020B0604020202020204" pitchFamily="34" charset="0"/>
              </a:rPr>
              <a:t>.</a:t>
            </a:r>
          </a:p>
          <a:p>
            <a:pPr algn="l"/>
            <a:r>
              <a:rPr lang="el-GR" sz="2000" b="0" i="0" u="none" strike="noStrike" baseline="0" dirty="0">
                <a:latin typeface="Arial" panose="020B0604020202020204" pitchFamily="34" charset="0"/>
                <a:cs typeface="Arial" panose="020B0604020202020204" pitchFamily="34" charset="0"/>
              </a:rPr>
              <a:t>Η είσοδος των μαθηματικών, της στατιστικής, της επιχειρησιακής έρευνας και της πληροφορικής τις τελευταίες δεκαετίες φανέρωσαν την ποσοτική διάσταση της διοίκησης που έχει σχέση κυρίως με τον έλεγχο και την αξιολόγηση, καθώς και τη συνεπαγόμενη ανασκόπηση, που οδηγεί πάλι στον σχεδιασμό-προγραμματισμό και στις υπόλοιπες αρχές της (οργάνωση, συντονισμός κ.ά.). Επιπλέον, εισήλθε και η ποιοτική διάσταση με τη διόγκωση της επιστημονικής γνώσης στην ποιότητα, από την εμπειρική της εφαρμογή και εξέλιξη στις ιδιωτικές επιχειρήσεις και τους δημόσιους οργανισμούς, ιδιαίτερα στην υγεία και τις τελευταίες δεκαετίες (στη χώρα μας πιο πρόσφατα).</a:t>
            </a:r>
            <a:endParaRPr lang="el-GR" sz="20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Tree>
    <p:extLst>
      <p:ext uri="{BB962C8B-B14F-4D97-AF65-F5344CB8AC3E}">
        <p14:creationId xmlns:p14="http://schemas.microsoft.com/office/powerpoint/2010/main" val="3798895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0" y="101698"/>
            <a:ext cx="12192000" cy="1101460"/>
          </a:xfrm>
        </p:spPr>
        <p:txBody>
          <a:bodyPr>
            <a:noAutofit/>
          </a:bodyPr>
          <a:lstStyle/>
          <a:p>
            <a:r>
              <a:rPr lang="el-GR" sz="4000" dirty="0">
                <a:latin typeface="Arial" panose="020B0604020202020204" pitchFamily="34" charset="0"/>
                <a:cs typeface="Arial" panose="020B0604020202020204" pitchFamily="34" charset="0"/>
              </a:rPr>
              <a:t>1.7  Διοίκηση στο παρελθόν και το μέλλον της δημόσιας διοίκησης (2)</a:t>
            </a:r>
          </a:p>
        </p:txBody>
      </p:sp>
      <p:sp>
        <p:nvSpPr>
          <p:cNvPr id="4" name="TextBox 3">
            <a:extLst>
              <a:ext uri="{FF2B5EF4-FFF2-40B4-BE49-F238E27FC236}">
                <a16:creationId xmlns:a16="http://schemas.microsoft.com/office/drawing/2014/main" id="{017CE44A-DACC-7179-A8D3-B317D438C19B}"/>
              </a:ext>
            </a:extLst>
          </p:cNvPr>
          <p:cNvSpPr txBox="1"/>
          <p:nvPr/>
        </p:nvSpPr>
        <p:spPr>
          <a:xfrm>
            <a:off x="539621" y="1214073"/>
            <a:ext cx="11112758" cy="5170646"/>
          </a:xfrm>
          <a:prstGeom prst="rect">
            <a:avLst/>
          </a:prstGeom>
          <a:noFill/>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Εμπνευσμένη πια από τα νέα αναπτυξιακά πρότυπα, στα οποία επικρατούν κυρίως νεοφιλελεύθερες ιδέες, η (</a:t>
            </a:r>
            <a:r>
              <a:rPr lang="el-GR" sz="2200" b="1" i="0" u="none" strike="noStrike" baseline="0" dirty="0">
                <a:latin typeface="Arial" panose="020B0604020202020204" pitchFamily="34" charset="0"/>
                <a:cs typeface="Arial" panose="020B0604020202020204" pitchFamily="34" charset="0"/>
              </a:rPr>
              <a:t>Νέα</a:t>
            </a:r>
            <a:r>
              <a:rPr lang="el-GR" sz="2200" b="0" i="0" u="none" strike="noStrike" baseline="0" dirty="0">
                <a:latin typeface="Arial" panose="020B0604020202020204" pitchFamily="34" charset="0"/>
                <a:cs typeface="Arial" panose="020B0604020202020204" pitchFamily="34" charset="0"/>
              </a:rPr>
              <a:t>) Δημόσια Διοίκηση –(</a:t>
            </a:r>
            <a:r>
              <a:rPr lang="el-GR" sz="2200" b="1" i="0" u="none" strike="noStrike" baseline="0" dirty="0" err="1">
                <a:latin typeface="Arial" panose="020B0604020202020204" pitchFamily="34" charset="0"/>
                <a:cs typeface="Arial" panose="020B0604020202020204" pitchFamily="34" charset="0"/>
              </a:rPr>
              <a:t>New</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Public</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Management</a:t>
            </a:r>
            <a:r>
              <a:rPr lang="el-GR" sz="2200" b="0" i="0" u="none" strike="noStrike" baseline="0" dirty="0">
                <a:latin typeface="Arial" panose="020B0604020202020204" pitchFamily="34" charset="0"/>
                <a:cs typeface="Arial" panose="020B0604020202020204" pitchFamily="34" charset="0"/>
              </a:rPr>
              <a:t>– αμφισβητεί τη γραφειοκρατία και γεφυρώνει τον </a:t>
            </a:r>
            <a:r>
              <a:rPr lang="el-GR" sz="2200" b="0" i="0" u="none" strike="noStrike" baseline="0" dirty="0" err="1">
                <a:latin typeface="Arial" panose="020B0604020202020204" pitchFamily="34" charset="0"/>
                <a:cs typeface="Arial" panose="020B0604020202020204" pitchFamily="34" charset="0"/>
              </a:rPr>
              <a:t>τεϋλορισμό</a:t>
            </a:r>
            <a:r>
              <a:rPr lang="el-GR" sz="2200" b="0" i="0" u="none" strike="noStrike" baseline="0" dirty="0">
                <a:latin typeface="Arial" panose="020B0604020202020204" pitchFamily="34" charset="0"/>
                <a:cs typeface="Arial" panose="020B0604020202020204" pitchFamily="34" charset="0"/>
              </a:rPr>
              <a:t>, μεταφέροντας </a:t>
            </a:r>
            <a:r>
              <a:rPr lang="el-GR" sz="2200" b="0" i="0" u="none" strike="noStrike" baseline="0" dirty="0" err="1">
                <a:latin typeface="Arial" panose="020B0604020202020204" pitchFamily="34" charset="0"/>
                <a:cs typeface="Arial" panose="020B0604020202020204" pitchFamily="34" charset="0"/>
              </a:rPr>
              <a:t>εργαλειακές</a:t>
            </a:r>
            <a:r>
              <a:rPr lang="el-GR" sz="2200" b="0" i="0" u="none" strike="noStrike" baseline="0" dirty="0">
                <a:latin typeface="Arial" panose="020B0604020202020204" pitchFamily="34" charset="0"/>
                <a:cs typeface="Arial" panose="020B0604020202020204" pitchFamily="34" charset="0"/>
              </a:rPr>
              <a:t> προσεγγίσεις και από τον ιδιωτικό τομέα (</a:t>
            </a:r>
            <a:r>
              <a:rPr lang="el-GR" sz="2200" b="0" i="0" u="none" strike="noStrike" baseline="0" dirty="0" err="1">
                <a:latin typeface="Arial" panose="020B0604020202020204" pitchFamily="34" charset="0"/>
                <a:cs typeface="Arial" panose="020B0604020202020204" pitchFamily="34" charset="0"/>
              </a:rPr>
              <a:t>Κτιστάκη</a:t>
            </a:r>
            <a:r>
              <a:rPr lang="el-GR" sz="2200" b="0" i="0" u="none" strike="noStrike" baseline="0" dirty="0">
                <a:latin typeface="Arial" panose="020B0604020202020204" pitchFamily="34" charset="0"/>
                <a:cs typeface="Arial" panose="020B0604020202020204" pitchFamily="34" charset="0"/>
              </a:rPr>
              <a:t> 2009). </a:t>
            </a:r>
          </a:p>
          <a:p>
            <a:pPr algn="l"/>
            <a:r>
              <a:rPr lang="el-GR" sz="2200" b="0" i="0" u="none" strike="noStrike" baseline="0" dirty="0">
                <a:latin typeface="Arial" panose="020B0604020202020204" pitchFamily="34" charset="0"/>
                <a:cs typeface="Arial" panose="020B0604020202020204" pitchFamily="34" charset="0"/>
              </a:rPr>
              <a:t>Οι </a:t>
            </a:r>
            <a:r>
              <a:rPr lang="el-GR" sz="2200" b="1" i="0" u="none" strike="noStrike" baseline="0" dirty="0">
                <a:latin typeface="Arial" panose="020B0604020202020204" pitchFamily="34" charset="0"/>
                <a:cs typeface="Arial" panose="020B0604020202020204" pitchFamily="34" charset="0"/>
              </a:rPr>
              <a:t>δράσεις </a:t>
            </a:r>
            <a:r>
              <a:rPr lang="el-GR" sz="2200" b="0" i="0" u="none" strike="noStrike" baseline="0" dirty="0">
                <a:latin typeface="Arial" panose="020B0604020202020204" pitchFamily="34" charset="0"/>
                <a:cs typeface="Arial" panose="020B0604020202020204" pitchFamily="34" charset="0"/>
              </a:rPr>
              <a:t>που συνδέουν τη λεγόμενη Νέα Δημόσια Διοίκηση ταξινομούνται παρακάτω:</a:t>
            </a:r>
          </a:p>
          <a:p>
            <a:pPr algn="l"/>
            <a:r>
              <a:rPr lang="el-GR" sz="2200" b="0" i="0" u="none" strike="noStrike" baseline="0" dirty="0">
                <a:latin typeface="Arial" panose="020B0604020202020204" pitchFamily="34" charset="0"/>
                <a:cs typeface="Arial" panose="020B0604020202020204" pitchFamily="34" charset="0"/>
              </a:rPr>
              <a:t>1. στρατηγικός σχεδιασμός (</a:t>
            </a:r>
            <a:r>
              <a:rPr lang="el-GR" sz="2200" b="0" i="0" u="none" strike="noStrike" baseline="0" dirty="0" err="1">
                <a:latin typeface="Arial" panose="020B0604020202020204" pitchFamily="34" charset="0"/>
                <a:cs typeface="Arial" panose="020B0604020202020204" pitchFamily="34" charset="0"/>
              </a:rPr>
              <a:t>strategic</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planning</a:t>
            </a:r>
            <a:r>
              <a:rPr lang="el-GR" sz="2200" b="0" i="0" u="none" strike="noStrike" baseline="0" dirty="0">
                <a:latin typeface="Arial" panose="020B0604020202020204" pitchFamily="34" charset="0"/>
                <a:cs typeface="Arial" panose="020B0604020202020204" pitchFamily="34" charset="0"/>
              </a:rPr>
              <a:t>) των πολιτικών (</a:t>
            </a:r>
            <a:r>
              <a:rPr lang="el-GR" sz="2200" b="0" i="0" u="none" strike="noStrike" baseline="0" dirty="0" err="1">
                <a:latin typeface="Arial" panose="020B0604020202020204" pitchFamily="34" charset="0"/>
                <a:cs typeface="Arial" panose="020B0604020202020204" pitchFamily="34" charset="0"/>
              </a:rPr>
              <a:t>policies</a:t>
            </a:r>
            <a:r>
              <a:rPr lang="el-GR" sz="2200" b="0" i="0" u="none" strike="noStrike" baseline="0" dirty="0">
                <a:latin typeface="Arial" panose="020B0604020202020204" pitchFamily="34" charset="0"/>
                <a:cs typeface="Arial" panose="020B0604020202020204" pitchFamily="34" charset="0"/>
              </a:rPr>
              <a:t>),</a:t>
            </a:r>
          </a:p>
          <a:p>
            <a:pPr algn="l"/>
            <a:r>
              <a:rPr lang="el-GR" sz="2200" b="0" i="0" u="none" strike="noStrike" baseline="0" dirty="0">
                <a:latin typeface="Arial" panose="020B0604020202020204" pitchFamily="34" charset="0"/>
                <a:cs typeface="Arial" panose="020B0604020202020204" pitchFamily="34" charset="0"/>
              </a:rPr>
              <a:t>2. διοίκηση αποτελεσμάτων (</a:t>
            </a:r>
            <a:r>
              <a:rPr lang="el-GR" sz="2200" b="0" i="0" u="none" strike="noStrike" baseline="0" dirty="0" err="1">
                <a:latin typeface="Arial" panose="020B0604020202020204" pitchFamily="34" charset="0"/>
                <a:cs typeface="Arial" panose="020B0604020202020204" pitchFamily="34" charset="0"/>
              </a:rPr>
              <a:t>output</a:t>
            </a:r>
            <a:r>
              <a:rPr lang="el-GR" sz="2200" b="0" i="0" u="none" strike="noStrike" baseline="0" dirty="0">
                <a:latin typeface="Arial" panose="020B0604020202020204" pitchFamily="34" charset="0"/>
                <a:cs typeface="Arial" panose="020B0604020202020204" pitchFamily="34" charset="0"/>
              </a:rPr>
              <a:t>/</a:t>
            </a:r>
            <a:r>
              <a:rPr lang="el-GR" sz="2200" b="0" i="0" u="none" strike="noStrike" baseline="0" dirty="0" err="1">
                <a:latin typeface="Arial" panose="020B0604020202020204" pitchFamily="34" charset="0"/>
                <a:cs typeface="Arial" panose="020B0604020202020204" pitchFamily="34" charset="0"/>
              </a:rPr>
              <a:t>outcome</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management</a:t>
            </a:r>
            <a:r>
              <a:rPr lang="el-GR" sz="2200" b="0" i="0" u="none" strike="noStrike" baseline="0" dirty="0">
                <a:latin typeface="Arial" panose="020B0604020202020204" pitchFamily="34" charset="0"/>
                <a:cs typeface="Arial" panose="020B0604020202020204" pitchFamily="34" charset="0"/>
              </a:rPr>
              <a:t>) σε προγράμματα ή υπηρεσίες,</a:t>
            </a:r>
          </a:p>
          <a:p>
            <a:pPr algn="l"/>
            <a:r>
              <a:rPr lang="el-GR" sz="2200" b="0" i="0" u="none" strike="noStrike" baseline="0" dirty="0">
                <a:latin typeface="Arial" panose="020B0604020202020204" pitchFamily="34" charset="0"/>
                <a:cs typeface="Arial" panose="020B0604020202020204" pitchFamily="34" charset="0"/>
              </a:rPr>
              <a:t>3. διοίκηση ολικής ποιότητας (</a:t>
            </a:r>
            <a:r>
              <a:rPr lang="el-GR" sz="2200" b="0" i="0" u="none" strike="noStrike" baseline="0" dirty="0" err="1">
                <a:latin typeface="Arial" panose="020B0604020202020204" pitchFamily="34" charset="0"/>
                <a:cs typeface="Arial" panose="020B0604020202020204" pitchFamily="34" charset="0"/>
              </a:rPr>
              <a:t>total</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quality</a:t>
            </a:r>
            <a:r>
              <a:rPr lang="el-GR" sz="2200" b="0" i="0" u="none" strike="noStrike" baseline="0" dirty="0">
                <a:latin typeface="Arial" panose="020B0604020202020204" pitchFamily="34" charset="0"/>
                <a:cs typeface="Arial" panose="020B0604020202020204" pitchFamily="34" charset="0"/>
              </a:rPr>
              <a:t> </a:t>
            </a:r>
            <a:r>
              <a:rPr lang="el-GR" sz="2200" b="0" i="0" u="none" strike="noStrike" baseline="0" dirty="0" err="1">
                <a:latin typeface="Arial" panose="020B0604020202020204" pitchFamily="34" charset="0"/>
                <a:cs typeface="Arial" panose="020B0604020202020204" pitchFamily="34" charset="0"/>
              </a:rPr>
              <a:t>management</a:t>
            </a:r>
            <a:r>
              <a:rPr lang="el-GR" sz="2200" b="0" i="0" u="none" strike="noStrike" baseline="0" dirty="0">
                <a:latin typeface="Arial" panose="020B0604020202020204" pitchFamily="34" charset="0"/>
                <a:cs typeface="Arial" panose="020B0604020202020204" pitchFamily="34" charset="0"/>
              </a:rPr>
              <a:t>) παρεχόμενων υπηρεσιών,</a:t>
            </a:r>
          </a:p>
          <a:p>
            <a:pPr algn="l"/>
            <a:r>
              <a:rPr lang="el-GR" sz="2200" b="0" i="0" u="none" strike="noStrike" baseline="0" dirty="0">
                <a:latin typeface="Arial" panose="020B0604020202020204" pitchFamily="34" charset="0"/>
                <a:cs typeface="Arial" panose="020B0604020202020204" pitchFamily="34" charset="0"/>
              </a:rPr>
              <a:t>4. ηλεκτρονική διακυβέρνηση (e-</a:t>
            </a:r>
            <a:r>
              <a:rPr lang="el-GR" sz="2200" b="0" i="0" u="none" strike="noStrike" baseline="0" dirty="0" err="1">
                <a:latin typeface="Arial" panose="020B0604020202020204" pitchFamily="34" charset="0"/>
                <a:cs typeface="Arial" panose="020B0604020202020204" pitchFamily="34" charset="0"/>
              </a:rPr>
              <a:t>governance</a:t>
            </a:r>
            <a:r>
              <a:rPr lang="el-GR" sz="2200" b="0" i="0" u="none" strike="noStrike" baseline="0" dirty="0">
                <a:latin typeface="Arial" panose="020B0604020202020204" pitchFamily="34" charset="0"/>
                <a:cs typeface="Arial" panose="020B0604020202020204" pitchFamily="34" charset="0"/>
              </a:rPr>
              <a:t>) με απλούστευση διαδικασιών μέσω και διαδικτύου,</a:t>
            </a:r>
          </a:p>
          <a:p>
            <a:pPr algn="l"/>
            <a:r>
              <a:rPr lang="el-GR" sz="2200" b="0" i="0" u="none" strike="noStrike" baseline="0" dirty="0">
                <a:latin typeface="Arial" panose="020B0604020202020204" pitchFamily="34" charset="0"/>
                <a:cs typeface="Arial" panose="020B0604020202020204" pitchFamily="34" charset="0"/>
              </a:rPr>
              <a:t>5. μέτρηση συγκριτικής απόδοσης μονάδων (</a:t>
            </a:r>
            <a:r>
              <a:rPr lang="el-GR" sz="2200" b="0" i="0" u="none" strike="noStrike" baseline="0" dirty="0" err="1">
                <a:latin typeface="Arial" panose="020B0604020202020204" pitchFamily="34" charset="0"/>
                <a:cs typeface="Arial" panose="020B0604020202020204" pitchFamily="34" charset="0"/>
              </a:rPr>
              <a:t>bencmarking</a:t>
            </a:r>
            <a:r>
              <a:rPr lang="el-GR" sz="2200" b="0" i="0" u="none" strike="noStrike" baseline="0" dirty="0">
                <a:latin typeface="Arial" panose="020B0604020202020204" pitchFamily="34" charset="0"/>
                <a:cs typeface="Arial" panose="020B0604020202020204" pitchFamily="34" charset="0"/>
              </a:rPr>
              <a:t>) και ο έλεγχος αυτών </a:t>
            </a:r>
            <a:r>
              <a:rPr lang="en-US" sz="2200" b="0" i="0" u="none" strike="noStrike" baseline="0" dirty="0">
                <a:latin typeface="Arial" panose="020B0604020202020204" pitchFamily="34" charset="0"/>
                <a:cs typeface="Arial" panose="020B0604020202020204" pitchFamily="34" charset="0"/>
              </a:rPr>
              <a:t>(audit),</a:t>
            </a:r>
          </a:p>
          <a:p>
            <a:pPr algn="l"/>
            <a:r>
              <a:rPr lang="el-GR" sz="2200" b="0" i="0" u="none" strike="noStrike" baseline="0" dirty="0">
                <a:latin typeface="Arial" panose="020B0604020202020204" pitchFamily="34" charset="0"/>
                <a:cs typeface="Arial" panose="020B0604020202020204" pitchFamily="34" charset="0"/>
              </a:rPr>
              <a:t>6. η κατάρτιση και παρακολούθηση προϋπολογισμών (</a:t>
            </a:r>
            <a:r>
              <a:rPr lang="el-GR" sz="2200" b="0" i="0" u="none" strike="noStrike" baseline="0" dirty="0" err="1">
                <a:latin typeface="Arial" panose="020B0604020202020204" pitchFamily="34" charset="0"/>
                <a:cs typeface="Arial" panose="020B0604020202020204" pitchFamily="34" charset="0"/>
              </a:rPr>
              <a:t>budgeting</a:t>
            </a:r>
            <a:r>
              <a:rPr lang="el-GR" sz="2200" b="0" i="0" u="none" strike="noStrike" baseline="0" dirty="0">
                <a:latin typeface="Arial" panose="020B0604020202020204" pitchFamily="34" charset="0"/>
                <a:cs typeface="Arial" panose="020B0604020202020204" pitchFamily="34" charset="0"/>
              </a:rPr>
              <a:t>) και η-προμηθειών (</a:t>
            </a:r>
            <a:r>
              <a:rPr lang="en-US" sz="2200" b="0" i="0" u="none" strike="noStrike" baseline="0" dirty="0">
                <a:latin typeface="Arial" panose="020B0604020202020204" pitchFamily="34" charset="0"/>
                <a:cs typeface="Arial" panose="020B0604020202020204" pitchFamily="34" charset="0"/>
              </a:rPr>
              <a:t>e-procurement),</a:t>
            </a:r>
          </a:p>
          <a:p>
            <a:pPr algn="l"/>
            <a:r>
              <a:rPr lang="el-GR" sz="2200" b="0" i="0" u="none" strike="noStrike" baseline="0" dirty="0">
                <a:latin typeface="Arial" panose="020B0604020202020204" pitchFamily="34" charset="0"/>
                <a:cs typeface="Arial" panose="020B0604020202020204" pitchFamily="34" charset="0"/>
              </a:rPr>
              <a:t>7. η σύνδεση αμοιβών προσωπικού με την απόδοσή του (HR </a:t>
            </a:r>
            <a:r>
              <a:rPr lang="el-GR" sz="2200" b="0" i="0" u="none" strike="noStrike" baseline="0" dirty="0" err="1">
                <a:latin typeface="Arial" panose="020B0604020202020204" pitchFamily="34" charset="0"/>
                <a:cs typeface="Arial" panose="020B0604020202020204" pitchFamily="34" charset="0"/>
              </a:rPr>
              <a:t>performance</a:t>
            </a:r>
            <a:r>
              <a:rPr lang="el-GR" sz="2200" b="0" i="0" u="none" strike="noStrike" baseline="0" dirty="0">
                <a:latin typeface="Arial" panose="020B0604020202020204" pitchFamily="34" charset="0"/>
                <a:cs typeface="Arial" panose="020B0604020202020204" pitchFamily="34" charset="0"/>
              </a:rPr>
              <a:t>).</a:t>
            </a:r>
            <a:endParaRPr lang="el-GR" sz="22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Tree>
    <p:extLst>
      <p:ext uri="{BB962C8B-B14F-4D97-AF65-F5344CB8AC3E}">
        <p14:creationId xmlns:p14="http://schemas.microsoft.com/office/powerpoint/2010/main" val="1934024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p:spPr>
        <p:txBody>
          <a:bodyPr>
            <a:noAutofit/>
          </a:bodyPr>
          <a:lstStyle/>
          <a:p>
            <a:r>
              <a:rPr lang="el-GR" sz="4000" dirty="0">
                <a:latin typeface="Arial" panose="020B0604020202020204" pitchFamily="34" charset="0"/>
                <a:cs typeface="Arial" panose="020B0604020202020204" pitchFamily="34" charset="0"/>
              </a:rPr>
              <a:t>1.8  Διοίκηση στην υγεία (1)</a:t>
            </a:r>
          </a:p>
        </p:txBody>
      </p:sp>
      <p:sp>
        <p:nvSpPr>
          <p:cNvPr id="4" name="TextBox 3">
            <a:extLst>
              <a:ext uri="{FF2B5EF4-FFF2-40B4-BE49-F238E27FC236}">
                <a16:creationId xmlns:a16="http://schemas.microsoft.com/office/drawing/2014/main" id="{017CE44A-DACC-7179-A8D3-B317D438C19B}"/>
              </a:ext>
            </a:extLst>
          </p:cNvPr>
          <p:cNvSpPr txBox="1"/>
          <p:nvPr/>
        </p:nvSpPr>
        <p:spPr>
          <a:xfrm>
            <a:off x="472751" y="893683"/>
            <a:ext cx="11112758" cy="5632311"/>
          </a:xfrm>
          <a:prstGeom prst="rect">
            <a:avLst/>
          </a:prstGeom>
          <a:noFill/>
        </p:spPr>
        <p:txBody>
          <a:bodyPr wrap="square" rtlCol="0">
            <a:spAutoFit/>
          </a:bodyPr>
          <a:lstStyle/>
          <a:p>
            <a:pPr algn="l"/>
            <a:r>
              <a:rPr lang="el-GR" sz="2400" b="0" i="0" u="none" strike="noStrike" baseline="0" dirty="0">
                <a:latin typeface="Arial" panose="020B0604020202020204" pitchFamily="34" charset="0"/>
                <a:cs typeface="Arial" panose="020B0604020202020204" pitchFamily="34" charset="0"/>
              </a:rPr>
              <a:t>Η σύγχρονη προσέγγιση της οργανωτικής θεωρίας προσπαθεί έναν συγκερασμό των πορισμάτων της κλασικής προσέγγισης, που επικεντρώθηκε στην «ανατομία» της οργάνωσης και τη σχολή των ανθρώπινων σχέσεων, με επίκεντρο τον εργαζόμενο, στη μελέτη του τρόπου που η οργάνωση επηρεάζει την ανθρώπινη συμπεριφορά. Η σύγχρονη προσέγγιση, ιδιαίτερα στο δημόσιο και στις υπηρεσίες υγείας, πρέπει να λάβει υπόψη της τις σχετικές </a:t>
            </a:r>
            <a:r>
              <a:rPr lang="el-GR" sz="2400" b="1" i="0" u="none" strike="noStrike" baseline="0" dirty="0">
                <a:latin typeface="Arial" panose="020B0604020202020204" pitchFamily="34" charset="0"/>
                <a:cs typeface="Arial" panose="020B0604020202020204" pitchFamily="34" charset="0"/>
              </a:rPr>
              <a:t>ιδιαιτερότητες</a:t>
            </a:r>
            <a:r>
              <a:rPr lang="el-GR" sz="2400" b="0" i="0" u="none" strike="noStrike" baseline="0" dirty="0">
                <a:latin typeface="Arial" panose="020B0604020202020204" pitchFamily="34" charset="0"/>
                <a:cs typeface="Arial" panose="020B0604020202020204" pitchFamily="34" charset="0"/>
              </a:rPr>
              <a:t>, που συνοψίζονται σε:</a:t>
            </a:r>
          </a:p>
          <a:p>
            <a:pPr algn="l"/>
            <a:r>
              <a:rPr lang="el-GR" sz="2400" b="0" i="0" u="none" strike="noStrike" baseline="0" dirty="0">
                <a:latin typeface="Arial" panose="020B0604020202020204" pitchFamily="34" charset="0"/>
                <a:cs typeface="Arial" panose="020B0604020202020204" pitchFamily="34" charset="0"/>
              </a:rPr>
              <a:t>1. ανάθεση ευθύνης σε δημόσιους λειτουργούς και όχι μετόχους,</a:t>
            </a:r>
          </a:p>
          <a:p>
            <a:pPr algn="l"/>
            <a:r>
              <a:rPr lang="el-GR" sz="2400" b="0" i="0" u="none" strike="noStrike" baseline="0" dirty="0">
                <a:latin typeface="Arial" panose="020B0604020202020204" pitchFamily="34" charset="0"/>
                <a:cs typeface="Arial" panose="020B0604020202020204" pitchFamily="34" charset="0"/>
              </a:rPr>
              <a:t>2. συναίνεση στους στόχους και τις προτεραιότητες της υπηρεσίας,</a:t>
            </a:r>
          </a:p>
          <a:p>
            <a:pPr algn="l"/>
            <a:r>
              <a:rPr lang="el-GR" sz="2400" b="0" i="0" u="none" strike="noStrike" baseline="0" dirty="0">
                <a:latin typeface="Arial" panose="020B0604020202020204" pitchFamily="34" charset="0"/>
                <a:cs typeface="Arial" panose="020B0604020202020204" pitchFamily="34" charset="0"/>
              </a:rPr>
              <a:t>3. πολυπλοκότητα δημόσιων οργανισμών και αβεβαιότητα στην υγεία,</a:t>
            </a:r>
          </a:p>
          <a:p>
            <a:pPr algn="l"/>
            <a:r>
              <a:rPr lang="el-GR" sz="2400" b="0" i="0" u="none" strike="noStrike" baseline="0" dirty="0">
                <a:latin typeface="Arial" panose="020B0604020202020204" pitchFamily="34" charset="0"/>
                <a:cs typeface="Arial" panose="020B0604020202020204" pitchFamily="34" charset="0"/>
              </a:rPr>
              <a:t>4. δυσκολία διαμόρφωσης ανταγωνιστικού κλίματος όπως στον ιδιωτικό τομέα,</a:t>
            </a:r>
          </a:p>
          <a:p>
            <a:pPr algn="l"/>
            <a:r>
              <a:rPr lang="el-GR" sz="2400" b="0" i="0" u="none" strike="noStrike" baseline="0" dirty="0">
                <a:latin typeface="Arial" panose="020B0604020202020204" pitchFamily="34" charset="0"/>
                <a:cs typeface="Arial" panose="020B0604020202020204" pitchFamily="34" charset="0"/>
              </a:rPr>
              <a:t>5. </a:t>
            </a:r>
            <a:r>
              <a:rPr lang="el-GR" sz="2400" b="0" i="0" u="none" strike="noStrike" baseline="0" dirty="0" err="1">
                <a:latin typeface="Arial" panose="020B0604020202020204" pitchFamily="34" charset="0"/>
                <a:cs typeface="Arial" panose="020B0604020202020204" pitchFamily="34" charset="0"/>
              </a:rPr>
              <a:t>ισοσκελισμός</a:t>
            </a:r>
            <a:r>
              <a:rPr lang="el-GR" sz="2400" b="0" i="0" u="none" strike="noStrike" baseline="0" dirty="0">
                <a:latin typeface="Arial" panose="020B0604020202020204" pitchFamily="34" charset="0"/>
                <a:cs typeface="Arial" panose="020B0604020202020204" pitchFamily="34" charset="0"/>
              </a:rPr>
              <a:t> εσόδων-εξόδων, αντί επιδίωξης κέρδους,</a:t>
            </a:r>
          </a:p>
          <a:p>
            <a:pPr algn="l"/>
            <a:r>
              <a:rPr lang="el-GR" sz="2400" b="0" i="0" u="none" strike="noStrike" baseline="0" dirty="0">
                <a:latin typeface="Arial" panose="020B0604020202020204" pitchFamily="34" charset="0"/>
                <a:cs typeface="Arial" panose="020B0604020202020204" pitchFamily="34" charset="0"/>
              </a:rPr>
              <a:t>6. νομικό πλαίσιο με αυξημένο αίσθημα δημόσιου συμφέροντος και νομιμότητας,</a:t>
            </a:r>
          </a:p>
          <a:p>
            <a:pPr algn="l"/>
            <a:r>
              <a:rPr lang="el-GR" sz="2400" b="0" i="0" u="none" strike="noStrike" baseline="0" dirty="0">
                <a:latin typeface="Arial" panose="020B0604020202020204" pitchFamily="34" charset="0"/>
                <a:cs typeface="Arial" panose="020B0604020202020204" pitchFamily="34" charset="0"/>
              </a:rPr>
              <a:t>7. εξυπηρέτηση του πολίτη που επιζητά δωρεάν υπηρεσίες με εύκολη πρόσβαση.</a:t>
            </a:r>
            <a:endParaRPr lang="el-GR" sz="24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Tree>
    <p:extLst>
      <p:ext uri="{BB962C8B-B14F-4D97-AF65-F5344CB8AC3E}">
        <p14:creationId xmlns:p14="http://schemas.microsoft.com/office/powerpoint/2010/main" val="3458470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p:spPr>
        <p:txBody>
          <a:bodyPr>
            <a:noAutofit/>
          </a:bodyPr>
          <a:lstStyle/>
          <a:p>
            <a:r>
              <a:rPr lang="el-GR" sz="4000" dirty="0">
                <a:latin typeface="Arial" panose="020B0604020202020204" pitchFamily="34" charset="0"/>
                <a:cs typeface="Arial" panose="020B0604020202020204" pitchFamily="34" charset="0"/>
              </a:rPr>
              <a:t>1.8  Διοίκηση στην υγεία (2)</a:t>
            </a:r>
          </a:p>
        </p:txBody>
      </p:sp>
      <p:sp>
        <p:nvSpPr>
          <p:cNvPr id="4" name="TextBox 3">
            <a:extLst>
              <a:ext uri="{FF2B5EF4-FFF2-40B4-BE49-F238E27FC236}">
                <a16:creationId xmlns:a16="http://schemas.microsoft.com/office/drawing/2014/main" id="{017CE44A-DACC-7179-A8D3-B317D438C19B}"/>
              </a:ext>
            </a:extLst>
          </p:cNvPr>
          <p:cNvSpPr txBox="1"/>
          <p:nvPr/>
        </p:nvSpPr>
        <p:spPr>
          <a:xfrm>
            <a:off x="472751" y="893683"/>
            <a:ext cx="11112758" cy="4893647"/>
          </a:xfrm>
          <a:prstGeom prst="rect">
            <a:avLst/>
          </a:prstGeom>
          <a:noFill/>
        </p:spPr>
        <p:txBody>
          <a:bodyPr wrap="square" rtlCol="0">
            <a:spAutoFit/>
          </a:bodyPr>
          <a:lstStyle/>
          <a:p>
            <a:pPr algn="l"/>
            <a:r>
              <a:rPr lang="el-GR" sz="2400" b="0" i="0" u="none" strike="noStrike" baseline="0" dirty="0">
                <a:latin typeface="Arial" panose="020B0604020202020204" pitchFamily="34" charset="0"/>
                <a:cs typeface="Arial" panose="020B0604020202020204" pitchFamily="34" charset="0"/>
              </a:rPr>
              <a:t>Σε όλα τα ανωτέρω, βάση αποτελεί το ανθρώπινο δυναμικό, ιδιαίτερα στις </a:t>
            </a:r>
            <a:r>
              <a:rPr lang="el-GR" sz="2400" b="1" i="0" u="none" strike="noStrike" baseline="0" dirty="0">
                <a:latin typeface="Arial" panose="020B0604020202020204" pitchFamily="34" charset="0"/>
                <a:cs typeface="Arial" panose="020B0604020202020204" pitchFamily="34" charset="0"/>
              </a:rPr>
              <a:t>υπηρεσίες υγείας </a:t>
            </a:r>
            <a:r>
              <a:rPr lang="el-GR" sz="2400" b="0" i="0" u="none" strike="noStrike" baseline="0" dirty="0">
                <a:latin typeface="Arial" panose="020B0604020202020204" pitchFamily="34" charset="0"/>
                <a:cs typeface="Arial" panose="020B0604020202020204" pitchFamily="34" charset="0"/>
              </a:rPr>
              <a:t>που είναι εντάσεως εργασίας, και κυρίως η υποκίνησή του και η συνεπακόλουθη ικανοποίησή του· όλα αυτά αποτελούν πρόκληση για τα σύγχρονα διοικητικά στελέχη, αφού συνιστά τον πιο αστάθμητο και σύνθετο παράγοντα στην παραγωγική διαδικασία. Επίσης, δεδομένων των πολλαπλών αλλαγών και οικονομικών περιορισμών που αντιμετωπίζει ο υγειονομικός τομέας, τα διοικητικά στελέχη απαιτείται να διαθέτουν γνώσεις και δεξιότητες, ώστε να μπορούν να διοικήσουν αποτελεσματικά τους πόρους που έχουν στη διάθεσή τους, αλλά και να κατανοήσουν το σύστημα υγείας που εργάζονται. Θα πρέπει να είναι σε θέση να αναγνωρίσουν τις ευκαιρίες και απειλές του εξωτερικού περιβάλλοντος αλλά και τα δυνατά και αδύνατα σημεία του οργανισμού όπου εργάζονται, αλλά και να συνεργάζονται δημιουργώντας ένα ελκυστικό περιβάλλον, όπου η πλειοψηφία θα είναι ικανοποιημένη.</a:t>
            </a:r>
            <a:endParaRPr lang="el-GR" sz="24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Tree>
    <p:extLst>
      <p:ext uri="{BB962C8B-B14F-4D97-AF65-F5344CB8AC3E}">
        <p14:creationId xmlns:p14="http://schemas.microsoft.com/office/powerpoint/2010/main" val="2428571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1D01B2-BBDD-32EC-C8DD-32AB1F224D1C}"/>
              </a:ext>
            </a:extLst>
          </p:cNvPr>
          <p:cNvSpPr txBox="1"/>
          <p:nvPr/>
        </p:nvSpPr>
        <p:spPr>
          <a:xfrm>
            <a:off x="2789275" y="2875002"/>
            <a:ext cx="6613451" cy="1107996"/>
          </a:xfrm>
          <a:prstGeom prst="rect">
            <a:avLst/>
          </a:prstGeom>
          <a:noFill/>
          <a:ln>
            <a:solidFill>
              <a:schemeClr val="tx1"/>
            </a:solidFill>
          </a:ln>
        </p:spPr>
        <p:txBody>
          <a:bodyPr wrap="square" rtlCol="0">
            <a:spAutoFit/>
          </a:bodyPr>
          <a:lstStyle/>
          <a:p>
            <a:pPr algn="ctr"/>
            <a:r>
              <a:rPr lang="el-GR" sz="1600" dirty="0">
                <a:latin typeface="Arial" panose="020B0604020202020204" pitchFamily="34" charset="0"/>
                <a:ea typeface="Tahoma" panose="020B0604030504040204" pitchFamily="34" charset="0"/>
                <a:cs typeface="Arial" panose="020B0604020202020204" pitchFamily="34" charset="0"/>
              </a:rPr>
              <a:t>Απαγορεύεται η αναδημοσίευση ή αναπαραγωγή του παρόντος έργου                με οποιονδήποτε τρόπο χωρίς γραπτή άδεια του εκδότη, σύμφωνα με                τον Ν. 2121/1993 και τη Διεθνή Σύμβαση της Βέρνης </a:t>
            </a:r>
          </a:p>
          <a:p>
            <a:pPr algn="ctr"/>
            <a:r>
              <a:rPr lang="el-GR" sz="1600" dirty="0">
                <a:latin typeface="Arial" panose="020B0604020202020204" pitchFamily="34" charset="0"/>
                <a:ea typeface="Tahoma" panose="020B0604030504040204" pitchFamily="34" charset="0"/>
                <a:cs typeface="Arial" panose="020B0604020202020204" pitchFamily="34" charset="0"/>
              </a:rPr>
              <a:t>(που έχει κυρωθεί με τον Ν. 100/1975)</a:t>
            </a:r>
          </a:p>
        </p:txBody>
      </p:sp>
    </p:spTree>
    <p:extLst>
      <p:ext uri="{BB962C8B-B14F-4D97-AF65-F5344CB8AC3E}">
        <p14:creationId xmlns:p14="http://schemas.microsoft.com/office/powerpoint/2010/main" val="3219567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a:ln>
            <a:noFill/>
          </a:ln>
        </p:spPr>
        <p:txBody>
          <a:bodyPr>
            <a:noAutofit/>
          </a:bodyPr>
          <a:lstStyle/>
          <a:p>
            <a:r>
              <a:rPr lang="el-GR" sz="4000" dirty="0">
                <a:latin typeface="Arial" panose="020B0604020202020204" pitchFamily="34" charset="0"/>
                <a:cs typeface="Arial" panose="020B0604020202020204" pitchFamily="34" charset="0"/>
              </a:rPr>
              <a:t>1.1  Η ­έννοια­ της ­υγείας ­και­ της ­ασθένειας (</a:t>
            </a:r>
            <a:r>
              <a:rPr lang="en-US" sz="4000" dirty="0">
                <a:latin typeface="Arial" panose="020B0604020202020204" pitchFamily="34" charset="0"/>
                <a:cs typeface="Arial" panose="020B0604020202020204" pitchFamily="34" charset="0"/>
              </a:rPr>
              <a:t>3</a:t>
            </a:r>
            <a:r>
              <a:rPr lang="el-GR" sz="4000" dirty="0">
                <a:latin typeface="Arial" panose="020B0604020202020204" pitchFamily="34" charset="0"/>
                <a:cs typeface="Arial" panose="020B0604020202020204" pitchFamily="34" charset="0"/>
              </a:rPr>
              <a:t>)</a:t>
            </a: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3" name="TextBox 2">
            <a:extLst>
              <a:ext uri="{FF2B5EF4-FFF2-40B4-BE49-F238E27FC236}">
                <a16:creationId xmlns:a16="http://schemas.microsoft.com/office/drawing/2014/main" id="{F6E0FCA0-DB25-F034-6BB4-149440CA5DB8}"/>
              </a:ext>
            </a:extLst>
          </p:cNvPr>
          <p:cNvSpPr txBox="1"/>
          <p:nvPr/>
        </p:nvSpPr>
        <p:spPr>
          <a:xfrm>
            <a:off x="606491" y="952724"/>
            <a:ext cx="11112758" cy="5632311"/>
          </a:xfrm>
          <a:prstGeom prst="rect">
            <a:avLst/>
          </a:prstGeom>
          <a:noFill/>
          <a:ln>
            <a:noFill/>
          </a:ln>
        </p:spPr>
        <p:txBody>
          <a:bodyPr wrap="square" rtlCol="0">
            <a:spAutoFit/>
          </a:bodyPr>
          <a:lstStyle/>
          <a:p>
            <a:pPr algn="l"/>
            <a:r>
              <a:rPr lang="el-GR" sz="2400" b="0" i="0" u="none" strike="noStrike" baseline="0" dirty="0">
                <a:latin typeface="Arial" panose="020B0604020202020204" pitchFamily="34" charset="0"/>
                <a:cs typeface="Arial" panose="020B0604020202020204" pitchFamily="34" charset="0"/>
              </a:rPr>
              <a:t>Δημόκριτος:</a:t>
            </a:r>
          </a:p>
          <a:p>
            <a:pPr algn="l"/>
            <a:endParaRPr lang="el-GR" sz="2400" b="0" i="0" u="none" strike="noStrike" baseline="0" dirty="0">
              <a:latin typeface="Arial" panose="020B0604020202020204" pitchFamily="34" charset="0"/>
              <a:cs typeface="Arial" panose="020B0604020202020204" pitchFamily="34" charset="0"/>
            </a:endParaRPr>
          </a:p>
          <a:p>
            <a:pPr algn="l"/>
            <a:r>
              <a:rPr lang="el-GR" sz="2400" b="0" i="0" u="none" strike="noStrike" baseline="0" dirty="0">
                <a:latin typeface="Arial" panose="020B0604020202020204" pitchFamily="34" charset="0"/>
                <a:cs typeface="Arial" panose="020B0604020202020204" pitchFamily="34" charset="0"/>
              </a:rPr>
              <a:t>Συνδέει την υγεία με τη συμπεριφορά, διερωτώμενος γιατί οι άνθρωποι προσεύχονται στον Θεό για την υγεία, αφού είναι ουσιαστικά υπό τον έλεγχό</a:t>
            </a:r>
            <a:r>
              <a:rPr lang="en-US" sz="2400" b="0" i="0" u="none" strike="noStrike" baseline="0" dirty="0">
                <a:latin typeface="Arial" panose="020B0604020202020204" pitchFamily="34" charset="0"/>
                <a:cs typeface="Arial" panose="020B0604020202020204" pitchFamily="34" charset="0"/>
              </a:rPr>
              <a:t> </a:t>
            </a:r>
            <a:r>
              <a:rPr lang="el-GR" sz="2400" b="0" i="0" u="none" strike="noStrike" baseline="0" dirty="0">
                <a:latin typeface="Arial" panose="020B0604020202020204" pitchFamily="34" charset="0"/>
                <a:cs typeface="Arial" panose="020B0604020202020204" pitchFamily="34" charset="0"/>
              </a:rPr>
              <a:t>τους.</a:t>
            </a:r>
          </a:p>
          <a:p>
            <a:pPr algn="l"/>
            <a:endParaRPr lang="el-GR" sz="2400" dirty="0">
              <a:latin typeface="Arial" panose="020B0604020202020204" pitchFamily="34" charset="0"/>
              <a:cs typeface="Arial" panose="020B0604020202020204" pitchFamily="34" charset="0"/>
            </a:endParaRPr>
          </a:p>
          <a:p>
            <a:pPr algn="l"/>
            <a:r>
              <a:rPr lang="el-GR" sz="2400" dirty="0">
                <a:latin typeface="Arial" panose="020B0604020202020204" pitchFamily="34" charset="0"/>
                <a:cs typeface="Arial" panose="020B0604020202020204" pitchFamily="34" charset="0"/>
              </a:rPr>
              <a:t>Ιπποκράτης:</a:t>
            </a:r>
          </a:p>
          <a:p>
            <a:pPr algn="l"/>
            <a:endParaRPr lang="el-GR" sz="2400" dirty="0">
              <a:latin typeface="Arial" panose="020B0604020202020204" pitchFamily="34" charset="0"/>
              <a:cs typeface="Arial" panose="020B0604020202020204" pitchFamily="34" charset="0"/>
            </a:endParaRPr>
          </a:p>
          <a:p>
            <a:pPr algn="l"/>
            <a:r>
              <a:rPr lang="el-GR" sz="2400" b="0" i="0" u="none" strike="noStrike" baseline="0" dirty="0">
                <a:latin typeface="Arial" panose="020B0604020202020204" pitchFamily="34" charset="0"/>
                <a:cs typeface="Arial" panose="020B0604020202020204" pitchFamily="34" charset="0"/>
              </a:rPr>
              <a:t>Ήταν ο δημιουργός της έννοιας της «θετικής υγείας», που εξαρτάται από το πρωταρχικό ανθρώπινο σύνταγμα (αυτό που σήμερα ονομάζουμε γενετική), τη διατροφή και την άσκηση. Θεωρούσε ότι η σωστή διατροφή και η άσκηση είναι καθοριστικής σημασίας για την υγεία και ότι οι αλλαγές των εποχών έχουν βαθιές επιπτώσεις στο μυαλό και στο σώμα, με αποτέλεσμα άλλους τύπους κυρίαρχων νόσων κατά τη διάρκεια του χειμώνα (ασθένειες της αναπνευστικής οδού) και άλλους το καλοκαίρι (ασθένειες του πεπτικού συστήματος).</a:t>
            </a:r>
            <a:endParaRPr lang="el-G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3397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a:ln>
            <a:noFill/>
          </a:ln>
        </p:spPr>
        <p:txBody>
          <a:bodyPr>
            <a:noAutofit/>
          </a:bodyPr>
          <a:lstStyle/>
          <a:p>
            <a:r>
              <a:rPr lang="el-GR" sz="4000" dirty="0">
                <a:latin typeface="Arial" panose="020B0604020202020204" pitchFamily="34" charset="0"/>
                <a:cs typeface="Arial" panose="020B0604020202020204" pitchFamily="34" charset="0"/>
              </a:rPr>
              <a:t>1.1  Η ­έννοια­ της ­υγείας ­και­ της ­ασθένειας (</a:t>
            </a:r>
            <a:r>
              <a:rPr lang="en-US" sz="4000" dirty="0">
                <a:latin typeface="Arial" panose="020B0604020202020204" pitchFamily="34" charset="0"/>
                <a:cs typeface="Arial" panose="020B0604020202020204" pitchFamily="34" charset="0"/>
              </a:rPr>
              <a:t>4</a:t>
            </a:r>
            <a:r>
              <a:rPr lang="el-GR" sz="4000" dirty="0">
                <a:latin typeface="Arial" panose="020B0604020202020204" pitchFamily="34" charset="0"/>
                <a:cs typeface="Arial" panose="020B0604020202020204" pitchFamily="34" charset="0"/>
              </a:rPr>
              <a:t>)</a:t>
            </a: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3" name="TextBox 2">
            <a:extLst>
              <a:ext uri="{FF2B5EF4-FFF2-40B4-BE49-F238E27FC236}">
                <a16:creationId xmlns:a16="http://schemas.microsoft.com/office/drawing/2014/main" id="{F6E0FCA0-DB25-F034-6BB4-149440CA5DB8}"/>
              </a:ext>
            </a:extLst>
          </p:cNvPr>
          <p:cNvSpPr txBox="1"/>
          <p:nvPr/>
        </p:nvSpPr>
        <p:spPr>
          <a:xfrm>
            <a:off x="606491" y="893683"/>
            <a:ext cx="11112758" cy="5424562"/>
          </a:xfrm>
          <a:prstGeom prst="rect">
            <a:avLst/>
          </a:prstGeom>
          <a:noFill/>
          <a:ln>
            <a:noFill/>
          </a:ln>
        </p:spPr>
        <p:txBody>
          <a:bodyPr wrap="square" rtlCol="0">
            <a:spAutoFit/>
          </a:bodyPr>
          <a:lstStyle/>
          <a:p>
            <a:endParaRPr lang="el-GR" sz="1050" dirty="0">
              <a:latin typeface="Arial" panose="020B0604020202020204" pitchFamily="34" charset="0"/>
              <a:cs typeface="Arial" panose="020B0604020202020204" pitchFamily="34" charset="0"/>
            </a:endParaRPr>
          </a:p>
          <a:p>
            <a:pPr algn="l"/>
            <a:r>
              <a:rPr lang="el-GR" sz="2800" b="0" i="0" u="none" strike="noStrike" baseline="0" dirty="0">
                <a:latin typeface="Arial" panose="020B0604020202020204" pitchFamily="34" charset="0"/>
                <a:cs typeface="Arial" panose="020B0604020202020204" pitchFamily="34" charset="0"/>
              </a:rPr>
              <a:t>Κατά τον </a:t>
            </a:r>
            <a:r>
              <a:rPr lang="el-GR" sz="2800" b="0" i="1" u="none" strike="noStrike" baseline="0" dirty="0">
                <a:latin typeface="Arial" panose="020B0604020202020204" pitchFamily="34" charset="0"/>
                <a:cs typeface="Arial" panose="020B0604020202020204" pitchFamily="34" charset="0"/>
              </a:rPr>
              <a:t>Μεσαίωνα</a:t>
            </a:r>
            <a:r>
              <a:rPr lang="el-GR" sz="2800" b="0" i="0" u="none" strike="noStrike" baseline="0" dirty="0">
                <a:latin typeface="Arial" panose="020B0604020202020204" pitchFamily="34" charset="0"/>
                <a:cs typeface="Arial" panose="020B0604020202020204" pitchFamily="34" charset="0"/>
              </a:rPr>
              <a:t> η αντίληψη της υγείας επηρεάστηκε έντονα από τη θρησκεία και την Εκκλησία, αφού μετά την κατάρρευση της Ρωμαϊκής Αυτοκρατορίας η Εκκλησία έμεινε ως μοναδική σημαντική υποδομή που παρείχε φροντίδα στους ανθρώπους, με βοήθεια βοτάνων που καλλιεργούνταν στους κήπους των μοναστηριών. </a:t>
            </a:r>
          </a:p>
          <a:p>
            <a:pPr algn="l"/>
            <a:r>
              <a:rPr lang="el-GR" sz="2800" b="0" i="0" u="none" strike="noStrike" baseline="0" dirty="0">
                <a:latin typeface="Arial" panose="020B0604020202020204" pitchFamily="34" charset="0"/>
                <a:cs typeface="Arial" panose="020B0604020202020204" pitchFamily="34" charset="0"/>
              </a:rPr>
              <a:t>Η «ξεχασμένη» γνώση της αρχαιότητας ανακαλύφθηκε ξανά κατά την </a:t>
            </a:r>
            <a:r>
              <a:rPr lang="el-GR" sz="2800" b="0" i="1" u="none" strike="noStrike" baseline="0" dirty="0">
                <a:latin typeface="Arial" panose="020B0604020202020204" pitchFamily="34" charset="0"/>
                <a:cs typeface="Arial" panose="020B0604020202020204" pitchFamily="34" charset="0"/>
              </a:rPr>
              <a:t>Αναγέννηση</a:t>
            </a:r>
            <a:r>
              <a:rPr lang="el-GR" sz="2800" b="0" i="0" u="none" strike="noStrike" baseline="0" dirty="0">
                <a:latin typeface="Arial" panose="020B0604020202020204" pitchFamily="34" charset="0"/>
                <a:cs typeface="Arial" panose="020B0604020202020204" pitchFamily="34" charset="0"/>
              </a:rPr>
              <a:t> και επαναπροσδιορίστηκε μέχρι σήμερα. </a:t>
            </a:r>
          </a:p>
          <a:p>
            <a:pPr algn="l"/>
            <a:r>
              <a:rPr lang="el-GR" sz="2800" b="0" i="0" u="none" strike="noStrike" baseline="0" dirty="0">
                <a:latin typeface="Arial" panose="020B0604020202020204" pitchFamily="34" charset="0"/>
                <a:cs typeface="Arial" panose="020B0604020202020204" pitchFamily="34" charset="0"/>
              </a:rPr>
              <a:t>Κατά την περίοδο της Βιομηχανικής Επανάστασης η υγεία απέκτησε και οικονομική διάσταση, καθώς συνδέθηκε με την καλή κατάσταση</a:t>
            </a:r>
            <a:r>
              <a:rPr lang="el-GR" sz="2800" dirty="0">
                <a:latin typeface="Arial" panose="020B0604020202020204" pitchFamily="34" charset="0"/>
                <a:cs typeface="Arial" panose="020B0604020202020204" pitchFamily="34" charset="0"/>
              </a:rPr>
              <a:t> </a:t>
            </a:r>
            <a:r>
              <a:rPr lang="el-GR" sz="2800" b="0" i="0" u="none" strike="noStrike" baseline="0" dirty="0">
                <a:latin typeface="Arial" panose="020B0604020202020204" pitchFamily="34" charset="0"/>
                <a:cs typeface="Arial" panose="020B0604020202020204" pitchFamily="34" charset="0"/>
              </a:rPr>
              <a:t>και την ικανότητα εργασίας και τη μείωση απώλειας εργάσιμων ημερών λόγω ασθένειας. Κατά συνέπεια, η αξία της υγείας ήταν τέτοια που επέτρεπε και το οικονομικό κέρδος.</a:t>
            </a:r>
            <a:endParaRPr lang="el-G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616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a:ln>
            <a:noFill/>
          </a:ln>
        </p:spPr>
        <p:txBody>
          <a:bodyPr>
            <a:noAutofit/>
          </a:bodyPr>
          <a:lstStyle/>
          <a:p>
            <a:r>
              <a:rPr lang="el-GR" sz="4000" dirty="0">
                <a:latin typeface="Arial" panose="020B0604020202020204" pitchFamily="34" charset="0"/>
                <a:cs typeface="Arial" panose="020B0604020202020204" pitchFamily="34" charset="0"/>
              </a:rPr>
              <a:t>1.1  Η ­έννοια­ της ­υγείας ­και­ της ­ασθένειας (5)</a:t>
            </a: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3" name="TextBox 2">
            <a:extLst>
              <a:ext uri="{FF2B5EF4-FFF2-40B4-BE49-F238E27FC236}">
                <a16:creationId xmlns:a16="http://schemas.microsoft.com/office/drawing/2014/main" id="{F6E0FCA0-DB25-F034-6BB4-149440CA5DB8}"/>
              </a:ext>
            </a:extLst>
          </p:cNvPr>
          <p:cNvSpPr txBox="1"/>
          <p:nvPr/>
        </p:nvSpPr>
        <p:spPr>
          <a:xfrm>
            <a:off x="606491" y="1166842"/>
            <a:ext cx="11112758" cy="4893647"/>
          </a:xfrm>
          <a:prstGeom prst="rect">
            <a:avLst/>
          </a:prstGeom>
          <a:noFill/>
          <a:ln>
            <a:noFill/>
          </a:ln>
        </p:spPr>
        <p:txBody>
          <a:bodyPr wrap="square" rtlCol="0">
            <a:spAutoFit/>
          </a:bodyPr>
          <a:lstStyle/>
          <a:p>
            <a:pPr algn="l"/>
            <a:r>
              <a:rPr lang="el-GR" sz="2400" b="0" i="0" u="none" strike="noStrike" baseline="0" dirty="0">
                <a:latin typeface="Arial" panose="020B0604020202020204" pitchFamily="34" charset="0"/>
                <a:cs typeface="Arial" panose="020B0604020202020204" pitchFamily="34" charset="0"/>
              </a:rPr>
              <a:t>Όλες οι </a:t>
            </a:r>
            <a:r>
              <a:rPr lang="el-GR" sz="2400" b="0" i="1" u="none" strike="noStrike" baseline="0" dirty="0">
                <a:latin typeface="Arial" panose="020B0604020202020204" pitchFamily="34" charset="0"/>
                <a:cs typeface="Arial" panose="020B0604020202020204" pitchFamily="34" charset="0"/>
              </a:rPr>
              <a:t>σύγχρονες έννοιες </a:t>
            </a:r>
            <a:r>
              <a:rPr lang="el-GR" sz="2400" b="0" i="0" u="none" strike="noStrike" baseline="0" dirty="0">
                <a:latin typeface="Arial" panose="020B0604020202020204" pitchFamily="34" charset="0"/>
                <a:cs typeface="Arial" panose="020B0604020202020204" pitchFamily="34" charset="0"/>
              </a:rPr>
              <a:t>της υγείας, μέχρι τον ορισμό του ΠΟΥ, αναγνωρίζουν την υγεία ως κάτι περισσότερο από την απουσία ασθένειας, υπονοώντας τη μέγιστη ικανότητα του ατόμου για αυτοπεποίθηση, που θα πρέπει να εξισορροπήσει τις ανθρώπινες εσωτερικές δυνάμεις του και τις δυνατότητές του με το αίσθημα ευχαρίστησης ή δυσαρέσκειας στη σχέση του με το περιβάλλον.</a:t>
            </a:r>
          </a:p>
          <a:p>
            <a:pPr algn="l"/>
            <a:r>
              <a:rPr lang="el-GR" sz="2400" b="0" i="0" u="none" strike="noStrike" baseline="0" dirty="0">
                <a:latin typeface="Arial" panose="020B0604020202020204" pitchFamily="34" charset="0"/>
                <a:cs typeface="Arial" panose="020B0604020202020204" pitchFamily="34" charset="0"/>
              </a:rPr>
              <a:t>Σύμφωνα με την προσέγγιση της δημόσιας υγείας και της κοινωνικής ιατρικής για την υγεία, δεν πρέπει μόνο να παρατηρούμε την υγεία των ατόμων αλλά και την υγεία των ομάδων και της </a:t>
            </a:r>
            <a:r>
              <a:rPr lang="el-GR" sz="2400" b="1" i="0" u="none" strike="noStrike" baseline="0" dirty="0">
                <a:latin typeface="Arial" panose="020B0604020202020204" pitchFamily="34" charset="0"/>
                <a:cs typeface="Arial" panose="020B0604020202020204" pitchFamily="34" charset="0"/>
              </a:rPr>
              <a:t>κοινότητας </a:t>
            </a:r>
            <a:r>
              <a:rPr lang="el-GR" sz="2400" b="0" i="0" u="none" strike="noStrike" baseline="0" dirty="0">
                <a:latin typeface="Arial" panose="020B0604020202020204" pitchFamily="34" charset="0"/>
                <a:cs typeface="Arial" panose="020B0604020202020204" pitchFamily="34" charset="0"/>
              </a:rPr>
              <a:t>ως αποτέλεσμα της αλληλεπίδρασης των ατόμων με το κοινωνικό περιβάλλον. </a:t>
            </a:r>
          </a:p>
          <a:p>
            <a:pPr algn="l"/>
            <a:r>
              <a:rPr lang="el-GR" sz="2400" b="0" i="0" u="none" strike="noStrike" baseline="0" dirty="0">
                <a:latin typeface="Arial" panose="020B0604020202020204" pitchFamily="34" charset="0"/>
                <a:cs typeface="Arial" panose="020B0604020202020204" pitchFamily="34" charset="0"/>
              </a:rPr>
              <a:t>Σύμφωνα με την ολιστική έννοια της υγείας, η υγεία είναι μια κατάσταση στην οποία κάποιος μπορεί να λειτουργήσει καλά σωματικά, διανοητικά, κοινωνικά και πνευματικά, να εκφράσει το πλήρες φάσμα των δυνατοτήτων του μέσα στο περιβάλλον στο οποίο ζει.</a:t>
            </a:r>
            <a:endParaRPr lang="el-G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7455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a:ln>
            <a:noFill/>
          </a:ln>
        </p:spPr>
        <p:txBody>
          <a:bodyPr>
            <a:noAutofit/>
          </a:bodyPr>
          <a:lstStyle/>
          <a:p>
            <a:r>
              <a:rPr lang="el-GR" sz="4000" dirty="0">
                <a:latin typeface="Arial" panose="020B0604020202020204" pitchFamily="34" charset="0"/>
                <a:cs typeface="Arial" panose="020B0604020202020204" pitchFamily="34" charset="0"/>
              </a:rPr>
              <a:t>1.1  Η ­έννοια­ της ­υγείας ­και­ της ­ασθένειας (6)</a:t>
            </a: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3" name="TextBox 2">
            <a:extLst>
              <a:ext uri="{FF2B5EF4-FFF2-40B4-BE49-F238E27FC236}">
                <a16:creationId xmlns:a16="http://schemas.microsoft.com/office/drawing/2014/main" id="{F6E0FCA0-DB25-F034-6BB4-149440CA5DB8}"/>
              </a:ext>
            </a:extLst>
          </p:cNvPr>
          <p:cNvSpPr txBox="1"/>
          <p:nvPr/>
        </p:nvSpPr>
        <p:spPr>
          <a:xfrm>
            <a:off x="606491" y="1040246"/>
            <a:ext cx="11112758" cy="5855449"/>
          </a:xfrm>
          <a:prstGeom prst="rect">
            <a:avLst/>
          </a:prstGeom>
          <a:noFill/>
          <a:ln>
            <a:noFill/>
          </a:ln>
        </p:spPr>
        <p:txBody>
          <a:bodyPr wrap="square" rtlCol="0">
            <a:spAutoFit/>
          </a:bodyPr>
          <a:lstStyle/>
          <a:p>
            <a:endParaRPr lang="el-GR" sz="1050"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Ο ορισμός της υγείας από τον ΠΟΥ (1958) περιγράφει την κατάσταση ενός ανθρώπου που απολαμβάνει πλήρη σωματική, ψυχική και κοινωνική ευεξία, και όχι μόνο την απουσία κάποιας ασθένειας ή αναπηρίας.</a:t>
            </a:r>
          </a:p>
          <a:p>
            <a:endParaRPr lang="el-GR" sz="2800"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Ο ορισμός αυτός σήμερα μοιάζει ελλιπής, αφού δεν περιλαμβάνει προσεγγίσεις όπως:</a:t>
            </a:r>
          </a:p>
          <a:p>
            <a:endParaRPr lang="el-GR" sz="2800" dirty="0">
              <a:latin typeface="Arial" panose="020B0604020202020204" pitchFamily="34" charset="0"/>
              <a:cs typeface="Arial" panose="020B0604020202020204" pitchFamily="34" charset="0"/>
            </a:endParaRPr>
          </a:p>
          <a:p>
            <a:pPr marL="514350" indent="-514350">
              <a:buAutoNum type="arabicPeriod"/>
            </a:pPr>
            <a:r>
              <a:rPr lang="el-GR" sz="2800" dirty="0">
                <a:latin typeface="Arial" panose="020B0604020202020204" pitchFamily="34" charset="0"/>
                <a:cs typeface="Arial" panose="020B0604020202020204" pitchFamily="34" charset="0"/>
              </a:rPr>
              <a:t>τη βιολογική προσέγγιση,</a:t>
            </a:r>
          </a:p>
          <a:p>
            <a:pPr marL="514350" indent="-514350">
              <a:buAutoNum type="arabicPeriod"/>
            </a:pPr>
            <a:r>
              <a:rPr lang="el-GR" sz="2800" dirty="0">
                <a:latin typeface="Arial" panose="020B0604020202020204" pitchFamily="34" charset="0"/>
                <a:cs typeface="Arial" panose="020B0604020202020204" pitchFamily="34" charset="0"/>
              </a:rPr>
              <a:t>την </a:t>
            </a:r>
            <a:r>
              <a:rPr lang="el-GR" sz="2800" dirty="0" err="1">
                <a:latin typeface="Arial" panose="020B0604020202020204" pitchFamily="34" charset="0"/>
                <a:cs typeface="Arial" panose="020B0604020202020204" pitchFamily="34" charset="0"/>
              </a:rPr>
              <a:t>κοινωνικο</a:t>
            </a:r>
            <a:r>
              <a:rPr lang="el-GR" sz="2800" dirty="0">
                <a:latin typeface="Arial" panose="020B0604020202020204" pitchFamily="34" charset="0"/>
                <a:cs typeface="Arial" panose="020B0604020202020204" pitchFamily="34" charset="0"/>
              </a:rPr>
              <a:t>-οικονομική προσέγγιση,</a:t>
            </a:r>
          </a:p>
          <a:p>
            <a:pPr marL="514350" indent="-514350">
              <a:buAutoNum type="arabicPeriod"/>
            </a:pPr>
            <a:r>
              <a:rPr lang="el-GR" sz="2800" dirty="0">
                <a:latin typeface="Arial" panose="020B0604020202020204" pitchFamily="34" charset="0"/>
                <a:cs typeface="Arial" panose="020B0604020202020204" pitchFamily="34" charset="0"/>
              </a:rPr>
              <a:t>την πολιτισμική-κοινωνιολογική προσέγγιση,</a:t>
            </a:r>
          </a:p>
          <a:p>
            <a:r>
              <a:rPr lang="el-GR" sz="2800" dirty="0">
                <a:latin typeface="Arial" panose="020B0604020202020204" pitchFamily="34" charset="0"/>
                <a:cs typeface="Arial" panose="020B0604020202020204" pitchFamily="34" charset="0"/>
              </a:rPr>
              <a:t>4. την πολιτική προσέγγιση.</a:t>
            </a:r>
          </a:p>
          <a:p>
            <a:endParaRPr lang="el-G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9176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61310"/>
            <a:ext cx="11112758" cy="732373"/>
          </a:xfrm>
          <a:ln>
            <a:noFill/>
          </a:ln>
        </p:spPr>
        <p:txBody>
          <a:bodyPr>
            <a:noAutofit/>
          </a:bodyPr>
          <a:lstStyle/>
          <a:p>
            <a:r>
              <a:rPr lang="el-GR" sz="4000" dirty="0">
                <a:latin typeface="Arial" panose="020B0604020202020204" pitchFamily="34" charset="0"/>
                <a:cs typeface="Arial" panose="020B0604020202020204" pitchFamily="34" charset="0"/>
              </a:rPr>
              <a:t>1.1  Η ­έννοια­ της ­υγείας ­και­ της ­ασθένειας (7)</a:t>
            </a: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
        <p:nvSpPr>
          <p:cNvPr id="3" name="TextBox 2">
            <a:extLst>
              <a:ext uri="{FF2B5EF4-FFF2-40B4-BE49-F238E27FC236}">
                <a16:creationId xmlns:a16="http://schemas.microsoft.com/office/drawing/2014/main" id="{F6E0FCA0-DB25-F034-6BB4-149440CA5DB8}"/>
              </a:ext>
            </a:extLst>
          </p:cNvPr>
          <p:cNvSpPr txBox="1"/>
          <p:nvPr/>
        </p:nvSpPr>
        <p:spPr>
          <a:xfrm>
            <a:off x="606491" y="1040246"/>
            <a:ext cx="11112758" cy="3270126"/>
          </a:xfrm>
          <a:prstGeom prst="rect">
            <a:avLst/>
          </a:prstGeom>
          <a:noFill/>
          <a:ln>
            <a:noFill/>
          </a:ln>
        </p:spPr>
        <p:txBody>
          <a:bodyPr wrap="square" rtlCol="0">
            <a:spAutoFit/>
          </a:bodyPr>
          <a:lstStyle/>
          <a:p>
            <a:endParaRPr lang="el-GR" sz="1050" dirty="0">
              <a:latin typeface="Arial" panose="020B0604020202020204" pitchFamily="34" charset="0"/>
              <a:cs typeface="Arial" panose="020B0604020202020204" pitchFamily="34" charset="0"/>
            </a:endParaRPr>
          </a:p>
          <a:p>
            <a:pPr algn="l"/>
            <a:r>
              <a:rPr lang="el-GR" sz="2800" b="0" i="0" u="none" strike="noStrike" baseline="0" dirty="0">
                <a:latin typeface="Arial" panose="020B0604020202020204" pitchFamily="34" charset="0"/>
                <a:cs typeface="Arial" panose="020B0604020202020204" pitchFamily="34" charset="0"/>
              </a:rPr>
              <a:t>Ένα δεύτερο εννοιολογικό σημείο, που αφορά και το ονομαζόμενο κράτος πρόνοιας, έχει σχέση περισσότερο με την τέταρτη προσέγγιση, όταν δούμε πια το </a:t>
            </a:r>
            <a:r>
              <a:rPr lang="el-GR" sz="2800" i="0" u="none" strike="noStrike" baseline="0" dirty="0">
                <a:latin typeface="Arial" panose="020B0604020202020204" pitchFamily="34" charset="0"/>
                <a:cs typeface="Arial" panose="020B0604020202020204" pitchFamily="34" charset="0"/>
              </a:rPr>
              <a:t>αγαθό</a:t>
            </a:r>
            <a:r>
              <a:rPr lang="el-GR" sz="2800" b="1" i="0" u="none" strike="noStrike" baseline="0" dirty="0">
                <a:latin typeface="Arial" panose="020B0604020202020204" pitchFamily="34" charset="0"/>
                <a:cs typeface="Arial" panose="020B0604020202020204" pitchFamily="34" charset="0"/>
              </a:rPr>
              <a:t> </a:t>
            </a:r>
            <a:r>
              <a:rPr lang="el-GR" sz="2800" b="0" i="0" u="none" strike="noStrike" baseline="0" dirty="0">
                <a:latin typeface="Arial" panose="020B0604020202020204" pitchFamily="34" charset="0"/>
                <a:cs typeface="Arial" panose="020B0604020202020204" pitchFamily="34" charset="0"/>
              </a:rPr>
              <a:t>της υγείας ως:</a:t>
            </a:r>
          </a:p>
          <a:p>
            <a:pPr algn="l"/>
            <a:endParaRPr lang="el-GR" sz="2800" b="0" i="0" u="none" strike="noStrike" baseline="0" dirty="0">
              <a:latin typeface="Arial" panose="020B0604020202020204" pitchFamily="34" charset="0"/>
              <a:cs typeface="Arial" panose="020B0604020202020204" pitchFamily="34" charset="0"/>
            </a:endParaRPr>
          </a:p>
          <a:p>
            <a:pPr algn="l"/>
            <a:r>
              <a:rPr lang="el-GR" sz="2800" b="0" i="0" u="none" strike="noStrike" baseline="0" dirty="0">
                <a:latin typeface="Arial" panose="020B0604020202020204" pitchFamily="34" charset="0"/>
                <a:cs typeface="Arial" panose="020B0604020202020204" pitchFamily="34" charset="0"/>
              </a:rPr>
              <a:t>1. ιδιωτικό (νεοφιλελεύθερη άποψη),</a:t>
            </a:r>
          </a:p>
          <a:p>
            <a:pPr algn="l"/>
            <a:r>
              <a:rPr lang="el-GR" sz="2800" b="0" i="0" u="none" strike="noStrike" baseline="0" dirty="0">
                <a:latin typeface="Arial" panose="020B0604020202020204" pitchFamily="34" charset="0"/>
                <a:cs typeface="Arial" panose="020B0604020202020204" pitchFamily="34" charset="0"/>
              </a:rPr>
              <a:t>2. δημόσιο (σοσιαλιστική άποψη),</a:t>
            </a:r>
          </a:p>
          <a:p>
            <a:pPr algn="l"/>
            <a:r>
              <a:rPr lang="el-GR" sz="2800" b="0" i="0" u="none" strike="noStrike" baseline="0" dirty="0">
                <a:latin typeface="Arial" panose="020B0604020202020204" pitchFamily="34" charset="0"/>
                <a:cs typeface="Arial" panose="020B0604020202020204" pitchFamily="34" charset="0"/>
              </a:rPr>
              <a:t>3. ενδιάμεσο (άλλες ενδιάμεσες ή μεικτές απόψεις).</a:t>
            </a:r>
            <a:endParaRPr lang="el-G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4708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14948-FC6D-C202-CBB7-12CD354962C9}"/>
              </a:ext>
            </a:extLst>
          </p:cNvPr>
          <p:cNvSpPr>
            <a:spLocks noGrp="1"/>
          </p:cNvSpPr>
          <p:nvPr>
            <p:ph type="ctrTitle"/>
          </p:nvPr>
        </p:nvSpPr>
        <p:spPr>
          <a:xfrm>
            <a:off x="606491" y="145813"/>
            <a:ext cx="11112758" cy="1057346"/>
          </a:xfrm>
        </p:spPr>
        <p:txBody>
          <a:bodyPr>
            <a:noAutofit/>
          </a:bodyPr>
          <a:lstStyle/>
          <a:p>
            <a:r>
              <a:rPr lang="el-GR" sz="3600" dirty="0">
                <a:latin typeface="Arial" panose="020B0604020202020204" pitchFamily="34" charset="0"/>
                <a:cs typeface="Arial" panose="020B0604020202020204" pitchFamily="34" charset="0"/>
              </a:rPr>
              <a:t>1.2  Έννοια και περιεχόμενο πολιτικής και πολιτικού συστήματος (1)</a:t>
            </a:r>
          </a:p>
        </p:txBody>
      </p:sp>
      <p:sp>
        <p:nvSpPr>
          <p:cNvPr id="4" name="TextBox 3">
            <a:extLst>
              <a:ext uri="{FF2B5EF4-FFF2-40B4-BE49-F238E27FC236}">
                <a16:creationId xmlns:a16="http://schemas.microsoft.com/office/drawing/2014/main" id="{017CE44A-DACC-7179-A8D3-B317D438C19B}"/>
              </a:ext>
            </a:extLst>
          </p:cNvPr>
          <p:cNvSpPr txBox="1"/>
          <p:nvPr/>
        </p:nvSpPr>
        <p:spPr>
          <a:xfrm>
            <a:off x="606491" y="1203159"/>
            <a:ext cx="11112758" cy="4832092"/>
          </a:xfrm>
          <a:prstGeom prst="rect">
            <a:avLst/>
          </a:prstGeom>
          <a:noFill/>
        </p:spPr>
        <p:txBody>
          <a:bodyPr wrap="square" rtlCol="0">
            <a:spAutoFit/>
          </a:bodyPr>
          <a:lstStyle/>
          <a:p>
            <a:pPr algn="l"/>
            <a:r>
              <a:rPr lang="el-GR" sz="2200" b="0" i="0" u="none" strike="noStrike" baseline="0" dirty="0">
                <a:latin typeface="Arial" panose="020B0604020202020204" pitchFamily="34" charset="0"/>
                <a:cs typeface="Arial" panose="020B0604020202020204" pitchFamily="34" charset="0"/>
              </a:rPr>
              <a:t>Ένας πρακτικός </a:t>
            </a:r>
            <a:r>
              <a:rPr lang="el-GR" sz="2200" b="1" i="0" u="none" strike="noStrike" baseline="0" dirty="0">
                <a:latin typeface="Arial" panose="020B0604020202020204" pitchFamily="34" charset="0"/>
                <a:cs typeface="Arial" panose="020B0604020202020204" pitchFamily="34" charset="0"/>
              </a:rPr>
              <a:t>ορισμός της πολιτικής </a:t>
            </a:r>
            <a:r>
              <a:rPr lang="el-GR" sz="2200" b="0" i="0" u="none" strike="noStrike" baseline="0" dirty="0">
                <a:latin typeface="Arial" panose="020B0604020202020204" pitchFamily="34" charset="0"/>
                <a:cs typeface="Arial" panose="020B0604020202020204" pitchFamily="34" charset="0"/>
              </a:rPr>
              <a:t>ισοδυναμεί με τον οργανωμένο εντοπισμό και τη μελέτη συγκεκριμένων και εμπειρικά αναγνωρίσιμων προβλημάτων με τα οποία έρχονται αντιμέτωπες οι σύγχρονες κοινωνίες, είτε για την παροχή δεδομένων «κοινωνικών αγαθών» (π.χ. εκπαίδευση, περίθαλψη, ασφάλιση, στέγαση, μεταφορές κ.λπ.) είτε για την αποφυγή εξίσου δεδομένων «κοινωνικών κινδύνων/ρίσκων» (π.χ. φτώχεια, ανεργία, αναλφαβητισμός, εισοδηματικές ή άλλες ανισότητες κ.λπ.). </a:t>
            </a:r>
          </a:p>
          <a:p>
            <a:pPr algn="l"/>
            <a:r>
              <a:rPr lang="el-GR" sz="2200" b="0" i="0" u="none" strike="noStrike" baseline="0" dirty="0">
                <a:latin typeface="Arial" panose="020B0604020202020204" pitchFamily="34" charset="0"/>
                <a:cs typeface="Arial" panose="020B0604020202020204" pitchFamily="34" charset="0"/>
              </a:rPr>
              <a:t>Έτσι, ο ορισμός της πολιτικής αποκτά τους πιο διαδεδομένους επιθετικούς προσδιορισμούς που είναι «οικονομική» και «</a:t>
            </a:r>
            <a:r>
              <a:rPr lang="el-GR" sz="2200" b="1" i="0" u="none" strike="noStrike" baseline="0" dirty="0">
                <a:latin typeface="Arial" panose="020B0604020202020204" pitchFamily="34" charset="0"/>
                <a:cs typeface="Arial" panose="020B0604020202020204" pitchFamily="34" charset="0"/>
              </a:rPr>
              <a:t>κοινωνική</a:t>
            </a:r>
            <a:r>
              <a:rPr lang="el-GR" sz="2200" b="0" i="0" u="none" strike="noStrike" baseline="0" dirty="0">
                <a:latin typeface="Arial" panose="020B0604020202020204" pitchFamily="34" charset="0"/>
                <a:cs typeface="Arial" panose="020B0604020202020204" pitchFamily="34" charset="0"/>
              </a:rPr>
              <a:t>» πολιτική. Η οικειοποίηση της «</a:t>
            </a:r>
            <a:r>
              <a:rPr lang="el-GR" sz="2200" b="0" i="0" u="none" strike="noStrike" baseline="0" dirty="0" err="1">
                <a:latin typeface="Arial" panose="020B0604020202020204" pitchFamily="34" charset="0"/>
                <a:cs typeface="Arial" panose="020B0604020202020204" pitchFamily="34" charset="0"/>
              </a:rPr>
              <a:t>κεϋνσιανής</a:t>
            </a:r>
            <a:r>
              <a:rPr lang="el-GR" sz="2200" b="0" i="0" u="none" strike="noStrike" baseline="0" dirty="0">
                <a:latin typeface="Arial" panose="020B0604020202020204" pitchFamily="34" charset="0"/>
                <a:cs typeface="Arial" panose="020B0604020202020204" pitchFamily="34" charset="0"/>
              </a:rPr>
              <a:t> θεωρίας» από την αντίστοιχη «νεοκλασική οικονομική θεωρία» εμπέδωσε τον πρώτο, ενώ η κρίση του λεγόμενου κράτους πρόνοιας (δεκαετία 1970) έφερε στην επιφάνεια και συστηματοποίησε την πολιτική διαχείρισης του δεύτερου. Η επικράτηση της λεγόμενης «νεοφιλελεύθερης πολιτικής» ζητά τον επαναπροσδιορισμό των ανωτέρω και τη συμφωνία τους με τη λογική ή την πολιτική της «ιδιωτικοποίησης» (στην παροχή –αν όχι και στη χρηματοδότηση– κοινωνικών αγαθών).</a:t>
            </a:r>
            <a:endParaRPr lang="el-GR" sz="2200" dirty="0">
              <a:latin typeface="Arial" panose="020B0604020202020204" pitchFamily="34" charset="0"/>
              <a:cs typeface="Arial" panose="020B0604020202020204" pitchFamily="34" charset="0"/>
            </a:endParaRPr>
          </a:p>
        </p:txBody>
      </p:sp>
      <p:sp>
        <p:nvSpPr>
          <p:cNvPr id="10" name="Ορθογώνιο 9">
            <a:extLst>
              <a:ext uri="{FF2B5EF4-FFF2-40B4-BE49-F238E27FC236}">
                <a16:creationId xmlns:a16="http://schemas.microsoft.com/office/drawing/2014/main" id="{533F1D97-82F3-E87B-2650-0F47662E87C1}"/>
              </a:ext>
            </a:extLst>
          </p:cNvPr>
          <p:cNvSpPr/>
          <p:nvPr/>
        </p:nvSpPr>
        <p:spPr>
          <a:xfrm>
            <a:off x="0" y="6464808"/>
            <a:ext cx="12192000" cy="393192"/>
          </a:xfrm>
          <a:prstGeom prst="rect">
            <a:avLst/>
          </a:prstGeom>
          <a:solidFill>
            <a:srgbClr val="05AF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AECC1C4-778D-A4A3-72E9-72707273E091}"/>
              </a:ext>
            </a:extLst>
          </p:cNvPr>
          <p:cNvSpPr txBox="1"/>
          <p:nvPr/>
        </p:nvSpPr>
        <p:spPr>
          <a:xfrm>
            <a:off x="9941045" y="6523849"/>
            <a:ext cx="248431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latin typeface="Arial" panose="020B0604020202020204" pitchFamily="34" charset="0"/>
                <a:cs typeface="Arial" panose="020B0604020202020204" pitchFamily="34" charset="0"/>
              </a:rPr>
              <a:t>© 2024 Εκδόσεις Κριτική</a:t>
            </a:r>
          </a:p>
        </p:txBody>
      </p:sp>
    </p:spTree>
    <p:extLst>
      <p:ext uri="{BB962C8B-B14F-4D97-AF65-F5344CB8AC3E}">
        <p14:creationId xmlns:p14="http://schemas.microsoft.com/office/powerpoint/2010/main" val="76985264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470</TotalTime>
  <Words>4446</Words>
  <Application>Microsoft Office PowerPoint</Application>
  <PresentationFormat>Ευρεία οθόνη</PresentationFormat>
  <Paragraphs>264</Paragraphs>
  <Slides>37</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37</vt:i4>
      </vt:variant>
    </vt:vector>
  </HeadingPairs>
  <TitlesOfParts>
    <vt:vector size="43" baseType="lpstr">
      <vt:lpstr>MyriadPro-Bold</vt:lpstr>
      <vt:lpstr>MyriadPro-Regular</vt:lpstr>
      <vt:lpstr>Aptos</vt:lpstr>
      <vt:lpstr>Aptos Display</vt:lpstr>
      <vt:lpstr>Arial</vt:lpstr>
      <vt:lpstr>Θέμα του Office</vt:lpstr>
      <vt:lpstr>Πολιτική υγείας και  Διοίκηση υπηρεσιών υγείας</vt:lpstr>
      <vt:lpstr>1.1  Η ­έννοια­ της ­υγείας ­και­ της ­ασθένειας (1)</vt:lpstr>
      <vt:lpstr>1.1  Η ­έννοια­ της ­υγείας ­και­ της ­ασθένειας (2)</vt:lpstr>
      <vt:lpstr>1.1  Η ­έννοια­ της ­υγείας ­και­ της ­ασθένειας (3)</vt:lpstr>
      <vt:lpstr>1.1  Η ­έννοια­ της ­υγείας ­και­ της ­ασθένειας (4)</vt:lpstr>
      <vt:lpstr>1.1  Η ­έννοια­ της ­υγείας ­και­ της ­ασθένειας (5)</vt:lpstr>
      <vt:lpstr>1.1  Η ­έννοια­ της ­υγείας ­και­ της ­ασθένειας (6)</vt:lpstr>
      <vt:lpstr>1.1  Η ­έννοια­ της ­υγείας ­και­ της ­ασθένειας (7)</vt:lpstr>
      <vt:lpstr>1.2  Έννοια και περιεχόμενο πολιτικής και πολιτικού συστήματος (1)</vt:lpstr>
      <vt:lpstr>1.2  Έννοια και περιεχόμενο πολιτικής και πολιτικού συστήματος (2)</vt:lpstr>
      <vt:lpstr>1.2  Έννοια και περιεχόμενο πολιτικής και πολιτικού συστήματος (3)</vt:lpstr>
      <vt:lpstr>1.2  Έννοια και περιεχόμενο πολιτικής και πολιτικού συστήματος (4)</vt:lpstr>
      <vt:lpstr>1.2  Έννοια και περιεχόμενο πολιτικής και πολιτικού συστήματος (5)</vt:lpstr>
      <vt:lpstr>1.2  Έννοια και περιεχόμενο πολιτικής και πολιτικού συστήματος (6)</vt:lpstr>
      <vt:lpstr>1.3  Ορισμός διαδικασίας και προτυποποίηση        πολιτικών επιλογών (1)</vt:lpstr>
      <vt:lpstr>1.3  Ορισμός διαδικασίας και προτυποποίηση        πολιτικών επιλογών (2)</vt:lpstr>
      <vt:lpstr>1.3  Ορισμός διαδικασίας και προτυποποίηση        πολιτικών επιλογών (3)</vt:lpstr>
      <vt:lpstr>1.4  Σημασία και μηχανισμοί παραγωγής              πολιτικών υγείας (1)</vt:lpstr>
      <vt:lpstr>1.4  Σημασία και μηχανισμοί παραγωγής              πολιτικών υγείας (2)</vt:lpstr>
      <vt:lpstr>1.4  Σημασία και μηχανισμοί παραγωγής              πολιτικών υγείας (3)</vt:lpstr>
      <vt:lpstr>1.5  Στόχοι και αξιολόγηση πολιτικών υγείας (1)</vt:lpstr>
      <vt:lpstr>1.5  Στόχοι και αξιολόγηση πολιτικών υγείας (2)</vt:lpstr>
      <vt:lpstr>1.5  Στόχοι και αξιολόγηση πολιτικών υγείας (3)</vt:lpstr>
      <vt:lpstr>1.5  Στόχοι και αξιολόγηση πολιτικών υγείας (4)</vt:lpstr>
      <vt:lpstr>1.5  Στόχοι και αξιολόγηση πολιτικών υγείας (5)</vt:lpstr>
      <vt:lpstr>1.6  Έννοια και περιεχόμενο της διοίκησης (1)</vt:lpstr>
      <vt:lpstr>1.6  Έννοια και περιεχόμενο της διοίκησης (2)</vt:lpstr>
      <vt:lpstr>1.6  Έννοια και περιεχόμενο της διοίκησης (3)</vt:lpstr>
      <vt:lpstr>1.6  Έννοια και περιεχόμενο της διοίκησης (4)</vt:lpstr>
      <vt:lpstr>1.6  Έννοια και περιεχόμενο της διοίκησης (5)</vt:lpstr>
      <vt:lpstr>1.6  Έννοια και περιεχόμενο της διοίκησης (6)</vt:lpstr>
      <vt:lpstr>1.6  Έννοια και περιεχόμενο της διοίκησης (7)</vt:lpstr>
      <vt:lpstr>1.7  Διοίκηση στο παρελθόν και το μέλλον της δημόσιας διοίκησης (1)</vt:lpstr>
      <vt:lpstr>1.7  Διοίκηση στο παρελθόν και το μέλλον της δημόσιας διοίκησης (2)</vt:lpstr>
      <vt:lpstr>1.8  Διοίκηση στην υγεία (1)</vt:lpstr>
      <vt:lpstr>1.8  Διοίκηση στην υγεία (2)</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nikos</dc:creator>
  <cp:lastModifiedBy>Νικόλαος Πολύζος</cp:lastModifiedBy>
  <cp:revision>28</cp:revision>
  <dcterms:created xsi:type="dcterms:W3CDTF">2024-07-02T12:49:33Z</dcterms:created>
  <dcterms:modified xsi:type="dcterms:W3CDTF">2024-10-01T07:50:20Z</dcterms:modified>
</cp:coreProperties>
</file>