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313" r:id="rId4"/>
    <p:sldId id="258" r:id="rId5"/>
    <p:sldId id="327" r:id="rId6"/>
    <p:sldId id="301" r:id="rId7"/>
    <p:sldId id="302" r:id="rId8"/>
    <p:sldId id="303" r:id="rId9"/>
    <p:sldId id="304" r:id="rId10"/>
    <p:sldId id="286" r:id="rId11"/>
    <p:sldId id="283" r:id="rId12"/>
    <p:sldId id="306" r:id="rId13"/>
    <p:sldId id="274" r:id="rId14"/>
    <p:sldId id="273" r:id="rId15"/>
    <p:sldId id="310" r:id="rId16"/>
    <p:sldId id="309" r:id="rId17"/>
    <p:sldId id="257" r:id="rId18"/>
    <p:sldId id="307" r:id="rId19"/>
    <p:sldId id="311" r:id="rId20"/>
    <p:sldId id="314" r:id="rId21"/>
    <p:sldId id="316" r:id="rId22"/>
    <p:sldId id="317" r:id="rId23"/>
    <p:sldId id="272" r:id="rId24"/>
    <p:sldId id="372" r:id="rId25"/>
    <p:sldId id="373" r:id="rId26"/>
    <p:sldId id="318" r:id="rId27"/>
    <p:sldId id="374" r:id="rId28"/>
    <p:sldId id="329" r:id="rId29"/>
    <p:sldId id="335" r:id="rId30"/>
    <p:sldId id="332" r:id="rId31"/>
    <p:sldId id="333" r:id="rId32"/>
    <p:sldId id="308" r:id="rId33"/>
    <p:sldId id="376" r:id="rId34"/>
    <p:sldId id="355" r:id="rId35"/>
    <p:sldId id="353" r:id="rId36"/>
    <p:sldId id="354" r:id="rId37"/>
    <p:sldId id="356" r:id="rId38"/>
    <p:sldId id="321" r:id="rId39"/>
    <p:sldId id="377" r:id="rId40"/>
    <p:sldId id="336" r:id="rId41"/>
    <p:sldId id="320" r:id="rId42"/>
    <p:sldId id="337" r:id="rId43"/>
    <p:sldId id="352" r:id="rId44"/>
    <p:sldId id="371" r:id="rId45"/>
    <p:sldId id="348" r:id="rId46"/>
    <p:sldId id="378" r:id="rId47"/>
    <p:sldId id="326" r:id="rId48"/>
    <p:sldId id="344" r:id="rId49"/>
    <p:sldId id="341" r:id="rId50"/>
    <p:sldId id="340" r:id="rId51"/>
    <p:sldId id="342" r:id="rId52"/>
    <p:sldId id="328" r:id="rId53"/>
    <p:sldId id="334" r:id="rId54"/>
    <p:sldId id="346" r:id="rId55"/>
    <p:sldId id="367" r:id="rId56"/>
    <p:sldId id="347" r:id="rId57"/>
    <p:sldId id="359" r:id="rId58"/>
    <p:sldId id="360" r:id="rId59"/>
    <p:sldId id="366" r:id="rId60"/>
    <p:sldId id="362" r:id="rId61"/>
    <p:sldId id="349" r:id="rId62"/>
    <p:sldId id="315" r:id="rId63"/>
    <p:sldId id="269" r:id="rId64"/>
    <p:sldId id="322" r:id="rId65"/>
    <p:sldId id="323" r:id="rId66"/>
    <p:sldId id="368" r:id="rId67"/>
    <p:sldId id="324" r:id="rId68"/>
    <p:sldId id="379" r:id="rId69"/>
    <p:sldId id="325" r:id="rId70"/>
    <p:sldId id="364" r:id="rId71"/>
    <p:sldId id="365" r:id="rId72"/>
    <p:sldId id="299" r:id="rId73"/>
    <p:sldId id="289" r:id="rId74"/>
    <p:sldId id="290" r:id="rId75"/>
    <p:sldId id="291" r:id="rId76"/>
    <p:sldId id="292" r:id="rId77"/>
    <p:sldId id="293" r:id="rId78"/>
    <p:sldId id="294" r:id="rId79"/>
    <p:sldId id="295" r:id="rId80"/>
    <p:sldId id="296" r:id="rId81"/>
    <p:sldId id="297" r:id="rId82"/>
    <p:sldId id="298" r:id="rId83"/>
    <p:sldId id="287" r:id="rId84"/>
    <p:sldId id="288" r:id="rId85"/>
    <p:sldId id="284" r:id="rId86"/>
    <p:sldId id="282" r:id="rId87"/>
    <p:sldId id="260" r:id="rId88"/>
    <p:sldId id="262" r:id="rId89"/>
    <p:sldId id="263" r:id="rId90"/>
    <p:sldId id="264" r:id="rId91"/>
    <p:sldId id="265" r:id="rId92"/>
    <p:sldId id="266" r:id="rId93"/>
    <p:sldId id="267" r:id="rId94"/>
    <p:sldId id="268" r:id="rId95"/>
    <p:sldId id="270" r:id="rId9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6" d="100"/>
          <a:sy n="86" d="100"/>
        </p:scale>
        <p:origin x="-133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33352AC-AF67-43A2-91E0-45639808BBF1}" type="datetimeFigureOut">
              <a:rPr lang="el-GR" smtClean="0"/>
              <a:pPr/>
              <a:t>16/11/2019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B2E914-EDA8-4D92-9C77-42F54C8921D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352AC-AF67-43A2-91E0-45639808BBF1}" type="datetimeFigureOut">
              <a:rPr lang="el-GR" smtClean="0"/>
              <a:pPr/>
              <a:t>16/11/2019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2E914-EDA8-4D92-9C77-42F54C8921D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pmc/articles/PMC515925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ncbi.nlm.nih.gov/pmc/articles/PMC582981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ncbi.nlm.nih.gov/pmc/articles/PMC5159257/"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hyperlink" Target="https://www.ncbi.nlm.nih.gov/pubmed/2997170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515925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ncbi.nlm.nih.gov/pubmed/279069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researchgate.net/project/1-Mechanisms-to-activate-endogenous-stem-cell-proliferation-in-brain-agin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ncbi.nlm.nih.gov/pubmed/?term=Grider%20JS%5bAuthor%5d&amp;cauthor=true&amp;cauthor_uid=26218948" TargetMode="External"/><Relationship Id="rId13" Type="http://schemas.openxmlformats.org/officeDocument/2006/relationships/hyperlink" Target="https://www.ncbi.nlm.nih.gov/pubmed/?term=Sharma%20ML%5bAuthor%5d&amp;cauthor=true&amp;cauthor_uid=26218948" TargetMode="External"/><Relationship Id="rId18" Type="http://schemas.openxmlformats.org/officeDocument/2006/relationships/hyperlink" Target="https://www.ncbi.nlm.nih.gov/pubmed/?term=Wargo%20BW%5bAuthor%5d&amp;cauthor=true&amp;cauthor_uid=26218948" TargetMode="External"/><Relationship Id="rId3" Type="http://schemas.openxmlformats.org/officeDocument/2006/relationships/hyperlink" Target="https://www.ncbi.nlm.nih.gov/pubmed/?term=Kaye%20AD%5bAuthor%5d&amp;cauthor=true&amp;cauthor_uid=26218948" TargetMode="External"/><Relationship Id="rId21" Type="http://schemas.openxmlformats.org/officeDocument/2006/relationships/image" Target="../media/image49.jpeg"/><Relationship Id="rId7" Type="http://schemas.openxmlformats.org/officeDocument/2006/relationships/hyperlink" Target="https://www.ncbi.nlm.nih.gov/pubmed/?term=Grami%20V%5bAuthor%5d&amp;cauthor=true&amp;cauthor_uid=26218948" TargetMode="External"/><Relationship Id="rId12" Type="http://schemas.openxmlformats.org/officeDocument/2006/relationships/hyperlink" Target="https://www.ncbi.nlm.nih.gov/pubmed/?term=Nampiaparampil%20DE%5bAuthor%5d&amp;cauthor=true&amp;cauthor_uid=26218948" TargetMode="External"/><Relationship Id="rId17" Type="http://schemas.openxmlformats.org/officeDocument/2006/relationships/hyperlink" Target="https://www.ncbi.nlm.nih.gov/pubmed/?term=Vallejo%20R%5bAuthor%5d&amp;cauthor=true&amp;cauthor_uid=26218948" TargetMode="External"/><Relationship Id="rId2" Type="http://schemas.openxmlformats.org/officeDocument/2006/relationships/hyperlink" Target="https://www.ncbi.nlm.nih.gov/pubmed/?term=Manchikanti%20L%5bAuthor%5d&amp;cauthor=true&amp;cauthor_uid=26218948" TargetMode="External"/><Relationship Id="rId16" Type="http://schemas.openxmlformats.org/officeDocument/2006/relationships/hyperlink" Target="https://www.ncbi.nlm.nih.gov/pubmed/?term=Soin%20A%5bAuthor%5d&amp;cauthor=true&amp;cauthor_uid=26218948" TargetMode="External"/><Relationship Id="rId20" Type="http://schemas.openxmlformats.org/officeDocument/2006/relationships/hyperlink" Target="https://www.ncbi.nlm.nih.gov/pubmed/26218948" TargetMode="External"/><Relationship Id="rId1" Type="http://schemas.openxmlformats.org/officeDocument/2006/relationships/slideLayout" Target="../slideLayouts/slideLayout2.xml"/><Relationship Id="rId6" Type="http://schemas.openxmlformats.org/officeDocument/2006/relationships/hyperlink" Target="https://www.ncbi.nlm.nih.gov/pubmed/?term=Gharibo%20CG%5bAuthor%5d&amp;cauthor=true&amp;cauthor_uid=26218948" TargetMode="External"/><Relationship Id="rId11" Type="http://schemas.openxmlformats.org/officeDocument/2006/relationships/hyperlink" Target="https://www.ncbi.nlm.nih.gov/pubmed/?term=Mann%20DP%5bAuthor%5d&amp;cauthor=true&amp;cauthor_uid=26218948" TargetMode="External"/><Relationship Id="rId5" Type="http://schemas.openxmlformats.org/officeDocument/2006/relationships/hyperlink" Target="https://www.ncbi.nlm.nih.gov/pubmed/?term=Bakshi%20S%5bAuthor%5d&amp;cauthor=true&amp;cauthor_uid=26218948" TargetMode="External"/><Relationship Id="rId15" Type="http://schemas.openxmlformats.org/officeDocument/2006/relationships/hyperlink" Target="https://www.ncbi.nlm.nih.gov/pubmed/?term=Singh%20V%5bAuthor%5d&amp;cauthor=true&amp;cauthor_uid=26218948" TargetMode="External"/><Relationship Id="rId10" Type="http://schemas.openxmlformats.org/officeDocument/2006/relationships/hyperlink" Target="https://www.ncbi.nlm.nih.gov/pubmed/?term=Jha%20SS%5bAuthor%5d&amp;cauthor=true&amp;cauthor_uid=26218948" TargetMode="External"/><Relationship Id="rId19" Type="http://schemas.openxmlformats.org/officeDocument/2006/relationships/hyperlink" Target="https://www.ncbi.nlm.nih.gov/pubmed/?term=Hirsch%20JA%5bAuthor%5d&amp;cauthor=true&amp;cauthor_uid=26218948" TargetMode="External"/><Relationship Id="rId4" Type="http://schemas.openxmlformats.org/officeDocument/2006/relationships/hyperlink" Target="https://www.ncbi.nlm.nih.gov/pubmed/?term=Boswell%20MV%5bAuthor%5d&amp;cauthor=true&amp;cauthor_uid=26218948" TargetMode="External"/><Relationship Id="rId9" Type="http://schemas.openxmlformats.org/officeDocument/2006/relationships/hyperlink" Target="https://www.ncbi.nlm.nih.gov/pubmed/?term=Gupta%20S%5bAuthor%5d&amp;cauthor=true&amp;cauthor_uid=26218948" TargetMode="External"/><Relationship Id="rId14" Type="http://schemas.openxmlformats.org/officeDocument/2006/relationships/hyperlink" Target="https://www.ncbi.nlm.nih.gov/pubmed/?term=Shroyer%20LN%5bAuthor%5d&amp;cauthor=true&amp;cauthor_uid=26218948"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59.jpeg"/></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png"/></Relationships>
</file>

<file path=ppt/slides/_rels/slide8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9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9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6357951" y="428604"/>
            <a:ext cx="3714775" cy="6429396"/>
          </a:xfrm>
          <a:prstGeom prst="rect">
            <a:avLst/>
          </a:prstGeom>
          <a:noFill/>
          <a:scene3d>
            <a:camera prst="isometricOffAxis1Right"/>
            <a:lightRig rig="threePt" dir="t"/>
          </a:scene3d>
        </p:spPr>
      </p:pic>
      <p:sp>
        <p:nvSpPr>
          <p:cNvPr id="2" name="1 - Τίτλος"/>
          <p:cNvSpPr>
            <a:spLocks noGrp="1"/>
          </p:cNvSpPr>
          <p:nvPr>
            <p:ph type="ctrTitle"/>
          </p:nvPr>
        </p:nvSpPr>
        <p:spPr>
          <a:xfrm>
            <a:off x="1071538" y="1142984"/>
            <a:ext cx="7143800" cy="1857388"/>
          </a:xfrm>
        </p:spPr>
        <p:txBody>
          <a:bodyPr>
            <a:normAutofit fontScale="90000"/>
          </a:bodyPr>
          <a:lstStyle/>
          <a:p>
            <a:r>
              <a:rPr lang="el-GR" b="1" dirty="0" smtClean="0">
                <a:latin typeface="Comic Sans MS" pitchFamily="66" charset="0"/>
              </a:rPr>
              <a:t>Εκφυλιστική Σπονδυλαρθρίτιδα</a:t>
            </a:r>
            <a:br>
              <a:rPr lang="el-GR" b="1" dirty="0" smtClean="0">
                <a:latin typeface="Comic Sans MS" pitchFamily="66" charset="0"/>
              </a:rPr>
            </a:br>
            <a:r>
              <a:rPr lang="el-GR" b="1" dirty="0" smtClean="0">
                <a:latin typeface="Comic Sans MS" pitchFamily="66" charset="0"/>
              </a:rPr>
              <a:t>Διάγνωση- Θεραπεία</a:t>
            </a:r>
            <a:endParaRPr lang="el-GR" b="1" dirty="0">
              <a:latin typeface="Comic Sans MS" pitchFamily="66" charset="0"/>
            </a:endParaRPr>
          </a:p>
        </p:txBody>
      </p:sp>
      <p:sp>
        <p:nvSpPr>
          <p:cNvPr id="3" name="2 - Υπότιτλος"/>
          <p:cNvSpPr>
            <a:spLocks noGrp="1"/>
          </p:cNvSpPr>
          <p:nvPr>
            <p:ph type="subTitle" idx="1"/>
          </p:nvPr>
        </p:nvSpPr>
        <p:spPr>
          <a:xfrm>
            <a:off x="1371600" y="4429132"/>
            <a:ext cx="6400800" cy="1285884"/>
          </a:xfrm>
        </p:spPr>
        <p:txBody>
          <a:bodyPr>
            <a:normAutofit/>
          </a:bodyPr>
          <a:lstStyle/>
          <a:p>
            <a:r>
              <a:rPr lang="el-GR" b="1" dirty="0" smtClean="0">
                <a:solidFill>
                  <a:srgbClr val="0000FF"/>
                </a:solidFill>
                <a:latin typeface="Comic Sans MS" pitchFamily="66" charset="0"/>
              </a:rPr>
              <a:t>Πελαγία </a:t>
            </a:r>
            <a:r>
              <a:rPr lang="el-GR" b="1" dirty="0" err="1" smtClean="0">
                <a:solidFill>
                  <a:srgbClr val="0000FF"/>
                </a:solidFill>
                <a:latin typeface="Comic Sans MS" pitchFamily="66" charset="0"/>
              </a:rPr>
              <a:t>Χλωροπούλου</a:t>
            </a:r>
            <a:endParaRPr lang="el-GR" b="1" dirty="0" smtClean="0">
              <a:solidFill>
                <a:srgbClr val="0000FF"/>
              </a:solidFill>
              <a:latin typeface="Comic Sans MS" pitchFamily="66" charset="0"/>
            </a:endParaRPr>
          </a:p>
          <a:p>
            <a:r>
              <a:rPr lang="el-GR" b="1" dirty="0" smtClean="0">
                <a:solidFill>
                  <a:srgbClr val="0000FF"/>
                </a:solidFill>
                <a:latin typeface="Comic Sans MS" pitchFamily="66" charset="0"/>
              </a:rPr>
              <a:t>Επίκουρη Καθηγήτρια ΔΠΘ</a:t>
            </a:r>
            <a:endParaRPr lang="el-GR" b="1" dirty="0">
              <a:solidFill>
                <a:srgbClr val="0000FF"/>
              </a:solidFill>
              <a:latin typeface="Comic Sans MS" pitchFamily="66" charset="0"/>
            </a:endParaRPr>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0" y="285728"/>
            <a:ext cx="1928826" cy="2399242"/>
          </a:xfrm>
          <a:prstGeom prst="rect">
            <a:avLst/>
          </a:prstGeom>
          <a:noFill/>
        </p:spPr>
      </p:pic>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Συνέπεια</a:t>
            </a:r>
            <a:endParaRPr lang="el-GR" dirty="0"/>
          </a:p>
        </p:txBody>
      </p:sp>
      <p:sp>
        <p:nvSpPr>
          <p:cNvPr id="3" name="2 - Θέση περιεχομένου"/>
          <p:cNvSpPr>
            <a:spLocks noGrp="1"/>
          </p:cNvSpPr>
          <p:nvPr>
            <p:ph idx="1"/>
          </p:nvPr>
        </p:nvSpPr>
        <p:spPr/>
        <p:txBody>
          <a:bodyPr/>
          <a:lstStyle/>
          <a:p>
            <a:r>
              <a:rPr lang="el-GR" dirty="0" smtClean="0">
                <a:latin typeface="Comic Sans MS" pitchFamily="66" charset="0"/>
              </a:rPr>
              <a:t>Τα </a:t>
            </a:r>
            <a:r>
              <a:rPr lang="el-GR" i="1" u="sng" dirty="0" smtClean="0">
                <a:latin typeface="Comic Sans MS" pitchFamily="66" charset="0"/>
              </a:rPr>
              <a:t>οστεόφυτα</a:t>
            </a:r>
            <a:r>
              <a:rPr lang="el-GR" dirty="0" smtClean="0">
                <a:latin typeface="Comic Sans MS" pitchFamily="66" charset="0"/>
              </a:rPr>
              <a:t> σε συνδυασμό με την </a:t>
            </a:r>
            <a:r>
              <a:rPr lang="el-GR" i="1" u="sng" dirty="0" smtClean="0">
                <a:latin typeface="Comic Sans MS" pitchFamily="66" charset="0"/>
              </a:rPr>
              <a:t>εκφύλιση</a:t>
            </a:r>
            <a:r>
              <a:rPr lang="el-GR" dirty="0" smtClean="0">
                <a:latin typeface="Comic Sans MS" pitchFamily="66" charset="0"/>
              </a:rPr>
              <a:t> και την </a:t>
            </a:r>
            <a:r>
              <a:rPr lang="el-GR" i="1" u="sng" dirty="0" smtClean="0">
                <a:latin typeface="Comic Sans MS" pitchFamily="66" charset="0"/>
              </a:rPr>
              <a:t>προβολή των μεσοσπονδυλίων δίσκων</a:t>
            </a:r>
            <a:r>
              <a:rPr lang="el-GR" dirty="0" smtClean="0">
                <a:latin typeface="Comic Sans MS" pitchFamily="66" charset="0"/>
              </a:rPr>
              <a:t> προκαλούν:</a:t>
            </a:r>
          </a:p>
          <a:p>
            <a:pPr marL="971550" lvl="1" indent="-514350">
              <a:buFont typeface="+mj-lt"/>
              <a:buAutoNum type="alphaLcPeriod"/>
            </a:pPr>
            <a:r>
              <a:rPr lang="el-GR" b="1" dirty="0" smtClean="0">
                <a:solidFill>
                  <a:srgbClr val="0000FF"/>
                </a:solidFill>
                <a:latin typeface="Comic Sans MS" pitchFamily="66" charset="0"/>
              </a:rPr>
              <a:t>Στένωση του σπονδυλικού σωλήνα (κεντρική στένωση) ή</a:t>
            </a:r>
          </a:p>
          <a:p>
            <a:pPr marL="971550" lvl="1" indent="-514350">
              <a:buFont typeface="+mj-lt"/>
              <a:buAutoNum type="alphaLcPeriod"/>
            </a:pPr>
            <a:r>
              <a:rPr lang="el-GR" b="1" dirty="0" smtClean="0">
                <a:solidFill>
                  <a:srgbClr val="0000FF"/>
                </a:solidFill>
                <a:latin typeface="Comic Sans MS" pitchFamily="66" charset="0"/>
              </a:rPr>
              <a:t>Των σπονδυλικών τρημάτων         (πλάγια στένωση</a:t>
            </a:r>
            <a:r>
              <a:rPr lang="el-GR" dirty="0" smtClean="0">
                <a:solidFill>
                  <a:srgbClr val="0000FF"/>
                </a:solidFill>
                <a:latin typeface="Comic Sans MS" pitchFamily="66" charset="0"/>
              </a:rPr>
              <a:t>)</a:t>
            </a:r>
            <a:r>
              <a:rPr lang="el-GR" dirty="0" smtClean="0">
                <a:solidFill>
                  <a:srgbClr val="0000FF"/>
                </a:solidFill>
              </a:rPr>
              <a:t>.</a:t>
            </a:r>
          </a:p>
          <a:p>
            <a:pPr marL="971550" lvl="1" indent="-514350">
              <a:buFont typeface="+mj-lt"/>
              <a:buAutoNum type="alphaLcPeriod"/>
            </a:pPr>
            <a:r>
              <a:rPr lang="el-GR" b="1" dirty="0" smtClean="0">
                <a:solidFill>
                  <a:srgbClr val="00B0F0"/>
                </a:solidFill>
                <a:effectLst>
                  <a:outerShdw blurRad="38100" dist="38100" dir="2700000" algn="tl">
                    <a:srgbClr val="000000">
                      <a:alpha val="43137"/>
                    </a:srgbClr>
                  </a:outerShdw>
                </a:effectLst>
                <a:latin typeface="Comic Sans MS" pitchFamily="66" charset="0"/>
              </a:rPr>
              <a:t>Εκφυλιστικού τύπου </a:t>
            </a:r>
            <a:r>
              <a:rPr lang="el-GR" b="1" dirty="0" err="1" smtClean="0">
                <a:solidFill>
                  <a:srgbClr val="00B0F0"/>
                </a:solidFill>
                <a:effectLst>
                  <a:outerShdw blurRad="38100" dist="38100" dir="2700000" algn="tl">
                    <a:srgbClr val="000000">
                      <a:alpha val="43137"/>
                    </a:srgbClr>
                  </a:outerShdw>
                </a:effectLst>
                <a:latin typeface="Comic Sans MS" pitchFamily="66" charset="0"/>
              </a:rPr>
              <a:t>σπονδυλολίσθηση</a:t>
            </a:r>
            <a:r>
              <a:rPr lang="el-GR" b="1" dirty="0" smtClean="0">
                <a:solidFill>
                  <a:srgbClr val="00B0F0"/>
                </a:solidFill>
                <a:effectLst>
                  <a:outerShdw blurRad="38100" dist="38100" dir="2700000" algn="tl">
                    <a:srgbClr val="000000">
                      <a:alpha val="43137"/>
                    </a:srgbClr>
                  </a:outerShdw>
                </a:effectLst>
                <a:latin typeface="Comic Sans MS" pitchFamily="66" charset="0"/>
              </a:rPr>
              <a:t> </a:t>
            </a:r>
          </a:p>
          <a:p>
            <a:endParaRPr lang="el-GR" dirty="0"/>
          </a:p>
        </p:txBody>
      </p:sp>
      <p:pic>
        <p:nvPicPr>
          <p:cNvPr id="5" name="Picture 2" descr="Degenerative spondylolisthesis could cause nerves in the spine to become compressed, causing pain."/>
          <p:cNvPicPr>
            <a:picLocks noChangeAspect="1" noChangeArrowheads="1"/>
          </p:cNvPicPr>
          <p:nvPr/>
        </p:nvPicPr>
        <p:blipFill>
          <a:blip r:embed="rId2"/>
          <a:srcRect/>
          <a:stretch>
            <a:fillRect/>
          </a:stretch>
        </p:blipFill>
        <p:spPr bwMode="auto">
          <a:xfrm>
            <a:off x="6572264" y="285728"/>
            <a:ext cx="2247900" cy="1257301"/>
          </a:xfrm>
          <a:prstGeom prst="rect">
            <a:avLst/>
          </a:prstGeom>
          <a:ln>
            <a:noFill/>
          </a:ln>
          <a:effectLst>
            <a:outerShdw blurRad="190500" algn="tl" rotWithShape="0">
              <a:srgbClr val="000000">
                <a:alpha val="70000"/>
              </a:srgbClr>
            </a:outerShdw>
          </a:effectLst>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500174"/>
            <a:ext cx="3471858" cy="4625989"/>
          </a:xfrm>
        </p:spPr>
        <p:txBody>
          <a:bodyPr/>
          <a:lstStyle/>
          <a:p>
            <a:pPr algn="ctr"/>
            <a:endParaRPr lang="el-GR" dirty="0"/>
          </a:p>
        </p:txBody>
      </p:sp>
      <p:pic>
        <p:nvPicPr>
          <p:cNvPr id="38914" name="Picture 2" descr="Did you know there are three different types of spinal stenosis? There's central, foraminal, &amp; lateral recess stenosis! Essentially, are narrowing of the spine but are in different locations in your vertebrae. Read more here about the different symptoms &amp; treatments of each! | BraceAbility"/>
          <p:cNvPicPr>
            <a:picLocks noChangeAspect="1" noChangeArrowheads="1"/>
          </p:cNvPicPr>
          <p:nvPr/>
        </p:nvPicPr>
        <p:blipFill>
          <a:blip r:embed="rId2"/>
          <a:srcRect/>
          <a:stretch>
            <a:fillRect/>
          </a:stretch>
        </p:blipFill>
        <p:spPr bwMode="auto">
          <a:xfrm>
            <a:off x="500034" y="285728"/>
            <a:ext cx="8429652" cy="5978477"/>
          </a:xfrm>
          <a:prstGeom prst="rect">
            <a:avLst/>
          </a:prstGeom>
          <a:noFill/>
        </p:spPr>
      </p:pic>
      <p:sp>
        <p:nvSpPr>
          <p:cNvPr id="8" name="7 - Ορθογώνιο"/>
          <p:cNvSpPr/>
          <p:nvPr/>
        </p:nvSpPr>
        <p:spPr>
          <a:xfrm>
            <a:off x="3286116" y="3643314"/>
            <a:ext cx="1200152" cy="500066"/>
          </a:xfrm>
          <a:prstGeom prst="rect">
            <a:avLst/>
          </a:prstGeom>
          <a:noFill/>
          <a:ln w="38100">
            <a:solidFill>
              <a:srgbClr val="FF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8 - Ευθεία γραμμή σύνδεσης"/>
          <p:cNvCxnSpPr/>
          <p:nvPr/>
        </p:nvCxnSpPr>
        <p:spPr>
          <a:xfrm>
            <a:off x="3357554" y="4000504"/>
            <a:ext cx="78581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428596" y="3714752"/>
            <a:ext cx="1200152" cy="500066"/>
          </a:xfrm>
          <a:prstGeom prst="rect">
            <a:avLst/>
          </a:prstGeom>
          <a:noFill/>
          <a:ln w="38100">
            <a:solidFill>
              <a:srgbClr val="FF0000"/>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rtl="0">
              <a:spcBef>
                <a:spcPct val="0"/>
              </a:spcBef>
            </a:pPr>
            <a:r>
              <a:rPr lang="el-GR" sz="3600" b="1" dirty="0" smtClean="0">
                <a:solidFill>
                  <a:schemeClr val="tx1"/>
                </a:solidFill>
                <a:latin typeface="Comic Sans MS" pitchFamily="66" charset="0"/>
              </a:rPr>
              <a:t/>
            </a:r>
            <a:br>
              <a:rPr lang="el-GR" sz="3600" b="1" dirty="0" smtClean="0">
                <a:solidFill>
                  <a:schemeClr val="tx1"/>
                </a:solidFill>
                <a:latin typeface="Comic Sans MS" pitchFamily="66" charset="0"/>
              </a:rPr>
            </a:br>
            <a:r>
              <a:rPr lang="el-GR" sz="3600" b="1" dirty="0" smtClean="0">
                <a:solidFill>
                  <a:schemeClr val="tx1"/>
                </a:solidFill>
                <a:latin typeface="Comic Sans MS" pitchFamily="66" charset="0"/>
              </a:rPr>
              <a:t>Εκφυλιστικού τύπου </a:t>
            </a:r>
            <a:r>
              <a:rPr lang="el-GR" sz="3600" b="1" dirty="0" err="1" smtClean="0">
                <a:solidFill>
                  <a:schemeClr val="tx1"/>
                </a:solidFill>
                <a:latin typeface="Comic Sans MS" pitchFamily="66" charset="0"/>
              </a:rPr>
              <a:t>σπονδυλολίσθηση</a:t>
            </a:r>
            <a:r>
              <a:rPr lang="el-GR" sz="3600" b="1" dirty="0" smtClean="0">
                <a:solidFill>
                  <a:schemeClr val="tx1"/>
                </a:solidFill>
                <a:latin typeface="Comic Sans MS" pitchFamily="66" charset="0"/>
              </a:rPr>
              <a:t> </a:t>
            </a:r>
            <a:br>
              <a:rPr lang="el-GR" sz="3600" b="1" dirty="0" smtClean="0">
                <a:solidFill>
                  <a:schemeClr val="tx1"/>
                </a:solidFill>
                <a:latin typeface="Comic Sans MS" pitchFamily="66" charset="0"/>
              </a:rPr>
            </a:br>
            <a:endParaRPr lang="el-GR" sz="3600" dirty="0">
              <a:solidFill>
                <a:schemeClr val="tx1"/>
              </a:solidFill>
            </a:endParaRPr>
          </a:p>
        </p:txBody>
      </p:sp>
      <p:sp>
        <p:nvSpPr>
          <p:cNvPr id="3" name="2 - Θέση περιεχομένου"/>
          <p:cNvSpPr>
            <a:spLocks noGrp="1"/>
          </p:cNvSpPr>
          <p:nvPr>
            <p:ph idx="1"/>
          </p:nvPr>
        </p:nvSpPr>
        <p:spPr>
          <a:xfrm>
            <a:off x="571472" y="1214422"/>
            <a:ext cx="8229600" cy="4525963"/>
          </a:xfrm>
        </p:spPr>
        <p:txBody>
          <a:bodyPr/>
          <a:lstStyle/>
          <a:p>
            <a:pPr marL="342900" lvl="1" indent="-342900">
              <a:buNone/>
            </a:pPr>
            <a:endParaRPr lang="el-GR" b="1" dirty="0" smtClean="0">
              <a:solidFill>
                <a:srgbClr val="00B0F0"/>
              </a:solidFill>
              <a:effectLst>
                <a:outerShdw blurRad="38100" dist="38100" dir="2700000" algn="tl">
                  <a:srgbClr val="000000">
                    <a:alpha val="43137"/>
                  </a:srgbClr>
                </a:outerShdw>
              </a:effectLst>
              <a:latin typeface="Comic Sans MS" pitchFamily="66" charset="0"/>
            </a:endParaRPr>
          </a:p>
          <a:p>
            <a:endParaRPr lang="el-GR" dirty="0"/>
          </a:p>
        </p:txBody>
      </p:sp>
      <p:pic>
        <p:nvPicPr>
          <p:cNvPr id="4" name="Picture 4" descr="WInchester Hospital Chiropractic | Woburn MA"/>
          <p:cNvPicPr>
            <a:picLocks noChangeAspect="1" noChangeArrowheads="1"/>
          </p:cNvPicPr>
          <p:nvPr/>
        </p:nvPicPr>
        <p:blipFill>
          <a:blip r:embed="rId2"/>
          <a:srcRect/>
          <a:stretch>
            <a:fillRect/>
          </a:stretch>
        </p:blipFill>
        <p:spPr bwMode="auto">
          <a:xfrm>
            <a:off x="1714480" y="1428736"/>
            <a:ext cx="4929222" cy="4929222"/>
          </a:xfrm>
          <a:prstGeom prst="rect">
            <a:avLst/>
          </a:prstGeom>
          <a:noFill/>
        </p:spPr>
      </p:pic>
      <p:sp>
        <p:nvSpPr>
          <p:cNvPr id="5" name="4 - Βέλος προς τα κάτω"/>
          <p:cNvSpPr/>
          <p:nvPr/>
        </p:nvSpPr>
        <p:spPr>
          <a:xfrm rot="2962173">
            <a:off x="6415764" y="2466977"/>
            <a:ext cx="484632" cy="157909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6" name="5 - Βέλος προς τα κάτω"/>
          <p:cNvSpPr/>
          <p:nvPr/>
        </p:nvSpPr>
        <p:spPr>
          <a:xfrm rot="2962173">
            <a:off x="3872236" y="2551670"/>
            <a:ext cx="484632" cy="157909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7" name="6 - Βέλος προς τα κάτω"/>
          <p:cNvSpPr/>
          <p:nvPr/>
        </p:nvSpPr>
        <p:spPr>
          <a:xfrm rot="2962173">
            <a:off x="4800930" y="2265917"/>
            <a:ext cx="484632" cy="157909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
        <p:nvSpPr>
          <p:cNvPr id="8" name="7 - Δεξιό βέλος"/>
          <p:cNvSpPr/>
          <p:nvPr/>
        </p:nvSpPr>
        <p:spPr>
          <a:xfrm rot="2432441">
            <a:off x="599369" y="3200806"/>
            <a:ext cx="1674974"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sp>
        <p:nvSpPr>
          <p:cNvPr id="9" name="8 - Ορθογώνιο"/>
          <p:cNvSpPr/>
          <p:nvPr/>
        </p:nvSpPr>
        <p:spPr>
          <a:xfrm>
            <a:off x="0" y="5286388"/>
            <a:ext cx="9144000" cy="1477328"/>
          </a:xfrm>
          <a:prstGeom prst="rect">
            <a:avLst/>
          </a:prstGeom>
          <a:effectLst>
            <a:softEdge rad="63500"/>
          </a:effectLst>
        </p:spPr>
        <p:style>
          <a:lnRef idx="0">
            <a:scrgbClr r="0" g="0" b="0"/>
          </a:lnRef>
          <a:fillRef idx="1003">
            <a:schemeClr val="lt1"/>
          </a:fillRef>
          <a:effectRef idx="0">
            <a:scrgbClr r="0" g="0" b="0"/>
          </a:effectRef>
          <a:fontRef idx="major"/>
        </p:style>
        <p:txBody>
          <a:bodyPr wrap="square">
            <a:spAutoFit/>
          </a:bodyPr>
          <a:lstStyle/>
          <a:p>
            <a:r>
              <a:rPr lang="el-GR" dirty="0" smtClean="0"/>
              <a:t> </a:t>
            </a:r>
            <a:r>
              <a:rPr lang="el-GR" dirty="0" smtClean="0">
                <a:latin typeface="Comic Sans MS" pitchFamily="66" charset="0"/>
              </a:rPr>
              <a:t>Εκφυλιστική μορφή:</a:t>
            </a:r>
          </a:p>
          <a:p>
            <a:pPr>
              <a:buFont typeface="Wingdings" pitchFamily="2" charset="2"/>
              <a:buChar char="Ø"/>
            </a:pPr>
            <a:r>
              <a:rPr lang="el-GR" dirty="0" smtClean="0">
                <a:latin typeface="Comic Sans MS" pitchFamily="66" charset="0"/>
              </a:rPr>
              <a:t>Συχνότερη στις γυναίκες</a:t>
            </a:r>
          </a:p>
          <a:p>
            <a:pPr>
              <a:buFont typeface="Wingdings" pitchFamily="2" charset="2"/>
              <a:buChar char="Ø"/>
            </a:pPr>
            <a:r>
              <a:rPr lang="el-GR" dirty="0" smtClean="0">
                <a:latin typeface="Comic Sans MS" pitchFamily="66" charset="0"/>
              </a:rPr>
              <a:t>Εντοπίζεται κατά κανόνα μεταξύ Ο4-Ο5</a:t>
            </a:r>
          </a:p>
          <a:p>
            <a:pPr>
              <a:buFont typeface="Wingdings" pitchFamily="2" charset="2"/>
              <a:buChar char="Ø"/>
            </a:pPr>
            <a:r>
              <a:rPr lang="el-GR" dirty="0" smtClean="0">
                <a:latin typeface="Comic Sans MS" pitchFamily="66" charset="0"/>
              </a:rPr>
              <a:t>Εμφανίζεται σε άτομα άνω των 40 ετών </a:t>
            </a:r>
          </a:p>
          <a:p>
            <a:pPr>
              <a:buFont typeface="Wingdings" pitchFamily="2" charset="2"/>
              <a:buChar char="Ø"/>
            </a:pPr>
            <a:r>
              <a:rPr lang="el-GR" dirty="0" smtClean="0">
                <a:latin typeface="Comic Sans MS" pitchFamily="66" charset="0"/>
              </a:rPr>
              <a:t>Δεν ολισθαίνει περισσότερο από το 1/3 της </a:t>
            </a:r>
            <a:r>
              <a:rPr lang="el-GR" dirty="0" err="1" smtClean="0">
                <a:latin typeface="Comic Sans MS" pitchFamily="66" charset="0"/>
              </a:rPr>
              <a:t>προσθιοπίσθιας</a:t>
            </a:r>
            <a:r>
              <a:rPr lang="el-GR" dirty="0" smtClean="0">
                <a:latin typeface="Comic Sans MS" pitchFamily="66" charset="0"/>
              </a:rPr>
              <a:t> διαμέτρου του σπονδύλου</a:t>
            </a:r>
            <a:endParaRPr lang="el-GR"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57166"/>
            <a:ext cx="7143768" cy="1060472"/>
          </a:xfrm>
        </p:spPr>
        <p:txBody>
          <a:bodyPr>
            <a:normAutofit fontScale="90000"/>
          </a:bodyPr>
          <a:lstStyle/>
          <a:p>
            <a:r>
              <a:rPr lang="el-GR" b="1" dirty="0" smtClean="0">
                <a:latin typeface="Comic Sans MS" pitchFamily="66" charset="0"/>
              </a:rPr>
              <a:t>Εκφυλιστική Σπονδυλαρθρίτιδα</a:t>
            </a:r>
            <a:endParaRPr lang="el-GR" dirty="0"/>
          </a:p>
        </p:txBody>
      </p:sp>
      <p:sp>
        <p:nvSpPr>
          <p:cNvPr id="3" name="2 - Θέση περιεχομένου"/>
          <p:cNvSpPr>
            <a:spLocks noGrp="1"/>
          </p:cNvSpPr>
          <p:nvPr>
            <p:ph idx="1"/>
          </p:nvPr>
        </p:nvSpPr>
        <p:spPr>
          <a:xfrm>
            <a:off x="214282" y="2214554"/>
            <a:ext cx="8472518" cy="3911609"/>
          </a:xfrm>
        </p:spPr>
        <p:txBody>
          <a:bodyPr>
            <a:normAutofit/>
          </a:bodyPr>
          <a:lstStyle/>
          <a:p>
            <a:r>
              <a:rPr lang="el-GR" b="1" dirty="0" smtClean="0">
                <a:latin typeface="Comic Sans MS" pitchFamily="66" charset="0"/>
              </a:rPr>
              <a:t>Ανατομικά Χωρίζεται σε δύο κατηγορίες: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a:t>
            </a:r>
            <a:r>
              <a:rPr lang="el-GR" u="sng" dirty="0" smtClean="0">
                <a:solidFill>
                  <a:srgbClr val="0000FF"/>
                </a:solidFill>
                <a:latin typeface="Comic Sans MS" pitchFamily="66" charset="0"/>
              </a:rPr>
              <a:t>Οσφυϊκή οστεοαρθρίτιδα:</a:t>
            </a:r>
            <a:r>
              <a:rPr lang="el-GR" dirty="0" smtClean="0">
                <a:solidFill>
                  <a:srgbClr val="0000FF"/>
                </a:solidFill>
                <a:latin typeface="Comic Sans MS" pitchFamily="66" charset="0"/>
              </a:rPr>
              <a:t> </a:t>
            </a:r>
            <a:r>
              <a:rPr lang="el-GR" dirty="0" smtClean="0">
                <a:latin typeface="Comic Sans MS" pitchFamily="66" charset="0"/>
              </a:rPr>
              <a:t>προκαλεί πόνο και δυσκαμψία στην οσφυϊκή χώρα</a:t>
            </a:r>
            <a:br>
              <a:rPr lang="el-GR" dirty="0" smtClean="0">
                <a:latin typeface="Comic Sans MS" pitchFamily="66" charset="0"/>
              </a:rPr>
            </a:br>
            <a:r>
              <a:rPr lang="el-GR" dirty="0" smtClean="0">
                <a:latin typeface="Comic Sans MS" pitchFamily="66" charset="0"/>
              </a:rPr>
              <a:t>-</a:t>
            </a:r>
            <a:r>
              <a:rPr lang="el-GR" u="sng" dirty="0" smtClean="0">
                <a:solidFill>
                  <a:srgbClr val="0000FF"/>
                </a:solidFill>
                <a:latin typeface="Comic Sans MS" pitchFamily="66" charset="0"/>
              </a:rPr>
              <a:t>Αυχενική οστεοαρθρίτιδα:</a:t>
            </a:r>
            <a:r>
              <a:rPr lang="el-GR" dirty="0" smtClean="0">
                <a:solidFill>
                  <a:srgbClr val="0000FF"/>
                </a:solidFill>
                <a:latin typeface="Comic Sans MS" pitchFamily="66" charset="0"/>
              </a:rPr>
              <a:t> </a:t>
            </a:r>
            <a:r>
              <a:rPr lang="el-GR" dirty="0" smtClean="0">
                <a:latin typeface="Comic Sans MS" pitchFamily="66" charset="0"/>
              </a:rPr>
              <a:t>προκαλεί πόνο και δυσκαμψία με αντανάκλαση στους ώμους και τα χέρια του ασθενούς</a:t>
            </a:r>
            <a:r>
              <a:rPr lang="el-GR" dirty="0" smtClean="0"/>
              <a:t>.</a:t>
            </a:r>
            <a:endParaRPr lang="el-GR" dirty="0"/>
          </a:p>
        </p:txBody>
      </p:sp>
      <p:pic>
        <p:nvPicPr>
          <p:cNvPr id="5" name="Picture 6" descr="Αποτέλεσμα εικόνας για facet syndrome"/>
          <p:cNvPicPr>
            <a:picLocks noChangeAspect="1" noChangeArrowheads="1"/>
          </p:cNvPicPr>
          <p:nvPr/>
        </p:nvPicPr>
        <p:blipFill>
          <a:blip r:embed="rId2"/>
          <a:srcRect/>
          <a:stretch>
            <a:fillRect/>
          </a:stretch>
        </p:blipFill>
        <p:spPr bwMode="auto">
          <a:xfrm>
            <a:off x="4786314" y="5000636"/>
            <a:ext cx="2662266" cy="1724059"/>
          </a:xfrm>
          <a:prstGeom prst="ellipse">
            <a:avLst/>
          </a:prstGeom>
          <a:ln>
            <a:noFill/>
          </a:ln>
          <a:effectLst>
            <a:softEdge rad="112500"/>
          </a:effectLst>
        </p:spPr>
      </p:pic>
      <p:pic>
        <p:nvPicPr>
          <p:cNvPr id="6" name="Picture 4" descr="Αποτέλεσμα εικόνας για facet syndrome"/>
          <p:cNvPicPr>
            <a:picLocks noChangeAspect="1" noChangeArrowheads="1"/>
          </p:cNvPicPr>
          <p:nvPr/>
        </p:nvPicPr>
        <p:blipFill>
          <a:blip r:embed="rId3"/>
          <a:srcRect/>
          <a:stretch>
            <a:fillRect/>
          </a:stretch>
        </p:blipFill>
        <p:spPr bwMode="auto">
          <a:xfrm>
            <a:off x="1357290" y="5072074"/>
            <a:ext cx="2857520" cy="1600211"/>
          </a:xfrm>
          <a:prstGeom prst="ellipse">
            <a:avLst/>
          </a:prstGeom>
          <a:ln>
            <a:noFill/>
          </a:ln>
          <a:effectLst>
            <a:softEdge rad="112500"/>
          </a:effectLst>
        </p:spPr>
      </p:pic>
      <p:pic>
        <p:nvPicPr>
          <p:cNvPr id="17410" name="Picture 2" descr="These are the Symptoms and Signs of Cervical Cancer #HpvAndCervicalCancer"/>
          <p:cNvPicPr>
            <a:picLocks noChangeAspect="1" noChangeArrowheads="1"/>
          </p:cNvPicPr>
          <p:nvPr/>
        </p:nvPicPr>
        <p:blipFill>
          <a:blip r:embed="rId4"/>
          <a:srcRect/>
          <a:stretch>
            <a:fillRect/>
          </a:stretch>
        </p:blipFill>
        <p:spPr bwMode="auto">
          <a:xfrm>
            <a:off x="7358082" y="0"/>
            <a:ext cx="1479664" cy="2357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00948" cy="1143000"/>
          </a:xfrm>
        </p:spPr>
        <p:txBody>
          <a:bodyPr>
            <a:normAutofit/>
          </a:bodyPr>
          <a:lstStyle/>
          <a:p>
            <a:r>
              <a:rPr lang="el-GR" b="1" dirty="0" smtClean="0">
                <a:latin typeface="Comic Sans MS" pitchFamily="66" charset="0"/>
              </a:rPr>
              <a:t>Συμπτώματα</a:t>
            </a:r>
            <a:endParaRPr lang="el-GR" dirty="0"/>
          </a:p>
        </p:txBody>
      </p:sp>
      <p:sp>
        <p:nvSpPr>
          <p:cNvPr id="3" name="2 - Θέση περιεχομένου"/>
          <p:cNvSpPr>
            <a:spLocks noGrp="1"/>
          </p:cNvSpPr>
          <p:nvPr>
            <p:ph idx="1"/>
          </p:nvPr>
        </p:nvSpPr>
        <p:spPr/>
        <p:txBody>
          <a:bodyPr>
            <a:normAutofit/>
          </a:bodyPr>
          <a:lstStyle/>
          <a:p>
            <a:r>
              <a:rPr lang="el-GR" b="1" dirty="0" smtClean="0">
                <a:latin typeface="Comic Sans MS" pitchFamily="66" charset="0"/>
              </a:rPr>
              <a:t>Πόνος:</a:t>
            </a:r>
            <a:r>
              <a:rPr lang="el-GR" dirty="0" smtClean="0">
                <a:latin typeface="Comic Sans MS" pitchFamily="66" charset="0"/>
              </a:rPr>
              <a:t> από την μηχανική τριβή και από τα προϊόντα της φλεγμονώδους αντίδρασης</a:t>
            </a:r>
            <a:endParaRPr lang="el-GR" b="1" dirty="0" smtClean="0">
              <a:latin typeface="Comic Sans MS" pitchFamily="66" charset="0"/>
            </a:endParaRPr>
          </a:p>
          <a:p>
            <a:pPr lvl="1"/>
            <a:r>
              <a:rPr lang="el-GR" dirty="0" smtClean="0">
                <a:latin typeface="Comic Sans MS" pitchFamily="66" charset="0"/>
              </a:rPr>
              <a:t>Συνεχόμενες ή διακεκομμένος.</a:t>
            </a:r>
          </a:p>
          <a:p>
            <a:pPr lvl="1"/>
            <a:r>
              <a:rPr lang="el-GR" dirty="0" smtClean="0">
                <a:latin typeface="Comic Sans MS" pitchFamily="66" charset="0"/>
              </a:rPr>
              <a:t>Στην κίνηση ή κατά την ξεκούραση</a:t>
            </a:r>
          </a:p>
          <a:p>
            <a:pPr lvl="1"/>
            <a:r>
              <a:rPr lang="el-GR" dirty="0" smtClean="0">
                <a:latin typeface="Comic Sans MS" pitchFamily="66" charset="0"/>
              </a:rPr>
              <a:t>Σε συγκεκριμένο σημείο ή αντανακλά σε άλλο σημείο. </a:t>
            </a:r>
          </a:p>
          <a:p>
            <a:pPr lvl="1"/>
            <a:r>
              <a:rPr lang="el-GR" dirty="0" smtClean="0">
                <a:latin typeface="Comic Sans MS" pitchFamily="66" charset="0"/>
              </a:rPr>
              <a:t>Χρόνιος </a:t>
            </a:r>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358082" y="0"/>
            <a:ext cx="1928826" cy="2399242"/>
          </a:xfrm>
          <a:prstGeom prst="rect">
            <a:avLst/>
          </a:prstGeom>
          <a:noFill/>
        </p:spPr>
      </p:pic>
      <p:pic>
        <p:nvPicPr>
          <p:cNvPr id="5" name="Picture 2" descr="Αποτέλεσμα εικόνας για chronic pain"/>
          <p:cNvPicPr>
            <a:picLocks noChangeAspect="1" noChangeArrowheads="1"/>
          </p:cNvPicPr>
          <p:nvPr/>
        </p:nvPicPr>
        <p:blipFill>
          <a:blip r:embed="rId3"/>
          <a:srcRect/>
          <a:stretch>
            <a:fillRect/>
          </a:stretch>
        </p:blipFill>
        <p:spPr bwMode="auto">
          <a:xfrm>
            <a:off x="3286116" y="4857760"/>
            <a:ext cx="2619375" cy="17430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Comic Sans MS" pitchFamily="66" charset="0"/>
              </a:rPr>
              <a:t>Συμπτώματα</a:t>
            </a:r>
            <a:endParaRPr lang="el-GR" dirty="0"/>
          </a:p>
        </p:txBody>
      </p:sp>
      <p:sp>
        <p:nvSpPr>
          <p:cNvPr id="3" name="2 - Θέση περιεχομένου"/>
          <p:cNvSpPr>
            <a:spLocks noGrp="1"/>
          </p:cNvSpPr>
          <p:nvPr>
            <p:ph idx="1"/>
          </p:nvPr>
        </p:nvSpPr>
        <p:spPr/>
        <p:txBody>
          <a:bodyPr/>
          <a:lstStyle/>
          <a:p>
            <a:r>
              <a:rPr lang="el-GR" b="1" dirty="0" smtClean="0">
                <a:latin typeface="Comic Sans MS" pitchFamily="66" charset="0"/>
              </a:rPr>
              <a:t>Οίδημα:</a:t>
            </a:r>
            <a:endParaRPr lang="en-US" b="1" dirty="0" smtClean="0">
              <a:latin typeface="Comic Sans MS" pitchFamily="66" charset="0"/>
            </a:endParaRPr>
          </a:p>
          <a:p>
            <a:pPr lvl="1"/>
            <a:r>
              <a:rPr lang="el-GR" dirty="0" smtClean="0">
                <a:latin typeface="Comic Sans MS" pitchFamily="66" charset="0"/>
              </a:rPr>
              <a:t>Στις μικρές αρθρώσεις</a:t>
            </a:r>
            <a:endParaRPr lang="el-GR" dirty="0">
              <a:latin typeface="Comic Sans MS" pitchFamily="66" charset="0"/>
            </a:endParaRPr>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358082" y="0"/>
            <a:ext cx="1928826" cy="2399242"/>
          </a:xfrm>
          <a:prstGeom prst="rect">
            <a:avLst/>
          </a:prstGeom>
          <a:noFill/>
        </p:spPr>
      </p:pic>
      <p:pic>
        <p:nvPicPr>
          <p:cNvPr id="62466" name="Picture 2" descr="Learn how osteoarthritis occurs and how it can cause lower back pain and other symptoms."/>
          <p:cNvPicPr>
            <a:picLocks noChangeAspect="1" noChangeArrowheads="1"/>
          </p:cNvPicPr>
          <p:nvPr/>
        </p:nvPicPr>
        <p:blipFill>
          <a:blip r:embed="rId3"/>
          <a:srcRect/>
          <a:stretch>
            <a:fillRect/>
          </a:stretch>
        </p:blipFill>
        <p:spPr bwMode="auto">
          <a:xfrm>
            <a:off x="2143108" y="3286124"/>
            <a:ext cx="5372100" cy="2819401"/>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Comic Sans MS" pitchFamily="66" charset="0"/>
              </a:rPr>
              <a:t>Συμπτώματα</a:t>
            </a:r>
            <a:endParaRPr lang="el-GR" dirty="0"/>
          </a:p>
        </p:txBody>
      </p:sp>
      <p:sp>
        <p:nvSpPr>
          <p:cNvPr id="3" name="2 - Θέση περιεχομένου"/>
          <p:cNvSpPr>
            <a:spLocks noGrp="1"/>
          </p:cNvSpPr>
          <p:nvPr>
            <p:ph idx="1"/>
          </p:nvPr>
        </p:nvSpPr>
        <p:spPr/>
        <p:txBody>
          <a:bodyPr/>
          <a:lstStyle/>
          <a:p>
            <a:r>
              <a:rPr lang="el-GR" dirty="0" smtClean="0">
                <a:latin typeface="Comic Sans MS" pitchFamily="66" charset="0"/>
              </a:rPr>
              <a:t>Ποικίλου βαθμού </a:t>
            </a:r>
            <a:r>
              <a:rPr lang="el-GR" b="1" dirty="0" smtClean="0">
                <a:latin typeface="Comic Sans MS" pitchFamily="66" charset="0"/>
              </a:rPr>
              <a:t>δυσκαμψία</a:t>
            </a:r>
            <a:r>
              <a:rPr lang="el-GR" dirty="0" smtClean="0">
                <a:latin typeface="Comic Sans MS" pitchFamily="66" charset="0"/>
              </a:rPr>
              <a:t>, αρχικά στις ακραίες θέσεις κάμψης και έκτασης και αργότερα και στις απλές καθημερινές στάσεις</a:t>
            </a:r>
            <a:endParaRPr lang="el-GR" dirty="0"/>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358082" y="0"/>
            <a:ext cx="1928826" cy="2399242"/>
          </a:xfrm>
          <a:prstGeom prst="rect">
            <a:avLst/>
          </a:prstGeom>
          <a:noFill/>
        </p:spPr>
      </p:pic>
      <p:pic>
        <p:nvPicPr>
          <p:cNvPr id="63490" name="Picture 2" descr="How To Get Rid Of Back Pains Home Remedies For Back Pain - Natural Treatments Cure For Back Pain ... #LowerBackPain"/>
          <p:cNvPicPr>
            <a:picLocks noChangeAspect="1" noChangeArrowheads="1"/>
          </p:cNvPicPr>
          <p:nvPr/>
        </p:nvPicPr>
        <p:blipFill>
          <a:blip r:embed="rId3"/>
          <a:srcRect/>
          <a:stretch>
            <a:fillRect/>
          </a:stretch>
        </p:blipFill>
        <p:spPr bwMode="auto">
          <a:xfrm>
            <a:off x="5643570" y="3607140"/>
            <a:ext cx="2881317" cy="2403142"/>
          </a:xfrm>
          <a:prstGeom prst="rect">
            <a:avLst/>
          </a:prstGeom>
          <a:noFill/>
        </p:spPr>
      </p:pic>
      <p:pic>
        <p:nvPicPr>
          <p:cNvPr id="63492" name="Picture 4" descr="Neck &amp; Back Exercises for Whiplash | LIVESTRONG.COM"/>
          <p:cNvPicPr>
            <a:picLocks noChangeAspect="1" noChangeArrowheads="1"/>
          </p:cNvPicPr>
          <p:nvPr/>
        </p:nvPicPr>
        <p:blipFill>
          <a:blip r:embed="rId4"/>
          <a:srcRect/>
          <a:stretch>
            <a:fillRect/>
          </a:stretch>
        </p:blipFill>
        <p:spPr bwMode="auto">
          <a:xfrm>
            <a:off x="1357290" y="4000504"/>
            <a:ext cx="3090868" cy="2095505"/>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7686700" cy="1060472"/>
          </a:xfrm>
        </p:spPr>
        <p:txBody>
          <a:bodyPr>
            <a:normAutofit/>
          </a:bodyPr>
          <a:lstStyle/>
          <a:p>
            <a:r>
              <a:rPr lang="el-GR" b="1" dirty="0" smtClean="0">
                <a:latin typeface="Comic Sans MS" pitchFamily="66" charset="0"/>
              </a:rPr>
              <a:t>Συμπτώματα</a:t>
            </a:r>
            <a:endParaRPr lang="el-GR" dirty="0"/>
          </a:p>
        </p:txBody>
      </p:sp>
      <p:sp>
        <p:nvSpPr>
          <p:cNvPr id="3" name="2 - Θέση περιεχομένου"/>
          <p:cNvSpPr>
            <a:spLocks noGrp="1"/>
          </p:cNvSpPr>
          <p:nvPr>
            <p:ph idx="1"/>
          </p:nvPr>
        </p:nvSpPr>
        <p:spPr>
          <a:xfrm>
            <a:off x="457200" y="2285992"/>
            <a:ext cx="6829444" cy="3840171"/>
          </a:xfrm>
        </p:spPr>
        <p:txBody>
          <a:bodyPr>
            <a:normAutofit fontScale="77500" lnSpcReduction="20000"/>
          </a:bodyPr>
          <a:lstStyle/>
          <a:p>
            <a:r>
              <a:rPr lang="el-GR" dirty="0" smtClean="0">
                <a:latin typeface="Comic Sans MS" pitchFamily="66" charset="0"/>
              </a:rPr>
              <a:t>Σε προχωρημένες περιπτώσεις προστίθεται και η </a:t>
            </a:r>
            <a:r>
              <a:rPr lang="el-GR" b="1" u="sng" dirty="0" err="1" smtClean="0">
                <a:latin typeface="Comic Sans MS" pitchFamily="66" charset="0"/>
              </a:rPr>
              <a:t>νευρογενής</a:t>
            </a:r>
            <a:r>
              <a:rPr lang="el-GR" b="1" u="sng" dirty="0" smtClean="0">
                <a:latin typeface="Comic Sans MS" pitchFamily="66" charset="0"/>
              </a:rPr>
              <a:t> διαλείπουσα χωλότητα</a:t>
            </a:r>
            <a:r>
              <a:rPr lang="el-GR" dirty="0" smtClean="0">
                <a:latin typeface="Comic Sans MS" pitchFamily="66" charset="0"/>
              </a:rPr>
              <a:t>, που χαρακτηρίζεται από την εμφάνιση έντονης ισχιαλγίας μετά από μία συγκεκριμένη απόσταση βάδισης, που αναγκάζει τον ασθενή να καθίσει.</a:t>
            </a:r>
          </a:p>
          <a:p>
            <a:r>
              <a:rPr lang="el-GR" dirty="0" smtClean="0">
                <a:latin typeface="Comic Sans MS" pitchFamily="66" charset="0"/>
              </a:rPr>
              <a:t>Παρατηρείται </a:t>
            </a:r>
            <a:r>
              <a:rPr lang="el-GR" b="1" u="sng" dirty="0" smtClean="0">
                <a:latin typeface="Comic Sans MS" pitchFamily="66" charset="0"/>
              </a:rPr>
              <a:t>έκπτωση της μυϊκής ισχύος </a:t>
            </a:r>
            <a:r>
              <a:rPr lang="el-GR" dirty="0" smtClean="0">
                <a:latin typeface="Comic Sans MS" pitchFamily="66" charset="0"/>
              </a:rPr>
              <a:t>στις περιπτώσεις πλάγιας στένωσης από υπέρμετρη πίεση της σχετικής ρίζας.</a:t>
            </a:r>
          </a:p>
          <a:p>
            <a:endParaRPr lang="el-GR" dirty="0" smtClean="0">
              <a:latin typeface="Comic Sans MS" pitchFamily="66" charset="0"/>
            </a:endParaRPr>
          </a:p>
          <a:p>
            <a:pPr>
              <a:buNone/>
            </a:pPr>
            <a:r>
              <a:rPr lang="el-GR" dirty="0" smtClean="0"/>
              <a:t> </a:t>
            </a:r>
            <a:endParaRPr lang="el-GR" dirty="0"/>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286644" y="0"/>
            <a:ext cx="1857356" cy="2399242"/>
          </a:xfrm>
          <a:prstGeom prst="rect">
            <a:avLst/>
          </a:prstGeom>
          <a:noFill/>
        </p:spPr>
      </p:pic>
      <p:pic>
        <p:nvPicPr>
          <p:cNvPr id="15362" name="Picture 2" descr="Αποτέλεσμα εικόνας για neurogenic claudication"/>
          <p:cNvPicPr>
            <a:picLocks noChangeAspect="1" noChangeArrowheads="1"/>
          </p:cNvPicPr>
          <p:nvPr/>
        </p:nvPicPr>
        <p:blipFill>
          <a:blip r:embed="rId3"/>
          <a:srcRect/>
          <a:stretch>
            <a:fillRect/>
          </a:stretch>
        </p:blipFill>
        <p:spPr bwMode="auto">
          <a:xfrm>
            <a:off x="7215206" y="4071942"/>
            <a:ext cx="1752600" cy="2609851"/>
          </a:xfrm>
          <a:prstGeom prst="rect">
            <a:avLst/>
          </a:prstGeom>
          <a:noFill/>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Παράγοντες κινδύνου</a:t>
            </a:r>
            <a:endParaRPr lang="el-GR" dirty="0">
              <a:latin typeface="Comic Sans MS" pitchFamily="66" charset="0"/>
            </a:endParaRPr>
          </a:p>
        </p:txBody>
      </p:sp>
      <p:sp>
        <p:nvSpPr>
          <p:cNvPr id="3" name="2 - Θέση περιεχομένου"/>
          <p:cNvSpPr>
            <a:spLocks noGrp="1"/>
          </p:cNvSpPr>
          <p:nvPr>
            <p:ph idx="1"/>
          </p:nvPr>
        </p:nvSpPr>
        <p:spPr>
          <a:xfrm>
            <a:off x="457200" y="1643050"/>
            <a:ext cx="4471990" cy="4483113"/>
          </a:xfrm>
        </p:spPr>
        <p:txBody>
          <a:bodyPr>
            <a:normAutofit fontScale="55000" lnSpcReduction="20000"/>
          </a:bodyPr>
          <a:lstStyle/>
          <a:p>
            <a:r>
              <a:rPr lang="el-GR" b="1" dirty="0" smtClean="0">
                <a:latin typeface="Comic Sans MS" pitchFamily="66" charset="0"/>
              </a:rPr>
              <a:t>Παχυσαρκία</a:t>
            </a:r>
            <a:r>
              <a:rPr lang="el-GR" dirty="0" smtClean="0">
                <a:latin typeface="Comic Sans MS" pitchFamily="66" charset="0"/>
              </a:rPr>
              <a:t>- Μεγαλύτερη μηχανική φόρτιση στις αρθρώσεις της Σ.Σ.</a:t>
            </a:r>
          </a:p>
          <a:p>
            <a:r>
              <a:rPr lang="el-GR" b="1" dirty="0" smtClean="0">
                <a:latin typeface="Comic Sans MS" pitchFamily="66" charset="0"/>
              </a:rPr>
              <a:t>Γενετικοί παράγοντες</a:t>
            </a:r>
            <a:r>
              <a:rPr lang="el-GR" dirty="0" smtClean="0">
                <a:latin typeface="Comic Sans MS" pitchFamily="66" charset="0"/>
              </a:rPr>
              <a:t>-Οικογενειακό ιστορικό</a:t>
            </a:r>
          </a:p>
          <a:p>
            <a:r>
              <a:rPr lang="el-GR" b="1" dirty="0" smtClean="0">
                <a:latin typeface="Comic Sans MS" pitchFamily="66" charset="0"/>
              </a:rPr>
              <a:t>Ηλικία</a:t>
            </a:r>
            <a:r>
              <a:rPr lang="el-GR" dirty="0" smtClean="0">
                <a:latin typeface="Comic Sans MS" pitchFamily="66" charset="0"/>
              </a:rPr>
              <a:t>- Γήρανση </a:t>
            </a:r>
          </a:p>
          <a:p>
            <a:r>
              <a:rPr lang="el-GR" b="1" dirty="0" smtClean="0">
                <a:latin typeface="Comic Sans MS" pitchFamily="66" charset="0"/>
              </a:rPr>
              <a:t>Φύλο</a:t>
            </a:r>
            <a:r>
              <a:rPr lang="el-GR" dirty="0" smtClean="0">
                <a:latin typeface="Comic Sans MS" pitchFamily="66" charset="0"/>
              </a:rPr>
              <a:t> (Συχνότερα γυναίκες </a:t>
            </a:r>
            <a:r>
              <a:rPr lang="el-GR" dirty="0" err="1" smtClean="0">
                <a:latin typeface="Comic Sans MS" pitchFamily="66" charset="0"/>
              </a:rPr>
              <a:t>μετεμμηνοπαυσιακής</a:t>
            </a:r>
            <a:r>
              <a:rPr lang="el-GR" dirty="0" smtClean="0">
                <a:latin typeface="Comic Sans MS" pitchFamily="66" charset="0"/>
              </a:rPr>
              <a:t> </a:t>
            </a:r>
            <a:r>
              <a:rPr lang="el-GR" dirty="0" err="1" smtClean="0">
                <a:latin typeface="Comic Sans MS" pitchFamily="66" charset="0"/>
              </a:rPr>
              <a:t>περίοδου</a:t>
            </a:r>
            <a:r>
              <a:rPr lang="el-GR" dirty="0" smtClean="0">
                <a:latin typeface="Comic Sans MS" pitchFamily="66" charset="0"/>
              </a:rPr>
              <a:t>) </a:t>
            </a:r>
          </a:p>
          <a:p>
            <a:r>
              <a:rPr lang="el-GR" dirty="0" smtClean="0">
                <a:latin typeface="Comic Sans MS" pitchFamily="66" charset="0"/>
              </a:rPr>
              <a:t> </a:t>
            </a:r>
            <a:r>
              <a:rPr lang="el-GR" b="1" dirty="0" smtClean="0">
                <a:latin typeface="Comic Sans MS" pitchFamily="66" charset="0"/>
              </a:rPr>
              <a:t>Επαναλαμβανόμενοι μικροτραυματισμοί </a:t>
            </a:r>
            <a:r>
              <a:rPr lang="el-GR" dirty="0" smtClean="0">
                <a:latin typeface="Comic Sans MS" pitchFamily="66" charset="0"/>
              </a:rPr>
              <a:t>(αθλητικές κακώσεις, τροχαία ατυχήματα)</a:t>
            </a:r>
          </a:p>
          <a:p>
            <a:r>
              <a:rPr lang="el-GR" b="1" dirty="0" smtClean="0">
                <a:latin typeface="Comic Sans MS" pitchFamily="66" charset="0"/>
              </a:rPr>
              <a:t>Κακή στάση του σώματος</a:t>
            </a:r>
          </a:p>
          <a:p>
            <a:r>
              <a:rPr lang="el-GR" dirty="0" smtClean="0">
                <a:latin typeface="Comic Sans MS" pitchFamily="66" charset="0"/>
              </a:rPr>
              <a:t>Βαριές εργασίες με </a:t>
            </a:r>
            <a:r>
              <a:rPr lang="el-GR" b="1" dirty="0" smtClean="0">
                <a:latin typeface="Comic Sans MS" pitchFamily="66" charset="0"/>
              </a:rPr>
              <a:t>άρση βάρους </a:t>
            </a:r>
          </a:p>
          <a:p>
            <a:r>
              <a:rPr lang="el-GR" b="1" dirty="0" err="1" smtClean="0">
                <a:latin typeface="Comic Sans MS" pitchFamily="66" charset="0"/>
              </a:rPr>
              <a:t>Συνοδές</a:t>
            </a:r>
            <a:r>
              <a:rPr lang="el-GR" b="1" dirty="0" smtClean="0">
                <a:latin typeface="Comic Sans MS" pitchFamily="66" charset="0"/>
              </a:rPr>
              <a:t> παθήσεις</a:t>
            </a:r>
            <a:r>
              <a:rPr lang="el-GR" dirty="0" smtClean="0">
                <a:latin typeface="Comic Sans MS" pitchFamily="66" charset="0"/>
              </a:rPr>
              <a:t>: Η παρουσία Σ.Δ., τα καρδιοαγγειακά νοσήματα, η ρευματοειδής και η ουρική αρθρίτιδα συμβάλλουν στην εκφυλιστική σπονδύλωση</a:t>
            </a:r>
            <a:endParaRPr lang="el-GR" b="1" dirty="0">
              <a:latin typeface="Comic Sans MS" pitchFamily="66" charset="0"/>
            </a:endParaRPr>
          </a:p>
        </p:txBody>
      </p:sp>
      <p:pic>
        <p:nvPicPr>
          <p:cNvPr id="4" name="Picture 2" descr="Αποτέλεσμα εικόνας για facet syndrome"/>
          <p:cNvPicPr>
            <a:picLocks noChangeAspect="1" noChangeArrowheads="1"/>
          </p:cNvPicPr>
          <p:nvPr/>
        </p:nvPicPr>
        <p:blipFill>
          <a:blip r:embed="rId2"/>
          <a:srcRect/>
          <a:stretch>
            <a:fillRect/>
          </a:stretch>
        </p:blipFill>
        <p:spPr bwMode="auto">
          <a:xfrm>
            <a:off x="5643570" y="1214422"/>
            <a:ext cx="2857520" cy="2645591"/>
          </a:xfrm>
          <a:prstGeom prst="rect">
            <a:avLst/>
          </a:prstGeom>
          <a:noFill/>
        </p:spPr>
      </p:pic>
      <p:pic>
        <p:nvPicPr>
          <p:cNvPr id="5" name="Picture 8" descr=" "/>
          <p:cNvPicPr>
            <a:picLocks noChangeAspect="1" noChangeArrowheads="1"/>
          </p:cNvPicPr>
          <p:nvPr/>
        </p:nvPicPr>
        <p:blipFill>
          <a:blip r:embed="rId3"/>
          <a:srcRect/>
          <a:stretch>
            <a:fillRect/>
          </a:stretch>
        </p:blipFill>
        <p:spPr bwMode="auto">
          <a:xfrm>
            <a:off x="5857884" y="4060741"/>
            <a:ext cx="2643206" cy="2654407"/>
          </a:xfrm>
          <a:prstGeom prst="rect">
            <a:avLst/>
          </a:prstGeom>
          <a:noFill/>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Διάγνωση</a:t>
            </a:r>
            <a:r>
              <a:rPr lang="el-GR" dirty="0" smtClean="0"/>
              <a:t> </a:t>
            </a:r>
            <a:endParaRPr lang="el-GR" dirty="0"/>
          </a:p>
        </p:txBody>
      </p:sp>
      <p:sp>
        <p:nvSpPr>
          <p:cNvPr id="3" name="2 - Θέση περιεχομένου"/>
          <p:cNvSpPr>
            <a:spLocks noGrp="1"/>
          </p:cNvSpPr>
          <p:nvPr>
            <p:ph idx="1"/>
          </p:nvPr>
        </p:nvSpPr>
        <p:spPr>
          <a:xfrm>
            <a:off x="571472" y="3000372"/>
            <a:ext cx="8072494" cy="3125791"/>
          </a:xfrm>
        </p:spPr>
        <p:txBody>
          <a:bodyPr>
            <a:normAutofit/>
          </a:bodyPr>
          <a:lstStyle/>
          <a:p>
            <a:pPr>
              <a:buNone/>
            </a:pPr>
            <a:r>
              <a:rPr lang="en-US" dirty="0" smtClean="0"/>
              <a:t>     </a:t>
            </a:r>
            <a:r>
              <a:rPr lang="el-GR" dirty="0" smtClean="0">
                <a:latin typeface="Comic Sans MS" pitchFamily="66" charset="0"/>
              </a:rPr>
              <a:t>Η σωστή διάγνωση είναι μείζονος σημασίας επειδή το είδος της θεραπείας μπορεί να αλλάζει ριζικά.  </a:t>
            </a:r>
            <a:endParaRPr lang="el-GR" dirty="0"/>
          </a:p>
        </p:txBody>
      </p:sp>
      <p:sp>
        <p:nvSpPr>
          <p:cNvPr id="4" name="3 - Ορθογώνιο"/>
          <p:cNvSpPr/>
          <p:nvPr/>
        </p:nvSpPr>
        <p:spPr>
          <a:xfrm>
            <a:off x="0" y="1357298"/>
            <a:ext cx="9144000" cy="80021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b="1" dirty="0" smtClean="0">
                <a:solidFill>
                  <a:schemeClr val="tx1">
                    <a:lumMod val="95000"/>
                    <a:lumOff val="5000"/>
                  </a:schemeClr>
                </a:solidFill>
                <a:latin typeface="Comic Sans MS" pitchFamily="66" charset="0"/>
              </a:rPr>
              <a:t>Causes of pain in patients with axial </a:t>
            </a:r>
            <a:r>
              <a:rPr lang="en-US" b="1" dirty="0" err="1" smtClean="0">
                <a:solidFill>
                  <a:schemeClr val="tx1">
                    <a:lumMod val="95000"/>
                    <a:lumOff val="5000"/>
                  </a:schemeClr>
                </a:solidFill>
                <a:latin typeface="Comic Sans MS" pitchFamily="66" charset="0"/>
              </a:rPr>
              <a:t>spondyloarthritis</a:t>
            </a:r>
            <a:r>
              <a:rPr lang="en-US" b="1" dirty="0" smtClean="0">
                <a:solidFill>
                  <a:schemeClr val="tx1">
                    <a:lumMod val="95000"/>
                    <a:lumOff val="5000"/>
                  </a:schemeClr>
                </a:solidFill>
                <a:latin typeface="Comic Sans MS" pitchFamily="66" charset="0"/>
              </a:rPr>
              <a:t>.</a:t>
            </a:r>
          </a:p>
          <a:p>
            <a:pPr algn="ctr"/>
            <a:r>
              <a:rPr lang="en-US" sz="1400" u="sng" dirty="0" err="1" smtClean="0">
                <a:solidFill>
                  <a:schemeClr val="tx1">
                    <a:lumMod val="95000"/>
                    <a:lumOff val="5000"/>
                  </a:schemeClr>
                </a:solidFill>
                <a:latin typeface="Comic Sans MS" pitchFamily="66" charset="0"/>
              </a:rPr>
              <a:t>Kiltz</a:t>
            </a:r>
            <a:r>
              <a:rPr lang="en-US" sz="1400" u="sng" dirty="0" smtClean="0">
                <a:solidFill>
                  <a:schemeClr val="tx1">
                    <a:lumMod val="95000"/>
                    <a:lumOff val="5000"/>
                  </a:schemeClr>
                </a:solidFill>
                <a:latin typeface="Comic Sans MS" pitchFamily="66" charset="0"/>
              </a:rPr>
              <a:t> U</a:t>
            </a:r>
            <a:r>
              <a:rPr lang="en-US" sz="1400" u="sng" baseline="30000" dirty="0" smtClean="0">
                <a:solidFill>
                  <a:schemeClr val="tx1">
                    <a:lumMod val="95000"/>
                    <a:lumOff val="5000"/>
                  </a:schemeClr>
                </a:solidFill>
                <a:latin typeface="Comic Sans MS" pitchFamily="66" charset="0"/>
              </a:rPr>
              <a:t>  </a:t>
            </a:r>
            <a:r>
              <a:rPr lang="en-US" sz="1400" u="sng" dirty="0" smtClean="0">
                <a:solidFill>
                  <a:schemeClr val="tx1">
                    <a:lumMod val="95000"/>
                    <a:lumOff val="5000"/>
                  </a:schemeClr>
                </a:solidFill>
                <a:latin typeface="Comic Sans MS" pitchFamily="66" charset="0"/>
              </a:rPr>
              <a:t>  et al.</a:t>
            </a:r>
            <a:endParaRPr lang="en-US" sz="1400" baseline="30000" dirty="0" smtClean="0">
              <a:solidFill>
                <a:schemeClr val="tx1">
                  <a:lumMod val="95000"/>
                  <a:lumOff val="5000"/>
                </a:schemeClr>
              </a:solidFill>
              <a:latin typeface="Comic Sans MS" pitchFamily="66" charset="0"/>
            </a:endParaRPr>
          </a:p>
          <a:p>
            <a:pPr algn="ctr"/>
            <a:r>
              <a:rPr lang="en-US" sz="1400" u="sng" dirty="0" err="1" smtClean="0">
                <a:solidFill>
                  <a:schemeClr val="tx1">
                    <a:lumMod val="95000"/>
                    <a:lumOff val="5000"/>
                  </a:schemeClr>
                </a:solidFill>
                <a:latin typeface="Comic Sans MS" pitchFamily="66" charset="0"/>
              </a:rPr>
              <a:t>Clin</a:t>
            </a:r>
            <a:r>
              <a:rPr lang="en-US" sz="1400" u="sng" dirty="0" smtClean="0">
                <a:solidFill>
                  <a:schemeClr val="tx1">
                    <a:lumMod val="95000"/>
                    <a:lumOff val="5000"/>
                  </a:schemeClr>
                </a:solidFill>
                <a:latin typeface="Comic Sans MS" pitchFamily="66" charset="0"/>
              </a:rPr>
              <a:t> Exp </a:t>
            </a:r>
            <a:r>
              <a:rPr lang="en-US" sz="1400" u="sng" dirty="0" err="1" smtClean="0">
                <a:solidFill>
                  <a:schemeClr val="tx1">
                    <a:lumMod val="95000"/>
                    <a:lumOff val="5000"/>
                  </a:schemeClr>
                </a:solidFill>
                <a:latin typeface="Comic Sans MS" pitchFamily="66" charset="0"/>
              </a:rPr>
              <a:t>Rheumatol</a:t>
            </a:r>
            <a:r>
              <a:rPr lang="en-US" sz="1400" u="sng" dirty="0" smtClean="0">
                <a:solidFill>
                  <a:schemeClr val="tx1">
                    <a:lumMod val="95000"/>
                    <a:lumOff val="5000"/>
                  </a:schemeClr>
                </a:solidFill>
                <a:latin typeface="Comic Sans MS" pitchFamily="66" charset="0"/>
              </a:rPr>
              <a:t>.</a:t>
            </a:r>
            <a:r>
              <a:rPr lang="en-US" sz="1400" dirty="0" smtClean="0">
                <a:solidFill>
                  <a:schemeClr val="tx1">
                    <a:lumMod val="95000"/>
                    <a:lumOff val="5000"/>
                  </a:schemeClr>
                </a:solidFill>
                <a:latin typeface="Comic Sans MS" pitchFamily="66" charset="0"/>
              </a:rPr>
              <a:t> 2017 Sep-Oct;35 </a:t>
            </a:r>
            <a:r>
              <a:rPr lang="en-US" sz="1400" dirty="0" err="1" smtClean="0">
                <a:solidFill>
                  <a:schemeClr val="tx1">
                    <a:lumMod val="95000"/>
                    <a:lumOff val="5000"/>
                  </a:schemeClr>
                </a:solidFill>
                <a:latin typeface="Comic Sans MS" pitchFamily="66" charset="0"/>
              </a:rPr>
              <a:t>Suppl</a:t>
            </a:r>
            <a:r>
              <a:rPr lang="en-US" sz="1400" dirty="0" smtClean="0">
                <a:solidFill>
                  <a:schemeClr val="tx1">
                    <a:lumMod val="95000"/>
                    <a:lumOff val="5000"/>
                  </a:schemeClr>
                </a:solidFill>
                <a:latin typeface="Comic Sans MS" pitchFamily="66" charset="0"/>
              </a:rPr>
              <a:t> 107(5):102-107</a:t>
            </a:r>
            <a:endParaRPr lang="en-US" sz="1400" dirty="0">
              <a:solidFill>
                <a:schemeClr val="tx1">
                  <a:lumMod val="95000"/>
                  <a:lumOff val="5000"/>
                </a:schemeClr>
              </a:solidFill>
              <a:latin typeface="Comic Sans MS" pitchFamily="66" charset="0"/>
            </a:endParaRPr>
          </a:p>
        </p:txBody>
      </p:sp>
      <p:pic>
        <p:nvPicPr>
          <p:cNvPr id="5"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000892" y="4143380"/>
            <a:ext cx="1857356" cy="2399242"/>
          </a:xfrm>
          <a:prstGeom prst="rect">
            <a:avLst/>
          </a:prstGeom>
          <a:noFill/>
        </p:spPr>
      </p:pic>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Σπονδυλοαρθρίτιδα</a:t>
            </a:r>
            <a:r>
              <a:rPr lang="el-GR" dirty="0" smtClean="0">
                <a:latin typeface="Comic Sans MS" pitchFamily="66" charset="0"/>
              </a:rPr>
              <a:t> </a:t>
            </a:r>
            <a:endParaRPr lang="el-GR" dirty="0">
              <a:latin typeface="Comic Sans MS" pitchFamily="66" charset="0"/>
            </a:endParaRPr>
          </a:p>
        </p:txBody>
      </p:sp>
      <p:sp>
        <p:nvSpPr>
          <p:cNvPr id="3" name="2 - Θέση περιεχομένου"/>
          <p:cNvSpPr>
            <a:spLocks noGrp="1"/>
          </p:cNvSpPr>
          <p:nvPr>
            <p:ph idx="1"/>
          </p:nvPr>
        </p:nvSpPr>
        <p:spPr>
          <a:xfrm>
            <a:off x="285720" y="1500174"/>
            <a:ext cx="6143668" cy="4625989"/>
          </a:xfrm>
        </p:spPr>
        <p:txBody>
          <a:bodyPr>
            <a:normAutofit fontScale="77500" lnSpcReduction="20000"/>
          </a:bodyPr>
          <a:lstStyle/>
          <a:p>
            <a:r>
              <a:rPr lang="el-GR" dirty="0" smtClean="0">
                <a:latin typeface="Comic Sans MS" pitchFamily="66" charset="0"/>
              </a:rPr>
              <a:t>Είναι </a:t>
            </a:r>
            <a:r>
              <a:rPr lang="el-GR" dirty="0" smtClean="0">
                <a:latin typeface="Comic Sans MS" pitchFamily="66" charset="0"/>
              </a:rPr>
              <a:t>η 2</a:t>
            </a:r>
            <a:r>
              <a:rPr lang="el-GR" baseline="30000" dirty="0" smtClean="0">
                <a:latin typeface="Comic Sans MS" pitchFamily="66" charset="0"/>
              </a:rPr>
              <a:t>η</a:t>
            </a:r>
            <a:r>
              <a:rPr lang="el-GR" dirty="0" smtClean="0">
                <a:latin typeface="Comic Sans MS" pitchFamily="66" charset="0"/>
              </a:rPr>
              <a:t> αιτία αναπηρίας στις ΗΠΑ</a:t>
            </a:r>
          </a:p>
          <a:p>
            <a:r>
              <a:rPr lang="el-GR" dirty="0" smtClean="0">
                <a:latin typeface="Comic Sans MS" pitchFamily="66" charset="0"/>
              </a:rPr>
              <a:t>Το </a:t>
            </a:r>
            <a:r>
              <a:rPr lang="en-US" dirty="0" smtClean="0">
                <a:latin typeface="Comic Sans MS" pitchFamily="66" charset="0"/>
              </a:rPr>
              <a:t>80% </a:t>
            </a:r>
            <a:r>
              <a:rPr lang="el-GR" dirty="0" smtClean="0">
                <a:latin typeface="Comic Sans MS" pitchFamily="66" charset="0"/>
              </a:rPr>
              <a:t>του πληθυσμού θα νοσήσει τουλάχιστον μια φορά κατά την διάρκεια της ζωής του</a:t>
            </a:r>
          </a:p>
          <a:p>
            <a:r>
              <a:rPr lang="el-GR" dirty="0" smtClean="0">
                <a:latin typeface="Comic Sans MS" pitchFamily="66" charset="0"/>
              </a:rPr>
              <a:t>Περισσότεροι από </a:t>
            </a:r>
            <a:r>
              <a:rPr lang="el-GR" b="1" u="sng" dirty="0" smtClean="0">
                <a:latin typeface="Comic Sans MS" pitchFamily="66" charset="0"/>
              </a:rPr>
              <a:t>50 εκατομμύρια ενηλίκων  </a:t>
            </a:r>
            <a:r>
              <a:rPr lang="el-GR" dirty="0" smtClean="0">
                <a:latin typeface="Comic Sans MS" pitchFamily="66" charset="0"/>
              </a:rPr>
              <a:t>στις ΗΠΑ</a:t>
            </a:r>
          </a:p>
          <a:p>
            <a:r>
              <a:rPr lang="el-GR" dirty="0" smtClean="0">
                <a:latin typeface="Comic Sans MS" pitchFamily="66" charset="0"/>
              </a:rPr>
              <a:t>Μια από τις συχνότερες αιτίες επίσκεψης των ενηλίκων στα Ιατρεία.</a:t>
            </a:r>
          </a:p>
          <a:p>
            <a:r>
              <a:rPr lang="el-GR" dirty="0" smtClean="0">
                <a:latin typeface="Comic Sans MS" pitchFamily="66" charset="0"/>
              </a:rPr>
              <a:t>Ο αριθμός των πασχόντων αυξάνει ολοένα και περισσότερο αφού ο πληθυσμός του πλανήτη γερνάει</a:t>
            </a:r>
          </a:p>
          <a:p>
            <a:r>
              <a:rPr lang="el-GR" dirty="0" smtClean="0">
                <a:latin typeface="Comic Sans MS" pitchFamily="66" charset="0"/>
              </a:rPr>
              <a:t>Υπάρχουν πάνω από </a:t>
            </a:r>
            <a:r>
              <a:rPr lang="el-GR" b="1" u="sng" dirty="0" smtClean="0">
                <a:latin typeface="Comic Sans MS" pitchFamily="66" charset="0"/>
              </a:rPr>
              <a:t>100</a:t>
            </a:r>
            <a:r>
              <a:rPr lang="el-GR" u="sng" dirty="0" smtClean="0">
                <a:latin typeface="Comic Sans MS" pitchFamily="66" charset="0"/>
              </a:rPr>
              <a:t> είδη </a:t>
            </a:r>
            <a:r>
              <a:rPr lang="el-GR" dirty="0" smtClean="0">
                <a:latin typeface="Comic Sans MS" pitchFamily="66" charset="0"/>
              </a:rPr>
              <a:t>διαφορετικών τύπων</a:t>
            </a:r>
          </a:p>
          <a:p>
            <a:endParaRPr lang="el-GR" dirty="0">
              <a:latin typeface="Comic Sans MS" pitchFamily="66" charset="0"/>
            </a:endParaRPr>
          </a:p>
        </p:txBody>
      </p:sp>
      <p:pic>
        <p:nvPicPr>
          <p:cNvPr id="1026" name="Picture 2" descr="The degenerative process of spondylosis (spinal osteoarthritis) may impact the cervical, thoracic, and/or lumbar regions of the spine. This natural part of aging affects the intervertebral discs and facet joints, and it may cause pain. Learn more"/>
          <p:cNvPicPr>
            <a:picLocks noChangeAspect="1" noChangeArrowheads="1"/>
          </p:cNvPicPr>
          <p:nvPr/>
        </p:nvPicPr>
        <p:blipFill>
          <a:blip r:embed="rId2"/>
          <a:srcRect/>
          <a:stretch>
            <a:fillRect/>
          </a:stretch>
        </p:blipFill>
        <p:spPr bwMode="auto">
          <a:xfrm>
            <a:off x="6643702" y="1785926"/>
            <a:ext cx="2247900" cy="3571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Διάγνωση</a:t>
            </a:r>
            <a:r>
              <a:rPr lang="el-GR" dirty="0" smtClean="0"/>
              <a:t> </a:t>
            </a:r>
            <a:endParaRPr lang="el-GR" dirty="0"/>
          </a:p>
        </p:txBody>
      </p:sp>
      <p:sp>
        <p:nvSpPr>
          <p:cNvPr id="3" name="2 - Θέση περιεχομένου"/>
          <p:cNvSpPr>
            <a:spLocks noGrp="1"/>
          </p:cNvSpPr>
          <p:nvPr>
            <p:ph idx="1"/>
          </p:nvPr>
        </p:nvSpPr>
        <p:spPr/>
        <p:txBody>
          <a:bodyPr>
            <a:normAutofit/>
          </a:bodyPr>
          <a:lstStyle/>
          <a:p>
            <a:pPr>
              <a:buNone/>
            </a:pPr>
            <a:endParaRPr lang="el-GR" dirty="0" smtClean="0">
              <a:latin typeface="Comic Sans MS" pitchFamily="66" charset="0"/>
            </a:endParaRPr>
          </a:p>
          <a:p>
            <a:pPr>
              <a:buNone/>
            </a:pPr>
            <a:r>
              <a:rPr lang="el-GR" dirty="0" smtClean="0">
                <a:latin typeface="Comic Sans MS" pitchFamily="66" charset="0"/>
              </a:rPr>
              <a:t>Τίθεται με:</a:t>
            </a:r>
          </a:p>
          <a:p>
            <a:pPr marL="571500" indent="-514350">
              <a:buFont typeface="+mj-lt"/>
              <a:buAutoNum type="arabicParenR"/>
            </a:pPr>
            <a:r>
              <a:rPr lang="el-GR" dirty="0" smtClean="0">
                <a:latin typeface="Comic Sans MS" pitchFamily="66" charset="0"/>
              </a:rPr>
              <a:t>Το ατομικό και οικογενειακό ιστορικό</a:t>
            </a:r>
          </a:p>
          <a:p>
            <a:pPr marL="571500" indent="-514350">
              <a:buFont typeface="+mj-lt"/>
              <a:buAutoNum type="arabicParenR"/>
            </a:pPr>
            <a:r>
              <a:rPr lang="el-GR" dirty="0" smtClean="0">
                <a:latin typeface="Comic Sans MS" pitchFamily="66" charset="0"/>
              </a:rPr>
              <a:t>Την κλινική εξέταση </a:t>
            </a:r>
          </a:p>
          <a:p>
            <a:pPr marL="571500" indent="-514350">
              <a:buFont typeface="+mj-lt"/>
              <a:buAutoNum type="arabicParenR"/>
            </a:pPr>
            <a:r>
              <a:rPr lang="el-GR" dirty="0" smtClean="0">
                <a:latin typeface="Comic Sans MS" pitchFamily="66" charset="0"/>
              </a:rPr>
              <a:t>Τον απεικονιστικό έλεγχο ο οποίος επιβεβαιώνει τα συμπτώματα.</a:t>
            </a:r>
          </a:p>
          <a:p>
            <a:pPr>
              <a:buNone/>
            </a:pPr>
            <a:r>
              <a:rPr lang="el-GR" dirty="0" smtClean="0">
                <a:latin typeface="Comic Sans MS" pitchFamily="66" charset="0"/>
              </a:rPr>
              <a:t> </a:t>
            </a:r>
          </a:p>
          <a:p>
            <a:endParaRPr lang="el-GR" dirty="0"/>
          </a:p>
        </p:txBody>
      </p:sp>
      <p:pic>
        <p:nvPicPr>
          <p:cNvPr id="84996" name="Picture 4" descr="Αποτέλεσμα εικόνας για old man walk"/>
          <p:cNvPicPr>
            <a:picLocks noChangeAspect="1" noChangeArrowheads="1"/>
          </p:cNvPicPr>
          <p:nvPr/>
        </p:nvPicPr>
        <p:blipFill>
          <a:blip r:embed="rId2"/>
          <a:srcRect/>
          <a:stretch>
            <a:fillRect/>
          </a:stretch>
        </p:blipFill>
        <p:spPr bwMode="auto">
          <a:xfrm>
            <a:off x="7643834" y="3286124"/>
            <a:ext cx="4572000" cy="3429001"/>
          </a:xfrm>
          <a:prstGeom prst="rect">
            <a:avLst/>
          </a:prstGeom>
          <a:noFill/>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latin typeface="Comic Sans MS" pitchFamily="66" charset="0"/>
              </a:rPr>
              <a:t>Οικογενειακό και ατομικό ιστορικό</a:t>
            </a:r>
            <a:r>
              <a:rPr lang="el-GR" sz="3600" dirty="0" smtClean="0"/>
              <a:t> </a:t>
            </a:r>
            <a:endParaRPr lang="el-GR"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Ερωτήσεις σχετικά με τα συμπτώματά του:</a:t>
            </a:r>
          </a:p>
          <a:p>
            <a:pPr marL="514350" indent="-514350">
              <a:buFont typeface="+mj-lt"/>
              <a:buAutoNum type="alphaLcParenR"/>
            </a:pPr>
            <a:r>
              <a:rPr lang="el-GR" dirty="0" smtClean="0">
                <a:latin typeface="Comic Sans MS" pitchFamily="66" charset="0"/>
              </a:rPr>
              <a:t>Η ένταση και η διάρκεια του </a:t>
            </a:r>
            <a:r>
              <a:rPr lang="el-GR" b="1" dirty="0" smtClean="0">
                <a:latin typeface="Comic Sans MS" pitchFamily="66" charset="0"/>
              </a:rPr>
              <a:t>πόνου</a:t>
            </a:r>
          </a:p>
          <a:p>
            <a:pPr marL="514350" indent="-514350">
              <a:buFont typeface="+mj-lt"/>
              <a:buAutoNum type="alphaLcParenR"/>
            </a:pPr>
            <a:r>
              <a:rPr lang="el-GR" dirty="0" smtClean="0">
                <a:latin typeface="Comic Sans MS" pitchFamily="66" charset="0"/>
              </a:rPr>
              <a:t>Ζητείται να περιγραφούν οι δραστηριότητες του ασθενούς για να προσδιοριστεί το </a:t>
            </a:r>
            <a:r>
              <a:rPr lang="el-GR" b="1" dirty="0" smtClean="0">
                <a:latin typeface="Comic Sans MS" pitchFamily="66" charset="0"/>
              </a:rPr>
              <a:t>επίπεδο της κινητικότητας </a:t>
            </a:r>
            <a:r>
              <a:rPr lang="el-GR" dirty="0" smtClean="0">
                <a:latin typeface="Comic Sans MS" pitchFamily="66" charset="0"/>
              </a:rPr>
              <a:t>και του πόνου.</a:t>
            </a:r>
          </a:p>
          <a:p>
            <a:pPr marL="514350" indent="-514350">
              <a:buFont typeface="Wingdings" pitchFamily="2" charset="2"/>
              <a:buChar char="Ø"/>
            </a:pPr>
            <a:r>
              <a:rPr lang="el-GR" dirty="0" smtClean="0">
                <a:latin typeface="Comic Sans MS" pitchFamily="66" charset="0"/>
              </a:rPr>
              <a:t>Οι </a:t>
            </a:r>
            <a:r>
              <a:rPr lang="el-GR" dirty="0" err="1" smtClean="0">
                <a:latin typeface="Comic Sans MS" pitchFamily="66" charset="0"/>
              </a:rPr>
              <a:t>οστεοαρθριτικές</a:t>
            </a:r>
            <a:r>
              <a:rPr lang="el-GR" dirty="0" smtClean="0">
                <a:latin typeface="Comic Sans MS" pitchFamily="66" charset="0"/>
              </a:rPr>
              <a:t> αλλοιώσεις αναπτύσσονται προοδευτικά. </a:t>
            </a:r>
          </a:p>
          <a:p>
            <a:pPr marL="914400" lvl="1" indent="-514350">
              <a:buFont typeface="Wingdings" pitchFamily="2" charset="2"/>
              <a:buChar char="ü"/>
            </a:pPr>
            <a:r>
              <a:rPr lang="el-GR" dirty="0" smtClean="0">
                <a:latin typeface="Comic Sans MS" pitchFamily="66" charset="0"/>
              </a:rPr>
              <a:t>Αρχικά </a:t>
            </a:r>
            <a:r>
              <a:rPr lang="el-GR" b="1" dirty="0" smtClean="0">
                <a:latin typeface="Comic Sans MS" pitchFamily="66" charset="0"/>
              </a:rPr>
              <a:t>αρθραλγίες μετά από σωματική εργασία ή άσκηση</a:t>
            </a:r>
            <a:r>
              <a:rPr lang="el-GR" dirty="0" smtClean="0">
                <a:latin typeface="Comic Sans MS" pitchFamily="66" charset="0"/>
              </a:rPr>
              <a:t>. </a:t>
            </a:r>
          </a:p>
          <a:p>
            <a:pPr marL="914400" lvl="1" indent="-514350">
              <a:buFont typeface="Wingdings" pitchFamily="2" charset="2"/>
              <a:buChar char="ü"/>
            </a:pPr>
            <a:r>
              <a:rPr lang="el-GR" dirty="0" smtClean="0">
                <a:latin typeface="Comic Sans MS" pitchFamily="66" charset="0"/>
              </a:rPr>
              <a:t>Όσο ο αρθρικός χόνδρος των αρθρώσεων αδυνατίζει και εκφυλίζεται, </a:t>
            </a:r>
            <a:r>
              <a:rPr lang="el-GR" b="1" dirty="0" smtClean="0">
                <a:latin typeface="Comic Sans MS" pitchFamily="66" charset="0"/>
              </a:rPr>
              <a:t>ο πόνος γίνεται σταθερός, γεγονός που καθιστά δύσκολη την βάδιση ή την χρήση σκάλας</a:t>
            </a:r>
            <a:r>
              <a:rPr lang="el-GR" dirty="0" smtClean="0">
                <a:latin typeface="Comic Sans MS" pitchFamily="66" charset="0"/>
              </a:rPr>
              <a:t>. </a:t>
            </a:r>
          </a:p>
          <a:p>
            <a:pPr marL="914400" lvl="1" indent="-514350">
              <a:buFont typeface="Wingdings" pitchFamily="2" charset="2"/>
              <a:buChar char="ü"/>
            </a:pPr>
            <a:r>
              <a:rPr lang="el-GR" dirty="0" smtClean="0">
                <a:latin typeface="Comic Sans MS" pitchFamily="66" charset="0"/>
              </a:rPr>
              <a:t>Αργότερα, το </a:t>
            </a:r>
            <a:r>
              <a:rPr lang="el-GR" b="1" dirty="0" smtClean="0">
                <a:latin typeface="Comic Sans MS" pitchFamily="66" charset="0"/>
              </a:rPr>
              <a:t>αίσθημα του πόνου και η δυσκαμψία υπάρχει και στην ανάπαυση. (</a:t>
            </a:r>
            <a:r>
              <a:rPr lang="el-GR" dirty="0" smtClean="0">
                <a:latin typeface="Comic Sans MS" pitchFamily="66" charset="0"/>
              </a:rPr>
              <a:t> ασθενείς καθισμένους για ώρες στην ίδια στάση σε ταξίδια ή το σινεμά και το θέατρο.)</a:t>
            </a:r>
          </a:p>
        </p:txBody>
      </p:sp>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atin typeface="Comic Sans MS" pitchFamily="66" charset="0"/>
              </a:rPr>
              <a:t>Κλινική εξέταση</a:t>
            </a:r>
            <a:r>
              <a:rPr lang="el-GR" dirty="0" smtClean="0"/>
              <a:t> </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pPr>
              <a:buNone/>
            </a:pPr>
            <a:endParaRPr lang="el-GR" b="1" dirty="0" smtClean="0">
              <a:latin typeface="Comic Sans MS" pitchFamily="66" charset="0"/>
            </a:endParaRPr>
          </a:p>
          <a:p>
            <a:pPr>
              <a:buFont typeface="Wingdings" pitchFamily="2" charset="2"/>
              <a:buChar char="ü"/>
            </a:pPr>
            <a:r>
              <a:rPr lang="el-GR" b="1" dirty="0" smtClean="0">
                <a:latin typeface="Comic Sans MS" pitchFamily="66" charset="0"/>
              </a:rPr>
              <a:t>Επισκόπηση </a:t>
            </a:r>
            <a:r>
              <a:rPr lang="el-GR" dirty="0" smtClean="0">
                <a:latin typeface="Comic Sans MS" pitchFamily="66" charset="0"/>
              </a:rPr>
              <a:t>της οσφυϊκής χώρας. </a:t>
            </a:r>
          </a:p>
          <a:p>
            <a:pPr>
              <a:buFont typeface="Wingdings" pitchFamily="2" charset="2"/>
              <a:buChar char="ü"/>
            </a:pPr>
            <a:r>
              <a:rPr lang="el-GR" b="1" dirty="0" smtClean="0">
                <a:latin typeface="Comic Sans MS" pitchFamily="66" charset="0"/>
              </a:rPr>
              <a:t>Εντοπισμένη ευαισθησία κατά την πίεση </a:t>
            </a:r>
            <a:r>
              <a:rPr lang="el-GR" dirty="0" smtClean="0">
                <a:latin typeface="Comic Sans MS" pitchFamily="66" charset="0"/>
              </a:rPr>
              <a:t>του εξεταστή.</a:t>
            </a:r>
          </a:p>
          <a:p>
            <a:pPr>
              <a:buFont typeface="Wingdings" pitchFamily="2" charset="2"/>
              <a:buChar char="ü"/>
            </a:pPr>
            <a:r>
              <a:rPr lang="el-GR" dirty="0" smtClean="0">
                <a:latin typeface="Comic Sans MS" pitchFamily="66" charset="0"/>
              </a:rPr>
              <a:t> Εκτίμηση της </a:t>
            </a:r>
            <a:r>
              <a:rPr lang="el-GR" b="1" dirty="0" smtClean="0">
                <a:latin typeface="Comic Sans MS" pitchFamily="66" charset="0"/>
              </a:rPr>
              <a:t>μυϊκής δύναμης</a:t>
            </a:r>
            <a:r>
              <a:rPr lang="el-GR" dirty="0" smtClean="0">
                <a:latin typeface="Comic Sans MS" pitchFamily="66" charset="0"/>
              </a:rPr>
              <a:t>, το </a:t>
            </a:r>
            <a:r>
              <a:rPr lang="el-GR" b="1" dirty="0" smtClean="0">
                <a:latin typeface="Comic Sans MS" pitchFamily="66" charset="0"/>
              </a:rPr>
              <a:t>εύρος κίνησης.</a:t>
            </a:r>
          </a:p>
          <a:p>
            <a:pPr>
              <a:buFont typeface="Wingdings" pitchFamily="2" charset="2"/>
              <a:buChar char="ü"/>
            </a:pPr>
            <a:r>
              <a:rPr lang="el-GR" b="1" dirty="0" smtClean="0">
                <a:latin typeface="Comic Sans MS" pitchFamily="66" charset="0"/>
              </a:rPr>
              <a:t>Εκτίμηση πόνου</a:t>
            </a:r>
            <a:r>
              <a:rPr lang="el-GR" dirty="0" smtClean="0">
                <a:latin typeface="Comic Sans MS" pitchFamily="66" charset="0"/>
              </a:rPr>
              <a:t>. Είναι σταθερός ή διαλείπων πόνος, επιδεινώνεται με την κίνηση ή σε συγκεκριμένες θέσεις-ΟΡΘΟΣΤΑΣΙΑ</a:t>
            </a:r>
          </a:p>
          <a:p>
            <a:pPr>
              <a:buFont typeface="Wingdings" pitchFamily="2" charset="2"/>
              <a:buChar char="ü"/>
            </a:pPr>
            <a:r>
              <a:rPr lang="el-GR" b="1" dirty="0" smtClean="0">
                <a:latin typeface="Comic Sans MS" pitchFamily="66" charset="0"/>
              </a:rPr>
              <a:t>Έλεγχος κίνησης. </a:t>
            </a:r>
            <a:r>
              <a:rPr lang="el-GR" dirty="0" smtClean="0">
                <a:latin typeface="Comic Sans MS" pitchFamily="66" charset="0"/>
              </a:rPr>
              <a:t>Υπάρχει απώλεια κίνησης και δυσκαμψία, π.χ. αδυναμία του ασθενούς να σκύψει και να συλλέξει ένα αντικείμενο από το έδαφος.</a:t>
            </a:r>
          </a:p>
          <a:p>
            <a:pPr>
              <a:buFont typeface="Wingdings" pitchFamily="2" charset="2"/>
              <a:buChar char="ü"/>
            </a:pPr>
            <a:r>
              <a:rPr lang="el-GR" dirty="0" smtClean="0">
                <a:latin typeface="Comic Sans MS" pitchFamily="66" charset="0"/>
              </a:rPr>
              <a:t> Χαρακτηριστικοί </a:t>
            </a:r>
            <a:r>
              <a:rPr lang="el-GR" b="1" dirty="0" smtClean="0">
                <a:latin typeface="Comic Sans MS" pitchFamily="66" charset="0"/>
              </a:rPr>
              <a:t>ήχοι ή αίσθηση τριβής κατά την κίνηση </a:t>
            </a:r>
            <a:r>
              <a:rPr lang="el-GR" dirty="0" smtClean="0">
                <a:latin typeface="Comic Sans MS" pitchFamily="66" charset="0"/>
              </a:rPr>
              <a:t>(ιδιαίτερα στην αυχενική μοίρα της σπονδυλικής στήλης) .</a:t>
            </a:r>
          </a:p>
          <a:p>
            <a:pPr>
              <a:buFont typeface="Wingdings" pitchFamily="2" charset="2"/>
              <a:buChar char="ü"/>
            </a:pPr>
            <a:r>
              <a:rPr lang="el-GR" dirty="0" smtClean="0">
                <a:latin typeface="Comic Sans MS" pitchFamily="66" charset="0"/>
              </a:rPr>
              <a:t> </a:t>
            </a:r>
            <a:r>
              <a:rPr lang="el-GR" b="1" dirty="0" smtClean="0">
                <a:latin typeface="Comic Sans MS" pitchFamily="66" charset="0"/>
              </a:rPr>
              <a:t>Παραμόρφωση των φυσιολογικών κυρτωμάτων </a:t>
            </a:r>
            <a:r>
              <a:rPr lang="el-GR" dirty="0" smtClean="0">
                <a:latin typeface="Comic Sans MS" pitchFamily="66" charset="0"/>
              </a:rPr>
              <a:t>της σπονδυλικής στήλης η οποία οφείλεται κυρίως στον μυϊκό σπασμό των παρασπονδυλικών μυών.</a:t>
            </a:r>
          </a:p>
          <a:p>
            <a:pPr>
              <a:buFont typeface="Wingdings" pitchFamily="2" charset="2"/>
              <a:buChar char="ü"/>
            </a:pPr>
            <a:r>
              <a:rPr lang="el-GR" dirty="0" smtClean="0">
                <a:latin typeface="Comic Sans MS" pitchFamily="66" charset="0"/>
              </a:rPr>
              <a:t> </a:t>
            </a:r>
            <a:r>
              <a:rPr lang="el-GR" b="1" dirty="0" smtClean="0">
                <a:latin typeface="Comic Sans MS" pitchFamily="66" charset="0"/>
              </a:rPr>
              <a:t>Νευρολογικού χαρακτήρα συμπτώματα </a:t>
            </a:r>
            <a:r>
              <a:rPr lang="el-GR" dirty="0" smtClean="0">
                <a:latin typeface="Comic Sans MS" pitchFamily="66" charset="0"/>
              </a:rPr>
              <a:t>όπως αιμωδίες και καυσαλγίες όταν η παρουσία οστεοφύτων ερεθίζει τις ρίζες των νωτιαίων νεύρων που εξέρχονται από τον νωτιαίο μυελό.</a:t>
            </a:r>
            <a:br>
              <a:rPr lang="el-GR" dirty="0" smtClean="0">
                <a:latin typeface="Comic Sans MS" pitchFamily="66" charset="0"/>
              </a:rPr>
            </a:b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latin typeface="Comic Sans MS" pitchFamily="66" charset="0"/>
              </a:rPr>
              <a:t>Ο ηλικιωμένος βαδίζει σκυφτός για να ανοίγουν τα διαστήματα και να ελαττώνεται ο πόνος </a:t>
            </a:r>
            <a:endParaRPr lang="el-GR" sz="2400" dirty="0">
              <a:latin typeface="Comic Sans MS" pitchFamily="66" charset="0"/>
            </a:endParaRPr>
          </a:p>
        </p:txBody>
      </p:sp>
      <p:sp>
        <p:nvSpPr>
          <p:cNvPr id="3" name="2 - Θέση περιεχομένου"/>
          <p:cNvSpPr>
            <a:spLocks noGrp="1"/>
          </p:cNvSpPr>
          <p:nvPr>
            <p:ph idx="1"/>
          </p:nvPr>
        </p:nvSpPr>
        <p:spPr/>
        <p:txBody>
          <a:bodyPr/>
          <a:lstStyle/>
          <a:p>
            <a:pPr>
              <a:buNone/>
            </a:pPr>
            <a:endParaRPr lang="el-GR" dirty="0">
              <a:latin typeface="Comic Sans MS" pitchFamily="66" charset="0"/>
            </a:endParaRPr>
          </a:p>
        </p:txBody>
      </p:sp>
      <p:pic>
        <p:nvPicPr>
          <p:cNvPr id="4" name="Picture 6" descr="Σχετική εικόνα"/>
          <p:cNvPicPr>
            <a:picLocks noChangeAspect="1" noChangeArrowheads="1"/>
          </p:cNvPicPr>
          <p:nvPr/>
        </p:nvPicPr>
        <p:blipFill>
          <a:blip r:embed="rId2"/>
          <a:srcRect/>
          <a:stretch>
            <a:fillRect/>
          </a:stretch>
        </p:blipFill>
        <p:spPr bwMode="auto">
          <a:xfrm>
            <a:off x="0" y="2143116"/>
            <a:ext cx="5650389" cy="3928367"/>
          </a:xfrm>
          <a:prstGeom prst="rect">
            <a:avLst/>
          </a:prstGeom>
          <a:noFill/>
        </p:spPr>
      </p:pic>
      <p:pic>
        <p:nvPicPr>
          <p:cNvPr id="81922" name="Picture 2" descr="Αποτέλεσμα εικόνας για old man walk"/>
          <p:cNvPicPr>
            <a:picLocks noChangeAspect="1" noChangeArrowheads="1"/>
          </p:cNvPicPr>
          <p:nvPr/>
        </p:nvPicPr>
        <p:blipFill>
          <a:blip r:embed="rId3"/>
          <a:srcRect/>
          <a:stretch>
            <a:fillRect/>
          </a:stretch>
        </p:blipFill>
        <p:spPr bwMode="auto">
          <a:xfrm>
            <a:off x="5715008" y="1643050"/>
            <a:ext cx="3428992" cy="4334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ine Landmarks"/>
          <p:cNvPicPr>
            <a:picLocks noChangeAspect="1" noChangeArrowheads="1"/>
          </p:cNvPicPr>
          <p:nvPr/>
        </p:nvPicPr>
        <p:blipFill>
          <a:blip r:embed="rId2"/>
          <a:srcRect/>
          <a:stretch>
            <a:fillRect/>
          </a:stretch>
        </p:blipFill>
        <p:spPr bwMode="auto">
          <a:xfrm>
            <a:off x="0" y="1071546"/>
            <a:ext cx="3786214" cy="5041572"/>
          </a:xfrm>
          <a:prstGeom prst="rect">
            <a:avLst/>
          </a:prstGeom>
          <a:noFill/>
        </p:spPr>
      </p:pic>
      <p:pic>
        <p:nvPicPr>
          <p:cNvPr id="80898" name="Picture 2" descr="https://ard.bmj.com/content/annrheumdis/78/Suppl_2/1830.2/F1.large.jpg?width=800&amp;height=600&amp;carousel=1"/>
          <p:cNvPicPr>
            <a:picLocks noChangeAspect="1" noChangeArrowheads="1"/>
          </p:cNvPicPr>
          <p:nvPr/>
        </p:nvPicPr>
        <p:blipFill>
          <a:blip r:embed="rId3"/>
          <a:srcRect/>
          <a:stretch>
            <a:fillRect/>
          </a:stretch>
        </p:blipFill>
        <p:spPr bwMode="auto">
          <a:xfrm>
            <a:off x="3929058" y="1071546"/>
            <a:ext cx="5214942" cy="4554926"/>
          </a:xfrm>
          <a:prstGeom prst="rect">
            <a:avLst/>
          </a:prstGeom>
          <a:noFill/>
        </p:spPr>
      </p:pic>
      <p:sp>
        <p:nvSpPr>
          <p:cNvPr id="5" name="4 - Ορθογώνιο"/>
          <p:cNvSpPr/>
          <p:nvPr/>
        </p:nvSpPr>
        <p:spPr>
          <a:xfrm>
            <a:off x="0" y="6072206"/>
            <a:ext cx="9144000" cy="7857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omic Sans MS" pitchFamily="66" charset="0"/>
              </a:rPr>
              <a:t>Reduction of height not only reflects spine remodeling, but affects various indexes, such as BM</a:t>
            </a:r>
            <a:r>
              <a:rPr lang="el-GR" dirty="0" smtClean="0">
                <a:latin typeface="Comic Sans MS" pitchFamily="66" charset="0"/>
              </a:rPr>
              <a:t>Ι</a:t>
            </a:r>
            <a:endParaRPr lang="el-GR" dirty="0">
              <a:latin typeface="Comic Sans MS" pitchFamily="66" charset="0"/>
            </a:endParaRPr>
          </a:p>
        </p:txBody>
      </p:sp>
      <p:sp>
        <p:nvSpPr>
          <p:cNvPr id="6" name="5 - Ορθογώνιο"/>
          <p:cNvSpPr/>
          <p:nvPr/>
        </p:nvSpPr>
        <p:spPr>
          <a:xfrm>
            <a:off x="-142908" y="1"/>
            <a:ext cx="9286908" cy="1277273"/>
          </a:xfrm>
          <a:prstGeom prst="rect">
            <a:avLst/>
          </a:prstGeom>
          <a:effectLst>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100" dirty="0" err="1" smtClean="0">
                <a:latin typeface="Comic Sans MS" pitchFamily="66" charset="0"/>
              </a:rPr>
              <a:t>Spondyloarthritis</a:t>
            </a:r>
            <a:r>
              <a:rPr lang="en-US" sz="1100" dirty="0" smtClean="0">
                <a:latin typeface="Comic Sans MS" pitchFamily="66" charset="0"/>
              </a:rPr>
              <a:t> – clinical aspects (other than treatment)</a:t>
            </a:r>
          </a:p>
          <a:p>
            <a:pPr algn="ctr"/>
            <a:r>
              <a:rPr lang="en-US" sz="1100" dirty="0" smtClean="0">
                <a:latin typeface="Comic Sans MS" pitchFamily="66" charset="0"/>
              </a:rPr>
              <a:t>AB0734 </a:t>
            </a:r>
            <a:r>
              <a:rPr lang="en-US" sz="1100" b="1" dirty="0" smtClean="0">
                <a:latin typeface="Comic Sans MS" pitchFamily="66" charset="0"/>
              </a:rPr>
              <a:t>CHANGES IN HEIGHT AND BODY MASS INDEX OVER TIME IN PATIENTS WITH AXIAL SPONDYLOARTHITIS</a:t>
            </a:r>
            <a:r>
              <a:rPr lang="en-US" sz="1100" dirty="0" smtClean="0">
                <a:latin typeface="Comic Sans MS" pitchFamily="66" charset="0"/>
              </a:rPr>
              <a:t>, TREATED WITH TUMOR NECROSIS FACTOR-A INHIBITORS</a:t>
            </a:r>
          </a:p>
          <a:p>
            <a:pPr algn="ctr"/>
            <a:r>
              <a:rPr lang="en-US" sz="1100" dirty="0" smtClean="0">
                <a:latin typeface="Comic Sans MS" pitchFamily="66" charset="0"/>
              </a:rPr>
              <a:t> </a:t>
            </a:r>
            <a:r>
              <a:rPr lang="en-US" sz="1100" cap="all" dirty="0" smtClean="0">
                <a:latin typeface="Comic Sans MS" pitchFamily="66" charset="0"/>
              </a:rPr>
              <a:t>FREE</a:t>
            </a:r>
            <a:endParaRPr lang="en-US" sz="1100" dirty="0" smtClean="0">
              <a:latin typeface="Comic Sans MS" pitchFamily="66" charset="0"/>
            </a:endParaRPr>
          </a:p>
          <a:p>
            <a:pPr algn="ctr"/>
            <a:r>
              <a:rPr lang="en-US" sz="1100" dirty="0" err="1" smtClean="0">
                <a:latin typeface="Comic Sans MS" pitchFamily="66" charset="0"/>
              </a:rPr>
              <a:t>Elizaveta</a:t>
            </a:r>
            <a:r>
              <a:rPr lang="en-US" sz="1100" dirty="0" smtClean="0">
                <a:latin typeface="Comic Sans MS" pitchFamily="66" charset="0"/>
              </a:rPr>
              <a:t> </a:t>
            </a:r>
            <a:r>
              <a:rPr lang="en-US" sz="1100" dirty="0" err="1" smtClean="0">
                <a:latin typeface="Comic Sans MS" pitchFamily="66" charset="0"/>
              </a:rPr>
              <a:t>Vasilenko</a:t>
            </a:r>
            <a:r>
              <a:rPr lang="el-GR" sz="1100" dirty="0" smtClean="0">
                <a:latin typeface="Comic Sans MS" pitchFamily="66" charset="0"/>
              </a:rPr>
              <a:t> </a:t>
            </a:r>
            <a:r>
              <a:rPr lang="en-US" sz="1100" dirty="0" smtClean="0">
                <a:latin typeface="Comic Sans MS" pitchFamily="66" charset="0"/>
              </a:rPr>
              <a:t>et al</a:t>
            </a:r>
          </a:p>
          <a:p>
            <a:pPr algn="ctr"/>
            <a:r>
              <a:rPr lang="en-US" sz="1100" dirty="0" smtClean="0">
                <a:latin typeface="Comic Sans MS" pitchFamily="66" charset="0"/>
              </a:rPr>
              <a:t>Abstracts accepted for Publication</a:t>
            </a:r>
          </a:p>
          <a:p>
            <a:endParaRPr lang="en-US" sz="1100" dirty="0" smtClean="0">
              <a:latin typeface="Comic Sans MS" pitchFamily="66" charset="0"/>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Comic Sans MS" pitchFamily="66" charset="0"/>
              </a:rPr>
              <a:t>Αντανάκλαση του πόνου</a:t>
            </a:r>
            <a:r>
              <a:rPr lang="en-US" sz="3200" dirty="0" smtClean="0">
                <a:latin typeface="Comic Sans MS" pitchFamily="66" charset="0"/>
              </a:rPr>
              <a:t/>
            </a:r>
            <a:br>
              <a:rPr lang="en-US" sz="3200" dirty="0" smtClean="0">
                <a:latin typeface="Comic Sans MS" pitchFamily="66" charset="0"/>
              </a:rPr>
            </a:br>
            <a:r>
              <a:rPr lang="en-US" sz="2200" dirty="0" smtClean="0">
                <a:latin typeface="Comic Sans MS" pitchFamily="66" charset="0"/>
              </a:rPr>
              <a:t>O</a:t>
            </a:r>
            <a:r>
              <a:rPr lang="el-GR" sz="2200" dirty="0" smtClean="0">
                <a:latin typeface="Comic Sans MS" pitchFamily="66" charset="0"/>
              </a:rPr>
              <a:t> πόνος μπορεί να είναι </a:t>
            </a:r>
            <a:r>
              <a:rPr lang="el-GR" sz="2200" u="sng" dirty="0" smtClean="0">
                <a:latin typeface="Comic Sans MS" pitchFamily="66" charset="0"/>
              </a:rPr>
              <a:t>μονόπλευρος</a:t>
            </a:r>
            <a:r>
              <a:rPr lang="el-GR" sz="2200" dirty="0" smtClean="0">
                <a:latin typeface="Comic Sans MS" pitchFamily="66" charset="0"/>
              </a:rPr>
              <a:t> ή </a:t>
            </a:r>
            <a:r>
              <a:rPr lang="el-GR" sz="2200" dirty="0" err="1" smtClean="0">
                <a:latin typeface="Comic Sans MS" pitchFamily="66" charset="0"/>
              </a:rPr>
              <a:t>αμφοτερόπλευρος</a:t>
            </a:r>
            <a:r>
              <a:rPr lang="el-GR" sz="2200" dirty="0" smtClean="0">
                <a:latin typeface="Comic Sans MS" pitchFamily="66" charset="0"/>
              </a:rPr>
              <a:t>  </a:t>
            </a:r>
            <a:endParaRPr lang="el-GR" sz="2200" dirty="0">
              <a:latin typeface="Comic Sans MS" pitchFamily="66" charset="0"/>
            </a:endParaRPr>
          </a:p>
        </p:txBody>
      </p:sp>
      <p:pic>
        <p:nvPicPr>
          <p:cNvPr id="118786" name="Picture 2" descr="An external file that holds a picture, illustration, etc.&#10;Object name is 13244_2018_638_Fig5_HTML.jpg"/>
          <p:cNvPicPr>
            <a:picLocks noChangeAspect="1" noChangeArrowheads="1"/>
          </p:cNvPicPr>
          <p:nvPr/>
        </p:nvPicPr>
        <p:blipFill>
          <a:blip r:embed="rId2"/>
          <a:srcRect/>
          <a:stretch>
            <a:fillRect/>
          </a:stretch>
        </p:blipFill>
        <p:spPr bwMode="auto">
          <a:xfrm>
            <a:off x="1" y="1357298"/>
            <a:ext cx="3857620" cy="5272674"/>
          </a:xfrm>
          <a:prstGeom prst="rect">
            <a:avLst/>
          </a:prstGeom>
          <a:noFill/>
        </p:spPr>
      </p:pic>
      <p:pic>
        <p:nvPicPr>
          <p:cNvPr id="4" name="Picture 2" descr="Location of early onset of radiculopathy"/>
          <p:cNvPicPr>
            <a:picLocks noChangeAspect="1" noChangeArrowheads="1"/>
          </p:cNvPicPr>
          <p:nvPr/>
        </p:nvPicPr>
        <p:blipFill>
          <a:blip r:embed="rId3"/>
          <a:srcRect/>
          <a:stretch>
            <a:fillRect/>
          </a:stretch>
        </p:blipFill>
        <p:spPr bwMode="auto">
          <a:xfrm>
            <a:off x="4500562" y="1657977"/>
            <a:ext cx="3571900" cy="41583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Comic Sans MS" pitchFamily="66" charset="0"/>
              </a:rPr>
              <a:t>Απεικονιστικός έλεγχος</a:t>
            </a:r>
            <a:r>
              <a:rPr lang="el-GR" dirty="0" smtClean="0"/>
              <a:t> </a:t>
            </a:r>
            <a:endParaRPr lang="el-GR" dirty="0"/>
          </a:p>
        </p:txBody>
      </p:sp>
      <p:sp>
        <p:nvSpPr>
          <p:cNvPr id="3" name="2 - Θέση περιεχομένου"/>
          <p:cNvSpPr>
            <a:spLocks noGrp="1"/>
          </p:cNvSpPr>
          <p:nvPr>
            <p:ph idx="1"/>
          </p:nvPr>
        </p:nvSpPr>
        <p:spPr/>
        <p:txBody>
          <a:bodyPr>
            <a:normAutofit fontScale="55000" lnSpcReduction="20000"/>
          </a:bodyPr>
          <a:lstStyle/>
          <a:p>
            <a:pPr>
              <a:buFont typeface="Wingdings" pitchFamily="2" charset="2"/>
              <a:buChar char="Ø"/>
            </a:pPr>
            <a:r>
              <a:rPr lang="el-GR" sz="4400" dirty="0" smtClean="0">
                <a:latin typeface="Comic Sans MS" pitchFamily="66" charset="0"/>
              </a:rPr>
              <a:t>  </a:t>
            </a:r>
            <a:r>
              <a:rPr lang="el-GR" sz="4400" b="1" dirty="0" smtClean="0">
                <a:latin typeface="Comic Sans MS" pitchFamily="66" charset="0"/>
              </a:rPr>
              <a:t>Τα ακτινολογικά ευρήματα έχουν πτωχή συσχέτιση μεταξύ των κλινικών συμπτωμάτων και των εκφυλιστικών αλλοιώσεων της Σ.Σ.</a:t>
            </a:r>
            <a:endParaRPr lang="el-GR" sz="6700" b="1" dirty="0" smtClean="0">
              <a:latin typeface="Comic Sans MS" pitchFamily="66" charset="0"/>
            </a:endParaRPr>
          </a:p>
          <a:p>
            <a:pPr marL="742950" indent="-742950">
              <a:buFont typeface="+mj-lt"/>
              <a:buAutoNum type="arabicPeriod"/>
            </a:pPr>
            <a:r>
              <a:rPr lang="el-GR" sz="4200" b="1" dirty="0" smtClean="0">
                <a:latin typeface="Comic Sans MS" pitchFamily="66" charset="0"/>
              </a:rPr>
              <a:t>Ακτινογραφίες:</a:t>
            </a:r>
          </a:p>
          <a:p>
            <a:pPr marL="1143000" lvl="1" indent="-742950">
              <a:buNone/>
            </a:pPr>
            <a:r>
              <a:rPr lang="el-GR" dirty="0" smtClean="0">
                <a:latin typeface="Comic Sans MS" pitchFamily="66" charset="0"/>
              </a:rPr>
              <a:t>        Θα εκτιμηθούν οι εκφυλιστικές αλλοιώσεις. </a:t>
            </a:r>
          </a:p>
          <a:p>
            <a:pPr marL="1143000" lvl="1" indent="-742950">
              <a:buNone/>
            </a:pPr>
            <a:r>
              <a:rPr lang="el-GR" dirty="0" smtClean="0">
                <a:latin typeface="Comic Sans MS" pitchFamily="66" charset="0"/>
              </a:rPr>
              <a:t>        Θα βοηθήσουν στην διαφορική διάγνωση π.χ. ενός κατάγματος..</a:t>
            </a:r>
            <a:br>
              <a:rPr lang="el-GR" dirty="0" smtClean="0">
                <a:latin typeface="Comic Sans MS" pitchFamily="66" charset="0"/>
              </a:rPr>
            </a:br>
            <a:endParaRPr lang="el-GR" dirty="0" smtClean="0">
              <a:latin typeface="Comic Sans MS" pitchFamily="66" charset="0"/>
            </a:endParaRPr>
          </a:p>
          <a:p>
            <a:pPr marL="514350" indent="-514350">
              <a:buFont typeface="+mj-lt"/>
              <a:buAutoNum type="arabicPeriod"/>
            </a:pPr>
            <a:r>
              <a:rPr lang="el-GR" sz="4200" b="1" dirty="0" smtClean="0">
                <a:latin typeface="Comic Sans MS" pitchFamily="66" charset="0"/>
              </a:rPr>
              <a:t>Αξονική τομογραφία:</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Απεικονίζει με μεγαλύτερη ακρίβεια τον σπονδυλικό σωλήνα και τις γύρω δομές.</a:t>
            </a:r>
          </a:p>
          <a:p>
            <a:pPr marL="514350" indent="-514350">
              <a:buFont typeface="+mj-lt"/>
              <a:buAutoNum type="arabicPeriod"/>
            </a:pPr>
            <a:r>
              <a:rPr lang="el-GR" sz="4200" b="1" dirty="0" smtClean="0">
                <a:latin typeface="Comic Sans MS" pitchFamily="66" charset="0"/>
              </a:rPr>
              <a:t>Μαγνητική Τομογραφία</a:t>
            </a:r>
            <a:r>
              <a:rPr lang="el-GR" b="1" dirty="0" smtClean="0">
                <a:latin typeface="Comic Sans MS" pitchFamily="66" charset="0"/>
              </a:rPr>
              <a:t>:</a:t>
            </a:r>
            <a:r>
              <a:rPr lang="el-GR" dirty="0" smtClean="0">
                <a:latin typeface="Comic Sans MS" pitchFamily="66" charset="0"/>
              </a:rPr>
              <a:t/>
            </a:r>
            <a:br>
              <a:rPr lang="el-GR" dirty="0" smtClean="0">
                <a:latin typeface="Comic Sans MS" pitchFamily="66" charset="0"/>
              </a:rPr>
            </a:br>
            <a:r>
              <a:rPr lang="el-GR" sz="3400" dirty="0" smtClean="0">
                <a:latin typeface="Comic Sans MS" pitchFamily="66" charset="0"/>
              </a:rPr>
              <a:t>Περιγράφει με μεγάλη ακρίβεια τους μαλακούς ιστούς. Κατόπιν ρύθμισης, μπορεί να απεικονίσει διαφορετικούς ιστούς, συμπεριλαμβανομένου και του ποσοστού νερού που διαθέτουν, καθορίζοντας και περιγράφοντας την εκφύλιση του δίσκου, τις λοιμώξεις ή πιθανούς όγκους</a:t>
            </a: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285852" y="1389796"/>
          <a:ext cx="6643736" cy="4825286"/>
        </p:xfrm>
        <a:graphic>
          <a:graphicData uri="http://schemas.openxmlformats.org/drawingml/2006/table">
            <a:tbl>
              <a:tblPr>
                <a:tableStyleId>{D7AC3CCA-C797-4891-BE02-D94E43425B78}</a:tableStyleId>
              </a:tblPr>
              <a:tblGrid>
                <a:gridCol w="1660934"/>
                <a:gridCol w="1660934"/>
                <a:gridCol w="1660934"/>
                <a:gridCol w="1660934"/>
              </a:tblGrid>
              <a:tr h="264207">
                <a:tc gridSpan="2">
                  <a:txBody>
                    <a:bodyPr/>
                    <a:lstStyle/>
                    <a:p>
                      <a:pPr algn="ctr" fontAlgn="t"/>
                      <a:r>
                        <a:rPr lang="en-US" sz="1100" dirty="0"/>
                        <a:t>X-ray imaging</a:t>
                      </a:r>
                    </a:p>
                  </a:txBody>
                  <a:tcPr marL="55671" marR="55671" marT="27836" marB="27836"/>
                </a:tc>
                <a:tc hMerge="1">
                  <a:txBody>
                    <a:bodyPr/>
                    <a:lstStyle/>
                    <a:p>
                      <a:endParaRPr lang="el-GR"/>
                    </a:p>
                  </a:txBody>
                  <a:tcPr/>
                </a:tc>
                <a:tc rowSpan="2">
                  <a:txBody>
                    <a:bodyPr/>
                    <a:lstStyle/>
                    <a:p>
                      <a:pPr algn="ctr" fontAlgn="t"/>
                      <a:r>
                        <a:rPr lang="en-US" sz="1100"/>
                        <a:t>MRI</a:t>
                      </a:r>
                    </a:p>
                  </a:txBody>
                  <a:tcPr marL="55671" marR="55671" marT="27836" marB="27836"/>
                </a:tc>
                <a:tc rowSpan="2">
                  <a:txBody>
                    <a:bodyPr/>
                    <a:lstStyle/>
                    <a:p>
                      <a:pPr algn="ctr" fontAlgn="t"/>
                      <a:r>
                        <a:rPr lang="en-US" sz="1100"/>
                        <a:t>SPECT</a:t>
                      </a:r>
                    </a:p>
                  </a:txBody>
                  <a:tcPr marL="55671" marR="55671" marT="27836" marB="27836"/>
                </a:tc>
              </a:tr>
              <a:tr h="264207">
                <a:tc>
                  <a:txBody>
                    <a:bodyPr/>
                    <a:lstStyle/>
                    <a:p>
                      <a:pPr algn="ctr" fontAlgn="t"/>
                      <a:r>
                        <a:rPr lang="en-US" sz="1100"/>
                        <a:t>Radiographs</a:t>
                      </a:r>
                    </a:p>
                  </a:txBody>
                  <a:tcPr marL="55671" marR="55671" marT="27836" marB="27836"/>
                </a:tc>
                <a:tc>
                  <a:txBody>
                    <a:bodyPr/>
                    <a:lstStyle/>
                    <a:p>
                      <a:pPr algn="ctr" fontAlgn="t"/>
                      <a:r>
                        <a:rPr lang="en-US" sz="1100"/>
                        <a:t>CT</a:t>
                      </a:r>
                    </a:p>
                  </a:txBody>
                  <a:tcPr marL="55671" marR="55671" marT="27836" marB="27836"/>
                </a:tc>
                <a:tc vMerge="1">
                  <a:txBody>
                    <a:bodyPr/>
                    <a:lstStyle/>
                    <a:p>
                      <a:endParaRPr lang="el-GR"/>
                    </a:p>
                  </a:txBody>
                  <a:tcPr/>
                </a:tc>
                <a:tc vMerge="1">
                  <a:txBody>
                    <a:bodyPr/>
                    <a:lstStyle/>
                    <a:p>
                      <a:endParaRPr lang="el-GR"/>
                    </a:p>
                  </a:txBody>
                  <a:tcPr/>
                </a:tc>
              </a:tr>
              <a:tr h="2049266">
                <a:tc>
                  <a:txBody>
                    <a:bodyPr/>
                    <a:lstStyle/>
                    <a:p>
                      <a:pPr fontAlgn="t"/>
                      <a:r>
                        <a:rPr lang="en-US" sz="1100" dirty="0"/>
                        <a:t>AP, lateral (isthmus profile) and oblique views (“Scottie dog”)</a:t>
                      </a:r>
                    </a:p>
                  </a:txBody>
                  <a:tcPr marL="55671" marR="55671" marT="27836" marB="27836"/>
                </a:tc>
                <a:tc>
                  <a:txBody>
                    <a:bodyPr/>
                    <a:lstStyle/>
                    <a:p>
                      <a:pPr fontAlgn="t"/>
                      <a:r>
                        <a:rPr lang="en-US" sz="1100"/>
                        <a:t>Highest contrast between bony structures and adjacent soft tissue</a:t>
                      </a:r>
                    </a:p>
                  </a:txBody>
                  <a:tcPr marL="55671" marR="55671" marT="27836" marB="27836"/>
                </a:tc>
                <a:tc>
                  <a:txBody>
                    <a:bodyPr/>
                    <a:lstStyle/>
                    <a:p>
                      <a:pPr fontAlgn="t"/>
                      <a:r>
                        <a:rPr lang="en-US" sz="1100"/>
                        <a:t>Active synovial inflammation,</a:t>
                      </a:r>
                      <a:br>
                        <a:rPr lang="en-US" sz="1100"/>
                      </a:br>
                      <a:r>
                        <a:rPr lang="en-US" sz="1100"/>
                        <a:t>Adjacent bone edema</a:t>
                      </a:r>
                      <a:br>
                        <a:rPr lang="en-US" sz="1100"/>
                      </a:br>
                      <a:r>
                        <a:rPr lang="en-US" sz="1100"/>
                        <a:t>Fat saturation technique ±  Gadolinium injection</a:t>
                      </a:r>
                    </a:p>
                  </a:txBody>
                  <a:tcPr marL="55671" marR="55671" marT="27836" marB="27836"/>
                </a:tc>
                <a:tc>
                  <a:txBody>
                    <a:bodyPr/>
                    <a:lstStyle/>
                    <a:p>
                      <a:pPr fontAlgn="t"/>
                      <a:r>
                        <a:rPr lang="en-US" sz="1100"/>
                        <a:t>99mTc labelled bisphosphonates</a:t>
                      </a:r>
                      <a:br>
                        <a:rPr lang="en-US" sz="1100"/>
                      </a:br>
                      <a:r>
                        <a:rPr lang="en-US" sz="1100"/>
                        <a:t>Osteoblastic activity</a:t>
                      </a:r>
                      <a:br>
                        <a:rPr lang="en-US" sz="1100"/>
                      </a:br>
                      <a:r>
                        <a:rPr lang="en-US" sz="1100"/>
                        <a:t>Hyperemia associated with bone remodelling</a:t>
                      </a:r>
                    </a:p>
                  </a:txBody>
                  <a:tcPr marL="55671" marR="55671" marT="27836" marB="27836"/>
                </a:tc>
              </a:tr>
              <a:tr h="2247606">
                <a:tc gridSpan="2">
                  <a:txBody>
                    <a:bodyPr/>
                    <a:lstStyle/>
                    <a:p>
                      <a:pPr fontAlgn="t"/>
                      <a:r>
                        <a:rPr lang="en-US" sz="1100"/>
                        <a:t>Joint space narrowing</a:t>
                      </a:r>
                      <a:br>
                        <a:rPr lang="en-US" sz="1100"/>
                      </a:br>
                      <a:r>
                        <a:rPr lang="en-US" sz="1100"/>
                        <a:t>Subchondral sclerosis and erosions</a:t>
                      </a:r>
                      <a:br>
                        <a:rPr lang="en-US" sz="1100"/>
                      </a:br>
                      <a:r>
                        <a:rPr lang="en-US" sz="1100"/>
                        <a:t>Cartilage thinning</a:t>
                      </a:r>
                      <a:br>
                        <a:rPr lang="en-US" sz="1100"/>
                      </a:br>
                      <a:r>
                        <a:rPr lang="en-US" sz="1100"/>
                        <a:t>Calcification of the joint capsule</a:t>
                      </a:r>
                      <a:br>
                        <a:rPr lang="en-US" sz="1100"/>
                      </a:br>
                      <a:r>
                        <a:rPr lang="en-US" sz="1100"/>
                        <a:t>Hypertrophy of articular processes</a:t>
                      </a:r>
                      <a:br>
                        <a:rPr lang="en-US" sz="1100"/>
                      </a:br>
                      <a:r>
                        <a:rPr lang="en-US" sz="1100"/>
                        <a:t>Vacuum joint phenomenon joint effusion</a:t>
                      </a:r>
                    </a:p>
                  </a:txBody>
                  <a:tcPr marL="55671" marR="55671" marT="27836" marB="27836"/>
                </a:tc>
                <a:tc hMerge="1">
                  <a:txBody>
                    <a:bodyPr/>
                    <a:lstStyle/>
                    <a:p>
                      <a:endParaRPr lang="el-GR"/>
                    </a:p>
                  </a:txBody>
                  <a:tcPr/>
                </a:tc>
                <a:tc>
                  <a:txBody>
                    <a:bodyPr/>
                    <a:lstStyle/>
                    <a:p>
                      <a:pPr fontAlgn="t"/>
                      <a:r>
                        <a:rPr lang="en-US" sz="1100"/>
                        <a:t>Facet joint effusion</a:t>
                      </a:r>
                      <a:br>
                        <a:rPr lang="en-US" sz="1100"/>
                      </a:br>
                      <a:r>
                        <a:rPr lang="en-US" sz="1100"/>
                        <a:t>Subchondral bone edema</a:t>
                      </a:r>
                      <a:br>
                        <a:rPr lang="en-US" sz="1100"/>
                      </a:br>
                      <a:r>
                        <a:rPr lang="en-US" sz="1100"/>
                        <a:t>Enhancement of the FJ rim (synovitis)</a:t>
                      </a:r>
                      <a:br>
                        <a:rPr lang="en-US" sz="1100"/>
                      </a:br>
                      <a:r>
                        <a:rPr lang="en-US" sz="1100"/>
                        <a:t>Wraparound bumper osteophyte formation</a:t>
                      </a:r>
                    </a:p>
                  </a:txBody>
                  <a:tcPr marL="55671" marR="55671" marT="27836" marB="27836"/>
                </a:tc>
                <a:tc>
                  <a:txBody>
                    <a:bodyPr/>
                    <a:lstStyle/>
                    <a:p>
                      <a:pPr fontAlgn="t"/>
                      <a:r>
                        <a:rPr lang="en-US" sz="1100" dirty="0"/>
                        <a:t>Increased uptake (nonspecific)</a:t>
                      </a:r>
                    </a:p>
                  </a:txBody>
                  <a:tcPr marL="55671" marR="55671" marT="27836" marB="27836"/>
                </a:tc>
              </a:tr>
            </a:tbl>
          </a:graphicData>
        </a:graphic>
      </p:graphicFrame>
      <p:sp>
        <p:nvSpPr>
          <p:cNvPr id="4" name="1 - Τίτλος"/>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chemeClr val="tx1"/>
                </a:solidFill>
                <a:effectLst/>
                <a:uLnTx/>
                <a:uFillTx/>
                <a:latin typeface="Comic Sans MS" pitchFamily="66" charset="0"/>
                <a:ea typeface="+mj-ea"/>
                <a:cs typeface="+mj-cs"/>
              </a:rPr>
              <a:t>Απεικονιστικός έλεγχος</a:t>
            </a:r>
            <a:r>
              <a:rPr kumimoji="0" lang="el-GR" sz="4400" b="0" i="0" u="none" strike="noStrike" kern="1200" cap="none" spc="0" normalizeH="0" baseline="0" noProof="0" smtClean="0">
                <a:ln>
                  <a:noFill/>
                </a:ln>
                <a:solidFill>
                  <a:schemeClr val="tx1"/>
                </a:solidFill>
                <a:effectLst/>
                <a:uLnTx/>
                <a:uFillTx/>
                <a:latin typeface="+mj-lt"/>
                <a:ea typeface="+mj-ea"/>
                <a:cs typeface="+mj-cs"/>
              </a:rPr>
              <a:t> </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1682" name="AutoShape 2" descr="Αποτέλεσμα εικόνας για (“Scottie d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84" name="AutoShape 4" descr="Αποτέλεσμα εικόνας για (“Scottie d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Διάγνωση</a:t>
            </a:r>
            <a:r>
              <a:rPr lang="el-GR" dirty="0" smtClean="0"/>
              <a:t> </a:t>
            </a:r>
            <a:endParaRPr lang="el-GR" dirty="0"/>
          </a:p>
        </p:txBody>
      </p:sp>
      <p:sp>
        <p:nvSpPr>
          <p:cNvPr id="3" name="2 - Θέση περιεχομένου"/>
          <p:cNvSpPr>
            <a:spLocks noGrp="1"/>
          </p:cNvSpPr>
          <p:nvPr>
            <p:ph idx="1"/>
          </p:nvPr>
        </p:nvSpPr>
        <p:spPr>
          <a:xfrm>
            <a:off x="142844" y="2571744"/>
            <a:ext cx="8543956" cy="3554419"/>
          </a:xfrm>
        </p:spPr>
        <p:txBody>
          <a:bodyPr>
            <a:normAutofit fontScale="77500" lnSpcReduction="20000"/>
          </a:bodyPr>
          <a:lstStyle/>
          <a:p>
            <a:r>
              <a:rPr lang="el-GR" dirty="0" smtClean="0">
                <a:latin typeface="Comic Sans MS" pitchFamily="66" charset="0"/>
              </a:rPr>
              <a:t>Τα </a:t>
            </a:r>
            <a:r>
              <a:rPr lang="el-GR" b="1" dirty="0" smtClean="0">
                <a:latin typeface="Comic Sans MS" pitchFamily="66" charset="0"/>
              </a:rPr>
              <a:t>ακτινολογικά χαρακτηριστικά </a:t>
            </a:r>
            <a:r>
              <a:rPr lang="el-GR" dirty="0" smtClean="0">
                <a:latin typeface="Comic Sans MS" pitchFamily="66" charset="0"/>
              </a:rPr>
              <a:t>της ΣΣ γνωστά ως </a:t>
            </a:r>
            <a:r>
              <a:rPr lang="en-US" i="1" u="sng" dirty="0" smtClean="0"/>
              <a:t>“</a:t>
            </a:r>
            <a:r>
              <a:rPr lang="en-US" i="1" u="sng" dirty="0" smtClean="0">
                <a:latin typeface="Comic Sans MS" pitchFamily="66" charset="0"/>
              </a:rPr>
              <a:t>three-joint complex</a:t>
            </a:r>
            <a:r>
              <a:rPr lang="en-US" dirty="0" smtClean="0">
                <a:latin typeface="Comic Sans MS" pitchFamily="66" charset="0"/>
              </a:rPr>
              <a:t>”</a:t>
            </a:r>
            <a:r>
              <a:rPr lang="el-GR" dirty="0" smtClean="0">
                <a:latin typeface="Comic Sans MS" pitchFamily="66" charset="0"/>
              </a:rPr>
              <a:t>είναι:</a:t>
            </a:r>
          </a:p>
          <a:p>
            <a:pPr marL="514350" indent="-514350">
              <a:buFont typeface="+mj-lt"/>
              <a:buAutoNum type="alphaLcParenR"/>
            </a:pPr>
            <a:r>
              <a:rPr lang="el-GR" dirty="0" smtClean="0">
                <a:latin typeface="Comic Sans MS" pitchFamily="66" charset="0"/>
              </a:rPr>
              <a:t>Τα οστεόφυτα</a:t>
            </a:r>
            <a:r>
              <a:rPr lang="en-US" dirty="0" smtClean="0">
                <a:latin typeface="Comic Sans MS" pitchFamily="66" charset="0"/>
              </a:rPr>
              <a:t> (OST), </a:t>
            </a:r>
            <a:endParaRPr lang="el-GR" dirty="0" smtClean="0">
              <a:latin typeface="Comic Sans MS" pitchFamily="66" charset="0"/>
            </a:endParaRPr>
          </a:p>
          <a:p>
            <a:pPr marL="514350" indent="-514350">
              <a:buFont typeface="+mj-lt"/>
              <a:buAutoNum type="alphaLcParenR"/>
            </a:pPr>
            <a:r>
              <a:rPr lang="el-GR" dirty="0" smtClean="0">
                <a:latin typeface="Comic Sans MS" pitchFamily="66" charset="0"/>
              </a:rPr>
              <a:t>Η εκφύλιση και η στένωση της </a:t>
            </a:r>
            <a:r>
              <a:rPr lang="en-US" dirty="0" smtClean="0">
                <a:latin typeface="Comic Sans MS" pitchFamily="66" charset="0"/>
              </a:rPr>
              <a:t>facet joint OA (FOA</a:t>
            </a:r>
            <a:r>
              <a:rPr lang="el-GR" dirty="0" smtClean="0">
                <a:latin typeface="Comic Sans MS" pitchFamily="66" charset="0"/>
              </a:rPr>
              <a:t>) και </a:t>
            </a:r>
          </a:p>
          <a:p>
            <a:pPr marL="514350" indent="-514350">
              <a:buFont typeface="+mj-lt"/>
              <a:buAutoNum type="alphaLcParenR"/>
            </a:pPr>
            <a:r>
              <a:rPr lang="el-GR" dirty="0" smtClean="0">
                <a:latin typeface="Comic Sans MS" pitchFamily="66" charset="0"/>
              </a:rPr>
              <a:t>Η ελάττωση του μεσοσπονδυλίου διαστήματος</a:t>
            </a:r>
            <a:r>
              <a:rPr lang="en-US" dirty="0" smtClean="0"/>
              <a:t> </a:t>
            </a:r>
            <a:r>
              <a:rPr lang="en-US" dirty="0" smtClean="0">
                <a:latin typeface="Comic Sans MS" pitchFamily="66" charset="0"/>
              </a:rPr>
              <a:t>(DSN)</a:t>
            </a:r>
            <a:r>
              <a:rPr lang="el-GR" dirty="0" smtClean="0">
                <a:latin typeface="Comic Sans MS" pitchFamily="66" charset="0"/>
              </a:rPr>
              <a:t> , Όλα αυτά τα ανατομικά στοιχεία έχουν νεύρωση ικανή να προκαλέσουν </a:t>
            </a:r>
            <a:r>
              <a:rPr lang="en-US" dirty="0" smtClean="0">
                <a:latin typeface="Comic Sans MS" pitchFamily="66" charset="0"/>
              </a:rPr>
              <a:t>LBP.</a:t>
            </a:r>
            <a:r>
              <a:rPr lang="el-GR" dirty="0" smtClean="0">
                <a:latin typeface="Comic Sans MS" pitchFamily="66" charset="0"/>
              </a:rPr>
              <a:t> </a:t>
            </a:r>
            <a:endParaRPr lang="en-US" dirty="0" smtClean="0"/>
          </a:p>
          <a:p>
            <a:r>
              <a:rPr lang="el-GR" dirty="0" smtClean="0">
                <a:latin typeface="Comic Sans MS" pitchFamily="66" charset="0"/>
              </a:rPr>
              <a:t>Με την χρήση </a:t>
            </a:r>
            <a:r>
              <a:rPr lang="en-US" dirty="0" smtClean="0">
                <a:latin typeface="Comic Sans MS" pitchFamily="66" charset="0"/>
              </a:rPr>
              <a:t>CT</a:t>
            </a:r>
            <a:r>
              <a:rPr lang="el-GR" dirty="0" smtClean="0">
                <a:latin typeface="Comic Sans MS" pitchFamily="66" charset="0"/>
              </a:rPr>
              <a:t> διαπιστώνονται οι παραπάνω αλλαγές</a:t>
            </a:r>
            <a:endParaRPr lang="el-GR" dirty="0"/>
          </a:p>
        </p:txBody>
      </p:sp>
      <p:sp>
        <p:nvSpPr>
          <p:cNvPr id="4" name="3 - Ορθογώνιο"/>
          <p:cNvSpPr/>
          <p:nvPr/>
        </p:nvSpPr>
        <p:spPr>
          <a:xfrm>
            <a:off x="0" y="1142984"/>
            <a:ext cx="8929718" cy="120015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t"/>
            <a:r>
              <a:rPr lang="en-US" sz="1200" dirty="0" smtClean="0">
                <a:solidFill>
                  <a:schemeClr val="tx1"/>
                </a:solidFill>
                <a:latin typeface="Comic Sans MS" pitchFamily="66" charset="0"/>
              </a:rPr>
              <a:t>Adam P. Goode, PT, DPT, PhD,</a:t>
            </a:r>
            <a:r>
              <a:rPr lang="en-US" sz="1200" baseline="30000" dirty="0" smtClean="0">
                <a:solidFill>
                  <a:schemeClr val="tx1"/>
                </a:solidFill>
                <a:latin typeface="Comic Sans MS" pitchFamily="66" charset="0"/>
              </a:rPr>
              <a:t>1,✉</a:t>
            </a:r>
            <a:r>
              <a:rPr lang="en-US" sz="1200" dirty="0" smtClean="0">
                <a:solidFill>
                  <a:schemeClr val="tx1"/>
                </a:solidFill>
                <a:latin typeface="Comic Sans MS" pitchFamily="66" charset="0"/>
              </a:rPr>
              <a:t> Timothy S. Carey, MD, MPH,</a:t>
            </a:r>
            <a:r>
              <a:rPr lang="en-US" sz="1200" baseline="30000" dirty="0" smtClean="0">
                <a:solidFill>
                  <a:schemeClr val="tx1"/>
                </a:solidFill>
                <a:latin typeface="Comic Sans MS" pitchFamily="66" charset="0"/>
              </a:rPr>
              <a:t>2</a:t>
            </a:r>
            <a:r>
              <a:rPr lang="en-US" sz="1200" dirty="0" smtClean="0">
                <a:solidFill>
                  <a:schemeClr val="tx1"/>
                </a:solidFill>
                <a:latin typeface="Comic Sans MS" pitchFamily="66" charset="0"/>
              </a:rPr>
              <a:t> and Joanne M. Jordan, MD, MPH</a:t>
            </a:r>
          </a:p>
          <a:p>
            <a:pPr algn="ctr"/>
            <a:r>
              <a:rPr lang="en-US" sz="2000" dirty="0" smtClean="0">
                <a:solidFill>
                  <a:schemeClr val="tx1"/>
                </a:solidFill>
                <a:latin typeface="Comic Sans MS" pitchFamily="66" charset="0"/>
              </a:rPr>
              <a:t>Low Back Pain and Lumbar Spine Osteoarthritis: How Are They Related?</a:t>
            </a:r>
          </a:p>
          <a:p>
            <a:pPr algn="ctr"/>
            <a:r>
              <a:rPr lang="en-US" sz="1200" dirty="0" err="1" smtClean="0">
                <a:solidFill>
                  <a:schemeClr val="tx1"/>
                </a:solidFill>
                <a:latin typeface="Comic Sans MS" pitchFamily="66" charset="0"/>
              </a:rPr>
              <a:t>Curr</a:t>
            </a:r>
            <a:r>
              <a:rPr lang="en-US" sz="1200" dirty="0" smtClean="0">
                <a:solidFill>
                  <a:schemeClr val="tx1"/>
                </a:solidFill>
                <a:latin typeface="Comic Sans MS" pitchFamily="66" charset="0"/>
              </a:rPr>
              <a:t> </a:t>
            </a:r>
            <a:r>
              <a:rPr lang="en-US" sz="1200" dirty="0" err="1" smtClean="0">
                <a:solidFill>
                  <a:schemeClr val="tx1"/>
                </a:solidFill>
                <a:latin typeface="Comic Sans MS" pitchFamily="66" charset="0"/>
              </a:rPr>
              <a:t>Rheumatol</a:t>
            </a:r>
            <a:r>
              <a:rPr lang="en-US" sz="1200" dirty="0" smtClean="0">
                <a:solidFill>
                  <a:schemeClr val="tx1"/>
                </a:solidFill>
                <a:latin typeface="Comic Sans MS" pitchFamily="66" charset="0"/>
              </a:rPr>
              <a:t> Rep. 2013 Feb; 15(2): 305.</a:t>
            </a:r>
          </a:p>
          <a:p>
            <a:pPr algn="ctr"/>
            <a:endParaRPr lang="en-US" sz="1200"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latin typeface="Comic Sans MS" pitchFamily="66" charset="0"/>
              </a:rPr>
              <a:t>Degenerative facet </a:t>
            </a:r>
            <a:r>
              <a:rPr lang="en-US" sz="3200" dirty="0" err="1" smtClean="0">
                <a:latin typeface="Comic Sans MS" pitchFamily="66" charset="0"/>
              </a:rPr>
              <a:t>osteoarthropathy</a:t>
            </a:r>
            <a:r>
              <a:rPr lang="en-US" sz="3200" dirty="0" smtClean="0">
                <a:latin typeface="Comic Sans MS" pitchFamily="66" charset="0"/>
              </a:rPr>
              <a:t> (DFO)</a:t>
            </a:r>
            <a:endParaRPr lang="el-GR" sz="3200" dirty="0"/>
          </a:p>
        </p:txBody>
      </p:sp>
      <p:sp>
        <p:nvSpPr>
          <p:cNvPr id="3" name="2 - Θέση περιεχομένου"/>
          <p:cNvSpPr>
            <a:spLocks noGrp="1"/>
          </p:cNvSpPr>
          <p:nvPr>
            <p:ph idx="1"/>
          </p:nvPr>
        </p:nvSpPr>
        <p:spPr/>
        <p:txBody>
          <a:bodyPr>
            <a:normAutofit/>
          </a:bodyPr>
          <a:lstStyle/>
          <a:p>
            <a:pPr>
              <a:buNone/>
            </a:pPr>
            <a:endParaRPr lang="el-GR" b="1" dirty="0" smtClean="0">
              <a:latin typeface="Comic Sans MS" pitchFamily="66" charset="0"/>
            </a:endParaRPr>
          </a:p>
          <a:p>
            <a:pPr>
              <a:buNone/>
            </a:pPr>
            <a:endParaRPr lang="el-GR" b="1" dirty="0" smtClean="0">
              <a:latin typeface="Comic Sans MS" pitchFamily="66" charset="0"/>
            </a:endParaRPr>
          </a:p>
          <a:p>
            <a:pPr>
              <a:buNone/>
            </a:pPr>
            <a:r>
              <a:rPr lang="el-GR" b="1" dirty="0" smtClean="0">
                <a:latin typeface="Comic Sans MS" pitchFamily="66" charset="0"/>
              </a:rPr>
              <a:t>Η </a:t>
            </a:r>
            <a:r>
              <a:rPr lang="en-US" b="1" dirty="0" smtClean="0">
                <a:latin typeface="Comic Sans MS" pitchFamily="66" charset="0"/>
              </a:rPr>
              <a:t>DFO </a:t>
            </a:r>
            <a:r>
              <a:rPr lang="el-GR" b="1" dirty="0" smtClean="0">
                <a:latin typeface="Comic Sans MS" pitchFamily="66" charset="0"/>
              </a:rPr>
              <a:t>στην </a:t>
            </a:r>
            <a:r>
              <a:rPr lang="en-US" b="1" dirty="0" smtClean="0">
                <a:latin typeface="Comic Sans MS" pitchFamily="66" charset="0"/>
              </a:rPr>
              <a:t> CT </a:t>
            </a:r>
            <a:r>
              <a:rPr lang="el-GR" b="1" dirty="0" smtClean="0">
                <a:latin typeface="Comic Sans MS" pitchFamily="66" charset="0"/>
              </a:rPr>
              <a:t>είναι εμφανής</a:t>
            </a:r>
          </a:p>
          <a:p>
            <a:pPr marL="514350" indent="-514350">
              <a:buFont typeface="+mj-lt"/>
              <a:buAutoNum type="alphaLcParenR"/>
            </a:pPr>
            <a:r>
              <a:rPr lang="el-GR" dirty="0" smtClean="0">
                <a:latin typeface="Comic Sans MS" pitchFamily="66" charset="0"/>
              </a:rPr>
              <a:t>Στο </a:t>
            </a:r>
            <a:r>
              <a:rPr lang="en-US" dirty="0" smtClean="0">
                <a:latin typeface="Comic Sans MS" pitchFamily="66" charset="0"/>
              </a:rPr>
              <a:t>36% </a:t>
            </a:r>
            <a:r>
              <a:rPr lang="el-GR" dirty="0" smtClean="0">
                <a:latin typeface="Comic Sans MS" pitchFamily="66" charset="0"/>
              </a:rPr>
              <a:t>ενηλίκων</a:t>
            </a:r>
            <a:r>
              <a:rPr lang="en-US" dirty="0" smtClean="0">
                <a:latin typeface="Comic Sans MS" pitchFamily="66" charset="0"/>
              </a:rPr>
              <a:t> </a:t>
            </a:r>
            <a:r>
              <a:rPr lang="el-GR" dirty="0" smtClean="0">
                <a:latin typeface="Comic Sans MS" pitchFamily="66" charset="0"/>
              </a:rPr>
              <a:t>&gt; </a:t>
            </a:r>
            <a:r>
              <a:rPr lang="en-US" dirty="0" smtClean="0">
                <a:latin typeface="Comic Sans MS" pitchFamily="66" charset="0"/>
              </a:rPr>
              <a:t>45 </a:t>
            </a:r>
            <a:r>
              <a:rPr lang="el-GR" dirty="0" smtClean="0">
                <a:latin typeface="Comic Sans MS" pitchFamily="66" charset="0"/>
              </a:rPr>
              <a:t>ετών</a:t>
            </a:r>
          </a:p>
          <a:p>
            <a:pPr marL="514350" indent="-514350">
              <a:buFont typeface="+mj-lt"/>
              <a:buAutoNum type="alphaLcParenR"/>
            </a:pPr>
            <a:r>
              <a:rPr lang="el-GR" dirty="0" smtClean="0">
                <a:latin typeface="Comic Sans MS" pitchFamily="66" charset="0"/>
              </a:rPr>
              <a:t>Στο</a:t>
            </a:r>
            <a:r>
              <a:rPr lang="en-US" dirty="0" smtClean="0">
                <a:latin typeface="Comic Sans MS" pitchFamily="66" charset="0"/>
              </a:rPr>
              <a:t> 67% </a:t>
            </a:r>
            <a:r>
              <a:rPr lang="el-GR" dirty="0" smtClean="0">
                <a:latin typeface="Comic Sans MS" pitchFamily="66" charset="0"/>
              </a:rPr>
              <a:t>ενηλίκων από </a:t>
            </a:r>
            <a:r>
              <a:rPr lang="en-US" dirty="0" smtClean="0">
                <a:latin typeface="Comic Sans MS" pitchFamily="66" charset="0"/>
              </a:rPr>
              <a:t>45–64</a:t>
            </a:r>
            <a:r>
              <a:rPr lang="el-GR" dirty="0" smtClean="0">
                <a:latin typeface="Comic Sans MS" pitchFamily="66" charset="0"/>
              </a:rPr>
              <a:t> ετών και </a:t>
            </a:r>
          </a:p>
          <a:p>
            <a:pPr marL="514350" indent="-514350">
              <a:buFont typeface="+mj-lt"/>
              <a:buAutoNum type="alphaLcParenR"/>
            </a:pPr>
            <a:r>
              <a:rPr lang="el-GR" dirty="0" smtClean="0">
                <a:latin typeface="Comic Sans MS" pitchFamily="66" charset="0"/>
              </a:rPr>
              <a:t>Στο </a:t>
            </a:r>
            <a:r>
              <a:rPr lang="en-US" dirty="0" smtClean="0">
                <a:latin typeface="Comic Sans MS" pitchFamily="66" charset="0"/>
              </a:rPr>
              <a:t>89% </a:t>
            </a:r>
            <a:r>
              <a:rPr lang="el-GR" dirty="0" smtClean="0">
                <a:latin typeface="Comic Sans MS" pitchFamily="66" charset="0"/>
              </a:rPr>
              <a:t>ενηλίκων άνω των</a:t>
            </a:r>
            <a:r>
              <a:rPr lang="en-US" dirty="0" smtClean="0">
                <a:latin typeface="Comic Sans MS" pitchFamily="66" charset="0"/>
              </a:rPr>
              <a:t> 65</a:t>
            </a:r>
            <a:r>
              <a:rPr lang="el-GR" dirty="0" smtClean="0">
                <a:latin typeface="Comic Sans MS" pitchFamily="66" charset="0"/>
              </a:rPr>
              <a:t>ετών.</a:t>
            </a:r>
          </a:p>
          <a:p>
            <a:pPr>
              <a:buNone/>
            </a:pPr>
            <a:r>
              <a:rPr lang="el-GR" sz="1400" dirty="0" smtClean="0">
                <a:latin typeface="Comic Sans MS" pitchFamily="66" charset="0"/>
              </a:rPr>
              <a:t>       </a:t>
            </a:r>
            <a:r>
              <a:rPr lang="el-GR" sz="1600" dirty="0" smtClean="0">
                <a:latin typeface="Comic Sans MS" pitchFamily="66" charset="0"/>
              </a:rPr>
              <a:t>  </a:t>
            </a:r>
            <a:r>
              <a:rPr lang="en-US" sz="1600" dirty="0" smtClean="0">
                <a:latin typeface="Comic Sans MS" pitchFamily="66" charset="0"/>
              </a:rPr>
              <a:t>(</a:t>
            </a:r>
            <a:r>
              <a:rPr lang="en-US" sz="1600" dirty="0" err="1" smtClean="0">
                <a:latin typeface="Comic Sans MS" pitchFamily="66" charset="0"/>
                <a:hlinkClick r:id="rId2"/>
              </a:rPr>
              <a:t>Suri</a:t>
            </a:r>
            <a:r>
              <a:rPr lang="en-US" sz="1600" dirty="0" smtClean="0">
                <a:latin typeface="Comic Sans MS" pitchFamily="66" charset="0"/>
                <a:hlinkClick r:id="rId2"/>
              </a:rPr>
              <a:t> et al., 2011</a:t>
            </a:r>
            <a:r>
              <a:rPr lang="en-US" sz="1600" dirty="0" smtClean="0">
                <a:latin typeface="Comic Sans MS" pitchFamily="66" charset="0"/>
              </a:rPr>
              <a:t>).</a:t>
            </a:r>
            <a:endParaRPr lang="el-GR" sz="1600"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Σπονδυλαρθρίτιδες</a:t>
            </a:r>
            <a:endParaRPr lang="el-GR" dirty="0"/>
          </a:p>
        </p:txBody>
      </p:sp>
      <p:sp>
        <p:nvSpPr>
          <p:cNvPr id="3" name="2 - Θέση κειμένου"/>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l-GR" dirty="0" smtClean="0">
                <a:latin typeface="Comic Sans MS" pitchFamily="66" charset="0"/>
              </a:rPr>
              <a:t>    Α) Φλεγμονώδεις</a:t>
            </a:r>
            <a:r>
              <a:rPr lang="el-GR" dirty="0" smtClean="0"/>
              <a:t> </a:t>
            </a:r>
            <a:endParaRPr lang="el-GR" dirty="0"/>
          </a:p>
        </p:txBody>
      </p:sp>
      <p:sp>
        <p:nvSpPr>
          <p:cNvPr id="4" name="3 - Θέση περιεχομένου"/>
          <p:cNvSpPr>
            <a:spLocks noGrp="1"/>
          </p:cNvSpPr>
          <p:nvPr>
            <p:ph sz="half" idx="2"/>
          </p:nvPr>
        </p:nvSpPr>
        <p:spPr/>
        <p:txBody>
          <a:bodyPr>
            <a:normAutofit fontScale="85000" lnSpcReduction="20000"/>
          </a:bodyPr>
          <a:lstStyle/>
          <a:p>
            <a:pPr marL="457200" indent="-457200">
              <a:buFont typeface="+mj-lt"/>
              <a:buAutoNum type="arabicPeriod"/>
            </a:pPr>
            <a:r>
              <a:rPr lang="el-GR" dirty="0" err="1" smtClean="0">
                <a:latin typeface="Comic Sans MS" pitchFamily="66" charset="0"/>
              </a:rPr>
              <a:t>Αγκυλοποιητική</a:t>
            </a:r>
            <a:r>
              <a:rPr lang="el-GR" dirty="0" smtClean="0">
                <a:latin typeface="Comic Sans MS" pitchFamily="66" charset="0"/>
              </a:rPr>
              <a:t> Σπονδυλαρθρίτιδα </a:t>
            </a:r>
          </a:p>
          <a:p>
            <a:pPr marL="457200" indent="-457200">
              <a:buFont typeface="+mj-lt"/>
              <a:buAutoNum type="arabicPeriod"/>
            </a:pPr>
            <a:r>
              <a:rPr lang="el-GR" dirty="0" smtClean="0">
                <a:latin typeface="Comic Sans MS" pitchFamily="66" charset="0"/>
              </a:rPr>
              <a:t>Ρευματοειδής αρθρίτιδα</a:t>
            </a:r>
          </a:p>
          <a:p>
            <a:pPr marL="457200" indent="-457200">
              <a:buFont typeface="+mj-lt"/>
              <a:buAutoNum type="arabicPeriod"/>
            </a:pPr>
            <a:r>
              <a:rPr lang="el-GR" dirty="0" err="1" smtClean="0">
                <a:latin typeface="Comic Sans MS" pitchFamily="66" charset="0"/>
              </a:rPr>
              <a:t>Ψωριασική</a:t>
            </a:r>
            <a:r>
              <a:rPr lang="el-GR" dirty="0" smtClean="0">
                <a:latin typeface="Comic Sans MS" pitchFamily="66" charset="0"/>
              </a:rPr>
              <a:t> αρθρίτιδα</a:t>
            </a:r>
          </a:p>
          <a:p>
            <a:pPr marL="457200" indent="-457200">
              <a:buFont typeface="+mj-lt"/>
              <a:buAutoNum type="arabicPeriod"/>
            </a:pPr>
            <a:r>
              <a:rPr lang="el-GR" dirty="0" smtClean="0">
                <a:latin typeface="Comic Sans MS" pitchFamily="66" charset="0"/>
              </a:rPr>
              <a:t>Ουρική αρθρίτιδα</a:t>
            </a:r>
          </a:p>
          <a:p>
            <a:pPr marL="457200" indent="-457200">
              <a:buFont typeface="+mj-lt"/>
              <a:buAutoNum type="arabicPeriod"/>
            </a:pPr>
            <a:r>
              <a:rPr lang="el-GR" dirty="0" smtClean="0">
                <a:latin typeface="Comic Sans MS" pitchFamily="66" charset="0"/>
              </a:rPr>
              <a:t>Από λοιμώξεις του ουροποιητικού</a:t>
            </a:r>
          </a:p>
          <a:p>
            <a:pPr marL="457200" indent="-457200">
              <a:buFont typeface="+mj-lt"/>
              <a:buAutoNum type="arabicPeriod"/>
            </a:pPr>
            <a:r>
              <a:rPr lang="el-GR" dirty="0" err="1" smtClean="0">
                <a:latin typeface="Comic Sans MS" pitchFamily="66" charset="0"/>
              </a:rPr>
              <a:t>Εντεροπαθητική</a:t>
            </a:r>
            <a:r>
              <a:rPr lang="el-GR" dirty="0" smtClean="0">
                <a:latin typeface="Comic Sans MS" pitchFamily="66" charset="0"/>
              </a:rPr>
              <a:t> αρθρίτιδα</a:t>
            </a:r>
          </a:p>
          <a:p>
            <a:pPr marL="457200" indent="-457200">
              <a:buFont typeface="+mj-lt"/>
              <a:buAutoNum type="arabicPeriod"/>
            </a:pPr>
            <a:r>
              <a:rPr lang="el-GR" dirty="0" smtClean="0">
                <a:latin typeface="Comic Sans MS" pitchFamily="66" charset="0"/>
              </a:rPr>
              <a:t>Νεανική ιδιοπαθής αρθρίτιδα σχετιζόμενη με </a:t>
            </a:r>
            <a:r>
              <a:rPr lang="el-GR" dirty="0" err="1" smtClean="0">
                <a:latin typeface="Comic Sans MS" pitchFamily="66" charset="0"/>
              </a:rPr>
              <a:t>ενθεσίτιδα</a:t>
            </a:r>
            <a:r>
              <a:rPr lang="el-GR" dirty="0" smtClean="0">
                <a:latin typeface="Comic Sans MS" pitchFamily="66" charset="0"/>
              </a:rPr>
              <a:t> (JIA)</a:t>
            </a:r>
            <a:br>
              <a:rPr lang="el-GR" dirty="0" smtClean="0">
                <a:latin typeface="Comic Sans MS" pitchFamily="66" charset="0"/>
              </a:rPr>
            </a:br>
            <a:r>
              <a:rPr lang="el-GR" dirty="0" smtClean="0"/>
              <a:t/>
            </a:r>
            <a:br>
              <a:rPr lang="el-GR" dirty="0" smtClean="0"/>
            </a:br>
            <a:endParaRPr lang="el-GR" dirty="0">
              <a:latin typeface="Comic Sans MS" pitchFamily="66" charset="0"/>
            </a:endParaRPr>
          </a:p>
        </p:txBody>
      </p:sp>
      <p:sp>
        <p:nvSpPr>
          <p:cNvPr id="5" name="4 - Θέση κειμένου"/>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lstStyle/>
          <a:p>
            <a:r>
              <a:rPr lang="el-GR" dirty="0" smtClean="0">
                <a:latin typeface="Comic Sans MS" pitchFamily="66" charset="0"/>
              </a:rPr>
              <a:t>  Β) Μη Φλεγμονώδεις </a:t>
            </a:r>
            <a:endParaRPr lang="el-GR" dirty="0">
              <a:latin typeface="Comic Sans MS" pitchFamily="66" charset="0"/>
            </a:endParaRPr>
          </a:p>
        </p:txBody>
      </p:sp>
      <p:sp>
        <p:nvSpPr>
          <p:cNvPr id="6" name="5 - Θέση περιεχομένου"/>
          <p:cNvSpPr>
            <a:spLocks noGrp="1"/>
          </p:cNvSpPr>
          <p:nvPr>
            <p:ph sz="quarter" idx="4"/>
          </p:nvPr>
        </p:nvSpPr>
        <p:spPr/>
        <p:txBody>
          <a:bodyPr/>
          <a:lstStyle/>
          <a:p>
            <a:r>
              <a:rPr lang="el-GR" b="1" dirty="0" smtClean="0">
                <a:latin typeface="Comic Sans MS" pitchFamily="66" charset="0"/>
              </a:rPr>
              <a:t>Εκφυλιστική </a:t>
            </a:r>
            <a:r>
              <a:rPr lang="el-GR" b="1" dirty="0" err="1" smtClean="0">
                <a:latin typeface="Comic Sans MS" pitchFamily="66" charset="0"/>
              </a:rPr>
              <a:t>σπονδυλοαρθρίτιδα</a:t>
            </a:r>
            <a:r>
              <a:rPr lang="el-GR" dirty="0" smtClean="0">
                <a:latin typeface="Comic Sans MS" pitchFamily="66" charset="0"/>
              </a:rPr>
              <a:t>:</a:t>
            </a:r>
          </a:p>
          <a:p>
            <a:pPr marL="457200" indent="-457200">
              <a:buFont typeface="+mj-lt"/>
              <a:buAutoNum type="alphaLcParenR"/>
            </a:pPr>
            <a:r>
              <a:rPr lang="el-GR" dirty="0" smtClean="0">
                <a:latin typeface="Comic Sans MS" pitchFamily="66" charset="0"/>
              </a:rPr>
              <a:t>Οσφυϊκής μοίρας</a:t>
            </a:r>
          </a:p>
          <a:p>
            <a:pPr marL="457200" indent="-457200">
              <a:buFont typeface="+mj-lt"/>
              <a:buAutoNum type="alphaLcParenR"/>
            </a:pPr>
            <a:r>
              <a:rPr lang="el-GR" dirty="0" smtClean="0">
                <a:latin typeface="Comic Sans MS" pitchFamily="66" charset="0"/>
              </a:rPr>
              <a:t>Αυχενικής μοίρας </a:t>
            </a:r>
            <a:endParaRPr lang="en-US" dirty="0" smtClean="0">
              <a:latin typeface="Comic Sans MS" pitchFamily="66" charset="0"/>
            </a:endParaRPr>
          </a:p>
        </p:txBody>
      </p:sp>
      <p:pic>
        <p:nvPicPr>
          <p:cNvPr id="7"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5929322" y="4071942"/>
            <a:ext cx="1928826" cy="239924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214422"/>
            <a:ext cx="8643998" cy="428628"/>
          </a:xfrm>
        </p:spPr>
        <p:style>
          <a:lnRef idx="1">
            <a:schemeClr val="dk1"/>
          </a:lnRef>
          <a:fillRef idx="2">
            <a:schemeClr val="dk1"/>
          </a:fillRef>
          <a:effectRef idx="1">
            <a:schemeClr val="dk1"/>
          </a:effectRef>
          <a:fontRef idx="minor">
            <a:schemeClr val="dk1"/>
          </a:fontRef>
        </p:style>
        <p:txBody>
          <a:bodyPr>
            <a:normAutofit fontScale="90000"/>
          </a:bodyPr>
          <a:lstStyle/>
          <a:p>
            <a:r>
              <a:rPr lang="el-GR" sz="2000" dirty="0" smtClean="0">
                <a:latin typeface="Comic Sans MS" pitchFamily="66" charset="0"/>
              </a:rPr>
              <a:t>Η ελάττωση του μεσοσπονδυλίου διαστήματος σχετίζεται με την αύξηση του πόνου</a:t>
            </a:r>
            <a:endParaRPr lang="el-GR" sz="2000" dirty="0">
              <a:latin typeface="Comic Sans MS" pitchFamily="66" charset="0"/>
            </a:endParaRPr>
          </a:p>
        </p:txBody>
      </p:sp>
      <p:pic>
        <p:nvPicPr>
          <p:cNvPr id="80898" name="Picture 2" descr="An external file that holds a picture, illustration, etc.&#10;Object name is nihms434856f1.jpg"/>
          <p:cNvPicPr>
            <a:picLocks noChangeAspect="1" noChangeArrowheads="1"/>
          </p:cNvPicPr>
          <p:nvPr/>
        </p:nvPicPr>
        <p:blipFill>
          <a:blip r:embed="rId2"/>
          <a:srcRect/>
          <a:stretch>
            <a:fillRect/>
          </a:stretch>
        </p:blipFill>
        <p:spPr bwMode="auto">
          <a:xfrm>
            <a:off x="1142976" y="1928802"/>
            <a:ext cx="5991225" cy="4391026"/>
          </a:xfrm>
          <a:prstGeom prst="rect">
            <a:avLst/>
          </a:prstGeom>
          <a:noFill/>
        </p:spPr>
      </p:pic>
      <p:sp>
        <p:nvSpPr>
          <p:cNvPr id="4" name="3 - Ορθογώνιο"/>
          <p:cNvSpPr/>
          <p:nvPr/>
        </p:nvSpPr>
        <p:spPr>
          <a:xfrm>
            <a:off x="214282" y="214290"/>
            <a:ext cx="8929718"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1200" dirty="0" smtClean="0">
                <a:solidFill>
                  <a:schemeClr val="tx1"/>
                </a:solidFill>
                <a:latin typeface="Comic Sans MS" pitchFamily="66" charset="0"/>
              </a:rPr>
              <a:t>Adam P. Goode, PT, DPT, PhD,</a:t>
            </a:r>
            <a:r>
              <a:rPr lang="en-US" sz="1200" baseline="30000" dirty="0" smtClean="0">
                <a:solidFill>
                  <a:schemeClr val="tx1"/>
                </a:solidFill>
                <a:latin typeface="Comic Sans MS" pitchFamily="66" charset="0"/>
              </a:rPr>
              <a:t>1,✉</a:t>
            </a:r>
            <a:r>
              <a:rPr lang="en-US" sz="1200" dirty="0" smtClean="0">
                <a:solidFill>
                  <a:schemeClr val="tx1"/>
                </a:solidFill>
                <a:latin typeface="Comic Sans MS" pitchFamily="66" charset="0"/>
              </a:rPr>
              <a:t> Timothy S. Carey, MD, MPH,</a:t>
            </a:r>
            <a:r>
              <a:rPr lang="en-US" sz="1200" baseline="30000" dirty="0" smtClean="0">
                <a:solidFill>
                  <a:schemeClr val="tx1"/>
                </a:solidFill>
                <a:latin typeface="Comic Sans MS" pitchFamily="66" charset="0"/>
              </a:rPr>
              <a:t>2</a:t>
            </a:r>
            <a:r>
              <a:rPr lang="en-US" sz="1200" dirty="0" smtClean="0">
                <a:solidFill>
                  <a:schemeClr val="tx1"/>
                </a:solidFill>
                <a:latin typeface="Comic Sans MS" pitchFamily="66" charset="0"/>
              </a:rPr>
              <a:t> and Joanne M. Jordan, MD, MPH</a:t>
            </a:r>
          </a:p>
          <a:p>
            <a:pPr algn="ctr"/>
            <a:r>
              <a:rPr lang="en-US" sz="2000" dirty="0" smtClean="0">
                <a:solidFill>
                  <a:schemeClr val="tx1"/>
                </a:solidFill>
                <a:latin typeface="Comic Sans MS" pitchFamily="66" charset="0"/>
              </a:rPr>
              <a:t>Low Back Pain and Lumbar Spine Osteoarthritis: How Are They Related?</a:t>
            </a:r>
          </a:p>
          <a:p>
            <a:pPr algn="ctr"/>
            <a:r>
              <a:rPr lang="en-US" sz="1200" dirty="0" err="1" smtClean="0">
                <a:solidFill>
                  <a:schemeClr val="tx1"/>
                </a:solidFill>
                <a:latin typeface="Comic Sans MS" pitchFamily="66" charset="0"/>
              </a:rPr>
              <a:t>Curr</a:t>
            </a:r>
            <a:r>
              <a:rPr lang="en-US" sz="1200" dirty="0" smtClean="0">
                <a:solidFill>
                  <a:schemeClr val="tx1"/>
                </a:solidFill>
                <a:latin typeface="Comic Sans MS" pitchFamily="66" charset="0"/>
              </a:rPr>
              <a:t> </a:t>
            </a:r>
            <a:r>
              <a:rPr lang="en-US" sz="1200" dirty="0" err="1" smtClean="0">
                <a:solidFill>
                  <a:schemeClr val="tx1"/>
                </a:solidFill>
                <a:latin typeface="Comic Sans MS" pitchFamily="66" charset="0"/>
              </a:rPr>
              <a:t>Rheumatol</a:t>
            </a:r>
            <a:r>
              <a:rPr lang="en-US" sz="1200" dirty="0" smtClean="0">
                <a:solidFill>
                  <a:schemeClr val="tx1"/>
                </a:solidFill>
                <a:latin typeface="Comic Sans MS" pitchFamily="66" charset="0"/>
              </a:rPr>
              <a:t> Rep. 2013 Feb; 15(2): 305.</a:t>
            </a:r>
          </a:p>
          <a:p>
            <a:pPr algn="ctr"/>
            <a:endParaRPr lang="en-US" sz="1200" dirty="0" smtClean="0">
              <a:solidFill>
                <a:schemeClr val="tx1"/>
              </a:solidFill>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dk1"/>
          </a:lnRef>
          <a:fillRef idx="2">
            <a:schemeClr val="dk1"/>
          </a:fillRef>
          <a:effectRef idx="1">
            <a:schemeClr val="dk1"/>
          </a:effectRef>
          <a:fontRef idx="minor">
            <a:schemeClr val="dk1"/>
          </a:fontRef>
        </p:style>
        <p:txBody>
          <a:bodyPr>
            <a:noAutofit/>
          </a:bodyPr>
          <a:lstStyle/>
          <a:p>
            <a:r>
              <a:rPr lang="en-US" sz="1200" u="sng" dirty="0" smtClean="0">
                <a:latin typeface="Comic Sans MS" pitchFamily="66" charset="0"/>
              </a:rPr>
              <a:t>Benjamin </a:t>
            </a:r>
            <a:r>
              <a:rPr lang="en-US" sz="1200" u="sng" dirty="0" err="1" smtClean="0">
                <a:latin typeface="Comic Sans MS" pitchFamily="66" charset="0"/>
              </a:rPr>
              <a:t>Ulmar</a:t>
            </a:r>
            <a:r>
              <a:rPr lang="en-US" sz="1200" u="sng" dirty="0" smtClean="0">
                <a:latin typeface="Comic Sans MS" pitchFamily="66" charset="0"/>
              </a:rPr>
              <a:t>,</a:t>
            </a:r>
            <a:r>
              <a:rPr lang="en-US" sz="1200" dirty="0" smtClean="0">
                <a:latin typeface="Comic Sans MS" pitchFamily="66" charset="0"/>
              </a:rPr>
              <a:t> et al</a:t>
            </a:r>
            <a:br>
              <a:rPr lang="en-US" sz="1200" dirty="0" smtClean="0">
                <a:latin typeface="Comic Sans MS" pitchFamily="66" charset="0"/>
              </a:rPr>
            </a:br>
            <a:r>
              <a:rPr lang="en-US" sz="1600" b="1" dirty="0" smtClean="0">
                <a:latin typeface="Comic Sans MS" pitchFamily="66" charset="0"/>
              </a:rPr>
              <a:t>Evaluation criteria for the assessment of occupational diseases of the lumbar spine - how reliable are they? -</a:t>
            </a:r>
            <a:r>
              <a:rPr lang="en-US" sz="1600" dirty="0" smtClean="0">
                <a:latin typeface="Comic Sans MS" pitchFamily="66" charset="0"/>
              </a:rPr>
              <a:t> </a:t>
            </a:r>
            <a:r>
              <a:rPr lang="en-US" sz="1200" dirty="0" smtClean="0">
                <a:latin typeface="Comic Sans MS" pitchFamily="66" charset="0"/>
              </a:rPr>
              <a:t/>
            </a:r>
            <a:br>
              <a:rPr lang="en-US" sz="1200" dirty="0" smtClean="0">
                <a:latin typeface="Comic Sans MS" pitchFamily="66" charset="0"/>
              </a:rPr>
            </a:br>
            <a:r>
              <a:rPr lang="en-US" sz="1200" i="1" u="sng" dirty="0" smtClean="0">
                <a:latin typeface="Comic Sans MS" pitchFamily="66" charset="0"/>
              </a:rPr>
              <a:t>BMC Musculoskeletal Disorders </a:t>
            </a:r>
            <a:r>
              <a:rPr lang="en-US" sz="1200" b="1" dirty="0" smtClean="0">
                <a:latin typeface="Comic Sans MS" pitchFamily="66" charset="0"/>
              </a:rPr>
              <a:t>volume 20</a:t>
            </a:r>
            <a:r>
              <a:rPr lang="en-US" sz="1200" dirty="0" smtClean="0">
                <a:latin typeface="Comic Sans MS" pitchFamily="66" charset="0"/>
              </a:rPr>
              <a:t>, Article number: 485 (2019) </a:t>
            </a:r>
            <a:endParaRPr lang="en-US" sz="1200" dirty="0">
              <a:latin typeface="Comic Sans MS" pitchFamily="66" charset="0"/>
            </a:endParaRPr>
          </a:p>
        </p:txBody>
      </p:sp>
      <p:sp>
        <p:nvSpPr>
          <p:cNvPr id="3" name="2 - Θέση περιεχομένου"/>
          <p:cNvSpPr>
            <a:spLocks noGrp="1"/>
          </p:cNvSpPr>
          <p:nvPr>
            <p:ph idx="1"/>
          </p:nvPr>
        </p:nvSpPr>
        <p:spPr/>
        <p:txBody>
          <a:bodyPr/>
          <a:lstStyle/>
          <a:p>
            <a:r>
              <a:rPr lang="el-GR" dirty="0" smtClean="0">
                <a:latin typeface="Comic Sans MS" pitchFamily="66" charset="0"/>
              </a:rPr>
              <a:t>Ανάλογα με τον τρόπο λήψης της ακτινογραφίας μπορεί να δοθεί ψευδώς θετική ελάττωση του μεσοσπονδυλίου διαστήματος, επομένως και λάθος διάγνωση.    </a:t>
            </a:r>
            <a:endParaRPr lang="el-GR" dirty="0">
              <a:latin typeface="Comic Sans MS" pitchFamily="66" charset="0"/>
            </a:endParaRPr>
          </a:p>
        </p:txBody>
      </p:sp>
      <p:pic>
        <p:nvPicPr>
          <p:cNvPr id="81922" name="Picture 2" descr="figure1"/>
          <p:cNvPicPr>
            <a:picLocks noChangeAspect="1" noChangeArrowheads="1"/>
          </p:cNvPicPr>
          <p:nvPr/>
        </p:nvPicPr>
        <p:blipFill>
          <a:blip r:embed="rId2" cstate="print"/>
          <a:srcRect/>
          <a:stretch>
            <a:fillRect/>
          </a:stretch>
        </p:blipFill>
        <p:spPr bwMode="auto">
          <a:xfrm>
            <a:off x="2786050" y="3929066"/>
            <a:ext cx="2652660" cy="2714620"/>
          </a:xfrm>
          <a:prstGeom prst="rect">
            <a:avLst/>
          </a:prstGeom>
          <a:noFill/>
        </p:spPr>
      </p:pic>
      <p:pic>
        <p:nvPicPr>
          <p:cNvPr id="81924" name="Picture 4" descr="figure2"/>
          <p:cNvPicPr>
            <a:picLocks noChangeAspect="1" noChangeArrowheads="1"/>
          </p:cNvPicPr>
          <p:nvPr/>
        </p:nvPicPr>
        <p:blipFill>
          <a:blip r:embed="rId3" cstate="print"/>
          <a:srcRect/>
          <a:stretch>
            <a:fillRect/>
          </a:stretch>
        </p:blipFill>
        <p:spPr bwMode="auto">
          <a:xfrm>
            <a:off x="5857884" y="4000504"/>
            <a:ext cx="2410892" cy="2643182"/>
          </a:xfrm>
          <a:prstGeom prst="rect">
            <a:avLst/>
          </a:prstGeom>
          <a:noFill/>
        </p:spPr>
      </p:pic>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Θεραπεία 1</a:t>
            </a:r>
            <a:r>
              <a:rPr lang="el-GR" baseline="30000" dirty="0" smtClean="0">
                <a:latin typeface="Comic Sans MS" pitchFamily="66" charset="0"/>
              </a:rPr>
              <a:t>ης</a:t>
            </a:r>
            <a:r>
              <a:rPr lang="el-GR" dirty="0" smtClean="0">
                <a:latin typeface="Comic Sans MS" pitchFamily="66" charset="0"/>
              </a:rPr>
              <a:t> γραμμής</a:t>
            </a:r>
            <a:r>
              <a:rPr lang="el-GR" dirty="0" smtClean="0"/>
              <a:t>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smtClean="0">
                <a:latin typeface="Comic Sans MS" pitchFamily="66" charset="0"/>
              </a:rPr>
              <a:t>Πολυπαραγοντική θεραπεία </a:t>
            </a:r>
          </a:p>
          <a:p>
            <a:pPr>
              <a:buNone/>
            </a:pPr>
            <a:r>
              <a:rPr lang="el-GR" b="1" dirty="0" smtClean="0">
                <a:latin typeface="Comic Sans MS" pitchFamily="66" charset="0"/>
              </a:rPr>
              <a:t>   (Μ</a:t>
            </a:r>
            <a:r>
              <a:rPr lang="en-US" b="1" dirty="0" err="1" smtClean="0">
                <a:latin typeface="Comic Sans MS" pitchFamily="66" charset="0"/>
              </a:rPr>
              <a:t>ultimodal</a:t>
            </a:r>
            <a:r>
              <a:rPr lang="en-US" b="1" dirty="0" smtClean="0">
                <a:latin typeface="Comic Sans MS" pitchFamily="66" charset="0"/>
              </a:rPr>
              <a:t> management</a:t>
            </a:r>
            <a:r>
              <a:rPr lang="el-GR" b="1" dirty="0" smtClean="0">
                <a:latin typeface="Comic Sans MS" pitchFamily="66" charset="0"/>
              </a:rPr>
              <a:t>):</a:t>
            </a:r>
          </a:p>
          <a:p>
            <a:pPr marL="514350" indent="-514350">
              <a:buFont typeface="+mj-lt"/>
              <a:buAutoNum type="alphaLcParenR"/>
            </a:pPr>
            <a:r>
              <a:rPr lang="el-GR" dirty="0" smtClean="0">
                <a:latin typeface="Comic Sans MS" pitchFamily="66" charset="0"/>
              </a:rPr>
              <a:t>Φαρμακευτική Θεραπεία </a:t>
            </a:r>
            <a:endParaRPr lang="en-US" dirty="0" smtClean="0">
              <a:latin typeface="Comic Sans MS" pitchFamily="66" charset="0"/>
            </a:endParaRPr>
          </a:p>
          <a:p>
            <a:pPr marL="914400" lvl="1" indent="-514350">
              <a:buFont typeface="Wingdings" pitchFamily="2" charset="2"/>
              <a:buChar char="§"/>
            </a:pPr>
            <a:r>
              <a:rPr lang="el-GR" dirty="0" smtClean="0">
                <a:latin typeface="Comic Sans MS" pitchFamily="66" charset="0"/>
              </a:rPr>
              <a:t>Α</a:t>
            </a:r>
            <a:r>
              <a:rPr lang="en-US" dirty="0" err="1" smtClean="0">
                <a:latin typeface="Comic Sans MS" pitchFamily="66" charset="0"/>
              </a:rPr>
              <a:t>cetaminophen</a:t>
            </a:r>
            <a:r>
              <a:rPr lang="en-US" dirty="0" smtClean="0">
                <a:latin typeface="Comic Sans MS" pitchFamily="66" charset="0"/>
              </a:rPr>
              <a:t>,</a:t>
            </a:r>
            <a:r>
              <a:rPr lang="el-GR" dirty="0" smtClean="0">
                <a:latin typeface="Comic Sans MS" pitchFamily="66" charset="0"/>
              </a:rPr>
              <a:t>(ήπιο παυσίπονο) </a:t>
            </a:r>
            <a:endParaRPr lang="en-US" dirty="0" smtClean="0">
              <a:latin typeface="Comic Sans MS" pitchFamily="66" charset="0"/>
            </a:endParaRPr>
          </a:p>
          <a:p>
            <a:pPr marL="914400" lvl="1" indent="-514350">
              <a:buFont typeface="Wingdings" pitchFamily="2" charset="2"/>
              <a:buChar char="§"/>
            </a:pPr>
            <a:r>
              <a:rPr lang="el-GR" dirty="0" smtClean="0">
                <a:latin typeface="Comic Sans MS" pitchFamily="66" charset="0"/>
              </a:rPr>
              <a:t>ΜΣΑΦ, (</a:t>
            </a:r>
            <a:r>
              <a:rPr lang="el-GR" dirty="0" err="1" smtClean="0">
                <a:latin typeface="Comic Sans MS" pitchFamily="66" charset="0"/>
              </a:rPr>
              <a:t>Ιβουπροφαίνη</a:t>
            </a:r>
            <a:r>
              <a:rPr lang="el-GR" dirty="0" smtClean="0">
                <a:latin typeface="Comic Sans MS" pitchFamily="66" charset="0"/>
              </a:rPr>
              <a:t>, </a:t>
            </a:r>
            <a:r>
              <a:rPr lang="el-GR" dirty="0" err="1" smtClean="0">
                <a:latin typeface="Comic Sans MS" pitchFamily="66" charset="0"/>
              </a:rPr>
              <a:t>Ναπροξένη</a:t>
            </a:r>
            <a:r>
              <a:rPr lang="el-GR" dirty="0" smtClean="0">
                <a:latin typeface="Comic Sans MS" pitchFamily="66" charset="0"/>
              </a:rPr>
              <a:t>, </a:t>
            </a:r>
            <a:r>
              <a:rPr lang="el-GR" dirty="0" err="1" smtClean="0">
                <a:latin typeface="Comic Sans MS" pitchFamily="66" charset="0"/>
              </a:rPr>
              <a:t>Δικλοφαινάκη</a:t>
            </a:r>
            <a:r>
              <a:rPr lang="el-GR" dirty="0" smtClean="0">
                <a:latin typeface="Comic Sans MS" pitchFamily="66" charset="0"/>
              </a:rPr>
              <a:t> </a:t>
            </a:r>
            <a:r>
              <a:rPr lang="el-GR" dirty="0" err="1" smtClean="0">
                <a:latin typeface="Comic Sans MS" pitchFamily="66" charset="0"/>
              </a:rPr>
              <a:t>κ.α</a:t>
            </a:r>
            <a:r>
              <a:rPr lang="el-GR" dirty="0" smtClean="0">
                <a:latin typeface="Comic Sans MS" pitchFamily="66" charset="0"/>
              </a:rPr>
              <a:t>) Όλες οι παρενέργειες σχετίζονται με μεγάλες δόσεις και μακροχρόνια λήψη αυτών των φαρμάκων.</a:t>
            </a:r>
            <a:endParaRPr lang="en-US" dirty="0" smtClean="0">
              <a:latin typeface="Comic Sans MS" pitchFamily="66" charset="0"/>
            </a:endParaRPr>
          </a:p>
          <a:p>
            <a:pPr marL="914400" lvl="1" indent="-514350">
              <a:buFont typeface="Wingdings" pitchFamily="2" charset="2"/>
              <a:buChar char="§"/>
            </a:pPr>
            <a:r>
              <a:rPr lang="el-GR" dirty="0" err="1" smtClean="0">
                <a:latin typeface="Comic Sans MS" pitchFamily="66" charset="0"/>
              </a:rPr>
              <a:t>Μυοχαλαρωτικά</a:t>
            </a:r>
            <a:r>
              <a:rPr lang="en-US" dirty="0" smtClean="0">
                <a:latin typeface="Comic Sans MS" pitchFamily="66" charset="0"/>
              </a:rPr>
              <a:t>, </a:t>
            </a:r>
            <a:r>
              <a:rPr lang="en-US" dirty="0" err="1" smtClean="0">
                <a:latin typeface="Comic Sans MS" pitchFamily="66" charset="0"/>
              </a:rPr>
              <a:t>methocarbamol</a:t>
            </a:r>
            <a:r>
              <a:rPr lang="en-US" dirty="0" smtClean="0">
                <a:latin typeface="Comic Sans MS" pitchFamily="66" charset="0"/>
              </a:rPr>
              <a:t> (Rx)</a:t>
            </a:r>
          </a:p>
          <a:p>
            <a:pPr marL="914400" lvl="1" indent="-514350">
              <a:buFont typeface="Wingdings" pitchFamily="2" charset="2"/>
              <a:buChar char="§"/>
            </a:pPr>
            <a:r>
              <a:rPr lang="en-US" dirty="0" smtClean="0">
                <a:latin typeface="Comic Sans MS" pitchFamily="66" charset="0"/>
              </a:rPr>
              <a:t>A</a:t>
            </a:r>
            <a:r>
              <a:rPr lang="el-GR" dirty="0" err="1" smtClean="0">
                <a:latin typeface="Comic Sans MS" pitchFamily="66" charset="0"/>
              </a:rPr>
              <a:t>ντικαταθλιπτικά</a:t>
            </a:r>
            <a:r>
              <a:rPr lang="el-GR" dirty="0" smtClean="0">
                <a:latin typeface="Comic Sans MS" pitchFamily="66" charset="0"/>
              </a:rPr>
              <a:t> </a:t>
            </a:r>
          </a:p>
          <a:p>
            <a:pPr marL="514350" indent="-514350">
              <a:buFont typeface="+mj-lt"/>
              <a:buAutoNum type="alphaLcParenR"/>
            </a:pPr>
            <a:r>
              <a:rPr lang="el-GR" dirty="0" smtClean="0">
                <a:latin typeface="Comic Sans MS" pitchFamily="66" charset="0"/>
              </a:rPr>
              <a:t>Φυσιοθεραπεία </a:t>
            </a:r>
          </a:p>
          <a:p>
            <a:pPr marL="514350" indent="-514350">
              <a:buFont typeface="+mj-lt"/>
              <a:buAutoNum type="alphaLcParenR"/>
            </a:pPr>
            <a:r>
              <a:rPr lang="el-GR" dirty="0" smtClean="0">
                <a:latin typeface="Comic Sans MS" pitchFamily="66" charset="0"/>
              </a:rPr>
              <a:t>Βελονισμό </a:t>
            </a:r>
          </a:p>
          <a:p>
            <a:pPr marL="514350" indent="-514350">
              <a:buFont typeface="+mj-lt"/>
              <a:buAutoNum type="alphaLcParenR"/>
            </a:pPr>
            <a:r>
              <a:rPr lang="el-GR" dirty="0" smtClean="0">
                <a:latin typeface="Comic Sans MS" pitchFamily="66" charset="0"/>
              </a:rPr>
              <a:t>Ψυχοθεραπεία</a:t>
            </a:r>
          </a:p>
        </p:txBody>
      </p:sp>
      <p:sp>
        <p:nvSpPr>
          <p:cNvPr id="4" name="3 - Ορθογώνιο"/>
          <p:cNvSpPr/>
          <p:nvPr/>
        </p:nvSpPr>
        <p:spPr>
          <a:xfrm>
            <a:off x="0" y="5715015"/>
            <a:ext cx="91440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dirty="0" smtClean="0">
                <a:latin typeface="Comic Sans MS" pitchFamily="66" charset="0"/>
              </a:rPr>
              <a:t>Cervical </a:t>
            </a:r>
            <a:r>
              <a:rPr lang="en-US" dirty="0" err="1" smtClean="0">
                <a:latin typeface="Comic Sans MS" pitchFamily="66" charset="0"/>
              </a:rPr>
              <a:t>Spondylosis</a:t>
            </a:r>
            <a:r>
              <a:rPr lang="en-US" dirty="0" smtClean="0">
                <a:latin typeface="Comic Sans MS" pitchFamily="66" charset="0"/>
              </a:rPr>
              <a:t> Medication</a:t>
            </a:r>
          </a:p>
          <a:p>
            <a:pPr algn="ctr"/>
            <a:r>
              <a:rPr lang="en-US" dirty="0" smtClean="0">
                <a:latin typeface="Comic Sans MS" pitchFamily="66" charset="0"/>
              </a:rPr>
              <a:t> Hassan Ahmad</a:t>
            </a:r>
            <a:r>
              <a:rPr lang="el-GR" dirty="0" smtClean="0">
                <a:latin typeface="Comic Sans MS" pitchFamily="66" charset="0"/>
              </a:rPr>
              <a:t> </a:t>
            </a:r>
            <a:r>
              <a:rPr lang="en-US" dirty="0" smtClean="0">
                <a:latin typeface="Comic Sans MS" pitchFamily="66" charset="0"/>
              </a:rPr>
              <a:t>et al </a:t>
            </a:r>
          </a:p>
          <a:p>
            <a:pPr algn="ctr"/>
            <a:r>
              <a:rPr lang="en-US" dirty="0" smtClean="0">
                <a:latin typeface="Comic Sans MS" pitchFamily="66" charset="0"/>
              </a:rPr>
              <a:t>Updated: Mar 30, 2018 </a:t>
            </a:r>
          </a:p>
          <a:p>
            <a:pPr algn="ctr"/>
            <a:endParaRPr lang="en-US" dirty="0">
              <a:latin typeface="Comic Sans MS" pitchFamily="66" charset="0"/>
            </a:endParaRPr>
          </a:p>
        </p:txBody>
      </p:sp>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rtl="0">
              <a:spcBef>
                <a:spcPct val="0"/>
              </a:spcBef>
            </a:pPr>
            <a:r>
              <a:rPr lang="en-US" sz="3600" dirty="0" smtClean="0">
                <a:latin typeface="Comic Sans MS" pitchFamily="66" charset="0"/>
              </a:rPr>
              <a:t>A</a:t>
            </a:r>
            <a:r>
              <a:rPr lang="el-GR" sz="3600" dirty="0" err="1" smtClean="0">
                <a:latin typeface="Comic Sans MS" pitchFamily="66" charset="0"/>
              </a:rPr>
              <a:t>ντικαταθλιπτικά</a:t>
            </a:r>
            <a:r>
              <a:rPr lang="el-GR" sz="3600" dirty="0" smtClean="0">
                <a:latin typeface="Comic Sans MS" pitchFamily="66" charset="0"/>
              </a:rPr>
              <a:t> </a:t>
            </a:r>
            <a:br>
              <a:rPr lang="el-GR" sz="3600" dirty="0" smtClean="0">
                <a:latin typeface="Comic Sans MS" pitchFamily="66" charset="0"/>
              </a:rPr>
            </a:br>
            <a:endParaRPr lang="el-GR" sz="3600" dirty="0"/>
          </a:p>
        </p:txBody>
      </p:sp>
      <p:sp>
        <p:nvSpPr>
          <p:cNvPr id="3" name="2 - Θέση περιεχομένου"/>
          <p:cNvSpPr>
            <a:spLocks noGrp="1"/>
          </p:cNvSpPr>
          <p:nvPr>
            <p:ph idx="1"/>
          </p:nvPr>
        </p:nvSpPr>
        <p:spPr/>
        <p:txBody>
          <a:bodyPr>
            <a:normAutofit fontScale="92500" lnSpcReduction="20000"/>
          </a:bodyPr>
          <a:lstStyle/>
          <a:p>
            <a:pPr marL="514350" indent="-514350">
              <a:buFont typeface="+mj-lt"/>
              <a:buAutoNum type="arabicPeriod"/>
            </a:pPr>
            <a:r>
              <a:rPr lang="el-GR" dirty="0" err="1" smtClean="0">
                <a:latin typeface="Comic Sans MS" pitchFamily="66" charset="0"/>
              </a:rPr>
              <a:t>Τρικυκλικά</a:t>
            </a:r>
            <a:r>
              <a:rPr lang="el-GR" dirty="0" smtClean="0">
                <a:latin typeface="Comic Sans MS" pitchFamily="66" charset="0"/>
              </a:rPr>
              <a:t> αντικαταθλιπτικά </a:t>
            </a:r>
            <a:r>
              <a:rPr lang="en-US" dirty="0" smtClean="0"/>
              <a:t> </a:t>
            </a:r>
            <a:r>
              <a:rPr lang="en-US" dirty="0" smtClean="0">
                <a:latin typeface="Comic Sans MS" pitchFamily="66" charset="0"/>
              </a:rPr>
              <a:t>(TCAs)</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Αναστολείς της </a:t>
            </a:r>
            <a:r>
              <a:rPr lang="el-GR" dirty="0" err="1" smtClean="0">
                <a:latin typeface="Comic Sans MS" pitchFamily="66" charset="0"/>
              </a:rPr>
              <a:t>μονοαμινοξειδάσης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(ΜΑΟ)</a:t>
            </a:r>
          </a:p>
          <a:p>
            <a:pPr marL="514350" indent="-514350">
              <a:buFont typeface="+mj-lt"/>
              <a:buAutoNum type="arabicPeriod"/>
            </a:pPr>
            <a:r>
              <a:rPr lang="el-GR" dirty="0" smtClean="0">
                <a:latin typeface="Comic Sans MS" pitchFamily="66" charset="0"/>
              </a:rPr>
              <a:t>Εκλεκτικοί αναστολείς </a:t>
            </a:r>
            <a:r>
              <a:rPr lang="el-GR" dirty="0" err="1" smtClean="0">
                <a:latin typeface="Comic Sans MS" pitchFamily="66" charset="0"/>
              </a:rPr>
              <a:t>επαναπρόσληψης</a:t>
            </a:r>
            <a:r>
              <a:rPr lang="el-GR" dirty="0" smtClean="0">
                <a:latin typeface="Comic Sans MS" pitchFamily="66" charset="0"/>
              </a:rPr>
              <a:t> </a:t>
            </a:r>
            <a:r>
              <a:rPr lang="el-GR" dirty="0" err="1" smtClean="0">
                <a:latin typeface="Comic Sans MS" pitchFamily="66" charset="0"/>
              </a:rPr>
              <a:t>σεροτονίνης</a:t>
            </a:r>
            <a:r>
              <a:rPr lang="el-GR" dirty="0" smtClean="0">
                <a:latin typeface="Comic Sans MS" pitchFamily="66" charset="0"/>
              </a:rPr>
              <a:t> </a:t>
            </a:r>
            <a:r>
              <a:rPr lang="en-US" dirty="0" smtClean="0">
                <a:latin typeface="Comic Sans MS" pitchFamily="66" charset="0"/>
              </a:rPr>
              <a:t>(SSRIs)</a:t>
            </a:r>
            <a:endParaRPr lang="el-GR" dirty="0" smtClean="0">
              <a:latin typeface="Comic Sans MS" pitchFamily="66" charset="0"/>
            </a:endParaRPr>
          </a:p>
          <a:p>
            <a:pPr marL="514350" indent="-514350">
              <a:buFont typeface="+mj-lt"/>
              <a:buAutoNum type="arabicPeriod"/>
            </a:pPr>
            <a:r>
              <a:rPr lang="el-GR" b="1" dirty="0" smtClean="0">
                <a:latin typeface="Comic Sans MS" pitchFamily="66" charset="0"/>
              </a:rPr>
              <a:t>Αναστολείς </a:t>
            </a:r>
            <a:r>
              <a:rPr lang="el-GR" b="1" dirty="0" err="1" smtClean="0">
                <a:latin typeface="Comic Sans MS" pitchFamily="66" charset="0"/>
              </a:rPr>
              <a:t>επαναπρόσληψης</a:t>
            </a:r>
            <a:r>
              <a:rPr lang="el-GR" b="1" dirty="0" smtClean="0">
                <a:latin typeface="Comic Sans MS" pitchFamily="66" charset="0"/>
              </a:rPr>
              <a:t> </a:t>
            </a:r>
            <a:r>
              <a:rPr lang="el-GR" b="1" dirty="0" err="1" smtClean="0">
                <a:latin typeface="Comic Sans MS" pitchFamily="66" charset="0"/>
              </a:rPr>
              <a:t>σεροτονίνης</a:t>
            </a:r>
            <a:r>
              <a:rPr lang="el-GR" b="1" dirty="0" smtClean="0">
                <a:latin typeface="Comic Sans MS" pitchFamily="66" charset="0"/>
              </a:rPr>
              <a:t>/ </a:t>
            </a:r>
            <a:r>
              <a:rPr lang="el-GR" b="1" dirty="0" err="1" smtClean="0">
                <a:latin typeface="Comic Sans MS" pitchFamily="66" charset="0"/>
              </a:rPr>
              <a:t>νοραδρεναλίνης</a:t>
            </a:r>
            <a:r>
              <a:rPr lang="el-GR" b="1" dirty="0" smtClean="0">
                <a:latin typeface="Comic Sans MS" pitchFamily="66" charset="0"/>
              </a:rPr>
              <a:t> </a:t>
            </a:r>
            <a:r>
              <a:rPr lang="en-US" b="1" dirty="0" smtClean="0">
                <a:latin typeface="Comic Sans MS" pitchFamily="66" charset="0"/>
              </a:rPr>
              <a:t>(SNRIs)</a:t>
            </a:r>
            <a:r>
              <a:rPr lang="el-GR" b="1" dirty="0" smtClean="0">
                <a:latin typeface="Comic Sans MS" pitchFamily="66" charset="0"/>
              </a:rPr>
              <a:t> τα συχνότερα χρησιμοποιούμενα στο χρόνιο πόνο</a:t>
            </a:r>
          </a:p>
          <a:p>
            <a:pPr marL="914400" lvl="1" indent="-514350">
              <a:buFont typeface="+mj-lt"/>
              <a:buAutoNum type="alphaLcParenR"/>
            </a:pPr>
            <a:r>
              <a:rPr lang="en-US" dirty="0" err="1" smtClean="0">
                <a:latin typeface="Comic Sans MS" pitchFamily="66" charset="0"/>
              </a:rPr>
              <a:t>Duloxetine</a:t>
            </a:r>
            <a:r>
              <a:rPr lang="en-US" dirty="0" smtClean="0">
                <a:latin typeface="Comic Sans MS" pitchFamily="66" charset="0"/>
              </a:rPr>
              <a:t> (</a:t>
            </a:r>
            <a:r>
              <a:rPr lang="en-US" dirty="0" err="1" smtClean="0">
                <a:latin typeface="Comic Sans MS" pitchFamily="66" charset="0"/>
              </a:rPr>
              <a:t>Cymbalta</a:t>
            </a:r>
            <a:r>
              <a:rPr lang="en-US" dirty="0" smtClean="0">
                <a:latin typeface="Comic Sans MS" pitchFamily="66" charset="0"/>
              </a:rPr>
              <a:t>)</a:t>
            </a:r>
            <a:endParaRPr lang="el-GR" dirty="0" smtClean="0">
              <a:latin typeface="Comic Sans MS" pitchFamily="66" charset="0"/>
            </a:endParaRPr>
          </a:p>
          <a:p>
            <a:pPr marL="914400" lvl="1" indent="-514350">
              <a:buFont typeface="+mj-lt"/>
              <a:buAutoNum type="alphaLcParenR"/>
            </a:pPr>
            <a:r>
              <a:rPr lang="en-US" dirty="0" err="1" smtClean="0">
                <a:latin typeface="Comic Sans MS" pitchFamily="66" charset="0"/>
              </a:rPr>
              <a:t>Venlafaxine</a:t>
            </a:r>
            <a:r>
              <a:rPr lang="en-US" dirty="0" smtClean="0">
                <a:latin typeface="Comic Sans MS" pitchFamily="66" charset="0"/>
              </a:rPr>
              <a:t> (</a:t>
            </a:r>
            <a:r>
              <a:rPr lang="en-US" dirty="0" err="1" smtClean="0">
                <a:latin typeface="Comic Sans MS" pitchFamily="66" charset="0"/>
              </a:rPr>
              <a:t>Effexor</a:t>
            </a:r>
            <a:r>
              <a:rPr lang="en-US" dirty="0" smtClean="0">
                <a:latin typeface="Comic Sans MS" pitchFamily="66" charset="0"/>
              </a:rPr>
              <a:t>)- </a:t>
            </a:r>
            <a:r>
              <a:rPr lang="el-GR" dirty="0" smtClean="0">
                <a:latin typeface="Comic Sans MS" pitchFamily="66" charset="0"/>
              </a:rPr>
              <a:t>καλύτερα αποτελέσματα στον </a:t>
            </a:r>
            <a:r>
              <a:rPr lang="en-US" dirty="0" smtClean="0">
                <a:latin typeface="Comic Sans MS" pitchFamily="66" charset="0"/>
              </a:rPr>
              <a:t>CLBP</a:t>
            </a:r>
            <a:endParaRPr lang="el-GR" b="1" dirty="0" smtClean="0">
              <a:latin typeface="Comic Sans MS" pitchFamily="66" charset="0"/>
            </a:endParaRPr>
          </a:p>
          <a:p>
            <a:pPr marL="514350" indent="-514350">
              <a:buNone/>
            </a:pPr>
            <a:endParaRPr lang="el-GR" b="1"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300" dirty="0" smtClean="0"/>
              <a:t>.</a:t>
            </a:r>
            <a:br>
              <a:rPr lang="en-US" sz="1300" dirty="0" smtClean="0"/>
            </a:br>
            <a:r>
              <a:rPr lang="en-US" sz="2000" b="1" dirty="0" smtClean="0">
                <a:latin typeface="Comic Sans MS" pitchFamily="66" charset="0"/>
              </a:rPr>
              <a:t>NSAIDs for Chronic Low Back Pain</a:t>
            </a:r>
            <a:r>
              <a:rPr lang="en-US" sz="1300" b="1" dirty="0" smtClean="0">
                <a:latin typeface="Comic Sans MS" pitchFamily="66" charset="0"/>
              </a:rPr>
              <a:t>.</a:t>
            </a:r>
            <a:br>
              <a:rPr lang="en-US" sz="1300" b="1" dirty="0" smtClean="0">
                <a:latin typeface="Comic Sans MS" pitchFamily="66" charset="0"/>
              </a:rPr>
            </a:br>
            <a:r>
              <a:rPr lang="en-US" sz="1300" u="sng" dirty="0" err="1" smtClean="0">
                <a:latin typeface="Comic Sans MS" pitchFamily="66" charset="0"/>
              </a:rPr>
              <a:t>Enthoven</a:t>
            </a:r>
            <a:r>
              <a:rPr lang="en-US" sz="1300" u="sng" dirty="0" smtClean="0">
                <a:latin typeface="Comic Sans MS" pitchFamily="66" charset="0"/>
              </a:rPr>
              <a:t> WTM</a:t>
            </a:r>
            <a:r>
              <a:rPr lang="en-US" sz="1300" dirty="0" smtClean="0">
                <a:latin typeface="Comic Sans MS" pitchFamily="66" charset="0"/>
              </a:rPr>
              <a:t>, </a:t>
            </a:r>
            <a:r>
              <a:rPr lang="en-US" sz="1300" u="sng" dirty="0" err="1" smtClean="0">
                <a:latin typeface="Comic Sans MS" pitchFamily="66" charset="0"/>
              </a:rPr>
              <a:t>Roelofs</a:t>
            </a:r>
            <a:r>
              <a:rPr lang="en-US" sz="1300" u="sng" dirty="0" smtClean="0">
                <a:latin typeface="Comic Sans MS" pitchFamily="66" charset="0"/>
              </a:rPr>
              <a:t> PD</a:t>
            </a:r>
            <a:r>
              <a:rPr lang="en-US" sz="1300" dirty="0" smtClean="0">
                <a:latin typeface="Comic Sans MS" pitchFamily="66" charset="0"/>
              </a:rPr>
              <a:t>, </a:t>
            </a:r>
            <a:r>
              <a:rPr lang="en-US" sz="1300" u="sng" dirty="0" err="1" smtClean="0">
                <a:latin typeface="Comic Sans MS" pitchFamily="66" charset="0"/>
              </a:rPr>
              <a:t>Koes</a:t>
            </a:r>
            <a:r>
              <a:rPr lang="en-US" sz="1300" u="sng" dirty="0" smtClean="0">
                <a:latin typeface="Comic Sans MS" pitchFamily="66" charset="0"/>
              </a:rPr>
              <a:t> BW</a:t>
            </a:r>
            <a:r>
              <a:rPr lang="en-US" b="1" dirty="0" smtClean="0">
                <a:latin typeface="Comic Sans MS" pitchFamily="66" charset="0"/>
              </a:rPr>
              <a:t/>
            </a:r>
            <a:br>
              <a:rPr lang="en-US" b="1" dirty="0" smtClean="0">
                <a:latin typeface="Comic Sans MS" pitchFamily="66" charset="0"/>
              </a:rPr>
            </a:br>
            <a:r>
              <a:rPr lang="en-US" sz="1300" u="sng" dirty="0" smtClean="0">
                <a:latin typeface="Comic Sans MS" pitchFamily="66" charset="0"/>
              </a:rPr>
              <a:t>JAMA.</a:t>
            </a:r>
            <a:r>
              <a:rPr lang="en-US" sz="1300" dirty="0" smtClean="0">
                <a:latin typeface="Comic Sans MS" pitchFamily="66" charset="0"/>
              </a:rPr>
              <a:t> 2017 Jun 13;317(22):2327-2328. </a:t>
            </a:r>
            <a:r>
              <a:rPr lang="en-US" b="1" dirty="0" smtClean="0">
                <a:latin typeface="Comic Sans MS" pitchFamily="66" charset="0"/>
              </a:rPr>
              <a:t/>
            </a:r>
            <a:br>
              <a:rPr lang="en-US" b="1"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a:xfrm>
            <a:off x="500034" y="2000240"/>
            <a:ext cx="8186766" cy="4125923"/>
          </a:xfrm>
        </p:spPr>
        <p:txBody>
          <a:bodyPr>
            <a:normAutofit/>
          </a:bodyPr>
          <a:lstStyle/>
          <a:p>
            <a:r>
              <a:rPr lang="el-GR" dirty="0" smtClean="0">
                <a:latin typeface="Comic Sans MS" pitchFamily="66" charset="0"/>
              </a:rPr>
              <a:t>Τα ΜΣΑΦ προσφέρουν καλύτερο αναλγητικό αποτέλεσμα συγκρινόμενα είτε με άλλα φάρμακα, είτε με </a:t>
            </a:r>
            <a:r>
              <a:rPr lang="en-US" dirty="0" smtClean="0">
                <a:latin typeface="Comic Sans MS" pitchFamily="66" charset="0"/>
              </a:rPr>
              <a:t>placebo </a:t>
            </a:r>
            <a:r>
              <a:rPr lang="el-GR" dirty="0" smtClean="0">
                <a:latin typeface="Comic Sans MS" pitchFamily="66" charset="0"/>
              </a:rPr>
              <a:t>χορήγηση και βελτιώνουν την κινητικότητα του ασθενούς. </a:t>
            </a:r>
          </a:p>
          <a:p>
            <a:pPr>
              <a:buNone/>
            </a:pPr>
            <a:endParaRPr lang="en-US" dirty="0" smtClean="0">
              <a:latin typeface="Comic Sans MS" pitchFamily="66" charset="0"/>
            </a:endParaRPr>
          </a:p>
          <a:p>
            <a:endParaRPr lang="el-GR" dirty="0"/>
          </a:p>
        </p:txBody>
      </p:sp>
      <p:pic>
        <p:nvPicPr>
          <p:cNvPr id="4" name="Picture 8" descr="Αποτέλεσμα εικόνας για facet syndrome"/>
          <p:cNvPicPr>
            <a:picLocks noChangeAspect="1" noChangeArrowheads="1"/>
          </p:cNvPicPr>
          <p:nvPr/>
        </p:nvPicPr>
        <p:blipFill>
          <a:blip r:embed="rId2" cstate="print"/>
          <a:srcRect/>
          <a:stretch>
            <a:fillRect/>
          </a:stretch>
        </p:blipFill>
        <p:spPr bwMode="auto">
          <a:xfrm>
            <a:off x="2928926" y="4540778"/>
            <a:ext cx="4119506" cy="2317222"/>
          </a:xfrm>
          <a:prstGeom prst="rect">
            <a:avLst/>
          </a:prstGeom>
          <a:noFill/>
        </p:spPr>
      </p:pic>
    </p:spTree>
  </p:cSld>
  <p:clrMapOvr>
    <a:masterClrMapping/>
  </p:clrMapOvr>
  <p:transition>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1100" dirty="0" smtClean="0">
                <a:latin typeface="Comic Sans MS" pitchFamily="66" charset="0"/>
              </a:rPr>
              <a:t>.</a:t>
            </a:r>
            <a:r>
              <a:rPr lang="en-US" sz="1800" b="1" dirty="0" smtClean="0">
                <a:latin typeface="Comic Sans MS" pitchFamily="66" charset="0"/>
              </a:rPr>
              <a:t>Benefits and safety of </a:t>
            </a:r>
            <a:r>
              <a:rPr lang="en-US" sz="1800" b="1" dirty="0" err="1" smtClean="0">
                <a:latin typeface="Comic Sans MS" pitchFamily="66" charset="0"/>
              </a:rPr>
              <a:t>gabapentinoids</a:t>
            </a:r>
            <a:r>
              <a:rPr lang="en-US" sz="1800" b="1" dirty="0" smtClean="0">
                <a:latin typeface="Comic Sans MS" pitchFamily="66" charset="0"/>
              </a:rPr>
              <a:t> in chronic low back pain: A systematic review and meta-analysis of randomized controlled trials</a:t>
            </a:r>
            <a:r>
              <a:rPr lang="en-US" sz="1400" b="1" dirty="0" smtClean="0">
                <a:latin typeface="Comic Sans MS" pitchFamily="66" charset="0"/>
              </a:rPr>
              <a:t>.</a:t>
            </a:r>
            <a:r>
              <a:rPr lang="en-US" sz="1100" b="1" dirty="0" smtClean="0">
                <a:latin typeface="Comic Sans MS" pitchFamily="66" charset="0"/>
              </a:rPr>
              <a:t/>
            </a:r>
            <a:br>
              <a:rPr lang="en-US" sz="1100" b="1" dirty="0" smtClean="0">
                <a:latin typeface="Comic Sans MS" pitchFamily="66" charset="0"/>
              </a:rPr>
            </a:br>
            <a:r>
              <a:rPr lang="en-US" sz="1100" u="sng" dirty="0" err="1" smtClean="0">
                <a:latin typeface="Comic Sans MS" pitchFamily="66" charset="0"/>
              </a:rPr>
              <a:t>Shanthanna</a:t>
            </a:r>
            <a:r>
              <a:rPr lang="en-US" sz="1100" u="sng" dirty="0" smtClean="0">
                <a:latin typeface="Comic Sans MS" pitchFamily="66" charset="0"/>
              </a:rPr>
              <a:t> H</a:t>
            </a:r>
            <a:r>
              <a:rPr lang="en-US" sz="1100" dirty="0" smtClean="0">
                <a:latin typeface="Comic Sans MS" pitchFamily="66" charset="0"/>
              </a:rPr>
              <a:t>, </a:t>
            </a:r>
            <a:r>
              <a:rPr lang="en-US" sz="1100" u="sng" dirty="0" err="1" smtClean="0">
                <a:latin typeface="Comic Sans MS" pitchFamily="66" charset="0"/>
              </a:rPr>
              <a:t>Gilron</a:t>
            </a:r>
            <a:r>
              <a:rPr lang="en-US" sz="1100" u="sng" dirty="0" smtClean="0">
                <a:latin typeface="Comic Sans MS" pitchFamily="66" charset="0"/>
              </a:rPr>
              <a:t> I</a:t>
            </a:r>
            <a:r>
              <a:rPr lang="en-US" sz="1100" dirty="0" smtClean="0">
                <a:latin typeface="Comic Sans MS" pitchFamily="66" charset="0"/>
              </a:rPr>
              <a:t>, </a:t>
            </a:r>
            <a:r>
              <a:rPr lang="en-US" sz="1100" u="sng" dirty="0" err="1" smtClean="0">
                <a:latin typeface="Comic Sans MS" pitchFamily="66" charset="0"/>
              </a:rPr>
              <a:t>Rajarathinam</a:t>
            </a:r>
            <a:r>
              <a:rPr lang="en-US" sz="1100" u="sng" dirty="0" smtClean="0">
                <a:latin typeface="Comic Sans MS" pitchFamily="66" charset="0"/>
              </a:rPr>
              <a:t> M</a:t>
            </a:r>
            <a:r>
              <a:rPr lang="en-US" sz="1100" dirty="0" smtClean="0">
                <a:latin typeface="Comic Sans MS" pitchFamily="66" charset="0"/>
              </a:rPr>
              <a:t>, </a:t>
            </a:r>
            <a:r>
              <a:rPr lang="en-US" sz="1100" u="sng" dirty="0" err="1" smtClean="0">
                <a:latin typeface="Comic Sans MS" pitchFamily="66" charset="0"/>
              </a:rPr>
              <a:t>AlAmri</a:t>
            </a:r>
            <a:r>
              <a:rPr lang="en-US" sz="1100" u="sng" dirty="0" smtClean="0">
                <a:latin typeface="Comic Sans MS" pitchFamily="66" charset="0"/>
              </a:rPr>
              <a:t> R</a:t>
            </a:r>
            <a:r>
              <a:rPr lang="el-GR" sz="1100" u="sng" dirty="0" smtClean="0">
                <a:latin typeface="Comic Sans MS" pitchFamily="66" charset="0"/>
              </a:rPr>
              <a:t>,</a:t>
            </a:r>
            <a:r>
              <a:rPr lang="en-US" sz="1100" dirty="0" smtClean="0">
                <a:latin typeface="Comic Sans MS" pitchFamily="66" charset="0"/>
              </a:rPr>
              <a:t> </a:t>
            </a:r>
            <a:r>
              <a:rPr lang="en-US" sz="1100" u="sng" dirty="0" err="1" smtClean="0">
                <a:latin typeface="Comic Sans MS" pitchFamily="66" charset="0"/>
              </a:rPr>
              <a:t>Kamath</a:t>
            </a:r>
            <a:r>
              <a:rPr lang="en-US" sz="1100" u="sng" dirty="0" smtClean="0">
                <a:latin typeface="Comic Sans MS" pitchFamily="66" charset="0"/>
              </a:rPr>
              <a:t> S</a:t>
            </a:r>
            <a:r>
              <a:rPr lang="en-US" sz="1100" dirty="0" smtClean="0">
                <a:latin typeface="Comic Sans MS" pitchFamily="66" charset="0"/>
              </a:rPr>
              <a:t>, </a:t>
            </a:r>
            <a:r>
              <a:rPr lang="en-US" sz="1100" u="sng" dirty="0" err="1" smtClean="0">
                <a:latin typeface="Comic Sans MS" pitchFamily="66" charset="0"/>
              </a:rPr>
              <a:t>Thabane</a:t>
            </a:r>
            <a:r>
              <a:rPr lang="en-US" sz="1100" u="sng" dirty="0" smtClean="0">
                <a:latin typeface="Comic Sans MS" pitchFamily="66" charset="0"/>
              </a:rPr>
              <a:t> L</a:t>
            </a:r>
            <a:r>
              <a:rPr lang="en-US" sz="1100" dirty="0" smtClean="0">
                <a:latin typeface="Comic Sans MS" pitchFamily="66" charset="0"/>
              </a:rPr>
              <a:t>, </a:t>
            </a:r>
            <a:r>
              <a:rPr lang="en-US" sz="1100" u="sng" dirty="0" err="1" smtClean="0">
                <a:latin typeface="Comic Sans MS" pitchFamily="66" charset="0"/>
              </a:rPr>
              <a:t>Devereaux</a:t>
            </a:r>
            <a:r>
              <a:rPr lang="en-US" sz="1100" u="sng" dirty="0" smtClean="0">
                <a:latin typeface="Comic Sans MS" pitchFamily="66" charset="0"/>
              </a:rPr>
              <a:t> PJ</a:t>
            </a:r>
            <a:r>
              <a:rPr lang="en-US" sz="1100" dirty="0" smtClean="0">
                <a:latin typeface="Comic Sans MS" pitchFamily="66" charset="0"/>
              </a:rPr>
              <a:t>, </a:t>
            </a:r>
            <a:r>
              <a:rPr lang="en-US" sz="1100" u="sng" dirty="0" err="1" smtClean="0">
                <a:latin typeface="Comic Sans MS" pitchFamily="66" charset="0"/>
              </a:rPr>
              <a:t>Bhandari</a:t>
            </a:r>
            <a:r>
              <a:rPr lang="en-US" sz="1100" u="sng" dirty="0" smtClean="0">
                <a:latin typeface="Comic Sans MS" pitchFamily="66" charset="0"/>
              </a:rPr>
              <a:t> </a:t>
            </a:r>
            <a:r>
              <a:rPr lang="en-US" sz="1100" dirty="0" smtClean="0">
                <a:latin typeface="Comic Sans MS" pitchFamily="66" charset="0"/>
              </a:rPr>
              <a:t/>
            </a:r>
            <a:br>
              <a:rPr lang="en-US" sz="1100" dirty="0" smtClean="0">
                <a:latin typeface="Comic Sans MS" pitchFamily="66" charset="0"/>
              </a:rPr>
            </a:br>
            <a:r>
              <a:rPr lang="en-US" sz="1100" u="sng" dirty="0" smtClean="0">
                <a:latin typeface="Comic Sans MS" pitchFamily="66" charset="0"/>
              </a:rPr>
              <a:t> </a:t>
            </a:r>
            <a:r>
              <a:rPr lang="en-US" sz="1100" u="sng" dirty="0" err="1" smtClean="0">
                <a:latin typeface="Comic Sans MS" pitchFamily="66" charset="0"/>
              </a:rPr>
              <a:t>PLoS</a:t>
            </a:r>
            <a:r>
              <a:rPr lang="en-US" sz="1100" u="sng" dirty="0" smtClean="0">
                <a:latin typeface="Comic Sans MS" pitchFamily="66" charset="0"/>
              </a:rPr>
              <a:t> Med.</a:t>
            </a:r>
            <a:r>
              <a:rPr lang="el-GR" sz="1100" u="sng" dirty="0" smtClean="0">
                <a:latin typeface="Comic Sans MS" pitchFamily="66" charset="0"/>
              </a:rPr>
              <a:t>.</a:t>
            </a:r>
            <a:r>
              <a:rPr lang="en-US" sz="1100" dirty="0" smtClean="0">
                <a:latin typeface="Comic Sans MS" pitchFamily="66" charset="0"/>
              </a:rPr>
              <a:t>2017 Aug 15;14(8):e1002369.</a:t>
            </a:r>
            <a:endParaRPr lang="el-GR" sz="1100" dirty="0">
              <a:latin typeface="Comic Sans MS" pitchFamily="66" charset="0"/>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latin typeface="Comic Sans MS" pitchFamily="66" charset="0"/>
              </a:rPr>
              <a:t>Τα έως τώρα δεδομένα της χρήσης των </a:t>
            </a:r>
            <a:r>
              <a:rPr lang="en-US" dirty="0" err="1" smtClean="0">
                <a:latin typeface="Comic Sans MS" pitchFamily="66" charset="0"/>
              </a:rPr>
              <a:t>gabapentinoids</a:t>
            </a:r>
            <a:r>
              <a:rPr lang="el-GR" dirty="0" smtClean="0">
                <a:latin typeface="Comic Sans MS" pitchFamily="66" charset="0"/>
              </a:rPr>
              <a:t>/</a:t>
            </a:r>
            <a:r>
              <a:rPr lang="el-GR" dirty="0" err="1" smtClean="0">
                <a:latin typeface="Comic Sans MS" pitchFamily="66" charset="0"/>
              </a:rPr>
              <a:t>δων</a:t>
            </a:r>
            <a:r>
              <a:rPr lang="en-US" dirty="0" smtClean="0">
                <a:latin typeface="Comic Sans MS" pitchFamily="66" charset="0"/>
              </a:rPr>
              <a:t> </a:t>
            </a:r>
            <a:r>
              <a:rPr lang="el-GR" dirty="0" smtClean="0">
                <a:latin typeface="Comic Sans MS" pitchFamily="66" charset="0"/>
              </a:rPr>
              <a:t>στον</a:t>
            </a:r>
            <a:r>
              <a:rPr lang="en-US" dirty="0" smtClean="0">
                <a:latin typeface="Comic Sans MS" pitchFamily="66" charset="0"/>
              </a:rPr>
              <a:t> CLBP</a:t>
            </a:r>
            <a:r>
              <a:rPr lang="el-GR" dirty="0" smtClean="0">
                <a:latin typeface="Comic Sans MS" pitchFamily="66" charset="0"/>
              </a:rPr>
              <a:t> είναι περιορισμένη </a:t>
            </a:r>
            <a:r>
              <a:rPr lang="en-US" dirty="0" smtClean="0">
                <a:latin typeface="Comic Sans MS" pitchFamily="66" charset="0"/>
              </a:rPr>
              <a:t> </a:t>
            </a:r>
            <a:r>
              <a:rPr lang="el-GR" dirty="0" smtClean="0">
                <a:latin typeface="Comic Sans MS" pitchFamily="66" charset="0"/>
              </a:rPr>
              <a:t>και δείχνει σημαντικό κίνδυνο από παρενέργειες χωρίς να επιδεικνύει κανένα πλεονέκτημα. Δεδομένης της έλλειψης αποτελεσματικότητας, των πιθανών κινδύνων και του κόστους η χορήγηση των </a:t>
            </a:r>
            <a:r>
              <a:rPr lang="en-US" dirty="0" err="1" smtClean="0">
                <a:latin typeface="Comic Sans MS" pitchFamily="66" charset="0"/>
              </a:rPr>
              <a:t>gabapentinoids</a:t>
            </a:r>
            <a:r>
              <a:rPr lang="el-GR" dirty="0" smtClean="0">
                <a:latin typeface="Comic Sans MS" pitchFamily="66" charset="0"/>
              </a:rPr>
              <a:t>/</a:t>
            </a:r>
            <a:r>
              <a:rPr lang="el-GR" dirty="0" err="1" smtClean="0">
                <a:latin typeface="Comic Sans MS" pitchFamily="66" charset="0"/>
              </a:rPr>
              <a:t>δων</a:t>
            </a:r>
            <a:r>
              <a:rPr lang="el-GR" dirty="0" smtClean="0">
                <a:latin typeface="Comic Sans MS" pitchFamily="66" charset="0"/>
              </a:rPr>
              <a:t> στον</a:t>
            </a:r>
            <a:r>
              <a:rPr lang="en-US" dirty="0" smtClean="0">
                <a:latin typeface="Comic Sans MS" pitchFamily="66" charset="0"/>
              </a:rPr>
              <a:t> CLBP </a:t>
            </a:r>
            <a:r>
              <a:rPr lang="el-GR" dirty="0" smtClean="0">
                <a:latin typeface="Comic Sans MS" pitchFamily="66" charset="0"/>
              </a:rPr>
              <a:t>χρήζει προσοχής. Χρειάζονται μεγαλύτερες και υψηλής ποιότητας μελέτες για να καθορίσει το αποτέλεσμα.</a:t>
            </a:r>
            <a:endParaRPr lang="el-GR" dirty="0">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1800" dirty="0" smtClean="0"/>
              <a:t/>
            </a:r>
            <a:br>
              <a:rPr lang="en-US" sz="1800" dirty="0" smtClean="0"/>
            </a:br>
            <a:r>
              <a:rPr lang="en-US" sz="1800" b="1" dirty="0" smtClean="0">
                <a:latin typeface="Comic Sans MS" pitchFamily="66" charset="0"/>
              </a:rPr>
              <a:t>Anticonvulsants in the treatment of low back pain and lumbar </a:t>
            </a:r>
            <a:r>
              <a:rPr lang="en-US" sz="1800" b="1" dirty="0" err="1" smtClean="0">
                <a:latin typeface="Comic Sans MS" pitchFamily="66" charset="0"/>
              </a:rPr>
              <a:t>radicular</a:t>
            </a:r>
            <a:r>
              <a:rPr lang="en-US" sz="1800" b="1" dirty="0" smtClean="0">
                <a:latin typeface="Comic Sans MS" pitchFamily="66" charset="0"/>
              </a:rPr>
              <a:t> pain: a systematic review and meta-analysis.</a:t>
            </a:r>
            <a:br>
              <a:rPr lang="en-US" sz="1800" b="1" dirty="0" smtClean="0">
                <a:latin typeface="Comic Sans MS" pitchFamily="66" charset="0"/>
              </a:rPr>
            </a:br>
            <a:r>
              <a:rPr lang="en-US" sz="1400" u="sng" dirty="0" err="1" smtClean="0">
                <a:latin typeface="Comic Sans MS" pitchFamily="66" charset="0"/>
              </a:rPr>
              <a:t>Enke</a:t>
            </a:r>
            <a:r>
              <a:rPr lang="en-US" sz="1400" u="sng" dirty="0" smtClean="0">
                <a:latin typeface="Comic Sans MS" pitchFamily="66" charset="0"/>
              </a:rPr>
              <a:t> O</a:t>
            </a:r>
            <a:r>
              <a:rPr lang="en-US" sz="1400" dirty="0" smtClean="0">
                <a:latin typeface="Comic Sans MS" pitchFamily="66" charset="0"/>
              </a:rPr>
              <a:t>, </a:t>
            </a:r>
            <a:r>
              <a:rPr lang="en-US" sz="1400" u="sng" dirty="0" smtClean="0">
                <a:latin typeface="Comic Sans MS" pitchFamily="66" charset="0"/>
              </a:rPr>
              <a:t>New HA</a:t>
            </a:r>
            <a:r>
              <a:rPr lang="en-US" sz="1400" dirty="0" smtClean="0">
                <a:latin typeface="Comic Sans MS" pitchFamily="66" charset="0"/>
              </a:rPr>
              <a:t>, </a:t>
            </a:r>
            <a:r>
              <a:rPr lang="en-US" sz="1400" u="sng" dirty="0" smtClean="0">
                <a:latin typeface="Comic Sans MS" pitchFamily="66" charset="0"/>
              </a:rPr>
              <a:t>New CH</a:t>
            </a:r>
            <a:r>
              <a:rPr lang="en-US" sz="1400" dirty="0" smtClean="0">
                <a:latin typeface="Comic Sans MS" pitchFamily="66" charset="0"/>
              </a:rPr>
              <a:t>, </a:t>
            </a:r>
            <a:r>
              <a:rPr lang="en-US" sz="1400" u="sng" dirty="0" err="1" smtClean="0">
                <a:latin typeface="Comic Sans MS" pitchFamily="66" charset="0"/>
              </a:rPr>
              <a:t>Mathieson</a:t>
            </a:r>
            <a:r>
              <a:rPr lang="en-US" sz="1400" u="sng" dirty="0" smtClean="0">
                <a:latin typeface="Comic Sans MS" pitchFamily="66" charset="0"/>
              </a:rPr>
              <a:t> S</a:t>
            </a:r>
            <a:r>
              <a:rPr lang="en-US" sz="1400" dirty="0" smtClean="0">
                <a:latin typeface="Comic Sans MS" pitchFamily="66" charset="0"/>
              </a:rPr>
              <a:t>, </a:t>
            </a:r>
            <a:r>
              <a:rPr lang="en-US" sz="1400" u="sng" dirty="0" smtClean="0">
                <a:latin typeface="Comic Sans MS" pitchFamily="66" charset="0"/>
              </a:rPr>
              <a:t>McLachlan AJ</a:t>
            </a:r>
            <a:r>
              <a:rPr lang="en-US" sz="1400" dirty="0" smtClean="0">
                <a:latin typeface="Comic Sans MS" pitchFamily="66" charset="0"/>
              </a:rPr>
              <a:t>, </a:t>
            </a:r>
            <a:r>
              <a:rPr lang="en-US" sz="1400" u="sng" dirty="0" smtClean="0">
                <a:latin typeface="Comic Sans MS" pitchFamily="66" charset="0"/>
              </a:rPr>
              <a:t>Latimer J</a:t>
            </a:r>
            <a:r>
              <a:rPr lang="en-US" sz="1400" dirty="0" smtClean="0">
                <a:latin typeface="Comic Sans MS" pitchFamily="66" charset="0"/>
              </a:rPr>
              <a:t>, </a:t>
            </a:r>
            <a:r>
              <a:rPr lang="en-US" sz="1400" u="sng" dirty="0" smtClean="0">
                <a:latin typeface="Comic Sans MS" pitchFamily="66" charset="0"/>
              </a:rPr>
              <a:t>Maher CG</a:t>
            </a:r>
            <a:r>
              <a:rPr lang="en-US" sz="1400" dirty="0" smtClean="0">
                <a:latin typeface="Comic Sans MS" pitchFamily="66" charset="0"/>
              </a:rPr>
              <a:t>, </a:t>
            </a:r>
            <a:r>
              <a:rPr lang="en-US" sz="1400" u="sng" dirty="0" smtClean="0">
                <a:latin typeface="Comic Sans MS" pitchFamily="66" charset="0"/>
              </a:rPr>
              <a:t>Lin CC</a:t>
            </a:r>
            <a:r>
              <a:rPr lang="en-US" sz="1400" dirty="0" smtClean="0">
                <a:latin typeface="Comic Sans MS" pitchFamily="66" charset="0"/>
              </a:rPr>
              <a:t/>
            </a:r>
            <a:br>
              <a:rPr lang="en-US" sz="1400" dirty="0" smtClean="0">
                <a:latin typeface="Comic Sans MS" pitchFamily="66" charset="0"/>
              </a:rPr>
            </a:br>
            <a:r>
              <a:rPr lang="en-US" sz="1400" u="sng" dirty="0" smtClean="0">
                <a:latin typeface="Comic Sans MS" pitchFamily="66" charset="0"/>
              </a:rPr>
              <a:t> CMAJ.</a:t>
            </a:r>
            <a:r>
              <a:rPr lang="en-US" sz="1400" dirty="0" smtClean="0">
                <a:latin typeface="Comic Sans MS" pitchFamily="66" charset="0"/>
              </a:rPr>
              <a:t> 2018 Jul 3;190(26):E786-E793. </a:t>
            </a:r>
            <a:endParaRPr lang="el-GR" sz="1400" dirty="0">
              <a:latin typeface="Comic Sans MS" pitchFamily="66" charset="0"/>
            </a:endParaRPr>
          </a:p>
        </p:txBody>
      </p:sp>
      <p:sp>
        <p:nvSpPr>
          <p:cNvPr id="3" name="2 - Θέση περιεχομένου"/>
          <p:cNvSpPr>
            <a:spLocks noGrp="1"/>
          </p:cNvSpPr>
          <p:nvPr>
            <p:ph idx="1"/>
          </p:nvPr>
        </p:nvSpPr>
        <p:spPr/>
        <p:txBody>
          <a:bodyPr>
            <a:normAutofit fontScale="70000" lnSpcReduction="20000"/>
          </a:bodyPr>
          <a:lstStyle/>
          <a:p>
            <a:r>
              <a:rPr lang="en-US" dirty="0" smtClean="0">
                <a:latin typeface="Comic Sans MS" pitchFamily="66" charset="0"/>
              </a:rPr>
              <a:t>Ta </a:t>
            </a:r>
            <a:r>
              <a:rPr lang="el-GR" dirty="0" smtClean="0">
                <a:latin typeface="Comic Sans MS" pitchFamily="66" charset="0"/>
              </a:rPr>
              <a:t>αντιεπιληπτικά στη θεραπεία του</a:t>
            </a:r>
            <a:r>
              <a:rPr lang="en-US" dirty="0" smtClean="0">
                <a:latin typeface="Comic Sans MS" pitchFamily="66" charset="0"/>
              </a:rPr>
              <a:t> CLBP</a:t>
            </a:r>
            <a:r>
              <a:rPr lang="el-GR" dirty="0" smtClean="0">
                <a:latin typeface="Comic Sans MS" pitchFamily="66" charset="0"/>
              </a:rPr>
              <a:t> και του οσφυϊκού </a:t>
            </a:r>
            <a:r>
              <a:rPr lang="el-GR" dirty="0" err="1" smtClean="0">
                <a:latin typeface="Comic Sans MS" pitchFamily="66" charset="0"/>
              </a:rPr>
              <a:t>ριζιτικού</a:t>
            </a:r>
            <a:r>
              <a:rPr lang="el-GR" dirty="0" smtClean="0">
                <a:latin typeface="Comic Sans MS" pitchFamily="66" charset="0"/>
              </a:rPr>
              <a:t> πόνου έναντι της  </a:t>
            </a:r>
            <a:r>
              <a:rPr lang="en-US" dirty="0" smtClean="0">
                <a:latin typeface="Comic Sans MS" pitchFamily="66" charset="0"/>
              </a:rPr>
              <a:t>placebo</a:t>
            </a:r>
            <a:r>
              <a:rPr lang="el-GR" dirty="0" smtClean="0">
                <a:latin typeface="Comic Sans MS" pitchFamily="66" charset="0"/>
              </a:rPr>
              <a:t> θεραπείας</a:t>
            </a:r>
            <a:r>
              <a:rPr lang="en-US" dirty="0" smtClean="0">
                <a:latin typeface="Comic Sans MS" pitchFamily="66" charset="0"/>
              </a:rPr>
              <a:t>.</a:t>
            </a:r>
          </a:p>
          <a:p>
            <a:pPr>
              <a:buNone/>
            </a:pPr>
            <a:r>
              <a:rPr lang="en-US" dirty="0" smtClean="0">
                <a:latin typeface="Comic Sans MS" pitchFamily="66" charset="0"/>
              </a:rPr>
              <a:t>      </a:t>
            </a:r>
            <a:r>
              <a:rPr lang="el-GR" dirty="0" smtClean="0">
                <a:latin typeface="Comic Sans MS" pitchFamily="66" charset="0"/>
              </a:rPr>
              <a:t>Υπήρξαν 9 μελέτες που σύγκριναν τη χρήση </a:t>
            </a:r>
            <a:r>
              <a:rPr lang="en-US" dirty="0" err="1" smtClean="0">
                <a:latin typeface="Comic Sans MS" pitchFamily="66" charset="0"/>
              </a:rPr>
              <a:t>topiramate</a:t>
            </a:r>
            <a:r>
              <a:rPr lang="en-US" dirty="0" smtClean="0">
                <a:latin typeface="Comic Sans MS" pitchFamily="66" charset="0"/>
              </a:rPr>
              <a:t>, </a:t>
            </a:r>
            <a:r>
              <a:rPr lang="en-US" dirty="0" err="1" smtClean="0">
                <a:latin typeface="Comic Sans MS" pitchFamily="66" charset="0"/>
              </a:rPr>
              <a:t>gabapentin</a:t>
            </a:r>
            <a:r>
              <a:rPr lang="en-US" dirty="0" smtClean="0">
                <a:latin typeface="Comic Sans MS" pitchFamily="66" charset="0"/>
              </a:rPr>
              <a:t> </a:t>
            </a:r>
            <a:r>
              <a:rPr lang="el-GR" dirty="0" smtClean="0">
                <a:latin typeface="Comic Sans MS" pitchFamily="66" charset="0"/>
              </a:rPr>
              <a:t>ή </a:t>
            </a:r>
            <a:r>
              <a:rPr lang="en-US" dirty="0" err="1" smtClean="0">
                <a:latin typeface="Comic Sans MS" pitchFamily="66" charset="0"/>
              </a:rPr>
              <a:t>pregabalin</a:t>
            </a:r>
            <a:r>
              <a:rPr lang="en-US" dirty="0" smtClean="0">
                <a:latin typeface="Comic Sans MS" pitchFamily="66" charset="0"/>
              </a:rPr>
              <a:t> </a:t>
            </a:r>
            <a:r>
              <a:rPr lang="el-GR" dirty="0" smtClean="0">
                <a:latin typeface="Comic Sans MS" pitchFamily="66" charset="0"/>
              </a:rPr>
              <a:t>σε σχέση με </a:t>
            </a:r>
            <a:r>
              <a:rPr lang="en-US" dirty="0" smtClean="0">
                <a:latin typeface="Comic Sans MS" pitchFamily="66" charset="0"/>
              </a:rPr>
              <a:t> placebo</a:t>
            </a:r>
            <a:r>
              <a:rPr lang="el-GR" dirty="0" smtClean="0">
                <a:latin typeface="Comic Sans MS" pitchFamily="66" charset="0"/>
              </a:rPr>
              <a:t> θεραπεία σε</a:t>
            </a:r>
            <a:r>
              <a:rPr lang="en-US" dirty="0" smtClean="0">
                <a:latin typeface="Comic Sans MS" pitchFamily="66" charset="0"/>
              </a:rPr>
              <a:t> 859</a:t>
            </a:r>
            <a:r>
              <a:rPr lang="el-GR" dirty="0" smtClean="0">
                <a:latin typeface="Comic Sans MS" pitchFamily="66" charset="0"/>
              </a:rPr>
              <a:t> συμμετέχοντες </a:t>
            </a:r>
            <a:r>
              <a:rPr lang="en-US" dirty="0" smtClean="0">
                <a:latin typeface="Comic Sans MS" pitchFamily="66" charset="0"/>
              </a:rPr>
              <a:t>. </a:t>
            </a:r>
            <a:r>
              <a:rPr lang="el-GR" dirty="0" smtClean="0">
                <a:latin typeface="Comic Sans MS" pitchFamily="66" charset="0"/>
              </a:rPr>
              <a:t>Σε καμιά μελέτη δεν υπήρξε μείωση του πόνου ή αύξηση της δραστηριότητας σε ασθενείς με </a:t>
            </a:r>
            <a:r>
              <a:rPr lang="en-US" dirty="0" smtClean="0">
                <a:latin typeface="Comic Sans MS" pitchFamily="66" charset="0"/>
              </a:rPr>
              <a:t>CLBP</a:t>
            </a:r>
            <a:r>
              <a:rPr lang="el-GR" dirty="0" smtClean="0">
                <a:latin typeface="Comic Sans MS" pitchFamily="66" charset="0"/>
              </a:rPr>
              <a:t> και οσφυϊκό </a:t>
            </a:r>
            <a:r>
              <a:rPr lang="el-GR" dirty="0" err="1" smtClean="0">
                <a:latin typeface="Comic Sans MS" pitchFamily="66" charset="0"/>
              </a:rPr>
              <a:t>ριζιτικό</a:t>
            </a:r>
            <a:r>
              <a:rPr lang="el-GR" dirty="0" smtClean="0">
                <a:latin typeface="Comic Sans MS" pitchFamily="66" charset="0"/>
              </a:rPr>
              <a:t> πόνο. Για παράδειγμα υπάρχουν υψηλής ποιότητας εργασίες που αποδεικνύουν ότι δεν υπήρξε καμία διαφορά ανάμεσα στα</a:t>
            </a:r>
            <a:r>
              <a:rPr lang="en-US" dirty="0" smtClean="0">
                <a:latin typeface="Comic Sans MS" pitchFamily="66" charset="0"/>
              </a:rPr>
              <a:t> </a:t>
            </a:r>
            <a:r>
              <a:rPr lang="en-US" dirty="0" err="1" smtClean="0">
                <a:latin typeface="Comic Sans MS" pitchFamily="66" charset="0"/>
              </a:rPr>
              <a:t>gabapentinoids</a:t>
            </a:r>
            <a:r>
              <a:rPr lang="el-GR" dirty="0" smtClean="0">
                <a:latin typeface="Comic Sans MS" pitchFamily="66" charset="0"/>
              </a:rPr>
              <a:t>/</a:t>
            </a:r>
            <a:r>
              <a:rPr lang="el-GR" dirty="0" err="1" smtClean="0">
                <a:latin typeface="Comic Sans MS" pitchFamily="66" charset="0"/>
              </a:rPr>
              <a:t>ειδη</a:t>
            </a:r>
            <a:r>
              <a:rPr lang="el-GR" dirty="0" smtClean="0">
                <a:latin typeface="Comic Sans MS" pitchFamily="66" charset="0"/>
              </a:rPr>
              <a:t> έναντι της</a:t>
            </a:r>
            <a:r>
              <a:rPr lang="en-US" dirty="0" smtClean="0">
                <a:latin typeface="Comic Sans MS" pitchFamily="66" charset="0"/>
              </a:rPr>
              <a:t>  placebo </a:t>
            </a:r>
            <a:r>
              <a:rPr lang="el-GR" dirty="0" smtClean="0">
                <a:latin typeface="Comic Sans MS" pitchFamily="66" charset="0"/>
              </a:rPr>
              <a:t>χορήγησης βραχυπρόθεσμα </a:t>
            </a:r>
            <a:r>
              <a:rPr lang="en-US" dirty="0" smtClean="0">
                <a:latin typeface="Comic Sans MS" pitchFamily="66" charset="0"/>
              </a:rPr>
              <a:t> (pooled mean difference [MD] -0.0, 95% confidence interval [CI] -0.8 to 0.7) </a:t>
            </a:r>
            <a:r>
              <a:rPr lang="el-GR" dirty="0" smtClean="0">
                <a:latin typeface="Comic Sans MS" pitchFamily="66" charset="0"/>
              </a:rPr>
              <a:t>μακροπρόθεσμα</a:t>
            </a:r>
            <a:r>
              <a:rPr lang="en-US" dirty="0" smtClean="0">
                <a:latin typeface="Comic Sans MS" pitchFamily="66" charset="0"/>
              </a:rPr>
              <a:t> (pooled MD -0.1, 95% CI -0.7 to 0.5).</a:t>
            </a:r>
            <a:r>
              <a:rPr lang="el-GR" dirty="0" smtClean="0">
                <a:latin typeface="Comic Sans MS" pitchFamily="66" charset="0"/>
              </a:rPr>
              <a:t> Στερούνται αποτελεσματικότητας και αυξάνουν τον κίνδυνο ανεπιθύμητων ενεργειών τα</a:t>
            </a:r>
            <a:r>
              <a:rPr lang="en-US" dirty="0" smtClean="0">
                <a:latin typeface="Comic Sans MS" pitchFamily="66" charset="0"/>
              </a:rPr>
              <a:t> </a:t>
            </a:r>
            <a:r>
              <a:rPr lang="en-US" dirty="0" err="1" smtClean="0">
                <a:latin typeface="Comic Sans MS" pitchFamily="66" charset="0"/>
              </a:rPr>
              <a:t>gabapentinoids</a:t>
            </a:r>
            <a:r>
              <a:rPr lang="el-GR" dirty="0" smtClean="0">
                <a:latin typeface="Comic Sans MS" pitchFamily="66" charset="0"/>
              </a:rPr>
              <a:t>/ ειδή</a:t>
            </a:r>
            <a:r>
              <a:rPr lang="en-US" dirty="0" smtClean="0">
                <a:latin typeface="Comic Sans MS" pitchFamily="66" charset="0"/>
              </a:rPr>
              <a:t>.</a:t>
            </a:r>
            <a:endParaRPr lang="en-US" b="1" cap="all" dirty="0" smtClean="0">
              <a:latin typeface="Comic Sans MS" pitchFamily="66" charset="0"/>
            </a:endParaRPr>
          </a:p>
          <a:p>
            <a:r>
              <a:rPr lang="el-GR" dirty="0" smtClean="0">
                <a:latin typeface="Comic Sans MS" pitchFamily="66" charset="0"/>
              </a:rPr>
              <a:t>Κανένα θεραπευτικό όφελος  από τα </a:t>
            </a:r>
            <a:r>
              <a:rPr lang="en-US" dirty="0" err="1" smtClean="0">
                <a:latin typeface="Comic Sans MS" pitchFamily="66" charset="0"/>
              </a:rPr>
              <a:t>gabapentinoids</a:t>
            </a:r>
            <a:r>
              <a:rPr lang="el-GR" dirty="0" smtClean="0">
                <a:latin typeface="Comic Sans MS" pitchFamily="66" charset="0"/>
              </a:rPr>
              <a:t>/ειδή και αυξημένες πιθανότητες εμφάνισης ανεπιθύμητων ενεργειών.</a:t>
            </a:r>
            <a:endParaRPr lang="el-GR" dirty="0"/>
          </a:p>
        </p:txBody>
      </p:sp>
    </p:spTree>
  </p:cSld>
  <p:clrMapOvr>
    <a:masterClrMapping/>
  </p:clrMapOvr>
  <p:transition>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100" dirty="0" smtClean="0"/>
              <a:t/>
            </a:r>
            <a:br>
              <a:rPr lang="en-US" sz="1100" dirty="0" smtClean="0"/>
            </a:br>
            <a:r>
              <a:rPr lang="en-US" sz="2000" b="1" dirty="0" err="1" smtClean="0">
                <a:latin typeface="Comic Sans MS" pitchFamily="66" charset="0"/>
              </a:rPr>
              <a:t>Opioids</a:t>
            </a:r>
            <a:r>
              <a:rPr lang="en-US" sz="2000" b="1" dirty="0" smtClean="0">
                <a:latin typeface="Comic Sans MS" pitchFamily="66" charset="0"/>
              </a:rPr>
              <a:t> for low back pain.</a:t>
            </a:r>
            <a:r>
              <a:rPr lang="en-US" sz="1400" b="1" dirty="0" smtClean="0">
                <a:latin typeface="Comic Sans MS" pitchFamily="66" charset="0"/>
              </a:rPr>
              <a:t/>
            </a:r>
            <a:br>
              <a:rPr lang="en-US" sz="1400" b="1" dirty="0" smtClean="0">
                <a:latin typeface="Comic Sans MS" pitchFamily="66" charset="0"/>
              </a:rPr>
            </a:br>
            <a:r>
              <a:rPr lang="en-US" sz="1400" u="sng" dirty="0" err="1" smtClean="0">
                <a:latin typeface="Comic Sans MS" pitchFamily="66" charset="0"/>
              </a:rPr>
              <a:t>Deyo</a:t>
            </a:r>
            <a:r>
              <a:rPr lang="en-US" sz="1400" u="sng" dirty="0" smtClean="0">
                <a:latin typeface="Comic Sans MS" pitchFamily="66" charset="0"/>
              </a:rPr>
              <a:t> RA</a:t>
            </a:r>
            <a:r>
              <a:rPr lang="en-US" sz="1400" dirty="0" smtClean="0">
                <a:latin typeface="Comic Sans MS" pitchFamily="66" charset="0"/>
              </a:rPr>
              <a:t>, </a:t>
            </a:r>
            <a:r>
              <a:rPr lang="en-US" sz="1400" u="sng" dirty="0" smtClean="0">
                <a:latin typeface="Comic Sans MS" pitchFamily="66" charset="0"/>
              </a:rPr>
              <a:t>Von </a:t>
            </a:r>
            <a:r>
              <a:rPr lang="en-US" sz="1400" u="sng" dirty="0" err="1" smtClean="0">
                <a:latin typeface="Comic Sans MS" pitchFamily="66" charset="0"/>
              </a:rPr>
              <a:t>Korff</a:t>
            </a:r>
            <a:r>
              <a:rPr lang="en-US" sz="1400" u="sng" dirty="0" smtClean="0">
                <a:latin typeface="Comic Sans MS" pitchFamily="66" charset="0"/>
              </a:rPr>
              <a:t> M</a:t>
            </a:r>
            <a:r>
              <a:rPr lang="en-US" sz="1400" dirty="0" smtClean="0">
                <a:latin typeface="Comic Sans MS" pitchFamily="66" charset="0"/>
              </a:rPr>
              <a:t>, </a:t>
            </a:r>
            <a:r>
              <a:rPr lang="en-US" sz="1400" u="sng" dirty="0" err="1" smtClean="0">
                <a:latin typeface="Comic Sans MS" pitchFamily="66" charset="0"/>
              </a:rPr>
              <a:t>Duhrkoo</a:t>
            </a:r>
            <a:r>
              <a:rPr lang="el-GR" sz="1400" u="sng" dirty="0" smtClean="0">
                <a:latin typeface="Comic Sans MS" pitchFamily="66" charset="0"/>
              </a:rPr>
              <a:t>0</a:t>
            </a:r>
            <a:r>
              <a:rPr lang="en-US" sz="1400" u="sng" dirty="0" smtClean="0">
                <a:latin typeface="Comic Sans MS" pitchFamily="66" charset="0"/>
              </a:rPr>
              <a:t>p D</a:t>
            </a:r>
            <a:r>
              <a:rPr lang="el-GR" sz="1400" baseline="30000" dirty="0" smtClean="0">
                <a:latin typeface="Comic Sans MS" pitchFamily="66" charset="0"/>
              </a:rPr>
              <a:t/>
            </a:r>
            <a:br>
              <a:rPr lang="el-GR" sz="1400" baseline="30000" dirty="0" smtClean="0">
                <a:latin typeface="Comic Sans MS" pitchFamily="66" charset="0"/>
              </a:rPr>
            </a:br>
            <a:r>
              <a:rPr lang="en-US" sz="1400" u="sng" dirty="0" smtClean="0">
                <a:latin typeface="Comic Sans MS" pitchFamily="66" charset="0"/>
              </a:rPr>
              <a:t>BMJ.</a:t>
            </a:r>
            <a:r>
              <a:rPr lang="en-US" sz="1400" dirty="0" smtClean="0">
                <a:latin typeface="Comic Sans MS" pitchFamily="66" charset="0"/>
              </a:rPr>
              <a:t>2015 Jan 5;350:g6380</a:t>
            </a:r>
            <a:r>
              <a:rPr lang="en-US" sz="1100" dirty="0" smtClean="0"/>
              <a:t>. </a:t>
            </a:r>
            <a:br>
              <a:rPr lang="en-US" sz="1100" dirty="0" smtClean="0"/>
            </a:br>
            <a:r>
              <a:rPr lang="en-US" sz="1100" b="1" dirty="0" smtClean="0"/>
              <a:t/>
            </a:r>
            <a:br>
              <a:rPr lang="en-US" sz="1100" b="1" dirty="0" smtClean="0"/>
            </a:br>
            <a:endParaRPr lang="el-GR" sz="1100" dirty="0"/>
          </a:p>
        </p:txBody>
      </p:sp>
      <p:sp>
        <p:nvSpPr>
          <p:cNvPr id="3" name="2 - Θέση περιεχομένου"/>
          <p:cNvSpPr>
            <a:spLocks noGrp="1"/>
          </p:cNvSpPr>
          <p:nvPr>
            <p:ph idx="1"/>
          </p:nvPr>
        </p:nvSpPr>
        <p:spPr/>
        <p:txBody>
          <a:bodyPr>
            <a:normAutofit fontScale="47500" lnSpcReduction="20000"/>
          </a:bodyPr>
          <a:lstStyle/>
          <a:p>
            <a:pPr>
              <a:buNone/>
            </a:pPr>
            <a:endParaRPr lang="en-US" b="1" dirty="0" smtClean="0">
              <a:latin typeface="Comic Sans MS" pitchFamily="66" charset="0"/>
            </a:endParaRPr>
          </a:p>
          <a:p>
            <a:r>
              <a:rPr lang="el-GR" dirty="0" smtClean="0">
                <a:latin typeface="Comic Sans MS" pitchFamily="66" charset="0"/>
              </a:rPr>
              <a:t>Η </a:t>
            </a:r>
            <a:r>
              <a:rPr lang="el-GR" dirty="0" err="1" smtClean="0">
                <a:latin typeface="Comic Sans MS" pitchFamily="66" charset="0"/>
              </a:rPr>
              <a:t>υπερσυνταγογράφηση</a:t>
            </a:r>
            <a:r>
              <a:rPr lang="el-GR" dirty="0" smtClean="0">
                <a:latin typeface="Comic Sans MS" pitchFamily="66" charset="0"/>
              </a:rPr>
              <a:t> των οπιοειδών και για την</a:t>
            </a:r>
            <a:r>
              <a:rPr lang="en-US" dirty="0" smtClean="0">
                <a:latin typeface="Comic Sans MS" pitchFamily="66" charset="0"/>
              </a:rPr>
              <a:t> CLBP </a:t>
            </a:r>
            <a:r>
              <a:rPr lang="el-GR" dirty="0" smtClean="0">
                <a:latin typeface="Comic Sans MS" pitchFamily="66" charset="0"/>
              </a:rPr>
              <a:t>είναι πια δεδομένη στις ΗΠΑ. Περισσότεροι από τους μισούς που παίρνουν οπιοειδή αναφέρουν οσφυαλγία. Στις ΗΠΑ και τον Καναδά η </a:t>
            </a:r>
            <a:r>
              <a:rPr lang="el-GR" dirty="0" err="1" smtClean="0">
                <a:latin typeface="Comic Sans MS" pitchFamily="66" charset="0"/>
              </a:rPr>
              <a:t>συνταγογράφηση</a:t>
            </a:r>
            <a:r>
              <a:rPr lang="el-GR" dirty="0" smtClean="0">
                <a:latin typeface="Comic Sans MS" pitchFamily="66" charset="0"/>
              </a:rPr>
              <a:t> οπιοειδών είναι 2-3 φορές συχνότερη από ότι στην Ευρώπη</a:t>
            </a:r>
          </a:p>
          <a:p>
            <a:r>
              <a:rPr lang="el-GR" dirty="0" smtClean="0">
                <a:latin typeface="Comic Sans MS" pitchFamily="66" charset="0"/>
              </a:rPr>
              <a:t>Τα οπιοειδή έχουν καλό αναλγητικό αποτέλεσμα στους ασθενείς με </a:t>
            </a:r>
            <a:r>
              <a:rPr lang="en-US" dirty="0" smtClean="0">
                <a:latin typeface="Comic Sans MS" pitchFamily="66" charset="0"/>
              </a:rPr>
              <a:t>CLBP</a:t>
            </a:r>
            <a:r>
              <a:rPr lang="el-GR" dirty="0" smtClean="0">
                <a:latin typeface="Comic Sans MS" pitchFamily="66" charset="0"/>
              </a:rPr>
              <a:t>, αλλά τα οφέλη ως αναφορά την κινητικότητα των ασθενών είναι αμφιλεγόμενα. Το μέγεθος του αναλγητικού αποτελέσματος είναι της τάξεως του </a:t>
            </a:r>
            <a:r>
              <a:rPr lang="en-US" dirty="0" smtClean="0">
                <a:latin typeface="Comic Sans MS" pitchFamily="66" charset="0"/>
              </a:rPr>
              <a:t>30%.</a:t>
            </a:r>
            <a:endParaRPr lang="el-GR" dirty="0" smtClean="0">
              <a:latin typeface="Comic Sans MS" pitchFamily="66" charset="0"/>
            </a:endParaRPr>
          </a:p>
          <a:p>
            <a:r>
              <a:rPr lang="el-GR" dirty="0" smtClean="0">
                <a:latin typeface="Comic Sans MS" pitchFamily="66" charset="0"/>
              </a:rPr>
              <a:t>Η ασφάλεια της μακροχρόνιας χορήγησης τους δεν είναι γνωστή, γιατί και τα </a:t>
            </a:r>
            <a:r>
              <a:rPr lang="en-US" dirty="0" smtClean="0">
                <a:latin typeface="Comic Sans MS" pitchFamily="66" charset="0"/>
              </a:rPr>
              <a:t>randomized controlled trials</a:t>
            </a:r>
            <a:r>
              <a:rPr lang="el-GR" dirty="0" smtClean="0">
                <a:latin typeface="Comic Sans MS" pitchFamily="66" charset="0"/>
              </a:rPr>
              <a:t> είναι λίγα.</a:t>
            </a:r>
          </a:p>
          <a:p>
            <a:r>
              <a:rPr lang="el-GR" dirty="0" smtClean="0">
                <a:latin typeface="Comic Sans MS" pitchFamily="66" charset="0"/>
              </a:rPr>
              <a:t>Η μακροχρόνια χρήση τους μπορεί να οδηγήσει είτε </a:t>
            </a:r>
            <a:r>
              <a:rPr lang="el-GR" b="1" dirty="0" smtClean="0">
                <a:latin typeface="Comic Sans MS" pitchFamily="66" charset="0"/>
              </a:rPr>
              <a:t>σε ανοχή ή σε </a:t>
            </a:r>
            <a:r>
              <a:rPr lang="el-GR" b="1" dirty="0" err="1" smtClean="0">
                <a:latin typeface="Comic Sans MS" pitchFamily="66" charset="0"/>
              </a:rPr>
              <a:t>υπεραλγησία</a:t>
            </a:r>
            <a:r>
              <a:rPr lang="el-GR" dirty="0" smtClean="0">
                <a:latin typeface="Comic Sans MS" pitchFamily="66" charset="0"/>
              </a:rPr>
              <a:t>.</a:t>
            </a:r>
          </a:p>
          <a:p>
            <a:r>
              <a:rPr lang="el-GR" dirty="0" smtClean="0">
                <a:latin typeface="Comic Sans MS" pitchFamily="66" charset="0"/>
              </a:rPr>
              <a:t>Οι </a:t>
            </a:r>
            <a:r>
              <a:rPr lang="el-GR" b="1" dirty="0" smtClean="0">
                <a:latin typeface="Comic Sans MS" pitchFamily="66" charset="0"/>
              </a:rPr>
              <a:t>επιπλοκές της </a:t>
            </a:r>
            <a:r>
              <a:rPr lang="el-GR" b="1" dirty="0" err="1" smtClean="0">
                <a:latin typeface="Comic Sans MS" pitchFamily="66" charset="0"/>
              </a:rPr>
              <a:t>υπερδοσολογίας</a:t>
            </a:r>
            <a:r>
              <a:rPr lang="el-GR" b="1" dirty="0" smtClean="0">
                <a:latin typeface="Comic Sans MS" pitchFamily="66" charset="0"/>
              </a:rPr>
              <a:t> </a:t>
            </a:r>
            <a:r>
              <a:rPr lang="el-GR" dirty="0" smtClean="0">
                <a:latin typeface="Comic Sans MS" pitchFamily="66" charset="0"/>
              </a:rPr>
              <a:t>αυξάνει τη θνητότητα που αυξάνεται παράλληλα με την </a:t>
            </a:r>
            <a:r>
              <a:rPr lang="el-GR" dirty="0" err="1" smtClean="0">
                <a:latin typeface="Comic Sans MS" pitchFamily="66" charset="0"/>
              </a:rPr>
              <a:t>υπερσυνταγογράφηση</a:t>
            </a:r>
            <a:r>
              <a:rPr lang="el-GR" dirty="0" smtClean="0">
                <a:latin typeface="Comic Sans MS" pitchFamily="66" charset="0"/>
              </a:rPr>
              <a:t>. </a:t>
            </a:r>
          </a:p>
          <a:p>
            <a:r>
              <a:rPr lang="el-GR" dirty="0" smtClean="0">
                <a:latin typeface="Comic Sans MS" pitchFamily="66" charset="0"/>
              </a:rPr>
              <a:t>Οι κοινές επιπλοκές, όπως </a:t>
            </a:r>
            <a:r>
              <a:rPr lang="el-GR" b="1" dirty="0" smtClean="0">
                <a:latin typeface="Comic Sans MS" pitchFamily="66" charset="0"/>
              </a:rPr>
              <a:t>δυσκοιλιότητα, ναυτία, συχνές πτώσεις και κατάγματα είναι συχνές. Στη μακροχρόνια χρήση η κατάθλιψη και η σεξουαλική δυσλειτουργία δεν είναι σπάνιες. </a:t>
            </a:r>
          </a:p>
          <a:p>
            <a:r>
              <a:rPr lang="el-GR" b="1" dirty="0" smtClean="0">
                <a:latin typeface="Comic Sans MS" pitchFamily="66" charset="0"/>
              </a:rPr>
              <a:t>Ελέγχοντας τους ασθενείς υψηλού κινδύνου, ακλουθώντας θεραπευτικό πρωτόκολλο και κάνοντας εξετάσεις ούρων δεν μειώνεται η </a:t>
            </a:r>
            <a:r>
              <a:rPr lang="el-GR" b="1" dirty="0" err="1" smtClean="0">
                <a:latin typeface="Comic Sans MS" pitchFamily="66" charset="0"/>
              </a:rPr>
              <a:t>υπερσυνταγογράφηση</a:t>
            </a:r>
            <a:r>
              <a:rPr lang="el-GR" b="1" dirty="0" smtClean="0">
                <a:latin typeface="Comic Sans MS" pitchFamily="66" charset="0"/>
              </a:rPr>
              <a:t>, η κακή χρήση και η </a:t>
            </a:r>
            <a:r>
              <a:rPr lang="el-GR" b="1" dirty="0" err="1" smtClean="0">
                <a:latin typeface="Comic Sans MS" pitchFamily="66" charset="0"/>
              </a:rPr>
              <a:t>υπερδοσολογία</a:t>
            </a:r>
            <a:endParaRPr lang="el-GR" b="1" dirty="0" smtClean="0">
              <a:latin typeface="Comic Sans MS" pitchFamily="66" charset="0"/>
            </a:endParaRPr>
          </a:p>
          <a:p>
            <a:r>
              <a:rPr lang="el-GR" b="1" dirty="0" smtClean="0">
                <a:latin typeface="Comic Sans MS" pitchFamily="66" charset="0"/>
              </a:rPr>
              <a:t>Η νεότερη στρατηγική υποδεικνύει λιγότερη </a:t>
            </a:r>
            <a:r>
              <a:rPr lang="el-GR" b="1" dirty="0" err="1" smtClean="0">
                <a:latin typeface="Comic Sans MS" pitchFamily="66" charset="0"/>
              </a:rPr>
              <a:t>συνταγογράφηση</a:t>
            </a:r>
            <a:r>
              <a:rPr lang="el-GR" b="1" dirty="0" smtClean="0">
                <a:latin typeface="Comic Sans MS" pitchFamily="66" charset="0"/>
              </a:rPr>
              <a:t> και μικρότερες δόσεις χορηγούμενων οπιοειδών</a:t>
            </a:r>
            <a:r>
              <a:rPr lang="el-GR" dirty="0" smtClean="0">
                <a:latin typeface="Comic Sans MS" pitchFamily="66" charset="0"/>
              </a:rPr>
              <a:t>.</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714356"/>
            <a:ext cx="8215370" cy="857256"/>
          </a:xfrm>
        </p:spPr>
        <p:txBody>
          <a:bodyPr>
            <a:normAutofit fontScale="90000"/>
          </a:bodyPr>
          <a:lstStyle/>
          <a:p>
            <a:pPr fontAlgn="t"/>
            <a:r>
              <a:rPr lang="en-US" sz="1200" dirty="0" smtClean="0">
                <a:latin typeface="Comic Sans MS" pitchFamily="66" charset="0"/>
              </a:rPr>
              <a:t>Yuan-Yang Cheng et al</a:t>
            </a:r>
            <a:br>
              <a:rPr lang="en-US" sz="1200" dirty="0" smtClean="0">
                <a:latin typeface="Comic Sans MS" pitchFamily="66" charset="0"/>
              </a:rPr>
            </a:br>
            <a:r>
              <a:rPr lang="en-US" sz="1200" dirty="0" smtClean="0">
                <a:latin typeface="Comic Sans MS" pitchFamily="66" charset="0"/>
              </a:rPr>
              <a:t> </a:t>
            </a:r>
            <a:r>
              <a:rPr lang="en-US" sz="1400" dirty="0" smtClean="0">
                <a:latin typeface="Comic Sans MS" pitchFamily="66" charset="0"/>
              </a:rPr>
              <a:t>Effect of an increased dosage of </a:t>
            </a:r>
            <a:r>
              <a:rPr lang="en-US" sz="1400" dirty="0" err="1" smtClean="0">
                <a:latin typeface="Comic Sans MS" pitchFamily="66" charset="0"/>
              </a:rPr>
              <a:t>statins</a:t>
            </a:r>
            <a:r>
              <a:rPr lang="en-US" sz="1400" dirty="0" smtClean="0">
                <a:latin typeface="Comic Sans MS" pitchFamily="66" charset="0"/>
              </a:rPr>
              <a:t> on spinal degenerative joint disease: a retrospective cohort study</a:t>
            </a:r>
            <a:r>
              <a:rPr lang="en-US" sz="1200" dirty="0" smtClean="0">
                <a:latin typeface="Comic Sans MS" pitchFamily="66" charset="0"/>
              </a:rPr>
              <a:t/>
            </a:r>
            <a:br>
              <a:rPr lang="en-US" sz="1200" dirty="0" smtClean="0">
                <a:latin typeface="Comic Sans MS" pitchFamily="66" charset="0"/>
              </a:rPr>
            </a:br>
            <a:r>
              <a:rPr lang="en-US" sz="1200" dirty="0" smtClean="0">
                <a:hlinkClick r:id="rId2"/>
              </a:rPr>
              <a:t>BMJ Open</a:t>
            </a:r>
            <a:r>
              <a:rPr lang="en-US" sz="1200" dirty="0" smtClean="0"/>
              <a:t>. 2018; 8(2): e017442</a:t>
            </a:r>
            <a:endParaRPr lang="el-GR" sz="1200" dirty="0">
              <a:latin typeface="Comic Sans MS" pitchFamily="66" charset="0"/>
            </a:endParaRPr>
          </a:p>
        </p:txBody>
      </p:sp>
      <p:sp>
        <p:nvSpPr>
          <p:cNvPr id="3" name="2 - Θέση περιεχομένου"/>
          <p:cNvSpPr>
            <a:spLocks noGrp="1"/>
          </p:cNvSpPr>
          <p:nvPr>
            <p:ph idx="1"/>
          </p:nvPr>
        </p:nvSpPr>
        <p:spPr/>
        <p:txBody>
          <a:bodyPr>
            <a:normAutofit fontScale="47500" lnSpcReduction="20000"/>
          </a:bodyPr>
          <a:lstStyle/>
          <a:p>
            <a:pPr algn="just">
              <a:buNone/>
            </a:pPr>
            <a:r>
              <a:rPr lang="en-US" dirty="0" smtClean="0">
                <a:latin typeface="Comic Sans MS" pitchFamily="66" charset="0"/>
              </a:rPr>
              <a:t>      It has been proven that </a:t>
            </a:r>
            <a:r>
              <a:rPr lang="en-US" i="1" u="sng" dirty="0" err="1" smtClean="0">
                <a:solidFill>
                  <a:srgbClr val="0000FF"/>
                </a:solidFill>
                <a:latin typeface="Comic Sans MS" pitchFamily="66" charset="0"/>
              </a:rPr>
              <a:t>statin</a:t>
            </a:r>
            <a:r>
              <a:rPr lang="en-US" i="1" u="sng" dirty="0" smtClean="0">
                <a:solidFill>
                  <a:srgbClr val="0000FF"/>
                </a:solidFill>
                <a:latin typeface="Comic Sans MS" pitchFamily="66" charset="0"/>
              </a:rPr>
              <a:t> can protect synovial joints from developing osteoarthritis through its anti-inflammatory effects</a:t>
            </a:r>
            <a:r>
              <a:rPr lang="en-US" i="1" u="sng" dirty="0" smtClean="0">
                <a:latin typeface="Comic Sans MS" pitchFamily="66" charset="0"/>
              </a:rPr>
              <a:t>. </a:t>
            </a:r>
            <a:r>
              <a:rPr lang="en-US" dirty="0" smtClean="0">
                <a:latin typeface="Comic Sans MS" pitchFamily="66" charset="0"/>
              </a:rPr>
              <a:t>However, studies on the effect of </a:t>
            </a:r>
            <a:r>
              <a:rPr lang="en-US" dirty="0" err="1" smtClean="0">
                <a:latin typeface="Comic Sans MS" pitchFamily="66" charset="0"/>
              </a:rPr>
              <a:t>statins</a:t>
            </a:r>
            <a:r>
              <a:rPr lang="en-US" dirty="0" smtClean="0">
                <a:latin typeface="Comic Sans MS" pitchFamily="66" charset="0"/>
              </a:rPr>
              <a:t> on spinal degenerative joint diseases are few and limited to in vitro studies. Therefore, we investigated the </a:t>
            </a:r>
            <a:r>
              <a:rPr lang="en-US" i="1" u="sng" dirty="0" smtClean="0">
                <a:solidFill>
                  <a:srgbClr val="0000FF"/>
                </a:solidFill>
                <a:latin typeface="Comic Sans MS" pitchFamily="66" charset="0"/>
              </a:rPr>
              <a:t>relationship between the </a:t>
            </a:r>
            <a:r>
              <a:rPr lang="en-US" i="1" u="sng" dirty="0" err="1" smtClean="0">
                <a:solidFill>
                  <a:srgbClr val="0000FF"/>
                </a:solidFill>
                <a:latin typeface="Comic Sans MS" pitchFamily="66" charset="0"/>
              </a:rPr>
              <a:t>statin</a:t>
            </a:r>
            <a:r>
              <a:rPr lang="en-US" i="1" u="sng" dirty="0" smtClean="0">
                <a:solidFill>
                  <a:srgbClr val="0000FF"/>
                </a:solidFill>
                <a:latin typeface="Comic Sans MS" pitchFamily="66" charset="0"/>
              </a:rPr>
              <a:t> dosage and the development of spinal degenerative joint diseases</a:t>
            </a:r>
            <a:r>
              <a:rPr lang="en-US" dirty="0" smtClean="0">
                <a:latin typeface="Comic Sans MS" pitchFamily="66" charset="0"/>
              </a:rPr>
              <a:t>.</a:t>
            </a:r>
          </a:p>
          <a:p>
            <a:pPr algn="just">
              <a:buNone/>
            </a:pPr>
            <a:r>
              <a:rPr lang="en-US" dirty="0" smtClean="0">
                <a:latin typeface="Comic Sans MS" pitchFamily="66" charset="0"/>
              </a:rPr>
              <a:t>    </a:t>
            </a:r>
            <a:endParaRPr lang="en-US" b="1" dirty="0" smtClean="0">
              <a:latin typeface="Comic Sans MS" pitchFamily="66" charset="0"/>
            </a:endParaRPr>
          </a:p>
          <a:p>
            <a:pPr algn="just">
              <a:buNone/>
            </a:pPr>
            <a:r>
              <a:rPr lang="en-US" dirty="0" smtClean="0">
                <a:latin typeface="Comic Sans MS" pitchFamily="66" charset="0"/>
              </a:rPr>
              <a:t>       Patients registered in Taiwan National Health Insurance Research Database.</a:t>
            </a:r>
          </a:p>
          <a:p>
            <a:pPr algn="just">
              <a:buNone/>
            </a:pPr>
            <a:r>
              <a:rPr lang="en-US" dirty="0" smtClean="0">
                <a:latin typeface="Comic Sans MS" pitchFamily="66" charset="0"/>
              </a:rPr>
              <a:t>       Participants Patients aged </a:t>
            </a:r>
            <a:r>
              <a:rPr lang="en-US" i="1" u="sng" dirty="0" smtClean="0">
                <a:solidFill>
                  <a:srgbClr val="0000FF"/>
                </a:solidFill>
                <a:latin typeface="Comic Sans MS" pitchFamily="66" charset="0"/>
              </a:rPr>
              <a:t>40–65 years old from 2001 to 2010 were included</a:t>
            </a:r>
            <a:r>
              <a:rPr lang="en-US" dirty="0" smtClean="0">
                <a:latin typeface="Comic Sans MS" pitchFamily="66" charset="0"/>
              </a:rPr>
              <a:t>. Those who received </a:t>
            </a:r>
            <a:r>
              <a:rPr lang="en-US" dirty="0" err="1" smtClean="0">
                <a:latin typeface="Comic Sans MS" pitchFamily="66" charset="0"/>
              </a:rPr>
              <a:t>statin</a:t>
            </a:r>
            <a:r>
              <a:rPr lang="en-US" dirty="0" smtClean="0">
                <a:latin typeface="Comic Sans MS" pitchFamily="66" charset="0"/>
              </a:rPr>
              <a:t> treatment before 2001, were diagnosed with spinal degenerative joint diseases or received any spinal surgery before 2004 or had any spinal trauma before 2011 were excluded. A total of </a:t>
            </a:r>
            <a:r>
              <a:rPr lang="en-US" i="1" u="sng" dirty="0" smtClean="0">
                <a:solidFill>
                  <a:srgbClr val="0000FF"/>
                </a:solidFill>
                <a:latin typeface="Comic Sans MS" pitchFamily="66" charset="0"/>
              </a:rPr>
              <a:t>7238 </a:t>
            </a:r>
            <a:r>
              <a:rPr lang="en-US" i="1" u="sng" dirty="0" err="1" smtClean="0">
                <a:solidFill>
                  <a:srgbClr val="0000FF"/>
                </a:solidFill>
                <a:latin typeface="Comic Sans MS" pitchFamily="66" charset="0"/>
              </a:rPr>
              <a:t>statin</a:t>
            </a:r>
            <a:r>
              <a:rPr lang="en-US" i="1" u="sng" dirty="0" smtClean="0">
                <a:solidFill>
                  <a:srgbClr val="0000FF"/>
                </a:solidFill>
                <a:latin typeface="Comic Sans MS" pitchFamily="66" charset="0"/>
              </a:rPr>
              <a:t> users and 164 454 non-users were identified and followed up for the next 7 years to trace the development of spinal degenerative joint disease.</a:t>
            </a:r>
          </a:p>
          <a:p>
            <a:pPr>
              <a:buNone/>
            </a:pPr>
            <a:r>
              <a:rPr lang="en-US" dirty="0" smtClean="0">
                <a:latin typeface="Comic Sans MS" pitchFamily="66" charset="0"/>
              </a:rPr>
              <a:t>      </a:t>
            </a:r>
            <a:r>
              <a:rPr lang="en-US" b="1" dirty="0" smtClean="0">
                <a:latin typeface="Comic Sans MS" pitchFamily="66" charset="0"/>
              </a:rPr>
              <a:t> Conclusions</a:t>
            </a:r>
          </a:p>
          <a:p>
            <a:pPr>
              <a:buNone/>
            </a:pPr>
            <a:r>
              <a:rPr lang="en-US" dirty="0" smtClean="0">
                <a:latin typeface="Comic Sans MS" pitchFamily="66" charset="0"/>
              </a:rPr>
              <a:t>       </a:t>
            </a:r>
            <a:r>
              <a:rPr lang="en-US" i="1" u="sng" dirty="0" smtClean="0">
                <a:solidFill>
                  <a:srgbClr val="0000FF"/>
                </a:solidFill>
                <a:latin typeface="Comic Sans MS" pitchFamily="66" charset="0"/>
              </a:rPr>
              <a:t>A higher dosage of </a:t>
            </a:r>
            <a:r>
              <a:rPr lang="en-US" i="1" u="sng" dirty="0" err="1" smtClean="0">
                <a:solidFill>
                  <a:srgbClr val="0000FF"/>
                </a:solidFill>
                <a:latin typeface="Comic Sans MS" pitchFamily="66" charset="0"/>
              </a:rPr>
              <a:t>statins</a:t>
            </a:r>
            <a:r>
              <a:rPr lang="en-US" i="1" u="sng" dirty="0" smtClean="0">
                <a:solidFill>
                  <a:srgbClr val="0000FF"/>
                </a:solidFill>
                <a:latin typeface="Comic Sans MS" pitchFamily="66" charset="0"/>
              </a:rPr>
              <a:t> can reduce the incidence of spinal DJD in patients with </a:t>
            </a:r>
            <a:r>
              <a:rPr lang="en-US" i="1" u="sng" dirty="0" err="1" smtClean="0">
                <a:solidFill>
                  <a:srgbClr val="0000FF"/>
                </a:solidFill>
                <a:latin typeface="Comic Sans MS" pitchFamily="66" charset="0"/>
              </a:rPr>
              <a:t>hypercholesterolaemia</a:t>
            </a:r>
            <a:r>
              <a:rPr lang="en-US" i="1" u="sng" dirty="0" smtClean="0">
                <a:solidFill>
                  <a:srgbClr val="0000FF"/>
                </a:solidFill>
                <a:latin typeface="Comic Sans MS" pitchFamily="66" charset="0"/>
              </a:rPr>
              <a:t> </a:t>
            </a:r>
            <a:r>
              <a:rPr lang="en-US" dirty="0" smtClean="0">
                <a:latin typeface="Comic Sans MS" pitchFamily="66" charset="0"/>
              </a:rPr>
              <a:t>according to the results of our study. Thus, physicians have another clinically significant reason, in addition to cardiovascular benefits, to recommend their patients to take </a:t>
            </a:r>
            <a:r>
              <a:rPr lang="en-US" dirty="0" err="1" smtClean="0">
                <a:latin typeface="Comic Sans MS" pitchFamily="66" charset="0"/>
              </a:rPr>
              <a:t>statins</a:t>
            </a:r>
            <a:r>
              <a:rPr lang="en-US" dirty="0" smtClean="0">
                <a:latin typeface="Comic Sans MS" pitchFamily="66" charset="0"/>
              </a:rPr>
              <a:t> at a higher dosage under the consideration of the possible side effects such as liver and muscle damage, elevated blood sugar, memory loss or confusions. Further prospective case-controlled studies should be done to validate our study results in the future.</a:t>
            </a:r>
          </a:p>
          <a:p>
            <a:pPr algn="just">
              <a:buNone/>
            </a:pPr>
            <a:endParaRPr lang="en-US" dirty="0" smtClean="0">
              <a:latin typeface="Comic Sans MS" pitchFamily="66" charset="0"/>
            </a:endParaRPr>
          </a:p>
          <a:p>
            <a:endParaRPr lang="el-GR" dirty="0">
              <a:latin typeface="Comic Sans MS" pitchFamily="66" charset="0"/>
            </a:endParaRPr>
          </a:p>
        </p:txBody>
      </p:sp>
      <p:pic>
        <p:nvPicPr>
          <p:cNvPr id="1026" name="Picture 2" descr="Logo of bmjo"/>
          <p:cNvPicPr>
            <a:picLocks noChangeAspect="1" noChangeArrowheads="1"/>
          </p:cNvPicPr>
          <p:nvPr/>
        </p:nvPicPr>
        <p:blipFill>
          <a:blip r:embed="rId3"/>
          <a:srcRect/>
          <a:stretch>
            <a:fillRect/>
          </a:stretch>
        </p:blipFill>
        <p:spPr bwMode="auto">
          <a:xfrm>
            <a:off x="1928794" y="0"/>
            <a:ext cx="4762500" cy="7143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Comic Sans MS" pitchFamily="66" charset="0"/>
              </a:rPr>
              <a:t>ΕΝΕΣΕΙΣ ΚΟΡΤΙΖΟΝΗΣ</a:t>
            </a:r>
            <a:endParaRPr lang="el-GR" dirty="0"/>
          </a:p>
        </p:txBody>
      </p:sp>
      <p:sp>
        <p:nvSpPr>
          <p:cNvPr id="3" name="2 - Θέση περιεχομένου"/>
          <p:cNvSpPr>
            <a:spLocks noGrp="1"/>
          </p:cNvSpPr>
          <p:nvPr>
            <p:ph sz="half" idx="1"/>
          </p:nvPr>
        </p:nvSpPr>
        <p:spPr>
          <a:xfrm>
            <a:off x="428596" y="1643050"/>
            <a:ext cx="4038600" cy="4686320"/>
          </a:xfrm>
        </p:spPr>
        <p:txBody>
          <a:bodyPr>
            <a:normAutofit fontScale="40000" lnSpcReduction="20000"/>
          </a:bodyPr>
          <a:lstStyle/>
          <a:p>
            <a:pPr>
              <a:buNone/>
            </a:pPr>
            <a:r>
              <a:rPr lang="el-GR" dirty="0" smtClean="0">
                <a:latin typeface="Comic Sans MS" pitchFamily="66" charset="0"/>
              </a:rPr>
              <a:t/>
            </a:r>
            <a:br>
              <a:rPr lang="el-GR" dirty="0" smtClean="0">
                <a:latin typeface="Comic Sans MS" pitchFamily="66" charset="0"/>
              </a:rPr>
            </a:br>
            <a:r>
              <a:rPr lang="el-GR" sz="3600" dirty="0" smtClean="0">
                <a:latin typeface="Comic Sans MS" pitchFamily="66" charset="0"/>
              </a:rPr>
              <a:t>Η κορτιζόνη εγχέεται:</a:t>
            </a:r>
            <a:endParaRPr lang="en-US" sz="3600" dirty="0" smtClean="0">
              <a:latin typeface="Comic Sans MS" pitchFamily="66" charset="0"/>
            </a:endParaRPr>
          </a:p>
          <a:p>
            <a:pPr marL="742950" indent="-742950">
              <a:buFont typeface="+mj-lt"/>
              <a:buAutoNum type="alphaLcParenR"/>
            </a:pPr>
            <a:r>
              <a:rPr lang="el-GR" sz="3600" dirty="0" err="1" smtClean="0">
                <a:latin typeface="Comic Sans MS" pitchFamily="66" charset="0"/>
              </a:rPr>
              <a:t>Ενδαρθρικά</a:t>
            </a:r>
            <a:r>
              <a:rPr lang="el-GR" sz="3600" dirty="0" smtClean="0">
                <a:latin typeface="Comic Sans MS" pitchFamily="66" charset="0"/>
              </a:rPr>
              <a:t> </a:t>
            </a:r>
            <a:endParaRPr lang="en-US" sz="3600" dirty="0" smtClean="0">
              <a:latin typeface="Comic Sans MS" pitchFamily="66" charset="0"/>
            </a:endParaRPr>
          </a:p>
          <a:p>
            <a:pPr marL="742950" indent="-742950">
              <a:buFont typeface="+mj-lt"/>
              <a:buAutoNum type="alphaLcParenR"/>
            </a:pPr>
            <a:r>
              <a:rPr lang="el-GR" sz="3600" dirty="0" smtClean="0">
                <a:latin typeface="Comic Sans MS" pitchFamily="66" charset="0"/>
              </a:rPr>
              <a:t>Περιαρθρικά </a:t>
            </a:r>
            <a:endParaRPr lang="en-US" sz="3600" dirty="0" smtClean="0">
              <a:latin typeface="Comic Sans MS" pitchFamily="66" charset="0"/>
            </a:endParaRPr>
          </a:p>
          <a:p>
            <a:pPr marL="742950" indent="-742950">
              <a:buFont typeface="+mj-lt"/>
              <a:buAutoNum type="alphaLcParenR"/>
            </a:pPr>
            <a:r>
              <a:rPr lang="el-GR" sz="3600" dirty="0" smtClean="0">
                <a:latin typeface="Comic Sans MS" pitchFamily="66" charset="0"/>
              </a:rPr>
              <a:t> </a:t>
            </a:r>
            <a:r>
              <a:rPr lang="el-GR" sz="3600" dirty="0" err="1" smtClean="0">
                <a:latin typeface="Comic Sans MS" pitchFamily="66" charset="0"/>
              </a:rPr>
              <a:t>Επισκληριδίος</a:t>
            </a:r>
            <a:r>
              <a:rPr lang="el-GR" sz="3600" dirty="0" smtClean="0">
                <a:latin typeface="Comic Sans MS" pitchFamily="66" charset="0"/>
              </a:rPr>
              <a:t>  </a:t>
            </a:r>
          </a:p>
          <a:p>
            <a:pPr marL="742950" indent="-742950">
              <a:buNone/>
            </a:pPr>
            <a:r>
              <a:rPr lang="el-GR" sz="3600" dirty="0" smtClean="0">
                <a:latin typeface="Comic Sans MS" pitchFamily="66" charset="0"/>
              </a:rPr>
              <a:t>Μπορεί να μειώσει τον πόνο και να</a:t>
            </a:r>
          </a:p>
          <a:p>
            <a:pPr marL="742950" indent="-742950">
              <a:buNone/>
            </a:pPr>
            <a:r>
              <a:rPr lang="el-GR" sz="3600" dirty="0" smtClean="0">
                <a:latin typeface="Comic Sans MS" pitchFamily="66" charset="0"/>
              </a:rPr>
              <a:t>αποκαταστήσει εν μέρει την λειτουργικότητα για</a:t>
            </a:r>
          </a:p>
          <a:p>
            <a:pPr marL="742950" indent="-742950">
              <a:buNone/>
            </a:pPr>
            <a:r>
              <a:rPr lang="el-GR" sz="3600" dirty="0" smtClean="0">
                <a:latin typeface="Comic Sans MS" pitchFamily="66" charset="0"/>
              </a:rPr>
              <a:t>ένα εύλογο χρονικό διάστημα. Τα</a:t>
            </a:r>
          </a:p>
          <a:p>
            <a:pPr marL="742950" indent="-742950">
              <a:buNone/>
            </a:pPr>
            <a:r>
              <a:rPr lang="el-GR" sz="3600" dirty="0" err="1" smtClean="0">
                <a:latin typeface="Comic Sans MS" pitchFamily="66" charset="0"/>
              </a:rPr>
              <a:t>κορτικοστεροειδή</a:t>
            </a:r>
            <a:r>
              <a:rPr lang="el-GR" sz="3600" dirty="0" smtClean="0">
                <a:latin typeface="Comic Sans MS" pitchFamily="66" charset="0"/>
              </a:rPr>
              <a:t> είναι ισχυρά αντιφλεγμονώδη</a:t>
            </a:r>
          </a:p>
          <a:p>
            <a:pPr marL="742950" indent="-742950">
              <a:buNone/>
            </a:pPr>
            <a:r>
              <a:rPr lang="el-GR" sz="3600" dirty="0" smtClean="0">
                <a:latin typeface="Comic Sans MS" pitchFamily="66" charset="0"/>
              </a:rPr>
              <a:t>φάρμακα για τους ασθενείς που δεν</a:t>
            </a:r>
          </a:p>
          <a:p>
            <a:pPr marL="742950" indent="-742950">
              <a:buNone/>
            </a:pPr>
            <a:r>
              <a:rPr lang="el-GR" sz="3600" dirty="0" smtClean="0">
                <a:latin typeface="Comic Sans MS" pitchFamily="66" charset="0"/>
              </a:rPr>
              <a:t>ανταποκρίνονται σε άλλη αγωγή. Αυτές οι</a:t>
            </a:r>
          </a:p>
          <a:p>
            <a:pPr marL="742950" indent="-742950">
              <a:buNone/>
            </a:pPr>
            <a:r>
              <a:rPr lang="el-GR" sz="3600" dirty="0" smtClean="0">
                <a:latin typeface="Comic Sans MS" pitchFamily="66" charset="0"/>
              </a:rPr>
              <a:t>ενέσεις </a:t>
            </a:r>
            <a:r>
              <a:rPr lang="el-GR" sz="3600" dirty="0" err="1" smtClean="0">
                <a:latin typeface="Comic Sans MS" pitchFamily="66" charset="0"/>
              </a:rPr>
              <a:t>στεροειδούς</a:t>
            </a:r>
            <a:r>
              <a:rPr lang="el-GR" sz="3600" dirty="0" smtClean="0">
                <a:latin typeface="Comic Sans MS" pitchFamily="66" charset="0"/>
              </a:rPr>
              <a:t> σε συνδυασμό με τοπικά</a:t>
            </a:r>
          </a:p>
          <a:p>
            <a:pPr marL="742950" indent="-742950">
              <a:buNone/>
            </a:pPr>
            <a:r>
              <a:rPr lang="el-GR" sz="3600" dirty="0" smtClean="0">
                <a:latin typeface="Comic Sans MS" pitchFamily="66" charset="0"/>
              </a:rPr>
              <a:t>αναισθητικά ανακουφίζει τον ασθενή. Δεδομένου</a:t>
            </a:r>
          </a:p>
          <a:p>
            <a:pPr marL="742950" indent="-742950">
              <a:buNone/>
            </a:pPr>
            <a:r>
              <a:rPr lang="el-GR" sz="3600" dirty="0" smtClean="0">
                <a:latin typeface="Comic Sans MS" pitchFamily="66" charset="0"/>
              </a:rPr>
              <a:t>ότι οι επαναλαμβανόμενες ενέσεις κορτιζόνης </a:t>
            </a:r>
          </a:p>
          <a:p>
            <a:pPr marL="742950" indent="-742950">
              <a:buNone/>
            </a:pPr>
            <a:r>
              <a:rPr lang="el-GR" sz="3600" dirty="0" smtClean="0">
                <a:latin typeface="Comic Sans MS" pitchFamily="66" charset="0"/>
              </a:rPr>
              <a:t>μπορεί να είναι επιβλαβείς για τον οργανισμό,</a:t>
            </a:r>
          </a:p>
          <a:p>
            <a:pPr marL="742950" indent="-742950">
              <a:buNone/>
            </a:pPr>
            <a:r>
              <a:rPr lang="el-GR" sz="3600" dirty="0" smtClean="0">
                <a:latin typeface="Comic Sans MS" pitchFamily="66" charset="0"/>
              </a:rPr>
              <a:t>δεν συνιστώνται περισσότερες από τρεις</a:t>
            </a:r>
          </a:p>
          <a:p>
            <a:pPr marL="742950" indent="-742950">
              <a:buNone/>
            </a:pPr>
            <a:r>
              <a:rPr lang="el-GR" sz="3600" dirty="0" smtClean="0">
                <a:latin typeface="Comic Sans MS" pitchFamily="66" charset="0"/>
              </a:rPr>
              <a:t>θεραπείες ετησίως</a:t>
            </a:r>
            <a:r>
              <a:rPr lang="el-GR" dirty="0" smtClean="0">
                <a:latin typeface="Comic Sans MS" pitchFamily="66" charset="0"/>
              </a:rPr>
              <a:t>.</a:t>
            </a:r>
            <a:r>
              <a:rPr lang="el-GR" sz="1600" dirty="0" smtClean="0">
                <a:latin typeface="Comic Sans MS" pitchFamily="66" charset="0"/>
              </a:rPr>
              <a:t/>
            </a:r>
            <a:br>
              <a:rPr lang="el-GR" sz="1600" dirty="0" smtClean="0">
                <a:latin typeface="Comic Sans MS" pitchFamily="66" charset="0"/>
              </a:rPr>
            </a:br>
            <a:endParaRPr lang="el-GR" dirty="0"/>
          </a:p>
        </p:txBody>
      </p:sp>
      <p:sp>
        <p:nvSpPr>
          <p:cNvPr id="4" name="3 - Θέση περιεχομένου"/>
          <p:cNvSpPr>
            <a:spLocks noGrp="1"/>
          </p:cNvSpPr>
          <p:nvPr>
            <p:ph sz="half" idx="2"/>
          </p:nvPr>
        </p:nvSpPr>
        <p:spPr/>
        <p:txBody>
          <a:bodyPr>
            <a:normAutofit fontScale="40000" lnSpcReduction="20000"/>
          </a:bodyPr>
          <a:lstStyle/>
          <a:p>
            <a:r>
              <a:rPr lang="en-US" sz="3400" dirty="0" smtClean="0"/>
              <a:t>Corticosteroids have become a standard part of the multimodal pain management algorithm in the treatment of back pain (cervical and lumbar) and osteoarthritis over the past three decades. There are many studies demonstrating the </a:t>
            </a:r>
            <a:r>
              <a:rPr lang="en-US" sz="3400" b="1" dirty="0" smtClean="0"/>
              <a:t>effectiveness of epidural corticosteroids in managing </a:t>
            </a:r>
            <a:r>
              <a:rPr lang="en-US" sz="3400" b="1" dirty="0" err="1" smtClean="0"/>
              <a:t>radicular</a:t>
            </a:r>
            <a:r>
              <a:rPr lang="en-US" sz="3400" b="1" dirty="0" smtClean="0"/>
              <a:t> low back and neck pain</a:t>
            </a:r>
            <a:r>
              <a:rPr lang="en-US" sz="3400" dirty="0" smtClean="0"/>
              <a:t>. However, some of the studies have shown that even the use of local anesthetics without corticosteroids may be beneficial for patients. Since the majority of patients require multiple injections over the course of their disease progression, it is imperative to be aware of all risks and benefits, patients’ safety, and cost-effectiveness of these respective procedures. </a:t>
            </a:r>
            <a:r>
              <a:rPr lang="en-US" sz="3400" b="1" u="sng" dirty="0" smtClean="0"/>
              <a:t>Despite the presence of new treatment options, such as PRP, </a:t>
            </a:r>
            <a:r>
              <a:rPr lang="en-US" sz="3400" b="1" u="sng" dirty="0" err="1" smtClean="0"/>
              <a:t>hyaluronic</a:t>
            </a:r>
            <a:r>
              <a:rPr lang="en-US" sz="3400" b="1" u="sng" dirty="0" smtClean="0"/>
              <a:t> acid, etc., for back pain and osteoarthritis, steroids still have a prominent place in the management of these chronic pain conditions</a:t>
            </a:r>
            <a:endParaRPr lang="el-GR" sz="3400" b="1" u="sng" dirty="0" smtClean="0"/>
          </a:p>
          <a:p>
            <a:endParaRPr lang="el-GR" dirty="0"/>
          </a:p>
        </p:txBody>
      </p:sp>
      <p:sp>
        <p:nvSpPr>
          <p:cNvPr id="5" name="4 - Ορθογώνιο"/>
          <p:cNvSpPr/>
          <p:nvPr/>
        </p:nvSpPr>
        <p:spPr>
          <a:xfrm>
            <a:off x="142844" y="5000637"/>
            <a:ext cx="8643998" cy="1477328"/>
          </a:xfrm>
          <a:prstGeom prst="rect">
            <a:avLst/>
          </a:prstGeom>
        </p:spPr>
        <p:txBody>
          <a:bodyPr wrap="square">
            <a:spAutoFit/>
          </a:bodyPr>
          <a:lstStyle/>
          <a:p>
            <a:pPr fontAlgn="t"/>
            <a:endParaRPr lang="en-US" dirty="0" smtClean="0"/>
          </a:p>
          <a:p>
            <a:pPr algn="ctr"/>
            <a:r>
              <a:rPr lang="en-US" dirty="0" smtClean="0">
                <a:latin typeface="Comic Sans MS" pitchFamily="66" charset="0"/>
              </a:rPr>
              <a:t>Do Corticosteroids Still Have a Place in the Treatment of Chronic Pain?</a:t>
            </a:r>
          </a:p>
          <a:p>
            <a:pPr algn="ctr"/>
            <a:r>
              <a:rPr lang="en-US" dirty="0" err="1" smtClean="0">
                <a:latin typeface="Comic Sans MS" pitchFamily="66" charset="0"/>
              </a:rPr>
              <a:t>Nebojsa</a:t>
            </a:r>
            <a:r>
              <a:rPr lang="en-US" dirty="0" smtClean="0">
                <a:latin typeface="Comic Sans MS" pitchFamily="66" charset="0"/>
              </a:rPr>
              <a:t> Nick </a:t>
            </a:r>
            <a:r>
              <a:rPr lang="en-US" dirty="0" err="1" smtClean="0">
                <a:latin typeface="Comic Sans MS" pitchFamily="66" charset="0"/>
              </a:rPr>
              <a:t>Knezevic</a:t>
            </a:r>
            <a:r>
              <a:rPr lang="el-GR" dirty="0" smtClean="0">
                <a:latin typeface="Comic Sans MS" pitchFamily="66" charset="0"/>
              </a:rPr>
              <a:t> </a:t>
            </a:r>
            <a:r>
              <a:rPr lang="en-US" dirty="0" smtClean="0">
                <a:latin typeface="Comic Sans MS" pitchFamily="66" charset="0"/>
              </a:rPr>
              <a:t>et al</a:t>
            </a:r>
          </a:p>
          <a:p>
            <a:pPr algn="ctr" fontAlgn="t"/>
            <a:r>
              <a:rPr lang="en-US" dirty="0" err="1" smtClean="0">
                <a:latin typeface="Comic Sans MS" pitchFamily="66" charset="0"/>
              </a:rPr>
              <a:t>ont</a:t>
            </a:r>
            <a:r>
              <a:rPr lang="en-US" dirty="0" smtClean="0">
                <a:latin typeface="Comic Sans MS" pitchFamily="66" charset="0"/>
              </a:rPr>
              <a:t> </a:t>
            </a:r>
            <a:r>
              <a:rPr lang="en-US" dirty="0" err="1" smtClean="0">
                <a:latin typeface="Comic Sans MS" pitchFamily="66" charset="0"/>
              </a:rPr>
              <a:t>Pharmacol</a:t>
            </a:r>
            <a:r>
              <a:rPr lang="en-US" dirty="0" smtClean="0">
                <a:latin typeface="Comic Sans MS" pitchFamily="66" charset="0"/>
              </a:rPr>
              <a:t>. 2018; 9: 1229.Published online 2018 Nov 1.</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686700" cy="1082660"/>
          </a:xfrm>
        </p:spPr>
        <p:txBody>
          <a:bodyPr>
            <a:normAutofit fontScale="90000"/>
          </a:bodyPr>
          <a:lstStyle/>
          <a:p>
            <a:r>
              <a:rPr lang="el-GR" b="1" dirty="0" smtClean="0">
                <a:latin typeface="Comic Sans MS" pitchFamily="66" charset="0"/>
              </a:rPr>
              <a:t>Εκφυλιστική Σπονδυλαρθρίτιδα</a:t>
            </a:r>
            <a:endParaRPr lang="el-GR" dirty="0"/>
          </a:p>
        </p:txBody>
      </p:sp>
      <p:sp>
        <p:nvSpPr>
          <p:cNvPr id="3" name="2 - Θέση περιεχομένου"/>
          <p:cNvSpPr>
            <a:spLocks noGrp="1"/>
          </p:cNvSpPr>
          <p:nvPr>
            <p:ph idx="1"/>
          </p:nvPr>
        </p:nvSpPr>
        <p:spPr>
          <a:xfrm>
            <a:off x="457200" y="1500174"/>
            <a:ext cx="4686304" cy="4625989"/>
          </a:xfrm>
        </p:spPr>
        <p:txBody>
          <a:bodyPr>
            <a:normAutofit fontScale="77500" lnSpcReduction="20000"/>
          </a:bodyPr>
          <a:lstStyle/>
          <a:p>
            <a:r>
              <a:rPr lang="el-GR" dirty="0" smtClean="0">
                <a:latin typeface="Comic Sans MS" pitchFamily="66" charset="0"/>
              </a:rPr>
              <a:t>Αποτελεί μία από τις αιτίες</a:t>
            </a:r>
            <a:r>
              <a:rPr lang="en-US" dirty="0" smtClean="0">
                <a:latin typeface="Comic Sans MS" pitchFamily="66" charset="0"/>
              </a:rPr>
              <a:t>  LBP</a:t>
            </a:r>
            <a:r>
              <a:rPr lang="el-GR" dirty="0" smtClean="0">
                <a:latin typeface="Comic Sans MS" pitchFamily="66" charset="0"/>
              </a:rPr>
              <a:t> και από τις συχνότερες αιτίες χρόνιου πόνου.</a:t>
            </a:r>
            <a:r>
              <a:rPr lang="en-US" dirty="0" smtClean="0">
                <a:latin typeface="Comic Sans MS" pitchFamily="66" charset="0"/>
              </a:rPr>
              <a:t> </a:t>
            </a:r>
            <a:endParaRPr lang="el-GR" dirty="0" smtClean="0">
              <a:latin typeface="Comic Sans MS" pitchFamily="66" charset="0"/>
            </a:endParaRPr>
          </a:p>
          <a:p>
            <a:r>
              <a:rPr lang="el-GR" dirty="0" smtClean="0">
                <a:latin typeface="Comic Sans MS" pitchFamily="66" charset="0"/>
              </a:rPr>
              <a:t>Κλινική κατάσταση με λειτουργική καταστροφή και φλεγμονή  των υμενικών αρθρώσεων συνέπεια χημικών και μηχανικών ερεθισμάτων που οδηγεί σε χρόνιο πόνο της Οσφύος.</a:t>
            </a:r>
          </a:p>
          <a:p>
            <a:r>
              <a:rPr lang="el-GR" dirty="0" smtClean="0">
                <a:latin typeface="Comic Sans MS" pitchFamily="66" charset="0"/>
              </a:rPr>
              <a:t>Συχνότερα εντοπίζεται στο </a:t>
            </a:r>
            <a:r>
              <a:rPr lang="en-US" dirty="0" smtClean="0"/>
              <a:t> </a:t>
            </a:r>
            <a:r>
              <a:rPr lang="el-GR" dirty="0" smtClean="0">
                <a:latin typeface="Comic Sans MS" pitchFamily="66" charset="0"/>
              </a:rPr>
              <a:t>Ο</a:t>
            </a:r>
            <a:r>
              <a:rPr lang="en-US" dirty="0" smtClean="0">
                <a:latin typeface="Comic Sans MS" pitchFamily="66" charset="0"/>
              </a:rPr>
              <a:t>4–</a:t>
            </a:r>
            <a:r>
              <a:rPr lang="el-GR" dirty="0" smtClean="0">
                <a:latin typeface="Comic Sans MS" pitchFamily="66" charset="0"/>
              </a:rPr>
              <a:t>Ο</a:t>
            </a:r>
            <a:r>
              <a:rPr lang="en-US" dirty="0" smtClean="0">
                <a:latin typeface="Comic Sans MS" pitchFamily="66" charset="0"/>
              </a:rPr>
              <a:t>5</a:t>
            </a:r>
            <a:r>
              <a:rPr lang="el-GR" dirty="0" smtClean="0">
                <a:latin typeface="Comic Sans MS" pitchFamily="66" charset="0"/>
              </a:rPr>
              <a:t> και Ο</a:t>
            </a:r>
            <a:r>
              <a:rPr lang="en-US" dirty="0" smtClean="0">
                <a:latin typeface="Comic Sans MS" pitchFamily="66" charset="0"/>
              </a:rPr>
              <a:t>5–</a:t>
            </a:r>
            <a:r>
              <a:rPr lang="el-GR" dirty="0" smtClean="0">
                <a:latin typeface="Comic Sans MS" pitchFamily="66" charset="0"/>
              </a:rPr>
              <a:t>Ι</a:t>
            </a:r>
            <a:r>
              <a:rPr lang="en-US" dirty="0" smtClean="0">
                <a:latin typeface="Comic Sans MS" pitchFamily="66" charset="0"/>
              </a:rPr>
              <a:t>1</a:t>
            </a:r>
            <a:r>
              <a:rPr lang="el-GR" dirty="0" smtClean="0">
                <a:latin typeface="Comic Sans MS" pitchFamily="66" charset="0"/>
              </a:rPr>
              <a:t> διάστημα. </a:t>
            </a:r>
          </a:p>
          <a:p>
            <a:pPr>
              <a:buNone/>
            </a:pPr>
            <a:r>
              <a:rPr lang="el-GR" dirty="0" smtClean="0">
                <a:latin typeface="Comic Sans MS" pitchFamily="66" charset="0"/>
              </a:rPr>
              <a:t> </a:t>
            </a:r>
            <a:r>
              <a:rPr lang="en-US" sz="2000" dirty="0" smtClean="0">
                <a:latin typeface="Comic Sans MS" pitchFamily="66" charset="0"/>
              </a:rPr>
              <a:t>(</a:t>
            </a:r>
            <a:r>
              <a:rPr lang="en-US" sz="2000" dirty="0" err="1" smtClean="0">
                <a:latin typeface="Comic Sans MS" pitchFamily="66" charset="0"/>
                <a:hlinkClick r:id="rId2"/>
              </a:rPr>
              <a:t>Gellhorn</a:t>
            </a:r>
            <a:r>
              <a:rPr lang="en-US" sz="2000" dirty="0" smtClean="0">
                <a:latin typeface="Comic Sans MS" pitchFamily="66" charset="0"/>
                <a:hlinkClick r:id="rId2"/>
              </a:rPr>
              <a:t> et al., 2013</a:t>
            </a:r>
            <a:r>
              <a:rPr lang="en-US" sz="2000" dirty="0" smtClean="0">
                <a:latin typeface="Comic Sans MS" pitchFamily="66" charset="0"/>
              </a:rPr>
              <a:t>; </a:t>
            </a:r>
            <a:r>
              <a:rPr lang="en-US" sz="2000" dirty="0" err="1" smtClean="0">
                <a:latin typeface="Comic Sans MS" pitchFamily="66" charset="0"/>
                <a:hlinkClick r:id="rId2"/>
              </a:rPr>
              <a:t>Lakemeier</a:t>
            </a:r>
            <a:r>
              <a:rPr lang="en-US" sz="2000" dirty="0" smtClean="0">
                <a:latin typeface="Comic Sans MS" pitchFamily="66" charset="0"/>
                <a:hlinkClick r:id="rId2"/>
              </a:rPr>
              <a:t> et al., 2013</a:t>
            </a:r>
            <a:r>
              <a:rPr lang="en-US" sz="2000" dirty="0" smtClean="0">
                <a:latin typeface="Comic Sans MS" pitchFamily="66" charset="0"/>
              </a:rPr>
              <a:t>).</a:t>
            </a:r>
            <a:endParaRPr lang="el-GR" sz="2000" dirty="0" smtClean="0">
              <a:latin typeface="Comic Sans MS" pitchFamily="66" charset="0"/>
            </a:endParaRPr>
          </a:p>
          <a:p>
            <a:pPr lvl="1">
              <a:buNone/>
            </a:pPr>
            <a:endParaRPr lang="el-GR" dirty="0"/>
          </a:p>
        </p:txBody>
      </p:sp>
      <p:pic>
        <p:nvPicPr>
          <p:cNvPr id="4" name="Picture 2" descr="http://legacy.owensboro.kctcs.edu/gcaplan/anat/notes/animation-skeleton.gif"/>
          <p:cNvPicPr>
            <a:picLocks noChangeAspect="1" noChangeArrowheads="1" noCrop="1"/>
          </p:cNvPicPr>
          <p:nvPr/>
        </p:nvPicPr>
        <p:blipFill>
          <a:blip r:embed="rId3" cstate="print"/>
          <a:srcRect/>
          <a:stretch>
            <a:fillRect/>
          </a:stretch>
        </p:blipFill>
        <p:spPr bwMode="auto">
          <a:xfrm>
            <a:off x="7358082" y="0"/>
            <a:ext cx="1928826" cy="2399242"/>
          </a:xfrm>
          <a:prstGeom prst="rect">
            <a:avLst/>
          </a:prstGeom>
          <a:noFill/>
        </p:spPr>
      </p:pic>
      <p:pic>
        <p:nvPicPr>
          <p:cNvPr id="67588" name="Picture 4" descr="An external file that holds a picture, illustration, etc.&#10;Object name is 13244_2017_584_Fig2_HTML.jpg"/>
          <p:cNvPicPr>
            <a:picLocks noChangeAspect="1" noChangeArrowheads="1"/>
          </p:cNvPicPr>
          <p:nvPr/>
        </p:nvPicPr>
        <p:blipFill>
          <a:blip r:embed="rId4"/>
          <a:srcRect/>
          <a:stretch>
            <a:fillRect/>
          </a:stretch>
        </p:blipFill>
        <p:spPr bwMode="auto">
          <a:xfrm>
            <a:off x="5214942" y="2643182"/>
            <a:ext cx="3743325" cy="3333750"/>
          </a:xfrm>
          <a:prstGeom prst="rect">
            <a:avLst/>
          </a:prstGeom>
          <a:noFill/>
        </p:spPr>
      </p:pic>
    </p:spTree>
  </p:cSld>
  <p:clrMapOvr>
    <a:masterClrMapping/>
  </p:clrMapOvr>
  <p:transition>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600" u="sng" dirty="0" smtClean="0">
                <a:latin typeface="Comic Sans MS" pitchFamily="66" charset="0"/>
                <a:hlinkClick r:id="rId2" tooltip="European spine journal : official publication of the European Spine Society, the European Spinal Deformity Society, and the European Section of the Cervical Spine Research Society."/>
              </a:rPr>
              <a:t/>
            </a:r>
            <a:br>
              <a:rPr lang="en-US" sz="1600" u="sng" dirty="0" smtClean="0">
                <a:latin typeface="Comic Sans MS" pitchFamily="66" charset="0"/>
                <a:hlinkClick r:id="rId2" tooltip="European spine journal : official publication of the European Spine Society, the European Spinal Deformity Society, and the European Section of the Cervical Spine Research Society."/>
              </a:rPr>
            </a:br>
            <a:r>
              <a:rPr lang="en-US" sz="1600" u="sng" dirty="0" smtClean="0">
                <a:latin typeface="Comic Sans MS" pitchFamily="66" charset="0"/>
                <a:hlinkClick r:id="rId2" tooltip="European spine journal : official publication of the European Spine Society, the European Spinal Deformity Society, and the European Section of the Cervical Spine Research Society."/>
              </a:rPr>
              <a:t/>
            </a:r>
            <a:br>
              <a:rPr lang="en-US" sz="1600" u="sng" dirty="0" smtClean="0">
                <a:latin typeface="Comic Sans MS" pitchFamily="66" charset="0"/>
                <a:hlinkClick r:id="rId2" tooltip="European spine journal : official publication of the European Spine Society, the European Spinal Deformity Society, and the European Section of the Cervical Spine Research Society."/>
              </a:rPr>
            </a:br>
            <a:r>
              <a:rPr lang="en-US" sz="1600" dirty="0" smtClean="0">
                <a:latin typeface="Comic Sans MS" pitchFamily="66" charset="0"/>
              </a:rPr>
              <a:t/>
            </a:r>
            <a:br>
              <a:rPr lang="en-US" sz="1600" dirty="0" smtClean="0">
                <a:latin typeface="Comic Sans MS" pitchFamily="66" charset="0"/>
              </a:rPr>
            </a:br>
            <a:r>
              <a:rPr lang="en-US" sz="1800" b="1" dirty="0" smtClean="0">
                <a:latin typeface="Comic Sans MS" pitchFamily="66" charset="0"/>
              </a:rPr>
              <a:t>Clinical practice guidelines for the management of non-specific low back pain in primary care: an updated overview.</a:t>
            </a:r>
            <a:r>
              <a:rPr lang="en-US" sz="1600" b="1" dirty="0" smtClean="0">
                <a:latin typeface="Comic Sans MS" pitchFamily="66" charset="0"/>
              </a:rPr>
              <a:t/>
            </a:r>
            <a:br>
              <a:rPr lang="en-US" sz="1600" b="1" dirty="0" smtClean="0">
                <a:latin typeface="Comic Sans MS" pitchFamily="66" charset="0"/>
              </a:rPr>
            </a:br>
            <a:r>
              <a:rPr lang="en-US" sz="1600" u="sng" dirty="0" smtClean="0">
                <a:latin typeface="Comic Sans MS" pitchFamily="66" charset="0"/>
              </a:rPr>
              <a:t>Oliveira CB</a:t>
            </a:r>
            <a:r>
              <a:rPr lang="en-US" sz="1600" dirty="0" smtClean="0">
                <a:latin typeface="Comic Sans MS" pitchFamily="66" charset="0"/>
              </a:rPr>
              <a:t>, </a:t>
            </a:r>
            <a:r>
              <a:rPr lang="en-US" sz="1600" u="sng" dirty="0" smtClean="0">
                <a:latin typeface="Comic Sans MS" pitchFamily="66" charset="0"/>
              </a:rPr>
              <a:t>Maher CG</a:t>
            </a:r>
            <a:r>
              <a:rPr lang="en-US" sz="1600" dirty="0" smtClean="0">
                <a:latin typeface="Comic Sans MS" pitchFamily="66" charset="0"/>
              </a:rPr>
              <a:t>, </a:t>
            </a:r>
            <a:r>
              <a:rPr lang="en-US" sz="1600" u="sng" dirty="0" smtClean="0">
                <a:latin typeface="Comic Sans MS" pitchFamily="66" charset="0"/>
              </a:rPr>
              <a:t>Pinto RZ</a:t>
            </a:r>
            <a:r>
              <a:rPr lang="en-US" sz="1600" dirty="0" smtClean="0">
                <a:latin typeface="Comic Sans MS" pitchFamily="66" charset="0"/>
              </a:rPr>
              <a:t>, </a:t>
            </a:r>
            <a:r>
              <a:rPr lang="en-US" sz="1600" u="sng" dirty="0" err="1" smtClean="0">
                <a:latin typeface="Comic Sans MS" pitchFamily="66" charset="0"/>
              </a:rPr>
              <a:t>Traeger</a:t>
            </a:r>
            <a:r>
              <a:rPr lang="en-US" sz="1600" u="sng" dirty="0" smtClean="0">
                <a:latin typeface="Comic Sans MS" pitchFamily="66" charset="0"/>
              </a:rPr>
              <a:t> AC</a:t>
            </a:r>
            <a:r>
              <a:rPr lang="en-US" sz="1600" dirty="0" smtClean="0">
                <a:latin typeface="Comic Sans MS" pitchFamily="66" charset="0"/>
              </a:rPr>
              <a:t>, </a:t>
            </a:r>
            <a:r>
              <a:rPr lang="en-US" sz="1600" u="sng" dirty="0" smtClean="0">
                <a:latin typeface="Comic Sans MS" pitchFamily="66" charset="0"/>
              </a:rPr>
              <a:t>Lin CC</a:t>
            </a:r>
            <a:r>
              <a:rPr lang="en-US" sz="1600" dirty="0" smtClean="0">
                <a:latin typeface="Comic Sans MS" pitchFamily="66" charset="0"/>
              </a:rPr>
              <a:t>, </a:t>
            </a:r>
            <a:r>
              <a:rPr lang="en-US" sz="1600" u="sng" dirty="0" err="1" smtClean="0">
                <a:latin typeface="Comic Sans MS" pitchFamily="66" charset="0"/>
              </a:rPr>
              <a:t>Chenot</a:t>
            </a:r>
            <a:r>
              <a:rPr lang="en-US" sz="1600" u="sng" dirty="0" smtClean="0">
                <a:latin typeface="Comic Sans MS" pitchFamily="66" charset="0"/>
              </a:rPr>
              <a:t> JF</a:t>
            </a:r>
            <a:r>
              <a:rPr lang="en-US" sz="1600" dirty="0" smtClean="0">
                <a:latin typeface="Comic Sans MS" pitchFamily="66" charset="0"/>
              </a:rPr>
              <a:t>, </a:t>
            </a:r>
            <a:r>
              <a:rPr lang="en-US" sz="1600" u="sng" dirty="0" smtClean="0">
                <a:latin typeface="Comic Sans MS" pitchFamily="66" charset="0"/>
              </a:rPr>
              <a:t>van </a:t>
            </a:r>
            <a:r>
              <a:rPr lang="en-US" sz="1600" u="sng" dirty="0" err="1" smtClean="0">
                <a:latin typeface="Comic Sans MS" pitchFamily="66" charset="0"/>
              </a:rPr>
              <a:t>Tulder</a:t>
            </a:r>
            <a:r>
              <a:rPr lang="en-US" sz="1600" u="sng" dirty="0" smtClean="0">
                <a:latin typeface="Comic Sans MS" pitchFamily="66" charset="0"/>
              </a:rPr>
              <a:t> M</a:t>
            </a:r>
            <a:r>
              <a:rPr lang="en-US" sz="1600" dirty="0" smtClean="0">
                <a:latin typeface="Comic Sans MS" pitchFamily="66" charset="0"/>
              </a:rPr>
              <a:t>, </a:t>
            </a:r>
            <a:r>
              <a:rPr lang="en-US" sz="1600" u="sng" dirty="0" err="1" smtClean="0">
                <a:latin typeface="Comic Sans MS" pitchFamily="66" charset="0"/>
              </a:rPr>
              <a:t>Koes</a:t>
            </a:r>
            <a:r>
              <a:rPr lang="en-US" sz="1600" u="sng" dirty="0" smtClean="0">
                <a:latin typeface="Comic Sans MS" pitchFamily="66" charset="0"/>
              </a:rPr>
              <a:t> BW</a:t>
            </a:r>
            <a:r>
              <a:rPr lang="en-US" sz="1600" baseline="30000" dirty="0" smtClean="0">
                <a:latin typeface="Comic Sans MS" pitchFamily="66" charset="0"/>
              </a:rPr>
              <a:t/>
            </a:r>
            <a:br>
              <a:rPr lang="en-US" sz="1600" baseline="30000" dirty="0" smtClean="0">
                <a:latin typeface="Comic Sans MS" pitchFamily="66" charset="0"/>
              </a:rPr>
            </a:br>
            <a:r>
              <a:rPr lang="en-US" sz="1200" u="sng" dirty="0" err="1" smtClean="0">
                <a:latin typeface="Comic Sans MS" pitchFamily="66" charset="0"/>
              </a:rPr>
              <a:t>Eur</a:t>
            </a:r>
            <a:r>
              <a:rPr lang="en-US" sz="1200" u="sng" dirty="0" smtClean="0">
                <a:latin typeface="Comic Sans MS" pitchFamily="66" charset="0"/>
              </a:rPr>
              <a:t> Spine J. </a:t>
            </a:r>
            <a:r>
              <a:rPr lang="en-US" sz="1200" dirty="0" smtClean="0">
                <a:latin typeface="Comic Sans MS" pitchFamily="66" charset="0"/>
              </a:rPr>
              <a:t>2018 Nov;27(11):2791-2803.. </a:t>
            </a:r>
            <a:r>
              <a:rPr lang="en-US" dirty="0" smtClean="0"/>
              <a:t/>
            </a:r>
            <a:br>
              <a:rPr lang="en-US"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dirty="0" smtClean="0">
                <a:latin typeface="Comic Sans MS" pitchFamily="66" charset="0"/>
              </a:rPr>
              <a:t>Η θεραπεία του </a:t>
            </a:r>
            <a:r>
              <a:rPr lang="en-US" dirty="0" smtClean="0">
                <a:latin typeface="Comic Sans MS" pitchFamily="66" charset="0"/>
              </a:rPr>
              <a:t>CLBP </a:t>
            </a:r>
            <a:r>
              <a:rPr lang="el-GR" dirty="0" smtClean="0">
                <a:latin typeface="Comic Sans MS" pitchFamily="66" charset="0"/>
              </a:rPr>
              <a:t>σύμφωνα με τις κατευθυντήριες οδηγίες είναι ΜΣΑΦ και </a:t>
            </a:r>
            <a:r>
              <a:rPr lang="el-GR" dirty="0" err="1" smtClean="0">
                <a:latin typeface="Comic Sans MS" pitchFamily="66" charset="0"/>
              </a:rPr>
              <a:t>αντικαταθληπτικά</a:t>
            </a:r>
            <a:r>
              <a:rPr lang="el-GR" dirty="0" smtClean="0">
                <a:latin typeface="Comic Sans MS" pitchFamily="66" charset="0"/>
              </a:rPr>
              <a:t> , θεραπεία με ασκήσεις και </a:t>
            </a:r>
            <a:r>
              <a:rPr lang="el-GR" b="1" dirty="0" smtClean="0">
                <a:latin typeface="Comic Sans MS" pitchFamily="66" charset="0"/>
              </a:rPr>
              <a:t>ψυχοκοινωνική υποστήριξη</a:t>
            </a:r>
            <a:r>
              <a:rPr lang="el-GR" dirty="0" smtClean="0">
                <a:latin typeface="Comic Sans MS" pitchFamily="66" charset="0"/>
              </a:rPr>
              <a:t>.</a:t>
            </a:r>
          </a:p>
          <a:p>
            <a:r>
              <a:rPr lang="el-GR" dirty="0" smtClean="0">
                <a:latin typeface="Comic Sans MS" pitchFamily="66" charset="0"/>
              </a:rPr>
              <a:t>Στη μελέτη αυτή δόθηκε ιδιαίτερη βαρύτητα στην </a:t>
            </a:r>
            <a:r>
              <a:rPr lang="el-GR" b="1" dirty="0" smtClean="0">
                <a:latin typeface="Comic Sans MS" pitchFamily="66" charset="0"/>
              </a:rPr>
              <a:t>ψυχολογική υποστήριξη </a:t>
            </a:r>
            <a:r>
              <a:rPr lang="el-GR" dirty="0" smtClean="0">
                <a:latin typeface="Comic Sans MS" pitchFamily="66" charset="0"/>
              </a:rPr>
              <a:t>των ασθενών και </a:t>
            </a:r>
            <a:r>
              <a:rPr lang="el-GR" b="1" dirty="0" smtClean="0">
                <a:latin typeface="Comic Sans MS" pitchFamily="66" charset="0"/>
              </a:rPr>
              <a:t>σε εναλλακτικές θεραπείες</a:t>
            </a:r>
            <a:r>
              <a:rPr lang="el-GR" dirty="0" smtClean="0">
                <a:latin typeface="Comic Sans MS" pitchFamily="66" charset="0"/>
              </a:rPr>
              <a:t>, όπως ο </a:t>
            </a:r>
            <a:r>
              <a:rPr lang="el-GR" b="1" dirty="0" smtClean="0">
                <a:latin typeface="Comic Sans MS" pitchFamily="66" charset="0"/>
              </a:rPr>
              <a:t>βελονισμός, η </a:t>
            </a:r>
            <a:r>
              <a:rPr lang="el-GR" b="1" dirty="0" err="1" smtClean="0">
                <a:latin typeface="Comic Sans MS" pitchFamily="66" charset="0"/>
              </a:rPr>
              <a:t>βοτανοθεραπεία</a:t>
            </a:r>
            <a:r>
              <a:rPr lang="el-GR" b="1" dirty="0" smtClean="0">
                <a:latin typeface="Comic Sans MS" pitchFamily="66" charset="0"/>
              </a:rPr>
              <a:t>, η γυμναστική και τα διάφορα είδη της.</a:t>
            </a:r>
            <a:endParaRPr lang="el-GR" b="1" dirty="0">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normAutofit fontScale="90000"/>
          </a:bodyPr>
          <a:lstStyle/>
          <a:p>
            <a:r>
              <a:rPr lang="el-GR" dirty="0" smtClean="0">
                <a:latin typeface="Comic Sans MS" pitchFamily="66" charset="0"/>
              </a:rPr>
              <a:t>Ασκήσεις και Φυσιοθεραπεία</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Ø"/>
            </a:pPr>
            <a:r>
              <a:rPr lang="el-GR" b="1" dirty="0" smtClean="0">
                <a:latin typeface="Comic Sans MS" pitchFamily="66" charset="0"/>
              </a:rPr>
              <a:t>Ασκήσεις ενδυνάμωσης αυχενικής και οσφυϊκής μοίρας της σπονδυλικής στήλης.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Η αυξημένη μυϊκή δύναμη υποστηρίζει καλύτερα τις αρθρώσεις μειώνοντας την πίεση που εφαρμόζεται σε αυτές.</a:t>
            </a:r>
          </a:p>
          <a:p>
            <a:pPr>
              <a:buFont typeface="Wingdings" pitchFamily="2" charset="2"/>
              <a:buChar char="Ø"/>
            </a:pPr>
            <a:r>
              <a:rPr lang="el-GR" b="1" dirty="0" smtClean="0">
                <a:latin typeface="Comic Sans MS" pitchFamily="66" charset="0"/>
              </a:rPr>
              <a:t>Χαμηλής έντασης αεροβικές ασκήσεις.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Η αεροβική άσκηση διατηρεί το καρδιαγγειακό σύστημα και συμβάλλει στον έλεγχο του βάρους. Το περπάτημα, το στατικό ποδήλατο και η άσκηση στο νερό αποτελούν μερικές από τις εναλλακτικές.</a:t>
            </a:r>
            <a:r>
              <a:rPr lang="el-GR" dirty="0" smtClean="0"/>
              <a:t/>
            </a:r>
            <a:br>
              <a:rPr lang="el-GR" dirty="0" smtClean="0"/>
            </a:br>
            <a:endParaRPr lang="el-GR" dirty="0"/>
          </a:p>
        </p:txBody>
      </p:sp>
      <p:pic>
        <p:nvPicPr>
          <p:cNvPr id="4" name="Picture 4" descr=" "/>
          <p:cNvPicPr>
            <a:picLocks noChangeAspect="1" noChangeArrowheads="1"/>
          </p:cNvPicPr>
          <p:nvPr/>
        </p:nvPicPr>
        <p:blipFill>
          <a:blip r:embed="rId2"/>
          <a:srcRect/>
          <a:stretch>
            <a:fillRect/>
          </a:stretch>
        </p:blipFill>
        <p:spPr bwMode="auto">
          <a:xfrm>
            <a:off x="6286512" y="5214950"/>
            <a:ext cx="2676528" cy="1497042"/>
          </a:xfrm>
          <a:prstGeom prst="rect">
            <a:avLst/>
          </a:prstGeom>
          <a:noFill/>
        </p:spPr>
      </p:pic>
    </p:spTree>
  </p:cSld>
  <p:clrMapOvr>
    <a:masterClrMapping/>
  </p:clrMapOvr>
  <p:transition>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b="1" dirty="0" smtClean="0">
                <a:latin typeface="Comic Sans MS" pitchFamily="66" charset="0"/>
              </a:rPr>
              <a:t>Pilates for Low Back Pain: Complete Republication of a Cochrane Review</a:t>
            </a:r>
            <a:r>
              <a:rPr lang="en-US" sz="1300" b="1" dirty="0" smtClean="0">
                <a:latin typeface="Comic Sans MS" pitchFamily="66" charset="0"/>
              </a:rPr>
              <a:t>.</a:t>
            </a:r>
            <a:br>
              <a:rPr lang="en-US" sz="1300" b="1" dirty="0" smtClean="0">
                <a:latin typeface="Comic Sans MS" pitchFamily="66" charset="0"/>
              </a:rPr>
            </a:br>
            <a:r>
              <a:rPr lang="en-US" sz="1300" u="sng" dirty="0" smtClean="0">
                <a:latin typeface="Comic Sans MS" pitchFamily="66" charset="0"/>
              </a:rPr>
              <a:t>Yamato TP</a:t>
            </a:r>
            <a:r>
              <a:rPr lang="en-US" sz="1300" dirty="0" smtClean="0">
                <a:latin typeface="Comic Sans MS" pitchFamily="66" charset="0"/>
              </a:rPr>
              <a:t>, </a:t>
            </a:r>
            <a:r>
              <a:rPr lang="en-US" sz="1300" u="sng" dirty="0" smtClean="0">
                <a:latin typeface="Comic Sans MS" pitchFamily="66" charset="0"/>
              </a:rPr>
              <a:t>Maher CG</a:t>
            </a:r>
            <a:r>
              <a:rPr lang="en-US" sz="1300" dirty="0" smtClean="0">
                <a:latin typeface="Comic Sans MS" pitchFamily="66" charset="0"/>
              </a:rPr>
              <a:t>, </a:t>
            </a:r>
            <a:r>
              <a:rPr lang="en-US" sz="1300" u="sng" dirty="0" err="1" smtClean="0">
                <a:latin typeface="Comic Sans MS" pitchFamily="66" charset="0"/>
              </a:rPr>
              <a:t>Saragiotto</a:t>
            </a:r>
            <a:r>
              <a:rPr lang="en-US" sz="1300" u="sng" dirty="0" smtClean="0">
                <a:latin typeface="Comic Sans MS" pitchFamily="66" charset="0"/>
              </a:rPr>
              <a:t> BT</a:t>
            </a:r>
            <a:r>
              <a:rPr lang="en-US" sz="1300" dirty="0" smtClean="0">
                <a:latin typeface="Comic Sans MS" pitchFamily="66" charset="0"/>
              </a:rPr>
              <a:t>, </a:t>
            </a:r>
            <a:r>
              <a:rPr lang="en-US" sz="1300" u="sng" dirty="0" smtClean="0">
                <a:latin typeface="Comic Sans MS" pitchFamily="66" charset="0"/>
              </a:rPr>
              <a:t>Hancock MJ</a:t>
            </a:r>
            <a:r>
              <a:rPr lang="en-US" sz="1300" dirty="0" smtClean="0">
                <a:latin typeface="Comic Sans MS" pitchFamily="66" charset="0"/>
              </a:rPr>
              <a:t>, </a:t>
            </a:r>
            <a:r>
              <a:rPr lang="en-US" sz="1300" u="sng" dirty="0" err="1" smtClean="0">
                <a:latin typeface="Comic Sans MS" pitchFamily="66" charset="0"/>
              </a:rPr>
              <a:t>Ostelo</a:t>
            </a:r>
            <a:r>
              <a:rPr lang="en-US" sz="1300" u="sng" dirty="0" smtClean="0">
                <a:latin typeface="Comic Sans MS" pitchFamily="66" charset="0"/>
              </a:rPr>
              <a:t> RW</a:t>
            </a:r>
            <a:r>
              <a:rPr lang="en-US" sz="1300" dirty="0" smtClean="0">
                <a:latin typeface="Comic Sans MS" pitchFamily="66" charset="0"/>
              </a:rPr>
              <a:t>, </a:t>
            </a:r>
            <a:r>
              <a:rPr lang="en-US" sz="1300" u="sng" dirty="0" smtClean="0">
                <a:latin typeface="Comic Sans MS" pitchFamily="66" charset="0"/>
              </a:rPr>
              <a:t>Cabral CM</a:t>
            </a:r>
            <a:r>
              <a:rPr lang="en-US" sz="1300" dirty="0" smtClean="0">
                <a:latin typeface="Comic Sans MS" pitchFamily="66" charset="0"/>
              </a:rPr>
              <a:t>, </a:t>
            </a:r>
            <a:r>
              <a:rPr lang="en-US" sz="1300" u="sng" dirty="0" smtClean="0">
                <a:latin typeface="Comic Sans MS" pitchFamily="66" charset="0"/>
              </a:rPr>
              <a:t>Costa LC</a:t>
            </a:r>
            <a:r>
              <a:rPr lang="en-US" sz="1300" dirty="0" smtClean="0">
                <a:latin typeface="Comic Sans MS" pitchFamily="66" charset="0"/>
              </a:rPr>
              <a:t>, </a:t>
            </a:r>
            <a:r>
              <a:rPr lang="en-US" sz="1300" u="sng" dirty="0" smtClean="0">
                <a:latin typeface="Comic Sans MS" pitchFamily="66" charset="0"/>
              </a:rPr>
              <a:t>Costa LO</a:t>
            </a:r>
            <a:r>
              <a:rPr lang="el-GR" sz="1300" u="sng" dirty="0" smtClean="0">
                <a:latin typeface="Comic Sans MS" pitchFamily="66" charset="0"/>
              </a:rPr>
              <a:t/>
            </a:r>
            <a:br>
              <a:rPr lang="el-GR" sz="1300" u="sng" dirty="0" smtClean="0">
                <a:latin typeface="Comic Sans MS" pitchFamily="66" charset="0"/>
              </a:rPr>
            </a:br>
            <a:r>
              <a:rPr lang="en-US" sz="1200" u="sng" dirty="0" smtClean="0">
                <a:latin typeface="Comic Sans MS" pitchFamily="66" charset="0"/>
              </a:rPr>
              <a:t>Spine (</a:t>
            </a:r>
            <a:r>
              <a:rPr lang="en-US" sz="1200" u="sng" dirty="0" err="1" smtClean="0">
                <a:latin typeface="Comic Sans MS" pitchFamily="66" charset="0"/>
              </a:rPr>
              <a:t>Phila</a:t>
            </a:r>
            <a:r>
              <a:rPr lang="en-US" sz="1200" u="sng" dirty="0" smtClean="0">
                <a:latin typeface="Comic Sans MS" pitchFamily="66" charset="0"/>
              </a:rPr>
              <a:t> Pa 1976).</a:t>
            </a:r>
            <a:r>
              <a:rPr lang="en-US" sz="1200" dirty="0" smtClean="0">
                <a:latin typeface="Comic Sans MS" pitchFamily="66" charset="0"/>
              </a:rPr>
              <a:t>2016 Jun;41(12):1013-21. </a:t>
            </a:r>
            <a:endParaRPr lang="el-GR" sz="1200" dirty="0"/>
          </a:p>
        </p:txBody>
      </p:sp>
      <p:sp>
        <p:nvSpPr>
          <p:cNvPr id="3" name="2 - Θέση περιεχομένου"/>
          <p:cNvSpPr>
            <a:spLocks noGrp="1"/>
          </p:cNvSpPr>
          <p:nvPr>
            <p:ph idx="1"/>
          </p:nvPr>
        </p:nvSpPr>
        <p:spPr>
          <a:xfrm>
            <a:off x="457200" y="1785926"/>
            <a:ext cx="8229600" cy="4340237"/>
          </a:xfrm>
        </p:spPr>
        <p:txBody>
          <a:bodyPr>
            <a:normAutofit/>
          </a:bodyPr>
          <a:lstStyle/>
          <a:p>
            <a:r>
              <a:rPr lang="el-GR" dirty="0" smtClean="0">
                <a:latin typeface="Comic Sans MS" pitchFamily="66" charset="0"/>
              </a:rPr>
              <a:t>Η αποτελεσματικότητα των </a:t>
            </a:r>
            <a:r>
              <a:rPr lang="en-US" dirty="0" smtClean="0">
                <a:latin typeface="Comic Sans MS" pitchFamily="66" charset="0"/>
              </a:rPr>
              <a:t>Pilates </a:t>
            </a:r>
            <a:r>
              <a:rPr lang="el-GR" dirty="0" smtClean="0">
                <a:latin typeface="Comic Sans MS" pitchFamily="66" charset="0"/>
              </a:rPr>
              <a:t>σε ασθενείς με</a:t>
            </a:r>
            <a:r>
              <a:rPr lang="en-US" dirty="0" smtClean="0">
                <a:latin typeface="Comic Sans MS" pitchFamily="66" charset="0"/>
              </a:rPr>
              <a:t> CLBP</a:t>
            </a:r>
            <a:r>
              <a:rPr lang="el-GR" dirty="0" smtClean="0">
                <a:latin typeface="Comic Sans MS" pitchFamily="66" charset="0"/>
              </a:rPr>
              <a:t> ως αναφορά τον πόνο, τη δυσλειτουργία, την κινητικότητα και τη συνολική εικόνα βελτίωσης  μελετήθηκαν διεξοδικά και φάνηκε ότι βελτιώνουν οριακά όλα τα παραπάνω.</a:t>
            </a:r>
            <a:endParaRPr lang="el-GR" dirty="0">
              <a:latin typeface="Comic Sans MS" pitchFamily="66" charset="0"/>
            </a:endParaRPr>
          </a:p>
        </p:txBody>
      </p:sp>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200" dirty="0" smtClean="0"/>
              <a:t/>
            </a:r>
            <a:br>
              <a:rPr lang="en-US" sz="1200" dirty="0" smtClean="0"/>
            </a:br>
            <a:r>
              <a:rPr lang="el-GR" sz="1200" dirty="0" smtClean="0"/>
              <a:t/>
            </a:r>
            <a:br>
              <a:rPr lang="el-GR" sz="1200" dirty="0" smtClean="0"/>
            </a:br>
            <a:r>
              <a:rPr lang="el-GR" sz="1200" dirty="0" smtClean="0"/>
              <a:t/>
            </a:r>
            <a:br>
              <a:rPr lang="el-GR" sz="1200" dirty="0" smtClean="0"/>
            </a:br>
            <a:r>
              <a:rPr lang="el-GR" sz="1200" dirty="0" smtClean="0"/>
              <a:t/>
            </a:r>
            <a:br>
              <a:rPr lang="el-GR" sz="1200" dirty="0" smtClean="0"/>
            </a:br>
            <a:r>
              <a:rPr lang="en-US" sz="2200" b="1" dirty="0" err="1" smtClean="0">
                <a:latin typeface="Comic Sans MS" pitchFamily="66" charset="0"/>
              </a:rPr>
              <a:t>Nonpharmacologic</a:t>
            </a:r>
            <a:r>
              <a:rPr lang="en-US" sz="2200" b="1" dirty="0" smtClean="0">
                <a:latin typeface="Comic Sans MS" pitchFamily="66" charset="0"/>
              </a:rPr>
              <a:t> Therapies for Low Back Pain: A Systematic Review for an American College of Physicians Clinical Practice Guideline</a:t>
            </a:r>
            <a:r>
              <a:rPr lang="en-US" sz="1200" b="1" dirty="0" smtClean="0"/>
              <a:t>.</a:t>
            </a:r>
            <a:br>
              <a:rPr lang="en-US" sz="1200" b="1" dirty="0" smtClean="0"/>
            </a:br>
            <a:r>
              <a:rPr lang="en-US" sz="1200" u="sng" dirty="0" smtClean="0">
                <a:latin typeface="Comic Sans MS" pitchFamily="66" charset="0"/>
              </a:rPr>
              <a:t>Chou R</a:t>
            </a:r>
            <a:r>
              <a:rPr lang="en-US" sz="1200" baseline="30000" dirty="0" smtClean="0">
                <a:latin typeface="Comic Sans MS" pitchFamily="66" charset="0"/>
              </a:rPr>
              <a:t>1</a:t>
            </a:r>
            <a:r>
              <a:rPr lang="en-US" sz="1200" dirty="0" smtClean="0">
                <a:latin typeface="Comic Sans MS" pitchFamily="66" charset="0"/>
              </a:rPr>
              <a:t>, </a:t>
            </a:r>
            <a:r>
              <a:rPr lang="en-US" sz="1200" u="sng" dirty="0" err="1" smtClean="0">
                <a:latin typeface="Comic Sans MS" pitchFamily="66" charset="0"/>
              </a:rPr>
              <a:t>Deyo</a:t>
            </a:r>
            <a:r>
              <a:rPr lang="en-US" sz="1200" u="sng" dirty="0" smtClean="0">
                <a:latin typeface="Comic Sans MS" pitchFamily="66" charset="0"/>
              </a:rPr>
              <a:t> R</a:t>
            </a:r>
            <a:r>
              <a:rPr lang="en-US" sz="1200" dirty="0" smtClean="0">
                <a:latin typeface="Comic Sans MS" pitchFamily="66" charset="0"/>
              </a:rPr>
              <a:t>, </a:t>
            </a:r>
            <a:r>
              <a:rPr lang="en-US" sz="1200" u="sng" dirty="0" err="1" smtClean="0">
                <a:latin typeface="Comic Sans MS" pitchFamily="66" charset="0"/>
              </a:rPr>
              <a:t>Friedly</a:t>
            </a:r>
            <a:r>
              <a:rPr lang="en-US" sz="1200" u="sng" dirty="0" smtClean="0">
                <a:latin typeface="Comic Sans MS" pitchFamily="66" charset="0"/>
              </a:rPr>
              <a:t> J</a:t>
            </a:r>
            <a:r>
              <a:rPr lang="en-US" sz="1200" dirty="0" smtClean="0">
                <a:latin typeface="Comic Sans MS" pitchFamily="66" charset="0"/>
              </a:rPr>
              <a:t>, </a:t>
            </a:r>
            <a:r>
              <a:rPr lang="en-US" sz="1200" u="sng" dirty="0" err="1" smtClean="0">
                <a:latin typeface="Comic Sans MS" pitchFamily="66" charset="0"/>
              </a:rPr>
              <a:t>Skelly</a:t>
            </a:r>
            <a:r>
              <a:rPr lang="en-US" sz="1200" u="sng" dirty="0" smtClean="0">
                <a:latin typeface="Comic Sans MS" pitchFamily="66" charset="0"/>
              </a:rPr>
              <a:t> A</a:t>
            </a:r>
            <a:r>
              <a:rPr lang="en-US" sz="1200" dirty="0" smtClean="0">
                <a:latin typeface="Comic Sans MS" pitchFamily="66" charset="0"/>
              </a:rPr>
              <a:t> </a:t>
            </a:r>
            <a:r>
              <a:rPr lang="en-US" sz="1200" u="sng" dirty="0" smtClean="0">
                <a:latin typeface="Comic Sans MS" pitchFamily="66" charset="0"/>
              </a:rPr>
              <a:t>Hashimoto R</a:t>
            </a:r>
            <a:r>
              <a:rPr lang="en-US" sz="1200" dirty="0" smtClean="0">
                <a:latin typeface="Comic Sans MS" pitchFamily="66" charset="0"/>
              </a:rPr>
              <a:t>, </a:t>
            </a:r>
            <a:r>
              <a:rPr lang="en-US" sz="1200" u="sng" dirty="0" smtClean="0">
                <a:latin typeface="Comic Sans MS" pitchFamily="66" charset="0"/>
              </a:rPr>
              <a:t>Weimer M</a:t>
            </a:r>
            <a:r>
              <a:rPr lang="en-US" sz="1200" dirty="0" smtClean="0">
                <a:latin typeface="Comic Sans MS" pitchFamily="66" charset="0"/>
              </a:rPr>
              <a:t>, </a:t>
            </a:r>
            <a:r>
              <a:rPr lang="en-US" sz="1200" u="sng" dirty="0" smtClean="0">
                <a:latin typeface="Comic Sans MS" pitchFamily="66" charset="0"/>
              </a:rPr>
              <a:t>Fu R</a:t>
            </a:r>
            <a:r>
              <a:rPr lang="en-US" sz="1200" dirty="0" smtClean="0">
                <a:latin typeface="Comic Sans MS" pitchFamily="66" charset="0"/>
              </a:rPr>
              <a:t>, </a:t>
            </a:r>
            <a:r>
              <a:rPr lang="en-US" sz="1200" u="sng" dirty="0" smtClean="0">
                <a:latin typeface="Comic Sans MS" pitchFamily="66" charset="0"/>
              </a:rPr>
              <a:t>Dana T</a:t>
            </a:r>
            <a:r>
              <a:rPr lang="en-US" sz="1200" dirty="0" smtClean="0">
                <a:latin typeface="Comic Sans MS" pitchFamily="66" charset="0"/>
              </a:rPr>
              <a:t>, </a:t>
            </a:r>
            <a:r>
              <a:rPr lang="en-US" sz="1200" u="sng" dirty="0" err="1" smtClean="0">
                <a:latin typeface="Comic Sans MS" pitchFamily="66" charset="0"/>
              </a:rPr>
              <a:t>Kraegel</a:t>
            </a:r>
            <a:r>
              <a:rPr lang="en-US" sz="1200" u="sng" dirty="0" smtClean="0">
                <a:latin typeface="Comic Sans MS" pitchFamily="66" charset="0"/>
              </a:rPr>
              <a:t> P</a:t>
            </a:r>
            <a:r>
              <a:rPr lang="en-US" sz="1200" dirty="0" smtClean="0">
                <a:latin typeface="Comic Sans MS" pitchFamily="66" charset="0"/>
              </a:rPr>
              <a:t>, </a:t>
            </a:r>
            <a:r>
              <a:rPr lang="en-US" sz="1200" u="sng" dirty="0" smtClean="0">
                <a:latin typeface="Comic Sans MS" pitchFamily="66" charset="0"/>
              </a:rPr>
              <a:t>Griffin J</a:t>
            </a:r>
            <a:r>
              <a:rPr lang="en-US" sz="1200" dirty="0" smtClean="0">
                <a:latin typeface="Comic Sans MS" pitchFamily="66" charset="0"/>
              </a:rPr>
              <a:t>, </a:t>
            </a:r>
            <a:r>
              <a:rPr lang="en-US" sz="1200" u="sng" dirty="0" err="1" smtClean="0">
                <a:latin typeface="Comic Sans MS" pitchFamily="66" charset="0"/>
              </a:rPr>
              <a:t>Grusing</a:t>
            </a:r>
            <a:r>
              <a:rPr lang="en-US" sz="1200" u="sng" dirty="0" smtClean="0">
                <a:latin typeface="Comic Sans MS" pitchFamily="66" charset="0"/>
              </a:rPr>
              <a:t> S</a:t>
            </a:r>
            <a:r>
              <a:rPr lang="el-GR" sz="1200" u="sng" baseline="30000" dirty="0" smtClean="0">
                <a:latin typeface="Comic Sans MS" pitchFamily="66" charset="0"/>
              </a:rPr>
              <a:t>,</a:t>
            </a:r>
            <a:r>
              <a:rPr lang="en-US" sz="1200" u="sng" dirty="0" smtClean="0">
                <a:latin typeface="Comic Sans MS" pitchFamily="66" charset="0"/>
              </a:rPr>
              <a:t>Brodt</a:t>
            </a:r>
            <a:r>
              <a:rPr lang="en-US" sz="1200" baseline="30000" dirty="0" smtClean="0">
                <a:latin typeface="Comic Sans MS" pitchFamily="66" charset="0"/>
              </a:rPr>
              <a:t>1</a:t>
            </a:r>
            <a:r>
              <a:rPr lang="en-US" u="sng" dirty="0" smtClean="0">
                <a:latin typeface="Comic Sans MS" pitchFamily="66" charset="0"/>
              </a:rPr>
              <a:t> </a:t>
            </a:r>
            <a:r>
              <a:rPr lang="el-GR" u="sng" dirty="0" smtClean="0">
                <a:latin typeface="Comic Sans MS" pitchFamily="66" charset="0"/>
              </a:rPr>
              <a:t/>
            </a:r>
            <a:br>
              <a:rPr lang="el-GR" u="sng" dirty="0" smtClean="0">
                <a:latin typeface="Comic Sans MS" pitchFamily="66" charset="0"/>
              </a:rPr>
            </a:br>
            <a:r>
              <a:rPr lang="en-US" sz="1200" u="sng" dirty="0" smtClean="0">
                <a:latin typeface="Comic Sans MS" pitchFamily="66" charset="0"/>
              </a:rPr>
              <a:t>Ann Intern Med.</a:t>
            </a:r>
            <a:r>
              <a:rPr lang="en-US" sz="1200" dirty="0" smtClean="0">
                <a:latin typeface="Comic Sans MS" pitchFamily="66" charset="0"/>
              </a:rPr>
              <a:t> 2017 Apr 4;166(7):493-505.. </a:t>
            </a:r>
            <a:r>
              <a:rPr lang="en-US" dirty="0" smtClean="0">
                <a:latin typeface="Comic Sans MS" pitchFamily="66" charset="0"/>
              </a:rPr>
              <a:t/>
            </a:r>
            <a:br>
              <a:rPr lang="en-US"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a:xfrm>
            <a:off x="457200" y="1857364"/>
            <a:ext cx="8229600" cy="4268799"/>
          </a:xfrm>
        </p:spPr>
        <p:txBody>
          <a:bodyPr>
            <a:normAutofit fontScale="62500" lnSpcReduction="20000"/>
          </a:bodyPr>
          <a:lstStyle/>
          <a:p>
            <a:pPr>
              <a:buNone/>
            </a:pPr>
            <a:endParaRPr lang="en-US" b="1" cap="all" dirty="0" smtClean="0"/>
          </a:p>
          <a:p>
            <a:r>
              <a:rPr lang="el-GR" dirty="0" smtClean="0">
                <a:latin typeface="Comic Sans MS" pitchFamily="66" charset="0"/>
              </a:rPr>
              <a:t>Μελετήθηκαν μη φαρμακολογικές θεραπευτικές τεχνικές όπως:</a:t>
            </a:r>
          </a:p>
          <a:p>
            <a:pPr marL="514350" indent="-514350">
              <a:buFont typeface="+mj-lt"/>
              <a:buAutoNum type="arabicPeriod"/>
            </a:pPr>
            <a:r>
              <a:rPr lang="el-GR" dirty="0" smtClean="0">
                <a:latin typeface="Comic Sans MS" pitchFamily="66" charset="0"/>
              </a:rPr>
              <a:t>Το </a:t>
            </a:r>
            <a:r>
              <a:rPr lang="el-GR" b="1" dirty="0" smtClean="0">
                <a:latin typeface="Comic Sans MS" pitchFamily="66" charset="0"/>
              </a:rPr>
              <a:t>Τ</a:t>
            </a:r>
            <a:r>
              <a:rPr lang="en-US" b="1" dirty="0" err="1" smtClean="0">
                <a:latin typeface="Comic Sans MS" pitchFamily="66" charset="0"/>
              </a:rPr>
              <a:t>ai</a:t>
            </a:r>
            <a:r>
              <a:rPr lang="en-US" b="1" dirty="0" smtClean="0">
                <a:latin typeface="Comic Sans MS" pitchFamily="66" charset="0"/>
              </a:rPr>
              <a:t> chi </a:t>
            </a:r>
            <a:r>
              <a:rPr lang="en-US" dirty="0" smtClean="0">
                <a:latin typeface="Comic Sans MS" pitchFamily="66" charset="0"/>
              </a:rPr>
              <a:t>(strength of evidence [SOE], low) </a:t>
            </a:r>
            <a:r>
              <a:rPr lang="el-GR" dirty="0" smtClean="0">
                <a:latin typeface="Comic Sans MS" pitchFamily="66" charset="0"/>
              </a:rPr>
              <a:t>,</a:t>
            </a:r>
          </a:p>
          <a:p>
            <a:pPr marL="514350" indent="-514350">
              <a:buFont typeface="+mj-lt"/>
              <a:buAutoNum type="arabicPeriod"/>
            </a:pPr>
            <a:r>
              <a:rPr lang="el-GR" dirty="0" smtClean="0">
                <a:latin typeface="Comic Sans MS" pitchFamily="66" charset="0"/>
              </a:rPr>
              <a:t>Ο</a:t>
            </a:r>
            <a:r>
              <a:rPr lang="el-GR" b="1" dirty="0" smtClean="0">
                <a:latin typeface="Comic Sans MS" pitchFamily="66" charset="0"/>
              </a:rPr>
              <a:t> Διαλογισμός</a:t>
            </a:r>
            <a:r>
              <a:rPr lang="en-US" b="1" dirty="0" smtClean="0">
                <a:latin typeface="Comic Sans MS" pitchFamily="66" charset="0"/>
              </a:rPr>
              <a:t> </a:t>
            </a:r>
            <a:r>
              <a:rPr lang="en-US" dirty="0" smtClean="0">
                <a:latin typeface="Comic Sans MS" pitchFamily="66" charset="0"/>
              </a:rPr>
              <a:t>(SOE, moderate) </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Η </a:t>
            </a:r>
            <a:r>
              <a:rPr lang="el-GR" b="1" dirty="0" smtClean="0">
                <a:latin typeface="Comic Sans MS" pitchFamily="66" charset="0"/>
              </a:rPr>
              <a:t>Υ</a:t>
            </a:r>
            <a:r>
              <a:rPr lang="en-US" b="1" dirty="0" err="1" smtClean="0">
                <a:latin typeface="Comic Sans MS" pitchFamily="66" charset="0"/>
              </a:rPr>
              <a:t>oga</a:t>
            </a:r>
            <a:r>
              <a:rPr lang="en-US" dirty="0" smtClean="0">
                <a:latin typeface="Comic Sans MS" pitchFamily="66" charset="0"/>
              </a:rPr>
              <a:t> (SOE, moderate). </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Η</a:t>
            </a:r>
            <a:r>
              <a:rPr lang="el-GR" b="1" dirty="0" smtClean="0">
                <a:latin typeface="Comic Sans MS" pitchFamily="66" charset="0"/>
              </a:rPr>
              <a:t> Ψυχοθεραπεία</a:t>
            </a:r>
          </a:p>
          <a:p>
            <a:pPr marL="514350" indent="-514350">
              <a:buFont typeface="+mj-lt"/>
              <a:buAutoNum type="arabicPeriod"/>
            </a:pPr>
            <a:r>
              <a:rPr lang="el-GR" dirty="0" smtClean="0">
                <a:latin typeface="Comic Sans MS" pitchFamily="66" charset="0"/>
              </a:rPr>
              <a:t>Το</a:t>
            </a:r>
            <a:r>
              <a:rPr lang="el-GR" b="1" dirty="0" smtClean="0">
                <a:latin typeface="Comic Sans MS" pitchFamily="66" charset="0"/>
              </a:rPr>
              <a:t> Μασάζ </a:t>
            </a:r>
          </a:p>
          <a:p>
            <a:pPr marL="514350" indent="-514350">
              <a:buFont typeface="+mj-lt"/>
              <a:buAutoNum type="arabicPeriod"/>
            </a:pPr>
            <a:r>
              <a:rPr lang="el-GR" dirty="0" smtClean="0">
                <a:latin typeface="Comic Sans MS" pitchFamily="66" charset="0"/>
              </a:rPr>
              <a:t>Ο </a:t>
            </a:r>
            <a:r>
              <a:rPr lang="el-GR" b="1" dirty="0" smtClean="0">
                <a:latin typeface="Comic Sans MS" pitchFamily="66" charset="0"/>
              </a:rPr>
              <a:t>Βελονισμός</a:t>
            </a:r>
            <a:r>
              <a:rPr lang="el-GR" dirty="0" smtClean="0">
                <a:latin typeface="Comic Sans MS" pitchFamily="66" charset="0"/>
              </a:rPr>
              <a:t> </a:t>
            </a:r>
            <a:r>
              <a:rPr lang="en-US" dirty="0" smtClean="0">
                <a:latin typeface="Comic Sans MS" pitchFamily="66" charset="0"/>
              </a:rPr>
              <a:t>(SOE, low). </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Η </a:t>
            </a:r>
            <a:r>
              <a:rPr lang="el-GR" b="1" dirty="0" smtClean="0">
                <a:latin typeface="Comic Sans MS" pitchFamily="66" charset="0"/>
              </a:rPr>
              <a:t>Πολυπαραγοντική αποκατάσταση </a:t>
            </a:r>
            <a:r>
              <a:rPr lang="en-US" dirty="0" smtClean="0">
                <a:latin typeface="Comic Sans MS" pitchFamily="66" charset="0"/>
              </a:rPr>
              <a:t> (SOE, low to moderate). </a:t>
            </a:r>
          </a:p>
          <a:p>
            <a:pPr>
              <a:buNone/>
            </a:pPr>
            <a:endParaRPr lang="en-US" b="1" cap="all" dirty="0" smtClean="0">
              <a:latin typeface="Comic Sans MS" pitchFamily="66" charset="0"/>
            </a:endParaRPr>
          </a:p>
          <a:p>
            <a:r>
              <a:rPr lang="el-GR" dirty="0" smtClean="0">
                <a:latin typeface="Comic Sans MS" pitchFamily="66" charset="0"/>
              </a:rPr>
              <a:t>Αρκετές μη φαρμακολογικές θεραπευτικές τεχνικές έχουν συσχετιστεί με μέτρια συνήθως αποτελέσματα στην θεραπεία του</a:t>
            </a:r>
            <a:r>
              <a:rPr lang="en-US" dirty="0" smtClean="0">
                <a:latin typeface="Comic Sans MS" pitchFamily="66" charset="0"/>
              </a:rPr>
              <a:t> CLBP</a:t>
            </a:r>
            <a:r>
              <a:rPr lang="el-GR" dirty="0" smtClean="0">
                <a:latin typeface="Comic Sans MS" pitchFamily="66" charset="0"/>
              </a:rPr>
              <a:t>.</a:t>
            </a:r>
            <a:endParaRPr lang="el-GR" dirty="0"/>
          </a:p>
        </p:txBody>
      </p:sp>
      <p:pic>
        <p:nvPicPr>
          <p:cNvPr id="4" name="Picture 8" descr="Αποτέλεσμα εικόνας για νευρογενής διαλείπουσα χωλότητα"/>
          <p:cNvPicPr>
            <a:picLocks noChangeAspect="1" noChangeArrowheads="1"/>
          </p:cNvPicPr>
          <p:nvPr/>
        </p:nvPicPr>
        <p:blipFill>
          <a:blip r:embed="rId2"/>
          <a:srcRect/>
          <a:stretch>
            <a:fillRect/>
          </a:stretch>
        </p:blipFill>
        <p:spPr bwMode="auto">
          <a:xfrm>
            <a:off x="3857620" y="5476874"/>
            <a:ext cx="3314700" cy="138112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Επεμβατικές τεχνικές</a:t>
            </a:r>
            <a:endParaRPr lang="el-GR" dirty="0">
              <a:latin typeface="Comic Sans MS" pitchFamily="66" charset="0"/>
            </a:endParaRPr>
          </a:p>
        </p:txBody>
      </p:sp>
      <p:sp>
        <p:nvSpPr>
          <p:cNvPr id="3" name="2 - Θέση περιεχομένου"/>
          <p:cNvSpPr>
            <a:spLocks noGrp="1"/>
          </p:cNvSpPr>
          <p:nvPr>
            <p:ph idx="1"/>
          </p:nvPr>
        </p:nvSpPr>
        <p:spPr/>
        <p:txBody>
          <a:bodyPr>
            <a:normAutofit/>
          </a:bodyPr>
          <a:lstStyle/>
          <a:p>
            <a:pPr marL="514350" indent="-514350">
              <a:buNone/>
            </a:pPr>
            <a:r>
              <a:rPr lang="en-US" sz="2400" b="1" dirty="0" smtClean="0">
                <a:latin typeface="Comic Sans MS" pitchFamily="66" charset="0"/>
              </a:rPr>
              <a:t>Medial Branch Block</a:t>
            </a:r>
            <a:r>
              <a:rPr lang="el-GR" sz="2400" b="1" dirty="0" smtClean="0">
                <a:latin typeface="Comic Sans MS" pitchFamily="66" charset="0"/>
              </a:rPr>
              <a:t>- Διαγνωστικά/Θεραπευτικά</a:t>
            </a:r>
            <a:r>
              <a:rPr lang="en-US" b="1" dirty="0" smtClean="0"/>
              <a:t/>
            </a:r>
            <a:br>
              <a:rPr lang="en-US" b="1" dirty="0" smtClean="0"/>
            </a:br>
            <a:r>
              <a:rPr lang="en-US" sz="1400" b="1" dirty="0" smtClean="0">
                <a:latin typeface="Comic Sans MS" pitchFamily="66" charset="0"/>
              </a:rPr>
              <a:t>Medial branch block under CT guidance. a</a:t>
            </a:r>
            <a:r>
              <a:rPr lang="en-US" sz="1400" dirty="0" smtClean="0">
                <a:latin typeface="Comic Sans MS" pitchFamily="66" charset="0"/>
              </a:rPr>
              <a:t>: L4–5 level; </a:t>
            </a:r>
            <a:r>
              <a:rPr lang="en-US" sz="1400" b="1" dirty="0" smtClean="0">
                <a:latin typeface="Comic Sans MS" pitchFamily="66" charset="0"/>
              </a:rPr>
              <a:t>b</a:t>
            </a:r>
            <a:r>
              <a:rPr lang="en-US" sz="1400" dirty="0" smtClean="0">
                <a:latin typeface="Comic Sans MS" pitchFamily="66" charset="0"/>
              </a:rPr>
              <a:t>: L5-S1 level. </a:t>
            </a:r>
            <a:r>
              <a:rPr lang="en-US" sz="1400" b="1" dirty="0" smtClean="0">
                <a:latin typeface="Comic Sans MS" pitchFamily="66" charset="0"/>
              </a:rPr>
              <a:t>c</a:t>
            </a:r>
            <a:r>
              <a:rPr lang="en-US" sz="1400" dirty="0" smtClean="0">
                <a:latin typeface="Comic Sans MS" pitchFamily="66" charset="0"/>
              </a:rPr>
              <a:t>, </a:t>
            </a:r>
            <a:r>
              <a:rPr lang="en-US" sz="1400" b="1" dirty="0" smtClean="0">
                <a:latin typeface="Comic Sans MS" pitchFamily="66" charset="0"/>
              </a:rPr>
              <a:t>d</a:t>
            </a:r>
            <a:r>
              <a:rPr lang="en-US" sz="1400" dirty="0" smtClean="0">
                <a:latin typeface="Comic Sans MS" pitchFamily="66" charset="0"/>
              </a:rPr>
              <a:t>: Diffusion of contrast media prior to anesthetic injection confirming optimal needle tip placement (white arrows). Needle tip at the target point at injection should be placed at the middle of the base of the transverse process at its junction with the superior process at the L4–5 level. An analogous target point should be used at the L5-S1 level midway between the upper end and middle of the ala of the sacrum (white stars). </a:t>
            </a:r>
            <a:r>
              <a:rPr lang="en-US" sz="1400" dirty="0" err="1" smtClean="0">
                <a:latin typeface="Comic Sans MS" pitchFamily="66" charset="0"/>
              </a:rPr>
              <a:t>Vr</a:t>
            </a:r>
            <a:r>
              <a:rPr lang="en-US" sz="1400" dirty="0" smtClean="0">
                <a:latin typeface="Comic Sans MS" pitchFamily="66" charset="0"/>
              </a:rPr>
              <a:t>: ventral </a:t>
            </a:r>
            <a:r>
              <a:rPr lang="en-US" sz="1400" dirty="0" err="1" smtClean="0">
                <a:latin typeface="Comic Sans MS" pitchFamily="66" charset="0"/>
              </a:rPr>
              <a:t>ramus</a:t>
            </a:r>
            <a:r>
              <a:rPr lang="en-US" sz="1400" dirty="0" smtClean="0">
                <a:latin typeface="Comic Sans MS" pitchFamily="66" charset="0"/>
              </a:rPr>
              <a:t>. Dr: Dorsal </a:t>
            </a:r>
            <a:r>
              <a:rPr lang="en-US" sz="1400" dirty="0" err="1" smtClean="0">
                <a:latin typeface="Comic Sans MS" pitchFamily="66" charset="0"/>
              </a:rPr>
              <a:t>ramus</a:t>
            </a:r>
            <a:r>
              <a:rPr lang="en-US" sz="1400" dirty="0" smtClean="0">
                <a:latin typeface="Comic Sans MS" pitchFamily="66" charset="0"/>
              </a:rPr>
              <a:t>. m: medial branch. </a:t>
            </a:r>
            <a:r>
              <a:rPr lang="en-US" sz="1400" dirty="0" err="1" smtClean="0">
                <a:latin typeface="Comic Sans MS" pitchFamily="66" charset="0"/>
              </a:rPr>
              <a:t>i</a:t>
            </a:r>
            <a:r>
              <a:rPr lang="en-US" sz="1400" dirty="0" smtClean="0">
                <a:latin typeface="Comic Sans MS" pitchFamily="66" charset="0"/>
              </a:rPr>
              <a:t>: intermediate branch. l: lateral branch</a:t>
            </a:r>
            <a:endParaRPr lang="en-US" sz="1400" b="1" dirty="0" smtClean="0">
              <a:latin typeface="Comic Sans MS" pitchFamily="66" charset="0"/>
            </a:endParaRPr>
          </a:p>
        </p:txBody>
      </p:sp>
      <p:pic>
        <p:nvPicPr>
          <p:cNvPr id="7" name="Picture 2" descr="An external file that holds a picture, illustration, etc.&#10;Object name is 13244_2018_638_Fig1_HTML.jpg"/>
          <p:cNvPicPr>
            <a:picLocks noChangeAspect="1" noChangeArrowheads="1"/>
          </p:cNvPicPr>
          <p:nvPr/>
        </p:nvPicPr>
        <p:blipFill>
          <a:blip r:embed="rId2"/>
          <a:srcRect/>
          <a:stretch>
            <a:fillRect/>
          </a:stretch>
        </p:blipFill>
        <p:spPr bwMode="auto">
          <a:xfrm>
            <a:off x="1857356" y="3786936"/>
            <a:ext cx="5357850" cy="307106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t"/>
            <a:r>
              <a:rPr lang="el-GR" dirty="0" err="1" smtClean="0">
                <a:latin typeface="Comic Sans MS" pitchFamily="66" charset="0"/>
              </a:rPr>
              <a:t>Νευρόλυση</a:t>
            </a:r>
            <a:r>
              <a:rPr lang="el-GR" dirty="0" smtClean="0">
                <a:latin typeface="Comic Sans MS" pitchFamily="66" charset="0"/>
              </a:rPr>
              <a:t>- </a:t>
            </a:r>
            <a:r>
              <a:rPr lang="en-US" b="1" dirty="0" smtClean="0">
                <a:latin typeface="Comic Sans MS" pitchFamily="66" charset="0"/>
              </a:rPr>
              <a:t>Medial Branch </a:t>
            </a:r>
            <a:r>
              <a:rPr lang="en-US" dirty="0" smtClean="0"/>
              <a:t/>
            </a:r>
            <a:br>
              <a:rPr lang="en-US" dirty="0" smtClean="0"/>
            </a:br>
            <a:r>
              <a:rPr lang="en-US" sz="1200" dirty="0" smtClean="0">
                <a:latin typeface="Comic Sans MS" pitchFamily="66" charset="0"/>
              </a:rPr>
              <a:t> </a:t>
            </a:r>
            <a:br>
              <a:rPr lang="en-US" sz="1200" dirty="0" smtClean="0">
                <a:latin typeface="Comic Sans MS" pitchFamily="66" charset="0"/>
              </a:rPr>
            </a:br>
            <a:r>
              <a:rPr lang="en-US" sz="1600" dirty="0" smtClean="0">
                <a:latin typeface="Comic Sans MS" pitchFamily="66" charset="0"/>
              </a:rPr>
              <a:t>Facet joint syndrome: from diagnosis to interventional management</a:t>
            </a:r>
            <a:r>
              <a:rPr lang="en-US" sz="1200" dirty="0" smtClean="0">
                <a:latin typeface="Comic Sans MS" pitchFamily="66" charset="0"/>
              </a:rPr>
              <a:t/>
            </a:r>
            <a:br>
              <a:rPr lang="en-US" sz="1200" dirty="0" smtClean="0">
                <a:latin typeface="Comic Sans MS" pitchFamily="66" charset="0"/>
              </a:rPr>
            </a:br>
            <a:r>
              <a:rPr lang="en-US" sz="1200" dirty="0" err="1" smtClean="0">
                <a:latin typeface="Comic Sans MS" pitchFamily="66" charset="0"/>
              </a:rPr>
              <a:t>Romain</a:t>
            </a:r>
            <a:r>
              <a:rPr lang="en-US" sz="1200" dirty="0" smtClean="0">
                <a:latin typeface="Comic Sans MS" pitchFamily="66" charset="0"/>
              </a:rPr>
              <a:t> </a:t>
            </a:r>
            <a:r>
              <a:rPr lang="en-US" sz="1200" dirty="0" err="1" smtClean="0">
                <a:latin typeface="Comic Sans MS" pitchFamily="66" charset="0"/>
              </a:rPr>
              <a:t>Perolat</a:t>
            </a:r>
            <a:r>
              <a:rPr lang="el-GR" sz="1200" dirty="0" smtClean="0">
                <a:latin typeface="Comic Sans MS" pitchFamily="66" charset="0"/>
              </a:rPr>
              <a:t> </a:t>
            </a:r>
            <a:r>
              <a:rPr lang="en-US" sz="1200" dirty="0" smtClean="0">
                <a:latin typeface="Comic Sans MS" pitchFamily="66" charset="0"/>
              </a:rPr>
              <a:t>et al</a:t>
            </a:r>
            <a:br>
              <a:rPr lang="en-US" sz="1200" dirty="0" smtClean="0">
                <a:latin typeface="Comic Sans MS" pitchFamily="66" charset="0"/>
              </a:rPr>
            </a:br>
            <a:r>
              <a:rPr lang="en-US" sz="1200" dirty="0" smtClean="0">
                <a:latin typeface="Comic Sans MS" pitchFamily="66" charset="0"/>
              </a:rPr>
              <a:t> Insights Imaging. 2018 Oct; 9(5): 773–789 </a:t>
            </a:r>
            <a:br>
              <a:rPr lang="en-US" sz="1200" dirty="0" smtClean="0">
                <a:latin typeface="Comic Sans MS" pitchFamily="66" charset="0"/>
              </a:rPr>
            </a:br>
            <a:endParaRPr lang="el-GR" sz="1200" dirty="0">
              <a:latin typeface="Comic Sans MS" pitchFamily="66" charset="0"/>
            </a:endParaRPr>
          </a:p>
        </p:txBody>
      </p:sp>
      <p:sp>
        <p:nvSpPr>
          <p:cNvPr id="3" name="2 - Θέση περιεχομένου"/>
          <p:cNvSpPr>
            <a:spLocks noGrp="1"/>
          </p:cNvSpPr>
          <p:nvPr>
            <p:ph idx="1"/>
          </p:nvPr>
        </p:nvSpPr>
        <p:spPr/>
        <p:txBody>
          <a:bodyPr>
            <a:normAutofit fontScale="77500" lnSpcReduction="20000"/>
          </a:bodyPr>
          <a:lstStyle/>
          <a:p>
            <a:pPr>
              <a:buNone/>
            </a:pPr>
            <a:endParaRPr lang="el-GR" dirty="0" smtClean="0">
              <a:latin typeface="Comic Sans MS" pitchFamily="66" charset="0"/>
            </a:endParaRPr>
          </a:p>
          <a:p>
            <a:r>
              <a:rPr lang="el-GR" dirty="0" smtClean="0">
                <a:latin typeface="Comic Sans MS" pitchFamily="66" charset="0"/>
              </a:rPr>
              <a:t>Ο ιδανικός ασθενής για </a:t>
            </a:r>
            <a:r>
              <a:rPr lang="el-GR" dirty="0" err="1" smtClean="0">
                <a:latin typeface="Comic Sans MS" pitchFamily="66" charset="0"/>
              </a:rPr>
              <a:t>νευρόλυση</a:t>
            </a:r>
            <a:r>
              <a:rPr lang="el-GR" dirty="0" smtClean="0">
                <a:latin typeface="Comic Sans MS" pitchFamily="66" charset="0"/>
              </a:rPr>
              <a:t> είναι αυτός που είχε βελτίωση των συμπτωμάτων του μετά από έγχυση  των</a:t>
            </a:r>
            <a:r>
              <a:rPr lang="en-US" dirty="0" smtClean="0">
                <a:latin typeface="Comic Sans MS" pitchFamily="66" charset="0"/>
              </a:rPr>
              <a:t> Medial branch </a:t>
            </a:r>
            <a:endParaRPr lang="el-GR" dirty="0" smtClean="0">
              <a:latin typeface="Comic Sans MS" pitchFamily="66" charset="0"/>
            </a:endParaRPr>
          </a:p>
          <a:p>
            <a:r>
              <a:rPr lang="el-GR" dirty="0" smtClean="0">
                <a:latin typeface="Comic Sans MS" pitchFamily="66" charset="0"/>
              </a:rPr>
              <a:t>Οι νευρικές ίνες καταστρέφονται είτε με ραδιοσυχνότητες</a:t>
            </a:r>
            <a:r>
              <a:rPr lang="en-US" dirty="0" smtClean="0">
                <a:latin typeface="Comic Sans MS" pitchFamily="66" charset="0"/>
              </a:rPr>
              <a:t> (RF ablation)</a:t>
            </a:r>
            <a:r>
              <a:rPr lang="el-GR" dirty="0" smtClean="0">
                <a:latin typeface="Comic Sans MS" pitchFamily="66" charset="0"/>
              </a:rPr>
              <a:t>, είτε με το κρύο</a:t>
            </a:r>
            <a:r>
              <a:rPr lang="en-US" dirty="0" smtClean="0">
                <a:latin typeface="Comic Sans MS" pitchFamily="66" charset="0"/>
              </a:rPr>
              <a:t> (</a:t>
            </a:r>
            <a:r>
              <a:rPr lang="en-US" dirty="0" err="1" smtClean="0">
                <a:latin typeface="Comic Sans MS" pitchFamily="66" charset="0"/>
              </a:rPr>
              <a:t>cryoablation</a:t>
            </a:r>
            <a:r>
              <a:rPr lang="en-US" dirty="0" smtClean="0">
                <a:latin typeface="Comic Sans MS" pitchFamily="66" charset="0"/>
              </a:rPr>
              <a:t> application).</a:t>
            </a:r>
            <a:r>
              <a:rPr lang="el-GR" dirty="0" smtClean="0">
                <a:latin typeface="Comic Sans MS" pitchFamily="66" charset="0"/>
              </a:rPr>
              <a:t> Μετά την καταστροφή αυτών των ινών υπάρχει διακοπή της μετάδοσης του σήματος από την Σ,Σ, στον εγκέφαλο.</a:t>
            </a:r>
            <a:r>
              <a:rPr lang="en-US" dirty="0" smtClean="0">
                <a:latin typeface="Comic Sans MS" pitchFamily="66" charset="0"/>
              </a:rPr>
              <a:t> </a:t>
            </a:r>
            <a:endParaRPr lang="el-GR" dirty="0" smtClean="0">
              <a:latin typeface="Comic Sans MS" pitchFamily="66" charset="0"/>
            </a:endParaRPr>
          </a:p>
          <a:p>
            <a:r>
              <a:rPr lang="el-GR" dirty="0" smtClean="0">
                <a:latin typeface="Comic Sans MS" pitchFamily="66" charset="0"/>
              </a:rPr>
              <a:t>Η </a:t>
            </a:r>
            <a:r>
              <a:rPr lang="el-GR" dirty="0" err="1" smtClean="0">
                <a:latin typeface="Comic Sans MS" pitchFamily="66" charset="0"/>
              </a:rPr>
              <a:t>νευρόλυση</a:t>
            </a:r>
            <a:r>
              <a:rPr lang="el-GR" dirty="0" smtClean="0">
                <a:latin typeface="Comic Sans MS" pitchFamily="66" charset="0"/>
              </a:rPr>
              <a:t> γίνεται σε δύο επίπεδα τουλάχιστον αντίστοιχα νε την ανατομία των ινών. </a:t>
            </a:r>
          </a:p>
          <a:p>
            <a:r>
              <a:rPr lang="el-GR" dirty="0" smtClean="0">
                <a:latin typeface="Comic Sans MS" pitchFamily="66" charset="0"/>
              </a:rPr>
              <a:t>Η ανακούφιση από τον πόνο έχει διάρκεια </a:t>
            </a:r>
            <a:r>
              <a:rPr lang="en-US" dirty="0" smtClean="0">
                <a:latin typeface="Comic Sans MS" pitchFamily="66" charset="0"/>
              </a:rPr>
              <a:t>1–2 </a:t>
            </a:r>
            <a:r>
              <a:rPr lang="el-GR" dirty="0" smtClean="0">
                <a:latin typeface="Comic Sans MS" pitchFamily="66" charset="0"/>
              </a:rPr>
              <a:t>έτη</a:t>
            </a:r>
            <a:r>
              <a:rPr lang="en-US" dirty="0" smtClean="0">
                <a:latin typeface="Comic Sans MS" pitchFamily="66" charset="0"/>
              </a:rPr>
              <a:t>, </a:t>
            </a:r>
            <a:r>
              <a:rPr lang="el-GR" dirty="0" smtClean="0">
                <a:latin typeface="Comic Sans MS" pitchFamily="66" charset="0"/>
              </a:rPr>
              <a:t>και η επιτυχία του είναι της τάξης του</a:t>
            </a:r>
            <a:r>
              <a:rPr lang="en-US" dirty="0" smtClean="0">
                <a:latin typeface="Comic Sans MS" pitchFamily="66" charset="0"/>
              </a:rPr>
              <a:t> 55–85%</a:t>
            </a:r>
            <a:r>
              <a:rPr lang="el-GR" dirty="0" smtClean="0">
                <a:latin typeface="Comic Sans MS" pitchFamily="66" charset="0"/>
              </a:rPr>
              <a:t>.</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latin typeface="Comic Sans MS" pitchFamily="66" charset="0"/>
              </a:rPr>
              <a:t>Νευρόλυση</a:t>
            </a:r>
            <a:r>
              <a:rPr lang="el-GR" dirty="0" smtClean="0">
                <a:latin typeface="Comic Sans MS" pitchFamily="66" charset="0"/>
              </a:rPr>
              <a:t>- </a:t>
            </a:r>
            <a:r>
              <a:rPr lang="en-US" b="1" dirty="0" smtClean="0">
                <a:latin typeface="Comic Sans MS" pitchFamily="66" charset="0"/>
              </a:rPr>
              <a:t>Medial Branch </a:t>
            </a:r>
            <a:r>
              <a:rPr lang="en-US" dirty="0" smtClean="0"/>
              <a:t/>
            </a:r>
            <a:br>
              <a:rPr lang="en-US" dirty="0" smtClean="0"/>
            </a:br>
            <a:endParaRPr lang="el-GR" dirty="0"/>
          </a:p>
        </p:txBody>
      </p:sp>
      <p:pic>
        <p:nvPicPr>
          <p:cNvPr id="5" name="Picture 6" descr="Αποτέλεσμα εικόνας για facet syndrome neck"/>
          <p:cNvPicPr>
            <a:picLocks noChangeAspect="1" noChangeArrowheads="1"/>
          </p:cNvPicPr>
          <p:nvPr/>
        </p:nvPicPr>
        <p:blipFill>
          <a:blip r:embed="rId2"/>
          <a:srcRect/>
          <a:stretch>
            <a:fillRect/>
          </a:stretch>
        </p:blipFill>
        <p:spPr bwMode="auto">
          <a:xfrm>
            <a:off x="1357290" y="1428736"/>
            <a:ext cx="7106759" cy="49839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100" u="sng" dirty="0" err="1" smtClean="0">
                <a:latin typeface="Comic Sans MS" pitchFamily="66" charset="0"/>
              </a:rPr>
              <a:t>Toosizadeh</a:t>
            </a:r>
            <a:r>
              <a:rPr lang="en-US" sz="1100" u="sng" dirty="0" smtClean="0">
                <a:latin typeface="Comic Sans MS" pitchFamily="66" charset="0"/>
              </a:rPr>
              <a:t> N</a:t>
            </a:r>
            <a:r>
              <a:rPr lang="en-US" sz="1100" dirty="0" smtClean="0">
                <a:latin typeface="Comic Sans MS" pitchFamily="66" charset="0"/>
              </a:rPr>
              <a:t>, </a:t>
            </a:r>
            <a:r>
              <a:rPr lang="en-US" sz="1100" u="sng" dirty="0" err="1" smtClean="0">
                <a:latin typeface="Comic Sans MS" pitchFamily="66" charset="0"/>
              </a:rPr>
              <a:t>Harati</a:t>
            </a:r>
            <a:r>
              <a:rPr lang="en-US" sz="1100" u="sng" dirty="0" smtClean="0">
                <a:latin typeface="Comic Sans MS" pitchFamily="66" charset="0"/>
              </a:rPr>
              <a:t> H</a:t>
            </a:r>
            <a:r>
              <a:rPr lang="en-US" sz="1100" dirty="0" smtClean="0">
                <a:latin typeface="Comic Sans MS" pitchFamily="66" charset="0"/>
              </a:rPr>
              <a:t>, </a:t>
            </a:r>
            <a:r>
              <a:rPr lang="en-US" sz="1100" u="sng" dirty="0" smtClean="0">
                <a:latin typeface="Comic Sans MS" pitchFamily="66" charset="0"/>
              </a:rPr>
              <a:t>Yen TC</a:t>
            </a:r>
            <a:r>
              <a:rPr lang="en-US" sz="1100" dirty="0" smtClean="0">
                <a:latin typeface="Comic Sans MS" pitchFamily="66" charset="0"/>
              </a:rPr>
              <a:t>, </a:t>
            </a:r>
            <a:r>
              <a:rPr lang="en-US" sz="1100" u="sng" dirty="0" err="1" smtClean="0">
                <a:latin typeface="Comic Sans MS" pitchFamily="66" charset="0"/>
              </a:rPr>
              <a:t>Fastje</a:t>
            </a:r>
            <a:r>
              <a:rPr lang="en-US" sz="1100" u="sng" dirty="0" smtClean="0">
                <a:latin typeface="Comic Sans MS" pitchFamily="66" charset="0"/>
              </a:rPr>
              <a:t> C</a:t>
            </a:r>
            <a:r>
              <a:rPr lang="en-US" sz="1100" dirty="0" smtClean="0">
                <a:latin typeface="Comic Sans MS" pitchFamily="66" charset="0"/>
              </a:rPr>
              <a:t>, </a:t>
            </a:r>
            <a:r>
              <a:rPr lang="en-US" sz="1100" u="sng" dirty="0" err="1" smtClean="0">
                <a:latin typeface="Comic Sans MS" pitchFamily="66" charset="0"/>
              </a:rPr>
              <a:t>Mohler</a:t>
            </a:r>
            <a:r>
              <a:rPr lang="en-US" sz="1100" u="sng" dirty="0" smtClean="0">
                <a:latin typeface="Comic Sans MS" pitchFamily="66" charset="0"/>
              </a:rPr>
              <a:t> J</a:t>
            </a:r>
            <a:r>
              <a:rPr lang="en-US" sz="1100" dirty="0" smtClean="0">
                <a:latin typeface="Comic Sans MS" pitchFamily="66" charset="0"/>
              </a:rPr>
              <a:t>, </a:t>
            </a:r>
            <a:r>
              <a:rPr lang="en-US" sz="1100" u="sng" dirty="0" err="1" smtClean="0">
                <a:latin typeface="Comic Sans MS" pitchFamily="66" charset="0"/>
              </a:rPr>
              <a:t>Najafi</a:t>
            </a:r>
            <a:r>
              <a:rPr lang="en-US" sz="1100" u="sng" dirty="0" smtClean="0">
                <a:latin typeface="Comic Sans MS" pitchFamily="66" charset="0"/>
              </a:rPr>
              <a:t> B</a:t>
            </a:r>
            <a:r>
              <a:rPr lang="en-US" sz="1100" dirty="0" smtClean="0">
                <a:latin typeface="Comic Sans MS" pitchFamily="66" charset="0"/>
              </a:rPr>
              <a:t>, </a:t>
            </a:r>
            <a:r>
              <a:rPr lang="en-US" sz="1100" u="sng" dirty="0" err="1" smtClean="0">
                <a:latin typeface="Comic Sans MS" pitchFamily="66" charset="0"/>
              </a:rPr>
              <a:t>Dohm</a:t>
            </a:r>
            <a:r>
              <a:rPr lang="en-US" sz="1100" u="sng" dirty="0" smtClean="0">
                <a:latin typeface="Comic Sans MS" pitchFamily="66" charset="0"/>
              </a:rPr>
              <a:t> M</a:t>
            </a:r>
            <a:r>
              <a:rPr lang="en-US" sz="1100" dirty="0" smtClean="0">
                <a:latin typeface="Comic Sans MS" pitchFamily="66" charset="0"/>
              </a:rPr>
              <a:t/>
            </a:r>
            <a:br>
              <a:rPr lang="en-US" sz="1100" dirty="0" smtClean="0">
                <a:latin typeface="Comic Sans MS" pitchFamily="66" charset="0"/>
              </a:rPr>
            </a:br>
            <a:r>
              <a:rPr lang="en-US" sz="1800" b="1" dirty="0" err="1" smtClean="0">
                <a:latin typeface="Comic Sans MS" pitchFamily="66" charset="0"/>
              </a:rPr>
              <a:t>Paravertebral</a:t>
            </a:r>
            <a:r>
              <a:rPr lang="en-US" sz="1800" b="1" dirty="0" smtClean="0">
                <a:latin typeface="Comic Sans MS" pitchFamily="66" charset="0"/>
              </a:rPr>
              <a:t> spinal injection for the treatment of patients with degenerative facet </a:t>
            </a:r>
            <a:r>
              <a:rPr lang="en-US" sz="1800" b="1" dirty="0" err="1" smtClean="0">
                <a:latin typeface="Comic Sans MS" pitchFamily="66" charset="0"/>
              </a:rPr>
              <a:t>osteoarthropathy</a:t>
            </a:r>
            <a:r>
              <a:rPr lang="en-US" sz="1800" b="1" dirty="0" smtClean="0">
                <a:latin typeface="Comic Sans MS" pitchFamily="66" charset="0"/>
              </a:rPr>
              <a:t>: Evidence of motor performance improvements based on objective assessments</a:t>
            </a:r>
            <a:r>
              <a:rPr lang="en-US" sz="1400" b="1" dirty="0" smtClean="0">
                <a:latin typeface="Comic Sans MS" pitchFamily="66" charset="0"/>
              </a:rPr>
              <a:t>.</a:t>
            </a:r>
            <a:r>
              <a:rPr lang="en-US" sz="1100" b="1" dirty="0" smtClean="0">
                <a:latin typeface="Comic Sans MS" pitchFamily="66" charset="0"/>
              </a:rPr>
              <a:t/>
            </a:r>
            <a:br>
              <a:rPr lang="en-US" sz="1100" b="1" dirty="0" smtClean="0">
                <a:latin typeface="Comic Sans MS" pitchFamily="66" charset="0"/>
              </a:rPr>
            </a:br>
            <a:r>
              <a:rPr lang="en-US" sz="1100" u="sng" dirty="0" smtClean="0">
                <a:latin typeface="Comic Sans MS" pitchFamily="66" charset="0"/>
              </a:rPr>
              <a:t> </a:t>
            </a:r>
            <a:r>
              <a:rPr lang="en-US" sz="1100" u="sng" dirty="0" err="1" smtClean="0">
                <a:latin typeface="Comic Sans MS" pitchFamily="66" charset="0"/>
              </a:rPr>
              <a:t>Clin</a:t>
            </a:r>
            <a:r>
              <a:rPr lang="en-US" sz="1100" u="sng" dirty="0" smtClean="0">
                <a:latin typeface="Comic Sans MS" pitchFamily="66" charset="0"/>
              </a:rPr>
              <a:t> </a:t>
            </a:r>
            <a:r>
              <a:rPr lang="en-US" sz="1100" u="sng" dirty="0" err="1" smtClean="0">
                <a:latin typeface="Comic Sans MS" pitchFamily="66" charset="0"/>
              </a:rPr>
              <a:t>Biomech</a:t>
            </a:r>
            <a:r>
              <a:rPr lang="en-US" sz="1100" u="sng" dirty="0" smtClean="0">
                <a:latin typeface="Comic Sans MS" pitchFamily="66" charset="0"/>
              </a:rPr>
              <a:t> (Bristol, Avon)</a:t>
            </a:r>
            <a:r>
              <a:rPr lang="en-US" sz="1100" dirty="0" smtClean="0">
                <a:latin typeface="Comic Sans MS" pitchFamily="66" charset="0"/>
              </a:rPr>
              <a:t> 2016 Nov;39:100-108.. </a:t>
            </a:r>
            <a:r>
              <a:rPr lang="en-US" sz="1100" b="1" dirty="0" smtClean="0">
                <a:latin typeface="Comic Sans MS" pitchFamily="66" charset="0"/>
              </a:rPr>
              <a:t/>
            </a:r>
            <a:br>
              <a:rPr lang="en-US" sz="1100" b="1" dirty="0" smtClean="0">
                <a:latin typeface="Comic Sans MS" pitchFamily="66" charset="0"/>
              </a:rPr>
            </a:br>
            <a:endParaRPr lang="en-US" sz="1100" dirty="0">
              <a:latin typeface="Comic Sans MS" pitchFamily="66" charset="0"/>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latin typeface="Comic Sans MS" pitchFamily="66" charset="0"/>
              </a:rPr>
              <a:t>Μετά από την έγχυση </a:t>
            </a:r>
            <a:r>
              <a:rPr lang="el-GR" b="1" dirty="0" smtClean="0">
                <a:latin typeface="Comic Sans MS" pitchFamily="66" charset="0"/>
              </a:rPr>
              <a:t>ΤΑ και κορτιζόνης </a:t>
            </a:r>
            <a:r>
              <a:rPr lang="el-GR" dirty="0" smtClean="0">
                <a:latin typeface="Comic Sans MS" pitchFamily="66" charset="0"/>
              </a:rPr>
              <a:t>στα</a:t>
            </a:r>
            <a:r>
              <a:rPr lang="en-US" dirty="0" smtClean="0">
                <a:latin typeface="Comic Sans MS" pitchFamily="66" charset="0"/>
              </a:rPr>
              <a:t> </a:t>
            </a:r>
            <a:r>
              <a:rPr lang="en-US" b="1" dirty="0" smtClean="0">
                <a:latin typeface="Comic Sans MS" pitchFamily="66" charset="0"/>
              </a:rPr>
              <a:t>facets </a:t>
            </a:r>
            <a:r>
              <a:rPr lang="el-GR" b="1" dirty="0" smtClean="0">
                <a:latin typeface="Comic Sans MS" pitchFamily="66" charset="0"/>
              </a:rPr>
              <a:t>και στα </a:t>
            </a:r>
            <a:r>
              <a:rPr lang="en-US" b="1" dirty="0" smtClean="0">
                <a:latin typeface="Comic Sans MS" pitchFamily="66" charset="0"/>
              </a:rPr>
              <a:t>medial branch blocks </a:t>
            </a:r>
            <a:r>
              <a:rPr lang="el-GR" dirty="0" smtClean="0">
                <a:latin typeface="Comic Sans MS" pitchFamily="66" charset="0"/>
              </a:rPr>
              <a:t>υπάρχει </a:t>
            </a:r>
            <a:r>
              <a:rPr lang="el-GR" b="1" dirty="0" smtClean="0">
                <a:latin typeface="Comic Sans MS" pitchFamily="66" charset="0"/>
              </a:rPr>
              <a:t>προσωρινή βελτίωση του πόνου αλλά και της κινητικότητας </a:t>
            </a:r>
            <a:r>
              <a:rPr lang="el-GR" dirty="0" smtClean="0">
                <a:latin typeface="Comic Sans MS" pitchFamily="66" charset="0"/>
              </a:rPr>
              <a:t>η οποία αποτελεί αντικειμενικό  εύρημα.</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Διευκρινιστικά σε αυτή τη μελέτη πόνος και </a:t>
            </a:r>
            <a:r>
              <a:rPr lang="el-GR" b="1" dirty="0" smtClean="0">
                <a:latin typeface="Comic Sans MS" pitchFamily="66" charset="0"/>
              </a:rPr>
              <a:t>κινητικότητα δεν συμβαδίζουν.</a:t>
            </a:r>
            <a:endParaRPr lang="en-US" b="1" dirty="0" smtClean="0">
              <a:latin typeface="Comic Sans MS" pitchFamily="66" charset="0"/>
            </a:endParaRPr>
          </a:p>
          <a:p>
            <a:r>
              <a:rPr lang="el-GR" dirty="0" smtClean="0">
                <a:latin typeface="Comic Sans MS" pitchFamily="66" charset="0"/>
              </a:rPr>
              <a:t>Γενικά το </a:t>
            </a:r>
            <a:r>
              <a:rPr lang="el-GR" b="1" dirty="0" smtClean="0">
                <a:latin typeface="Comic Sans MS" pitchFamily="66" charset="0"/>
              </a:rPr>
              <a:t>ποσοστό επιτυχίας </a:t>
            </a:r>
            <a:r>
              <a:rPr lang="el-GR" dirty="0" smtClean="0">
                <a:latin typeface="Comic Sans MS" pitchFamily="66" charset="0"/>
              </a:rPr>
              <a:t>των σπονδυλικών ενέσεων κυμαίνεται από </a:t>
            </a:r>
            <a:r>
              <a:rPr lang="en-US" b="1" dirty="0" smtClean="0">
                <a:latin typeface="Comic Sans MS" pitchFamily="66" charset="0"/>
              </a:rPr>
              <a:t>10% </a:t>
            </a:r>
            <a:r>
              <a:rPr lang="el-GR" b="1" dirty="0" smtClean="0">
                <a:latin typeface="Comic Sans MS" pitchFamily="66" charset="0"/>
              </a:rPr>
              <a:t>έως</a:t>
            </a:r>
            <a:r>
              <a:rPr lang="en-US" b="1" dirty="0" smtClean="0">
                <a:latin typeface="Comic Sans MS" pitchFamily="66" charset="0"/>
              </a:rPr>
              <a:t> 63% </a:t>
            </a:r>
            <a:r>
              <a:rPr lang="el-GR" dirty="0" smtClean="0">
                <a:latin typeface="Comic Sans MS" pitchFamily="66" charset="0"/>
              </a:rPr>
              <a:t>ανάλογα με τα φάρμακα που </a:t>
            </a:r>
            <a:r>
              <a:rPr lang="el-GR" dirty="0" err="1" smtClean="0">
                <a:latin typeface="Comic Sans MS" pitchFamily="66" charset="0"/>
              </a:rPr>
              <a:t>ενίονται</a:t>
            </a:r>
            <a:r>
              <a:rPr lang="el-GR" dirty="0" smtClean="0">
                <a:latin typeface="Comic Sans MS" pitchFamily="66" charset="0"/>
              </a:rPr>
              <a:t>  και την μέθοδο</a:t>
            </a:r>
          </a:p>
          <a:p>
            <a:r>
              <a:rPr lang="el-GR" b="1" dirty="0" smtClean="0">
                <a:latin typeface="Comic Sans MS" pitchFamily="66" charset="0"/>
              </a:rPr>
              <a:t>Η βελτίωση διατηρείται 3 έως</a:t>
            </a:r>
            <a:r>
              <a:rPr lang="en-US" b="1" dirty="0" smtClean="0">
                <a:latin typeface="Comic Sans MS" pitchFamily="66" charset="0"/>
              </a:rPr>
              <a:t> 12 </a:t>
            </a:r>
            <a:r>
              <a:rPr lang="el-GR" b="1" dirty="0" smtClean="0">
                <a:latin typeface="Comic Sans MS" pitchFamily="66" charset="0"/>
              </a:rPr>
              <a:t>μήνες </a:t>
            </a:r>
            <a:r>
              <a:rPr lang="el-GR" dirty="0" smtClean="0">
                <a:latin typeface="Comic Sans MS" pitchFamily="66" charset="0"/>
              </a:rPr>
              <a:t>μετά τις </a:t>
            </a:r>
            <a:r>
              <a:rPr lang="en-US" dirty="0" smtClean="0">
                <a:latin typeface="Comic Sans MS" pitchFamily="66" charset="0"/>
              </a:rPr>
              <a:t>spinal facet joint injections</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703282"/>
          </a:xfrm>
        </p:spPr>
        <p:txBody>
          <a:bodyPr>
            <a:normAutofit fontScale="90000"/>
          </a:bodyPr>
          <a:lstStyle/>
          <a:p>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800" b="1" dirty="0" smtClean="0">
                <a:latin typeface="Comic Sans MS" pitchFamily="66" charset="0"/>
              </a:rPr>
              <a:t>Intra-</a:t>
            </a:r>
            <a:r>
              <a:rPr lang="en-US" sz="1800" b="1" dirty="0" err="1" smtClean="0">
                <a:latin typeface="Comic Sans MS" pitchFamily="66" charset="0"/>
              </a:rPr>
              <a:t>articular</a:t>
            </a:r>
            <a:r>
              <a:rPr lang="en-US" sz="1800" b="1" dirty="0" smtClean="0">
                <a:latin typeface="Comic Sans MS" pitchFamily="66" charset="0"/>
              </a:rPr>
              <a:t> facet joint injections for low back pain: a systematic review</a:t>
            </a:r>
            <a:r>
              <a:rPr lang="en-US" sz="1300" b="1" dirty="0" smtClean="0">
                <a:latin typeface="Comic Sans MS" pitchFamily="66" charset="0"/>
              </a:rPr>
              <a:t>.</a:t>
            </a:r>
            <a:br>
              <a:rPr lang="en-US" sz="1300" b="1" dirty="0" smtClean="0">
                <a:latin typeface="Comic Sans MS" pitchFamily="66" charset="0"/>
              </a:rPr>
            </a:br>
            <a:r>
              <a:rPr lang="en-US" sz="1300" u="sng" dirty="0" err="1" smtClean="0">
                <a:latin typeface="Comic Sans MS" pitchFamily="66" charset="0"/>
              </a:rPr>
              <a:t>Vekaria</a:t>
            </a:r>
            <a:r>
              <a:rPr lang="en-US" sz="1300" u="sng" dirty="0" smtClean="0">
                <a:latin typeface="Comic Sans MS" pitchFamily="66" charset="0"/>
              </a:rPr>
              <a:t> R et al</a:t>
            </a:r>
            <a:br>
              <a:rPr lang="en-US" sz="1300" u="sng" dirty="0" smtClean="0">
                <a:latin typeface="Comic Sans MS" pitchFamily="66" charset="0"/>
              </a:rPr>
            </a:br>
            <a:r>
              <a:rPr lang="en-US" sz="1300" u="sng" dirty="0" smtClean="0">
                <a:latin typeface="Comic Sans MS" pitchFamily="66" charset="0"/>
              </a:rPr>
              <a:t> </a:t>
            </a:r>
            <a:r>
              <a:rPr lang="en-US" sz="1300" u="sng" dirty="0" err="1" smtClean="0">
                <a:latin typeface="Comic Sans MS" pitchFamily="66" charset="0"/>
              </a:rPr>
              <a:t>Eur</a:t>
            </a:r>
            <a:r>
              <a:rPr lang="en-US" sz="1300" u="sng" dirty="0" smtClean="0">
                <a:latin typeface="Comic Sans MS" pitchFamily="66" charset="0"/>
              </a:rPr>
              <a:t> Spine J.</a:t>
            </a:r>
            <a:r>
              <a:rPr lang="en-US" sz="1300" dirty="0" smtClean="0">
                <a:latin typeface="Comic Sans MS" pitchFamily="66" charset="0"/>
              </a:rPr>
              <a:t> 2016 Apr;25(4):1266-81. </a:t>
            </a:r>
            <a:r>
              <a:rPr lang="en-US" sz="1300" u="sng" dirty="0" smtClean="0">
                <a:latin typeface="Comic Sans MS" pitchFamily="66" charset="0"/>
              </a:rPr>
              <a:t/>
            </a:r>
            <a:br>
              <a:rPr lang="en-US" sz="1300" u="sng" dirty="0" smtClean="0">
                <a:latin typeface="Comic Sans MS" pitchFamily="66" charset="0"/>
              </a:rPr>
            </a:br>
            <a:r>
              <a:rPr lang="en-US" dirty="0" smtClean="0">
                <a:latin typeface="Comic Sans MS" pitchFamily="66" charset="0"/>
              </a:rPr>
              <a:t/>
            </a:r>
            <a:br>
              <a:rPr lang="en-US"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a:xfrm>
            <a:off x="457200" y="2285992"/>
            <a:ext cx="8229600" cy="3840171"/>
          </a:xfrm>
        </p:spPr>
        <p:txBody>
          <a:bodyPr/>
          <a:lstStyle/>
          <a:p>
            <a:r>
              <a:rPr lang="en-US" dirty="0" smtClean="0">
                <a:latin typeface="Comic Sans MS" pitchFamily="66" charset="0"/>
              </a:rPr>
              <a:t> </a:t>
            </a:r>
            <a:r>
              <a:rPr lang="el-GR" dirty="0" smtClean="0">
                <a:latin typeface="Comic Sans MS" pitchFamily="66" charset="0"/>
              </a:rPr>
              <a:t>Καλά αποτελέσματα στον πόνο και την κίνηση, αλλά χρειάζονται καλύτερης τεκμηρίωσης μελέτες</a:t>
            </a:r>
            <a:r>
              <a:rPr lang="en-US" dirty="0" smtClean="0">
                <a:latin typeface="Comic Sans MS" pitchFamily="66" charset="0"/>
              </a:rPr>
              <a:t>.</a:t>
            </a:r>
            <a:endParaRPr lang="el-GR" dirty="0">
              <a:latin typeface="Comic Sans MS" pitchFamily="66" charset="0"/>
            </a:endParaRPr>
          </a:p>
        </p:txBody>
      </p:sp>
      <p:sp>
        <p:nvSpPr>
          <p:cNvPr id="4" name="3 - Ορθογώνιο"/>
          <p:cNvSpPr/>
          <p:nvPr/>
        </p:nvSpPr>
        <p:spPr>
          <a:xfrm>
            <a:off x="3000364" y="214290"/>
            <a:ext cx="2571768"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latin typeface="Comic Sans MS" pitchFamily="66" charset="0"/>
              </a:rPr>
              <a:t>Facet joint injections</a:t>
            </a:r>
            <a:endParaRPr lang="el-GR" dirty="0"/>
          </a:p>
        </p:txBody>
      </p:sp>
      <p:pic>
        <p:nvPicPr>
          <p:cNvPr id="5" name="Picture 2" descr="Σχετική εικόνα"/>
          <p:cNvPicPr>
            <a:picLocks noChangeAspect="1" noChangeArrowheads="1"/>
          </p:cNvPicPr>
          <p:nvPr/>
        </p:nvPicPr>
        <p:blipFill>
          <a:blip r:embed="rId2"/>
          <a:srcRect/>
          <a:stretch>
            <a:fillRect/>
          </a:stretch>
        </p:blipFill>
        <p:spPr bwMode="auto">
          <a:xfrm>
            <a:off x="3857620" y="3857628"/>
            <a:ext cx="2714644" cy="279448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fontAlgn="t"/>
            <a:r>
              <a:rPr lang="en-US" sz="1200" dirty="0" smtClean="0"/>
              <a:t/>
            </a:r>
            <a:br>
              <a:rPr lang="en-US" sz="1200" dirty="0" smtClean="0"/>
            </a:br>
            <a:r>
              <a:rPr lang="en-US" sz="1800" dirty="0" smtClean="0">
                <a:latin typeface="Comic Sans MS" pitchFamily="66" charset="0"/>
              </a:rPr>
              <a:t>Radiofrequency and </a:t>
            </a:r>
            <a:r>
              <a:rPr lang="en-US" sz="1800" dirty="0" err="1" smtClean="0">
                <a:latin typeface="Comic Sans MS" pitchFamily="66" charset="0"/>
              </a:rPr>
              <a:t>Methylprednisolone</a:t>
            </a:r>
            <a:r>
              <a:rPr lang="en-US" sz="1800" dirty="0" smtClean="0">
                <a:latin typeface="Comic Sans MS" pitchFamily="66" charset="0"/>
              </a:rPr>
              <a:t> in Treatment of Lower Back Pain Caused by Facet Joint Syndrome: Comparison of the Outcomes</a:t>
            </a:r>
            <a:r>
              <a:rPr lang="en-US" sz="1200" dirty="0" smtClean="0">
                <a:latin typeface="Comic Sans MS" pitchFamily="66" charset="0"/>
              </a:rPr>
              <a:t/>
            </a:r>
            <a:br>
              <a:rPr lang="en-US" sz="1200" dirty="0" smtClean="0">
                <a:latin typeface="Comic Sans MS" pitchFamily="66" charset="0"/>
              </a:rPr>
            </a:br>
            <a:r>
              <a:rPr lang="en-US" sz="1200" dirty="0" err="1" smtClean="0">
                <a:latin typeface="Comic Sans MS" pitchFamily="66" charset="0"/>
              </a:rPr>
              <a:t>Dagistan</a:t>
            </a:r>
            <a:r>
              <a:rPr lang="en-US" sz="1200" dirty="0" smtClean="0">
                <a:latin typeface="Comic Sans MS" pitchFamily="66" charset="0"/>
              </a:rPr>
              <a:t> </a:t>
            </a:r>
            <a:r>
              <a:rPr lang="en-US" sz="1200" dirty="0" err="1" smtClean="0">
                <a:latin typeface="Comic Sans MS" pitchFamily="66" charset="0"/>
              </a:rPr>
              <a:t>Yasar</a:t>
            </a:r>
            <a:r>
              <a:rPr lang="el-GR" sz="1200" dirty="0" smtClean="0">
                <a:latin typeface="Comic Sans MS" pitchFamily="66" charset="0"/>
              </a:rPr>
              <a:t>,</a:t>
            </a:r>
            <a:r>
              <a:rPr lang="en-US" sz="1200" dirty="0" smtClean="0">
                <a:latin typeface="Comic Sans MS" pitchFamily="66" charset="0"/>
              </a:rPr>
              <a:t> </a:t>
            </a:r>
            <a:r>
              <a:rPr lang="en-US" sz="1200" dirty="0" err="1" smtClean="0">
                <a:latin typeface="Comic Sans MS" pitchFamily="66" charset="0"/>
              </a:rPr>
              <a:t>Okmen</a:t>
            </a:r>
            <a:r>
              <a:rPr lang="en-US" sz="1200" dirty="0" smtClean="0">
                <a:latin typeface="Comic Sans MS" pitchFamily="66" charset="0"/>
              </a:rPr>
              <a:t> Korgun</a:t>
            </a:r>
            <a:r>
              <a:rPr lang="en-US" sz="1200" baseline="30000" dirty="0" smtClean="0">
                <a:latin typeface="Comic Sans MS" pitchFamily="66" charset="0"/>
              </a:rPr>
              <a:t>1</a:t>
            </a:r>
            <a:r>
              <a:rPr lang="en-US" sz="1200" dirty="0" smtClean="0">
                <a:latin typeface="Comic Sans MS" pitchFamily="66" charset="0"/>
              </a:rPr>
              <a:t> and </a:t>
            </a:r>
            <a:r>
              <a:rPr lang="en-US" sz="1200" dirty="0" err="1" smtClean="0">
                <a:latin typeface="Comic Sans MS" pitchFamily="66" charset="0"/>
              </a:rPr>
              <a:t>Dagistan</a:t>
            </a:r>
            <a:r>
              <a:rPr lang="en-US" sz="1200" dirty="0" smtClean="0">
                <a:latin typeface="Comic Sans MS" pitchFamily="66" charset="0"/>
              </a:rPr>
              <a:t> </a:t>
            </a:r>
            <a:r>
              <a:rPr lang="en-US" sz="1200" dirty="0" err="1" smtClean="0">
                <a:latin typeface="Comic Sans MS" pitchFamily="66" charset="0"/>
              </a:rPr>
              <a:t>Emine</a:t>
            </a:r>
            <a:r>
              <a:rPr lang="en-US" sz="1200" dirty="0" smtClean="0">
                <a:latin typeface="Comic Sans MS" pitchFamily="66" charset="0"/>
              </a:rPr>
              <a:t/>
            </a:r>
            <a:br>
              <a:rPr lang="en-US" sz="1200" dirty="0" smtClean="0">
                <a:latin typeface="Comic Sans MS" pitchFamily="66" charset="0"/>
              </a:rPr>
            </a:br>
            <a:r>
              <a:rPr lang="en-US" sz="1200" dirty="0" smtClean="0">
                <a:latin typeface="Comic Sans MS" pitchFamily="66" charset="0"/>
              </a:rPr>
              <a:t> Asian J </a:t>
            </a:r>
            <a:r>
              <a:rPr lang="en-US" sz="1200" dirty="0" err="1" smtClean="0">
                <a:latin typeface="Comic Sans MS" pitchFamily="66" charset="0"/>
              </a:rPr>
              <a:t>Neurosurg</a:t>
            </a:r>
            <a:r>
              <a:rPr lang="en-US" sz="1200" dirty="0" smtClean="0">
                <a:latin typeface="Comic Sans MS" pitchFamily="66" charset="0"/>
              </a:rPr>
              <a:t>. 2018 Apr-Jun; 13(2): 283–287</a:t>
            </a:r>
            <a:r>
              <a:rPr lang="en-US" sz="1200" dirty="0" smtClean="0"/>
              <a:t>.</a:t>
            </a:r>
            <a:endParaRPr lang="el-GR" sz="1200" dirty="0"/>
          </a:p>
        </p:txBody>
      </p:sp>
      <p:sp>
        <p:nvSpPr>
          <p:cNvPr id="3" name="2 - Θέση περιεχομένου"/>
          <p:cNvSpPr>
            <a:spLocks noGrp="1"/>
          </p:cNvSpPr>
          <p:nvPr>
            <p:ph idx="1"/>
          </p:nvPr>
        </p:nvSpPr>
        <p:spPr>
          <a:xfrm>
            <a:off x="457200" y="1857364"/>
            <a:ext cx="8229600" cy="4268799"/>
          </a:xfrm>
        </p:spPr>
        <p:txBody>
          <a:bodyPr>
            <a:normAutofit/>
          </a:bodyPr>
          <a:lstStyle/>
          <a:p>
            <a:r>
              <a:rPr lang="el-GR" dirty="0" smtClean="0">
                <a:latin typeface="Comic Sans MS" pitchFamily="66" charset="0"/>
              </a:rPr>
              <a:t>Σύγκριση 2 ομάδων  ασθενών</a:t>
            </a:r>
          </a:p>
          <a:p>
            <a:pPr lvl="1"/>
            <a:r>
              <a:rPr lang="el-GR" dirty="0" smtClean="0">
                <a:latin typeface="Comic Sans MS" pitchFamily="66" charset="0"/>
              </a:rPr>
              <a:t>Α ομάδα </a:t>
            </a:r>
            <a:r>
              <a:rPr lang="en-US" dirty="0" smtClean="0">
                <a:latin typeface="Comic Sans MS" pitchFamily="66" charset="0"/>
              </a:rPr>
              <a:t>,</a:t>
            </a:r>
            <a:r>
              <a:rPr lang="el-GR" dirty="0" smtClean="0">
                <a:latin typeface="Comic Sans MS" pitchFamily="66" charset="0"/>
              </a:rPr>
              <a:t>έγινε έγχυση </a:t>
            </a:r>
            <a:r>
              <a:rPr lang="en-US" dirty="0" smtClean="0">
                <a:latin typeface="Comic Sans MS" pitchFamily="66" charset="0"/>
              </a:rPr>
              <a:t> 40 mg  </a:t>
            </a:r>
            <a:r>
              <a:rPr lang="en-US" dirty="0" err="1" smtClean="0">
                <a:latin typeface="Comic Sans MS" pitchFamily="66" charset="0"/>
              </a:rPr>
              <a:t>methylprednisolone</a:t>
            </a:r>
            <a:r>
              <a:rPr lang="en-US" dirty="0" smtClean="0">
                <a:latin typeface="Comic Sans MS" pitchFamily="66" charset="0"/>
              </a:rPr>
              <a:t> </a:t>
            </a:r>
            <a:r>
              <a:rPr lang="el-GR" dirty="0" smtClean="0">
                <a:latin typeface="Comic Sans MS" pitchFamily="66" charset="0"/>
              </a:rPr>
              <a:t>στο επίπεδο του πόνου </a:t>
            </a:r>
          </a:p>
          <a:p>
            <a:pPr lvl="1"/>
            <a:r>
              <a:rPr lang="el-GR" dirty="0" smtClean="0">
                <a:latin typeface="Comic Sans MS" pitchFamily="66" charset="0"/>
              </a:rPr>
              <a:t>Β ομάδα έγινε </a:t>
            </a:r>
            <a:r>
              <a:rPr lang="el-GR" dirty="0" err="1" smtClean="0">
                <a:latin typeface="Comic Sans MS" pitchFamily="66" charset="0"/>
              </a:rPr>
              <a:t>νευρόλυση</a:t>
            </a:r>
            <a:r>
              <a:rPr lang="el-GR" dirty="0" smtClean="0">
                <a:latin typeface="Comic Sans MS" pitchFamily="66" charset="0"/>
              </a:rPr>
              <a:t> με</a:t>
            </a:r>
            <a:r>
              <a:rPr lang="en-US" dirty="0" smtClean="0">
                <a:latin typeface="Comic Sans MS" pitchFamily="66" charset="0"/>
              </a:rPr>
              <a:t> RF</a:t>
            </a:r>
          </a:p>
          <a:p>
            <a:r>
              <a:rPr lang="el-GR" b="1" dirty="0" smtClean="0">
                <a:latin typeface="Comic Sans MS" pitchFamily="66" charset="0"/>
              </a:rPr>
              <a:t>Τα </a:t>
            </a:r>
            <a:r>
              <a:rPr lang="el-GR" b="1" dirty="0" smtClean="0">
                <a:latin typeface="Comic Sans MS" pitchFamily="66" charset="0"/>
              </a:rPr>
              <a:t>στεροειδή </a:t>
            </a:r>
            <a:r>
              <a:rPr lang="el-GR" b="1" dirty="0" smtClean="0">
                <a:latin typeface="Comic Sans MS" pitchFamily="66" charset="0"/>
              </a:rPr>
              <a:t>θα πρέπει να είναι η 1</a:t>
            </a:r>
            <a:r>
              <a:rPr lang="el-GR" b="1" baseline="30000" dirty="0" smtClean="0">
                <a:latin typeface="Comic Sans MS" pitchFamily="66" charset="0"/>
              </a:rPr>
              <a:t>η</a:t>
            </a:r>
            <a:r>
              <a:rPr lang="el-GR" b="1" dirty="0" smtClean="0">
                <a:latin typeface="Comic Sans MS" pitchFamily="66" charset="0"/>
              </a:rPr>
              <a:t> επιλογή θεραπείας πριν τα </a:t>
            </a:r>
            <a:r>
              <a:rPr lang="en-US" b="1" dirty="0" smtClean="0">
                <a:latin typeface="Comic Sans MS" pitchFamily="66" charset="0"/>
              </a:rPr>
              <a:t>RF </a:t>
            </a:r>
            <a:r>
              <a:rPr lang="el-GR" b="1" dirty="0" smtClean="0">
                <a:latin typeface="Comic Sans MS" pitchFamily="66" charset="0"/>
              </a:rPr>
              <a:t>…</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Αποτέλεσμα εικόνας για cost"/>
          <p:cNvPicPr>
            <a:picLocks noChangeAspect="1" noChangeArrowheads="1"/>
          </p:cNvPicPr>
          <p:nvPr/>
        </p:nvPicPr>
        <p:blipFill>
          <a:blip r:embed="rId2"/>
          <a:srcRect/>
          <a:stretch>
            <a:fillRect/>
          </a:stretch>
        </p:blipFill>
        <p:spPr bwMode="auto">
          <a:xfrm>
            <a:off x="-500098" y="-473073"/>
            <a:ext cx="10479909" cy="6973907"/>
          </a:xfrm>
          <a:prstGeom prst="rect">
            <a:avLst/>
          </a:prstGeom>
          <a:noFill/>
        </p:spPr>
      </p:pic>
      <p:sp>
        <p:nvSpPr>
          <p:cNvPr id="2" name="1 - Τίτλος"/>
          <p:cNvSpPr>
            <a:spLocks noGrp="1"/>
          </p:cNvSpPr>
          <p:nvPr>
            <p:ph type="title"/>
          </p:nvPr>
        </p:nvSpPr>
        <p:spPr>
          <a:xfrm>
            <a:off x="2071670" y="357166"/>
            <a:ext cx="4500594" cy="1060472"/>
          </a:xfrm>
          <a:effectLst>
            <a:softEdge rad="317500"/>
          </a:effectLst>
        </p:spPr>
        <p:style>
          <a:lnRef idx="2">
            <a:schemeClr val="accent6"/>
          </a:lnRef>
          <a:fillRef idx="1">
            <a:schemeClr val="lt1"/>
          </a:fillRef>
          <a:effectRef idx="0">
            <a:schemeClr val="accent6"/>
          </a:effectRef>
          <a:fontRef idx="minor">
            <a:schemeClr val="dk1"/>
          </a:fontRef>
        </p:style>
        <p:txBody>
          <a:bodyPr/>
          <a:lstStyle/>
          <a:p>
            <a:r>
              <a:rPr lang="el-GR" dirty="0" smtClean="0">
                <a:latin typeface="Comic Sans MS" pitchFamily="66" charset="0"/>
              </a:rPr>
              <a:t>Κόστος</a:t>
            </a:r>
            <a:r>
              <a:rPr lang="el-GR" dirty="0" smtClean="0"/>
              <a:t> </a:t>
            </a:r>
            <a:endParaRPr lang="el-GR" dirty="0"/>
          </a:p>
        </p:txBody>
      </p:sp>
      <p:sp>
        <p:nvSpPr>
          <p:cNvPr id="3" name="2 - Θέση περιεχομένου"/>
          <p:cNvSpPr>
            <a:spLocks noGrp="1"/>
          </p:cNvSpPr>
          <p:nvPr>
            <p:ph idx="1"/>
          </p:nvPr>
        </p:nvSpPr>
        <p:spPr>
          <a:xfrm>
            <a:off x="1000100" y="1928802"/>
            <a:ext cx="7286676" cy="4197361"/>
          </a:xfrm>
          <a:effectLst>
            <a:softEdge rad="317500"/>
          </a:effectLst>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buNone/>
            </a:pPr>
            <a:r>
              <a:rPr lang="en-US" dirty="0" smtClean="0">
                <a:latin typeface="Comic Sans MS" pitchFamily="66" charset="0"/>
              </a:rPr>
              <a:t> </a:t>
            </a:r>
            <a:endParaRPr lang="el-GR" dirty="0" smtClean="0">
              <a:latin typeface="Comic Sans MS" pitchFamily="66" charset="0"/>
            </a:endParaRPr>
          </a:p>
          <a:p>
            <a:r>
              <a:rPr lang="el-GR" dirty="0" smtClean="0">
                <a:latin typeface="Comic Sans MS" pitchFamily="66" charset="0"/>
              </a:rPr>
              <a:t>7 δισεκατομμύρια δολάρια κοστίζουν ετησίως οι χαμένες εργατοώρες ατόμων μέσης ηλικίας. (</a:t>
            </a:r>
            <a:r>
              <a:rPr lang="en-US" dirty="0" smtClean="0">
                <a:latin typeface="Comic Sans MS" pitchFamily="66" charset="0"/>
              </a:rPr>
              <a:t>149</a:t>
            </a:r>
            <a:r>
              <a:rPr lang="el-GR" dirty="0" smtClean="0">
                <a:latin typeface="Comic Sans MS" pitchFamily="66" charset="0"/>
              </a:rPr>
              <a:t>εκ/ρια εργατοώρες/έτος)</a:t>
            </a:r>
            <a:r>
              <a:rPr lang="en-US" dirty="0" smtClean="0">
                <a:latin typeface="Comic Sans MS" pitchFamily="66" charset="0"/>
              </a:rPr>
              <a:t> </a:t>
            </a:r>
          </a:p>
          <a:p>
            <a:pPr>
              <a:buNone/>
            </a:pPr>
            <a:r>
              <a:rPr lang="en-US" sz="1100" dirty="0" smtClean="0">
                <a:latin typeface="Comic Sans MS" pitchFamily="66" charset="0"/>
              </a:rPr>
              <a:t>         (</a:t>
            </a:r>
            <a:r>
              <a:rPr lang="en-US" sz="1100" dirty="0" smtClean="0">
                <a:latin typeface="Comic Sans MS" pitchFamily="66" charset="0"/>
                <a:hlinkClick r:id="rId3"/>
              </a:rPr>
              <a:t>Control and Prevention, 2001</a:t>
            </a:r>
            <a:r>
              <a:rPr lang="en-US" sz="1100" dirty="0" smtClean="0">
                <a:latin typeface="Comic Sans MS" pitchFamily="66" charset="0"/>
              </a:rPr>
              <a:t>; </a:t>
            </a:r>
            <a:r>
              <a:rPr lang="en-US" sz="1100" dirty="0" smtClean="0">
                <a:latin typeface="Comic Sans MS" pitchFamily="66" charset="0"/>
                <a:hlinkClick r:id="rId3"/>
              </a:rPr>
              <a:t>Ricci et al., 2006</a:t>
            </a:r>
            <a:r>
              <a:rPr lang="en-US" sz="1100" dirty="0" smtClean="0">
                <a:latin typeface="Comic Sans MS" pitchFamily="66" charset="0"/>
              </a:rPr>
              <a:t>; </a:t>
            </a:r>
            <a:r>
              <a:rPr lang="en-US" sz="1100" dirty="0" err="1" smtClean="0">
                <a:latin typeface="Comic Sans MS" pitchFamily="66" charset="0"/>
                <a:hlinkClick r:id="rId3"/>
              </a:rPr>
              <a:t>Toosizadeh</a:t>
            </a:r>
            <a:r>
              <a:rPr lang="en-US" sz="1100" dirty="0" smtClean="0">
                <a:latin typeface="Comic Sans MS" pitchFamily="66" charset="0"/>
                <a:hlinkClick r:id="rId3"/>
              </a:rPr>
              <a:t> et al., 2012</a:t>
            </a:r>
            <a:r>
              <a:rPr lang="en-US" sz="1100" dirty="0" smtClean="0">
                <a:latin typeface="Comic Sans MS" pitchFamily="66" charset="0"/>
              </a:rPr>
              <a:t>).</a:t>
            </a:r>
            <a:endParaRPr lang="el-GR" sz="1100" dirty="0" smtClean="0">
              <a:latin typeface="Comic Sans MS" pitchFamily="66" charset="0"/>
            </a:endParaRPr>
          </a:p>
          <a:p>
            <a:r>
              <a:rPr lang="el-GR" dirty="0" smtClean="0">
                <a:latin typeface="Comic Sans MS" pitchFamily="66" charset="0"/>
              </a:rPr>
              <a:t>Το κόστος της ετήσιας θεραπείας είναι της τάξεως των</a:t>
            </a:r>
            <a:r>
              <a:rPr lang="en-US" dirty="0" smtClean="0">
                <a:latin typeface="Comic Sans MS" pitchFamily="66" charset="0"/>
              </a:rPr>
              <a:t> $100–$200 </a:t>
            </a:r>
            <a:r>
              <a:rPr lang="el-GR" dirty="0" smtClean="0">
                <a:latin typeface="Comic Sans MS" pitchFamily="66" charset="0"/>
              </a:rPr>
              <a:t>δισεκατομμυρίων    </a:t>
            </a:r>
            <a:endParaRPr lang="el-GR" sz="1100" dirty="0" smtClean="0">
              <a:latin typeface="Comic Sans MS" pitchFamily="66" charset="0"/>
            </a:endParaRPr>
          </a:p>
          <a:p>
            <a:pPr>
              <a:buNone/>
            </a:pPr>
            <a:r>
              <a:rPr lang="el-GR" sz="1100" u="sng" dirty="0" smtClean="0">
                <a:latin typeface="Comic Sans MS" pitchFamily="66" charset="0"/>
                <a:hlinkClick r:id="rId3"/>
              </a:rPr>
              <a:t>         </a:t>
            </a:r>
            <a:r>
              <a:rPr lang="el-GR" sz="1100" dirty="0" smtClean="0">
                <a:latin typeface="Comic Sans MS" pitchFamily="66" charset="0"/>
                <a:hlinkClick r:id="rId3"/>
              </a:rPr>
              <a:t>(</a:t>
            </a:r>
            <a:r>
              <a:rPr lang="en-US" sz="1100" dirty="0" smtClean="0">
                <a:latin typeface="Comic Sans MS" pitchFamily="66" charset="0"/>
                <a:hlinkClick r:id="rId3"/>
              </a:rPr>
              <a:t>Katz, 2006</a:t>
            </a:r>
            <a:r>
              <a:rPr lang="en-US" sz="1100" dirty="0" smtClean="0">
                <a:latin typeface="Comic Sans MS" pitchFamily="66" charset="0"/>
              </a:rPr>
              <a:t>).</a:t>
            </a:r>
            <a:r>
              <a:rPr lang="el-GR" sz="1100" dirty="0" smtClean="0">
                <a:latin typeface="Comic Sans MS" pitchFamily="66" charset="0"/>
              </a:rPr>
              <a:t>.</a:t>
            </a:r>
          </a:p>
          <a:p>
            <a:pPr>
              <a:buNone/>
            </a:pPr>
            <a:r>
              <a:rPr lang="en-US" dirty="0" smtClean="0">
                <a:latin typeface="Comic Sans MS" pitchFamily="66"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fontAlgn="t"/>
            <a:r>
              <a:rPr lang="en-US" sz="1050" dirty="0" smtClean="0"/>
              <a:t/>
            </a:r>
            <a:br>
              <a:rPr lang="en-US" sz="1050" dirty="0" smtClean="0"/>
            </a:br>
            <a:r>
              <a:rPr lang="en-US" sz="1600" dirty="0" smtClean="0">
                <a:latin typeface="Comic Sans MS" pitchFamily="66" charset="0"/>
              </a:rPr>
              <a:t>Radiofrequency </a:t>
            </a:r>
            <a:r>
              <a:rPr lang="en-US" sz="1600" dirty="0" err="1" smtClean="0">
                <a:latin typeface="Comic Sans MS" pitchFamily="66" charset="0"/>
              </a:rPr>
              <a:t>neurotomy</a:t>
            </a:r>
            <a:r>
              <a:rPr lang="en-US" sz="1600" dirty="0" smtClean="0">
                <a:latin typeface="Comic Sans MS" pitchFamily="66" charset="0"/>
              </a:rPr>
              <a:t> in chronic lumbar and sacroiliac joint pain</a:t>
            </a:r>
            <a:br>
              <a:rPr lang="en-US" sz="1600" dirty="0" smtClean="0">
                <a:latin typeface="Comic Sans MS" pitchFamily="66" charset="0"/>
              </a:rPr>
            </a:br>
            <a:r>
              <a:rPr lang="en-US" sz="1600" dirty="0" smtClean="0">
                <a:latin typeface="Comic Sans MS" pitchFamily="66" charset="0"/>
              </a:rPr>
              <a:t>A meta-analysis</a:t>
            </a:r>
            <a:r>
              <a:rPr lang="en-US" sz="1050" dirty="0" smtClean="0">
                <a:latin typeface="Comic Sans MS" pitchFamily="66" charset="0"/>
              </a:rPr>
              <a:t/>
            </a:r>
            <a:br>
              <a:rPr lang="en-US" sz="1050" dirty="0" smtClean="0">
                <a:latin typeface="Comic Sans MS" pitchFamily="66" charset="0"/>
              </a:rPr>
            </a:br>
            <a:r>
              <a:rPr lang="en-US" sz="1050" dirty="0" err="1" smtClean="0">
                <a:latin typeface="Comic Sans MS" pitchFamily="66" charset="0"/>
              </a:rPr>
              <a:t>Chia-Hsien</a:t>
            </a:r>
            <a:r>
              <a:rPr lang="en-US" sz="1050" dirty="0" smtClean="0">
                <a:latin typeface="Comic Sans MS" pitchFamily="66" charset="0"/>
              </a:rPr>
              <a:t> Chen</a:t>
            </a:r>
            <a:r>
              <a:rPr lang="el-GR" sz="1050" dirty="0" smtClean="0">
                <a:latin typeface="Comic Sans MS" pitchFamily="66" charset="0"/>
              </a:rPr>
              <a:t> </a:t>
            </a:r>
            <a:r>
              <a:rPr lang="en-US" sz="1050" dirty="0" smtClean="0">
                <a:latin typeface="Comic Sans MS" pitchFamily="66" charset="0"/>
              </a:rPr>
              <a:t>et al</a:t>
            </a:r>
            <a:r>
              <a:rPr lang="en-US" sz="1050" baseline="30000" dirty="0" smtClean="0">
                <a:latin typeface="Comic Sans MS" pitchFamily="66" charset="0"/>
              </a:rPr>
              <a:t/>
            </a:r>
            <a:br>
              <a:rPr lang="en-US" sz="1050" baseline="30000" dirty="0" smtClean="0">
                <a:latin typeface="Comic Sans MS" pitchFamily="66" charset="0"/>
              </a:rPr>
            </a:br>
            <a:r>
              <a:rPr lang="en-US" sz="1050" dirty="0" smtClean="0">
                <a:latin typeface="Comic Sans MS" pitchFamily="66" charset="0"/>
              </a:rPr>
              <a:t>Medicine (Baltimore)2019 Jun; 98(26): e16230.</a:t>
            </a:r>
            <a:br>
              <a:rPr lang="en-US" sz="1050" dirty="0" smtClean="0">
                <a:latin typeface="Comic Sans MS" pitchFamily="66" charset="0"/>
              </a:rPr>
            </a:br>
            <a:r>
              <a:rPr lang="en-US" sz="1050" dirty="0" smtClean="0"/>
              <a:t/>
            </a:r>
            <a:br>
              <a:rPr lang="en-US" sz="1050" dirty="0" smtClean="0"/>
            </a:br>
            <a:endParaRPr lang="el-GR" sz="1050" dirty="0"/>
          </a:p>
        </p:txBody>
      </p:sp>
      <p:sp>
        <p:nvSpPr>
          <p:cNvPr id="3" name="2 - Θέση περιεχομένου"/>
          <p:cNvSpPr>
            <a:spLocks noGrp="1"/>
          </p:cNvSpPr>
          <p:nvPr>
            <p:ph idx="1"/>
          </p:nvPr>
        </p:nvSpPr>
        <p:spPr/>
        <p:txBody>
          <a:bodyPr/>
          <a:lstStyle/>
          <a:p>
            <a:r>
              <a:rPr lang="en-US" dirty="0" smtClean="0">
                <a:latin typeface="Comic Sans MS" pitchFamily="66" charset="0"/>
              </a:rPr>
              <a:t>Patients treated with RF </a:t>
            </a:r>
            <a:r>
              <a:rPr lang="en-US" dirty="0" err="1" smtClean="0">
                <a:latin typeface="Comic Sans MS" pitchFamily="66" charset="0"/>
              </a:rPr>
              <a:t>neurotomy</a:t>
            </a:r>
            <a:r>
              <a:rPr lang="en-US" dirty="0" smtClean="0">
                <a:latin typeface="Comic Sans MS" pitchFamily="66" charset="0"/>
              </a:rPr>
              <a:t> for chronic lumbar and sacroiliac joint pain </a:t>
            </a:r>
            <a:r>
              <a:rPr lang="en-US" i="1" u="sng" dirty="0" smtClean="0">
                <a:latin typeface="Comic Sans MS" pitchFamily="66" charset="0"/>
              </a:rPr>
              <a:t>had significantly greater improvement in pain and functional outcomes compared </a:t>
            </a:r>
            <a:r>
              <a:rPr lang="en-US" dirty="0" smtClean="0">
                <a:latin typeface="Comic Sans MS" pitchFamily="66" charset="0"/>
              </a:rPr>
              <a:t>with those who received conservative treatment or sham therapy. Larger, more directly comparable studies will be needed to confirm the current findings.</a:t>
            </a:r>
            <a:endParaRPr lang="el-GR" dirty="0">
              <a:latin typeface="Comic Sans MS" pitchFamily="66" charset="0"/>
            </a:endParaRPr>
          </a:p>
        </p:txBody>
      </p:sp>
      <p:pic>
        <p:nvPicPr>
          <p:cNvPr id="5" name="Picture 4" descr="In 2018, the global Ablation Technology market size was xx million US$ and it is expected to reach xx million US$ by the end of 2025, with a CAGR of xx% during 2019–2025."/>
          <p:cNvPicPr>
            <a:picLocks noChangeAspect="1" noChangeArrowheads="1"/>
          </p:cNvPicPr>
          <p:nvPr/>
        </p:nvPicPr>
        <p:blipFill>
          <a:blip r:embed="rId2"/>
          <a:srcRect/>
          <a:stretch>
            <a:fillRect/>
          </a:stretch>
        </p:blipFill>
        <p:spPr bwMode="auto">
          <a:xfrm>
            <a:off x="3428993" y="5643578"/>
            <a:ext cx="1829418" cy="121442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85728"/>
            <a:ext cx="8229600" cy="1285876"/>
          </a:xfrm>
        </p:spPr>
        <p:txBody>
          <a:bodyPr>
            <a:normAutofit fontScale="90000"/>
          </a:bodyPr>
          <a:lstStyle/>
          <a:p>
            <a:r>
              <a:rPr lang="en-US" sz="1400" dirty="0" smtClean="0">
                <a:latin typeface="Comic Sans MS" pitchFamily="66" charset="0"/>
              </a:rPr>
              <a:t/>
            </a:r>
            <a:br>
              <a:rPr lang="en-US" sz="1400" dirty="0" smtClean="0">
                <a:latin typeface="Comic Sans MS" pitchFamily="66" charset="0"/>
              </a:rPr>
            </a:br>
            <a:r>
              <a:rPr lang="en-US" sz="1800" b="1" dirty="0" smtClean="0">
                <a:latin typeface="Comic Sans MS" pitchFamily="66" charset="0"/>
              </a:rPr>
              <a:t>Effect of Radiofrequency </a:t>
            </a:r>
            <a:r>
              <a:rPr lang="en-US" sz="1800" b="1" dirty="0" err="1" smtClean="0">
                <a:latin typeface="Comic Sans MS" pitchFamily="66" charset="0"/>
              </a:rPr>
              <a:t>Denervation</a:t>
            </a:r>
            <a:r>
              <a:rPr lang="en-US" sz="1800" b="1" dirty="0" smtClean="0">
                <a:latin typeface="Comic Sans MS" pitchFamily="66" charset="0"/>
              </a:rPr>
              <a:t> on Pain Intensity Among Patients With Chronic Low Back Pain: The Mint Randomized Clinical Trials.</a:t>
            </a:r>
            <a:r>
              <a:rPr lang="en-US" sz="1400" b="1" dirty="0" smtClean="0">
                <a:latin typeface="Comic Sans MS" pitchFamily="66" charset="0"/>
              </a:rPr>
              <a:t/>
            </a:r>
            <a:br>
              <a:rPr lang="en-US" sz="1400" b="1" dirty="0" smtClean="0">
                <a:latin typeface="Comic Sans MS" pitchFamily="66" charset="0"/>
              </a:rPr>
            </a:br>
            <a:r>
              <a:rPr lang="en-US" sz="1400" u="sng" dirty="0" err="1" smtClean="0">
                <a:latin typeface="Comic Sans MS" pitchFamily="66" charset="0"/>
              </a:rPr>
              <a:t>Juch</a:t>
            </a:r>
            <a:r>
              <a:rPr lang="en-US" sz="1400" u="sng" dirty="0" smtClean="0">
                <a:latin typeface="Comic Sans MS" pitchFamily="66" charset="0"/>
              </a:rPr>
              <a:t> JNS</a:t>
            </a:r>
            <a:r>
              <a:rPr lang="en-US" sz="1400" u="sng" baseline="30000" dirty="0" smtClean="0">
                <a:latin typeface="Comic Sans MS" pitchFamily="66" charset="0"/>
              </a:rPr>
              <a:t>  </a:t>
            </a:r>
            <a:r>
              <a:rPr lang="en-US" sz="1400" u="sng" dirty="0" smtClean="0">
                <a:latin typeface="Comic Sans MS" pitchFamily="66" charset="0"/>
              </a:rPr>
              <a:t> et al</a:t>
            </a:r>
            <a:br>
              <a:rPr lang="en-US" sz="1400" u="sng" dirty="0" smtClean="0">
                <a:latin typeface="Comic Sans MS" pitchFamily="66" charset="0"/>
              </a:rPr>
            </a:br>
            <a:r>
              <a:rPr lang="en-US" sz="1400" u="sng" dirty="0" smtClean="0">
                <a:latin typeface="Comic Sans MS" pitchFamily="66" charset="0"/>
              </a:rPr>
              <a:t> JAMA.</a:t>
            </a:r>
            <a:r>
              <a:rPr lang="en-US" sz="1400" dirty="0" smtClean="0">
                <a:latin typeface="Comic Sans MS" pitchFamily="66" charset="0"/>
              </a:rPr>
              <a:t> 2017 Jul 4;318(1):68-81. </a:t>
            </a:r>
            <a:r>
              <a:rPr lang="en-US" sz="1400" dirty="0" err="1" smtClean="0">
                <a:latin typeface="Comic Sans MS" pitchFamily="66" charset="0"/>
              </a:rPr>
              <a:t>doi</a:t>
            </a:r>
            <a:r>
              <a:rPr lang="en-US" sz="1400" dirty="0" smtClean="0">
                <a:latin typeface="Comic Sans MS" pitchFamily="66" charset="0"/>
              </a:rPr>
              <a:t>: 10.1001/jama.2017.7918. </a:t>
            </a:r>
            <a:r>
              <a:rPr lang="en-US" sz="1400" u="sng" dirty="0" smtClean="0">
                <a:latin typeface="Comic Sans MS" pitchFamily="66" charset="0"/>
              </a:rPr>
              <a:t/>
            </a:r>
            <a:br>
              <a:rPr lang="en-US" sz="1400" u="sng" dirty="0" smtClean="0">
                <a:latin typeface="Comic Sans MS" pitchFamily="66" charset="0"/>
              </a:rPr>
            </a:br>
            <a:r>
              <a:rPr lang="en-US" sz="1100" dirty="0" smtClean="0"/>
              <a:t/>
            </a:r>
            <a:br>
              <a:rPr lang="en-US" sz="1100" dirty="0" smtClean="0"/>
            </a:br>
            <a:endParaRPr lang="el-GR" sz="1100" dirty="0"/>
          </a:p>
        </p:txBody>
      </p:sp>
      <p:sp>
        <p:nvSpPr>
          <p:cNvPr id="3" name="2 - Θέση περιεχομένου"/>
          <p:cNvSpPr>
            <a:spLocks noGrp="1"/>
          </p:cNvSpPr>
          <p:nvPr>
            <p:ph idx="1"/>
          </p:nvPr>
        </p:nvSpPr>
        <p:spPr/>
        <p:txBody>
          <a:bodyPr>
            <a:normAutofit fontScale="77500" lnSpcReduction="20000"/>
          </a:bodyPr>
          <a:lstStyle/>
          <a:p>
            <a:r>
              <a:rPr lang="en-US" dirty="0" smtClean="0">
                <a:latin typeface="Comic Sans MS" pitchFamily="66" charset="0"/>
              </a:rPr>
              <a:t>In 3 randomized clinical trials of participants with chronic low back pain originating in the facet joints, sacroiliac joints, or a combination of facet joints, sacroiliac joints, or </a:t>
            </a:r>
            <a:r>
              <a:rPr lang="en-US" dirty="0" err="1" smtClean="0">
                <a:latin typeface="Comic Sans MS" pitchFamily="66" charset="0"/>
              </a:rPr>
              <a:t>intervertebral</a:t>
            </a:r>
            <a:r>
              <a:rPr lang="en-US" dirty="0" smtClean="0">
                <a:latin typeface="Comic Sans MS" pitchFamily="66" charset="0"/>
              </a:rPr>
              <a:t> disks, radiofrequency </a:t>
            </a:r>
            <a:r>
              <a:rPr lang="en-US" dirty="0" err="1" smtClean="0">
                <a:latin typeface="Comic Sans MS" pitchFamily="66" charset="0"/>
              </a:rPr>
              <a:t>denervation</a:t>
            </a:r>
            <a:r>
              <a:rPr lang="en-US" dirty="0" smtClean="0">
                <a:latin typeface="Comic Sans MS" pitchFamily="66" charset="0"/>
              </a:rPr>
              <a:t> combined with a standardized exercise program resulted in either no improvement or no clinically important improvement in chronic low back pain compared with a standardized exercise program alone.</a:t>
            </a:r>
          </a:p>
          <a:p>
            <a:r>
              <a:rPr lang="en-US" dirty="0" smtClean="0">
                <a:latin typeface="Comic Sans MS" pitchFamily="66" charset="0"/>
              </a:rPr>
              <a:t> </a:t>
            </a:r>
            <a:r>
              <a:rPr lang="en-US" i="1" u="sng" dirty="0" smtClean="0">
                <a:latin typeface="Comic Sans MS" pitchFamily="66" charset="0"/>
              </a:rPr>
              <a:t>The findings do not support the use of radiofrequency </a:t>
            </a:r>
            <a:r>
              <a:rPr lang="en-US" i="1" u="sng" dirty="0" err="1" smtClean="0">
                <a:latin typeface="Comic Sans MS" pitchFamily="66" charset="0"/>
              </a:rPr>
              <a:t>denervation</a:t>
            </a:r>
            <a:r>
              <a:rPr lang="en-US" i="1" u="sng" dirty="0" smtClean="0">
                <a:latin typeface="Comic Sans MS" pitchFamily="66" charset="0"/>
              </a:rPr>
              <a:t> to treat chronic low back pain from these sources</a:t>
            </a:r>
            <a:r>
              <a:rPr lang="en-US" dirty="0" smtClean="0"/>
              <a:t>.</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normAutofit/>
          </a:bodyPr>
          <a:lstStyle/>
          <a:p>
            <a:r>
              <a:rPr lang="en-US" sz="1050" u="sng" dirty="0" err="1" smtClean="0">
                <a:latin typeface="Comic Sans MS" pitchFamily="66" charset="0"/>
              </a:rPr>
              <a:t>Finniss</a:t>
            </a:r>
            <a:r>
              <a:rPr lang="en-US" sz="1050" u="sng" dirty="0" smtClean="0">
                <a:latin typeface="Comic Sans MS" pitchFamily="66" charset="0"/>
              </a:rPr>
              <a:t> D</a:t>
            </a:r>
            <a:r>
              <a:rPr lang="en-US" sz="1050" u="sng" baseline="30000" dirty="0" smtClean="0">
                <a:latin typeface="Comic Sans MS" pitchFamily="66" charset="0"/>
              </a:rPr>
              <a:t>,</a:t>
            </a:r>
            <a:r>
              <a:rPr lang="en-US" sz="1050" dirty="0" smtClean="0">
                <a:latin typeface="Comic Sans MS" pitchFamily="66" charset="0"/>
              </a:rPr>
              <a:t> </a:t>
            </a:r>
            <a:r>
              <a:rPr lang="en-US" sz="1050" u="sng" dirty="0" smtClean="0">
                <a:latin typeface="Comic Sans MS" pitchFamily="66" charset="0"/>
              </a:rPr>
              <a:t>Nicholas M</a:t>
            </a:r>
            <a:r>
              <a:rPr lang="en-US" sz="1050" dirty="0" smtClean="0">
                <a:latin typeface="Comic Sans MS" pitchFamily="66" charset="0"/>
              </a:rPr>
              <a:t>, </a:t>
            </a:r>
            <a:r>
              <a:rPr lang="en-US" sz="1050" u="sng" dirty="0" err="1" smtClean="0">
                <a:latin typeface="Comic Sans MS" pitchFamily="66" charset="0"/>
              </a:rPr>
              <a:t>Brooker</a:t>
            </a:r>
            <a:r>
              <a:rPr lang="en-US" sz="1050" u="sng" dirty="0" smtClean="0">
                <a:latin typeface="Comic Sans MS" pitchFamily="66" charset="0"/>
              </a:rPr>
              <a:t> C</a:t>
            </a:r>
            <a:r>
              <a:rPr lang="en-US" sz="1050" dirty="0" smtClean="0">
                <a:latin typeface="Comic Sans MS" pitchFamily="66" charset="0"/>
              </a:rPr>
              <a:t>, </a:t>
            </a:r>
            <a:r>
              <a:rPr lang="en-US" sz="1050" u="sng" dirty="0" smtClean="0">
                <a:latin typeface="Comic Sans MS" pitchFamily="66" charset="0"/>
              </a:rPr>
              <a:t>Cousins M</a:t>
            </a:r>
            <a:r>
              <a:rPr lang="en-US" sz="1050" dirty="0" smtClean="0">
                <a:latin typeface="Comic Sans MS" pitchFamily="66" charset="0"/>
              </a:rPr>
              <a:t>, </a:t>
            </a:r>
            <a:r>
              <a:rPr lang="en-US" sz="1050" u="sng" dirty="0" smtClean="0">
                <a:latin typeface="Comic Sans MS" pitchFamily="66" charset="0"/>
              </a:rPr>
              <a:t>Benedetti F</a:t>
            </a:r>
            <a:r>
              <a:rPr lang="en-US" sz="1050" dirty="0" smtClean="0">
                <a:latin typeface="Comic Sans MS" pitchFamily="66" charset="0"/>
              </a:rPr>
              <a:t/>
            </a:r>
            <a:br>
              <a:rPr lang="en-US" sz="1050" dirty="0" smtClean="0">
                <a:latin typeface="Comic Sans MS" pitchFamily="66" charset="0"/>
              </a:rPr>
            </a:br>
            <a:r>
              <a:rPr lang="en-US" sz="1400" b="1" dirty="0" smtClean="0">
                <a:latin typeface="Comic Sans MS" pitchFamily="66" charset="0"/>
              </a:rPr>
              <a:t>Magnitude, response, and psychological determinants of placebo effects in chronic low-back pain: a </a:t>
            </a:r>
            <a:r>
              <a:rPr lang="en-US" sz="1400" b="1" dirty="0" err="1" smtClean="0">
                <a:latin typeface="Comic Sans MS" pitchFamily="66" charset="0"/>
              </a:rPr>
              <a:t>randomised</a:t>
            </a:r>
            <a:r>
              <a:rPr lang="en-US" sz="1400" b="1" dirty="0" smtClean="0">
                <a:latin typeface="Comic Sans MS" pitchFamily="66" charset="0"/>
              </a:rPr>
              <a:t>, double-blinded, controlled trial.</a:t>
            </a:r>
            <a:r>
              <a:rPr lang="en-US" sz="1050" b="1" dirty="0" smtClean="0">
                <a:latin typeface="Comic Sans MS" pitchFamily="66" charset="0"/>
              </a:rPr>
              <a:t/>
            </a:r>
            <a:br>
              <a:rPr lang="en-US" sz="1050" b="1" dirty="0" smtClean="0">
                <a:latin typeface="Comic Sans MS" pitchFamily="66" charset="0"/>
              </a:rPr>
            </a:br>
            <a:r>
              <a:rPr lang="en-US" sz="1050" u="sng" dirty="0" smtClean="0">
                <a:latin typeface="Comic Sans MS" pitchFamily="66" charset="0"/>
              </a:rPr>
              <a:t> Pain Rep.</a:t>
            </a:r>
            <a:r>
              <a:rPr lang="en-US" sz="1050" dirty="0" smtClean="0">
                <a:latin typeface="Comic Sans MS" pitchFamily="66" charset="0"/>
              </a:rPr>
              <a:t> 2019 Jun 7;4(3):e744. </a:t>
            </a:r>
            <a:r>
              <a:rPr lang="en-US" sz="1050" dirty="0" smtClean="0"/>
              <a:t/>
            </a:r>
            <a:br>
              <a:rPr lang="en-US" sz="1050" dirty="0" smtClean="0"/>
            </a:br>
            <a:endParaRPr lang="el-GR" sz="1050" dirty="0"/>
          </a:p>
        </p:txBody>
      </p:sp>
      <p:sp>
        <p:nvSpPr>
          <p:cNvPr id="3" name="2 - Θέση περιεχομένου"/>
          <p:cNvSpPr>
            <a:spLocks noGrp="1"/>
          </p:cNvSpPr>
          <p:nvPr>
            <p:ph idx="1"/>
          </p:nvPr>
        </p:nvSpPr>
        <p:spPr/>
        <p:txBody>
          <a:bodyPr>
            <a:normAutofit/>
          </a:bodyPr>
          <a:lstStyle/>
          <a:p>
            <a:endParaRPr lang="el-GR" dirty="0"/>
          </a:p>
        </p:txBody>
      </p:sp>
      <p:pic>
        <p:nvPicPr>
          <p:cNvPr id="76802" name="Picture 2" descr="An external file that holds a picture, illustration, etc.&#10;Object name is painreports-4-e744-g003.jpg"/>
          <p:cNvPicPr>
            <a:picLocks noChangeAspect="1" noChangeArrowheads="1"/>
          </p:cNvPicPr>
          <p:nvPr/>
        </p:nvPicPr>
        <p:blipFill>
          <a:blip r:embed="rId2"/>
          <a:srcRect/>
          <a:stretch>
            <a:fillRect/>
          </a:stretch>
        </p:blipFill>
        <p:spPr bwMode="auto">
          <a:xfrm>
            <a:off x="285720" y="1357298"/>
            <a:ext cx="5058456" cy="3000396"/>
          </a:xfrm>
          <a:prstGeom prst="rect">
            <a:avLst/>
          </a:prstGeom>
          <a:noFill/>
        </p:spPr>
      </p:pic>
      <p:pic>
        <p:nvPicPr>
          <p:cNvPr id="76804" name="Picture 4" descr="An external file that holds a picture, illustration, etc.&#10;Object name is painreports-4-e744-g004.jpg"/>
          <p:cNvPicPr>
            <a:picLocks noChangeAspect="1" noChangeArrowheads="1"/>
          </p:cNvPicPr>
          <p:nvPr/>
        </p:nvPicPr>
        <p:blipFill>
          <a:blip r:embed="rId3"/>
          <a:srcRect/>
          <a:stretch>
            <a:fillRect/>
          </a:stretch>
        </p:blipFill>
        <p:spPr bwMode="auto">
          <a:xfrm>
            <a:off x="4357686" y="3571876"/>
            <a:ext cx="4500561" cy="305850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000" b="1" dirty="0" smtClean="0">
                <a:latin typeface="Comic Sans MS" pitchFamily="66" charset="0"/>
              </a:rPr>
              <a:t/>
            </a:r>
            <a:br>
              <a:rPr lang="en-US" sz="2000" b="1" dirty="0" smtClean="0">
                <a:latin typeface="Comic Sans MS" pitchFamily="66" charset="0"/>
              </a:rPr>
            </a:br>
            <a:r>
              <a:rPr lang="en-US" sz="2000" b="1" dirty="0" smtClean="0">
                <a:latin typeface="Comic Sans MS" pitchFamily="66" charset="0"/>
              </a:rPr>
              <a:t/>
            </a:r>
            <a:br>
              <a:rPr lang="en-US" sz="2000" b="1" dirty="0" smtClean="0">
                <a:latin typeface="Comic Sans MS" pitchFamily="66" charset="0"/>
              </a:rPr>
            </a:br>
            <a:r>
              <a:rPr lang="en-US" sz="2000" b="1" dirty="0" smtClean="0">
                <a:latin typeface="Comic Sans MS" pitchFamily="66" charset="0"/>
              </a:rPr>
              <a:t>Magnitude, response, and psychological determinants of placebo effects in chronic low-back pain: a </a:t>
            </a:r>
            <a:r>
              <a:rPr lang="en-US" sz="2000" b="1" dirty="0" err="1" smtClean="0">
                <a:latin typeface="Comic Sans MS" pitchFamily="66" charset="0"/>
              </a:rPr>
              <a:t>randomised</a:t>
            </a:r>
            <a:r>
              <a:rPr lang="en-US" sz="2000" b="1" dirty="0" smtClean="0">
                <a:latin typeface="Comic Sans MS" pitchFamily="66" charset="0"/>
              </a:rPr>
              <a:t>, double-blinded, controlled trial</a:t>
            </a:r>
            <a:r>
              <a:rPr lang="en-US" sz="1200" b="1" dirty="0" smtClean="0">
                <a:latin typeface="Comic Sans MS" pitchFamily="66" charset="0"/>
              </a:rPr>
              <a:t/>
            </a:r>
            <a:br>
              <a:rPr lang="en-US" sz="1200" b="1" dirty="0" smtClean="0">
                <a:latin typeface="Comic Sans MS" pitchFamily="66" charset="0"/>
              </a:rPr>
            </a:br>
            <a:r>
              <a:rPr lang="en-US" sz="1200" dirty="0" err="1" smtClean="0">
                <a:latin typeface="Comic Sans MS" pitchFamily="66" charset="0"/>
              </a:rPr>
              <a:t>Finniss</a:t>
            </a:r>
            <a:r>
              <a:rPr lang="en-US" sz="1200" dirty="0" smtClean="0">
                <a:latin typeface="Comic Sans MS" pitchFamily="66" charset="0"/>
              </a:rPr>
              <a:t>, </a:t>
            </a:r>
            <a:r>
              <a:rPr lang="en-US" sz="1200" dirty="0" err="1" smtClean="0">
                <a:latin typeface="Comic Sans MS" pitchFamily="66" charset="0"/>
              </a:rPr>
              <a:t>Damien</a:t>
            </a:r>
            <a:r>
              <a:rPr lang="en-US" sz="1200" baseline="30000" dirty="0" err="1" smtClean="0">
                <a:latin typeface="Comic Sans MS" pitchFamily="66" charset="0"/>
              </a:rPr>
              <a:t>a,b,c</a:t>
            </a:r>
            <a:r>
              <a:rPr lang="en-US" sz="1200" baseline="30000" dirty="0" smtClean="0">
                <a:latin typeface="Comic Sans MS" pitchFamily="66" charset="0"/>
              </a:rPr>
              <a:t>,*</a:t>
            </a:r>
            <a:r>
              <a:rPr lang="en-US" sz="1200" dirty="0" smtClean="0">
                <a:latin typeface="Comic Sans MS" pitchFamily="66" charset="0"/>
              </a:rPr>
              <a:t>; Nicholas, Michael</a:t>
            </a:r>
            <a:r>
              <a:rPr lang="en-US" sz="1200" baseline="30000" dirty="0" smtClean="0">
                <a:latin typeface="Comic Sans MS" pitchFamily="66" charset="0"/>
              </a:rPr>
              <a:t>a</a:t>
            </a:r>
            <a:r>
              <a:rPr lang="en-US" sz="1200" dirty="0" smtClean="0">
                <a:latin typeface="Comic Sans MS" pitchFamily="66" charset="0"/>
              </a:rPr>
              <a:t>; </a:t>
            </a:r>
            <a:r>
              <a:rPr lang="en-US" sz="1200" dirty="0" err="1" smtClean="0">
                <a:latin typeface="Comic Sans MS" pitchFamily="66" charset="0"/>
              </a:rPr>
              <a:t>Brooker</a:t>
            </a:r>
            <a:r>
              <a:rPr lang="en-US" sz="1200" dirty="0" smtClean="0">
                <a:latin typeface="Comic Sans MS" pitchFamily="66" charset="0"/>
              </a:rPr>
              <a:t>, </a:t>
            </a:r>
            <a:r>
              <a:rPr lang="en-US" sz="1200" dirty="0" err="1" smtClean="0">
                <a:latin typeface="Comic Sans MS" pitchFamily="66" charset="0"/>
              </a:rPr>
              <a:t>Charles</a:t>
            </a:r>
            <a:r>
              <a:rPr lang="en-US" sz="1200" baseline="30000" dirty="0" err="1" smtClean="0">
                <a:latin typeface="Comic Sans MS" pitchFamily="66" charset="0"/>
              </a:rPr>
              <a:t>a</a:t>
            </a:r>
            <a:r>
              <a:rPr lang="en-US" sz="1200" dirty="0" smtClean="0">
                <a:latin typeface="Comic Sans MS" pitchFamily="66" charset="0"/>
              </a:rPr>
              <a:t>; Cousins, Michael</a:t>
            </a:r>
            <a:r>
              <a:rPr lang="en-US" sz="1200" baseline="30000" dirty="0" smtClean="0">
                <a:latin typeface="Comic Sans MS" pitchFamily="66" charset="0"/>
              </a:rPr>
              <a:t>a</a:t>
            </a:r>
            <a:r>
              <a:rPr lang="en-US" sz="1200" dirty="0" smtClean="0">
                <a:latin typeface="Comic Sans MS" pitchFamily="66" charset="0"/>
              </a:rPr>
              <a:t>; Benedetti, </a:t>
            </a:r>
            <a:r>
              <a:rPr lang="en-US" sz="1200" dirty="0" err="1" smtClean="0">
                <a:latin typeface="Comic Sans MS" pitchFamily="66" charset="0"/>
              </a:rPr>
              <a:t>Fabrizio</a:t>
            </a:r>
            <a:r>
              <a:rPr lang="en-US" sz="1200" baseline="30000" dirty="0" err="1" smtClean="0">
                <a:latin typeface="Comic Sans MS" pitchFamily="66" charset="0"/>
              </a:rPr>
              <a:t>d,e</a:t>
            </a:r>
            <a:r>
              <a:rPr lang="en-US" sz="1200" dirty="0" smtClean="0">
                <a:latin typeface="Comic Sans MS" pitchFamily="66" charset="0"/>
              </a:rPr>
              <a:t/>
            </a:r>
            <a:br>
              <a:rPr lang="en-US" sz="1200" dirty="0" smtClean="0">
                <a:latin typeface="Comic Sans MS" pitchFamily="66" charset="0"/>
              </a:rPr>
            </a:br>
            <a:r>
              <a:rPr lang="en-US" sz="1200" dirty="0" smtClean="0">
                <a:latin typeface="Comic Sans MS" pitchFamily="66" charset="0"/>
              </a:rPr>
              <a:t>PAIN Reports: May/June 2019 - Volume 4 - Issue 3 - p e744</a:t>
            </a:r>
            <a:r>
              <a:rPr lang="en-US" dirty="0" smtClean="0"/>
              <a:t/>
            </a:r>
            <a:br>
              <a:rPr lang="en-US"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latin typeface="Comic Sans MS" pitchFamily="66" charset="0"/>
              </a:rPr>
              <a:t>Group 1 received a placebo injection on the first injection occasion and a local </a:t>
            </a:r>
            <a:r>
              <a:rPr lang="en-US" dirty="0" err="1" smtClean="0">
                <a:latin typeface="Comic Sans MS" pitchFamily="66" charset="0"/>
              </a:rPr>
              <a:t>anaesthetic</a:t>
            </a:r>
            <a:r>
              <a:rPr lang="en-US" dirty="0" smtClean="0">
                <a:latin typeface="Comic Sans MS" pitchFamily="66" charset="0"/>
              </a:rPr>
              <a:t> (</a:t>
            </a:r>
            <a:r>
              <a:rPr lang="en-US" dirty="0" err="1" smtClean="0">
                <a:latin typeface="Comic Sans MS" pitchFamily="66" charset="0"/>
              </a:rPr>
              <a:t>bupivacaine</a:t>
            </a:r>
            <a:r>
              <a:rPr lang="en-US" dirty="0" smtClean="0">
                <a:latin typeface="Comic Sans MS" pitchFamily="66" charset="0"/>
              </a:rPr>
              <a:t>) on the second. </a:t>
            </a:r>
            <a:endParaRPr lang="el-GR" dirty="0" smtClean="0">
              <a:latin typeface="Comic Sans MS" pitchFamily="66" charset="0"/>
            </a:endParaRPr>
          </a:p>
          <a:p>
            <a:r>
              <a:rPr lang="en-US" dirty="0" smtClean="0">
                <a:latin typeface="Comic Sans MS" pitchFamily="66" charset="0"/>
              </a:rPr>
              <a:t>Group 2 received the injections in the opposite order. </a:t>
            </a:r>
            <a:endParaRPr lang="el-GR" dirty="0" smtClean="0">
              <a:latin typeface="Comic Sans MS" pitchFamily="66" charset="0"/>
            </a:endParaRPr>
          </a:p>
          <a:p>
            <a:r>
              <a:rPr lang="en-US" dirty="0" smtClean="0">
                <a:latin typeface="Comic Sans MS" pitchFamily="66" charset="0"/>
              </a:rPr>
              <a:t>Group 3 (the control group) received local </a:t>
            </a:r>
            <a:r>
              <a:rPr lang="en-US" dirty="0" err="1" smtClean="0">
                <a:latin typeface="Comic Sans MS" pitchFamily="66" charset="0"/>
              </a:rPr>
              <a:t>anaesthetic</a:t>
            </a:r>
            <a:r>
              <a:rPr lang="en-US" dirty="0" smtClean="0">
                <a:latin typeface="Comic Sans MS" pitchFamily="66" charset="0"/>
              </a:rPr>
              <a:t> on both visits</a:t>
            </a:r>
          </a:p>
          <a:p>
            <a:r>
              <a:rPr lang="en-US" dirty="0" smtClean="0">
                <a:latin typeface="Comic Sans MS" pitchFamily="66" charset="0"/>
              </a:rPr>
              <a:t>This study demonstrated large placebo responses in the context of injections for low-back pain and further </a:t>
            </a:r>
            <a:r>
              <a:rPr lang="en-US" dirty="0" err="1" smtClean="0">
                <a:latin typeface="Comic Sans MS" pitchFamily="66" charset="0"/>
              </a:rPr>
              <a:t>characterised</a:t>
            </a:r>
            <a:r>
              <a:rPr lang="en-US" dirty="0" smtClean="0">
                <a:latin typeface="Comic Sans MS" pitchFamily="66" charset="0"/>
              </a:rPr>
              <a:t> the importance of expectation and anxiety as important psychological mediators.</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Comic Sans MS" pitchFamily="66" charset="0"/>
              </a:rPr>
              <a:t>EPIDURAL INJECTIONS</a:t>
            </a:r>
            <a:r>
              <a:rPr lang="en-US" dirty="0" smtClean="0"/>
              <a:t/>
            </a:r>
            <a:br>
              <a:rPr lang="en-US" dirty="0" smtClean="0"/>
            </a:br>
            <a:endParaRPr lang="el-GR" dirty="0"/>
          </a:p>
        </p:txBody>
      </p:sp>
      <p:sp>
        <p:nvSpPr>
          <p:cNvPr id="3" name="2 - Θέση περιεχομένου"/>
          <p:cNvSpPr>
            <a:spLocks noGrp="1"/>
          </p:cNvSpPr>
          <p:nvPr>
            <p:ph idx="1"/>
          </p:nvPr>
        </p:nvSpPr>
        <p:spPr>
          <a:xfrm>
            <a:off x="457200" y="1600201"/>
            <a:ext cx="8229600" cy="2257427"/>
          </a:xfrm>
        </p:spPr>
        <p:txBody>
          <a:bodyPr>
            <a:normAutofit/>
          </a:bodyPr>
          <a:lstStyle/>
          <a:p>
            <a:r>
              <a:rPr lang="el-GR" dirty="0" smtClean="0">
                <a:latin typeface="Comic Sans MS" pitchFamily="66" charset="0"/>
              </a:rPr>
              <a:t>Η ταυτόχρονη έγχυση </a:t>
            </a:r>
            <a:r>
              <a:rPr lang="el-GR" dirty="0" err="1" smtClean="0">
                <a:latin typeface="Comic Sans MS" pitchFamily="66" charset="0"/>
              </a:rPr>
              <a:t>κορτικοστεροειδών</a:t>
            </a:r>
            <a:r>
              <a:rPr lang="el-GR" dirty="0" smtClean="0">
                <a:latin typeface="Comic Sans MS" pitchFamily="66" charset="0"/>
              </a:rPr>
              <a:t> και ΤΑ αποδίδουν εξαιρετικά σε:</a:t>
            </a:r>
          </a:p>
          <a:p>
            <a:pPr marL="514350" indent="-514350">
              <a:buFont typeface="+mj-lt"/>
              <a:buAutoNum type="alphaLcParenR"/>
            </a:pPr>
            <a:r>
              <a:rPr lang="el-GR" dirty="0" smtClean="0">
                <a:latin typeface="Comic Sans MS" pitchFamily="66" charset="0"/>
              </a:rPr>
              <a:t>Στένωση του ΣΣ</a:t>
            </a:r>
          </a:p>
          <a:p>
            <a:pPr marL="514350" indent="-514350">
              <a:buFont typeface="+mj-lt"/>
              <a:buAutoNum type="alphaLcParenR"/>
            </a:pPr>
            <a:r>
              <a:rPr lang="el-GR" dirty="0" err="1" smtClean="0">
                <a:latin typeface="Comic Sans MS" pitchFamily="66" charset="0"/>
              </a:rPr>
              <a:t>Ριζιτικό</a:t>
            </a:r>
            <a:r>
              <a:rPr lang="el-GR" dirty="0" smtClean="0">
                <a:latin typeface="Comic Sans MS" pitchFamily="66" charset="0"/>
              </a:rPr>
              <a:t> πόνο από </a:t>
            </a:r>
            <a:r>
              <a:rPr lang="el-GR" dirty="0" err="1" smtClean="0">
                <a:latin typeface="Comic Sans MS" pitchFamily="66" charset="0"/>
              </a:rPr>
              <a:t>Δισκοκήλη</a:t>
            </a:r>
            <a:endParaRPr lang="el-GR" dirty="0"/>
          </a:p>
        </p:txBody>
      </p:sp>
      <p:pic>
        <p:nvPicPr>
          <p:cNvPr id="87048" name="Picture 8" descr="An external file that holds a picture, illustration, etc.&#10;Object name is bjr.20150357.g005.jpg"/>
          <p:cNvPicPr>
            <a:picLocks noChangeAspect="1" noChangeArrowheads="1"/>
          </p:cNvPicPr>
          <p:nvPr/>
        </p:nvPicPr>
        <p:blipFill>
          <a:blip r:embed="rId2"/>
          <a:srcRect/>
          <a:stretch>
            <a:fillRect/>
          </a:stretch>
        </p:blipFill>
        <p:spPr bwMode="auto">
          <a:xfrm>
            <a:off x="1357290" y="3786190"/>
            <a:ext cx="7372350" cy="286702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600" dirty="0" smtClean="0"/>
              <a:t/>
            </a:r>
            <a:br>
              <a:rPr lang="en-US" sz="1600" dirty="0" smtClean="0"/>
            </a:br>
            <a:r>
              <a:rPr lang="en-US" sz="2000" b="1" dirty="0" smtClean="0">
                <a:latin typeface="Comic Sans MS" pitchFamily="66" charset="0"/>
              </a:rPr>
              <a:t>Facet joint injection versus epidural steroid injection for lumbar spinal </a:t>
            </a:r>
            <a:r>
              <a:rPr lang="en-US" sz="2000" b="1" dirty="0" err="1" smtClean="0">
                <a:latin typeface="Comic Sans MS" pitchFamily="66" charset="0"/>
              </a:rPr>
              <a:t>stenosis</a:t>
            </a:r>
            <a:r>
              <a:rPr lang="en-US" sz="2000" b="1" dirty="0" smtClean="0">
                <a:latin typeface="Comic Sans MS" pitchFamily="66" charset="0"/>
              </a:rPr>
              <a:t>: intra-individual study.</a:t>
            </a:r>
            <a:r>
              <a:rPr lang="en-US" sz="1600" b="1" dirty="0" smtClean="0">
                <a:latin typeface="Comic Sans MS" pitchFamily="66" charset="0"/>
              </a:rPr>
              <a:t/>
            </a:r>
            <a:br>
              <a:rPr lang="en-US" sz="1600" b="1" dirty="0" smtClean="0">
                <a:latin typeface="Comic Sans MS" pitchFamily="66" charset="0"/>
              </a:rPr>
            </a:br>
            <a:r>
              <a:rPr lang="en-US" sz="1600" u="sng" dirty="0" smtClean="0">
                <a:latin typeface="Comic Sans MS" pitchFamily="66" charset="0"/>
              </a:rPr>
              <a:t>Shim E</a:t>
            </a:r>
            <a:r>
              <a:rPr lang="el-GR" sz="1600" u="sng" baseline="30000" dirty="0" smtClean="0">
                <a:latin typeface="Comic Sans MS" pitchFamily="66" charset="0"/>
              </a:rPr>
              <a:t> ε</a:t>
            </a:r>
            <a:r>
              <a:rPr lang="el-GR" sz="1600" u="sng" dirty="0" smtClean="0">
                <a:latin typeface="Comic Sans MS" pitchFamily="66" charset="0"/>
              </a:rPr>
              <a:t> </a:t>
            </a:r>
            <a:r>
              <a:rPr lang="en-US" sz="1600" u="sng" dirty="0" smtClean="0">
                <a:latin typeface="Comic Sans MS" pitchFamily="66" charset="0"/>
              </a:rPr>
              <a:t> et al</a:t>
            </a:r>
            <a:r>
              <a:rPr lang="el-GR" sz="1600" dirty="0" smtClean="0">
                <a:latin typeface="Comic Sans MS" pitchFamily="66" charset="0"/>
              </a:rPr>
              <a:t/>
            </a:r>
            <a:br>
              <a:rPr lang="el-GR" sz="1600" dirty="0" smtClean="0">
                <a:latin typeface="Comic Sans MS" pitchFamily="66" charset="0"/>
              </a:rPr>
            </a:br>
            <a:r>
              <a:rPr lang="en-US" sz="1600" u="sng" dirty="0" smtClean="0">
                <a:latin typeface="Comic Sans MS" pitchFamily="66" charset="0"/>
              </a:rPr>
              <a:t> </a:t>
            </a:r>
            <a:r>
              <a:rPr lang="en-US" sz="1600" u="sng" dirty="0" err="1" smtClean="0">
                <a:latin typeface="Comic Sans MS" pitchFamily="66" charset="0"/>
              </a:rPr>
              <a:t>Clin</a:t>
            </a:r>
            <a:r>
              <a:rPr lang="en-US" sz="1600" u="sng" dirty="0" smtClean="0">
                <a:latin typeface="Comic Sans MS" pitchFamily="66" charset="0"/>
              </a:rPr>
              <a:t> </a:t>
            </a:r>
            <a:r>
              <a:rPr lang="en-US" sz="1600" u="sng" dirty="0" err="1" smtClean="0">
                <a:latin typeface="Comic Sans MS" pitchFamily="66" charset="0"/>
              </a:rPr>
              <a:t>Radiol</a:t>
            </a:r>
            <a:r>
              <a:rPr lang="el-GR" sz="1600" u="sng" dirty="0" smtClean="0">
                <a:latin typeface="Comic Sans MS" pitchFamily="66" charset="0"/>
              </a:rPr>
              <a:t>.</a:t>
            </a:r>
            <a:r>
              <a:rPr lang="en-US" sz="1600" dirty="0" smtClean="0">
                <a:latin typeface="Comic Sans MS" pitchFamily="66" charset="0"/>
              </a:rPr>
              <a:t> 2017 Jan;72(1):96.e7-96.e14</a:t>
            </a:r>
            <a:r>
              <a:rPr lang="en-US" sz="1600" dirty="0" smtClean="0"/>
              <a:t>.</a:t>
            </a:r>
            <a:br>
              <a:rPr lang="en-US" sz="1600" dirty="0" smtClean="0"/>
            </a:br>
            <a:endParaRPr lang="el-GR" sz="1600" dirty="0"/>
          </a:p>
        </p:txBody>
      </p:sp>
      <p:sp>
        <p:nvSpPr>
          <p:cNvPr id="3" name="2 - Θέση περιεχομένου"/>
          <p:cNvSpPr>
            <a:spLocks noGrp="1"/>
          </p:cNvSpPr>
          <p:nvPr>
            <p:ph idx="1"/>
          </p:nvPr>
        </p:nvSpPr>
        <p:spPr/>
        <p:txBody>
          <a:bodyPr>
            <a:normAutofit fontScale="47500" lnSpcReduction="20000"/>
          </a:bodyPr>
          <a:lstStyle/>
          <a:p>
            <a:r>
              <a:rPr lang="en-US" dirty="0" smtClean="0">
                <a:latin typeface="Comic Sans MS" pitchFamily="66" charset="0"/>
              </a:rPr>
              <a:t>To evaluate the efficacy of facet joint injection (FJI) for patients with lumbar central canal </a:t>
            </a:r>
            <a:r>
              <a:rPr lang="en-US" dirty="0" err="1" smtClean="0">
                <a:latin typeface="Comic Sans MS" pitchFamily="66" charset="0"/>
              </a:rPr>
              <a:t>stenosis</a:t>
            </a:r>
            <a:r>
              <a:rPr lang="en-US" dirty="0" smtClean="0">
                <a:latin typeface="Comic Sans MS" pitchFamily="66" charset="0"/>
              </a:rPr>
              <a:t> (LCS) in comparison with epidural steroid injection (ESI) in the same individuals.</a:t>
            </a:r>
          </a:p>
          <a:p>
            <a:r>
              <a:rPr lang="en-US" b="1" cap="all" dirty="0" smtClean="0">
                <a:latin typeface="Comic Sans MS" pitchFamily="66" charset="0"/>
              </a:rPr>
              <a:t>MATERIAL AND METHODS:</a:t>
            </a:r>
          </a:p>
          <a:p>
            <a:r>
              <a:rPr lang="en-US" dirty="0" smtClean="0">
                <a:latin typeface="Comic Sans MS" pitchFamily="66" charset="0"/>
              </a:rPr>
              <a:t>Two hundred and fifty-two patients who underwent both FJI and ESI for LCS between January 2014 and December 2014 were considered for enrolment in the study. A radiologist retrospectively conducted a chart review and recorded which injection was chosen as the third injection after sequential injections of FJI and ESI, and why clinicians chose the particular injection method. The response was measured via the use of a five-point satisfaction scale.</a:t>
            </a:r>
          </a:p>
          <a:p>
            <a:r>
              <a:rPr lang="en-US" b="1" cap="all" dirty="0" smtClean="0">
                <a:latin typeface="Comic Sans MS" pitchFamily="66" charset="0"/>
              </a:rPr>
              <a:t>RESULTS:</a:t>
            </a:r>
          </a:p>
          <a:p>
            <a:r>
              <a:rPr lang="en-US" dirty="0" smtClean="0">
                <a:latin typeface="Comic Sans MS" pitchFamily="66" charset="0"/>
              </a:rPr>
              <a:t>Among 252 patients, only 73 patients were included in the study (the remaining patients did not </a:t>
            </a:r>
            <a:r>
              <a:rPr lang="en-US" dirty="0" err="1" smtClean="0">
                <a:latin typeface="Comic Sans MS" pitchFamily="66" charset="0"/>
              </a:rPr>
              <a:t>fulfil</a:t>
            </a:r>
            <a:r>
              <a:rPr lang="en-US" dirty="0" smtClean="0">
                <a:latin typeface="Comic Sans MS" pitchFamily="66" charset="0"/>
              </a:rPr>
              <a:t> the inclusion criteria). Out of 73 patients (mean age, 69.7 years; range, 49∼87 years), 50 patients had received a third injection, 33 patients (66%) underwent FJIs as a third injection. Out of 19 patients who had experienced an ineffective first ESI, 13 (68.4%) patients reported the second FJI as effective. Out of six patients for whom the first FJI had been ineffective, three (50%) patients reported the second ESI as effective.</a:t>
            </a:r>
          </a:p>
          <a:p>
            <a:r>
              <a:rPr lang="en-US" b="1" cap="all" dirty="0" smtClean="0">
                <a:latin typeface="Comic Sans MS" pitchFamily="66" charset="0"/>
              </a:rPr>
              <a:t>CONCLUSION:</a:t>
            </a:r>
          </a:p>
          <a:p>
            <a:r>
              <a:rPr lang="en-US" dirty="0" smtClean="0">
                <a:latin typeface="Comic Sans MS" pitchFamily="66" charset="0"/>
              </a:rPr>
              <a:t>FJIs can be administered as an alternative to ESIs in cases of LCS.</a:t>
            </a:r>
          </a:p>
          <a:p>
            <a:endParaRPr lang="el-GR" dirty="0">
              <a:latin typeface="Comic Sans MS" pitchFamily="66" charset="0"/>
            </a:endParaRPr>
          </a:p>
        </p:txBody>
      </p:sp>
      <p:sp>
        <p:nvSpPr>
          <p:cNvPr id="4" name="3 - Ορθογώνιο"/>
          <p:cNvSpPr/>
          <p:nvPr/>
        </p:nvSpPr>
        <p:spPr>
          <a:xfrm>
            <a:off x="857224" y="5715016"/>
            <a:ext cx="7143800" cy="84296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dirty="0" smtClean="0">
                <a:latin typeface="Comic Sans MS" pitchFamily="66" charset="0"/>
              </a:rPr>
              <a:t>Κατάλληλη ένδειξη της μίας ή της άλλης τεχνικής</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2700" dirty="0" smtClean="0">
                <a:latin typeface="Comic Sans MS" pitchFamily="66" charset="0"/>
              </a:rPr>
              <a:t> Biomaterial implantation/disc cell therapies</a:t>
            </a:r>
            <a:r>
              <a:rPr lang="en-US" sz="1400" dirty="0" smtClean="0"/>
              <a:t/>
            </a:r>
            <a:br>
              <a:rPr lang="en-US" sz="1400" dirty="0" smtClean="0"/>
            </a:br>
            <a:r>
              <a:rPr lang="el-GR" sz="3100" b="1" dirty="0" smtClean="0">
                <a:latin typeface="Comic Sans MS" pitchFamily="66" charset="0"/>
              </a:rPr>
              <a:t>Ιατρική αναγέννησης </a:t>
            </a:r>
            <a:r>
              <a:rPr lang="en-US" sz="1600" dirty="0" smtClean="0"/>
              <a:t/>
            </a:r>
            <a:br>
              <a:rPr lang="en-US" sz="1600" dirty="0" smtClean="0"/>
            </a:br>
            <a:r>
              <a:rPr lang="en-US" sz="1600" dirty="0" smtClean="0"/>
              <a:t/>
            </a:r>
            <a:br>
              <a:rPr lang="en-US" sz="1600"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latin typeface="Comic Sans MS" pitchFamily="66" charset="0"/>
              </a:rPr>
              <a:t>Σε πειραματόζωα έχει γίνει έγχυση πολλών διαφορετικών νέων ουσιών αναγέννησης  και μελετήθηκαν τα νέα δεδομένα. Τέτοιες είναι:</a:t>
            </a:r>
          </a:p>
          <a:p>
            <a:pPr marL="514350" indent="-514350">
              <a:buFont typeface="+mj-lt"/>
              <a:buAutoNum type="arabicPeriod"/>
            </a:pPr>
            <a:r>
              <a:rPr lang="en-US" dirty="0" smtClean="0">
                <a:latin typeface="Comic Sans MS" pitchFamily="66" charset="0"/>
              </a:rPr>
              <a:t>Platelet-rich plasma</a:t>
            </a:r>
          </a:p>
          <a:p>
            <a:pPr marL="514350" indent="-514350">
              <a:buFont typeface="+mj-lt"/>
              <a:buAutoNum type="arabicPeriod"/>
            </a:pPr>
            <a:r>
              <a:rPr lang="en-US" dirty="0" smtClean="0">
                <a:latin typeface="Comic Sans MS" pitchFamily="66" charset="0"/>
              </a:rPr>
              <a:t>Growth differentiation factor 5</a:t>
            </a:r>
          </a:p>
          <a:p>
            <a:pPr marL="514350" indent="-514350">
              <a:buFont typeface="+mj-lt"/>
              <a:buAutoNum type="arabicPeriod"/>
            </a:pPr>
            <a:r>
              <a:rPr lang="en-US" dirty="0" err="1" smtClean="0">
                <a:latin typeface="Comic Sans MS" pitchFamily="66" charset="0"/>
              </a:rPr>
              <a:t>Osteogenic</a:t>
            </a:r>
            <a:r>
              <a:rPr lang="en-US" dirty="0" smtClean="0">
                <a:latin typeface="Comic Sans MS" pitchFamily="66" charset="0"/>
              </a:rPr>
              <a:t> protein 1</a:t>
            </a:r>
          </a:p>
          <a:p>
            <a:pPr marL="514350" indent="-514350">
              <a:buFont typeface="+mj-lt"/>
              <a:buAutoNum type="arabicPeriod"/>
            </a:pPr>
            <a:r>
              <a:rPr lang="en-US" dirty="0" smtClean="0">
                <a:latin typeface="Comic Sans MS" pitchFamily="66" charset="0"/>
              </a:rPr>
              <a:t>Bone morphogenetic protein 2 and 17</a:t>
            </a:r>
            <a:endParaRPr lang="el-GR" dirty="0" smtClean="0">
              <a:latin typeface="Comic Sans MS" pitchFamily="66" charset="0"/>
            </a:endParaRPr>
          </a:p>
          <a:p>
            <a:pPr marL="514350" indent="-514350">
              <a:buNone/>
            </a:pPr>
            <a:r>
              <a:rPr lang="el-GR" dirty="0" smtClean="0">
                <a:latin typeface="Comic Sans MS" pitchFamily="66" charset="0"/>
              </a:rPr>
              <a:t>Τα αποτελέσματα αναμένονται. Τα </a:t>
            </a:r>
            <a:r>
              <a:rPr lang="en-US" dirty="0" smtClean="0">
                <a:latin typeface="Comic Sans MS" pitchFamily="66" charset="0"/>
              </a:rPr>
              <a:t> stem cell </a:t>
            </a:r>
            <a:r>
              <a:rPr lang="el-GR" dirty="0" smtClean="0">
                <a:latin typeface="Comic Sans MS" pitchFamily="66" charset="0"/>
              </a:rPr>
              <a:t>έχουν ως θεραπευτικό σκοπό την παρατεταμένη διάσωση των δίσκων και του περιβάλλοντος τους, την καλύτερη αντοχή τους στις πιέσεις που δέχονται.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100" dirty="0" smtClean="0">
                <a:latin typeface="Comic Sans MS" pitchFamily="66" charset="0"/>
              </a:rPr>
              <a:t/>
            </a:r>
            <a:br>
              <a:rPr lang="en-US" sz="1100" dirty="0" smtClean="0">
                <a:latin typeface="Comic Sans MS" pitchFamily="66" charset="0"/>
              </a:rPr>
            </a:br>
            <a:r>
              <a:rPr lang="en-US" sz="1400" b="1" dirty="0" smtClean="0">
                <a:latin typeface="Comic Sans MS" pitchFamily="66" charset="0"/>
              </a:rPr>
              <a:t>A Prospective Study Comparing Platelet-Rich Plasma and Local Anesthetic (LA)/Corticosteroid in Intra-</a:t>
            </a:r>
            <a:r>
              <a:rPr lang="en-US" sz="1400" b="1" dirty="0" err="1" smtClean="0">
                <a:latin typeface="Comic Sans MS" pitchFamily="66" charset="0"/>
              </a:rPr>
              <a:t>Articular</a:t>
            </a:r>
            <a:r>
              <a:rPr lang="en-US" sz="1400" b="1" dirty="0" smtClean="0">
                <a:latin typeface="Comic Sans MS" pitchFamily="66" charset="0"/>
              </a:rPr>
              <a:t> Injection for the Treatment of Lumbar Facet Joint Syndrome.</a:t>
            </a:r>
            <a:br>
              <a:rPr lang="en-US" sz="1400" b="1" dirty="0" smtClean="0">
                <a:latin typeface="Comic Sans MS" pitchFamily="66" charset="0"/>
              </a:rPr>
            </a:br>
            <a:r>
              <a:rPr lang="en-US" sz="1400" u="sng" dirty="0" smtClean="0">
                <a:latin typeface="Comic Sans MS" pitchFamily="66" charset="0"/>
              </a:rPr>
              <a:t>Wu J</a:t>
            </a:r>
            <a:r>
              <a:rPr lang="en-US" sz="1400" u="sng" baseline="30000" dirty="0" smtClean="0">
                <a:latin typeface="Comic Sans MS" pitchFamily="66" charset="0"/>
              </a:rPr>
              <a:t> </a:t>
            </a:r>
            <a:r>
              <a:rPr lang="en-US" sz="1400" u="sng" dirty="0" smtClean="0">
                <a:latin typeface="Comic Sans MS" pitchFamily="66" charset="0"/>
              </a:rPr>
              <a:t> et al</a:t>
            </a:r>
            <a:r>
              <a:rPr lang="en-US" sz="1100" u="sng" dirty="0" smtClean="0">
                <a:latin typeface="Comic Sans MS" pitchFamily="66" charset="0"/>
              </a:rPr>
              <a:t/>
            </a:r>
            <a:br>
              <a:rPr lang="en-US" sz="1100" u="sng" dirty="0" smtClean="0">
                <a:latin typeface="Comic Sans MS" pitchFamily="66" charset="0"/>
              </a:rPr>
            </a:br>
            <a:r>
              <a:rPr lang="en-US" sz="1100" u="sng" dirty="0" smtClean="0">
                <a:latin typeface="Comic Sans MS" pitchFamily="66" charset="0"/>
              </a:rPr>
              <a:t>Pain </a:t>
            </a:r>
            <a:r>
              <a:rPr lang="en-US" sz="1100" u="sng" dirty="0" err="1" smtClean="0">
                <a:latin typeface="Comic Sans MS" pitchFamily="66" charset="0"/>
              </a:rPr>
              <a:t>Pract</a:t>
            </a:r>
            <a:r>
              <a:rPr lang="en-US" sz="1100" dirty="0" smtClean="0">
                <a:latin typeface="Comic Sans MS" pitchFamily="66" charset="0"/>
              </a:rPr>
              <a:t> 2017 Sep;17(7):914-924. </a:t>
            </a:r>
            <a:br>
              <a:rPr lang="en-US" sz="1100" dirty="0" smtClean="0">
                <a:latin typeface="Comic Sans MS" pitchFamily="66" charset="0"/>
              </a:rPr>
            </a:br>
            <a:endParaRPr lang="en-US" sz="1100" dirty="0">
              <a:latin typeface="Comic Sans MS" pitchFamily="66" charset="0"/>
            </a:endParaRPr>
          </a:p>
        </p:txBody>
      </p:sp>
      <p:sp>
        <p:nvSpPr>
          <p:cNvPr id="3" name="2 - Θέση περιεχομένου"/>
          <p:cNvSpPr>
            <a:spLocks noGrp="1"/>
          </p:cNvSpPr>
          <p:nvPr>
            <p:ph idx="1"/>
          </p:nvPr>
        </p:nvSpPr>
        <p:spPr/>
        <p:txBody>
          <a:bodyPr/>
          <a:lstStyle/>
          <a:p>
            <a:r>
              <a:rPr lang="en-US" dirty="0" smtClean="0">
                <a:latin typeface="Comic Sans MS" pitchFamily="66" charset="0"/>
              </a:rPr>
              <a:t>Both </a:t>
            </a:r>
            <a:r>
              <a:rPr lang="en-US" dirty="0" err="1" smtClean="0">
                <a:latin typeface="Comic Sans MS" pitchFamily="66" charset="0"/>
              </a:rPr>
              <a:t>autologous</a:t>
            </a:r>
            <a:r>
              <a:rPr lang="en-US" dirty="0" smtClean="0">
                <a:latin typeface="Comic Sans MS" pitchFamily="66" charset="0"/>
              </a:rPr>
              <a:t> PRP and LA/corticosteroid for intra-</a:t>
            </a:r>
            <a:r>
              <a:rPr lang="en-US" dirty="0" err="1" smtClean="0">
                <a:latin typeface="Comic Sans MS" pitchFamily="66" charset="0"/>
              </a:rPr>
              <a:t>articular</a:t>
            </a:r>
            <a:r>
              <a:rPr lang="en-US" dirty="0" smtClean="0">
                <a:latin typeface="Comic Sans MS" pitchFamily="66" charset="0"/>
              </a:rPr>
              <a:t> injection are effective, easy, and safe enough in the treatment of lumbar facet joint syndrome. </a:t>
            </a:r>
            <a:r>
              <a:rPr lang="en-US" b="1" i="1" u="sng" dirty="0" smtClean="0">
                <a:latin typeface="Comic Sans MS" pitchFamily="66" charset="0"/>
              </a:rPr>
              <a:t>However, </a:t>
            </a:r>
            <a:r>
              <a:rPr lang="en-US" b="1" i="1" u="sng" dirty="0" err="1" smtClean="0">
                <a:latin typeface="Comic Sans MS" pitchFamily="66" charset="0"/>
              </a:rPr>
              <a:t>autologous</a:t>
            </a:r>
            <a:r>
              <a:rPr lang="en-US" b="1" i="1" u="sng" dirty="0" smtClean="0">
                <a:latin typeface="Comic Sans MS" pitchFamily="66" charset="0"/>
              </a:rPr>
              <a:t> PRP is a superior treatment option for longer duration efficacy</a:t>
            </a:r>
            <a:r>
              <a:rPr lang="en-US" dirty="0" smtClean="0">
                <a:latin typeface="Comic Sans MS" pitchFamily="66" charset="0"/>
              </a:rPr>
              <a:t>.</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200" dirty="0" smtClean="0">
                <a:latin typeface="Comic Sans MS" pitchFamily="66" charset="0"/>
              </a:rPr>
              <a:t/>
            </a:r>
            <a:br>
              <a:rPr lang="en-US" sz="2200" dirty="0" smtClean="0">
                <a:latin typeface="Comic Sans MS" pitchFamily="66" charset="0"/>
              </a:rPr>
            </a:br>
            <a:r>
              <a:rPr lang="en-US" sz="2200" dirty="0" smtClean="0">
                <a:latin typeface="Comic Sans MS" pitchFamily="66" charset="0"/>
              </a:rPr>
              <a:t/>
            </a:r>
            <a:br>
              <a:rPr lang="en-US" sz="2200" dirty="0" smtClean="0">
                <a:latin typeface="Comic Sans MS" pitchFamily="66" charset="0"/>
              </a:rPr>
            </a:br>
            <a:r>
              <a:rPr lang="en-US" sz="2200" b="1" dirty="0" smtClean="0">
                <a:latin typeface="Comic Sans MS" pitchFamily="66" charset="0"/>
              </a:rPr>
              <a:t>Platelet-rich plasma in the management of chronic low back pain: a critical review</a:t>
            </a:r>
            <a:r>
              <a:rPr lang="en-US" sz="1200" b="1" dirty="0" smtClean="0">
                <a:latin typeface="Comic Sans MS" pitchFamily="66" charset="0"/>
              </a:rPr>
              <a:t>.</a:t>
            </a:r>
            <a:br>
              <a:rPr lang="en-US" sz="1200" b="1" dirty="0" smtClean="0">
                <a:latin typeface="Comic Sans MS" pitchFamily="66" charset="0"/>
              </a:rPr>
            </a:br>
            <a:r>
              <a:rPr lang="en-US" sz="1200" u="sng" dirty="0" err="1" smtClean="0">
                <a:latin typeface="Comic Sans MS" pitchFamily="66" charset="0"/>
              </a:rPr>
              <a:t>Akeda</a:t>
            </a:r>
            <a:r>
              <a:rPr lang="en-US" sz="1200" u="sng" dirty="0" smtClean="0">
                <a:latin typeface="Comic Sans MS" pitchFamily="66" charset="0"/>
              </a:rPr>
              <a:t> K</a:t>
            </a:r>
            <a:r>
              <a:rPr lang="en-US" sz="1200" u="sng" baseline="30000" dirty="0" smtClean="0">
                <a:latin typeface="Comic Sans MS" pitchFamily="66" charset="0"/>
              </a:rPr>
              <a:t> et</a:t>
            </a:r>
            <a:r>
              <a:rPr lang="en-US" sz="1200" u="sng" dirty="0" smtClean="0">
                <a:latin typeface="Comic Sans MS" pitchFamily="66" charset="0"/>
              </a:rPr>
              <a:t> al</a:t>
            </a:r>
            <a:br>
              <a:rPr lang="en-US" sz="1200" u="sng" dirty="0" smtClean="0">
                <a:latin typeface="Comic Sans MS" pitchFamily="66" charset="0"/>
              </a:rPr>
            </a:br>
            <a:r>
              <a:rPr lang="en-US" u="sng" dirty="0" smtClean="0">
                <a:latin typeface="Comic Sans MS" pitchFamily="66" charset="0"/>
              </a:rPr>
              <a:t> </a:t>
            </a:r>
            <a:r>
              <a:rPr lang="en-US" sz="1200" u="sng" dirty="0" smtClean="0">
                <a:latin typeface="Comic Sans MS" pitchFamily="66" charset="0"/>
              </a:rPr>
              <a:t>J Pain Res.</a:t>
            </a:r>
            <a:r>
              <a:rPr lang="en-US" sz="1200" dirty="0" smtClean="0">
                <a:latin typeface="Comic Sans MS" pitchFamily="66" charset="0"/>
              </a:rPr>
              <a:t> 2019 Feb 25;12:753-767. </a:t>
            </a:r>
            <a:r>
              <a:rPr lang="en-US" sz="1200" dirty="0" err="1" smtClean="0">
                <a:latin typeface="Comic Sans MS" pitchFamily="66" charset="0"/>
              </a:rPr>
              <a:t>doi</a:t>
            </a:r>
            <a:r>
              <a:rPr lang="en-US" sz="1200" dirty="0" smtClean="0">
                <a:latin typeface="Comic Sans MS" pitchFamily="66" charset="0"/>
              </a:rPr>
              <a:t>: 10.2147/JPR.S153085. </a:t>
            </a:r>
            <a:r>
              <a:rPr lang="en-US" sz="1200" dirty="0" err="1" smtClean="0">
                <a:latin typeface="Comic Sans MS" pitchFamily="66" charset="0"/>
              </a:rPr>
              <a:t>eCollection</a:t>
            </a:r>
            <a:r>
              <a:rPr lang="en-US" sz="1200" dirty="0" smtClean="0">
                <a:latin typeface="Comic Sans MS" pitchFamily="66" charset="0"/>
              </a:rPr>
              <a:t> 2019</a:t>
            </a:r>
            <a:r>
              <a:rPr lang="en-US" dirty="0" smtClean="0">
                <a:latin typeface="Comic Sans MS" pitchFamily="66" charset="0"/>
              </a:rPr>
              <a:t>. </a:t>
            </a:r>
            <a:br>
              <a:rPr lang="en-US"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92500" lnSpcReduction="10000"/>
          </a:bodyPr>
          <a:lstStyle/>
          <a:p>
            <a:r>
              <a:rPr lang="en-US" dirty="0" smtClean="0">
                <a:latin typeface="Comic Sans MS" pitchFamily="66" charset="0"/>
              </a:rPr>
              <a:t>While the clinical evidence of tissue repair of IVDs by PRP treatment is currently lacking, there is a great possibility </a:t>
            </a:r>
            <a:r>
              <a:rPr lang="en-US" b="1" dirty="0" smtClean="0">
                <a:latin typeface="Comic Sans MS" pitchFamily="66" charset="0"/>
              </a:rPr>
              <a:t>that the application of PRP has the potential to lead to a feasible </a:t>
            </a:r>
            <a:r>
              <a:rPr lang="en-US" b="1" dirty="0" err="1" smtClean="0">
                <a:latin typeface="Comic Sans MS" pitchFamily="66" charset="0"/>
              </a:rPr>
              <a:t>intradiscal</a:t>
            </a:r>
            <a:r>
              <a:rPr lang="en-US" b="1" dirty="0" smtClean="0">
                <a:latin typeface="Comic Sans MS" pitchFamily="66" charset="0"/>
              </a:rPr>
              <a:t> therapy for the treatment of degenerative disc diseases. </a:t>
            </a:r>
            <a:r>
              <a:rPr lang="en-US" dirty="0" smtClean="0">
                <a:latin typeface="Comic Sans MS" pitchFamily="66" charset="0"/>
              </a:rPr>
              <a:t>Further large-scale studies may be required to confirm the clinical evidence of PRP for the treatment of </a:t>
            </a:r>
            <a:r>
              <a:rPr lang="en-US" dirty="0" err="1" smtClean="0">
                <a:latin typeface="Comic Sans MS" pitchFamily="66" charset="0"/>
              </a:rPr>
              <a:t>discogenic</a:t>
            </a:r>
            <a:r>
              <a:rPr lang="en-US" dirty="0" smtClean="0">
                <a:latin typeface="Comic Sans MS" pitchFamily="66" charset="0"/>
              </a:rPr>
              <a:t> LBP.</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1600" dirty="0" smtClean="0">
                <a:latin typeface="Comic Sans MS" pitchFamily="66" charset="0"/>
              </a:rPr>
              <a:t/>
            </a:r>
            <a:br>
              <a:rPr lang="en-US" sz="1600" dirty="0" smtClean="0">
                <a:latin typeface="Comic Sans MS" pitchFamily="66" charset="0"/>
              </a:rPr>
            </a:br>
            <a:r>
              <a:rPr lang="en-US" sz="1600" b="1" dirty="0" smtClean="0">
                <a:latin typeface="Comic Sans MS" pitchFamily="66" charset="0"/>
              </a:rPr>
              <a:t>A New Technique for the Treatment of Lumbar Facet Joint Syndrome Using Intra-</a:t>
            </a:r>
            <a:r>
              <a:rPr lang="en-US" sz="1600" b="1" dirty="0" err="1" smtClean="0">
                <a:latin typeface="Comic Sans MS" pitchFamily="66" charset="0"/>
              </a:rPr>
              <a:t>articular</a:t>
            </a:r>
            <a:r>
              <a:rPr lang="en-US" sz="1600" b="1" dirty="0" smtClean="0">
                <a:latin typeface="Comic Sans MS" pitchFamily="66" charset="0"/>
              </a:rPr>
              <a:t> Injection with </a:t>
            </a:r>
            <a:r>
              <a:rPr lang="en-US" sz="1600" b="1" dirty="0" err="1" smtClean="0">
                <a:latin typeface="Comic Sans MS" pitchFamily="66" charset="0"/>
              </a:rPr>
              <a:t>Autologous</a:t>
            </a:r>
            <a:r>
              <a:rPr lang="en-US" sz="1600" b="1" dirty="0" smtClean="0">
                <a:latin typeface="Comic Sans MS" pitchFamily="66" charset="0"/>
              </a:rPr>
              <a:t> Platelet Rich Plasma.</a:t>
            </a:r>
            <a:br>
              <a:rPr lang="en-US" sz="1600" b="1" dirty="0" smtClean="0">
                <a:latin typeface="Comic Sans MS" pitchFamily="66" charset="0"/>
              </a:rPr>
            </a:br>
            <a:r>
              <a:rPr lang="en-US" sz="1600" u="sng" dirty="0" smtClean="0">
                <a:latin typeface="Comic Sans MS" pitchFamily="66" charset="0"/>
              </a:rPr>
              <a:t>Wu J</a:t>
            </a:r>
            <a:r>
              <a:rPr lang="en-US" sz="1600" u="sng" baseline="30000" dirty="0" smtClean="0">
                <a:latin typeface="Comic Sans MS" pitchFamily="66" charset="0"/>
              </a:rPr>
              <a:t> </a:t>
            </a:r>
            <a:r>
              <a:rPr lang="en-US" sz="1600" u="sng" dirty="0" smtClean="0">
                <a:latin typeface="Comic Sans MS" pitchFamily="66" charset="0"/>
              </a:rPr>
              <a:t>  et al</a:t>
            </a:r>
            <a:br>
              <a:rPr lang="en-US" sz="1600" u="sng" dirty="0" smtClean="0">
                <a:latin typeface="Comic Sans MS" pitchFamily="66" charset="0"/>
              </a:rPr>
            </a:br>
            <a:r>
              <a:rPr lang="en-US" sz="1600" u="sng" dirty="0" smtClean="0">
                <a:latin typeface="Comic Sans MS" pitchFamily="66" charset="0"/>
                <a:hlinkClick r:id="rId2" tooltip="Pain physician."/>
              </a:rPr>
              <a:t> Pain Physician.</a:t>
            </a:r>
            <a:r>
              <a:rPr lang="en-US" sz="1600" dirty="0" smtClean="0">
                <a:latin typeface="Comic Sans MS" pitchFamily="66" charset="0"/>
              </a:rPr>
              <a:t> 2016 Nov-Dec;19(8):617-625</a:t>
            </a:r>
            <a:endParaRPr lang="el-GR" sz="1600" dirty="0">
              <a:latin typeface="Comic Sans MS" pitchFamily="66" charset="0"/>
            </a:endParaRPr>
          </a:p>
        </p:txBody>
      </p:sp>
      <p:sp>
        <p:nvSpPr>
          <p:cNvPr id="3" name="2 - Θέση περιεχομένου"/>
          <p:cNvSpPr>
            <a:spLocks noGrp="1"/>
          </p:cNvSpPr>
          <p:nvPr>
            <p:ph idx="1"/>
          </p:nvPr>
        </p:nvSpPr>
        <p:spPr/>
        <p:txBody>
          <a:bodyPr>
            <a:normAutofit/>
          </a:bodyPr>
          <a:lstStyle/>
          <a:p>
            <a:pPr>
              <a:buNone/>
            </a:pPr>
            <a:r>
              <a:rPr lang="en-US" b="1" dirty="0" smtClean="0"/>
              <a:t/>
            </a:r>
            <a:br>
              <a:rPr lang="en-US" b="1" dirty="0" smtClean="0"/>
            </a:br>
            <a:r>
              <a:rPr lang="en-US" dirty="0" smtClean="0">
                <a:latin typeface="Comic Sans MS" pitchFamily="66" charset="0"/>
              </a:rPr>
              <a:t> In the short-term period of </a:t>
            </a:r>
            <a:r>
              <a:rPr lang="en-US" b="1" dirty="0" smtClean="0">
                <a:latin typeface="Comic Sans MS" pitchFamily="66" charset="0"/>
              </a:rPr>
              <a:t>3 months</a:t>
            </a:r>
            <a:r>
              <a:rPr lang="en-US" dirty="0" smtClean="0">
                <a:latin typeface="Comic Sans MS" pitchFamily="66" charset="0"/>
              </a:rPr>
              <a:t>, the new technique of lumbar facet joint injection with </a:t>
            </a:r>
            <a:r>
              <a:rPr lang="en-US" dirty="0" err="1" smtClean="0">
                <a:latin typeface="Comic Sans MS" pitchFamily="66" charset="0"/>
              </a:rPr>
              <a:t>autologous</a:t>
            </a:r>
            <a:r>
              <a:rPr lang="en-US" dirty="0" smtClean="0">
                <a:latin typeface="Comic Sans MS" pitchFamily="66" charset="0"/>
              </a:rPr>
              <a:t> PRP is effective and safe for patients with lumbar facet joint syndrome. </a:t>
            </a:r>
            <a:br>
              <a:rPr lang="en-US" dirty="0" smtClean="0">
                <a:latin typeface="Comic Sans MS" pitchFamily="66" charset="0"/>
              </a:rPr>
            </a:br>
            <a:endParaRPr lang="el-GR" dirty="0" smtClean="0">
              <a:latin typeface="Comic Sans MS" pitchFamily="66" charset="0"/>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7400948" cy="1131910"/>
          </a:xfrm>
        </p:spPr>
        <p:txBody>
          <a:bodyPr>
            <a:normAutofit fontScale="90000"/>
          </a:bodyPr>
          <a:lstStyle/>
          <a:p>
            <a:r>
              <a:rPr lang="el-GR" b="1" dirty="0" smtClean="0">
                <a:latin typeface="Comic Sans MS" pitchFamily="66" charset="0"/>
              </a:rPr>
              <a:t>Εκφυλιστική Σπονδυλαρθρίτιδα</a:t>
            </a:r>
            <a:endParaRPr lang="el-GR" dirty="0"/>
          </a:p>
        </p:txBody>
      </p:sp>
      <p:sp>
        <p:nvSpPr>
          <p:cNvPr id="3" name="2 - Θέση περιεχομένου"/>
          <p:cNvSpPr>
            <a:spLocks noGrp="1"/>
          </p:cNvSpPr>
          <p:nvPr>
            <p:ph idx="1"/>
          </p:nvPr>
        </p:nvSpPr>
        <p:spPr>
          <a:xfrm>
            <a:off x="500034" y="2357430"/>
            <a:ext cx="8186766" cy="3768733"/>
          </a:xfrm>
        </p:spPr>
        <p:txBody>
          <a:bodyPr/>
          <a:lstStyle/>
          <a:p>
            <a:pPr>
              <a:buNone/>
            </a:pPr>
            <a:r>
              <a:rPr lang="el-GR" dirty="0" smtClean="0">
                <a:latin typeface="Comic Sans MS" pitchFamily="66" charset="0"/>
              </a:rPr>
              <a:t>Οφείλεται στον:</a:t>
            </a:r>
          </a:p>
          <a:p>
            <a:pPr marL="971550" lvl="1" indent="-514350">
              <a:buFont typeface="+mj-lt"/>
              <a:buAutoNum type="arabicPeriod"/>
            </a:pPr>
            <a:r>
              <a:rPr lang="el-GR" b="1" u="sng" dirty="0" smtClean="0">
                <a:latin typeface="Comic Sans MS" pitchFamily="66" charset="0"/>
              </a:rPr>
              <a:t>Εκφυλισμό του χόνδρου </a:t>
            </a:r>
            <a:r>
              <a:rPr lang="el-GR" dirty="0" smtClean="0">
                <a:latin typeface="Comic Sans MS" pitchFamily="66" charset="0"/>
              </a:rPr>
              <a:t>μεταξύ των </a:t>
            </a:r>
            <a:r>
              <a:rPr lang="el-GR" dirty="0" err="1" smtClean="0">
                <a:latin typeface="Comic Sans MS" pitchFamily="66" charset="0"/>
              </a:rPr>
              <a:t>ζυγοαποφυσιακών</a:t>
            </a:r>
            <a:r>
              <a:rPr lang="el-GR" dirty="0" smtClean="0">
                <a:latin typeface="Comic Sans MS" pitchFamily="66" charset="0"/>
              </a:rPr>
              <a:t> αρθρώσεων </a:t>
            </a:r>
            <a:r>
              <a:rPr lang="el-GR" i="1" dirty="0" smtClean="0">
                <a:latin typeface="Comic Sans MS" pitchFamily="66" charset="0"/>
              </a:rPr>
              <a:t>(</a:t>
            </a:r>
            <a:r>
              <a:rPr lang="el-GR" i="1" dirty="0" err="1" smtClean="0">
                <a:latin typeface="Comic Sans MS" pitchFamily="66" charset="0"/>
              </a:rPr>
              <a:t>facet</a:t>
            </a:r>
            <a:r>
              <a:rPr lang="el-GR" i="1" dirty="0" smtClean="0">
                <a:latin typeface="Comic Sans MS" pitchFamily="66" charset="0"/>
              </a:rPr>
              <a:t> </a:t>
            </a:r>
            <a:r>
              <a:rPr lang="en-US" i="1" dirty="0" smtClean="0">
                <a:latin typeface="Comic Sans MS" pitchFamily="66" charset="0"/>
              </a:rPr>
              <a:t>joint syndrome</a:t>
            </a:r>
            <a:r>
              <a:rPr lang="el-GR" i="1" dirty="0" smtClean="0">
                <a:latin typeface="Comic Sans MS" pitchFamily="66" charset="0"/>
              </a:rPr>
              <a:t>)</a:t>
            </a:r>
          </a:p>
          <a:p>
            <a:pPr marL="971550" lvl="1" indent="-514350">
              <a:buFont typeface="+mj-lt"/>
              <a:buAutoNum type="arabicPeriod"/>
            </a:pPr>
            <a:r>
              <a:rPr lang="el-GR" b="1" u="sng" dirty="0" smtClean="0">
                <a:latin typeface="Comic Sans MS" pitchFamily="66" charset="0"/>
              </a:rPr>
              <a:t>Δημιουργία Οστεοφύτων</a:t>
            </a:r>
          </a:p>
          <a:p>
            <a:pPr marL="971550" lvl="1" indent="-514350">
              <a:buFont typeface="+mj-lt"/>
              <a:buAutoNum type="arabicPeriod"/>
            </a:pPr>
            <a:r>
              <a:rPr lang="el-GR" b="1" u="sng" dirty="0" smtClean="0">
                <a:latin typeface="Comic Sans MS" pitchFamily="66" charset="0"/>
              </a:rPr>
              <a:t>Εκφύλιση και Προβολή των μεσοσπονδυλίων δίσκων</a:t>
            </a:r>
            <a:endParaRPr lang="el-GR" b="1" u="sng" dirty="0" smtClean="0"/>
          </a:p>
          <a:p>
            <a:endParaRPr lang="el-GR" dirty="0"/>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358082" y="0"/>
            <a:ext cx="1928826" cy="2399242"/>
          </a:xfrm>
          <a:prstGeom prst="rect">
            <a:avLst/>
          </a:prstGeom>
          <a:noFill/>
        </p:spPr>
      </p:pic>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97040"/>
          </a:xfrm>
        </p:spPr>
        <p:txBody>
          <a:bodyPr>
            <a:normAutofit/>
          </a:bodyPr>
          <a:lstStyle/>
          <a:p>
            <a:r>
              <a:rPr lang="en-US" sz="1200" dirty="0" smtClean="0">
                <a:latin typeface="Comic Sans MS" pitchFamily="66" charset="0"/>
              </a:rPr>
              <a:t>Responsible, Safe, and Effective Use of Biologics in the Management of Low Back Pain: American Society of Interventional Pain Physicians (ASIPP) Guidelines</a:t>
            </a:r>
            <a:br>
              <a:rPr lang="en-US" sz="1200" dirty="0" smtClean="0">
                <a:latin typeface="Comic Sans MS" pitchFamily="66" charset="0"/>
              </a:rPr>
            </a:br>
            <a:r>
              <a:rPr lang="en-US" sz="1200" dirty="0" smtClean="0">
                <a:latin typeface="Comic Sans MS" pitchFamily="66" charset="0"/>
              </a:rPr>
              <a:t>January 2019</a:t>
            </a:r>
            <a:br>
              <a:rPr lang="en-US" sz="1200" dirty="0" smtClean="0">
                <a:latin typeface="Comic Sans MS" pitchFamily="66" charset="0"/>
              </a:rPr>
            </a:br>
            <a:r>
              <a:rPr lang="en-US" sz="1200" dirty="0" smtClean="0">
                <a:latin typeface="Comic Sans MS" pitchFamily="66" charset="0"/>
              </a:rPr>
              <a:t>Pain physician 22(1):S1-S74</a:t>
            </a:r>
            <a:br>
              <a:rPr lang="en-US" sz="1200" dirty="0" smtClean="0">
                <a:latin typeface="Comic Sans MS" pitchFamily="66" charset="0"/>
              </a:rPr>
            </a:br>
            <a:r>
              <a:rPr lang="en-US" sz="1200" dirty="0" smtClean="0">
                <a:latin typeface="Comic Sans MS" pitchFamily="66" charset="0"/>
              </a:rPr>
              <a:t>Project: </a:t>
            </a:r>
            <a:br>
              <a:rPr lang="en-US" sz="1200" dirty="0" smtClean="0">
                <a:latin typeface="Comic Sans MS" pitchFamily="66" charset="0"/>
              </a:rPr>
            </a:br>
            <a:r>
              <a:rPr lang="en-US" sz="1200" u="sng" dirty="0" smtClean="0">
                <a:latin typeface="Comic Sans MS" pitchFamily="66" charset="0"/>
                <a:hlinkClick r:id="rId2"/>
              </a:rPr>
              <a:t>1-Mechanisms to activate endogenous stem cell proliferation in brain aging.</a:t>
            </a:r>
            <a:r>
              <a:rPr lang="en-US" sz="1200" dirty="0" smtClean="0">
                <a:latin typeface="Comic Sans MS" pitchFamily="66" charset="0"/>
              </a:rPr>
              <a:t/>
            </a:r>
            <a:br>
              <a:rPr lang="en-US" sz="1200" dirty="0" smtClean="0">
                <a:latin typeface="Comic Sans MS" pitchFamily="66" charset="0"/>
              </a:rPr>
            </a:br>
            <a:r>
              <a:rPr lang="en-US" sz="1200" dirty="0" err="1" smtClean="0">
                <a:latin typeface="Comic Sans MS" pitchFamily="66" charset="0"/>
              </a:rPr>
              <a:t>Annu</a:t>
            </a:r>
            <a:r>
              <a:rPr lang="en-US" sz="1200" dirty="0" smtClean="0">
                <a:latin typeface="Comic Sans MS" pitchFamily="66" charset="0"/>
              </a:rPr>
              <a:t> </a:t>
            </a:r>
            <a:r>
              <a:rPr lang="en-US" sz="1200" dirty="0" err="1" smtClean="0">
                <a:latin typeface="Comic Sans MS" pitchFamily="66" charset="0"/>
              </a:rPr>
              <a:t>Navani</a:t>
            </a:r>
            <a:r>
              <a:rPr lang="en-US" sz="1200" dirty="0" smtClean="0">
                <a:latin typeface="Comic Sans MS" pitchFamily="66" charset="0"/>
              </a:rPr>
              <a:t> et al</a:t>
            </a:r>
            <a:br>
              <a:rPr lang="en-US" sz="1200" dirty="0" smtClean="0">
                <a:latin typeface="Comic Sans MS" pitchFamily="66" charset="0"/>
              </a:rPr>
            </a:br>
            <a:r>
              <a:rPr lang="en-US" sz="1200" dirty="0" smtClean="0"/>
              <a:t/>
            </a:r>
            <a:br>
              <a:rPr lang="en-US" sz="1200" dirty="0" smtClean="0"/>
            </a:br>
            <a:endParaRPr lang="el-GR" sz="1200" dirty="0"/>
          </a:p>
        </p:txBody>
      </p:sp>
      <p:sp>
        <p:nvSpPr>
          <p:cNvPr id="3" name="2 - Θέση περιεχομένου"/>
          <p:cNvSpPr>
            <a:spLocks noGrp="1"/>
          </p:cNvSpPr>
          <p:nvPr>
            <p:ph idx="1"/>
          </p:nvPr>
        </p:nvSpPr>
        <p:spPr>
          <a:xfrm>
            <a:off x="457200" y="2786058"/>
            <a:ext cx="8229600" cy="3786214"/>
          </a:xfrm>
        </p:spPr>
        <p:txBody>
          <a:bodyPr>
            <a:normAutofit/>
          </a:bodyPr>
          <a:lstStyle/>
          <a:p>
            <a:r>
              <a:rPr lang="el-GR" dirty="0" smtClean="0">
                <a:latin typeface="Comic Sans MS" pitchFamily="66" charset="0"/>
              </a:rPr>
              <a:t>Η </a:t>
            </a:r>
            <a:r>
              <a:rPr lang="en-US" dirty="0" smtClean="0">
                <a:latin typeface="Comic Sans MS" pitchFamily="66" charset="0"/>
              </a:rPr>
              <a:t>American Society of Interventional Pain </a:t>
            </a:r>
            <a:r>
              <a:rPr lang="en-US" dirty="0" smtClean="0">
                <a:latin typeface="Comic Sans MS" pitchFamily="66" charset="0"/>
              </a:rPr>
              <a:t>Physicians </a:t>
            </a:r>
            <a:r>
              <a:rPr lang="el-GR" dirty="0" smtClean="0">
                <a:latin typeface="Comic Sans MS" pitchFamily="66" charset="0"/>
              </a:rPr>
              <a:t>προσπαθεί </a:t>
            </a:r>
            <a:r>
              <a:rPr lang="el-GR" dirty="0" smtClean="0">
                <a:latin typeface="Comic Sans MS" pitchFamily="66" charset="0"/>
              </a:rPr>
              <a:t>να δώσει κατευθυντήριες οδηγίες για την ασφαλή χρήση αυτών των υλικών</a:t>
            </a:r>
            <a:r>
              <a:rPr lang="en-US" dirty="0" smtClean="0">
                <a:latin typeface="Comic Sans MS" pitchFamily="66" charset="0"/>
              </a:rPr>
              <a:t> . </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latin typeface="Comic Sans MS" pitchFamily="66" charset="0"/>
              </a:rPr>
              <a:t>Percutaneous</a:t>
            </a:r>
            <a:r>
              <a:rPr lang="en-US" dirty="0" smtClean="0">
                <a:latin typeface="Comic Sans MS" pitchFamily="66" charset="0"/>
              </a:rPr>
              <a:t> injections</a:t>
            </a:r>
            <a:r>
              <a:rPr lang="en-US" dirty="0" smtClean="0"/>
              <a:t/>
            </a:r>
            <a:br>
              <a:rPr lang="en-US" dirty="0" smtClean="0"/>
            </a:br>
            <a:endParaRPr lang="el-GR" dirty="0"/>
          </a:p>
        </p:txBody>
      </p:sp>
      <p:sp>
        <p:nvSpPr>
          <p:cNvPr id="3" name="2 - Θέση περιεχομένου"/>
          <p:cNvSpPr>
            <a:spLocks noGrp="1"/>
          </p:cNvSpPr>
          <p:nvPr>
            <p:ph idx="1"/>
          </p:nvPr>
        </p:nvSpPr>
        <p:spPr>
          <a:xfrm>
            <a:off x="457200" y="1600200"/>
            <a:ext cx="6615130" cy="4525963"/>
          </a:xfrm>
        </p:spPr>
        <p:txBody>
          <a:bodyPr>
            <a:normAutofit fontScale="85000" lnSpcReduction="10000"/>
          </a:bodyPr>
          <a:lstStyle/>
          <a:p>
            <a:r>
              <a:rPr lang="el-GR" dirty="0" smtClean="0">
                <a:latin typeface="Comic Sans MS" pitchFamily="66" charset="0"/>
              </a:rPr>
              <a:t>Η έγχυση </a:t>
            </a:r>
            <a:r>
              <a:rPr lang="el-GR" dirty="0" err="1" smtClean="0">
                <a:latin typeface="Comic Sans MS" pitchFamily="66" charset="0"/>
              </a:rPr>
              <a:t>κορτικοστεροειδών</a:t>
            </a:r>
            <a:r>
              <a:rPr lang="el-GR" dirty="0" smtClean="0">
                <a:latin typeface="Comic Sans MS" pitchFamily="66" charset="0"/>
              </a:rPr>
              <a:t> μπορεί να </a:t>
            </a:r>
            <a:r>
              <a:rPr lang="el-GR" dirty="0" err="1" smtClean="0">
                <a:latin typeface="Comic Sans MS" pitchFamily="66" charset="0"/>
              </a:rPr>
              <a:t>επειδυνώσει</a:t>
            </a:r>
            <a:r>
              <a:rPr lang="el-GR" dirty="0" smtClean="0">
                <a:latin typeface="Comic Sans MS" pitchFamily="66" charset="0"/>
              </a:rPr>
              <a:t> το ΣΔ και να μετατρέψει έναν με </a:t>
            </a:r>
            <a:r>
              <a:rPr lang="el-GR" dirty="0" err="1" smtClean="0">
                <a:latin typeface="Comic Sans MS" pitchFamily="66" charset="0"/>
              </a:rPr>
              <a:t>ινσουλινοεξαρτώμενο</a:t>
            </a:r>
            <a:r>
              <a:rPr lang="el-GR" dirty="0" smtClean="0">
                <a:latin typeface="Comic Sans MS" pitchFamily="66" charset="0"/>
              </a:rPr>
              <a:t> σε </a:t>
            </a:r>
            <a:r>
              <a:rPr lang="el-GR" dirty="0" err="1" smtClean="0">
                <a:latin typeface="Comic Sans MS" pitchFamily="66" charset="0"/>
              </a:rPr>
              <a:t>ινσουλινοεξαρτόμενο</a:t>
            </a:r>
            <a:r>
              <a:rPr lang="el-GR" dirty="0" smtClean="0">
                <a:latin typeface="Comic Sans MS" pitchFamily="66" charset="0"/>
              </a:rPr>
              <a:t> ασθενή.</a:t>
            </a:r>
          </a:p>
          <a:p>
            <a:r>
              <a:rPr lang="el-GR" dirty="0" smtClean="0">
                <a:latin typeface="Comic Sans MS" pitchFamily="66" charset="0"/>
              </a:rPr>
              <a:t>Εναλλακτικά μπορεί να γίνουν </a:t>
            </a:r>
            <a:r>
              <a:rPr lang="el-GR" dirty="0" err="1" smtClean="0">
                <a:latin typeface="Comic Sans MS" pitchFamily="66" charset="0"/>
              </a:rPr>
              <a:t>διαδερμικά</a:t>
            </a:r>
            <a:r>
              <a:rPr lang="el-GR" dirty="0" smtClean="0">
                <a:latin typeface="Comic Sans MS" pitchFamily="66" charset="0"/>
              </a:rPr>
              <a:t> εγχύσεις Τ.Α. ή </a:t>
            </a:r>
            <a:r>
              <a:rPr lang="el-GR" dirty="0" err="1" smtClean="0">
                <a:latin typeface="Comic Sans MS" pitchFamily="66" charset="0"/>
              </a:rPr>
              <a:t>όζονοθεραπεία</a:t>
            </a:r>
            <a:r>
              <a:rPr lang="el-GR" dirty="0" smtClean="0">
                <a:latin typeface="Comic Sans MS" pitchFamily="66" charset="0"/>
              </a:rPr>
              <a:t> ή έγχυση υαλουργικού οξέος</a:t>
            </a:r>
            <a:r>
              <a:rPr lang="en-US" dirty="0" smtClean="0"/>
              <a:t> </a:t>
            </a:r>
            <a:r>
              <a:rPr lang="el-GR" dirty="0" err="1" smtClean="0">
                <a:latin typeface="Comic Sans MS" pitchFamily="66" charset="0"/>
              </a:rPr>
              <a:t>κ.λ.π</a:t>
            </a:r>
            <a:r>
              <a:rPr lang="el-GR" dirty="0" smtClean="0"/>
              <a:t>.</a:t>
            </a:r>
          </a:p>
          <a:p>
            <a:r>
              <a:rPr lang="el-GR" dirty="0" smtClean="0">
                <a:latin typeface="Comic Sans MS" pitchFamily="66" charset="0"/>
              </a:rPr>
              <a:t>Για όλες αυτές τις ουσίες δεν υπάρχουν σαφή δεδομένα και πρέπει να γίνουν και άλλες μελέτες</a:t>
            </a:r>
            <a:r>
              <a:rPr lang="en-US" dirty="0" smtClean="0">
                <a:latin typeface="Comic Sans MS" pitchFamily="66" charset="0"/>
              </a:rPr>
              <a:t>.</a:t>
            </a:r>
          </a:p>
          <a:p>
            <a:endParaRPr lang="el-GR" dirty="0"/>
          </a:p>
        </p:txBody>
      </p:sp>
      <p:pic>
        <p:nvPicPr>
          <p:cNvPr id="4" name="Picture 2" descr="Trigger Point Injections: Everything You Need To Know"/>
          <p:cNvPicPr>
            <a:picLocks noChangeAspect="1" noChangeArrowheads="1"/>
          </p:cNvPicPr>
          <p:nvPr/>
        </p:nvPicPr>
        <p:blipFill>
          <a:blip r:embed="rId2"/>
          <a:srcRect/>
          <a:stretch>
            <a:fillRect/>
          </a:stretch>
        </p:blipFill>
        <p:spPr bwMode="auto">
          <a:xfrm>
            <a:off x="6643702" y="2143116"/>
            <a:ext cx="2247900" cy="220980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Χειρουργική Θεραπεία</a:t>
            </a:r>
            <a:endParaRPr lang="el-GR" dirty="0">
              <a:latin typeface="Comic Sans MS" pitchFamily="66" charset="0"/>
            </a:endParaRPr>
          </a:p>
        </p:txBody>
      </p:sp>
      <p:sp>
        <p:nvSpPr>
          <p:cNvPr id="3" name="2 - Θέση περιεχομένου"/>
          <p:cNvSpPr>
            <a:spLocks noGrp="1"/>
          </p:cNvSpPr>
          <p:nvPr>
            <p:ph idx="1"/>
          </p:nvPr>
        </p:nvSpPr>
        <p:spPr>
          <a:xfrm>
            <a:off x="457200" y="1600200"/>
            <a:ext cx="8229600" cy="5257800"/>
          </a:xfrm>
        </p:spPr>
        <p:txBody>
          <a:bodyPr>
            <a:normAutofit fontScale="85000" lnSpcReduction="20000"/>
          </a:bodyPr>
          <a:lstStyle/>
          <a:p>
            <a:pPr marL="514350" indent="-514350" algn="ctr">
              <a:buNone/>
            </a:pPr>
            <a:r>
              <a:rPr lang="el-GR" b="1" dirty="0" smtClean="0">
                <a:latin typeface="Comic Sans MS" pitchFamily="66" charset="0"/>
              </a:rPr>
              <a:t>Εφόσον υπάρχει πίεση </a:t>
            </a:r>
            <a:r>
              <a:rPr lang="el-GR" b="1" dirty="0" err="1" smtClean="0">
                <a:latin typeface="Comic Sans MS" pitchFamily="66" charset="0"/>
              </a:rPr>
              <a:t>νεύρων.Σε</a:t>
            </a:r>
            <a:r>
              <a:rPr lang="el-GR" b="1" dirty="0" smtClean="0">
                <a:latin typeface="Comic Sans MS" pitchFamily="66" charset="0"/>
              </a:rPr>
              <a:t> περιπτώσεις </a:t>
            </a:r>
            <a:r>
              <a:rPr lang="el-GR" b="1" dirty="0" err="1" smtClean="0">
                <a:latin typeface="Comic Sans MS" pitchFamily="66" charset="0"/>
              </a:rPr>
              <a:t>δισκοκήλης</a:t>
            </a:r>
            <a:r>
              <a:rPr lang="el-GR" b="1" dirty="0" smtClean="0">
                <a:latin typeface="Comic Sans MS" pitchFamily="66" charset="0"/>
              </a:rPr>
              <a:t> τα είδη επεμβάσεων είναι τα εξής</a:t>
            </a:r>
          </a:p>
          <a:p>
            <a:r>
              <a:rPr lang="el-GR" b="1" u="sng" dirty="0" err="1" smtClean="0">
                <a:latin typeface="Comic Sans MS" pitchFamily="66" charset="0"/>
              </a:rPr>
              <a:t>Δισκεκτομή</a:t>
            </a:r>
            <a:r>
              <a:rPr lang="el-GR" dirty="0" smtClean="0">
                <a:latin typeface="Comic Sans MS" pitchFamily="66" charset="0"/>
              </a:rPr>
              <a:t>: Αφαιρείται ο πηκτοειδής πυρήνας και αποσυμπιέζεται η αντίστοιχη ρίζα. Αν δημιουργηθεί αστάθεια στο επίπεδο αφαίρεσης του δίσκου, μπορεί να χρειαστεί συγχρόνως ή αργότερα </a:t>
            </a:r>
            <a:r>
              <a:rPr lang="el-GR" dirty="0" err="1" smtClean="0">
                <a:latin typeface="Comic Sans MS" pitchFamily="66" charset="0"/>
              </a:rPr>
              <a:t>σπονδυλοδεσία</a:t>
            </a:r>
            <a:r>
              <a:rPr lang="el-GR" dirty="0" smtClean="0">
                <a:latin typeface="Comic Sans MS" pitchFamily="66" charset="0"/>
              </a:rPr>
              <a:t>.</a:t>
            </a:r>
            <a:br>
              <a:rPr lang="el-GR" dirty="0" smtClean="0">
                <a:latin typeface="Comic Sans MS" pitchFamily="66" charset="0"/>
              </a:rPr>
            </a:br>
            <a:r>
              <a:rPr lang="el-GR" b="1" u="sng" dirty="0" err="1" smtClean="0">
                <a:latin typeface="Comic Sans MS" pitchFamily="66" charset="0"/>
              </a:rPr>
              <a:t>Διαδερμική</a:t>
            </a:r>
            <a:r>
              <a:rPr lang="el-GR" b="1" u="sng" dirty="0" smtClean="0">
                <a:latin typeface="Comic Sans MS" pitchFamily="66" charset="0"/>
              </a:rPr>
              <a:t> </a:t>
            </a:r>
            <a:r>
              <a:rPr lang="el-GR" b="1" u="sng" dirty="0" err="1" smtClean="0">
                <a:latin typeface="Comic Sans MS" pitchFamily="66" charset="0"/>
              </a:rPr>
              <a:t>δισκεκτομή</a:t>
            </a:r>
            <a:r>
              <a:rPr lang="el-GR" dirty="0" smtClean="0">
                <a:latin typeface="Comic Sans MS" pitchFamily="66" charset="0"/>
              </a:rPr>
              <a:t>.</a:t>
            </a:r>
            <a:br>
              <a:rPr lang="el-GR" dirty="0" smtClean="0">
                <a:latin typeface="Comic Sans MS" pitchFamily="66" charset="0"/>
              </a:rPr>
            </a:br>
            <a:r>
              <a:rPr lang="el-GR" b="1" u="sng" dirty="0" err="1" smtClean="0">
                <a:latin typeface="Comic Sans MS" pitchFamily="66" charset="0"/>
              </a:rPr>
              <a:t>Μικροδισκεκτομή</a:t>
            </a:r>
            <a:r>
              <a:rPr lang="el-GR" b="1" u="sng" dirty="0" smtClean="0">
                <a:latin typeface="Comic Sans MS" pitchFamily="66" charset="0"/>
              </a:rPr>
              <a:t>:</a:t>
            </a:r>
            <a:r>
              <a:rPr lang="el-GR" dirty="0" smtClean="0">
                <a:latin typeface="Comic Sans MS" pitchFamily="66" charset="0"/>
              </a:rPr>
              <a:t> η αφαίρεση του δίσκου με τη βοήθεια μικροσκοπίου.</a:t>
            </a:r>
            <a:br>
              <a:rPr lang="el-GR" dirty="0" smtClean="0">
                <a:latin typeface="Comic Sans MS" pitchFamily="66" charset="0"/>
              </a:rPr>
            </a:br>
            <a:r>
              <a:rPr lang="el-GR" b="1" u="sng" dirty="0" err="1" smtClean="0">
                <a:latin typeface="Comic Sans MS" pitchFamily="66" charset="0"/>
              </a:rPr>
              <a:t>Πεταλεκτομή</a:t>
            </a:r>
            <a:r>
              <a:rPr lang="el-GR" b="1" u="sng" dirty="0" smtClean="0">
                <a:latin typeface="Comic Sans MS" pitchFamily="66" charset="0"/>
              </a:rPr>
              <a:t>:</a:t>
            </a:r>
            <a:r>
              <a:rPr lang="el-GR" dirty="0" smtClean="0">
                <a:latin typeface="Comic Sans MS" pitchFamily="66" charset="0"/>
              </a:rPr>
              <a:t> Διάνοιξη του σπονδυλικού σωλήνα και απελευθέρωση των νευρικών εμφυτευμάτων.</a:t>
            </a:r>
          </a:p>
          <a:p>
            <a:r>
              <a:rPr lang="el-GR" b="1" u="sng" dirty="0" err="1" smtClean="0">
                <a:latin typeface="Comic Sans MS" pitchFamily="66" charset="0"/>
              </a:rPr>
              <a:t>Σπονδυλοδεσία</a:t>
            </a:r>
            <a:r>
              <a:rPr lang="el-GR" b="1" u="sng" dirty="0" smtClean="0">
                <a:latin typeface="Comic Sans MS" pitchFamily="66" charset="0"/>
              </a:rPr>
              <a:t>:</a:t>
            </a:r>
            <a:r>
              <a:rPr lang="el-GR" dirty="0" smtClean="0">
                <a:latin typeface="Comic Sans MS" pitchFamily="66" charset="0"/>
              </a:rPr>
              <a:t> Σε περιπτώσεις αστάθειας της οσφυϊκής μοίρας </a:t>
            </a:r>
            <a:r>
              <a:rPr lang="el-GR" dirty="0" err="1" smtClean="0">
                <a:latin typeface="Comic Sans MS" pitchFamily="66" charset="0"/>
              </a:rPr>
              <a:t>τηςΣΣ</a:t>
            </a: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Tree>
  </p:cSld>
  <p:clrMapOvr>
    <a:masterClrMapping/>
  </p:clrMapOvr>
  <p:transition>
    <p:spli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Αποτέλεσμα εικόνας για facet syndrome neck"/>
          <p:cNvPicPr>
            <a:picLocks noChangeAspect="1" noChangeArrowheads="1"/>
          </p:cNvPicPr>
          <p:nvPr/>
        </p:nvPicPr>
        <p:blipFill>
          <a:blip r:embed="rId2"/>
          <a:srcRect/>
          <a:stretch>
            <a:fillRect/>
          </a:stretch>
        </p:blipFill>
        <p:spPr bwMode="auto">
          <a:xfrm>
            <a:off x="1285852" y="285728"/>
            <a:ext cx="2571768" cy="2571768"/>
          </a:xfrm>
          <a:prstGeom prst="rect">
            <a:avLst/>
          </a:prstGeom>
          <a:noFill/>
        </p:spPr>
      </p:pic>
      <p:pic>
        <p:nvPicPr>
          <p:cNvPr id="26628" name="Picture 4" descr="Σχετική εικόνα"/>
          <p:cNvPicPr>
            <a:picLocks noChangeAspect="1" noChangeArrowheads="1"/>
          </p:cNvPicPr>
          <p:nvPr/>
        </p:nvPicPr>
        <p:blipFill>
          <a:blip r:embed="rId3"/>
          <a:srcRect/>
          <a:stretch>
            <a:fillRect/>
          </a:stretch>
        </p:blipFill>
        <p:spPr bwMode="auto">
          <a:xfrm>
            <a:off x="4572000" y="1667577"/>
            <a:ext cx="4071946" cy="3271131"/>
          </a:xfrm>
          <a:prstGeom prst="rect">
            <a:avLst/>
          </a:prstGeom>
          <a:noFill/>
        </p:spPr>
      </p:pic>
      <p:pic>
        <p:nvPicPr>
          <p:cNvPr id="26630" name="Picture 6" descr="Σχετική εικόνα"/>
          <p:cNvPicPr>
            <a:picLocks noChangeAspect="1" noChangeArrowheads="1"/>
          </p:cNvPicPr>
          <p:nvPr/>
        </p:nvPicPr>
        <p:blipFill>
          <a:blip r:embed="rId4"/>
          <a:srcRect/>
          <a:stretch>
            <a:fillRect/>
          </a:stretch>
        </p:blipFill>
        <p:spPr bwMode="auto">
          <a:xfrm>
            <a:off x="1000100" y="3357562"/>
            <a:ext cx="3357586" cy="249580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sz="1300" u="sng" dirty="0" smtClean="0">
                <a:latin typeface="Comic Sans MS" pitchFamily="66" charset="0"/>
              </a:rPr>
              <a:t> </a:t>
            </a:r>
            <a:r>
              <a:rPr lang="en-US" sz="1300" u="sng" dirty="0" err="1" smtClean="0">
                <a:latin typeface="Comic Sans MS" pitchFamily="66" charset="0"/>
              </a:rPr>
              <a:t>Radl</a:t>
            </a:r>
            <a:r>
              <a:rPr lang="en-US" sz="1300" u="sng" dirty="0" smtClean="0">
                <a:latin typeface="Comic Sans MS" pitchFamily="66" charset="0"/>
              </a:rPr>
              <a:t> R</a:t>
            </a:r>
            <a:r>
              <a:rPr lang="en-US" sz="1300" dirty="0" smtClean="0">
                <a:latin typeface="Comic Sans MS" pitchFamily="66" charset="0"/>
              </a:rPr>
              <a:t>, </a:t>
            </a:r>
            <a:r>
              <a:rPr lang="en-US" sz="1300" u="sng" dirty="0" err="1" smtClean="0">
                <a:latin typeface="Comic Sans MS" pitchFamily="66" charset="0"/>
              </a:rPr>
              <a:t>Leixner</a:t>
            </a:r>
            <a:r>
              <a:rPr lang="en-US" sz="1300" u="sng" dirty="0" smtClean="0">
                <a:latin typeface="Comic Sans MS" pitchFamily="66" charset="0"/>
              </a:rPr>
              <a:t> G</a:t>
            </a:r>
            <a:r>
              <a:rPr lang="en-US" sz="1300" dirty="0" smtClean="0">
                <a:latin typeface="Comic Sans MS" pitchFamily="66" charset="0"/>
              </a:rPr>
              <a:t>, </a:t>
            </a:r>
            <a:r>
              <a:rPr lang="en-US" sz="1300" u="sng" dirty="0" err="1" smtClean="0">
                <a:latin typeface="Comic Sans MS" pitchFamily="66" charset="0"/>
              </a:rPr>
              <a:t>Stihsen</a:t>
            </a:r>
            <a:r>
              <a:rPr lang="en-US" sz="1300" u="sng" dirty="0" smtClean="0">
                <a:latin typeface="Comic Sans MS" pitchFamily="66" charset="0"/>
              </a:rPr>
              <a:t> C</a:t>
            </a:r>
            <a:r>
              <a:rPr lang="en-US" sz="1300" dirty="0" smtClean="0">
                <a:latin typeface="Comic Sans MS" pitchFamily="66" charset="0"/>
              </a:rPr>
              <a:t>, </a:t>
            </a:r>
            <a:r>
              <a:rPr lang="en-US" sz="1300" u="sng" dirty="0" err="1" smtClean="0">
                <a:latin typeface="Comic Sans MS" pitchFamily="66" charset="0"/>
              </a:rPr>
              <a:t>Windhager</a:t>
            </a:r>
            <a:r>
              <a:rPr lang="en-US" sz="1300" u="sng" dirty="0" smtClean="0">
                <a:latin typeface="Comic Sans MS" pitchFamily="66" charset="0"/>
              </a:rPr>
              <a:t> R</a:t>
            </a:r>
            <a:r>
              <a:rPr lang="en-US" sz="1300" dirty="0" smtClean="0">
                <a:latin typeface="Comic Sans MS" pitchFamily="66" charset="0"/>
              </a:rPr>
              <a:t/>
            </a:r>
            <a:br>
              <a:rPr lang="en-US" sz="1300" dirty="0" smtClean="0">
                <a:latin typeface="Comic Sans MS" pitchFamily="66" charset="0"/>
              </a:rPr>
            </a:br>
            <a:r>
              <a:rPr lang="en-US" sz="2000" b="1" dirty="0" err="1" smtClean="0">
                <a:latin typeface="Comic Sans MS" pitchFamily="66" charset="0"/>
              </a:rPr>
              <a:t>Spondylarthrosis</a:t>
            </a:r>
            <a:r>
              <a:rPr lang="en-US" sz="2000" b="1" dirty="0" smtClean="0">
                <a:latin typeface="Comic Sans MS" pitchFamily="66" charset="0"/>
              </a:rPr>
              <a:t> of the cervical spine. Therapy.</a:t>
            </a:r>
            <a:br>
              <a:rPr lang="en-US" sz="2000" b="1" dirty="0" smtClean="0">
                <a:latin typeface="Comic Sans MS" pitchFamily="66" charset="0"/>
              </a:rPr>
            </a:br>
            <a:r>
              <a:rPr lang="en-US" sz="1300" u="sng" dirty="0" smtClean="0">
                <a:latin typeface="Comic Sans MS" pitchFamily="66" charset="0"/>
              </a:rPr>
              <a:t> Orthopade.</a:t>
            </a:r>
            <a:r>
              <a:rPr lang="en-US" sz="1300" dirty="0" smtClean="0">
                <a:latin typeface="Comic Sans MS" pitchFamily="66" charset="0"/>
              </a:rPr>
              <a:t>2013 Sep;42(9) </a:t>
            </a:r>
            <a:r>
              <a:rPr lang="en-US" sz="1300" dirty="0" smtClean="0"/>
              <a:t/>
            </a:r>
            <a:br>
              <a:rPr lang="en-US" sz="1300" dirty="0" smtClean="0"/>
            </a:br>
            <a:r>
              <a:rPr lang="en-US" sz="1300" dirty="0" smtClean="0"/>
              <a:t/>
            </a:r>
            <a:br>
              <a:rPr lang="en-US" sz="1300" dirty="0" smtClean="0"/>
            </a:br>
            <a:endParaRPr lang="el-GR" sz="1300" dirty="0"/>
          </a:p>
        </p:txBody>
      </p:sp>
      <p:sp>
        <p:nvSpPr>
          <p:cNvPr id="3" name="2 - Θέση περιεχομένου"/>
          <p:cNvSpPr>
            <a:spLocks noGrp="1"/>
          </p:cNvSpPr>
          <p:nvPr>
            <p:ph idx="1"/>
          </p:nvPr>
        </p:nvSpPr>
        <p:spPr/>
        <p:txBody>
          <a:bodyPr>
            <a:normAutofit fontScale="70000" lnSpcReduction="20000"/>
          </a:bodyPr>
          <a:lstStyle/>
          <a:p>
            <a:r>
              <a:rPr lang="en-US" dirty="0" smtClean="0">
                <a:latin typeface="Comic Sans MS" pitchFamily="66" charset="0"/>
              </a:rPr>
              <a:t>Chronic neck pain is often associated with </a:t>
            </a:r>
            <a:r>
              <a:rPr lang="en-US" dirty="0" err="1" smtClean="0">
                <a:latin typeface="Comic Sans MS" pitchFamily="66" charset="0"/>
              </a:rPr>
              <a:t>spondylarthrosis</a:t>
            </a:r>
            <a:r>
              <a:rPr lang="en-US" dirty="0" smtClean="0">
                <a:latin typeface="Comic Sans MS" pitchFamily="66" charset="0"/>
              </a:rPr>
              <a:t>, whereby segments </a:t>
            </a:r>
            <a:r>
              <a:rPr lang="en-US" i="1" u="sng" dirty="0" smtClean="0">
                <a:solidFill>
                  <a:srgbClr val="0000FF"/>
                </a:solidFill>
                <a:latin typeface="Comic Sans MS" pitchFamily="66" charset="0"/>
              </a:rPr>
              <a:t>C4/C5 (C: cervical) </a:t>
            </a:r>
            <a:r>
              <a:rPr lang="en-US" dirty="0" smtClean="0">
                <a:latin typeface="Comic Sans MS" pitchFamily="66" charset="0"/>
              </a:rPr>
              <a:t>are most frequently affected. </a:t>
            </a:r>
            <a:r>
              <a:rPr lang="en-US" i="1" u="sng" dirty="0" err="1" smtClean="0">
                <a:solidFill>
                  <a:srgbClr val="0000FF"/>
                </a:solidFill>
                <a:latin typeface="Comic Sans MS" pitchFamily="66" charset="0"/>
              </a:rPr>
              <a:t>Spondylarthrosis</a:t>
            </a:r>
            <a:r>
              <a:rPr lang="en-US" i="1" u="sng" dirty="0" smtClean="0">
                <a:solidFill>
                  <a:srgbClr val="0000FF"/>
                </a:solidFill>
                <a:latin typeface="Comic Sans MS" pitchFamily="66" charset="0"/>
              </a:rPr>
              <a:t> can be the sole complaint, but it is associated with a degenerative cascade of the spine</a:t>
            </a:r>
            <a:r>
              <a:rPr lang="en-US" dirty="0" smtClean="0">
                <a:latin typeface="Comic Sans MS" pitchFamily="66" charset="0"/>
              </a:rPr>
              <a:t>. </a:t>
            </a:r>
            <a:r>
              <a:rPr lang="en-US" i="1" u="sng" dirty="0" smtClean="0">
                <a:solidFill>
                  <a:srgbClr val="0000FF"/>
                </a:solidFill>
                <a:latin typeface="Comic Sans MS" pitchFamily="66" charset="0"/>
              </a:rPr>
              <a:t>The umbrella term for neck pain is the so-called cervical syndrome, which can be differentiated into segmental dysfunction and/or morphological changes of the </a:t>
            </a:r>
            <a:r>
              <a:rPr lang="en-US" i="1" u="sng" dirty="0" err="1" smtClean="0">
                <a:solidFill>
                  <a:srgbClr val="0000FF"/>
                </a:solidFill>
                <a:latin typeface="Comic Sans MS" pitchFamily="66" charset="0"/>
              </a:rPr>
              <a:t>intervertebral</a:t>
            </a:r>
            <a:r>
              <a:rPr lang="en-US" i="1" u="sng" dirty="0" smtClean="0">
                <a:solidFill>
                  <a:srgbClr val="0000FF"/>
                </a:solidFill>
                <a:latin typeface="Comic Sans MS" pitchFamily="66" charset="0"/>
              </a:rPr>
              <a:t> discs and small joints of the vertebral column. </a:t>
            </a:r>
            <a:r>
              <a:rPr lang="en-US" dirty="0" smtClean="0">
                <a:latin typeface="Comic Sans MS" pitchFamily="66" charset="0"/>
              </a:rPr>
              <a:t>Conservative therapy modalities include physical therapy, subcutaneous application of local anesthetics, muscle, nerve and facet joint injections in addition to adequate analgesic and muscle relaxant therapy. If surgery is required, various techniques via dorsal and ventral approaches, depending on the clinic and morphologic changes, can be applied</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70658" name="Picture 2"/>
          <p:cNvPicPr>
            <a:picLocks noChangeAspect="1" noChangeArrowheads="1"/>
          </p:cNvPicPr>
          <p:nvPr/>
        </p:nvPicPr>
        <p:blipFill>
          <a:blip r:embed="rId2"/>
          <a:srcRect/>
          <a:stretch>
            <a:fillRect/>
          </a:stretch>
        </p:blipFill>
        <p:spPr bwMode="auto">
          <a:xfrm>
            <a:off x="642910" y="714356"/>
            <a:ext cx="7503453" cy="572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200" dirty="0" smtClean="0"/>
              <a:t/>
            </a:r>
            <a:br>
              <a:rPr lang="en-US" sz="1200" dirty="0" smtClean="0"/>
            </a:br>
            <a:r>
              <a:rPr lang="en-US" sz="1600" b="1" dirty="0" smtClean="0">
                <a:latin typeface="Comic Sans MS" pitchFamily="66" charset="0"/>
              </a:rPr>
              <a:t>A Systematic Review and Best Evidence Synthesis of the Effectiveness of Therapeutic Facet Joint Interventions in Managing Chronic Spinal Pain.</a:t>
            </a:r>
            <a:r>
              <a:rPr lang="en-US" sz="1200" b="1" dirty="0" smtClean="0">
                <a:latin typeface="Comic Sans MS" pitchFamily="66" charset="0"/>
              </a:rPr>
              <a:t/>
            </a:r>
            <a:br>
              <a:rPr lang="en-US" sz="1200" b="1" dirty="0" smtClean="0">
                <a:latin typeface="Comic Sans MS" pitchFamily="66" charset="0"/>
              </a:rPr>
            </a:br>
            <a:r>
              <a:rPr lang="en-US" sz="1200" u="sng" dirty="0" err="1" smtClean="0">
                <a:latin typeface="Comic Sans MS" pitchFamily="66" charset="0"/>
                <a:hlinkClick r:id="rId2"/>
              </a:rPr>
              <a:t>Manchikanti</a:t>
            </a:r>
            <a:r>
              <a:rPr lang="en-US" sz="1200" u="sng" dirty="0" smtClean="0">
                <a:latin typeface="Comic Sans MS" pitchFamily="66" charset="0"/>
                <a:hlinkClick r:id="rId2"/>
              </a:rPr>
              <a:t> L</a:t>
            </a:r>
            <a:r>
              <a:rPr lang="en-US" sz="1200" baseline="30000" dirty="0" smtClean="0">
                <a:latin typeface="Comic Sans MS" pitchFamily="66" charset="0"/>
              </a:rPr>
              <a:t>1</a:t>
            </a:r>
            <a:r>
              <a:rPr lang="en-US" sz="1200" dirty="0" smtClean="0">
                <a:latin typeface="Comic Sans MS" pitchFamily="66" charset="0"/>
              </a:rPr>
              <a:t>, </a:t>
            </a:r>
            <a:r>
              <a:rPr lang="en-US" sz="1200" u="sng" dirty="0" smtClean="0">
                <a:latin typeface="Comic Sans MS" pitchFamily="66" charset="0"/>
                <a:hlinkClick r:id="rId3"/>
              </a:rPr>
              <a:t>Kaye AD</a:t>
            </a:r>
            <a:r>
              <a:rPr lang="en-US" sz="1200" dirty="0" smtClean="0">
                <a:latin typeface="Comic Sans MS" pitchFamily="66" charset="0"/>
              </a:rPr>
              <a:t>, </a:t>
            </a:r>
            <a:r>
              <a:rPr lang="en-US" sz="1200" u="sng" dirty="0" smtClean="0">
                <a:latin typeface="Comic Sans MS" pitchFamily="66" charset="0"/>
                <a:hlinkClick r:id="rId4"/>
              </a:rPr>
              <a:t>Boswell MV</a:t>
            </a:r>
            <a:r>
              <a:rPr lang="en-US" sz="1200" dirty="0" smtClean="0">
                <a:latin typeface="Comic Sans MS" pitchFamily="66" charset="0"/>
              </a:rPr>
              <a:t>, </a:t>
            </a:r>
            <a:r>
              <a:rPr lang="en-US" sz="1200" u="sng" dirty="0" err="1" smtClean="0">
                <a:latin typeface="Comic Sans MS" pitchFamily="66" charset="0"/>
                <a:hlinkClick r:id="rId5"/>
              </a:rPr>
              <a:t>Bakshi</a:t>
            </a:r>
            <a:r>
              <a:rPr lang="en-US" sz="1200" u="sng" dirty="0" smtClean="0">
                <a:latin typeface="Comic Sans MS" pitchFamily="66" charset="0"/>
                <a:hlinkClick r:id="rId5"/>
              </a:rPr>
              <a:t> S</a:t>
            </a:r>
            <a:r>
              <a:rPr lang="en-US" sz="1200" dirty="0" smtClean="0">
                <a:latin typeface="Comic Sans MS" pitchFamily="66" charset="0"/>
              </a:rPr>
              <a:t>, </a:t>
            </a:r>
            <a:r>
              <a:rPr lang="en-US" sz="1200" u="sng" dirty="0" err="1" smtClean="0">
                <a:latin typeface="Comic Sans MS" pitchFamily="66" charset="0"/>
                <a:hlinkClick r:id="rId6"/>
              </a:rPr>
              <a:t>Gharibo</a:t>
            </a:r>
            <a:r>
              <a:rPr lang="en-US" sz="1200" u="sng" dirty="0" smtClean="0">
                <a:latin typeface="Comic Sans MS" pitchFamily="66" charset="0"/>
                <a:hlinkClick r:id="rId6"/>
              </a:rPr>
              <a:t> CG</a:t>
            </a:r>
            <a:r>
              <a:rPr lang="en-US" sz="1200" dirty="0" smtClean="0">
                <a:latin typeface="Comic Sans MS" pitchFamily="66" charset="0"/>
              </a:rPr>
              <a:t>, </a:t>
            </a:r>
            <a:r>
              <a:rPr lang="en-US" sz="1200" u="sng" dirty="0" err="1" smtClean="0">
                <a:latin typeface="Comic Sans MS" pitchFamily="66" charset="0"/>
                <a:hlinkClick r:id="rId7"/>
              </a:rPr>
              <a:t>Grami</a:t>
            </a:r>
            <a:r>
              <a:rPr lang="en-US" sz="1200" u="sng" dirty="0" smtClean="0">
                <a:latin typeface="Comic Sans MS" pitchFamily="66" charset="0"/>
                <a:hlinkClick r:id="rId7"/>
              </a:rPr>
              <a:t> V</a:t>
            </a:r>
            <a:r>
              <a:rPr lang="en-US" sz="1200" dirty="0" smtClean="0">
                <a:latin typeface="Comic Sans MS" pitchFamily="66" charset="0"/>
              </a:rPr>
              <a:t>, </a:t>
            </a:r>
            <a:r>
              <a:rPr lang="en-US" sz="1200" u="sng" dirty="0" err="1" smtClean="0">
                <a:latin typeface="Comic Sans MS" pitchFamily="66" charset="0"/>
                <a:hlinkClick r:id="rId8"/>
              </a:rPr>
              <a:t>Grider</a:t>
            </a:r>
            <a:r>
              <a:rPr lang="en-US" sz="1200" u="sng" dirty="0" smtClean="0">
                <a:latin typeface="Comic Sans MS" pitchFamily="66" charset="0"/>
                <a:hlinkClick r:id="rId8"/>
              </a:rPr>
              <a:t> JS</a:t>
            </a:r>
            <a:r>
              <a:rPr lang="en-US" sz="1200" dirty="0" smtClean="0">
                <a:latin typeface="Comic Sans MS" pitchFamily="66" charset="0"/>
              </a:rPr>
              <a:t>, </a:t>
            </a:r>
            <a:r>
              <a:rPr lang="en-US" sz="1200" u="sng" dirty="0" smtClean="0">
                <a:latin typeface="Comic Sans MS" pitchFamily="66" charset="0"/>
                <a:hlinkClick r:id="rId9"/>
              </a:rPr>
              <a:t>Gupta S</a:t>
            </a:r>
            <a:r>
              <a:rPr lang="en-US" sz="1200" dirty="0" smtClean="0">
                <a:latin typeface="Comic Sans MS" pitchFamily="66" charset="0"/>
              </a:rPr>
              <a:t>, </a:t>
            </a:r>
            <a:r>
              <a:rPr lang="en-US" sz="1200" u="sng" dirty="0" err="1" smtClean="0">
                <a:latin typeface="Comic Sans MS" pitchFamily="66" charset="0"/>
                <a:hlinkClick r:id="rId10"/>
              </a:rPr>
              <a:t>Jha</a:t>
            </a:r>
            <a:r>
              <a:rPr lang="en-US" sz="1200" u="sng" dirty="0" smtClean="0">
                <a:latin typeface="Comic Sans MS" pitchFamily="66" charset="0"/>
                <a:hlinkClick r:id="rId10"/>
              </a:rPr>
              <a:t> SS</a:t>
            </a:r>
            <a:r>
              <a:rPr lang="en-US" sz="1200" dirty="0" smtClean="0">
                <a:latin typeface="Comic Sans MS" pitchFamily="66" charset="0"/>
              </a:rPr>
              <a:t>, </a:t>
            </a:r>
            <a:r>
              <a:rPr lang="en-US" sz="1200" u="sng" dirty="0" smtClean="0">
                <a:latin typeface="Comic Sans MS" pitchFamily="66" charset="0"/>
                <a:hlinkClick r:id="rId11"/>
              </a:rPr>
              <a:t>Mann DP</a:t>
            </a:r>
            <a:r>
              <a:rPr lang="en-US" sz="1200" dirty="0" smtClean="0">
                <a:latin typeface="Comic Sans MS" pitchFamily="66" charset="0"/>
              </a:rPr>
              <a:t>, </a:t>
            </a:r>
            <a:r>
              <a:rPr lang="en-US" sz="1200" u="sng" dirty="0" err="1" smtClean="0">
                <a:latin typeface="Comic Sans MS" pitchFamily="66" charset="0"/>
                <a:hlinkClick r:id="rId12"/>
              </a:rPr>
              <a:t>Nampiaparampil</a:t>
            </a:r>
            <a:r>
              <a:rPr lang="en-US" sz="1200" u="sng" dirty="0" smtClean="0">
                <a:latin typeface="Comic Sans MS" pitchFamily="66" charset="0"/>
                <a:hlinkClick r:id="rId12"/>
              </a:rPr>
              <a:t> DE</a:t>
            </a:r>
            <a:r>
              <a:rPr lang="en-US" sz="1200" dirty="0" smtClean="0">
                <a:latin typeface="Comic Sans MS" pitchFamily="66" charset="0"/>
              </a:rPr>
              <a:t>, </a:t>
            </a:r>
            <a:r>
              <a:rPr lang="en-US" sz="1200" u="sng" dirty="0" smtClean="0">
                <a:latin typeface="Comic Sans MS" pitchFamily="66" charset="0"/>
                <a:hlinkClick r:id="rId13"/>
              </a:rPr>
              <a:t>Sharma ML</a:t>
            </a:r>
            <a:r>
              <a:rPr lang="en-US" sz="1200" dirty="0" smtClean="0">
                <a:latin typeface="Comic Sans MS" pitchFamily="66" charset="0"/>
              </a:rPr>
              <a:t>, </a:t>
            </a:r>
            <a:r>
              <a:rPr lang="en-US" sz="1200" u="sng" dirty="0" err="1" smtClean="0">
                <a:latin typeface="Comic Sans MS" pitchFamily="66" charset="0"/>
                <a:hlinkClick r:id="rId14"/>
              </a:rPr>
              <a:t>Shroyer</a:t>
            </a:r>
            <a:r>
              <a:rPr lang="en-US" sz="1200" u="sng" dirty="0" smtClean="0">
                <a:latin typeface="Comic Sans MS" pitchFamily="66" charset="0"/>
                <a:hlinkClick r:id="rId14"/>
              </a:rPr>
              <a:t> LN</a:t>
            </a:r>
            <a:r>
              <a:rPr lang="en-US" sz="1200" dirty="0" smtClean="0">
                <a:latin typeface="Comic Sans MS" pitchFamily="66" charset="0"/>
              </a:rPr>
              <a:t>, </a:t>
            </a:r>
            <a:r>
              <a:rPr lang="en-US" sz="1200" u="sng" dirty="0" smtClean="0">
                <a:latin typeface="Comic Sans MS" pitchFamily="66" charset="0"/>
                <a:hlinkClick r:id="rId15"/>
              </a:rPr>
              <a:t>Singh V</a:t>
            </a:r>
            <a:r>
              <a:rPr lang="en-US" sz="1200" dirty="0" smtClean="0">
                <a:latin typeface="Comic Sans MS" pitchFamily="66" charset="0"/>
              </a:rPr>
              <a:t>, </a:t>
            </a:r>
            <a:r>
              <a:rPr lang="en-US" sz="1200" u="sng" dirty="0" err="1" smtClean="0">
                <a:latin typeface="Comic Sans MS" pitchFamily="66" charset="0"/>
                <a:hlinkClick r:id="rId16"/>
              </a:rPr>
              <a:t>Soin</a:t>
            </a:r>
            <a:r>
              <a:rPr lang="en-US" sz="1200" u="sng" dirty="0" smtClean="0">
                <a:latin typeface="Comic Sans MS" pitchFamily="66" charset="0"/>
                <a:hlinkClick r:id="rId16"/>
              </a:rPr>
              <a:t> A</a:t>
            </a:r>
            <a:r>
              <a:rPr lang="en-US" sz="1200" dirty="0" smtClean="0">
                <a:latin typeface="Comic Sans MS" pitchFamily="66" charset="0"/>
              </a:rPr>
              <a:t>, </a:t>
            </a:r>
            <a:r>
              <a:rPr lang="en-US" sz="1200" u="sng" dirty="0" smtClean="0">
                <a:latin typeface="Comic Sans MS" pitchFamily="66" charset="0"/>
                <a:hlinkClick r:id="rId17"/>
              </a:rPr>
              <a:t>Vallejo R</a:t>
            </a:r>
            <a:r>
              <a:rPr lang="en-US" sz="1200" dirty="0" smtClean="0">
                <a:latin typeface="Comic Sans MS" pitchFamily="66" charset="0"/>
              </a:rPr>
              <a:t>, </a:t>
            </a:r>
            <a:r>
              <a:rPr lang="en-US" sz="1200" u="sng" dirty="0" err="1" smtClean="0">
                <a:latin typeface="Comic Sans MS" pitchFamily="66" charset="0"/>
                <a:hlinkClick r:id="rId18"/>
              </a:rPr>
              <a:t>Wargo</a:t>
            </a:r>
            <a:r>
              <a:rPr lang="en-US" sz="1200" u="sng" dirty="0" smtClean="0">
                <a:latin typeface="Comic Sans MS" pitchFamily="66" charset="0"/>
                <a:hlinkClick r:id="rId18"/>
              </a:rPr>
              <a:t> BW</a:t>
            </a:r>
            <a:r>
              <a:rPr lang="en-US" sz="1200" dirty="0" smtClean="0">
                <a:latin typeface="Comic Sans MS" pitchFamily="66" charset="0"/>
              </a:rPr>
              <a:t>, </a:t>
            </a:r>
            <a:r>
              <a:rPr lang="en-US" sz="1200" u="sng" dirty="0" smtClean="0">
                <a:latin typeface="Comic Sans MS" pitchFamily="66" charset="0"/>
                <a:hlinkClick r:id="rId19"/>
              </a:rPr>
              <a:t>Hirsch JA</a:t>
            </a:r>
            <a:r>
              <a:rPr lang="en-US" sz="1200" dirty="0" smtClean="0">
                <a:latin typeface="Comic Sans MS" pitchFamily="66" charset="0"/>
              </a:rPr>
              <a:t>.</a:t>
            </a:r>
            <a:r>
              <a:rPr lang="el-GR" sz="1200" dirty="0" smtClean="0">
                <a:latin typeface="Comic Sans MS" pitchFamily="66" charset="0"/>
              </a:rPr>
              <a:t/>
            </a:r>
            <a:br>
              <a:rPr lang="el-GR" sz="1200" dirty="0" smtClean="0">
                <a:latin typeface="Comic Sans MS" pitchFamily="66" charset="0"/>
              </a:rPr>
            </a:br>
            <a:r>
              <a:rPr lang="en-US" sz="1200" u="sng" dirty="0" smtClean="0">
                <a:latin typeface="Comic Sans MS" pitchFamily="66" charset="0"/>
                <a:hlinkClick r:id="rId20" tooltip="Pain physician."/>
              </a:rPr>
              <a:t> Pain Physician.</a:t>
            </a:r>
            <a:r>
              <a:rPr lang="en-US" sz="1200" dirty="0" smtClean="0">
                <a:latin typeface="Comic Sans MS" pitchFamily="66" charset="0"/>
              </a:rPr>
              <a:t> 2015 Jul-Aug;18(4):E535-82 </a:t>
            </a:r>
            <a:br>
              <a:rPr lang="en-US" sz="1200" dirty="0" smtClean="0">
                <a:latin typeface="Comic Sans MS" pitchFamily="66" charset="0"/>
              </a:rPr>
            </a:br>
            <a:endParaRPr lang="el-GR" sz="1200" dirty="0">
              <a:latin typeface="Comic Sans MS" pitchFamily="66" charset="0"/>
            </a:endParaRPr>
          </a:p>
        </p:txBody>
      </p:sp>
      <p:sp>
        <p:nvSpPr>
          <p:cNvPr id="3" name="2 - Θέση περιεχομένου"/>
          <p:cNvSpPr>
            <a:spLocks noGrp="1"/>
          </p:cNvSpPr>
          <p:nvPr>
            <p:ph idx="1"/>
          </p:nvPr>
        </p:nvSpPr>
        <p:spPr>
          <a:xfrm>
            <a:off x="457200" y="1600200"/>
            <a:ext cx="6472254" cy="4525963"/>
          </a:xfrm>
        </p:spPr>
        <p:txBody>
          <a:bodyPr>
            <a:normAutofit lnSpcReduction="10000"/>
          </a:bodyPr>
          <a:lstStyle/>
          <a:p>
            <a:r>
              <a:rPr lang="el-GR" dirty="0" smtClean="0">
                <a:latin typeface="Comic Sans MS" pitchFamily="66" charset="0"/>
              </a:rPr>
              <a:t>Υπάρχει τεκμηριωμένη βελτίωση των συμπτωμάτων σε ασθενείς με αυχενικό πόνο μετά από τη χρήση </a:t>
            </a:r>
            <a:r>
              <a:rPr lang="en-US" dirty="0" smtClean="0"/>
              <a:t> </a:t>
            </a:r>
            <a:endParaRPr lang="el-GR" dirty="0" smtClean="0"/>
          </a:p>
          <a:p>
            <a:pPr lvl="1"/>
            <a:r>
              <a:rPr lang="en-US" dirty="0" smtClean="0">
                <a:latin typeface="Comic Sans MS" pitchFamily="66" charset="0"/>
              </a:rPr>
              <a:t>Level II cervical radiofrequency </a:t>
            </a:r>
            <a:r>
              <a:rPr lang="en-US" dirty="0" err="1" smtClean="0">
                <a:latin typeface="Comic Sans MS" pitchFamily="66" charset="0"/>
              </a:rPr>
              <a:t>neurotomy</a:t>
            </a:r>
            <a:r>
              <a:rPr lang="en-US" dirty="0" smtClean="0">
                <a:latin typeface="Comic Sans MS" pitchFamily="66" charset="0"/>
              </a:rPr>
              <a:t>, </a:t>
            </a:r>
            <a:endParaRPr lang="el-GR" dirty="0" smtClean="0">
              <a:latin typeface="Comic Sans MS" pitchFamily="66" charset="0"/>
            </a:endParaRPr>
          </a:p>
          <a:p>
            <a:pPr lvl="1"/>
            <a:r>
              <a:rPr lang="en-US" dirty="0" smtClean="0">
                <a:latin typeface="Comic Sans MS" pitchFamily="66" charset="0"/>
              </a:rPr>
              <a:t>Level II </a:t>
            </a:r>
            <a:r>
              <a:rPr lang="el-GR" dirty="0" smtClean="0">
                <a:latin typeface="Comic Sans MS" pitchFamily="66" charset="0"/>
              </a:rPr>
              <a:t>Τ</a:t>
            </a:r>
            <a:r>
              <a:rPr lang="en-US" dirty="0" err="1" smtClean="0">
                <a:latin typeface="Comic Sans MS" pitchFamily="66" charset="0"/>
              </a:rPr>
              <a:t>herapeutic</a:t>
            </a:r>
            <a:r>
              <a:rPr lang="en-US" dirty="0" smtClean="0">
                <a:latin typeface="Comic Sans MS" pitchFamily="66" charset="0"/>
              </a:rPr>
              <a:t> facet joint nerve , </a:t>
            </a:r>
            <a:endParaRPr lang="el-GR" dirty="0" smtClean="0">
              <a:latin typeface="Comic Sans MS" pitchFamily="66" charset="0"/>
            </a:endParaRPr>
          </a:p>
          <a:p>
            <a:pPr lvl="1"/>
            <a:r>
              <a:rPr lang="en-US" dirty="0" smtClean="0">
                <a:latin typeface="Comic Sans MS" pitchFamily="66" charset="0"/>
              </a:rPr>
              <a:t>Level IV for cervical </a:t>
            </a:r>
            <a:r>
              <a:rPr lang="en-US" dirty="0" err="1" smtClean="0">
                <a:latin typeface="Comic Sans MS" pitchFamily="66" charset="0"/>
              </a:rPr>
              <a:t>intraarticular</a:t>
            </a:r>
            <a:r>
              <a:rPr lang="en-US" dirty="0" smtClean="0">
                <a:latin typeface="Comic Sans MS" pitchFamily="66" charset="0"/>
              </a:rPr>
              <a:t> injections.</a:t>
            </a:r>
          </a:p>
          <a:p>
            <a:endParaRPr lang="en-US" dirty="0" smtClean="0"/>
          </a:p>
          <a:p>
            <a:endParaRPr lang="el-GR" dirty="0"/>
          </a:p>
        </p:txBody>
      </p:sp>
      <p:pic>
        <p:nvPicPr>
          <p:cNvPr id="4" name="Picture 4" descr="Cervical Facet Joint Injections"/>
          <p:cNvPicPr>
            <a:picLocks noChangeAspect="1" noChangeArrowheads="1"/>
          </p:cNvPicPr>
          <p:nvPr/>
        </p:nvPicPr>
        <p:blipFill>
          <a:blip r:embed="rId21"/>
          <a:srcRect/>
          <a:stretch>
            <a:fillRect/>
          </a:stretch>
        </p:blipFill>
        <p:spPr bwMode="auto">
          <a:xfrm>
            <a:off x="6357950" y="3286124"/>
            <a:ext cx="2638972" cy="203920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928662" y="1571612"/>
            <a:ext cx="7562850" cy="3381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Αποτέλεσμα εικόνας για johnnie walker keep walking"/>
          <p:cNvPicPr>
            <a:picLocks noChangeAspect="1" noChangeArrowheads="1"/>
          </p:cNvPicPr>
          <p:nvPr/>
        </p:nvPicPr>
        <p:blipFill>
          <a:blip r:embed="rId2"/>
          <a:srcRect/>
          <a:stretch>
            <a:fillRect/>
          </a:stretch>
        </p:blipFill>
        <p:spPr bwMode="auto">
          <a:xfrm>
            <a:off x="1" y="285728"/>
            <a:ext cx="9144000" cy="6348440"/>
          </a:xfrm>
          <a:prstGeom prst="rect">
            <a:avLst/>
          </a:prstGeom>
          <a:noFill/>
        </p:spPr>
      </p:pic>
      <p:sp>
        <p:nvSpPr>
          <p:cNvPr id="2" name="1 - Τίτλος"/>
          <p:cNvSpPr>
            <a:spLocks noGrp="1"/>
          </p:cNvSpPr>
          <p:nvPr>
            <p:ph type="title"/>
          </p:nvPr>
        </p:nvSpPr>
        <p:spPr>
          <a:xfrm>
            <a:off x="2071670" y="357166"/>
            <a:ext cx="4786346" cy="846158"/>
          </a:xfrm>
        </p:spPr>
        <p:txBody>
          <a:bodyPr>
            <a:normAutofit/>
          </a:bodyPr>
          <a:lstStyle/>
          <a:p>
            <a:r>
              <a:rPr lang="el-GR" dirty="0" smtClean="0">
                <a:solidFill>
                  <a:srgbClr val="FFC000"/>
                </a:solidFill>
                <a:latin typeface="Comic Sans MS" pitchFamily="66" charset="0"/>
              </a:rPr>
              <a:t>Ευχαριστώ </a:t>
            </a:r>
            <a:endParaRPr lang="el-GR" dirty="0">
              <a:solidFill>
                <a:srgbClr val="FFC000"/>
              </a:solidFill>
              <a:latin typeface="Comic Sans MS" pitchFamily="66" charset="0"/>
            </a:endParaRPr>
          </a:p>
        </p:txBody>
      </p:sp>
      <p:sp>
        <p:nvSpPr>
          <p:cNvPr id="3" name="2 - Θέση περιεχομένου"/>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a:srcRect/>
          <a:stretch>
            <a:fillRect/>
          </a:stretch>
        </p:blipFill>
        <p:spPr bwMode="auto">
          <a:xfrm>
            <a:off x="1285852" y="714356"/>
            <a:ext cx="3038475" cy="3829050"/>
          </a:xfrm>
          <a:prstGeom prst="rect">
            <a:avLst/>
          </a:prstGeom>
          <a:noFill/>
          <a:ln w="9525">
            <a:noFill/>
            <a:miter lim="800000"/>
            <a:headEnd/>
            <a:tailEnd/>
          </a:ln>
          <a:effectLst/>
        </p:spPr>
      </p:pic>
      <p:pic>
        <p:nvPicPr>
          <p:cNvPr id="72708" name="Picture 4"/>
          <p:cNvPicPr>
            <a:picLocks noChangeAspect="1" noChangeArrowheads="1"/>
          </p:cNvPicPr>
          <p:nvPr/>
        </p:nvPicPr>
        <p:blipFill>
          <a:blip r:embed="rId3"/>
          <a:srcRect/>
          <a:stretch>
            <a:fillRect/>
          </a:stretch>
        </p:blipFill>
        <p:spPr bwMode="auto">
          <a:xfrm>
            <a:off x="5214942" y="1000108"/>
            <a:ext cx="3009900" cy="2981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Comic Sans MS" pitchFamily="66" charset="0"/>
              </a:rPr>
              <a:t>Εκφυλισμός του χόνδρου </a:t>
            </a:r>
            <a:br>
              <a:rPr lang="el-GR" b="1" dirty="0" smtClean="0">
                <a:latin typeface="Comic Sans MS" pitchFamily="66" charset="0"/>
              </a:rPr>
            </a:br>
            <a:r>
              <a:rPr lang="el-GR" i="1" dirty="0" smtClean="0">
                <a:latin typeface="Comic Sans MS" pitchFamily="66" charset="0"/>
              </a:rPr>
              <a:t>(15–45% των ασθενών με </a:t>
            </a:r>
            <a:r>
              <a:rPr lang="en-US" i="1" dirty="0" smtClean="0">
                <a:latin typeface="Comic Sans MS" pitchFamily="66" charset="0"/>
              </a:rPr>
              <a:t>CLBP)</a:t>
            </a:r>
            <a:r>
              <a:rPr lang="el-GR" i="1" dirty="0" smtClean="0"/>
              <a:t>.</a:t>
            </a:r>
            <a:endParaRPr lang="el-GR" dirty="0"/>
          </a:p>
        </p:txBody>
      </p:sp>
      <p:pic>
        <p:nvPicPr>
          <p:cNvPr id="4" name="Picture 2" descr="Σχετική εικόνα"/>
          <p:cNvPicPr>
            <a:picLocks noGrp="1" noChangeAspect="1" noChangeArrowheads="1"/>
          </p:cNvPicPr>
          <p:nvPr>
            <p:ph idx="1"/>
          </p:nvPr>
        </p:nvPicPr>
        <p:blipFill>
          <a:blip r:embed="rId2"/>
          <a:srcRect/>
          <a:stretch>
            <a:fillRect/>
          </a:stretch>
        </p:blipFill>
        <p:spPr bwMode="auto">
          <a:xfrm>
            <a:off x="0" y="1571612"/>
            <a:ext cx="4453137" cy="4090424"/>
          </a:xfrm>
          <a:prstGeom prst="round2DiagRect">
            <a:avLst>
              <a:gd name="adj1" fmla="val 16667"/>
              <a:gd name="adj2" fmla="val 9744"/>
            </a:avLst>
          </a:prstGeom>
          <a:ln w="88900" cap="sq">
            <a:solidFill>
              <a:srgbClr val="FFFFFF"/>
            </a:solidFill>
            <a:miter lim="800000"/>
          </a:ln>
          <a:effectLst>
            <a:outerShdw blurRad="254000" algn="tl" rotWithShape="0">
              <a:srgbClr val="000000">
                <a:alpha val="43000"/>
              </a:srgbClr>
            </a:outerShdw>
          </a:effectLst>
        </p:spPr>
      </p:pic>
      <p:pic>
        <p:nvPicPr>
          <p:cNvPr id="5" name="Picture 2" descr="An external file that holds a picture, illustration, etc.&#10;Object name is 13244_2017_584_Fig1_HTML.jpg"/>
          <p:cNvPicPr>
            <a:picLocks noChangeAspect="1" noChangeArrowheads="1"/>
          </p:cNvPicPr>
          <p:nvPr/>
        </p:nvPicPr>
        <p:blipFill>
          <a:blip r:embed="rId3"/>
          <a:srcRect/>
          <a:stretch>
            <a:fillRect/>
          </a:stretch>
        </p:blipFill>
        <p:spPr bwMode="auto">
          <a:xfrm>
            <a:off x="4714876" y="2000240"/>
            <a:ext cx="4238620" cy="27143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13244_2018_638_Fig2_HTML.jpg"/>
          <p:cNvPicPr>
            <a:picLocks noChangeAspect="1" noChangeArrowheads="1"/>
          </p:cNvPicPr>
          <p:nvPr/>
        </p:nvPicPr>
        <p:blipFill>
          <a:blip r:embed="rId2"/>
          <a:srcRect/>
          <a:stretch>
            <a:fillRect/>
          </a:stretch>
        </p:blipFill>
        <p:spPr bwMode="auto">
          <a:xfrm>
            <a:off x="1857356" y="714356"/>
            <a:ext cx="6181725" cy="43434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42" name="Picture 2" descr="An external file that holds a picture, illustration, etc.&#10;Object name is 13244_2018_638_Fig1_HTML.jpg"/>
          <p:cNvPicPr>
            <a:picLocks noChangeAspect="1" noChangeArrowheads="1"/>
          </p:cNvPicPr>
          <p:nvPr/>
        </p:nvPicPr>
        <p:blipFill>
          <a:blip r:embed="rId2"/>
          <a:srcRect/>
          <a:stretch>
            <a:fillRect/>
          </a:stretch>
        </p:blipFill>
        <p:spPr bwMode="auto">
          <a:xfrm>
            <a:off x="1928794" y="2285992"/>
            <a:ext cx="6181725" cy="35433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 name="Picture 2" descr="Types of Disc Degeneration in the Back"/>
          <p:cNvPicPr>
            <a:picLocks noChangeAspect="1" noChangeArrowheads="1"/>
          </p:cNvPicPr>
          <p:nvPr/>
        </p:nvPicPr>
        <p:blipFill>
          <a:blip r:embed="rId2"/>
          <a:srcRect/>
          <a:stretch>
            <a:fillRect/>
          </a:stretch>
        </p:blipFill>
        <p:spPr bwMode="auto">
          <a:xfrm>
            <a:off x="5250661" y="1357298"/>
            <a:ext cx="3036115" cy="4857784"/>
          </a:xfrm>
          <a:prstGeom prst="rect">
            <a:avLst/>
          </a:prstGeom>
          <a:noFill/>
        </p:spPr>
      </p:pic>
      <p:pic>
        <p:nvPicPr>
          <p:cNvPr id="4" name="Picture 2" descr="herniated disk supplements to help speed recovery and repair-glucosamine with chondroiton, flax seed oil, calcium and phosphorus with vit. D, bee pollen"/>
          <p:cNvPicPr>
            <a:picLocks noChangeAspect="1" noChangeArrowheads="1"/>
          </p:cNvPicPr>
          <p:nvPr/>
        </p:nvPicPr>
        <p:blipFill>
          <a:blip r:embed="rId3"/>
          <a:srcRect/>
          <a:stretch>
            <a:fillRect/>
          </a:stretch>
        </p:blipFill>
        <p:spPr bwMode="auto">
          <a:xfrm>
            <a:off x="1785918" y="1933131"/>
            <a:ext cx="2600330" cy="4530880"/>
          </a:xfrm>
          <a:prstGeom prst="rect">
            <a:avLst/>
          </a:prstGeom>
          <a:noFill/>
        </p:spPr>
      </p:pic>
      <p:sp>
        <p:nvSpPr>
          <p:cNvPr id="5" name="4 - Έλλειψη"/>
          <p:cNvSpPr/>
          <p:nvPr/>
        </p:nvSpPr>
        <p:spPr>
          <a:xfrm>
            <a:off x="1214414" y="5072074"/>
            <a:ext cx="3357586" cy="1428760"/>
          </a:xfrm>
          <a:prstGeom prst="ellipse">
            <a:avLst/>
          </a:prstGeom>
          <a:noFill/>
          <a:ln w="57150">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4857752" y="4929198"/>
            <a:ext cx="3643338" cy="1724036"/>
          </a:xfrm>
          <a:prstGeom prst="ellipse">
            <a:avLst/>
          </a:prstGeom>
          <a:noFill/>
          <a:ln w="57150">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Cervical Facet Joint Injections"/>
          <p:cNvPicPr>
            <a:picLocks noChangeAspect="1" noChangeArrowheads="1"/>
          </p:cNvPicPr>
          <p:nvPr/>
        </p:nvPicPr>
        <p:blipFill>
          <a:blip r:embed="rId2"/>
          <a:srcRect/>
          <a:stretch>
            <a:fillRect/>
          </a:stretch>
        </p:blipFill>
        <p:spPr bwMode="auto">
          <a:xfrm>
            <a:off x="0" y="1000108"/>
            <a:ext cx="5238750" cy="4048125"/>
          </a:xfrm>
          <a:prstGeom prst="rect">
            <a:avLst/>
          </a:prstGeom>
          <a:noFill/>
        </p:spPr>
      </p:pic>
      <p:pic>
        <p:nvPicPr>
          <p:cNvPr id="45062" name="Picture 6" descr="Αποτέλεσμα εικόνας για νευρογενής διαλείπουσα χωλότητα"/>
          <p:cNvPicPr>
            <a:picLocks noChangeAspect="1" noChangeArrowheads="1"/>
          </p:cNvPicPr>
          <p:nvPr/>
        </p:nvPicPr>
        <p:blipFill>
          <a:blip r:embed="rId3"/>
          <a:srcRect/>
          <a:stretch>
            <a:fillRect/>
          </a:stretch>
        </p:blipFill>
        <p:spPr bwMode="auto">
          <a:xfrm>
            <a:off x="5500694" y="3143248"/>
            <a:ext cx="2619375" cy="1743076"/>
          </a:xfrm>
          <a:prstGeom prst="rect">
            <a:avLst/>
          </a:prstGeom>
          <a:noFill/>
        </p:spPr>
      </p:pic>
      <p:pic>
        <p:nvPicPr>
          <p:cNvPr id="45064" name="Picture 8" descr="Αποτέλεσμα εικόνας για νευρογενής διαλείπουσα χωλότητα"/>
          <p:cNvPicPr>
            <a:picLocks noChangeAspect="1" noChangeArrowheads="1"/>
          </p:cNvPicPr>
          <p:nvPr/>
        </p:nvPicPr>
        <p:blipFill>
          <a:blip r:embed="rId4"/>
          <a:srcRect/>
          <a:stretch>
            <a:fillRect/>
          </a:stretch>
        </p:blipFill>
        <p:spPr bwMode="auto">
          <a:xfrm>
            <a:off x="5286380" y="785794"/>
            <a:ext cx="3314700" cy="1381126"/>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rigger Point Injections: Everything You Need To Know"/>
          <p:cNvPicPr>
            <a:picLocks noChangeAspect="1" noChangeArrowheads="1"/>
          </p:cNvPicPr>
          <p:nvPr/>
        </p:nvPicPr>
        <p:blipFill>
          <a:blip r:embed="rId2"/>
          <a:srcRect/>
          <a:stretch>
            <a:fillRect/>
          </a:stretch>
        </p:blipFill>
        <p:spPr bwMode="auto">
          <a:xfrm>
            <a:off x="714348" y="714356"/>
            <a:ext cx="2247900" cy="2209801"/>
          </a:xfrm>
          <a:prstGeom prst="rect">
            <a:avLst/>
          </a:prstGeom>
          <a:noFill/>
        </p:spPr>
      </p:pic>
      <p:pic>
        <p:nvPicPr>
          <p:cNvPr id="46084" name="Picture 4" descr="This is basically what I've bad but with an extra epidural injection."/>
          <p:cNvPicPr>
            <a:picLocks noChangeAspect="1" noChangeArrowheads="1"/>
          </p:cNvPicPr>
          <p:nvPr/>
        </p:nvPicPr>
        <p:blipFill>
          <a:blip r:embed="rId3"/>
          <a:srcRect/>
          <a:stretch>
            <a:fillRect/>
          </a:stretch>
        </p:blipFill>
        <p:spPr bwMode="auto">
          <a:xfrm>
            <a:off x="3786182" y="3000372"/>
            <a:ext cx="5238750" cy="40481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ATCH a Medial Branch Block - LIVE! - YouTube"/>
          <p:cNvPicPr>
            <a:picLocks noChangeAspect="1" noChangeArrowheads="1"/>
          </p:cNvPicPr>
          <p:nvPr/>
        </p:nvPicPr>
        <p:blipFill>
          <a:blip r:embed="rId2"/>
          <a:srcRect/>
          <a:stretch>
            <a:fillRect/>
          </a:stretch>
        </p:blipFill>
        <p:spPr bwMode="auto">
          <a:xfrm>
            <a:off x="857224" y="428604"/>
            <a:ext cx="2247900" cy="1685926"/>
          </a:xfrm>
          <a:prstGeom prst="rect">
            <a:avLst/>
          </a:prstGeom>
          <a:noFill/>
        </p:spPr>
      </p:pic>
      <p:pic>
        <p:nvPicPr>
          <p:cNvPr id="47108" name="Picture 4" descr="In 2018, the global Ablation Technology market size was xx million US$ and it is expected to reach xx million US$ by the end of 2025, with a CAGR of xx% during 2019–2025."/>
          <p:cNvPicPr>
            <a:picLocks noChangeAspect="1" noChangeArrowheads="1"/>
          </p:cNvPicPr>
          <p:nvPr/>
        </p:nvPicPr>
        <p:blipFill>
          <a:blip r:embed="rId3"/>
          <a:srcRect/>
          <a:stretch>
            <a:fillRect/>
          </a:stretch>
        </p:blipFill>
        <p:spPr bwMode="auto">
          <a:xfrm>
            <a:off x="4429124" y="785794"/>
            <a:ext cx="2238375" cy="1485900"/>
          </a:xfrm>
          <a:prstGeom prst="rect">
            <a:avLst/>
          </a:prstGeom>
          <a:noFill/>
        </p:spPr>
      </p:pic>
      <p:pic>
        <p:nvPicPr>
          <p:cNvPr id="47110" name="Picture 6" descr="&lt;3 Spinal Cord Stimulator ~ My New Boyfriend~ Kimberly Stanley"/>
          <p:cNvPicPr>
            <a:picLocks noChangeAspect="1" noChangeArrowheads="1"/>
          </p:cNvPicPr>
          <p:nvPr/>
        </p:nvPicPr>
        <p:blipFill>
          <a:blip r:embed="rId4"/>
          <a:srcRect/>
          <a:stretch>
            <a:fillRect/>
          </a:stretch>
        </p:blipFill>
        <p:spPr bwMode="auto">
          <a:xfrm>
            <a:off x="857224" y="2643182"/>
            <a:ext cx="2247900" cy="3086101"/>
          </a:xfrm>
          <a:prstGeom prst="rect">
            <a:avLst/>
          </a:prstGeom>
          <a:noFill/>
        </p:spPr>
      </p:pic>
      <p:pic>
        <p:nvPicPr>
          <p:cNvPr id="47112" name="Picture 8" descr=" "/>
          <p:cNvPicPr>
            <a:picLocks noChangeAspect="1" noChangeArrowheads="1"/>
          </p:cNvPicPr>
          <p:nvPr/>
        </p:nvPicPr>
        <p:blipFill>
          <a:blip r:embed="rId5"/>
          <a:srcRect/>
          <a:stretch>
            <a:fillRect/>
          </a:stretch>
        </p:blipFill>
        <p:spPr bwMode="auto">
          <a:xfrm>
            <a:off x="6643702" y="3857628"/>
            <a:ext cx="2247900" cy="225742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erniated disk supplements to help speed recovery and repair-glucosamine with chondroiton, flax seed oil, calcium and phosphorus with vit. D, bee pollen"/>
          <p:cNvPicPr>
            <a:picLocks noChangeAspect="1" noChangeArrowheads="1"/>
          </p:cNvPicPr>
          <p:nvPr/>
        </p:nvPicPr>
        <p:blipFill>
          <a:blip r:embed="rId2"/>
          <a:srcRect/>
          <a:stretch>
            <a:fillRect/>
          </a:stretch>
        </p:blipFill>
        <p:spPr bwMode="auto">
          <a:xfrm>
            <a:off x="1428728" y="428604"/>
            <a:ext cx="1885950" cy="3286126"/>
          </a:xfrm>
          <a:prstGeom prst="rect">
            <a:avLst/>
          </a:prstGeom>
          <a:noFill/>
        </p:spPr>
      </p:pic>
      <p:pic>
        <p:nvPicPr>
          <p:cNvPr id="48132" name="Picture 4" descr=" "/>
          <p:cNvPicPr>
            <a:picLocks noChangeAspect="1" noChangeArrowheads="1"/>
          </p:cNvPicPr>
          <p:nvPr/>
        </p:nvPicPr>
        <p:blipFill>
          <a:blip r:embed="rId3"/>
          <a:srcRect/>
          <a:stretch>
            <a:fillRect/>
          </a:stretch>
        </p:blipFill>
        <p:spPr bwMode="auto">
          <a:xfrm>
            <a:off x="4500562" y="642918"/>
            <a:ext cx="2247900" cy="29908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Understanding Different Types of Back Pain</a:t>
            </a:r>
            <a:br>
              <a:rPr lang="en-US" b="1" dirty="0" smtClean="0"/>
            </a:br>
            <a:endParaRPr lang="el-GR" dirty="0"/>
          </a:p>
        </p:txBody>
      </p:sp>
      <p:pic>
        <p:nvPicPr>
          <p:cNvPr id="49154" name="Picture 2" descr="Side view of a herniated disc article low back pain getting right diagnosis"/>
          <p:cNvPicPr>
            <a:picLocks noChangeAspect="1" noChangeArrowheads="1"/>
          </p:cNvPicPr>
          <p:nvPr/>
        </p:nvPicPr>
        <p:blipFill>
          <a:blip r:embed="rId2"/>
          <a:srcRect/>
          <a:stretch>
            <a:fillRect/>
          </a:stretch>
        </p:blipFill>
        <p:spPr bwMode="auto">
          <a:xfrm>
            <a:off x="4714876" y="1571612"/>
            <a:ext cx="4286280" cy="5547845"/>
          </a:xfrm>
          <a:prstGeom prst="rect">
            <a:avLst/>
          </a:prstGeom>
          <a:noFill/>
        </p:spPr>
      </p:pic>
      <p:pic>
        <p:nvPicPr>
          <p:cNvPr id="49156" name="Picture 4" descr=" "/>
          <p:cNvPicPr>
            <a:picLocks noChangeAspect="1" noChangeArrowheads="1"/>
          </p:cNvPicPr>
          <p:nvPr/>
        </p:nvPicPr>
        <p:blipFill>
          <a:blip r:embed="rId3"/>
          <a:srcRect/>
          <a:stretch>
            <a:fillRect/>
          </a:stretch>
        </p:blipFill>
        <p:spPr bwMode="auto">
          <a:xfrm>
            <a:off x="357158" y="1285860"/>
            <a:ext cx="2247900" cy="125730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his is what my spine looks like!!!"/>
          <p:cNvPicPr>
            <a:picLocks noChangeAspect="1" noChangeArrowheads="1"/>
          </p:cNvPicPr>
          <p:nvPr/>
        </p:nvPicPr>
        <p:blipFill>
          <a:blip r:embed="rId2"/>
          <a:srcRect/>
          <a:stretch>
            <a:fillRect/>
          </a:stretch>
        </p:blipFill>
        <p:spPr bwMode="auto">
          <a:xfrm>
            <a:off x="928662" y="1714488"/>
            <a:ext cx="2247900" cy="3733800"/>
          </a:xfrm>
          <a:prstGeom prst="rect">
            <a:avLst/>
          </a:prstGeom>
          <a:noFill/>
        </p:spPr>
      </p:pic>
      <p:pic>
        <p:nvPicPr>
          <p:cNvPr id="50180" name="Picture 4" descr="WInchester Hospital Chiropractic | Woburn MA"/>
          <p:cNvPicPr>
            <a:picLocks noChangeAspect="1" noChangeArrowheads="1"/>
          </p:cNvPicPr>
          <p:nvPr/>
        </p:nvPicPr>
        <p:blipFill>
          <a:blip r:embed="rId3"/>
          <a:srcRect/>
          <a:stretch>
            <a:fillRect/>
          </a:stretch>
        </p:blipFill>
        <p:spPr bwMode="auto">
          <a:xfrm>
            <a:off x="3643306" y="1214422"/>
            <a:ext cx="3810000" cy="38100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egenerative spondylolisthesis could cause nerves in the spine to become compressed, causing pain."/>
          <p:cNvPicPr>
            <a:picLocks noChangeAspect="1" noChangeArrowheads="1"/>
          </p:cNvPicPr>
          <p:nvPr/>
        </p:nvPicPr>
        <p:blipFill>
          <a:blip r:embed="rId2"/>
          <a:srcRect/>
          <a:stretch>
            <a:fillRect/>
          </a:stretch>
        </p:blipFill>
        <p:spPr bwMode="auto">
          <a:xfrm>
            <a:off x="1071538" y="928670"/>
            <a:ext cx="2247900" cy="1257301"/>
          </a:xfrm>
          <a:prstGeom prst="rect">
            <a:avLst/>
          </a:prstGeom>
          <a:noFill/>
        </p:spPr>
      </p:pic>
      <p:pic>
        <p:nvPicPr>
          <p:cNvPr id="51204" name="Picture 4" descr="Lumbar Spinal Stenosis Treatment &amp; Symptoms | Back.com"/>
          <p:cNvPicPr>
            <a:picLocks noChangeAspect="1" noChangeArrowheads="1"/>
          </p:cNvPicPr>
          <p:nvPr/>
        </p:nvPicPr>
        <p:blipFill>
          <a:blip r:embed="rId3"/>
          <a:srcRect/>
          <a:stretch>
            <a:fillRect/>
          </a:stretch>
        </p:blipFill>
        <p:spPr bwMode="auto">
          <a:xfrm>
            <a:off x="4000496" y="1000108"/>
            <a:ext cx="2667000" cy="1990725"/>
          </a:xfrm>
          <a:prstGeom prst="rect">
            <a:avLst/>
          </a:prstGeom>
          <a:noFill/>
        </p:spPr>
      </p:pic>
      <p:pic>
        <p:nvPicPr>
          <p:cNvPr id="51208" name="Picture 8" descr="Neck, Shoulder &amp; Arm Pain"/>
          <p:cNvPicPr>
            <a:picLocks noChangeAspect="1" noChangeArrowheads="1"/>
          </p:cNvPicPr>
          <p:nvPr/>
        </p:nvPicPr>
        <p:blipFill>
          <a:blip r:embed="rId4"/>
          <a:srcRect/>
          <a:stretch>
            <a:fillRect/>
          </a:stretch>
        </p:blipFill>
        <p:spPr bwMode="auto">
          <a:xfrm>
            <a:off x="857224" y="2428868"/>
            <a:ext cx="2762250" cy="3181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Autofit/>
          </a:bodyPr>
          <a:lstStyle/>
          <a:p>
            <a:pPr lvl="1" algn="ctr" rtl="0">
              <a:spcBef>
                <a:spcPct val="0"/>
              </a:spcBef>
            </a:pPr>
            <a:r>
              <a:rPr lang="el-GR" sz="4400" b="1" dirty="0" smtClean="0">
                <a:latin typeface="Comic Sans MS" pitchFamily="66" charset="0"/>
              </a:rPr>
              <a:t/>
            </a:r>
            <a:br>
              <a:rPr lang="el-GR" sz="4400" b="1" dirty="0" smtClean="0">
                <a:latin typeface="Comic Sans MS" pitchFamily="66" charset="0"/>
              </a:rPr>
            </a:br>
            <a:r>
              <a:rPr lang="el-GR" sz="4400" b="1" dirty="0" smtClean="0">
                <a:latin typeface="Comic Sans MS" pitchFamily="66" charset="0"/>
              </a:rPr>
              <a:t>Δημιουργία Οστεοφύτων</a:t>
            </a:r>
            <a:r>
              <a:rPr lang="el-GR" sz="4400" b="1" u="sng" dirty="0" smtClean="0">
                <a:latin typeface="Comic Sans MS" pitchFamily="66" charset="0"/>
              </a:rPr>
              <a:t/>
            </a:r>
            <a:br>
              <a:rPr lang="el-GR" sz="4400" b="1" u="sng" dirty="0" smtClean="0">
                <a:latin typeface="Comic Sans MS" pitchFamily="66" charset="0"/>
              </a:rPr>
            </a:br>
            <a:endParaRPr lang="el-GR" sz="4400" dirty="0"/>
          </a:p>
        </p:txBody>
      </p:sp>
      <p:sp>
        <p:nvSpPr>
          <p:cNvPr id="3" name="2 - Θέση περιεχομένου"/>
          <p:cNvSpPr>
            <a:spLocks noGrp="1"/>
          </p:cNvSpPr>
          <p:nvPr>
            <p:ph idx="1"/>
          </p:nvPr>
        </p:nvSpPr>
        <p:spPr/>
        <p:txBody>
          <a:bodyPr/>
          <a:lstStyle/>
          <a:p>
            <a:endParaRPr lang="el-GR" dirty="0"/>
          </a:p>
        </p:txBody>
      </p:sp>
      <p:pic>
        <p:nvPicPr>
          <p:cNvPr id="4" name="Picture 2" descr="Herniated disc or enlarged ligamentum flavum - to compression of the thecal sac…"/>
          <p:cNvPicPr>
            <a:picLocks noChangeAspect="1" noChangeArrowheads="1"/>
          </p:cNvPicPr>
          <p:nvPr/>
        </p:nvPicPr>
        <p:blipFill>
          <a:blip r:embed="rId2"/>
          <a:srcRect/>
          <a:stretch>
            <a:fillRect/>
          </a:stretch>
        </p:blipFill>
        <p:spPr bwMode="auto">
          <a:xfrm>
            <a:off x="1071538" y="2428868"/>
            <a:ext cx="3357586" cy="32736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4 - Δεξιό βέλος"/>
          <p:cNvSpPr/>
          <p:nvPr/>
        </p:nvSpPr>
        <p:spPr>
          <a:xfrm>
            <a:off x="285720" y="4714884"/>
            <a:ext cx="1335598" cy="484632"/>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2" descr="herniated disk supplements to help speed recovery and repair-glucosamine with chondroiton, flax seed oil, calcium and phosphorus with vit. D, bee pollen"/>
          <p:cNvPicPr>
            <a:picLocks noChangeAspect="1" noChangeArrowheads="1"/>
          </p:cNvPicPr>
          <p:nvPr/>
        </p:nvPicPr>
        <p:blipFill>
          <a:blip r:embed="rId3"/>
          <a:srcRect/>
          <a:stretch>
            <a:fillRect/>
          </a:stretch>
        </p:blipFill>
        <p:spPr bwMode="auto">
          <a:xfrm>
            <a:off x="6143636" y="1785926"/>
            <a:ext cx="2541949" cy="4429156"/>
          </a:xfrm>
          <a:prstGeom prst="rect">
            <a:avLst/>
          </a:prstGeom>
          <a:noFill/>
        </p:spPr>
      </p:pic>
      <p:sp>
        <p:nvSpPr>
          <p:cNvPr id="7" name="6 - Έλλειψη"/>
          <p:cNvSpPr/>
          <p:nvPr/>
        </p:nvSpPr>
        <p:spPr>
          <a:xfrm>
            <a:off x="5429256" y="4857760"/>
            <a:ext cx="3429024" cy="1643074"/>
          </a:xfrm>
          <a:prstGeom prst="ellipse">
            <a:avLst/>
          </a:prstGeom>
          <a:noFill/>
          <a:ln w="57150">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he spine is the send control center for the brain... Neck, Shoulder &amp; Arm Pain #chiropracticcare  #C6"/>
          <p:cNvPicPr>
            <a:picLocks noChangeAspect="1" noChangeArrowheads="1"/>
          </p:cNvPicPr>
          <p:nvPr/>
        </p:nvPicPr>
        <p:blipFill>
          <a:blip r:embed="rId2"/>
          <a:srcRect/>
          <a:stretch>
            <a:fillRect/>
          </a:stretch>
        </p:blipFill>
        <p:spPr bwMode="auto">
          <a:xfrm>
            <a:off x="3643306" y="1357298"/>
            <a:ext cx="4276725" cy="4657725"/>
          </a:xfrm>
          <a:prstGeom prst="rect">
            <a:avLst/>
          </a:prstGeom>
          <a:noFill/>
        </p:spPr>
      </p:pic>
      <p:pic>
        <p:nvPicPr>
          <p:cNvPr id="3" name="Picture 8" descr="Neck, Shoulder &amp; Arm Pain"/>
          <p:cNvPicPr>
            <a:picLocks noChangeAspect="1" noChangeArrowheads="1"/>
          </p:cNvPicPr>
          <p:nvPr/>
        </p:nvPicPr>
        <p:blipFill>
          <a:blip r:embed="rId3"/>
          <a:srcRect/>
          <a:stretch>
            <a:fillRect/>
          </a:stretch>
        </p:blipFill>
        <p:spPr bwMode="auto">
          <a:xfrm>
            <a:off x="857224" y="2428868"/>
            <a:ext cx="2762250" cy="318135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Neck, Shoulder &amp; Arm Pain, your spine works with your brain to supply control signs and information.  #chiropracticcare #C7"/>
          <p:cNvPicPr>
            <a:picLocks noChangeAspect="1" noChangeArrowheads="1"/>
          </p:cNvPicPr>
          <p:nvPr/>
        </p:nvPicPr>
        <p:blipFill>
          <a:blip r:embed="rId2"/>
          <a:srcRect/>
          <a:stretch>
            <a:fillRect/>
          </a:stretch>
        </p:blipFill>
        <p:spPr bwMode="auto">
          <a:xfrm>
            <a:off x="714348" y="357166"/>
            <a:ext cx="2247900" cy="2495551"/>
          </a:xfrm>
          <a:prstGeom prst="rect">
            <a:avLst/>
          </a:prstGeom>
          <a:noFill/>
        </p:spPr>
      </p:pic>
      <p:pic>
        <p:nvPicPr>
          <p:cNvPr id="53252" name="Picture 4" descr="Explaining how you can relate Neck, Shoulder &amp; Arm Pain to your spine. #chiropracticcare #C8"/>
          <p:cNvPicPr>
            <a:picLocks noChangeAspect="1" noChangeArrowheads="1"/>
          </p:cNvPicPr>
          <p:nvPr/>
        </p:nvPicPr>
        <p:blipFill>
          <a:blip r:embed="rId3"/>
          <a:srcRect/>
          <a:stretch>
            <a:fillRect/>
          </a:stretch>
        </p:blipFill>
        <p:spPr bwMode="auto">
          <a:xfrm>
            <a:off x="3714744" y="1500174"/>
            <a:ext cx="4343400" cy="4552951"/>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Location of early onset of radiculopathy"/>
          <p:cNvPicPr>
            <a:picLocks noChangeAspect="1" noChangeArrowheads="1"/>
          </p:cNvPicPr>
          <p:nvPr/>
        </p:nvPicPr>
        <p:blipFill>
          <a:blip r:embed="rId2"/>
          <a:srcRect/>
          <a:stretch>
            <a:fillRect/>
          </a:stretch>
        </p:blipFill>
        <p:spPr bwMode="auto">
          <a:xfrm>
            <a:off x="2285984" y="1214422"/>
            <a:ext cx="1914525" cy="222885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owerBackPain"/>
          <p:cNvPicPr>
            <a:picLocks noChangeAspect="1" noChangeArrowheads="1"/>
          </p:cNvPicPr>
          <p:nvPr/>
        </p:nvPicPr>
        <p:blipFill>
          <a:blip r:embed="rId2"/>
          <a:srcRect/>
          <a:stretch>
            <a:fillRect/>
          </a:stretch>
        </p:blipFill>
        <p:spPr bwMode="auto">
          <a:xfrm>
            <a:off x="2143108" y="558000"/>
            <a:ext cx="3277313" cy="63000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raight-leg raising test diagram. #anatomy #anatomynote #test We hope this picture Straight-leg raising test diagram  can help you study and research."/>
          <p:cNvPicPr>
            <a:picLocks noChangeAspect="1" noChangeArrowheads="1"/>
          </p:cNvPicPr>
          <p:nvPr/>
        </p:nvPicPr>
        <p:blipFill>
          <a:blip r:embed="rId2"/>
          <a:srcRect/>
          <a:stretch>
            <a:fillRect/>
          </a:stretch>
        </p:blipFill>
        <p:spPr bwMode="auto">
          <a:xfrm>
            <a:off x="2357422" y="642918"/>
            <a:ext cx="4505325" cy="55245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 "/>
          <p:cNvPicPr>
            <a:picLocks noChangeAspect="1" noChangeArrowheads="1"/>
          </p:cNvPicPr>
          <p:nvPr/>
        </p:nvPicPr>
        <p:blipFill>
          <a:blip r:embed="rId2"/>
          <a:srcRect/>
          <a:stretch>
            <a:fillRect/>
          </a:stretch>
        </p:blipFill>
        <p:spPr bwMode="auto">
          <a:xfrm>
            <a:off x="1142976" y="1428736"/>
            <a:ext cx="2247900" cy="4457700"/>
          </a:xfrm>
          <a:prstGeom prst="rect">
            <a:avLst/>
          </a:prstGeom>
          <a:noFill/>
        </p:spPr>
      </p:pic>
      <p:pic>
        <p:nvPicPr>
          <p:cNvPr id="39940" name="Picture 4" descr=" "/>
          <p:cNvPicPr>
            <a:picLocks noChangeAspect="1" noChangeArrowheads="1"/>
          </p:cNvPicPr>
          <p:nvPr/>
        </p:nvPicPr>
        <p:blipFill>
          <a:blip r:embed="rId3"/>
          <a:srcRect/>
          <a:stretch>
            <a:fillRect/>
          </a:stretch>
        </p:blipFill>
        <p:spPr bwMode="auto">
          <a:xfrm>
            <a:off x="5357818" y="1071546"/>
            <a:ext cx="2247900" cy="4448175"/>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Αποτέλεσμα εικόνας για chronic pain"/>
          <p:cNvPicPr>
            <a:picLocks noChangeAspect="1" noChangeArrowheads="1"/>
          </p:cNvPicPr>
          <p:nvPr/>
        </p:nvPicPr>
        <p:blipFill>
          <a:blip r:embed="rId2"/>
          <a:srcRect/>
          <a:stretch>
            <a:fillRect/>
          </a:stretch>
        </p:blipFill>
        <p:spPr bwMode="auto">
          <a:xfrm>
            <a:off x="428596" y="1042982"/>
            <a:ext cx="2619375" cy="1743076"/>
          </a:xfrm>
          <a:prstGeom prst="rect">
            <a:avLst/>
          </a:prstGeom>
          <a:noFill/>
        </p:spPr>
      </p:pic>
      <p:pic>
        <p:nvPicPr>
          <p:cNvPr id="33796" name="Picture 4" descr="Αποτέλεσμα εικόνας για chronic pain"/>
          <p:cNvPicPr>
            <a:picLocks noChangeAspect="1" noChangeArrowheads="1"/>
          </p:cNvPicPr>
          <p:nvPr/>
        </p:nvPicPr>
        <p:blipFill>
          <a:blip r:embed="rId3"/>
          <a:srcRect/>
          <a:stretch>
            <a:fillRect/>
          </a:stretch>
        </p:blipFill>
        <p:spPr bwMode="auto">
          <a:xfrm>
            <a:off x="4000496" y="785794"/>
            <a:ext cx="2952750" cy="1552576"/>
          </a:xfrm>
          <a:prstGeom prst="rect">
            <a:avLst/>
          </a:prstGeom>
          <a:noFill/>
        </p:spPr>
      </p:pic>
      <p:pic>
        <p:nvPicPr>
          <p:cNvPr id="33798" name="Picture 6" descr="Αποτέλεσμα εικόνας για chronic pain"/>
          <p:cNvPicPr>
            <a:picLocks noChangeAspect="1" noChangeArrowheads="1"/>
          </p:cNvPicPr>
          <p:nvPr/>
        </p:nvPicPr>
        <p:blipFill>
          <a:blip r:embed="rId4"/>
          <a:srcRect/>
          <a:stretch>
            <a:fillRect/>
          </a:stretch>
        </p:blipFill>
        <p:spPr bwMode="auto">
          <a:xfrm>
            <a:off x="1142976" y="3786190"/>
            <a:ext cx="2857500" cy="1600200"/>
          </a:xfrm>
          <a:prstGeom prst="rect">
            <a:avLst/>
          </a:prstGeom>
          <a:noFill/>
        </p:spPr>
      </p:pic>
      <p:pic>
        <p:nvPicPr>
          <p:cNvPr id="33800" name="Picture 8" descr="Αποτέλεσμα εικόνας για chronic pain"/>
          <p:cNvPicPr>
            <a:picLocks noChangeAspect="1" noChangeArrowheads="1"/>
          </p:cNvPicPr>
          <p:nvPr/>
        </p:nvPicPr>
        <p:blipFill>
          <a:blip r:embed="rId5"/>
          <a:srcRect/>
          <a:stretch>
            <a:fillRect/>
          </a:stretch>
        </p:blipFill>
        <p:spPr bwMode="auto">
          <a:xfrm>
            <a:off x="5429256" y="3286124"/>
            <a:ext cx="2466975" cy="1847851"/>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Αποτέλεσμα εικόνας για facet syndrome"/>
          <p:cNvPicPr>
            <a:picLocks noChangeAspect="1" noChangeArrowheads="1"/>
          </p:cNvPicPr>
          <p:nvPr/>
        </p:nvPicPr>
        <p:blipFill>
          <a:blip r:embed="rId2"/>
          <a:srcRect/>
          <a:stretch>
            <a:fillRect/>
          </a:stretch>
        </p:blipFill>
        <p:spPr bwMode="auto">
          <a:xfrm>
            <a:off x="928662" y="1000108"/>
            <a:ext cx="2514600" cy="1819276"/>
          </a:xfrm>
          <a:prstGeom prst="rect">
            <a:avLst/>
          </a:prstGeom>
          <a:noFill/>
        </p:spPr>
      </p:pic>
      <p:pic>
        <p:nvPicPr>
          <p:cNvPr id="17412" name="Picture 4" descr="Αποτέλεσμα εικόνας για facet syndrome"/>
          <p:cNvPicPr>
            <a:picLocks noChangeAspect="1" noChangeArrowheads="1"/>
          </p:cNvPicPr>
          <p:nvPr/>
        </p:nvPicPr>
        <p:blipFill>
          <a:blip r:embed="rId3"/>
          <a:srcRect/>
          <a:stretch>
            <a:fillRect/>
          </a:stretch>
        </p:blipFill>
        <p:spPr bwMode="auto">
          <a:xfrm>
            <a:off x="4071934" y="142852"/>
            <a:ext cx="5400675" cy="2952751"/>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Σχετική εικόνα"/>
          <p:cNvPicPr>
            <a:picLocks noChangeAspect="1" noChangeArrowheads="1"/>
          </p:cNvPicPr>
          <p:nvPr/>
        </p:nvPicPr>
        <p:blipFill>
          <a:blip r:embed="rId2"/>
          <a:srcRect/>
          <a:stretch>
            <a:fillRect/>
          </a:stretch>
        </p:blipFill>
        <p:spPr bwMode="auto">
          <a:xfrm>
            <a:off x="571472" y="642918"/>
            <a:ext cx="4210050" cy="433387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Αποτέλεσμα εικόνας για facet syndrome"/>
          <p:cNvPicPr>
            <a:picLocks noChangeAspect="1" noChangeArrowheads="1"/>
          </p:cNvPicPr>
          <p:nvPr/>
        </p:nvPicPr>
        <p:blipFill>
          <a:blip r:embed="rId2"/>
          <a:srcRect/>
          <a:stretch>
            <a:fillRect/>
          </a:stretch>
        </p:blipFill>
        <p:spPr bwMode="auto">
          <a:xfrm>
            <a:off x="857224" y="342000"/>
            <a:ext cx="7037976" cy="651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rtl="0">
              <a:spcBef>
                <a:spcPct val="0"/>
              </a:spcBef>
            </a:pPr>
            <a:r>
              <a:rPr lang="el-GR" sz="3600" b="1" dirty="0" smtClean="0">
                <a:latin typeface="Comic Sans MS" pitchFamily="66" charset="0"/>
              </a:rPr>
              <a:t/>
            </a:r>
            <a:br>
              <a:rPr lang="el-GR" sz="3600" b="1" dirty="0" smtClean="0">
                <a:latin typeface="Comic Sans MS" pitchFamily="66" charset="0"/>
              </a:rPr>
            </a:br>
            <a:r>
              <a:rPr lang="el-GR" sz="3200" b="1" dirty="0" smtClean="0">
                <a:latin typeface="Comic Sans MS" pitchFamily="66" charset="0"/>
              </a:rPr>
              <a:t>Εκφύλιση και προβολή των μεσοσπονδυλίων δίσκων</a:t>
            </a:r>
            <a:r>
              <a:rPr lang="el-GR" sz="3600" b="1" u="sng" dirty="0" smtClean="0"/>
              <a:t/>
            </a:r>
            <a:br>
              <a:rPr lang="el-GR" sz="3600" b="1" u="sng" dirty="0" smtClean="0"/>
            </a:br>
            <a:endParaRPr lang="el-GR" sz="3600" dirty="0"/>
          </a:p>
        </p:txBody>
      </p:sp>
      <p:sp>
        <p:nvSpPr>
          <p:cNvPr id="3" name="2 - Θέση περιεχομένου"/>
          <p:cNvSpPr>
            <a:spLocks noGrp="1"/>
          </p:cNvSpPr>
          <p:nvPr>
            <p:ph idx="1"/>
          </p:nvPr>
        </p:nvSpPr>
        <p:spPr/>
        <p:txBody>
          <a:bodyPr/>
          <a:lstStyle/>
          <a:p>
            <a:endParaRPr lang="el-GR" dirty="0"/>
          </a:p>
        </p:txBody>
      </p:sp>
      <p:pic>
        <p:nvPicPr>
          <p:cNvPr id="4" name="Picture 2" descr="Side view of a herniated disc article low back pain getting right diagnosis"/>
          <p:cNvPicPr>
            <a:picLocks noChangeAspect="1" noChangeArrowheads="1"/>
          </p:cNvPicPr>
          <p:nvPr/>
        </p:nvPicPr>
        <p:blipFill>
          <a:blip r:embed="rId2"/>
          <a:srcRect/>
          <a:stretch>
            <a:fillRect/>
          </a:stretch>
        </p:blipFill>
        <p:spPr bwMode="auto">
          <a:xfrm>
            <a:off x="2571736" y="1571612"/>
            <a:ext cx="3697944" cy="4786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amon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umbar facet foto1.png"/>
          <p:cNvPicPr>
            <a:picLocks noChangeAspect="1" noChangeArrowheads="1"/>
          </p:cNvPicPr>
          <p:nvPr/>
        </p:nvPicPr>
        <p:blipFill>
          <a:blip r:embed="rId2"/>
          <a:srcRect/>
          <a:stretch>
            <a:fillRect/>
          </a:stretch>
        </p:blipFill>
        <p:spPr bwMode="auto">
          <a:xfrm>
            <a:off x="785786" y="642918"/>
            <a:ext cx="3714756" cy="4371031"/>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Αποτέλεσμα εικόνας για facet syndrome"/>
          <p:cNvPicPr>
            <a:picLocks noChangeAspect="1" noChangeArrowheads="1"/>
          </p:cNvPicPr>
          <p:nvPr/>
        </p:nvPicPr>
        <p:blipFill>
          <a:blip r:embed="rId2"/>
          <a:srcRect/>
          <a:stretch>
            <a:fillRect/>
          </a:stretch>
        </p:blipFill>
        <p:spPr bwMode="auto">
          <a:xfrm>
            <a:off x="753559" y="500042"/>
            <a:ext cx="8390441" cy="4719624"/>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Αποτέλεσμα εικόνας για facet syndr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58" name="Picture 6" descr="Αποτέλεσμα εικόνας για facet syndrome"/>
          <p:cNvPicPr>
            <a:picLocks noChangeAspect="1" noChangeArrowheads="1"/>
          </p:cNvPicPr>
          <p:nvPr/>
        </p:nvPicPr>
        <p:blipFill>
          <a:blip r:embed="rId2"/>
          <a:srcRect/>
          <a:stretch>
            <a:fillRect/>
          </a:stretch>
        </p:blipFill>
        <p:spPr bwMode="auto">
          <a:xfrm>
            <a:off x="3428992" y="357166"/>
            <a:ext cx="3162300" cy="2047876"/>
          </a:xfrm>
          <a:prstGeom prst="rect">
            <a:avLst/>
          </a:prstGeom>
          <a:noFill/>
        </p:spPr>
      </p:pic>
      <p:pic>
        <p:nvPicPr>
          <p:cNvPr id="23560" name="Picture 8" descr="Αποτέλεσμα εικόνας για facet syndrome"/>
          <p:cNvPicPr>
            <a:picLocks noChangeAspect="1" noChangeArrowheads="1"/>
          </p:cNvPicPr>
          <p:nvPr/>
        </p:nvPicPr>
        <p:blipFill>
          <a:blip r:embed="rId3"/>
          <a:srcRect/>
          <a:stretch>
            <a:fillRect/>
          </a:stretch>
        </p:blipFill>
        <p:spPr bwMode="auto">
          <a:xfrm>
            <a:off x="1571604" y="3500438"/>
            <a:ext cx="3629025" cy="1257301"/>
          </a:xfrm>
          <a:prstGeom prst="rect">
            <a:avLst/>
          </a:prstGeom>
          <a:noFill/>
        </p:spPr>
      </p:pic>
      <p:pic>
        <p:nvPicPr>
          <p:cNvPr id="23562" name="Picture 10" descr="Αποτέλεσμα εικόνας για facet syndrome"/>
          <p:cNvPicPr>
            <a:picLocks noChangeAspect="1" noChangeArrowheads="1"/>
          </p:cNvPicPr>
          <p:nvPr/>
        </p:nvPicPr>
        <p:blipFill>
          <a:blip r:embed="rId4"/>
          <a:srcRect/>
          <a:stretch>
            <a:fillRect/>
          </a:stretch>
        </p:blipFill>
        <p:spPr bwMode="auto">
          <a:xfrm>
            <a:off x="4714876" y="2214554"/>
            <a:ext cx="5124450" cy="4905376"/>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Αποτέλεσμα εικόνας για facet syndrome neck"/>
          <p:cNvPicPr>
            <a:picLocks noChangeAspect="1" noChangeArrowheads="1"/>
          </p:cNvPicPr>
          <p:nvPr/>
        </p:nvPicPr>
        <p:blipFill>
          <a:blip r:embed="rId2"/>
          <a:srcRect/>
          <a:stretch>
            <a:fillRect/>
          </a:stretch>
        </p:blipFill>
        <p:spPr bwMode="auto">
          <a:xfrm>
            <a:off x="500034" y="1000108"/>
            <a:ext cx="2857500" cy="2124075"/>
          </a:xfrm>
          <a:prstGeom prst="rect">
            <a:avLst/>
          </a:prstGeom>
          <a:noFill/>
        </p:spPr>
      </p:pic>
      <p:pic>
        <p:nvPicPr>
          <p:cNvPr id="24580" name="Picture 4" descr="Σχετική εικόνα"/>
          <p:cNvPicPr>
            <a:picLocks noChangeAspect="1" noChangeArrowheads="1"/>
          </p:cNvPicPr>
          <p:nvPr/>
        </p:nvPicPr>
        <p:blipFill>
          <a:blip r:embed="rId3"/>
          <a:srcRect/>
          <a:stretch>
            <a:fillRect/>
          </a:stretch>
        </p:blipFill>
        <p:spPr bwMode="auto">
          <a:xfrm>
            <a:off x="3857620" y="2643182"/>
            <a:ext cx="5029200" cy="3743325"/>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Αποτέλεσμα εικόνας για facet syndrome neck"/>
          <p:cNvPicPr>
            <a:picLocks noChangeAspect="1" noChangeArrowheads="1"/>
          </p:cNvPicPr>
          <p:nvPr/>
        </p:nvPicPr>
        <p:blipFill>
          <a:blip r:embed="rId2"/>
          <a:srcRect/>
          <a:stretch>
            <a:fillRect/>
          </a:stretch>
        </p:blipFill>
        <p:spPr bwMode="auto">
          <a:xfrm>
            <a:off x="1500166" y="571480"/>
            <a:ext cx="3781425" cy="1209676"/>
          </a:xfrm>
          <a:prstGeom prst="rect">
            <a:avLst/>
          </a:prstGeom>
          <a:noFill/>
        </p:spPr>
      </p:pic>
      <p:pic>
        <p:nvPicPr>
          <p:cNvPr id="25604" name="Picture 4" descr="Αποτέλεσμα εικόνας για facet syndrome neck"/>
          <p:cNvPicPr>
            <a:picLocks noChangeAspect="1" noChangeArrowheads="1"/>
          </p:cNvPicPr>
          <p:nvPr/>
        </p:nvPicPr>
        <p:blipFill>
          <a:blip r:embed="rId3"/>
          <a:srcRect/>
          <a:stretch>
            <a:fillRect/>
          </a:stretch>
        </p:blipFill>
        <p:spPr bwMode="auto">
          <a:xfrm>
            <a:off x="6000760" y="3000372"/>
            <a:ext cx="2857500" cy="2505076"/>
          </a:xfrm>
          <a:prstGeom prst="rect">
            <a:avLst/>
          </a:prstGeom>
          <a:noFill/>
        </p:spPr>
      </p:pic>
      <p:pic>
        <p:nvPicPr>
          <p:cNvPr id="25606" name="Picture 6" descr="Αποτέλεσμα εικόνας για facet syndrome neck"/>
          <p:cNvPicPr>
            <a:picLocks noChangeAspect="1" noChangeArrowheads="1"/>
          </p:cNvPicPr>
          <p:nvPr/>
        </p:nvPicPr>
        <p:blipFill>
          <a:blip r:embed="rId4"/>
          <a:srcRect/>
          <a:stretch>
            <a:fillRect/>
          </a:stretch>
        </p:blipFill>
        <p:spPr bwMode="auto">
          <a:xfrm>
            <a:off x="0" y="2857496"/>
            <a:ext cx="5143536" cy="3607156"/>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Αποτέλεσμα εικόνας για facet syndrome x ray"/>
          <p:cNvPicPr>
            <a:picLocks noChangeAspect="1" noChangeArrowheads="1"/>
          </p:cNvPicPr>
          <p:nvPr/>
        </p:nvPicPr>
        <p:blipFill>
          <a:blip r:embed="rId2"/>
          <a:srcRect/>
          <a:stretch>
            <a:fillRect/>
          </a:stretch>
        </p:blipFill>
        <p:spPr bwMode="auto">
          <a:xfrm>
            <a:off x="642910" y="714356"/>
            <a:ext cx="3209925" cy="14192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2257</Words>
  <Application>Microsoft Office PowerPoint</Application>
  <PresentationFormat>Προβολή στην οθόνη (4:3)</PresentationFormat>
  <Paragraphs>328</Paragraphs>
  <Slides>95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95</vt:i4>
      </vt:variant>
    </vt:vector>
  </HeadingPairs>
  <TitlesOfParts>
    <vt:vector size="96" baseType="lpstr">
      <vt:lpstr>Θέμα του Office</vt:lpstr>
      <vt:lpstr>Εκφυλιστική Σπονδυλαρθρίτιδα Διάγνωση- Θεραπεία</vt:lpstr>
      <vt:lpstr>Σπονδυλοαρθρίτιδα </vt:lpstr>
      <vt:lpstr>Σπονδυλαρθρίτιδες</vt:lpstr>
      <vt:lpstr>Εκφυλιστική Σπονδυλαρθρίτιδα</vt:lpstr>
      <vt:lpstr>Κόστος </vt:lpstr>
      <vt:lpstr>Εκφυλιστική Σπονδυλαρθρίτιδα</vt:lpstr>
      <vt:lpstr>Εκφυλισμός του χόνδρου  (15–45% των ασθενών με CLBP).</vt:lpstr>
      <vt:lpstr> Δημιουργία Οστεοφύτων </vt:lpstr>
      <vt:lpstr> Εκφύλιση και προβολή των μεσοσπονδυλίων δίσκων </vt:lpstr>
      <vt:lpstr>Συνέπεια</vt:lpstr>
      <vt:lpstr>Διαφάνεια 11</vt:lpstr>
      <vt:lpstr> Εκφυλιστικού τύπου σπονδυλολίσθηση  </vt:lpstr>
      <vt:lpstr>Εκφυλιστική Σπονδυλαρθρίτιδα</vt:lpstr>
      <vt:lpstr>Συμπτώματα</vt:lpstr>
      <vt:lpstr>Συμπτώματα</vt:lpstr>
      <vt:lpstr>Συμπτώματα</vt:lpstr>
      <vt:lpstr>Συμπτώματα</vt:lpstr>
      <vt:lpstr>Παράγοντες κινδύνου</vt:lpstr>
      <vt:lpstr>Διάγνωση </vt:lpstr>
      <vt:lpstr>Διάγνωση </vt:lpstr>
      <vt:lpstr>Οικογενειακό και ατομικό ιστορικό </vt:lpstr>
      <vt:lpstr>Κλινική εξέταση </vt:lpstr>
      <vt:lpstr>Ο ηλικιωμένος βαδίζει σκυφτός για να ανοίγουν τα διαστήματα και να ελαττώνεται ο πόνος </vt:lpstr>
      <vt:lpstr>Διαφάνεια 24</vt:lpstr>
      <vt:lpstr>Αντανάκλαση του πόνου O πόνος μπορεί να είναι μονόπλευρος ή αμφοτερόπλευρος  </vt:lpstr>
      <vt:lpstr>Απεικονιστικός έλεγχος </vt:lpstr>
      <vt:lpstr>Διαφάνεια 27</vt:lpstr>
      <vt:lpstr>Διάγνωση </vt:lpstr>
      <vt:lpstr>Degenerative facet osteoarthropathy (DFO)</vt:lpstr>
      <vt:lpstr>Η ελάττωση του μεσοσπονδυλίου διαστήματος σχετίζεται με την αύξηση του πόνου</vt:lpstr>
      <vt:lpstr>Benjamin Ulmar, et al Evaluation criteria for the assessment of occupational diseases of the lumbar spine - how reliable are they? -  BMC Musculoskeletal Disorders volume 20, Article number: 485 (2019) </vt:lpstr>
      <vt:lpstr>Θεραπεία 1ης γραμμής </vt:lpstr>
      <vt:lpstr>Aντικαταθλιπτικά  </vt:lpstr>
      <vt:lpstr>. NSAIDs for Chronic Low Back Pain. Enthoven WTM, Roelofs PD, Koes BW JAMA. 2017 Jun 13;317(22):2327-2328.  </vt:lpstr>
      <vt:lpstr>.Benefits and safety of gabapentinoids in chronic low back pain: A systematic review and meta-analysis of randomized controlled trials. Shanthanna H, Gilron I, Rajarathinam M, AlAmri R, Kamath S, Thabane L, Devereaux PJ, Bhandari   PLoS Med..2017 Aug 15;14(8):e1002369.</vt:lpstr>
      <vt:lpstr> Anticonvulsants in the treatment of low back pain and lumbar radicular pain: a systematic review and meta-analysis. Enke O, New HA, New CH, Mathieson S, McLachlan AJ, Latimer J, Maher CG, Lin CC  CMAJ. 2018 Jul 3;190(26):E786-E793. </vt:lpstr>
      <vt:lpstr> Opioids for low back pain. Deyo RA, Von Korff M, Duhrkoo0p D BMJ.2015 Jan 5;350:g6380.   </vt:lpstr>
      <vt:lpstr>Yuan-Yang Cheng et al  Effect of an increased dosage of statins on spinal degenerative joint disease: a retrospective cohort study BMJ Open. 2018; 8(2): e017442</vt:lpstr>
      <vt:lpstr>ΕΝΕΣΕΙΣ ΚΟΡΤΙΖΟΝΗΣ</vt:lpstr>
      <vt:lpstr>   Clinical practice guidelines for the management of non-specific low back pain in primary care: an updated overview. Oliveira CB, Maher CG, Pinto RZ, Traeger AC, Lin CC, Chenot JF, van Tulder M, Koes BW Eur Spine J. 2018 Nov;27(11):2791-2803..  </vt:lpstr>
      <vt:lpstr>Ασκήσεις και Φυσιοθεραπεία </vt:lpstr>
      <vt:lpstr>Pilates for Low Back Pain: Complete Republication of a Cochrane Review. Yamato TP, Maher CG, Saragiotto BT, Hancock MJ, Ostelo RW, Cabral CM, Costa LC, Costa LO Spine (Phila Pa 1976).2016 Jun;41(12):1013-21. </vt:lpstr>
      <vt:lpstr>    Nonpharmacologic Therapies for Low Back Pain: A Systematic Review for an American College of Physicians Clinical Practice Guideline. Chou R1, Deyo R, Friedly J, Skelly A Hashimoto R, Weimer M, Fu R, Dana T, Kraegel P, Griffin J, Grusing S,Brodt1  Ann Intern Med. 2017 Apr 4;166(7):493-505..  </vt:lpstr>
      <vt:lpstr>Επεμβατικές τεχνικές</vt:lpstr>
      <vt:lpstr>Νευρόλυση- Medial Branch    Facet joint syndrome: from diagnosis to interventional management Romain Perolat et al  Insights Imaging. 2018 Oct; 9(5): 773–789  </vt:lpstr>
      <vt:lpstr>Νευρόλυση- Medial Branch  </vt:lpstr>
      <vt:lpstr>Toosizadeh N, Harati H, Yen TC, Fastje C, Mohler J, Najafi B, Dohm M Paravertebral spinal injection for the treatment of patients with degenerative facet osteoarthropathy: Evidence of motor performance improvements based on objective assessments.  Clin Biomech (Bristol, Avon) 2016 Nov;39:100-108..  </vt:lpstr>
      <vt:lpstr>      Intra-articular facet joint injections for low back pain: a systematic review. Vekaria R et al  Eur Spine J. 2016 Apr;25(4):1266-81.   </vt:lpstr>
      <vt:lpstr> Radiofrequency and Methylprednisolone in Treatment of Lower Back Pain Caused by Facet Joint Syndrome: Comparison of the Outcomes Dagistan Yasar, Okmen Korgun1 and Dagistan Emine  Asian J Neurosurg. 2018 Apr-Jun; 13(2): 283–287.</vt:lpstr>
      <vt:lpstr> Radiofrequency neurotomy in chronic lumbar and sacroiliac joint pain A meta-analysis Chia-Hsien Chen et al Medicine (Baltimore)2019 Jun; 98(26): e16230.  </vt:lpstr>
      <vt:lpstr> Effect of Radiofrequency Denervation on Pain Intensity Among Patients With Chronic Low Back Pain: The Mint Randomized Clinical Trials. Juch JNS   et al  JAMA. 2017 Jul 4;318(1):68-81. doi: 10.1001/jama.2017.7918.   </vt:lpstr>
      <vt:lpstr>Finniss D, Nicholas M, Brooker C, Cousins M, Benedetti F Magnitude, response, and psychological determinants of placebo effects in chronic low-back pain: a randomised, double-blinded, controlled trial.  Pain Rep. 2019 Jun 7;4(3):e744.  </vt:lpstr>
      <vt:lpstr>  Magnitude, response, and psychological determinants of placebo effects in chronic low-back pain: a randomised, double-blinded, controlled trial Finniss, Damiena,b,c,*; Nicholas, Michaela; Brooker, Charlesa; Cousins, Michaela; Benedetti, Fabriziod,e PAIN Reports: May/June 2019 - Volume 4 - Issue 3 - p e744 </vt:lpstr>
      <vt:lpstr>EPIDURAL INJECTIONS </vt:lpstr>
      <vt:lpstr> Facet joint injection versus epidural steroid injection for lumbar spinal stenosis: intra-individual study. Shim E ε  et al  Clin Radiol. 2017 Jan;72(1):96.e7-96.e14. </vt:lpstr>
      <vt:lpstr>     Biomaterial implantation/disc cell therapies Ιατρική αναγέννησης   </vt:lpstr>
      <vt:lpstr> A Prospective Study Comparing Platelet-Rich Plasma and Local Anesthetic (LA)/Corticosteroid in Intra-Articular Injection for the Treatment of Lumbar Facet Joint Syndrome. Wu J  et al Pain Pract 2017 Sep;17(7):914-924.  </vt:lpstr>
      <vt:lpstr>  Platelet-rich plasma in the management of chronic low back pain: a critical review. Akeda K et al  J Pain Res. 2019 Feb 25;12:753-767. doi: 10.2147/JPR.S153085. eCollection 2019.  </vt:lpstr>
      <vt:lpstr> A New Technique for the Treatment of Lumbar Facet Joint Syndrome Using Intra-articular Injection with Autologous Platelet Rich Plasma. Wu J   et al  Pain Physician. 2016 Nov-Dec;19(8):617-625</vt:lpstr>
      <vt:lpstr>Responsible, Safe, and Effective Use of Biologics in the Management of Low Back Pain: American Society of Interventional Pain Physicians (ASIPP) Guidelines January 2019 Pain physician 22(1):S1-S74 Project:  1-Mechanisms to activate endogenous stem cell proliferation in brain aging. Annu Navani et al  </vt:lpstr>
      <vt:lpstr>Percutaneous injections </vt:lpstr>
      <vt:lpstr>Χειρουργική Θεραπεία</vt:lpstr>
      <vt:lpstr>Διαφάνεια 63</vt:lpstr>
      <vt:lpstr>  Radl R, Leixner G, Stihsen C, Windhager R Spondylarthrosis of the cervical spine. Therapy.  Orthopade.2013 Sep;42(9)   </vt:lpstr>
      <vt:lpstr>Διαφάνεια 65</vt:lpstr>
      <vt:lpstr> A Systematic Review and Best Evidence Synthesis of the Effectiveness of Therapeutic Facet Joint Interventions in Managing Chronic Spinal Pain. Manchikanti L1, Kaye AD, Boswell MV, Bakshi S, Gharibo CG, Grami V, Grider JS, Gupta S, Jha SS, Mann DP, Nampiaparampil DE, Sharma ML, Shroyer LN, Singh V, Soin A, Vallejo R, Wargo BW, Hirsch JA.  Pain Physician. 2015 Jul-Aug;18(4):E535-82  </vt:lpstr>
      <vt:lpstr>Διαφάνεια 67</vt:lpstr>
      <vt:lpstr>Ευχαριστώ </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Understanding Different Types of Back Pain </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Εκφυλιστική Σπονδυλαρθρίτιδα Διάγνωση. Θεραπεία</dc:title>
  <dc:creator>HP</dc:creator>
  <cp:lastModifiedBy>HP</cp:lastModifiedBy>
  <cp:revision>332</cp:revision>
  <dcterms:created xsi:type="dcterms:W3CDTF">2019-11-05T12:21:18Z</dcterms:created>
  <dcterms:modified xsi:type="dcterms:W3CDTF">2019-11-16T09:18:26Z</dcterms:modified>
</cp:coreProperties>
</file>