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61" r:id="rId4"/>
    <p:sldId id="291" r:id="rId5"/>
    <p:sldId id="258" r:id="rId6"/>
    <p:sldId id="298" r:id="rId7"/>
    <p:sldId id="297" r:id="rId8"/>
    <p:sldId id="296" r:id="rId9"/>
    <p:sldId id="295" r:id="rId10"/>
    <p:sldId id="294" r:id="rId11"/>
    <p:sldId id="323" r:id="rId12"/>
    <p:sldId id="293" r:id="rId13"/>
    <p:sldId id="304" r:id="rId14"/>
    <p:sldId id="303" r:id="rId15"/>
    <p:sldId id="302" r:id="rId16"/>
    <p:sldId id="327" r:id="rId17"/>
    <p:sldId id="328" r:id="rId18"/>
    <p:sldId id="305" r:id="rId19"/>
    <p:sldId id="306" r:id="rId20"/>
    <p:sldId id="301" r:id="rId21"/>
    <p:sldId id="307" r:id="rId22"/>
    <p:sldId id="260" r:id="rId23"/>
    <p:sldId id="324" r:id="rId24"/>
    <p:sldId id="313" r:id="rId25"/>
    <p:sldId id="338" r:id="rId26"/>
    <p:sldId id="300" r:id="rId27"/>
    <p:sldId id="299" r:id="rId28"/>
    <p:sldId id="292" r:id="rId29"/>
    <p:sldId id="259" r:id="rId30"/>
    <p:sldId id="308" r:id="rId31"/>
    <p:sldId id="329" r:id="rId32"/>
    <p:sldId id="330" r:id="rId33"/>
    <p:sldId id="331" r:id="rId34"/>
    <p:sldId id="332" r:id="rId35"/>
    <p:sldId id="333" r:id="rId36"/>
    <p:sldId id="309" r:id="rId37"/>
    <p:sldId id="336" r:id="rId38"/>
    <p:sldId id="310" r:id="rId39"/>
    <p:sldId id="311" r:id="rId40"/>
    <p:sldId id="312" r:id="rId41"/>
    <p:sldId id="314" r:id="rId42"/>
    <p:sldId id="334" r:id="rId43"/>
    <p:sldId id="337" r:id="rId44"/>
    <p:sldId id="315" r:id="rId45"/>
    <p:sldId id="316" r:id="rId46"/>
    <p:sldId id="317" r:id="rId47"/>
    <p:sldId id="319" r:id="rId48"/>
    <p:sldId id="270" r:id="rId49"/>
    <p:sldId id="285" r:id="rId50"/>
    <p:sldId id="326" r:id="rId51"/>
    <p:sldId id="320" r:id="rId52"/>
    <p:sldId id="271" r:id="rId53"/>
    <p:sldId id="273" r:id="rId54"/>
    <p:sldId id="272" r:id="rId55"/>
    <p:sldId id="276" r:id="rId56"/>
    <p:sldId id="275" r:id="rId57"/>
    <p:sldId id="277" r:id="rId58"/>
    <p:sldId id="264" r:id="rId59"/>
    <p:sldId id="321" r:id="rId60"/>
    <p:sldId id="339" r:id="rId61"/>
    <p:sldId id="340" r:id="rId62"/>
    <p:sldId id="274" r:id="rId63"/>
    <p:sldId id="278" r:id="rId64"/>
    <p:sldId id="341" r:id="rId65"/>
    <p:sldId id="342" r:id="rId66"/>
    <p:sldId id="283" r:id="rId67"/>
    <p:sldId id="284" r:id="rId68"/>
    <p:sldId id="286" r:id="rId69"/>
    <p:sldId id="287" r:id="rId70"/>
    <p:sldId id="322" r:id="rId71"/>
    <p:sldId id="343" r:id="rId72"/>
    <p:sldId id="344" r:id="rId7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044" y="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975EA-33DF-408F-B1C6-53E423DF4469}" type="doc">
      <dgm:prSet loTypeId="urn:microsoft.com/office/officeart/2005/8/layout/chevron2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6AB932E9-927B-4045-9751-D8EAAFAEF05F}">
      <dgm:prSet phldrT="[Κείμενο]" phldr="1"/>
      <dgm:spPr/>
      <dgm:t>
        <a:bodyPr/>
        <a:lstStyle/>
        <a:p>
          <a:endParaRPr lang="el-GR"/>
        </a:p>
      </dgm:t>
    </dgm:pt>
    <dgm:pt modelId="{DD49AFC4-D7A5-49CC-AEB6-115C6FC81C26}" type="parTrans" cxnId="{7EF89B85-8929-4788-8B1A-7B95A62935B7}">
      <dgm:prSet/>
      <dgm:spPr/>
      <dgm:t>
        <a:bodyPr/>
        <a:lstStyle/>
        <a:p>
          <a:endParaRPr lang="el-GR"/>
        </a:p>
      </dgm:t>
    </dgm:pt>
    <dgm:pt modelId="{D4C68457-DEA9-4754-9945-E848BE01DC9B}" type="sibTrans" cxnId="{7EF89B85-8929-4788-8B1A-7B95A62935B7}">
      <dgm:prSet/>
      <dgm:spPr/>
      <dgm:t>
        <a:bodyPr/>
        <a:lstStyle/>
        <a:p>
          <a:endParaRPr lang="el-GR"/>
        </a:p>
      </dgm:t>
    </dgm:pt>
    <dgm:pt modelId="{2D171414-5506-495B-9B67-E1BAA016A66D}">
      <dgm:prSet phldrT="[Κείμενο]"/>
      <dgm:spPr/>
      <dgm:t>
        <a:bodyPr/>
        <a:lstStyle/>
        <a:p>
          <a:r>
            <a:rPr lang="el-GR" dirty="0" smtClean="0">
              <a:latin typeface="Comic Sans MS" pitchFamily="66" charset="0"/>
            </a:rPr>
            <a:t>Τι είναι η ΚΑΡΠΑ</a:t>
          </a:r>
          <a:r>
            <a:rPr lang="en-US" dirty="0" smtClean="0">
              <a:latin typeface="Comic Sans MS" pitchFamily="66" charset="0"/>
            </a:rPr>
            <a:t> -CPR</a:t>
          </a:r>
          <a:endParaRPr lang="el-GR" dirty="0">
            <a:latin typeface="Comic Sans MS" pitchFamily="66" charset="0"/>
          </a:endParaRPr>
        </a:p>
      </dgm:t>
    </dgm:pt>
    <dgm:pt modelId="{4397D60D-530C-445A-A53C-05AE029849A8}" type="parTrans" cxnId="{940D0135-6714-4A31-897F-D823B3DBC7A9}">
      <dgm:prSet/>
      <dgm:spPr/>
      <dgm:t>
        <a:bodyPr/>
        <a:lstStyle/>
        <a:p>
          <a:endParaRPr lang="el-GR"/>
        </a:p>
      </dgm:t>
    </dgm:pt>
    <dgm:pt modelId="{900948B3-3BC4-45AA-80FD-A8452F537002}" type="sibTrans" cxnId="{940D0135-6714-4A31-897F-D823B3DBC7A9}">
      <dgm:prSet/>
      <dgm:spPr/>
      <dgm:t>
        <a:bodyPr/>
        <a:lstStyle/>
        <a:p>
          <a:endParaRPr lang="el-GR"/>
        </a:p>
      </dgm:t>
    </dgm:pt>
    <dgm:pt modelId="{08478970-A73D-4797-BF82-76B53E0FAB68}">
      <dgm:prSet phldrT="[Κείμενο]" phldr="1"/>
      <dgm:spPr/>
      <dgm:t>
        <a:bodyPr/>
        <a:lstStyle/>
        <a:p>
          <a:endParaRPr lang="el-GR"/>
        </a:p>
      </dgm:t>
    </dgm:pt>
    <dgm:pt modelId="{6BDA558F-66D5-4BBA-99A7-9895242607F5}" type="parTrans" cxnId="{B222414D-683F-4B0C-939D-D63DCA8A9D00}">
      <dgm:prSet/>
      <dgm:spPr/>
      <dgm:t>
        <a:bodyPr/>
        <a:lstStyle/>
        <a:p>
          <a:endParaRPr lang="el-GR"/>
        </a:p>
      </dgm:t>
    </dgm:pt>
    <dgm:pt modelId="{78417450-CF10-4411-A5D2-C41AF349AD28}" type="sibTrans" cxnId="{B222414D-683F-4B0C-939D-D63DCA8A9D00}">
      <dgm:prSet/>
      <dgm:spPr/>
      <dgm:t>
        <a:bodyPr/>
        <a:lstStyle/>
        <a:p>
          <a:endParaRPr lang="el-GR"/>
        </a:p>
      </dgm:t>
    </dgm:pt>
    <dgm:pt modelId="{7E961285-46A8-42DC-8B12-3911A7DCB42C}">
      <dgm:prSet phldrT="[Κείμενο]" phldr="1"/>
      <dgm:spPr/>
      <dgm:t>
        <a:bodyPr/>
        <a:lstStyle/>
        <a:p>
          <a:endParaRPr lang="el-GR"/>
        </a:p>
      </dgm:t>
    </dgm:pt>
    <dgm:pt modelId="{B353AA5C-162C-47D7-8D58-6F5B45681C80}" type="parTrans" cxnId="{DE826EFA-419A-4CE2-9B8C-7E93986DD69B}">
      <dgm:prSet/>
      <dgm:spPr/>
      <dgm:t>
        <a:bodyPr/>
        <a:lstStyle/>
        <a:p>
          <a:endParaRPr lang="el-GR"/>
        </a:p>
      </dgm:t>
    </dgm:pt>
    <dgm:pt modelId="{3D967A89-BDEF-4F26-9CD8-AE3BE04B569E}" type="sibTrans" cxnId="{DE826EFA-419A-4CE2-9B8C-7E93986DD69B}">
      <dgm:prSet/>
      <dgm:spPr/>
      <dgm:t>
        <a:bodyPr/>
        <a:lstStyle/>
        <a:p>
          <a:endParaRPr lang="el-GR"/>
        </a:p>
      </dgm:t>
    </dgm:pt>
    <dgm:pt modelId="{ACC8E2C9-46F8-4DCB-BE4B-CD224534FE72}">
      <dgm:prSet phldrT="[Κείμενο]"/>
      <dgm:spPr/>
      <dgm:t>
        <a:bodyPr/>
        <a:lstStyle/>
        <a:p>
          <a:r>
            <a:rPr lang="el-GR" dirty="0" smtClean="0">
              <a:latin typeface="Comic Sans MS" pitchFamily="66" charset="0"/>
            </a:rPr>
            <a:t>Τι σημαίνει ΚΑΡΠΑ</a:t>
          </a:r>
          <a:endParaRPr lang="el-GR" dirty="0">
            <a:latin typeface="Comic Sans MS" pitchFamily="66" charset="0"/>
          </a:endParaRPr>
        </a:p>
      </dgm:t>
    </dgm:pt>
    <dgm:pt modelId="{FF761307-C22A-4D3E-8A8D-98B883D4917D}" type="parTrans" cxnId="{F76D6DA1-67B3-46F3-9971-BD8634251A7C}">
      <dgm:prSet/>
      <dgm:spPr/>
      <dgm:t>
        <a:bodyPr/>
        <a:lstStyle/>
        <a:p>
          <a:endParaRPr lang="el-GR"/>
        </a:p>
      </dgm:t>
    </dgm:pt>
    <dgm:pt modelId="{F8FE8D31-A676-4C07-82FD-AE0A305F37DE}" type="sibTrans" cxnId="{F76D6DA1-67B3-46F3-9971-BD8634251A7C}">
      <dgm:prSet/>
      <dgm:spPr/>
      <dgm:t>
        <a:bodyPr/>
        <a:lstStyle/>
        <a:p>
          <a:endParaRPr lang="el-GR"/>
        </a:p>
      </dgm:t>
    </dgm:pt>
    <dgm:pt modelId="{03FFBBA6-25B7-4996-9EFA-2F26028EFF55}">
      <dgm:prSet phldrT="[Κείμενο]" phldr="1"/>
      <dgm:spPr/>
      <dgm:t>
        <a:bodyPr/>
        <a:lstStyle/>
        <a:p>
          <a:endParaRPr lang="el-GR" dirty="0"/>
        </a:p>
      </dgm:t>
    </dgm:pt>
    <dgm:pt modelId="{FE886A2C-CF02-4D6A-97E4-7BE8A3E6BE4D}" type="parTrans" cxnId="{5768793A-E601-4EA3-AF29-17D324F324C6}">
      <dgm:prSet/>
      <dgm:spPr/>
      <dgm:t>
        <a:bodyPr/>
        <a:lstStyle/>
        <a:p>
          <a:endParaRPr lang="el-GR"/>
        </a:p>
      </dgm:t>
    </dgm:pt>
    <dgm:pt modelId="{70197F05-37FA-4E8E-9BEB-D97F94DEB8DD}" type="sibTrans" cxnId="{5768793A-E601-4EA3-AF29-17D324F324C6}">
      <dgm:prSet/>
      <dgm:spPr/>
      <dgm:t>
        <a:bodyPr/>
        <a:lstStyle/>
        <a:p>
          <a:endParaRPr lang="el-GR"/>
        </a:p>
      </dgm:t>
    </dgm:pt>
    <dgm:pt modelId="{61E5197D-04CA-464A-99CD-C6B7DBCD581D}">
      <dgm:prSet phldrT="[Κείμενο]" phldr="1"/>
      <dgm:spPr/>
      <dgm:t>
        <a:bodyPr/>
        <a:lstStyle/>
        <a:p>
          <a:endParaRPr lang="el-GR"/>
        </a:p>
      </dgm:t>
    </dgm:pt>
    <dgm:pt modelId="{71792F2B-3E4C-4C7E-8A3C-36329ED57F90}" type="parTrans" cxnId="{20CCABC9-C4E3-43B4-BFEC-0E61E316FA50}">
      <dgm:prSet/>
      <dgm:spPr/>
      <dgm:t>
        <a:bodyPr/>
        <a:lstStyle/>
        <a:p>
          <a:endParaRPr lang="el-GR"/>
        </a:p>
      </dgm:t>
    </dgm:pt>
    <dgm:pt modelId="{608DF2E2-6313-4B79-B25D-75E4024DA19C}" type="sibTrans" cxnId="{20CCABC9-C4E3-43B4-BFEC-0E61E316FA50}">
      <dgm:prSet/>
      <dgm:spPr/>
      <dgm:t>
        <a:bodyPr/>
        <a:lstStyle/>
        <a:p>
          <a:endParaRPr lang="el-GR"/>
        </a:p>
      </dgm:t>
    </dgm:pt>
    <dgm:pt modelId="{722ACA99-C397-4115-A5B1-1EA3815B7FE4}">
      <dgm:prSet phldrT="[Κείμενο]"/>
      <dgm:spPr/>
      <dgm:t>
        <a:bodyPr/>
        <a:lstStyle/>
        <a:p>
          <a:r>
            <a:rPr lang="el-GR" dirty="0" smtClean="0">
              <a:latin typeface="Comic Sans MS" pitchFamily="66" charset="0"/>
            </a:rPr>
            <a:t>Πως η ΚΑΡΠΑ βοηθάει στην ανακοπή</a:t>
          </a:r>
          <a:endParaRPr lang="el-GR" dirty="0">
            <a:latin typeface="Comic Sans MS" pitchFamily="66" charset="0"/>
          </a:endParaRPr>
        </a:p>
      </dgm:t>
    </dgm:pt>
    <dgm:pt modelId="{9331B516-87FC-4BF7-88BE-08A150F64CCE}" type="parTrans" cxnId="{223F4247-1CD0-4CF9-A11C-B1C10209E435}">
      <dgm:prSet/>
      <dgm:spPr/>
      <dgm:t>
        <a:bodyPr/>
        <a:lstStyle/>
        <a:p>
          <a:endParaRPr lang="el-GR"/>
        </a:p>
      </dgm:t>
    </dgm:pt>
    <dgm:pt modelId="{477F9D2C-12C4-4531-8C9D-F16C22AB3E14}" type="sibTrans" cxnId="{223F4247-1CD0-4CF9-A11C-B1C10209E435}">
      <dgm:prSet/>
      <dgm:spPr/>
      <dgm:t>
        <a:bodyPr/>
        <a:lstStyle/>
        <a:p>
          <a:endParaRPr lang="el-GR"/>
        </a:p>
      </dgm:t>
    </dgm:pt>
    <dgm:pt modelId="{C0603FFA-70AB-4C85-840D-6FE80736B9CE}">
      <dgm:prSet phldrT="[Κείμενο]" phldr="1"/>
      <dgm:spPr/>
      <dgm:t>
        <a:bodyPr/>
        <a:lstStyle/>
        <a:p>
          <a:endParaRPr lang="el-GR"/>
        </a:p>
      </dgm:t>
    </dgm:pt>
    <dgm:pt modelId="{67135E17-7AC4-41D2-96E5-3812260574AC}" type="parTrans" cxnId="{C1FFD618-1549-4F98-937F-90EE1314EB2E}">
      <dgm:prSet/>
      <dgm:spPr/>
      <dgm:t>
        <a:bodyPr/>
        <a:lstStyle/>
        <a:p>
          <a:endParaRPr lang="el-GR"/>
        </a:p>
      </dgm:t>
    </dgm:pt>
    <dgm:pt modelId="{45A31F10-BAED-4E10-90C9-A9884AFD2A73}" type="sibTrans" cxnId="{C1FFD618-1549-4F98-937F-90EE1314EB2E}">
      <dgm:prSet/>
      <dgm:spPr/>
      <dgm:t>
        <a:bodyPr/>
        <a:lstStyle/>
        <a:p>
          <a:endParaRPr lang="el-GR"/>
        </a:p>
      </dgm:t>
    </dgm:pt>
    <dgm:pt modelId="{2F5DE8C0-D0C2-44FC-A4BD-F186EEA6F5FD}" type="pres">
      <dgm:prSet presAssocID="{2E3975EA-33DF-408F-B1C6-53E423DF446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2CF7FD5-871B-4E83-AB35-1891DC8C974B}" type="pres">
      <dgm:prSet presAssocID="{6AB932E9-927B-4045-9751-D8EAAFAEF05F}" presName="composite" presStyleCnt="0"/>
      <dgm:spPr/>
    </dgm:pt>
    <dgm:pt modelId="{565AAB4A-F263-499E-B78C-67CE335C7C9E}" type="pres">
      <dgm:prSet presAssocID="{6AB932E9-927B-4045-9751-D8EAAFAEF05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156B3EE-3588-46E5-9FDB-1EB7873C0490}" type="pres">
      <dgm:prSet presAssocID="{6AB932E9-927B-4045-9751-D8EAAFAEF05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C479112-0477-46D8-A371-F0B2C28BE0ED}" type="pres">
      <dgm:prSet presAssocID="{D4C68457-DEA9-4754-9945-E848BE01DC9B}" presName="sp" presStyleCnt="0"/>
      <dgm:spPr/>
    </dgm:pt>
    <dgm:pt modelId="{770177EB-B6ED-46DD-B4FD-3FBFAF6C26CF}" type="pres">
      <dgm:prSet presAssocID="{7E961285-46A8-42DC-8B12-3911A7DCB42C}" presName="composite" presStyleCnt="0"/>
      <dgm:spPr/>
    </dgm:pt>
    <dgm:pt modelId="{601801BA-23A3-4F39-9E73-29D88EF95EB8}" type="pres">
      <dgm:prSet presAssocID="{7E961285-46A8-42DC-8B12-3911A7DCB42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02EA8FC-D3F3-4D53-B303-20B18D594730}" type="pres">
      <dgm:prSet presAssocID="{7E961285-46A8-42DC-8B12-3911A7DCB42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39EF019-3FA2-4011-93CB-9FA49298C72E}" type="pres">
      <dgm:prSet presAssocID="{3D967A89-BDEF-4F26-9CD8-AE3BE04B569E}" presName="sp" presStyleCnt="0"/>
      <dgm:spPr/>
    </dgm:pt>
    <dgm:pt modelId="{735C10FD-6667-48F3-95CA-FA147177E34C}" type="pres">
      <dgm:prSet presAssocID="{61E5197D-04CA-464A-99CD-C6B7DBCD581D}" presName="composite" presStyleCnt="0"/>
      <dgm:spPr/>
    </dgm:pt>
    <dgm:pt modelId="{6049BA46-2440-49B7-9047-C73BD073969C}" type="pres">
      <dgm:prSet presAssocID="{61E5197D-04CA-464A-99CD-C6B7DBCD581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467075F-FBC1-45E1-B5B4-370AA0E6C0F6}" type="pres">
      <dgm:prSet presAssocID="{61E5197D-04CA-464A-99CD-C6B7DBCD581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40D0135-6714-4A31-897F-D823B3DBC7A9}" srcId="{6AB932E9-927B-4045-9751-D8EAAFAEF05F}" destId="{2D171414-5506-495B-9B67-E1BAA016A66D}" srcOrd="0" destOrd="0" parTransId="{4397D60D-530C-445A-A53C-05AE029849A8}" sibTransId="{900948B3-3BC4-45AA-80FD-A8452F537002}"/>
    <dgm:cxn modelId="{C1FFD618-1549-4F98-937F-90EE1314EB2E}" srcId="{61E5197D-04CA-464A-99CD-C6B7DBCD581D}" destId="{C0603FFA-70AB-4C85-840D-6FE80736B9CE}" srcOrd="1" destOrd="0" parTransId="{67135E17-7AC4-41D2-96E5-3812260574AC}" sibTransId="{45A31F10-BAED-4E10-90C9-A9884AFD2A73}"/>
    <dgm:cxn modelId="{7EF89B85-8929-4788-8B1A-7B95A62935B7}" srcId="{2E3975EA-33DF-408F-B1C6-53E423DF4469}" destId="{6AB932E9-927B-4045-9751-D8EAAFAEF05F}" srcOrd="0" destOrd="0" parTransId="{DD49AFC4-D7A5-49CC-AEB6-115C6FC81C26}" sibTransId="{D4C68457-DEA9-4754-9945-E848BE01DC9B}"/>
    <dgm:cxn modelId="{B222414D-683F-4B0C-939D-D63DCA8A9D00}" srcId="{6AB932E9-927B-4045-9751-D8EAAFAEF05F}" destId="{08478970-A73D-4797-BF82-76B53E0FAB68}" srcOrd="1" destOrd="0" parTransId="{6BDA558F-66D5-4BBA-99A7-9895242607F5}" sibTransId="{78417450-CF10-4411-A5D2-C41AF349AD28}"/>
    <dgm:cxn modelId="{269AB449-E0A6-42B2-B051-86C4B5DF56B7}" type="presOf" srcId="{7E961285-46A8-42DC-8B12-3911A7DCB42C}" destId="{601801BA-23A3-4F39-9E73-29D88EF95EB8}" srcOrd="0" destOrd="0" presId="urn:microsoft.com/office/officeart/2005/8/layout/chevron2"/>
    <dgm:cxn modelId="{0D2EA543-AEC4-48CE-9A76-F569A80BAB99}" type="presOf" srcId="{08478970-A73D-4797-BF82-76B53E0FAB68}" destId="{3156B3EE-3588-46E5-9FDB-1EB7873C0490}" srcOrd="0" destOrd="1" presId="urn:microsoft.com/office/officeart/2005/8/layout/chevron2"/>
    <dgm:cxn modelId="{9E727A71-BC5F-44D5-9BE3-5BABB985501A}" type="presOf" srcId="{722ACA99-C397-4115-A5B1-1EA3815B7FE4}" destId="{A467075F-FBC1-45E1-B5B4-370AA0E6C0F6}" srcOrd="0" destOrd="0" presId="urn:microsoft.com/office/officeart/2005/8/layout/chevron2"/>
    <dgm:cxn modelId="{E56333CD-88E8-4C87-AE31-50364B30B25E}" type="presOf" srcId="{6AB932E9-927B-4045-9751-D8EAAFAEF05F}" destId="{565AAB4A-F263-499E-B78C-67CE335C7C9E}" srcOrd="0" destOrd="0" presId="urn:microsoft.com/office/officeart/2005/8/layout/chevron2"/>
    <dgm:cxn modelId="{77983F72-DA70-4198-A620-36C17EFA9B4D}" type="presOf" srcId="{C0603FFA-70AB-4C85-840D-6FE80736B9CE}" destId="{A467075F-FBC1-45E1-B5B4-370AA0E6C0F6}" srcOrd="0" destOrd="1" presId="urn:microsoft.com/office/officeart/2005/8/layout/chevron2"/>
    <dgm:cxn modelId="{30FA14A3-2111-4FA4-BF2C-AC620FFCC266}" type="presOf" srcId="{2E3975EA-33DF-408F-B1C6-53E423DF4469}" destId="{2F5DE8C0-D0C2-44FC-A4BD-F186EEA6F5FD}" srcOrd="0" destOrd="0" presId="urn:microsoft.com/office/officeart/2005/8/layout/chevron2"/>
    <dgm:cxn modelId="{0E460AC1-4916-4020-BE8B-A7FEEBB69491}" type="presOf" srcId="{ACC8E2C9-46F8-4DCB-BE4B-CD224534FE72}" destId="{F02EA8FC-D3F3-4D53-B303-20B18D594730}" srcOrd="0" destOrd="0" presId="urn:microsoft.com/office/officeart/2005/8/layout/chevron2"/>
    <dgm:cxn modelId="{5768793A-E601-4EA3-AF29-17D324F324C6}" srcId="{7E961285-46A8-42DC-8B12-3911A7DCB42C}" destId="{03FFBBA6-25B7-4996-9EFA-2F26028EFF55}" srcOrd="1" destOrd="0" parTransId="{FE886A2C-CF02-4D6A-97E4-7BE8A3E6BE4D}" sibTransId="{70197F05-37FA-4E8E-9BEB-D97F94DEB8DD}"/>
    <dgm:cxn modelId="{DE826EFA-419A-4CE2-9B8C-7E93986DD69B}" srcId="{2E3975EA-33DF-408F-B1C6-53E423DF4469}" destId="{7E961285-46A8-42DC-8B12-3911A7DCB42C}" srcOrd="1" destOrd="0" parTransId="{B353AA5C-162C-47D7-8D58-6F5B45681C80}" sibTransId="{3D967A89-BDEF-4F26-9CD8-AE3BE04B569E}"/>
    <dgm:cxn modelId="{20CCABC9-C4E3-43B4-BFEC-0E61E316FA50}" srcId="{2E3975EA-33DF-408F-B1C6-53E423DF4469}" destId="{61E5197D-04CA-464A-99CD-C6B7DBCD581D}" srcOrd="2" destOrd="0" parTransId="{71792F2B-3E4C-4C7E-8A3C-36329ED57F90}" sibTransId="{608DF2E2-6313-4B79-B25D-75E4024DA19C}"/>
    <dgm:cxn modelId="{8818856D-3E72-480A-BD71-C230A8416535}" type="presOf" srcId="{61E5197D-04CA-464A-99CD-C6B7DBCD581D}" destId="{6049BA46-2440-49B7-9047-C73BD073969C}" srcOrd="0" destOrd="0" presId="urn:microsoft.com/office/officeart/2005/8/layout/chevron2"/>
    <dgm:cxn modelId="{5C2CD821-99B5-4C6E-8B7B-5B5863F3835B}" type="presOf" srcId="{03FFBBA6-25B7-4996-9EFA-2F26028EFF55}" destId="{F02EA8FC-D3F3-4D53-B303-20B18D594730}" srcOrd="0" destOrd="1" presId="urn:microsoft.com/office/officeart/2005/8/layout/chevron2"/>
    <dgm:cxn modelId="{223F4247-1CD0-4CF9-A11C-B1C10209E435}" srcId="{61E5197D-04CA-464A-99CD-C6B7DBCD581D}" destId="{722ACA99-C397-4115-A5B1-1EA3815B7FE4}" srcOrd="0" destOrd="0" parTransId="{9331B516-87FC-4BF7-88BE-08A150F64CCE}" sibTransId="{477F9D2C-12C4-4531-8C9D-F16C22AB3E14}"/>
    <dgm:cxn modelId="{F76D6DA1-67B3-46F3-9971-BD8634251A7C}" srcId="{7E961285-46A8-42DC-8B12-3911A7DCB42C}" destId="{ACC8E2C9-46F8-4DCB-BE4B-CD224534FE72}" srcOrd="0" destOrd="0" parTransId="{FF761307-C22A-4D3E-8A8D-98B883D4917D}" sibTransId="{F8FE8D31-A676-4C07-82FD-AE0A305F37DE}"/>
    <dgm:cxn modelId="{3E34B9BD-FF69-463D-9E12-F81A4C885E12}" type="presOf" srcId="{2D171414-5506-495B-9B67-E1BAA016A66D}" destId="{3156B3EE-3588-46E5-9FDB-1EB7873C0490}" srcOrd="0" destOrd="0" presId="urn:microsoft.com/office/officeart/2005/8/layout/chevron2"/>
    <dgm:cxn modelId="{65005EF2-4ECF-4894-BBB9-8B6980FA2F05}" type="presParOf" srcId="{2F5DE8C0-D0C2-44FC-A4BD-F186EEA6F5FD}" destId="{22CF7FD5-871B-4E83-AB35-1891DC8C974B}" srcOrd="0" destOrd="0" presId="urn:microsoft.com/office/officeart/2005/8/layout/chevron2"/>
    <dgm:cxn modelId="{2905D026-9EB6-47B5-B858-9383DF36B45E}" type="presParOf" srcId="{22CF7FD5-871B-4E83-AB35-1891DC8C974B}" destId="{565AAB4A-F263-499E-B78C-67CE335C7C9E}" srcOrd="0" destOrd="0" presId="urn:microsoft.com/office/officeart/2005/8/layout/chevron2"/>
    <dgm:cxn modelId="{006C3FC4-EF88-424C-B108-9185EFEE7048}" type="presParOf" srcId="{22CF7FD5-871B-4E83-AB35-1891DC8C974B}" destId="{3156B3EE-3588-46E5-9FDB-1EB7873C0490}" srcOrd="1" destOrd="0" presId="urn:microsoft.com/office/officeart/2005/8/layout/chevron2"/>
    <dgm:cxn modelId="{85F7FE65-1B1F-402E-AA5A-31F9C286386E}" type="presParOf" srcId="{2F5DE8C0-D0C2-44FC-A4BD-F186EEA6F5FD}" destId="{2C479112-0477-46D8-A371-F0B2C28BE0ED}" srcOrd="1" destOrd="0" presId="urn:microsoft.com/office/officeart/2005/8/layout/chevron2"/>
    <dgm:cxn modelId="{B7C99A80-9807-4E6D-BDCB-99762B778FD6}" type="presParOf" srcId="{2F5DE8C0-D0C2-44FC-A4BD-F186EEA6F5FD}" destId="{770177EB-B6ED-46DD-B4FD-3FBFAF6C26CF}" srcOrd="2" destOrd="0" presId="urn:microsoft.com/office/officeart/2005/8/layout/chevron2"/>
    <dgm:cxn modelId="{052B46A6-BC83-4F3F-A328-AFE6E33D9EB1}" type="presParOf" srcId="{770177EB-B6ED-46DD-B4FD-3FBFAF6C26CF}" destId="{601801BA-23A3-4F39-9E73-29D88EF95EB8}" srcOrd="0" destOrd="0" presId="urn:microsoft.com/office/officeart/2005/8/layout/chevron2"/>
    <dgm:cxn modelId="{3BD46934-DEF9-471A-9125-AF1D5B1158A4}" type="presParOf" srcId="{770177EB-B6ED-46DD-B4FD-3FBFAF6C26CF}" destId="{F02EA8FC-D3F3-4D53-B303-20B18D594730}" srcOrd="1" destOrd="0" presId="urn:microsoft.com/office/officeart/2005/8/layout/chevron2"/>
    <dgm:cxn modelId="{DBC5A566-57BF-4011-A5B9-02B1E5E5D772}" type="presParOf" srcId="{2F5DE8C0-D0C2-44FC-A4BD-F186EEA6F5FD}" destId="{639EF019-3FA2-4011-93CB-9FA49298C72E}" srcOrd="3" destOrd="0" presId="urn:microsoft.com/office/officeart/2005/8/layout/chevron2"/>
    <dgm:cxn modelId="{AB95E172-4929-4167-89E9-96EDD6CF7ABF}" type="presParOf" srcId="{2F5DE8C0-D0C2-44FC-A4BD-F186EEA6F5FD}" destId="{735C10FD-6667-48F3-95CA-FA147177E34C}" srcOrd="4" destOrd="0" presId="urn:microsoft.com/office/officeart/2005/8/layout/chevron2"/>
    <dgm:cxn modelId="{6EDD35D6-616C-461A-A220-8A9F1CDA596C}" type="presParOf" srcId="{735C10FD-6667-48F3-95CA-FA147177E34C}" destId="{6049BA46-2440-49B7-9047-C73BD073969C}" srcOrd="0" destOrd="0" presId="urn:microsoft.com/office/officeart/2005/8/layout/chevron2"/>
    <dgm:cxn modelId="{5BC2580B-B90B-45F8-B5CD-55863D1725F2}" type="presParOf" srcId="{735C10FD-6667-48F3-95CA-FA147177E34C}" destId="{A467075F-FBC1-45E1-B5B4-370AA0E6C0F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5AAB4A-F263-499E-B78C-67CE335C7C9E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200" kern="1200"/>
        </a:p>
      </dsp:txBody>
      <dsp:txXfrm rot="5400000">
        <a:off x="-245635" y="246082"/>
        <a:ext cx="1637567" cy="1146297"/>
      </dsp:txXfrm>
    </dsp:sp>
    <dsp:sp modelId="{3156B3EE-3588-46E5-9FDB-1EB7873C0490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800" kern="1200" dirty="0" smtClean="0">
              <a:latin typeface="Comic Sans MS" pitchFamily="66" charset="0"/>
            </a:rPr>
            <a:t>Τι είναι η ΚΑΡΠΑ</a:t>
          </a:r>
          <a:r>
            <a:rPr lang="en-US" sz="2800" kern="1200" dirty="0" smtClean="0">
              <a:latin typeface="Comic Sans MS" pitchFamily="66" charset="0"/>
            </a:rPr>
            <a:t> -CPR</a:t>
          </a:r>
          <a:endParaRPr lang="el-GR" sz="2800" kern="1200" dirty="0">
            <a:latin typeface="Comic Sans MS" pitchFamily="66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2800" kern="1200"/>
        </a:p>
      </dsp:txBody>
      <dsp:txXfrm rot="5400000">
        <a:off x="4155739" y="-3008994"/>
        <a:ext cx="1064418" cy="7083302"/>
      </dsp:txXfrm>
    </dsp:sp>
    <dsp:sp modelId="{601801BA-23A3-4F39-9E73-29D88EF95EB8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200" kern="1200"/>
        </a:p>
      </dsp:txBody>
      <dsp:txXfrm rot="5400000">
        <a:off x="-245635" y="1689832"/>
        <a:ext cx="1637567" cy="1146297"/>
      </dsp:txXfrm>
    </dsp:sp>
    <dsp:sp modelId="{F02EA8FC-D3F3-4D53-B303-20B18D594730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800" kern="1200" dirty="0" smtClean="0">
              <a:latin typeface="Comic Sans MS" pitchFamily="66" charset="0"/>
            </a:rPr>
            <a:t>Τι σημαίνει ΚΑΡΠΑ</a:t>
          </a:r>
          <a:endParaRPr lang="el-GR" sz="2800" kern="1200" dirty="0">
            <a:latin typeface="Comic Sans MS" pitchFamily="66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2800" kern="1200" dirty="0"/>
        </a:p>
      </dsp:txBody>
      <dsp:txXfrm rot="5400000">
        <a:off x="4155739" y="-1565244"/>
        <a:ext cx="1064418" cy="7083302"/>
      </dsp:txXfrm>
    </dsp:sp>
    <dsp:sp modelId="{6049BA46-2440-49B7-9047-C73BD073969C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200" kern="1200"/>
        </a:p>
      </dsp:txBody>
      <dsp:txXfrm rot="5400000">
        <a:off x="-245635" y="3133582"/>
        <a:ext cx="1637567" cy="1146297"/>
      </dsp:txXfrm>
    </dsp:sp>
    <dsp:sp modelId="{A467075F-FBC1-45E1-B5B4-370AA0E6C0F6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800" kern="1200" dirty="0" smtClean="0">
              <a:latin typeface="Comic Sans MS" pitchFamily="66" charset="0"/>
            </a:rPr>
            <a:t>Πως η ΚΑΡΠΑ βοηθάει στην ανακοπή</a:t>
          </a:r>
          <a:endParaRPr lang="el-GR" sz="2800" kern="1200" dirty="0">
            <a:latin typeface="Comic Sans MS" pitchFamily="66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2800" kern="1200"/>
        </a:p>
      </dsp:txBody>
      <dsp:txXfrm rot="5400000">
        <a:off x="4155739" y="-121494"/>
        <a:ext cx="1064418" cy="708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25757-B0F3-471B-B42D-DA6ABB7E5031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59B0-8515-42DD-90B7-EB9E74592A9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59B0-8515-42DD-90B7-EB9E74592A9F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656">
              <a:spcBef>
                <a:spcPct val="0"/>
              </a:spcBef>
              <a:defRPr/>
            </a:pPr>
            <a:r>
              <a:rPr lang="en-US" altLang="en-US" dirty="0" smtClean="0">
                <a:ea typeface="+mn-ea"/>
              </a:rPr>
              <a:t>Instructor Notes</a:t>
            </a:r>
          </a:p>
          <a:p>
            <a:pPr defTabSz="930656">
              <a:spcBef>
                <a:spcPct val="0"/>
              </a:spcBef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defTabSz="930656">
              <a:spcBef>
                <a:spcPct val="0"/>
              </a:spcBef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Expand on the following points: </a:t>
            </a:r>
          </a:p>
          <a:p>
            <a:pPr marL="169495" indent="-169495" defTabSz="930656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Causes of airway obstruction:</a:t>
            </a:r>
          </a:p>
          <a:p>
            <a:pPr marL="630900" lvl="1" indent="-171065" defTabSz="930656">
              <a:spcBef>
                <a:spcPct val="0"/>
              </a:spcBef>
              <a:buFontTx/>
              <a:buChar char="•"/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Tongue</a:t>
            </a:r>
          </a:p>
          <a:p>
            <a:pPr marL="1089165" lvl="2" indent="-171065" defTabSz="930656">
              <a:spcBef>
                <a:spcPct val="0"/>
              </a:spcBef>
              <a:buFontTx/>
              <a:buChar char="•"/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The tongue obstructing the airway is the primary reason for death in the head-injured patient prior to EMS arrival.</a:t>
            </a:r>
          </a:p>
          <a:p>
            <a:pPr marL="1089165" lvl="2" indent="-171065" defTabSz="930656">
              <a:spcBef>
                <a:spcPct val="0"/>
              </a:spcBef>
              <a:buFontTx/>
              <a:buChar char="•"/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With decreased mental status, the tongue falls back, obstructing the airway.</a:t>
            </a:r>
          </a:p>
          <a:p>
            <a:pPr marL="1089165" lvl="2" indent="-171065" defTabSz="930656">
              <a:spcBef>
                <a:spcPct val="0"/>
              </a:spcBef>
              <a:buFontTx/>
              <a:buChar char="•"/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Snoring is a clinical finding indicating this obstruction. </a:t>
            </a:r>
          </a:p>
          <a:p>
            <a:pPr defTabSz="930656">
              <a:spcBef>
                <a:spcPct val="0"/>
              </a:spcBef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defTabSz="930656">
              <a:spcBef>
                <a:spcPct val="0"/>
              </a:spcBef>
              <a:defRPr/>
            </a:pPr>
            <a:endParaRPr lang="en-US" altLang="en-US" dirty="0" smtClean="0">
              <a:ea typeface="+mn-ea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34480" indent="-282492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9970" indent="-22599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81958" indent="-22599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33946" indent="-225994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A3B502C-A9B6-9F48-A0BC-C8017689606F}" type="slidenum">
              <a:rPr lang="en-US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5C7E3-2EB9-4793-9FEF-26455A306D76}" type="datetimeFigureOut">
              <a:rPr lang="el-GR" smtClean="0"/>
              <a:pPr/>
              <a:t>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72FC-7FD2-4C90-88ED-8B1AB8484B6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hyperlink" Target="http://www.bing.com/images/search?q=Shockable+and+Non+Shockable+Rhythms&amp;view=detailv2&amp;&amp;id=34819880297BD91139F41A1087EBA1F6889830E4&amp;selectedIndex=17&amp;ccid=Bhux0Bps&amp;simid=608018313200930354&amp;thid=OIP.M061bb1d01a6c9b2fd5a45c1483162f92o0" TargetMode="External"/><Relationship Id="rId2" Type="http://schemas.openxmlformats.org/officeDocument/2006/relationships/hyperlink" Target="http://www.bing.com/images/search?q=Shockable+and+Non+Shockable+Rhythms&amp;view=detailv2&amp;&amp;id=8C6634B92F61473D01A780631C6D0B5C85A1D1B5&amp;selectedIndex=43&amp;ccid=Hnb0qupA&amp;simid=608056044487967943&amp;thid=OIP.M1e76f4aaea40a46c5bf337f2e9bb8d7eo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www.bing.com/images/search?q=Shockable+and+Non+Shockable+Rhythms&amp;view=detailv2&amp;&amp;id=27C223CFA439039C1AF3C95A835D6D8C65DB829E&amp;selectedIndex=1&amp;ccid=sOJSkie4&amp;simid=608034367789597296&amp;thid=OIP.Mb0e2529227b8ddd021555b0a9ca2086eo0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Καρδιοπνευμονική αναζωογόνηση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  <a:latin typeface="Comic Sans MS" pitchFamily="66" charset="0"/>
              </a:rPr>
              <a:t>Πελαγία </a:t>
            </a:r>
            <a:r>
              <a:rPr lang="el-GR" dirty="0" err="1" smtClean="0">
                <a:solidFill>
                  <a:schemeClr val="tx1"/>
                </a:solidFill>
                <a:latin typeface="Comic Sans MS" pitchFamily="66" charset="0"/>
              </a:rPr>
              <a:t>Χλωροπούλου</a:t>
            </a:r>
            <a:endParaRPr lang="el-GR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l-GR" dirty="0" smtClean="0">
                <a:solidFill>
                  <a:schemeClr val="tx1"/>
                </a:solidFill>
                <a:latin typeface="Comic Sans MS" pitchFamily="66" charset="0"/>
              </a:rPr>
              <a:t>Επίκουρη Καθηγήτρια ΔΠΘ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– CPR</a:t>
            </a:r>
            <a:r>
              <a:rPr lang="el-GR" dirty="0" smtClean="0">
                <a:latin typeface="Comic Sans MS" pitchFamily="66" charset="0"/>
              </a:rPr>
              <a:t/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/>
              <a:t> </a:t>
            </a:r>
            <a:r>
              <a:rPr lang="el-GR" sz="1800" b="1" i="1" dirty="0" smtClean="0">
                <a:solidFill>
                  <a:srgbClr val="FF0000"/>
                </a:solidFill>
                <a:latin typeface="Comic Sans MS" pitchFamily="66" charset="0"/>
              </a:rPr>
              <a:t>ΑΙΤΙΕΣ ΔΙΑΚΟΠΗΣ ΑΕΡΙΣΜΟΥ</a:t>
            </a:r>
            <a:endParaRPr lang="el-GR" sz="1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>
                <a:latin typeface="Comic Sans MS" pitchFamily="66" charset="0"/>
              </a:rPr>
              <a:t>Θύμα με απώλεια συνείδησης στην ύπτια θέση </a:t>
            </a:r>
          </a:p>
          <a:p>
            <a:r>
              <a:rPr lang="el-GR" dirty="0" smtClean="0">
                <a:latin typeface="Comic Sans MS" pitchFamily="66" charset="0"/>
              </a:rPr>
              <a:t>Απόφραξη αεραγωγού</a:t>
            </a:r>
          </a:p>
          <a:p>
            <a:r>
              <a:rPr lang="el-GR" dirty="0" smtClean="0">
                <a:latin typeface="Comic Sans MS" pitchFamily="66" charset="0"/>
              </a:rPr>
              <a:t>Τραύμα κεφαλής</a:t>
            </a:r>
          </a:p>
          <a:p>
            <a:r>
              <a:rPr lang="el-GR" dirty="0" smtClean="0">
                <a:latin typeface="Comic Sans MS" pitchFamily="66" charset="0"/>
              </a:rPr>
              <a:t>Θωρακικό τραύμα</a:t>
            </a:r>
          </a:p>
          <a:p>
            <a:r>
              <a:rPr lang="el-GR" dirty="0" smtClean="0">
                <a:latin typeface="Comic Sans MS" pitchFamily="66" charset="0"/>
              </a:rPr>
              <a:t>Δηλητηρίαση από τοξικά αέρια ή υπερβολική δόση ναρκωτικών</a:t>
            </a:r>
          </a:p>
          <a:p>
            <a:r>
              <a:rPr lang="el-GR" dirty="0" smtClean="0">
                <a:latin typeface="Comic Sans MS" pitchFamily="66" charset="0"/>
              </a:rPr>
              <a:t>Πνιγμονή (ασφυξία από ξένο σώμα)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354" name="Object 2"/>
          <p:cNvGraphicFramePr>
            <a:graphicFrameLocks noChangeAspect="1"/>
          </p:cNvGraphicFramePr>
          <p:nvPr>
            <p:ph type="title"/>
          </p:nvPr>
        </p:nvGraphicFramePr>
        <p:xfrm>
          <a:off x="395288" y="292100"/>
          <a:ext cx="8208962" cy="1481138"/>
        </p:xfrm>
        <a:graphic>
          <a:graphicData uri="http://schemas.openxmlformats.org/presentationml/2006/ole">
            <p:oleObj spid="_x0000_s1026" name="Φωτογραφία του Photo Editor" r:id="rId3" imgW="12193702" imgH="3266667" progId="">
              <p:embed/>
            </p:oleObj>
          </a:graphicData>
        </a:graphic>
      </p:graphicFrame>
      <p:graphicFrame>
        <p:nvGraphicFramePr>
          <p:cNvPr id="228362" name="Object 10"/>
          <p:cNvGraphicFramePr>
            <a:graphicFrameLocks noChangeAspect="1"/>
          </p:cNvGraphicFramePr>
          <p:nvPr>
            <p:ph sz="half" idx="1"/>
          </p:nvPr>
        </p:nvGraphicFramePr>
        <p:xfrm>
          <a:off x="457200" y="4797425"/>
          <a:ext cx="8362950" cy="1800225"/>
        </p:xfrm>
        <a:graphic>
          <a:graphicData uri="http://schemas.openxmlformats.org/presentationml/2006/ole">
            <p:oleObj spid="_x0000_s1027" name="Φωτογραφία του Photo Editor" r:id="rId4" imgW="12193702" imgH="3095238" progId="">
              <p:embed/>
            </p:oleObj>
          </a:graphicData>
        </a:graphic>
      </p:graphicFrame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68313" y="26035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buClrTx/>
              <a:buSzTx/>
            </a:pPr>
            <a:endParaRPr lang="el-GR" sz="4400" b="0" u="none">
              <a:solidFill>
                <a:schemeClr val="tx2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28365" name="Rectangle 13"/>
          <p:cNvSpPr>
            <a:spLocks noChangeArrowheads="1"/>
          </p:cNvSpPr>
          <p:nvPr/>
        </p:nvSpPr>
        <p:spPr bwMode="auto">
          <a:xfrm>
            <a:off x="468313" y="2060848"/>
            <a:ext cx="7991475" cy="2304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28366" name="Rectangle 14"/>
          <p:cNvSpPr>
            <a:spLocks noChangeArrowheads="1"/>
          </p:cNvSpPr>
          <p:nvPr/>
        </p:nvSpPr>
        <p:spPr bwMode="auto">
          <a:xfrm>
            <a:off x="251521" y="1628800"/>
            <a:ext cx="8641654" cy="32403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l-GR" sz="2000" b="1" u="none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ΑΙΤΙΑ</a:t>
            </a:r>
            <a:r>
              <a:rPr lang="el-GR" sz="2000" b="0" u="none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0" u="none" dirty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καρδιακής ανακοπής στους </a:t>
            </a:r>
            <a:r>
              <a:rPr lang="el-GR" sz="2000" b="0" u="none" dirty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ενήλικες</a:t>
            </a:r>
            <a:r>
              <a:rPr lang="el-GR" sz="2000" b="0" u="none" dirty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 κυρίως</a:t>
            </a:r>
          </a:p>
          <a:p>
            <a:r>
              <a:rPr lang="el-GR" sz="20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ΚΑΡΔΙΟΛΟΓΙΚΑ</a:t>
            </a:r>
            <a:endParaRPr lang="en-US" sz="2000" b="1" u="none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Hypoxia,Hypovolemia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Hyper/Hypo K-Ca,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Hypoglycaemia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</a:t>
            </a:r>
          </a:p>
          <a:p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Hypothermia</a:t>
            </a:r>
          </a:p>
          <a:p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Tension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pneumothorax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Tamponade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Toxins,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Trombosis</a:t>
            </a:r>
            <a:endParaRPr lang="en-U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(pulmonary or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coronaty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)</a:t>
            </a:r>
          </a:p>
          <a:p>
            <a:endParaRPr lang="el-GR" sz="2000" b="1" u="none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r>
              <a:rPr lang="el-GR" sz="2000" b="0" u="none" dirty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Στα </a:t>
            </a:r>
            <a:r>
              <a:rPr lang="el-GR" sz="2000" b="0" u="none" dirty="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παιδία </a:t>
            </a:r>
            <a:r>
              <a:rPr lang="el-GR" sz="2000" b="0" u="none" dirty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&amp; στα βρέφη κυρίως</a:t>
            </a:r>
            <a:r>
              <a:rPr lang="el-GR" sz="2000" b="0" u="none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0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ΑΠΟΦΡΑΞΗ </a:t>
            </a:r>
          </a:p>
          <a:p>
            <a:r>
              <a:rPr lang="el-GR" sz="20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ΤΟΥ ΑΕΡΑΓΩΓΟΥ- ΑΣΦΥΞΙΑ!</a:t>
            </a:r>
          </a:p>
          <a:p>
            <a:r>
              <a:rPr lang="el-GR" sz="2000" b="0" u="none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Αλυσίδα επιβίωσης έναρξη ΚΑΡΠΑ </a:t>
            </a:r>
          </a:p>
          <a:p>
            <a:endParaRPr lang="el-GR" sz="2000" b="0" u="none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– CPR</a:t>
            </a:r>
            <a:r>
              <a:rPr lang="el-GR" dirty="0" smtClean="0">
                <a:latin typeface="Comic Sans MS" pitchFamily="66" charset="0"/>
              </a:rPr>
              <a:t/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/>
              <a:t> </a:t>
            </a:r>
            <a:r>
              <a:rPr lang="el-GR" sz="2400" b="1" i="1" dirty="0" smtClean="0">
                <a:solidFill>
                  <a:srgbClr val="FF0000"/>
                </a:solidFill>
                <a:latin typeface="Comic Sans MS" pitchFamily="66" charset="0"/>
              </a:rPr>
              <a:t>ΚΛΙΝΙΚΑ ΣΗΜΕΙΑ </a:t>
            </a:r>
            <a:endParaRPr lang="el-GR" sz="24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212976"/>
            <a:ext cx="6954566" cy="2913187"/>
          </a:xfrm>
        </p:spPr>
        <p:txBody>
          <a:bodyPr>
            <a:normAutofit lnSpcReduction="10000"/>
          </a:bodyPr>
          <a:lstStyle/>
          <a:p>
            <a:r>
              <a:rPr lang="el-GR" dirty="0" smtClean="0">
                <a:latin typeface="Comic Sans MS" pitchFamily="66" charset="0"/>
              </a:rPr>
              <a:t>Απουσία σφυγμού</a:t>
            </a:r>
            <a:r>
              <a:rPr lang="el-GR" dirty="0" smtClean="0"/>
              <a:t> -</a:t>
            </a:r>
            <a:r>
              <a:rPr lang="el-GR" dirty="0" smtClean="0">
                <a:latin typeface="Comic Sans MS" pitchFamily="66" charset="0"/>
              </a:rPr>
              <a:t>αμέσως</a:t>
            </a:r>
            <a:r>
              <a:rPr lang="el-GR" dirty="0" smtClean="0"/>
              <a:t>    </a:t>
            </a:r>
            <a:endParaRPr lang="el-GR" dirty="0" smtClean="0">
              <a:latin typeface="Comic Sans MS" pitchFamily="66" charset="0"/>
            </a:endParaRPr>
          </a:p>
          <a:p>
            <a:r>
              <a:rPr lang="el-GR" dirty="0" smtClean="0">
                <a:latin typeface="Comic Sans MS" pitchFamily="66" charset="0"/>
              </a:rPr>
              <a:t>Απουσία καρδιακών τόνων</a:t>
            </a:r>
            <a:r>
              <a:rPr lang="el-GR" dirty="0" smtClean="0"/>
              <a:t> -</a:t>
            </a:r>
            <a:r>
              <a:rPr lang="el-GR" dirty="0" smtClean="0">
                <a:latin typeface="Comic Sans MS" pitchFamily="66" charset="0"/>
              </a:rPr>
              <a:t>αμέσως </a:t>
            </a:r>
          </a:p>
          <a:p>
            <a:r>
              <a:rPr lang="el-GR" dirty="0" smtClean="0">
                <a:latin typeface="Comic Sans MS" pitchFamily="66" charset="0"/>
              </a:rPr>
              <a:t>Απώλεια συνείδησης- 10-20 </a:t>
            </a:r>
            <a:r>
              <a:rPr lang="el-GR" dirty="0" err="1" smtClean="0">
                <a:latin typeface="Comic Sans MS" pitchFamily="66" charset="0"/>
              </a:rPr>
              <a:t>sec</a:t>
            </a:r>
            <a:r>
              <a:rPr lang="el-GR" dirty="0" smtClean="0">
                <a:latin typeface="Comic Sans MS" pitchFamily="66" charset="0"/>
              </a:rPr>
              <a:t> </a:t>
            </a:r>
          </a:p>
          <a:p>
            <a:r>
              <a:rPr lang="el-GR" dirty="0" smtClean="0">
                <a:latin typeface="Comic Sans MS" pitchFamily="66" charset="0"/>
              </a:rPr>
              <a:t>Διακοπή αερισμού-</a:t>
            </a:r>
            <a:r>
              <a:rPr lang="el-GR" dirty="0" smtClean="0"/>
              <a:t> </a:t>
            </a:r>
            <a:r>
              <a:rPr lang="el-GR" dirty="0" smtClean="0">
                <a:latin typeface="Comic Sans MS" pitchFamily="66" charset="0"/>
              </a:rPr>
              <a:t>15-30 </a:t>
            </a:r>
            <a:r>
              <a:rPr lang="el-GR" dirty="0" err="1" smtClean="0">
                <a:latin typeface="Comic Sans MS" pitchFamily="66" charset="0"/>
              </a:rPr>
              <a:t>sec</a:t>
            </a:r>
            <a:r>
              <a:rPr lang="el-GR" dirty="0" smtClean="0">
                <a:latin typeface="Comic Sans MS" pitchFamily="66" charset="0"/>
              </a:rPr>
              <a:t> </a:t>
            </a:r>
          </a:p>
          <a:p>
            <a:r>
              <a:rPr lang="el-GR" dirty="0" smtClean="0">
                <a:latin typeface="Comic Sans MS" pitchFamily="66" charset="0"/>
              </a:rPr>
              <a:t>Μυδρίαση-</a:t>
            </a:r>
            <a:r>
              <a:rPr lang="el-GR" dirty="0" smtClean="0"/>
              <a:t> </a:t>
            </a:r>
            <a:r>
              <a:rPr lang="el-GR" dirty="0" smtClean="0">
                <a:latin typeface="Comic Sans MS" pitchFamily="66" charset="0"/>
              </a:rPr>
              <a:t>60-90 </a:t>
            </a:r>
            <a:r>
              <a:rPr lang="el-GR" dirty="0" err="1" smtClean="0">
                <a:latin typeface="Comic Sans MS" pitchFamily="66" charset="0"/>
              </a:rPr>
              <a:t>sec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Ένα άτομο που υφίσταται </a:t>
            </a:r>
            <a:r>
              <a:rPr lang="el-GR" dirty="0" err="1" smtClean="0">
                <a:latin typeface="Comic Sans MS" pitchFamily="66" charset="0"/>
              </a:rPr>
              <a:t>καρδιοαναπνευστική</a:t>
            </a:r>
            <a:r>
              <a:rPr lang="el-GR" dirty="0" smtClean="0">
                <a:latin typeface="Comic Sans MS" pitchFamily="66" charset="0"/>
              </a:rPr>
              <a:t> ανακοπή εκτός νοσοκομείου έχει τις εξής πιθανότητες: 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>
                <a:latin typeface="Comic Sans MS" pitchFamily="66" charset="0"/>
              </a:rPr>
              <a:t>Να είναι τελείως μόνος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>
                <a:latin typeface="Comic Sans MS" pitchFamily="66" charset="0"/>
              </a:rPr>
              <a:t>Να υπάρχει παριστάμενο άτομο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>
                <a:latin typeface="Comic Sans MS" pitchFamily="66" charset="0"/>
              </a:rPr>
              <a:t>Να υπάρχει παριστάμενο άτομο και ταυτόχρονα αυτόματος εξωτερικός </a:t>
            </a:r>
            <a:r>
              <a:rPr lang="el-GR" dirty="0" err="1" smtClean="0">
                <a:latin typeface="Comic Sans MS" pitchFamily="66" charset="0"/>
              </a:rPr>
              <a:t>απινιδιστής</a:t>
            </a:r>
            <a:r>
              <a:rPr lang="el-GR" dirty="0" smtClean="0">
                <a:latin typeface="Comic Sans MS" pitchFamily="66" charset="0"/>
              </a:rPr>
              <a:t> στο χώρο, που έγινε η καρδιακή ανακοπή.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Σε ποιόν γίνεται η αναζωογόνηση;</a:t>
            </a:r>
          </a:p>
          <a:p>
            <a:r>
              <a:rPr lang="el-GR" dirty="0" smtClean="0">
                <a:latin typeface="Comic Sans MS" pitchFamily="66" charset="0"/>
              </a:rPr>
              <a:t>Η αναζωογόνηση γίνεται σε άτομα που : - Δεν αναπνέουν </a:t>
            </a:r>
          </a:p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  - Δεν έχουν σφυγμό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 err="1" smtClean="0">
                <a:latin typeface="Comic Sans MS" pitchFamily="66" charset="0"/>
              </a:rPr>
              <a:t>ΕΠΙΒΑΛΕΤΑΙ</a:t>
            </a:r>
            <a:r>
              <a:rPr lang="el-GR" b="1" dirty="0" smtClean="0">
                <a:latin typeface="Comic Sans MS" pitchFamily="66" charset="0"/>
              </a:rPr>
              <a:t> ΝΑ ΕΚΤΕΛΕΙΤΑΙ  </a:t>
            </a:r>
            <a:r>
              <a:rPr lang="el-GR" dirty="0" smtClean="0">
                <a:latin typeface="Comic Sans MS" pitchFamily="66" charset="0"/>
              </a:rPr>
              <a:t>Άμεσα Χωρίς διακοπή </a:t>
            </a:r>
          </a:p>
          <a:p>
            <a:r>
              <a:rPr lang="el-GR" dirty="0" smtClean="0">
                <a:latin typeface="Comic Sans MS" pitchFamily="66" charset="0"/>
              </a:rPr>
              <a:t>Στον τόπο που συμβαίνει η καρδιοπνευμονική ανακοπή</a:t>
            </a:r>
          </a:p>
          <a:p>
            <a:r>
              <a:rPr lang="el-GR" dirty="0" smtClean="0">
                <a:latin typeface="Comic Sans MS" pitchFamily="66" charset="0"/>
              </a:rPr>
              <a:t>Κατάκλιση του πάσχοντος σε ύπτια θέση Σε σκληρή επιφάνεια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itchFamily="66" charset="0"/>
              </a:rPr>
              <a:t>ΔΕΝ ΑΠΑΙΤΕΙ ΤΗ ΧΡΗΣΗ ΕΡΓΑΛΕΙΩΝ Ή ΦΑΡΜΑΚΩΝ</a:t>
            </a:r>
            <a:endParaRPr lang="el-GR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PENCER ROCK PIN Σανίδα Ακινητοποίησης - Πορτοκαλ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96752"/>
            <a:ext cx="4824536" cy="482453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899592" y="1772816"/>
            <a:ext cx="3960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smtClean="0">
                <a:latin typeface="Comic Sans MS" pitchFamily="66" charset="0"/>
              </a:rPr>
              <a:t>Κατάκλιση του πάσχοντος σε ύπτια θέση </a:t>
            </a:r>
            <a:r>
              <a:rPr lang="el-GR" sz="3200" b="1" dirty="0" smtClean="0">
                <a:latin typeface="Comic Sans MS" pitchFamily="66" charset="0"/>
              </a:rPr>
              <a:t>σε σκληρή επιφάνεια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latin typeface="Comic Sans MS" pitchFamily="66" charset="0"/>
              </a:rPr>
              <a:t>Θέση ανάνηψης σε ασθενή που </a:t>
            </a:r>
            <a:r>
              <a:rPr lang="el-GR" dirty="0" err="1" smtClean="0">
                <a:latin typeface="Comic Sans MS" pitchFamily="66" charset="0"/>
              </a:rPr>
              <a:t>ανανίπτει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3970" name="Picture 2" descr="Θέση ανάνηψης - Τάσος Σέρμπης Παιδίατρος Ιωάννινα εξειδικευθείς στην  Παιδοενδοκρινολογί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064" y="1700808"/>
            <a:ext cx="8424936" cy="4612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3057525" cy="2990850"/>
          </a:xfrm>
          <a:prstGeom prst="rect">
            <a:avLst/>
          </a:prstGeom>
          <a:noFill/>
        </p:spPr>
      </p:pic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438525"/>
            <a:ext cx="6076950" cy="3419475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l-G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ΚΑΡΠΑ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– CPR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b="1" noProof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Ενηλίκων</a:t>
            </a:r>
            <a:r>
              <a:rPr lang="el-GR" sz="4400" noProof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052" name="Picture 4" descr="https://www.surefirecpr.com/wp-content/uploads/2014/06/chain-of-surviv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84784"/>
            <a:ext cx="4752528" cy="2376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114064"/>
            <a:ext cx="6336704" cy="3743936"/>
          </a:xfrm>
          <a:prstGeom prst="rect">
            <a:avLst/>
          </a:prstGeom>
          <a:noFill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l-G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ΚΑΡΠΑ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– CPR</a:t>
            </a:r>
            <a:endParaRPr kumimoji="0" lang="el-G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COVID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-19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86106" cy="108266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Agenda</a:t>
            </a:r>
            <a:endParaRPr lang="el-GR" dirty="0">
              <a:latin typeface="Comic Sans MS" pitchFamily="66" charset="0"/>
            </a:endParaRP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– CPR</a:t>
            </a:r>
            <a:br>
              <a:rPr lang="en-US" dirty="0" smtClean="0">
                <a:latin typeface="Comic Sans MS" pitchFamily="66" charset="0"/>
              </a:rPr>
            </a:br>
            <a:r>
              <a:rPr lang="el-GR" b="1" dirty="0" smtClean="0">
                <a:solidFill>
                  <a:srgbClr val="FF0000"/>
                </a:solidFill>
                <a:latin typeface="Comic Sans MS" pitchFamily="66" charset="0"/>
              </a:rPr>
              <a:t>Παίδων</a:t>
            </a:r>
            <a:endParaRPr lang="el-GR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/>
          </a:bodyPr>
          <a:lstStyle/>
          <a:p>
            <a:endParaRPr lang="el-GR" dirty="0">
              <a:latin typeface="Comic Sans MS" pitchFamily="66" charset="0"/>
            </a:endParaRPr>
          </a:p>
        </p:txBody>
      </p:sp>
      <p:pic>
        <p:nvPicPr>
          <p:cNvPr id="819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284984"/>
            <a:ext cx="6076950" cy="341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l-G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ΚΑΡΠΑ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– CPR</a:t>
            </a:r>
            <a:endParaRPr kumimoji="0" lang="el-G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b="1" noProof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Πνιγμός 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8610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8256686" cy="3005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Πότε κάνω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Στις σύγχρονες πολιτείες αλληλεγγύης πρέπει να υπάρχουν διαθέσιμες και επαρκείς υπηρεσίες επείγουσας φροντίδας για κάθε άτομο σε οποιοδήποτε χώρο και οποιαδήποτε χρονική στιγμή και η επέμβαση τους πρέπει να είναι άμεση Ευρωπαϊκό Μανιφέστο Επείγουσας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prlab.com/images/cpr-ch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4429156" cy="6441258"/>
          </a:xfrm>
          <a:prstGeom prst="rect">
            <a:avLst/>
          </a:prstGeom>
          <a:noFill/>
        </p:spPr>
      </p:pic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348880"/>
            <a:ext cx="8291264" cy="38164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b="1" dirty="0" smtClean="0">
                <a:latin typeface="Comic Sans MS" pitchFamily="66" charset="0"/>
              </a:rPr>
              <a:t>ΥΠΟΨΙΑ ΒΛΑΒΗΣ ΣΠΟΝΔΥΛΙΚΗΣ ΣΤΗΛΗΣ </a:t>
            </a:r>
            <a:endParaRPr lang="en-US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Τραύματα κεφαλής </a:t>
            </a:r>
            <a:endParaRPr lang="en-US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Τροχαία ατυχήματα </a:t>
            </a:r>
            <a:endParaRPr lang="en-US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Πτώσεις από ύψος </a:t>
            </a:r>
            <a:endParaRPr lang="en-US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Βουτιές σε ρηχά νερά Αθλητικά ατυχήματα</a:t>
            </a:r>
            <a:endParaRPr lang="en-US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Πτώσεις ιππασίας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Αυχενικό </a:t>
            </a:r>
            <a:r>
              <a:rPr lang="el-GR" dirty="0" err="1" smtClean="0">
                <a:latin typeface="Comic Sans MS" pitchFamily="66" charset="0"/>
              </a:rPr>
              <a:t>Κολλάρο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4994" name="Picture 2" descr="Ο χρήστης Salim R. Rezaie, MD στο Twitter: &quot;Cervical Collars for C-Spine  Trauma: The Facts via @JBucherMD https://t.co/5WXgVd7Cba #FOAMed… 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389540" cy="4926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>
                <a:latin typeface="Comic Sans MS" pitchFamily="66" charset="0"/>
              </a:rPr>
              <a:t>Πλησιάστε με ασφάλεια</a:t>
            </a:r>
          </a:p>
          <a:p>
            <a:r>
              <a:rPr lang="el-GR" dirty="0" smtClean="0">
                <a:latin typeface="Comic Sans MS" pitchFamily="66" charset="0"/>
              </a:rPr>
              <a:t>Ελέγξτε για αντίδραση </a:t>
            </a:r>
          </a:p>
          <a:p>
            <a:r>
              <a:rPr lang="el-GR" dirty="0" smtClean="0">
                <a:latin typeface="Comic Sans MS" pitchFamily="66" charset="0"/>
              </a:rPr>
              <a:t>Φωνάξτε για βοήθεια </a:t>
            </a:r>
          </a:p>
          <a:p>
            <a:r>
              <a:rPr lang="el-GR" dirty="0" smtClean="0">
                <a:latin typeface="Comic Sans MS" pitchFamily="66" charset="0"/>
              </a:rPr>
              <a:t>Ελέγξτε για αναπνοή </a:t>
            </a:r>
          </a:p>
          <a:p>
            <a:r>
              <a:rPr lang="el-GR" dirty="0" smtClean="0">
                <a:latin typeface="Comic Sans MS" pitchFamily="66" charset="0"/>
              </a:rPr>
              <a:t>Απελευθερώστε τον αεραγωγό </a:t>
            </a:r>
          </a:p>
          <a:p>
            <a:r>
              <a:rPr lang="el-GR" dirty="0" smtClean="0">
                <a:latin typeface="Comic Sans MS" pitchFamily="66" charset="0"/>
              </a:rPr>
              <a:t>Καλέστε το 166 (112) </a:t>
            </a:r>
          </a:p>
          <a:p>
            <a:r>
              <a:rPr lang="el-GR" dirty="0" err="1" smtClean="0">
                <a:latin typeface="Comic Sans MS" pitchFamily="66" charset="0"/>
              </a:rPr>
              <a:t>ΑΕΑ</a:t>
            </a:r>
            <a:r>
              <a:rPr lang="el-GR" dirty="0" smtClean="0">
                <a:latin typeface="Comic Sans MS" pitchFamily="66" charset="0"/>
              </a:rPr>
              <a:t> ΔΙΑΘΕΣΙΜΟΣ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9218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3388860" cy="2262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284984"/>
            <a:ext cx="7901014" cy="2841179"/>
          </a:xfrm>
        </p:spPr>
        <p:txBody>
          <a:bodyPr>
            <a:normAutofit/>
          </a:bodyPr>
          <a:lstStyle/>
          <a:p>
            <a:r>
              <a:rPr lang="el-GR" dirty="0" err="1" smtClean="0">
                <a:latin typeface="Comic Sans MS" pitchFamily="66" charset="0"/>
              </a:rPr>
              <a:t>ΑΕΑ</a:t>
            </a:r>
            <a:r>
              <a:rPr lang="el-GR" dirty="0" smtClean="0">
                <a:latin typeface="Comic Sans MS" pitchFamily="66" charset="0"/>
              </a:rPr>
              <a:t> ΔΙΑΘΕΣΙΜΟΣ </a:t>
            </a:r>
          </a:p>
          <a:p>
            <a:r>
              <a:rPr lang="el-GR" b="1" dirty="0" smtClean="0">
                <a:latin typeface="Comic Sans MS" pitchFamily="66" charset="0"/>
              </a:rPr>
              <a:t>ΟΧΙ</a:t>
            </a:r>
            <a:r>
              <a:rPr lang="el-GR" dirty="0" smtClean="0">
                <a:latin typeface="Comic Sans MS" pitchFamily="66" charset="0"/>
              </a:rPr>
              <a:t> 30 θωρακικές συμπιέσεις- 2 αναπνοές</a:t>
            </a:r>
          </a:p>
          <a:p>
            <a:r>
              <a:rPr lang="el-GR" b="1" dirty="0" smtClean="0">
                <a:latin typeface="Comic Sans MS" pitchFamily="66" charset="0"/>
              </a:rPr>
              <a:t>ΝΑΙ</a:t>
            </a:r>
            <a:r>
              <a:rPr lang="el-GR" dirty="0" smtClean="0">
                <a:latin typeface="Comic Sans MS" pitchFamily="66" charset="0"/>
              </a:rPr>
              <a:t> Ενεργοποιήστε τον </a:t>
            </a:r>
            <a:r>
              <a:rPr lang="el-GR" dirty="0" err="1" smtClean="0">
                <a:latin typeface="Comic Sans MS" pitchFamily="66" charset="0"/>
              </a:rPr>
              <a:t>ΑΕΑ</a:t>
            </a:r>
            <a:r>
              <a:rPr lang="el-GR" dirty="0" smtClean="0">
                <a:latin typeface="Comic Sans MS" pitchFamily="66" charset="0"/>
              </a:rPr>
              <a:t> Ακούστε και ακολουθήστε τις φωνητικές οδηγίες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10242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362" y="1412776"/>
            <a:ext cx="3346748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– CPR</a:t>
            </a:r>
            <a:r>
              <a:rPr lang="el-GR" dirty="0" smtClean="0">
                <a:latin typeface="Comic Sans MS" pitchFamily="66" charset="0"/>
              </a:rPr>
              <a:t/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ΑΣΦΑΛΗΣ ΠΡΟΣΕΓΓΙΣΗ </a:t>
            </a:r>
            <a:endParaRPr lang="el-GR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835696" y="3861048"/>
            <a:ext cx="6851104" cy="2265115"/>
          </a:xfrm>
        </p:spPr>
        <p:txBody>
          <a:bodyPr>
            <a:normAutofit lnSpcReduction="10000"/>
          </a:bodyPr>
          <a:lstStyle/>
          <a:p>
            <a:r>
              <a:rPr lang="el-GR" dirty="0" smtClean="0">
                <a:latin typeface="Comic Sans MS" pitchFamily="66" charset="0"/>
              </a:rPr>
              <a:t>Τόπος</a:t>
            </a:r>
          </a:p>
          <a:p>
            <a:r>
              <a:rPr lang="el-GR" dirty="0" err="1" smtClean="0">
                <a:latin typeface="Comic Sans MS" pitchFamily="66" charset="0"/>
              </a:rPr>
              <a:t>Διασώστης</a:t>
            </a:r>
            <a:r>
              <a:rPr lang="el-GR" dirty="0" smtClean="0">
                <a:latin typeface="Comic Sans MS" pitchFamily="66" charset="0"/>
              </a:rPr>
              <a:t> </a:t>
            </a:r>
          </a:p>
          <a:p>
            <a:r>
              <a:rPr lang="el-GR" dirty="0" smtClean="0">
                <a:latin typeface="Comic Sans MS" pitchFamily="66" charset="0"/>
              </a:rPr>
              <a:t>Θύμα </a:t>
            </a:r>
          </a:p>
          <a:p>
            <a:r>
              <a:rPr lang="el-GR" dirty="0" smtClean="0">
                <a:latin typeface="Comic Sans MS" pitchFamily="66" charset="0"/>
              </a:rPr>
              <a:t>Παρευρισκόμενοι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131840" y="2348880"/>
            <a:ext cx="5554960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ΕΛΕΓΞΤΕ ΑΝΤΙΔΡΑΣΗ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50178" name="Picture 2" descr="http://empathysolution.com/wp-content/uploads/2019/08/cpr-gu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852936"/>
            <a:ext cx="5040560" cy="3360373"/>
          </a:xfrm>
          <a:prstGeom prst="rect">
            <a:avLst/>
          </a:prstGeom>
          <a:noFill/>
        </p:spPr>
      </p:pic>
      <p:sp>
        <p:nvSpPr>
          <p:cNvPr id="6" name="5 - Έλλειψη"/>
          <p:cNvSpPr/>
          <p:nvPr/>
        </p:nvSpPr>
        <p:spPr>
          <a:xfrm>
            <a:off x="2339752" y="3212976"/>
            <a:ext cx="1850504" cy="144016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3419872" y="3244335"/>
            <a:ext cx="2354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ΕΚΤΙΜΗΣΗ ΑΝΤΙΔΡΑΣΗΣ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i.pinimg.com/originals/22/a8/96/22a896948a43a5ce9ad72de67c56b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0"/>
            <a:ext cx="6500858" cy="6858000"/>
          </a:xfrm>
          <a:prstGeom prst="round2DiagRect">
            <a:avLst/>
          </a:prstGeom>
          <a:noFill/>
          <a:effectLst>
            <a:softEdge rad="63500"/>
          </a:effectLst>
        </p:spPr>
      </p:pic>
      <p:pic>
        <p:nvPicPr>
          <p:cNvPr id="15362" name="Picture 2" descr="https://i.pinimg.com/originals/22/a8/96/22a896948a43a5ce9ad72de67c56b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-20431292"/>
            <a:ext cx="285751" cy="52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empathysolution.com/wp-content/uploads/2019/08/cpr-gu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924944"/>
            <a:ext cx="5040560" cy="3360373"/>
          </a:xfrm>
          <a:prstGeom prst="rect">
            <a:avLst/>
          </a:prstGeom>
          <a:noFill/>
        </p:spPr>
      </p:pic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131840" y="2348880"/>
            <a:ext cx="5554960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ΦΩΝΑΞΤΕ ΓΙΑ ΒΟΗΘΕΙΑ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4067944" y="3212976"/>
            <a:ext cx="1850504" cy="144016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Η διατήρηση της βατότητας του ανώτερου αεραγωγού είναι η εξασφάλιση επαρκούς αερισμού.</a:t>
            </a:r>
          </a:p>
          <a:p>
            <a:r>
              <a:rPr lang="el-GR" dirty="0" smtClean="0">
                <a:latin typeface="Comic Sans MS" pitchFamily="66" charset="0"/>
              </a:rPr>
              <a:t>Η απόφραξη του αεραγωγού για κάποια λεπτά σημαίνει εγκεφαλική βλάβη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Picture 2" descr="ÎÏÎ¿ÏÎ­Î»ÎµÏÎ¼Î± ÎµÎ¹ÎºÏÎ½Î±Ï Î³Î¹Î± airway obstruction in 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4463402"/>
            <a:ext cx="2000264" cy="1913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latin typeface="Comic Sans MS" pitchFamily="66" charset="0"/>
              </a:rPr>
              <a:t>Πότε θα χρειασθεί η Διαχείριση του Αεραγωγού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85918" y="1857364"/>
            <a:ext cx="6900882" cy="4268799"/>
          </a:xfrm>
        </p:spPr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Απόφραξη αεραγωγού </a:t>
            </a:r>
            <a:endParaRPr lang="el-GR" dirty="0"/>
          </a:p>
        </p:txBody>
      </p:sp>
      <p:pic>
        <p:nvPicPr>
          <p:cNvPr id="4" name="Picture 2" descr="ÎÏÎ¿ÏÎ­Î»ÎµÏÎ¼Î± ÎµÎ¹ÎºÏÎ½Î±Ï Î³Î¹Î± airway obstruction in 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428868"/>
            <a:ext cx="4143384" cy="3963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Απόφραξη αεραγωγού 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Μερική </a:t>
            </a:r>
          </a:p>
          <a:p>
            <a:pPr lvl="1"/>
            <a:r>
              <a:rPr lang="el-GR" dirty="0" smtClean="0">
                <a:latin typeface="Comic Sans MS" pitchFamily="66" charset="0"/>
              </a:rPr>
              <a:t>Αναπνευστική δυσχέρεια</a:t>
            </a:r>
          </a:p>
          <a:p>
            <a:pPr lvl="1"/>
            <a:r>
              <a:rPr lang="el-GR" dirty="0" smtClean="0">
                <a:latin typeface="Comic Sans MS" pitchFamily="66" charset="0"/>
              </a:rPr>
              <a:t>Συριγμό </a:t>
            </a:r>
          </a:p>
          <a:p>
            <a:pPr lvl="1"/>
            <a:r>
              <a:rPr lang="el-GR" dirty="0" smtClean="0">
                <a:latin typeface="Comic Sans MS" pitchFamily="66" charset="0"/>
              </a:rPr>
              <a:t>Βήχα </a:t>
            </a:r>
          </a:p>
          <a:p>
            <a:pPr lvl="1"/>
            <a:r>
              <a:rPr lang="el-GR" dirty="0" err="1" smtClean="0">
                <a:latin typeface="Comic Sans MS" pitchFamily="66" charset="0"/>
              </a:rPr>
              <a:t>Εισολκή</a:t>
            </a:r>
            <a:r>
              <a:rPr lang="el-GR" dirty="0" smtClean="0">
                <a:latin typeface="Comic Sans MS" pitchFamily="66" charset="0"/>
              </a:rPr>
              <a:t> του στέρνου 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Πλήρης </a:t>
            </a:r>
          </a:p>
          <a:p>
            <a:pPr lvl="1"/>
            <a:r>
              <a:rPr lang="el-GR" dirty="0" smtClean="0">
                <a:latin typeface="Comic Sans MS" pitchFamily="66" charset="0"/>
              </a:rPr>
              <a:t>Έλλειψη κίνησης αέρα</a:t>
            </a:r>
          </a:p>
          <a:p>
            <a:pPr lvl="1"/>
            <a:r>
              <a:rPr lang="el-GR" dirty="0" smtClean="0">
                <a:latin typeface="Comic Sans MS" pitchFamily="66" charset="0"/>
              </a:rPr>
              <a:t>Απουσία αναπνευστικών ήχων </a:t>
            </a:r>
          </a:p>
          <a:p>
            <a:pPr lvl="1"/>
            <a:r>
              <a:rPr lang="el-GR" dirty="0" smtClean="0">
                <a:latin typeface="Comic Sans MS" pitchFamily="66" charset="0"/>
              </a:rPr>
              <a:t>Κυάνωση </a:t>
            </a:r>
          </a:p>
          <a:p>
            <a:pPr lvl="1"/>
            <a:r>
              <a:rPr lang="el-GR" dirty="0" smtClean="0">
                <a:latin typeface="Comic Sans MS" pitchFamily="66" charset="0"/>
              </a:rPr>
              <a:t>Διαταραχή του επιπέδου συνείδησης</a:t>
            </a:r>
          </a:p>
          <a:p>
            <a:pPr lvl="1"/>
            <a:r>
              <a:rPr lang="el-GR" dirty="0" smtClean="0">
                <a:latin typeface="Comic Sans MS" pitchFamily="66" charset="0"/>
              </a:rPr>
              <a:t>Απώλεια συνείδησης</a:t>
            </a:r>
          </a:p>
          <a:p>
            <a:pPr lvl="1">
              <a:buNone/>
            </a:pPr>
            <a:endParaRPr lang="el-GR" dirty="0">
              <a:latin typeface="Comic Sans MS" pitchFamily="66" charset="0"/>
            </a:endParaRPr>
          </a:p>
        </p:txBody>
      </p:sp>
      <p:pic>
        <p:nvPicPr>
          <p:cNvPr id="5" name="Picture 12" descr="ÎÏÎ¿ÏÎ­Î»ÎµÏÎ¼Î± ÎµÎ¹ÎºÏÎ½Î±Ï Î³Î¹Î± airway obstruction in 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534692"/>
            <a:ext cx="3500462" cy="2075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Αιτίες απόφραξης αεραγωγού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42910" y="1357298"/>
            <a:ext cx="8229600" cy="404337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dirty="0" smtClean="0">
              <a:latin typeface="Comic Sans MS" pitchFamily="66" charset="0"/>
            </a:endParaRPr>
          </a:p>
          <a:p>
            <a:pPr marL="342900" lvl="2" indent="-342900"/>
            <a:r>
              <a:rPr lang="el-GR" dirty="0" smtClean="0">
                <a:latin typeface="Comic Sans MS" pitchFamily="66" charset="0"/>
              </a:rPr>
              <a:t>ΑΙΤΙΕΣ ΔΙΑΚΟΠΗΣ ΑΕΡΙΣΜΟΥ</a:t>
            </a:r>
          </a:p>
          <a:p>
            <a:pPr marL="800100" lvl="3" indent="-342900">
              <a:buFont typeface="Wingdings" pitchFamily="2" charset="2"/>
              <a:buChar char="§"/>
            </a:pPr>
            <a:r>
              <a:rPr lang="el-GR" dirty="0" smtClean="0">
                <a:latin typeface="Comic Sans MS" pitchFamily="66" charset="0"/>
              </a:rPr>
              <a:t>Απόφραξη αεραγωγού </a:t>
            </a:r>
          </a:p>
          <a:p>
            <a:pPr marL="800100" lvl="3" indent="-342900">
              <a:buFont typeface="Wingdings" pitchFamily="2" charset="2"/>
              <a:buChar char="§"/>
            </a:pPr>
            <a:r>
              <a:rPr lang="el-GR" dirty="0" smtClean="0">
                <a:latin typeface="Comic Sans MS" pitchFamily="66" charset="0"/>
              </a:rPr>
              <a:t>Τραύμα κεφαλής</a:t>
            </a:r>
          </a:p>
          <a:p>
            <a:pPr marL="800100" lvl="3" indent="-342900">
              <a:buFont typeface="Wingdings" pitchFamily="2" charset="2"/>
              <a:buChar char="§"/>
            </a:pPr>
            <a:r>
              <a:rPr lang="el-GR" dirty="0" smtClean="0">
                <a:latin typeface="Comic Sans MS" pitchFamily="66" charset="0"/>
              </a:rPr>
              <a:t> Θωρακικό τραύμα </a:t>
            </a:r>
          </a:p>
          <a:p>
            <a:pPr marL="800100" lvl="3" indent="-342900">
              <a:buFont typeface="Wingdings" pitchFamily="2" charset="2"/>
              <a:buChar char="§"/>
            </a:pPr>
            <a:r>
              <a:rPr lang="el-GR" dirty="0" smtClean="0">
                <a:latin typeface="Comic Sans MS" pitchFamily="66" charset="0"/>
              </a:rPr>
              <a:t>Δηλητηρίαση από τοξικά αέρια ή υπερβολική δόση ναρκωτικών </a:t>
            </a:r>
          </a:p>
          <a:p>
            <a:pPr marL="800100" lvl="3" indent="-342900">
              <a:buFont typeface="Wingdings" pitchFamily="2" charset="2"/>
              <a:buChar char="§"/>
            </a:pPr>
            <a:r>
              <a:rPr lang="el-GR" dirty="0" smtClean="0">
                <a:latin typeface="Comic Sans MS" pitchFamily="66" charset="0"/>
              </a:rPr>
              <a:t>Πνιγμός </a:t>
            </a:r>
          </a:p>
          <a:p>
            <a:pPr marL="800100" lvl="3" indent="-342900">
              <a:buFont typeface="Wingdings" pitchFamily="2" charset="2"/>
              <a:buChar char="§"/>
            </a:pPr>
            <a:r>
              <a:rPr lang="el-GR" dirty="0" smtClean="0">
                <a:latin typeface="Comic Sans MS" pitchFamily="66" charset="0"/>
              </a:rPr>
              <a:t>Πνιγμονή (ασφυξία από ξένο σώμα, πτώση γλώσσας)</a:t>
            </a:r>
          </a:p>
          <a:p>
            <a:endParaRPr lang="el-GR" dirty="0">
              <a:latin typeface="Comic Sans MS" pitchFamily="66" charset="0"/>
            </a:endParaRPr>
          </a:p>
        </p:txBody>
      </p:sp>
      <p:pic>
        <p:nvPicPr>
          <p:cNvPr id="4" name="Picture 12" descr="ÎÏÎ¿ÏÎ­Î»ÎµÏÎ¼Î± ÎµÎ¹ÎºÏÎ½Î±Ï Î³Î¹Î± airway obstruction in 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929198"/>
            <a:ext cx="2714644" cy="160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ÎÏÎ¿ÏÎ­Î»ÎµÏÎ¼Î± ÎµÎ¹ÎºÏÎ½Î±Ï Î³Î¹Î± airway obstruction in 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7755570" cy="5822757"/>
          </a:xfrm>
          <a:prstGeom prst="rect">
            <a:avLst/>
          </a:prstGeom>
          <a:noFill/>
        </p:spPr>
      </p:pic>
      <p:sp>
        <p:nvSpPr>
          <p:cNvPr id="115716" name="AutoShape 4" descr="ÎÏÎ¿ÏÎ­Î»ÎµÏÎ¼Î± ÎµÎ¹ÎºÏÎ½Î±Ï Î³Î¹Î± Î¼ÏÏÎ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5718" name="AutoShape 6" descr="ÎÏÎ¿ÏÎ­Î»ÎµÏÎ¼Î± ÎµÎ¹ÎºÏÎ½Î±Ï Î³Î¹Î± Î¼ÏÏÎ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5720" name="Picture 8" descr="ÎÏÎ¿ÏÎ­Î»ÎµÏÎ¼Î± ÎµÎ¹ÎºÏÎ½Î±Ï Î³Î¹Î± Î¼ÏÏÎ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2428892" cy="1366252"/>
          </a:xfrm>
          <a:prstGeom prst="rect">
            <a:avLst/>
          </a:prstGeom>
          <a:noFill/>
        </p:spPr>
      </p:pic>
      <p:pic>
        <p:nvPicPr>
          <p:cNvPr id="115722" name="Picture 10" descr="ÎÏÎ¿ÏÎ­Î»ÎµÏÎ¼Î± ÎµÎ¹ÎºÏÎ½Î±Ï Î³Î¹Î± ÏÏÎ±ÏÎµÎ¹Î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642918"/>
            <a:ext cx="1481167" cy="2010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3056925"/>
            <a:ext cx="6227415" cy="3501634"/>
          </a:xfrm>
          <a:prstGeom prst="rect">
            <a:avLst/>
          </a:prstGeom>
          <a:noFill/>
        </p:spPr>
      </p:pic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924944"/>
            <a:ext cx="8291264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ΑΠΕΛΕΥΘΕΡΩΣΤΕ </a:t>
            </a:r>
            <a:r>
              <a:rPr lang="en-US" dirty="0" smtClean="0">
                <a:latin typeface="Comic Sans MS" pitchFamily="66" charset="0"/>
              </a:rPr>
              <a:t>TON </a:t>
            </a:r>
            <a:r>
              <a:rPr lang="el-GR" dirty="0" smtClean="0">
                <a:latin typeface="Comic Sans MS" pitchFamily="66" charset="0"/>
              </a:rPr>
              <a:t>ΑΕΡΑΓΩΓΟ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1619672" y="4941168"/>
            <a:ext cx="1850504" cy="144016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latin typeface="Comic Sans MS" pitchFamily="66" charset="0"/>
              </a:rPr>
              <a:t>Απόφραξη Αεραγωγού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4546" y="1571612"/>
            <a:ext cx="7329510" cy="4533912"/>
          </a:xfrm>
        </p:spPr>
        <p:txBody>
          <a:bodyPr>
            <a:normAutofit/>
          </a:bodyPr>
          <a:lstStyle/>
          <a:p>
            <a:pPr lvl="2" eaLnBrk="1" hangingPunct="1"/>
            <a:r>
              <a:rPr lang="el-GR" sz="3200" dirty="0" smtClean="0">
                <a:latin typeface="Comic Sans MS" pitchFamily="66" charset="0"/>
              </a:rPr>
              <a:t>Γλώσσα </a:t>
            </a:r>
          </a:p>
        </p:txBody>
      </p:sp>
      <p:pic>
        <p:nvPicPr>
          <p:cNvPr id="2" name="Picture 1" descr="9781284041736_CH08_FIGF08 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2" y="2357430"/>
            <a:ext cx="5214974" cy="407760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cpr-test.org/wp-content/uploads/2015/05/Head-tilt-chin-li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4105275" cy="2628900"/>
          </a:xfrm>
          <a:prstGeom prst="rect">
            <a:avLst/>
          </a:prstGeom>
          <a:noFill/>
        </p:spPr>
      </p:pic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924944"/>
            <a:ext cx="8291264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έκταση κεφαλής, ανύψωση κάτω γνάθου »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1043608" y="3789040"/>
            <a:ext cx="3168352" cy="2592288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1684" name="Picture 4" descr="See the source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3908782" cy="2603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cpr-test.org/wp-content/uploads/2015/05/Head-tilt-chin-li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4105275" cy="2628900"/>
          </a:xfrm>
          <a:prstGeom prst="rect">
            <a:avLst/>
          </a:prstGeom>
          <a:noFill/>
        </p:spPr>
      </p:pic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924944"/>
            <a:ext cx="8291264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έκταση κεφαλής, ανύψωση κάτω γνάθου »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1043608" y="3789040"/>
            <a:ext cx="3168352" cy="2592288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1684" name="Picture 4" descr="See the source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3908782" cy="2603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Τι είναι η ΚΑΡΠΑ </a:t>
            </a: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92500"/>
          </a:bodyPr>
          <a:lstStyle/>
          <a:p>
            <a:r>
              <a:rPr lang="el-GR" dirty="0" smtClean="0">
                <a:latin typeface="Comic Sans MS" pitchFamily="66" charset="0"/>
              </a:rPr>
              <a:t>Διαδικασία που περιλαμβάνει επαναλαμβανόμενους κύκλους καρδιακών συμπιέσεων και τεχνιτών αναπνοών με σκοπό να διατηρήσει την κυκλοφορία του αίματος  και την οξυγόνωση σε ένα άτομο που έχει υποστεί καρδιακή ανακοπή.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Έλλειψη"/>
          <p:cNvSpPr/>
          <p:nvPr/>
        </p:nvSpPr>
        <p:spPr>
          <a:xfrm>
            <a:off x="1043608" y="3789040"/>
            <a:ext cx="3168352" cy="2592288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924944"/>
            <a:ext cx="8291264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latin typeface="Comic Sans MS" pitchFamily="66" charset="0"/>
              </a:rPr>
              <a:t>HEAD- TILT 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-CHIN – LIFT </a:t>
            </a:r>
            <a:r>
              <a:rPr lang="en-US" sz="2800" dirty="0" smtClean="0">
                <a:latin typeface="Comic Sans MS" pitchFamily="66" charset="0"/>
              </a:rPr>
              <a:t>- </a:t>
            </a:r>
            <a:r>
              <a:rPr lang="en-US" sz="2800" dirty="0" smtClean="0">
                <a:solidFill>
                  <a:schemeClr val="tx2"/>
                </a:solidFill>
                <a:latin typeface="Comic Sans MS" pitchFamily="66" charset="0"/>
              </a:rPr>
              <a:t>JAW THRUST</a:t>
            </a:r>
            <a:endParaRPr lang="el-GR" sz="28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7475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717032"/>
            <a:ext cx="3238500" cy="2305050"/>
          </a:xfrm>
          <a:prstGeom prst="rect">
            <a:avLst/>
          </a:prstGeom>
          <a:noFill/>
        </p:spPr>
      </p:pic>
      <p:pic>
        <p:nvPicPr>
          <p:cNvPr id="74756" name="Picture 4" descr="https://image.slidesharecdn.com/airwaymanagement-170824212041/95/airway-management-14-638.jpg?cb=15036111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4169246" cy="3130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357322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br>
              <a:rPr lang="el-GR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3356992"/>
            <a:ext cx="8291264" cy="2808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Για 10 </a:t>
            </a:r>
            <a:r>
              <a:rPr lang="el-GR" dirty="0" err="1" smtClean="0">
                <a:latin typeface="Comic Sans MS" pitchFamily="66" charset="0"/>
              </a:rPr>
              <a:t>sec</a:t>
            </a:r>
            <a:r>
              <a:rPr lang="el-GR" dirty="0" smtClean="0">
                <a:latin typeface="Comic Sans MS" pitchFamily="66" charset="0"/>
              </a:rPr>
              <a:t> ΒΛΕΠΩ: κινήσεις θώρακα </a:t>
            </a:r>
            <a:endParaRPr lang="en-US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ΑΚΟΥΩ: ήχο από τη ροή του αέρα </a:t>
            </a:r>
            <a:endParaRPr lang="en-US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dirty="0" smtClean="0">
                <a:latin typeface="Comic Sans MS" pitchFamily="66" charset="0"/>
              </a:rPr>
              <a:t>ΑΙΣΘΑΝΟΜΑΙ: τον αέρα στο μάγουλο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771800" y="2132856"/>
            <a:ext cx="55446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Comic Sans MS" pitchFamily="66" charset="0"/>
              </a:rPr>
              <a:t>ΕΛΕΓΞΤΕ ΓΙΑ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  <a:latin typeface="Comic Sans MS" pitchFamily="66" charset="0"/>
              </a:rPr>
              <a:t>ΑΝΑΠΝΟΗ</a:t>
            </a:r>
            <a:endParaRPr lang="el-G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latin typeface="Comic Sans MS" pitchFamily="66" charset="0"/>
              </a:rPr>
              <a:t> ΕΛΕΓΧΟΣ ΤΗΣ ΑΝΑΠΝΟΗΣ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>
                <a:latin typeface="Comic Sans MS" pitchFamily="66" charset="0"/>
              </a:rPr>
              <a:t>Ελέγχουμε αν το θύμα αναπνέει (και έχει σφυγμό). 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latin typeface="Comic Sans MS" pitchFamily="66" charset="0"/>
              </a:rPr>
              <a:t>Αφαιρούμε από το στόμα του ότι μπορεί να εμποδίζει την αναπνοή του Ελευθερώνουμε την τραχεία </a:t>
            </a:r>
          </a:p>
          <a:p>
            <a:pPr>
              <a:buFont typeface="Wingdings" pitchFamily="2" charset="2"/>
              <a:buChar char="Ø"/>
            </a:pPr>
            <a:r>
              <a:rPr lang="el-GR" b="1" dirty="0" smtClean="0">
                <a:latin typeface="Comic Sans MS" pitchFamily="66" charset="0"/>
              </a:rPr>
              <a:t>Ακούω, βλέπω, αισθάνομαι εάν το θύμα αναπνέει ΦΥΣΙΟΛΟΓΙΚΑ </a:t>
            </a:r>
          </a:p>
          <a:p>
            <a:pPr lvl="1"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Κοίταξε</a:t>
            </a:r>
            <a:r>
              <a:rPr lang="el-GR" dirty="0" smtClean="0">
                <a:latin typeface="Comic Sans MS" pitchFamily="66" charset="0"/>
              </a:rPr>
              <a:t> να δεις αν ο θώρακας ανυψώνεται</a:t>
            </a:r>
          </a:p>
          <a:p>
            <a:pPr lvl="1">
              <a:buFont typeface="Wingdings" pitchFamily="2" charset="2"/>
              <a:buChar char="ü"/>
            </a:pPr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</a:rPr>
              <a:t>Άκουσ</a:t>
            </a:r>
            <a:r>
              <a:rPr lang="el-GR" dirty="0" smtClean="0">
                <a:latin typeface="Comic Sans MS" pitchFamily="66" charset="0"/>
              </a:rPr>
              <a:t>ε για το ήχο της αναπνοής </a:t>
            </a:r>
          </a:p>
          <a:p>
            <a:pPr lvl="1">
              <a:buFont typeface="Wingdings" pitchFamily="2" charset="2"/>
              <a:buChar char="ü"/>
            </a:pPr>
            <a:r>
              <a:rPr lang="el-GR" b="1" dirty="0" smtClean="0">
                <a:latin typeface="Comic Sans MS" pitchFamily="66" charset="0"/>
              </a:rPr>
              <a:t>Νιώσε</a:t>
            </a:r>
            <a:r>
              <a:rPr lang="el-GR" dirty="0" smtClean="0">
                <a:latin typeface="Comic Sans MS" pitchFamily="66" charset="0"/>
              </a:rPr>
              <a:t>, βάζοντας το χέρι σου στο διάφραγμα</a:t>
            </a:r>
          </a:p>
        </p:txBody>
      </p:sp>
      <p:pic>
        <p:nvPicPr>
          <p:cNvPr id="4" name="Picture 4" descr="ÎÏÎ¿ÏÎ­Î»ÎµÏÎ¼Î± ÎµÎ¹ÎºÏÎ½Î±Ï Î³Î¹Î± management airway in athl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4857760"/>
            <a:ext cx="1285852" cy="1800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sz="3700" dirty="0">
                <a:latin typeface="Comic Sans MS" pitchFamily="66" charset="0"/>
              </a:rPr>
              <a:t>Αερισμός με </a:t>
            </a:r>
            <a:r>
              <a:rPr lang="en-US" sz="3700" dirty="0">
                <a:latin typeface="Comic Sans MS" pitchFamily="66" charset="0"/>
              </a:rPr>
              <a:t>Bag Valve mask (</a:t>
            </a:r>
            <a:r>
              <a:rPr lang="en-US" sz="3700" dirty="0" err="1">
                <a:latin typeface="Comic Sans MS" pitchFamily="66" charset="0"/>
              </a:rPr>
              <a:t>Ambu</a:t>
            </a:r>
            <a:r>
              <a:rPr lang="en-US" sz="3700" dirty="0">
                <a:latin typeface="Comic Sans MS" pitchFamily="66" charset="0"/>
              </a:rPr>
              <a:t>)</a:t>
            </a:r>
            <a:endParaRPr lang="el-GR" sz="3700" dirty="0">
              <a:latin typeface="Comic Sans MS" pitchFamily="66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68538" y="1700213"/>
            <a:ext cx="2027237" cy="9175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sz="2800" dirty="0">
                <a:latin typeface="Comic Sans MS" pitchFamily="66" charset="0"/>
              </a:rPr>
              <a:t>Πότε;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1652588" cy="7191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l-GR" sz="2800" dirty="0">
                <a:latin typeface="Comic Sans MS" pitchFamily="66" charset="0"/>
              </a:rPr>
              <a:t>Πώς</a:t>
            </a:r>
            <a:r>
              <a:rPr lang="el-GR" sz="2800" dirty="0"/>
              <a:t>;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275"/>
            <a:ext cx="91440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212976"/>
            <a:ext cx="4514850" cy="3200401"/>
          </a:xfrm>
          <a:prstGeom prst="rect">
            <a:avLst/>
          </a:prstGeom>
          <a:noFill/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857224" y="428604"/>
            <a:ext cx="7829576" cy="135732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ΚΑΡΠΑ </a:t>
            </a:r>
            <a:b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- CPR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4067944" y="1988840"/>
            <a:ext cx="28803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  <a:latin typeface="Comic Sans MS" pitchFamily="66" charset="0"/>
              </a:rPr>
              <a:t>Συμπιέσεις </a:t>
            </a:r>
            <a:endParaRPr lang="el-G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857224" y="428604"/>
            <a:ext cx="7829576" cy="135732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ΚΑΡΠΑ </a:t>
            </a:r>
            <a:b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- CPR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4067944" y="1988840"/>
            <a:ext cx="28803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Comic Sans MS" pitchFamily="66" charset="0"/>
              </a:rPr>
              <a:t>Εμφυσήσεις </a:t>
            </a:r>
            <a:endParaRPr lang="el-G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7826" name="Picture 2" descr="http://www.simplyme.sg/wp-content/uploads/cpr-2-1024x58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140968"/>
            <a:ext cx="6120680" cy="3496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857224" y="428604"/>
            <a:ext cx="7829576" cy="135732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ΚΑΡΠΑ </a:t>
            </a:r>
            <a:b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- CPR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923928" y="1988840"/>
            <a:ext cx="288032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Comic Sans MS" pitchFamily="66" charset="0"/>
              </a:rPr>
              <a:t>Εμφυσήσεις + Συμπιέσεις  </a:t>
            </a:r>
            <a:endParaRPr lang="el-G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0898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24944"/>
            <a:ext cx="4514850" cy="3457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857224" y="428604"/>
            <a:ext cx="7829576" cy="135732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ΚΑΡΠΑ </a:t>
            </a:r>
            <a:b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- CPR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4067944" y="1988840"/>
            <a:ext cx="28803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Comic Sans MS" pitchFamily="66" charset="0"/>
              </a:rPr>
              <a:t>Συμπιέσεις </a:t>
            </a:r>
            <a:endParaRPr lang="el-G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852936"/>
            <a:ext cx="4634256" cy="3089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Infant C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3800475" cy="2571751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2987824" y="2420888"/>
            <a:ext cx="439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  <a:latin typeface="Comic Sans MS" pitchFamily="66" charset="0"/>
              </a:rPr>
              <a:t>ΑΠΙΝΙΔΩΣΗ</a:t>
            </a:r>
            <a:endParaRPr lang="el-GR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8130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342420"/>
            <a:ext cx="3888432" cy="2916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428868"/>
            <a:ext cx="4819650" cy="361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>
                <a:latin typeface="Comic Sans MS" pitchFamily="66" charset="0"/>
              </a:rPr>
              <a:t>Τα τελευταία χρόνια παρατηρείται πολύ μεγάλο ενδιαφέρον για την ανάνηψη των ασθενών. Μελέτες έχουν δείξει ότι πολλά θύματα θα είχαν σωθεί, αν είχαν εφαρμοστεί απλά </a:t>
            </a:r>
            <a:r>
              <a:rPr lang="el-GR" dirty="0" err="1" smtClean="0">
                <a:latin typeface="Comic Sans MS" pitchFamily="66" charset="0"/>
              </a:rPr>
              <a:t>ανανηπτικά</a:t>
            </a:r>
            <a:r>
              <a:rPr lang="el-GR" dirty="0" smtClean="0">
                <a:latin typeface="Comic Sans MS" pitchFamily="66" charset="0"/>
              </a:rPr>
              <a:t> μέτρα. Οι μελέτες αυτές οδήγησαν στην ανάγκη εκπαίδευσης στις βασικές αρχές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για την εφαρμογή της </a:t>
            </a:r>
            <a:r>
              <a:rPr lang="el-GR" dirty="0" err="1" smtClean="0">
                <a:latin typeface="Comic Sans MS" pitchFamily="66" charset="0"/>
              </a:rPr>
              <a:t>ενδονοσοκομειακά</a:t>
            </a:r>
            <a:r>
              <a:rPr lang="el-GR" dirty="0" smtClean="0">
                <a:latin typeface="Comic Sans MS" pitchFamily="66" charset="0"/>
              </a:rPr>
              <a:t> ή </a:t>
            </a:r>
            <a:r>
              <a:rPr lang="el-GR" dirty="0" err="1" smtClean="0">
                <a:latin typeface="Comic Sans MS" pitchFamily="66" charset="0"/>
              </a:rPr>
              <a:t>εξωνοσοκομειακά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tse1.mm.bing.net/th?&amp;id=OIP.M1e76f4aaea40a46c5bf337f2e9bb8d7eo0&amp;w=300&amp;h=225&amp;c=0&amp;pid=1.9&amp;rs=0&amp;p=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643314"/>
            <a:ext cx="3786214" cy="2428892"/>
          </a:xfrm>
          <a:prstGeom prst="rect">
            <a:avLst/>
          </a:prstGeom>
          <a:noFill/>
        </p:spPr>
      </p:pic>
      <p:pic>
        <p:nvPicPr>
          <p:cNvPr id="37892" name="Picture 4" descr="http://tse1.mm.bing.net/th?&amp;id=OIP.Mb0e2529227b8ddd021555b0a9ca2086eo0&amp;w=300&amp;h=225&amp;c=0&amp;pid=1.9&amp;rs=0&amp;p=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71876"/>
            <a:ext cx="3429024" cy="2643191"/>
          </a:xfrm>
          <a:prstGeom prst="rect">
            <a:avLst/>
          </a:prstGeom>
          <a:noFill/>
        </p:spPr>
      </p:pic>
      <p:pic>
        <p:nvPicPr>
          <p:cNvPr id="37894" name="Picture 6" descr="http://images.slideplayer.us/7/1666907/slides/slide_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857232"/>
            <a:ext cx="4071966" cy="2500330"/>
          </a:xfrm>
          <a:prstGeom prst="rect">
            <a:avLst/>
          </a:prstGeom>
          <a:noFill/>
        </p:spPr>
      </p:pic>
      <p:pic>
        <p:nvPicPr>
          <p:cNvPr id="37896" name="Picture 8" descr="http://tse1.mm.bing.net/th?&amp;id=OIP.M061bb1d01a6c9b2fd5a45c1483162f92o0&amp;w=300&amp;h=225&amp;c=0&amp;pid=1.9&amp;rs=0&amp;p=0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000108"/>
            <a:ext cx="350046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external-preview.redd.it/hq-peDGQ5l43Pko8N0zGp5Kr0p4CTpNdnDgl9xh9VVE.jpg?auto=webp&amp;s=11e4e80b9c6bb949e63738de24babfb38889846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0"/>
            <a:ext cx="5472608" cy="7081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921"/>
            <a:ext cx="5857884" cy="6839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7176513" cy="4791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Basic Life Support Infant C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219145" cy="3692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cs.smartdraw.com/cpr-diagram/examples/cpr-for-infant-andyoung-child-1-check-for-breathing.png?bn=15100111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84"/>
            <a:ext cx="6715116" cy="6715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71546"/>
            <a:ext cx="3439284" cy="5165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131069" cy="4011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0 First Aid Techniques That Turn Out to Be Harmf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71480"/>
            <a:ext cx="4202111" cy="5639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prismcpr.com/images/flow_ch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0"/>
            <a:ext cx="7135568" cy="6567782"/>
          </a:xfrm>
          <a:prstGeom prst="rect">
            <a:avLst/>
          </a:prstGeom>
          <a:noFill/>
        </p:spPr>
      </p:pic>
      <p:sp>
        <p:nvSpPr>
          <p:cNvPr id="3" name="2 - Έλλειψη"/>
          <p:cNvSpPr/>
          <p:nvPr/>
        </p:nvSpPr>
        <p:spPr>
          <a:xfrm>
            <a:off x="571472" y="3643314"/>
            <a:ext cx="300039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Έλλειψη"/>
          <p:cNvSpPr/>
          <p:nvPr/>
        </p:nvSpPr>
        <p:spPr>
          <a:xfrm>
            <a:off x="3786182" y="3429000"/>
            <a:ext cx="3214710" cy="866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>
            <a:off x="4286248" y="0"/>
            <a:ext cx="2428892" cy="1143008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>
            <a:off x="723872" y="295252"/>
            <a:ext cx="2428892" cy="1143008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6" name="Picture 4" descr="http://tse1.mm.bing.net/th?id=OIP.M42c478abcba3175704942839340c7124o0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85743"/>
            <a:ext cx="2857500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- CPR</a:t>
            </a:r>
            <a:r>
              <a:rPr lang="el-GR" dirty="0" smtClean="0">
                <a:latin typeface="Comic Sans MS" pitchFamily="66" charset="0"/>
              </a:rPr>
              <a:t> </a:t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>
                <a:latin typeface="Comic Sans MS" pitchFamily="66" charset="0"/>
              </a:rPr>
              <a:t>ΓΕΝΙΚΕΣ ΠΛΗΡΟΦΟΡΙΕΣ 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>
                <a:latin typeface="Comic Sans MS" pitchFamily="66" charset="0"/>
              </a:rPr>
              <a:t>Περίπου 700.000 καρδιακές ανακοπές ανά έτος στην Ευρώπη. 5 - 10% παίρνουν εξιτήριο από το νοσοκομείο.</a:t>
            </a:r>
          </a:p>
          <a:p>
            <a:r>
              <a:rPr lang="el-GR" dirty="0" smtClean="0">
                <a:latin typeface="Comic Sans MS" pitchFamily="66" charset="0"/>
              </a:rPr>
              <a:t> Η εφαρμογή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από παρευρισκόμενους πριν από την άφιξη εξειδικευμένης βοήθειας είναι ζωτικής σημασίας. </a:t>
            </a:r>
          </a:p>
          <a:p>
            <a:r>
              <a:rPr lang="el-GR" dirty="0" smtClean="0">
                <a:latin typeface="Comic Sans MS" pitchFamily="66" charset="0"/>
              </a:rPr>
              <a:t>Η έγκαιρη αναζωογόνηση και άμεση απινίδωση (εντός 1- 2 λεπτών) μπορεί να έχει ως αποτέλεσμα επιβίωση &gt;60%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Μάθημα 5ο – 20/11/2015 Α' βοήθειες σε Πνιγμό - Λιποθυμία - ppt κατέβασμ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Πνιγμός από αντικείμενο: Οι πρώτες βοήθειες για να σωθεί το παιδί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204864"/>
            <a:ext cx="428625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4616202" cy="6838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mage.slidesharecdn.com/basiclifesupport-120511141429-phpapp02/95/basic-life-support-18-728.jpg?cb=13367457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785794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Λάθος αερισμός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6294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Λάθος λόγο </a:t>
            </a:r>
            <a:r>
              <a:rPr lang="en-US" dirty="0" err="1" smtClean="0">
                <a:latin typeface="Comic Sans MS" pitchFamily="66" charset="0"/>
              </a:rPr>
              <a:t>COVID</a:t>
            </a:r>
            <a:r>
              <a:rPr lang="en-US" dirty="0" smtClean="0">
                <a:latin typeface="Comic Sans MS" pitchFamily="66" charset="0"/>
              </a:rPr>
              <a:t> -19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Μάσκα και ο </a:t>
            </a:r>
            <a:r>
              <a:rPr lang="el-GR" dirty="0" err="1" smtClean="0">
                <a:latin typeface="Comic Sans MS" pitchFamily="66" charset="0"/>
              </a:rPr>
              <a:t>Διασώστης</a:t>
            </a:r>
            <a:r>
              <a:rPr lang="el-GR" dirty="0" smtClean="0">
                <a:latin typeface="Comic Sans MS" pitchFamily="66" charset="0"/>
              </a:rPr>
              <a:t> και το Θύμα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708920"/>
            <a:ext cx="4991100" cy="2019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1809750" cy="1428750"/>
          </a:xfrm>
          <a:prstGeom prst="rect">
            <a:avLst/>
          </a:prstGeom>
          <a:noFill/>
        </p:spPr>
      </p:pic>
      <p:pic>
        <p:nvPicPr>
          <p:cNvPr id="41988" name="Picture 4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85860"/>
            <a:ext cx="4976762" cy="4976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714356"/>
            <a:ext cx="3529577" cy="4556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-714404"/>
            <a:ext cx="6858000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gure 1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142984"/>
            <a:ext cx="3490314" cy="4333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ΚΑΡΠΑ </a:t>
            </a:r>
            <a:r>
              <a:rPr lang="en-US" dirty="0" smtClean="0">
                <a:latin typeface="Comic Sans MS" pitchFamily="66" charset="0"/>
              </a:rPr>
              <a:t>- CPR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Πόσο συχνά θα μας τύχει; </a:t>
            </a:r>
            <a:r>
              <a:rPr lang="el-GR" dirty="0" smtClean="0">
                <a:latin typeface="Comic Sans MS" pitchFamily="66" charset="0"/>
              </a:rPr>
              <a:t>2-3 φορές στον καθένα μας (γενικό πληθυσμό)</a:t>
            </a:r>
          </a:p>
          <a:p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Ποιους θα αφορά η ανακοπή</a:t>
            </a:r>
            <a:r>
              <a:rPr lang="el-GR" dirty="0" smtClean="0">
                <a:latin typeface="Comic Sans MS" pitchFamily="66" charset="0"/>
              </a:rPr>
              <a:t>; 80% σε συγγενείς στο σπίτι ή συνεργάτες στο εργασιακό μας περιβάλλον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Σεμινάρια επειγόντων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457200" y="1412776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stral" pitchFamily="66" charset="0"/>
                <a:ea typeface="+mn-ea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tral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PHTLS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Basic &amp;Advanced Prehospital Trauma Life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6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ALSO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Advanced Life Support in Obstetrics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5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APLS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Advanced Pediatric life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ATLS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Advanced Trauma Life Support for Doctors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ALS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Advanced Life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ILS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Immediate Life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BLS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Basic Life Support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3568" y="2204864"/>
            <a:ext cx="8003232" cy="3921299"/>
          </a:xfrm>
        </p:spPr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Καινούριες οδηγίες με νέα δεδομένα το 2020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500530"/>
            <a:ext cx="8748464" cy="937422"/>
          </a:xfrm>
          <a:prstGeom prst="rect">
            <a:avLst/>
          </a:prstGeom>
          <a:solidFill>
            <a:srgbClr val="738A8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2696" tIns="0" rIns="12696" bIns="4443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Top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Things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to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Know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: 2020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AHA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Guidelines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for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CPR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and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ECC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Part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3: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Adult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Basic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and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Advanced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Life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  <a:cs typeface="Arial" pitchFamily="34" charset="0"/>
              </a:rPr>
              <a:t>Support</a:t>
            </a: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800" b="0" i="0" u="none" strike="noStrike" cap="none" normalizeH="0" baseline="0" dirty="0" err="1" smtClean="0">
                <a:ln>
                  <a:noFill/>
                </a:ln>
                <a:solidFill>
                  <a:srgbClr val="5C5858"/>
                </a:solidFill>
                <a:effectLst/>
                <a:latin typeface="Arial" pitchFamily="34" charset="0"/>
                <a:cs typeface="Arial" pitchFamily="34" charset="0"/>
              </a:rPr>
              <a:t>Published</a:t>
            </a:r>
            <a:r>
              <a:rPr kumimoji="0" lang="el-GR" sz="800" b="0" i="0" u="none" strike="noStrike" cap="none" normalizeH="0" baseline="0" dirty="0" smtClean="0">
                <a:ln>
                  <a:noFill/>
                </a:ln>
                <a:solidFill>
                  <a:srgbClr val="5C5858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el-GR" sz="800" b="0" i="0" u="none" strike="noStrike" cap="none" normalizeH="0" baseline="0" dirty="0" err="1" smtClean="0">
                <a:ln>
                  <a:noFill/>
                </a:ln>
                <a:solidFill>
                  <a:srgbClr val="5C5858"/>
                </a:solidFill>
                <a:effectLst/>
                <a:latin typeface="Arial" pitchFamily="34" charset="0"/>
                <a:cs typeface="Arial" pitchFamily="34" charset="0"/>
              </a:rPr>
              <a:t>October</a:t>
            </a:r>
            <a:r>
              <a:rPr kumimoji="0" lang="el-GR" sz="800" b="0" i="0" u="none" strike="noStrike" cap="none" normalizeH="0" baseline="0" dirty="0" smtClean="0">
                <a:ln>
                  <a:noFill/>
                </a:ln>
                <a:solidFill>
                  <a:srgbClr val="5C5858"/>
                </a:solidFill>
                <a:effectLst/>
                <a:latin typeface="Arial" pitchFamily="34" charset="0"/>
                <a:cs typeface="Arial" pitchFamily="34" charset="0"/>
              </a:rPr>
              <a:t> 21, 2020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omic Sans MS" pitchFamily="66" charset="0"/>
              </a:rPr>
              <a:t>Ευχαριστώ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First Aid Training Benefi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840066" cy="3249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First Aid CPR Training Emergency Rescue Paramedic Flat Icon with AED , Ambulance , Silent , Doctor and Pati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3744416" cy="386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Collect Hands Step for Chest Compressions Cardiopulmonary Resuscitation (CPR) Process in First Aids Rescue on Unconscious Person - Infographic Flat De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4303879" cy="1743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https://i.pinimg.com/564x/b8/43/47/b84347f3c15469e54e27d68243b2fea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412776"/>
            <a:ext cx="2372877" cy="1779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– CPR</a:t>
            </a:r>
            <a:r>
              <a:rPr lang="el-GR" dirty="0" smtClean="0">
                <a:latin typeface="Comic Sans MS" pitchFamily="66" charset="0"/>
              </a:rPr>
              <a:t/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>
                <a:latin typeface="Comic Sans MS" pitchFamily="66" charset="0"/>
              </a:rPr>
              <a:t>και το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min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l-GR" dirty="0" smtClean="0">
                <a:latin typeface="Comic Sans MS" pitchFamily="66" charset="0"/>
              </a:rPr>
              <a:t>μετράει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3000372"/>
            <a:ext cx="7901014" cy="3125791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>
                <a:latin typeface="Comic Sans MS" pitchFamily="66" charset="0"/>
              </a:rPr>
              <a:t>Στα </a:t>
            </a:r>
            <a:r>
              <a:rPr lang="el-GR" dirty="0" err="1" smtClean="0">
                <a:latin typeface="Comic Sans MS" pitchFamily="66" charset="0"/>
              </a:rPr>
              <a:t>4min</a:t>
            </a:r>
            <a:r>
              <a:rPr lang="el-GR" dirty="0" smtClean="0">
                <a:latin typeface="Comic Sans MS" pitchFamily="66" charset="0"/>
              </a:rPr>
              <a:t> έχουμε αρχή εγκεφαλικής βλάβης, ενώ στα 8-</a:t>
            </a:r>
            <a:r>
              <a:rPr lang="el-GR" dirty="0" err="1" smtClean="0">
                <a:latin typeface="Comic Sans MS" pitchFamily="66" charset="0"/>
              </a:rPr>
              <a:t>10min</a:t>
            </a:r>
            <a:r>
              <a:rPr lang="el-GR" dirty="0" smtClean="0">
                <a:latin typeface="Comic Sans MS" pitchFamily="66" charset="0"/>
              </a:rPr>
              <a:t> μιλάμε για εγκεφαλικό θάνατο. </a:t>
            </a:r>
          </a:p>
          <a:p>
            <a:r>
              <a:rPr lang="el-GR" dirty="0" smtClean="0">
                <a:latin typeface="Comic Sans MS" pitchFamily="66" charset="0"/>
              </a:rPr>
              <a:t>Κάθε λεπτό καθυστέρησης έναρξης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από τους παρευρισκόμενους ελαττώνει την επιβίωση κατά 10-12% </a:t>
            </a:r>
          </a:p>
          <a:p>
            <a:r>
              <a:rPr lang="el-GR" dirty="0" smtClean="0">
                <a:latin typeface="Comic Sans MS" pitchFamily="66" charset="0"/>
              </a:rPr>
              <a:t>Η ΕΠΙΒΙΩΣΗ ΤΟΥ ΑΤΟΜΟΥ ΘΑ ΕΞΑΡΤΗΘΕΙ ΑΠΟ ΤΗΝ ΤΑΧΥΤΗΤΑ ΔΡΑΣΗΣ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057525" cy="299085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dirty="0" err="1" smtClean="0">
                <a:latin typeface="Comic Sans MS" pitchFamily="66" charset="0"/>
              </a:rPr>
              <a:t>ΚΑΡΠΑ</a:t>
            </a:r>
            <a:r>
              <a:rPr lang="el-GR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– CPR</a:t>
            </a:r>
            <a:r>
              <a:rPr lang="el-GR" dirty="0" smtClean="0">
                <a:latin typeface="Comic Sans MS" pitchFamily="66" charset="0"/>
              </a:rPr>
              <a:t/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/>
              <a:t>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ΚΥΡΙΑ ΑΙΤΙΑ </a:t>
            </a:r>
            <a:endParaRPr lang="el-G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43808" y="3429000"/>
            <a:ext cx="5842992" cy="2697163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Comic Sans MS" pitchFamily="66" charset="0"/>
              </a:rPr>
              <a:t>Καρδιακά</a:t>
            </a:r>
          </a:p>
          <a:p>
            <a:r>
              <a:rPr lang="el-GR" dirty="0" smtClean="0">
                <a:latin typeface="Comic Sans MS" pitchFamily="66" charset="0"/>
              </a:rPr>
              <a:t>Αναπνευστικά</a:t>
            </a:r>
          </a:p>
          <a:p>
            <a:r>
              <a:rPr lang="el-GR" dirty="0" smtClean="0">
                <a:latin typeface="Comic Sans MS" pitchFamily="66" charset="0"/>
              </a:rPr>
              <a:t>Κυκλοφορικά</a:t>
            </a:r>
            <a:endParaRPr lang="el-G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1019</Words>
  <Application>Microsoft Office PowerPoint</Application>
  <PresentationFormat>Προβολή στην οθόνη (4:3)</PresentationFormat>
  <Paragraphs>188</Paragraphs>
  <Slides>72</Slides>
  <Notes>2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72</vt:i4>
      </vt:variant>
    </vt:vector>
  </HeadingPairs>
  <TitlesOfParts>
    <vt:vector size="74" baseType="lpstr">
      <vt:lpstr>Θέμα του Office</vt:lpstr>
      <vt:lpstr>Φωτογραφία του Photo Editor</vt:lpstr>
      <vt:lpstr>Καρδιοπνευμονική αναζωογόνηση</vt:lpstr>
      <vt:lpstr>Agenda</vt:lpstr>
      <vt:lpstr>Διαφάνεια 3</vt:lpstr>
      <vt:lpstr>Τι είναι η ΚΑΡΠΑ - CPR</vt:lpstr>
      <vt:lpstr> ΚΑΡΠΑ - CPR</vt:lpstr>
      <vt:lpstr> ΚΑΡΠΑ - CPR  ΓΕΝΙΚΕΣ ΠΛΗΡΟΦΟΡΙΕΣ </vt:lpstr>
      <vt:lpstr> ΚΑΡΠΑ - CPR</vt:lpstr>
      <vt:lpstr> ΚΑΡΠΑ – CPR και το min.μετράει</vt:lpstr>
      <vt:lpstr> ΚΑΡΠΑ – CPR  ΚΥΡΙΑ ΑΙΤΙΑ </vt:lpstr>
      <vt:lpstr> ΚΑΡΠΑ – CPR  ΑΙΤΙΕΣ ΔΙΑΚΟΠΗΣ ΑΕΡΙΣΜΟΥ</vt:lpstr>
      <vt:lpstr>Διαφάνεια 11</vt:lpstr>
      <vt:lpstr> ΚΑΡΠΑ – CPR  ΚΛΙΝΙΚΑ ΣΗΜΕΙΑ </vt:lpstr>
      <vt:lpstr> ΚΑΡΠΑ - CPR</vt:lpstr>
      <vt:lpstr> ΚΑΡΠΑ - CPR</vt:lpstr>
      <vt:lpstr> ΚΑΡΠΑ - CPR</vt:lpstr>
      <vt:lpstr>Διαφάνεια 16</vt:lpstr>
      <vt:lpstr>Θέση ανάνηψης σε ασθενή που ανανίπτει</vt:lpstr>
      <vt:lpstr>Διαφάνεια 18</vt:lpstr>
      <vt:lpstr>Διαφάνεια 19</vt:lpstr>
      <vt:lpstr> ΚΑΡΠΑ – CPR Παίδων</vt:lpstr>
      <vt:lpstr>Διαφάνεια 21</vt:lpstr>
      <vt:lpstr>Πότε κάνω ΚΑΡΠΑ  - CPR</vt:lpstr>
      <vt:lpstr>Διαφάνεια 23</vt:lpstr>
      <vt:lpstr> ΚΑΡΠΑ  - CPR</vt:lpstr>
      <vt:lpstr>Αυχενικό Κολλάρο</vt:lpstr>
      <vt:lpstr> ΚΑΡΠΑ - CPR</vt:lpstr>
      <vt:lpstr> ΚΑΡΠΑ - CPR</vt:lpstr>
      <vt:lpstr>ΚΑΡΠΑ – CPR  ΑΣΦΑΛΗΣ ΠΡΟΣΕΓΓΙΣΗ </vt:lpstr>
      <vt:lpstr> ΚΑΡΠΑ  - CPR</vt:lpstr>
      <vt:lpstr> ΚΑΡΠΑ  - CPR</vt:lpstr>
      <vt:lpstr>Διαφάνεια 31</vt:lpstr>
      <vt:lpstr>Πότε θα χρειασθεί η Διαχείριση του Αεραγωγού</vt:lpstr>
      <vt:lpstr>Απόφραξη αεραγωγού </vt:lpstr>
      <vt:lpstr>Αιτίες απόφραξης αεραγωγού</vt:lpstr>
      <vt:lpstr>Διαφάνεια 35</vt:lpstr>
      <vt:lpstr> ΚΑΡΠΑ  - CPR</vt:lpstr>
      <vt:lpstr>Απόφραξη Αεραγωγού</vt:lpstr>
      <vt:lpstr> ΚΑΡΠΑ  - CPR</vt:lpstr>
      <vt:lpstr> ΚΑΡΠΑ  - CPR</vt:lpstr>
      <vt:lpstr> ΚΑΡΠΑ  - CPR</vt:lpstr>
      <vt:lpstr> ΚΑΡΠΑ  - CPR</vt:lpstr>
      <vt:lpstr> ΕΛΕΓΧΟΣ ΤΗΣ ΑΝΑΠΝΟΗΣ</vt:lpstr>
      <vt:lpstr>Αερισμός με Bag Valve mask (Ambu)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Λάθος αερισμός</vt:lpstr>
      <vt:lpstr>Λάθος λόγο COVID -19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Ευχαριστώ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Καρδιοπνευμονική αναζωογόνηση</dc:title>
  <dc:creator>Public</dc:creator>
  <cp:lastModifiedBy>user</cp:lastModifiedBy>
  <cp:revision>110</cp:revision>
  <dcterms:created xsi:type="dcterms:W3CDTF">2021-03-02T07:41:07Z</dcterms:created>
  <dcterms:modified xsi:type="dcterms:W3CDTF">2021-03-07T18:17:50Z</dcterms:modified>
</cp:coreProperties>
</file>