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3" r:id="rId18"/>
    <p:sldId id="274" r:id="rId19"/>
    <p:sldId id="275" r:id="rId20"/>
    <p:sldId id="276"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0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939C4267-4C59-466F-BED9-8E6AE5A1B6BD}"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326578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9C4267-4C59-466F-BED9-8E6AE5A1B6BD}"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27355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9C4267-4C59-466F-BED9-8E6AE5A1B6BD}"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20001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9C4267-4C59-466F-BED9-8E6AE5A1B6BD}"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139532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939C4267-4C59-466F-BED9-8E6AE5A1B6BD}"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412738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39C4267-4C59-466F-BED9-8E6AE5A1B6BD}" type="datetimeFigureOut">
              <a:rPr lang="el-GR" smtClean="0"/>
              <a:pPr/>
              <a:t>27/6/2019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42412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39C4267-4C59-466F-BED9-8E6AE5A1B6BD}" type="datetimeFigureOut">
              <a:rPr lang="el-GR" smtClean="0"/>
              <a:pPr/>
              <a:t>27/6/2019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425587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39C4267-4C59-466F-BED9-8E6AE5A1B6BD}" type="datetimeFigureOut">
              <a:rPr lang="el-GR" smtClean="0"/>
              <a:pPr/>
              <a:t>27/6/2019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305029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39C4267-4C59-466F-BED9-8E6AE5A1B6BD}" type="datetimeFigureOut">
              <a:rPr lang="el-GR" smtClean="0"/>
              <a:pPr/>
              <a:t>27/6/2019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212951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39C4267-4C59-466F-BED9-8E6AE5A1B6BD}" type="datetimeFigureOut">
              <a:rPr lang="el-GR" smtClean="0"/>
              <a:pPr/>
              <a:t>27/6/2019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2761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39C4267-4C59-466F-BED9-8E6AE5A1B6BD}" type="datetimeFigureOut">
              <a:rPr lang="el-GR" smtClean="0"/>
              <a:pPr/>
              <a:t>27/6/2019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62407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C4267-4C59-466F-BED9-8E6AE5A1B6BD}" type="datetimeFigureOut">
              <a:rPr lang="el-GR" smtClean="0"/>
              <a:pPr/>
              <a:t>27/6/2019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F7E6C-F60B-4958-95FA-875C2F2B0F44}" type="slidenum">
              <a:rPr lang="el-GR" smtClean="0"/>
              <a:pPr/>
              <a:t>‹#›</a:t>
            </a:fld>
            <a:endParaRPr lang="el-GR"/>
          </a:p>
        </p:txBody>
      </p:sp>
    </p:spTree>
    <p:extLst>
      <p:ext uri="{BB962C8B-B14F-4D97-AF65-F5344CB8AC3E}">
        <p14:creationId xmlns:p14="http://schemas.microsoft.com/office/powerpoint/2010/main" xmlns="" val="119611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916;&#961;&#945;&#963;&#964;&#951;&#961;&#953;&#972;&#964;&#951;&#964;&#945;_6.docx"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hyperlink" Target="&#916;&#961;&#945;&#963;&#964;&#951;&#961;&#953;&#972;&#964;&#951;&#964;&#945;_4.doc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hyperlink" Target="&#916;&#961;&#945;&#963;&#964;&#951;&#961;&#953;&#972;&#964;&#951;&#964;&#945;_5.docx"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stretch>
            <a:fillRect/>
          </a:stretch>
        </p:blipFill>
        <p:spPr>
          <a:xfrm>
            <a:off x="0" y="-12918"/>
            <a:ext cx="12191999" cy="6870917"/>
          </a:xfrm>
          <a:prstGeom prst="rect">
            <a:avLst/>
          </a:prstGeom>
        </p:spPr>
      </p:pic>
      <p:sp>
        <p:nvSpPr>
          <p:cNvPr id="2" name="Τίτλος 1"/>
          <p:cNvSpPr>
            <a:spLocks noGrp="1"/>
          </p:cNvSpPr>
          <p:nvPr>
            <p:ph type="ctrTitle"/>
          </p:nvPr>
        </p:nvSpPr>
        <p:spPr>
          <a:xfrm>
            <a:off x="1524000" y="457201"/>
            <a:ext cx="9144000" cy="757645"/>
          </a:xfrm>
        </p:spPr>
        <p:txBody>
          <a:bodyPr>
            <a:normAutofit fontScale="90000"/>
          </a:bodyPr>
          <a:lstStyle/>
          <a:p>
            <a:r>
              <a:rPr lang="el-GR" b="1" dirty="0" smtClean="0">
                <a:solidFill>
                  <a:schemeClr val="bg1"/>
                </a:solidFill>
              </a:rPr>
              <a:t>ΤΑΞΙΔΙ ΣΤΟ ΒΥΘΟ</a:t>
            </a:r>
            <a:endParaRPr lang="el-GR" b="1" dirty="0">
              <a:solidFill>
                <a:schemeClr val="bg1"/>
              </a:solidFill>
            </a:endParaRPr>
          </a:p>
        </p:txBody>
      </p:sp>
      <p:sp>
        <p:nvSpPr>
          <p:cNvPr id="3" name="Υπότιτλος 2"/>
          <p:cNvSpPr>
            <a:spLocks noGrp="1"/>
          </p:cNvSpPr>
          <p:nvPr>
            <p:ph type="subTitle" idx="1"/>
          </p:nvPr>
        </p:nvSpPr>
        <p:spPr>
          <a:xfrm>
            <a:off x="1524000" y="1867988"/>
            <a:ext cx="9144000" cy="4454433"/>
          </a:xfrm>
        </p:spPr>
        <p:txBody>
          <a:bodyPr>
            <a:normAutofit/>
          </a:bodyPr>
          <a:lstStyle/>
          <a:p>
            <a:pPr algn="l"/>
            <a:r>
              <a:rPr lang="el-GR" sz="3200" b="1" dirty="0" smtClean="0">
                <a:solidFill>
                  <a:schemeClr val="bg1"/>
                </a:solidFill>
              </a:rPr>
              <a:t>Περιεχόμενα</a:t>
            </a:r>
          </a:p>
          <a:p>
            <a:pPr algn="l"/>
            <a:endParaRPr lang="el-GR" sz="3200" b="1" dirty="0">
              <a:solidFill>
                <a:schemeClr val="bg1"/>
              </a:solidFill>
            </a:endParaRPr>
          </a:p>
          <a:p>
            <a:pPr marL="457200" indent="-457200" algn="l">
              <a:buFont typeface="Arial" panose="020B0604020202020204" pitchFamily="34" charset="0"/>
              <a:buChar char="•"/>
            </a:pPr>
            <a:r>
              <a:rPr lang="el-GR" sz="3200" b="1" dirty="0" smtClean="0">
                <a:solidFill>
                  <a:schemeClr val="bg1"/>
                </a:solidFill>
              </a:rPr>
              <a:t>Μεταβολές στη θερμοκρασία του νερού</a:t>
            </a:r>
          </a:p>
          <a:p>
            <a:pPr marL="457200" indent="-457200" algn="l">
              <a:buFont typeface="Arial" panose="020B0604020202020204" pitchFamily="34" charset="0"/>
              <a:buChar char="•"/>
            </a:pPr>
            <a:r>
              <a:rPr lang="el-GR" sz="3200" b="1" dirty="0" smtClean="0">
                <a:solidFill>
                  <a:schemeClr val="bg1"/>
                </a:solidFill>
              </a:rPr>
              <a:t>Μεγέθη και ποσότητες στον ωκεανό</a:t>
            </a:r>
          </a:p>
          <a:p>
            <a:pPr marL="457200" indent="-457200" algn="l">
              <a:buFont typeface="Arial" panose="020B0604020202020204" pitchFamily="34" charset="0"/>
              <a:buChar char="•"/>
            </a:pPr>
            <a:r>
              <a:rPr lang="el-GR" sz="3200" b="1" dirty="0" smtClean="0">
                <a:solidFill>
                  <a:schemeClr val="bg1"/>
                </a:solidFill>
              </a:rPr>
              <a:t>Αλλαγές σε συνάρτηση με το βάθος</a:t>
            </a:r>
          </a:p>
          <a:p>
            <a:pPr marL="457200" indent="-457200" algn="l">
              <a:buFont typeface="Arial" panose="020B0604020202020204" pitchFamily="34" charset="0"/>
              <a:buChar char="•"/>
            </a:pPr>
            <a:r>
              <a:rPr lang="el-GR" sz="3200" b="1" dirty="0" smtClean="0">
                <a:solidFill>
                  <a:schemeClr val="bg1"/>
                </a:solidFill>
              </a:rPr>
              <a:t>Κυκλοφορία στον βαθύ ωκεανό</a:t>
            </a:r>
          </a:p>
          <a:p>
            <a:pPr marL="457200" indent="-457200" algn="l">
              <a:buFont typeface="Arial" panose="020B0604020202020204" pitchFamily="34" charset="0"/>
              <a:buChar char="•"/>
            </a:pPr>
            <a:r>
              <a:rPr lang="el-GR" sz="3200" b="1" dirty="0" smtClean="0">
                <a:solidFill>
                  <a:schemeClr val="bg1"/>
                </a:solidFill>
              </a:rPr>
              <a:t>Κατάδυση</a:t>
            </a:r>
          </a:p>
          <a:p>
            <a:pPr marL="457200" indent="-457200" algn="l">
              <a:buFont typeface="Arial" panose="020B0604020202020204" pitchFamily="34" charset="0"/>
              <a:buChar char="•"/>
            </a:pPr>
            <a:endParaRPr lang="el-GR" sz="3200" b="1" dirty="0">
              <a:solidFill>
                <a:schemeClr val="bg1"/>
              </a:solidFill>
            </a:endParaRPr>
          </a:p>
        </p:txBody>
      </p:sp>
    </p:spTree>
    <p:extLst>
      <p:ext uri="{BB962C8B-B14F-4D97-AF65-F5344CB8AC3E}">
        <p14:creationId xmlns:p14="http://schemas.microsoft.com/office/powerpoint/2010/main" xmlns="" val="260280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00B0F0"/>
            </a:gs>
            <a:gs pos="83000">
              <a:schemeClr val="accent1">
                <a:lumMod val="45000"/>
                <a:lumOff val="55000"/>
              </a:schemeClr>
            </a:gs>
            <a:gs pos="100000">
              <a:srgbClr val="FF0000"/>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2075"/>
          </a:xfrm>
        </p:spPr>
        <p:txBody>
          <a:bodyPr>
            <a:normAutofit fontScale="90000"/>
          </a:bodyPr>
          <a:lstStyle/>
          <a:p>
            <a:endParaRPr lang="el-GR" dirty="0"/>
          </a:p>
        </p:txBody>
      </p:sp>
      <p:sp>
        <p:nvSpPr>
          <p:cNvPr id="3" name="Θέση περιεχομένου 2"/>
          <p:cNvSpPr>
            <a:spLocks noGrp="1"/>
          </p:cNvSpPr>
          <p:nvPr>
            <p:ph idx="1"/>
          </p:nvPr>
        </p:nvSpPr>
        <p:spPr>
          <a:xfrm>
            <a:off x="838200" y="365125"/>
            <a:ext cx="10515600" cy="5811838"/>
          </a:xfrm>
        </p:spPr>
        <p:txBody>
          <a:bodyPr/>
          <a:lstStyle/>
          <a:p>
            <a:pPr marL="0" indent="0" algn="just">
              <a:buNone/>
            </a:pPr>
            <a:r>
              <a:rPr lang="el-GR" dirty="0" smtClean="0"/>
              <a:t>Το νερό που καταβυθίζεται ταξιδεύει κατά μήκος του Ατλαντικού ωκεανού προς την Ανταρκτική. Περισσότερο κρύο και αλμυρό νερό βυθίζεται στο Νότιο ωκεανό. Το βαθύ ρεύμα κρύου νερού χωρίζεται σε δύο τμήματα: το ένα κινείται προς τον Ινδικό ωκεανό και το άλλο κατευθύνεται προς τον Δυτικό Ειρηνικό. Και τα δυο ρεύματα ταξιδεύουν με κατεύθυνση τον Ισημερινό. </a:t>
            </a:r>
          </a:p>
          <a:p>
            <a:pPr marL="0" indent="0">
              <a:buNone/>
            </a:pPr>
            <a:endParaRPr lang="el-GR" dirty="0"/>
          </a:p>
          <a:p>
            <a:pPr marL="0" indent="0">
              <a:buNone/>
            </a:pPr>
            <a:endParaRPr lang="el-GR" dirty="0" smtClean="0"/>
          </a:p>
          <a:p>
            <a:pPr marL="0" indent="0">
              <a:buNone/>
            </a:pPr>
            <a:r>
              <a:rPr lang="el-GR" sz="2400" i="1" dirty="0" smtClean="0"/>
              <a:t>Εικόνα: Χάρτης ρευμάτων στους</a:t>
            </a:r>
          </a:p>
          <a:p>
            <a:pPr marL="0" indent="0">
              <a:buNone/>
            </a:pPr>
            <a:r>
              <a:rPr lang="el-GR" sz="2400" i="1" dirty="0"/>
              <a:t>ω</a:t>
            </a:r>
            <a:r>
              <a:rPr lang="el-GR" sz="2400" i="1" dirty="0" smtClean="0"/>
              <a:t>κεανούς της Γης</a:t>
            </a:r>
          </a:p>
          <a:p>
            <a:pPr marL="0" indent="0">
              <a:buNone/>
            </a:pPr>
            <a:endParaRPr lang="el-GR" dirty="0"/>
          </a:p>
        </p:txBody>
      </p:sp>
      <p:pic>
        <p:nvPicPr>
          <p:cNvPr id="4" name="Εικόνα 3"/>
          <p:cNvPicPr>
            <a:picLocks noChangeAspect="1"/>
          </p:cNvPicPr>
          <p:nvPr/>
        </p:nvPicPr>
        <p:blipFill>
          <a:blip r:embed="rId2" cstate="print"/>
          <a:stretch>
            <a:fillRect/>
          </a:stretch>
        </p:blipFill>
        <p:spPr>
          <a:xfrm>
            <a:off x="4949734" y="2821577"/>
            <a:ext cx="6404066" cy="3524522"/>
          </a:xfrm>
          <a:prstGeom prst="rect">
            <a:avLst/>
          </a:prstGeom>
        </p:spPr>
      </p:pic>
    </p:spTree>
    <p:extLst>
      <p:ext uri="{BB962C8B-B14F-4D97-AF65-F5344CB8AC3E}">
        <p14:creationId xmlns:p14="http://schemas.microsoft.com/office/powerpoint/2010/main" xmlns="" val="2739159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838200" y="253218"/>
            <a:ext cx="10515600" cy="111908"/>
          </a:xfrm>
        </p:spPr>
        <p:txBody>
          <a:bodyPr>
            <a:normAutofit fontScale="90000"/>
          </a:bodyPr>
          <a:lstStyle/>
          <a:p>
            <a:endParaRPr lang="el-GR" dirty="0"/>
          </a:p>
        </p:txBody>
      </p:sp>
      <p:sp>
        <p:nvSpPr>
          <p:cNvPr id="3" name="Θέση περιεχομένου 2"/>
          <p:cNvSpPr>
            <a:spLocks noGrp="1"/>
          </p:cNvSpPr>
          <p:nvPr>
            <p:ph idx="1"/>
          </p:nvPr>
        </p:nvSpPr>
        <p:spPr>
          <a:xfrm>
            <a:off x="838200" y="253218"/>
            <a:ext cx="10515600" cy="6344530"/>
          </a:xfrm>
        </p:spPr>
        <p:txBody>
          <a:bodyPr>
            <a:normAutofit/>
          </a:bodyPr>
          <a:lstStyle/>
          <a:p>
            <a:pPr marL="0" indent="0" algn="just">
              <a:buNone/>
            </a:pPr>
            <a:r>
              <a:rPr lang="el-GR" dirty="0" smtClean="0"/>
              <a:t>Στον Ισημερινό, το </a:t>
            </a:r>
            <a:r>
              <a:rPr lang="el-GR" dirty="0"/>
              <a:t>νερό αρχίζει να ζεσταίνεται, μειώνοντας την πυκνότητά του και προκαλείται έτσι η άνοδός </a:t>
            </a:r>
            <a:r>
              <a:rPr lang="el-GR" dirty="0" smtClean="0"/>
              <a:t>του</a:t>
            </a:r>
            <a:r>
              <a:rPr lang="el-GR" dirty="0"/>
              <a:t>. Η ανάβλυση αυτή, ή  </a:t>
            </a:r>
            <a:r>
              <a:rPr lang="el-GR" dirty="0" err="1"/>
              <a:t>upwelling</a:t>
            </a:r>
            <a:r>
              <a:rPr lang="el-GR" dirty="0"/>
              <a:t>,  όπως είναι διεθνώς γνωστή, είναι ένα πολύ σημαντικό φαινόμενο για την επαύξηση της ζωής στις περιοχές που συμβαίνει και συνίσταται στην εξαναγκασμένη άνοδο ψυχρών και πλούσιων σε θρεπτικά συστατικά νερών από τα βαθύτερα στρώματα στην επιφάνεια. </a:t>
            </a:r>
          </a:p>
        </p:txBody>
      </p:sp>
      <p:pic>
        <p:nvPicPr>
          <p:cNvPr id="4" name="Εικόνα 3"/>
          <p:cNvPicPr>
            <a:picLocks noChangeAspect="1"/>
          </p:cNvPicPr>
          <p:nvPr/>
        </p:nvPicPr>
        <p:blipFill>
          <a:blip r:embed="rId2" cstate="print"/>
          <a:stretch>
            <a:fillRect/>
          </a:stretch>
        </p:blipFill>
        <p:spPr>
          <a:xfrm>
            <a:off x="0" y="2897112"/>
            <a:ext cx="12192000" cy="3960888"/>
          </a:xfrm>
          <a:prstGeom prst="rect">
            <a:avLst/>
          </a:prstGeom>
        </p:spPr>
      </p:pic>
    </p:spTree>
    <p:extLst>
      <p:ext uri="{BB962C8B-B14F-4D97-AF65-F5344CB8AC3E}">
        <p14:creationId xmlns:p14="http://schemas.microsoft.com/office/powerpoint/2010/main" xmlns="" val="98535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00B0F0"/>
            </a:gs>
            <a:gs pos="83000">
              <a:schemeClr val="accent1">
                <a:lumMod val="45000"/>
                <a:lumOff val="55000"/>
              </a:schemeClr>
            </a:gs>
            <a:gs pos="100000">
              <a:srgbClr val="FF0000"/>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5041"/>
          </a:xfrm>
        </p:spPr>
        <p:txBody>
          <a:bodyPr>
            <a:normAutofit fontScale="90000"/>
          </a:bodyPr>
          <a:lstStyle/>
          <a:p>
            <a:endParaRPr lang="el-GR" dirty="0"/>
          </a:p>
        </p:txBody>
      </p:sp>
      <p:sp>
        <p:nvSpPr>
          <p:cNvPr id="3" name="Θέση περιεχομένου 2"/>
          <p:cNvSpPr>
            <a:spLocks noGrp="1"/>
          </p:cNvSpPr>
          <p:nvPr>
            <p:ph idx="1"/>
          </p:nvPr>
        </p:nvSpPr>
        <p:spPr>
          <a:xfrm>
            <a:off x="838199" y="154745"/>
            <a:ext cx="10964593" cy="6485206"/>
          </a:xfrm>
        </p:spPr>
        <p:txBody>
          <a:bodyPr>
            <a:normAutofit/>
          </a:bodyPr>
          <a:lstStyle/>
          <a:p>
            <a:pPr marL="0" indent="0" algn="just">
              <a:buNone/>
            </a:pPr>
            <a:r>
              <a:rPr lang="el-GR" dirty="0"/>
              <a:t>Το φαινόμενο αυτό συμβαίνει σε συγκεκριμένες παράκτιες περιοχές αλλά και στον ανοικτό ωκεανό, κυρίως στη ζώνη του Ισημερινού. Οι ψυχρές θαλάσσιες μάζες που έρχονται στην επιφάνεια επηρεάζουν επίσης και το κλίμα των γειτονικών περιοχών. </a:t>
            </a:r>
            <a:r>
              <a:rPr lang="el-GR" dirty="0" smtClean="0"/>
              <a:t>Η </a:t>
            </a:r>
            <a:r>
              <a:rPr lang="el-GR" dirty="0"/>
              <a:t>ζωή στα βαθύτερα στρώματα της θάλασσας είναι πιο περιορισμένη από ότι στην επιφάνεια. Έτσι τα θρεπτικά συστατικά βρίσκονται σε σχετική αφθονία γιατί δεν υπάρχουν αρκετοί οργανισμοί να τα καταναλώσουν. Όταν λοιπόν τα νερά αυτά με το φαινόμενο της ανάβλυσης έρθουν στην επιφάνεια τροφοδοτούν με θρεπτικά το βιολογικό κύκλο,  με αποτέλεσμα τη μεγάλη παραγωγικότητα των περιοχών αυτών. Το μεγαλύτερο ποσοστό της </a:t>
            </a:r>
            <a:endParaRPr lang="en-GB" dirty="0" smtClean="0"/>
          </a:p>
          <a:p>
            <a:pPr marL="0" indent="0">
              <a:buNone/>
            </a:pPr>
            <a:r>
              <a:rPr lang="el-GR" dirty="0" smtClean="0"/>
              <a:t>παγκόσμιας </a:t>
            </a:r>
            <a:r>
              <a:rPr lang="el-GR" dirty="0"/>
              <a:t>αλιείας προέρχεται από περιοχές </a:t>
            </a:r>
            <a:r>
              <a:rPr lang="el-GR" dirty="0" smtClean="0"/>
              <a:t>όπου</a:t>
            </a:r>
            <a:endParaRPr lang="en-GB" dirty="0" smtClean="0"/>
          </a:p>
          <a:p>
            <a:pPr marL="0" indent="0">
              <a:buNone/>
            </a:pPr>
            <a:r>
              <a:rPr lang="el-GR" dirty="0" smtClean="0"/>
              <a:t>συμβαίνει </a:t>
            </a:r>
            <a:r>
              <a:rPr lang="el-GR" dirty="0" err="1"/>
              <a:t>upwelling</a:t>
            </a:r>
            <a:r>
              <a:rPr lang="el-GR" dirty="0"/>
              <a:t> παρά το γεγονός ότι οι </a:t>
            </a:r>
            <a:endParaRPr lang="en-GB" dirty="0" smtClean="0"/>
          </a:p>
          <a:p>
            <a:pPr marL="0" indent="0">
              <a:buNone/>
            </a:pPr>
            <a:r>
              <a:rPr lang="el-GR" dirty="0" smtClean="0"/>
              <a:t>περιοχές αυτές </a:t>
            </a:r>
            <a:r>
              <a:rPr lang="el-GR" dirty="0"/>
              <a:t>αντιπροσωπεύουν  μόνο το 3% της </a:t>
            </a:r>
            <a:endParaRPr lang="en-GB" dirty="0" smtClean="0"/>
          </a:p>
          <a:p>
            <a:pPr marL="0" indent="0">
              <a:buNone/>
            </a:pPr>
            <a:r>
              <a:rPr lang="el-GR" dirty="0" smtClean="0"/>
              <a:t>επιφάνειας </a:t>
            </a:r>
            <a:r>
              <a:rPr lang="el-GR" dirty="0"/>
              <a:t>των ωκεανών. </a:t>
            </a:r>
          </a:p>
          <a:p>
            <a:pPr marL="0" indent="0">
              <a:buNone/>
            </a:pPr>
            <a:endParaRPr lang="el-GR" dirty="0"/>
          </a:p>
        </p:txBody>
      </p:sp>
      <p:pic>
        <p:nvPicPr>
          <p:cNvPr id="4" name="Εικόνα 3"/>
          <p:cNvPicPr>
            <a:picLocks noChangeAspect="1"/>
          </p:cNvPicPr>
          <p:nvPr/>
        </p:nvPicPr>
        <p:blipFill>
          <a:blip r:embed="rId2" cstate="print"/>
          <a:stretch>
            <a:fillRect/>
          </a:stretch>
        </p:blipFill>
        <p:spPr>
          <a:xfrm>
            <a:off x="8534400" y="3741089"/>
            <a:ext cx="3432517" cy="3109242"/>
          </a:xfrm>
          <a:prstGeom prst="rect">
            <a:avLst/>
          </a:prstGeom>
        </p:spPr>
      </p:pic>
    </p:spTree>
    <p:extLst>
      <p:ext uri="{BB962C8B-B14F-4D97-AF65-F5344CB8AC3E}">
        <p14:creationId xmlns:p14="http://schemas.microsoft.com/office/powerpoint/2010/main" xmlns="" val="1956209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5719"/>
          </a:xfrm>
        </p:spPr>
        <p:txBody>
          <a:bodyPr>
            <a:normAutofit fontScale="90000"/>
          </a:bodyPr>
          <a:lstStyle/>
          <a:p>
            <a:endParaRPr lang="el-GR" dirty="0"/>
          </a:p>
        </p:txBody>
      </p:sp>
      <p:sp>
        <p:nvSpPr>
          <p:cNvPr id="3" name="Θέση περιεχομένου 2"/>
          <p:cNvSpPr>
            <a:spLocks noGrp="1"/>
          </p:cNvSpPr>
          <p:nvPr>
            <p:ph idx="1"/>
          </p:nvPr>
        </p:nvSpPr>
        <p:spPr>
          <a:xfrm>
            <a:off x="838200" y="365125"/>
            <a:ext cx="10515600" cy="5811838"/>
          </a:xfrm>
        </p:spPr>
        <p:txBody>
          <a:bodyPr/>
          <a:lstStyle/>
          <a:p>
            <a:pPr marL="0" indent="0" algn="just">
              <a:buNone/>
            </a:pPr>
            <a:r>
              <a:rPr lang="el-GR" dirty="0" smtClean="0"/>
              <a:t>Η κίνηση του νερού σε βαθιά ρεύματα είναι εξαιρετικά αργή διαδικασία.  Η Παγκόσμια Ζώνη Μεταφοράς </a:t>
            </a:r>
            <a:r>
              <a:rPr lang="en-GB" dirty="0" smtClean="0"/>
              <a:t>(Global Conveyor Belt) </a:t>
            </a:r>
            <a:r>
              <a:rPr lang="el-GR" dirty="0" smtClean="0"/>
              <a:t>είναι ακόμη πιο αργή διαδικασία. Πιστεύεται ότι χρειάζονται 1000 χρόνια για να ολοκληρωθεί ένας κύκλος</a:t>
            </a:r>
            <a:r>
              <a:rPr lang="el-GR" dirty="0"/>
              <a:t>. Η Παγκόσμια Ζώνη Μεταφοράς (</a:t>
            </a:r>
            <a:r>
              <a:rPr lang="el-GR" dirty="0" err="1"/>
              <a:t>Global</a:t>
            </a:r>
            <a:r>
              <a:rPr lang="el-GR" dirty="0"/>
              <a:t> </a:t>
            </a:r>
            <a:r>
              <a:rPr lang="el-GR" dirty="0" err="1"/>
              <a:t>Conveyor</a:t>
            </a:r>
            <a:r>
              <a:rPr lang="el-GR" dirty="0"/>
              <a:t> </a:t>
            </a:r>
            <a:r>
              <a:rPr lang="el-GR" dirty="0" err="1"/>
              <a:t>Belt</a:t>
            </a:r>
            <a:r>
              <a:rPr lang="el-GR" dirty="0"/>
              <a:t>) </a:t>
            </a:r>
            <a:r>
              <a:rPr lang="el-GR" dirty="0" smtClean="0"/>
              <a:t>επιτρέπει την ανάμιξη μεταξύ θαλάσσιων λεκανών ουσιών, ιζημ</a:t>
            </a:r>
            <a:r>
              <a:rPr lang="el-GR" dirty="0"/>
              <a:t>ά</a:t>
            </a:r>
            <a:r>
              <a:rPr lang="el-GR" dirty="0" smtClean="0"/>
              <a:t>των, ιόντων άλατος, διαλυμένων αερίων αλλά και θερμικής ενέργειας. Ταξιδεύουν και μεταφέρονται επίσης σε διαφορετικές λεκάνες οργανισμοί.</a:t>
            </a:r>
          </a:p>
          <a:p>
            <a:pPr marL="0" indent="0">
              <a:buNone/>
            </a:pPr>
            <a:endParaRPr lang="el-GR" dirty="0"/>
          </a:p>
          <a:p>
            <a:pPr marL="0" indent="0">
              <a:buNone/>
            </a:pPr>
            <a:r>
              <a:rPr lang="el-GR" sz="2400" i="1" dirty="0" smtClean="0"/>
              <a:t>Εικόνα</a:t>
            </a:r>
            <a:r>
              <a:rPr lang="el-GR" sz="2400" i="1" dirty="0"/>
              <a:t>: Παγκόσμια Ζώνη </a:t>
            </a:r>
            <a:r>
              <a:rPr lang="el-GR" sz="2400" i="1" dirty="0" smtClean="0"/>
              <a:t>Μεταφοράς</a:t>
            </a:r>
          </a:p>
          <a:p>
            <a:pPr marL="0" indent="0">
              <a:buNone/>
            </a:pPr>
            <a:r>
              <a:rPr lang="el-GR" sz="2400" i="1" dirty="0" smtClean="0"/>
              <a:t>(</a:t>
            </a:r>
            <a:r>
              <a:rPr lang="el-GR" sz="2400" i="1" dirty="0" err="1"/>
              <a:t>Global</a:t>
            </a:r>
            <a:r>
              <a:rPr lang="el-GR" sz="2400" i="1" dirty="0"/>
              <a:t> </a:t>
            </a:r>
            <a:r>
              <a:rPr lang="el-GR" sz="2400" i="1" dirty="0" err="1"/>
              <a:t>Conveyor</a:t>
            </a:r>
            <a:r>
              <a:rPr lang="el-GR" sz="2400" i="1" dirty="0"/>
              <a:t> </a:t>
            </a:r>
            <a:r>
              <a:rPr lang="el-GR" sz="2400" i="1" dirty="0" err="1"/>
              <a:t>Belt</a:t>
            </a:r>
            <a:r>
              <a:rPr lang="el-GR" sz="2400" i="1" dirty="0"/>
              <a:t>) </a:t>
            </a:r>
            <a:endParaRPr lang="el-GR" sz="2400" i="1" dirty="0" smtClean="0"/>
          </a:p>
          <a:p>
            <a:pPr marL="0" indent="0">
              <a:buNone/>
            </a:pPr>
            <a:endParaRPr lang="el-GR" dirty="0"/>
          </a:p>
        </p:txBody>
      </p:sp>
      <p:pic>
        <p:nvPicPr>
          <p:cNvPr id="4" name="Εικόνα 3"/>
          <p:cNvPicPr>
            <a:picLocks noChangeAspect="1"/>
          </p:cNvPicPr>
          <p:nvPr/>
        </p:nvPicPr>
        <p:blipFill>
          <a:blip r:embed="rId3" cstate="print"/>
          <a:stretch>
            <a:fillRect/>
          </a:stretch>
        </p:blipFill>
        <p:spPr>
          <a:xfrm>
            <a:off x="6298002" y="3699803"/>
            <a:ext cx="5733022" cy="2912011"/>
          </a:xfrm>
          <a:prstGeom prst="rect">
            <a:avLst/>
          </a:prstGeom>
        </p:spPr>
      </p:pic>
    </p:spTree>
    <p:extLst>
      <p:ext uri="{BB962C8B-B14F-4D97-AF65-F5344CB8AC3E}">
        <p14:creationId xmlns:p14="http://schemas.microsoft.com/office/powerpoint/2010/main" xmlns="" val="288476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53781"/>
            <a:ext cx="10515600" cy="748078"/>
          </a:xfrm>
        </p:spPr>
        <p:txBody>
          <a:bodyPr>
            <a:normAutofit/>
          </a:bodyPr>
          <a:lstStyle/>
          <a:p>
            <a:r>
              <a:rPr lang="el-GR" b="1" dirty="0" smtClean="0"/>
              <a:t>ΤΟ ΗΛΙΑΚΟ ΦΩΣ ΣΤΟΝ ΩΚΕΑΝΟ</a:t>
            </a:r>
            <a:endParaRPr lang="el-GR" b="1" dirty="0"/>
          </a:p>
        </p:txBody>
      </p:sp>
      <p:sp>
        <p:nvSpPr>
          <p:cNvPr id="3" name="Θέση περιεχομένου 2"/>
          <p:cNvSpPr>
            <a:spLocks noGrp="1"/>
          </p:cNvSpPr>
          <p:nvPr>
            <p:ph idx="1"/>
          </p:nvPr>
        </p:nvSpPr>
        <p:spPr>
          <a:xfrm>
            <a:off x="584981" y="801859"/>
            <a:ext cx="10515600" cy="5642391"/>
          </a:xfrm>
        </p:spPr>
        <p:txBody>
          <a:bodyPr>
            <a:normAutofit fontScale="92500" lnSpcReduction="10000"/>
          </a:bodyPr>
          <a:lstStyle/>
          <a:p>
            <a:pPr marL="0" indent="0" algn="just">
              <a:buNone/>
            </a:pPr>
            <a:r>
              <a:rPr lang="el-GR" dirty="0" smtClean="0"/>
              <a:t>Ένα άλλο χαρακτηριστικό της βαθιάς θάλασσας είναι η έλλειψη ορατού φωτός. Το ηλιακό φως δεν διεισδύει εύκολα στα νερά του ωκεανού</a:t>
            </a:r>
            <a:r>
              <a:rPr lang="el-GR" dirty="0"/>
              <a:t>. Ανάλογα με το </a:t>
            </a:r>
            <a:r>
              <a:rPr lang="el-GR" dirty="0" smtClean="0"/>
              <a:t>βάθος </a:t>
            </a:r>
            <a:r>
              <a:rPr lang="el-GR" dirty="0"/>
              <a:t>που εισέρχεται στη μάζα του </a:t>
            </a:r>
            <a:r>
              <a:rPr lang="el-GR" dirty="0" smtClean="0"/>
              <a:t>νερού το φως, </a:t>
            </a:r>
            <a:r>
              <a:rPr lang="el-GR" dirty="0"/>
              <a:t>την χωρίζουμε κάθετα στις εξής ζώνες:</a:t>
            </a:r>
          </a:p>
          <a:p>
            <a:pPr marL="0" indent="0" algn="just">
              <a:buNone/>
            </a:pPr>
            <a:r>
              <a:rPr lang="el-GR" dirty="0"/>
              <a:t>α) </a:t>
            </a:r>
            <a:r>
              <a:rPr lang="el-GR" dirty="0" err="1"/>
              <a:t>Επιπελαγική</a:t>
            </a:r>
            <a:r>
              <a:rPr lang="el-GR" dirty="0"/>
              <a:t> ζώνη, από την επιφάνεια μέχρι βάθος 200 μέτρων. Ονομάζεται και </a:t>
            </a:r>
            <a:r>
              <a:rPr lang="el-GR" dirty="0" err="1"/>
              <a:t>εύφωτη</a:t>
            </a:r>
            <a:r>
              <a:rPr lang="el-GR" dirty="0"/>
              <a:t> ζώνη, καθώς υπάρχει διείσδυση της ηλιακής ακτινοβολίας και δυνατότητα φωτοσύνθεσης, </a:t>
            </a:r>
            <a:endParaRPr lang="el-GR" dirty="0" smtClean="0"/>
          </a:p>
          <a:p>
            <a:pPr marL="0" indent="0">
              <a:buNone/>
            </a:pPr>
            <a:r>
              <a:rPr lang="el-GR" dirty="0" smtClean="0"/>
              <a:t>β</a:t>
            </a:r>
            <a:r>
              <a:rPr lang="el-GR" dirty="0"/>
              <a:t>) </a:t>
            </a:r>
            <a:r>
              <a:rPr lang="el-GR" dirty="0" err="1"/>
              <a:t>Μεσοπελαγική</a:t>
            </a:r>
            <a:r>
              <a:rPr lang="el-GR" dirty="0"/>
              <a:t> ή </a:t>
            </a:r>
            <a:r>
              <a:rPr lang="el-GR" dirty="0" err="1"/>
              <a:t>μεσόφωτη</a:t>
            </a:r>
            <a:r>
              <a:rPr lang="el-GR" dirty="0"/>
              <a:t> ζώνη, </a:t>
            </a:r>
            <a:endParaRPr lang="el-GR" dirty="0" smtClean="0"/>
          </a:p>
          <a:p>
            <a:pPr marL="0" indent="0">
              <a:buNone/>
            </a:pPr>
            <a:r>
              <a:rPr lang="el-GR" dirty="0" smtClean="0"/>
              <a:t>από </a:t>
            </a:r>
            <a:r>
              <a:rPr lang="el-GR" dirty="0"/>
              <a:t>200 μέχρι 1.000 μέτρα βάθος, </a:t>
            </a:r>
            <a:endParaRPr lang="el-GR" dirty="0" smtClean="0"/>
          </a:p>
          <a:p>
            <a:pPr marL="0" indent="0">
              <a:buNone/>
            </a:pPr>
            <a:r>
              <a:rPr lang="el-GR" dirty="0" smtClean="0"/>
              <a:t>γ</a:t>
            </a:r>
            <a:r>
              <a:rPr lang="el-GR" dirty="0"/>
              <a:t>) </a:t>
            </a:r>
            <a:r>
              <a:rPr lang="el-GR" dirty="0" err="1"/>
              <a:t>βαθυπελαγική</a:t>
            </a:r>
            <a:r>
              <a:rPr lang="el-GR" dirty="0"/>
              <a:t> ζώνη (1.000 - 4.000 </a:t>
            </a:r>
            <a:r>
              <a:rPr lang="el-GR" dirty="0" smtClean="0"/>
              <a:t>μέτρα), </a:t>
            </a:r>
          </a:p>
          <a:p>
            <a:pPr marL="0" indent="0">
              <a:buNone/>
            </a:pPr>
            <a:r>
              <a:rPr lang="el-GR" dirty="0" smtClean="0"/>
              <a:t>από </a:t>
            </a:r>
            <a:r>
              <a:rPr lang="el-GR" dirty="0"/>
              <a:t>όπου ξεκινάει η άφωτη ζώνη  </a:t>
            </a:r>
            <a:r>
              <a:rPr lang="el-GR" dirty="0" smtClean="0"/>
              <a:t>και</a:t>
            </a:r>
          </a:p>
          <a:p>
            <a:pPr marL="0" indent="0">
              <a:buNone/>
            </a:pPr>
            <a:r>
              <a:rPr lang="el-GR" dirty="0" smtClean="0"/>
              <a:t> </a:t>
            </a:r>
            <a:r>
              <a:rPr lang="el-GR" dirty="0"/>
              <a:t>δ) </a:t>
            </a:r>
            <a:r>
              <a:rPr lang="el-GR" dirty="0" err="1"/>
              <a:t>αβυσσοπελαγική</a:t>
            </a:r>
            <a:r>
              <a:rPr lang="el-GR" dirty="0"/>
              <a:t> ζώνη, η οποία  </a:t>
            </a:r>
            <a:r>
              <a:rPr lang="el-GR" dirty="0" smtClean="0"/>
              <a:t>περιλαμβάνει</a:t>
            </a:r>
          </a:p>
          <a:p>
            <a:pPr marL="0" indent="0">
              <a:buNone/>
            </a:pPr>
            <a:r>
              <a:rPr lang="el-GR" dirty="0" smtClean="0"/>
              <a:t> </a:t>
            </a:r>
            <a:r>
              <a:rPr lang="el-GR" dirty="0"/>
              <a:t>όλα τα βαθύτερα από 4.000 μέτρα </a:t>
            </a:r>
            <a:endParaRPr lang="el-GR" dirty="0" smtClean="0"/>
          </a:p>
          <a:p>
            <a:pPr marL="0" indent="0">
              <a:buNone/>
            </a:pPr>
            <a:r>
              <a:rPr lang="el-GR" dirty="0" smtClean="0"/>
              <a:t>μέρη </a:t>
            </a:r>
            <a:r>
              <a:rPr lang="el-GR" dirty="0"/>
              <a:t>του ωκεανού.</a:t>
            </a:r>
          </a:p>
        </p:txBody>
      </p:sp>
      <p:pic>
        <p:nvPicPr>
          <p:cNvPr id="4" name="Εικόνα 3"/>
          <p:cNvPicPr>
            <a:picLocks noChangeAspect="1"/>
          </p:cNvPicPr>
          <p:nvPr/>
        </p:nvPicPr>
        <p:blipFill>
          <a:blip r:embed="rId3" cstate="print"/>
          <a:stretch>
            <a:fillRect/>
          </a:stretch>
        </p:blipFill>
        <p:spPr>
          <a:xfrm>
            <a:off x="7610622" y="2855742"/>
            <a:ext cx="4581378" cy="3802013"/>
          </a:xfrm>
          <a:prstGeom prst="rect">
            <a:avLst/>
          </a:prstGeom>
        </p:spPr>
      </p:pic>
    </p:spTree>
    <p:extLst>
      <p:ext uri="{BB962C8B-B14F-4D97-AF65-F5344CB8AC3E}">
        <p14:creationId xmlns:p14="http://schemas.microsoft.com/office/powerpoint/2010/main" xmlns="" val="2582867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00B0F0"/>
            </a:gs>
            <a:gs pos="83000">
              <a:schemeClr val="accent1">
                <a:lumMod val="45000"/>
                <a:lumOff val="55000"/>
              </a:schemeClr>
            </a:gs>
            <a:gs pos="100000">
              <a:srgbClr val="FF0000"/>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33681"/>
          </a:xfrm>
        </p:spPr>
        <p:txBody>
          <a:bodyPr>
            <a:normAutofit fontScale="90000"/>
          </a:bodyPr>
          <a:lstStyle/>
          <a:p>
            <a:endParaRPr lang="el-GR" dirty="0"/>
          </a:p>
        </p:txBody>
      </p:sp>
      <p:sp>
        <p:nvSpPr>
          <p:cNvPr id="3" name="Θέση περιεχομένου 2"/>
          <p:cNvSpPr>
            <a:spLocks noGrp="1"/>
          </p:cNvSpPr>
          <p:nvPr>
            <p:ph idx="1"/>
          </p:nvPr>
        </p:nvSpPr>
        <p:spPr>
          <a:xfrm>
            <a:off x="838200" y="1153551"/>
            <a:ext cx="10515600" cy="5937812"/>
          </a:xfrm>
        </p:spPr>
        <p:txBody>
          <a:bodyPr>
            <a:normAutofit/>
          </a:bodyPr>
          <a:lstStyle/>
          <a:p>
            <a:pPr marL="0" indent="0" algn="just">
              <a:buNone/>
            </a:pPr>
            <a:r>
              <a:rPr lang="el-GR" dirty="0" smtClean="0"/>
              <a:t>Μια </a:t>
            </a:r>
            <a:r>
              <a:rPr lang="el-GR" dirty="0"/>
              <a:t>φωτεινή δέσμη στην ουσία είναι δέσμη φωτονίων. Κάποια φωτόνια </a:t>
            </a:r>
            <a:r>
              <a:rPr lang="el-GR" dirty="0" err="1" smtClean="0"/>
              <a:t>απορροφώνται</a:t>
            </a:r>
            <a:r>
              <a:rPr lang="el-GR" dirty="0" smtClean="0"/>
              <a:t> </a:t>
            </a:r>
            <a:r>
              <a:rPr lang="el-GR" dirty="0"/>
              <a:t>από τα μόρια του νερού και αυξάνουν τη θερμοκρασία ή </a:t>
            </a:r>
            <a:r>
              <a:rPr lang="el-GR" dirty="0" err="1"/>
              <a:t>απορροφώνται</a:t>
            </a:r>
            <a:r>
              <a:rPr lang="el-GR" dirty="0"/>
              <a:t> από το </a:t>
            </a:r>
            <a:r>
              <a:rPr lang="el-GR" dirty="0" err="1"/>
              <a:t>φυτοπλανκτόν</a:t>
            </a:r>
            <a:r>
              <a:rPr lang="el-GR" dirty="0"/>
              <a:t> για τη φωτοσύνθεση. Κάποια άλλα φωτόνια της ίδιας δέσμης μεταβάλουν τη διεύθυνσή τους σαν αποτέλεσμα της παρεμβολής των μορίων του νερού και των σωματιδίων που είναι σε αιώρηση. Το φαινόμενο αυτό στην οπτική ονομάζεται σκέδαση του φωτός και το αποτέλεσμά του είναι να εξασθενεί τη φωτεινή δέσμη γιατί τα φωτόνια που άλλαξαν διεύθυνση έχουν ξεφύγει από την υπόλοιπη  ομάδα φωτονίων που συνεχίζει την πορεία της. Έτσι βλέπουμε ότι η συνολική εξασθένιση της φωτεινής δέσμης είναι αποτέλεσμα τόσο της απορρόφησης όσο και της σκέδασης.</a:t>
            </a:r>
          </a:p>
        </p:txBody>
      </p:sp>
    </p:spTree>
    <p:extLst>
      <p:ext uri="{BB962C8B-B14F-4D97-AF65-F5344CB8AC3E}">
        <p14:creationId xmlns:p14="http://schemas.microsoft.com/office/powerpoint/2010/main" xmlns="" val="994120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838200" y="239152"/>
            <a:ext cx="10515600" cy="125974"/>
          </a:xfrm>
        </p:spPr>
        <p:txBody>
          <a:bodyPr>
            <a:normAutofit fontScale="90000"/>
          </a:bodyPr>
          <a:lstStyle/>
          <a:p>
            <a:endParaRPr lang="el-GR"/>
          </a:p>
        </p:txBody>
      </p:sp>
      <p:sp>
        <p:nvSpPr>
          <p:cNvPr id="3" name="Θέση περιεχομένου 2"/>
          <p:cNvSpPr>
            <a:spLocks noGrp="1"/>
          </p:cNvSpPr>
          <p:nvPr>
            <p:ph idx="1"/>
          </p:nvPr>
        </p:nvSpPr>
        <p:spPr>
          <a:xfrm>
            <a:off x="838200" y="239152"/>
            <a:ext cx="10515600" cy="6618848"/>
          </a:xfrm>
        </p:spPr>
        <p:txBody>
          <a:bodyPr>
            <a:normAutofit lnSpcReduction="10000"/>
          </a:bodyPr>
          <a:lstStyle/>
          <a:p>
            <a:pPr marL="0" indent="0" algn="just">
              <a:buNone/>
            </a:pPr>
            <a:r>
              <a:rPr lang="el-GR" dirty="0"/>
              <a:t>Οι συντελεστές εξασθένησης και σκέδασης έχουν διαφορετικές τιμές σε διαφορετικά μήκη κύματος του φωτός, έχουν δηλαδή φασματική εξάρτηση. Η φασματική κατανομή τους στο ορατό φάσμα, για διάφορους τύπους νερών (καθαρά ωκεάνια, παράκτια και κόλπων όπου εκβάλλουν ποτάμια), φαίνεται στο σχήμα 4.26. Παρατηρούμε ότι τα καθαρά νερά στο μπλε και στο πράσινο χρώμα έχουν μικρή τιμή του συντελεστή εξασθένησης, ενώ από το </a:t>
            </a:r>
            <a:r>
              <a:rPr lang="el-GR" dirty="0" smtClean="0"/>
              <a:t>πορτοκαλί</a:t>
            </a:r>
          </a:p>
          <a:p>
            <a:pPr marL="0" indent="0" algn="just">
              <a:buNone/>
            </a:pPr>
            <a:r>
              <a:rPr lang="el-GR" dirty="0" smtClean="0"/>
              <a:t> </a:t>
            </a:r>
            <a:r>
              <a:rPr lang="el-GR" dirty="0"/>
              <a:t>προς το κόκκινο και το υπέρυθρο γίνεται μια </a:t>
            </a:r>
            <a:endParaRPr lang="el-GR" dirty="0" smtClean="0"/>
          </a:p>
          <a:p>
            <a:pPr marL="0" indent="0" algn="just">
              <a:buNone/>
            </a:pPr>
            <a:r>
              <a:rPr lang="el-GR" dirty="0" smtClean="0"/>
              <a:t>πολύ </a:t>
            </a:r>
            <a:r>
              <a:rPr lang="el-GR" dirty="0"/>
              <a:t>μεγάλη αύξηση. Αυτό σημαίνει ότι το </a:t>
            </a:r>
            <a:endParaRPr lang="el-GR" dirty="0" smtClean="0"/>
          </a:p>
          <a:p>
            <a:pPr marL="0" indent="0" algn="just">
              <a:buNone/>
            </a:pPr>
            <a:r>
              <a:rPr lang="el-GR" dirty="0" smtClean="0"/>
              <a:t>κόκκινο </a:t>
            </a:r>
            <a:r>
              <a:rPr lang="el-GR" dirty="0"/>
              <a:t>και περισσότερο το υπέρυθρο </a:t>
            </a:r>
            <a:endParaRPr lang="el-GR" dirty="0" smtClean="0"/>
          </a:p>
          <a:p>
            <a:pPr marL="0" indent="0" algn="just">
              <a:buNone/>
            </a:pPr>
            <a:r>
              <a:rPr lang="el-GR" dirty="0" err="1" smtClean="0"/>
              <a:t>απορροφόνται</a:t>
            </a:r>
            <a:r>
              <a:rPr lang="el-GR" dirty="0" smtClean="0"/>
              <a:t> </a:t>
            </a:r>
            <a:r>
              <a:rPr lang="el-GR" dirty="0"/>
              <a:t>στα πρώτα μέτρα της </a:t>
            </a:r>
            <a:r>
              <a:rPr lang="el-GR" dirty="0" smtClean="0"/>
              <a:t>διάδοσής</a:t>
            </a:r>
          </a:p>
          <a:p>
            <a:pPr marL="0" indent="0" algn="just">
              <a:buNone/>
            </a:pPr>
            <a:r>
              <a:rPr lang="el-GR" dirty="0" smtClean="0"/>
              <a:t>τους </a:t>
            </a:r>
            <a:r>
              <a:rPr lang="el-GR" dirty="0"/>
              <a:t>μέσα στο νερό. Αντίθετα ο συντελεστής </a:t>
            </a:r>
            <a:endParaRPr lang="el-GR" dirty="0" smtClean="0"/>
          </a:p>
          <a:p>
            <a:pPr marL="0" indent="0" algn="just">
              <a:buNone/>
            </a:pPr>
            <a:r>
              <a:rPr lang="el-GR" dirty="0" smtClean="0"/>
              <a:t>σκέδασης</a:t>
            </a:r>
            <a:r>
              <a:rPr lang="el-GR" dirty="0"/>
              <a:t>, παρά του ότι είναι μικρός συγκριτικά </a:t>
            </a:r>
            <a:endParaRPr lang="el-GR" dirty="0" smtClean="0"/>
          </a:p>
          <a:p>
            <a:pPr marL="0" indent="0" algn="just">
              <a:buNone/>
            </a:pPr>
            <a:r>
              <a:rPr lang="el-GR" dirty="0" smtClean="0"/>
              <a:t>με </a:t>
            </a:r>
            <a:r>
              <a:rPr lang="el-GR" dirty="0"/>
              <a:t>την εξασθένηση, παρουσιάζει επιλεκτική </a:t>
            </a:r>
            <a:endParaRPr lang="el-GR" dirty="0" smtClean="0"/>
          </a:p>
          <a:p>
            <a:pPr marL="0" indent="0" algn="just">
              <a:buNone/>
            </a:pPr>
            <a:r>
              <a:rPr lang="el-GR" dirty="0" smtClean="0"/>
              <a:t>αύξηση </a:t>
            </a:r>
            <a:r>
              <a:rPr lang="el-GR" dirty="0"/>
              <a:t>προς το μπλε. </a:t>
            </a:r>
          </a:p>
        </p:txBody>
      </p:sp>
      <p:pic>
        <p:nvPicPr>
          <p:cNvPr id="4" name="Εικόνα 3"/>
          <p:cNvPicPr>
            <a:picLocks noChangeAspect="1"/>
          </p:cNvPicPr>
          <p:nvPr/>
        </p:nvPicPr>
        <p:blipFill>
          <a:blip r:embed="rId2" cstate="print"/>
          <a:stretch>
            <a:fillRect/>
          </a:stretch>
        </p:blipFill>
        <p:spPr>
          <a:xfrm>
            <a:off x="8103512" y="2616591"/>
            <a:ext cx="4088488" cy="4241409"/>
          </a:xfrm>
          <a:prstGeom prst="rect">
            <a:avLst/>
          </a:prstGeom>
        </p:spPr>
      </p:pic>
    </p:spTree>
    <p:extLst>
      <p:ext uri="{BB962C8B-B14F-4D97-AF65-F5344CB8AC3E}">
        <p14:creationId xmlns:p14="http://schemas.microsoft.com/office/powerpoint/2010/main" xmlns="" val="1332697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00B0F0"/>
            </a:gs>
            <a:gs pos="83000">
              <a:schemeClr val="accent1">
                <a:lumMod val="45000"/>
                <a:lumOff val="55000"/>
              </a:schemeClr>
            </a:gs>
            <a:gs pos="100000">
              <a:srgbClr val="7030A0"/>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5719"/>
          </a:xfrm>
        </p:spPr>
        <p:txBody>
          <a:bodyPr>
            <a:normAutofit fontScale="90000"/>
          </a:bodyPr>
          <a:lstStyle/>
          <a:p>
            <a:endParaRPr lang="el-GR" dirty="0"/>
          </a:p>
        </p:txBody>
      </p:sp>
      <p:sp>
        <p:nvSpPr>
          <p:cNvPr id="3" name="Θέση περιεχομένου 2"/>
          <p:cNvSpPr>
            <a:spLocks noGrp="1"/>
          </p:cNvSpPr>
          <p:nvPr>
            <p:ph idx="1"/>
          </p:nvPr>
        </p:nvSpPr>
        <p:spPr>
          <a:xfrm>
            <a:off x="838200" y="98474"/>
            <a:ext cx="10515600" cy="6499274"/>
          </a:xfrm>
        </p:spPr>
        <p:txBody>
          <a:bodyPr>
            <a:normAutofit fontScale="85000" lnSpcReduction="20000"/>
          </a:bodyPr>
          <a:lstStyle/>
          <a:p>
            <a:pPr marL="0" indent="0" algn="just">
              <a:buNone/>
            </a:pPr>
            <a:r>
              <a:rPr lang="el-GR" dirty="0" smtClean="0"/>
              <a:t>Το </a:t>
            </a:r>
            <a:r>
              <a:rPr lang="el-GR" dirty="0"/>
              <a:t>ηλιακό φως μέσα στο νερό είναι η απαραίτητη παράμετρος που καθορίζει τόσο τη θέρμανση των επιφανειακών στρωμάτων όσο και τις φωτοσυνθετικές διεργασίες, απαραίτητες στην αναπαραγωγή του </a:t>
            </a:r>
            <a:r>
              <a:rPr lang="el-GR" dirty="0" err="1" smtClean="0"/>
              <a:t>φυτοπλαγκτό</a:t>
            </a:r>
            <a:r>
              <a:rPr lang="el-GR" dirty="0" smtClean="0"/>
              <a:t>. </a:t>
            </a:r>
            <a:r>
              <a:rPr lang="el-GR" dirty="0"/>
              <a:t>Το φυτοπλαγκτόν είναι η βάση της τροφικής αλυσίδας της ζωής των ωκεανών. Το επιφανειακό στρώμα νερού στο οποίο διεισδύει το φως, είναι το στρώμα στο οποίο αναπτύσσεται η συντριπτική πλειοψηφία της ζωής</a:t>
            </a:r>
            <a:r>
              <a:rPr lang="el-GR" dirty="0" smtClean="0"/>
              <a:t>.</a:t>
            </a:r>
            <a:endParaRPr lang="el-GR" dirty="0"/>
          </a:p>
          <a:p>
            <a:pPr marL="0" indent="0" algn="just">
              <a:buNone/>
            </a:pPr>
            <a:r>
              <a:rPr lang="el-GR" dirty="0"/>
              <a:t>Η ηλιακή ακτινοβολία που φθάνει στην επιφάνεια της γης, είναι λίγο διαφορετική από ότι είναι στην ανώτερη ατμόσφαιρα γιατί σημαντικές ποσότητες, σε επιλεγμένα μήκη κύματος, </a:t>
            </a:r>
            <a:r>
              <a:rPr lang="el-GR" dirty="0" err="1"/>
              <a:t>απορροφώνται</a:t>
            </a:r>
            <a:r>
              <a:rPr lang="el-GR" dirty="0"/>
              <a:t> από τα διάφορα ατμοσφαιρικά στρώματα. Το ηλιακό φως που τελικά φθάνει στην επιφάνεια της θάλασσας διεισδύει σε βάθος, αλλά τα μόρια του νερού ασκούν μια επιλεκτική απορρόφηση σε ορισμένα μήκη κύματος, σύμφωνα με τη φασματική κατανομή του συντελεστή εξασθένησης, όπως είδαμε παραπάνω. Το αποτέλεσμα είναι τα μήκη κύματος στην μπλε περιοχή του φάσματος να έχουν τη μεγαλύτερη διεισδυτικότητα, ενώ στην κόκκινη περιοχή να </a:t>
            </a:r>
            <a:r>
              <a:rPr lang="el-GR" dirty="0" err="1"/>
              <a:t>απορροφώνται</a:t>
            </a:r>
            <a:r>
              <a:rPr lang="el-GR" dirty="0"/>
              <a:t> στα πρώτα μέτρα. Στο υπέρυθρο, λίγα εκατοστά του μέτρου είναι αρκετά για την πλήρη απορρόφησή του.</a:t>
            </a:r>
          </a:p>
          <a:p>
            <a:pPr marL="0" indent="0">
              <a:buNone/>
            </a:pPr>
            <a:endParaRPr lang="el-GR" dirty="0"/>
          </a:p>
          <a:p>
            <a:pPr marL="0" indent="0">
              <a:buNone/>
            </a:pPr>
            <a:r>
              <a:rPr lang="el-GR" sz="2400" i="1" dirty="0" smtClean="0"/>
              <a:t>Εικόνα: Διείσδυση </a:t>
            </a:r>
            <a:r>
              <a:rPr lang="el-GR" sz="2400" i="1" dirty="0"/>
              <a:t>του φωτός με το βάθος </a:t>
            </a:r>
            <a:endParaRPr lang="el-GR" sz="2400" i="1" dirty="0" smtClean="0"/>
          </a:p>
          <a:p>
            <a:pPr marL="0" indent="0">
              <a:buNone/>
            </a:pPr>
            <a:r>
              <a:rPr lang="el-GR" sz="2400" i="1" dirty="0" smtClean="0"/>
              <a:t>σε </a:t>
            </a:r>
            <a:r>
              <a:rPr lang="el-GR" sz="2400" i="1" dirty="0"/>
              <a:t>καθαρά ωκεάνια νερά. Φαίνεται ότι κάτω </a:t>
            </a:r>
            <a:endParaRPr lang="el-GR" sz="2400" i="1" dirty="0" smtClean="0"/>
          </a:p>
          <a:p>
            <a:pPr marL="0" indent="0">
              <a:buNone/>
            </a:pPr>
            <a:r>
              <a:rPr lang="el-GR" sz="2400" i="1" dirty="0" smtClean="0"/>
              <a:t>από </a:t>
            </a:r>
            <a:r>
              <a:rPr lang="el-GR" sz="2400" i="1" dirty="0"/>
              <a:t>ένα βάθος το μόνο χρώμα που υπάρχει </a:t>
            </a:r>
            <a:endParaRPr lang="el-GR" sz="2400" i="1" dirty="0" smtClean="0"/>
          </a:p>
          <a:p>
            <a:pPr marL="0" indent="0">
              <a:buNone/>
            </a:pPr>
            <a:r>
              <a:rPr lang="el-GR" sz="2400" i="1" dirty="0" smtClean="0"/>
              <a:t>στη </a:t>
            </a:r>
            <a:r>
              <a:rPr lang="el-GR" sz="2400" i="1" dirty="0"/>
              <a:t>θάλασσα είναι το μπλε. </a:t>
            </a:r>
          </a:p>
        </p:txBody>
      </p:sp>
      <p:pic>
        <p:nvPicPr>
          <p:cNvPr id="4" name="Εικόνα 3"/>
          <p:cNvPicPr>
            <a:picLocks noChangeAspect="1"/>
          </p:cNvPicPr>
          <p:nvPr/>
        </p:nvPicPr>
        <p:blipFill>
          <a:blip r:embed="rId2" cstate="print"/>
          <a:stretch>
            <a:fillRect/>
          </a:stretch>
        </p:blipFill>
        <p:spPr>
          <a:xfrm>
            <a:off x="6921305" y="4375052"/>
            <a:ext cx="4631977" cy="2482948"/>
          </a:xfrm>
          <a:prstGeom prst="rect">
            <a:avLst/>
          </a:prstGeom>
        </p:spPr>
      </p:pic>
    </p:spTree>
    <p:extLst>
      <p:ext uri="{BB962C8B-B14F-4D97-AF65-F5344CB8AC3E}">
        <p14:creationId xmlns:p14="http://schemas.microsoft.com/office/powerpoint/2010/main" xmlns="" val="180327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32000"/>
                    </a14:imgEffect>
                  </a14:imgLayer>
                </a14:imgProps>
              </a:ext>
            </a:extLst>
          </a:blip>
          <a:stretch>
            <a:fillRect/>
          </a:stretch>
        </p:blipFill>
        <p:spPr>
          <a:xfrm>
            <a:off x="0" y="1"/>
            <a:ext cx="12277578" cy="6858000"/>
          </a:xfrm>
          <a:prstGeom prst="rect">
            <a:avLst/>
          </a:prstGeom>
          <a:effectLst>
            <a:reflection endPos="0" dir="5400000" sy="-100000" algn="bl" rotWithShape="0"/>
          </a:effectLst>
        </p:spPr>
      </p:pic>
      <p:sp>
        <p:nvSpPr>
          <p:cNvPr id="2" name="Τίτλος 1"/>
          <p:cNvSpPr>
            <a:spLocks noGrp="1"/>
          </p:cNvSpPr>
          <p:nvPr>
            <p:ph type="title"/>
          </p:nvPr>
        </p:nvSpPr>
        <p:spPr>
          <a:xfrm>
            <a:off x="838200" y="365125"/>
            <a:ext cx="10515600" cy="619613"/>
          </a:xfrm>
        </p:spPr>
        <p:txBody>
          <a:bodyPr>
            <a:normAutofit fontScale="90000"/>
          </a:bodyPr>
          <a:lstStyle/>
          <a:p>
            <a:r>
              <a:rPr lang="el-GR" b="1" dirty="0" smtClean="0"/>
              <a:t>ΕΠΙΒΙΩΣΗ ΣΤΑ ΒΑΘΗ ΤΟΥ ΩΚΕΑΝΟΥ</a:t>
            </a:r>
            <a:r>
              <a:rPr lang="en-GB" b="1" dirty="0" smtClean="0"/>
              <a:t/>
            </a:r>
            <a:br>
              <a:rPr lang="en-GB" b="1" dirty="0" smtClean="0"/>
            </a:br>
            <a:r>
              <a:rPr lang="el-GR" b="1" dirty="0" smtClean="0"/>
              <a:t>Φάλαινα Φυσητήρας</a:t>
            </a:r>
            <a:endParaRPr lang="el-GR" b="1" dirty="0"/>
          </a:p>
        </p:txBody>
      </p:sp>
      <p:sp>
        <p:nvSpPr>
          <p:cNvPr id="3" name="Θέση περιεχομένου 2"/>
          <p:cNvSpPr>
            <a:spLocks noGrp="1"/>
          </p:cNvSpPr>
          <p:nvPr>
            <p:ph idx="1"/>
          </p:nvPr>
        </p:nvSpPr>
        <p:spPr>
          <a:xfrm>
            <a:off x="838200" y="1349862"/>
            <a:ext cx="10515600" cy="5192225"/>
          </a:xfrm>
        </p:spPr>
        <p:txBody>
          <a:bodyPr>
            <a:normAutofit/>
          </a:bodyPr>
          <a:lstStyle/>
          <a:p>
            <a:pPr marL="0" indent="0" algn="just">
              <a:buNone/>
            </a:pPr>
            <a:r>
              <a:rPr lang="el-GR" dirty="0" smtClean="0"/>
              <a:t>Το μέσο βάθος κατάδυσης της Φάλαινας </a:t>
            </a:r>
            <a:r>
              <a:rPr lang="el-GR" dirty="0"/>
              <a:t>Φ</a:t>
            </a:r>
            <a:r>
              <a:rPr lang="el-GR" dirty="0" smtClean="0"/>
              <a:t>υσητήρα (</a:t>
            </a:r>
            <a:r>
              <a:rPr lang="en-GB" dirty="0" smtClean="0"/>
              <a:t>Sperm Whale) </a:t>
            </a:r>
            <a:r>
              <a:rPr lang="el-GR" dirty="0" smtClean="0"/>
              <a:t>είναι 500-1000</a:t>
            </a:r>
            <a:r>
              <a:rPr lang="en-GB" dirty="0" smtClean="0"/>
              <a:t>m</a:t>
            </a:r>
            <a:r>
              <a:rPr lang="el-GR" dirty="0" smtClean="0"/>
              <a:t>, αλλά μπορεί να φτάσει και τα</a:t>
            </a:r>
            <a:r>
              <a:rPr lang="en-GB" dirty="0" smtClean="0"/>
              <a:t> 2000m</a:t>
            </a:r>
            <a:r>
              <a:rPr lang="el-GR" dirty="0" smtClean="0"/>
              <a:t>. Στο βάθος αυτό οι θερμοκρασίες είναι εξαιρετικά χαμηλές και υπάρχει </a:t>
            </a:r>
            <a:r>
              <a:rPr lang="el-GR" dirty="0"/>
              <a:t>απόλυτο σκοτάδι. </a:t>
            </a:r>
            <a:r>
              <a:rPr lang="el-GR" dirty="0" smtClean="0"/>
              <a:t>Τα θαλάσσια θηλαστικά με την προσαρμογή τους στο θαλάσσιο περιβάλλον έχουν αξιοποιήσει τις ιδιότητες του ήχου στο </a:t>
            </a:r>
            <a:r>
              <a:rPr lang="el-GR" dirty="0"/>
              <a:t>νερό </a:t>
            </a:r>
            <a:r>
              <a:rPr lang="el-GR" dirty="0" smtClean="0"/>
              <a:t>και μπορούν να αισθάνονται τη θέση τους (την απόσταση από τον πυθμένα και την επιφάνεια</a:t>
            </a:r>
            <a:r>
              <a:rPr lang="el-GR" dirty="0"/>
              <a:t>), </a:t>
            </a:r>
            <a:r>
              <a:rPr lang="el-GR" dirty="0" smtClean="0"/>
              <a:t>να ανιχνεύουν άλλα ψάρια σε μεγάλη απόσταση</a:t>
            </a:r>
            <a:r>
              <a:rPr lang="el-GR" dirty="0"/>
              <a:t>, </a:t>
            </a:r>
            <a:r>
              <a:rPr lang="el-GR" dirty="0" smtClean="0"/>
              <a:t>εκτός από την κλασική ηχητική επικοινωνία μεταξύ τους</a:t>
            </a:r>
            <a:r>
              <a:rPr lang="el-GR" dirty="0"/>
              <a:t>. </a:t>
            </a:r>
            <a:r>
              <a:rPr lang="el-GR" dirty="0" smtClean="0"/>
              <a:t>Εκπέμπουν ήχους οι οποίοι αναπηδούν στο θήραμα και επιστρέφουν στην πηγή τους. Η διαδικασία αυτή ονομάζεται </a:t>
            </a:r>
            <a:r>
              <a:rPr lang="el-GR" dirty="0" err="1" smtClean="0"/>
              <a:t>ηχοεντοπισμός</a:t>
            </a:r>
            <a:r>
              <a:rPr lang="el-GR" dirty="0" smtClean="0"/>
              <a:t> (</a:t>
            </a:r>
            <a:r>
              <a:rPr lang="en-GB" dirty="0" smtClean="0"/>
              <a:t>echolocation). </a:t>
            </a:r>
            <a:r>
              <a:rPr lang="el-GR" dirty="0" smtClean="0"/>
              <a:t>Τα δελφίνια και ορισμένα είδη φάλαινας</a:t>
            </a:r>
            <a:r>
              <a:rPr lang="el-GR" dirty="0"/>
              <a:t>, </a:t>
            </a:r>
            <a:r>
              <a:rPr lang="el-GR" dirty="0" smtClean="0"/>
              <a:t>διαθέτουν αισθητήρια όργανα </a:t>
            </a:r>
            <a:r>
              <a:rPr lang="el-GR" dirty="0" err="1" smtClean="0"/>
              <a:t>ηχοεντοπισμού</a:t>
            </a:r>
            <a:r>
              <a:rPr lang="el-GR" dirty="0" smtClean="0"/>
              <a:t> παρόμοια με τα  </a:t>
            </a:r>
            <a:r>
              <a:rPr lang="en-US" dirty="0"/>
              <a:t>sonar  </a:t>
            </a:r>
            <a:r>
              <a:rPr lang="el-GR" dirty="0" smtClean="0"/>
              <a:t>που έχει κατασκευάσει ο άνθρωπος</a:t>
            </a:r>
            <a:r>
              <a:rPr lang="el-GR" dirty="0"/>
              <a:t>. </a:t>
            </a:r>
          </a:p>
        </p:txBody>
      </p:sp>
    </p:spTree>
    <p:extLst>
      <p:ext uri="{BB962C8B-B14F-4D97-AF65-F5344CB8AC3E}">
        <p14:creationId xmlns:p14="http://schemas.microsoft.com/office/powerpoint/2010/main" xmlns="" val="171205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52000"/>
                    </a14:imgEffect>
                  </a14:imgLayer>
                </a14:imgProps>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838200" y="365126"/>
            <a:ext cx="10515600" cy="862784"/>
          </a:xfrm>
        </p:spPr>
        <p:txBody>
          <a:bodyPr/>
          <a:lstStyle/>
          <a:p>
            <a:r>
              <a:rPr lang="el-GR" b="1" dirty="0" err="1" smtClean="0"/>
              <a:t>Δερμοχελώνα</a:t>
            </a:r>
            <a:r>
              <a:rPr lang="el-GR" b="1" dirty="0" smtClean="0"/>
              <a:t> </a:t>
            </a:r>
            <a:r>
              <a:rPr lang="en-US" b="1" dirty="0" smtClean="0"/>
              <a:t>(</a:t>
            </a:r>
            <a:r>
              <a:rPr lang="en-US" b="1" dirty="0"/>
              <a:t>Leatherback Sea Turtle) </a:t>
            </a:r>
            <a:endParaRPr lang="el-GR" b="1" dirty="0"/>
          </a:p>
        </p:txBody>
      </p:sp>
      <p:sp>
        <p:nvSpPr>
          <p:cNvPr id="3" name="Θέση περιεχομένου 2"/>
          <p:cNvSpPr>
            <a:spLocks noGrp="1"/>
          </p:cNvSpPr>
          <p:nvPr>
            <p:ph idx="1"/>
          </p:nvPr>
        </p:nvSpPr>
        <p:spPr>
          <a:xfrm>
            <a:off x="838199" y="1227909"/>
            <a:ext cx="10644051" cy="4454434"/>
          </a:xfrm>
        </p:spPr>
        <p:txBody>
          <a:bodyPr>
            <a:normAutofit fontScale="92500" lnSpcReduction="10000"/>
          </a:bodyPr>
          <a:lstStyle/>
          <a:p>
            <a:pPr marL="0" indent="0" algn="just">
              <a:buNone/>
            </a:pPr>
            <a:r>
              <a:rPr lang="el-GR" dirty="0" smtClean="0"/>
              <a:t>Η </a:t>
            </a:r>
            <a:r>
              <a:rPr lang="el-GR" dirty="0" err="1" smtClean="0"/>
              <a:t>Δερμοχελώνα</a:t>
            </a:r>
            <a:r>
              <a:rPr lang="el-GR" dirty="0" smtClean="0"/>
              <a:t> (</a:t>
            </a:r>
            <a:r>
              <a:rPr lang="en-GB" dirty="0" smtClean="0"/>
              <a:t>Leatherback Sea Turtle) </a:t>
            </a:r>
            <a:r>
              <a:rPr lang="el-GR" dirty="0" smtClean="0"/>
              <a:t>είναι ένα άλλο παράδειγμα ζώου που μπορεί να καταδύεται σε μεγάλα βάθη</a:t>
            </a:r>
            <a:r>
              <a:rPr lang="el-GR" dirty="0"/>
              <a:t>. Οι </a:t>
            </a:r>
            <a:r>
              <a:rPr lang="el-GR" dirty="0" err="1"/>
              <a:t>δερματοχελώνες</a:t>
            </a:r>
            <a:r>
              <a:rPr lang="el-GR" dirty="0"/>
              <a:t> έχουν το πιο υδροδυναμικό σχήμα σώματος από κάθε θαλάσσια χελώνα, με ένα μεγάλο, σε σχήμα </a:t>
            </a:r>
            <a:r>
              <a:rPr lang="el-GR" dirty="0" smtClean="0"/>
              <a:t>δακρύου </a:t>
            </a:r>
            <a:r>
              <a:rPr lang="el-GR" dirty="0"/>
              <a:t>σώμα. </a:t>
            </a:r>
            <a:r>
              <a:rPr lang="el-GR" dirty="0" smtClean="0"/>
              <a:t>Τα </a:t>
            </a:r>
            <a:r>
              <a:rPr lang="el-GR" dirty="0"/>
              <a:t>μεγάλα μπροστινά πτερύγια κινούν τις χελώνες μέσα στο νερό. Όπως και άλλες θαλάσσιες χελώνες, η </a:t>
            </a:r>
            <a:r>
              <a:rPr lang="el-GR" dirty="0" err="1"/>
              <a:t>δερματοχελώνα</a:t>
            </a:r>
            <a:r>
              <a:rPr lang="el-GR" dirty="0"/>
              <a:t> έχει επίπεδα πρόσθια άκρα προσαρμοσμένα για κολύμπι στον ανοιχτό ωκεανό. Η </a:t>
            </a:r>
            <a:r>
              <a:rPr lang="el-GR" dirty="0" err="1"/>
              <a:t>δερματοχελώνα</a:t>
            </a:r>
            <a:r>
              <a:rPr lang="el-GR" dirty="0"/>
              <a:t> έχει πολλά χαρακτηριστικά που τη διαφοροποιούν από τα άλλα είδη θαλάσσιων </a:t>
            </a:r>
            <a:r>
              <a:rPr lang="el-GR" dirty="0" err="1"/>
              <a:t>χελώνων</a:t>
            </a:r>
            <a:r>
              <a:rPr lang="el-GR" dirty="0"/>
              <a:t>. Πιο αξιοσημείωτο χαρακτηριστικό της είναι η έλλειψη ενός οστεώδους </a:t>
            </a:r>
            <a:r>
              <a:rPr lang="el-GR" dirty="0" smtClean="0"/>
              <a:t>κελύφους, γεγονός που της επιτρέπει την κάθοδο σε βάθη με μεγάλη πίεση χωρίς να υπάρχει κίνδυνος θραύσης του κελύφους της. Ωστόσο, τα βάθη που την συναντούμε δεν είναι μεγαλύτερα από 150 έως 600</a:t>
            </a:r>
            <a:r>
              <a:rPr lang="en-GB" dirty="0" smtClean="0"/>
              <a:t>m, </a:t>
            </a:r>
            <a:r>
              <a:rPr lang="el-GR" dirty="0" smtClean="0"/>
              <a:t>διότι εκεί βρίσκει την τροφή της.</a:t>
            </a:r>
          </a:p>
          <a:p>
            <a:pPr marL="0" indent="0" algn="just">
              <a:buNone/>
            </a:pPr>
            <a:r>
              <a:rPr lang="en-GB" sz="2600" i="1" dirty="0" smtClean="0"/>
              <a:t>     </a:t>
            </a:r>
            <a:r>
              <a:rPr lang="el-GR" sz="2600" i="1" dirty="0" smtClean="0"/>
              <a:t>Εικόνα: </a:t>
            </a:r>
            <a:r>
              <a:rPr lang="el-GR" sz="2600" i="1" dirty="0" err="1" smtClean="0"/>
              <a:t>Δερμοχελώνα</a:t>
            </a:r>
            <a:r>
              <a:rPr lang="el-GR" sz="2600" i="1" dirty="0" smtClean="0"/>
              <a:t> </a:t>
            </a:r>
            <a:r>
              <a:rPr lang="en-GB" sz="2600" i="1" dirty="0" smtClean="0"/>
              <a:t>(Leatherback Sea Turtle)</a:t>
            </a:r>
            <a:endParaRPr lang="el-GR" sz="2600" i="1" dirty="0" smtClean="0"/>
          </a:p>
          <a:p>
            <a:pPr marL="0" indent="0" algn="just">
              <a:buNone/>
            </a:pPr>
            <a:endParaRPr lang="el-GR" dirty="0" smtClean="0"/>
          </a:p>
        </p:txBody>
      </p:sp>
      <p:pic>
        <p:nvPicPr>
          <p:cNvPr id="4" name="Εικόνα 3"/>
          <p:cNvPicPr>
            <a:picLocks noChangeAspect="1"/>
          </p:cNvPicPr>
          <p:nvPr/>
        </p:nvPicPr>
        <p:blipFill>
          <a:blip r:embed="rId4" cstate="print"/>
          <a:stretch>
            <a:fillRect/>
          </a:stretch>
        </p:blipFill>
        <p:spPr>
          <a:xfrm>
            <a:off x="7120753" y="4835297"/>
            <a:ext cx="3331711" cy="1931263"/>
          </a:xfrm>
          <a:prstGeom prst="rect">
            <a:avLst/>
          </a:prstGeom>
        </p:spPr>
      </p:pic>
    </p:spTree>
    <p:extLst>
      <p:ext uri="{BB962C8B-B14F-4D97-AF65-F5344CB8AC3E}">
        <p14:creationId xmlns:p14="http://schemas.microsoft.com/office/powerpoint/2010/main" xmlns="" val="103890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lum bright="20000"/>
          </a:blip>
          <a:stretch>
            <a:fillRect/>
          </a:stretch>
        </p:blipFill>
        <p:spPr>
          <a:xfrm>
            <a:off x="1" y="0"/>
            <a:ext cx="12192000" cy="6858000"/>
          </a:xfrm>
          <a:prstGeom prst="rect">
            <a:avLst/>
          </a:prstGeom>
        </p:spPr>
      </p:pic>
      <p:sp>
        <p:nvSpPr>
          <p:cNvPr id="2" name="Τίτλος 1"/>
          <p:cNvSpPr>
            <a:spLocks noGrp="1"/>
          </p:cNvSpPr>
          <p:nvPr>
            <p:ph type="title"/>
          </p:nvPr>
        </p:nvSpPr>
        <p:spPr>
          <a:xfrm>
            <a:off x="838200" y="365125"/>
            <a:ext cx="10515600" cy="915035"/>
          </a:xfrm>
        </p:spPr>
        <p:txBody>
          <a:bodyPr/>
          <a:lstStyle/>
          <a:p>
            <a:r>
              <a:rPr lang="el-GR" b="1" dirty="0" smtClean="0"/>
              <a:t>ΜΕΤΑΒΟΛΕΣ ΣΤΗ ΘΕΡΜΟΚΡΑΣΙΑ ΤΟΥ ΝΕΡΟΥ</a:t>
            </a:r>
            <a:endParaRPr lang="el-GR" b="1"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838200" y="1280160"/>
                <a:ext cx="10515600" cy="4896803"/>
              </a:xfrm>
            </p:spPr>
            <p:txBody>
              <a:bodyPr/>
              <a:lstStyle/>
              <a:p>
                <a:pPr marL="0" indent="0" algn="just">
                  <a:buNone/>
                </a:pPr>
                <a:r>
                  <a:rPr lang="el-GR" dirty="0" smtClean="0"/>
                  <a:t>Ξεκινώντας από τη στάθμη της θάλασσας, ο ωκεανός είναι βαθύτερος σε σύγκριση με το ύψος της Γης. Το βάθος των ωκεανών σε ορισμένες περιπτώσεις είναι μεγαλύτερο από το ύψος των ψηλότερων βουνών. Το μέσο βάθος των ωκεανών είναι περίπου 3800</a:t>
                </a:r>
                <a:r>
                  <a:rPr lang="en-GB" dirty="0" smtClean="0"/>
                  <a:t>m</a:t>
                </a:r>
                <a:r>
                  <a:rPr lang="el-GR" dirty="0" smtClean="0"/>
                  <a:t>, ενώ με το μέσο υψόμετρο των ηπείρων είναι περίπου 840</a:t>
                </a:r>
                <a:r>
                  <a:rPr lang="en-GB" dirty="0" smtClean="0"/>
                  <a:t>m.</a:t>
                </a:r>
                <a:r>
                  <a:rPr lang="el-GR" dirty="0" smtClean="0"/>
                  <a:t> Επομένως ο ωκεανός είναι 4,52 φορές βαθύτερος από τις ηπείρους.</a:t>
                </a:r>
              </a:p>
              <a:p>
                <a:pPr marL="0"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m:t>
                      </m:r>
                      <m:f>
                        <m:fPr>
                          <m:ctrlPr>
                            <a:rPr lang="el-GR" i="1" smtClean="0">
                              <a:latin typeface="Cambria Math" panose="02040503050406030204" pitchFamily="18" charset="0"/>
                            </a:rPr>
                          </m:ctrlPr>
                        </m:fPr>
                        <m:num>
                          <m:r>
                            <m:rPr>
                              <m:sty m:val="p"/>
                            </m:rPr>
                            <a:rPr lang="el-GR" b="0" i="0" smtClean="0">
                              <a:latin typeface="Cambria Math" panose="02040503050406030204" pitchFamily="18" charset="0"/>
                            </a:rPr>
                            <m:t>Μ</m:t>
                          </m:r>
                          <m:r>
                            <a:rPr lang="el-GR" b="0" i="0" smtClean="0">
                              <a:latin typeface="Cambria Math" panose="02040503050406030204" pitchFamily="18" charset="0"/>
                            </a:rPr>
                            <m:t>.</m:t>
                          </m:r>
                          <m:r>
                            <m:rPr>
                              <m:sty m:val="p"/>
                            </m:rPr>
                            <a:rPr lang="el-GR" b="0" i="0" smtClean="0">
                              <a:latin typeface="Cambria Math" panose="02040503050406030204" pitchFamily="18" charset="0"/>
                            </a:rPr>
                            <m:t>Ο</m:t>
                          </m:r>
                          <m:r>
                            <a:rPr lang="el-GR" b="0" i="0" smtClean="0">
                              <a:latin typeface="Cambria Math" panose="02040503050406030204" pitchFamily="18" charset="0"/>
                            </a:rPr>
                            <m:t>. </m:t>
                          </m:r>
                          <m:r>
                            <m:rPr>
                              <m:sty m:val="p"/>
                            </m:rPr>
                            <a:rPr lang="el-GR" b="0" i="0" smtClean="0">
                              <a:latin typeface="Cambria Math" panose="02040503050406030204" pitchFamily="18" charset="0"/>
                            </a:rPr>
                            <m:t>βάθ</m:t>
                          </m:r>
                          <m:r>
                            <a:rPr lang="el-GR" b="0" i="1" smtClean="0">
                              <a:latin typeface="Cambria Math" panose="02040503050406030204" pitchFamily="18" charset="0"/>
                            </a:rPr>
                            <m:t>𝜊𝜐𝜍</m:t>
                          </m:r>
                          <m:r>
                            <a:rPr lang="el-GR" b="0" i="1" smtClean="0">
                              <a:latin typeface="Cambria Math" panose="02040503050406030204" pitchFamily="18" charset="0"/>
                            </a:rPr>
                            <m:t> </m:t>
                          </m:r>
                          <m:r>
                            <a:rPr lang="el-GR" b="0" i="1" smtClean="0">
                              <a:latin typeface="Cambria Math" panose="02040503050406030204" pitchFamily="18" charset="0"/>
                            </a:rPr>
                            <m:t>𝜔𝜅𝜀𝛼𝜈𝜊</m:t>
                          </m:r>
                          <m:r>
                            <m:rPr>
                              <m:sty m:val="p"/>
                            </m:rPr>
                            <a:rPr lang="el-GR" b="0" i="1" smtClean="0">
                              <a:latin typeface="Cambria Math" panose="02040503050406030204" pitchFamily="18" charset="0"/>
                            </a:rPr>
                            <m:t>ύ</m:t>
                          </m:r>
                        </m:num>
                        <m:den>
                          <m:r>
                            <m:rPr>
                              <m:sty m:val="p"/>
                            </m:rPr>
                            <a:rPr lang="el-GR" b="0" i="0" smtClean="0">
                              <a:latin typeface="Cambria Math" panose="02040503050406030204" pitchFamily="18" charset="0"/>
                            </a:rPr>
                            <m:t>Μ</m:t>
                          </m:r>
                          <m:r>
                            <a:rPr lang="el-GR" b="0" i="0" smtClean="0">
                              <a:latin typeface="Cambria Math" panose="02040503050406030204" pitchFamily="18" charset="0"/>
                            </a:rPr>
                            <m:t>.</m:t>
                          </m:r>
                          <m:r>
                            <m:rPr>
                              <m:sty m:val="p"/>
                            </m:rPr>
                            <a:rPr lang="el-GR" b="0" i="0" smtClean="0">
                              <a:latin typeface="Cambria Math" panose="02040503050406030204" pitchFamily="18" charset="0"/>
                            </a:rPr>
                            <m:t>Ο</m:t>
                          </m:r>
                          <m:r>
                            <a:rPr lang="el-GR" b="0" i="0" smtClean="0">
                              <a:latin typeface="Cambria Math" panose="02040503050406030204" pitchFamily="18" charset="0"/>
                            </a:rPr>
                            <m:t>. </m:t>
                          </m:r>
                          <m:r>
                            <m:rPr>
                              <m:sty m:val="p"/>
                            </m:rPr>
                            <a:rPr lang="el-GR" b="0" i="0" smtClean="0">
                              <a:latin typeface="Cambria Math" panose="02040503050406030204" pitchFamily="18" charset="0"/>
                            </a:rPr>
                            <m:t>ύψους</m:t>
                          </m:r>
                          <m:r>
                            <a:rPr lang="el-GR" b="0" i="0" smtClean="0">
                              <a:latin typeface="Cambria Math" panose="02040503050406030204" pitchFamily="18" charset="0"/>
                            </a:rPr>
                            <m:t> </m:t>
                          </m:r>
                          <m:r>
                            <m:rPr>
                              <m:sty m:val="p"/>
                            </m:rPr>
                            <a:rPr lang="el-GR" b="0" i="0" smtClean="0">
                              <a:latin typeface="Cambria Math" panose="02040503050406030204" pitchFamily="18" charset="0"/>
                            </a:rPr>
                            <m:t>ηπείρων</m:t>
                          </m:r>
                        </m:den>
                      </m:f>
                      <m:r>
                        <a:rPr lang="el-GR" b="0" i="1" smtClean="0">
                          <a:latin typeface="Cambria Math" panose="02040503050406030204" pitchFamily="18" charset="0"/>
                        </a:rPr>
                        <m:t>=</m:t>
                      </m:r>
                      <m:f>
                        <m:fPr>
                          <m:ctrlPr>
                            <a:rPr lang="el-GR" i="1" smtClean="0">
                              <a:latin typeface="Cambria Math" panose="02040503050406030204" pitchFamily="18" charset="0"/>
                            </a:rPr>
                          </m:ctrlPr>
                        </m:fPr>
                        <m:num>
                          <m:r>
                            <a:rPr lang="el-GR" b="0" i="1" smtClean="0">
                              <a:latin typeface="Cambria Math" panose="02040503050406030204" pitchFamily="18" charset="0"/>
                            </a:rPr>
                            <m:t>3800</m:t>
                          </m:r>
                        </m:num>
                        <m:den>
                          <m:r>
                            <a:rPr lang="el-GR" b="0" i="1" smtClean="0">
                              <a:latin typeface="Cambria Math" panose="02040503050406030204" pitchFamily="18" charset="0"/>
                            </a:rPr>
                            <m:t>840</m:t>
                          </m:r>
                        </m:den>
                      </m:f>
                      <m:r>
                        <a:rPr lang="el-GR" b="0" i="1" smtClean="0">
                          <a:latin typeface="Cambria Math" panose="02040503050406030204" pitchFamily="18" charset="0"/>
                        </a:rPr>
                        <m:t>=4,52</m:t>
                      </m:r>
                    </m:oMath>
                  </m:oMathPara>
                </a14:m>
                <a:endParaRPr lang="el-GR" dirty="0" smtClean="0"/>
              </a:p>
              <a:p>
                <a:pPr marL="0" indent="0">
                  <a:buNone/>
                </a:pPr>
                <a:r>
                  <a:rPr lang="el-GR" dirty="0" smtClean="0"/>
                  <a:t>Το μέγιστο βάθος των ωκεανών συναντάται στον Δυτικό Ειρηνικό Ωκεανό και είναι 10924</a:t>
                </a:r>
                <a:r>
                  <a:rPr lang="en-GB" dirty="0" smtClean="0"/>
                  <a:t>m, </a:t>
                </a:r>
                <a:r>
                  <a:rPr lang="el-GR" dirty="0" smtClean="0"/>
                  <a:t>ενώ το μέγιστο ύψος της Γης είναι 8850</a:t>
                </a:r>
                <a:r>
                  <a:rPr lang="en-GB" dirty="0" smtClean="0"/>
                  <a:t>m </a:t>
                </a:r>
                <a:r>
                  <a:rPr lang="el-GR" dirty="0" smtClean="0"/>
                  <a:t>πάνω από την επιφάνεια της θάλασσας, στο Έβερεστ.</a:t>
                </a: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1280160"/>
                <a:ext cx="10515600" cy="4896803"/>
              </a:xfrm>
              <a:blipFill>
                <a:blip r:embed="rId3" cstate="print"/>
                <a:stretch>
                  <a:fillRect l="-1217" t="-1993" r="-1159"/>
                </a:stretch>
              </a:blipFill>
            </p:spPr>
            <p:txBody>
              <a:bodyPr/>
              <a:lstStyle/>
              <a:p>
                <a:r>
                  <a:rPr lang="el-GR">
                    <a:noFill/>
                  </a:rPr>
                  <a:t> </a:t>
                </a:r>
              </a:p>
            </p:txBody>
          </p:sp>
        </mc:Fallback>
      </mc:AlternateContent>
    </p:spTree>
    <p:extLst>
      <p:ext uri="{BB962C8B-B14F-4D97-AF65-F5344CB8AC3E}">
        <p14:creationId xmlns:p14="http://schemas.microsoft.com/office/powerpoint/2010/main" xmlns="" val="70001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8000"/>
                    </a14:imgEffect>
                  </a14:imgLayer>
                </a14:imgProps>
              </a:ext>
            </a:extLst>
          </a:blip>
          <a:stretch>
            <a:fillRect/>
          </a:stretch>
        </p:blipFill>
        <p:spPr>
          <a:xfrm>
            <a:off x="0" y="2027"/>
            <a:ext cx="12192000" cy="6855973"/>
          </a:xfrm>
          <a:prstGeom prst="rect">
            <a:avLst/>
          </a:prstGeom>
        </p:spPr>
      </p:pic>
      <p:sp>
        <p:nvSpPr>
          <p:cNvPr id="2" name="Τίτλος 1"/>
          <p:cNvSpPr>
            <a:spLocks noGrp="1"/>
          </p:cNvSpPr>
          <p:nvPr>
            <p:ph type="title"/>
          </p:nvPr>
        </p:nvSpPr>
        <p:spPr>
          <a:xfrm>
            <a:off x="838200" y="174895"/>
            <a:ext cx="10515600" cy="760290"/>
          </a:xfrm>
        </p:spPr>
        <p:txBody>
          <a:bodyPr>
            <a:normAutofit/>
          </a:bodyPr>
          <a:lstStyle/>
          <a:p>
            <a:r>
              <a:rPr lang="el-GR" b="1" dirty="0" smtClean="0"/>
              <a:t>Αυτόνομη Κατάδυση (</a:t>
            </a:r>
            <a:r>
              <a:rPr lang="en-US" b="1" dirty="0" smtClean="0"/>
              <a:t>Scuba Diving</a:t>
            </a:r>
            <a:r>
              <a:rPr lang="el-GR" b="1" dirty="0" smtClean="0"/>
              <a:t>)</a:t>
            </a:r>
            <a:endParaRPr lang="el-GR" b="1" dirty="0"/>
          </a:p>
        </p:txBody>
      </p:sp>
      <p:sp>
        <p:nvSpPr>
          <p:cNvPr id="3" name="Θέση περιεχομένου 2"/>
          <p:cNvSpPr>
            <a:spLocks noGrp="1"/>
          </p:cNvSpPr>
          <p:nvPr>
            <p:ph idx="1"/>
          </p:nvPr>
        </p:nvSpPr>
        <p:spPr>
          <a:xfrm>
            <a:off x="492369" y="935185"/>
            <a:ext cx="10861431" cy="5894363"/>
          </a:xfrm>
        </p:spPr>
        <p:txBody>
          <a:bodyPr>
            <a:normAutofit fontScale="85000" lnSpcReduction="10000"/>
          </a:bodyPr>
          <a:lstStyle/>
          <a:p>
            <a:pPr marL="0" indent="0" algn="just">
              <a:buNone/>
            </a:pPr>
            <a:r>
              <a:rPr lang="el-GR" dirty="0"/>
              <a:t>Η λέξη </a:t>
            </a:r>
            <a:r>
              <a:rPr lang="en-US" dirty="0"/>
              <a:t>Scuba </a:t>
            </a:r>
            <a:r>
              <a:rPr lang="el-GR" dirty="0"/>
              <a:t>είναι τα ακρώνυμα </a:t>
            </a:r>
            <a:r>
              <a:rPr lang="en-US" dirty="0"/>
              <a:t>Self Contained Underwater Breathing Apparatus (</a:t>
            </a:r>
            <a:r>
              <a:rPr lang="el-GR" dirty="0"/>
              <a:t>Αυτόνομη Υποβρύχια Αναπνευστική Συσκευή). </a:t>
            </a:r>
            <a:r>
              <a:rPr lang="el-GR" dirty="0" smtClean="0"/>
              <a:t>Πρόκειται για μια τεχνική κατάδυσης που γίνεται </a:t>
            </a:r>
            <a:r>
              <a:rPr lang="el-GR" dirty="0"/>
              <a:t>με αυτόνομη συσκευή υποβρύχιας </a:t>
            </a:r>
            <a:r>
              <a:rPr lang="el-GR" dirty="0" smtClean="0"/>
              <a:t>αναπνοής, προκειμένου να εξερευνηθεί ο κόσμος κάτω από την επιφάνεια του ωκεανού</a:t>
            </a:r>
            <a:r>
              <a:rPr lang="el-GR" dirty="0"/>
              <a:t>. Ο αυτοδύτης </a:t>
            </a:r>
            <a:r>
              <a:rPr lang="el-GR" dirty="0" smtClean="0"/>
              <a:t>φέρει </a:t>
            </a:r>
            <a:r>
              <a:rPr lang="el-GR" dirty="0"/>
              <a:t>συσκευή συμπιεσμένου αέρα, ιδιότητα στην οποία αποδίδεται η μεγαλύτερη αυτονομία στην υποβρύχια κίνηση αλλά και ο περιορισμός στον χρόνο παραμονής του</a:t>
            </a:r>
            <a:r>
              <a:rPr lang="el-GR" dirty="0" smtClean="0"/>
              <a:t>. Οι δύτες αυτοί φτάνουν σε κοραλλιογενείς υφάλους, παρατηρούν οργανισμούς στο φυσικό τους χώρο, συλλέγουν σημαντικά στοιχεία για το θαλάσσιο περιβάλλον, χωρίς επιπτώσεις στο οικοσύστημα.</a:t>
            </a:r>
          </a:p>
          <a:p>
            <a:pPr marL="0" indent="0" algn="just">
              <a:buNone/>
            </a:pPr>
            <a:r>
              <a:rPr lang="el-GR" dirty="0" smtClean="0"/>
              <a:t>Νόσος </a:t>
            </a:r>
            <a:r>
              <a:rPr lang="el-GR" dirty="0"/>
              <a:t>των δυτών </a:t>
            </a:r>
            <a:r>
              <a:rPr lang="el-GR" dirty="0" smtClean="0"/>
              <a:t>είναι η παθολογική </a:t>
            </a:r>
            <a:r>
              <a:rPr lang="el-GR" dirty="0"/>
              <a:t>κατάσταση που έρχεται ως αποτέλεσμα παραμονής του δύτη σε </a:t>
            </a:r>
            <a:r>
              <a:rPr lang="el-GR" dirty="0" err="1"/>
              <a:t>υπερβαρικό</a:t>
            </a:r>
            <a:r>
              <a:rPr lang="el-GR" dirty="0"/>
              <a:t> περιβάλλον με πίεση πάνω από </a:t>
            </a:r>
            <a:r>
              <a:rPr lang="el-GR" dirty="0" smtClean="0"/>
              <a:t>2</a:t>
            </a:r>
            <a:r>
              <a:rPr lang="en-GB" dirty="0" err="1" smtClean="0"/>
              <a:t>atm</a:t>
            </a:r>
            <a:r>
              <a:rPr lang="el-GR" dirty="0" smtClean="0"/>
              <a:t> </a:t>
            </a:r>
            <a:r>
              <a:rPr lang="el-GR" dirty="0"/>
              <a:t>και για χρονικό διάστημα αρκετό, ώστε το διαλυμένο στους ιστούς άζωτο να σχηματίζει κατά την ανάδυση φυσαλίδες, των οποίων το πλήθος και το μέγεθος δεν επιτρέπει την ομαλή απομάκρυνση μέσω του αναπνευστικού συστήματος. Οι φυσαλίδες αζώτου, που είναι το παθογόνο αίτιο και παράγονται σύμφωνα με το νόμο του Χένρι, σε βαριές περιπτώσεις ανιχνεύονται σχεδόν παντού. Ως βασικός παθολογικός μηχανισμός θεωρείται η απόφραξη της ροής του αίματος στα </a:t>
            </a:r>
            <a:r>
              <a:rPr lang="el-GR" dirty="0" err="1"/>
              <a:t>αρτηρίδια</a:t>
            </a:r>
            <a:r>
              <a:rPr lang="el-GR" dirty="0"/>
              <a:t> και τα </a:t>
            </a:r>
            <a:r>
              <a:rPr lang="el-GR" dirty="0" err="1"/>
              <a:t>φλεβίδια</a:t>
            </a:r>
            <a:r>
              <a:rPr lang="el-GR" dirty="0"/>
              <a:t>, που προκαλείται με 'ενεργοποίηση διάφορων μηχανισμών απόφραξης (</a:t>
            </a:r>
            <a:r>
              <a:rPr lang="el-GR" dirty="0" err="1"/>
              <a:t>π.χ</a:t>
            </a:r>
            <a:r>
              <a:rPr lang="el-GR" dirty="0"/>
              <a:t> πήξη του αίματος) από τις φυσαλίδες αζώτου. </a:t>
            </a:r>
          </a:p>
        </p:txBody>
      </p:sp>
      <p:pic>
        <p:nvPicPr>
          <p:cNvPr id="5" name="Εικόνα 4">
            <a:hlinkClick r:id="rId4" action="ppaction://hlinkfile"/>
          </p:cNvPr>
          <p:cNvPicPr>
            <a:picLocks noChangeAspect="1"/>
          </p:cNvPicPr>
          <p:nvPr/>
        </p:nvPicPr>
        <p:blipFill>
          <a:blip r:embed="rId5" cstate="print"/>
          <a:stretch>
            <a:fillRect/>
          </a:stretch>
        </p:blipFill>
        <p:spPr>
          <a:xfrm>
            <a:off x="11317703" y="5941274"/>
            <a:ext cx="874297" cy="902500"/>
          </a:xfrm>
          <a:prstGeom prst="rect">
            <a:avLst/>
          </a:prstGeom>
        </p:spPr>
      </p:pic>
    </p:spTree>
    <p:extLst>
      <p:ext uri="{BB962C8B-B14F-4D97-AF65-F5344CB8AC3E}">
        <p14:creationId xmlns:p14="http://schemas.microsoft.com/office/powerpoint/2010/main" xmlns="" val="287618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76000" contrast="-32000"/>
                    </a14:imgEffect>
                  </a14:imgLayer>
                </a14:imgProps>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flipV="1">
            <a:off x="838200" y="281354"/>
            <a:ext cx="10515600" cy="83771"/>
          </a:xfrm>
        </p:spPr>
        <p:txBody>
          <a:bodyPr>
            <a:normAutofit fontScale="90000"/>
          </a:bodyPr>
          <a:lstStyle/>
          <a:p>
            <a:endParaRPr lang="el-GR" dirty="0"/>
          </a:p>
        </p:txBody>
      </p:sp>
      <p:sp>
        <p:nvSpPr>
          <p:cNvPr id="3" name="Θέση περιεχομένου 2"/>
          <p:cNvSpPr>
            <a:spLocks noGrp="1"/>
          </p:cNvSpPr>
          <p:nvPr>
            <p:ph idx="1"/>
          </p:nvPr>
        </p:nvSpPr>
        <p:spPr>
          <a:xfrm>
            <a:off x="838200" y="391251"/>
            <a:ext cx="10515600" cy="6063810"/>
          </a:xfrm>
        </p:spPr>
        <p:txBody>
          <a:bodyPr>
            <a:normAutofit lnSpcReduction="10000"/>
          </a:bodyPr>
          <a:lstStyle/>
          <a:p>
            <a:pPr marL="0" indent="0" algn="just">
              <a:buNone/>
            </a:pPr>
            <a:r>
              <a:rPr lang="el-GR" dirty="0" smtClean="0"/>
              <a:t>Οι δορυφόροι και τα πλοία επιτρέπουν στους επιστήμονες τη μελέτη της επιφάνειας των ωκεανών. Για την εξερεύνηση του βυθού των ωκεανών χρησιμοποιούνται τα υποβρύχια, τα οποία είναι κατάλληλα για να προστατεύσουν τους επιστήμονες από τις σκληρές συνθήκες του βυθού.</a:t>
            </a:r>
          </a:p>
          <a:p>
            <a:pPr marL="0" indent="0" algn="just">
              <a:buNone/>
            </a:pPr>
            <a:r>
              <a:rPr lang="el-GR" dirty="0" smtClean="0"/>
              <a:t>Όλοι έχουμε αισθανθεί την χαμηλότερη θερμοκρασία και την υψηλότερη πίεση, σε σχέση με την επιφάνεια, βουτώντας στο νερό μιας πισίνας. Το ίδιο συμβαίνει και στην περίπτωση του δύτη. Για παράδειγμα, η ποσότητα του νερού και το βάρος του 5</a:t>
            </a:r>
            <a:r>
              <a:rPr lang="en-GB" dirty="0" smtClean="0"/>
              <a:t>m</a:t>
            </a:r>
            <a:r>
              <a:rPr lang="el-GR" dirty="0" smtClean="0"/>
              <a:t> κάτω από την επιφάνεια του ωκεανού είναι μεγαλύτερη σε σχέση με την αντίστοιχη ποσότητα σε βάθος 2,5</a:t>
            </a:r>
            <a:r>
              <a:rPr lang="en-GB" dirty="0" smtClean="0"/>
              <a:t>m.</a:t>
            </a:r>
            <a:r>
              <a:rPr lang="el-GR" dirty="0" smtClean="0"/>
              <a:t> Το βάρος του νερού δημιουργεί μια δύναμη ανά μονάδα επιφάνειας, που ονομάζεται </a:t>
            </a:r>
            <a:r>
              <a:rPr lang="el-GR" b="1" dirty="0" smtClean="0"/>
              <a:t>πίεση</a:t>
            </a:r>
            <a:r>
              <a:rPr lang="el-GR" dirty="0"/>
              <a:t> </a:t>
            </a:r>
            <a:r>
              <a:rPr lang="el-GR" dirty="0" smtClean="0"/>
              <a:t>και μετριέται σε </a:t>
            </a:r>
            <a:r>
              <a:rPr lang="en-GB" dirty="0" smtClean="0"/>
              <a:t>pounds </a:t>
            </a:r>
            <a:r>
              <a:rPr lang="el-GR" dirty="0" smtClean="0"/>
              <a:t>ανά τετραγωνική ίντσα </a:t>
            </a:r>
            <a:r>
              <a:rPr lang="en-GB" dirty="0" smtClean="0"/>
              <a:t>(psi). </a:t>
            </a:r>
            <a:r>
              <a:rPr lang="el-GR" dirty="0" smtClean="0"/>
              <a:t>Η μέση ατμοσφαιρική πίεση στην επιφάνεια των ωκεανών είναι 14,7</a:t>
            </a:r>
            <a:r>
              <a:rPr lang="en-GB" dirty="0" smtClean="0"/>
              <a:t>psi=1atm. </a:t>
            </a:r>
            <a:r>
              <a:rPr lang="el-GR" dirty="0" smtClean="0"/>
              <a:t>Επειδή το νερό είναι βαρύ, η πίεση αυξάνεται ραγδαία με το βάθος και σε μόλις 10</a:t>
            </a:r>
            <a:r>
              <a:rPr lang="en-GB" dirty="0" smtClean="0"/>
              <a:t>m </a:t>
            </a:r>
            <a:r>
              <a:rPr lang="el-GR" dirty="0" smtClean="0"/>
              <a:t>βάθος η πίεση στον ωκεανό είναι </a:t>
            </a:r>
            <a:r>
              <a:rPr lang="en-GB" dirty="0" smtClean="0"/>
              <a:t>29,4psi=</a:t>
            </a:r>
            <a:r>
              <a:rPr lang="el-GR" dirty="0" smtClean="0"/>
              <a:t>2</a:t>
            </a:r>
            <a:r>
              <a:rPr lang="en-GB" dirty="0" smtClean="0"/>
              <a:t>atm</a:t>
            </a:r>
            <a:r>
              <a:rPr lang="en-GB" dirty="0"/>
              <a:t>.</a:t>
            </a:r>
            <a:endParaRPr lang="el-GR" dirty="0"/>
          </a:p>
        </p:txBody>
      </p:sp>
      <p:pic>
        <p:nvPicPr>
          <p:cNvPr id="6" name="Εικόνα 5">
            <a:hlinkClick r:id="rId4" action="ppaction://hlinkfile"/>
          </p:cNvPr>
          <p:cNvPicPr>
            <a:picLocks noChangeAspect="1"/>
          </p:cNvPicPr>
          <p:nvPr/>
        </p:nvPicPr>
        <p:blipFill>
          <a:blip r:embed="rId5" cstate="print"/>
          <a:stretch>
            <a:fillRect/>
          </a:stretch>
        </p:blipFill>
        <p:spPr>
          <a:xfrm>
            <a:off x="9892204" y="5669007"/>
            <a:ext cx="1181919" cy="1188993"/>
          </a:xfrm>
          <a:prstGeom prst="rect">
            <a:avLst/>
          </a:prstGeom>
        </p:spPr>
      </p:pic>
    </p:spTree>
    <p:extLst>
      <p:ext uri="{BB962C8B-B14F-4D97-AF65-F5344CB8AC3E}">
        <p14:creationId xmlns:p14="http://schemas.microsoft.com/office/powerpoint/2010/main" xmlns="" val="1929831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FFFF0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34496"/>
            <a:ext cx="10515600" cy="732155"/>
          </a:xfrm>
        </p:spPr>
        <p:txBody>
          <a:bodyPr/>
          <a:lstStyle/>
          <a:p>
            <a:r>
              <a:rPr lang="el-GR" b="1" dirty="0" smtClean="0"/>
              <a:t>ΜΕΓΕΘΗ ΚΑΙ ΠΟΣΟΤΗΤΕΣ ΣΤΟΝ ΩΚΕΑΝΟ</a:t>
            </a:r>
            <a:endParaRPr lang="el-GR" b="1" dirty="0"/>
          </a:p>
        </p:txBody>
      </p:sp>
      <p:sp>
        <p:nvSpPr>
          <p:cNvPr id="3" name="Θέση περιεχομένου 2"/>
          <p:cNvSpPr>
            <a:spLocks noGrp="1"/>
          </p:cNvSpPr>
          <p:nvPr>
            <p:ph idx="1"/>
          </p:nvPr>
        </p:nvSpPr>
        <p:spPr>
          <a:xfrm>
            <a:off x="838200" y="1184094"/>
            <a:ext cx="10515600" cy="5447212"/>
          </a:xfrm>
        </p:spPr>
        <p:txBody>
          <a:bodyPr>
            <a:normAutofit lnSpcReduction="10000"/>
          </a:bodyPr>
          <a:lstStyle/>
          <a:p>
            <a:pPr marL="0" indent="0" algn="just">
              <a:buNone/>
            </a:pPr>
            <a:r>
              <a:rPr lang="el-GR" dirty="0" smtClean="0"/>
              <a:t>Καθώς το βάθος του ωκεανού αυξάνεται, η θερμοκρασία του νερού μειώνεται. Η μεταβολή της θερμοκρασίας δεν είναι ομοιόμορφη, γεγονός που οφείλεται στην προσπίπτουσα ηλιακή ακτινοβολία στην επιφάνεια του ωκεανού. Η ραγδαία πτώση της θερμοκρασίας παρατηρείται σε εύρος βάθους 200-1000</a:t>
            </a:r>
            <a:r>
              <a:rPr lang="en-GB" dirty="0" smtClean="0"/>
              <a:t>m.</a:t>
            </a:r>
            <a:r>
              <a:rPr lang="el-GR" dirty="0" smtClean="0"/>
              <a:t>Το στρώμα αυτό, στο οποίο υφίστανται έντονες θερμοκρασιακές μεταβολές, χωρίζει το επιφανειακό από το ψυχρότερο νερό και ονομάζεται </a:t>
            </a:r>
            <a:r>
              <a:rPr lang="el-GR" b="1" dirty="0" err="1" smtClean="0"/>
              <a:t>θερμοκλινές</a:t>
            </a:r>
            <a:r>
              <a:rPr lang="el-GR" dirty="0" smtClean="0"/>
              <a:t>. </a:t>
            </a:r>
          </a:p>
          <a:p>
            <a:pPr marL="0" indent="0" algn="just">
              <a:buNone/>
            </a:pPr>
            <a:r>
              <a:rPr lang="el-GR" dirty="0" smtClean="0"/>
              <a:t>Τα στρώματα νερού παραμένουν ξεχωριστά </a:t>
            </a:r>
          </a:p>
          <a:p>
            <a:pPr marL="0" indent="0" algn="just">
              <a:buNone/>
            </a:pPr>
            <a:r>
              <a:rPr lang="el-GR" dirty="0" smtClean="0"/>
              <a:t>μέσα στον ωκεανό, διότι το θερμότερο </a:t>
            </a:r>
          </a:p>
          <a:p>
            <a:pPr marL="0" indent="0" algn="just">
              <a:buNone/>
            </a:pPr>
            <a:r>
              <a:rPr lang="el-GR" dirty="0" smtClean="0"/>
              <a:t>(μικρότερης πυκνότητας)παραμένει πάνω </a:t>
            </a:r>
          </a:p>
          <a:p>
            <a:pPr marL="0" indent="0" algn="just">
              <a:buNone/>
            </a:pPr>
            <a:r>
              <a:rPr lang="el-GR" dirty="0" smtClean="0"/>
              <a:t>από το ψυχρότερο (και πυκνότερο) νερό. </a:t>
            </a:r>
          </a:p>
          <a:p>
            <a:pPr marL="0" indent="0" algn="just">
              <a:buNone/>
            </a:pPr>
            <a:r>
              <a:rPr lang="el-GR" dirty="0" smtClean="0"/>
              <a:t>Η </a:t>
            </a:r>
            <a:r>
              <a:rPr lang="el-GR" dirty="0" err="1" smtClean="0"/>
              <a:t>αλατότητα</a:t>
            </a:r>
            <a:r>
              <a:rPr lang="el-GR" dirty="0" smtClean="0"/>
              <a:t> επίσης επηρεάζει την </a:t>
            </a:r>
          </a:p>
          <a:p>
            <a:pPr marL="0" indent="0" algn="just">
              <a:buNone/>
            </a:pPr>
            <a:r>
              <a:rPr lang="el-GR" dirty="0" smtClean="0"/>
              <a:t>πυκνότητα του νερού.</a:t>
            </a:r>
          </a:p>
          <a:p>
            <a:pPr marL="0" indent="0">
              <a:buNone/>
            </a:pPr>
            <a:endParaRPr lang="el-GR" dirty="0"/>
          </a:p>
        </p:txBody>
      </p:sp>
      <p:pic>
        <p:nvPicPr>
          <p:cNvPr id="4" name="Εικόνα 3"/>
          <p:cNvPicPr>
            <a:picLocks noChangeAspect="1"/>
          </p:cNvPicPr>
          <p:nvPr/>
        </p:nvPicPr>
        <p:blipFill>
          <a:blip r:embed="rId2" cstate="print"/>
          <a:stretch>
            <a:fillRect/>
          </a:stretch>
        </p:blipFill>
        <p:spPr>
          <a:xfrm>
            <a:off x="7498081" y="3744414"/>
            <a:ext cx="4271554" cy="3104335"/>
          </a:xfrm>
          <a:prstGeom prst="rect">
            <a:avLst/>
          </a:prstGeom>
        </p:spPr>
      </p:pic>
    </p:spTree>
    <p:extLst>
      <p:ext uri="{BB962C8B-B14F-4D97-AF65-F5344CB8AC3E}">
        <p14:creationId xmlns:p14="http://schemas.microsoft.com/office/powerpoint/2010/main" xmlns="" val="63561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4000" contrast="-8000"/>
                    </a14:imgEffect>
                  </a14:imgLayer>
                </a14:imgProps>
              </a:ext>
            </a:extLst>
          </a:blip>
          <a:stretch>
            <a:fillRect/>
          </a:stretch>
        </p:blipFill>
        <p:spPr>
          <a:xfrm>
            <a:off x="0" y="0"/>
            <a:ext cx="12192000" cy="6866014"/>
          </a:xfrm>
          <a:prstGeom prst="rect">
            <a:avLst/>
          </a:prstGeom>
        </p:spPr>
      </p:pic>
      <p:sp>
        <p:nvSpPr>
          <p:cNvPr id="2" name="Τίτλος 1"/>
          <p:cNvSpPr>
            <a:spLocks noGrp="1"/>
          </p:cNvSpPr>
          <p:nvPr>
            <p:ph type="title"/>
          </p:nvPr>
        </p:nvSpPr>
        <p:spPr>
          <a:xfrm>
            <a:off x="838200" y="365126"/>
            <a:ext cx="10515600" cy="521139"/>
          </a:xfrm>
        </p:spPr>
        <p:txBody>
          <a:bodyPr>
            <a:normAutofit fontScale="90000"/>
          </a:bodyPr>
          <a:lstStyle/>
          <a:p>
            <a:r>
              <a:rPr lang="el-GR" b="1" dirty="0" smtClean="0"/>
              <a:t>ΜΕΤΡΗΣΗ ΘΕΡΜΟΚΡΑΣΙΩΝ ΤΟΥ ΩΚΕΑΝΟΥ</a:t>
            </a:r>
            <a:endParaRPr lang="el-GR" b="1" dirty="0"/>
          </a:p>
        </p:txBody>
      </p:sp>
      <p:sp>
        <p:nvSpPr>
          <p:cNvPr id="3" name="Θέση περιεχομένου 2"/>
          <p:cNvSpPr>
            <a:spLocks noGrp="1"/>
          </p:cNvSpPr>
          <p:nvPr>
            <p:ph idx="1"/>
          </p:nvPr>
        </p:nvSpPr>
        <p:spPr>
          <a:xfrm>
            <a:off x="762000" y="1505244"/>
            <a:ext cx="10515600" cy="4967141"/>
          </a:xfrm>
        </p:spPr>
        <p:txBody>
          <a:bodyPr>
            <a:normAutofit lnSpcReduction="10000"/>
          </a:bodyPr>
          <a:lstStyle/>
          <a:p>
            <a:pPr marL="0" indent="0" algn="just">
              <a:buNone/>
            </a:pPr>
            <a:r>
              <a:rPr lang="el-GR" dirty="0"/>
              <a:t>Με την πάροδο των ετών υπήρξε ραγδαία εξέλιξη αναφορικά με τη μεθοδολογία και την ακρίβεια  των εργαλείων που χρησιμοποιούνται στη μέτρηση  των τεχνικών χαρακτηριστικών του νερού. Από  τη δεκαετία του ’60 και έπειτα καθιερώθηκε η χρήση ενός από τα πιο σημαντικά, του </a:t>
            </a:r>
            <a:r>
              <a:rPr lang="el-GR" dirty="0" err="1"/>
              <a:t>πολυαισθητήρα</a:t>
            </a:r>
            <a:r>
              <a:rPr lang="el-GR" dirty="0"/>
              <a:t> </a:t>
            </a:r>
            <a:r>
              <a:rPr lang="el-GR" dirty="0" smtClean="0"/>
              <a:t>CTD (</a:t>
            </a:r>
            <a:r>
              <a:rPr lang="el-GR" dirty="0" err="1"/>
              <a:t>Conductivity</a:t>
            </a:r>
            <a:r>
              <a:rPr lang="el-GR" dirty="0"/>
              <a:t>- </a:t>
            </a:r>
            <a:r>
              <a:rPr lang="el-GR" dirty="0" err="1"/>
              <a:t>Temperature</a:t>
            </a:r>
            <a:r>
              <a:rPr lang="el-GR" dirty="0"/>
              <a:t> - </a:t>
            </a:r>
            <a:r>
              <a:rPr lang="el-GR" dirty="0" err="1"/>
              <a:t>Depth</a:t>
            </a:r>
            <a:r>
              <a:rPr lang="el-GR" dirty="0"/>
              <a:t>). Αυτή η συσκευή μετρά άμεσα και έμμεσα, </a:t>
            </a:r>
            <a:r>
              <a:rPr lang="el-GR" dirty="0" smtClean="0"/>
              <a:t>σημαντικά </a:t>
            </a:r>
            <a:r>
              <a:rPr lang="el-GR" dirty="0"/>
              <a:t>χαρακτηριστικά του υδάτινου  στοιχείου όπως είναι η θερμοκρασία, η </a:t>
            </a:r>
            <a:r>
              <a:rPr lang="el-GR" dirty="0" err="1"/>
              <a:t>αλατότητα</a:t>
            </a:r>
            <a:r>
              <a:rPr lang="el-GR" dirty="0"/>
              <a:t>, η  πίεση, το βάθος αλλά και η πυκνότητα</a:t>
            </a:r>
            <a:r>
              <a:rPr lang="el-GR" dirty="0" smtClean="0"/>
              <a:t>.</a:t>
            </a:r>
          </a:p>
          <a:p>
            <a:pPr marL="0" indent="0" algn="just">
              <a:buNone/>
            </a:pPr>
            <a:r>
              <a:rPr lang="el-GR" dirty="0"/>
              <a:t>Με τη μέτρηση της αγωγιμότητας, δηλαδή το πόσο εύκολα το ηλεκτρικό ρεύμα περνάει διαμέσου  του δείγματος του νερού που εξετάζεται, είναι εύκολος ο υπολογισμός της </a:t>
            </a:r>
            <a:r>
              <a:rPr lang="el-GR" dirty="0" err="1"/>
              <a:t>αλατότητας</a:t>
            </a:r>
            <a:r>
              <a:rPr lang="el-GR" dirty="0"/>
              <a:t>, και αυτό  είναι εφικτό επειδή το ηλεκτρικό ρεύμα περνά ευκολότερα μέσω του νερού με υψηλότερη  </a:t>
            </a:r>
            <a:r>
              <a:rPr lang="el-GR" dirty="0" err="1"/>
              <a:t>αλατότητα</a:t>
            </a:r>
            <a:r>
              <a:rPr lang="el-GR" dirty="0"/>
              <a:t>. </a:t>
            </a:r>
          </a:p>
          <a:p>
            <a:pPr marL="0" indent="0">
              <a:buNone/>
            </a:pPr>
            <a:endParaRPr lang="el-GR" dirty="0"/>
          </a:p>
        </p:txBody>
      </p:sp>
    </p:spTree>
    <p:extLst>
      <p:ext uri="{BB962C8B-B14F-4D97-AF65-F5344CB8AC3E}">
        <p14:creationId xmlns:p14="http://schemas.microsoft.com/office/powerpoint/2010/main" xmlns="" val="3271843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0310">
              <a:schemeClr val="accent2">
                <a:lumMod val="60000"/>
                <a:lumOff val="40000"/>
              </a:schemeClr>
            </a:gs>
            <a:gs pos="0">
              <a:schemeClr val="accent1">
                <a:lumMod val="5000"/>
                <a:lumOff val="95000"/>
              </a:schemeClr>
            </a:gs>
            <a:gs pos="74000">
              <a:srgbClr val="FFFF0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76067" y="1828164"/>
            <a:ext cx="10515600" cy="1325563"/>
          </a:xfrm>
        </p:spPr>
        <p:txBody>
          <a:bodyPr>
            <a:normAutofit fontScale="90000"/>
          </a:bodyPr>
          <a:lstStyle/>
          <a:p>
            <a:pPr algn="just"/>
            <a:r>
              <a:rPr lang="el-GR" sz="2800" dirty="0">
                <a:latin typeface="+mn-lt"/>
              </a:rPr>
              <a:t>Το CTD χρησιμοποιείται για τη μέτρηση αβιοτικών παραμέτρων τη στιγμή της δειγματοληψίας. Οι  ερευνητές έχουν τη δυνατότητα να χρησιμοποιήσουν δύο διαφορετικούς τύπους CTD. Χρησιμοποιώντας τον απλό τύπο, το όργανο βυθίζεται μέσα στο νερό ή κρατιέται σταθερό σε μια συγκεκριμένη θέση, καταγράφονται συνεχώς μετρήσεις αγωγιμότητας, θερμοκρασίας και πίεσης, ενώ χρησιμοποιώντας το CTD τύπου </a:t>
            </a:r>
            <a:r>
              <a:rPr lang="el-GR" sz="2800" dirty="0" err="1">
                <a:latin typeface="+mn-lt"/>
              </a:rPr>
              <a:t>rosette</a:t>
            </a:r>
            <a:r>
              <a:rPr lang="el-GR" sz="2800" dirty="0">
                <a:latin typeface="+mn-lt"/>
              </a:rPr>
              <a:t>, υπάρχει η δυνατότητα συλλογής δειγμάτων νερού, καθώς περιμετρικά του οργάνου υπάρχουν τοποθετημένες φιάλες </a:t>
            </a:r>
            <a:r>
              <a:rPr lang="el-GR" sz="2800" dirty="0" err="1">
                <a:latin typeface="+mn-lt"/>
              </a:rPr>
              <a:t>Niskin</a:t>
            </a:r>
            <a:r>
              <a:rPr lang="el-GR" sz="2800" dirty="0">
                <a:latin typeface="+mn-lt"/>
              </a:rPr>
              <a:t>, οι οποίες βυθίζονται ανοιχτές και μόλις φθάσουν στο επιθυμητό βάθος κλείνουν ηλεκτρονικά παγιδεύοντας στο εσωτερικό τους δείγμα νερού από το αντίστοιχο βάθος.</a:t>
            </a:r>
            <a:br>
              <a:rPr lang="el-GR" sz="2800" dirty="0">
                <a:latin typeface="+mn-lt"/>
              </a:rPr>
            </a:br>
            <a:r>
              <a:rPr lang="el-GR" sz="2800" dirty="0" smtClean="0"/>
              <a:t>          </a:t>
            </a:r>
            <a:r>
              <a:rPr lang="en-GB" sz="2800" dirty="0" smtClean="0"/>
              <a:t>  </a:t>
            </a:r>
            <a:r>
              <a:rPr lang="el-GR" sz="2200" i="1" dirty="0" smtClean="0"/>
              <a:t>Εικόνα</a:t>
            </a:r>
            <a:r>
              <a:rPr lang="el-GR" sz="2200" i="1" dirty="0"/>
              <a:t>: </a:t>
            </a:r>
            <a:r>
              <a:rPr lang="en-US" sz="2200" i="1" dirty="0"/>
              <a:t>CTD </a:t>
            </a:r>
            <a:r>
              <a:rPr lang="el-GR" sz="2200" i="1" dirty="0"/>
              <a:t>απλού τύπου                       </a:t>
            </a:r>
            <a:r>
              <a:rPr lang="en-GB" sz="2200" i="1" dirty="0" smtClean="0"/>
              <a:t>               </a:t>
            </a:r>
            <a:r>
              <a:rPr lang="el-GR" sz="2200" i="1" dirty="0" smtClean="0"/>
              <a:t>  </a:t>
            </a:r>
            <a:r>
              <a:rPr lang="el-GR" sz="2200" i="1" dirty="0"/>
              <a:t>Εικόνα: </a:t>
            </a:r>
            <a:r>
              <a:rPr lang="en-US" sz="2200" i="1" dirty="0"/>
              <a:t>CTD </a:t>
            </a:r>
            <a:r>
              <a:rPr lang="el-GR" sz="2200" i="1" dirty="0" smtClean="0"/>
              <a:t>τύπου </a:t>
            </a:r>
            <a:r>
              <a:rPr lang="en-GB" sz="2200" i="1" dirty="0" smtClean="0"/>
              <a:t>rosette</a:t>
            </a:r>
            <a:r>
              <a:rPr lang="el-GR" sz="2800" dirty="0" smtClean="0"/>
              <a:t/>
            </a:r>
            <a:br>
              <a:rPr lang="el-GR" sz="2800" dirty="0" smtClean="0"/>
            </a:br>
            <a:r>
              <a:rPr lang="el-GR" sz="2800" dirty="0" smtClean="0"/>
              <a:t>      </a:t>
            </a:r>
            <a:r>
              <a:rPr lang="el-GR" sz="2800" dirty="0"/>
              <a:t/>
            </a:r>
            <a:br>
              <a:rPr lang="el-GR" sz="2800" dirty="0"/>
            </a:br>
            <a:endParaRPr lang="el-GR" sz="2800" dirty="0"/>
          </a:p>
        </p:txBody>
      </p:sp>
      <p:pic>
        <p:nvPicPr>
          <p:cNvPr id="5" name="Θέση περιεχομένου 4"/>
          <p:cNvPicPr>
            <a:picLocks noGrp="1" noChangeAspect="1"/>
          </p:cNvPicPr>
          <p:nvPr>
            <p:ph sz="half" idx="1"/>
          </p:nvPr>
        </p:nvPicPr>
        <p:blipFill>
          <a:blip r:embed="rId2" cstate="print"/>
          <a:stretch>
            <a:fillRect/>
          </a:stretch>
        </p:blipFill>
        <p:spPr>
          <a:xfrm>
            <a:off x="959360" y="4112747"/>
            <a:ext cx="3925500" cy="2369819"/>
          </a:xfrm>
          <a:prstGeom prst="rect">
            <a:avLst/>
          </a:prstGeom>
        </p:spPr>
      </p:pic>
      <p:pic>
        <p:nvPicPr>
          <p:cNvPr id="6" name="Θέση περιεχομένου 5"/>
          <p:cNvPicPr>
            <a:picLocks noGrp="1" noChangeAspect="1"/>
          </p:cNvPicPr>
          <p:nvPr>
            <p:ph sz="half" idx="2"/>
          </p:nvPr>
        </p:nvPicPr>
        <p:blipFill>
          <a:blip r:embed="rId3" cstate="print"/>
          <a:stretch>
            <a:fillRect/>
          </a:stretch>
        </p:blipFill>
        <p:spPr>
          <a:xfrm>
            <a:off x="7220097" y="4112747"/>
            <a:ext cx="1847850" cy="2466975"/>
          </a:xfrm>
          <a:prstGeom prst="rect">
            <a:avLst/>
          </a:prstGeom>
        </p:spPr>
      </p:pic>
    </p:spTree>
    <p:extLst>
      <p:ext uri="{BB962C8B-B14F-4D97-AF65-F5344CB8AC3E}">
        <p14:creationId xmlns:p14="http://schemas.microsoft.com/office/powerpoint/2010/main" xmlns="" val="93900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0837">
              <a:srgbClr val="92D050"/>
            </a:gs>
            <a:gs pos="0">
              <a:schemeClr val="accent1">
                <a:lumMod val="5000"/>
                <a:lumOff val="95000"/>
              </a:schemeClr>
            </a:gs>
            <a:gs pos="74000">
              <a:srgbClr val="FFFF0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5719"/>
          </a:xfrm>
        </p:spPr>
        <p:txBody>
          <a:bodyPr>
            <a:normAutofit fontScale="90000"/>
          </a:bodyPr>
          <a:lstStyle/>
          <a:p>
            <a:endParaRPr lang="el-GR"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838200" y="522514"/>
                <a:ext cx="10774680" cy="5654449"/>
              </a:xfrm>
            </p:spPr>
            <p:txBody>
              <a:bodyPr/>
              <a:lstStyle/>
              <a:p>
                <a:pPr marL="0" indent="0" algn="just">
                  <a:buNone/>
                </a:pPr>
                <a:r>
                  <a:rPr lang="el-GR" dirty="0" smtClean="0"/>
                  <a:t>Οι επιστήμονες χρησιμοποιούν μια ποικιλία εργαλείων για να εξετάσουν τις φυσικές και βιολογικές συνθήκες του περιβάλλοντος, σε διάφορα βάθη νερού. Η θερμοκρασία μειώνεται με το βάθος (από </a:t>
                </a:r>
                <a14:m>
                  <m:oMath xmlns:m="http://schemas.openxmlformats.org/officeDocument/2006/math">
                    <m:sSup>
                      <m:sSupPr>
                        <m:ctrlPr>
                          <a:rPr lang="en-GB" i="1" dirty="0" smtClean="0">
                            <a:latin typeface="Cambria Math" panose="02040503050406030204" pitchFamily="18" charset="0"/>
                          </a:rPr>
                        </m:ctrlPr>
                      </m:sSupPr>
                      <m:e>
                        <m:r>
                          <a:rPr lang="en-GB" b="0" i="1" dirty="0" smtClean="0">
                            <a:latin typeface="Cambria Math" panose="02040503050406030204" pitchFamily="18" charset="0"/>
                          </a:rPr>
                          <m:t>22</m:t>
                        </m:r>
                      </m:e>
                      <m:sup>
                        <m:r>
                          <a:rPr lang="en-GB" b="0" i="1" dirty="0" smtClean="0">
                            <a:latin typeface="Cambria Math" panose="02040503050406030204" pitchFamily="18" charset="0"/>
                          </a:rPr>
                          <m:t>𝑜</m:t>
                        </m:r>
                      </m:sup>
                    </m:sSup>
                  </m:oMath>
                </a14:m>
                <a:r>
                  <a:rPr lang="en-GB" dirty="0" smtClean="0"/>
                  <a:t>𝐶 </a:t>
                </a:r>
                <a:r>
                  <a:rPr lang="el-GR" dirty="0" smtClean="0"/>
                  <a:t>στην επιφάνεια έως</a:t>
                </a:r>
                <a:r>
                  <a:rPr lang="en-GB" dirty="0" smtClean="0"/>
                  <a:t> </a:t>
                </a:r>
                <a14:m>
                  <m:oMath xmlns:m="http://schemas.openxmlformats.org/officeDocument/2006/math">
                    <m:sSup>
                      <m:sSupPr>
                        <m:ctrlPr>
                          <a:rPr lang="en-GB" i="1" dirty="0" smtClean="0">
                            <a:latin typeface="Cambria Math" panose="02040503050406030204" pitchFamily="18" charset="0"/>
                          </a:rPr>
                        </m:ctrlPr>
                      </m:sSupPr>
                      <m:e>
                        <m:r>
                          <a:rPr lang="en-GB" b="0" i="1" dirty="0" smtClean="0">
                            <a:latin typeface="Cambria Math" panose="02040503050406030204" pitchFamily="18" charset="0"/>
                          </a:rPr>
                          <m:t>4</m:t>
                        </m:r>
                      </m:e>
                      <m:sup>
                        <m:r>
                          <a:rPr lang="en-GB" b="0" i="1" dirty="0" smtClean="0">
                            <a:latin typeface="Cambria Math" panose="02040503050406030204" pitchFamily="18" charset="0"/>
                          </a:rPr>
                          <m:t>𝑜</m:t>
                        </m:r>
                      </m:sup>
                    </m:sSup>
                    <m:r>
                      <a:rPr lang="en-GB" i="1" dirty="0" smtClean="0">
                        <a:latin typeface="Cambria Math" panose="02040503050406030204" pitchFamily="18" charset="0"/>
                      </a:rPr>
                      <m:t>𝐶</m:t>
                    </m:r>
                  </m:oMath>
                </a14:m>
                <a:r>
                  <a:rPr lang="en-GB" dirty="0" smtClean="0"/>
                  <a:t> </a:t>
                </a:r>
                <a:r>
                  <a:rPr lang="el-GR" dirty="0" smtClean="0"/>
                  <a:t>σε βάθος </a:t>
                </a:r>
                <a:r>
                  <a:rPr lang="en-GB" dirty="0" smtClean="0"/>
                  <a:t>3000m)</a:t>
                </a:r>
                <a:r>
                  <a:rPr lang="el-GR" dirty="0" smtClean="0"/>
                  <a:t>, ενώ η πίεση αντίστοιχα αυξάνεται από 1</a:t>
                </a:r>
                <a:r>
                  <a:rPr lang="en-GB" dirty="0" err="1" smtClean="0"/>
                  <a:t>atm</a:t>
                </a:r>
                <a:r>
                  <a:rPr lang="en-GB" dirty="0" smtClean="0"/>
                  <a:t> </a:t>
                </a:r>
                <a:r>
                  <a:rPr lang="el-GR" dirty="0" smtClean="0"/>
                  <a:t>σε </a:t>
                </a:r>
                <a:r>
                  <a:rPr lang="en-GB" dirty="0" smtClean="0"/>
                  <a:t>300atm.</a:t>
                </a:r>
                <a:endParaRPr lang="el-GR" dirty="0" smtClean="0"/>
              </a:p>
              <a:p>
                <a:pPr marL="0" indent="0">
                  <a:buNone/>
                </a:pPr>
                <a:r>
                  <a:rPr lang="el-GR" sz="1800" i="1" dirty="0" smtClean="0"/>
                  <a:t>Διάγραμμα μεταβολής θερμοκρασίας                                  Διάγραμμα μεταβολής πίεσης</a:t>
                </a:r>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522514"/>
                <a:ext cx="10774680" cy="5654449"/>
              </a:xfrm>
              <a:blipFill>
                <a:blip r:embed="rId2" cstate="print"/>
                <a:stretch>
                  <a:fillRect l="-1188" t="-1834" r="-1188"/>
                </a:stretch>
              </a:blipFill>
            </p:spPr>
            <p:txBody>
              <a:bodyPr/>
              <a:lstStyle/>
              <a:p>
                <a:r>
                  <a:rPr lang="el-GR">
                    <a:noFill/>
                  </a:rPr>
                  <a:t> </a:t>
                </a:r>
              </a:p>
            </p:txBody>
          </p:sp>
        </mc:Fallback>
      </mc:AlternateContent>
      <p:pic>
        <p:nvPicPr>
          <p:cNvPr id="4" name="Εικόνα 3"/>
          <p:cNvPicPr>
            <a:picLocks noChangeAspect="1"/>
          </p:cNvPicPr>
          <p:nvPr/>
        </p:nvPicPr>
        <p:blipFill>
          <a:blip r:embed="rId3" cstate="print"/>
          <a:stretch>
            <a:fillRect/>
          </a:stretch>
        </p:blipFill>
        <p:spPr>
          <a:xfrm>
            <a:off x="838200" y="3114607"/>
            <a:ext cx="3590109" cy="3514725"/>
          </a:xfrm>
          <a:prstGeom prst="rect">
            <a:avLst/>
          </a:prstGeom>
        </p:spPr>
      </p:pic>
      <p:pic>
        <p:nvPicPr>
          <p:cNvPr id="5" name="Εικόνα 4"/>
          <p:cNvPicPr>
            <a:picLocks noChangeAspect="1"/>
          </p:cNvPicPr>
          <p:nvPr/>
        </p:nvPicPr>
        <p:blipFill>
          <a:blip r:embed="rId4" cstate="print"/>
          <a:stretch>
            <a:fillRect/>
          </a:stretch>
        </p:blipFill>
        <p:spPr>
          <a:xfrm>
            <a:off x="5743301" y="3259682"/>
            <a:ext cx="4918767" cy="3258683"/>
          </a:xfrm>
          <a:prstGeom prst="rect">
            <a:avLst/>
          </a:prstGeom>
        </p:spPr>
      </p:pic>
      <p:pic>
        <p:nvPicPr>
          <p:cNvPr id="6" name="Εικόνα 5">
            <a:hlinkClick r:id="rId5" action="ppaction://hlinkfile"/>
          </p:cNvPr>
          <p:cNvPicPr>
            <a:picLocks noChangeAspect="1"/>
          </p:cNvPicPr>
          <p:nvPr/>
        </p:nvPicPr>
        <p:blipFill>
          <a:blip r:embed="rId6" cstate="print"/>
          <a:stretch>
            <a:fillRect/>
          </a:stretch>
        </p:blipFill>
        <p:spPr>
          <a:xfrm>
            <a:off x="10946180" y="5492999"/>
            <a:ext cx="1324196" cy="1365001"/>
          </a:xfrm>
          <a:prstGeom prst="rect">
            <a:avLst/>
          </a:prstGeom>
        </p:spPr>
      </p:pic>
    </p:spTree>
    <p:extLst>
      <p:ext uri="{BB962C8B-B14F-4D97-AF65-F5344CB8AC3E}">
        <p14:creationId xmlns:p14="http://schemas.microsoft.com/office/powerpoint/2010/main" xmlns="" val="1777600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32000"/>
                    </a14:imgEffect>
                  </a14:imgLayer>
                </a14:imgProps>
              </a:ext>
            </a:extLst>
          </a:blip>
          <a:stretch>
            <a:fillRect/>
          </a:stretch>
        </p:blipFill>
        <p:spPr>
          <a:xfrm>
            <a:off x="0" y="-16858"/>
            <a:ext cx="12192000" cy="6874857"/>
          </a:xfrm>
          <a:prstGeom prst="rect">
            <a:avLst/>
          </a:prstGeom>
        </p:spPr>
      </p:pic>
      <p:sp>
        <p:nvSpPr>
          <p:cNvPr id="2" name="Τίτλος 1"/>
          <p:cNvSpPr>
            <a:spLocks noGrp="1"/>
          </p:cNvSpPr>
          <p:nvPr>
            <p:ph type="title"/>
          </p:nvPr>
        </p:nvSpPr>
        <p:spPr>
          <a:xfrm>
            <a:off x="838200" y="365125"/>
            <a:ext cx="10515600" cy="1006475"/>
          </a:xfrm>
        </p:spPr>
        <p:txBody>
          <a:bodyPr/>
          <a:lstStyle/>
          <a:p>
            <a:r>
              <a:rPr lang="el-GR" b="1" dirty="0" smtClean="0"/>
              <a:t>Ωκεάνια κυκλοφορία</a:t>
            </a:r>
            <a:endParaRPr lang="el-GR" b="1" dirty="0"/>
          </a:p>
        </p:txBody>
      </p:sp>
      <p:sp>
        <p:nvSpPr>
          <p:cNvPr id="3" name="Θέση περιεχομένου 2"/>
          <p:cNvSpPr>
            <a:spLocks noGrp="1"/>
          </p:cNvSpPr>
          <p:nvPr>
            <p:ph idx="1"/>
          </p:nvPr>
        </p:nvSpPr>
        <p:spPr>
          <a:xfrm>
            <a:off x="838200" y="2138289"/>
            <a:ext cx="10515600" cy="4248443"/>
          </a:xfrm>
        </p:spPr>
        <p:txBody>
          <a:bodyPr/>
          <a:lstStyle/>
          <a:p>
            <a:pPr marL="0" indent="0" algn="just">
              <a:buNone/>
            </a:pPr>
            <a:r>
              <a:rPr lang="el-GR" dirty="0" smtClean="0"/>
              <a:t>Υπάρχει μια κινητήρια δύναμη κάτω από την επιφάνεια του ωκεανού που κινεί  μια τεράστια ποσότητα νερού. Πρόκειται για ένα σύστημα ροής σε μεγάλο βάθος που συνδέει όλες τις θαλάσσιες λεκάνες του πλανήτη και ονομάζεται </a:t>
            </a:r>
            <a:r>
              <a:rPr lang="en-GB" dirty="0" smtClean="0"/>
              <a:t>Global Conveyor Belt. </a:t>
            </a:r>
          </a:p>
          <a:p>
            <a:pPr marL="0" indent="0" algn="just">
              <a:buNone/>
            </a:pPr>
            <a:r>
              <a:rPr lang="el-GR" dirty="0" smtClean="0"/>
              <a:t>Η πυκνότητα του νερού επηρεάζεται τόσο από την θερμοκρασία όσο και από την </a:t>
            </a:r>
            <a:r>
              <a:rPr lang="el-GR" dirty="0" err="1" smtClean="0"/>
              <a:t>αλατότητά</a:t>
            </a:r>
            <a:r>
              <a:rPr lang="el-GR" dirty="0" smtClean="0"/>
              <a:t> του. Η πυκνότητα αυξάνεται με την μείωση της θερμοκρασίας και την αύξηση της </a:t>
            </a:r>
            <a:r>
              <a:rPr lang="el-GR" dirty="0" err="1" smtClean="0"/>
              <a:t>αλατότητας</a:t>
            </a:r>
            <a:r>
              <a:rPr lang="el-GR" dirty="0" smtClean="0"/>
              <a:t>. </a:t>
            </a:r>
            <a:r>
              <a:rPr lang="el-GR" b="1" dirty="0" err="1" smtClean="0"/>
              <a:t>Θερμόαλη</a:t>
            </a:r>
            <a:r>
              <a:rPr lang="el-GR" dirty="0" smtClean="0"/>
              <a:t> ονομάζεται η κυκλοφορία του νερού που οφείλεται σε μεταβολές της πυκνότητάς του.</a:t>
            </a:r>
            <a:endParaRPr lang="el-GR" dirty="0"/>
          </a:p>
        </p:txBody>
      </p:sp>
    </p:spTree>
    <p:extLst>
      <p:ext uri="{BB962C8B-B14F-4D97-AF65-F5344CB8AC3E}">
        <p14:creationId xmlns:p14="http://schemas.microsoft.com/office/powerpoint/2010/main" xmlns="" val="67979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0310">
              <a:schemeClr val="accent2">
                <a:lumMod val="60000"/>
                <a:lumOff val="40000"/>
              </a:schemeClr>
            </a:gs>
            <a:gs pos="0">
              <a:schemeClr val="accent1">
                <a:lumMod val="5000"/>
                <a:lumOff val="95000"/>
              </a:schemeClr>
            </a:gs>
            <a:gs pos="74000">
              <a:srgbClr val="92D05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5719"/>
          </a:xfrm>
        </p:spPr>
        <p:txBody>
          <a:bodyPr>
            <a:normAutofit fontScale="90000"/>
          </a:bodyPr>
          <a:lstStyle/>
          <a:p>
            <a:endParaRPr lang="el-GR" dirty="0"/>
          </a:p>
        </p:txBody>
      </p:sp>
      <p:sp>
        <p:nvSpPr>
          <p:cNvPr id="3" name="Θέση περιεχομένου 2"/>
          <p:cNvSpPr>
            <a:spLocks noGrp="1"/>
          </p:cNvSpPr>
          <p:nvPr>
            <p:ph idx="1"/>
          </p:nvPr>
        </p:nvSpPr>
        <p:spPr>
          <a:xfrm>
            <a:off x="838200" y="387984"/>
            <a:ext cx="10515600" cy="5766119"/>
          </a:xfrm>
        </p:spPr>
        <p:txBody>
          <a:bodyPr/>
          <a:lstStyle/>
          <a:p>
            <a:pPr marL="0" indent="0" algn="just">
              <a:buNone/>
            </a:pPr>
            <a:r>
              <a:rPr lang="el-GR" dirty="0" smtClean="0"/>
              <a:t>Σε πολικές περιοχές, όπως για παράδειγμα στην Γροιλανδία και την Ισλανδία, κατά τη διάρκεια του χειμώνα το νερό της επιφάνειας του ωκεανού ψύχεται πολύ γρήγορα, παγιδεύοντας κρυστάλλους αλατιού στον πάγο, αφήνοντας ωστόσο το υπόλοιπο (αλλά μεγαλύτερο μέρος) στο υγρό νερό. Ως εκ τούτου, το υγρό νερό του ωκεανού γίνεται αλμυρότερο. Το κρύο και αλμυρό νερό είναι πυκνότερο από το περιβάλλον του και βυθίζεται κατακόρυφα. Όπως μετακινείται προς τα κάτω, σύμφωνα με τη συνέχεια των όγκων, αντικαθίσταται από θερμότερο επιφανειακό νερό, το οποίο με τη σειρά του γίνεται ψυχρότερο, αλμυρότερο και βυθίζεται. Έτσι, ο κύκλος συνεχίζεται. </a:t>
            </a:r>
          </a:p>
          <a:p>
            <a:pPr marL="0" indent="0" algn="just">
              <a:buNone/>
            </a:pPr>
            <a:r>
              <a:rPr lang="el-GR" sz="2400" i="1" dirty="0" smtClean="0"/>
              <a:t> </a:t>
            </a:r>
          </a:p>
          <a:p>
            <a:pPr marL="0" indent="0" algn="just">
              <a:buNone/>
            </a:pPr>
            <a:r>
              <a:rPr lang="el-GR" sz="2400" i="1" dirty="0" smtClean="0"/>
              <a:t>Εικόνα: Σχηματικό </a:t>
            </a:r>
            <a:r>
              <a:rPr lang="el-GR" sz="2400" i="1" dirty="0"/>
              <a:t>διάγραμμα της </a:t>
            </a:r>
            <a:endParaRPr lang="el-GR" sz="2400" i="1" dirty="0" smtClean="0"/>
          </a:p>
          <a:p>
            <a:pPr marL="0" indent="0">
              <a:buNone/>
            </a:pPr>
            <a:r>
              <a:rPr lang="el-GR" sz="2400" i="1" dirty="0" err="1" smtClean="0"/>
              <a:t>θερμόαλης</a:t>
            </a:r>
            <a:r>
              <a:rPr lang="el-GR" sz="2400" i="1" dirty="0" smtClean="0"/>
              <a:t> ωκεάνιας </a:t>
            </a:r>
            <a:r>
              <a:rPr lang="el-GR" sz="2400" i="1" dirty="0"/>
              <a:t>κυκλοφορίας</a:t>
            </a:r>
          </a:p>
        </p:txBody>
      </p:sp>
      <p:pic>
        <p:nvPicPr>
          <p:cNvPr id="4" name="Εικόνα 3"/>
          <p:cNvPicPr>
            <a:picLocks noChangeAspect="1"/>
          </p:cNvPicPr>
          <p:nvPr/>
        </p:nvPicPr>
        <p:blipFill>
          <a:blip r:embed="rId2" cstate="print">
            <a:lum bright="-16000" contrast="-16000"/>
          </a:blip>
          <a:stretch>
            <a:fillRect/>
          </a:stretch>
        </p:blipFill>
        <p:spPr>
          <a:xfrm>
            <a:off x="6096000" y="4375052"/>
            <a:ext cx="4571534" cy="2349304"/>
          </a:xfrm>
          <a:prstGeom prst="rect">
            <a:avLst/>
          </a:prstGeom>
        </p:spPr>
      </p:pic>
    </p:spTree>
    <p:extLst>
      <p:ext uri="{BB962C8B-B14F-4D97-AF65-F5344CB8AC3E}">
        <p14:creationId xmlns:p14="http://schemas.microsoft.com/office/powerpoint/2010/main" xmlns="" val="55535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2179</Words>
  <Application>Microsoft Office PowerPoint</Application>
  <PresentationFormat>Προσαρμογή</PresentationFormat>
  <Paragraphs>82</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ΤΑΞΙΔΙ ΣΤΟ ΒΥΘΟ</vt:lpstr>
      <vt:lpstr>ΜΕΤΑΒΟΛΕΣ ΣΤΗ ΘΕΡΜΟΚΡΑΣΙΑ ΤΟΥ ΝΕΡΟΥ</vt:lpstr>
      <vt:lpstr>Διαφάνεια 3</vt:lpstr>
      <vt:lpstr>ΜΕΓΕΘΗ ΚΑΙ ΠΟΣΟΤΗΤΕΣ ΣΤΟΝ ΩΚΕΑΝΟ</vt:lpstr>
      <vt:lpstr>ΜΕΤΡΗΣΗ ΘΕΡΜΟΚΡΑΣΙΩΝ ΤΟΥ ΩΚΕΑΝΟΥ</vt:lpstr>
      <vt:lpstr>Το CTD χρησιμοποιείται για τη μέτρηση αβιοτικών παραμέτρων τη στιγμή της δειγματοληψίας. Οι  ερευνητές έχουν τη δυνατότητα να χρησιμοποιήσουν δύο διαφορετικούς τύπους CTD. Χρησιμοποιώντας τον απλό τύπο, το όργανο βυθίζεται μέσα στο νερό ή κρατιέται σταθερό σε μια συγκεκριμένη θέση, καταγράφονται συνεχώς μετρήσεις αγωγιμότητας, θερμοκρασίας και πίεσης, ενώ χρησιμοποιώντας το CTD τύπου rosette, υπάρχει η δυνατότητα συλλογής δειγμάτων νερού, καθώς περιμετρικά του οργάνου υπάρχουν τοποθετημένες φιάλες Niskin, οι οποίες βυθίζονται ανοιχτές και μόλις φθάσουν στο επιθυμητό βάθος κλείνουν ηλεκτρονικά παγιδεύοντας στο εσωτερικό τους δείγμα νερού από το αντίστοιχο βάθος.             Εικόνα: CTD απλού τύπου                                        Εικόνα: CTD τύπου rosette        </vt:lpstr>
      <vt:lpstr>Διαφάνεια 7</vt:lpstr>
      <vt:lpstr>Ωκεάνια κυκλοφορία</vt:lpstr>
      <vt:lpstr>Διαφάνεια 9</vt:lpstr>
      <vt:lpstr>Διαφάνεια 10</vt:lpstr>
      <vt:lpstr>Διαφάνεια 11</vt:lpstr>
      <vt:lpstr>Διαφάνεια 12</vt:lpstr>
      <vt:lpstr>Διαφάνεια 13</vt:lpstr>
      <vt:lpstr>ΤΟ ΗΛΙΑΚΟ ΦΩΣ ΣΤΟΝ ΩΚΕΑΝΟ</vt:lpstr>
      <vt:lpstr>Διαφάνεια 15</vt:lpstr>
      <vt:lpstr>Διαφάνεια 16</vt:lpstr>
      <vt:lpstr>Διαφάνεια 17</vt:lpstr>
      <vt:lpstr>ΕΠΙΒΙΩΣΗ ΣΤΑ ΒΑΘΗ ΤΟΥ ΩΚΕΑΝΟΥ Φάλαινα Φυσητήρας</vt:lpstr>
      <vt:lpstr>Δερμοχελώνα (Leatherback Sea Turtle) </vt:lpstr>
      <vt:lpstr>Αυτόνομη Κατάδυση (Scuba Diving)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ΤΑΞΙΔΙ ΣΤΟ ΒΥΘΟ</dc:title>
  <dc:creator>ΕΛΕΥΘΕΡΙΑ ΠΕΣΚΕΛΙΔΟΥ</dc:creator>
  <cp:lastModifiedBy>Thanos</cp:lastModifiedBy>
  <cp:revision>50</cp:revision>
  <dcterms:created xsi:type="dcterms:W3CDTF">2019-06-14T14:05:16Z</dcterms:created>
  <dcterms:modified xsi:type="dcterms:W3CDTF">2019-06-27T08:13:06Z</dcterms:modified>
</cp:coreProperties>
</file>