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3.jpg" ContentType="image/jpeg"/>
  <Override PartName="/ppt/media/image92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477" r:id="rId3"/>
    <p:sldId id="424" r:id="rId4"/>
    <p:sldId id="425" r:id="rId5"/>
    <p:sldId id="422" r:id="rId6"/>
    <p:sldId id="459" r:id="rId7"/>
    <p:sldId id="419" r:id="rId8"/>
    <p:sldId id="420" r:id="rId9"/>
    <p:sldId id="421" r:id="rId10"/>
    <p:sldId id="478" r:id="rId11"/>
    <p:sldId id="441" r:id="rId12"/>
    <p:sldId id="443" r:id="rId13"/>
    <p:sldId id="444" r:id="rId14"/>
    <p:sldId id="468" r:id="rId15"/>
    <p:sldId id="447" r:id="rId16"/>
    <p:sldId id="479" r:id="rId17"/>
    <p:sldId id="445" r:id="rId18"/>
    <p:sldId id="454" r:id="rId19"/>
    <p:sldId id="453" r:id="rId20"/>
    <p:sldId id="442" r:id="rId21"/>
    <p:sldId id="467" r:id="rId22"/>
    <p:sldId id="456" r:id="rId23"/>
    <p:sldId id="446" r:id="rId24"/>
    <p:sldId id="457" r:id="rId25"/>
    <p:sldId id="460" r:id="rId26"/>
    <p:sldId id="480" r:id="rId27"/>
    <p:sldId id="469" r:id="rId28"/>
    <p:sldId id="475" r:id="rId29"/>
    <p:sldId id="494" r:id="rId30"/>
    <p:sldId id="495" r:id="rId31"/>
    <p:sldId id="455" r:id="rId32"/>
    <p:sldId id="472" r:id="rId33"/>
    <p:sldId id="462" r:id="rId34"/>
    <p:sldId id="473" r:id="rId35"/>
    <p:sldId id="461" r:id="rId36"/>
    <p:sldId id="481" r:id="rId37"/>
    <p:sldId id="458" r:id="rId38"/>
    <p:sldId id="463" r:id="rId39"/>
    <p:sldId id="464" r:id="rId40"/>
    <p:sldId id="465" r:id="rId41"/>
    <p:sldId id="466" r:id="rId42"/>
    <p:sldId id="427" r:id="rId43"/>
    <p:sldId id="452" r:id="rId44"/>
    <p:sldId id="47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B595F-3F3D-4851-961F-524BCC5AF5B5}" v="29" dt="2026-05-11T11:33:31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is Bantounas" userId="ae502748-b57c-418e-b594-3d754e855cf5" providerId="ADAL" clId="{EF06DF91-8FAA-4C13-9C45-651FB9189605}"/>
    <pc:docChg chg="undo custSel addSld delSld modSld sldOrd">
      <pc:chgData name="Ioannis Bantounas" userId="ae502748-b57c-418e-b594-3d754e855cf5" providerId="ADAL" clId="{EF06DF91-8FAA-4C13-9C45-651FB9189605}" dt="2026-05-11T11:37:39.369" v="5655" actId="20577"/>
      <pc:docMkLst>
        <pc:docMk/>
      </pc:docMkLst>
      <pc:sldChg chg="addSp modSp mod modAnim">
        <pc:chgData name="Ioannis Bantounas" userId="ae502748-b57c-418e-b594-3d754e855cf5" providerId="ADAL" clId="{EF06DF91-8FAA-4C13-9C45-651FB9189605}" dt="2026-05-11T11:02:06.402" v="5526" actId="14100"/>
        <pc:sldMkLst>
          <pc:docMk/>
          <pc:sldMk cId="521932135" sldId="453"/>
        </pc:sldMkLst>
        <pc:spChg chg="mod">
          <ac:chgData name="Ioannis Bantounas" userId="ae502748-b57c-418e-b594-3d754e855cf5" providerId="ADAL" clId="{EF06DF91-8FAA-4C13-9C45-651FB9189605}" dt="2026-05-11T11:02:06.402" v="5526" actId="14100"/>
          <ac:spMkLst>
            <pc:docMk/>
            <pc:sldMk cId="521932135" sldId="453"/>
            <ac:spMk id="26" creationId="{57CBA698-4D6B-EF51-DAE5-9E7CC41BC3BB}"/>
          </ac:spMkLst>
        </pc:spChg>
        <pc:cxnChg chg="add">
          <ac:chgData name="Ioannis Bantounas" userId="ae502748-b57c-418e-b594-3d754e855cf5" providerId="ADAL" clId="{EF06DF91-8FAA-4C13-9C45-651FB9189605}" dt="2026-05-11T11:01:19.644" v="5514" actId="11529"/>
          <ac:cxnSpMkLst>
            <pc:docMk/>
            <pc:sldMk cId="521932135" sldId="453"/>
            <ac:cxnSpMk id="4" creationId="{D80F80C9-DEB1-DEDD-EF59-6EC7949EFDF8}"/>
          </ac:cxnSpMkLst>
        </pc:cxnChg>
      </pc:sldChg>
      <pc:sldChg chg="modSp mod">
        <pc:chgData name="Ioannis Bantounas" userId="ae502748-b57c-418e-b594-3d754e855cf5" providerId="ADAL" clId="{EF06DF91-8FAA-4C13-9C45-651FB9189605}" dt="2026-05-11T11:33:39.349" v="5561" actId="313"/>
        <pc:sldMkLst>
          <pc:docMk/>
          <pc:sldMk cId="3693441084" sldId="455"/>
        </pc:sldMkLst>
        <pc:spChg chg="mod">
          <ac:chgData name="Ioannis Bantounas" userId="ae502748-b57c-418e-b594-3d754e855cf5" providerId="ADAL" clId="{EF06DF91-8FAA-4C13-9C45-651FB9189605}" dt="2026-05-11T11:33:39.349" v="5561" actId="313"/>
          <ac:spMkLst>
            <pc:docMk/>
            <pc:sldMk cId="3693441084" sldId="455"/>
            <ac:spMk id="2" creationId="{FC04252C-153F-030A-34FF-7E0B73A5530A}"/>
          </ac:spMkLst>
        </pc:spChg>
      </pc:sldChg>
      <pc:sldChg chg="modSp mod">
        <pc:chgData name="Ioannis Bantounas" userId="ae502748-b57c-418e-b594-3d754e855cf5" providerId="ADAL" clId="{EF06DF91-8FAA-4C13-9C45-651FB9189605}" dt="2026-05-11T11:09:18.967" v="5557" actId="20577"/>
        <pc:sldMkLst>
          <pc:docMk/>
          <pc:sldMk cId="413027618" sldId="457"/>
        </pc:sldMkLst>
        <pc:spChg chg="mod">
          <ac:chgData name="Ioannis Bantounas" userId="ae502748-b57c-418e-b594-3d754e855cf5" providerId="ADAL" clId="{EF06DF91-8FAA-4C13-9C45-651FB9189605}" dt="2026-05-11T11:09:18.967" v="5557" actId="20577"/>
          <ac:spMkLst>
            <pc:docMk/>
            <pc:sldMk cId="413027618" sldId="457"/>
            <ac:spMk id="33" creationId="{5C56CA05-D81B-C393-3DE3-0FF33BE7E491}"/>
          </ac:spMkLst>
        </pc:spChg>
      </pc:sldChg>
      <pc:sldChg chg="addSp delSp modSp new add del mod modAnim">
        <pc:chgData name="Ioannis Bantounas" userId="ae502748-b57c-418e-b594-3d754e855cf5" providerId="ADAL" clId="{EF06DF91-8FAA-4C13-9C45-651FB9189605}" dt="2026-05-08T11:13:11.700" v="5485"/>
        <pc:sldMkLst>
          <pc:docMk/>
          <pc:sldMk cId="2382928179" sldId="460"/>
        </pc:sldMkLst>
      </pc:sldChg>
      <pc:sldChg chg="modSp mod">
        <pc:chgData name="Ioannis Bantounas" userId="ae502748-b57c-418e-b594-3d754e855cf5" providerId="ADAL" clId="{EF06DF91-8FAA-4C13-9C45-651FB9189605}" dt="2026-05-11T10:02:18.412" v="5509" actId="20577"/>
        <pc:sldMkLst>
          <pc:docMk/>
          <pc:sldMk cId="327081210" sldId="469"/>
        </pc:sldMkLst>
        <pc:spChg chg="mod">
          <ac:chgData name="Ioannis Bantounas" userId="ae502748-b57c-418e-b594-3d754e855cf5" providerId="ADAL" clId="{EF06DF91-8FAA-4C13-9C45-651FB9189605}" dt="2026-05-11T10:02:11.057" v="5496" actId="14100"/>
          <ac:spMkLst>
            <pc:docMk/>
            <pc:sldMk cId="327081210" sldId="469"/>
            <ac:spMk id="27" creationId="{4809FB3F-E33A-E685-DCA2-C15DC788E2E1}"/>
          </ac:spMkLst>
        </pc:spChg>
        <pc:spChg chg="mod">
          <ac:chgData name="Ioannis Bantounas" userId="ae502748-b57c-418e-b594-3d754e855cf5" providerId="ADAL" clId="{EF06DF91-8FAA-4C13-9C45-651FB9189605}" dt="2026-05-11T10:02:18.412" v="5509" actId="20577"/>
          <ac:spMkLst>
            <pc:docMk/>
            <pc:sldMk cId="327081210" sldId="469"/>
            <ac:spMk id="28" creationId="{5FB356B3-7F56-3E63-46EF-57E60AC19991}"/>
          </ac:spMkLst>
        </pc:spChg>
      </pc:sldChg>
      <pc:sldChg chg="del">
        <pc:chgData name="Ioannis Bantounas" userId="ae502748-b57c-418e-b594-3d754e855cf5" providerId="ADAL" clId="{EF06DF91-8FAA-4C13-9C45-651FB9189605}" dt="2026-05-11T10:09:45.107" v="5511" actId="47"/>
        <pc:sldMkLst>
          <pc:docMk/>
          <pc:sldMk cId="703698955" sldId="470"/>
        </pc:sldMkLst>
      </pc:sldChg>
      <pc:sldChg chg="modSp mod">
        <pc:chgData name="Ioannis Bantounas" userId="ae502748-b57c-418e-b594-3d754e855cf5" providerId="ADAL" clId="{EF06DF91-8FAA-4C13-9C45-651FB9189605}" dt="2026-05-11T11:37:39.369" v="5655" actId="20577"/>
        <pc:sldMkLst>
          <pc:docMk/>
          <pc:sldMk cId="3834895106" sldId="473"/>
        </pc:sldMkLst>
        <pc:spChg chg="mod">
          <ac:chgData name="Ioannis Bantounas" userId="ae502748-b57c-418e-b594-3d754e855cf5" providerId="ADAL" clId="{EF06DF91-8FAA-4C13-9C45-651FB9189605}" dt="2026-05-11T11:37:39.369" v="5655" actId="20577"/>
          <ac:spMkLst>
            <pc:docMk/>
            <pc:sldMk cId="3834895106" sldId="473"/>
            <ac:spMk id="2" creationId="{A5ECF42E-5DFB-3830-1DC7-78E862C1BA18}"/>
          </ac:spMkLst>
        </pc:spChg>
      </pc:sldChg>
      <pc:sldChg chg="addSp delSp modSp new add del mod modAnim">
        <pc:chgData name="Ioannis Bantounas" userId="ae502748-b57c-418e-b594-3d754e855cf5" providerId="ADAL" clId="{EF06DF91-8FAA-4C13-9C45-651FB9189605}" dt="2026-04-15T16:26:09.709" v="5483" actId="1076"/>
        <pc:sldMkLst>
          <pc:docMk/>
          <pc:sldMk cId="3551513018" sldId="475"/>
        </pc:sldMkLst>
        <pc:spChg chg="add mod">
          <ac:chgData name="Ioannis Bantounas" userId="ae502748-b57c-418e-b594-3d754e855cf5" providerId="ADAL" clId="{EF06DF91-8FAA-4C13-9C45-651FB9189605}" dt="2026-04-15T16:26:09.709" v="5483" actId="1076"/>
          <ac:spMkLst>
            <pc:docMk/>
            <pc:sldMk cId="3551513018" sldId="475"/>
            <ac:spMk id="2" creationId="{E6C693D9-EE7B-6A4F-3FEA-9E3D787C2E07}"/>
          </ac:spMkLst>
        </pc:spChg>
      </pc:sldChg>
      <pc:sldChg chg="add">
        <pc:chgData name="Ioannis Bantounas" userId="ae502748-b57c-418e-b594-3d754e855cf5" providerId="ADAL" clId="{EF06DF91-8FAA-4C13-9C45-651FB9189605}" dt="2026-05-11T10:09:42.733" v="5510"/>
        <pc:sldMkLst>
          <pc:docMk/>
          <pc:sldMk cId="1896165286" sldId="494"/>
        </pc:sldMkLst>
      </pc:sldChg>
      <pc:sldChg chg="addSp modSp new mod">
        <pc:chgData name="Ioannis Bantounas" userId="ae502748-b57c-418e-b594-3d754e855cf5" providerId="ADAL" clId="{EF06DF91-8FAA-4C13-9C45-651FB9189605}" dt="2026-05-11T11:36:54.026" v="5568" actId="1076"/>
        <pc:sldMkLst>
          <pc:docMk/>
          <pc:sldMk cId="592455662" sldId="495"/>
        </pc:sldMkLst>
        <pc:spChg chg="add mod">
          <ac:chgData name="Ioannis Bantounas" userId="ae502748-b57c-418e-b594-3d754e855cf5" providerId="ADAL" clId="{EF06DF91-8FAA-4C13-9C45-651FB9189605}" dt="2026-05-11T11:33:35.736" v="5560" actId="313"/>
          <ac:spMkLst>
            <pc:docMk/>
            <pc:sldMk cId="592455662" sldId="495"/>
            <ac:spMk id="2" creationId="{8750EF95-D712-358B-0D62-1A4433BEEA6A}"/>
          </ac:spMkLst>
        </pc:spChg>
        <pc:picChg chg="add mod">
          <ac:chgData name="Ioannis Bantounas" userId="ae502748-b57c-418e-b594-3d754e855cf5" providerId="ADAL" clId="{EF06DF91-8FAA-4C13-9C45-651FB9189605}" dt="2026-05-11T11:36:54.026" v="5568" actId="1076"/>
          <ac:picMkLst>
            <pc:docMk/>
            <pc:sldMk cId="592455662" sldId="495"/>
            <ac:picMk id="4" creationId="{FF6C2E25-8096-9EDE-3985-282B98A54F9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01C3C-AD1D-439D-8771-B6E513B16891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8623-486C-4A39-844C-DF6680224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86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FCA95-EB72-4738-ABC8-BBE5F003FA5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5770-3BD7-B067-3482-C59402776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0F599-DB05-9E7F-60FB-67BBD588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0B24-A3B0-D32B-6100-9430E363E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C58E7-250B-EB46-6088-0262B84D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F35D0-1F1B-52F1-BE1F-2DACAB1F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99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D4EB-B090-B6FF-7B2B-6EE72AC2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6C0CA-6FF6-FD9B-ED30-778CC5CB6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25D45-0F0E-5630-C122-8718D409F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4A982-4D40-2553-38C4-DF051F3A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7824-82B8-4890-51ED-FEE8061E4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86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DE8FC-511D-30BA-D0DE-633B8394E2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848C8-BB6B-14C0-E591-4EDF49D33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F7822-5E94-6932-1838-036E30AF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635EE-52B4-6274-2D37-6CFA9915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7EE44-9769-3904-335D-20AF4A7E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55" descr="dimokriteio_logo_gr-en">
            <a:extLst>
              <a:ext uri="{FF2B5EF4-FFF2-40B4-BE49-F238E27FC236}">
                <a16:creationId xmlns:a16="http://schemas.microsoft.com/office/drawing/2014/main" id="{16D9494A-F863-FA59-93BF-2EDC4603E62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" y="61369"/>
            <a:ext cx="1256030" cy="112966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14163D-EB0F-4AC1-78CD-48024AD711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6481" y="1"/>
            <a:ext cx="1312374" cy="12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8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E359-63D3-414C-A99A-990ABA07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AC6BF-EAB2-3CAC-0A3D-E971FBEDB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216C0-9F2F-ABE6-D68F-E9B9089D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D11E-34A2-21A4-1BAE-A53B643F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9F6D1-EE90-CC4F-56CB-6B133034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95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2407-1003-325F-23BF-D5FEE586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02EF1-AE1A-1374-D42C-262DAC341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1DD2A-16A6-FAFD-C1F1-2F537436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1001C-7FFD-FCF4-1AF4-0885768A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12F2E-D186-FE0B-AD58-1FE719B48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48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69A1-19E1-66CF-5B25-36088501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B3D6-C91C-DD63-1330-D95AAF84D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F4A12-EC47-B096-CA8B-52727E4BB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E6608-E860-5267-45D7-DDFE3714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BBF6B-4979-7E8D-4D27-449E99C4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4D56E4-E903-8A19-4FD0-F03F59C25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84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C22E-3186-6401-7AEC-CA03A878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54BA0-1BA0-0E84-E9BF-DFFC2709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F865C-434F-0A37-0FBD-A1C3227EB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FB2E0-8329-8597-7761-F221BAD66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4CBD1-DFEB-A3D8-4DDE-358D90723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3A0DF7-0885-2D08-B788-E47AAA48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0C4EB-A73A-0A61-7A01-587890F0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04472-D2B5-3C90-0D41-2F268712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3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4DFA-5660-C76F-E023-0BC525AA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13F9A-0C18-B201-9F6F-68E426B64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31216-7A35-0B8B-4DAC-C6923C1B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048A8-A3D4-26B2-87DE-850A16C2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46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C8B75-87F5-E385-4D45-43261CAF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E7CA7-CF12-4496-1C66-C1AEAB71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18A2B-0C57-9675-24B6-84E8CC3A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2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59EE-F42C-778E-AD12-8672B3AF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9E853-349E-8EF5-7B5E-40A0867D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3906D-A0E6-121F-5ADB-3F3F09ED3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E6A9-3CA3-E20A-5056-C218D954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AB243-8B80-84D8-2AC6-2C7066A4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10E80-D5AE-1A8E-F4C6-0375BFDF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4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47F14-FBC6-2186-F043-6EE1130C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806D0C-73C0-CEDA-8E94-6DFBAE033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5942F-1304-B862-A8D5-5B1A403C7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51294-20BB-6FB4-2F64-D5870B20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D2EE3-EDF0-CEC5-03BE-DC6055E0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4D358-557E-14C6-DBC4-6992198D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3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80DF3-ED3D-51FD-D1EE-FC7914EB8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9B5B6-9B87-20E9-5D88-A9E460CE2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EC8D-3538-4167-76A0-38D00BE56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259DA6-C972-4FBF-9EFF-2243120848E8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92F3F-A478-2F42-798B-B502EDA2C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509CB-AE10-E6D4-C51C-69F5B5ED1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28BFF1-4169-43EC-B80C-2A802ADEB2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7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tiff"/><Relationship Id="rId3" Type="http://schemas.openxmlformats.org/officeDocument/2006/relationships/image" Target="../media/image48.tiff"/><Relationship Id="rId7" Type="http://schemas.openxmlformats.org/officeDocument/2006/relationships/image" Target="../media/image52.tiff"/><Relationship Id="rId12" Type="http://schemas.openxmlformats.org/officeDocument/2006/relationships/image" Target="../media/image56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tiff"/><Relationship Id="rId11" Type="http://schemas.openxmlformats.org/officeDocument/2006/relationships/image" Target="../media/image55.tiff"/><Relationship Id="rId5" Type="http://schemas.openxmlformats.org/officeDocument/2006/relationships/image" Target="../media/image50.tiff"/><Relationship Id="rId10" Type="http://schemas.microsoft.com/office/2007/relationships/hdphoto" Target="../media/hdphoto9.wdp"/><Relationship Id="rId4" Type="http://schemas.openxmlformats.org/officeDocument/2006/relationships/image" Target="../media/image49.tiff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1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64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tiff"/><Relationship Id="rId3" Type="http://schemas.microsoft.com/office/2007/relationships/hdphoto" Target="../media/hdphoto12.wdp"/><Relationship Id="rId7" Type="http://schemas.openxmlformats.org/officeDocument/2006/relationships/image" Target="../media/image69.jpeg"/><Relationship Id="rId12" Type="http://schemas.openxmlformats.org/officeDocument/2006/relationships/image" Target="../media/image74.tiff"/><Relationship Id="rId17" Type="http://schemas.openxmlformats.org/officeDocument/2006/relationships/image" Target="../media/image79.jpeg"/><Relationship Id="rId2" Type="http://schemas.openxmlformats.org/officeDocument/2006/relationships/image" Target="../media/image63.png"/><Relationship Id="rId16" Type="http://schemas.openxmlformats.org/officeDocument/2006/relationships/image" Target="../media/image78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11" Type="http://schemas.openxmlformats.org/officeDocument/2006/relationships/image" Target="../media/image73.tiff"/><Relationship Id="rId5" Type="http://schemas.microsoft.com/office/2007/relationships/hdphoto" Target="../media/hdphoto13.wdp"/><Relationship Id="rId15" Type="http://schemas.openxmlformats.org/officeDocument/2006/relationships/image" Target="../media/image77.tiff"/><Relationship Id="rId10" Type="http://schemas.openxmlformats.org/officeDocument/2006/relationships/image" Target="../media/image72.tiff"/><Relationship Id="rId4" Type="http://schemas.openxmlformats.org/officeDocument/2006/relationships/image" Target="../media/image64.pn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g"/><Relationship Id="rId5" Type="http://schemas.microsoft.com/office/2007/relationships/hdphoto" Target="../media/hdphoto14.wdp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tiff"/><Relationship Id="rId7" Type="http://schemas.microsoft.com/office/2007/relationships/hdphoto" Target="../media/hdphoto16.wdp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tiff"/><Relationship Id="rId10" Type="http://schemas.openxmlformats.org/officeDocument/2006/relationships/image" Target="../media/image92.jpg"/><Relationship Id="rId4" Type="http://schemas.openxmlformats.org/officeDocument/2006/relationships/image" Target="../media/image88.tiff"/><Relationship Id="rId9" Type="http://schemas.microsoft.com/office/2007/relationships/hdphoto" Target="../media/hdphoto17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81-025-01018-0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doi.org/10.1038/s41581-025-01018-0" TargetMode="Externa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KUvuv74_E1U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FC49F-A1D2-4D2E-BBE4-4B486A7DC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4572"/>
            <a:ext cx="12191999" cy="91089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1331558-2FB3-5F56-E0E4-E5A68A49ADEF}"/>
              </a:ext>
            </a:extLst>
          </p:cNvPr>
          <p:cNvGrpSpPr/>
          <p:nvPr/>
        </p:nvGrpSpPr>
        <p:grpSpPr>
          <a:xfrm>
            <a:off x="1071034" y="627850"/>
            <a:ext cx="10049933" cy="1750977"/>
            <a:chOff x="1075267" y="983697"/>
            <a:chExt cx="10049933" cy="157662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8D06EB0-56B0-5231-4962-9D11FE7FA3E9}"/>
                </a:ext>
              </a:extLst>
            </p:cNvPr>
            <p:cNvSpPr/>
            <p:nvPr/>
          </p:nvSpPr>
          <p:spPr>
            <a:xfrm>
              <a:off x="1075267" y="983697"/>
              <a:ext cx="10049933" cy="1576623"/>
            </a:xfrm>
            <a:prstGeom prst="roundRect">
              <a:avLst/>
            </a:prstGeom>
            <a:solidFill>
              <a:schemeClr val="bg1">
                <a:lumMod val="65000"/>
                <a:alpha val="59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5157D2-C91C-2C8B-006F-7C40C4613FBF}"/>
                </a:ext>
              </a:extLst>
            </p:cNvPr>
            <p:cNvSpPr txBox="1"/>
            <p:nvPr/>
          </p:nvSpPr>
          <p:spPr>
            <a:xfrm>
              <a:off x="1158240" y="983698"/>
              <a:ext cx="9875520" cy="1565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800"/>
                </a:spcAft>
              </a:pPr>
              <a:r>
                <a:rPr lang="el-GR" sz="2800" b="1" i="1" u="sng" dirty="0">
                  <a:solidFill>
                    <a:schemeClr val="bg1"/>
                  </a:solidFill>
                </a:rPr>
                <a:t>ΜΒΓ-</a:t>
              </a:r>
              <a:r>
                <a:rPr lang="en-GB" sz="2800" b="1" i="1" u="sng" dirty="0">
                  <a:solidFill>
                    <a:schemeClr val="bg1"/>
                  </a:solidFill>
                </a:rPr>
                <a:t>6</a:t>
              </a:r>
              <a:r>
                <a:rPr lang="el-GR" sz="2800" b="1" i="1" u="sng" dirty="0">
                  <a:solidFill>
                    <a:schemeClr val="bg1"/>
                  </a:solidFill>
                </a:rPr>
                <a:t>0</a:t>
              </a:r>
              <a:r>
                <a:rPr lang="en-GB" sz="2800" b="1" i="1" u="sng" dirty="0">
                  <a:solidFill>
                    <a:schemeClr val="bg1"/>
                  </a:solidFill>
                </a:rPr>
                <a:t>5:</a:t>
              </a:r>
              <a:r>
                <a:rPr lang="el-GR" sz="2800" b="1" i="1" u="sng" dirty="0">
                  <a:solidFill>
                    <a:schemeClr val="bg1"/>
                  </a:solidFill>
                </a:rPr>
                <a:t> Βιολογία </a:t>
              </a:r>
              <a:r>
                <a:rPr lang="el-GR" sz="2800" b="1" i="1" u="sng" dirty="0" err="1">
                  <a:solidFill>
                    <a:schemeClr val="bg1"/>
                  </a:solidFill>
                </a:rPr>
                <a:t>Βλαστοκυττάρων</a:t>
              </a:r>
              <a:r>
                <a:rPr lang="el-GR" sz="2800" b="1" i="1" u="sng" dirty="0">
                  <a:solidFill>
                    <a:schemeClr val="bg1"/>
                  </a:solidFill>
                </a:rPr>
                <a:t> και Αναγέννησης</a:t>
              </a:r>
              <a:endParaRPr lang="el-GR" sz="2800" i="1" u="sng" dirty="0">
                <a:solidFill>
                  <a:schemeClr val="bg1"/>
                </a:solidFill>
              </a:endParaRPr>
            </a:p>
            <a:p>
              <a:pPr algn="ctr"/>
              <a:r>
                <a:rPr lang="el-GR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Βλαστοκυτταρικά Μοντέλα Ασθενειών</a:t>
              </a:r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Case Study I: </a:t>
              </a:r>
              <a:r>
                <a:rPr lang="el-GR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Νεφρικά Οργανοειδή</a:t>
              </a:r>
              <a:endParaRPr lang="en-GB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195CB2-068A-D74A-30DB-46016EC459C8}"/>
              </a:ext>
            </a:extLst>
          </p:cNvPr>
          <p:cNvGrpSpPr/>
          <p:nvPr/>
        </p:nvGrpSpPr>
        <p:grpSpPr>
          <a:xfrm>
            <a:off x="878417" y="5161746"/>
            <a:ext cx="10435166" cy="1068404"/>
            <a:chOff x="878417" y="5130265"/>
            <a:chExt cx="10435166" cy="106840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EE8D30-6FBB-A386-6D22-0C4D75DD7D78}"/>
                </a:ext>
              </a:extLst>
            </p:cNvPr>
            <p:cNvSpPr/>
            <p:nvPr/>
          </p:nvSpPr>
          <p:spPr>
            <a:xfrm>
              <a:off x="1005416" y="5130265"/>
              <a:ext cx="10204451" cy="1068404"/>
            </a:xfrm>
            <a:prstGeom prst="roundRect">
              <a:avLst/>
            </a:prstGeom>
            <a:solidFill>
              <a:schemeClr val="bg1">
                <a:lumMod val="65000"/>
                <a:alpha val="59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4AE48-6E90-74DB-B46D-116CAD5324A3}"/>
                </a:ext>
              </a:extLst>
            </p:cNvPr>
            <p:cNvSpPr txBox="1"/>
            <p:nvPr/>
          </p:nvSpPr>
          <p:spPr>
            <a:xfrm>
              <a:off x="878417" y="5193408"/>
              <a:ext cx="10435166" cy="904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l-GR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Γιάννης Μπαντούνας</a:t>
              </a:r>
              <a:endParaRPr lang="el-G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l-GR" sz="2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ibantoun@mbg.duth.gr</a:t>
              </a:r>
              <a:endParaRPr lang="el-GR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516238-D995-2806-4797-95C60A25A66E}"/>
              </a:ext>
            </a:extLst>
          </p:cNvPr>
          <p:cNvGrpSpPr/>
          <p:nvPr/>
        </p:nvGrpSpPr>
        <p:grpSpPr>
          <a:xfrm>
            <a:off x="4650161" y="2832322"/>
            <a:ext cx="2891678" cy="1701574"/>
            <a:chOff x="4399826" y="1757114"/>
            <a:chExt cx="3789871" cy="22301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B45C15-7019-C2A7-0061-83AC29442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826" y="1757114"/>
              <a:ext cx="1203176" cy="22301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C8E233-10D5-5A6D-A19E-BEE03F47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8568" y="1757115"/>
              <a:ext cx="2321129" cy="2230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45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AB240-1ACD-7583-389A-442D33394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F40D02-4B9F-3423-9B80-E8596191366F}"/>
              </a:ext>
            </a:extLst>
          </p:cNvPr>
          <p:cNvSpPr txBox="1"/>
          <p:nvPr/>
        </p:nvSpPr>
        <p:spPr>
          <a:xfrm>
            <a:off x="2162801" y="14559"/>
            <a:ext cx="77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Περίγραμμα μαθήματος</a:t>
            </a:r>
            <a:endParaRPr lang="en-GB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2A47A9-26DB-1C59-73FB-BEC8E72CFD6C}"/>
              </a:ext>
            </a:extLst>
          </p:cNvPr>
          <p:cNvSpPr txBox="1"/>
          <p:nvPr/>
        </p:nvSpPr>
        <p:spPr>
          <a:xfrm>
            <a:off x="1015219" y="1705153"/>
            <a:ext cx="10161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Σύντομη εισαγωγή στη χρήση πολυδύναμων βλαστοκυττάρων για την ανάπτυξη μοντέλων ασθενειών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Πολύ (!) σύντομη εισαγωγή στην ανάπτυξη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Διαφοροποίηση προς νεφρικό ιστό  σε δύο και σε τρεις διαστάσεις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Αναπαράσταση γενετικών/αναπτυξιακών ασθενειών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Ανοιχτά ζητήματα και τρέχουσα έρευνα</a:t>
            </a:r>
          </a:p>
        </p:txBody>
      </p:sp>
    </p:spTree>
    <p:extLst>
      <p:ext uri="{BB962C8B-B14F-4D97-AF65-F5344CB8AC3E}">
        <p14:creationId xmlns:p14="http://schemas.microsoft.com/office/powerpoint/2010/main" val="10502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242EB1D9-4D5F-F9F2-2EB2-9458EEF604BC}"/>
              </a:ext>
            </a:extLst>
          </p:cNvPr>
          <p:cNvSpPr/>
          <p:nvPr/>
        </p:nvSpPr>
        <p:spPr>
          <a:xfrm>
            <a:off x="10766531" y="1159001"/>
            <a:ext cx="7187183" cy="5096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2C5DA2-EC94-9C50-330F-FFD037BE8AA7}"/>
              </a:ext>
            </a:extLst>
          </p:cNvPr>
          <p:cNvGrpSpPr/>
          <p:nvPr/>
        </p:nvGrpSpPr>
        <p:grpSpPr>
          <a:xfrm>
            <a:off x="2156806" y="451761"/>
            <a:ext cx="4568819" cy="6398808"/>
            <a:chOff x="2156806" y="451761"/>
            <a:chExt cx="4568819" cy="63988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B1EAAB7-296D-74EC-E655-0E884EC636B3}"/>
                </a:ext>
              </a:extLst>
            </p:cNvPr>
            <p:cNvGrpSpPr/>
            <p:nvPr/>
          </p:nvGrpSpPr>
          <p:grpSpPr>
            <a:xfrm>
              <a:off x="2156806" y="451761"/>
              <a:ext cx="4568819" cy="6398808"/>
              <a:chOff x="2156806" y="451761"/>
              <a:chExt cx="4568819" cy="63988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B1094B8-B148-D386-E526-77EB840D6D80}"/>
                  </a:ext>
                </a:extLst>
              </p:cNvPr>
              <p:cNvGrpSpPr/>
              <p:nvPr/>
            </p:nvGrpSpPr>
            <p:grpSpPr>
              <a:xfrm rot="10800000">
                <a:off x="2156806" y="451761"/>
                <a:ext cx="4568819" cy="6398808"/>
                <a:chOff x="4254221" y="1060626"/>
                <a:chExt cx="2484591" cy="347976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66DBF267-7D3A-305D-CF58-D5F57C87E0B5}"/>
                    </a:ext>
                  </a:extLst>
                </p:cNvPr>
                <p:cNvGrpSpPr/>
                <p:nvPr/>
              </p:nvGrpSpPr>
              <p:grpSpPr>
                <a:xfrm rot="1620975">
                  <a:off x="4301743" y="1394844"/>
                  <a:ext cx="2393606" cy="2865961"/>
                  <a:chOff x="932259" y="1809751"/>
                  <a:chExt cx="2808787" cy="3363074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C629C6D6-4CF0-E558-B428-2C02708794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32259" y="1809751"/>
                    <a:ext cx="2151562" cy="1619999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796595BC-ACE2-535A-F250-977A86649C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0384" y="2943600"/>
                    <a:ext cx="2151562" cy="1620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7FB5B81E-7709-9079-214F-35323FEDE5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89484" y="3552825"/>
                    <a:ext cx="2151562" cy="1620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F9E0B6-ADD4-5318-4187-4FEB3A0D8A8B}"/>
                    </a:ext>
                  </a:extLst>
                </p:cNvPr>
                <p:cNvSpPr/>
                <p:nvPr/>
              </p:nvSpPr>
              <p:spPr>
                <a:xfrm>
                  <a:off x="6334028" y="1060626"/>
                  <a:ext cx="404784" cy="34797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F8BF84A-30EA-8533-C0A1-F4CBAFC303D5}"/>
                    </a:ext>
                  </a:extLst>
                </p:cNvPr>
                <p:cNvSpPr/>
                <p:nvPr/>
              </p:nvSpPr>
              <p:spPr>
                <a:xfrm>
                  <a:off x="4254221" y="1274327"/>
                  <a:ext cx="203783" cy="322058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B29913-9108-07A2-7130-A5C9A2511C46}"/>
                  </a:ext>
                </a:extLst>
              </p:cNvPr>
              <p:cNvSpPr txBox="1"/>
              <p:nvPr/>
            </p:nvSpPr>
            <p:spPr>
              <a:xfrm>
                <a:off x="2851245" y="6406239"/>
                <a:ext cx="28492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err="1"/>
                  <a:t>Bantounas</a:t>
                </a:r>
                <a:r>
                  <a:rPr lang="en-GB" sz="1200" dirty="0"/>
                  <a:t> et al (2021). </a:t>
                </a:r>
                <a:r>
                  <a:rPr lang="en-GB" sz="1200" i="1" dirty="0"/>
                  <a:t>Stem Cell Rep.</a:t>
                </a:r>
                <a:endParaRPr lang="en-GB" sz="1200" dirty="0"/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368AF44-4952-26BF-5BCB-1ADBED4708FB}"/>
                </a:ext>
              </a:extLst>
            </p:cNvPr>
            <p:cNvCxnSpPr/>
            <p:nvPr/>
          </p:nvCxnSpPr>
          <p:spPr>
            <a:xfrm>
              <a:off x="3490784" y="4431992"/>
              <a:ext cx="481913" cy="245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69CBF9D-8C72-B6AE-CD17-8B06037941AA}"/>
                </a:ext>
              </a:extLst>
            </p:cNvPr>
            <p:cNvCxnSpPr/>
            <p:nvPr/>
          </p:nvCxnSpPr>
          <p:spPr>
            <a:xfrm>
              <a:off x="5003197" y="5210379"/>
              <a:ext cx="481913" cy="245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07BE7A-1935-3BB9-B69A-FE8E5B8B1616}"/>
                </a:ext>
              </a:extLst>
            </p:cNvPr>
            <p:cNvSpPr txBox="1"/>
            <p:nvPr/>
          </p:nvSpPr>
          <p:spPr>
            <a:xfrm>
              <a:off x="3484509" y="4204139"/>
              <a:ext cx="1140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solidFill>
                    <a:srgbClr val="FF0000"/>
                  </a:solidFill>
                </a:rPr>
                <a:t>Φλοιός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16A98D-5FF6-C073-3BA9-286C862AAA74}"/>
                </a:ext>
              </a:extLst>
            </p:cNvPr>
            <p:cNvSpPr txBox="1"/>
            <p:nvPr/>
          </p:nvSpPr>
          <p:spPr>
            <a:xfrm>
              <a:off x="5003197" y="5051560"/>
              <a:ext cx="1140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solidFill>
                    <a:srgbClr val="FF0000"/>
                  </a:solidFill>
                </a:rPr>
                <a:t>Φλοιός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D3B67-D252-8D1B-32FB-8D1CB5C359B5}"/>
              </a:ext>
            </a:extLst>
          </p:cNvPr>
          <p:cNvGrpSpPr/>
          <p:nvPr/>
        </p:nvGrpSpPr>
        <p:grpSpPr>
          <a:xfrm>
            <a:off x="189824" y="815530"/>
            <a:ext cx="2482283" cy="2033462"/>
            <a:chOff x="1600065" y="1031187"/>
            <a:chExt cx="2482283" cy="20334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B38D0C-C843-90AC-8709-0BF19738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0065" y="1031187"/>
              <a:ext cx="2482283" cy="17564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14933F-70E7-F521-555A-442783F9B7A4}"/>
                </a:ext>
              </a:extLst>
            </p:cNvPr>
            <p:cNvSpPr txBox="1"/>
            <p:nvPr/>
          </p:nvSpPr>
          <p:spPr>
            <a:xfrm>
              <a:off x="1600065" y="2787650"/>
              <a:ext cx="2266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Karimi &amp; Shojaei (2017) </a:t>
              </a:r>
              <a:r>
                <a:rPr lang="en-GB" sz="1200" i="1" dirty="0"/>
                <a:t>IRBM</a:t>
              </a:r>
              <a:endParaRPr lang="en-GB" sz="1200" dirty="0"/>
            </a:p>
          </p:txBody>
        </p:sp>
      </p:grpSp>
      <p:pic>
        <p:nvPicPr>
          <p:cNvPr id="20" name="Picture 1">
            <a:extLst>
              <a:ext uri="{FF2B5EF4-FFF2-40B4-BE49-F238E27FC236}">
                <a16:creationId xmlns:a16="http://schemas.microsoft.com/office/drawing/2014/main" id="{E84D356E-C376-E92A-D68A-86F31E11B6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25" y="878787"/>
            <a:ext cx="5167926" cy="56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29C0F8-FE19-80F9-4421-AF6A83D7ED61}"/>
              </a:ext>
            </a:extLst>
          </p:cNvPr>
          <p:cNvCxnSpPr>
            <a:cxnSpLocks/>
          </p:cNvCxnSpPr>
          <p:nvPr/>
        </p:nvCxnSpPr>
        <p:spPr>
          <a:xfrm>
            <a:off x="3766933" y="4950672"/>
            <a:ext cx="1029298" cy="523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C605E6-8DE6-492F-6298-84FBD89C7FDD}"/>
              </a:ext>
            </a:extLst>
          </p:cNvPr>
          <p:cNvSpPr txBox="1"/>
          <p:nvPr/>
        </p:nvSpPr>
        <p:spPr>
          <a:xfrm>
            <a:off x="3541997" y="5220770"/>
            <a:ext cx="1140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rgbClr val="FF0000"/>
                </a:solidFill>
              </a:rPr>
              <a:t>Μυελός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8954B-6E2E-C81B-8354-FD139E0B290D}"/>
              </a:ext>
            </a:extLst>
          </p:cNvPr>
          <p:cNvSpPr txBox="1"/>
          <p:nvPr/>
        </p:nvSpPr>
        <p:spPr>
          <a:xfrm>
            <a:off x="1425469" y="267355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Το νεφρό και η ανάπτυξή του εν συντομία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200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B749C-A1CA-E515-19A7-EA38DE6C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44C0C5E0-CFA5-91B6-A0CD-91C8CC2E663F}"/>
              </a:ext>
            </a:extLst>
          </p:cNvPr>
          <p:cNvSpPr/>
          <p:nvPr/>
        </p:nvSpPr>
        <p:spPr>
          <a:xfrm>
            <a:off x="5062417" y="1159001"/>
            <a:ext cx="7187183" cy="5096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77A8A3-2D48-B313-4DFC-393A550C6881}"/>
              </a:ext>
            </a:extLst>
          </p:cNvPr>
          <p:cNvGrpSpPr/>
          <p:nvPr/>
        </p:nvGrpSpPr>
        <p:grpSpPr>
          <a:xfrm>
            <a:off x="-3547308" y="451761"/>
            <a:ext cx="4568819" cy="6398808"/>
            <a:chOff x="2156806" y="451761"/>
            <a:chExt cx="4568819" cy="63988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34614C-B350-30CF-652B-40ACDDD7E413}"/>
                </a:ext>
              </a:extLst>
            </p:cNvPr>
            <p:cNvGrpSpPr/>
            <p:nvPr/>
          </p:nvGrpSpPr>
          <p:grpSpPr>
            <a:xfrm>
              <a:off x="2156806" y="451761"/>
              <a:ext cx="4568819" cy="6398808"/>
              <a:chOff x="2156806" y="451761"/>
              <a:chExt cx="4568819" cy="63988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DC8801F-4D1A-5435-17A2-4155ABE4FFE3}"/>
                  </a:ext>
                </a:extLst>
              </p:cNvPr>
              <p:cNvGrpSpPr/>
              <p:nvPr/>
            </p:nvGrpSpPr>
            <p:grpSpPr>
              <a:xfrm rot="10800000">
                <a:off x="2156806" y="451761"/>
                <a:ext cx="4568819" cy="6398808"/>
                <a:chOff x="4254221" y="1060626"/>
                <a:chExt cx="2484591" cy="347976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6E7A9B88-F196-6231-C2C4-5A51AB020DA9}"/>
                    </a:ext>
                  </a:extLst>
                </p:cNvPr>
                <p:cNvGrpSpPr/>
                <p:nvPr/>
              </p:nvGrpSpPr>
              <p:grpSpPr>
                <a:xfrm rot="1620975">
                  <a:off x="4301743" y="1394844"/>
                  <a:ext cx="2393606" cy="2865961"/>
                  <a:chOff x="932259" y="1809751"/>
                  <a:chExt cx="2808787" cy="3363074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B3B2A2A7-3B97-B381-5FC2-23BB3F8B47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32259" y="1809751"/>
                    <a:ext cx="2151562" cy="1619999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55A9B92E-0D02-96FA-46D6-9BE78FC3E6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70384" y="2943600"/>
                    <a:ext cx="2151562" cy="1620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25C49062-49D2-1947-A2F0-0909C039F3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89484" y="3552825"/>
                    <a:ext cx="2151562" cy="1620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7A78B3F-37FB-A97B-6241-44B72D67B4D9}"/>
                    </a:ext>
                  </a:extLst>
                </p:cNvPr>
                <p:cNvSpPr/>
                <p:nvPr/>
              </p:nvSpPr>
              <p:spPr>
                <a:xfrm>
                  <a:off x="6334028" y="1060626"/>
                  <a:ext cx="404784" cy="34797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9661336-917F-6C64-A458-4DFD3D5759D3}"/>
                    </a:ext>
                  </a:extLst>
                </p:cNvPr>
                <p:cNvSpPr/>
                <p:nvPr/>
              </p:nvSpPr>
              <p:spPr>
                <a:xfrm>
                  <a:off x="4254221" y="1274327"/>
                  <a:ext cx="203783" cy="322058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FBAA87-379B-9684-6CD8-60C664469996}"/>
                  </a:ext>
                </a:extLst>
              </p:cNvPr>
              <p:cNvSpPr txBox="1"/>
              <p:nvPr/>
            </p:nvSpPr>
            <p:spPr>
              <a:xfrm>
                <a:off x="2851245" y="6406239"/>
                <a:ext cx="28492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err="1"/>
                  <a:t>Bantounas</a:t>
                </a:r>
                <a:r>
                  <a:rPr lang="en-GB" sz="1200" dirty="0"/>
                  <a:t> et al (2021). </a:t>
                </a:r>
                <a:r>
                  <a:rPr lang="en-GB" sz="1200" i="1" dirty="0"/>
                  <a:t>Stem Cell Rep.</a:t>
                </a:r>
                <a:endParaRPr lang="en-GB" sz="1200" dirty="0"/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10BFE74-FA56-222F-0FC5-AD8B2B842091}"/>
                </a:ext>
              </a:extLst>
            </p:cNvPr>
            <p:cNvCxnSpPr/>
            <p:nvPr/>
          </p:nvCxnSpPr>
          <p:spPr>
            <a:xfrm>
              <a:off x="3490784" y="4431992"/>
              <a:ext cx="481913" cy="245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3ABDC34-5549-4373-A408-89A709FD5295}"/>
                </a:ext>
              </a:extLst>
            </p:cNvPr>
            <p:cNvCxnSpPr/>
            <p:nvPr/>
          </p:nvCxnSpPr>
          <p:spPr>
            <a:xfrm>
              <a:off x="5003197" y="5210379"/>
              <a:ext cx="481913" cy="245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24ED4E-1900-6E00-245B-405E636E4839}"/>
                </a:ext>
              </a:extLst>
            </p:cNvPr>
            <p:cNvSpPr txBox="1"/>
            <p:nvPr/>
          </p:nvSpPr>
          <p:spPr>
            <a:xfrm>
              <a:off x="3484509" y="4204139"/>
              <a:ext cx="1140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solidFill>
                    <a:srgbClr val="FF0000"/>
                  </a:solidFill>
                </a:rPr>
                <a:t>Φλοιός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FBCBB8-FA52-00BD-75C5-292040BD19E6}"/>
                </a:ext>
              </a:extLst>
            </p:cNvPr>
            <p:cNvSpPr txBox="1"/>
            <p:nvPr/>
          </p:nvSpPr>
          <p:spPr>
            <a:xfrm>
              <a:off x="5003197" y="5051560"/>
              <a:ext cx="1140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solidFill>
                    <a:srgbClr val="FF0000"/>
                  </a:solidFill>
                </a:rPr>
                <a:t>Φλοιός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F38B9-D8CA-07C3-59E5-8A3468262F5B}"/>
              </a:ext>
            </a:extLst>
          </p:cNvPr>
          <p:cNvGrpSpPr/>
          <p:nvPr/>
        </p:nvGrpSpPr>
        <p:grpSpPr>
          <a:xfrm>
            <a:off x="-5514290" y="815530"/>
            <a:ext cx="2482283" cy="2033462"/>
            <a:chOff x="1600065" y="1031187"/>
            <a:chExt cx="2482283" cy="20334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213E25-1165-53C4-C041-AB69386B7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0065" y="1031187"/>
              <a:ext cx="2482283" cy="17564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B69B35-84E9-B6D7-1B1F-9D5C2011A02B}"/>
                </a:ext>
              </a:extLst>
            </p:cNvPr>
            <p:cNvSpPr txBox="1"/>
            <p:nvPr/>
          </p:nvSpPr>
          <p:spPr>
            <a:xfrm>
              <a:off x="1600065" y="2787650"/>
              <a:ext cx="2266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Karimi &amp; Shojaei (2017) </a:t>
              </a:r>
              <a:r>
                <a:rPr lang="en-GB" sz="1200" i="1" dirty="0"/>
                <a:t>IRBM</a:t>
              </a:r>
              <a:endParaRPr lang="en-GB" sz="1200" dirty="0"/>
            </a:p>
          </p:txBody>
        </p:sp>
      </p:grpSp>
      <p:pic>
        <p:nvPicPr>
          <p:cNvPr id="20" name="Picture 1">
            <a:extLst>
              <a:ext uri="{FF2B5EF4-FFF2-40B4-BE49-F238E27FC236}">
                <a16:creationId xmlns:a16="http://schemas.microsoft.com/office/drawing/2014/main" id="{3602991E-A625-5E40-3528-8CB07174D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11" y="878787"/>
            <a:ext cx="5167926" cy="56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05AF5E-47CD-2198-F197-60EAFB6F2FE2}"/>
              </a:ext>
            </a:extLst>
          </p:cNvPr>
          <p:cNvCxnSpPr>
            <a:cxnSpLocks/>
          </p:cNvCxnSpPr>
          <p:nvPr/>
        </p:nvCxnSpPr>
        <p:spPr>
          <a:xfrm>
            <a:off x="-1937181" y="4950672"/>
            <a:ext cx="1029298" cy="523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41691F3-88FD-FF93-88EA-81CBD158D174}"/>
              </a:ext>
            </a:extLst>
          </p:cNvPr>
          <p:cNvSpPr txBox="1"/>
          <p:nvPr/>
        </p:nvSpPr>
        <p:spPr>
          <a:xfrm>
            <a:off x="-2162117" y="5220770"/>
            <a:ext cx="1140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rgbClr val="FF0000"/>
                </a:solidFill>
              </a:rPr>
              <a:t>Μυελός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6AAFF1-CD41-AF76-0E03-8CB18D2D7EB2}"/>
              </a:ext>
            </a:extLst>
          </p:cNvPr>
          <p:cNvSpPr txBox="1"/>
          <p:nvPr/>
        </p:nvSpPr>
        <p:spPr>
          <a:xfrm>
            <a:off x="1425469" y="267355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Το νεφρό και η ανάπτυξή του εν συντομία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8685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34121-5272-C144-AAA7-1E39DF5C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922"/>
            <a:ext cx="6353528" cy="6056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10489-7D0E-BCFA-B988-B4AAF608F037}"/>
              </a:ext>
            </a:extLst>
          </p:cNvPr>
          <p:cNvSpPr txBox="1"/>
          <p:nvPr/>
        </p:nvSpPr>
        <p:spPr>
          <a:xfrm>
            <a:off x="6201127" y="1967061"/>
            <a:ext cx="61908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l-GR" sz="2200" dirty="0"/>
              <a:t>Από το μεσόδερμα</a:t>
            </a:r>
            <a:endParaRPr lang="en-GB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Δύο βασικοί προγονικοί πληθυσμοί κυττάρων</a:t>
            </a:r>
            <a:r>
              <a:rPr lang="en-GB" sz="220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l-GR" sz="2200" dirty="0" err="1"/>
              <a:t>Μετανεφρικό</a:t>
            </a:r>
            <a:r>
              <a:rPr lang="el-GR" sz="2200" dirty="0"/>
              <a:t> </a:t>
            </a:r>
            <a:r>
              <a:rPr lang="el-GR" sz="2200" dirty="0" err="1"/>
              <a:t>μεσέγχυμα</a:t>
            </a:r>
            <a:r>
              <a:rPr lang="el-GR" sz="2200" dirty="0"/>
              <a:t> (ΜΜ)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l-GR" sz="2200" dirty="0"/>
              <a:t>Ουρητηρικό επιθήλιο (</a:t>
            </a:r>
            <a:r>
              <a:rPr lang="en-GB" sz="2200" dirty="0"/>
              <a:t>UE)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rgbClr val="FF0000"/>
                </a:solidFill>
              </a:rPr>
              <a:t>Συνεχής </a:t>
            </a:r>
            <a:r>
              <a:rPr lang="el-GR" sz="2200" dirty="0" err="1">
                <a:solidFill>
                  <a:srgbClr val="FF0000"/>
                </a:solidFill>
              </a:rPr>
              <a:t>παρακρινική</a:t>
            </a:r>
            <a:r>
              <a:rPr lang="el-GR" sz="2200" dirty="0">
                <a:solidFill>
                  <a:srgbClr val="FF0000"/>
                </a:solidFill>
              </a:rPr>
              <a:t> επικοινωνία μεταξύ ΜΜ και </a:t>
            </a:r>
            <a:r>
              <a:rPr lang="en-GB" sz="2200" dirty="0">
                <a:solidFill>
                  <a:srgbClr val="FF0000"/>
                </a:solidFill>
              </a:rPr>
              <a:t>UE</a:t>
            </a:r>
            <a:r>
              <a:rPr lang="el-GR" sz="2200" dirty="0">
                <a:solidFill>
                  <a:srgbClr val="FF0000"/>
                </a:solidFill>
              </a:rPr>
              <a:t> </a:t>
            </a:r>
            <a:r>
              <a:rPr lang="el-GR" sz="2200" dirty="0">
                <a:solidFill>
                  <a:srgbClr val="FF0000"/>
                </a:solidFill>
                <a:sym typeface="Wingdings" panose="05000000000000000000" pitchFamily="2" charset="2"/>
              </a:rPr>
              <a:t> επάγουν το ένα τη διαφοροποίηση/ ωρίμανση του άλλου</a:t>
            </a:r>
            <a:endParaRPr lang="en-GB" sz="22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24D3F-668F-72F4-A3A7-C9E0B77B1E79}"/>
              </a:ext>
            </a:extLst>
          </p:cNvPr>
          <p:cNvSpPr txBox="1"/>
          <p:nvPr/>
        </p:nvSpPr>
        <p:spPr>
          <a:xfrm>
            <a:off x="1425469" y="267355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Το νεφρό και η ανάπτυξή του εν συντομία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2611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B110F3-550F-F0D0-D4DF-EB5DE697074D}"/>
              </a:ext>
            </a:extLst>
          </p:cNvPr>
          <p:cNvSpPr txBox="1"/>
          <p:nvPr/>
        </p:nvSpPr>
        <p:spPr>
          <a:xfrm>
            <a:off x="1425469" y="154877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Η ανάπτυξη του νεφρού</a:t>
            </a:r>
            <a:endParaRPr lang="en-GB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F53A2-1431-FEE6-8F88-84B5390C5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4" y="708158"/>
            <a:ext cx="10908071" cy="61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0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qbssib3\Documents\Kidney Cell lineages.jpg">
            <a:extLst>
              <a:ext uri="{FF2B5EF4-FFF2-40B4-BE49-F238E27FC236}">
                <a16:creationId xmlns:a16="http://schemas.microsoft.com/office/drawing/2014/main" id="{5C918B56-F175-7279-83D1-BE12A7D9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2" y="0"/>
            <a:ext cx="7385009" cy="68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DBBDC-B7DB-B0AE-44B3-4F1C3DEEDFA4}"/>
              </a:ext>
            </a:extLst>
          </p:cNvPr>
          <p:cNvSpPr txBox="1"/>
          <p:nvPr/>
        </p:nvSpPr>
        <p:spPr>
          <a:xfrm>
            <a:off x="-69785" y="6334780"/>
            <a:ext cx="28756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Little &amp; McMahon (2012) </a:t>
            </a:r>
            <a:endParaRPr lang="el-GR" sz="1400" dirty="0"/>
          </a:p>
          <a:p>
            <a:r>
              <a:rPr lang="en-GB" sz="1400" i="1" dirty="0"/>
              <a:t>Cold Spring Harb </a:t>
            </a:r>
            <a:r>
              <a:rPr lang="en-GB" sz="1400" i="1" dirty="0" err="1"/>
              <a:t>Perspect</a:t>
            </a:r>
            <a:r>
              <a:rPr lang="en-GB" sz="1400" i="1" dirty="0"/>
              <a:t> </a:t>
            </a:r>
            <a:r>
              <a:rPr lang="en-GB" sz="1400" i="1" dirty="0" err="1"/>
              <a:t>Biol</a:t>
            </a:r>
            <a:r>
              <a:rPr lang="en-GB" sz="1400" dirty="0"/>
              <a:t> </a:t>
            </a:r>
            <a:r>
              <a:rPr lang="en-GB" sz="1400" b="1" dirty="0"/>
              <a:t>4</a:t>
            </a:r>
            <a:r>
              <a:rPr lang="en-GB" sz="1400" dirty="0"/>
              <a:t>:1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FCD79-871C-72EC-0A48-7062BAC7064D}"/>
              </a:ext>
            </a:extLst>
          </p:cNvPr>
          <p:cNvSpPr txBox="1"/>
          <p:nvPr/>
        </p:nvSpPr>
        <p:spPr>
          <a:xfrm>
            <a:off x="73069" y="1551529"/>
            <a:ext cx="4593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Γενεαλογία των κυτταρικών τύπων του νεφρού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0876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7BFCE-41C1-3C69-E9BF-18E235C9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3B8A01-7A0D-7BE7-74B9-4134397B1ACA}"/>
              </a:ext>
            </a:extLst>
          </p:cNvPr>
          <p:cNvSpPr txBox="1"/>
          <p:nvPr/>
        </p:nvSpPr>
        <p:spPr>
          <a:xfrm>
            <a:off x="2162801" y="14559"/>
            <a:ext cx="77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Περίγραμμα μαθήματος</a:t>
            </a:r>
            <a:endParaRPr lang="en-GB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7C67C-5ABC-8045-755C-C533B4F3A59D}"/>
              </a:ext>
            </a:extLst>
          </p:cNvPr>
          <p:cNvSpPr txBox="1"/>
          <p:nvPr/>
        </p:nvSpPr>
        <p:spPr>
          <a:xfrm>
            <a:off x="1015219" y="1705153"/>
            <a:ext cx="10161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Σύντομη εισαγωγή στη χρήση πολυδύναμων βλαστοκυττάρων για την ανάπτυξη μοντέλων ασθενειών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Πολύ (!) σύντομη εισαγωγή στην ανάπτυξη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Διαφοροποίηση προς νεφρικό ιστό  σε δύο και σε τρεις διαστάσεις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Αναπαράσταση γενετικών/αναπτυξιακών ασθενειών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Ανοιχτά ζητήματα και τρέχουσα έρευνα</a:t>
            </a:r>
          </a:p>
        </p:txBody>
      </p:sp>
    </p:spTree>
    <p:extLst>
      <p:ext uri="{BB962C8B-B14F-4D97-AF65-F5344CB8AC3E}">
        <p14:creationId xmlns:p14="http://schemas.microsoft.com/office/powerpoint/2010/main" val="310278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B2039-4149-E5AE-79AC-AE0D25AB0E34}"/>
              </a:ext>
            </a:extLst>
          </p:cNvPr>
          <p:cNvSpPr txBox="1"/>
          <p:nvPr/>
        </p:nvSpPr>
        <p:spPr>
          <a:xfrm>
            <a:off x="1425469" y="154877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Νεφρικός ιστός από </a:t>
            </a:r>
            <a:r>
              <a:rPr lang="el-GR" sz="2800" b="1" dirty="0" err="1"/>
              <a:t>βλαστοκύτταρα</a:t>
            </a:r>
            <a:endParaRPr lang="en-GB" sz="2800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109BF1-83F6-6796-39A3-C083031D6611}"/>
              </a:ext>
            </a:extLst>
          </p:cNvPr>
          <p:cNvGrpSpPr/>
          <p:nvPr/>
        </p:nvGrpSpPr>
        <p:grpSpPr>
          <a:xfrm>
            <a:off x="4953659" y="1108887"/>
            <a:ext cx="6988518" cy="4423196"/>
            <a:chOff x="5164780" y="1543575"/>
            <a:chExt cx="6988518" cy="4423196"/>
          </a:xfrm>
        </p:grpSpPr>
        <p:pic>
          <p:nvPicPr>
            <p:cNvPr id="2050" name="Picture 2" descr="Waddington's illustration of the epigenetic landscape. The ...">
              <a:extLst>
                <a:ext uri="{FF2B5EF4-FFF2-40B4-BE49-F238E27FC236}">
                  <a16:creationId xmlns:a16="http://schemas.microsoft.com/office/drawing/2014/main" id="{D1D4C984-724E-C47D-B281-74D951F8A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543575"/>
              <a:ext cx="6057298" cy="442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C333A7DD-8568-EEBE-C888-40C705A17A8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03397" y="2502824"/>
              <a:ext cx="409575" cy="3429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F287D7-5A93-8FC9-6951-9F292C905430}"/>
                </a:ext>
              </a:extLst>
            </p:cNvPr>
            <p:cNvSpPr txBox="1"/>
            <p:nvPr/>
          </p:nvSpPr>
          <p:spPr>
            <a:xfrm>
              <a:off x="8518641" y="1643437"/>
              <a:ext cx="876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b="1" dirty="0">
                  <a:solidFill>
                    <a:srgbClr val="FF0000"/>
                  </a:solidFill>
                </a:rPr>
                <a:t>Stem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26EBC85-E2C5-5710-0E3F-2ECB65FAFFD2}"/>
                </a:ext>
              </a:extLst>
            </p:cNvPr>
            <p:cNvSpPr/>
            <p:nvPr/>
          </p:nvSpPr>
          <p:spPr>
            <a:xfrm>
              <a:off x="8378318" y="2914090"/>
              <a:ext cx="317616" cy="3095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87F397A-0AAF-92B7-0D37-D5380CA32CB3}"/>
                </a:ext>
              </a:extLst>
            </p:cNvPr>
            <p:cNvSpPr/>
            <p:nvPr/>
          </p:nvSpPr>
          <p:spPr>
            <a:xfrm>
              <a:off x="8530718" y="3066490"/>
              <a:ext cx="317616" cy="3095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DE64046-4D5D-7174-266A-A769A0F09E7E}"/>
                </a:ext>
              </a:extLst>
            </p:cNvPr>
            <p:cNvSpPr/>
            <p:nvPr/>
          </p:nvSpPr>
          <p:spPr>
            <a:xfrm>
              <a:off x="8530718" y="1990514"/>
              <a:ext cx="317616" cy="3095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4CDC85-722D-5B31-18BA-583342CF9707}"/>
                </a:ext>
              </a:extLst>
            </p:cNvPr>
            <p:cNvSpPr/>
            <p:nvPr/>
          </p:nvSpPr>
          <p:spPr>
            <a:xfrm>
              <a:off x="9059479" y="2033707"/>
              <a:ext cx="317616" cy="3095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DA8FCE-6736-84B4-81AE-3F6CE7905E24}"/>
                </a:ext>
              </a:extLst>
            </p:cNvPr>
            <p:cNvSpPr/>
            <p:nvPr/>
          </p:nvSpPr>
          <p:spPr>
            <a:xfrm>
              <a:off x="8919896" y="2271831"/>
              <a:ext cx="317616" cy="3095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662DC3-8047-CB63-EA9A-E54BBC33D50E}"/>
                </a:ext>
              </a:extLst>
            </p:cNvPr>
            <p:cNvSpPr/>
            <p:nvPr/>
          </p:nvSpPr>
          <p:spPr>
            <a:xfrm>
              <a:off x="8286360" y="3143821"/>
              <a:ext cx="317616" cy="3095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04BF26E-4EBF-27D1-0121-2CCD10DFAA78}"/>
                </a:ext>
              </a:extLst>
            </p:cNvPr>
            <p:cNvSpPr/>
            <p:nvPr/>
          </p:nvSpPr>
          <p:spPr>
            <a:xfrm>
              <a:off x="8087980" y="3033152"/>
              <a:ext cx="317616" cy="30951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59737DAE-4F51-B021-4143-B4F6688C0E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60777" y="3563799"/>
              <a:ext cx="900727" cy="69658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68DB2DA3-F6A5-CEB1-41A3-E0A551E2C36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103431" y="3869277"/>
              <a:ext cx="867391" cy="201764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27BD2B-61F7-FE26-3DE7-7D645B3119C6}"/>
                </a:ext>
              </a:extLst>
            </p:cNvPr>
            <p:cNvSpPr txBox="1"/>
            <p:nvPr/>
          </p:nvSpPr>
          <p:spPr>
            <a:xfrm>
              <a:off x="6360232" y="2621778"/>
              <a:ext cx="157534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rgbClr val="FF0000"/>
                  </a:solidFill>
                </a:rPr>
                <a:t>Ενδιάμεσο μεσόδερμα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962A365-67FC-BB88-1D9E-4D78FAC530F4}"/>
                </a:ext>
              </a:extLst>
            </p:cNvPr>
            <p:cNvSpPr/>
            <p:nvPr/>
          </p:nvSpPr>
          <p:spPr>
            <a:xfrm>
              <a:off x="7171935" y="4677346"/>
              <a:ext cx="317616" cy="30951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DE01A39-4170-45FA-75C7-53E67009EBDD}"/>
                </a:ext>
              </a:extLst>
            </p:cNvPr>
            <p:cNvSpPr/>
            <p:nvPr/>
          </p:nvSpPr>
          <p:spPr>
            <a:xfrm>
              <a:off x="6973555" y="4566677"/>
              <a:ext cx="317616" cy="309512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C64229-3B22-0ECF-25AC-51145BF05B6D}"/>
                </a:ext>
              </a:extLst>
            </p:cNvPr>
            <p:cNvSpPr/>
            <p:nvPr/>
          </p:nvSpPr>
          <p:spPr>
            <a:xfrm>
              <a:off x="8659039" y="4677346"/>
              <a:ext cx="317616" cy="309512"/>
            </a:xfrm>
            <a:prstGeom prst="ellipse">
              <a:avLst/>
            </a:prstGeom>
            <a:solidFill>
              <a:srgbClr val="F5E69D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4BEB0C3-F919-35E5-FF61-F386C9A4A0DF}"/>
                </a:ext>
              </a:extLst>
            </p:cNvPr>
            <p:cNvSpPr/>
            <p:nvPr/>
          </p:nvSpPr>
          <p:spPr>
            <a:xfrm>
              <a:off x="8549376" y="4876189"/>
              <a:ext cx="317616" cy="309512"/>
            </a:xfrm>
            <a:prstGeom prst="ellipse">
              <a:avLst/>
            </a:prstGeom>
            <a:solidFill>
              <a:srgbClr val="F5E69D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FD9DDF-D044-8486-113C-7BC07593D866}"/>
                </a:ext>
              </a:extLst>
            </p:cNvPr>
            <p:cNvSpPr txBox="1"/>
            <p:nvPr/>
          </p:nvSpPr>
          <p:spPr>
            <a:xfrm>
              <a:off x="5164780" y="4831758"/>
              <a:ext cx="1752600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 err="1">
                  <a:solidFill>
                    <a:srgbClr val="FF0000"/>
                  </a:solidFill>
                </a:rPr>
                <a:t>Μετανεφρικό</a:t>
              </a:r>
              <a:r>
                <a:rPr lang="el-GR" sz="2000" b="1" dirty="0">
                  <a:solidFill>
                    <a:srgbClr val="FF0000"/>
                  </a:solidFill>
                </a:rPr>
                <a:t> </a:t>
              </a:r>
              <a:r>
                <a:rPr lang="el-GR" sz="2000" b="1" dirty="0" err="1">
                  <a:solidFill>
                    <a:srgbClr val="FF0000"/>
                  </a:solidFill>
                </a:rPr>
                <a:t>Μεσέγχυμα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80E7E2-54DF-A1A5-0CA2-F88562213333}"/>
                </a:ext>
              </a:extLst>
            </p:cNvPr>
            <p:cNvSpPr txBox="1"/>
            <p:nvPr/>
          </p:nvSpPr>
          <p:spPr>
            <a:xfrm>
              <a:off x="9160180" y="4601656"/>
              <a:ext cx="1752600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 err="1">
                  <a:solidFill>
                    <a:srgbClr val="FF0000"/>
                  </a:solidFill>
                </a:rPr>
                <a:t>Ουρηρτηρικό</a:t>
              </a:r>
              <a:r>
                <a:rPr lang="el-GR" sz="2000" b="1" dirty="0">
                  <a:solidFill>
                    <a:srgbClr val="FF0000"/>
                  </a:solidFill>
                </a:rPr>
                <a:t> επιθήλιο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7698EE48-95B3-0DEF-BE53-F87B709F2545}"/>
              </a:ext>
            </a:extLst>
          </p:cNvPr>
          <p:cNvCxnSpPr>
            <a:cxnSpLocks/>
          </p:cNvCxnSpPr>
          <p:nvPr/>
        </p:nvCxnSpPr>
        <p:spPr>
          <a:xfrm rot="5400000">
            <a:off x="6358026" y="5288735"/>
            <a:ext cx="1213905" cy="8328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5E0DA2C-3B42-C2B4-E28F-B4BDC2E5F714}"/>
              </a:ext>
            </a:extLst>
          </p:cNvPr>
          <p:cNvSpPr txBox="1"/>
          <p:nvPr/>
        </p:nvSpPr>
        <p:spPr>
          <a:xfrm>
            <a:off x="6070443" y="5980299"/>
            <a:ext cx="1752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70C0"/>
                </a:solidFill>
              </a:rPr>
              <a:t>Νεφρώνες</a:t>
            </a:r>
            <a:endParaRPr lang="en-GB" sz="2000" b="1" dirty="0">
              <a:solidFill>
                <a:srgbClr val="0070C0"/>
              </a:solidFill>
            </a:endParaRP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21D10516-0424-11DF-71C7-4B7BA4B9421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40763" y="4980959"/>
            <a:ext cx="1071009" cy="750257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45D5F7A-6B2E-4BC3-E8C4-CCE2A683D83A}"/>
              </a:ext>
            </a:extLst>
          </p:cNvPr>
          <p:cNvSpPr txBox="1"/>
          <p:nvPr/>
        </p:nvSpPr>
        <p:spPr>
          <a:xfrm>
            <a:off x="8234047" y="5979919"/>
            <a:ext cx="24702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70C0"/>
                </a:solidFill>
              </a:rPr>
              <a:t>Συλλεκτικός πόρος</a:t>
            </a:r>
            <a:endParaRPr lang="en-GB" sz="2000" b="1" dirty="0">
              <a:solidFill>
                <a:srgbClr val="0070C0"/>
              </a:solidFill>
            </a:endParaRPr>
          </a:p>
        </p:txBody>
      </p: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3187ED39-2DB5-0335-4F30-1D253B4B981B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19064" y="2024079"/>
            <a:ext cx="587027" cy="561741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No Entry (Symbol) - Class 1 Reflective Sign | Seton">
            <a:extLst>
              <a:ext uri="{FF2B5EF4-FFF2-40B4-BE49-F238E27FC236}">
                <a16:creationId xmlns:a16="http://schemas.microsoft.com/office/drawing/2014/main" id="{4B956279-20F6-0589-AD54-199DC3FA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88" y="2644111"/>
            <a:ext cx="669337" cy="5277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886CC23-4035-A6B7-7695-2073632F63AF}"/>
              </a:ext>
            </a:extLst>
          </p:cNvPr>
          <p:cNvGrpSpPr/>
          <p:nvPr/>
        </p:nvGrpSpPr>
        <p:grpSpPr>
          <a:xfrm>
            <a:off x="249823" y="1108887"/>
            <a:ext cx="5553610" cy="3169009"/>
            <a:chOff x="249823" y="1108887"/>
            <a:chExt cx="5553610" cy="31690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FC1042-3C1C-451B-BD08-949250F6FD47}"/>
                </a:ext>
              </a:extLst>
            </p:cNvPr>
            <p:cNvGrpSpPr/>
            <p:nvPr/>
          </p:nvGrpSpPr>
          <p:grpSpPr>
            <a:xfrm>
              <a:off x="249823" y="1108887"/>
              <a:ext cx="5553610" cy="3169009"/>
              <a:chOff x="5364088" y="4869160"/>
              <a:chExt cx="3219797" cy="1837285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41B865EB-8AC7-BB77-9996-59EABE786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4869160"/>
                <a:ext cx="3219797" cy="18372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DC84CC-5770-35FE-CC4A-A9324F41EE45}"/>
                  </a:ext>
                </a:extLst>
              </p:cNvPr>
              <p:cNvSpPr/>
              <p:nvPr/>
            </p:nvSpPr>
            <p:spPr>
              <a:xfrm>
                <a:off x="5364088" y="4869160"/>
                <a:ext cx="216024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8" name="Picture 2" descr="No Entry (Symbol) - Class 1 Reflective Sign | Seton">
              <a:extLst>
                <a:ext uri="{FF2B5EF4-FFF2-40B4-BE49-F238E27FC236}">
                  <a16:creationId xmlns:a16="http://schemas.microsoft.com/office/drawing/2014/main" id="{8A17D334-2EE2-0AE6-8E01-7D4CDA559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389" y="1234570"/>
              <a:ext cx="474637" cy="37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No Entry (Symbol) - Class 1 Reflective Sign | Seton">
              <a:extLst>
                <a:ext uri="{FF2B5EF4-FFF2-40B4-BE49-F238E27FC236}">
                  <a16:creationId xmlns:a16="http://schemas.microsoft.com/office/drawing/2014/main" id="{90087C27-C532-C6D1-E634-7CC1A74ED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976" y="1688663"/>
              <a:ext cx="474637" cy="37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B141F5-FCC1-BF37-F349-C8B776FA73DA}"/>
              </a:ext>
            </a:extLst>
          </p:cNvPr>
          <p:cNvSpPr txBox="1"/>
          <p:nvPr/>
        </p:nvSpPr>
        <p:spPr>
          <a:xfrm>
            <a:off x="317499" y="4397070"/>
            <a:ext cx="2656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dirty="0" err="1"/>
              <a:t>Takasato</a:t>
            </a:r>
            <a:r>
              <a:rPr lang="en-GB" sz="1400" i="1" dirty="0"/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2772303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9F736-C7C9-E512-5F57-35C540B7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96" y="3592554"/>
            <a:ext cx="7170105" cy="3130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FCCEED-A5B7-9814-1309-C8566E9E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92961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9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9AD98-C141-1C2A-FDB4-F98499205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A03C51-E968-EC89-D3DD-1F63E46D9178}"/>
              </a:ext>
            </a:extLst>
          </p:cNvPr>
          <p:cNvSpPr txBox="1"/>
          <p:nvPr/>
        </p:nvSpPr>
        <p:spPr>
          <a:xfrm>
            <a:off x="1390651" y="38100"/>
            <a:ext cx="938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Άσκηση 1</a:t>
            </a:r>
            <a:r>
              <a:rPr lang="en-GB" sz="2800" b="1" dirty="0">
                <a:solidFill>
                  <a:srgbClr val="FF0000"/>
                </a:solidFill>
              </a:rPr>
              <a:t>: </a:t>
            </a:r>
            <a:r>
              <a:rPr lang="el-GR" sz="2800" b="1" dirty="0">
                <a:solidFill>
                  <a:srgbClr val="FF0000"/>
                </a:solidFill>
              </a:rPr>
              <a:t>Σημασία της κατευθυνόμενης </a:t>
            </a:r>
            <a:r>
              <a:rPr lang="el-GR" sz="2800" b="1" dirty="0" err="1">
                <a:solidFill>
                  <a:srgbClr val="FF0000"/>
                </a:solidFill>
              </a:rPr>
              <a:t>διαφοροποιήσης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BDF747-20BB-BC00-D7AF-69501E616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08" y="4779936"/>
            <a:ext cx="4186622" cy="1976464"/>
          </a:xfrm>
          <a:prstGeom prst="rect">
            <a:avLst/>
          </a:prstGeom>
        </p:spPr>
      </p:pic>
      <p:pic>
        <p:nvPicPr>
          <p:cNvPr id="6" name="Picture 14" descr="C:\Users\mqbssib3\Documents\Yiannis\MAN13 vs MAN13-YV11 Viability\MAN13 DIV3 20x.tif">
            <a:extLst>
              <a:ext uri="{FF2B5EF4-FFF2-40B4-BE49-F238E27FC236}">
                <a16:creationId xmlns:a16="http://schemas.microsoft.com/office/drawing/2014/main" id="{EEDE7A43-0B3C-5549-F6A8-ACBEF4E0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51" y="2447247"/>
            <a:ext cx="2154103" cy="16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qbssib3\Documents\KIDNEY differentiation\Microscopy CHIR and BMP4-ActA protocols\19_08_14 CHIR\CHIR-FGF9 Day13 20x_05.tif">
            <a:extLst>
              <a:ext uri="{FF2B5EF4-FFF2-40B4-BE49-F238E27FC236}">
                <a16:creationId xmlns:a16="http://schemas.microsoft.com/office/drawing/2014/main" id="{2A870A07-8831-82FB-558E-AAB21A85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36" y="2448462"/>
            <a:ext cx="2181313" cy="160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5CC2FD-0591-8889-1039-2E6DCEA5E74F}"/>
              </a:ext>
            </a:extLst>
          </p:cNvPr>
          <p:cNvCxnSpPr>
            <a:stCxn id="6" idx="2"/>
            <a:endCxn id="11" idx="0"/>
          </p:cNvCxnSpPr>
          <p:nvPr/>
        </p:nvCxnSpPr>
        <p:spPr>
          <a:xfrm>
            <a:off x="2242903" y="4056577"/>
            <a:ext cx="1875916" cy="72335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160EBF-0390-DF5E-9B7A-BBC4659E635E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4118819" y="4056577"/>
            <a:ext cx="1436074" cy="72335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AFA0DF4-8622-CF9D-505F-44EE7CDB4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8" y="666688"/>
            <a:ext cx="8714147" cy="12037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9F73C7-62D5-E6E9-301A-E89205CEC846}"/>
              </a:ext>
            </a:extLst>
          </p:cNvPr>
          <p:cNvGrpSpPr/>
          <p:nvPr/>
        </p:nvGrpSpPr>
        <p:grpSpPr>
          <a:xfrm>
            <a:off x="1859614" y="565149"/>
            <a:ext cx="510139" cy="1882097"/>
            <a:chOff x="3262964" y="356135"/>
            <a:chExt cx="510139" cy="209111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FA5D920-7B80-F6AE-28EF-9EA9203FB85D}"/>
                </a:ext>
              </a:extLst>
            </p:cNvPr>
            <p:cNvCxnSpPr>
              <a:cxnSpLocks/>
              <a:stCxn id="16" idx="4"/>
              <a:endCxn id="6" idx="0"/>
            </p:cNvCxnSpPr>
            <p:nvPr/>
          </p:nvCxnSpPr>
          <p:spPr>
            <a:xfrm flipH="1">
              <a:off x="3417653" y="1965465"/>
              <a:ext cx="100381" cy="4817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E67154-A956-3C68-1C49-433B73511CB2}"/>
                </a:ext>
              </a:extLst>
            </p:cNvPr>
            <p:cNvSpPr/>
            <p:nvPr/>
          </p:nvSpPr>
          <p:spPr>
            <a:xfrm>
              <a:off x="3262964" y="356135"/>
              <a:ext cx="510139" cy="16093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7622CD-122A-70A9-E21B-66E654C800DC}"/>
              </a:ext>
            </a:extLst>
          </p:cNvPr>
          <p:cNvGrpSpPr/>
          <p:nvPr/>
        </p:nvGrpSpPr>
        <p:grpSpPr>
          <a:xfrm>
            <a:off x="4986221" y="561320"/>
            <a:ext cx="568672" cy="1887142"/>
            <a:chOff x="3262964" y="356135"/>
            <a:chExt cx="568672" cy="196880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75EFD57-BF10-8C08-79CA-FE34B289FC5A}"/>
                </a:ext>
              </a:extLst>
            </p:cNvPr>
            <p:cNvCxnSpPr>
              <a:cxnSpLocks/>
              <a:stCxn id="22" idx="4"/>
              <a:endCxn id="8" idx="0"/>
            </p:cNvCxnSpPr>
            <p:nvPr/>
          </p:nvCxnSpPr>
          <p:spPr>
            <a:xfrm>
              <a:off x="3518034" y="1965465"/>
              <a:ext cx="313602" cy="3594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287ABE-7420-B411-2A16-A7776EA8D7DB}"/>
                </a:ext>
              </a:extLst>
            </p:cNvPr>
            <p:cNvSpPr/>
            <p:nvPr/>
          </p:nvSpPr>
          <p:spPr>
            <a:xfrm>
              <a:off x="3262964" y="356135"/>
              <a:ext cx="510139" cy="16093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7CBA698-4D6B-EF51-DAE5-9E7CC41BC3BB}"/>
              </a:ext>
            </a:extLst>
          </p:cNvPr>
          <p:cNvSpPr txBox="1"/>
          <p:nvPr/>
        </p:nvSpPr>
        <p:spPr>
          <a:xfrm>
            <a:off x="7430808" y="3164075"/>
            <a:ext cx="45661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u="sng" dirty="0">
                <a:solidFill>
                  <a:srgbClr val="FF0000"/>
                </a:solidFill>
              </a:rPr>
              <a:t>Πείραμα</a:t>
            </a:r>
          </a:p>
          <a:p>
            <a:r>
              <a:rPr lang="el-GR" sz="2000" dirty="0"/>
              <a:t>Υποδόρια εμφύτευση</a:t>
            </a:r>
            <a:r>
              <a:rPr lang="en-GB" sz="2000" dirty="0"/>
              <a:t>:</a:t>
            </a:r>
          </a:p>
          <a:p>
            <a:pPr marL="514350" indent="-514350">
              <a:buAutoNum type="romanLcParenBoth"/>
            </a:pPr>
            <a:r>
              <a:rPr lang="el-GR" sz="2000" dirty="0"/>
              <a:t>Πολυδύναμων βλαστοκυττάρων</a:t>
            </a:r>
          </a:p>
          <a:p>
            <a:pPr marL="514350" indent="-514350">
              <a:buAutoNum type="romanLcParenBoth"/>
            </a:pPr>
            <a:r>
              <a:rPr lang="el-GR" sz="2000" dirty="0"/>
              <a:t>Κυττάρων μερικώς διαφοροποιημένων</a:t>
            </a:r>
            <a:endParaRPr lang="en-GB" sz="2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0F80C9-DEB1-DEDD-EF59-6EC7949EFDF8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3319954" y="3251912"/>
            <a:ext cx="1144282" cy="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93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DE1FD2-E9D2-08B8-8A11-84762F99DDE6}"/>
              </a:ext>
            </a:extLst>
          </p:cNvPr>
          <p:cNvSpPr txBox="1"/>
          <p:nvPr/>
        </p:nvSpPr>
        <p:spPr>
          <a:xfrm>
            <a:off x="2162801" y="14559"/>
            <a:ext cx="77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Περίγραμμα μαθήματος</a:t>
            </a:r>
            <a:endParaRPr lang="en-GB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08389-43AC-9AB0-8A9D-26200C22AF6A}"/>
              </a:ext>
            </a:extLst>
          </p:cNvPr>
          <p:cNvSpPr txBox="1"/>
          <p:nvPr/>
        </p:nvSpPr>
        <p:spPr>
          <a:xfrm>
            <a:off x="1015219" y="1705153"/>
            <a:ext cx="10161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Σύντομη εισαγωγή στη χρήση πολυδύναμων βλαστοκυττάρων για την ανάπτυξη μοντέλων ασθενειών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Πολύ (!) σύντομη εισαγωγή στην ανάπτυξη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Διαφοροποίηση προς νεφρικό ιστό  σε δύο και σε τρεις διαστάσεις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Αναπαράσταση γενετικών/αναπτυξιακών ασθενειών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Ανοιχτά ζητήματα και τρέχουσα έρευνα</a:t>
            </a:r>
          </a:p>
        </p:txBody>
      </p:sp>
    </p:spTree>
    <p:extLst>
      <p:ext uri="{BB962C8B-B14F-4D97-AF65-F5344CB8AC3E}">
        <p14:creationId xmlns:p14="http://schemas.microsoft.com/office/powerpoint/2010/main" val="49699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7E365A-5AF7-944E-5F1D-C69A0279B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539"/>
            <a:ext cx="5945562" cy="5113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792BC-B0D3-F55C-A437-9793DF864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804" y="1569539"/>
            <a:ext cx="6542196" cy="51131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70CE94-7A45-7332-FE09-46033E86996D}"/>
              </a:ext>
            </a:extLst>
          </p:cNvPr>
          <p:cNvCxnSpPr>
            <a:cxnSpLocks/>
          </p:cNvCxnSpPr>
          <p:nvPr/>
        </p:nvCxnSpPr>
        <p:spPr>
          <a:xfrm>
            <a:off x="5676756" y="1377950"/>
            <a:ext cx="0" cy="541014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CE6F4D-E711-26D9-D084-E63CB8BB0E61}"/>
              </a:ext>
            </a:extLst>
          </p:cNvPr>
          <p:cNvSpPr txBox="1"/>
          <p:nvPr/>
        </p:nvSpPr>
        <p:spPr>
          <a:xfrm>
            <a:off x="9951720" y="4407449"/>
            <a:ext cx="224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/>
              <a:t>Bantounas et al.,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1138E-1BA3-736F-2309-1C39C74B9B1B}"/>
              </a:ext>
            </a:extLst>
          </p:cNvPr>
          <p:cNvSpPr txBox="1"/>
          <p:nvPr/>
        </p:nvSpPr>
        <p:spPr>
          <a:xfrm>
            <a:off x="1549400" y="533400"/>
            <a:ext cx="909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FF0000"/>
                </a:solidFill>
              </a:rPr>
              <a:t>Q</a:t>
            </a:r>
            <a:r>
              <a:rPr lang="el-GR" sz="2000" b="1" dirty="0">
                <a:solidFill>
                  <a:srgbClr val="FF0000"/>
                </a:solidFill>
              </a:rPr>
              <a:t>: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l-GR" sz="2000" dirty="0"/>
              <a:t>Ποιο αποτέλεσμα πιστεύετε ότι προήλθε από ποια κύτταρα; Εξηγείστε </a:t>
            </a:r>
            <a:r>
              <a:rPr lang="el-GR" sz="2000" dirty="0" err="1"/>
              <a:t>γιατι</a:t>
            </a:r>
            <a:r>
              <a:rPr lang="en-GB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48E12-6CD7-E80F-AC84-E77E2763DBA5}"/>
              </a:ext>
            </a:extLst>
          </p:cNvPr>
          <p:cNvSpPr txBox="1"/>
          <p:nvPr/>
        </p:nvSpPr>
        <p:spPr>
          <a:xfrm>
            <a:off x="2013576" y="984764"/>
            <a:ext cx="11112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(1)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E1E6F-DBD7-DCC8-12EA-51B893F73BFB}"/>
              </a:ext>
            </a:extLst>
          </p:cNvPr>
          <p:cNvSpPr txBox="1"/>
          <p:nvPr/>
        </p:nvSpPr>
        <p:spPr>
          <a:xfrm>
            <a:off x="8365277" y="984764"/>
            <a:ext cx="11112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(2)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26952F-8491-441A-A961-521D65C22DF3}"/>
              </a:ext>
            </a:extLst>
          </p:cNvPr>
          <p:cNvSpPr txBox="1"/>
          <p:nvPr/>
        </p:nvSpPr>
        <p:spPr>
          <a:xfrm>
            <a:off x="1390651" y="38100"/>
            <a:ext cx="938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Άσκηση 1</a:t>
            </a:r>
            <a:r>
              <a:rPr lang="en-GB" sz="2800" b="1" dirty="0">
                <a:solidFill>
                  <a:srgbClr val="FF0000"/>
                </a:solidFill>
              </a:rPr>
              <a:t>: </a:t>
            </a:r>
            <a:r>
              <a:rPr lang="el-GR" sz="2800" b="1" dirty="0">
                <a:solidFill>
                  <a:srgbClr val="FF0000"/>
                </a:solidFill>
              </a:rPr>
              <a:t>Σημασία της κατευθυνόμενης </a:t>
            </a:r>
            <a:r>
              <a:rPr lang="el-GR" sz="2800" b="1" dirty="0" err="1">
                <a:solidFill>
                  <a:srgbClr val="FF0000"/>
                </a:solidFill>
              </a:rPr>
              <a:t>διαφοροποιήσης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8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3C195-592F-3BBF-DFF7-14FE628C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F9A2E1-B144-6C3A-3FB8-F8418D58F9C4}"/>
              </a:ext>
            </a:extLst>
          </p:cNvPr>
          <p:cNvGrpSpPr/>
          <p:nvPr/>
        </p:nvGrpSpPr>
        <p:grpSpPr>
          <a:xfrm>
            <a:off x="982162" y="1544173"/>
            <a:ext cx="4995277" cy="2850412"/>
            <a:chOff x="249823" y="1108887"/>
            <a:chExt cx="5553610" cy="31690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66366D-6728-D60F-5DBD-C49EF7CF887B}"/>
                </a:ext>
              </a:extLst>
            </p:cNvPr>
            <p:cNvGrpSpPr/>
            <p:nvPr/>
          </p:nvGrpSpPr>
          <p:grpSpPr>
            <a:xfrm>
              <a:off x="249823" y="1108887"/>
              <a:ext cx="5553610" cy="3169009"/>
              <a:chOff x="5364088" y="4869160"/>
              <a:chExt cx="3219797" cy="1837285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A8D4445E-674C-AC8A-5FCC-4EB0E42A0F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4869160"/>
                <a:ext cx="3219797" cy="18372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D76D112-4C4F-1495-86AB-28CE225E9A0D}"/>
                  </a:ext>
                </a:extLst>
              </p:cNvPr>
              <p:cNvSpPr/>
              <p:nvPr/>
            </p:nvSpPr>
            <p:spPr>
              <a:xfrm>
                <a:off x="5364088" y="4869160"/>
                <a:ext cx="216024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Picture 2" descr="No Entry (Symbol) - Class 1 Reflective Sign | Seton">
              <a:extLst>
                <a:ext uri="{FF2B5EF4-FFF2-40B4-BE49-F238E27FC236}">
                  <a16:creationId xmlns:a16="http://schemas.microsoft.com/office/drawing/2014/main" id="{EC508FBD-2E09-74FE-5F56-AF9D57EE2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389" y="1234570"/>
              <a:ext cx="474637" cy="37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No Entry (Symbol) - Class 1 Reflective Sign | Seton">
              <a:extLst>
                <a:ext uri="{FF2B5EF4-FFF2-40B4-BE49-F238E27FC236}">
                  <a16:creationId xmlns:a16="http://schemas.microsoft.com/office/drawing/2014/main" id="{482B1F33-A724-C3B7-7C2E-5E2C62E20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976" y="1688663"/>
              <a:ext cx="474637" cy="37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6B2F8E-AD8C-C151-885B-AB3A2353CAFE}"/>
              </a:ext>
            </a:extLst>
          </p:cNvPr>
          <p:cNvSpPr txBox="1"/>
          <p:nvPr/>
        </p:nvSpPr>
        <p:spPr>
          <a:xfrm>
            <a:off x="1045023" y="25608"/>
            <a:ext cx="9864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Η γνώση από την αναπτυξιακή βιολογία κλειδί για το στήσιμο του πρωτοκόλλου διαφοροποίησης</a:t>
            </a:r>
            <a:endParaRPr lang="en-GB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BBB21-BD58-2BE3-A7EF-78F4DEF4E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1795141"/>
            <a:ext cx="3797656" cy="2359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557347-BB5C-B409-2D09-57DDFDAFAE3E}"/>
              </a:ext>
            </a:extLst>
          </p:cNvPr>
          <p:cNvSpPr txBox="1"/>
          <p:nvPr/>
        </p:nvSpPr>
        <p:spPr>
          <a:xfrm>
            <a:off x="3996267" y="4978399"/>
            <a:ext cx="7992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FF0000"/>
                </a:solidFill>
              </a:rPr>
              <a:t>Wnt</a:t>
            </a:r>
            <a:r>
              <a:rPr lang="en-GB" sz="2000" dirty="0">
                <a:solidFill>
                  <a:srgbClr val="FF0000"/>
                </a:solidFill>
              </a:rPr>
              <a:t> signalling</a:t>
            </a:r>
            <a:r>
              <a:rPr lang="en-GB" sz="2000" dirty="0"/>
              <a:t>:</a:t>
            </a:r>
            <a:r>
              <a:rPr lang="el-GR" sz="2000" dirty="0"/>
              <a:t> «Σπρώχνει» προς Ενδιάμεσο Μεσόδερμα (ΙΜ)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FGF9</a:t>
            </a:r>
            <a:r>
              <a:rPr lang="el-GR" sz="2000" dirty="0"/>
              <a:t>: Ευνοεί την ωρίμανση σε ΜΜ και </a:t>
            </a:r>
            <a:r>
              <a:rPr lang="en-GB" sz="2000" dirty="0"/>
              <a:t>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90510-1634-17C4-685A-2FDFAEFCCD90}"/>
              </a:ext>
            </a:extLst>
          </p:cNvPr>
          <p:cNvSpPr txBox="1"/>
          <p:nvPr/>
        </p:nvSpPr>
        <p:spPr>
          <a:xfrm>
            <a:off x="3828" y="6167278"/>
            <a:ext cx="434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Takasato et al. (2014). Nat Cell Biol 16, 118-126</a:t>
            </a:r>
            <a:endParaRPr lang="en-GB" sz="1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195C6-0C30-4719-6D7D-DE40A6696F1A}"/>
              </a:ext>
            </a:extLst>
          </p:cNvPr>
          <p:cNvSpPr txBox="1"/>
          <p:nvPr/>
        </p:nvSpPr>
        <p:spPr>
          <a:xfrm>
            <a:off x="0" y="6473230"/>
            <a:ext cx="4115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Takasato et al (2015). Nature 526, 564-568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411023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38B317-F2A5-CBD6-57DD-3CF15B7E1BAE}"/>
              </a:ext>
            </a:extLst>
          </p:cNvPr>
          <p:cNvGrpSpPr/>
          <p:nvPr/>
        </p:nvGrpSpPr>
        <p:grpSpPr>
          <a:xfrm>
            <a:off x="483069" y="1221391"/>
            <a:ext cx="4995277" cy="2850412"/>
            <a:chOff x="249823" y="1108887"/>
            <a:chExt cx="5553610" cy="31690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7F1C9C7-449A-8329-9963-723AE662A836}"/>
                </a:ext>
              </a:extLst>
            </p:cNvPr>
            <p:cNvGrpSpPr/>
            <p:nvPr/>
          </p:nvGrpSpPr>
          <p:grpSpPr>
            <a:xfrm>
              <a:off x="249823" y="1108887"/>
              <a:ext cx="5553610" cy="3169009"/>
              <a:chOff x="5364088" y="4869160"/>
              <a:chExt cx="3219797" cy="1837285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F4F68149-EAA5-FFCA-8325-F5E657830D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4869160"/>
                <a:ext cx="3219797" cy="18372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9897973-22FE-CB78-D596-1B90336E63B6}"/>
                  </a:ext>
                </a:extLst>
              </p:cNvPr>
              <p:cNvSpPr/>
              <p:nvPr/>
            </p:nvSpPr>
            <p:spPr>
              <a:xfrm>
                <a:off x="5364088" y="4869160"/>
                <a:ext cx="216024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Picture 2" descr="No Entry (Symbol) - Class 1 Reflective Sign | Seton">
              <a:extLst>
                <a:ext uri="{FF2B5EF4-FFF2-40B4-BE49-F238E27FC236}">
                  <a16:creationId xmlns:a16="http://schemas.microsoft.com/office/drawing/2014/main" id="{5A43DEE4-0CA9-3B5A-4EA9-A250B4F8C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389" y="1234570"/>
              <a:ext cx="474637" cy="37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No Entry (Symbol) - Class 1 Reflective Sign | Seton">
              <a:extLst>
                <a:ext uri="{FF2B5EF4-FFF2-40B4-BE49-F238E27FC236}">
                  <a16:creationId xmlns:a16="http://schemas.microsoft.com/office/drawing/2014/main" id="{70CA0DFB-540B-907C-C44C-C3820074B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976" y="1688663"/>
              <a:ext cx="474637" cy="37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F21E28-AADE-D2BE-53CB-6A0C790C14CC}"/>
              </a:ext>
            </a:extLst>
          </p:cNvPr>
          <p:cNvSpPr txBox="1"/>
          <p:nvPr/>
        </p:nvSpPr>
        <p:spPr>
          <a:xfrm>
            <a:off x="882650" y="17140"/>
            <a:ext cx="9864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Μαντεύοντας το επόμενο βήμα </a:t>
            </a:r>
            <a:r>
              <a:rPr lang="el-GR" sz="2800" b="1" dirty="0" err="1"/>
              <a:t>συμβουλευόμενοι</a:t>
            </a:r>
            <a:r>
              <a:rPr lang="el-GR" sz="2800" b="1" dirty="0"/>
              <a:t> την  εμβρυϊκή ανάπτυξη</a:t>
            </a:r>
            <a:endParaRPr lang="en-GB" sz="28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E27BF6-A320-3D71-868E-D0A314E46904}"/>
              </a:ext>
            </a:extLst>
          </p:cNvPr>
          <p:cNvGrpSpPr/>
          <p:nvPr/>
        </p:nvGrpSpPr>
        <p:grpSpPr>
          <a:xfrm>
            <a:off x="202733" y="4268432"/>
            <a:ext cx="5242612" cy="2572428"/>
            <a:chOff x="202733" y="4268432"/>
            <a:chExt cx="5242612" cy="25724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38CE34-F0E3-9B7A-044F-053FB05D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733" y="4748414"/>
              <a:ext cx="5242612" cy="20924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6C910D-5E28-0E7E-AA43-4418DDE9419B}"/>
                </a:ext>
              </a:extLst>
            </p:cNvPr>
            <p:cNvSpPr txBox="1"/>
            <p:nvPr/>
          </p:nvSpPr>
          <p:spPr>
            <a:xfrm>
              <a:off x="506523" y="4268432"/>
              <a:ext cx="46350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u="sng" dirty="0"/>
                <a:t>Προς </a:t>
              </a:r>
              <a:r>
                <a:rPr lang="el-GR" sz="2000" b="1" u="sng" dirty="0" err="1"/>
                <a:t>αρχίκή</a:t>
              </a:r>
              <a:r>
                <a:rPr lang="el-GR" sz="2000" b="1" u="sng" dirty="0"/>
                <a:t> λωρίδα </a:t>
              </a:r>
              <a:r>
                <a:rPr lang="en-GB" sz="2000" b="1" u="sng" dirty="0"/>
                <a:t>(primitive streak)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5F4893-2C00-40E4-E61A-96791894365D}"/>
                </a:ext>
              </a:extLst>
            </p:cNvPr>
            <p:cNvSpPr/>
            <p:nvPr/>
          </p:nvSpPr>
          <p:spPr>
            <a:xfrm>
              <a:off x="3854450" y="4668542"/>
              <a:ext cx="1377950" cy="4001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FED382-1167-FCF4-422C-093C9933AAF8}"/>
              </a:ext>
            </a:extLst>
          </p:cNvPr>
          <p:cNvGrpSpPr/>
          <p:nvPr/>
        </p:nvGrpSpPr>
        <p:grpSpPr>
          <a:xfrm>
            <a:off x="6245925" y="1661081"/>
            <a:ext cx="5365281" cy="4562928"/>
            <a:chOff x="6245925" y="1661081"/>
            <a:chExt cx="5365281" cy="456292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D1ECEBD-F15B-2643-BC8A-0F33B3CF9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6345" y="2150388"/>
              <a:ext cx="4895544" cy="40736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F31ED8E-CB19-FE4E-CBCD-0B942D54A9AF}"/>
                </a:ext>
              </a:extLst>
            </p:cNvPr>
            <p:cNvGrpSpPr/>
            <p:nvPr/>
          </p:nvGrpSpPr>
          <p:grpSpPr>
            <a:xfrm>
              <a:off x="6245925" y="1661081"/>
              <a:ext cx="5365281" cy="1121571"/>
              <a:chOff x="6245925" y="1661081"/>
              <a:chExt cx="5365281" cy="112157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45C0F8-CDBB-DF6A-3869-C81753C35A01}"/>
                  </a:ext>
                </a:extLst>
              </p:cNvPr>
              <p:cNvSpPr txBox="1"/>
              <p:nvPr/>
            </p:nvSpPr>
            <p:spPr>
              <a:xfrm>
                <a:off x="6245925" y="1661081"/>
                <a:ext cx="53652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000" b="1" u="sng" dirty="0"/>
                  <a:t>Προς ενδιάμεσο μεσόδερμα και παρακάτω</a:t>
                </a:r>
                <a:endParaRPr lang="en-GB" sz="2000" b="1" u="sng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1B90A07-B9EF-7055-0276-0517764C3880}"/>
                  </a:ext>
                </a:extLst>
              </p:cNvPr>
              <p:cNvSpPr/>
              <p:nvPr/>
            </p:nvSpPr>
            <p:spPr>
              <a:xfrm>
                <a:off x="8890000" y="2382542"/>
                <a:ext cx="1377950" cy="40011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5A87A9-F0CE-CAFB-0C36-455301C7A9ED}"/>
              </a:ext>
            </a:extLst>
          </p:cNvPr>
          <p:cNvSpPr txBox="1"/>
          <p:nvPr/>
        </p:nvSpPr>
        <p:spPr>
          <a:xfrm>
            <a:off x="8207548" y="6533083"/>
            <a:ext cx="434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Takasato, et al. (2014). Nat Cell Biol 16, 118-126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265855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598215-569F-EB74-E07C-A4742C6BAA2B}"/>
              </a:ext>
            </a:extLst>
          </p:cNvPr>
          <p:cNvSpPr txBox="1"/>
          <p:nvPr/>
        </p:nvSpPr>
        <p:spPr>
          <a:xfrm>
            <a:off x="1425469" y="108533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Καλλιέργειες</a:t>
            </a:r>
            <a:r>
              <a:rPr lang="en-GB" sz="2800" b="1" dirty="0"/>
              <a:t> </a:t>
            </a:r>
            <a:r>
              <a:rPr lang="el-GR" sz="2800" b="1" dirty="0"/>
              <a:t>2</a:t>
            </a:r>
            <a:r>
              <a:rPr lang="en-GB" sz="2800" b="1" dirty="0"/>
              <a:t>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D6145B-C5D1-5DF0-8CFC-C4BFDD36F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1" y="945847"/>
            <a:ext cx="7623418" cy="10530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F5D9EF-4946-6526-1BEF-B8109FFF6F1D}"/>
              </a:ext>
            </a:extLst>
          </p:cNvPr>
          <p:cNvGrpSpPr/>
          <p:nvPr/>
        </p:nvGrpSpPr>
        <p:grpSpPr>
          <a:xfrm>
            <a:off x="6728946" y="2464452"/>
            <a:ext cx="4727957" cy="3555348"/>
            <a:chOff x="755576" y="980728"/>
            <a:chExt cx="3705463" cy="27864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77315E-884E-C04F-C3CA-BC008B49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980728"/>
              <a:ext cx="3705463" cy="27864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8A99E6-0FB4-3F1C-207E-F98A728D3BCC}"/>
                </a:ext>
              </a:extLst>
            </p:cNvPr>
            <p:cNvSpPr txBox="1"/>
            <p:nvPr/>
          </p:nvSpPr>
          <p:spPr>
            <a:xfrm>
              <a:off x="3308911" y="981254"/>
              <a:ext cx="1152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>
                  <a:solidFill>
                    <a:srgbClr val="FF0000"/>
                  </a:solidFill>
                </a:rPr>
                <a:t>ECAD</a:t>
              </a:r>
              <a:r>
                <a:rPr lang="en-GB" sz="2000" b="1" dirty="0"/>
                <a:t> </a:t>
              </a:r>
            </a:p>
            <a:p>
              <a:pPr algn="r"/>
              <a:r>
                <a:rPr lang="en-GB" sz="2000" b="1" dirty="0">
                  <a:solidFill>
                    <a:srgbClr val="00B050"/>
                  </a:solidFill>
                </a:rPr>
                <a:t>WT1</a:t>
              </a:r>
              <a:endParaRPr lang="en-GB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Content Placeholder 3" descr="A diagram of a nephron&#10;&#10;Description automatically generated with low confidence">
            <a:extLst>
              <a:ext uri="{FF2B5EF4-FFF2-40B4-BE49-F238E27FC236}">
                <a16:creationId xmlns:a16="http://schemas.microsoft.com/office/drawing/2014/main" id="{24257ED4-96AD-9CA4-73AD-F7668C2201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6"/>
          <a:stretch/>
        </p:blipFill>
        <p:spPr>
          <a:xfrm>
            <a:off x="1083075" y="1956000"/>
            <a:ext cx="4457497" cy="457225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2E43CCA-89F2-2443-9F69-736FFA60AEA7}"/>
              </a:ext>
            </a:extLst>
          </p:cNvPr>
          <p:cNvSpPr/>
          <p:nvPr/>
        </p:nvSpPr>
        <p:spPr>
          <a:xfrm>
            <a:off x="2302073" y="2434948"/>
            <a:ext cx="2293990" cy="3584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F014D7DF-CE09-EA5D-F00E-72AB8396A2AB}"/>
              </a:ext>
            </a:extLst>
          </p:cNvPr>
          <p:cNvSpPr/>
          <p:nvPr/>
        </p:nvSpPr>
        <p:spPr>
          <a:xfrm>
            <a:off x="4078705" y="995158"/>
            <a:ext cx="3669632" cy="2121021"/>
          </a:xfrm>
          <a:custGeom>
            <a:avLst/>
            <a:gdLst>
              <a:gd name="connsiteX0" fmla="*/ 3669632 w 3669632"/>
              <a:gd name="connsiteY0" fmla="*/ 2121021 h 2121021"/>
              <a:gd name="connsiteX1" fmla="*/ 1455821 w 3669632"/>
              <a:gd name="connsiteY1" fmla="*/ 3463 h 2121021"/>
              <a:gd name="connsiteX2" fmla="*/ 0 w 3669632"/>
              <a:gd name="connsiteY2" fmla="*/ 1723979 h 21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9632" h="2121021">
                <a:moveTo>
                  <a:pt x="3669632" y="2121021"/>
                </a:moveTo>
                <a:cubicBezTo>
                  <a:pt x="2868529" y="1095329"/>
                  <a:pt x="2067426" y="69637"/>
                  <a:pt x="1455821" y="3463"/>
                </a:cubicBezTo>
                <a:cubicBezTo>
                  <a:pt x="844216" y="-62711"/>
                  <a:pt x="422108" y="830634"/>
                  <a:pt x="0" y="172397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70A471-C3E1-5127-E9CA-3D733CF07E95}"/>
              </a:ext>
            </a:extLst>
          </p:cNvPr>
          <p:cNvSpPr/>
          <p:nvPr/>
        </p:nvSpPr>
        <p:spPr>
          <a:xfrm>
            <a:off x="4668066" y="3368345"/>
            <a:ext cx="735369" cy="2879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0718C5-DB55-25A1-CD8F-9CF25BF5640C}"/>
              </a:ext>
            </a:extLst>
          </p:cNvPr>
          <p:cNvCxnSpPr/>
          <p:nvPr/>
        </p:nvCxnSpPr>
        <p:spPr>
          <a:xfrm flipH="1">
            <a:off x="5329989" y="5233737"/>
            <a:ext cx="3489158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250818-04CE-98B4-8741-7F6EA58AE50D}"/>
              </a:ext>
            </a:extLst>
          </p:cNvPr>
          <p:cNvSpPr txBox="1"/>
          <p:nvPr/>
        </p:nvSpPr>
        <p:spPr>
          <a:xfrm>
            <a:off x="7779236" y="2698980"/>
            <a:ext cx="1431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err="1">
                <a:solidFill>
                  <a:schemeClr val="bg1"/>
                </a:solidFill>
              </a:rPr>
              <a:t>Μετανεφρικό</a:t>
            </a:r>
            <a:r>
              <a:rPr lang="el-GR" sz="1600" b="1" dirty="0">
                <a:solidFill>
                  <a:schemeClr val="bg1"/>
                </a:solidFill>
              </a:rPr>
              <a:t> </a:t>
            </a:r>
            <a:r>
              <a:rPr lang="el-GR" sz="1600" b="1" dirty="0" err="1">
                <a:solidFill>
                  <a:schemeClr val="bg1"/>
                </a:solidFill>
              </a:rPr>
              <a:t>Μεσέγχυμα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BB7C17-A8AF-199C-49C2-D43D1922D81E}"/>
              </a:ext>
            </a:extLst>
          </p:cNvPr>
          <p:cNvSpPr txBox="1"/>
          <p:nvPr/>
        </p:nvSpPr>
        <p:spPr>
          <a:xfrm>
            <a:off x="8819147" y="3934986"/>
            <a:ext cx="1309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chemeClr val="bg1"/>
                </a:solidFill>
              </a:rPr>
              <a:t>Ουρητηρικό Επιθήλιο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4783A-E5D7-6C9E-3F71-EB765D782C5D}"/>
              </a:ext>
            </a:extLst>
          </p:cNvPr>
          <p:cNvSpPr txBox="1"/>
          <p:nvPr/>
        </p:nvSpPr>
        <p:spPr>
          <a:xfrm>
            <a:off x="9092924" y="6038234"/>
            <a:ext cx="243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Bantounas, unpublished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78914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A083C524-E512-8D2B-0C29-4CAF0AB0CEE3}"/>
              </a:ext>
            </a:extLst>
          </p:cNvPr>
          <p:cNvSpPr txBox="1"/>
          <p:nvPr/>
        </p:nvSpPr>
        <p:spPr>
          <a:xfrm>
            <a:off x="1425469" y="76993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FF0000"/>
                </a:solidFill>
              </a:rPr>
              <a:t>Ασκηση</a:t>
            </a:r>
            <a:r>
              <a:rPr lang="el-GR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GB" sz="2800" b="1" dirty="0">
                <a:solidFill>
                  <a:srgbClr val="FF0000"/>
                </a:solidFill>
              </a:rPr>
              <a:t>: </a:t>
            </a:r>
            <a:r>
              <a:rPr lang="el-GR" sz="2800" b="1" dirty="0">
                <a:solidFill>
                  <a:srgbClr val="FF0000"/>
                </a:solidFill>
              </a:rPr>
              <a:t>Ρύθμιση των λεπτομερειών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l-GR" sz="2800" b="1" dirty="0">
                <a:solidFill>
                  <a:srgbClr val="FF0000"/>
                </a:solidFill>
              </a:rPr>
              <a:t>σε κάθε βήμα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56CA05-D81B-C393-3DE3-0FF33BE7E491}"/>
              </a:ext>
            </a:extLst>
          </p:cNvPr>
          <p:cNvSpPr txBox="1"/>
          <p:nvPr/>
        </p:nvSpPr>
        <p:spPr>
          <a:xfrm>
            <a:off x="169941" y="2234153"/>
            <a:ext cx="67208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200" dirty="0"/>
              <a:t>Αλλάζοντας</a:t>
            </a:r>
            <a:r>
              <a:rPr lang="en-GB" sz="2200" dirty="0"/>
              <a:t> </a:t>
            </a:r>
            <a:r>
              <a:rPr lang="el-GR" sz="2200" dirty="0"/>
              <a:t>στο πρωτόκολλο διαφοροποίησης</a:t>
            </a:r>
            <a:r>
              <a:rPr lang="en-GB" sz="2200" dirty="0"/>
              <a:t>: </a:t>
            </a:r>
          </a:p>
          <a:p>
            <a:pPr marL="971550" lvl="1" indent="-514350">
              <a:buAutoNum type="romanLcParenBoth"/>
            </a:pPr>
            <a:r>
              <a:rPr lang="el-GR" sz="2200" dirty="0"/>
              <a:t>Τις ακριβείς συγκεντρώσεις τροφικών παραγόντων</a:t>
            </a:r>
          </a:p>
          <a:p>
            <a:pPr marL="971550" lvl="1" indent="-514350">
              <a:buAutoNum type="romanLcParenBoth"/>
            </a:pPr>
            <a:r>
              <a:rPr lang="el-GR" sz="2200" dirty="0"/>
              <a:t>Τον ακριβή χρόνο παρέμβασης σε κάθε βήμα</a:t>
            </a:r>
          </a:p>
          <a:p>
            <a:pPr marL="971550" lvl="1" indent="-514350">
              <a:buAutoNum type="romanLcParenBoth"/>
            </a:pPr>
            <a:r>
              <a:rPr lang="el-GR" sz="2200" dirty="0"/>
              <a:t>Τη διάρκεια κάθε παρέμβασης</a:t>
            </a:r>
            <a:endParaRPr lang="en-GB" sz="2200" dirty="0"/>
          </a:p>
          <a:p>
            <a:pPr algn="l"/>
            <a:r>
              <a:rPr lang="el-GR" sz="2200" dirty="0"/>
              <a:t>μπορούμε να μεταβάλλουμε </a:t>
            </a:r>
            <a:r>
              <a:rPr lang="el-GR" sz="2200" dirty="0" err="1"/>
              <a:t>στοχευμένα</a:t>
            </a:r>
            <a:r>
              <a:rPr lang="el-GR" sz="2200" dirty="0"/>
              <a:t> το τελικό αποτέλεσμα</a:t>
            </a:r>
            <a:endParaRPr lang="en-GB" sz="2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814109-8804-0253-CE8A-6DC411B58AB8}"/>
              </a:ext>
            </a:extLst>
          </p:cNvPr>
          <p:cNvGrpSpPr/>
          <p:nvPr/>
        </p:nvGrpSpPr>
        <p:grpSpPr>
          <a:xfrm>
            <a:off x="6503838" y="1505190"/>
            <a:ext cx="5491924" cy="4903029"/>
            <a:chOff x="74163" y="1663309"/>
            <a:chExt cx="5491924" cy="490302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1EB63D-BE47-DE86-8CA2-C367CB16DF9D}"/>
                </a:ext>
              </a:extLst>
            </p:cNvPr>
            <p:cNvGrpSpPr/>
            <p:nvPr/>
          </p:nvGrpSpPr>
          <p:grpSpPr>
            <a:xfrm>
              <a:off x="74163" y="1663309"/>
              <a:ext cx="5491924" cy="3531381"/>
              <a:chOff x="5274444" y="1543575"/>
              <a:chExt cx="6878854" cy="4423196"/>
            </a:xfrm>
          </p:grpSpPr>
          <p:pic>
            <p:nvPicPr>
              <p:cNvPr id="13" name="Picture 2" descr="Waddington's illustration of the epigenetic landscape. The ...">
                <a:extLst>
                  <a:ext uri="{FF2B5EF4-FFF2-40B4-BE49-F238E27FC236}">
                    <a16:creationId xmlns:a16="http://schemas.microsoft.com/office/drawing/2014/main" id="{70165B59-B20E-88DA-72FA-13DB2B70D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1543575"/>
                <a:ext cx="6057298" cy="4423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Connector: Curved 13">
                <a:extLst>
                  <a:ext uri="{FF2B5EF4-FFF2-40B4-BE49-F238E27FC236}">
                    <a16:creationId xmlns:a16="http://schemas.microsoft.com/office/drawing/2014/main" id="{25A2F046-ED1A-8BA7-A91F-4B77F1F631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503397" y="2502824"/>
                <a:ext cx="409575" cy="342900"/>
              </a:xfrm>
              <a:prstGeom prst="curvedConnector3">
                <a:avLst>
                  <a:gd name="adj1" fmla="val 50000"/>
                </a:avLst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058D09-2724-1E35-21F0-267D236974EF}"/>
                  </a:ext>
                </a:extLst>
              </p:cNvPr>
              <p:cNvSpPr txBox="1"/>
              <p:nvPr/>
            </p:nvSpPr>
            <p:spPr>
              <a:xfrm>
                <a:off x="8518641" y="1643438"/>
                <a:ext cx="876300" cy="424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600" b="1" dirty="0">
                    <a:solidFill>
                      <a:srgbClr val="FF0000"/>
                    </a:solidFill>
                  </a:rPr>
                  <a:t>Stem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DC4A3B3-22F7-C361-1E2E-6DB0BCA01CB1}"/>
                  </a:ext>
                </a:extLst>
              </p:cNvPr>
              <p:cNvSpPr/>
              <p:nvPr/>
            </p:nvSpPr>
            <p:spPr>
              <a:xfrm>
                <a:off x="8378318" y="2914090"/>
                <a:ext cx="317616" cy="30951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D5A921-DEFB-E459-D0E0-C46B45730B17}"/>
                  </a:ext>
                </a:extLst>
              </p:cNvPr>
              <p:cNvSpPr/>
              <p:nvPr/>
            </p:nvSpPr>
            <p:spPr>
              <a:xfrm>
                <a:off x="8530718" y="3066490"/>
                <a:ext cx="317616" cy="30951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3B6C3E6-E3E8-1E45-83BB-D20F0170F492}"/>
                  </a:ext>
                </a:extLst>
              </p:cNvPr>
              <p:cNvSpPr/>
              <p:nvPr/>
            </p:nvSpPr>
            <p:spPr>
              <a:xfrm>
                <a:off x="8530718" y="1990514"/>
                <a:ext cx="317616" cy="3095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1E6CCDF-5AE2-8CB8-1073-8DB81B75B22D}"/>
                  </a:ext>
                </a:extLst>
              </p:cNvPr>
              <p:cNvSpPr/>
              <p:nvPr/>
            </p:nvSpPr>
            <p:spPr>
              <a:xfrm>
                <a:off x="9059479" y="2033707"/>
                <a:ext cx="317616" cy="3095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03CEE4C-1D0D-6D55-D6D5-0896D591EE92}"/>
                  </a:ext>
                </a:extLst>
              </p:cNvPr>
              <p:cNvSpPr/>
              <p:nvPr/>
            </p:nvSpPr>
            <p:spPr>
              <a:xfrm>
                <a:off x="8919896" y="2271831"/>
                <a:ext cx="317616" cy="3095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5E0CE22-3864-6260-0AE2-2F5FBE982715}"/>
                  </a:ext>
                </a:extLst>
              </p:cNvPr>
              <p:cNvSpPr/>
              <p:nvPr/>
            </p:nvSpPr>
            <p:spPr>
              <a:xfrm>
                <a:off x="8286360" y="3143821"/>
                <a:ext cx="317616" cy="30951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5CE3520-159D-435E-E2FE-D592ED65FF12}"/>
                  </a:ext>
                </a:extLst>
              </p:cNvPr>
              <p:cNvSpPr/>
              <p:nvPr/>
            </p:nvSpPr>
            <p:spPr>
              <a:xfrm>
                <a:off x="8087980" y="3033152"/>
                <a:ext cx="317616" cy="30951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23" name="Connector: Curved 22">
                <a:extLst>
                  <a:ext uri="{FF2B5EF4-FFF2-40B4-BE49-F238E27FC236}">
                    <a16:creationId xmlns:a16="http://schemas.microsoft.com/office/drawing/2014/main" id="{F50A30FD-1E93-958F-2732-2A15978508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460777" y="3563799"/>
                <a:ext cx="900727" cy="696580"/>
              </a:xfrm>
              <a:prstGeom prst="curvedConnector3">
                <a:avLst>
                  <a:gd name="adj1" fmla="val 50000"/>
                </a:avLst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or: Curved 23">
                <a:extLst>
                  <a:ext uri="{FF2B5EF4-FFF2-40B4-BE49-F238E27FC236}">
                    <a16:creationId xmlns:a16="http://schemas.microsoft.com/office/drawing/2014/main" id="{44F94479-B410-9D5B-C844-1CD0B2C3F8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03431" y="3869277"/>
                <a:ext cx="867391" cy="201764"/>
              </a:xfrm>
              <a:prstGeom prst="curvedConnector3">
                <a:avLst>
                  <a:gd name="adj1" fmla="val 50000"/>
                </a:avLst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CF88D7-6B30-87B2-B7F4-6A63981773EC}"/>
                  </a:ext>
                </a:extLst>
              </p:cNvPr>
              <p:cNvSpPr txBox="1"/>
              <p:nvPr/>
            </p:nvSpPr>
            <p:spPr>
              <a:xfrm>
                <a:off x="6360232" y="2621778"/>
                <a:ext cx="1575348" cy="7324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b="1" dirty="0">
                    <a:solidFill>
                      <a:srgbClr val="FF0000"/>
                    </a:solidFill>
                  </a:rPr>
                  <a:t>Ενδιάμεσο μεσόδερμα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4391A51-97B1-F512-4089-70F4896B7557}"/>
                  </a:ext>
                </a:extLst>
              </p:cNvPr>
              <p:cNvSpPr/>
              <p:nvPr/>
            </p:nvSpPr>
            <p:spPr>
              <a:xfrm>
                <a:off x="7171935" y="4677346"/>
                <a:ext cx="317616" cy="309512"/>
              </a:xfrm>
              <a:prstGeom prst="ellipse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6158BB2-4324-3932-8E0D-DFE3D31AD74A}"/>
                  </a:ext>
                </a:extLst>
              </p:cNvPr>
              <p:cNvSpPr/>
              <p:nvPr/>
            </p:nvSpPr>
            <p:spPr>
              <a:xfrm>
                <a:off x="6973555" y="4566677"/>
                <a:ext cx="317616" cy="309512"/>
              </a:xfrm>
              <a:prstGeom prst="ellipse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8949277-922F-24AC-1B71-32CBBAB6D318}"/>
                  </a:ext>
                </a:extLst>
              </p:cNvPr>
              <p:cNvSpPr/>
              <p:nvPr/>
            </p:nvSpPr>
            <p:spPr>
              <a:xfrm>
                <a:off x="8659039" y="4677346"/>
                <a:ext cx="317616" cy="309512"/>
              </a:xfrm>
              <a:prstGeom prst="ellipse">
                <a:avLst/>
              </a:prstGeom>
              <a:solidFill>
                <a:srgbClr val="F5E69D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46A6A47-C6B5-29E0-73BC-EB602821BB3C}"/>
                  </a:ext>
                </a:extLst>
              </p:cNvPr>
              <p:cNvSpPr/>
              <p:nvPr/>
            </p:nvSpPr>
            <p:spPr>
              <a:xfrm>
                <a:off x="8549376" y="4876189"/>
                <a:ext cx="317616" cy="309512"/>
              </a:xfrm>
              <a:prstGeom prst="ellipse">
                <a:avLst/>
              </a:prstGeom>
              <a:solidFill>
                <a:srgbClr val="F5E69D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363AABB-17B2-6A7D-45FA-2942087A2804}"/>
                  </a:ext>
                </a:extLst>
              </p:cNvPr>
              <p:cNvSpPr txBox="1"/>
              <p:nvPr/>
            </p:nvSpPr>
            <p:spPr>
              <a:xfrm>
                <a:off x="5274444" y="5121577"/>
                <a:ext cx="1897492" cy="7324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b="1" dirty="0" err="1">
                    <a:solidFill>
                      <a:srgbClr val="FF0000"/>
                    </a:solidFill>
                  </a:rPr>
                  <a:t>Μετανεφρικό</a:t>
                </a:r>
                <a:r>
                  <a:rPr lang="el-GR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el-GR" sz="1600" b="1" dirty="0" err="1">
                    <a:solidFill>
                      <a:srgbClr val="FF0000"/>
                    </a:solidFill>
                  </a:rPr>
                  <a:t>Μεσέγχυμα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5B763E-F4E9-689A-229B-71E0421A2806}"/>
                  </a:ext>
                </a:extLst>
              </p:cNvPr>
              <p:cNvSpPr txBox="1"/>
              <p:nvPr/>
            </p:nvSpPr>
            <p:spPr>
              <a:xfrm>
                <a:off x="9059479" y="5074353"/>
                <a:ext cx="1897491" cy="7324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b="1" dirty="0" err="1">
                    <a:solidFill>
                      <a:srgbClr val="FF0000"/>
                    </a:solidFill>
                  </a:rPr>
                  <a:t>Ουρηρτηρικό</a:t>
                </a:r>
                <a:r>
                  <a:rPr lang="el-GR" sz="1600" b="1" dirty="0">
                    <a:solidFill>
                      <a:srgbClr val="FF0000"/>
                    </a:solidFill>
                  </a:rPr>
                  <a:t> επιθήλιο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53194E2-E8BD-DC3E-40D8-78F0C5574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3539" y="3377629"/>
              <a:ext cx="0" cy="2028916"/>
            </a:xfrm>
            <a:prstGeom prst="straightConnector1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290" name="Picture 2" descr="Balanced Scale Symbolizing Justice Free Stock Photo | FreeImages">
              <a:extLst>
                <a:ext uri="{FF2B5EF4-FFF2-40B4-BE49-F238E27FC236}">
                  <a16:creationId xmlns:a16="http://schemas.microsoft.com/office/drawing/2014/main" id="{D86EC137-9106-2E70-C6F5-48D8BC6D8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273" y="5476741"/>
              <a:ext cx="1605894" cy="1089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027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F98BED8-8DD7-F2C7-BA38-F2B7DA9B70AB}"/>
              </a:ext>
            </a:extLst>
          </p:cNvPr>
          <p:cNvGrpSpPr/>
          <p:nvPr/>
        </p:nvGrpSpPr>
        <p:grpSpPr>
          <a:xfrm>
            <a:off x="4776443" y="1679525"/>
            <a:ext cx="7109958" cy="4673599"/>
            <a:chOff x="6295282" y="2705949"/>
            <a:chExt cx="5691435" cy="37411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9E44D6-2374-34A6-0F6D-8986E92B2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282" y="2734750"/>
              <a:ext cx="5519260" cy="355847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6CEC8E-6985-EAC7-43D6-5CEA5E3284F5}"/>
                </a:ext>
              </a:extLst>
            </p:cNvPr>
            <p:cNvSpPr txBox="1"/>
            <p:nvPr/>
          </p:nvSpPr>
          <p:spPr>
            <a:xfrm>
              <a:off x="6402989" y="6139331"/>
              <a:ext cx="55837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 err="1"/>
                <a:t>Takasato</a:t>
              </a:r>
              <a:r>
                <a:rPr lang="en-GB" sz="1400" i="1" dirty="0"/>
                <a:t> et al (2015). Nature, </a:t>
              </a:r>
              <a:r>
                <a:rPr lang="en-GB" sz="1400" b="1" i="1" dirty="0"/>
                <a:t>526(7574)</a:t>
              </a:r>
              <a:r>
                <a:rPr lang="en-GB" sz="1400" i="1" dirty="0"/>
                <a:t>:564-8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256E3B9-384F-B62C-1F9E-D6B0E29B8B43}"/>
                </a:ext>
              </a:extLst>
            </p:cNvPr>
            <p:cNvSpPr/>
            <p:nvPr/>
          </p:nvSpPr>
          <p:spPr>
            <a:xfrm>
              <a:off x="6295282" y="2705949"/>
              <a:ext cx="5519260" cy="374115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CC913A-2E78-EBF4-409A-3C0859BB7A33}"/>
              </a:ext>
            </a:extLst>
          </p:cNvPr>
          <p:cNvSpPr txBox="1"/>
          <p:nvPr/>
        </p:nvSpPr>
        <p:spPr>
          <a:xfrm>
            <a:off x="1425469" y="76993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FF0000"/>
                </a:solidFill>
              </a:rPr>
              <a:t>Ασκηση</a:t>
            </a:r>
            <a:r>
              <a:rPr lang="el-GR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GB" sz="2800" b="1" dirty="0">
                <a:solidFill>
                  <a:srgbClr val="FF0000"/>
                </a:solidFill>
              </a:rPr>
              <a:t>: </a:t>
            </a:r>
            <a:r>
              <a:rPr lang="el-GR" sz="2800" b="1" dirty="0">
                <a:solidFill>
                  <a:srgbClr val="FF0000"/>
                </a:solidFill>
              </a:rPr>
              <a:t>Ρύθμιση των λεπτομερειών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l-GR" sz="2800" b="1" dirty="0">
                <a:solidFill>
                  <a:srgbClr val="FF0000"/>
                </a:solidFill>
              </a:rPr>
              <a:t>σε κάθε βήμα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D35F8-5C38-142F-6D61-0027F2D0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68" y="1810942"/>
            <a:ext cx="3797656" cy="2359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C64D47-0267-ED74-0A0A-5691802EC5AB}"/>
              </a:ext>
            </a:extLst>
          </p:cNvPr>
          <p:cNvSpPr/>
          <p:nvPr/>
        </p:nvSpPr>
        <p:spPr>
          <a:xfrm>
            <a:off x="9516533" y="1804806"/>
            <a:ext cx="414867" cy="13186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ED772-A070-98E4-6DB2-C9D39C03D280}"/>
              </a:ext>
            </a:extLst>
          </p:cNvPr>
          <p:cNvSpPr/>
          <p:nvPr/>
        </p:nvSpPr>
        <p:spPr>
          <a:xfrm>
            <a:off x="4866572" y="3123494"/>
            <a:ext cx="6804741" cy="31266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8270D-86BE-4A78-812A-3565C7E3ED1C}"/>
              </a:ext>
            </a:extLst>
          </p:cNvPr>
          <p:cNvSpPr txBox="1"/>
          <p:nvPr/>
        </p:nvSpPr>
        <p:spPr>
          <a:xfrm>
            <a:off x="1571050" y="666785"/>
            <a:ext cx="9401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000" dirty="0">
                <a:solidFill>
                  <a:srgbClr val="FF0000"/>
                </a:solidFill>
              </a:rPr>
              <a:t>Πώς πιστεύετε ότι θα επηρεάσει την ισορροπία ΜΜ / </a:t>
            </a:r>
            <a:r>
              <a:rPr lang="en-US" sz="2000" dirty="0">
                <a:solidFill>
                  <a:srgbClr val="FF0000"/>
                </a:solidFill>
              </a:rPr>
              <a:t>UE</a:t>
            </a:r>
            <a:r>
              <a:rPr lang="el-GR" sz="2000" dirty="0">
                <a:solidFill>
                  <a:srgbClr val="FF0000"/>
                </a:solidFill>
              </a:rPr>
              <a:t> το χρονικό διάστημα αρχικής ενεργοποίησης του </a:t>
            </a:r>
            <a:r>
              <a:rPr lang="el-GR" sz="2000" dirty="0" err="1">
                <a:solidFill>
                  <a:srgbClr val="FF0000"/>
                </a:solidFill>
              </a:rPr>
              <a:t>σηματοδοτικού</a:t>
            </a:r>
            <a:r>
              <a:rPr lang="el-GR" sz="2000" dirty="0">
                <a:solidFill>
                  <a:srgbClr val="FF0000"/>
                </a:solidFill>
              </a:rPr>
              <a:t> μονοπατιού </a:t>
            </a:r>
            <a:r>
              <a:rPr lang="en-US" sz="2000" i="1" dirty="0">
                <a:solidFill>
                  <a:srgbClr val="FF0000"/>
                </a:solidFill>
              </a:rPr>
              <a:t>W</a:t>
            </a:r>
            <a:r>
              <a:rPr lang="el-GR" sz="2000" i="1" dirty="0">
                <a:solidFill>
                  <a:srgbClr val="FF0000"/>
                </a:solidFill>
              </a:rPr>
              <a:t>ΝΤ</a:t>
            </a:r>
            <a:r>
              <a:rPr lang="el-GR" sz="2000" dirty="0">
                <a:solidFill>
                  <a:srgbClr val="FF0000"/>
                </a:solidFill>
              </a:rPr>
              <a:t>;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95434-F6B4-2BEB-40B9-5EC51851D6D3}"/>
              </a:ext>
            </a:extLst>
          </p:cNvPr>
          <p:cNvSpPr txBox="1"/>
          <p:nvPr/>
        </p:nvSpPr>
        <p:spPr>
          <a:xfrm>
            <a:off x="0" y="6473230"/>
            <a:ext cx="4115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Takasato, M</a:t>
            </a:r>
            <a:r>
              <a:rPr lang="el-GR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al (2015). Nature 526, 564-568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3829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943D0-3FAE-1347-E8F3-364C5DBD7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8696EA-C660-704D-BDB7-8834C917E8CC}"/>
              </a:ext>
            </a:extLst>
          </p:cNvPr>
          <p:cNvSpPr txBox="1"/>
          <p:nvPr/>
        </p:nvSpPr>
        <p:spPr>
          <a:xfrm>
            <a:off x="2162801" y="14559"/>
            <a:ext cx="77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Περίγραμμα μαθήματος</a:t>
            </a:r>
            <a:endParaRPr lang="en-GB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92811-DB22-AFAE-E702-5109342712E3}"/>
              </a:ext>
            </a:extLst>
          </p:cNvPr>
          <p:cNvSpPr txBox="1"/>
          <p:nvPr/>
        </p:nvSpPr>
        <p:spPr>
          <a:xfrm>
            <a:off x="1015219" y="1705153"/>
            <a:ext cx="10161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Σύντομη εισαγωγή στη χρήση πολυδύναμων βλαστοκυττάρων για την ανάπτυξη μοντέλων ασθενειών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Πολύ (!) σύντομη εισαγωγή στην ανάπτυξη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Διαφοροποίηση προς νεφρικό ιστό  σε δύο και σε τρεις διαστάσεις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Αναπαράσταση γενετικών/αναπτυξιακών ασθενειών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Ανοιχτά ζητήματα και τρέχουσα έρευνα</a:t>
            </a:r>
          </a:p>
        </p:txBody>
      </p:sp>
    </p:spTree>
    <p:extLst>
      <p:ext uri="{BB962C8B-B14F-4D97-AF65-F5344CB8AC3E}">
        <p14:creationId xmlns:p14="http://schemas.microsoft.com/office/powerpoint/2010/main" val="94170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C35895-8149-3944-4D40-32709011C151}"/>
              </a:ext>
            </a:extLst>
          </p:cNvPr>
          <p:cNvGrpSpPr/>
          <p:nvPr/>
        </p:nvGrpSpPr>
        <p:grpSpPr>
          <a:xfrm>
            <a:off x="936369" y="3068361"/>
            <a:ext cx="2038168" cy="1894914"/>
            <a:chOff x="600441" y="4860781"/>
            <a:chExt cx="1561622" cy="145186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FDA6E0-1052-D24F-F642-92BF542BB909}"/>
                </a:ext>
              </a:extLst>
            </p:cNvPr>
            <p:cNvSpPr/>
            <p:nvPr/>
          </p:nvSpPr>
          <p:spPr>
            <a:xfrm>
              <a:off x="856225" y="4860781"/>
              <a:ext cx="1050054" cy="259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Day</a:t>
              </a:r>
              <a:r>
                <a:rPr lang="el-GR" sz="1600" dirty="0"/>
                <a:t> </a:t>
              </a:r>
              <a:r>
                <a:rPr lang="en-GB" sz="1600" dirty="0"/>
                <a:t>7</a:t>
              </a:r>
            </a:p>
          </p:txBody>
        </p:sp>
        <p:pic>
          <p:nvPicPr>
            <p:cNvPr id="5" name="Picture 2" descr="C:\myPhd\16. 3D Organoids Self organization\3D Time Lapse 02\d1.tif">
              <a:extLst>
                <a:ext uri="{FF2B5EF4-FFF2-40B4-BE49-F238E27FC236}">
                  <a16:creationId xmlns:a16="http://schemas.microsoft.com/office/drawing/2014/main" id="{C1317A2C-FC9E-4D06-B271-CBC297A20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41" y="5145954"/>
              <a:ext cx="1561622" cy="1166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3D8D86-645D-90F9-BD96-837D39F3DEBA}"/>
              </a:ext>
            </a:extLst>
          </p:cNvPr>
          <p:cNvGrpSpPr/>
          <p:nvPr/>
        </p:nvGrpSpPr>
        <p:grpSpPr>
          <a:xfrm>
            <a:off x="3122328" y="3068361"/>
            <a:ext cx="8558998" cy="1894917"/>
            <a:chOff x="2275299" y="4860780"/>
            <a:chExt cx="6557810" cy="14518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2B1653-25EC-6D55-5F5D-C08EB39952BE}"/>
                </a:ext>
              </a:extLst>
            </p:cNvPr>
            <p:cNvSpPr/>
            <p:nvPr/>
          </p:nvSpPr>
          <p:spPr>
            <a:xfrm>
              <a:off x="2530688" y="4860780"/>
              <a:ext cx="1050054" cy="259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Day</a:t>
              </a:r>
              <a:r>
                <a:rPr lang="el-GR" sz="1600" dirty="0"/>
                <a:t> 9</a:t>
              </a:r>
              <a:endParaRPr lang="en-GB" sz="16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FD2F74-6A79-647E-B75B-14C78A5F30C1}"/>
                </a:ext>
              </a:extLst>
            </p:cNvPr>
            <p:cNvSpPr/>
            <p:nvPr/>
          </p:nvSpPr>
          <p:spPr>
            <a:xfrm>
              <a:off x="4205152" y="4860780"/>
              <a:ext cx="1050054" cy="259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Day</a:t>
              </a:r>
              <a:r>
                <a:rPr lang="el-GR" sz="1600" dirty="0"/>
                <a:t> 11</a:t>
              </a:r>
              <a:endParaRPr lang="en-GB"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9D07BA-CB68-9BF3-500E-7887F501A9A5}"/>
                </a:ext>
              </a:extLst>
            </p:cNvPr>
            <p:cNvSpPr/>
            <p:nvPr/>
          </p:nvSpPr>
          <p:spPr>
            <a:xfrm>
              <a:off x="5884215" y="4860780"/>
              <a:ext cx="1050054" cy="259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Day</a:t>
              </a:r>
              <a:r>
                <a:rPr lang="el-GR" sz="1600" dirty="0"/>
                <a:t> 14</a:t>
              </a:r>
              <a:endParaRPr lang="en-GB" sz="1600" dirty="0"/>
            </a:p>
          </p:txBody>
        </p:sp>
        <p:pic>
          <p:nvPicPr>
            <p:cNvPr id="10" name="Picture 4" descr="C:\myPhd\16. 3D Organoids Self organization\3D Time Lapse 02\d3.tif">
              <a:extLst>
                <a:ext uri="{FF2B5EF4-FFF2-40B4-BE49-F238E27FC236}">
                  <a16:creationId xmlns:a16="http://schemas.microsoft.com/office/drawing/2014/main" id="{BC178F31-EFC6-ED49-7B00-8C7B5A7DA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299" y="5145954"/>
              <a:ext cx="1551634" cy="115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myPhd\16. 3D Organoids Self organization\3D Time Lapse 02\d5.tif">
              <a:extLst>
                <a:ext uri="{FF2B5EF4-FFF2-40B4-BE49-F238E27FC236}">
                  <a16:creationId xmlns:a16="http://schemas.microsoft.com/office/drawing/2014/main" id="{BDF90C20-FC1E-C54D-18DC-17AE2DCE7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169" y="5145954"/>
              <a:ext cx="1561623" cy="116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myPhd\16. 3D Organoids Self organization\3D Time Lapse 02\d8.tif">
              <a:extLst>
                <a:ext uri="{FF2B5EF4-FFF2-40B4-BE49-F238E27FC236}">
                  <a16:creationId xmlns:a16="http://schemas.microsoft.com/office/drawing/2014/main" id="{2F4B6DBF-716D-E74B-86D6-759D50E46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28" y="5145954"/>
              <a:ext cx="1561623" cy="116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G:\ips270617\ab\OG2 CTRL TF173BP16 7+15 X4.tif">
              <a:extLst>
                <a:ext uri="{FF2B5EF4-FFF2-40B4-BE49-F238E27FC236}">
                  <a16:creationId xmlns:a16="http://schemas.microsoft.com/office/drawing/2014/main" id="{820FDC5B-4E25-796A-60EA-05E73D0BC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888" y="5145954"/>
              <a:ext cx="1543221" cy="115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E4A386-6EF3-D52F-801C-8E063D576A96}"/>
                </a:ext>
              </a:extLst>
            </p:cNvPr>
            <p:cNvSpPr/>
            <p:nvPr/>
          </p:nvSpPr>
          <p:spPr>
            <a:xfrm>
              <a:off x="7536471" y="4860780"/>
              <a:ext cx="1050054" cy="259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Day</a:t>
              </a:r>
              <a:r>
                <a:rPr lang="el-GR" sz="1600" dirty="0"/>
                <a:t> 25</a:t>
              </a:r>
              <a:endParaRPr lang="en-GB" sz="16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39D4E7-6363-14D1-CD3A-548FB440860A}"/>
              </a:ext>
            </a:extLst>
          </p:cNvPr>
          <p:cNvSpPr txBox="1"/>
          <p:nvPr/>
        </p:nvSpPr>
        <p:spPr>
          <a:xfrm>
            <a:off x="5678146" y="1656194"/>
            <a:ext cx="1936960" cy="60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Collect, dissociate and pellet cells</a:t>
            </a:r>
          </a:p>
        </p:txBody>
      </p:sp>
      <p:pic>
        <p:nvPicPr>
          <p:cNvPr id="16" name="Picture 4" descr="C:\Users\mqbssib3\Documents\KIDNEY differentiation\Microscopy CHIR and BMP4-ActA protocols\19_08_14 CHIR\CHIR-FGF9 Day06 20x_09.tif">
            <a:extLst>
              <a:ext uri="{FF2B5EF4-FFF2-40B4-BE49-F238E27FC236}">
                <a16:creationId xmlns:a16="http://schemas.microsoft.com/office/drawing/2014/main" id="{1E8A4ECB-2F3F-840A-FB03-ED22B420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02" y="1286222"/>
            <a:ext cx="1824070" cy="1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FB5774-ED7B-F913-8757-41DBBE1AE898}"/>
              </a:ext>
            </a:extLst>
          </p:cNvPr>
          <p:cNvSpPr txBox="1"/>
          <p:nvPr/>
        </p:nvSpPr>
        <p:spPr>
          <a:xfrm>
            <a:off x="3409036" y="905577"/>
            <a:ext cx="2655202" cy="389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2D culture at day-7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D39CF3-CBB5-170C-FA14-FCECEBD3469A}"/>
              </a:ext>
            </a:extLst>
          </p:cNvPr>
          <p:cNvCxnSpPr/>
          <p:nvPr/>
        </p:nvCxnSpPr>
        <p:spPr>
          <a:xfrm>
            <a:off x="5733436" y="1958596"/>
            <a:ext cx="1954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>
            <a:extLst>
              <a:ext uri="{FF2B5EF4-FFF2-40B4-BE49-F238E27FC236}">
                <a16:creationId xmlns:a16="http://schemas.microsoft.com/office/drawing/2014/main" id="{E49A5425-D981-05FF-CFAE-ED661835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57" y="1100529"/>
            <a:ext cx="1576388" cy="172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 descr="C:\myPhd\16. Self organization\IMG_2484 compressed.jpg">
            <a:extLst>
              <a:ext uri="{FF2B5EF4-FFF2-40B4-BE49-F238E27FC236}">
                <a16:creationId xmlns:a16="http://schemas.microsoft.com/office/drawing/2014/main" id="{2733F4C0-A299-7362-A220-05BBED442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10" t="38470" r="4580" b="3125"/>
          <a:stretch/>
        </p:blipFill>
        <p:spPr bwMode="auto">
          <a:xfrm>
            <a:off x="9552373" y="1100529"/>
            <a:ext cx="1806473" cy="173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C:\Users\mqbssib3\Documents\Yiannis\MAN13 vs MAN13-YV11 Viability\MAN13 DIV3 20x.tif">
            <a:extLst>
              <a:ext uri="{FF2B5EF4-FFF2-40B4-BE49-F238E27FC236}">
                <a16:creationId xmlns:a16="http://schemas.microsoft.com/office/drawing/2014/main" id="{A3A2F5B8-B039-15B8-A86F-77C271C6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675" y="1268193"/>
            <a:ext cx="1806085" cy="13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3EBEAB-1015-AAFD-1072-FAC2ED00C94E}"/>
              </a:ext>
            </a:extLst>
          </p:cNvPr>
          <p:cNvSpPr txBox="1"/>
          <p:nvPr/>
        </p:nvSpPr>
        <p:spPr>
          <a:xfrm>
            <a:off x="1418489" y="928913"/>
            <a:ext cx="1824455" cy="35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Day 0  </a:t>
            </a:r>
            <a:r>
              <a:rPr lang="el-GR" sz="1400" dirty="0"/>
              <a:t>(</a:t>
            </a:r>
            <a:r>
              <a:rPr lang="en-GB" sz="1400" dirty="0"/>
              <a:t>Stem cells</a:t>
            </a:r>
            <a:r>
              <a:rPr lang="el-GR" sz="1400" dirty="0"/>
              <a:t>)</a:t>
            </a:r>
            <a:endParaRPr lang="en-GB" sz="1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093DFA-6CC5-0F7C-DBDB-3225FE8FD526}"/>
              </a:ext>
            </a:extLst>
          </p:cNvPr>
          <p:cNvCxnSpPr/>
          <p:nvPr/>
        </p:nvCxnSpPr>
        <p:spPr>
          <a:xfrm>
            <a:off x="3305512" y="1909224"/>
            <a:ext cx="36948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31">
            <a:extLst>
              <a:ext uri="{FF2B5EF4-FFF2-40B4-BE49-F238E27FC236}">
                <a16:creationId xmlns:a16="http://schemas.microsoft.com/office/drawing/2014/main" id="{C1B32EA7-F5A0-B8AA-FD8B-F6E95CC4BAC0}"/>
              </a:ext>
            </a:extLst>
          </p:cNvPr>
          <p:cNvCxnSpPr/>
          <p:nvPr/>
        </p:nvCxnSpPr>
        <p:spPr>
          <a:xfrm rot="5400000">
            <a:off x="5962432" y="-1242829"/>
            <a:ext cx="485548" cy="850080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A picture containing turtle, ceramic ware, porcelain, fabric&#10;&#10;Description automatically generated">
            <a:extLst>
              <a:ext uri="{FF2B5EF4-FFF2-40B4-BE49-F238E27FC236}">
                <a16:creationId xmlns:a16="http://schemas.microsoft.com/office/drawing/2014/main" id="{376B5938-79B8-CE93-6C18-F37671458FE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18191"/>
          <a:stretch/>
        </p:blipFill>
        <p:spPr>
          <a:xfrm>
            <a:off x="3752069" y="5071524"/>
            <a:ext cx="2247137" cy="1737226"/>
          </a:xfrm>
          <a:prstGeom prst="rect">
            <a:avLst/>
          </a:prstGeom>
        </p:spPr>
      </p:pic>
      <p:pic>
        <p:nvPicPr>
          <p:cNvPr id="26" name="Picture 25" descr="A picture containing ray&#10;&#10;Description automatically generated">
            <a:extLst>
              <a:ext uri="{FF2B5EF4-FFF2-40B4-BE49-F238E27FC236}">
                <a16:creationId xmlns:a16="http://schemas.microsoft.com/office/drawing/2014/main" id="{B27CF590-813D-92E7-104E-F7EF3D4F47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r="21562"/>
          <a:stretch/>
        </p:blipFill>
        <p:spPr>
          <a:xfrm>
            <a:off x="6465213" y="5071524"/>
            <a:ext cx="2279358" cy="17438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09FB3F-E33A-E685-DCA2-C15DC788E2E1}"/>
              </a:ext>
            </a:extLst>
          </p:cNvPr>
          <p:cNvSpPr txBox="1"/>
          <p:nvPr/>
        </p:nvSpPr>
        <p:spPr>
          <a:xfrm>
            <a:off x="2350438" y="5708747"/>
            <a:ext cx="152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Σπειράματα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356B3-7F56-3E63-46EF-57E60AC19991}"/>
              </a:ext>
            </a:extLst>
          </p:cNvPr>
          <p:cNvSpPr txBox="1"/>
          <p:nvPr/>
        </p:nvSpPr>
        <p:spPr>
          <a:xfrm>
            <a:off x="8773422" y="5755471"/>
            <a:ext cx="13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Σωληνάρια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22623B-3CC3-9931-7266-89CCC68481D6}"/>
              </a:ext>
            </a:extLst>
          </p:cNvPr>
          <p:cNvSpPr txBox="1"/>
          <p:nvPr/>
        </p:nvSpPr>
        <p:spPr>
          <a:xfrm>
            <a:off x="1427675" y="104260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Καλλιέργειες</a:t>
            </a:r>
            <a:r>
              <a:rPr lang="en-GB" sz="2800" b="1" dirty="0"/>
              <a:t> </a:t>
            </a:r>
            <a:r>
              <a:rPr lang="el-GR" sz="2800" b="1" dirty="0"/>
              <a:t>3</a:t>
            </a:r>
            <a:r>
              <a:rPr lang="en-GB" sz="2800" b="1" dirty="0"/>
              <a:t>D</a:t>
            </a:r>
            <a:r>
              <a:rPr lang="el-GR" sz="2800" b="1" dirty="0"/>
              <a:t> – Οργανοειδή</a:t>
            </a:r>
            <a:r>
              <a:rPr lang="en-GB" sz="2800" b="1" dirty="0"/>
              <a:t> </a:t>
            </a:r>
            <a:r>
              <a:rPr lang="el-GR" sz="2800" b="1" dirty="0" err="1"/>
              <a:t>Νεφρώνων</a:t>
            </a:r>
            <a:endParaRPr lang="en-GB" sz="28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AE41F-FD28-B313-CB3F-859216EA2D10}"/>
              </a:ext>
            </a:extLst>
          </p:cNvPr>
          <p:cNvSpPr txBox="1"/>
          <p:nvPr/>
        </p:nvSpPr>
        <p:spPr>
          <a:xfrm>
            <a:off x="0" y="6519446"/>
            <a:ext cx="3674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222222"/>
                </a:solidFill>
                <a:latin typeface="-apple-system"/>
              </a:rPr>
              <a:t>Ioannis Bantounas &amp; Faris Tengku, UoM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2708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693D9-EE7B-6A4F-3FEA-9E3D787C2E07}"/>
              </a:ext>
            </a:extLst>
          </p:cNvPr>
          <p:cNvSpPr txBox="1"/>
          <p:nvPr/>
        </p:nvSpPr>
        <p:spPr>
          <a:xfrm>
            <a:off x="1221017" y="383981"/>
            <a:ext cx="99054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FF0000"/>
                </a:solidFill>
              </a:rPr>
              <a:t>Ασκηση</a:t>
            </a:r>
            <a:r>
              <a:rPr lang="el-GR" sz="2800" b="1" dirty="0">
                <a:solidFill>
                  <a:srgbClr val="FF0000"/>
                </a:solidFill>
              </a:rPr>
              <a:t> 3</a:t>
            </a:r>
            <a:r>
              <a:rPr lang="en-GB" sz="28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l-GR" sz="2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l-GR" sz="2400" dirty="0">
                <a:solidFill>
                  <a:srgbClr val="FF0000"/>
                </a:solidFill>
              </a:rPr>
              <a:t>Τα πρωτόκολλα διαφοροποίησης </a:t>
            </a:r>
            <a:r>
              <a:rPr lang="en-US" sz="2400" dirty="0">
                <a:solidFill>
                  <a:srgbClr val="FF0000"/>
                </a:solidFill>
              </a:rPr>
              <a:t>2D </a:t>
            </a:r>
            <a:r>
              <a:rPr lang="el-GR" sz="2400" dirty="0">
                <a:solidFill>
                  <a:srgbClr val="FF0000"/>
                </a:solidFill>
              </a:rPr>
              <a:t>και</a:t>
            </a:r>
            <a:r>
              <a:rPr lang="en-GB" sz="2400" dirty="0">
                <a:solidFill>
                  <a:srgbClr val="FF0000"/>
                </a:solidFill>
              </a:rPr>
              <a:t> 3D </a:t>
            </a:r>
            <a:r>
              <a:rPr lang="el-GR" sz="2400" dirty="0">
                <a:solidFill>
                  <a:srgbClr val="FF0000"/>
                </a:solidFill>
              </a:rPr>
              <a:t>είναι σχεδόν ίδια χημικά (ίδιο θρεπτικό υλικό, ίδιοι τροφικοί παράγοντες, ίδιες συγκεντρώσεις, σχεδόν ίδιοι χρόνοι έκθεσης.</a:t>
            </a: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r>
              <a:rPr lang="el-GR" sz="2400" dirty="0">
                <a:solidFill>
                  <a:srgbClr val="FF0000"/>
                </a:solidFill>
              </a:rPr>
              <a:t>Γιατί τα αποτελέσματα είναι τόσο διαφορετικά</a:t>
            </a:r>
            <a:r>
              <a:rPr lang="en-US" sz="2400" dirty="0">
                <a:solidFill>
                  <a:srgbClr val="FF0000"/>
                </a:solidFill>
              </a:rPr>
              <a:t>;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17F75-111F-3854-6E6B-233BA48B8A17}"/>
              </a:ext>
            </a:extLst>
          </p:cNvPr>
          <p:cNvSpPr/>
          <p:nvPr/>
        </p:nvSpPr>
        <p:spPr>
          <a:xfrm>
            <a:off x="1866724" y="3976719"/>
            <a:ext cx="9760126" cy="2025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APEL (</a:t>
            </a:r>
            <a:r>
              <a:rPr lang="el-GR" sz="1600" dirty="0">
                <a:solidFill>
                  <a:schemeClr val="tx1"/>
                </a:solidFill>
              </a:rPr>
              <a:t>βασικό θρεπτικό υλικό)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A7E64B-C5F6-86E4-EBD4-E4EA2F44E9B3}"/>
              </a:ext>
            </a:extLst>
          </p:cNvPr>
          <p:cNvSpPr/>
          <p:nvPr/>
        </p:nvSpPr>
        <p:spPr>
          <a:xfrm>
            <a:off x="1866725" y="4289700"/>
            <a:ext cx="1054276" cy="2025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CHIR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EDC45B-CD62-6740-895C-2273ACDEC89D}"/>
              </a:ext>
            </a:extLst>
          </p:cNvPr>
          <p:cNvSpPr/>
          <p:nvPr/>
        </p:nvSpPr>
        <p:spPr>
          <a:xfrm>
            <a:off x="2984500" y="4289700"/>
            <a:ext cx="3382433" cy="20251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FGF9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DAE97-E29C-E775-1694-DD89B491C23A}"/>
              </a:ext>
            </a:extLst>
          </p:cNvPr>
          <p:cNvSpPr/>
          <p:nvPr/>
        </p:nvSpPr>
        <p:spPr>
          <a:xfrm>
            <a:off x="1866724" y="4890969"/>
            <a:ext cx="9760126" cy="2025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APEL (</a:t>
            </a:r>
            <a:r>
              <a:rPr lang="el-GR" sz="1600" dirty="0">
                <a:solidFill>
                  <a:schemeClr val="tx1"/>
                </a:solidFill>
              </a:rPr>
              <a:t>βασικό θρεπτικό υλικό)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50BD11-163E-1ADC-85B4-C6F74D32BF03}"/>
              </a:ext>
            </a:extLst>
          </p:cNvPr>
          <p:cNvSpPr/>
          <p:nvPr/>
        </p:nvSpPr>
        <p:spPr>
          <a:xfrm>
            <a:off x="1866724" y="5203950"/>
            <a:ext cx="1263102" cy="2025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CHIR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0B58F7-1148-4285-E7CC-B0F234F6749C}"/>
              </a:ext>
            </a:extLst>
          </p:cNvPr>
          <p:cNvSpPr/>
          <p:nvPr/>
        </p:nvSpPr>
        <p:spPr>
          <a:xfrm>
            <a:off x="3203548" y="5203950"/>
            <a:ext cx="1263102" cy="20251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FGF9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AC749A-8832-A332-F512-238849C61958}"/>
              </a:ext>
            </a:extLst>
          </p:cNvPr>
          <p:cNvSpPr/>
          <p:nvPr/>
        </p:nvSpPr>
        <p:spPr>
          <a:xfrm>
            <a:off x="4661064" y="5203949"/>
            <a:ext cx="1512669" cy="20251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FGF9</a:t>
            </a:r>
            <a:endParaRPr lang="en-GB" sz="1600" dirty="0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1BB72F93-B360-FC64-0185-3421F96F6BB8}"/>
              </a:ext>
            </a:extLst>
          </p:cNvPr>
          <p:cNvSpPr/>
          <p:nvPr/>
        </p:nvSpPr>
        <p:spPr>
          <a:xfrm rot="1005023">
            <a:off x="4459530" y="5139980"/>
            <a:ext cx="208655" cy="282298"/>
          </a:xfrm>
          <a:prstGeom prst="lightningBol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FCE0B-4A79-65E0-5E0F-A7B0B586F9BC}"/>
              </a:ext>
            </a:extLst>
          </p:cNvPr>
          <p:cNvSpPr txBox="1"/>
          <p:nvPr/>
        </p:nvSpPr>
        <p:spPr>
          <a:xfrm>
            <a:off x="847236" y="3845888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2D</a:t>
            </a:r>
            <a:endParaRPr lang="en-GB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C3021-60D5-418D-7BD1-2E69A9CACBB7}"/>
              </a:ext>
            </a:extLst>
          </p:cNvPr>
          <p:cNvSpPr txBox="1"/>
          <p:nvPr/>
        </p:nvSpPr>
        <p:spPr>
          <a:xfrm>
            <a:off x="-7897" y="4831390"/>
            <a:ext cx="164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3D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98DC7-6D99-6451-87F1-50CA82B8D4DB}"/>
              </a:ext>
            </a:extLst>
          </p:cNvPr>
          <p:cNvSpPr txBox="1"/>
          <p:nvPr/>
        </p:nvSpPr>
        <p:spPr>
          <a:xfrm>
            <a:off x="476821" y="5749159"/>
            <a:ext cx="1157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b="1" dirty="0"/>
              <a:t>Χρόνος (μέρες)</a:t>
            </a:r>
            <a:endParaRPr lang="en-GB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842A05-D924-CE19-2E2A-75E3E213E405}"/>
              </a:ext>
            </a:extLst>
          </p:cNvPr>
          <p:cNvSpPr txBox="1"/>
          <p:nvPr/>
        </p:nvSpPr>
        <p:spPr>
          <a:xfrm>
            <a:off x="1718557" y="5833533"/>
            <a:ext cx="296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000" dirty="0"/>
              <a:t>0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1FBBDA-CA96-34EF-A5BE-C630520A1D11}"/>
              </a:ext>
            </a:extLst>
          </p:cNvPr>
          <p:cNvSpPr txBox="1"/>
          <p:nvPr/>
        </p:nvSpPr>
        <p:spPr>
          <a:xfrm>
            <a:off x="2772834" y="5833533"/>
            <a:ext cx="664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3  4</a:t>
            </a: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9497E1-ED23-CA43-56E8-A6F81250F7FE}"/>
              </a:ext>
            </a:extLst>
          </p:cNvPr>
          <p:cNvSpPr txBox="1"/>
          <p:nvPr/>
        </p:nvSpPr>
        <p:spPr>
          <a:xfrm>
            <a:off x="4267524" y="5833533"/>
            <a:ext cx="296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7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312886-193E-62F6-E63E-2B93A7370665}"/>
              </a:ext>
            </a:extLst>
          </p:cNvPr>
          <p:cNvSpPr txBox="1"/>
          <p:nvPr/>
        </p:nvSpPr>
        <p:spPr>
          <a:xfrm>
            <a:off x="5891449" y="5835257"/>
            <a:ext cx="950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12 13 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3F9C7E-A63E-8B82-8ED0-41F73F6F969F}"/>
              </a:ext>
            </a:extLst>
          </p:cNvPr>
          <p:cNvSpPr txBox="1"/>
          <p:nvPr/>
        </p:nvSpPr>
        <p:spPr>
          <a:xfrm>
            <a:off x="11368778" y="5833533"/>
            <a:ext cx="51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25</a:t>
            </a:r>
            <a:endParaRPr lang="en-GB" sz="2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B98BCA7-501F-5B6C-5909-97B5A0378ED4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2014890" y="6033588"/>
            <a:ext cx="7579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832D7A-A211-1E47-E941-8EDA9557EE04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3437467" y="6033588"/>
            <a:ext cx="83005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E49685-79D7-1149-E478-6F67946D83EA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4563857" y="6033588"/>
            <a:ext cx="1327592" cy="1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1B8947-2642-5718-3657-85E3F84930AF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6842416" y="6033588"/>
            <a:ext cx="4526362" cy="1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513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536CE-F109-7813-3D06-476C4F50A8AF}"/>
              </a:ext>
            </a:extLst>
          </p:cNvPr>
          <p:cNvSpPr txBox="1"/>
          <p:nvPr/>
        </p:nvSpPr>
        <p:spPr>
          <a:xfrm>
            <a:off x="1425469" y="154877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Πλεονεκτήματα καλλιέργειών</a:t>
            </a:r>
            <a:r>
              <a:rPr lang="en-GB" sz="2800" b="1" dirty="0"/>
              <a:t> </a:t>
            </a:r>
            <a:r>
              <a:rPr lang="el-GR" sz="2800" b="1" dirty="0"/>
              <a:t>3</a:t>
            </a:r>
            <a:r>
              <a:rPr lang="en-GB" sz="2800" b="1" dirty="0"/>
              <a:t>D</a:t>
            </a:r>
            <a:r>
              <a:rPr lang="el-GR" sz="2800" b="1" dirty="0"/>
              <a:t> - Οργανοειδών</a:t>
            </a:r>
            <a:endParaRPr lang="en-GB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9DBF0-E568-4ACD-6568-60B860CD8903}"/>
              </a:ext>
            </a:extLst>
          </p:cNvPr>
          <p:cNvSpPr txBox="1"/>
          <p:nvPr/>
        </p:nvSpPr>
        <p:spPr>
          <a:xfrm>
            <a:off x="347663" y="1348892"/>
            <a:ext cx="10048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Ρεαλιστικότερη γεωμετρία </a:t>
            </a:r>
            <a:r>
              <a:rPr lang="el-GR" sz="2200" dirty="0">
                <a:sym typeface="Wingdings" panose="05000000000000000000" pitchFamily="2" charset="2"/>
              </a:rPr>
              <a:t> Πιο πιστή </a:t>
            </a:r>
            <a:r>
              <a:rPr lang="el-GR" sz="2200" dirty="0" err="1">
                <a:sym typeface="Wingdings" panose="05000000000000000000" pitchFamily="2" charset="2"/>
              </a:rPr>
              <a:t>διακυτταρική</a:t>
            </a:r>
            <a:r>
              <a:rPr lang="el-GR" sz="2200" dirty="0">
                <a:sym typeface="Wingdings" panose="05000000000000000000" pitchFamily="2" charset="2"/>
              </a:rPr>
              <a:t> σηματοδότηση  Καλύτερες πιθανότητες ωρίμανσης του ιστού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l-GR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l-G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>
                <a:sym typeface="Wingdings" panose="05000000000000000000" pitchFamily="2" charset="2"/>
              </a:rPr>
              <a:t>Ρεαλιστικότερη γονιδιακή έκφραση</a:t>
            </a:r>
            <a:r>
              <a:rPr lang="en-GB" sz="2200" dirty="0">
                <a:sym typeface="Wingdings" panose="05000000000000000000" pitchFamily="2" charset="2"/>
              </a:rPr>
              <a:t>  </a:t>
            </a:r>
            <a:r>
              <a:rPr lang="el-GR" sz="2200" dirty="0">
                <a:sym typeface="Wingdings" panose="05000000000000000000" pitchFamily="2" charset="2"/>
              </a:rPr>
              <a:t>μελέτη μοριακών μηχανισμών</a:t>
            </a:r>
            <a:endParaRPr lang="en-GB" sz="2200" dirty="0"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773EA-81D7-AE50-4FB0-5A49DD17A7D6}"/>
              </a:ext>
            </a:extLst>
          </p:cNvPr>
          <p:cNvSpPr txBox="1"/>
          <p:nvPr/>
        </p:nvSpPr>
        <p:spPr>
          <a:xfrm>
            <a:off x="347663" y="5215256"/>
            <a:ext cx="6574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Πιο πιστή αναπαράσταση της λειτουργίας / φυσιολογίας του ιστού </a:t>
            </a:r>
            <a:r>
              <a:rPr lang="el-GR" sz="2200" dirty="0">
                <a:sym typeface="Wingdings" panose="05000000000000000000" pitchFamily="2" charset="2"/>
              </a:rPr>
              <a:t> λειτουργικές μελέτες</a:t>
            </a:r>
            <a:endParaRPr lang="en-GB" sz="2200" dirty="0">
              <a:sym typeface="Wingdings" panose="05000000000000000000" pitchFamily="2" charset="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200" dirty="0">
              <a:sym typeface="Wingdings" panose="05000000000000000000" pitchFamily="2" charset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B34526-E9BA-5FB5-4E19-43316021E213}"/>
              </a:ext>
            </a:extLst>
          </p:cNvPr>
          <p:cNvGrpSpPr/>
          <p:nvPr/>
        </p:nvGrpSpPr>
        <p:grpSpPr>
          <a:xfrm>
            <a:off x="6921946" y="3603515"/>
            <a:ext cx="5149215" cy="3127139"/>
            <a:chOff x="6921946" y="3136790"/>
            <a:chExt cx="5149215" cy="31271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5F00DB-D188-B661-E1DC-92CE26CE77B7}"/>
                </a:ext>
              </a:extLst>
            </p:cNvPr>
            <p:cNvGrpSpPr/>
            <p:nvPr/>
          </p:nvGrpSpPr>
          <p:grpSpPr>
            <a:xfrm>
              <a:off x="6921946" y="3136790"/>
              <a:ext cx="5149215" cy="2810468"/>
              <a:chOff x="1854202" y="1392884"/>
              <a:chExt cx="7524113" cy="4106699"/>
            </a:xfrm>
          </p:grpSpPr>
          <p:pic>
            <p:nvPicPr>
              <p:cNvPr id="7" name="Picture 6" descr="A close-up of a microscope slide&#10;&#10;AI-generated content may be incorrect.">
                <a:extLst>
                  <a:ext uri="{FF2B5EF4-FFF2-40B4-BE49-F238E27FC236}">
                    <a16:creationId xmlns:a16="http://schemas.microsoft.com/office/drawing/2014/main" id="{A1E82038-F0C6-89B3-E8BD-BD646BDD5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125520" y="2169209"/>
                <a:ext cx="3293976" cy="3366771"/>
              </a:xfrm>
              <a:prstGeom prst="rect">
                <a:avLst/>
              </a:prstGeom>
            </p:spPr>
          </p:pic>
          <p:pic>
            <p:nvPicPr>
              <p:cNvPr id="8" name="Picture 7" descr="A close-up of a cell&#10;&#10;AI-generated content may be incorrect.">
                <a:extLst>
                  <a:ext uri="{FF2B5EF4-FFF2-40B4-BE49-F238E27FC236}">
                    <a16:creationId xmlns:a16="http://schemas.microsoft.com/office/drawing/2014/main" id="{121C5F75-380B-FFCF-35A3-AD7CE7D15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3721" y="2205606"/>
                <a:ext cx="3172578" cy="329397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652271-74ED-51E1-3B8E-4CF425DED345}"/>
                  </a:ext>
                </a:extLst>
              </p:cNvPr>
              <p:cNvSpPr txBox="1"/>
              <p:nvPr/>
            </p:nvSpPr>
            <p:spPr>
              <a:xfrm>
                <a:off x="5541704" y="1392884"/>
                <a:ext cx="3836611" cy="854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b="1" dirty="0">
                    <a:solidFill>
                      <a:schemeClr val="accent1"/>
                    </a:solidFill>
                  </a:rPr>
                  <a:t>Σπείραμα Οργανοειδούς </a:t>
                </a:r>
              </a:p>
              <a:p>
                <a:pPr algn="ctr"/>
                <a:r>
                  <a:rPr lang="el-GR" sz="1600" b="1" dirty="0">
                    <a:solidFill>
                      <a:schemeClr val="accent1"/>
                    </a:solidFill>
                  </a:rPr>
                  <a:t>από </a:t>
                </a:r>
                <a:r>
                  <a:rPr lang="el-GR" sz="1600" b="1" dirty="0" err="1">
                    <a:solidFill>
                      <a:schemeClr val="accent1"/>
                    </a:solidFill>
                  </a:rPr>
                  <a:t>βλαστοκύτταρα</a:t>
                </a:r>
                <a:endParaRPr lang="en-GB" sz="16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3F9AD4-83D5-7409-CA88-1ADE16ABDA93}"/>
                  </a:ext>
                </a:extLst>
              </p:cNvPr>
              <p:cNvSpPr txBox="1"/>
              <p:nvPr/>
            </p:nvSpPr>
            <p:spPr>
              <a:xfrm>
                <a:off x="1854202" y="1392884"/>
                <a:ext cx="3836611" cy="854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b="1" dirty="0">
                    <a:solidFill>
                      <a:schemeClr val="accent1"/>
                    </a:solidFill>
                  </a:rPr>
                  <a:t>Ανθρώπινο σπείραμα</a:t>
                </a:r>
              </a:p>
              <a:p>
                <a:pPr algn="ctr"/>
                <a:r>
                  <a:rPr lang="el-GR" sz="1600" b="1" dirty="0">
                    <a:solidFill>
                      <a:schemeClr val="accent1"/>
                    </a:solidFill>
                  </a:rPr>
                  <a:t>(έμβρυο 10 εβδομάδων)</a:t>
                </a:r>
                <a:endParaRPr lang="en-GB" sz="16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43C9C8-B972-B29F-F8B1-E652578483D9}"/>
                </a:ext>
              </a:extLst>
            </p:cNvPr>
            <p:cNvSpPr txBox="1"/>
            <p:nvPr/>
          </p:nvSpPr>
          <p:spPr>
            <a:xfrm>
              <a:off x="9512126" y="5925375"/>
              <a:ext cx="24924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i="1" dirty="0"/>
                <a:t>Ioannis Bantounas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4DAF54-CA96-28A6-35E6-868B593934BD}"/>
              </a:ext>
            </a:extLst>
          </p:cNvPr>
          <p:cNvSpPr txBox="1"/>
          <p:nvPr/>
        </p:nvSpPr>
        <p:spPr>
          <a:xfrm>
            <a:off x="347663" y="395016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 err="1"/>
              <a:t>Οργανοτυπική</a:t>
            </a:r>
            <a:r>
              <a:rPr lang="el-GR" sz="2200" dirty="0"/>
              <a:t> οργάνωση των κυττάρων στον παραγόμενο ιστό (ρεαλιστική ανατομία)</a:t>
            </a:r>
          </a:p>
        </p:txBody>
      </p:sp>
    </p:spTree>
    <p:extLst>
      <p:ext uri="{BB962C8B-B14F-4D97-AF65-F5344CB8AC3E}">
        <p14:creationId xmlns:p14="http://schemas.microsoft.com/office/powerpoint/2010/main" val="18961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87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charRg st="87" end="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BC1DF34-13B9-6FD5-1F24-65E5D57FBC03}"/>
              </a:ext>
            </a:extLst>
          </p:cNvPr>
          <p:cNvSpPr txBox="1"/>
          <p:nvPr/>
        </p:nvSpPr>
        <p:spPr>
          <a:xfrm>
            <a:off x="2162801" y="14559"/>
            <a:ext cx="77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Γιατί διαφοροποιούμε </a:t>
            </a:r>
            <a:r>
              <a:rPr lang="el-GR" sz="2800" b="1" dirty="0" err="1"/>
              <a:t>βλαστοκύτταρα</a:t>
            </a:r>
            <a:r>
              <a:rPr lang="en-GB" sz="2800" b="1" dirty="0"/>
              <a:t>;</a:t>
            </a:r>
          </a:p>
        </p:txBody>
      </p:sp>
      <p:pic>
        <p:nvPicPr>
          <p:cNvPr id="11" name="Picture 14" descr="C:\Users\mqbssib3\Documents\Yiannis\MAN13 vs MAN13-YV11 Viability\MAN13 DIV3 20x.tif">
            <a:extLst>
              <a:ext uri="{FF2B5EF4-FFF2-40B4-BE49-F238E27FC236}">
                <a16:creationId xmlns:a16="http://schemas.microsoft.com/office/drawing/2014/main" id="{F1BA567F-A637-2008-EE69-02DB5485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47" y="1066926"/>
            <a:ext cx="1806085" cy="13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72D553-2FBF-4CA7-E301-7F5A4B622548}"/>
              </a:ext>
            </a:extLst>
          </p:cNvPr>
          <p:cNvSpPr txBox="1"/>
          <p:nvPr/>
        </p:nvSpPr>
        <p:spPr>
          <a:xfrm>
            <a:off x="1292104" y="3212751"/>
            <a:ext cx="2028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Αναγεννητική Ιατρική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1477D-DBBD-1476-20B5-63CBC5B64DE2}"/>
              </a:ext>
            </a:extLst>
          </p:cNvPr>
          <p:cNvSpPr txBox="1"/>
          <p:nvPr/>
        </p:nvSpPr>
        <p:spPr>
          <a:xfrm>
            <a:off x="7962900" y="3201083"/>
            <a:ext cx="183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Μοντέλα Ασθενειών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0141C6-17AC-05B2-73EA-866AD7521E14}"/>
              </a:ext>
            </a:extLst>
          </p:cNvPr>
          <p:cNvSpPr txBox="1"/>
          <p:nvPr/>
        </p:nvSpPr>
        <p:spPr>
          <a:xfrm>
            <a:off x="4226087" y="4741112"/>
            <a:ext cx="488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Μελέτη </a:t>
            </a:r>
          </a:p>
          <a:p>
            <a:pPr algn="ctr"/>
            <a:r>
              <a:rPr lang="el-GR" sz="2400" dirty="0"/>
              <a:t>Μοριακών/Κυτταρικών Μηχανισμών </a:t>
            </a:r>
            <a:endParaRPr lang="en-GB" sz="2400" dirty="0"/>
          </a:p>
          <a:p>
            <a:pPr algn="ctr"/>
            <a:r>
              <a:rPr lang="en-GB" sz="2400" dirty="0"/>
              <a:t>(</a:t>
            </a:r>
            <a:r>
              <a:rPr lang="el-GR" sz="2400" dirty="0"/>
              <a:t>Εύρεση στόχων για παρέμβαση</a:t>
            </a:r>
            <a:r>
              <a:rPr lang="en-GB" sz="24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E642C-1295-7198-FAE5-BAE306C8BD04}"/>
              </a:ext>
            </a:extLst>
          </p:cNvPr>
          <p:cNvSpPr txBox="1"/>
          <p:nvPr/>
        </p:nvSpPr>
        <p:spPr>
          <a:xfrm>
            <a:off x="9266299" y="4741112"/>
            <a:ext cx="2606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Drug Screening (hypothesis-free)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234796E-A913-C618-B43B-81F3FA56552B}"/>
              </a:ext>
            </a:extLst>
          </p:cNvPr>
          <p:cNvCxnSpPr>
            <a:cxnSpLocks/>
            <a:stCxn id="11" idx="1"/>
            <a:endCxn id="12" idx="0"/>
          </p:cNvCxnSpPr>
          <p:nvPr/>
        </p:nvCxnSpPr>
        <p:spPr>
          <a:xfrm rot="10800000" flipV="1">
            <a:off x="2306577" y="1741589"/>
            <a:ext cx="2443570" cy="147116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35FF68F6-F186-A6BB-45BE-E3CDF3ACCB8A}"/>
              </a:ext>
            </a:extLst>
          </p:cNvPr>
          <p:cNvCxnSpPr>
            <a:cxnSpLocks/>
            <a:stCxn id="11" idx="3"/>
            <a:endCxn id="15" idx="0"/>
          </p:cNvCxnSpPr>
          <p:nvPr/>
        </p:nvCxnSpPr>
        <p:spPr>
          <a:xfrm>
            <a:off x="6556232" y="1741590"/>
            <a:ext cx="2322716" cy="145949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250E658-4751-3F74-CFC4-CD16018398F3}"/>
              </a:ext>
            </a:extLst>
          </p:cNvPr>
          <p:cNvCxnSpPr>
            <a:cxnSpLocks/>
            <a:stCxn id="15" idx="1"/>
            <a:endCxn id="19" idx="0"/>
          </p:cNvCxnSpPr>
          <p:nvPr/>
        </p:nvCxnSpPr>
        <p:spPr>
          <a:xfrm rot="10800000" flipV="1">
            <a:off x="6667662" y="3616582"/>
            <a:ext cx="1295238" cy="112453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9AA71599-2D26-A58F-3F3E-4D6CD8CEA941}"/>
              </a:ext>
            </a:extLst>
          </p:cNvPr>
          <p:cNvCxnSpPr>
            <a:cxnSpLocks/>
            <a:stCxn id="15" idx="3"/>
            <a:endCxn id="20" idx="0"/>
          </p:cNvCxnSpPr>
          <p:nvPr/>
        </p:nvCxnSpPr>
        <p:spPr>
          <a:xfrm>
            <a:off x="9794996" y="3616582"/>
            <a:ext cx="774701" cy="112453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08B2861-4A54-6AC2-B3D6-BB51B5D4C698}"/>
              </a:ext>
            </a:extLst>
          </p:cNvPr>
          <p:cNvSpPr txBox="1"/>
          <p:nvPr/>
        </p:nvSpPr>
        <p:spPr>
          <a:xfrm>
            <a:off x="4638716" y="1481087"/>
            <a:ext cx="2028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 err="1">
                <a:solidFill>
                  <a:schemeClr val="bg1"/>
                </a:solidFill>
              </a:rPr>
              <a:t>Βλαστοκύτταρα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51" name="Rectangle 2050">
            <a:extLst>
              <a:ext uri="{FF2B5EF4-FFF2-40B4-BE49-F238E27FC236}">
                <a16:creationId xmlns:a16="http://schemas.microsoft.com/office/drawing/2014/main" id="{2B3CA09D-5B93-FCB9-A9C1-033DEEC16214}"/>
              </a:ext>
            </a:extLst>
          </p:cNvPr>
          <p:cNvSpPr/>
          <p:nvPr/>
        </p:nvSpPr>
        <p:spPr>
          <a:xfrm>
            <a:off x="7864475" y="3180915"/>
            <a:ext cx="2028946" cy="894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2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20" grpId="0"/>
      <p:bldP spid="20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3">
            <a:extLst>
              <a:ext uri="{FF2B5EF4-FFF2-40B4-BE49-F238E27FC236}">
                <a16:creationId xmlns:a16="http://schemas.microsoft.com/office/drawing/2014/main" id="{8750EF95-D712-358B-0D62-1A4433BEEA6A}"/>
              </a:ext>
            </a:extLst>
          </p:cNvPr>
          <p:cNvSpPr txBox="1"/>
          <p:nvPr/>
        </p:nvSpPr>
        <p:spPr>
          <a:xfrm>
            <a:off x="1244600" y="70877"/>
            <a:ext cx="9626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Χρήση οργανοειδών για τη μελέτη αναπτυξιακών δυσπλασιών του νεφρού</a:t>
            </a:r>
            <a:endParaRPr lang="en-GB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C2E25-8096-9EDE-3985-282B98A5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12" y="1427392"/>
            <a:ext cx="9244176" cy="4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55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E73A07A-F2AF-59DE-8934-BB9171392BBE}"/>
              </a:ext>
            </a:extLst>
          </p:cNvPr>
          <p:cNvGrpSpPr/>
          <p:nvPr/>
        </p:nvGrpSpPr>
        <p:grpSpPr>
          <a:xfrm>
            <a:off x="165786" y="2330449"/>
            <a:ext cx="3915995" cy="3256723"/>
            <a:chOff x="742950" y="2219174"/>
            <a:chExt cx="4669186" cy="38831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EE9118-723E-C230-93A4-38DA6F8D5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524" y="2219174"/>
              <a:ext cx="4517869" cy="34196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695997-FC76-54B3-2C75-280AA0B45B63}"/>
                </a:ext>
              </a:extLst>
            </p:cNvPr>
            <p:cNvSpPr txBox="1"/>
            <p:nvPr/>
          </p:nvSpPr>
          <p:spPr>
            <a:xfrm>
              <a:off x="742950" y="5735312"/>
              <a:ext cx="4669186" cy="366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MyriadPro-Regular"/>
                </a:rPr>
                <a:t>Rooney et al., (</a:t>
              </a:r>
              <a:r>
                <a:rPr lang="en-GB" sz="1400" b="0" i="1" u="none" strike="noStrike" baseline="0" dirty="0">
                  <a:latin typeface="MyriadPro-Regular"/>
                </a:rPr>
                <a:t>2021).</a:t>
              </a:r>
              <a:r>
                <a:rPr lang="en-GB" sz="1400" i="1" dirty="0">
                  <a:latin typeface="MyriadPro-Regular"/>
                </a:rPr>
                <a:t> Nephron, </a:t>
              </a:r>
              <a:r>
                <a:rPr lang="en-GB" sz="1400" b="0" i="1" u="none" strike="noStrike" baseline="0" dirty="0">
                  <a:latin typeface="MyriadPro-Regular"/>
                </a:rPr>
                <a:t>145:285–296</a:t>
              </a:r>
            </a:p>
          </p:txBody>
        </p:sp>
      </p:grpSp>
      <p:sp>
        <p:nvSpPr>
          <p:cNvPr id="2" name="TextBox 333">
            <a:extLst>
              <a:ext uri="{FF2B5EF4-FFF2-40B4-BE49-F238E27FC236}">
                <a16:creationId xmlns:a16="http://schemas.microsoft.com/office/drawing/2014/main" id="{FC04252C-153F-030A-34FF-7E0B73A5530A}"/>
              </a:ext>
            </a:extLst>
          </p:cNvPr>
          <p:cNvSpPr txBox="1"/>
          <p:nvPr/>
        </p:nvSpPr>
        <p:spPr>
          <a:xfrm>
            <a:off x="1244600" y="70877"/>
            <a:ext cx="9626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Χρήση οργανοειδών για τη μελέτη αναπτυξιακών δυσπλασιών του νεφρού</a:t>
            </a:r>
            <a:endParaRPr lang="en-GB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E4D9C1-344E-E057-447A-29F708060C6B}"/>
              </a:ext>
            </a:extLst>
          </p:cNvPr>
          <p:cNvSpPr/>
          <p:nvPr/>
        </p:nvSpPr>
        <p:spPr>
          <a:xfrm>
            <a:off x="2870887" y="2247334"/>
            <a:ext cx="1210894" cy="1397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1291E0-6DEE-C479-7FB0-62B159544381}"/>
              </a:ext>
            </a:extLst>
          </p:cNvPr>
          <p:cNvGrpSpPr/>
          <p:nvPr/>
        </p:nvGrpSpPr>
        <p:grpSpPr>
          <a:xfrm>
            <a:off x="8233890" y="2047839"/>
            <a:ext cx="3890902" cy="4401700"/>
            <a:chOff x="6773373" y="1689100"/>
            <a:chExt cx="4252038" cy="48102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BD1EAC-E157-7D74-2536-B805C1D973CF}"/>
                </a:ext>
              </a:extLst>
            </p:cNvPr>
            <p:cNvGrpSpPr/>
            <p:nvPr/>
          </p:nvGrpSpPr>
          <p:grpSpPr>
            <a:xfrm>
              <a:off x="7444919" y="1689100"/>
              <a:ext cx="2482970" cy="1966161"/>
              <a:chOff x="4566119" y="974261"/>
              <a:chExt cx="2074892" cy="1643020"/>
            </a:xfrm>
          </p:grpSpPr>
          <p:sp>
            <p:nvSpPr>
              <p:cNvPr id="11" name="TextBox 22">
                <a:extLst>
                  <a:ext uri="{FF2B5EF4-FFF2-40B4-BE49-F238E27FC236}">
                    <a16:creationId xmlns:a16="http://schemas.microsoft.com/office/drawing/2014/main" id="{6377D67D-A80F-2D4B-B5B2-75F4094521CF}"/>
                  </a:ext>
                </a:extLst>
              </p:cNvPr>
              <p:cNvSpPr txBox="1"/>
              <p:nvPr/>
            </p:nvSpPr>
            <p:spPr>
              <a:xfrm>
                <a:off x="4888144" y="974261"/>
                <a:ext cx="767457" cy="33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TF173B</a:t>
                </a:r>
              </a:p>
              <a:p>
                <a:pPr algn="ctr"/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+/+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A1CA6EA1-B646-B94F-8863-43FB042E75C5}"/>
                  </a:ext>
                </a:extLst>
              </p:cNvPr>
              <p:cNvSpPr txBox="1"/>
              <p:nvPr/>
            </p:nvSpPr>
            <p:spPr>
              <a:xfrm>
                <a:off x="4566119" y="2282930"/>
                <a:ext cx="1215429" cy="33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TF172D </a:t>
                </a:r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23">
                <a:extLst>
                  <a:ext uri="{FF2B5EF4-FFF2-40B4-BE49-F238E27FC236}">
                    <a16:creationId xmlns:a16="http://schemas.microsoft.com/office/drawing/2014/main" id="{94B940C0-C326-3DF3-531D-2EB6C84F0BBE}"/>
                  </a:ext>
                </a:extLst>
              </p:cNvPr>
              <p:cNvSpPr txBox="1"/>
              <p:nvPr/>
            </p:nvSpPr>
            <p:spPr>
              <a:xfrm>
                <a:off x="5425582" y="2282930"/>
                <a:ext cx="1215429" cy="33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TF171A </a:t>
                </a:r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738571D-335F-4E62-9C05-50C07DAEF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7154" y="1293398"/>
                <a:ext cx="1110140" cy="992540"/>
              </a:xfrm>
              <a:prstGeom prst="rect">
                <a:avLst/>
              </a:prstGeom>
            </p:spPr>
          </p:pic>
          <p:sp>
            <p:nvSpPr>
              <p:cNvPr id="15" name="TextBox 22">
                <a:extLst>
                  <a:ext uri="{FF2B5EF4-FFF2-40B4-BE49-F238E27FC236}">
                    <a16:creationId xmlns:a16="http://schemas.microsoft.com/office/drawing/2014/main" id="{63AF88E5-748C-2907-3C4C-D71D0A2C3238}"/>
                  </a:ext>
                </a:extLst>
              </p:cNvPr>
              <p:cNvSpPr txBox="1"/>
              <p:nvPr/>
            </p:nvSpPr>
            <p:spPr>
              <a:xfrm>
                <a:off x="5477863" y="1035816"/>
                <a:ext cx="963532" cy="205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F7D636-2A50-20D4-24E8-F1B462AA4CC3}"/>
                </a:ext>
              </a:extLst>
            </p:cNvPr>
            <p:cNvGrpSpPr/>
            <p:nvPr/>
          </p:nvGrpSpPr>
          <p:grpSpPr>
            <a:xfrm>
              <a:off x="6773373" y="3838453"/>
              <a:ext cx="4252038" cy="2660894"/>
              <a:chOff x="6645464" y="687201"/>
              <a:chExt cx="3201786" cy="20036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61E28A-8317-A6DC-F011-A50C7AFFF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53" r="24949"/>
              <a:stretch/>
            </p:blipFill>
            <p:spPr>
              <a:xfrm>
                <a:off x="8724729" y="1133880"/>
                <a:ext cx="1067217" cy="155697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97E2DA3-93C4-7BDE-1C92-4121FF75DB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22"/>
              <a:stretch/>
            </p:blipFill>
            <p:spPr>
              <a:xfrm>
                <a:off x="6645464" y="1124814"/>
                <a:ext cx="2137858" cy="1556975"/>
              </a:xfrm>
              <a:prstGeom prst="rect">
                <a:avLst/>
              </a:prstGeom>
            </p:spPr>
          </p:pic>
          <p:sp>
            <p:nvSpPr>
              <p:cNvPr id="19" name="TextBox 23">
                <a:extLst>
                  <a:ext uri="{FF2B5EF4-FFF2-40B4-BE49-F238E27FC236}">
                    <a16:creationId xmlns:a16="http://schemas.microsoft.com/office/drawing/2014/main" id="{AFD4EEAD-B956-B30A-6560-B63415653F82}"/>
                  </a:ext>
                </a:extLst>
              </p:cNvPr>
              <p:cNvSpPr txBox="1"/>
              <p:nvPr/>
            </p:nvSpPr>
            <p:spPr>
              <a:xfrm>
                <a:off x="7590733" y="687201"/>
                <a:ext cx="121542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TF172D </a:t>
                </a:r>
                <a:r>
                  <a:rPr lang="en-GB" sz="11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1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1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1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1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1DAC6AC0-1217-B19D-7BAB-7FE7F2465479}"/>
                  </a:ext>
                </a:extLst>
              </p:cNvPr>
              <p:cNvSpPr txBox="1"/>
              <p:nvPr/>
            </p:nvSpPr>
            <p:spPr>
              <a:xfrm>
                <a:off x="8631821" y="687201"/>
                <a:ext cx="121542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TF171A </a:t>
                </a:r>
                <a:r>
                  <a:rPr lang="en-GB" sz="11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1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1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1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1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E3ABF9C-702F-09E0-B00C-12332DEA60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3031" y="2624760"/>
                <a:ext cx="17147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445FF49F-D2A7-05C3-4C8A-A74627F6E7C0}"/>
                  </a:ext>
                </a:extLst>
              </p:cNvPr>
              <p:cNvSpPr txBox="1"/>
              <p:nvPr/>
            </p:nvSpPr>
            <p:spPr>
              <a:xfrm>
                <a:off x="6730647" y="697444"/>
                <a:ext cx="83473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TF173B</a:t>
                </a:r>
              </a:p>
              <a:p>
                <a:pPr algn="ctr"/>
                <a:r>
                  <a:rPr lang="en-GB" sz="11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1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+/+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B3CA1FE-D76F-DDC4-0FF1-4106F713180F}"/>
              </a:ext>
            </a:extLst>
          </p:cNvPr>
          <p:cNvSpPr txBox="1"/>
          <p:nvPr/>
        </p:nvSpPr>
        <p:spPr>
          <a:xfrm>
            <a:off x="6724651" y="6556098"/>
            <a:ext cx="5448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Bantounas, Rooney et al (2024). Stem Cell Reports. </a:t>
            </a:r>
            <a:r>
              <a:rPr lang="en-GB" sz="1400" b="1" i="1" dirty="0"/>
              <a:t>19</a:t>
            </a:r>
            <a:r>
              <a:rPr lang="en-GB" sz="1400" i="1" dirty="0"/>
              <a:t>(6):859-876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D11F72-D786-8B1B-3EF3-420B71C805B7}"/>
              </a:ext>
            </a:extLst>
          </p:cNvPr>
          <p:cNvSpPr txBox="1"/>
          <p:nvPr/>
        </p:nvSpPr>
        <p:spPr>
          <a:xfrm>
            <a:off x="5069568" y="1009305"/>
            <a:ext cx="693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>
                <a:solidFill>
                  <a:srgbClr val="0070C0"/>
                </a:solidFill>
              </a:rPr>
              <a:t>Βλαστοκυτταρικές</a:t>
            </a:r>
            <a:r>
              <a:rPr lang="el-GR" sz="2000" b="1" dirty="0">
                <a:solidFill>
                  <a:srgbClr val="0070C0"/>
                </a:solidFill>
              </a:rPr>
              <a:t> σειρές με μεταλλάξεις στο </a:t>
            </a:r>
            <a:r>
              <a:rPr lang="en-GB" sz="2000" b="1" dirty="0">
                <a:solidFill>
                  <a:srgbClr val="0070C0"/>
                </a:solidFill>
              </a:rPr>
              <a:t>HNF1B: </a:t>
            </a:r>
            <a:endParaRPr lang="el-GR" sz="2000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1DEC44-F8F7-9ADB-D2D1-C0C43D6CD069}"/>
              </a:ext>
            </a:extLst>
          </p:cNvPr>
          <p:cNvCxnSpPr>
            <a:cxnSpLocks/>
          </p:cNvCxnSpPr>
          <p:nvPr/>
        </p:nvCxnSpPr>
        <p:spPr>
          <a:xfrm>
            <a:off x="4406900" y="1009305"/>
            <a:ext cx="0" cy="57597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FD029C3-261F-E2CC-BA20-F369D5197FF7}"/>
              </a:ext>
            </a:extLst>
          </p:cNvPr>
          <p:cNvGrpSpPr/>
          <p:nvPr/>
        </p:nvGrpSpPr>
        <p:grpSpPr>
          <a:xfrm>
            <a:off x="4832244" y="3303348"/>
            <a:ext cx="2852680" cy="1823327"/>
            <a:chOff x="1751578" y="999193"/>
            <a:chExt cx="3449312" cy="22046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8E72BDA-0979-3543-AC79-98962139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98029" y="1720166"/>
              <a:ext cx="1437247" cy="153014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A90678-AFC8-2253-BC32-A7EE40580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22215" y="1782547"/>
              <a:ext cx="1437246" cy="139799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81CE8E-9FF9-C7B0-3CAB-5B24F69DEB82}"/>
                </a:ext>
              </a:extLst>
            </p:cNvPr>
            <p:cNvSpPr txBox="1"/>
            <p:nvPr/>
          </p:nvSpPr>
          <p:spPr>
            <a:xfrm>
              <a:off x="2038538" y="1168204"/>
              <a:ext cx="971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/>
                <a:t>Control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4FE455-840F-8377-6914-CE5753521179}"/>
                </a:ext>
              </a:extLst>
            </p:cNvPr>
            <p:cNvSpPr txBox="1"/>
            <p:nvPr/>
          </p:nvSpPr>
          <p:spPr>
            <a:xfrm>
              <a:off x="3395037" y="999193"/>
              <a:ext cx="1805853" cy="85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CRISPR-</a:t>
              </a:r>
              <a:r>
                <a:rPr lang="en-GB" sz="2000" b="1" i="1" dirty="0"/>
                <a:t>HNF1B</a:t>
              </a:r>
              <a:r>
                <a:rPr lang="en-GB" sz="2000" i="1" baseline="30000" dirty="0"/>
                <a:t>+/-</a:t>
              </a:r>
              <a:endParaRPr lang="en-GB" sz="2000" b="1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9658D85-9444-2383-F16F-B65D1B01D24F}"/>
              </a:ext>
            </a:extLst>
          </p:cNvPr>
          <p:cNvSpPr/>
          <p:nvPr/>
        </p:nvSpPr>
        <p:spPr>
          <a:xfrm>
            <a:off x="4654550" y="1422400"/>
            <a:ext cx="7470242" cy="518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C6F99A-B765-4D54-F7CF-D11752093F72}"/>
              </a:ext>
            </a:extLst>
          </p:cNvPr>
          <p:cNvCxnSpPr>
            <a:cxnSpLocks/>
          </p:cNvCxnSpPr>
          <p:nvPr/>
        </p:nvCxnSpPr>
        <p:spPr>
          <a:xfrm>
            <a:off x="7931150" y="1416050"/>
            <a:ext cx="0" cy="51879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60F18D4-558D-5ABD-8FDA-992C5CB1377A}"/>
              </a:ext>
            </a:extLst>
          </p:cNvPr>
          <p:cNvSpPr txBox="1"/>
          <p:nvPr/>
        </p:nvSpPr>
        <p:spPr>
          <a:xfrm>
            <a:off x="4587342" y="1541169"/>
            <a:ext cx="3226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(</a:t>
            </a:r>
            <a:r>
              <a:rPr lang="en-GB" sz="2000" b="1" dirty="0" err="1">
                <a:solidFill>
                  <a:srgbClr val="0070C0"/>
                </a:solidFill>
              </a:rPr>
              <a:t>i</a:t>
            </a:r>
            <a:r>
              <a:rPr lang="en-GB" sz="2000" b="1" dirty="0">
                <a:solidFill>
                  <a:srgbClr val="0070C0"/>
                </a:solidFill>
              </a:rPr>
              <a:t>) </a:t>
            </a:r>
            <a:r>
              <a:rPr lang="en-GB" sz="2000" b="1" dirty="0" err="1">
                <a:solidFill>
                  <a:srgbClr val="0070C0"/>
                </a:solidFill>
              </a:rPr>
              <a:t>hESCs</a:t>
            </a:r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l-GR" sz="2000" b="1" dirty="0">
                <a:solidFill>
                  <a:srgbClr val="0070C0"/>
                </a:solidFill>
              </a:rPr>
              <a:t>μέσω </a:t>
            </a:r>
            <a:r>
              <a:rPr lang="en-GB" sz="2000" b="1" dirty="0">
                <a:solidFill>
                  <a:srgbClr val="0070C0"/>
                </a:solidFill>
              </a:rPr>
              <a:t>CRISPR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76F8B2-F72F-32D0-828B-9939602D102A}"/>
              </a:ext>
            </a:extLst>
          </p:cNvPr>
          <p:cNvSpPr txBox="1"/>
          <p:nvPr/>
        </p:nvSpPr>
        <p:spPr>
          <a:xfrm>
            <a:off x="8359908" y="1544638"/>
            <a:ext cx="3108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(ii) iPSCs </a:t>
            </a:r>
            <a:r>
              <a:rPr lang="el-GR" sz="2000" b="1" dirty="0">
                <a:solidFill>
                  <a:srgbClr val="0070C0"/>
                </a:solidFill>
              </a:rPr>
              <a:t>από ασθενείς </a:t>
            </a:r>
          </a:p>
        </p:txBody>
      </p:sp>
    </p:spTree>
    <p:extLst>
      <p:ext uri="{BB962C8B-B14F-4D97-AF65-F5344CB8AC3E}">
        <p14:creationId xmlns:p14="http://schemas.microsoft.com/office/powerpoint/2010/main" val="36934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6" grpId="0"/>
      <p:bldP spid="31" grpId="0" animBg="1"/>
      <p:bldP spid="35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3">
            <a:extLst>
              <a:ext uri="{FF2B5EF4-FFF2-40B4-BE49-F238E27FC236}">
                <a16:creationId xmlns:a16="http://schemas.microsoft.com/office/drawing/2014/main" id="{5739FE07-0840-BA34-D9C3-136342E2B2D8}"/>
              </a:ext>
            </a:extLst>
          </p:cNvPr>
          <p:cNvSpPr txBox="1"/>
          <p:nvPr/>
        </p:nvSpPr>
        <p:spPr>
          <a:xfrm>
            <a:off x="1333500" y="70877"/>
            <a:ext cx="9493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Σύγκριση </a:t>
            </a:r>
            <a:r>
              <a:rPr lang="el-GR" sz="2800" b="1" dirty="0" err="1"/>
              <a:t>μεταγραφώματος</a:t>
            </a:r>
            <a:r>
              <a:rPr lang="el-GR" sz="2800" b="1" dirty="0"/>
              <a:t> και ποσοτικοποίηση κυτταρικών τύπων</a:t>
            </a:r>
            <a:r>
              <a:rPr lang="en-GB" sz="2800" b="1" dirty="0"/>
              <a:t> – single cell-RNAseq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" y="982159"/>
            <a:ext cx="11999134" cy="52606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2740" y="1207634"/>
            <a:ext cx="1358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Non-mutant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6661397" y="1207634"/>
            <a:ext cx="903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Mutant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7EDE7-60AD-014A-719A-CE7D9171ABD0}"/>
              </a:ext>
            </a:extLst>
          </p:cNvPr>
          <p:cNvSpPr txBox="1"/>
          <p:nvPr/>
        </p:nvSpPr>
        <p:spPr>
          <a:xfrm>
            <a:off x="6325835" y="6479346"/>
            <a:ext cx="5656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Bantounas, Rooney et al (2024). Stem Cell Reports. </a:t>
            </a:r>
            <a:r>
              <a:rPr lang="en-GB" sz="1400" b="1" i="1" dirty="0"/>
              <a:t>19</a:t>
            </a:r>
            <a:r>
              <a:rPr lang="en-GB" sz="1400" i="1" dirty="0"/>
              <a:t>(6):859-876</a:t>
            </a:r>
          </a:p>
        </p:txBody>
      </p:sp>
    </p:spTree>
    <p:extLst>
      <p:ext uri="{BB962C8B-B14F-4D97-AF65-F5344CB8AC3E}">
        <p14:creationId xmlns:p14="http://schemas.microsoft.com/office/powerpoint/2010/main" val="1094015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3">
            <a:extLst>
              <a:ext uri="{FF2B5EF4-FFF2-40B4-BE49-F238E27FC236}">
                <a16:creationId xmlns:a16="http://schemas.microsoft.com/office/drawing/2014/main" id="{365651CD-04E4-9269-251C-E10DCDE7CD5E}"/>
              </a:ext>
            </a:extLst>
          </p:cNvPr>
          <p:cNvSpPr txBox="1"/>
          <p:nvPr/>
        </p:nvSpPr>
        <p:spPr>
          <a:xfrm>
            <a:off x="1333500" y="70877"/>
            <a:ext cx="9493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Σύγκριση </a:t>
            </a:r>
            <a:r>
              <a:rPr lang="el-GR" sz="2800" b="1" dirty="0" err="1"/>
              <a:t>μεταγραφώματος</a:t>
            </a:r>
            <a:r>
              <a:rPr lang="el-GR" sz="2800" b="1" dirty="0"/>
              <a:t> και ποσοτικοποίηση κυτταρικών τύπων</a:t>
            </a:r>
            <a:r>
              <a:rPr lang="en-GB" sz="2800" b="1" dirty="0"/>
              <a:t> – single cell-RNAseq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12F1D7-929B-68BA-B982-BD5049D5B648}"/>
              </a:ext>
            </a:extLst>
          </p:cNvPr>
          <p:cNvGrpSpPr/>
          <p:nvPr/>
        </p:nvGrpSpPr>
        <p:grpSpPr>
          <a:xfrm>
            <a:off x="943622" y="982159"/>
            <a:ext cx="10633326" cy="5917549"/>
            <a:chOff x="2312652" y="1386461"/>
            <a:chExt cx="8512636" cy="47373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67D775-EB5F-BDF6-B7D7-5D985D9CA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652" y="1537559"/>
              <a:ext cx="4656240" cy="4435172"/>
            </a:xfrm>
            <a:prstGeom prst="rect">
              <a:avLst/>
            </a:prstGeom>
          </p:spPr>
        </p:pic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74F3B562-161E-3C0C-F761-B54EE63791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55657" y="1386461"/>
            <a:ext cx="3669631" cy="4737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3" imgW="4146963" imgH="5352970" progId="Prism9.Document">
                    <p:embed/>
                  </p:oleObj>
                </mc:Choice>
                <mc:Fallback>
                  <p:oleObj name="Prism 9" r:id="rId3" imgW="4146963" imgH="5352970" progId="Prism9.Document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74F3B562-161E-3C0C-F761-B54EE637914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155657" y="1386461"/>
                          <a:ext cx="3669631" cy="47373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E4248B7-A3F6-5D8E-3D9F-56369316B790}"/>
              </a:ext>
            </a:extLst>
          </p:cNvPr>
          <p:cNvSpPr txBox="1"/>
          <p:nvPr/>
        </p:nvSpPr>
        <p:spPr>
          <a:xfrm>
            <a:off x="6077083" y="6557083"/>
            <a:ext cx="5656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Bantounas, Rooney et al (2024). Stem Cell Reports. </a:t>
            </a:r>
            <a:r>
              <a:rPr lang="en-GB" sz="1400" b="1" i="1" dirty="0"/>
              <a:t>19</a:t>
            </a:r>
            <a:r>
              <a:rPr lang="en-GB" sz="1400" i="1" dirty="0"/>
              <a:t>(6):859-876</a:t>
            </a:r>
          </a:p>
        </p:txBody>
      </p:sp>
    </p:spTree>
    <p:extLst>
      <p:ext uri="{BB962C8B-B14F-4D97-AF65-F5344CB8AC3E}">
        <p14:creationId xmlns:p14="http://schemas.microsoft.com/office/powerpoint/2010/main" val="4193255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ECF42E-5DFB-3830-1DC7-78E862C1BA18}"/>
              </a:ext>
            </a:extLst>
          </p:cNvPr>
          <p:cNvSpPr txBox="1"/>
          <p:nvPr/>
        </p:nvSpPr>
        <p:spPr>
          <a:xfrm>
            <a:off x="1049412" y="2090172"/>
            <a:ext cx="103529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800" b="1" dirty="0" err="1">
                <a:solidFill>
                  <a:srgbClr val="FF0000"/>
                </a:solidFill>
              </a:rPr>
              <a:t>Ασκηση</a:t>
            </a:r>
            <a:r>
              <a:rPr lang="el-GR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l-GR" sz="2800" b="1" dirty="0">
                <a:solidFill>
                  <a:srgbClr val="FF0000"/>
                </a:solidFill>
              </a:rPr>
              <a:t>α: Πώς διαφέρουν ως προς τους </a:t>
            </a:r>
            <a:r>
              <a:rPr lang="el-GR" sz="2800" b="1" dirty="0" err="1">
                <a:solidFill>
                  <a:srgbClr val="FF0000"/>
                </a:solidFill>
              </a:rPr>
              <a:t>διφορετικούς</a:t>
            </a:r>
            <a:r>
              <a:rPr lang="el-GR" sz="2800" b="1" dirty="0">
                <a:solidFill>
                  <a:srgbClr val="FF0000"/>
                </a:solidFill>
              </a:rPr>
              <a:t> κυτταρικούς </a:t>
            </a:r>
            <a:r>
              <a:rPr lang="el-GR" sz="2800" b="1">
                <a:solidFill>
                  <a:srgbClr val="FF0000"/>
                </a:solidFill>
              </a:rPr>
              <a:t>πληθυσμούς τα δύο </a:t>
            </a:r>
            <a:r>
              <a:rPr lang="el-GR" sz="2800" b="1" dirty="0">
                <a:solidFill>
                  <a:srgbClr val="FF0000"/>
                </a:solidFill>
              </a:rPr>
              <a:t>οργανοειδή;</a:t>
            </a:r>
          </a:p>
          <a:p>
            <a:pPr algn="l"/>
            <a:endParaRPr lang="en-US" sz="2800" b="1" dirty="0">
              <a:solidFill>
                <a:srgbClr val="FF0000"/>
              </a:solidFill>
            </a:endParaRPr>
          </a:p>
          <a:p>
            <a:pPr algn="l"/>
            <a:endParaRPr lang="el-GR" sz="2800" b="1" dirty="0">
              <a:solidFill>
                <a:srgbClr val="FF0000"/>
              </a:solidFill>
            </a:endParaRPr>
          </a:p>
          <a:p>
            <a:pPr algn="l"/>
            <a:endParaRPr lang="el-GR" sz="2800" b="1" dirty="0">
              <a:solidFill>
                <a:srgbClr val="FF0000"/>
              </a:solidFill>
            </a:endParaRPr>
          </a:p>
          <a:p>
            <a:pPr algn="l"/>
            <a:r>
              <a:rPr lang="el-GR" sz="2800" b="1" dirty="0" err="1">
                <a:solidFill>
                  <a:srgbClr val="FF0000"/>
                </a:solidFill>
              </a:rPr>
              <a:t>Ασκηση</a:t>
            </a:r>
            <a:r>
              <a:rPr lang="el-GR" sz="2800" b="1" dirty="0">
                <a:solidFill>
                  <a:srgbClr val="FF0000"/>
                </a:solidFill>
              </a:rPr>
              <a:t> 4β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l-GR" sz="2800" b="1" dirty="0">
                <a:solidFill>
                  <a:srgbClr val="FF0000"/>
                </a:solidFill>
              </a:rPr>
              <a:t>Με βάση αυτές τις διαφορές, σε ποια σημεία του νεφρού περιμένουμε να υπάρχει δυσλειτουργία; </a:t>
            </a:r>
            <a:r>
              <a:rPr lang="en-GB" sz="2800" b="1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34895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333">
            <a:extLst>
              <a:ext uri="{FF2B5EF4-FFF2-40B4-BE49-F238E27FC236}">
                <a16:creationId xmlns:a16="http://schemas.microsoft.com/office/drawing/2014/main" id="{7C1E96FC-C364-7CFC-8765-9470500333AF}"/>
              </a:ext>
            </a:extLst>
          </p:cNvPr>
          <p:cNvSpPr txBox="1"/>
          <p:nvPr/>
        </p:nvSpPr>
        <p:spPr>
          <a:xfrm>
            <a:off x="1465460" y="188673"/>
            <a:ext cx="674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Σύγκριση ανατομίας και φυσιολογίας</a:t>
            </a:r>
            <a:endParaRPr lang="en-GB" sz="28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8446922" y="-6373"/>
            <a:ext cx="2030306" cy="1152237"/>
            <a:chOff x="1724788" y="1271927"/>
            <a:chExt cx="3404180" cy="1931937"/>
          </a:xfrm>
          <a:solidFill>
            <a:schemeClr val="bg1"/>
          </a:solidFill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98029" y="1720166"/>
              <a:ext cx="1437247" cy="1530149"/>
            </a:xfrm>
            <a:prstGeom prst="rect">
              <a:avLst/>
            </a:prstGeom>
            <a:grpFill/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22215" y="1782547"/>
              <a:ext cx="1437246" cy="1397993"/>
            </a:xfrm>
            <a:prstGeom prst="rect">
              <a:avLst/>
            </a:prstGeom>
            <a:grpFill/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48720B-CF9C-4B28-853D-DBE5DD838987}"/>
                </a:ext>
              </a:extLst>
            </p:cNvPr>
            <p:cNvSpPr txBox="1"/>
            <p:nvPr/>
          </p:nvSpPr>
          <p:spPr>
            <a:xfrm>
              <a:off x="1724788" y="1272616"/>
              <a:ext cx="1491044" cy="5676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/>
                <a:t>Control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48720B-CF9C-4B28-853D-DBE5DD838987}"/>
                </a:ext>
              </a:extLst>
            </p:cNvPr>
            <p:cNvSpPr txBox="1"/>
            <p:nvPr/>
          </p:nvSpPr>
          <p:spPr>
            <a:xfrm>
              <a:off x="3451289" y="1271927"/>
              <a:ext cx="1677679" cy="5676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i="1" dirty="0"/>
                <a:t>HNF1B</a:t>
              </a:r>
              <a:r>
                <a:rPr lang="en-GB" sz="1600" i="1" baseline="30000" dirty="0"/>
                <a:t>+/-</a:t>
              </a:r>
              <a:endParaRPr lang="en-GB" sz="1600" b="1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E2D43C8-9701-43D2-A4AC-5A4157B484DE}"/>
              </a:ext>
            </a:extLst>
          </p:cNvPr>
          <p:cNvSpPr txBox="1"/>
          <p:nvPr/>
        </p:nvSpPr>
        <p:spPr>
          <a:xfrm>
            <a:off x="6440945" y="6538661"/>
            <a:ext cx="5656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Bantounas, Rooney et al (2024). Stem Cell Reports. </a:t>
            </a:r>
            <a:r>
              <a:rPr lang="en-GB" sz="1400" b="1" i="1" dirty="0"/>
              <a:t>19</a:t>
            </a:r>
            <a:r>
              <a:rPr lang="en-GB" sz="1400" i="1" dirty="0"/>
              <a:t>(6):859-876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EF4E6C-DF73-AF5B-910E-72104001D5A7}"/>
              </a:ext>
            </a:extLst>
          </p:cNvPr>
          <p:cNvGrpSpPr/>
          <p:nvPr/>
        </p:nvGrpSpPr>
        <p:grpSpPr>
          <a:xfrm>
            <a:off x="4479700" y="1323970"/>
            <a:ext cx="6893606" cy="5456965"/>
            <a:chOff x="2103311" y="1064163"/>
            <a:chExt cx="4725393" cy="374061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0BA24B0-B19E-1EBB-76B2-13FBC7EE0416}"/>
                </a:ext>
              </a:extLst>
            </p:cNvPr>
            <p:cNvCxnSpPr>
              <a:cxnSpLocks/>
            </p:cNvCxnSpPr>
            <p:nvPr/>
          </p:nvCxnSpPr>
          <p:spPr>
            <a:xfrm>
              <a:off x="6145002" y="2801842"/>
              <a:ext cx="470677" cy="735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Picture 4" descr="A picture containing ceramic ware, fabric, porcelain&#10;&#10;Description automatically generated">
              <a:extLst>
                <a:ext uri="{FF2B5EF4-FFF2-40B4-BE49-F238E27FC236}">
                  <a16:creationId xmlns:a16="http://schemas.microsoft.com/office/drawing/2014/main" id="{8F438833-555C-57E0-9A8A-DB89A85C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488" y="1347292"/>
              <a:ext cx="2999877" cy="1531193"/>
            </a:xfrm>
            <a:prstGeom prst="rect">
              <a:avLst/>
            </a:prstGeom>
          </p:spPr>
        </p:pic>
        <p:pic>
          <p:nvPicPr>
            <p:cNvPr id="6" name="Picture 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91F7B05-9E43-181F-5241-7A2486756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6"/>
            <a:stretch/>
          </p:blipFill>
          <p:spPr>
            <a:xfrm>
              <a:off x="3737814" y="2907953"/>
              <a:ext cx="2978698" cy="156434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CB5F80-C6E2-3115-863A-94E493483B84}"/>
                </a:ext>
              </a:extLst>
            </p:cNvPr>
            <p:cNvCxnSpPr>
              <a:cxnSpLocks/>
            </p:cNvCxnSpPr>
            <p:nvPr/>
          </p:nvCxnSpPr>
          <p:spPr>
            <a:xfrm>
              <a:off x="6369088" y="4395324"/>
              <a:ext cx="322477" cy="0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E88609-1C79-C795-60E2-38DAB4ADEDB8}"/>
                </a:ext>
              </a:extLst>
            </p:cNvPr>
            <p:cNvCxnSpPr>
              <a:cxnSpLocks/>
            </p:cNvCxnSpPr>
            <p:nvPr/>
          </p:nvCxnSpPr>
          <p:spPr>
            <a:xfrm>
              <a:off x="6383409" y="2794313"/>
              <a:ext cx="322477" cy="0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B74174-B607-1F71-1845-7AE45E9E7EFC}"/>
                </a:ext>
              </a:extLst>
            </p:cNvPr>
            <p:cNvSpPr/>
            <p:nvPr/>
          </p:nvSpPr>
          <p:spPr>
            <a:xfrm>
              <a:off x="3737814" y="1347292"/>
              <a:ext cx="1437911" cy="3183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C711430-D54E-72FE-A591-0EBC291522D9}"/>
                </a:ext>
              </a:extLst>
            </p:cNvPr>
            <p:cNvCxnSpPr>
              <a:cxnSpLocks/>
            </p:cNvCxnSpPr>
            <p:nvPr/>
          </p:nvCxnSpPr>
          <p:spPr>
            <a:xfrm>
              <a:off x="4386125" y="2773840"/>
              <a:ext cx="470677" cy="735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Picture 12" descr="A picture containing fabric, porcelain, ceramic ware&#10;&#10;Description automatically generated">
              <a:extLst>
                <a:ext uri="{FF2B5EF4-FFF2-40B4-BE49-F238E27FC236}">
                  <a16:creationId xmlns:a16="http://schemas.microsoft.com/office/drawing/2014/main" id="{FCFDF359-C6E8-ED33-1F5A-0DE25B88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311" y="2930070"/>
              <a:ext cx="2978698" cy="1537322"/>
            </a:xfrm>
            <a:prstGeom prst="rect">
              <a:avLst/>
            </a:prstGeom>
          </p:spPr>
        </p:pic>
        <p:pic>
          <p:nvPicPr>
            <p:cNvPr id="14" name="Picture 1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6871DFC-B78C-26A7-6ED3-54F111AFC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103312" y="1347292"/>
              <a:ext cx="2978698" cy="15373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A4329F-B367-8ED2-4D9F-C8EA1A59027C}"/>
                </a:ext>
              </a:extLst>
            </p:cNvPr>
            <p:cNvCxnSpPr>
              <a:cxnSpLocks/>
            </p:cNvCxnSpPr>
            <p:nvPr/>
          </p:nvCxnSpPr>
          <p:spPr>
            <a:xfrm>
              <a:off x="4704156" y="4396323"/>
              <a:ext cx="322477" cy="0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A988E6B-C030-C67D-B1C8-47D3D625EF25}"/>
                </a:ext>
              </a:extLst>
            </p:cNvPr>
            <p:cNvCxnSpPr>
              <a:cxnSpLocks/>
            </p:cNvCxnSpPr>
            <p:nvPr/>
          </p:nvCxnSpPr>
          <p:spPr>
            <a:xfrm>
              <a:off x="4704156" y="2802841"/>
              <a:ext cx="322477" cy="0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691406-17E8-C76D-8C9A-608E1F96BF9F}"/>
                </a:ext>
              </a:extLst>
            </p:cNvPr>
            <p:cNvSpPr txBox="1"/>
            <p:nvPr/>
          </p:nvSpPr>
          <p:spPr>
            <a:xfrm>
              <a:off x="3287266" y="1064163"/>
              <a:ext cx="2250783" cy="398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cs typeface="Arial" panose="020B0604020202020204" pitchFamily="34" charset="0"/>
                </a:rPr>
                <a:t>Non-mutant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02F17B-515D-CB9A-9914-3DE47425CEB2}"/>
                </a:ext>
              </a:extLst>
            </p:cNvPr>
            <p:cNvSpPr txBox="1"/>
            <p:nvPr/>
          </p:nvSpPr>
          <p:spPr>
            <a:xfrm>
              <a:off x="5107287" y="1070293"/>
              <a:ext cx="1721417" cy="398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cs typeface="Arial" panose="020B0604020202020204" pitchFamily="34" charset="0"/>
                </a:rPr>
                <a:t>HNF1B</a:t>
              </a:r>
              <a:r>
                <a:rPr lang="en-GB" b="1" i="1" baseline="30000" dirty="0">
                  <a:cs typeface="Arial" panose="020B0604020202020204" pitchFamily="34" charset="0"/>
                </a:rPr>
                <a:t>+/-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5E83C2-A76C-9A6D-220C-F004D1A4902E}"/>
                </a:ext>
              </a:extLst>
            </p:cNvPr>
            <p:cNvSpPr/>
            <p:nvPr/>
          </p:nvSpPr>
          <p:spPr>
            <a:xfrm>
              <a:off x="2103311" y="1347292"/>
              <a:ext cx="1437911" cy="3120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32B6DC-6B93-4AED-0AA9-2C5164077C1D}"/>
                </a:ext>
              </a:extLst>
            </p:cNvPr>
            <p:cNvSpPr txBox="1"/>
            <p:nvPr/>
          </p:nvSpPr>
          <p:spPr>
            <a:xfrm rot="16200000">
              <a:off x="2718970" y="1912568"/>
              <a:ext cx="1323620" cy="398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4A5708-C1B1-16BB-E702-E351F98C4BEF}"/>
                </a:ext>
              </a:extLst>
            </p:cNvPr>
            <p:cNvSpPr txBox="1"/>
            <p:nvPr/>
          </p:nvSpPr>
          <p:spPr>
            <a:xfrm rot="16200000">
              <a:off x="2370706" y="3589845"/>
              <a:ext cx="2030935" cy="398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cs typeface="Arial" panose="020B0604020202020204" pitchFamily="34" charset="0"/>
                </a:rPr>
                <a:t>+Forskolin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3078" y="1082510"/>
            <a:ext cx="4283738" cy="5563528"/>
            <a:chOff x="855952" y="20087907"/>
            <a:chExt cx="6365124" cy="826673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448720B-CF9C-4B28-853D-DBE5DD838987}"/>
                </a:ext>
              </a:extLst>
            </p:cNvPr>
            <p:cNvSpPr txBox="1"/>
            <p:nvPr/>
          </p:nvSpPr>
          <p:spPr>
            <a:xfrm>
              <a:off x="2502783" y="20087907"/>
              <a:ext cx="1728872" cy="71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Control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48720B-CF9C-4B28-853D-DBE5DD838987}"/>
                </a:ext>
              </a:extLst>
            </p:cNvPr>
            <p:cNvSpPr txBox="1"/>
            <p:nvPr/>
          </p:nvSpPr>
          <p:spPr>
            <a:xfrm>
              <a:off x="5197558" y="20087907"/>
              <a:ext cx="1978273" cy="71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1" dirty="0"/>
                <a:t>HNF1B</a:t>
              </a:r>
              <a:r>
                <a:rPr lang="en-GB" i="1" baseline="30000" dirty="0"/>
                <a:t>+/-</a:t>
              </a:r>
              <a:endParaRPr lang="en-GB" b="1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093524" y="20738087"/>
              <a:ext cx="5127552" cy="1307306"/>
              <a:chOff x="1670717" y="24176582"/>
              <a:chExt cx="4601353" cy="1173147"/>
            </a:xfrm>
          </p:grpSpPr>
          <p:pic>
            <p:nvPicPr>
              <p:cNvPr id="65" name="Picture 64" descr="R1-S4-2021-11-19T05-45-51_20.0x.tif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9271" y="24176582"/>
                <a:ext cx="2262799" cy="1167842"/>
              </a:xfrm>
              <a:prstGeom prst="rect">
                <a:avLst/>
              </a:prstGeom>
            </p:spPr>
          </p:pic>
          <p:pic>
            <p:nvPicPr>
              <p:cNvPr id="66" name="Picture 65" descr="R1-S7-2021-11-19T05-51-54_20.0x.tif"/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0717" y="24181887"/>
                <a:ext cx="2262799" cy="1167842"/>
              </a:xfrm>
              <a:prstGeom prst="rect">
                <a:avLst/>
              </a:prstGeom>
            </p:spPr>
          </p:pic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BD4DAA7-19A4-4F68-A499-34C86348F8E4}"/>
                  </a:ext>
                </a:extLst>
              </p:cNvPr>
              <p:cNvCxnSpPr/>
              <p:nvPr/>
            </p:nvCxnSpPr>
            <p:spPr>
              <a:xfrm>
                <a:off x="5880838" y="25286803"/>
                <a:ext cx="32658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BD4DAA7-19A4-4F68-A499-34C86348F8E4}"/>
                  </a:ext>
                </a:extLst>
              </p:cNvPr>
              <p:cNvCxnSpPr/>
              <p:nvPr/>
            </p:nvCxnSpPr>
            <p:spPr>
              <a:xfrm>
                <a:off x="3543967" y="25286803"/>
                <a:ext cx="32658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2092378" y="22149852"/>
              <a:ext cx="5120209" cy="1944104"/>
              <a:chOff x="2186458" y="21569665"/>
              <a:chExt cx="5514927" cy="2093975"/>
            </a:xfrm>
          </p:grpSpPr>
          <p:pic>
            <p:nvPicPr>
              <p:cNvPr id="63" name="Picture 62" descr="A picture containing fabric, ceramic ware, porcelain&#10;&#10;Description automatically generated">
                <a:extLst>
                  <a:ext uri="{FF2B5EF4-FFF2-40B4-BE49-F238E27FC236}">
                    <a16:creationId xmlns:a16="http://schemas.microsoft.com/office/drawing/2014/main" id="{2062ADC6-3C09-4B56-80A9-949C5D3B31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22" r="16399"/>
              <a:stretch/>
            </p:blipFill>
            <p:spPr>
              <a:xfrm>
                <a:off x="5004163" y="21569665"/>
                <a:ext cx="2697222" cy="2093975"/>
              </a:xfrm>
              <a:prstGeom prst="rect">
                <a:avLst/>
              </a:prstGeom>
            </p:spPr>
          </p:pic>
          <p:pic>
            <p:nvPicPr>
              <p:cNvPr id="64" name="Picture 63" descr="A picture containing ray&#10;&#10;Description automatically generated">
                <a:extLst>
                  <a:ext uri="{FF2B5EF4-FFF2-40B4-BE49-F238E27FC236}">
                    <a16:creationId xmlns:a16="http://schemas.microsoft.com/office/drawing/2014/main" id="{C751A272-7B98-4942-9046-2FB26419E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78" r="21562"/>
              <a:stretch/>
            </p:blipFill>
            <p:spPr>
              <a:xfrm>
                <a:off x="2186458" y="21569667"/>
                <a:ext cx="2737026" cy="2093973"/>
              </a:xfrm>
              <a:prstGeom prst="rect">
                <a:avLst/>
              </a:prstGeom>
            </p:spPr>
          </p:pic>
        </p:grpSp>
        <p:cxnSp>
          <p:nvCxnSpPr>
            <p:cNvPr id="45" name="Straight Connector 44"/>
            <p:cNvCxnSpPr/>
            <p:nvPr/>
          </p:nvCxnSpPr>
          <p:spPr>
            <a:xfrm>
              <a:off x="6441249" y="23956508"/>
              <a:ext cx="595871" cy="1269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845929" y="23956508"/>
              <a:ext cx="595871" cy="1269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2092377" y="24173983"/>
              <a:ext cx="5123065" cy="1962855"/>
              <a:chOff x="2161058" y="22064104"/>
              <a:chExt cx="5453445" cy="2089437"/>
            </a:xfrm>
          </p:grpSpPr>
          <p:pic>
            <p:nvPicPr>
              <p:cNvPr id="59" name="Picture 58" descr="A picture containing porcelain, fabric&#10;&#10;Description automatically generated">
                <a:extLst>
                  <a:ext uri="{FF2B5EF4-FFF2-40B4-BE49-F238E27FC236}">
                    <a16:creationId xmlns:a16="http://schemas.microsoft.com/office/drawing/2014/main" id="{E642FCDF-3046-47CD-BBC1-C49CAF889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89" r="16689"/>
              <a:stretch/>
            </p:blipFill>
            <p:spPr>
              <a:xfrm>
                <a:off x="4917281" y="22064104"/>
                <a:ext cx="2697222" cy="2089437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0C12266-8DD0-4132-B92A-E67E29A2B4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43" r="14197"/>
              <a:stretch/>
            </p:blipFill>
            <p:spPr>
              <a:xfrm>
                <a:off x="2161058" y="22064104"/>
                <a:ext cx="2697222" cy="2063520"/>
              </a:xfrm>
              <a:prstGeom prst="rect">
                <a:avLst/>
              </a:prstGeom>
            </p:spPr>
          </p:pic>
          <p:cxnSp>
            <p:nvCxnSpPr>
              <p:cNvPr id="61" name="Straight Connector 60"/>
              <p:cNvCxnSpPr/>
              <p:nvPr/>
            </p:nvCxnSpPr>
            <p:spPr>
              <a:xfrm>
                <a:off x="4060106" y="24011474"/>
                <a:ext cx="635574" cy="1354"/>
              </a:xfrm>
              <a:prstGeom prst="line">
                <a:avLst/>
              </a:prstGeom>
              <a:ln w="38100" cmpd="sng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6828510" y="24011474"/>
                <a:ext cx="635574" cy="1354"/>
              </a:xfrm>
              <a:prstGeom prst="line">
                <a:avLst/>
              </a:prstGeom>
              <a:ln w="38100" cmpd="sng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AE15D5-6A4E-4C84-9C6E-B61BADACF247}"/>
                </a:ext>
              </a:extLst>
            </p:cNvPr>
            <p:cNvSpPr txBox="1"/>
            <p:nvPr/>
          </p:nvSpPr>
          <p:spPr>
            <a:xfrm rot="16200000">
              <a:off x="1340598" y="21012339"/>
              <a:ext cx="926974" cy="71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LTL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0AE15D5-6A4E-4C84-9C6E-B61BADACF247}"/>
                </a:ext>
              </a:extLst>
            </p:cNvPr>
            <p:cNvSpPr txBox="1"/>
            <p:nvPr/>
          </p:nvSpPr>
          <p:spPr>
            <a:xfrm rot="16200000">
              <a:off x="1085901" y="22702008"/>
              <a:ext cx="1436366" cy="71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CUBN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0AE15D5-6A4E-4C84-9C6E-B61BADACF247}"/>
                </a:ext>
              </a:extLst>
            </p:cNvPr>
            <p:cNvSpPr txBox="1"/>
            <p:nvPr/>
          </p:nvSpPr>
          <p:spPr>
            <a:xfrm rot="16200000">
              <a:off x="1169990" y="24718112"/>
              <a:ext cx="1268189" cy="71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LRP2</a:t>
              </a:r>
            </a:p>
          </p:txBody>
        </p:sp>
        <p:pic>
          <p:nvPicPr>
            <p:cNvPr id="51" name="Picture 50" descr="A picture containing jaguar, giraffe&#10;&#10;Description automatically generated">
              <a:extLst>
                <a:ext uri="{FF2B5EF4-FFF2-40B4-BE49-F238E27FC236}">
                  <a16:creationId xmlns:a16="http://schemas.microsoft.com/office/drawing/2014/main" id="{E2BC649C-4382-412F-876E-2B710CC7E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9" r="14452"/>
            <a:stretch/>
          </p:blipFill>
          <p:spPr>
            <a:xfrm>
              <a:off x="4704074" y="26213337"/>
              <a:ext cx="2507930" cy="1947017"/>
            </a:xfrm>
            <a:prstGeom prst="rect">
              <a:avLst/>
            </a:prstGeom>
          </p:spPr>
        </p:pic>
        <p:pic>
          <p:nvPicPr>
            <p:cNvPr id="52" name="Picture 51" descr="A picture containing turtle, ceramic ware, porcelain, fabric&#10;&#10;Description automatically generated">
              <a:extLst>
                <a:ext uri="{FF2B5EF4-FFF2-40B4-BE49-F238E27FC236}">
                  <a16:creationId xmlns:a16="http://schemas.microsoft.com/office/drawing/2014/main" id="{00A80CC2-93C7-493E-A251-5C55B1CE5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0" r="18191"/>
            <a:stretch/>
          </p:blipFill>
          <p:spPr>
            <a:xfrm rot="10800000">
              <a:off x="2084116" y="26213337"/>
              <a:ext cx="2548692" cy="1970353"/>
            </a:xfrm>
            <a:prstGeom prst="rect">
              <a:avLst/>
            </a:prstGeom>
          </p:spPr>
        </p:pic>
        <p:cxnSp>
          <p:nvCxnSpPr>
            <p:cNvPr id="53" name="Straight Connector 52"/>
            <p:cNvCxnSpPr/>
            <p:nvPr/>
          </p:nvCxnSpPr>
          <p:spPr>
            <a:xfrm>
              <a:off x="6392122" y="28048460"/>
              <a:ext cx="590969" cy="1259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861242" y="28074313"/>
              <a:ext cx="590969" cy="1259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0AE15D5-6A4E-4C84-9C6E-B61BADACF247}"/>
                </a:ext>
              </a:extLst>
            </p:cNvPr>
            <p:cNvSpPr txBox="1"/>
            <p:nvPr/>
          </p:nvSpPr>
          <p:spPr>
            <a:xfrm rot="16200000">
              <a:off x="989679" y="26824575"/>
              <a:ext cx="1633322" cy="71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SYNPO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543794" y="20887949"/>
              <a:ext cx="0" cy="51780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-948567" y="23175184"/>
              <a:ext cx="4326599" cy="71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Proximal Tubules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66228" y="26847359"/>
              <a:ext cx="2297013" cy="71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Glomeruli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5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5A929-0498-C06A-354B-D3B33CA8A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1AE6D5-37EE-20F2-ABDB-70DF6ADDECFC}"/>
              </a:ext>
            </a:extLst>
          </p:cNvPr>
          <p:cNvSpPr txBox="1"/>
          <p:nvPr/>
        </p:nvSpPr>
        <p:spPr>
          <a:xfrm>
            <a:off x="2162801" y="14559"/>
            <a:ext cx="77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Περίγραμμα μαθήματος</a:t>
            </a:r>
            <a:endParaRPr lang="en-GB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0C97C-2030-5BD1-4531-8A1D14E38325}"/>
              </a:ext>
            </a:extLst>
          </p:cNvPr>
          <p:cNvSpPr txBox="1"/>
          <p:nvPr/>
        </p:nvSpPr>
        <p:spPr>
          <a:xfrm>
            <a:off x="1015219" y="1705153"/>
            <a:ext cx="10161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Σύντομη εισαγωγή στη χρήση πολυδύναμων βλαστοκυττάρων για την ανάπτυξη μοντέλων ασθενειών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Πολύ (!) σύντομη εισαγωγή στην ανάπτυξη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Διαφοροποίηση προς νεφρικό ιστό  σε δύο και σε τρεις διαστάσεις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Αναπαράσταση γενετικών/αναπτυξιακών ασθενειών του νεφρού</a:t>
            </a:r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Ανοιχτά ζητήματα και τρέχουσα έρευνα</a:t>
            </a:r>
          </a:p>
        </p:txBody>
      </p:sp>
    </p:spTree>
    <p:extLst>
      <p:ext uri="{BB962C8B-B14F-4D97-AF65-F5344CB8AC3E}">
        <p14:creationId xmlns:p14="http://schemas.microsoft.com/office/powerpoint/2010/main" val="408230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CA0187-9C86-4D63-CC87-7739C65E55E9}"/>
              </a:ext>
            </a:extLst>
          </p:cNvPr>
          <p:cNvSpPr txBox="1"/>
          <p:nvPr/>
        </p:nvSpPr>
        <p:spPr>
          <a:xfrm>
            <a:off x="1949450" y="133350"/>
            <a:ext cx="854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Ανοιχτά ζητήματα και τρέχουσα έρευνα</a:t>
            </a:r>
            <a:endParaRPr lang="en-GB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A2A2A-C8CD-ED8F-DB18-A6BABF0130C0}"/>
              </a:ext>
            </a:extLst>
          </p:cNvPr>
          <p:cNvSpPr txBox="1"/>
          <p:nvPr/>
        </p:nvSpPr>
        <p:spPr>
          <a:xfrm>
            <a:off x="514350" y="1440169"/>
            <a:ext cx="9975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l-GR" sz="2400" b="1" dirty="0"/>
              <a:t>Μεταβλητότητα / </a:t>
            </a:r>
            <a:r>
              <a:rPr lang="el-GR" sz="2400" b="1" dirty="0" err="1"/>
              <a:t>επαναληψιμότητα</a:t>
            </a:r>
            <a:r>
              <a:rPr lang="el-GR" sz="2400" b="1" dirty="0"/>
              <a:t> </a:t>
            </a:r>
            <a:r>
              <a:rPr lang="el-GR" sz="2400" dirty="0"/>
              <a:t>διαφοροποίησης</a:t>
            </a:r>
          </a:p>
          <a:p>
            <a:pPr marL="457200" indent="-457200" algn="l">
              <a:buFont typeface="+mj-lt"/>
              <a:buAutoNum type="arabicPeriod"/>
            </a:pPr>
            <a:endParaRPr lang="en-GB" sz="2400" dirty="0"/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r>
              <a:rPr lang="el-GR" sz="2400" dirty="0"/>
              <a:t>Οργανοειδή που να αντιπροσωπεύουν </a:t>
            </a:r>
            <a:r>
              <a:rPr lang="el-GR" sz="2400" b="1" dirty="0"/>
              <a:t>όλο το νεφρό </a:t>
            </a:r>
            <a:r>
              <a:rPr lang="el-GR" sz="2400" dirty="0">
                <a:sym typeface="Wingdings" panose="05000000000000000000" pitchFamily="2" charset="2"/>
              </a:rPr>
              <a:t> </a:t>
            </a:r>
            <a:r>
              <a:rPr lang="en-GB" sz="2400" dirty="0">
                <a:sym typeface="Wingdings" panose="05000000000000000000" pitchFamily="2" charset="2"/>
              </a:rPr>
              <a:t>Assembloids</a:t>
            </a:r>
            <a:endParaRPr lang="el-GR" sz="2400" dirty="0"/>
          </a:p>
          <a:p>
            <a:pPr marL="457200" indent="-457200" algn="l">
              <a:buFont typeface="+mj-lt"/>
              <a:buAutoNum type="arabicPeriod"/>
            </a:pPr>
            <a:endParaRPr lang="en-GB" sz="2400" dirty="0"/>
          </a:p>
          <a:p>
            <a:pPr marL="457200" indent="-457200" algn="l">
              <a:buFont typeface="+mj-lt"/>
              <a:buAutoNum type="arabicPeriod"/>
            </a:pPr>
            <a:endParaRPr lang="el-GR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FBF9FD-1408-FA04-16F4-5EC4D3E77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3164659"/>
            <a:ext cx="5213988" cy="3475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D515F1-8A63-A127-635A-A9D5D7EDEC90}"/>
              </a:ext>
            </a:extLst>
          </p:cNvPr>
          <p:cNvSpPr txBox="1"/>
          <p:nvPr/>
        </p:nvSpPr>
        <p:spPr>
          <a:xfrm>
            <a:off x="514350" y="3748493"/>
            <a:ext cx="57054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Αγγείωση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Αναπτυξιακή φάση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(To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μοριακό αποτύπωμα είναι πιο κοντά σε εμβρυϊκό νεφρό)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82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AA54D-5F47-F4C5-8A24-EC7EA0BA5592}"/>
              </a:ext>
            </a:extLst>
          </p:cNvPr>
          <p:cNvSpPr txBox="1"/>
          <p:nvPr/>
        </p:nvSpPr>
        <p:spPr>
          <a:xfrm>
            <a:off x="1425469" y="154877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Το επόμενο βήμα</a:t>
            </a:r>
            <a:r>
              <a:rPr lang="en-GB" sz="2800" b="1" dirty="0"/>
              <a:t>: </a:t>
            </a:r>
            <a:r>
              <a:rPr lang="en-GB" sz="2800" b="1" dirty="0" err="1"/>
              <a:t>Assembloids</a:t>
            </a:r>
            <a:endParaRPr lang="en-GB" sz="28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8172DA-A4DB-F4D2-34C4-531E322921CD}"/>
              </a:ext>
            </a:extLst>
          </p:cNvPr>
          <p:cNvGrpSpPr/>
          <p:nvPr/>
        </p:nvGrpSpPr>
        <p:grpSpPr>
          <a:xfrm>
            <a:off x="7480300" y="2166962"/>
            <a:ext cx="4298950" cy="3793735"/>
            <a:chOff x="7480300" y="1976462"/>
            <a:chExt cx="4298950" cy="37937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652DAC-60A2-9330-DE04-449B63995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5549" y="1976462"/>
              <a:ext cx="3489717" cy="35074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AA0420-2035-F2BC-7BB8-5F954B3EA5E6}"/>
                </a:ext>
              </a:extLst>
            </p:cNvPr>
            <p:cNvSpPr txBox="1"/>
            <p:nvPr/>
          </p:nvSpPr>
          <p:spPr>
            <a:xfrm>
              <a:off x="7480300" y="5462420"/>
              <a:ext cx="42989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0" i="1" dirty="0">
                  <a:solidFill>
                    <a:srgbClr val="2E2E2E"/>
                  </a:solidFill>
                  <a:effectLst/>
                  <a:latin typeface="helvetica" panose="020B0604020202020204" pitchFamily="34" charset="0"/>
                </a:rPr>
                <a:t>Shi </a:t>
              </a:r>
              <a:r>
                <a:rPr lang="en-GB" sz="1400" i="1" dirty="0">
                  <a:solidFill>
                    <a:srgbClr val="2E2E2E"/>
                  </a:solidFill>
                  <a:latin typeface="helvetica" panose="020B0604020202020204" pitchFamily="34" charset="0"/>
                </a:rPr>
                <a:t>et al., (2025). </a:t>
              </a:r>
              <a:r>
                <a:rPr lang="en-US" sz="1400" b="0" i="1" dirty="0">
                  <a:solidFill>
                    <a:srgbClr val="2E2E2E"/>
                  </a:solidFill>
                  <a:effectLst/>
                  <a:latin typeface="helvetica" panose="020B0604020202020204" pitchFamily="34" charset="0"/>
                </a:rPr>
                <a:t>Cell Stem Cell, 32, 1055-1070.e8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964C30-240F-74F6-0D3C-2EC4F9F87E7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50590" y="2485151"/>
            <a:ext cx="3629710" cy="113434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17CC63-F8CC-FD39-3A2A-287860F62DC1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273826" y="4244216"/>
            <a:ext cx="2206474" cy="109176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06F1879-0A8A-B9D7-83E0-F53BEFC94BC2}"/>
              </a:ext>
            </a:extLst>
          </p:cNvPr>
          <p:cNvSpPr txBox="1"/>
          <p:nvPr/>
        </p:nvSpPr>
        <p:spPr>
          <a:xfrm>
            <a:off x="3511550" y="664033"/>
            <a:ext cx="556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u="sng" dirty="0"/>
              <a:t>Προσομοίωση ολόκληρου του νεφρού</a:t>
            </a:r>
            <a:endParaRPr lang="en-GB" sz="2400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EE8466-871C-51C4-B7B3-A0D071505488}"/>
              </a:ext>
            </a:extLst>
          </p:cNvPr>
          <p:cNvGrpSpPr/>
          <p:nvPr/>
        </p:nvGrpSpPr>
        <p:grpSpPr>
          <a:xfrm>
            <a:off x="1053996" y="1345176"/>
            <a:ext cx="3135612" cy="2204746"/>
            <a:chOff x="1053996" y="1345176"/>
            <a:chExt cx="3135612" cy="2204746"/>
          </a:xfrm>
        </p:grpSpPr>
        <p:pic>
          <p:nvPicPr>
            <p:cNvPr id="14" name="Picture 2" descr="G:\ips270617\ab\OG2 CTRL TF173BP16 7+15 X4.tif">
              <a:extLst>
                <a:ext uri="{FF2B5EF4-FFF2-40B4-BE49-F238E27FC236}">
                  <a16:creationId xmlns:a16="http://schemas.microsoft.com/office/drawing/2014/main" id="{48416E1C-7EFC-29DD-C2AE-2B4BF5CEB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438" y="1732737"/>
              <a:ext cx="2014152" cy="1504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2313B4-9B74-40A5-4A99-8F0CB6E1F4DB}"/>
                </a:ext>
              </a:extLst>
            </p:cNvPr>
            <p:cNvSpPr txBox="1"/>
            <p:nvPr/>
          </p:nvSpPr>
          <p:spPr>
            <a:xfrm>
              <a:off x="1425469" y="1345176"/>
              <a:ext cx="2744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</a:rPr>
                <a:t>Οργανοειδή </a:t>
              </a:r>
              <a:r>
                <a:rPr lang="el-GR" b="1" dirty="0" err="1">
                  <a:solidFill>
                    <a:srgbClr val="FF0000"/>
                  </a:solidFill>
                </a:rPr>
                <a:t>Νεφώνων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EE5233-B41A-570A-0B63-CA3BE9616B0A}"/>
                </a:ext>
              </a:extLst>
            </p:cNvPr>
            <p:cNvSpPr txBox="1"/>
            <p:nvPr/>
          </p:nvSpPr>
          <p:spPr>
            <a:xfrm>
              <a:off x="1053996" y="3242145"/>
              <a:ext cx="31356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i="1" dirty="0"/>
                <a:t>Ioannis Bantounas, Faris Tengku, UoM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7B42B5-3A6B-0098-7EAE-1ABE0797567B}"/>
              </a:ext>
            </a:extLst>
          </p:cNvPr>
          <p:cNvGrpSpPr/>
          <p:nvPr/>
        </p:nvGrpSpPr>
        <p:grpSpPr>
          <a:xfrm>
            <a:off x="560857" y="4244216"/>
            <a:ext cx="4712969" cy="2085515"/>
            <a:chOff x="560857" y="4244216"/>
            <a:chExt cx="4712969" cy="20855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A1857A-CE73-7324-C447-7F67B5E096CA}"/>
                </a:ext>
              </a:extLst>
            </p:cNvPr>
            <p:cNvGrpSpPr/>
            <p:nvPr/>
          </p:nvGrpSpPr>
          <p:grpSpPr>
            <a:xfrm>
              <a:off x="560857" y="4650007"/>
              <a:ext cx="4712969" cy="1371947"/>
              <a:chOff x="3117185" y="5250837"/>
              <a:chExt cx="4712969" cy="137194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D1A97A5-8F44-6041-B7FF-D6285ABD8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7185" y="5250837"/>
                <a:ext cx="1832185" cy="1371947"/>
              </a:xfrm>
              <a:prstGeom prst="rect">
                <a:avLst/>
              </a:prstGeom>
            </p:spPr>
          </p:pic>
          <p:pic>
            <p:nvPicPr>
              <p:cNvPr id="12" name="Picture 11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FF149E94-66A9-AC3E-0B51-06173C8E0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75466" y="5250837"/>
                <a:ext cx="2654688" cy="1371947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D2E6337-A95E-9F99-8945-D1D2FD3B74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16650" y="5323755"/>
                <a:ext cx="190268" cy="41444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EC4953-0A8D-6B22-1F97-E50FE856A36A}"/>
                </a:ext>
              </a:extLst>
            </p:cNvPr>
            <p:cNvSpPr txBox="1"/>
            <p:nvPr/>
          </p:nvSpPr>
          <p:spPr>
            <a:xfrm>
              <a:off x="1126734" y="4244216"/>
              <a:ext cx="3581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</a:rPr>
                <a:t>Οργανοειδή Συλλεκτικού Πόρου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767F76-CC9B-1382-C445-1B8836778D13}"/>
                </a:ext>
              </a:extLst>
            </p:cNvPr>
            <p:cNvSpPr txBox="1"/>
            <p:nvPr/>
          </p:nvSpPr>
          <p:spPr>
            <a:xfrm>
              <a:off x="560857" y="6021954"/>
              <a:ext cx="2249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i="1" dirty="0"/>
                <a:t>Shuruq Almuwallad, UoM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6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575A1-5E1C-090F-E736-CE3FE62C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10C2E-223A-97BB-4979-A5CBF4B9BA08}"/>
              </a:ext>
            </a:extLst>
          </p:cNvPr>
          <p:cNvSpPr txBox="1"/>
          <p:nvPr/>
        </p:nvSpPr>
        <p:spPr>
          <a:xfrm>
            <a:off x="1425469" y="154877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Το επόμενο βήμα</a:t>
            </a:r>
            <a:r>
              <a:rPr lang="en-GB" sz="2800" b="1" dirty="0"/>
              <a:t>: </a:t>
            </a:r>
            <a:r>
              <a:rPr lang="en-GB" sz="2800" b="1" dirty="0" err="1"/>
              <a:t>Assembloids</a:t>
            </a:r>
            <a:endParaRPr lang="en-GB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C4229-C2F6-02B4-3261-ABB2419C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45" y="1241425"/>
            <a:ext cx="10867310" cy="4375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4EEDB-B097-DA47-9FF7-D4BF6B19FB8D}"/>
              </a:ext>
            </a:extLst>
          </p:cNvPr>
          <p:cNvSpPr txBox="1"/>
          <p:nvPr/>
        </p:nvSpPr>
        <p:spPr>
          <a:xfrm>
            <a:off x="7340600" y="5616575"/>
            <a:ext cx="4298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1" dirty="0">
                <a:solidFill>
                  <a:srgbClr val="2E2E2E"/>
                </a:solidFill>
                <a:effectLst/>
                <a:latin typeface="helvetica" panose="020B0604020202020204" pitchFamily="34" charset="0"/>
              </a:rPr>
              <a:t>Shi </a:t>
            </a:r>
            <a:r>
              <a:rPr lang="en-GB" sz="1400" i="1" dirty="0">
                <a:solidFill>
                  <a:srgbClr val="2E2E2E"/>
                </a:solidFill>
                <a:latin typeface="helvetica" panose="020B0604020202020204" pitchFamily="34" charset="0"/>
              </a:rPr>
              <a:t>et al., (2025). </a:t>
            </a:r>
            <a:r>
              <a:rPr lang="en-US" sz="1400" b="0" i="1" dirty="0">
                <a:solidFill>
                  <a:srgbClr val="2E2E2E"/>
                </a:solidFill>
                <a:effectLst/>
                <a:latin typeface="helvetica" panose="020B0604020202020204" pitchFamily="34" charset="0"/>
              </a:rPr>
              <a:t>Cell Stem Cell, 32, 1055-1070.e8</a:t>
            </a:r>
          </a:p>
        </p:txBody>
      </p:sp>
    </p:spTree>
    <p:extLst>
      <p:ext uri="{BB962C8B-B14F-4D97-AF65-F5344CB8AC3E}">
        <p14:creationId xmlns:p14="http://schemas.microsoft.com/office/powerpoint/2010/main" val="316027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mond SureGro Cell Culture Flask Non-Treated with Vent Cap">
            <a:extLst>
              <a:ext uri="{FF2B5EF4-FFF2-40B4-BE49-F238E27FC236}">
                <a16:creationId xmlns:a16="http://schemas.microsoft.com/office/drawing/2014/main" id="{ED6EDB6E-D76E-FC81-6E16-CEF1DE9E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35" y="596851"/>
            <a:ext cx="1804992" cy="180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900B12-F21B-5896-AD5C-D2FD8345F302}"/>
              </a:ext>
            </a:extLst>
          </p:cNvPr>
          <p:cNvSpPr txBox="1"/>
          <p:nvPr/>
        </p:nvSpPr>
        <p:spPr>
          <a:xfrm>
            <a:off x="1276130" y="73631"/>
            <a:ext cx="959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Γιατί μοντέλα ασθενειών από ανθρώπινα </a:t>
            </a:r>
            <a:r>
              <a:rPr lang="el-GR" sz="2800" b="1" dirty="0" err="1"/>
              <a:t>βλαστοκύτταρα</a:t>
            </a:r>
            <a:r>
              <a:rPr lang="en-GB" sz="2800" b="1" dirty="0"/>
              <a:t>;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F12013-3D04-CE79-9F7C-F9A38CCBF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t="37081" r="-19913" b="-1846"/>
          <a:stretch/>
        </p:blipFill>
        <p:spPr>
          <a:xfrm>
            <a:off x="7738855" y="905814"/>
            <a:ext cx="1845414" cy="974140"/>
          </a:xfrm>
          <a:prstGeom prst="rect">
            <a:avLst/>
          </a:prstGeom>
        </p:spPr>
      </p:pic>
      <p:pic>
        <p:nvPicPr>
          <p:cNvPr id="19" name="Picture 7" descr="C:\myPhd\16. 3D Organoids Self organization\3D Time Lapse 02\d8.tif">
            <a:extLst>
              <a:ext uri="{FF2B5EF4-FFF2-40B4-BE49-F238E27FC236}">
                <a16:creationId xmlns:a16="http://schemas.microsoft.com/office/drawing/2014/main" id="{7C747995-930B-7F4E-849B-283B620A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113" y="834899"/>
            <a:ext cx="1338027" cy="99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8BD6D3-3242-E7FF-F5D0-3F261DCEDDC3}"/>
              </a:ext>
            </a:extLst>
          </p:cNvPr>
          <p:cNvGraphicFramePr>
            <a:graphicFrameLocks noGrp="1"/>
          </p:cNvGraphicFramePr>
          <p:nvPr/>
        </p:nvGraphicFramePr>
        <p:xfrm>
          <a:off x="203201" y="1834540"/>
          <a:ext cx="11743267" cy="496522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39847">
                  <a:extLst>
                    <a:ext uri="{9D8B030D-6E8A-4147-A177-3AD203B41FA5}">
                      <a16:colId xmlns:a16="http://schemas.microsoft.com/office/drawing/2014/main" val="1611181131"/>
                    </a:ext>
                  </a:extLst>
                </a:gridCol>
                <a:gridCol w="2301140">
                  <a:extLst>
                    <a:ext uri="{9D8B030D-6E8A-4147-A177-3AD203B41FA5}">
                      <a16:colId xmlns:a16="http://schemas.microsoft.com/office/drawing/2014/main" val="505193488"/>
                    </a:ext>
                  </a:extLst>
                </a:gridCol>
                <a:gridCol w="2301140">
                  <a:extLst>
                    <a:ext uri="{9D8B030D-6E8A-4147-A177-3AD203B41FA5}">
                      <a16:colId xmlns:a16="http://schemas.microsoft.com/office/drawing/2014/main" val="161007762"/>
                    </a:ext>
                  </a:extLst>
                </a:gridCol>
                <a:gridCol w="2301140">
                  <a:extLst>
                    <a:ext uri="{9D8B030D-6E8A-4147-A177-3AD203B41FA5}">
                      <a16:colId xmlns:a16="http://schemas.microsoft.com/office/drawing/2014/main" val="2673971395"/>
                    </a:ext>
                  </a:extLst>
                </a:gridCol>
              </a:tblGrid>
              <a:tr h="690199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Κυτταρικές Σειρές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Ζωικά μοντέλα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Βλαστοκυτταρικά μοντέλα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5815497"/>
                  </a:ext>
                </a:extLst>
              </a:tr>
              <a:tr h="690199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Ευκολία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☑</a:t>
                      </a:r>
                      <a:endParaRPr lang="en-GB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3826331"/>
                  </a:ext>
                </a:extLst>
              </a:tr>
              <a:tr h="690199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Χαμηλό Κόστος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00B050"/>
                          </a:solidFill>
                          <a:latin typeface="Aptos" panose="020B0004020202020204" pitchFamily="34" charset="0"/>
                        </a:rPr>
                        <a:t>☑</a:t>
                      </a:r>
                      <a:endParaRPr lang="en-GB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404646"/>
                  </a:ext>
                </a:extLst>
              </a:tr>
              <a:tr h="720354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Αναπαραγωγή πολύπλοκων </a:t>
                      </a:r>
                      <a:r>
                        <a:rPr lang="el-GR" sz="2000" dirty="0" err="1"/>
                        <a:t>φαινοτυπικών</a:t>
                      </a:r>
                      <a:r>
                        <a:rPr lang="el-GR" sz="2000" dirty="0"/>
                        <a:t> χαρακτηριστικών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☑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☑</a:t>
                      </a:r>
                      <a:endParaRPr lang="en-GB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8794764"/>
                  </a:ext>
                </a:extLst>
              </a:tr>
              <a:tr h="690199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Πλήρες περιβάλλον οργανισμού 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☑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620617"/>
                  </a:ext>
                </a:extLst>
              </a:tr>
              <a:tr h="720354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Χρησιμότητα για εξατομικευμένη ιατρική 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☑</a:t>
                      </a:r>
                      <a:endParaRPr lang="en-GB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81566"/>
                  </a:ext>
                </a:extLst>
              </a:tr>
              <a:tr h="720354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Μελέτη της ανθρώπινης εκδοχής της ασθένειας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>
                          <a:solidFill>
                            <a:srgbClr val="FF0000"/>
                          </a:solidFill>
                          <a:latin typeface="Aptos" panose="020B0004020202020204" pitchFamily="34" charset="0"/>
                        </a:rPr>
                        <a:t>⮽</a:t>
                      </a:r>
                      <a:endParaRPr lang="en-GB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☑</a:t>
                      </a:r>
                      <a:endParaRPr lang="en-GB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1000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082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A167E-3CD5-54BE-20F8-639F85352DA0}"/>
              </a:ext>
            </a:extLst>
          </p:cNvPr>
          <p:cNvSpPr txBox="1"/>
          <p:nvPr/>
        </p:nvSpPr>
        <p:spPr>
          <a:xfrm>
            <a:off x="1425469" y="154877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/>
              <a:t>Αγγείωση</a:t>
            </a:r>
            <a:endParaRPr lang="en-GB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DE62D-3BFE-B06E-9659-0FDD1CE3A294}"/>
              </a:ext>
            </a:extLst>
          </p:cNvPr>
          <p:cNvSpPr txBox="1"/>
          <p:nvPr/>
        </p:nvSpPr>
        <p:spPr>
          <a:xfrm>
            <a:off x="63500" y="1397000"/>
            <a:ext cx="485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u="sng" dirty="0"/>
              <a:t>Μπορούμε να βελτιώσουμε την </a:t>
            </a:r>
            <a:r>
              <a:rPr lang="el-GR" sz="2000" u="sng" dirty="0" err="1"/>
              <a:t>αγγείωση</a:t>
            </a:r>
            <a:endParaRPr lang="en-GB" sz="20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FA7F6-0C56-58CA-A9AB-8872C581A992}"/>
              </a:ext>
            </a:extLst>
          </p:cNvPr>
          <p:cNvSpPr txBox="1"/>
          <p:nvPr/>
        </p:nvSpPr>
        <p:spPr>
          <a:xfrm>
            <a:off x="5314950" y="1089224"/>
            <a:ext cx="6268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u="sng" dirty="0"/>
              <a:t>Αλλά: Δεν μπορούμε</a:t>
            </a:r>
            <a:r>
              <a:rPr lang="en-GB" sz="2000" u="sng" dirty="0"/>
              <a:t> (</a:t>
            </a:r>
            <a:r>
              <a:rPr lang="el-GR" sz="2000" u="sng" dirty="0"/>
              <a:t>ακόμα) </a:t>
            </a:r>
            <a:r>
              <a:rPr lang="en-US" sz="2000" i="1" u="sng" dirty="0"/>
              <a:t>in vitro</a:t>
            </a:r>
            <a:r>
              <a:rPr lang="el-GR" sz="2000" u="sng" dirty="0"/>
              <a:t> να «πείσουμε» τα αγγεία να εισέλθουν στην κάψα του </a:t>
            </a:r>
            <a:r>
              <a:rPr lang="en-GB" sz="2000" u="sng" dirty="0"/>
              <a:t>Bowman!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56CBC4-2D30-6A94-79E2-2C0429592484}"/>
              </a:ext>
            </a:extLst>
          </p:cNvPr>
          <p:cNvGrpSpPr/>
          <p:nvPr/>
        </p:nvGrpSpPr>
        <p:grpSpPr>
          <a:xfrm>
            <a:off x="126258" y="2025633"/>
            <a:ext cx="4402095" cy="3689383"/>
            <a:chOff x="31518" y="431269"/>
            <a:chExt cx="4703176" cy="39417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C19C6E-6C31-B672-4EC8-DCD123C92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815" y="2596944"/>
              <a:ext cx="2151879" cy="17760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0CE9D4-8085-6B9C-D3C9-110932A0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637" y="722656"/>
              <a:ext cx="2151879" cy="17760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97C42B-4DF0-DEF5-AF5C-D71E2D1A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35" y="661381"/>
              <a:ext cx="1997924" cy="1778273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5EA629F-9C10-3679-C76E-385BC2F66213}"/>
                </a:ext>
              </a:extLst>
            </p:cNvPr>
            <p:cNvCxnSpPr/>
            <p:nvPr/>
          </p:nvCxnSpPr>
          <p:spPr>
            <a:xfrm flipH="1">
              <a:off x="1680747" y="2390600"/>
              <a:ext cx="45531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3AC82C-197B-71DE-47C7-EBE6CCE56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72" y="2432720"/>
              <a:ext cx="1995416" cy="17760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7B2533-E067-D16E-E356-0E15559D2B08}"/>
                </a:ext>
              </a:extLst>
            </p:cNvPr>
            <p:cNvSpPr txBox="1"/>
            <p:nvPr/>
          </p:nvSpPr>
          <p:spPr>
            <a:xfrm>
              <a:off x="819590" y="436015"/>
              <a:ext cx="1042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CAC46B-FDA1-5837-F0A4-6EE0CC3C453B}"/>
                </a:ext>
              </a:extLst>
            </p:cNvPr>
            <p:cNvSpPr txBox="1"/>
            <p:nvPr/>
          </p:nvSpPr>
          <p:spPr>
            <a:xfrm>
              <a:off x="2501007" y="431269"/>
              <a:ext cx="2023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Anti-</a:t>
              </a:r>
              <a:r>
                <a:rPr lang="en-GB" sz="1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miR</a:t>
              </a:r>
              <a:r>
                <a:rPr lang="en-GB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l-GR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199</a:t>
              </a:r>
              <a:r>
                <a:rPr lang="en-GB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a-3p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B2D0A7-D251-8CE4-B244-F7A11172D19A}"/>
                </a:ext>
              </a:extLst>
            </p:cNvPr>
            <p:cNvCxnSpPr>
              <a:cxnSpLocks/>
            </p:cNvCxnSpPr>
            <p:nvPr/>
          </p:nvCxnSpPr>
          <p:spPr>
            <a:xfrm>
              <a:off x="374672" y="777647"/>
              <a:ext cx="0" cy="34126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4C5BEA-6D2A-3E0B-8E29-3B3F2C2A387E}"/>
                </a:ext>
              </a:extLst>
            </p:cNvPr>
            <p:cNvSpPr txBox="1"/>
            <p:nvPr/>
          </p:nvSpPr>
          <p:spPr>
            <a:xfrm rot="16200000">
              <a:off x="-554973" y="2329106"/>
              <a:ext cx="1512168" cy="33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PECAM1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FAB06B-0E1F-D6DA-9B93-63D1E18E5D52}"/>
                </a:ext>
              </a:extLst>
            </p:cNvPr>
            <p:cNvCxnSpPr/>
            <p:nvPr/>
          </p:nvCxnSpPr>
          <p:spPr>
            <a:xfrm flipH="1">
              <a:off x="4221045" y="2390600"/>
              <a:ext cx="45531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3CA28E-0BA4-1884-818A-D0F976AE22A5}"/>
                </a:ext>
              </a:extLst>
            </p:cNvPr>
            <p:cNvCxnSpPr/>
            <p:nvPr/>
          </p:nvCxnSpPr>
          <p:spPr>
            <a:xfrm flipH="1">
              <a:off x="1730670" y="4248199"/>
              <a:ext cx="45531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0BEC7D-DBC0-4A2C-DA1B-AD9DA37C928F}"/>
                </a:ext>
              </a:extLst>
            </p:cNvPr>
            <p:cNvCxnSpPr/>
            <p:nvPr/>
          </p:nvCxnSpPr>
          <p:spPr>
            <a:xfrm flipH="1">
              <a:off x="4270968" y="4248199"/>
              <a:ext cx="45531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A885970-324C-1C02-D60B-52CD7E8C6AB3}"/>
              </a:ext>
            </a:extLst>
          </p:cNvPr>
          <p:cNvSpPr txBox="1"/>
          <p:nvPr/>
        </p:nvSpPr>
        <p:spPr>
          <a:xfrm>
            <a:off x="-60660" y="6550223"/>
            <a:ext cx="4589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Bantounas et al (2021).</a:t>
            </a:r>
            <a:r>
              <a:rPr lang="el-GR" sz="1400" i="1" dirty="0"/>
              <a:t> </a:t>
            </a:r>
            <a:r>
              <a:rPr lang="en-GB" sz="1400" i="1" dirty="0"/>
              <a:t>Stem Cell Reports,</a:t>
            </a:r>
            <a:r>
              <a:rPr lang="el-GR" sz="1400" i="1" dirty="0"/>
              <a:t> </a:t>
            </a:r>
            <a:r>
              <a:rPr lang="en-GB" sz="1400" b="1" i="1" dirty="0"/>
              <a:t>16</a:t>
            </a:r>
            <a:r>
              <a:rPr lang="en-GB" sz="1400" i="1" dirty="0"/>
              <a:t>(1):134-148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3CB661-1C56-B657-51F5-9F0218FF0022}"/>
              </a:ext>
            </a:extLst>
          </p:cNvPr>
          <p:cNvCxnSpPr/>
          <p:nvPr/>
        </p:nvCxnSpPr>
        <p:spPr>
          <a:xfrm>
            <a:off x="5054600" y="990600"/>
            <a:ext cx="0" cy="5759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96FA8D6-D22F-BE0B-0C79-D60B26110F1D}"/>
              </a:ext>
            </a:extLst>
          </p:cNvPr>
          <p:cNvGrpSpPr/>
          <p:nvPr/>
        </p:nvGrpSpPr>
        <p:grpSpPr>
          <a:xfrm>
            <a:off x="5428485" y="1767704"/>
            <a:ext cx="6198099" cy="2595238"/>
            <a:chOff x="5428485" y="1767704"/>
            <a:chExt cx="6198099" cy="259523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A5C1686-A897-E80D-4005-5CEA195F5D67}"/>
                </a:ext>
              </a:extLst>
            </p:cNvPr>
            <p:cNvGrpSpPr/>
            <p:nvPr/>
          </p:nvGrpSpPr>
          <p:grpSpPr>
            <a:xfrm>
              <a:off x="8449325" y="1767704"/>
              <a:ext cx="3177259" cy="2595238"/>
              <a:chOff x="5251817" y="1878024"/>
              <a:chExt cx="3177259" cy="2595238"/>
            </a:xfrm>
          </p:grpSpPr>
          <p:pic>
            <p:nvPicPr>
              <p:cNvPr id="43" name="Picture 42" descr="N3 TL16 PECAM X063 2.tif">
                <a:extLst>
                  <a:ext uri="{FF2B5EF4-FFF2-40B4-BE49-F238E27FC236}">
                    <a16:creationId xmlns:a16="http://schemas.microsoft.com/office/drawing/2014/main" id="{230F9C3B-55B4-E794-CA73-5243B26520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2" t="11142" r="8774" b="4509"/>
              <a:stretch/>
            </p:blipFill>
            <p:spPr>
              <a:xfrm>
                <a:off x="5386401" y="2241014"/>
                <a:ext cx="2998166" cy="2232248"/>
              </a:xfrm>
              <a:prstGeom prst="rect">
                <a:avLst/>
              </a:prstGeom>
              <a:ln w="3175" cmpd="sng">
                <a:solidFill>
                  <a:srgbClr val="000000"/>
                </a:solidFill>
              </a:ln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A2315B8-223E-5662-F0F1-0325A70601F1}"/>
                  </a:ext>
                </a:extLst>
              </p:cNvPr>
              <p:cNvSpPr/>
              <p:nvPr/>
            </p:nvSpPr>
            <p:spPr>
              <a:xfrm>
                <a:off x="5388183" y="2238034"/>
                <a:ext cx="94067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b="1" dirty="0"/>
                  <a:t>PECAM1</a:t>
                </a:r>
                <a:endParaRPr lang="en-GB" sz="1400" b="1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A80F89-94BC-2BD9-8EE1-ED81413233F3}"/>
                  </a:ext>
                </a:extLst>
              </p:cNvPr>
              <p:cNvSpPr txBox="1"/>
              <p:nvPr/>
            </p:nvSpPr>
            <p:spPr>
              <a:xfrm>
                <a:off x="5251817" y="1878024"/>
                <a:ext cx="3177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b="1" dirty="0">
                    <a:solidFill>
                      <a:srgbClr val="0070C0"/>
                    </a:solidFill>
                  </a:rPr>
                  <a:t>Εμφυτευμένος ιστός </a:t>
                </a:r>
                <a:r>
                  <a:rPr lang="en-US" b="1" dirty="0">
                    <a:solidFill>
                      <a:srgbClr val="0070C0"/>
                    </a:solidFill>
                  </a:rPr>
                  <a:t>in vivo</a:t>
                </a:r>
                <a:endParaRPr lang="en-GB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7232D5-1C57-E4EE-06BF-FDEF565F95C3}"/>
                </a:ext>
              </a:extLst>
            </p:cNvPr>
            <p:cNvGrpSpPr/>
            <p:nvPr/>
          </p:nvGrpSpPr>
          <p:grpSpPr>
            <a:xfrm>
              <a:off x="5428485" y="1771557"/>
              <a:ext cx="2976331" cy="2591385"/>
              <a:chOff x="8720677" y="1881877"/>
              <a:chExt cx="2976331" cy="2591385"/>
            </a:xfrm>
          </p:grpSpPr>
          <p:pic>
            <p:nvPicPr>
              <p:cNvPr id="42" name="Picture 14" descr="V:\Hub Project\Results\cell implant and teratoma study\cell implant and teratoma study\Paper Histology and IHC images\12.7.17 3D organ culture Faris slides\PECAM IHC12 Faris 4 X63 005.tif">
                <a:extLst>
                  <a:ext uri="{FF2B5EF4-FFF2-40B4-BE49-F238E27FC236}">
                    <a16:creationId xmlns:a16="http://schemas.microsoft.com/office/drawing/2014/main" id="{3CC4F883-2075-46D3-AF6D-406E1CEE3D5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3000"/>
                        </a14:imgEffect>
                        <a14:imgEffect>
                          <a14:colorTemperature colorTemp="6900"/>
                        </a14:imgEffect>
                        <a14:imgEffect>
                          <a14:saturation sat="103000"/>
                        </a14:imgEffect>
                        <a14:imgEffect>
                          <a14:brightnessContrast bright="-4000" contrast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0677" y="2241014"/>
                <a:ext cx="2976331" cy="223224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D6BF9F1-E49F-58F5-975C-7CFC12AD8382}"/>
                  </a:ext>
                </a:extLst>
              </p:cNvPr>
              <p:cNvSpPr txBox="1"/>
              <p:nvPr/>
            </p:nvSpPr>
            <p:spPr>
              <a:xfrm>
                <a:off x="8948702" y="1881877"/>
                <a:ext cx="2520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b="1" i="1" dirty="0">
                    <a:solidFill>
                      <a:srgbClr val="0070C0"/>
                    </a:solidFill>
                  </a:rPr>
                  <a:t>Οργανοειδή </a:t>
                </a:r>
                <a:r>
                  <a:rPr lang="en-US" b="1" i="1" dirty="0" err="1">
                    <a:solidFill>
                      <a:srgbClr val="0070C0"/>
                    </a:solidFill>
                  </a:rPr>
                  <a:t>i</a:t>
                </a:r>
                <a:r>
                  <a:rPr lang="en-GB" b="1" i="1" dirty="0">
                    <a:solidFill>
                      <a:srgbClr val="0070C0"/>
                    </a:solidFill>
                  </a:rPr>
                  <a:t>n vitro</a:t>
                </a:r>
                <a:endParaRPr lang="en-GB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0ED84B4-C642-B718-A095-80B3E4CE6478}"/>
                  </a:ext>
                </a:extLst>
              </p:cNvPr>
              <p:cNvSpPr/>
              <p:nvPr/>
            </p:nvSpPr>
            <p:spPr>
              <a:xfrm>
                <a:off x="8720677" y="2238034"/>
                <a:ext cx="94067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b="1" dirty="0"/>
                  <a:t>PECAM1</a:t>
                </a:r>
                <a:endParaRPr lang="en-GB" sz="1400" b="1" dirty="0"/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5B43854-3220-09B9-1A22-81EBC8247DAB}"/>
              </a:ext>
            </a:extLst>
          </p:cNvPr>
          <p:cNvSpPr txBox="1"/>
          <p:nvPr/>
        </p:nvSpPr>
        <p:spPr>
          <a:xfrm>
            <a:off x="7602987" y="6483746"/>
            <a:ext cx="4589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Bantounas et al (2018).</a:t>
            </a:r>
            <a:r>
              <a:rPr lang="el-GR" sz="1400" i="1" dirty="0"/>
              <a:t> </a:t>
            </a:r>
            <a:r>
              <a:rPr lang="en-GB" sz="1400" i="1" dirty="0"/>
              <a:t>Stem Cell Reports,</a:t>
            </a:r>
            <a:r>
              <a:rPr lang="el-GR" sz="1400" i="1" dirty="0"/>
              <a:t> </a:t>
            </a:r>
            <a:r>
              <a:rPr lang="en-GB" sz="1400" b="1" i="1" dirty="0"/>
              <a:t>10</a:t>
            </a:r>
            <a:r>
              <a:rPr lang="en-GB" sz="1400" i="1" dirty="0"/>
              <a:t>(3):</a:t>
            </a:r>
            <a:r>
              <a:rPr lang="fr-FR" sz="1400" i="1" dirty="0"/>
              <a:t>766-779</a:t>
            </a:r>
            <a:endParaRPr lang="en-GB" sz="1400" i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9BE5646-1EC4-C4AF-F325-0A9F041820DA}"/>
              </a:ext>
            </a:extLst>
          </p:cNvPr>
          <p:cNvGrpSpPr/>
          <p:nvPr/>
        </p:nvGrpSpPr>
        <p:grpSpPr>
          <a:xfrm>
            <a:off x="7229841" y="4549491"/>
            <a:ext cx="4088754" cy="1948277"/>
            <a:chOff x="7229841" y="4549491"/>
            <a:chExt cx="4088754" cy="194827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B4E3A8A-AEB4-3655-34EE-956467A204EA}"/>
                </a:ext>
              </a:extLst>
            </p:cNvPr>
            <p:cNvGrpSpPr/>
            <p:nvPr/>
          </p:nvGrpSpPr>
          <p:grpSpPr>
            <a:xfrm>
              <a:off x="9897493" y="4549491"/>
              <a:ext cx="1421102" cy="1948277"/>
              <a:chOff x="1796267" y="6851929"/>
              <a:chExt cx="1609278" cy="2206259"/>
            </a:xfrm>
          </p:grpSpPr>
          <p:pic>
            <p:nvPicPr>
              <p:cNvPr id="52" name="Picture 51" descr="2 40x.jpg">
                <a:extLst>
                  <a:ext uri="{FF2B5EF4-FFF2-40B4-BE49-F238E27FC236}">
                    <a16:creationId xmlns:a16="http://schemas.microsoft.com/office/drawing/2014/main" id="{60996CB7-A660-4A3C-DC2D-C4A20C52A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38" t="25749" r="29541" b="25973"/>
              <a:stretch/>
            </p:blipFill>
            <p:spPr>
              <a:xfrm rot="5400000">
                <a:off x="1537745" y="7124929"/>
                <a:ext cx="2140799" cy="1594800"/>
              </a:xfrm>
              <a:prstGeom prst="rect">
                <a:avLst/>
              </a:prstGeom>
              <a:ln w="3175" cmpd="sng">
                <a:solidFill>
                  <a:schemeClr val="tx1"/>
                </a:solidFill>
              </a:ln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70C085C-456D-85B3-E05F-CB35BDCCA021}"/>
                  </a:ext>
                </a:extLst>
              </p:cNvPr>
              <p:cNvSpPr txBox="1"/>
              <p:nvPr/>
            </p:nvSpPr>
            <p:spPr>
              <a:xfrm rot="5400000">
                <a:off x="2535978" y="7357287"/>
                <a:ext cx="2274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*</a:t>
                </a:r>
              </a:p>
            </p:txBody>
          </p:sp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F19240E-139C-6FA4-BFD4-E91BD431B5E7}"/>
                  </a:ext>
                </a:extLst>
              </p:cNvPr>
              <p:cNvSpPr/>
              <p:nvPr/>
            </p:nvSpPr>
            <p:spPr>
              <a:xfrm rot="5400000">
                <a:off x="1775940" y="7822897"/>
                <a:ext cx="878773" cy="814109"/>
              </a:xfrm>
              <a:custGeom>
                <a:avLst/>
                <a:gdLst>
                  <a:gd name="connsiteX0" fmla="*/ 0 w 1268048"/>
                  <a:gd name="connsiteY0" fmla="*/ 5986 h 1174739"/>
                  <a:gd name="connsiteX1" fmla="*/ 447675 w 1268048"/>
                  <a:gd name="connsiteY1" fmla="*/ 15511 h 1174739"/>
                  <a:gd name="connsiteX2" fmla="*/ 914400 w 1268048"/>
                  <a:gd name="connsiteY2" fmla="*/ 139336 h 1174739"/>
                  <a:gd name="connsiteX3" fmla="*/ 1181100 w 1268048"/>
                  <a:gd name="connsiteY3" fmla="*/ 396511 h 1174739"/>
                  <a:gd name="connsiteX4" fmla="*/ 1257300 w 1268048"/>
                  <a:gd name="connsiteY4" fmla="*/ 653686 h 1174739"/>
                  <a:gd name="connsiteX5" fmla="*/ 1257300 w 1268048"/>
                  <a:gd name="connsiteY5" fmla="*/ 939436 h 1174739"/>
                  <a:gd name="connsiteX6" fmla="*/ 1162050 w 1268048"/>
                  <a:gd name="connsiteY6" fmla="*/ 1158511 h 1174739"/>
                  <a:gd name="connsiteX7" fmla="*/ 1133475 w 1268048"/>
                  <a:gd name="connsiteY7" fmla="*/ 1158511 h 1174739"/>
                  <a:gd name="connsiteX8" fmla="*/ 1133475 w 1268048"/>
                  <a:gd name="connsiteY8" fmla="*/ 1158511 h 1174739"/>
                  <a:gd name="connsiteX9" fmla="*/ 1152525 w 1268048"/>
                  <a:gd name="connsiteY9" fmla="*/ 1158511 h 1174739"/>
                  <a:gd name="connsiteX10" fmla="*/ 1152525 w 1268048"/>
                  <a:gd name="connsiteY10" fmla="*/ 1158511 h 1174739"/>
                  <a:gd name="connsiteX11" fmla="*/ 1162050 w 1268048"/>
                  <a:gd name="connsiteY11" fmla="*/ 1148986 h 117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8048" h="1174739">
                    <a:moveTo>
                      <a:pt x="0" y="5986"/>
                    </a:moveTo>
                    <a:cubicBezTo>
                      <a:pt x="147637" y="-364"/>
                      <a:pt x="295275" y="-6714"/>
                      <a:pt x="447675" y="15511"/>
                    </a:cubicBezTo>
                    <a:cubicBezTo>
                      <a:pt x="600075" y="37736"/>
                      <a:pt x="792163" y="75836"/>
                      <a:pt x="914400" y="139336"/>
                    </a:cubicBezTo>
                    <a:cubicBezTo>
                      <a:pt x="1036638" y="202836"/>
                      <a:pt x="1123950" y="310786"/>
                      <a:pt x="1181100" y="396511"/>
                    </a:cubicBezTo>
                    <a:cubicBezTo>
                      <a:pt x="1238250" y="482236"/>
                      <a:pt x="1244600" y="563199"/>
                      <a:pt x="1257300" y="653686"/>
                    </a:cubicBezTo>
                    <a:cubicBezTo>
                      <a:pt x="1270000" y="744173"/>
                      <a:pt x="1273175" y="855299"/>
                      <a:pt x="1257300" y="939436"/>
                    </a:cubicBezTo>
                    <a:cubicBezTo>
                      <a:pt x="1241425" y="1023573"/>
                      <a:pt x="1182688" y="1121999"/>
                      <a:pt x="1162050" y="1158511"/>
                    </a:cubicBezTo>
                    <a:cubicBezTo>
                      <a:pt x="1141413" y="1195024"/>
                      <a:pt x="1133475" y="1158511"/>
                      <a:pt x="1133475" y="1158511"/>
                    </a:cubicBezTo>
                    <a:lnTo>
                      <a:pt x="1133475" y="1158511"/>
                    </a:lnTo>
                    <a:lnTo>
                      <a:pt x="1152525" y="1158511"/>
                    </a:lnTo>
                    <a:lnTo>
                      <a:pt x="1152525" y="1158511"/>
                    </a:lnTo>
                    <a:lnTo>
                      <a:pt x="1162050" y="1148986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id="{4C286A40-BC77-0260-6B95-464134C2B16A}"/>
                  </a:ext>
                </a:extLst>
              </p:cNvPr>
              <p:cNvSpPr/>
              <p:nvPr/>
            </p:nvSpPr>
            <p:spPr>
              <a:xfrm rot="5400000">
                <a:off x="2004262" y="7087017"/>
                <a:ext cx="101225" cy="402409"/>
              </a:xfrm>
              <a:custGeom>
                <a:avLst/>
                <a:gdLst>
                  <a:gd name="connsiteX0" fmla="*/ 146066 w 146066"/>
                  <a:gd name="connsiteY0" fmla="*/ 0 h 419100"/>
                  <a:gd name="connsiteX1" fmla="*/ 22241 w 146066"/>
                  <a:gd name="connsiteY1" fmla="*/ 180975 h 419100"/>
                  <a:gd name="connsiteX2" fmla="*/ 3191 w 146066"/>
                  <a:gd name="connsiteY2" fmla="*/ 295275 h 419100"/>
                  <a:gd name="connsiteX3" fmla="*/ 60341 w 146066"/>
                  <a:gd name="connsiteY3" fmla="*/ 419100 h 419100"/>
                  <a:gd name="connsiteX4" fmla="*/ 60341 w 146066"/>
                  <a:gd name="connsiteY4" fmla="*/ 4191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066" h="419100">
                    <a:moveTo>
                      <a:pt x="146066" y="0"/>
                    </a:moveTo>
                    <a:cubicBezTo>
                      <a:pt x="96059" y="65881"/>
                      <a:pt x="46053" y="131763"/>
                      <a:pt x="22241" y="180975"/>
                    </a:cubicBezTo>
                    <a:cubicBezTo>
                      <a:pt x="-1572" y="230188"/>
                      <a:pt x="-3159" y="255588"/>
                      <a:pt x="3191" y="295275"/>
                    </a:cubicBezTo>
                    <a:cubicBezTo>
                      <a:pt x="9541" y="334962"/>
                      <a:pt x="60341" y="419100"/>
                      <a:pt x="60341" y="419100"/>
                    </a:cubicBezTo>
                    <a:lnTo>
                      <a:pt x="60341" y="41910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D9C85BA-028A-AB6C-C1E0-D5D81E0CD2CE}"/>
                  </a:ext>
                </a:extLst>
              </p:cNvPr>
              <p:cNvSpPr txBox="1"/>
              <p:nvPr/>
            </p:nvSpPr>
            <p:spPr>
              <a:xfrm>
                <a:off x="1847537" y="7919201"/>
                <a:ext cx="29475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F39016D-F9E1-918B-D26C-6C8454B29AF5}"/>
                  </a:ext>
                </a:extLst>
              </p:cNvPr>
              <p:cNvCxnSpPr/>
              <p:nvPr/>
            </p:nvCxnSpPr>
            <p:spPr>
              <a:xfrm>
                <a:off x="2863662" y="8910046"/>
                <a:ext cx="47867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8ECCB99-8A38-B580-F801-724F9B21F769}"/>
                  </a:ext>
                </a:extLst>
              </p:cNvPr>
              <p:cNvSpPr/>
              <p:nvPr/>
            </p:nvSpPr>
            <p:spPr>
              <a:xfrm>
                <a:off x="1796267" y="8395980"/>
                <a:ext cx="1313962" cy="662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</a:rPr>
                  <a:t>PECAM </a:t>
                </a:r>
              </a:p>
              <a:p>
                <a:r>
                  <a:rPr lang="en-GB" sz="1600" b="1" dirty="0">
                    <a:solidFill>
                      <a:srgbClr val="00FF00"/>
                    </a:solidFill>
                  </a:rPr>
                  <a:t>Luciferase</a:t>
                </a:r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260FB71-0C36-A1DE-465D-B36B47F82FF9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 flipH="1" flipV="1">
              <a:off x="9195798" y="5491964"/>
              <a:ext cx="701695" cy="54413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4DA0F6D-4D8E-59A9-2927-F7518D46FAAC}"/>
                </a:ext>
              </a:extLst>
            </p:cNvPr>
            <p:cNvSpPr txBox="1"/>
            <p:nvPr/>
          </p:nvSpPr>
          <p:spPr>
            <a:xfrm>
              <a:off x="7229841" y="5199576"/>
              <a:ext cx="196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1600" dirty="0">
                  <a:solidFill>
                    <a:srgbClr val="FF0000"/>
                  </a:solidFill>
                </a:rPr>
                <a:t>Από τον εμφυτευμένο ιστό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F2158FE-1A61-C654-741F-541EA52A7DBC}"/>
                </a:ext>
              </a:extLst>
            </p:cNvPr>
            <p:cNvSpPr txBox="1"/>
            <p:nvPr/>
          </p:nvSpPr>
          <p:spPr>
            <a:xfrm>
              <a:off x="7294351" y="5936928"/>
              <a:ext cx="19659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1600" dirty="0">
                  <a:solidFill>
                    <a:srgbClr val="00B050"/>
                  </a:solidFill>
                </a:rPr>
                <a:t>Από τον οργανισμό</a:t>
              </a:r>
              <a:endParaRPr lang="en-GB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E7B0ED6-5486-BA3C-235F-AE4E2C838E4F}"/>
                </a:ext>
              </a:extLst>
            </p:cNvPr>
            <p:cNvCxnSpPr>
              <a:cxnSpLocks/>
              <a:endCxn id="64" idx="3"/>
            </p:cNvCxnSpPr>
            <p:nvPr/>
          </p:nvCxnSpPr>
          <p:spPr>
            <a:xfrm flipH="1" flipV="1">
              <a:off x="9260308" y="6106205"/>
              <a:ext cx="599972" cy="22228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465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5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89D3B-F88B-624F-E4F7-25BD3E0AF4D2}"/>
              </a:ext>
            </a:extLst>
          </p:cNvPr>
          <p:cNvSpPr txBox="1"/>
          <p:nvPr/>
        </p:nvSpPr>
        <p:spPr>
          <a:xfrm>
            <a:off x="1425469" y="3008144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Επιπλέον Υλικό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44290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89546-AE4A-3367-BA18-CD792022A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274"/>
            <a:ext cx="12192000" cy="4213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DF5F91-6EB0-722B-50CC-199424B58D32}"/>
              </a:ext>
            </a:extLst>
          </p:cNvPr>
          <p:cNvSpPr txBox="1"/>
          <p:nvPr/>
        </p:nvSpPr>
        <p:spPr>
          <a:xfrm>
            <a:off x="0" y="6272759"/>
            <a:ext cx="1214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Little, M.H., Wilson, S.B. Advances and continuing challenges in differentiation of stem cells to human kidney tissue.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Nat Rev Nephrol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-apple-system"/>
              </a:rPr>
              <a:t>22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, 122–136 (2026).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  <a:hlinkClick r:id="rId3"/>
              </a:rPr>
              <a:t>https://doi.org/10.1038/s41581-025-01018-0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95472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FEE25-ED36-8974-D872-CD99E4B62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803D03-B8E2-D298-D19C-A2234B2B5DBC}"/>
              </a:ext>
            </a:extLst>
          </p:cNvPr>
          <p:cNvSpPr txBox="1"/>
          <p:nvPr/>
        </p:nvSpPr>
        <p:spPr>
          <a:xfrm>
            <a:off x="7026173" y="5903893"/>
            <a:ext cx="506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Little, M.H., Wilson, S.B. Advances and continuing challenges in differentiation of stem cells to human kidney tissue.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-apple-system"/>
              </a:rPr>
              <a:t>Nat Rev Nephrol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-apple-system"/>
              </a:rPr>
              <a:t>22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, 122–136 (2026).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https://doi.org/10.1038/s41581-025-01018-0</a:t>
            </a: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44604-46AD-22F5-31D7-2769E32D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78" y="0"/>
            <a:ext cx="542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97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6E28A-AAED-8D79-6B75-601752F9AA5A}"/>
              </a:ext>
            </a:extLst>
          </p:cNvPr>
          <p:cNvSpPr txBox="1"/>
          <p:nvPr/>
        </p:nvSpPr>
        <p:spPr>
          <a:xfrm>
            <a:off x="1425469" y="154877"/>
            <a:ext cx="934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Βιβλιογραφία</a:t>
            </a:r>
            <a:endParaRPr lang="en-GB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B7506-7DAA-DAD8-AFF6-7CEA450DABCA}"/>
              </a:ext>
            </a:extLst>
          </p:cNvPr>
          <p:cNvSpPr txBox="1"/>
          <p:nvPr/>
        </p:nvSpPr>
        <p:spPr>
          <a:xfrm>
            <a:off x="514606" y="1465130"/>
            <a:ext cx="11162788" cy="4823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Reviews</a:t>
            </a:r>
            <a:endParaRPr lang="en-GB" sz="1400" b="1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	Little, M.H., and Wilson, S.B. (2026). Advances and continuing challenges in differentiation of stem cells to human kidney tissue. Nat Rev Nephrol </a:t>
            </a:r>
            <a:r>
              <a:rPr lang="en-US" sz="1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22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122-136. 10.1038/s41581-025-01018-0.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AutoNum type="arabicPeriod" startAt="2"/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Rooney, K.M., Woolf, A.S., and Kimber, S.J. (2021). Towards Modelling Genetic Kidney Diseases with Human Pluripotent Stem Cells. Nephron </a:t>
            </a:r>
            <a:r>
              <a:rPr lang="en-US" sz="1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145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285-296. 10.1159/000514018.</a:t>
            </a:r>
          </a:p>
          <a:p>
            <a:pPr>
              <a:spcAft>
                <a:spcPts val="800"/>
              </a:spcAft>
            </a:pP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Original Research</a:t>
            </a:r>
          </a:p>
          <a:p>
            <a:pPr marL="457200" indent="-457200">
              <a:spcAft>
                <a:spcPts val="800"/>
              </a:spcAft>
              <a:buAutoNum type="arabicPeriod" startAt="3"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Takasato, M., Er, P.X., Becroft, M., Vanslambrouck, J.M., Stanley, E.G.,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Elefanty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A.G., and Little, M.H. (2014). Directing human embryonic stem cell differentiation towards a renal lineage generates a self-organizing kidney. Nat Cell Biol </a:t>
            </a:r>
            <a:r>
              <a:rPr lang="en-US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118-126. 10.1038/ncb2894</a:t>
            </a:r>
          </a:p>
          <a:p>
            <a:pPr marL="457200" indent="-457200">
              <a:spcAft>
                <a:spcPts val="800"/>
              </a:spcAft>
              <a:buAutoNum type="arabicPeriod" startAt="3"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Takasato, M., Er, P.X., Chiu, H.S., Maier, B., Baillie, G.J., Ferguson, C., Parton, R.G.,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Wolvetang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E.J., Roost, M.S.,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Chuva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Sousa Lopes, S.M., and Little, M.H. (2015). Kidney organoids from human iPS cells contain multiple lineages and model human nephrogenesis. Nature </a:t>
            </a:r>
            <a:r>
              <a:rPr lang="en-US" sz="14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526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564-568. 10.1038/nature15695</a:t>
            </a:r>
          </a:p>
          <a:p>
            <a:pPr marL="457200" indent="-457200">
              <a:spcAft>
                <a:spcPts val="800"/>
              </a:spcAft>
              <a:buAutoNum type="arabicPeriod" startAt="3"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Bantounas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I.,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Ranjzad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P., Tengku, F.,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Silajdzic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E., Forster, D., Asselin, M.C., Lewis, P., Lennon, R., Plagge, A., Wang, Q., et al. (2018). Generation of Functioning Nephrons by Implanting Human Pluripotent Stem Cell-Derived Kidney Progenitors. Stem Cell Reports </a:t>
            </a:r>
            <a:r>
              <a:rPr lang="en-US" sz="1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766-779. S2213-6711(18)30034-1 [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pii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oi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10.1016/j.stemcr.2018.01.008.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	Bantounas, I., Rooney, K.M., Lopes, F.M., Tengku, F., Woods, S.,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Zeef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L.A.H., Lin, I.H., Kuba, S.Y., Bates, N., Hummelgaard, S., et al. (2024). Human pluripotent stem cell-derived kidney organoids reveal tubular epithelial pathobiology of heterozygous HNF1B-associated dysplastic kidney malformations. Stem Cell Reports </a:t>
            </a:r>
            <a:r>
              <a:rPr lang="en-US" sz="14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859-876. 10.1016/j.stemcr.2024.04.011.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1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A18BC2-857F-4CB4-8390-5B4E103A9ADA}"/>
              </a:ext>
            </a:extLst>
          </p:cNvPr>
          <p:cNvGrpSpPr/>
          <p:nvPr/>
        </p:nvGrpSpPr>
        <p:grpSpPr>
          <a:xfrm>
            <a:off x="965133" y="1092994"/>
            <a:ext cx="10179812" cy="5394080"/>
            <a:chOff x="-683641" y="503880"/>
            <a:chExt cx="10179812" cy="53940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34C696-31E7-4712-9941-A235D399189B}"/>
                </a:ext>
              </a:extLst>
            </p:cNvPr>
            <p:cNvGrpSpPr/>
            <p:nvPr/>
          </p:nvGrpSpPr>
          <p:grpSpPr>
            <a:xfrm>
              <a:off x="-683641" y="503880"/>
              <a:ext cx="3833932" cy="5394080"/>
              <a:chOff x="-683641" y="503880"/>
              <a:chExt cx="3833932" cy="5394080"/>
            </a:xfrm>
          </p:grpSpPr>
          <p:pic>
            <p:nvPicPr>
              <p:cNvPr id="11" name="Picture 4" descr="Human embryonic stem cells. The steps from fertilized egg obtained by IV...">
                <a:extLst>
                  <a:ext uri="{FF2B5EF4-FFF2-40B4-BE49-F238E27FC236}">
                    <a16:creationId xmlns:a16="http://schemas.microsoft.com/office/drawing/2014/main" id="{DF31729A-BF10-4625-9DE4-18A592D2D9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83641" y="1265684"/>
                <a:ext cx="3753001" cy="4632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1BF499-7DF6-41DE-A217-39BD2C3E84A5}"/>
                  </a:ext>
                </a:extLst>
              </p:cNvPr>
              <p:cNvSpPr txBox="1"/>
              <p:nvPr/>
            </p:nvSpPr>
            <p:spPr>
              <a:xfrm>
                <a:off x="-514711" y="503880"/>
                <a:ext cx="36650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400" b="1" dirty="0" err="1"/>
                  <a:t>Εμβρυονικά</a:t>
                </a:r>
                <a:endParaRPr lang="el-GR" sz="2400" b="1" dirty="0"/>
              </a:p>
              <a:p>
                <a:pPr algn="ctr"/>
                <a:r>
                  <a:rPr lang="en-GB" sz="2000" dirty="0"/>
                  <a:t>Embryonic Stem Cells (</a:t>
                </a:r>
                <a:r>
                  <a:rPr lang="en-GB" sz="2000" dirty="0" err="1"/>
                  <a:t>hESCs</a:t>
                </a:r>
                <a:r>
                  <a:rPr lang="en-GB" sz="2000" dirty="0"/>
                  <a:t>)</a:t>
                </a:r>
                <a:endParaRPr lang="el-GR" sz="2000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B819850-D10D-4518-9953-FE8BA59C1A91}"/>
                </a:ext>
              </a:extLst>
            </p:cNvPr>
            <p:cNvGrpSpPr/>
            <p:nvPr/>
          </p:nvGrpSpPr>
          <p:grpSpPr>
            <a:xfrm>
              <a:off x="4262611" y="506928"/>
              <a:ext cx="5233560" cy="4992092"/>
              <a:chOff x="4262611" y="506928"/>
              <a:chExt cx="5233560" cy="499209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E3EAD9-2232-4315-9B14-2563A6F76883}"/>
                  </a:ext>
                </a:extLst>
              </p:cNvPr>
              <p:cNvSpPr txBox="1"/>
              <p:nvPr/>
            </p:nvSpPr>
            <p:spPr>
              <a:xfrm>
                <a:off x="4262611" y="506928"/>
                <a:ext cx="471865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400" b="1" dirty="0"/>
                  <a:t>Επαγόμενα</a:t>
                </a:r>
              </a:p>
              <a:p>
                <a:pPr algn="ctr"/>
                <a:r>
                  <a:rPr lang="en-GB" sz="2000" dirty="0"/>
                  <a:t>Induced Pluripotent Stem Cells (iPSCs)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C6E52E3-254F-4406-BC99-EE62E0B1A5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2611" y="1608586"/>
                <a:ext cx="5233560" cy="3890434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968CBB2-9575-1FCE-0AF4-7EAD5A9A0F05}"/>
              </a:ext>
            </a:extLst>
          </p:cNvPr>
          <p:cNvSpPr txBox="1"/>
          <p:nvPr/>
        </p:nvSpPr>
        <p:spPr>
          <a:xfrm>
            <a:off x="2224871" y="109316"/>
            <a:ext cx="774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Ανθρώπινα Πολυδύναμα </a:t>
            </a:r>
            <a:r>
              <a:rPr lang="el-GR" sz="2800" b="1" dirty="0" err="1"/>
              <a:t>Βλαστοκύτταρα</a:t>
            </a:r>
            <a:endParaRPr lang="en-GB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D9676C-2355-75B5-6A0D-EA53CB781003}"/>
              </a:ext>
            </a:extLst>
          </p:cNvPr>
          <p:cNvSpPr/>
          <p:nvPr/>
        </p:nvSpPr>
        <p:spPr>
          <a:xfrm>
            <a:off x="1470518" y="6420351"/>
            <a:ext cx="3515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/>
              <a:t>J </a:t>
            </a:r>
            <a:r>
              <a:rPr lang="en-GB" sz="1400" i="1" dirty="0" err="1"/>
              <a:t>Clin</a:t>
            </a:r>
            <a:r>
              <a:rPr lang="en-GB" sz="1400" i="1" dirty="0"/>
              <a:t> Invest. 2004; </a:t>
            </a:r>
            <a:r>
              <a:rPr lang="en-GB" sz="1400" b="1" i="1" dirty="0"/>
              <a:t>114(9)</a:t>
            </a:r>
            <a:r>
              <a:rPr lang="en-GB" sz="1400" i="1" dirty="0"/>
              <a:t>:1184-1186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9C94A-DF0A-91BF-FCD6-9099B5FE3B82}"/>
              </a:ext>
            </a:extLst>
          </p:cNvPr>
          <p:cNvSpPr/>
          <p:nvPr/>
        </p:nvSpPr>
        <p:spPr>
          <a:xfrm>
            <a:off x="7064029" y="6420351"/>
            <a:ext cx="43877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/>
              <a:t>J </a:t>
            </a:r>
            <a:r>
              <a:rPr lang="en-GB" sz="1400" i="1" dirty="0" err="1"/>
              <a:t>Alzheimers</a:t>
            </a:r>
            <a:r>
              <a:rPr lang="en-GB" sz="1400" i="1" dirty="0"/>
              <a:t> Dis Parkinsonism. 2016 Oct;6(5). </a:t>
            </a:r>
            <a:r>
              <a:rPr lang="en-GB" sz="1400" i="1" dirty="0" err="1"/>
              <a:t>pii</a:t>
            </a:r>
            <a:r>
              <a:rPr lang="en-GB" sz="1400" i="1" dirty="0"/>
              <a:t>: 275</a:t>
            </a:r>
          </a:p>
        </p:txBody>
      </p:sp>
    </p:spTree>
    <p:extLst>
      <p:ext uri="{BB962C8B-B14F-4D97-AF65-F5344CB8AC3E}">
        <p14:creationId xmlns:p14="http://schemas.microsoft.com/office/powerpoint/2010/main" val="199867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3">
            <a:extLst>
              <a:ext uri="{FF2B5EF4-FFF2-40B4-BE49-F238E27FC236}">
                <a16:creationId xmlns:a16="http://schemas.microsoft.com/office/drawing/2014/main" id="{81225850-8896-4B8F-BFA1-377BE30C96D0}"/>
              </a:ext>
            </a:extLst>
          </p:cNvPr>
          <p:cNvSpPr txBox="1"/>
          <p:nvPr/>
        </p:nvSpPr>
        <p:spPr>
          <a:xfrm>
            <a:off x="1587500" y="36039"/>
            <a:ext cx="9105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Πώς εξασφαλίζουμε την παρουσία της μετάλλαξης που μας ενδιαφέρει στις </a:t>
            </a:r>
            <a:r>
              <a:rPr lang="el-GR" sz="2800" b="1" dirty="0" err="1"/>
              <a:t>βλαστοκυτταρικές</a:t>
            </a:r>
            <a:r>
              <a:rPr lang="el-GR" sz="2800" b="1" dirty="0"/>
              <a:t> μας σειρές;</a:t>
            </a:r>
            <a:endParaRPr lang="en-GB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2D0C08-6779-3981-D6D2-F57E9ACECADD}"/>
              </a:ext>
            </a:extLst>
          </p:cNvPr>
          <p:cNvGrpSpPr/>
          <p:nvPr/>
        </p:nvGrpSpPr>
        <p:grpSpPr>
          <a:xfrm>
            <a:off x="6839278" y="1794956"/>
            <a:ext cx="5204452" cy="3666044"/>
            <a:chOff x="402598" y="1626436"/>
            <a:chExt cx="6762884" cy="3977607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BB08252C-1A2F-4FD2-BE8E-D50BD2BDDFC3}"/>
                </a:ext>
              </a:extLst>
            </p:cNvPr>
            <p:cNvSpPr txBox="1"/>
            <p:nvPr/>
          </p:nvSpPr>
          <p:spPr>
            <a:xfrm>
              <a:off x="2651911" y="1626436"/>
              <a:ext cx="226425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i="1" dirty="0"/>
                <a:t>HNF1B</a:t>
              </a:r>
              <a:r>
                <a:rPr lang="en-GB" sz="2000" b="1" dirty="0"/>
                <a:t> gene</a:t>
              </a:r>
            </a:p>
          </p:txBody>
        </p:sp>
        <p:pic>
          <p:nvPicPr>
            <p:cNvPr id="4" name="Picture 21">
              <a:extLst>
                <a:ext uri="{FF2B5EF4-FFF2-40B4-BE49-F238E27FC236}">
                  <a16:creationId xmlns:a16="http://schemas.microsoft.com/office/drawing/2014/main" id="{B047A744-9EA3-40E8-A179-2395B44F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98" y="2079724"/>
              <a:ext cx="6762884" cy="352431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416F64-4F4A-3142-B7F1-263AA6C652E7}"/>
              </a:ext>
            </a:extLst>
          </p:cNvPr>
          <p:cNvGrpSpPr/>
          <p:nvPr/>
        </p:nvGrpSpPr>
        <p:grpSpPr>
          <a:xfrm>
            <a:off x="479492" y="971550"/>
            <a:ext cx="6089649" cy="2565400"/>
            <a:chOff x="5810250" y="971550"/>
            <a:chExt cx="6089649" cy="2565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7DCF6C-B074-9D8D-4FD7-C86145E8CC12}"/>
                </a:ext>
              </a:extLst>
            </p:cNvPr>
            <p:cNvGrpSpPr/>
            <p:nvPr/>
          </p:nvGrpSpPr>
          <p:grpSpPr>
            <a:xfrm>
              <a:off x="8656956" y="1232938"/>
              <a:ext cx="3023917" cy="2118566"/>
              <a:chOff x="1366487" y="1306931"/>
              <a:chExt cx="3023917" cy="211856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8B8600B-244D-7FA5-315E-16DEF30894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1688" r="19712"/>
              <a:stretch/>
            </p:blipFill>
            <p:spPr>
              <a:xfrm>
                <a:off x="1422264" y="2486253"/>
                <a:ext cx="2962761" cy="939244"/>
              </a:xfrm>
              <a:prstGeom prst="rect">
                <a:avLst/>
              </a:prstGeom>
            </p:spPr>
          </p:pic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2C8462A1-771F-B8BA-CDCA-52B3748D1A35}"/>
                  </a:ext>
                </a:extLst>
              </p:cNvPr>
              <p:cNvSpPr txBox="1"/>
              <p:nvPr/>
            </p:nvSpPr>
            <p:spPr>
              <a:xfrm>
                <a:off x="1366490" y="2560306"/>
                <a:ext cx="18017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l-GR" sz="11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GB" sz="11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/-</a:t>
                </a:r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Mutant</a:t>
                </a:r>
                <a:r>
                  <a:rPr lang="en-GB" sz="11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D3895C8-557B-B478-C589-08C6313969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9712" b="49169"/>
              <a:stretch/>
            </p:blipFill>
            <p:spPr>
              <a:xfrm>
                <a:off x="1427641" y="1306931"/>
                <a:ext cx="2962763" cy="988208"/>
              </a:xfrm>
              <a:prstGeom prst="rect">
                <a:avLst/>
              </a:prstGeom>
            </p:spPr>
          </p:pic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5E765595-D779-9434-B840-B116D1AB44C2}"/>
                  </a:ext>
                </a:extLst>
              </p:cNvPr>
              <p:cNvSpPr txBox="1"/>
              <p:nvPr/>
            </p:nvSpPr>
            <p:spPr>
              <a:xfrm>
                <a:off x="1366487" y="1388333"/>
                <a:ext cx="21754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  <a:endParaRPr lang="en-GB" sz="11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Arrow: Down 25">
                <a:extLst>
                  <a:ext uri="{FF2B5EF4-FFF2-40B4-BE49-F238E27FC236}">
                    <a16:creationId xmlns:a16="http://schemas.microsoft.com/office/drawing/2014/main" id="{F63A9CBC-7504-B8ED-8297-5AD2817949B4}"/>
                  </a:ext>
                </a:extLst>
              </p:cNvPr>
              <p:cNvSpPr/>
              <p:nvPr/>
            </p:nvSpPr>
            <p:spPr>
              <a:xfrm>
                <a:off x="2299521" y="2860250"/>
                <a:ext cx="69358" cy="17924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810250" y="971550"/>
              <a:ext cx="6089649" cy="2565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0031D7-DEFC-B5A0-092A-B2ED694C5ECC}"/>
                </a:ext>
              </a:extLst>
            </p:cNvPr>
            <p:cNvSpPr txBox="1"/>
            <p:nvPr/>
          </p:nvSpPr>
          <p:spPr>
            <a:xfrm>
              <a:off x="6270072" y="2532922"/>
              <a:ext cx="1974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0000"/>
                  </a:solidFill>
                </a:rPr>
                <a:t>CRISPR-editing </a:t>
              </a:r>
              <a:r>
                <a:rPr lang="el-GR" sz="2000" dirty="0">
                  <a:solidFill>
                    <a:srgbClr val="FF0000"/>
                  </a:solidFill>
                </a:rPr>
                <a:t>στα</a:t>
              </a:r>
              <a:r>
                <a:rPr lang="en-GB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 err="1">
                  <a:solidFill>
                    <a:srgbClr val="FF0000"/>
                  </a:solidFill>
                </a:rPr>
                <a:t>hESCs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597B190-0BF1-646B-A2CB-91B3B320F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981" y="1248073"/>
              <a:ext cx="1958573" cy="993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0DFC2C-CFBB-4ED0-8A7B-30D0B1C783CC}"/>
              </a:ext>
            </a:extLst>
          </p:cNvPr>
          <p:cNvGrpSpPr/>
          <p:nvPr/>
        </p:nvGrpSpPr>
        <p:grpSpPr>
          <a:xfrm>
            <a:off x="273844" y="3739149"/>
            <a:ext cx="6695108" cy="3082811"/>
            <a:chOff x="5604602" y="3739149"/>
            <a:chExt cx="6695108" cy="3082811"/>
          </a:xfrm>
        </p:grpSpPr>
        <p:grpSp>
          <p:nvGrpSpPr>
            <p:cNvPr id="30" name="Group 29"/>
            <p:cNvGrpSpPr/>
            <p:nvPr/>
          </p:nvGrpSpPr>
          <p:grpSpPr>
            <a:xfrm>
              <a:off x="7562632" y="3739149"/>
              <a:ext cx="4737078" cy="3009899"/>
              <a:chOff x="7505700" y="3746500"/>
              <a:chExt cx="4737078" cy="300989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4AAEE63-07D0-6C77-6C16-43AF58F73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2681" y="3841883"/>
                <a:ext cx="4255635" cy="232641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2E34630-0DA1-8E76-D894-7417E4A40230}"/>
                  </a:ext>
                </a:extLst>
              </p:cNvPr>
              <p:cNvSpPr/>
              <p:nvPr/>
            </p:nvSpPr>
            <p:spPr>
              <a:xfrm>
                <a:off x="7658100" y="5029331"/>
                <a:ext cx="4584678" cy="12698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6" name="Picture 15" descr="A close-up of a grey surface&#10;&#10;Description automatically generated">
                <a:extLst>
                  <a:ext uri="{FF2B5EF4-FFF2-40B4-BE49-F238E27FC236}">
                    <a16:creationId xmlns:a16="http://schemas.microsoft.com/office/drawing/2014/main" id="{53F2EF36-A453-6DB8-A861-8FA893F74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0324" y="5518113"/>
                <a:ext cx="1434257" cy="1071571"/>
              </a:xfrm>
              <a:prstGeom prst="rect">
                <a:avLst/>
              </a:prstGeom>
            </p:spPr>
          </p:pic>
          <p:cxnSp>
            <p:nvCxnSpPr>
              <p:cNvPr id="23" name="Straight Arrow Connector 22"/>
              <p:cNvCxnSpPr>
                <a:cxnSpLocks/>
              </p:cNvCxnSpPr>
              <p:nvPr/>
            </p:nvCxnSpPr>
            <p:spPr>
              <a:xfrm flipH="1">
                <a:off x="9671268" y="5029331"/>
                <a:ext cx="1739900" cy="4390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7505700" y="3746500"/>
                <a:ext cx="4394199" cy="30098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70B308-114B-6A71-99AA-10CDBEECC4DE}"/>
                </a:ext>
              </a:extLst>
            </p:cNvPr>
            <p:cNvSpPr txBox="1"/>
            <p:nvPr/>
          </p:nvSpPr>
          <p:spPr>
            <a:xfrm>
              <a:off x="6444762" y="5589456"/>
              <a:ext cx="1974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0000"/>
                  </a:solidFill>
                </a:rPr>
                <a:t>iPSCs </a:t>
              </a:r>
              <a:r>
                <a:rPr lang="el-GR" sz="2000" dirty="0">
                  <a:solidFill>
                    <a:srgbClr val="FF0000"/>
                  </a:solidFill>
                </a:rPr>
                <a:t>από ασθενείς με τη μετάλλαξη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4137C9-0F72-532A-3932-1FE5E36834B5}"/>
                </a:ext>
              </a:extLst>
            </p:cNvPr>
            <p:cNvGrpSpPr/>
            <p:nvPr/>
          </p:nvGrpSpPr>
          <p:grpSpPr>
            <a:xfrm>
              <a:off x="5604602" y="3755351"/>
              <a:ext cx="2272085" cy="1611859"/>
              <a:chOff x="5604602" y="3755351"/>
              <a:chExt cx="2272085" cy="1611859"/>
            </a:xfrm>
          </p:grpSpPr>
          <p:sp>
            <p:nvSpPr>
              <p:cNvPr id="19" name="TextBox 23">
                <a:extLst>
                  <a:ext uri="{FF2B5EF4-FFF2-40B4-BE49-F238E27FC236}">
                    <a16:creationId xmlns:a16="http://schemas.microsoft.com/office/drawing/2014/main" id="{C8E0B73B-08B9-0174-B329-55C95A8C1673}"/>
                  </a:ext>
                </a:extLst>
              </p:cNvPr>
              <p:cNvSpPr txBox="1"/>
              <p:nvPr/>
            </p:nvSpPr>
            <p:spPr>
              <a:xfrm>
                <a:off x="6545746" y="5120989"/>
                <a:ext cx="133094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22">
                <a:extLst>
                  <a:ext uri="{FF2B5EF4-FFF2-40B4-BE49-F238E27FC236}">
                    <a16:creationId xmlns:a16="http://schemas.microsoft.com/office/drawing/2014/main" id="{7DA99F88-9087-8792-F845-F21C2ADA61FA}"/>
                  </a:ext>
                </a:extLst>
              </p:cNvPr>
              <p:cNvSpPr txBox="1"/>
              <p:nvPr/>
            </p:nvSpPr>
            <p:spPr>
              <a:xfrm>
                <a:off x="5960031" y="3755351"/>
                <a:ext cx="84039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+/+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23">
                <a:extLst>
                  <a:ext uri="{FF2B5EF4-FFF2-40B4-BE49-F238E27FC236}">
                    <a16:creationId xmlns:a16="http://schemas.microsoft.com/office/drawing/2014/main" id="{40CB4FF3-9562-8C11-E788-235803C4977E}"/>
                  </a:ext>
                </a:extLst>
              </p:cNvPr>
              <p:cNvSpPr txBox="1"/>
              <p:nvPr/>
            </p:nvSpPr>
            <p:spPr>
              <a:xfrm>
                <a:off x="5604602" y="5120989"/>
                <a:ext cx="133094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2C7D447-3321-7C94-A177-3CACDF892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20403" y="4037413"/>
                <a:ext cx="1215645" cy="1086869"/>
              </a:xfrm>
              <a:prstGeom prst="rect">
                <a:avLst/>
              </a:prstGeom>
            </p:spPr>
          </p:pic>
          <p:sp>
            <p:nvSpPr>
              <p:cNvPr id="21" name="TextBox 22">
                <a:extLst>
                  <a:ext uri="{FF2B5EF4-FFF2-40B4-BE49-F238E27FC236}">
                    <a16:creationId xmlns:a16="http://schemas.microsoft.com/office/drawing/2014/main" id="{CEBE34A2-07C4-E92D-129D-9ACF882F580F}"/>
                  </a:ext>
                </a:extLst>
              </p:cNvPr>
              <p:cNvSpPr txBox="1"/>
              <p:nvPr/>
            </p:nvSpPr>
            <p:spPr>
              <a:xfrm>
                <a:off x="6602996" y="3755351"/>
                <a:ext cx="1055104" cy="22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+/</a:t>
                </a:r>
                <a:r>
                  <a:rPr lang="el-GR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000" b="1" i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Exon9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25F5C03-C409-161B-9061-D94DFCC9CF4A}"/>
                </a:ext>
              </a:extLst>
            </p:cNvPr>
            <p:cNvSpPr/>
            <p:nvPr/>
          </p:nvSpPr>
          <p:spPr>
            <a:xfrm>
              <a:off x="5810250" y="3739279"/>
              <a:ext cx="6089649" cy="30826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675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ddington's illustration of the epigenetic landscape. The ...">
            <a:extLst>
              <a:ext uri="{FF2B5EF4-FFF2-40B4-BE49-F238E27FC236}">
                <a16:creationId xmlns:a16="http://schemas.microsoft.com/office/drawing/2014/main" id="{424D2D1D-E80B-66D4-84D8-F46BC93F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" y="2151064"/>
            <a:ext cx="4229547" cy="30885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8A50FA-6EB5-EAF2-4FDD-C550385EACBA}"/>
              </a:ext>
            </a:extLst>
          </p:cNvPr>
          <p:cNvSpPr txBox="1"/>
          <p:nvPr/>
        </p:nvSpPr>
        <p:spPr>
          <a:xfrm>
            <a:off x="1047550" y="149790"/>
            <a:ext cx="1009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Πώς διαφοροποιούμε τα </a:t>
            </a:r>
            <a:r>
              <a:rPr lang="el-GR" sz="2800" b="1" dirty="0" err="1"/>
              <a:t>βλαστοκύτταρα</a:t>
            </a:r>
            <a:r>
              <a:rPr lang="el-GR" sz="2800" b="1" dirty="0"/>
              <a:t> στους επιθυμητούς κυτταρικούς τύπους</a:t>
            </a:r>
            <a:r>
              <a:rPr lang="en-GB" sz="2800" b="1" dirty="0"/>
              <a:t>;</a:t>
            </a:r>
            <a:r>
              <a:rPr lang="el-GR" sz="2800" b="1" dirty="0"/>
              <a:t> </a:t>
            </a:r>
            <a:endParaRPr lang="en-GB" sz="2800" b="1" dirty="0"/>
          </a:p>
        </p:txBody>
      </p:sp>
      <p:pic>
        <p:nvPicPr>
          <p:cNvPr id="3" name="Waddington I">
            <a:hlinkClick r:id="" action="ppaction://media"/>
            <a:extLst>
              <a:ext uri="{FF2B5EF4-FFF2-40B4-BE49-F238E27FC236}">
                <a16:creationId xmlns:a16="http://schemas.microsoft.com/office/drawing/2014/main" id="{292E627A-C991-5A1F-1285-212656627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6930" y="1728470"/>
            <a:ext cx="6576062" cy="36990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F911F-8AE9-B847-D8FE-EC3869BD4CD2}"/>
              </a:ext>
            </a:extLst>
          </p:cNvPr>
          <p:cNvSpPr txBox="1"/>
          <p:nvPr/>
        </p:nvSpPr>
        <p:spPr>
          <a:xfrm>
            <a:off x="618922" y="1510337"/>
            <a:ext cx="39584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Waddington’s Landscape</a:t>
            </a:r>
            <a:endParaRPr lang="el-G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31DC0-FC25-FD15-692A-230B4FFE8176}"/>
              </a:ext>
            </a:extLst>
          </p:cNvPr>
          <p:cNvSpPr txBox="1"/>
          <p:nvPr/>
        </p:nvSpPr>
        <p:spPr>
          <a:xfrm>
            <a:off x="945084" y="5951101"/>
            <a:ext cx="1050025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/>
              <a:t>Συνήθως προσπαθούμε να ακολουθήσουμε την ίδια πορεία με αυτή της εμβρυϊκής ανάπτυξης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29617-1AAC-5CB8-9066-59AB4028F5B6}"/>
              </a:ext>
            </a:extLst>
          </p:cNvPr>
          <p:cNvSpPr txBox="1"/>
          <p:nvPr/>
        </p:nvSpPr>
        <p:spPr>
          <a:xfrm>
            <a:off x="6506029" y="5441457"/>
            <a:ext cx="5266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hlinkClick r:id="rId6"/>
              </a:rPr>
              <a:t>https://www.youtube.com/watch?v=KUvuv74_E1U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6303A-F42C-9A41-67A9-ADB76BF5AC70}"/>
              </a:ext>
            </a:extLst>
          </p:cNvPr>
          <p:cNvSpPr txBox="1"/>
          <p:nvPr/>
        </p:nvSpPr>
        <p:spPr>
          <a:xfrm>
            <a:off x="483360" y="5239965"/>
            <a:ext cx="3778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baseline="0" dirty="0">
                <a:latin typeface="AdvPTimes"/>
              </a:rPr>
              <a:t>Waddington CH (1957) The strategy of the genes. Taylor &amp; Francis, London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7773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0D7DA8-2584-99D9-C390-132B0E78A83A}"/>
              </a:ext>
            </a:extLst>
          </p:cNvPr>
          <p:cNvSpPr txBox="1"/>
          <p:nvPr/>
        </p:nvSpPr>
        <p:spPr>
          <a:xfrm>
            <a:off x="0" y="6334780"/>
            <a:ext cx="10077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222222"/>
                </a:solidFill>
                <a:effectLst/>
                <a:latin typeface="+mj-lt"/>
              </a:rPr>
              <a:t>Abdallah, H.M., Del Vecchio, D. (2019). Computational Analysis of Altering Cell Fate. In: Cahan, P. (eds) Computational Stem Cell Biology. Methods in Molecular Biology, vol 1975. Humana, New York, NY. https://doi.org/10.1007/978-1-4939-9224-9_17</a:t>
            </a:r>
            <a:endParaRPr lang="en-GB" sz="1400" i="1" dirty="0">
              <a:latin typeface="+mj-lt"/>
            </a:endParaRPr>
          </a:p>
        </p:txBody>
      </p:sp>
      <p:pic>
        <p:nvPicPr>
          <p:cNvPr id="1026" name="Picture 2" descr="Computational Analysis of Altering Cell Fate | Springer Nature Link">
            <a:extLst>
              <a:ext uri="{FF2B5EF4-FFF2-40B4-BE49-F238E27FC236}">
                <a16:creationId xmlns:a16="http://schemas.microsoft.com/office/drawing/2014/main" id="{C359C2C7-5826-4C12-634B-06128DAD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770"/>
            <a:ext cx="7258153" cy="558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C4318-7EDB-0DC1-178A-5E2CD0D42BC8}"/>
              </a:ext>
            </a:extLst>
          </p:cNvPr>
          <p:cNvSpPr txBox="1"/>
          <p:nvPr/>
        </p:nvSpPr>
        <p:spPr>
          <a:xfrm>
            <a:off x="7258153" y="1164134"/>
            <a:ext cx="50709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200" dirty="0"/>
              <a:t>Κατά τη διαφοροποίηση, τα κύτταρα</a:t>
            </a:r>
            <a:r>
              <a:rPr lang="en-GB" sz="2200" dirty="0"/>
              <a:t>:</a:t>
            </a:r>
          </a:p>
          <a:p>
            <a:pPr algn="l"/>
            <a:endParaRPr lang="el-GR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Περνούν από ενδιάμεσα στάδια (ενδιάμεσοι </a:t>
            </a:r>
            <a:r>
              <a:rPr lang="el-GR" sz="2200" dirty="0" err="1"/>
              <a:t>κυττατικοί</a:t>
            </a:r>
            <a:r>
              <a:rPr lang="el-GR" sz="2200" dirty="0"/>
              <a:t> τύποι)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Εξειδικεύονται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Περιορίζεται το δυναμικό τους (</a:t>
            </a:r>
            <a:r>
              <a:rPr lang="en-GB" sz="2200" dirty="0"/>
              <a:t>potency)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Συνήθως, μειώνεται η ικανότητα αναδιπλασιασμού τους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l-GR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200" dirty="0"/>
              <a:t>Διατήρηση στους ιστούς ενδιάμεσων κυτταρικών τύπων (</a:t>
            </a:r>
            <a:r>
              <a:rPr lang="en-GB" sz="2200" dirty="0"/>
              <a:t>adult stem cells) </a:t>
            </a:r>
            <a:r>
              <a:rPr lang="el-GR" sz="2200" dirty="0"/>
              <a:t>για αναγέννηση των ιστών, ανάλογα με τις ανάγκες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6073B-742A-2C45-3344-CFB4143D3E92}"/>
              </a:ext>
            </a:extLst>
          </p:cNvPr>
          <p:cNvSpPr txBox="1"/>
          <p:nvPr/>
        </p:nvSpPr>
        <p:spPr>
          <a:xfrm>
            <a:off x="1047550" y="149790"/>
            <a:ext cx="1009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Πώς διαφοροποιούμε τα </a:t>
            </a:r>
            <a:r>
              <a:rPr lang="el-GR" sz="2800" b="1" dirty="0" err="1"/>
              <a:t>βλαστοκύτταρα</a:t>
            </a:r>
            <a:r>
              <a:rPr lang="el-GR" sz="2800" b="1" dirty="0"/>
              <a:t> στους επιθυμητούς κυτταρικούς τύπους</a:t>
            </a:r>
            <a:r>
              <a:rPr lang="en-GB" sz="2800" b="1" dirty="0"/>
              <a:t>;</a:t>
            </a:r>
            <a:r>
              <a:rPr lang="el-GR" sz="2800" b="1" dirty="0"/>
              <a:t>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600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nking cell signaling and the epigenetic machinery | Nature Biotechnology">
            <a:extLst>
              <a:ext uri="{FF2B5EF4-FFF2-40B4-BE49-F238E27FC236}">
                <a16:creationId xmlns:a16="http://schemas.microsoft.com/office/drawing/2014/main" id="{60EFE23F-9781-7159-CCA1-A007B47AC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25" y="1197684"/>
            <a:ext cx="8961950" cy="535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BAD225-BAE2-2DFC-BF63-8B263140BEA2}"/>
              </a:ext>
            </a:extLst>
          </p:cNvPr>
          <p:cNvSpPr txBox="1"/>
          <p:nvPr/>
        </p:nvSpPr>
        <p:spPr>
          <a:xfrm>
            <a:off x="0" y="6550223"/>
            <a:ext cx="11887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222222"/>
                </a:solidFill>
                <a:effectLst/>
                <a:latin typeface="+mj-lt"/>
              </a:rPr>
              <a:t>Mohammad, H., Baylin, S. Linking cell signaling and the epigenetic machinery. Nat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+mj-lt"/>
              </a:rPr>
              <a:t>Biotechnol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+mj-lt"/>
              </a:rPr>
              <a:t> </a:t>
            </a:r>
            <a:r>
              <a:rPr lang="en-US" sz="1400" b="1" i="1" dirty="0">
                <a:solidFill>
                  <a:srgbClr val="222222"/>
                </a:solidFill>
                <a:effectLst/>
                <a:latin typeface="+mj-lt"/>
              </a:rPr>
              <a:t>28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+mj-lt"/>
              </a:rPr>
              <a:t>, 1033–1038 (2010). https://doi.org/10.1038/nbt1010-1033</a:t>
            </a:r>
            <a:endParaRPr lang="en-GB" sz="1400" i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0A6F0-A7E8-0087-2FF9-0136C1E84A1B}"/>
              </a:ext>
            </a:extLst>
          </p:cNvPr>
          <p:cNvSpPr txBox="1"/>
          <p:nvPr/>
        </p:nvSpPr>
        <p:spPr>
          <a:xfrm>
            <a:off x="413886" y="0"/>
            <a:ext cx="1105942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Η ενεργοποίηση μοριακών μονοπατιών «σπρώχνει» το κύτταρο προς τη μία ή την άλλη κατεύθυνση διαφοροποίησης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80664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5137</TotalTime>
  <Words>2091</Words>
  <Application>Microsoft Office PowerPoint</Application>
  <PresentationFormat>Widescreen</PresentationFormat>
  <Paragraphs>334</Paragraphs>
  <Slides>44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AdvPTimes</vt:lpstr>
      <vt:lpstr>-apple-system</vt:lpstr>
      <vt:lpstr>Aptos</vt:lpstr>
      <vt:lpstr>Aptos Display</vt:lpstr>
      <vt:lpstr>Arial</vt:lpstr>
      <vt:lpstr>Calibri</vt:lpstr>
      <vt:lpstr>Courier New</vt:lpstr>
      <vt:lpstr>helvetica</vt:lpstr>
      <vt:lpstr>MyriadPro-Regular</vt:lpstr>
      <vt:lpstr>Wingdings</vt:lpstr>
      <vt:lpstr>Office Theme</vt:lpstr>
      <vt:lpstr>Prism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Yiannis Bantounas</dc:creator>
  <cp:lastModifiedBy>Ioannis Bantounas</cp:lastModifiedBy>
  <cp:revision>10</cp:revision>
  <dcterms:created xsi:type="dcterms:W3CDTF">2026-03-26T09:14:46Z</dcterms:created>
  <dcterms:modified xsi:type="dcterms:W3CDTF">2026-05-11T11:37:40Z</dcterms:modified>
</cp:coreProperties>
</file>