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65" r:id="rId4"/>
    <p:sldId id="269" r:id="rId5"/>
    <p:sldId id="270" r:id="rId6"/>
    <p:sldId id="281" r:id="rId7"/>
    <p:sldId id="282" r:id="rId8"/>
    <p:sldId id="279" r:id="rId9"/>
    <p:sldId id="266" r:id="rId10"/>
    <p:sldId id="262" r:id="rId11"/>
    <p:sldId id="263" r:id="rId12"/>
    <p:sldId id="257" r:id="rId13"/>
    <p:sldId id="264" r:id="rId14"/>
    <p:sldId id="258" r:id="rId15"/>
    <p:sldId id="259" r:id="rId16"/>
    <p:sldId id="271" r:id="rId17"/>
    <p:sldId id="261" r:id="rId18"/>
    <p:sldId id="280" r:id="rId19"/>
    <p:sldId id="283" r:id="rId20"/>
    <p:sldId id="272" r:id="rId21"/>
    <p:sldId id="273" r:id="rId22"/>
    <p:sldId id="274" r:id="rId23"/>
    <p:sldId id="275" r:id="rId24"/>
    <p:sldId id="276" r:id="rId25"/>
    <p:sldId id="277" r:id="rId26"/>
    <p:sldId id="278" r:id="rId27"/>
    <p:sldId id="284" r:id="rId2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4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Τίτλος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Στυλ κύριου τίτλου</a:t>
            </a:r>
            <a:endParaRPr kumimoji="0" lang="en-US"/>
          </a:p>
        </p:txBody>
      </p:sp>
      <p:sp>
        <p:nvSpPr>
          <p:cNvPr id="28" name="Θέση ημερομηνίας 27"/>
          <p:cNvSpPr>
            <a:spLocks noGrp="1"/>
          </p:cNvSpPr>
          <p:nvPr>
            <p:ph type="dt" sz="half" idx="10"/>
          </p:nvPr>
        </p:nvSpPr>
        <p:spPr/>
        <p:txBody>
          <a:bodyPr/>
          <a:lstStyle/>
          <a:p>
            <a:fld id="{05472556-D6A7-4A63-892F-50E3462A7395}" type="datetimeFigureOut">
              <a:rPr lang="el-GR" smtClean="0"/>
              <a:t>5/3/2025</a:t>
            </a:fld>
            <a:endParaRPr lang="el-GR"/>
          </a:p>
        </p:txBody>
      </p:sp>
      <p:sp>
        <p:nvSpPr>
          <p:cNvPr id="17" name="Θέση υποσέλιδου 16"/>
          <p:cNvSpPr>
            <a:spLocks noGrp="1"/>
          </p:cNvSpPr>
          <p:nvPr>
            <p:ph type="ftr" sz="quarter" idx="11"/>
          </p:nvPr>
        </p:nvSpPr>
        <p:spPr/>
        <p:txBody>
          <a:bodyPr/>
          <a:lstStyle/>
          <a:p>
            <a:endParaRPr lang="el-GR"/>
          </a:p>
        </p:txBody>
      </p:sp>
      <p:sp>
        <p:nvSpPr>
          <p:cNvPr id="29" name="Θέση αριθμού διαφάνειας 28"/>
          <p:cNvSpPr>
            <a:spLocks noGrp="1"/>
          </p:cNvSpPr>
          <p:nvPr>
            <p:ph type="sldNum" sz="quarter" idx="12"/>
          </p:nvPr>
        </p:nvSpPr>
        <p:spPr/>
        <p:txBody>
          <a:bodyPr/>
          <a:lstStyle/>
          <a:p>
            <a:fld id="{70B70A0B-83A9-439F-AE83-682FBC0EDC98}" type="slidenum">
              <a:rPr lang="el-GR" smtClean="0"/>
              <a:t>‹#›</a:t>
            </a:fld>
            <a:endParaRPr lang="el-GR"/>
          </a:p>
        </p:txBody>
      </p:sp>
      <p:sp>
        <p:nvSpPr>
          <p:cNvPr id="9" name="Υπότιτλος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05472556-D6A7-4A63-892F-50E3462A7395}" type="datetimeFigureOut">
              <a:rPr lang="el-GR" smtClean="0"/>
              <a:t>5/3/2025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0B70A0B-83A9-439F-AE83-682FBC0EDC98}"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05472556-D6A7-4A63-892F-50E3462A7395}" type="datetimeFigureOut">
              <a:rPr lang="el-GR" smtClean="0"/>
              <a:t>5/3/2025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0B70A0B-83A9-439F-AE83-682FBC0EDC98}"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περιεχομένου 2"/>
          <p:cNvSpPr>
            <a:spLocks noGrp="1"/>
          </p:cNvSpPr>
          <p:nvPr>
            <p:ph idx="1"/>
          </p:nvPr>
        </p:nvSpPr>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05472556-D6A7-4A63-892F-50E3462A7395}" type="datetimeFigureOut">
              <a:rPr lang="el-GR" smtClean="0"/>
              <a:t>5/3/2025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0B70A0B-83A9-439F-AE83-682FBC0EDC98}"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4" name="Θέση ημερομηνίας 3"/>
          <p:cNvSpPr>
            <a:spLocks noGrp="1"/>
          </p:cNvSpPr>
          <p:nvPr>
            <p:ph type="dt" sz="half" idx="10"/>
          </p:nvPr>
        </p:nvSpPr>
        <p:spPr/>
        <p:txBody>
          <a:bodyPr/>
          <a:lstStyle/>
          <a:p>
            <a:fld id="{05472556-D6A7-4A63-892F-50E3462A7395}" type="datetimeFigureOut">
              <a:rPr lang="el-GR" smtClean="0"/>
              <a:t>5/3/2025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a:xfrm>
            <a:off x="7924800" y="6416675"/>
            <a:ext cx="762000" cy="365125"/>
          </a:xfrm>
        </p:spPr>
        <p:txBody>
          <a:bodyPr/>
          <a:lstStyle/>
          <a:p>
            <a:fld id="{70B70A0B-83A9-439F-AE83-682FBC0EDC98}"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περιεχομένου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05472556-D6A7-4A63-892F-50E3462A7395}" type="datetimeFigureOut">
              <a:rPr lang="el-GR" smtClean="0"/>
              <a:t>5/3/2025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70B70A0B-83A9-439F-AE83-682FBC0EDC98}"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8229600" cy="1143000"/>
          </a:xfrm>
        </p:spPr>
        <p:txBody>
          <a:bodyPr anchor="ctr"/>
          <a:lstStyle>
            <a:lvl1pPr>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5" name="Θέση περιεχομένου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Θέση περιεχομένου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Θέση ημερομηνίας 6"/>
          <p:cNvSpPr>
            <a:spLocks noGrp="1"/>
          </p:cNvSpPr>
          <p:nvPr>
            <p:ph type="dt" sz="half" idx="10"/>
          </p:nvPr>
        </p:nvSpPr>
        <p:spPr/>
        <p:txBody>
          <a:bodyPr/>
          <a:lstStyle/>
          <a:p>
            <a:fld id="{05472556-D6A7-4A63-892F-50E3462A7395}" type="datetimeFigureOut">
              <a:rPr lang="el-GR" smtClean="0"/>
              <a:t>5/3/2025</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70B70A0B-83A9-439F-AE83-682FBC0EDC98}"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p>
            <a:fld id="{05472556-D6A7-4A63-892F-50E3462A7395}" type="datetimeFigureOut">
              <a:rPr lang="el-GR" smtClean="0"/>
              <a:t>5/3/2025</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70B70A0B-83A9-439F-AE83-682FBC0EDC98}"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05472556-D6A7-4A63-892F-50E3462A7395}" type="datetimeFigureOut">
              <a:rPr lang="el-GR" smtClean="0"/>
              <a:t>5/3/2025</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70B70A0B-83A9-439F-AE83-682FBC0EDC98}"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4" name="Θέση περιεχομένου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05472556-D6A7-4A63-892F-50E3462A7395}" type="datetimeFigureOut">
              <a:rPr lang="el-GR" smtClean="0"/>
              <a:t>5/3/2025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70B70A0B-83A9-439F-AE83-682FBC0EDC98}"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Στυλ κύριου τίτλου</a:t>
            </a:r>
            <a:endParaRPr kumimoji="0" lang="en-US"/>
          </a:p>
        </p:txBody>
      </p:sp>
      <p:sp>
        <p:nvSpPr>
          <p:cNvPr id="3" name="Θέση εικόνας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Θέση κειμένου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5" name="Θέση ημερομηνίας 4"/>
          <p:cNvSpPr>
            <a:spLocks noGrp="1"/>
          </p:cNvSpPr>
          <p:nvPr>
            <p:ph type="dt" sz="half" idx="10"/>
          </p:nvPr>
        </p:nvSpPr>
        <p:spPr/>
        <p:txBody>
          <a:bodyPr/>
          <a:lstStyle/>
          <a:p>
            <a:fld id="{05472556-D6A7-4A63-892F-50E3462A7395}" type="datetimeFigureOut">
              <a:rPr lang="el-GR" smtClean="0"/>
              <a:t>5/3/2025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70B70A0B-83A9-439F-AE83-682FBC0EDC98}"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Θέση τίτλου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Θέση ημερομηνίας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05472556-D6A7-4A63-892F-50E3462A7395}" type="datetimeFigureOut">
              <a:rPr lang="el-GR" smtClean="0"/>
              <a:t>5/3/2025</a:t>
            </a:fld>
            <a:endParaRPr lang="el-GR"/>
          </a:p>
        </p:txBody>
      </p:sp>
      <p:sp>
        <p:nvSpPr>
          <p:cNvPr id="3" name="Θέση υποσέλιδου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Θέση αριθμού διαφάνειας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0B70A0B-83A9-439F-AE83-682FBC0EDC98}"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fontScale="90000"/>
          </a:bodyPr>
          <a:lstStyle/>
          <a:p>
            <a:r>
              <a:rPr lang="el-GR" dirty="0" smtClean="0"/>
              <a:t>Ο </a:t>
            </a:r>
            <a:r>
              <a:rPr lang="el-GR" dirty="0" err="1" smtClean="0"/>
              <a:t>Ενωσιακοσ</a:t>
            </a:r>
            <a:r>
              <a:rPr lang="el-GR" dirty="0" smtClean="0"/>
              <a:t> </a:t>
            </a:r>
            <a:r>
              <a:rPr lang="el-GR" dirty="0" err="1" smtClean="0"/>
              <a:t>ελεγχοσ</a:t>
            </a:r>
            <a:r>
              <a:rPr lang="el-GR" dirty="0" smtClean="0"/>
              <a:t> των </a:t>
            </a:r>
            <a:r>
              <a:rPr lang="el-GR" dirty="0" err="1" smtClean="0"/>
              <a:t>κρατικων</a:t>
            </a:r>
            <a:r>
              <a:rPr lang="el-GR" dirty="0" smtClean="0"/>
              <a:t> </a:t>
            </a:r>
            <a:r>
              <a:rPr lang="el-GR" dirty="0" err="1" smtClean="0"/>
              <a:t>ενισχυσεων</a:t>
            </a:r>
            <a:endParaRPr lang="el-GR" dirty="0"/>
          </a:p>
        </p:txBody>
      </p:sp>
      <p:sp>
        <p:nvSpPr>
          <p:cNvPr id="3" name="Υπότιτλος 2"/>
          <p:cNvSpPr>
            <a:spLocks noGrp="1"/>
          </p:cNvSpPr>
          <p:nvPr>
            <p:ph type="subTitle" idx="1"/>
          </p:nvPr>
        </p:nvSpPr>
        <p:spPr/>
        <p:txBody>
          <a:bodyPr/>
          <a:lstStyle/>
          <a:p>
            <a:r>
              <a:rPr lang="el-GR" dirty="0" smtClean="0"/>
              <a:t>Αρμοδιότητες της Επιτροπής και διαδικασίες</a:t>
            </a:r>
          </a:p>
          <a:p>
            <a:pPr algn="r"/>
            <a:r>
              <a:rPr lang="el-GR" dirty="0" smtClean="0"/>
              <a:t>Δρ Δημήτριος </a:t>
            </a:r>
            <a:r>
              <a:rPr lang="el-GR" dirty="0" err="1" smtClean="0"/>
              <a:t>Βουγιούκας</a:t>
            </a:r>
            <a:endParaRPr lang="el-GR" dirty="0"/>
          </a:p>
        </p:txBody>
      </p:sp>
    </p:spTree>
    <p:extLst>
      <p:ext uri="{BB962C8B-B14F-4D97-AF65-F5344CB8AC3E}">
        <p14:creationId xmlns:p14="http://schemas.microsoft.com/office/powerpoint/2010/main" val="3459777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Δυνητικά συμβατές ενισχύσεις</a:t>
            </a:r>
            <a:endParaRPr lang="el-GR" dirty="0"/>
          </a:p>
        </p:txBody>
      </p:sp>
      <p:sp>
        <p:nvSpPr>
          <p:cNvPr id="3" name="Θέση περιεχομένου 2"/>
          <p:cNvSpPr>
            <a:spLocks noGrp="1"/>
          </p:cNvSpPr>
          <p:nvPr>
            <p:ph idx="1"/>
          </p:nvPr>
        </p:nvSpPr>
        <p:spPr/>
        <p:txBody>
          <a:bodyPr>
            <a:normAutofit fontScale="55000" lnSpcReduction="20000"/>
          </a:bodyPr>
          <a:lstStyle/>
          <a:p>
            <a:r>
              <a:rPr lang="el-GR" dirty="0"/>
              <a:t>Η παράγραφος 3 του άρθρου 107 ΣΛΕΕ προβλέπει τις εν δυνάμει συμβατές </a:t>
            </a:r>
            <a:r>
              <a:rPr lang="el-GR" dirty="0" smtClean="0"/>
              <a:t>με την Εσωτερική </a:t>
            </a:r>
            <a:r>
              <a:rPr lang="el-GR" dirty="0"/>
              <a:t>Αγορά </a:t>
            </a:r>
            <a:r>
              <a:rPr lang="el-GR" dirty="0" smtClean="0"/>
              <a:t>ενισχύσεις :</a:t>
            </a:r>
          </a:p>
          <a:p>
            <a:r>
              <a:rPr lang="el-GR" dirty="0"/>
              <a:t>α) οι ενισχύσεις για την προώθηση της οικονομικής αναπτύξεως περιοχών, στις οποίες το βιοτικό επίπεδο είναι </a:t>
            </a:r>
            <a:r>
              <a:rPr lang="el-GR" dirty="0" err="1"/>
              <a:t>ασυνήθως</a:t>
            </a:r>
            <a:r>
              <a:rPr lang="el-GR" dirty="0"/>
              <a:t> χαμηλό ή στις οποίες επικρατεί σοβαρή υποαπασχόληση, καθώς και των περιοχών που αναφέρονται στο άρθρο 349, λαμβάνοντας υπόψη τη </a:t>
            </a:r>
            <a:r>
              <a:rPr lang="el-GR" dirty="0" err="1"/>
              <a:t>διαρθωτική</a:t>
            </a:r>
            <a:r>
              <a:rPr lang="el-GR" dirty="0"/>
              <a:t>, οικονομική και κοινωνική τους κατάσταση</a:t>
            </a:r>
            <a:r>
              <a:rPr lang="el-GR" dirty="0" smtClean="0"/>
              <a:t>·</a:t>
            </a:r>
            <a:endParaRPr lang="el-GR" dirty="0"/>
          </a:p>
          <a:p>
            <a:r>
              <a:rPr lang="el-GR" dirty="0"/>
              <a:t>β) οι ενισχύσεις για την προώθηση σημαντικών σχεδίων κοινού ευρωπαϊκού ενδιαφέροντος ή για την άρση σοβαρής διαταραχής της οικονομίας κράτους μέλους</a:t>
            </a:r>
            <a:r>
              <a:rPr lang="el-GR" dirty="0" smtClean="0"/>
              <a:t>·</a:t>
            </a:r>
            <a:endParaRPr lang="el-GR" dirty="0"/>
          </a:p>
          <a:p>
            <a:r>
              <a:rPr lang="el-GR" dirty="0"/>
              <a:t>γ) οι ενισχύσεις για την προώθηση της αναπτύξεως ορισμένων οικονομικών δραστηριοτήτων ή οικονομικών περιοχών, εφόσον δεν αλλοιώνουν τους όρους των συναλλαγών κατά τρόπο που θα </a:t>
            </a:r>
            <a:r>
              <a:rPr lang="el-GR" dirty="0" err="1"/>
              <a:t>αντέκειτο</a:t>
            </a:r>
            <a:r>
              <a:rPr lang="el-GR" dirty="0"/>
              <a:t> προς το κοινό συμφέρον</a:t>
            </a:r>
            <a:r>
              <a:rPr lang="el-GR" dirty="0" smtClean="0"/>
              <a:t>·</a:t>
            </a:r>
            <a:endParaRPr lang="el-GR" dirty="0"/>
          </a:p>
          <a:p>
            <a:r>
              <a:rPr lang="el-GR" dirty="0"/>
              <a:t>δ) οι ενισχύσεις για την προώθηση του πολιτισμού και της διατήρησης της πολιτιστικής κληρονομιάς, εφόσον δεν αλλοιώνουν τους όρους συναλλαγών και ανταγωνισμού στην Ένωση σε βαθμό αντίθετο με το κοινό συμφέρον</a:t>
            </a:r>
            <a:r>
              <a:rPr lang="el-GR" dirty="0" smtClean="0"/>
              <a:t>·</a:t>
            </a:r>
            <a:endParaRPr lang="el-GR" dirty="0"/>
          </a:p>
          <a:p>
            <a:r>
              <a:rPr lang="el-GR" dirty="0"/>
              <a:t>ε) άλλες κατηγορίες ενισχύσεων που καθορίζονται από το Συμβούλιο, το οποίο αποφασίζει </a:t>
            </a:r>
            <a:r>
              <a:rPr lang="el-GR" dirty="0" err="1"/>
              <a:t>προτάσει</a:t>
            </a:r>
            <a:r>
              <a:rPr lang="el-GR" dirty="0"/>
              <a:t> της Επιτροπής</a:t>
            </a:r>
            <a:r>
              <a:rPr lang="el-GR" dirty="0" smtClean="0"/>
              <a:t>.</a:t>
            </a:r>
            <a:endParaRPr lang="en-US" dirty="0" smtClean="0"/>
          </a:p>
          <a:p>
            <a:r>
              <a:rPr lang="en-US" dirty="0" smtClean="0"/>
              <a:t>O</a:t>
            </a:r>
            <a:r>
              <a:rPr lang="el-GR" dirty="0" smtClean="0"/>
              <a:t>ι  συγκεκριμένες </a:t>
            </a:r>
            <a:r>
              <a:rPr lang="el-GR" dirty="0"/>
              <a:t>δύνανται να </a:t>
            </a:r>
            <a:r>
              <a:rPr lang="el-GR" dirty="0" smtClean="0"/>
              <a:t>θεωρηθούν δυνάμει </a:t>
            </a:r>
            <a:r>
              <a:rPr lang="el-GR" dirty="0"/>
              <a:t>απόφασης της Επιτροπής ως τέτοιες</a:t>
            </a:r>
          </a:p>
        </p:txBody>
      </p:sp>
    </p:spTree>
    <p:extLst>
      <p:ext uri="{BB962C8B-B14F-4D97-AF65-F5344CB8AC3E}">
        <p14:creationId xmlns:p14="http://schemas.microsoft.com/office/powerpoint/2010/main" val="2391767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Διακριτική ευχέρεια Επιτροπής</a:t>
            </a:r>
            <a:endParaRPr lang="el-GR" dirty="0"/>
          </a:p>
        </p:txBody>
      </p:sp>
      <p:sp>
        <p:nvSpPr>
          <p:cNvPr id="3" name="Θέση περιεχομένου 2"/>
          <p:cNvSpPr>
            <a:spLocks noGrp="1"/>
          </p:cNvSpPr>
          <p:nvPr>
            <p:ph idx="1"/>
          </p:nvPr>
        </p:nvSpPr>
        <p:spPr/>
        <p:txBody>
          <a:bodyPr>
            <a:normAutofit lnSpcReduction="10000"/>
          </a:bodyPr>
          <a:lstStyle/>
          <a:p>
            <a:r>
              <a:rPr lang="el-GR" dirty="0"/>
              <a:t>η Επιτροπή διαθέτει διακριτική ευχέρεια, αναφορικά τόσο με </a:t>
            </a:r>
            <a:r>
              <a:rPr lang="el-GR" dirty="0" smtClean="0"/>
              <a:t>την υπαγωγή </a:t>
            </a:r>
            <a:r>
              <a:rPr lang="el-GR" dirty="0"/>
              <a:t>ενός μέτρου σε μια κατηγορία λόγων εξαίρεσης, όσο και με το </a:t>
            </a:r>
            <a:r>
              <a:rPr lang="el-GR" dirty="0" smtClean="0"/>
              <a:t>συμβατό </a:t>
            </a:r>
            <a:r>
              <a:rPr lang="el-GR" dirty="0"/>
              <a:t>ή μη χαρακτήρα του επίμαχου μέτρου με την Κοινή Αγορά, </a:t>
            </a:r>
            <a:r>
              <a:rPr lang="el-GR" dirty="0" smtClean="0"/>
              <a:t>προβαίνοντας ουσιαστικά </a:t>
            </a:r>
            <a:r>
              <a:rPr lang="el-GR" dirty="0"/>
              <a:t>σε </a:t>
            </a:r>
            <a:r>
              <a:rPr lang="el-GR" dirty="0" err="1"/>
              <a:t>in</a:t>
            </a:r>
            <a:r>
              <a:rPr lang="el-GR" dirty="0"/>
              <a:t> </a:t>
            </a:r>
            <a:r>
              <a:rPr lang="el-GR" dirty="0" err="1"/>
              <a:t>concreto</a:t>
            </a:r>
            <a:r>
              <a:rPr lang="el-GR" dirty="0"/>
              <a:t> έλεγχο της εκάστοτε περίπτωσης</a:t>
            </a:r>
            <a:r>
              <a:rPr lang="el-GR" dirty="0" smtClean="0"/>
              <a:t>.</a:t>
            </a:r>
          </a:p>
          <a:p>
            <a:r>
              <a:rPr lang="el-GR" dirty="0"/>
              <a:t>108 παρ. 2 </a:t>
            </a:r>
            <a:r>
              <a:rPr lang="el-GR" dirty="0" err="1"/>
              <a:t>εδ</a:t>
            </a:r>
            <a:r>
              <a:rPr lang="el-GR" dirty="0"/>
              <a:t>. γ’ ΣΛΕΕ : </a:t>
            </a:r>
            <a:r>
              <a:rPr lang="el-GR" dirty="0" smtClean="0"/>
              <a:t>το Συμβούλιο μπορεί να αποφασίζει</a:t>
            </a:r>
            <a:r>
              <a:rPr lang="el-GR" dirty="0"/>
              <a:t>, αν εξαιρετικές περιστάσεις το δικαιολογούν, ότι μια ενίσχυση </a:t>
            </a:r>
            <a:r>
              <a:rPr lang="el-GR" dirty="0" smtClean="0"/>
              <a:t>που έχει </a:t>
            </a:r>
            <a:r>
              <a:rPr lang="el-GR" dirty="0"/>
              <a:t>θεσπιστεί ή πρόκειται να θεσπιστεί από κράτος μέλος πρέπει να </a:t>
            </a:r>
            <a:r>
              <a:rPr lang="el-GR" dirty="0" smtClean="0"/>
              <a:t>κηρυχθεί συμβατή </a:t>
            </a:r>
            <a:r>
              <a:rPr lang="el-GR" dirty="0"/>
              <a:t>προς την εσωτερική αγορά.</a:t>
            </a:r>
          </a:p>
        </p:txBody>
      </p:sp>
    </p:spTree>
    <p:extLst>
      <p:ext uri="{BB962C8B-B14F-4D97-AF65-F5344CB8AC3E}">
        <p14:creationId xmlns:p14="http://schemas.microsoft.com/office/powerpoint/2010/main" val="3662258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Υποχρέωση Κοινοποίησης</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smtClean="0"/>
              <a:t>Το άρθρο 108 προβλέπει υποχρέωση των κρατών μελών να κοινοποιούν στην Ευρωπαϊκή Επιτροπή τις κρατικές ενισχύσεις που πρόκειται να χορηγήσουν σε επιχειρήσεις</a:t>
            </a:r>
          </a:p>
          <a:p>
            <a:r>
              <a:rPr lang="el-GR" dirty="0" smtClean="0"/>
              <a:t>Μόνο η Ευρωπαϊκή Επιτροπή είναι αρμόδια να δέχεται κοινοποιήσεις προκειμένου να αποφανθεί σχετικά με τη συμβατότητα μίας ενίσχυσης με την εσωτερική αγορά. </a:t>
            </a:r>
          </a:p>
          <a:p>
            <a:r>
              <a:rPr lang="el-GR" dirty="0" smtClean="0"/>
              <a:t>Στο </a:t>
            </a:r>
            <a:r>
              <a:rPr lang="el-GR" dirty="0"/>
              <a:t>διαδικαστικό </a:t>
            </a:r>
            <a:r>
              <a:rPr lang="el-GR" dirty="0" err="1"/>
              <a:t>Καν(ΕΕ</a:t>
            </a:r>
            <a:r>
              <a:rPr lang="el-GR" dirty="0"/>
              <a:t>) </a:t>
            </a:r>
            <a:r>
              <a:rPr lang="el-GR" dirty="0" smtClean="0"/>
              <a:t>2015/1589 αναλύεται </a:t>
            </a:r>
            <a:r>
              <a:rPr lang="el-GR" dirty="0"/>
              <a:t>λεπτομερώς η διαδικασία του ελέγχου και </a:t>
            </a:r>
            <a:r>
              <a:rPr lang="el-GR" dirty="0" smtClean="0"/>
              <a:t>οι εξουσίες </a:t>
            </a:r>
            <a:r>
              <a:rPr lang="el-GR" dirty="0"/>
              <a:t>της Επιτροπής ανά κατηγορία ενισχύσεων. Ο μηχανισμός αυτός στηρίζεται σε μία βασική διάκριση μεταξύ των νέων και των υφιστάμενων ενισχύσεων. </a:t>
            </a:r>
            <a:endParaRPr lang="el-GR" dirty="0" smtClean="0"/>
          </a:p>
        </p:txBody>
      </p:sp>
    </p:spTree>
    <p:extLst>
      <p:ext uri="{BB962C8B-B14F-4D97-AF65-F5344CB8AC3E}">
        <p14:creationId xmlns:p14="http://schemas.microsoft.com/office/powerpoint/2010/main" val="4192455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Εξουσίες Επιτροπής</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a:t>Οι εξουσίες που δίδονται απευθείας στην Επιτροπή από τη Συνθήκη στον τομέα των κρατικών ενισχύσεων είναι μοναδικές.</a:t>
            </a:r>
          </a:p>
          <a:p>
            <a:r>
              <a:rPr lang="el-GR" dirty="0" smtClean="0"/>
              <a:t>Το ΔΕΕ δε δύναται </a:t>
            </a:r>
            <a:r>
              <a:rPr lang="el-GR" dirty="0"/>
              <a:t>να </a:t>
            </a:r>
            <a:r>
              <a:rPr lang="el-GR" dirty="0" smtClean="0"/>
              <a:t>υποκαταστήσει </a:t>
            </a:r>
            <a:r>
              <a:rPr lang="el-GR" dirty="0"/>
              <a:t>την </a:t>
            </a:r>
            <a:r>
              <a:rPr lang="el-GR" dirty="0" smtClean="0"/>
              <a:t>Επιτροπή </a:t>
            </a:r>
            <a:r>
              <a:rPr lang="el-GR" dirty="0"/>
              <a:t>στην εκτίμηση και την ουσιαστική κρίση της ως προς τη συμβατότητα του υπό κρίση μέτρου κρατικής ενίσχυσης, περιοριζόμενα στον έλεγχο της τήρησης των διαδικαστικών κανόνων, της αιτιολογίας της απόφασής της, της πλάνης περί το δίκαιο και της πρόδηλης πλάνης κατά την εκτίμηση των πραγματικών περιστατικών, καθώς και της κατάχρησης εξουσίας</a:t>
            </a:r>
          </a:p>
          <a:p>
            <a:r>
              <a:rPr lang="el-GR" dirty="0"/>
              <a:t>Υπό το καθεστώς αυτό η Επιτροπή μπορεί να υιοθετεί για συγκεκριμένες κατηγορίες και ποσά ενισχύσεων κανονισμούς που να απαλλάσσουν τα κράτη μέλη από την υποχρέωση κοινοποίησης.</a:t>
            </a:r>
          </a:p>
          <a:p>
            <a:r>
              <a:rPr lang="el-GR" dirty="0"/>
              <a:t>Πρόκειται για ακόμα ένα μέτρο αποκέντρωσης και από κοινού διαχείρισης με τα κράτη μέλη ενός σημαντικού τμήματος του </a:t>
            </a:r>
            <a:r>
              <a:rPr lang="el-GR" dirty="0" err="1"/>
              <a:t>ενωσιακού</a:t>
            </a:r>
            <a:r>
              <a:rPr lang="el-GR" dirty="0"/>
              <a:t> δικαίου ανταγωνισμού, το οποίο μάλιστα σε μεγάλο βαθμό παραμένει συγκεντρωτικό. </a:t>
            </a:r>
          </a:p>
          <a:p>
            <a:endParaRPr lang="el-GR" dirty="0"/>
          </a:p>
        </p:txBody>
      </p:sp>
    </p:spTree>
    <p:extLst>
      <p:ext uri="{BB962C8B-B14F-4D97-AF65-F5344CB8AC3E}">
        <p14:creationId xmlns:p14="http://schemas.microsoft.com/office/powerpoint/2010/main" val="18323402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Ο Γενικός Κανονισμός Απαλλαγής (651/2014)</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smtClean="0"/>
              <a:t>Το </a:t>
            </a:r>
            <a:r>
              <a:rPr lang="el-GR" dirty="0"/>
              <a:t>πεδίο απευθείας εφαρμογής του άρθρου 107 παρ. 3 ΣΛΕΕ έχει συρρικνωθεί από τη θέσπιση του Γενικού </a:t>
            </a:r>
            <a:r>
              <a:rPr lang="el-GR" dirty="0" smtClean="0"/>
              <a:t>Κανονισμού Απαλλαγής, </a:t>
            </a:r>
            <a:r>
              <a:rPr lang="el-GR" dirty="0"/>
              <a:t>που εισάγει την παράκαμψη της διαδικασίας της προηγούμενης κοινοποίησης ενισχύσεων στην Επιτροπή, κατά τα οριζόμενα στη </a:t>
            </a:r>
            <a:r>
              <a:rPr lang="el-GR" dirty="0" smtClean="0"/>
              <a:t>διάταξη του </a:t>
            </a:r>
            <a:r>
              <a:rPr lang="el-GR" dirty="0"/>
              <a:t>άρθρου 108 για ορισμένες κατηγορίες ενισχύσεων</a:t>
            </a:r>
            <a:r>
              <a:rPr lang="el-GR" dirty="0" smtClean="0"/>
              <a:t>.</a:t>
            </a:r>
            <a:endParaRPr lang="el-GR" dirty="0"/>
          </a:p>
          <a:p>
            <a:r>
              <a:rPr lang="el-GR" dirty="0" smtClean="0"/>
              <a:t>Στην </a:t>
            </a:r>
            <a:r>
              <a:rPr lang="el-GR" dirty="0"/>
              <a:t>Επιτροπή </a:t>
            </a:r>
            <a:r>
              <a:rPr lang="el-GR" dirty="0" smtClean="0"/>
              <a:t>απομένει </a:t>
            </a:r>
            <a:r>
              <a:rPr lang="el-GR" dirty="0"/>
              <a:t>η εξέταση, κατόπιν προηγούμενης κοινοποίησης </a:t>
            </a:r>
            <a:r>
              <a:rPr lang="el-GR" dirty="0" smtClean="0"/>
              <a:t>ή καταγγελίας</a:t>
            </a:r>
            <a:r>
              <a:rPr lang="el-GR" dirty="0"/>
              <a:t>, μόνον των πλέον στρεβλωτικών του ανταγωνισμού ενισχύσεων. </a:t>
            </a:r>
          </a:p>
          <a:p>
            <a:r>
              <a:rPr lang="el-GR" dirty="0" smtClean="0"/>
              <a:t>Ο κανονισμός αντικατέστησε αυτόν το 2008</a:t>
            </a:r>
          </a:p>
          <a:p>
            <a:r>
              <a:rPr lang="el-GR" dirty="0" smtClean="0"/>
              <a:t>Επεκτείνει ακόμα περισσότερο τη διάκριση αρμοδιοτήτων ανάμεσα στην Ευρωπαϊκή Επιτροπή και τα Κράτη Μέλη</a:t>
            </a:r>
          </a:p>
          <a:p>
            <a:r>
              <a:rPr lang="el-GR" dirty="0" smtClean="0"/>
              <a:t>Σκοπός του Κανονισμού είναι να οδηγήσει τα κράτη μέλη στην χρήση ενισχύσεων χαμηλού κόστους καθώς και στην αξιοποίηση των πρακτικών και των μεθόδων που έχει ήδη χρησιμοποιήσει η Ευρωπαϊκή Επιτροπή στον τομέα αυτό. </a:t>
            </a:r>
          </a:p>
          <a:p>
            <a:r>
              <a:rPr lang="el-GR" dirty="0" smtClean="0"/>
              <a:t>Επομένως οι κοινοποιήσεις μπορούν να περιοριστούν σε ενισχύσεις ιδιαίτερα υψηλών ποσών.</a:t>
            </a:r>
          </a:p>
        </p:txBody>
      </p:sp>
    </p:spTree>
    <p:extLst>
      <p:ext uri="{BB962C8B-B14F-4D97-AF65-F5344CB8AC3E}">
        <p14:creationId xmlns:p14="http://schemas.microsoft.com/office/powerpoint/2010/main" val="26065740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Πεδίο Εφαρμογής Κανονισμού</a:t>
            </a:r>
            <a:endParaRPr lang="el-GR" dirty="0"/>
          </a:p>
        </p:txBody>
      </p:sp>
      <p:sp>
        <p:nvSpPr>
          <p:cNvPr id="3" name="Θέση περιεχομένου 2"/>
          <p:cNvSpPr>
            <a:spLocks noGrp="1"/>
          </p:cNvSpPr>
          <p:nvPr>
            <p:ph idx="1"/>
          </p:nvPr>
        </p:nvSpPr>
        <p:spPr/>
        <p:txBody>
          <a:bodyPr/>
          <a:lstStyle/>
          <a:p>
            <a:r>
              <a:rPr lang="el-GR" dirty="0" smtClean="0"/>
              <a:t>Το πεδίο εφαρμογής έχει διευρυνθεί σε μεγάλο βαθμό </a:t>
            </a:r>
            <a:r>
              <a:rPr lang="el-GR" smtClean="0"/>
              <a:t>συγκριτικά με </a:t>
            </a:r>
            <a:r>
              <a:rPr lang="el-GR" dirty="0" smtClean="0"/>
              <a:t>αυτόν του 2008.</a:t>
            </a:r>
          </a:p>
          <a:p>
            <a:r>
              <a:rPr lang="el-GR" dirty="0" smtClean="0"/>
              <a:t>Πλέον καλύπτει όλες σχεδόν τις περιπτώσεις απαλλαγής των παραγράφων 2 και 3 του 107. </a:t>
            </a:r>
            <a:endParaRPr lang="el-GR" dirty="0"/>
          </a:p>
        </p:txBody>
      </p:sp>
    </p:spTree>
    <p:extLst>
      <p:ext uri="{BB962C8B-B14F-4D97-AF65-F5344CB8AC3E}">
        <p14:creationId xmlns:p14="http://schemas.microsoft.com/office/powerpoint/2010/main" val="16264311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 </a:t>
            </a:r>
            <a:r>
              <a:rPr lang="el-GR" dirty="0" smtClean="0"/>
              <a:t>Ενισχύσεις </a:t>
            </a:r>
            <a:r>
              <a:rPr lang="el-GR" dirty="0"/>
              <a:t>ήσσονος </a:t>
            </a:r>
            <a:r>
              <a:rPr lang="el-GR" dirty="0" smtClean="0"/>
              <a:t>σημασίας</a:t>
            </a:r>
            <a:br>
              <a:rPr lang="el-GR" dirty="0" smtClean="0"/>
            </a:br>
            <a:r>
              <a:rPr lang="el-GR" dirty="0"/>
              <a:t>Κανονισμός 1407/2013</a:t>
            </a:r>
          </a:p>
        </p:txBody>
      </p:sp>
      <p:sp>
        <p:nvSpPr>
          <p:cNvPr id="3" name="Θέση περιεχομένου 2"/>
          <p:cNvSpPr>
            <a:spLocks noGrp="1"/>
          </p:cNvSpPr>
          <p:nvPr>
            <p:ph idx="1"/>
          </p:nvPr>
        </p:nvSpPr>
        <p:spPr/>
        <p:txBody>
          <a:bodyPr>
            <a:normAutofit fontScale="70000" lnSpcReduction="20000"/>
          </a:bodyPr>
          <a:lstStyle/>
          <a:p>
            <a:r>
              <a:rPr lang="el-GR" dirty="0" smtClean="0"/>
              <a:t>Μικρά </a:t>
            </a:r>
            <a:r>
              <a:rPr lang="el-GR" dirty="0"/>
              <a:t>ποσά των κρατικών ενισχύσεων τα οποία απαλλάσσονται από την υποχρέωση ελέγχου καθώς θεωρείται ότι δεν έχουν αντίκτυπο </a:t>
            </a:r>
            <a:r>
              <a:rPr lang="el-GR" dirty="0" smtClean="0"/>
              <a:t>στον ανταγωνισμό </a:t>
            </a:r>
            <a:r>
              <a:rPr lang="el-GR" dirty="0"/>
              <a:t>και το εμπόριο στην εσωτερική αγορά της ΕΕ</a:t>
            </a:r>
            <a:r>
              <a:rPr lang="el-GR" dirty="0" smtClean="0"/>
              <a:t>.</a:t>
            </a:r>
          </a:p>
          <a:p>
            <a:r>
              <a:rPr lang="el-GR" dirty="0"/>
              <a:t>Οι ενισχύσεις ήσσονος σημασίας αναφέρονται σε μικρά ποσά κρατικών ενισχύσεων προς επιχειρήσεις (ουσιαστικά εταιρείες) τα οποία δεν χρειάζεται να κοινοποιήσουν οι χώρες της ΕΕ στην Ευρωπαϊκή </a:t>
            </a:r>
            <a:r>
              <a:rPr lang="el-GR" dirty="0" smtClean="0"/>
              <a:t>Επιτροπή.</a:t>
            </a:r>
          </a:p>
          <a:p>
            <a:r>
              <a:rPr lang="el-GR" dirty="0"/>
              <a:t>Το μέγιστο ποσό ανέρχεται σε 200 000 ευρώ ανά επιχείρηση για περίοδο 3 ετών</a:t>
            </a:r>
            <a:r>
              <a:rPr lang="el-GR" dirty="0" smtClean="0"/>
              <a:t>.</a:t>
            </a:r>
          </a:p>
          <a:p>
            <a:r>
              <a:rPr lang="el-GR" dirty="0"/>
              <a:t>Η ενίσχυση ήσσονος σημασίας θεωρείται ότι χορηγείται κατά τον χρόνο παραχώρησης στην οικεία επιχείρηση του έννομου δικαιώματος λήψης της ενίσχυσης σύμφωνα με το εφαρμοστέο εθνικό νομικό καθεστώς ανεξάρτητα από την ημερομηνία καταβολής της ενίσχυσης ήσσονος σημασίας στην επιχείρηση</a:t>
            </a:r>
            <a:r>
              <a:rPr lang="el-GR" dirty="0" smtClean="0"/>
              <a:t>.</a:t>
            </a:r>
          </a:p>
          <a:p>
            <a:r>
              <a:rPr lang="el-GR" dirty="0"/>
              <a:t>Μπορούν να σωρεύονται με ενισχύσεις ήσσονος σημασίας που χορηγούνται βάσει άλλων κανονισμών για ενισχύσεις ήσσονος σημασίας μέχρι το σχετικό ανώτατο </a:t>
            </a:r>
            <a:r>
              <a:rPr lang="el-GR" dirty="0" smtClean="0"/>
              <a:t>όριο.</a:t>
            </a:r>
            <a:endParaRPr lang="el-GR" dirty="0"/>
          </a:p>
        </p:txBody>
      </p:sp>
    </p:spTree>
    <p:extLst>
      <p:ext uri="{BB962C8B-B14F-4D97-AF65-F5344CB8AC3E}">
        <p14:creationId xmlns:p14="http://schemas.microsoft.com/office/powerpoint/2010/main" val="10836105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Ρόλος </a:t>
            </a:r>
            <a:r>
              <a:rPr lang="el-GR" dirty="0"/>
              <a:t>Ε</a:t>
            </a:r>
            <a:r>
              <a:rPr lang="el-GR" dirty="0" smtClean="0"/>
              <a:t>θνικών </a:t>
            </a:r>
            <a:r>
              <a:rPr lang="el-GR" dirty="0"/>
              <a:t>Δ</a:t>
            </a:r>
            <a:r>
              <a:rPr lang="el-GR" dirty="0" smtClean="0"/>
              <a:t>ικαστηρίων</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a:t>Η εκτίμηση της </a:t>
            </a:r>
            <a:r>
              <a:rPr lang="el-GR" dirty="0" smtClean="0"/>
              <a:t>συμβατότητας των </a:t>
            </a:r>
            <a:r>
              <a:rPr lang="el-GR" dirty="0"/>
              <a:t>κρατικών ενισχύσεων με την εσωτερική αγορά εμπίπτει, όπως </a:t>
            </a:r>
            <a:r>
              <a:rPr lang="el-GR" dirty="0" smtClean="0"/>
              <a:t>εκτέθηκε, στην </a:t>
            </a:r>
            <a:r>
              <a:rPr lang="el-GR" dirty="0"/>
              <a:t>αποκλειστική αρμοδιότητα </a:t>
            </a:r>
            <a:r>
              <a:rPr lang="el-GR" dirty="0" smtClean="0"/>
              <a:t>της Επιτροπής. </a:t>
            </a:r>
          </a:p>
          <a:p>
            <a:r>
              <a:rPr lang="el-GR" dirty="0"/>
              <a:t> Τα εθνικά δικαστήρια </a:t>
            </a:r>
            <a:r>
              <a:rPr lang="el-GR" dirty="0" smtClean="0"/>
              <a:t>μεριμνούν </a:t>
            </a:r>
            <a:r>
              <a:rPr lang="el-GR" dirty="0"/>
              <a:t>για τη διασφάλιση των δικαιωμάτων των υποκειμένων </a:t>
            </a:r>
            <a:r>
              <a:rPr lang="el-GR" dirty="0" smtClean="0"/>
              <a:t>δικαίου έναντι </a:t>
            </a:r>
            <a:r>
              <a:rPr lang="el-GR" dirty="0"/>
              <a:t>τυχόν παραβάσεως του άρθρου 108 παρ. 3 ΣΛΕΕ, περί της </a:t>
            </a:r>
            <a:r>
              <a:rPr lang="el-GR" dirty="0" smtClean="0"/>
              <a:t>υποχρέωσης προηγούμενης </a:t>
            </a:r>
            <a:r>
              <a:rPr lang="el-GR" dirty="0"/>
              <a:t>κοινοποίησης, από τις εθνικές αρχές, έως την έκδοση της τελικής απόφασης της Επιτροπής, με τη λήψη μέτρων για τη θεραπεία της έλλειψης νομιμότητας στην εκτέλεση </a:t>
            </a:r>
            <a:r>
              <a:rPr lang="el-GR" dirty="0" smtClean="0"/>
              <a:t>αυτών.</a:t>
            </a:r>
          </a:p>
          <a:p>
            <a:r>
              <a:rPr lang="el-GR" dirty="0" smtClean="0"/>
              <a:t>Τα </a:t>
            </a:r>
            <a:r>
              <a:rPr lang="el-GR" dirty="0"/>
              <a:t>εθνικά δικαστήρια καλούνται να κρίνουν το χαρακτήρα μέτρου που ελήφθη, χωρίς την προηγούμενη κοινοποίηση και </a:t>
            </a:r>
            <a:r>
              <a:rPr lang="el-GR" dirty="0" smtClean="0"/>
              <a:t>τήρηση της </a:t>
            </a:r>
            <a:r>
              <a:rPr lang="el-GR" dirty="0"/>
              <a:t>διαδικασίας προγενέστερου ελέγχου, ήτοι το κατά πόσον αυτό </a:t>
            </a:r>
            <a:r>
              <a:rPr lang="el-GR" dirty="0" smtClean="0"/>
              <a:t>εμπίπτει στο </a:t>
            </a:r>
            <a:r>
              <a:rPr lang="el-GR" dirty="0"/>
              <a:t>πεδίο εφαρμογής των διατάξεων των άρθρων 107 </a:t>
            </a:r>
            <a:r>
              <a:rPr lang="el-GR" dirty="0" err="1"/>
              <a:t>επ</a:t>
            </a:r>
            <a:r>
              <a:rPr lang="el-GR" dirty="0"/>
              <a:t>. ΣΛΕΕ, </a:t>
            </a:r>
            <a:r>
              <a:rPr lang="el-GR" dirty="0" smtClean="0"/>
              <a:t>προκειμένου να </a:t>
            </a:r>
            <a:r>
              <a:rPr lang="el-GR" dirty="0"/>
              <a:t>αποφανθούν περί του αν στην εκάστοτε ένδικη υπόθεση παραβιάστηκε </a:t>
            </a:r>
            <a:r>
              <a:rPr lang="el-GR" dirty="0" smtClean="0"/>
              <a:t>η επιταγή </a:t>
            </a:r>
            <a:r>
              <a:rPr lang="el-GR" dirty="0"/>
              <a:t>του άρθρου 108 παρ. 3 ΣΛΕΕ, διάταξης έχουσας άμεση </a:t>
            </a:r>
            <a:r>
              <a:rPr lang="el-GR" dirty="0" smtClean="0"/>
              <a:t>εφαρμογή.</a:t>
            </a:r>
            <a:endParaRPr lang="el-GR" dirty="0"/>
          </a:p>
        </p:txBody>
      </p:sp>
    </p:spTree>
    <p:extLst>
      <p:ext uri="{BB962C8B-B14F-4D97-AF65-F5344CB8AC3E}">
        <p14:creationId xmlns:p14="http://schemas.microsoft.com/office/powerpoint/2010/main" val="40140694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Υπηρεσίες Γενικού Οικονομικού Συμφέροντος</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smtClean="0"/>
              <a:t>Οι ΥΓΟΣ αποτελούν έννοια και σημαντικό κλάδο του </a:t>
            </a:r>
            <a:r>
              <a:rPr lang="el-GR" dirty="0" err="1" smtClean="0"/>
              <a:t>ενωσιακού</a:t>
            </a:r>
            <a:r>
              <a:rPr lang="el-GR" dirty="0"/>
              <a:t> δικαίου. Αναφορά σε αυτές γίνεται όχι μόνο στη </a:t>
            </a:r>
            <a:r>
              <a:rPr lang="el-GR" dirty="0" smtClean="0"/>
              <a:t>ΣΛΕΕ (αρ. 14 και 106, παρ. 2), </a:t>
            </a:r>
            <a:r>
              <a:rPr lang="el-GR" dirty="0"/>
              <a:t>αλλά και στο </a:t>
            </a:r>
            <a:r>
              <a:rPr lang="el-GR" dirty="0" smtClean="0"/>
              <a:t>ΧΘΔΕΕ (αρ. 36).</a:t>
            </a:r>
          </a:p>
          <a:p>
            <a:r>
              <a:rPr lang="el-GR" dirty="0"/>
              <a:t>Πρόκειται για «</a:t>
            </a:r>
            <a:r>
              <a:rPr lang="el-GR" dirty="0" smtClean="0"/>
              <a:t>οικονομικές δραστηριότητες </a:t>
            </a:r>
            <a:r>
              <a:rPr lang="el-GR" dirty="0"/>
              <a:t>με στόχο την εκπλήρωση μίας ιδιαίτερης δημόσιας αποστολής προς όφελος του </a:t>
            </a:r>
            <a:r>
              <a:rPr lang="el-GR" dirty="0" smtClean="0"/>
              <a:t>κοινωνικού συνόλου».</a:t>
            </a:r>
            <a:endParaRPr lang="en-US" dirty="0" smtClean="0"/>
          </a:p>
          <a:p>
            <a:r>
              <a:rPr lang="el-GR" dirty="0" smtClean="0"/>
              <a:t>Λειτουργούν για το γενικό συμφέρον, έχουν οικονομικό και υποχρεωτικό χαρακτήρα.</a:t>
            </a:r>
          </a:p>
          <a:p>
            <a:r>
              <a:rPr lang="el-GR" dirty="0"/>
              <a:t>Κάθε </a:t>
            </a:r>
            <a:r>
              <a:rPr lang="el-GR" dirty="0" smtClean="0"/>
              <a:t>κράτος μέλος </a:t>
            </a:r>
            <a:r>
              <a:rPr lang="el-GR" dirty="0"/>
              <a:t>έχει ευρεία διακριτική ευχέρεια να ορίσει τις ΥΓΟΣ που θα παρέχει με μόνη προϋπόθεση την τήρηση των περιορισμών που επιβάλλει το δίκαιο της </a:t>
            </a:r>
            <a:r>
              <a:rPr lang="el-GR" dirty="0" smtClean="0"/>
              <a:t>Ένωσης.</a:t>
            </a:r>
            <a:endParaRPr lang="el-GR" dirty="0"/>
          </a:p>
          <a:p>
            <a:endParaRPr lang="el-GR" dirty="0"/>
          </a:p>
        </p:txBody>
      </p:sp>
    </p:spTree>
    <p:extLst>
      <p:ext uri="{BB962C8B-B14F-4D97-AF65-F5344CB8AC3E}">
        <p14:creationId xmlns:p14="http://schemas.microsoft.com/office/powerpoint/2010/main" val="1707984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Κριτήρια νομολογίας </a:t>
            </a:r>
            <a:r>
              <a:rPr lang="en-US" dirty="0" smtClean="0"/>
              <a:t>ALTMARK</a:t>
            </a:r>
            <a:endParaRPr lang="el-GR" dirty="0"/>
          </a:p>
        </p:txBody>
      </p:sp>
      <p:sp>
        <p:nvSpPr>
          <p:cNvPr id="3" name="Θέση περιεχομένου 2"/>
          <p:cNvSpPr>
            <a:spLocks noGrp="1"/>
          </p:cNvSpPr>
          <p:nvPr>
            <p:ph idx="1"/>
          </p:nvPr>
        </p:nvSpPr>
        <p:spPr/>
        <p:txBody>
          <a:bodyPr>
            <a:normAutofit fontScale="62500" lnSpcReduction="20000"/>
          </a:bodyPr>
          <a:lstStyle/>
          <a:p>
            <a:r>
              <a:rPr lang="el-GR" dirty="0" smtClean="0"/>
              <a:t>Με </a:t>
            </a:r>
            <a:r>
              <a:rPr lang="el-GR" dirty="0"/>
              <a:t>την </a:t>
            </a:r>
            <a:r>
              <a:rPr lang="el-GR" dirty="0" smtClean="0"/>
              <a:t>απόφαση </a:t>
            </a:r>
            <a:r>
              <a:rPr lang="el-GR" dirty="0" err="1" smtClean="0"/>
              <a:t>Altmark</a:t>
            </a:r>
            <a:r>
              <a:rPr lang="el-GR" dirty="0" smtClean="0"/>
              <a:t> (</a:t>
            </a:r>
            <a:r>
              <a:rPr lang="fr-FR" dirty="0" smtClean="0"/>
              <a:t>C-280/00</a:t>
            </a:r>
            <a:r>
              <a:rPr lang="el-GR" dirty="0" smtClean="0"/>
              <a:t>) το </a:t>
            </a:r>
            <a:r>
              <a:rPr lang="el-GR" dirty="0"/>
              <a:t>Δικαστήριο </a:t>
            </a:r>
            <a:r>
              <a:rPr lang="el-GR" dirty="0" smtClean="0"/>
              <a:t>έθεσε </a:t>
            </a:r>
            <a:r>
              <a:rPr lang="el-GR" dirty="0"/>
              <a:t>τέσσερα αυστηρά κριτήρια που θα πρέπει να συντρέχουν σωρευτικά προκειμένου </a:t>
            </a:r>
            <a:r>
              <a:rPr lang="el-GR" dirty="0" smtClean="0"/>
              <a:t>ένα μέτρο </a:t>
            </a:r>
            <a:r>
              <a:rPr lang="el-GR" dirty="0"/>
              <a:t>αντιστάθμισης να μην συνιστά κρατική ενίσχυση και ως εκ τούτου να μην χρειάζεται να κοινοποιηθεί στην </a:t>
            </a:r>
            <a:r>
              <a:rPr lang="el-GR" dirty="0" smtClean="0"/>
              <a:t>Επιτροπή</a:t>
            </a:r>
            <a:r>
              <a:rPr lang="en-US" dirty="0" smtClean="0"/>
              <a:t> </a:t>
            </a:r>
            <a:r>
              <a:rPr lang="el-GR" dirty="0" smtClean="0"/>
              <a:t>:</a:t>
            </a:r>
          </a:p>
          <a:p>
            <a:r>
              <a:rPr lang="el-GR" dirty="0"/>
              <a:t>η δικαιούχος επιχείρηση πρέπει να είναι πράγματι επιφορτισμένη με </a:t>
            </a:r>
            <a:r>
              <a:rPr lang="el-GR" dirty="0" smtClean="0"/>
              <a:t>υποχρεώσεις δημόσιας υπηρεσίας (ΥΔΥ) </a:t>
            </a:r>
            <a:r>
              <a:rPr lang="el-GR" dirty="0"/>
              <a:t>και οι εν λόγω ΥΔΥ πρέπει να </a:t>
            </a:r>
            <a:r>
              <a:rPr lang="el-GR" dirty="0" smtClean="0"/>
              <a:t>είναι σαφώς καθορισμένες.</a:t>
            </a:r>
          </a:p>
          <a:p>
            <a:r>
              <a:rPr lang="el-GR" dirty="0"/>
              <a:t>οι παράμετροι με βάση τις οποίες υπολογίζεται η αντιστάθμιση πρέπει να προσδιορίζονται εκ των προτέρων με αντικειμενικό και διαφανή </a:t>
            </a:r>
            <a:r>
              <a:rPr lang="el-GR" dirty="0" smtClean="0"/>
              <a:t>τρόπο.</a:t>
            </a:r>
          </a:p>
          <a:p>
            <a:r>
              <a:rPr lang="el-GR" dirty="0"/>
              <a:t>η αντιστάθμιση δεν μπορεί να υπερβαίνει το ποσό που είναι αναγκαίο για να καλυφθεί το σύνολο του </a:t>
            </a:r>
            <a:r>
              <a:rPr lang="el-GR" dirty="0" smtClean="0"/>
              <a:t>κόστους ή </a:t>
            </a:r>
            <a:r>
              <a:rPr lang="el-GR" dirty="0"/>
              <a:t>μέρος του κόστους που προκύπτει από την εκπλήρωση των </a:t>
            </a:r>
            <a:r>
              <a:rPr lang="el-GR" dirty="0" smtClean="0"/>
              <a:t>ΥΔΥ, λαμβανομένων </a:t>
            </a:r>
            <a:r>
              <a:rPr lang="el-GR" dirty="0"/>
              <a:t>υπόψη των σχετικών εσόδων </a:t>
            </a:r>
            <a:r>
              <a:rPr lang="el-GR" dirty="0" smtClean="0"/>
              <a:t>καθώς και </a:t>
            </a:r>
            <a:r>
              <a:rPr lang="el-GR" dirty="0"/>
              <a:t>ευλόγου </a:t>
            </a:r>
            <a:r>
              <a:rPr lang="el-GR" dirty="0" smtClean="0"/>
              <a:t>κέρδους.</a:t>
            </a:r>
          </a:p>
          <a:p>
            <a:r>
              <a:rPr lang="el-GR" dirty="0"/>
              <a:t>η παρεχόμενη αντιστάθμιση πρέπει είτε να προκύπτει μετά από διαδικασία </a:t>
            </a:r>
            <a:r>
              <a:rPr lang="el-GR" dirty="0" smtClean="0"/>
              <a:t>σύναψης δημόσιας </a:t>
            </a:r>
            <a:r>
              <a:rPr lang="el-GR" dirty="0"/>
              <a:t>σύμβασης η οποία επιτρέπει την επιλογή υποψηφίου ικανού να παρέχει τις εν λόγω υπηρεσίες με το μικρότερο κόστος </a:t>
            </a:r>
            <a:r>
              <a:rPr lang="el-GR" dirty="0" err="1" smtClean="0"/>
              <a:t>γιατ</a:t>
            </a:r>
            <a:r>
              <a:rPr lang="el-GR" smtClean="0"/>
              <a:t> ο </a:t>
            </a:r>
            <a:r>
              <a:rPr lang="el-GR" dirty="0"/>
              <a:t>κοινωνικό σύνολο, είτε να είναι το αποτέλεσμα συγκριτικής ανάλυσης που θα αφορά μια μέση επιχείρηση με χρηστή </a:t>
            </a:r>
            <a:r>
              <a:rPr lang="el-GR" dirty="0" smtClean="0"/>
              <a:t>διαχείριση και </a:t>
            </a:r>
            <a:r>
              <a:rPr lang="el-GR" dirty="0"/>
              <a:t>κατάλληλα εξοπλισμένη με τα απαραίτητα μέσα.</a:t>
            </a:r>
          </a:p>
          <a:p>
            <a:endParaRPr lang="el-GR" dirty="0"/>
          </a:p>
        </p:txBody>
      </p:sp>
    </p:spTree>
    <p:extLst>
      <p:ext uri="{BB962C8B-B14F-4D97-AF65-F5344CB8AC3E}">
        <p14:creationId xmlns:p14="http://schemas.microsoft.com/office/powerpoint/2010/main" val="1976287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3700" dirty="0">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rPr>
              <a:t>Παρέμβαση των κρατών μελών στην οικονομική δραστηριότητα και οικονομική ενίσχυση επιχειρήσεων</a:t>
            </a:r>
            <a:endParaRPr lang="el-GR" dirty="0">
              <a:solidFill>
                <a:srgbClr val="000000"/>
              </a:solidFill>
              <a:effectLst>
                <a:outerShdw blurRad="38100" dist="38100" dir="2700000" algn="tl">
                  <a:srgbClr val="000000">
                    <a:alpha val="43137"/>
                  </a:srgbClr>
                </a:outerShdw>
              </a:effectLst>
            </a:endParaRPr>
          </a:p>
        </p:txBody>
      </p:sp>
      <p:sp>
        <p:nvSpPr>
          <p:cNvPr id="3" name="Θέση περιεχομένου 2"/>
          <p:cNvSpPr>
            <a:spLocks noGrp="1"/>
          </p:cNvSpPr>
          <p:nvPr>
            <p:ph idx="1"/>
          </p:nvPr>
        </p:nvSpPr>
        <p:spPr/>
        <p:txBody>
          <a:bodyPr>
            <a:normAutofit/>
          </a:bodyPr>
          <a:lstStyle/>
          <a:p>
            <a:pPr marL="342900" lvl="0" indent="-342900" fontAlgn="base">
              <a:lnSpc>
                <a:spcPct val="90000"/>
              </a:lnSpc>
              <a:spcAft>
                <a:spcPct val="0"/>
              </a:spcAft>
              <a:buClr>
                <a:srgbClr val="FFCC00"/>
              </a:buClr>
              <a:buSzTx/>
              <a:buFont typeface="Wingdings" pitchFamily="2" charset="2"/>
              <a:buChar char="§"/>
              <a:defRPr/>
            </a:pPr>
            <a:r>
              <a:rPr lang="el-GR" sz="2000" kern="0" dirty="0">
                <a:solidFill>
                  <a:srgbClr val="FFFFFF"/>
                </a:solidFill>
              </a:rPr>
              <a:t>Κίνδυνος στρέβλωσης ανταγωνισμού σε </a:t>
            </a:r>
            <a:r>
              <a:rPr lang="el-GR" sz="2000" kern="0" dirty="0" err="1">
                <a:solidFill>
                  <a:srgbClr val="FFFFFF"/>
                </a:solidFill>
              </a:rPr>
              <a:t>ενδοενωσιακό</a:t>
            </a:r>
            <a:r>
              <a:rPr lang="el-GR" sz="2000" kern="0" dirty="0">
                <a:solidFill>
                  <a:srgbClr val="FFFFFF"/>
                </a:solidFill>
              </a:rPr>
              <a:t> επίπεδο</a:t>
            </a:r>
          </a:p>
          <a:p>
            <a:pPr marL="342900" lvl="0" indent="-342900" fontAlgn="base">
              <a:lnSpc>
                <a:spcPct val="90000"/>
              </a:lnSpc>
              <a:spcAft>
                <a:spcPct val="0"/>
              </a:spcAft>
              <a:buClr>
                <a:srgbClr val="FFCC00"/>
              </a:buClr>
              <a:buSzTx/>
              <a:buFont typeface="Wingdings" pitchFamily="2" charset="2"/>
              <a:buChar char="§"/>
              <a:defRPr/>
            </a:pPr>
            <a:r>
              <a:rPr lang="el-GR" sz="2000" kern="0" dirty="0">
                <a:solidFill>
                  <a:srgbClr val="FFFFFF"/>
                </a:solidFill>
              </a:rPr>
              <a:t>Υπονόμευση ισότητας ευκαιριών στο πλαίσιο της Ενιαίας Αγοράς και αρνητική επιρροή των δομών της </a:t>
            </a:r>
          </a:p>
          <a:p>
            <a:pPr marL="342900" lvl="0" indent="-342900" fontAlgn="base">
              <a:lnSpc>
                <a:spcPct val="90000"/>
              </a:lnSpc>
              <a:spcAft>
                <a:spcPct val="0"/>
              </a:spcAft>
              <a:buClr>
                <a:srgbClr val="FFCC00"/>
              </a:buClr>
              <a:buSzTx/>
              <a:buFont typeface="Wingdings" pitchFamily="2" charset="2"/>
              <a:buChar char="§"/>
              <a:defRPr/>
            </a:pPr>
            <a:r>
              <a:rPr lang="el-GR" sz="2000" kern="0" dirty="0">
                <a:solidFill>
                  <a:srgbClr val="FFFFFF"/>
                </a:solidFill>
              </a:rPr>
              <a:t>Οι λήπτες κρατικών ενισχύσεων αποκτούν οικονομικά πλεονεκτήματα έναντι των ανταγωνιστών τους που δεν είναι αποτέλεσμα της ποιότητας των προϊόντων ή των υπηρεσιών τους</a:t>
            </a:r>
          </a:p>
          <a:p>
            <a:pPr marL="342900" lvl="0" indent="-342900" fontAlgn="base">
              <a:lnSpc>
                <a:spcPct val="90000"/>
              </a:lnSpc>
              <a:spcAft>
                <a:spcPct val="0"/>
              </a:spcAft>
              <a:buClr>
                <a:srgbClr val="FFCC00"/>
              </a:buClr>
              <a:buSzTx/>
              <a:buFont typeface="Wingdings" pitchFamily="2" charset="2"/>
              <a:buChar char="§"/>
              <a:defRPr/>
            </a:pPr>
            <a:r>
              <a:rPr lang="el-GR" sz="2000" kern="0" dirty="0">
                <a:solidFill>
                  <a:srgbClr val="FFFFFF"/>
                </a:solidFill>
              </a:rPr>
              <a:t>Οι ενισχύσεις μπορούν να δράσουν εξισορροπητικά στην αγορά</a:t>
            </a:r>
          </a:p>
          <a:p>
            <a:pPr marL="342900" lvl="0" indent="-342900" fontAlgn="base">
              <a:lnSpc>
                <a:spcPct val="90000"/>
              </a:lnSpc>
              <a:spcAft>
                <a:spcPct val="0"/>
              </a:spcAft>
              <a:buClr>
                <a:srgbClr val="FFCC00"/>
              </a:buClr>
              <a:buSzTx/>
              <a:buFont typeface="Wingdings" pitchFamily="2" charset="2"/>
              <a:buChar char="§"/>
              <a:defRPr/>
            </a:pPr>
            <a:r>
              <a:rPr lang="el-GR" sz="2000" kern="0" dirty="0">
                <a:solidFill>
                  <a:srgbClr val="FFFFFF"/>
                </a:solidFill>
              </a:rPr>
              <a:t> Μπορούν να αμβλύνουν τις συνέπειες μίας ενδεχόμενης δυσλειτουργίας της ελεύθερης αγοράς </a:t>
            </a:r>
          </a:p>
          <a:p>
            <a:pPr marL="342900" lvl="0" indent="-342900" fontAlgn="base">
              <a:lnSpc>
                <a:spcPct val="90000"/>
              </a:lnSpc>
              <a:spcAft>
                <a:spcPct val="0"/>
              </a:spcAft>
              <a:buClr>
                <a:srgbClr val="FFCC00"/>
              </a:buClr>
              <a:buSzTx/>
              <a:buFont typeface="Wingdings" pitchFamily="2" charset="2"/>
              <a:buChar char="§"/>
              <a:defRPr/>
            </a:pPr>
            <a:r>
              <a:rPr lang="el-GR" sz="2000" kern="0" dirty="0">
                <a:solidFill>
                  <a:srgbClr val="FFFFFF"/>
                </a:solidFill>
              </a:rPr>
              <a:t>Στηρίζουν τις παραγωγικές διαδικασίες και την εξέλιξη οικονομίας και </a:t>
            </a:r>
            <a:r>
              <a:rPr lang="el-GR" sz="2000" kern="0" dirty="0" smtClean="0">
                <a:solidFill>
                  <a:srgbClr val="FFFFFF"/>
                </a:solidFill>
              </a:rPr>
              <a:t>τεχνολογίας</a:t>
            </a:r>
          </a:p>
          <a:p>
            <a:pPr marL="342900" lvl="0" indent="-342900" fontAlgn="base">
              <a:lnSpc>
                <a:spcPct val="90000"/>
              </a:lnSpc>
              <a:spcAft>
                <a:spcPct val="0"/>
              </a:spcAft>
              <a:buClr>
                <a:srgbClr val="FFCC00"/>
              </a:buClr>
              <a:buSzTx/>
              <a:buFont typeface="Wingdings" pitchFamily="2" charset="2"/>
              <a:buChar char="§"/>
              <a:defRPr/>
            </a:pPr>
            <a:r>
              <a:rPr lang="el-GR" sz="2000" kern="0" dirty="0">
                <a:solidFill>
                  <a:srgbClr val="FFFFFF"/>
                </a:solidFill>
              </a:rPr>
              <a:t>Μπορούν να αποτελέσουν ουσιαστικό όργανο και εργαλείο άσκησης οικονομικής και κοινωνικής πολιτικής, ιδίως σε περιόδους έντονων οικονομικών δυσχερειών και υψηλής ανεργίας</a:t>
            </a:r>
          </a:p>
          <a:p>
            <a:pPr marL="342900" lvl="0" indent="-342900" fontAlgn="base">
              <a:lnSpc>
                <a:spcPct val="90000"/>
              </a:lnSpc>
              <a:spcAft>
                <a:spcPct val="0"/>
              </a:spcAft>
              <a:buClr>
                <a:srgbClr val="FFCC00"/>
              </a:buClr>
              <a:buSzTx/>
              <a:buFont typeface="Wingdings" pitchFamily="2" charset="2"/>
              <a:buChar char="§"/>
              <a:defRPr/>
            </a:pPr>
            <a:r>
              <a:rPr lang="el-GR" sz="2000" kern="0" dirty="0">
                <a:solidFill>
                  <a:srgbClr val="FFFFFF"/>
                </a:solidFill>
              </a:rPr>
              <a:t>Να τονώσουν την περιφερειακή ανάπτυξη και την απασχόληση</a:t>
            </a:r>
          </a:p>
          <a:p>
            <a:pPr marL="342900" lvl="0" indent="-342900" fontAlgn="base">
              <a:lnSpc>
                <a:spcPct val="90000"/>
              </a:lnSpc>
              <a:spcAft>
                <a:spcPct val="0"/>
              </a:spcAft>
              <a:buClr>
                <a:srgbClr val="FFCC00"/>
              </a:buClr>
              <a:buSzTx/>
              <a:buFont typeface="Wingdings" pitchFamily="2" charset="2"/>
              <a:buChar char="§"/>
              <a:defRPr/>
            </a:pPr>
            <a:endParaRPr lang="el-GR" sz="2000" kern="0" dirty="0">
              <a:solidFill>
                <a:srgbClr val="FFFFFF"/>
              </a:solidFill>
            </a:endParaRPr>
          </a:p>
        </p:txBody>
      </p:sp>
    </p:spTree>
    <p:extLst>
      <p:ext uri="{BB962C8B-B14F-4D97-AF65-F5344CB8AC3E}">
        <p14:creationId xmlns:p14="http://schemas.microsoft.com/office/powerpoint/2010/main" val="40869982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defRPr/>
            </a:pPr>
            <a:r>
              <a:rPr lang="el-GR" dirty="0" smtClean="0"/>
              <a:t>Χρηματοπιστωτικός Τομέας</a:t>
            </a:r>
            <a:br>
              <a:rPr lang="el-GR" dirty="0" smtClean="0"/>
            </a:br>
            <a:r>
              <a:rPr lang="el-GR" sz="3200" dirty="0" smtClean="0"/>
              <a:t>Έγκριση ενισχύσεων από Επιτροπή σε δύο περιπτώσεις</a:t>
            </a:r>
            <a:endParaRPr lang="el-GR" dirty="0"/>
          </a:p>
        </p:txBody>
      </p:sp>
      <p:sp>
        <p:nvSpPr>
          <p:cNvPr id="3" name="2 - Θέση περιεχομένου"/>
          <p:cNvSpPr>
            <a:spLocks noGrp="1"/>
          </p:cNvSpPr>
          <p:nvPr>
            <p:ph idx="1"/>
          </p:nvPr>
        </p:nvSpPr>
        <p:spPr/>
        <p:txBody>
          <a:bodyPr/>
          <a:lstStyle/>
          <a:p>
            <a:pPr>
              <a:defRPr/>
            </a:pPr>
            <a:r>
              <a:rPr lang="el-GR" sz="2800" dirty="0" smtClean="0"/>
              <a:t>Περίπτωση εξαίρεσης του άρθρου 107 παρ 3, στοιχείο γ ΣΛΕΕ, «περί ενισχύσεων αναπτύξεως ορισμένων οικονομικών δραστηριοτήτων ή οικονομικών περιοχών, εφόσον δεν αλλοιώνουν τους όρους των συναλλαγών κατά τρόπο που θα </a:t>
            </a:r>
            <a:r>
              <a:rPr lang="el-GR" sz="2800" dirty="0" err="1" smtClean="0"/>
              <a:t>αντέκειτο</a:t>
            </a:r>
            <a:r>
              <a:rPr lang="el-GR" sz="2800" dirty="0" smtClean="0"/>
              <a:t> προς το κοινό συμφέρον»</a:t>
            </a:r>
          </a:p>
          <a:p>
            <a:pPr>
              <a:defRPr/>
            </a:pPr>
            <a:r>
              <a:rPr lang="el-GR" sz="2800" dirty="0" smtClean="0"/>
              <a:t>Περίπτωση εξαίρεσης του άρθρου 107 παρ 3, στοιχείο β ΣΛΕΕ περί «ενισχύσεων για την άρση σοβαρής διαταραχής της οικονομίας κράτους μέλους»</a:t>
            </a:r>
            <a:endParaRPr lang="el-GR" sz="2800" dirty="0"/>
          </a:p>
        </p:txBody>
      </p:sp>
    </p:spTree>
    <p:extLst>
      <p:ext uri="{BB962C8B-B14F-4D97-AF65-F5344CB8AC3E}">
        <p14:creationId xmlns:p14="http://schemas.microsoft.com/office/powerpoint/2010/main" val="20957782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defRPr/>
            </a:pPr>
            <a:r>
              <a:rPr lang="el-GR" dirty="0" smtClean="0"/>
              <a:t>107 παρ. 3, στοιχείο γ ΣΛΛΕ : </a:t>
            </a:r>
            <a:r>
              <a:rPr lang="el-GR" sz="3600" dirty="0" smtClean="0"/>
              <a:t>Διάσωση και αναδιάρθρωση Τραπεζών</a:t>
            </a:r>
            <a:endParaRPr lang="el-GR" sz="3600" dirty="0"/>
          </a:p>
        </p:txBody>
      </p:sp>
      <p:sp>
        <p:nvSpPr>
          <p:cNvPr id="3" name="2 - Θέση περιεχομένου"/>
          <p:cNvSpPr>
            <a:spLocks noGrp="1"/>
          </p:cNvSpPr>
          <p:nvPr>
            <p:ph idx="1"/>
          </p:nvPr>
        </p:nvSpPr>
        <p:spPr/>
        <p:txBody>
          <a:bodyPr/>
          <a:lstStyle/>
          <a:p>
            <a:pPr>
              <a:defRPr/>
            </a:pPr>
            <a:r>
              <a:rPr lang="el-GR" sz="2400" dirty="0" smtClean="0"/>
              <a:t>Κατευθυντήριες γραμμές Επιτροπής όσον αφορά στις κρατικές ενισχύσεις για τη διάσωση και την αναδιάρθρωση προβληματικών επιχειρήσεων (2004/</a:t>
            </a:r>
            <a:r>
              <a:rPr lang="en-US" sz="2400" dirty="0" smtClean="0"/>
              <a:t>C</a:t>
            </a:r>
            <a:r>
              <a:rPr lang="el-GR" sz="2400" dirty="0" smtClean="0"/>
              <a:t> 244/02)</a:t>
            </a:r>
          </a:p>
          <a:p>
            <a:pPr>
              <a:defRPr/>
            </a:pPr>
            <a:r>
              <a:rPr lang="el-GR" sz="2400" dirty="0" smtClean="0"/>
              <a:t>Οι ενισχύσεις να αποτελούν προσωρινή και ανακλητή συνδρομή</a:t>
            </a:r>
          </a:p>
          <a:p>
            <a:pPr>
              <a:defRPr/>
            </a:pPr>
            <a:r>
              <a:rPr lang="el-GR" sz="2400" dirty="0" smtClean="0"/>
              <a:t>Η αναδιάρθρωση να βασίζεται σε ένα εφικτό, συγκροτημένο και διεξοδικό πρόγραμμα για την αποκατάσταση της μακροπρόθεσμης βιωσιμότητας μίας επιχείρησης</a:t>
            </a:r>
          </a:p>
          <a:p>
            <a:pPr>
              <a:defRPr/>
            </a:pPr>
            <a:r>
              <a:rPr lang="el-GR" sz="2400" dirty="0" smtClean="0"/>
              <a:t>Σειρά Αποφάσεων σχετικά με τη συμβατότητα ενισχύσεων σε τράπεζες όπως </a:t>
            </a:r>
            <a:r>
              <a:rPr lang="en-US" sz="2400" dirty="0" err="1" smtClean="0"/>
              <a:t>Crédit</a:t>
            </a:r>
            <a:r>
              <a:rPr lang="en-US" sz="2400" dirty="0" smtClean="0"/>
              <a:t> Lyonnais, </a:t>
            </a:r>
            <a:r>
              <a:rPr lang="en-US" sz="2400" dirty="0" err="1" smtClean="0"/>
              <a:t>Crédit</a:t>
            </a:r>
            <a:r>
              <a:rPr lang="en-US" sz="2400" dirty="0" smtClean="0"/>
              <a:t> </a:t>
            </a:r>
            <a:r>
              <a:rPr lang="en-US" sz="2400" dirty="0" err="1" smtClean="0"/>
              <a:t>Foncière</a:t>
            </a:r>
            <a:r>
              <a:rPr lang="en-US" sz="2400" dirty="0" smtClean="0"/>
              <a:t> de France</a:t>
            </a:r>
            <a:r>
              <a:rPr lang="el-GR" sz="2400" dirty="0" smtClean="0"/>
              <a:t>, </a:t>
            </a:r>
            <a:r>
              <a:rPr lang="en-US" sz="2400" dirty="0" err="1" smtClean="0"/>
              <a:t>Banco</a:t>
            </a:r>
            <a:r>
              <a:rPr lang="en-US" sz="2400" dirty="0" smtClean="0"/>
              <a:t> </a:t>
            </a:r>
            <a:r>
              <a:rPr lang="en-US" sz="2400" dirty="0" err="1" smtClean="0"/>
              <a:t>di</a:t>
            </a:r>
            <a:r>
              <a:rPr lang="en-US" sz="2400" dirty="0" smtClean="0"/>
              <a:t> Sicilia, </a:t>
            </a:r>
            <a:r>
              <a:rPr lang="en-US" sz="2400" dirty="0" err="1" smtClean="0"/>
              <a:t>Banco</a:t>
            </a:r>
            <a:r>
              <a:rPr lang="en-US" sz="2400" dirty="0" smtClean="0"/>
              <a:t> </a:t>
            </a:r>
            <a:r>
              <a:rPr lang="en-US" sz="2400" dirty="0" err="1" smtClean="0"/>
              <a:t>di</a:t>
            </a:r>
            <a:r>
              <a:rPr lang="en-US" sz="2400" dirty="0" smtClean="0"/>
              <a:t> Napoli, </a:t>
            </a:r>
            <a:r>
              <a:rPr lang="el-GR" sz="2400" dirty="0" smtClean="0"/>
              <a:t>κτλ.</a:t>
            </a:r>
            <a:endParaRPr lang="el-GR" sz="2400" dirty="0"/>
          </a:p>
        </p:txBody>
      </p:sp>
    </p:spTree>
    <p:extLst>
      <p:ext uri="{BB962C8B-B14F-4D97-AF65-F5344CB8AC3E}">
        <p14:creationId xmlns:p14="http://schemas.microsoft.com/office/powerpoint/2010/main" val="24745698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defRPr/>
            </a:pPr>
            <a:r>
              <a:rPr lang="el-GR" dirty="0" smtClean="0"/>
              <a:t>107 παρ. 3 στοιχείο β </a:t>
            </a:r>
            <a:endParaRPr lang="el-GR" dirty="0"/>
          </a:p>
        </p:txBody>
      </p:sp>
      <p:sp>
        <p:nvSpPr>
          <p:cNvPr id="3" name="2 - Θέση περιεχομένου"/>
          <p:cNvSpPr>
            <a:spLocks noGrp="1"/>
          </p:cNvSpPr>
          <p:nvPr>
            <p:ph idx="1"/>
          </p:nvPr>
        </p:nvSpPr>
        <p:spPr/>
        <p:txBody>
          <a:bodyPr/>
          <a:lstStyle/>
          <a:p>
            <a:pPr>
              <a:defRPr/>
            </a:pPr>
            <a:r>
              <a:rPr lang="el-GR" dirty="0" smtClean="0"/>
              <a:t>Μέχρι τη χρηματοπιστωτική κρίση είχε χρησιμοποιηθεί σε εξαιρετικές περιπτώσεις</a:t>
            </a:r>
          </a:p>
          <a:p>
            <a:pPr>
              <a:defRPr/>
            </a:pPr>
            <a:r>
              <a:rPr lang="el-GR" dirty="0" smtClean="0"/>
              <a:t>Απαιτεί η διαταραχή της οικονομίας ενός κράτους μέλους να επηρεάζει το σύνολο της οικονομίας του κράτους μέλους και όχι μόνο ένα κλάδο ή μία γεωγραφική περιοχή</a:t>
            </a:r>
          </a:p>
          <a:p>
            <a:pPr>
              <a:defRPr/>
            </a:pPr>
            <a:r>
              <a:rPr lang="el-GR" dirty="0" smtClean="0"/>
              <a:t>Οι εξαιρετικές προϋποθέσεις δημιουργήθηκαν με την παγκόσμια χρηματοπιστωτική κρίση  </a:t>
            </a:r>
            <a:endParaRPr lang="el-GR" dirty="0"/>
          </a:p>
        </p:txBody>
      </p:sp>
    </p:spTree>
    <p:extLst>
      <p:ext uri="{BB962C8B-B14F-4D97-AF65-F5344CB8AC3E}">
        <p14:creationId xmlns:p14="http://schemas.microsoft.com/office/powerpoint/2010/main" val="13007718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defRPr/>
            </a:pPr>
            <a:r>
              <a:rPr lang="el-GR" dirty="0" smtClean="0"/>
              <a:t>Χρηματοπιστωτική Κρίση</a:t>
            </a:r>
            <a:endParaRPr lang="el-GR" dirty="0"/>
          </a:p>
        </p:txBody>
      </p:sp>
      <p:sp>
        <p:nvSpPr>
          <p:cNvPr id="3" name="2 - Θέση περιεχομένου"/>
          <p:cNvSpPr>
            <a:spLocks noGrp="1"/>
          </p:cNvSpPr>
          <p:nvPr>
            <p:ph idx="1"/>
          </p:nvPr>
        </p:nvSpPr>
        <p:spPr/>
        <p:txBody>
          <a:bodyPr/>
          <a:lstStyle/>
          <a:p>
            <a:pPr>
              <a:defRPr/>
            </a:pPr>
            <a:r>
              <a:rPr lang="el-GR" dirty="0" smtClean="0"/>
              <a:t>Ξεκίνησε από την αγορά ενυπόθηκης πίστης και στοιχείων εξασφαλισμένων με ενυπόθηκα δάνεια στις Ηνωμένες Πολιτείες</a:t>
            </a:r>
          </a:p>
          <a:p>
            <a:pPr>
              <a:defRPr/>
            </a:pPr>
            <a:r>
              <a:rPr lang="el-GR" dirty="0" smtClean="0"/>
              <a:t>Επιδείνωση κρίσης με κατάρρευση </a:t>
            </a:r>
            <a:r>
              <a:rPr lang="en-US" dirty="0" smtClean="0"/>
              <a:t>Lehman Brothers</a:t>
            </a:r>
            <a:endParaRPr lang="el-GR" dirty="0" smtClean="0"/>
          </a:p>
          <a:p>
            <a:pPr>
              <a:defRPr/>
            </a:pPr>
            <a:r>
              <a:rPr lang="el-GR" dirty="0" smtClean="0"/>
              <a:t>Πιστωτικός κίνδυνος χρηματοπιστωτικών οργανισμών</a:t>
            </a:r>
            <a:endParaRPr lang="en-US" dirty="0" smtClean="0"/>
          </a:p>
          <a:p>
            <a:pPr>
              <a:defRPr/>
            </a:pPr>
            <a:r>
              <a:rPr lang="el-GR" dirty="0" smtClean="0"/>
              <a:t>Διαταραχή στον τραπεζικό τομέα της ΕΕ </a:t>
            </a:r>
            <a:endParaRPr lang="el-GR" dirty="0"/>
          </a:p>
        </p:txBody>
      </p:sp>
    </p:spTree>
    <p:extLst>
      <p:ext uri="{BB962C8B-B14F-4D97-AF65-F5344CB8AC3E}">
        <p14:creationId xmlns:p14="http://schemas.microsoft.com/office/powerpoint/2010/main" val="5921827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defRPr/>
            </a:pPr>
            <a:r>
              <a:rPr lang="el-GR" dirty="0" smtClean="0"/>
              <a:t>Χρηματοπιστωτική Κρίση</a:t>
            </a:r>
            <a:endParaRPr lang="el-GR" dirty="0"/>
          </a:p>
        </p:txBody>
      </p:sp>
      <p:sp>
        <p:nvSpPr>
          <p:cNvPr id="3" name="2 - Θέση περιεχομένου"/>
          <p:cNvSpPr>
            <a:spLocks noGrp="1"/>
          </p:cNvSpPr>
          <p:nvPr>
            <p:ph idx="1"/>
          </p:nvPr>
        </p:nvSpPr>
        <p:spPr>
          <a:xfrm>
            <a:off x="0" y="1785938"/>
            <a:ext cx="8540750" cy="4422775"/>
          </a:xfrm>
        </p:spPr>
        <p:txBody>
          <a:bodyPr/>
          <a:lstStyle/>
          <a:p>
            <a:pPr>
              <a:defRPr/>
            </a:pPr>
            <a:r>
              <a:rPr lang="el-GR" sz="2000" dirty="0" smtClean="0"/>
              <a:t>Πιέσεις στις αγορές κρατικών χρεωστικών τίτλων – Αστάθεια χρηματαγορών – Κίνδυνος κατακερματισμού της Ενιαίας Αγοράς</a:t>
            </a:r>
          </a:p>
          <a:p>
            <a:pPr>
              <a:defRPr/>
            </a:pPr>
            <a:r>
              <a:rPr lang="el-GR" sz="2000" dirty="0" smtClean="0"/>
              <a:t>Έκτακτη χρήση δημοσιονομικών και νομισματικών μέτρων για αποφυγή επιδείνωσης της κρίσης</a:t>
            </a:r>
          </a:p>
          <a:p>
            <a:pPr>
              <a:defRPr/>
            </a:pPr>
            <a:r>
              <a:rPr lang="el-GR" sz="2000" dirty="0" smtClean="0"/>
              <a:t>Αναγκαία η προσαρμογή ορισμένων διατάξεων για τις κρατικές ενισχύσεις</a:t>
            </a:r>
          </a:p>
          <a:p>
            <a:pPr>
              <a:defRPr/>
            </a:pPr>
            <a:r>
              <a:rPr lang="el-GR" sz="2000" dirty="0" smtClean="0"/>
              <a:t>Από την έναρξη της κρίσης η Επιτροπή εξέδωσε ανακοινώσεις για το συμβιβάσιμο των κρατικών ενισχύσεων με την Εσωτερική Αγορά κατά τη διάρκεια της κρίσης. Η τελευταία του 2013 (2013/</a:t>
            </a:r>
            <a:r>
              <a:rPr lang="en-US" sz="2000" dirty="0" smtClean="0"/>
              <a:t>C 216/01)</a:t>
            </a:r>
            <a:r>
              <a:rPr lang="el-GR" sz="2000" dirty="0" smtClean="0"/>
              <a:t> συμπληρώνει και εκσυγχρονίζει την παλαιότερη του 2008 για τον τραπεζικό τομέα</a:t>
            </a:r>
          </a:p>
          <a:p>
            <a:pPr>
              <a:defRPr/>
            </a:pPr>
            <a:endParaRPr lang="el-GR" dirty="0"/>
          </a:p>
        </p:txBody>
      </p:sp>
    </p:spTree>
    <p:extLst>
      <p:ext uri="{BB962C8B-B14F-4D97-AF65-F5344CB8AC3E}">
        <p14:creationId xmlns:p14="http://schemas.microsoft.com/office/powerpoint/2010/main" val="38364482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defRPr/>
            </a:pPr>
            <a:r>
              <a:rPr lang="el-GR" dirty="0" smtClean="0"/>
              <a:t>Σκοπός Αναδιάρθρωσης Τραπεζών</a:t>
            </a:r>
            <a:endParaRPr lang="el-GR" dirty="0"/>
          </a:p>
        </p:txBody>
      </p:sp>
      <p:sp>
        <p:nvSpPr>
          <p:cNvPr id="3" name="2 - Θέση περιεχομένου"/>
          <p:cNvSpPr>
            <a:spLocks noGrp="1"/>
          </p:cNvSpPr>
          <p:nvPr>
            <p:ph idx="1"/>
          </p:nvPr>
        </p:nvSpPr>
        <p:spPr/>
        <p:txBody>
          <a:bodyPr/>
          <a:lstStyle/>
          <a:p>
            <a:pPr>
              <a:defRPr/>
            </a:pPr>
            <a:r>
              <a:rPr lang="el-GR" sz="2000" dirty="0" smtClean="0"/>
              <a:t>Ανάγκη να προληφθούν μεγάλες δευτερογενείς επιπτώσεις για το τραπεζικό σύστημα από τη χρεωκοπία ενός πιστωτικού ιδρύματος. </a:t>
            </a:r>
            <a:r>
              <a:rPr lang="el-GR" sz="2000" dirty="0" err="1" smtClean="0"/>
              <a:t>Αλληλοσύνδεση</a:t>
            </a:r>
            <a:r>
              <a:rPr lang="el-GR" sz="2000" dirty="0" smtClean="0"/>
              <a:t> πιστωτικών ιδρυμάτων</a:t>
            </a:r>
          </a:p>
          <a:p>
            <a:pPr>
              <a:defRPr/>
            </a:pPr>
            <a:r>
              <a:rPr lang="el-GR" sz="2000" dirty="0" smtClean="0"/>
              <a:t>Να εξασφαλιστεί ότι το τραπεζικό σύστημα ως σύνολο θα συνεχίσει να χορηγεί επαρκή δανειοδότηση προς την πραγματική οικονομία</a:t>
            </a:r>
          </a:p>
          <a:p>
            <a:pPr>
              <a:defRPr/>
            </a:pPr>
            <a:r>
              <a:rPr lang="el-GR" sz="2000" dirty="0" smtClean="0"/>
              <a:t>Η κρατική ενίσχυση να οφείλεται στην κρίση δημόσιου χρέους και όχι σε υπερβολική ανάληψη κινδύνων</a:t>
            </a:r>
          </a:p>
          <a:p>
            <a:pPr>
              <a:defRPr/>
            </a:pPr>
            <a:r>
              <a:rPr lang="el-GR" sz="2000" dirty="0" smtClean="0"/>
              <a:t>Ανάγκη διασφάλισης ανταγωνισμού επί </a:t>
            </a:r>
            <a:r>
              <a:rPr lang="el-GR" sz="2000" dirty="0" err="1" smtClean="0"/>
              <a:t>ίσοις</a:t>
            </a:r>
            <a:r>
              <a:rPr lang="el-GR" sz="2000" dirty="0" smtClean="0"/>
              <a:t> </a:t>
            </a:r>
            <a:r>
              <a:rPr lang="el-GR" sz="2000" dirty="0" err="1" smtClean="0"/>
              <a:t>όροις</a:t>
            </a:r>
            <a:r>
              <a:rPr lang="el-GR" sz="2000" dirty="0" smtClean="0"/>
              <a:t> σε ολόκληρη την Ενιαία Αγορά</a:t>
            </a:r>
          </a:p>
          <a:p>
            <a:pPr>
              <a:defRPr/>
            </a:pPr>
            <a:r>
              <a:rPr lang="el-GR" sz="2000" dirty="0" smtClean="0"/>
              <a:t>Καταμερισμός επιβαρύνσεων από υφιστάμενους επενδυτές και αναζήτηση κεφαλαίων πριν από την ενίσχυση</a:t>
            </a:r>
          </a:p>
          <a:p>
            <a:pPr>
              <a:defRPr/>
            </a:pPr>
            <a:r>
              <a:rPr lang="el-GR" sz="2000" dirty="0" smtClean="0"/>
              <a:t>Οι πρόσθετες κεφαλαιακές απαιτήσεις πρέπει να καλύπτονται από την αγορά και/ή άλλες ιδιωτικές πηγές. Αν αυτό δεν αρκεί η κρατική ενίσχυση θα πρέπει να εγκριθεί βάσει ενός σχεδίου αναδιάρθρωσης</a:t>
            </a:r>
            <a:endParaRPr lang="el-GR" sz="2000" dirty="0"/>
          </a:p>
        </p:txBody>
      </p:sp>
    </p:spTree>
    <p:extLst>
      <p:ext uri="{BB962C8B-B14F-4D97-AF65-F5344CB8AC3E}">
        <p14:creationId xmlns:p14="http://schemas.microsoft.com/office/powerpoint/2010/main" val="11999177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defRPr/>
            </a:pPr>
            <a:r>
              <a:rPr lang="el-GR" dirty="0" smtClean="0"/>
              <a:t>Υπόθεση Ενισχύσεων στην Εθνική Τράπεζα</a:t>
            </a:r>
            <a:endParaRPr lang="el-GR" dirty="0"/>
          </a:p>
        </p:txBody>
      </p:sp>
      <p:sp>
        <p:nvSpPr>
          <p:cNvPr id="3" name="2 - Θέση περιεχομένου"/>
          <p:cNvSpPr>
            <a:spLocks noGrp="1"/>
          </p:cNvSpPr>
          <p:nvPr>
            <p:ph idx="1"/>
          </p:nvPr>
        </p:nvSpPr>
        <p:spPr/>
        <p:txBody>
          <a:bodyPr/>
          <a:lstStyle/>
          <a:p>
            <a:pPr>
              <a:defRPr/>
            </a:pPr>
            <a:r>
              <a:rPr lang="el-GR" sz="2000" dirty="0" smtClean="0"/>
              <a:t>Οκτώβριος 2015 : Διενέργεια συνολικής αξιολόγησης από Ενιαίο Εποπτικό Μηχανισμό (ΕΕΜ) για κεφαλαιακή επάρκεια των τεσσάρων </a:t>
            </a:r>
            <a:r>
              <a:rPr lang="el-GR" sz="2000" dirty="0" err="1" smtClean="0"/>
              <a:t>συστημικών</a:t>
            </a:r>
            <a:r>
              <a:rPr lang="el-GR" sz="2000" dirty="0" smtClean="0"/>
              <a:t> τραπεζών</a:t>
            </a:r>
          </a:p>
          <a:p>
            <a:pPr>
              <a:defRPr/>
            </a:pPr>
            <a:r>
              <a:rPr lang="el-GR" sz="2000" dirty="0" smtClean="0"/>
              <a:t>Διαπίστωση κεφαλαιακού ελλείμματος 4,6 δις για Εθνική Τράπεζα</a:t>
            </a:r>
          </a:p>
          <a:p>
            <a:pPr>
              <a:defRPr/>
            </a:pPr>
            <a:r>
              <a:rPr lang="el-GR" sz="2000" dirty="0" smtClean="0"/>
              <a:t>Πρόταση για αναθεώρηση του σχεδίου αναδιάρθρωσης του Ιουλίου 2014</a:t>
            </a:r>
          </a:p>
          <a:p>
            <a:pPr>
              <a:defRPr/>
            </a:pPr>
            <a:r>
              <a:rPr lang="el-GR" sz="2000" dirty="0" smtClean="0"/>
              <a:t>Η Επιτροπή έλαβε υπόψη το γεγονός ότι οι συνεχιζόμενες δυσκολίες της Εθνικής ήταν αποτέλεσμα της αβεβαιότητας και των γεγονότων που οδήγησαν στη συμφωνία του τρίτου προγράμματος οικονομικής προσαρμογής για την Ελλάδα και όχι της ανάληψης υπέρμετρου κινδύνου </a:t>
            </a:r>
          </a:p>
          <a:p>
            <a:pPr>
              <a:defRPr/>
            </a:pPr>
            <a:r>
              <a:rPr lang="el-GR" sz="2000" dirty="0" smtClean="0"/>
              <a:t>1,8 δις. Ευρώ καλύφθηκαν από ιδιώτες (υφιστάμενους πιστωτές και νέους επενδυτές) και 2,71 δισ. Ευρώ με κρατική ενίσχυση από το Ελληνικό Ταμείο Χρηματοπιστωτικής Σταθερότητας (ΕΤΧΣ)</a:t>
            </a:r>
            <a:endParaRPr lang="el-GR" sz="2000" dirty="0"/>
          </a:p>
        </p:txBody>
      </p:sp>
    </p:spTree>
    <p:extLst>
      <p:ext uri="{BB962C8B-B14F-4D97-AF65-F5344CB8AC3E}">
        <p14:creationId xmlns:p14="http://schemas.microsoft.com/office/powerpoint/2010/main" val="4175037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Κρατικές </a:t>
            </a:r>
            <a:r>
              <a:rPr lang="el-GR" dirty="0"/>
              <a:t>Ενισχύσεις στο πλαίσιο της πανδημίας COVID 19</a:t>
            </a:r>
          </a:p>
        </p:txBody>
      </p:sp>
      <p:sp>
        <p:nvSpPr>
          <p:cNvPr id="3" name="Θέση περιεχομένου 2"/>
          <p:cNvSpPr>
            <a:spLocks noGrp="1"/>
          </p:cNvSpPr>
          <p:nvPr>
            <p:ph idx="1"/>
          </p:nvPr>
        </p:nvSpPr>
        <p:spPr/>
        <p:txBody>
          <a:bodyPr>
            <a:normAutofit fontScale="70000" lnSpcReduction="20000"/>
          </a:bodyPr>
          <a:lstStyle/>
          <a:p>
            <a:r>
              <a:rPr lang="el-GR" dirty="0"/>
              <a:t>Υ</a:t>
            </a:r>
            <a:r>
              <a:rPr lang="el-GR" dirty="0" smtClean="0"/>
              <a:t>πόθεση </a:t>
            </a:r>
            <a:r>
              <a:rPr lang="fr-FR" dirty="0" smtClean="0"/>
              <a:t>T-677/20</a:t>
            </a:r>
            <a:r>
              <a:rPr lang="el-GR" dirty="0" smtClean="0"/>
              <a:t> : </a:t>
            </a:r>
            <a:r>
              <a:rPr lang="fr-FR" dirty="0" err="1" smtClean="0"/>
              <a:t>Ryanair</a:t>
            </a:r>
            <a:r>
              <a:rPr lang="fr-FR" dirty="0" smtClean="0"/>
              <a:t> </a:t>
            </a:r>
            <a:r>
              <a:rPr lang="el-GR" dirty="0"/>
              <a:t>και </a:t>
            </a:r>
            <a:r>
              <a:rPr lang="fr-FR" dirty="0" err="1"/>
              <a:t>Laudamotion</a:t>
            </a:r>
            <a:r>
              <a:rPr lang="fr-FR" dirty="0"/>
              <a:t> </a:t>
            </a:r>
            <a:r>
              <a:rPr lang="el-GR" dirty="0"/>
              <a:t>κατά Επιτροπής (</a:t>
            </a:r>
            <a:r>
              <a:rPr lang="fr-FR" dirty="0" err="1"/>
              <a:t>Austrian</a:t>
            </a:r>
            <a:r>
              <a:rPr lang="fr-FR" dirty="0"/>
              <a:t> Airlines - Covid-19</a:t>
            </a:r>
            <a:r>
              <a:rPr lang="fr-FR" dirty="0" smtClean="0"/>
              <a:t>)</a:t>
            </a:r>
            <a:r>
              <a:rPr lang="el-GR" dirty="0" smtClean="0"/>
              <a:t>.</a:t>
            </a:r>
          </a:p>
          <a:p>
            <a:r>
              <a:rPr lang="el-GR" dirty="0" smtClean="0"/>
              <a:t>Ενίσχυση </a:t>
            </a:r>
            <a:r>
              <a:rPr lang="el-GR" dirty="0"/>
              <a:t>που χορήγησε η Αυστρία στην </a:t>
            </a:r>
            <a:r>
              <a:rPr lang="el-GR" dirty="0" err="1"/>
              <a:t>Austrian</a:t>
            </a:r>
            <a:r>
              <a:rPr lang="el-GR" dirty="0"/>
              <a:t> </a:t>
            </a:r>
            <a:r>
              <a:rPr lang="el-GR" dirty="0" err="1"/>
              <a:t>Airlines</a:t>
            </a:r>
            <a:r>
              <a:rPr lang="el-GR" dirty="0"/>
              <a:t> για να την αποζημιώσει για τις ζημίες που προκλήθηκαν από την ακύρωση ή τον εκ νέου προγραμματισμό των πτήσεών της λόγω της </a:t>
            </a:r>
            <a:r>
              <a:rPr lang="el-GR" dirty="0" smtClean="0"/>
              <a:t>πανδημίας.</a:t>
            </a:r>
          </a:p>
          <a:p>
            <a:r>
              <a:rPr lang="el-GR" dirty="0" smtClean="0"/>
              <a:t>Ενίσχυση με </a:t>
            </a:r>
            <a:r>
              <a:rPr lang="el-GR" dirty="0"/>
              <a:t>τη μορφή δανείου μειωμένης εξασφάλισης μετατρέψιμου σε επιχορήγηση 150 εκατομμυρίων </a:t>
            </a:r>
            <a:r>
              <a:rPr lang="el-GR" dirty="0" smtClean="0"/>
              <a:t>ευρώ.</a:t>
            </a:r>
          </a:p>
          <a:p>
            <a:r>
              <a:rPr lang="el-GR" dirty="0" smtClean="0"/>
              <a:t>Η </a:t>
            </a:r>
            <a:r>
              <a:rPr lang="el-GR" dirty="0"/>
              <a:t>Επιτροπή εξέτασε όχι μόνον το σύνολο των μέτρων ενισχύσεως που χορηγήθηκαν υπέρ των εταιριών του ομίλου </a:t>
            </a:r>
            <a:r>
              <a:rPr lang="el-GR" dirty="0" err="1"/>
              <a:t>Lufthansa</a:t>
            </a:r>
            <a:r>
              <a:rPr lang="el-GR" dirty="0"/>
              <a:t>, αλλά και τη μεταξύ τους διάρθρωση</a:t>
            </a:r>
            <a:r>
              <a:rPr lang="el-GR" dirty="0" smtClean="0"/>
              <a:t>.</a:t>
            </a:r>
          </a:p>
          <a:p>
            <a:r>
              <a:rPr lang="el-GR" dirty="0" smtClean="0"/>
              <a:t>Δεν </a:t>
            </a:r>
            <a:r>
              <a:rPr lang="el-GR" dirty="0"/>
              <a:t>υφίσταται συγκεκριμένος κίνδυνος να ωφεληθούν και άλλες εταιρίες του ομίλου </a:t>
            </a:r>
            <a:r>
              <a:rPr lang="el-GR" dirty="0" err="1"/>
              <a:t>Lufthansa</a:t>
            </a:r>
            <a:r>
              <a:rPr lang="el-GR" dirty="0"/>
              <a:t> από το επίμαχο μέτρο υπέρ της AUA</a:t>
            </a:r>
            <a:r>
              <a:rPr lang="el-GR" dirty="0" smtClean="0"/>
              <a:t>.</a:t>
            </a:r>
          </a:p>
          <a:p>
            <a:r>
              <a:rPr lang="el-GR" smtClean="0"/>
              <a:t>Η </a:t>
            </a:r>
            <a:r>
              <a:rPr lang="el-GR"/>
              <a:t>Επιτροπή δεν υπέπεσε σε πλάνη ούτε κατά την εκτίμηση της αναλογικότητας της ενισχύσεως, ιδίως κατά τον υπολογισμό της προς αποκατάσταση ζημίας και του ύψους της ενισχύσεως.</a:t>
            </a:r>
            <a:endParaRPr lang="el-GR" dirty="0"/>
          </a:p>
        </p:txBody>
      </p:sp>
    </p:spTree>
    <p:extLst>
      <p:ext uri="{BB962C8B-B14F-4D97-AF65-F5344CB8AC3E}">
        <p14:creationId xmlns:p14="http://schemas.microsoft.com/office/powerpoint/2010/main" val="3210053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Αντιμετώπιση των κρατικών ενισχύσεων από το </a:t>
            </a:r>
            <a:r>
              <a:rPr lang="el-GR" dirty="0" err="1" smtClean="0"/>
              <a:t>ενωσιακό</a:t>
            </a:r>
            <a:r>
              <a:rPr lang="el-GR" dirty="0" smtClean="0"/>
              <a:t> δίκαιο</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smtClean="0"/>
              <a:t>Βασικός κανόνας είναι ότι οι κρατικές </a:t>
            </a:r>
            <a:r>
              <a:rPr lang="el-GR" dirty="0"/>
              <a:t>ενισχύσεις καταρχήν απαγορεύονται, επειδή </a:t>
            </a:r>
            <a:r>
              <a:rPr lang="el-GR" dirty="0" smtClean="0"/>
              <a:t>θεωρούνται ότι νοθεύουν </a:t>
            </a:r>
            <a:r>
              <a:rPr lang="el-GR" dirty="0"/>
              <a:t>τον ανταγωνισμό</a:t>
            </a:r>
            <a:r>
              <a:rPr lang="el-GR" dirty="0" smtClean="0"/>
              <a:t>.</a:t>
            </a:r>
          </a:p>
          <a:p>
            <a:r>
              <a:rPr lang="el-GR" dirty="0" smtClean="0"/>
              <a:t>Ήδη από τα αρχικά ιδρυτικά κείμενα της Κοινότητας/Ένωσης επελέγη ο όρος « κρατική ενίσχυση», αντί άλλων αντίστοιχων που είχαν προτιμηθεί σε διεθνή κείμενα, όπως ο όρος «επιδότηση» που συναντούμε και στη νομοθεσία του ΠΟΕ, ως ο πιο δόκιμος προκειμένου να χαρακτηρίσει τις οικονομικές παρεμβάσεις των κρατών στην αγορά. </a:t>
            </a:r>
          </a:p>
          <a:p>
            <a:r>
              <a:rPr lang="el-GR" dirty="0" smtClean="0"/>
              <a:t>Ο όρος «κρατική ενίσχυση», ευρύτατος στη διατύπωσή του, περιλαμβάνει κάθε μέτρο κρατικής προέλευσης, το οποίο, ανεξάρτητα από τη μορφή του, είναι ικανό να ευνοήσει την οικονομική κατάσταση μίας επιχείρησης δίνοντάς της έναντι των υπολοίπων ένα οικονομικό πλεονέκτημα το οποίο δεν θα είχε με φυσιολογικές συνθήκες αγοράς, στρεβλώνοντας έτσι τον ανταγωνισμό.</a:t>
            </a:r>
            <a:endParaRPr lang="el-GR" dirty="0"/>
          </a:p>
        </p:txBody>
      </p:sp>
    </p:spTree>
    <p:extLst>
      <p:ext uri="{BB962C8B-B14F-4D97-AF65-F5344CB8AC3E}">
        <p14:creationId xmlns:p14="http://schemas.microsoft.com/office/powerpoint/2010/main" val="1781352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kumimoji="0" lang="el-GR" sz="2800" i="0" u="none" strike="noStrike" kern="0" cap="none" spc="0" normalizeH="0" baseline="0" noProof="0" dirty="0" smtClean="0">
                <a:ln>
                  <a:noFill/>
                </a:ln>
                <a:solidFill>
                  <a:srgbClr val="FFFF99"/>
                </a:solidFill>
                <a:effectLst>
                  <a:outerShdw blurRad="38100" dist="38100" dir="2700000" algn="tl">
                    <a:srgbClr val="000000"/>
                  </a:outerShdw>
                </a:effectLst>
                <a:uLnTx/>
                <a:uFillTx/>
                <a:latin typeface="+mn-lt"/>
              </a:rPr>
              <a:t>Βασική αρχή : άρθρο 107 παρ. 1 ΣΛΕΕ</a:t>
            </a:r>
            <a:br>
              <a:rPr kumimoji="0" lang="el-GR" sz="2800" i="0" u="none" strike="noStrike" kern="0" cap="none" spc="0" normalizeH="0" baseline="0" noProof="0" dirty="0" smtClean="0">
                <a:ln>
                  <a:noFill/>
                </a:ln>
                <a:solidFill>
                  <a:srgbClr val="FFFF99"/>
                </a:solidFill>
                <a:effectLst>
                  <a:outerShdw blurRad="38100" dist="38100" dir="2700000" algn="tl">
                    <a:srgbClr val="000000"/>
                  </a:outerShdw>
                </a:effectLst>
                <a:uLnTx/>
                <a:uFillTx/>
                <a:latin typeface="+mn-lt"/>
              </a:rPr>
            </a:br>
            <a:r>
              <a:rPr kumimoji="0" lang="el-GR" sz="2800" i="0" u="none" strike="noStrike" kern="0" cap="none" spc="0" normalizeH="0" baseline="0" noProof="0" dirty="0" smtClean="0">
                <a:ln>
                  <a:noFill/>
                </a:ln>
                <a:solidFill>
                  <a:srgbClr val="FFFF99"/>
                </a:solidFill>
                <a:effectLst>
                  <a:outerShdw blurRad="38100" dist="38100" dir="2700000" algn="tl">
                    <a:srgbClr val="000000"/>
                  </a:outerShdw>
                </a:effectLst>
                <a:uLnTx/>
                <a:uFillTx/>
                <a:latin typeface="+mn-lt"/>
              </a:rPr>
              <a:t>ΑΠΑΓΟΡΕΥΣΗ ΧΟΡΗΓΗΣΗΣ ΚΡΑΤΙΚΩΝ ΕΝΙΣΧΥΣΕΩΝ</a:t>
            </a:r>
            <a:endParaRPr lang="el-GR" sz="2800" dirty="0">
              <a:solidFill>
                <a:srgbClr val="FFFF99"/>
              </a:solidFill>
              <a:latin typeface="+mn-lt"/>
            </a:endParaRPr>
          </a:p>
        </p:txBody>
      </p:sp>
      <p:sp>
        <p:nvSpPr>
          <p:cNvPr id="3" name="Θέση περιεχομένου 2"/>
          <p:cNvSpPr>
            <a:spLocks noGrp="1"/>
          </p:cNvSpPr>
          <p:nvPr>
            <p:ph idx="1"/>
          </p:nvPr>
        </p:nvSpPr>
        <p:spPr/>
        <p:txBody>
          <a:bodyPr>
            <a:normAutofit fontScale="85000" lnSpcReduction="20000"/>
          </a:bodyPr>
          <a:lstStyle/>
          <a:p>
            <a:pPr lvl="0" fontAlgn="base">
              <a:spcAft>
                <a:spcPct val="0"/>
              </a:spcAft>
              <a:buClr>
                <a:srgbClr val="FFCC00"/>
              </a:buClr>
              <a:buFont typeface="Wingdings" pitchFamily="2" charset="2"/>
              <a:buChar char="§"/>
              <a:defRPr/>
            </a:pPr>
            <a:r>
              <a:rPr lang="el-GR" sz="2800" kern="0" dirty="0">
                <a:solidFill>
                  <a:srgbClr val="FFFFFF"/>
                </a:solidFill>
                <a:effectLst>
                  <a:outerShdw blurRad="38100" dist="38100" dir="2700000" algn="tl">
                    <a:srgbClr val="000000"/>
                  </a:outerShdw>
                </a:effectLst>
              </a:rPr>
              <a:t>Ενισχύσεις που χορηγούνται υπό οποιαδήποτε μορφή από τα κράτη ή με κρατικούς πόρους και που νοθεύουν ή απειλούν να νοθεύσουν τον ανταγωνισμό διά της ευνοϊκής μεταχειρίσεως ορισμένων επιχειρήσεων ή ορισμένων κλάδων παραγωγής είναι ασυμβίβαστες με την εσωτερική αγορά, κατά το μέτρο που επηρεάζουν τις μεταξύ κρατών μελών συναλλαγές, εκτός αν οι Συνθήκες ορίζουν άλλως</a:t>
            </a:r>
            <a:r>
              <a:rPr lang="el-GR" sz="2800" kern="0" dirty="0" smtClean="0">
                <a:solidFill>
                  <a:srgbClr val="FFFFFF"/>
                </a:solidFill>
                <a:effectLst>
                  <a:outerShdw blurRad="38100" dist="38100" dir="2700000" algn="tl">
                    <a:srgbClr val="000000"/>
                  </a:outerShdw>
                </a:effectLst>
              </a:rPr>
              <a:t>.</a:t>
            </a:r>
          </a:p>
          <a:p>
            <a:pPr lvl="0" fontAlgn="base">
              <a:spcAft>
                <a:spcPct val="0"/>
              </a:spcAft>
              <a:buClr>
                <a:srgbClr val="FFCC00"/>
              </a:buClr>
              <a:buFont typeface="Wingdings" pitchFamily="2" charset="2"/>
              <a:buChar char="§"/>
              <a:defRPr/>
            </a:pPr>
            <a:r>
              <a:rPr lang="el-GR" kern="0" dirty="0">
                <a:solidFill>
                  <a:srgbClr val="FFFFFF"/>
                </a:solidFill>
                <a:effectLst>
                  <a:outerShdw blurRad="38100" dist="38100" dir="2700000" algn="tl">
                    <a:srgbClr val="000000"/>
                  </a:outerShdw>
                </a:effectLst>
              </a:rPr>
              <a:t>Το άρθρο αυτό δεν περιέχει διατύπωση ενός συγκεκριμένου, εξαντλητικού νομικού ορισμού της έννοιας της κρατικής ενίσχυσης, αλλά απαριθμεί τα συγκεκριμένα στοιχεία που το κρινόμενο </a:t>
            </a:r>
            <a:r>
              <a:rPr lang="el-GR" kern="0" dirty="0" smtClean="0">
                <a:solidFill>
                  <a:srgbClr val="FFFFFF"/>
                </a:solidFill>
                <a:effectLst>
                  <a:outerShdw blurRad="38100" dist="38100" dir="2700000" algn="tl">
                    <a:srgbClr val="000000"/>
                  </a:outerShdw>
                </a:effectLst>
              </a:rPr>
              <a:t>μέτρο πρέπει </a:t>
            </a:r>
            <a:r>
              <a:rPr lang="el-GR" kern="0" dirty="0">
                <a:solidFill>
                  <a:srgbClr val="FFFFFF"/>
                </a:solidFill>
                <a:effectLst>
                  <a:outerShdw blurRad="38100" dist="38100" dir="2700000" algn="tl">
                    <a:srgbClr val="000000"/>
                  </a:outerShdw>
                </a:effectLst>
              </a:rPr>
              <a:t>να συγκεντρώνει προκειμένου να υπαχθεί στο πεδίο εφαρμογής αυτού </a:t>
            </a:r>
            <a:r>
              <a:rPr lang="el-GR" kern="0" dirty="0" smtClean="0">
                <a:solidFill>
                  <a:srgbClr val="FFFFFF"/>
                </a:solidFill>
                <a:effectLst>
                  <a:outerShdw blurRad="38100" dist="38100" dir="2700000" algn="tl">
                    <a:srgbClr val="000000"/>
                  </a:outerShdw>
                </a:effectLst>
              </a:rPr>
              <a:t>του άρθρου</a:t>
            </a:r>
          </a:p>
          <a:p>
            <a:pPr lvl="0" fontAlgn="base">
              <a:spcAft>
                <a:spcPct val="0"/>
              </a:spcAft>
              <a:buClr>
                <a:srgbClr val="FFCC00"/>
              </a:buClr>
              <a:buFont typeface="Wingdings" pitchFamily="2" charset="2"/>
              <a:buChar char="§"/>
              <a:defRPr/>
            </a:pPr>
            <a:r>
              <a:rPr lang="el-GR" sz="2800" kern="0" dirty="0" smtClean="0">
                <a:solidFill>
                  <a:srgbClr val="FFFFFF"/>
                </a:solidFill>
                <a:effectLst>
                  <a:outerShdw blurRad="38100" dist="38100" dir="2700000" algn="tl">
                    <a:srgbClr val="000000"/>
                  </a:outerShdw>
                </a:effectLst>
              </a:rPr>
              <a:t>Παρέχεται έτσι μεγαλύτερη ευελιξία στις αρμόδιες αρχές στα πλαίσια του ελέγχου που διεξάγουν να κρίνουν αν ένα μέτρο αποτελεί κρατική ενίσχυση.</a:t>
            </a:r>
            <a:endParaRPr lang="el-GR" sz="2800" kern="0" dirty="0">
              <a:solidFill>
                <a:srgbClr val="FFFFFF"/>
              </a:solidFill>
              <a:effectLst>
                <a:outerShdw blurRad="38100" dist="38100" dir="2700000" algn="tl">
                  <a:srgbClr val="000000"/>
                </a:outerShdw>
              </a:effectLst>
            </a:endParaRPr>
          </a:p>
          <a:p>
            <a:endParaRPr lang="el-GR" dirty="0"/>
          </a:p>
        </p:txBody>
      </p:sp>
    </p:spTree>
    <p:extLst>
      <p:ext uri="{BB962C8B-B14F-4D97-AF65-F5344CB8AC3E}">
        <p14:creationId xmlns:p14="http://schemas.microsoft.com/office/powerpoint/2010/main" val="1083135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effectLst/>
                <a:latin typeface="+mn-lt"/>
              </a:rPr>
              <a:t>Κριτήρια ορισμού της κρατικής ενίσχυσης κατά το 107 παρ. 1 ΣΛΕΕ</a:t>
            </a:r>
          </a:p>
        </p:txBody>
      </p:sp>
      <p:sp>
        <p:nvSpPr>
          <p:cNvPr id="3" name="Θέση περιεχομένου 2"/>
          <p:cNvSpPr>
            <a:spLocks noGrp="1"/>
          </p:cNvSpPr>
          <p:nvPr>
            <p:ph idx="1"/>
          </p:nvPr>
        </p:nvSpPr>
        <p:spPr/>
        <p:txBody>
          <a:bodyPr>
            <a:normAutofit fontScale="92500"/>
          </a:bodyPr>
          <a:lstStyle/>
          <a:p>
            <a:pPr marL="342900" lvl="0" indent="-342900" fontAlgn="base">
              <a:lnSpc>
                <a:spcPct val="80000"/>
              </a:lnSpc>
              <a:spcAft>
                <a:spcPct val="0"/>
              </a:spcAft>
              <a:buClr>
                <a:srgbClr val="FFCC00"/>
              </a:buClr>
              <a:buSzTx/>
              <a:buFont typeface="Wingdings" pitchFamily="2" charset="2"/>
              <a:buChar char="§"/>
              <a:defRPr/>
            </a:pPr>
            <a:r>
              <a:rPr lang="el-GR" kern="0" dirty="0">
                <a:solidFill>
                  <a:srgbClr val="FFFFFF"/>
                </a:solidFill>
                <a:effectLst>
                  <a:outerShdw blurRad="38100" dist="38100" dir="2700000" algn="tl">
                    <a:srgbClr val="000000"/>
                  </a:outerShdw>
                </a:effectLst>
              </a:rPr>
              <a:t>Σ</a:t>
            </a:r>
            <a:r>
              <a:rPr lang="el-GR" kern="0" dirty="0" smtClean="0">
                <a:solidFill>
                  <a:srgbClr val="FFFFFF"/>
                </a:solidFill>
                <a:effectLst>
                  <a:outerShdw blurRad="38100" dist="38100" dir="2700000" algn="tl">
                    <a:srgbClr val="000000"/>
                  </a:outerShdw>
                </a:effectLst>
              </a:rPr>
              <a:t>ωρευτικές </a:t>
            </a:r>
            <a:r>
              <a:rPr lang="el-GR" kern="0" dirty="0">
                <a:solidFill>
                  <a:srgbClr val="FFFFFF"/>
                </a:solidFill>
                <a:effectLst>
                  <a:outerShdw blurRad="38100" dist="38100" dir="2700000" algn="tl">
                    <a:srgbClr val="000000"/>
                  </a:outerShdw>
                </a:effectLst>
              </a:rPr>
              <a:t>προϋποθέσεις που ερμηνεύονται διασταλτικά τόσο από την Επιτροπή όσο και από το </a:t>
            </a:r>
            <a:r>
              <a:rPr lang="el-GR" kern="0" dirty="0" smtClean="0">
                <a:solidFill>
                  <a:srgbClr val="FFFFFF"/>
                </a:solidFill>
                <a:effectLst>
                  <a:outerShdw blurRad="38100" dist="38100" dir="2700000" algn="tl">
                    <a:srgbClr val="000000"/>
                  </a:outerShdw>
                </a:effectLst>
              </a:rPr>
              <a:t>ΔΕΕ : </a:t>
            </a:r>
            <a:endParaRPr lang="el-GR" kern="0" dirty="0">
              <a:solidFill>
                <a:srgbClr val="FFFFFF"/>
              </a:solidFill>
              <a:effectLst>
                <a:outerShdw blurRad="38100" dist="38100" dir="2700000" algn="tl">
                  <a:srgbClr val="000000"/>
                </a:outerShdw>
              </a:effectLst>
            </a:endParaRPr>
          </a:p>
          <a:p>
            <a:pPr marL="342900" lvl="0" indent="-342900" fontAlgn="base">
              <a:lnSpc>
                <a:spcPct val="80000"/>
              </a:lnSpc>
              <a:spcAft>
                <a:spcPct val="0"/>
              </a:spcAft>
              <a:buClr>
                <a:srgbClr val="FFCC00"/>
              </a:buClr>
              <a:buSzTx/>
              <a:buFont typeface="Wingdings" pitchFamily="2" charset="2"/>
              <a:buChar char="§"/>
              <a:defRPr/>
            </a:pPr>
            <a:r>
              <a:rPr lang="el-GR" kern="0" dirty="0" smtClean="0">
                <a:solidFill>
                  <a:srgbClr val="FFFFFF"/>
                </a:solidFill>
                <a:effectLst>
                  <a:outerShdw blurRad="38100" dist="38100" dir="2700000" algn="tl">
                    <a:srgbClr val="000000"/>
                  </a:outerShdw>
                </a:effectLst>
              </a:rPr>
              <a:t>Χορήγηση </a:t>
            </a:r>
            <a:r>
              <a:rPr lang="el-GR" kern="0" dirty="0">
                <a:solidFill>
                  <a:srgbClr val="FFFFFF"/>
                </a:solidFill>
                <a:effectLst>
                  <a:outerShdw blurRad="38100" dist="38100" dir="2700000" algn="tl">
                    <a:srgbClr val="000000"/>
                  </a:outerShdw>
                </a:effectLst>
              </a:rPr>
              <a:t>οικονομικού πλεονεκτήματος</a:t>
            </a:r>
          </a:p>
          <a:p>
            <a:pPr marL="342900" lvl="0" indent="-342900" fontAlgn="base">
              <a:lnSpc>
                <a:spcPct val="80000"/>
              </a:lnSpc>
              <a:spcAft>
                <a:spcPct val="0"/>
              </a:spcAft>
              <a:buClr>
                <a:srgbClr val="FFCC00"/>
              </a:buClr>
              <a:buSzTx/>
              <a:buFont typeface="Wingdings" pitchFamily="2" charset="2"/>
              <a:buChar char="§"/>
              <a:defRPr/>
            </a:pPr>
            <a:r>
              <a:rPr lang="el-GR" kern="0" dirty="0">
                <a:solidFill>
                  <a:srgbClr val="FFFFFF"/>
                </a:solidFill>
                <a:effectLst>
                  <a:outerShdw blurRad="38100" dist="38100" dir="2700000" algn="tl">
                    <a:srgbClr val="000000"/>
                  </a:outerShdw>
                </a:effectLst>
              </a:rPr>
              <a:t>Το οικονομικό πλεονέκτημα να προέρχεται από κρατικούς πόρους</a:t>
            </a:r>
          </a:p>
          <a:p>
            <a:pPr marL="342900" lvl="0" indent="-342900" fontAlgn="base">
              <a:lnSpc>
                <a:spcPct val="80000"/>
              </a:lnSpc>
              <a:spcAft>
                <a:spcPct val="0"/>
              </a:spcAft>
              <a:buClr>
                <a:srgbClr val="FFCC00"/>
              </a:buClr>
              <a:buSzTx/>
              <a:buFont typeface="Wingdings" pitchFamily="2" charset="2"/>
              <a:buChar char="§"/>
              <a:defRPr/>
            </a:pPr>
            <a:r>
              <a:rPr lang="el-GR" kern="0" dirty="0">
                <a:solidFill>
                  <a:srgbClr val="FFFFFF"/>
                </a:solidFill>
                <a:effectLst>
                  <a:outerShdw blurRad="38100" dist="38100" dir="2700000" algn="tl">
                    <a:srgbClr val="000000"/>
                  </a:outerShdw>
                </a:effectLst>
              </a:rPr>
              <a:t>Το πλεονέκτημα να αποτελεί προνομιακή μεταχείριση του ενισχυόμενου</a:t>
            </a:r>
          </a:p>
          <a:p>
            <a:pPr marL="342900" lvl="0" indent="-342900" fontAlgn="base">
              <a:lnSpc>
                <a:spcPct val="80000"/>
              </a:lnSpc>
              <a:spcAft>
                <a:spcPct val="0"/>
              </a:spcAft>
              <a:buClr>
                <a:srgbClr val="FFCC00"/>
              </a:buClr>
              <a:buSzTx/>
              <a:buFont typeface="Wingdings" pitchFamily="2" charset="2"/>
              <a:buChar char="§"/>
              <a:defRPr/>
            </a:pPr>
            <a:r>
              <a:rPr lang="el-GR" kern="0" dirty="0">
                <a:solidFill>
                  <a:srgbClr val="FFFFFF"/>
                </a:solidFill>
                <a:effectLst>
                  <a:outerShdw blurRad="38100" dist="38100" dir="2700000" algn="tl">
                    <a:srgbClr val="000000"/>
                  </a:outerShdw>
                </a:effectLst>
              </a:rPr>
              <a:t>Ο ενισχυόμενος φορέας να αποτελεί επιχείρηση, να ασκεί δηλαδή οικονομική δραστηριότητα</a:t>
            </a:r>
          </a:p>
          <a:p>
            <a:pPr marL="342900" lvl="0" indent="-342900" fontAlgn="base">
              <a:lnSpc>
                <a:spcPct val="80000"/>
              </a:lnSpc>
              <a:spcAft>
                <a:spcPct val="0"/>
              </a:spcAft>
              <a:buClr>
                <a:srgbClr val="FFCC00"/>
              </a:buClr>
              <a:buSzTx/>
              <a:buFont typeface="Wingdings" pitchFamily="2" charset="2"/>
              <a:buChar char="§"/>
              <a:defRPr/>
            </a:pPr>
            <a:r>
              <a:rPr lang="el-GR" kern="0" dirty="0">
                <a:solidFill>
                  <a:srgbClr val="FFFFFF"/>
                </a:solidFill>
                <a:effectLst>
                  <a:outerShdw blurRad="38100" dist="38100" dir="2700000" algn="tl">
                    <a:srgbClr val="000000"/>
                  </a:outerShdw>
                </a:effectLst>
              </a:rPr>
              <a:t>Η ενίσχυση να νοθεύει ή να απειλεί να νοθεύσει τον ανταγωνισμό</a:t>
            </a:r>
          </a:p>
          <a:p>
            <a:pPr marL="342900" lvl="0" indent="-342900" fontAlgn="base">
              <a:lnSpc>
                <a:spcPct val="80000"/>
              </a:lnSpc>
              <a:spcAft>
                <a:spcPct val="0"/>
              </a:spcAft>
              <a:buClr>
                <a:srgbClr val="FFCC00"/>
              </a:buClr>
              <a:buSzTx/>
              <a:buFont typeface="Wingdings" pitchFamily="2" charset="2"/>
              <a:buChar char="§"/>
              <a:defRPr/>
            </a:pPr>
            <a:r>
              <a:rPr lang="el-GR" kern="0" dirty="0">
                <a:solidFill>
                  <a:srgbClr val="FFFFFF"/>
                </a:solidFill>
                <a:effectLst>
                  <a:outerShdw blurRad="38100" dist="38100" dir="2700000" algn="tl">
                    <a:srgbClr val="000000"/>
                  </a:outerShdw>
                </a:effectLst>
              </a:rPr>
              <a:t>Η κρατική ενίσχυση να επηρεάζει τις συναλλαγές μεταξύ των κρατών μελών</a:t>
            </a:r>
          </a:p>
          <a:p>
            <a:endParaRPr lang="el-GR" dirty="0"/>
          </a:p>
        </p:txBody>
      </p:sp>
    </p:spTree>
    <p:extLst>
      <p:ext uri="{BB962C8B-B14F-4D97-AF65-F5344CB8AC3E}">
        <p14:creationId xmlns:p14="http://schemas.microsoft.com/office/powerpoint/2010/main" val="3945870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Διασυνοριακό Στοιχείο</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a:t>Ένα εθνικό μέτρο εμπίπτει στο πεδίο εφαρμογής του άρθρου 107(1) ΣΛΕΕ κατά το μέτρο που επηρεάζει τις μεταξύ των κρατών μελών συναλλαγές. </a:t>
            </a:r>
            <a:endParaRPr lang="el-GR" dirty="0" smtClean="0"/>
          </a:p>
          <a:p>
            <a:r>
              <a:rPr lang="el-GR" dirty="0" smtClean="0"/>
              <a:t>Δεν </a:t>
            </a:r>
            <a:r>
              <a:rPr lang="el-GR" dirty="0"/>
              <a:t>είναι απαραίτητο να αποδειχθεί ότι η ενίσχυση έχει πραγματικές επιπτώσεις στις εμπορικές συναλλαγές μεταξύ των κρατών μελών, αλλά μόνο ότι η ενίσχυση δύναται να επηρεάσει τις εν λόγω συναλλαγές</a:t>
            </a:r>
            <a:r>
              <a:rPr lang="el-GR" dirty="0" smtClean="0"/>
              <a:t>.</a:t>
            </a:r>
          </a:p>
          <a:p>
            <a:r>
              <a:rPr lang="el-GR" dirty="0"/>
              <a:t>Τα δικαστήρια της ΕΕ έχουν αποφανθεί ότι «όταν μια κρατική ενίσχυση οικονομικού χαρακτήρα ενισχύει τη θέση μιας επιχειρήσεως σε σχέση με άλλες ανταγωνίστριες επιχειρήσεις στις </a:t>
            </a:r>
            <a:r>
              <a:rPr lang="el-GR" dirty="0" err="1" smtClean="0"/>
              <a:t>ενδοενωσιακές</a:t>
            </a:r>
            <a:r>
              <a:rPr lang="el-GR" dirty="0" smtClean="0"/>
              <a:t> </a:t>
            </a:r>
            <a:r>
              <a:rPr lang="el-GR" dirty="0"/>
              <a:t>συναλλαγές, πρέπει να θεωρείται ότι η εν λόγω ενίσχυση επηρεάζει τις συναλλαγές αυτές</a:t>
            </a:r>
            <a:r>
              <a:rPr lang="el-GR" dirty="0" smtClean="0"/>
              <a:t>».</a:t>
            </a:r>
          </a:p>
          <a:p>
            <a:r>
              <a:rPr lang="el-GR" dirty="0" smtClean="0"/>
              <a:t>Επομένως, όταν μία επιχείρηση ασκεί διασυνοριακή δραστηριότητα και δέχεται μία κρατική ενίσχυση, το κριτήριο του επηρεασμού των </a:t>
            </a:r>
            <a:r>
              <a:rPr lang="el-GR" dirty="0" err="1" smtClean="0"/>
              <a:t>ενδοενωσιακών</a:t>
            </a:r>
            <a:r>
              <a:rPr lang="el-GR" dirty="0" smtClean="0"/>
              <a:t> συναλλαγών καλύπτεται. </a:t>
            </a:r>
          </a:p>
          <a:p>
            <a:r>
              <a:rPr lang="el-GR" dirty="0" smtClean="0"/>
              <a:t>Όταν </a:t>
            </a:r>
            <a:r>
              <a:rPr lang="el-GR" dirty="0"/>
              <a:t>ένα μέτρο έχει καθαρά τοπικό αντίκτυπο, δεν μπορεί να έχει επιπτώσεις στις </a:t>
            </a:r>
            <a:r>
              <a:rPr lang="el-GR" dirty="0" err="1"/>
              <a:t>ενδοενωσιακές</a:t>
            </a:r>
            <a:r>
              <a:rPr lang="el-GR" dirty="0"/>
              <a:t> </a:t>
            </a:r>
            <a:r>
              <a:rPr lang="el-GR" dirty="0" smtClean="0"/>
              <a:t>συναλλαγές.</a:t>
            </a:r>
            <a:endParaRPr lang="el-GR" dirty="0"/>
          </a:p>
          <a:p>
            <a:endParaRPr lang="el-GR" dirty="0"/>
          </a:p>
          <a:p>
            <a:endParaRPr lang="el-GR" dirty="0"/>
          </a:p>
        </p:txBody>
      </p:sp>
    </p:spTree>
    <p:extLst>
      <p:ext uri="{BB962C8B-B14F-4D97-AF65-F5344CB8AC3E}">
        <p14:creationId xmlns:p14="http://schemas.microsoft.com/office/powerpoint/2010/main" val="392246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Πραγματική ή δυνητική νόθευση του ανταγωνισμού</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a:t>Κάθε μέτρο που χορηγείται από το κράτος θεωρείται ότι νοθεύει ή απειλεί να νοθεύσει τον ανταγωνισμό όταν είναι ικανό να βελτιώσει την ανταγωνιστική θέση της δικαιούχου επιχείρησης σε σχέση με άλλες, ανταγωνιστικές επιχειρήσεις.</a:t>
            </a:r>
          </a:p>
          <a:p>
            <a:r>
              <a:rPr lang="el-GR" dirty="0" smtClean="0"/>
              <a:t>Η </a:t>
            </a:r>
            <a:r>
              <a:rPr lang="el-GR" dirty="0"/>
              <a:t>ύπαρξη (πραγματικών ή δυνητικών) επιπτώσεων στις συναλλαγές και η (πραγματική ή δυνητική) στρέβλωση του ανταγωνισμού αποτελούν δύο διακριτές και απαραίτητες προϋποθέσεις για την εφαρμογή του άρθρου 107(1) ΣΛΕΕ</a:t>
            </a:r>
            <a:r>
              <a:rPr lang="el-GR" dirty="0" smtClean="0"/>
              <a:t>.</a:t>
            </a:r>
            <a:endParaRPr lang="el-GR" dirty="0"/>
          </a:p>
          <a:p>
            <a:r>
              <a:rPr lang="el-GR" dirty="0"/>
              <a:t>Στη πράξη, όμως, τόσο η Επιτροπή όσο και τα δικαστήρια της ΕΕ συχνά αξιολογούν τις δύο αυτές προϋποθέσεις </a:t>
            </a:r>
            <a:r>
              <a:rPr lang="en-US" dirty="0" smtClean="0"/>
              <a:t>(</a:t>
            </a:r>
            <a:r>
              <a:rPr lang="el-GR" dirty="0" smtClean="0"/>
              <a:t>επηρεασμό </a:t>
            </a:r>
            <a:r>
              <a:rPr lang="el-GR" dirty="0" err="1" smtClean="0"/>
              <a:t>ενδοενωσιακών</a:t>
            </a:r>
            <a:r>
              <a:rPr lang="el-GR" dirty="0" smtClean="0"/>
              <a:t> συναλλαγών και νόθευση ανταγωνισμού) από </a:t>
            </a:r>
            <a:r>
              <a:rPr lang="el-GR" dirty="0"/>
              <a:t>κοινού. </a:t>
            </a:r>
          </a:p>
        </p:txBody>
      </p:sp>
    </p:spTree>
    <p:extLst>
      <p:ext uri="{BB962C8B-B14F-4D97-AF65-F5344CB8AC3E}">
        <p14:creationId xmlns:p14="http://schemas.microsoft.com/office/powerpoint/2010/main" val="2063048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Αρχή </a:t>
            </a:r>
            <a:r>
              <a:rPr lang="el-GR" dirty="0"/>
              <a:t>του ιδιώτη επενδυτή</a:t>
            </a:r>
          </a:p>
        </p:txBody>
      </p:sp>
      <p:sp>
        <p:nvSpPr>
          <p:cNvPr id="3" name="Θέση περιεχομένου 2"/>
          <p:cNvSpPr>
            <a:spLocks noGrp="1"/>
          </p:cNvSpPr>
          <p:nvPr>
            <p:ph idx="1"/>
          </p:nvPr>
        </p:nvSpPr>
        <p:spPr/>
        <p:txBody>
          <a:bodyPr>
            <a:normAutofit fontScale="92500" lnSpcReduction="10000"/>
          </a:bodyPr>
          <a:lstStyle/>
          <a:p>
            <a:r>
              <a:rPr lang="el-GR" dirty="0" smtClean="0"/>
              <a:t>Να </a:t>
            </a:r>
            <a:r>
              <a:rPr lang="el-GR" dirty="0"/>
              <a:t>εξεταστεί είναι κατά πόσον, υπό παρόμοιες </a:t>
            </a:r>
            <a:r>
              <a:rPr lang="el-GR" dirty="0" smtClean="0"/>
              <a:t>περιστάσεις</a:t>
            </a:r>
            <a:r>
              <a:rPr lang="el-GR" dirty="0"/>
              <a:t>, ένας ιδιωτικός οικονομικός φορέας, συγκρίσιμου μεγέθους με τον </a:t>
            </a:r>
            <a:r>
              <a:rPr lang="el-GR" dirty="0" smtClean="0"/>
              <a:t>εκάστοτε </a:t>
            </a:r>
            <a:r>
              <a:rPr lang="el-GR" dirty="0"/>
              <a:t>δημόσιο οργανισμό ή επιχείρηση, που λειτουργεί υπό τις συνήθεις </a:t>
            </a:r>
            <a:r>
              <a:rPr lang="el-GR" dirty="0" smtClean="0"/>
              <a:t>συνθήκες </a:t>
            </a:r>
            <a:r>
              <a:rPr lang="el-GR" dirty="0"/>
              <a:t>οικονομίας της αγοράς θα είχε προβεί στην παροχή του εν λόγω </a:t>
            </a:r>
            <a:r>
              <a:rPr lang="el-GR" dirty="0" smtClean="0"/>
              <a:t>πλεονεκτήματος.</a:t>
            </a:r>
          </a:p>
          <a:p>
            <a:r>
              <a:rPr lang="el-GR" dirty="0"/>
              <a:t>Η «αρχή του ιδιώτη επενδυτή» εκκινεί από τη βασική παραδοχή ότι οι </a:t>
            </a:r>
            <a:r>
              <a:rPr lang="el-GR" dirty="0" smtClean="0"/>
              <a:t>οικονομικές </a:t>
            </a:r>
            <a:r>
              <a:rPr lang="el-GR" dirty="0"/>
              <a:t>συναλλαγές που πραγματοποιούνται από το Δημόσιο δεν </a:t>
            </a:r>
            <a:r>
              <a:rPr lang="el-GR" dirty="0" smtClean="0"/>
              <a:t>εξασφαλίζουν πλεονέκτημα </a:t>
            </a:r>
            <a:r>
              <a:rPr lang="el-GR" dirty="0"/>
              <a:t>για τον αντισυμβαλλόμενό τους και, ως εκ τούτου, δεν </a:t>
            </a:r>
            <a:r>
              <a:rPr lang="el-GR" dirty="0" smtClean="0"/>
              <a:t>συνιστούν κρατική </a:t>
            </a:r>
            <a:r>
              <a:rPr lang="el-GR" dirty="0"/>
              <a:t>ενίσχυση, εφόσον πραγματοποιούνται υπό συνήθεις συνθήκες της </a:t>
            </a:r>
            <a:r>
              <a:rPr lang="el-GR" dirty="0" smtClean="0"/>
              <a:t>αγοράς</a:t>
            </a:r>
            <a:endParaRPr lang="el-GR" dirty="0"/>
          </a:p>
        </p:txBody>
      </p:sp>
    </p:spTree>
    <p:extLst>
      <p:ext uri="{BB962C8B-B14F-4D97-AF65-F5344CB8AC3E}">
        <p14:creationId xmlns:p14="http://schemas.microsoft.com/office/powerpoint/2010/main" val="2861831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Συμβατές Ενισχύσεις</a:t>
            </a:r>
            <a:endParaRPr lang="el-GR" dirty="0"/>
          </a:p>
        </p:txBody>
      </p:sp>
      <p:sp>
        <p:nvSpPr>
          <p:cNvPr id="3" name="Θέση περιεχομένου 2"/>
          <p:cNvSpPr>
            <a:spLocks noGrp="1"/>
          </p:cNvSpPr>
          <p:nvPr>
            <p:ph idx="1"/>
          </p:nvPr>
        </p:nvSpPr>
        <p:spPr/>
        <p:txBody>
          <a:bodyPr/>
          <a:lstStyle/>
          <a:p>
            <a:r>
              <a:rPr lang="el-GR" dirty="0"/>
              <a:t>2. Συμβιβάζονται με την εσωτερική αγορά:</a:t>
            </a:r>
          </a:p>
          <a:p>
            <a:r>
              <a:rPr lang="el-GR" dirty="0"/>
              <a:t>α) οι ενισχύσεις κοινωνικού </a:t>
            </a:r>
            <a:r>
              <a:rPr lang="el-GR" dirty="0" err="1" smtClean="0"/>
              <a:t>χαρακτήρος</a:t>
            </a:r>
            <a:r>
              <a:rPr lang="el-GR" dirty="0" smtClean="0"/>
              <a:t>  </a:t>
            </a:r>
            <a:r>
              <a:rPr lang="el-GR" dirty="0"/>
              <a:t>προς μεμονωμένους καταναλωτές, υπό τον όρο </a:t>
            </a:r>
            <a:r>
              <a:rPr lang="el-GR" dirty="0" smtClean="0"/>
              <a:t>ότι χορηγούνται </a:t>
            </a:r>
            <a:r>
              <a:rPr lang="el-GR" dirty="0"/>
              <a:t>χωρίς διάκριση προελεύσεως των προϊόντων·</a:t>
            </a:r>
          </a:p>
          <a:p>
            <a:r>
              <a:rPr lang="el-GR" dirty="0"/>
              <a:t>β) οι ενισχύσεις για την επανόρθωση ζημιών που προκαλούνται από θεομηνίες ή άλλα έκτακτα γεγονότα·</a:t>
            </a:r>
          </a:p>
          <a:p>
            <a:endParaRPr lang="el-GR" dirty="0"/>
          </a:p>
        </p:txBody>
      </p:sp>
    </p:spTree>
    <p:extLst>
      <p:ext uri="{BB962C8B-B14F-4D97-AF65-F5344CB8AC3E}">
        <p14:creationId xmlns:p14="http://schemas.microsoft.com/office/powerpoint/2010/main" val="30300757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686</TotalTime>
  <Words>2801</Words>
  <Application>Microsoft Office PowerPoint</Application>
  <PresentationFormat>Προβολή στην οθόνη (4:3)</PresentationFormat>
  <Paragraphs>138</Paragraphs>
  <Slides>27</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27</vt:i4>
      </vt:variant>
    </vt:vector>
  </HeadingPairs>
  <TitlesOfParts>
    <vt:vector size="35" baseType="lpstr">
      <vt:lpstr>Arial</vt:lpstr>
      <vt:lpstr>Book Antiqua</vt:lpstr>
      <vt:lpstr>Lucida Sans</vt:lpstr>
      <vt:lpstr>Times New Roman</vt:lpstr>
      <vt:lpstr>Wingdings</vt:lpstr>
      <vt:lpstr>Wingdings 2</vt:lpstr>
      <vt:lpstr>Wingdings 3</vt:lpstr>
      <vt:lpstr>Αποκορύφωμα</vt:lpstr>
      <vt:lpstr>Ο Ενωσιακοσ ελεγχοσ των κρατικων ενισχυσεων</vt:lpstr>
      <vt:lpstr>Παρέμβαση των κρατών μελών στην οικονομική δραστηριότητα και οικονομική ενίσχυση επιχειρήσεων</vt:lpstr>
      <vt:lpstr>Αντιμετώπιση των κρατικών ενισχύσεων από το ενωσιακό δίκαιο</vt:lpstr>
      <vt:lpstr>Βασική αρχή : άρθρο 107 παρ. 1 ΣΛΕΕ ΑΠΑΓΟΡΕΥΣΗ ΧΟΡΗΓΗΣΗΣ ΚΡΑΤΙΚΩΝ ΕΝΙΣΧΥΣΕΩΝ</vt:lpstr>
      <vt:lpstr>Κριτήρια ορισμού της κρατικής ενίσχυσης κατά το 107 παρ. 1 ΣΛΕΕ</vt:lpstr>
      <vt:lpstr>Διασυνοριακό Στοιχείο</vt:lpstr>
      <vt:lpstr>Πραγματική ή δυνητική νόθευση του ανταγωνισμού</vt:lpstr>
      <vt:lpstr>Αρχή του ιδιώτη επενδυτή</vt:lpstr>
      <vt:lpstr>Συμβατές Ενισχύσεις</vt:lpstr>
      <vt:lpstr>Δυνητικά συμβατές ενισχύσεις</vt:lpstr>
      <vt:lpstr>Διακριτική ευχέρεια Επιτροπής</vt:lpstr>
      <vt:lpstr>Υποχρέωση Κοινοποίησης</vt:lpstr>
      <vt:lpstr>Εξουσίες Επιτροπής</vt:lpstr>
      <vt:lpstr>Ο Γενικός Κανονισμός Απαλλαγής (651/2014)</vt:lpstr>
      <vt:lpstr>Πεδίο Εφαρμογής Κανονισμού</vt:lpstr>
      <vt:lpstr> Ενισχύσεις ήσσονος σημασίας Κανονισμός 1407/2013</vt:lpstr>
      <vt:lpstr>Ρόλος Εθνικών Δικαστηρίων</vt:lpstr>
      <vt:lpstr>Υπηρεσίες Γενικού Οικονομικού Συμφέροντος</vt:lpstr>
      <vt:lpstr>Κριτήρια νομολογίας ALTMARK</vt:lpstr>
      <vt:lpstr>Χρηματοπιστωτικός Τομέας Έγκριση ενισχύσεων από Επιτροπή σε δύο περιπτώσεις</vt:lpstr>
      <vt:lpstr>107 παρ. 3, στοιχείο γ ΣΛΛΕ : Διάσωση και αναδιάρθρωση Τραπεζών</vt:lpstr>
      <vt:lpstr>107 παρ. 3 στοιχείο β </vt:lpstr>
      <vt:lpstr>Χρηματοπιστωτική Κρίση</vt:lpstr>
      <vt:lpstr>Χρηματοπιστωτική Κρίση</vt:lpstr>
      <vt:lpstr>Σκοπός Αναδιάρθρωσης Τραπεζών</vt:lpstr>
      <vt:lpstr>Υπόθεση Ενισχύσεων στην Εθνική Τράπεζα</vt:lpstr>
      <vt:lpstr>Κρατικές Ενισχύσεις στο πλαίσιο της πανδημίας COVID 19</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 Ενωσιακοσ ελεγχοσ των κρατικων ενισχυσεων</dc:title>
  <dc:creator>hi</dc:creator>
  <cp:lastModifiedBy>Λογαριασμός Microsoft</cp:lastModifiedBy>
  <cp:revision>56</cp:revision>
  <dcterms:created xsi:type="dcterms:W3CDTF">2018-11-29T15:46:32Z</dcterms:created>
  <dcterms:modified xsi:type="dcterms:W3CDTF">2025-03-05T05:03:35Z</dcterms:modified>
</cp:coreProperties>
</file>