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1"/>
    <p:restoredTop sz="94795"/>
  </p:normalViewPr>
  <p:slideViewPr>
    <p:cSldViewPr snapToGrid="0">
      <p:cViewPr varScale="1">
        <p:scale>
          <a:sx n="65" d="100"/>
          <a:sy n="65" d="100"/>
        </p:scale>
        <p:origin x="240" y="1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5/7/25</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923A1CC3-2375-41D4-9E03-427CAF2A4C1A}" type="datetimeFigureOut">
              <a:rPr lang="en-US" dirty="0"/>
              <a:t>5/7/25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Τίτλος και λεζάντ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l-GR"/>
              <a:t>Κάντε κλικ για να επεξεργαστείτε τον τίτλο υποδείγματος</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FF16868-8199-4C2C-A5B1-63AEE139F88E}" type="datetimeFigureOut">
              <a:rPr lang="en-US" dirty="0"/>
              <a:t>5/7/25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Εισαγωγικά με λεζάντ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l-GR"/>
              <a:t>Κάντε κλικ για να επεξεργαστείτε τον τίτλο υποδείγματος</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AD9FF7F-6988-44CC-821B-644E70CD2F73}" type="datetimeFigureOut">
              <a:rPr lang="en-US" dirty="0"/>
              <a:t>5/7/25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Κάρτα ονόματο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C12C299-16B2-4475-990D-751901EACC14}" type="datetimeFigureOut">
              <a:rPr lang="en-US" dirty="0"/>
              <a:t>5/7/25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5/7/25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5/7/25</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5/7/25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5/7/25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5/7/25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F34E6425-0181-43F2-84FC-787E803FD2F8}" type="datetimeFigureOut">
              <a:rPr lang="en-US" dirty="0"/>
              <a:t>5/7/25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5/7/25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5/7/25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5/7/25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5/7/25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76E86A4C-8E40-4F87-A4F0-01A0687C5742}" type="datetimeFigureOut">
              <a:rPr lang="en-US" dirty="0"/>
              <a:t>5/7/25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5E72C73-2D91-4E12-BA25-F0AA0C03599B}" type="datetimeFigureOut">
              <a:rPr lang="en-US" dirty="0"/>
              <a:t>5/7/25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5/7/25</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DC0019-B3B8-D818-56E1-B3B496112F64}"/>
              </a:ext>
            </a:extLst>
          </p:cNvPr>
          <p:cNvSpPr>
            <a:spLocks noGrp="1"/>
          </p:cNvSpPr>
          <p:nvPr>
            <p:ph type="ctrTitle"/>
          </p:nvPr>
        </p:nvSpPr>
        <p:spPr>
          <a:xfrm>
            <a:off x="1154955" y="1575123"/>
            <a:ext cx="8825658" cy="1853877"/>
          </a:xfrm>
        </p:spPr>
        <p:txBody>
          <a:bodyPr/>
          <a:lstStyle/>
          <a:p>
            <a:r>
              <a:rPr lang="el-GR" sz="2000" dirty="0">
                <a:latin typeface="Bookman Old Style" panose="02050604050505020204" pitchFamily="18" charset="0"/>
                <a:cs typeface="Arial" panose="020B0604020202020204" pitchFamily="34" charset="0"/>
              </a:rPr>
              <a:t>ΠΜΣ</a:t>
            </a:r>
            <a:r>
              <a:rPr lang="en-US" sz="2000" dirty="0">
                <a:latin typeface="Bookman Old Style" panose="02050604050505020204" pitchFamily="18" charset="0"/>
                <a:cs typeface="Arial" panose="020B0604020202020204" pitchFamily="34" charset="0"/>
              </a:rPr>
              <a:t>:</a:t>
            </a:r>
            <a:r>
              <a:rPr lang="el-GR" sz="2000" dirty="0">
                <a:latin typeface="Bookman Old Style" panose="02050604050505020204" pitchFamily="18" charset="0"/>
                <a:cs typeface="Arial" panose="020B0604020202020204" pitchFamily="34" charset="0"/>
              </a:rPr>
              <a:t>«ΔΙΕΘΝΕΣ ΚΑΙ ΕΥΡΩΠΑΪΚΟ ΔΙΚΑΙΟ ΕΝΕΡΓΕΙΑΣ»</a:t>
            </a:r>
            <a:br>
              <a:rPr lang="el-GR" sz="2000" dirty="0">
                <a:latin typeface="Bookman Old Style" panose="02050604050505020204" pitchFamily="18" charset="0"/>
                <a:cs typeface="Arial" panose="020B0604020202020204" pitchFamily="34" charset="0"/>
              </a:rPr>
            </a:br>
            <a:br>
              <a:rPr lang="el-GR" sz="2000" dirty="0">
                <a:latin typeface="Bookman Old Style" panose="02050604050505020204" pitchFamily="18" charset="0"/>
                <a:cs typeface="Arial" panose="020B0604020202020204" pitchFamily="34" charset="0"/>
              </a:rPr>
            </a:br>
            <a:r>
              <a:rPr lang="el-GR" sz="2000" dirty="0">
                <a:latin typeface="Bookman Old Style" panose="02050604050505020204" pitchFamily="18" charset="0"/>
                <a:cs typeface="Arial" panose="020B0604020202020204" pitchFamily="34" charset="0"/>
              </a:rPr>
              <a:t>ΜΑΘΗΜΑ</a:t>
            </a:r>
            <a:r>
              <a:rPr lang="en-US" sz="2000" dirty="0">
                <a:latin typeface="Bookman Old Style" panose="02050604050505020204" pitchFamily="18" charset="0"/>
                <a:cs typeface="Arial" panose="020B0604020202020204" pitchFamily="34" charset="0"/>
              </a:rPr>
              <a:t>: </a:t>
            </a:r>
            <a:r>
              <a:rPr lang="el-GR" sz="2000" dirty="0">
                <a:latin typeface="Bookman Old Style" panose="02050604050505020204" pitchFamily="18" charset="0"/>
                <a:cs typeface="Arial" panose="020B0604020202020204" pitchFamily="34" charset="0"/>
              </a:rPr>
              <a:t>ΔΙΕΘΝΕΣ ΚΑΙ ΕΥΡΩΠΑΪΚΟ ΔΙΚΑΙΟ ΠΕΡΙΒΑΛΛΟΝΤΟΣ </a:t>
            </a:r>
            <a:endParaRPr lang="el-GR" sz="2000" dirty="0"/>
          </a:p>
        </p:txBody>
      </p:sp>
      <p:sp>
        <p:nvSpPr>
          <p:cNvPr id="3" name="Υπότιτλος 2">
            <a:extLst>
              <a:ext uri="{FF2B5EF4-FFF2-40B4-BE49-F238E27FC236}">
                <a16:creationId xmlns:a16="http://schemas.microsoft.com/office/drawing/2014/main" id="{B26FC9E2-31BD-BDC9-F70E-D59608CFD908}"/>
              </a:ext>
            </a:extLst>
          </p:cNvPr>
          <p:cNvSpPr>
            <a:spLocks noGrp="1"/>
          </p:cNvSpPr>
          <p:nvPr>
            <p:ph type="subTitle" idx="1"/>
          </p:nvPr>
        </p:nvSpPr>
        <p:spPr>
          <a:xfrm>
            <a:off x="1154955" y="4533363"/>
            <a:ext cx="8825658" cy="1105437"/>
          </a:xfrm>
        </p:spPr>
        <p:txBody>
          <a:bodyPr>
            <a:normAutofit fontScale="40000" lnSpcReduction="20000"/>
          </a:bodyPr>
          <a:lstStyle/>
          <a:p>
            <a:pPr algn="l"/>
            <a:r>
              <a:rPr lang="el-GR" sz="2800" dirty="0">
                <a:solidFill>
                  <a:schemeClr val="bg1"/>
                </a:solidFill>
                <a:latin typeface="Bookman Old Style" panose="02050604050505020204" pitchFamily="18" charset="0"/>
              </a:rPr>
              <a:t>ΣΧΟΛΙΑΣΜΟΣ ΔΙΚΑΣΤΙΚΩΝ ΑΠΟΦΑΣΕΩΝ </a:t>
            </a:r>
          </a:p>
          <a:p>
            <a:pPr algn="l"/>
            <a:r>
              <a:rPr lang="el-GR" sz="2800" dirty="0">
                <a:solidFill>
                  <a:schemeClr val="bg1"/>
                </a:solidFill>
                <a:latin typeface="Bookman Old Style" panose="02050604050505020204" pitchFamily="18" charset="0"/>
              </a:rPr>
              <a:t>ΧΟΡΟΖΟΠΟΥΛΟΥ ΣΟΦΙΑ </a:t>
            </a:r>
          </a:p>
          <a:p>
            <a:pPr algn="l"/>
            <a:r>
              <a:rPr lang="el-GR" sz="2800" dirty="0">
                <a:solidFill>
                  <a:schemeClr val="bg1"/>
                </a:solidFill>
                <a:latin typeface="Bookman Old Style" panose="02050604050505020204" pitchFamily="18" charset="0"/>
              </a:rPr>
              <a:t>ΕΠΙΒΛΕΠΩΝ ΚΑΘΗΓΗΤΗΣ</a:t>
            </a:r>
            <a:r>
              <a:rPr lang="en-US" sz="2800" dirty="0">
                <a:solidFill>
                  <a:schemeClr val="bg1"/>
                </a:solidFill>
                <a:latin typeface="Bookman Old Style" panose="02050604050505020204" pitchFamily="18" charset="0"/>
              </a:rPr>
              <a:t>: </a:t>
            </a:r>
            <a:r>
              <a:rPr lang="el-GR" sz="2800" dirty="0">
                <a:solidFill>
                  <a:schemeClr val="bg1"/>
                </a:solidFill>
                <a:latin typeface="Bookman Old Style" panose="02050604050505020204" pitchFamily="18" charset="0"/>
              </a:rPr>
              <a:t> ΠΑΝΑΓΙΩΤΗΣ ΑΡΓΑΛΙΑΣ </a:t>
            </a:r>
          </a:p>
          <a:p>
            <a:pPr algn="l"/>
            <a:r>
              <a:rPr lang="el-GR" sz="2800" dirty="0">
                <a:solidFill>
                  <a:schemeClr val="bg1"/>
                </a:solidFill>
                <a:latin typeface="Bookman Old Style" panose="02050604050505020204" pitchFamily="18" charset="0"/>
              </a:rPr>
              <a:t>ΑΚΑΔΗΜΑΪΚΟ ΕΤΟΣ</a:t>
            </a:r>
            <a:r>
              <a:rPr lang="en-US" sz="2800" dirty="0">
                <a:solidFill>
                  <a:schemeClr val="bg1"/>
                </a:solidFill>
                <a:latin typeface="Bookman Old Style" panose="02050604050505020204" pitchFamily="18" charset="0"/>
              </a:rPr>
              <a:t>: 2024 – 2025 </a:t>
            </a:r>
          </a:p>
          <a:p>
            <a:endParaRPr lang="el-GR" dirty="0"/>
          </a:p>
        </p:txBody>
      </p:sp>
    </p:spTree>
    <p:extLst>
      <p:ext uri="{BB962C8B-B14F-4D97-AF65-F5344CB8AC3E}">
        <p14:creationId xmlns:p14="http://schemas.microsoft.com/office/powerpoint/2010/main" val="369582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A199AF-44CA-11BA-4DE9-E05D160EA4E2}"/>
              </a:ext>
            </a:extLst>
          </p:cNvPr>
          <p:cNvSpPr>
            <a:spLocks noGrp="1"/>
          </p:cNvSpPr>
          <p:nvPr>
            <p:ph type="title"/>
          </p:nvPr>
        </p:nvSpPr>
        <p:spPr/>
        <p:txBody>
          <a:bodyPr/>
          <a:lstStyle/>
          <a:p>
            <a:r>
              <a:rPr lang="el-GR" sz="2000" b="1" u="sng" kern="0" dirty="0">
                <a:effectLst/>
                <a:latin typeface="Bookman Old Style" panose="02050604050505020204" pitchFamily="18" charset="0"/>
                <a:ea typeface="Times New Roman" panose="02020603050405020304" pitchFamily="18" charset="0"/>
                <a:cs typeface="Times New Roman" panose="02020603050405020304" pitchFamily="18" charset="0"/>
              </a:rPr>
              <a:t>Α. 6-3/2025 ΔΕΕ – </a:t>
            </a:r>
            <a:r>
              <a:rPr lang="en-US" sz="2000" b="1" u="sng" kern="0" dirty="0">
                <a:effectLst/>
                <a:latin typeface="Bookman Old Style" panose="02050604050505020204" pitchFamily="18" charset="0"/>
                <a:ea typeface="Times New Roman" panose="02020603050405020304" pitchFamily="18" charset="0"/>
                <a:cs typeface="Times New Roman" panose="02020603050405020304" pitchFamily="18" charset="0"/>
              </a:rPr>
              <a:t>C</a:t>
            </a:r>
            <a:r>
              <a:rPr lang="el-GR" sz="2000" b="1" u="sng" kern="0" dirty="0">
                <a:effectLst/>
                <a:latin typeface="Bookman Old Style" panose="02050604050505020204" pitchFamily="18" charset="0"/>
                <a:ea typeface="Times New Roman" panose="02020603050405020304" pitchFamily="18" charset="0"/>
                <a:cs typeface="Times New Roman" panose="02020603050405020304" pitchFamily="18" charset="0"/>
              </a:rPr>
              <a:t>41/24</a:t>
            </a:r>
            <a:endParaRPr lang="el-GR" sz="2000" dirty="0"/>
          </a:p>
        </p:txBody>
      </p:sp>
      <p:sp>
        <p:nvSpPr>
          <p:cNvPr id="3" name="Θέση περιεχομένου 2">
            <a:extLst>
              <a:ext uri="{FF2B5EF4-FFF2-40B4-BE49-F238E27FC236}">
                <a16:creationId xmlns:a16="http://schemas.microsoft.com/office/drawing/2014/main" id="{E3AB782C-1976-2983-9FF0-A2477FA69174}"/>
              </a:ext>
            </a:extLst>
          </p:cNvPr>
          <p:cNvSpPr>
            <a:spLocks noGrp="1"/>
          </p:cNvSpPr>
          <p:nvPr>
            <p:ph idx="1"/>
          </p:nvPr>
        </p:nvSpPr>
        <p:spPr>
          <a:xfrm>
            <a:off x="1154954" y="2603500"/>
            <a:ext cx="10573220" cy="3416300"/>
          </a:xfrm>
        </p:spPr>
        <p:txBody>
          <a:bodyPr>
            <a:normAutofit lnSpcReduction="10000"/>
          </a:bodyPr>
          <a:lstStyle/>
          <a:p>
            <a:pPr>
              <a:lnSpc>
                <a:spcPct val="150000"/>
              </a:lnSpc>
              <a:buNone/>
            </a:pPr>
            <a:r>
              <a:rPr lang="el-GR" b="1" dirty="0"/>
              <a:t>Υποχρέωση συλλογής συμπληρωματικών πληροφοριών:</a:t>
            </a:r>
          </a:p>
          <a:p>
            <a:pPr algn="just">
              <a:lnSpc>
                <a:spcPct val="150000"/>
              </a:lnSpc>
              <a:buNone/>
            </a:pPr>
            <a:r>
              <a:rPr lang="el-GR" sz="2000" b="1" dirty="0"/>
              <a:t>Σκέψη 43</a:t>
            </a:r>
            <a:r>
              <a:rPr lang="el-GR" sz="2000" dirty="0"/>
              <a:t>:</a:t>
            </a:r>
            <a:r>
              <a:rPr lang="en-US" sz="2000" dirty="0"/>
              <a:t> </a:t>
            </a:r>
            <a:r>
              <a:rPr lang="el-GR" sz="2000" i="1" dirty="0"/>
              <a:t>«Πριν αποφασίσει κατά πόσον για το συγκεκριμένο έργο απαιτείται ΕΠΕ, [η αρμόδια αρχή] πρέπει να επιτρέπει στον κύριο του έργου να της παράσχει συμπληρωματικές πληροφορίες.»</a:t>
            </a:r>
            <a:endParaRPr lang="el-GR" sz="2000" dirty="0"/>
          </a:p>
          <a:p>
            <a:pPr algn="just">
              <a:lnSpc>
                <a:spcPct val="150000"/>
              </a:lnSpc>
            </a:pPr>
            <a:r>
              <a:rPr lang="el-GR" sz="2000" dirty="0"/>
              <a:t>Επισημαίνεται εδώ η </a:t>
            </a:r>
            <a:r>
              <a:rPr lang="el-GR" sz="2000" b="1" dirty="0"/>
              <a:t>συνταγματική λειτουργία της αρχής της προφύλαξης</a:t>
            </a:r>
            <a:r>
              <a:rPr lang="el-GR" sz="2000" dirty="0"/>
              <a:t>: οι αρχές </a:t>
            </a:r>
            <a:r>
              <a:rPr lang="el-GR" sz="2000" b="1" dirty="0"/>
              <a:t>δεν μπορούν να παραλείπουν ενέργειες λόγω αβεβαιότητας</a:t>
            </a:r>
            <a:r>
              <a:rPr lang="el-GR" sz="2000" dirty="0"/>
              <a:t>, αλλά </a:t>
            </a:r>
            <a:r>
              <a:rPr lang="el-GR" sz="2000" b="1" dirty="0"/>
              <a:t>υποχρεούνται να τη διερευνούν</a:t>
            </a:r>
            <a:r>
              <a:rPr lang="el-GR" sz="2000" dirty="0"/>
              <a:t>.</a:t>
            </a:r>
          </a:p>
          <a:p>
            <a:endParaRPr lang="el-GR" dirty="0"/>
          </a:p>
        </p:txBody>
      </p:sp>
    </p:spTree>
    <p:extLst>
      <p:ext uri="{BB962C8B-B14F-4D97-AF65-F5344CB8AC3E}">
        <p14:creationId xmlns:p14="http://schemas.microsoft.com/office/powerpoint/2010/main" val="442223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BD7CD3-CAB3-58FF-4B12-AD25400C7B5D}"/>
              </a:ext>
            </a:extLst>
          </p:cNvPr>
          <p:cNvSpPr>
            <a:spLocks noGrp="1"/>
          </p:cNvSpPr>
          <p:nvPr>
            <p:ph type="title"/>
          </p:nvPr>
        </p:nvSpPr>
        <p:spPr/>
        <p:txBody>
          <a:bodyPr/>
          <a:lstStyle/>
          <a:p>
            <a:pPr algn="just"/>
            <a:r>
              <a:rPr lang="el-GR" sz="2000" b="1" u="sng" kern="0" dirty="0">
                <a:effectLst/>
                <a:latin typeface="Bookman Old Style" panose="02050604050505020204" pitchFamily="18" charset="0"/>
                <a:ea typeface="Times New Roman" panose="02020603050405020304" pitchFamily="18" charset="0"/>
                <a:cs typeface="Times New Roman" panose="02020603050405020304" pitchFamily="18" charset="0"/>
              </a:rPr>
              <a:t>Α. 6-3/2025 ΔΕΕ – </a:t>
            </a:r>
            <a:r>
              <a:rPr lang="en-US" sz="2000" b="1" u="sng" kern="0" dirty="0">
                <a:effectLst/>
                <a:latin typeface="Bookman Old Style" panose="02050604050505020204" pitchFamily="18" charset="0"/>
                <a:ea typeface="Times New Roman" panose="02020603050405020304" pitchFamily="18" charset="0"/>
                <a:cs typeface="Times New Roman" panose="02020603050405020304" pitchFamily="18" charset="0"/>
              </a:rPr>
              <a:t>C</a:t>
            </a:r>
            <a:r>
              <a:rPr lang="el-GR" sz="2000" b="1" u="sng" kern="0" dirty="0">
                <a:effectLst/>
                <a:latin typeface="Bookman Old Style" panose="02050604050505020204" pitchFamily="18" charset="0"/>
                <a:ea typeface="Times New Roman" panose="02020603050405020304" pitchFamily="18" charset="0"/>
                <a:cs typeface="Times New Roman" panose="02020603050405020304" pitchFamily="18" charset="0"/>
              </a:rPr>
              <a:t>41/24</a:t>
            </a:r>
            <a:endParaRPr lang="el-GR" sz="2000" dirty="0"/>
          </a:p>
        </p:txBody>
      </p:sp>
      <p:sp>
        <p:nvSpPr>
          <p:cNvPr id="3" name="Θέση περιεχομένου 2">
            <a:extLst>
              <a:ext uri="{FF2B5EF4-FFF2-40B4-BE49-F238E27FC236}">
                <a16:creationId xmlns:a16="http://schemas.microsoft.com/office/drawing/2014/main" id="{9B1A943F-3A13-C72F-17BE-345DDC598405}"/>
              </a:ext>
            </a:extLst>
          </p:cNvPr>
          <p:cNvSpPr>
            <a:spLocks noGrp="1"/>
          </p:cNvSpPr>
          <p:nvPr>
            <p:ph idx="1"/>
          </p:nvPr>
        </p:nvSpPr>
        <p:spPr>
          <a:xfrm>
            <a:off x="1154954" y="2603499"/>
            <a:ext cx="10811759" cy="4015961"/>
          </a:xfrm>
        </p:spPr>
        <p:txBody>
          <a:bodyPr>
            <a:normAutofit fontScale="85000" lnSpcReduction="10000"/>
          </a:bodyPr>
          <a:lstStyle/>
          <a:p>
            <a:pPr>
              <a:lnSpc>
                <a:spcPct val="150000"/>
              </a:lnSpc>
              <a:buNone/>
            </a:pPr>
            <a:r>
              <a:rPr lang="el-GR" b="1" dirty="0"/>
              <a:t>Η απόρριψη της ΕΠΕ προϋποθέτει επιστημονική βεβαιότητα:</a:t>
            </a:r>
          </a:p>
          <a:p>
            <a:pPr>
              <a:lnSpc>
                <a:spcPct val="150000"/>
              </a:lnSpc>
              <a:buNone/>
            </a:pPr>
            <a:r>
              <a:rPr lang="el-GR" b="1" dirty="0"/>
              <a:t>Σκέψη 45</a:t>
            </a:r>
            <a:r>
              <a:rPr lang="el-GR" dirty="0"/>
              <a:t>:</a:t>
            </a:r>
            <a:br>
              <a:rPr lang="el-GR" dirty="0"/>
            </a:br>
            <a:r>
              <a:rPr lang="el-GR" i="1" dirty="0"/>
              <a:t>«Παρά τις παρατηρήσεις που έχει υποβάλει τρίτος στην αρμόδια αρχή, το ενδεχόμενο σημαντικών επιπτώσεων του έργου στο περιβάλλον μπορεί βάσει αντικειμενικών στοιχείων να αποκλειστεί […].»</a:t>
            </a:r>
            <a:endParaRPr lang="el-GR" dirty="0"/>
          </a:p>
          <a:p>
            <a:pPr>
              <a:lnSpc>
                <a:spcPct val="150000"/>
              </a:lnSpc>
              <a:buNone/>
            </a:pPr>
            <a:r>
              <a:rPr lang="el-GR" b="1" dirty="0"/>
              <a:t>Σκέψη 49</a:t>
            </a:r>
            <a:r>
              <a:rPr lang="el-GR" dirty="0"/>
              <a:t>:</a:t>
            </a:r>
            <a:br>
              <a:rPr lang="el-GR" dirty="0"/>
            </a:br>
            <a:r>
              <a:rPr lang="el-GR" i="1" dirty="0"/>
              <a:t>«Πρέπει να πληρούνται δύο προϋποθέσεις [...] Πρώτον, οι υποβληθείσες παρατηρήσεις πρέπει να αφορούν σημαντικές δυνητικές επιπτώσεις. Δεύτερον, οι εν λόγω παρατηρήσεις πρέπει να καταστήσουν αδύνατη τη διαπίστωση ότι δεν υφίσταται καμία εύλογη αμφιβολία, από επιστημονικής απόψεως.»</a:t>
            </a:r>
            <a:endParaRPr lang="el-GR" dirty="0"/>
          </a:p>
          <a:p>
            <a:pPr>
              <a:lnSpc>
                <a:spcPct val="150000"/>
              </a:lnSpc>
            </a:pPr>
            <a:r>
              <a:rPr lang="el-GR" dirty="0"/>
              <a:t>Το ΔΕΕ υιοθετεί τη λογική της </a:t>
            </a:r>
            <a:r>
              <a:rPr lang="el-GR" b="1" dirty="0"/>
              <a:t>"επιστημονικά τεκμηριωμένης βεβαιότητας"</a:t>
            </a:r>
            <a:r>
              <a:rPr lang="el-GR" dirty="0"/>
              <a:t>, επιβεβαιώνοντας τη </a:t>
            </a:r>
            <a:r>
              <a:rPr lang="el-GR" b="1" dirty="0"/>
              <a:t>σχέση με το άρθρο 6(3) της οδηγίας 92/43</a:t>
            </a:r>
            <a:endParaRPr lang="el-GR" dirty="0"/>
          </a:p>
          <a:p>
            <a:endParaRPr lang="el-GR" dirty="0"/>
          </a:p>
        </p:txBody>
      </p:sp>
    </p:spTree>
    <p:extLst>
      <p:ext uri="{BB962C8B-B14F-4D97-AF65-F5344CB8AC3E}">
        <p14:creationId xmlns:p14="http://schemas.microsoft.com/office/powerpoint/2010/main" val="1765854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4C71CB-48D8-F8B2-54A2-880302F42D07}"/>
              </a:ext>
            </a:extLst>
          </p:cNvPr>
          <p:cNvSpPr>
            <a:spLocks noGrp="1"/>
          </p:cNvSpPr>
          <p:nvPr>
            <p:ph type="title"/>
          </p:nvPr>
        </p:nvSpPr>
        <p:spPr/>
        <p:txBody>
          <a:bodyPr/>
          <a:lstStyle/>
          <a:p>
            <a:r>
              <a:rPr lang="el-GR" sz="2000" b="1" u="sng" kern="0" dirty="0">
                <a:effectLst/>
                <a:latin typeface="Bookman Old Style" panose="02050604050505020204" pitchFamily="18" charset="0"/>
                <a:ea typeface="Times New Roman" panose="02020603050405020304" pitchFamily="18" charset="0"/>
                <a:cs typeface="Times New Roman" panose="02020603050405020304" pitchFamily="18" charset="0"/>
              </a:rPr>
              <a:t>Α. 6-3/2025 ΔΕΕ – </a:t>
            </a:r>
            <a:r>
              <a:rPr lang="en-US" sz="2000" b="1" u="sng" kern="0" dirty="0">
                <a:effectLst/>
                <a:latin typeface="Bookman Old Style" panose="02050604050505020204" pitchFamily="18" charset="0"/>
                <a:ea typeface="Times New Roman" panose="02020603050405020304" pitchFamily="18" charset="0"/>
                <a:cs typeface="Times New Roman" panose="02020603050405020304" pitchFamily="18" charset="0"/>
              </a:rPr>
              <a:t>C</a:t>
            </a:r>
            <a:r>
              <a:rPr lang="el-GR" sz="2000" b="1" u="sng" kern="0" dirty="0">
                <a:effectLst/>
                <a:latin typeface="Bookman Old Style" panose="02050604050505020204" pitchFamily="18" charset="0"/>
                <a:ea typeface="Times New Roman" panose="02020603050405020304" pitchFamily="18" charset="0"/>
                <a:cs typeface="Times New Roman" panose="02020603050405020304" pitchFamily="18" charset="0"/>
              </a:rPr>
              <a:t>41/24</a:t>
            </a:r>
            <a:endParaRPr lang="el-GR" sz="2000" dirty="0"/>
          </a:p>
        </p:txBody>
      </p:sp>
      <p:sp>
        <p:nvSpPr>
          <p:cNvPr id="3" name="Θέση περιεχομένου 2">
            <a:extLst>
              <a:ext uri="{FF2B5EF4-FFF2-40B4-BE49-F238E27FC236}">
                <a16:creationId xmlns:a16="http://schemas.microsoft.com/office/drawing/2014/main" id="{F1BD1679-6A30-4907-0661-0F5E71F902F9}"/>
              </a:ext>
            </a:extLst>
          </p:cNvPr>
          <p:cNvSpPr>
            <a:spLocks noGrp="1"/>
          </p:cNvSpPr>
          <p:nvPr>
            <p:ph idx="1"/>
          </p:nvPr>
        </p:nvSpPr>
        <p:spPr>
          <a:xfrm>
            <a:off x="1154954" y="2603499"/>
            <a:ext cx="10712368" cy="4035839"/>
          </a:xfrm>
        </p:spPr>
        <p:txBody>
          <a:bodyPr>
            <a:normAutofit fontScale="92500" lnSpcReduction="20000"/>
          </a:bodyPr>
          <a:lstStyle/>
          <a:p>
            <a:r>
              <a:rPr lang="el-GR" dirty="0"/>
              <a:t>ΣΥΜΠΕΡΑΣΜΑΤΙΚΑ</a:t>
            </a:r>
            <a:r>
              <a:rPr lang="en-US" dirty="0"/>
              <a:t>:</a:t>
            </a:r>
          </a:p>
          <a:p>
            <a:pPr algn="just">
              <a:lnSpc>
                <a:spcPct val="150000"/>
              </a:lnSpc>
              <a:buFont typeface="Arial" panose="020B0604020202020204" pitchFamily="34" charset="0"/>
              <a:buChar char="•"/>
            </a:pPr>
            <a:r>
              <a:rPr lang="el-GR" dirty="0"/>
              <a:t>Αν υπάρχουν </a:t>
            </a:r>
            <a:r>
              <a:rPr lang="el-GR" b="1" dirty="0"/>
              <a:t>εύλογες επιστημονικές αμφιβολίες</a:t>
            </a:r>
            <a:r>
              <a:rPr lang="el-GR" dirty="0"/>
              <a:t>, τότε:</a:t>
            </a:r>
          </a:p>
          <a:p>
            <a:pPr marL="742950" lvl="1" indent="-285750" algn="just">
              <a:lnSpc>
                <a:spcPct val="150000"/>
              </a:lnSpc>
              <a:buFont typeface="Arial" panose="020B0604020202020204" pitchFamily="34" charset="0"/>
              <a:buChar char="•"/>
            </a:pPr>
            <a:r>
              <a:rPr lang="el-GR" dirty="0"/>
              <a:t>η αρμόδια αρχή </a:t>
            </a:r>
            <a:r>
              <a:rPr lang="el-GR" b="1" dirty="0"/>
              <a:t>υποχρεούται</a:t>
            </a:r>
            <a:r>
              <a:rPr lang="el-GR" dirty="0"/>
              <a:t> να ζητήσει περαιτέρω πληροφορίες·</a:t>
            </a:r>
          </a:p>
          <a:p>
            <a:pPr marL="742950" lvl="1" indent="-285750" algn="just">
              <a:lnSpc>
                <a:spcPct val="150000"/>
              </a:lnSpc>
              <a:buFont typeface="Arial" panose="020B0604020202020204" pitchFamily="34" charset="0"/>
              <a:buChar char="•"/>
            </a:pPr>
            <a:r>
              <a:rPr lang="el-GR" dirty="0"/>
              <a:t>και </a:t>
            </a:r>
            <a:r>
              <a:rPr lang="el-GR" b="1" dirty="0"/>
              <a:t>δεν μπορεί</a:t>
            </a:r>
            <a:r>
              <a:rPr lang="el-GR" dirty="0"/>
              <a:t> να εκδώσει απόφαση απαλλαγής από ΕΠΕ χωρίς τεκμηρίωση.</a:t>
            </a:r>
          </a:p>
          <a:p>
            <a:pPr algn="just">
              <a:lnSpc>
                <a:spcPct val="150000"/>
              </a:lnSpc>
              <a:buFont typeface="Arial" panose="020B0604020202020204" pitchFamily="34" charset="0"/>
              <a:buChar char="•"/>
            </a:pPr>
            <a:r>
              <a:rPr lang="el-GR" dirty="0"/>
              <a:t>Αντίθετα, </a:t>
            </a:r>
            <a:r>
              <a:rPr lang="el-GR" b="1" dirty="0"/>
              <a:t>μόνον όταν αποκλείεται κάθε ενδεχόμενο</a:t>
            </a:r>
            <a:r>
              <a:rPr lang="el-GR" dirty="0"/>
              <a:t> σοβαρής επίπτωσης </a:t>
            </a:r>
            <a:r>
              <a:rPr lang="el-GR" b="1" dirty="0"/>
              <a:t>βάσει αντικειμενικών στοιχείων</a:t>
            </a:r>
            <a:r>
              <a:rPr lang="el-GR" dirty="0"/>
              <a:t>, μπορεί να αποφασιστεί </a:t>
            </a:r>
            <a:r>
              <a:rPr lang="el-GR" b="1" dirty="0"/>
              <a:t>ότι δεν απαιτείται ΕΠΕ</a:t>
            </a:r>
            <a:r>
              <a:rPr lang="el-GR" dirty="0"/>
              <a:t>.</a:t>
            </a:r>
          </a:p>
          <a:p>
            <a:pPr algn="just">
              <a:lnSpc>
                <a:spcPct val="150000"/>
              </a:lnSpc>
            </a:pPr>
            <a:r>
              <a:rPr lang="el-GR" dirty="0"/>
              <a:t>Η κρίση αυτή συνιστά </a:t>
            </a:r>
            <a:r>
              <a:rPr lang="el-GR" b="1" dirty="0"/>
              <a:t>ενίσχυση της εφαρμογής της αρχής της προφύλαξης</a:t>
            </a:r>
            <a:r>
              <a:rPr lang="el-GR" dirty="0"/>
              <a:t> στο ευρωπαϊκό δίκαιο και </a:t>
            </a:r>
            <a:r>
              <a:rPr lang="el-GR" b="1" dirty="0"/>
              <a:t>υποχρεώνει τις αρμόδιες αρχές να ενεργούν προληπτικά</a:t>
            </a:r>
            <a:r>
              <a:rPr lang="el-GR" dirty="0"/>
              <a:t> ακόμη και υπό συνθήκες αβεβαιότητας, ιδίως όταν διακυβεύεται η </a:t>
            </a:r>
            <a:r>
              <a:rPr lang="el-GR" b="1" dirty="0"/>
              <a:t>προστασία ειδών του Παραρτήματος </a:t>
            </a:r>
            <a:r>
              <a:rPr lang="en" b="1" dirty="0"/>
              <a:t>IV </a:t>
            </a:r>
            <a:r>
              <a:rPr lang="el-GR" b="1" dirty="0"/>
              <a:t>της οδηγίας 92/43/ΕΟΚ</a:t>
            </a:r>
            <a:r>
              <a:rPr lang="el-GR" dirty="0"/>
              <a:t>.</a:t>
            </a:r>
          </a:p>
          <a:p>
            <a:endParaRPr lang="el-GR" dirty="0"/>
          </a:p>
        </p:txBody>
      </p:sp>
    </p:spTree>
    <p:extLst>
      <p:ext uri="{BB962C8B-B14F-4D97-AF65-F5344CB8AC3E}">
        <p14:creationId xmlns:p14="http://schemas.microsoft.com/office/powerpoint/2010/main" val="89531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867ED1-7AD9-9801-C55A-AE109330EBBE}"/>
              </a:ext>
            </a:extLst>
          </p:cNvPr>
          <p:cNvSpPr>
            <a:spLocks noGrp="1"/>
          </p:cNvSpPr>
          <p:nvPr>
            <p:ph type="title"/>
          </p:nvPr>
        </p:nvSpPr>
        <p:spPr>
          <a:xfrm>
            <a:off x="1154954" y="695739"/>
            <a:ext cx="8761413" cy="1172818"/>
          </a:xfrm>
        </p:spPr>
        <p:txBody>
          <a:bodyPr/>
          <a:lstStyle/>
          <a:p>
            <a:r>
              <a:rPr lang="el-GR" sz="2000" b="1" u="sng" kern="100" dirty="0">
                <a:effectLst/>
                <a:latin typeface="Bookman Old Style" panose="02050604050505020204" pitchFamily="18" charset="0"/>
                <a:ea typeface="Calibri" panose="020F0502020204030204" pitchFamily="34" charset="0"/>
                <a:cs typeface="Times New Roman" panose="02020603050405020304" pitchFamily="18" charset="0"/>
              </a:rPr>
              <a:t>Β.ΣτΕ212/2024</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BC5B85E3-B4EA-28E2-F1F4-46C875EFDB2B}"/>
              </a:ext>
            </a:extLst>
          </p:cNvPr>
          <p:cNvSpPr>
            <a:spLocks noGrp="1"/>
          </p:cNvSpPr>
          <p:nvPr>
            <p:ph idx="1"/>
          </p:nvPr>
        </p:nvSpPr>
        <p:spPr>
          <a:xfrm>
            <a:off x="258418" y="2603500"/>
            <a:ext cx="11549270" cy="2922657"/>
          </a:xfrm>
        </p:spPr>
        <p:txBody>
          <a:bodyPr/>
          <a:lstStyle/>
          <a:p>
            <a:pPr algn="just">
              <a:lnSpc>
                <a:spcPct val="150000"/>
              </a:lnSpc>
            </a:pPr>
            <a:r>
              <a:rPr lang="el-GR" dirty="0"/>
              <a:t>Η απόφαση 212/2024 της Ολομέλειας του </a:t>
            </a:r>
            <a:r>
              <a:rPr lang="el-GR" dirty="0" err="1"/>
              <a:t>ΣτΕ</a:t>
            </a:r>
            <a:r>
              <a:rPr lang="el-GR" dirty="0"/>
              <a:t> εκδόθηκε επί αιτήσεως ακυρώσεως κατά </a:t>
            </a:r>
            <a:r>
              <a:rPr lang="el-GR" b="1" dirty="0"/>
              <a:t>τροποποιητικής Απόφασης Έγκρισης Περιβαλλοντικών Όρων (ΑΕΠΟ)</a:t>
            </a:r>
            <a:r>
              <a:rPr lang="el-GR" dirty="0"/>
              <a:t> για έργα μεταλλείων στις Σκουριές Χαλκιδικής. Το βασικό ερώτημα ήταν αν οι </a:t>
            </a:r>
            <a:r>
              <a:rPr lang="el-GR" b="1" dirty="0"/>
              <a:t>προτεινόμενες τεχνικές μεταβολές</a:t>
            </a:r>
            <a:r>
              <a:rPr lang="el-GR" dirty="0"/>
              <a:t> συνιστούσαν </a:t>
            </a:r>
            <a:r>
              <a:rPr lang="el-GR" b="1" dirty="0"/>
              <a:t>ουσιώδη τροποποίηση</a:t>
            </a:r>
            <a:r>
              <a:rPr lang="el-GR" dirty="0"/>
              <a:t> που επέβαλλε </a:t>
            </a:r>
            <a:r>
              <a:rPr lang="el-GR" b="1" dirty="0"/>
              <a:t>νέα Μελέτη Περιβαλλοντικών Επιπτώσεων (ΜΠΕ)</a:t>
            </a:r>
            <a:r>
              <a:rPr lang="el-GR" dirty="0"/>
              <a:t> και πλήρη </a:t>
            </a:r>
            <a:r>
              <a:rPr lang="el-GR" b="1" dirty="0"/>
              <a:t>επανεκτίμηση των περιβαλλοντικών συνεπειών</a:t>
            </a:r>
            <a:r>
              <a:rPr lang="el-GR" dirty="0"/>
              <a:t>, ιδίως υπό το πρίσμα της </a:t>
            </a:r>
            <a:r>
              <a:rPr lang="el-GR" b="1" dirty="0"/>
              <a:t>αρχής της προφύλαξης</a:t>
            </a:r>
            <a:r>
              <a:rPr lang="el-GR" dirty="0"/>
              <a:t> και του άρθρου 24 Συντ.</a:t>
            </a:r>
          </a:p>
        </p:txBody>
      </p:sp>
    </p:spTree>
    <p:extLst>
      <p:ext uri="{BB962C8B-B14F-4D97-AF65-F5344CB8AC3E}">
        <p14:creationId xmlns:p14="http://schemas.microsoft.com/office/powerpoint/2010/main" val="2774808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4FF55F-55C8-DCBD-67C1-6484C815C3B6}"/>
              </a:ext>
            </a:extLst>
          </p:cNvPr>
          <p:cNvSpPr>
            <a:spLocks noGrp="1"/>
          </p:cNvSpPr>
          <p:nvPr>
            <p:ph type="title"/>
          </p:nvPr>
        </p:nvSpPr>
        <p:spPr>
          <a:xfrm>
            <a:off x="1154954" y="596348"/>
            <a:ext cx="8761413" cy="1391478"/>
          </a:xfrm>
        </p:spPr>
        <p:txBody>
          <a:bodyPr/>
          <a:lstStyle/>
          <a:p>
            <a:r>
              <a:rPr lang="el-GR" sz="2000" b="1" u="sng" kern="100" dirty="0">
                <a:effectLst/>
                <a:latin typeface="Bookman Old Style" panose="02050604050505020204" pitchFamily="18" charset="0"/>
                <a:ea typeface="Calibri" panose="020F0502020204030204" pitchFamily="34" charset="0"/>
                <a:cs typeface="Times New Roman" panose="02020603050405020304" pitchFamily="18" charset="0"/>
              </a:rPr>
              <a:t>Β.ΣτΕ212/2024</a:t>
            </a:r>
            <a:br>
              <a:rPr lang="el-GR" sz="32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B108DDA8-BD08-263A-0BFD-31519EF1A16A}"/>
              </a:ext>
            </a:extLst>
          </p:cNvPr>
          <p:cNvSpPr>
            <a:spLocks noGrp="1"/>
          </p:cNvSpPr>
          <p:nvPr>
            <p:ph idx="1"/>
          </p:nvPr>
        </p:nvSpPr>
        <p:spPr>
          <a:xfrm>
            <a:off x="457200" y="2603499"/>
            <a:ext cx="11410122" cy="4035839"/>
          </a:xfrm>
        </p:spPr>
        <p:txBody>
          <a:bodyPr>
            <a:normAutofit fontScale="92500" lnSpcReduction="20000"/>
          </a:bodyPr>
          <a:lstStyle/>
          <a:p>
            <a:pPr algn="just">
              <a:lnSpc>
                <a:spcPct val="150000"/>
              </a:lnSpc>
              <a:buNone/>
            </a:pPr>
            <a:r>
              <a:rPr lang="el-GR" dirty="0"/>
              <a:t>      </a:t>
            </a:r>
            <a:r>
              <a:rPr lang="el-GR" sz="1900" dirty="0"/>
              <a:t>Η αρχή της προφύλαξης, αν και </a:t>
            </a:r>
            <a:r>
              <a:rPr lang="el-GR" sz="1900" b="1" dirty="0"/>
              <a:t>δεν αναφέρεται ρητά</a:t>
            </a:r>
            <a:r>
              <a:rPr lang="el-GR" sz="1900" dirty="0"/>
              <a:t>, διατρέχει το σκεπτικό της απόφασης ως ερμηνευτικό εργαλείο για την περιβαλλοντική νομοθεσία. Στο εθνικό δίκαιο ενσωματώνεται τόσο μέσω του </a:t>
            </a:r>
            <a:r>
              <a:rPr lang="el-GR" sz="1900" b="1" dirty="0"/>
              <a:t>άρθρου 24 Συντάγματος</a:t>
            </a:r>
            <a:r>
              <a:rPr lang="el-GR" sz="1900" dirty="0"/>
              <a:t> όσο και μέσω της </a:t>
            </a:r>
            <a:r>
              <a:rPr lang="el-GR" sz="1900" b="1" dirty="0"/>
              <a:t>οδηγίας 2011/92/ΕΕ</a:t>
            </a:r>
            <a:r>
              <a:rPr lang="el-GR" sz="1900" dirty="0"/>
              <a:t>, την οποία εφαρμόζει ο ν. 4014/2011.</a:t>
            </a:r>
          </a:p>
          <a:p>
            <a:pPr algn="just">
              <a:lnSpc>
                <a:spcPct val="150000"/>
              </a:lnSpc>
            </a:pPr>
            <a:r>
              <a:rPr lang="el-GR" sz="1900" dirty="0"/>
              <a:t>Κατά πάγια νομολογία του </a:t>
            </a:r>
            <a:r>
              <a:rPr lang="el-GR" sz="1900" dirty="0" err="1"/>
              <a:t>ΣτΕ</a:t>
            </a:r>
            <a:r>
              <a:rPr lang="el-GR" sz="1900" dirty="0"/>
              <a:t>, η </a:t>
            </a:r>
            <a:r>
              <a:rPr lang="el-GR" sz="1900" b="1" dirty="0"/>
              <a:t>αρχή της προφύλαξης</a:t>
            </a:r>
            <a:r>
              <a:rPr lang="el-GR" sz="1900" dirty="0"/>
              <a:t> απαιτεί οι αρμόδιες αρχές να </a:t>
            </a:r>
            <a:r>
              <a:rPr lang="el-GR" sz="1900" b="1" dirty="0"/>
              <a:t>μην εγκρίνουν έργα ή δραστηριότητες</a:t>
            </a:r>
            <a:r>
              <a:rPr lang="el-GR" sz="1900" dirty="0"/>
              <a:t> όταν δεν έχουν </a:t>
            </a:r>
            <a:r>
              <a:rPr lang="el-GR" sz="1900" b="1" dirty="0"/>
              <a:t>επαρκώς αποκλείσει</a:t>
            </a:r>
            <a:r>
              <a:rPr lang="el-GR" sz="1900" dirty="0"/>
              <a:t> την ύπαρξη σοβαρών ή μη αντιστρεπτών περιβαλλοντικών κινδύνων, ακόμη και αν δεν υφίσταται πλήρης επιστημονική τεκμηρίωση για αυτούς.</a:t>
            </a:r>
          </a:p>
          <a:p>
            <a:pPr algn="just">
              <a:lnSpc>
                <a:spcPct val="150000"/>
              </a:lnSpc>
            </a:pPr>
            <a:r>
              <a:rPr lang="el-GR" sz="1900" kern="0" dirty="0">
                <a:effectLst/>
                <a:ea typeface="Times New Roman" panose="02020603050405020304" pitchFamily="18" charset="0"/>
                <a:cs typeface="Times New Roman" panose="02020603050405020304" pitchFamily="18" charset="0"/>
              </a:rPr>
              <a:t>Οι αιτούντες </a:t>
            </a:r>
            <a:r>
              <a:rPr lang="el-GR" sz="1900" b="1" kern="0" dirty="0">
                <a:effectLst/>
                <a:ea typeface="Times New Roman" panose="02020603050405020304" pitchFamily="18" charset="0"/>
                <a:cs typeface="Times New Roman" panose="02020603050405020304" pitchFamily="18" charset="0"/>
              </a:rPr>
              <a:t>επικαλέστηκαν την αρχή της προφύλαξης</a:t>
            </a:r>
            <a:r>
              <a:rPr lang="el-GR" sz="1900" kern="0" dirty="0">
                <a:effectLst/>
                <a:ea typeface="Times New Roman" panose="02020603050405020304" pitchFamily="18" charset="0"/>
                <a:cs typeface="Times New Roman" panose="02020603050405020304" pitchFamily="18" charset="0"/>
              </a:rPr>
              <a:t>, υποστηρίζοντας ότι δεν είχαν εξεταστεί επαρκώς </a:t>
            </a:r>
            <a:r>
              <a:rPr lang="el-GR" sz="1900" b="1" kern="0" dirty="0">
                <a:effectLst/>
                <a:ea typeface="Times New Roman" panose="02020603050405020304" pitchFamily="18" charset="0"/>
                <a:cs typeface="Times New Roman" panose="02020603050405020304" pitchFamily="18" charset="0"/>
              </a:rPr>
              <a:t>πιθανοί κίνδυνοι</a:t>
            </a:r>
            <a:r>
              <a:rPr lang="el-GR" sz="1900" kern="0" dirty="0">
                <a:effectLst/>
                <a:ea typeface="Times New Roman" panose="02020603050405020304" pitchFamily="18" charset="0"/>
                <a:cs typeface="Times New Roman" panose="02020603050405020304" pitchFamily="18" charset="0"/>
              </a:rPr>
              <a:t> από την αύξηση των αποβλήτων και τις νέες εγκαταστάσεις.</a:t>
            </a:r>
            <a:r>
              <a:rPr lang="el-GR" sz="1900" dirty="0"/>
              <a:t> </a:t>
            </a:r>
          </a:p>
          <a:p>
            <a:pPr>
              <a:buNone/>
            </a:pPr>
            <a:endParaRPr lang="el-GR" dirty="0">
              <a:effectLst/>
            </a:endParaRPr>
          </a:p>
          <a:p>
            <a:pPr algn="just">
              <a:lnSpc>
                <a:spcPct val="150000"/>
              </a:lnSpc>
            </a:pPr>
            <a:endParaRPr lang="el-GR" dirty="0"/>
          </a:p>
          <a:p>
            <a:pPr algn="just">
              <a:lnSpc>
                <a:spcPct val="150000"/>
              </a:lnSpc>
            </a:pPr>
            <a:endParaRPr lang="el-GR" dirty="0"/>
          </a:p>
          <a:p>
            <a:endParaRPr lang="el-GR" dirty="0"/>
          </a:p>
        </p:txBody>
      </p:sp>
    </p:spTree>
    <p:extLst>
      <p:ext uri="{BB962C8B-B14F-4D97-AF65-F5344CB8AC3E}">
        <p14:creationId xmlns:p14="http://schemas.microsoft.com/office/powerpoint/2010/main" val="59755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37F8C4-AE1E-8BF0-5211-A7D4B03FB548}"/>
              </a:ext>
            </a:extLst>
          </p:cNvPr>
          <p:cNvSpPr>
            <a:spLocks noGrp="1"/>
          </p:cNvSpPr>
          <p:nvPr>
            <p:ph type="title"/>
          </p:nvPr>
        </p:nvSpPr>
        <p:spPr/>
        <p:txBody>
          <a:bodyPr/>
          <a:lstStyle/>
          <a:p>
            <a:r>
              <a:rPr lang="el-GR" sz="2000" b="1" u="sng" kern="100" dirty="0">
                <a:effectLst/>
                <a:latin typeface="Bookman Old Style" panose="02050604050505020204" pitchFamily="18" charset="0"/>
                <a:ea typeface="Calibri" panose="020F0502020204030204" pitchFamily="34" charset="0"/>
                <a:cs typeface="Times New Roman" panose="02020603050405020304" pitchFamily="18" charset="0"/>
              </a:rPr>
              <a:t>Β.ΣτΕ212/2024</a:t>
            </a:r>
            <a:endParaRPr lang="el-GR" sz="2000" dirty="0"/>
          </a:p>
        </p:txBody>
      </p:sp>
      <p:sp>
        <p:nvSpPr>
          <p:cNvPr id="3" name="Θέση περιεχομένου 2">
            <a:extLst>
              <a:ext uri="{FF2B5EF4-FFF2-40B4-BE49-F238E27FC236}">
                <a16:creationId xmlns:a16="http://schemas.microsoft.com/office/drawing/2014/main" id="{F693BB6C-16C1-B6E3-290A-95EC350B2490}"/>
              </a:ext>
            </a:extLst>
          </p:cNvPr>
          <p:cNvSpPr>
            <a:spLocks noGrp="1"/>
          </p:cNvSpPr>
          <p:nvPr>
            <p:ph idx="1"/>
          </p:nvPr>
        </p:nvSpPr>
        <p:spPr>
          <a:xfrm>
            <a:off x="278296" y="2603500"/>
            <a:ext cx="11767930" cy="3416300"/>
          </a:xfrm>
        </p:spPr>
        <p:txBody>
          <a:bodyPr>
            <a:normAutofit fontScale="92500"/>
          </a:bodyPr>
          <a:lstStyle/>
          <a:p>
            <a:pPr algn="just">
              <a:lnSpc>
                <a:spcPct val="150000"/>
              </a:lnSpc>
              <a:buNone/>
            </a:pPr>
            <a:r>
              <a:rPr lang="el-GR" dirty="0"/>
              <a:t>Το Δικαστήριο έκρινε ότι:</a:t>
            </a:r>
          </a:p>
          <a:p>
            <a:pPr algn="just">
              <a:lnSpc>
                <a:spcPct val="150000"/>
              </a:lnSpc>
              <a:buNone/>
            </a:pPr>
            <a:r>
              <a:rPr lang="el-GR" b="1" dirty="0"/>
              <a:t>      «Η προσβαλλομένη τροποποίηση δεν ήταν ουσιώδης ώστε να απαιτείται η τήρηση της διαδικασίας διατυπώσεως γνωμοδοτήσεων από τις αρμόδιες υπηρεσίες»</a:t>
            </a:r>
            <a:br>
              <a:rPr lang="el-GR" dirty="0"/>
            </a:br>
            <a:r>
              <a:rPr lang="el-GR" dirty="0"/>
              <a:t>και ότι </a:t>
            </a:r>
            <a:r>
              <a:rPr lang="el-GR" b="1" dirty="0"/>
              <a:t>«η προσβαλλόμενη ΑΕΠΟ είναι αιτιολογημένη ως προς το μη ουσιώδες των τροποποιήσεων»</a:t>
            </a:r>
            <a:r>
              <a:rPr lang="el-GR" dirty="0"/>
              <a:t>. </a:t>
            </a:r>
          </a:p>
          <a:p>
            <a:pPr algn="just">
              <a:lnSpc>
                <a:spcPct val="150000"/>
              </a:lnSpc>
              <a:buNone/>
            </a:pPr>
            <a:r>
              <a:rPr lang="el-GR" dirty="0"/>
              <a:t>     Το </a:t>
            </a:r>
            <a:r>
              <a:rPr lang="el-GR" dirty="0" err="1"/>
              <a:t>ΣτΕ</a:t>
            </a:r>
            <a:r>
              <a:rPr lang="el-GR" dirty="0"/>
              <a:t> </a:t>
            </a:r>
            <a:r>
              <a:rPr lang="el-GR" b="1" dirty="0"/>
              <a:t>υιοθέτησε την εκτίμηση της διοίκησης</a:t>
            </a:r>
            <a:r>
              <a:rPr lang="el-GR" dirty="0"/>
              <a:t> ότι οι μεταβολές που επήλθαν με την τροποποίηση (τεχνολογία ξηράς απόθεσης, νέος σχεδιασμός στοάς, μείωση εκτάσεων, χρήση σύγχρονου εξοπλισμού) </a:t>
            </a:r>
            <a:r>
              <a:rPr lang="el-GR" b="1" dirty="0"/>
              <a:t>δεν μεταβάλλουν ουσιωδώς τις περιβαλλοντικές επιπτώσεις</a:t>
            </a:r>
            <a:r>
              <a:rPr lang="el-GR" dirty="0"/>
              <a:t> του έργου. Επομένως, </a:t>
            </a:r>
            <a:r>
              <a:rPr lang="el-GR" b="1" dirty="0"/>
              <a:t>δεν απαιτείται νέα ΜΠΕ</a:t>
            </a:r>
            <a:r>
              <a:rPr lang="el-GR" dirty="0"/>
              <a:t>.</a:t>
            </a:r>
          </a:p>
          <a:p>
            <a:endParaRPr lang="el-GR" dirty="0"/>
          </a:p>
        </p:txBody>
      </p:sp>
    </p:spTree>
    <p:extLst>
      <p:ext uri="{BB962C8B-B14F-4D97-AF65-F5344CB8AC3E}">
        <p14:creationId xmlns:p14="http://schemas.microsoft.com/office/powerpoint/2010/main" val="1231012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44B7F7-1E1B-3543-2C62-43EBC35FFDFA}"/>
              </a:ext>
            </a:extLst>
          </p:cNvPr>
          <p:cNvSpPr>
            <a:spLocks noGrp="1"/>
          </p:cNvSpPr>
          <p:nvPr>
            <p:ph type="title"/>
          </p:nvPr>
        </p:nvSpPr>
        <p:spPr/>
        <p:txBody>
          <a:bodyPr/>
          <a:lstStyle/>
          <a:p>
            <a:r>
              <a:rPr lang="el-GR" sz="2000" b="1" u="sng" kern="100" dirty="0">
                <a:effectLst/>
                <a:latin typeface="Bookman Old Style" panose="02050604050505020204" pitchFamily="18" charset="0"/>
                <a:ea typeface="Calibri" panose="020F0502020204030204" pitchFamily="34" charset="0"/>
                <a:cs typeface="Times New Roman" panose="02020603050405020304" pitchFamily="18" charset="0"/>
              </a:rPr>
              <a:t>Β.ΣτΕ212/2024</a:t>
            </a:r>
            <a:endParaRPr lang="el-GR" sz="2000" dirty="0"/>
          </a:p>
        </p:txBody>
      </p:sp>
      <p:sp>
        <p:nvSpPr>
          <p:cNvPr id="3" name="Θέση περιεχομένου 2">
            <a:extLst>
              <a:ext uri="{FF2B5EF4-FFF2-40B4-BE49-F238E27FC236}">
                <a16:creationId xmlns:a16="http://schemas.microsoft.com/office/drawing/2014/main" id="{51CD35B0-853B-1D1B-2E93-69019A87D814}"/>
              </a:ext>
            </a:extLst>
          </p:cNvPr>
          <p:cNvSpPr>
            <a:spLocks noGrp="1"/>
          </p:cNvSpPr>
          <p:nvPr>
            <p:ph idx="1"/>
          </p:nvPr>
        </p:nvSpPr>
        <p:spPr>
          <a:xfrm>
            <a:off x="1154954" y="2603500"/>
            <a:ext cx="10772003" cy="3956326"/>
          </a:xfrm>
        </p:spPr>
        <p:txBody>
          <a:bodyPr/>
          <a:lstStyle/>
          <a:p>
            <a:pPr algn="just">
              <a:lnSpc>
                <a:spcPct val="150000"/>
              </a:lnSpc>
              <a:buNone/>
            </a:pPr>
            <a:r>
              <a:rPr lang="el-GR" dirty="0"/>
              <a:t>Ωστόσο, </a:t>
            </a:r>
            <a:r>
              <a:rPr lang="el-GR" b="1" dirty="0"/>
              <a:t>η ΔΙΠΑ (Διεύθυνση Περιβαλλοντικής </a:t>
            </a:r>
            <a:r>
              <a:rPr lang="el-GR" b="1" dirty="0" err="1"/>
              <a:t>Αδειοδότησης</a:t>
            </a:r>
            <a:r>
              <a:rPr lang="el-GR" b="1" dirty="0"/>
              <a:t>)</a:t>
            </a:r>
            <a:r>
              <a:rPr lang="el-GR" dirty="0"/>
              <a:t> είχε υποδείξει στο ΥΠΕΝ ότι:</a:t>
            </a:r>
          </a:p>
          <a:p>
            <a:pPr algn="just">
              <a:lnSpc>
                <a:spcPct val="150000"/>
              </a:lnSpc>
              <a:buNone/>
            </a:pPr>
            <a:r>
              <a:rPr lang="el-GR" i="1" dirty="0"/>
              <a:t>     «οι τροποποιήσεις σχεδιασμού διαμορφώνουν επί της ουσίας ένα νέο έργο [...] για το οποίο θα πρέπει να γίνει επανεκτίμηση των περιβαλλοντικών επιπτώσεων»</a:t>
            </a:r>
            <a:r>
              <a:rPr lang="el-GR" dirty="0"/>
              <a:t>,</a:t>
            </a:r>
            <a:br>
              <a:rPr lang="el-GR" dirty="0"/>
            </a:br>
            <a:r>
              <a:rPr lang="el-GR" dirty="0"/>
              <a:t>προτείνοντας </a:t>
            </a:r>
            <a:r>
              <a:rPr lang="el-GR" b="1" dirty="0"/>
              <a:t>υποβολή νέας </a:t>
            </a:r>
            <a:r>
              <a:rPr lang="el-GR" b="1" dirty="0" err="1"/>
              <a:t>επικαιροποιημένης</a:t>
            </a:r>
            <a:r>
              <a:rPr lang="el-GR" b="1" dirty="0"/>
              <a:t> ΜΠΕ</a:t>
            </a:r>
            <a:r>
              <a:rPr lang="el-GR" dirty="0"/>
              <a:t>.</a:t>
            </a:r>
          </a:p>
          <a:p>
            <a:pPr algn="just">
              <a:lnSpc>
                <a:spcPct val="150000"/>
              </a:lnSpc>
            </a:pPr>
            <a:r>
              <a:rPr lang="el-GR" dirty="0"/>
              <a:t>Η </a:t>
            </a:r>
            <a:r>
              <a:rPr lang="el-GR" b="1" dirty="0"/>
              <a:t>παράβλεψη αυτής της κρίσης</a:t>
            </a:r>
            <a:r>
              <a:rPr lang="el-GR" dirty="0"/>
              <a:t> της ΔΙΠΑ εγείρει προβληματισμούς για την </a:t>
            </a:r>
            <a:r>
              <a:rPr lang="el-GR" b="1" dirty="0"/>
              <a:t>επαρκή εφαρμογή της αρχής της προφύλαξης</a:t>
            </a:r>
            <a:r>
              <a:rPr lang="el-GR" dirty="0"/>
              <a:t>, καθώς το </a:t>
            </a:r>
            <a:r>
              <a:rPr lang="el-GR" dirty="0" err="1"/>
              <a:t>ΣτΕ</a:t>
            </a:r>
            <a:r>
              <a:rPr lang="el-GR" dirty="0"/>
              <a:t> </a:t>
            </a:r>
            <a:r>
              <a:rPr lang="el-GR" b="1" dirty="0"/>
              <a:t>επιδοκιμάζει την κρίση περί μη ουσιώδους μεταβολής</a:t>
            </a:r>
            <a:r>
              <a:rPr lang="el-GR" dirty="0"/>
              <a:t> χωρίς να εμβαθύνει στην πιθανότητα </a:t>
            </a:r>
            <a:r>
              <a:rPr lang="el-GR" b="1" dirty="0"/>
              <a:t>συσσωρευτικών ή έμμεσων περιβαλλοντικών επιπτώσεων</a:t>
            </a:r>
            <a:r>
              <a:rPr lang="el-GR" dirty="0"/>
              <a:t>.</a:t>
            </a:r>
          </a:p>
          <a:p>
            <a:endParaRPr lang="el-GR" dirty="0"/>
          </a:p>
        </p:txBody>
      </p:sp>
    </p:spTree>
    <p:extLst>
      <p:ext uri="{BB962C8B-B14F-4D97-AF65-F5344CB8AC3E}">
        <p14:creationId xmlns:p14="http://schemas.microsoft.com/office/powerpoint/2010/main" val="2907767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43AA3C-380E-DF1C-B9D7-635FD98A7866}"/>
              </a:ext>
            </a:extLst>
          </p:cNvPr>
          <p:cNvSpPr>
            <a:spLocks noGrp="1"/>
          </p:cNvSpPr>
          <p:nvPr>
            <p:ph type="title"/>
          </p:nvPr>
        </p:nvSpPr>
        <p:spPr/>
        <p:txBody>
          <a:bodyPr/>
          <a:lstStyle/>
          <a:p>
            <a:r>
              <a:rPr lang="el-GR" sz="2000" b="1" u="sng" kern="100" dirty="0">
                <a:effectLst/>
                <a:latin typeface="Bookman Old Style" panose="02050604050505020204" pitchFamily="18" charset="0"/>
                <a:ea typeface="Calibri" panose="020F0502020204030204" pitchFamily="34" charset="0"/>
                <a:cs typeface="Times New Roman" panose="02020603050405020304" pitchFamily="18" charset="0"/>
              </a:rPr>
              <a:t>Β.ΣτΕ212/2024</a:t>
            </a:r>
            <a:endParaRPr lang="el-GR" sz="2000" dirty="0"/>
          </a:p>
        </p:txBody>
      </p:sp>
      <p:sp>
        <p:nvSpPr>
          <p:cNvPr id="3" name="Θέση περιεχομένου 2">
            <a:extLst>
              <a:ext uri="{FF2B5EF4-FFF2-40B4-BE49-F238E27FC236}">
                <a16:creationId xmlns:a16="http://schemas.microsoft.com/office/drawing/2014/main" id="{86919FA2-78D2-82AD-5FC6-4CEDFD8E8D71}"/>
              </a:ext>
            </a:extLst>
          </p:cNvPr>
          <p:cNvSpPr>
            <a:spLocks noGrp="1"/>
          </p:cNvSpPr>
          <p:nvPr>
            <p:ph idx="1"/>
          </p:nvPr>
        </p:nvSpPr>
        <p:spPr>
          <a:xfrm>
            <a:off x="1154954" y="2603500"/>
            <a:ext cx="10732246" cy="3416300"/>
          </a:xfrm>
        </p:spPr>
        <p:txBody>
          <a:bodyPr>
            <a:normAutofit/>
          </a:bodyPr>
          <a:lstStyle/>
          <a:p>
            <a:pPr algn="just">
              <a:lnSpc>
                <a:spcPct val="150000"/>
              </a:lnSpc>
            </a:pPr>
            <a:r>
              <a:rPr lang="el-GR" sz="2000" dirty="0"/>
              <a:t>Η απόφαση </a:t>
            </a:r>
            <a:r>
              <a:rPr lang="el-GR" sz="2000" b="1" dirty="0"/>
              <a:t>επιβεβαιώνει την ευχέρεια της διοίκησης να αξιολογεί την ουσιώδη ή μη φύση τροποποιήσεων</a:t>
            </a:r>
            <a:r>
              <a:rPr lang="el-GR" sz="2000" dirty="0"/>
              <a:t>, αλλά </a:t>
            </a:r>
            <a:r>
              <a:rPr lang="el-GR" sz="2000" b="1" dirty="0"/>
              <a:t>δεν ενσωματώνει με πληρότητα την αρχή της προφύλαξης</a:t>
            </a:r>
            <a:r>
              <a:rPr lang="el-GR" sz="2000" dirty="0"/>
              <a:t>, ιδίως σε έργα υψηλής περιβαλλοντικής επικινδυνότητας. Σε περιπτώσεις όπως τα μεταλλεία Χαλκιδικής, όπου το οικοσύστημα είναι ιδιαίτερα ευάλωτο, θα έπρεπε να προκρίνεται η </a:t>
            </a:r>
            <a:r>
              <a:rPr lang="el-GR" sz="2000" b="1" dirty="0"/>
              <a:t>επανεκτίμηση των περιβαλλοντικών επιπτώσεων</a:t>
            </a:r>
            <a:r>
              <a:rPr lang="el-GR" sz="2000" dirty="0"/>
              <a:t> με νέα ΜΠΕ και </a:t>
            </a:r>
            <a:r>
              <a:rPr lang="el-GR" sz="2000" b="1" dirty="0"/>
              <a:t>διαβούλευση</a:t>
            </a:r>
            <a:r>
              <a:rPr lang="el-GR" sz="2000" dirty="0"/>
              <a:t>, ως επιταγή της </a:t>
            </a:r>
            <a:r>
              <a:rPr lang="el-GR" sz="2000" b="1" dirty="0"/>
              <a:t>προληπτικής και προφυλακτικής προστασίας του άρθρου 24 Συντ. και της οδηγίας 2011/92/ΕΕ</a:t>
            </a:r>
            <a:endParaRPr lang="el-GR" sz="2000" dirty="0"/>
          </a:p>
        </p:txBody>
      </p:sp>
    </p:spTree>
    <p:extLst>
      <p:ext uri="{BB962C8B-B14F-4D97-AF65-F5344CB8AC3E}">
        <p14:creationId xmlns:p14="http://schemas.microsoft.com/office/powerpoint/2010/main" val="3524483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1C8267-C85F-5C04-705E-CB3912B5DAA0}"/>
              </a:ext>
            </a:extLst>
          </p:cNvPr>
          <p:cNvSpPr>
            <a:spLocks noGrp="1"/>
          </p:cNvSpPr>
          <p:nvPr>
            <p:ph type="title"/>
          </p:nvPr>
        </p:nvSpPr>
        <p:spPr/>
        <p:txBody>
          <a:bodyPr/>
          <a:lstStyle/>
          <a:p>
            <a:r>
              <a:rPr lang="el-GR" sz="2000" dirty="0">
                <a:latin typeface="Bookman Old Style" panose="02050604050505020204" pitchFamily="18" charset="0"/>
                <a:cs typeface="Arial" panose="020B0604020202020204" pitchFamily="34" charset="0"/>
              </a:rPr>
              <a:t>ΠΜΣ</a:t>
            </a:r>
            <a:r>
              <a:rPr lang="en-US" sz="2000" dirty="0">
                <a:latin typeface="Bookman Old Style" panose="02050604050505020204" pitchFamily="18" charset="0"/>
                <a:cs typeface="Arial" panose="020B0604020202020204" pitchFamily="34" charset="0"/>
              </a:rPr>
              <a:t>:</a:t>
            </a:r>
            <a:r>
              <a:rPr lang="el-GR" sz="2000" dirty="0">
                <a:latin typeface="Bookman Old Style" panose="02050604050505020204" pitchFamily="18" charset="0"/>
                <a:cs typeface="Arial" panose="020B0604020202020204" pitchFamily="34" charset="0"/>
              </a:rPr>
              <a:t>«ΔΙΕΘΝΕΣ ΚΑΙ ΕΥΡΩΠΑΪΚΟ ΔΙΚΑΙΟ ΕΝΕΡΓΕΙΑΣ»</a:t>
            </a:r>
            <a:br>
              <a:rPr lang="el-GR" sz="2000" dirty="0">
                <a:latin typeface="Bookman Old Style" panose="02050604050505020204" pitchFamily="18" charset="0"/>
                <a:cs typeface="Arial" panose="020B0604020202020204" pitchFamily="34" charset="0"/>
              </a:rPr>
            </a:br>
            <a:br>
              <a:rPr lang="el-GR" sz="2000" dirty="0">
                <a:latin typeface="Bookman Old Style" panose="02050604050505020204" pitchFamily="18" charset="0"/>
                <a:cs typeface="Arial" panose="020B0604020202020204" pitchFamily="34" charset="0"/>
              </a:rPr>
            </a:br>
            <a:r>
              <a:rPr lang="el-GR" sz="2000" dirty="0">
                <a:latin typeface="Bookman Old Style" panose="02050604050505020204" pitchFamily="18" charset="0"/>
                <a:cs typeface="Arial" panose="020B0604020202020204" pitchFamily="34" charset="0"/>
              </a:rPr>
              <a:t>ΜΑΘΗΜΑ</a:t>
            </a:r>
            <a:r>
              <a:rPr lang="en-US" sz="2000" dirty="0">
                <a:latin typeface="Bookman Old Style" panose="02050604050505020204" pitchFamily="18" charset="0"/>
                <a:cs typeface="Arial" panose="020B0604020202020204" pitchFamily="34" charset="0"/>
              </a:rPr>
              <a:t>: </a:t>
            </a:r>
            <a:r>
              <a:rPr lang="el-GR" sz="2000" dirty="0">
                <a:latin typeface="Bookman Old Style" panose="02050604050505020204" pitchFamily="18" charset="0"/>
                <a:cs typeface="Arial" panose="020B0604020202020204" pitchFamily="34" charset="0"/>
              </a:rPr>
              <a:t>ΔΙΕΘΝΕΣ ΚΑΙ ΕΥΡΩΠΑΪΚΟ ΔΙΚΑΙΟ ΠΕΡΙΒΑΛΛΟΝΤΟΣ </a:t>
            </a:r>
            <a:endParaRPr lang="el-GR" sz="2000" dirty="0"/>
          </a:p>
        </p:txBody>
      </p:sp>
      <p:sp>
        <p:nvSpPr>
          <p:cNvPr id="3" name="Θέση περιεχομένου 2">
            <a:extLst>
              <a:ext uri="{FF2B5EF4-FFF2-40B4-BE49-F238E27FC236}">
                <a16:creationId xmlns:a16="http://schemas.microsoft.com/office/drawing/2014/main" id="{6974D8E4-D6E8-F6BE-C5F8-21E41DBC5CF0}"/>
              </a:ext>
            </a:extLst>
          </p:cNvPr>
          <p:cNvSpPr>
            <a:spLocks noGrp="1"/>
          </p:cNvSpPr>
          <p:nvPr>
            <p:ph idx="1"/>
          </p:nvPr>
        </p:nvSpPr>
        <p:spPr/>
        <p:txBody>
          <a:bodyPr>
            <a:normAutofit/>
          </a:bodyPr>
          <a:lstStyle/>
          <a:p>
            <a:pPr marL="0" indent="0" algn="ctr">
              <a:buNone/>
            </a:pPr>
            <a:r>
              <a:rPr lang="el-GR" sz="2800" dirty="0"/>
              <a:t>ΤΕΛΟΣ ΠΑΡΟΥΣΙΑΣΗΣ</a:t>
            </a:r>
          </a:p>
          <a:p>
            <a:pPr algn="ctr"/>
            <a:endParaRPr lang="el-GR" sz="2800" dirty="0"/>
          </a:p>
          <a:p>
            <a:pPr marL="0" indent="0" algn="ctr">
              <a:buNone/>
            </a:pPr>
            <a:r>
              <a:rPr lang="el-GR" sz="2800" dirty="0"/>
              <a:t>ΕΥΧΑΡΙΣΤΩ ΓΙΑ ΤΗΝ ΠΡΟΣΟΧΗ ΣΑΣ!</a:t>
            </a:r>
          </a:p>
        </p:txBody>
      </p:sp>
    </p:spTree>
    <p:extLst>
      <p:ext uri="{BB962C8B-B14F-4D97-AF65-F5344CB8AC3E}">
        <p14:creationId xmlns:p14="http://schemas.microsoft.com/office/powerpoint/2010/main" val="245390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D63093-7AE3-36A3-3F2D-1174AF9D53DB}"/>
              </a:ext>
            </a:extLst>
          </p:cNvPr>
          <p:cNvSpPr>
            <a:spLocks noGrp="1"/>
          </p:cNvSpPr>
          <p:nvPr>
            <p:ph type="title"/>
          </p:nvPr>
        </p:nvSpPr>
        <p:spPr/>
        <p:txBody>
          <a:bodyPr/>
          <a:lstStyle/>
          <a:p>
            <a:r>
              <a:rPr lang="el-GR" sz="2000" dirty="0"/>
              <a:t>ΕΙΣΑΓΩΓΗ</a:t>
            </a:r>
            <a:r>
              <a:rPr lang="en-US" sz="2000" dirty="0"/>
              <a:t>: </a:t>
            </a:r>
            <a:r>
              <a:rPr lang="el-GR" sz="2000" dirty="0"/>
              <a:t>Η ΑΡΧΗ ΤΗΣ ΠΡΟΦΥΛΑΞΗΣ</a:t>
            </a:r>
          </a:p>
        </p:txBody>
      </p:sp>
      <p:sp>
        <p:nvSpPr>
          <p:cNvPr id="3" name="Θέση περιεχομένου 2">
            <a:extLst>
              <a:ext uri="{FF2B5EF4-FFF2-40B4-BE49-F238E27FC236}">
                <a16:creationId xmlns:a16="http://schemas.microsoft.com/office/drawing/2014/main" id="{3A18F8F1-E6C7-57C4-4CF1-B5C7EDEB8D09}"/>
              </a:ext>
            </a:extLst>
          </p:cNvPr>
          <p:cNvSpPr>
            <a:spLocks noGrp="1"/>
          </p:cNvSpPr>
          <p:nvPr>
            <p:ph idx="1"/>
          </p:nvPr>
        </p:nvSpPr>
        <p:spPr>
          <a:xfrm>
            <a:off x="377688" y="2603499"/>
            <a:ext cx="11509512" cy="4015961"/>
          </a:xfrm>
        </p:spPr>
        <p:txBody>
          <a:bodyPr>
            <a:normAutofit fontScale="92500" lnSpcReduction="20000"/>
          </a:bodyPr>
          <a:lstStyle/>
          <a:p>
            <a:pPr algn="just"/>
            <a:endParaRPr lang="el-GR" dirty="0"/>
          </a:p>
          <a:p>
            <a:pPr algn="just">
              <a:lnSpc>
                <a:spcPct val="150000"/>
              </a:lnSpc>
              <a:buNone/>
            </a:pPr>
            <a:r>
              <a:rPr lang="el-GR" dirty="0"/>
              <a:t>     Η </a:t>
            </a:r>
            <a:r>
              <a:rPr lang="el-GR" b="1" dirty="0"/>
              <a:t>αρχή της προφύλαξης</a:t>
            </a:r>
            <a:r>
              <a:rPr lang="el-GR" dirty="0"/>
              <a:t> (</a:t>
            </a:r>
            <a:r>
              <a:rPr lang="en" dirty="0"/>
              <a:t>precautionary principle) </a:t>
            </a:r>
            <a:r>
              <a:rPr lang="el-GR" dirty="0"/>
              <a:t>θεμελιώνεται στο άρθρο </a:t>
            </a:r>
            <a:r>
              <a:rPr lang="el-GR" b="1" dirty="0"/>
              <a:t>191 παρ. 2 ΣΛΕΕ</a:t>
            </a:r>
            <a:r>
              <a:rPr lang="el-GR" dirty="0"/>
              <a:t>, το οποίο διέπει την περιβαλλοντική πολιτική της ΕΕ. Η αρχή επιβάλλει ότι: «Σε περιπτώσεις επιστημονικής αβεβαιότητας σχετικά με την ύπαρξη ή την έκταση κινδύνων, ιδίως για την υγεία ή το περιβάλλον, πρέπει να λαμβάνονται μέτρα πρόληψης προτού εκδηλωθεί βλάβη».</a:t>
            </a:r>
          </a:p>
          <a:p>
            <a:pPr algn="just">
              <a:lnSpc>
                <a:spcPct val="150000"/>
              </a:lnSpc>
            </a:pPr>
            <a:r>
              <a:rPr lang="el-GR" dirty="0"/>
              <a:t>Η αρχή αυτή </a:t>
            </a:r>
            <a:r>
              <a:rPr lang="el-GR" b="1" dirty="0"/>
              <a:t>ενσωματώθηκε στο ευρωπαϊκό δίκαιο</a:t>
            </a:r>
            <a:r>
              <a:rPr lang="en-US" b="1" dirty="0"/>
              <a:t> </a:t>
            </a:r>
            <a:r>
              <a:rPr lang="el-GR" b="1" dirty="0"/>
              <a:t>περιβάλλοντος</a:t>
            </a:r>
            <a:r>
              <a:rPr lang="el-GR" dirty="0"/>
              <a:t> με τη </a:t>
            </a:r>
            <a:r>
              <a:rPr lang="el-GR" b="1" dirty="0"/>
              <a:t>Συνθήκη του Μάαστριχτ</a:t>
            </a:r>
            <a:r>
              <a:rPr lang="el-GR" dirty="0"/>
              <a:t>, και ειδικότερα με το άρθρο 130Ρ §2 - νυν </a:t>
            </a:r>
            <a:r>
              <a:rPr lang="el-GR" b="1" dirty="0"/>
              <a:t>άρθρο 191 §2 ΣΛΕΕ</a:t>
            </a:r>
            <a:r>
              <a:rPr lang="el-GR" dirty="0"/>
              <a:t>, το οποίο ορίζει ότι η κοινοτική περιβαλλοντική πολιτική πρέπει να αποσκοπεί σε </a:t>
            </a:r>
            <a:r>
              <a:rPr lang="el-GR" b="1" dirty="0"/>
              <a:t>υψηλό επίπεδο προστασίας</a:t>
            </a:r>
            <a:r>
              <a:rPr lang="el-GR" dirty="0"/>
              <a:t>, λαμβάνοντας υπόψη τις ιδιαιτερότητες κάθε περιοχής της Ένωσης, και να βασίζεται, μεταξύ άλλων, </a:t>
            </a:r>
            <a:r>
              <a:rPr lang="el-GR" b="1" dirty="0"/>
              <a:t>στην αρχή της προφύλαξης, της προληπτικής δράσης, στην αποκατάσταση της περιβαλλοντικής ζημίας κατά προτεραιότητα στην πηγή</a:t>
            </a:r>
            <a:r>
              <a:rPr lang="el-GR" dirty="0"/>
              <a:t>, καθώς και </a:t>
            </a:r>
            <a:r>
              <a:rPr lang="el-GR" b="1" dirty="0"/>
              <a:t>στην αρχή "ο </a:t>
            </a:r>
            <a:r>
              <a:rPr lang="el-GR" b="1" dirty="0" err="1"/>
              <a:t>ρυπαίνων</a:t>
            </a:r>
            <a:r>
              <a:rPr lang="el-GR" b="1" dirty="0"/>
              <a:t> πληρώνει"</a:t>
            </a:r>
            <a:r>
              <a:rPr lang="el-GR" dirty="0"/>
              <a:t>.</a:t>
            </a:r>
          </a:p>
        </p:txBody>
      </p:sp>
    </p:spTree>
    <p:extLst>
      <p:ext uri="{BB962C8B-B14F-4D97-AF65-F5344CB8AC3E}">
        <p14:creationId xmlns:p14="http://schemas.microsoft.com/office/powerpoint/2010/main" val="2354718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2AC8AA-5C4C-BF5D-9B97-E4F0EEB42013}"/>
              </a:ext>
            </a:extLst>
          </p:cNvPr>
          <p:cNvSpPr>
            <a:spLocks noGrp="1"/>
          </p:cNvSpPr>
          <p:nvPr>
            <p:ph type="title"/>
          </p:nvPr>
        </p:nvSpPr>
        <p:spPr/>
        <p:txBody>
          <a:bodyPr/>
          <a:lstStyle/>
          <a:p>
            <a:r>
              <a:rPr lang="el-GR" sz="2000" dirty="0"/>
              <a:t>ΕΙΣΑΓΩΓΗ</a:t>
            </a:r>
            <a:r>
              <a:rPr lang="en-US" sz="2000" dirty="0"/>
              <a:t>: </a:t>
            </a:r>
            <a:r>
              <a:rPr lang="el-GR" sz="2000" dirty="0"/>
              <a:t>Η ΑΡΧΗ ΤΗΣ ΠΡΟΦΥΛΑΞΗΣ</a:t>
            </a:r>
          </a:p>
        </p:txBody>
      </p:sp>
      <p:sp>
        <p:nvSpPr>
          <p:cNvPr id="3" name="Θέση περιεχομένου 2">
            <a:extLst>
              <a:ext uri="{FF2B5EF4-FFF2-40B4-BE49-F238E27FC236}">
                <a16:creationId xmlns:a16="http://schemas.microsoft.com/office/drawing/2014/main" id="{458A5D9D-F181-AF78-0088-D6C68C43FE86}"/>
              </a:ext>
            </a:extLst>
          </p:cNvPr>
          <p:cNvSpPr>
            <a:spLocks noGrp="1"/>
          </p:cNvSpPr>
          <p:nvPr>
            <p:ph idx="1"/>
          </p:nvPr>
        </p:nvSpPr>
        <p:spPr>
          <a:xfrm>
            <a:off x="1154954" y="2603499"/>
            <a:ext cx="10791881" cy="3694269"/>
          </a:xfrm>
        </p:spPr>
        <p:txBody>
          <a:bodyPr>
            <a:normAutofit/>
          </a:bodyPr>
          <a:lstStyle/>
          <a:p>
            <a:pPr algn="just"/>
            <a:r>
              <a:rPr lang="el-GR" dirty="0"/>
              <a:t>Αν και η </a:t>
            </a:r>
            <a:r>
              <a:rPr lang="el-GR" b="1" dirty="0"/>
              <a:t>αρχή της προφύλαξης</a:t>
            </a:r>
            <a:r>
              <a:rPr lang="el-GR" dirty="0"/>
              <a:t> και η </a:t>
            </a:r>
            <a:r>
              <a:rPr lang="el-GR" b="1" dirty="0"/>
              <a:t>αρχή της πρόληψης</a:t>
            </a:r>
            <a:r>
              <a:rPr lang="el-GR" dirty="0"/>
              <a:t> έχουν κοινό σκοπό την </a:t>
            </a:r>
            <a:r>
              <a:rPr lang="el-GR" b="1" dirty="0"/>
              <a:t>προστασία του περιβάλλοντος</a:t>
            </a:r>
            <a:r>
              <a:rPr lang="el-GR" dirty="0"/>
              <a:t>, διαφέρουν ως προς τη φύση του κινδύνου. </a:t>
            </a:r>
          </a:p>
          <a:p>
            <a:pPr algn="just"/>
            <a:r>
              <a:rPr lang="el-GR" dirty="0"/>
              <a:t>Η πρόληψη ενεργοποιείται όταν ο </a:t>
            </a:r>
            <a:r>
              <a:rPr lang="el-GR" b="1" dirty="0"/>
              <a:t>κίνδυνος είναι προβλέψιμος και τεκμηριωμένος</a:t>
            </a:r>
            <a:r>
              <a:rPr lang="el-GR" dirty="0"/>
              <a:t>, ενώ η προφύλαξη εφαρμόζεται όταν υπάρχει </a:t>
            </a:r>
            <a:r>
              <a:rPr lang="el-GR" b="1" dirty="0"/>
              <a:t>επιστημονική αβεβαιότητα</a:t>
            </a:r>
            <a:r>
              <a:rPr lang="el-GR" dirty="0"/>
              <a:t> και ο κίνδυνος είναι </a:t>
            </a:r>
            <a:r>
              <a:rPr lang="el-GR" b="1" dirty="0"/>
              <a:t>δυνητικός και μη επαρκώς αποδεδειγμένος</a:t>
            </a:r>
            <a:r>
              <a:rPr lang="el-GR" dirty="0"/>
              <a:t>, αλλά </a:t>
            </a:r>
            <a:r>
              <a:rPr lang="el-GR" b="1" dirty="0" err="1"/>
              <a:t>πιθανολογήσιμος</a:t>
            </a:r>
            <a:r>
              <a:rPr lang="el-GR" dirty="0"/>
              <a:t>.</a:t>
            </a:r>
          </a:p>
          <a:p>
            <a:pPr algn="just"/>
            <a:br>
              <a:rPr lang="el-GR" dirty="0"/>
            </a:br>
            <a:r>
              <a:rPr lang="el-GR" dirty="0"/>
              <a:t>Η αρχή της προφύλαξης, επομένως, συνιστά μια </a:t>
            </a:r>
            <a:r>
              <a:rPr lang="el-GR" b="1" dirty="0"/>
              <a:t>διευρυμένη μορφή της πρόληψης</a:t>
            </a:r>
            <a:r>
              <a:rPr lang="el-GR" dirty="0"/>
              <a:t>, σχεδιασμένη να λειτουργεί </a:t>
            </a:r>
            <a:r>
              <a:rPr lang="el-GR" b="1" dirty="0"/>
              <a:t>σε καθεστώς επιστημονικής αβεβαιότητας</a:t>
            </a:r>
            <a:r>
              <a:rPr lang="el-GR" dirty="0"/>
              <a:t>, βασιζόμενη στην </a:t>
            </a:r>
            <a:r>
              <a:rPr lang="el-GR" b="1" dirty="0"/>
              <a:t>πρόνοια και τη σύνεση</a:t>
            </a:r>
            <a:r>
              <a:rPr lang="el-GR" dirty="0"/>
              <a:t>. Παρά τις ουσιώδεις αυτές διαφορές, συχνά στη θεωρία οι δύο αρχές συγχέονται ή αντιμετωπίζονται ως ταυτόσημες, γεγονός που θεωρείται εσφαλμένο.</a:t>
            </a:r>
          </a:p>
        </p:txBody>
      </p:sp>
    </p:spTree>
    <p:extLst>
      <p:ext uri="{BB962C8B-B14F-4D97-AF65-F5344CB8AC3E}">
        <p14:creationId xmlns:p14="http://schemas.microsoft.com/office/powerpoint/2010/main" val="2883184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FC06FC-CE43-2C61-6F30-BEAEA84F8B43}"/>
              </a:ext>
            </a:extLst>
          </p:cNvPr>
          <p:cNvSpPr>
            <a:spLocks noGrp="1"/>
          </p:cNvSpPr>
          <p:nvPr>
            <p:ph type="title"/>
          </p:nvPr>
        </p:nvSpPr>
        <p:spPr/>
        <p:txBody>
          <a:bodyPr/>
          <a:lstStyle/>
          <a:p>
            <a:r>
              <a:rPr lang="el-GR" sz="2000" dirty="0"/>
              <a:t>ΕΙΣΑΓΩΓΗ</a:t>
            </a:r>
            <a:r>
              <a:rPr lang="en-US" sz="2000" dirty="0"/>
              <a:t>: </a:t>
            </a:r>
            <a:r>
              <a:rPr lang="el-GR" sz="2000" dirty="0"/>
              <a:t>Η ΑΡΧΗ ΤΗΣ ΠΡΟΦΥΛΑΞΗΣ</a:t>
            </a:r>
          </a:p>
        </p:txBody>
      </p:sp>
      <p:sp>
        <p:nvSpPr>
          <p:cNvPr id="3" name="Θέση περιεχομένου 2">
            <a:extLst>
              <a:ext uri="{FF2B5EF4-FFF2-40B4-BE49-F238E27FC236}">
                <a16:creationId xmlns:a16="http://schemas.microsoft.com/office/drawing/2014/main" id="{98986559-4465-E746-B120-4AFE21BF317E}"/>
              </a:ext>
            </a:extLst>
          </p:cNvPr>
          <p:cNvSpPr>
            <a:spLocks noGrp="1"/>
          </p:cNvSpPr>
          <p:nvPr>
            <p:ph idx="1"/>
          </p:nvPr>
        </p:nvSpPr>
        <p:spPr>
          <a:xfrm>
            <a:off x="1154954" y="2603500"/>
            <a:ext cx="10652733" cy="3416300"/>
          </a:xfrm>
        </p:spPr>
        <p:txBody>
          <a:bodyPr/>
          <a:lstStyle/>
          <a:p>
            <a:pPr algn="just">
              <a:buNone/>
            </a:pPr>
            <a:r>
              <a:rPr lang="el-GR" dirty="0"/>
              <a:t>      Η αρχή της προφύλαξης αποτυπώνει μια </a:t>
            </a:r>
            <a:r>
              <a:rPr lang="el-GR" b="1" dirty="0"/>
              <a:t>προνοητική στάση</a:t>
            </a:r>
            <a:r>
              <a:rPr lang="el-GR" dirty="0"/>
              <a:t> απέναντι στις άγνωστες επιπτώσεις της τεχνολογικής και οικονομικής δραστηριότητας και συνδέεται στενά με ζητήματα </a:t>
            </a:r>
            <a:r>
              <a:rPr lang="el-GR" b="1" dirty="0"/>
              <a:t>νομικής ευθύνης</a:t>
            </a:r>
            <a:r>
              <a:rPr lang="el-GR" dirty="0"/>
              <a:t>. Θεμελιώνει μια </a:t>
            </a:r>
            <a:r>
              <a:rPr lang="el-GR" b="1" dirty="0"/>
              <a:t>διευρυμένη μορφή υποκειμενικής ευθύνης</a:t>
            </a:r>
            <a:r>
              <a:rPr lang="el-GR" dirty="0"/>
              <a:t>, η οποία προεκτείνεται </a:t>
            </a:r>
            <a:r>
              <a:rPr lang="el-GR" b="1" dirty="0"/>
              <a:t>προ χρονικά της επέλευσης της ζημίας</a:t>
            </a:r>
            <a:r>
              <a:rPr lang="el-GR" dirty="0"/>
              <a:t>, επιβάλλοντας προληπτική δράση.</a:t>
            </a:r>
          </a:p>
          <a:p>
            <a:pPr algn="just">
              <a:buNone/>
            </a:pPr>
            <a:r>
              <a:rPr lang="el-GR" dirty="0"/>
              <a:t>      Η </a:t>
            </a:r>
            <a:r>
              <a:rPr lang="el-GR" b="1" dirty="0"/>
              <a:t>Ανακοίνωση της Ευρωπαϊκής Επιτροπής </a:t>
            </a:r>
            <a:r>
              <a:rPr lang="en" b="1" dirty="0"/>
              <a:t>COM(2000)1</a:t>
            </a:r>
            <a:r>
              <a:rPr lang="en" dirty="0"/>
              <a:t> </a:t>
            </a:r>
            <a:r>
              <a:rPr lang="el-GR" dirty="0"/>
              <a:t>καθορίζει τη </a:t>
            </a:r>
            <a:r>
              <a:rPr lang="el-GR" b="1" dirty="0"/>
              <a:t>συστηματική εφαρμογή της αρχής</a:t>
            </a:r>
            <a:r>
              <a:rPr lang="el-GR" dirty="0"/>
              <a:t> αυτής, θέτοντας κανόνες για την ορθή χρήση της σε συνθήκες επιστημονικής αβεβαιότητας. Επιπλέον, επιδιώκει να διασφαλίσει την </a:t>
            </a:r>
            <a:r>
              <a:rPr lang="el-GR" b="1" dirty="0"/>
              <a:t>ισορροπία μεταξύ περιβαλλοντικής προστασίας και οικονομικής ελευθερίας</a:t>
            </a:r>
            <a:r>
              <a:rPr lang="el-GR" dirty="0"/>
              <a:t>, αποτρέποντας την κατάχρηση της αρχής ως εργαλείου </a:t>
            </a:r>
            <a:r>
              <a:rPr lang="el-GR" b="1" dirty="0"/>
              <a:t>προστατευτισμού</a:t>
            </a:r>
            <a:r>
              <a:rPr lang="el-GR" dirty="0"/>
              <a:t>.</a:t>
            </a:r>
          </a:p>
          <a:p>
            <a:endParaRPr lang="el-GR" dirty="0"/>
          </a:p>
        </p:txBody>
      </p:sp>
    </p:spTree>
    <p:extLst>
      <p:ext uri="{BB962C8B-B14F-4D97-AF65-F5344CB8AC3E}">
        <p14:creationId xmlns:p14="http://schemas.microsoft.com/office/powerpoint/2010/main" val="3824689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20D6A9-1F45-7275-A6CA-7106441CD1EE}"/>
              </a:ext>
            </a:extLst>
          </p:cNvPr>
          <p:cNvSpPr>
            <a:spLocks noGrp="1"/>
          </p:cNvSpPr>
          <p:nvPr>
            <p:ph type="title"/>
          </p:nvPr>
        </p:nvSpPr>
        <p:spPr>
          <a:xfrm>
            <a:off x="1154954" y="973667"/>
            <a:ext cx="8761413" cy="1048315"/>
          </a:xfrm>
        </p:spPr>
        <p:txBody>
          <a:bodyPr/>
          <a:lstStyle/>
          <a:p>
            <a:r>
              <a:rPr lang="el-GR" sz="1800" b="1" u="sng" kern="0" dirty="0">
                <a:effectLst/>
                <a:latin typeface="Arial" panose="020B0604020202020204" pitchFamily="34" charset="0"/>
                <a:ea typeface="Times New Roman" panose="02020603050405020304" pitchFamily="18" charset="0"/>
                <a:cs typeface="Times New Roman" panose="02020603050405020304" pitchFamily="18" charset="0"/>
              </a:rPr>
              <a:t>Α. 6-3/2025 ΔΕΕ – </a:t>
            </a:r>
            <a:r>
              <a:rPr lang="en-US" sz="1800" b="1" u="sng" kern="0" dirty="0">
                <a:effectLst/>
                <a:latin typeface="Arial" panose="020B0604020202020204" pitchFamily="34" charset="0"/>
                <a:ea typeface="Times New Roman" panose="02020603050405020304" pitchFamily="18" charset="0"/>
                <a:cs typeface="Times New Roman" panose="02020603050405020304" pitchFamily="18" charset="0"/>
              </a:rPr>
              <a:t>C</a:t>
            </a:r>
            <a:r>
              <a:rPr lang="el-GR" sz="1800" b="1" u="sng" kern="0" dirty="0">
                <a:effectLst/>
                <a:latin typeface="Arial" panose="020B0604020202020204" pitchFamily="34" charset="0"/>
                <a:ea typeface="Times New Roman" panose="02020603050405020304" pitchFamily="18" charset="0"/>
                <a:cs typeface="Times New Roman" panose="02020603050405020304" pitchFamily="18" charset="0"/>
              </a:rPr>
              <a:t>41/24</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F24B9886-65EB-1370-8C68-3E4D45458AC3}"/>
              </a:ext>
            </a:extLst>
          </p:cNvPr>
          <p:cNvSpPr>
            <a:spLocks noGrp="1"/>
          </p:cNvSpPr>
          <p:nvPr>
            <p:ph idx="1"/>
          </p:nvPr>
        </p:nvSpPr>
        <p:spPr>
          <a:xfrm>
            <a:off x="159026" y="2331076"/>
            <a:ext cx="11748052" cy="3731794"/>
          </a:xfrm>
        </p:spPr>
        <p:txBody>
          <a:bodyPr>
            <a:normAutofit fontScale="85000" lnSpcReduction="20000"/>
          </a:bodyPr>
          <a:lstStyle/>
          <a:p>
            <a:pPr>
              <a:buNone/>
            </a:pPr>
            <a:endParaRPr lang="el-GR" dirty="0"/>
          </a:p>
          <a:p>
            <a:pPr algn="ctr">
              <a:buNone/>
            </a:pPr>
            <a:r>
              <a:rPr lang="el-GR" b="1" u="sng" dirty="0"/>
              <a:t>ΠΡΑΓΜΑΤΙΚΑ ΠΕΡΙΣΤΑΤΙΚΑ </a:t>
            </a:r>
          </a:p>
          <a:p>
            <a:pPr algn="just">
              <a:lnSpc>
                <a:spcPct val="160000"/>
              </a:lnSpc>
              <a:buNone/>
            </a:pPr>
            <a:r>
              <a:rPr lang="el-GR" b="1" dirty="0"/>
              <a:t>     </a:t>
            </a:r>
            <a:r>
              <a:rPr lang="el-GR" dirty="0"/>
              <a:t>Η υπόθεση αφορά την </a:t>
            </a:r>
            <a:r>
              <a:rPr lang="el-GR" b="1" dirty="0"/>
              <a:t>άδεια στρατηγικού οικιστικού σχεδίου</a:t>
            </a:r>
            <a:r>
              <a:rPr lang="el-GR" dirty="0"/>
              <a:t> στην Ιρλανδία για την κατασκευή </a:t>
            </a:r>
            <a:r>
              <a:rPr lang="el-GR" b="1" dirty="0"/>
              <a:t>123 διαμερισμάτων στο </a:t>
            </a:r>
            <a:r>
              <a:rPr lang="en" b="1" dirty="0"/>
              <a:t>Ballincollig</a:t>
            </a:r>
            <a:r>
              <a:rPr lang="en" dirty="0"/>
              <a:t>, </a:t>
            </a:r>
            <a:r>
              <a:rPr lang="el-GR" dirty="0"/>
              <a:t>σε περιοχή με </a:t>
            </a:r>
            <a:r>
              <a:rPr lang="el-GR" b="1" dirty="0"/>
              <a:t>οικολογική σημασία</a:t>
            </a:r>
            <a:r>
              <a:rPr lang="el-GR" dirty="0"/>
              <a:t> λόγω γειτνίασης με </a:t>
            </a:r>
            <a:r>
              <a:rPr lang="el-GR" b="1" dirty="0"/>
              <a:t>παρόχθιο διάδρομο του ποταμού </a:t>
            </a:r>
            <a:r>
              <a:rPr lang="en" b="1" dirty="0"/>
              <a:t>Lee</a:t>
            </a:r>
            <a:r>
              <a:rPr lang="en" dirty="0"/>
              <a:t>, </a:t>
            </a:r>
            <a:r>
              <a:rPr lang="el-GR" dirty="0"/>
              <a:t>όπου </a:t>
            </a:r>
            <a:r>
              <a:rPr lang="el-GR" b="1" dirty="0"/>
              <a:t>εντοπίζονται προστατευόμενα είδη νυχτερίδων</a:t>
            </a:r>
            <a:r>
              <a:rPr lang="el-GR" dirty="0"/>
              <a:t> (ενταγμένα στο Παράρτημα </a:t>
            </a:r>
            <a:r>
              <a:rPr lang="en" dirty="0"/>
              <a:t>IV </a:t>
            </a:r>
            <a:r>
              <a:rPr lang="el-GR" dirty="0"/>
              <a:t>της οδηγίας 92/43/ΕΟΚ – καθεστώς αυστηρής προστασίας). </a:t>
            </a:r>
          </a:p>
          <a:p>
            <a:pPr>
              <a:lnSpc>
                <a:spcPct val="160000"/>
              </a:lnSpc>
              <a:buNone/>
            </a:pPr>
            <a:r>
              <a:rPr lang="el-GR" dirty="0"/>
              <a:t>Υποβλήθηκαν </a:t>
            </a:r>
            <a:r>
              <a:rPr lang="el-GR" b="1" dirty="0"/>
              <a:t>δύο εκθέσεις</a:t>
            </a:r>
            <a:r>
              <a:rPr lang="el-GR" dirty="0"/>
              <a:t> από τον κύριο του έργου:</a:t>
            </a:r>
          </a:p>
          <a:p>
            <a:pPr>
              <a:lnSpc>
                <a:spcPct val="160000"/>
              </a:lnSpc>
              <a:buFont typeface="Arial" panose="020B0604020202020204" pitchFamily="34" charset="0"/>
              <a:buChar char="•"/>
            </a:pPr>
            <a:r>
              <a:rPr lang="el-GR" dirty="0"/>
              <a:t>η πρώτη σχετική με </a:t>
            </a:r>
            <a:r>
              <a:rPr lang="el-GR" b="1" dirty="0"/>
              <a:t>Εκτίμηση Περιβαλλοντικών Επιπτώσεων (ΕΠΕ)</a:t>
            </a:r>
            <a:r>
              <a:rPr lang="el-GR" dirty="0"/>
              <a:t>, χωρίς ανάλυση χλωρίδας-πανίδας,</a:t>
            </a:r>
          </a:p>
          <a:p>
            <a:pPr>
              <a:lnSpc>
                <a:spcPct val="160000"/>
              </a:lnSpc>
              <a:buFont typeface="Arial" panose="020B0604020202020204" pitchFamily="34" charset="0"/>
              <a:buChar char="•"/>
            </a:pPr>
            <a:r>
              <a:rPr lang="el-GR" dirty="0"/>
              <a:t>η δεύτερη για την </a:t>
            </a:r>
            <a:r>
              <a:rPr lang="el-GR" b="1" dirty="0"/>
              <a:t>δέουσα αξιολόγηση βάσει άρθρου 6(3) της οδηγίας 92/43</a:t>
            </a:r>
            <a:r>
              <a:rPr lang="el-GR" dirty="0"/>
              <a:t>, με </a:t>
            </a:r>
            <a:r>
              <a:rPr lang="el-GR" b="1" dirty="0"/>
              <a:t>γενική αναφορά στη διατάραξη της πανίδας</a:t>
            </a:r>
            <a:r>
              <a:rPr lang="el-GR" dirty="0"/>
              <a:t>, χωρίς συγκεκριμένα δεδομένα για τις νυχτερίδες ή τη χρήση του οικοσυστήματος.</a:t>
            </a:r>
          </a:p>
          <a:p>
            <a:pPr algn="just">
              <a:buNone/>
            </a:pPr>
            <a:endParaRPr lang="el-GR" dirty="0"/>
          </a:p>
        </p:txBody>
      </p:sp>
    </p:spTree>
    <p:extLst>
      <p:ext uri="{BB962C8B-B14F-4D97-AF65-F5344CB8AC3E}">
        <p14:creationId xmlns:p14="http://schemas.microsoft.com/office/powerpoint/2010/main" val="942807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4B6E5F-A497-9922-A32C-408B3BAB4EBD}"/>
              </a:ext>
            </a:extLst>
          </p:cNvPr>
          <p:cNvSpPr>
            <a:spLocks noGrp="1"/>
          </p:cNvSpPr>
          <p:nvPr>
            <p:ph type="title"/>
          </p:nvPr>
        </p:nvSpPr>
        <p:spPr/>
        <p:txBody>
          <a:bodyPr/>
          <a:lstStyle/>
          <a:p>
            <a:r>
              <a:rPr lang="el-GR" sz="2000" b="1" u="sng" kern="0" dirty="0">
                <a:effectLst/>
                <a:latin typeface="Bookman Old Style" panose="02050604050505020204" pitchFamily="18" charset="0"/>
                <a:ea typeface="Times New Roman" panose="02020603050405020304" pitchFamily="18" charset="0"/>
                <a:cs typeface="Times New Roman" panose="02020603050405020304" pitchFamily="18" charset="0"/>
              </a:rPr>
              <a:t>Α. 6-3/2025 ΔΕΕ – </a:t>
            </a:r>
            <a:r>
              <a:rPr lang="en-US" sz="2000" b="1" u="sng" kern="0" dirty="0">
                <a:effectLst/>
                <a:latin typeface="Bookman Old Style" panose="02050604050505020204" pitchFamily="18" charset="0"/>
                <a:ea typeface="Times New Roman" panose="02020603050405020304" pitchFamily="18" charset="0"/>
                <a:cs typeface="Times New Roman" panose="02020603050405020304" pitchFamily="18" charset="0"/>
              </a:rPr>
              <a:t>C</a:t>
            </a:r>
            <a:r>
              <a:rPr lang="el-GR" sz="2000" b="1" u="sng" kern="0" dirty="0">
                <a:effectLst/>
                <a:latin typeface="Bookman Old Style" panose="02050604050505020204" pitchFamily="18" charset="0"/>
                <a:ea typeface="Times New Roman" panose="02020603050405020304" pitchFamily="18" charset="0"/>
                <a:cs typeface="Times New Roman" panose="02020603050405020304" pitchFamily="18" charset="0"/>
              </a:rPr>
              <a:t>41/24</a:t>
            </a:r>
            <a:endParaRPr lang="el-GR" sz="2000" dirty="0">
              <a:latin typeface="Bookman Old Style" panose="02050604050505020204" pitchFamily="18" charset="0"/>
            </a:endParaRPr>
          </a:p>
        </p:txBody>
      </p:sp>
      <p:sp>
        <p:nvSpPr>
          <p:cNvPr id="3" name="Θέση περιεχομένου 2">
            <a:extLst>
              <a:ext uri="{FF2B5EF4-FFF2-40B4-BE49-F238E27FC236}">
                <a16:creationId xmlns:a16="http://schemas.microsoft.com/office/drawing/2014/main" id="{C5AFE374-3092-D2B9-2FBF-3438B1C07C15}"/>
              </a:ext>
            </a:extLst>
          </p:cNvPr>
          <p:cNvSpPr>
            <a:spLocks noGrp="1"/>
          </p:cNvSpPr>
          <p:nvPr>
            <p:ph idx="1"/>
          </p:nvPr>
        </p:nvSpPr>
        <p:spPr>
          <a:xfrm>
            <a:off x="1154954" y="2603500"/>
            <a:ext cx="10752124" cy="3416300"/>
          </a:xfrm>
        </p:spPr>
        <p:txBody>
          <a:bodyPr/>
          <a:lstStyle/>
          <a:p>
            <a:pPr algn="just">
              <a:lnSpc>
                <a:spcPct val="150000"/>
              </a:lnSpc>
              <a:buNone/>
            </a:pPr>
            <a:r>
              <a:rPr lang="el-GR" dirty="0"/>
              <a:t>Η </a:t>
            </a:r>
            <a:r>
              <a:rPr lang="el-GR" b="1" dirty="0"/>
              <a:t>ένωση κατοίκων </a:t>
            </a:r>
            <a:r>
              <a:rPr lang="en" b="1" dirty="0"/>
              <a:t>Waltham Abbey Residents Association</a:t>
            </a:r>
            <a:r>
              <a:rPr lang="en" dirty="0"/>
              <a:t>, </a:t>
            </a:r>
            <a:r>
              <a:rPr lang="el-GR" dirty="0"/>
              <a:t>με παρατηρήσεις στις </a:t>
            </a:r>
            <a:r>
              <a:rPr lang="el-GR" b="1" dirty="0"/>
              <a:t>7 Ιουλίου 2020</a:t>
            </a:r>
            <a:r>
              <a:rPr lang="el-GR" dirty="0"/>
              <a:t>,:</a:t>
            </a:r>
          </a:p>
          <a:p>
            <a:pPr algn="just">
              <a:lnSpc>
                <a:spcPct val="150000"/>
              </a:lnSpc>
              <a:buFont typeface="Arial" panose="020B0604020202020204" pitchFamily="34" charset="0"/>
              <a:buChar char="•"/>
            </a:pPr>
            <a:r>
              <a:rPr lang="el-GR" dirty="0"/>
              <a:t>κατέθεσε </a:t>
            </a:r>
            <a:r>
              <a:rPr lang="el-GR" b="1" dirty="0"/>
              <a:t>στοιχεία από προγενέστερη επιστημονική μελέτη (2016)</a:t>
            </a:r>
            <a:r>
              <a:rPr lang="el-GR" dirty="0"/>
              <a:t> που κατέγραφε </a:t>
            </a:r>
            <a:r>
              <a:rPr lang="el-GR" b="1" dirty="0"/>
              <a:t>παρουσία νυχτερίδων</a:t>
            </a:r>
            <a:r>
              <a:rPr lang="el-GR" dirty="0"/>
              <a:t> στον παρόχθιο διάδρομο,</a:t>
            </a:r>
          </a:p>
          <a:p>
            <a:pPr algn="just">
              <a:lnSpc>
                <a:spcPct val="150000"/>
              </a:lnSpc>
              <a:buFont typeface="Arial" panose="020B0604020202020204" pitchFamily="34" charset="0"/>
              <a:buChar char="•"/>
            </a:pPr>
            <a:r>
              <a:rPr lang="el-GR" dirty="0"/>
              <a:t>επεσήμανε </a:t>
            </a:r>
            <a:r>
              <a:rPr lang="el-GR" b="1" dirty="0"/>
              <a:t>κίνδυνο απώλειας ενδιαιτημάτων</a:t>
            </a:r>
            <a:r>
              <a:rPr lang="el-GR" dirty="0"/>
              <a:t>, </a:t>
            </a:r>
            <a:r>
              <a:rPr lang="el-GR" b="1" dirty="0"/>
              <a:t>ζωνών </a:t>
            </a:r>
            <a:r>
              <a:rPr lang="el-GR" b="1" dirty="0" err="1"/>
              <a:t>τροφοληψίας</a:t>
            </a:r>
            <a:r>
              <a:rPr lang="el-GR" dirty="0"/>
              <a:t> και </a:t>
            </a:r>
            <a:r>
              <a:rPr lang="el-GR" b="1" dirty="0"/>
              <a:t>διαδρομών πτήσης</a:t>
            </a:r>
            <a:r>
              <a:rPr lang="el-GR" dirty="0"/>
              <a:t> λόγω της σχεδιαζόμενης επέμβασης.</a:t>
            </a:r>
          </a:p>
          <a:p>
            <a:endParaRPr lang="el-GR" dirty="0"/>
          </a:p>
        </p:txBody>
      </p:sp>
    </p:spTree>
    <p:extLst>
      <p:ext uri="{BB962C8B-B14F-4D97-AF65-F5344CB8AC3E}">
        <p14:creationId xmlns:p14="http://schemas.microsoft.com/office/powerpoint/2010/main" val="3024028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E9E079-6BAC-2773-61E6-E11DD8AD6B89}"/>
              </a:ext>
            </a:extLst>
          </p:cNvPr>
          <p:cNvSpPr>
            <a:spLocks noGrp="1"/>
          </p:cNvSpPr>
          <p:nvPr>
            <p:ph type="title"/>
          </p:nvPr>
        </p:nvSpPr>
        <p:spPr/>
        <p:txBody>
          <a:bodyPr/>
          <a:lstStyle/>
          <a:p>
            <a:r>
              <a:rPr lang="el-GR" sz="2000" b="1" u="sng" kern="0" dirty="0">
                <a:effectLst/>
                <a:latin typeface="Bookman Old Style" panose="02050604050505020204" pitchFamily="18" charset="0"/>
                <a:ea typeface="Times New Roman" panose="02020603050405020304" pitchFamily="18" charset="0"/>
                <a:cs typeface="Times New Roman" panose="02020603050405020304" pitchFamily="18" charset="0"/>
              </a:rPr>
              <a:t>Α. 6-3/2025 ΔΕΕ – </a:t>
            </a:r>
            <a:r>
              <a:rPr lang="en-US" sz="2000" b="1" u="sng" kern="0" dirty="0">
                <a:effectLst/>
                <a:latin typeface="Bookman Old Style" panose="02050604050505020204" pitchFamily="18" charset="0"/>
                <a:ea typeface="Times New Roman" panose="02020603050405020304" pitchFamily="18" charset="0"/>
                <a:cs typeface="Times New Roman" panose="02020603050405020304" pitchFamily="18" charset="0"/>
              </a:rPr>
              <a:t>C</a:t>
            </a:r>
            <a:r>
              <a:rPr lang="el-GR" sz="2000" b="1" u="sng" kern="0" dirty="0">
                <a:effectLst/>
                <a:latin typeface="Bookman Old Style" panose="02050604050505020204" pitchFamily="18" charset="0"/>
                <a:ea typeface="Times New Roman" panose="02020603050405020304" pitchFamily="18" charset="0"/>
                <a:cs typeface="Times New Roman" panose="02020603050405020304" pitchFamily="18" charset="0"/>
              </a:rPr>
              <a:t>41/24</a:t>
            </a:r>
            <a:endParaRPr lang="el-GR" sz="2000" dirty="0"/>
          </a:p>
        </p:txBody>
      </p:sp>
      <p:sp>
        <p:nvSpPr>
          <p:cNvPr id="3" name="Θέση περιεχομένου 2">
            <a:extLst>
              <a:ext uri="{FF2B5EF4-FFF2-40B4-BE49-F238E27FC236}">
                <a16:creationId xmlns:a16="http://schemas.microsoft.com/office/drawing/2014/main" id="{72066C0A-7535-0146-97BA-B3221EC794AD}"/>
              </a:ext>
            </a:extLst>
          </p:cNvPr>
          <p:cNvSpPr>
            <a:spLocks noGrp="1"/>
          </p:cNvSpPr>
          <p:nvPr>
            <p:ph idx="1"/>
          </p:nvPr>
        </p:nvSpPr>
        <p:spPr>
          <a:xfrm>
            <a:off x="1154954" y="2603500"/>
            <a:ext cx="10155776" cy="3416300"/>
          </a:xfrm>
        </p:spPr>
        <p:txBody>
          <a:bodyPr/>
          <a:lstStyle/>
          <a:p>
            <a:pPr algn="just">
              <a:lnSpc>
                <a:spcPct val="150000"/>
              </a:lnSpc>
              <a:buNone/>
            </a:pPr>
            <a:r>
              <a:rPr lang="el-GR" dirty="0"/>
              <a:t>Το </a:t>
            </a:r>
            <a:r>
              <a:rPr lang="en" b="1" dirty="0"/>
              <a:t>High Court </a:t>
            </a:r>
            <a:r>
              <a:rPr lang="el-GR" b="1" dirty="0"/>
              <a:t>υπέβαλε πέντε προδικαστικά ερωτήματα</a:t>
            </a:r>
            <a:r>
              <a:rPr lang="el-GR" dirty="0"/>
              <a:t> βάσει του άρθρου 267 ΣΛΕΕ, ζητώντας διευκρίνιση ως προς:</a:t>
            </a:r>
          </a:p>
          <a:p>
            <a:pPr algn="just">
              <a:lnSpc>
                <a:spcPct val="150000"/>
              </a:lnSpc>
              <a:buFont typeface="Arial" panose="020B0604020202020204" pitchFamily="34" charset="0"/>
              <a:buChar char="•"/>
            </a:pPr>
            <a:r>
              <a:rPr lang="el-GR" dirty="0"/>
              <a:t>τις υποχρεώσεις του </a:t>
            </a:r>
            <a:r>
              <a:rPr lang="el-GR" b="1" dirty="0"/>
              <a:t>κυρίου του έργου</a:t>
            </a:r>
            <a:r>
              <a:rPr lang="el-GR" dirty="0"/>
              <a:t> και της </a:t>
            </a:r>
            <a:r>
              <a:rPr lang="el-GR" b="1" dirty="0"/>
              <a:t>αρμόδιας αρχής</a:t>
            </a:r>
            <a:r>
              <a:rPr lang="el-GR" dirty="0"/>
              <a:t> στο πλαίσιο του προκαταρκτικού ελέγχου έργων του παραρτήματος ΙΙ της οδηγίας 2011/92/ΕΕ,</a:t>
            </a:r>
          </a:p>
          <a:p>
            <a:pPr algn="just">
              <a:lnSpc>
                <a:spcPct val="150000"/>
              </a:lnSpc>
              <a:buFont typeface="Arial" panose="020B0604020202020204" pitchFamily="34" charset="0"/>
              <a:buChar char="•"/>
            </a:pPr>
            <a:r>
              <a:rPr lang="el-GR" dirty="0"/>
              <a:t>και την εφαρμογή της </a:t>
            </a:r>
            <a:r>
              <a:rPr lang="el-GR" b="1" dirty="0"/>
              <a:t>αρχής της προφύλαξης</a:t>
            </a:r>
            <a:r>
              <a:rPr lang="el-GR" dirty="0"/>
              <a:t> όταν υπάρχουν </a:t>
            </a:r>
            <a:r>
              <a:rPr lang="el-GR" b="1" dirty="0"/>
              <a:t>εύλογες αμφιβολίες</a:t>
            </a:r>
            <a:r>
              <a:rPr lang="el-GR" dirty="0"/>
              <a:t> για επιπτώσεις σε είδη </a:t>
            </a:r>
            <a:r>
              <a:rPr lang="el-GR" b="1" dirty="0"/>
              <a:t>υπό αυστηρό καθεστώς προστασίας</a:t>
            </a:r>
            <a:r>
              <a:rPr lang="el-GR" dirty="0"/>
              <a:t>.</a:t>
            </a:r>
          </a:p>
          <a:p>
            <a:endParaRPr lang="el-GR" dirty="0"/>
          </a:p>
        </p:txBody>
      </p:sp>
    </p:spTree>
    <p:extLst>
      <p:ext uri="{BB962C8B-B14F-4D97-AF65-F5344CB8AC3E}">
        <p14:creationId xmlns:p14="http://schemas.microsoft.com/office/powerpoint/2010/main" val="2561901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9EFEE6-23D0-B65F-C40F-5FEF259C4245}"/>
              </a:ext>
            </a:extLst>
          </p:cNvPr>
          <p:cNvSpPr>
            <a:spLocks noGrp="1"/>
          </p:cNvSpPr>
          <p:nvPr>
            <p:ph type="title"/>
          </p:nvPr>
        </p:nvSpPr>
        <p:spPr/>
        <p:txBody>
          <a:bodyPr/>
          <a:lstStyle/>
          <a:p>
            <a:r>
              <a:rPr lang="el-GR" sz="2000" b="1" u="sng" kern="0" dirty="0">
                <a:effectLst/>
                <a:latin typeface="Bookman Old Style" panose="02050604050505020204" pitchFamily="18" charset="0"/>
                <a:ea typeface="Times New Roman" panose="02020603050405020304" pitchFamily="18" charset="0"/>
                <a:cs typeface="Times New Roman" panose="02020603050405020304" pitchFamily="18" charset="0"/>
              </a:rPr>
              <a:t>Α. 6-3/2025 ΔΕΕ – </a:t>
            </a:r>
            <a:r>
              <a:rPr lang="en-US" sz="2000" b="1" u="sng" kern="0" dirty="0">
                <a:effectLst/>
                <a:latin typeface="Bookman Old Style" panose="02050604050505020204" pitchFamily="18" charset="0"/>
                <a:ea typeface="Times New Roman" panose="02020603050405020304" pitchFamily="18" charset="0"/>
                <a:cs typeface="Times New Roman" panose="02020603050405020304" pitchFamily="18" charset="0"/>
              </a:rPr>
              <a:t>C</a:t>
            </a:r>
            <a:r>
              <a:rPr lang="el-GR" sz="2000" b="1" u="sng" kern="0" dirty="0">
                <a:effectLst/>
                <a:latin typeface="Bookman Old Style" panose="02050604050505020204" pitchFamily="18" charset="0"/>
                <a:ea typeface="Times New Roman" panose="02020603050405020304" pitchFamily="18" charset="0"/>
                <a:cs typeface="Times New Roman" panose="02020603050405020304" pitchFamily="18" charset="0"/>
              </a:rPr>
              <a:t>41/24</a:t>
            </a:r>
            <a:endParaRPr lang="el-GR" sz="2000" dirty="0"/>
          </a:p>
        </p:txBody>
      </p:sp>
      <p:sp>
        <p:nvSpPr>
          <p:cNvPr id="3" name="Θέση περιεχομένου 2">
            <a:extLst>
              <a:ext uri="{FF2B5EF4-FFF2-40B4-BE49-F238E27FC236}">
                <a16:creationId xmlns:a16="http://schemas.microsoft.com/office/drawing/2014/main" id="{0CC5C34C-FC76-76A2-1FD5-7E8CBFBF8309}"/>
              </a:ext>
            </a:extLst>
          </p:cNvPr>
          <p:cNvSpPr>
            <a:spLocks noGrp="1"/>
          </p:cNvSpPr>
          <p:nvPr>
            <p:ph idx="1"/>
          </p:nvPr>
        </p:nvSpPr>
        <p:spPr>
          <a:xfrm>
            <a:off x="1154954" y="2206487"/>
            <a:ext cx="10732246" cy="3813313"/>
          </a:xfrm>
        </p:spPr>
        <p:txBody>
          <a:bodyPr>
            <a:normAutofit fontScale="92500" lnSpcReduction="20000"/>
          </a:bodyPr>
          <a:lstStyle/>
          <a:p>
            <a:r>
              <a:rPr lang="el-GR" dirty="0"/>
              <a:t>Τι έκρινε το δικαστήριο</a:t>
            </a:r>
            <a:r>
              <a:rPr lang="en-US" dirty="0"/>
              <a:t>:</a:t>
            </a:r>
          </a:p>
          <a:p>
            <a:pPr>
              <a:lnSpc>
                <a:spcPct val="150000"/>
              </a:lnSpc>
              <a:buNone/>
            </a:pPr>
            <a:r>
              <a:rPr lang="el-GR" b="1" dirty="0">
                <a:latin typeface="Bookman Old Style" panose="02050604050505020204" pitchFamily="18" charset="0"/>
              </a:rPr>
              <a:t>Η αρχή της προφύλαξης ως θεμέλιο ερμηνείας:</a:t>
            </a:r>
          </a:p>
          <a:p>
            <a:pPr>
              <a:lnSpc>
                <a:spcPct val="150000"/>
              </a:lnSpc>
              <a:buNone/>
            </a:pPr>
            <a:r>
              <a:rPr lang="el-GR" b="1" dirty="0">
                <a:latin typeface="Bookman Old Style" panose="02050604050505020204" pitchFamily="18" charset="0"/>
              </a:rPr>
              <a:t>Σκέψη 41</a:t>
            </a:r>
            <a:r>
              <a:rPr lang="el-GR" dirty="0">
                <a:latin typeface="Bookman Old Style" panose="02050604050505020204" pitchFamily="18" charset="0"/>
              </a:rPr>
              <a:t>:</a:t>
            </a:r>
            <a:br>
              <a:rPr lang="el-GR" dirty="0">
                <a:latin typeface="Bookman Old Style" panose="02050604050505020204" pitchFamily="18" charset="0"/>
              </a:rPr>
            </a:br>
            <a:r>
              <a:rPr lang="el-GR" i="1" dirty="0">
                <a:latin typeface="Bookman Old Style" panose="02050604050505020204" pitchFamily="18" charset="0"/>
              </a:rPr>
              <a:t>«Λαμβανομένης υπόψη της αρχής της προφύλαξης, η οποία αποτελεί ένα από τα θεμέλια της πολιτικής υψηλού επιπέδου προστασίας που ακολουθεί η Ένωση στον τομέα του περιβάλλοντος, υπό το πρίσμα της οποίας πρέπει να ερμηνευθεί η οδηγία 2011/92, θεωρείται ότι τέτοιος κίνδυνος υφίσταται όταν δεν μπορεί να αποκλειστεί βάσει αντικειμενικών στοιχείων το ενδεχόμενο σημαντικών επιπτώσεων του έργου στο περιβάλλον.»</a:t>
            </a:r>
            <a:endParaRPr lang="el-GR" dirty="0">
              <a:latin typeface="Bookman Old Style" panose="02050604050505020204" pitchFamily="18" charset="0"/>
            </a:endParaRPr>
          </a:p>
          <a:p>
            <a:pPr>
              <a:lnSpc>
                <a:spcPct val="150000"/>
              </a:lnSpc>
            </a:pPr>
            <a:r>
              <a:rPr lang="el-GR" dirty="0">
                <a:latin typeface="Bookman Old Style" panose="02050604050505020204" pitchFamily="18" charset="0"/>
              </a:rPr>
              <a:t>Η διατύπωση αυτή ενισχύει τη </a:t>
            </a:r>
            <a:r>
              <a:rPr lang="el-GR" b="1" dirty="0">
                <a:latin typeface="Bookman Old Style" panose="02050604050505020204" pitchFamily="18" charset="0"/>
              </a:rPr>
              <a:t>δεσμευτική φύση της αρχής της προφύλαξης</a:t>
            </a:r>
            <a:r>
              <a:rPr lang="el-GR" dirty="0">
                <a:latin typeface="Bookman Old Style" panose="02050604050505020204" pitchFamily="18" charset="0"/>
              </a:rPr>
              <a:t>, εδραιώνοντας το ερμηνευτικό της προβάδισμα σε αμφίβολες περιπτώσεις.</a:t>
            </a:r>
          </a:p>
          <a:p>
            <a:endParaRPr lang="el-GR" dirty="0"/>
          </a:p>
        </p:txBody>
      </p:sp>
    </p:spTree>
    <p:extLst>
      <p:ext uri="{BB962C8B-B14F-4D97-AF65-F5344CB8AC3E}">
        <p14:creationId xmlns:p14="http://schemas.microsoft.com/office/powerpoint/2010/main" val="1258957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93FED0-1175-F81B-8837-CE78B76B5452}"/>
              </a:ext>
            </a:extLst>
          </p:cNvPr>
          <p:cNvSpPr>
            <a:spLocks noGrp="1"/>
          </p:cNvSpPr>
          <p:nvPr>
            <p:ph type="title"/>
          </p:nvPr>
        </p:nvSpPr>
        <p:spPr/>
        <p:txBody>
          <a:bodyPr/>
          <a:lstStyle/>
          <a:p>
            <a:r>
              <a:rPr lang="el-GR" sz="2000" b="1" u="sng" kern="0" dirty="0">
                <a:effectLst/>
                <a:latin typeface="Bookman Old Style" panose="02050604050505020204" pitchFamily="18" charset="0"/>
                <a:ea typeface="Times New Roman" panose="02020603050405020304" pitchFamily="18" charset="0"/>
                <a:cs typeface="Times New Roman" panose="02020603050405020304" pitchFamily="18" charset="0"/>
              </a:rPr>
              <a:t>Α. 6-3/2025 ΔΕΕ – </a:t>
            </a:r>
            <a:r>
              <a:rPr lang="en-US" sz="2000" b="1" u="sng" kern="0" dirty="0">
                <a:effectLst/>
                <a:latin typeface="Bookman Old Style" panose="02050604050505020204" pitchFamily="18" charset="0"/>
                <a:ea typeface="Times New Roman" panose="02020603050405020304" pitchFamily="18" charset="0"/>
                <a:cs typeface="Times New Roman" panose="02020603050405020304" pitchFamily="18" charset="0"/>
              </a:rPr>
              <a:t>C</a:t>
            </a:r>
            <a:r>
              <a:rPr lang="el-GR" sz="2000" b="1" u="sng" kern="0" dirty="0">
                <a:effectLst/>
                <a:latin typeface="Bookman Old Style" panose="02050604050505020204" pitchFamily="18" charset="0"/>
                <a:ea typeface="Times New Roman" panose="02020603050405020304" pitchFamily="18" charset="0"/>
                <a:cs typeface="Times New Roman" panose="02020603050405020304" pitchFamily="18" charset="0"/>
              </a:rPr>
              <a:t>41/24</a:t>
            </a:r>
            <a:endParaRPr lang="el-GR" sz="2000" dirty="0"/>
          </a:p>
        </p:txBody>
      </p:sp>
      <p:sp>
        <p:nvSpPr>
          <p:cNvPr id="3" name="Θέση περιεχομένου 2">
            <a:extLst>
              <a:ext uri="{FF2B5EF4-FFF2-40B4-BE49-F238E27FC236}">
                <a16:creationId xmlns:a16="http://schemas.microsoft.com/office/drawing/2014/main" id="{E7D637EE-79DD-2F69-A1C0-536D318FC1A9}"/>
              </a:ext>
            </a:extLst>
          </p:cNvPr>
          <p:cNvSpPr>
            <a:spLocks noGrp="1"/>
          </p:cNvSpPr>
          <p:nvPr>
            <p:ph idx="1"/>
          </p:nvPr>
        </p:nvSpPr>
        <p:spPr>
          <a:xfrm>
            <a:off x="1154954" y="2603500"/>
            <a:ext cx="10871394" cy="3416300"/>
          </a:xfrm>
        </p:spPr>
        <p:txBody>
          <a:bodyPr/>
          <a:lstStyle/>
          <a:p>
            <a:pPr algn="just">
              <a:lnSpc>
                <a:spcPct val="150000"/>
              </a:lnSpc>
              <a:buNone/>
            </a:pPr>
            <a:r>
              <a:rPr lang="en-US" b="1" dirty="0"/>
              <a:t>Y</a:t>
            </a:r>
            <a:r>
              <a:rPr lang="el-GR" b="1" dirty="0" err="1"/>
              <a:t>ποχρέωση</a:t>
            </a:r>
            <a:r>
              <a:rPr lang="el-GR" b="1" dirty="0"/>
              <a:t> λήψης υπόψη πληροφοριών τρίτων:</a:t>
            </a:r>
          </a:p>
          <a:p>
            <a:pPr algn="just">
              <a:lnSpc>
                <a:spcPct val="150000"/>
              </a:lnSpc>
              <a:buNone/>
            </a:pPr>
            <a:r>
              <a:rPr lang="el-GR" b="1" dirty="0"/>
              <a:t>Σκέψη 42</a:t>
            </a:r>
            <a:r>
              <a:rPr lang="el-GR" dirty="0"/>
              <a:t>:</a:t>
            </a:r>
            <a:r>
              <a:rPr lang="en-US" dirty="0"/>
              <a:t> </a:t>
            </a:r>
            <a:r>
              <a:rPr lang="el-GR" i="1" dirty="0"/>
              <a:t>«Η αρμόδια αρχή οφείλει να λάβει υπόψη όλες τις σχετικές πληροφορίες που διαθέτει, περιλαμβανομένων και εκείνων που έχουν υποβληθεί αυθόρμητα από τρίτο, εφόσον οι εν λόγω πληροφορίες περιέχουν αντικειμενικά στοιχεία βάσει των οποίων μπορεί να εκτιμήσει κατά πόσον υπάρχει κίνδυνος το έργο να έχει σημαντικές περιβαλλοντικές επιπτώσεις.»</a:t>
            </a:r>
            <a:endParaRPr lang="el-GR" dirty="0"/>
          </a:p>
          <a:p>
            <a:pPr algn="just">
              <a:lnSpc>
                <a:spcPct val="150000"/>
              </a:lnSpc>
            </a:pPr>
            <a:r>
              <a:rPr lang="el-GR" dirty="0"/>
              <a:t>Αυτή η σκέψη ερμηνεύει την οδηγία υπέρ της </a:t>
            </a:r>
            <a:r>
              <a:rPr lang="el-GR" b="1" dirty="0"/>
              <a:t>συμμετοχής του κοινού</a:t>
            </a:r>
            <a:r>
              <a:rPr lang="el-GR" dirty="0"/>
              <a:t> και της </a:t>
            </a:r>
            <a:r>
              <a:rPr lang="el-GR" b="1" dirty="0"/>
              <a:t>διαφάνειας</a:t>
            </a:r>
            <a:r>
              <a:rPr lang="el-GR" dirty="0"/>
              <a:t>, ακόμη και στο </a:t>
            </a:r>
            <a:r>
              <a:rPr lang="el-GR" b="1" dirty="0"/>
              <a:t>μη διαβουλευτικό στάδιο</a:t>
            </a:r>
            <a:r>
              <a:rPr lang="el-GR" dirty="0"/>
              <a:t> του προκαταρκτικού ελέγχου.</a:t>
            </a:r>
          </a:p>
          <a:p>
            <a:endParaRPr lang="el-GR" dirty="0"/>
          </a:p>
        </p:txBody>
      </p:sp>
    </p:spTree>
    <p:extLst>
      <p:ext uri="{BB962C8B-B14F-4D97-AF65-F5344CB8AC3E}">
        <p14:creationId xmlns:p14="http://schemas.microsoft.com/office/powerpoint/2010/main" val="27508328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ίθουσα συσκέψεων &quot;Ιόν&quot;">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Αίθουσα συσκέψεων "Ιόν"</Template>
  <TotalTime>474</TotalTime>
  <Words>1641</Words>
  <Application>Microsoft Macintosh PowerPoint</Application>
  <PresentationFormat>Ευρεία οθόνη</PresentationFormat>
  <Paragraphs>78</Paragraphs>
  <Slides>18</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18</vt:i4>
      </vt:variant>
    </vt:vector>
  </HeadingPairs>
  <TitlesOfParts>
    <vt:vector size="25" baseType="lpstr">
      <vt:lpstr>Arial</vt:lpstr>
      <vt:lpstr>Bookman Old Style</vt:lpstr>
      <vt:lpstr>Calibri</vt:lpstr>
      <vt:lpstr>Century Gothic</vt:lpstr>
      <vt:lpstr>Times New Roman</vt:lpstr>
      <vt:lpstr>Wingdings 3</vt:lpstr>
      <vt:lpstr>Αίθουσα συσκέψεων "Ιόν"</vt:lpstr>
      <vt:lpstr>ΠΜΣ:«ΔΙΕΘΝΕΣ ΚΑΙ ΕΥΡΩΠΑΪΚΟ ΔΙΚΑΙΟ ΕΝΕΡΓΕΙΑΣ»  ΜΑΘΗΜΑ: ΔΙΕΘΝΕΣ ΚΑΙ ΕΥΡΩΠΑΪΚΟ ΔΙΚΑΙΟ ΠΕΡΙΒΑΛΛΟΝΤΟΣ </vt:lpstr>
      <vt:lpstr>ΕΙΣΑΓΩΓΗ: Η ΑΡΧΗ ΤΗΣ ΠΡΟΦΥΛΑΞΗΣ</vt:lpstr>
      <vt:lpstr>ΕΙΣΑΓΩΓΗ: Η ΑΡΧΗ ΤΗΣ ΠΡΟΦΥΛΑΞΗΣ</vt:lpstr>
      <vt:lpstr>ΕΙΣΑΓΩΓΗ: Η ΑΡΧΗ ΤΗΣ ΠΡΟΦΥΛΑΞΗΣ</vt:lpstr>
      <vt:lpstr>Α. 6-3/2025 ΔΕΕ – C41/24 </vt:lpstr>
      <vt:lpstr>Α. 6-3/2025 ΔΕΕ – C41/24</vt:lpstr>
      <vt:lpstr>Α. 6-3/2025 ΔΕΕ – C41/24</vt:lpstr>
      <vt:lpstr>Α. 6-3/2025 ΔΕΕ – C41/24</vt:lpstr>
      <vt:lpstr>Α. 6-3/2025 ΔΕΕ – C41/24</vt:lpstr>
      <vt:lpstr>Α. 6-3/2025 ΔΕΕ – C41/24</vt:lpstr>
      <vt:lpstr>Α. 6-3/2025 ΔΕΕ – C41/24</vt:lpstr>
      <vt:lpstr>Α. 6-3/2025 ΔΕΕ – C41/24</vt:lpstr>
      <vt:lpstr>Β.ΣτΕ212/2024 </vt:lpstr>
      <vt:lpstr>Β.ΣτΕ212/2024 </vt:lpstr>
      <vt:lpstr>Β.ΣτΕ212/2024</vt:lpstr>
      <vt:lpstr>Β.ΣτΕ212/2024</vt:lpstr>
      <vt:lpstr>Β.ΣτΕ212/2024</vt:lpstr>
      <vt:lpstr>ΠΜΣ:«ΔΙΕΘΝΕΣ ΚΑΙ ΕΥΡΩΠΑΪΚΟ ΔΙΚΑΙΟ ΕΝΕΡΓΕΙΑΣ»  ΜΑΘΗΜΑ: ΔΙΕΘΝΕΣ ΚΑΙ ΕΥΡΩΠΑΪΚΟ ΔΙΚΑΙΟ ΠΕΡΙΒΑΛΛΟΝΤΟΣ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Σοφία Χοροζοπούλου</dc:creator>
  <cp:lastModifiedBy>Σοφία Χοροζοπούλου</cp:lastModifiedBy>
  <cp:revision>2</cp:revision>
  <dcterms:created xsi:type="dcterms:W3CDTF">2025-05-07T08:13:32Z</dcterms:created>
  <dcterms:modified xsi:type="dcterms:W3CDTF">2025-05-07T16:07:46Z</dcterms:modified>
</cp:coreProperties>
</file>