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61" r:id="rId5"/>
    <p:sldId id="262" r:id="rId6"/>
    <p:sldId id="299" r:id="rId7"/>
    <p:sldId id="300" r:id="rId8"/>
    <p:sldId id="305" r:id="rId9"/>
    <p:sldId id="306" r:id="rId10"/>
    <p:sldId id="265" r:id="rId11"/>
    <p:sldId id="286" r:id="rId12"/>
    <p:sldId id="264" r:id="rId13"/>
    <p:sldId id="303" r:id="rId14"/>
    <p:sldId id="304" r:id="rId15"/>
    <p:sldId id="287" r:id="rId16"/>
    <p:sldId id="288" r:id="rId17"/>
    <p:sldId id="324" r:id="rId18"/>
    <p:sldId id="325" r:id="rId19"/>
    <p:sldId id="326" r:id="rId20"/>
    <p:sldId id="327" r:id="rId21"/>
    <p:sldId id="329" r:id="rId22"/>
    <p:sldId id="331" r:id="rId23"/>
    <p:sldId id="332" r:id="rId24"/>
    <p:sldId id="334" r:id="rId25"/>
    <p:sldId id="333" r:id="rId26"/>
    <p:sldId id="336" r:id="rId27"/>
    <p:sldId id="313" r:id="rId28"/>
    <p:sldId id="314" r:id="rId29"/>
    <p:sldId id="315" r:id="rId30"/>
    <p:sldId id="316" r:id="rId31"/>
    <p:sldId id="317" r:id="rId32"/>
    <p:sldId id="318" r:id="rId33"/>
    <p:sldId id="319" r:id="rId34"/>
    <p:sldId id="309" r:id="rId35"/>
    <p:sldId id="320" r:id="rId36"/>
    <p:sldId id="276" r:id="rId37"/>
    <p:sldId id="294" r:id="rId38"/>
    <p:sldId id="277" r:id="rId39"/>
    <p:sldId id="295" r:id="rId40"/>
    <p:sldId id="278" r:id="rId41"/>
    <p:sldId id="296" r:id="rId42"/>
    <p:sldId id="321" r:id="rId43"/>
    <p:sldId id="323" r:id="rId44"/>
    <p:sldId id="279" r:id="rId45"/>
    <p:sldId id="310" r:id="rId46"/>
    <p:sldId id="282" r:id="rId47"/>
    <p:sldId id="298" r:id="rId48"/>
    <p:sldId id="284" r:id="rId49"/>
    <p:sldId id="322" r:id="rId50"/>
    <p:sldId id="311" r:id="rId51"/>
    <p:sldId id="312" r:id="rId52"/>
    <p:sldId id="302" r:id="rId53"/>
    <p:sldId id="308"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6/5/2022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ΤΜΗΜΑ ΝΟΜΙΚΗΣ</a:t>
            </a:r>
          </a:p>
          <a:p>
            <a:pPr algn="ctr">
              <a:buNone/>
            </a:pPr>
            <a:r>
              <a:rPr lang="el-GR" dirty="0"/>
              <a:t> ΤΟΜΕΑΣ ΔΙΕΘΝΩΝ ΣΠΟΥΔΩΝ </a:t>
            </a:r>
          </a:p>
          <a:p>
            <a:pPr algn="ctr">
              <a:buNone/>
            </a:pPr>
            <a:r>
              <a:rPr lang="el-GR" dirty="0"/>
              <a:t> ΜΕΤΑΠΤΥΧΙΑΚΟ ΠΡΟΓΡΑΜΜΑ ΣΤΟ</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85728"/>
            <a:ext cx="8534400" cy="1357322"/>
          </a:xfrm>
        </p:spPr>
        <p:txBody>
          <a:bodyPr>
            <a:normAutofit fontScale="90000"/>
          </a:bodyPr>
          <a:lstStyle/>
          <a:p>
            <a:br>
              <a:rPr lang="el-GR" sz="3200" dirty="0"/>
            </a:br>
            <a:br>
              <a:rPr lang="el-GR" sz="3200" dirty="0"/>
            </a:br>
            <a:br>
              <a:rPr lang="el-GR" sz="3200" dirty="0"/>
            </a:br>
            <a:r>
              <a:rPr lang="el-GR" sz="3200" dirty="0"/>
              <a:t>Οδηγία 2009/28</a:t>
            </a:r>
            <a:br>
              <a:rPr lang="el-GR" sz="3200" dirty="0"/>
            </a:br>
            <a:r>
              <a:rPr lang="el-GR" sz="3200" dirty="0"/>
              <a:t>Εθνικό σχέδιο δράσης</a:t>
            </a:r>
            <a:br>
              <a:rPr lang="el-GR" sz="3200" dirty="0"/>
            </a:br>
            <a:br>
              <a:rPr lang="el-GR" sz="3200" dirty="0"/>
            </a:br>
            <a:br>
              <a:rPr lang="el-GR" sz="3200" dirty="0"/>
            </a:br>
            <a:br>
              <a:rPr lang="el-GR" sz="3200" dirty="0"/>
            </a:br>
            <a:endParaRPr lang="el-GR" sz="3200" dirty="0"/>
          </a:p>
        </p:txBody>
      </p:sp>
      <p:sp>
        <p:nvSpPr>
          <p:cNvPr id="3" name="2 - Θέση περιεχομένου"/>
          <p:cNvSpPr>
            <a:spLocks noGrp="1"/>
          </p:cNvSpPr>
          <p:nvPr>
            <p:ph idx="1"/>
          </p:nvPr>
        </p:nvSpPr>
        <p:spPr/>
        <p:txBody>
          <a:bodyPr>
            <a:normAutofit/>
          </a:bodyPr>
          <a:lstStyle/>
          <a:p>
            <a:pPr algn="just"/>
            <a:r>
              <a:rPr lang="el-GR" sz="2800" dirty="0"/>
              <a:t>Κάθε κράτος μέλος θεσπίζει εθνικό σχέδιο δράσης για τις ανανεώσιμες πηγές ενέργειας</a:t>
            </a:r>
          </a:p>
          <a:p>
            <a:pPr algn="just"/>
            <a:r>
              <a:rPr lang="el-GR" sz="2800" dirty="0"/>
              <a:t>Τα εθνικά σχέδια δράσης για την ανανεώσιμη ενέργεια ορίζουν τους εθνικούς συνολικούς στόχους των κρατών μελών για τα μερίδια της ενέργειας από ανανεώσιμες πηγές που καταναλίσκονται στις μεταφορές, στους τομείς της ηλεκτρικής ενέργειας, της θέρμανσης και ψύξης το 2020</a:t>
            </a:r>
          </a:p>
          <a:p>
            <a:pPr algn="just"/>
            <a:r>
              <a:rPr lang="el-GR" sz="2800" dirty="0"/>
              <a:t>Ορίζουν, επίσης, τα μέτρα που πρέπει να ληφθούν για την επίτευξη των στόχων (άρθρο 4 της Οδηγίας)</a:t>
            </a:r>
          </a:p>
          <a:p>
            <a:endParaRPr lang="el-GR" dirty="0"/>
          </a:p>
        </p:txBody>
      </p:sp>
    </p:spTree>
    <p:extLst>
      <p:ext uri="{BB962C8B-B14F-4D97-AF65-F5344CB8AC3E}">
        <p14:creationId xmlns:p14="http://schemas.microsoft.com/office/powerpoint/2010/main" val="203853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Χάρτης πορείας για τις ΑΠΕ</a:t>
            </a:r>
          </a:p>
        </p:txBody>
      </p:sp>
      <p:sp>
        <p:nvSpPr>
          <p:cNvPr id="3" name="2 - Θέση περιεχομένου"/>
          <p:cNvSpPr>
            <a:spLocks noGrp="1"/>
          </p:cNvSpPr>
          <p:nvPr>
            <p:ph idx="1"/>
          </p:nvPr>
        </p:nvSpPr>
        <p:spPr/>
        <p:txBody>
          <a:bodyPr>
            <a:normAutofit fontScale="70000" lnSpcReduction="20000"/>
          </a:bodyPr>
          <a:lstStyle/>
          <a:p>
            <a:pPr algn="just">
              <a:buNone/>
            </a:pPr>
            <a:r>
              <a:rPr lang="el-GR" sz="2800" dirty="0"/>
              <a:t>«</a:t>
            </a:r>
            <a:r>
              <a:rPr lang="el-GR" sz="3300" dirty="0"/>
              <a:t>Χάρτης πορείας για τις ανανεώσιμες πηγές ενέργειας — Οι ανανεώσιμες πηγές ενέργειας τον 21ο αιώνα: συμβολή στην ενίσχυση της αειφορίας» COM(2006)0848 </a:t>
            </a:r>
          </a:p>
          <a:p>
            <a:pPr algn="just">
              <a:buNone/>
            </a:pPr>
            <a:endParaRPr lang="el-GR" sz="3300" dirty="0"/>
          </a:p>
          <a:p>
            <a:pPr algn="just">
              <a:buNone/>
            </a:pPr>
            <a:r>
              <a:rPr lang="el-GR" sz="3300" dirty="0"/>
              <a:t>Ορίζεται μακροπρόθεσμη στρατηγική για την ενέργεια από ανανεώσιμες πηγές στην ΕΕ έως το 2020</a:t>
            </a:r>
          </a:p>
          <a:p>
            <a:pPr algn="just">
              <a:buNone/>
            </a:pPr>
            <a:endParaRPr lang="el-GR" sz="3300" dirty="0"/>
          </a:p>
          <a:p>
            <a:pPr algn="just">
              <a:buNone/>
            </a:pPr>
            <a:r>
              <a:rPr lang="el-GR" sz="3300" dirty="0"/>
              <a:t>Η Επιτροπή πρότεινε </a:t>
            </a:r>
          </a:p>
          <a:p>
            <a:pPr marL="514350" indent="-514350" algn="just">
              <a:buAutoNum type="arabicPeriod"/>
            </a:pPr>
            <a:r>
              <a:rPr lang="el-GR" sz="3300" dirty="0"/>
              <a:t>Υποχρεωτικό στόχο της κάλυψης του 20% της κατανάλωσης ενέργειας στην ΕΕ από ανανεώσιμες πηγές έως το 2020, </a:t>
            </a:r>
          </a:p>
          <a:p>
            <a:pPr marL="514350" indent="-514350" algn="just">
              <a:buAutoNum type="arabicPeriod"/>
            </a:pPr>
            <a:r>
              <a:rPr lang="el-GR" sz="3300" dirty="0"/>
              <a:t>Υποχρεωτικό στόχο της κάλυψης του 10% της κατανάλωσης καυσίμων μεταφορών από </a:t>
            </a:r>
            <a:r>
              <a:rPr lang="el-GR" sz="3300" dirty="0" err="1"/>
              <a:t>βιοκαύσιμα</a:t>
            </a:r>
            <a:r>
              <a:rPr lang="el-GR" sz="3300" dirty="0"/>
              <a:t> έως το 2020 και </a:t>
            </a:r>
          </a:p>
          <a:p>
            <a:pPr marL="514350" indent="-514350" algn="just">
              <a:buAutoNum type="arabicPeriod"/>
            </a:pPr>
            <a:r>
              <a:rPr lang="el-GR" sz="3300" dirty="0"/>
              <a:t>Τη δημιουργία νέου νομοθετικού πλαισίου</a:t>
            </a:r>
          </a:p>
          <a:p>
            <a:endParaRPr lang="el-GR" dirty="0"/>
          </a:p>
        </p:txBody>
      </p:sp>
    </p:spTree>
    <p:extLst>
      <p:ext uri="{BB962C8B-B14F-4D97-AF65-F5344CB8AC3E}">
        <p14:creationId xmlns:p14="http://schemas.microsoft.com/office/powerpoint/2010/main" val="211593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92500" lnSpcReduction="10000"/>
          </a:bodyPr>
          <a:lstStyle/>
          <a:p>
            <a:pPr algn="just"/>
            <a:r>
              <a:rPr lang="el-GR" sz="2800" dirty="0"/>
              <a:t>Τον Ιανουάριο του 2007 η Ευρωπαϊκή Επιτροπή ανακοίνωσε τη «Δέσμη για την Ενέργεια και την Κλιματική Αλλαγή»</a:t>
            </a:r>
          </a:p>
          <a:p>
            <a:pPr algn="just"/>
            <a:r>
              <a:rPr lang="el-GR" sz="2800" dirty="0"/>
              <a:t>Η δέσμη αναλύεται σε τρεις βασικούς άξονες</a:t>
            </a:r>
            <a:r>
              <a:rPr lang="en-US" sz="2800" dirty="0"/>
              <a:t>:</a:t>
            </a:r>
            <a:r>
              <a:rPr lang="el-GR" sz="2800" dirty="0"/>
              <a:t> </a:t>
            </a:r>
          </a:p>
          <a:p>
            <a:pPr algn="just"/>
            <a:r>
              <a:rPr lang="el-GR" sz="2800" dirty="0"/>
              <a:t>1. Διασφάλιση πραγματικής εσωτερικής αγοράς ενέργειας</a:t>
            </a:r>
          </a:p>
          <a:p>
            <a:pPr algn="just"/>
            <a:r>
              <a:rPr lang="el-GR" sz="2800" dirty="0"/>
              <a:t>2. Μαζική ανάπτυξη των ΑΠΕ </a:t>
            </a:r>
          </a:p>
          <a:p>
            <a:pPr algn="just"/>
            <a:r>
              <a:rPr lang="el-GR" sz="2800" dirty="0"/>
              <a:t>3. Εξοικονόμηση ενέργειας </a:t>
            </a:r>
          </a:p>
          <a:p>
            <a:pPr algn="just"/>
            <a:r>
              <a:rPr lang="el-GR" sz="2800" dirty="0"/>
              <a:t>Στο πλαίσιο της ανωτέρω δέσμης μέτρων εκδόθηκε η Οδηγία 2009/28, η οποία μεταφέρθηκε στην Ελλάδα με το Νόμο 3851/2010</a:t>
            </a:r>
            <a:r>
              <a:rPr lang="en-US" sz="2800" dirty="0"/>
              <a:t> </a:t>
            </a:r>
            <a:r>
              <a:rPr lang="el-GR" sz="2800" dirty="0"/>
              <a:t>και το Νόμο 4062/2012</a:t>
            </a:r>
          </a:p>
        </p:txBody>
      </p:sp>
    </p:spTree>
    <p:extLst>
      <p:ext uri="{BB962C8B-B14F-4D97-AF65-F5344CB8AC3E}">
        <p14:creationId xmlns:p14="http://schemas.microsoft.com/office/powerpoint/2010/main" val="41425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Τον Οκτώβριο του 2014 το Ευρωπαϊκό Συμβούλιο συμφώνησε στο πλαίσιο πολιτικής για το κλίμα και την ενέργεια έως το 2030 και επιβεβαίωσε τη μακροπρόθεσμη προσήλωση της Ένωσης στη φιλόδοξη στρατηγική της ΕΕ στον τομέα των ανανεώσιμων πηγών ενέργειας. </a:t>
            </a:r>
          </a:p>
          <a:p>
            <a:pPr algn="just"/>
            <a:r>
              <a:rPr lang="el-GR" sz="2800" dirty="0"/>
              <a:t>Το νέο πλαίσιο θέτει ως στόχο της Ευρωπαϊκής Ένωσης το μερίδιο της ενέργειας από ανανεώσιμες πηγές που θα καταναλώνεται στην ΕΕ το 2030 να ανέλθει τουλάχιστον σε 27 %</a:t>
            </a:r>
          </a:p>
        </p:txBody>
      </p:sp>
    </p:spTree>
    <p:extLst>
      <p:ext uri="{BB962C8B-B14F-4D97-AF65-F5344CB8AC3E}">
        <p14:creationId xmlns:p14="http://schemas.microsoft.com/office/powerpoint/2010/main" val="2920761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92500"/>
          </a:bodyPr>
          <a:lstStyle/>
          <a:p>
            <a:pPr algn="just"/>
            <a:r>
              <a:rPr lang="el-GR" sz="2800" dirty="0"/>
              <a:t>25.02.2015 - Νέα δέσμη μέτρων για την Ενεργειακή Ένωση – Η ΕΕ να καταστεί παγκόσμιος ηγέτης στον τομέα των ΑΠΕ</a:t>
            </a:r>
            <a:r>
              <a:rPr lang="en-US" sz="2800" dirty="0"/>
              <a:t>,</a:t>
            </a:r>
            <a:r>
              <a:rPr lang="el-GR" sz="2800" dirty="0"/>
              <a:t> </a:t>
            </a:r>
            <a:r>
              <a:rPr lang="en-US" sz="2800" dirty="0"/>
              <a:t>COM2015(080)</a:t>
            </a:r>
            <a:endParaRPr lang="el-GR" sz="2800" dirty="0"/>
          </a:p>
          <a:p>
            <a:pPr algn="just"/>
            <a:r>
              <a:rPr lang="el-GR" sz="2800" dirty="0"/>
              <a:t>Προσέλκυση επενδύσεων στις ανανεώσιμες πηγές ενέργειας </a:t>
            </a:r>
          </a:p>
          <a:p>
            <a:pPr algn="just"/>
            <a:r>
              <a:rPr lang="el-GR" sz="2800" dirty="0"/>
              <a:t>Στις αποφάσεις επενδύσεων στον τομέα της παραγωγής ηλεκτρικής ενέργειας από ανανεώσιμες πηγές πρέπει να λαμβάνονται υπόψη οι πραγματικά επικρατούσες φυσικές συνθήκες από πλευράς διαθεσιμότητας πόρων και δικτύου, η αποδοχή από το κοινό, η τοποθεσία κατανάλωσης και τα διοικητικά εμπόδια.</a:t>
            </a:r>
          </a:p>
        </p:txBody>
      </p:sp>
    </p:spTree>
    <p:extLst>
      <p:ext uri="{BB962C8B-B14F-4D97-AF65-F5344CB8AC3E}">
        <p14:creationId xmlns:p14="http://schemas.microsoft.com/office/powerpoint/2010/main" val="257019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Μείωση της εξάρτησης από τις εισαγωγές πετρελαίου μέσω της παροχής κινήτρων για τη χρήση και την επέκταση των μαζικών μεταφορών, τη χρήση τεχνολογιών ενεργειακής απόδοσης και τη χρήση ενέργειας από ανανεώσιμες πηγές στις μεταφορές </a:t>
            </a:r>
          </a:p>
          <a:p>
            <a:pPr algn="just"/>
            <a:r>
              <a:rPr lang="el-GR" sz="2800" dirty="0"/>
              <a:t>Το πρόβλημα της ασφάλειας του εφοδιασμού ενέργειας είναι έντονο στον τομέα των μεταφορών και επηρεάζει την αγορά καυσίμων για τις μεταφορές</a:t>
            </a:r>
          </a:p>
        </p:txBody>
      </p:sp>
    </p:spTree>
    <p:extLst>
      <p:ext uri="{BB962C8B-B14F-4D97-AF65-F5344CB8AC3E}">
        <p14:creationId xmlns:p14="http://schemas.microsoft.com/office/powerpoint/2010/main" val="3169725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Η παραγωγή ενέργειας από ανανεώσιμες πηγές εξαρτάται συχνά από τοπικές ή περιφερειακές επιχειρήσεις μικρού και μεσαίου μεγέθους (MΜΕ).</a:t>
            </a:r>
          </a:p>
          <a:p>
            <a:pPr algn="just"/>
            <a:r>
              <a:rPr lang="el-GR" sz="2800" dirty="0"/>
              <a:t>Η ανάπτυξη ενέργειας από ανανεώσιμες πηγές πρέπει να βρίσκεται σε στενή συνάρτηση με την αύξηση της ενεργειακής απόδοσης.</a:t>
            </a:r>
          </a:p>
        </p:txBody>
      </p:sp>
    </p:spTree>
    <p:extLst>
      <p:ext uri="{BB962C8B-B14F-4D97-AF65-F5344CB8AC3E}">
        <p14:creationId xmlns:p14="http://schemas.microsoft.com/office/powerpoint/2010/main" val="137222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9ACD1F-7FBB-4567-A31A-0B94984D6912}"/>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D9252A2F-524B-41AC-9166-73B69EFD8BC4}"/>
              </a:ext>
            </a:extLst>
          </p:cNvPr>
          <p:cNvSpPr>
            <a:spLocks noGrp="1"/>
          </p:cNvSpPr>
          <p:nvPr>
            <p:ph idx="1"/>
          </p:nvPr>
        </p:nvSpPr>
        <p:spPr/>
        <p:txBody>
          <a:bodyPr>
            <a:normAutofit/>
          </a:bodyPr>
          <a:lstStyle/>
          <a:p>
            <a:pPr algn="just"/>
            <a:r>
              <a:rPr lang="el-GR" dirty="0"/>
              <a:t>Οδηγία 2018/2001 του Ευρωπαϊκού Κοινοβουλίου και του Συμβουλίου, της 11ης Δεκεμβρίου 2018, για την προώθηση της χρήσης ενέργειας από ανανεώσιμες πηγές</a:t>
            </a:r>
          </a:p>
          <a:p>
            <a:pPr algn="just"/>
            <a:r>
              <a:rPr lang="el-GR" dirty="0"/>
              <a:t>Αναδιατυπώνει την Οδηγία 2009/28</a:t>
            </a:r>
            <a:endParaRPr lang="en-US" dirty="0"/>
          </a:p>
        </p:txBody>
      </p:sp>
    </p:spTree>
    <p:extLst>
      <p:ext uri="{BB962C8B-B14F-4D97-AF65-F5344CB8AC3E}">
        <p14:creationId xmlns:p14="http://schemas.microsoft.com/office/powerpoint/2010/main" val="208093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6897C6-D60D-4729-8B94-4A8E97A176D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B0C3BCE7-0BD0-4153-8FA6-B14E6B0EF96F}"/>
              </a:ext>
            </a:extLst>
          </p:cNvPr>
          <p:cNvSpPr>
            <a:spLocks noGrp="1"/>
          </p:cNvSpPr>
          <p:nvPr>
            <p:ph idx="1"/>
          </p:nvPr>
        </p:nvSpPr>
        <p:spPr/>
        <p:txBody>
          <a:bodyPr>
            <a:normAutofit fontScale="92500" lnSpcReduction="20000"/>
          </a:bodyPr>
          <a:lstStyle/>
          <a:p>
            <a:pPr algn="just"/>
            <a:r>
              <a:rPr lang="el-GR" dirty="0"/>
              <a:t>Τα κράτη μέλη διασφαλίζουν συλλογικά ότι το μερίδιο της ενέργειας από ανανεώσιμες πηγές στην ακαθάριστη τελική κατανάλωση ενέργειας της Ένωσης ανέρχεται το 2030 σε τουλάχιστον 32 %. </a:t>
            </a:r>
          </a:p>
          <a:p>
            <a:pPr algn="just"/>
            <a:r>
              <a:rPr lang="el-GR" dirty="0"/>
              <a:t>Η Επιτροπή αξιολογεί τον στόχο αυτόν, με σκοπό να υποβάλει, έως το 2023, νομοθετική πρόταση για την αύξηση του, αν υπάρξουν περαιτέρω σημαντικές μειώσεις κόστους στην παραγωγή ενέργειας από ανανεώσιμες πηγές, ή, όπου χρειάζεται, για την τήρηση των διεθνών δεσμεύσεων της Ένωσης για την απαλλαγή από τις εκπομπές άνθρακα ή όταν σημαντική μείωση στην κατανάλωση ενέργειας στην Ένωση δικαιολογεί τέτοια αύξηση.  (Άρθρο 3)</a:t>
            </a:r>
          </a:p>
        </p:txBody>
      </p:sp>
    </p:spTree>
    <p:extLst>
      <p:ext uri="{BB962C8B-B14F-4D97-AF65-F5344CB8AC3E}">
        <p14:creationId xmlns:p14="http://schemas.microsoft.com/office/powerpoint/2010/main" val="2501095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B9732-0AD5-4828-9541-DF8EB5C68DC4}"/>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A498FC99-CA2B-401F-B17E-30E9A0CD36F1}"/>
              </a:ext>
            </a:extLst>
          </p:cNvPr>
          <p:cNvSpPr>
            <a:spLocks noGrp="1"/>
          </p:cNvSpPr>
          <p:nvPr>
            <p:ph idx="1"/>
          </p:nvPr>
        </p:nvSpPr>
        <p:spPr/>
        <p:txBody>
          <a:bodyPr>
            <a:normAutofit fontScale="85000" lnSpcReduction="20000"/>
          </a:bodyPr>
          <a:lstStyle/>
          <a:p>
            <a:pPr algn="just"/>
            <a:r>
              <a:rPr lang="el-GR" dirty="0"/>
              <a:t>Προκειμένου να επιτευχθεί ή να ξεπεραστεί ο ενωσιακός στόχος που καθορίζεται καθώς και η συνεισφορά κάθε κράτους μέλους στον εν λόγω στόχο που έχει τεθεί σε εθνικό επίπεδο για την ανάπτυξη ανανεώσιμης ενέργειας, τα κράτη μέλη μπορούν να εφαρμόζουν καθεστώτα στήριξης. </a:t>
            </a:r>
          </a:p>
          <a:p>
            <a:pPr algn="just"/>
            <a:r>
              <a:rPr lang="el-GR" dirty="0"/>
              <a:t>Τα καθεστώτα στήριξης της ηλεκτρικής ενέργειας από ανανεώσιμες πηγές παρέχουν κίνητρα για την ενσωμάτωση της ηλεκτρικής ενέργειας από ανανεώσιμες πηγές στην αγορά ηλεκτρικής ενέργειας με βάση και γνώμονα την αγορά, αποφεύγοντας παράλληλα τις περιττές στρεβλώσεις των αγορών ηλεκτρικής ενέργειας και λαμβάνοντας υπόψη το κόστος που ενδέχεται να προκύψει λόγω της ενσωμάτωσης της ανανεώσιμης ενέργειας στο σύστημα και τη σταθερότητα του δικτύου. (Άρθρο 4) </a:t>
            </a:r>
          </a:p>
        </p:txBody>
      </p:sp>
    </p:spTree>
    <p:extLst>
      <p:ext uri="{BB962C8B-B14F-4D97-AF65-F5344CB8AC3E}">
        <p14:creationId xmlns:p14="http://schemas.microsoft.com/office/powerpoint/2010/main" val="3274711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ΠΛΑΙΣΙΟ ΑΝΑΛΥΣΗΣ</a:t>
            </a:r>
          </a:p>
        </p:txBody>
      </p:sp>
      <p:sp>
        <p:nvSpPr>
          <p:cNvPr id="3" name="2 - Θέση περιεχομένου"/>
          <p:cNvSpPr>
            <a:spLocks noGrp="1"/>
          </p:cNvSpPr>
          <p:nvPr>
            <p:ph idx="1"/>
          </p:nvPr>
        </p:nvSpPr>
        <p:spPr/>
        <p:txBody>
          <a:bodyPr/>
          <a:lstStyle/>
          <a:p>
            <a:pPr algn="ctr">
              <a:buNone/>
            </a:pPr>
            <a:endParaRPr lang="el-GR" dirty="0"/>
          </a:p>
          <a:p>
            <a:pPr algn="ctr">
              <a:buNone/>
            </a:pPr>
            <a:r>
              <a:rPr lang="el-GR" sz="2800" dirty="0"/>
              <a:t>ΑΝΑΝΕΩΣΙΜΕΣ ΠΗΓΕΣ ΕΝΕΡΓΕΙΑΣ </a:t>
            </a:r>
          </a:p>
          <a:p>
            <a:pPr algn="ctr">
              <a:buNone/>
            </a:pPr>
            <a:endParaRPr lang="el-GR" sz="2800" dirty="0"/>
          </a:p>
          <a:p>
            <a:pPr algn="ctr">
              <a:buNone/>
            </a:pPr>
            <a:r>
              <a:rPr lang="el-GR" sz="2800" dirty="0"/>
              <a:t>ΕΙΣΗΓΗΤΗΣ</a:t>
            </a:r>
            <a:r>
              <a:rPr lang="en-US" sz="2800" dirty="0"/>
              <a:t>:</a:t>
            </a:r>
            <a:r>
              <a:rPr lang="el-GR" sz="2800" dirty="0"/>
              <a:t> ΑΡΓΑΛΙΑΣ ΠΑΝΑΓΙΩΤΗΣ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DDC5AE-4E80-48C0-8D53-376A2E5F5E7E}"/>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30E9077A-9DBA-48BC-88C3-1D8CB0DE82BD}"/>
              </a:ext>
            </a:extLst>
          </p:cNvPr>
          <p:cNvSpPr>
            <a:spLocks noGrp="1"/>
          </p:cNvSpPr>
          <p:nvPr>
            <p:ph idx="1"/>
          </p:nvPr>
        </p:nvSpPr>
        <p:spPr/>
        <p:txBody>
          <a:bodyPr>
            <a:normAutofit fontScale="92500" lnSpcReduction="20000"/>
          </a:bodyPr>
          <a:lstStyle/>
          <a:p>
            <a:pPr algn="just"/>
            <a:r>
              <a:rPr lang="el-GR" dirty="0"/>
              <a:t>Τα κράτη μέλη έχουν δικαίωμα να αποφασίζουν σε ποιο βαθμό υποστηρίζουν την ηλεκτρική ενέργεια από ανανεώσιμες πηγές που παράγεται σε άλλο κράτος μέλος. Ωστόσο, τα κράτη μέλη δύνανται να ανοίγουν τη συμμετοχή σε καθεστώτα στήριξης της ηλεκτρικής ενέργειας από ανανεώσιμες πηγές σε παραγωγούς άλλων κρατών μελών. (Άρθρο 5) </a:t>
            </a:r>
          </a:p>
          <a:p>
            <a:pPr algn="just"/>
            <a:r>
              <a:rPr lang="el-GR" dirty="0"/>
              <a:t>Τα κράτη μέλη διασφαλίζουν ότι το επίπεδο της στήριξης που έχει χορηγηθεί σε έργα ανανεώσιμης ενέργειας και οι συνοδευτικοί όροι δεν αναθεωρούνται με τρόπο ο οποίος επηρεάζει αρνητικά τα δικαιώματα που παρέχονται στο πλαίσιο αυτό και υπονομεύει την οικονομική βιωσιμότητα των έργων που λαμβάνουν ήδη στήριξη. (Άρθρο 6)</a:t>
            </a:r>
          </a:p>
          <a:p>
            <a:pPr algn="just"/>
            <a:endParaRPr lang="el-GR" dirty="0"/>
          </a:p>
        </p:txBody>
      </p:sp>
    </p:spTree>
    <p:extLst>
      <p:ext uri="{BB962C8B-B14F-4D97-AF65-F5344CB8AC3E}">
        <p14:creationId xmlns:p14="http://schemas.microsoft.com/office/powerpoint/2010/main" val="658454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7C90D-7CF8-4821-8C04-78962D26ECA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8BA76B97-1FB4-48B1-AC1A-25721A157A1A}"/>
              </a:ext>
            </a:extLst>
          </p:cNvPr>
          <p:cNvSpPr>
            <a:spLocks noGrp="1"/>
          </p:cNvSpPr>
          <p:nvPr>
            <p:ph idx="1"/>
          </p:nvPr>
        </p:nvSpPr>
        <p:spPr/>
        <p:txBody>
          <a:bodyPr>
            <a:normAutofit fontScale="92500" lnSpcReduction="20000"/>
          </a:bodyPr>
          <a:lstStyle/>
          <a:p>
            <a:pPr algn="just"/>
            <a:r>
              <a:rPr lang="el-GR" dirty="0"/>
              <a:t>Δύο ή περισσότερα κράτη μέλη μπορούν να συνεργάζονται σε κοινά έργα οποιουδήποτε τύπου τα οποία αφορούν την παραγωγή ηλεκτρικής ενέργειας, θέρμανσης ή ψύξης από ανανεώσιμες πηγές. Στη συνεργασία μπορούν να συμμετέχουν ιδιωτικοί φορείς. (Άρθρο 9)</a:t>
            </a:r>
          </a:p>
          <a:p>
            <a:pPr algn="just"/>
            <a:r>
              <a:rPr lang="el-GR" dirty="0"/>
              <a:t>Ένα ή περισσότερα κράτη μέλη μπορούν να συνεργάζονται με μία ή περισσότερες τρίτες χώρες για κοινά έργα οποιουδήποτε τύπου για την παραγωγή ηλεκτρικής ενέργειας από ανανεώσιμες πηγές. Η συνεργασία αυτή, στην οποία μπορούν να συμμετέχουν ιδιωτικοί φορείς, πραγματοποιείται με πλήρη σεβασμό του διεθνούς δικαίου. άρθρο (11)</a:t>
            </a:r>
          </a:p>
          <a:p>
            <a:pPr algn="just"/>
            <a:endParaRPr lang="el-GR" dirty="0"/>
          </a:p>
        </p:txBody>
      </p:sp>
    </p:spTree>
    <p:extLst>
      <p:ext uri="{BB962C8B-B14F-4D97-AF65-F5344CB8AC3E}">
        <p14:creationId xmlns:p14="http://schemas.microsoft.com/office/powerpoint/2010/main" val="2846138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F7F203-285F-42FE-8105-95391BB627C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76CA42D1-F43E-4FC3-A267-07AFFC69438F}"/>
              </a:ext>
            </a:extLst>
          </p:cNvPr>
          <p:cNvSpPr>
            <a:spLocks noGrp="1"/>
          </p:cNvSpPr>
          <p:nvPr>
            <p:ph idx="1"/>
          </p:nvPr>
        </p:nvSpPr>
        <p:spPr/>
        <p:txBody>
          <a:bodyPr>
            <a:normAutofit fontScale="92500" lnSpcReduction="20000"/>
          </a:bodyPr>
          <a:lstStyle/>
          <a:p>
            <a:pPr algn="just"/>
            <a:r>
              <a:rPr lang="el-GR" dirty="0"/>
              <a:t>Τα κράτη μέλη διασφαλίζουν ώστε οι εθνικοί κανόνες για τις διαδικασίες έγκρισης, πιστοποίησης και χορήγησης άδειας που εφαρμόζονται στους σταθμούς και τα συνδεδεμένα δίκτυα μεταφοράς και διανομής για την παραγωγή ηλεκτρικής ενέργειας, θέρμανσης ή ψύξης από ανανεώσιμες πηγές, στη διαδικασία μετατροπής της βιομάζας σε βιοκαύσιμα, βιορευστά, καύσιμα βιομάζας ή άλλα ενεργειακά προϊόντα και σε ανανεώσιμα υγρά και αέρια καύσιμα μεταφορών μη βιολογικής προέλευσης να είναι αναλογικοί και αναγκαίοι και να συμβάλλουν στην εφαρμογή της αρχής της προτεραιότητας στην ενεργειακή απόδοση.  (Άρθρο 15)</a:t>
            </a:r>
          </a:p>
        </p:txBody>
      </p:sp>
    </p:spTree>
    <p:extLst>
      <p:ext uri="{BB962C8B-B14F-4D97-AF65-F5344CB8AC3E}">
        <p14:creationId xmlns:p14="http://schemas.microsoft.com/office/powerpoint/2010/main" val="1274686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343D0-7CF9-41A6-A351-F21F0D7A4516}"/>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11F65C53-684F-4A62-A7DE-2E857F89383A}"/>
              </a:ext>
            </a:extLst>
          </p:cNvPr>
          <p:cNvSpPr>
            <a:spLocks noGrp="1"/>
          </p:cNvSpPr>
          <p:nvPr>
            <p:ph idx="1"/>
          </p:nvPr>
        </p:nvSpPr>
        <p:spPr/>
        <p:txBody>
          <a:bodyPr>
            <a:normAutofit fontScale="70000" lnSpcReduction="20000"/>
          </a:bodyPr>
          <a:lstStyle/>
          <a:p>
            <a:pPr algn="just"/>
            <a:r>
              <a:rPr lang="el-GR" dirty="0"/>
              <a:t>Συγκεκριμένα, τα κράτη μέλη λαμβάνουν τα μέτρα για να εξασφαλίσουν ότι: </a:t>
            </a:r>
          </a:p>
          <a:p>
            <a:pPr algn="just"/>
            <a:r>
              <a:rPr lang="el-GR" dirty="0"/>
              <a:t>α) οι διοικητικές διαδικασίες απλουστεύονται και διεκπεραιώνονται με ταχείες διαδικασίες στο κατάλληλο διοικητικό επίπεδο και ορίζονται προβλέψιμα χρονοδιαγράμματα για τις διαδικασίες που αναφέρονται στο πρώτο εδάφιο· </a:t>
            </a:r>
          </a:p>
          <a:p>
            <a:pPr algn="just"/>
            <a:r>
              <a:rPr lang="el-GR" dirty="0"/>
              <a:t>β) οι κανόνες για την έγκριση, την πιστοποίηση και τη χορήγηση άδειας είναι αντικειμενικοί, διαφανείς και αναλογικοί, δεν δημιουργούν διακρίσεις μεταξύ των αιτούντων, και λαμβάνουν πλήρως υπόψη τις ιδιαιτερότητες των επιμέρους τεχνολογιών ανανεώσιμης ενέργειας· </a:t>
            </a:r>
          </a:p>
          <a:p>
            <a:pPr algn="just"/>
            <a:r>
              <a:rPr lang="el-GR" dirty="0"/>
              <a:t>γ) τα διοικητικά τέλη που καταβάλλουν οι καταναλωτές, οι πολεοδόμοι, οι αρχιτέκτονες, οι κατασκευαστές και οι εγκαταστάτες και προμηθευτές εξοπλισμού και συστημάτων είναι διαφανή και ανάλογα του κόστους και δ) καθορίζονται απλουστευμένες και λιγότερο επαχθείς διαδικασίες αδειοδότησης, μεταξύ άλλων μέσω απλής κοινοποίησης, για αποκεντρωμένα συστήματα και για την παραγωγή και αποθήκευση ενέργειας από ανανεώσιμες πηγές. (Άρθρο 9) </a:t>
            </a:r>
          </a:p>
        </p:txBody>
      </p:sp>
    </p:spTree>
    <p:extLst>
      <p:ext uri="{BB962C8B-B14F-4D97-AF65-F5344CB8AC3E}">
        <p14:creationId xmlns:p14="http://schemas.microsoft.com/office/powerpoint/2010/main" val="403294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102145-3973-4EB1-9A01-369DC24089DF}"/>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D171B9D2-3EC4-4A97-8037-AFFDC15DE344}"/>
              </a:ext>
            </a:extLst>
          </p:cNvPr>
          <p:cNvSpPr>
            <a:spLocks noGrp="1"/>
          </p:cNvSpPr>
          <p:nvPr>
            <p:ph idx="1"/>
          </p:nvPr>
        </p:nvSpPr>
        <p:spPr/>
        <p:txBody>
          <a:bodyPr>
            <a:normAutofit fontScale="92500" lnSpcReduction="10000"/>
          </a:bodyPr>
          <a:lstStyle/>
          <a:p>
            <a:pPr algn="just"/>
            <a:r>
              <a:rPr lang="el-GR" dirty="0"/>
              <a:t>Τα κράτη μέλη εισάγουν κατάλληλα μέτρα στους οικείους οικοδομικούς κανονισμούς και κώδικες για να αυξήσουν το μερίδιο κάθε μορφής ενέργειας από ανανεώσιμες πηγές στον οικοδομικό τομέα. Όταν θεσπίζουν τέτοια μέτρα ή στα καθεστώτα στήριξής τους, τα κράτη μέλη μπορούν να λαμβάνουν, κατά περίπτωση, υπόψη εθνικά μέτρα που αφορούν ουσιαστικές αυξήσεις της αυτοκατανάλωσης ενέργειας από ανανεώσιμες πηγές, της τοπικής αποθήκευσης ενέργειας και της ενεργειακής απόδοσης, σε σχέση με τη συμπαραγωγή και με τα παθητικά κτίρια, ή κτίρια χαμηλής ή μηδενικής κατανάλωσης ενέργειας. </a:t>
            </a:r>
          </a:p>
        </p:txBody>
      </p:sp>
    </p:spTree>
    <p:extLst>
      <p:ext uri="{BB962C8B-B14F-4D97-AF65-F5344CB8AC3E}">
        <p14:creationId xmlns:p14="http://schemas.microsoft.com/office/powerpoint/2010/main" val="910600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0FE9BF-A03D-446B-B04F-AE919069009C}"/>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3F66536B-DB83-4C1C-9B77-F9BB1B596078}"/>
              </a:ext>
            </a:extLst>
          </p:cNvPr>
          <p:cNvSpPr>
            <a:spLocks noGrp="1"/>
          </p:cNvSpPr>
          <p:nvPr>
            <p:ph idx="1"/>
          </p:nvPr>
        </p:nvSpPr>
        <p:spPr/>
        <p:txBody>
          <a:bodyPr>
            <a:normAutofit fontScale="92500" lnSpcReduction="20000"/>
          </a:bodyPr>
          <a:lstStyle/>
          <a:p>
            <a:pPr algn="just"/>
            <a:r>
              <a:rPr lang="el-GR" dirty="0"/>
              <a:t>Τα κράτη μέλη ορίζουν τις τεχνικές προδιαγραφές που πρέπει να πληρούν ο εξοπλισμός και τα συστήματα ενέργειας από ανανεώσιμες πηγές για να μπορούν να επωφεληθούν από καθεστώτα στήριξης. Όταν υπάρχουν ευρωπαϊκά πρότυπα, όπως τα οικολογικά σήματα, τα ενεργειακά σήματα και άλλα τεχνικά συστήματα αναφοράς που έχουν θεσπιστεί από τους ευρωπαϊκούς φορείς τυποποίησης, οι εν λόγω τεχνικές προδιαγραφές εκφράζονται με βάση τα εν λόγω πρότυπα. Οι τεχνικές προδιαγραφές αυτές δεν προβλέπουν το πού πρέπει να πιστοποιούνται ο εξοπλισμός και τα συστήματα και δεν συνιστούν εμπόδιο στην ορθή λειτουργία της εσωτερικής αγοράς</a:t>
            </a:r>
          </a:p>
        </p:txBody>
      </p:sp>
    </p:spTree>
    <p:extLst>
      <p:ext uri="{BB962C8B-B14F-4D97-AF65-F5344CB8AC3E}">
        <p14:creationId xmlns:p14="http://schemas.microsoft.com/office/powerpoint/2010/main" val="3869948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1133D3-8546-4926-BA0E-982563CB2F10}"/>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2DD77A67-7E66-43C8-937A-CD9461EB9486}"/>
              </a:ext>
            </a:extLst>
          </p:cNvPr>
          <p:cNvSpPr>
            <a:spLocks noGrp="1"/>
          </p:cNvSpPr>
          <p:nvPr>
            <p:ph idx="1"/>
          </p:nvPr>
        </p:nvSpPr>
        <p:spPr/>
        <p:txBody>
          <a:bodyPr>
            <a:normAutofit fontScale="70000" lnSpcReduction="20000"/>
          </a:bodyPr>
          <a:lstStyle/>
          <a:p>
            <a:pPr algn="just"/>
            <a:r>
              <a:rPr lang="el-GR" dirty="0"/>
              <a:t>δεσμευτικός συνολικός στόχος της ΕΕ για την ενέργεια από ανανεώσιμες πηγές της τάξης του 32% τουλάχιστον το 2030·</a:t>
            </a:r>
          </a:p>
          <a:p>
            <a:pPr algn="just"/>
            <a:r>
              <a:rPr lang="el-GR" dirty="0"/>
              <a:t>κανόνες για αποδοτική χρηματοδοτική στήριξη που βασίζεται στην αγορά όσον αφορά την παραγωγή ηλεκτρικής ενέργειας από ανανεώσιμες πηγές·</a:t>
            </a:r>
          </a:p>
          <a:p>
            <a:pPr algn="just"/>
            <a:r>
              <a:rPr lang="el-GR" dirty="0"/>
              <a:t>προστασία των καθεστώτων στήριξης από τροποποιήσεις που θέτουν σε κίνδυνο τα υφιστάμενα έργα·</a:t>
            </a:r>
          </a:p>
          <a:p>
            <a:pPr algn="just"/>
            <a:r>
              <a:rPr lang="el-GR" dirty="0"/>
              <a:t>μηχανισμοί συνεργασίας μεταξύ των χωρών της ΕΕ, καθώς και μεταξύ χωρών της ΕΕ και χωρών εκτός της ΕΕ·</a:t>
            </a:r>
          </a:p>
          <a:p>
            <a:pPr algn="just"/>
            <a:r>
              <a:rPr lang="el-GR" dirty="0"/>
              <a:t>απλοποίηση των διοικητικών διαδικασιών για έργα ανανεώσιμων πηγών ενέργειας (συμπεριλαμβανομένων των θυρίδων ενιαίας εξυπηρέτησης, των προθεσμιών και της </a:t>
            </a:r>
            <a:r>
              <a:rPr lang="el-GR" dirty="0" err="1"/>
              <a:t>ψηφιοποίησης</a:t>
            </a:r>
            <a:r>
              <a:rPr lang="el-GR" dirty="0"/>
              <a:t>)·</a:t>
            </a:r>
          </a:p>
          <a:p>
            <a:pPr algn="just"/>
            <a:r>
              <a:rPr lang="el-GR" dirty="0"/>
              <a:t>βελτιωμένο σύστημα των εγγυήσεων προέλευσης, το οποίο επεκτείνεται σε όλες τις ανανεώσιμες πηγές ενέργειας·</a:t>
            </a:r>
          </a:p>
          <a:p>
            <a:pPr algn="just"/>
            <a:r>
              <a:rPr lang="el-GR" dirty="0"/>
              <a:t>κανόνες οι οποίοι επιτρέπουν στους καταναλωτές να παράγουν τη δική τους ηλεκτρική ενέργεια, μεμονωμένα ή ως μέρος των κοινοτήτων ανανεώσιμης ενέργειας, χωρίς αδικαιολόγητους περιορισμούς·</a:t>
            </a:r>
          </a:p>
        </p:txBody>
      </p:sp>
    </p:spTree>
    <p:extLst>
      <p:ext uri="{BB962C8B-B14F-4D97-AF65-F5344CB8AC3E}">
        <p14:creationId xmlns:p14="http://schemas.microsoft.com/office/powerpoint/2010/main" val="906379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EDCBB6-2D62-4775-9CE2-B6A3E1F3A58B}"/>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6186337F-1AA1-4DFC-9B3A-1F4ED7BE5CE7}"/>
              </a:ext>
            </a:extLst>
          </p:cNvPr>
          <p:cNvSpPr>
            <a:spLocks noGrp="1"/>
          </p:cNvSpPr>
          <p:nvPr>
            <p:ph idx="1"/>
          </p:nvPr>
        </p:nvSpPr>
        <p:spPr/>
        <p:txBody>
          <a:bodyPr/>
          <a:lstStyle/>
          <a:p>
            <a:pPr algn="just"/>
            <a:r>
              <a:rPr lang="el-GR" dirty="0"/>
              <a:t>1954 Πρώτος υδροηλεκτρικός σταθμός κατασκευάστηκε από τη ΔΕΗ </a:t>
            </a:r>
          </a:p>
          <a:p>
            <a:pPr algn="just"/>
            <a:r>
              <a:rPr lang="el-GR" dirty="0"/>
              <a:t>1983 κατασκευάστηκε ο πρώτος αιολικός σταθμός </a:t>
            </a:r>
          </a:p>
          <a:p>
            <a:pPr algn="just"/>
            <a:r>
              <a:rPr lang="el-GR" dirty="0"/>
              <a:t>Εκμετάλλευση ηλιακής ενέργειας υπήρχε στα νησιά και στην Κρήτη </a:t>
            </a:r>
          </a:p>
          <a:p>
            <a:pPr algn="just"/>
            <a:r>
              <a:rPr lang="el-GR" dirty="0"/>
              <a:t>Η στροφή προς τις ΑΠΕ άρχισε να υλοποιείται νομοθετικά με την έκδοση του νόμου 2244/1994 «Ρύθμιση θεμάτων Ηλεκτροπαραγωγής από ΑΠΕ»</a:t>
            </a:r>
          </a:p>
        </p:txBody>
      </p:sp>
    </p:spTree>
    <p:extLst>
      <p:ext uri="{BB962C8B-B14F-4D97-AF65-F5344CB8AC3E}">
        <p14:creationId xmlns:p14="http://schemas.microsoft.com/office/powerpoint/2010/main" val="3662249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DD1375-E37D-432F-9CE9-33CAA76A56E0}"/>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A68E5372-90F1-43EA-86E4-4C5307E8A017}"/>
              </a:ext>
            </a:extLst>
          </p:cNvPr>
          <p:cNvSpPr>
            <a:spLocks noGrp="1"/>
          </p:cNvSpPr>
          <p:nvPr>
            <p:ph idx="1"/>
          </p:nvPr>
        </p:nvSpPr>
        <p:spPr/>
        <p:txBody>
          <a:bodyPr>
            <a:normAutofit fontScale="92500" lnSpcReduction="10000"/>
          </a:bodyPr>
          <a:lstStyle/>
          <a:p>
            <a:pPr algn="just">
              <a:lnSpc>
                <a:spcPct val="150000"/>
              </a:lnSpc>
              <a:spcBef>
                <a:spcPts val="0"/>
              </a:spcBef>
            </a:pPr>
            <a:r>
              <a:rPr lang="el-GR" dirty="0"/>
              <a:t>Άρθρο 24 του Συντάγματος </a:t>
            </a:r>
          </a:p>
          <a:p>
            <a:pPr algn="just">
              <a:lnSpc>
                <a:spcPct val="150000"/>
              </a:lnSpc>
              <a:spcBef>
                <a:spcPts val="0"/>
              </a:spcBef>
            </a:pPr>
            <a:r>
              <a:rPr lang="el-GR" dirty="0"/>
              <a:t>Η προστασία του φυσικού και πολιτιστικού περιβάλλοντος αποτελεί υποχρέωση του κράτους και δικαίωμα του καθενός</a:t>
            </a:r>
          </a:p>
          <a:p>
            <a:pPr algn="just">
              <a:lnSpc>
                <a:spcPct val="150000"/>
              </a:lnSpc>
              <a:spcBef>
                <a:spcPts val="0"/>
              </a:spcBef>
            </a:pPr>
            <a:r>
              <a:rPr lang="el-GR" dirty="0"/>
              <a:t>Στα ευπαθή οικοσυστήματα μόνο ήπια τεχνικά έργα και παρεμβάσεις δύναται να χαρακτηριστούν ως βιώσιμα και επιτρεπτά τούτο δε ισχύει κυρίως για τα ενεργειακά έργα</a:t>
            </a:r>
          </a:p>
        </p:txBody>
      </p:sp>
    </p:spTree>
    <p:extLst>
      <p:ext uri="{BB962C8B-B14F-4D97-AF65-F5344CB8AC3E}">
        <p14:creationId xmlns:p14="http://schemas.microsoft.com/office/powerpoint/2010/main" val="1835131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ADD7F9-517B-4DBC-BD97-07D7F15E736C}"/>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04E8FF00-82D1-481C-A411-C74C40A24C6C}"/>
              </a:ext>
            </a:extLst>
          </p:cNvPr>
          <p:cNvSpPr>
            <a:spLocks noGrp="1"/>
          </p:cNvSpPr>
          <p:nvPr>
            <p:ph idx="1"/>
          </p:nvPr>
        </p:nvSpPr>
        <p:spPr/>
        <p:txBody>
          <a:bodyPr/>
          <a:lstStyle/>
          <a:p>
            <a:pPr algn="just">
              <a:lnSpc>
                <a:spcPct val="150000"/>
              </a:lnSpc>
              <a:spcBef>
                <a:spcPts val="0"/>
              </a:spcBef>
            </a:pPr>
            <a:r>
              <a:rPr lang="el-GR" dirty="0"/>
              <a:t>Η εγκατάσταση των ΑΠΕ συνιστά επέμβαση στο περιβάλλον που πιθανόν να έχει επίπτωση στο οικοσύστημα της περιοχής </a:t>
            </a:r>
          </a:p>
          <a:p>
            <a:pPr algn="just">
              <a:lnSpc>
                <a:spcPct val="150000"/>
              </a:lnSpc>
              <a:spcBef>
                <a:spcPts val="0"/>
              </a:spcBef>
            </a:pPr>
            <a:r>
              <a:rPr lang="el-GR" dirty="0"/>
              <a:t>Με την έννοια αυτή μπορεί να θυσιαστούν περιβαλλοντικά αγαθά όπως δέντρα χάριν της ανάπτυξης των ΑΠΕ </a:t>
            </a:r>
          </a:p>
        </p:txBody>
      </p:sp>
    </p:spTree>
    <p:extLst>
      <p:ext uri="{BB962C8B-B14F-4D97-AF65-F5344CB8AC3E}">
        <p14:creationId xmlns:p14="http://schemas.microsoft.com/office/powerpoint/2010/main" val="1916284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ΕΙΣΑΓΩΓΗ</a:t>
            </a:r>
          </a:p>
        </p:txBody>
      </p:sp>
      <p:sp>
        <p:nvSpPr>
          <p:cNvPr id="3" name="2 - Θέση περιεχομένου"/>
          <p:cNvSpPr>
            <a:spLocks noGrp="1"/>
          </p:cNvSpPr>
          <p:nvPr>
            <p:ph idx="1"/>
          </p:nvPr>
        </p:nvSpPr>
        <p:spPr/>
        <p:txBody>
          <a:bodyPr>
            <a:normAutofit lnSpcReduction="10000"/>
          </a:bodyPr>
          <a:lstStyle/>
          <a:p>
            <a:pPr algn="just"/>
            <a:r>
              <a:rPr lang="el-GR" sz="3000" dirty="0"/>
              <a:t>Έντονο ενδιαφέρον για τις ΑΠΕ από την ΕΕ</a:t>
            </a:r>
          </a:p>
          <a:p>
            <a:pPr algn="just"/>
            <a:r>
              <a:rPr lang="el-GR" sz="3000" dirty="0"/>
              <a:t>Ανάγκη διαφοροποίησης ενεργειακού εφοδιασμού – μείωση της εξάρτησης από εισαγωγές ορυκτών καυσίμων </a:t>
            </a:r>
          </a:p>
          <a:p>
            <a:pPr algn="just"/>
            <a:r>
              <a:rPr lang="el-GR" sz="3000" dirty="0"/>
              <a:t>Σημαντική η συμβολή στην προστασία του περιβάλλοντος </a:t>
            </a:r>
          </a:p>
          <a:p>
            <a:pPr algn="just"/>
            <a:r>
              <a:rPr lang="el-GR" sz="3000" dirty="0"/>
              <a:t>Η πρώτη ύλη παρέχεται δωρεάν από το περιβάλλον και είναι ανεξάντλητη</a:t>
            </a:r>
          </a:p>
          <a:p>
            <a:pPr algn="just"/>
            <a:r>
              <a:rPr lang="el-GR" sz="3000" dirty="0"/>
              <a:t>Οι σχετικές εγκαταστάσεις δεν εκπέμπουν ρύπους ούτε παράγουν απόβλητα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F35C1-AB13-4A73-8B88-931121EA0E03}"/>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EA3FB2F7-FCEF-40AB-9091-7EB999322491}"/>
              </a:ext>
            </a:extLst>
          </p:cNvPr>
          <p:cNvSpPr>
            <a:spLocks noGrp="1"/>
          </p:cNvSpPr>
          <p:nvPr>
            <p:ph idx="1"/>
          </p:nvPr>
        </p:nvSpPr>
        <p:spPr/>
        <p:txBody>
          <a:bodyPr>
            <a:normAutofit/>
          </a:bodyPr>
          <a:lstStyle/>
          <a:p>
            <a:pPr algn="just">
              <a:lnSpc>
                <a:spcPct val="150000"/>
              </a:lnSpc>
              <a:spcBef>
                <a:spcPts val="0"/>
              </a:spcBef>
            </a:pPr>
            <a:r>
              <a:rPr lang="el-GR" dirty="0"/>
              <a:t>Το άρθρο 106 του Συντάγματος – Υποχρέωση αξιοποίησης των πηγών του εθνικού πλούτου διότι οι ΑΠΕ πέραν της περιβαλλοντικής τους αξίας έχουν και ιδιαίτερη οικονομική αξία </a:t>
            </a:r>
            <a:endParaRPr lang="en-US" dirty="0"/>
          </a:p>
        </p:txBody>
      </p:sp>
    </p:spTree>
    <p:extLst>
      <p:ext uri="{BB962C8B-B14F-4D97-AF65-F5344CB8AC3E}">
        <p14:creationId xmlns:p14="http://schemas.microsoft.com/office/powerpoint/2010/main" val="4180392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31DD7A-FF05-4E44-B4A3-6728FCEA8BC3}"/>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63FE132B-F158-4A32-BDCB-4DB1FD94B9ED}"/>
              </a:ext>
            </a:extLst>
          </p:cNvPr>
          <p:cNvSpPr>
            <a:spLocks noGrp="1"/>
          </p:cNvSpPr>
          <p:nvPr>
            <p:ph idx="1"/>
          </p:nvPr>
        </p:nvSpPr>
        <p:spPr/>
        <p:txBody>
          <a:bodyPr/>
          <a:lstStyle/>
          <a:p>
            <a:pPr algn="just"/>
            <a:r>
              <a:rPr lang="el-GR" dirty="0"/>
              <a:t>Νόμος 1475/1984 – Αξιοποίηση του Γεωθερμικού Δυναμικού- Ρύθμιση μιας μορφής ΑΠΕ της γεωθερμίας </a:t>
            </a:r>
          </a:p>
          <a:p>
            <a:pPr algn="just"/>
            <a:r>
              <a:rPr lang="el-GR" dirty="0"/>
              <a:t>Ν. 1559/1985 – Η δυνατότητα παραγωγής Ηλεκτρικής ενέργειας από ΑΠΕ σε ιδιώτες αυτοπαραγωγούς στη ΔΕΗ και στους Δήμους </a:t>
            </a:r>
          </a:p>
          <a:p>
            <a:pPr algn="just"/>
            <a:r>
              <a:rPr lang="el-GR" dirty="0"/>
              <a:t>ΠΔ 375/1987 ιδρύθηκε το Κέντρο ΑΠΕ</a:t>
            </a:r>
          </a:p>
          <a:p>
            <a:pPr algn="just"/>
            <a:r>
              <a:rPr lang="el-GR" dirty="0"/>
              <a:t>Νόμος 2244/1994 Απαίτηση εφοδιασμού σταθμών ΑΠΕ  με άδεια εγκατάστασης και με άδεια λειτουργίας </a:t>
            </a:r>
          </a:p>
        </p:txBody>
      </p:sp>
    </p:spTree>
    <p:extLst>
      <p:ext uri="{BB962C8B-B14F-4D97-AF65-F5344CB8AC3E}">
        <p14:creationId xmlns:p14="http://schemas.microsoft.com/office/powerpoint/2010/main" val="2316534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1889B-BB09-4869-B552-EBD25A4C57EB}"/>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B7954700-284B-407F-8B30-69551ACEF926}"/>
              </a:ext>
            </a:extLst>
          </p:cNvPr>
          <p:cNvSpPr>
            <a:spLocks noGrp="1"/>
          </p:cNvSpPr>
          <p:nvPr>
            <p:ph idx="1"/>
          </p:nvPr>
        </p:nvSpPr>
        <p:spPr/>
        <p:txBody>
          <a:bodyPr>
            <a:normAutofit fontScale="85000" lnSpcReduction="20000"/>
          </a:bodyPr>
          <a:lstStyle/>
          <a:p>
            <a:pPr algn="just"/>
            <a:r>
              <a:rPr lang="el-GR" dirty="0"/>
              <a:t>Νόμος 2773/1999 για την απελευθέρωση της αγοράς ηλεκτρικής ενέργειας υποχρέωση λήψης άδειας παραγωγής για σταθμούς ΑΠΕ </a:t>
            </a:r>
          </a:p>
          <a:p>
            <a:pPr algn="just"/>
            <a:r>
              <a:rPr lang="el-GR" dirty="0"/>
              <a:t>Νόμος 2941/2001 Άρθρο 2 τροποποιεί τον νόμο 998/1979</a:t>
            </a:r>
            <a:r>
              <a:rPr lang="en-US" dirty="0"/>
              <a:t>:</a:t>
            </a:r>
            <a:endParaRPr lang="el-GR" dirty="0"/>
          </a:p>
          <a:p>
            <a:pPr algn="just"/>
            <a:r>
              <a:rPr lang="el-GR" dirty="0"/>
              <a:t>"Η παραπάνω γενική απαγόρευση δεν ισχύει εφόσον πρόκειται για εκτέλεση στρατιωτικών έργων που αφορούν άμεσα την εθνική άμυνα της χώρας, για διανοίξεις δημόσιων οδών, για την κατασκευή και εγκατάσταση αγωγών φυσικού αερίου και πετρελαϊκών προϊόντων, για την κατασκευή και εγκατάσταση έργων ηλεκτροπαραγωγής από ανανεώσιμες πηγές ενέργειας (Α.Π.Ε.), καθώς και δικτύων σύνδεσής τους με το Σύστημα ή το Δίκτυο του άρθρου 2 του Ν. 2773/1999 (ΦΕΚ 286 Α`) η χάραξη των οποίων προβλέπει διέλευσή τους από δάσος ή δασική έκταση."</a:t>
            </a:r>
          </a:p>
          <a:p>
            <a:pPr algn="just"/>
            <a:endParaRPr lang="el-GR" dirty="0"/>
          </a:p>
        </p:txBody>
      </p:sp>
    </p:spTree>
    <p:extLst>
      <p:ext uri="{BB962C8B-B14F-4D97-AF65-F5344CB8AC3E}">
        <p14:creationId xmlns:p14="http://schemas.microsoft.com/office/powerpoint/2010/main" val="3116073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60A0E9-4422-4AB1-BD8E-577CCFFA6F7E}"/>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48B52DEC-9B6B-4B41-AB5C-3297EE04F4B0}"/>
              </a:ext>
            </a:extLst>
          </p:cNvPr>
          <p:cNvSpPr>
            <a:spLocks noGrp="1"/>
          </p:cNvSpPr>
          <p:nvPr>
            <p:ph idx="1"/>
          </p:nvPr>
        </p:nvSpPr>
        <p:spPr/>
        <p:txBody>
          <a:bodyPr/>
          <a:lstStyle/>
          <a:p>
            <a:pPr algn="just"/>
            <a:r>
              <a:rPr lang="el-GR" dirty="0"/>
              <a:t>Νόμος 3175/2003 Αξιοποίηση γεωθερμικού δυναμικού, τηλεθέρμανση και άλλες διατάξεις</a:t>
            </a:r>
          </a:p>
          <a:p>
            <a:pPr algn="just"/>
            <a:r>
              <a:rPr lang="el-GR" dirty="0"/>
              <a:t>Με το νόμο 3468/2006 μεταφέρθηκε η Οδηγία 2001/77 και διατάξεις της Οδηγίας 2004/8</a:t>
            </a:r>
          </a:p>
          <a:p>
            <a:pPr algn="just"/>
            <a:r>
              <a:rPr lang="el-GR" dirty="0"/>
              <a:t>Παραγωγή ηλεκτρικής ενέργειας από ΑΠΕ και ΣΥΘΥΑ  </a:t>
            </a:r>
          </a:p>
          <a:p>
            <a:pPr algn="just"/>
            <a:r>
              <a:rPr lang="el-GR" dirty="0"/>
              <a:t>Νόμος 3734/2009 μεταφορά της Οδηγίας 2004/8 </a:t>
            </a:r>
          </a:p>
          <a:p>
            <a:pPr algn="just"/>
            <a:r>
              <a:rPr lang="el-GR" dirty="0"/>
              <a:t>Προώθηση της συμπαραγωγής δύο ή περισσοτέρων μορφών ενέργειας  και άλλες διατάξεις </a:t>
            </a:r>
          </a:p>
        </p:txBody>
      </p:sp>
    </p:spTree>
    <p:extLst>
      <p:ext uri="{BB962C8B-B14F-4D97-AF65-F5344CB8AC3E}">
        <p14:creationId xmlns:p14="http://schemas.microsoft.com/office/powerpoint/2010/main" val="3809960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Νόμος 3851/2010 – Εθνικοί Στόχοι</a:t>
            </a:r>
          </a:p>
        </p:txBody>
      </p:sp>
      <p:sp>
        <p:nvSpPr>
          <p:cNvPr id="3" name="2 - Θέση περιεχομένου"/>
          <p:cNvSpPr>
            <a:spLocks noGrp="1"/>
          </p:cNvSpPr>
          <p:nvPr>
            <p:ph idx="1"/>
          </p:nvPr>
        </p:nvSpPr>
        <p:spPr>
          <a:xfrm>
            <a:off x="500034" y="1643050"/>
            <a:ext cx="8229600" cy="4543444"/>
          </a:xfrm>
        </p:spPr>
        <p:txBody>
          <a:bodyPr>
            <a:normAutofit fontScale="92500" lnSpcReduction="20000"/>
          </a:bodyPr>
          <a:lstStyle/>
          <a:p>
            <a:pPr algn="just"/>
            <a:r>
              <a:rPr lang="el-GR" dirty="0"/>
              <a:t>Συμμετοχή της ενέργειας που παράγεται από Α.Π.Ε. στην ακαθάριστη τελική κατανάλωση ενέργειας σε ποσοστό 20%. </a:t>
            </a:r>
          </a:p>
          <a:p>
            <a:pPr algn="just"/>
            <a:r>
              <a:rPr lang="el-GR" dirty="0"/>
              <a:t>Συμμετοχή της ηλεκτρικής ενέργειας που παράγεται από Α.Π.Ε. στην ακαθάριστη κατανάλωση ηλεκτρικής ενέργειας σε ποσοστό τουλάχιστον 40%. </a:t>
            </a:r>
          </a:p>
          <a:p>
            <a:pPr algn="just"/>
            <a:r>
              <a:rPr lang="el-GR" dirty="0"/>
              <a:t>Συμμετοχή της ενέργειας που παράγεται από Α.Π.Ε. στην τελική κατανάλωση ενέργειας για θέρμανση και ψύξη σε ποσοστό τουλάχιστον 20%. </a:t>
            </a:r>
          </a:p>
          <a:p>
            <a:pPr algn="just"/>
            <a:r>
              <a:rPr lang="el-GR" dirty="0"/>
              <a:t>Συμμετοχή της ενέργειας που παράγεται από Α.Π.Ε. στην τελική κατανάλωση ενέργειας στις μεταφορές σε ποσοστό τουλάχιστον 10%.</a:t>
            </a:r>
            <a:br>
              <a:rPr lang="el-GR" dirty="0"/>
            </a:b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252033-9F69-47C0-8951-D44C67E6BCA9}"/>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608ADCCC-F571-4106-91AC-C4A1BF0CE4CA}"/>
              </a:ext>
            </a:extLst>
          </p:cNvPr>
          <p:cNvSpPr>
            <a:spLocks noGrp="1"/>
          </p:cNvSpPr>
          <p:nvPr>
            <p:ph idx="1"/>
          </p:nvPr>
        </p:nvSpPr>
        <p:spPr/>
        <p:txBody>
          <a:bodyPr/>
          <a:lstStyle/>
          <a:p>
            <a:pPr algn="just"/>
            <a:r>
              <a:rPr lang="el-GR" dirty="0"/>
              <a:t>Νόμος 4062/2012- Ενσωμάτωση της Οδηγίας 2009/28 και 2009/30</a:t>
            </a:r>
          </a:p>
          <a:p>
            <a:pPr algn="just"/>
            <a:r>
              <a:rPr lang="el-GR" dirty="0"/>
              <a:t>Νόμος 4046/2012</a:t>
            </a:r>
          </a:p>
          <a:p>
            <a:pPr algn="just"/>
            <a:r>
              <a:rPr lang="el-GR" dirty="0"/>
              <a:t>Νόμος 4336/2015</a:t>
            </a:r>
          </a:p>
          <a:p>
            <a:pPr algn="just"/>
            <a:r>
              <a:rPr lang="el-GR" dirty="0"/>
              <a:t>Νόμος 4414/2016</a:t>
            </a:r>
          </a:p>
        </p:txBody>
      </p:sp>
    </p:spTree>
    <p:extLst>
      <p:ext uri="{BB962C8B-B14F-4D97-AF65-F5344CB8AC3E}">
        <p14:creationId xmlns:p14="http://schemas.microsoft.com/office/powerpoint/2010/main" val="4179455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Αδειοδότηση Έργων ΑΠΕ</a:t>
            </a:r>
          </a:p>
        </p:txBody>
      </p:sp>
      <p:sp>
        <p:nvSpPr>
          <p:cNvPr id="3" name="2 - Θέση περιεχομένου"/>
          <p:cNvSpPr>
            <a:spLocks noGrp="1"/>
          </p:cNvSpPr>
          <p:nvPr>
            <p:ph idx="1"/>
          </p:nvPr>
        </p:nvSpPr>
        <p:spPr/>
        <p:txBody>
          <a:bodyPr>
            <a:noAutofit/>
          </a:bodyPr>
          <a:lstStyle/>
          <a:p>
            <a:pPr algn="just"/>
            <a:r>
              <a:rPr lang="el-GR" sz="2800" dirty="0"/>
              <a:t>Άδεια παραγωγής - είναι η πρώτη από τις άδειες και τις εγκρίσεις που είναι απαραίτητο να εξασφαλίσει ο επενδυτής που επιθυμεί να δραστηριοποιηθεί στον τομέα της παραγωγής ενέργειας από ΑΠΕ </a:t>
            </a:r>
          </a:p>
          <a:p>
            <a:pPr algn="just"/>
            <a:r>
              <a:rPr lang="el-GR" sz="2800" dirty="0"/>
              <a:t>Χορηγείται με απόφαση της Ρυθμιστικής Αρχής Ενέργειας (ΡΑΕ) </a:t>
            </a:r>
          </a:p>
          <a:p>
            <a:pPr algn="just"/>
            <a:r>
              <a:rPr lang="el-GR" sz="2800" dirty="0"/>
              <a:t>Δικαίωμα υποβολής αίτησης για χορήγηση Άδειας Παραγωγής έχουν:</a:t>
            </a:r>
          </a:p>
          <a:p>
            <a:pPr algn="just">
              <a:buNone/>
            </a:pPr>
            <a:r>
              <a:rPr lang="el-GR" sz="2800" dirty="0"/>
              <a:t>-Φυσικά πρόσωπα που έχουν την υπηκοότητα Κράτους-Μέλους της ΕΕ, ή</a:t>
            </a:r>
          </a:p>
          <a:p>
            <a:pPr algn="just">
              <a:buNone/>
            </a:pPr>
            <a:r>
              <a:rPr lang="el-GR" sz="2800" dirty="0"/>
              <a:t>-</a:t>
            </a:r>
          </a:p>
          <a:p>
            <a:endParaRPr lang="el-GR"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Παραγωγής</a:t>
            </a:r>
          </a:p>
        </p:txBody>
      </p:sp>
      <p:sp>
        <p:nvSpPr>
          <p:cNvPr id="3" name="2 - Θέση περιεχομένου"/>
          <p:cNvSpPr>
            <a:spLocks noGrp="1"/>
          </p:cNvSpPr>
          <p:nvPr>
            <p:ph idx="1"/>
          </p:nvPr>
        </p:nvSpPr>
        <p:spPr/>
        <p:txBody>
          <a:bodyPr>
            <a:normAutofit fontScale="92500" lnSpcReduction="10000"/>
          </a:bodyPr>
          <a:lstStyle/>
          <a:p>
            <a:pPr algn="just"/>
            <a:r>
              <a:rPr lang="el-GR" sz="2800" dirty="0"/>
              <a:t>Νομικά πρόσωπα ή κοινοπραξίες που εδρεύουν σε Κράτος-Μέλος της ΕΕ</a:t>
            </a:r>
          </a:p>
          <a:p>
            <a:pPr algn="just"/>
            <a:r>
              <a:rPr lang="el-GR" sz="2800" dirty="0"/>
              <a:t>Η αίτηση συνοδεύεται από μελέτη σκοπιμότητας, συνοπτική παρουσίαση του επιχειρηματικού σχεδίου και άλλα έγγραφα και στοιχεία.</a:t>
            </a:r>
          </a:p>
          <a:p>
            <a:pPr algn="just"/>
            <a:r>
              <a:rPr lang="el-GR" sz="2800" dirty="0"/>
              <a:t>Δεν απαιτείται πλέον ή Προμελέτη Περιβαλλοντικών Επιπτώσεων (Π.Π.Ε.), και η αντίστοιχη αίτηση για την διενέργεια Προκαταρκτικής Περιβαλλοντικής Εκτίμησης και Αξιολόγησης. </a:t>
            </a:r>
            <a:endParaRPr lang="en-US" sz="2800" dirty="0"/>
          </a:p>
          <a:p>
            <a:pPr algn="just"/>
            <a:r>
              <a:rPr lang="el-GR" sz="2800" dirty="0"/>
              <a:t>Με την άδεια παραγωγής δεν χρειάζεται να προσδιορίζεται η ακριβής θέση της εγκαταστάσεως  αλλά μόνο ο τόπος για την άσκηση της δραστηριότητας </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Εξεταζόμενα κριτήρια για την άδεια παραγωγής</a:t>
            </a:r>
          </a:p>
        </p:txBody>
      </p:sp>
      <p:sp>
        <p:nvSpPr>
          <p:cNvPr id="3" name="2 - Θέση περιεχομένου"/>
          <p:cNvSpPr>
            <a:spLocks noGrp="1"/>
          </p:cNvSpPr>
          <p:nvPr>
            <p:ph idx="1"/>
          </p:nvPr>
        </p:nvSpPr>
        <p:spPr/>
        <p:txBody>
          <a:bodyPr>
            <a:normAutofit fontScale="25000" lnSpcReduction="20000"/>
          </a:bodyPr>
          <a:lstStyle/>
          <a:p>
            <a:pPr algn="just">
              <a:buNone/>
            </a:pPr>
            <a:r>
              <a:rPr lang="el-GR" sz="11200" dirty="0"/>
              <a:t>1. Εθνική ασφάλεια </a:t>
            </a:r>
          </a:p>
          <a:p>
            <a:pPr algn="just">
              <a:buNone/>
            </a:pPr>
            <a:r>
              <a:rPr lang="el-GR" sz="11200" dirty="0"/>
              <a:t>2. Προστασία της δημόσιας υγείας και ασφάλειας</a:t>
            </a:r>
          </a:p>
          <a:p>
            <a:pPr algn="just">
              <a:buNone/>
            </a:pPr>
            <a:r>
              <a:rPr lang="el-GR" sz="11200" i="1" dirty="0"/>
              <a:t>3.</a:t>
            </a:r>
            <a:r>
              <a:rPr lang="el-GR" sz="11200" dirty="0"/>
              <a:t>Ασφάλεια των εγκαταστάσεων και του σχετικού εξοπλισμού του Συστήματος και του Δικτύου</a:t>
            </a:r>
          </a:p>
          <a:p>
            <a:pPr algn="just">
              <a:buNone/>
            </a:pPr>
            <a:r>
              <a:rPr lang="el-GR" sz="11200" dirty="0"/>
              <a:t>4.</a:t>
            </a:r>
            <a:r>
              <a:rPr lang="el-GR" sz="11200" i="1" dirty="0"/>
              <a:t> </a:t>
            </a:r>
            <a:r>
              <a:rPr lang="el-GR" sz="11200" dirty="0"/>
              <a:t>Ενεργειακή αποδοτικότητα του έργου για το οποίο υποβάλλεται η σχετική αίτηση</a:t>
            </a:r>
          </a:p>
          <a:p>
            <a:pPr algn="just">
              <a:buNone/>
            </a:pPr>
            <a:r>
              <a:rPr lang="el-GR" sz="11200" dirty="0"/>
              <a:t>5. Δυνατότητα υλοποίησης του έργου, όπως προκύπτει από μελέτες που έχουν εκπονηθεί, γνωμοδοτήσεις αρμόδιων υπηρεσιών, καθώς και από άλλα συναφή στοιχεία</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0" dirty="0">
                <a:solidFill>
                  <a:schemeClr val="accent1"/>
                </a:solidFill>
                <a:effectLst>
                  <a:outerShdw blurRad="38100" dist="38100" dir="2700000" algn="tl">
                    <a:srgbClr val="000000">
                      <a:alpha val="43137"/>
                    </a:srgbClr>
                  </a:outerShdw>
                </a:effectLst>
              </a:rPr>
              <a:t>Εξεταζόμενα κριτήρια για την άδεια παραγωγής</a:t>
            </a:r>
            <a:endParaRPr lang="el-GR" b="0" dirty="0">
              <a:solidFill>
                <a:schemeClr val="accent1"/>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Autofit/>
          </a:bodyPr>
          <a:lstStyle/>
          <a:p>
            <a:pPr algn="just">
              <a:buNone/>
            </a:pPr>
            <a:r>
              <a:rPr lang="el-GR" sz="2800" dirty="0"/>
              <a:t>6. Δυνατότητα του αιτούντος ή των μετόχων ή εταίρων του να υλοποιήσει το έργο με βάση την επιστημονική και τεχνική επάρκειά </a:t>
            </a:r>
          </a:p>
          <a:p>
            <a:pPr algn="just">
              <a:buNone/>
            </a:pPr>
            <a:r>
              <a:rPr lang="el-GR" sz="2800" dirty="0"/>
              <a:t>7.Δυνατότητα εξασφάλισης της απαιτούμενης χρηματοδότησης από ίδια κεφάλαια ή τραπεζική χρηματοδότηση έργου</a:t>
            </a:r>
          </a:p>
          <a:p>
            <a:pPr algn="just">
              <a:buNone/>
            </a:pPr>
            <a:r>
              <a:rPr lang="el-GR" sz="2800" dirty="0"/>
              <a:t>8. Διασφάλιση παροχής υπηρεσιών κοινής ωφέλειας και προστασίας των πελατών. </a:t>
            </a:r>
          </a:p>
          <a:p>
            <a:pPr algn="just">
              <a:buNone/>
            </a:pPr>
            <a:r>
              <a:rPr lang="el-GR" sz="2800" dirty="0"/>
              <a:t>9. Συμβατότητα του έργου με το Εθνικό Σχέδιο Δράσης για την επίτευξη των στόχων για τις ΑΠΕ.</a:t>
            </a:r>
          </a:p>
          <a:p>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Ανανεώσιμες Πηγές Ενέργειας </a:t>
            </a:r>
          </a:p>
        </p:txBody>
      </p:sp>
      <p:sp>
        <p:nvSpPr>
          <p:cNvPr id="3" name="2 - Θέση περιεχομένου"/>
          <p:cNvSpPr>
            <a:spLocks noGrp="1"/>
          </p:cNvSpPr>
          <p:nvPr>
            <p:ph idx="1"/>
          </p:nvPr>
        </p:nvSpPr>
        <p:spPr/>
        <p:txBody>
          <a:bodyPr>
            <a:normAutofit/>
          </a:bodyPr>
          <a:lstStyle/>
          <a:p>
            <a:r>
              <a:rPr lang="el-GR" sz="2800" dirty="0"/>
              <a:t>Αιολική ενέργεια</a:t>
            </a:r>
          </a:p>
          <a:p>
            <a:r>
              <a:rPr lang="el-GR" sz="2800" dirty="0"/>
              <a:t>Ηλιακή ενέργεια </a:t>
            </a:r>
          </a:p>
          <a:p>
            <a:r>
              <a:rPr lang="el-GR" sz="2800" dirty="0"/>
              <a:t>Η ενέργεια κυμάτων</a:t>
            </a:r>
          </a:p>
          <a:p>
            <a:r>
              <a:rPr lang="el-GR" sz="2800" dirty="0"/>
              <a:t>Η παλιρροϊκή ενέργεια </a:t>
            </a:r>
          </a:p>
          <a:p>
            <a:r>
              <a:rPr lang="el-GR" sz="2800" dirty="0"/>
              <a:t>Η βιομάζα </a:t>
            </a:r>
          </a:p>
          <a:p>
            <a:r>
              <a:rPr lang="el-GR" sz="2800" dirty="0"/>
              <a:t>Η γεωθερμική ενέργεια </a:t>
            </a:r>
          </a:p>
          <a:p>
            <a:r>
              <a:rPr lang="el-GR" sz="2800" dirty="0"/>
              <a:t>Η υδραυλική ενέργεια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παραγωγής</a:t>
            </a:r>
          </a:p>
        </p:txBody>
      </p:sp>
      <p:sp>
        <p:nvSpPr>
          <p:cNvPr id="3" name="2 - Θέση περιεχομένου"/>
          <p:cNvSpPr>
            <a:spLocks noGrp="1"/>
          </p:cNvSpPr>
          <p:nvPr>
            <p:ph idx="1"/>
          </p:nvPr>
        </p:nvSpPr>
        <p:spPr/>
        <p:txBody>
          <a:bodyPr>
            <a:normAutofit fontScale="85000" lnSpcReduction="20000"/>
          </a:bodyPr>
          <a:lstStyle/>
          <a:p>
            <a:pPr algn="just"/>
            <a:r>
              <a:rPr lang="el-GR" sz="3000" dirty="0"/>
              <a:t>Η Ρ.Α.Ε. εξετάζει αν πληρούνται τα κριτήρια που ορίζει ο νόμος και </a:t>
            </a:r>
          </a:p>
          <a:p>
            <a:pPr algn="just"/>
            <a:r>
              <a:rPr lang="el-GR" sz="3000" dirty="0"/>
              <a:t>Αποφασίζει μέσα σε δύο (2) μήνες από την υποβολή της αίτησης, εφόσον ο φάκελος είναι πλήρης, άλλως από τη συμπλήρωσή του. </a:t>
            </a:r>
          </a:p>
          <a:p>
            <a:pPr algn="just"/>
            <a:r>
              <a:rPr lang="el-GR" sz="3000" dirty="0"/>
              <a:t>Ο φάκελος θεωρείται πλήρης εάν μέσα σε τριάντα μέρες από την υποβολή του δεν ζητηθούν εγγράφως από τον αιτούντα συμπληρωματικά στοιχεία</a:t>
            </a:r>
          </a:p>
          <a:p>
            <a:pPr algn="just"/>
            <a:r>
              <a:rPr lang="el-GR" sz="3000" dirty="0"/>
              <a:t>Η απόφαση αναρτάται στην ιστοσελίδα της Ρ.Α.Ε. και κοινοποιείται στον Υπουργό Περιβάλλοντος, Ενέργειας και Κλιματικής Αλλαγής με επιμέλειά της και δημοσιεύεται σε μία ημερήσια εφημερίδα πανελλαδικής κυκλοφορίας με μέριμνα του δικαιούχου. </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Παραγωγής</a:t>
            </a:r>
          </a:p>
        </p:txBody>
      </p:sp>
      <p:sp>
        <p:nvSpPr>
          <p:cNvPr id="3" name="2 - Θέση περιεχομένου"/>
          <p:cNvSpPr>
            <a:spLocks noGrp="1"/>
          </p:cNvSpPr>
          <p:nvPr>
            <p:ph idx="1"/>
          </p:nvPr>
        </p:nvSpPr>
        <p:spPr>
          <a:xfrm>
            <a:off x="457200" y="1600200"/>
            <a:ext cx="8229600" cy="4781128"/>
          </a:xfrm>
        </p:spPr>
        <p:txBody>
          <a:bodyPr>
            <a:normAutofit fontScale="25000" lnSpcReduction="20000"/>
          </a:bodyPr>
          <a:lstStyle/>
          <a:p>
            <a:pPr marL="137160" indent="0" algn="just">
              <a:lnSpc>
                <a:spcPct val="170000"/>
              </a:lnSpc>
              <a:spcBef>
                <a:spcPts val="0"/>
              </a:spcBef>
              <a:buNone/>
            </a:pPr>
            <a:r>
              <a:rPr lang="el-GR" sz="8800" dirty="0"/>
              <a:t>Κατά της απόφασης αυτής χωρεί αίτηση αναθεώρησης σύμφωνα με τις διατάξεις των άρθρων 32 και 33 του ν. 4001/2011.»</a:t>
            </a:r>
          </a:p>
          <a:p>
            <a:pPr marL="137160" indent="0" algn="just">
              <a:lnSpc>
                <a:spcPct val="170000"/>
              </a:lnSpc>
              <a:spcBef>
                <a:spcPts val="0"/>
              </a:spcBef>
              <a:buNone/>
            </a:pPr>
            <a:r>
              <a:rPr lang="el-GR" sz="8800" dirty="0"/>
              <a:t>Η άδεια παραγωγής ηλεκτρικής ενέργειας από Α.Π.Ε. ή Σ.Η.Θ.Υ.Α. περιλαμβάνει τα εξής στοιχεία:</a:t>
            </a:r>
          </a:p>
          <a:p>
            <a:pPr marL="137160" indent="0" algn="just">
              <a:lnSpc>
                <a:spcPct val="170000"/>
              </a:lnSpc>
              <a:spcBef>
                <a:spcPts val="0"/>
              </a:spcBef>
              <a:buNone/>
            </a:pPr>
            <a:r>
              <a:rPr lang="el-GR" sz="8800" dirty="0"/>
              <a:t>α) τον κάτοχό της, παραγωγό ή </a:t>
            </a:r>
            <a:r>
              <a:rPr lang="el-GR" sz="8800" dirty="0" err="1"/>
              <a:t>αυτοπαραγωγό</a:t>
            </a:r>
            <a:r>
              <a:rPr lang="el-GR" sz="8800" dirty="0"/>
              <a:t>, φυσικό ή νομικό πρόσωπο,</a:t>
            </a:r>
          </a:p>
          <a:p>
            <a:pPr marL="137160" indent="0" algn="just">
              <a:lnSpc>
                <a:spcPct val="170000"/>
              </a:lnSpc>
              <a:spcBef>
                <a:spcPts val="0"/>
              </a:spcBef>
              <a:buNone/>
            </a:pPr>
            <a:r>
              <a:rPr lang="el-GR" sz="8800" dirty="0"/>
              <a:t>β) τον τόπο εγκατάστασης του σταθμού παραγωγής ηλεκτρικής ενέργειας,</a:t>
            </a:r>
          </a:p>
          <a:p>
            <a:pPr marL="137160" indent="0" algn="just">
              <a:lnSpc>
                <a:spcPct val="170000"/>
              </a:lnSpc>
              <a:spcBef>
                <a:spcPts val="0"/>
              </a:spcBef>
              <a:buNone/>
            </a:pPr>
            <a:r>
              <a:rPr lang="el-GR" sz="8800" dirty="0"/>
              <a:t>γ) την Εγκατεστημένη Ισχύ και τη Μέγιστη Ισχύ Παραγωγής,</a:t>
            </a:r>
          </a:p>
          <a:p>
            <a:pPr marL="137160" indent="0" algn="just">
              <a:lnSpc>
                <a:spcPct val="150000"/>
              </a:lnSpc>
              <a:spcBef>
                <a:spcPts val="0"/>
              </a:spcBef>
              <a:buNone/>
            </a:pPr>
            <a:endParaRPr lang="el-GR" dirty="0"/>
          </a:p>
          <a:p>
            <a:pPr marL="137160" indent="0" algn="just">
              <a:lnSpc>
                <a:spcPct val="150000"/>
              </a:lnSpc>
              <a:spcBef>
                <a:spcPts val="0"/>
              </a:spcBef>
              <a:buNone/>
            </a:pPr>
            <a:r>
              <a:rPr lang="el-GR" dirty="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24E711-0314-44E4-900E-C30DCD66FA8A}"/>
              </a:ext>
            </a:extLst>
          </p:cNvPr>
          <p:cNvSpPr>
            <a:spLocks noGrp="1"/>
          </p:cNvSpPr>
          <p:nvPr>
            <p:ph type="title"/>
          </p:nvPr>
        </p:nvSpPr>
        <p:spPr/>
        <p:txBody>
          <a:bodyPr/>
          <a:lstStyle/>
          <a:p>
            <a:r>
              <a:rPr lang="el-GR" dirty="0"/>
              <a:t>Άδεια Παραγωγής </a:t>
            </a:r>
          </a:p>
        </p:txBody>
      </p:sp>
      <p:sp>
        <p:nvSpPr>
          <p:cNvPr id="3" name="Θέση περιεχομένου 2">
            <a:extLst>
              <a:ext uri="{FF2B5EF4-FFF2-40B4-BE49-F238E27FC236}">
                <a16:creationId xmlns:a16="http://schemas.microsoft.com/office/drawing/2014/main" id="{2D760026-FA11-4A37-9172-9DE5726C2B7B}"/>
              </a:ext>
            </a:extLst>
          </p:cNvPr>
          <p:cNvSpPr>
            <a:spLocks noGrp="1"/>
          </p:cNvSpPr>
          <p:nvPr>
            <p:ph idx="1"/>
          </p:nvPr>
        </p:nvSpPr>
        <p:spPr/>
        <p:txBody>
          <a:bodyPr>
            <a:normAutofit fontScale="92500" lnSpcReduction="10000"/>
          </a:bodyPr>
          <a:lstStyle/>
          <a:p>
            <a:pPr marL="137160" indent="0" algn="just">
              <a:lnSpc>
                <a:spcPct val="150000"/>
              </a:lnSpc>
              <a:spcBef>
                <a:spcPts val="0"/>
              </a:spcBef>
              <a:buNone/>
            </a:pPr>
            <a:r>
              <a:rPr lang="el-GR" dirty="0"/>
              <a:t>δ) τη χρησιμοποιούμενη τεχνολογία ή τη μορφή Α.Π.Ε., αν χορηγείται για σταθμό Α.Π.Ε.,</a:t>
            </a:r>
          </a:p>
          <a:p>
            <a:pPr marL="137160" indent="0" algn="just">
              <a:lnSpc>
                <a:spcPct val="150000"/>
              </a:lnSpc>
              <a:spcBef>
                <a:spcPts val="0"/>
              </a:spcBef>
              <a:buNone/>
            </a:pPr>
            <a:r>
              <a:rPr lang="el-GR" dirty="0"/>
              <a:t>ε) τη διάρκεια ισχύος της,</a:t>
            </a:r>
          </a:p>
          <a:p>
            <a:pPr marL="137160" indent="0" algn="just">
              <a:lnSpc>
                <a:spcPct val="150000"/>
              </a:lnSpc>
              <a:spcBef>
                <a:spcPts val="0"/>
              </a:spcBef>
              <a:buNone/>
            </a:pPr>
            <a:r>
              <a:rPr lang="el-GR" dirty="0"/>
              <a:t>"στ) το ή τα πρόσωπα, φυσικά ή νομικά, που εξασφαλίζουν τη χρηματοδότηση του έργου, τα οποία μπορεί να είναι διαφορετικά από τον κάτοχο της άδειας ή τους μετόχους του και έχουν αξιολογηθεί από τη Ρ.Α.Ε. κατά το κριτήριο (ζ) της παρ. 1 του παρόντος άρθρου."</a:t>
            </a:r>
          </a:p>
          <a:p>
            <a:endParaRPr lang="el-GR" dirty="0"/>
          </a:p>
        </p:txBody>
      </p:sp>
    </p:spTree>
    <p:extLst>
      <p:ext uri="{BB962C8B-B14F-4D97-AF65-F5344CB8AC3E}">
        <p14:creationId xmlns:p14="http://schemas.microsoft.com/office/powerpoint/2010/main" val="1467082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30A4A8-49E6-4A63-919F-9678BFE84580}"/>
              </a:ext>
            </a:extLst>
          </p:cNvPr>
          <p:cNvSpPr>
            <a:spLocks noGrp="1"/>
          </p:cNvSpPr>
          <p:nvPr>
            <p:ph type="title"/>
          </p:nvPr>
        </p:nvSpPr>
        <p:spPr/>
        <p:txBody>
          <a:bodyPr/>
          <a:lstStyle/>
          <a:p>
            <a:r>
              <a:rPr lang="el-GR" dirty="0"/>
              <a:t>Άδεια Παραγωγής </a:t>
            </a:r>
          </a:p>
        </p:txBody>
      </p:sp>
      <p:sp>
        <p:nvSpPr>
          <p:cNvPr id="3" name="Θέση περιεχομένου 2">
            <a:extLst>
              <a:ext uri="{FF2B5EF4-FFF2-40B4-BE49-F238E27FC236}">
                <a16:creationId xmlns:a16="http://schemas.microsoft.com/office/drawing/2014/main" id="{EB5D5ADB-5B4D-4322-80D9-969F058080B3}"/>
              </a:ext>
            </a:extLst>
          </p:cNvPr>
          <p:cNvSpPr>
            <a:spLocks noGrp="1"/>
          </p:cNvSpPr>
          <p:nvPr>
            <p:ph idx="1"/>
          </p:nvPr>
        </p:nvSpPr>
        <p:spPr/>
        <p:txBody>
          <a:bodyPr/>
          <a:lstStyle/>
          <a:p>
            <a:pPr algn="just"/>
            <a:r>
              <a:rPr lang="el-GR" dirty="0"/>
              <a:t>Η απόφαση αναρτάται στην ιστοσελίδα της Ρ.Α.Ε. και κοινοποιείται στον Υπουργό Περιβάλλοντος, Ενέργειας και Κλιματικής Αλλαγής με επιμέλεια της και δημοσιεύεται αμελητί σε μία ημερήσια εφημερίδα πανελλαδικής κυκλοφορίας με μέριμνα του δικαιούχου. Ο Υπουργός ελέγχει αυτεπαγγέλτως τη νομιμότητα της μέσα σε είκοσι (20) ημέρες από την περιέλευσή της σε αυτόν.</a:t>
            </a:r>
          </a:p>
        </p:txBody>
      </p:sp>
    </p:spTree>
    <p:extLst>
      <p:ext uri="{BB962C8B-B14F-4D97-AF65-F5344CB8AC3E}">
        <p14:creationId xmlns:p14="http://schemas.microsoft.com/office/powerpoint/2010/main" val="2722400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Υποχρεώσεις των κατόχων άδειας παραγωγής</a:t>
            </a:r>
          </a:p>
        </p:txBody>
      </p:sp>
      <p:sp>
        <p:nvSpPr>
          <p:cNvPr id="3" name="2 - Θέση περιεχομένου"/>
          <p:cNvSpPr>
            <a:spLocks noGrp="1"/>
          </p:cNvSpPr>
          <p:nvPr>
            <p:ph idx="1"/>
          </p:nvPr>
        </p:nvSpPr>
        <p:spPr/>
        <p:txBody>
          <a:bodyPr>
            <a:normAutofit fontScale="92500"/>
          </a:bodyPr>
          <a:lstStyle/>
          <a:p>
            <a:pPr algn="just">
              <a:buNone/>
            </a:pPr>
            <a:r>
              <a:rPr lang="el-GR" sz="3000" dirty="0"/>
              <a:t>Ο κάτοχος Άδειας Παραγωγής μέχρι την έκδοση της Άδειας Λειτουργίας υποχρεούται:</a:t>
            </a:r>
          </a:p>
          <a:p>
            <a:pPr algn="just"/>
            <a:r>
              <a:rPr lang="el-GR" sz="3000" dirty="0"/>
              <a:t>Να ενημερώνει τη ΡΑΕ για την πρόοδο υλοποίησης των έργων, με την υποβολή σχετικής έκθεσης </a:t>
            </a:r>
          </a:p>
          <a:p>
            <a:pPr algn="just"/>
            <a:r>
              <a:rPr lang="el-GR" sz="3000" dirty="0"/>
              <a:t>Να την ενημερώνει για κάθε έγκριση ή άδεια ή αρνητική γνωμοδότηση που λαμβάνει στο πλαίσιο της διαδικασίας περιβαλλοντικής αδειοδότησης, και</a:t>
            </a:r>
          </a:p>
          <a:p>
            <a:pPr algn="just"/>
            <a:r>
              <a:rPr lang="el-GR" sz="3000" dirty="0"/>
              <a:t>Να της παρέχει κάθε στοιχείο ή έγγραφο που του ζητείται</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Άδεια Παραγωγής</a:t>
            </a:r>
          </a:p>
        </p:txBody>
      </p:sp>
      <p:sp>
        <p:nvSpPr>
          <p:cNvPr id="3" name="2 - Θέση περιεχομένου"/>
          <p:cNvSpPr>
            <a:spLocks noGrp="1"/>
          </p:cNvSpPr>
          <p:nvPr>
            <p:ph idx="1"/>
          </p:nvPr>
        </p:nvSpPr>
        <p:spPr/>
        <p:txBody>
          <a:bodyPr>
            <a:normAutofit fontScale="85000" lnSpcReduction="20000"/>
          </a:bodyPr>
          <a:lstStyle/>
          <a:p>
            <a:pPr algn="just"/>
            <a:r>
              <a:rPr lang="el-GR" dirty="0"/>
              <a:t>Εξαιρούνται από την υποχρέωση να λάβουν άδεια παραγωγής ηλεκτρικής ενέργειας φυσικά ή νομικά πρόσωπα που παράγουν ηλεκτρική ενέργεια από τις εξής κατηγορίες εγκαταστάσεων Α.Π.Ε. ή Σ.Η.Θ.Υ.Α.: </a:t>
            </a:r>
          </a:p>
          <a:p>
            <a:pPr algn="just"/>
            <a:r>
              <a:rPr lang="el-GR" dirty="0"/>
              <a:t>α) γεωθερμικούς σταθμούς με εγκατεστημένη ηλεκτρική ισχύ μικρότερη ή ίση του μισού (0,5) MW, </a:t>
            </a:r>
          </a:p>
          <a:p>
            <a:pPr algn="just"/>
            <a:r>
              <a:rPr lang="el-GR" dirty="0"/>
              <a:t>β) σταθμούς βιομάζας, βιοαερίου και </a:t>
            </a:r>
            <a:r>
              <a:rPr lang="el-GR" dirty="0" err="1"/>
              <a:t>βιοκαυσίμων</a:t>
            </a:r>
            <a:r>
              <a:rPr lang="el-GR" dirty="0"/>
              <a:t> με εγκατεστημένη ηλεκτρική ισχύ μικρότερη ή ίση του ενός (1) MW, </a:t>
            </a:r>
          </a:p>
          <a:p>
            <a:pPr algn="just"/>
            <a:r>
              <a:rPr lang="el-GR" dirty="0"/>
              <a:t>γ) </a:t>
            </a:r>
            <a:r>
              <a:rPr lang="el-GR" dirty="0" err="1"/>
              <a:t>φωτοβολταϊκούς</a:t>
            </a:r>
            <a:r>
              <a:rPr lang="el-GR" dirty="0"/>
              <a:t> ή ηλιοθερμικούς σταθμούς με εγκατεστημένη ηλεκτρική ισχύ μικρότερη ή ίση του ενός (1) </a:t>
            </a:r>
            <a:r>
              <a:rPr lang="el-GR" dirty="0" err="1"/>
              <a:t>MWp</a:t>
            </a:r>
            <a:r>
              <a:rPr lang="el-GR" dirty="0"/>
              <a:t>, </a:t>
            </a:r>
          </a:p>
          <a:p>
            <a:pPr algn="just"/>
            <a:r>
              <a:rPr lang="el-GR" dirty="0"/>
              <a:t>δ) αιολικές εγκαταστάσεις με εγκατεστημένη ηλεκτρική ισχύ μικρότερη ή ίση των εξήντα (60) </a:t>
            </a:r>
            <a:r>
              <a:rPr lang="el-GR" dirty="0" err="1"/>
              <a:t>kW</a:t>
            </a:r>
            <a:r>
              <a:rPr lang="el-GR"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εγκατάστασης </a:t>
            </a:r>
          </a:p>
        </p:txBody>
      </p:sp>
      <p:sp>
        <p:nvSpPr>
          <p:cNvPr id="3" name="2 - Θέση περιεχομένου"/>
          <p:cNvSpPr>
            <a:spLocks noGrp="1"/>
          </p:cNvSpPr>
          <p:nvPr>
            <p:ph idx="1"/>
          </p:nvPr>
        </p:nvSpPr>
        <p:spPr>
          <a:xfrm>
            <a:off x="457200" y="1600200"/>
            <a:ext cx="8229600" cy="5043510"/>
          </a:xfrm>
        </p:spPr>
        <p:txBody>
          <a:bodyPr>
            <a:noAutofit/>
          </a:bodyPr>
          <a:lstStyle/>
          <a:p>
            <a:r>
              <a:rPr lang="el-GR" sz="2800" dirty="0"/>
              <a:t>Οι σταθμοί παραγωγής ηλεκτρικής ενέργειας από ΑΠΕ ή ΣΗΘΥΑ, επιτρέπεται να εγκαθίστανται :</a:t>
            </a:r>
          </a:p>
          <a:p>
            <a:r>
              <a:rPr lang="el-GR" sz="2800" dirty="0"/>
              <a:t>Σε γήπεδο ή σε χώρο, του οποίου ο αιτών έχει το δικαίωμα νόμιμης χρήσης.</a:t>
            </a:r>
          </a:p>
          <a:p>
            <a:r>
              <a:rPr lang="el-GR" sz="2800" dirty="0"/>
              <a:t>Σε δάση ή δασικές εκτάσεις, εφόσον έχει επιτραπεί μέσα σε αυτά η εκτέλεση έργων</a:t>
            </a:r>
          </a:p>
          <a:p>
            <a:r>
              <a:rPr lang="el-GR" sz="2800" dirty="0"/>
              <a:t>Σε αιγιαλό, παραλία, θάλασσα ή σε πυθμένα της, εφόσον έχει παραχωρηθεί το δικαίωμα χρήσης του</a:t>
            </a:r>
          </a:p>
          <a:p>
            <a:r>
              <a:rPr lang="el-GR" sz="2800" dirty="0"/>
              <a:t>Για την εγκατάσταση ή επέκταση σταθμού παραγωγής ηλεκτρικής ενέργειας από ΑΠΕ ή ΣΗΘΥΑ, απαιτείται Άδεια Εγκατάστασης</a:t>
            </a:r>
          </a:p>
          <a:p>
            <a:endParaRPr lang="el-GR"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εγκατάστασης </a:t>
            </a:r>
          </a:p>
        </p:txBody>
      </p:sp>
      <p:sp>
        <p:nvSpPr>
          <p:cNvPr id="3" name="2 - Θέση περιεχομένου"/>
          <p:cNvSpPr>
            <a:spLocks noGrp="1"/>
          </p:cNvSpPr>
          <p:nvPr>
            <p:ph idx="1"/>
          </p:nvPr>
        </p:nvSpPr>
        <p:spPr/>
        <p:txBody>
          <a:bodyPr>
            <a:normAutofit/>
          </a:bodyPr>
          <a:lstStyle/>
          <a:p>
            <a:pPr algn="just"/>
            <a:r>
              <a:rPr lang="el-GR" sz="3000" dirty="0"/>
              <a:t>Αυτή χορηγείται κατόπιν αιτήσεως προς την Περιφέρεια στα όρια της οποίας εγκαθίσταται ο σταθμός. Προϋποθέτει άδεια παραγωγής και έγκριση περιβαλλοντικών όρων</a:t>
            </a:r>
          </a:p>
          <a:p>
            <a:pPr algn="just"/>
            <a:r>
              <a:rPr lang="el-GR" sz="3000" dirty="0"/>
              <a:t>Η Άδεια Εγκατάστασης εκδίδεται από τον Γενικό Γραμματέα της Περιφέρειας εντός προθεσμίας δεκαπέντε (15) εργάσιμων ημερών από την ολοκλήρωση της διαδικασίας ελέγχου των δικαιολογητικών. </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Άδεια λειτουργίας </a:t>
            </a:r>
          </a:p>
        </p:txBody>
      </p:sp>
      <p:sp>
        <p:nvSpPr>
          <p:cNvPr id="3" name="2 - Θέση περιεχομένου"/>
          <p:cNvSpPr>
            <a:spLocks noGrp="1"/>
          </p:cNvSpPr>
          <p:nvPr>
            <p:ph idx="1"/>
          </p:nvPr>
        </p:nvSpPr>
        <p:spPr/>
        <p:txBody>
          <a:bodyPr>
            <a:normAutofit fontScale="55000" lnSpcReduction="20000"/>
          </a:bodyPr>
          <a:lstStyle/>
          <a:p>
            <a:pPr algn="just"/>
            <a:r>
              <a:rPr lang="el-GR" sz="4500" dirty="0"/>
              <a:t>Για τη λειτουργία όσων σταθμών ΑΠΕ ή ΣΗΘΥΑ απαιτείται και Άδεια Λειτουργίας. </a:t>
            </a:r>
          </a:p>
          <a:p>
            <a:pPr algn="just"/>
            <a:r>
              <a:rPr lang="el-GR" sz="4500" dirty="0"/>
              <a:t>Η άδεια αυτή χορηγείται με απόφαση της ίδιας αρχής που χορήγησε και την Άδεια Εγκατάστασης, μετά από αίτηση του ενδιαφερόμενου. </a:t>
            </a:r>
          </a:p>
          <a:p>
            <a:pPr algn="just"/>
            <a:r>
              <a:rPr lang="el-GR" sz="4500" dirty="0"/>
              <a:t>Προηγείται αυτοψία από τα αρμόδια όργανα</a:t>
            </a:r>
          </a:p>
          <a:p>
            <a:pPr algn="just"/>
            <a:r>
              <a:rPr lang="el-GR" sz="4500" dirty="0"/>
              <a:t>Έλεγχος από το Κέντρο Ανανεώσιμων Πηγών Ενέργειας για την διασφάλιση των αναγκαίων λειτουργικών και τεχνικών χαρακτηριστικών του εξοπλισμού του σταθμού </a:t>
            </a:r>
          </a:p>
          <a:p>
            <a:pPr algn="just"/>
            <a:r>
              <a:rPr lang="el-GR" sz="4500" dirty="0"/>
              <a:t>Η Άδεια Λειτουργίας εκδίδεται εντός δεκαπέντε (20) ημερών από την ολοκλήρωση των ανωτέρω ελέγχων, εφόσον αυτοί αποβούν θετικοί</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D78DB4-E82F-494C-A50E-D31A8886DE68}"/>
              </a:ext>
            </a:extLst>
          </p:cNvPr>
          <p:cNvSpPr>
            <a:spLocks noGrp="1"/>
          </p:cNvSpPr>
          <p:nvPr>
            <p:ph type="title"/>
          </p:nvPr>
        </p:nvSpPr>
        <p:spPr/>
        <p:txBody>
          <a:bodyPr/>
          <a:lstStyle/>
          <a:p>
            <a:r>
              <a:rPr lang="el-GR"/>
              <a:t>ΟΙ ΑΠΕ ΣΤΗΝ ΕΛΛΑΔΑ</a:t>
            </a:r>
          </a:p>
        </p:txBody>
      </p:sp>
      <p:sp>
        <p:nvSpPr>
          <p:cNvPr id="3" name="Θέση περιεχομένου 2">
            <a:extLst>
              <a:ext uri="{FF2B5EF4-FFF2-40B4-BE49-F238E27FC236}">
                <a16:creationId xmlns:a16="http://schemas.microsoft.com/office/drawing/2014/main" id="{A8F1D262-326B-4372-8B88-A57C11424FF6}"/>
              </a:ext>
            </a:extLst>
          </p:cNvPr>
          <p:cNvSpPr>
            <a:spLocks noGrp="1"/>
          </p:cNvSpPr>
          <p:nvPr>
            <p:ph idx="1"/>
          </p:nvPr>
        </p:nvSpPr>
        <p:spPr/>
        <p:txBody>
          <a:bodyPr>
            <a:normAutofit fontScale="70000" lnSpcReduction="20000"/>
          </a:bodyPr>
          <a:lstStyle/>
          <a:p>
            <a:pPr algn="just"/>
            <a:r>
              <a:rPr lang="el-GR" dirty="0"/>
              <a:t>Σύμβαση πώλησης</a:t>
            </a:r>
          </a:p>
          <a:p>
            <a:pPr algn="just"/>
            <a:r>
              <a:rPr lang="el-GR" dirty="0"/>
              <a:t>1. Για την ένταξη σταθμών παραγωγής ηλεκτρικής ενέργειας από Α.Π.Ε. ή Σ.Η.Θ.Υ.Α. στο Σύστημα ή στο Δίκτυο, περιλαμβανομένου και του Δικτύου των Μη Διασυνδεδεμένων Νησιών, σύμφωνα με τα άρθρα 9 και 10, ο Διαχειριστής του Συστήματος, εφόσον οι εγκαταστάσεις παραγωγής ηλεκτρικής ενέργειας συνδέονται στο Σύστημα είτε απευθείας είτε μέσω του Δικτύου ή ο Διαχειριστής Μη Διασυνδεδεμένων Νησιών, εφόσον οι εγκαταστάσεις παραγωγής συνδέονται με το Δίκτυο των Μη Διασυνδεδεμένων Νησιών, υποχρεούνται να συνάπτουν σύμβαση πώλησης ηλεκτρικής ενέργειας με τον κάτοχο της άδειας παραγωγής της.</a:t>
            </a:r>
          </a:p>
          <a:p>
            <a:pPr algn="just"/>
            <a:r>
              <a:rPr lang="el-GR" dirty="0"/>
              <a:t>2 «Η Σύμβαση Πώλησης ηλεκτρικής ενέργειας που παράγεται από σταθμούς Α.Π.Ε. και Σ.Η.Θ.Υ.Α. ισχύει για είκοσι (20) έτη. Ειδικά η Σύμβαση Πώλησης ηλεκτρικής ενέργειας που παράγεται από ηλιοθερμικούς σταθμούς ηλεκτροπαραγωγής ισχύει για είκοσι πέντε (25) έτη.»</a:t>
            </a:r>
          </a:p>
        </p:txBody>
      </p:sp>
    </p:spTree>
    <p:extLst>
      <p:ext uri="{BB962C8B-B14F-4D97-AF65-F5344CB8AC3E}">
        <p14:creationId xmlns:p14="http://schemas.microsoft.com/office/powerpoint/2010/main" val="517348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25000" lnSpcReduction="20000"/>
          </a:bodyPr>
          <a:lstStyle/>
          <a:p>
            <a:pPr algn="just"/>
            <a:r>
              <a:rPr lang="el-GR" sz="11200" dirty="0"/>
              <a:t>Πράσινη βίβλος για την ενέργεια στο μέλλον</a:t>
            </a:r>
            <a:r>
              <a:rPr lang="en-US" sz="11200" dirty="0"/>
              <a:t>: </a:t>
            </a:r>
            <a:r>
              <a:rPr lang="el-GR" sz="11200" dirty="0"/>
              <a:t>Ανανεώσιμες πηγές ενέργειας </a:t>
            </a:r>
            <a:r>
              <a:rPr lang="en-US" sz="11200" dirty="0"/>
              <a:t>COM (96) 576</a:t>
            </a:r>
            <a:r>
              <a:rPr lang="el-GR" sz="11200" dirty="0"/>
              <a:t> </a:t>
            </a:r>
          </a:p>
          <a:p>
            <a:pPr algn="just">
              <a:buNone/>
            </a:pPr>
            <a:r>
              <a:rPr lang="el-GR" sz="11200" dirty="0"/>
              <a:t>Τέθηκαν οι βασικοί προβληματισμοί προκειμένου τα κράτη μέλη να στραφούν στη χρήση των φιλικών προς το περιβάλλον πηγών ενέργειας </a:t>
            </a:r>
          </a:p>
          <a:p>
            <a:pPr algn="just">
              <a:buNone/>
            </a:pPr>
            <a:r>
              <a:rPr lang="el-GR" sz="11200" dirty="0"/>
              <a:t>Πλεονεκτήματα της προσφυγής στις ανανεώσιμες πηγές ενεργείας:</a:t>
            </a:r>
          </a:p>
          <a:p>
            <a:pPr algn="just"/>
            <a:r>
              <a:rPr lang="el-GR" sz="11200" dirty="0"/>
              <a:t>είναι σύμφωνη με τη συνολική στρατηγική της αειφόρου ανάπτυξης</a:t>
            </a:r>
          </a:p>
          <a:p>
            <a:pPr algn="just"/>
            <a:r>
              <a:rPr lang="el-GR" sz="11200" dirty="0"/>
              <a:t>επιτρέπει τη μείωση της εξάρτησης της Ευρωπαϊκής Ένωσης από τις εισαγωγές ενέργειας, και την ως εκ τούτου εξασφάλιση του εφοδιασμού</a:t>
            </a:r>
          </a:p>
          <a:p>
            <a:pPr algn="just">
              <a:buNone/>
            </a:pPr>
            <a:endParaRPr lang="el-GR"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Νομολογία</a:t>
            </a:r>
          </a:p>
        </p:txBody>
      </p:sp>
      <p:sp>
        <p:nvSpPr>
          <p:cNvPr id="3" name="2 - Θέση περιεχομένου"/>
          <p:cNvSpPr>
            <a:spLocks noGrp="1"/>
          </p:cNvSpPr>
          <p:nvPr>
            <p:ph idx="1"/>
          </p:nvPr>
        </p:nvSpPr>
        <p:spPr/>
        <p:txBody>
          <a:bodyPr>
            <a:normAutofit fontScale="92500" lnSpcReduction="20000"/>
          </a:bodyPr>
          <a:lstStyle/>
          <a:p>
            <a:pPr algn="just"/>
            <a:r>
              <a:rPr lang="el-GR" dirty="0"/>
              <a:t>Αιολικοί σταθμοί παραγωγής ηλεκτρικής ενέργειας. Αίτηση ακύρωσης της άρνησης της Διοίκησης να παρατείνει την άδεια εγκατάστασης του έργου. Για την έκδοση άδειας εγκατάστασης σε συγκεκριμένη θέση απαιτείται η ύπαρξη ισχύουσας στο όνομα του αιτούντος άδειας παραγωγής ηλεκτρικής ενέργειας για την ίδια θέση. </a:t>
            </a:r>
          </a:p>
          <a:p>
            <a:pPr algn="just"/>
            <a:r>
              <a:rPr lang="el-GR" dirty="0"/>
              <a:t>Η αιτούσα δεν έχει </a:t>
            </a:r>
            <a:r>
              <a:rPr lang="el-GR" dirty="0" err="1"/>
              <a:t>ενεστώς</a:t>
            </a:r>
            <a:r>
              <a:rPr lang="el-GR" dirty="0"/>
              <a:t> έννομο συμφέρον για την άσκηση της κρινόμενης αιτήσεως, διότι μεταβίβασε την άδεια παραγωγής. Δεν αρκούν τυχόν εγγυητικής φύσεως ευθύνες της έναντι της νέας δικαιούχου, η οποία ζήτησε άδεια εγκατάστασης στο όνομά της. </a:t>
            </a:r>
          </a:p>
          <a:p>
            <a:pPr algn="just"/>
            <a:r>
              <a:rPr lang="el-GR" dirty="0"/>
              <a:t>Απορρίπτεται η αίτηση ακύρωσης ως απαράδεκτη. Συμβούλιο της Επικρατείας 2319/2016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Νομολογία</a:t>
            </a:r>
          </a:p>
        </p:txBody>
      </p:sp>
      <p:sp>
        <p:nvSpPr>
          <p:cNvPr id="3" name="2 - Θέση περιεχομένου"/>
          <p:cNvSpPr>
            <a:spLocks noGrp="1"/>
          </p:cNvSpPr>
          <p:nvPr>
            <p:ph idx="1"/>
          </p:nvPr>
        </p:nvSpPr>
        <p:spPr/>
        <p:txBody>
          <a:bodyPr>
            <a:normAutofit fontScale="70000" lnSpcReduction="20000"/>
          </a:bodyPr>
          <a:lstStyle/>
          <a:p>
            <a:pPr algn="just"/>
            <a:r>
              <a:rPr lang="el-GR" dirty="0"/>
              <a:t>Χορήγηση άδειας παραγωγής ηλεκτρικής ενέργειας από Ανανεώσιμες Πηγές Ενέργειας και Συμπαραγωγή Ηλεκτρισμού και Θερμότητας Υψηλής Απόδοσης. </a:t>
            </a:r>
          </a:p>
          <a:p>
            <a:pPr algn="just"/>
            <a:r>
              <a:rPr lang="el-GR" dirty="0"/>
              <a:t>Προκείμενου να χορηγηθεί αδεία παραγωγής ηλεκτρικής ενεργεία από ΑΠΕ, ο αιτών, υποχρεούται να αποδείξει ότι έχει την δυνατότητα υλοποίησης του έργου εξασφαλίζοντας την απαιτουμένη χρηματοδότηση, είτε από ίδια κεφαλαία ή τραπεζική χρηματοδότηση ή κεφάλαια επιχειρηματικών συμμετοχών ή συνδυασμό αυτών. </a:t>
            </a:r>
          </a:p>
          <a:p>
            <a:pPr algn="just"/>
            <a:r>
              <a:rPr lang="el-GR" dirty="0"/>
              <a:t>Όταν επικαλείται τη χρήση ιδίων κεφαλαίων οφείλει να τεκμηριώσει την οικονομική του επάρκεια, προσκομίζοντας σχετικά στοιχεία, κατά το χρόνο υποβολής της αίτησης και τυχόν συμπληρωματικά αυτών εντός της τακτής προθεσμίας που ορίζεται από τη PAΕ. </a:t>
            </a:r>
            <a:endParaRPr lang="el-GR"/>
          </a:p>
          <a:p>
            <a:pPr algn="just"/>
            <a:r>
              <a:rPr lang="el-GR" dirty="0"/>
              <a:t>Εν προκειμένω, η αιτούσα είχε επικαλεστεί ως πηγή χρηματοδότησης, εκτός του δανεισμού και των ενισχύσεων, τη χρησιμοποίηση ιδίων κεφαλαίων, επομένως τα στοιχεία τραπεζικής χρηματοδότησής της αποτελούν αποδεικτικά στοιχεία άλλης πηγής χρηματοδότησης, και νομίμως δεν ελήφθησαν υπόψη από τη ΡΑΕ. Διοικητικό Εφετείο Αθηνών 361/2014</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a:t>
            </a:r>
          </a:p>
        </p:txBody>
      </p:sp>
      <p:sp>
        <p:nvSpPr>
          <p:cNvPr id="3" name="2 - Θέση περιεχομένου"/>
          <p:cNvSpPr>
            <a:spLocks noGrp="1"/>
          </p:cNvSpPr>
          <p:nvPr>
            <p:ph idx="1"/>
          </p:nvPr>
        </p:nvSpPr>
        <p:spPr/>
        <p:txBody>
          <a:bodyPr>
            <a:normAutofit/>
          </a:bodyPr>
          <a:lstStyle/>
          <a:p>
            <a:pPr marL="514350" indent="-514350">
              <a:buAutoNum type="arabicPeriod"/>
            </a:pPr>
            <a:r>
              <a:rPr lang="el-GR" sz="2800" dirty="0"/>
              <a:t>Ποιες είναι βασικές συνιστώσες της πολιτικής της ΕΕ για τις ΑΠΕ</a:t>
            </a:r>
            <a:r>
              <a:rPr lang="en-US" sz="2800" dirty="0"/>
              <a:t>;</a:t>
            </a:r>
          </a:p>
          <a:p>
            <a:pPr marL="514350" indent="-514350">
              <a:buAutoNum type="arabicPeriod"/>
            </a:pPr>
            <a:r>
              <a:rPr lang="el-GR" sz="2800" dirty="0"/>
              <a:t>Με ποιους τρόπους ενισχύεται η πολιτική των ΑΠΕ σύμφωνα με την οδηγία 2009/28</a:t>
            </a:r>
            <a:r>
              <a:rPr lang="en-US" sz="2800" dirty="0"/>
              <a:t>;</a:t>
            </a:r>
          </a:p>
          <a:p>
            <a:pPr marL="514350" indent="-514350" algn="just">
              <a:buAutoNum type="arabicPeriod"/>
            </a:pPr>
            <a:r>
              <a:rPr lang="el-GR" sz="2800" dirty="0"/>
              <a:t>Τι περιλαμβάνει το εθνικό σχέδιο δράσης που εκπονείται από κάθε κράτος μέλος</a:t>
            </a:r>
            <a:r>
              <a:rPr lang="en-US" sz="2800" dirty="0"/>
              <a:t>;</a:t>
            </a:r>
          </a:p>
          <a:p>
            <a:pPr marL="514350" indent="-514350" algn="just">
              <a:buAutoNum type="arabicPeriod"/>
            </a:pPr>
            <a:r>
              <a:rPr lang="el-GR" sz="2800" dirty="0"/>
              <a:t>Ποια κριτήρια συνεκτιμώνται κατά την έκδοση της άδειας παραγωγής</a:t>
            </a:r>
          </a:p>
          <a:p>
            <a:pPr marL="514350" indent="-514350" algn="just">
              <a:buAutoNum type="arabicPeriod"/>
            </a:pPr>
            <a:r>
              <a:rPr lang="el-GR" sz="2800" dirty="0"/>
              <a:t>Περιγράψτε την αδειοδοτική διαδικασία των ΑΠΕ</a:t>
            </a:r>
            <a:endParaRPr lang="en-US" sz="2800" dirty="0"/>
          </a:p>
          <a:p>
            <a:pPr marL="514350" indent="-514350" algn="just">
              <a:buAutoNum type="arabicPeriod"/>
            </a:pPr>
            <a:endParaRPr lang="en-US" sz="2800" dirty="0"/>
          </a:p>
          <a:p>
            <a:pPr marL="514350" indent="-514350">
              <a:buAutoNum type="arabicPeriod"/>
            </a:pPr>
            <a:endParaRPr lang="el-GR"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a:t>
            </a:r>
          </a:p>
        </p:txBody>
      </p:sp>
      <p:sp>
        <p:nvSpPr>
          <p:cNvPr id="3" name="2 - Θέση περιεχομένου"/>
          <p:cNvSpPr>
            <a:spLocks noGrp="1"/>
          </p:cNvSpPr>
          <p:nvPr>
            <p:ph idx="1"/>
          </p:nvPr>
        </p:nvSpPr>
        <p:spPr/>
        <p:txBody>
          <a:bodyPr>
            <a:normAutofit lnSpcReduction="10000"/>
          </a:bodyPr>
          <a:lstStyle/>
          <a:p>
            <a:pPr algn="just"/>
            <a:r>
              <a:rPr lang="el-GR" sz="2800" dirty="0"/>
              <a:t>Θ. Π. Φορτσάκης – Ν. Ε. Φαραντούρης, Δίκαιο της Ενέργειας, Εκδόσεις Νομική Βιβλιοθήκη 2016, σελ. 141-157</a:t>
            </a:r>
          </a:p>
          <a:p>
            <a:pPr algn="just"/>
            <a:r>
              <a:rPr lang="el-GR" sz="2800" dirty="0"/>
              <a:t>Οι ανακοινώσεις της Επιτροπής που αναφέρονται και η Οδηγία 2009/28</a:t>
            </a:r>
          </a:p>
          <a:p>
            <a:pPr algn="just"/>
            <a:r>
              <a:rPr lang="en-US" sz="2800" dirty="0"/>
              <a:t>http://www.lagie.gr</a:t>
            </a:r>
            <a:endParaRPr lang="el-GR" sz="2800" dirty="0"/>
          </a:p>
          <a:p>
            <a:pPr algn="just"/>
            <a:r>
              <a:rPr lang="en-US" sz="2800" dirty="0"/>
              <a:t>http://www.cres.gr/kape/index.htm</a:t>
            </a:r>
            <a:endParaRPr lang="el-GR" sz="2800" dirty="0"/>
          </a:p>
          <a:p>
            <a:pPr algn="just"/>
            <a:r>
              <a:rPr lang="en-US" sz="2800" dirty="0"/>
              <a:t>NATIONAL </a:t>
            </a:r>
            <a:r>
              <a:rPr lang="el-GR" sz="2800" dirty="0"/>
              <a:t> </a:t>
            </a:r>
            <a:r>
              <a:rPr lang="en-US" sz="2800" dirty="0"/>
              <a:t>RENEWABLE ENERGY ACTION PLAN IN THE SCOPE OF DIRECTIVE 2009/28/EC</a:t>
            </a:r>
            <a:r>
              <a:rPr lang="el-GR" sz="2800" dirty="0"/>
              <a:t>, </a:t>
            </a:r>
            <a:r>
              <a:rPr lang="en-US" sz="2800" dirty="0"/>
              <a:t>http://www.ypeka.gr</a:t>
            </a:r>
          </a:p>
          <a:p>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Πράσινη Βίβλος – Λευκή Βίβλος </a:t>
            </a:r>
          </a:p>
        </p:txBody>
      </p:sp>
      <p:sp>
        <p:nvSpPr>
          <p:cNvPr id="3" name="2 - Θέση περιεχομένου"/>
          <p:cNvSpPr>
            <a:spLocks noGrp="1"/>
          </p:cNvSpPr>
          <p:nvPr>
            <p:ph idx="1"/>
          </p:nvPr>
        </p:nvSpPr>
        <p:spPr/>
        <p:txBody>
          <a:bodyPr>
            <a:normAutofit fontScale="92500" lnSpcReduction="10000"/>
          </a:bodyPr>
          <a:lstStyle/>
          <a:p>
            <a:pPr algn="just"/>
            <a:r>
              <a:rPr lang="el-GR" sz="2800" dirty="0"/>
              <a:t>συμβάλλει στη βελτίωση της συνολικής ανταγωνιστικότητας της ευρωπαϊκής βιομηχανίας</a:t>
            </a:r>
          </a:p>
          <a:p>
            <a:pPr algn="just"/>
            <a:r>
              <a:rPr lang="el-GR" sz="2800" dirty="0"/>
              <a:t>έχει θετικές επιπτώσεις στην περιφερειακή ανάπτυξη και στην απασχόληση</a:t>
            </a:r>
          </a:p>
          <a:p>
            <a:pPr algn="just"/>
            <a:r>
              <a:rPr lang="el-GR" sz="2800" dirty="0"/>
              <a:t>τυγχάνει της υποστηρίξεως του κοινού</a:t>
            </a:r>
          </a:p>
          <a:p>
            <a:pPr algn="just">
              <a:buNone/>
            </a:pPr>
            <a:r>
              <a:rPr lang="el-GR" sz="2800" dirty="0"/>
              <a:t>Ανακοίνωση της Επιτροπής – Ενέργεια για το μέλλον</a:t>
            </a:r>
            <a:r>
              <a:rPr lang="en-US" sz="2800" dirty="0"/>
              <a:t>: </a:t>
            </a:r>
            <a:r>
              <a:rPr lang="el-GR" sz="2800" dirty="0"/>
              <a:t>Ανανεώσιμες Πηγές Ενέργειας – Λευκή Βίβλος για κοινοτική στρατηγική και σχέδιο δράσης 1997</a:t>
            </a:r>
          </a:p>
          <a:p>
            <a:pPr algn="just">
              <a:buNone/>
            </a:pPr>
            <a:r>
              <a:rPr lang="el-GR" sz="2800" dirty="0"/>
              <a:t>Ανάγκη διαμόρφωσης κοινοτικής στρατηγικής στον τομέα των ΑΠΕ – ασφάλεια στην παροχή ενέργειας, προστασία του περιβάλλοντος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Οδηγία 2001/77 - Σημαντικό βήμα για την προώθηση των ΑΠΕ για την προαγωγή της ηλεκτρικής ενέργειας που παράγεται από ΑΠΕ στην εσωτερική αγορά ηλεκτρικής ενέργειας </a:t>
            </a:r>
          </a:p>
          <a:p>
            <a:pPr algn="just"/>
            <a:r>
              <a:rPr lang="el-GR" sz="2800" dirty="0"/>
              <a:t>Στόχος Ενδεικτικός για την Ελλάδα – συμμετοχή των ΑΠΕ στη συνολική κατανάλωση ηλεκτρισμού σε ποσοστό 20% έως το 2010 – Μεταφέρθηκε στην Ελλάδα με το Νόμο 3468/2006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2009/28</a:t>
            </a:r>
          </a:p>
        </p:txBody>
      </p:sp>
      <p:sp>
        <p:nvSpPr>
          <p:cNvPr id="3" name="2 - Θέση περιεχομένου"/>
          <p:cNvSpPr>
            <a:spLocks noGrp="1"/>
          </p:cNvSpPr>
          <p:nvPr>
            <p:ph idx="1"/>
          </p:nvPr>
        </p:nvSpPr>
        <p:spPr/>
        <p:txBody>
          <a:bodyPr>
            <a:normAutofit/>
          </a:bodyPr>
          <a:lstStyle/>
          <a:p>
            <a:pPr algn="just"/>
            <a:r>
              <a:rPr lang="el-GR" sz="2800" dirty="0"/>
              <a:t>Του Ευρωπαϊκού Κοινοβουλίου και του Συμβουλίου</a:t>
            </a:r>
          </a:p>
          <a:p>
            <a:pPr algn="just">
              <a:buNone/>
            </a:pPr>
            <a:endParaRPr lang="el-GR" sz="2800" dirty="0"/>
          </a:p>
          <a:p>
            <a:pPr algn="just"/>
            <a:r>
              <a:rPr lang="el-GR" sz="2800" dirty="0"/>
              <a:t>της 23ης Απριλίου 2009</a:t>
            </a:r>
          </a:p>
          <a:p>
            <a:pPr algn="just">
              <a:buNone/>
            </a:pPr>
            <a:endParaRPr lang="el-GR" sz="2800" dirty="0"/>
          </a:p>
          <a:p>
            <a:pPr algn="just"/>
            <a:r>
              <a:rPr lang="el-GR" sz="2800" dirty="0"/>
              <a:t>σχετικά με την προώθηση της χρήσης ενέργειας από ανανεώσιμες πηγές και την τροποποίηση </a:t>
            </a:r>
          </a:p>
          <a:p>
            <a:pPr algn="just"/>
            <a:endParaRPr lang="el-GR" sz="2800" dirty="0"/>
          </a:p>
          <a:p>
            <a:pPr algn="just"/>
            <a:r>
              <a:rPr lang="el-GR" sz="2800" dirty="0"/>
              <a:t>και τη συνακόλουθη κατάργηση των οδηγιών 2001/77/ΕΚ και 2003/30/ΕΚ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Autofit/>
          </a:bodyPr>
          <a:lstStyle/>
          <a:p>
            <a:r>
              <a:rPr lang="el-GR" sz="2800" dirty="0"/>
              <a:t>Οδηγία 2009/28      -    Πεδίο εφαρμογής</a:t>
            </a:r>
          </a:p>
        </p:txBody>
      </p:sp>
      <p:sp>
        <p:nvSpPr>
          <p:cNvPr id="3" name="2 - Θέση περιεχομένου"/>
          <p:cNvSpPr>
            <a:spLocks noGrp="1"/>
          </p:cNvSpPr>
          <p:nvPr>
            <p:ph idx="1"/>
          </p:nvPr>
        </p:nvSpPr>
        <p:spPr>
          <a:xfrm>
            <a:off x="457200" y="1600200"/>
            <a:ext cx="8229600" cy="5114948"/>
          </a:xfrm>
        </p:spPr>
        <p:txBody>
          <a:bodyPr>
            <a:noAutofit/>
          </a:bodyPr>
          <a:lstStyle/>
          <a:p>
            <a:pPr algn="just"/>
            <a:r>
              <a:rPr lang="el-GR" sz="2000" dirty="0"/>
              <a:t>Υποχρεωτικός εθνικός στόχος για το συνολικό μερίδιο ενέργειας από ανανεώσιμες πηγές στην ακαθάριστη τελική κατανάλωση ενέργειας </a:t>
            </a:r>
          </a:p>
          <a:p>
            <a:pPr algn="just"/>
            <a:r>
              <a:rPr lang="el-GR" sz="2000" dirty="0"/>
              <a:t>Υποχρεωτικός εθνικός στόχος για το μερίδιο ενέργειας από ανανεώσιμες πηγές στις μεταφορές. </a:t>
            </a:r>
          </a:p>
          <a:p>
            <a:pPr algn="just"/>
            <a:r>
              <a:rPr lang="el-GR" sz="2000" dirty="0"/>
              <a:t>Καθορίζει κανόνες </a:t>
            </a:r>
          </a:p>
          <a:p>
            <a:pPr algn="just">
              <a:buNone/>
            </a:pPr>
            <a:r>
              <a:rPr lang="el-GR" sz="2000" dirty="0"/>
              <a:t>1. για κοινά έργα μεταξύ κρατών μελών και με τρίτες χώρες,</a:t>
            </a:r>
          </a:p>
          <a:p>
            <a:pPr algn="just">
              <a:buNone/>
            </a:pPr>
            <a:r>
              <a:rPr lang="el-GR" sz="2000" dirty="0"/>
              <a:t>2. τις εγγυήσεις προέλευσης, </a:t>
            </a:r>
          </a:p>
          <a:p>
            <a:pPr algn="just">
              <a:buNone/>
            </a:pPr>
            <a:r>
              <a:rPr lang="el-GR" sz="2000" dirty="0"/>
              <a:t>3. τις διοικητικές διαδικασίες, </a:t>
            </a:r>
          </a:p>
          <a:p>
            <a:pPr algn="just">
              <a:buNone/>
            </a:pPr>
            <a:r>
              <a:rPr lang="el-GR" sz="2000" dirty="0"/>
              <a:t>4. την πληροφόρηση και την κατάρτιση </a:t>
            </a:r>
          </a:p>
          <a:p>
            <a:pPr algn="just">
              <a:buNone/>
            </a:pPr>
            <a:r>
              <a:rPr lang="el-GR" sz="2000" dirty="0"/>
              <a:t>5. την πρόσβαση στο δίκτυο ηλεκτρικής ενέργειας για ενέργεια από ανανεώσιμες πηγές. </a:t>
            </a:r>
          </a:p>
          <a:p>
            <a:pPr algn="just">
              <a:buNone/>
            </a:pPr>
            <a:r>
              <a:rPr lang="el-GR" sz="2000" dirty="0"/>
              <a:t>6. Καθιερώνει κριτήρια αειφορίας του περιβάλλοντος για τα </a:t>
            </a:r>
            <a:r>
              <a:rPr lang="el-GR" sz="2000" dirty="0" err="1"/>
              <a:t>βιοκαύσιμα</a:t>
            </a:r>
            <a:r>
              <a:rPr lang="el-GR" sz="2000" dirty="0"/>
              <a:t> και τα βιορευστά.</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1709</TotalTime>
  <Words>4018</Words>
  <Application>Microsoft Office PowerPoint</Application>
  <PresentationFormat>Προβολή στην οθόνη (4:3)</PresentationFormat>
  <Paragraphs>254</Paragraphs>
  <Slides>53</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53</vt:i4>
      </vt:variant>
    </vt:vector>
  </HeadingPairs>
  <TitlesOfParts>
    <vt:vector size="61" baseType="lpstr">
      <vt:lpstr>Arial</vt:lpstr>
      <vt:lpstr>Book Antiqua</vt:lpstr>
      <vt:lpstr>Lucida Sans</vt:lpstr>
      <vt:lpstr>Times New Roman</vt:lpstr>
      <vt:lpstr>Wingdings</vt:lpstr>
      <vt:lpstr>Wingdings 2</vt:lpstr>
      <vt:lpstr>Wingdings 3</vt:lpstr>
      <vt:lpstr>Αποκορύφωμα</vt:lpstr>
      <vt:lpstr>ΔΗΜΟΚΡΙΤΕΙΟ ΠΑΝΕΠΙΣΤΗΜΙΟ ΘΡΑΚΗΣ</vt:lpstr>
      <vt:lpstr>ΠΛΑΙΣΙΟ ΑΝΑΛΥΣΗΣ</vt:lpstr>
      <vt:lpstr>ΕΙΣΑΓΩΓΗ</vt:lpstr>
      <vt:lpstr>Ανανεώσιμες Πηγές Ενέργειας </vt:lpstr>
      <vt:lpstr>Ευρωπαϊκό Πλαίσιο</vt:lpstr>
      <vt:lpstr>Πράσινη Βίβλος – Λευκή Βίβλος </vt:lpstr>
      <vt:lpstr>Ευρωπαϊκό πλαίσιο</vt:lpstr>
      <vt:lpstr>Οδηγία 2009/28</vt:lpstr>
      <vt:lpstr>Οδηγία 2009/28      -    Πεδίο εφαρμογής</vt:lpstr>
      <vt:lpstr>   Οδηγία 2009/28 Εθνικό σχέδιο δράσης    </vt:lpstr>
      <vt:lpstr>Χάρτης πορείας για τις ΑΠΕ</vt:lpstr>
      <vt:lpstr>Ευρωπαϊκό πλαίσιο</vt:lpstr>
      <vt:lpstr>Ευρωπαϊκό  Πλαίσιο</vt:lpstr>
      <vt:lpstr>Ευρωπαϊκό Πλαίσιο</vt:lpstr>
      <vt:lpstr>Ευρωπαϊκό πλαίσιο</vt:lpstr>
      <vt:lpstr>Ευρωπαϊκό πλαίσιο</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ΟΙ ΑΠΕ ΣΤΗΝ ΕΛΛΑΔΑ</vt:lpstr>
      <vt:lpstr>ΟΙ ΑΠΕ ΣΤΗΝ ΕΛΛΑΔΑ</vt:lpstr>
      <vt:lpstr>ΟΙ ΑΠΕ ΣΤΗΝ ΕΛΛΑΔΑ</vt:lpstr>
      <vt:lpstr>ΟΙ ΑΠΕ ΣΤΗΝ ΕΛΛΑΔΑ</vt:lpstr>
      <vt:lpstr>ΟΙ ΑΠΕ ΣΤΗΝ ΕΛΛΑΔΑ </vt:lpstr>
      <vt:lpstr>ΟΙ ΑΠΕ ΣΤΗΝ ΕΛΛΑΔΑ </vt:lpstr>
      <vt:lpstr>ΟΙ ΑΠΕ ΣΤΗΝ ΕΛΛΑΔΑ </vt:lpstr>
      <vt:lpstr>Νόμος 3851/2010 – Εθνικοί Στόχοι</vt:lpstr>
      <vt:lpstr>ΟΙ ΑΠΕ ΣΤΗΝ ΕΛΛΑΔΑ </vt:lpstr>
      <vt:lpstr>Αδειοδότηση Έργων ΑΠΕ</vt:lpstr>
      <vt:lpstr>Άδεια Παραγωγής</vt:lpstr>
      <vt:lpstr>Εξεταζόμενα κριτήρια για την άδεια παραγωγής</vt:lpstr>
      <vt:lpstr>Εξεταζόμενα κριτήρια για την άδεια παραγωγής</vt:lpstr>
      <vt:lpstr>Άδεια παραγωγής</vt:lpstr>
      <vt:lpstr>Άδεια Παραγωγής</vt:lpstr>
      <vt:lpstr>Άδεια Παραγωγής </vt:lpstr>
      <vt:lpstr>Άδεια Παραγωγής </vt:lpstr>
      <vt:lpstr>Υποχρεώσεις των κατόχων άδειας παραγωγής</vt:lpstr>
      <vt:lpstr>Άδεια Παραγωγής</vt:lpstr>
      <vt:lpstr>Άδεια εγκατάστασης </vt:lpstr>
      <vt:lpstr>Άδεια εγκατάστασης </vt:lpstr>
      <vt:lpstr>Άδεια λειτουργίας </vt:lpstr>
      <vt:lpstr>ΟΙ ΑΠΕ ΣΤΗΝ ΕΛΛΑΔΑ</vt:lpstr>
      <vt:lpstr>Νομολογία</vt:lpstr>
      <vt:lpstr>Νομολογία</vt:lpstr>
      <vt:lpstr>Συμπεράσματα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ΔΗΜΟΚΡΙΤΕΙΟ ΠΑΝΕΠΙΣΤΗΜΙΟ ΘΡΑΚΗΣ</dc:title>
  <dc:creator>User</dc:creator>
  <cp:lastModifiedBy>PANAGIOTIS ARGALIAS</cp:lastModifiedBy>
  <cp:revision>149</cp:revision>
  <dcterms:created xsi:type="dcterms:W3CDTF">2017-04-22T05:30:01Z</dcterms:created>
  <dcterms:modified xsi:type="dcterms:W3CDTF">2022-05-06T18:41:24Z</dcterms:modified>
</cp:coreProperties>
</file>