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49"/>
  </p:notesMasterIdLst>
  <p:sldIdLst>
    <p:sldId id="274" r:id="rId2"/>
    <p:sldId id="327" r:id="rId3"/>
    <p:sldId id="275" r:id="rId4"/>
    <p:sldId id="359" r:id="rId5"/>
    <p:sldId id="277" r:id="rId6"/>
    <p:sldId id="344" r:id="rId7"/>
    <p:sldId id="345" r:id="rId8"/>
    <p:sldId id="321" r:id="rId9"/>
    <p:sldId id="346" r:id="rId10"/>
    <p:sldId id="320" r:id="rId11"/>
    <p:sldId id="322" r:id="rId12"/>
    <p:sldId id="347" r:id="rId13"/>
    <p:sldId id="323" r:id="rId14"/>
    <p:sldId id="360" r:id="rId15"/>
    <p:sldId id="364" r:id="rId16"/>
    <p:sldId id="361" r:id="rId17"/>
    <p:sldId id="362" r:id="rId18"/>
    <p:sldId id="363" r:id="rId19"/>
    <p:sldId id="324" r:id="rId20"/>
    <p:sldId id="365" r:id="rId21"/>
    <p:sldId id="329" r:id="rId22"/>
    <p:sldId id="330" r:id="rId23"/>
    <p:sldId id="349" r:id="rId24"/>
    <p:sldId id="357" r:id="rId25"/>
    <p:sldId id="350" r:id="rId26"/>
    <p:sldId id="353" r:id="rId27"/>
    <p:sldId id="354" r:id="rId28"/>
    <p:sldId id="351" r:id="rId29"/>
    <p:sldId id="355" r:id="rId30"/>
    <p:sldId id="331" r:id="rId31"/>
    <p:sldId id="332" r:id="rId32"/>
    <p:sldId id="334" r:id="rId33"/>
    <p:sldId id="333" r:id="rId34"/>
    <p:sldId id="366" r:id="rId35"/>
    <p:sldId id="367" r:id="rId36"/>
    <p:sldId id="368" r:id="rId37"/>
    <p:sldId id="336" r:id="rId38"/>
    <p:sldId id="335" r:id="rId39"/>
    <p:sldId id="358" r:id="rId40"/>
    <p:sldId id="340" r:id="rId41"/>
    <p:sldId id="337" r:id="rId42"/>
    <p:sldId id="356" r:id="rId43"/>
    <p:sldId id="338" r:id="rId44"/>
    <p:sldId id="339" r:id="rId45"/>
    <p:sldId id="341" r:id="rId46"/>
    <p:sldId id="342" r:id="rId47"/>
    <p:sldId id="314"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p15:clr>
            <a:srgbClr val="A4A3A4"/>
          </p15:clr>
        </p15:guide>
        <p15:guide id="2" orient="horz" pos="4020">
          <p15:clr>
            <a:srgbClr val="A4A3A4"/>
          </p15:clr>
        </p15:guide>
        <p15:guide id="3" orient="horz" pos="709">
          <p15:clr>
            <a:srgbClr val="A4A3A4"/>
          </p15:clr>
        </p15:guide>
        <p15:guide id="4" orient="horz" pos="1525">
          <p15:clr>
            <a:srgbClr val="A4A3A4"/>
          </p15:clr>
        </p15:guide>
        <p15:guide id="5" orient="horz" pos="754">
          <p15:clr>
            <a:srgbClr val="A4A3A4"/>
          </p15:clr>
        </p15:guide>
        <p15:guide id="6" orient="horz" pos="3113">
          <p15:clr>
            <a:srgbClr val="A4A3A4"/>
          </p15:clr>
        </p15:guide>
        <p15:guide id="7" orient="horz" pos="3884">
          <p15:clr>
            <a:srgbClr val="A4A3A4"/>
          </p15:clr>
        </p15:guide>
        <p15:guide id="8" pos="2880">
          <p15:clr>
            <a:srgbClr val="A4A3A4"/>
          </p15:clr>
        </p15:guide>
        <p15:guide id="9" pos="5602">
          <p15:clr>
            <a:srgbClr val="A4A3A4"/>
          </p15:clr>
        </p15:guide>
        <p15:guide id="10" pos="567" userDrawn="1">
          <p15:clr>
            <a:srgbClr val="A4A3A4"/>
          </p15:clr>
        </p15:guide>
        <p15:guide id="11" pos="2925">
          <p15:clr>
            <a:srgbClr val="A4A3A4"/>
          </p15:clr>
        </p15:guide>
        <p15:guide id="12" pos="158">
          <p15:clr>
            <a:srgbClr val="A4A3A4"/>
          </p15:clr>
        </p15:guide>
        <p15:guide id="13" orient="horz" pos="302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gela zisiou" initials="az" lastIdx="1" clrIdx="0">
    <p:extLst>
      <p:ext uri="{19B8F6BF-5375-455C-9EA6-DF929625EA0E}">
        <p15:presenceInfo xmlns:p15="http://schemas.microsoft.com/office/powerpoint/2012/main" userId="a9a1cd1949ed51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1" autoAdjust="0"/>
    <p:restoredTop sz="92588" autoAdjust="0"/>
  </p:normalViewPr>
  <p:slideViewPr>
    <p:cSldViewPr>
      <p:cViewPr varScale="1">
        <p:scale>
          <a:sx n="107" d="100"/>
          <a:sy n="107" d="100"/>
        </p:scale>
        <p:origin x="1494" y="78"/>
      </p:cViewPr>
      <p:guideLst>
        <p:guide orient="horz" pos="2296"/>
        <p:guide orient="horz" pos="4020"/>
        <p:guide orient="horz" pos="709"/>
        <p:guide orient="horz" pos="1525"/>
        <p:guide orient="horz" pos="754"/>
        <p:guide orient="horz" pos="3113"/>
        <p:guide orient="horz" pos="3884"/>
        <p:guide pos="2880"/>
        <p:guide pos="5602"/>
        <p:guide pos="567"/>
        <p:guide pos="2925"/>
        <p:guide pos="158"/>
        <p:guide orient="horz" pos="302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gela zisiou" userId="a9a1cd1949ed5104" providerId="LiveId" clId="{B5F260AD-8E9A-4F54-B5D2-E57264C9EACA}"/>
    <pc:docChg chg="undo custSel addSld delSld modSld addSection delSection">
      <pc:chgData name="aggela zisiou" userId="a9a1cd1949ed5104" providerId="LiveId" clId="{B5F260AD-8E9A-4F54-B5D2-E57264C9EACA}" dt="2021-03-30T15:41:38.827" v="469" actId="12"/>
      <pc:docMkLst>
        <pc:docMk/>
      </pc:docMkLst>
      <pc:sldChg chg="modSp mod">
        <pc:chgData name="aggela zisiou" userId="a9a1cd1949ed5104" providerId="LiveId" clId="{B5F260AD-8E9A-4F54-B5D2-E57264C9EACA}" dt="2021-03-30T10:12:12.622" v="36" actId="20577"/>
        <pc:sldMkLst>
          <pc:docMk/>
          <pc:sldMk cId="0" sldId="274"/>
        </pc:sldMkLst>
        <pc:spChg chg="mod">
          <ac:chgData name="aggela zisiou" userId="a9a1cd1949ed5104" providerId="LiveId" clId="{B5F260AD-8E9A-4F54-B5D2-E57264C9EACA}" dt="2021-03-30T10:12:12.622" v="36" actId="20577"/>
          <ac:spMkLst>
            <pc:docMk/>
            <pc:sldMk cId="0" sldId="274"/>
            <ac:spMk id="6" creationId="{00000000-0000-0000-0000-000000000000}"/>
          </ac:spMkLst>
        </pc:spChg>
      </pc:sldChg>
      <pc:sldChg chg="modSp mod">
        <pc:chgData name="aggela zisiou" userId="a9a1cd1949ed5104" providerId="LiveId" clId="{B5F260AD-8E9A-4F54-B5D2-E57264C9EACA}" dt="2021-03-30T15:41:13.806" v="466" actId="21"/>
        <pc:sldMkLst>
          <pc:docMk/>
          <pc:sldMk cId="0" sldId="275"/>
        </pc:sldMkLst>
        <pc:spChg chg="mod">
          <ac:chgData name="aggela zisiou" userId="a9a1cd1949ed5104" providerId="LiveId" clId="{B5F260AD-8E9A-4F54-B5D2-E57264C9EACA}" dt="2021-03-30T15:41:13.806" v="466" actId="21"/>
          <ac:spMkLst>
            <pc:docMk/>
            <pc:sldMk cId="0" sldId="275"/>
            <ac:spMk id="7" creationId="{00000000-0000-0000-0000-000000000000}"/>
          </ac:spMkLst>
        </pc:spChg>
      </pc:sldChg>
      <pc:sldChg chg="delSp modSp mod">
        <pc:chgData name="aggela zisiou" userId="a9a1cd1949ed5104" providerId="LiveId" clId="{B5F260AD-8E9A-4F54-B5D2-E57264C9EACA}" dt="2021-03-30T14:06:05.575" v="176"/>
        <pc:sldMkLst>
          <pc:docMk/>
          <pc:sldMk cId="0" sldId="324"/>
        </pc:sldMkLst>
        <pc:spChg chg="mod">
          <ac:chgData name="aggela zisiou" userId="a9a1cd1949ed5104" providerId="LiveId" clId="{B5F260AD-8E9A-4F54-B5D2-E57264C9EACA}" dt="2021-03-30T10:59:32.175" v="59" actId="20577"/>
          <ac:spMkLst>
            <pc:docMk/>
            <pc:sldMk cId="0" sldId="324"/>
            <ac:spMk id="47" creationId="{00000000-0000-0000-0000-000000000000}"/>
          </ac:spMkLst>
        </pc:spChg>
        <pc:picChg chg="del">
          <ac:chgData name="aggela zisiou" userId="a9a1cd1949ed5104" providerId="LiveId" clId="{B5F260AD-8E9A-4F54-B5D2-E57264C9EACA}" dt="2021-03-30T14:05:52.841" v="175"/>
          <ac:picMkLst>
            <pc:docMk/>
            <pc:sldMk cId="0" sldId="324"/>
            <ac:picMk id="3" creationId="{D6DA0D45-1C2F-4876-A676-13A7D1B6B010}"/>
          </ac:picMkLst>
        </pc:picChg>
        <pc:picChg chg="del">
          <ac:chgData name="aggela zisiou" userId="a9a1cd1949ed5104" providerId="LiveId" clId="{B5F260AD-8E9A-4F54-B5D2-E57264C9EACA}" dt="2021-03-30T14:06:05.575" v="176"/>
          <ac:picMkLst>
            <pc:docMk/>
            <pc:sldMk cId="0" sldId="324"/>
            <ac:picMk id="4" creationId="{ECB29267-9621-45E9-8BED-91428DD694D0}"/>
          </ac:picMkLst>
        </pc:picChg>
      </pc:sldChg>
      <pc:sldChg chg="modSp mod">
        <pc:chgData name="aggela zisiou" userId="a9a1cd1949ed5104" providerId="LiveId" clId="{B5F260AD-8E9A-4F54-B5D2-E57264C9EACA}" dt="2021-03-30T10:19:38.436" v="42" actId="20577"/>
        <pc:sldMkLst>
          <pc:docMk/>
          <pc:sldMk cId="2078228278" sldId="345"/>
        </pc:sldMkLst>
        <pc:spChg chg="mod">
          <ac:chgData name="aggela zisiou" userId="a9a1cd1949ed5104" providerId="LiveId" clId="{B5F260AD-8E9A-4F54-B5D2-E57264C9EACA}" dt="2021-03-30T10:19:38.436" v="42" actId="20577"/>
          <ac:spMkLst>
            <pc:docMk/>
            <pc:sldMk cId="2078228278" sldId="345"/>
            <ac:spMk id="15" creationId="{00000000-0000-0000-0000-000000000000}"/>
          </ac:spMkLst>
        </pc:spChg>
      </pc:sldChg>
      <pc:sldChg chg="modSp mod">
        <pc:chgData name="aggela zisiou" userId="a9a1cd1949ed5104" providerId="LiveId" clId="{B5F260AD-8E9A-4F54-B5D2-E57264C9EACA}" dt="2021-03-30T15:41:38.827" v="469" actId="12"/>
        <pc:sldMkLst>
          <pc:docMk/>
          <pc:sldMk cId="1560413187" sldId="359"/>
        </pc:sldMkLst>
        <pc:spChg chg="mod">
          <ac:chgData name="aggela zisiou" userId="a9a1cd1949ed5104" providerId="LiveId" clId="{B5F260AD-8E9A-4F54-B5D2-E57264C9EACA}" dt="2021-03-30T15:41:38.827" v="469" actId="12"/>
          <ac:spMkLst>
            <pc:docMk/>
            <pc:sldMk cId="1560413187" sldId="359"/>
            <ac:spMk id="7" creationId="{00000000-0000-0000-0000-000000000000}"/>
          </ac:spMkLst>
        </pc:spChg>
      </pc:sldChg>
      <pc:sldChg chg="addSp modSp mod">
        <pc:chgData name="aggela zisiou" userId="a9a1cd1949ed5104" providerId="LiveId" clId="{B5F260AD-8E9A-4F54-B5D2-E57264C9EACA}" dt="2021-03-30T11:42:45.429" v="174" actId="20577"/>
        <pc:sldMkLst>
          <pc:docMk/>
          <pc:sldMk cId="3272258598" sldId="360"/>
        </pc:sldMkLst>
        <pc:spChg chg="add mod">
          <ac:chgData name="aggela zisiou" userId="a9a1cd1949ed5104" providerId="LiveId" clId="{B5F260AD-8E9A-4F54-B5D2-E57264C9EACA}" dt="2021-03-30T11:42:45.429" v="174" actId="20577"/>
          <ac:spMkLst>
            <pc:docMk/>
            <pc:sldMk cId="3272258598" sldId="360"/>
            <ac:spMk id="8" creationId="{3849B956-53C9-4C7C-B036-0AFC4023F021}"/>
          </ac:spMkLst>
        </pc:spChg>
        <pc:spChg chg="mod">
          <ac:chgData name="aggela zisiou" userId="a9a1cd1949ed5104" providerId="LiveId" clId="{B5F260AD-8E9A-4F54-B5D2-E57264C9EACA}" dt="2021-03-30T11:42:14.207" v="131" actId="14100"/>
          <ac:spMkLst>
            <pc:docMk/>
            <pc:sldMk cId="3272258598" sldId="360"/>
            <ac:spMk id="20" creationId="{00000000-0000-0000-0000-000000000000}"/>
          </ac:spMkLst>
        </pc:spChg>
      </pc:sldChg>
      <pc:sldChg chg="modSp mod">
        <pc:chgData name="aggela zisiou" userId="a9a1cd1949ed5104" providerId="LiveId" clId="{B5F260AD-8E9A-4F54-B5D2-E57264C9EACA}" dt="2021-03-30T15:34:01.632" v="387" actId="20577"/>
        <pc:sldMkLst>
          <pc:docMk/>
          <pc:sldMk cId="3927619052" sldId="361"/>
        </pc:sldMkLst>
        <pc:spChg chg="mod">
          <ac:chgData name="aggela zisiou" userId="a9a1cd1949ed5104" providerId="LiveId" clId="{B5F260AD-8E9A-4F54-B5D2-E57264C9EACA}" dt="2021-03-30T15:34:01.632" v="387" actId="20577"/>
          <ac:spMkLst>
            <pc:docMk/>
            <pc:sldMk cId="3927619052" sldId="361"/>
            <ac:spMk id="8" creationId="{00000000-0000-0000-0000-000000000000}"/>
          </ac:spMkLst>
        </pc:spChg>
      </pc:sldChg>
      <pc:sldChg chg="modSp mod">
        <pc:chgData name="aggela zisiou" userId="a9a1cd1949ed5104" providerId="LiveId" clId="{B5F260AD-8E9A-4F54-B5D2-E57264C9EACA}" dt="2021-03-30T11:18:39.251" v="115" actId="20577"/>
        <pc:sldMkLst>
          <pc:docMk/>
          <pc:sldMk cId="0" sldId="364"/>
        </pc:sldMkLst>
        <pc:spChg chg="mod">
          <ac:chgData name="aggela zisiou" userId="a9a1cd1949ed5104" providerId="LiveId" clId="{B5F260AD-8E9A-4F54-B5D2-E57264C9EACA}" dt="2021-03-30T11:17:52.919" v="111" actId="20577"/>
          <ac:spMkLst>
            <pc:docMk/>
            <pc:sldMk cId="0" sldId="364"/>
            <ac:spMk id="12" creationId="{00000000-0000-0000-0000-000000000000}"/>
          </ac:spMkLst>
        </pc:spChg>
        <pc:spChg chg="mod">
          <ac:chgData name="aggela zisiou" userId="a9a1cd1949ed5104" providerId="LiveId" clId="{B5F260AD-8E9A-4F54-B5D2-E57264C9EACA}" dt="2021-03-30T11:18:39.251" v="115" actId="20577"/>
          <ac:spMkLst>
            <pc:docMk/>
            <pc:sldMk cId="0" sldId="364"/>
            <ac:spMk id="13" creationId="{00000000-0000-0000-0000-000000000000}"/>
          </ac:spMkLst>
        </pc:spChg>
      </pc:sldChg>
      <pc:sldChg chg="modSp add mod">
        <pc:chgData name="aggela zisiou" userId="a9a1cd1949ed5104" providerId="LiveId" clId="{B5F260AD-8E9A-4F54-B5D2-E57264C9EACA}" dt="2021-03-30T14:45:07.558" v="370" actId="20577"/>
        <pc:sldMkLst>
          <pc:docMk/>
          <pc:sldMk cId="700765611" sldId="365"/>
        </pc:sldMkLst>
        <pc:spChg chg="mod">
          <ac:chgData name="aggela zisiou" userId="a9a1cd1949ed5104" providerId="LiveId" clId="{B5F260AD-8E9A-4F54-B5D2-E57264C9EACA}" dt="2021-03-30T14:45:07.558" v="370" actId="20577"/>
          <ac:spMkLst>
            <pc:docMk/>
            <pc:sldMk cId="700765611" sldId="365"/>
            <ac:spMk id="4" creationId="{00000000-0000-0000-0000-000000000000}"/>
          </ac:spMkLst>
        </pc:spChg>
      </pc:sldChg>
      <pc:sldChg chg="addSp delSp new del">
        <pc:chgData name="aggela zisiou" userId="a9a1cd1949ed5104" providerId="LiveId" clId="{B5F260AD-8E9A-4F54-B5D2-E57264C9EACA}" dt="2021-03-30T14:06:34.938" v="182" actId="680"/>
        <pc:sldMkLst>
          <pc:docMk/>
          <pc:sldMk cId="2405249866" sldId="365"/>
        </pc:sldMkLst>
        <pc:picChg chg="add del">
          <ac:chgData name="aggela zisiou" userId="a9a1cd1949ed5104" providerId="LiveId" clId="{B5F260AD-8E9A-4F54-B5D2-E57264C9EACA}" dt="2021-03-30T14:06:34.106" v="181"/>
          <ac:picMkLst>
            <pc:docMk/>
            <pc:sldMk cId="2405249866" sldId="365"/>
            <ac:picMk id="2" creationId="{22C97531-9CD7-49FE-8CAB-E18DBE297BA5}"/>
          </ac:picMkLst>
        </pc:picChg>
      </pc:sldChg>
    </pc:docChg>
  </pc:docChgLst>
  <pc:docChgLst>
    <pc:chgData name="aggela zisiou" userId="a9a1cd1949ed5104" providerId="LiveId" clId="{ECE94B24-DB80-45E2-A43B-22D8D78EA591}"/>
    <pc:docChg chg="custSel modSld sldOrd">
      <pc:chgData name="aggela zisiou" userId="a9a1cd1949ed5104" providerId="LiveId" clId="{ECE94B24-DB80-45E2-A43B-22D8D78EA591}" dt="2021-04-01T19:28:50.462" v="61"/>
      <pc:docMkLst>
        <pc:docMk/>
      </pc:docMkLst>
      <pc:sldChg chg="modSp mod">
        <pc:chgData name="aggela zisiou" userId="a9a1cd1949ed5104" providerId="LiveId" clId="{ECE94B24-DB80-45E2-A43B-22D8D78EA591}" dt="2021-03-31T13:46:48.718" v="10" actId="20577"/>
        <pc:sldMkLst>
          <pc:docMk/>
          <pc:sldMk cId="0" sldId="321"/>
        </pc:sldMkLst>
        <pc:spChg chg="mod">
          <ac:chgData name="aggela zisiou" userId="a9a1cd1949ed5104" providerId="LiveId" clId="{ECE94B24-DB80-45E2-A43B-22D8D78EA591}" dt="2021-03-31T13:46:48.718" v="10" actId="20577"/>
          <ac:spMkLst>
            <pc:docMk/>
            <pc:sldMk cId="0" sldId="321"/>
            <ac:spMk id="47" creationId="{00000000-0000-0000-0000-000000000000}"/>
          </ac:spMkLst>
        </pc:spChg>
      </pc:sldChg>
      <pc:sldChg chg="modSp mod">
        <pc:chgData name="aggela zisiou" userId="a9a1cd1949ed5104" providerId="LiveId" clId="{ECE94B24-DB80-45E2-A43B-22D8D78EA591}" dt="2021-04-01T19:28:50.462" v="61"/>
        <pc:sldMkLst>
          <pc:docMk/>
          <pc:sldMk cId="0" sldId="327"/>
        </pc:sldMkLst>
        <pc:spChg chg="mod">
          <ac:chgData name="aggela zisiou" userId="a9a1cd1949ed5104" providerId="LiveId" clId="{ECE94B24-DB80-45E2-A43B-22D8D78EA591}" dt="2021-04-01T19:28:50.462" v="61"/>
          <ac:spMkLst>
            <pc:docMk/>
            <pc:sldMk cId="0" sldId="327"/>
            <ac:spMk id="6" creationId="{00000000-0000-0000-0000-000000000000}"/>
          </ac:spMkLst>
        </pc:spChg>
      </pc:sldChg>
      <pc:sldChg chg="ord">
        <pc:chgData name="aggela zisiou" userId="a9a1cd1949ed5104" providerId="LiveId" clId="{ECE94B24-DB80-45E2-A43B-22D8D78EA591}" dt="2021-04-01T09:58:14.658" v="60"/>
        <pc:sldMkLst>
          <pc:docMk/>
          <pc:sldMk cId="2355390123" sldId="340"/>
        </pc:sldMkLst>
      </pc:sldChg>
      <pc:sldChg chg="modAnim">
        <pc:chgData name="aggela zisiou" userId="a9a1cd1949ed5104" providerId="LiveId" clId="{ECE94B24-DB80-45E2-A43B-22D8D78EA591}" dt="2021-03-31T17:17:56.240" v="58"/>
        <pc:sldMkLst>
          <pc:docMk/>
          <pc:sldMk cId="2996519950" sldId="344"/>
        </pc:sldMkLst>
      </pc:sldChg>
      <pc:sldChg chg="modSp mod">
        <pc:chgData name="aggela zisiou" userId="a9a1cd1949ed5104" providerId="LiveId" clId="{ECE94B24-DB80-45E2-A43B-22D8D78EA591}" dt="2021-03-31T13:46:24.463" v="7" actId="20577"/>
        <pc:sldMkLst>
          <pc:docMk/>
          <pc:sldMk cId="2078228278" sldId="345"/>
        </pc:sldMkLst>
        <pc:spChg chg="mod">
          <ac:chgData name="aggela zisiou" userId="a9a1cd1949ed5104" providerId="LiveId" clId="{ECE94B24-DB80-45E2-A43B-22D8D78EA591}" dt="2021-03-31T13:46:24.463" v="7" actId="20577"/>
          <ac:spMkLst>
            <pc:docMk/>
            <pc:sldMk cId="2078228278" sldId="345"/>
            <ac:spMk id="7" creationId="{00000000-0000-0000-0000-000000000000}"/>
          </ac:spMkLst>
        </pc:spChg>
      </pc:sldChg>
      <pc:sldChg chg="modSp mod">
        <pc:chgData name="aggela zisiou" userId="a9a1cd1949ed5104" providerId="LiveId" clId="{ECE94B24-DB80-45E2-A43B-22D8D78EA591}" dt="2021-03-31T13:49:48.698" v="44" actId="113"/>
        <pc:sldMkLst>
          <pc:docMk/>
          <pc:sldMk cId="2541612774" sldId="347"/>
        </pc:sldMkLst>
        <pc:spChg chg="mod">
          <ac:chgData name="aggela zisiou" userId="a9a1cd1949ed5104" providerId="LiveId" clId="{ECE94B24-DB80-45E2-A43B-22D8D78EA591}" dt="2021-03-31T13:49:48.698" v="44" actId="113"/>
          <ac:spMkLst>
            <pc:docMk/>
            <pc:sldMk cId="2541612774" sldId="347"/>
            <ac:spMk id="15" creationId="{00000000-0000-0000-0000-000000000000}"/>
          </ac:spMkLst>
        </pc:spChg>
      </pc:sldChg>
      <pc:sldChg chg="modSp mod">
        <pc:chgData name="aggela zisiou" userId="a9a1cd1949ed5104" providerId="LiveId" clId="{ECE94B24-DB80-45E2-A43B-22D8D78EA591}" dt="2021-03-31T17:04:36.476" v="51" actId="313"/>
        <pc:sldMkLst>
          <pc:docMk/>
          <pc:sldMk cId="897908665" sldId="357"/>
        </pc:sldMkLst>
        <pc:spChg chg="mod">
          <ac:chgData name="aggela zisiou" userId="a9a1cd1949ed5104" providerId="LiveId" clId="{ECE94B24-DB80-45E2-A43B-22D8D78EA591}" dt="2021-03-31T17:04:36.476" v="51" actId="313"/>
          <ac:spMkLst>
            <pc:docMk/>
            <pc:sldMk cId="897908665" sldId="357"/>
            <ac:spMk id="15" creationId="{00000000-0000-0000-0000-000000000000}"/>
          </ac:spMkLst>
        </pc:spChg>
      </pc:sldChg>
    </pc:docChg>
  </pc:docChgLst>
  <pc:docChgLst>
    <pc:chgData name="aggela zisiou" userId="a9a1cd1949ed5104" providerId="LiveId" clId="{F5DDBA40-6AD1-414A-9196-5CD738AB675F}"/>
    <pc:docChg chg="modSld">
      <pc:chgData name="aggela zisiou" userId="a9a1cd1949ed5104" providerId="LiveId" clId="{F5DDBA40-6AD1-414A-9196-5CD738AB675F}" dt="2021-03-29T14:54:21.870" v="2" actId="1076"/>
      <pc:docMkLst>
        <pc:docMk/>
      </pc:docMkLst>
      <pc:sldChg chg="modSp mod">
        <pc:chgData name="aggela zisiou" userId="a9a1cd1949ed5104" providerId="LiveId" clId="{F5DDBA40-6AD1-414A-9196-5CD738AB675F}" dt="2021-03-29T14:54:21.870" v="2" actId="1076"/>
        <pc:sldMkLst>
          <pc:docMk/>
          <pc:sldMk cId="1754754525" sldId="330"/>
        </pc:sldMkLst>
        <pc:spChg chg="mod">
          <ac:chgData name="aggela zisiou" userId="a9a1cd1949ed5104" providerId="LiveId" clId="{F5DDBA40-6AD1-414A-9196-5CD738AB675F}" dt="2021-03-29T14:54:21.870" v="2" actId="1076"/>
          <ac:spMkLst>
            <pc:docMk/>
            <pc:sldMk cId="1754754525" sldId="330"/>
            <ac:spMk id="15" creationId="{00000000-0000-0000-0000-000000000000}"/>
          </ac:spMkLst>
        </pc:spChg>
      </pc:sldChg>
      <pc:sldChg chg="modSp mod">
        <pc:chgData name="aggela zisiou" userId="a9a1cd1949ed5104" providerId="LiveId" clId="{F5DDBA40-6AD1-414A-9196-5CD738AB675F}" dt="2021-03-29T12:37:27.980" v="1" actId="20577"/>
        <pc:sldMkLst>
          <pc:docMk/>
          <pc:sldMk cId="2541612774" sldId="347"/>
        </pc:sldMkLst>
        <pc:spChg chg="mod">
          <ac:chgData name="aggela zisiou" userId="a9a1cd1949ed5104" providerId="LiveId" clId="{F5DDBA40-6AD1-414A-9196-5CD738AB675F}" dt="2021-03-29T12:37:27.980" v="1" actId="20577"/>
          <ac:spMkLst>
            <pc:docMk/>
            <pc:sldMk cId="2541612774" sldId="347"/>
            <ac:spMk id="15" creationId="{00000000-0000-0000-0000-000000000000}"/>
          </ac:spMkLst>
        </pc:spChg>
      </pc:sldChg>
    </pc:docChg>
  </pc:docChgLst>
  <pc:docChgLst>
    <pc:chgData name="aggela zisiou" userId="a9a1cd1949ed5104" providerId="LiveId" clId="{5AB109BE-3520-4C93-A380-F27F1ED2AFA7}"/>
    <pc:docChg chg="undo redo custSel addSld delSld modSld sldOrd addSection delSection">
      <pc:chgData name="aggela zisiou" userId="a9a1cd1949ed5104" providerId="LiveId" clId="{5AB109BE-3520-4C93-A380-F27F1ED2AFA7}" dt="2020-04-29T16:35:06.288" v="4493" actId="14100"/>
      <pc:docMkLst>
        <pc:docMk/>
      </pc:docMkLst>
      <pc:sldChg chg="modSp">
        <pc:chgData name="aggela zisiou" userId="a9a1cd1949ed5104" providerId="LiveId" clId="{5AB109BE-3520-4C93-A380-F27F1ED2AFA7}" dt="2020-04-29T10:46:42.659" v="2871" actId="20577"/>
        <pc:sldMkLst>
          <pc:docMk/>
          <pc:sldMk cId="0" sldId="274"/>
        </pc:sldMkLst>
        <pc:spChg chg="mod">
          <ac:chgData name="aggela zisiou" userId="a9a1cd1949ed5104" providerId="LiveId" clId="{5AB109BE-3520-4C93-A380-F27F1ED2AFA7}" dt="2020-04-29T10:46:42.659" v="2871" actId="20577"/>
          <ac:spMkLst>
            <pc:docMk/>
            <pc:sldMk cId="0" sldId="274"/>
            <ac:spMk id="6" creationId="{00000000-0000-0000-0000-000000000000}"/>
          </ac:spMkLst>
        </pc:spChg>
      </pc:sldChg>
      <pc:sldChg chg="modSp">
        <pc:chgData name="aggela zisiou" userId="a9a1cd1949ed5104" providerId="LiveId" clId="{5AB109BE-3520-4C93-A380-F27F1ED2AFA7}" dt="2020-04-29T12:05:30.684" v="3269" actId="20577"/>
        <pc:sldMkLst>
          <pc:docMk/>
          <pc:sldMk cId="0" sldId="275"/>
        </pc:sldMkLst>
        <pc:spChg chg="mod">
          <ac:chgData name="aggela zisiou" userId="a9a1cd1949ed5104" providerId="LiveId" clId="{5AB109BE-3520-4C93-A380-F27F1ED2AFA7}" dt="2020-04-29T12:05:30.684" v="3269" actId="20577"/>
          <ac:spMkLst>
            <pc:docMk/>
            <pc:sldMk cId="0" sldId="275"/>
            <ac:spMk id="2" creationId="{00000000-0000-0000-0000-000000000000}"/>
          </ac:spMkLst>
        </pc:spChg>
        <pc:spChg chg="mod">
          <ac:chgData name="aggela zisiou" userId="a9a1cd1949ed5104" providerId="LiveId" clId="{5AB109BE-3520-4C93-A380-F27F1ED2AFA7}" dt="2020-04-29T12:05:02.906" v="3257" actId="255"/>
          <ac:spMkLst>
            <pc:docMk/>
            <pc:sldMk cId="0" sldId="275"/>
            <ac:spMk id="7" creationId="{00000000-0000-0000-0000-000000000000}"/>
          </ac:spMkLst>
        </pc:spChg>
      </pc:sldChg>
      <pc:sldChg chg="delSp">
        <pc:chgData name="aggela zisiou" userId="a9a1cd1949ed5104" providerId="LiveId" clId="{5AB109BE-3520-4C93-A380-F27F1ED2AFA7}" dt="2020-04-21T08:45:26.754" v="2"/>
        <pc:sldMkLst>
          <pc:docMk/>
          <pc:sldMk cId="0" sldId="277"/>
        </pc:sldMkLst>
        <pc:picChg chg="del">
          <ac:chgData name="aggela zisiou" userId="a9a1cd1949ed5104" providerId="LiveId" clId="{5AB109BE-3520-4C93-A380-F27F1ED2AFA7}" dt="2020-04-21T08:45:26.754" v="2"/>
          <ac:picMkLst>
            <pc:docMk/>
            <pc:sldMk cId="0" sldId="277"/>
            <ac:picMk id="2" creationId="{91660054-433B-4A9E-A676-AC7E4CC827A3}"/>
          </ac:picMkLst>
        </pc:picChg>
      </pc:sldChg>
      <pc:sldChg chg="ord">
        <pc:chgData name="aggela zisiou" userId="a9a1cd1949ed5104" providerId="LiveId" clId="{5AB109BE-3520-4C93-A380-F27F1ED2AFA7}" dt="2020-04-21T13:16:20.188" v="1184"/>
        <pc:sldMkLst>
          <pc:docMk/>
          <pc:sldMk cId="0" sldId="324"/>
        </pc:sldMkLst>
      </pc:sldChg>
      <pc:sldChg chg="modSp">
        <pc:chgData name="aggela zisiou" userId="a9a1cd1949ed5104" providerId="LiveId" clId="{5AB109BE-3520-4C93-A380-F27F1ED2AFA7}" dt="2020-04-21T14:43:38.173" v="1736" actId="20577"/>
        <pc:sldMkLst>
          <pc:docMk/>
          <pc:sldMk cId="0" sldId="325"/>
        </pc:sldMkLst>
        <pc:spChg chg="mod">
          <ac:chgData name="aggela zisiou" userId="a9a1cd1949ed5104" providerId="LiveId" clId="{5AB109BE-3520-4C93-A380-F27F1ED2AFA7}" dt="2020-04-21T14:13:47.098" v="1617" actId="20577"/>
          <ac:spMkLst>
            <pc:docMk/>
            <pc:sldMk cId="0" sldId="325"/>
            <ac:spMk id="16" creationId="{00000000-0000-0000-0000-000000000000}"/>
          </ac:spMkLst>
        </pc:spChg>
        <pc:spChg chg="mod">
          <ac:chgData name="aggela zisiou" userId="a9a1cd1949ed5104" providerId="LiveId" clId="{5AB109BE-3520-4C93-A380-F27F1ED2AFA7}" dt="2020-04-21T14:21:52.414" v="1678" actId="20577"/>
          <ac:spMkLst>
            <pc:docMk/>
            <pc:sldMk cId="0" sldId="325"/>
            <ac:spMk id="18" creationId="{00000000-0000-0000-0000-000000000000}"/>
          </ac:spMkLst>
        </pc:spChg>
        <pc:spChg chg="mod">
          <ac:chgData name="aggela zisiou" userId="a9a1cd1949ed5104" providerId="LiveId" clId="{5AB109BE-3520-4C93-A380-F27F1ED2AFA7}" dt="2020-04-21T14:43:38.173" v="1736" actId="20577"/>
          <ac:spMkLst>
            <pc:docMk/>
            <pc:sldMk cId="0" sldId="325"/>
            <ac:spMk id="19" creationId="{00000000-0000-0000-0000-000000000000}"/>
          </ac:spMkLst>
        </pc:spChg>
      </pc:sldChg>
      <pc:sldChg chg="modSp">
        <pc:chgData name="aggela zisiou" userId="a9a1cd1949ed5104" providerId="LiveId" clId="{5AB109BE-3520-4C93-A380-F27F1ED2AFA7}" dt="2020-04-29T10:47:05.414" v="2878" actId="20577"/>
        <pc:sldMkLst>
          <pc:docMk/>
          <pc:sldMk cId="0" sldId="327"/>
        </pc:sldMkLst>
        <pc:spChg chg="mod">
          <ac:chgData name="aggela zisiou" userId="a9a1cd1949ed5104" providerId="LiveId" clId="{5AB109BE-3520-4C93-A380-F27F1ED2AFA7}" dt="2020-04-29T10:47:05.414" v="2878" actId="20577"/>
          <ac:spMkLst>
            <pc:docMk/>
            <pc:sldMk cId="0" sldId="327"/>
            <ac:spMk id="6" creationId="{00000000-0000-0000-0000-000000000000}"/>
          </ac:spMkLst>
        </pc:spChg>
      </pc:sldChg>
      <pc:sldChg chg="modSp modAnim">
        <pc:chgData name="aggela zisiou" userId="a9a1cd1949ed5104" providerId="LiveId" clId="{5AB109BE-3520-4C93-A380-F27F1ED2AFA7}" dt="2020-04-21T08:49:54.136" v="18" actId="20578"/>
        <pc:sldMkLst>
          <pc:docMk/>
          <pc:sldMk cId="1793173824" sldId="329"/>
        </pc:sldMkLst>
        <pc:spChg chg="mod">
          <ac:chgData name="aggela zisiou" userId="a9a1cd1949ed5104" providerId="LiveId" clId="{5AB109BE-3520-4C93-A380-F27F1ED2AFA7}" dt="2020-04-21T08:49:51.149" v="17" actId="20578"/>
          <ac:spMkLst>
            <pc:docMk/>
            <pc:sldMk cId="1793173824" sldId="329"/>
            <ac:spMk id="25" creationId="{00000000-0000-0000-0000-000000000000}"/>
          </ac:spMkLst>
        </pc:spChg>
      </pc:sldChg>
      <pc:sldChg chg="modSp">
        <pc:chgData name="aggela zisiou" userId="a9a1cd1949ed5104" providerId="LiveId" clId="{5AB109BE-3520-4C93-A380-F27F1ED2AFA7}" dt="2020-04-29T16:20:36.642" v="4366" actId="313"/>
        <pc:sldMkLst>
          <pc:docMk/>
          <pc:sldMk cId="2355390123" sldId="339"/>
        </pc:sldMkLst>
        <pc:spChg chg="mod">
          <ac:chgData name="aggela zisiou" userId="a9a1cd1949ed5104" providerId="LiveId" clId="{5AB109BE-3520-4C93-A380-F27F1ED2AFA7}" dt="2020-04-29T16:20:36.642" v="4366" actId="313"/>
          <ac:spMkLst>
            <pc:docMk/>
            <pc:sldMk cId="2355390123" sldId="339"/>
            <ac:spMk id="5" creationId="{00000000-0000-0000-0000-000000000000}"/>
          </ac:spMkLst>
        </pc:spChg>
      </pc:sldChg>
      <pc:sldChg chg="addSp delSp modSp add del">
        <pc:chgData name="aggela zisiou" userId="a9a1cd1949ed5104" providerId="LiveId" clId="{5AB109BE-3520-4C93-A380-F27F1ED2AFA7}" dt="2020-04-21T10:06:33.547" v="265" actId="2696"/>
        <pc:sldMkLst>
          <pc:docMk/>
          <pc:sldMk cId="309791926" sldId="343"/>
        </pc:sldMkLst>
        <pc:spChg chg="add del mod">
          <ac:chgData name="aggela zisiou" userId="a9a1cd1949ed5104" providerId="LiveId" clId="{5AB109BE-3520-4C93-A380-F27F1ED2AFA7}" dt="2020-04-21T08:48:11.835" v="6"/>
          <ac:spMkLst>
            <pc:docMk/>
            <pc:sldMk cId="309791926" sldId="343"/>
            <ac:spMk id="2" creationId="{C1137F08-53B8-4407-982D-3444869449DB}"/>
          </ac:spMkLst>
        </pc:spChg>
        <pc:spChg chg="add del mod">
          <ac:chgData name="aggela zisiou" userId="a9a1cd1949ed5104" providerId="LiveId" clId="{5AB109BE-3520-4C93-A380-F27F1ED2AFA7}" dt="2020-04-21T08:48:11.835" v="6"/>
          <ac:spMkLst>
            <pc:docMk/>
            <pc:sldMk cId="309791926" sldId="343"/>
            <ac:spMk id="3" creationId="{E2AC4871-7CAC-4A91-A888-5426AE07ECFA}"/>
          </ac:spMkLst>
        </pc:spChg>
        <pc:spChg chg="add del mod">
          <ac:chgData name="aggela zisiou" userId="a9a1cd1949ed5104" providerId="LiveId" clId="{5AB109BE-3520-4C93-A380-F27F1ED2AFA7}" dt="2020-04-21T08:48:20.718" v="8"/>
          <ac:spMkLst>
            <pc:docMk/>
            <pc:sldMk cId="309791926" sldId="343"/>
            <ac:spMk id="4" creationId="{4B53B54D-9B46-489B-8245-B6827C72708C}"/>
          </ac:spMkLst>
        </pc:spChg>
        <pc:spChg chg="add del mod">
          <ac:chgData name="aggela zisiou" userId="a9a1cd1949ed5104" providerId="LiveId" clId="{5AB109BE-3520-4C93-A380-F27F1ED2AFA7}" dt="2020-04-21T08:48:20.718" v="8"/>
          <ac:spMkLst>
            <pc:docMk/>
            <pc:sldMk cId="309791926" sldId="343"/>
            <ac:spMk id="5" creationId="{B2F0A59A-5BCD-410A-B56E-1BA3BF9BEA0D}"/>
          </ac:spMkLst>
        </pc:spChg>
        <pc:spChg chg="add del mod">
          <ac:chgData name="aggela zisiou" userId="a9a1cd1949ed5104" providerId="LiveId" clId="{5AB109BE-3520-4C93-A380-F27F1ED2AFA7}" dt="2020-04-21T08:49:24.108" v="16"/>
          <ac:spMkLst>
            <pc:docMk/>
            <pc:sldMk cId="309791926" sldId="343"/>
            <ac:spMk id="6" creationId="{030E82AF-EDF0-4D3C-BA2B-C464F38D1DD2}"/>
          </ac:spMkLst>
        </pc:spChg>
        <pc:spChg chg="add del mod">
          <ac:chgData name="aggela zisiou" userId="a9a1cd1949ed5104" providerId="LiveId" clId="{5AB109BE-3520-4C93-A380-F27F1ED2AFA7}" dt="2020-04-21T08:49:23.548" v="15"/>
          <ac:spMkLst>
            <pc:docMk/>
            <pc:sldMk cId="309791926" sldId="343"/>
            <ac:spMk id="7" creationId="{F7E20324-08A7-4FA5-A187-918088A4CFF0}"/>
          </ac:spMkLst>
        </pc:spChg>
      </pc:sldChg>
      <pc:sldChg chg="add del">
        <pc:chgData name="aggela zisiou" userId="a9a1cd1949ed5104" providerId="LiveId" clId="{5AB109BE-3520-4C93-A380-F27F1ED2AFA7}" dt="2020-04-21T08:44:59.002" v="1"/>
        <pc:sldMkLst>
          <pc:docMk/>
          <pc:sldMk cId="2279915758" sldId="343"/>
        </pc:sldMkLst>
      </pc:sldChg>
      <pc:sldChg chg="delSp modSp">
        <pc:chgData name="aggela zisiou" userId="a9a1cd1949ed5104" providerId="LiveId" clId="{5AB109BE-3520-4C93-A380-F27F1ED2AFA7}" dt="2020-04-21T13:26:17.055" v="1221" actId="20577"/>
        <pc:sldMkLst>
          <pc:docMk/>
          <pc:sldMk cId="2996519950" sldId="344"/>
        </pc:sldMkLst>
        <pc:spChg chg="mod">
          <ac:chgData name="aggela zisiou" userId="a9a1cd1949ed5104" providerId="LiveId" clId="{5AB109BE-3520-4C93-A380-F27F1ED2AFA7}" dt="2020-04-21T08:54:40.944" v="30" actId="14100"/>
          <ac:spMkLst>
            <pc:docMk/>
            <pc:sldMk cId="2996519950" sldId="344"/>
            <ac:spMk id="2" creationId="{00000000-0000-0000-0000-000000000000}"/>
          </ac:spMkLst>
        </pc:spChg>
        <pc:spChg chg="mod">
          <ac:chgData name="aggela zisiou" userId="a9a1cd1949ed5104" providerId="LiveId" clId="{5AB109BE-3520-4C93-A380-F27F1ED2AFA7}" dt="2020-04-21T08:59:19.238" v="39" actId="255"/>
          <ac:spMkLst>
            <pc:docMk/>
            <pc:sldMk cId="2996519950" sldId="344"/>
            <ac:spMk id="3" creationId="{00000000-0000-0000-0000-000000000000}"/>
          </ac:spMkLst>
        </pc:spChg>
        <pc:spChg chg="mod">
          <ac:chgData name="aggela zisiou" userId="a9a1cd1949ed5104" providerId="LiveId" clId="{5AB109BE-3520-4C93-A380-F27F1ED2AFA7}" dt="2020-04-21T10:03:59.978" v="259" actId="313"/>
          <ac:spMkLst>
            <pc:docMk/>
            <pc:sldMk cId="2996519950" sldId="344"/>
            <ac:spMk id="10" creationId="{00000000-0000-0000-0000-000000000000}"/>
          </ac:spMkLst>
        </pc:spChg>
        <pc:spChg chg="mod">
          <ac:chgData name="aggela zisiou" userId="a9a1cd1949ed5104" providerId="LiveId" clId="{5AB109BE-3520-4C93-A380-F27F1ED2AFA7}" dt="2020-04-21T09:09:37.860" v="208" actId="20577"/>
          <ac:spMkLst>
            <pc:docMk/>
            <pc:sldMk cId="2996519950" sldId="344"/>
            <ac:spMk id="11" creationId="{00000000-0000-0000-0000-000000000000}"/>
          </ac:spMkLst>
        </pc:spChg>
        <pc:spChg chg="mod">
          <ac:chgData name="aggela zisiou" userId="a9a1cd1949ed5104" providerId="LiveId" clId="{5AB109BE-3520-4C93-A380-F27F1ED2AFA7}" dt="2020-04-21T09:09:30.384" v="201" actId="20577"/>
          <ac:spMkLst>
            <pc:docMk/>
            <pc:sldMk cId="2996519950" sldId="344"/>
            <ac:spMk id="13" creationId="{00000000-0000-0000-0000-000000000000}"/>
          </ac:spMkLst>
        </pc:spChg>
        <pc:spChg chg="mod">
          <ac:chgData name="aggela zisiou" userId="a9a1cd1949ed5104" providerId="LiveId" clId="{5AB109BE-3520-4C93-A380-F27F1ED2AFA7}" dt="2020-04-21T13:26:17.055" v="1221" actId="20577"/>
          <ac:spMkLst>
            <pc:docMk/>
            <pc:sldMk cId="2996519950" sldId="344"/>
            <ac:spMk id="25" creationId="{00000000-0000-0000-0000-000000000000}"/>
          </ac:spMkLst>
        </pc:spChg>
        <pc:picChg chg="del">
          <ac:chgData name="aggela zisiou" userId="a9a1cd1949ed5104" providerId="LiveId" clId="{5AB109BE-3520-4C93-A380-F27F1ED2AFA7}" dt="2020-04-21T10:05:31.348" v="260"/>
          <ac:picMkLst>
            <pc:docMk/>
            <pc:sldMk cId="2996519950" sldId="344"/>
            <ac:picMk id="4" creationId="{E4D70CBD-0884-479E-81EE-F9862C3381BE}"/>
          </ac:picMkLst>
        </pc:picChg>
      </pc:sldChg>
      <pc:sldChg chg="add del">
        <pc:chgData name="aggela zisiou" userId="a9a1cd1949ed5104" providerId="LiveId" clId="{5AB109BE-3520-4C93-A380-F27F1ED2AFA7}" dt="2020-04-21T08:51:26.397" v="19"/>
        <pc:sldMkLst>
          <pc:docMk/>
          <pc:sldMk cId="4286731838" sldId="344"/>
        </pc:sldMkLst>
      </pc:sldChg>
      <pc:sldChg chg="add del">
        <pc:chgData name="aggela zisiou" userId="a9a1cd1949ed5104" providerId="LiveId" clId="{5AB109BE-3520-4C93-A380-F27F1ED2AFA7}" dt="2020-04-21T10:05:54.766" v="262" actId="2696"/>
        <pc:sldMkLst>
          <pc:docMk/>
          <pc:sldMk cId="1037872267" sldId="345"/>
        </pc:sldMkLst>
      </pc:sldChg>
      <pc:sldChg chg="addSp delSp modSp ord">
        <pc:chgData name="aggela zisiou" userId="a9a1cd1949ed5104" providerId="LiveId" clId="{5AB109BE-3520-4C93-A380-F27F1ED2AFA7}" dt="2020-04-21T11:17:39.232" v="794"/>
        <pc:sldMkLst>
          <pc:docMk/>
          <pc:sldMk cId="2078228278" sldId="345"/>
        </pc:sldMkLst>
        <pc:spChg chg="mod">
          <ac:chgData name="aggela zisiou" userId="a9a1cd1949ed5104" providerId="LiveId" clId="{5AB109BE-3520-4C93-A380-F27F1ED2AFA7}" dt="2020-04-21T10:07:42.666" v="283" actId="14100"/>
          <ac:spMkLst>
            <pc:docMk/>
            <pc:sldMk cId="2078228278" sldId="345"/>
            <ac:spMk id="2" creationId="{00000000-0000-0000-0000-000000000000}"/>
          </ac:spMkLst>
        </pc:spChg>
        <pc:spChg chg="add del">
          <ac:chgData name="aggela zisiou" userId="a9a1cd1949ed5104" providerId="LiveId" clId="{5AB109BE-3520-4C93-A380-F27F1ED2AFA7}" dt="2020-04-21T10:07:01.566" v="267"/>
          <ac:spMkLst>
            <pc:docMk/>
            <pc:sldMk cId="2078228278" sldId="345"/>
            <ac:spMk id="3" creationId="{3BD6397F-FDE0-4EDC-A6AE-9B82871362D4}"/>
          </ac:spMkLst>
        </pc:spChg>
        <pc:spChg chg="add del mod">
          <ac:chgData name="aggela zisiou" userId="a9a1cd1949ed5104" providerId="LiveId" clId="{5AB109BE-3520-4C93-A380-F27F1ED2AFA7}" dt="2020-04-21T10:49:55.728" v="338" actId="21"/>
          <ac:spMkLst>
            <pc:docMk/>
            <pc:sldMk cId="2078228278" sldId="345"/>
            <ac:spMk id="4" creationId="{9DD84D5A-106A-4857-815A-D14A4E74D8E4}"/>
          </ac:spMkLst>
        </pc:spChg>
        <pc:spChg chg="add del mod">
          <ac:chgData name="aggela zisiou" userId="a9a1cd1949ed5104" providerId="LiveId" clId="{5AB109BE-3520-4C93-A380-F27F1ED2AFA7}" dt="2020-04-21T11:04:22.710" v="652"/>
          <ac:spMkLst>
            <pc:docMk/>
            <pc:sldMk cId="2078228278" sldId="345"/>
            <ac:spMk id="6" creationId="{D9C9F526-4256-4822-B3E7-4C7DA7E8F0F6}"/>
          </ac:spMkLst>
        </pc:spChg>
        <pc:spChg chg="add del">
          <ac:chgData name="aggela zisiou" userId="a9a1cd1949ed5104" providerId="LiveId" clId="{5AB109BE-3520-4C93-A380-F27F1ED2AFA7}" dt="2020-04-21T11:03:57.575" v="647"/>
          <ac:spMkLst>
            <pc:docMk/>
            <pc:sldMk cId="2078228278" sldId="345"/>
            <ac:spMk id="7" creationId="{02784631-826C-458A-BCF8-18449E5EBC2F}"/>
          </ac:spMkLst>
        </pc:spChg>
        <pc:spChg chg="add del mod">
          <ac:chgData name="aggela zisiou" userId="a9a1cd1949ed5104" providerId="LiveId" clId="{5AB109BE-3520-4C93-A380-F27F1ED2AFA7}" dt="2020-04-21T11:04:15.077" v="649"/>
          <ac:spMkLst>
            <pc:docMk/>
            <pc:sldMk cId="2078228278" sldId="345"/>
            <ac:spMk id="8" creationId="{5935AEBA-93F0-4FB9-84B9-3532247C276C}"/>
          </ac:spMkLst>
        </pc:spChg>
        <pc:spChg chg="add del mod">
          <ac:chgData name="aggela zisiou" userId="a9a1cd1949ed5104" providerId="LiveId" clId="{5AB109BE-3520-4C93-A380-F27F1ED2AFA7}" dt="2020-04-21T11:04:15.077" v="649"/>
          <ac:spMkLst>
            <pc:docMk/>
            <pc:sldMk cId="2078228278" sldId="345"/>
            <ac:spMk id="9" creationId="{66C7B3C0-460A-48B6-B36A-14AF453B8191}"/>
          </ac:spMkLst>
        </pc:spChg>
        <pc:spChg chg="add del">
          <ac:chgData name="aggela zisiou" userId="a9a1cd1949ed5104" providerId="LiveId" clId="{5AB109BE-3520-4C93-A380-F27F1ED2AFA7}" dt="2020-04-21T11:05:16.413" v="667"/>
          <ac:spMkLst>
            <pc:docMk/>
            <pc:sldMk cId="2078228278" sldId="345"/>
            <ac:spMk id="10" creationId="{71D670DB-7023-4C05-AF58-D194AC12AE3A}"/>
          </ac:spMkLst>
        </pc:spChg>
        <pc:spChg chg="add mod">
          <ac:chgData name="aggela zisiou" userId="a9a1cd1949ed5104" providerId="LiveId" clId="{5AB109BE-3520-4C93-A380-F27F1ED2AFA7}" dt="2020-04-21T11:13:31.318" v="779" actId="1076"/>
          <ac:spMkLst>
            <pc:docMk/>
            <pc:sldMk cId="2078228278" sldId="345"/>
            <ac:spMk id="11" creationId="{3418BE12-BF0D-483E-AE90-3BD84081D104}"/>
          </ac:spMkLst>
        </pc:spChg>
        <pc:spChg chg="mod">
          <ac:chgData name="aggela zisiou" userId="a9a1cd1949ed5104" providerId="LiveId" clId="{5AB109BE-3520-4C93-A380-F27F1ED2AFA7}" dt="2020-04-21T11:14:57.379" v="791" actId="113"/>
          <ac:spMkLst>
            <pc:docMk/>
            <pc:sldMk cId="2078228278" sldId="345"/>
            <ac:spMk id="15" creationId="{00000000-0000-0000-0000-000000000000}"/>
          </ac:spMkLst>
        </pc:spChg>
        <pc:graphicFrameChg chg="add del mod">
          <ac:chgData name="aggela zisiou" userId="a9a1cd1949ed5104" providerId="LiveId" clId="{5AB109BE-3520-4C93-A380-F27F1ED2AFA7}" dt="2020-04-21T11:02:08.010" v="638" actId="21"/>
          <ac:graphicFrameMkLst>
            <pc:docMk/>
            <pc:sldMk cId="2078228278" sldId="345"/>
            <ac:graphicFrameMk id="5" creationId="{6005E584-E73A-4B94-A8B8-62E6304C44DC}"/>
          </ac:graphicFrameMkLst>
        </pc:graphicFrameChg>
        <pc:picChg chg="del">
          <ac:chgData name="aggela zisiou" userId="a9a1cd1949ed5104" providerId="LiveId" clId="{5AB109BE-3520-4C93-A380-F27F1ED2AFA7}" dt="2020-04-21T11:17:39.232" v="794"/>
          <ac:picMkLst>
            <pc:docMk/>
            <pc:sldMk cId="2078228278" sldId="345"/>
            <ac:picMk id="12" creationId="{E592BAAB-554D-4C9A-8BC3-B32F206586E6}"/>
          </ac:picMkLst>
        </pc:picChg>
      </pc:sldChg>
      <pc:sldChg chg="addSp delSp modSp ord">
        <pc:chgData name="aggela zisiou" userId="a9a1cd1949ed5104" providerId="LiveId" clId="{5AB109BE-3520-4C93-A380-F27F1ED2AFA7}" dt="2020-04-21T11:45:39.926" v="925"/>
        <pc:sldMkLst>
          <pc:docMk/>
          <pc:sldMk cId="4239268047" sldId="346"/>
        </pc:sldMkLst>
        <pc:spChg chg="mod">
          <ac:chgData name="aggela zisiou" userId="a9a1cd1949ed5104" providerId="LiveId" clId="{5AB109BE-3520-4C93-A380-F27F1ED2AFA7}" dt="2020-04-21T11:22:14.301" v="797"/>
          <ac:spMkLst>
            <pc:docMk/>
            <pc:sldMk cId="4239268047" sldId="346"/>
            <ac:spMk id="2" creationId="{00000000-0000-0000-0000-000000000000}"/>
          </ac:spMkLst>
        </pc:spChg>
        <pc:spChg chg="mod">
          <ac:chgData name="aggela zisiou" userId="a9a1cd1949ed5104" providerId="LiveId" clId="{5AB109BE-3520-4C93-A380-F27F1ED2AFA7}" dt="2020-04-21T11:43:46.535" v="922" actId="20577"/>
          <ac:spMkLst>
            <pc:docMk/>
            <pc:sldMk cId="4239268047" sldId="346"/>
            <ac:spMk id="4" creationId="{00000000-0000-0000-0000-000000000000}"/>
          </ac:spMkLst>
        </pc:spChg>
        <pc:spChg chg="mod">
          <ac:chgData name="aggela zisiou" userId="a9a1cd1949ed5104" providerId="LiveId" clId="{5AB109BE-3520-4C93-A380-F27F1ED2AFA7}" dt="2020-04-21T11:39:45.701" v="875" actId="20577"/>
          <ac:spMkLst>
            <pc:docMk/>
            <pc:sldMk cId="4239268047" sldId="346"/>
            <ac:spMk id="6" creationId="{00000000-0000-0000-0000-000000000000}"/>
          </ac:spMkLst>
        </pc:spChg>
        <pc:spChg chg="mod">
          <ac:chgData name="aggela zisiou" userId="a9a1cd1949ed5104" providerId="LiveId" clId="{5AB109BE-3520-4C93-A380-F27F1ED2AFA7}" dt="2020-04-21T11:42:34.991" v="886" actId="14100"/>
          <ac:spMkLst>
            <pc:docMk/>
            <pc:sldMk cId="4239268047" sldId="346"/>
            <ac:spMk id="8" creationId="{00000000-0000-0000-0000-000000000000}"/>
          </ac:spMkLst>
        </pc:spChg>
        <pc:spChg chg="mod">
          <ac:chgData name="aggela zisiou" userId="a9a1cd1949ed5104" providerId="LiveId" clId="{5AB109BE-3520-4C93-A380-F27F1ED2AFA7}" dt="2020-04-21T11:38:47.504" v="843" actId="1076"/>
          <ac:spMkLst>
            <pc:docMk/>
            <pc:sldMk cId="4239268047" sldId="346"/>
            <ac:spMk id="12" creationId="{00000000-0000-0000-0000-000000000000}"/>
          </ac:spMkLst>
        </pc:spChg>
        <pc:grpChg chg="mod">
          <ac:chgData name="aggela zisiou" userId="a9a1cd1949ed5104" providerId="LiveId" clId="{5AB109BE-3520-4C93-A380-F27F1ED2AFA7}" dt="2020-04-21T11:42:41.965" v="888" actId="14100"/>
          <ac:grpSpMkLst>
            <pc:docMk/>
            <pc:sldMk cId="4239268047" sldId="346"/>
            <ac:grpSpMk id="13" creationId="{00000000-0000-0000-0000-000000000000}"/>
          </ac:grpSpMkLst>
        </pc:grpChg>
        <pc:picChg chg="add mod">
          <ac:chgData name="aggela zisiou" userId="a9a1cd1949ed5104" providerId="LiveId" clId="{5AB109BE-3520-4C93-A380-F27F1ED2AFA7}" dt="2020-04-21T11:38:51.197" v="845" actId="1076"/>
          <ac:picMkLst>
            <pc:docMk/>
            <pc:sldMk cId="4239268047" sldId="346"/>
            <ac:picMk id="5" creationId="{79154EAF-F319-4051-9CAC-467C59412587}"/>
          </ac:picMkLst>
        </pc:picChg>
        <pc:picChg chg="del">
          <ac:chgData name="aggela zisiou" userId="a9a1cd1949ed5104" providerId="LiveId" clId="{5AB109BE-3520-4C93-A380-F27F1ED2AFA7}" dt="2020-04-21T11:37:57.663" v="838" actId="21"/>
          <ac:picMkLst>
            <pc:docMk/>
            <pc:sldMk cId="4239268047" sldId="346"/>
            <ac:picMk id="9" creationId="{00000000-0000-0000-0000-000000000000}"/>
          </ac:picMkLst>
        </pc:picChg>
        <pc:picChg chg="add mod">
          <ac:chgData name="aggela zisiou" userId="a9a1cd1949ed5104" providerId="LiveId" clId="{5AB109BE-3520-4C93-A380-F27F1ED2AFA7}" dt="2020-04-21T11:43:54.291" v="923" actId="1076"/>
          <ac:picMkLst>
            <pc:docMk/>
            <pc:sldMk cId="4239268047" sldId="346"/>
            <ac:picMk id="11" creationId="{5AA276AA-3C4E-4294-ACD0-E18C01993125}"/>
          </ac:picMkLst>
        </pc:picChg>
      </pc:sldChg>
      <pc:sldChg chg="add del">
        <pc:chgData name="aggela zisiou" userId="a9a1cd1949ed5104" providerId="LiveId" clId="{5AB109BE-3520-4C93-A380-F27F1ED2AFA7}" dt="2020-04-21T11:46:57.025" v="927"/>
        <pc:sldMkLst>
          <pc:docMk/>
          <pc:sldMk cId="2010547609" sldId="347"/>
        </pc:sldMkLst>
      </pc:sldChg>
      <pc:sldChg chg="addSp delSp modSp">
        <pc:chgData name="aggela zisiou" userId="a9a1cd1949ed5104" providerId="LiveId" clId="{5AB109BE-3520-4C93-A380-F27F1ED2AFA7}" dt="2020-04-21T12:28:07.217" v="1178" actId="20577"/>
        <pc:sldMkLst>
          <pc:docMk/>
          <pc:sldMk cId="2541612774" sldId="347"/>
        </pc:sldMkLst>
        <pc:spChg chg="mod">
          <ac:chgData name="aggela zisiou" userId="a9a1cd1949ed5104" providerId="LiveId" clId="{5AB109BE-3520-4C93-A380-F27F1ED2AFA7}" dt="2020-04-21T11:47:44.946" v="936" actId="20577"/>
          <ac:spMkLst>
            <pc:docMk/>
            <pc:sldMk cId="2541612774" sldId="347"/>
            <ac:spMk id="2" creationId="{00000000-0000-0000-0000-000000000000}"/>
          </ac:spMkLst>
        </pc:spChg>
        <pc:spChg chg="del mod">
          <ac:chgData name="aggela zisiou" userId="a9a1cd1949ed5104" providerId="LiveId" clId="{5AB109BE-3520-4C93-A380-F27F1ED2AFA7}" dt="2020-04-21T11:57:42.106" v="990"/>
          <ac:spMkLst>
            <pc:docMk/>
            <pc:sldMk cId="2541612774" sldId="347"/>
            <ac:spMk id="3" creationId="{00000000-0000-0000-0000-000000000000}"/>
          </ac:spMkLst>
        </pc:spChg>
        <pc:spChg chg="add del">
          <ac:chgData name="aggela zisiou" userId="a9a1cd1949ed5104" providerId="LiveId" clId="{5AB109BE-3520-4C93-A380-F27F1ED2AFA7}" dt="2020-04-21T11:58:08.469" v="992"/>
          <ac:spMkLst>
            <pc:docMk/>
            <pc:sldMk cId="2541612774" sldId="347"/>
            <ac:spMk id="4" creationId="{12935CAC-83DE-48E3-B016-C1ACE95706EE}"/>
          </ac:spMkLst>
        </pc:spChg>
        <pc:spChg chg="add del">
          <ac:chgData name="aggela zisiou" userId="a9a1cd1949ed5104" providerId="LiveId" clId="{5AB109BE-3520-4C93-A380-F27F1ED2AFA7}" dt="2020-04-21T11:58:15.074" v="994"/>
          <ac:spMkLst>
            <pc:docMk/>
            <pc:sldMk cId="2541612774" sldId="347"/>
            <ac:spMk id="5" creationId="{CF0719F8-E485-4DD5-8D26-FE33DC56F51C}"/>
          </ac:spMkLst>
        </pc:spChg>
        <pc:spChg chg="add del">
          <ac:chgData name="aggela zisiou" userId="a9a1cd1949ed5104" providerId="LiveId" clId="{5AB109BE-3520-4C93-A380-F27F1ED2AFA7}" dt="2020-04-21T11:58:27.918" v="996"/>
          <ac:spMkLst>
            <pc:docMk/>
            <pc:sldMk cId="2541612774" sldId="347"/>
            <ac:spMk id="6" creationId="{15DF772B-58A4-4943-BC70-4C0662AB486C}"/>
          </ac:spMkLst>
        </pc:spChg>
        <pc:spChg chg="mod">
          <ac:chgData name="aggela zisiou" userId="a9a1cd1949ed5104" providerId="LiveId" clId="{5AB109BE-3520-4C93-A380-F27F1ED2AFA7}" dt="2020-04-21T12:28:07.217" v="1178" actId="20577"/>
          <ac:spMkLst>
            <pc:docMk/>
            <pc:sldMk cId="2541612774" sldId="347"/>
            <ac:spMk id="15" creationId="{00000000-0000-0000-0000-000000000000}"/>
          </ac:spMkLst>
        </pc:spChg>
      </pc:sldChg>
      <pc:sldChg chg="delSp modSp delAnim modAnim">
        <pc:chgData name="aggela zisiou" userId="a9a1cd1949ed5104" providerId="LiveId" clId="{5AB109BE-3520-4C93-A380-F27F1ED2AFA7}" dt="2020-04-29T16:05:20.056" v="4232" actId="21"/>
        <pc:sldMkLst>
          <pc:docMk/>
          <pc:sldMk cId="3272258598" sldId="348"/>
        </pc:sldMkLst>
        <pc:spChg chg="mod">
          <ac:chgData name="aggela zisiou" userId="a9a1cd1949ed5104" providerId="LiveId" clId="{5AB109BE-3520-4C93-A380-F27F1ED2AFA7}" dt="2020-04-21T13:21:29.271" v="1194" actId="20577"/>
          <ac:spMkLst>
            <pc:docMk/>
            <pc:sldMk cId="3272258598" sldId="348"/>
            <ac:spMk id="2" creationId="{00000000-0000-0000-0000-000000000000}"/>
          </ac:spMkLst>
        </pc:spChg>
        <pc:spChg chg="mod">
          <ac:chgData name="aggela zisiou" userId="a9a1cd1949ed5104" providerId="LiveId" clId="{5AB109BE-3520-4C93-A380-F27F1ED2AFA7}" dt="2020-04-29T16:05:06.703" v="4230" actId="14100"/>
          <ac:spMkLst>
            <pc:docMk/>
            <pc:sldMk cId="3272258598" sldId="348"/>
            <ac:spMk id="3" creationId="{00000000-0000-0000-0000-000000000000}"/>
          </ac:spMkLst>
        </pc:spChg>
        <pc:spChg chg="mod">
          <ac:chgData name="aggela zisiou" userId="a9a1cd1949ed5104" providerId="LiveId" clId="{5AB109BE-3520-4C93-A380-F27F1ED2AFA7}" dt="2020-04-21T13:31:11.961" v="1259" actId="313"/>
          <ac:spMkLst>
            <pc:docMk/>
            <pc:sldMk cId="3272258598" sldId="348"/>
            <ac:spMk id="10" creationId="{00000000-0000-0000-0000-000000000000}"/>
          </ac:spMkLst>
        </pc:spChg>
        <pc:spChg chg="mod">
          <ac:chgData name="aggela zisiou" userId="a9a1cd1949ed5104" providerId="LiveId" clId="{5AB109BE-3520-4C93-A380-F27F1ED2AFA7}" dt="2020-04-21T13:30:09.285" v="1257" actId="20577"/>
          <ac:spMkLst>
            <pc:docMk/>
            <pc:sldMk cId="3272258598" sldId="348"/>
            <ac:spMk id="11" creationId="{00000000-0000-0000-0000-000000000000}"/>
          </ac:spMkLst>
        </pc:spChg>
        <pc:spChg chg="mod">
          <ac:chgData name="aggela zisiou" userId="a9a1cd1949ed5104" providerId="LiveId" clId="{5AB109BE-3520-4C93-A380-F27F1ED2AFA7}" dt="2020-04-21T13:51:20.987" v="1331" actId="20577"/>
          <ac:spMkLst>
            <pc:docMk/>
            <pc:sldMk cId="3272258598" sldId="348"/>
            <ac:spMk id="13" creationId="{00000000-0000-0000-0000-000000000000}"/>
          </ac:spMkLst>
        </pc:spChg>
        <pc:spChg chg="mod">
          <ac:chgData name="aggela zisiou" userId="a9a1cd1949ed5104" providerId="LiveId" clId="{5AB109BE-3520-4C93-A380-F27F1ED2AFA7}" dt="2020-04-21T14:04:32.659" v="1420" actId="20577"/>
          <ac:spMkLst>
            <pc:docMk/>
            <pc:sldMk cId="3272258598" sldId="348"/>
            <ac:spMk id="25" creationId="{00000000-0000-0000-0000-000000000000}"/>
          </ac:spMkLst>
        </pc:spChg>
        <pc:grpChg chg="del mod">
          <ac:chgData name="aggela zisiou" userId="a9a1cd1949ed5104" providerId="LiveId" clId="{5AB109BE-3520-4C93-A380-F27F1ED2AFA7}" dt="2020-04-29T16:05:20.056" v="4232" actId="21"/>
          <ac:grpSpMkLst>
            <pc:docMk/>
            <pc:sldMk cId="3272258598" sldId="348"/>
            <ac:grpSpMk id="22" creationId="{00000000-0000-0000-0000-000000000000}"/>
          </ac:grpSpMkLst>
        </pc:grpChg>
        <pc:cxnChg chg="mod">
          <ac:chgData name="aggela zisiou" userId="a9a1cd1949ed5104" providerId="LiveId" clId="{5AB109BE-3520-4C93-A380-F27F1ED2AFA7}" dt="2020-04-29T16:05:20.056" v="4232" actId="21"/>
          <ac:cxnSpMkLst>
            <pc:docMk/>
            <pc:sldMk cId="3272258598" sldId="348"/>
            <ac:cxnSpMk id="16" creationId="{00000000-0000-0000-0000-000000000000}"/>
          </ac:cxnSpMkLst>
        </pc:cxnChg>
      </pc:sldChg>
      <pc:sldChg chg="addSp delSp modSp modAnim addCm delCm">
        <pc:chgData name="aggela zisiou" userId="a9a1cd1949ed5104" providerId="LiveId" clId="{5AB109BE-3520-4C93-A380-F27F1ED2AFA7}" dt="2020-04-29T10:21:23.227" v="2840" actId="20577"/>
        <pc:sldMkLst>
          <pc:docMk/>
          <pc:sldMk cId="3799686790" sldId="349"/>
        </pc:sldMkLst>
        <pc:spChg chg="mod">
          <ac:chgData name="aggela zisiou" userId="a9a1cd1949ed5104" providerId="LiveId" clId="{5AB109BE-3520-4C93-A380-F27F1ED2AFA7}" dt="2020-04-29T10:21:23.227" v="2840" actId="20577"/>
          <ac:spMkLst>
            <pc:docMk/>
            <pc:sldMk cId="3799686790" sldId="349"/>
            <ac:spMk id="2" creationId="{00000000-0000-0000-0000-000000000000}"/>
          </ac:spMkLst>
        </pc:spChg>
        <pc:spChg chg="mod">
          <ac:chgData name="aggela zisiou" userId="a9a1cd1949ed5104" providerId="LiveId" clId="{5AB109BE-3520-4C93-A380-F27F1ED2AFA7}" dt="2020-04-21T15:58:25.716" v="1906" actId="20577"/>
          <ac:spMkLst>
            <pc:docMk/>
            <pc:sldMk cId="3799686790" sldId="349"/>
            <ac:spMk id="15" creationId="{00000000-0000-0000-0000-000000000000}"/>
          </ac:spMkLst>
        </pc:spChg>
        <pc:grpChg chg="add del">
          <ac:chgData name="aggela zisiou" userId="a9a1cd1949ed5104" providerId="LiveId" clId="{5AB109BE-3520-4C93-A380-F27F1ED2AFA7}" dt="2020-04-21T15:57:33.024" v="1891"/>
          <ac:grpSpMkLst>
            <pc:docMk/>
            <pc:sldMk cId="3799686790" sldId="349"/>
            <ac:grpSpMk id="5" creationId="{381EB769-0022-473F-BAFA-64B658527993}"/>
          </ac:grpSpMkLst>
        </pc:grpChg>
        <pc:picChg chg="add del mod">
          <ac:chgData name="aggela zisiou" userId="a9a1cd1949ed5104" providerId="LiveId" clId="{5AB109BE-3520-4C93-A380-F27F1ED2AFA7}" dt="2020-04-21T15:55:35.903" v="1882"/>
          <ac:picMkLst>
            <pc:docMk/>
            <pc:sldMk cId="3799686790" sldId="349"/>
            <ac:picMk id="3" creationId="{6CBCAB9E-E0A5-4AE4-A3D9-DE1DE7B4625A}"/>
          </ac:picMkLst>
        </pc:picChg>
        <pc:picChg chg="add del mod">
          <ac:chgData name="aggela zisiou" userId="a9a1cd1949ed5104" providerId="LiveId" clId="{5AB109BE-3520-4C93-A380-F27F1ED2AFA7}" dt="2020-04-21T15:58:18.882" v="1901"/>
          <ac:picMkLst>
            <pc:docMk/>
            <pc:sldMk cId="3799686790" sldId="349"/>
            <ac:picMk id="4" creationId="{3D5D493F-952E-4330-B64A-175AC006D354}"/>
          </ac:picMkLst>
        </pc:picChg>
      </pc:sldChg>
      <pc:sldChg chg="modSp">
        <pc:chgData name="aggela zisiou" userId="a9a1cd1949ed5104" providerId="LiveId" clId="{5AB109BE-3520-4C93-A380-F27F1ED2AFA7}" dt="2020-04-29T16:18:37.637" v="4347" actId="122"/>
        <pc:sldMkLst>
          <pc:docMk/>
          <pc:sldMk cId="3895460348" sldId="350"/>
        </pc:sldMkLst>
        <pc:spChg chg="mod">
          <ac:chgData name="aggela zisiou" userId="a9a1cd1949ed5104" providerId="LiveId" clId="{5AB109BE-3520-4C93-A380-F27F1ED2AFA7}" dt="2020-04-29T16:08:57.410" v="4252" actId="14100"/>
          <ac:spMkLst>
            <pc:docMk/>
            <pc:sldMk cId="3895460348" sldId="350"/>
            <ac:spMk id="2" creationId="{00000000-0000-0000-0000-000000000000}"/>
          </ac:spMkLst>
        </pc:spChg>
        <pc:spChg chg="mod">
          <ac:chgData name="aggela zisiou" userId="a9a1cd1949ed5104" providerId="LiveId" clId="{5AB109BE-3520-4C93-A380-F27F1ED2AFA7}" dt="2020-04-29T16:18:37.637" v="4347" actId="122"/>
          <ac:spMkLst>
            <pc:docMk/>
            <pc:sldMk cId="3895460348" sldId="350"/>
            <ac:spMk id="15" creationId="{00000000-0000-0000-0000-000000000000}"/>
          </ac:spMkLst>
        </pc:spChg>
      </pc:sldChg>
      <pc:sldChg chg="addSp delSp modSp">
        <pc:chgData name="aggela zisiou" userId="a9a1cd1949ed5104" providerId="LiveId" clId="{5AB109BE-3520-4C93-A380-F27F1ED2AFA7}" dt="2020-04-29T16:35:06.288" v="4493" actId="14100"/>
        <pc:sldMkLst>
          <pc:docMk/>
          <pc:sldMk cId="2113988833" sldId="351"/>
        </pc:sldMkLst>
        <pc:spChg chg="mod">
          <ac:chgData name="aggela zisiou" userId="a9a1cd1949ed5104" providerId="LiveId" clId="{5AB109BE-3520-4C93-A380-F27F1ED2AFA7}" dt="2020-04-21T16:10:12.990" v="2106" actId="20577"/>
          <ac:spMkLst>
            <pc:docMk/>
            <pc:sldMk cId="2113988833" sldId="351"/>
            <ac:spMk id="2" creationId="{00000000-0000-0000-0000-000000000000}"/>
          </ac:spMkLst>
        </pc:spChg>
        <pc:spChg chg="add mod">
          <ac:chgData name="aggela zisiou" userId="a9a1cd1949ed5104" providerId="LiveId" clId="{5AB109BE-3520-4C93-A380-F27F1ED2AFA7}" dt="2020-04-29T16:35:06.288" v="4493" actId="14100"/>
          <ac:spMkLst>
            <pc:docMk/>
            <pc:sldMk cId="2113988833" sldId="351"/>
            <ac:spMk id="3" creationId="{CE6DE832-A149-433A-A440-4D5A8BEAF63A}"/>
          </ac:spMkLst>
        </pc:spChg>
        <pc:spChg chg="add del mod">
          <ac:chgData name="aggela zisiou" userId="a9a1cd1949ed5104" providerId="LiveId" clId="{5AB109BE-3520-4C93-A380-F27F1ED2AFA7}" dt="2020-04-21T16:09:04.343" v="2104"/>
          <ac:spMkLst>
            <pc:docMk/>
            <pc:sldMk cId="2113988833" sldId="351"/>
            <ac:spMk id="4" creationId="{5FBB4A28-06C3-4DD1-BDF7-DA86B0FC9272}"/>
          </ac:spMkLst>
        </pc:spChg>
        <pc:spChg chg="add del mod">
          <ac:chgData name="aggela zisiou" userId="a9a1cd1949ed5104" providerId="LiveId" clId="{5AB109BE-3520-4C93-A380-F27F1ED2AFA7}" dt="2020-04-21T16:09:04.343" v="2104"/>
          <ac:spMkLst>
            <pc:docMk/>
            <pc:sldMk cId="2113988833" sldId="351"/>
            <ac:spMk id="5" creationId="{258AD414-12A1-41B0-8358-401A4257179B}"/>
          </ac:spMkLst>
        </pc:spChg>
        <pc:spChg chg="add del">
          <ac:chgData name="aggela zisiou" userId="a9a1cd1949ed5104" providerId="LiveId" clId="{5AB109BE-3520-4C93-A380-F27F1ED2AFA7}" dt="2020-04-21T16:17:31.960" v="2327"/>
          <ac:spMkLst>
            <pc:docMk/>
            <pc:sldMk cId="2113988833" sldId="351"/>
            <ac:spMk id="7" creationId="{52226C19-7762-44DC-A925-C7766427C67F}"/>
          </ac:spMkLst>
        </pc:spChg>
        <pc:spChg chg="mod">
          <ac:chgData name="aggela zisiou" userId="a9a1cd1949ed5104" providerId="LiveId" clId="{5AB109BE-3520-4C93-A380-F27F1ED2AFA7}" dt="2020-04-21T16:08:38.101" v="2102" actId="20577"/>
          <ac:spMkLst>
            <pc:docMk/>
            <pc:sldMk cId="2113988833" sldId="351"/>
            <ac:spMk id="15" creationId="{00000000-0000-0000-0000-000000000000}"/>
          </ac:spMkLst>
        </pc:spChg>
        <pc:graphicFrameChg chg="add del mod">
          <ac:chgData name="aggela zisiou" userId="a9a1cd1949ed5104" providerId="LiveId" clId="{5AB109BE-3520-4C93-A380-F27F1ED2AFA7}" dt="2020-04-21T16:08:32.687" v="2100" actId="1032"/>
          <ac:graphicFrameMkLst>
            <pc:docMk/>
            <pc:sldMk cId="2113988833" sldId="351"/>
            <ac:graphicFrameMk id="3" creationId="{60AA2DA5-C5EE-4B91-B936-7ACD68E670B1}"/>
          </ac:graphicFrameMkLst>
        </pc:graphicFrameChg>
        <pc:graphicFrameChg chg="add mod">
          <ac:chgData name="aggela zisiou" userId="a9a1cd1949ed5104" providerId="LiveId" clId="{5AB109BE-3520-4C93-A380-F27F1ED2AFA7}" dt="2020-04-29T16:33:47.858" v="4486" actId="14100"/>
          <ac:graphicFrameMkLst>
            <pc:docMk/>
            <pc:sldMk cId="2113988833" sldId="351"/>
            <ac:graphicFrameMk id="6" creationId="{4B14777E-1144-4C1E-A373-66F687D1A891}"/>
          </ac:graphicFrameMkLst>
        </pc:graphicFrameChg>
      </pc:sldChg>
      <pc:sldChg chg="addSp add del ord">
        <pc:chgData name="aggela zisiou" userId="a9a1cd1949ed5104" providerId="LiveId" clId="{5AB109BE-3520-4C93-A380-F27F1ED2AFA7}" dt="2020-04-21T18:29:52.491" v="2428" actId="2696"/>
        <pc:sldMkLst>
          <pc:docMk/>
          <pc:sldMk cId="3729438829" sldId="352"/>
        </pc:sldMkLst>
        <pc:spChg chg="add">
          <ac:chgData name="aggela zisiou" userId="a9a1cd1949ed5104" providerId="LiveId" clId="{5AB109BE-3520-4C93-A380-F27F1ED2AFA7}" dt="2020-04-21T17:05:12.585" v="2382"/>
          <ac:spMkLst>
            <pc:docMk/>
            <pc:sldMk cId="3729438829" sldId="352"/>
            <ac:spMk id="2" creationId="{D3DC331E-B8D3-495D-A9EC-E06FB878D195}"/>
          </ac:spMkLst>
        </pc:spChg>
      </pc:sldChg>
      <pc:sldChg chg="addSp delSp modSp">
        <pc:chgData name="aggela zisiou" userId="a9a1cd1949ed5104" providerId="LiveId" clId="{5AB109BE-3520-4C93-A380-F27F1ED2AFA7}" dt="2020-04-29T16:18:03.277" v="4344" actId="207"/>
        <pc:sldMkLst>
          <pc:docMk/>
          <pc:sldMk cId="2619460476" sldId="353"/>
        </pc:sldMkLst>
        <pc:spChg chg="mod">
          <ac:chgData name="aggela zisiou" userId="a9a1cd1949ed5104" providerId="LiveId" clId="{5AB109BE-3520-4C93-A380-F27F1ED2AFA7}" dt="2020-04-29T16:07:16.660" v="4245" actId="14100"/>
          <ac:spMkLst>
            <pc:docMk/>
            <pc:sldMk cId="2619460476" sldId="353"/>
            <ac:spMk id="2" creationId="{00000000-0000-0000-0000-000000000000}"/>
          </ac:spMkLst>
        </pc:spChg>
        <pc:spChg chg="add del">
          <ac:chgData name="aggela zisiou" userId="a9a1cd1949ed5104" providerId="LiveId" clId="{5AB109BE-3520-4C93-A380-F27F1ED2AFA7}" dt="2020-04-21T17:14:47.771" v="2411"/>
          <ac:spMkLst>
            <pc:docMk/>
            <pc:sldMk cId="2619460476" sldId="353"/>
            <ac:spMk id="3" creationId="{B5C060F3-0307-4ECF-927E-EC1977B15B59}"/>
          </ac:spMkLst>
        </pc:spChg>
        <pc:spChg chg="mod">
          <ac:chgData name="aggela zisiou" userId="a9a1cd1949ed5104" providerId="LiveId" clId="{5AB109BE-3520-4C93-A380-F27F1ED2AFA7}" dt="2020-04-29T16:18:03.277" v="4344" actId="207"/>
          <ac:spMkLst>
            <pc:docMk/>
            <pc:sldMk cId="2619460476" sldId="353"/>
            <ac:spMk id="15" creationId="{00000000-0000-0000-0000-000000000000}"/>
          </ac:spMkLst>
        </pc:spChg>
      </pc:sldChg>
      <pc:sldChg chg="modSp">
        <pc:chgData name="aggela zisiou" userId="a9a1cd1949ed5104" providerId="LiveId" clId="{5AB109BE-3520-4C93-A380-F27F1ED2AFA7}" dt="2020-04-29T16:19:37.782" v="4365" actId="20577"/>
        <pc:sldMkLst>
          <pc:docMk/>
          <pc:sldMk cId="2402033528" sldId="354"/>
        </pc:sldMkLst>
        <pc:spChg chg="mod">
          <ac:chgData name="aggela zisiou" userId="a9a1cd1949ed5104" providerId="LiveId" clId="{5AB109BE-3520-4C93-A380-F27F1ED2AFA7}" dt="2020-04-29T10:22:11.637" v="2845" actId="1076"/>
          <ac:spMkLst>
            <pc:docMk/>
            <pc:sldMk cId="2402033528" sldId="354"/>
            <ac:spMk id="2" creationId="{00000000-0000-0000-0000-000000000000}"/>
          </ac:spMkLst>
        </pc:spChg>
        <pc:spChg chg="mod">
          <ac:chgData name="aggela zisiou" userId="a9a1cd1949ed5104" providerId="LiveId" clId="{5AB109BE-3520-4C93-A380-F27F1ED2AFA7}" dt="2020-04-29T16:19:37.782" v="4365" actId="20577"/>
          <ac:spMkLst>
            <pc:docMk/>
            <pc:sldMk cId="2402033528" sldId="354"/>
            <ac:spMk id="15" creationId="{00000000-0000-0000-0000-000000000000}"/>
          </ac:spMkLst>
        </pc:spChg>
      </pc:sldChg>
      <pc:sldChg chg="modSp">
        <pc:chgData name="aggela zisiou" userId="a9a1cd1949ed5104" providerId="LiveId" clId="{5AB109BE-3520-4C93-A380-F27F1ED2AFA7}" dt="2020-04-29T10:48:40.403" v="2879"/>
        <pc:sldMkLst>
          <pc:docMk/>
          <pc:sldMk cId="2607773096" sldId="355"/>
        </pc:sldMkLst>
        <pc:spChg chg="mod">
          <ac:chgData name="aggela zisiou" userId="a9a1cd1949ed5104" providerId="LiveId" clId="{5AB109BE-3520-4C93-A380-F27F1ED2AFA7}" dt="2020-04-21T18:31:24.363" v="2433" actId="20577"/>
          <ac:spMkLst>
            <pc:docMk/>
            <pc:sldMk cId="2607773096" sldId="355"/>
            <ac:spMk id="2" creationId="{00000000-0000-0000-0000-000000000000}"/>
          </ac:spMkLst>
        </pc:spChg>
        <pc:spChg chg="mod">
          <ac:chgData name="aggela zisiou" userId="a9a1cd1949ed5104" providerId="LiveId" clId="{5AB109BE-3520-4C93-A380-F27F1ED2AFA7}" dt="2020-04-29T10:48:40.403" v="2879"/>
          <ac:spMkLst>
            <pc:docMk/>
            <pc:sldMk cId="2607773096" sldId="355"/>
            <ac:spMk id="15" creationId="{00000000-0000-0000-0000-000000000000}"/>
          </ac:spMkLst>
        </pc:spChg>
      </pc:sldChg>
      <pc:sldChg chg="add del">
        <pc:chgData name="aggela zisiou" userId="a9a1cd1949ed5104" providerId="LiveId" clId="{5AB109BE-3520-4C93-A380-F27F1ED2AFA7}" dt="2020-04-21T22:09:59.862" v="2470"/>
        <pc:sldMkLst>
          <pc:docMk/>
          <pc:sldMk cId="815914763" sldId="356"/>
        </pc:sldMkLst>
      </pc:sldChg>
      <pc:sldChg chg="add del">
        <pc:chgData name="aggela zisiou" userId="a9a1cd1949ed5104" providerId="LiveId" clId="{5AB109BE-3520-4C93-A380-F27F1ED2AFA7}" dt="2020-04-21T22:09:46.142" v="2468"/>
        <pc:sldMkLst>
          <pc:docMk/>
          <pc:sldMk cId="2033097002" sldId="356"/>
        </pc:sldMkLst>
      </pc:sldChg>
      <pc:sldChg chg="modSp modAnim">
        <pc:chgData name="aggela zisiou" userId="a9a1cd1949ed5104" providerId="LiveId" clId="{5AB109BE-3520-4C93-A380-F27F1ED2AFA7}" dt="2020-04-29T13:59:39.082" v="4227" actId="14100"/>
        <pc:sldMkLst>
          <pc:docMk/>
          <pc:sldMk cId="2564799164" sldId="356"/>
        </pc:sldMkLst>
        <pc:spChg chg="mod">
          <ac:chgData name="aggela zisiou" userId="a9a1cd1949ed5104" providerId="LiveId" clId="{5AB109BE-3520-4C93-A380-F27F1ED2AFA7}" dt="2020-04-21T22:11:16.250" v="2515" actId="20577"/>
          <ac:spMkLst>
            <pc:docMk/>
            <pc:sldMk cId="2564799164" sldId="356"/>
            <ac:spMk id="2" creationId="{00000000-0000-0000-0000-000000000000}"/>
          </ac:spMkLst>
        </pc:spChg>
        <pc:spChg chg="mod">
          <ac:chgData name="aggela zisiou" userId="a9a1cd1949ed5104" providerId="LiveId" clId="{5AB109BE-3520-4C93-A380-F27F1ED2AFA7}" dt="2020-04-29T13:59:39.082" v="4227" actId="14100"/>
          <ac:spMkLst>
            <pc:docMk/>
            <pc:sldMk cId="2564799164" sldId="356"/>
            <ac:spMk id="5" creationId="{00000000-0000-0000-0000-000000000000}"/>
          </ac:spMkLst>
        </pc:spChg>
        <pc:spChg chg="mod">
          <ac:chgData name="aggela zisiou" userId="a9a1cd1949ed5104" providerId="LiveId" clId="{5AB109BE-3520-4C93-A380-F27F1ED2AFA7}" dt="2020-04-28T16:19:52.810" v="2602" actId="20577"/>
          <ac:spMkLst>
            <pc:docMk/>
            <pc:sldMk cId="2564799164" sldId="356"/>
            <ac:spMk id="10" creationId="{00000000-0000-0000-0000-000000000000}"/>
          </ac:spMkLst>
        </pc:spChg>
      </pc:sldChg>
      <pc:sldChg chg="addSp delSp modSp">
        <pc:chgData name="aggela zisiou" userId="a9a1cd1949ed5104" providerId="LiveId" clId="{5AB109BE-3520-4C93-A380-F27F1ED2AFA7}" dt="2020-04-29T10:20:15.177" v="2832" actId="12"/>
        <pc:sldMkLst>
          <pc:docMk/>
          <pc:sldMk cId="897908665" sldId="357"/>
        </pc:sldMkLst>
        <pc:spChg chg="mod">
          <ac:chgData name="aggela zisiou" userId="a9a1cd1949ed5104" providerId="LiveId" clId="{5AB109BE-3520-4C93-A380-F27F1ED2AFA7}" dt="2020-04-29T10:09:55.014" v="2774" actId="20577"/>
          <ac:spMkLst>
            <pc:docMk/>
            <pc:sldMk cId="897908665" sldId="357"/>
            <ac:spMk id="2" creationId="{00000000-0000-0000-0000-000000000000}"/>
          </ac:spMkLst>
        </pc:spChg>
        <pc:spChg chg="add del">
          <ac:chgData name="aggela zisiou" userId="a9a1cd1949ed5104" providerId="LiveId" clId="{5AB109BE-3520-4C93-A380-F27F1ED2AFA7}" dt="2020-04-29T10:15:55.414" v="2793"/>
          <ac:spMkLst>
            <pc:docMk/>
            <pc:sldMk cId="897908665" sldId="357"/>
            <ac:spMk id="3" creationId="{DFC9A3BB-EAF6-4728-8FFB-8B73A48CECA0}"/>
          </ac:spMkLst>
        </pc:spChg>
        <pc:spChg chg="mod">
          <ac:chgData name="aggela zisiou" userId="a9a1cd1949ed5104" providerId="LiveId" clId="{5AB109BE-3520-4C93-A380-F27F1ED2AFA7}" dt="2020-04-29T10:20:15.177" v="2832" actId="12"/>
          <ac:spMkLst>
            <pc:docMk/>
            <pc:sldMk cId="897908665" sldId="357"/>
            <ac:spMk id="15" creationId="{00000000-0000-0000-0000-000000000000}"/>
          </ac:spMkLst>
        </pc:spChg>
      </pc:sldChg>
      <pc:sldChg chg="modSp modAnim">
        <pc:chgData name="aggela zisiou" userId="a9a1cd1949ed5104" providerId="LiveId" clId="{5AB109BE-3520-4C93-A380-F27F1ED2AFA7}" dt="2020-04-29T12:08:06.867" v="3294" actId="14100"/>
        <pc:sldMkLst>
          <pc:docMk/>
          <pc:sldMk cId="2774957969" sldId="358"/>
        </pc:sldMkLst>
        <pc:spChg chg="mod">
          <ac:chgData name="aggela zisiou" userId="a9a1cd1949ed5104" providerId="LiveId" clId="{5AB109BE-3520-4C93-A380-F27F1ED2AFA7}" dt="2020-04-29T11:27:42.654" v="3111" actId="20577"/>
          <ac:spMkLst>
            <pc:docMk/>
            <pc:sldMk cId="2774957969" sldId="358"/>
            <ac:spMk id="2" creationId="{00000000-0000-0000-0000-000000000000}"/>
          </ac:spMkLst>
        </pc:spChg>
        <pc:spChg chg="mod">
          <ac:chgData name="aggela zisiou" userId="a9a1cd1949ed5104" providerId="LiveId" clId="{5AB109BE-3520-4C93-A380-F27F1ED2AFA7}" dt="2020-04-29T12:08:06.867" v="3294" actId="14100"/>
          <ac:spMkLst>
            <pc:docMk/>
            <pc:sldMk cId="2774957969" sldId="358"/>
            <ac:spMk id="5" creationId="{00000000-0000-0000-0000-000000000000}"/>
          </ac:spMkLst>
        </pc:spChg>
        <pc:spChg chg="mod">
          <ac:chgData name="aggela zisiou" userId="a9a1cd1949ed5104" providerId="LiveId" clId="{5AB109BE-3520-4C93-A380-F27F1ED2AFA7}" dt="2020-04-29T12:07:57.752" v="3293" actId="14100"/>
          <ac:spMkLst>
            <pc:docMk/>
            <pc:sldMk cId="2774957969" sldId="358"/>
            <ac:spMk id="10" creationId="{00000000-0000-0000-0000-000000000000}"/>
          </ac:spMkLst>
        </pc:spChg>
      </pc:sldChg>
      <pc:sldChg chg="modSp">
        <pc:chgData name="aggela zisiou" userId="a9a1cd1949ed5104" providerId="LiveId" clId="{5AB109BE-3520-4C93-A380-F27F1ED2AFA7}" dt="2020-04-29T12:05:44.383" v="3278" actId="20577"/>
        <pc:sldMkLst>
          <pc:docMk/>
          <pc:sldMk cId="1560413187" sldId="359"/>
        </pc:sldMkLst>
        <pc:spChg chg="mod">
          <ac:chgData name="aggela zisiou" userId="a9a1cd1949ed5104" providerId="LiveId" clId="{5AB109BE-3520-4C93-A380-F27F1ED2AFA7}" dt="2020-04-29T12:05:44.383" v="3278" actId="20577"/>
          <ac:spMkLst>
            <pc:docMk/>
            <pc:sldMk cId="1560413187" sldId="359"/>
            <ac:spMk id="2" creationId="{00000000-0000-0000-0000-000000000000}"/>
          </ac:spMkLst>
        </pc:spChg>
        <pc:spChg chg="mod">
          <ac:chgData name="aggela zisiou" userId="a9a1cd1949ed5104" providerId="LiveId" clId="{5AB109BE-3520-4C93-A380-F27F1ED2AFA7}" dt="2020-04-29T12:04:00.424" v="3254" actId="20577"/>
          <ac:spMkLst>
            <pc:docMk/>
            <pc:sldMk cId="1560413187" sldId="359"/>
            <ac:spMk id="7" creationId="{00000000-0000-0000-0000-000000000000}"/>
          </ac:spMkLst>
        </pc:spChg>
      </pc:sldChg>
      <pc:sldChg chg="addSp modSp del modAnim">
        <pc:chgData name="aggela zisiou" userId="a9a1cd1949ed5104" providerId="LiveId" clId="{5AB109BE-3520-4C93-A380-F27F1ED2AFA7}" dt="2020-04-29T16:18:16.754" v="4345" actId="2696"/>
        <pc:sldMkLst>
          <pc:docMk/>
          <pc:sldMk cId="85303968" sldId="360"/>
        </pc:sldMkLst>
        <pc:spChg chg="mod">
          <ac:chgData name="aggela zisiou" userId="a9a1cd1949ed5104" providerId="LiveId" clId="{5AB109BE-3520-4C93-A380-F27F1ED2AFA7}" dt="2020-04-29T16:14:16.485" v="4291" actId="122"/>
          <ac:spMkLst>
            <pc:docMk/>
            <pc:sldMk cId="85303968" sldId="360"/>
            <ac:spMk id="5" creationId="{00000000-0000-0000-0000-000000000000}"/>
          </ac:spMkLst>
        </pc:spChg>
        <pc:spChg chg="mod">
          <ac:chgData name="aggela zisiou" userId="a9a1cd1949ed5104" providerId="LiveId" clId="{5AB109BE-3520-4C93-A380-F27F1ED2AFA7}" dt="2020-04-29T16:15:33.447" v="4309" actId="14100"/>
          <ac:spMkLst>
            <pc:docMk/>
            <pc:sldMk cId="85303968" sldId="360"/>
            <ac:spMk id="10" creationId="{00000000-0000-0000-0000-000000000000}"/>
          </ac:spMkLst>
        </pc:spChg>
        <pc:graphicFrameChg chg="add mod modGraphic">
          <ac:chgData name="aggela zisiou" userId="a9a1cd1949ed5104" providerId="LiveId" clId="{5AB109BE-3520-4C93-A380-F27F1ED2AFA7}" dt="2020-04-29T16:17:18.477" v="4324" actId="14100"/>
          <ac:graphicFrameMkLst>
            <pc:docMk/>
            <pc:sldMk cId="85303968" sldId="360"/>
            <ac:graphicFrameMk id="3" creationId="{0580818E-6F71-494E-B31C-6ACE7D28608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3056A-D12A-4FCD-AA40-96120B941E8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9BC1683-7639-43DC-8106-8D8356B4871B}">
      <dgm:prSet phldrT="[Κείμενο]" custT="1"/>
      <dgm:spPr/>
      <dgm:t>
        <a:bodyPr/>
        <a:lstStyle/>
        <a:p>
          <a:r>
            <a:rPr lang="el-GR" sz="1600" dirty="0"/>
            <a:t>Συναφής με το σκοπό της επεξεργασίας</a:t>
          </a:r>
          <a:endParaRPr lang="en-GB" sz="1600" dirty="0"/>
        </a:p>
      </dgm:t>
    </dgm:pt>
    <dgm:pt modelId="{CB94622B-C71E-4CF6-BBBD-58257C95C99C}" type="parTrans" cxnId="{5B5C7F01-9637-424B-9505-B91E16353857}">
      <dgm:prSet/>
      <dgm:spPr/>
      <dgm:t>
        <a:bodyPr/>
        <a:lstStyle/>
        <a:p>
          <a:endParaRPr lang="en-GB"/>
        </a:p>
      </dgm:t>
    </dgm:pt>
    <dgm:pt modelId="{6310663B-3782-4FA1-838F-6D185CB3EFEE}" type="sibTrans" cxnId="{5B5C7F01-9637-424B-9505-B91E16353857}">
      <dgm:prSet/>
      <dgm:spPr/>
      <dgm:t>
        <a:bodyPr/>
        <a:lstStyle/>
        <a:p>
          <a:endParaRPr lang="en-GB"/>
        </a:p>
      </dgm:t>
    </dgm:pt>
    <dgm:pt modelId="{650D9400-7334-409E-B04F-A5BCAA1D0DCF}">
      <dgm:prSet phldrT="[Κείμενο]" custT="1"/>
      <dgm:spPr/>
      <dgm:t>
        <a:bodyPr/>
        <a:lstStyle/>
        <a:p>
          <a:r>
            <a:rPr lang="el-GR" sz="1600" dirty="0"/>
            <a:t>Να παρέχεται με σαφή θετική ενέργεια </a:t>
          </a:r>
          <a:endParaRPr lang="en-GB" sz="1600" dirty="0"/>
        </a:p>
      </dgm:t>
    </dgm:pt>
    <dgm:pt modelId="{7E09F455-F2EC-47FC-8BAF-2C48BCFFCC43}" type="parTrans" cxnId="{42A98F99-EBC3-424B-A6DF-BA43720B9676}">
      <dgm:prSet/>
      <dgm:spPr/>
      <dgm:t>
        <a:bodyPr/>
        <a:lstStyle/>
        <a:p>
          <a:endParaRPr lang="en-GB"/>
        </a:p>
      </dgm:t>
    </dgm:pt>
    <dgm:pt modelId="{8CE8A7AA-A2C0-42E2-B322-F3C05AAE3EA2}" type="sibTrans" cxnId="{42A98F99-EBC3-424B-A6DF-BA43720B9676}">
      <dgm:prSet/>
      <dgm:spPr/>
      <dgm:t>
        <a:bodyPr/>
        <a:lstStyle/>
        <a:p>
          <a:endParaRPr lang="en-GB"/>
        </a:p>
      </dgm:t>
    </dgm:pt>
    <dgm:pt modelId="{39540D84-F0D6-436D-8DBE-0E627BA1E800}">
      <dgm:prSet phldrT="[Κείμενο]" custT="1"/>
      <dgm:spPr/>
      <dgm:t>
        <a:bodyPr/>
        <a:lstStyle/>
        <a:p>
          <a:r>
            <a:rPr lang="el-GR" sz="1600" dirty="0"/>
            <a:t>Ελεύθερη, ρητή και εν </a:t>
          </a:r>
          <a:r>
            <a:rPr lang="el-GR" sz="1600" dirty="0" err="1"/>
            <a:t>πλήρει</a:t>
          </a:r>
          <a:r>
            <a:rPr lang="el-GR" sz="1600" dirty="0"/>
            <a:t> </a:t>
          </a:r>
          <a:r>
            <a:rPr lang="el-GR" sz="1600" dirty="0" err="1"/>
            <a:t>επιγνώσει</a:t>
          </a:r>
          <a:r>
            <a:rPr lang="el-GR" sz="1600" dirty="0"/>
            <a:t> </a:t>
          </a:r>
          <a:endParaRPr lang="en-GB" sz="1600" dirty="0"/>
        </a:p>
      </dgm:t>
    </dgm:pt>
    <dgm:pt modelId="{C22B5392-6530-4F3D-93AD-8227DF4A2DDC}" type="parTrans" cxnId="{96F5795C-46B5-4AF9-9B88-8ED115DD9B79}">
      <dgm:prSet/>
      <dgm:spPr/>
      <dgm:t>
        <a:bodyPr/>
        <a:lstStyle/>
        <a:p>
          <a:endParaRPr lang="en-GB"/>
        </a:p>
      </dgm:t>
    </dgm:pt>
    <dgm:pt modelId="{EBD5BBD0-4730-43E4-9BA8-32CAB07586FB}" type="sibTrans" cxnId="{96F5795C-46B5-4AF9-9B88-8ED115DD9B79}">
      <dgm:prSet/>
      <dgm:spPr/>
      <dgm:t>
        <a:bodyPr/>
        <a:lstStyle/>
        <a:p>
          <a:endParaRPr lang="en-GB"/>
        </a:p>
      </dgm:t>
    </dgm:pt>
    <dgm:pt modelId="{54446C1B-A54A-4A8A-A8AD-80460CC1483E}" type="pres">
      <dgm:prSet presAssocID="{3093056A-D12A-4FCD-AA40-96120B941E8A}" presName="linear" presStyleCnt="0">
        <dgm:presLayoutVars>
          <dgm:dir/>
          <dgm:animLvl val="lvl"/>
          <dgm:resizeHandles val="exact"/>
        </dgm:presLayoutVars>
      </dgm:prSet>
      <dgm:spPr/>
      <dgm:t>
        <a:bodyPr/>
        <a:lstStyle/>
        <a:p>
          <a:endParaRPr lang="el-GR"/>
        </a:p>
      </dgm:t>
    </dgm:pt>
    <dgm:pt modelId="{625DABB7-E860-4540-93D6-F367960384B4}" type="pres">
      <dgm:prSet presAssocID="{B9BC1683-7639-43DC-8106-8D8356B4871B}" presName="parentLin" presStyleCnt="0"/>
      <dgm:spPr/>
    </dgm:pt>
    <dgm:pt modelId="{68A4AC22-9E7A-46DB-A8DF-E77ABF7B13E1}" type="pres">
      <dgm:prSet presAssocID="{B9BC1683-7639-43DC-8106-8D8356B4871B}" presName="parentLeftMargin" presStyleLbl="node1" presStyleIdx="0" presStyleCnt="3"/>
      <dgm:spPr/>
      <dgm:t>
        <a:bodyPr/>
        <a:lstStyle/>
        <a:p>
          <a:endParaRPr lang="el-GR"/>
        </a:p>
      </dgm:t>
    </dgm:pt>
    <dgm:pt modelId="{C48FA690-E162-485E-99A2-E8D1DF4F6156}" type="pres">
      <dgm:prSet presAssocID="{B9BC1683-7639-43DC-8106-8D8356B4871B}" presName="parentText" presStyleLbl="node1" presStyleIdx="0" presStyleCnt="3">
        <dgm:presLayoutVars>
          <dgm:chMax val="0"/>
          <dgm:bulletEnabled val="1"/>
        </dgm:presLayoutVars>
      </dgm:prSet>
      <dgm:spPr/>
      <dgm:t>
        <a:bodyPr/>
        <a:lstStyle/>
        <a:p>
          <a:endParaRPr lang="el-GR"/>
        </a:p>
      </dgm:t>
    </dgm:pt>
    <dgm:pt modelId="{ACD5DA6B-569E-4B12-BC66-E584C27F5BD3}" type="pres">
      <dgm:prSet presAssocID="{B9BC1683-7639-43DC-8106-8D8356B4871B}" presName="negativeSpace" presStyleCnt="0"/>
      <dgm:spPr/>
    </dgm:pt>
    <dgm:pt modelId="{AEB88E5D-0F87-40D5-A120-530708A145AE}" type="pres">
      <dgm:prSet presAssocID="{B9BC1683-7639-43DC-8106-8D8356B4871B}" presName="childText" presStyleLbl="conFgAcc1" presStyleIdx="0" presStyleCnt="3">
        <dgm:presLayoutVars>
          <dgm:bulletEnabled val="1"/>
        </dgm:presLayoutVars>
      </dgm:prSet>
      <dgm:spPr/>
    </dgm:pt>
    <dgm:pt modelId="{0C299781-77AC-4454-8B96-933A57788572}" type="pres">
      <dgm:prSet presAssocID="{6310663B-3782-4FA1-838F-6D185CB3EFEE}" presName="spaceBetweenRectangles" presStyleCnt="0"/>
      <dgm:spPr/>
    </dgm:pt>
    <dgm:pt modelId="{62B35801-C17E-4186-9AD3-9501F372D1CC}" type="pres">
      <dgm:prSet presAssocID="{650D9400-7334-409E-B04F-A5BCAA1D0DCF}" presName="parentLin" presStyleCnt="0"/>
      <dgm:spPr/>
    </dgm:pt>
    <dgm:pt modelId="{F5D8016B-A60B-4F7C-8054-7114A9872393}" type="pres">
      <dgm:prSet presAssocID="{650D9400-7334-409E-B04F-A5BCAA1D0DCF}" presName="parentLeftMargin" presStyleLbl="node1" presStyleIdx="0" presStyleCnt="3"/>
      <dgm:spPr/>
      <dgm:t>
        <a:bodyPr/>
        <a:lstStyle/>
        <a:p>
          <a:endParaRPr lang="el-GR"/>
        </a:p>
      </dgm:t>
    </dgm:pt>
    <dgm:pt modelId="{63F277CC-D595-4B10-9245-65F458D474F0}" type="pres">
      <dgm:prSet presAssocID="{650D9400-7334-409E-B04F-A5BCAA1D0DCF}" presName="parentText" presStyleLbl="node1" presStyleIdx="1" presStyleCnt="3">
        <dgm:presLayoutVars>
          <dgm:chMax val="0"/>
          <dgm:bulletEnabled val="1"/>
        </dgm:presLayoutVars>
      </dgm:prSet>
      <dgm:spPr/>
      <dgm:t>
        <a:bodyPr/>
        <a:lstStyle/>
        <a:p>
          <a:endParaRPr lang="el-GR"/>
        </a:p>
      </dgm:t>
    </dgm:pt>
    <dgm:pt modelId="{EEF6FBF3-880F-46D2-BFC7-642292689E45}" type="pres">
      <dgm:prSet presAssocID="{650D9400-7334-409E-B04F-A5BCAA1D0DCF}" presName="negativeSpace" presStyleCnt="0"/>
      <dgm:spPr/>
    </dgm:pt>
    <dgm:pt modelId="{7896BCFE-D044-4D06-AA1F-B27AD1FEE0DE}" type="pres">
      <dgm:prSet presAssocID="{650D9400-7334-409E-B04F-A5BCAA1D0DCF}" presName="childText" presStyleLbl="conFgAcc1" presStyleIdx="1" presStyleCnt="3">
        <dgm:presLayoutVars>
          <dgm:bulletEnabled val="1"/>
        </dgm:presLayoutVars>
      </dgm:prSet>
      <dgm:spPr/>
    </dgm:pt>
    <dgm:pt modelId="{663FCCCA-6E8F-4977-87BB-F66F97B2D448}" type="pres">
      <dgm:prSet presAssocID="{8CE8A7AA-A2C0-42E2-B322-F3C05AAE3EA2}" presName="spaceBetweenRectangles" presStyleCnt="0"/>
      <dgm:spPr/>
    </dgm:pt>
    <dgm:pt modelId="{84FE5154-CCEA-4BDE-9B9A-D458935580C7}" type="pres">
      <dgm:prSet presAssocID="{39540D84-F0D6-436D-8DBE-0E627BA1E800}" presName="parentLin" presStyleCnt="0"/>
      <dgm:spPr/>
    </dgm:pt>
    <dgm:pt modelId="{29ACF87E-6F9D-4BCF-A1A6-17B86E826188}" type="pres">
      <dgm:prSet presAssocID="{39540D84-F0D6-436D-8DBE-0E627BA1E800}" presName="parentLeftMargin" presStyleLbl="node1" presStyleIdx="1" presStyleCnt="3"/>
      <dgm:spPr/>
      <dgm:t>
        <a:bodyPr/>
        <a:lstStyle/>
        <a:p>
          <a:endParaRPr lang="el-GR"/>
        </a:p>
      </dgm:t>
    </dgm:pt>
    <dgm:pt modelId="{07540500-8CE1-447C-B269-030C626E997C}" type="pres">
      <dgm:prSet presAssocID="{39540D84-F0D6-436D-8DBE-0E627BA1E800}" presName="parentText" presStyleLbl="node1" presStyleIdx="2" presStyleCnt="3">
        <dgm:presLayoutVars>
          <dgm:chMax val="0"/>
          <dgm:bulletEnabled val="1"/>
        </dgm:presLayoutVars>
      </dgm:prSet>
      <dgm:spPr/>
      <dgm:t>
        <a:bodyPr/>
        <a:lstStyle/>
        <a:p>
          <a:endParaRPr lang="el-GR"/>
        </a:p>
      </dgm:t>
    </dgm:pt>
    <dgm:pt modelId="{D1D34548-F82C-452C-95CA-55E05A77CD73}" type="pres">
      <dgm:prSet presAssocID="{39540D84-F0D6-436D-8DBE-0E627BA1E800}" presName="negativeSpace" presStyleCnt="0"/>
      <dgm:spPr/>
    </dgm:pt>
    <dgm:pt modelId="{74D768C5-2B7A-40C7-8A91-25BC413D1823}" type="pres">
      <dgm:prSet presAssocID="{39540D84-F0D6-436D-8DBE-0E627BA1E800}" presName="childText" presStyleLbl="conFgAcc1" presStyleIdx="2" presStyleCnt="3">
        <dgm:presLayoutVars>
          <dgm:bulletEnabled val="1"/>
        </dgm:presLayoutVars>
      </dgm:prSet>
      <dgm:spPr/>
    </dgm:pt>
  </dgm:ptLst>
  <dgm:cxnLst>
    <dgm:cxn modelId="{E918BAF9-63D1-40C8-AFDD-3E054222D61A}" type="presOf" srcId="{39540D84-F0D6-436D-8DBE-0E627BA1E800}" destId="{07540500-8CE1-447C-B269-030C626E997C}" srcOrd="1" destOrd="0" presId="urn:microsoft.com/office/officeart/2005/8/layout/list1"/>
    <dgm:cxn modelId="{F3DED1F2-D93B-4C9E-8CDB-97A221359838}" type="presOf" srcId="{650D9400-7334-409E-B04F-A5BCAA1D0DCF}" destId="{63F277CC-D595-4B10-9245-65F458D474F0}" srcOrd="1" destOrd="0" presId="urn:microsoft.com/office/officeart/2005/8/layout/list1"/>
    <dgm:cxn modelId="{42A98F99-EBC3-424B-A6DF-BA43720B9676}" srcId="{3093056A-D12A-4FCD-AA40-96120B941E8A}" destId="{650D9400-7334-409E-B04F-A5BCAA1D0DCF}" srcOrd="1" destOrd="0" parTransId="{7E09F455-F2EC-47FC-8BAF-2C48BCFFCC43}" sibTransId="{8CE8A7AA-A2C0-42E2-B322-F3C05AAE3EA2}"/>
    <dgm:cxn modelId="{96F5795C-46B5-4AF9-9B88-8ED115DD9B79}" srcId="{3093056A-D12A-4FCD-AA40-96120B941E8A}" destId="{39540D84-F0D6-436D-8DBE-0E627BA1E800}" srcOrd="2" destOrd="0" parTransId="{C22B5392-6530-4F3D-93AD-8227DF4A2DDC}" sibTransId="{EBD5BBD0-4730-43E4-9BA8-32CAB07586FB}"/>
    <dgm:cxn modelId="{F7D07213-72FD-4976-9089-0B6155818A77}" type="presOf" srcId="{3093056A-D12A-4FCD-AA40-96120B941E8A}" destId="{54446C1B-A54A-4A8A-A8AD-80460CC1483E}" srcOrd="0" destOrd="0" presId="urn:microsoft.com/office/officeart/2005/8/layout/list1"/>
    <dgm:cxn modelId="{64EDF7A0-53ED-450B-B92F-84D12D43C39C}" type="presOf" srcId="{39540D84-F0D6-436D-8DBE-0E627BA1E800}" destId="{29ACF87E-6F9D-4BCF-A1A6-17B86E826188}" srcOrd="0" destOrd="0" presId="urn:microsoft.com/office/officeart/2005/8/layout/list1"/>
    <dgm:cxn modelId="{F1F35CDF-4A3C-42F2-B202-E021730683BD}" type="presOf" srcId="{650D9400-7334-409E-B04F-A5BCAA1D0DCF}" destId="{F5D8016B-A60B-4F7C-8054-7114A9872393}" srcOrd="0" destOrd="0" presId="urn:microsoft.com/office/officeart/2005/8/layout/list1"/>
    <dgm:cxn modelId="{5B5C7F01-9637-424B-9505-B91E16353857}" srcId="{3093056A-D12A-4FCD-AA40-96120B941E8A}" destId="{B9BC1683-7639-43DC-8106-8D8356B4871B}" srcOrd="0" destOrd="0" parTransId="{CB94622B-C71E-4CF6-BBBD-58257C95C99C}" sibTransId="{6310663B-3782-4FA1-838F-6D185CB3EFEE}"/>
    <dgm:cxn modelId="{A652F1E2-5463-4471-AD1A-F2E144C323EE}" type="presOf" srcId="{B9BC1683-7639-43DC-8106-8D8356B4871B}" destId="{68A4AC22-9E7A-46DB-A8DF-E77ABF7B13E1}" srcOrd="0" destOrd="0" presId="urn:microsoft.com/office/officeart/2005/8/layout/list1"/>
    <dgm:cxn modelId="{C6A4A1A6-DB90-4A81-B0A6-DCFED5A0CB46}" type="presOf" srcId="{B9BC1683-7639-43DC-8106-8D8356B4871B}" destId="{C48FA690-E162-485E-99A2-E8D1DF4F6156}" srcOrd="1" destOrd="0" presId="urn:microsoft.com/office/officeart/2005/8/layout/list1"/>
    <dgm:cxn modelId="{94EA80CF-1990-47E0-8933-E644569BBA8D}" type="presParOf" srcId="{54446C1B-A54A-4A8A-A8AD-80460CC1483E}" destId="{625DABB7-E860-4540-93D6-F367960384B4}" srcOrd="0" destOrd="0" presId="urn:microsoft.com/office/officeart/2005/8/layout/list1"/>
    <dgm:cxn modelId="{DC698357-CF5B-4533-9B50-3D6B071E9673}" type="presParOf" srcId="{625DABB7-E860-4540-93D6-F367960384B4}" destId="{68A4AC22-9E7A-46DB-A8DF-E77ABF7B13E1}" srcOrd="0" destOrd="0" presId="urn:microsoft.com/office/officeart/2005/8/layout/list1"/>
    <dgm:cxn modelId="{C4F6CD31-15F6-4EBC-B0E3-D932DB6E45F8}" type="presParOf" srcId="{625DABB7-E860-4540-93D6-F367960384B4}" destId="{C48FA690-E162-485E-99A2-E8D1DF4F6156}" srcOrd="1" destOrd="0" presId="urn:microsoft.com/office/officeart/2005/8/layout/list1"/>
    <dgm:cxn modelId="{301EF530-13E0-4400-B9AD-C2A0E6F2A921}" type="presParOf" srcId="{54446C1B-A54A-4A8A-A8AD-80460CC1483E}" destId="{ACD5DA6B-569E-4B12-BC66-E584C27F5BD3}" srcOrd="1" destOrd="0" presId="urn:microsoft.com/office/officeart/2005/8/layout/list1"/>
    <dgm:cxn modelId="{E013D47B-385D-4663-93B4-D81362844356}" type="presParOf" srcId="{54446C1B-A54A-4A8A-A8AD-80460CC1483E}" destId="{AEB88E5D-0F87-40D5-A120-530708A145AE}" srcOrd="2" destOrd="0" presId="urn:microsoft.com/office/officeart/2005/8/layout/list1"/>
    <dgm:cxn modelId="{0E551D5B-BCEC-456E-AFC8-BFB1DB40412C}" type="presParOf" srcId="{54446C1B-A54A-4A8A-A8AD-80460CC1483E}" destId="{0C299781-77AC-4454-8B96-933A57788572}" srcOrd="3" destOrd="0" presId="urn:microsoft.com/office/officeart/2005/8/layout/list1"/>
    <dgm:cxn modelId="{5E2D14CD-A25F-4215-9CDC-E9C6B5A137C5}" type="presParOf" srcId="{54446C1B-A54A-4A8A-A8AD-80460CC1483E}" destId="{62B35801-C17E-4186-9AD3-9501F372D1CC}" srcOrd="4" destOrd="0" presId="urn:microsoft.com/office/officeart/2005/8/layout/list1"/>
    <dgm:cxn modelId="{14747344-2905-40A0-B23C-F47318B9094F}" type="presParOf" srcId="{62B35801-C17E-4186-9AD3-9501F372D1CC}" destId="{F5D8016B-A60B-4F7C-8054-7114A9872393}" srcOrd="0" destOrd="0" presId="urn:microsoft.com/office/officeart/2005/8/layout/list1"/>
    <dgm:cxn modelId="{22CD4768-2603-4B1C-BCC9-DC2943F7ABC0}" type="presParOf" srcId="{62B35801-C17E-4186-9AD3-9501F372D1CC}" destId="{63F277CC-D595-4B10-9245-65F458D474F0}" srcOrd="1" destOrd="0" presId="urn:microsoft.com/office/officeart/2005/8/layout/list1"/>
    <dgm:cxn modelId="{E085DB54-44ED-467A-A258-7D8BC1BBBA6F}" type="presParOf" srcId="{54446C1B-A54A-4A8A-A8AD-80460CC1483E}" destId="{EEF6FBF3-880F-46D2-BFC7-642292689E45}" srcOrd="5" destOrd="0" presId="urn:microsoft.com/office/officeart/2005/8/layout/list1"/>
    <dgm:cxn modelId="{87C4DB3D-0D52-4556-A138-5AD37C8F6F24}" type="presParOf" srcId="{54446C1B-A54A-4A8A-A8AD-80460CC1483E}" destId="{7896BCFE-D044-4D06-AA1F-B27AD1FEE0DE}" srcOrd="6" destOrd="0" presId="urn:microsoft.com/office/officeart/2005/8/layout/list1"/>
    <dgm:cxn modelId="{B0A366A8-D346-4B10-B05C-20E43258E69D}" type="presParOf" srcId="{54446C1B-A54A-4A8A-A8AD-80460CC1483E}" destId="{663FCCCA-6E8F-4977-87BB-F66F97B2D448}" srcOrd="7" destOrd="0" presId="urn:microsoft.com/office/officeart/2005/8/layout/list1"/>
    <dgm:cxn modelId="{59A4AF1B-809C-4868-A0B9-DDB8F8D6A269}" type="presParOf" srcId="{54446C1B-A54A-4A8A-A8AD-80460CC1483E}" destId="{84FE5154-CCEA-4BDE-9B9A-D458935580C7}" srcOrd="8" destOrd="0" presId="urn:microsoft.com/office/officeart/2005/8/layout/list1"/>
    <dgm:cxn modelId="{0FFA1FB1-55A6-44C2-B9A6-F9A1F4AAB7E2}" type="presParOf" srcId="{84FE5154-CCEA-4BDE-9B9A-D458935580C7}" destId="{29ACF87E-6F9D-4BCF-A1A6-17B86E826188}" srcOrd="0" destOrd="0" presId="urn:microsoft.com/office/officeart/2005/8/layout/list1"/>
    <dgm:cxn modelId="{7CBC75D1-B5B1-4963-A860-EC8914692321}" type="presParOf" srcId="{84FE5154-CCEA-4BDE-9B9A-D458935580C7}" destId="{07540500-8CE1-447C-B269-030C626E997C}" srcOrd="1" destOrd="0" presId="urn:microsoft.com/office/officeart/2005/8/layout/list1"/>
    <dgm:cxn modelId="{E543B37F-688E-4BBC-8F37-4E26DE5944D2}" type="presParOf" srcId="{54446C1B-A54A-4A8A-A8AD-80460CC1483E}" destId="{D1D34548-F82C-452C-95CA-55E05A77CD73}" srcOrd="9" destOrd="0" presId="urn:microsoft.com/office/officeart/2005/8/layout/list1"/>
    <dgm:cxn modelId="{6544DE20-AC57-407E-ACFB-A2C6B3C66EC7}" type="presParOf" srcId="{54446C1B-A54A-4A8A-A8AD-80460CC1483E}" destId="{74D768C5-2B7A-40C7-8A91-25BC413D182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3B7F5-5DA2-43E6-AE97-0DF5BFC1B355}" type="datetimeFigureOut">
              <a:rPr lang="el-GR" smtClean="0"/>
              <a:pPr/>
              <a:t>24/5/2022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FE2B2-BADA-4131-8AEE-FA85752118B7}" type="slidenum">
              <a:rPr lang="el-GR" smtClean="0"/>
              <a:pPr/>
              <a:t>‹#›</a:t>
            </a:fld>
            <a:endParaRPr lang="el-GR"/>
          </a:p>
        </p:txBody>
      </p:sp>
    </p:spTree>
    <p:extLst>
      <p:ext uri="{BB962C8B-B14F-4D97-AF65-F5344CB8AC3E}">
        <p14:creationId xmlns:p14="http://schemas.microsoft.com/office/powerpoint/2010/main" val="17540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24/5/2022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24/5/2022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24/5/2022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24/5/2022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24/5/2022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B9779A43-0062-4829-BEFA-91ED0F7492E8}" type="datetimeFigureOut">
              <a:rPr lang="el-GR" smtClean="0"/>
              <a:pPr/>
              <a:t>24/5/2022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B9779A43-0062-4829-BEFA-91ED0F7492E8}" type="datetimeFigureOut">
              <a:rPr lang="el-GR" smtClean="0"/>
              <a:pPr/>
              <a:t>24/5/2022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B9779A43-0062-4829-BEFA-91ED0F7492E8}" type="datetimeFigureOut">
              <a:rPr lang="el-GR" smtClean="0"/>
              <a:pPr/>
              <a:t>24/5/2022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15" name="Rectangle 3"/>
          <p:cNvSpPr/>
          <p:nvPr userDrawn="1"/>
        </p:nvSpPr>
        <p:spPr>
          <a:xfrm>
            <a:off x="0" y="6597674"/>
            <a:ext cx="9144000" cy="260350"/>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US" dirty="0"/>
          </a:p>
        </p:txBody>
      </p:sp>
      <p:sp>
        <p:nvSpPr>
          <p:cNvPr id="5" name="Rectangle 9"/>
          <p:cNvSpPr/>
          <p:nvPr userDrawn="1"/>
        </p:nvSpPr>
        <p:spPr>
          <a:xfrm>
            <a:off x="0" y="0"/>
            <a:ext cx="9144000" cy="908050"/>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 Τίτλος"/>
          <p:cNvSpPr txBox="1">
            <a:spLocks/>
          </p:cNvSpPr>
          <p:nvPr userDrawn="1"/>
        </p:nvSpPr>
        <p:spPr>
          <a:xfrm>
            <a:off x="250825" y="0"/>
            <a:ext cx="8642350" cy="908050"/>
          </a:xfrm>
          <a:prstGeom prst="rect">
            <a:avLst/>
          </a:prstGeom>
        </p:spPr>
        <p:txBody>
          <a:bodyPr vert="horz" lIns="91440" tIns="45720" rIns="91440" bIns="45720" rtlCol="0" anchor="ctr">
            <a:noAutofit/>
          </a:bodyPr>
          <a:lstStyle/>
          <a:p>
            <a:pPr lvl="0" algn="just">
              <a:spcBef>
                <a:spcPts val="600"/>
              </a:spcBef>
              <a:defRPr/>
            </a:pPr>
            <a:endParaRPr lang="el-GR" sz="2600" dirty="0">
              <a:latin typeface="+mj-lt"/>
              <a:ea typeface="+mj-ea"/>
              <a:cs typeface="+mj-cs"/>
            </a:endParaRPr>
          </a:p>
        </p:txBody>
      </p:sp>
      <p:grpSp>
        <p:nvGrpSpPr>
          <p:cNvPr id="7" name="Group 8"/>
          <p:cNvGrpSpPr/>
          <p:nvPr userDrawn="1"/>
        </p:nvGrpSpPr>
        <p:grpSpPr>
          <a:xfrm>
            <a:off x="6936177" y="35488"/>
            <a:ext cx="1922103" cy="977925"/>
            <a:chOff x="6867463" y="326170"/>
            <a:chExt cx="1922103" cy="1000132"/>
          </a:xfrm>
        </p:grpSpPr>
        <p:pic>
          <p:nvPicPr>
            <p:cNvPr id="8" name="Picture 5" descr="27544_137323639635975_221_n.jpg"/>
            <p:cNvPicPr>
              <a:picLocks noChangeAspect="1"/>
            </p:cNvPicPr>
            <p:nvPr/>
          </p:nvPicPr>
          <p:blipFill>
            <a:blip r:embed="rId2" cstate="print"/>
            <a:stretch>
              <a:fillRect/>
            </a:stretch>
          </p:blipFill>
          <p:spPr>
            <a:xfrm>
              <a:off x="8004961" y="333376"/>
              <a:ext cx="784605" cy="784605"/>
            </a:xfrm>
            <a:prstGeom prst="rect">
              <a:avLst/>
            </a:prstGeom>
          </p:spPr>
        </p:pic>
        <p:sp>
          <p:nvSpPr>
            <p:cNvPr id="9" name="1 - Τίτλος"/>
            <p:cNvSpPr txBox="1">
              <a:spLocks/>
            </p:cNvSpPr>
            <p:nvPr/>
          </p:nvSpPr>
          <p:spPr>
            <a:xfrm>
              <a:off x="6867463" y="326170"/>
              <a:ext cx="1204999" cy="1000132"/>
            </a:xfrm>
            <a:prstGeom prst="rect">
              <a:avLst/>
            </a:prstGeom>
          </p:spPr>
          <p:txBody>
            <a:bodyPr vert="horz" lIns="91440" tIns="45720" rIns="91440" bIns="45720" rtlCol="0" anchor="ctr">
              <a:noAutofit/>
            </a:bodyPr>
            <a:lstStyle/>
            <a:p>
              <a:pPr lvl="0" algn="ctr">
                <a:defRPr/>
              </a:pPr>
              <a:r>
                <a:rPr lang="el-GR" sz="1100" spc="70" dirty="0">
                  <a:latin typeface="+mj-lt"/>
                  <a:ea typeface="+mj-ea"/>
                  <a:cs typeface="+mj-cs"/>
                </a:rPr>
                <a:t>ΔΗΜΟΚΡΙΤΕΙΟ</a:t>
              </a:r>
            </a:p>
            <a:p>
              <a:pPr lvl="0" algn="ctr">
                <a:defRPr/>
              </a:pPr>
              <a:r>
                <a:rPr lang="el-GR" sz="1100" spc="60" dirty="0">
                  <a:latin typeface="+mj-lt"/>
                  <a:ea typeface="+mj-ea"/>
                  <a:cs typeface="+mj-cs"/>
                </a:rPr>
                <a:t>ΠΑΝΕΠΙΣΤΗΜΙΟ</a:t>
              </a:r>
            </a:p>
            <a:p>
              <a:pPr lvl="0" algn="ctr">
                <a:defRPr/>
              </a:pPr>
              <a:r>
                <a:rPr lang="el-GR" spc="180" dirty="0">
                  <a:latin typeface="+mj-lt"/>
                  <a:ea typeface="+mj-ea"/>
                  <a:cs typeface="+mj-cs"/>
                </a:rPr>
                <a:t>ΘΡΑΚΗΣ</a:t>
              </a:r>
            </a:p>
          </p:txBody>
        </p:sp>
      </p:grpSp>
      <p:sp>
        <p:nvSpPr>
          <p:cNvPr id="11" name="10 - TextBox"/>
          <p:cNvSpPr txBox="1"/>
          <p:nvPr userDrawn="1"/>
        </p:nvSpPr>
        <p:spPr>
          <a:xfrm>
            <a:off x="928662" y="2428868"/>
            <a:ext cx="2071702" cy="369332"/>
          </a:xfrm>
          <a:prstGeom prst="rect">
            <a:avLst/>
          </a:prstGeom>
          <a:noFill/>
        </p:spPr>
        <p:txBody>
          <a:bodyPr wrap="square" rtlCol="0">
            <a:spAutoFit/>
          </a:bodyPr>
          <a:lstStyle/>
          <a:p>
            <a:endParaRPr lang="el-GR" dirty="0"/>
          </a:p>
        </p:txBody>
      </p:sp>
      <p:sp>
        <p:nvSpPr>
          <p:cNvPr id="13" name="12 - TextBox"/>
          <p:cNvSpPr txBox="1"/>
          <p:nvPr userDrawn="1"/>
        </p:nvSpPr>
        <p:spPr>
          <a:xfrm>
            <a:off x="240916" y="6607651"/>
            <a:ext cx="4186622"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B8C81C32-22FC-4A04-80E9-756BE8146619}" type="slidenum">
              <a:rPr lang="el-GR" sz="1200" smtClean="0">
                <a:latin typeface="+mj-lt"/>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en-US" sz="1200" dirty="0">
                <a:latin typeface="+mj-lt"/>
                <a:cs typeface="Arial" pitchFamily="34" charset="0"/>
              </a:rPr>
              <a:t> | </a:t>
            </a:r>
            <a:r>
              <a:rPr lang="el-GR" sz="1200" dirty="0">
                <a:latin typeface="+mj-lt"/>
                <a:cs typeface="Arial" pitchFamily="34" charset="0"/>
              </a:rPr>
              <a:t>ΠΜΣ: Διεθνές και Ευρωπαϊκό Δίκαιο της Ενέργειας</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9779A43-0062-4829-BEFA-91ED0F7492E8}" type="datetimeFigureOut">
              <a:rPr lang="el-GR" smtClean="0"/>
              <a:pPr/>
              <a:t>24/5/2022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9779A43-0062-4829-BEFA-91ED0F7492E8}" type="datetimeFigureOut">
              <a:rPr lang="el-GR" smtClean="0"/>
              <a:pPr/>
              <a:t>24/5/2022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79A43-0062-4829-BEFA-91ED0F7492E8}" type="datetimeFigureOut">
              <a:rPr lang="el-GR" smtClean="0"/>
              <a:pPr/>
              <a:t>24/5/2022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81C32-22FC-4A04-80E9-756BE814661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dpa.gr/sites/default/files/2019-10/GDPR%20%CE%9C%CE%95%20%CE%94%CE%99%CE%9F%CE%A1%CE%98%CE%A9%CE%A4%CE%99%CE%9A%CE%8C2-converted.pdf"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1065838" y="1195372"/>
            <a:ext cx="6962546" cy="78581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noProof="0" dirty="0">
                <a:ea typeface="+mj-ea"/>
                <a:cs typeface="Arial" pitchFamily="34" charset="0"/>
              </a:rPr>
              <a:t>Δημοκρίτειο Πανεπιστήμιο Θράκης</a:t>
            </a:r>
            <a:endParaRPr lang="en-US" sz="1500" noProof="0" dirty="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noProof="0" dirty="0">
                <a:ea typeface="+mj-ea"/>
                <a:cs typeface="Arial" pitchFamily="34" charset="0"/>
              </a:rPr>
              <a:t>Νομική Σχολή</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dirty="0">
                <a:ea typeface="+mj-ea"/>
                <a:cs typeface="Arial" pitchFamily="34" charset="0"/>
              </a:rPr>
              <a:t>Μεταπτυχιακό Πρόγραμμα Σπουδών</a:t>
            </a:r>
            <a:r>
              <a:rPr lang="en-US" sz="1500" dirty="0">
                <a:ea typeface="+mj-ea"/>
                <a:cs typeface="Arial" pitchFamily="34" charset="0"/>
              </a:rPr>
              <a:t>: </a:t>
            </a:r>
            <a:r>
              <a:rPr lang="el-GR" sz="1500" dirty="0">
                <a:ea typeface="+mj-ea"/>
                <a:cs typeface="Arial" pitchFamily="34" charset="0"/>
              </a:rPr>
              <a:t>Διεθνές και Ευρωπαϊκό Δίκαιο της Ενέργειας</a:t>
            </a:r>
            <a:endParaRPr lang="el-GR" sz="1500" noProof="0" dirty="0">
              <a:ea typeface="+mj-ea"/>
              <a:cs typeface="Arial" pitchFamily="34" charset="0"/>
            </a:endParaRPr>
          </a:p>
        </p:txBody>
      </p:sp>
      <p:sp>
        <p:nvSpPr>
          <p:cNvPr id="3" name="1 - Τίτλος"/>
          <p:cNvSpPr txBox="1">
            <a:spLocks/>
          </p:cNvSpPr>
          <p:nvPr/>
        </p:nvSpPr>
        <p:spPr>
          <a:xfrm>
            <a:off x="685773" y="2536304"/>
            <a:ext cx="7772400" cy="1828800"/>
          </a:xfrm>
          <a:prstGeom prst="rect">
            <a:avLst/>
          </a:prstGeom>
        </p:spPr>
        <p:txBody>
          <a:bodyPr vert="horz" lIns="91440" tIns="45720" rIns="91440" bIns="45720" rtlCol="0" anchor="ctr">
            <a:normAutofit lnSpcReduction="10000"/>
          </a:bodyPr>
          <a:lstStyle/>
          <a:p>
            <a:pPr lvl="0" algn="ctr">
              <a:spcBef>
                <a:spcPct val="0"/>
              </a:spcBef>
              <a:defRPr/>
            </a:pPr>
            <a:r>
              <a:rPr lang="el-GR" sz="3000" dirty="0">
                <a:solidFill>
                  <a:schemeClr val="tx2">
                    <a:lumMod val="50000"/>
                  </a:schemeClr>
                </a:solidFill>
                <a:effectLst>
                  <a:outerShdw blurRad="38100" dist="38100" dir="2700000" algn="tl">
                    <a:srgbClr val="000000">
                      <a:alpha val="43137"/>
                    </a:srgbClr>
                  </a:outerShdw>
                </a:effectLst>
                <a:ea typeface="+mj-ea"/>
                <a:cs typeface="Arial" pitchFamily="34" charset="0"/>
              </a:rPr>
              <a:t>Η Επεξεργασία των Ενεργειακών Δεδομένων στα Πλαίσια της Επιστημονικής Έρευνας Μετά την Ισχύ του Γενικού Κανονισμού Προστασίας Προσωπικών Δεδομένων</a:t>
            </a:r>
            <a:endParaRPr kumimoji="0" lang="el-GR" sz="3000" b="0"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ea typeface="+mj-ea"/>
              <a:cs typeface="Arial" pitchFamily="34" charset="0"/>
            </a:endParaRPr>
          </a:p>
        </p:txBody>
      </p:sp>
      <p:sp>
        <p:nvSpPr>
          <p:cNvPr id="6" name="1 - Τίτλος"/>
          <p:cNvSpPr txBox="1">
            <a:spLocks/>
          </p:cNvSpPr>
          <p:nvPr/>
        </p:nvSpPr>
        <p:spPr>
          <a:xfrm>
            <a:off x="3214678" y="6010293"/>
            <a:ext cx="2714644" cy="35719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500" dirty="0">
                <a:ea typeface="+mj-ea"/>
                <a:cs typeface="Arial" pitchFamily="34" charset="0"/>
              </a:rPr>
              <a:t>6 </a:t>
            </a:r>
            <a:r>
              <a:rPr lang="el-GR" sz="1500" dirty="0">
                <a:ea typeface="+mj-ea"/>
                <a:cs typeface="Arial" pitchFamily="34" charset="0"/>
              </a:rPr>
              <a:t>Μαΐου 20</a:t>
            </a:r>
            <a:r>
              <a:rPr lang="en-GB" sz="1500" dirty="0">
                <a:ea typeface="+mj-ea"/>
                <a:cs typeface="Arial" pitchFamily="34" charset="0"/>
              </a:rPr>
              <a:t>2</a:t>
            </a:r>
            <a:r>
              <a:rPr lang="el-GR" sz="1500" dirty="0">
                <a:ea typeface="+mj-ea"/>
                <a:cs typeface="Arial" pitchFamily="34" charset="0"/>
              </a:rPr>
              <a:t>2</a:t>
            </a:r>
            <a:endParaRPr kumimoji="0" lang="el-GR" sz="1500" b="0" i="0" u="none" strike="noStrike" kern="1200" cap="none" spc="0" normalizeH="0" baseline="0" noProof="0" dirty="0">
              <a:ln>
                <a:noFill/>
              </a:ln>
              <a:effectLst/>
              <a:uLnTx/>
              <a:uFillTx/>
              <a:ea typeface="+mj-ea"/>
              <a:cs typeface="Arial" pitchFamily="34" charset="0"/>
            </a:endParaRPr>
          </a:p>
        </p:txBody>
      </p:sp>
      <p:sp>
        <p:nvSpPr>
          <p:cNvPr id="19" name="1 - Τίτλος"/>
          <p:cNvSpPr txBox="1">
            <a:spLocks/>
          </p:cNvSpPr>
          <p:nvPr/>
        </p:nvSpPr>
        <p:spPr>
          <a:xfrm>
            <a:off x="899592" y="5013176"/>
            <a:ext cx="7373986" cy="78581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b="1" noProof="0" dirty="0">
                <a:ea typeface="+mj-ea"/>
                <a:cs typeface="Arial" pitchFamily="34" charset="0"/>
              </a:rPr>
              <a:t>Αγγελική</a:t>
            </a:r>
            <a:r>
              <a:rPr lang="el-GR" b="1" dirty="0">
                <a:ea typeface="+mj-ea"/>
                <a:cs typeface="Arial" pitchFamily="34" charset="0"/>
              </a:rPr>
              <a:t> </a:t>
            </a:r>
            <a:r>
              <a:rPr lang="el-GR" b="1" dirty="0" err="1">
                <a:ea typeface="+mj-ea"/>
                <a:cs typeface="Arial" pitchFamily="34" charset="0"/>
              </a:rPr>
              <a:t>Ζησιού</a:t>
            </a:r>
            <a:endParaRPr lang="en-GB" b="1" dirty="0">
              <a:ea typeface="+mj-ea"/>
              <a:cs typeface="Arial" pitchFamily="34" charset="0"/>
            </a:endParaRPr>
          </a:p>
          <a:p>
            <a:pPr lvl="0" algn="ctr">
              <a:spcBef>
                <a:spcPct val="0"/>
              </a:spcBef>
              <a:defRPr/>
            </a:pPr>
            <a:r>
              <a:rPr lang="el-GR" sz="1500" dirty="0">
                <a:ea typeface="+mj-ea"/>
                <a:cs typeface="Arial" pitchFamily="34" charset="0"/>
              </a:rPr>
              <a:t>Δικηγόρος, LLM., ΔΝ, Νομική Σχολή, ΔΠΘ</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l-GR" b="1" dirty="0">
              <a:ea typeface="+mj-ea"/>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09464" cy="519116"/>
          </a:xfrm>
          <a:prstGeom prst="rect">
            <a:avLst/>
          </a:prstGeom>
        </p:spPr>
        <p:txBody>
          <a:bodyPr vert="horz" lIns="91440" tIns="45720" rIns="91440" bIns="45720" rtlCol="0" anchor="ctr">
            <a:noAutofit/>
          </a:bodyPr>
          <a:lstStyle/>
          <a:p>
            <a:pPr lvl="0">
              <a:spcBef>
                <a:spcPct val="0"/>
              </a:spcBef>
              <a:defRPr/>
            </a:pPr>
            <a:r>
              <a:rPr lang="el-GR" sz="2600" dirty="0"/>
              <a:t>Γιατί απαιτείται Νομοθετική Μεταρρύθμιση</a:t>
            </a:r>
            <a:endParaRPr lang="el-GR" sz="2600" noProof="0" dirty="0">
              <a:ea typeface="+mj-ea"/>
              <a:cs typeface="Arial" pitchFamily="34" charset="0"/>
            </a:endParaRPr>
          </a:p>
        </p:txBody>
      </p:sp>
      <p:sp>
        <p:nvSpPr>
          <p:cNvPr id="47" name="1 - Τίτλος"/>
          <p:cNvSpPr txBox="1">
            <a:spLocks/>
          </p:cNvSpPr>
          <p:nvPr/>
        </p:nvSpPr>
        <p:spPr>
          <a:xfrm>
            <a:off x="250825" y="1124744"/>
            <a:ext cx="8642350" cy="1872630"/>
          </a:xfrm>
          <a:prstGeom prst="rect">
            <a:avLst/>
          </a:prstGeom>
        </p:spPr>
        <p:txBody>
          <a:bodyPr vert="horz" lIns="91440" tIns="45720" rIns="91440" bIns="45720" rtlCol="0" anchor="t">
            <a:noAutofit/>
          </a:bodyPr>
          <a:lstStyle/>
          <a:p>
            <a:pPr marL="228600" indent="-228600" algn="just">
              <a:spcBef>
                <a:spcPts val="1200"/>
              </a:spcBef>
              <a:defRPr/>
            </a:pPr>
            <a:r>
              <a:rPr lang="el-GR" sz="1600" dirty="0">
                <a:cs typeface="Arial" pitchFamily="34" charset="0"/>
              </a:rPr>
              <a:t>Στόχοι της νομοθετικής μεταρρύθμισης:</a:t>
            </a:r>
          </a:p>
          <a:p>
            <a:pPr marL="228600" indent="-228600" algn="just">
              <a:spcBef>
                <a:spcPts val="1200"/>
              </a:spcBef>
              <a:buFont typeface="Wingdings" pitchFamily="2" charset="2"/>
              <a:buChar char="ü"/>
              <a:defRPr/>
            </a:pPr>
            <a:r>
              <a:rPr lang="el-GR" sz="1600" dirty="0">
                <a:cs typeface="Arial" pitchFamily="34" charset="0"/>
              </a:rPr>
              <a:t>Ενοποίηση, </a:t>
            </a:r>
            <a:r>
              <a:rPr lang="el-GR" sz="1600" dirty="0" err="1">
                <a:cs typeface="Arial" pitchFamily="34" charset="0"/>
              </a:rPr>
              <a:t>επικαιροποίηση</a:t>
            </a:r>
            <a:r>
              <a:rPr lang="el-GR" sz="1600" dirty="0">
                <a:cs typeface="Arial" pitchFamily="34" charset="0"/>
              </a:rPr>
              <a:t> και εκσυγχρονισμός των υφιστάμενων κανόνων στο τομέα της προστασίας των δεδομένων προσωπικού χαρακτήρα.</a:t>
            </a:r>
          </a:p>
          <a:p>
            <a:pPr marL="228600" indent="-228600" algn="just">
              <a:spcBef>
                <a:spcPts val="1200"/>
              </a:spcBef>
              <a:buFont typeface="Wingdings" pitchFamily="2" charset="2"/>
              <a:buChar char="ü"/>
              <a:defRPr/>
            </a:pPr>
            <a:r>
              <a:rPr lang="el-GR" sz="1600" dirty="0">
                <a:cs typeface="Arial" pitchFamily="34" charset="0"/>
              </a:rPr>
              <a:t>Ενίσχυση των θεμελιωδών δικαιωμάτων των πολιτών στην ψηφιακή εποχή</a:t>
            </a:r>
          </a:p>
          <a:p>
            <a:pPr marL="228600" indent="-228600" algn="just">
              <a:spcBef>
                <a:spcPts val="1200"/>
              </a:spcBef>
              <a:buFont typeface="Wingdings" pitchFamily="2" charset="2"/>
              <a:buChar char="ü"/>
              <a:defRPr/>
            </a:pPr>
            <a:r>
              <a:rPr lang="el-GR" sz="1600" dirty="0">
                <a:cs typeface="Arial" pitchFamily="34" charset="0"/>
              </a:rPr>
              <a:t>Απλοποίηση των κανόνων στα πλαίσια της </a:t>
            </a:r>
            <a:r>
              <a:rPr lang="el-GR" sz="1600" dirty="0">
                <a:solidFill>
                  <a:srgbClr val="C00000"/>
                </a:solidFill>
                <a:cs typeface="Arial" pitchFamily="34" charset="0"/>
              </a:rPr>
              <a:t>ψηφιακής ενιαίας αγοράς </a:t>
            </a:r>
            <a:r>
              <a:rPr lang="el-GR" sz="1600" dirty="0">
                <a:cs typeface="Arial" pitchFamily="34" charset="0"/>
              </a:rPr>
              <a:t>(</a:t>
            </a:r>
            <a:r>
              <a:rPr lang="el-GR" sz="1600" dirty="0" err="1">
                <a:cs typeface="Arial" pitchFamily="34" charset="0"/>
              </a:rPr>
              <a:t>Digital</a:t>
            </a:r>
            <a:r>
              <a:rPr lang="el-GR" sz="1600" dirty="0">
                <a:cs typeface="Arial" pitchFamily="34" charset="0"/>
              </a:rPr>
              <a:t> </a:t>
            </a:r>
            <a:r>
              <a:rPr lang="el-GR" sz="1600" dirty="0" err="1">
                <a:cs typeface="Arial" pitchFamily="34" charset="0"/>
              </a:rPr>
              <a:t>Single</a:t>
            </a:r>
            <a:r>
              <a:rPr lang="el-GR" sz="1600" dirty="0">
                <a:cs typeface="Arial" pitchFamily="34" charset="0"/>
              </a:rPr>
              <a:t> </a:t>
            </a:r>
            <a:r>
              <a:rPr lang="el-GR" sz="1600" dirty="0" err="1">
                <a:cs typeface="Arial" pitchFamily="34" charset="0"/>
              </a:rPr>
              <a:t>Market</a:t>
            </a:r>
            <a:r>
              <a:rPr lang="el-GR" sz="1600" dirty="0">
                <a:cs typeface="Arial" pitchFamily="34" charset="0"/>
              </a:rPr>
              <a:t>).</a:t>
            </a:r>
          </a:p>
        </p:txBody>
      </p:sp>
      <p:grpSp>
        <p:nvGrpSpPr>
          <p:cNvPr id="38" name="37 - Ομάδα"/>
          <p:cNvGrpSpPr/>
          <p:nvPr/>
        </p:nvGrpSpPr>
        <p:grpSpPr>
          <a:xfrm>
            <a:off x="323849" y="3211884"/>
            <a:ext cx="8569326" cy="3169444"/>
            <a:chOff x="323849" y="3211884"/>
            <a:chExt cx="8569326" cy="3169444"/>
          </a:xfrm>
        </p:grpSpPr>
        <p:sp>
          <p:nvSpPr>
            <p:cNvPr id="36" name="Cloud 18"/>
            <p:cNvSpPr/>
            <p:nvPr/>
          </p:nvSpPr>
          <p:spPr>
            <a:xfrm>
              <a:off x="323849" y="3211884"/>
              <a:ext cx="8569326" cy="3169444"/>
            </a:xfrm>
            <a:prstGeom prst="cloud">
              <a:avLst/>
            </a:prstGeom>
            <a:solidFill>
              <a:schemeClr val="tx2">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sp>
          <p:nvSpPr>
            <p:cNvPr id="35" name="34 - Ορθογώνιο"/>
            <p:cNvSpPr/>
            <p:nvPr/>
          </p:nvSpPr>
          <p:spPr>
            <a:xfrm>
              <a:off x="1331641" y="3861048"/>
              <a:ext cx="6840759" cy="1569660"/>
            </a:xfrm>
            <a:prstGeom prst="rect">
              <a:avLst/>
            </a:prstGeom>
          </p:spPr>
          <p:txBody>
            <a:bodyPr wrap="square">
              <a:spAutoFit/>
            </a:bodyPr>
            <a:lstStyle/>
            <a:p>
              <a:pPr algn="just"/>
              <a:r>
                <a:rPr lang="el-GR" sz="1600" i="1" dirty="0">
                  <a:solidFill>
                    <a:schemeClr val="bg1"/>
                  </a:solidFill>
                  <a:cs typeface="Arial" pitchFamily="34" charset="0"/>
                </a:rPr>
                <a:t>Αγορά όπου διασφαλίζεται η ελεύθερη κυκλοφορία των εμπορευμάτων, των προσώπων, των υπηρεσιών και των κεφαλαίων και στην οποία τα άτομα και οι επιχειρήσεις μπορούν, ανεξαρτήτως της εθνικότητάς τους ή του τόπου κατοικίας τους, να έχουν αδιάλειπτη πρόσβαση και να ασκούν διαδικτυακές δραστηριότητες σε συνθήκες θεμιτού ανταγωνισμού και με υψηλό επίπεδο προστασίας των καταναλωτών και των δεδομένων προσωπικού χαρακτήρα.</a:t>
              </a:r>
            </a:p>
          </p:txBody>
        </p:sp>
        <p:sp>
          <p:nvSpPr>
            <p:cNvPr id="37" name="36 - Ορθογώνιο"/>
            <p:cNvSpPr/>
            <p:nvPr/>
          </p:nvSpPr>
          <p:spPr>
            <a:xfrm rot="20620139">
              <a:off x="479567" y="3383587"/>
              <a:ext cx="2288640" cy="353943"/>
            </a:xfrm>
            <a:prstGeom prst="rect">
              <a:avLst/>
            </a:prstGeom>
            <a:solidFill>
              <a:schemeClr val="bg1"/>
            </a:solidFill>
            <a:ln>
              <a:solidFill>
                <a:srgbClr val="C00000"/>
              </a:solidFill>
            </a:ln>
          </p:spPr>
          <p:txBody>
            <a:bodyPr wrap="none">
              <a:spAutoFit/>
            </a:bodyPr>
            <a:lstStyle/>
            <a:p>
              <a:r>
                <a:rPr lang="el-GR" sz="1700" dirty="0">
                  <a:solidFill>
                    <a:srgbClr val="C00000"/>
                  </a:solidFill>
                  <a:effectLst>
                    <a:outerShdw blurRad="38100" dist="38100" dir="2700000" algn="tl">
                      <a:srgbClr val="000000">
                        <a:alpha val="43137"/>
                      </a:srgbClr>
                    </a:outerShdw>
                  </a:effectLst>
                  <a:cs typeface="Arial" pitchFamily="34" charset="0"/>
                </a:rPr>
                <a:t>Ψηφιακή ενιαία αγορά </a:t>
              </a:r>
              <a:endParaRPr lang="el-GR" sz="1700"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Ασφάλεια των Δικτύων</a:t>
            </a:r>
          </a:p>
          <a:p>
            <a:pPr lvl="0">
              <a:spcBef>
                <a:spcPct val="0"/>
              </a:spcBef>
              <a:defRPr/>
            </a:pPr>
            <a:r>
              <a:rPr lang="el-GR" sz="2600" dirty="0"/>
              <a:t>και των Συστημάτων Πληροφοριών</a:t>
            </a:r>
            <a:endParaRPr lang="el-GR" sz="2600" noProof="0" dirty="0">
              <a:ea typeface="+mj-ea"/>
              <a:cs typeface="Arial" pitchFamily="34" charset="0"/>
            </a:endParaRPr>
          </a:p>
        </p:txBody>
      </p:sp>
      <p:sp>
        <p:nvSpPr>
          <p:cNvPr id="47" name="1 - Τίτλος"/>
          <p:cNvSpPr txBox="1">
            <a:spLocks/>
          </p:cNvSpPr>
          <p:nvPr/>
        </p:nvSpPr>
        <p:spPr>
          <a:xfrm>
            <a:off x="250825" y="1124744"/>
            <a:ext cx="8642350" cy="2952328"/>
          </a:xfrm>
          <a:prstGeom prst="rect">
            <a:avLst/>
          </a:prstGeom>
        </p:spPr>
        <p:txBody>
          <a:bodyPr vert="horz" lIns="91440" tIns="45720" rIns="91440" bIns="45720" rtlCol="0" anchor="t">
            <a:noAutofit/>
          </a:bodyPr>
          <a:lstStyle/>
          <a:p>
            <a:pPr marL="228600" indent="-228600" algn="just">
              <a:spcBef>
                <a:spcPts val="1200"/>
              </a:spcBef>
              <a:buFont typeface="Wingdings" pitchFamily="2" charset="2"/>
              <a:buChar char="Ø"/>
              <a:defRPr/>
            </a:pPr>
            <a:r>
              <a:rPr lang="el-GR" sz="1600" dirty="0">
                <a:cs typeface="Arial" pitchFamily="34" charset="0"/>
              </a:rPr>
              <a:t>Συμφωνία για την ασφάλεια των δικτύων και των συστημάτων πληροφοριών (</a:t>
            </a:r>
            <a:r>
              <a:rPr lang="el-GR" sz="1600" dirty="0" err="1">
                <a:cs typeface="Arial" pitchFamily="34" charset="0"/>
              </a:rPr>
              <a:t>Security</a:t>
            </a:r>
            <a:r>
              <a:rPr lang="el-GR" sz="1600" dirty="0">
                <a:cs typeface="Arial" pitchFamily="34" charset="0"/>
              </a:rPr>
              <a:t> </a:t>
            </a:r>
            <a:r>
              <a:rPr lang="el-GR" sz="1600" dirty="0" err="1">
                <a:cs typeface="Arial" pitchFamily="34" charset="0"/>
              </a:rPr>
              <a:t>of</a:t>
            </a:r>
            <a:r>
              <a:rPr lang="el-GR" sz="1600" dirty="0">
                <a:cs typeface="Arial" pitchFamily="34" charset="0"/>
              </a:rPr>
              <a:t> </a:t>
            </a:r>
            <a:r>
              <a:rPr lang="el-GR" sz="1600" dirty="0" err="1">
                <a:cs typeface="Arial" pitchFamily="34" charset="0"/>
              </a:rPr>
              <a:t>Network</a:t>
            </a:r>
            <a:r>
              <a:rPr lang="el-GR" sz="1600" dirty="0">
                <a:cs typeface="Arial" pitchFamily="34" charset="0"/>
              </a:rPr>
              <a:t> </a:t>
            </a:r>
            <a:r>
              <a:rPr lang="el-GR" sz="1600" dirty="0" err="1">
                <a:cs typeface="Arial" pitchFamily="34" charset="0"/>
              </a:rPr>
              <a:t>and</a:t>
            </a:r>
            <a:r>
              <a:rPr lang="el-GR" sz="1600" dirty="0">
                <a:cs typeface="Arial" pitchFamily="34" charset="0"/>
              </a:rPr>
              <a:t> </a:t>
            </a:r>
            <a:r>
              <a:rPr lang="el-GR" sz="1600" dirty="0" err="1">
                <a:cs typeface="Arial" pitchFamily="34" charset="0"/>
              </a:rPr>
              <a:t>Information</a:t>
            </a:r>
            <a:r>
              <a:rPr lang="el-GR" sz="1600" dirty="0">
                <a:cs typeface="Arial" pitchFamily="34" charset="0"/>
              </a:rPr>
              <a:t> </a:t>
            </a:r>
            <a:r>
              <a:rPr lang="el-GR" sz="1600" dirty="0" err="1">
                <a:cs typeface="Arial" pitchFamily="34" charset="0"/>
              </a:rPr>
              <a:t>Systems</a:t>
            </a:r>
            <a:r>
              <a:rPr lang="el-GR" sz="1600" dirty="0">
                <a:cs typeface="Arial" pitchFamily="34" charset="0"/>
              </a:rPr>
              <a:t>, </a:t>
            </a:r>
            <a:r>
              <a:rPr lang="el-GR" sz="1600" dirty="0">
                <a:solidFill>
                  <a:srgbClr val="C00000"/>
                </a:solidFill>
                <a:cs typeface="Arial" pitchFamily="34" charset="0"/>
              </a:rPr>
              <a:t>NIS </a:t>
            </a:r>
            <a:r>
              <a:rPr lang="el-GR" sz="1600" dirty="0" err="1">
                <a:solidFill>
                  <a:srgbClr val="C00000"/>
                </a:solidFill>
                <a:cs typeface="Arial" pitchFamily="34" charset="0"/>
              </a:rPr>
              <a:t>Directive</a:t>
            </a:r>
            <a:r>
              <a:rPr lang="el-GR" sz="1600" dirty="0">
                <a:cs typeface="Arial" pitchFamily="34" charset="0"/>
              </a:rPr>
              <a:t>, Οδηγία (EE) 2016/1148)</a:t>
            </a:r>
          </a:p>
          <a:p>
            <a:pPr marL="515938" lvl="1" indent="-233363" algn="just">
              <a:spcBef>
                <a:spcPts val="1200"/>
              </a:spcBef>
              <a:buFont typeface="Arial" pitchFamily="34" charset="0"/>
              <a:buChar char="•"/>
              <a:defRPr/>
            </a:pPr>
            <a:r>
              <a:rPr lang="el-GR" sz="1600" dirty="0">
                <a:cs typeface="Arial" pitchFamily="34" charset="0"/>
              </a:rPr>
              <a:t>Οι διατάξεις της Οδηγίας (EE) 2016/1148 αποσκοπούν στο να καταστήσουν το διαδικτυακό περιβάλλον πιο αξιόπιστο και κατά συνέπεια, να υποστηρίξουν την ομαλή λειτουργία της ψηφιακής ενιαίας αγοράς της ΕΕ.</a:t>
            </a:r>
          </a:p>
          <a:p>
            <a:pPr marL="515938" lvl="1" indent="-233363" algn="just">
              <a:spcBef>
                <a:spcPts val="1200"/>
              </a:spcBef>
              <a:buFont typeface="Arial" pitchFamily="34" charset="0"/>
              <a:buChar char="•"/>
              <a:defRPr/>
            </a:pPr>
            <a:r>
              <a:rPr lang="el-GR" sz="1600" dirty="0">
                <a:cs typeface="Arial" pitchFamily="34" charset="0"/>
              </a:rPr>
              <a:t>Έως τις 9 Μαΐου 2018 τα κράτη μέλη έπρεπε να έχουν θεσπίσει τις αναγκαίες νομοθετικές, κανονιστικές και διοικητικές διατάξεις.</a:t>
            </a:r>
          </a:p>
          <a:p>
            <a:pPr marL="515938" lvl="1" indent="-233363" algn="just">
              <a:spcBef>
                <a:spcPts val="1200"/>
              </a:spcBef>
              <a:buFont typeface="Arial" pitchFamily="34" charset="0"/>
              <a:buChar char="•"/>
              <a:defRPr/>
            </a:pPr>
            <a:r>
              <a:rPr lang="el-GR" sz="1600" dirty="0">
                <a:cs typeface="Arial" pitchFamily="34" charset="0"/>
              </a:rPr>
              <a:t>Στις 3 Δεκεμβρίου 2018, δημοσιεύθηκε (ΦΕΚ Α’ 199) ο Νόμος 4577/2018, με τις διατάξεις του οποίου ενσωματώνεται στην εθνική μας έννομη τάξη η Οδηγία (ΕΕ) 2016/1148.</a:t>
            </a:r>
          </a:p>
        </p:txBody>
      </p:sp>
      <p:pic>
        <p:nvPicPr>
          <p:cNvPr id="1026" name="Picture 2" descr="C:\Users\name_noone\Desktop\parousiash\4 NIS Directives VAR can provide their customers.png"/>
          <p:cNvPicPr>
            <a:picLocks noChangeAspect="1" noChangeArrowheads="1"/>
          </p:cNvPicPr>
          <p:nvPr/>
        </p:nvPicPr>
        <p:blipFill>
          <a:blip r:embed="rId2" cstate="print"/>
          <a:srcRect/>
          <a:stretch>
            <a:fillRect/>
          </a:stretch>
        </p:blipFill>
        <p:spPr bwMode="auto">
          <a:xfrm>
            <a:off x="2843808" y="4149080"/>
            <a:ext cx="3449838" cy="22322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Αρχές Προστασίας Προσωπικών Δεδομένων</a:t>
            </a:r>
          </a:p>
        </p:txBody>
      </p:sp>
      <p:sp>
        <p:nvSpPr>
          <p:cNvPr id="15" name="Rectangle 14"/>
          <p:cNvSpPr/>
          <p:nvPr/>
        </p:nvSpPr>
        <p:spPr>
          <a:xfrm>
            <a:off x="250825" y="1125538"/>
            <a:ext cx="8642350" cy="4679726"/>
          </a:xfrm>
          <a:prstGeom prst="rect">
            <a:avLst/>
          </a:prstGeom>
        </p:spPr>
        <p:txBody>
          <a:bodyPr vert="horz" lIns="91440" tIns="45720" rIns="91440" bIns="45720" rtlCol="0" anchor="t">
            <a:noAutofit/>
          </a:bodyPr>
          <a:lstStyle/>
          <a:p>
            <a:pPr marL="398463" indent="-280988" algn="just">
              <a:spcBef>
                <a:spcPts val="1200"/>
              </a:spcBef>
            </a:pPr>
            <a:r>
              <a:rPr lang="el-GR" sz="1600" dirty="0">
                <a:cs typeface="Arial" pitchFamily="34" charset="0"/>
              </a:rPr>
              <a:t>Οι αρχές που διέπουν την προστασία των δεδομένων δεν άλλαξε, άλλαξε η διακυβέρνηση.</a:t>
            </a:r>
            <a:endParaRPr lang="el-GR" sz="1600" b="1" dirty="0">
              <a:cs typeface="Arial" pitchFamily="34" charset="0"/>
            </a:endParaRPr>
          </a:p>
          <a:p>
            <a:pPr marL="398463" indent="-280988" algn="just">
              <a:spcBef>
                <a:spcPts val="1200"/>
              </a:spcBef>
              <a:buFont typeface="Wingdings" panose="05000000000000000000" pitchFamily="2" charset="2"/>
              <a:buChar char="ü"/>
            </a:pPr>
            <a:r>
              <a:rPr lang="el-GR" sz="1600" b="1" dirty="0">
                <a:cs typeface="Arial" pitchFamily="34" charset="0"/>
              </a:rPr>
              <a:t>Νομιμότητα, αντικειμενικότητα και διαφάνεια: </a:t>
            </a:r>
            <a:r>
              <a:rPr lang="el-GR" sz="1600" dirty="0">
                <a:cs typeface="Arial" pitchFamily="34" charset="0"/>
              </a:rPr>
              <a:t>δηλαδή σύννομη και θεμιτή επεξεργασία με διαφανή τρόπο.</a:t>
            </a:r>
          </a:p>
          <a:p>
            <a:pPr marL="398463" indent="-280988" algn="just">
              <a:spcBef>
                <a:spcPts val="1200"/>
              </a:spcBef>
              <a:buFont typeface="Wingdings" panose="05000000000000000000" pitchFamily="2" charset="2"/>
              <a:buChar char="ü"/>
            </a:pPr>
            <a:r>
              <a:rPr lang="el-GR" sz="1600" b="1" dirty="0">
                <a:cs typeface="Arial" pitchFamily="34" charset="0"/>
              </a:rPr>
              <a:t>Περιορισμός του σκοπού: </a:t>
            </a:r>
            <a:r>
              <a:rPr lang="el-GR" sz="1600" dirty="0">
                <a:cs typeface="Arial" pitchFamily="34" charset="0"/>
              </a:rPr>
              <a:t>τα δεδομένα δεν υποβάλλονται σε περαιτέρω επεξεργασία κατά τρόπο ασύμβατο προς τους σκοπούς για τους οποίους αρχικά συλλέχθηκαν.</a:t>
            </a:r>
          </a:p>
          <a:p>
            <a:pPr marL="398463" indent="-280988" algn="just">
              <a:spcBef>
                <a:spcPts val="1200"/>
              </a:spcBef>
              <a:buFont typeface="Wingdings" panose="05000000000000000000" pitchFamily="2" charset="2"/>
              <a:buChar char="ü"/>
            </a:pPr>
            <a:r>
              <a:rPr lang="el-GR" sz="1600" b="1" dirty="0">
                <a:cs typeface="Arial" pitchFamily="34" charset="0"/>
              </a:rPr>
              <a:t>Ελαχιστοποίηση των δεδομένων: </a:t>
            </a:r>
            <a:r>
              <a:rPr lang="el-GR" sz="1600" dirty="0">
                <a:cs typeface="Arial" pitchFamily="34" charset="0"/>
              </a:rPr>
              <a:t>τα προσωπικά δεδομένα θα πρέπει να είναι κατάλληλα, συναφή και περιορίζονται στο αναγκαίο για τους σκοπούς για τους οποίους υποβάλλονται σε επεξεργασία.</a:t>
            </a:r>
          </a:p>
          <a:p>
            <a:pPr marL="398463" indent="-280988" algn="just">
              <a:spcBef>
                <a:spcPts val="1200"/>
              </a:spcBef>
              <a:buFont typeface="Wingdings" panose="05000000000000000000" pitchFamily="2" charset="2"/>
              <a:buChar char="ü"/>
            </a:pPr>
            <a:r>
              <a:rPr lang="el-GR" sz="1600" b="1" dirty="0">
                <a:cs typeface="Arial" pitchFamily="34" charset="0"/>
              </a:rPr>
              <a:t>Περιορισμός της περιόδου αποθήκευσης: </a:t>
            </a:r>
            <a:r>
              <a:rPr lang="el-GR" sz="1600" dirty="0">
                <a:cs typeface="Arial" pitchFamily="34" charset="0"/>
              </a:rPr>
              <a:t>μόνο για το διάστημα που απαιτείται για τους σκοπούς της επεξεργασίας των δεδομένων προσωπικού χαρακτήρα.</a:t>
            </a:r>
          </a:p>
          <a:p>
            <a:pPr marL="398463" indent="-280988" algn="just">
              <a:spcBef>
                <a:spcPts val="1200"/>
              </a:spcBef>
              <a:buFont typeface="Wingdings" panose="05000000000000000000" pitchFamily="2" charset="2"/>
              <a:buChar char="ü"/>
            </a:pPr>
            <a:r>
              <a:rPr lang="el-GR" sz="1600" b="1" dirty="0">
                <a:cs typeface="Arial" pitchFamily="34" charset="0"/>
              </a:rPr>
              <a:t>Ακεραιότητα και εμπιστευτικότητα</a:t>
            </a:r>
            <a:r>
              <a:rPr lang="el-GR" sz="1600" dirty="0">
                <a:cs typeface="Arial" pitchFamily="34" charset="0"/>
              </a:rPr>
              <a:t>: υποβάλλονται σε επεξεργασία κατά τρόπο που εγγυάται την ενδεδειγμένη ασφάλεια τους.</a:t>
            </a:r>
          </a:p>
          <a:p>
            <a:pPr marL="398463" indent="-280988" algn="just">
              <a:spcBef>
                <a:spcPts val="1200"/>
              </a:spcBef>
              <a:buFont typeface="Wingdings" panose="05000000000000000000" pitchFamily="2" charset="2"/>
              <a:buChar char="ü"/>
            </a:pPr>
            <a:r>
              <a:rPr lang="el-GR" sz="1600" b="1" dirty="0">
                <a:cs typeface="Arial" pitchFamily="34" charset="0"/>
              </a:rPr>
              <a:t>Λογοδοσία: </a:t>
            </a:r>
            <a:r>
              <a:rPr lang="el-GR" sz="1600" dirty="0">
                <a:cs typeface="Arial" pitchFamily="34" charset="0"/>
              </a:rPr>
              <a:t>Ο υπεύθυνος επεξεργασίας φέρει την ευθύνη και πρέπει να είναι σε θέση να αποδείξει τη συμμόρφωση με τον Κανονισμό (Άρθρο 5 παρ. 2).</a:t>
            </a:r>
          </a:p>
        </p:txBody>
      </p:sp>
    </p:spTree>
    <p:extLst>
      <p:ext uri="{BB962C8B-B14F-4D97-AF65-F5344CB8AC3E}">
        <p14:creationId xmlns:p14="http://schemas.microsoft.com/office/powerpoint/2010/main" val="2541612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0" y="785794"/>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 Τίτλος"/>
          <p:cNvSpPr txBox="1">
            <a:spLocks/>
          </p:cNvSpPr>
          <p:nvPr/>
        </p:nvSpPr>
        <p:spPr>
          <a:xfrm>
            <a:off x="247620" y="1857364"/>
            <a:ext cx="7924780" cy="1283604"/>
          </a:xfrm>
          <a:prstGeom prst="rect">
            <a:avLst/>
          </a:prstGeom>
        </p:spPr>
        <p:txBody>
          <a:bodyPr vert="horz" lIns="91440" tIns="45720" rIns="91440" bIns="45720" rtlCol="0" anchor="t">
            <a:noAutofit/>
          </a:bodyPr>
          <a:lstStyle/>
          <a:p>
            <a:pPr>
              <a:spcBef>
                <a:spcPct val="0"/>
              </a:spcBef>
            </a:pPr>
            <a:r>
              <a:rPr lang="el-GR" sz="3000" dirty="0">
                <a:solidFill>
                  <a:schemeClr val="tx2">
                    <a:lumMod val="50000"/>
                  </a:schemeClr>
                </a:solidFill>
                <a:effectLst>
                  <a:outerShdw blurRad="38100" dist="38100" dir="2700000" algn="tl">
                    <a:srgbClr val="000000">
                      <a:alpha val="43137"/>
                    </a:srgbClr>
                  </a:outerShdw>
                </a:effectLst>
                <a:ea typeface="+mj-ea"/>
                <a:cs typeface="Arial" pitchFamily="34" charset="0"/>
              </a:rPr>
              <a:t>ΙΙ. Ενεργειακός Τομέας και Προστασία Δεδομένων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179512" y="194617"/>
            <a:ext cx="7344816" cy="514975"/>
          </a:xfrm>
          <a:prstGeom prst="rect">
            <a:avLst/>
          </a:prstGeom>
        </p:spPr>
        <p:txBody>
          <a:bodyPr vert="horz" lIns="91440" tIns="45720" rIns="91440" bIns="45720" rtlCol="0" anchor="ctr">
            <a:noAutofit/>
          </a:bodyPr>
          <a:lstStyle/>
          <a:p>
            <a:pPr>
              <a:spcBef>
                <a:spcPct val="0"/>
              </a:spcBef>
              <a:defRPr/>
            </a:pPr>
            <a:r>
              <a:rPr lang="el-GR" sz="2600" dirty="0">
                <a:solidFill>
                  <a:prstClr val="black"/>
                </a:solidFill>
              </a:rPr>
              <a:t>Η </a:t>
            </a:r>
            <a:r>
              <a:rPr lang="el-GR" sz="2600" dirty="0"/>
              <a:t>Ψηφιοποίηση της Ενέργειας</a:t>
            </a:r>
          </a:p>
        </p:txBody>
      </p:sp>
      <p:sp>
        <p:nvSpPr>
          <p:cNvPr id="12" name="Rectangle 238"/>
          <p:cNvSpPr/>
          <p:nvPr/>
        </p:nvSpPr>
        <p:spPr>
          <a:xfrm>
            <a:off x="251521" y="1124744"/>
            <a:ext cx="4320480" cy="491305"/>
          </a:xfrm>
          <a:prstGeom prst="rect">
            <a:avLst/>
          </a:prstGeom>
        </p:spPr>
        <p:txBody>
          <a:bodyPr vert="horz" lIns="91440" tIns="45720" rIns="91440" bIns="45720" rtlCol="0" anchor="t">
            <a:noAutofit/>
          </a:bodyPr>
          <a:lstStyle/>
          <a:p>
            <a:pPr marL="228600" indent="-228600" algn="just">
              <a:spcBef>
                <a:spcPts val="600"/>
              </a:spcBef>
              <a:buFont typeface="Wingdings" pitchFamily="2" charset="2"/>
              <a:buChar char="Ø"/>
            </a:pPr>
            <a:r>
              <a:rPr lang="de-AT" sz="1500" dirty="0">
                <a:solidFill>
                  <a:prstClr val="black"/>
                </a:solidFill>
                <a:cs typeface="Arial" pitchFamily="34" charset="0"/>
              </a:rPr>
              <a:t>3D Revolution</a:t>
            </a:r>
            <a:endParaRPr lang="el-GR" sz="1500" dirty="0">
              <a:solidFill>
                <a:prstClr val="black"/>
              </a:solidFill>
              <a:cs typeface="Arial" pitchFamily="34" charset="0"/>
            </a:endParaRPr>
          </a:p>
        </p:txBody>
      </p:sp>
      <p:sp>
        <p:nvSpPr>
          <p:cNvPr id="19" name="Rectangle 243"/>
          <p:cNvSpPr/>
          <p:nvPr/>
        </p:nvSpPr>
        <p:spPr>
          <a:xfrm>
            <a:off x="251519" y="3657353"/>
            <a:ext cx="8641655" cy="2508497"/>
          </a:xfrm>
          <a:prstGeom prst="rect">
            <a:avLst/>
          </a:prstGeom>
        </p:spPr>
        <p:txBody>
          <a:bodyPr vert="horz" lIns="91440" tIns="45720" rIns="91440" bIns="45720" rtlCol="0" anchor="t">
            <a:noAutofit/>
          </a:bodyPr>
          <a:lstStyle/>
          <a:p>
            <a:pPr marL="228600" indent="-228600" algn="just">
              <a:spcBef>
                <a:spcPts val="600"/>
              </a:spcBef>
              <a:buFont typeface="Wingdings" pitchFamily="2" charset="2"/>
              <a:buChar char="Ø"/>
            </a:pPr>
            <a:r>
              <a:rPr lang="el-GR" sz="1500" dirty="0">
                <a:solidFill>
                  <a:prstClr val="black"/>
                </a:solidFill>
                <a:cs typeface="Arial" pitchFamily="34" charset="0"/>
              </a:rPr>
              <a:t>Ψηφιοποίηση της ενέργειας</a:t>
            </a:r>
          </a:p>
          <a:p>
            <a:pPr marL="452438" indent="-187325" algn="just">
              <a:spcBef>
                <a:spcPts val="600"/>
              </a:spcBef>
              <a:buFont typeface="Arial" panose="020B0604020202020204" pitchFamily="34" charset="0"/>
              <a:buChar char="•"/>
            </a:pPr>
            <a:r>
              <a:rPr lang="el-GR" sz="1500" dirty="0">
                <a:solidFill>
                  <a:prstClr val="black"/>
                </a:solidFill>
                <a:cs typeface="Arial" pitchFamily="34" charset="0"/>
              </a:rPr>
              <a:t>Εκμετάλλευση και ενσωμάτωσης της τεχνολογικής προόδου στον ενεργειακό τομέα.</a:t>
            </a:r>
          </a:p>
          <a:p>
            <a:pPr marL="452438" indent="-187325" algn="just">
              <a:spcBef>
                <a:spcPts val="600"/>
              </a:spcBef>
              <a:buFont typeface="Arial" panose="020B0604020202020204" pitchFamily="34" charset="0"/>
              <a:buChar char="•"/>
            </a:pPr>
            <a:r>
              <a:rPr lang="el-GR" sz="1500" dirty="0">
                <a:solidFill>
                  <a:prstClr val="black"/>
                </a:solidFill>
                <a:cs typeface="Arial" pitchFamily="34" charset="0"/>
              </a:rPr>
              <a:t>Η ενέργεια αποκτά νέα υπόσταση. Συναλλάσσεται πλέον με νέους τρόπους άμεσα και χωρίς την διαμεσολάβηση πολλών φορέων και πολύπλοκων διαδικασιών.</a:t>
            </a:r>
          </a:p>
          <a:p>
            <a:pPr marL="452438" indent="-187325" algn="just">
              <a:spcBef>
                <a:spcPts val="600"/>
              </a:spcBef>
              <a:buFont typeface="Arial" panose="020B0604020202020204" pitchFamily="34" charset="0"/>
              <a:buChar char="•"/>
            </a:pPr>
            <a:r>
              <a:rPr lang="el-GR" sz="1500" dirty="0">
                <a:solidFill>
                  <a:prstClr val="black"/>
                </a:solidFill>
                <a:cs typeface="Arial" pitchFamily="34" charset="0"/>
              </a:rPr>
              <a:t>Οι καταναλωτές αποκτούν πρόσβαση σε περισσότερα προϊόντα και υπηρεσίες με αυτοματοποιημένο τρόπο, με παράλληλες ευκαιρίες εξοικονόμησης κόστους.</a:t>
            </a:r>
          </a:p>
          <a:p>
            <a:pPr marL="452438" indent="-187325" algn="just">
              <a:spcBef>
                <a:spcPts val="600"/>
              </a:spcBef>
              <a:buFont typeface="Arial" panose="020B0604020202020204" pitchFamily="34" charset="0"/>
              <a:buChar char="•"/>
            </a:pPr>
            <a:r>
              <a:rPr lang="el-GR" sz="1500" dirty="0">
                <a:solidFill>
                  <a:prstClr val="black"/>
                </a:solidFill>
                <a:cs typeface="Arial" pitchFamily="34" charset="0"/>
              </a:rPr>
              <a:t>Η συγκυρία του Χειμερινού Πακέτου και η πολιτική βούληση μετατροπής των καταναλωτών σε φορείς της ενεργειακής μετάβασης συμπλέει απόλυτα με την τεχνολογική επανάσταση και το </a:t>
            </a:r>
            <a:r>
              <a:rPr lang="el-GR" sz="1500" dirty="0" err="1">
                <a:solidFill>
                  <a:prstClr val="black"/>
                </a:solidFill>
                <a:cs typeface="Arial" pitchFamily="34" charset="0"/>
              </a:rPr>
              <a:t>digital</a:t>
            </a:r>
            <a:r>
              <a:rPr lang="el-GR" sz="1500" dirty="0">
                <a:solidFill>
                  <a:prstClr val="black"/>
                </a:solidFill>
                <a:cs typeface="Arial" pitchFamily="34" charset="0"/>
              </a:rPr>
              <a:t> </a:t>
            </a:r>
            <a:r>
              <a:rPr lang="el-GR" sz="1500" dirty="0" err="1">
                <a:solidFill>
                  <a:prstClr val="black"/>
                </a:solidFill>
                <a:cs typeface="Arial" pitchFamily="34" charset="0"/>
              </a:rPr>
              <a:t>energy</a:t>
            </a:r>
            <a:r>
              <a:rPr lang="el-GR" sz="1500" dirty="0">
                <a:solidFill>
                  <a:prstClr val="black"/>
                </a:solidFill>
                <a:cs typeface="Arial" pitchFamily="34" charset="0"/>
              </a:rPr>
              <a:t> εξοπλίζοντας τους καταναλωτές όχι μόνο με νομοθετικές εξαγγελίες αλλά και με απτές λύσεις.</a:t>
            </a:r>
          </a:p>
          <a:p>
            <a:pPr marL="452438" indent="-187325" algn="just">
              <a:spcBef>
                <a:spcPts val="600"/>
              </a:spcBef>
              <a:buFont typeface="Arial" panose="020B0604020202020204" pitchFamily="34" charset="0"/>
              <a:buChar char="•"/>
            </a:pPr>
            <a:endParaRPr lang="en-US" sz="1500" dirty="0">
              <a:solidFill>
                <a:prstClr val="black"/>
              </a:solidFill>
              <a:cs typeface="Arial" pitchFamily="34" charset="0"/>
            </a:endParaRPr>
          </a:p>
          <a:p>
            <a:pPr marL="452438" indent="-187325" algn="just">
              <a:spcBef>
                <a:spcPts val="600"/>
              </a:spcBef>
              <a:buFont typeface="Arial" panose="020B0604020202020204" pitchFamily="34" charset="0"/>
              <a:buChar char="•"/>
            </a:pPr>
            <a:endParaRPr lang="el-GR" sz="1500" dirty="0">
              <a:solidFill>
                <a:prstClr val="black"/>
              </a:solidFill>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979712" y="1434306"/>
            <a:ext cx="4800600" cy="1973263"/>
          </a:xfrm>
          <a:prstGeom prst="rect">
            <a:avLst/>
          </a:prstGeom>
          <a:noFill/>
          <a:ln w="9525">
            <a:noFill/>
            <a:miter lim="800000"/>
            <a:headEnd/>
            <a:tailEnd/>
          </a:ln>
          <a:effectLst/>
        </p:spPr>
      </p:pic>
    </p:spTree>
    <p:extLst>
      <p:ext uri="{BB962C8B-B14F-4D97-AF65-F5344CB8AC3E}">
        <p14:creationId xmlns:p14="http://schemas.microsoft.com/office/powerpoint/2010/main" val="327225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Το Χειμερινό Πακέτο</a:t>
            </a:r>
          </a:p>
        </p:txBody>
      </p:sp>
      <p:sp>
        <p:nvSpPr>
          <p:cNvPr id="12" name="11 - Ορθογώνιο"/>
          <p:cNvSpPr/>
          <p:nvPr/>
        </p:nvSpPr>
        <p:spPr>
          <a:xfrm>
            <a:off x="323850" y="1196864"/>
            <a:ext cx="2808312" cy="719857"/>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Τροποποίηση της υφιστάμενης νομοθεσίας της αγοράς ηλεκτρικής ενέργειας</a:t>
            </a:r>
          </a:p>
        </p:txBody>
      </p:sp>
      <p:sp>
        <p:nvSpPr>
          <p:cNvPr id="13" name="12 - Ορθογώνιο"/>
          <p:cNvSpPr/>
          <p:nvPr/>
        </p:nvSpPr>
        <p:spPr>
          <a:xfrm>
            <a:off x="3204009" y="1196864"/>
            <a:ext cx="2808312" cy="719857"/>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Τροποποίηση της υφιστάμενης νομοθεσίας για την κλιματική αλλαγή</a:t>
            </a:r>
          </a:p>
        </p:txBody>
      </p:sp>
      <p:sp>
        <p:nvSpPr>
          <p:cNvPr id="14" name="13 - Ορθογώνιο"/>
          <p:cNvSpPr/>
          <p:nvPr/>
        </p:nvSpPr>
        <p:spPr>
          <a:xfrm>
            <a:off x="6084168" y="1196864"/>
            <a:ext cx="2808312" cy="719857"/>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Προτάσεις για νέα μέτρα</a:t>
            </a:r>
          </a:p>
        </p:txBody>
      </p:sp>
      <p:sp>
        <p:nvSpPr>
          <p:cNvPr id="16" name="15 - Ορθογώνιο"/>
          <p:cNvSpPr/>
          <p:nvPr/>
        </p:nvSpPr>
        <p:spPr>
          <a:xfrm>
            <a:off x="323850" y="1916832"/>
            <a:ext cx="2808312" cy="4464918"/>
          </a:xfrm>
          <a:prstGeom prst="rect">
            <a:avLst/>
          </a:prstGeom>
          <a:solidFill>
            <a:srgbClr val="D0D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7475" indent="-117475">
              <a:spcBef>
                <a:spcPts val="600"/>
              </a:spcBef>
              <a:buFont typeface="Wingdings" pitchFamily="2" charset="2"/>
              <a:buChar char="Ø"/>
            </a:pPr>
            <a:r>
              <a:rPr lang="el-GR" sz="1500" dirty="0">
                <a:solidFill>
                  <a:schemeClr val="tx1"/>
                </a:solidFill>
              </a:rPr>
              <a:t>Αποσκοπεί σε ένα νέο σχεδιασμό της αγοράς ηλεκτρικής ενέργειας (</a:t>
            </a:r>
            <a:r>
              <a:rPr lang="el-GR" sz="1500" dirty="0" err="1">
                <a:solidFill>
                  <a:schemeClr val="tx1"/>
                </a:solidFill>
              </a:rPr>
              <a:t>Market</a:t>
            </a:r>
            <a:r>
              <a:rPr lang="el-GR" sz="1500" dirty="0">
                <a:solidFill>
                  <a:schemeClr val="tx1"/>
                </a:solidFill>
              </a:rPr>
              <a:t> </a:t>
            </a:r>
            <a:r>
              <a:rPr lang="el-GR" sz="1500" dirty="0" err="1">
                <a:solidFill>
                  <a:schemeClr val="tx1"/>
                </a:solidFill>
              </a:rPr>
              <a:t>Design</a:t>
            </a:r>
            <a:r>
              <a:rPr lang="el-GR" sz="1500" dirty="0">
                <a:solidFill>
                  <a:schemeClr val="tx1"/>
                </a:solidFill>
              </a:rPr>
              <a:t> </a:t>
            </a:r>
            <a:r>
              <a:rPr lang="el-GR" sz="1500" dirty="0" err="1">
                <a:solidFill>
                  <a:schemeClr val="tx1"/>
                </a:solidFill>
              </a:rPr>
              <a:t>Initiative</a:t>
            </a:r>
            <a:r>
              <a:rPr lang="el-GR" sz="1500" dirty="0">
                <a:solidFill>
                  <a:schemeClr val="tx1"/>
                </a:solidFill>
              </a:rPr>
              <a:t>)</a:t>
            </a:r>
          </a:p>
          <a:p>
            <a:pPr marL="117475" indent="-117475">
              <a:spcBef>
                <a:spcPts val="600"/>
              </a:spcBef>
              <a:buFont typeface="Arial" pitchFamily="34" charset="0"/>
              <a:buChar char="•"/>
            </a:pPr>
            <a:r>
              <a:rPr lang="el-GR" sz="1500" dirty="0">
                <a:solidFill>
                  <a:schemeClr val="tx1"/>
                </a:solidFill>
              </a:rPr>
              <a:t>Οδηγία (ΕΕ) 2019/944 σχετικά με τους κοινούς κανόνες για την εσωτερική αγορά ηλεκτρικής ενέργειας</a:t>
            </a:r>
          </a:p>
          <a:p>
            <a:pPr marL="117475" indent="-117475">
              <a:spcBef>
                <a:spcPts val="600"/>
              </a:spcBef>
              <a:buFont typeface="Arial" pitchFamily="34" charset="0"/>
              <a:buChar char="•"/>
            </a:pPr>
            <a:r>
              <a:rPr lang="el-GR" sz="1500" dirty="0">
                <a:solidFill>
                  <a:schemeClr val="tx1"/>
                </a:solidFill>
              </a:rPr>
              <a:t>Κανονισμός (ΕΕ) 2019/943 σχετικά με την εσωτερική αγορά ηλεκτρικής ενέργειας</a:t>
            </a:r>
          </a:p>
          <a:p>
            <a:pPr marL="117475" indent="-117475">
              <a:spcBef>
                <a:spcPts val="600"/>
              </a:spcBef>
              <a:buFont typeface="Arial" pitchFamily="34" charset="0"/>
              <a:buChar char="•"/>
            </a:pPr>
            <a:r>
              <a:rPr lang="el-GR" sz="1500" dirty="0">
                <a:solidFill>
                  <a:schemeClr val="tx1"/>
                </a:solidFill>
              </a:rPr>
              <a:t>Κανονισμός (ΕΕ) 2019/942 για την ίδρυση Οργανισμού της Ευρωπαϊκής Ένωσης για τη Συνεργασία των Ρυθμιστικών Αρχών Ενέργειας (Κανονισμός ACER).</a:t>
            </a:r>
          </a:p>
        </p:txBody>
      </p:sp>
      <p:sp>
        <p:nvSpPr>
          <p:cNvPr id="18" name="17 - Ορθογώνιο"/>
          <p:cNvSpPr/>
          <p:nvPr/>
        </p:nvSpPr>
        <p:spPr>
          <a:xfrm>
            <a:off x="3204356" y="1916832"/>
            <a:ext cx="2808312" cy="4464918"/>
          </a:xfrm>
          <a:prstGeom prst="rect">
            <a:avLst/>
          </a:prstGeom>
          <a:solidFill>
            <a:srgbClr val="D0D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7475" lvl="0" indent="-117475" fontAlgn="base">
              <a:spcBef>
                <a:spcPts val="600"/>
              </a:spcBef>
              <a:spcAft>
                <a:spcPct val="0"/>
              </a:spcAft>
              <a:buFont typeface="Wingdings" pitchFamily="2" charset="2"/>
              <a:buChar char="Ø"/>
            </a:pPr>
            <a:r>
              <a:rPr lang="el-GR" sz="1500" dirty="0">
                <a:solidFill>
                  <a:schemeClr val="tx1"/>
                </a:solidFill>
              </a:rPr>
              <a:t>Αποσκοπεί στη βελτίωση των στόχων για την κλιματική αλλαγή σε αυτόν τον νέο σχεδιασμό της αγοράς</a:t>
            </a:r>
          </a:p>
          <a:p>
            <a:pPr marL="117475" lvl="0" indent="-117475" fontAlgn="base">
              <a:spcBef>
                <a:spcPts val="600"/>
              </a:spcBef>
              <a:spcAft>
                <a:spcPct val="0"/>
              </a:spcAft>
              <a:buFont typeface="Arial" pitchFamily="34" charset="0"/>
              <a:buChar char="•"/>
            </a:pPr>
            <a:r>
              <a:rPr lang="el-GR" sz="1500" dirty="0">
                <a:solidFill>
                  <a:schemeClr val="tx1"/>
                </a:solidFill>
              </a:rPr>
              <a:t>Οδηγία (ΕΕ) 2018/2001</a:t>
            </a:r>
            <a:r>
              <a:rPr lang="en-GB" sz="1500" dirty="0">
                <a:solidFill>
                  <a:schemeClr val="tx1"/>
                </a:solidFill>
              </a:rPr>
              <a:t> </a:t>
            </a:r>
            <a:r>
              <a:rPr lang="el-GR" sz="1500" dirty="0">
                <a:solidFill>
                  <a:schemeClr val="tx1"/>
                </a:solidFill>
              </a:rPr>
              <a:t>για την προώθηση της χρήσης ενέργειας από ανανεώσιμες πηγές </a:t>
            </a:r>
          </a:p>
          <a:p>
            <a:pPr marL="117475" lvl="0" indent="-117475" fontAlgn="base">
              <a:spcBef>
                <a:spcPts val="600"/>
              </a:spcBef>
              <a:spcAft>
                <a:spcPct val="0"/>
              </a:spcAft>
              <a:buFont typeface="Arial" pitchFamily="34" charset="0"/>
              <a:buChar char="•"/>
            </a:pPr>
            <a:r>
              <a:rPr lang="el-GR" sz="1500" dirty="0">
                <a:solidFill>
                  <a:schemeClr val="tx1"/>
                </a:solidFill>
              </a:rPr>
              <a:t>Οδηγία (</a:t>
            </a:r>
            <a:r>
              <a:rPr lang="en-GB" sz="1500" dirty="0">
                <a:solidFill>
                  <a:schemeClr val="tx1"/>
                </a:solidFill>
              </a:rPr>
              <a:t>EE)</a:t>
            </a:r>
            <a:r>
              <a:rPr lang="el-GR" sz="1500" dirty="0">
                <a:solidFill>
                  <a:schemeClr val="tx1"/>
                </a:solidFill>
              </a:rPr>
              <a:t> </a:t>
            </a:r>
            <a:r>
              <a:rPr lang="en-GB" sz="1500" dirty="0">
                <a:solidFill>
                  <a:schemeClr val="tx1"/>
                </a:solidFill>
              </a:rPr>
              <a:t>2018/2002</a:t>
            </a:r>
            <a:r>
              <a:rPr lang="el-GR" sz="1500" dirty="0">
                <a:solidFill>
                  <a:schemeClr val="tx1"/>
                </a:solidFill>
              </a:rPr>
              <a:t> σχετικά με την τροποποίηση της οδηγίας 2012/27/ΕΕ για την ενεργειακή απόδοση </a:t>
            </a:r>
          </a:p>
          <a:p>
            <a:pPr marL="117475" lvl="0" indent="-117475" fontAlgn="base">
              <a:spcBef>
                <a:spcPts val="600"/>
              </a:spcBef>
              <a:spcAft>
                <a:spcPct val="0"/>
              </a:spcAft>
              <a:buFont typeface="Arial" pitchFamily="34" charset="0"/>
              <a:buChar char="•"/>
            </a:pPr>
            <a:r>
              <a:rPr lang="el-GR" sz="1500" dirty="0">
                <a:solidFill>
                  <a:schemeClr val="tx1"/>
                </a:solidFill>
              </a:rPr>
              <a:t>Οδηγία (ΕΕ) 2018/84 για την τροποποίηση της οδηγίας 2010/31/ΕΕ για την ενεργειακή απόδοση των κτιρίων και της οδηγίας 2012/27/ΕΕ για την ενεργειακή απόδοση</a:t>
            </a:r>
          </a:p>
          <a:p>
            <a:pPr marL="117475" lvl="0" indent="-117475" fontAlgn="base">
              <a:spcBef>
                <a:spcPts val="600"/>
              </a:spcBef>
              <a:spcAft>
                <a:spcPct val="0"/>
              </a:spcAft>
              <a:buFont typeface="Arial" pitchFamily="34" charset="0"/>
              <a:buChar char="•"/>
            </a:pPr>
            <a:endParaRPr lang="el-GR" sz="1500" dirty="0">
              <a:solidFill>
                <a:schemeClr val="tx1"/>
              </a:solidFill>
            </a:endParaRPr>
          </a:p>
        </p:txBody>
      </p:sp>
      <p:sp>
        <p:nvSpPr>
          <p:cNvPr id="19" name="18 - Ορθογώνιο"/>
          <p:cNvSpPr/>
          <p:nvPr/>
        </p:nvSpPr>
        <p:spPr>
          <a:xfrm>
            <a:off x="6084863" y="1916832"/>
            <a:ext cx="2808312" cy="4464918"/>
          </a:xfrm>
          <a:prstGeom prst="rect">
            <a:avLst/>
          </a:prstGeom>
          <a:solidFill>
            <a:srgbClr val="D0D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7475" indent="-117475" fontAlgn="base">
              <a:spcBef>
                <a:spcPts val="600"/>
              </a:spcBef>
              <a:spcAft>
                <a:spcPct val="0"/>
              </a:spcAft>
              <a:buFont typeface="Arial" pitchFamily="34" charset="0"/>
              <a:buChar char="•"/>
            </a:pPr>
            <a:r>
              <a:rPr lang="el-GR" sz="1500" dirty="0">
                <a:solidFill>
                  <a:schemeClr val="tx1"/>
                </a:solidFill>
              </a:rPr>
              <a:t>Κανονισμός (</a:t>
            </a:r>
            <a:r>
              <a:rPr lang="en-GB" sz="1500" dirty="0">
                <a:solidFill>
                  <a:schemeClr val="tx1"/>
                </a:solidFill>
              </a:rPr>
              <a:t>EE) 2019/941</a:t>
            </a:r>
            <a:r>
              <a:rPr lang="el-GR" sz="1500" dirty="0">
                <a:solidFill>
                  <a:schemeClr val="tx1"/>
                </a:solidFill>
              </a:rPr>
              <a:t> σχετικά με την ετοιμότητα αντιμετώπισης κινδύνων στον τομέα της ηλεκτρικής ενέργειας και με την κατάργηση της οδηγίας 2005/89/ΕΚ</a:t>
            </a:r>
          </a:p>
          <a:p>
            <a:pPr marL="117475" indent="-117475" fontAlgn="base">
              <a:spcBef>
                <a:spcPts val="600"/>
              </a:spcBef>
              <a:spcAft>
                <a:spcPct val="0"/>
              </a:spcAft>
              <a:buFont typeface="Arial" pitchFamily="34" charset="0"/>
              <a:buChar char="•"/>
            </a:pPr>
            <a:r>
              <a:rPr lang="el-GR" sz="1500" dirty="0">
                <a:solidFill>
                  <a:schemeClr val="tx1"/>
                </a:solidFill>
              </a:rPr>
              <a:t>Κανονισμός (ΕΕ) 2018/1999 για τη διακυβέρνηση της Ενεργειακής Ένωσης και της Δράσης για το Κλίμα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09464" cy="519116"/>
          </a:xfrm>
          <a:prstGeom prst="rect">
            <a:avLst/>
          </a:prstGeom>
        </p:spPr>
        <p:txBody>
          <a:bodyPr vert="horz" lIns="91440" tIns="45720" rIns="91440" bIns="45720" rtlCol="0" anchor="ctr">
            <a:noAutofit/>
          </a:bodyPr>
          <a:lstStyle/>
          <a:p>
            <a:pPr lvl="0">
              <a:spcBef>
                <a:spcPct val="0"/>
              </a:spcBef>
              <a:defRPr/>
            </a:pPr>
            <a:r>
              <a:rPr lang="el-GR" sz="2500" dirty="0"/>
              <a:t>Ο Ρόλος των Ενεργειακών Καταναλωτών</a:t>
            </a:r>
          </a:p>
          <a:p>
            <a:pPr lvl="0">
              <a:spcBef>
                <a:spcPct val="0"/>
              </a:spcBef>
              <a:defRPr/>
            </a:pPr>
            <a:r>
              <a:rPr lang="el-GR" sz="2500" dirty="0"/>
              <a:t>στο Χειμερινό Πακέτο</a:t>
            </a:r>
            <a:endParaRPr lang="el-GR" sz="2500" noProof="0" dirty="0">
              <a:ea typeface="+mj-ea"/>
              <a:cs typeface="Arial" pitchFamily="34" charset="0"/>
            </a:endParaRPr>
          </a:p>
        </p:txBody>
      </p:sp>
      <p:grpSp>
        <p:nvGrpSpPr>
          <p:cNvPr id="3" name="Group 6"/>
          <p:cNvGrpSpPr/>
          <p:nvPr/>
        </p:nvGrpSpPr>
        <p:grpSpPr>
          <a:xfrm>
            <a:off x="2015146" y="3573016"/>
            <a:ext cx="5221150" cy="504577"/>
            <a:chOff x="1727114" y="2492375"/>
            <a:chExt cx="5221150" cy="648593"/>
          </a:xfrm>
        </p:grpSpPr>
        <p:sp>
          <p:nvSpPr>
            <p:cNvPr id="4" name="Rounded Rectangle 3"/>
            <p:cNvSpPr/>
            <p:nvPr/>
          </p:nvSpPr>
          <p:spPr>
            <a:xfrm>
              <a:off x="1727114" y="2492375"/>
              <a:ext cx="2124806" cy="648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Καταναλωτής</a:t>
              </a:r>
              <a:endParaRPr lang="en-GB" sz="1400" dirty="0"/>
            </a:p>
          </p:txBody>
        </p:sp>
        <p:sp>
          <p:nvSpPr>
            <p:cNvPr id="5" name="Rounded Rectangle 4"/>
            <p:cNvSpPr/>
            <p:nvPr/>
          </p:nvSpPr>
          <p:spPr>
            <a:xfrm>
              <a:off x="4823458" y="2492375"/>
              <a:ext cx="2124806" cy="648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1400" dirty="0"/>
                <a:t>«Ενεργός πελάτης» </a:t>
              </a:r>
              <a:endParaRPr lang="en-US" sz="1400" dirty="0"/>
            </a:p>
          </p:txBody>
        </p:sp>
        <p:sp>
          <p:nvSpPr>
            <p:cNvPr id="6" name="Right Arrow 5"/>
            <p:cNvSpPr/>
            <p:nvPr/>
          </p:nvSpPr>
          <p:spPr>
            <a:xfrm>
              <a:off x="4067944" y="2579162"/>
              <a:ext cx="576386" cy="518388"/>
            </a:xfrm>
            <a:prstGeom prst="rightArrow">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600"/>
                </a:spcBef>
              </a:pPr>
              <a:endParaRPr lang="en-GB" sz="1400" i="1">
                <a:solidFill>
                  <a:schemeClr val="dk1"/>
                </a:solidFill>
                <a:cs typeface="Arial" pitchFamily="34" charset="0"/>
              </a:endParaRPr>
            </a:p>
          </p:txBody>
        </p:sp>
      </p:grpSp>
      <p:sp>
        <p:nvSpPr>
          <p:cNvPr id="8" name="Rectangle 7"/>
          <p:cNvSpPr/>
          <p:nvPr/>
        </p:nvSpPr>
        <p:spPr>
          <a:xfrm>
            <a:off x="242855" y="1052736"/>
            <a:ext cx="8650319" cy="2169825"/>
          </a:xfrm>
          <a:prstGeom prst="rect">
            <a:avLst/>
          </a:prstGeom>
        </p:spPr>
        <p:txBody>
          <a:bodyPr wrap="square">
            <a:spAutoFit/>
          </a:bodyPr>
          <a:lstStyle/>
          <a:p>
            <a:pPr marL="228600" indent="-228600" algn="just">
              <a:lnSpc>
                <a:spcPct val="150000"/>
              </a:lnSpc>
              <a:spcAft>
                <a:spcPts val="0"/>
              </a:spcAft>
              <a:buFont typeface="Wingdings" pitchFamily="2" charset="2"/>
              <a:buChar char="Ø"/>
            </a:pPr>
            <a:r>
              <a:rPr lang="el-GR" sz="1500" dirty="0">
                <a:solidFill>
                  <a:prstClr val="black"/>
                </a:solidFill>
                <a:cs typeface="Arial" pitchFamily="34" charset="0"/>
              </a:rPr>
              <a:t>Η Στρατηγική Πλαίσιο</a:t>
            </a:r>
            <a:r>
              <a:rPr lang="en-GB" sz="1500" dirty="0">
                <a:solidFill>
                  <a:prstClr val="black"/>
                </a:solidFill>
                <a:cs typeface="Arial" pitchFamily="34" charset="0"/>
              </a:rPr>
              <a:t> </a:t>
            </a:r>
            <a:r>
              <a:rPr lang="el-GR" sz="1500" dirty="0">
                <a:solidFill>
                  <a:prstClr val="black"/>
                </a:solidFill>
                <a:cs typeface="Arial" pitchFamily="34" charset="0"/>
              </a:rPr>
              <a:t>του 2015 μετουσιώνεται σε πράξη στη δέσμη μέτρων του Χειμερινού Πακέτου.</a:t>
            </a:r>
          </a:p>
          <a:p>
            <a:pPr marL="228600" indent="-228600" algn="just">
              <a:lnSpc>
                <a:spcPct val="150000"/>
              </a:lnSpc>
              <a:buFont typeface="Wingdings" pitchFamily="2" charset="2"/>
              <a:buChar char="Ø"/>
            </a:pPr>
            <a:r>
              <a:rPr lang="el-GR" sz="1500" dirty="0">
                <a:solidFill>
                  <a:prstClr val="black"/>
                </a:solidFill>
                <a:cs typeface="Arial" pitchFamily="34" charset="0"/>
              </a:rPr>
              <a:t>Οι καταναλωτές στο επίκεντρο των ενεργειακών εξελίξεων:</a:t>
            </a:r>
          </a:p>
          <a:p>
            <a:pPr marL="552450" lvl="1" indent="-285750" algn="just">
              <a:lnSpc>
                <a:spcPct val="150000"/>
              </a:lnSpc>
              <a:buFont typeface="Wingdings" panose="05000000000000000000" pitchFamily="2" charset="2"/>
              <a:buChar char="ü"/>
            </a:pPr>
            <a:r>
              <a:rPr lang="el-GR" sz="1500" dirty="0">
                <a:solidFill>
                  <a:prstClr val="black"/>
                </a:solidFill>
                <a:cs typeface="Arial" pitchFamily="34" charset="0"/>
              </a:rPr>
              <a:t>Νέα συμφωνία για τους καταναλωτές ενέργειας</a:t>
            </a:r>
          </a:p>
          <a:p>
            <a:pPr marL="552450" lvl="1" indent="-285750" algn="just">
              <a:lnSpc>
                <a:spcPct val="150000"/>
              </a:lnSpc>
              <a:buFont typeface="Wingdings" panose="05000000000000000000" pitchFamily="2" charset="2"/>
              <a:buChar char="ü"/>
            </a:pPr>
            <a:r>
              <a:rPr lang="el-GR" sz="1500" dirty="0">
                <a:solidFill>
                  <a:prstClr val="black"/>
                </a:solidFill>
                <a:cs typeface="Arial" pitchFamily="34" charset="0"/>
              </a:rPr>
              <a:t>Ισχυρή σύνδεση των αγορών χονδρικής και λιανικής</a:t>
            </a:r>
            <a:endParaRPr lang="en-US" sz="1500" dirty="0">
              <a:solidFill>
                <a:prstClr val="black"/>
              </a:solidFill>
              <a:cs typeface="Arial" pitchFamily="34" charset="0"/>
            </a:endParaRPr>
          </a:p>
          <a:p>
            <a:pPr marL="228600" lvl="1" indent="-228600" algn="just">
              <a:lnSpc>
                <a:spcPct val="150000"/>
              </a:lnSpc>
              <a:buFont typeface="Wingdings" pitchFamily="2" charset="2"/>
              <a:buChar char="Ø"/>
            </a:pPr>
            <a:r>
              <a:rPr lang="el-GR" sz="1500" dirty="0">
                <a:solidFill>
                  <a:prstClr val="black"/>
                </a:solidFill>
                <a:cs typeface="Arial" pitchFamily="34" charset="0"/>
              </a:rPr>
              <a:t>Στόχος</a:t>
            </a:r>
            <a:r>
              <a:rPr lang="en-US" sz="1500" dirty="0">
                <a:solidFill>
                  <a:prstClr val="black"/>
                </a:solidFill>
                <a:cs typeface="Arial" pitchFamily="34" charset="0"/>
              </a:rPr>
              <a:t> </a:t>
            </a:r>
            <a:r>
              <a:rPr lang="el-GR" sz="1500" dirty="0">
                <a:solidFill>
                  <a:prstClr val="black"/>
                </a:solidFill>
                <a:cs typeface="Arial" pitchFamily="34" charset="0"/>
              </a:rPr>
              <a:t>της ρυθμιστικής αναδιοργάνωσης της αγοράς ηλεκτρικής ενέργειας πανευρωπαϊκά, είναι να εξελιχθεί ο ρόλος του καταναλωτή και να προσλάβει την έννοια του «ενεργού πελάτη».</a:t>
            </a:r>
            <a:endParaRPr lang="en-US" sz="1500" dirty="0">
              <a:solidFill>
                <a:prstClr val="black"/>
              </a:solidFill>
              <a:cs typeface="Arial" pitchFamily="34" charset="0"/>
            </a:endParaRPr>
          </a:p>
        </p:txBody>
      </p:sp>
      <p:sp>
        <p:nvSpPr>
          <p:cNvPr id="9" name="Rectangle 8"/>
          <p:cNvSpPr/>
          <p:nvPr/>
        </p:nvSpPr>
        <p:spPr>
          <a:xfrm>
            <a:off x="251519" y="4471952"/>
            <a:ext cx="8641655" cy="1477328"/>
          </a:xfrm>
          <a:prstGeom prst="rect">
            <a:avLst/>
          </a:prstGeom>
        </p:spPr>
        <p:txBody>
          <a:bodyPr wrap="square">
            <a:spAutoFit/>
          </a:bodyPr>
          <a:lstStyle/>
          <a:p>
            <a:pPr marL="228600" indent="-228600" algn="just">
              <a:lnSpc>
                <a:spcPct val="150000"/>
              </a:lnSpc>
              <a:spcAft>
                <a:spcPts val="0"/>
              </a:spcAft>
              <a:buFont typeface="Wingdings" pitchFamily="2" charset="2"/>
              <a:buChar char="Ø"/>
            </a:pPr>
            <a:r>
              <a:rPr lang="el-GR" sz="1500" dirty="0">
                <a:solidFill>
                  <a:prstClr val="black"/>
                </a:solidFill>
                <a:cs typeface="Arial" pitchFamily="34" charset="0"/>
              </a:rPr>
              <a:t>Ενεργοί πελάτες ηλεκτρικής ενέργειας (</a:t>
            </a:r>
            <a:r>
              <a:rPr lang="en-US" sz="1500" i="1" dirty="0">
                <a:solidFill>
                  <a:prstClr val="black"/>
                </a:solidFill>
                <a:cs typeface="Arial" pitchFamily="34" charset="0"/>
              </a:rPr>
              <a:t>‘prosumers’</a:t>
            </a:r>
            <a:r>
              <a:rPr lang="en-US" sz="1500" dirty="0">
                <a:solidFill>
                  <a:prstClr val="black"/>
                </a:solidFill>
                <a:cs typeface="Arial" pitchFamily="34" charset="0"/>
              </a:rPr>
              <a:t>*</a:t>
            </a:r>
            <a:r>
              <a:rPr lang="el-GR" sz="1500" dirty="0">
                <a:solidFill>
                  <a:prstClr val="black"/>
                </a:solidFill>
                <a:cs typeface="Arial" pitchFamily="34" charset="0"/>
              </a:rPr>
              <a:t>):</a:t>
            </a:r>
          </a:p>
          <a:p>
            <a:pPr marL="552450" lvl="1" indent="-285750" algn="just">
              <a:lnSpc>
                <a:spcPct val="150000"/>
              </a:lnSpc>
              <a:buFont typeface="Arial" panose="020B0604020202020204" pitchFamily="34" charset="0"/>
              <a:buChar char="•"/>
            </a:pPr>
            <a:r>
              <a:rPr lang="el-GR" sz="1500" dirty="0">
                <a:solidFill>
                  <a:prstClr val="black"/>
                </a:solidFill>
                <a:cs typeface="Arial" pitchFamily="34" charset="0"/>
              </a:rPr>
              <a:t>Τελικοί πελάτες που συμμετέχουν ενεργά στις αγορές με δυνατότητα να </a:t>
            </a:r>
            <a:r>
              <a:rPr lang="el-GR" sz="1500" u="sng" dirty="0">
                <a:solidFill>
                  <a:prstClr val="black"/>
                </a:solidFill>
                <a:cs typeface="Arial" pitchFamily="34" charset="0"/>
              </a:rPr>
              <a:t>εμπορεύονται και να αποθηκεύουν</a:t>
            </a:r>
            <a:r>
              <a:rPr lang="el-GR" sz="1500" dirty="0">
                <a:solidFill>
                  <a:prstClr val="black"/>
                </a:solidFill>
                <a:cs typeface="Arial" pitchFamily="34" charset="0"/>
              </a:rPr>
              <a:t> την ηλεκτρική ενέργεια που παράγουν</a:t>
            </a:r>
            <a:r>
              <a:rPr lang="en-US" sz="1500" dirty="0">
                <a:solidFill>
                  <a:prstClr val="black"/>
                </a:solidFill>
                <a:cs typeface="Arial" pitchFamily="34" charset="0"/>
              </a:rPr>
              <a:t>, </a:t>
            </a:r>
            <a:r>
              <a:rPr lang="el-GR" sz="1500" dirty="0">
                <a:solidFill>
                  <a:prstClr val="black"/>
                </a:solidFill>
                <a:cs typeface="Arial" pitchFamily="34" charset="0"/>
              </a:rPr>
              <a:t>ισχυροποιώντας την ευελιξία και την αξιοπιστία του συστήματος συνολικά.</a:t>
            </a:r>
          </a:p>
        </p:txBody>
      </p:sp>
      <p:sp>
        <p:nvSpPr>
          <p:cNvPr id="10" name="Rectangle 9"/>
          <p:cNvSpPr/>
          <p:nvPr/>
        </p:nvSpPr>
        <p:spPr>
          <a:xfrm>
            <a:off x="4014887" y="6126113"/>
            <a:ext cx="4878288" cy="276999"/>
          </a:xfrm>
          <a:prstGeom prst="rect">
            <a:avLst/>
          </a:prstGeom>
        </p:spPr>
        <p:txBody>
          <a:bodyPr wrap="square">
            <a:spAutoFit/>
          </a:bodyPr>
          <a:lstStyle/>
          <a:p>
            <a:pPr algn="r"/>
            <a:r>
              <a:rPr lang="en-US" sz="1200" dirty="0">
                <a:solidFill>
                  <a:prstClr val="black"/>
                </a:solidFill>
                <a:cs typeface="Arial" pitchFamily="34" charset="0"/>
              </a:rPr>
              <a:t>*</a:t>
            </a:r>
            <a:r>
              <a:rPr lang="el-GR" sz="1200" dirty="0">
                <a:solidFill>
                  <a:prstClr val="black"/>
                </a:solidFill>
                <a:cs typeface="Arial" pitchFamily="34" charset="0"/>
              </a:rPr>
              <a:t>από τη σύντμηση των αγγλικών λέξεων</a:t>
            </a:r>
            <a:r>
              <a:rPr lang="en-US" sz="1200" dirty="0">
                <a:solidFill>
                  <a:prstClr val="black"/>
                </a:solidFill>
                <a:cs typeface="Arial" pitchFamily="34" charset="0"/>
              </a:rPr>
              <a:t>: </a:t>
            </a:r>
            <a:r>
              <a:rPr lang="el-GR" sz="1200" dirty="0" err="1">
                <a:solidFill>
                  <a:prstClr val="black"/>
                </a:solidFill>
                <a:cs typeface="Arial" pitchFamily="34" charset="0"/>
              </a:rPr>
              <a:t>producer</a:t>
            </a:r>
            <a:r>
              <a:rPr lang="el-GR" sz="1200" dirty="0">
                <a:solidFill>
                  <a:prstClr val="black"/>
                </a:solidFill>
                <a:cs typeface="Arial" pitchFamily="34" charset="0"/>
              </a:rPr>
              <a:t> και </a:t>
            </a:r>
            <a:r>
              <a:rPr lang="el-GR" sz="1200" dirty="0" err="1">
                <a:solidFill>
                  <a:prstClr val="black"/>
                </a:solidFill>
                <a:cs typeface="Arial" pitchFamily="34" charset="0"/>
              </a:rPr>
              <a:t>consumer</a:t>
            </a:r>
            <a:endParaRPr lang="en-GB" sz="1200" dirty="0"/>
          </a:p>
        </p:txBody>
      </p:sp>
    </p:spTree>
    <p:extLst>
      <p:ext uri="{BB962C8B-B14F-4D97-AF65-F5344CB8AC3E}">
        <p14:creationId xmlns:p14="http://schemas.microsoft.com/office/powerpoint/2010/main" val="3927619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849424" cy="519116"/>
          </a:xfrm>
          <a:prstGeom prst="rect">
            <a:avLst/>
          </a:prstGeom>
        </p:spPr>
        <p:txBody>
          <a:bodyPr vert="horz" lIns="91440" tIns="45720" rIns="91440" bIns="45720" rtlCol="0" anchor="ctr">
            <a:noAutofit/>
          </a:bodyPr>
          <a:lstStyle/>
          <a:p>
            <a:pPr lvl="0">
              <a:spcBef>
                <a:spcPct val="0"/>
              </a:spcBef>
              <a:defRPr/>
            </a:pPr>
            <a:r>
              <a:rPr lang="el-GR" sz="2500" dirty="0"/>
              <a:t>Ενίσχυση της Θέσης και Προστασία των Ενεργειακών Καταναλωτών</a:t>
            </a:r>
            <a:endParaRPr lang="el-GR" sz="2500" noProof="0" dirty="0">
              <a:ea typeface="+mj-ea"/>
              <a:cs typeface="Arial" pitchFamily="34" charset="0"/>
            </a:endParaRPr>
          </a:p>
        </p:txBody>
      </p:sp>
      <p:sp>
        <p:nvSpPr>
          <p:cNvPr id="3" name="Rectangle 2"/>
          <p:cNvSpPr/>
          <p:nvPr/>
        </p:nvSpPr>
        <p:spPr>
          <a:xfrm>
            <a:off x="323851" y="1124694"/>
            <a:ext cx="8569324" cy="4968602"/>
          </a:xfrm>
          <a:prstGeom prst="rect">
            <a:avLst/>
          </a:prstGeom>
        </p:spPr>
        <p:txBody>
          <a:bodyPr vert="horz" lIns="91440" tIns="45720" rIns="91440" bIns="45720" rtlCol="0" anchor="t">
            <a:noAutofit/>
          </a:bodyPr>
          <a:lstStyle/>
          <a:p>
            <a:pPr algn="just">
              <a:spcBef>
                <a:spcPts val="1200"/>
              </a:spcBef>
            </a:pPr>
            <a:r>
              <a:rPr lang="el-GR" sz="1500" dirty="0">
                <a:solidFill>
                  <a:prstClr val="black"/>
                </a:solidFill>
                <a:cs typeface="Arial" pitchFamily="34" charset="0"/>
              </a:rPr>
              <a:t>Η Οδηγία (ΕΕ) 2019/944 για την ηλεκτρική ενέργεια παρέχει στα </a:t>
            </a:r>
            <a:r>
              <a:rPr lang="el-GR" sz="1500" dirty="0" err="1">
                <a:solidFill>
                  <a:prstClr val="black"/>
                </a:solidFill>
                <a:cs typeface="Arial" pitchFamily="34" charset="0"/>
              </a:rPr>
              <a:t>Kράτη</a:t>
            </a:r>
            <a:r>
              <a:rPr lang="el-GR" sz="1500" dirty="0">
                <a:solidFill>
                  <a:prstClr val="black"/>
                </a:solidFill>
                <a:cs typeface="Arial" pitchFamily="34" charset="0"/>
              </a:rPr>
              <a:t>-μέλη μια ολοκληρωμένη εργαλειοθήκη επιλογών πολιτικής για την προστασία των ενεργειακών καταναλωτών:</a:t>
            </a:r>
          </a:p>
          <a:p>
            <a:pPr marL="228600" indent="-228600" algn="just">
              <a:spcBef>
                <a:spcPts val="1200"/>
              </a:spcBef>
              <a:buFont typeface="Wingdings" pitchFamily="2" charset="2"/>
              <a:buChar char="Ø"/>
            </a:pPr>
            <a:r>
              <a:rPr lang="el-GR" sz="1500" dirty="0">
                <a:solidFill>
                  <a:prstClr val="black"/>
                </a:solidFill>
                <a:cs typeface="Arial" pitchFamily="34" charset="0"/>
              </a:rPr>
              <a:t>Βασικά συμβατικά δικαιώματα</a:t>
            </a:r>
          </a:p>
          <a:p>
            <a:pPr marL="452438" indent="-198438" algn="just">
              <a:buFont typeface="Arial" panose="020B0604020202020204" pitchFamily="34" charset="0"/>
              <a:buChar char="•"/>
            </a:pPr>
            <a:r>
              <a:rPr lang="el-GR" sz="1500" dirty="0">
                <a:solidFill>
                  <a:prstClr val="black"/>
                </a:solidFill>
                <a:cs typeface="Arial" pitchFamily="34" charset="0"/>
              </a:rPr>
              <a:t>Διαφανείς και αναλυτικές πληροφορίες σχετικά με το καταναλωτικό προφίλ των τελικών πελατών</a:t>
            </a:r>
          </a:p>
          <a:p>
            <a:pPr marL="228600" indent="-228600" algn="just">
              <a:spcBef>
                <a:spcPts val="1200"/>
              </a:spcBef>
              <a:buFont typeface="Wingdings" pitchFamily="2" charset="2"/>
              <a:buChar char="Ø"/>
            </a:pPr>
            <a:r>
              <a:rPr lang="el-GR" sz="1500" dirty="0">
                <a:solidFill>
                  <a:prstClr val="black"/>
                </a:solidFill>
                <a:cs typeface="Arial" pitchFamily="34" charset="0"/>
              </a:rPr>
              <a:t>Δυνατότητα συμβάσεων δυναμικής τιμολόγησης και να συμμετέχουν στην απόκριση της ζήτησης.</a:t>
            </a:r>
          </a:p>
          <a:p>
            <a:pPr marL="228600" indent="-228600" algn="just">
              <a:spcBef>
                <a:spcPts val="1200"/>
              </a:spcBef>
              <a:buFont typeface="Wingdings" pitchFamily="2" charset="2"/>
              <a:buChar char="Ø"/>
            </a:pPr>
            <a:r>
              <a:rPr lang="el-GR" sz="1500" dirty="0">
                <a:solidFill>
                  <a:prstClr val="black"/>
                </a:solidFill>
                <a:cs typeface="Arial" pitchFamily="34" charset="0"/>
              </a:rPr>
              <a:t>Εισαγωγή έξυπνων μετρητών. </a:t>
            </a:r>
          </a:p>
          <a:p>
            <a:pPr marL="228600" indent="-228600" algn="just">
              <a:spcBef>
                <a:spcPts val="1200"/>
              </a:spcBef>
              <a:buFont typeface="Wingdings" pitchFamily="2" charset="2"/>
              <a:buChar char="Ø"/>
            </a:pPr>
            <a:r>
              <a:rPr lang="el-GR" sz="1500" dirty="0">
                <a:solidFill>
                  <a:prstClr val="black"/>
                </a:solidFill>
                <a:cs typeface="Arial" pitchFamily="34" charset="0"/>
              </a:rPr>
              <a:t>Δικαίωμα αλλαγής προμηθευτή</a:t>
            </a:r>
          </a:p>
          <a:p>
            <a:pPr marL="452438" indent="-198438" algn="just">
              <a:buFont typeface="Arial" panose="020B0604020202020204" pitchFamily="34" charset="0"/>
              <a:buChar char="•"/>
            </a:pPr>
            <a:r>
              <a:rPr lang="el-GR" sz="1500" dirty="0">
                <a:solidFill>
                  <a:prstClr val="black"/>
                </a:solidFill>
                <a:cs typeface="Arial" pitchFamily="34" charset="0"/>
              </a:rPr>
              <a:t>Ελεύθερη επιλογή προμηθευτών / Αλλαγή προμηθευτών με απλό, εύκολο και ασφαλή τρόπο, χωρίς κρυφές χρεώσεις και τέλη / Δυνατότητα ολοκλήρωσης της τεχνικής διαδικασίας εντός 24 ωρών.</a:t>
            </a:r>
          </a:p>
          <a:p>
            <a:pPr marL="228600" indent="-228600" algn="just">
              <a:spcBef>
                <a:spcPts val="1200"/>
              </a:spcBef>
              <a:buFont typeface="Wingdings" pitchFamily="2" charset="2"/>
              <a:buChar char="Ø"/>
            </a:pPr>
            <a:r>
              <a:rPr lang="el-GR" sz="1500" dirty="0">
                <a:solidFill>
                  <a:prstClr val="black"/>
                </a:solidFill>
                <a:cs typeface="Arial" pitchFamily="34" charset="0"/>
              </a:rPr>
              <a:t>Πρόσβαση σε εργαλεία σύγκρισης των συμβάσεων προμήθειας ώστε να επιλέγεται η λύση που ταιριάζει στο δικό τους εξατομικευμένο καταναλωτικό προφίλ.</a:t>
            </a:r>
          </a:p>
          <a:p>
            <a:pPr marL="228600" indent="-228600" algn="just">
              <a:spcBef>
                <a:spcPts val="1200"/>
              </a:spcBef>
              <a:buFont typeface="Wingdings" pitchFamily="2" charset="2"/>
              <a:buChar char="Ø"/>
            </a:pPr>
            <a:r>
              <a:rPr lang="el-GR" sz="1500" dirty="0">
                <a:solidFill>
                  <a:prstClr val="black"/>
                </a:solidFill>
                <a:cs typeface="Arial" pitchFamily="34" charset="0"/>
              </a:rPr>
              <a:t>Ρυθμίσεις με στόχο τον περιορισμό της ενεργειακής φτώχειας.</a:t>
            </a:r>
          </a:p>
          <a:p>
            <a:pPr marL="228600" indent="-228600" algn="just">
              <a:spcBef>
                <a:spcPts val="1200"/>
              </a:spcBef>
              <a:buFont typeface="Wingdings" pitchFamily="2" charset="2"/>
              <a:buChar char="Ø"/>
            </a:pPr>
            <a:r>
              <a:rPr lang="el-GR" sz="1500" dirty="0">
                <a:solidFill>
                  <a:prstClr val="black"/>
                </a:solidFill>
                <a:cs typeface="Arial" pitchFamily="34" charset="0"/>
              </a:rPr>
              <a:t>Δικαίωμα συλλογικής εκπροσώπησης.</a:t>
            </a:r>
          </a:p>
          <a:p>
            <a:pPr marL="228600" indent="-228600" algn="just">
              <a:spcBef>
                <a:spcPts val="1200"/>
              </a:spcBef>
              <a:buFont typeface="Wingdings" pitchFamily="2" charset="2"/>
              <a:buChar char="Ø"/>
            </a:pPr>
            <a:r>
              <a:rPr lang="el-GR" sz="1500" dirty="0">
                <a:solidFill>
                  <a:prstClr val="black"/>
                </a:solidFill>
                <a:cs typeface="Arial" pitchFamily="34" charset="0"/>
              </a:rPr>
              <a:t>Περιορισμός των κρατικών παρεμβάσεων για τον καθορισμό των τιμών.</a:t>
            </a:r>
          </a:p>
        </p:txBody>
      </p:sp>
    </p:spTree>
    <p:extLst>
      <p:ext uri="{BB962C8B-B14F-4D97-AF65-F5344CB8AC3E}">
        <p14:creationId xmlns:p14="http://schemas.microsoft.com/office/powerpoint/2010/main" val="53238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849424" cy="519116"/>
          </a:xfrm>
          <a:prstGeom prst="rect">
            <a:avLst/>
          </a:prstGeom>
        </p:spPr>
        <p:txBody>
          <a:bodyPr vert="horz" lIns="91440" tIns="45720" rIns="91440" bIns="45720" rtlCol="0" anchor="ctr">
            <a:noAutofit/>
          </a:bodyPr>
          <a:lstStyle/>
          <a:p>
            <a:pPr lvl="0">
              <a:spcBef>
                <a:spcPct val="0"/>
              </a:spcBef>
              <a:defRPr/>
            </a:pPr>
            <a:r>
              <a:rPr lang="el-GR" sz="2500" dirty="0"/>
              <a:t>Διαχείριση Δεδομένων</a:t>
            </a:r>
            <a:endParaRPr lang="el-GR" sz="2500" noProof="0" dirty="0">
              <a:ea typeface="+mj-ea"/>
              <a:cs typeface="Arial" pitchFamily="34" charset="0"/>
            </a:endParaRPr>
          </a:p>
        </p:txBody>
      </p:sp>
      <p:sp>
        <p:nvSpPr>
          <p:cNvPr id="3" name="Rectangle 2"/>
          <p:cNvSpPr/>
          <p:nvPr/>
        </p:nvSpPr>
        <p:spPr>
          <a:xfrm>
            <a:off x="323851" y="1124694"/>
            <a:ext cx="8569324" cy="4968602"/>
          </a:xfrm>
          <a:prstGeom prst="rect">
            <a:avLst/>
          </a:prstGeom>
        </p:spPr>
        <p:txBody>
          <a:bodyPr vert="horz" lIns="91440" tIns="45720" rIns="91440" bIns="45720" rtlCol="0" anchor="t">
            <a:noAutofit/>
          </a:bodyPr>
          <a:lstStyle/>
          <a:p>
            <a:pPr marL="233363" indent="-233363" algn="just">
              <a:spcBef>
                <a:spcPts val="1200"/>
              </a:spcBef>
              <a:buFont typeface="Wingdings" pitchFamily="2" charset="2"/>
              <a:buChar char="Ø"/>
            </a:pPr>
            <a:r>
              <a:rPr lang="en-US" sz="1600" dirty="0"/>
              <a:t>Η εγκατάσταση και η χρήση έξυπνων μετρητών θα αυξήσει σημαντικά των όγκο των δεδομένων που θα είναι διαθέσιμα για την κατανάλωση ενέργειας.</a:t>
            </a:r>
            <a:endParaRPr lang="el-GR" sz="1600" dirty="0"/>
          </a:p>
          <a:p>
            <a:pPr marL="233363" indent="-233363" algn="just">
              <a:spcBef>
                <a:spcPts val="1200"/>
              </a:spcBef>
              <a:buFont typeface="Wingdings" pitchFamily="2" charset="2"/>
              <a:buChar char="Ø"/>
            </a:pPr>
            <a:r>
              <a:rPr lang="el-GR" sz="1600" dirty="0"/>
              <a:t>Τα </a:t>
            </a:r>
            <a:r>
              <a:rPr lang="en-US" sz="1600" dirty="0" err="1"/>
              <a:t>ενεργειακ</a:t>
            </a:r>
            <a:r>
              <a:rPr lang="el-GR" sz="1600" dirty="0"/>
              <a:t>ά</a:t>
            </a:r>
            <a:r>
              <a:rPr lang="en-US" sz="1600" dirty="0"/>
              <a:t> δεδομέν</a:t>
            </a:r>
            <a:r>
              <a:rPr lang="el-GR" sz="1600" dirty="0"/>
              <a:t>α </a:t>
            </a:r>
            <a:r>
              <a:rPr lang="en-US" sz="1600" dirty="0"/>
              <a:t>απ</a:t>
            </a:r>
            <a:r>
              <a:rPr lang="en-US" sz="1600" dirty="0" err="1"/>
              <a:t>οτελούν</a:t>
            </a:r>
            <a:r>
              <a:rPr lang="en-US" sz="1600" dirty="0"/>
              <a:t> </a:t>
            </a:r>
            <a:r>
              <a:rPr lang="en-US" sz="1600" dirty="0" err="1"/>
              <a:t>δεδομένα</a:t>
            </a:r>
            <a:r>
              <a:rPr lang="en-US" sz="1600" dirty="0"/>
              <a:t> </a:t>
            </a:r>
            <a:r>
              <a:rPr lang="en-US" sz="1600" dirty="0" err="1"/>
              <a:t>προσωπικού</a:t>
            </a:r>
            <a:r>
              <a:rPr lang="en-US" sz="1600" dirty="0"/>
              <a:t> </a:t>
            </a:r>
            <a:r>
              <a:rPr lang="en-US" sz="1600" dirty="0" err="1"/>
              <a:t>χαρακτήρα</a:t>
            </a:r>
            <a:r>
              <a:rPr lang="el-GR" sz="1600" dirty="0"/>
              <a:t>.</a:t>
            </a:r>
            <a:endParaRPr lang="en-US" sz="1600" dirty="0">
              <a:solidFill>
                <a:prstClr val="black"/>
              </a:solidFill>
              <a:cs typeface="Arial" pitchFamily="34" charset="0"/>
            </a:endParaRPr>
          </a:p>
          <a:p>
            <a:pPr marL="233363" indent="-233363" algn="just">
              <a:spcBef>
                <a:spcPts val="1200"/>
              </a:spcBef>
              <a:buFont typeface="Wingdings" pitchFamily="2" charset="2"/>
              <a:buChar char="Ø"/>
            </a:pPr>
            <a:r>
              <a:rPr lang="el-GR" sz="1600" dirty="0"/>
              <a:t>Οι διατάξεις των άρθρων 23, 24 και 34 της αναδιατυπωμένης Οδηγίας για την ηλεκτρική ενέργεια στοχεύουν στην παροχή μιας τυποποιημένης προσέγγισης για την διαχείριση και την ανταλλαγή δεδομένων :</a:t>
            </a:r>
            <a:endParaRPr lang="en-US" sz="1600" dirty="0"/>
          </a:p>
          <a:p>
            <a:pPr marL="574675" indent="-234950" algn="just">
              <a:spcBef>
                <a:spcPts val="1200"/>
              </a:spcBef>
              <a:buFont typeface="Wingdings" pitchFamily="2" charset="2"/>
              <a:buChar char="ü"/>
            </a:pPr>
            <a:r>
              <a:rPr lang="el-GR" sz="1600" dirty="0"/>
              <a:t>Κοινές διαδικασίες διαχείρισης, αποθήκευσης και επεξεργασίας των ενεργειακών δεδομένων</a:t>
            </a:r>
            <a:endParaRPr lang="en-US" sz="1600" dirty="0"/>
          </a:p>
          <a:p>
            <a:pPr marL="574675" indent="-234950" algn="just">
              <a:spcBef>
                <a:spcPts val="1200"/>
              </a:spcBef>
              <a:buFont typeface="Wingdings" pitchFamily="2" charset="2"/>
              <a:buChar char="ü"/>
            </a:pPr>
            <a:r>
              <a:rPr lang="el-GR" sz="1600" dirty="0"/>
              <a:t>Προϋποθέσεις πρόσβασης των εμπλεκόμενων φορέων της αγοράς ηλεκτρικής ενέργειας στα δεδομένα </a:t>
            </a:r>
            <a:r>
              <a:rPr lang="en-US" sz="1600" dirty="0"/>
              <a:t>(</a:t>
            </a:r>
            <a:r>
              <a:rPr lang="el-GR" sz="1600" dirty="0"/>
              <a:t>συμπεριλαμβανομένων και των υποκειμένων των δεδομένων δηλαδή των τελικών πελατών</a:t>
            </a:r>
            <a:r>
              <a:rPr lang="en-US" sz="1600" dirty="0"/>
              <a:t>)</a:t>
            </a:r>
            <a:endParaRPr lang="el-GR" sz="1600" dirty="0"/>
          </a:p>
          <a:p>
            <a:pPr marL="233363" indent="-233363" algn="just">
              <a:spcBef>
                <a:spcPts val="1200"/>
              </a:spcBef>
              <a:buFont typeface="Wingdings" pitchFamily="2" charset="2"/>
              <a:buChar char="Ø"/>
            </a:pPr>
            <a:r>
              <a:rPr lang="el-GR" sz="1600" dirty="0"/>
              <a:t>Το </a:t>
            </a:r>
            <a:r>
              <a:rPr lang="en-US" sz="1600" dirty="0" err="1"/>
              <a:t>άρθρο</a:t>
            </a:r>
            <a:r>
              <a:rPr lang="en-US" sz="1600" dirty="0"/>
              <a:t> 34 ρυθμίζει </a:t>
            </a:r>
            <a:r>
              <a:rPr lang="en-US" sz="1600" dirty="0" err="1"/>
              <a:t>το</a:t>
            </a:r>
            <a:r>
              <a:rPr lang="en-US" sz="1600" dirty="0"/>
              <a:t> </a:t>
            </a:r>
            <a:r>
              <a:rPr lang="en-US" sz="1600" dirty="0" err="1"/>
              <a:t>θέμ</a:t>
            </a:r>
            <a:r>
              <a:rPr lang="en-US" sz="1600" dirty="0"/>
              <a:t>α της διαχείρισης δεδομένων από τους ΔΣΔ</a:t>
            </a:r>
            <a:r>
              <a:rPr lang="el-GR" sz="1600" dirty="0"/>
              <a:t>, </a:t>
            </a:r>
            <a:r>
              <a:rPr lang="en-US" sz="1600" dirty="0"/>
              <a:t>επ</a:t>
            </a:r>
            <a:r>
              <a:rPr lang="en-US" sz="1600" dirty="0" err="1"/>
              <a:t>ιχειρ</a:t>
            </a:r>
            <a:r>
              <a:rPr lang="el-GR" sz="1600" dirty="0" err="1"/>
              <a:t>ώντας</a:t>
            </a:r>
            <a:r>
              <a:rPr lang="el-GR" sz="1600" dirty="0"/>
              <a:t> </a:t>
            </a:r>
            <a:r>
              <a:rPr lang="en-US" sz="1600" dirty="0"/>
              <a:t>να π</a:t>
            </a:r>
            <a:r>
              <a:rPr lang="en-US" sz="1600" dirty="0" err="1"/>
              <a:t>εριστείλει</a:t>
            </a:r>
            <a:r>
              <a:rPr lang="en-US" sz="1600" dirty="0"/>
              <a:t> </a:t>
            </a:r>
            <a:r>
              <a:rPr lang="en-US" sz="1600" dirty="0" err="1"/>
              <a:t>το</a:t>
            </a:r>
            <a:r>
              <a:rPr lang="en-US" sz="1600" dirty="0"/>
              <a:t> α</a:t>
            </a:r>
            <a:r>
              <a:rPr lang="en-US" sz="1600" dirty="0" err="1"/>
              <a:t>νταγωνιστικό</a:t>
            </a:r>
            <a:r>
              <a:rPr lang="en-US" sz="1600" dirty="0"/>
              <a:t> </a:t>
            </a:r>
            <a:r>
              <a:rPr lang="el-GR" sz="1600" dirty="0"/>
              <a:t>τους </a:t>
            </a:r>
            <a:r>
              <a:rPr lang="en-US" sz="1600" dirty="0"/>
              <a:t>π</a:t>
            </a:r>
            <a:r>
              <a:rPr lang="en-US" sz="1600" dirty="0" err="1"/>
              <a:t>λεονέκτημα</a:t>
            </a:r>
            <a:r>
              <a:rPr lang="en-US" sz="1600" dirty="0"/>
              <a:t>.</a:t>
            </a:r>
            <a:endParaRPr lang="el-GR" sz="1600" dirty="0"/>
          </a:p>
          <a:p>
            <a:pPr marL="233363" indent="-233363" algn="just">
              <a:spcBef>
                <a:spcPts val="1200"/>
              </a:spcBef>
              <a:buFont typeface="Wingdings" pitchFamily="2" charset="2"/>
              <a:buChar char="Ø"/>
            </a:pPr>
            <a:r>
              <a:rPr lang="el-GR" sz="1600" dirty="0"/>
              <a:t>Η </a:t>
            </a:r>
            <a:r>
              <a:rPr lang="en-US" sz="1600" dirty="0"/>
              <a:t>π</a:t>
            </a:r>
            <a:r>
              <a:rPr lang="en-US" sz="1600" dirty="0" err="1"/>
              <a:t>ρόσ</a:t>
            </a:r>
            <a:r>
              <a:rPr lang="en-US" sz="1600" dirty="0"/>
              <a:t>βαση των τελικών πελατών στα δεδομένα τους γίνεται ατελώς, ωστόσο τα Kράτη-μέλη είναι υπεύθυνα για τον καθορισμό χρεώσεων για την πρόσβαση σε δεδομένα από επιλέξιμα μέρη.</a:t>
            </a:r>
            <a:endParaRPr lang="el-GR" sz="1600" dirty="0"/>
          </a:p>
          <a:p>
            <a:pPr algn="just">
              <a:spcBef>
                <a:spcPts val="1200"/>
              </a:spcBef>
            </a:pPr>
            <a:endParaRPr lang="el-GR" sz="1500" dirty="0">
              <a:solidFill>
                <a:prstClr val="black"/>
              </a:solidFill>
              <a:cs typeface="Arial" pitchFamily="34" charset="0"/>
            </a:endParaRPr>
          </a:p>
        </p:txBody>
      </p:sp>
    </p:spTree>
    <p:extLst>
      <p:ext uri="{BB962C8B-B14F-4D97-AF65-F5344CB8AC3E}">
        <p14:creationId xmlns:p14="http://schemas.microsoft.com/office/powerpoint/2010/main" val="53238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Θεσμοθέτηση των Έξυπνων Συστημάτων</a:t>
            </a:r>
          </a:p>
        </p:txBody>
      </p:sp>
      <p:sp>
        <p:nvSpPr>
          <p:cNvPr id="47" name="1 - Τίτλος"/>
          <p:cNvSpPr txBox="1">
            <a:spLocks/>
          </p:cNvSpPr>
          <p:nvPr/>
        </p:nvSpPr>
        <p:spPr>
          <a:xfrm>
            <a:off x="250825" y="1124744"/>
            <a:ext cx="8642350" cy="1008112"/>
          </a:xfrm>
          <a:prstGeom prst="rect">
            <a:avLst/>
          </a:prstGeom>
        </p:spPr>
        <p:txBody>
          <a:bodyPr vert="horz" lIns="91440" tIns="45720" rIns="91440" bIns="45720" rtlCol="0" anchor="t">
            <a:noAutofit/>
          </a:bodyPr>
          <a:lstStyle/>
          <a:p>
            <a:pPr marL="228600" indent="-228600" algn="just">
              <a:spcBef>
                <a:spcPts val="1200"/>
              </a:spcBef>
              <a:buFont typeface="Wingdings" pitchFamily="2" charset="2"/>
              <a:buChar char="Ø"/>
              <a:defRPr/>
            </a:pPr>
            <a:r>
              <a:rPr lang="el-GR" sz="1600" dirty="0">
                <a:cs typeface="Arial" pitchFamily="34" charset="0"/>
              </a:rPr>
              <a:t>Εφαρμογή ευφυών συστημάτων μέτρησης με σκοπό την ενεργό συμμετοχή των καταναλωτών στις αγορές παροχής ηλεκτρικής ενέργειας και φυσικού αερίου (Οδηγίες 2009/72 / ΕΚ και 2009/73 / ΕΚ).</a:t>
            </a:r>
          </a:p>
          <a:p>
            <a:pPr marL="228600" indent="-228600" algn="just">
              <a:spcBef>
                <a:spcPts val="1200"/>
              </a:spcBef>
              <a:buFont typeface="Wingdings" pitchFamily="2" charset="2"/>
              <a:buChar char="Ø"/>
              <a:defRPr/>
            </a:pPr>
            <a:r>
              <a:rPr lang="el-GR" sz="1600" dirty="0">
                <a:cs typeface="Arial" pitchFamily="34" charset="0"/>
              </a:rPr>
              <a:t>Οι καταναλωτές ηλεκτρικής ενέργειας, φυσικού αερίου, τηλεθέρμανσης και </a:t>
            </a:r>
            <a:r>
              <a:rPr lang="el-GR" sz="1600" dirty="0" err="1">
                <a:cs typeface="Arial" pitchFamily="34" charset="0"/>
              </a:rPr>
              <a:t>τηλεψύξης</a:t>
            </a:r>
            <a:r>
              <a:rPr lang="el-GR" sz="1600" dirty="0">
                <a:cs typeface="Arial" pitchFamily="34" charset="0"/>
              </a:rPr>
              <a:t> θα πρέπει να έχουν πρόσβαση σε ευφυή συστήματα</a:t>
            </a:r>
            <a:r>
              <a:rPr lang="en-US" sz="1600" dirty="0">
                <a:cs typeface="Arial" pitchFamily="34" charset="0"/>
              </a:rPr>
              <a:t> (</a:t>
            </a:r>
            <a:r>
              <a:rPr lang="el-GR" sz="1600" dirty="0"/>
              <a:t>Οδηγία 2012/27/ΕΕ )</a:t>
            </a:r>
            <a:endParaRPr lang="el-GR" sz="1600" dirty="0">
              <a:cs typeface="Arial" pitchFamily="34" charset="0"/>
            </a:endParaRPr>
          </a:p>
          <a:p>
            <a:pPr marL="228600" indent="-228600" algn="just">
              <a:spcBef>
                <a:spcPts val="1200"/>
              </a:spcBef>
              <a:buFont typeface="Wingdings" pitchFamily="2" charset="2"/>
              <a:buChar char="Ø"/>
              <a:defRPr/>
            </a:pPr>
            <a:r>
              <a:rPr lang="el-GR" sz="1600" dirty="0">
                <a:cs typeface="Arial" pitchFamily="34" charset="0"/>
              </a:rPr>
              <a:t>Η τρίτη δέσμη μέτρων δεν θέτει αυστηρά χρονικά όρια στα Κράτη-μέλη. Το Χειμερινό Πακέτο (</a:t>
            </a:r>
            <a:r>
              <a:rPr lang="en-GB" sz="1600" dirty="0">
                <a:cs typeface="Arial" pitchFamily="34" charset="0"/>
              </a:rPr>
              <a:t>W</a:t>
            </a:r>
            <a:r>
              <a:rPr lang="el-GR" sz="1600" dirty="0" err="1">
                <a:cs typeface="Arial" pitchFamily="34" charset="0"/>
              </a:rPr>
              <a:t>inter</a:t>
            </a:r>
            <a:r>
              <a:rPr lang="el-GR" sz="1600" dirty="0">
                <a:cs typeface="Arial" pitchFamily="34" charset="0"/>
              </a:rPr>
              <a:t> </a:t>
            </a:r>
            <a:r>
              <a:rPr lang="el-GR" sz="1600" dirty="0" err="1">
                <a:cs typeface="Arial" pitchFamily="34" charset="0"/>
              </a:rPr>
              <a:t>package</a:t>
            </a:r>
            <a:r>
              <a:rPr lang="en-GB" sz="1600" dirty="0">
                <a:cs typeface="Arial" pitchFamily="34" charset="0"/>
              </a:rPr>
              <a:t>)</a:t>
            </a:r>
            <a:r>
              <a:rPr lang="el-GR" sz="1600" dirty="0">
                <a:cs typeface="Arial" pitchFamily="34" charset="0"/>
              </a:rPr>
              <a:t> συστηματοποιεί τις δεσμεύσεις.</a:t>
            </a:r>
          </a:p>
        </p:txBody>
      </p:sp>
      <p:grpSp>
        <p:nvGrpSpPr>
          <p:cNvPr id="6" name="5 - Ομάδα"/>
          <p:cNvGrpSpPr/>
          <p:nvPr/>
        </p:nvGrpSpPr>
        <p:grpSpPr>
          <a:xfrm>
            <a:off x="288747" y="3573016"/>
            <a:ext cx="8604428" cy="2737396"/>
            <a:chOff x="288747" y="3211884"/>
            <a:chExt cx="8604428" cy="2737396"/>
          </a:xfrm>
        </p:grpSpPr>
        <p:sp>
          <p:nvSpPr>
            <p:cNvPr id="7" name="Cloud 18"/>
            <p:cNvSpPr/>
            <p:nvPr/>
          </p:nvSpPr>
          <p:spPr>
            <a:xfrm>
              <a:off x="323849" y="3211884"/>
              <a:ext cx="8569326" cy="2737396"/>
            </a:xfrm>
            <a:prstGeom prst="cloud">
              <a:avLst/>
            </a:prstGeom>
            <a:solidFill>
              <a:schemeClr val="tx2">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sp>
          <p:nvSpPr>
            <p:cNvPr id="8" name="7 - Ορθογώνιο"/>
            <p:cNvSpPr/>
            <p:nvPr/>
          </p:nvSpPr>
          <p:spPr>
            <a:xfrm>
              <a:off x="1331641" y="3767374"/>
              <a:ext cx="6840759" cy="1400383"/>
            </a:xfrm>
            <a:prstGeom prst="rect">
              <a:avLst/>
            </a:prstGeom>
          </p:spPr>
          <p:txBody>
            <a:bodyPr wrap="square">
              <a:spAutoFit/>
            </a:bodyPr>
            <a:lstStyle/>
            <a:p>
              <a:pPr algn="just"/>
              <a:r>
                <a:rPr lang="el-GR" sz="1700" i="1" dirty="0">
                  <a:solidFill>
                    <a:schemeClr val="bg1"/>
                  </a:solidFill>
                  <a:cs typeface="Arial" pitchFamily="34" charset="0"/>
                </a:rPr>
                <a:t>«Έξυπνο σύστημα μέτρησης» ή «ευφυές σύστημα μέτρησης» ορίζεται το ηλεκτρονικό σύστημα το οποίο μπορεί να μετρά την κατανάλωση ενέργειας, παρέχοντας περισσότερες πληροφορίες απ’ ό, τι ένας συμβατικός μετρητής και μπορεί να μεταδίδει και να λαμβάνει δεδομένα χρησιμοποιώντας μια μορφή ηλεκτρονικών επικοινωνιών</a:t>
              </a:r>
            </a:p>
          </p:txBody>
        </p:sp>
        <p:sp>
          <p:nvSpPr>
            <p:cNvPr id="9" name="8 - Ορθογώνιο"/>
            <p:cNvSpPr/>
            <p:nvPr/>
          </p:nvSpPr>
          <p:spPr>
            <a:xfrm rot="20620139">
              <a:off x="288747" y="3383587"/>
              <a:ext cx="2670283" cy="353943"/>
            </a:xfrm>
            <a:prstGeom prst="rect">
              <a:avLst/>
            </a:prstGeom>
            <a:solidFill>
              <a:schemeClr val="bg1"/>
            </a:solidFill>
            <a:ln>
              <a:solidFill>
                <a:srgbClr val="C00000"/>
              </a:solidFill>
            </a:ln>
          </p:spPr>
          <p:txBody>
            <a:bodyPr wrap="none">
              <a:spAutoFit/>
            </a:bodyPr>
            <a:lstStyle/>
            <a:p>
              <a:r>
                <a:rPr lang="el-GR" sz="1700" dirty="0">
                  <a:solidFill>
                    <a:srgbClr val="C00000"/>
                  </a:solidFill>
                  <a:effectLst>
                    <a:outerShdw blurRad="38100" dist="38100" dir="2700000" algn="tl">
                      <a:srgbClr val="000000">
                        <a:alpha val="43137"/>
                      </a:srgbClr>
                    </a:outerShdw>
                  </a:effectLst>
                  <a:cs typeface="Arial" pitchFamily="34" charset="0"/>
                </a:rPr>
                <a:t>Έξυπνο Σύστημα Μέτρησης</a:t>
              </a:r>
              <a:endParaRPr lang="el-GR" sz="1700"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1065838" y="1195372"/>
            <a:ext cx="6962546" cy="78581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noProof="0" dirty="0">
                <a:solidFill>
                  <a:srgbClr val="002060"/>
                </a:solidFill>
                <a:ea typeface="+mj-ea"/>
                <a:cs typeface="Arial" pitchFamily="34" charset="0"/>
              </a:rPr>
              <a:t>Δημοκρίτειο Πανεπιστήμιο Θράκης</a:t>
            </a:r>
            <a:endParaRPr lang="en-US" sz="1500" noProof="0" dirty="0">
              <a:solidFill>
                <a:srgbClr val="002060"/>
              </a:solidFill>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noProof="0" dirty="0">
                <a:solidFill>
                  <a:srgbClr val="002060"/>
                </a:solidFill>
                <a:ea typeface="+mj-ea"/>
                <a:cs typeface="Arial" pitchFamily="34" charset="0"/>
              </a:rPr>
              <a:t>Νομική Σχολή</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dirty="0">
                <a:solidFill>
                  <a:srgbClr val="002060"/>
                </a:solidFill>
                <a:ea typeface="+mj-ea"/>
                <a:cs typeface="Arial" pitchFamily="34" charset="0"/>
              </a:rPr>
              <a:t>Μεταπτυχιακό Πρόγραμμα Σπουδών</a:t>
            </a:r>
            <a:r>
              <a:rPr lang="en-US" sz="1500" dirty="0">
                <a:solidFill>
                  <a:srgbClr val="002060"/>
                </a:solidFill>
                <a:ea typeface="+mj-ea"/>
                <a:cs typeface="Arial" pitchFamily="34" charset="0"/>
              </a:rPr>
              <a:t>: </a:t>
            </a:r>
            <a:r>
              <a:rPr lang="el-GR" sz="1500" dirty="0">
                <a:solidFill>
                  <a:srgbClr val="002060"/>
                </a:solidFill>
                <a:ea typeface="+mj-ea"/>
                <a:cs typeface="Arial" pitchFamily="34" charset="0"/>
              </a:rPr>
              <a:t>Διεθνές και Ευρωπαϊκό Δίκαιο της Ενέργειας</a:t>
            </a:r>
            <a:endParaRPr lang="el-GR" sz="1500" noProof="0" dirty="0">
              <a:solidFill>
                <a:srgbClr val="002060"/>
              </a:solidFill>
              <a:ea typeface="+mj-ea"/>
              <a:cs typeface="Arial" pitchFamily="34" charset="0"/>
            </a:endParaRPr>
          </a:p>
        </p:txBody>
      </p:sp>
      <p:sp>
        <p:nvSpPr>
          <p:cNvPr id="3" name="1 - Τίτλος"/>
          <p:cNvSpPr txBox="1">
            <a:spLocks/>
          </p:cNvSpPr>
          <p:nvPr/>
        </p:nvSpPr>
        <p:spPr>
          <a:xfrm>
            <a:off x="685773" y="2420888"/>
            <a:ext cx="7772400" cy="1828800"/>
          </a:xfrm>
          <a:prstGeom prst="rect">
            <a:avLst/>
          </a:prstGeom>
        </p:spPr>
        <p:txBody>
          <a:bodyPr vert="horz" lIns="91440" tIns="45720" rIns="91440" bIns="45720" rtlCol="0" anchor="ctr">
            <a:normAutofit lnSpcReduction="10000"/>
          </a:bodyPr>
          <a:lstStyle/>
          <a:p>
            <a:pPr lvl="0" algn="ctr">
              <a:spcBef>
                <a:spcPct val="0"/>
              </a:spcBef>
              <a:defRPr/>
            </a:pPr>
            <a:r>
              <a:rPr lang="el-GR" sz="3000" dirty="0">
                <a:solidFill>
                  <a:srgbClr val="FF0000"/>
                </a:solidFill>
                <a:effectLst>
                  <a:outerShdw blurRad="38100" dist="38100" dir="2700000" algn="tl">
                    <a:srgbClr val="000000">
                      <a:alpha val="43137"/>
                    </a:srgbClr>
                  </a:outerShdw>
                </a:effectLst>
                <a:ea typeface="+mj-ea"/>
                <a:cs typeface="Arial" pitchFamily="34" charset="0"/>
              </a:rPr>
              <a:t>Η Επεξεργασία των Ενεργειακών Δεδομένων στα Πλαίσια της Επιστημονικής Έρευνας Μετά την Ισχύ του Γενικού Κανονισμού Προστασίας Προσωπικών Δεδομένων</a:t>
            </a:r>
            <a:endParaRPr kumimoji="0" lang="el-GR" sz="3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ea typeface="+mj-ea"/>
              <a:cs typeface="Arial" pitchFamily="34" charset="0"/>
            </a:endParaRPr>
          </a:p>
        </p:txBody>
      </p:sp>
      <p:sp>
        <p:nvSpPr>
          <p:cNvPr id="6" name="1 - Τίτλος"/>
          <p:cNvSpPr txBox="1">
            <a:spLocks/>
          </p:cNvSpPr>
          <p:nvPr/>
        </p:nvSpPr>
        <p:spPr>
          <a:xfrm>
            <a:off x="3214678" y="6010293"/>
            <a:ext cx="2714644" cy="35719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dirty="0">
                <a:solidFill>
                  <a:srgbClr val="002060"/>
                </a:solidFill>
                <a:ea typeface="+mj-ea"/>
                <a:cs typeface="Arial" pitchFamily="34" charset="0"/>
              </a:rPr>
              <a:t>6</a:t>
            </a:r>
            <a:r>
              <a:rPr lang="en-US" sz="1500" dirty="0">
                <a:solidFill>
                  <a:srgbClr val="002060"/>
                </a:solidFill>
                <a:ea typeface="+mj-ea"/>
                <a:cs typeface="Arial" pitchFamily="34" charset="0"/>
              </a:rPr>
              <a:t> </a:t>
            </a:r>
            <a:r>
              <a:rPr lang="el-GR" sz="1500" dirty="0">
                <a:solidFill>
                  <a:srgbClr val="002060"/>
                </a:solidFill>
                <a:ea typeface="+mj-ea"/>
                <a:cs typeface="Arial" pitchFamily="34" charset="0"/>
              </a:rPr>
              <a:t>Μαΐου 2022</a:t>
            </a:r>
            <a:endParaRPr kumimoji="0" lang="el-GR" sz="1500" b="0" i="0" u="none" strike="noStrike" kern="1200" cap="none" spc="0" normalizeH="0" baseline="0" noProof="0" dirty="0">
              <a:ln>
                <a:noFill/>
              </a:ln>
              <a:solidFill>
                <a:srgbClr val="002060"/>
              </a:solidFill>
              <a:effectLst/>
              <a:uLnTx/>
              <a:uFillTx/>
              <a:ea typeface="+mj-ea"/>
              <a:cs typeface="Arial" pitchFamily="34" charset="0"/>
            </a:endParaRPr>
          </a:p>
        </p:txBody>
      </p:sp>
      <p:sp>
        <p:nvSpPr>
          <p:cNvPr id="19" name="1 - Τίτλος"/>
          <p:cNvSpPr txBox="1">
            <a:spLocks/>
          </p:cNvSpPr>
          <p:nvPr/>
        </p:nvSpPr>
        <p:spPr>
          <a:xfrm>
            <a:off x="899592" y="5013176"/>
            <a:ext cx="7373986" cy="78581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b="1" noProof="0" dirty="0">
                <a:solidFill>
                  <a:srgbClr val="002060"/>
                </a:solidFill>
                <a:ea typeface="+mj-ea"/>
                <a:cs typeface="Arial" pitchFamily="34" charset="0"/>
              </a:rPr>
              <a:t>Αγγελική</a:t>
            </a:r>
            <a:r>
              <a:rPr lang="el-GR" b="1" dirty="0">
                <a:solidFill>
                  <a:srgbClr val="002060"/>
                </a:solidFill>
                <a:ea typeface="+mj-ea"/>
                <a:cs typeface="Arial" pitchFamily="34" charset="0"/>
              </a:rPr>
              <a:t> </a:t>
            </a:r>
            <a:r>
              <a:rPr lang="el-GR" b="1" dirty="0" err="1">
                <a:solidFill>
                  <a:srgbClr val="002060"/>
                </a:solidFill>
                <a:ea typeface="+mj-ea"/>
                <a:cs typeface="Arial" pitchFamily="34" charset="0"/>
              </a:rPr>
              <a:t>Ζησιού</a:t>
            </a:r>
            <a:endParaRPr lang="en-GB" b="1" dirty="0">
              <a:solidFill>
                <a:srgbClr val="002060"/>
              </a:solidFill>
              <a:ea typeface="+mj-ea"/>
              <a:cs typeface="Arial" pitchFamily="34" charset="0"/>
            </a:endParaRPr>
          </a:p>
          <a:p>
            <a:pPr lvl="0" algn="ctr">
              <a:spcBef>
                <a:spcPct val="0"/>
              </a:spcBef>
              <a:defRPr/>
            </a:pPr>
            <a:r>
              <a:rPr lang="el-GR" sz="1500" dirty="0">
                <a:solidFill>
                  <a:srgbClr val="002060"/>
                </a:solidFill>
                <a:ea typeface="+mj-ea"/>
                <a:cs typeface="Arial" pitchFamily="34" charset="0"/>
              </a:rPr>
              <a:t>Δικηγόρος, LLM., </a:t>
            </a:r>
            <a:r>
              <a:rPr lang="el-GR" sz="1500" dirty="0" err="1">
                <a:solidFill>
                  <a:srgbClr val="002060"/>
                </a:solidFill>
                <a:ea typeface="+mj-ea"/>
                <a:cs typeface="Arial" pitchFamily="34" charset="0"/>
              </a:rPr>
              <a:t>υποψ</a:t>
            </a:r>
            <a:r>
              <a:rPr lang="el-GR" sz="1500" dirty="0">
                <a:solidFill>
                  <a:srgbClr val="002060"/>
                </a:solidFill>
                <a:ea typeface="+mj-ea"/>
                <a:cs typeface="Arial" pitchFamily="34" charset="0"/>
              </a:rPr>
              <a:t>. διδάκτωρ, Νομική Σχολή, ΔΠΘ</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l-GR" b="1" dirty="0">
              <a:solidFill>
                <a:srgbClr val="002060"/>
              </a:solidFill>
              <a:ea typeface="+mj-ea"/>
              <a:cs typeface="Arial" pitchFamily="34" charset="0"/>
            </a:endParaRPr>
          </a:p>
        </p:txBody>
      </p:sp>
      <p:grpSp>
        <p:nvGrpSpPr>
          <p:cNvPr id="7" name="6 - Ομάδα"/>
          <p:cNvGrpSpPr/>
          <p:nvPr/>
        </p:nvGrpSpPr>
        <p:grpSpPr>
          <a:xfrm>
            <a:off x="323850" y="1268983"/>
            <a:ext cx="8569325" cy="4536281"/>
            <a:chOff x="323850" y="1340991"/>
            <a:chExt cx="8569325" cy="4536281"/>
          </a:xfrm>
        </p:grpSpPr>
        <p:sp>
          <p:nvSpPr>
            <p:cNvPr id="8" name="7 - Στρογγυλεμένο ορθογώνιο"/>
            <p:cNvSpPr/>
            <p:nvPr/>
          </p:nvSpPr>
          <p:spPr>
            <a:xfrm>
              <a:off x="323850" y="1340991"/>
              <a:ext cx="8569325" cy="3240137"/>
            </a:xfrm>
            <a:prstGeom prst="roundRect">
              <a:avLst>
                <a:gd name="adj" fmla="val 4206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dirty="0">
                  <a:solidFill>
                    <a:schemeClr val="tx1"/>
                  </a:solidFill>
                </a:rPr>
                <a:t>Εφόσον πατήστε </a:t>
              </a:r>
              <a:r>
                <a:rPr lang="el-GR" sz="2400" b="1" dirty="0">
                  <a:solidFill>
                    <a:srgbClr val="C00000"/>
                  </a:solidFill>
                </a:rPr>
                <a:t>ΑΠΟΔΟΧΗ</a:t>
              </a:r>
              <a:r>
                <a:rPr lang="el-GR" sz="2400" dirty="0">
                  <a:solidFill>
                    <a:schemeClr val="tx1"/>
                  </a:solidFill>
                </a:rPr>
                <a:t> τότε αυτόματα δηλώνετε ότι αποδέχεστε τους όρους της παρουσίασης και την χρήση των ονομάτων σας στις λίστες μας καθώς και ότι συναινείτε βάσει του νέου Ευρωπαϊκού Κανονισμού </a:t>
              </a:r>
              <a:r>
                <a:rPr lang="el-GR" sz="2400" b="1" dirty="0">
                  <a:solidFill>
                    <a:schemeClr val="tx1"/>
                  </a:solidFill>
                </a:rPr>
                <a:t>GDPR</a:t>
              </a:r>
              <a:r>
                <a:rPr lang="el-GR" sz="2400" dirty="0">
                  <a:solidFill>
                    <a:schemeClr val="tx1"/>
                  </a:solidFill>
                </a:rPr>
                <a:t>. Σε περίπτωση που δεν επιθυμείτε με τους όρους αυτούς τότε παρακαλούμε αποχωρήστε από την αίθουσα.</a:t>
              </a:r>
            </a:p>
          </p:txBody>
        </p:sp>
        <p:sp>
          <p:nvSpPr>
            <p:cNvPr id="9" name="8 - Στρογγυλεμένο ορθογώνιο"/>
            <p:cNvSpPr/>
            <p:nvPr/>
          </p:nvSpPr>
          <p:spPr>
            <a:xfrm>
              <a:off x="2371725" y="5085184"/>
              <a:ext cx="4473575" cy="792088"/>
            </a:xfrm>
            <a:prstGeom prst="roundRect">
              <a:avLst>
                <a:gd name="adj" fmla="val 4206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C00000"/>
                  </a:solidFill>
                </a:rPr>
                <a:t>ΑΠΟΔΟΧΗ</a:t>
              </a:r>
              <a:endParaRPr lang="el-GR" sz="2400" dirty="0">
                <a:solidFill>
                  <a:schemeClr val="tx1"/>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Έξυπνα Συστήματα Μέτρησης</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196752"/>
            <a:ext cx="3658352" cy="2520280"/>
          </a:xfrm>
          <a:prstGeom prst="rect">
            <a:avLst/>
          </a:prstGeom>
        </p:spPr>
      </p:pic>
      <p:sp>
        <p:nvSpPr>
          <p:cNvPr id="4" name="Rectangle 3"/>
          <p:cNvSpPr/>
          <p:nvPr/>
        </p:nvSpPr>
        <p:spPr>
          <a:xfrm>
            <a:off x="250825" y="1125538"/>
            <a:ext cx="4321175" cy="5256212"/>
          </a:xfrm>
          <a:prstGeom prst="rect">
            <a:avLst/>
          </a:prstGeom>
        </p:spPr>
        <p:txBody>
          <a:bodyPr vert="horz" lIns="91440" tIns="45720" rIns="91440" bIns="45720" rtlCol="0" anchor="t">
            <a:noAutofit/>
          </a:bodyPr>
          <a:lstStyle/>
          <a:p>
            <a:pPr marL="228600" indent="-228600" algn="just">
              <a:spcBef>
                <a:spcPts val="1200"/>
              </a:spcBef>
              <a:buFont typeface="Wingdings" pitchFamily="2" charset="2"/>
              <a:buChar char="Ø"/>
            </a:pPr>
            <a:r>
              <a:rPr lang="de-AT" sz="1600" dirty="0">
                <a:cs typeface="Arial" pitchFamily="34" charset="0"/>
              </a:rPr>
              <a:t>T</a:t>
            </a:r>
            <a:r>
              <a:rPr lang="el-GR" sz="1600" dirty="0">
                <a:cs typeface="Arial" pitchFamily="34" charset="0"/>
              </a:rPr>
              <a:t>α Κράτη-μέλη θα πρέπει ενεργά να προωθούν την ανάπτυξη των </a:t>
            </a:r>
            <a:r>
              <a:rPr lang="el-GR" sz="1600" dirty="0">
                <a:solidFill>
                  <a:srgbClr val="C00000"/>
                </a:solidFill>
                <a:cs typeface="Arial" pitchFamily="34" charset="0"/>
              </a:rPr>
              <a:t>έξυπνων δικτύων. </a:t>
            </a:r>
            <a:endParaRPr lang="en-GB" sz="1600" dirty="0">
              <a:solidFill>
                <a:srgbClr val="C00000"/>
              </a:solidFill>
              <a:cs typeface="Arial" pitchFamily="34" charset="0"/>
            </a:endParaRPr>
          </a:p>
          <a:p>
            <a:pPr marL="446088" indent="-268288" algn="just">
              <a:spcBef>
                <a:spcPts val="1200"/>
              </a:spcBef>
              <a:buFont typeface="Wingdings" panose="05000000000000000000" pitchFamily="2" charset="2"/>
              <a:buChar char="ü"/>
            </a:pPr>
            <a:r>
              <a:rPr lang="el-GR" sz="1600" dirty="0">
                <a:cs typeface="Arial" pitchFamily="34" charset="0"/>
              </a:rPr>
              <a:t>Η θεσμοθέτηση τους στο Χειμερινό Πακέτο απεικονίζεται στα άρθρα 19 έως 21 της Οδηγίας και στο ΠΑΡΑΡΤΗΜΑ II αυτής.</a:t>
            </a:r>
          </a:p>
          <a:p>
            <a:pPr marL="446088" indent="-268288" algn="just">
              <a:spcBef>
                <a:spcPts val="1200"/>
              </a:spcBef>
              <a:buFont typeface="Wingdings" panose="05000000000000000000" pitchFamily="2" charset="2"/>
              <a:buChar char="ü"/>
            </a:pPr>
            <a:r>
              <a:rPr lang="el-GR" sz="1600" dirty="0">
                <a:cs typeface="Arial" pitchFamily="34" charset="0"/>
              </a:rPr>
              <a:t>Η υιοθέτησή τους από τα </a:t>
            </a:r>
            <a:r>
              <a:rPr lang="el-GR" sz="1600" dirty="0" err="1">
                <a:cs typeface="Arial" pitchFamily="34" charset="0"/>
              </a:rPr>
              <a:t>Kράτη</a:t>
            </a:r>
            <a:r>
              <a:rPr lang="el-GR" sz="1600" dirty="0">
                <a:cs typeface="Arial" pitchFamily="34" charset="0"/>
              </a:rPr>
              <a:t>-μέλη αποτελεί προϊόν αξιολόγησης και στάθμισης κόστους-οφέλους (Άρθρο 19 παρ. 5).</a:t>
            </a:r>
          </a:p>
          <a:p>
            <a:pPr marL="446088" indent="-268288" algn="just">
              <a:spcBef>
                <a:spcPts val="1200"/>
              </a:spcBef>
              <a:buFont typeface="Wingdings" panose="05000000000000000000" pitchFamily="2" charset="2"/>
              <a:buChar char="ü"/>
            </a:pPr>
            <a:r>
              <a:rPr lang="el-GR" sz="1600" dirty="0">
                <a:cs typeface="Arial" pitchFamily="34" charset="0"/>
              </a:rPr>
              <a:t>Σε περίπτωση αρνητικής αξιολόγησης υπάρχει υποχρέωση επανεξέτασης ανά τετραετία (Άρθρο 19 παρ. 5).</a:t>
            </a:r>
          </a:p>
          <a:p>
            <a:pPr marL="446088" indent="-268288" algn="just">
              <a:spcBef>
                <a:spcPts val="1200"/>
              </a:spcBef>
              <a:buFont typeface="Wingdings" panose="05000000000000000000" pitchFamily="2" charset="2"/>
              <a:buChar char="ü"/>
            </a:pPr>
            <a:r>
              <a:rPr lang="el-GR" sz="1600" dirty="0">
                <a:cs typeface="Arial" pitchFamily="34" charset="0"/>
              </a:rPr>
              <a:t>Καθιερώνεται μια σειρά ελάχιστων λειτουργικών και τεχνικών απαιτήσεων που πρέπει να περιλαμβάνουν ώστε οι τελικοί πελάτες να επωφεληθούν πλήρως από τη χρήση τους (Άρθρο 20).</a:t>
            </a:r>
            <a:endParaRPr lang="en-GB" sz="1600" dirty="0">
              <a:cs typeface="Arial" pitchFamily="34" charset="0"/>
            </a:endParaRPr>
          </a:p>
        </p:txBody>
      </p:sp>
      <p:grpSp>
        <p:nvGrpSpPr>
          <p:cNvPr id="13" name="Group 12"/>
          <p:cNvGrpSpPr/>
          <p:nvPr/>
        </p:nvGrpSpPr>
        <p:grpSpPr>
          <a:xfrm>
            <a:off x="5004047" y="4005064"/>
            <a:ext cx="3889127" cy="1800201"/>
            <a:chOff x="5004047" y="3645024"/>
            <a:chExt cx="3889127" cy="1800201"/>
          </a:xfrm>
        </p:grpSpPr>
        <p:sp>
          <p:nvSpPr>
            <p:cNvPr id="12" name="Snip and Round Single Corner Rectangle 11"/>
            <p:cNvSpPr/>
            <p:nvPr/>
          </p:nvSpPr>
          <p:spPr>
            <a:xfrm rot="10800000">
              <a:off x="5004048" y="3645024"/>
              <a:ext cx="3888432" cy="1800201"/>
            </a:xfrm>
            <a:prstGeom prst="snipRound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004047" y="3717031"/>
              <a:ext cx="3889127" cy="738664"/>
            </a:xfrm>
            <a:prstGeom prst="rect">
              <a:avLst/>
            </a:prstGeom>
          </p:spPr>
          <p:txBody>
            <a:bodyPr wrap="square">
              <a:spAutoFit/>
            </a:bodyPr>
            <a:lstStyle/>
            <a:p>
              <a:pPr algn="just"/>
              <a:r>
                <a:rPr lang="el-GR" sz="1400" i="1" dirty="0">
                  <a:cs typeface="Arial" pitchFamily="34" charset="0"/>
                </a:rPr>
                <a:t>Τι συμβαίνει σε περίπτωση που κάποιο Κράτος-μέλος δεν υιοθετεί μια συγκροτημένη στρατηγική για την εγκατάσταση έξυπνων μετρητών;</a:t>
              </a:r>
              <a:endParaRPr lang="en-GB" sz="1400" dirty="0"/>
            </a:p>
          </p:txBody>
        </p:sp>
        <p:sp>
          <p:nvSpPr>
            <p:cNvPr id="7" name="Bent-Up Arrow 6"/>
            <p:cNvSpPr/>
            <p:nvPr/>
          </p:nvSpPr>
          <p:spPr>
            <a:xfrm rot="5400000">
              <a:off x="5407355" y="4519386"/>
              <a:ext cx="596487" cy="469106"/>
            </a:xfrm>
            <a:prstGeom prst="bentUpArrow">
              <a:avLst>
                <a:gd name="adj1" fmla="val 15643"/>
                <a:gd name="adj2" fmla="val 25000"/>
                <a:gd name="adj3" fmla="val 25000"/>
              </a:avLst>
            </a:prstGeom>
            <a:solidFill>
              <a:schemeClr val="accent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940152" y="4437112"/>
              <a:ext cx="2881014" cy="954107"/>
            </a:xfrm>
            <a:prstGeom prst="rect">
              <a:avLst/>
            </a:prstGeom>
          </p:spPr>
          <p:txBody>
            <a:bodyPr wrap="square">
              <a:spAutoFit/>
            </a:bodyPr>
            <a:lstStyle/>
            <a:p>
              <a:pPr algn="just"/>
              <a:r>
                <a:rPr lang="el-GR" sz="1400" dirty="0">
                  <a:cs typeface="Arial" pitchFamily="34" charset="0"/>
                </a:rPr>
                <a:t>Οι καταναλωτές έχουν το δικαίωμα (αναλαμβάνοντας οι ίδιοι τη σχετική δαπάνη) να αιτηθούν την εγκατάσταση έξυπνου μετρητή. </a:t>
              </a:r>
              <a:endParaRPr lang="en-GB" sz="1400" dirty="0">
                <a:cs typeface="Arial" pitchFamily="34" charset="0"/>
              </a:endParaRPr>
            </a:p>
          </p:txBody>
        </p:sp>
      </p:grpSp>
    </p:spTree>
    <p:extLst>
      <p:ext uri="{BB962C8B-B14F-4D97-AF65-F5344CB8AC3E}">
        <p14:creationId xmlns:p14="http://schemas.microsoft.com/office/powerpoint/2010/main" val="70076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Έξυπνα Συστήματα Μέτρησης &amp; Προκλήσεις </a:t>
            </a:r>
          </a:p>
        </p:txBody>
      </p:sp>
      <p:sp>
        <p:nvSpPr>
          <p:cNvPr id="10" name="Rounded Rectangle 9"/>
          <p:cNvSpPr/>
          <p:nvPr/>
        </p:nvSpPr>
        <p:spPr>
          <a:xfrm>
            <a:off x="363864" y="1162061"/>
            <a:ext cx="2376264" cy="12186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1600" dirty="0"/>
              <a:t>Συλλογή λεπτομερών δεδομένων σχετικών με την κατανάλωση ενέργειας μέρα ακόμη και ανά ώρα</a:t>
            </a:r>
            <a:endParaRPr lang="en-GB" sz="1600" dirty="0"/>
          </a:p>
        </p:txBody>
      </p:sp>
      <p:grpSp>
        <p:nvGrpSpPr>
          <p:cNvPr id="23" name="Group 22"/>
          <p:cNvGrpSpPr/>
          <p:nvPr/>
        </p:nvGrpSpPr>
        <p:grpSpPr>
          <a:xfrm>
            <a:off x="826097" y="2380710"/>
            <a:ext cx="2865971" cy="1541222"/>
            <a:chOff x="826097" y="2636912"/>
            <a:chExt cx="2865971" cy="1541222"/>
          </a:xfrm>
        </p:grpSpPr>
        <p:sp>
          <p:nvSpPr>
            <p:cNvPr id="11" name="Rounded Rectangle 10"/>
            <p:cNvSpPr/>
            <p:nvPr/>
          </p:nvSpPr>
          <p:spPr>
            <a:xfrm>
              <a:off x="1315804" y="2959485"/>
              <a:ext cx="2376264" cy="12186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600" dirty="0"/>
                <a:t>Αποκωδικοποίηση των δεδομένων και</a:t>
              </a:r>
              <a:r>
                <a:rPr lang="en-US" sz="1600" dirty="0"/>
                <a:t> </a:t>
              </a:r>
              <a:r>
                <a:rPr lang="el-GR" sz="1600" dirty="0"/>
                <a:t>εξαγωγή μοτίβων και προφίλ κατανάλωσης ενέργειας </a:t>
              </a:r>
              <a:endParaRPr lang="en-GB" sz="1600" dirty="0"/>
            </a:p>
          </p:txBody>
        </p:sp>
        <p:sp>
          <p:nvSpPr>
            <p:cNvPr id="5" name="Freeform 4"/>
            <p:cNvSpPr/>
            <p:nvPr/>
          </p:nvSpPr>
          <p:spPr>
            <a:xfrm>
              <a:off x="826097" y="2636912"/>
              <a:ext cx="505543" cy="821018"/>
            </a:xfrm>
            <a:custGeom>
              <a:avLst/>
              <a:gdLst>
                <a:gd name="connsiteX0" fmla="*/ 57308 w 505543"/>
                <a:gd name="connsiteY0" fmla="*/ 0 h 654424"/>
                <a:gd name="connsiteX1" fmla="*/ 39378 w 505543"/>
                <a:gd name="connsiteY1" fmla="*/ 421342 h 654424"/>
                <a:gd name="connsiteX2" fmla="*/ 505543 w 505543"/>
                <a:gd name="connsiteY2" fmla="*/ 654424 h 654424"/>
              </a:gdLst>
              <a:ahLst/>
              <a:cxnLst>
                <a:cxn ang="0">
                  <a:pos x="connsiteX0" y="connsiteY0"/>
                </a:cxn>
                <a:cxn ang="0">
                  <a:pos x="connsiteX1" y="connsiteY1"/>
                </a:cxn>
                <a:cxn ang="0">
                  <a:pos x="connsiteX2" y="connsiteY2"/>
                </a:cxn>
              </a:cxnLst>
              <a:rect l="l" t="t" r="r" b="b"/>
              <a:pathLst>
                <a:path w="505543" h="654424">
                  <a:moveTo>
                    <a:pt x="57308" y="0"/>
                  </a:moveTo>
                  <a:cubicBezTo>
                    <a:pt x="10990" y="156135"/>
                    <a:pt x="-35328" y="312271"/>
                    <a:pt x="39378" y="421342"/>
                  </a:cubicBezTo>
                  <a:cubicBezTo>
                    <a:pt x="114084" y="530413"/>
                    <a:pt x="309813" y="592418"/>
                    <a:pt x="505543" y="654424"/>
                  </a:cubicBezTo>
                </a:path>
              </a:pathLst>
            </a:custGeom>
            <a:noFill/>
            <a:ln w="38100">
              <a:solidFill>
                <a:srgbClr val="00206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p:cNvGrpSpPr/>
          <p:nvPr/>
        </p:nvGrpSpPr>
        <p:grpSpPr>
          <a:xfrm>
            <a:off x="1763688" y="3937991"/>
            <a:ext cx="2880320" cy="1507233"/>
            <a:chOff x="1763688" y="4212123"/>
            <a:chExt cx="2880320" cy="1507233"/>
          </a:xfrm>
        </p:grpSpPr>
        <p:sp>
          <p:nvSpPr>
            <p:cNvPr id="13" name="Rounded Rectangle 12"/>
            <p:cNvSpPr/>
            <p:nvPr/>
          </p:nvSpPr>
          <p:spPr>
            <a:xfrm>
              <a:off x="2267744" y="4500707"/>
              <a:ext cx="2376264" cy="12186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1600" dirty="0"/>
                <a:t>Χρήση για άλλους σκοπούς με μεγάλη εμπορική αξία (π.χ. διαφημιστικούς)</a:t>
              </a:r>
              <a:endParaRPr lang="en-GB" sz="1600" dirty="0"/>
            </a:p>
          </p:txBody>
        </p:sp>
        <p:sp>
          <p:nvSpPr>
            <p:cNvPr id="14" name="Freeform 13"/>
            <p:cNvSpPr/>
            <p:nvPr/>
          </p:nvSpPr>
          <p:spPr>
            <a:xfrm>
              <a:off x="1763688" y="4212123"/>
              <a:ext cx="505543" cy="821018"/>
            </a:xfrm>
            <a:custGeom>
              <a:avLst/>
              <a:gdLst>
                <a:gd name="connsiteX0" fmla="*/ 57308 w 505543"/>
                <a:gd name="connsiteY0" fmla="*/ 0 h 654424"/>
                <a:gd name="connsiteX1" fmla="*/ 39378 w 505543"/>
                <a:gd name="connsiteY1" fmla="*/ 421342 h 654424"/>
                <a:gd name="connsiteX2" fmla="*/ 505543 w 505543"/>
                <a:gd name="connsiteY2" fmla="*/ 654424 h 654424"/>
              </a:gdLst>
              <a:ahLst/>
              <a:cxnLst>
                <a:cxn ang="0">
                  <a:pos x="connsiteX0" y="connsiteY0"/>
                </a:cxn>
                <a:cxn ang="0">
                  <a:pos x="connsiteX1" y="connsiteY1"/>
                </a:cxn>
                <a:cxn ang="0">
                  <a:pos x="connsiteX2" y="connsiteY2"/>
                </a:cxn>
              </a:cxnLst>
              <a:rect l="l" t="t" r="r" b="b"/>
              <a:pathLst>
                <a:path w="505543" h="654424">
                  <a:moveTo>
                    <a:pt x="57308" y="0"/>
                  </a:moveTo>
                  <a:cubicBezTo>
                    <a:pt x="10990" y="156135"/>
                    <a:pt x="-35328" y="312271"/>
                    <a:pt x="39378" y="421342"/>
                  </a:cubicBezTo>
                  <a:cubicBezTo>
                    <a:pt x="114084" y="530413"/>
                    <a:pt x="309813" y="592418"/>
                    <a:pt x="505543" y="654424"/>
                  </a:cubicBezTo>
                </a:path>
              </a:pathLst>
            </a:custGeom>
            <a:noFill/>
            <a:ln w="38100">
              <a:solidFill>
                <a:srgbClr val="00206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p:cNvGrpSpPr/>
          <p:nvPr/>
        </p:nvGrpSpPr>
        <p:grpSpPr>
          <a:xfrm>
            <a:off x="2740128" y="1163832"/>
            <a:ext cx="1903880" cy="1218649"/>
            <a:chOff x="2740128" y="1420034"/>
            <a:chExt cx="1903880" cy="1218649"/>
          </a:xfrm>
        </p:grpSpPr>
        <p:sp>
          <p:nvSpPr>
            <p:cNvPr id="3" name="Rounded Rectangle 2"/>
            <p:cNvSpPr/>
            <p:nvPr/>
          </p:nvSpPr>
          <p:spPr>
            <a:xfrm>
              <a:off x="3132410" y="1420034"/>
              <a:ext cx="1511598" cy="121864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sz="1600" dirty="0"/>
                <a:t>Ο όγκος των δεδομένων θα αυξηθεί σημαντικά</a:t>
              </a:r>
              <a:endParaRPr lang="en-GB" sz="1600" dirty="0"/>
            </a:p>
          </p:txBody>
        </p:sp>
        <p:cxnSp>
          <p:nvCxnSpPr>
            <p:cNvPr id="16" name="Straight Arrow Connector 15"/>
            <p:cNvCxnSpPr>
              <a:stCxn id="10" idx="3"/>
              <a:endCxn id="3" idx="1"/>
            </p:cNvCxnSpPr>
            <p:nvPr/>
          </p:nvCxnSpPr>
          <p:spPr>
            <a:xfrm>
              <a:off x="2740128" y="2027588"/>
              <a:ext cx="392282" cy="1771"/>
            </a:xfrm>
            <a:prstGeom prst="straightConnector1">
              <a:avLst/>
            </a:prstGeom>
            <a:noFill/>
            <a:ln w="38100">
              <a:solidFill>
                <a:srgbClr val="002060"/>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5" name="Rectangle 24"/>
          <p:cNvSpPr/>
          <p:nvPr/>
        </p:nvSpPr>
        <p:spPr>
          <a:xfrm>
            <a:off x="4788024" y="1124744"/>
            <a:ext cx="4105151" cy="4176464"/>
          </a:xfrm>
          <a:prstGeom prst="rect">
            <a:avLst/>
          </a:prstGeom>
        </p:spPr>
        <p:txBody>
          <a:bodyPr vert="horz" lIns="91440" tIns="45720" rIns="91440" bIns="45720" rtlCol="0" anchor="t">
            <a:noAutofit/>
          </a:bodyPr>
          <a:lstStyle/>
          <a:p>
            <a:pPr marL="228600" indent="-228600" algn="just">
              <a:spcBef>
                <a:spcPts val="1200"/>
              </a:spcBef>
              <a:buFont typeface="Wingdings" pitchFamily="2" charset="2"/>
              <a:buChar char="Ø"/>
            </a:pPr>
            <a:r>
              <a:rPr lang="el-GR" sz="1600" dirty="0">
                <a:cs typeface="Arial" pitchFamily="34" charset="0"/>
              </a:rPr>
              <a:t>Σημεία ανησυχίας:</a:t>
            </a:r>
          </a:p>
          <a:p>
            <a:pPr marL="446088" indent="-268288" algn="just">
              <a:spcBef>
                <a:spcPts val="1200"/>
              </a:spcBef>
              <a:buFont typeface="Wingdings" panose="05000000000000000000" pitchFamily="2" charset="2"/>
              <a:buChar char="ü"/>
            </a:pPr>
            <a:r>
              <a:rPr lang="el-GR" sz="1600" dirty="0">
                <a:cs typeface="Arial" pitchFamily="34" charset="0"/>
              </a:rPr>
              <a:t>Ασφάλεια</a:t>
            </a:r>
          </a:p>
          <a:p>
            <a:pPr marL="446088" indent="-268288" algn="just">
              <a:spcBef>
                <a:spcPts val="1200"/>
              </a:spcBef>
              <a:buFont typeface="Wingdings" panose="05000000000000000000" pitchFamily="2" charset="2"/>
              <a:buChar char="ü"/>
            </a:pPr>
            <a:r>
              <a:rPr lang="el-GR" sz="1600" dirty="0">
                <a:cs typeface="Arial" pitchFamily="34" charset="0"/>
              </a:rPr>
              <a:t>Δικαίωμα στην ιδιωτική ζωή</a:t>
            </a:r>
          </a:p>
          <a:p>
            <a:pPr marL="446088" indent="-268288" algn="just">
              <a:spcBef>
                <a:spcPts val="1200"/>
              </a:spcBef>
              <a:buFont typeface="Wingdings" panose="05000000000000000000" pitchFamily="2" charset="2"/>
              <a:buChar char="ü"/>
            </a:pPr>
            <a:r>
              <a:rPr lang="el-GR" sz="1600" dirty="0">
                <a:cs typeface="Arial" pitchFamily="34" charset="0"/>
              </a:rPr>
              <a:t>Προστασία δεδομένων προσωπικού χαρακτήρα</a:t>
            </a:r>
          </a:p>
          <a:p>
            <a:pPr marL="446088" indent="-268288" algn="just">
              <a:spcBef>
                <a:spcPts val="1200"/>
              </a:spcBef>
              <a:buFont typeface="Wingdings" panose="05000000000000000000" pitchFamily="2" charset="2"/>
              <a:buChar char="ü"/>
            </a:pPr>
            <a:endParaRPr lang="el-GR" sz="1600" dirty="0">
              <a:cs typeface="Arial" pitchFamily="34" charset="0"/>
            </a:endParaRPr>
          </a:p>
          <a:p>
            <a:pPr marL="228600" indent="-228600" algn="just">
              <a:spcBef>
                <a:spcPts val="1200"/>
              </a:spcBef>
              <a:buFont typeface="Wingdings" pitchFamily="2" charset="2"/>
              <a:buChar char="Ø"/>
            </a:pPr>
            <a:r>
              <a:rPr lang="el-GR" sz="1600" dirty="0">
                <a:cs typeface="Arial" pitchFamily="34" charset="0"/>
              </a:rPr>
              <a:t>Τύποι παραβιάσεων της ασφάλειας:</a:t>
            </a:r>
          </a:p>
          <a:p>
            <a:pPr marL="446088" indent="-268288" algn="just">
              <a:spcBef>
                <a:spcPts val="1200"/>
              </a:spcBef>
              <a:buFont typeface="Wingdings" panose="05000000000000000000" pitchFamily="2" charset="2"/>
              <a:buChar char="ü"/>
            </a:pPr>
            <a:r>
              <a:rPr lang="el-GR" sz="1600" dirty="0">
                <a:cs typeface="Arial" pitchFamily="34" charset="0"/>
              </a:rPr>
              <a:t>Μη εξουσιοδοτημένη πρόσβαση και χρήση προσωπικών δεδομένων</a:t>
            </a:r>
          </a:p>
          <a:p>
            <a:pPr marL="446088" indent="-268288" algn="just">
              <a:spcBef>
                <a:spcPts val="1200"/>
              </a:spcBef>
              <a:buFont typeface="Wingdings" panose="05000000000000000000" pitchFamily="2" charset="2"/>
              <a:buChar char="ü"/>
            </a:pPr>
            <a:r>
              <a:rPr lang="el-GR" sz="1600" dirty="0">
                <a:cs typeface="Arial" pitchFamily="34" charset="0"/>
              </a:rPr>
              <a:t>Ποινικώς κολάσιμη συμπεριφορά </a:t>
            </a:r>
            <a:endParaRPr lang="en-GB" sz="1600" dirty="0">
              <a:cs typeface="Arial" pitchFamily="34" charset="0"/>
            </a:endParaRPr>
          </a:p>
        </p:txBody>
      </p:sp>
    </p:spTree>
    <p:extLst>
      <p:ext uri="{BB962C8B-B14F-4D97-AF65-F5344CB8AC3E}">
        <p14:creationId xmlns:p14="http://schemas.microsoft.com/office/powerpoint/2010/main" val="179317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Πλαίσιο Προστασίας</a:t>
            </a:r>
          </a:p>
        </p:txBody>
      </p:sp>
      <p:sp>
        <p:nvSpPr>
          <p:cNvPr id="15" name="Rectangle 14"/>
          <p:cNvSpPr/>
          <p:nvPr/>
        </p:nvSpPr>
        <p:spPr>
          <a:xfrm>
            <a:off x="287176" y="1125141"/>
            <a:ext cx="8569647" cy="4607718"/>
          </a:xfrm>
          <a:prstGeom prst="rect">
            <a:avLst/>
          </a:prstGeom>
        </p:spPr>
        <p:txBody>
          <a:bodyPr vert="horz" lIns="91440" tIns="45720" rIns="91440" bIns="45720" rtlCol="0" anchor="t">
            <a:noAutofit/>
          </a:bodyPr>
          <a:lstStyle/>
          <a:p>
            <a:pPr algn="just">
              <a:spcBef>
                <a:spcPts val="1200"/>
              </a:spcBef>
            </a:pPr>
            <a:r>
              <a:rPr lang="el-GR" sz="1600" b="1" dirty="0">
                <a:cs typeface="Arial" pitchFamily="34" charset="0"/>
              </a:rPr>
              <a:t>Νομικό Πλαίσιο</a:t>
            </a:r>
            <a:endParaRPr lang="en-GB" sz="1600" b="1" dirty="0">
              <a:solidFill>
                <a:srgbClr val="C00000"/>
              </a:solidFill>
              <a:cs typeface="Arial" pitchFamily="34" charset="0"/>
            </a:endParaRPr>
          </a:p>
          <a:p>
            <a:pPr marL="446088" indent="-268288" algn="just">
              <a:spcBef>
                <a:spcPts val="1200"/>
              </a:spcBef>
              <a:buFont typeface="Wingdings" panose="05000000000000000000" pitchFamily="2" charset="2"/>
              <a:buChar char="ü"/>
            </a:pPr>
            <a:r>
              <a:rPr lang="el-GR" sz="1600" dirty="0">
                <a:cs typeface="Arial" pitchFamily="34" charset="0"/>
              </a:rPr>
              <a:t>Άρθρο 8 παρ.1 του Χάρτη των Θεμελιωδών Δικαιωμάτων της ΕΕ.</a:t>
            </a:r>
          </a:p>
          <a:p>
            <a:pPr marL="446088" indent="-268288" algn="just">
              <a:spcBef>
                <a:spcPts val="1200"/>
              </a:spcBef>
              <a:buFont typeface="Wingdings" panose="05000000000000000000" pitchFamily="2" charset="2"/>
              <a:buChar char="ü"/>
            </a:pPr>
            <a:r>
              <a:rPr lang="el-GR" sz="1600" dirty="0">
                <a:cs typeface="Arial" pitchFamily="34" charset="0"/>
              </a:rPr>
              <a:t>Άρθρο 16 παρ. 1 της Συνθήκης για τη Λειτουργία της Ευρωπαϊκής Ένωσης (ΣΛΕΕ).</a:t>
            </a:r>
          </a:p>
          <a:p>
            <a:pPr marL="446088" indent="-268288" algn="just">
              <a:spcBef>
                <a:spcPts val="1200"/>
              </a:spcBef>
              <a:buFont typeface="Wingdings" panose="05000000000000000000" pitchFamily="2" charset="2"/>
              <a:buChar char="ü"/>
            </a:pPr>
            <a:r>
              <a:rPr lang="el-GR" sz="1600" dirty="0">
                <a:cs typeface="Arial" pitchFamily="34" charset="0"/>
              </a:rPr>
              <a:t>Ο Γενικός Κανονισμός που επιδιώκει να ενισχύσει το δικαίωμα των ατόμων να ελέγχουν καλύτερα τα προσωπικά τους δεδομένα αλλά και να δημιουργήσει ένα νέο κανονιστικό πλαίσιο που ενοποιεί τη νομοθεσία περί προστασίας δεδομένων σε όλα τα Κράτη-μέλη της ΕΕ.</a:t>
            </a:r>
          </a:p>
          <a:p>
            <a:pPr marL="177800" indent="-177800" algn="just">
              <a:spcBef>
                <a:spcPts val="1200"/>
              </a:spcBef>
            </a:pPr>
            <a:r>
              <a:rPr lang="el-GR" sz="1600" b="1" dirty="0">
                <a:cs typeface="Arial" pitchFamily="34" charset="0"/>
              </a:rPr>
              <a:t>Πεδίο Εφαρμογής</a:t>
            </a:r>
            <a:endParaRPr lang="en-GB" sz="1600" dirty="0">
              <a:solidFill>
                <a:srgbClr val="C00000"/>
              </a:solidFill>
              <a:cs typeface="Arial" pitchFamily="34" charset="0"/>
            </a:endParaRPr>
          </a:p>
          <a:p>
            <a:pPr marL="446088" indent="-268288" algn="just">
              <a:spcBef>
                <a:spcPts val="1200"/>
              </a:spcBef>
              <a:buFont typeface="Wingdings" panose="05000000000000000000" pitchFamily="2" charset="2"/>
              <a:buChar char="ü"/>
            </a:pPr>
            <a:r>
              <a:rPr lang="el-GR" sz="1600" dirty="0">
                <a:cs typeface="Arial" pitchFamily="34" charset="0"/>
              </a:rPr>
              <a:t>Ο Κανονισμός 2016/679 έχει εφαρμογή </a:t>
            </a:r>
            <a:r>
              <a:rPr lang="el-GR" sz="1600" b="1" dirty="0">
                <a:cs typeface="Arial" pitchFamily="34" charset="0"/>
              </a:rPr>
              <a:t>σε όλους τους φορείς </a:t>
            </a:r>
            <a:r>
              <a:rPr lang="el-GR" sz="1600" dirty="0">
                <a:cs typeface="Arial" pitchFamily="34" charset="0"/>
              </a:rPr>
              <a:t>(ιδιωτικές και δημόσιες επιχειρήσεις, κρατικές αρχές, συλλόγους, κλπ.) </a:t>
            </a:r>
            <a:r>
              <a:rPr lang="el-GR" sz="1600" b="1" dirty="0">
                <a:cs typeface="Arial" pitchFamily="34" charset="0"/>
              </a:rPr>
              <a:t>που διαχειρίζονται, επεξεργάζονται, αποθηκεύουν και διακινούν δεδομένα προσωπικού χαρακτήρα</a:t>
            </a:r>
            <a:r>
              <a:rPr lang="el-GR" sz="1600" dirty="0">
                <a:cs typeface="Arial" pitchFamily="34" charset="0"/>
              </a:rPr>
              <a:t>, είτε έχουν έδρα και δραστηριότητα σε χώρα της Ευρωπαϊκής Ένωσης είτε όχι, εφόσον τα δεδομένα αφορούν </a:t>
            </a:r>
            <a:r>
              <a:rPr lang="el-GR" sz="1600" u="sng" dirty="0">
                <a:cs typeface="Arial" pitchFamily="34" charset="0"/>
              </a:rPr>
              <a:t>Ευρωπαίους πολίτες </a:t>
            </a:r>
            <a:r>
              <a:rPr lang="el-GR" sz="1600" dirty="0">
                <a:cs typeface="Arial" pitchFamily="34" charset="0"/>
              </a:rPr>
              <a:t>ή σχετίζονται με οποιουδήποτε είδους υπηρεσίες και αγαθά προς Ευρωπαίους πολίτες.</a:t>
            </a:r>
            <a:endParaRPr lang="en-GB" sz="1600" dirty="0">
              <a:cs typeface="Arial" pitchFamily="34" charset="0"/>
            </a:endParaRPr>
          </a:p>
        </p:txBody>
      </p:sp>
    </p:spTree>
    <p:extLst>
      <p:ext uri="{BB962C8B-B14F-4D97-AF65-F5344CB8AC3E}">
        <p14:creationId xmlns:p14="http://schemas.microsoft.com/office/powerpoint/2010/main" val="1754754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n-GB" sz="2600" dirty="0"/>
              <a:t>T</a:t>
            </a:r>
            <a:r>
              <a:rPr lang="el-GR" sz="2600" dirty="0"/>
              <a:t>ο Ευρύ Νομοθετικό Πλαίσιο του Κανονισμού (</a:t>
            </a:r>
            <a:r>
              <a:rPr lang="en-GB" sz="2600" dirty="0" err="1"/>
              <a:t>i</a:t>
            </a:r>
            <a:r>
              <a:rPr lang="en-GB" sz="2600" dirty="0"/>
              <a:t>)</a:t>
            </a:r>
            <a:endParaRPr lang="el-GR" sz="2600" dirty="0"/>
          </a:p>
        </p:txBody>
      </p:sp>
      <p:sp>
        <p:nvSpPr>
          <p:cNvPr id="15" name="Rectangle 14"/>
          <p:cNvSpPr/>
          <p:nvPr/>
        </p:nvSpPr>
        <p:spPr>
          <a:xfrm>
            <a:off x="250825" y="1125538"/>
            <a:ext cx="8642350" cy="4607718"/>
          </a:xfrm>
          <a:prstGeom prst="rect">
            <a:avLst/>
          </a:prstGeom>
        </p:spPr>
        <p:txBody>
          <a:bodyPr vert="horz" lIns="91440" tIns="45720" rIns="91440" bIns="45720" rtlCol="0" anchor="t">
            <a:noAutofit/>
          </a:bodyPr>
          <a:lstStyle/>
          <a:p>
            <a:pPr indent="233363" algn="just">
              <a:spcBef>
                <a:spcPts val="1200"/>
              </a:spcBef>
              <a:buFont typeface="Wingdings" pitchFamily="2" charset="2"/>
              <a:buChar char="Ø"/>
            </a:pPr>
            <a:r>
              <a:rPr lang="el-GR" sz="1600" dirty="0">
                <a:cs typeface="Arial" pitchFamily="34" charset="0"/>
              </a:rPr>
              <a:t>Ο </a:t>
            </a:r>
            <a:r>
              <a:rPr lang="en-GB" sz="1600" dirty="0">
                <a:cs typeface="Arial" pitchFamily="34" charset="0"/>
              </a:rPr>
              <a:t>GDPR </a:t>
            </a:r>
            <a:r>
              <a:rPr lang="el-GR" sz="1600" dirty="0">
                <a:cs typeface="Arial" pitchFamily="34" charset="0"/>
              </a:rPr>
              <a:t>καλύπτει την </a:t>
            </a:r>
            <a:r>
              <a:rPr lang="el-GR" sz="1600" dirty="0">
                <a:solidFill>
                  <a:srgbClr val="FF0000"/>
                </a:solidFill>
                <a:cs typeface="Arial" pitchFamily="34" charset="0"/>
              </a:rPr>
              <a:t>επεξεργασία</a:t>
            </a:r>
            <a:r>
              <a:rPr lang="el-GR" sz="1600" dirty="0">
                <a:cs typeface="Arial" pitchFamily="34" charset="0"/>
              </a:rPr>
              <a:t> των </a:t>
            </a:r>
            <a:r>
              <a:rPr lang="el-GR" sz="1600" dirty="0">
                <a:solidFill>
                  <a:schemeClr val="accent1">
                    <a:lumMod val="75000"/>
                  </a:schemeClr>
                </a:solidFill>
                <a:cs typeface="Arial" pitchFamily="34" charset="0"/>
              </a:rPr>
              <a:t>δεδομένων προσωπικού χαρακτήρα</a:t>
            </a:r>
            <a:r>
              <a:rPr lang="el-GR" sz="1600" dirty="0">
                <a:cs typeface="Arial" pitchFamily="34" charset="0"/>
              </a:rPr>
              <a:t>.</a:t>
            </a:r>
          </a:p>
          <a:p>
            <a:pPr marL="457200" indent="-223838" algn="just">
              <a:spcBef>
                <a:spcPts val="1200"/>
              </a:spcBef>
              <a:buClr>
                <a:schemeClr val="tx1"/>
              </a:buClr>
              <a:buFont typeface="Arial" pitchFamily="34" charset="0"/>
              <a:buChar char="•"/>
            </a:pPr>
            <a:r>
              <a:rPr lang="el-GR" sz="1600" dirty="0">
                <a:solidFill>
                  <a:srgbClr val="FF0000"/>
                </a:solidFill>
                <a:cs typeface="Arial" pitchFamily="34" charset="0"/>
              </a:rPr>
              <a:t>«επεξεργασία»</a:t>
            </a:r>
            <a:r>
              <a:rPr lang="el-GR" sz="1600" dirty="0">
                <a:cs typeface="Arial" pitchFamily="34" charset="0"/>
              </a:rPr>
              <a:t>:</a:t>
            </a:r>
            <a:r>
              <a:rPr lang="el-GR" sz="1600" dirty="0">
                <a:solidFill>
                  <a:srgbClr val="FF0000"/>
                </a:solidFill>
                <a:cs typeface="Arial" pitchFamily="34" charset="0"/>
              </a:rPr>
              <a:t> </a:t>
            </a:r>
            <a:r>
              <a:rPr lang="el-GR" sz="1600" dirty="0">
                <a:cs typeface="Arial" pitchFamily="34" charset="0"/>
              </a:rPr>
              <a:t>κάθε πράξη ή σειρά πράξεων που πραγματοποιείται με ή χωρίς τη χρήση αυτοματοποιημένων μέσων, σε δεδομένα προσωπικού χαρακτήρα ή σε σύνολα δεδομένων προσωπικού χαρακτήρα, όπως η συλλογή, η καταχώριση, η οργάνωση, η διάρθρωση, η αποθήκευση, η προσαρμογή ή η μεταβολή και άλλα.</a:t>
            </a:r>
          </a:p>
          <a:p>
            <a:pPr marL="457200" indent="-223838" algn="just">
              <a:spcBef>
                <a:spcPts val="1200"/>
              </a:spcBef>
              <a:buClr>
                <a:schemeClr val="tx1"/>
              </a:buClr>
              <a:buFont typeface="Arial" pitchFamily="34" charset="0"/>
              <a:buChar char="•"/>
            </a:pPr>
            <a:r>
              <a:rPr lang="el-GR" sz="1600" dirty="0">
                <a:solidFill>
                  <a:schemeClr val="accent1">
                    <a:lumMod val="75000"/>
                  </a:schemeClr>
                </a:solidFill>
                <a:cs typeface="Arial" pitchFamily="34" charset="0"/>
              </a:rPr>
              <a:t>«δεδομένα προσωπικού χαρακτήρα»</a:t>
            </a:r>
            <a:r>
              <a:rPr lang="el-GR" sz="1600" dirty="0">
                <a:cs typeface="Arial" pitchFamily="34" charset="0"/>
              </a:rPr>
              <a:t>: κάθε πληροφορία που αφορά </a:t>
            </a:r>
            <a:r>
              <a:rPr lang="el-GR" sz="1600" dirty="0" err="1">
                <a:cs typeface="Arial" pitchFamily="34" charset="0"/>
              </a:rPr>
              <a:t>ταυτοποιημένο</a:t>
            </a:r>
            <a:r>
              <a:rPr lang="el-GR" sz="1600" dirty="0">
                <a:cs typeface="Arial" pitchFamily="34" charset="0"/>
              </a:rPr>
              <a:t> ή </a:t>
            </a:r>
            <a:r>
              <a:rPr lang="el-GR" sz="1600" dirty="0" err="1">
                <a:cs typeface="Arial" pitchFamily="34" charset="0"/>
              </a:rPr>
              <a:t>ταυτοποιήσιμο</a:t>
            </a:r>
            <a:r>
              <a:rPr lang="el-GR" sz="1600" dirty="0">
                <a:cs typeface="Arial" pitchFamily="34" charset="0"/>
              </a:rPr>
              <a:t> φυσικό πρόσωπο («υποκείμενο των δεδομένων»). </a:t>
            </a:r>
          </a:p>
          <a:p>
            <a:pPr indent="233363" algn="just">
              <a:spcBef>
                <a:spcPts val="1200"/>
              </a:spcBef>
              <a:buFont typeface="Wingdings" pitchFamily="2" charset="2"/>
              <a:buChar char="Ø"/>
            </a:pPr>
            <a:r>
              <a:rPr lang="el-GR" sz="1600" dirty="0">
                <a:cs typeface="Arial" pitchFamily="34" charset="0"/>
              </a:rPr>
              <a:t>Ο GDPR δεν εφαρμόζεται εάν:</a:t>
            </a:r>
          </a:p>
          <a:p>
            <a:pPr marL="457200" indent="-223838" algn="just">
              <a:spcBef>
                <a:spcPts val="1200"/>
              </a:spcBef>
              <a:buFont typeface="Wingdings" panose="05000000000000000000" pitchFamily="2" charset="2"/>
              <a:buChar char="ü"/>
            </a:pPr>
            <a:r>
              <a:rPr lang="el-GR" sz="1600" dirty="0">
                <a:cs typeface="Arial" pitchFamily="34" charset="0"/>
              </a:rPr>
              <a:t>το υποκείμενο των δεδομένων είναι νεκρό</a:t>
            </a:r>
          </a:p>
          <a:p>
            <a:pPr marL="457200" indent="-223838" algn="just">
              <a:spcBef>
                <a:spcPts val="1200"/>
              </a:spcBef>
              <a:buFont typeface="Wingdings" panose="05000000000000000000" pitchFamily="2" charset="2"/>
              <a:buChar char="ü"/>
            </a:pPr>
            <a:r>
              <a:rPr lang="el-GR" sz="1600" dirty="0">
                <a:cs typeface="Arial" pitchFamily="34" charset="0"/>
              </a:rPr>
              <a:t>το υποκείμενο των δεδομένων είναι νομικό πρόσωπο</a:t>
            </a:r>
          </a:p>
          <a:p>
            <a:pPr marL="457200" indent="-223838" algn="just">
              <a:spcBef>
                <a:spcPts val="1200"/>
              </a:spcBef>
              <a:buFont typeface="Wingdings" panose="05000000000000000000" pitchFamily="2" charset="2"/>
              <a:buChar char="ü"/>
            </a:pPr>
            <a:r>
              <a:rPr lang="el-GR" sz="1600" dirty="0">
                <a:cs typeface="Arial" pitchFamily="34" charset="0"/>
              </a:rPr>
              <a:t>η επεξεργασία γίνεται από πρόσωπο που ενεργεί για σκοπούς εκτός του εμπορικού, επιχειρηματικού ή επαγγελματικού του πεδίου</a:t>
            </a:r>
          </a:p>
        </p:txBody>
      </p:sp>
    </p:spTree>
    <p:extLst>
      <p:ext uri="{BB962C8B-B14F-4D97-AF65-F5344CB8AC3E}">
        <p14:creationId xmlns:p14="http://schemas.microsoft.com/office/powerpoint/2010/main" val="3799686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n-GB" sz="2600" dirty="0"/>
              <a:t>T</a:t>
            </a:r>
            <a:r>
              <a:rPr lang="el-GR" sz="2600" dirty="0"/>
              <a:t>ο Ευρύ Νομοθετικό Πλαίσιο του Κανονισμού (</a:t>
            </a:r>
            <a:r>
              <a:rPr lang="en-GB" sz="2600" dirty="0"/>
              <a:t>ii)</a:t>
            </a:r>
            <a:endParaRPr lang="el-GR" sz="2600" dirty="0"/>
          </a:p>
        </p:txBody>
      </p:sp>
      <p:sp>
        <p:nvSpPr>
          <p:cNvPr id="15" name="Rectangle 14"/>
          <p:cNvSpPr/>
          <p:nvPr/>
        </p:nvSpPr>
        <p:spPr>
          <a:xfrm>
            <a:off x="323527" y="1125538"/>
            <a:ext cx="8569647" cy="5183782"/>
          </a:xfrm>
          <a:prstGeom prst="rect">
            <a:avLst/>
          </a:prstGeom>
        </p:spPr>
        <p:txBody>
          <a:bodyPr vert="horz" lIns="91440" tIns="45720" rIns="91440" bIns="45720" rtlCol="0" anchor="t">
            <a:noAutofit/>
          </a:bodyPr>
          <a:lstStyle/>
          <a:p>
            <a:pPr algn="just">
              <a:spcBef>
                <a:spcPts val="1200"/>
              </a:spcBef>
            </a:pPr>
            <a:r>
              <a:rPr lang="el-GR" sz="1700" b="1" dirty="0">
                <a:cs typeface="Arial" pitchFamily="34" charset="0"/>
              </a:rPr>
              <a:t>Πεδίο εφαρμογής</a:t>
            </a:r>
            <a:endParaRPr lang="en-GB" sz="1700" b="1" dirty="0">
              <a:cs typeface="Arial" pitchFamily="34" charset="0"/>
            </a:endParaRPr>
          </a:p>
          <a:p>
            <a:pPr marL="285750" indent="-285750" algn="just">
              <a:spcBef>
                <a:spcPts val="1200"/>
              </a:spcBef>
              <a:buFont typeface="Wingdings" pitchFamily="2" charset="2"/>
              <a:buChar char="ü"/>
            </a:pPr>
            <a:r>
              <a:rPr lang="el-GR" sz="1700" dirty="0">
                <a:cs typeface="Arial" pitchFamily="34" charset="0"/>
              </a:rPr>
              <a:t>Κάθε επεξεργασία  αυτοματοποιημένη και μη </a:t>
            </a:r>
            <a:endParaRPr lang="en-GB" sz="1700" dirty="0">
              <a:cs typeface="Arial" pitchFamily="34" charset="0"/>
            </a:endParaRPr>
          </a:p>
          <a:p>
            <a:pPr marL="285750" indent="-285750" algn="just">
              <a:spcBef>
                <a:spcPts val="1200"/>
              </a:spcBef>
              <a:buFont typeface="Wingdings" pitchFamily="2" charset="2"/>
              <a:buChar char="ü"/>
            </a:pPr>
            <a:r>
              <a:rPr lang="el-GR" sz="1700" dirty="0">
                <a:cs typeface="Arial" pitchFamily="34" charset="0"/>
              </a:rPr>
              <a:t>Δημόσιες αρχές </a:t>
            </a:r>
            <a:r>
              <a:rPr lang="el-GR" sz="1700" u="sng" dirty="0">
                <a:cs typeface="Arial" pitchFamily="34" charset="0"/>
              </a:rPr>
              <a:t>με εξαίρεση </a:t>
            </a:r>
            <a:r>
              <a:rPr lang="el-GR" sz="1700" dirty="0">
                <a:cs typeface="Arial" pitchFamily="34" charset="0"/>
              </a:rPr>
              <a:t>την επεξεργασία για σκοπούς πρόληψης, διερεύνησης κλπ. εγκλημάτων και δημόσιας ασφάλειας  </a:t>
            </a:r>
            <a:endParaRPr lang="en-GB" sz="1700" dirty="0">
              <a:cs typeface="Arial" pitchFamily="34" charset="0"/>
            </a:endParaRPr>
          </a:p>
          <a:p>
            <a:pPr marL="285750" indent="-285750" algn="just">
              <a:spcBef>
                <a:spcPts val="1200"/>
              </a:spcBef>
              <a:buFont typeface="Wingdings" pitchFamily="2" charset="2"/>
              <a:buChar char="ü"/>
            </a:pPr>
            <a:r>
              <a:rPr lang="el-GR" sz="1700" dirty="0">
                <a:cs typeface="Arial" pitchFamily="34" charset="0"/>
              </a:rPr>
              <a:t>Δικαστήρια </a:t>
            </a:r>
            <a:r>
              <a:rPr lang="el-GR" sz="1700" u="sng" dirty="0">
                <a:cs typeface="Arial" pitchFamily="34" charset="0"/>
              </a:rPr>
              <a:t>με εξαίρεση </a:t>
            </a:r>
            <a:r>
              <a:rPr lang="el-GR" sz="1700" dirty="0">
                <a:cs typeface="Arial" pitchFamily="34" charset="0"/>
              </a:rPr>
              <a:t>την άσκηση δικαιοδοτικής αρμοδιότητας</a:t>
            </a:r>
          </a:p>
          <a:p>
            <a:pPr algn="just">
              <a:spcBef>
                <a:spcPts val="1200"/>
              </a:spcBef>
            </a:pPr>
            <a:r>
              <a:rPr lang="el-GR" sz="1700" b="1" dirty="0">
                <a:cs typeface="Arial" pitchFamily="34" charset="0"/>
              </a:rPr>
              <a:t>Εφαρμογή σε υπεύθυνους επεξεργασίας/ εκτελούντες επεξεργασία</a:t>
            </a:r>
          </a:p>
          <a:p>
            <a:pPr marL="285750" indent="-285750" algn="just">
              <a:spcBef>
                <a:spcPts val="1200"/>
              </a:spcBef>
              <a:buFont typeface="Wingdings" pitchFamily="2" charset="2"/>
              <a:buChar char="ü"/>
            </a:pPr>
            <a:r>
              <a:rPr lang="el-GR" sz="1700" dirty="0">
                <a:cs typeface="Arial" pitchFamily="34" charset="0"/>
              </a:rPr>
              <a:t> Κριτήριο η εγκατάσταση (ανεξάρτητα από τον τόπο επεξεργασίας) </a:t>
            </a:r>
          </a:p>
          <a:p>
            <a:pPr marL="285750" indent="-285750" algn="just">
              <a:spcBef>
                <a:spcPts val="1200"/>
              </a:spcBef>
              <a:buFont typeface="Wingdings" pitchFamily="2" charset="2"/>
              <a:buChar char="ü"/>
            </a:pPr>
            <a:r>
              <a:rPr lang="el-GR" sz="1700" dirty="0">
                <a:cs typeface="Arial" pitchFamily="34" charset="0"/>
              </a:rPr>
              <a:t>Υπεύθυνος: τόπος της κεντρικής διοίκησης/ λήψης αποφάσεων όσον αφορά τους σκοπούς και τα μέσα  </a:t>
            </a:r>
          </a:p>
          <a:p>
            <a:pPr marL="285750" indent="-285750" algn="just">
              <a:spcBef>
                <a:spcPts val="1200"/>
              </a:spcBef>
              <a:buFont typeface="Wingdings" pitchFamily="2" charset="2"/>
              <a:buChar char="ü"/>
            </a:pPr>
            <a:r>
              <a:rPr lang="el-GR" sz="1700" dirty="0">
                <a:cs typeface="Arial" pitchFamily="34" charset="0"/>
              </a:rPr>
              <a:t>Εκτελών: τόπος της κεντρικής διοίκησης/ κύριων δραστηριοτήτων επεξεργασίας </a:t>
            </a:r>
          </a:p>
          <a:p>
            <a:pPr algn="just">
              <a:spcBef>
                <a:spcPts val="1200"/>
              </a:spcBef>
            </a:pPr>
            <a:r>
              <a:rPr lang="el-GR" sz="1700" b="1" dirty="0">
                <a:cs typeface="Arial" pitchFamily="34" charset="0"/>
              </a:rPr>
              <a:t>Εφαρμογή Κανονισμού ακόμη κι αν ο υπεύθυνος επεξεργασίας δεν είναι εγκατεστημένος στην ΕΕ</a:t>
            </a:r>
          </a:p>
          <a:p>
            <a:pPr marL="285750" indent="-285750" algn="just">
              <a:spcBef>
                <a:spcPts val="1200"/>
              </a:spcBef>
              <a:buFont typeface="Wingdings" pitchFamily="2" charset="2"/>
              <a:buChar char="ü"/>
            </a:pPr>
            <a:r>
              <a:rPr lang="el-GR" sz="1700" b="1" dirty="0">
                <a:cs typeface="Arial" pitchFamily="34" charset="0"/>
              </a:rPr>
              <a:t> </a:t>
            </a:r>
            <a:r>
              <a:rPr lang="el-GR" sz="1700" dirty="0">
                <a:cs typeface="Arial" pitchFamily="34" charset="0"/>
              </a:rPr>
              <a:t>Αρκεί η προσφορά υπηρεσιών/ αγαθών σε πρόσωπα εντός ΕΕ.</a:t>
            </a:r>
            <a:endParaRPr lang="en-GB" sz="1700" dirty="0">
              <a:cs typeface="Arial" pitchFamily="34" charset="0"/>
            </a:endParaRPr>
          </a:p>
        </p:txBody>
      </p:sp>
    </p:spTree>
    <p:extLst>
      <p:ext uri="{BB962C8B-B14F-4D97-AF65-F5344CB8AC3E}">
        <p14:creationId xmlns:p14="http://schemas.microsoft.com/office/powerpoint/2010/main" val="897908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02219"/>
          </a:xfrm>
          <a:prstGeom prst="rect">
            <a:avLst/>
          </a:prstGeom>
        </p:spPr>
        <p:txBody>
          <a:bodyPr vert="horz" lIns="91440" tIns="45720" rIns="91440" bIns="45720" rtlCol="0" anchor="ctr">
            <a:noAutofit/>
          </a:bodyPr>
          <a:lstStyle/>
          <a:p>
            <a:pPr lvl="0">
              <a:spcBef>
                <a:spcPct val="0"/>
              </a:spcBef>
              <a:defRPr/>
            </a:pPr>
            <a:r>
              <a:rPr lang="en-GB" sz="2600" dirty="0"/>
              <a:t>Case law</a:t>
            </a:r>
            <a:r>
              <a:rPr lang="el-GR" sz="2600" dirty="0"/>
              <a:t> Προστασίας προσωπικών Δεδομένων </a:t>
            </a:r>
            <a:r>
              <a:rPr lang="en-GB" sz="2600" dirty="0"/>
              <a:t>(</a:t>
            </a:r>
            <a:r>
              <a:rPr lang="en-GB" sz="2600" dirty="0" err="1"/>
              <a:t>i</a:t>
            </a:r>
            <a:r>
              <a:rPr lang="en-GB" sz="2600" dirty="0"/>
              <a:t>)</a:t>
            </a:r>
            <a:endParaRPr lang="el-GR" sz="2600" dirty="0"/>
          </a:p>
        </p:txBody>
      </p:sp>
      <p:sp>
        <p:nvSpPr>
          <p:cNvPr id="15" name="Rectangle 14"/>
          <p:cNvSpPr/>
          <p:nvPr/>
        </p:nvSpPr>
        <p:spPr>
          <a:xfrm>
            <a:off x="323527" y="1196752"/>
            <a:ext cx="8569647" cy="4824536"/>
          </a:xfrm>
          <a:prstGeom prst="rect">
            <a:avLst/>
          </a:prstGeom>
        </p:spPr>
        <p:txBody>
          <a:bodyPr vert="horz" lIns="91440" tIns="45720" rIns="91440" bIns="45720" numCol="1" rtlCol="0" anchor="t">
            <a:noAutofit/>
          </a:bodyPr>
          <a:lstStyle/>
          <a:p>
            <a:pPr algn="ctr">
              <a:spcBef>
                <a:spcPts val="1200"/>
              </a:spcBef>
            </a:pPr>
            <a:r>
              <a:rPr lang="en-GB" sz="1700" b="1" dirty="0">
                <a:cs typeface="Arial" pitchFamily="34" charset="0"/>
              </a:rPr>
              <a:t>C-582/14, - </a:t>
            </a:r>
            <a:r>
              <a:rPr lang="en-GB" sz="1700" b="1" dirty="0" err="1">
                <a:cs typeface="Arial" pitchFamily="34" charset="0"/>
              </a:rPr>
              <a:t>Breyer</a:t>
            </a:r>
            <a:endParaRPr lang="el-GR" sz="1700" b="1" dirty="0">
              <a:cs typeface="Arial" pitchFamily="34" charset="0"/>
            </a:endParaRPr>
          </a:p>
          <a:p>
            <a:pPr algn="ctr">
              <a:spcBef>
                <a:spcPts val="1200"/>
              </a:spcBef>
            </a:pPr>
            <a:r>
              <a:rPr lang="el-GR" sz="1700" b="1" dirty="0">
                <a:cs typeface="Arial" pitchFamily="34" charset="0"/>
              </a:rPr>
              <a:t>Πραγματικά περιστατικά</a:t>
            </a:r>
          </a:p>
          <a:p>
            <a:pPr algn="just">
              <a:spcBef>
                <a:spcPts val="1200"/>
              </a:spcBef>
            </a:pPr>
            <a:r>
              <a:rPr lang="el-GR" sz="1700" b="1" dirty="0">
                <a:cs typeface="Arial" pitchFamily="34" charset="0"/>
              </a:rPr>
              <a:t>Ο P. </a:t>
            </a:r>
            <a:r>
              <a:rPr lang="el-GR" sz="1700" b="1" dirty="0" err="1">
                <a:cs typeface="Arial" pitchFamily="34" charset="0"/>
              </a:rPr>
              <a:t>Breyer</a:t>
            </a:r>
            <a:r>
              <a:rPr lang="el-GR" sz="1700" b="1" dirty="0">
                <a:cs typeface="Arial" pitchFamily="34" charset="0"/>
              </a:rPr>
              <a:t> άσκησε κατά της Ομοσπονδιακής Δημοκρατίας της Γερμανίας αγωγή παραλείψεως σχετικά με την αποθήκευση διευθύνσεων IP</a:t>
            </a:r>
          </a:p>
          <a:p>
            <a:pPr algn="just">
              <a:spcBef>
                <a:spcPts val="1200"/>
              </a:spcBef>
            </a:pPr>
            <a:r>
              <a:rPr lang="el-GR" sz="1700" dirty="0">
                <a:cs typeface="Arial" pitchFamily="34" charset="0"/>
              </a:rPr>
              <a:t>Πολλοί δημόσιοι φορείς στη Γερμανία διατηρούν ελεύθερα </a:t>
            </a:r>
            <a:r>
              <a:rPr lang="el-GR" sz="1700" dirty="0" err="1">
                <a:cs typeface="Arial" pitchFamily="34" charset="0"/>
              </a:rPr>
              <a:t>προσβάσιμες</a:t>
            </a:r>
            <a:r>
              <a:rPr lang="el-GR" sz="1700" dirty="0">
                <a:cs typeface="Arial" pitchFamily="34" charset="0"/>
              </a:rPr>
              <a:t> στο κοινό διαδικτυακές πύλες στις οποίες γνωστοποιούν πληροφορίες από την επικαιρότητα. </a:t>
            </a:r>
          </a:p>
          <a:p>
            <a:pPr algn="just">
              <a:spcBef>
                <a:spcPts val="1200"/>
              </a:spcBef>
            </a:pPr>
            <a:r>
              <a:rPr lang="el-GR" sz="1700" dirty="0">
                <a:cs typeface="Arial" pitchFamily="34" charset="0"/>
              </a:rPr>
              <a:t>Για αποτροπή επιθέσεων και διευκόλυνση της ποινικής διώξεως των επιτιθέμενων καταγράφεται κάθε πρόσβαση σε αρχεία πρωτοκόλλου.</a:t>
            </a:r>
          </a:p>
          <a:p>
            <a:pPr algn="just">
              <a:spcBef>
                <a:spcPts val="1200"/>
              </a:spcBef>
            </a:pPr>
            <a:r>
              <a:rPr lang="el-GR" sz="1700" dirty="0">
                <a:cs typeface="Arial" pitchFamily="34" charset="0"/>
              </a:rPr>
              <a:t> Σε αυτά αποθηκεύονται: το όνομα του αρχείου ή της ιστοσελίδας που </a:t>
            </a:r>
            <a:r>
              <a:rPr lang="el-GR" sz="1700" dirty="0" err="1">
                <a:cs typeface="Arial" pitchFamily="34" charset="0"/>
              </a:rPr>
              <a:t>τηλεφορτώθηκε</a:t>
            </a:r>
            <a:r>
              <a:rPr lang="el-GR" sz="1700" dirty="0">
                <a:cs typeface="Arial" pitchFamily="34" charset="0"/>
              </a:rPr>
              <a:t>, οι έννοιες που αναζητήθηκαν, ο χρόνος της </a:t>
            </a:r>
            <a:r>
              <a:rPr lang="el-GR" sz="1700" dirty="0" err="1">
                <a:cs typeface="Arial" pitchFamily="34" charset="0"/>
              </a:rPr>
              <a:t>τηλεφορτώσεως</a:t>
            </a:r>
            <a:r>
              <a:rPr lang="el-GR" sz="1700" dirty="0">
                <a:cs typeface="Arial" pitchFamily="34" charset="0"/>
              </a:rPr>
              <a:t>, η ποσότητα των δεδομένων που μεταφέρθηκαν, η αναφορά κατά πόσον ήταν επιτυχής η </a:t>
            </a:r>
            <a:r>
              <a:rPr lang="el-GR" sz="1700" dirty="0" err="1">
                <a:cs typeface="Arial" pitchFamily="34" charset="0"/>
              </a:rPr>
              <a:t>τηλεφόρτωση</a:t>
            </a:r>
            <a:r>
              <a:rPr lang="el-GR" sz="1700" dirty="0">
                <a:cs typeface="Arial" pitchFamily="34" charset="0"/>
              </a:rPr>
              <a:t> και </a:t>
            </a:r>
            <a:r>
              <a:rPr lang="el-GR" sz="1700" dirty="0">
                <a:solidFill>
                  <a:srgbClr val="FF0000"/>
                </a:solidFill>
                <a:cs typeface="Arial" pitchFamily="34" charset="0"/>
              </a:rPr>
              <a:t>η διεύθυνση ΙΡ</a:t>
            </a:r>
            <a:r>
              <a:rPr lang="el-GR" sz="1700" dirty="0">
                <a:cs typeface="Arial" pitchFamily="34" charset="0"/>
              </a:rPr>
              <a:t> του υπολογιστή που πραγματοποίησε την πρόσβαση</a:t>
            </a:r>
          </a:p>
          <a:p>
            <a:pPr algn="just">
              <a:spcBef>
                <a:spcPts val="1200"/>
              </a:spcBef>
            </a:pPr>
            <a:endParaRPr lang="en-GB" sz="1700" b="1" dirty="0">
              <a:cs typeface="Arial" pitchFamily="34" charset="0"/>
            </a:endParaRPr>
          </a:p>
        </p:txBody>
      </p:sp>
    </p:spTree>
    <p:extLst>
      <p:ext uri="{BB962C8B-B14F-4D97-AF65-F5344CB8AC3E}">
        <p14:creationId xmlns:p14="http://schemas.microsoft.com/office/powerpoint/2010/main" val="3895460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02219"/>
          </a:xfrm>
          <a:prstGeom prst="rect">
            <a:avLst/>
          </a:prstGeom>
        </p:spPr>
        <p:txBody>
          <a:bodyPr vert="horz" lIns="91440" tIns="45720" rIns="91440" bIns="45720" rtlCol="0" anchor="ctr">
            <a:noAutofit/>
          </a:bodyPr>
          <a:lstStyle/>
          <a:p>
            <a:pPr lvl="0">
              <a:spcBef>
                <a:spcPct val="0"/>
              </a:spcBef>
              <a:defRPr/>
            </a:pPr>
            <a:r>
              <a:rPr lang="en-GB" sz="2600" dirty="0"/>
              <a:t>Case law</a:t>
            </a:r>
            <a:r>
              <a:rPr lang="el-GR" sz="2600" dirty="0"/>
              <a:t> Προστασίας προσωπικών Δεδομένων </a:t>
            </a:r>
            <a:r>
              <a:rPr lang="en-GB" sz="2600" dirty="0"/>
              <a:t>(ii)</a:t>
            </a:r>
            <a:endParaRPr lang="el-GR" sz="2600" dirty="0"/>
          </a:p>
        </p:txBody>
      </p:sp>
      <p:sp>
        <p:nvSpPr>
          <p:cNvPr id="15" name="Rectangle 14"/>
          <p:cNvSpPr/>
          <p:nvPr/>
        </p:nvSpPr>
        <p:spPr>
          <a:xfrm>
            <a:off x="242856" y="1271080"/>
            <a:ext cx="8577616" cy="4966231"/>
          </a:xfrm>
          <a:prstGeom prst="rect">
            <a:avLst/>
          </a:prstGeom>
        </p:spPr>
        <p:txBody>
          <a:bodyPr vert="horz" lIns="91440" tIns="45720" rIns="91440" bIns="45720" numCol="1" rtlCol="0" anchor="t">
            <a:noAutofit/>
          </a:bodyPr>
          <a:lstStyle/>
          <a:p>
            <a:pPr algn="ctr">
              <a:spcBef>
                <a:spcPts val="1200"/>
              </a:spcBef>
            </a:pPr>
            <a:r>
              <a:rPr lang="el-GR" sz="1700" b="1" dirty="0">
                <a:cs typeface="Arial" pitchFamily="34" charset="0"/>
              </a:rPr>
              <a:t>     Προδικαστικά ερωτήματα</a:t>
            </a:r>
          </a:p>
          <a:p>
            <a:pPr marL="342900" indent="-342900" algn="just">
              <a:spcBef>
                <a:spcPts val="1200"/>
              </a:spcBef>
              <a:buAutoNum type="arabicParenR"/>
            </a:pPr>
            <a:r>
              <a:rPr lang="el-GR" sz="1700" dirty="0">
                <a:cs typeface="Arial" pitchFamily="34" charset="0"/>
              </a:rPr>
              <a:t>η διεύθυνση πρωτοκόλλου </a:t>
            </a:r>
            <a:r>
              <a:rPr lang="el-GR" sz="1700" dirty="0">
                <a:solidFill>
                  <a:srgbClr val="FF0000"/>
                </a:solidFill>
                <a:cs typeface="Arial" pitchFamily="34" charset="0"/>
              </a:rPr>
              <a:t>του διαδικτύου (ΙΡ) </a:t>
            </a:r>
            <a:r>
              <a:rPr lang="el-GR" sz="1700" dirty="0">
                <a:cs typeface="Arial" pitchFamily="34" charset="0"/>
              </a:rPr>
              <a:t>την οποία αποθηκεύει φορέας παροχής υπηρεσιών στο πλαίσιο προσβάσεως στην ιστοσελίδα του αποτελεί ως προς εκείνον δεδομένο προσωπικού χαρακτήρα σε περίπτωση που τρίτος (εν προκειμένω ο φορέας παροχής υπηρεσιών προσβάσεως στο διαδίκτυο) διαθέτει τα πρόσθετα δεδομένα που απαιτούνται για την εξακρίβωση της ταυτότητας του θιγόμενου προσώπου;</a:t>
            </a:r>
          </a:p>
          <a:p>
            <a:pPr marL="342900" indent="-342900" algn="just">
              <a:spcBef>
                <a:spcPts val="1200"/>
              </a:spcBef>
              <a:buAutoNum type="arabicParenR"/>
            </a:pPr>
            <a:r>
              <a:rPr lang="el-GR" sz="1700" dirty="0">
                <a:cs typeface="Arial" pitchFamily="34" charset="0"/>
              </a:rPr>
              <a:t>Αντιτίθεται το άρθρο 7, στοιχείο </a:t>
            </a:r>
            <a:r>
              <a:rPr lang="el-GR" sz="1700" dirty="0" err="1">
                <a:cs typeface="Arial" pitchFamily="34" charset="0"/>
              </a:rPr>
              <a:t>στ</a:t>
            </a:r>
            <a:r>
              <a:rPr lang="el-GR" sz="1700" dirty="0">
                <a:cs typeface="Arial" pitchFamily="34" charset="0"/>
              </a:rPr>
              <a:t>ʹ, της οδηγίας για την προστασία των δεδομένων προσωπικού χαρακτήρα σε εθνική κανονιστική ρύθμιση κατά την οποία ο φορέας παροχής υπηρεσιών δύναται να συλλέγει και να χρησιμοποιεί δεδομένα προσωπικού χαρακτήρα των χρηστών χωρίς τη συναίνεσή τους μόνο προκειμένου, εφόσον τούτο είναι αναγκαίο, να καταστεί δυνατή και να τιμολογηθεί η συγκεκριμένη χρήση του </a:t>
            </a:r>
            <a:r>
              <a:rPr lang="el-GR" sz="1700" dirty="0" err="1">
                <a:cs typeface="Arial" pitchFamily="34" charset="0"/>
              </a:rPr>
              <a:t>τηλεμέσου</a:t>
            </a:r>
            <a:r>
              <a:rPr lang="el-GR" sz="1700" dirty="0">
                <a:cs typeface="Arial" pitchFamily="34" charset="0"/>
              </a:rPr>
              <a:t> από τους εκάστοτε χρήστες, και κατά την οποία ο σκοπός της διασφαλίσεως της γενικής λειτουργικότητας του </a:t>
            </a:r>
            <a:r>
              <a:rPr lang="el-GR" sz="1700" dirty="0" err="1">
                <a:cs typeface="Arial" pitchFamily="34" charset="0"/>
              </a:rPr>
              <a:t>τηλεμέσου</a:t>
            </a:r>
            <a:r>
              <a:rPr lang="el-GR" sz="1700" dirty="0">
                <a:cs typeface="Arial" pitchFamily="34" charset="0"/>
              </a:rPr>
              <a:t> δεν μπορεί να δικαιολογήσει τη χρησιμοποίηση των δεδομένων μετά τη λήξη της εκάστοτε χρήσεως του </a:t>
            </a:r>
            <a:r>
              <a:rPr lang="el-GR" sz="1700" dirty="0" err="1">
                <a:cs typeface="Arial" pitchFamily="34" charset="0"/>
              </a:rPr>
              <a:t>τηλεμέσου</a:t>
            </a:r>
            <a:r>
              <a:rPr lang="el-GR" sz="1700" dirty="0">
                <a:cs typeface="Arial" pitchFamily="34" charset="0"/>
              </a:rPr>
              <a:t>;»</a:t>
            </a:r>
          </a:p>
          <a:p>
            <a:pPr algn="just">
              <a:spcBef>
                <a:spcPts val="1200"/>
              </a:spcBef>
            </a:pPr>
            <a:endParaRPr lang="el-GR" sz="1700" b="1" dirty="0">
              <a:cs typeface="Arial" pitchFamily="34" charset="0"/>
            </a:endParaRPr>
          </a:p>
          <a:p>
            <a:pPr algn="just">
              <a:spcBef>
                <a:spcPts val="1200"/>
              </a:spcBef>
            </a:pPr>
            <a:endParaRPr lang="en-GB" sz="1700" b="1" dirty="0">
              <a:cs typeface="Arial" pitchFamily="34" charset="0"/>
            </a:endParaRPr>
          </a:p>
        </p:txBody>
      </p:sp>
    </p:spTree>
    <p:extLst>
      <p:ext uri="{BB962C8B-B14F-4D97-AF65-F5344CB8AC3E}">
        <p14:creationId xmlns:p14="http://schemas.microsoft.com/office/powerpoint/2010/main" val="2619460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179512" y="116632"/>
            <a:ext cx="6777416" cy="718243"/>
          </a:xfrm>
          <a:prstGeom prst="rect">
            <a:avLst/>
          </a:prstGeom>
        </p:spPr>
        <p:txBody>
          <a:bodyPr vert="horz" lIns="91440" tIns="45720" rIns="91440" bIns="45720" rtlCol="0" anchor="ctr">
            <a:noAutofit/>
          </a:bodyPr>
          <a:lstStyle/>
          <a:p>
            <a:pPr lvl="0">
              <a:spcBef>
                <a:spcPct val="0"/>
              </a:spcBef>
              <a:defRPr/>
            </a:pPr>
            <a:r>
              <a:rPr lang="en-GB" sz="2600" dirty="0"/>
              <a:t>Case law</a:t>
            </a:r>
            <a:r>
              <a:rPr lang="el-GR" sz="2600" dirty="0"/>
              <a:t> Προστασίας προσωπικών Δεδομένων </a:t>
            </a:r>
            <a:r>
              <a:rPr lang="en-GB" sz="2600" dirty="0"/>
              <a:t>(iii)</a:t>
            </a:r>
            <a:endParaRPr lang="el-GR" sz="2600" dirty="0"/>
          </a:p>
        </p:txBody>
      </p:sp>
      <p:sp>
        <p:nvSpPr>
          <p:cNvPr id="15" name="Rectangle 14"/>
          <p:cNvSpPr/>
          <p:nvPr/>
        </p:nvSpPr>
        <p:spPr>
          <a:xfrm>
            <a:off x="323527" y="1125538"/>
            <a:ext cx="8569647" cy="5399806"/>
          </a:xfrm>
          <a:prstGeom prst="rect">
            <a:avLst/>
          </a:prstGeom>
        </p:spPr>
        <p:txBody>
          <a:bodyPr vert="horz" lIns="91440" tIns="45720" rIns="91440" bIns="45720" rtlCol="0" anchor="t">
            <a:noAutofit/>
          </a:bodyPr>
          <a:lstStyle/>
          <a:p>
            <a:pPr algn="ctr">
              <a:spcBef>
                <a:spcPts val="1200"/>
              </a:spcBef>
            </a:pPr>
            <a:r>
              <a:rPr lang="el-GR" sz="1600" b="1" dirty="0">
                <a:cs typeface="Arial" pitchFamily="34" charset="0"/>
              </a:rPr>
              <a:t>Διατακτικό </a:t>
            </a:r>
          </a:p>
          <a:p>
            <a:pPr algn="just">
              <a:spcBef>
                <a:spcPts val="1200"/>
              </a:spcBef>
            </a:pPr>
            <a:r>
              <a:rPr lang="el-GR" sz="1600" dirty="0">
                <a:cs typeface="Arial" pitchFamily="34" charset="0"/>
              </a:rPr>
              <a:t>«…δυναμική διεύθυνση πρωτοκόλλου του διαδικτύου (</a:t>
            </a:r>
            <a:r>
              <a:rPr lang="el-GR" sz="1600" dirty="0">
                <a:solidFill>
                  <a:srgbClr val="FF0000"/>
                </a:solidFill>
                <a:cs typeface="Arial" pitchFamily="34" charset="0"/>
              </a:rPr>
              <a:t>διεύθυνση IP</a:t>
            </a:r>
            <a:r>
              <a:rPr lang="el-GR" sz="1600" dirty="0">
                <a:cs typeface="Arial" pitchFamily="34" charset="0"/>
              </a:rPr>
              <a:t>) </a:t>
            </a:r>
            <a:r>
              <a:rPr lang="el-GR" sz="1600" dirty="0" err="1">
                <a:cs typeface="Arial" pitchFamily="34" charset="0"/>
              </a:rPr>
              <a:t>αποθηκευθείσα</a:t>
            </a:r>
            <a:r>
              <a:rPr lang="el-GR" sz="1600" dirty="0">
                <a:cs typeface="Arial" pitchFamily="34" charset="0"/>
              </a:rPr>
              <a:t> από τον φορέα παροχής υπηρεσιών </a:t>
            </a:r>
            <a:r>
              <a:rPr lang="el-GR" sz="1600" dirty="0" err="1">
                <a:cs typeface="Arial" pitchFamily="34" charset="0"/>
              </a:rPr>
              <a:t>τηλεμέσων</a:t>
            </a:r>
            <a:r>
              <a:rPr lang="el-GR" sz="1600" dirty="0">
                <a:cs typeface="Arial" pitchFamily="34" charset="0"/>
              </a:rPr>
              <a:t> επ’ ευκαιρία της επισκέψεως ενός χρήστη σε </a:t>
            </a:r>
            <a:r>
              <a:rPr lang="el-GR" sz="1600" dirty="0" err="1">
                <a:cs typeface="Arial" pitchFamily="34" charset="0"/>
              </a:rPr>
              <a:t>ιστότοπο</a:t>
            </a:r>
            <a:r>
              <a:rPr lang="el-GR" sz="1600" dirty="0">
                <a:cs typeface="Arial" pitchFamily="34" charset="0"/>
              </a:rPr>
              <a:t> τον οποίο ο εν λόγω φορέας καθιστά </a:t>
            </a:r>
            <a:r>
              <a:rPr lang="el-GR" sz="1600" dirty="0" err="1">
                <a:cs typeface="Arial" pitchFamily="34" charset="0"/>
              </a:rPr>
              <a:t>προσβάσιμο</a:t>
            </a:r>
            <a:r>
              <a:rPr lang="el-GR" sz="1600" dirty="0">
                <a:cs typeface="Arial" pitchFamily="34" charset="0"/>
              </a:rPr>
              <a:t> στο κοινό </a:t>
            </a:r>
            <a:r>
              <a:rPr lang="el-GR" sz="1600" b="1" dirty="0">
                <a:cs typeface="Arial" pitchFamily="34" charset="0"/>
              </a:rPr>
              <a:t>αποτελεί, για τον φορέα αυτόν, δεδομένο προσωπικού χαρακτήρα </a:t>
            </a:r>
            <a:r>
              <a:rPr lang="el-GR" sz="1600" dirty="0">
                <a:cs typeface="Arial" pitchFamily="34" charset="0"/>
              </a:rPr>
              <a:t>κατά την έννοια της διατάξεως αυτής, </a:t>
            </a:r>
            <a:r>
              <a:rPr lang="el-GR" sz="1600" b="1" dirty="0">
                <a:cs typeface="Arial" pitchFamily="34" charset="0"/>
              </a:rPr>
              <a:t>όταν έχει στη διάθεσή του νόμιμα μέσα βάσει των οποίων μπορεί να εξακριβωθεί η ταυτότητα του οικείου προσώπου χάρη στις πρόσθετες πληροφορίες που έχει στη διάθεσή του ο </a:t>
            </a:r>
            <a:r>
              <a:rPr lang="el-GR" sz="1600" b="1" dirty="0" err="1">
                <a:cs typeface="Arial" pitchFamily="34" charset="0"/>
              </a:rPr>
              <a:t>πάροχος</a:t>
            </a:r>
            <a:r>
              <a:rPr lang="el-GR" sz="1600" b="1" dirty="0">
                <a:cs typeface="Arial" pitchFamily="34" charset="0"/>
              </a:rPr>
              <a:t> υπηρεσιών προσβάσεως στο διαδίκτυο του εν λόγω προσώπου.</a:t>
            </a:r>
            <a:r>
              <a:rPr lang="el-GR" sz="1600" dirty="0">
                <a:cs typeface="Arial" pitchFamily="34" charset="0"/>
              </a:rPr>
              <a:t>.»</a:t>
            </a:r>
          </a:p>
          <a:p>
            <a:pPr algn="just">
              <a:spcBef>
                <a:spcPts val="1200"/>
              </a:spcBef>
            </a:pPr>
            <a:r>
              <a:rPr lang="el-GR" sz="1600" b="1" dirty="0">
                <a:cs typeface="Arial" pitchFamily="34" charset="0"/>
              </a:rPr>
              <a:t> </a:t>
            </a:r>
            <a:r>
              <a:rPr lang="el-GR" sz="1600" dirty="0">
                <a:solidFill>
                  <a:srgbClr val="FF0000"/>
                </a:solidFill>
                <a:cs typeface="Arial" pitchFamily="34" charset="0"/>
              </a:rPr>
              <a:t> </a:t>
            </a:r>
            <a:r>
              <a:rPr lang="el-GR" sz="1600" dirty="0">
                <a:cs typeface="Arial" pitchFamily="34" charset="0"/>
              </a:rPr>
              <a:t>«…</a:t>
            </a:r>
            <a:r>
              <a:rPr lang="el-GR" sz="1600" dirty="0">
                <a:solidFill>
                  <a:srgbClr val="FF0000"/>
                </a:solidFill>
                <a:cs typeface="Arial" pitchFamily="34" charset="0"/>
              </a:rPr>
              <a:t>Το άρθρο 7</a:t>
            </a:r>
            <a:r>
              <a:rPr lang="el-GR" sz="1600" dirty="0">
                <a:cs typeface="Arial" pitchFamily="34" charset="0"/>
              </a:rPr>
              <a:t>, στοιχείο </a:t>
            </a:r>
            <a:r>
              <a:rPr lang="el-GR" sz="1600" dirty="0" err="1">
                <a:cs typeface="Arial" pitchFamily="34" charset="0"/>
              </a:rPr>
              <a:t>στʹ</a:t>
            </a:r>
            <a:r>
              <a:rPr lang="el-GR" sz="1600" dirty="0">
                <a:cs typeface="Arial" pitchFamily="34" charset="0"/>
              </a:rPr>
              <a:t>, της οδηγίας 95/46 έχει την έννοια ότι </a:t>
            </a:r>
            <a:r>
              <a:rPr lang="el-GR" sz="1600" b="1" dirty="0">
                <a:cs typeface="Arial" pitchFamily="34" charset="0"/>
              </a:rPr>
              <a:t>αντιτίθεται</a:t>
            </a:r>
            <a:r>
              <a:rPr lang="el-GR" sz="1600" dirty="0">
                <a:cs typeface="Arial" pitchFamily="34" charset="0"/>
              </a:rPr>
              <a:t> σε ρύθμιση κράτους μέλους δυνάμει της οποίας φορέας παροχής υπηρεσιών </a:t>
            </a:r>
            <a:r>
              <a:rPr lang="el-GR" sz="1600" dirty="0" err="1">
                <a:cs typeface="Arial" pitchFamily="34" charset="0"/>
              </a:rPr>
              <a:t>τηλεμέσων</a:t>
            </a:r>
            <a:r>
              <a:rPr lang="el-GR" sz="1600" dirty="0">
                <a:cs typeface="Arial" pitchFamily="34" charset="0"/>
              </a:rPr>
              <a:t> δύναται να συλλέγει και να χρησιμοποιεί δεδομένα προσωπικού χαρακτήρα </a:t>
            </a:r>
            <a:r>
              <a:rPr lang="el-GR" sz="1600" dirty="0" err="1">
                <a:cs typeface="Arial" pitchFamily="34" charset="0"/>
              </a:rPr>
              <a:t>αφορώντα</a:t>
            </a:r>
            <a:r>
              <a:rPr lang="el-GR" sz="1600" dirty="0">
                <a:cs typeface="Arial" pitchFamily="34" charset="0"/>
              </a:rPr>
              <a:t> χρήστη των ως άνω υπηρεσιών χωρίς τη συγκατάθεσή του, </a:t>
            </a:r>
            <a:r>
              <a:rPr lang="el-GR" sz="1600" b="1" dirty="0">
                <a:cs typeface="Arial" pitchFamily="34" charset="0"/>
              </a:rPr>
              <a:t>μόνον αν η εν λόγω συλλογή και χρησιμοποίηση απαιτούνται για να καταστεί δυνατή και να τιμολογηθεί η συγκεκριμένη χρήση των ως άνω υπηρεσιών από τον εν λόγω χρήστη</a:t>
            </a:r>
            <a:r>
              <a:rPr lang="el-GR" sz="1600" dirty="0">
                <a:cs typeface="Arial" pitchFamily="34" charset="0"/>
              </a:rPr>
              <a:t>, </a:t>
            </a:r>
            <a:r>
              <a:rPr lang="el-GR" sz="1600" b="1" dirty="0">
                <a:cs typeface="Arial" pitchFamily="34" charset="0"/>
              </a:rPr>
              <a:t>και κατά την οποία ο σκοπός της διασφαλίσεως της γενικής λειτουργικότητας των ιδίων υπηρεσιών δεν μπορεί να δικαιολογήσει τη χρησιμοποίηση των δεδομένων αυτών </a:t>
            </a:r>
            <a:r>
              <a:rPr lang="el-GR" sz="1600" b="1" dirty="0">
                <a:solidFill>
                  <a:srgbClr val="FF0000"/>
                </a:solidFill>
                <a:cs typeface="Arial" pitchFamily="34" charset="0"/>
              </a:rPr>
              <a:t>μετά τη λήξη της εκάστοτε επισκέψεως σε </a:t>
            </a:r>
            <a:r>
              <a:rPr lang="el-GR" sz="1600" b="1" dirty="0" err="1">
                <a:solidFill>
                  <a:srgbClr val="FF0000"/>
                </a:solidFill>
                <a:cs typeface="Arial" pitchFamily="34" charset="0"/>
              </a:rPr>
              <a:t>ιστότοπο</a:t>
            </a:r>
            <a:r>
              <a:rPr lang="el-GR" sz="1600" dirty="0">
                <a:cs typeface="Arial" pitchFamily="34" charset="0"/>
              </a:rPr>
              <a:t>…».</a:t>
            </a:r>
          </a:p>
          <a:p>
            <a:pPr algn="just">
              <a:spcBef>
                <a:spcPts val="1200"/>
              </a:spcBef>
            </a:pPr>
            <a:endParaRPr lang="en-GB" sz="1600" b="1" dirty="0">
              <a:cs typeface="Arial" pitchFamily="34" charset="0"/>
            </a:endParaRPr>
          </a:p>
        </p:txBody>
      </p:sp>
    </p:spTree>
    <p:extLst>
      <p:ext uri="{BB962C8B-B14F-4D97-AF65-F5344CB8AC3E}">
        <p14:creationId xmlns:p14="http://schemas.microsoft.com/office/powerpoint/2010/main" val="2402033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Η Έννοια της Συγκατάθεσης</a:t>
            </a:r>
          </a:p>
        </p:txBody>
      </p:sp>
      <p:sp>
        <p:nvSpPr>
          <p:cNvPr id="15" name="Rectangle 14"/>
          <p:cNvSpPr/>
          <p:nvPr/>
        </p:nvSpPr>
        <p:spPr>
          <a:xfrm>
            <a:off x="323527" y="1125538"/>
            <a:ext cx="8569647" cy="4607718"/>
          </a:xfrm>
          <a:prstGeom prst="rect">
            <a:avLst/>
          </a:prstGeom>
        </p:spPr>
        <p:txBody>
          <a:bodyPr vert="horz" lIns="91440" tIns="45720" rIns="91440" bIns="45720" rtlCol="0" anchor="t">
            <a:noAutofit/>
          </a:bodyPr>
          <a:lstStyle/>
          <a:p>
            <a:pPr algn="just">
              <a:spcBef>
                <a:spcPts val="1200"/>
              </a:spcBef>
            </a:pPr>
            <a:endParaRPr lang="el-GR" sz="1700" dirty="0">
              <a:cs typeface="Arial" pitchFamily="34" charset="0"/>
            </a:endParaRPr>
          </a:p>
        </p:txBody>
      </p:sp>
      <p:graphicFrame>
        <p:nvGraphicFramePr>
          <p:cNvPr id="6" name="Διάγραμμα 5">
            <a:extLst>
              <a:ext uri="{FF2B5EF4-FFF2-40B4-BE49-F238E27FC236}">
                <a16:creationId xmlns:a16="http://schemas.microsoft.com/office/drawing/2014/main" xmlns="" id="{4B14777E-1144-4C1E-A373-66F687D1A891}"/>
              </a:ext>
            </a:extLst>
          </p:cNvPr>
          <p:cNvGraphicFramePr/>
          <p:nvPr>
            <p:extLst>
              <p:ext uri="{D42A27DB-BD31-4B8C-83A1-F6EECF244321}">
                <p14:modId xmlns:p14="http://schemas.microsoft.com/office/powerpoint/2010/main" val="4206577885"/>
              </p:ext>
            </p:extLst>
          </p:nvPr>
        </p:nvGraphicFramePr>
        <p:xfrm>
          <a:off x="1763688" y="1268760"/>
          <a:ext cx="5616624" cy="2088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Ορθογώνιο 2">
            <a:extLst>
              <a:ext uri="{FF2B5EF4-FFF2-40B4-BE49-F238E27FC236}">
                <a16:creationId xmlns:a16="http://schemas.microsoft.com/office/drawing/2014/main" xmlns="" id="{CE6DE832-A149-433A-A440-4D5A8BEAF63A}"/>
              </a:ext>
            </a:extLst>
          </p:cNvPr>
          <p:cNvSpPr/>
          <p:nvPr/>
        </p:nvSpPr>
        <p:spPr>
          <a:xfrm>
            <a:off x="539551" y="3645025"/>
            <a:ext cx="8353623" cy="243143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l-GR" sz="1600" dirty="0">
                <a:cs typeface="Arial" pitchFamily="34" charset="0"/>
              </a:rPr>
              <a:t>O υπεύθυνος επεξεργασίας πρέπει να είναι σε θέση να αποδείξει την ύπαρξη συγκατάθεσης. </a:t>
            </a:r>
          </a:p>
          <a:p>
            <a:pPr marL="285750" indent="-285750" algn="just">
              <a:lnSpc>
                <a:spcPct val="150000"/>
              </a:lnSpc>
              <a:buFont typeface="Wingdings" panose="05000000000000000000" pitchFamily="2" charset="2"/>
              <a:buChar char="Ø"/>
            </a:pPr>
            <a:r>
              <a:rPr lang="el-GR" sz="1600" dirty="0">
                <a:cs typeface="Arial" pitchFamily="34" charset="0"/>
              </a:rPr>
              <a:t>Ακόμη τα υποκείμενα των δεδομένων έχουν την δυνατότητα να ανακαλούν τη συγκατάθεση τους τόσο εύκολα όσο την παρείχαν το πρώτον.</a:t>
            </a:r>
          </a:p>
          <a:p>
            <a:pPr marL="285750" indent="-285750" algn="just">
              <a:lnSpc>
                <a:spcPct val="150000"/>
              </a:lnSpc>
              <a:buFont typeface="Wingdings" panose="05000000000000000000" pitchFamily="2" charset="2"/>
              <a:buChar char="Ø"/>
            </a:pPr>
            <a:r>
              <a:rPr lang="el-GR" sz="1600" dirty="0">
                <a:cs typeface="Arial" pitchFamily="34" charset="0"/>
              </a:rPr>
              <a:t>Όταν δίδεται συγκατάθεση για την επεξεργασία ειδικών κατηγοριών δεδομένων προσωπικού χαρακτήρα, απαιτείται να είναι ρητή. </a:t>
            </a:r>
          </a:p>
          <a:p>
            <a:pPr marL="742950" lvl="1" indent="-285750" algn="just">
              <a:buFont typeface="Calibri" pitchFamily="34" charset="0"/>
              <a:buChar char="x"/>
            </a:pPr>
            <a:r>
              <a:rPr lang="el-GR" sz="1600" dirty="0"/>
              <a:t>Όχι για παράδειγμα με γραπτή δήλωση, μεταξύ άλλων με ηλεκτρονικά μέσα, ή με προφορική δήλωση (όπως μπορεί να γίνει για τις λοιπές περιπτώσεις).</a:t>
            </a:r>
          </a:p>
        </p:txBody>
      </p:sp>
    </p:spTree>
    <p:extLst>
      <p:ext uri="{BB962C8B-B14F-4D97-AF65-F5344CB8AC3E}">
        <p14:creationId xmlns:p14="http://schemas.microsoft.com/office/powerpoint/2010/main" val="2113988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Νόμιμοι Λόγοι Επεξεργασίας</a:t>
            </a:r>
          </a:p>
        </p:txBody>
      </p:sp>
      <p:sp>
        <p:nvSpPr>
          <p:cNvPr id="15" name="Rectangle 14"/>
          <p:cNvSpPr/>
          <p:nvPr/>
        </p:nvSpPr>
        <p:spPr>
          <a:xfrm>
            <a:off x="323527" y="1125538"/>
            <a:ext cx="8424937" cy="5255790"/>
          </a:xfrm>
          <a:prstGeom prst="rect">
            <a:avLst/>
          </a:prstGeom>
        </p:spPr>
        <p:txBody>
          <a:bodyPr vert="horz" lIns="91440" tIns="45720" rIns="91440" bIns="45720" numCol="1" rtlCol="0" anchor="t">
            <a:noAutofit/>
          </a:bodyPr>
          <a:lstStyle/>
          <a:p>
            <a:pPr marL="282575" indent="-282575" algn="just">
              <a:spcBef>
                <a:spcPts val="1200"/>
              </a:spcBef>
            </a:pPr>
            <a:r>
              <a:rPr lang="el-GR" sz="1600" dirty="0">
                <a:cs typeface="Arial" pitchFamily="34" charset="0"/>
              </a:rPr>
              <a:t>Η επεξεργασία είναι σύννομη εφόσον:</a:t>
            </a:r>
          </a:p>
          <a:p>
            <a:pPr marL="282575" indent="-282575" algn="just">
              <a:spcBef>
                <a:spcPts val="1200"/>
              </a:spcBef>
              <a:buAutoNum type="arabicParenR"/>
            </a:pPr>
            <a:r>
              <a:rPr lang="el-GR" sz="1600" dirty="0">
                <a:cs typeface="Arial" pitchFamily="34" charset="0"/>
              </a:rPr>
              <a:t>Υπάρχει ρητή συναίνεση προς τούτο (για έναν ή περισσότερους συγκεκριμένους σκοπούς) ή </a:t>
            </a:r>
          </a:p>
          <a:p>
            <a:pPr marL="282575" indent="-282575" algn="just">
              <a:spcBef>
                <a:spcPts val="1200"/>
              </a:spcBef>
              <a:buAutoNum type="arabicParenR"/>
            </a:pPr>
            <a:r>
              <a:rPr lang="el-GR" sz="1600" dirty="0">
                <a:cs typeface="Arial" pitchFamily="34" charset="0"/>
              </a:rPr>
              <a:t>Όταν η επεξεργασία γίνεται για ένα από τους παρακάτω λόγους:</a:t>
            </a:r>
          </a:p>
          <a:p>
            <a:pPr marL="631825" indent="-292100" algn="just">
              <a:spcBef>
                <a:spcPts val="1200"/>
              </a:spcBef>
              <a:buFont typeface="Wingdings" panose="05000000000000000000" pitchFamily="2" charset="2"/>
              <a:buChar char="ü"/>
            </a:pPr>
            <a:r>
              <a:rPr lang="el-GR" sz="1600" dirty="0">
                <a:cs typeface="Arial" pitchFamily="34" charset="0"/>
              </a:rPr>
              <a:t>για την εκτέλεση σύμβασης της οποίας το υποκείμενο των δεδομένων είναι συμβαλλόμενο μέρος </a:t>
            </a:r>
          </a:p>
          <a:p>
            <a:pPr marL="631825" indent="-292100" algn="just">
              <a:spcBef>
                <a:spcPts val="1200"/>
              </a:spcBef>
              <a:buFont typeface="Wingdings" panose="05000000000000000000" pitchFamily="2" charset="2"/>
              <a:buChar char="ü"/>
            </a:pPr>
            <a:r>
              <a:rPr lang="el-GR" sz="1600" dirty="0">
                <a:cs typeface="Arial" pitchFamily="34" charset="0"/>
              </a:rPr>
              <a:t>για τη συμμόρφωση με έννομη υποχρέωση του υπευθύνου επεξεργασίας,</a:t>
            </a:r>
          </a:p>
          <a:p>
            <a:pPr marL="631825" indent="-292100" algn="just">
              <a:spcBef>
                <a:spcPts val="1200"/>
              </a:spcBef>
              <a:buFont typeface="Wingdings" panose="05000000000000000000" pitchFamily="2" charset="2"/>
              <a:buChar char="ü"/>
            </a:pPr>
            <a:r>
              <a:rPr lang="el-GR" sz="1600" dirty="0">
                <a:cs typeface="Arial" pitchFamily="34" charset="0"/>
              </a:rPr>
              <a:t>για τη διαφύλαξη ζωτικού συμφέροντος του υποκειμένου των δεδομένων ή άλλου φυσικού προσώπου,</a:t>
            </a:r>
          </a:p>
          <a:p>
            <a:pPr marL="631825" indent="-292100" algn="just">
              <a:spcBef>
                <a:spcPts val="1200"/>
              </a:spcBef>
              <a:buFont typeface="Wingdings" panose="05000000000000000000" pitchFamily="2" charset="2"/>
              <a:buChar char="ü"/>
            </a:pPr>
            <a:r>
              <a:rPr lang="el-GR" sz="1600" dirty="0">
                <a:cs typeface="Arial" pitchFamily="34" charset="0"/>
              </a:rPr>
              <a:t>για την εκπλήρωση καθήκοντος που εκτελείται προς το δημόσιο συμφέρον ή κατά την άσκηση δημόσιας εξουσίας που έχει ανατεθεί στον υπεύθυνο επεξεργασίας,</a:t>
            </a:r>
          </a:p>
          <a:p>
            <a:pPr marL="631825" indent="-292100" algn="just">
              <a:spcBef>
                <a:spcPts val="1200"/>
              </a:spcBef>
              <a:buFont typeface="Wingdings" panose="05000000000000000000" pitchFamily="2" charset="2"/>
              <a:buChar char="ü"/>
            </a:pPr>
            <a:r>
              <a:rPr lang="el-GR" sz="1600" dirty="0">
                <a:cs typeface="Arial" pitchFamily="34" charset="0"/>
              </a:rPr>
              <a:t>για τους σκοπούς των έννομων συμφερόντων που επιδιώκει ο υπεύθυνος επεξεργασίας ή τρίτος</a:t>
            </a:r>
            <a:endParaRPr lang="en-GB" sz="1600" dirty="0">
              <a:cs typeface="Arial" pitchFamily="34" charset="0"/>
            </a:endParaRPr>
          </a:p>
          <a:p>
            <a:pPr algn="just">
              <a:spcBef>
                <a:spcPts val="1200"/>
              </a:spcBef>
            </a:pPr>
            <a:r>
              <a:rPr lang="el-GR" sz="1600" dirty="0">
                <a:cs typeface="Arial" pitchFamily="34" charset="0"/>
              </a:rPr>
              <a:t>Σε κάθε περίπτωση δεν θα πρέπει να βλάπτονται το συμφέρον ή τα θεμελιώδη δικαιώματα και οι ελευθερίες του υποκειμένου των δεδομένων.</a:t>
            </a:r>
          </a:p>
        </p:txBody>
      </p:sp>
    </p:spTree>
    <p:extLst>
      <p:ext uri="{BB962C8B-B14F-4D97-AF65-F5344CB8AC3E}">
        <p14:creationId xmlns:p14="http://schemas.microsoft.com/office/powerpoint/2010/main" val="260777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7" y="190477"/>
            <a:ext cx="6098450" cy="51911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3000" noProof="0" dirty="0">
                <a:ea typeface="+mj-ea"/>
                <a:cs typeface="Arial" pitchFamily="34" charset="0"/>
              </a:rPr>
              <a:t>Περιεχόμενα</a:t>
            </a:r>
            <a:r>
              <a:rPr lang="en-GB" sz="3000" noProof="0" dirty="0">
                <a:ea typeface="+mj-ea"/>
                <a:cs typeface="Arial" pitchFamily="34" charset="0"/>
              </a:rPr>
              <a:t> (</a:t>
            </a:r>
            <a:r>
              <a:rPr lang="en-GB" sz="3000" noProof="0" dirty="0" err="1">
                <a:ea typeface="+mj-ea"/>
                <a:cs typeface="Arial" pitchFamily="34" charset="0"/>
              </a:rPr>
              <a:t>i</a:t>
            </a:r>
            <a:r>
              <a:rPr lang="en-GB" sz="3000" dirty="0">
                <a:ea typeface="+mj-ea"/>
                <a:cs typeface="Arial" pitchFamily="34" charset="0"/>
              </a:rPr>
              <a:t>)</a:t>
            </a:r>
            <a:endParaRPr lang="el-GR" sz="3000" noProof="0" dirty="0">
              <a:ea typeface="+mj-ea"/>
              <a:cs typeface="Arial" pitchFamily="34" charset="0"/>
            </a:endParaRPr>
          </a:p>
        </p:txBody>
      </p:sp>
      <p:sp>
        <p:nvSpPr>
          <p:cNvPr id="7" name="1 - Τίτλος"/>
          <p:cNvSpPr txBox="1">
            <a:spLocks/>
          </p:cNvSpPr>
          <p:nvPr/>
        </p:nvSpPr>
        <p:spPr>
          <a:xfrm>
            <a:off x="322138" y="1124744"/>
            <a:ext cx="8642350" cy="5389530"/>
          </a:xfrm>
          <a:prstGeom prst="rect">
            <a:avLst/>
          </a:prstGeom>
        </p:spPr>
        <p:txBody>
          <a:bodyPr vert="horz" lIns="91440" tIns="45720" rIns="91440" bIns="45720" rtlCol="0" anchor="t">
            <a:noAutofit/>
          </a:bodyPr>
          <a:lstStyle/>
          <a:p>
            <a:pPr marL="228600" lvl="0" indent="-228600">
              <a:spcBef>
                <a:spcPts val="1200"/>
              </a:spcBef>
              <a:defRPr/>
            </a:pPr>
            <a:r>
              <a:rPr lang="el-GR" sz="1400" dirty="0">
                <a:cs typeface="Arial" pitchFamily="34" charset="0"/>
              </a:rPr>
              <a:t>Ι. Εισαγωγή</a:t>
            </a:r>
          </a:p>
          <a:p>
            <a:pPr marL="514350" indent="-285750">
              <a:spcBef>
                <a:spcPct val="0"/>
              </a:spcBef>
              <a:buFont typeface="Arial" pitchFamily="34" charset="0"/>
              <a:buChar char="•"/>
              <a:defRPr/>
            </a:pPr>
            <a:r>
              <a:rPr lang="el-GR" sz="1400" dirty="0">
                <a:cs typeface="Arial" pitchFamily="34" charset="0"/>
              </a:rPr>
              <a:t>Η Έννοια της Ιδιωτικότητας και τα Προσωπικά Δεδομένα</a:t>
            </a:r>
          </a:p>
          <a:p>
            <a:pPr marL="514350" indent="-285750">
              <a:spcBef>
                <a:spcPct val="0"/>
              </a:spcBef>
              <a:buFont typeface="Arial" pitchFamily="34" charset="0"/>
              <a:buChar char="•"/>
              <a:defRPr/>
            </a:pPr>
            <a:r>
              <a:rPr lang="el-GR" sz="1400" dirty="0">
                <a:cs typeface="Arial" pitchFamily="34" charset="0"/>
              </a:rPr>
              <a:t>Η Ουσία της Προστασίας Προσωπικών Δεδομένων </a:t>
            </a:r>
          </a:p>
          <a:p>
            <a:pPr marL="514350" indent="-285750">
              <a:spcBef>
                <a:spcPct val="0"/>
              </a:spcBef>
              <a:buFont typeface="Arial" pitchFamily="34" charset="0"/>
              <a:buChar char="•"/>
              <a:defRPr/>
            </a:pPr>
            <a:r>
              <a:rPr lang="el-GR" sz="1400" dirty="0">
                <a:cs typeface="Arial" pitchFamily="34" charset="0"/>
              </a:rPr>
              <a:t>Προστασία Δεδομένων Προσωπικού Χαρακτήρα </a:t>
            </a:r>
          </a:p>
          <a:p>
            <a:pPr marL="514350" indent="-285750">
              <a:spcBef>
                <a:spcPct val="0"/>
              </a:spcBef>
              <a:buFont typeface="Arial" pitchFamily="34" charset="0"/>
              <a:buChar char="•"/>
              <a:defRPr/>
            </a:pPr>
            <a:r>
              <a:rPr lang="el-GR" sz="1400" dirty="0">
                <a:cs typeface="Arial" pitchFamily="34" charset="0"/>
              </a:rPr>
              <a:t>Μεταβαλλόμενο πλαίσιο</a:t>
            </a:r>
          </a:p>
          <a:p>
            <a:pPr marL="514350" indent="-285750">
              <a:spcBef>
                <a:spcPct val="0"/>
              </a:spcBef>
              <a:buFont typeface="Arial" pitchFamily="34" charset="0"/>
              <a:buChar char="•"/>
              <a:defRPr/>
            </a:pPr>
            <a:r>
              <a:rPr lang="el-GR" sz="1400" dirty="0">
                <a:cs typeface="Arial" pitchFamily="34" charset="0"/>
              </a:rPr>
              <a:t>Γιατί απαιτείται Νομοθετική Μεταρρύθμιση;</a:t>
            </a:r>
          </a:p>
          <a:p>
            <a:pPr marL="514350" lvl="0" indent="-285750">
              <a:spcBef>
                <a:spcPct val="0"/>
              </a:spcBef>
              <a:buFont typeface="Arial" pitchFamily="34" charset="0"/>
              <a:buChar char="•"/>
              <a:defRPr/>
            </a:pPr>
            <a:r>
              <a:rPr lang="el-GR" sz="1400" dirty="0">
                <a:cs typeface="Arial" pitchFamily="34" charset="0"/>
              </a:rPr>
              <a:t>Ασφάλεια των Δικτύων και των Συστημάτων Πληροφοριών</a:t>
            </a:r>
          </a:p>
          <a:p>
            <a:pPr marL="514350" lvl="0" indent="-285750">
              <a:spcBef>
                <a:spcPct val="0"/>
              </a:spcBef>
              <a:buFont typeface="Arial" pitchFamily="34" charset="0"/>
              <a:buChar char="•"/>
              <a:defRPr/>
            </a:pPr>
            <a:r>
              <a:rPr lang="el-GR" sz="1400" dirty="0">
                <a:cs typeface="Arial" pitchFamily="34" charset="0"/>
              </a:rPr>
              <a:t>Αρχές Προστασίας Προσωπικών Δεδομένων</a:t>
            </a:r>
          </a:p>
          <a:p>
            <a:pPr marL="342900" indent="-342900">
              <a:spcBef>
                <a:spcPts val="1200"/>
              </a:spcBef>
              <a:defRPr/>
            </a:pPr>
            <a:r>
              <a:rPr lang="el-GR" sz="1400" dirty="0">
                <a:ea typeface="+mj-ea"/>
                <a:cs typeface="Arial" pitchFamily="34" charset="0"/>
              </a:rPr>
              <a:t>ΙΙ. Ενεργειακός Τομέας και Προστασία Δεδομένων</a:t>
            </a:r>
          </a:p>
          <a:p>
            <a:pPr marL="514350" lvl="0" indent="-285750">
              <a:spcBef>
                <a:spcPct val="0"/>
              </a:spcBef>
              <a:buFont typeface="Arial" pitchFamily="34" charset="0"/>
              <a:buChar char="•"/>
              <a:defRPr/>
            </a:pPr>
            <a:r>
              <a:rPr lang="el-GR" sz="1400" dirty="0">
                <a:cs typeface="Arial" pitchFamily="34" charset="0"/>
              </a:rPr>
              <a:t>Η Ψηφιοποίηση της Ενέργειας</a:t>
            </a:r>
          </a:p>
          <a:p>
            <a:pPr marL="514350" lvl="0" indent="-285750">
              <a:spcBef>
                <a:spcPct val="0"/>
              </a:spcBef>
              <a:buFont typeface="Arial" pitchFamily="34" charset="0"/>
              <a:buChar char="•"/>
              <a:defRPr/>
            </a:pPr>
            <a:r>
              <a:rPr lang="el-GR" sz="1400" dirty="0">
                <a:cs typeface="Arial" pitchFamily="34" charset="0"/>
              </a:rPr>
              <a:t>Το Χειμερινό Πακέτο</a:t>
            </a:r>
          </a:p>
          <a:p>
            <a:pPr marL="514350" lvl="0" indent="-285750">
              <a:spcBef>
                <a:spcPct val="0"/>
              </a:spcBef>
              <a:buFont typeface="Arial" pitchFamily="34" charset="0"/>
              <a:buChar char="•"/>
              <a:defRPr/>
            </a:pPr>
            <a:r>
              <a:rPr lang="el-GR" sz="1400" dirty="0">
                <a:cs typeface="Arial" pitchFamily="34" charset="0"/>
              </a:rPr>
              <a:t>Ο Ρόλος των Ενεργειακών Καταναλωτών στο Χειμερινό Πακέτο</a:t>
            </a:r>
          </a:p>
          <a:p>
            <a:pPr marL="514350" lvl="0" indent="-285750">
              <a:spcBef>
                <a:spcPct val="0"/>
              </a:spcBef>
              <a:buFont typeface="Arial" pitchFamily="34" charset="0"/>
              <a:buChar char="•"/>
              <a:defRPr/>
            </a:pPr>
            <a:r>
              <a:rPr lang="el-GR" sz="1400" dirty="0">
                <a:cs typeface="Arial" pitchFamily="34" charset="0"/>
              </a:rPr>
              <a:t>Ενίσχυση της Θέσης και Προστασία των Ενεργειακών Καταναλωτών</a:t>
            </a:r>
          </a:p>
          <a:p>
            <a:pPr marL="514350" lvl="0" indent="-285750">
              <a:spcBef>
                <a:spcPct val="0"/>
              </a:spcBef>
              <a:buFont typeface="Arial" pitchFamily="34" charset="0"/>
              <a:buChar char="•"/>
              <a:defRPr/>
            </a:pPr>
            <a:r>
              <a:rPr lang="el-GR" sz="1400" dirty="0">
                <a:cs typeface="Arial" pitchFamily="34" charset="0"/>
              </a:rPr>
              <a:t>Διαχείριση Δεδομένων</a:t>
            </a:r>
            <a:endParaRPr lang="en-GB" sz="1400" dirty="0">
              <a:cs typeface="Arial" pitchFamily="34" charset="0"/>
            </a:endParaRPr>
          </a:p>
          <a:p>
            <a:pPr marL="514350" lvl="0" indent="-285750">
              <a:spcBef>
                <a:spcPct val="0"/>
              </a:spcBef>
              <a:buFont typeface="Arial" pitchFamily="34" charset="0"/>
              <a:buChar char="•"/>
              <a:defRPr/>
            </a:pPr>
            <a:r>
              <a:rPr lang="el-GR" sz="1400" dirty="0">
                <a:cs typeface="Arial" pitchFamily="34" charset="0"/>
              </a:rPr>
              <a:t>Θεσμοθέτηση των Έξυπνων Συστημάτων</a:t>
            </a:r>
          </a:p>
          <a:p>
            <a:pPr marL="514350" lvl="0" indent="-285750">
              <a:spcBef>
                <a:spcPct val="0"/>
              </a:spcBef>
              <a:buFont typeface="Arial" pitchFamily="34" charset="0"/>
              <a:buChar char="•"/>
              <a:defRPr/>
            </a:pPr>
            <a:r>
              <a:rPr lang="el-GR" sz="1400" dirty="0">
                <a:cs typeface="Arial" pitchFamily="34" charset="0"/>
              </a:rPr>
              <a:t>Έξυπνα Συστήματα Μέτρησης</a:t>
            </a:r>
          </a:p>
          <a:p>
            <a:pPr marL="514350" lvl="0" indent="-285750">
              <a:spcBef>
                <a:spcPct val="0"/>
              </a:spcBef>
              <a:buFont typeface="Arial" pitchFamily="34" charset="0"/>
              <a:buChar char="•"/>
              <a:defRPr/>
            </a:pPr>
            <a:r>
              <a:rPr lang="el-GR" sz="1400" dirty="0">
                <a:cs typeface="Arial" pitchFamily="34" charset="0"/>
              </a:rPr>
              <a:t>Έξυπνα Συστήματα Μέτρησης &amp; Προκλήσεις</a:t>
            </a:r>
          </a:p>
          <a:p>
            <a:pPr marL="514350" indent="-285750">
              <a:spcBef>
                <a:spcPct val="0"/>
              </a:spcBef>
              <a:buFont typeface="Arial" pitchFamily="34" charset="0"/>
              <a:buChar char="•"/>
              <a:defRPr/>
            </a:pPr>
            <a:r>
              <a:rPr lang="el-GR" sz="1400" dirty="0"/>
              <a:t>Πλαίσιο Προστασίας</a:t>
            </a:r>
            <a:endParaRPr lang="en-GB" sz="1400" dirty="0"/>
          </a:p>
          <a:p>
            <a:pPr marL="514350" indent="-285750">
              <a:spcBef>
                <a:spcPct val="0"/>
              </a:spcBef>
              <a:buFont typeface="Arial" pitchFamily="34" charset="0"/>
              <a:buChar char="•"/>
              <a:defRPr/>
            </a:pPr>
            <a:r>
              <a:rPr lang="el-GR" sz="1400" dirty="0">
                <a:cs typeface="Arial" pitchFamily="34" charset="0"/>
              </a:rPr>
              <a:t>Το Ευρύ Νομοθετικό Πλαίσιο του Κανονισμού (i)</a:t>
            </a:r>
          </a:p>
          <a:p>
            <a:pPr marL="514350" indent="-285750">
              <a:spcBef>
                <a:spcPct val="0"/>
              </a:spcBef>
              <a:buFont typeface="Arial" pitchFamily="34" charset="0"/>
              <a:buChar char="•"/>
              <a:defRPr/>
            </a:pPr>
            <a:r>
              <a:rPr lang="el-GR" sz="1400" dirty="0">
                <a:cs typeface="Arial" pitchFamily="34" charset="0"/>
              </a:rPr>
              <a:t>Το Ευρύ Νομοθετικό Πλαίσιο του Κανονισμού (i</a:t>
            </a:r>
            <a:r>
              <a:rPr lang="en-GB" sz="1400" dirty="0" err="1">
                <a:cs typeface="Arial" pitchFamily="34" charset="0"/>
              </a:rPr>
              <a:t>i</a:t>
            </a:r>
            <a:r>
              <a:rPr lang="el-GR" sz="1400" dirty="0">
                <a:cs typeface="Arial" pitchFamily="34" charset="0"/>
              </a:rPr>
              <a:t>)</a:t>
            </a:r>
          </a:p>
          <a:p>
            <a:pPr marL="514350" indent="-285750">
              <a:spcBef>
                <a:spcPct val="0"/>
              </a:spcBef>
              <a:buFont typeface="Arial" pitchFamily="34" charset="0"/>
              <a:buChar char="•"/>
              <a:defRPr/>
            </a:pPr>
            <a:r>
              <a:rPr lang="el-GR" sz="1400" dirty="0">
                <a:cs typeface="Arial" pitchFamily="34" charset="0"/>
              </a:rPr>
              <a:t>Case Law Προστασίας προσωπικών Δεδομένων (i)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Δικαιώματα Υποκειμένων των Δεδομένων Επεξεργασίας </a:t>
            </a:r>
          </a:p>
        </p:txBody>
      </p:sp>
      <p:sp>
        <p:nvSpPr>
          <p:cNvPr id="15" name="Rectangle 14"/>
          <p:cNvSpPr/>
          <p:nvPr/>
        </p:nvSpPr>
        <p:spPr>
          <a:xfrm>
            <a:off x="323527" y="1125538"/>
            <a:ext cx="8569647" cy="4607718"/>
          </a:xfrm>
          <a:prstGeom prst="rect">
            <a:avLst/>
          </a:prstGeom>
        </p:spPr>
        <p:txBody>
          <a:bodyPr vert="horz" lIns="91440" tIns="45720" rIns="91440" bIns="45720" rtlCol="0" anchor="t">
            <a:noAutofit/>
          </a:bodyPr>
          <a:lstStyle/>
          <a:p>
            <a:pPr algn="just">
              <a:spcBef>
                <a:spcPts val="1200"/>
              </a:spcBef>
            </a:pPr>
            <a:r>
              <a:rPr lang="el-GR" sz="1700" b="1" dirty="0">
                <a:cs typeface="Arial" pitchFamily="34" charset="0"/>
              </a:rPr>
              <a:t>Δικαιώματα</a:t>
            </a:r>
          </a:p>
          <a:p>
            <a:pPr marL="339725" indent="-222250" algn="just">
              <a:spcBef>
                <a:spcPts val="1200"/>
              </a:spcBef>
              <a:buFont typeface="Wingdings" panose="05000000000000000000" pitchFamily="2" charset="2"/>
              <a:buChar char="ü"/>
            </a:pPr>
            <a:r>
              <a:rPr lang="el-GR" sz="1700" b="1" dirty="0">
                <a:cs typeface="Arial" pitchFamily="34" charset="0"/>
              </a:rPr>
              <a:t>Ευκολότερη πρόσβαση στα δεδομένα </a:t>
            </a:r>
            <a:r>
              <a:rPr lang="el-GR" sz="1700" dirty="0">
                <a:cs typeface="Arial" pitchFamily="34" charset="0"/>
              </a:rPr>
              <a:t>τους. Περισσότερες πληροφορίες σχετικά με τον τρόπο επεξεργασίας των δεδομένων τους και αυτές οι πληροφορίες θα πρέπει να είναι διαθέσιμες με σαφή και κατανοητό τρόπο.</a:t>
            </a:r>
          </a:p>
          <a:p>
            <a:pPr marL="339725" indent="-222250" algn="just">
              <a:spcBef>
                <a:spcPts val="1200"/>
              </a:spcBef>
              <a:buFont typeface="Wingdings" panose="05000000000000000000" pitchFamily="2" charset="2"/>
              <a:buChar char="ü"/>
            </a:pPr>
            <a:r>
              <a:rPr lang="el-GR" sz="1700" b="1" dirty="0" err="1">
                <a:cs typeface="Arial" pitchFamily="34" charset="0"/>
              </a:rPr>
              <a:t>Φορητότητα</a:t>
            </a:r>
            <a:r>
              <a:rPr lang="el-GR" sz="1700" b="1" dirty="0">
                <a:cs typeface="Arial" pitchFamily="34" charset="0"/>
              </a:rPr>
              <a:t> των δεδομένων</a:t>
            </a:r>
            <a:r>
              <a:rPr lang="el-GR" sz="1700" dirty="0">
                <a:cs typeface="Arial" pitchFamily="34" charset="0"/>
              </a:rPr>
              <a:t>. Ευκολότερη τη διαβίβαση δεδομένων προσωπικού χαρακτήρα μεταξύ </a:t>
            </a:r>
            <a:r>
              <a:rPr lang="el-GR" sz="1700" dirty="0" err="1">
                <a:cs typeface="Arial" pitchFamily="34" charset="0"/>
              </a:rPr>
              <a:t>παρόχων</a:t>
            </a:r>
            <a:r>
              <a:rPr lang="el-GR" sz="1700" dirty="0">
                <a:cs typeface="Arial" pitchFamily="34" charset="0"/>
              </a:rPr>
              <a:t> υπηρεσιών.</a:t>
            </a:r>
          </a:p>
          <a:p>
            <a:pPr marL="339725" indent="-222250" algn="just">
              <a:spcBef>
                <a:spcPts val="1200"/>
              </a:spcBef>
              <a:buFont typeface="Wingdings" panose="05000000000000000000" pitchFamily="2" charset="2"/>
              <a:buChar char="ü"/>
            </a:pPr>
            <a:r>
              <a:rPr lang="el-GR" sz="1700" b="1" dirty="0">
                <a:cs typeface="Arial" pitchFamily="34" charset="0"/>
              </a:rPr>
              <a:t>Διαγραφή</a:t>
            </a:r>
            <a:r>
              <a:rPr lang="el-GR" sz="1700" dirty="0">
                <a:cs typeface="Arial" pitchFamily="34" charset="0"/>
              </a:rPr>
              <a:t> («δικαίωμα στη λήθη») όταν ένα άτομο δεν επιθυμεί πλέον την επεξεργασία των δεδομένων του και υπό τον όρο ότι δεν υπάρχουν βάσιμοι λόγοι για να τη διατήρησή τους</a:t>
            </a:r>
          </a:p>
          <a:p>
            <a:pPr marL="339725" indent="-222250" algn="just">
              <a:spcBef>
                <a:spcPts val="1200"/>
              </a:spcBef>
              <a:buFont typeface="Wingdings" panose="05000000000000000000" pitchFamily="2" charset="2"/>
              <a:buChar char="ü"/>
            </a:pPr>
            <a:r>
              <a:rPr lang="el-GR" sz="1700" b="1" dirty="0">
                <a:cs typeface="Arial" pitchFamily="34" charset="0"/>
              </a:rPr>
              <a:t>Γνωστοποίηση παραβιάσεων δεδομένων</a:t>
            </a:r>
            <a:r>
              <a:rPr lang="el-GR" sz="1700" dirty="0">
                <a:cs typeface="Arial" pitchFamily="34" charset="0"/>
              </a:rPr>
              <a:t>, μέσω του υπεύθυνου επεξεργασίας ο οποίος υποχρεούται εντός 72 ωρών να κοινοποιεί τις παραβιάσεις στην αρμόδια εθνική εποπτική αρχή αλλά και στο υποκείμενο των δεδομένων εφόσον πηγάζουν σοβαροί κίνδυνοι γι' αυτό από την συγκεκριμένη παραβίαση.</a:t>
            </a:r>
          </a:p>
        </p:txBody>
      </p:sp>
      <p:sp>
        <p:nvSpPr>
          <p:cNvPr id="3" name="Rectangle 1"/>
          <p:cNvSpPr>
            <a:spLocks noChangeArrowheads="1"/>
          </p:cNvSpPr>
          <p:nvPr/>
        </p:nvSpPr>
        <p:spPr bwMode="auto">
          <a:xfrm>
            <a:off x="826890" y="5319499"/>
            <a:ext cx="8066286" cy="106182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36838" algn="ctr"/>
              </a:tabLst>
              <a:defRPr>
                <a:solidFill>
                  <a:schemeClr val="tx1"/>
                </a:solidFill>
                <a:latin typeface="Arial" panose="020B0604020202020204" pitchFamily="34" charset="0"/>
              </a:defRPr>
            </a:lvl1pPr>
            <a:lvl2pPr eaLnBrk="0" fontAlgn="base" hangingPunct="0">
              <a:spcBef>
                <a:spcPct val="0"/>
              </a:spcBef>
              <a:spcAft>
                <a:spcPct val="0"/>
              </a:spcAft>
              <a:tabLst>
                <a:tab pos="2636838" algn="ctr"/>
              </a:tabLst>
              <a:defRPr>
                <a:solidFill>
                  <a:schemeClr val="tx1"/>
                </a:solidFill>
                <a:latin typeface="Arial" panose="020B0604020202020204" pitchFamily="34" charset="0"/>
              </a:defRPr>
            </a:lvl2pPr>
            <a:lvl3pPr eaLnBrk="0" fontAlgn="base" hangingPunct="0">
              <a:spcBef>
                <a:spcPct val="0"/>
              </a:spcBef>
              <a:spcAft>
                <a:spcPct val="0"/>
              </a:spcAft>
              <a:tabLst>
                <a:tab pos="2636838" algn="ctr"/>
              </a:tabLst>
              <a:defRPr>
                <a:solidFill>
                  <a:schemeClr val="tx1"/>
                </a:solidFill>
                <a:latin typeface="Arial" panose="020B0604020202020204" pitchFamily="34" charset="0"/>
              </a:defRPr>
            </a:lvl3pPr>
            <a:lvl4pPr eaLnBrk="0" fontAlgn="base" hangingPunct="0">
              <a:spcBef>
                <a:spcPct val="0"/>
              </a:spcBef>
              <a:spcAft>
                <a:spcPct val="0"/>
              </a:spcAft>
              <a:tabLst>
                <a:tab pos="2636838" algn="ctr"/>
              </a:tabLst>
              <a:defRPr>
                <a:solidFill>
                  <a:schemeClr val="tx1"/>
                </a:solidFill>
                <a:latin typeface="Arial" panose="020B0604020202020204" pitchFamily="34" charset="0"/>
              </a:defRPr>
            </a:lvl4pPr>
            <a:lvl5pPr eaLnBrk="0" fontAlgn="base" hangingPunct="0">
              <a:spcBef>
                <a:spcPct val="0"/>
              </a:spcBef>
              <a:spcAft>
                <a:spcPct val="0"/>
              </a:spcAft>
              <a:tabLst>
                <a:tab pos="2636838" algn="ctr"/>
              </a:tabLst>
              <a:defRPr>
                <a:solidFill>
                  <a:schemeClr val="tx1"/>
                </a:solidFill>
                <a:latin typeface="Arial" panose="020B0604020202020204" pitchFamily="34" charset="0"/>
              </a:defRPr>
            </a:lvl5pPr>
            <a:lvl6pPr eaLnBrk="0" fontAlgn="base" hangingPunct="0">
              <a:spcBef>
                <a:spcPct val="0"/>
              </a:spcBef>
              <a:spcAft>
                <a:spcPct val="0"/>
              </a:spcAft>
              <a:tabLst>
                <a:tab pos="2636838" algn="ctr"/>
              </a:tabLst>
              <a:defRPr>
                <a:solidFill>
                  <a:schemeClr val="tx1"/>
                </a:solidFill>
                <a:latin typeface="Arial" panose="020B0604020202020204" pitchFamily="34" charset="0"/>
              </a:defRPr>
            </a:lvl6pPr>
            <a:lvl7pPr eaLnBrk="0" fontAlgn="base" hangingPunct="0">
              <a:spcBef>
                <a:spcPct val="0"/>
              </a:spcBef>
              <a:spcAft>
                <a:spcPct val="0"/>
              </a:spcAft>
              <a:tabLst>
                <a:tab pos="2636838" algn="ctr"/>
              </a:tabLst>
              <a:defRPr>
                <a:solidFill>
                  <a:schemeClr val="tx1"/>
                </a:solidFill>
                <a:latin typeface="Arial" panose="020B0604020202020204" pitchFamily="34" charset="0"/>
              </a:defRPr>
            </a:lvl7pPr>
            <a:lvl8pPr eaLnBrk="0" fontAlgn="base" hangingPunct="0">
              <a:spcBef>
                <a:spcPct val="0"/>
              </a:spcBef>
              <a:spcAft>
                <a:spcPct val="0"/>
              </a:spcAft>
              <a:tabLst>
                <a:tab pos="2636838" algn="ctr"/>
              </a:tabLst>
              <a:defRPr>
                <a:solidFill>
                  <a:schemeClr val="tx1"/>
                </a:solidFill>
                <a:latin typeface="Arial" panose="020B0604020202020204" pitchFamily="34" charset="0"/>
              </a:defRPr>
            </a:lvl8pPr>
            <a:lvl9pPr eaLnBrk="0" fontAlgn="base" hangingPunct="0">
              <a:spcBef>
                <a:spcPct val="0"/>
              </a:spcBef>
              <a:spcAft>
                <a:spcPct val="0"/>
              </a:spcAft>
              <a:tabLst>
                <a:tab pos="2636838" algn="ctr"/>
              </a:tabLst>
              <a:defRPr>
                <a:solidFill>
                  <a:schemeClr val="tx1"/>
                </a:solidFill>
                <a:latin typeface="Arial" panose="020B0604020202020204" pitchFamily="34" charset="0"/>
              </a:defRPr>
            </a:lvl9pPr>
          </a:lstStyle>
          <a:p>
            <a:pPr marR="0" lvl="0" algn="r" defTabSz="914400" rtl="0" eaLnBrk="0" fontAlgn="base" latinLnBrk="0" hangingPunct="0">
              <a:lnSpc>
                <a:spcPct val="100000"/>
              </a:lnSpc>
              <a:spcBef>
                <a:spcPct val="0"/>
              </a:spcBef>
              <a:spcAft>
                <a:spcPct val="0"/>
              </a:spcAft>
              <a:buClrTx/>
              <a:buSzTx/>
              <a:tabLst>
                <a:tab pos="2636838" algn="ctr"/>
              </a:tabLst>
            </a:pPr>
            <a:r>
              <a:rPr lang="el-GR" altLang="en-US" sz="900" u="sng" dirty="0">
                <a:latin typeface="+mj-lt"/>
                <a:ea typeface="Times New Roman" panose="02020603050405020304" pitchFamily="18" charset="0"/>
              </a:rPr>
              <a:t>Πηγές</a:t>
            </a:r>
            <a:endParaRPr kumimoji="0" lang="el-GR" altLang="en-US" sz="900" b="0" i="0" u="sng" strike="noStrike" cap="none" normalizeH="0" baseline="0" dirty="0">
              <a:ln>
                <a:noFill/>
              </a:ln>
              <a:solidFill>
                <a:schemeClr val="tx1"/>
              </a:solidFill>
              <a:effectLst/>
              <a:latin typeface="+mj-lt"/>
              <a:ea typeface="Times New Roman" panose="02020603050405020304" pitchFamily="18" charset="0"/>
            </a:endParaRPr>
          </a:p>
          <a:p>
            <a:pPr marR="0" lvl="0" algn="r" defTabSz="914400" rtl="0" eaLnBrk="0" fontAlgn="base" latinLnBrk="0" hangingPunct="0">
              <a:lnSpc>
                <a:spcPct val="100000"/>
              </a:lnSpc>
              <a:spcBef>
                <a:spcPct val="0"/>
              </a:spcBef>
              <a:spcAft>
                <a:spcPct val="0"/>
              </a:spcAft>
              <a:buClrTx/>
              <a:buSzTx/>
              <a:buFont typeface="Arial" panose="020B0604020202020204" pitchFamily="34" charset="0"/>
              <a:buChar char="•"/>
              <a:tabLst>
                <a:tab pos="2636838" algn="ctr"/>
              </a:tabLst>
            </a:pPr>
            <a:r>
              <a:rPr kumimoji="0" lang="en-US" altLang="en-US" sz="900" b="0" i="1" u="none" strike="noStrike" cap="none" normalizeH="0" baseline="0" dirty="0">
                <a:ln>
                  <a:noFill/>
                </a:ln>
                <a:solidFill>
                  <a:schemeClr val="tx1"/>
                </a:solidFill>
                <a:effectLst/>
                <a:latin typeface="+mj-lt"/>
                <a:ea typeface="Times New Roman" panose="02020603050405020304" pitchFamily="18" charset="0"/>
              </a:rPr>
              <a:t>European Commission - Fact Sheet, “Questions and Answers - Data protection reform”, </a:t>
            </a:r>
            <a:r>
              <a:rPr kumimoji="0" lang="en-US" altLang="en-US" sz="900" b="0" i="1" u="none" strike="noStrike" cap="none" normalizeH="0" baseline="0" dirty="0">
                <a:ln>
                  <a:noFill/>
                </a:ln>
                <a:solidFill>
                  <a:srgbClr val="000000"/>
                </a:solidFill>
                <a:effectLst/>
                <a:latin typeface="+mj-lt"/>
                <a:ea typeface="Times New Roman" panose="02020603050405020304" pitchFamily="18" charset="0"/>
              </a:rPr>
              <a:t>Brussels, 21 December 2015, MEMO/15/6385.</a:t>
            </a:r>
            <a:endParaRPr kumimoji="0" lang="en-GB" altLang="en-US" sz="900" b="0" i="1" u="none" strike="noStrike" cap="none" normalizeH="0" baseline="0" dirty="0">
              <a:ln>
                <a:noFill/>
              </a:ln>
              <a:solidFill>
                <a:schemeClr val="tx1"/>
              </a:solidFill>
              <a:effectLst/>
              <a:latin typeface="+mj-lt"/>
            </a:endParaRPr>
          </a:p>
          <a:p>
            <a:pPr marR="0" lvl="0" algn="r" defTabSz="914400" rtl="0" eaLnBrk="0" fontAlgn="base" latinLnBrk="0" hangingPunct="0">
              <a:lnSpc>
                <a:spcPct val="100000"/>
              </a:lnSpc>
              <a:spcBef>
                <a:spcPct val="0"/>
              </a:spcBef>
              <a:spcAft>
                <a:spcPct val="0"/>
              </a:spcAft>
              <a:buClrTx/>
              <a:buSzTx/>
              <a:buFont typeface="Arial" panose="020B0604020202020204" pitchFamily="34" charset="0"/>
              <a:buChar char="•"/>
              <a:tabLst>
                <a:tab pos="2636838" algn="ctr"/>
              </a:tabLst>
            </a:pPr>
            <a:r>
              <a:rPr kumimoji="0" lang="el-GR" altLang="en-US" sz="9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Άρθρο</a:t>
            </a:r>
            <a:r>
              <a:rPr kumimoji="0" lang="en-US" altLang="en-US" sz="9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15 </a:t>
            </a:r>
            <a:r>
              <a:rPr kumimoji="0" lang="el-GR" altLang="en-US" sz="9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του Κανονισμού</a:t>
            </a:r>
            <a:r>
              <a:rPr kumimoji="0" lang="en-US" altLang="en-US" sz="9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t>
            </a:r>
            <a:endParaRPr kumimoji="0" lang="en-GB" altLang="en-US" sz="900" b="0" i="1" u="none" strike="noStrike" cap="none" normalizeH="0" baseline="0" dirty="0">
              <a:ln>
                <a:noFill/>
              </a:ln>
              <a:solidFill>
                <a:schemeClr val="tx1"/>
              </a:solidFill>
              <a:effectLst/>
              <a:latin typeface="+mj-lt"/>
            </a:endParaRPr>
          </a:p>
          <a:p>
            <a:pPr marR="0" lvl="0" algn="r" defTabSz="914400" rtl="0" eaLnBrk="0" fontAlgn="base" latinLnBrk="0" hangingPunct="0">
              <a:lnSpc>
                <a:spcPct val="100000"/>
              </a:lnSpc>
              <a:spcBef>
                <a:spcPct val="0"/>
              </a:spcBef>
              <a:spcAft>
                <a:spcPct val="0"/>
              </a:spcAft>
              <a:buClrTx/>
              <a:buSzTx/>
              <a:buFont typeface="Arial" panose="020B0604020202020204" pitchFamily="34" charset="0"/>
              <a:buChar char="•"/>
              <a:tabLst>
                <a:tab pos="2636838" algn="ctr"/>
              </a:tabLst>
            </a:pPr>
            <a:r>
              <a:rPr kumimoji="0" lang="en-US" altLang="en-US" sz="900" b="0" i="1" u="none" strike="noStrike" cap="none" normalizeH="0" baseline="0" dirty="0">
                <a:ln>
                  <a:noFill/>
                </a:ln>
                <a:solidFill>
                  <a:schemeClr val="tx1"/>
                </a:solidFill>
                <a:effectLst/>
                <a:latin typeface="+mj-lt"/>
                <a:ea typeface="Times New Roman" panose="02020603050405020304" pitchFamily="18" charset="0"/>
              </a:rPr>
              <a:t>Article 29 WP, Guidelines on the right to data portability, 16/EN, WP 2042, rev01, as last revised and adopted on 5 April 2017.</a:t>
            </a:r>
            <a:endParaRPr kumimoji="0" lang="en-GB" altLang="en-US" sz="900" b="0" i="1" u="none" strike="noStrike" cap="none" normalizeH="0" baseline="0" dirty="0">
              <a:ln>
                <a:noFill/>
              </a:ln>
              <a:solidFill>
                <a:schemeClr val="tx1"/>
              </a:solidFill>
              <a:effectLst/>
              <a:latin typeface="+mj-lt"/>
            </a:endParaRPr>
          </a:p>
          <a:p>
            <a:pPr marR="0" lvl="0" algn="r" defTabSz="914400" rtl="0" eaLnBrk="0" fontAlgn="base" latinLnBrk="0" hangingPunct="0">
              <a:lnSpc>
                <a:spcPct val="100000"/>
              </a:lnSpc>
              <a:spcBef>
                <a:spcPct val="0"/>
              </a:spcBef>
              <a:spcAft>
                <a:spcPct val="0"/>
              </a:spcAft>
              <a:buClrTx/>
              <a:buSzTx/>
              <a:buFont typeface="Arial" panose="020B0604020202020204" pitchFamily="34" charset="0"/>
              <a:buChar char="•"/>
              <a:tabLst>
                <a:tab pos="2636838" algn="ctr"/>
              </a:tabLst>
            </a:pPr>
            <a:r>
              <a:rPr kumimoji="0" lang="el-GR" altLang="en-US" sz="900" b="0" i="1" u="none" strike="noStrike" cap="none" normalizeH="0" baseline="0" dirty="0">
                <a:ln>
                  <a:noFill/>
                </a:ln>
                <a:solidFill>
                  <a:schemeClr val="tx1"/>
                </a:solidFill>
                <a:effectLst/>
                <a:latin typeface="+mj-lt"/>
                <a:ea typeface="Times New Roman" panose="02020603050405020304" pitchFamily="18" charset="0"/>
              </a:rPr>
              <a:t>Άρθρο 20 του Κανονισμού.</a:t>
            </a:r>
            <a:endParaRPr kumimoji="0" lang="en-GB" altLang="en-US" sz="900" b="0" i="1" u="none" strike="noStrike" cap="none" normalizeH="0" baseline="0" dirty="0">
              <a:ln>
                <a:noFill/>
              </a:ln>
              <a:solidFill>
                <a:schemeClr val="tx1"/>
              </a:solidFill>
              <a:effectLst/>
              <a:latin typeface="+mj-lt"/>
            </a:endParaRPr>
          </a:p>
          <a:p>
            <a:pPr marR="0" lvl="0" algn="r" defTabSz="914400" rtl="0" eaLnBrk="0" fontAlgn="base" latinLnBrk="0" hangingPunct="0">
              <a:lnSpc>
                <a:spcPct val="100000"/>
              </a:lnSpc>
              <a:spcBef>
                <a:spcPct val="0"/>
              </a:spcBef>
              <a:spcAft>
                <a:spcPct val="0"/>
              </a:spcAft>
              <a:buClrTx/>
              <a:buSzTx/>
              <a:buFont typeface="Arial" panose="020B0604020202020204" pitchFamily="34" charset="0"/>
              <a:buChar char="•"/>
              <a:tabLst>
                <a:tab pos="2636838" algn="ctr"/>
              </a:tabLst>
            </a:pPr>
            <a:r>
              <a:rPr kumimoji="0" lang="el-GR" altLang="en-US" sz="900" b="0" i="1" u="none" strike="noStrike" cap="none" normalizeH="0" baseline="0" dirty="0">
                <a:ln>
                  <a:noFill/>
                </a:ln>
                <a:solidFill>
                  <a:schemeClr val="tx1"/>
                </a:solidFill>
                <a:effectLst/>
                <a:latin typeface="+mj-lt"/>
                <a:ea typeface="Times New Roman" panose="02020603050405020304" pitchFamily="18" charset="0"/>
              </a:rPr>
              <a:t>Άρθρο 17 του Κανονισμού.</a:t>
            </a:r>
            <a:endParaRPr kumimoji="0" lang="el-GR" altLang="en-US" sz="900" b="0" i="1" u="none" strike="noStrike" cap="none" normalizeH="0" baseline="30000" dirty="0">
              <a:ln>
                <a:noFill/>
              </a:ln>
              <a:solidFill>
                <a:schemeClr val="tx1"/>
              </a:solidFill>
              <a:effectLst/>
              <a:latin typeface="+mj-lt"/>
              <a:ea typeface="Calibri" panose="020F0502020204030204" pitchFamily="34" charset="0"/>
              <a:cs typeface="Times New Roman" panose="02020603050405020304" pitchFamily="18" charset="0"/>
            </a:endParaRPr>
          </a:p>
          <a:p>
            <a:pPr marR="0" lvl="0" algn="r" defTabSz="914400" rtl="0" eaLnBrk="0" fontAlgn="base" latinLnBrk="0" hangingPunct="0">
              <a:lnSpc>
                <a:spcPct val="100000"/>
              </a:lnSpc>
              <a:spcBef>
                <a:spcPct val="0"/>
              </a:spcBef>
              <a:spcAft>
                <a:spcPct val="0"/>
              </a:spcAft>
              <a:buClrTx/>
              <a:buSzTx/>
              <a:buFont typeface="Arial" panose="020B0604020202020204" pitchFamily="34" charset="0"/>
              <a:buChar char="•"/>
              <a:tabLst>
                <a:tab pos="2636838" algn="ctr"/>
              </a:tabLst>
            </a:pPr>
            <a:r>
              <a:rPr kumimoji="0" lang="el-GR" altLang="en-US" sz="9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Άρθρο 33 του Κανονισμού και αιτιολογική σκέψη 85</a:t>
            </a:r>
            <a:r>
              <a:rPr kumimoji="0" lang="en-GB" altLang="en-US" sz="900" b="0" i="1"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3332383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Αρχές στις Οποίες Οικοδομείται η Προστασία των Προσωπικών Δεδομένων </a:t>
            </a:r>
          </a:p>
        </p:txBody>
      </p:sp>
      <p:sp>
        <p:nvSpPr>
          <p:cNvPr id="15" name="Rectangle 14"/>
          <p:cNvSpPr/>
          <p:nvPr/>
        </p:nvSpPr>
        <p:spPr>
          <a:xfrm>
            <a:off x="323527" y="1125538"/>
            <a:ext cx="8569647" cy="5040312"/>
          </a:xfrm>
          <a:prstGeom prst="rect">
            <a:avLst/>
          </a:prstGeom>
        </p:spPr>
        <p:txBody>
          <a:bodyPr vert="horz" lIns="91440" tIns="45720" rIns="91440" bIns="45720" rtlCol="0" anchor="t">
            <a:noAutofit/>
          </a:bodyPr>
          <a:lstStyle/>
          <a:p>
            <a:pPr marL="282575" indent="-223838" algn="just">
              <a:spcBef>
                <a:spcPts val="1200"/>
              </a:spcBef>
              <a:buFont typeface="Wingdings" panose="05000000000000000000" pitchFamily="2" charset="2"/>
              <a:buChar char="ü"/>
            </a:pPr>
            <a:r>
              <a:rPr lang="el-GR" sz="1700" dirty="0">
                <a:cs typeface="Arial" pitchFamily="34" charset="0"/>
              </a:rPr>
              <a:t>Προστασία των δεδομένων «ήδη από το σχεδιασμό και εξ ορισμού». Οποιαδήποτε ενέργεια που αναλαμβάνει μια επιχείρηση, πρέπει να γίνεται με γνώμονα την προστασία των δεδομένων και την προστασία της ιδιωτικής ζωής. Οι διασφαλίσεις και οι μηχανισμοί θα πρέπει να ενσωματωθούν καθ’ όλη τη διάρκεια του κύκλου ζωής της εφαρμογής, της υπηρεσίας ή του προϊόντος. </a:t>
            </a:r>
            <a:r>
              <a:rPr lang="el-GR" sz="1600" dirty="0"/>
              <a:t>Η έκφραση </a:t>
            </a:r>
            <a:r>
              <a:rPr lang="el-GR" sz="1600" i="1" dirty="0"/>
              <a:t>«εξ ορισμού»</a:t>
            </a:r>
            <a:r>
              <a:rPr lang="el-GR" sz="1600" dirty="0"/>
              <a:t> αναφέρεται στην ενεργοποίηση αυτών των διασφαλίσεων ως προεπιλεγμένη ρύθμιση χωρίς καμία χειροκίνητη εισαγωγή από τον τελικό χρήστη</a:t>
            </a:r>
            <a:endParaRPr lang="el-GR" sz="1700" dirty="0">
              <a:cs typeface="Arial" pitchFamily="34" charset="0"/>
            </a:endParaRPr>
          </a:p>
          <a:p>
            <a:pPr marL="282575" indent="-223838" algn="just">
              <a:spcBef>
                <a:spcPts val="1200"/>
              </a:spcBef>
              <a:buFont typeface="Wingdings" panose="05000000000000000000" pitchFamily="2" charset="2"/>
              <a:buChar char="ü"/>
            </a:pPr>
            <a:r>
              <a:rPr lang="el-GR" sz="1700" dirty="0">
                <a:cs typeface="Arial" pitchFamily="34" charset="0"/>
              </a:rPr>
              <a:t>Αυστηρότερη επιβολή των κανόνων. Πρόστιμα μέχρι 4% του συνολικού ετήσιου κύκλου εργασιών της επιχείρησης.</a:t>
            </a:r>
          </a:p>
          <a:p>
            <a:pPr marL="282575" indent="-223838" algn="just">
              <a:spcBef>
                <a:spcPts val="1200"/>
              </a:spcBef>
              <a:buFont typeface="Wingdings" panose="05000000000000000000" pitchFamily="2" charset="2"/>
              <a:buChar char="ü"/>
            </a:pPr>
            <a:r>
              <a:rPr lang="el-GR" sz="1700" dirty="0" err="1">
                <a:cs typeface="Arial" pitchFamily="34" charset="0"/>
              </a:rPr>
              <a:t>Αυστηροποίηση</a:t>
            </a:r>
            <a:r>
              <a:rPr lang="el-GR" sz="1700" dirty="0">
                <a:cs typeface="Arial" pitchFamily="34" charset="0"/>
              </a:rPr>
              <a:t> των προϋποθέσεων της παροχής συγκατάθεσης των υποκειμένων των δεδομένων. Η συγκατάθεση πρέπει να παρέχεται ελεύθερα να είναι συγκεκριμένη και αδιαμφισβήτητη.</a:t>
            </a:r>
          </a:p>
          <a:p>
            <a:pPr marL="282575" indent="-223838" algn="just">
              <a:spcBef>
                <a:spcPts val="1200"/>
              </a:spcBef>
              <a:buFont typeface="Wingdings" panose="05000000000000000000" pitchFamily="2" charset="2"/>
              <a:buChar char="ü"/>
            </a:pPr>
            <a:r>
              <a:rPr lang="el-GR" sz="1700" dirty="0">
                <a:cs typeface="Arial" pitchFamily="34" charset="0"/>
              </a:rPr>
              <a:t>«Μηχανισμός μίας στάσης»</a:t>
            </a:r>
          </a:p>
          <a:p>
            <a:pPr marL="282575" indent="-223838" algn="just">
              <a:spcBef>
                <a:spcPts val="1200"/>
              </a:spcBef>
              <a:buFont typeface="Wingdings" panose="05000000000000000000" pitchFamily="2" charset="2"/>
              <a:buChar char="ü"/>
            </a:pPr>
            <a:r>
              <a:rPr lang="el-GR" sz="1700" dirty="0">
                <a:cs typeface="Arial" pitchFamily="34" charset="0"/>
              </a:rPr>
              <a:t>Ενίσχυση της προστασίας των ανηλίκων («ευάλωτα φυσικά πρόσωπα»)</a:t>
            </a:r>
          </a:p>
        </p:txBody>
      </p:sp>
      <p:sp>
        <p:nvSpPr>
          <p:cNvPr id="3" name="Rectangle 1"/>
          <p:cNvSpPr>
            <a:spLocks noChangeArrowheads="1"/>
          </p:cNvSpPr>
          <p:nvPr/>
        </p:nvSpPr>
        <p:spPr bwMode="auto">
          <a:xfrm>
            <a:off x="5076056" y="5457998"/>
            <a:ext cx="3816549" cy="923330"/>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36838" algn="ctr"/>
              </a:tabLst>
              <a:defRPr>
                <a:solidFill>
                  <a:schemeClr val="tx1"/>
                </a:solidFill>
                <a:latin typeface="Arial" panose="020B0604020202020204" pitchFamily="34" charset="0"/>
              </a:defRPr>
            </a:lvl1pPr>
            <a:lvl2pPr eaLnBrk="0" fontAlgn="base" hangingPunct="0">
              <a:spcBef>
                <a:spcPct val="0"/>
              </a:spcBef>
              <a:spcAft>
                <a:spcPct val="0"/>
              </a:spcAft>
              <a:tabLst>
                <a:tab pos="2636838" algn="ctr"/>
              </a:tabLst>
              <a:defRPr>
                <a:solidFill>
                  <a:schemeClr val="tx1"/>
                </a:solidFill>
                <a:latin typeface="Arial" panose="020B0604020202020204" pitchFamily="34" charset="0"/>
              </a:defRPr>
            </a:lvl2pPr>
            <a:lvl3pPr eaLnBrk="0" fontAlgn="base" hangingPunct="0">
              <a:spcBef>
                <a:spcPct val="0"/>
              </a:spcBef>
              <a:spcAft>
                <a:spcPct val="0"/>
              </a:spcAft>
              <a:tabLst>
                <a:tab pos="2636838" algn="ctr"/>
              </a:tabLst>
              <a:defRPr>
                <a:solidFill>
                  <a:schemeClr val="tx1"/>
                </a:solidFill>
                <a:latin typeface="Arial" panose="020B0604020202020204" pitchFamily="34" charset="0"/>
              </a:defRPr>
            </a:lvl3pPr>
            <a:lvl4pPr eaLnBrk="0" fontAlgn="base" hangingPunct="0">
              <a:spcBef>
                <a:spcPct val="0"/>
              </a:spcBef>
              <a:spcAft>
                <a:spcPct val="0"/>
              </a:spcAft>
              <a:tabLst>
                <a:tab pos="2636838" algn="ctr"/>
              </a:tabLst>
              <a:defRPr>
                <a:solidFill>
                  <a:schemeClr val="tx1"/>
                </a:solidFill>
                <a:latin typeface="Arial" panose="020B0604020202020204" pitchFamily="34" charset="0"/>
              </a:defRPr>
            </a:lvl4pPr>
            <a:lvl5pPr eaLnBrk="0" fontAlgn="base" hangingPunct="0">
              <a:spcBef>
                <a:spcPct val="0"/>
              </a:spcBef>
              <a:spcAft>
                <a:spcPct val="0"/>
              </a:spcAft>
              <a:tabLst>
                <a:tab pos="2636838" algn="ctr"/>
              </a:tabLst>
              <a:defRPr>
                <a:solidFill>
                  <a:schemeClr val="tx1"/>
                </a:solidFill>
                <a:latin typeface="Arial" panose="020B0604020202020204" pitchFamily="34" charset="0"/>
              </a:defRPr>
            </a:lvl5pPr>
            <a:lvl6pPr eaLnBrk="0" fontAlgn="base" hangingPunct="0">
              <a:spcBef>
                <a:spcPct val="0"/>
              </a:spcBef>
              <a:spcAft>
                <a:spcPct val="0"/>
              </a:spcAft>
              <a:tabLst>
                <a:tab pos="2636838" algn="ctr"/>
              </a:tabLst>
              <a:defRPr>
                <a:solidFill>
                  <a:schemeClr val="tx1"/>
                </a:solidFill>
                <a:latin typeface="Arial" panose="020B0604020202020204" pitchFamily="34" charset="0"/>
              </a:defRPr>
            </a:lvl6pPr>
            <a:lvl7pPr eaLnBrk="0" fontAlgn="base" hangingPunct="0">
              <a:spcBef>
                <a:spcPct val="0"/>
              </a:spcBef>
              <a:spcAft>
                <a:spcPct val="0"/>
              </a:spcAft>
              <a:tabLst>
                <a:tab pos="2636838" algn="ctr"/>
              </a:tabLst>
              <a:defRPr>
                <a:solidFill>
                  <a:schemeClr val="tx1"/>
                </a:solidFill>
                <a:latin typeface="Arial" panose="020B0604020202020204" pitchFamily="34" charset="0"/>
              </a:defRPr>
            </a:lvl7pPr>
            <a:lvl8pPr eaLnBrk="0" fontAlgn="base" hangingPunct="0">
              <a:spcBef>
                <a:spcPct val="0"/>
              </a:spcBef>
              <a:spcAft>
                <a:spcPct val="0"/>
              </a:spcAft>
              <a:tabLst>
                <a:tab pos="2636838" algn="ctr"/>
              </a:tabLst>
              <a:defRPr>
                <a:solidFill>
                  <a:schemeClr val="tx1"/>
                </a:solidFill>
                <a:latin typeface="Arial" panose="020B0604020202020204" pitchFamily="34" charset="0"/>
              </a:defRPr>
            </a:lvl8pPr>
            <a:lvl9pPr eaLnBrk="0" fontAlgn="base" hangingPunct="0">
              <a:spcBef>
                <a:spcPct val="0"/>
              </a:spcBef>
              <a:spcAft>
                <a:spcPct val="0"/>
              </a:spcAft>
              <a:tabLst>
                <a:tab pos="2636838" algn="ctr"/>
              </a:tabLst>
              <a:defRPr>
                <a:solidFill>
                  <a:schemeClr val="tx1"/>
                </a:solidFill>
                <a:latin typeface="Arial" panose="020B0604020202020204" pitchFamily="34" charset="0"/>
              </a:defRPr>
            </a:lvl9pPr>
          </a:lstStyle>
          <a:p>
            <a:pPr marR="0" lvl="0" algn="r" defTabSz="914400" rtl="0" eaLnBrk="0" fontAlgn="base" latinLnBrk="0" hangingPunct="0">
              <a:lnSpc>
                <a:spcPct val="100000"/>
              </a:lnSpc>
              <a:spcBef>
                <a:spcPct val="0"/>
              </a:spcBef>
              <a:spcAft>
                <a:spcPct val="0"/>
              </a:spcAft>
              <a:buClrTx/>
              <a:buSzTx/>
              <a:tabLst>
                <a:tab pos="2636838" algn="ctr"/>
              </a:tabLst>
            </a:pPr>
            <a:r>
              <a:rPr lang="el-GR" altLang="en-US" sz="900" u="sng" dirty="0">
                <a:latin typeface="+mj-lt"/>
                <a:ea typeface="Times New Roman" panose="02020603050405020304" pitchFamily="18" charset="0"/>
              </a:rPr>
              <a:t>Πηγές</a:t>
            </a:r>
            <a:endParaRPr kumimoji="0" lang="el-GR" altLang="en-US" sz="900" b="0" i="0" u="sng" strike="noStrike" cap="none" normalizeH="0" baseline="0" dirty="0">
              <a:ln>
                <a:noFill/>
              </a:ln>
              <a:solidFill>
                <a:schemeClr val="tx1"/>
              </a:solidFill>
              <a:effectLst/>
              <a:latin typeface="+mj-lt"/>
              <a:ea typeface="Times New Roman" panose="02020603050405020304" pitchFamily="18" charset="0"/>
            </a:endParaRPr>
          </a:p>
          <a:p>
            <a:pPr marL="171450" lvl="0" indent="-171450" algn="r">
              <a:buFont typeface="Arial" panose="020B0604020202020204" pitchFamily="34" charset="0"/>
              <a:buChar char="•"/>
            </a:pPr>
            <a:r>
              <a:rPr lang="el-GR" altLang="en-US" sz="900" i="1" dirty="0">
                <a:latin typeface="+mj-lt"/>
                <a:ea typeface="Times New Roman" panose="02020603050405020304" pitchFamily="18" charset="0"/>
              </a:rPr>
              <a:t> Άρθρο 25 του Κανονισμού και στην αιτιολογική σκέψη 78.</a:t>
            </a:r>
          </a:p>
          <a:p>
            <a:pPr marL="171450" lvl="0" indent="-171450" algn="r">
              <a:buFont typeface="Arial" panose="020B0604020202020204" pitchFamily="34" charset="0"/>
              <a:buChar char="•"/>
            </a:pPr>
            <a:r>
              <a:rPr lang="el-GR" altLang="en-US" sz="900" i="1" dirty="0">
                <a:latin typeface="+mj-lt"/>
                <a:ea typeface="Times New Roman" panose="02020603050405020304" pitchFamily="18" charset="0"/>
              </a:rPr>
              <a:t> Άρθρα 83-84 του Κανονισμού.</a:t>
            </a:r>
          </a:p>
          <a:p>
            <a:pPr marL="171450" lvl="0" indent="-171450" algn="r">
              <a:buFont typeface="Arial" panose="020B0604020202020204" pitchFamily="34" charset="0"/>
              <a:buChar char="•"/>
            </a:pPr>
            <a:r>
              <a:rPr lang="el-GR" altLang="en-US" sz="900" i="1" dirty="0">
                <a:latin typeface="+mj-lt"/>
                <a:ea typeface="Times New Roman" panose="02020603050405020304" pitchFamily="18" charset="0"/>
              </a:rPr>
              <a:t> Άρθρο 7 του Κανονισμού.</a:t>
            </a:r>
          </a:p>
          <a:p>
            <a:pPr marL="171450" lvl="0" indent="-171450" algn="r">
              <a:buFont typeface="Arial" panose="020B0604020202020204" pitchFamily="34" charset="0"/>
              <a:buChar char="•"/>
            </a:pPr>
            <a:r>
              <a:rPr lang="el-GR" altLang="en-US" sz="900" i="1" dirty="0">
                <a:latin typeface="+mj-lt"/>
                <a:ea typeface="Times New Roman" panose="02020603050405020304" pitchFamily="18" charset="0"/>
              </a:rPr>
              <a:t> Άρθρα 51-54 του Κανονισμού.</a:t>
            </a:r>
          </a:p>
          <a:p>
            <a:pPr marL="171450" lvl="0" indent="-171450" algn="r">
              <a:buFont typeface="Arial" panose="020B0604020202020204" pitchFamily="34" charset="0"/>
              <a:buChar char="•"/>
            </a:pPr>
            <a:r>
              <a:rPr lang="el-GR" altLang="en-US" sz="900" i="1" dirty="0">
                <a:latin typeface="+mj-lt"/>
                <a:ea typeface="Times New Roman" panose="02020603050405020304" pitchFamily="18" charset="0"/>
              </a:rPr>
              <a:t> Άρθρο 8 και αιτιολογική σκέψη 38, 58, 71.</a:t>
            </a:r>
          </a:p>
        </p:txBody>
      </p:sp>
    </p:spTree>
    <p:extLst>
      <p:ext uri="{BB962C8B-B14F-4D97-AF65-F5344CB8AC3E}">
        <p14:creationId xmlns:p14="http://schemas.microsoft.com/office/powerpoint/2010/main" val="4239638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Επεξεργασία Προσωπικών Δεδομένων </a:t>
            </a:r>
          </a:p>
        </p:txBody>
      </p:sp>
      <p:grpSp>
        <p:nvGrpSpPr>
          <p:cNvPr id="10" name="Group 9"/>
          <p:cNvGrpSpPr/>
          <p:nvPr/>
        </p:nvGrpSpPr>
        <p:grpSpPr>
          <a:xfrm>
            <a:off x="553678" y="1124744"/>
            <a:ext cx="8339497" cy="1531445"/>
            <a:chOff x="553678" y="1124744"/>
            <a:chExt cx="8339497" cy="1531445"/>
          </a:xfrm>
        </p:grpSpPr>
        <p:sp>
          <p:nvSpPr>
            <p:cNvPr id="7" name="Rectangle 6"/>
            <p:cNvSpPr/>
            <p:nvPr/>
          </p:nvSpPr>
          <p:spPr>
            <a:xfrm>
              <a:off x="1259632" y="1124744"/>
              <a:ext cx="7633543" cy="1531445"/>
            </a:xfrm>
            <a:prstGeom prst="rect">
              <a:avLst/>
            </a:prstGeom>
          </p:spPr>
          <p:txBody>
            <a:bodyPr wrap="square">
              <a:spAutoFit/>
            </a:bodyPr>
            <a:lstStyle/>
            <a:p>
              <a:pPr indent="228600" algn="just">
                <a:lnSpc>
                  <a:spcPct val="150000"/>
                </a:lnSpc>
                <a:spcAft>
                  <a:spcPts val="0"/>
                </a:spcAft>
              </a:pPr>
              <a:r>
                <a:rPr lang="el-GR" sz="1600" b="1" dirty="0">
                  <a:cs typeface="Arial" pitchFamily="34" charset="0"/>
                </a:rPr>
                <a:t>Υπεύθυνος επεξεργασίας</a:t>
              </a:r>
              <a:endParaRPr lang="en-US" sz="1600" b="1" dirty="0">
                <a:cs typeface="Arial" pitchFamily="34" charset="0"/>
              </a:endParaRPr>
            </a:p>
            <a:p>
              <a:pPr marL="177800" algn="just">
                <a:lnSpc>
                  <a:spcPct val="150000"/>
                </a:lnSpc>
                <a:spcAft>
                  <a:spcPts val="0"/>
                </a:spcAft>
              </a:pPr>
              <a:r>
                <a:rPr lang="el-GR" sz="1600" dirty="0">
                  <a:cs typeface="Arial" pitchFamily="34" charset="0"/>
                </a:rPr>
                <a:t>Ορίζει τους σκοπούς της επεξεργασίας δεδομένων προσωπικού χαρακτήρα και τα μέσα με τα οποία αυτή πραγματοποιείται. «Γιατί» και «πώς» τα δεδομένα προσωπικού χαρακτήρα πρέπει να υποβάλλονται σε επεξεργασία. </a:t>
              </a:r>
              <a:endParaRPr lang="en-GB" sz="1600" dirty="0">
                <a:cs typeface="Arial" pitchFamily="34" charset="0"/>
              </a:endParaRPr>
            </a:p>
          </p:txBody>
        </p:sp>
        <p:pic>
          <p:nvPicPr>
            <p:cNvPr id="8" name="Picture 7"/>
            <p:cNvPicPr>
              <a:picLocks noChangeAspect="1"/>
            </p:cNvPicPr>
            <p:nvPr/>
          </p:nvPicPr>
          <p:blipFill>
            <a:blip r:embed="rId2" cstate="print">
              <a:duotone>
                <a:schemeClr val="accent2">
                  <a:shade val="45000"/>
                  <a:satMod val="135000"/>
                </a:schemeClr>
                <a:prstClr val="white"/>
              </a:duotone>
            </a:blip>
            <a:stretch>
              <a:fillRect/>
            </a:stretch>
          </p:blipFill>
          <p:spPr>
            <a:xfrm>
              <a:off x="553678" y="1442284"/>
              <a:ext cx="705954" cy="1050612"/>
            </a:xfrm>
            <a:prstGeom prst="rect">
              <a:avLst/>
            </a:prstGeom>
          </p:spPr>
        </p:pic>
      </p:grpSp>
      <p:grpSp>
        <p:nvGrpSpPr>
          <p:cNvPr id="13" name="Group 12"/>
          <p:cNvGrpSpPr/>
          <p:nvPr/>
        </p:nvGrpSpPr>
        <p:grpSpPr>
          <a:xfrm>
            <a:off x="550704" y="2780928"/>
            <a:ext cx="8342471" cy="1531445"/>
            <a:chOff x="550704" y="3068960"/>
            <a:chExt cx="8342471" cy="1531445"/>
          </a:xfrm>
        </p:grpSpPr>
        <p:sp>
          <p:nvSpPr>
            <p:cNvPr id="11" name="Rectangle 10"/>
            <p:cNvSpPr/>
            <p:nvPr/>
          </p:nvSpPr>
          <p:spPr>
            <a:xfrm>
              <a:off x="1259632" y="3068960"/>
              <a:ext cx="7633543" cy="1531445"/>
            </a:xfrm>
            <a:prstGeom prst="rect">
              <a:avLst/>
            </a:prstGeom>
          </p:spPr>
          <p:txBody>
            <a:bodyPr wrap="square">
              <a:spAutoFit/>
            </a:bodyPr>
            <a:lstStyle/>
            <a:p>
              <a:pPr marL="177800" algn="just">
                <a:lnSpc>
                  <a:spcPct val="150000"/>
                </a:lnSpc>
                <a:spcAft>
                  <a:spcPts val="0"/>
                </a:spcAft>
              </a:pPr>
              <a:r>
                <a:rPr lang="el-GR" sz="1600" b="1" dirty="0">
                  <a:cs typeface="Arial" pitchFamily="34" charset="0"/>
                </a:rPr>
                <a:t>Εκτελών την επεξεργασία</a:t>
              </a:r>
            </a:p>
            <a:p>
              <a:pPr marL="177800" algn="just">
                <a:lnSpc>
                  <a:spcPct val="150000"/>
                </a:lnSpc>
                <a:spcAft>
                  <a:spcPts val="0"/>
                </a:spcAft>
              </a:pPr>
              <a:r>
                <a:rPr lang="el-GR" sz="1600" dirty="0">
                  <a:cs typeface="Arial" pitchFamily="34" charset="0"/>
                </a:rPr>
                <a:t>Επεξεργάζεται δεδομένα προσωπικού χαρακτήρα μόνο εκ μέρους του υπεύθυνου επεξεργασίας. Συνήθως τρίτος εκτός εταιρείας. Μία επιχείρηση μπορεί να ενεργεί ως εκτελούσα την επεξεργασία για λογαριασμό άλλης επιχείρησης.</a:t>
              </a:r>
              <a:endParaRPr lang="en-GB" sz="1600" dirty="0">
                <a:cs typeface="Arial" pitchFamily="34" charset="0"/>
              </a:endParaRPr>
            </a:p>
          </p:txBody>
        </p:sp>
        <p:pic>
          <p:nvPicPr>
            <p:cNvPr id="12" name="Picture 11"/>
            <p:cNvPicPr>
              <a:picLocks noChangeAspect="1"/>
            </p:cNvPicPr>
            <p:nvPr/>
          </p:nvPicPr>
          <p:blipFill>
            <a:blip r:embed="rId2" cstate="print">
              <a:duotone>
                <a:schemeClr val="accent3">
                  <a:shade val="45000"/>
                  <a:satMod val="135000"/>
                </a:schemeClr>
                <a:prstClr val="white"/>
              </a:duotone>
            </a:blip>
            <a:stretch>
              <a:fillRect/>
            </a:stretch>
          </p:blipFill>
          <p:spPr>
            <a:xfrm>
              <a:off x="550704" y="3397885"/>
              <a:ext cx="705954" cy="1050612"/>
            </a:xfrm>
            <a:prstGeom prst="rect">
              <a:avLst/>
            </a:prstGeom>
          </p:spPr>
        </p:pic>
      </p:grpSp>
      <p:grpSp>
        <p:nvGrpSpPr>
          <p:cNvPr id="14" name="Group 13"/>
          <p:cNvGrpSpPr/>
          <p:nvPr/>
        </p:nvGrpSpPr>
        <p:grpSpPr>
          <a:xfrm>
            <a:off x="550704" y="4470935"/>
            <a:ext cx="8342471" cy="1900777"/>
            <a:chOff x="550704" y="3068960"/>
            <a:chExt cx="8342471" cy="1900777"/>
          </a:xfrm>
        </p:grpSpPr>
        <p:sp>
          <p:nvSpPr>
            <p:cNvPr id="15" name="Rectangle 14"/>
            <p:cNvSpPr/>
            <p:nvPr/>
          </p:nvSpPr>
          <p:spPr>
            <a:xfrm>
              <a:off x="1259632" y="3068960"/>
              <a:ext cx="7633543" cy="1900777"/>
            </a:xfrm>
            <a:prstGeom prst="rect">
              <a:avLst/>
            </a:prstGeom>
          </p:spPr>
          <p:txBody>
            <a:bodyPr wrap="square">
              <a:spAutoFit/>
            </a:bodyPr>
            <a:lstStyle/>
            <a:p>
              <a:pPr marL="177800" algn="just">
                <a:lnSpc>
                  <a:spcPct val="150000"/>
                </a:lnSpc>
                <a:spcAft>
                  <a:spcPts val="0"/>
                </a:spcAft>
              </a:pPr>
              <a:r>
                <a:rPr lang="el-GR" sz="1600" b="1" dirty="0">
                  <a:cs typeface="Arial" pitchFamily="34" charset="0"/>
                </a:rPr>
                <a:t>Υπεύθυνος Προστασίας Δεδομένων</a:t>
              </a:r>
            </a:p>
            <a:p>
              <a:pPr marL="177800" algn="just">
                <a:lnSpc>
                  <a:spcPct val="150000"/>
                </a:lnSpc>
                <a:spcAft>
                  <a:spcPts val="0"/>
                </a:spcAft>
              </a:pPr>
              <a:r>
                <a:rPr lang="el-GR" sz="1600" dirty="0">
                  <a:cs typeface="Arial" pitchFamily="34" charset="0"/>
                </a:rPr>
                <a:t>Διευκολύνει τη συμμόρφωση του υπευθύνου επεξεργασίας και του εκτελούντος την επεξεργασία με τις διατάξεις του ΓΚΠΔ και μεσολαβεί μεταξύ των διαφόρων ενδιαφερομένων. Ο ρόλος του είναι συμβουλευτικός και δε φέρει προσωπική ευθύνη για τη μη συμμόρφωση με τον Κανονισμό.</a:t>
              </a:r>
              <a:endParaRPr lang="en-GB" sz="1600" dirty="0">
                <a:cs typeface="Arial" pitchFamily="34" charset="0"/>
              </a:endParaRPr>
            </a:p>
          </p:txBody>
        </p:sp>
        <p:pic>
          <p:nvPicPr>
            <p:cNvPr id="16" name="Picture 15"/>
            <p:cNvPicPr>
              <a:picLocks noChangeAspect="1"/>
            </p:cNvPicPr>
            <p:nvPr/>
          </p:nvPicPr>
          <p:blipFill>
            <a:blip r:embed="rId2" cstate="print"/>
            <a:stretch>
              <a:fillRect/>
            </a:stretch>
          </p:blipFill>
          <p:spPr>
            <a:xfrm>
              <a:off x="550704" y="3397885"/>
              <a:ext cx="705954" cy="1050612"/>
            </a:xfrm>
            <a:prstGeom prst="rect">
              <a:avLst/>
            </a:prstGeom>
          </p:spPr>
        </p:pic>
      </p:grpSp>
    </p:spTree>
    <p:extLst>
      <p:ext uri="{BB962C8B-B14F-4D97-AF65-F5344CB8AC3E}">
        <p14:creationId xmlns:p14="http://schemas.microsoft.com/office/powerpoint/2010/main" val="1390054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Παράδειγμα</a:t>
            </a:r>
          </a:p>
        </p:txBody>
      </p:sp>
      <p:sp>
        <p:nvSpPr>
          <p:cNvPr id="18" name="Rectangle 17"/>
          <p:cNvSpPr/>
          <p:nvPr/>
        </p:nvSpPr>
        <p:spPr>
          <a:xfrm>
            <a:off x="2123032" y="1412776"/>
            <a:ext cx="6769448" cy="2639441"/>
          </a:xfrm>
          <a:prstGeom prst="rect">
            <a:avLst/>
          </a:prstGeom>
        </p:spPr>
        <p:txBody>
          <a:bodyPr wrap="square">
            <a:spAutoFit/>
          </a:bodyPr>
          <a:lstStyle/>
          <a:p>
            <a:pPr algn="just">
              <a:lnSpc>
                <a:spcPct val="150000"/>
              </a:lnSpc>
              <a:spcAft>
                <a:spcPts val="0"/>
              </a:spcAft>
            </a:pPr>
            <a:r>
              <a:rPr lang="el-GR" sz="1600" dirty="0">
                <a:cs typeface="Arial" pitchFamily="34" charset="0"/>
              </a:rPr>
              <a:t>Μια ζυθοποιία έχει πολλούς εργαζομένους. Υπογράφει σύμβαση με εταιρεία πληρωμών για την καταβολή των μισθών. Η ζυθοποιία ενημερώνει την εταιρεία πληρωμών για το πότε πρέπει να γίνεται η πληρωμή των μισθών, πότε ένας εργαζόμενος αποχωρεί ή παίρνει αύξηση και παρέχει όλα τα υπόλοιπα στοιχεία που είναι απαραίτητα για το εκκαθαριστικό σημείωμα αποδοχών και την πληρωμή. Η εταιρεία πληρωμών παρέχει σύστημα Τεχνολογίας Πληροφοριών και αποθηκεύει τα δεδομένα των εργαζομένων.</a:t>
            </a:r>
            <a:endParaRPr lang="en-US" sz="1600" dirty="0">
              <a:cs typeface="Arial" pitchFamily="34" charset="0"/>
            </a:endParaRPr>
          </a:p>
        </p:txBody>
      </p:sp>
      <p:sp>
        <p:nvSpPr>
          <p:cNvPr id="20" name="Rectangle 19"/>
          <p:cNvSpPr/>
          <p:nvPr/>
        </p:nvSpPr>
        <p:spPr>
          <a:xfrm>
            <a:off x="2123727" y="4941168"/>
            <a:ext cx="6769447" cy="792781"/>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l-GR" sz="1600" dirty="0">
                <a:cs typeface="Arial" pitchFamily="34" charset="0"/>
              </a:rPr>
              <a:t>Η ζυθοποιία είναι ο υπεύθυνος επεξεργασίας δεδομένων</a:t>
            </a:r>
          </a:p>
          <a:p>
            <a:pPr marL="285750" indent="-285750" algn="just">
              <a:lnSpc>
                <a:spcPct val="150000"/>
              </a:lnSpc>
              <a:buFont typeface="Wingdings" panose="05000000000000000000" pitchFamily="2" charset="2"/>
              <a:buChar char="ü"/>
            </a:pPr>
            <a:r>
              <a:rPr lang="el-GR" sz="1600" dirty="0">
                <a:cs typeface="Arial" pitchFamily="34" charset="0"/>
              </a:rPr>
              <a:t>Η εταιρεία πληρωμών είναι ο εκτελών την επεξεργασία των δεδομένων</a:t>
            </a:r>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22102" r="24343"/>
          <a:stretch/>
        </p:blipFill>
        <p:spPr>
          <a:xfrm>
            <a:off x="408851" y="1412776"/>
            <a:ext cx="1426845" cy="2664296"/>
          </a:xfrm>
          <a:prstGeom prst="rect">
            <a:avLst/>
          </a:prstGeom>
        </p:spPr>
      </p:pic>
      <p:sp>
        <p:nvSpPr>
          <p:cNvPr id="22" name="Rectangle 21"/>
          <p:cNvSpPr/>
          <p:nvPr/>
        </p:nvSpPr>
        <p:spPr>
          <a:xfrm>
            <a:off x="2123032" y="4437112"/>
            <a:ext cx="6769448" cy="484748"/>
          </a:xfrm>
          <a:prstGeom prst="rect">
            <a:avLst/>
          </a:prstGeom>
        </p:spPr>
        <p:txBody>
          <a:bodyPr wrap="square">
            <a:spAutoFit/>
          </a:bodyPr>
          <a:lstStyle/>
          <a:p>
            <a:pPr algn="just">
              <a:lnSpc>
                <a:spcPct val="150000"/>
              </a:lnSpc>
            </a:pPr>
            <a:r>
              <a:rPr lang="el-GR" sz="1700" dirty="0">
                <a:solidFill>
                  <a:schemeClr val="tx2">
                    <a:lumMod val="50000"/>
                  </a:schemeClr>
                </a:solidFill>
                <a:effectLst>
                  <a:outerShdw blurRad="38100" dist="38100" dir="2700000" algn="tl">
                    <a:srgbClr val="000000">
                      <a:alpha val="43137"/>
                    </a:srgbClr>
                  </a:outerShdw>
                </a:effectLst>
                <a:cs typeface="Arial" pitchFamily="34" charset="0"/>
              </a:rPr>
              <a:t>Ποιος είναι ο υπεύθυνος επεξεργασίας και  ο εκτελών την επεξεργασία;</a:t>
            </a:r>
          </a:p>
        </p:txBody>
      </p:sp>
    </p:spTree>
    <p:extLst>
      <p:ext uri="{BB962C8B-B14F-4D97-AF65-F5344CB8AC3E}">
        <p14:creationId xmlns:p14="http://schemas.microsoft.com/office/powerpoint/2010/main" val="235539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Αρχή Προστασίας Δεδομένων</a:t>
            </a:r>
          </a:p>
        </p:txBody>
      </p:sp>
      <p:sp>
        <p:nvSpPr>
          <p:cNvPr id="15" name="Rectangle 14"/>
          <p:cNvSpPr/>
          <p:nvPr/>
        </p:nvSpPr>
        <p:spPr>
          <a:xfrm>
            <a:off x="323527" y="1125538"/>
            <a:ext cx="8569647" cy="5183782"/>
          </a:xfrm>
          <a:prstGeom prst="rect">
            <a:avLst/>
          </a:prstGeom>
        </p:spPr>
        <p:txBody>
          <a:bodyPr vert="horz" lIns="91440" tIns="45720" rIns="91440" bIns="45720" rtlCol="0" anchor="t">
            <a:noAutofit/>
          </a:bodyPr>
          <a:lstStyle/>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Αρχή Προστασίας Δεδομένων Προσωπικού Χαρακτήρα είναι συνταγματικά κατοχυρωμένη ανεξάρτητη δημόσια Αρχή (</a:t>
            </a:r>
            <a:r>
              <a:rPr kumimoji="0" lang="el-GR" sz="1700" b="0" i="0" u="none" strike="noStrike" kern="1200" cap="none" spc="0" normalizeH="0" baseline="0" noProof="0" dirty="0" err="1">
                <a:ln>
                  <a:noFill/>
                </a:ln>
                <a:solidFill>
                  <a:prstClr val="black"/>
                </a:solidFill>
                <a:effectLst/>
                <a:uLnTx/>
                <a:uFillTx/>
                <a:latin typeface="Calibri"/>
                <a:ea typeface="+mn-ea"/>
                <a:cs typeface="Arial" pitchFamily="34" charset="0"/>
              </a:rPr>
              <a:t>άρ</a:t>
            </a: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 9Α </a:t>
            </a:r>
            <a:r>
              <a:rPr kumimoji="0" lang="el-GR" sz="1700" b="0" i="0" u="none" strike="noStrike" kern="1200" cap="none" spc="0" normalizeH="0" baseline="0" noProof="0" dirty="0" err="1">
                <a:ln>
                  <a:noFill/>
                </a:ln>
                <a:solidFill>
                  <a:prstClr val="black"/>
                </a:solidFill>
                <a:effectLst/>
                <a:uLnTx/>
                <a:uFillTx/>
                <a:latin typeface="Calibri"/>
                <a:ea typeface="+mn-ea"/>
                <a:cs typeface="Arial" pitchFamily="34" charset="0"/>
              </a:rPr>
              <a:t>Συντ</a:t>
            </a:r>
            <a:r>
              <a:rPr lang="el-GR" sz="1700" dirty="0">
                <a:solidFill>
                  <a:prstClr val="black"/>
                </a:solidFill>
                <a:latin typeface="Calibri"/>
                <a:cs typeface="Arial" pitchFamily="34" charset="0"/>
              </a:rPr>
              <a:t>.</a:t>
            </a: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 ο Ν. 4624/2019 την καθιστά </a:t>
            </a:r>
            <a:r>
              <a:rPr lang="el-GR" sz="1700" dirty="0">
                <a:solidFill>
                  <a:prstClr val="black"/>
                </a:solidFill>
                <a:latin typeface="Calibri"/>
                <a:cs typeface="Arial" pitchFamily="34" charset="0"/>
              </a:rPr>
              <a:t>εποπτική αρχή (</a:t>
            </a: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άρ.9-20) και έχει ως αποστολή </a:t>
            </a:r>
            <a:r>
              <a:rPr lang="el-GR" sz="1700" dirty="0">
                <a:solidFill>
                  <a:prstClr val="black"/>
                </a:solidFill>
                <a:latin typeface="Calibri"/>
                <a:cs typeface="Arial" pitchFamily="34" charset="0"/>
              </a:rPr>
              <a:t>την εποπτεία της εφαρμογής του </a:t>
            </a:r>
            <a:r>
              <a:rPr lang="el-GR" sz="1700" dirty="0">
                <a:solidFill>
                  <a:prstClr val="black"/>
                </a:solidFill>
                <a:latin typeface="Calibri"/>
                <a:cs typeface="Arial" pitchFamily="34" charset="0"/>
                <a:hlinkClick r:id="rId2">
                  <a:extLst>
                    <a:ext uri="{A12FA001-AC4F-418D-AE19-62706E023703}">
                      <ahyp:hlinkClr xmlns:ahyp="http://schemas.microsoft.com/office/drawing/2018/hyperlinkcolor" xmlns="" val="tx"/>
                    </a:ext>
                  </a:extLst>
                </a:hlinkClick>
              </a:rPr>
              <a:t>ΓΚΠΔ</a:t>
            </a:r>
            <a:endParaRPr lang="el-GR" sz="1700" dirty="0">
              <a:solidFill>
                <a:prstClr val="black"/>
              </a:solidFill>
              <a:latin typeface="Calibri"/>
              <a:cs typeface="Arial" pitchFamily="34" charset="0"/>
            </a:endParaRP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lang="el-GR" sz="1700" dirty="0">
                <a:solidFill>
                  <a:prstClr val="black"/>
                </a:solidFill>
                <a:latin typeface="Calibri"/>
                <a:cs typeface="Arial" pitchFamily="34" charset="0"/>
              </a:rPr>
              <a:t>Η</a:t>
            </a: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 Αρχή είναι επιφορτισμένη, μεταξύ άλλων, (άρ.57 ΓΚΠΔ, άρ13 του ν. 4624/2019) να:</a:t>
            </a:r>
          </a:p>
          <a:p>
            <a:pPr marL="742950" lvl="1" indent="-285750" algn="just">
              <a:spcBef>
                <a:spcPts val="1200"/>
              </a:spcBef>
              <a:buFont typeface="Arial" panose="020B0604020202020204" pitchFamily="34" charset="0"/>
              <a:buChar char="•"/>
            </a:pPr>
            <a:r>
              <a:rPr kumimoji="0" lang="el-GR" sz="1700" i="0" u="none" strike="noStrike" kern="1200" cap="none" spc="0" normalizeH="0" baseline="0" noProof="0" dirty="0">
                <a:ln>
                  <a:noFill/>
                </a:ln>
                <a:solidFill>
                  <a:prstClr val="black"/>
                </a:solidFill>
                <a:effectLst/>
                <a:uLnTx/>
                <a:uFillTx/>
                <a:latin typeface="Calibri"/>
                <a:ea typeface="+mn-ea"/>
                <a:cs typeface="Arial" pitchFamily="34" charset="0"/>
              </a:rPr>
              <a:t>Παρακολουθεί και επιβάλλει την εφαρμογή του ΓΚΠΔ, του ν. 4624/2019 και άλλων ρυθμίσεων</a:t>
            </a:r>
          </a:p>
          <a:p>
            <a:pPr marL="742950" lvl="1" indent="-285750" algn="just">
              <a:spcBef>
                <a:spcPts val="1200"/>
              </a:spcBef>
              <a:buFont typeface="Arial" panose="020B0604020202020204" pitchFamily="34" charset="0"/>
              <a:buChar char="•"/>
            </a:pPr>
            <a:r>
              <a:rPr kumimoji="0" lang="el-GR" sz="1700" i="0" u="none" strike="noStrike" kern="1200" cap="none" spc="0" normalizeH="0" baseline="0" noProof="0" dirty="0">
                <a:ln>
                  <a:noFill/>
                </a:ln>
                <a:solidFill>
                  <a:prstClr val="black"/>
                </a:solidFill>
                <a:effectLst/>
                <a:uLnTx/>
                <a:uFillTx/>
                <a:latin typeface="Calibri"/>
                <a:ea typeface="+mn-ea"/>
                <a:cs typeface="Arial" pitchFamily="34" charset="0"/>
              </a:rPr>
              <a:t>Εκδίδει οδηγίες και απευθύνει συστάσεις </a:t>
            </a:r>
          </a:p>
          <a:p>
            <a:pPr marL="742950" lvl="1" indent="-285750" algn="just">
              <a:spcBef>
                <a:spcPts val="1200"/>
              </a:spcBef>
              <a:buFont typeface="Arial" panose="020B0604020202020204" pitchFamily="34" charset="0"/>
              <a:buChar char="•"/>
            </a:pP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Χειρίζεται τις υποβληθείσες για παράβαση διατάξεων του ΓΚΠΔ καταγγελίες.</a:t>
            </a:r>
          </a:p>
          <a:p>
            <a:pPr marL="742950" lvl="1" indent="-285750" algn="just">
              <a:spcBef>
                <a:spcPts val="1200"/>
              </a:spcBef>
              <a:buFont typeface="Arial" panose="020B0604020202020204" pitchFamily="34" charset="0"/>
              <a:buChar char="•"/>
            </a:pP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Διενεργεί έρευνες ή ελέγχους σχετικά με την εφαρμογή της νομοθεσίας </a:t>
            </a:r>
          </a:p>
          <a:p>
            <a:pPr marL="285750" marR="0" lvl="0" indent="-285750" algn="just" defTabSz="914400" rtl="0" eaLnBrk="1" fontAlgn="auto" latinLnBrk="0" hangingPunct="1">
              <a:lnSpc>
                <a:spcPct val="100000"/>
              </a:lnSpc>
              <a:spcBef>
                <a:spcPts val="1200"/>
              </a:spcBef>
              <a:spcAft>
                <a:spcPts val="0"/>
              </a:spcAft>
              <a:buClrTx/>
              <a:buSzTx/>
              <a:buFont typeface="Wingdings" pitchFamily="2" charset="2"/>
              <a:buChar char="ü"/>
              <a:tabLst/>
              <a:defRPr/>
            </a:pPr>
            <a:r>
              <a:rPr lang="el-GR" sz="1700" dirty="0">
                <a:solidFill>
                  <a:prstClr val="black"/>
                </a:solidFill>
                <a:latin typeface="Calibri"/>
                <a:cs typeface="Arial" pitchFamily="34" charset="0"/>
              </a:rPr>
              <a:t>Η Αρχή διαθέτει εξουσίες ελέγχου, καθώς και διορθωτικές, συμβουλευτικές και </a:t>
            </a:r>
            <a:r>
              <a:rPr lang="el-GR" sz="1700" dirty="0" err="1">
                <a:solidFill>
                  <a:prstClr val="black"/>
                </a:solidFill>
                <a:latin typeface="Calibri"/>
                <a:cs typeface="Arial" pitchFamily="34" charset="0"/>
              </a:rPr>
              <a:t>αδειοδοτικές</a:t>
            </a:r>
            <a:r>
              <a:rPr lang="el-GR" sz="1700" dirty="0">
                <a:solidFill>
                  <a:prstClr val="black"/>
                </a:solidFill>
                <a:latin typeface="Calibri"/>
                <a:cs typeface="Arial" pitchFamily="34" charset="0"/>
              </a:rPr>
              <a:t> εξουσίες.</a:t>
            </a:r>
          </a:p>
          <a:p>
            <a:pPr marL="285750" marR="0" lvl="0" indent="-285750" algn="just" defTabSz="914400" rtl="0" eaLnBrk="1" fontAlgn="auto" latinLnBrk="0" hangingPunct="1">
              <a:lnSpc>
                <a:spcPct val="100000"/>
              </a:lnSpc>
              <a:spcBef>
                <a:spcPts val="1200"/>
              </a:spcBef>
              <a:spcAft>
                <a:spcPts val="0"/>
              </a:spcAft>
              <a:buClrTx/>
              <a:buSzTx/>
              <a:buFont typeface="Wingdings" pitchFamily="2" charset="2"/>
              <a:buChar char="ü"/>
              <a:tabLst/>
              <a:defRPr/>
            </a:pP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 Αρχή καταρτίζει ετήσια έκθεση των δραστηριοτήτων της</a:t>
            </a:r>
            <a:r>
              <a:rPr kumimoji="0" lang="en-GB" sz="1700" b="0" i="0" u="none" strike="noStrike" kern="1200" cap="none" spc="0" normalizeH="0" baseline="0" noProof="0" dirty="0">
                <a:ln>
                  <a:noFill/>
                </a:ln>
                <a:solidFill>
                  <a:prstClr val="black"/>
                </a:solidFill>
                <a:effectLst/>
                <a:uLnTx/>
                <a:uFillTx/>
                <a:latin typeface="Calibri"/>
                <a:ea typeface="+mn-ea"/>
                <a:cs typeface="Arial" pitchFamily="34" charset="0"/>
              </a:rPr>
              <a:t>.</a:t>
            </a:r>
          </a:p>
        </p:txBody>
      </p:sp>
    </p:spTree>
    <p:extLst>
      <p:ext uri="{BB962C8B-B14F-4D97-AF65-F5344CB8AC3E}">
        <p14:creationId xmlns:p14="http://schemas.microsoft.com/office/powerpoint/2010/main" val="4015355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500" b="0" i="0" u="none" strike="noStrike" kern="1200" cap="none" spc="0" normalizeH="0" baseline="0" noProof="0" dirty="0">
                <a:ln>
                  <a:noFill/>
                </a:ln>
                <a:solidFill>
                  <a:prstClr val="black"/>
                </a:solidFill>
                <a:effectLst/>
                <a:uLnTx/>
                <a:uFillTx/>
                <a:latin typeface="Calibri"/>
                <a:ea typeface="+mn-ea"/>
                <a:cs typeface="+mn-cs"/>
              </a:rPr>
              <a:t>Καταγγελίες στην Αρχή Προστασίας Δεδομένων (</a:t>
            </a:r>
            <a:r>
              <a:rPr kumimoji="0" lang="en-GB" sz="2500" b="0" i="0" u="none" strike="noStrike" kern="1200" cap="none" spc="0" normalizeH="0" baseline="0" noProof="0" dirty="0" err="1">
                <a:ln>
                  <a:noFill/>
                </a:ln>
                <a:solidFill>
                  <a:prstClr val="black"/>
                </a:solidFill>
                <a:effectLst/>
                <a:uLnTx/>
                <a:uFillTx/>
                <a:latin typeface="Calibri"/>
                <a:ea typeface="+mn-ea"/>
                <a:cs typeface="+mn-cs"/>
              </a:rPr>
              <a:t>i</a:t>
            </a:r>
            <a:r>
              <a:rPr lang="en-GB" sz="2500" dirty="0">
                <a:solidFill>
                  <a:prstClr val="black"/>
                </a:solidFill>
                <a:latin typeface="Calibri"/>
              </a:rPr>
              <a:t>)</a:t>
            </a:r>
            <a:endParaRPr kumimoji="0" lang="el-GR" sz="25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527" y="1125538"/>
            <a:ext cx="8569647" cy="5183782"/>
          </a:xfrm>
          <a:prstGeom prst="rect">
            <a:avLst/>
          </a:prstGeom>
        </p:spPr>
        <p:txBody>
          <a:bodyPr vert="horz" lIns="91440" tIns="45720" rIns="91440" bIns="45720" rtlCol="0" anchor="t">
            <a:no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lang="el-GR" sz="1700" dirty="0">
                <a:solidFill>
                  <a:prstClr val="black"/>
                </a:solidFill>
                <a:latin typeface="Calibri"/>
                <a:cs typeface="Arial" pitchFamily="34" charset="0"/>
              </a:rPr>
              <a:t>Το </a:t>
            </a:r>
            <a:r>
              <a:rPr kumimoji="0" lang="el-GR" sz="1700" i="0" u="none" strike="noStrike" kern="1200" cap="none" spc="0" normalizeH="0" baseline="0" noProof="0" dirty="0">
                <a:ln>
                  <a:noFill/>
                </a:ln>
                <a:solidFill>
                  <a:prstClr val="black"/>
                </a:solidFill>
                <a:effectLst/>
                <a:uLnTx/>
                <a:uFillTx/>
                <a:latin typeface="Calibri"/>
                <a:ea typeface="+mn-ea"/>
                <a:cs typeface="Arial" pitchFamily="34" charset="0"/>
              </a:rPr>
              <a:t>2020 υποβλήθηκαν στην Αρχή 961 καταγγελίες και εκδόθηκαν 52 αποφάσεις και 5 γνωμοδοτήσεις</a:t>
            </a:r>
          </a:p>
          <a:p>
            <a:pPr marL="285750" indent="-285750" algn="just">
              <a:spcBef>
                <a:spcPts val="1200"/>
              </a:spcBef>
              <a:buFont typeface="Wingdings" panose="05000000000000000000" pitchFamily="2" charset="2"/>
              <a:buChar char="ü"/>
              <a:defRPr/>
            </a:pP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Με την υπ’ αριθ. 2/2020 απόφαση, η Αρχή, επέβαλε στη ΔΕΗ ΑΕ κύρωση, καθώς δεν ικανοποιήθηκε το δικαίωμα πρόσβασης του υποκειμένου των δεδομένων σε πληροφορίες που το αφορούν (</a:t>
            </a:r>
            <a:r>
              <a:rPr kumimoji="0" lang="el-GR" sz="1700" b="0" i="0" u="none" strike="noStrike" kern="1200" cap="none" spc="0" normalizeH="0" baseline="0" noProof="0" dirty="0" err="1">
                <a:ln>
                  <a:noFill/>
                </a:ln>
                <a:solidFill>
                  <a:prstClr val="black"/>
                </a:solidFill>
                <a:effectLst/>
                <a:uLnTx/>
                <a:uFillTx/>
                <a:latin typeface="Calibri"/>
                <a:ea typeface="+mn-ea"/>
                <a:cs typeface="Arial" pitchFamily="34" charset="0"/>
              </a:rPr>
              <a:t>αρ</a:t>
            </a: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 παρ. 3, 4 και 15 του ΓΚΠΔ). Συγκεκριμένα, η ΔΕΗ δεν απάντησε σε αίτηση της καταγγέλλουσας για πρόσβαση στα προσωπικά της δεδομένα. Επιβλήθηκε </a:t>
            </a:r>
            <a:r>
              <a:rPr lang="el-GR" sz="1800" dirty="0">
                <a:effectLst/>
                <a:latin typeface="Calibri" panose="020F0502020204030204" pitchFamily="34" charset="0"/>
                <a:ea typeface="Calibri" panose="020F0502020204030204" pitchFamily="34" charset="0"/>
                <a:cs typeface="Times New Roman" panose="02020603050405020304" pitchFamily="18" charset="0"/>
              </a:rPr>
              <a:t>διοικητικό πρόστιμο 5.000 ευρώ.</a:t>
            </a:r>
          </a:p>
          <a:p>
            <a:pPr marL="285750" indent="-285750" algn="just">
              <a:spcBef>
                <a:spcPts val="1200"/>
              </a:spcBef>
              <a:buFont typeface="Wingdings" panose="05000000000000000000" pitchFamily="2" charset="2"/>
              <a:buChar char="ü"/>
              <a:defRPr/>
            </a:pPr>
            <a:r>
              <a:rPr lang="el-GR" sz="1700" dirty="0">
                <a:solidFill>
                  <a:prstClr val="black"/>
                </a:solidFill>
                <a:latin typeface="Calibri"/>
                <a:cs typeface="Arial" pitchFamily="34" charset="0"/>
              </a:rPr>
              <a:t>Με την υπ’ αριθ. 7/2019 απόφασή της, επέβαλε στον Όμιλο Ελληνικά Πετρέλαια, ως υπεύθυνο επεξεργασίας, πρόστιμα ύψους 20.000 ευρώ και 10.000 ευρώ για παράνομη επεξεργασία σύμφωνα και για μη λήψη κατάλληλων τεχνικών και οργανωτικών μέτρων. Η Αρχή εξέτασε αυτεπάγγελτα περίπτωση παράνομης συλλογής και επεξεργασίας ευαίσθητων προσωπικών δεδομένων που έλαβε χώρα χωρίς την προηγούμενη συγκατάθεση των υποκειμένων των δεδομένων και την άδεια της Αρχής, η οποία ήταν κατά νόμο αναγκαία, καθώς η επεξεργασία έλαβε χώρα υπό το καθεστώς του ν. 2472/1997 και πριν από την εφαρμογή του ΓΚΠΔ</a:t>
            </a:r>
            <a:endParaRPr lang="en-GB" sz="1700" dirty="0">
              <a:solidFill>
                <a:prstClr val="black"/>
              </a:solidFill>
              <a:latin typeface="Calibri"/>
              <a:cs typeface="Arial" pitchFamily="34" charset="0"/>
            </a:endParaRPr>
          </a:p>
          <a:p>
            <a:pPr marL="0" marR="0" lvl="0" indent="0" algn="just" defTabSz="914400" rtl="0" eaLnBrk="1" fontAlgn="auto" latinLnBrk="0" hangingPunct="1">
              <a:lnSpc>
                <a:spcPct val="100000"/>
              </a:lnSpc>
              <a:spcBef>
                <a:spcPts val="1200"/>
              </a:spcBef>
              <a:spcAft>
                <a:spcPts val="0"/>
              </a:spcAft>
              <a:buClrTx/>
              <a:buSzTx/>
              <a:buFontTx/>
              <a:buNone/>
              <a:tabLst/>
              <a:defRPr/>
            </a:pPr>
            <a:endPar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699739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500" b="0" i="0" u="none" strike="noStrike" kern="1200" cap="none" spc="0" normalizeH="0" baseline="0" noProof="0" dirty="0">
                <a:ln>
                  <a:noFill/>
                </a:ln>
                <a:solidFill>
                  <a:prstClr val="black"/>
                </a:solidFill>
                <a:effectLst/>
                <a:uLnTx/>
                <a:uFillTx/>
                <a:latin typeface="Calibri"/>
                <a:ea typeface="+mn-ea"/>
                <a:cs typeface="+mn-cs"/>
              </a:rPr>
              <a:t>Καταγγελίες στην Αρχή Προστασίας Δεδομένων (</a:t>
            </a:r>
            <a:r>
              <a:rPr kumimoji="0" lang="en-GB" sz="2500" b="0" i="0" u="none" strike="noStrike" kern="1200" cap="none" spc="0" normalizeH="0" baseline="0" noProof="0" dirty="0">
                <a:ln>
                  <a:noFill/>
                </a:ln>
                <a:solidFill>
                  <a:prstClr val="black"/>
                </a:solidFill>
                <a:effectLst/>
                <a:uLnTx/>
                <a:uFillTx/>
                <a:latin typeface="Calibri"/>
                <a:ea typeface="+mn-ea"/>
                <a:cs typeface="+mn-cs"/>
              </a:rPr>
              <a:t>ii)</a:t>
            </a:r>
            <a:endParaRPr kumimoji="0" lang="el-GR" sz="25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527" y="1125538"/>
            <a:ext cx="8569647" cy="5183782"/>
          </a:xfrm>
          <a:prstGeom prst="rect">
            <a:avLst/>
          </a:prstGeom>
        </p:spPr>
        <p:txBody>
          <a:bodyPr vert="horz" lIns="91440" tIns="45720" rIns="91440" bIns="45720" rtlCol="0" anchor="t">
            <a:noAutofit/>
          </a:bodyPr>
          <a:lstStyle/>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Με την υπ’ αριθ. 31/2019 απόφαση, η Αρχή επέβαλε στον ΟΤΕ κύρωση, καθώς διαπίστωσε παραβίαση του άρθρου 25 (προστασία των δεδομένων ήδη από τον σχεδιασμό) και του άρθρου 5 παρ. 1 γ’ (αρχή της ακρίβειας) του ΓΚΠΔ και ότι το εν λόγω συμβάν επηρέασε μεγάλο αριθμό συνδρομητών-φυσικών προσώπων. Επιβλήθηκε διοικητικό πρόστιμο ύψους 200.000 ευρώ, με βάση τα κριτήρια του άρθρου 83 παρ. 2 του Κανονισμού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Με την υπ’ αριθ. 34/2019 απόφασή της, η Αρχή διαπίστωσε παράβαση του δικαιώματος εναντίωσης του άρθρου 21 καθώς και του άρθρου 25 (προστασία των δεδομένων ήδη από τον σχεδιασμό) του ΓΚΠΔ εκ μέρους του ΟΤΕ, κα</a:t>
            </a:r>
            <a:r>
              <a:rPr lang="el-GR" sz="1700" dirty="0" err="1">
                <a:solidFill>
                  <a:prstClr val="black"/>
                </a:solidFill>
                <a:latin typeface="Calibri"/>
                <a:cs typeface="Arial" pitchFamily="34" charset="0"/>
              </a:rPr>
              <a:t>θώς</a:t>
            </a:r>
            <a:r>
              <a:rPr lang="el-GR" sz="1700" dirty="0">
                <a:solidFill>
                  <a:prstClr val="black"/>
                </a:solidFill>
                <a:latin typeface="Calibri"/>
                <a:cs typeface="Arial" pitchFamily="34" charset="0"/>
              </a:rPr>
              <a:t> κατά την εξέταση </a:t>
            </a: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καταγγελιών προέκυψε ότι από το 2013 και μετά, λόγω τεχνικού σφάλματος, δεν λειτουργούσε η διαγραφή από τις λίστες αποδεκτών των μηνυμάτων διαφημιστικού περιεχομένου για όσους παραλήπτες ασκούσαν το δικαίωμα αυτό μέσω του συνδέσμου «</a:t>
            </a:r>
            <a:r>
              <a:rPr kumimoji="0" lang="el-GR" sz="1700" b="0" i="0" u="none" strike="noStrike" kern="1200" cap="none" spc="0" normalizeH="0" baseline="0" noProof="0" dirty="0" err="1">
                <a:ln>
                  <a:noFill/>
                </a:ln>
                <a:solidFill>
                  <a:prstClr val="black"/>
                </a:solidFill>
                <a:effectLst/>
                <a:uLnTx/>
                <a:uFillTx/>
                <a:latin typeface="Calibri"/>
                <a:ea typeface="+mn-ea"/>
                <a:cs typeface="Arial" pitchFamily="34" charset="0"/>
              </a:rPr>
              <a:t>unsubscribe</a:t>
            </a:r>
            <a:r>
              <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rPr>
              <a:t>». Το σφάλμα έγινε αντιληπτό μετά την παρέμβαση της Αρχής οπότε και διορθώθηκε και ομοίως επιβλήθηκε πρόστιμο 200.000 ευρώ</a:t>
            </a:r>
          </a:p>
          <a:p>
            <a:pPr marL="2857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1200"/>
              </a:spcBef>
              <a:spcAft>
                <a:spcPts val="0"/>
              </a:spcAft>
              <a:buClrTx/>
              <a:buSzTx/>
              <a:buFontTx/>
              <a:buNone/>
              <a:tabLst/>
              <a:defRPr/>
            </a:pPr>
            <a:endParaRPr kumimoji="0" lang="el-GR" sz="17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874118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0" y="785794"/>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 Τίτλος"/>
          <p:cNvSpPr txBox="1">
            <a:spLocks/>
          </p:cNvSpPr>
          <p:nvPr/>
        </p:nvSpPr>
        <p:spPr>
          <a:xfrm>
            <a:off x="247620" y="1857364"/>
            <a:ext cx="7924780" cy="1283604"/>
          </a:xfrm>
          <a:prstGeom prst="rect">
            <a:avLst/>
          </a:prstGeom>
        </p:spPr>
        <p:txBody>
          <a:bodyPr vert="horz" lIns="91440" tIns="45720" rIns="91440" bIns="45720" rtlCol="0" anchor="t">
            <a:noAutofit/>
          </a:bodyPr>
          <a:lstStyle/>
          <a:p>
            <a:pPr>
              <a:spcBef>
                <a:spcPct val="0"/>
              </a:spcBef>
            </a:pPr>
            <a:r>
              <a:rPr lang="el-GR" sz="3000" dirty="0">
                <a:solidFill>
                  <a:schemeClr val="tx2">
                    <a:lumMod val="50000"/>
                  </a:schemeClr>
                </a:solidFill>
                <a:effectLst>
                  <a:outerShdw blurRad="38100" dist="38100" dir="2700000" algn="tl">
                    <a:srgbClr val="000000">
                      <a:alpha val="43137"/>
                    </a:srgbClr>
                  </a:outerShdw>
                </a:effectLst>
                <a:ea typeface="+mj-ea"/>
                <a:cs typeface="Arial" pitchFamily="34" charset="0"/>
              </a:rPr>
              <a:t>ΙΙΙ. Η Επιστημονική Έρευνα υπό τον Γενικό Κανονισμό Προστασίας Δεδομένων</a:t>
            </a:r>
          </a:p>
          <a:p>
            <a:pPr>
              <a:spcBef>
                <a:spcPct val="0"/>
              </a:spcBef>
            </a:pPr>
            <a:endParaRPr lang="el-GR" sz="3000" dirty="0">
              <a:solidFill>
                <a:srgbClr val="FF0000"/>
              </a:solidFill>
              <a:effectLst>
                <a:outerShdw blurRad="38100" dist="38100" dir="2700000" algn="tl">
                  <a:srgbClr val="000000">
                    <a:alpha val="43137"/>
                  </a:srgbClr>
                </a:outerShdw>
              </a:effectLst>
              <a:ea typeface="+mj-ea"/>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Η Έννοια της Επιστημονικής Έρευνας</a:t>
            </a:r>
          </a:p>
        </p:txBody>
      </p:sp>
      <p:sp>
        <p:nvSpPr>
          <p:cNvPr id="7" name="Rectangle 14"/>
          <p:cNvSpPr/>
          <p:nvPr/>
        </p:nvSpPr>
        <p:spPr>
          <a:xfrm>
            <a:off x="250825" y="1125538"/>
            <a:ext cx="8642349" cy="2303462"/>
          </a:xfrm>
          <a:prstGeom prst="rect">
            <a:avLst/>
          </a:prstGeom>
        </p:spPr>
        <p:txBody>
          <a:bodyPr vert="horz" lIns="91440" tIns="45720" rIns="91440" bIns="45720" rtlCol="0" anchor="t">
            <a:noAutofit/>
          </a:bodyPr>
          <a:lstStyle/>
          <a:p>
            <a:pPr indent="-171450" algn="just">
              <a:spcBef>
                <a:spcPts val="1200"/>
              </a:spcBef>
            </a:pPr>
            <a:r>
              <a:rPr lang="el-GR" sz="1600" b="1" dirty="0">
                <a:cs typeface="Arial" pitchFamily="34" charset="0"/>
              </a:rPr>
              <a:t>Ερμηνεία της Έρευνας</a:t>
            </a:r>
          </a:p>
          <a:p>
            <a:pPr indent="-171450" algn="just">
              <a:spcBef>
                <a:spcPts val="1200"/>
              </a:spcBef>
            </a:pPr>
            <a:r>
              <a:rPr lang="el-GR" sz="1600" dirty="0">
                <a:cs typeface="Arial" pitchFamily="34" charset="0"/>
              </a:rPr>
              <a:t>«Τεχνολογική ανάπτυξη και επίδειξη», βασική ή εφαρμοσμένη έρευνα, κρατικά ή ιδιωτικά χρηματοδοτούμενη καθώς και έρευνα για τη δημόσια υγεία. </a:t>
            </a:r>
          </a:p>
          <a:p>
            <a:pPr algn="just">
              <a:spcBef>
                <a:spcPts val="1200"/>
              </a:spcBef>
            </a:pPr>
            <a:r>
              <a:rPr lang="el-GR" sz="1600" b="1" dirty="0">
                <a:cs typeface="Arial" pitchFamily="34" charset="0"/>
              </a:rPr>
              <a:t>Κριτήρια</a:t>
            </a:r>
          </a:p>
          <a:p>
            <a:pPr marL="457200" indent="-282575" algn="just">
              <a:spcBef>
                <a:spcPts val="1200"/>
              </a:spcBef>
              <a:buFont typeface="Wingdings" pitchFamily="2" charset="2"/>
              <a:buChar char="ü"/>
            </a:pPr>
            <a:r>
              <a:rPr lang="el-GR" sz="1600" dirty="0">
                <a:cs typeface="Arial" pitchFamily="34" charset="0"/>
              </a:rPr>
              <a:t>Δημοσιοποίηση της έρευνας και των αποτελεσμάτων αυτής</a:t>
            </a:r>
          </a:p>
          <a:p>
            <a:pPr marL="457200" indent="-282575" algn="just">
              <a:spcBef>
                <a:spcPts val="1200"/>
              </a:spcBef>
              <a:buFont typeface="Wingdings" pitchFamily="2" charset="2"/>
              <a:buChar char="ü"/>
            </a:pPr>
            <a:r>
              <a:rPr lang="el-GR" sz="1600" dirty="0">
                <a:cs typeface="Arial" pitchFamily="34" charset="0"/>
              </a:rPr>
              <a:t>Συμβολή στη γενικευμένη γνώση</a:t>
            </a:r>
          </a:p>
        </p:txBody>
      </p:sp>
      <p:sp>
        <p:nvSpPr>
          <p:cNvPr id="8" name="Rectangle 14"/>
          <p:cNvSpPr/>
          <p:nvPr/>
        </p:nvSpPr>
        <p:spPr>
          <a:xfrm>
            <a:off x="539552" y="3717032"/>
            <a:ext cx="7920558" cy="216024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p>
            <a:pPr algn="just">
              <a:spcBef>
                <a:spcPts val="1200"/>
              </a:spcBef>
            </a:pPr>
            <a:r>
              <a:rPr lang="el-GR" sz="1600" b="1" dirty="0">
                <a:solidFill>
                  <a:schemeClr val="tx1"/>
                </a:solidFill>
                <a:cs typeface="Arial" pitchFamily="34" charset="0"/>
              </a:rPr>
              <a:t>Ερμηνευτικά Προβλήματα</a:t>
            </a:r>
          </a:p>
          <a:p>
            <a:pPr marL="339725" indent="-222250" algn="just">
              <a:spcBef>
                <a:spcPts val="1200"/>
              </a:spcBef>
              <a:buFont typeface="Wingdings" pitchFamily="2" charset="2"/>
              <a:buChar char="ü"/>
            </a:pPr>
            <a:r>
              <a:rPr lang="el-GR" sz="1600" dirty="0">
                <a:solidFill>
                  <a:schemeClr val="tx1"/>
                </a:solidFill>
                <a:cs typeface="Arial" pitchFamily="34" charset="0"/>
              </a:rPr>
              <a:t>Η ιδιωτικά χρηματοδοτούμενη έρευνα (υπό την έννοια της τεχνολογικής ανάπτυξης) λογίζεται ως έρευνα στα πλαίσια του νέου Κανονισμού αλλά απαιτείται η δημοσιοποίησή της και των αποτελεσμάτων της.</a:t>
            </a:r>
          </a:p>
          <a:p>
            <a:pPr marL="339725" indent="-222250" algn="just">
              <a:spcBef>
                <a:spcPts val="1200"/>
              </a:spcBef>
              <a:buFont typeface="Wingdings" pitchFamily="2" charset="2"/>
              <a:buChar char="ü"/>
            </a:pPr>
            <a:r>
              <a:rPr lang="el-GR" sz="1600" dirty="0">
                <a:solidFill>
                  <a:schemeClr val="tx1"/>
                </a:solidFill>
                <a:cs typeface="Arial" pitchFamily="34" charset="0"/>
              </a:rPr>
              <a:t>Η έρευνα που διενεργείται για εταιρικούς σκοπούς (για την βελτίωση του τελικού παραγόμενου προϊόντος) δεν δύναται να κοινοποιηθεί</a:t>
            </a:r>
            <a:r>
              <a:rPr lang="en-GB" sz="1600" dirty="0">
                <a:solidFill>
                  <a:schemeClr val="tx1"/>
                </a:solidFill>
                <a:cs typeface="Arial" pitchFamily="34" charset="0"/>
              </a:rPr>
              <a:t> (</a:t>
            </a:r>
            <a:r>
              <a:rPr lang="el-GR" sz="1600" dirty="0">
                <a:solidFill>
                  <a:schemeClr val="tx1"/>
                </a:solidFill>
                <a:cs typeface="Arial" pitchFamily="34" charset="0"/>
              </a:rPr>
              <a:t>εταιρικά μυστικά</a:t>
            </a:r>
            <a:r>
              <a:rPr lang="en-GB" sz="1600" dirty="0">
                <a:solidFill>
                  <a:schemeClr val="tx1"/>
                </a:solidFill>
                <a:cs typeface="Arial" pitchFamily="34" charset="0"/>
              </a:rPr>
              <a:t>)</a:t>
            </a:r>
            <a:r>
              <a:rPr lang="el-GR" sz="1600" dirty="0">
                <a:solidFill>
                  <a:schemeClr val="tx1"/>
                </a:solidFill>
                <a:cs typeface="Arial" pitchFamily="34" charset="0"/>
              </a:rPr>
              <a:t> και να συμβάλει στην γνώση.</a:t>
            </a:r>
          </a:p>
        </p:txBody>
      </p:sp>
    </p:spTree>
    <p:extLst>
      <p:ext uri="{BB962C8B-B14F-4D97-AF65-F5344CB8AC3E}">
        <p14:creationId xmlns:p14="http://schemas.microsoft.com/office/powerpoint/2010/main" val="235539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Διασφαλίσεις και Παρεκκλίσεις κατ’</a:t>
            </a:r>
            <a:r>
              <a:rPr lang="en-GB" sz="2600" dirty="0"/>
              <a:t> </a:t>
            </a:r>
            <a:r>
              <a:rPr lang="el-GR" sz="2600" dirty="0"/>
              <a:t>άρθρο 89 </a:t>
            </a:r>
          </a:p>
        </p:txBody>
      </p:sp>
      <p:sp>
        <p:nvSpPr>
          <p:cNvPr id="5" name="Rectangle 14"/>
          <p:cNvSpPr/>
          <p:nvPr/>
        </p:nvSpPr>
        <p:spPr>
          <a:xfrm>
            <a:off x="323527" y="1125538"/>
            <a:ext cx="8208913" cy="4895750"/>
          </a:xfrm>
          <a:prstGeom prst="rect">
            <a:avLst/>
          </a:prstGeom>
        </p:spPr>
        <p:txBody>
          <a:bodyPr vert="horz" lIns="91440" tIns="45720" rIns="91440" bIns="45720" rtlCol="0" anchor="t">
            <a:noAutofit/>
          </a:bodyPr>
          <a:lstStyle/>
          <a:p>
            <a:pPr marL="228600" indent="-228600" algn="just">
              <a:spcBef>
                <a:spcPts val="1200"/>
              </a:spcBef>
            </a:pPr>
            <a:r>
              <a:rPr lang="el-GR" sz="1700" b="1" dirty="0">
                <a:cs typeface="Arial" pitchFamily="34" charset="0"/>
              </a:rPr>
              <a:t>Κατά το άρθρο 89 του Κανονισμού:</a:t>
            </a:r>
          </a:p>
          <a:p>
            <a:pPr marL="228600" indent="-228600" algn="just">
              <a:spcBef>
                <a:spcPts val="1200"/>
              </a:spcBef>
              <a:buFont typeface="Wingdings" pitchFamily="2" charset="2"/>
              <a:buChar char="Ø"/>
            </a:pPr>
            <a:r>
              <a:rPr lang="el-GR" sz="1700" dirty="0">
                <a:cs typeface="Arial" pitchFamily="34" charset="0"/>
              </a:rPr>
              <a:t>Παρέχονται </a:t>
            </a:r>
            <a:r>
              <a:rPr lang="el-GR" sz="1700" dirty="0">
                <a:solidFill>
                  <a:schemeClr val="tx2"/>
                </a:solidFill>
                <a:cs typeface="Arial" pitchFamily="34" charset="0"/>
              </a:rPr>
              <a:t>διασφαλίσεις</a:t>
            </a:r>
            <a:r>
              <a:rPr lang="el-GR" sz="1700" dirty="0">
                <a:cs typeface="Arial" pitchFamily="34" charset="0"/>
              </a:rPr>
              <a:t> και </a:t>
            </a:r>
            <a:r>
              <a:rPr lang="el-GR" sz="1700" dirty="0">
                <a:solidFill>
                  <a:srgbClr val="C00000"/>
                </a:solidFill>
                <a:cs typeface="Arial" pitchFamily="34" charset="0"/>
              </a:rPr>
              <a:t>παρεκκλίσεις</a:t>
            </a:r>
            <a:r>
              <a:rPr lang="el-GR" sz="1700" dirty="0">
                <a:cs typeface="Arial" pitchFamily="34" charset="0"/>
              </a:rPr>
              <a:t> σχετικά με την επεξεργασία για σκοπούς αρχειοθέτησης προς το δημόσιο συμφέρον ή σκοπούς επιστημονικής ή ιστορικής έρευνας ή στατιστικούς σκοπούς</a:t>
            </a:r>
            <a:r>
              <a:rPr lang="en-US" sz="1700" dirty="0">
                <a:cs typeface="Arial" pitchFamily="34" charset="0"/>
              </a:rPr>
              <a:t>.</a:t>
            </a:r>
          </a:p>
          <a:p>
            <a:pPr marL="228600" lvl="1" indent="-228600" algn="just">
              <a:spcBef>
                <a:spcPts val="1200"/>
              </a:spcBef>
              <a:buFont typeface="Wingdings" pitchFamily="2" charset="2"/>
              <a:buChar char="Ø"/>
            </a:pPr>
            <a:r>
              <a:rPr lang="el-GR" sz="1700" dirty="0">
                <a:solidFill>
                  <a:schemeClr val="tx2"/>
                </a:solidFill>
                <a:cs typeface="Arial" pitchFamily="34" charset="0"/>
              </a:rPr>
              <a:t>Διασφαλίσεις</a:t>
            </a:r>
            <a:endParaRPr lang="en-US" sz="1700" dirty="0">
              <a:solidFill>
                <a:schemeClr val="tx2"/>
              </a:solidFill>
              <a:cs typeface="Arial" pitchFamily="34" charset="0"/>
            </a:endParaRPr>
          </a:p>
          <a:p>
            <a:pPr lvl="1" indent="-223838" algn="just">
              <a:spcBef>
                <a:spcPts val="1200"/>
              </a:spcBef>
              <a:buFont typeface="Wingdings" panose="05000000000000000000" pitchFamily="2" charset="2"/>
              <a:buChar char="ü"/>
              <a:defRPr/>
            </a:pPr>
            <a:r>
              <a:rPr lang="el-GR" sz="1700" dirty="0">
                <a:cs typeface="Arial" pitchFamily="34" charset="0"/>
              </a:rPr>
              <a:t>Τεχνικά και οργανωτικά μέτρα</a:t>
            </a:r>
          </a:p>
          <a:p>
            <a:pPr lvl="1" indent="-223838" algn="just">
              <a:spcBef>
                <a:spcPts val="1200"/>
              </a:spcBef>
              <a:buFont typeface="Wingdings" panose="05000000000000000000" pitchFamily="2" charset="2"/>
              <a:buChar char="ü"/>
              <a:defRPr/>
            </a:pPr>
            <a:r>
              <a:rPr lang="el-GR" sz="1700" dirty="0">
                <a:cs typeface="Arial" pitchFamily="34" charset="0"/>
              </a:rPr>
              <a:t>Συμμόρφωση με κώδικες ηθικής/ δεοντολογίας </a:t>
            </a:r>
            <a:endParaRPr lang="en-US" sz="1700" dirty="0">
              <a:cs typeface="Arial" pitchFamily="34" charset="0"/>
            </a:endParaRPr>
          </a:p>
          <a:p>
            <a:pPr marL="233363" lvl="1" indent="-233363" algn="just">
              <a:spcBef>
                <a:spcPts val="1200"/>
              </a:spcBef>
              <a:buFont typeface="Wingdings" panose="05000000000000000000" pitchFamily="2" charset="2"/>
              <a:buChar char="Ø"/>
              <a:defRPr/>
            </a:pPr>
            <a:r>
              <a:rPr lang="el-GR" sz="1700" dirty="0">
                <a:solidFill>
                  <a:srgbClr val="C00000"/>
                </a:solidFill>
                <a:cs typeface="Arial" pitchFamily="34" charset="0"/>
              </a:rPr>
              <a:t>Παρεκκλίσεις </a:t>
            </a:r>
          </a:p>
          <a:p>
            <a:pPr lvl="1" indent="-223838" algn="just">
              <a:spcBef>
                <a:spcPts val="1200"/>
              </a:spcBef>
              <a:buFont typeface="Wingdings" panose="05000000000000000000" pitchFamily="2" charset="2"/>
              <a:buChar char="ü"/>
              <a:defRPr/>
            </a:pPr>
            <a:r>
              <a:rPr lang="el-GR" sz="1700" dirty="0">
                <a:cs typeface="Arial" pitchFamily="34" charset="0"/>
              </a:rPr>
              <a:t>Ευρεία συγκατάθεση</a:t>
            </a:r>
          </a:p>
          <a:p>
            <a:pPr lvl="1" indent="-223838" algn="just">
              <a:spcBef>
                <a:spcPts val="1200"/>
              </a:spcBef>
              <a:buFont typeface="Wingdings" panose="05000000000000000000" pitchFamily="2" charset="2"/>
              <a:buChar char="ü"/>
              <a:defRPr/>
            </a:pPr>
            <a:r>
              <a:rPr lang="el-GR" sz="1700" dirty="0">
                <a:cs typeface="Arial" pitchFamily="34" charset="0"/>
              </a:rPr>
              <a:t>Συμβατή η περαιτέρω χρήση</a:t>
            </a:r>
          </a:p>
          <a:p>
            <a:pPr lvl="1" indent="-223838" algn="just">
              <a:spcBef>
                <a:spcPts val="1200"/>
              </a:spcBef>
              <a:buFont typeface="Wingdings" panose="05000000000000000000" pitchFamily="2" charset="2"/>
              <a:buChar char="ü"/>
              <a:defRPr/>
            </a:pPr>
            <a:r>
              <a:rPr lang="el-GR" sz="1700" dirty="0">
                <a:cs typeface="Arial" pitchFamily="34" charset="0"/>
              </a:rPr>
              <a:t>Απόκλιση ως προς τη διάρκεια τήρησης</a:t>
            </a:r>
          </a:p>
          <a:p>
            <a:pPr lvl="1" indent="-223838" algn="just">
              <a:spcBef>
                <a:spcPts val="1200"/>
              </a:spcBef>
              <a:buFont typeface="Wingdings" panose="05000000000000000000" pitchFamily="2" charset="2"/>
              <a:buChar char="ü"/>
              <a:defRPr/>
            </a:pPr>
            <a:r>
              <a:rPr lang="el-GR" sz="1700" dirty="0">
                <a:cs typeface="Arial" pitchFamily="34" charset="0"/>
              </a:rPr>
              <a:t>Περιορισμοί ως προς δικαιώματα του υποκειμένου των δεδομένων </a:t>
            </a:r>
          </a:p>
          <a:p>
            <a:pPr marL="228600" lvl="1" indent="-228600" algn="just">
              <a:spcBef>
                <a:spcPts val="1200"/>
              </a:spcBef>
              <a:buFont typeface="Wingdings" pitchFamily="2" charset="2"/>
              <a:buChar char="Ø"/>
            </a:pPr>
            <a:endParaRPr lang="el-GR" sz="1700" b="1" dirty="0">
              <a:solidFill>
                <a:schemeClr val="tx2"/>
              </a:solidFill>
              <a:cs typeface="Arial" pitchFamily="34" charset="0"/>
            </a:endParaRPr>
          </a:p>
          <a:p>
            <a:pPr marL="228600" indent="-228600" algn="just">
              <a:spcBef>
                <a:spcPts val="1200"/>
              </a:spcBef>
              <a:buFont typeface="Wingdings" pitchFamily="2" charset="2"/>
              <a:buChar char="Ø"/>
            </a:pPr>
            <a:endParaRPr lang="el-GR" sz="1700" dirty="0">
              <a:cs typeface="Arial" pitchFamily="34" charset="0"/>
            </a:endParaRPr>
          </a:p>
          <a:p>
            <a:pPr algn="just">
              <a:spcBef>
                <a:spcPts val="1200"/>
              </a:spcBef>
            </a:pPr>
            <a:endParaRPr lang="el-GR" sz="1700" dirty="0">
              <a:cs typeface="Arial" pitchFamily="34" charset="0"/>
            </a:endParaRPr>
          </a:p>
          <a:p>
            <a:pPr marL="228600" indent="-228600" algn="just">
              <a:spcBef>
                <a:spcPts val="1200"/>
              </a:spcBef>
              <a:buFont typeface="Wingdings" pitchFamily="2" charset="2"/>
              <a:buChar char="Ø"/>
            </a:pPr>
            <a:endParaRPr lang="el-GR" sz="1700" dirty="0">
              <a:cs typeface="Arial" pitchFamily="34" charset="0"/>
            </a:endParaRPr>
          </a:p>
          <a:p>
            <a:pPr marL="228600" indent="-228600" algn="just">
              <a:spcBef>
                <a:spcPts val="1200"/>
              </a:spcBef>
              <a:buFont typeface="Wingdings" pitchFamily="2" charset="2"/>
              <a:buChar char="Ø"/>
            </a:pPr>
            <a:endParaRPr lang="el-GR" sz="1700" dirty="0">
              <a:cs typeface="Arial" pitchFamily="34" charset="0"/>
            </a:endParaRPr>
          </a:p>
          <a:p>
            <a:pPr marL="228600" indent="-228600" algn="just">
              <a:spcBef>
                <a:spcPts val="1200"/>
              </a:spcBef>
              <a:buFont typeface="Wingdings" pitchFamily="2" charset="2"/>
              <a:buChar char="Ø"/>
            </a:pPr>
            <a:endParaRPr lang="el-GR" sz="1700" dirty="0">
              <a:cs typeface="Arial" pitchFamily="34" charset="0"/>
            </a:endParaRPr>
          </a:p>
          <a:p>
            <a:pPr marL="228600" indent="-228600" algn="just">
              <a:spcBef>
                <a:spcPts val="1200"/>
              </a:spcBef>
              <a:buFont typeface="Wingdings" pitchFamily="2" charset="2"/>
              <a:buChar char="Ø"/>
            </a:pPr>
            <a:endParaRPr lang="el-GR" sz="1700" dirty="0">
              <a:cs typeface="Arial" pitchFamily="34" charset="0"/>
            </a:endParaRPr>
          </a:p>
        </p:txBody>
      </p:sp>
    </p:spTree>
    <p:extLst>
      <p:ext uri="{BB962C8B-B14F-4D97-AF65-F5344CB8AC3E}">
        <p14:creationId xmlns:p14="http://schemas.microsoft.com/office/powerpoint/2010/main" val="277495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7" y="190477"/>
            <a:ext cx="6098450" cy="51911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3000" noProof="0" dirty="0">
                <a:ea typeface="+mj-ea"/>
                <a:cs typeface="Arial" pitchFamily="34" charset="0"/>
              </a:rPr>
              <a:t>Περιεχόμενα</a:t>
            </a:r>
            <a:r>
              <a:rPr lang="en-GB" sz="3000" noProof="0" dirty="0">
                <a:ea typeface="+mj-ea"/>
                <a:cs typeface="Arial" pitchFamily="34" charset="0"/>
              </a:rPr>
              <a:t> (ii)</a:t>
            </a:r>
            <a:endParaRPr lang="el-GR" sz="3000" noProof="0" dirty="0">
              <a:ea typeface="+mj-ea"/>
              <a:cs typeface="Arial" pitchFamily="34" charset="0"/>
            </a:endParaRPr>
          </a:p>
        </p:txBody>
      </p:sp>
      <p:sp>
        <p:nvSpPr>
          <p:cNvPr id="7" name="1 - Τίτλος"/>
          <p:cNvSpPr txBox="1">
            <a:spLocks/>
          </p:cNvSpPr>
          <p:nvPr/>
        </p:nvSpPr>
        <p:spPr>
          <a:xfrm>
            <a:off x="323528" y="1124744"/>
            <a:ext cx="8642350" cy="5389530"/>
          </a:xfrm>
          <a:prstGeom prst="rect">
            <a:avLst/>
          </a:prstGeom>
        </p:spPr>
        <p:txBody>
          <a:bodyPr vert="horz" lIns="91440" tIns="45720" rIns="91440" bIns="45720" rtlCol="0" anchor="t">
            <a:noAutofit/>
          </a:bodyPr>
          <a:lstStyle/>
          <a:p>
            <a:pPr marL="514350" lvl="0" indent="-285750">
              <a:spcBef>
                <a:spcPct val="0"/>
              </a:spcBef>
              <a:buFont typeface="Arial" pitchFamily="34" charset="0"/>
              <a:buChar char="•"/>
              <a:defRPr/>
            </a:pPr>
            <a:r>
              <a:rPr lang="el-GR" sz="1400" dirty="0">
                <a:solidFill>
                  <a:prstClr val="black"/>
                </a:solidFill>
              </a:rPr>
              <a:t>Case Law Προστασίας προσωπικών Δεδομένων (</a:t>
            </a:r>
            <a:r>
              <a:rPr lang="el-GR" sz="1400" dirty="0" err="1">
                <a:solidFill>
                  <a:prstClr val="black"/>
                </a:solidFill>
              </a:rPr>
              <a:t>ii</a:t>
            </a:r>
            <a:r>
              <a:rPr lang="el-GR" sz="1400" dirty="0">
                <a:solidFill>
                  <a:prstClr val="black"/>
                </a:solidFill>
              </a:rPr>
              <a:t>)</a:t>
            </a:r>
          </a:p>
          <a:p>
            <a:pPr marL="514350" lvl="0" indent="-285750">
              <a:spcBef>
                <a:spcPct val="0"/>
              </a:spcBef>
              <a:buFont typeface="Arial" pitchFamily="34" charset="0"/>
              <a:buChar char="•"/>
              <a:defRPr/>
            </a:pPr>
            <a:r>
              <a:rPr lang="el-GR" sz="1400" dirty="0">
                <a:solidFill>
                  <a:prstClr val="black"/>
                </a:solidFill>
              </a:rPr>
              <a:t>Case Law Προστασίας προσωπικών Δεδομένων (</a:t>
            </a:r>
            <a:r>
              <a:rPr lang="el-GR" sz="1400" dirty="0" err="1">
                <a:solidFill>
                  <a:prstClr val="black"/>
                </a:solidFill>
              </a:rPr>
              <a:t>iii</a:t>
            </a:r>
            <a:r>
              <a:rPr lang="el-GR" sz="1400" dirty="0">
                <a:solidFill>
                  <a:prstClr val="black"/>
                </a:solidFill>
              </a:rPr>
              <a:t>)</a:t>
            </a:r>
          </a:p>
          <a:p>
            <a:pPr marL="514350" lvl="0" indent="-285750">
              <a:spcBef>
                <a:spcPct val="0"/>
              </a:spcBef>
              <a:buFont typeface="Arial" pitchFamily="34" charset="0"/>
              <a:buChar char="•"/>
              <a:defRPr/>
            </a:pPr>
            <a:r>
              <a:rPr lang="el-GR" sz="1400" dirty="0">
                <a:solidFill>
                  <a:prstClr val="black"/>
                </a:solidFill>
              </a:rPr>
              <a:t>Η Έννοια της Συγκατάθεσης</a:t>
            </a:r>
          </a:p>
          <a:p>
            <a:pPr marL="514350" lvl="0" indent="-285750">
              <a:spcBef>
                <a:spcPct val="0"/>
              </a:spcBef>
              <a:buFont typeface="Arial" pitchFamily="34" charset="0"/>
              <a:buChar char="•"/>
              <a:defRPr/>
            </a:pPr>
            <a:r>
              <a:rPr lang="el-GR" sz="1400" dirty="0">
                <a:solidFill>
                  <a:prstClr val="black"/>
                </a:solidFill>
              </a:rPr>
              <a:t>Νόμιμοι Λόγοι Επεξεργασίας</a:t>
            </a:r>
            <a:endParaRPr lang="en-GB" sz="1400" dirty="0">
              <a:solidFill>
                <a:prstClr val="black"/>
              </a:solidFill>
            </a:endParaRPr>
          </a:p>
          <a:p>
            <a:pPr marL="514350" lvl="0" indent="-285750">
              <a:spcBef>
                <a:spcPct val="0"/>
              </a:spcBef>
              <a:buFont typeface="Arial" pitchFamily="34" charset="0"/>
              <a:buChar char="•"/>
              <a:defRPr/>
            </a:pPr>
            <a:r>
              <a:rPr lang="el-GR" sz="1400" dirty="0">
                <a:solidFill>
                  <a:prstClr val="black"/>
                </a:solidFill>
              </a:rPr>
              <a:t>Δικαιώματα Υποκειμένων των Δεδομένων Επεξεργασίας</a:t>
            </a:r>
          </a:p>
          <a:p>
            <a:pPr marL="514350" lvl="0" indent="-285750">
              <a:spcBef>
                <a:spcPct val="0"/>
              </a:spcBef>
              <a:buFont typeface="Arial" pitchFamily="34" charset="0"/>
              <a:buChar char="•"/>
              <a:defRPr/>
            </a:pPr>
            <a:r>
              <a:rPr lang="el-GR" sz="1400" dirty="0">
                <a:solidFill>
                  <a:prstClr val="black"/>
                </a:solidFill>
              </a:rPr>
              <a:t>Αρχές στις Οποίες Οικοδομείται η Προστασία των Προσωπικών Δεδομένων</a:t>
            </a:r>
          </a:p>
          <a:p>
            <a:pPr marL="514350" lvl="0" indent="-285750">
              <a:spcBef>
                <a:spcPct val="0"/>
              </a:spcBef>
              <a:buFont typeface="Arial" pitchFamily="34" charset="0"/>
              <a:buChar char="•"/>
              <a:defRPr/>
            </a:pPr>
            <a:r>
              <a:rPr lang="el-GR" sz="1400" dirty="0">
                <a:solidFill>
                  <a:prstClr val="black"/>
                </a:solidFill>
              </a:rPr>
              <a:t>Επεξεργασία Προσωπικών Δεδομένων</a:t>
            </a:r>
            <a:endParaRPr lang="en-GB" sz="1400" dirty="0">
              <a:solidFill>
                <a:prstClr val="black"/>
              </a:solidFill>
            </a:endParaRPr>
          </a:p>
          <a:p>
            <a:pPr marL="514350" lvl="0" indent="-285750">
              <a:spcBef>
                <a:spcPct val="0"/>
              </a:spcBef>
              <a:buFont typeface="Arial" pitchFamily="34" charset="0"/>
              <a:buChar char="•"/>
              <a:defRPr/>
            </a:pPr>
            <a:r>
              <a:rPr lang="el-GR" sz="1400" dirty="0">
                <a:solidFill>
                  <a:prstClr val="black"/>
                </a:solidFill>
                <a:cs typeface="Arial" pitchFamily="34" charset="0"/>
              </a:rPr>
              <a:t>Παράδειγμα </a:t>
            </a:r>
          </a:p>
          <a:p>
            <a:pPr marL="514350" lvl="0" indent="-285750">
              <a:spcBef>
                <a:spcPct val="0"/>
              </a:spcBef>
              <a:buFont typeface="Arial" pitchFamily="34" charset="0"/>
              <a:buChar char="•"/>
              <a:defRPr/>
            </a:pPr>
            <a:r>
              <a:rPr lang="el-GR" sz="1400" dirty="0">
                <a:solidFill>
                  <a:prstClr val="black"/>
                </a:solidFill>
                <a:cs typeface="Arial" pitchFamily="34" charset="0"/>
              </a:rPr>
              <a:t>Αρχή Προστασίας Δεδομένων</a:t>
            </a:r>
          </a:p>
          <a:p>
            <a:pPr marL="514350" lvl="0" indent="-285750">
              <a:spcBef>
                <a:spcPct val="0"/>
              </a:spcBef>
              <a:buFont typeface="Arial" pitchFamily="34" charset="0"/>
              <a:buChar char="•"/>
              <a:defRPr/>
            </a:pPr>
            <a:r>
              <a:rPr lang="el-GR" sz="1400" dirty="0">
                <a:solidFill>
                  <a:prstClr val="black"/>
                </a:solidFill>
                <a:cs typeface="Arial" pitchFamily="34" charset="0"/>
              </a:rPr>
              <a:t>Καταγγελίες στην Αρχή Προστασίας Δεδομένων </a:t>
            </a:r>
          </a:p>
          <a:p>
            <a:pPr marL="514350" lvl="0" indent="-285750">
              <a:spcBef>
                <a:spcPct val="0"/>
              </a:spcBef>
              <a:buFont typeface="Arial" pitchFamily="34" charset="0"/>
              <a:buChar char="•"/>
              <a:defRPr/>
            </a:pPr>
            <a:endParaRPr lang="el-GR" sz="1400" dirty="0">
              <a:solidFill>
                <a:prstClr val="black"/>
              </a:solidFill>
              <a:cs typeface="Arial" pitchFamily="34" charset="0"/>
            </a:endParaRPr>
          </a:p>
          <a:p>
            <a:pPr marL="342900" lvl="0" indent="-342900">
              <a:spcBef>
                <a:spcPts val="1200"/>
              </a:spcBef>
              <a:defRPr/>
            </a:pPr>
            <a:r>
              <a:rPr lang="el-GR" sz="1400" dirty="0">
                <a:solidFill>
                  <a:prstClr val="black"/>
                </a:solidFill>
                <a:cs typeface="Arial" pitchFamily="34" charset="0"/>
              </a:rPr>
              <a:t>ΙΙΙ. Η Επιστημονική Έρευνα υπό τον Γενικό Κανονισμό Προστασίας Δεδομένων</a:t>
            </a:r>
          </a:p>
          <a:p>
            <a:pPr marL="514350" lvl="0" indent="-285750">
              <a:spcBef>
                <a:spcPct val="0"/>
              </a:spcBef>
              <a:buFont typeface="Arial" pitchFamily="34" charset="0"/>
              <a:buChar char="•"/>
              <a:defRPr/>
            </a:pPr>
            <a:r>
              <a:rPr lang="el-GR" sz="1400" dirty="0">
                <a:solidFill>
                  <a:prstClr val="black"/>
                </a:solidFill>
              </a:rPr>
              <a:t>Η Έννοια της Επιστημονικής Έρευνας</a:t>
            </a:r>
          </a:p>
          <a:p>
            <a:pPr marL="514350" lvl="0" indent="-285750">
              <a:spcBef>
                <a:spcPct val="0"/>
              </a:spcBef>
              <a:buFont typeface="Arial" pitchFamily="34" charset="0"/>
              <a:buChar char="•"/>
              <a:defRPr/>
            </a:pPr>
            <a:r>
              <a:rPr lang="el-GR" sz="1400" dirty="0">
                <a:solidFill>
                  <a:prstClr val="black"/>
                </a:solidFill>
              </a:rPr>
              <a:t>Διασφαλίσεις και Παρεκκλίσεις κατ' άρθρο 89 </a:t>
            </a:r>
          </a:p>
          <a:p>
            <a:pPr marL="514350" lvl="0" indent="-285750">
              <a:spcBef>
                <a:spcPct val="0"/>
              </a:spcBef>
              <a:buFont typeface="Arial" pitchFamily="34" charset="0"/>
              <a:buChar char="•"/>
              <a:defRPr/>
            </a:pPr>
            <a:r>
              <a:rPr lang="el-GR" sz="1400" dirty="0">
                <a:solidFill>
                  <a:prstClr val="black"/>
                </a:solidFill>
              </a:rPr>
              <a:t>Η Επιστημονική Έρευνα ως Νομική Βάση Επεξεργασίας</a:t>
            </a:r>
          </a:p>
          <a:p>
            <a:pPr marL="514350" lvl="0" indent="-285750">
              <a:spcBef>
                <a:spcPct val="0"/>
              </a:spcBef>
              <a:buFont typeface="Arial" pitchFamily="34" charset="0"/>
              <a:buChar char="•"/>
              <a:defRPr/>
            </a:pPr>
            <a:r>
              <a:rPr lang="el-GR" sz="1400" dirty="0">
                <a:solidFill>
                  <a:prstClr val="black"/>
                </a:solidFill>
              </a:rPr>
              <a:t>Επεξεργασία για Επιστημονικούς Σκοπούς ως Περαιτέρω Επεξεργασία </a:t>
            </a:r>
          </a:p>
          <a:p>
            <a:pPr marL="514350" lvl="0" indent="-285750">
              <a:spcBef>
                <a:spcPct val="0"/>
              </a:spcBef>
              <a:buFont typeface="Arial" pitchFamily="34" charset="0"/>
              <a:buChar char="•"/>
              <a:defRPr/>
            </a:pPr>
            <a:r>
              <a:rPr lang="el-GR" sz="1400" dirty="0">
                <a:solidFill>
                  <a:prstClr val="black"/>
                </a:solidFill>
              </a:rPr>
              <a:t>Επεξεργασία για Επιστημονικούς Σκοπούς ως Έκφανση «Έννομων Συμφερόντων»</a:t>
            </a:r>
          </a:p>
          <a:p>
            <a:pPr marL="514350" lvl="0" indent="-285750">
              <a:spcBef>
                <a:spcPct val="0"/>
              </a:spcBef>
              <a:buFont typeface="Arial" pitchFamily="34" charset="0"/>
              <a:buChar char="•"/>
              <a:defRPr/>
            </a:pPr>
            <a:r>
              <a:rPr lang="el-GR" sz="1400" dirty="0">
                <a:solidFill>
                  <a:prstClr val="black"/>
                </a:solidFill>
              </a:rPr>
              <a:t>Παροχή Πληροφοριών</a:t>
            </a:r>
          </a:p>
          <a:p>
            <a:pPr marL="514350" lvl="0" indent="-285750">
              <a:spcBef>
                <a:spcPct val="0"/>
              </a:spcBef>
              <a:buFont typeface="Arial" pitchFamily="34" charset="0"/>
              <a:buChar char="•"/>
              <a:defRPr/>
            </a:pPr>
            <a:r>
              <a:rPr lang="el-GR" sz="1400" dirty="0">
                <a:solidFill>
                  <a:prstClr val="black"/>
                </a:solidFill>
              </a:rPr>
              <a:t>Κατάλληλες Διασφαλίσεις: Τεχνικά και Οργανωτικά Μέτρα</a:t>
            </a:r>
          </a:p>
          <a:p>
            <a:pPr marL="514350" lvl="0" indent="-285750">
              <a:spcBef>
                <a:spcPct val="0"/>
              </a:spcBef>
              <a:buFont typeface="Arial" pitchFamily="34" charset="0"/>
              <a:buChar char="•"/>
              <a:defRPr/>
            </a:pPr>
            <a:r>
              <a:rPr lang="el-GR" sz="1400" dirty="0">
                <a:solidFill>
                  <a:prstClr val="black"/>
                </a:solidFill>
              </a:rPr>
              <a:t>Παρεκκλίσεις από τα Δικαιώματα των Υποκειμένων των Δεδομένων</a:t>
            </a:r>
            <a:endParaRPr lang="en-GB" sz="1400" dirty="0">
              <a:solidFill>
                <a:prstClr val="black"/>
              </a:solidFill>
            </a:endParaRPr>
          </a:p>
          <a:p>
            <a:pPr marL="228600" lvl="0">
              <a:spcBef>
                <a:spcPct val="0"/>
              </a:spcBef>
              <a:defRPr/>
            </a:pPr>
            <a:endParaRPr lang="en-GB" sz="1400" dirty="0">
              <a:solidFill>
                <a:prstClr val="black"/>
              </a:solidFill>
              <a:cs typeface="Arial" pitchFamily="34" charset="0"/>
            </a:endParaRPr>
          </a:p>
          <a:p>
            <a:pPr marL="228600" lvl="0" indent="-228600">
              <a:spcBef>
                <a:spcPct val="0"/>
              </a:spcBef>
              <a:defRPr/>
            </a:pPr>
            <a:r>
              <a:rPr lang="en-GB" sz="1400" dirty="0">
                <a:solidFill>
                  <a:prstClr val="black"/>
                </a:solidFill>
                <a:cs typeface="Arial" pitchFamily="34" charset="0"/>
              </a:rPr>
              <a:t>IV. </a:t>
            </a:r>
            <a:r>
              <a:rPr lang="el-GR" sz="1400" dirty="0">
                <a:solidFill>
                  <a:prstClr val="black"/>
                </a:solidFill>
                <a:cs typeface="Arial" pitchFamily="34" charset="0"/>
              </a:rPr>
              <a:t>Συμπεράσματα</a:t>
            </a:r>
            <a:endParaRPr lang="el-GR" sz="1400" dirty="0">
              <a:cs typeface="Arial" pitchFamily="34" charset="0"/>
            </a:endParaRPr>
          </a:p>
          <a:p>
            <a:pPr marL="514350" lvl="0" indent="-285750">
              <a:spcBef>
                <a:spcPct val="0"/>
              </a:spcBef>
              <a:buFont typeface="Arial" pitchFamily="34" charset="0"/>
              <a:buChar char="•"/>
              <a:defRPr/>
            </a:pPr>
            <a:endParaRPr lang="el-GR" sz="1400" dirty="0">
              <a:cs typeface="Arial" pitchFamily="34" charset="0"/>
            </a:endParaRPr>
          </a:p>
        </p:txBody>
      </p:sp>
    </p:spTree>
    <p:extLst>
      <p:ext uri="{BB962C8B-B14F-4D97-AF65-F5344CB8AC3E}">
        <p14:creationId xmlns:p14="http://schemas.microsoft.com/office/powerpoint/2010/main" val="1560413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849424" cy="519116"/>
          </a:xfrm>
          <a:prstGeom prst="rect">
            <a:avLst/>
          </a:prstGeom>
        </p:spPr>
        <p:txBody>
          <a:bodyPr vert="horz" lIns="91440" tIns="45720" rIns="91440" bIns="45720" rtlCol="0" anchor="ctr">
            <a:noAutofit/>
          </a:bodyPr>
          <a:lstStyle/>
          <a:p>
            <a:pPr lvl="0">
              <a:spcBef>
                <a:spcPct val="0"/>
              </a:spcBef>
              <a:defRPr/>
            </a:pPr>
            <a:r>
              <a:rPr lang="el-GR" sz="2600" dirty="0"/>
              <a:t>Κατάλληλες Διασφαλίσεις: Τεχνικά και Οργανωτικά Μέτρα</a:t>
            </a:r>
          </a:p>
        </p:txBody>
      </p:sp>
      <p:sp>
        <p:nvSpPr>
          <p:cNvPr id="7" name="Rectangle 14"/>
          <p:cNvSpPr/>
          <p:nvPr/>
        </p:nvSpPr>
        <p:spPr>
          <a:xfrm>
            <a:off x="323527" y="1125538"/>
            <a:ext cx="8569647" cy="4031654"/>
          </a:xfrm>
          <a:prstGeom prst="rect">
            <a:avLst/>
          </a:prstGeom>
        </p:spPr>
        <p:txBody>
          <a:bodyPr vert="horz" lIns="91440" tIns="45720" rIns="91440" bIns="45720" rtlCol="0" anchor="t">
            <a:noAutofit/>
          </a:bodyPr>
          <a:lstStyle/>
          <a:p>
            <a:pPr marL="228600" indent="-228600" algn="just">
              <a:spcBef>
                <a:spcPts val="1200"/>
              </a:spcBef>
            </a:pPr>
            <a:r>
              <a:rPr lang="el-GR" sz="1600" b="1" dirty="0">
                <a:cs typeface="Arial" pitchFamily="34" charset="0"/>
              </a:rPr>
              <a:t>Τήρηση της αρχής της ελαχιστοποίησης των δεδομένων</a:t>
            </a:r>
          </a:p>
          <a:p>
            <a:pPr marL="228600" indent="-228600" algn="just">
              <a:spcBef>
                <a:spcPts val="1200"/>
              </a:spcBef>
              <a:buFont typeface="Wingdings" pitchFamily="2" charset="2"/>
              <a:buChar char="Ø"/>
            </a:pPr>
            <a:r>
              <a:rPr lang="el-GR" sz="1600" dirty="0">
                <a:cs typeface="Arial" pitchFamily="34" charset="0"/>
              </a:rPr>
              <a:t>Τεχνικά Μέτρα</a:t>
            </a:r>
          </a:p>
          <a:p>
            <a:pPr marL="574675" indent="-234950" algn="just">
              <a:spcBef>
                <a:spcPts val="1200"/>
              </a:spcBef>
              <a:buFont typeface="Wingdings" panose="05000000000000000000" pitchFamily="2" charset="2"/>
              <a:buChar char="ü"/>
            </a:pPr>
            <a:r>
              <a:rPr lang="el-GR" sz="1600" dirty="0" err="1">
                <a:cs typeface="Arial" pitchFamily="34" charset="0"/>
              </a:rPr>
              <a:t>Ψευδωνυμοποίηση</a:t>
            </a:r>
            <a:r>
              <a:rPr lang="el-GR" sz="1600" dirty="0">
                <a:cs typeface="Arial" pitchFamily="34" charset="0"/>
              </a:rPr>
              <a:t>. Ως τέτοια χαρακτηρίζεται η διαδικασία κατά την οποία τα προσωπικά δεδομένα δεν μπορούν πλέον να αποδοθούν σε ένα συγκεκριμένο υποκείμενο των δεδομένων χωρίς τη χρήση πρόσθετων πληροφοριών.</a:t>
            </a:r>
          </a:p>
          <a:p>
            <a:pPr marL="574675" indent="-234950" algn="just">
              <a:spcBef>
                <a:spcPts val="1200"/>
              </a:spcBef>
              <a:buFont typeface="Wingdings" panose="05000000000000000000" pitchFamily="2" charset="2"/>
              <a:buChar char="ü"/>
            </a:pPr>
            <a:r>
              <a:rPr lang="el-GR" sz="1600" dirty="0">
                <a:cs typeface="Arial" pitchFamily="34" charset="0"/>
              </a:rPr>
              <a:t>Χρήση ανώνυμων δεδομένων. Τα δεδομένα απεκδύονται πια του προσωπικού τους χαρακτήρα και εξ αυτού του λόγου μένουν εκτός ρυθμιστικού πεδίου του Κανονισμού.</a:t>
            </a:r>
          </a:p>
          <a:p>
            <a:pPr marL="228600" indent="-228600" algn="just">
              <a:spcBef>
                <a:spcPts val="1200"/>
              </a:spcBef>
              <a:buFont typeface="Wingdings" pitchFamily="2" charset="2"/>
              <a:buChar char="Ø"/>
            </a:pPr>
            <a:r>
              <a:rPr lang="el-GR" sz="1600" dirty="0">
                <a:cs typeface="Arial" pitchFamily="34" charset="0"/>
              </a:rPr>
              <a:t>Οργανωτικά Μέτρα</a:t>
            </a:r>
          </a:p>
          <a:p>
            <a:pPr marL="574675" indent="-234950" algn="just">
              <a:spcBef>
                <a:spcPts val="1200"/>
              </a:spcBef>
              <a:buFont typeface="Wingdings" panose="05000000000000000000" pitchFamily="2" charset="2"/>
              <a:buChar char="ü"/>
            </a:pPr>
            <a:r>
              <a:rPr lang="el-GR" sz="1600" dirty="0">
                <a:cs typeface="Arial" pitchFamily="34" charset="0"/>
              </a:rPr>
              <a:t>Ο υπεύθυνος επεξεργασίας θα πρέπει να λαμβάνει υπόψη του «τις τελευταίες εξελίξεις της τεχνολογίας, το κόστος εφαρμογής και τη φύση, το πεδίο εφαρμογής, το πλαίσιο και τους σκοπούς της επεξεργασίας, καθώς και τους κινδύνους διαφορετικής πιθανότητας επέλευσης και σοβαρότητας για τα δικαιώματα και τις ελευθερίες των φυσικών προσώπων».</a:t>
            </a:r>
            <a:endParaRPr lang="el-GR" sz="1600" b="1" dirty="0">
              <a:cs typeface="Arial" pitchFamily="34" charset="0"/>
            </a:endParaRPr>
          </a:p>
        </p:txBody>
      </p:sp>
    </p:spTree>
    <p:extLst>
      <p:ext uri="{BB962C8B-B14F-4D97-AF65-F5344CB8AC3E}">
        <p14:creationId xmlns:p14="http://schemas.microsoft.com/office/powerpoint/2010/main" val="2355390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Η Επιστημονική Έρευνα ως Νομική Βάση Επεξεργασίας</a:t>
            </a:r>
          </a:p>
        </p:txBody>
      </p:sp>
      <p:sp>
        <p:nvSpPr>
          <p:cNvPr id="5" name="Rectangle 14"/>
          <p:cNvSpPr/>
          <p:nvPr/>
        </p:nvSpPr>
        <p:spPr>
          <a:xfrm>
            <a:off x="323527" y="1125538"/>
            <a:ext cx="8569647" cy="1727398"/>
          </a:xfrm>
          <a:prstGeom prst="rect">
            <a:avLst/>
          </a:prstGeom>
        </p:spPr>
        <p:txBody>
          <a:bodyPr vert="horz" lIns="91440" tIns="45720" rIns="91440" bIns="45720" rtlCol="0" anchor="t">
            <a:noAutofit/>
          </a:bodyPr>
          <a:lstStyle/>
          <a:p>
            <a:pPr marL="228600" indent="-228600" algn="just">
              <a:spcBef>
                <a:spcPts val="1200"/>
              </a:spcBef>
            </a:pPr>
            <a:r>
              <a:rPr lang="el-GR" sz="1600" b="1" dirty="0">
                <a:cs typeface="Arial" pitchFamily="34" charset="0"/>
              </a:rPr>
              <a:t>Κατά τον Κανονισμό:</a:t>
            </a:r>
          </a:p>
          <a:p>
            <a:pPr marL="228600" indent="-228600" algn="just">
              <a:spcBef>
                <a:spcPts val="1200"/>
              </a:spcBef>
              <a:buFont typeface="Wingdings" pitchFamily="2" charset="2"/>
              <a:buChar char="Ø"/>
            </a:pPr>
            <a:r>
              <a:rPr lang="el-GR" sz="1600" dirty="0">
                <a:cs typeface="Arial" pitchFamily="34" charset="0"/>
              </a:rPr>
              <a:t>Η επεξεργασία δεδομένων προσωπικού χαρακτήρα πρέπει να είναι δίκαιη και νόμιμη.</a:t>
            </a:r>
          </a:p>
          <a:p>
            <a:pPr marL="228600" indent="-228600" algn="just">
              <a:spcBef>
                <a:spcPts val="1200"/>
              </a:spcBef>
              <a:buFont typeface="Wingdings" pitchFamily="2" charset="2"/>
              <a:buChar char="Ø"/>
            </a:pPr>
            <a:r>
              <a:rPr lang="el-GR" sz="1600" dirty="0">
                <a:cs typeface="Arial" pitchFamily="34" charset="0"/>
              </a:rPr>
              <a:t>Η</a:t>
            </a:r>
            <a:r>
              <a:rPr lang="el-GR" sz="1600" b="1" dirty="0">
                <a:solidFill>
                  <a:schemeClr val="tx2">
                    <a:lumMod val="75000"/>
                  </a:schemeClr>
                </a:solidFill>
                <a:cs typeface="Arial" pitchFamily="34" charset="0"/>
              </a:rPr>
              <a:t> συναίνεση </a:t>
            </a:r>
            <a:r>
              <a:rPr lang="el-GR" sz="1600" dirty="0">
                <a:cs typeface="Arial" pitchFamily="34" charset="0"/>
              </a:rPr>
              <a:t>του υποκειμένου πρέπει να είναι «ξεκάθαρη» και </a:t>
            </a:r>
            <a:r>
              <a:rPr lang="el-GR" sz="1600" b="1" dirty="0">
                <a:solidFill>
                  <a:schemeClr val="tx2">
                    <a:lumMod val="75000"/>
                  </a:schemeClr>
                </a:solidFill>
                <a:cs typeface="Arial" pitchFamily="34" charset="0"/>
              </a:rPr>
              <a:t>για συγκεκριμένο σκοπό</a:t>
            </a:r>
            <a:r>
              <a:rPr lang="el-GR" sz="1600" dirty="0">
                <a:cs typeface="Arial" pitchFamily="34" charset="0"/>
              </a:rPr>
              <a:t>.</a:t>
            </a:r>
          </a:p>
          <a:p>
            <a:pPr marL="446088" indent="-268288" algn="just">
              <a:spcBef>
                <a:spcPts val="1200"/>
              </a:spcBef>
              <a:buFont typeface="Arial" pitchFamily="34" charset="0"/>
              <a:buChar char="•"/>
            </a:pPr>
            <a:r>
              <a:rPr lang="el-GR" sz="1600" dirty="0">
                <a:cs typeface="Arial" pitchFamily="34" charset="0"/>
              </a:rPr>
              <a:t>Είναι δυνατόν πάντα να προσδιορίζεται πλήρως ο σκοπός της επεξεργασίας;</a:t>
            </a:r>
          </a:p>
        </p:txBody>
      </p:sp>
      <p:sp>
        <p:nvSpPr>
          <p:cNvPr id="10" name="Rectangle 14"/>
          <p:cNvSpPr/>
          <p:nvPr/>
        </p:nvSpPr>
        <p:spPr>
          <a:xfrm>
            <a:off x="322833" y="2997225"/>
            <a:ext cx="8569647" cy="2808039"/>
          </a:xfrm>
          <a:prstGeom prst="rect">
            <a:avLst/>
          </a:prstGeom>
        </p:spPr>
        <p:txBody>
          <a:bodyPr vert="horz" lIns="91440" tIns="45720" rIns="91440" bIns="45720" rtlCol="0" anchor="t">
            <a:noAutofit/>
          </a:bodyPr>
          <a:lstStyle/>
          <a:p>
            <a:pPr marL="228600" lvl="0" indent="-228600" algn="just">
              <a:spcBef>
                <a:spcPts val="1200"/>
              </a:spcBef>
              <a:defRPr/>
            </a:pPr>
            <a:r>
              <a:rPr lang="el-GR" sz="1600" b="1" dirty="0">
                <a:cs typeface="Arial" pitchFamily="34" charset="0"/>
              </a:rPr>
              <a:t>Εξαιρέσεις:</a:t>
            </a:r>
          </a:p>
          <a:p>
            <a:pPr marL="228600" lvl="0" indent="-228600" algn="just">
              <a:spcBef>
                <a:spcPts val="1200"/>
              </a:spcBef>
              <a:buFont typeface="Wingdings" pitchFamily="2" charset="2"/>
              <a:buChar char="Ø"/>
              <a:defRPr/>
            </a:pPr>
            <a:r>
              <a:rPr lang="el-GR" sz="1600" dirty="0">
                <a:cs typeface="Arial" pitchFamily="34" charset="0"/>
              </a:rPr>
              <a:t>Η επιστημονική έρευνα αποτελεί νομική βάση επεξεργασίας:</a:t>
            </a:r>
          </a:p>
          <a:p>
            <a:pPr marL="446088" indent="-268288" algn="just">
              <a:spcBef>
                <a:spcPts val="1200"/>
              </a:spcBef>
              <a:buFont typeface="Wingdings" panose="05000000000000000000" pitchFamily="2" charset="2"/>
              <a:buChar char="ü"/>
            </a:pPr>
            <a:r>
              <a:rPr lang="el-GR" sz="1600" u="sng" dirty="0">
                <a:cs typeface="Arial" pitchFamily="34" charset="0"/>
              </a:rPr>
              <a:t>Ελλείψει συγκεκριμένης συναίνεσης των υποκείμενων </a:t>
            </a:r>
            <a:r>
              <a:rPr lang="el-GR" sz="1600" dirty="0">
                <a:cs typeface="Arial" pitchFamily="34" charset="0"/>
              </a:rPr>
              <a:t>ως περαιτέρω επεξεργασία (</a:t>
            </a:r>
            <a:r>
              <a:rPr lang="el-GR" sz="1600" u="sng" dirty="0">
                <a:cs typeface="Arial" pitchFamily="34" charset="0"/>
              </a:rPr>
              <a:t>για σκοπούς άλλους από εκείνους για τους οποίους τα δεδομένα προσωπικού χαρακτήρα συλλέχθηκαν</a:t>
            </a:r>
            <a:r>
              <a:rPr lang="el-GR" sz="1600" dirty="0">
                <a:cs typeface="Arial" pitchFamily="34" charset="0"/>
              </a:rPr>
              <a:t>)  για συμβατούς σκοπούς</a:t>
            </a:r>
          </a:p>
          <a:p>
            <a:pPr marL="446088" indent="-268288" algn="just">
              <a:spcBef>
                <a:spcPts val="1200"/>
              </a:spcBef>
              <a:buFont typeface="Wingdings" panose="05000000000000000000" pitchFamily="2" charset="2"/>
              <a:buChar char="ü"/>
            </a:pPr>
            <a:r>
              <a:rPr lang="el-GR" sz="1600" dirty="0">
                <a:cs typeface="Arial" pitchFamily="34" charset="0"/>
              </a:rPr>
              <a:t>Ως έννομο συμφέρον των υπευθύνων επεξεργασίας</a:t>
            </a:r>
          </a:p>
          <a:p>
            <a:pPr marL="446088" indent="-268288" algn="just">
              <a:spcBef>
                <a:spcPts val="1200"/>
              </a:spcBef>
              <a:buFont typeface="Calibri" pitchFamily="34" charset="0"/>
              <a:buChar char="*"/>
            </a:pPr>
            <a:r>
              <a:rPr lang="el-GR" sz="1600" i="1" dirty="0">
                <a:cs typeface="Arial" pitchFamily="34" charset="0"/>
              </a:rPr>
              <a:t>Σε κάθε περίπτωση δεν θα πρέπει να βλάπτονται το συμφέρον ή τα θεμελιώδη δικαιώματα και οι ελευθερίες του υποκειμένου των δεδομένων.</a:t>
            </a:r>
          </a:p>
        </p:txBody>
      </p:sp>
    </p:spTree>
    <p:extLst>
      <p:ext uri="{BB962C8B-B14F-4D97-AF65-F5344CB8AC3E}">
        <p14:creationId xmlns:p14="http://schemas.microsoft.com/office/powerpoint/2010/main" val="235539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Επεξεργασία για Επιστημονικούς Σκοπούς ως Περαιτέρω Επεξεργασία </a:t>
            </a:r>
          </a:p>
        </p:txBody>
      </p:sp>
      <p:sp>
        <p:nvSpPr>
          <p:cNvPr id="5" name="Rectangle 14"/>
          <p:cNvSpPr/>
          <p:nvPr/>
        </p:nvSpPr>
        <p:spPr>
          <a:xfrm>
            <a:off x="323527" y="1125538"/>
            <a:ext cx="8569647" cy="5327798"/>
          </a:xfrm>
          <a:prstGeom prst="rect">
            <a:avLst/>
          </a:prstGeom>
        </p:spPr>
        <p:txBody>
          <a:bodyPr vert="horz" lIns="91440" tIns="45720" rIns="91440" bIns="45720" rtlCol="0" anchor="t">
            <a:noAutofit/>
          </a:bodyPr>
          <a:lstStyle/>
          <a:p>
            <a:pPr marL="228600" indent="-228600" algn="just">
              <a:spcBef>
                <a:spcPts val="1200"/>
              </a:spcBef>
            </a:pPr>
            <a:r>
              <a:rPr lang="el-GR" sz="1600" b="1" dirty="0">
                <a:cs typeface="Arial" pitchFamily="34" charset="0"/>
              </a:rPr>
              <a:t>Ως περαιτέρω επεξεργασία νοείται:</a:t>
            </a:r>
          </a:p>
          <a:p>
            <a:pPr algn="just">
              <a:spcBef>
                <a:spcPts val="1200"/>
              </a:spcBef>
            </a:pPr>
            <a:r>
              <a:rPr lang="el-GR" sz="1600" dirty="0">
                <a:cs typeface="Arial" pitchFamily="34" charset="0"/>
              </a:rPr>
              <a:t>Η επεξεργασία δεδομένων προσωπικού χαρακτήρα για σκοπούς άλλους από εκείνους για τους οποίους τα δεδομένα προσωπικού χαρακτήρα συλλέχθηκαν αρχικά</a:t>
            </a:r>
            <a:r>
              <a:rPr lang="en-GB" sz="1600" dirty="0">
                <a:cs typeface="Arial" pitchFamily="34" charset="0"/>
              </a:rPr>
              <a:t> </a:t>
            </a:r>
            <a:r>
              <a:rPr lang="el-GR" sz="1600" dirty="0">
                <a:cs typeface="Arial" pitchFamily="34" charset="0"/>
              </a:rPr>
              <a:t>και </a:t>
            </a:r>
            <a:r>
              <a:rPr lang="el-GR" sz="1600" b="1" dirty="0">
                <a:solidFill>
                  <a:schemeClr val="tx2">
                    <a:lumMod val="50000"/>
                  </a:schemeClr>
                </a:solidFill>
                <a:cs typeface="Arial" pitchFamily="34" charset="0"/>
              </a:rPr>
              <a:t>επιτρέπεται μόνο </a:t>
            </a:r>
            <a:r>
              <a:rPr lang="el-GR" sz="1600" dirty="0">
                <a:cs typeface="Arial" pitchFamily="34" charset="0"/>
              </a:rPr>
              <a:t>εφόσον η επεξεργασία είναι συμβατή με τους σκοπούς αυτούς. </a:t>
            </a:r>
            <a:endParaRPr lang="en-GB" sz="1600" dirty="0">
              <a:cs typeface="Arial" pitchFamily="34" charset="0"/>
            </a:endParaRPr>
          </a:p>
          <a:p>
            <a:pPr marL="339725" indent="-222250" algn="just">
              <a:spcBef>
                <a:spcPts val="1200"/>
              </a:spcBef>
              <a:buFont typeface="Wingdings" panose="05000000000000000000" pitchFamily="2" charset="2"/>
              <a:buChar char="ü"/>
            </a:pPr>
            <a:r>
              <a:rPr lang="el-GR" sz="1600" dirty="0">
                <a:cs typeface="Arial" pitchFamily="34" charset="0"/>
              </a:rPr>
              <a:t>Σε αυτήν την περίπτωση, δεν απαιτείται νομική βάση χωριστή από εκείνη που επέτρεψε τη συλλογή των δεδομένων προσωπικού χαρακτήρα.</a:t>
            </a:r>
          </a:p>
          <a:p>
            <a:pPr marL="339725" indent="-222250" algn="just">
              <a:spcBef>
                <a:spcPts val="1200"/>
              </a:spcBef>
              <a:buFont typeface="Wingdings" panose="05000000000000000000" pitchFamily="2" charset="2"/>
              <a:buChar char="ü"/>
            </a:pPr>
            <a:r>
              <a:rPr lang="el-GR" sz="1600" dirty="0">
                <a:cs typeface="Arial" pitchFamily="34" charset="0"/>
              </a:rPr>
              <a:t>Για να εξακριβωθεί αν ο σκοπός της περαιτέρω επεξεργασίας είναι συμβατός με τον σκοπό της αρχικής συλλογής ερευνάται:</a:t>
            </a:r>
          </a:p>
          <a:p>
            <a:pPr marL="631825" lvl="1" indent="-233363" algn="just">
              <a:spcBef>
                <a:spcPts val="600"/>
              </a:spcBef>
              <a:buFont typeface="Arial" pitchFamily="34" charset="0"/>
              <a:buChar char="•"/>
            </a:pPr>
            <a:r>
              <a:rPr lang="el-GR" sz="1600" dirty="0">
                <a:cs typeface="Arial" pitchFamily="34" charset="0"/>
              </a:rPr>
              <a:t>Η συμβατότητα των σκοπών της επιδιωκόμενης περαιτέρω επεξεργασίας</a:t>
            </a:r>
          </a:p>
          <a:p>
            <a:pPr marL="631825" lvl="1" indent="-233363" algn="just">
              <a:spcBef>
                <a:spcPts val="600"/>
              </a:spcBef>
              <a:buFont typeface="Arial" pitchFamily="34" charset="0"/>
              <a:buChar char="•"/>
            </a:pPr>
            <a:r>
              <a:rPr lang="el-GR" sz="1600" dirty="0">
                <a:cs typeface="Arial" pitchFamily="34" charset="0"/>
              </a:rPr>
              <a:t>το πλαίσιο στο οποίο έχουν συλλεγεί τα δεδομένα</a:t>
            </a:r>
          </a:p>
          <a:p>
            <a:pPr marL="631825" lvl="1" indent="-233363" algn="just">
              <a:spcBef>
                <a:spcPts val="600"/>
              </a:spcBef>
              <a:buFont typeface="Arial" pitchFamily="34" charset="0"/>
              <a:buChar char="•"/>
            </a:pPr>
            <a:r>
              <a:rPr lang="el-GR" sz="1600" dirty="0">
                <a:cs typeface="Arial" pitchFamily="34" charset="0"/>
              </a:rPr>
              <a:t>οι εύλογες προσδοκίες του υποκειμένου των δεδομένων</a:t>
            </a:r>
          </a:p>
          <a:p>
            <a:pPr marL="631825" lvl="1" indent="-233363" algn="just">
              <a:spcBef>
                <a:spcPts val="600"/>
              </a:spcBef>
              <a:buFont typeface="Arial" pitchFamily="34" charset="0"/>
              <a:buChar char="•"/>
            </a:pPr>
            <a:r>
              <a:rPr lang="el-GR" sz="1600" dirty="0">
                <a:cs typeface="Arial" pitchFamily="34" charset="0"/>
              </a:rPr>
              <a:t>οι συνέπειες της επιδιωκόμενης περαιτέρω επεξεργασίας</a:t>
            </a:r>
          </a:p>
          <a:p>
            <a:pPr algn="just">
              <a:spcBef>
                <a:spcPts val="1200"/>
              </a:spcBef>
            </a:pPr>
            <a:r>
              <a:rPr lang="el-GR" sz="1600" dirty="0">
                <a:cs typeface="Arial" pitchFamily="34" charset="0"/>
              </a:rPr>
              <a:t>Η περαιτέρω επεξεργασία, για σκοπούς επιστημονικής ή ιστορικής έρευνας ή για στατιστικούς σκοπούς </a:t>
            </a:r>
            <a:r>
              <a:rPr lang="el-GR" sz="1600" b="1" dirty="0">
                <a:solidFill>
                  <a:schemeClr val="tx2">
                    <a:lumMod val="50000"/>
                  </a:schemeClr>
                </a:solidFill>
                <a:cs typeface="Arial" pitchFamily="34" charset="0"/>
              </a:rPr>
              <a:t>θα πρέπει να θεωρείται συμβατή σύννομη πράξη επεξεργασίας </a:t>
            </a:r>
            <a:r>
              <a:rPr lang="el-GR" sz="1600" dirty="0">
                <a:cs typeface="Arial" pitchFamily="34" charset="0"/>
              </a:rPr>
              <a:t>(Αιτιολογική Σκέψη 50).</a:t>
            </a:r>
            <a:endParaRPr lang="el-GR" sz="1600" dirty="0">
              <a:solidFill>
                <a:srgbClr val="C00000"/>
              </a:solidFill>
              <a:cs typeface="Arial" pitchFamily="34" charset="0"/>
            </a:endParaRPr>
          </a:p>
        </p:txBody>
      </p:sp>
      <p:sp>
        <p:nvSpPr>
          <p:cNvPr id="10" name="Rectangle 14"/>
          <p:cNvSpPr/>
          <p:nvPr/>
        </p:nvSpPr>
        <p:spPr>
          <a:xfrm>
            <a:off x="322833" y="3356992"/>
            <a:ext cx="8569647" cy="2664296"/>
          </a:xfrm>
          <a:prstGeom prst="rect">
            <a:avLst/>
          </a:prstGeom>
        </p:spPr>
        <p:txBody>
          <a:bodyPr vert="horz" lIns="91440" tIns="45720" rIns="91440" bIns="45720" rtlCol="0" anchor="t">
            <a:noAutofit/>
          </a:bodyPr>
          <a:lstStyle/>
          <a:p>
            <a:pPr marL="228600" lvl="0" indent="-228600" algn="just">
              <a:spcBef>
                <a:spcPts val="1200"/>
              </a:spcBef>
              <a:defRPr/>
            </a:pPr>
            <a:endParaRPr lang="el-GR" sz="1700" i="1" dirty="0">
              <a:cs typeface="Arial" pitchFamily="34" charset="0"/>
            </a:endParaRPr>
          </a:p>
        </p:txBody>
      </p:sp>
    </p:spTree>
    <p:extLst>
      <p:ext uri="{BB962C8B-B14F-4D97-AF65-F5344CB8AC3E}">
        <p14:creationId xmlns:p14="http://schemas.microsoft.com/office/powerpoint/2010/main" val="256479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Επεξεργασία για Επιστημονικούς Σκοπούς ως Έκφανση «Έννομων Συμφερόντων»</a:t>
            </a:r>
          </a:p>
        </p:txBody>
      </p:sp>
      <p:sp>
        <p:nvSpPr>
          <p:cNvPr id="5" name="Rectangle 14"/>
          <p:cNvSpPr/>
          <p:nvPr/>
        </p:nvSpPr>
        <p:spPr>
          <a:xfrm>
            <a:off x="323527" y="1125538"/>
            <a:ext cx="8569647" cy="5040312"/>
          </a:xfrm>
          <a:prstGeom prst="rect">
            <a:avLst/>
          </a:prstGeom>
        </p:spPr>
        <p:txBody>
          <a:bodyPr vert="horz" lIns="91440" tIns="45720" rIns="91440" bIns="45720" rtlCol="0" anchor="t">
            <a:noAutofit/>
          </a:bodyPr>
          <a:lstStyle/>
          <a:p>
            <a:pPr marL="228600" indent="-228600" algn="just">
              <a:spcBef>
                <a:spcPts val="1200"/>
              </a:spcBef>
            </a:pPr>
            <a:r>
              <a:rPr lang="el-GR" sz="1600" b="1" dirty="0">
                <a:cs typeface="Arial" pitchFamily="34" charset="0"/>
              </a:rPr>
              <a:t>Έννομα συμφέροντα</a:t>
            </a:r>
          </a:p>
          <a:p>
            <a:pPr algn="just">
              <a:spcBef>
                <a:spcPts val="1200"/>
              </a:spcBef>
            </a:pPr>
            <a:r>
              <a:rPr lang="el-GR" sz="1600" dirty="0">
                <a:cs typeface="Arial" pitchFamily="34" charset="0"/>
              </a:rPr>
              <a:t>«θεμιτές προσδοκίες των υποκειμένων των δεδομένων βάσει της σχέσης τους με τον υπεύθυνο επεξεργασίας»</a:t>
            </a:r>
          </a:p>
          <a:p>
            <a:pPr marL="398463" indent="-280988" algn="just">
              <a:spcBef>
                <a:spcPts val="1200"/>
              </a:spcBef>
              <a:buFont typeface="Wingdings" panose="05000000000000000000" pitchFamily="2" charset="2"/>
              <a:buChar char="ü"/>
            </a:pPr>
            <a:r>
              <a:rPr lang="el-GR" sz="1600" dirty="0">
                <a:cs typeface="Arial" pitchFamily="34" charset="0"/>
              </a:rPr>
              <a:t>Η επεξεργασία για ερευνητικούς σκοπούς θα μπορούσε να αποτελέσει έννομο συμφέρον, εφόσον εφαρμόζονται πάντα επαρκείς διασφαλίσεις από τους υπεύθυνους επεξεργασίας.</a:t>
            </a:r>
          </a:p>
          <a:p>
            <a:pPr marL="398463" indent="-280988" algn="just">
              <a:spcBef>
                <a:spcPts val="1200"/>
              </a:spcBef>
              <a:buFont typeface="Wingdings" panose="05000000000000000000" pitchFamily="2" charset="2"/>
              <a:buChar char="ü"/>
            </a:pPr>
            <a:r>
              <a:rPr lang="el-GR" sz="1600" dirty="0">
                <a:cs typeface="Arial" pitchFamily="34" charset="0"/>
              </a:rPr>
              <a:t>Η επεξεργασία για σκοπούς άμεσης εμπορικής προώθησης</a:t>
            </a:r>
            <a:r>
              <a:rPr lang="el-GR" sz="1600" dirty="0"/>
              <a:t> ρητά θεωρείται έννομο συμφέρο</a:t>
            </a:r>
            <a:r>
              <a:rPr lang="el-GR" sz="1600" dirty="0">
                <a:cs typeface="Arial" pitchFamily="34" charset="0"/>
              </a:rPr>
              <a:t>ν.</a:t>
            </a:r>
          </a:p>
        </p:txBody>
      </p:sp>
      <p:sp>
        <p:nvSpPr>
          <p:cNvPr id="7" name="Rounded Rectangle 9"/>
          <p:cNvSpPr/>
          <p:nvPr/>
        </p:nvSpPr>
        <p:spPr>
          <a:xfrm>
            <a:off x="323850" y="3573016"/>
            <a:ext cx="8569325" cy="23762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1313" indent="-280988" algn="just">
              <a:buFont typeface="Arial" pitchFamily="34" charset="0"/>
              <a:buChar char="•"/>
            </a:pPr>
            <a:r>
              <a:rPr lang="el-GR" sz="1600" dirty="0"/>
              <a:t>Η ύπαρξη των εννόμων συμφερόντων θα πρέπει να διερευνάται προσεκτικά ενώ αυτό που κάθε φορά θα πρέπει να αποσαφηνίζεται είναι αν και κατά πόσο το υποκείμενο των δεδομένων θα μπορούσε κατά το στάδιο της συλλογής των δεδομένων του να αναμένει εύλογα την επεξεργασία για τον σκοπό αυτό.</a:t>
            </a:r>
          </a:p>
          <a:p>
            <a:pPr marL="341313" indent="-280988" algn="just">
              <a:buFont typeface="Arial" pitchFamily="34" charset="0"/>
              <a:buChar char="•"/>
            </a:pPr>
            <a:endParaRPr lang="el-GR" sz="1600" dirty="0"/>
          </a:p>
          <a:p>
            <a:pPr marL="341313" indent="-280988" algn="just">
              <a:buFont typeface="Arial" pitchFamily="34" charset="0"/>
              <a:buChar char="•"/>
            </a:pPr>
            <a:r>
              <a:rPr lang="el-GR" sz="1600" dirty="0"/>
              <a:t>Κριτήριο αποτελούν πάντα οι αρχές της </a:t>
            </a:r>
            <a:r>
              <a:rPr lang="el-GR" sz="1600" b="1" dirty="0">
                <a:solidFill>
                  <a:schemeClr val="tx2">
                    <a:lumMod val="75000"/>
                  </a:schemeClr>
                </a:solidFill>
              </a:rPr>
              <a:t>αναλογικότητας</a:t>
            </a:r>
            <a:r>
              <a:rPr lang="el-GR" sz="1600" dirty="0"/>
              <a:t> και της </a:t>
            </a:r>
            <a:r>
              <a:rPr lang="el-GR" sz="1600" b="1" dirty="0">
                <a:solidFill>
                  <a:schemeClr val="tx2">
                    <a:lumMod val="75000"/>
                  </a:schemeClr>
                </a:solidFill>
              </a:rPr>
              <a:t>αναγκαιότητας</a:t>
            </a:r>
            <a:r>
              <a:rPr lang="el-GR" sz="1600" dirty="0"/>
              <a:t> που συχνά κάμπτουν το έννομο συμφέρον των υπεύθυνων επεξεργασίας για χάρη των δικαιωμάτων των υποκειμένων των δεδομένων</a:t>
            </a:r>
          </a:p>
        </p:txBody>
      </p:sp>
    </p:spTree>
    <p:extLst>
      <p:ext uri="{BB962C8B-B14F-4D97-AF65-F5344CB8AC3E}">
        <p14:creationId xmlns:p14="http://schemas.microsoft.com/office/powerpoint/2010/main" val="235539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81472" cy="519116"/>
          </a:xfrm>
          <a:prstGeom prst="rect">
            <a:avLst/>
          </a:prstGeom>
        </p:spPr>
        <p:txBody>
          <a:bodyPr vert="horz" lIns="91440" tIns="45720" rIns="91440" bIns="45720" rtlCol="0" anchor="ctr">
            <a:noAutofit/>
          </a:bodyPr>
          <a:lstStyle/>
          <a:p>
            <a:pPr lvl="0">
              <a:spcBef>
                <a:spcPct val="0"/>
              </a:spcBef>
              <a:defRPr/>
            </a:pPr>
            <a:r>
              <a:rPr lang="el-GR" sz="2600" dirty="0"/>
              <a:t>Παροχή Πληροφοριών</a:t>
            </a:r>
          </a:p>
        </p:txBody>
      </p:sp>
      <p:sp>
        <p:nvSpPr>
          <p:cNvPr id="5" name="Rectangle 14"/>
          <p:cNvSpPr/>
          <p:nvPr/>
        </p:nvSpPr>
        <p:spPr>
          <a:xfrm>
            <a:off x="323527" y="1125538"/>
            <a:ext cx="8569647" cy="5040312"/>
          </a:xfrm>
          <a:prstGeom prst="rect">
            <a:avLst/>
          </a:prstGeom>
        </p:spPr>
        <p:txBody>
          <a:bodyPr vert="horz" lIns="91440" tIns="45720" rIns="91440" bIns="45720" rtlCol="0" anchor="t">
            <a:noAutofit/>
          </a:bodyPr>
          <a:lstStyle/>
          <a:p>
            <a:pPr marL="228600" indent="-228600" algn="just">
              <a:spcBef>
                <a:spcPts val="1200"/>
              </a:spcBef>
            </a:pPr>
            <a:r>
              <a:rPr lang="el-GR" sz="1600" b="1" dirty="0">
                <a:cs typeface="Arial" pitchFamily="34" charset="0"/>
              </a:rPr>
              <a:t>Ο υπεύθυνος επεξεργασίας υποχρεούται:</a:t>
            </a:r>
          </a:p>
          <a:p>
            <a:pPr marL="446088" indent="-268288" algn="just">
              <a:spcBef>
                <a:spcPts val="1200"/>
              </a:spcBef>
              <a:buFont typeface="Wingdings" panose="05000000000000000000" pitchFamily="2" charset="2"/>
              <a:buChar char="ü"/>
            </a:pPr>
            <a:r>
              <a:rPr lang="el-GR" sz="1600" dirty="0">
                <a:cs typeface="Arial" pitchFamily="34" charset="0"/>
              </a:rPr>
              <a:t>Να λαμβάνει τα κατάλληλα μέτρα και να ενημερώνει τα υποκείμενα των δεδομένων σχετικά με τη φύση των δραστηριοτήτων επεξεργασίας και τα δικαιώματα που διαθέτουν.</a:t>
            </a:r>
          </a:p>
          <a:p>
            <a:pPr marL="446088" indent="-268288" algn="just">
              <a:spcBef>
                <a:spcPts val="1200"/>
              </a:spcBef>
              <a:buFont typeface="Wingdings" panose="05000000000000000000" pitchFamily="2" charset="2"/>
              <a:buChar char="ü"/>
            </a:pPr>
            <a:r>
              <a:rPr lang="el-GR" sz="1600" dirty="0">
                <a:cs typeface="Arial" pitchFamily="34" charset="0"/>
              </a:rPr>
              <a:t>Να παρέχει αυτές τις πληροφορίες σε όλες τις περιστάσεις, ανεξάρτητα από το αν η συναίνεση των υποκειμένων αποτελεί τη νομική βάση για την επεξεργασία, «σε συνοπτική, διαφανή, κατανοητή και εύκολα </a:t>
            </a:r>
            <a:r>
              <a:rPr lang="el-GR" sz="1600" dirty="0" err="1">
                <a:cs typeface="Arial" pitchFamily="34" charset="0"/>
              </a:rPr>
              <a:t>προσβάσιμη</a:t>
            </a:r>
            <a:r>
              <a:rPr lang="el-GR" sz="1600" dirty="0">
                <a:cs typeface="Arial" pitchFamily="34" charset="0"/>
              </a:rPr>
              <a:t> μορφή, χρησιμοποιώντας σαφή και απλή διατύπωση»</a:t>
            </a:r>
          </a:p>
          <a:p>
            <a:pPr marL="446088" indent="-268288" algn="just">
              <a:spcBef>
                <a:spcPts val="1200"/>
              </a:spcBef>
              <a:buFont typeface="Wingdings" panose="05000000000000000000" pitchFamily="2" charset="2"/>
              <a:buChar char="ü"/>
            </a:pPr>
            <a:r>
              <a:rPr lang="el-GR" sz="1600" dirty="0">
                <a:cs typeface="Arial" pitchFamily="34" charset="0"/>
              </a:rPr>
              <a:t>Να κοινοποιεί της πηγής της συλλογής των δεδομένων</a:t>
            </a:r>
          </a:p>
        </p:txBody>
      </p:sp>
      <p:sp>
        <p:nvSpPr>
          <p:cNvPr id="6" name="Rectangle 14"/>
          <p:cNvSpPr/>
          <p:nvPr/>
        </p:nvSpPr>
        <p:spPr>
          <a:xfrm>
            <a:off x="322833" y="3860899"/>
            <a:ext cx="8569647" cy="2304405"/>
          </a:xfrm>
          <a:prstGeom prst="rect">
            <a:avLst/>
          </a:prstGeom>
        </p:spPr>
        <p:txBody>
          <a:bodyPr vert="horz" lIns="91440" tIns="45720" rIns="91440" bIns="45720" rtlCol="0" anchor="t">
            <a:noAutofit/>
          </a:bodyPr>
          <a:lstStyle/>
          <a:p>
            <a:pPr marL="228600" lvl="0" indent="-228600" algn="just">
              <a:spcBef>
                <a:spcPts val="1200"/>
              </a:spcBef>
              <a:defRPr/>
            </a:pPr>
            <a:r>
              <a:rPr lang="el-GR" sz="1600" b="1" dirty="0">
                <a:cs typeface="Arial" pitchFamily="34" charset="0"/>
              </a:rPr>
              <a:t>Εξαιρέσεις:</a:t>
            </a:r>
          </a:p>
          <a:p>
            <a:pPr marL="446088" lvl="0" indent="-268288" algn="just">
              <a:spcBef>
                <a:spcPts val="1200"/>
              </a:spcBef>
              <a:buFont typeface="Wingdings" panose="05000000000000000000" pitchFamily="2" charset="2"/>
              <a:buChar char="ü"/>
              <a:defRPr/>
            </a:pPr>
            <a:r>
              <a:rPr lang="el-GR" sz="1600" dirty="0">
                <a:cs typeface="Arial" pitchFamily="34" charset="0"/>
              </a:rPr>
              <a:t>Το υποκείμενο των δεδομένων διαθέτει ήδη τις πληροφορίες,</a:t>
            </a:r>
          </a:p>
          <a:p>
            <a:pPr marL="446088" lvl="0" indent="-268288" algn="just">
              <a:spcBef>
                <a:spcPts val="1200"/>
              </a:spcBef>
              <a:buFont typeface="Wingdings" panose="05000000000000000000" pitchFamily="2" charset="2"/>
              <a:buChar char="ü"/>
              <a:defRPr/>
            </a:pPr>
            <a:r>
              <a:rPr lang="el-GR" sz="1600" dirty="0">
                <a:cs typeface="Arial" pitchFamily="34" charset="0"/>
              </a:rPr>
              <a:t>η παροχή των πληροφοριών αποδεικνύεται αδύνατη ή απαιτεί δυσανάλογη προσπάθεια</a:t>
            </a:r>
          </a:p>
          <a:p>
            <a:pPr marL="446088" lvl="0" indent="-268288" algn="just">
              <a:spcBef>
                <a:spcPts val="1200"/>
              </a:spcBef>
              <a:buFont typeface="Wingdings" panose="05000000000000000000" pitchFamily="2" charset="2"/>
              <a:buChar char="ü"/>
              <a:defRPr/>
            </a:pPr>
            <a:r>
              <a:rPr lang="el-GR" sz="1600" dirty="0">
                <a:cs typeface="Arial" pitchFamily="34" charset="0"/>
              </a:rPr>
              <a:t>Επαγγελματικό απόρρητο που ρυθμίζεται από το δίκαιο της ΕΕ ή Κράτους-μέλους</a:t>
            </a:r>
          </a:p>
          <a:p>
            <a:pPr marL="446088" lvl="0" indent="-268288" algn="just">
              <a:spcBef>
                <a:spcPts val="1200"/>
              </a:spcBef>
              <a:buFont typeface="Wingdings" panose="05000000000000000000" pitchFamily="2" charset="2"/>
              <a:buChar char="ü"/>
              <a:defRPr/>
            </a:pPr>
            <a:r>
              <a:rPr lang="el-GR" sz="1600" dirty="0">
                <a:cs typeface="Arial" pitchFamily="34" charset="0"/>
              </a:rPr>
              <a:t>Η απόκτηση ή κοινοποίηση των πληροφοριών αυτών ρυθμίζεται από το δίκαιο της ΕΕ ή Κράτους-μέλους</a:t>
            </a:r>
          </a:p>
        </p:txBody>
      </p:sp>
    </p:spTree>
    <p:extLst>
      <p:ext uri="{BB962C8B-B14F-4D97-AF65-F5344CB8AC3E}">
        <p14:creationId xmlns:p14="http://schemas.microsoft.com/office/powerpoint/2010/main" val="235539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Παρεκκλίσεις από τα Δικαιώματα των Υποκειμένων των Δεδομένων</a:t>
            </a:r>
          </a:p>
        </p:txBody>
      </p:sp>
      <p:sp>
        <p:nvSpPr>
          <p:cNvPr id="4" name="3 - Ορθογώνιο"/>
          <p:cNvSpPr/>
          <p:nvPr/>
        </p:nvSpPr>
        <p:spPr>
          <a:xfrm>
            <a:off x="251520" y="1196864"/>
            <a:ext cx="4249042" cy="719857"/>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Προβλέπονται αυτοδικαίως από τον Κανονισμό</a:t>
            </a:r>
          </a:p>
        </p:txBody>
      </p:sp>
      <p:sp>
        <p:nvSpPr>
          <p:cNvPr id="5" name="4 - Ορθογώνιο"/>
          <p:cNvSpPr/>
          <p:nvPr/>
        </p:nvSpPr>
        <p:spPr>
          <a:xfrm>
            <a:off x="4643091" y="1196864"/>
            <a:ext cx="4249042" cy="719857"/>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Στηρίζονται στη νομοθεσία των Κρατών-μελών ή της ΕΕ</a:t>
            </a:r>
          </a:p>
        </p:txBody>
      </p:sp>
      <p:sp>
        <p:nvSpPr>
          <p:cNvPr id="6" name="5 - Ορθογώνιο"/>
          <p:cNvSpPr/>
          <p:nvPr/>
        </p:nvSpPr>
        <p:spPr>
          <a:xfrm>
            <a:off x="251520" y="1916832"/>
            <a:ext cx="4249042" cy="4464918"/>
          </a:xfrm>
          <a:prstGeom prst="rect">
            <a:avLst/>
          </a:prstGeom>
          <a:solidFill>
            <a:srgbClr val="D0D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7475" indent="-117475">
              <a:spcBef>
                <a:spcPts val="600"/>
              </a:spcBef>
              <a:buFont typeface="Wingdings" pitchFamily="2" charset="2"/>
              <a:buChar char="Ø"/>
            </a:pPr>
            <a:r>
              <a:rPr lang="el-GR" sz="1500" dirty="0">
                <a:solidFill>
                  <a:schemeClr val="tx1"/>
                </a:solidFill>
              </a:rPr>
              <a:t>Παρεκκλίσεις των άρθρων 17 και 21 παρ. 6 όπου το δικαίωμα στη λήθη και το δικαίωμα εναντίωσης περιορίζονται όταν:</a:t>
            </a:r>
          </a:p>
          <a:p>
            <a:pPr marL="280988" indent="-169863">
              <a:spcBef>
                <a:spcPts val="600"/>
              </a:spcBef>
              <a:buFont typeface="Arial" pitchFamily="34" charset="0"/>
              <a:buChar char="•"/>
            </a:pPr>
            <a:r>
              <a:rPr lang="el-GR" sz="1500" dirty="0">
                <a:solidFill>
                  <a:schemeClr val="tx1"/>
                </a:solidFill>
              </a:rPr>
              <a:t>διακυβεύεται η ακεραιότητα μιας ερευνητικής διαδικασίας</a:t>
            </a:r>
          </a:p>
          <a:p>
            <a:pPr marL="280988" indent="-169863">
              <a:spcBef>
                <a:spcPts val="600"/>
              </a:spcBef>
              <a:buFont typeface="Arial" pitchFamily="34" charset="0"/>
              <a:buChar char="•"/>
            </a:pPr>
            <a:r>
              <a:rPr lang="el-GR" sz="1500" dirty="0">
                <a:solidFill>
                  <a:schemeClr val="tx1"/>
                </a:solidFill>
              </a:rPr>
              <a:t>«η επεξεργασία είναι απαραίτητη για την εκτέλεση καθήκοντος που ασκείται για λόγους δημόσιου συμφέροντος» αντίστοιχα.</a:t>
            </a:r>
          </a:p>
        </p:txBody>
      </p:sp>
      <p:sp>
        <p:nvSpPr>
          <p:cNvPr id="7" name="6 - Ορθογώνιο"/>
          <p:cNvSpPr/>
          <p:nvPr/>
        </p:nvSpPr>
        <p:spPr>
          <a:xfrm>
            <a:off x="4643438" y="1916832"/>
            <a:ext cx="4249042" cy="4464918"/>
          </a:xfrm>
          <a:prstGeom prst="rect">
            <a:avLst/>
          </a:prstGeom>
          <a:solidFill>
            <a:srgbClr val="D0D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7475" indent="-117475" fontAlgn="base">
              <a:spcBef>
                <a:spcPts val="600"/>
              </a:spcBef>
              <a:spcAft>
                <a:spcPct val="0"/>
              </a:spcAft>
              <a:buFont typeface="Wingdings" pitchFamily="2" charset="2"/>
              <a:buChar char="Ø"/>
            </a:pPr>
            <a:r>
              <a:rPr lang="el-GR" sz="1500" dirty="0">
                <a:solidFill>
                  <a:schemeClr val="tx1"/>
                </a:solidFill>
              </a:rPr>
              <a:t>Παρεκκλίσεις που προβλέπονται στις παρ. 2 και 3 του άρθρου 89. Συγκεκριμένα το δικαίωμα πρόσβασης, διόρθωσης, διαγραφής, περιορισμού της επεξεργασίας και εναντίωσης δύνανται να περιοριστούν από το δίκαιο της ΕΕ ή των Κρατών-μελών, </a:t>
            </a:r>
            <a:r>
              <a:rPr lang="el-GR" sz="1500" b="1" dirty="0">
                <a:solidFill>
                  <a:schemeClr val="tx1"/>
                </a:solidFill>
              </a:rPr>
              <a:t>για ερευνητικούς σκοπούς </a:t>
            </a:r>
            <a:r>
              <a:rPr lang="el-GR" sz="1500" dirty="0">
                <a:solidFill>
                  <a:schemeClr val="tx1"/>
                </a:solidFill>
              </a:rPr>
              <a:t>υπό την επιφύλαξη εφαρμογής κατάλληλων διασφαλίσεων. </a:t>
            </a:r>
          </a:p>
          <a:p>
            <a:pPr marL="117475" indent="-117475" fontAlgn="base">
              <a:spcBef>
                <a:spcPts val="600"/>
              </a:spcBef>
              <a:spcAft>
                <a:spcPct val="0"/>
              </a:spcAft>
              <a:buFont typeface="Wingdings" pitchFamily="2" charset="2"/>
              <a:buChar char="Ø"/>
            </a:pPr>
            <a:r>
              <a:rPr lang="el-GR" sz="1500" dirty="0">
                <a:solidFill>
                  <a:schemeClr val="tx1"/>
                </a:solidFill>
              </a:rPr>
              <a:t>Τα Κράτη-μέλη μπορούν να:</a:t>
            </a:r>
          </a:p>
          <a:p>
            <a:pPr marL="280988" indent="-169863" fontAlgn="base">
              <a:spcBef>
                <a:spcPts val="600"/>
              </a:spcBef>
              <a:spcAft>
                <a:spcPct val="0"/>
              </a:spcAft>
              <a:buFont typeface="Arial" pitchFamily="34" charset="0"/>
              <a:buChar char="•"/>
            </a:pPr>
            <a:r>
              <a:rPr lang="el-GR" sz="1500" dirty="0">
                <a:solidFill>
                  <a:schemeClr val="tx1"/>
                </a:solidFill>
              </a:rPr>
              <a:t>Περιορίσουν το δικαίωμα στη </a:t>
            </a:r>
            <a:r>
              <a:rPr lang="el-GR" sz="1500" dirty="0" err="1">
                <a:solidFill>
                  <a:schemeClr val="tx1"/>
                </a:solidFill>
              </a:rPr>
              <a:t>φορητότητα</a:t>
            </a:r>
            <a:r>
              <a:rPr lang="el-GR" sz="1500" dirty="0">
                <a:solidFill>
                  <a:schemeClr val="tx1"/>
                </a:solidFill>
              </a:rPr>
              <a:t> των δεδομένων</a:t>
            </a:r>
          </a:p>
          <a:p>
            <a:pPr marL="280988" indent="-169863" fontAlgn="base">
              <a:spcBef>
                <a:spcPts val="600"/>
              </a:spcBef>
              <a:spcAft>
                <a:spcPct val="0"/>
              </a:spcAft>
              <a:buFont typeface="Arial" pitchFamily="34" charset="0"/>
              <a:buChar char="•"/>
            </a:pPr>
            <a:r>
              <a:rPr lang="el-GR" sz="1500" dirty="0">
                <a:solidFill>
                  <a:schemeClr val="tx1"/>
                </a:solidFill>
              </a:rPr>
              <a:t>Αποφύγουν την υποχρέωση γνωστοποίησης όσον αφορά τη διόρθωση ή τη διαγραφή δεδομένων προσωπικού χαρακτήρα ή τον περιορισμό της επεξεργασίας εφόσον κινδυνεύει και πάλι η επίτευξη των ειδικών επιδιωκόμενων σκοπών.</a:t>
            </a:r>
          </a:p>
          <a:p>
            <a:pPr marL="117475" indent="-117475" fontAlgn="base">
              <a:spcBef>
                <a:spcPts val="600"/>
              </a:spcBef>
              <a:spcAft>
                <a:spcPct val="0"/>
              </a:spcAft>
              <a:buFont typeface="Wingdings" pitchFamily="2" charset="2"/>
              <a:buChar char="Ø"/>
            </a:pPr>
            <a:endParaRPr lang="el-GR" sz="1500" dirty="0">
              <a:solidFill>
                <a:schemeClr val="tx1"/>
              </a:solidFill>
            </a:endParaRPr>
          </a:p>
        </p:txBody>
      </p:sp>
    </p:spTree>
    <p:extLst>
      <p:ext uri="{BB962C8B-B14F-4D97-AF65-F5344CB8AC3E}">
        <p14:creationId xmlns:p14="http://schemas.microsoft.com/office/powerpoint/2010/main" val="2355390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849424" cy="519116"/>
          </a:xfrm>
          <a:prstGeom prst="rect">
            <a:avLst/>
          </a:prstGeom>
        </p:spPr>
        <p:txBody>
          <a:bodyPr vert="horz" lIns="91440" tIns="45720" rIns="91440" bIns="45720" rtlCol="0" anchor="ctr">
            <a:noAutofit/>
          </a:bodyPr>
          <a:lstStyle/>
          <a:p>
            <a:pPr lvl="0">
              <a:spcBef>
                <a:spcPct val="0"/>
              </a:spcBef>
              <a:defRPr/>
            </a:pPr>
            <a:r>
              <a:rPr lang="el-GR" sz="2600" dirty="0"/>
              <a:t>Συμπεράσματα</a:t>
            </a:r>
          </a:p>
        </p:txBody>
      </p:sp>
      <p:sp>
        <p:nvSpPr>
          <p:cNvPr id="7" name="Rectangle 14"/>
          <p:cNvSpPr/>
          <p:nvPr/>
        </p:nvSpPr>
        <p:spPr>
          <a:xfrm>
            <a:off x="323527" y="1125538"/>
            <a:ext cx="8569647" cy="5040312"/>
          </a:xfrm>
          <a:prstGeom prst="rect">
            <a:avLst/>
          </a:prstGeom>
        </p:spPr>
        <p:txBody>
          <a:bodyPr vert="horz" lIns="91440" tIns="45720" rIns="91440" bIns="45720" rtlCol="0" anchor="t">
            <a:noAutofit/>
          </a:bodyPr>
          <a:lstStyle/>
          <a:p>
            <a:pPr marL="228600" indent="-228600" algn="just">
              <a:spcBef>
                <a:spcPts val="1200"/>
              </a:spcBef>
              <a:buFont typeface="Wingdings" pitchFamily="2" charset="2"/>
              <a:buChar char="Ø"/>
            </a:pPr>
            <a:r>
              <a:rPr lang="el-GR" sz="1600" dirty="0"/>
              <a:t>Η μεταρρύθμιση στο πεδίο προστασίας των δεδομένων προσωπικού χαρακτήρα εγκρίθηκε από το Ευρωπαϊκό Κοινοβούλιο το 2016 και ξεκίνησε να εφαρμόζεται από το 2018.</a:t>
            </a:r>
          </a:p>
          <a:p>
            <a:pPr marL="228600" indent="-228600" algn="just">
              <a:spcBef>
                <a:spcPts val="1200"/>
              </a:spcBef>
              <a:buFont typeface="Wingdings" pitchFamily="2" charset="2"/>
              <a:buChar char="Ø"/>
            </a:pPr>
            <a:r>
              <a:rPr lang="el-GR" sz="1600" dirty="0"/>
              <a:t>Το νομοθετικό πακέτο περιλαμβάνει  </a:t>
            </a:r>
            <a:r>
              <a:rPr lang="el-GR" sz="1600" b="1" dirty="0">
                <a:solidFill>
                  <a:schemeClr val="tx2">
                    <a:lumMod val="75000"/>
                  </a:schemeClr>
                </a:solidFill>
                <a:cs typeface="Arial" pitchFamily="34" charset="0"/>
              </a:rPr>
              <a:t>(</a:t>
            </a:r>
            <a:r>
              <a:rPr lang="en-US" sz="1600" b="1" dirty="0" err="1">
                <a:solidFill>
                  <a:schemeClr val="tx2">
                    <a:lumMod val="75000"/>
                  </a:schemeClr>
                </a:solidFill>
                <a:cs typeface="Arial" pitchFamily="34" charset="0"/>
              </a:rPr>
              <a:t>i</a:t>
            </a:r>
            <a:r>
              <a:rPr lang="el-GR" sz="1600" b="1" dirty="0">
                <a:solidFill>
                  <a:schemeClr val="tx2">
                    <a:lumMod val="75000"/>
                  </a:schemeClr>
                </a:solidFill>
                <a:cs typeface="Arial" pitchFamily="34" charset="0"/>
              </a:rPr>
              <a:t>)</a:t>
            </a:r>
            <a:r>
              <a:rPr lang="en-US" sz="1600" b="1" dirty="0">
                <a:solidFill>
                  <a:schemeClr val="tx2">
                    <a:lumMod val="75000"/>
                  </a:schemeClr>
                </a:solidFill>
                <a:cs typeface="Arial" pitchFamily="34" charset="0"/>
              </a:rPr>
              <a:t> </a:t>
            </a:r>
            <a:r>
              <a:rPr lang="de-AT" sz="1600" b="1" dirty="0">
                <a:solidFill>
                  <a:schemeClr val="tx2">
                    <a:lumMod val="75000"/>
                  </a:schemeClr>
                </a:solidFill>
                <a:cs typeface="Arial" pitchFamily="34" charset="0"/>
              </a:rPr>
              <a:t> </a:t>
            </a:r>
            <a:r>
              <a:rPr lang="el-GR" sz="1600" b="1" dirty="0">
                <a:solidFill>
                  <a:schemeClr val="tx2">
                    <a:lumMod val="75000"/>
                  </a:schemeClr>
                </a:solidFill>
                <a:cs typeface="Arial" pitchFamily="34" charset="0"/>
              </a:rPr>
              <a:t>τον Γενικό Κανονισμό Προστασίας των Δεδομένων, και, (</a:t>
            </a:r>
            <a:r>
              <a:rPr lang="en-US" sz="1600" b="1" dirty="0">
                <a:solidFill>
                  <a:schemeClr val="tx2">
                    <a:lumMod val="75000"/>
                  </a:schemeClr>
                </a:solidFill>
                <a:cs typeface="Arial" pitchFamily="34" charset="0"/>
              </a:rPr>
              <a:t>ii</a:t>
            </a:r>
            <a:r>
              <a:rPr lang="el-GR" sz="1600" b="1" dirty="0">
                <a:solidFill>
                  <a:schemeClr val="tx2">
                    <a:lumMod val="75000"/>
                  </a:schemeClr>
                </a:solidFill>
                <a:cs typeface="Arial" pitchFamily="34" charset="0"/>
              </a:rPr>
              <a:t>) την Οδηγία</a:t>
            </a:r>
            <a:r>
              <a:rPr lang="el-GR" sz="1600" dirty="0">
                <a:solidFill>
                  <a:srgbClr val="C00000"/>
                </a:solidFill>
                <a:cs typeface="Arial" pitchFamily="34" charset="0"/>
              </a:rPr>
              <a:t> </a:t>
            </a:r>
            <a:r>
              <a:rPr lang="el-GR" sz="1600" dirty="0"/>
              <a:t>για την προστασία των δεδομένων προσωπικού χαρακτήρα στον τομέα της αστυνομίας και της ποινικής δικαιοσύνης</a:t>
            </a:r>
            <a:endParaRPr lang="el-GR" sz="1600" dirty="0">
              <a:cs typeface="Arial" pitchFamily="34" charset="0"/>
            </a:endParaRPr>
          </a:p>
          <a:p>
            <a:pPr marL="228600" indent="-228600" algn="just">
              <a:spcBef>
                <a:spcPts val="1200"/>
              </a:spcBef>
              <a:buFont typeface="Wingdings" pitchFamily="2" charset="2"/>
              <a:buChar char="Ø"/>
              <a:defRPr/>
            </a:pPr>
            <a:r>
              <a:rPr lang="el-GR" sz="1600" dirty="0"/>
              <a:t>Οι στόχοι της νομοθετικής μεταρρύθμισης είναι (</a:t>
            </a:r>
            <a:r>
              <a:rPr lang="en-US" sz="1600" dirty="0" err="1"/>
              <a:t>i</a:t>
            </a:r>
            <a:r>
              <a:rPr lang="el-GR" sz="1600" dirty="0"/>
              <a:t>)</a:t>
            </a:r>
            <a:r>
              <a:rPr lang="en-US" sz="1600" dirty="0"/>
              <a:t> </a:t>
            </a:r>
            <a:r>
              <a:rPr lang="el-GR" sz="1600" dirty="0"/>
              <a:t>η ε</a:t>
            </a:r>
            <a:r>
              <a:rPr lang="el-GR" sz="1600" dirty="0">
                <a:cs typeface="Arial" pitchFamily="34" charset="0"/>
              </a:rPr>
              <a:t>νοποίηση των κανόνων, (</a:t>
            </a:r>
            <a:r>
              <a:rPr lang="en-US" sz="1600" dirty="0">
                <a:cs typeface="Arial" pitchFamily="34" charset="0"/>
              </a:rPr>
              <a:t>ii</a:t>
            </a:r>
            <a:r>
              <a:rPr lang="el-GR" sz="1600" dirty="0">
                <a:cs typeface="Arial" pitchFamily="34" charset="0"/>
              </a:rPr>
              <a:t>)</a:t>
            </a:r>
            <a:r>
              <a:rPr lang="en-US" sz="1600" dirty="0">
                <a:cs typeface="Arial" pitchFamily="34" charset="0"/>
              </a:rPr>
              <a:t> </a:t>
            </a:r>
            <a:r>
              <a:rPr lang="el-GR" sz="1600" dirty="0">
                <a:cs typeface="Arial" pitchFamily="34" charset="0"/>
              </a:rPr>
              <a:t>η Ενίσχυση των δικαιωμάτων, και, (</a:t>
            </a:r>
            <a:r>
              <a:rPr lang="en-US" sz="1600" dirty="0">
                <a:cs typeface="Arial" pitchFamily="34" charset="0"/>
              </a:rPr>
              <a:t>iii</a:t>
            </a:r>
            <a:r>
              <a:rPr lang="el-GR" sz="1600" dirty="0">
                <a:cs typeface="Arial" pitchFamily="34" charset="0"/>
              </a:rPr>
              <a:t>)</a:t>
            </a:r>
            <a:r>
              <a:rPr lang="en-US" sz="1600" dirty="0">
                <a:cs typeface="Arial" pitchFamily="34" charset="0"/>
              </a:rPr>
              <a:t> </a:t>
            </a:r>
            <a:r>
              <a:rPr lang="el-GR" sz="1600" dirty="0">
                <a:cs typeface="Arial" pitchFamily="34" charset="0"/>
              </a:rPr>
              <a:t>η Στήριξη της </a:t>
            </a:r>
            <a:r>
              <a:rPr lang="el-GR" sz="1600" b="1" dirty="0">
                <a:solidFill>
                  <a:schemeClr val="tx2">
                    <a:lumMod val="75000"/>
                  </a:schemeClr>
                </a:solidFill>
                <a:cs typeface="Arial" pitchFamily="34" charset="0"/>
              </a:rPr>
              <a:t>ψηφιακής ενιαίας αγοράς</a:t>
            </a:r>
            <a:r>
              <a:rPr lang="el-GR" sz="1600" dirty="0">
                <a:cs typeface="Arial" pitchFamily="34" charset="0"/>
              </a:rPr>
              <a:t>.</a:t>
            </a:r>
            <a:endParaRPr lang="el-GR" sz="1700" dirty="0">
              <a:cs typeface="Arial" pitchFamily="34" charset="0"/>
            </a:endParaRPr>
          </a:p>
          <a:p>
            <a:pPr marL="228600" indent="-228600" algn="just">
              <a:spcBef>
                <a:spcPts val="1200"/>
              </a:spcBef>
              <a:buFont typeface="Wingdings" pitchFamily="2" charset="2"/>
              <a:buChar char="Ø"/>
            </a:pPr>
            <a:r>
              <a:rPr lang="el-GR" sz="1700" dirty="0">
                <a:cs typeface="Arial" pitchFamily="34" charset="0"/>
              </a:rPr>
              <a:t>Ο Κανονισμός ενθαρρύνει την καινοτομία αλλά παρέχει και κατάλληλες διασφαλίσεις</a:t>
            </a:r>
          </a:p>
          <a:p>
            <a:pPr marL="228600" indent="-228600" algn="just">
              <a:spcBef>
                <a:spcPts val="1200"/>
              </a:spcBef>
              <a:buFont typeface="Wingdings" pitchFamily="2" charset="2"/>
              <a:buChar char="Ø"/>
            </a:pPr>
            <a:r>
              <a:rPr lang="el-GR" sz="1700" dirty="0">
                <a:cs typeface="Arial" pitchFamily="34" charset="0"/>
              </a:rPr>
              <a:t>Η </a:t>
            </a:r>
            <a:r>
              <a:rPr lang="el-GR" sz="1600" b="1" dirty="0">
                <a:solidFill>
                  <a:schemeClr val="tx2">
                    <a:lumMod val="75000"/>
                  </a:schemeClr>
                </a:solidFill>
                <a:cs typeface="Arial" pitchFamily="34" charset="0"/>
              </a:rPr>
              <a:t>συναίνεση</a:t>
            </a:r>
            <a:r>
              <a:rPr lang="el-GR" sz="1700" dirty="0">
                <a:cs typeface="Arial" pitchFamily="34" charset="0"/>
              </a:rPr>
              <a:t> του υποκειμένου πρέπει να είναι «ξεκάθαρη» και </a:t>
            </a:r>
            <a:r>
              <a:rPr lang="el-GR" sz="1700" b="1" dirty="0">
                <a:solidFill>
                  <a:schemeClr val="tx2">
                    <a:lumMod val="75000"/>
                  </a:schemeClr>
                </a:solidFill>
                <a:cs typeface="Arial" pitchFamily="34" charset="0"/>
              </a:rPr>
              <a:t>για συγκεκριμένο σκοπό</a:t>
            </a:r>
            <a:r>
              <a:rPr lang="el-GR" sz="1700" dirty="0">
                <a:cs typeface="Arial" pitchFamily="34" charset="0"/>
              </a:rPr>
              <a:t>.</a:t>
            </a:r>
          </a:p>
          <a:p>
            <a:pPr marL="228600" indent="-228600" algn="just">
              <a:spcBef>
                <a:spcPts val="1200"/>
              </a:spcBef>
              <a:buFont typeface="Wingdings" pitchFamily="2" charset="2"/>
              <a:buChar char="Ø"/>
            </a:pPr>
            <a:r>
              <a:rPr lang="el-GR" sz="1700" dirty="0">
                <a:cs typeface="Arial" pitchFamily="34" charset="0"/>
              </a:rPr>
              <a:t>Η επιστημονική έρευνα μπορεί να αποτελέσει νομική βάση επεξεργασίας </a:t>
            </a:r>
            <a:r>
              <a:rPr lang="el-GR" sz="1600" b="1" dirty="0">
                <a:solidFill>
                  <a:schemeClr val="tx2">
                    <a:lumMod val="75000"/>
                  </a:schemeClr>
                </a:solidFill>
                <a:cs typeface="Arial" pitchFamily="34" charset="0"/>
              </a:rPr>
              <a:t>ακόμη και ελλείψει συγκεκριμένης συναίνεσης</a:t>
            </a:r>
            <a:r>
              <a:rPr lang="el-GR" sz="1700" dirty="0">
                <a:solidFill>
                  <a:srgbClr val="C00000"/>
                </a:solidFill>
                <a:cs typeface="Arial" pitchFamily="34" charset="0"/>
              </a:rPr>
              <a:t> </a:t>
            </a:r>
            <a:r>
              <a:rPr lang="el-GR" sz="1700" dirty="0">
                <a:cs typeface="Arial" pitchFamily="34" charset="0"/>
              </a:rPr>
              <a:t>των υποκείμενων, ακόμα και για </a:t>
            </a:r>
            <a:r>
              <a:rPr lang="el-GR" sz="1600" b="1" dirty="0">
                <a:solidFill>
                  <a:schemeClr val="tx2">
                    <a:lumMod val="75000"/>
                  </a:schemeClr>
                </a:solidFill>
                <a:cs typeface="Arial" pitchFamily="34" charset="0"/>
              </a:rPr>
              <a:t>σκοπούς άλλους </a:t>
            </a:r>
            <a:r>
              <a:rPr lang="el-GR" sz="1700" dirty="0">
                <a:cs typeface="Arial" pitchFamily="34" charset="0"/>
              </a:rPr>
              <a:t>από εκείνους για τους οποίους τα δεδομένα προσωπικού χαρακτήρα συλλέχθηκαν  για συμβατούς σκοπούς</a:t>
            </a:r>
          </a:p>
          <a:p>
            <a:pPr marL="228600" indent="-228600" algn="just">
              <a:spcBef>
                <a:spcPts val="1200"/>
              </a:spcBef>
              <a:buFont typeface="Wingdings" pitchFamily="2" charset="2"/>
              <a:buChar char="Ø"/>
            </a:pPr>
            <a:r>
              <a:rPr lang="el-GR" sz="1700" dirty="0">
                <a:cs typeface="Arial" pitchFamily="34" charset="0"/>
              </a:rPr>
              <a:t>Στην εποχή όμως των </a:t>
            </a:r>
            <a:r>
              <a:rPr lang="el-GR" sz="1700" dirty="0" err="1">
                <a:cs typeface="Arial" pitchFamily="34" charset="0"/>
              </a:rPr>
              <a:t>big</a:t>
            </a:r>
            <a:r>
              <a:rPr lang="el-GR" sz="1700" dirty="0">
                <a:cs typeface="Arial" pitchFamily="34" charset="0"/>
              </a:rPr>
              <a:t> </a:t>
            </a:r>
            <a:r>
              <a:rPr lang="el-GR" sz="1700" dirty="0" err="1">
                <a:cs typeface="Arial" pitchFamily="34" charset="0"/>
              </a:rPr>
              <a:t>data</a:t>
            </a:r>
            <a:r>
              <a:rPr lang="el-GR" sz="1700" dirty="0">
                <a:cs typeface="Arial" pitchFamily="34" charset="0"/>
              </a:rPr>
              <a:t> ίσως ο ευρύς αυτός ορισμός αποτελέσει την </a:t>
            </a:r>
            <a:r>
              <a:rPr lang="el-GR" sz="1600" b="1" dirty="0" err="1">
                <a:solidFill>
                  <a:schemeClr val="tx2">
                    <a:lumMod val="75000"/>
                  </a:schemeClr>
                </a:solidFill>
                <a:cs typeface="Arial" pitchFamily="34" charset="0"/>
              </a:rPr>
              <a:t>κερκόπορτα</a:t>
            </a:r>
            <a:r>
              <a:rPr lang="el-GR" sz="1600" b="1" dirty="0">
                <a:solidFill>
                  <a:schemeClr val="tx2">
                    <a:lumMod val="75000"/>
                  </a:schemeClr>
                </a:solidFill>
                <a:cs typeface="Arial" pitchFamily="34" charset="0"/>
              </a:rPr>
              <a:t> που άρει</a:t>
            </a:r>
            <a:r>
              <a:rPr lang="el-GR" sz="1700" dirty="0">
                <a:solidFill>
                  <a:srgbClr val="C00000"/>
                </a:solidFill>
                <a:cs typeface="Arial" pitchFamily="34" charset="0"/>
              </a:rPr>
              <a:t> </a:t>
            </a:r>
            <a:r>
              <a:rPr lang="el-GR" sz="1700" dirty="0">
                <a:cs typeface="Arial" pitchFamily="34" charset="0"/>
              </a:rPr>
              <a:t>τις ισχυρές δεσμεύσεις που η εφαρμογή του Κανονισμού επισύρει.</a:t>
            </a:r>
          </a:p>
          <a:p>
            <a:pPr marL="228600" indent="-228600" algn="just">
              <a:spcBef>
                <a:spcPts val="1200"/>
              </a:spcBef>
              <a:buFont typeface="Wingdings" pitchFamily="2" charset="2"/>
              <a:buChar char="Ø"/>
            </a:pPr>
            <a:endParaRPr lang="el-GR" sz="1700" dirty="0">
              <a:cs typeface="Arial" pitchFamily="34" charset="0"/>
            </a:endParaRPr>
          </a:p>
          <a:p>
            <a:pPr marL="228600" indent="-228600" algn="just">
              <a:spcBef>
                <a:spcPts val="1200"/>
              </a:spcBef>
            </a:pPr>
            <a:endParaRPr lang="el-GR" sz="1700" b="1" dirty="0">
              <a:cs typeface="Arial" pitchFamily="34" charset="0"/>
            </a:endParaRPr>
          </a:p>
        </p:txBody>
      </p:sp>
    </p:spTree>
    <p:extLst>
      <p:ext uri="{BB962C8B-B14F-4D97-AF65-F5344CB8AC3E}">
        <p14:creationId xmlns:p14="http://schemas.microsoft.com/office/powerpoint/2010/main" val="2355390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p:nvPr/>
        </p:nvSpPr>
        <p:spPr>
          <a:xfrm>
            <a:off x="4355976" y="5589240"/>
            <a:ext cx="4248150" cy="553998"/>
          </a:xfrm>
          <a:prstGeom prst="rect">
            <a:avLst/>
          </a:prstGeom>
        </p:spPr>
        <p:txBody>
          <a:bodyPr wrap="square">
            <a:spAutoFit/>
          </a:bodyPr>
          <a:lstStyle/>
          <a:p>
            <a:pPr algn="r">
              <a:spcBef>
                <a:spcPct val="0"/>
              </a:spcBef>
            </a:pPr>
            <a:r>
              <a:rPr lang="en-GB" sz="3000" dirty="0">
                <a:solidFill>
                  <a:schemeClr val="tx2">
                    <a:lumMod val="50000"/>
                  </a:schemeClr>
                </a:solidFill>
                <a:effectLst>
                  <a:outerShdw blurRad="38100" dist="38100" dir="2700000" algn="tl">
                    <a:srgbClr val="000000">
                      <a:alpha val="43137"/>
                    </a:srgbClr>
                  </a:outerShdw>
                </a:effectLst>
                <a:ea typeface="+mj-ea"/>
                <a:cs typeface="Arial" pitchFamily="34" charset="0"/>
              </a:rPr>
              <a:t>... </a:t>
            </a:r>
            <a:r>
              <a:rPr lang="el-GR" sz="3000" dirty="0">
                <a:solidFill>
                  <a:schemeClr val="tx2">
                    <a:lumMod val="50000"/>
                  </a:schemeClr>
                </a:solidFill>
                <a:effectLst>
                  <a:outerShdw blurRad="38100" dist="38100" dir="2700000" algn="tl">
                    <a:srgbClr val="000000">
                      <a:alpha val="43137"/>
                    </a:srgbClr>
                  </a:outerShdw>
                </a:effectLst>
                <a:ea typeface="+mj-ea"/>
                <a:cs typeface="Arial" pitchFamily="34" charset="0"/>
              </a:rPr>
              <a:t>Ερωτήσεις;</a:t>
            </a:r>
            <a:endParaRPr lang="en-US" sz="3000" dirty="0">
              <a:solidFill>
                <a:schemeClr val="tx2">
                  <a:lumMod val="50000"/>
                </a:schemeClr>
              </a:solidFill>
              <a:effectLst>
                <a:outerShdw blurRad="38100" dist="38100" dir="2700000" algn="tl">
                  <a:srgbClr val="000000">
                    <a:alpha val="43137"/>
                  </a:srgbClr>
                </a:outerShdw>
              </a:effectLst>
              <a:ea typeface="+mj-ea"/>
              <a:cs typeface="Arial" pitchFamily="34" charset="0"/>
            </a:endParaRPr>
          </a:p>
        </p:txBody>
      </p:sp>
      <p:pic>
        <p:nvPicPr>
          <p:cNvPr id="7170" name="Picture 2" descr="C:\Users\name_noone\Desktop\parousiash\gdpr.png"/>
          <p:cNvPicPr>
            <a:picLocks noChangeAspect="1" noChangeArrowheads="1"/>
          </p:cNvPicPr>
          <p:nvPr/>
        </p:nvPicPr>
        <p:blipFill>
          <a:blip r:embed="rId2" cstate="print"/>
          <a:srcRect/>
          <a:stretch>
            <a:fillRect/>
          </a:stretch>
        </p:blipFill>
        <p:spPr bwMode="auto">
          <a:xfrm>
            <a:off x="611560" y="1124744"/>
            <a:ext cx="7977584" cy="39887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0" y="785794"/>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 Τίτλος"/>
          <p:cNvSpPr txBox="1">
            <a:spLocks/>
          </p:cNvSpPr>
          <p:nvPr/>
        </p:nvSpPr>
        <p:spPr>
          <a:xfrm>
            <a:off x="247620" y="1857364"/>
            <a:ext cx="6429420" cy="1283604"/>
          </a:xfrm>
          <a:prstGeom prst="rect">
            <a:avLst/>
          </a:prstGeom>
        </p:spPr>
        <p:txBody>
          <a:bodyPr vert="horz" lIns="91440" tIns="45720" rIns="91440" bIns="45720" rtlCol="0" anchor="t">
            <a:noAutofit/>
          </a:bodyPr>
          <a:lstStyle/>
          <a:p>
            <a:pPr>
              <a:spcBef>
                <a:spcPct val="0"/>
              </a:spcBef>
            </a:pPr>
            <a:r>
              <a:rPr lang="el-GR" sz="3000" dirty="0">
                <a:solidFill>
                  <a:schemeClr val="tx2">
                    <a:lumMod val="50000"/>
                  </a:schemeClr>
                </a:solidFill>
                <a:effectLst>
                  <a:outerShdw blurRad="38100" dist="38100" dir="2700000" algn="tl">
                    <a:srgbClr val="000000">
                      <a:alpha val="43137"/>
                    </a:srgbClr>
                  </a:outerShdw>
                </a:effectLst>
                <a:ea typeface="+mj-ea"/>
                <a:cs typeface="Arial" pitchFamily="34" charset="0"/>
              </a:rPr>
              <a:t>Ι. Εισαγωγή</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179512" y="194617"/>
            <a:ext cx="7344816" cy="514975"/>
          </a:xfrm>
          <a:prstGeom prst="rect">
            <a:avLst/>
          </a:prstGeom>
        </p:spPr>
        <p:txBody>
          <a:bodyPr vert="horz" lIns="91440" tIns="45720" rIns="91440" bIns="45720" rtlCol="0" anchor="ctr">
            <a:noAutofit/>
          </a:bodyPr>
          <a:lstStyle/>
          <a:p>
            <a:pPr lvl="0">
              <a:spcBef>
                <a:spcPct val="0"/>
              </a:spcBef>
              <a:defRPr/>
            </a:pPr>
            <a:r>
              <a:rPr lang="el-GR" sz="2600" dirty="0">
                <a:solidFill>
                  <a:prstClr val="black"/>
                </a:solidFill>
              </a:rPr>
              <a:t>Η Έννοια της Ιδιωτικότητας και τα Προσωπικά Δεδομένα</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ed Rectangle 9"/>
          <p:cNvSpPr/>
          <p:nvPr/>
        </p:nvSpPr>
        <p:spPr>
          <a:xfrm>
            <a:off x="363864" y="1162061"/>
            <a:ext cx="2376264" cy="12186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l-GR" sz="1600" dirty="0">
                <a:solidFill>
                  <a:prstClr val="black"/>
                </a:solidFill>
              </a:rPr>
              <a:t>Η προστασία των προσωπικών δεδομένων αποτελεί πτυχή της </a:t>
            </a:r>
            <a:r>
              <a:rPr lang="el-GR" sz="1600" dirty="0" err="1">
                <a:solidFill>
                  <a:prstClr val="black"/>
                </a:solidFill>
              </a:rPr>
              <a:t>ιδιωτικότητας</a:t>
            </a:r>
            <a:r>
              <a:rPr lang="el-GR" sz="1600" dirty="0">
                <a:solidFill>
                  <a:prstClr val="black"/>
                </a:solidFill>
              </a:rPr>
              <a:t> του ατόμου</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22"/>
          <p:cNvGrpSpPr/>
          <p:nvPr/>
        </p:nvGrpSpPr>
        <p:grpSpPr>
          <a:xfrm>
            <a:off x="826097" y="2380710"/>
            <a:ext cx="2865971" cy="1541222"/>
            <a:chOff x="826097" y="2636912"/>
            <a:chExt cx="2865971" cy="1541222"/>
          </a:xfrm>
        </p:grpSpPr>
        <p:sp>
          <p:nvSpPr>
            <p:cNvPr id="11" name="Rounded Rectangle 10"/>
            <p:cNvSpPr/>
            <p:nvPr/>
          </p:nvSpPr>
          <p:spPr>
            <a:xfrm>
              <a:off x="1315804" y="2959485"/>
              <a:ext cx="2376264" cy="12186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l-GR" sz="1600" dirty="0">
                  <a:solidFill>
                    <a:prstClr val="black"/>
                  </a:solidFill>
                </a:rPr>
                <a:t>Κατοχύρωση του δικαιώματος στην προστασία των προσωπικών δεδομένων ως αυτόνομου </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reeform 4"/>
            <p:cNvSpPr/>
            <p:nvPr/>
          </p:nvSpPr>
          <p:spPr>
            <a:xfrm>
              <a:off x="826097" y="2636912"/>
              <a:ext cx="505543" cy="821018"/>
            </a:xfrm>
            <a:custGeom>
              <a:avLst/>
              <a:gdLst>
                <a:gd name="connsiteX0" fmla="*/ 57308 w 505543"/>
                <a:gd name="connsiteY0" fmla="*/ 0 h 654424"/>
                <a:gd name="connsiteX1" fmla="*/ 39378 w 505543"/>
                <a:gd name="connsiteY1" fmla="*/ 421342 h 654424"/>
                <a:gd name="connsiteX2" fmla="*/ 505543 w 505543"/>
                <a:gd name="connsiteY2" fmla="*/ 654424 h 654424"/>
              </a:gdLst>
              <a:ahLst/>
              <a:cxnLst>
                <a:cxn ang="0">
                  <a:pos x="connsiteX0" y="connsiteY0"/>
                </a:cxn>
                <a:cxn ang="0">
                  <a:pos x="connsiteX1" y="connsiteY1"/>
                </a:cxn>
                <a:cxn ang="0">
                  <a:pos x="connsiteX2" y="connsiteY2"/>
                </a:cxn>
              </a:cxnLst>
              <a:rect l="l" t="t" r="r" b="b"/>
              <a:pathLst>
                <a:path w="505543" h="654424">
                  <a:moveTo>
                    <a:pt x="57308" y="0"/>
                  </a:moveTo>
                  <a:cubicBezTo>
                    <a:pt x="10990" y="156135"/>
                    <a:pt x="-35328" y="312271"/>
                    <a:pt x="39378" y="421342"/>
                  </a:cubicBezTo>
                  <a:cubicBezTo>
                    <a:pt x="114084" y="530413"/>
                    <a:pt x="309813" y="592418"/>
                    <a:pt x="505543" y="654424"/>
                  </a:cubicBezTo>
                </a:path>
              </a:pathLst>
            </a:custGeom>
            <a:noFill/>
            <a:ln w="38100">
              <a:solidFill>
                <a:srgbClr val="00206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4" name="Group 23"/>
          <p:cNvGrpSpPr/>
          <p:nvPr/>
        </p:nvGrpSpPr>
        <p:grpSpPr>
          <a:xfrm>
            <a:off x="1763688" y="3937991"/>
            <a:ext cx="2880320" cy="1507233"/>
            <a:chOff x="1763688" y="4212123"/>
            <a:chExt cx="2880320" cy="1507233"/>
          </a:xfrm>
        </p:grpSpPr>
        <p:sp>
          <p:nvSpPr>
            <p:cNvPr id="13" name="Rounded Rectangle 12"/>
            <p:cNvSpPr/>
            <p:nvPr/>
          </p:nvSpPr>
          <p:spPr>
            <a:xfrm>
              <a:off x="2267744" y="4500707"/>
              <a:ext cx="2376264" cy="12186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l-GR" sz="1600" dirty="0">
                  <a:solidFill>
                    <a:prstClr val="black"/>
                  </a:solidFill>
                </a:rPr>
                <a:t>Δικαίωμα νέας γενιάς: απόρροια παγκοσμιοποίησης και τεχνολογίας (Άρθρο 8 ΧΘΔ)</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13"/>
            <p:cNvSpPr/>
            <p:nvPr/>
          </p:nvSpPr>
          <p:spPr>
            <a:xfrm>
              <a:off x="1763688" y="4212123"/>
              <a:ext cx="505543" cy="821018"/>
            </a:xfrm>
            <a:custGeom>
              <a:avLst/>
              <a:gdLst>
                <a:gd name="connsiteX0" fmla="*/ 57308 w 505543"/>
                <a:gd name="connsiteY0" fmla="*/ 0 h 654424"/>
                <a:gd name="connsiteX1" fmla="*/ 39378 w 505543"/>
                <a:gd name="connsiteY1" fmla="*/ 421342 h 654424"/>
                <a:gd name="connsiteX2" fmla="*/ 505543 w 505543"/>
                <a:gd name="connsiteY2" fmla="*/ 654424 h 654424"/>
              </a:gdLst>
              <a:ahLst/>
              <a:cxnLst>
                <a:cxn ang="0">
                  <a:pos x="connsiteX0" y="connsiteY0"/>
                </a:cxn>
                <a:cxn ang="0">
                  <a:pos x="connsiteX1" y="connsiteY1"/>
                </a:cxn>
                <a:cxn ang="0">
                  <a:pos x="connsiteX2" y="connsiteY2"/>
                </a:cxn>
              </a:cxnLst>
              <a:rect l="l" t="t" r="r" b="b"/>
              <a:pathLst>
                <a:path w="505543" h="654424">
                  <a:moveTo>
                    <a:pt x="57308" y="0"/>
                  </a:moveTo>
                  <a:cubicBezTo>
                    <a:pt x="10990" y="156135"/>
                    <a:pt x="-35328" y="312271"/>
                    <a:pt x="39378" y="421342"/>
                  </a:cubicBezTo>
                  <a:cubicBezTo>
                    <a:pt x="114084" y="530413"/>
                    <a:pt x="309813" y="592418"/>
                    <a:pt x="505543" y="654424"/>
                  </a:cubicBezTo>
                </a:path>
              </a:pathLst>
            </a:custGeom>
            <a:noFill/>
            <a:ln w="38100">
              <a:solidFill>
                <a:srgbClr val="00206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2" name="Group 21"/>
          <p:cNvGrpSpPr/>
          <p:nvPr/>
        </p:nvGrpSpPr>
        <p:grpSpPr>
          <a:xfrm>
            <a:off x="2740128" y="1163832"/>
            <a:ext cx="1903880" cy="1218649"/>
            <a:chOff x="2740128" y="1420034"/>
            <a:chExt cx="1903880" cy="1218649"/>
          </a:xfrm>
        </p:grpSpPr>
        <p:sp>
          <p:nvSpPr>
            <p:cNvPr id="3" name="Rounded Rectangle 2"/>
            <p:cNvSpPr/>
            <p:nvPr/>
          </p:nvSpPr>
          <p:spPr>
            <a:xfrm>
              <a:off x="3132410" y="1420034"/>
              <a:ext cx="1511598" cy="121864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l-GR" sz="1500" dirty="0">
                  <a:solidFill>
                    <a:prstClr val="black"/>
                  </a:solidFill>
                </a:rPr>
                <a:t>τη λεγόμενη</a:t>
              </a:r>
            </a:p>
            <a:p>
              <a:pPr lvl="0" algn="ctr"/>
              <a:r>
                <a:rPr lang="el-GR" sz="1500" dirty="0">
                  <a:solidFill>
                    <a:prstClr val="black"/>
                  </a:solidFill>
                </a:rPr>
                <a:t>πληροφοριακή </a:t>
              </a:r>
              <a:r>
                <a:rPr lang="el-GR" sz="1500" dirty="0" err="1">
                  <a:solidFill>
                    <a:prstClr val="black"/>
                  </a:solidFill>
                </a:rPr>
                <a:t>ιδιωτικότητα</a:t>
              </a:r>
              <a:endParaRPr kumimoji="0" lang="en-GB" sz="15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6" name="Straight Arrow Connector 15"/>
            <p:cNvCxnSpPr>
              <a:stCxn id="10" idx="3"/>
              <a:endCxn id="3" idx="1"/>
            </p:cNvCxnSpPr>
            <p:nvPr/>
          </p:nvCxnSpPr>
          <p:spPr>
            <a:xfrm>
              <a:off x="2740128" y="2027588"/>
              <a:ext cx="392282" cy="1771"/>
            </a:xfrm>
            <a:prstGeom prst="straightConnector1">
              <a:avLst/>
            </a:prstGeom>
            <a:noFill/>
            <a:ln w="38100">
              <a:solidFill>
                <a:srgbClr val="002060"/>
              </a:solidFill>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25" name="Rectangle 24"/>
          <p:cNvSpPr/>
          <p:nvPr/>
        </p:nvSpPr>
        <p:spPr>
          <a:xfrm>
            <a:off x="4788024" y="1124744"/>
            <a:ext cx="4105151" cy="5256584"/>
          </a:xfrm>
          <a:prstGeom prst="rect">
            <a:avLst/>
          </a:prstGeom>
        </p:spPr>
        <p:txBody>
          <a:bodyPr vert="horz" lIns="91440" tIns="45720" rIns="91440" bIns="45720" rtlCol="0" anchor="t">
            <a:noAutofit/>
          </a:bodyPr>
          <a:lstStyle/>
          <a:p>
            <a:pPr marL="228600" marR="0" lvl="0" indent="-228600" algn="just" defTabSz="914400" rtl="0" eaLnBrk="1" fontAlgn="auto" latinLnBrk="0" hangingPunct="1">
              <a:lnSpc>
                <a:spcPct val="100000"/>
              </a:lnSpc>
              <a:spcBef>
                <a:spcPts val="1200"/>
              </a:spcBef>
              <a:spcAft>
                <a:spcPts val="0"/>
              </a:spcAft>
              <a:buClrTx/>
              <a:buSzTx/>
              <a:buFont typeface="Wingdings" pitchFamily="2" charset="2"/>
              <a:buChar char="Ø"/>
              <a:tabLst/>
              <a:defRPr/>
            </a:pPr>
            <a:r>
              <a:rPr lang="el-GR" sz="1600" dirty="0">
                <a:solidFill>
                  <a:prstClr val="black"/>
                </a:solidFill>
                <a:latin typeface="Calibri"/>
                <a:cs typeface="Arial" pitchFamily="34" charset="0"/>
              </a:rPr>
              <a:t>Τα προσωπικά δεδομένα </a:t>
            </a:r>
            <a:r>
              <a:rPr lang="el-GR" sz="1600" dirty="0">
                <a:solidFill>
                  <a:prstClr val="black"/>
                </a:solidFill>
                <a:cs typeface="Arial" pitchFamily="34" charset="0"/>
              </a:rPr>
              <a:t>δεν ταυτίζονται με το δικαίωμα στην ιδιωτική ζωή (</a:t>
            </a:r>
            <a:r>
              <a:rPr lang="el-GR" sz="1600" dirty="0"/>
              <a:t>άρθρο 9§1 Σ &amp; άρθρο 8§1 ΕΣΔΑ ).</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1775" lvl="0" indent="-231775" algn="just">
              <a:spcBef>
                <a:spcPts val="1200"/>
              </a:spcBef>
              <a:buFont typeface="Wingdings" panose="05000000000000000000" pitchFamily="2" charset="2"/>
              <a:buChar char="Ø"/>
            </a:pPr>
            <a:r>
              <a:rPr lang="el-GR" sz="1600" dirty="0">
                <a:solidFill>
                  <a:prstClr val="black"/>
                </a:solidFill>
                <a:cs typeface="Arial" pitchFamily="34" charset="0"/>
              </a:rPr>
              <a:t>Η Θέση αυτή υιοθετήθηκε στην: </a:t>
            </a:r>
            <a:r>
              <a:rPr lang="de-DE" sz="1600" dirty="0">
                <a:solidFill>
                  <a:prstClr val="black"/>
                </a:solidFill>
                <a:cs typeface="Arial" pitchFamily="34" charset="0"/>
              </a:rPr>
              <a:t>C-465/00 - Österreichischer Rundfunk </a:t>
            </a:r>
            <a:r>
              <a:rPr lang="de-DE" sz="1600" dirty="0" err="1">
                <a:solidFill>
                  <a:prstClr val="black"/>
                </a:solidFill>
                <a:cs typeface="Arial" pitchFamily="34" charset="0"/>
              </a:rPr>
              <a:t>and</a:t>
            </a:r>
            <a:r>
              <a:rPr lang="de-DE" sz="1600" dirty="0">
                <a:solidFill>
                  <a:prstClr val="black"/>
                </a:solidFill>
                <a:cs typeface="Arial" pitchFamily="34" charset="0"/>
              </a:rPr>
              <a:t> </a:t>
            </a:r>
            <a:r>
              <a:rPr lang="de-DE" sz="1600" dirty="0" err="1">
                <a:solidFill>
                  <a:prstClr val="black"/>
                </a:solidFill>
                <a:cs typeface="Arial" pitchFamily="34" charset="0"/>
              </a:rPr>
              <a:t>Others</a:t>
            </a:r>
            <a:r>
              <a:rPr lang="el-GR" sz="1600" dirty="0">
                <a:solidFill>
                  <a:prstClr val="black"/>
                </a:solidFill>
                <a:cs typeface="Arial" pitchFamily="34" charset="0"/>
              </a:rPr>
              <a:t>.</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515938" lvl="0" indent="-282575" algn="just">
              <a:spcBef>
                <a:spcPts val="1200"/>
              </a:spcBef>
              <a:buFont typeface="Wingdings" panose="05000000000000000000" pitchFamily="2" charset="2"/>
              <a:buChar char="ü"/>
            </a:pPr>
            <a:r>
              <a:rPr lang="el-GR" sz="1600" dirty="0">
                <a:solidFill>
                  <a:prstClr val="black"/>
                </a:solidFill>
                <a:cs typeface="Arial" pitchFamily="34" charset="0"/>
              </a:rPr>
              <a:t>Ανάγει την προστασία των προσωπικών δεδομένων σε δικαίωμα του ατόμου στον έλεγχο των πληροφοριών που αφορούν πτυχές της ιδιωτικής και προσωπικής του ζωής, με την έννοια ενός πεδίου προστατευμένου από τις παρεμβάσεις του κράτους, της κοινωνίας και των άλλων.</a:t>
            </a:r>
            <a:endParaRPr lang="en-GB" sz="1600" dirty="0">
              <a:solidFill>
                <a:prstClr val="black"/>
              </a:solidFill>
              <a:cs typeface="Arial" pitchFamily="34" charset="0"/>
            </a:endParaRPr>
          </a:p>
        </p:txBody>
      </p:sp>
    </p:spTree>
    <p:extLst>
      <p:ext uri="{BB962C8B-B14F-4D97-AF65-F5344CB8AC3E}">
        <p14:creationId xmlns:p14="http://schemas.microsoft.com/office/powerpoint/2010/main" val="299651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Η Ουσία της Προστασίας Προσωπικών Δεδομένων </a:t>
            </a:r>
          </a:p>
        </p:txBody>
      </p:sp>
      <p:sp>
        <p:nvSpPr>
          <p:cNvPr id="15" name="Rectangle 14"/>
          <p:cNvSpPr/>
          <p:nvPr/>
        </p:nvSpPr>
        <p:spPr>
          <a:xfrm>
            <a:off x="251520" y="1124744"/>
            <a:ext cx="8424937" cy="4895750"/>
          </a:xfrm>
          <a:prstGeom prst="rect">
            <a:avLst/>
          </a:prstGeom>
        </p:spPr>
        <p:txBody>
          <a:bodyPr vert="horz" lIns="91440" tIns="45720" rIns="91440" bIns="45720" rtlCol="0" anchor="t">
            <a:noAutofit/>
          </a:bodyPr>
          <a:lstStyle/>
          <a:p>
            <a:pPr marL="233363" indent="-233363" algn="just">
              <a:spcBef>
                <a:spcPts val="1200"/>
              </a:spcBef>
              <a:buFont typeface="Wingdings" pitchFamily="2" charset="2"/>
              <a:buChar char="Ø"/>
            </a:pPr>
            <a:r>
              <a:rPr lang="el-GR" sz="1600" dirty="0">
                <a:cs typeface="Arial" pitchFamily="34" charset="0"/>
              </a:rPr>
              <a:t>Το δικαίωμα στην προστασία των δεδομένων προσωπικού χαρακτήρα ΔΕΝ είναι απόλυτο δικαίωμα:</a:t>
            </a:r>
          </a:p>
          <a:p>
            <a:pPr marL="515938" indent="-282575" algn="just">
              <a:spcBef>
                <a:spcPts val="600"/>
              </a:spcBef>
              <a:buFont typeface="Wingdings" panose="05000000000000000000" pitchFamily="2" charset="2"/>
              <a:buChar char="ü"/>
            </a:pPr>
            <a:r>
              <a:rPr lang="el-GR" sz="1600" dirty="0">
                <a:cs typeface="Arial" pitchFamily="34" charset="0"/>
              </a:rPr>
              <a:t>Πρέπει να εκτιμάται σε σχέση με τη λειτουργία του στην κοινωνία </a:t>
            </a:r>
          </a:p>
          <a:p>
            <a:pPr marL="515938" indent="-282575" algn="just">
              <a:spcBef>
                <a:spcPts val="600"/>
              </a:spcBef>
              <a:buFont typeface="Wingdings" panose="05000000000000000000" pitchFamily="2" charset="2"/>
              <a:buChar char="ü"/>
            </a:pPr>
            <a:r>
              <a:rPr lang="el-GR" sz="1600" dirty="0">
                <a:cs typeface="Arial" pitchFamily="34" charset="0"/>
              </a:rPr>
              <a:t>Πρέπει να σταθμίζεται με άλλα θεμελιώδη δικαιώματα</a:t>
            </a:r>
          </a:p>
          <a:p>
            <a:pPr marL="515938" indent="-282575" algn="just">
              <a:spcBef>
                <a:spcPts val="600"/>
              </a:spcBef>
              <a:buFont typeface="Wingdings" panose="05000000000000000000" pitchFamily="2" charset="2"/>
              <a:buChar char="ü"/>
            </a:pPr>
            <a:r>
              <a:rPr lang="el-GR" sz="1600" dirty="0">
                <a:cs typeface="Arial" pitchFamily="34" charset="0"/>
              </a:rPr>
              <a:t>Πρέπει να σέβεται την αρχή της αναλογικότητας </a:t>
            </a:r>
          </a:p>
          <a:p>
            <a:pPr marL="233363" indent="-233363" algn="just">
              <a:spcBef>
                <a:spcPts val="1200"/>
              </a:spcBef>
              <a:buFont typeface="Wingdings" pitchFamily="2" charset="2"/>
              <a:buChar char="Ø"/>
            </a:pPr>
            <a:r>
              <a:rPr lang="en-GB" sz="1600" dirty="0">
                <a:cs typeface="Arial" pitchFamily="34" charset="0"/>
              </a:rPr>
              <a:t>Internal market and free flow of data</a:t>
            </a:r>
            <a:r>
              <a:rPr lang="el-GR" sz="1600" dirty="0">
                <a:cs typeface="Arial" pitchFamily="34" charset="0"/>
              </a:rPr>
              <a:t>.</a:t>
            </a:r>
            <a:endParaRPr lang="en-GB" sz="1600" dirty="0">
              <a:cs typeface="Arial" pitchFamily="34" charset="0"/>
            </a:endParaRPr>
          </a:p>
        </p:txBody>
      </p:sp>
      <p:sp>
        <p:nvSpPr>
          <p:cNvPr id="11" name="Βέλος: Δεξιό 10">
            <a:extLst>
              <a:ext uri="{FF2B5EF4-FFF2-40B4-BE49-F238E27FC236}">
                <a16:creationId xmlns:a16="http://schemas.microsoft.com/office/drawing/2014/main" xmlns="" id="{3418BE12-BF0D-483E-AE90-3BD84081D104}"/>
              </a:ext>
            </a:extLst>
          </p:cNvPr>
          <p:cNvSpPr/>
          <p:nvPr/>
        </p:nvSpPr>
        <p:spPr>
          <a:xfrm>
            <a:off x="4334285" y="3322451"/>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4 - Ορθογώνιο"/>
          <p:cNvSpPr/>
          <p:nvPr/>
        </p:nvSpPr>
        <p:spPr>
          <a:xfrm>
            <a:off x="467544" y="3267293"/>
            <a:ext cx="3712427" cy="338554"/>
          </a:xfrm>
          <a:prstGeom prst="rect">
            <a:avLst/>
          </a:prstGeom>
        </p:spPr>
        <p:txBody>
          <a:bodyPr wrap="none">
            <a:spAutoFit/>
          </a:bodyPr>
          <a:lstStyle/>
          <a:p>
            <a:r>
              <a:rPr lang="el-GR" sz="1600" b="1" i="1" dirty="0">
                <a:solidFill>
                  <a:schemeClr val="tx2"/>
                </a:solidFill>
                <a:cs typeface="Arial" pitchFamily="34" charset="0"/>
              </a:rPr>
              <a:t>Η οικονομική και κοινωνική ολοκλήρωση</a:t>
            </a:r>
            <a:endParaRPr lang="el-GR" sz="1600" b="1" i="1" dirty="0">
              <a:solidFill>
                <a:schemeClr val="tx2"/>
              </a:solidFill>
            </a:endParaRPr>
          </a:p>
        </p:txBody>
      </p:sp>
      <p:sp>
        <p:nvSpPr>
          <p:cNvPr id="6" name="5 - Ορθογώνιο"/>
          <p:cNvSpPr/>
          <p:nvPr/>
        </p:nvSpPr>
        <p:spPr>
          <a:xfrm>
            <a:off x="4644008" y="3132257"/>
            <a:ext cx="3961010" cy="584775"/>
          </a:xfrm>
          <a:prstGeom prst="rect">
            <a:avLst/>
          </a:prstGeom>
        </p:spPr>
        <p:txBody>
          <a:bodyPr wrap="square">
            <a:spAutoFit/>
          </a:bodyPr>
          <a:lstStyle/>
          <a:p>
            <a:pPr marL="177800" algn="ctr">
              <a:spcBef>
                <a:spcPts val="1200"/>
              </a:spcBef>
            </a:pPr>
            <a:r>
              <a:rPr lang="el-GR" sz="1600" b="1" i="1" dirty="0">
                <a:solidFill>
                  <a:schemeClr val="tx2"/>
                </a:solidFill>
                <a:cs typeface="Arial" pitchFamily="34" charset="0"/>
              </a:rPr>
              <a:t>Σημαντική αύξηση των διασυνοριακών ροών δεδομένων προσωπικού χαρακτήρα</a:t>
            </a:r>
            <a:endParaRPr lang="en-GB" sz="1600" b="1" i="1" dirty="0">
              <a:solidFill>
                <a:schemeClr val="tx2"/>
              </a:solidFill>
              <a:cs typeface="Arial" pitchFamily="34" charset="0"/>
            </a:endParaRPr>
          </a:p>
        </p:txBody>
      </p:sp>
      <p:sp>
        <p:nvSpPr>
          <p:cNvPr id="7" name="Rectangle 14"/>
          <p:cNvSpPr/>
          <p:nvPr/>
        </p:nvSpPr>
        <p:spPr>
          <a:xfrm>
            <a:off x="250825" y="4077072"/>
            <a:ext cx="8642350" cy="1872754"/>
          </a:xfrm>
          <a:prstGeom prst="rect">
            <a:avLst/>
          </a:prstGeom>
        </p:spPr>
        <p:txBody>
          <a:bodyPr vert="horz" lIns="91440" tIns="45720" rIns="91440" bIns="45720" rtlCol="0" anchor="t">
            <a:noAutofit/>
          </a:bodyPr>
          <a:lstStyle/>
          <a:p>
            <a:pPr marL="233363" indent="-233363" algn="just">
              <a:spcBef>
                <a:spcPts val="1200"/>
              </a:spcBef>
              <a:buFont typeface="Wingdings" pitchFamily="2" charset="2"/>
              <a:buChar char="Ø"/>
            </a:pPr>
            <a:r>
              <a:rPr lang="el-GR" sz="1600" dirty="0">
                <a:cs typeface="Arial" pitchFamily="34" charset="0"/>
              </a:rPr>
              <a:t>Θετική υποχρέωση των οργάνων και των Κρατών-μελών να προστατεύουν τα προσωπικά δεδομένα.</a:t>
            </a:r>
            <a:endParaRPr lang="en-GB" sz="1600" dirty="0">
              <a:cs typeface="Arial" pitchFamily="34" charset="0"/>
            </a:endParaRPr>
          </a:p>
          <a:p>
            <a:pPr marL="515938" indent="-282575" algn="just">
              <a:spcBef>
                <a:spcPts val="600"/>
              </a:spcBef>
              <a:buFont typeface="Wingdings" panose="05000000000000000000" pitchFamily="2" charset="2"/>
              <a:buChar char="ü"/>
            </a:pPr>
            <a:r>
              <a:rPr lang="el-GR" sz="1600" dirty="0">
                <a:cs typeface="Arial" pitchFamily="34" charset="0"/>
              </a:rPr>
              <a:t>Άρθρο 16 της ΣΛΕΕ</a:t>
            </a:r>
          </a:p>
          <a:p>
            <a:pPr marL="515938" indent="-282575" algn="just">
              <a:spcBef>
                <a:spcPts val="600"/>
              </a:spcBef>
              <a:buFont typeface="Wingdings" panose="05000000000000000000" pitchFamily="2" charset="2"/>
              <a:buChar char="ü"/>
            </a:pPr>
            <a:r>
              <a:rPr lang="el-GR" sz="1600" dirty="0">
                <a:cs typeface="Arial" pitchFamily="34" charset="0"/>
              </a:rPr>
              <a:t>Επιβάλλει οριζόντια προστασία στο σύνολο των </a:t>
            </a:r>
            <a:r>
              <a:rPr lang="el-GR" sz="1600" dirty="0" err="1">
                <a:cs typeface="Arial" pitchFamily="34" charset="0"/>
              </a:rPr>
              <a:t>ενωσιακών</a:t>
            </a:r>
            <a:r>
              <a:rPr lang="el-GR" sz="1600" dirty="0">
                <a:cs typeface="Arial" pitchFamily="34" charset="0"/>
              </a:rPr>
              <a:t> πολιτικών</a:t>
            </a:r>
          </a:p>
          <a:p>
            <a:pPr marL="177800" algn="ctr">
              <a:spcBef>
                <a:spcPts val="1200"/>
              </a:spcBef>
            </a:pPr>
            <a:r>
              <a:rPr lang="el-GR" sz="1600" b="1" dirty="0">
                <a:cs typeface="Arial" pitchFamily="34" charset="0"/>
              </a:rPr>
              <a:t>Κοινός παρονομαστής : ο Γενικός Κανονισμός</a:t>
            </a: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n-GB" sz="1600" dirty="0">
              <a:cs typeface="Arial" pitchFamily="34" charset="0"/>
            </a:endParaRPr>
          </a:p>
        </p:txBody>
      </p:sp>
    </p:spTree>
    <p:extLst>
      <p:ext uri="{BB962C8B-B14F-4D97-AF65-F5344CB8AC3E}">
        <p14:creationId xmlns:p14="http://schemas.microsoft.com/office/powerpoint/2010/main" val="207822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7209464" cy="519116"/>
          </a:xfrm>
          <a:prstGeom prst="rect">
            <a:avLst/>
          </a:prstGeom>
        </p:spPr>
        <p:txBody>
          <a:bodyPr vert="horz" lIns="91440" tIns="45720" rIns="91440" bIns="45720" rtlCol="0" anchor="ctr">
            <a:noAutofit/>
          </a:bodyPr>
          <a:lstStyle/>
          <a:p>
            <a:pPr lvl="0">
              <a:spcBef>
                <a:spcPct val="0"/>
              </a:spcBef>
              <a:defRPr/>
            </a:pPr>
            <a:r>
              <a:rPr lang="el-GR" sz="2600" dirty="0"/>
              <a:t>Προστασία Δεδομένων Προσωπικού Χαρακτήρα </a:t>
            </a:r>
            <a:endParaRPr lang="el-GR" sz="2600" noProof="0" dirty="0">
              <a:ea typeface="+mj-ea"/>
              <a:cs typeface="Arial" pitchFamily="34" charset="0"/>
            </a:endParaRPr>
          </a:p>
        </p:txBody>
      </p:sp>
      <p:grpSp>
        <p:nvGrpSpPr>
          <p:cNvPr id="3" name="95 - Ομάδα"/>
          <p:cNvGrpSpPr/>
          <p:nvPr/>
        </p:nvGrpSpPr>
        <p:grpSpPr>
          <a:xfrm>
            <a:off x="539552" y="1196752"/>
            <a:ext cx="1944216" cy="1440160"/>
            <a:chOff x="539552" y="1196752"/>
            <a:chExt cx="1944216" cy="1440160"/>
          </a:xfrm>
        </p:grpSpPr>
        <p:cxnSp>
          <p:nvCxnSpPr>
            <p:cNvPr id="34" name="33 - Ευθεία γραμμή σύνδεσης"/>
            <p:cNvCxnSpPr/>
            <p:nvPr/>
          </p:nvCxnSpPr>
          <p:spPr>
            <a:xfrm>
              <a:off x="1511677" y="2259487"/>
              <a:ext cx="0" cy="37742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17 - Στρογγυλεμένο ορθογώνιο"/>
            <p:cNvSpPr/>
            <p:nvPr/>
          </p:nvSpPr>
          <p:spPr>
            <a:xfrm>
              <a:off x="539552" y="1196752"/>
              <a:ext cx="1944216" cy="1078042"/>
            </a:xfrm>
            <a:prstGeom prst="roundRect">
              <a:avLst/>
            </a:prstGeom>
            <a:ln w="12700"/>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b="1" dirty="0"/>
                <a:t>14 Απριλίου 2016</a:t>
              </a:r>
              <a:endParaRPr lang="en-US" sz="1500" b="1" dirty="0"/>
            </a:p>
            <a:p>
              <a:pPr algn="ctr"/>
              <a:r>
                <a:rPr lang="el-GR" sz="1300" dirty="0"/>
                <a:t>Η μεταρρύθμιση εγκρίνεται από το Ευρωπαϊκό Κοινοβούλιο</a:t>
              </a:r>
            </a:p>
          </p:txBody>
        </p:sp>
      </p:grpSp>
      <p:sp>
        <p:nvSpPr>
          <p:cNvPr id="47" name="1 - Τίτλος"/>
          <p:cNvSpPr txBox="1">
            <a:spLocks/>
          </p:cNvSpPr>
          <p:nvPr/>
        </p:nvSpPr>
        <p:spPr>
          <a:xfrm>
            <a:off x="250825" y="4508698"/>
            <a:ext cx="8642350" cy="1872630"/>
          </a:xfrm>
          <a:prstGeom prst="rect">
            <a:avLst/>
          </a:prstGeom>
        </p:spPr>
        <p:txBody>
          <a:bodyPr vert="horz" lIns="91440" tIns="45720" rIns="91440" bIns="45720" rtlCol="0" anchor="t">
            <a:noAutofit/>
          </a:bodyPr>
          <a:lstStyle/>
          <a:p>
            <a:pPr marL="228600" indent="-228600" algn="just">
              <a:spcBef>
                <a:spcPts val="1200"/>
              </a:spcBef>
              <a:defRPr/>
            </a:pPr>
            <a:r>
              <a:rPr lang="el-GR" sz="1600" dirty="0">
                <a:cs typeface="Arial" pitchFamily="34" charset="0"/>
              </a:rPr>
              <a:t>Το νομοθετικό πακέτο περιλαμβάνει δύο νομοθετικές πράξεις:</a:t>
            </a:r>
          </a:p>
          <a:p>
            <a:pPr marL="228600" indent="-228600" algn="just">
              <a:spcBef>
                <a:spcPts val="1200"/>
              </a:spcBef>
              <a:buFont typeface="Wingdings" pitchFamily="2" charset="2"/>
              <a:buChar char="ü"/>
              <a:defRPr/>
            </a:pPr>
            <a:r>
              <a:rPr lang="el-GR" sz="1600" b="1" dirty="0">
                <a:cs typeface="Arial" pitchFamily="34" charset="0"/>
              </a:rPr>
              <a:t>Γενικός Κανονισμός Προστασίας των Δεδομένων </a:t>
            </a:r>
            <a:r>
              <a:rPr lang="el-GR" sz="1600" dirty="0">
                <a:cs typeface="Arial" pitchFamily="34" charset="0"/>
              </a:rPr>
              <a:t>(General </a:t>
            </a:r>
            <a:r>
              <a:rPr lang="el-GR" sz="1600" dirty="0" err="1">
                <a:cs typeface="Arial" pitchFamily="34" charset="0"/>
              </a:rPr>
              <a:t>Data</a:t>
            </a:r>
            <a:r>
              <a:rPr lang="el-GR" sz="1600" dirty="0">
                <a:cs typeface="Arial" pitchFamily="34" charset="0"/>
              </a:rPr>
              <a:t> Protection </a:t>
            </a:r>
            <a:r>
              <a:rPr lang="el-GR" sz="1600" dirty="0" err="1">
                <a:cs typeface="Arial" pitchFamily="34" charset="0"/>
              </a:rPr>
              <a:t>Regulation</a:t>
            </a:r>
            <a:r>
              <a:rPr lang="el-GR" sz="1600" dirty="0">
                <a:cs typeface="Arial" pitchFamily="34" charset="0"/>
              </a:rPr>
              <a:t>, GDPR).  Αντικαθιστά την Οδηγία 95/46/ΕΚ.</a:t>
            </a:r>
          </a:p>
          <a:p>
            <a:pPr marL="228600" indent="-228600" algn="just">
              <a:spcBef>
                <a:spcPts val="1200"/>
              </a:spcBef>
              <a:buFont typeface="Wingdings" pitchFamily="2" charset="2"/>
              <a:buChar char="ü"/>
              <a:defRPr/>
            </a:pPr>
            <a:r>
              <a:rPr lang="el-GR" sz="1600" b="1" dirty="0">
                <a:cs typeface="Arial" pitchFamily="34" charset="0"/>
              </a:rPr>
              <a:t>Οδηγία</a:t>
            </a:r>
            <a:r>
              <a:rPr lang="el-GR" sz="1600" dirty="0">
                <a:solidFill>
                  <a:srgbClr val="002060"/>
                </a:solidFill>
                <a:cs typeface="Arial" pitchFamily="34" charset="0"/>
              </a:rPr>
              <a:t> </a:t>
            </a:r>
            <a:r>
              <a:rPr lang="el-GR" sz="1600" dirty="0">
                <a:cs typeface="Arial" pitchFamily="34" charset="0"/>
              </a:rPr>
              <a:t>για την προστασία των δεδομένων προσωπικού χαρακτήρα </a:t>
            </a:r>
            <a:r>
              <a:rPr lang="el-GR" sz="1600" u="sng" dirty="0">
                <a:cs typeface="Arial" pitchFamily="34" charset="0"/>
              </a:rPr>
              <a:t>στον τομέα της αστυνομίας και της ποινικής δικαιοσύνης</a:t>
            </a:r>
            <a:r>
              <a:rPr lang="el-GR" sz="1600" dirty="0">
                <a:cs typeface="Arial" pitchFamily="34" charset="0"/>
              </a:rPr>
              <a:t>. Αντικαθιστά την απόφαση-πλαίσιο 2008/977/ΔΕΥ του Συμβουλίου.</a:t>
            </a:r>
          </a:p>
        </p:txBody>
      </p:sp>
      <p:grpSp>
        <p:nvGrpSpPr>
          <p:cNvPr id="4" name="96 - Ομάδα"/>
          <p:cNvGrpSpPr/>
          <p:nvPr/>
        </p:nvGrpSpPr>
        <p:grpSpPr>
          <a:xfrm>
            <a:off x="6804248" y="1199485"/>
            <a:ext cx="1944216" cy="1454812"/>
            <a:chOff x="2843808" y="1199485"/>
            <a:chExt cx="1944216" cy="1454812"/>
          </a:xfrm>
        </p:grpSpPr>
        <p:sp>
          <p:nvSpPr>
            <p:cNvPr id="31" name="30 - Στρογγυλεμένο ορθογώνιο"/>
            <p:cNvSpPr/>
            <p:nvPr/>
          </p:nvSpPr>
          <p:spPr>
            <a:xfrm>
              <a:off x="2843808" y="1199485"/>
              <a:ext cx="1944216" cy="1078042"/>
            </a:xfrm>
            <a:prstGeom prst="roundRect">
              <a:avLst/>
            </a:prstGeom>
            <a:ln w="12700"/>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b="1" dirty="0"/>
                <a:t>25 Μαΐου 2018</a:t>
              </a:r>
              <a:endParaRPr lang="en-US" sz="1500" b="1" dirty="0"/>
            </a:p>
            <a:p>
              <a:pPr algn="ctr"/>
              <a:r>
                <a:rPr lang="el-GR" sz="1300" dirty="0"/>
                <a:t>Ο Κανονισμός εφαρμόζεται</a:t>
              </a:r>
            </a:p>
          </p:txBody>
        </p:sp>
        <p:cxnSp>
          <p:nvCxnSpPr>
            <p:cNvPr id="92" name="91 - Ευθεία γραμμή σύνδεσης"/>
            <p:cNvCxnSpPr/>
            <p:nvPr/>
          </p:nvCxnSpPr>
          <p:spPr>
            <a:xfrm>
              <a:off x="3823345" y="2276872"/>
              <a:ext cx="0" cy="37742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 name="97 - Ομάδα"/>
          <p:cNvGrpSpPr/>
          <p:nvPr/>
        </p:nvGrpSpPr>
        <p:grpSpPr>
          <a:xfrm>
            <a:off x="4788024" y="1200278"/>
            <a:ext cx="1944216" cy="1454019"/>
            <a:chOff x="5724128" y="1200278"/>
            <a:chExt cx="1944216" cy="1454019"/>
          </a:xfrm>
        </p:grpSpPr>
        <p:sp>
          <p:nvSpPr>
            <p:cNvPr id="57" name="56 - Στρογγυλεμένο ορθογώνιο"/>
            <p:cNvSpPr/>
            <p:nvPr/>
          </p:nvSpPr>
          <p:spPr>
            <a:xfrm>
              <a:off x="5724128" y="1200278"/>
              <a:ext cx="1944216" cy="1078042"/>
            </a:xfrm>
            <a:prstGeom prst="roundRect">
              <a:avLst/>
            </a:prstGeom>
            <a:ln w="12700"/>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b="1" dirty="0"/>
                <a:t>6 Μαΐου 2018</a:t>
              </a:r>
            </a:p>
            <a:p>
              <a:pPr algn="ctr"/>
              <a:r>
                <a:rPr lang="el-GR" sz="1300" dirty="0"/>
                <a:t>Τα Κράτη-μέλη της ΕΕ ενσωματώνουν την Οδηγία στην εθνική τους νομοθεσία</a:t>
              </a:r>
            </a:p>
          </p:txBody>
        </p:sp>
        <p:cxnSp>
          <p:nvCxnSpPr>
            <p:cNvPr id="93" name="92 - Ευθεία γραμμή σύνδεσης"/>
            <p:cNvCxnSpPr/>
            <p:nvPr/>
          </p:nvCxnSpPr>
          <p:spPr>
            <a:xfrm>
              <a:off x="6698332" y="2276872"/>
              <a:ext cx="0" cy="37742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 name="99 - Ομάδα"/>
          <p:cNvGrpSpPr/>
          <p:nvPr/>
        </p:nvGrpSpPr>
        <p:grpSpPr>
          <a:xfrm>
            <a:off x="1043608" y="2769402"/>
            <a:ext cx="1944216" cy="1474262"/>
            <a:chOff x="3851920" y="3149352"/>
            <a:chExt cx="1944216" cy="1474262"/>
          </a:xfrm>
        </p:grpSpPr>
        <p:sp>
          <p:nvSpPr>
            <p:cNvPr id="51" name="50 - Στρογγυλεμένο ορθογώνιο"/>
            <p:cNvSpPr/>
            <p:nvPr/>
          </p:nvSpPr>
          <p:spPr>
            <a:xfrm>
              <a:off x="3851920" y="3545572"/>
              <a:ext cx="1944216" cy="1078042"/>
            </a:xfrm>
            <a:prstGeom prst="roundRect">
              <a:avLst/>
            </a:prstGeom>
            <a:ln w="12700"/>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b="1" dirty="0"/>
                <a:t>5 Μαΐου 2016 </a:t>
              </a:r>
              <a:endParaRPr lang="en-US" sz="1500" b="1" dirty="0"/>
            </a:p>
            <a:p>
              <a:pPr algn="ctr"/>
              <a:r>
                <a:rPr lang="el-GR" sz="1300" dirty="0"/>
                <a:t>Η Οδηγία τίθεται σε ισχύ</a:t>
              </a:r>
            </a:p>
          </p:txBody>
        </p:sp>
        <p:cxnSp>
          <p:nvCxnSpPr>
            <p:cNvPr id="94" name="93 - Ευθεία γραμμή σύνδεσης"/>
            <p:cNvCxnSpPr/>
            <p:nvPr/>
          </p:nvCxnSpPr>
          <p:spPr>
            <a:xfrm>
              <a:off x="4816599" y="3149352"/>
              <a:ext cx="0" cy="37742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7" name="98 - Ομάδα"/>
          <p:cNvGrpSpPr/>
          <p:nvPr/>
        </p:nvGrpSpPr>
        <p:grpSpPr>
          <a:xfrm>
            <a:off x="3059832" y="2761018"/>
            <a:ext cx="1944216" cy="1475026"/>
            <a:chOff x="1331640" y="3140968"/>
            <a:chExt cx="1944216" cy="1475026"/>
          </a:xfrm>
        </p:grpSpPr>
        <p:sp>
          <p:nvSpPr>
            <p:cNvPr id="25" name="24 - Στρογγυλεμένο ορθογώνιο"/>
            <p:cNvSpPr/>
            <p:nvPr/>
          </p:nvSpPr>
          <p:spPr>
            <a:xfrm>
              <a:off x="1331640" y="3537952"/>
              <a:ext cx="1944216" cy="1078042"/>
            </a:xfrm>
            <a:prstGeom prst="roundRect">
              <a:avLst/>
            </a:prstGeom>
            <a:ln w="12700"/>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b="1" dirty="0"/>
                <a:t>24 Μαΐου 2016</a:t>
              </a:r>
              <a:endParaRPr lang="en-US" sz="1500" b="1" dirty="0"/>
            </a:p>
            <a:p>
              <a:pPr algn="ctr"/>
              <a:r>
                <a:rPr lang="el-GR" sz="1300" dirty="0"/>
                <a:t>Ο Κανονισμός τίθεται σε ισχύ</a:t>
              </a:r>
            </a:p>
          </p:txBody>
        </p:sp>
        <p:cxnSp>
          <p:nvCxnSpPr>
            <p:cNvPr id="95" name="94 - Ευθεία γραμμή σύνδεσης"/>
            <p:cNvCxnSpPr/>
            <p:nvPr/>
          </p:nvCxnSpPr>
          <p:spPr>
            <a:xfrm>
              <a:off x="2311177" y="3140968"/>
              <a:ext cx="0" cy="37742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4" name="13 - Δεξιό βέλος"/>
          <p:cNvSpPr/>
          <p:nvPr/>
        </p:nvSpPr>
        <p:spPr>
          <a:xfrm>
            <a:off x="381725" y="2564904"/>
            <a:ext cx="8391554" cy="285752"/>
          </a:xfrm>
          <a:prstGeom prst="rightArrow">
            <a:avLst>
              <a:gd name="adj1" fmla="val 50000"/>
              <a:gd name="adj2" fmla="val 1211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Μεταβαλλόμενο πλαίσιο</a:t>
            </a:r>
          </a:p>
        </p:txBody>
      </p:sp>
      <p:sp>
        <p:nvSpPr>
          <p:cNvPr id="4" name="Rectangle 3"/>
          <p:cNvSpPr/>
          <p:nvPr/>
        </p:nvSpPr>
        <p:spPr>
          <a:xfrm>
            <a:off x="250825" y="1125538"/>
            <a:ext cx="4321175" cy="3383582"/>
          </a:xfrm>
          <a:prstGeom prst="rect">
            <a:avLst/>
          </a:prstGeom>
        </p:spPr>
        <p:txBody>
          <a:bodyPr vert="horz" lIns="91440" tIns="45720" rIns="91440" bIns="45720" rtlCol="0" anchor="t">
            <a:noAutofit/>
          </a:bodyPr>
          <a:lstStyle/>
          <a:p>
            <a:pPr algn="just">
              <a:spcBef>
                <a:spcPts val="1200"/>
              </a:spcBef>
            </a:pPr>
            <a:r>
              <a:rPr lang="el-GR" sz="1600" dirty="0">
                <a:cs typeface="Arial" pitchFamily="34" charset="0"/>
              </a:rPr>
              <a:t>Αυξανόμενη προσοχή για την προστασία της ιδιωτικής ζωής και των προσωπικών δεδομένων προκύπτει:</a:t>
            </a:r>
          </a:p>
          <a:p>
            <a:pPr marL="339725" indent="-222250" algn="just">
              <a:spcBef>
                <a:spcPts val="600"/>
              </a:spcBef>
              <a:buFont typeface="Wingdings" panose="05000000000000000000" pitchFamily="2" charset="2"/>
              <a:buChar char="ü"/>
            </a:pPr>
            <a:r>
              <a:rPr lang="el-GR" sz="1600" dirty="0">
                <a:cs typeface="Arial" pitchFamily="34" charset="0"/>
              </a:rPr>
              <a:t>Ανάπτυξη της ψηφιακής εποχής: </a:t>
            </a:r>
          </a:p>
          <a:p>
            <a:pPr marL="339725" indent="-222250" algn="just">
              <a:spcBef>
                <a:spcPts val="600"/>
              </a:spcBef>
              <a:buFont typeface="Wingdings" panose="05000000000000000000" pitchFamily="2" charset="2"/>
              <a:buChar char="ü"/>
            </a:pPr>
            <a:r>
              <a:rPr lang="el-GR" sz="1600" dirty="0">
                <a:cs typeface="Arial" pitchFamily="34" charset="0"/>
              </a:rPr>
              <a:t>Τα προσωπικά δεδομένα βρίσκονται παντού </a:t>
            </a:r>
          </a:p>
          <a:p>
            <a:pPr marL="339725" indent="-222250" algn="just">
              <a:spcBef>
                <a:spcPts val="600"/>
              </a:spcBef>
              <a:buFont typeface="Wingdings" panose="05000000000000000000" pitchFamily="2" charset="2"/>
              <a:buChar char="ü"/>
            </a:pPr>
            <a:r>
              <a:rPr lang="fr-FR" sz="1600" dirty="0">
                <a:cs typeface="Arial" pitchFamily="34" charset="0"/>
              </a:rPr>
              <a:t>Drones, facial recognition, I.A., </a:t>
            </a:r>
            <a:r>
              <a:rPr lang="en-GB" sz="1600" dirty="0">
                <a:cs typeface="Arial" pitchFamily="34" charset="0"/>
              </a:rPr>
              <a:t>machine learning </a:t>
            </a:r>
            <a:endParaRPr lang="el-GR" sz="1600" dirty="0">
              <a:cs typeface="Arial" pitchFamily="34" charset="0"/>
            </a:endParaRPr>
          </a:p>
          <a:p>
            <a:pPr marL="339725" indent="-222250" algn="just">
              <a:spcBef>
                <a:spcPts val="600"/>
              </a:spcBef>
              <a:buFont typeface="Wingdings" panose="05000000000000000000" pitchFamily="2" charset="2"/>
              <a:buChar char="ü"/>
            </a:pPr>
            <a:r>
              <a:rPr lang="el-GR" sz="1600" dirty="0">
                <a:cs typeface="Arial" pitchFamily="34" charset="0"/>
              </a:rPr>
              <a:t>Παγκοσμιοποίηση, διεθνοποίηση </a:t>
            </a:r>
          </a:p>
          <a:p>
            <a:pPr marL="339725" indent="-222250" algn="just">
              <a:spcBef>
                <a:spcPts val="600"/>
              </a:spcBef>
              <a:buFont typeface="Wingdings" panose="05000000000000000000" pitchFamily="2" charset="2"/>
              <a:buChar char="ü"/>
            </a:pPr>
            <a:r>
              <a:rPr lang="el-GR" sz="1600" dirty="0">
                <a:cs typeface="Arial" pitchFamily="34" charset="0"/>
              </a:rPr>
              <a:t>Η ανταπόκριση των κρατών-μελών δεν μπορεί να είναι κατακερματισμένη</a:t>
            </a:r>
            <a:endParaRPr lang="en-GB" sz="1600" dirty="0">
              <a:cs typeface="Arial" pitchFamily="34" charset="0"/>
            </a:endParaRPr>
          </a:p>
        </p:txBody>
      </p:sp>
      <p:grpSp>
        <p:nvGrpSpPr>
          <p:cNvPr id="13" name="Group 12"/>
          <p:cNvGrpSpPr/>
          <p:nvPr/>
        </p:nvGrpSpPr>
        <p:grpSpPr>
          <a:xfrm>
            <a:off x="5033252" y="4365104"/>
            <a:ext cx="3643204" cy="1440160"/>
            <a:chOff x="5004047" y="3645024"/>
            <a:chExt cx="3889127" cy="1800201"/>
          </a:xfrm>
        </p:grpSpPr>
        <p:sp>
          <p:nvSpPr>
            <p:cNvPr id="12" name="Snip and Round Single Corner Rectangle 11"/>
            <p:cNvSpPr/>
            <p:nvPr/>
          </p:nvSpPr>
          <p:spPr>
            <a:xfrm rot="10800000">
              <a:off x="5004048" y="3645024"/>
              <a:ext cx="3888432" cy="1800201"/>
            </a:xfrm>
            <a:prstGeom prst="snipRound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004047" y="3717031"/>
              <a:ext cx="3889127" cy="594568"/>
            </a:xfrm>
            <a:prstGeom prst="rect">
              <a:avLst/>
            </a:prstGeom>
          </p:spPr>
          <p:txBody>
            <a:bodyPr wrap="square">
              <a:spAutoFit/>
            </a:bodyPr>
            <a:lstStyle/>
            <a:p>
              <a:pPr algn="just"/>
              <a:r>
                <a:rPr lang="el-GR" sz="1400" i="1" dirty="0">
                  <a:cs typeface="Arial" pitchFamily="34" charset="0"/>
                </a:rPr>
                <a:t>Οι</a:t>
              </a:r>
              <a:r>
                <a:rPr lang="en-GB" sz="1400" i="1" dirty="0">
                  <a:cs typeface="Arial" pitchFamily="34" charset="0"/>
                </a:rPr>
                <a:t> </a:t>
              </a:r>
              <a:r>
                <a:rPr lang="el-GR" sz="1400" i="1" dirty="0">
                  <a:cs typeface="Arial" pitchFamily="34" charset="0"/>
                </a:rPr>
                <a:t>εξελίξεις</a:t>
              </a:r>
              <a:r>
                <a:rPr lang="en-GB" sz="1400" i="1" dirty="0">
                  <a:cs typeface="Arial" pitchFamily="34" charset="0"/>
                </a:rPr>
                <a:t> </a:t>
              </a:r>
              <a:r>
                <a:rPr lang="el-GR" sz="1400" i="1" dirty="0">
                  <a:cs typeface="Arial" pitchFamily="34" charset="0"/>
                </a:rPr>
                <a:t>αυτές οδηγούν σε ανάγκη νέου νομικού πλαισίου</a:t>
              </a:r>
              <a:endParaRPr lang="en-GB" sz="1400" dirty="0"/>
            </a:p>
          </p:txBody>
        </p:sp>
        <p:sp>
          <p:nvSpPr>
            <p:cNvPr id="7" name="Bent-Up Arrow 6"/>
            <p:cNvSpPr/>
            <p:nvPr/>
          </p:nvSpPr>
          <p:spPr>
            <a:xfrm rot="5400000">
              <a:off x="5407355" y="4519386"/>
              <a:ext cx="596487" cy="469106"/>
            </a:xfrm>
            <a:prstGeom prst="bentUpArrow">
              <a:avLst>
                <a:gd name="adj1" fmla="val 15643"/>
                <a:gd name="adj2" fmla="val 25000"/>
                <a:gd name="adj3" fmla="val 25000"/>
              </a:avLst>
            </a:prstGeom>
            <a:solidFill>
              <a:schemeClr val="accent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940152" y="4437111"/>
              <a:ext cx="2881013" cy="923331"/>
            </a:xfrm>
            <a:prstGeom prst="rect">
              <a:avLst/>
            </a:prstGeom>
          </p:spPr>
          <p:txBody>
            <a:bodyPr wrap="square">
              <a:spAutoFit/>
            </a:bodyPr>
            <a:lstStyle/>
            <a:p>
              <a:pPr marL="285750" indent="-285750">
                <a:buFont typeface="Arial" panose="020B0604020202020204" pitchFamily="34" charset="0"/>
                <a:buChar char="•"/>
              </a:pPr>
              <a:r>
                <a:rPr lang="el-GR" sz="1400" dirty="0">
                  <a:cs typeface="Arial" pitchFamily="34" charset="0"/>
                </a:rPr>
                <a:t>στη δημιουργούμενη </a:t>
              </a:r>
              <a:r>
                <a:rPr lang="el-GR" sz="1400" b="1" dirty="0">
                  <a:cs typeface="Arial" pitchFamily="34" charset="0"/>
                </a:rPr>
                <a:t>ψηφιακή ενιαία αγορά</a:t>
              </a:r>
            </a:p>
            <a:p>
              <a:pPr marL="285750" indent="-285750">
                <a:buFont typeface="Arial" panose="020B0604020202020204" pitchFamily="34" charset="0"/>
                <a:buChar char="•"/>
              </a:pPr>
              <a:r>
                <a:rPr lang="el-GR" sz="1400" dirty="0">
                  <a:cs typeface="Arial" pitchFamily="34" charset="0"/>
                </a:rPr>
                <a:t>με κεντρικό κομμάτι το GDPR. </a:t>
              </a:r>
              <a:endParaRPr lang="en-GB" sz="1400" dirty="0">
                <a:cs typeface="Arial" pitchFamily="34" charset="0"/>
              </a:endParaRPr>
            </a:p>
          </p:txBody>
        </p:sp>
      </p:grpSp>
      <p:pic>
        <p:nvPicPr>
          <p:cNvPr id="5" name="Εικόνα 4">
            <a:extLst>
              <a:ext uri="{FF2B5EF4-FFF2-40B4-BE49-F238E27FC236}">
                <a16:creationId xmlns:a16="http://schemas.microsoft.com/office/drawing/2014/main" xmlns="" id="{79154EAF-F319-4051-9CAC-467C59412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0899" y="1340768"/>
            <a:ext cx="3758361" cy="2520280"/>
          </a:xfrm>
          <a:prstGeom prst="rect">
            <a:avLst/>
          </a:prstGeom>
        </p:spPr>
      </p:pic>
      <p:pic>
        <p:nvPicPr>
          <p:cNvPr id="11" name="Εικόνα 10">
            <a:extLst>
              <a:ext uri="{FF2B5EF4-FFF2-40B4-BE49-F238E27FC236}">
                <a16:creationId xmlns:a16="http://schemas.microsoft.com/office/drawing/2014/main" xmlns="" id="{5AA276AA-3C4E-4294-ACD0-E18C0199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293096"/>
            <a:ext cx="3106414" cy="1586254"/>
          </a:xfrm>
          <a:prstGeom prst="rect">
            <a:avLst/>
          </a:prstGeom>
        </p:spPr>
      </p:pic>
    </p:spTree>
    <p:extLst>
      <p:ext uri="{BB962C8B-B14F-4D97-AF65-F5344CB8AC3E}">
        <p14:creationId xmlns:p14="http://schemas.microsoft.com/office/powerpoint/2010/main" val="423926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16229</TotalTime>
  <Words>5612</Words>
  <Application>Microsoft Office PowerPoint</Application>
  <PresentationFormat>Προβολή στην οθόνη (4:3)</PresentationFormat>
  <Paragraphs>415</Paragraphs>
  <Slides>47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47</vt:i4>
      </vt:variant>
    </vt:vector>
  </HeadingPairs>
  <TitlesOfParts>
    <vt:vector size="52" baseType="lpstr">
      <vt:lpstr>Arial</vt:lpstr>
      <vt:lpstr>Calibri</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Άμεσες Ξένες Επενδύσεις στην ΝΑ Ευρώπη</dc:title>
  <dc:creator>dell1</dc:creator>
  <cp:lastModifiedBy>Λογαριασμός Microsoft</cp:lastModifiedBy>
  <cp:revision>602</cp:revision>
  <dcterms:created xsi:type="dcterms:W3CDTF">2013-06-13T07:12:58Z</dcterms:created>
  <dcterms:modified xsi:type="dcterms:W3CDTF">2022-05-24T17:03:01Z</dcterms:modified>
</cp:coreProperties>
</file>