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7"/>
  </p:notesMasterIdLst>
  <p:sldIdLst>
    <p:sldId id="257" r:id="rId3"/>
    <p:sldId id="330" r:id="rId4"/>
    <p:sldId id="259" r:id="rId5"/>
    <p:sldId id="352" r:id="rId6"/>
    <p:sldId id="431" r:id="rId7"/>
    <p:sldId id="432" r:id="rId8"/>
    <p:sldId id="416" r:id="rId9"/>
    <p:sldId id="437" r:id="rId10"/>
    <p:sldId id="434" r:id="rId11"/>
    <p:sldId id="414" r:id="rId12"/>
    <p:sldId id="415" r:id="rId13"/>
    <p:sldId id="445" r:id="rId14"/>
    <p:sldId id="417" r:id="rId15"/>
    <p:sldId id="418" r:id="rId16"/>
    <p:sldId id="419" r:id="rId17"/>
    <p:sldId id="420" r:id="rId18"/>
    <p:sldId id="438" r:id="rId19"/>
    <p:sldId id="447" r:id="rId20"/>
    <p:sldId id="440" r:id="rId21"/>
    <p:sldId id="441" r:id="rId22"/>
    <p:sldId id="442" r:id="rId23"/>
    <p:sldId id="443" r:id="rId24"/>
    <p:sldId id="444" r:id="rId25"/>
    <p:sldId id="393" r:id="rId26"/>
    <p:sldId id="354" r:id="rId27"/>
    <p:sldId id="355" r:id="rId28"/>
    <p:sldId id="356" r:id="rId29"/>
    <p:sldId id="357" r:id="rId30"/>
    <p:sldId id="358" r:id="rId31"/>
    <p:sldId id="359" r:id="rId32"/>
    <p:sldId id="360" r:id="rId33"/>
    <p:sldId id="361" r:id="rId34"/>
    <p:sldId id="362" r:id="rId35"/>
    <p:sldId id="347" r:id="rId36"/>
    <p:sldId id="403" r:id="rId37"/>
    <p:sldId id="365" r:id="rId38"/>
    <p:sldId id="348" r:id="rId39"/>
    <p:sldId id="349" r:id="rId40"/>
    <p:sldId id="350" r:id="rId41"/>
    <p:sldId id="311" r:id="rId42"/>
    <p:sldId id="366" r:id="rId43"/>
    <p:sldId id="448" r:id="rId44"/>
    <p:sldId id="449" r:id="rId45"/>
    <p:sldId id="450" r:id="rId46"/>
    <p:sldId id="451" r:id="rId47"/>
    <p:sldId id="452" r:id="rId48"/>
    <p:sldId id="456" r:id="rId49"/>
    <p:sldId id="453" r:id="rId50"/>
    <p:sldId id="454" r:id="rId51"/>
    <p:sldId id="455" r:id="rId52"/>
    <p:sldId id="457" r:id="rId53"/>
    <p:sldId id="459" r:id="rId54"/>
    <p:sldId id="460" r:id="rId55"/>
    <p:sldId id="288" r:id="rId56"/>
    <p:sldId id="289" r:id="rId57"/>
    <p:sldId id="290" r:id="rId58"/>
    <p:sldId id="292" r:id="rId59"/>
    <p:sldId id="400" r:id="rId60"/>
    <p:sldId id="401" r:id="rId61"/>
    <p:sldId id="402" r:id="rId62"/>
    <p:sldId id="373" r:id="rId63"/>
    <p:sldId id="258" r:id="rId64"/>
    <p:sldId id="261" r:id="rId65"/>
    <p:sldId id="262" r:id="rId66"/>
    <p:sldId id="263" r:id="rId67"/>
    <p:sldId id="265" r:id="rId68"/>
    <p:sldId id="266" r:id="rId69"/>
    <p:sldId id="422" r:id="rId70"/>
    <p:sldId id="423" r:id="rId71"/>
    <p:sldId id="424" r:id="rId72"/>
    <p:sldId id="260" r:id="rId73"/>
    <p:sldId id="425" r:id="rId74"/>
    <p:sldId id="285" r:id="rId75"/>
    <p:sldId id="286" r:id="rId76"/>
    <p:sldId id="426" r:id="rId77"/>
    <p:sldId id="427" r:id="rId78"/>
    <p:sldId id="429" r:id="rId79"/>
    <p:sldId id="428" r:id="rId80"/>
    <p:sldId id="273" r:id="rId81"/>
    <p:sldId id="389" r:id="rId82"/>
    <p:sldId id="284" r:id="rId83"/>
    <p:sldId id="293" r:id="rId84"/>
    <p:sldId id="298" r:id="rId85"/>
    <p:sldId id="421" r:id="rId8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107" d="100"/>
          <a:sy n="107" d="100"/>
        </p:scale>
        <p:origin x="138"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viewProps" Target="viewProps.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theme" Target="theme/theme1.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notesMaster" Target="notesMasters/notesMaster1.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901BF9-88AB-4117-B909-45AF5B0630DB}" type="datetimeFigureOut">
              <a:rPr lang="el-GR" smtClean="0"/>
              <a:pPr/>
              <a:t>15/12/2022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91A59E-50B4-4FB9-B30C-B5791470B52B}" type="slidenum">
              <a:rPr lang="el-GR" smtClean="0"/>
              <a:pPr/>
              <a:t>‹#›</a:t>
            </a:fld>
            <a:endParaRPr lang="el-GR"/>
          </a:p>
        </p:txBody>
      </p:sp>
    </p:spTree>
    <p:extLst>
      <p:ext uri="{BB962C8B-B14F-4D97-AF65-F5344CB8AC3E}">
        <p14:creationId xmlns:p14="http://schemas.microsoft.com/office/powerpoint/2010/main" val="3083824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54D5CB9-BFB2-45D4-B8E8-92E50C47530A}" type="slidenum">
              <a:rPr lang="el-GR" smtClean="0"/>
              <a:pPr/>
              <a:t>61</a:t>
            </a:fld>
            <a:endParaRPr lang="el-GR"/>
          </a:p>
        </p:txBody>
      </p:sp>
    </p:spTree>
    <p:extLst>
      <p:ext uri="{BB962C8B-B14F-4D97-AF65-F5344CB8AC3E}">
        <p14:creationId xmlns:p14="http://schemas.microsoft.com/office/powerpoint/2010/main" val="3504370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54D5CB9-BFB2-45D4-B8E8-92E50C47530A}" type="slidenum">
              <a:rPr lang="el-GR" smtClean="0"/>
              <a:pPr/>
              <a:t>62</a:t>
            </a:fld>
            <a:endParaRPr lang="el-GR"/>
          </a:p>
        </p:txBody>
      </p:sp>
    </p:spTree>
    <p:extLst>
      <p:ext uri="{BB962C8B-B14F-4D97-AF65-F5344CB8AC3E}">
        <p14:creationId xmlns:p14="http://schemas.microsoft.com/office/powerpoint/2010/main" val="2619187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54D5CB9-BFB2-45D4-B8E8-92E50C47530A}" type="slidenum">
              <a:rPr lang="el-GR" smtClean="0"/>
              <a:pPr/>
              <a:t>65</a:t>
            </a:fld>
            <a:endParaRPr lang="el-GR"/>
          </a:p>
        </p:txBody>
      </p:sp>
    </p:spTree>
    <p:extLst>
      <p:ext uri="{BB962C8B-B14F-4D97-AF65-F5344CB8AC3E}">
        <p14:creationId xmlns:p14="http://schemas.microsoft.com/office/powerpoint/2010/main" val="2725303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EE4235-7220-4880-B7E7-E6C958B584A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1548538-8327-4EA9-A573-329D6B288F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A46016DD-C9C0-4941-B82D-F67BC174CA71}"/>
              </a:ext>
            </a:extLst>
          </p:cNvPr>
          <p:cNvSpPr>
            <a:spLocks noGrp="1"/>
          </p:cNvSpPr>
          <p:nvPr>
            <p:ph type="dt" sz="half" idx="10"/>
          </p:nvPr>
        </p:nvSpPr>
        <p:spPr/>
        <p:txBody>
          <a:bodyPr/>
          <a:lstStyle/>
          <a:p>
            <a:fld id="{58F30D9F-63E3-4D36-8FEE-5343E52368DA}" type="datetimeFigureOut">
              <a:rPr lang="el-GR" smtClean="0"/>
              <a:pPr/>
              <a:t>15/12/2022</a:t>
            </a:fld>
            <a:endParaRPr lang="el-GR"/>
          </a:p>
        </p:txBody>
      </p:sp>
      <p:sp>
        <p:nvSpPr>
          <p:cNvPr id="5" name="Θέση υποσέλιδου 4">
            <a:extLst>
              <a:ext uri="{FF2B5EF4-FFF2-40B4-BE49-F238E27FC236}">
                <a16:creationId xmlns:a16="http://schemas.microsoft.com/office/drawing/2014/main" id="{A2D29C9B-9ED6-4AC3-984C-5F87F5C03B2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A3ED5B5-7D42-485A-83EE-CD4AED92CFA9}"/>
              </a:ext>
            </a:extLst>
          </p:cNvPr>
          <p:cNvSpPr>
            <a:spLocks noGrp="1"/>
          </p:cNvSpPr>
          <p:nvPr>
            <p:ph type="sldNum" sz="quarter" idx="12"/>
          </p:nvPr>
        </p:nvSpPr>
        <p:spPr/>
        <p:txBody>
          <a:bodyPr/>
          <a:lstStyle/>
          <a:p>
            <a:fld id="{9D486309-9273-4A53-92FA-C1BEF48C1124}" type="slidenum">
              <a:rPr lang="el-GR" smtClean="0"/>
              <a:pPr/>
              <a:t>‹#›</a:t>
            </a:fld>
            <a:endParaRPr lang="el-GR"/>
          </a:p>
        </p:txBody>
      </p:sp>
    </p:spTree>
    <p:extLst>
      <p:ext uri="{BB962C8B-B14F-4D97-AF65-F5344CB8AC3E}">
        <p14:creationId xmlns:p14="http://schemas.microsoft.com/office/powerpoint/2010/main" val="2791983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366C14-CF55-4F45-9700-A1949DB6D2C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EFE918F-82D6-4530-BB39-9574C842E707}"/>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EF405D4D-C7B3-4CAB-B734-A1ACD34C0BB1}"/>
              </a:ext>
            </a:extLst>
          </p:cNvPr>
          <p:cNvSpPr>
            <a:spLocks noGrp="1"/>
          </p:cNvSpPr>
          <p:nvPr>
            <p:ph type="dt" sz="half" idx="10"/>
          </p:nvPr>
        </p:nvSpPr>
        <p:spPr/>
        <p:txBody>
          <a:bodyPr/>
          <a:lstStyle/>
          <a:p>
            <a:fld id="{58F30D9F-63E3-4D36-8FEE-5343E52368DA}" type="datetimeFigureOut">
              <a:rPr lang="el-GR" smtClean="0"/>
              <a:pPr/>
              <a:t>15/12/2022</a:t>
            </a:fld>
            <a:endParaRPr lang="el-GR"/>
          </a:p>
        </p:txBody>
      </p:sp>
      <p:sp>
        <p:nvSpPr>
          <p:cNvPr id="5" name="Θέση υποσέλιδου 4">
            <a:extLst>
              <a:ext uri="{FF2B5EF4-FFF2-40B4-BE49-F238E27FC236}">
                <a16:creationId xmlns:a16="http://schemas.microsoft.com/office/drawing/2014/main" id="{241A24E3-FE9F-42AD-94F5-A6D2AD4B698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4CEC0F2-41EA-44ED-B085-C9F9B5067307}"/>
              </a:ext>
            </a:extLst>
          </p:cNvPr>
          <p:cNvSpPr>
            <a:spLocks noGrp="1"/>
          </p:cNvSpPr>
          <p:nvPr>
            <p:ph type="sldNum" sz="quarter" idx="12"/>
          </p:nvPr>
        </p:nvSpPr>
        <p:spPr/>
        <p:txBody>
          <a:bodyPr/>
          <a:lstStyle/>
          <a:p>
            <a:fld id="{9D486309-9273-4A53-92FA-C1BEF48C1124}" type="slidenum">
              <a:rPr lang="el-GR" smtClean="0"/>
              <a:pPr/>
              <a:t>‹#›</a:t>
            </a:fld>
            <a:endParaRPr lang="el-GR"/>
          </a:p>
        </p:txBody>
      </p:sp>
    </p:spTree>
    <p:extLst>
      <p:ext uri="{BB962C8B-B14F-4D97-AF65-F5344CB8AC3E}">
        <p14:creationId xmlns:p14="http://schemas.microsoft.com/office/powerpoint/2010/main" val="401687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F1C2F92-25EA-4DFC-B8E9-597A098DE58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4FC8D83-6779-4AA4-974F-613C09868ED9}"/>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193BAFE1-4BB9-41AF-BEA9-D4048B49BF12}"/>
              </a:ext>
            </a:extLst>
          </p:cNvPr>
          <p:cNvSpPr>
            <a:spLocks noGrp="1"/>
          </p:cNvSpPr>
          <p:nvPr>
            <p:ph type="dt" sz="half" idx="10"/>
          </p:nvPr>
        </p:nvSpPr>
        <p:spPr/>
        <p:txBody>
          <a:bodyPr/>
          <a:lstStyle/>
          <a:p>
            <a:fld id="{58F30D9F-63E3-4D36-8FEE-5343E52368DA}" type="datetimeFigureOut">
              <a:rPr lang="el-GR" smtClean="0"/>
              <a:pPr/>
              <a:t>15/12/2022</a:t>
            </a:fld>
            <a:endParaRPr lang="el-GR"/>
          </a:p>
        </p:txBody>
      </p:sp>
      <p:sp>
        <p:nvSpPr>
          <p:cNvPr id="5" name="Θέση υποσέλιδου 4">
            <a:extLst>
              <a:ext uri="{FF2B5EF4-FFF2-40B4-BE49-F238E27FC236}">
                <a16:creationId xmlns:a16="http://schemas.microsoft.com/office/drawing/2014/main" id="{40A7240D-2A7B-402B-80E1-783F946E072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89021BD-B848-4021-BD5C-55DDB84DDA54}"/>
              </a:ext>
            </a:extLst>
          </p:cNvPr>
          <p:cNvSpPr>
            <a:spLocks noGrp="1"/>
          </p:cNvSpPr>
          <p:nvPr>
            <p:ph type="sldNum" sz="quarter" idx="12"/>
          </p:nvPr>
        </p:nvSpPr>
        <p:spPr/>
        <p:txBody>
          <a:bodyPr/>
          <a:lstStyle/>
          <a:p>
            <a:fld id="{9D486309-9273-4A53-92FA-C1BEF48C1124}" type="slidenum">
              <a:rPr lang="el-GR" smtClean="0"/>
              <a:pPr/>
              <a:t>‹#›</a:t>
            </a:fld>
            <a:endParaRPr lang="el-GR"/>
          </a:p>
        </p:txBody>
      </p:sp>
    </p:spTree>
    <p:extLst>
      <p:ext uri="{BB962C8B-B14F-4D97-AF65-F5344CB8AC3E}">
        <p14:creationId xmlns:p14="http://schemas.microsoft.com/office/powerpoint/2010/main" val="4118634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95A61B-C038-4044-9C83-00FBE0D8AE7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2EB3EB7E-B9BD-4D52-A44B-F5B92BC1AC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4DE535BF-D838-46C5-9609-B5188DD7013B}"/>
              </a:ext>
            </a:extLst>
          </p:cNvPr>
          <p:cNvSpPr>
            <a:spLocks noGrp="1"/>
          </p:cNvSpPr>
          <p:nvPr>
            <p:ph type="dt" sz="half" idx="10"/>
          </p:nvPr>
        </p:nvSpPr>
        <p:spPr/>
        <p:txBody>
          <a:bodyPr/>
          <a:lstStyle/>
          <a:p>
            <a:fld id="{1DBDA96D-6B97-4C26-BC28-B808471A7E29}" type="datetimeFigureOut">
              <a:rPr lang="el-GR" smtClean="0"/>
              <a:t>15/12/2022</a:t>
            </a:fld>
            <a:endParaRPr lang="el-GR"/>
          </a:p>
        </p:txBody>
      </p:sp>
      <p:sp>
        <p:nvSpPr>
          <p:cNvPr id="5" name="Θέση υποσέλιδου 4">
            <a:extLst>
              <a:ext uri="{FF2B5EF4-FFF2-40B4-BE49-F238E27FC236}">
                <a16:creationId xmlns:a16="http://schemas.microsoft.com/office/drawing/2014/main" id="{0D0C86B7-8282-4764-B43B-B300B2CA68D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4D3579F-EFD1-4A8C-8DE5-CB18B33FA9CA}"/>
              </a:ext>
            </a:extLst>
          </p:cNvPr>
          <p:cNvSpPr>
            <a:spLocks noGrp="1"/>
          </p:cNvSpPr>
          <p:nvPr>
            <p:ph type="sldNum" sz="quarter" idx="12"/>
          </p:nvPr>
        </p:nvSpPr>
        <p:spPr/>
        <p:txBody>
          <a:bodyPr/>
          <a:lstStyle/>
          <a:p>
            <a:fld id="{7344C49F-2B07-49B7-80B2-06AF821369C1}" type="slidenum">
              <a:rPr lang="el-GR" smtClean="0"/>
              <a:t>‹#›</a:t>
            </a:fld>
            <a:endParaRPr lang="el-GR"/>
          </a:p>
        </p:txBody>
      </p:sp>
    </p:spTree>
    <p:extLst>
      <p:ext uri="{BB962C8B-B14F-4D97-AF65-F5344CB8AC3E}">
        <p14:creationId xmlns:p14="http://schemas.microsoft.com/office/powerpoint/2010/main" val="1218143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720967-708C-4371-AB77-7B544ADC4C7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0D0B7DA-C2B9-46A7-BF78-204CF3971C2D}"/>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275D4D4-16F1-44B4-9C2F-13A939B5A5A4}"/>
              </a:ext>
            </a:extLst>
          </p:cNvPr>
          <p:cNvSpPr>
            <a:spLocks noGrp="1"/>
          </p:cNvSpPr>
          <p:nvPr>
            <p:ph type="dt" sz="half" idx="10"/>
          </p:nvPr>
        </p:nvSpPr>
        <p:spPr/>
        <p:txBody>
          <a:bodyPr/>
          <a:lstStyle/>
          <a:p>
            <a:fld id="{1DBDA96D-6B97-4C26-BC28-B808471A7E29}" type="datetimeFigureOut">
              <a:rPr lang="el-GR" smtClean="0"/>
              <a:t>15/12/2022</a:t>
            </a:fld>
            <a:endParaRPr lang="el-GR"/>
          </a:p>
        </p:txBody>
      </p:sp>
      <p:sp>
        <p:nvSpPr>
          <p:cNvPr id="5" name="Θέση υποσέλιδου 4">
            <a:extLst>
              <a:ext uri="{FF2B5EF4-FFF2-40B4-BE49-F238E27FC236}">
                <a16:creationId xmlns:a16="http://schemas.microsoft.com/office/drawing/2014/main" id="{A80BD821-E8C2-4977-B6CA-BE822FF686F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F0F7701-15E1-46E9-A147-0946E292D555}"/>
              </a:ext>
            </a:extLst>
          </p:cNvPr>
          <p:cNvSpPr>
            <a:spLocks noGrp="1"/>
          </p:cNvSpPr>
          <p:nvPr>
            <p:ph type="sldNum" sz="quarter" idx="12"/>
          </p:nvPr>
        </p:nvSpPr>
        <p:spPr/>
        <p:txBody>
          <a:bodyPr/>
          <a:lstStyle/>
          <a:p>
            <a:fld id="{7344C49F-2B07-49B7-80B2-06AF821369C1}" type="slidenum">
              <a:rPr lang="el-GR" smtClean="0"/>
              <a:t>‹#›</a:t>
            </a:fld>
            <a:endParaRPr lang="el-GR"/>
          </a:p>
        </p:txBody>
      </p:sp>
    </p:spTree>
    <p:extLst>
      <p:ext uri="{BB962C8B-B14F-4D97-AF65-F5344CB8AC3E}">
        <p14:creationId xmlns:p14="http://schemas.microsoft.com/office/powerpoint/2010/main" val="1036176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497F51-56FA-495C-9506-BEEBEA0DA68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D4CBF0B-CB84-41FD-A14E-CCD77FDD67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342E099-1D34-4753-8B03-8172C0205186}"/>
              </a:ext>
            </a:extLst>
          </p:cNvPr>
          <p:cNvSpPr>
            <a:spLocks noGrp="1"/>
          </p:cNvSpPr>
          <p:nvPr>
            <p:ph type="dt" sz="half" idx="10"/>
          </p:nvPr>
        </p:nvSpPr>
        <p:spPr/>
        <p:txBody>
          <a:bodyPr/>
          <a:lstStyle/>
          <a:p>
            <a:fld id="{1DBDA96D-6B97-4C26-BC28-B808471A7E29}" type="datetimeFigureOut">
              <a:rPr lang="el-GR" smtClean="0"/>
              <a:t>15/12/2022</a:t>
            </a:fld>
            <a:endParaRPr lang="el-GR"/>
          </a:p>
        </p:txBody>
      </p:sp>
      <p:sp>
        <p:nvSpPr>
          <p:cNvPr id="5" name="Θέση υποσέλιδου 4">
            <a:extLst>
              <a:ext uri="{FF2B5EF4-FFF2-40B4-BE49-F238E27FC236}">
                <a16:creationId xmlns:a16="http://schemas.microsoft.com/office/drawing/2014/main" id="{F5CD11A1-4097-4977-A22B-02384BE3B0F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DFEC0D8-F230-4875-9A62-8A3FD99610F9}"/>
              </a:ext>
            </a:extLst>
          </p:cNvPr>
          <p:cNvSpPr>
            <a:spLocks noGrp="1"/>
          </p:cNvSpPr>
          <p:nvPr>
            <p:ph type="sldNum" sz="quarter" idx="12"/>
          </p:nvPr>
        </p:nvSpPr>
        <p:spPr/>
        <p:txBody>
          <a:bodyPr/>
          <a:lstStyle/>
          <a:p>
            <a:fld id="{7344C49F-2B07-49B7-80B2-06AF821369C1}" type="slidenum">
              <a:rPr lang="el-GR" smtClean="0"/>
              <a:t>‹#›</a:t>
            </a:fld>
            <a:endParaRPr lang="el-GR"/>
          </a:p>
        </p:txBody>
      </p:sp>
    </p:spTree>
    <p:extLst>
      <p:ext uri="{BB962C8B-B14F-4D97-AF65-F5344CB8AC3E}">
        <p14:creationId xmlns:p14="http://schemas.microsoft.com/office/powerpoint/2010/main" val="34017568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62719E-79D4-4D7F-BF46-919858305FE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9EB06B9-6B3B-40FE-8702-E3F763D5B64E}"/>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D558412-576E-4FBE-B5CB-0A9350A2F3C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191055A9-21EA-4EFC-BB53-E228CB57B688}"/>
              </a:ext>
            </a:extLst>
          </p:cNvPr>
          <p:cNvSpPr>
            <a:spLocks noGrp="1"/>
          </p:cNvSpPr>
          <p:nvPr>
            <p:ph type="dt" sz="half" idx="10"/>
          </p:nvPr>
        </p:nvSpPr>
        <p:spPr/>
        <p:txBody>
          <a:bodyPr/>
          <a:lstStyle/>
          <a:p>
            <a:fld id="{1DBDA96D-6B97-4C26-BC28-B808471A7E29}" type="datetimeFigureOut">
              <a:rPr lang="el-GR" smtClean="0"/>
              <a:t>15/12/2022</a:t>
            </a:fld>
            <a:endParaRPr lang="el-GR"/>
          </a:p>
        </p:txBody>
      </p:sp>
      <p:sp>
        <p:nvSpPr>
          <p:cNvPr id="6" name="Θέση υποσέλιδου 5">
            <a:extLst>
              <a:ext uri="{FF2B5EF4-FFF2-40B4-BE49-F238E27FC236}">
                <a16:creationId xmlns:a16="http://schemas.microsoft.com/office/drawing/2014/main" id="{EB037635-38B2-44F8-B86E-E65D957A4FC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9E93D90-588B-4428-AB98-132F15DE1D32}"/>
              </a:ext>
            </a:extLst>
          </p:cNvPr>
          <p:cNvSpPr>
            <a:spLocks noGrp="1"/>
          </p:cNvSpPr>
          <p:nvPr>
            <p:ph type="sldNum" sz="quarter" idx="12"/>
          </p:nvPr>
        </p:nvSpPr>
        <p:spPr/>
        <p:txBody>
          <a:bodyPr/>
          <a:lstStyle/>
          <a:p>
            <a:fld id="{7344C49F-2B07-49B7-80B2-06AF821369C1}" type="slidenum">
              <a:rPr lang="el-GR" smtClean="0"/>
              <a:t>‹#›</a:t>
            </a:fld>
            <a:endParaRPr lang="el-GR"/>
          </a:p>
        </p:txBody>
      </p:sp>
    </p:spTree>
    <p:extLst>
      <p:ext uri="{BB962C8B-B14F-4D97-AF65-F5344CB8AC3E}">
        <p14:creationId xmlns:p14="http://schemas.microsoft.com/office/powerpoint/2010/main" val="1758184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9D80A0-D2C1-4563-B611-319DF010D9DA}"/>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AA506CA-F496-4F33-852C-B0E2DB2053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B9DFDC8-708E-49EC-920F-4B868A5F7FA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95EF22E-604C-40F4-9AD8-F4E573A300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43E7C05-D3F6-483E-B418-F1594238F60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541CEE18-D73A-49C4-A326-F86381A529E0}"/>
              </a:ext>
            </a:extLst>
          </p:cNvPr>
          <p:cNvSpPr>
            <a:spLocks noGrp="1"/>
          </p:cNvSpPr>
          <p:nvPr>
            <p:ph type="dt" sz="half" idx="10"/>
          </p:nvPr>
        </p:nvSpPr>
        <p:spPr/>
        <p:txBody>
          <a:bodyPr/>
          <a:lstStyle/>
          <a:p>
            <a:fld id="{1DBDA96D-6B97-4C26-BC28-B808471A7E29}" type="datetimeFigureOut">
              <a:rPr lang="el-GR" smtClean="0"/>
              <a:t>15/12/2022</a:t>
            </a:fld>
            <a:endParaRPr lang="el-GR"/>
          </a:p>
        </p:txBody>
      </p:sp>
      <p:sp>
        <p:nvSpPr>
          <p:cNvPr id="8" name="Θέση υποσέλιδου 7">
            <a:extLst>
              <a:ext uri="{FF2B5EF4-FFF2-40B4-BE49-F238E27FC236}">
                <a16:creationId xmlns:a16="http://schemas.microsoft.com/office/drawing/2014/main" id="{E03054C9-51D0-4FBB-8A0A-963CB885193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E4ECA16-B186-46E1-9BFD-2C2F91EF5C2D}"/>
              </a:ext>
            </a:extLst>
          </p:cNvPr>
          <p:cNvSpPr>
            <a:spLocks noGrp="1"/>
          </p:cNvSpPr>
          <p:nvPr>
            <p:ph type="sldNum" sz="quarter" idx="12"/>
          </p:nvPr>
        </p:nvSpPr>
        <p:spPr/>
        <p:txBody>
          <a:bodyPr/>
          <a:lstStyle/>
          <a:p>
            <a:fld id="{7344C49F-2B07-49B7-80B2-06AF821369C1}" type="slidenum">
              <a:rPr lang="el-GR" smtClean="0"/>
              <a:t>‹#›</a:t>
            </a:fld>
            <a:endParaRPr lang="el-GR"/>
          </a:p>
        </p:txBody>
      </p:sp>
    </p:spTree>
    <p:extLst>
      <p:ext uri="{BB962C8B-B14F-4D97-AF65-F5344CB8AC3E}">
        <p14:creationId xmlns:p14="http://schemas.microsoft.com/office/powerpoint/2010/main" val="24443989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FE5DD3-D3A2-48BA-ABC4-1C11DE3D8D9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5BE14C7-C045-4C80-B5E5-9FD17C2EC647}"/>
              </a:ext>
            </a:extLst>
          </p:cNvPr>
          <p:cNvSpPr>
            <a:spLocks noGrp="1"/>
          </p:cNvSpPr>
          <p:nvPr>
            <p:ph type="dt" sz="half" idx="10"/>
          </p:nvPr>
        </p:nvSpPr>
        <p:spPr/>
        <p:txBody>
          <a:bodyPr/>
          <a:lstStyle/>
          <a:p>
            <a:fld id="{1DBDA96D-6B97-4C26-BC28-B808471A7E29}" type="datetimeFigureOut">
              <a:rPr lang="el-GR" smtClean="0"/>
              <a:t>15/12/2022</a:t>
            </a:fld>
            <a:endParaRPr lang="el-GR"/>
          </a:p>
        </p:txBody>
      </p:sp>
      <p:sp>
        <p:nvSpPr>
          <p:cNvPr id="4" name="Θέση υποσέλιδου 3">
            <a:extLst>
              <a:ext uri="{FF2B5EF4-FFF2-40B4-BE49-F238E27FC236}">
                <a16:creationId xmlns:a16="http://schemas.microsoft.com/office/drawing/2014/main" id="{73BBC4BB-FC88-468D-9A49-19FB2879EA6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8111CF6-FA87-4EDD-AEE8-9929C6DC54E9}"/>
              </a:ext>
            </a:extLst>
          </p:cNvPr>
          <p:cNvSpPr>
            <a:spLocks noGrp="1"/>
          </p:cNvSpPr>
          <p:nvPr>
            <p:ph type="sldNum" sz="quarter" idx="12"/>
          </p:nvPr>
        </p:nvSpPr>
        <p:spPr/>
        <p:txBody>
          <a:bodyPr/>
          <a:lstStyle/>
          <a:p>
            <a:fld id="{7344C49F-2B07-49B7-80B2-06AF821369C1}" type="slidenum">
              <a:rPr lang="el-GR" smtClean="0"/>
              <a:t>‹#›</a:t>
            </a:fld>
            <a:endParaRPr lang="el-GR"/>
          </a:p>
        </p:txBody>
      </p:sp>
    </p:spTree>
    <p:extLst>
      <p:ext uri="{BB962C8B-B14F-4D97-AF65-F5344CB8AC3E}">
        <p14:creationId xmlns:p14="http://schemas.microsoft.com/office/powerpoint/2010/main" val="20133145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6D1D86D-9BF6-4374-ACAB-2F230913EACE}"/>
              </a:ext>
            </a:extLst>
          </p:cNvPr>
          <p:cNvSpPr>
            <a:spLocks noGrp="1"/>
          </p:cNvSpPr>
          <p:nvPr>
            <p:ph type="dt" sz="half" idx="10"/>
          </p:nvPr>
        </p:nvSpPr>
        <p:spPr/>
        <p:txBody>
          <a:bodyPr/>
          <a:lstStyle/>
          <a:p>
            <a:fld id="{1DBDA96D-6B97-4C26-BC28-B808471A7E29}" type="datetimeFigureOut">
              <a:rPr lang="el-GR" smtClean="0"/>
              <a:t>15/12/2022</a:t>
            </a:fld>
            <a:endParaRPr lang="el-GR"/>
          </a:p>
        </p:txBody>
      </p:sp>
      <p:sp>
        <p:nvSpPr>
          <p:cNvPr id="3" name="Θέση υποσέλιδου 2">
            <a:extLst>
              <a:ext uri="{FF2B5EF4-FFF2-40B4-BE49-F238E27FC236}">
                <a16:creationId xmlns:a16="http://schemas.microsoft.com/office/drawing/2014/main" id="{5633EB52-6720-4D45-98D6-934BDFF7382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460EE96-5292-4A7A-9C55-E41508C9F762}"/>
              </a:ext>
            </a:extLst>
          </p:cNvPr>
          <p:cNvSpPr>
            <a:spLocks noGrp="1"/>
          </p:cNvSpPr>
          <p:nvPr>
            <p:ph type="sldNum" sz="quarter" idx="12"/>
          </p:nvPr>
        </p:nvSpPr>
        <p:spPr/>
        <p:txBody>
          <a:bodyPr/>
          <a:lstStyle/>
          <a:p>
            <a:fld id="{7344C49F-2B07-49B7-80B2-06AF821369C1}" type="slidenum">
              <a:rPr lang="el-GR" smtClean="0"/>
              <a:t>‹#›</a:t>
            </a:fld>
            <a:endParaRPr lang="el-GR"/>
          </a:p>
        </p:txBody>
      </p:sp>
    </p:spTree>
    <p:extLst>
      <p:ext uri="{BB962C8B-B14F-4D97-AF65-F5344CB8AC3E}">
        <p14:creationId xmlns:p14="http://schemas.microsoft.com/office/powerpoint/2010/main" val="1389771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C88A8F-31B2-4180-AEF0-E75D5DB3968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5961534-DC08-4F51-9913-E6B8E93D67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2D29F4D-FF09-44FE-96C8-FBA1003B8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4461F7B-FBDF-44F8-B32A-4CD05E9E56D8}"/>
              </a:ext>
            </a:extLst>
          </p:cNvPr>
          <p:cNvSpPr>
            <a:spLocks noGrp="1"/>
          </p:cNvSpPr>
          <p:nvPr>
            <p:ph type="dt" sz="half" idx="10"/>
          </p:nvPr>
        </p:nvSpPr>
        <p:spPr/>
        <p:txBody>
          <a:bodyPr/>
          <a:lstStyle/>
          <a:p>
            <a:fld id="{1DBDA96D-6B97-4C26-BC28-B808471A7E29}" type="datetimeFigureOut">
              <a:rPr lang="el-GR" smtClean="0"/>
              <a:t>15/12/2022</a:t>
            </a:fld>
            <a:endParaRPr lang="el-GR"/>
          </a:p>
        </p:txBody>
      </p:sp>
      <p:sp>
        <p:nvSpPr>
          <p:cNvPr id="6" name="Θέση υποσέλιδου 5">
            <a:extLst>
              <a:ext uri="{FF2B5EF4-FFF2-40B4-BE49-F238E27FC236}">
                <a16:creationId xmlns:a16="http://schemas.microsoft.com/office/drawing/2014/main" id="{1F5F00A2-FB53-491A-A608-F16946893DF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5644937-2FB2-4D38-BB3F-25B4888CB1A3}"/>
              </a:ext>
            </a:extLst>
          </p:cNvPr>
          <p:cNvSpPr>
            <a:spLocks noGrp="1"/>
          </p:cNvSpPr>
          <p:nvPr>
            <p:ph type="sldNum" sz="quarter" idx="12"/>
          </p:nvPr>
        </p:nvSpPr>
        <p:spPr/>
        <p:txBody>
          <a:bodyPr/>
          <a:lstStyle/>
          <a:p>
            <a:fld id="{7344C49F-2B07-49B7-80B2-06AF821369C1}" type="slidenum">
              <a:rPr lang="el-GR" smtClean="0"/>
              <a:t>‹#›</a:t>
            </a:fld>
            <a:endParaRPr lang="el-GR"/>
          </a:p>
        </p:txBody>
      </p:sp>
    </p:spTree>
    <p:extLst>
      <p:ext uri="{BB962C8B-B14F-4D97-AF65-F5344CB8AC3E}">
        <p14:creationId xmlns:p14="http://schemas.microsoft.com/office/powerpoint/2010/main" val="2409455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00D961-226A-4533-B3CD-5C7F698ABDC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348FD82-250E-450E-BA56-A389D2196626}"/>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1588CED1-71B3-4F9A-A862-B3B8B41725FC}"/>
              </a:ext>
            </a:extLst>
          </p:cNvPr>
          <p:cNvSpPr>
            <a:spLocks noGrp="1"/>
          </p:cNvSpPr>
          <p:nvPr>
            <p:ph type="dt" sz="half" idx="10"/>
          </p:nvPr>
        </p:nvSpPr>
        <p:spPr/>
        <p:txBody>
          <a:bodyPr/>
          <a:lstStyle/>
          <a:p>
            <a:fld id="{58F30D9F-63E3-4D36-8FEE-5343E52368DA}" type="datetimeFigureOut">
              <a:rPr lang="el-GR" smtClean="0"/>
              <a:pPr/>
              <a:t>15/12/2022</a:t>
            </a:fld>
            <a:endParaRPr lang="el-GR"/>
          </a:p>
        </p:txBody>
      </p:sp>
      <p:sp>
        <p:nvSpPr>
          <p:cNvPr id="5" name="Θέση υποσέλιδου 4">
            <a:extLst>
              <a:ext uri="{FF2B5EF4-FFF2-40B4-BE49-F238E27FC236}">
                <a16:creationId xmlns:a16="http://schemas.microsoft.com/office/drawing/2014/main" id="{421CF0C1-67DB-44E7-B9A2-E964074E73C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89B4DAF-27CD-4447-B13B-41A9E4CDED74}"/>
              </a:ext>
            </a:extLst>
          </p:cNvPr>
          <p:cNvSpPr>
            <a:spLocks noGrp="1"/>
          </p:cNvSpPr>
          <p:nvPr>
            <p:ph type="sldNum" sz="quarter" idx="12"/>
          </p:nvPr>
        </p:nvSpPr>
        <p:spPr/>
        <p:txBody>
          <a:bodyPr/>
          <a:lstStyle/>
          <a:p>
            <a:fld id="{9D486309-9273-4A53-92FA-C1BEF48C1124}" type="slidenum">
              <a:rPr lang="el-GR" smtClean="0"/>
              <a:pPr/>
              <a:t>‹#›</a:t>
            </a:fld>
            <a:endParaRPr lang="el-GR"/>
          </a:p>
        </p:txBody>
      </p:sp>
    </p:spTree>
    <p:extLst>
      <p:ext uri="{BB962C8B-B14F-4D97-AF65-F5344CB8AC3E}">
        <p14:creationId xmlns:p14="http://schemas.microsoft.com/office/powerpoint/2010/main" val="3516422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A0A9F0-B55B-4DF4-BEA6-6462027EE0C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443FEAB-CC5D-498D-B476-D93C2FC98A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9CE21F98-3D70-4B8F-94F9-1CC56C785C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053F09D-C43A-45D4-8186-D1E998678631}"/>
              </a:ext>
            </a:extLst>
          </p:cNvPr>
          <p:cNvSpPr>
            <a:spLocks noGrp="1"/>
          </p:cNvSpPr>
          <p:nvPr>
            <p:ph type="dt" sz="half" idx="10"/>
          </p:nvPr>
        </p:nvSpPr>
        <p:spPr/>
        <p:txBody>
          <a:bodyPr/>
          <a:lstStyle/>
          <a:p>
            <a:fld id="{1DBDA96D-6B97-4C26-BC28-B808471A7E29}" type="datetimeFigureOut">
              <a:rPr lang="el-GR" smtClean="0"/>
              <a:t>15/12/2022</a:t>
            </a:fld>
            <a:endParaRPr lang="el-GR"/>
          </a:p>
        </p:txBody>
      </p:sp>
      <p:sp>
        <p:nvSpPr>
          <p:cNvPr id="6" name="Θέση υποσέλιδου 5">
            <a:extLst>
              <a:ext uri="{FF2B5EF4-FFF2-40B4-BE49-F238E27FC236}">
                <a16:creationId xmlns:a16="http://schemas.microsoft.com/office/drawing/2014/main" id="{DB7BD0A7-129B-4B73-A7A5-38CFBFB6D43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7801911-D19C-4070-9DD3-6CE785C613DE}"/>
              </a:ext>
            </a:extLst>
          </p:cNvPr>
          <p:cNvSpPr>
            <a:spLocks noGrp="1"/>
          </p:cNvSpPr>
          <p:nvPr>
            <p:ph type="sldNum" sz="quarter" idx="12"/>
          </p:nvPr>
        </p:nvSpPr>
        <p:spPr/>
        <p:txBody>
          <a:bodyPr/>
          <a:lstStyle/>
          <a:p>
            <a:fld id="{7344C49F-2B07-49B7-80B2-06AF821369C1}" type="slidenum">
              <a:rPr lang="el-GR" smtClean="0"/>
              <a:t>‹#›</a:t>
            </a:fld>
            <a:endParaRPr lang="el-GR"/>
          </a:p>
        </p:txBody>
      </p:sp>
    </p:spTree>
    <p:extLst>
      <p:ext uri="{BB962C8B-B14F-4D97-AF65-F5344CB8AC3E}">
        <p14:creationId xmlns:p14="http://schemas.microsoft.com/office/powerpoint/2010/main" val="38055532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76A84A-E2B1-4786-999D-E80F8C758B9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53603D0-528E-4B96-908E-114B00BD496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F81111C-E4DE-4467-A5D8-AE712716BDB1}"/>
              </a:ext>
            </a:extLst>
          </p:cNvPr>
          <p:cNvSpPr>
            <a:spLocks noGrp="1"/>
          </p:cNvSpPr>
          <p:nvPr>
            <p:ph type="dt" sz="half" idx="10"/>
          </p:nvPr>
        </p:nvSpPr>
        <p:spPr/>
        <p:txBody>
          <a:bodyPr/>
          <a:lstStyle/>
          <a:p>
            <a:fld id="{1DBDA96D-6B97-4C26-BC28-B808471A7E29}" type="datetimeFigureOut">
              <a:rPr lang="el-GR" smtClean="0"/>
              <a:t>15/12/2022</a:t>
            </a:fld>
            <a:endParaRPr lang="el-GR"/>
          </a:p>
        </p:txBody>
      </p:sp>
      <p:sp>
        <p:nvSpPr>
          <p:cNvPr id="5" name="Θέση υποσέλιδου 4">
            <a:extLst>
              <a:ext uri="{FF2B5EF4-FFF2-40B4-BE49-F238E27FC236}">
                <a16:creationId xmlns:a16="http://schemas.microsoft.com/office/drawing/2014/main" id="{672BF78E-A711-4A91-99FB-9D45F317770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0E369DA-6ED5-42A9-B672-0098915F16EC}"/>
              </a:ext>
            </a:extLst>
          </p:cNvPr>
          <p:cNvSpPr>
            <a:spLocks noGrp="1"/>
          </p:cNvSpPr>
          <p:nvPr>
            <p:ph type="sldNum" sz="quarter" idx="12"/>
          </p:nvPr>
        </p:nvSpPr>
        <p:spPr/>
        <p:txBody>
          <a:bodyPr/>
          <a:lstStyle/>
          <a:p>
            <a:fld id="{7344C49F-2B07-49B7-80B2-06AF821369C1}" type="slidenum">
              <a:rPr lang="el-GR" smtClean="0"/>
              <a:t>‹#›</a:t>
            </a:fld>
            <a:endParaRPr lang="el-GR"/>
          </a:p>
        </p:txBody>
      </p:sp>
    </p:spTree>
    <p:extLst>
      <p:ext uri="{BB962C8B-B14F-4D97-AF65-F5344CB8AC3E}">
        <p14:creationId xmlns:p14="http://schemas.microsoft.com/office/powerpoint/2010/main" val="2454817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7068BC9-F508-493A-BA19-008550A24BD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BA3863F-A1BF-4B2A-9C4D-34FEC8D7E5D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0C0A2E1-04F6-4660-89E6-CEB8621EFF3D}"/>
              </a:ext>
            </a:extLst>
          </p:cNvPr>
          <p:cNvSpPr>
            <a:spLocks noGrp="1"/>
          </p:cNvSpPr>
          <p:nvPr>
            <p:ph type="dt" sz="half" idx="10"/>
          </p:nvPr>
        </p:nvSpPr>
        <p:spPr/>
        <p:txBody>
          <a:bodyPr/>
          <a:lstStyle/>
          <a:p>
            <a:fld id="{1DBDA96D-6B97-4C26-BC28-B808471A7E29}" type="datetimeFigureOut">
              <a:rPr lang="el-GR" smtClean="0"/>
              <a:t>15/12/2022</a:t>
            </a:fld>
            <a:endParaRPr lang="el-GR"/>
          </a:p>
        </p:txBody>
      </p:sp>
      <p:sp>
        <p:nvSpPr>
          <p:cNvPr id="5" name="Θέση υποσέλιδου 4">
            <a:extLst>
              <a:ext uri="{FF2B5EF4-FFF2-40B4-BE49-F238E27FC236}">
                <a16:creationId xmlns:a16="http://schemas.microsoft.com/office/drawing/2014/main" id="{2CB4F8C4-1066-409E-9AD1-7A25E570BAF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EC1801E-7BC3-4089-8329-2200AB2D6AA1}"/>
              </a:ext>
            </a:extLst>
          </p:cNvPr>
          <p:cNvSpPr>
            <a:spLocks noGrp="1"/>
          </p:cNvSpPr>
          <p:nvPr>
            <p:ph type="sldNum" sz="quarter" idx="12"/>
          </p:nvPr>
        </p:nvSpPr>
        <p:spPr/>
        <p:txBody>
          <a:bodyPr/>
          <a:lstStyle/>
          <a:p>
            <a:fld id="{7344C49F-2B07-49B7-80B2-06AF821369C1}" type="slidenum">
              <a:rPr lang="el-GR" smtClean="0"/>
              <a:t>‹#›</a:t>
            </a:fld>
            <a:endParaRPr lang="el-GR"/>
          </a:p>
        </p:txBody>
      </p:sp>
    </p:spTree>
    <p:extLst>
      <p:ext uri="{BB962C8B-B14F-4D97-AF65-F5344CB8AC3E}">
        <p14:creationId xmlns:p14="http://schemas.microsoft.com/office/powerpoint/2010/main" val="250973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1EDBE7-9918-4CEC-BDF1-8636B04FA429}"/>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5994410-2CBC-4237-9251-9F10DCEE22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2FBF1D83-846E-4FF6-ADB1-3DAD7BB15139}"/>
              </a:ext>
            </a:extLst>
          </p:cNvPr>
          <p:cNvSpPr>
            <a:spLocks noGrp="1"/>
          </p:cNvSpPr>
          <p:nvPr>
            <p:ph type="dt" sz="half" idx="10"/>
          </p:nvPr>
        </p:nvSpPr>
        <p:spPr/>
        <p:txBody>
          <a:bodyPr/>
          <a:lstStyle/>
          <a:p>
            <a:fld id="{58F30D9F-63E3-4D36-8FEE-5343E52368DA}" type="datetimeFigureOut">
              <a:rPr lang="el-GR" smtClean="0"/>
              <a:pPr/>
              <a:t>15/12/2022</a:t>
            </a:fld>
            <a:endParaRPr lang="el-GR"/>
          </a:p>
        </p:txBody>
      </p:sp>
      <p:sp>
        <p:nvSpPr>
          <p:cNvPr id="5" name="Θέση υποσέλιδου 4">
            <a:extLst>
              <a:ext uri="{FF2B5EF4-FFF2-40B4-BE49-F238E27FC236}">
                <a16:creationId xmlns:a16="http://schemas.microsoft.com/office/drawing/2014/main" id="{41B9917C-A06F-4088-BD1A-024AB6A868F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BB9D5D8-AF88-4D16-9408-3C277633EE4A}"/>
              </a:ext>
            </a:extLst>
          </p:cNvPr>
          <p:cNvSpPr>
            <a:spLocks noGrp="1"/>
          </p:cNvSpPr>
          <p:nvPr>
            <p:ph type="sldNum" sz="quarter" idx="12"/>
          </p:nvPr>
        </p:nvSpPr>
        <p:spPr/>
        <p:txBody>
          <a:bodyPr/>
          <a:lstStyle/>
          <a:p>
            <a:fld id="{9D486309-9273-4A53-92FA-C1BEF48C1124}" type="slidenum">
              <a:rPr lang="el-GR" smtClean="0"/>
              <a:pPr/>
              <a:t>‹#›</a:t>
            </a:fld>
            <a:endParaRPr lang="el-GR"/>
          </a:p>
        </p:txBody>
      </p:sp>
    </p:spTree>
    <p:extLst>
      <p:ext uri="{BB962C8B-B14F-4D97-AF65-F5344CB8AC3E}">
        <p14:creationId xmlns:p14="http://schemas.microsoft.com/office/powerpoint/2010/main" val="70315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4046F6-4741-4666-87CF-A08DF33F26D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86F9C50-676F-4B2E-B845-770B3B3B130F}"/>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0CC5C48A-0EF9-46B9-8DA0-A38EB545D0B8}"/>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D1A802D5-5265-485A-A8BD-74EF911179F5}"/>
              </a:ext>
            </a:extLst>
          </p:cNvPr>
          <p:cNvSpPr>
            <a:spLocks noGrp="1"/>
          </p:cNvSpPr>
          <p:nvPr>
            <p:ph type="dt" sz="half" idx="10"/>
          </p:nvPr>
        </p:nvSpPr>
        <p:spPr/>
        <p:txBody>
          <a:bodyPr/>
          <a:lstStyle/>
          <a:p>
            <a:fld id="{58F30D9F-63E3-4D36-8FEE-5343E52368DA}" type="datetimeFigureOut">
              <a:rPr lang="el-GR" smtClean="0"/>
              <a:pPr/>
              <a:t>15/12/2022</a:t>
            </a:fld>
            <a:endParaRPr lang="el-GR"/>
          </a:p>
        </p:txBody>
      </p:sp>
      <p:sp>
        <p:nvSpPr>
          <p:cNvPr id="6" name="Θέση υποσέλιδου 5">
            <a:extLst>
              <a:ext uri="{FF2B5EF4-FFF2-40B4-BE49-F238E27FC236}">
                <a16:creationId xmlns:a16="http://schemas.microsoft.com/office/drawing/2014/main" id="{0D19392E-6AD9-41D6-8E39-E4959FFBEC3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D6817B7-8EEF-46FB-990E-1D46451E77C5}"/>
              </a:ext>
            </a:extLst>
          </p:cNvPr>
          <p:cNvSpPr>
            <a:spLocks noGrp="1"/>
          </p:cNvSpPr>
          <p:nvPr>
            <p:ph type="sldNum" sz="quarter" idx="12"/>
          </p:nvPr>
        </p:nvSpPr>
        <p:spPr/>
        <p:txBody>
          <a:bodyPr/>
          <a:lstStyle/>
          <a:p>
            <a:fld id="{9D486309-9273-4A53-92FA-C1BEF48C1124}" type="slidenum">
              <a:rPr lang="el-GR" smtClean="0"/>
              <a:pPr/>
              <a:t>‹#›</a:t>
            </a:fld>
            <a:endParaRPr lang="el-GR"/>
          </a:p>
        </p:txBody>
      </p:sp>
    </p:spTree>
    <p:extLst>
      <p:ext uri="{BB962C8B-B14F-4D97-AF65-F5344CB8AC3E}">
        <p14:creationId xmlns:p14="http://schemas.microsoft.com/office/powerpoint/2010/main" val="297276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3A0CF8-C134-4676-B880-4D27B3E530C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52FE3AB-95F0-4020-95EB-8ECB5D8318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C1FBCA01-9CA3-4C2A-98C4-FD47C1F38FE1}"/>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D921EC15-5558-4996-834F-15E06BD9AC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4CAC41D4-2830-45B0-AE28-649DE437DFDD}"/>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5CE2F35A-0D4A-4924-8641-17613731566B}"/>
              </a:ext>
            </a:extLst>
          </p:cNvPr>
          <p:cNvSpPr>
            <a:spLocks noGrp="1"/>
          </p:cNvSpPr>
          <p:nvPr>
            <p:ph type="dt" sz="half" idx="10"/>
          </p:nvPr>
        </p:nvSpPr>
        <p:spPr/>
        <p:txBody>
          <a:bodyPr/>
          <a:lstStyle/>
          <a:p>
            <a:fld id="{58F30D9F-63E3-4D36-8FEE-5343E52368DA}" type="datetimeFigureOut">
              <a:rPr lang="el-GR" smtClean="0"/>
              <a:pPr/>
              <a:t>15/12/2022</a:t>
            </a:fld>
            <a:endParaRPr lang="el-GR"/>
          </a:p>
        </p:txBody>
      </p:sp>
      <p:sp>
        <p:nvSpPr>
          <p:cNvPr id="8" name="Θέση υποσέλιδου 7">
            <a:extLst>
              <a:ext uri="{FF2B5EF4-FFF2-40B4-BE49-F238E27FC236}">
                <a16:creationId xmlns:a16="http://schemas.microsoft.com/office/drawing/2014/main" id="{340EF374-2A28-45CE-98A7-1F034EAFEA3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B61D2CC-ADA5-4137-9149-D6AFE04BC4F7}"/>
              </a:ext>
            </a:extLst>
          </p:cNvPr>
          <p:cNvSpPr>
            <a:spLocks noGrp="1"/>
          </p:cNvSpPr>
          <p:nvPr>
            <p:ph type="sldNum" sz="quarter" idx="12"/>
          </p:nvPr>
        </p:nvSpPr>
        <p:spPr/>
        <p:txBody>
          <a:bodyPr/>
          <a:lstStyle/>
          <a:p>
            <a:fld id="{9D486309-9273-4A53-92FA-C1BEF48C1124}" type="slidenum">
              <a:rPr lang="el-GR" smtClean="0"/>
              <a:pPr/>
              <a:t>‹#›</a:t>
            </a:fld>
            <a:endParaRPr lang="el-GR"/>
          </a:p>
        </p:txBody>
      </p:sp>
    </p:spTree>
    <p:extLst>
      <p:ext uri="{BB962C8B-B14F-4D97-AF65-F5344CB8AC3E}">
        <p14:creationId xmlns:p14="http://schemas.microsoft.com/office/powerpoint/2010/main" val="3453826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32F452-A3F5-47B9-A059-944CABA5169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0ED6E2D-4AAD-4890-AA6C-F1D43EACB8DB}"/>
              </a:ext>
            </a:extLst>
          </p:cNvPr>
          <p:cNvSpPr>
            <a:spLocks noGrp="1"/>
          </p:cNvSpPr>
          <p:nvPr>
            <p:ph type="dt" sz="half" idx="10"/>
          </p:nvPr>
        </p:nvSpPr>
        <p:spPr/>
        <p:txBody>
          <a:bodyPr/>
          <a:lstStyle/>
          <a:p>
            <a:fld id="{58F30D9F-63E3-4D36-8FEE-5343E52368DA}" type="datetimeFigureOut">
              <a:rPr lang="el-GR" smtClean="0"/>
              <a:pPr/>
              <a:t>15/12/2022</a:t>
            </a:fld>
            <a:endParaRPr lang="el-GR"/>
          </a:p>
        </p:txBody>
      </p:sp>
      <p:sp>
        <p:nvSpPr>
          <p:cNvPr id="4" name="Θέση υποσέλιδου 3">
            <a:extLst>
              <a:ext uri="{FF2B5EF4-FFF2-40B4-BE49-F238E27FC236}">
                <a16:creationId xmlns:a16="http://schemas.microsoft.com/office/drawing/2014/main" id="{6D8C6241-9624-4743-B070-248CE43B1E8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CB3A1B1A-7C36-4FF8-AD57-1C5EBA1C3F74}"/>
              </a:ext>
            </a:extLst>
          </p:cNvPr>
          <p:cNvSpPr>
            <a:spLocks noGrp="1"/>
          </p:cNvSpPr>
          <p:nvPr>
            <p:ph type="sldNum" sz="quarter" idx="12"/>
          </p:nvPr>
        </p:nvSpPr>
        <p:spPr/>
        <p:txBody>
          <a:bodyPr/>
          <a:lstStyle/>
          <a:p>
            <a:fld id="{9D486309-9273-4A53-92FA-C1BEF48C1124}" type="slidenum">
              <a:rPr lang="el-GR" smtClean="0"/>
              <a:pPr/>
              <a:t>‹#›</a:t>
            </a:fld>
            <a:endParaRPr lang="el-GR"/>
          </a:p>
        </p:txBody>
      </p:sp>
    </p:spTree>
    <p:extLst>
      <p:ext uri="{BB962C8B-B14F-4D97-AF65-F5344CB8AC3E}">
        <p14:creationId xmlns:p14="http://schemas.microsoft.com/office/powerpoint/2010/main" val="3498365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32A5D0C-E484-4315-9CDD-D63BEED661D2}"/>
              </a:ext>
            </a:extLst>
          </p:cNvPr>
          <p:cNvSpPr>
            <a:spLocks noGrp="1"/>
          </p:cNvSpPr>
          <p:nvPr>
            <p:ph type="dt" sz="half" idx="10"/>
          </p:nvPr>
        </p:nvSpPr>
        <p:spPr/>
        <p:txBody>
          <a:bodyPr/>
          <a:lstStyle/>
          <a:p>
            <a:fld id="{58F30D9F-63E3-4D36-8FEE-5343E52368DA}" type="datetimeFigureOut">
              <a:rPr lang="el-GR" smtClean="0"/>
              <a:pPr/>
              <a:t>15/12/2022</a:t>
            </a:fld>
            <a:endParaRPr lang="el-GR"/>
          </a:p>
        </p:txBody>
      </p:sp>
      <p:sp>
        <p:nvSpPr>
          <p:cNvPr id="3" name="Θέση υποσέλιδου 2">
            <a:extLst>
              <a:ext uri="{FF2B5EF4-FFF2-40B4-BE49-F238E27FC236}">
                <a16:creationId xmlns:a16="http://schemas.microsoft.com/office/drawing/2014/main" id="{912052FC-D919-4AF8-80BD-D3C6C8E5C43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D0E1F658-765D-4171-A082-B14EDD5FED53}"/>
              </a:ext>
            </a:extLst>
          </p:cNvPr>
          <p:cNvSpPr>
            <a:spLocks noGrp="1"/>
          </p:cNvSpPr>
          <p:nvPr>
            <p:ph type="sldNum" sz="quarter" idx="12"/>
          </p:nvPr>
        </p:nvSpPr>
        <p:spPr/>
        <p:txBody>
          <a:bodyPr/>
          <a:lstStyle/>
          <a:p>
            <a:fld id="{9D486309-9273-4A53-92FA-C1BEF48C1124}" type="slidenum">
              <a:rPr lang="el-GR" smtClean="0"/>
              <a:pPr/>
              <a:t>‹#›</a:t>
            </a:fld>
            <a:endParaRPr lang="el-GR"/>
          </a:p>
        </p:txBody>
      </p:sp>
    </p:spTree>
    <p:extLst>
      <p:ext uri="{BB962C8B-B14F-4D97-AF65-F5344CB8AC3E}">
        <p14:creationId xmlns:p14="http://schemas.microsoft.com/office/powerpoint/2010/main" val="2126318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B43542-C3D5-4810-B0D3-5BD04F93023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4A74D00-252D-492C-ABA9-131A622CE5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FB2BA18F-6B91-4F31-9472-BDF861772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E8C6F22A-F3E8-4F5E-9468-4E134209B141}"/>
              </a:ext>
            </a:extLst>
          </p:cNvPr>
          <p:cNvSpPr>
            <a:spLocks noGrp="1"/>
          </p:cNvSpPr>
          <p:nvPr>
            <p:ph type="dt" sz="half" idx="10"/>
          </p:nvPr>
        </p:nvSpPr>
        <p:spPr/>
        <p:txBody>
          <a:bodyPr/>
          <a:lstStyle/>
          <a:p>
            <a:fld id="{58F30D9F-63E3-4D36-8FEE-5343E52368DA}" type="datetimeFigureOut">
              <a:rPr lang="el-GR" smtClean="0"/>
              <a:pPr/>
              <a:t>15/12/2022</a:t>
            </a:fld>
            <a:endParaRPr lang="el-GR"/>
          </a:p>
        </p:txBody>
      </p:sp>
      <p:sp>
        <p:nvSpPr>
          <p:cNvPr id="6" name="Θέση υποσέλιδου 5">
            <a:extLst>
              <a:ext uri="{FF2B5EF4-FFF2-40B4-BE49-F238E27FC236}">
                <a16:creationId xmlns:a16="http://schemas.microsoft.com/office/drawing/2014/main" id="{FD8D7A84-3571-448C-A879-ED5048D442B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C8A3845-E8A1-4EF8-9E90-39E9A9AAE3B9}"/>
              </a:ext>
            </a:extLst>
          </p:cNvPr>
          <p:cNvSpPr>
            <a:spLocks noGrp="1"/>
          </p:cNvSpPr>
          <p:nvPr>
            <p:ph type="sldNum" sz="quarter" idx="12"/>
          </p:nvPr>
        </p:nvSpPr>
        <p:spPr/>
        <p:txBody>
          <a:bodyPr/>
          <a:lstStyle/>
          <a:p>
            <a:fld id="{9D486309-9273-4A53-92FA-C1BEF48C1124}" type="slidenum">
              <a:rPr lang="el-GR" smtClean="0"/>
              <a:pPr/>
              <a:t>‹#›</a:t>
            </a:fld>
            <a:endParaRPr lang="el-GR"/>
          </a:p>
        </p:txBody>
      </p:sp>
    </p:spTree>
    <p:extLst>
      <p:ext uri="{BB962C8B-B14F-4D97-AF65-F5344CB8AC3E}">
        <p14:creationId xmlns:p14="http://schemas.microsoft.com/office/powerpoint/2010/main" val="127406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205F87-3826-4625-BCCA-134F9B8CF22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871882C-20BF-42F3-9B4D-D033A56FD0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B98D879-B9A8-4BAB-ACA1-C29018EED9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CCFA6D9F-35DB-42D2-A3DB-9D201D7A2941}"/>
              </a:ext>
            </a:extLst>
          </p:cNvPr>
          <p:cNvSpPr>
            <a:spLocks noGrp="1"/>
          </p:cNvSpPr>
          <p:nvPr>
            <p:ph type="dt" sz="half" idx="10"/>
          </p:nvPr>
        </p:nvSpPr>
        <p:spPr/>
        <p:txBody>
          <a:bodyPr/>
          <a:lstStyle/>
          <a:p>
            <a:fld id="{58F30D9F-63E3-4D36-8FEE-5343E52368DA}" type="datetimeFigureOut">
              <a:rPr lang="el-GR" smtClean="0"/>
              <a:pPr/>
              <a:t>15/12/2022</a:t>
            </a:fld>
            <a:endParaRPr lang="el-GR"/>
          </a:p>
        </p:txBody>
      </p:sp>
      <p:sp>
        <p:nvSpPr>
          <p:cNvPr id="6" name="Θέση υποσέλιδου 5">
            <a:extLst>
              <a:ext uri="{FF2B5EF4-FFF2-40B4-BE49-F238E27FC236}">
                <a16:creationId xmlns:a16="http://schemas.microsoft.com/office/drawing/2014/main" id="{E50972D8-CF0C-4D7D-80A5-5B45DEC2534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AD44C95-0910-4818-A49E-177210737D22}"/>
              </a:ext>
            </a:extLst>
          </p:cNvPr>
          <p:cNvSpPr>
            <a:spLocks noGrp="1"/>
          </p:cNvSpPr>
          <p:nvPr>
            <p:ph type="sldNum" sz="quarter" idx="12"/>
          </p:nvPr>
        </p:nvSpPr>
        <p:spPr/>
        <p:txBody>
          <a:bodyPr/>
          <a:lstStyle/>
          <a:p>
            <a:fld id="{9D486309-9273-4A53-92FA-C1BEF48C1124}" type="slidenum">
              <a:rPr lang="el-GR" smtClean="0"/>
              <a:pPr/>
              <a:t>‹#›</a:t>
            </a:fld>
            <a:endParaRPr lang="el-GR"/>
          </a:p>
        </p:txBody>
      </p:sp>
    </p:spTree>
    <p:extLst>
      <p:ext uri="{BB962C8B-B14F-4D97-AF65-F5344CB8AC3E}">
        <p14:creationId xmlns:p14="http://schemas.microsoft.com/office/powerpoint/2010/main" val="3483947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F5996D3-FCC6-4E7B-BF92-DC5C71DECF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8408C5E-65FB-4651-A6B1-2337E4D933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A9E9FE6D-2E66-4E73-A3D3-FEF68C56D6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F30D9F-63E3-4D36-8FEE-5343E52368DA}" type="datetimeFigureOut">
              <a:rPr lang="el-GR" smtClean="0"/>
              <a:pPr/>
              <a:t>15/12/2022</a:t>
            </a:fld>
            <a:endParaRPr lang="el-GR"/>
          </a:p>
        </p:txBody>
      </p:sp>
      <p:sp>
        <p:nvSpPr>
          <p:cNvPr id="5" name="Θέση υποσέλιδου 4">
            <a:extLst>
              <a:ext uri="{FF2B5EF4-FFF2-40B4-BE49-F238E27FC236}">
                <a16:creationId xmlns:a16="http://schemas.microsoft.com/office/drawing/2014/main" id="{BBE852C6-995D-4E21-A12F-5B608F060D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7CE59A9-8CFF-40F1-AA63-4E5911C9E5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86309-9273-4A53-92FA-C1BEF48C1124}" type="slidenum">
              <a:rPr lang="el-GR" smtClean="0"/>
              <a:pPr/>
              <a:t>‹#›</a:t>
            </a:fld>
            <a:endParaRPr lang="el-GR"/>
          </a:p>
        </p:txBody>
      </p:sp>
    </p:spTree>
    <p:extLst>
      <p:ext uri="{BB962C8B-B14F-4D97-AF65-F5344CB8AC3E}">
        <p14:creationId xmlns:p14="http://schemas.microsoft.com/office/powerpoint/2010/main" val="1518404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36F3E8D-74DD-4299-B287-D5F5B302E1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17DE71B-0AC2-4D16-8F45-4213A36F3B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BD08DD1-83F5-4835-B2EA-D47F4DBBEF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DA96D-6B97-4C26-BC28-B808471A7E29}" type="datetimeFigureOut">
              <a:rPr lang="el-GR" smtClean="0"/>
              <a:t>15/12/2022</a:t>
            </a:fld>
            <a:endParaRPr lang="el-GR"/>
          </a:p>
        </p:txBody>
      </p:sp>
      <p:sp>
        <p:nvSpPr>
          <p:cNvPr id="5" name="Θέση υποσέλιδου 4">
            <a:extLst>
              <a:ext uri="{FF2B5EF4-FFF2-40B4-BE49-F238E27FC236}">
                <a16:creationId xmlns:a16="http://schemas.microsoft.com/office/drawing/2014/main" id="{F8E77658-0547-4A1B-A9BC-E77DC09B8A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5A88F91-8FC4-4A1C-90FD-F078D50C4E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4C49F-2B07-49B7-80B2-06AF821369C1}" type="slidenum">
              <a:rPr lang="el-GR" smtClean="0"/>
              <a:t>‹#›</a:t>
            </a:fld>
            <a:endParaRPr lang="el-GR"/>
          </a:p>
        </p:txBody>
      </p:sp>
    </p:spTree>
    <p:extLst>
      <p:ext uri="{BB962C8B-B14F-4D97-AF65-F5344CB8AC3E}">
        <p14:creationId xmlns:p14="http://schemas.microsoft.com/office/powerpoint/2010/main" val="25186102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www.rae.gr/"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ΔΗΜΟΚΡΙΤΕΙΟ ΠΑΝΕΠΙΣΤΗΜΙΟ ΘΡΑΚΗΣ</a:t>
            </a:r>
          </a:p>
        </p:txBody>
      </p:sp>
      <p:sp>
        <p:nvSpPr>
          <p:cNvPr id="4" name="3 - Θέση περιεχομένου"/>
          <p:cNvSpPr>
            <a:spLocks noGrp="1"/>
          </p:cNvSpPr>
          <p:nvPr>
            <p:ph idx="1"/>
          </p:nvPr>
        </p:nvSpPr>
        <p:spPr/>
        <p:txBody>
          <a:bodyPr/>
          <a:lstStyle/>
          <a:p>
            <a:pPr algn="ctr">
              <a:buNone/>
            </a:pPr>
            <a:r>
              <a:rPr lang="el-GR" dirty="0"/>
              <a:t> ΤΜΗΜΑ ΝΟΜΙΚΗΣ</a:t>
            </a:r>
          </a:p>
          <a:p>
            <a:pPr algn="ctr">
              <a:buNone/>
            </a:pPr>
            <a:r>
              <a:rPr lang="el-GR" dirty="0"/>
              <a:t> ΤΟΜΕΑΣ ΔΙΕΘΝΩΝ ΣΠΟΥΔΩΝ </a:t>
            </a:r>
          </a:p>
          <a:p>
            <a:pPr algn="ctr">
              <a:buNone/>
            </a:pPr>
            <a:r>
              <a:rPr lang="el-GR" dirty="0"/>
              <a:t> ΜΕΤΑΠΤΥΧΙΑΚΟ ΠΡΟΓΡΑΜΜΑ ΣΤΟ</a:t>
            </a:r>
            <a:r>
              <a:rPr lang="en-US" dirty="0"/>
              <a:t> </a:t>
            </a:r>
            <a:r>
              <a:rPr lang="el-GR" dirty="0"/>
              <a:t>ΔΙΕΘΝΕΣ ΚΑΙ ΕΥΡΩΠΑΙΚΟ ΔΙΚΑΙΟ ΕΝ</a:t>
            </a:r>
            <a:r>
              <a:rPr lang="en-US" dirty="0"/>
              <a:t>E</a:t>
            </a:r>
            <a:r>
              <a:rPr lang="el-GR" dirty="0"/>
              <a:t>ΡΓΕΙΑΣ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3A339F-9B22-4647-892B-3A06A01331E0}"/>
              </a:ext>
            </a:extLst>
          </p:cNvPr>
          <p:cNvSpPr>
            <a:spLocks noGrp="1"/>
          </p:cNvSpPr>
          <p:nvPr>
            <p:ph type="title"/>
          </p:nvPr>
        </p:nvSpPr>
        <p:spPr/>
        <p:txBody>
          <a:bodyPr/>
          <a:lstStyle/>
          <a:p>
            <a:r>
              <a:rPr lang="el-GR" dirty="0"/>
              <a:t>Εξαιρέσεις στην Πρόσβαση Τρίτου- Άρθρο 63 2019/943</a:t>
            </a:r>
          </a:p>
        </p:txBody>
      </p:sp>
      <p:sp>
        <p:nvSpPr>
          <p:cNvPr id="3" name="Θέση περιεχομένου 2">
            <a:extLst>
              <a:ext uri="{FF2B5EF4-FFF2-40B4-BE49-F238E27FC236}">
                <a16:creationId xmlns:a16="http://schemas.microsoft.com/office/drawing/2014/main" id="{205899B2-9F9A-4DE4-8A33-BC44A9EE20A9}"/>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Οι νέες γραμμές διασύνδεσης συνεχούς ρεύματος είναι δυνατόν, κατόπιν σχετικού αιτήματος, να απαλλάσσονται, για περιορισμένο χρονικό διάστημα από τις διατάξεις περί πρόσβασης τρίτου με τους ακόλουθους όρους:</a:t>
            </a:r>
          </a:p>
          <a:p>
            <a:pPr algn="just">
              <a:lnSpc>
                <a:spcPct val="150000"/>
              </a:lnSpc>
              <a:spcBef>
                <a:spcPts val="0"/>
              </a:spcBef>
            </a:pPr>
            <a:r>
              <a:rPr lang="el-GR" dirty="0"/>
              <a:t>η επένδυση πρέπει να αυξάνει τον ανταγωνισμό στην προμήθεια ηλεκτρικής ενεργείας,</a:t>
            </a:r>
          </a:p>
          <a:p>
            <a:pPr algn="just">
              <a:lnSpc>
                <a:spcPct val="150000"/>
              </a:lnSpc>
              <a:spcBef>
                <a:spcPts val="0"/>
              </a:spcBef>
            </a:pPr>
            <a:r>
              <a:rPr lang="el-GR" dirty="0"/>
              <a:t>ο βαθμός κινδύνου μιας επένδυσης είναι τέτοιος που η επένδυση μπορεί γίνει μόνο εφόσον χορηγηθεί απαλλαγή</a:t>
            </a:r>
          </a:p>
          <a:p>
            <a:pPr algn="just"/>
            <a:endParaRPr lang="el-GR" dirty="0"/>
          </a:p>
        </p:txBody>
      </p:sp>
    </p:spTree>
    <p:extLst>
      <p:ext uri="{BB962C8B-B14F-4D97-AF65-F5344CB8AC3E}">
        <p14:creationId xmlns:p14="http://schemas.microsoft.com/office/powerpoint/2010/main" val="1226613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215507-FD61-4104-9255-4424C3C89399}"/>
              </a:ext>
            </a:extLst>
          </p:cNvPr>
          <p:cNvSpPr>
            <a:spLocks noGrp="1"/>
          </p:cNvSpPr>
          <p:nvPr>
            <p:ph type="title"/>
          </p:nvPr>
        </p:nvSpPr>
        <p:spPr/>
        <p:txBody>
          <a:bodyPr/>
          <a:lstStyle/>
          <a:p>
            <a:r>
              <a:rPr lang="el-GR" dirty="0"/>
              <a:t>Εξαιρέσεις στην Πρόσβαση Τρίτου</a:t>
            </a:r>
          </a:p>
        </p:txBody>
      </p:sp>
      <p:sp>
        <p:nvSpPr>
          <p:cNvPr id="3" name="Θέση περιεχομένου 2">
            <a:extLst>
              <a:ext uri="{FF2B5EF4-FFF2-40B4-BE49-F238E27FC236}">
                <a16:creationId xmlns:a16="http://schemas.microsoft.com/office/drawing/2014/main" id="{38CDBB4C-7068-4A8C-8858-555310650AC4}"/>
              </a:ext>
            </a:extLst>
          </p:cNvPr>
          <p:cNvSpPr>
            <a:spLocks noGrp="1"/>
          </p:cNvSpPr>
          <p:nvPr>
            <p:ph idx="1"/>
          </p:nvPr>
        </p:nvSpPr>
        <p:spPr/>
        <p:txBody>
          <a:bodyPr>
            <a:normAutofit fontScale="92500"/>
          </a:bodyPr>
          <a:lstStyle/>
          <a:p>
            <a:pPr algn="just">
              <a:lnSpc>
                <a:spcPct val="150000"/>
              </a:lnSpc>
              <a:spcBef>
                <a:spcPts val="0"/>
              </a:spcBef>
            </a:pPr>
            <a:r>
              <a:rPr lang="el-GR" dirty="0"/>
              <a:t>η γραμμή διασύνδεσης πρέπει να αποτελεί ιδιοκτησία φυσικού ή νομικού προσώπου διαφορετικού, τουλάχιστον ως προς τη νομική του μορφή, από τους διαχειριστές συστημάτων στα συστήματα των οποίων θα δημιουργηθεί η γραμμή διασύνδεσης,</a:t>
            </a:r>
          </a:p>
          <a:p>
            <a:pPr algn="just">
              <a:lnSpc>
                <a:spcPct val="150000"/>
              </a:lnSpc>
              <a:spcBef>
                <a:spcPts val="0"/>
              </a:spcBef>
            </a:pPr>
            <a:r>
              <a:rPr lang="el-GR" dirty="0"/>
              <a:t>εισπράττονται τέλη από τους χρήστες της εν λόγω γραμμής διασύνδεσης,</a:t>
            </a:r>
          </a:p>
          <a:p>
            <a:pPr algn="just">
              <a:lnSpc>
                <a:spcPct val="150000"/>
              </a:lnSpc>
              <a:spcBef>
                <a:spcPts val="0"/>
              </a:spcBef>
            </a:pPr>
            <a:r>
              <a:rPr lang="el-GR" dirty="0"/>
              <a:t>η απαλλαγή δεν πρέπει να αποβαίνει εις βάρος του ανταγωνισμού ή της ουσιαστικής λειτουργίας της εσωτερικής αγοράς ηλεκτρικής ενεργείας</a:t>
            </a:r>
          </a:p>
        </p:txBody>
      </p:sp>
    </p:spTree>
    <p:extLst>
      <p:ext uri="{BB962C8B-B14F-4D97-AF65-F5344CB8AC3E}">
        <p14:creationId xmlns:p14="http://schemas.microsoft.com/office/powerpoint/2010/main" val="1987163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C99B3A-4D30-25C8-0B71-F37D75A2FEE1}"/>
              </a:ext>
            </a:extLst>
          </p:cNvPr>
          <p:cNvSpPr>
            <a:spLocks noGrp="1"/>
          </p:cNvSpPr>
          <p:nvPr>
            <p:ph type="title"/>
          </p:nvPr>
        </p:nvSpPr>
        <p:spPr/>
        <p:txBody>
          <a:bodyPr/>
          <a:lstStyle/>
          <a:p>
            <a:r>
              <a:rPr lang="el-GR" dirty="0"/>
              <a:t>Εξαιρέσεις στην Πρόσβαση Τρίτου</a:t>
            </a:r>
          </a:p>
        </p:txBody>
      </p:sp>
      <p:sp>
        <p:nvSpPr>
          <p:cNvPr id="3" name="Θέση περιεχομένου 2">
            <a:extLst>
              <a:ext uri="{FF2B5EF4-FFF2-40B4-BE49-F238E27FC236}">
                <a16:creationId xmlns:a16="http://schemas.microsoft.com/office/drawing/2014/main" id="{7A1F5AAD-289C-DFBC-634E-EBFEE1242930}"/>
              </a:ext>
            </a:extLst>
          </p:cNvPr>
          <p:cNvSpPr>
            <a:spLocks noGrp="1"/>
          </p:cNvSpPr>
          <p:nvPr>
            <p:ph idx="1"/>
          </p:nvPr>
        </p:nvSpPr>
        <p:spPr/>
        <p:txBody>
          <a:bodyPr>
            <a:normAutofit fontScale="70000" lnSpcReduction="20000"/>
          </a:bodyPr>
          <a:lstStyle/>
          <a:p>
            <a:pPr algn="just">
              <a:lnSpc>
                <a:spcPct val="150000"/>
              </a:lnSpc>
              <a:spcBef>
                <a:spcPts val="0"/>
              </a:spcBef>
            </a:pPr>
            <a:r>
              <a:rPr lang="el-GR" dirty="0"/>
              <a:t>Οι υποχρεώσεις παροχής υπηρεσιών κοινής ωφέλειας υπό τη μορφή ρύθμισης των τιμών προμήθειας ηλεκτρικής ενέργειας θα πρέπει να χρησιμοποιούνται χωρίς καταστρατήγηση της αρχής των ανοικτών αγορών για σαφώς καθορισμένες περιστάσεις και δικαιούχους, θα πρέπει δε να είναι περιορισμένης διάρκειας. </a:t>
            </a:r>
          </a:p>
          <a:p>
            <a:pPr algn="just">
              <a:lnSpc>
                <a:spcPct val="150000"/>
              </a:lnSpc>
              <a:spcBef>
                <a:spcPts val="0"/>
              </a:spcBef>
            </a:pPr>
            <a:r>
              <a:rPr lang="el-GR" dirty="0"/>
              <a:t>Αίτηση για χορήγηση παρέκκλισης από τα άρθρα 4, 5 και 6 (πρόσβαση τρίτου) μπορεί να υποβληθεί από μικρά απομονωμένα συστήματα (Άρθρο 6 της Οδηγίας 2019/944)</a:t>
            </a:r>
          </a:p>
          <a:p>
            <a:pPr algn="just">
              <a:lnSpc>
                <a:spcPct val="150000"/>
              </a:lnSpc>
              <a:spcBef>
                <a:spcPts val="0"/>
              </a:spcBef>
            </a:pPr>
            <a:r>
              <a:rPr lang="el-GR" sz="2800" dirty="0">
                <a:effectLst/>
                <a:latin typeface="Calibri" panose="020F0502020204030204" pitchFamily="34" charset="0"/>
                <a:ea typeface="Calibri" panose="020F0502020204030204" pitchFamily="34" charset="0"/>
                <a:cs typeface="Calibri" panose="020F0502020204030204" pitchFamily="34" charset="0"/>
              </a:rPr>
              <a:t>Για παράδειγμα, στην περίπτωση της διασύνδεσης </a:t>
            </a:r>
            <a:r>
              <a:rPr lang="el-GR" sz="2800" dirty="0" err="1">
                <a:effectLst/>
                <a:latin typeface="Calibri" panose="020F0502020204030204" pitchFamily="34" charset="0"/>
                <a:ea typeface="Calibri" panose="020F0502020204030204" pitchFamily="34" charset="0"/>
                <a:cs typeface="Calibri" panose="020F0502020204030204" pitchFamily="34" charset="0"/>
              </a:rPr>
              <a:t>Estlink</a:t>
            </a:r>
            <a:r>
              <a:rPr lang="el-GR" sz="2800" dirty="0">
                <a:effectLst/>
                <a:latin typeface="Calibri" panose="020F0502020204030204" pitchFamily="34" charset="0"/>
                <a:ea typeface="Calibri" panose="020F0502020204030204" pitchFamily="34" charset="0"/>
                <a:cs typeface="Calibri" panose="020F0502020204030204" pitchFamily="34" charset="0"/>
              </a:rPr>
              <a:t> μεταξύ Φινλανδίας και Εσθονίας, χορηγήθηκε εξαίρεση,  διότι επέτρεψε την είσοδο νέων ανταγωνιστών στις φινλανδικές αγορές και δημιούργησε ένα νέο μέσο μέσω του οποίου θα μπορούσε να παρέχεται ηλεκτρική ενέργεια. </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8409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02A0E1-A864-40AA-B8B6-F86D848A3C06}"/>
              </a:ext>
            </a:extLst>
          </p:cNvPr>
          <p:cNvSpPr>
            <a:spLocks noGrp="1"/>
          </p:cNvSpPr>
          <p:nvPr>
            <p:ph type="title"/>
          </p:nvPr>
        </p:nvSpPr>
        <p:spPr/>
        <p:txBody>
          <a:bodyPr/>
          <a:lstStyle/>
          <a:p>
            <a:r>
              <a:rPr lang="el-GR" dirty="0"/>
              <a:t>Αρχές που διέπουν την Πρόσβαση τρίτου και εξαιρέσεις  - Φυσικό Αέριο</a:t>
            </a:r>
          </a:p>
        </p:txBody>
      </p:sp>
      <p:sp>
        <p:nvSpPr>
          <p:cNvPr id="3" name="Θέση περιεχομένου 2">
            <a:extLst>
              <a:ext uri="{FF2B5EF4-FFF2-40B4-BE49-F238E27FC236}">
                <a16:creationId xmlns:a16="http://schemas.microsoft.com/office/drawing/2014/main" id="{F80295D5-EEDD-45FC-90D5-7F89880478F1}"/>
              </a:ext>
            </a:extLst>
          </p:cNvPr>
          <p:cNvSpPr>
            <a:spLocks noGrp="1"/>
          </p:cNvSpPr>
          <p:nvPr>
            <p:ph idx="1"/>
          </p:nvPr>
        </p:nvSpPr>
        <p:spPr/>
        <p:txBody>
          <a:bodyPr>
            <a:normAutofit/>
          </a:bodyPr>
          <a:lstStyle/>
          <a:p>
            <a:pPr algn="just"/>
            <a:r>
              <a:rPr lang="el-GR" dirty="0"/>
              <a:t>Τα κράτη μέλη μεριμνούν για την εφαρμογή ενός συστήματος πρόσβασης τρίτων στο σύστημα μεταφοράς και διανομής και στις εγκαταστάσεις ΥΦΑ, με βάση δημοσιευμένα τιμολόγια, το οποίο ισχύει για όλους τους επιλέξιμους πελάτες, συμπεριλαμβανομένων των επιχειρήσεων προμήθειας, και εφαρμόζεται αντικειμενικά και αμερόληπτα μεταξύ των χρηστών του συστήματος. </a:t>
            </a:r>
          </a:p>
          <a:p>
            <a:pPr algn="just"/>
            <a:r>
              <a:rPr lang="el-GR" dirty="0"/>
              <a:t>Τα τιμολόγια και οι μέθοδοι δημοσιεύονται πριν από την έναρξη ισχύος τους. (Άρθρο 32 της Οδηγίας 2009/73)</a:t>
            </a:r>
          </a:p>
        </p:txBody>
      </p:sp>
    </p:spTree>
    <p:extLst>
      <p:ext uri="{BB962C8B-B14F-4D97-AF65-F5344CB8AC3E}">
        <p14:creationId xmlns:p14="http://schemas.microsoft.com/office/powerpoint/2010/main" val="2757278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F4378C-3DAA-4B62-8165-E7EF6A60FABF}"/>
              </a:ext>
            </a:extLst>
          </p:cNvPr>
          <p:cNvSpPr>
            <a:spLocks noGrp="1"/>
          </p:cNvSpPr>
          <p:nvPr>
            <p:ph type="title"/>
          </p:nvPr>
        </p:nvSpPr>
        <p:spPr/>
        <p:txBody>
          <a:bodyPr/>
          <a:lstStyle/>
          <a:p>
            <a:r>
              <a:rPr lang="el-GR" dirty="0"/>
              <a:t>Εξαιρέσεις στην πρόσβαση τρίτου </a:t>
            </a:r>
          </a:p>
        </p:txBody>
      </p:sp>
      <p:sp>
        <p:nvSpPr>
          <p:cNvPr id="3" name="Θέση περιεχομένου 2">
            <a:extLst>
              <a:ext uri="{FF2B5EF4-FFF2-40B4-BE49-F238E27FC236}">
                <a16:creationId xmlns:a16="http://schemas.microsoft.com/office/drawing/2014/main" id="{10A98C10-C2A3-4CD2-A518-79FEFCAA861E}"/>
              </a:ext>
            </a:extLst>
          </p:cNvPr>
          <p:cNvSpPr>
            <a:spLocks noGrp="1"/>
          </p:cNvSpPr>
          <p:nvPr>
            <p:ph idx="1"/>
          </p:nvPr>
        </p:nvSpPr>
        <p:spPr/>
        <p:txBody>
          <a:bodyPr>
            <a:normAutofit/>
          </a:bodyPr>
          <a:lstStyle/>
          <a:p>
            <a:pPr algn="just"/>
            <a:r>
              <a:rPr lang="el-GR" dirty="0"/>
              <a:t>Έλλειψη χωρητικότητας</a:t>
            </a:r>
          </a:p>
          <a:p>
            <a:pPr algn="just"/>
            <a:r>
              <a:rPr lang="el-GR" dirty="0"/>
              <a:t>Όταν η πρόσβαση στο σύστημα εμποδίζει την εκπλήρωση υποχρεώσεων παροχής κοινής ωφέλειας </a:t>
            </a:r>
          </a:p>
          <a:p>
            <a:pPr algn="just"/>
            <a:r>
              <a:rPr lang="el-GR" dirty="0"/>
              <a:t>Όταν η πρόσβαση δημιουργεί σοβαρές οικονομικές και χρηματοοικονομικές δυσχέρειες  στο πλαίσιο συμβάσεων υποχρεωτικής αγοράς ανεξαρτήτως παραλαβής (Άρθρο 35 της Οδηγίας 2009/73)</a:t>
            </a:r>
          </a:p>
        </p:txBody>
      </p:sp>
    </p:spTree>
    <p:extLst>
      <p:ext uri="{BB962C8B-B14F-4D97-AF65-F5344CB8AC3E}">
        <p14:creationId xmlns:p14="http://schemas.microsoft.com/office/powerpoint/2010/main" val="1896273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533F5C-4084-4681-9DCC-7DC189A9547D}"/>
              </a:ext>
            </a:extLst>
          </p:cNvPr>
          <p:cNvSpPr>
            <a:spLocks noGrp="1"/>
          </p:cNvSpPr>
          <p:nvPr>
            <p:ph type="title"/>
          </p:nvPr>
        </p:nvSpPr>
        <p:spPr/>
        <p:txBody>
          <a:bodyPr/>
          <a:lstStyle/>
          <a:p>
            <a:r>
              <a:rPr lang="el-GR" dirty="0"/>
              <a:t>Εξαιρέσεις στην πρόσβαση τρίτου </a:t>
            </a:r>
          </a:p>
        </p:txBody>
      </p:sp>
      <p:sp>
        <p:nvSpPr>
          <p:cNvPr id="3" name="Θέση περιεχομένου 2">
            <a:extLst>
              <a:ext uri="{FF2B5EF4-FFF2-40B4-BE49-F238E27FC236}">
                <a16:creationId xmlns:a16="http://schemas.microsoft.com/office/drawing/2014/main" id="{8B6C9044-2BC9-43A6-B2A5-FE0F194BA5AF}"/>
              </a:ext>
            </a:extLst>
          </p:cNvPr>
          <p:cNvSpPr>
            <a:spLocks noGrp="1"/>
          </p:cNvSpPr>
          <p:nvPr>
            <p:ph idx="1"/>
          </p:nvPr>
        </p:nvSpPr>
        <p:spPr/>
        <p:txBody>
          <a:bodyPr>
            <a:normAutofit fontScale="92500" lnSpcReduction="10000"/>
          </a:bodyPr>
          <a:lstStyle/>
          <a:p>
            <a:pPr algn="just"/>
            <a:r>
              <a:rPr lang="el-GR" dirty="0"/>
              <a:t>Η κύρια νέα υποδομή φυσικού αερίου, δηλαδή οι διασυνδέσεις, το ΥΦΑ και οι εγκαταστάσεις αποθήκευσης, μπορεί, κατόπιν αιτήσεως, να εξαιρείται, για καθορισμένο χρονικό διάστημα υπό τους εξής όρους</a:t>
            </a:r>
            <a:r>
              <a:rPr lang="en-US" dirty="0"/>
              <a:t>:</a:t>
            </a:r>
            <a:endParaRPr lang="el-GR" dirty="0"/>
          </a:p>
          <a:p>
            <a:pPr algn="just"/>
            <a:r>
              <a:rPr lang="el-GR" dirty="0"/>
              <a:t>η επένδυση πρέπει να ενισχύει, αφενός, τον ανταγωνισμό για την προμήθεια αερίου και, αφετέρου, την ασφάλεια του εφοδιασμού,</a:t>
            </a:r>
          </a:p>
          <a:p>
            <a:pPr algn="just"/>
            <a:r>
              <a:rPr lang="el-GR" dirty="0"/>
              <a:t>το ύψος του επενδυτικού κινδύνου πρέπει να είναι τέτοιο ώστε η επένδυση δεν θα πραγματοποιηθεί εάν δεν χορηγηθεί απαλλαγή,	</a:t>
            </a:r>
          </a:p>
          <a:p>
            <a:pPr algn="just"/>
            <a:r>
              <a:rPr lang="el-GR" dirty="0"/>
              <a:t>η υποδομή πρέπει να ανήκει σε φυσικό ή νομικό πρόσωπο διακριτό, τουλάχιστον από την άποψη της νομικής του προσωπικότητας, από τους διαχειριστές συστημάτων στα δίκτυα των οποίων θα κατασκευασθεί η εν λόγω υποδομή,</a:t>
            </a:r>
          </a:p>
          <a:p>
            <a:pPr algn="just"/>
            <a:endParaRPr lang="el-GR" dirty="0"/>
          </a:p>
        </p:txBody>
      </p:sp>
    </p:spTree>
    <p:extLst>
      <p:ext uri="{BB962C8B-B14F-4D97-AF65-F5344CB8AC3E}">
        <p14:creationId xmlns:p14="http://schemas.microsoft.com/office/powerpoint/2010/main" val="1098160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925682-9643-4E17-B443-DD0A7274A414}"/>
              </a:ext>
            </a:extLst>
          </p:cNvPr>
          <p:cNvSpPr>
            <a:spLocks noGrp="1"/>
          </p:cNvSpPr>
          <p:nvPr>
            <p:ph type="title"/>
          </p:nvPr>
        </p:nvSpPr>
        <p:spPr/>
        <p:txBody>
          <a:bodyPr/>
          <a:lstStyle/>
          <a:p>
            <a:r>
              <a:rPr lang="el-GR" dirty="0"/>
              <a:t>Εξαιρέσεις στην πρόσβαση τρίτου </a:t>
            </a:r>
          </a:p>
        </p:txBody>
      </p:sp>
      <p:sp>
        <p:nvSpPr>
          <p:cNvPr id="3" name="Θέση περιεχομένου 2">
            <a:extLst>
              <a:ext uri="{FF2B5EF4-FFF2-40B4-BE49-F238E27FC236}">
                <a16:creationId xmlns:a16="http://schemas.microsoft.com/office/drawing/2014/main" id="{B9FC4A74-A56C-4C21-AB38-FBF1CF2A8E0D}"/>
              </a:ext>
            </a:extLst>
          </p:cNvPr>
          <p:cNvSpPr>
            <a:spLocks noGrp="1"/>
          </p:cNvSpPr>
          <p:nvPr>
            <p:ph idx="1"/>
          </p:nvPr>
        </p:nvSpPr>
        <p:spPr/>
        <p:txBody>
          <a:bodyPr/>
          <a:lstStyle/>
          <a:p>
            <a:pPr algn="just"/>
            <a:r>
              <a:rPr lang="el-GR" dirty="0"/>
              <a:t>πρέπει να επιβάλλονται τέλη στους χρήστες της εν λόγω υποδομής και</a:t>
            </a:r>
          </a:p>
          <a:p>
            <a:pPr algn="just"/>
            <a:r>
              <a:rPr lang="el-GR" dirty="0"/>
              <a:t>η χορήγηση απαλλαγής δεν πρέπει να αποβαίνει σε βάρος του ανταγωνισμού ή της αποτελεσματικής λειτουργίας της εσωτερικής αγοράς φυσικού αερίου, ή της αποτελεσματικής λειτουργίας του διεπόμενου από ρυθμιστικές διατάξεις συστήματος με το οποίο συνδέεται η υποδομή. (Άρθρο 36 της Οδηγίας 2009/73)</a:t>
            </a:r>
          </a:p>
        </p:txBody>
      </p:sp>
    </p:spTree>
    <p:extLst>
      <p:ext uri="{BB962C8B-B14F-4D97-AF65-F5344CB8AC3E}">
        <p14:creationId xmlns:p14="http://schemas.microsoft.com/office/powerpoint/2010/main" val="2164985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7631F7-99DD-2556-6668-582C22B7356E}"/>
              </a:ext>
            </a:extLst>
          </p:cNvPr>
          <p:cNvSpPr>
            <a:spLocks noGrp="1"/>
          </p:cNvSpPr>
          <p:nvPr>
            <p:ph type="title"/>
          </p:nvPr>
        </p:nvSpPr>
        <p:spPr/>
        <p:txBody>
          <a:bodyPr/>
          <a:lstStyle/>
          <a:p>
            <a:r>
              <a:rPr lang="el-GR" dirty="0"/>
              <a:t>ΑΣΦΑ ΑΛΕΞΑΝΔΡΟΥΠΟΛΗΣ</a:t>
            </a:r>
          </a:p>
        </p:txBody>
      </p:sp>
      <p:sp>
        <p:nvSpPr>
          <p:cNvPr id="3" name="Θέση περιεχομένου 2">
            <a:extLst>
              <a:ext uri="{FF2B5EF4-FFF2-40B4-BE49-F238E27FC236}">
                <a16:creationId xmlns:a16="http://schemas.microsoft.com/office/drawing/2014/main" id="{451B3D38-2C99-803C-CB7B-65A7B7A53F81}"/>
              </a:ext>
            </a:extLst>
          </p:cNvPr>
          <p:cNvSpPr>
            <a:spLocks noGrp="1"/>
          </p:cNvSpPr>
          <p:nvPr>
            <p:ph idx="1"/>
          </p:nvPr>
        </p:nvSpPr>
        <p:spPr/>
        <p:txBody>
          <a:bodyPr>
            <a:normAutofit fontScale="92500"/>
          </a:bodyPr>
          <a:lstStyle/>
          <a:p>
            <a:pPr algn="just">
              <a:lnSpc>
                <a:spcPct val="150000"/>
              </a:lnSpc>
              <a:spcBef>
                <a:spcPts val="0"/>
              </a:spcBef>
            </a:pPr>
            <a:r>
              <a:rPr lang="el-GR" b="0" i="0" dirty="0">
                <a:solidFill>
                  <a:srgbClr val="3D4459"/>
                </a:solidFill>
                <a:effectLst/>
                <a:latin typeface="-apple-system"/>
              </a:rPr>
              <a:t>Η εταιρεία με την επωνυμία «GASTRADE ΑΝΩΝΥΜΗ ΚΑΤΑΣΚΕΥΑΣΤΙΚΗ ΚΑΙ ΤΕΧΝΙΚΗ ΕΤΑΙΡΕΙΑ ΦΥΣΙΚΟΥ ΑΕΡΙΟΥ» με διακριτικό τίτλο «GASTRADE Α.Ε.» η οποία κατέχει Άδεια Ανεξάρτητου Συστήματος Φυσικού Αερίου (ΑΣΦΑ) η οποία χορηγήθηκε με την υπ’ αριθμ. πρωτ. Δ1/Α/19466/19.08.2011 απόφαση του Υφυπουργού Περιβάλλοντος, Ενέργειας και Κλιματικής Αλλαγής, υπέβαλε στην Αρχή αίτημα εξαίρεσης κατά το άρθρο 36 της Οδηγίας 2009/73/ΕΚ και το άρθρο 61 του Ν. 4001/2011</a:t>
            </a:r>
            <a:endParaRPr lang="el-GR" dirty="0"/>
          </a:p>
        </p:txBody>
      </p:sp>
    </p:spTree>
    <p:extLst>
      <p:ext uri="{BB962C8B-B14F-4D97-AF65-F5344CB8AC3E}">
        <p14:creationId xmlns:p14="http://schemas.microsoft.com/office/powerpoint/2010/main" val="2802107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0C405C-8C14-F5D0-C0D5-4758438D724F}"/>
              </a:ext>
            </a:extLst>
          </p:cNvPr>
          <p:cNvSpPr>
            <a:spLocks noGrp="1"/>
          </p:cNvSpPr>
          <p:nvPr>
            <p:ph type="title"/>
          </p:nvPr>
        </p:nvSpPr>
        <p:spPr/>
        <p:txBody>
          <a:bodyPr/>
          <a:lstStyle/>
          <a:p>
            <a:r>
              <a:rPr lang="el-GR" dirty="0"/>
              <a:t>ΑΣΦΑ ΑΛΕΞΑΝΔΡΟΥΠΟΛΗΣ</a:t>
            </a:r>
          </a:p>
        </p:txBody>
      </p:sp>
      <p:sp>
        <p:nvSpPr>
          <p:cNvPr id="3" name="Θέση περιεχομένου 2">
            <a:extLst>
              <a:ext uri="{FF2B5EF4-FFF2-40B4-BE49-F238E27FC236}">
                <a16:creationId xmlns:a16="http://schemas.microsoft.com/office/drawing/2014/main" id="{D7FA6193-6F78-0216-BD7E-C975E56CC0E1}"/>
              </a:ext>
            </a:extLst>
          </p:cNvPr>
          <p:cNvSpPr>
            <a:spLocks noGrp="1"/>
          </p:cNvSpPr>
          <p:nvPr>
            <p:ph idx="1"/>
          </p:nvPr>
        </p:nvSpPr>
        <p:spPr/>
        <p:txBody>
          <a:bodyPr>
            <a:normAutofit fontScale="92500"/>
          </a:bodyPr>
          <a:lstStyle/>
          <a:p>
            <a:pPr algn="just">
              <a:lnSpc>
                <a:spcPct val="150000"/>
              </a:lnSpc>
              <a:spcBef>
                <a:spcPts val="0"/>
              </a:spcBef>
            </a:pPr>
            <a:r>
              <a:rPr lang="el-GR" b="0" i="0" dirty="0">
                <a:solidFill>
                  <a:srgbClr val="3D4459"/>
                </a:solidFill>
                <a:effectLst/>
              </a:rPr>
              <a:t>Μετά την έκδοση της Απόφασης ΡΑΕ 1580/2020 με θέμα «Τελική Απόφαση Εξαίρεσης – Τροποποίηση της Απόφασης 1333/2020 για τη συμμόρφωσή της κατά την παράγραφο 9 του άρθρου 36 της Οδηγίας 2009/73/ΕK με την υπ’ αριθμ. [C(2020) 8377 </a:t>
            </a:r>
            <a:r>
              <a:rPr lang="el-GR" b="0" i="0" dirty="0" err="1">
                <a:solidFill>
                  <a:srgbClr val="3D4459"/>
                </a:solidFill>
                <a:effectLst/>
              </a:rPr>
              <a:t>final</a:t>
            </a:r>
            <a:r>
              <a:rPr lang="el-GR" b="0" i="0" dirty="0">
                <a:solidFill>
                  <a:srgbClr val="3D4459"/>
                </a:solidFill>
                <a:effectLst/>
              </a:rPr>
              <a:t>] Απόφαση της Ευρωπαϊκής Επιτροπής για την εξαίρεση του έργου «Ανεξάρτητο Σύστημα Φυσικού Αερίου (ΑΣΦΑ) Αλεξανδρούπολης» της εταιρείας GASTRADE Α.Ε. από τις διατάξεις των άρθρων </a:t>
            </a:r>
            <a:r>
              <a:rPr lang="el-GR" b="1" i="0" dirty="0">
                <a:solidFill>
                  <a:srgbClr val="3D4459"/>
                </a:solidFill>
                <a:effectLst/>
              </a:rPr>
              <a:t>32</a:t>
            </a:r>
            <a:r>
              <a:rPr lang="el-GR" b="0" i="0" dirty="0">
                <a:solidFill>
                  <a:srgbClr val="3D4459"/>
                </a:solidFill>
                <a:effectLst/>
              </a:rPr>
              <a:t>  της Οδηγίας 2009/73/ΕΚ»</a:t>
            </a:r>
            <a:endParaRPr lang="el-GR" dirty="0"/>
          </a:p>
        </p:txBody>
      </p:sp>
    </p:spTree>
    <p:extLst>
      <p:ext uri="{BB962C8B-B14F-4D97-AF65-F5344CB8AC3E}">
        <p14:creationId xmlns:p14="http://schemas.microsoft.com/office/powerpoint/2010/main" val="694517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777BFC-0472-75CA-8BBC-AE3A2A274B6F}"/>
              </a:ext>
            </a:extLst>
          </p:cNvPr>
          <p:cNvSpPr>
            <a:spLocks noGrp="1"/>
          </p:cNvSpPr>
          <p:nvPr>
            <p:ph type="title"/>
          </p:nvPr>
        </p:nvSpPr>
        <p:spPr/>
        <p:txBody>
          <a:bodyPr/>
          <a:lstStyle/>
          <a:p>
            <a:r>
              <a:rPr lang="el-GR" dirty="0"/>
              <a:t>ΑΣΦΑ ΑΛΕΞΑΝΔΡΟΥΠΟΛΗΣ</a:t>
            </a:r>
          </a:p>
        </p:txBody>
      </p:sp>
      <p:sp>
        <p:nvSpPr>
          <p:cNvPr id="3" name="Θέση περιεχομένου 2">
            <a:extLst>
              <a:ext uri="{FF2B5EF4-FFF2-40B4-BE49-F238E27FC236}">
                <a16:creationId xmlns:a16="http://schemas.microsoft.com/office/drawing/2014/main" id="{1DAB8ACB-4673-AD82-B2C3-EE6A13FE820B}"/>
              </a:ext>
            </a:extLst>
          </p:cNvPr>
          <p:cNvSpPr>
            <a:spLocks noGrp="1"/>
          </p:cNvSpPr>
          <p:nvPr>
            <p:ph idx="1"/>
          </p:nvPr>
        </p:nvSpPr>
        <p:spPr/>
        <p:txBody>
          <a:bodyPr>
            <a:normAutofit/>
          </a:bodyPr>
          <a:lstStyle/>
          <a:p>
            <a:pPr algn="just">
              <a:lnSpc>
                <a:spcPct val="150000"/>
              </a:lnSpc>
              <a:spcBef>
                <a:spcPts val="0"/>
              </a:spcBef>
            </a:pPr>
            <a:r>
              <a:rPr lang="el-GR" dirty="0"/>
              <a:t>ΑΣΦΑ Αλεξανδρούπολης είναι πλωτός σταθμός τερματικός σταθμός ΥΦΑ στη Βόρεια Ελλάδα, στην περιοχή Αλεξανδρούπολης</a:t>
            </a:r>
          </a:p>
          <a:p>
            <a:pPr algn="just">
              <a:lnSpc>
                <a:spcPct val="150000"/>
              </a:lnSpc>
              <a:spcBef>
                <a:spcPts val="0"/>
              </a:spcBef>
            </a:pPr>
            <a:r>
              <a:rPr lang="el-GR" dirty="0"/>
              <a:t>Αξιολόγηση των κριτηρίων του άρθρου 36 της Οδηγίας 2009/73 από την Επιτροπή</a:t>
            </a:r>
          </a:p>
          <a:p>
            <a:pPr algn="just">
              <a:lnSpc>
                <a:spcPct val="150000"/>
              </a:lnSpc>
              <a:spcBef>
                <a:spcPts val="0"/>
              </a:spcBef>
            </a:pPr>
            <a:r>
              <a:rPr lang="el-GR" dirty="0"/>
              <a:t>Αρχικά, η Επιτροπή κατέληξε ότι το ΑΣΦΑ Αλεξανδρούπολης αποτελεί </a:t>
            </a:r>
            <a:r>
              <a:rPr lang="el-GR" b="1" dirty="0"/>
              <a:t>κύρια νέα υποδομή </a:t>
            </a:r>
          </a:p>
          <a:p>
            <a:pPr algn="just"/>
            <a:endParaRPr lang="el-GR" b="1" dirty="0"/>
          </a:p>
          <a:p>
            <a:endParaRPr lang="el-GR" dirty="0"/>
          </a:p>
        </p:txBody>
      </p:sp>
    </p:spTree>
    <p:extLst>
      <p:ext uri="{BB962C8B-B14F-4D97-AF65-F5344CB8AC3E}">
        <p14:creationId xmlns:p14="http://schemas.microsoft.com/office/powerpoint/2010/main" val="1766185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3 - Ορθογώνιο"/>
          <p:cNvSpPr>
            <a:spLocks noChangeArrowheads="1"/>
          </p:cNvSpPr>
          <p:nvPr/>
        </p:nvSpPr>
        <p:spPr bwMode="auto">
          <a:xfrm>
            <a:off x="2159000" y="549276"/>
            <a:ext cx="8161867" cy="307975"/>
          </a:xfrm>
          <a:prstGeom prst="rect">
            <a:avLst/>
          </a:prstGeom>
          <a:noFill/>
          <a:ln w="9525">
            <a:noFill/>
            <a:miter lim="800000"/>
            <a:headEnd/>
            <a:tailEnd/>
          </a:ln>
        </p:spPr>
        <p:txBody>
          <a:bodyPr>
            <a:spAutoFit/>
          </a:bodyPr>
          <a:lstStyle/>
          <a:p>
            <a:pPr algn="ctr" eaLnBrk="0" hangingPunct="0"/>
            <a:r>
              <a:rPr lang="el-GR" sz="1400" b="1">
                <a:latin typeface="Calibri" pitchFamily="34" charset="0"/>
              </a:rPr>
              <a:t>ΧΟΡΗΓΟΣ ΠΜΣ ΔΙΕΘΝΕΣ &amp; ΕΥΡΩΠΑΙΚΟ ΔΙΚΑΙΟ THΣ ΕΝΕΡΓΕΙΑΣ</a:t>
            </a:r>
            <a:endParaRPr lang="el-GR" sz="1400"/>
          </a:p>
        </p:txBody>
      </p:sp>
      <p:pic>
        <p:nvPicPr>
          <p:cNvPr id="4099" name="4 - Εικόνα" descr="C:\Users\user\Downloads\GROUP GR.jpg"/>
          <p:cNvPicPr>
            <a:picLocks noChangeAspect="1" noChangeArrowheads="1"/>
          </p:cNvPicPr>
          <p:nvPr/>
        </p:nvPicPr>
        <p:blipFill>
          <a:blip r:embed="rId2" cstate="print"/>
          <a:srcRect/>
          <a:stretch>
            <a:fillRect/>
          </a:stretch>
        </p:blipFill>
        <p:spPr bwMode="auto">
          <a:xfrm>
            <a:off x="4616451" y="1557338"/>
            <a:ext cx="2959100" cy="21590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47E02-5F28-B90F-53A4-7317E34ABC84}"/>
              </a:ext>
            </a:extLst>
          </p:cNvPr>
          <p:cNvSpPr>
            <a:spLocks noGrp="1"/>
          </p:cNvSpPr>
          <p:nvPr>
            <p:ph type="title"/>
          </p:nvPr>
        </p:nvSpPr>
        <p:spPr/>
        <p:txBody>
          <a:bodyPr/>
          <a:lstStyle/>
          <a:p>
            <a:r>
              <a:rPr lang="el-GR" dirty="0"/>
              <a:t>ΑΣΦΑ ΑΛΕΞΑΝΔΡΟΥΠΟΛΗΣ</a:t>
            </a:r>
          </a:p>
        </p:txBody>
      </p:sp>
      <p:sp>
        <p:nvSpPr>
          <p:cNvPr id="3" name="Θέση περιεχομένου 2">
            <a:extLst>
              <a:ext uri="{FF2B5EF4-FFF2-40B4-BE49-F238E27FC236}">
                <a16:creationId xmlns:a16="http://schemas.microsoft.com/office/drawing/2014/main" id="{31E75775-647D-94F3-7F79-6726E3357113}"/>
              </a:ext>
            </a:extLst>
          </p:cNvPr>
          <p:cNvSpPr>
            <a:spLocks noGrp="1"/>
          </p:cNvSpPr>
          <p:nvPr>
            <p:ph idx="1"/>
          </p:nvPr>
        </p:nvSpPr>
        <p:spPr/>
        <p:txBody>
          <a:bodyPr>
            <a:normAutofit fontScale="92500"/>
          </a:bodyPr>
          <a:lstStyle/>
          <a:p>
            <a:pPr algn="just">
              <a:lnSpc>
                <a:spcPct val="150000"/>
              </a:lnSpc>
              <a:spcBef>
                <a:spcPts val="0"/>
              </a:spcBef>
            </a:pPr>
            <a:r>
              <a:rPr lang="el-GR" dirty="0"/>
              <a:t>Η επένδυση ενισχύει την ασφάλεια εφοδιασμού </a:t>
            </a:r>
          </a:p>
          <a:p>
            <a:pPr algn="just">
              <a:lnSpc>
                <a:spcPct val="150000"/>
              </a:lnSpc>
              <a:spcBef>
                <a:spcPts val="0"/>
              </a:spcBef>
            </a:pPr>
            <a:r>
              <a:rPr lang="el-GR" dirty="0"/>
              <a:t>Διότι σε περίπτωση πλήρους διακοπής του εφοδιασμού φυσικού αερίου από τη Ρωσία σε μια ημέρα υψηλής ζήτησης, το ΑΣΦΑ μπορεί να καλύψει  το εναπομείναν κενό των 2,25 εκατομμυρίων κυβικών ημερησίως </a:t>
            </a:r>
          </a:p>
          <a:p>
            <a:pPr algn="just">
              <a:lnSpc>
                <a:spcPct val="150000"/>
              </a:lnSpc>
              <a:spcBef>
                <a:spcPts val="0"/>
              </a:spcBef>
            </a:pPr>
            <a:r>
              <a:rPr lang="el-GR" dirty="0"/>
              <a:t>Η ασφάλεια εφοδιασμού θεωρείται ότι ενισχύεται τόσο όσον αφορά τη Βουλγαρία όσο και την ευρύτερη περιοχή της Νοτιοανατολικής Ευρώπης</a:t>
            </a:r>
          </a:p>
        </p:txBody>
      </p:sp>
    </p:spTree>
    <p:extLst>
      <p:ext uri="{BB962C8B-B14F-4D97-AF65-F5344CB8AC3E}">
        <p14:creationId xmlns:p14="http://schemas.microsoft.com/office/powerpoint/2010/main" val="1978758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B30B68-C232-CD7B-137D-B214BB02FB6E}"/>
              </a:ext>
            </a:extLst>
          </p:cNvPr>
          <p:cNvSpPr>
            <a:spLocks noGrp="1"/>
          </p:cNvSpPr>
          <p:nvPr>
            <p:ph type="title"/>
          </p:nvPr>
        </p:nvSpPr>
        <p:spPr/>
        <p:txBody>
          <a:bodyPr/>
          <a:lstStyle/>
          <a:p>
            <a:r>
              <a:rPr lang="el-GR" dirty="0"/>
              <a:t>ΑΣΦΑ ΑΛΕΞΑΝΔΡΟΥΠΟΛΗΣ</a:t>
            </a:r>
          </a:p>
        </p:txBody>
      </p:sp>
      <p:sp>
        <p:nvSpPr>
          <p:cNvPr id="3" name="Θέση περιεχομένου 2">
            <a:extLst>
              <a:ext uri="{FF2B5EF4-FFF2-40B4-BE49-F238E27FC236}">
                <a16:creationId xmlns:a16="http://schemas.microsoft.com/office/drawing/2014/main" id="{6DDBCA98-FC65-1F73-206D-7BD4A388ABE2}"/>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Η Επιτροπή έκανε σύσταση προς τη ΡΑΕ συμπεριλάβει στην απόφαση της σαφή αναφορά στην αρχή της αλληλεγγύης και να αποσαφηνίσει περαιτέρω τη συμμόρφωση της αξιολόγησής της ως προς την εν λόγω αρχή</a:t>
            </a:r>
          </a:p>
          <a:p>
            <a:pPr algn="just">
              <a:lnSpc>
                <a:spcPct val="150000"/>
              </a:lnSpc>
              <a:spcBef>
                <a:spcPts val="0"/>
              </a:spcBef>
            </a:pPr>
            <a:r>
              <a:rPr lang="el-GR" dirty="0"/>
              <a:t>Η Επιτροπή κατέληξε ότι το έργο ενισχύει τον ανταγωνισμό υπό την προϋπόθεση ότι το ανώτατο όριο όσον αφορά τις δεσμεύσεις από δεσπόζουσες επιχειρήσεις θα πρέπει να μειωθεί από 40% σε 25% της προβλεπόμενης δυναμικότητας του ΑΣΦΑ </a:t>
            </a:r>
          </a:p>
        </p:txBody>
      </p:sp>
    </p:spTree>
    <p:extLst>
      <p:ext uri="{BB962C8B-B14F-4D97-AF65-F5344CB8AC3E}">
        <p14:creationId xmlns:p14="http://schemas.microsoft.com/office/powerpoint/2010/main" val="2345348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1EF0C2-B939-DC5D-3FD1-2DF8F93D9C43}"/>
              </a:ext>
            </a:extLst>
          </p:cNvPr>
          <p:cNvSpPr>
            <a:spLocks noGrp="1"/>
          </p:cNvSpPr>
          <p:nvPr>
            <p:ph type="title"/>
          </p:nvPr>
        </p:nvSpPr>
        <p:spPr/>
        <p:txBody>
          <a:bodyPr/>
          <a:lstStyle/>
          <a:p>
            <a:r>
              <a:rPr lang="el-GR" dirty="0"/>
              <a:t>ΑΣΦΑ ΑΛΕΞΑΝΔΡΟΥΠΟΛΗΣ</a:t>
            </a:r>
          </a:p>
        </p:txBody>
      </p:sp>
      <p:sp>
        <p:nvSpPr>
          <p:cNvPr id="3" name="Θέση περιεχομένου 2">
            <a:extLst>
              <a:ext uri="{FF2B5EF4-FFF2-40B4-BE49-F238E27FC236}">
                <a16:creationId xmlns:a16="http://schemas.microsoft.com/office/drawing/2014/main" id="{B5606B86-DA43-E0FF-4AA8-22F21DA71466}"/>
              </a:ext>
            </a:extLst>
          </p:cNvPr>
          <p:cNvSpPr>
            <a:spLocks noGrp="1"/>
          </p:cNvSpPr>
          <p:nvPr>
            <p:ph idx="1"/>
          </p:nvPr>
        </p:nvSpPr>
        <p:spPr/>
        <p:txBody>
          <a:bodyPr>
            <a:normAutofit lnSpcReduction="10000"/>
          </a:bodyPr>
          <a:lstStyle/>
          <a:p>
            <a:pPr algn="just">
              <a:lnSpc>
                <a:spcPct val="150000"/>
              </a:lnSpc>
              <a:spcBef>
                <a:spcPts val="0"/>
              </a:spcBef>
            </a:pPr>
            <a:r>
              <a:rPr lang="el-GR" dirty="0"/>
              <a:t>Η Επιτροπή θεωρεί ότι η επένδυση δεν δύναται να πραγματοποιηθεί χωρίς απαλλαγή </a:t>
            </a:r>
          </a:p>
          <a:p>
            <a:pPr algn="just">
              <a:lnSpc>
                <a:spcPct val="150000"/>
              </a:lnSpc>
              <a:spcBef>
                <a:spcPts val="0"/>
              </a:spcBef>
            </a:pPr>
            <a:r>
              <a:rPr lang="el-GR" dirty="0"/>
              <a:t>Η υποδομή πρέπει να ανήκει σε φυσικό ή νομικό πρόσωπο διακριτό τουλάχιστον από την άποψη της νομικής του προσωπικότητας από τους διαχειριστές συστημάτων στα δίκτυα των οποίων θα κατασκευασθεί η εν λόγω υποδομή </a:t>
            </a:r>
          </a:p>
          <a:p>
            <a:pPr algn="just">
              <a:lnSpc>
                <a:spcPct val="150000"/>
              </a:lnSpc>
              <a:spcBef>
                <a:spcPts val="0"/>
              </a:spcBef>
            </a:pPr>
            <a:r>
              <a:rPr lang="el-GR" dirty="0"/>
              <a:t>Ισχύει διότι το δίκτυο μεταφοράς ανήκει στον ΔΕΣΦΑ </a:t>
            </a:r>
          </a:p>
        </p:txBody>
      </p:sp>
    </p:spTree>
    <p:extLst>
      <p:ext uri="{BB962C8B-B14F-4D97-AF65-F5344CB8AC3E}">
        <p14:creationId xmlns:p14="http://schemas.microsoft.com/office/powerpoint/2010/main" val="34411790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AE66B4-A6AF-3426-AE41-58A44D96327A}"/>
              </a:ext>
            </a:extLst>
          </p:cNvPr>
          <p:cNvSpPr>
            <a:spLocks noGrp="1"/>
          </p:cNvSpPr>
          <p:nvPr>
            <p:ph type="title"/>
          </p:nvPr>
        </p:nvSpPr>
        <p:spPr/>
        <p:txBody>
          <a:bodyPr/>
          <a:lstStyle/>
          <a:p>
            <a:r>
              <a:rPr lang="el-GR" dirty="0"/>
              <a:t>ΑΣΦΑ ΑΛΕΞΑΝΔΡΟΥΠΟΛΗΣ</a:t>
            </a:r>
          </a:p>
        </p:txBody>
      </p:sp>
      <p:sp>
        <p:nvSpPr>
          <p:cNvPr id="3" name="Θέση περιεχομένου 2">
            <a:extLst>
              <a:ext uri="{FF2B5EF4-FFF2-40B4-BE49-F238E27FC236}">
                <a16:creationId xmlns:a16="http://schemas.microsoft.com/office/drawing/2014/main" id="{C7D43E3F-EBBD-A38A-6F5E-DF23493049D4}"/>
              </a:ext>
            </a:extLst>
          </p:cNvPr>
          <p:cNvSpPr>
            <a:spLocks noGrp="1"/>
          </p:cNvSpPr>
          <p:nvPr>
            <p:ph idx="1"/>
          </p:nvPr>
        </p:nvSpPr>
        <p:spPr/>
        <p:txBody>
          <a:bodyPr/>
          <a:lstStyle/>
          <a:p>
            <a:pPr algn="just">
              <a:lnSpc>
                <a:spcPct val="150000"/>
              </a:lnSpc>
              <a:spcBef>
                <a:spcPts val="0"/>
              </a:spcBef>
            </a:pPr>
            <a:r>
              <a:rPr lang="el-GR" dirty="0"/>
              <a:t>Πρέπει να επιβάλλονται τέλη στους χρήστες της υποδομής </a:t>
            </a:r>
          </a:p>
          <a:p>
            <a:pPr algn="just">
              <a:lnSpc>
                <a:spcPct val="150000"/>
              </a:lnSpc>
              <a:spcBef>
                <a:spcPts val="0"/>
              </a:spcBef>
            </a:pPr>
            <a:r>
              <a:rPr lang="el-GR" dirty="0"/>
              <a:t>Η τιμολόγηση θα βασίζεται σε μεθοδολογία βάσει του κώδικα τιμολογίων που θα υποβάλλεται προς έγκριση στη ΡΑΕ </a:t>
            </a:r>
          </a:p>
        </p:txBody>
      </p:sp>
    </p:spTree>
    <p:extLst>
      <p:ext uri="{BB962C8B-B14F-4D97-AF65-F5344CB8AC3E}">
        <p14:creationId xmlns:p14="http://schemas.microsoft.com/office/powerpoint/2010/main" val="228500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C-239/07</a:t>
            </a:r>
            <a:r>
              <a:rPr lang="el-GR" sz="3200" b="1" dirty="0"/>
              <a:t> - Sabatauskas κ.λπ.</a:t>
            </a:r>
          </a:p>
        </p:txBody>
      </p:sp>
      <p:sp>
        <p:nvSpPr>
          <p:cNvPr id="3" name="2 - Θέση περιεχομένου"/>
          <p:cNvSpPr>
            <a:spLocks noGrp="1"/>
          </p:cNvSpPr>
          <p:nvPr>
            <p:ph idx="1"/>
          </p:nvPr>
        </p:nvSpPr>
        <p:spPr/>
        <p:txBody>
          <a:bodyPr>
            <a:normAutofit lnSpcReduction="10000"/>
          </a:bodyPr>
          <a:lstStyle/>
          <a:p>
            <a:pPr algn="just">
              <a:lnSpc>
                <a:spcPct val="150000"/>
              </a:lnSpc>
              <a:spcBef>
                <a:spcPts val="0"/>
              </a:spcBef>
            </a:pPr>
            <a:r>
              <a:rPr lang="el-GR" sz="2400" dirty="0"/>
              <a:t>Προδικαστική απόφαση </a:t>
            </a:r>
          </a:p>
          <a:p>
            <a:pPr algn="just">
              <a:lnSpc>
                <a:spcPct val="150000"/>
              </a:lnSpc>
              <a:spcBef>
                <a:spcPts val="0"/>
              </a:spcBef>
            </a:pPr>
            <a:r>
              <a:rPr lang="el-GR" sz="2400" dirty="0"/>
              <a:t>Οι Sabatauskas κ.λπ., μέλη του Κοινοβουλίου της Λιθουανίας, ζήτησαν να ελεγχθεί η συνταγματικότητα του άρθρου 15 παρ. 2 του νόμου για την ηλεκτρική ενέργεια της 1ης Ιουλίου 2004 από το Συνταγματικό Δικαστήριο της Δημοκρατίας της Λιθουανίας</a:t>
            </a:r>
          </a:p>
          <a:p>
            <a:pPr algn="just">
              <a:lnSpc>
                <a:spcPct val="150000"/>
              </a:lnSpc>
              <a:spcBef>
                <a:spcPts val="0"/>
              </a:spcBef>
            </a:pPr>
            <a:r>
              <a:rPr lang="el-GR" sz="2400" dirty="0"/>
              <a:t>Η αίτηση προδικαστικής απόφασης αναφέρεται  στην ερμηνεία του άρθρου 20 της οδηγίας 2003/54/ΕΚ σχετικά με τους κοινούς κανόνες για την εσωτερική αγορά ηλεκτρικής ενέργειας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C-239/07</a:t>
            </a:r>
            <a:endParaRPr lang="el-GR" sz="3200" b="1" dirty="0"/>
          </a:p>
        </p:txBody>
      </p:sp>
      <p:sp>
        <p:nvSpPr>
          <p:cNvPr id="3" name="2 - Θέση περιεχομένου"/>
          <p:cNvSpPr>
            <a:spLocks noGrp="1"/>
          </p:cNvSpPr>
          <p:nvPr>
            <p:ph idx="1"/>
          </p:nvPr>
        </p:nvSpPr>
        <p:spPr/>
        <p:txBody>
          <a:bodyPr>
            <a:normAutofit fontScale="85000" lnSpcReduction="10000"/>
          </a:bodyPr>
          <a:lstStyle/>
          <a:p>
            <a:pPr algn="just"/>
            <a:r>
              <a:rPr lang="el-GR" dirty="0"/>
              <a:t>Το άρθρο 20 της οδηγίας, με τίτλο «Πρόσβαση τρίτων», διευκρινίζει:</a:t>
            </a:r>
          </a:p>
          <a:p>
            <a:pPr algn="just">
              <a:lnSpc>
                <a:spcPct val="150000"/>
              </a:lnSpc>
              <a:spcBef>
                <a:spcPts val="0"/>
              </a:spcBef>
            </a:pPr>
            <a:r>
              <a:rPr lang="el-GR" dirty="0"/>
              <a:t>«1. Τα κράτη μέλη διασφαλίζουν την εφαρμογή ενός συστήματος για την πρόσβαση τρίτων στα δίκτυα μεταφοράς και διανομής με βάση δημοσιευμένα τιμολόγια, το οποίο ισχύει για όλους τους επιλέξιμους πελάτες και εφαρμόζεται αντικειμενικά και χωρίς διακρίσεις μεταξύ των χρηστών του δικτύου. </a:t>
            </a:r>
            <a:r>
              <a:rPr lang="en-US" dirty="0"/>
              <a:t>[……..] </a:t>
            </a:r>
            <a:r>
              <a:rPr lang="el-GR" dirty="0"/>
              <a:t>Ο διαχειριστής του δικτύου μεταφοράς ή διανομής μπορεί να αρνείται την πρόσβαση λόγω έλλειψης χωρητικότητας. Η άρνηση αυτή πρέπει να αιτιολογείται δεόντως</a:t>
            </a:r>
            <a:r>
              <a:rPr lang="en-US" dirty="0"/>
              <a:t>……………………………</a:t>
            </a:r>
            <a:r>
              <a:rPr lang="el-GR" dirty="0"/>
              <a:t>»</a:t>
            </a:r>
          </a:p>
          <a:p>
            <a:pPr algn="just"/>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C-239/07</a:t>
            </a:r>
            <a:endParaRPr lang="el-GR" sz="3200" b="1" dirty="0"/>
          </a:p>
        </p:txBody>
      </p:sp>
      <p:sp>
        <p:nvSpPr>
          <p:cNvPr id="3" name="2 - Θέση περιεχομένου"/>
          <p:cNvSpPr>
            <a:spLocks noGrp="1"/>
          </p:cNvSpPr>
          <p:nvPr>
            <p:ph idx="1"/>
          </p:nvPr>
        </p:nvSpPr>
        <p:spPr/>
        <p:txBody>
          <a:bodyPr>
            <a:normAutofit fontScale="92500" lnSpcReduction="10000"/>
          </a:bodyPr>
          <a:lstStyle/>
          <a:p>
            <a:pPr algn="just"/>
            <a:r>
              <a:rPr lang="el-GR" dirty="0"/>
              <a:t>Το άρθρο 15, παρ. 2, του νόμου για την ηλεκτρική ενέργεια, όπως διατυπώθηκε με τον νόμο IX‑2307, της 1ης Ιουλίου 2004, έχει ως εξής:</a:t>
            </a:r>
          </a:p>
          <a:p>
            <a:pPr algn="just"/>
            <a:r>
              <a:rPr lang="el-GR" dirty="0"/>
              <a:t>«Ο διαχειριστής του δικτύου μεταφοράς πρέπει να εξασφαλίζει ότι οι προϋποθέσεις για τη σύνδεση στο δίκτυο των εξοπλισμών των παραγωγών ηλεκτρικής ενέργειας, των διαχειριστών του δικτύου διανομής και των πελατών πληρούν τις απαιτήσεις που επιβάλλονται κατά νόμο και δεν δημιουργούν διακρίσεις. </a:t>
            </a:r>
            <a:r>
              <a:rPr lang="el-GR" b="1" dirty="0"/>
              <a:t>Ο εξοπλισμός ενός πελάτη μπορεί να συνδεθεί με δίκτυο μεταφοράς ηλεκτρικής ενέργειας μόνον όταν ο διαχειριστής του δικτύου διανομής αρνείται, λόγω επιβεβλημένων απαιτήσεων τεχνικής ή λειτουργικής φύσης, να συνδέσει στο δίκτυο τον εξοπλισμό πελάτη, που βρίσκεται στην περιφέρεια ασκήσεως δραστηριότητας η οποία αναφέρεται στην άδεια του διαχειριστή του δικτύου διανομής.»</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C-239/07</a:t>
            </a:r>
            <a:r>
              <a:rPr lang="el-GR" sz="3200" b="1" dirty="0"/>
              <a:t> </a:t>
            </a:r>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spcBef>
                <a:spcPts val="0"/>
              </a:spcBef>
            </a:pPr>
            <a:r>
              <a:rPr lang="el-GR" sz="2000" dirty="0"/>
              <a:t>Πραγματικά περιστατικά - Οι καταναλωτές είναι συνδεδεμένοι με τα δίκτυα διανομής που εκμεταλλεύονται δύο διαχειριστές τέτοιου είδους</a:t>
            </a:r>
          </a:p>
          <a:p>
            <a:pPr algn="just">
              <a:lnSpc>
                <a:spcPct val="150000"/>
              </a:lnSpc>
              <a:spcBef>
                <a:spcPts val="0"/>
              </a:spcBef>
            </a:pPr>
            <a:r>
              <a:rPr lang="el-GR" sz="2000" dirty="0"/>
              <a:t>Οι δύο αυτοί χρήστες διαχειρίζονται και τα δίκτυα της μεταφοράς </a:t>
            </a:r>
          </a:p>
          <a:p>
            <a:pPr algn="just">
              <a:lnSpc>
                <a:spcPct val="150000"/>
              </a:lnSpc>
              <a:spcBef>
                <a:spcPts val="0"/>
              </a:spcBef>
            </a:pPr>
            <a:r>
              <a:rPr lang="el-GR" sz="2000" dirty="0"/>
              <a:t>Εξάλλου, πέντε εταιρίες διαχειρίζονται τοπικά δίκτυα, που πληρούν τις δικές τους απαιτήσεις και τις απαιτήσεις των κατοίκων μιας μικρής περιοχής. Τέλος, έξι εταιρίες που διαχειρίζονται βιομηχανικές επιχειρήσεις είναι συνδεδεμένες απευθείας με δίκτυα μεταφοράς.</a:t>
            </a:r>
          </a:p>
          <a:p>
            <a:pPr algn="just">
              <a:lnSpc>
                <a:spcPct val="150000"/>
              </a:lnSpc>
              <a:spcBef>
                <a:spcPts val="0"/>
              </a:spcBef>
            </a:pPr>
            <a:r>
              <a:rPr lang="el-GR" sz="2000" dirty="0"/>
              <a:t>Το επίδικο πρόβλημα = Οι νέοι πελάτες δεν μπορούν να επιλέξουν ελεύθερα με ποιο είδος δικτύου θα συνδέσουν τον εξοπλισμό τους και πρέπει να συνδεθούν με δίκτυο διανομής. Ο πελάτης μπορεί να συνδέσει τον εξοπλισμό του με δίκτυο μεταφοράς μόνον όταν ο διαχειριστής του δικτύου διανομής αρνείται να τον συνδέσει στο δίκτυό του λόγω επιβεβλημένων απαιτήσεων τεχνικής ή λειτουργικής φύσης.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C-239/07</a:t>
            </a:r>
            <a:endParaRPr lang="el-GR" sz="3200" b="1" dirty="0"/>
          </a:p>
        </p:txBody>
      </p:sp>
      <p:sp>
        <p:nvSpPr>
          <p:cNvPr id="3" name="2 - Θέση περιεχομένου"/>
          <p:cNvSpPr>
            <a:spLocks noGrp="1"/>
          </p:cNvSpPr>
          <p:nvPr>
            <p:ph idx="1"/>
          </p:nvPr>
        </p:nvSpPr>
        <p:spPr/>
        <p:txBody>
          <a:bodyPr>
            <a:normAutofit/>
          </a:bodyPr>
          <a:lstStyle/>
          <a:p>
            <a:pPr algn="just">
              <a:lnSpc>
                <a:spcPct val="150000"/>
              </a:lnSpc>
              <a:spcBef>
                <a:spcPts val="0"/>
              </a:spcBef>
            </a:pPr>
            <a:r>
              <a:rPr lang="el-GR" sz="2400" dirty="0"/>
              <a:t>Προδικαστικό ερώτημα  = αν το άρθρο 20 της οδηγίας έχει την έννοια ότι τα κράτη μέλη οφείλουν να θεσπίσουν ρύθμιση που να προβλέπει, αφενός, ότι οι τρίτοι μπορούν να επιλέγουν, κατά τη διακριτική τους ευχέρεια, το είδος δικτύου, μεταφοράς ή διανομής, στο οποίο επιθυμούν να έχουν πρόσβαση ή να συνδεθούν και, αφετέρου, ότι ο διαχειριστής του δικτύου αυτού υποχρεούται να τους επιτρέπει την πρόσβαση ή τη σύνδεση στο δίκτυό του εφόσον διαθέτει την απαιτούμενη χωρητικότητα.</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C-239/07</a:t>
            </a:r>
            <a:endParaRPr lang="el-GR" sz="3200" b="1" dirty="0"/>
          </a:p>
        </p:txBody>
      </p:sp>
      <p:sp>
        <p:nvSpPr>
          <p:cNvPr id="3" name="2 - Θέση περιεχομένου"/>
          <p:cNvSpPr>
            <a:spLocks noGrp="1"/>
          </p:cNvSpPr>
          <p:nvPr>
            <p:ph idx="1"/>
          </p:nvPr>
        </p:nvSpPr>
        <p:spPr/>
        <p:txBody>
          <a:bodyPr>
            <a:normAutofit fontScale="92500"/>
          </a:bodyPr>
          <a:lstStyle/>
          <a:p>
            <a:pPr algn="just">
              <a:lnSpc>
                <a:spcPct val="150000"/>
              </a:lnSpc>
              <a:spcBef>
                <a:spcPts val="0"/>
              </a:spcBef>
            </a:pPr>
            <a:r>
              <a:rPr lang="el-GR" dirty="0"/>
              <a:t>Εκτίμηση του Δικαστηρίου  - </a:t>
            </a:r>
            <a:r>
              <a:rPr lang="el-GR" sz="2600" dirty="0"/>
              <a:t>Ο</a:t>
            </a:r>
            <a:r>
              <a:rPr lang="el-GR" sz="2600" dirty="0">
                <a:solidFill>
                  <a:srgbClr val="000000"/>
                </a:solidFill>
              </a:rPr>
              <a:t>ι πελάτες επιλέγουν ελεύθερα τους προμηθευτές τους, οι τελευταίοι πρέπει να μπορούν να έχουν πρόσβαση στα διάφορα δίκτυα μεταφοράς και διανομής που φέρνουν την ηλεκτρική ενέργεια μέχρι τους πελάτες </a:t>
            </a:r>
          </a:p>
          <a:p>
            <a:pPr algn="just">
              <a:lnSpc>
                <a:spcPct val="150000"/>
              </a:lnSpc>
              <a:spcBef>
                <a:spcPts val="0"/>
              </a:spcBef>
            </a:pPr>
            <a:r>
              <a:rPr lang="el-GR" sz="2600" dirty="0">
                <a:solidFill>
                  <a:srgbClr val="000000"/>
                </a:solidFill>
              </a:rPr>
              <a:t>Η ελεύθερη πρόσβαση των τρίτων στα δίκτυα μεταφοράς και διανομής είναι ένα από τα ουσιώδη μέτρα που τα κράτη μέλη οφείλουν να εφαρμόζουν για να ολοκληρωθεί η εσωτερική αγορά ηλεκτρικής ενέργειας </a:t>
            </a:r>
            <a:endParaRPr lang="el-GR" sz="2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22960" y="859536"/>
            <a:ext cx="10530840" cy="5317427"/>
          </a:xfrm>
        </p:spPr>
        <p:txBody>
          <a:bodyPr>
            <a:normAutofit/>
          </a:bodyPr>
          <a:lstStyle/>
          <a:p>
            <a:pPr algn="ctr">
              <a:buNone/>
            </a:pPr>
            <a:r>
              <a:rPr lang="el-GR" sz="3200" dirty="0"/>
              <a:t>     </a:t>
            </a:r>
            <a:endParaRPr lang="en-US" sz="3200" dirty="0"/>
          </a:p>
          <a:p>
            <a:pPr algn="ctr">
              <a:buNone/>
            </a:pPr>
            <a:endParaRPr lang="en-US" sz="3200" dirty="0"/>
          </a:p>
          <a:p>
            <a:pPr algn="ctr">
              <a:buNone/>
            </a:pPr>
            <a:r>
              <a:rPr lang="el-GR" sz="3600" dirty="0"/>
              <a:t>ΘΕΜΑ ΠΑΡΟΥΣΙΑΣΗΣ</a:t>
            </a:r>
          </a:p>
          <a:p>
            <a:pPr algn="ctr">
              <a:buNone/>
            </a:pPr>
            <a:r>
              <a:rPr lang="el-GR" sz="3600" dirty="0"/>
              <a:t>ΔΙΚΤΥΑ ΚΑΙ ΠΡΟΣΒΑΣΗ ΤΡΙΤΟΥ </a:t>
            </a:r>
          </a:p>
          <a:p>
            <a:pPr algn="ctr">
              <a:buNone/>
            </a:pPr>
            <a:r>
              <a:rPr lang="el-GR" sz="3600" dirty="0"/>
              <a:t>ΕΙΣΗΓΗΤΗΣ</a:t>
            </a:r>
            <a:r>
              <a:rPr lang="en-US" sz="3600" dirty="0"/>
              <a:t>: </a:t>
            </a:r>
            <a:r>
              <a:rPr lang="el-GR" sz="3600" dirty="0"/>
              <a:t>ΠΑΝΑΓΙΩΤΗΣ ΑΡΓΑΛΙΑΣ</a:t>
            </a:r>
          </a:p>
          <a:p>
            <a:pPr algn="ctr">
              <a:buNone/>
            </a:pPr>
            <a:r>
              <a:rPr lang="el-GR" sz="3600" dirty="0"/>
              <a:t>ΔΝ, Ειδικός Συνεργάτης ΔΠΘ</a:t>
            </a:r>
          </a:p>
          <a:p>
            <a:pPr algn="ctr">
              <a:buNone/>
            </a:pPr>
            <a:br>
              <a:rPr lang="el-GR" sz="3600" dirty="0"/>
            </a:br>
            <a:endParaRPr lang="el-GR"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C-239/07</a:t>
            </a:r>
            <a:endParaRPr lang="el-GR" sz="3200" b="1" dirty="0"/>
          </a:p>
        </p:txBody>
      </p:sp>
      <p:sp>
        <p:nvSpPr>
          <p:cNvPr id="3" name="2 - Θέση περιεχομένου"/>
          <p:cNvSpPr>
            <a:spLocks noGrp="1"/>
          </p:cNvSpPr>
          <p:nvPr>
            <p:ph idx="1"/>
          </p:nvPr>
        </p:nvSpPr>
        <p:spPr/>
        <p:txBody>
          <a:bodyPr>
            <a:normAutofit fontScale="77500" lnSpcReduction="20000"/>
          </a:bodyPr>
          <a:lstStyle/>
          <a:p>
            <a:pPr algn="just">
              <a:lnSpc>
                <a:spcPct val="160000"/>
              </a:lnSpc>
              <a:spcBef>
                <a:spcPts val="0"/>
              </a:spcBef>
            </a:pPr>
            <a:r>
              <a:rPr lang="el-GR" dirty="0"/>
              <a:t>Εκτίμηση Δικαστηρίου - Ο όρος «πρόσβαση» αφορά την προμήθεια ηλεκτρικής ενέργειας, περιλαμβάνοντας ιδίως την ποιότητα, την τακτική παροχή και το κόστος της υπηρεσίας. </a:t>
            </a:r>
          </a:p>
          <a:p>
            <a:pPr algn="just">
              <a:lnSpc>
                <a:spcPct val="160000"/>
              </a:lnSpc>
              <a:spcBef>
                <a:spcPts val="0"/>
              </a:spcBef>
            </a:pPr>
            <a:r>
              <a:rPr lang="el-GR" dirty="0"/>
              <a:t>Χρησιμοποιείται συχνά στο πλαίσιο της εξασφάλισης τιμολογίων άνευ διακρίσεων</a:t>
            </a:r>
          </a:p>
          <a:p>
            <a:pPr algn="just">
              <a:lnSpc>
                <a:spcPct val="160000"/>
              </a:lnSpc>
              <a:spcBef>
                <a:spcPts val="0"/>
              </a:spcBef>
            </a:pPr>
            <a:r>
              <a:rPr lang="el-GR" dirty="0"/>
              <a:t>Η παρέμβαση των ρυθμιστικών αρχών εξασφαλίζει την ύπαρξη προϋποθέσεων πρόσβασης άνευ διακρίσεων</a:t>
            </a:r>
          </a:p>
          <a:p>
            <a:pPr algn="just">
              <a:lnSpc>
                <a:spcPct val="160000"/>
              </a:lnSpc>
              <a:spcBef>
                <a:spcPts val="0"/>
              </a:spcBef>
            </a:pPr>
            <a:r>
              <a:rPr lang="el-GR" dirty="0"/>
              <a:t>Για να εξασφαλισθεί η αποτελεσματική πρόσβαση στην αγορά όλων των συντελεστών της αγοράς απαιτείται η εφαρμογή μηχανισμών εξισορρόπησης που δεν επιβάλλουν διακρίσεις και αντικατοπτρίζουν το κόστος.</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C-239/07</a:t>
            </a:r>
            <a:endParaRPr lang="el-GR" sz="3200" dirty="0"/>
          </a:p>
        </p:txBody>
      </p:sp>
      <p:sp>
        <p:nvSpPr>
          <p:cNvPr id="3" name="2 - Θέση περιεχομένου"/>
          <p:cNvSpPr>
            <a:spLocks noGrp="1"/>
          </p:cNvSpPr>
          <p:nvPr>
            <p:ph idx="1"/>
          </p:nvPr>
        </p:nvSpPr>
        <p:spPr>
          <a:xfrm>
            <a:off x="838200" y="1584960"/>
            <a:ext cx="10515600" cy="4795520"/>
          </a:xfrm>
        </p:spPr>
        <p:txBody>
          <a:bodyPr>
            <a:noAutofit/>
          </a:bodyPr>
          <a:lstStyle/>
          <a:p>
            <a:pPr algn="just">
              <a:lnSpc>
                <a:spcPct val="170000"/>
              </a:lnSpc>
              <a:spcBef>
                <a:spcPts val="0"/>
              </a:spcBef>
            </a:pPr>
            <a:r>
              <a:rPr lang="el-GR" sz="2000" dirty="0"/>
              <a:t>Η λέξη «σύνδεση» χρησιμοποιείται περισσότερο σε ένα τεχνικό πλαίσιο και αφορά τη φυσική σύνδεση με το δίκτυο.</a:t>
            </a:r>
          </a:p>
          <a:p>
            <a:pPr algn="just">
              <a:lnSpc>
                <a:spcPct val="170000"/>
              </a:lnSpc>
              <a:spcBef>
                <a:spcPts val="0"/>
              </a:spcBef>
            </a:pPr>
            <a:r>
              <a:rPr lang="el-GR" sz="2000" dirty="0"/>
              <a:t>Έτσι, το άρθρο 5 της οδηγίας προβλέπει ότι τα κράτη μέλη εξασφαλίζουν τον καθορισμό κριτηρίων τεχνικής ασφάλειας και την εκπόνηση και δημοσιοποίηση τεχνικών κανόνων που ορίζουν τις ελάχιστες τεχνικές προδιαγραφές σχεδιασμού και λειτουργίας όσον αφορά τη σύνδεση με δίκτυο εγκαταστάσεων παραγωγής, δικτύων διανομής, εξοπλισμού άμεσα συνδεδεμένων καταναλωτών </a:t>
            </a:r>
          </a:p>
          <a:p>
            <a:pPr algn="just">
              <a:lnSpc>
                <a:spcPct val="170000"/>
              </a:lnSpc>
              <a:spcBef>
                <a:spcPts val="0"/>
              </a:spcBef>
            </a:pPr>
            <a:r>
              <a:rPr lang="el-GR" sz="2000" dirty="0"/>
              <a:t>Οι ρυθμιστικές αρχές είναι υπεύθυνες για την εξασφάλιση της αμεροληψίας και του ουσιαστικού ανταγωνισμού</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C-239/07</a:t>
            </a:r>
            <a:endParaRPr lang="el-GR" sz="3200" b="1" dirty="0"/>
          </a:p>
        </p:txBody>
      </p:sp>
      <p:sp>
        <p:nvSpPr>
          <p:cNvPr id="3" name="2 - Θέση περιεχομένου"/>
          <p:cNvSpPr>
            <a:spLocks noGrp="1"/>
          </p:cNvSpPr>
          <p:nvPr>
            <p:ph idx="1"/>
          </p:nvPr>
        </p:nvSpPr>
        <p:spPr/>
        <p:txBody>
          <a:bodyPr>
            <a:normAutofit fontScale="92500"/>
          </a:bodyPr>
          <a:lstStyle/>
          <a:p>
            <a:pPr algn="just">
              <a:lnSpc>
                <a:spcPct val="150000"/>
              </a:lnSpc>
              <a:spcBef>
                <a:spcPts val="0"/>
              </a:spcBef>
            </a:pPr>
            <a:r>
              <a:rPr lang="el-GR" sz="2400" dirty="0"/>
              <a:t>πρόσβαση στο δίκτυο νοείται το δικαίωμα χρήσης των δικτύων ηλεκτρικής ενέργειας και ότι η σύνδεση αντιστοιχεί στη φυσική σύνδεση με το δίκτυο. </a:t>
            </a:r>
          </a:p>
          <a:p>
            <a:pPr algn="just">
              <a:lnSpc>
                <a:spcPct val="150000"/>
              </a:lnSpc>
              <a:spcBef>
                <a:spcPts val="0"/>
              </a:spcBef>
            </a:pPr>
            <a:r>
              <a:rPr lang="el-GR" sz="2400" dirty="0"/>
              <a:t>Το άρθρο 20 της οδηγίας έχει την έννοια ότι καθορίζει τις υποχρεώσεις των κρατών μελών μόνον ως προς την πρόσβαση και όχι ως προς τη σύνδεση των τρίτων με τα δίκτυα μεταφοράς και διανομής ηλεκτρικής ενέργειας και ότι δεν προβλέπει ότι το σύστημα πρόσβασης στα δίκτυα το οποίο οφείλουν να θεσπίσουν τα κράτη μέλη πρέπει να επιτρέπει στον επιλέξιμο πελάτη την επιλογή, κατά τη διακριτική του ευχέρεια, του είδους δικτύου με το οποίο επιθυμεί να συνδεθεί.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C-239/07</a:t>
            </a:r>
            <a:endParaRPr lang="el-GR" sz="3200" b="1" dirty="0"/>
          </a:p>
        </p:txBody>
      </p:sp>
      <p:sp>
        <p:nvSpPr>
          <p:cNvPr id="3" name="2 - Θέση περιεχομένου"/>
          <p:cNvSpPr>
            <a:spLocks noGrp="1"/>
          </p:cNvSpPr>
          <p:nvPr>
            <p:ph idx="1"/>
          </p:nvPr>
        </p:nvSpPr>
        <p:spPr/>
        <p:txBody>
          <a:bodyPr>
            <a:normAutofit/>
          </a:bodyPr>
          <a:lstStyle/>
          <a:p>
            <a:pPr algn="just">
              <a:lnSpc>
                <a:spcPct val="150000"/>
              </a:lnSpc>
              <a:spcBef>
                <a:spcPts val="0"/>
              </a:spcBef>
            </a:pPr>
            <a:r>
              <a:rPr lang="el-GR" sz="2400" dirty="0"/>
              <a:t>Το εν λόγω άρθρο 20 έχει επίσης την έννοια ότι δεν απαγορεύει εθνική ρύθμιση που προβλέπει ότι ο εξοπλισμός επιλέξιμου πελάτη δεν μπορεί να συνδεθεί με δίκτυο μεταφοράς παρά μόνον αν ο διαχειριστής του δικτύου διανομής αρνείται, λόγω επιβεβλημένων απαιτήσεων τεχνικής ή λειτουργικής φύσης, να συνδέσει με το δίκτυο τον εξοπλισμό πελάτη</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C‑439/06</a:t>
            </a:r>
            <a:endParaRPr lang="el-GR" sz="3200" b="1" dirty="0"/>
          </a:p>
        </p:txBody>
      </p:sp>
      <p:sp>
        <p:nvSpPr>
          <p:cNvPr id="3" name="2 - Θέση περιεχομένου"/>
          <p:cNvSpPr>
            <a:spLocks noGrp="1"/>
          </p:cNvSpPr>
          <p:nvPr>
            <p:ph idx="1"/>
          </p:nvPr>
        </p:nvSpPr>
        <p:spPr>
          <a:xfrm>
            <a:off x="711200" y="1428737"/>
            <a:ext cx="9685310" cy="4494543"/>
          </a:xfrm>
        </p:spPr>
        <p:txBody>
          <a:bodyPr>
            <a:normAutofit fontScale="92500" lnSpcReduction="20000"/>
          </a:bodyPr>
          <a:lstStyle/>
          <a:p>
            <a:pPr algn="just"/>
            <a:r>
              <a:rPr lang="el-GR" dirty="0"/>
              <a:t>Προδικαστική απόφαση 22.05.2008 </a:t>
            </a:r>
          </a:p>
          <a:p>
            <a:pPr algn="just"/>
            <a:r>
              <a:rPr lang="el-GR" dirty="0"/>
              <a:t>Η </a:t>
            </a:r>
            <a:r>
              <a:rPr lang="el-GR" dirty="0" err="1"/>
              <a:t>citiworks</a:t>
            </a:r>
            <a:r>
              <a:rPr lang="el-GR" dirty="0"/>
              <a:t> είναι εταιρία γερμανικού δικαίου με δραστηριότητα την παροχή ενέργειας. Από την αρχή του 2004, παρέχει ηλεκτρική ενέργεια στην DFS </a:t>
            </a:r>
            <a:r>
              <a:rPr lang="el-GR" dirty="0" err="1"/>
              <a:t>Deutsche</a:t>
            </a:r>
            <a:r>
              <a:rPr lang="el-GR" dirty="0"/>
              <a:t> </a:t>
            </a:r>
            <a:r>
              <a:rPr lang="el-GR" dirty="0" err="1"/>
              <a:t>Flugsicherung</a:t>
            </a:r>
            <a:r>
              <a:rPr lang="el-GR" dirty="0"/>
              <a:t> </a:t>
            </a:r>
            <a:r>
              <a:rPr lang="el-GR" dirty="0" err="1"/>
              <a:t>GmbH</a:t>
            </a:r>
            <a:r>
              <a:rPr lang="el-GR" dirty="0"/>
              <a:t> που βρίσκεται στον χώρο του αερολιμένα Λειψίας/</a:t>
            </a:r>
            <a:r>
              <a:rPr lang="el-GR" dirty="0" err="1"/>
              <a:t>Χάλλης</a:t>
            </a:r>
            <a:r>
              <a:rPr lang="el-GR" dirty="0"/>
              <a:t>. </a:t>
            </a:r>
          </a:p>
          <a:p>
            <a:pPr algn="just"/>
            <a:r>
              <a:rPr lang="el-GR" dirty="0"/>
              <a:t>Η τελευταία εταιρία ανήκει κατά 100 % στο ομοσπονδιακό κράτος και είναι επιφορτισμένη με τον έλεγχο της εναέριας κυκλοφορίας στη Γερμανία.</a:t>
            </a:r>
          </a:p>
          <a:p>
            <a:pPr algn="just"/>
            <a:r>
              <a:rPr lang="el-GR" dirty="0"/>
              <a:t>Η FLH είναι η εταιρία που εκμεταλλεύεται τον αερολιμένα Λειψίας/</a:t>
            </a:r>
            <a:r>
              <a:rPr lang="el-GR" dirty="0" err="1"/>
              <a:t>Χάλλης</a:t>
            </a:r>
            <a:r>
              <a:rPr lang="el-GR" dirty="0"/>
              <a:t>. Προς τούτο, διατηρεί ένα δίκτυο παροχής ενέργειας το οποίο ικανοποιεί τις δικές της ανάγκες σε ηλεκτρική ενέργεια καθώς και αυτές 93 άλλων επιχειρήσεων στον χώρο του αερολιμένα.</a:t>
            </a:r>
          </a:p>
          <a:p>
            <a:pPr algn="just">
              <a:buNone/>
            </a:pPr>
            <a:endParaRPr lang="el-GR" dirty="0"/>
          </a:p>
          <a:p>
            <a:pPr algn="just"/>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99D162-1B08-49DB-809B-AF528954E6E8}"/>
              </a:ext>
            </a:extLst>
          </p:cNvPr>
          <p:cNvSpPr>
            <a:spLocks noGrp="1"/>
          </p:cNvSpPr>
          <p:nvPr>
            <p:ph type="title"/>
          </p:nvPr>
        </p:nvSpPr>
        <p:spPr/>
        <p:txBody>
          <a:bodyPr/>
          <a:lstStyle/>
          <a:p>
            <a:r>
              <a:rPr lang="en-US" b="1" dirty="0"/>
              <a:t>C‑439/06</a:t>
            </a:r>
            <a:endParaRPr lang="el-GR" dirty="0"/>
          </a:p>
        </p:txBody>
      </p:sp>
      <p:sp>
        <p:nvSpPr>
          <p:cNvPr id="3" name="Θέση περιεχομένου 2">
            <a:extLst>
              <a:ext uri="{FF2B5EF4-FFF2-40B4-BE49-F238E27FC236}">
                <a16:creationId xmlns:a16="http://schemas.microsoft.com/office/drawing/2014/main" id="{810D2957-98B6-4874-8E6C-5E4CFB67FF15}"/>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Η FLH ζήτησε να αναγνωριστεί το επίμαχο στην κύρια δίκη δίκτυο ως ιδιωτικό δίκτυο εφοδιασμού υπό την έννοια του άρθρου 110 του </a:t>
            </a:r>
            <a:r>
              <a:rPr lang="el-GR" dirty="0" err="1"/>
              <a:t>EnWG</a:t>
            </a:r>
            <a:r>
              <a:rPr lang="el-GR" dirty="0"/>
              <a:t>. Κατά την εξέταση της αιτήσεως αυτής, η ρυθμιστική αρχή κάλεσε, στις 20 Ιανουαρίου 2006, τη </a:t>
            </a:r>
            <a:r>
              <a:rPr lang="el-GR" dirty="0" err="1"/>
              <a:t>citiworks</a:t>
            </a:r>
            <a:r>
              <a:rPr lang="el-GR" dirty="0"/>
              <a:t> να παρέμβει.</a:t>
            </a:r>
          </a:p>
          <a:p>
            <a:pPr algn="just">
              <a:lnSpc>
                <a:spcPct val="150000"/>
              </a:lnSpc>
              <a:spcBef>
                <a:spcPts val="0"/>
              </a:spcBef>
            </a:pPr>
            <a:r>
              <a:rPr lang="el-GR" dirty="0"/>
              <a:t>Με απόφαση της 12ης Ιουλίου 2006, η ρυθμιστική αρχή δέχθηκε την αίτηση της FLH. </a:t>
            </a:r>
          </a:p>
          <a:p>
            <a:pPr algn="just">
              <a:lnSpc>
                <a:spcPct val="150000"/>
              </a:lnSpc>
              <a:spcBef>
                <a:spcPts val="0"/>
              </a:spcBef>
            </a:pPr>
            <a:r>
              <a:rPr lang="el-GR" dirty="0"/>
              <a:t>Η </a:t>
            </a:r>
            <a:r>
              <a:rPr lang="el-GR" dirty="0" err="1"/>
              <a:t>citiworks</a:t>
            </a:r>
            <a:r>
              <a:rPr lang="el-GR" dirty="0"/>
              <a:t> άσκησε κατά της αποφάσεως αυτής προσφυγή  ενώπιον του αρμόδιου εθνικού δικαστηρίου</a:t>
            </a:r>
            <a:endParaRPr lang="en-US" dirty="0"/>
          </a:p>
          <a:p>
            <a:endParaRPr lang="el-GR" dirty="0"/>
          </a:p>
        </p:txBody>
      </p:sp>
    </p:spTree>
    <p:extLst>
      <p:ext uri="{BB962C8B-B14F-4D97-AF65-F5344CB8AC3E}">
        <p14:creationId xmlns:p14="http://schemas.microsoft.com/office/powerpoint/2010/main" val="373656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C-439/06</a:t>
            </a:r>
            <a:endParaRPr lang="el-GR" sz="3200" dirty="0"/>
          </a:p>
        </p:txBody>
      </p:sp>
      <p:sp>
        <p:nvSpPr>
          <p:cNvPr id="3" name="2 - Θέση περιεχομένου"/>
          <p:cNvSpPr>
            <a:spLocks noGrp="1"/>
          </p:cNvSpPr>
          <p:nvPr>
            <p:ph idx="1"/>
          </p:nvPr>
        </p:nvSpPr>
        <p:spPr/>
        <p:txBody>
          <a:bodyPr>
            <a:normAutofit lnSpcReduction="10000"/>
          </a:bodyPr>
          <a:lstStyle/>
          <a:p>
            <a:pPr algn="just">
              <a:lnSpc>
                <a:spcPct val="150000"/>
              </a:lnSpc>
              <a:spcBef>
                <a:spcPts val="0"/>
              </a:spcBef>
            </a:pPr>
            <a:r>
              <a:rPr lang="el-GR" dirty="0"/>
              <a:t>Το άρθρο 110, παράγραφος 1, σημείο 1, του </a:t>
            </a:r>
            <a:r>
              <a:rPr lang="el-GR" dirty="0" err="1"/>
              <a:t>EnWG</a:t>
            </a:r>
            <a:r>
              <a:rPr lang="el-GR" dirty="0"/>
              <a:t>, η οποία απαλλάσσει ορισμένους διαχειριστές δικτύων παροχής ενέργειας από την υποχρέωση να παρέχουν στους τρίτους ελεύθερη πρόσβαση στα δίκτυα αυτά, με την αιτιολογία ότι τα τελευταία βρίσκονται σε επιχειρηματική ζώνη με λειτουργική ενότητα και χρησιμοποιούνται κυρίως για τη μεταφορά ηλεκτρικής ενέργειας εντός της επιχειρήσεως και προς συνδεδεμένες επιχειρήσεις.</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C-439/06</a:t>
            </a:r>
            <a:endParaRPr lang="el-GR" sz="3200" dirty="0"/>
          </a:p>
        </p:txBody>
      </p:sp>
      <p:sp>
        <p:nvSpPr>
          <p:cNvPr id="3" name="2 - Θέση περιεχομένου"/>
          <p:cNvSpPr>
            <a:spLocks noGrp="1"/>
          </p:cNvSpPr>
          <p:nvPr>
            <p:ph idx="1"/>
          </p:nvPr>
        </p:nvSpPr>
        <p:spPr/>
        <p:txBody>
          <a:bodyPr>
            <a:normAutofit lnSpcReduction="10000"/>
          </a:bodyPr>
          <a:lstStyle/>
          <a:p>
            <a:pPr algn="just"/>
            <a:r>
              <a:rPr lang="el-GR" dirty="0"/>
              <a:t>Με το ερώτημά του, το αιτούν δικαστήριο ερωτά στην ουσία αν το άρθρο 20, παράγραφος 1, της οδηγίας 2003/54 πρέπει να ερμηνευθεί υπό την έννοια ότι αποκλείει την εφαρμογή διατάξεως όπως το άρθρο 110, παράγραφος 1, σημείο 1, του </a:t>
            </a:r>
            <a:r>
              <a:rPr lang="el-GR" dirty="0" err="1"/>
              <a:t>EnWG</a:t>
            </a:r>
            <a:r>
              <a:rPr lang="el-GR" dirty="0"/>
              <a:t>, η οποία απαλλάσσει ορισμένους διαχειριστές δικτύων παροχής ενέργειας από την υποχρέωση να παρέχουν στους τρίτους ελεύθερη πρόσβαση στα δίκτυα αυτά, με την αιτιολογία ότι τα πιο πάνω δίκτυα βρίσκονται σε επιχειρηματική ζώνη με λειτουργική ενότητα χώρου και ότι χρησιμοποιούνται κυρίως για τη μεταφορά ενέργειας εντός της επιχειρήσεως και προς συνδεδεμένες επιχειρήσεις, χωρίς να αποδεικνύεται ότι η ελεύθερη πρόσβαση των τρίτων στα εν λόγω δίκτυα θα δημιουργήσει υπερβολικές επιπλοκές.</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C-439/06</a:t>
            </a:r>
            <a:endParaRPr lang="el-GR" sz="3200" dirty="0"/>
          </a:p>
        </p:txBody>
      </p:sp>
      <p:sp>
        <p:nvSpPr>
          <p:cNvPr id="3" name="2 - Θέση περιεχομένου"/>
          <p:cNvSpPr>
            <a:spLocks noGrp="1"/>
          </p:cNvSpPr>
          <p:nvPr>
            <p:ph idx="1"/>
          </p:nvPr>
        </p:nvSpPr>
        <p:spPr>
          <a:xfrm>
            <a:off x="497840" y="1714489"/>
            <a:ext cx="9755794" cy="4525963"/>
          </a:xfrm>
        </p:spPr>
        <p:txBody>
          <a:bodyPr>
            <a:normAutofit/>
          </a:bodyPr>
          <a:lstStyle/>
          <a:p>
            <a:pPr algn="just">
              <a:lnSpc>
                <a:spcPct val="150000"/>
              </a:lnSpc>
              <a:spcBef>
                <a:spcPts val="0"/>
              </a:spcBef>
            </a:pPr>
            <a:r>
              <a:rPr lang="el-GR" sz="2400" dirty="0"/>
              <a:t>Ένα από τα κύρια εμπόδια για την ολοκλήρωση μιας λειτουργικής και ανταγωνιστικής εσωτερικής αγοράς συνδέεται με την πρόσβαση στο δίκτυο, με την τιμολόγηση των υπηρεσιών και με τους διαφορετικούς βαθμούς ανοίγματος των αγορών μεταξύ των κρατών μελών.</a:t>
            </a:r>
          </a:p>
          <a:p>
            <a:pPr algn="just">
              <a:lnSpc>
                <a:spcPct val="150000"/>
              </a:lnSpc>
              <a:spcBef>
                <a:spcPts val="0"/>
              </a:spcBef>
            </a:pPr>
            <a:r>
              <a:rPr lang="el-GR" sz="2400" dirty="0"/>
              <a:t> Η πρόσβαση στο δίκτυο χωρίς δυσμενείς διακρίσεις, με διαφανή τρόπο και με λογικές τιμές είναι αναγκαία για την καλή λειτουργία του ανταγωνισμού και έχει πρωταρχική σημασία για την ολοκλήρωση της εσωτερικής αγοράς ηλεκτρικής ενέργειας.</a:t>
            </a:r>
          </a:p>
          <a:p>
            <a:pPr algn="just"/>
            <a:endParaRPr lang="el-GR" sz="2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C-439/06</a:t>
            </a:r>
            <a:endParaRPr lang="el-GR" sz="3200" b="1" dirty="0"/>
          </a:p>
        </p:txBody>
      </p:sp>
      <p:sp>
        <p:nvSpPr>
          <p:cNvPr id="3" name="2 - Θέση περιεχομένου"/>
          <p:cNvSpPr>
            <a:spLocks noGrp="1"/>
          </p:cNvSpPr>
          <p:nvPr>
            <p:ph idx="1"/>
          </p:nvPr>
        </p:nvSpPr>
        <p:spPr>
          <a:xfrm>
            <a:off x="680720" y="1500175"/>
            <a:ext cx="9572914" cy="4525963"/>
          </a:xfrm>
        </p:spPr>
        <p:txBody>
          <a:bodyPr>
            <a:normAutofit fontScale="92500"/>
          </a:bodyPr>
          <a:lstStyle/>
          <a:p>
            <a:pPr algn="just">
              <a:lnSpc>
                <a:spcPct val="150000"/>
              </a:lnSpc>
              <a:spcBef>
                <a:spcPts val="0"/>
              </a:spcBef>
            </a:pPr>
            <a:r>
              <a:rPr lang="el-GR" sz="2400" dirty="0"/>
              <a:t>Η αρχή της ελεύθερης προσβάσεως έχει εφαρμογή, στα δίκτυα μεταφοράς και στα δίκτυα διανομής ηλεκτρικής ενέργειας.</a:t>
            </a:r>
          </a:p>
          <a:p>
            <a:pPr algn="just">
              <a:lnSpc>
                <a:spcPct val="150000"/>
              </a:lnSpc>
              <a:spcBef>
                <a:spcPts val="0"/>
              </a:spcBef>
            </a:pPr>
            <a:r>
              <a:rPr lang="el-GR" sz="2400" dirty="0"/>
              <a:t>Ένα δίκτυο μεταφοράς είναι ένα διασυνδεδεμένο δίκτυο που χρησιμεύει για τη διοχέτευση ηλεκτρισμού υπερύψηλής και υψηλής τάσεως, ο οποίος προορίζεται να πωληθεί σε τελικούς πελάτες ή σε διανομείς, και, αφετέρου, ότι ένα δίκτυο διανομής είναι ένα δίκτυο που χρησιμεύει για τη διοχέτευση ηλεκτρισμού υψηλής, μεσαίας ή χαμηλής τάσεως, ο οποίος προορίζεται να πωληθεί σε πελάτες χονδρικής ή σε τελικούς πελάτες.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a:bodyPr>
          <a:lstStyle/>
          <a:p>
            <a:r>
              <a:rPr lang="el-GR" sz="3200" b="1" dirty="0"/>
              <a:t>Πρόσβαση τρίτου</a:t>
            </a:r>
            <a:r>
              <a:rPr lang="en-US" sz="3200" b="1" dirty="0"/>
              <a:t> </a:t>
            </a:r>
            <a:r>
              <a:rPr lang="el-GR" sz="3200" b="1" dirty="0"/>
              <a:t>στην ηλεκτρική ενέργεια και το φυσικό αέριο</a:t>
            </a:r>
          </a:p>
        </p:txBody>
      </p:sp>
      <p:sp>
        <p:nvSpPr>
          <p:cNvPr id="5" name="4 - Θέση περιεχομένου"/>
          <p:cNvSpPr>
            <a:spLocks noGrp="1"/>
          </p:cNvSpPr>
          <p:nvPr>
            <p:ph idx="1"/>
          </p:nvPr>
        </p:nvSpPr>
        <p:spPr/>
        <p:txBody>
          <a:bodyPr/>
          <a:lstStyle/>
          <a:p>
            <a:pPr algn="just">
              <a:lnSpc>
                <a:spcPct val="150000"/>
              </a:lnSpc>
              <a:spcBef>
                <a:spcPts val="0"/>
              </a:spcBef>
            </a:pPr>
            <a:r>
              <a:rPr lang="el-GR" dirty="0"/>
              <a:t>Το δικαίωμα της πρόσβασης τρίτου σε υποδομές συνιστά κανόνα και επιδίωξη της ευρωπαϊκής νομοθεσίας</a:t>
            </a:r>
          </a:p>
          <a:p>
            <a:pPr algn="just">
              <a:lnSpc>
                <a:spcPct val="150000"/>
              </a:lnSpc>
              <a:spcBef>
                <a:spcPts val="0"/>
              </a:spcBef>
            </a:pPr>
            <a:r>
              <a:rPr lang="el-GR" dirty="0"/>
              <a:t>Επίτευξη μιας απολύτως λειτουργικής και ανταγωνιστικής αγοράς ενέργειας</a:t>
            </a:r>
          </a:p>
          <a:p>
            <a:pPr algn="just">
              <a:lnSpc>
                <a:spcPct val="150000"/>
              </a:lnSpc>
              <a:spcBef>
                <a:spcPts val="0"/>
              </a:spcBef>
            </a:pPr>
            <a:r>
              <a:rPr lang="el-GR" dirty="0"/>
              <a:t>Θα πρέπει συνδέουμε το δικαίωμα πρόσβασης τρίτου με την αρχή του διαχωρισμού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C-439/06</a:t>
            </a:r>
            <a:endParaRPr lang="el-GR" sz="3200" dirty="0"/>
          </a:p>
        </p:txBody>
      </p:sp>
      <p:sp>
        <p:nvSpPr>
          <p:cNvPr id="3" name="2 - Θέση περιεχομένου"/>
          <p:cNvSpPr>
            <a:spLocks noGrp="1"/>
          </p:cNvSpPr>
          <p:nvPr>
            <p:ph idx="1"/>
          </p:nvPr>
        </p:nvSpPr>
        <p:spPr>
          <a:xfrm>
            <a:off x="838200" y="1600200"/>
            <a:ext cx="9372600" cy="5176520"/>
          </a:xfrm>
        </p:spPr>
        <p:txBody>
          <a:bodyPr>
            <a:noAutofit/>
          </a:bodyPr>
          <a:lstStyle/>
          <a:p>
            <a:pPr algn="just">
              <a:lnSpc>
                <a:spcPct val="150000"/>
              </a:lnSpc>
              <a:spcBef>
                <a:spcPts val="0"/>
              </a:spcBef>
              <a:buNone/>
            </a:pPr>
            <a:r>
              <a:rPr lang="el-GR" dirty="0"/>
              <a:t>Εξαιρέσεις</a:t>
            </a:r>
          </a:p>
          <a:p>
            <a:pPr algn="just">
              <a:lnSpc>
                <a:spcPct val="150000"/>
              </a:lnSpc>
              <a:spcBef>
                <a:spcPts val="0"/>
              </a:spcBef>
            </a:pPr>
            <a:r>
              <a:rPr lang="el-GR" dirty="0"/>
              <a:t>Έλλειψη χωρητικότητας</a:t>
            </a:r>
          </a:p>
          <a:p>
            <a:pPr algn="just">
              <a:lnSpc>
                <a:spcPct val="150000"/>
              </a:lnSpc>
              <a:spcBef>
                <a:spcPts val="0"/>
              </a:spcBef>
            </a:pPr>
            <a:r>
              <a:rPr lang="el-GR" dirty="0"/>
              <a:t>Εξαιρέσεις μικρών απομονωμένων δικτύων</a:t>
            </a:r>
          </a:p>
          <a:p>
            <a:pPr algn="just">
              <a:lnSpc>
                <a:spcPct val="150000"/>
              </a:lnSpc>
              <a:spcBef>
                <a:spcPts val="0"/>
              </a:spcBef>
              <a:buNone/>
            </a:pPr>
            <a:r>
              <a:rPr lang="el-GR" dirty="0"/>
              <a:t>Τα κράτη μέλη τα οποία μπορούν να αποδείξουν την ύπαρξη ουσιαστικών προβλημάτων στη λειτουργία των μικρών απομονωμένων δικτύων τους, μπορούν να υποβάλουν αίτηση να τους χορηγηθούν από την Επιτροπή παρεκκλίσεις</a:t>
            </a:r>
          </a:p>
          <a:p>
            <a:pPr algn="just">
              <a:lnSpc>
                <a:spcPct val="150000"/>
              </a:lnSpc>
              <a:spcBef>
                <a:spcPts val="0"/>
              </a:spcBef>
            </a:pPr>
            <a:r>
              <a:rPr lang="el-GR" dirty="0"/>
              <a:t>Εξασφάλιση δημόσιας παροχής ηλεκτρικής ενέργειας </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b="1" dirty="0"/>
              <a:t>C-439/06</a:t>
            </a:r>
            <a:endParaRPr lang="el-GR" sz="3200" dirty="0"/>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spcBef>
                <a:spcPts val="0"/>
              </a:spcBef>
            </a:pPr>
            <a:r>
              <a:rPr lang="el-GR" dirty="0"/>
              <a:t>Το άρθρο 20, παράγραφος 1, πρέπει να ερμηνευθεί υπό την έννοια ότι αποκλείει τη δυνατότητα εφαρμογής μιας διατάξεως όπως το άρθρο 110, παράγραφος 1, σημείο 1, η οποία απαλλάσσει ορισμένους διαχειριστές δικτύων παροχής ενέργειας από την υποχρέωση να παρέχουν στους τρίτους ελεύθερη πρόσβαση στα δίκτυα αυτά, με την αιτιολογία ότι τα τελευταία βρίσκονται σε επιχειρηματική ζώνη με λειτουργική ενότητα και χρησιμοποιούνται κυρίως για τη μεταφορά ηλεκτρικής ενέργειας εντός της επιχειρήσεως και προς συνδεδεμένες επιχειρήσεις.</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4EA095-DF10-AF1E-CB4D-1635E0FB3746}"/>
              </a:ext>
            </a:extLst>
          </p:cNvPr>
          <p:cNvSpPr>
            <a:spLocks noGrp="1"/>
          </p:cNvSpPr>
          <p:nvPr>
            <p:ph type="title"/>
          </p:nvPr>
        </p:nvSpPr>
        <p:spPr/>
        <p:txBody>
          <a:bodyPr/>
          <a:lstStyle/>
          <a:p>
            <a:r>
              <a:rPr lang="en-US" dirty="0"/>
              <a:t>T-735/18 AQUIND Ltd/ACER</a:t>
            </a:r>
            <a:endParaRPr lang="el-GR" dirty="0"/>
          </a:p>
        </p:txBody>
      </p:sp>
      <p:sp>
        <p:nvSpPr>
          <p:cNvPr id="3" name="Θέση περιεχομένου 2">
            <a:extLst>
              <a:ext uri="{FF2B5EF4-FFF2-40B4-BE49-F238E27FC236}">
                <a16:creationId xmlns:a16="http://schemas.microsoft.com/office/drawing/2014/main" id="{A9629DC3-E1AE-01A9-3A29-D319A8AE8459}"/>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Η προσφεύγουσα, </a:t>
            </a:r>
            <a:r>
              <a:rPr lang="el-GR" dirty="0" err="1"/>
              <a:t>Aquind</a:t>
            </a:r>
            <a:r>
              <a:rPr lang="el-GR" dirty="0"/>
              <a:t> </a:t>
            </a:r>
            <a:r>
              <a:rPr lang="el-GR" dirty="0" err="1"/>
              <a:t>Ltd</a:t>
            </a:r>
            <a:r>
              <a:rPr lang="el-GR" dirty="0"/>
              <a:t>, είναι ανώνυμη εταιρία συσταθείσα στη Μεγάλη Βρετανία. Αποτελούσε τον φορέα υλοποίησης ενός έργου ηλεκτρικής γραμμής διασύνδεσης η οποία συνδέει τα βρετανικά και τα γαλλικά δίκτυα μεταφοράς ηλεκτρικής ενέργειας (γραμμή διασύνδεσης </a:t>
            </a:r>
            <a:r>
              <a:rPr lang="el-GR" dirty="0" err="1"/>
              <a:t>Aquind</a:t>
            </a:r>
            <a:r>
              <a:rPr lang="el-GR" dirty="0"/>
              <a:t>).</a:t>
            </a:r>
            <a:endParaRPr lang="en-US" dirty="0"/>
          </a:p>
          <a:p>
            <a:pPr algn="just">
              <a:lnSpc>
                <a:spcPct val="150000"/>
              </a:lnSpc>
              <a:spcBef>
                <a:spcPts val="0"/>
              </a:spcBef>
            </a:pPr>
            <a:r>
              <a:rPr lang="el-GR" sz="2800" dirty="0"/>
              <a:t>Στις 17 Μαΐου 2017, η προσφεύγουσα υπέβαλε αίτημα απαλλαγής για τη γραμμή διασύνδεσης </a:t>
            </a:r>
            <a:r>
              <a:rPr lang="el-GR" sz="2800" dirty="0" err="1"/>
              <a:t>Aquind</a:t>
            </a:r>
            <a:r>
              <a:rPr lang="el-GR" sz="2800" dirty="0"/>
              <a:t> βάσει του άρθρου 17 του κανονισμού (ΕΚ) 714/2009 σχετικά με τους όρους πρόσβασης στο δίκτυο για τις διασυνοριακές ανταλλαγές ηλεκτρικής ενεργείας</a:t>
            </a:r>
            <a:endParaRPr lang="el-GR" dirty="0"/>
          </a:p>
        </p:txBody>
      </p:sp>
    </p:spTree>
    <p:extLst>
      <p:ext uri="{BB962C8B-B14F-4D97-AF65-F5344CB8AC3E}">
        <p14:creationId xmlns:p14="http://schemas.microsoft.com/office/powerpoint/2010/main" val="9615602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0A2F64-12BE-9D19-3D35-0D232C8B0DBA}"/>
              </a:ext>
            </a:extLst>
          </p:cNvPr>
          <p:cNvSpPr>
            <a:spLocks noGrp="1"/>
          </p:cNvSpPr>
          <p:nvPr>
            <p:ph type="title"/>
          </p:nvPr>
        </p:nvSpPr>
        <p:spPr/>
        <p:txBody>
          <a:bodyPr/>
          <a:lstStyle/>
          <a:p>
            <a:r>
              <a:rPr lang="en-US" dirty="0"/>
              <a:t>T-735/18 AQUIND Ltd/ACER</a:t>
            </a:r>
            <a:endParaRPr lang="el-GR" dirty="0"/>
          </a:p>
        </p:txBody>
      </p:sp>
      <p:sp>
        <p:nvSpPr>
          <p:cNvPr id="3" name="Θέση περιεχομένου 2">
            <a:extLst>
              <a:ext uri="{FF2B5EF4-FFF2-40B4-BE49-F238E27FC236}">
                <a16:creationId xmlns:a16="http://schemas.microsoft.com/office/drawing/2014/main" id="{BE63D5E4-30AF-4A3E-A80C-ECFFE6C6CE59}"/>
              </a:ext>
            </a:extLst>
          </p:cNvPr>
          <p:cNvSpPr>
            <a:spLocks noGrp="1"/>
          </p:cNvSpPr>
          <p:nvPr>
            <p:ph idx="1"/>
          </p:nvPr>
        </p:nvSpPr>
        <p:spPr>
          <a:xfrm>
            <a:off x="838200" y="1825625"/>
            <a:ext cx="10515600" cy="4546600"/>
          </a:xfrm>
        </p:spPr>
        <p:txBody>
          <a:bodyPr>
            <a:normAutofit fontScale="55000" lnSpcReduction="20000"/>
          </a:bodyPr>
          <a:lstStyle/>
          <a:p>
            <a:pPr algn="just">
              <a:lnSpc>
                <a:spcPct val="170000"/>
              </a:lnSpc>
              <a:spcBef>
                <a:spcPts val="0"/>
              </a:spcBef>
            </a:pPr>
            <a:r>
              <a:rPr lang="el-GR" sz="3600" dirty="0"/>
              <a:t> </a:t>
            </a:r>
            <a:r>
              <a:rPr lang="en-US" sz="3600" dirty="0"/>
              <a:t>T</a:t>
            </a:r>
            <a:r>
              <a:rPr lang="el-GR" sz="3600" dirty="0"/>
              <a:t>ο εν λόγω αίτημα απαλλαγής υποβλήθηκε στις εθνικές ρυθμιστικές αρχές της Γαλλίας και του Ηνωμένου Βασιλείου, ήτοι, αντιστοίχως, στην Commission de </a:t>
            </a:r>
            <a:r>
              <a:rPr lang="el-GR" sz="3600" dirty="0" err="1"/>
              <a:t>régulation</a:t>
            </a:r>
            <a:r>
              <a:rPr lang="el-GR" sz="3600" dirty="0"/>
              <a:t> de </a:t>
            </a:r>
            <a:r>
              <a:rPr lang="el-GR" sz="3600" dirty="0" err="1"/>
              <a:t>l’énergie</a:t>
            </a:r>
            <a:r>
              <a:rPr lang="el-GR" sz="3600" dirty="0"/>
              <a:t> (CRE) και στην Office of </a:t>
            </a:r>
            <a:r>
              <a:rPr lang="el-GR" sz="3600" dirty="0" err="1"/>
              <a:t>Gas</a:t>
            </a:r>
            <a:r>
              <a:rPr lang="el-GR" sz="3600" dirty="0"/>
              <a:t> and </a:t>
            </a:r>
            <a:r>
              <a:rPr lang="el-GR" sz="3600" dirty="0" err="1"/>
              <a:t>Electricity</a:t>
            </a:r>
            <a:r>
              <a:rPr lang="el-GR" sz="3600" dirty="0"/>
              <a:t> </a:t>
            </a:r>
            <a:r>
              <a:rPr lang="el-GR" sz="3600" dirty="0" err="1"/>
              <a:t>Markets</a:t>
            </a:r>
            <a:r>
              <a:rPr lang="el-GR" sz="3600" dirty="0"/>
              <a:t> Authority (OFGEM).</a:t>
            </a:r>
            <a:endParaRPr lang="en-US" sz="3600" dirty="0"/>
          </a:p>
          <a:p>
            <a:pPr algn="just">
              <a:lnSpc>
                <a:spcPct val="170000"/>
              </a:lnSpc>
              <a:spcBef>
                <a:spcPts val="0"/>
              </a:spcBef>
            </a:pPr>
            <a:r>
              <a:rPr lang="el-GR" sz="3600" dirty="0"/>
              <a:t>Δεδομένου ότι οι εθνικές ρυθμιστικές αρχές της Γαλλίας και του Ηνωμένου Βασιλείου δεν κατέληξαν σε συμφωνία επί του αιτήματος απαλλαγής, το διαβίβασαν στον Οργανισμό της Ευρωπαϊκής Ένωσης για τη Συνεργασία των Ρυθμιστικών Αρχών Ενέργειας (ACER), σύμφωνα με το άρθρο 17, παράγραφος 5, του κανονισμού 714/2009, προκειμένου αυτός να λάβει την απόφαση.</a:t>
            </a:r>
          </a:p>
          <a:p>
            <a:endParaRPr lang="el-GR" dirty="0"/>
          </a:p>
          <a:p>
            <a:pPr marL="0" indent="0">
              <a:buNone/>
            </a:pPr>
            <a:endParaRPr lang="el-GR" dirty="0"/>
          </a:p>
        </p:txBody>
      </p:sp>
    </p:spTree>
    <p:extLst>
      <p:ext uri="{BB962C8B-B14F-4D97-AF65-F5344CB8AC3E}">
        <p14:creationId xmlns:p14="http://schemas.microsoft.com/office/powerpoint/2010/main" val="37577753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00A3AA-9AFD-7F81-73C0-4BDDD9F57154}"/>
              </a:ext>
            </a:extLst>
          </p:cNvPr>
          <p:cNvSpPr>
            <a:spLocks noGrp="1"/>
          </p:cNvSpPr>
          <p:nvPr>
            <p:ph type="title"/>
          </p:nvPr>
        </p:nvSpPr>
        <p:spPr/>
        <p:txBody>
          <a:bodyPr/>
          <a:lstStyle/>
          <a:p>
            <a:r>
              <a:rPr lang="en-US" dirty="0"/>
              <a:t>T-735/18 AQUIND Ltd/ACER</a:t>
            </a:r>
            <a:endParaRPr lang="el-GR" dirty="0"/>
          </a:p>
        </p:txBody>
      </p:sp>
      <p:sp>
        <p:nvSpPr>
          <p:cNvPr id="3" name="Θέση περιεχομένου 2">
            <a:extLst>
              <a:ext uri="{FF2B5EF4-FFF2-40B4-BE49-F238E27FC236}">
                <a16:creationId xmlns:a16="http://schemas.microsoft.com/office/drawing/2014/main" id="{1CEE1AA0-736D-2A9C-47C7-E3C92BF3C689}"/>
              </a:ext>
            </a:extLst>
          </p:cNvPr>
          <p:cNvSpPr>
            <a:spLocks noGrp="1"/>
          </p:cNvSpPr>
          <p:nvPr>
            <p:ph idx="1"/>
          </p:nvPr>
        </p:nvSpPr>
        <p:spPr/>
        <p:txBody>
          <a:bodyPr>
            <a:normAutofit fontScale="77500" lnSpcReduction="20000"/>
          </a:bodyPr>
          <a:lstStyle/>
          <a:p>
            <a:pPr algn="just">
              <a:lnSpc>
                <a:spcPct val="160000"/>
              </a:lnSpc>
              <a:spcBef>
                <a:spcPts val="0"/>
              </a:spcBef>
            </a:pPr>
            <a:r>
              <a:rPr lang="el-GR" dirty="0"/>
              <a:t>Στις 26 Απριλίου 2018, η γραμμή διασύνδεσης </a:t>
            </a:r>
            <a:r>
              <a:rPr lang="el-GR" dirty="0" err="1"/>
              <a:t>Aquind</a:t>
            </a:r>
            <a:r>
              <a:rPr lang="el-GR" dirty="0"/>
              <a:t> χαρακτηρίστηκε ως έργο κοινού ενδιαφέροντος.</a:t>
            </a:r>
          </a:p>
          <a:p>
            <a:pPr algn="just">
              <a:lnSpc>
                <a:spcPct val="160000"/>
              </a:lnSpc>
              <a:spcBef>
                <a:spcPts val="0"/>
              </a:spcBef>
            </a:pPr>
            <a:r>
              <a:rPr lang="el-GR" dirty="0"/>
              <a:t>Με την απόφαση 05/2018 της 19ης Ιουνίου 2018, ο ACER απέρριψε το αίτημα απαλλαγής για τη γραμμή διασύνδεσης </a:t>
            </a:r>
            <a:r>
              <a:rPr lang="el-GR" dirty="0" err="1"/>
              <a:t>Aquind</a:t>
            </a:r>
            <a:r>
              <a:rPr lang="el-GR" dirty="0"/>
              <a:t>. Έκρινε ότι, καίτοι η προσφεύγουσα πληρούσε τις αναγκαίες για τη χορήγηση απαλλαγής προϋποθέσεις που απαριθμούνται στο άρθρο 17, παράγραφος 1, στοιχεία αʹ και γʹ έως στʹ, του κανονισμού 714/2009, εντούτοις δεν πληρούνταν η προϋπόθεση του στοιχείου βʹ της ίδιας διατάξεως, κατά την οποία ο βαθμός κινδύνου μιας επένδυσης είναι τέτοιος που η επένδυση μπορεί να πραγματοποιηθεί μόνον εφόσον χορηγηθεί απαλλαγή. </a:t>
            </a:r>
          </a:p>
        </p:txBody>
      </p:sp>
    </p:spTree>
    <p:extLst>
      <p:ext uri="{BB962C8B-B14F-4D97-AF65-F5344CB8AC3E}">
        <p14:creationId xmlns:p14="http://schemas.microsoft.com/office/powerpoint/2010/main" val="27001355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34181C-B3A4-69D8-E858-B5E080406D70}"/>
              </a:ext>
            </a:extLst>
          </p:cNvPr>
          <p:cNvSpPr>
            <a:spLocks noGrp="1"/>
          </p:cNvSpPr>
          <p:nvPr>
            <p:ph type="title"/>
          </p:nvPr>
        </p:nvSpPr>
        <p:spPr/>
        <p:txBody>
          <a:bodyPr/>
          <a:lstStyle/>
          <a:p>
            <a:r>
              <a:rPr lang="en-US" dirty="0"/>
              <a:t>T-735/18 AQUIND Ltd/ACER</a:t>
            </a:r>
            <a:endParaRPr lang="el-GR" dirty="0"/>
          </a:p>
        </p:txBody>
      </p:sp>
      <p:sp>
        <p:nvSpPr>
          <p:cNvPr id="3" name="Θέση περιεχομένου 2">
            <a:extLst>
              <a:ext uri="{FF2B5EF4-FFF2-40B4-BE49-F238E27FC236}">
                <a16:creationId xmlns:a16="http://schemas.microsoft.com/office/drawing/2014/main" id="{5CC1996D-CB1D-4A79-B598-33338A3890DF}"/>
              </a:ext>
            </a:extLst>
          </p:cNvPr>
          <p:cNvSpPr>
            <a:spLocks noGrp="1"/>
          </p:cNvSpPr>
          <p:nvPr>
            <p:ph idx="1"/>
          </p:nvPr>
        </p:nvSpPr>
        <p:spPr/>
        <p:txBody>
          <a:bodyPr>
            <a:normAutofit fontScale="92500"/>
          </a:bodyPr>
          <a:lstStyle/>
          <a:p>
            <a:pPr algn="just">
              <a:lnSpc>
                <a:spcPct val="150000"/>
              </a:lnSpc>
              <a:spcBef>
                <a:spcPts val="0"/>
              </a:spcBef>
            </a:pPr>
            <a:r>
              <a:rPr lang="el-GR" dirty="0"/>
              <a:t>Ειδικότερα, ο ACER επισήμανε ότι, τον Απρίλιο του 2018, η γραμμή διασύνδεσης </a:t>
            </a:r>
            <a:r>
              <a:rPr lang="el-GR" dirty="0" err="1"/>
              <a:t>Aquind</a:t>
            </a:r>
            <a:r>
              <a:rPr lang="el-GR" dirty="0"/>
              <a:t> είχε χαρακτηριστεί ως έργο κοινού ενδιαφέροντος, ότι, για τον λόγο αυτό, η προσφεύγουσα μπορούσε να ζητήσει την εφαρμογή του άρθρου 12 του κανονισμού 347/2013, σχετικά με τις κατευθυντήριες γραμμές για τις διευρωπαϊκές ενεργειακές υποδομές, το οποίο προβλέπει τη δυνατότητα διασυνοριακού επιμερισμού του κόστους, αλλά ότι δεν έκανε χρήση της δυνατότητας αυτής. </a:t>
            </a:r>
          </a:p>
          <a:p>
            <a:endParaRPr lang="el-GR" dirty="0"/>
          </a:p>
        </p:txBody>
      </p:sp>
    </p:spTree>
    <p:extLst>
      <p:ext uri="{BB962C8B-B14F-4D97-AF65-F5344CB8AC3E}">
        <p14:creationId xmlns:p14="http://schemas.microsoft.com/office/powerpoint/2010/main" val="31192676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0C8AFF-CC12-AFD7-F6B5-E5AAC9A9094F}"/>
              </a:ext>
            </a:extLst>
          </p:cNvPr>
          <p:cNvSpPr>
            <a:spLocks noGrp="1"/>
          </p:cNvSpPr>
          <p:nvPr>
            <p:ph type="title"/>
          </p:nvPr>
        </p:nvSpPr>
        <p:spPr/>
        <p:txBody>
          <a:bodyPr/>
          <a:lstStyle/>
          <a:p>
            <a:r>
              <a:rPr lang="en-US" dirty="0"/>
              <a:t>T-735/18 AQUIND Ltd/ACER</a:t>
            </a:r>
            <a:endParaRPr lang="el-GR" dirty="0"/>
          </a:p>
        </p:txBody>
      </p:sp>
      <p:sp>
        <p:nvSpPr>
          <p:cNvPr id="3" name="Θέση περιεχομένου 2">
            <a:extLst>
              <a:ext uri="{FF2B5EF4-FFF2-40B4-BE49-F238E27FC236}">
                <a16:creationId xmlns:a16="http://schemas.microsoft.com/office/drawing/2014/main" id="{581D6B1B-96DD-CD90-882C-F9E1A2991FC9}"/>
              </a:ext>
            </a:extLst>
          </p:cNvPr>
          <p:cNvSpPr>
            <a:spLocks noGrp="1"/>
          </p:cNvSpPr>
          <p:nvPr>
            <p:ph idx="1"/>
          </p:nvPr>
        </p:nvSpPr>
        <p:spPr/>
        <p:txBody>
          <a:bodyPr>
            <a:normAutofit fontScale="70000" lnSpcReduction="20000"/>
          </a:bodyPr>
          <a:lstStyle/>
          <a:p>
            <a:pPr algn="just">
              <a:lnSpc>
                <a:spcPct val="160000"/>
              </a:lnSpc>
              <a:spcBef>
                <a:spcPts val="0"/>
              </a:spcBef>
            </a:pPr>
            <a:r>
              <a:rPr lang="el-GR" b="0" i="0" dirty="0">
                <a:solidFill>
                  <a:srgbClr val="000000"/>
                </a:solidFill>
                <a:effectLst/>
                <a:latin typeface="Open Sans" panose="020B0606030504020204" pitchFamily="34" charset="0"/>
              </a:rPr>
              <a:t>Στο πλαίσιο του τέταρτου λόγου ακυρώσεως, η προσφεύγουσα υποστηρίζει ότι το συμβούλιο προσφυγών εσφαλμένως έκρινε ότι ο κρίσιμος κίνδυνος για την αξιολόγηση βάσει του άρθρου 17, παράγραφος 1, στοιχείο βʹ, του κανονισμού 714/2009 μπορούσε να εκτιμηθεί ορθώς μόνον εφόσον είχε απορριφθεί αίτημα διασυνοριακού επιμερισμού του κόστους υποβληθέν σύμφωνα με τον κανονισμό 347/2013. </a:t>
            </a:r>
            <a:endParaRPr lang="en-US" b="0" i="0" dirty="0">
              <a:solidFill>
                <a:srgbClr val="000000"/>
              </a:solidFill>
              <a:effectLst/>
              <a:latin typeface="Open Sans" panose="020B0606030504020204" pitchFamily="34" charset="0"/>
            </a:endParaRPr>
          </a:p>
          <a:p>
            <a:pPr algn="just">
              <a:lnSpc>
                <a:spcPct val="160000"/>
              </a:lnSpc>
              <a:spcBef>
                <a:spcPts val="0"/>
              </a:spcBef>
            </a:pPr>
            <a:r>
              <a:rPr lang="el-GR" b="0" i="0" dirty="0">
                <a:solidFill>
                  <a:srgbClr val="000000"/>
                </a:solidFill>
                <a:effectLst/>
                <a:latin typeface="Open Sans" panose="020B0606030504020204" pitchFamily="34" charset="0"/>
              </a:rPr>
              <a:t>Η προσφεύγουσα διαπιστώνει ότι, κατά το συμβούλιο προσφυγών, ο μόνος τρόπος να αποδειχθεί ότι το προβλεπόμενο από τον τελευταίο κανονισμό ρυθμιστικό καθεστώς δεν καθιστούσε δυνατή την υλοποίηση του έργου ήταν να έχει ακολουθηθεί μια άκαρπη διαδικασία διασυνοριακού επιμερισμού του κόστους. </a:t>
            </a:r>
            <a:endParaRPr lang="el-GR" dirty="0"/>
          </a:p>
        </p:txBody>
      </p:sp>
    </p:spTree>
    <p:extLst>
      <p:ext uri="{BB962C8B-B14F-4D97-AF65-F5344CB8AC3E}">
        <p14:creationId xmlns:p14="http://schemas.microsoft.com/office/powerpoint/2010/main" val="10941134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ED8501-7506-0A6D-3744-1EBCB6AB6F72}"/>
              </a:ext>
            </a:extLst>
          </p:cNvPr>
          <p:cNvSpPr>
            <a:spLocks noGrp="1"/>
          </p:cNvSpPr>
          <p:nvPr>
            <p:ph type="title"/>
          </p:nvPr>
        </p:nvSpPr>
        <p:spPr/>
        <p:txBody>
          <a:bodyPr/>
          <a:lstStyle/>
          <a:p>
            <a:r>
              <a:rPr lang="en-US" dirty="0"/>
              <a:t>T-735/18 AQUIND Ltd/ACER</a:t>
            </a:r>
            <a:endParaRPr lang="el-GR" dirty="0"/>
          </a:p>
        </p:txBody>
      </p:sp>
      <p:sp>
        <p:nvSpPr>
          <p:cNvPr id="3" name="Θέση περιεχομένου 2">
            <a:extLst>
              <a:ext uri="{FF2B5EF4-FFF2-40B4-BE49-F238E27FC236}">
                <a16:creationId xmlns:a16="http://schemas.microsoft.com/office/drawing/2014/main" id="{9CABB30E-377E-9D21-B7A3-F4ADD9035DD6}"/>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Η προσφεύγουσα εκτιμά ότι η προσέγγιση αυτή εισάγει, στην πραγματικότητα, πρόσθετη προϋπόθεση για τη χορήγηση απαλλαγής. </a:t>
            </a:r>
            <a:endParaRPr lang="en-US" dirty="0"/>
          </a:p>
          <a:p>
            <a:pPr algn="just">
              <a:lnSpc>
                <a:spcPct val="150000"/>
              </a:lnSpc>
              <a:spcBef>
                <a:spcPts val="0"/>
              </a:spcBef>
            </a:pPr>
            <a:r>
              <a:rPr lang="el-GR" dirty="0"/>
              <a:t>Στο πλαίσιο αυτό, η προσφεύγουσα υποστηρίζει επίσης ότι η εφαρμογή του ρυθμιζόμενου καθεστώτος σύμφωνα με το άρθρο 12 του κανονισμού 347/2013 δεν εξαλείφει όλους τους κινδύνους που συνεπάγεται η γραμμή διασύνδεσης </a:t>
            </a:r>
            <a:r>
              <a:rPr lang="el-GR" dirty="0" err="1"/>
              <a:t>Aquind</a:t>
            </a:r>
            <a:r>
              <a:rPr lang="el-GR" dirty="0"/>
              <a:t> και ότι, αντιθέτως, υφίσταται μεγάλη αβεβαιότητα ως προς την τελική μορφή του αιτήματος διασυνοριακού επιμερισμού του κόστους και σημαντικός κίνδυνος καθυστερήσεως.</a:t>
            </a:r>
          </a:p>
        </p:txBody>
      </p:sp>
    </p:spTree>
    <p:extLst>
      <p:ext uri="{BB962C8B-B14F-4D97-AF65-F5344CB8AC3E}">
        <p14:creationId xmlns:p14="http://schemas.microsoft.com/office/powerpoint/2010/main" val="31977543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08F1BF-B3AD-235E-1A18-31752D07382D}"/>
              </a:ext>
            </a:extLst>
          </p:cNvPr>
          <p:cNvSpPr>
            <a:spLocks noGrp="1"/>
          </p:cNvSpPr>
          <p:nvPr>
            <p:ph type="title"/>
          </p:nvPr>
        </p:nvSpPr>
        <p:spPr/>
        <p:txBody>
          <a:bodyPr/>
          <a:lstStyle/>
          <a:p>
            <a:r>
              <a:rPr lang="en-US" dirty="0"/>
              <a:t>T-735/18 AQUIND Ltd/ACER</a:t>
            </a:r>
            <a:endParaRPr lang="el-GR" dirty="0"/>
          </a:p>
        </p:txBody>
      </p:sp>
      <p:sp>
        <p:nvSpPr>
          <p:cNvPr id="3" name="Θέση περιεχομένου 2">
            <a:extLst>
              <a:ext uri="{FF2B5EF4-FFF2-40B4-BE49-F238E27FC236}">
                <a16:creationId xmlns:a16="http://schemas.microsoft.com/office/drawing/2014/main" id="{6EAF8552-D82A-B8FE-CC6B-0DF4058A22E2}"/>
              </a:ext>
            </a:extLst>
          </p:cNvPr>
          <p:cNvSpPr>
            <a:spLocks noGrp="1"/>
          </p:cNvSpPr>
          <p:nvPr>
            <p:ph idx="1"/>
          </p:nvPr>
        </p:nvSpPr>
        <p:spPr/>
        <p:txBody>
          <a:bodyPr>
            <a:normAutofit fontScale="70000" lnSpcReduction="20000"/>
          </a:bodyPr>
          <a:lstStyle/>
          <a:p>
            <a:pPr algn="just">
              <a:lnSpc>
                <a:spcPct val="160000"/>
              </a:lnSpc>
              <a:spcBef>
                <a:spcPts val="0"/>
              </a:spcBef>
            </a:pPr>
            <a:r>
              <a:rPr lang="el-GR" b="0" i="0" dirty="0">
                <a:solidFill>
                  <a:srgbClr val="000000"/>
                </a:solidFill>
                <a:effectLst/>
                <a:latin typeface="Open Sans" panose="020B0606030504020204" pitchFamily="34" charset="0"/>
              </a:rPr>
              <a:t>Ο ACER αντικρούει τον λόγο αυτό υπενθυμίζοντας, καταρχάς, ότι το ρυθμιζόμενο καθεστώς εξακολουθεί να αποτελεί τον κανόνα, οι δε παρεκκλίσεις την εξαίρεση, και ότι οι δύο κανονισμοί 714/2009 και 347/2013 πρέπει να ερμηνεύονται σε συνδυασμό μεταξύ τους και λαμβανομένου υπόψη του λόγου υπάρξεως της τρίτης δέσμης μέτρων «ενέργεια». </a:t>
            </a:r>
          </a:p>
          <a:p>
            <a:pPr algn="just">
              <a:lnSpc>
                <a:spcPct val="160000"/>
              </a:lnSpc>
              <a:spcBef>
                <a:spcPts val="0"/>
              </a:spcBef>
            </a:pPr>
            <a:r>
              <a:rPr lang="el-GR" b="0" i="0" dirty="0">
                <a:solidFill>
                  <a:srgbClr val="000000"/>
                </a:solidFill>
                <a:effectLst/>
                <a:latin typeface="Open Sans" panose="020B0606030504020204" pitchFamily="34" charset="0"/>
              </a:rPr>
              <a:t>Εν συνεχεία, ο ACER υποστηρίζει ότι η απόφαση του Οργανισμού και η απόφαση του συμβουλίου προσφυγών δεν αναφέρουν ότι απαλλαγή χορηγείται μόνον εφόσον του έργου κοινού ενδιαφέροντος προηγείται μια άκαρπη διαδικασία διασυνοριακού επιμερισμού του κόστους σύμφωνα με το άρθρο 12 του κανονισμού 347/2013. </a:t>
            </a:r>
            <a:endParaRPr lang="el-GR" dirty="0"/>
          </a:p>
        </p:txBody>
      </p:sp>
    </p:spTree>
    <p:extLst>
      <p:ext uri="{BB962C8B-B14F-4D97-AF65-F5344CB8AC3E}">
        <p14:creationId xmlns:p14="http://schemas.microsoft.com/office/powerpoint/2010/main" val="26845598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4B7820-08E2-EBC4-D616-91DD5EB84B68}"/>
              </a:ext>
            </a:extLst>
          </p:cNvPr>
          <p:cNvSpPr>
            <a:spLocks noGrp="1"/>
          </p:cNvSpPr>
          <p:nvPr>
            <p:ph type="title"/>
          </p:nvPr>
        </p:nvSpPr>
        <p:spPr/>
        <p:txBody>
          <a:bodyPr/>
          <a:lstStyle/>
          <a:p>
            <a:r>
              <a:rPr lang="en-US" dirty="0"/>
              <a:t>T-735/18 AQUIND Ltd/ACER</a:t>
            </a:r>
            <a:endParaRPr lang="el-GR" dirty="0"/>
          </a:p>
        </p:txBody>
      </p:sp>
      <p:sp>
        <p:nvSpPr>
          <p:cNvPr id="3" name="Θέση περιεχομένου 2">
            <a:extLst>
              <a:ext uri="{FF2B5EF4-FFF2-40B4-BE49-F238E27FC236}">
                <a16:creationId xmlns:a16="http://schemas.microsoft.com/office/drawing/2014/main" id="{90B7062F-3D50-ADB9-932B-FB5332849A8C}"/>
              </a:ext>
            </a:extLst>
          </p:cNvPr>
          <p:cNvSpPr>
            <a:spLocks noGrp="1"/>
          </p:cNvSpPr>
          <p:nvPr>
            <p:ph idx="1"/>
          </p:nvPr>
        </p:nvSpPr>
        <p:spPr/>
        <p:txBody>
          <a:bodyPr>
            <a:normAutofit fontScale="62500" lnSpcReduction="20000"/>
          </a:bodyPr>
          <a:lstStyle/>
          <a:p>
            <a:pPr algn="just">
              <a:lnSpc>
                <a:spcPct val="170000"/>
              </a:lnSpc>
              <a:spcBef>
                <a:spcPts val="0"/>
              </a:spcBef>
            </a:pPr>
            <a:r>
              <a:rPr lang="el-GR" b="0" i="0" dirty="0">
                <a:solidFill>
                  <a:srgbClr val="000000"/>
                </a:solidFill>
                <a:effectLst/>
                <a:latin typeface="Open Sans" panose="020B0606030504020204" pitchFamily="34" charset="0"/>
              </a:rPr>
              <a:t>Επιπλέον, ο ACER υπογραμμίζει ότι, υπό τις ιδιαίτερες περιστάσεις της υπό κρίση υποθέσεως, η προσφεύγουσα δεν απέδειξε ότι το ρυθμιστικό καθεστώς που προβλέπει η διαδικασία διασυνοριακού επιμερισμού του κόστους του κανονισμού 347/2013 δεν αρκούσε για την πραγματοποίηση της επενδύσεως και ότι η ενδεχόμενη χρηματοοικονομική στήριξη του άρθρου 12 του κανονισμού 347/2013 αποτελεί παράγοντα που πρέπει να λαμβάνεται υπόψη για την αξιολόγηση του κινδύνου. </a:t>
            </a:r>
            <a:endParaRPr lang="en-US" b="0" i="0" dirty="0">
              <a:solidFill>
                <a:srgbClr val="000000"/>
              </a:solidFill>
              <a:effectLst/>
              <a:latin typeface="Open Sans" panose="020B0606030504020204" pitchFamily="34" charset="0"/>
            </a:endParaRPr>
          </a:p>
          <a:p>
            <a:pPr algn="just">
              <a:lnSpc>
                <a:spcPct val="170000"/>
              </a:lnSpc>
              <a:spcBef>
                <a:spcPts val="0"/>
              </a:spcBef>
            </a:pPr>
            <a:r>
              <a:rPr lang="el-GR" b="0" i="0" dirty="0">
                <a:solidFill>
                  <a:srgbClr val="000000"/>
                </a:solidFill>
                <a:effectLst/>
                <a:latin typeface="Open Sans" panose="020B0606030504020204" pitchFamily="34" charset="0"/>
              </a:rPr>
              <a:t>Τέλος, ο ACER υποστηρίζει ότι οι εκτιμήσεις σχετικά με τους λόγους για τους οποίους η γραμμή διασύνδεσης </a:t>
            </a:r>
            <a:r>
              <a:rPr lang="el-GR" b="0" i="0" dirty="0" err="1">
                <a:solidFill>
                  <a:srgbClr val="000000"/>
                </a:solidFill>
                <a:effectLst/>
                <a:latin typeface="Open Sans" panose="020B0606030504020204" pitchFamily="34" charset="0"/>
              </a:rPr>
              <a:t>Aquind</a:t>
            </a:r>
            <a:r>
              <a:rPr lang="el-GR" b="0" i="0" dirty="0">
                <a:solidFill>
                  <a:srgbClr val="000000"/>
                </a:solidFill>
                <a:effectLst/>
                <a:latin typeface="Open Sans" panose="020B0606030504020204" pitchFamily="34" charset="0"/>
              </a:rPr>
              <a:t> δεν θα μπορούσε να αποτελέσει αντικείμενο εκμετάλλευσης στο πλαίσιο του άρθρου 12 του κανονισμού 347/2013 είναι αλυσιτελείς και δεν τεκμηριώνονται από κανένα αποδεικτικό στοιχείο.</a:t>
            </a:r>
            <a:endParaRPr lang="el-GR" dirty="0"/>
          </a:p>
        </p:txBody>
      </p:sp>
    </p:spTree>
    <p:extLst>
      <p:ext uri="{BB962C8B-B14F-4D97-AF65-F5344CB8AC3E}">
        <p14:creationId xmlns:p14="http://schemas.microsoft.com/office/powerpoint/2010/main" val="256013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66D0DD-BA25-4A75-B656-C89BC1131756}"/>
              </a:ext>
            </a:extLst>
          </p:cNvPr>
          <p:cNvSpPr>
            <a:spLocks noGrp="1"/>
          </p:cNvSpPr>
          <p:nvPr>
            <p:ph type="title"/>
          </p:nvPr>
        </p:nvSpPr>
        <p:spPr/>
        <p:txBody>
          <a:bodyPr/>
          <a:lstStyle/>
          <a:p>
            <a:r>
              <a:rPr lang="el-GR" dirty="0"/>
              <a:t>Πρόσβαση τρίτου-Συστήματα </a:t>
            </a:r>
          </a:p>
        </p:txBody>
      </p:sp>
      <p:sp>
        <p:nvSpPr>
          <p:cNvPr id="3" name="Θέση περιεχομένου 2">
            <a:extLst>
              <a:ext uri="{FF2B5EF4-FFF2-40B4-BE49-F238E27FC236}">
                <a16:creationId xmlns:a16="http://schemas.microsoft.com/office/drawing/2014/main" id="{FAD24C16-1AB2-4DF1-B175-FE06CEAF6561}"/>
              </a:ext>
            </a:extLst>
          </p:cNvPr>
          <p:cNvSpPr>
            <a:spLocks noGrp="1"/>
          </p:cNvSpPr>
          <p:nvPr>
            <p:ph idx="1"/>
          </p:nvPr>
        </p:nvSpPr>
        <p:spPr/>
        <p:txBody>
          <a:bodyPr/>
          <a:lstStyle/>
          <a:p>
            <a:pPr algn="just">
              <a:lnSpc>
                <a:spcPct val="150000"/>
              </a:lnSpc>
              <a:spcBef>
                <a:spcPts val="0"/>
              </a:spcBef>
            </a:pPr>
            <a:r>
              <a:rPr lang="el-GR" dirty="0"/>
              <a:t>Το πρώτο σύστημα εισήγαγε την πρόσβαση στο δίκτυο κατόπιν διαπραγματεύσεων, έτσι ώστε οι παραγωγοί και οι επιχειρήσεις προμήθειας ηλεκτρικής ενέργειας και οι πελάτες να μπορούν να διαπραγματεύονται την πρόσβαση στο δίκτυο προκειμένου να συνάπτουν συμβάσεις προμηθειών μεταξύ τους βάσει εθελοντικών εμπορικών συμφωνιών.</a:t>
            </a:r>
          </a:p>
        </p:txBody>
      </p:sp>
    </p:spTree>
    <p:extLst>
      <p:ext uri="{BB962C8B-B14F-4D97-AF65-F5344CB8AC3E}">
        <p14:creationId xmlns:p14="http://schemas.microsoft.com/office/powerpoint/2010/main" val="11770495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1F9DDC-0752-666F-42E1-9EC2B0DEE4A3}"/>
              </a:ext>
            </a:extLst>
          </p:cNvPr>
          <p:cNvSpPr>
            <a:spLocks noGrp="1"/>
          </p:cNvSpPr>
          <p:nvPr>
            <p:ph type="title"/>
          </p:nvPr>
        </p:nvSpPr>
        <p:spPr/>
        <p:txBody>
          <a:bodyPr/>
          <a:lstStyle/>
          <a:p>
            <a:r>
              <a:rPr lang="en-US" dirty="0"/>
              <a:t>T-735/18 AQUIND Ltd/ACER</a:t>
            </a:r>
            <a:endParaRPr lang="el-GR" dirty="0"/>
          </a:p>
        </p:txBody>
      </p:sp>
      <p:sp>
        <p:nvSpPr>
          <p:cNvPr id="3" name="Θέση περιεχομένου 2">
            <a:extLst>
              <a:ext uri="{FF2B5EF4-FFF2-40B4-BE49-F238E27FC236}">
                <a16:creationId xmlns:a16="http://schemas.microsoft.com/office/drawing/2014/main" id="{7E425BFF-29BE-743E-9F27-0919A630DC1D}"/>
              </a:ext>
            </a:extLst>
          </p:cNvPr>
          <p:cNvSpPr>
            <a:spLocks noGrp="1"/>
          </p:cNvSpPr>
          <p:nvPr>
            <p:ph idx="1"/>
          </p:nvPr>
        </p:nvSpPr>
        <p:spPr/>
        <p:txBody>
          <a:bodyPr>
            <a:normAutofit fontScale="62500" lnSpcReduction="20000"/>
          </a:bodyPr>
          <a:lstStyle/>
          <a:p>
            <a:r>
              <a:rPr lang="el-GR" sz="3200" dirty="0"/>
              <a:t>Το Γενικό Δικαστήριο κρίνει </a:t>
            </a:r>
          </a:p>
          <a:p>
            <a:pPr algn="just">
              <a:lnSpc>
                <a:spcPct val="160000"/>
              </a:lnSpc>
              <a:spcBef>
                <a:spcPts val="0"/>
              </a:spcBef>
            </a:pPr>
            <a:r>
              <a:rPr lang="el-GR" b="0" i="0" dirty="0">
                <a:solidFill>
                  <a:srgbClr val="000000"/>
                </a:solidFill>
                <a:effectLst/>
                <a:latin typeface="Open Sans" panose="020B0606030504020204" pitchFamily="34" charset="0"/>
              </a:rPr>
              <a:t>Πρώτον, σύμφωνα με το άρθρο 17, παράγραφος 1, του κανονισμού 714/2009, η απαλλαγή χορηγείται όταν πληρούνται οι προϋποθέσεις που προβλέπει το άρθρο αυτό. Μολονότι ο διασυνοριακός επιμερισμός του κόστους σύμφωνα με το άρθρο 12 του κανονισμού 347/2013 μπορεί να ληφθεί υπόψη κατά την εξέταση του κινδύνου της επένδυσης στον οποίο αναφέρεται το άρθρο 17, παράγραφος 1, στοιχείο βʹ, του κανονισμού 714/2009, εντούτοις δεν προβλέπεται ρητώς από τη εν λόγω διάταξη. </a:t>
            </a:r>
          </a:p>
          <a:p>
            <a:pPr algn="just">
              <a:lnSpc>
                <a:spcPct val="160000"/>
              </a:lnSpc>
              <a:spcBef>
                <a:spcPts val="0"/>
              </a:spcBef>
            </a:pPr>
            <a:r>
              <a:rPr lang="el-GR" b="0" i="0" dirty="0">
                <a:solidFill>
                  <a:srgbClr val="000000"/>
                </a:solidFill>
                <a:effectLst/>
                <a:latin typeface="Open Sans" panose="020B0606030504020204" pitchFamily="34" charset="0"/>
              </a:rPr>
              <a:t>Επομένως, η θέσπιση προϋποθέσεως η οποία δεν περιλαμβάνεται μεταξύ αυτών που απαριθμούνται στο άρθρο 17 του κανονισμού 714/2009 είναι αντίθετη προς το γράμμα της εν λόγω διατάξεως και έρχεται σε αντίθεση με τη βούληση του νομοθέτη να προβλέψει τη χορήγηση απαλλαγής μόνον υπό τις προϋποθέσεις που προβλέπει το εν λόγω άρθρο.</a:t>
            </a:r>
            <a:endParaRPr lang="el-GR" dirty="0"/>
          </a:p>
        </p:txBody>
      </p:sp>
    </p:spTree>
    <p:extLst>
      <p:ext uri="{BB962C8B-B14F-4D97-AF65-F5344CB8AC3E}">
        <p14:creationId xmlns:p14="http://schemas.microsoft.com/office/powerpoint/2010/main" val="21201040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24DF3E-8159-5FF6-5648-6DBA9A16DBA9}"/>
              </a:ext>
            </a:extLst>
          </p:cNvPr>
          <p:cNvSpPr>
            <a:spLocks noGrp="1"/>
          </p:cNvSpPr>
          <p:nvPr>
            <p:ph type="title"/>
          </p:nvPr>
        </p:nvSpPr>
        <p:spPr/>
        <p:txBody>
          <a:bodyPr/>
          <a:lstStyle/>
          <a:p>
            <a:r>
              <a:rPr lang="en-US" dirty="0"/>
              <a:t>T-735/18 AQUIND Ltd/ACER</a:t>
            </a:r>
            <a:endParaRPr lang="el-GR" dirty="0"/>
          </a:p>
        </p:txBody>
      </p:sp>
      <p:sp>
        <p:nvSpPr>
          <p:cNvPr id="3" name="Θέση περιεχομένου 2">
            <a:extLst>
              <a:ext uri="{FF2B5EF4-FFF2-40B4-BE49-F238E27FC236}">
                <a16:creationId xmlns:a16="http://schemas.microsoft.com/office/drawing/2014/main" id="{6DC54065-724A-1224-2D58-EE8C663AF8A6}"/>
              </a:ext>
            </a:extLst>
          </p:cNvPr>
          <p:cNvSpPr>
            <a:spLocks noGrp="1"/>
          </p:cNvSpPr>
          <p:nvPr>
            <p:ph idx="1"/>
          </p:nvPr>
        </p:nvSpPr>
        <p:spPr/>
        <p:txBody>
          <a:bodyPr>
            <a:normAutofit fontScale="62500" lnSpcReduction="20000"/>
          </a:bodyPr>
          <a:lstStyle/>
          <a:p>
            <a:pPr algn="just">
              <a:lnSpc>
                <a:spcPct val="170000"/>
              </a:lnSpc>
              <a:spcBef>
                <a:spcPts val="0"/>
              </a:spcBef>
            </a:pPr>
            <a:r>
              <a:rPr lang="el-GR" dirty="0"/>
              <a:t>Δεύτερον, καμία κανονιστική διάταξη δεν επιτρέπει να συναχθεί ότι ο νομοθέτης προέβλεψε προτεραιότητα του ενός καθεστώτος έναντι του άλλου. Συγκεκριμένα, από το γράμμα του άρθρου 12 του κανονισμού 347/2013 και του άρθρου 17 του κανονισμού 714/2009 προκύπτει ότι οι φορείς υλοποίησης έχουν ελευθερία επιλογής μεταξύ του καθεστώτος έργων κοινού ενδιαφέροντος και του αιτήματος απαλλαγής. </a:t>
            </a:r>
          </a:p>
          <a:p>
            <a:pPr algn="just">
              <a:lnSpc>
                <a:spcPct val="170000"/>
              </a:lnSpc>
              <a:spcBef>
                <a:spcPts val="0"/>
              </a:spcBef>
            </a:pPr>
            <a:r>
              <a:rPr lang="el-GR" dirty="0"/>
              <a:t>Οσάκις τα έργα έχουν το καθεστώς έργων κοινού ενδιαφέροντος, οι φορείς υλοποίησής τους έχουν τη δυνατότητα να ζητήσουν, αφενός, τον διασυνοριακό επιμερισμό του κόστους που προβλέπει το άρθρο 12 του κανονισμού 347/2013 και, αφετέρου, απαλλαγή σύμφωνα με το άρθρο 17 του κανονισμού 714/2009. </a:t>
            </a:r>
          </a:p>
          <a:p>
            <a:pPr algn="just">
              <a:lnSpc>
                <a:spcPct val="170000"/>
              </a:lnSpc>
              <a:spcBef>
                <a:spcPts val="0"/>
              </a:spcBef>
            </a:pPr>
            <a:r>
              <a:rPr lang="el-GR" dirty="0"/>
              <a:t>Στο πλαίσιο αυτό, δεν μπορεί να γίνει δεκτό ότι το αίτημα διασυνοριακού επιμερισμού του κόστους το οποίο προβλέπει το άρθρο 12 του κανονισμού 347/2013 πρέπει να υποβληθεί κατά προτεραιότητα.</a:t>
            </a:r>
          </a:p>
        </p:txBody>
      </p:sp>
    </p:spTree>
    <p:extLst>
      <p:ext uri="{BB962C8B-B14F-4D97-AF65-F5344CB8AC3E}">
        <p14:creationId xmlns:p14="http://schemas.microsoft.com/office/powerpoint/2010/main" val="23243765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01B6CF-52A7-EFD9-BC31-2C453252F157}"/>
              </a:ext>
            </a:extLst>
          </p:cNvPr>
          <p:cNvSpPr>
            <a:spLocks noGrp="1"/>
          </p:cNvSpPr>
          <p:nvPr>
            <p:ph type="title"/>
          </p:nvPr>
        </p:nvSpPr>
        <p:spPr/>
        <p:txBody>
          <a:bodyPr/>
          <a:lstStyle/>
          <a:p>
            <a:r>
              <a:rPr lang="en-US" dirty="0"/>
              <a:t>T-735/18 AQUIND Ltd/ACER</a:t>
            </a:r>
            <a:endParaRPr lang="el-GR" dirty="0"/>
          </a:p>
        </p:txBody>
      </p:sp>
      <p:sp>
        <p:nvSpPr>
          <p:cNvPr id="3" name="Θέση περιεχομένου 2">
            <a:extLst>
              <a:ext uri="{FF2B5EF4-FFF2-40B4-BE49-F238E27FC236}">
                <a16:creationId xmlns:a16="http://schemas.microsoft.com/office/drawing/2014/main" id="{F6C38519-18DB-FDA8-170D-02E8EFAC1D56}"/>
              </a:ext>
            </a:extLst>
          </p:cNvPr>
          <p:cNvSpPr>
            <a:spLocks noGrp="1"/>
          </p:cNvSpPr>
          <p:nvPr>
            <p:ph idx="1"/>
          </p:nvPr>
        </p:nvSpPr>
        <p:spPr/>
        <p:txBody>
          <a:bodyPr>
            <a:normAutofit fontScale="77500" lnSpcReduction="20000"/>
          </a:bodyPr>
          <a:lstStyle/>
          <a:p>
            <a:pPr algn="just">
              <a:lnSpc>
                <a:spcPct val="150000"/>
              </a:lnSpc>
              <a:spcBef>
                <a:spcPts val="0"/>
              </a:spcBef>
            </a:pPr>
            <a:r>
              <a:rPr lang="el-GR" dirty="0"/>
              <a:t>Τρίτον, το βασικό κριτήριο που πρέπει να διέπει την εξέταση του αιτήματος απαλλαγής είναι εκείνο που αφορά τον «βαθμό κινδύνου της επένδυσης» το οποίο προβλέπεται στο άρθρο 17, παράγραφος 1, στοιχείο βʹ, του κανονισμού 714/2009. </a:t>
            </a:r>
          </a:p>
          <a:p>
            <a:pPr algn="just">
              <a:lnSpc>
                <a:spcPct val="150000"/>
              </a:lnSpc>
              <a:spcBef>
                <a:spcPts val="0"/>
              </a:spcBef>
            </a:pPr>
            <a:r>
              <a:rPr lang="el-GR" dirty="0"/>
              <a:t>Υπογραμμίζεται ότι ο εν λόγω κίνδυνος που θα μπορούσε να δικαιολογήσει τη χορήγηση απαλλαγής μπορεί να υφίσταται ακόμη και όταν ο φορέας υλοποίησης δικαιούται χρηματοοικονομική στήριξη βάσει του άρθρου 12 του κανονισμού 347/2013. </a:t>
            </a:r>
          </a:p>
          <a:p>
            <a:pPr algn="just">
              <a:lnSpc>
                <a:spcPct val="150000"/>
              </a:lnSpc>
              <a:spcBef>
                <a:spcPts val="0"/>
              </a:spcBef>
            </a:pPr>
            <a:r>
              <a:rPr lang="el-GR" dirty="0"/>
              <a:t>Με άλλα λόγια, η δυνατότητα εξασφαλίσεως χρηματοοικονομικής στήριξης βάσει της διατάξεως αυτής σε καμία περίπτωση δεν αποκλείει αυτομάτως τον οικονομικό κίνδυνο που συνδέεται με την επένδυση.</a:t>
            </a:r>
          </a:p>
        </p:txBody>
      </p:sp>
    </p:spTree>
    <p:extLst>
      <p:ext uri="{BB962C8B-B14F-4D97-AF65-F5344CB8AC3E}">
        <p14:creationId xmlns:p14="http://schemas.microsoft.com/office/powerpoint/2010/main" val="41133514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29870A-BC77-2877-E23A-95BB14D131F0}"/>
              </a:ext>
            </a:extLst>
          </p:cNvPr>
          <p:cNvSpPr>
            <a:spLocks noGrp="1"/>
          </p:cNvSpPr>
          <p:nvPr>
            <p:ph type="title"/>
          </p:nvPr>
        </p:nvSpPr>
        <p:spPr/>
        <p:txBody>
          <a:bodyPr/>
          <a:lstStyle/>
          <a:p>
            <a:r>
              <a:rPr lang="en-US" dirty="0"/>
              <a:t>T-735/18 AQUIND Ltd/ACER</a:t>
            </a:r>
            <a:endParaRPr lang="el-GR" dirty="0"/>
          </a:p>
        </p:txBody>
      </p:sp>
      <p:sp>
        <p:nvSpPr>
          <p:cNvPr id="3" name="Θέση περιεχομένου 2">
            <a:extLst>
              <a:ext uri="{FF2B5EF4-FFF2-40B4-BE49-F238E27FC236}">
                <a16:creationId xmlns:a16="http://schemas.microsoft.com/office/drawing/2014/main" id="{81C7E4D1-F484-5EB8-E0BC-1D7C53CD94B0}"/>
              </a:ext>
            </a:extLst>
          </p:cNvPr>
          <p:cNvSpPr>
            <a:spLocks noGrp="1"/>
          </p:cNvSpPr>
          <p:nvPr>
            <p:ph idx="1"/>
          </p:nvPr>
        </p:nvSpPr>
        <p:spPr/>
        <p:txBody>
          <a:bodyPr>
            <a:normAutofit fontScale="85000" lnSpcReduction="20000"/>
          </a:bodyPr>
          <a:lstStyle/>
          <a:p>
            <a:pPr algn="just">
              <a:lnSpc>
                <a:spcPct val="160000"/>
              </a:lnSpc>
              <a:spcBef>
                <a:spcPts val="0"/>
              </a:spcBef>
            </a:pPr>
            <a:r>
              <a:rPr lang="el-GR" dirty="0"/>
              <a:t>Τέταρτον, όπως υποστηρίζει η προσφεύγουσα, η προσφυγή στη διαδικασία διασυνοριακού επιμερισμού του κόστους δεν αποτελεί εγγύηση για την εξάλειψη του συνόλου των κινδύνων στους οποίους εκτίθενται οι γραμμές διασύνδεσης. Αβεβαιότητα εξακολουθεί να υφίσταται ως προς την τελική μορφή –από απόψεως αποτελέσματος και εκτάσεως– του αιτήματος της προσφεύγουσας περί διασυνοριακού επιμερισμού του κόστους και ως προς τον σημαντικό κίνδυνο καθυστερήσεως. Συγκεκριμένα, αφενός, ουδεμία βεβαιότητα υφίσταται ότι το αίτημα διασυνοριακού επιμερισμού θα γίνει δεκτό.</a:t>
            </a:r>
          </a:p>
        </p:txBody>
      </p:sp>
    </p:spTree>
    <p:extLst>
      <p:ext uri="{BB962C8B-B14F-4D97-AF65-F5344CB8AC3E}">
        <p14:creationId xmlns:p14="http://schemas.microsoft.com/office/powerpoint/2010/main" val="4833539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just"/>
            <a:br>
              <a:rPr lang="el-GR" sz="3200" dirty="0"/>
            </a:br>
            <a:r>
              <a:rPr lang="en-US" b="1" dirty="0"/>
              <a:t>BALTIC ENERGY MARKET INTERCONNECTION PLAN</a:t>
            </a:r>
            <a:br>
              <a:rPr lang="en-US" b="1" dirty="0"/>
            </a:br>
            <a:r>
              <a:rPr lang="en-US" b="1" dirty="0"/>
              <a:t>BEMIP</a:t>
            </a:r>
            <a:r>
              <a:rPr lang="el-GR" b="1" dirty="0"/>
              <a:t> </a:t>
            </a:r>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spcBef>
                <a:spcPts val="0"/>
              </a:spcBef>
            </a:pPr>
            <a:r>
              <a:rPr lang="el-GR" dirty="0"/>
              <a:t>Σχέδιο Διασύνδεσης της αγοράς (Περιφερειακή Συνεργασία της ΕΕ στην περιοχή της Βαλτικής)</a:t>
            </a:r>
          </a:p>
          <a:p>
            <a:pPr algn="just">
              <a:lnSpc>
                <a:spcPct val="150000"/>
              </a:lnSpc>
              <a:spcBef>
                <a:spcPts val="0"/>
              </a:spcBef>
            </a:pPr>
            <a:r>
              <a:rPr lang="el-GR" dirty="0"/>
              <a:t>Δανία, Γερμανία, Λετονία, Εσθονία, Λιθουανία, Πολωνία Φιλανδία, Σουηδία, Ευρωπαϊκή Επιτροπή </a:t>
            </a:r>
          </a:p>
          <a:p>
            <a:pPr algn="just">
              <a:lnSpc>
                <a:spcPct val="150000"/>
              </a:lnSpc>
              <a:spcBef>
                <a:spcPts val="0"/>
              </a:spcBef>
            </a:pPr>
            <a:r>
              <a:rPr lang="el-GR" dirty="0"/>
              <a:t>Μνημόνιο Κατανόησης Ιούνιος 2009 – μη δεσμευτική ισχύς </a:t>
            </a:r>
          </a:p>
          <a:p>
            <a:pPr algn="just">
              <a:lnSpc>
                <a:spcPct val="150000"/>
              </a:lnSpc>
              <a:spcBef>
                <a:spcPts val="0"/>
              </a:spcBef>
            </a:pPr>
            <a:r>
              <a:rPr lang="el-GR" dirty="0"/>
              <a:t>Αρχές που διέπουν το Δίκτυο, Αρχή της μη διάκρισης - Ελεύθερο διασυνοριακό εμπόριο – Ελεύθερος ανταγωνισμός -  Διαφάνεια  - Αποτελεσματικός έλεγχος της αγοράς </a:t>
            </a:r>
          </a:p>
        </p:txBody>
      </p:sp>
    </p:spTree>
    <p:extLst>
      <p:ext uri="{BB962C8B-B14F-4D97-AF65-F5344CB8AC3E}">
        <p14:creationId xmlns:p14="http://schemas.microsoft.com/office/powerpoint/2010/main" val="42621334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just"/>
            <a:r>
              <a:rPr lang="en-US" sz="4000" b="1" dirty="0"/>
              <a:t>BALTIC ENERGY MARKET INTERCONNECTION PLAN</a:t>
            </a:r>
            <a:br>
              <a:rPr lang="en-US" sz="4000" b="1" dirty="0"/>
            </a:br>
            <a:r>
              <a:rPr lang="en-US" sz="4000" b="1" dirty="0"/>
              <a:t>BEMIP</a:t>
            </a:r>
            <a:r>
              <a:rPr lang="el-GR" sz="4000" b="1" dirty="0"/>
              <a:t> </a:t>
            </a:r>
            <a:r>
              <a:rPr lang="en-US" sz="4000" b="1" dirty="0"/>
              <a:t> </a:t>
            </a:r>
            <a:r>
              <a:rPr lang="el-GR" sz="4000" b="1" dirty="0"/>
              <a:t>ΜΝΗΜΟΝΙΟ 2015</a:t>
            </a:r>
          </a:p>
        </p:txBody>
      </p:sp>
      <p:sp>
        <p:nvSpPr>
          <p:cNvPr id="3" name="2 - Θέση περιεχομένου"/>
          <p:cNvSpPr>
            <a:spLocks noGrp="1"/>
          </p:cNvSpPr>
          <p:nvPr>
            <p:ph idx="1"/>
          </p:nvPr>
        </p:nvSpPr>
        <p:spPr/>
        <p:txBody>
          <a:bodyPr>
            <a:normAutofit/>
          </a:bodyPr>
          <a:lstStyle/>
          <a:p>
            <a:pPr algn="just"/>
            <a:r>
              <a:rPr lang="el-GR" dirty="0"/>
              <a:t>Αναθεώρηση του Σχεδίου Διασύνδεσης </a:t>
            </a:r>
          </a:p>
          <a:p>
            <a:pPr algn="just"/>
            <a:r>
              <a:rPr lang="el-GR" dirty="0"/>
              <a:t>Περιλαμβάνει συνεργασία σε υποδομές, σε ενεργειακή αποδοτικότητα και αποτελεσματικότητα  και στις ανανεώσιμες πηγές ενέργειας  </a:t>
            </a:r>
          </a:p>
          <a:p>
            <a:pPr algn="just"/>
            <a:r>
              <a:rPr lang="el-GR" dirty="0"/>
              <a:t>Επικαιροποίηση του Σχεδίου βάσει της ενωσιακής ενεργειακής πολιτικής (ασφάλεια εφοδιασμού, ανταγωνισμός)</a:t>
            </a:r>
          </a:p>
          <a:p>
            <a:pPr algn="just"/>
            <a:r>
              <a:rPr lang="el-GR" dirty="0"/>
              <a:t>Παρατηρητής είναι η Νορβηγία </a:t>
            </a:r>
            <a:endParaRPr lang="en-US" dirty="0"/>
          </a:p>
        </p:txBody>
      </p:sp>
    </p:spTree>
    <p:extLst>
      <p:ext uri="{BB962C8B-B14F-4D97-AF65-F5344CB8AC3E}">
        <p14:creationId xmlns:p14="http://schemas.microsoft.com/office/powerpoint/2010/main" val="5275908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just"/>
            <a:r>
              <a:rPr lang="en-US" sz="4000" b="1" dirty="0"/>
              <a:t>BALTIC ENERGY MARKET INTERCONNECTION PLAN</a:t>
            </a:r>
            <a:br>
              <a:rPr lang="en-US" sz="4000" b="1" dirty="0"/>
            </a:br>
            <a:r>
              <a:rPr lang="en-US" sz="4000" b="1" dirty="0"/>
              <a:t>BEMIP</a:t>
            </a:r>
            <a:r>
              <a:rPr lang="el-GR" sz="4000" b="1" dirty="0"/>
              <a:t> ΔΟΜΗ –ΔΙΑΡΘΡΩΣΗ ΣΧΕΔΙΟΥ </a:t>
            </a:r>
          </a:p>
        </p:txBody>
      </p:sp>
      <p:sp>
        <p:nvSpPr>
          <p:cNvPr id="3" name="2 - Θέση περιεχομένου"/>
          <p:cNvSpPr>
            <a:spLocks noGrp="1"/>
          </p:cNvSpPr>
          <p:nvPr>
            <p:ph idx="1"/>
          </p:nvPr>
        </p:nvSpPr>
        <p:spPr/>
        <p:txBody>
          <a:bodyPr>
            <a:normAutofit/>
          </a:bodyPr>
          <a:lstStyle/>
          <a:p>
            <a:r>
              <a:rPr lang="el-GR" dirty="0"/>
              <a:t>Ομάδα Υψηλού Επιπέδου</a:t>
            </a:r>
          </a:p>
          <a:p>
            <a:pPr>
              <a:buNone/>
            </a:pPr>
            <a:r>
              <a:rPr lang="el-GR" dirty="0"/>
              <a:t>1. Πολιτικό Επίπεδο</a:t>
            </a:r>
          </a:p>
          <a:p>
            <a:pPr algn="just">
              <a:buNone/>
            </a:pPr>
            <a:r>
              <a:rPr lang="el-GR" dirty="0"/>
              <a:t>Σύνθεση</a:t>
            </a:r>
            <a:r>
              <a:rPr lang="en-US" dirty="0"/>
              <a:t>: </a:t>
            </a:r>
            <a:r>
              <a:rPr lang="el-GR" dirty="0"/>
              <a:t>Υπουργοί Ενέργειας και Αρμόδιος για την Ενέργεια Επίτροπος της ΕΕ</a:t>
            </a:r>
          </a:p>
          <a:p>
            <a:pPr algn="just">
              <a:buNone/>
            </a:pPr>
            <a:r>
              <a:rPr lang="el-GR" dirty="0"/>
              <a:t>Λήψη Πολιτικών αποφάσεων και κατευθυντηρίων γραμμών  καθορισμός προτεραιοτήτων περιφερειακής συνεργασίας </a:t>
            </a:r>
          </a:p>
        </p:txBody>
      </p:sp>
    </p:spTree>
    <p:extLst>
      <p:ext uri="{BB962C8B-B14F-4D97-AF65-F5344CB8AC3E}">
        <p14:creationId xmlns:p14="http://schemas.microsoft.com/office/powerpoint/2010/main" val="2203891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ΔΟΜΗ - ΔΙΑΡΘΡΩΣΗ</a:t>
            </a:r>
          </a:p>
        </p:txBody>
      </p:sp>
      <p:sp>
        <p:nvSpPr>
          <p:cNvPr id="3" name="2 - Θέση περιεχομένου"/>
          <p:cNvSpPr>
            <a:spLocks noGrp="1"/>
          </p:cNvSpPr>
          <p:nvPr>
            <p:ph idx="1"/>
          </p:nvPr>
        </p:nvSpPr>
        <p:spPr/>
        <p:txBody>
          <a:bodyPr>
            <a:normAutofit lnSpcReduction="10000"/>
          </a:bodyPr>
          <a:lstStyle/>
          <a:p>
            <a:pPr>
              <a:buNone/>
            </a:pPr>
            <a:r>
              <a:rPr lang="el-GR" dirty="0"/>
              <a:t>2. Επιχειρησιακό Επίπεδο</a:t>
            </a:r>
          </a:p>
          <a:p>
            <a:pPr>
              <a:buNone/>
            </a:pPr>
            <a:r>
              <a:rPr lang="el-GR" dirty="0"/>
              <a:t>Σύνθεση</a:t>
            </a:r>
            <a:r>
              <a:rPr lang="en-US" dirty="0"/>
              <a:t>: </a:t>
            </a:r>
            <a:r>
              <a:rPr lang="el-GR" dirty="0"/>
              <a:t>Υψηλόβαθμα Στελέχη της Επιτροπής και των συμμετεχόντων κρατών </a:t>
            </a:r>
          </a:p>
          <a:p>
            <a:pPr>
              <a:buNone/>
            </a:pPr>
            <a:r>
              <a:rPr lang="el-GR" dirty="0"/>
              <a:t>Εφαρμογή των αποφάσεων του πολιτικού επιπέδου και έλεγχος εφαρμογής τους </a:t>
            </a:r>
          </a:p>
          <a:p>
            <a:pPr>
              <a:buNone/>
            </a:pPr>
            <a:r>
              <a:rPr lang="el-GR" dirty="0"/>
              <a:t>3. Τεχνικές Ομάδες εργασίας </a:t>
            </a:r>
          </a:p>
          <a:p>
            <a:pPr algn="just"/>
            <a:r>
              <a:rPr lang="el-GR" dirty="0"/>
              <a:t>Μέχρι το 2020 να έχει επιτευχθεί το 10% της διασύνδεσης των συμμετεχόντων χωρών </a:t>
            </a:r>
          </a:p>
          <a:p>
            <a:pPr algn="just"/>
            <a:r>
              <a:rPr lang="el-GR" dirty="0"/>
              <a:t>Εναρμόνιση των τιμών ενέργειας </a:t>
            </a:r>
          </a:p>
          <a:p>
            <a:pPr algn="just"/>
            <a:r>
              <a:rPr lang="el-GR" dirty="0"/>
              <a:t>Αυξημένη χρήση των ανανεώσιμων πηγών ενέργειας </a:t>
            </a:r>
          </a:p>
          <a:p>
            <a:pPr>
              <a:buNone/>
            </a:pPr>
            <a:endParaRPr lang="el-GR" dirty="0"/>
          </a:p>
        </p:txBody>
      </p:sp>
    </p:spTree>
    <p:extLst>
      <p:ext uri="{BB962C8B-B14F-4D97-AF65-F5344CB8AC3E}">
        <p14:creationId xmlns:p14="http://schemas.microsoft.com/office/powerpoint/2010/main" val="18685934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CA5BCC-7CF9-4C9F-8465-CEFA88E4C456}"/>
              </a:ext>
            </a:extLst>
          </p:cNvPr>
          <p:cNvSpPr>
            <a:spLocks noGrp="1"/>
          </p:cNvSpPr>
          <p:nvPr>
            <p:ph type="title"/>
          </p:nvPr>
        </p:nvSpPr>
        <p:spPr/>
        <p:txBody>
          <a:bodyPr>
            <a:normAutofit fontScale="90000"/>
          </a:bodyPr>
          <a:lstStyle/>
          <a:p>
            <a:pPr algn="just"/>
            <a:r>
              <a:rPr lang="en-US" b="1" dirty="0"/>
              <a:t>BALTIC ENERGY MARKET INTERCONNECTION PLAN</a:t>
            </a:r>
            <a:br>
              <a:rPr lang="en-US" b="1" dirty="0"/>
            </a:br>
            <a:r>
              <a:rPr lang="en-US" b="1" dirty="0"/>
              <a:t>BEMIP</a:t>
            </a:r>
            <a:endParaRPr lang="el-GR" dirty="0"/>
          </a:p>
        </p:txBody>
      </p:sp>
      <p:sp>
        <p:nvSpPr>
          <p:cNvPr id="3" name="Θέση περιεχομένου 2">
            <a:extLst>
              <a:ext uri="{FF2B5EF4-FFF2-40B4-BE49-F238E27FC236}">
                <a16:creationId xmlns:a16="http://schemas.microsoft.com/office/drawing/2014/main" id="{72FB3D46-1807-421A-93D6-502D525F9E18}"/>
              </a:ext>
            </a:extLst>
          </p:cNvPr>
          <p:cNvSpPr>
            <a:spLocks noGrp="1"/>
          </p:cNvSpPr>
          <p:nvPr>
            <p:ph idx="1"/>
          </p:nvPr>
        </p:nvSpPr>
        <p:spPr/>
        <p:txBody>
          <a:bodyPr/>
          <a:lstStyle/>
          <a:p>
            <a:pPr algn="just">
              <a:lnSpc>
                <a:spcPct val="150000"/>
              </a:lnSpc>
              <a:spcBef>
                <a:spcPts val="0"/>
              </a:spcBef>
            </a:pPr>
            <a:r>
              <a:rPr lang="el-GR" dirty="0"/>
              <a:t>Στις 28 Ιουνίου</a:t>
            </a:r>
            <a:r>
              <a:rPr lang="en-US" dirty="0"/>
              <a:t> 2018</a:t>
            </a:r>
            <a:r>
              <a:rPr lang="el-GR" dirty="0"/>
              <a:t>, οι αρχηγοί κρατών και κυβερνήσεων της Λιθουανίας, της </a:t>
            </a:r>
            <a:r>
              <a:rPr lang="el-GR" dirty="0" err="1"/>
              <a:t>Λεττονίας</a:t>
            </a:r>
            <a:r>
              <a:rPr lang="el-GR" dirty="0"/>
              <a:t>, της Εσθονίας και της Πολωνίας μαζί με τον Πρόεδρο </a:t>
            </a:r>
            <a:r>
              <a:rPr lang="el-GR" dirty="0" err="1"/>
              <a:t>Jean-Claude</a:t>
            </a:r>
            <a:r>
              <a:rPr lang="el-GR" dirty="0"/>
              <a:t> </a:t>
            </a:r>
            <a:r>
              <a:rPr lang="el-GR" dirty="0" err="1"/>
              <a:t>Juncker</a:t>
            </a:r>
            <a:r>
              <a:rPr lang="el-GR" dirty="0"/>
              <a:t> ενέκριναν τον πολιτικό χάρτη πορείας για τον συγχρονισμό του δικτύου ηλεκτρικής ενέργειας των κρατών της Βαλτικής με το δίκτυο της ηπειρωτικής Ευρώπης έως την ημερομηνία στόχου 2025.</a:t>
            </a:r>
          </a:p>
        </p:txBody>
      </p:sp>
    </p:spTree>
    <p:extLst>
      <p:ext uri="{BB962C8B-B14F-4D97-AF65-F5344CB8AC3E}">
        <p14:creationId xmlns:p14="http://schemas.microsoft.com/office/powerpoint/2010/main" val="38020882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93A9C3-F848-4CCD-8B32-E8F275CC34EF}"/>
              </a:ext>
            </a:extLst>
          </p:cNvPr>
          <p:cNvSpPr>
            <a:spLocks noGrp="1"/>
          </p:cNvSpPr>
          <p:nvPr>
            <p:ph type="title"/>
          </p:nvPr>
        </p:nvSpPr>
        <p:spPr/>
        <p:txBody>
          <a:bodyPr>
            <a:normAutofit fontScale="90000"/>
          </a:bodyPr>
          <a:lstStyle/>
          <a:p>
            <a:r>
              <a:rPr lang="en-US" b="1" dirty="0"/>
              <a:t>BALTIC ENERGY MARKET INTERCONNECTION PLAN</a:t>
            </a:r>
            <a:br>
              <a:rPr lang="en-US" b="1" dirty="0"/>
            </a:br>
            <a:r>
              <a:rPr lang="en-US" b="1" dirty="0"/>
              <a:t>BEMIP</a:t>
            </a:r>
            <a:endParaRPr lang="el-GR" dirty="0"/>
          </a:p>
        </p:txBody>
      </p:sp>
      <p:sp>
        <p:nvSpPr>
          <p:cNvPr id="3" name="Θέση περιεχομένου 2">
            <a:extLst>
              <a:ext uri="{FF2B5EF4-FFF2-40B4-BE49-F238E27FC236}">
                <a16:creationId xmlns:a16="http://schemas.microsoft.com/office/drawing/2014/main" id="{9366C43D-5591-4D36-9207-0453A39665A9}"/>
              </a:ext>
            </a:extLst>
          </p:cNvPr>
          <p:cNvSpPr>
            <a:spLocks noGrp="1"/>
          </p:cNvSpPr>
          <p:nvPr>
            <p:ph idx="1"/>
          </p:nvPr>
        </p:nvSpPr>
        <p:spPr/>
        <p:txBody>
          <a:bodyPr>
            <a:normAutofit fontScale="85000" lnSpcReduction="10000"/>
          </a:bodyPr>
          <a:lstStyle/>
          <a:p>
            <a:pPr algn="just">
              <a:lnSpc>
                <a:spcPct val="170000"/>
              </a:lnSpc>
              <a:spcBef>
                <a:spcPts val="0"/>
              </a:spcBef>
            </a:pPr>
            <a:r>
              <a:rPr lang="el-GR" dirty="0"/>
              <a:t>Τα μεγάλα έργα φυσικού αερίου στην περιοχή της Βαλτικής περιλαμβάνουν τη γραμμή διασύνδεσης φυσικού αερίου Πολωνία - Λιθουανία (GIPL), το σχέδιο Βαλτικής σύνδεσης και την ανάπτυξη υποδομών μεταξύ των βαλτικών κρατών.</a:t>
            </a:r>
            <a:endParaRPr lang="en-US" dirty="0"/>
          </a:p>
          <a:p>
            <a:pPr algn="just">
              <a:lnSpc>
                <a:spcPct val="170000"/>
              </a:lnSpc>
              <a:spcBef>
                <a:spcPts val="0"/>
              </a:spcBef>
            </a:pPr>
            <a:r>
              <a:rPr lang="el-GR" dirty="0"/>
              <a:t>Το GIPL στοχεύει να συνδέσει τα δίκτυα φυσικού αερίου της Βαλτικής και της Ρωσίας με το ευρωπαϊκό δίκτυο φυσικού αερίου μέχρι το τέλος του 2021 και οι Συνδέσεις της Βαλτικής θέλουν να προσφέρουν έναν σημαντικό αγωγό φυσικού αερίου μεταξύ Φινλανδίας και Εσθονίας. </a:t>
            </a:r>
            <a:endParaRPr lang="en-US" dirty="0"/>
          </a:p>
        </p:txBody>
      </p:sp>
    </p:spTree>
    <p:extLst>
      <p:ext uri="{BB962C8B-B14F-4D97-AF65-F5344CB8AC3E}">
        <p14:creationId xmlns:p14="http://schemas.microsoft.com/office/powerpoint/2010/main" val="3148474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A36E6D-027D-46C2-B6B9-55FAC13E3233}"/>
              </a:ext>
            </a:extLst>
          </p:cNvPr>
          <p:cNvSpPr>
            <a:spLocks noGrp="1"/>
          </p:cNvSpPr>
          <p:nvPr>
            <p:ph type="title"/>
          </p:nvPr>
        </p:nvSpPr>
        <p:spPr/>
        <p:txBody>
          <a:bodyPr/>
          <a:lstStyle/>
          <a:p>
            <a:r>
              <a:rPr lang="el-GR" dirty="0"/>
              <a:t>Πρόσβαση τρίτου-Συστήματα </a:t>
            </a:r>
          </a:p>
        </p:txBody>
      </p:sp>
      <p:sp>
        <p:nvSpPr>
          <p:cNvPr id="3" name="Θέση περιεχομένου 2">
            <a:extLst>
              <a:ext uri="{FF2B5EF4-FFF2-40B4-BE49-F238E27FC236}">
                <a16:creationId xmlns:a16="http://schemas.microsoft.com/office/drawing/2014/main" id="{38809B09-2A6A-424D-BD4C-E9D84C14C958}"/>
              </a:ext>
            </a:extLst>
          </p:cNvPr>
          <p:cNvSpPr>
            <a:spLocks noGrp="1"/>
          </p:cNvSpPr>
          <p:nvPr>
            <p:ph idx="1"/>
          </p:nvPr>
        </p:nvSpPr>
        <p:spPr/>
        <p:txBody>
          <a:bodyPr>
            <a:normAutofit/>
          </a:bodyPr>
          <a:lstStyle/>
          <a:p>
            <a:pPr algn="just"/>
            <a:r>
              <a:rPr lang="el-GR" dirty="0"/>
              <a:t>Το δεύτερο σύστημα που μπορούσαν να επιλέξουν τα Κράτη-μέλη ήταν αυτό της ρυθμιζόμενης πρόσβασης στο δίκτυο που παρείχε στους πελάτες δικαίωμα πρόσβασης, βάσει δημοσιευόμενων τιμολογίων για τη χρήση των δικτύων μεταφοράς και διανομής. </a:t>
            </a:r>
          </a:p>
          <a:p>
            <a:pPr algn="just"/>
            <a:r>
              <a:rPr lang="el-GR" dirty="0"/>
              <a:t>Στη περίπτωση αυτή η πρόσβαση στο δίκτυο θα προσδιορίζονταν με διοικητικές πράξεις και δημοσιευμένα τιμολόγια με αποτέλεσμα τον εκτοπισμό της συμβατικής ελευθερίας. </a:t>
            </a:r>
          </a:p>
          <a:p>
            <a:pPr algn="just"/>
            <a:r>
              <a:rPr lang="el-GR" dirty="0"/>
              <a:t>Ωστόσο, στην συγκεκριμένη περίπτωση θα δημιουργούνταν ανεξάρτητη διοικητική αρχή που θα προσδιόριζε το τέλος πρόσβασης αποκλείοντας το μηχανισμό της αγοράς.</a:t>
            </a:r>
          </a:p>
        </p:txBody>
      </p:sp>
    </p:spTree>
    <p:extLst>
      <p:ext uri="{BB962C8B-B14F-4D97-AF65-F5344CB8AC3E}">
        <p14:creationId xmlns:p14="http://schemas.microsoft.com/office/powerpoint/2010/main" val="24286550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D44CD7-E41A-40B2-A9BC-B184838045D5}"/>
              </a:ext>
            </a:extLst>
          </p:cNvPr>
          <p:cNvSpPr>
            <a:spLocks noGrp="1"/>
          </p:cNvSpPr>
          <p:nvPr>
            <p:ph type="title"/>
          </p:nvPr>
        </p:nvSpPr>
        <p:spPr/>
        <p:txBody>
          <a:bodyPr>
            <a:normAutofit fontScale="90000"/>
          </a:bodyPr>
          <a:lstStyle/>
          <a:p>
            <a:r>
              <a:rPr lang="en-US" b="1" dirty="0"/>
              <a:t>BALTIC ENERGY MARKET INTERCONNECTION PLAN</a:t>
            </a:r>
            <a:br>
              <a:rPr lang="en-US" b="1" dirty="0"/>
            </a:br>
            <a:r>
              <a:rPr lang="en-US" b="1" dirty="0"/>
              <a:t>BEMIP</a:t>
            </a:r>
            <a:endParaRPr lang="el-GR" dirty="0"/>
          </a:p>
        </p:txBody>
      </p:sp>
      <p:sp>
        <p:nvSpPr>
          <p:cNvPr id="3" name="Θέση περιεχομένου 2">
            <a:extLst>
              <a:ext uri="{FF2B5EF4-FFF2-40B4-BE49-F238E27FC236}">
                <a16:creationId xmlns:a16="http://schemas.microsoft.com/office/drawing/2014/main" id="{ED0721A7-AF5F-41ED-87BA-BD9BD96C90B5}"/>
              </a:ext>
            </a:extLst>
          </p:cNvPr>
          <p:cNvSpPr>
            <a:spLocks noGrp="1"/>
          </p:cNvSpPr>
          <p:nvPr>
            <p:ph idx="1"/>
          </p:nvPr>
        </p:nvSpPr>
        <p:spPr/>
        <p:txBody>
          <a:bodyPr>
            <a:normAutofit lnSpcReduction="10000"/>
          </a:bodyPr>
          <a:lstStyle/>
          <a:p>
            <a:pPr algn="just">
              <a:lnSpc>
                <a:spcPct val="150000"/>
              </a:lnSpc>
              <a:spcBef>
                <a:spcPts val="0"/>
              </a:spcBef>
            </a:pPr>
            <a:r>
              <a:rPr lang="el-GR" dirty="0"/>
              <a:t>Το έργο θα επιτρέψει στη Φινλανδία και τα κράτη της Βαλτικής να διαφοροποιήσουν τις πηγές αερίου τους, παρέχοντας εναλλακτικές διαδρομές και αυξάνοντας την ασφάλεια της ολοκλήρωσης της αγοράς αερίου και ενέργειας στην περιοχή. </a:t>
            </a:r>
            <a:endParaRPr lang="en-US" dirty="0"/>
          </a:p>
          <a:p>
            <a:pPr algn="just">
              <a:lnSpc>
                <a:spcPct val="150000"/>
              </a:lnSpc>
              <a:spcBef>
                <a:spcPts val="0"/>
              </a:spcBef>
            </a:pPr>
            <a:r>
              <a:rPr lang="el-GR" dirty="0"/>
              <a:t>Αυτό θα ενισχύσει τον ανταγωνισμό στην αγορά και τελικά θα προσφέρει στους καταναλωτές μια φθηνότερη και πιο σταθερή παροχή φυσικού αερίου.</a:t>
            </a:r>
          </a:p>
          <a:p>
            <a:endParaRPr lang="el-GR" dirty="0"/>
          </a:p>
        </p:txBody>
      </p:sp>
    </p:spTree>
    <p:extLst>
      <p:ext uri="{BB962C8B-B14F-4D97-AF65-F5344CB8AC3E}">
        <p14:creationId xmlns:p14="http://schemas.microsoft.com/office/powerpoint/2010/main" val="11589348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ΔΙΚΤΥΑ</a:t>
            </a:r>
          </a:p>
        </p:txBody>
      </p:sp>
      <p:sp>
        <p:nvSpPr>
          <p:cNvPr id="3" name="2 - Θέση περιεχομένου"/>
          <p:cNvSpPr>
            <a:spLocks noGrp="1"/>
          </p:cNvSpPr>
          <p:nvPr>
            <p:ph idx="1"/>
          </p:nvPr>
        </p:nvSpPr>
        <p:spPr/>
        <p:txBody>
          <a:bodyPr>
            <a:noAutofit/>
          </a:bodyPr>
          <a:lstStyle/>
          <a:p>
            <a:pPr algn="just"/>
            <a:r>
              <a:rPr lang="el-GR" dirty="0"/>
              <a:t>Διασυνδεδεμένο ευρωπαϊκό δίκτυο ενέργειας</a:t>
            </a:r>
          </a:p>
          <a:p>
            <a:pPr marL="514350" indent="-514350" algn="just">
              <a:buAutoNum type="arabicPeriod"/>
            </a:pPr>
            <a:r>
              <a:rPr lang="el-GR" dirty="0"/>
              <a:t>Σημαντικό για την ενεργειακή ασφάλεια</a:t>
            </a:r>
          </a:p>
          <a:p>
            <a:pPr marL="514350" indent="-514350" algn="just">
              <a:buAutoNum type="arabicPeriod"/>
            </a:pPr>
            <a:r>
              <a:rPr lang="el-GR" dirty="0"/>
              <a:t>Ενίσχυση του ανταγωνισμού στην εσωτερική αγορά </a:t>
            </a:r>
          </a:p>
          <a:p>
            <a:pPr marL="514350" indent="-514350" algn="just">
              <a:buAutoNum type="arabicPeriod"/>
            </a:pPr>
            <a:r>
              <a:rPr lang="el-GR" dirty="0"/>
              <a:t>Απαλλαγή από τις εκπομπές διοξειδίου του άνθρακα</a:t>
            </a:r>
          </a:p>
          <a:p>
            <a:pPr marL="514350" indent="-514350" algn="just">
              <a:buAutoNum type="arabicPeriod"/>
            </a:pPr>
            <a:r>
              <a:rPr lang="el-GR" dirty="0"/>
              <a:t>Πολιτική για το κλίμα</a:t>
            </a:r>
          </a:p>
          <a:p>
            <a:pPr marL="514350" indent="-514350" algn="just">
              <a:buAutoNum type="arabicPeriod"/>
            </a:pPr>
            <a:r>
              <a:rPr lang="el-GR" dirty="0"/>
              <a:t>Ανάπτυξη απασχόλησης </a:t>
            </a:r>
            <a:endParaRPr lang="en-US" dirty="0"/>
          </a:p>
          <a:p>
            <a:pPr marL="0" indent="0" algn="just">
              <a:buNone/>
            </a:pPr>
            <a:endParaRPr lang="el-GR" dirty="0"/>
          </a:p>
        </p:txBody>
      </p:sp>
    </p:spTree>
    <p:extLst>
      <p:ext uri="{BB962C8B-B14F-4D97-AF65-F5344CB8AC3E}">
        <p14:creationId xmlns:p14="http://schemas.microsoft.com/office/powerpoint/2010/main" val="246201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ΚΑΝΟΝΙΣΜΟΣ 714/2009</a:t>
            </a:r>
          </a:p>
        </p:txBody>
      </p:sp>
      <p:sp>
        <p:nvSpPr>
          <p:cNvPr id="3" name="2 - Θέση περιεχομένου"/>
          <p:cNvSpPr>
            <a:spLocks noGrp="1"/>
          </p:cNvSpPr>
          <p:nvPr>
            <p:ph idx="1"/>
          </p:nvPr>
        </p:nvSpPr>
        <p:spPr/>
        <p:txBody>
          <a:bodyPr>
            <a:normAutofit/>
          </a:bodyPr>
          <a:lstStyle/>
          <a:p>
            <a:pPr algn="just">
              <a:lnSpc>
                <a:spcPct val="150000"/>
              </a:lnSpc>
              <a:spcBef>
                <a:spcPts val="0"/>
              </a:spcBef>
            </a:pPr>
            <a:r>
              <a:rPr lang="el-GR" dirty="0"/>
              <a:t>Εκδόθηκε από το Ευρωπαϊκό Κοινοβούλιο και το Συμβούλιο </a:t>
            </a:r>
          </a:p>
          <a:p>
            <a:pPr algn="just">
              <a:lnSpc>
                <a:spcPct val="150000"/>
              </a:lnSpc>
              <a:spcBef>
                <a:spcPts val="0"/>
              </a:spcBef>
            </a:pPr>
            <a:r>
              <a:rPr lang="el-GR" dirty="0"/>
              <a:t>της 13ης Ιουλίου 2009</a:t>
            </a:r>
          </a:p>
          <a:p>
            <a:pPr algn="just">
              <a:lnSpc>
                <a:spcPct val="150000"/>
              </a:lnSpc>
              <a:spcBef>
                <a:spcPts val="0"/>
              </a:spcBef>
            </a:pPr>
            <a:r>
              <a:rPr lang="el-GR" dirty="0"/>
              <a:t>σχετικά με τους όρους πρόσβασης στο δίκτυο για τις διασυνοριακές ανταλλαγές ηλεκτρικής ενεργείας </a:t>
            </a:r>
          </a:p>
          <a:p>
            <a:pPr algn="just">
              <a:lnSpc>
                <a:spcPct val="150000"/>
              </a:lnSpc>
              <a:spcBef>
                <a:spcPts val="0"/>
              </a:spcBef>
            </a:pPr>
            <a:r>
              <a:rPr lang="el-GR" dirty="0"/>
              <a:t>Κατάργηση του κανονισμού 1228/2003</a:t>
            </a:r>
          </a:p>
        </p:txBody>
      </p:sp>
    </p:spTree>
    <p:extLst>
      <p:ext uri="{BB962C8B-B14F-4D97-AF65-F5344CB8AC3E}">
        <p14:creationId xmlns:p14="http://schemas.microsoft.com/office/powerpoint/2010/main" val="39672350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ΣΚΟΠΟΙ ΚΑΝΟΝΙΣΜΟΥ 714/2009</a:t>
            </a:r>
          </a:p>
        </p:txBody>
      </p:sp>
      <p:sp>
        <p:nvSpPr>
          <p:cNvPr id="3" name="2 - Θέση περιεχομένου"/>
          <p:cNvSpPr>
            <a:spLocks noGrp="1"/>
          </p:cNvSpPr>
          <p:nvPr>
            <p:ph idx="1"/>
          </p:nvPr>
        </p:nvSpPr>
        <p:spPr/>
        <p:txBody>
          <a:bodyPr>
            <a:normAutofit fontScale="85000" lnSpcReduction="10000"/>
          </a:bodyPr>
          <a:lstStyle/>
          <a:p>
            <a:pPr algn="just"/>
            <a:r>
              <a:rPr lang="el-GR" sz="3300" dirty="0"/>
              <a:t>Καθορισμός δίκαιων κανόνων για τις διασυνοριακές ανταλλαγές ηλεκτρικής ενεργείας </a:t>
            </a:r>
          </a:p>
          <a:p>
            <a:pPr algn="just"/>
            <a:r>
              <a:rPr lang="el-GR" sz="3300" dirty="0"/>
              <a:t>Ενίσχυση του ανταγωνισμού εντός της εσωτερικής αγοράς ηλεκτρικής ενεργείας</a:t>
            </a:r>
          </a:p>
          <a:p>
            <a:pPr algn="just"/>
            <a:r>
              <a:rPr lang="el-GR" sz="3300" dirty="0"/>
              <a:t>Συνεκτίμηση των ιδιαιτεροτήτων των εθνικών και περιφερειακών αγορών </a:t>
            </a:r>
          </a:p>
          <a:p>
            <a:pPr algn="just"/>
            <a:r>
              <a:rPr lang="el-GR" sz="3300" dirty="0"/>
              <a:t>Θέσπιση μηχανισμού αντισταθμίσεων </a:t>
            </a:r>
          </a:p>
          <a:p>
            <a:pPr algn="just"/>
            <a:r>
              <a:rPr lang="el-GR" sz="3300" dirty="0"/>
              <a:t>Αρχές για τα διασυνοριακά τέλη μεταφοράς </a:t>
            </a:r>
          </a:p>
          <a:p>
            <a:pPr algn="just"/>
            <a:r>
              <a:rPr lang="el-GR" sz="3300" dirty="0"/>
              <a:t>Επιμερισμός του διαθέσιμου δυναμικού των διασυνδέσεων μεταξύ των εθνικών συστημάτων μεταφοράς ηλεκτρικής ενεργείας</a:t>
            </a:r>
          </a:p>
          <a:p>
            <a:endParaRPr lang="el-GR" dirty="0"/>
          </a:p>
        </p:txBody>
      </p:sp>
    </p:spTree>
    <p:extLst>
      <p:ext uri="{BB962C8B-B14F-4D97-AF65-F5344CB8AC3E}">
        <p14:creationId xmlns:p14="http://schemas.microsoft.com/office/powerpoint/2010/main" val="147980025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ΣΚΟΠΟΙ </a:t>
            </a:r>
          </a:p>
        </p:txBody>
      </p:sp>
      <p:sp>
        <p:nvSpPr>
          <p:cNvPr id="3" name="2 - Θέση περιεχομένου"/>
          <p:cNvSpPr>
            <a:spLocks noGrp="1"/>
          </p:cNvSpPr>
          <p:nvPr>
            <p:ph idx="1"/>
          </p:nvPr>
        </p:nvSpPr>
        <p:spPr/>
        <p:txBody>
          <a:bodyPr/>
          <a:lstStyle/>
          <a:p>
            <a:r>
              <a:rPr lang="el-GR" dirty="0"/>
              <a:t>Εύρυθμη και διαφανής λειτουργίας της εσωτερικής αγοράς ενέργειας </a:t>
            </a:r>
          </a:p>
          <a:p>
            <a:r>
              <a:rPr lang="el-GR" dirty="0"/>
              <a:t>Υψηλό επίπεδο εφοδιασμού</a:t>
            </a:r>
          </a:p>
          <a:p>
            <a:pPr>
              <a:buNone/>
            </a:pPr>
            <a:r>
              <a:rPr lang="el-GR" dirty="0"/>
              <a:t>(Άρθρο 1 του Καν. 714/2009)</a:t>
            </a:r>
          </a:p>
          <a:p>
            <a:pPr>
              <a:buNone/>
            </a:pPr>
            <a:endParaRPr lang="el-GR" dirty="0"/>
          </a:p>
        </p:txBody>
      </p:sp>
    </p:spTree>
    <p:extLst>
      <p:ext uri="{BB962C8B-B14F-4D97-AF65-F5344CB8AC3E}">
        <p14:creationId xmlns:p14="http://schemas.microsoft.com/office/powerpoint/2010/main" val="4216299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nSpc>
                <a:spcPct val="115000"/>
              </a:lnSpc>
              <a:spcAft>
                <a:spcPts val="1000"/>
              </a:spcAft>
            </a:pPr>
            <a:r>
              <a:rPr lang="el-GR" sz="3200" b="1" dirty="0">
                <a:ea typeface="Calibri"/>
                <a:cs typeface="Times New Roman"/>
              </a:rPr>
              <a:t>ΕΔΔΣΜ</a:t>
            </a:r>
            <a:endParaRPr lang="el-GR" sz="3200" b="1" dirty="0"/>
          </a:p>
        </p:txBody>
      </p:sp>
      <p:sp>
        <p:nvSpPr>
          <p:cNvPr id="3" name="2 - Θέση περιεχομένου"/>
          <p:cNvSpPr>
            <a:spLocks noGrp="1"/>
          </p:cNvSpPr>
          <p:nvPr>
            <p:ph idx="1"/>
          </p:nvPr>
        </p:nvSpPr>
        <p:spPr>
          <a:xfrm>
            <a:off x="497840" y="1600201"/>
            <a:ext cx="11501120" cy="4525963"/>
          </a:xfrm>
        </p:spPr>
        <p:txBody>
          <a:bodyPr>
            <a:normAutofit fontScale="92500" lnSpcReduction="10000"/>
          </a:bodyPr>
          <a:lstStyle/>
          <a:p>
            <a:pPr algn="just">
              <a:lnSpc>
                <a:spcPct val="150000"/>
              </a:lnSpc>
              <a:spcBef>
                <a:spcPts val="0"/>
              </a:spcBef>
            </a:pPr>
            <a:r>
              <a:rPr lang="el-GR" sz="3000" dirty="0"/>
              <a:t>Ευρωπαϊκό δίκτυο διαχειριστών συστημάτων μεταφοράς ηλεκτρικής ενεργείας</a:t>
            </a:r>
          </a:p>
          <a:p>
            <a:pPr algn="just">
              <a:lnSpc>
                <a:spcPct val="150000"/>
              </a:lnSpc>
              <a:spcBef>
                <a:spcPts val="0"/>
              </a:spcBef>
            </a:pPr>
            <a:r>
              <a:rPr lang="el-GR" sz="3000" dirty="0"/>
              <a:t>Συνεργασία στο επίπεδο της Ένωσης των διαχειριστών συστημάτων μεταφοράς ηλεκτρικής ενέργειας</a:t>
            </a:r>
          </a:p>
          <a:p>
            <a:pPr algn="just">
              <a:lnSpc>
                <a:spcPct val="150000"/>
              </a:lnSpc>
              <a:spcBef>
                <a:spcPts val="0"/>
              </a:spcBef>
              <a:buNone/>
            </a:pPr>
            <a:r>
              <a:rPr lang="el-GR" sz="3000" dirty="0"/>
              <a:t>Ο Οργανισμός ΡΑΕ παρακολουθεί την εκτέλεση των καθηκόντων του ΕΔΔΣΜ ηλεκτρικής ενεργείας, τα οποία αναφέρονται στους κώδικες δικτύου και υποβάλλει σχετική έκθεση στην Επιτροπή.</a:t>
            </a:r>
          </a:p>
          <a:p>
            <a:pPr algn="just">
              <a:buNone/>
            </a:pPr>
            <a:endParaRPr lang="el-GR" dirty="0"/>
          </a:p>
          <a:p>
            <a:pPr algn="just">
              <a:buNone/>
            </a:pPr>
            <a:endParaRPr lang="el-GR" dirty="0"/>
          </a:p>
          <a:p>
            <a:endParaRPr lang="el-GR" dirty="0"/>
          </a:p>
        </p:txBody>
      </p:sp>
    </p:spTree>
    <p:extLst>
      <p:ext uri="{BB962C8B-B14F-4D97-AF65-F5344CB8AC3E}">
        <p14:creationId xmlns:p14="http://schemas.microsoft.com/office/powerpoint/2010/main" val="371823036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ΑΡΜΟΔΙΟΤΗΤΕΣ ΕΔΔΣΜ</a:t>
            </a:r>
          </a:p>
        </p:txBody>
      </p:sp>
      <p:sp>
        <p:nvSpPr>
          <p:cNvPr id="3" name="2 - Θέση περιεχομένου"/>
          <p:cNvSpPr>
            <a:spLocks noGrp="1"/>
          </p:cNvSpPr>
          <p:nvPr>
            <p:ph idx="1"/>
          </p:nvPr>
        </p:nvSpPr>
        <p:spPr/>
        <p:txBody>
          <a:bodyPr>
            <a:normAutofit/>
          </a:bodyPr>
          <a:lstStyle/>
          <a:p>
            <a:pPr algn="just">
              <a:buNone/>
            </a:pPr>
            <a:r>
              <a:rPr lang="el-GR" dirty="0"/>
              <a:t>Α) Η ανεύρεση τρόπων λειτουργίας του δικτύου για να εξασφαλισθεί ο συντονισμός της λειτουργίας του δικτύου υπό κανονικές συνθήκες και συνθήκες έκτακτης ανάγκης</a:t>
            </a:r>
          </a:p>
          <a:p>
            <a:pPr algn="just">
              <a:buNone/>
            </a:pPr>
            <a:r>
              <a:rPr lang="el-GR" dirty="0"/>
              <a:t>Β) Εκπόνηση κωδικών δικτύου</a:t>
            </a:r>
            <a:r>
              <a:rPr lang="en-US" dirty="0"/>
              <a:t> </a:t>
            </a:r>
            <a:endParaRPr lang="el-GR" dirty="0"/>
          </a:p>
          <a:p>
            <a:pPr algn="just">
              <a:buNone/>
            </a:pPr>
            <a:r>
              <a:rPr lang="el-GR" dirty="0"/>
              <a:t>Γ)Μη δεσμευτικό διακοινοτικό δεκαετές πρόγραμμα ανάπτυξης δικτύων («διακοινοτικό σχέδιο ανάπτυξης δικτύων»)</a:t>
            </a:r>
          </a:p>
          <a:p>
            <a:pPr algn="just">
              <a:buNone/>
            </a:pPr>
            <a:r>
              <a:rPr lang="el-GR" dirty="0"/>
              <a:t>Δ) Συστάσεις σχετικά με το συντονισμό της τεχνικής συνεργασίας </a:t>
            </a:r>
          </a:p>
          <a:p>
            <a:endParaRPr lang="el-GR" dirty="0"/>
          </a:p>
        </p:txBody>
      </p:sp>
    </p:spTree>
    <p:extLst>
      <p:ext uri="{BB962C8B-B14F-4D97-AF65-F5344CB8AC3E}">
        <p14:creationId xmlns:p14="http://schemas.microsoft.com/office/powerpoint/2010/main" val="43657207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ΑΡΜΟΔΙΟΤΗΤΕΣ</a:t>
            </a:r>
          </a:p>
        </p:txBody>
      </p:sp>
      <p:sp>
        <p:nvSpPr>
          <p:cNvPr id="3" name="2 - Θέση περιεχομένου"/>
          <p:cNvSpPr>
            <a:spLocks noGrp="1"/>
          </p:cNvSpPr>
          <p:nvPr>
            <p:ph idx="1"/>
          </p:nvPr>
        </p:nvSpPr>
        <p:spPr/>
        <p:txBody>
          <a:bodyPr/>
          <a:lstStyle/>
          <a:p>
            <a:pPr algn="just"/>
            <a:r>
              <a:rPr lang="el-GR" dirty="0"/>
              <a:t>Ε) ετήσιο πρόγραμμα εργασιών·</a:t>
            </a:r>
          </a:p>
          <a:p>
            <a:pPr algn="just"/>
            <a:r>
              <a:rPr lang="el-GR" dirty="0"/>
              <a:t>ΣΤ) ετήσια έκθεση·</a:t>
            </a:r>
          </a:p>
          <a:p>
            <a:pPr algn="just"/>
            <a:r>
              <a:rPr lang="el-GR" dirty="0"/>
              <a:t>Ζ) ετήσιες προβλέψεις επάρκειας θερινής και χειμερινής παραγωγής.</a:t>
            </a:r>
          </a:p>
          <a:p>
            <a:endParaRPr lang="el-GR" dirty="0"/>
          </a:p>
        </p:txBody>
      </p:sp>
    </p:spTree>
    <p:extLst>
      <p:ext uri="{BB962C8B-B14F-4D97-AF65-F5344CB8AC3E}">
        <p14:creationId xmlns:p14="http://schemas.microsoft.com/office/powerpoint/2010/main" val="5531812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6C94E8-8084-4D60-8BB3-50650B77F95D}"/>
              </a:ext>
            </a:extLst>
          </p:cNvPr>
          <p:cNvSpPr>
            <a:spLocks noGrp="1"/>
          </p:cNvSpPr>
          <p:nvPr>
            <p:ph type="title"/>
          </p:nvPr>
        </p:nvSpPr>
        <p:spPr/>
        <p:txBody>
          <a:bodyPr>
            <a:normAutofit/>
          </a:bodyPr>
          <a:lstStyle/>
          <a:p>
            <a:pPr algn="just"/>
            <a:r>
              <a:rPr lang="el-GR" dirty="0"/>
              <a:t>Κανονισμός 2019/943 σχετικά με την εσωτερική αγορά ηλεκτρικής ενέργειας</a:t>
            </a:r>
          </a:p>
        </p:txBody>
      </p:sp>
      <p:sp>
        <p:nvSpPr>
          <p:cNvPr id="3" name="Θέση περιεχομένου 2">
            <a:extLst>
              <a:ext uri="{FF2B5EF4-FFF2-40B4-BE49-F238E27FC236}">
                <a16:creationId xmlns:a16="http://schemas.microsoft.com/office/drawing/2014/main" id="{47BF781B-34EA-43A2-991E-A2FEC30DF062}"/>
              </a:ext>
            </a:extLst>
          </p:cNvPr>
          <p:cNvSpPr>
            <a:spLocks noGrp="1"/>
          </p:cNvSpPr>
          <p:nvPr>
            <p:ph idx="1"/>
          </p:nvPr>
        </p:nvSpPr>
        <p:spPr/>
        <p:txBody>
          <a:bodyPr>
            <a:normAutofit lnSpcReduction="10000"/>
          </a:bodyPr>
          <a:lstStyle/>
          <a:p>
            <a:pPr algn="just">
              <a:lnSpc>
                <a:spcPct val="150000"/>
              </a:lnSpc>
              <a:spcBef>
                <a:spcPts val="0"/>
              </a:spcBef>
            </a:pPr>
            <a:r>
              <a:rPr lang="el-GR" dirty="0"/>
              <a:t>Διασυνοριακές ανταλλαγές ηλεκτρικής ενέργειας</a:t>
            </a:r>
          </a:p>
          <a:p>
            <a:pPr algn="just">
              <a:lnSpc>
                <a:spcPct val="150000"/>
              </a:lnSpc>
              <a:spcBef>
                <a:spcPts val="0"/>
              </a:spcBef>
            </a:pPr>
            <a:r>
              <a:rPr lang="el-GR" dirty="0" err="1"/>
              <a:t>Διαζωνικό</a:t>
            </a:r>
            <a:r>
              <a:rPr lang="el-GR" dirty="0"/>
              <a:t> εμπόριο </a:t>
            </a:r>
          </a:p>
          <a:p>
            <a:pPr algn="just">
              <a:lnSpc>
                <a:spcPct val="150000"/>
              </a:lnSpc>
              <a:spcBef>
                <a:spcPts val="0"/>
              </a:spcBef>
            </a:pPr>
            <a:r>
              <a:rPr lang="el-GR" dirty="0"/>
              <a:t>ΕΔΔΣΜΗΕ συνεργασία μεταξύ των διαχειριστών συστημάτων μεταφοράς για εύρυθμη και ενοποιημένη ενεργειακή αγορά επιδιώκουσα να ενισχύσει την ενεργειακή απόδοση και τις ανανεώσιμες πηγές ενέργειας  </a:t>
            </a:r>
          </a:p>
          <a:p>
            <a:pPr algn="just">
              <a:lnSpc>
                <a:spcPct val="150000"/>
              </a:lnSpc>
              <a:spcBef>
                <a:spcPts val="0"/>
              </a:spcBef>
            </a:pPr>
            <a:r>
              <a:rPr lang="en-US" dirty="0"/>
              <a:t>O ACER </a:t>
            </a:r>
            <a:r>
              <a:rPr lang="el-GR" dirty="0"/>
              <a:t>παρακολουθεί τις εργασίες του ΕΔΔΣΜΗΕ </a:t>
            </a:r>
          </a:p>
        </p:txBody>
      </p:sp>
    </p:spTree>
    <p:extLst>
      <p:ext uri="{BB962C8B-B14F-4D97-AF65-F5344CB8AC3E}">
        <p14:creationId xmlns:p14="http://schemas.microsoft.com/office/powerpoint/2010/main" val="27281463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5DD8C7-C374-4801-858A-DCAD4C2EE6CD}"/>
              </a:ext>
            </a:extLst>
          </p:cNvPr>
          <p:cNvSpPr>
            <a:spLocks noGrp="1"/>
          </p:cNvSpPr>
          <p:nvPr>
            <p:ph type="title"/>
          </p:nvPr>
        </p:nvSpPr>
        <p:spPr/>
        <p:txBody>
          <a:bodyPr/>
          <a:lstStyle/>
          <a:p>
            <a:r>
              <a:rPr lang="el-GR" dirty="0"/>
              <a:t>Κανονισμός 2019/943</a:t>
            </a:r>
          </a:p>
        </p:txBody>
      </p:sp>
      <p:sp>
        <p:nvSpPr>
          <p:cNvPr id="3" name="Θέση περιεχομένου 2">
            <a:extLst>
              <a:ext uri="{FF2B5EF4-FFF2-40B4-BE49-F238E27FC236}">
                <a16:creationId xmlns:a16="http://schemas.microsoft.com/office/drawing/2014/main" id="{AF267823-F225-4EAF-8140-8C557E6624F6}"/>
              </a:ext>
            </a:extLst>
          </p:cNvPr>
          <p:cNvSpPr>
            <a:spLocks noGrp="1"/>
          </p:cNvSpPr>
          <p:nvPr>
            <p:ph idx="1"/>
          </p:nvPr>
        </p:nvSpPr>
        <p:spPr/>
        <p:txBody>
          <a:bodyPr>
            <a:normAutofit lnSpcReduction="10000"/>
          </a:bodyPr>
          <a:lstStyle/>
          <a:p>
            <a:pPr algn="just">
              <a:lnSpc>
                <a:spcPct val="150000"/>
              </a:lnSpc>
              <a:spcBef>
                <a:spcPts val="0"/>
              </a:spcBef>
            </a:pPr>
            <a:r>
              <a:rPr lang="el-GR" dirty="0"/>
              <a:t>Περιφερειακή συνεργασία διαχειριστών συστημάτων μεταφοράς ηλεκτρικής ενέργειας </a:t>
            </a:r>
          </a:p>
          <a:p>
            <a:pPr algn="just">
              <a:lnSpc>
                <a:spcPct val="150000"/>
              </a:lnSpc>
              <a:spcBef>
                <a:spcPts val="0"/>
              </a:spcBef>
            </a:pPr>
            <a:r>
              <a:rPr lang="el-GR" dirty="0"/>
              <a:t>ανά διετία δημοσιεύεται περιφερειακό επενδυτικό πρόγραμμα και λήψη επενδυτικών αποφάσεων με βάση το πρόγραμμα αυτό.</a:t>
            </a:r>
          </a:p>
          <a:p>
            <a:pPr algn="just">
              <a:lnSpc>
                <a:spcPct val="150000"/>
              </a:lnSpc>
              <a:spcBef>
                <a:spcPts val="0"/>
              </a:spcBef>
            </a:pPr>
            <a:r>
              <a:rPr lang="el-GR" dirty="0"/>
              <a:t>Περιφερειακό συντονιστικό κέντρο</a:t>
            </a:r>
          </a:p>
          <a:p>
            <a:pPr algn="just">
              <a:lnSpc>
                <a:spcPct val="150000"/>
              </a:lnSpc>
              <a:spcBef>
                <a:spcPts val="0"/>
              </a:spcBef>
            </a:pPr>
            <a:r>
              <a:rPr lang="el-GR" dirty="0"/>
              <a:t>Λειτουργούν ανεξάρτητα από τους Διαχειριστές Συστημάτων Μεταφοράς</a:t>
            </a:r>
          </a:p>
        </p:txBody>
      </p:sp>
    </p:spTree>
    <p:extLst>
      <p:ext uri="{BB962C8B-B14F-4D97-AF65-F5344CB8AC3E}">
        <p14:creationId xmlns:p14="http://schemas.microsoft.com/office/powerpoint/2010/main" val="3066596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AE024F-B2DE-4848-812A-B119A706A52E}"/>
              </a:ext>
            </a:extLst>
          </p:cNvPr>
          <p:cNvSpPr>
            <a:spLocks noGrp="1"/>
          </p:cNvSpPr>
          <p:nvPr>
            <p:ph type="title"/>
          </p:nvPr>
        </p:nvSpPr>
        <p:spPr/>
        <p:txBody>
          <a:bodyPr/>
          <a:lstStyle/>
          <a:p>
            <a:r>
              <a:rPr lang="el-GR" dirty="0"/>
              <a:t>Αρχές που διέπουν την Πρόσβαση τρίτου και εξαιρέσεις </a:t>
            </a:r>
          </a:p>
        </p:txBody>
      </p:sp>
      <p:sp>
        <p:nvSpPr>
          <p:cNvPr id="3" name="Θέση περιεχομένου 2">
            <a:extLst>
              <a:ext uri="{FF2B5EF4-FFF2-40B4-BE49-F238E27FC236}">
                <a16:creationId xmlns:a16="http://schemas.microsoft.com/office/drawing/2014/main" id="{9DC86C88-3A74-4A89-B0BE-D494EAF03CD4}"/>
              </a:ext>
            </a:extLst>
          </p:cNvPr>
          <p:cNvSpPr>
            <a:spLocks noGrp="1"/>
          </p:cNvSpPr>
          <p:nvPr>
            <p:ph idx="1"/>
          </p:nvPr>
        </p:nvSpPr>
        <p:spPr/>
        <p:txBody>
          <a:bodyPr>
            <a:normAutofit/>
          </a:bodyPr>
          <a:lstStyle/>
          <a:p>
            <a:pPr algn="just"/>
            <a:r>
              <a:rPr lang="el-GR" dirty="0"/>
              <a:t>Τα κράτη μέλη διασφαλίζουν την εφαρμογή ενός συστήματος για την πρόσβαση τρίτων στα συστήματα μεταφοράς και διανομής με βάση δημοσιευμένα τιμολόγια, το οποίο ισχύει για όλους τους πελάτες και εφαρμόζεται αντικειμενικά και χωρίς διακρίσεις μεταξύ των χρηστών του συστήματος. </a:t>
            </a:r>
          </a:p>
          <a:p>
            <a:pPr algn="just"/>
            <a:r>
              <a:rPr lang="el-GR" dirty="0"/>
              <a:t>Τα κράτη μέλη φροντίζουν ώστε τα εν λόγω τιμολόγια, ή οι μεθοδολογίες που διέπουν τον υπολογισμό τους, να εγκρίνονται, τα δε τιμολόγια αυτά και οι μεθοδολογίες —στην περίπτωση που μόνο μεθοδολογίες εγκρίνονται— να δημοσιεύονται πριν από την έναρξη ισχύος τους.</a:t>
            </a:r>
          </a:p>
        </p:txBody>
      </p:sp>
    </p:spTree>
    <p:extLst>
      <p:ext uri="{BB962C8B-B14F-4D97-AF65-F5344CB8AC3E}">
        <p14:creationId xmlns:p14="http://schemas.microsoft.com/office/powerpoint/2010/main" val="202452328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25DE5E-F6D3-4296-9901-3062E8E9CC87}"/>
              </a:ext>
            </a:extLst>
          </p:cNvPr>
          <p:cNvSpPr>
            <a:spLocks noGrp="1"/>
          </p:cNvSpPr>
          <p:nvPr>
            <p:ph type="title"/>
          </p:nvPr>
        </p:nvSpPr>
        <p:spPr/>
        <p:txBody>
          <a:bodyPr/>
          <a:lstStyle/>
          <a:p>
            <a:r>
              <a:rPr lang="el-GR"/>
              <a:t>Κανονισμός 2019/943</a:t>
            </a:r>
            <a:endParaRPr lang="el-GR" dirty="0"/>
          </a:p>
        </p:txBody>
      </p:sp>
      <p:sp>
        <p:nvSpPr>
          <p:cNvPr id="3" name="Θέση περιεχομένου 2">
            <a:extLst>
              <a:ext uri="{FF2B5EF4-FFF2-40B4-BE49-F238E27FC236}">
                <a16:creationId xmlns:a16="http://schemas.microsoft.com/office/drawing/2014/main" id="{3CA8162B-D207-4B39-AE5A-D20D5E28D845}"/>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Πιστοποίηση Διαχειριστή Συστήματος Μεταφοράς </a:t>
            </a:r>
          </a:p>
          <a:p>
            <a:pPr algn="just">
              <a:lnSpc>
                <a:spcPct val="150000"/>
              </a:lnSpc>
              <a:spcBef>
                <a:spcPts val="0"/>
              </a:spcBef>
            </a:pPr>
            <a:r>
              <a:rPr lang="el-GR" dirty="0"/>
              <a:t>Η ρυθμιστική αρχή κοινοποιεί αμελλητί στην Επιτροπή τη ρητή ή σιωπηρή απόφαση σχετικά με την πιστοποίηση διαχειριστή συστήματος μεταφοράς, μαζί με όλες τις σχετικές πληροφορίες που αφορούν την απόφαση. Άρθρο 52 παρ. 6 της Οδηγίας 2019/944</a:t>
            </a:r>
          </a:p>
          <a:p>
            <a:pPr algn="just">
              <a:lnSpc>
                <a:spcPct val="150000"/>
              </a:lnSpc>
              <a:spcBef>
                <a:spcPts val="0"/>
              </a:spcBef>
            </a:pPr>
            <a:r>
              <a:rPr lang="el-GR" dirty="0"/>
              <a:t>Κοινοποίηση στην Επιτροπή </a:t>
            </a:r>
          </a:p>
          <a:p>
            <a:pPr algn="just">
              <a:lnSpc>
                <a:spcPct val="150000"/>
              </a:lnSpc>
              <a:spcBef>
                <a:spcPts val="0"/>
              </a:spcBef>
            </a:pPr>
            <a:r>
              <a:rPr lang="el-GR" dirty="0"/>
              <a:t>Εντός δύο μηνών από την παραλαβή της κοινοποίησης, η Επιτροπή  δίνει τη γνώμη της στην αρμόδια ρυθμιστική αρχή. </a:t>
            </a:r>
          </a:p>
        </p:txBody>
      </p:sp>
    </p:spTree>
    <p:extLst>
      <p:ext uri="{BB962C8B-B14F-4D97-AF65-F5344CB8AC3E}">
        <p14:creationId xmlns:p14="http://schemas.microsoft.com/office/powerpoint/2010/main" val="2113590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A7A608-4199-4A0B-99C4-E7B11DE0F5E3}"/>
              </a:ext>
            </a:extLst>
          </p:cNvPr>
          <p:cNvSpPr>
            <a:spLocks noGrp="1"/>
          </p:cNvSpPr>
          <p:nvPr>
            <p:ph type="title"/>
          </p:nvPr>
        </p:nvSpPr>
        <p:spPr/>
        <p:txBody>
          <a:bodyPr/>
          <a:lstStyle/>
          <a:p>
            <a:r>
              <a:rPr lang="el-GR" dirty="0"/>
              <a:t>Κανονισμός 2019/943</a:t>
            </a:r>
          </a:p>
        </p:txBody>
      </p:sp>
      <p:sp>
        <p:nvSpPr>
          <p:cNvPr id="3" name="Θέση περιεχομένου 2">
            <a:extLst>
              <a:ext uri="{FF2B5EF4-FFF2-40B4-BE49-F238E27FC236}">
                <a16:creationId xmlns:a16="http://schemas.microsoft.com/office/drawing/2014/main" id="{297CCD73-9480-499C-8359-B03F1D8CF9D3}"/>
              </a:ext>
            </a:extLst>
          </p:cNvPr>
          <p:cNvSpPr>
            <a:spLocks noGrp="1"/>
          </p:cNvSpPr>
          <p:nvPr>
            <p:ph idx="1"/>
          </p:nvPr>
        </p:nvSpPr>
        <p:spPr/>
        <p:txBody>
          <a:bodyPr/>
          <a:lstStyle/>
          <a:p>
            <a:pPr algn="just">
              <a:lnSpc>
                <a:spcPct val="150000"/>
              </a:lnSpc>
              <a:spcBef>
                <a:spcPts val="0"/>
              </a:spcBef>
            </a:pPr>
            <a:r>
              <a:rPr lang="el-GR" dirty="0"/>
              <a:t>Πιστοποίηση Διαχειριστή Συστήματος Μεταφοράς </a:t>
            </a:r>
          </a:p>
          <a:p>
            <a:pPr algn="just">
              <a:lnSpc>
                <a:spcPct val="150000"/>
              </a:lnSpc>
              <a:spcBef>
                <a:spcPts val="0"/>
              </a:spcBef>
            </a:pPr>
            <a:r>
              <a:rPr lang="el-GR" dirty="0"/>
              <a:t>Αφού λάβει τη γνώμη της Επιτροπής, η ρυθμιστική αρχή λαμβάνει εντός δύο μηνών την τελική της απόφαση όσον αφορά την πιστοποίηση του διαχειριστή συστήματος μεταφοράς, λαμβάνοντας δεόντως υπόψη τη γνώμη της Επιτροπής.</a:t>
            </a:r>
          </a:p>
          <a:p>
            <a:endParaRPr lang="el-GR" dirty="0"/>
          </a:p>
        </p:txBody>
      </p:sp>
    </p:spTree>
    <p:extLst>
      <p:ext uri="{BB962C8B-B14F-4D97-AF65-F5344CB8AC3E}">
        <p14:creationId xmlns:p14="http://schemas.microsoft.com/office/powerpoint/2010/main" val="194343702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1641B7-8C53-42CD-9FFC-BA9993386981}"/>
              </a:ext>
            </a:extLst>
          </p:cNvPr>
          <p:cNvSpPr>
            <a:spLocks noGrp="1"/>
          </p:cNvSpPr>
          <p:nvPr>
            <p:ph type="title"/>
          </p:nvPr>
        </p:nvSpPr>
        <p:spPr/>
        <p:txBody>
          <a:bodyPr/>
          <a:lstStyle/>
          <a:p>
            <a:r>
              <a:rPr lang="el-GR" dirty="0"/>
              <a:t>Κανονισμός 2019/943</a:t>
            </a:r>
          </a:p>
        </p:txBody>
      </p:sp>
      <p:sp>
        <p:nvSpPr>
          <p:cNvPr id="3" name="Θέση περιεχομένου 2">
            <a:extLst>
              <a:ext uri="{FF2B5EF4-FFF2-40B4-BE49-F238E27FC236}">
                <a16:creationId xmlns:a16="http://schemas.microsoft.com/office/drawing/2014/main" id="{D3729486-3050-4980-879C-C71A90416149}"/>
              </a:ext>
            </a:extLst>
          </p:cNvPr>
          <p:cNvSpPr>
            <a:spLocks noGrp="1"/>
          </p:cNvSpPr>
          <p:nvPr>
            <p:ph idx="1"/>
          </p:nvPr>
        </p:nvSpPr>
        <p:spPr/>
        <p:txBody>
          <a:bodyPr/>
          <a:lstStyle/>
          <a:p>
            <a:r>
              <a:rPr lang="el-GR" dirty="0"/>
              <a:t>Λειτουργία των συστημάτων διανομής Άρθρα 52-57</a:t>
            </a:r>
          </a:p>
          <a:p>
            <a:pPr algn="just"/>
            <a:r>
              <a:rPr lang="el-GR" dirty="0"/>
              <a:t>Οι διαχειριστές συστημάτων διανομής συνεργάζονται σε ενωσιακό επίπεδο μέσω του φορέα ΔΣΔ της ΕΕ, προκειμένου να προάγουν την ολοκλήρωση και τη λειτουργία της εσωτερικής αγοράς ηλεκτρικής ενέργειας και να προωθούν τη βέλτιστη διαχείριση και τη συντονισμένη λειτουργία των συστημάτων διανομής και μεταφοράς. Οι διαχειριστές συστημάτων διανομής που επιθυμούν να συμμετάσχουν στον φορέα ΔΣΔ της ΕΕ δικαιούνται να καθίστανται εγγεγραμμένα μέλη του φορέα.</a:t>
            </a:r>
          </a:p>
        </p:txBody>
      </p:sp>
    </p:spTree>
    <p:extLst>
      <p:ext uri="{BB962C8B-B14F-4D97-AF65-F5344CB8AC3E}">
        <p14:creationId xmlns:p14="http://schemas.microsoft.com/office/powerpoint/2010/main" val="368233829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ΜΗΧΑΝΙΣΜΟΣ ΑΝΤΙΣΤΑΘΜΙΣΗΣ </a:t>
            </a:r>
          </a:p>
        </p:txBody>
      </p:sp>
      <p:sp>
        <p:nvSpPr>
          <p:cNvPr id="3" name="2 - Θέση περιεχομένου"/>
          <p:cNvSpPr>
            <a:spLocks noGrp="1"/>
          </p:cNvSpPr>
          <p:nvPr>
            <p:ph idx="1"/>
          </p:nvPr>
        </p:nvSpPr>
        <p:spPr/>
        <p:txBody>
          <a:bodyPr>
            <a:normAutofit/>
          </a:bodyPr>
          <a:lstStyle/>
          <a:p>
            <a:pPr algn="just"/>
            <a:r>
              <a:rPr lang="el-GR" dirty="0"/>
              <a:t>Οι διαχειριστές συστημάτων μεταφοράς εισπράττουν </a:t>
            </a:r>
            <a:r>
              <a:rPr lang="el-GR" b="1" i="1" dirty="0"/>
              <a:t>αντιστάθμιση</a:t>
            </a:r>
            <a:r>
              <a:rPr lang="el-GR" dirty="0"/>
              <a:t> για το κόστος που προκύπτει λόγω των διασυνοριακών ροών ηλεκτρικής ενεργείας μέσω των δικτύων τους</a:t>
            </a:r>
          </a:p>
          <a:p>
            <a:pPr algn="just">
              <a:buNone/>
            </a:pPr>
            <a:r>
              <a:rPr lang="el-GR" dirty="0"/>
              <a:t>(Άρθρο 13 του Καν. 714/2009, Άρθρο 49 του Κανονισμού 2019/943 )</a:t>
            </a:r>
          </a:p>
          <a:p>
            <a:pPr algn="just"/>
            <a:r>
              <a:rPr lang="el-GR" b="1" dirty="0"/>
              <a:t>Τα τέλη</a:t>
            </a:r>
            <a:r>
              <a:rPr lang="el-GR" dirty="0"/>
              <a:t> που επιβάλλουν οι διαχειριστές δικτύου για την πρόσβαση στα δίκτυα πρέπει να είναι διαφανή, να λαμβάνουν υπόψη την ανάγκη ασφάλειας των δικτύων και να αντανακλούν το πραγματικό κόστος</a:t>
            </a:r>
          </a:p>
          <a:p>
            <a:pPr algn="just">
              <a:buNone/>
            </a:pPr>
            <a:r>
              <a:rPr lang="el-GR" dirty="0"/>
              <a:t>(Άρθρο 14 του Καν. 714/2009, Άρθρο 48 του Κανονισμού 2019/943 )</a:t>
            </a:r>
          </a:p>
        </p:txBody>
      </p:sp>
    </p:spTree>
    <p:extLst>
      <p:ext uri="{BB962C8B-B14F-4D97-AF65-F5344CB8AC3E}">
        <p14:creationId xmlns:p14="http://schemas.microsoft.com/office/powerpoint/2010/main" val="28244950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ΚΑΝΟΝΙΣΜΟΣ 838/2010</a:t>
            </a:r>
          </a:p>
        </p:txBody>
      </p:sp>
      <p:sp>
        <p:nvSpPr>
          <p:cNvPr id="3" name="2 - Θέση περιεχομένου"/>
          <p:cNvSpPr>
            <a:spLocks noGrp="1"/>
          </p:cNvSpPr>
          <p:nvPr>
            <p:ph idx="1"/>
          </p:nvPr>
        </p:nvSpPr>
        <p:spPr/>
        <p:txBody>
          <a:bodyPr>
            <a:normAutofit/>
          </a:bodyPr>
          <a:lstStyle/>
          <a:p>
            <a:pPr algn="just"/>
            <a:r>
              <a:rPr lang="el-GR" sz="3000" dirty="0"/>
              <a:t>Κατευθυντήριες γραμμές για τον μηχανισμό αντιστάθμισης</a:t>
            </a:r>
          </a:p>
          <a:p>
            <a:pPr algn="just"/>
            <a:r>
              <a:rPr lang="el-GR" sz="3000" dirty="0"/>
              <a:t>Σύσταση του ταμείου </a:t>
            </a:r>
            <a:r>
              <a:rPr lang="en-US" sz="3000" dirty="0"/>
              <a:t>ITC</a:t>
            </a:r>
            <a:endParaRPr lang="el-GR" sz="3000" dirty="0"/>
          </a:p>
          <a:p>
            <a:pPr algn="just"/>
            <a:r>
              <a:rPr lang="el-GR" sz="3000" dirty="0"/>
              <a:t>Παροχή αντιστάθμισης μεταφοράς για το ταμείο ITC</a:t>
            </a:r>
            <a:r>
              <a:rPr lang="en-US" sz="3000" dirty="0"/>
              <a:t> (</a:t>
            </a:r>
            <a:r>
              <a:rPr lang="en-US" dirty="0"/>
              <a:t>Inter Transmission System Operator Compensation,)</a:t>
            </a:r>
            <a:r>
              <a:rPr lang="el-GR" sz="3000" dirty="0"/>
              <a:t> παρέχει αντιστάθμιση στους διαχειριστές συστημάτων μεταφοράς για:</a:t>
            </a:r>
          </a:p>
          <a:p>
            <a:pPr algn="just">
              <a:buNone/>
            </a:pPr>
            <a:r>
              <a:rPr lang="el-GR" sz="3000" dirty="0"/>
              <a:t>1. Το κόστος των απωλειών που προκύπτουν στα εθνικά συστήματα μεταφοράς</a:t>
            </a:r>
          </a:p>
          <a:p>
            <a:pPr algn="just">
              <a:buNone/>
            </a:pPr>
            <a:r>
              <a:rPr lang="el-GR" sz="3000" dirty="0"/>
              <a:t>2. Το κόστος που προκύπτει όταν διατίθεται η υποδομή για διασυνοριακές ροές ηλεκτρικής ενέργειας</a:t>
            </a:r>
          </a:p>
          <a:p>
            <a:pPr algn="just"/>
            <a:endParaRPr lang="el-GR" dirty="0"/>
          </a:p>
        </p:txBody>
      </p:sp>
    </p:spTree>
    <p:extLst>
      <p:ext uri="{BB962C8B-B14F-4D97-AF65-F5344CB8AC3E}">
        <p14:creationId xmlns:p14="http://schemas.microsoft.com/office/powerpoint/2010/main" val="198349897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DDF717-5E06-453F-B786-975E3292F408}"/>
              </a:ext>
            </a:extLst>
          </p:cNvPr>
          <p:cNvSpPr>
            <a:spLocks noGrp="1"/>
          </p:cNvSpPr>
          <p:nvPr>
            <p:ph type="title"/>
          </p:nvPr>
        </p:nvSpPr>
        <p:spPr/>
        <p:txBody>
          <a:bodyPr/>
          <a:lstStyle/>
          <a:p>
            <a:r>
              <a:rPr lang="el-GR" dirty="0"/>
              <a:t>Κανονισμός 71</a:t>
            </a:r>
            <a:r>
              <a:rPr lang="en-US" dirty="0"/>
              <a:t>5</a:t>
            </a:r>
            <a:r>
              <a:rPr lang="el-GR" dirty="0"/>
              <a:t>/2009 Φυσικό αέριο</a:t>
            </a:r>
          </a:p>
        </p:txBody>
      </p:sp>
      <p:sp>
        <p:nvSpPr>
          <p:cNvPr id="3" name="Θέση περιεχομένου 2">
            <a:extLst>
              <a:ext uri="{FF2B5EF4-FFF2-40B4-BE49-F238E27FC236}">
                <a16:creationId xmlns:a16="http://schemas.microsoft.com/office/drawing/2014/main" id="{3D611337-8BAA-470D-9FBA-504ED872E1CA}"/>
              </a:ext>
            </a:extLst>
          </p:cNvPr>
          <p:cNvSpPr>
            <a:spLocks noGrp="1"/>
          </p:cNvSpPr>
          <p:nvPr>
            <p:ph idx="1"/>
          </p:nvPr>
        </p:nvSpPr>
        <p:spPr/>
        <p:txBody>
          <a:bodyPr>
            <a:normAutofit/>
          </a:bodyPr>
          <a:lstStyle/>
          <a:p>
            <a:pPr algn="just"/>
            <a:r>
              <a:rPr lang="el-GR" dirty="0"/>
              <a:t>Ο κανονισμός ορίζει:</a:t>
            </a:r>
          </a:p>
          <a:p>
            <a:pPr algn="just"/>
            <a:r>
              <a:rPr lang="el-GR" dirty="0"/>
              <a:t>πώς διαμορφώνονται τα τιμολόγια (μόνο για την πρόσβαση σε δίκτυα)·</a:t>
            </a:r>
          </a:p>
          <a:p>
            <a:pPr algn="just"/>
            <a:r>
              <a:rPr lang="el-GR" dirty="0"/>
              <a:t>τις υπηρεσίες που προσφέρονται·</a:t>
            </a:r>
          </a:p>
          <a:p>
            <a:pPr algn="just"/>
            <a:r>
              <a:rPr lang="el-GR" dirty="0"/>
              <a:t>την κατανομή της δυναμικότητας στους διαχειριστές συστημάτων μεταφοράς φυσικού αερίου (ΔΣΜ)</a:t>
            </a:r>
          </a:p>
          <a:p>
            <a:pPr algn="just"/>
            <a:r>
              <a:rPr lang="el-GR" dirty="0"/>
              <a:t>τις απαιτήσεις διαφάνειας (όπως κανόνες για τη δημοσίευση του τρόπου που διαμορφώνονται τα τιμολόγιά τους και η διάρθρωση των τιμολογίων τους)·</a:t>
            </a:r>
          </a:p>
        </p:txBody>
      </p:sp>
    </p:spTree>
    <p:extLst>
      <p:ext uri="{BB962C8B-B14F-4D97-AF65-F5344CB8AC3E}">
        <p14:creationId xmlns:p14="http://schemas.microsoft.com/office/powerpoint/2010/main" val="231066029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8B5A88-7371-4D2D-86A3-31E6FA33E18A}"/>
              </a:ext>
            </a:extLst>
          </p:cNvPr>
          <p:cNvSpPr>
            <a:spLocks noGrp="1"/>
          </p:cNvSpPr>
          <p:nvPr>
            <p:ph type="title"/>
          </p:nvPr>
        </p:nvSpPr>
        <p:spPr/>
        <p:txBody>
          <a:bodyPr/>
          <a:lstStyle/>
          <a:p>
            <a:r>
              <a:rPr lang="el-GR" dirty="0"/>
              <a:t>Κανονισμός 715/2009 Φυσικό αέριο</a:t>
            </a:r>
          </a:p>
        </p:txBody>
      </p:sp>
      <p:sp>
        <p:nvSpPr>
          <p:cNvPr id="3" name="Θέση περιεχομένου 2">
            <a:extLst>
              <a:ext uri="{FF2B5EF4-FFF2-40B4-BE49-F238E27FC236}">
                <a16:creationId xmlns:a16="http://schemas.microsoft.com/office/drawing/2014/main" id="{5E093D5B-2A39-4E79-B6A2-A3ECA5967310}"/>
              </a:ext>
            </a:extLst>
          </p:cNvPr>
          <p:cNvSpPr>
            <a:spLocks noGrp="1"/>
          </p:cNvSpPr>
          <p:nvPr>
            <p:ph idx="1"/>
          </p:nvPr>
        </p:nvSpPr>
        <p:spPr/>
        <p:txBody>
          <a:bodyPr>
            <a:normAutofit lnSpcReduction="10000"/>
          </a:bodyPr>
          <a:lstStyle/>
          <a:p>
            <a:pPr algn="just">
              <a:lnSpc>
                <a:spcPct val="150000"/>
              </a:lnSpc>
              <a:spcBef>
                <a:spcPts val="0"/>
              </a:spcBef>
            </a:pPr>
            <a:r>
              <a:rPr lang="el-GR" b="1" dirty="0"/>
              <a:t>Πιστοποίηση των διαχειριστών συστημάτων μεταφοράς</a:t>
            </a:r>
            <a:endParaRPr lang="el-GR" dirty="0"/>
          </a:p>
          <a:p>
            <a:pPr algn="just">
              <a:lnSpc>
                <a:spcPct val="150000"/>
              </a:lnSpc>
              <a:spcBef>
                <a:spcPts val="0"/>
              </a:spcBef>
            </a:pPr>
            <a:r>
              <a:rPr lang="el-GR" dirty="0"/>
              <a:t>Οι εθνικές ρυθμιστικές αρχές (ΕΡΑ) οφείλουν να κοινοποιούν στην Ευρωπαϊκή Επιτροπή τις αποφάσεις που σχετίζονται με την πιστοποίηση διαχειριστών συστημάτων μεταφοράς. Η Επιτροπή διαθέτει 2 μήνες για να δώσει τη γνώμη της σε μια ΕΡΑ. Τότε, η αρχή λαμβάνει την τελική απόφαση όσον αφορά την πιστοποίηση του ΔΣΜ. Η απόφαση και η γνώμη της Επιτροπής δημοσιεύονται.</a:t>
            </a:r>
          </a:p>
          <a:p>
            <a:endParaRPr lang="el-GR" dirty="0"/>
          </a:p>
        </p:txBody>
      </p:sp>
    </p:spTree>
    <p:extLst>
      <p:ext uri="{BB962C8B-B14F-4D97-AF65-F5344CB8AC3E}">
        <p14:creationId xmlns:p14="http://schemas.microsoft.com/office/powerpoint/2010/main" val="210254210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8E7BFF-D094-4C5A-9B09-1E0D1AE3EDA9}"/>
              </a:ext>
            </a:extLst>
          </p:cNvPr>
          <p:cNvSpPr>
            <a:spLocks noGrp="1"/>
          </p:cNvSpPr>
          <p:nvPr>
            <p:ph type="title"/>
          </p:nvPr>
        </p:nvSpPr>
        <p:spPr/>
        <p:txBody>
          <a:bodyPr/>
          <a:lstStyle/>
          <a:p>
            <a:r>
              <a:rPr lang="el-GR" dirty="0"/>
              <a:t>Κανονισμός 715/2009 Φυσικό αέριο</a:t>
            </a:r>
          </a:p>
        </p:txBody>
      </p:sp>
      <p:sp>
        <p:nvSpPr>
          <p:cNvPr id="3" name="Θέση περιεχομένου 2">
            <a:extLst>
              <a:ext uri="{FF2B5EF4-FFF2-40B4-BE49-F238E27FC236}">
                <a16:creationId xmlns:a16="http://schemas.microsoft.com/office/drawing/2014/main" id="{58AD0BE9-5472-4CC8-AFBF-1533DAE0065F}"/>
              </a:ext>
            </a:extLst>
          </p:cNvPr>
          <p:cNvSpPr>
            <a:spLocks noGrp="1"/>
          </p:cNvSpPr>
          <p:nvPr>
            <p:ph idx="1"/>
          </p:nvPr>
        </p:nvSpPr>
        <p:spPr>
          <a:xfrm>
            <a:off x="919480" y="1707833"/>
            <a:ext cx="10515600" cy="4351338"/>
          </a:xfrm>
        </p:spPr>
        <p:txBody>
          <a:bodyPr>
            <a:normAutofit fontScale="92500" lnSpcReduction="20000"/>
          </a:bodyPr>
          <a:lstStyle/>
          <a:p>
            <a:pPr algn="just"/>
            <a:r>
              <a:rPr lang="el-GR" b="1" dirty="0"/>
              <a:t>Δημιουργία ενός Ευρωπαϊκού Δικτύου Διαχειριστών Συστημάτων Μεταφοράς Φυσικού Αερίου (EΔΔΣΜ Αερίου)</a:t>
            </a:r>
          </a:p>
          <a:p>
            <a:pPr algn="just"/>
            <a:r>
              <a:rPr lang="el-GR" dirty="0"/>
              <a:t>Το ΕΔΔΣΜ Αερίου είναι αρμόδιο να:</a:t>
            </a:r>
          </a:p>
          <a:p>
            <a:pPr algn="just"/>
            <a:r>
              <a:rPr lang="el-GR" dirty="0"/>
              <a:t>Εκπονεί κώδικες δικτύου</a:t>
            </a:r>
          </a:p>
          <a:p>
            <a:pPr algn="just"/>
            <a:r>
              <a:rPr lang="el-GR" dirty="0"/>
              <a:t>Εγκρίνει δεκαετές πρόγραμμα ανάπτυξης δικτύων·</a:t>
            </a:r>
          </a:p>
          <a:p>
            <a:pPr algn="just"/>
            <a:r>
              <a:rPr lang="el-GR" dirty="0"/>
              <a:t>Υποβάλει συστάσεις σχετικά με τον συντονισμό της τεχνικής συνεργασίας μεταξύ των διαχειριστών συστημάτων μεταφοράς της ΕΕ·</a:t>
            </a:r>
          </a:p>
          <a:p>
            <a:pPr algn="just"/>
            <a:r>
              <a:rPr lang="el-GR" dirty="0"/>
              <a:t>Εγκρίνει ετήσιο πρόγραμμα εργασιών·</a:t>
            </a:r>
          </a:p>
          <a:p>
            <a:pPr algn="just"/>
            <a:r>
              <a:rPr lang="el-GR" dirty="0"/>
              <a:t>Εγκρίνει ετήσια έκθεση·</a:t>
            </a:r>
          </a:p>
          <a:p>
            <a:pPr algn="just"/>
            <a:r>
              <a:rPr lang="el-GR" dirty="0"/>
              <a:t>Εγκρίνει ετήσιες προβλέψεις επάρκειας θερινής και χειμερινής παραγωγής.</a:t>
            </a:r>
          </a:p>
          <a:p>
            <a:pPr algn="just"/>
            <a:endParaRPr lang="el-GR" dirty="0"/>
          </a:p>
          <a:p>
            <a:endParaRPr lang="el-GR" dirty="0"/>
          </a:p>
        </p:txBody>
      </p:sp>
    </p:spTree>
    <p:extLst>
      <p:ext uri="{BB962C8B-B14F-4D97-AF65-F5344CB8AC3E}">
        <p14:creationId xmlns:p14="http://schemas.microsoft.com/office/powerpoint/2010/main" val="4523004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F6480C-8934-4541-AC5B-E49717541C29}"/>
              </a:ext>
            </a:extLst>
          </p:cNvPr>
          <p:cNvSpPr>
            <a:spLocks noGrp="1"/>
          </p:cNvSpPr>
          <p:nvPr>
            <p:ph type="title"/>
          </p:nvPr>
        </p:nvSpPr>
        <p:spPr/>
        <p:txBody>
          <a:bodyPr/>
          <a:lstStyle/>
          <a:p>
            <a:r>
              <a:rPr lang="el-GR" dirty="0"/>
              <a:t>Κανονισμός 715/2009 Φυσικό αέριο</a:t>
            </a:r>
          </a:p>
        </p:txBody>
      </p:sp>
      <p:sp>
        <p:nvSpPr>
          <p:cNvPr id="3" name="Θέση περιεχομένου 2">
            <a:extLst>
              <a:ext uri="{FF2B5EF4-FFF2-40B4-BE49-F238E27FC236}">
                <a16:creationId xmlns:a16="http://schemas.microsoft.com/office/drawing/2014/main" id="{91314C7D-9C21-49A7-BEB1-B07FA229E6BF}"/>
              </a:ext>
            </a:extLst>
          </p:cNvPr>
          <p:cNvSpPr>
            <a:spLocks noGrp="1"/>
          </p:cNvSpPr>
          <p:nvPr>
            <p:ph idx="1"/>
          </p:nvPr>
        </p:nvSpPr>
        <p:spPr/>
        <p:txBody>
          <a:bodyPr>
            <a:normAutofit fontScale="92500" lnSpcReduction="20000"/>
          </a:bodyPr>
          <a:lstStyle/>
          <a:p>
            <a:pPr algn="just">
              <a:lnSpc>
                <a:spcPct val="150000"/>
              </a:lnSpc>
              <a:spcBef>
                <a:spcPts val="0"/>
              </a:spcBef>
            </a:pPr>
            <a:r>
              <a:rPr lang="el-GR" b="1" dirty="0"/>
              <a:t>Καθήκοντα του ΕΔΔΣΜ Αερίου όσον αφορά τους κωδικούς δικτύου</a:t>
            </a:r>
            <a:endParaRPr lang="el-GR" dirty="0"/>
          </a:p>
          <a:p>
            <a:pPr algn="just">
              <a:lnSpc>
                <a:spcPct val="150000"/>
              </a:lnSpc>
              <a:spcBef>
                <a:spcPts val="0"/>
              </a:spcBef>
            </a:pPr>
            <a:r>
              <a:rPr lang="el-GR" dirty="0"/>
              <a:t>Η Επιτροπή πρέπει να διαβουλεύεται με τον Οργανισμό Συνεργασίας των Ρυθμιστικών Αρχών Ενέργειας και το ΕΔΔΣΜ Αερίου, προκειμένου να καταρτίσει ετήσιο κατάλογο προτεραιοτήτων για την ανάπτυξη δεσμών κανόνων (γνωστών ως </a:t>
            </a:r>
            <a:r>
              <a:rPr lang="el-GR" b="1" dirty="0"/>
              <a:t>«κωδικών δικτύου»</a:t>
            </a:r>
            <a:r>
              <a:rPr lang="el-GR" dirty="0"/>
              <a:t>). Οι εν λόγω κώδικες εκπονούνται με τη χρήση μιας μη δεσμευτικής κατευθυντήριας γραμμής που υποβάλλεται στην Επιτροπή από τον Οργανισμό Συνεργασίας των Ρυθμιστικών Αρχών Ενέργειας. </a:t>
            </a:r>
          </a:p>
        </p:txBody>
      </p:sp>
    </p:spTree>
    <p:extLst>
      <p:ext uri="{BB962C8B-B14F-4D97-AF65-F5344CB8AC3E}">
        <p14:creationId xmlns:p14="http://schemas.microsoft.com/office/powerpoint/2010/main" val="20218970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ΣΥΜΠΕΡΑΣΜΑΤΑ</a:t>
            </a:r>
          </a:p>
        </p:txBody>
      </p:sp>
      <p:sp>
        <p:nvSpPr>
          <p:cNvPr id="3" name="2 - Θέση περιεχομένου"/>
          <p:cNvSpPr>
            <a:spLocks noGrp="1"/>
          </p:cNvSpPr>
          <p:nvPr>
            <p:ph idx="1"/>
          </p:nvPr>
        </p:nvSpPr>
        <p:spPr/>
        <p:txBody>
          <a:bodyPr>
            <a:normAutofit lnSpcReduction="10000"/>
          </a:bodyPr>
          <a:lstStyle/>
          <a:p>
            <a:pPr algn="just">
              <a:lnSpc>
                <a:spcPct val="150000"/>
              </a:lnSpc>
              <a:spcBef>
                <a:spcPts val="0"/>
              </a:spcBef>
            </a:pPr>
            <a:r>
              <a:rPr lang="el-GR" dirty="0"/>
              <a:t>Η Διασύνδεση είναι ανεπαρκής </a:t>
            </a:r>
          </a:p>
          <a:p>
            <a:pPr algn="just">
              <a:lnSpc>
                <a:spcPct val="150000"/>
              </a:lnSpc>
              <a:spcBef>
                <a:spcPts val="0"/>
              </a:spcBef>
            </a:pPr>
            <a:r>
              <a:rPr lang="el-GR" dirty="0"/>
              <a:t>Απαραίτητη για την αντιμετώπιση συμφόρησης και έκτακτων προβλημάτων </a:t>
            </a:r>
          </a:p>
          <a:p>
            <a:pPr algn="just">
              <a:lnSpc>
                <a:spcPct val="150000"/>
              </a:lnSpc>
              <a:spcBef>
                <a:spcPts val="0"/>
              </a:spcBef>
            </a:pPr>
            <a:r>
              <a:rPr lang="el-GR" dirty="0"/>
              <a:t>Απαιτούνται υποδομές </a:t>
            </a:r>
          </a:p>
          <a:p>
            <a:pPr algn="just">
              <a:lnSpc>
                <a:spcPct val="150000"/>
              </a:lnSpc>
              <a:spcBef>
                <a:spcPts val="0"/>
              </a:spcBef>
            </a:pPr>
            <a:r>
              <a:rPr lang="el-GR" dirty="0"/>
              <a:t>Πρώτο βήμα περιφερειακά δίκτυα </a:t>
            </a:r>
          </a:p>
          <a:p>
            <a:pPr algn="just">
              <a:lnSpc>
                <a:spcPct val="150000"/>
              </a:lnSpc>
              <a:spcBef>
                <a:spcPts val="0"/>
              </a:spcBef>
            </a:pPr>
            <a:r>
              <a:rPr lang="el-GR" dirty="0"/>
              <a:t>Δεύτερο βήμα ένωση των περιφερειακών δικτύων και η δημιουργία ενός ευρωπαϊκού </a:t>
            </a:r>
            <a:r>
              <a:rPr lang="el-GR" dirty="0" err="1"/>
              <a:t>υπερδικτύου</a:t>
            </a:r>
            <a:endParaRPr lang="el-GR" dirty="0"/>
          </a:p>
          <a:p>
            <a:pPr algn="just">
              <a:lnSpc>
                <a:spcPct val="150000"/>
              </a:lnSpc>
              <a:spcBef>
                <a:spcPts val="0"/>
              </a:spcBef>
              <a:buNone/>
            </a:pPr>
            <a:endParaRPr lang="el-GR" dirty="0"/>
          </a:p>
          <a:p>
            <a:pPr algn="just"/>
            <a:endParaRPr lang="el-GR" dirty="0"/>
          </a:p>
        </p:txBody>
      </p:sp>
    </p:spTree>
    <p:extLst>
      <p:ext uri="{BB962C8B-B14F-4D97-AF65-F5344CB8AC3E}">
        <p14:creationId xmlns:p14="http://schemas.microsoft.com/office/powerpoint/2010/main" val="173273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405FB9-05A0-A983-81F0-1E67B3A15385}"/>
              </a:ext>
            </a:extLst>
          </p:cNvPr>
          <p:cNvSpPr>
            <a:spLocks noGrp="1"/>
          </p:cNvSpPr>
          <p:nvPr>
            <p:ph type="title"/>
          </p:nvPr>
        </p:nvSpPr>
        <p:spPr/>
        <p:txBody>
          <a:bodyPr/>
          <a:lstStyle/>
          <a:p>
            <a:r>
              <a:rPr lang="el-GR" dirty="0"/>
              <a:t>Αρχές που διέπουν την Πρόσβαση τρίτου και εξαιρέσεις </a:t>
            </a:r>
          </a:p>
        </p:txBody>
      </p:sp>
      <p:sp>
        <p:nvSpPr>
          <p:cNvPr id="3" name="Θέση περιεχομένου 2">
            <a:extLst>
              <a:ext uri="{FF2B5EF4-FFF2-40B4-BE49-F238E27FC236}">
                <a16:creationId xmlns:a16="http://schemas.microsoft.com/office/drawing/2014/main" id="{9703F3B6-2ED8-D4A7-C21D-B6E848C461EE}"/>
              </a:ext>
            </a:extLst>
          </p:cNvPr>
          <p:cNvSpPr>
            <a:spLocks noGrp="1"/>
          </p:cNvSpPr>
          <p:nvPr>
            <p:ph idx="1"/>
          </p:nvPr>
        </p:nvSpPr>
        <p:spPr/>
        <p:txBody>
          <a:bodyPr/>
          <a:lstStyle/>
          <a:p>
            <a:pPr algn="just"/>
            <a:r>
              <a:rPr lang="el-GR" dirty="0"/>
              <a:t>Ο διαχειριστής του συστήματος μεταφοράς ή διανομής μπορεί να αρνείται την πρόσβαση λόγω έλλειψης δυναμικότητας. </a:t>
            </a:r>
          </a:p>
          <a:p>
            <a:pPr algn="just"/>
            <a:r>
              <a:rPr lang="el-GR" dirty="0"/>
              <a:t>Η άρνηση αιτιολογείται προσηκόντως και βασίζεται σε αντικειμενικά, τεχνικά και οικονομικά αιτιολογημένα κριτήρια. Τα κράτη μέλη ή όπου τα κράτη μέλη έχουν προβλέψει σχετικά, οι ρυθμιστικές αρχές των εν λόγω κρατών μελών, εξασφαλίζουν ότι τα κριτήρια αυτά εφαρμόζονται με συνέπεια και ότι ο χρήστης του συστήματος, ο οποίος έχει συναντήσει άρνηση πρόσβασης μπορεί να χρησιμοποιήσει διαδικασία διακανονισμού διαφορών. </a:t>
            </a:r>
            <a:r>
              <a:rPr lang="en-US" dirty="0"/>
              <a:t> </a:t>
            </a:r>
            <a:r>
              <a:rPr lang="el-GR" dirty="0"/>
              <a:t>(Άρθρο 6 Οδηγία 2019/944)</a:t>
            </a:r>
          </a:p>
          <a:p>
            <a:endParaRPr lang="el-GR" dirty="0"/>
          </a:p>
        </p:txBody>
      </p:sp>
    </p:spTree>
    <p:extLst>
      <p:ext uri="{BB962C8B-B14F-4D97-AF65-F5344CB8AC3E}">
        <p14:creationId xmlns:p14="http://schemas.microsoft.com/office/powerpoint/2010/main" val="80926868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ΣΥΜΠΕΡΑΣΜΑΤΑ </a:t>
            </a:r>
          </a:p>
        </p:txBody>
      </p:sp>
      <p:sp>
        <p:nvSpPr>
          <p:cNvPr id="3" name="2 - Θέση περιεχομένου"/>
          <p:cNvSpPr>
            <a:spLocks noGrp="1"/>
          </p:cNvSpPr>
          <p:nvPr>
            <p:ph idx="1"/>
          </p:nvPr>
        </p:nvSpPr>
        <p:spPr/>
        <p:txBody>
          <a:bodyPr>
            <a:normAutofit/>
          </a:bodyPr>
          <a:lstStyle/>
          <a:p>
            <a:pPr algn="just">
              <a:lnSpc>
                <a:spcPct val="150000"/>
              </a:lnSpc>
              <a:spcBef>
                <a:spcPts val="0"/>
              </a:spcBef>
            </a:pPr>
            <a:r>
              <a:rPr lang="el-GR" dirty="0"/>
              <a:t>Η πρόσβαση τρίτου αποτελεί σημαντική αρχή για την αγορά ενέργειας </a:t>
            </a:r>
          </a:p>
          <a:p>
            <a:pPr algn="just">
              <a:lnSpc>
                <a:spcPct val="150000"/>
              </a:lnSpc>
              <a:spcBef>
                <a:spcPts val="0"/>
              </a:spcBef>
            </a:pPr>
            <a:r>
              <a:rPr lang="el-GR" dirty="0"/>
              <a:t>Οι εξαιρέσεις από την ανωτέρω αρχή πρέπει να ερμηνεύονται στενά</a:t>
            </a:r>
          </a:p>
          <a:p>
            <a:pPr algn="just">
              <a:lnSpc>
                <a:spcPct val="150000"/>
              </a:lnSpc>
              <a:spcBef>
                <a:spcPts val="0"/>
              </a:spcBef>
            </a:pPr>
            <a:r>
              <a:rPr lang="el-GR" dirty="0"/>
              <a:t>Η πρόσβαση τρίτου αποτελεί σημαντική αρχή για την αγορά ενέργειας </a:t>
            </a:r>
          </a:p>
          <a:p>
            <a:pPr algn="just">
              <a:lnSpc>
                <a:spcPct val="150000"/>
              </a:lnSpc>
              <a:spcBef>
                <a:spcPts val="0"/>
              </a:spcBef>
            </a:pPr>
            <a:r>
              <a:rPr lang="el-GR" dirty="0"/>
              <a:t>Οι εξαιρέσεις από την ανωτέρω αρχή πρέπει να ερμηνεύονται στενά</a:t>
            </a:r>
          </a:p>
          <a:p>
            <a:pPr marL="0" indent="0">
              <a:buNone/>
            </a:pPr>
            <a:endParaRPr lang="el-GR" dirty="0"/>
          </a:p>
          <a:p>
            <a:endParaRPr lang="el-G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ΕΡΩΤΗΣΕΙΣ</a:t>
            </a:r>
          </a:p>
        </p:txBody>
      </p:sp>
      <p:sp>
        <p:nvSpPr>
          <p:cNvPr id="3" name="2 - Θέση περιεχομένου"/>
          <p:cNvSpPr>
            <a:spLocks noGrp="1"/>
          </p:cNvSpPr>
          <p:nvPr>
            <p:ph idx="1"/>
          </p:nvPr>
        </p:nvSpPr>
        <p:spPr/>
        <p:txBody>
          <a:bodyPr>
            <a:normAutofit lnSpcReduction="10000"/>
          </a:bodyPr>
          <a:lstStyle/>
          <a:p>
            <a:pPr algn="just">
              <a:lnSpc>
                <a:spcPct val="150000"/>
              </a:lnSpc>
              <a:spcBef>
                <a:spcPts val="0"/>
              </a:spcBef>
            </a:pPr>
            <a:r>
              <a:rPr lang="el-GR" dirty="0"/>
              <a:t>Ποιοι οι σκοποί του Κανονισμού 715/2009</a:t>
            </a:r>
            <a:r>
              <a:rPr lang="en-US" dirty="0"/>
              <a:t>;</a:t>
            </a:r>
            <a:endParaRPr lang="el-GR" dirty="0"/>
          </a:p>
          <a:p>
            <a:pPr algn="just">
              <a:lnSpc>
                <a:spcPct val="150000"/>
              </a:lnSpc>
              <a:spcBef>
                <a:spcPts val="0"/>
              </a:spcBef>
            </a:pPr>
            <a:r>
              <a:rPr lang="el-GR" dirty="0"/>
              <a:t>Ποιες οι καινοτομίες του Κανονισμού 2019/943 σε σχέση με τον Κανονισμό 714/2009</a:t>
            </a:r>
            <a:r>
              <a:rPr lang="en-US" dirty="0"/>
              <a:t>;</a:t>
            </a:r>
            <a:endParaRPr lang="el-GR" dirty="0"/>
          </a:p>
          <a:p>
            <a:pPr algn="just">
              <a:lnSpc>
                <a:spcPct val="150000"/>
              </a:lnSpc>
              <a:spcBef>
                <a:spcPts val="0"/>
              </a:spcBef>
            </a:pPr>
            <a:r>
              <a:rPr lang="el-GR" dirty="0"/>
              <a:t>Ποιοι είναι μηχανισμοί που διευκολύνουν την δημιουργία δικτύων στην ηλεκτρική ενέργεια</a:t>
            </a:r>
            <a:r>
              <a:rPr lang="en-US" dirty="0"/>
              <a:t>;</a:t>
            </a:r>
            <a:r>
              <a:rPr lang="el-GR" dirty="0"/>
              <a:t> </a:t>
            </a:r>
          </a:p>
          <a:p>
            <a:pPr algn="just">
              <a:lnSpc>
                <a:spcPct val="150000"/>
              </a:lnSpc>
              <a:spcBef>
                <a:spcPts val="0"/>
              </a:spcBef>
            </a:pPr>
            <a:r>
              <a:rPr lang="el-GR" dirty="0"/>
              <a:t>Ποια είναι τα προβλήματα που προκύπτουν σε σχέση με τη διασυνοριακή ροή ηλεκτρικής ενέργειας</a:t>
            </a:r>
            <a:r>
              <a:rPr lang="en-US" dirty="0"/>
              <a:t>;</a:t>
            </a:r>
            <a:r>
              <a:rPr lang="el-GR" dirty="0"/>
              <a:t>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ΕΡΩΤΗΣΕΙΣ</a:t>
            </a:r>
          </a:p>
        </p:txBody>
      </p:sp>
      <p:sp>
        <p:nvSpPr>
          <p:cNvPr id="3" name="2 - Θέση περιεχομένου"/>
          <p:cNvSpPr>
            <a:spLocks noGrp="1"/>
          </p:cNvSpPr>
          <p:nvPr>
            <p:ph idx="1"/>
          </p:nvPr>
        </p:nvSpPr>
        <p:spPr/>
        <p:txBody>
          <a:bodyPr>
            <a:normAutofit/>
          </a:bodyPr>
          <a:lstStyle/>
          <a:p>
            <a:pPr algn="just">
              <a:lnSpc>
                <a:spcPct val="150000"/>
              </a:lnSpc>
              <a:spcBef>
                <a:spcPts val="0"/>
              </a:spcBef>
            </a:pPr>
            <a:r>
              <a:rPr lang="el-GR" dirty="0"/>
              <a:t>Ποια είναι τα χαρακτηριστικά του δικτύου </a:t>
            </a:r>
            <a:r>
              <a:rPr lang="en-US" dirty="0"/>
              <a:t>BEMIP;</a:t>
            </a:r>
          </a:p>
          <a:p>
            <a:pPr algn="just">
              <a:lnSpc>
                <a:spcPct val="150000"/>
              </a:lnSpc>
              <a:spcBef>
                <a:spcPts val="0"/>
              </a:spcBef>
            </a:pPr>
            <a:r>
              <a:rPr lang="el-GR" dirty="0"/>
              <a:t>Αποτελεί η πρόσβαση τρίτων στο δίκτυο σημαντική αρχή και γιατί</a:t>
            </a:r>
            <a:r>
              <a:rPr lang="en-US" dirty="0"/>
              <a:t>;</a:t>
            </a:r>
            <a:endParaRPr lang="el-GR" dirty="0"/>
          </a:p>
          <a:p>
            <a:pPr algn="just">
              <a:lnSpc>
                <a:spcPct val="150000"/>
              </a:lnSpc>
              <a:spcBef>
                <a:spcPts val="0"/>
              </a:spcBef>
            </a:pPr>
            <a:r>
              <a:rPr lang="el-GR" dirty="0"/>
              <a:t>Υπάρχουν περιπτώσεις που ο διαχειριστής δύναται να αρνηθεί την πρόσβαση στο δίκτυο</a:t>
            </a:r>
            <a:r>
              <a:rPr lang="en-US" dirty="0"/>
              <a:t>;</a:t>
            </a:r>
            <a:r>
              <a:rPr lang="el-GR" dirty="0"/>
              <a:t> </a:t>
            </a:r>
          </a:p>
          <a:p>
            <a:pPr algn="just">
              <a:lnSpc>
                <a:spcPct val="150000"/>
              </a:lnSpc>
              <a:spcBef>
                <a:spcPts val="0"/>
              </a:spcBef>
            </a:pPr>
            <a:r>
              <a:rPr lang="el-GR" dirty="0"/>
              <a:t>Ποια η διαφορά των εννοιών πρόσβαση στο δίκτυο και σύνδεση στο δίκτυο</a:t>
            </a:r>
            <a:r>
              <a:rPr lang="en-US" dirty="0"/>
              <a:t>;</a:t>
            </a:r>
            <a:endParaRPr lang="el-GR" dirty="0"/>
          </a:p>
          <a:p>
            <a:pPr algn="just">
              <a:buNone/>
            </a:pPr>
            <a:endParaRPr lang="el-G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ΒΙΒΛΙΟΓΡΑΦΙΑ</a:t>
            </a:r>
          </a:p>
        </p:txBody>
      </p:sp>
      <p:sp>
        <p:nvSpPr>
          <p:cNvPr id="3" name="2 - Θέση περιεχομένου"/>
          <p:cNvSpPr>
            <a:spLocks noGrp="1"/>
          </p:cNvSpPr>
          <p:nvPr>
            <p:ph idx="1"/>
          </p:nvPr>
        </p:nvSpPr>
        <p:spPr/>
        <p:txBody>
          <a:bodyPr>
            <a:normAutofit fontScale="85000" lnSpcReduction="10000"/>
          </a:bodyPr>
          <a:lstStyle/>
          <a:p>
            <a:pPr algn="just">
              <a:lnSpc>
                <a:spcPct val="150000"/>
              </a:lnSpc>
              <a:spcBef>
                <a:spcPts val="0"/>
              </a:spcBef>
            </a:pPr>
            <a:r>
              <a:rPr lang="el-GR" dirty="0"/>
              <a:t>Ανακοίνωση της Επιτροπής προς</a:t>
            </a:r>
            <a:r>
              <a:rPr lang="el-GR" b="1" dirty="0"/>
              <a:t> </a:t>
            </a:r>
            <a:r>
              <a:rPr lang="el-GR" dirty="0"/>
              <a:t>το Ευρωπαϊκό Κοινοβούλιο και το Συμβούλιο Επίτευξη του στόχου διασύνδεσης ηλεκτρικής ενέργειας της τάξης του 10% Καθιστώντας το δίκτυο ηλεκτρικής ενέργειας της Ευρώπης έτοιμο για το 2020,  COM2015(82)</a:t>
            </a:r>
          </a:p>
          <a:p>
            <a:pPr algn="just">
              <a:lnSpc>
                <a:spcPct val="150000"/>
              </a:lnSpc>
              <a:spcBef>
                <a:spcPts val="0"/>
              </a:spcBef>
            </a:pPr>
            <a:r>
              <a:rPr lang="el-GR" dirty="0"/>
              <a:t>Όλοι </a:t>
            </a:r>
            <a:r>
              <a:rPr lang="en-US" dirty="0"/>
              <a:t>o</a:t>
            </a:r>
            <a:r>
              <a:rPr lang="el-GR" dirty="0"/>
              <a:t>ι Κανονισμοί που παρουσιάστηκαν μπορούν να αναζητηθούν μέσω της EURLEX – Το δίκαιο της ΕΕ  και σχετικά έγγραφα – Αναζήτηση στη Νομοθεσία</a:t>
            </a:r>
          </a:p>
          <a:p>
            <a:pPr algn="just">
              <a:lnSpc>
                <a:spcPct val="150000"/>
              </a:lnSpc>
              <a:spcBef>
                <a:spcPts val="0"/>
              </a:spcBef>
            </a:pPr>
            <a:r>
              <a:rPr lang="el-GR" dirty="0"/>
              <a:t>Διαδικτυακός τόπος Ρυθμιστική Αρχή Ενέργειας (</a:t>
            </a:r>
            <a:r>
              <a:rPr lang="el-GR" dirty="0">
                <a:hlinkClick r:id="rId2"/>
              </a:rPr>
              <a:t>www.rae.gr</a:t>
            </a:r>
            <a:r>
              <a:rPr lang="el-GR" dirty="0"/>
              <a:t>). Ειδικότερα μετά την αρχική σελίδα – ηλεκτρισμός δίκτυα </a:t>
            </a:r>
          </a:p>
          <a:p>
            <a:pPr algn="just"/>
            <a:endParaRPr lang="el-G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4D88EB-C4BD-40FE-BB07-07B9B342CEC7}"/>
              </a:ext>
            </a:extLst>
          </p:cNvPr>
          <p:cNvSpPr>
            <a:spLocks noGrp="1"/>
          </p:cNvSpPr>
          <p:nvPr>
            <p:ph type="title"/>
          </p:nvPr>
        </p:nvSpPr>
        <p:spPr/>
        <p:txBody>
          <a:bodyPr>
            <a:normAutofit/>
          </a:bodyPr>
          <a:lstStyle/>
          <a:p>
            <a:r>
              <a:rPr lang="el-GR" sz="3600" dirty="0"/>
              <a:t>ΒΙΒΛΙΟΓΡΑΦΙΑ</a:t>
            </a:r>
          </a:p>
        </p:txBody>
      </p:sp>
      <p:sp>
        <p:nvSpPr>
          <p:cNvPr id="3" name="Θέση περιεχομένου 2">
            <a:extLst>
              <a:ext uri="{FF2B5EF4-FFF2-40B4-BE49-F238E27FC236}">
                <a16:creationId xmlns:a16="http://schemas.microsoft.com/office/drawing/2014/main" id="{EAC30056-E167-4239-8ED7-2762DAD8BCE7}"/>
              </a:ext>
            </a:extLst>
          </p:cNvPr>
          <p:cNvSpPr>
            <a:spLocks noGrp="1"/>
          </p:cNvSpPr>
          <p:nvPr>
            <p:ph idx="1"/>
          </p:nvPr>
        </p:nvSpPr>
        <p:spPr/>
        <p:txBody>
          <a:bodyPr>
            <a:normAutofit fontScale="77500" lnSpcReduction="20000"/>
          </a:bodyPr>
          <a:lstStyle/>
          <a:p>
            <a:pPr algn="just">
              <a:lnSpc>
                <a:spcPct val="150000"/>
              </a:lnSpc>
              <a:spcBef>
                <a:spcPts val="0"/>
              </a:spcBef>
            </a:pPr>
            <a:r>
              <a:rPr lang="el-GR" dirty="0"/>
              <a:t>Μιχαήλ Δ. Μαρίνος, Η πρόσβαση σε Ενεργειακό Δίκτυο – Η απελευθέρωση της αγοράς ηλεκτρικής ενέργειας, Εκδόσεις Αντ. Ν. </a:t>
            </a:r>
            <a:r>
              <a:rPr lang="el-GR" dirty="0" err="1"/>
              <a:t>Σάκκουλας</a:t>
            </a:r>
            <a:r>
              <a:rPr lang="el-GR" dirty="0"/>
              <a:t>, Αθήνα Κομοτηνή 2003</a:t>
            </a:r>
          </a:p>
          <a:p>
            <a:pPr algn="just">
              <a:lnSpc>
                <a:spcPct val="150000"/>
              </a:lnSpc>
              <a:spcBef>
                <a:spcPts val="0"/>
              </a:spcBef>
            </a:pPr>
            <a:r>
              <a:rPr lang="el-GR" dirty="0"/>
              <a:t>Ανακοίνωση της Επιτροπής προς το Ευρωπαϊκό Κοινοβούλιο, το Συμβούλιο, την Ευρωπαϊκή Οικονομική και Κοινωνική Επιτροπή και την Επιτροπή των Περιφερειών «Έξυπνα ηλεκτρικά δίκτυα: από την καινοτομία στην αξιοποίηση</a:t>
            </a:r>
            <a:r>
              <a:rPr lang="el-GR" b="1" dirty="0"/>
              <a:t>» </a:t>
            </a:r>
            <a:r>
              <a:rPr lang="el-GR" dirty="0"/>
              <a:t>COM(2011) 202 τελικό</a:t>
            </a:r>
          </a:p>
          <a:p>
            <a:pPr algn="just">
              <a:lnSpc>
                <a:spcPct val="150000"/>
              </a:lnSpc>
              <a:spcBef>
                <a:spcPts val="0"/>
              </a:spcBef>
            </a:pPr>
            <a:r>
              <a:rPr lang="el-GR" dirty="0"/>
              <a:t>Θ. </a:t>
            </a:r>
            <a:r>
              <a:rPr lang="el-GR" dirty="0" err="1"/>
              <a:t>Φορτσάκης</a:t>
            </a:r>
            <a:r>
              <a:rPr lang="el-GR" dirty="0"/>
              <a:t>, Δίκαιο της  Ενέργειας,   Εκδόσεις </a:t>
            </a:r>
            <a:r>
              <a:rPr lang="el-GR" dirty="0" err="1"/>
              <a:t>Σάκκουλας</a:t>
            </a:r>
            <a:r>
              <a:rPr lang="el-GR" dirty="0"/>
              <a:t> 2009 σελ. 313-330 σχετικές με τη μεταφορά και διανομή ηλεκτρικής ενέργειας</a:t>
            </a:r>
          </a:p>
          <a:p>
            <a:pPr algn="just">
              <a:lnSpc>
                <a:spcPct val="150000"/>
              </a:lnSpc>
              <a:spcBef>
                <a:spcPts val="0"/>
              </a:spcBef>
            </a:pPr>
            <a:r>
              <a:rPr lang="el-GR" dirty="0"/>
              <a:t>Θ. Πανάγος, Το θεσμικό πλαίσιο της αγοράς ενέργειας, 2012, σελ. 199-212</a:t>
            </a:r>
          </a:p>
          <a:p>
            <a:pPr algn="just">
              <a:lnSpc>
                <a:spcPct val="150000"/>
              </a:lnSpc>
              <a:spcBef>
                <a:spcPts val="0"/>
              </a:spcBef>
            </a:pPr>
            <a:endParaRPr lang="el-GR" dirty="0"/>
          </a:p>
        </p:txBody>
      </p:sp>
    </p:spTree>
    <p:extLst>
      <p:ext uri="{BB962C8B-B14F-4D97-AF65-F5344CB8AC3E}">
        <p14:creationId xmlns:p14="http://schemas.microsoft.com/office/powerpoint/2010/main" val="664191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2B6A7D-1DA8-49D0-A968-3796666ED136}"/>
              </a:ext>
            </a:extLst>
          </p:cNvPr>
          <p:cNvSpPr>
            <a:spLocks noGrp="1"/>
          </p:cNvSpPr>
          <p:nvPr>
            <p:ph type="title"/>
          </p:nvPr>
        </p:nvSpPr>
        <p:spPr/>
        <p:txBody>
          <a:bodyPr/>
          <a:lstStyle/>
          <a:p>
            <a:r>
              <a:rPr lang="el-GR" dirty="0"/>
              <a:t>Αρχές που διέπουν την Πρόσβαση τρίτου και εξαιρέσεις </a:t>
            </a:r>
          </a:p>
        </p:txBody>
      </p:sp>
      <p:sp>
        <p:nvSpPr>
          <p:cNvPr id="3" name="Θέση περιεχομένου 2">
            <a:extLst>
              <a:ext uri="{FF2B5EF4-FFF2-40B4-BE49-F238E27FC236}">
                <a16:creationId xmlns:a16="http://schemas.microsoft.com/office/drawing/2014/main" id="{C38E1938-CB03-40A7-9EF4-4C8ADBE0A886}"/>
              </a:ext>
            </a:extLst>
          </p:cNvPr>
          <p:cNvSpPr>
            <a:spLocks noGrp="1"/>
          </p:cNvSpPr>
          <p:nvPr>
            <p:ph idx="1"/>
          </p:nvPr>
        </p:nvSpPr>
        <p:spPr/>
        <p:txBody>
          <a:bodyPr>
            <a:normAutofit/>
          </a:bodyPr>
          <a:lstStyle/>
          <a:p>
            <a:pPr algn="just">
              <a:lnSpc>
                <a:spcPct val="150000"/>
              </a:lnSpc>
              <a:spcBef>
                <a:spcPts val="0"/>
              </a:spcBef>
            </a:pPr>
            <a:r>
              <a:rPr lang="el-GR" dirty="0"/>
              <a:t>Οι ρυθμιστικές αρχές μεριμνούν, έτσι ώστε ο διαχειριστής του συστήματος μεταφοράς ή διανομής να παρέχει πληροφορίες για τα μέτρα που θα ήταν αναγκαία για την ενίσχυση του δικτύου. </a:t>
            </a:r>
          </a:p>
          <a:p>
            <a:pPr algn="just">
              <a:lnSpc>
                <a:spcPct val="150000"/>
              </a:lnSpc>
              <a:spcBef>
                <a:spcPts val="0"/>
              </a:spcBef>
            </a:pPr>
            <a:r>
              <a:rPr lang="el-GR" dirty="0"/>
              <a:t>Το παρόν άρθρο εφαρμόζεται επίσης σε ενεργειακές κοινότητες πολιτών που διαχειρίζονται δίκτυα διανομής. (Άρθρο 6 Οδηγία 2019/944)</a:t>
            </a:r>
          </a:p>
          <a:p>
            <a:endParaRPr lang="el-GR" dirty="0"/>
          </a:p>
        </p:txBody>
      </p:sp>
    </p:spTree>
    <p:extLst>
      <p:ext uri="{BB962C8B-B14F-4D97-AF65-F5344CB8AC3E}">
        <p14:creationId xmlns:p14="http://schemas.microsoft.com/office/powerpoint/2010/main" val="360515549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1322</TotalTime>
  <Words>5978</Words>
  <Application>Microsoft Office PowerPoint</Application>
  <PresentationFormat>Ευρεία οθόνη</PresentationFormat>
  <Paragraphs>332</Paragraphs>
  <Slides>84</Slides>
  <Notes>3</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2</vt:i4>
      </vt:variant>
      <vt:variant>
        <vt:lpstr>Τίτλοι διαφανειών</vt:lpstr>
      </vt:variant>
      <vt:variant>
        <vt:i4>84</vt:i4>
      </vt:variant>
    </vt:vector>
  </HeadingPairs>
  <TitlesOfParts>
    <vt:vector size="91" baseType="lpstr">
      <vt:lpstr>-apple-system</vt:lpstr>
      <vt:lpstr>Arial</vt:lpstr>
      <vt:lpstr>Calibri</vt:lpstr>
      <vt:lpstr>Calibri Light</vt:lpstr>
      <vt:lpstr>Open Sans</vt:lpstr>
      <vt:lpstr>Θέμα του Office</vt:lpstr>
      <vt:lpstr>1_Θέμα του Office</vt:lpstr>
      <vt:lpstr>ΔΗΜΟΚΡΙΤΕΙΟ ΠΑΝΕΠΙΣΤΗΜΙΟ ΘΡΑΚΗΣ</vt:lpstr>
      <vt:lpstr>Παρουσίαση του PowerPoint</vt:lpstr>
      <vt:lpstr>Παρουσίαση του PowerPoint</vt:lpstr>
      <vt:lpstr>Πρόσβαση τρίτου στην ηλεκτρική ενέργεια και το φυσικό αέριο</vt:lpstr>
      <vt:lpstr>Πρόσβαση τρίτου-Συστήματα </vt:lpstr>
      <vt:lpstr>Πρόσβαση τρίτου-Συστήματα </vt:lpstr>
      <vt:lpstr>Αρχές που διέπουν την Πρόσβαση τρίτου και εξαιρέσεις </vt:lpstr>
      <vt:lpstr>Αρχές που διέπουν την Πρόσβαση τρίτου και εξαιρέσεις </vt:lpstr>
      <vt:lpstr>Αρχές που διέπουν την Πρόσβαση τρίτου και εξαιρέσεις </vt:lpstr>
      <vt:lpstr>Εξαιρέσεις στην Πρόσβαση Τρίτου- Άρθρο 63 2019/943</vt:lpstr>
      <vt:lpstr>Εξαιρέσεις στην Πρόσβαση Τρίτου</vt:lpstr>
      <vt:lpstr>Εξαιρέσεις στην Πρόσβαση Τρίτου</vt:lpstr>
      <vt:lpstr>Αρχές που διέπουν την Πρόσβαση τρίτου και εξαιρέσεις  - Φυσικό Αέριο</vt:lpstr>
      <vt:lpstr>Εξαιρέσεις στην πρόσβαση τρίτου </vt:lpstr>
      <vt:lpstr>Εξαιρέσεις στην πρόσβαση τρίτου </vt:lpstr>
      <vt:lpstr>Εξαιρέσεις στην πρόσβαση τρίτου </vt:lpstr>
      <vt:lpstr>ΑΣΦΑ ΑΛΕΞΑΝΔΡΟΥΠΟΛΗΣ</vt:lpstr>
      <vt:lpstr>ΑΣΦΑ ΑΛΕΞΑΝΔΡΟΥΠΟΛΗΣ</vt:lpstr>
      <vt:lpstr>ΑΣΦΑ ΑΛΕΞΑΝΔΡΟΥΠΟΛΗΣ</vt:lpstr>
      <vt:lpstr>ΑΣΦΑ ΑΛΕΞΑΝΔΡΟΥΠΟΛΗΣ</vt:lpstr>
      <vt:lpstr>ΑΣΦΑ ΑΛΕΞΑΝΔΡΟΥΠΟΛΗΣ</vt:lpstr>
      <vt:lpstr>ΑΣΦΑ ΑΛΕΞΑΝΔΡΟΥΠΟΛΗΣ</vt:lpstr>
      <vt:lpstr>ΑΣΦΑ ΑΛΕΞΑΝΔΡΟΥΠΟΛΗΣ</vt:lpstr>
      <vt:lpstr>C-239/07 - Sabatauskas κ.λπ.</vt:lpstr>
      <vt:lpstr>C-239/07</vt:lpstr>
      <vt:lpstr>C-239/07</vt:lpstr>
      <vt:lpstr>C-239/07 </vt:lpstr>
      <vt:lpstr>C-239/07</vt:lpstr>
      <vt:lpstr>C-239/07</vt:lpstr>
      <vt:lpstr>C-239/07</vt:lpstr>
      <vt:lpstr>C-239/07</vt:lpstr>
      <vt:lpstr>C-239/07</vt:lpstr>
      <vt:lpstr>C-239/07</vt:lpstr>
      <vt:lpstr>C‑439/06</vt:lpstr>
      <vt:lpstr>C‑439/06</vt:lpstr>
      <vt:lpstr>C-439/06</vt:lpstr>
      <vt:lpstr>C-439/06</vt:lpstr>
      <vt:lpstr>C-439/06</vt:lpstr>
      <vt:lpstr>C-439/06</vt:lpstr>
      <vt:lpstr>C-439/06</vt:lpstr>
      <vt:lpstr>C-439/06</vt:lpstr>
      <vt:lpstr>T-735/18 AQUIND Ltd/ACER</vt:lpstr>
      <vt:lpstr>T-735/18 AQUIND Ltd/ACER</vt:lpstr>
      <vt:lpstr>T-735/18 AQUIND Ltd/ACER</vt:lpstr>
      <vt:lpstr>T-735/18 AQUIND Ltd/ACER</vt:lpstr>
      <vt:lpstr>T-735/18 AQUIND Ltd/ACER</vt:lpstr>
      <vt:lpstr>T-735/18 AQUIND Ltd/ACER</vt:lpstr>
      <vt:lpstr>T-735/18 AQUIND Ltd/ACER</vt:lpstr>
      <vt:lpstr>T-735/18 AQUIND Ltd/ACER</vt:lpstr>
      <vt:lpstr>T-735/18 AQUIND Ltd/ACER</vt:lpstr>
      <vt:lpstr>T-735/18 AQUIND Ltd/ACER</vt:lpstr>
      <vt:lpstr>T-735/18 AQUIND Ltd/ACER</vt:lpstr>
      <vt:lpstr>T-735/18 AQUIND Ltd/ACER</vt:lpstr>
      <vt:lpstr> BALTIC ENERGY MARKET INTERCONNECTION PLAN BEMIP </vt:lpstr>
      <vt:lpstr>BALTIC ENERGY MARKET INTERCONNECTION PLAN BEMIP  ΜΝΗΜΟΝΙΟ 2015</vt:lpstr>
      <vt:lpstr>BALTIC ENERGY MARKET INTERCONNECTION PLAN BEMIP ΔΟΜΗ –ΔΙΑΡΘΡΩΣΗ ΣΧΕΔΙΟΥ </vt:lpstr>
      <vt:lpstr>ΔΟΜΗ - ΔΙΑΡΘΡΩΣΗ</vt:lpstr>
      <vt:lpstr>BALTIC ENERGY MARKET INTERCONNECTION PLAN BEMIP</vt:lpstr>
      <vt:lpstr>BALTIC ENERGY MARKET INTERCONNECTION PLAN BEMIP</vt:lpstr>
      <vt:lpstr>BALTIC ENERGY MARKET INTERCONNECTION PLAN BEMIP</vt:lpstr>
      <vt:lpstr>ΔΙΚΤΥΑ</vt:lpstr>
      <vt:lpstr>ΚΑΝΟΝΙΣΜΟΣ 714/2009</vt:lpstr>
      <vt:lpstr>ΣΚΟΠΟΙ ΚΑΝΟΝΙΣΜΟΥ 714/2009</vt:lpstr>
      <vt:lpstr>ΣΚΟΠΟΙ </vt:lpstr>
      <vt:lpstr>ΕΔΔΣΜ</vt:lpstr>
      <vt:lpstr>ΑΡΜΟΔΙΟΤΗΤΕΣ ΕΔΔΣΜ</vt:lpstr>
      <vt:lpstr>ΑΡΜΟΔΙΟΤΗΤΕΣ</vt:lpstr>
      <vt:lpstr>Κανονισμός 2019/943 σχετικά με την εσωτερική αγορά ηλεκτρικής ενέργειας</vt:lpstr>
      <vt:lpstr>Κανονισμός 2019/943</vt:lpstr>
      <vt:lpstr>Κανονισμός 2019/943</vt:lpstr>
      <vt:lpstr>Κανονισμός 2019/943</vt:lpstr>
      <vt:lpstr>Κανονισμός 2019/943</vt:lpstr>
      <vt:lpstr>ΜΗΧΑΝΙΣΜΟΣ ΑΝΤΙΣΤΑΘΜΙΣΗΣ </vt:lpstr>
      <vt:lpstr>ΚΑΝΟΝΙΣΜΟΣ 838/2010</vt:lpstr>
      <vt:lpstr>Κανονισμός 715/2009 Φυσικό αέριο</vt:lpstr>
      <vt:lpstr>Κανονισμός 715/2009 Φυσικό αέριο</vt:lpstr>
      <vt:lpstr>Κανονισμός 715/2009 Φυσικό αέριο</vt:lpstr>
      <vt:lpstr>Κανονισμός 715/2009 Φυσικό αέριο</vt:lpstr>
      <vt:lpstr>ΣΥΜΠΕΡΑΣΜΑΤΑ</vt:lpstr>
      <vt:lpstr>ΣΥΜΠΕΡΑΣΜΑΤΑ </vt:lpstr>
      <vt:lpstr>ΕΡΩΤΗΣΕΙΣ</vt:lpstr>
      <vt:lpstr>ΕΡΩΤΗΣΕΙΣ</vt:lpstr>
      <vt:lpstr>ΒΙΒΛΙΟΓΡΑΦΙΑ</vt:lpstr>
      <vt:lpstr>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Panagiotis Argalias</cp:lastModifiedBy>
  <cp:revision>92</cp:revision>
  <dcterms:created xsi:type="dcterms:W3CDTF">2018-12-08T06:06:29Z</dcterms:created>
  <dcterms:modified xsi:type="dcterms:W3CDTF">2022-12-15T17:38:12Z</dcterms:modified>
</cp:coreProperties>
</file>