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handoutMasterIdLst>
    <p:handoutMasterId r:id="rId49"/>
  </p:handoutMasterIdLst>
  <p:sldIdLst>
    <p:sldId id="267" r:id="rId5"/>
    <p:sldId id="268" r:id="rId6"/>
    <p:sldId id="278" r:id="rId7"/>
    <p:sldId id="279" r:id="rId8"/>
    <p:sldId id="280" r:id="rId9"/>
    <p:sldId id="281" r:id="rId10"/>
    <p:sldId id="282" r:id="rId11"/>
    <p:sldId id="283" r:id="rId12"/>
    <p:sldId id="284" r:id="rId13"/>
    <p:sldId id="285" r:id="rId14"/>
    <p:sldId id="286" r:id="rId15"/>
    <p:sldId id="287" r:id="rId16"/>
    <p:sldId id="288" r:id="rId17"/>
    <p:sldId id="302" r:id="rId18"/>
    <p:sldId id="299" r:id="rId19"/>
    <p:sldId id="320" r:id="rId20"/>
    <p:sldId id="321" r:id="rId21"/>
    <p:sldId id="322" r:id="rId22"/>
    <p:sldId id="323" r:id="rId23"/>
    <p:sldId id="324" r:id="rId24"/>
    <p:sldId id="325" r:id="rId25"/>
    <p:sldId id="326" r:id="rId26"/>
    <p:sldId id="327" r:id="rId27"/>
    <p:sldId id="328" r:id="rId28"/>
    <p:sldId id="300" r:id="rId29"/>
    <p:sldId id="301"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505" autoAdjust="0"/>
  </p:normalViewPr>
  <p:slideViewPr>
    <p:cSldViewPr snapToGrid="0">
      <p:cViewPr varScale="1">
        <p:scale>
          <a:sx n="63" d="100"/>
          <a:sy n="63" d="100"/>
        </p:scale>
        <p:origin x="84" y="582"/>
      </p:cViewPr>
      <p:guideLst>
        <p:guide pos="3840"/>
        <p:guide orient="horz" pos="2160"/>
      </p:guideLst>
    </p:cSldViewPr>
  </p:slideViewPr>
  <p:notesTextViewPr>
    <p:cViewPr>
      <p:scale>
        <a:sx n="1" d="1"/>
        <a:sy n="1" d="1"/>
      </p:scale>
      <p:origin x="0" y="0"/>
    </p:cViewPr>
  </p:notesTextViewPr>
  <p:notesViewPr>
    <p:cSldViewPr snapToGrid="0">
      <p:cViewPr varScale="1">
        <p:scale>
          <a:sx n="90" d="100"/>
          <a:sy n="90" d="100"/>
        </p:scale>
        <p:origin x="302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5FA42-0426-49BD-B96E-64F88BDFBBC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l-GR"/>
        </a:p>
      </dgm:t>
    </dgm:pt>
    <dgm:pt modelId="{E899EBB0-3BE0-483D-9C90-ED88B189B7F1}">
      <dgm:prSet/>
      <dgm:spPr/>
      <dgm:t>
        <a:bodyPr/>
        <a:lstStyle/>
        <a:p>
          <a:pPr rtl="0"/>
          <a:r>
            <a:rPr lang="el-GR" dirty="0" smtClean="0"/>
            <a:t>Βιολογικά καθορισμένες. Είναι αναπόφευκτες, αποτελούν μέρος του κύκλου ζωής κάθε ανθρώπου, όπως η ήβη ή η εμμηνόπαυση. </a:t>
          </a:r>
          <a:endParaRPr lang="el-GR" dirty="0"/>
        </a:p>
      </dgm:t>
    </dgm:pt>
    <dgm:pt modelId="{4DF28CCD-AA72-42C9-9550-3D622EDD357D}" type="parTrans" cxnId="{8A5FC748-166B-40D8-ABCB-A499A444F91F}">
      <dgm:prSet/>
      <dgm:spPr/>
      <dgm:t>
        <a:bodyPr/>
        <a:lstStyle/>
        <a:p>
          <a:endParaRPr lang="el-GR"/>
        </a:p>
      </dgm:t>
    </dgm:pt>
    <dgm:pt modelId="{8047C770-79C4-4DFC-AE1F-E78ED4EA0D03}" type="sibTrans" cxnId="{8A5FC748-166B-40D8-ABCB-A499A444F91F}">
      <dgm:prSet/>
      <dgm:spPr/>
      <dgm:t>
        <a:bodyPr/>
        <a:lstStyle/>
        <a:p>
          <a:endParaRPr lang="el-GR"/>
        </a:p>
      </dgm:t>
    </dgm:pt>
    <dgm:pt modelId="{3FE12F9C-B400-4C3A-A82D-A559B16CD342}">
      <dgm:prSet custT="1"/>
      <dgm:spPr/>
      <dgm:t>
        <a:bodyPr/>
        <a:lstStyle/>
        <a:p>
          <a:pPr rtl="0"/>
          <a:r>
            <a:rPr lang="el-GR" sz="1800" dirty="0" smtClean="0"/>
            <a:t>Περιβαλλοντικά προσδιορισμένες κρίσης. Είναι λιγότερο αναπόφευκτες αλλά συνήθως αναμενόμενες, όπως η αλλαγή εργασίας, η ανάληψη γονικού ρόλου, η συνταξιοδότησή. </a:t>
          </a:r>
          <a:endParaRPr lang="el-GR" sz="1800" dirty="0"/>
        </a:p>
      </dgm:t>
    </dgm:pt>
    <dgm:pt modelId="{081FCF29-6192-49D5-961A-F2DC43AE4411}" type="parTrans" cxnId="{41386A7C-96B2-4276-8FB9-4EFCC206ABD7}">
      <dgm:prSet/>
      <dgm:spPr/>
      <dgm:t>
        <a:bodyPr/>
        <a:lstStyle/>
        <a:p>
          <a:endParaRPr lang="el-GR"/>
        </a:p>
      </dgm:t>
    </dgm:pt>
    <dgm:pt modelId="{EBBD8DE0-17D3-42C4-B3F4-E8023980F10C}" type="sibTrans" cxnId="{41386A7C-96B2-4276-8FB9-4EFCC206ABD7}">
      <dgm:prSet/>
      <dgm:spPr/>
      <dgm:t>
        <a:bodyPr/>
        <a:lstStyle/>
        <a:p>
          <a:endParaRPr lang="el-GR"/>
        </a:p>
      </dgm:t>
    </dgm:pt>
    <dgm:pt modelId="{D38D569B-CECE-4618-A39C-9EB9D6A861D9}">
      <dgm:prSet custT="1"/>
      <dgm:spPr/>
      <dgm:t>
        <a:bodyPr/>
        <a:lstStyle/>
        <a:p>
          <a:pPr rtl="0"/>
          <a:r>
            <a:rPr lang="el-GR" sz="2000" dirty="0" smtClean="0"/>
            <a:t>Τα τυχαία, απρόβλεπτα γεγονότα, όπως καταστροφές, σεισμοί.</a:t>
          </a:r>
          <a:endParaRPr lang="el-GR" sz="2000" dirty="0"/>
        </a:p>
      </dgm:t>
    </dgm:pt>
    <dgm:pt modelId="{4F6C93B3-AF70-47D0-A9A6-731940922118}" type="parTrans" cxnId="{A1A3F264-5947-4E88-837D-C7D1E6EF8848}">
      <dgm:prSet/>
      <dgm:spPr/>
      <dgm:t>
        <a:bodyPr/>
        <a:lstStyle/>
        <a:p>
          <a:endParaRPr lang="el-GR"/>
        </a:p>
      </dgm:t>
    </dgm:pt>
    <dgm:pt modelId="{3E30388B-E35C-47B5-9F91-72B1EBA53922}" type="sibTrans" cxnId="{A1A3F264-5947-4E88-837D-C7D1E6EF8848}">
      <dgm:prSet/>
      <dgm:spPr/>
      <dgm:t>
        <a:bodyPr/>
        <a:lstStyle/>
        <a:p>
          <a:endParaRPr lang="el-GR"/>
        </a:p>
      </dgm:t>
    </dgm:pt>
    <dgm:pt modelId="{D484DCD2-9046-4814-A332-86E319985FED}" type="pres">
      <dgm:prSet presAssocID="{3E05FA42-0426-49BD-B96E-64F88BDFBBC3}" presName="linear" presStyleCnt="0">
        <dgm:presLayoutVars>
          <dgm:dir/>
          <dgm:animLvl val="lvl"/>
          <dgm:resizeHandles val="exact"/>
        </dgm:presLayoutVars>
      </dgm:prSet>
      <dgm:spPr/>
      <dgm:t>
        <a:bodyPr/>
        <a:lstStyle/>
        <a:p>
          <a:endParaRPr lang="el-GR"/>
        </a:p>
      </dgm:t>
    </dgm:pt>
    <dgm:pt modelId="{3DCF510E-4A5C-4E73-83F2-EC8274AF3323}" type="pres">
      <dgm:prSet presAssocID="{E899EBB0-3BE0-483D-9C90-ED88B189B7F1}" presName="parentLin" presStyleCnt="0"/>
      <dgm:spPr/>
    </dgm:pt>
    <dgm:pt modelId="{9BDD28EB-36D2-4B3D-AD79-87A4D676A4FC}" type="pres">
      <dgm:prSet presAssocID="{E899EBB0-3BE0-483D-9C90-ED88B189B7F1}" presName="parentLeftMargin" presStyleLbl="node1" presStyleIdx="0" presStyleCnt="3"/>
      <dgm:spPr/>
      <dgm:t>
        <a:bodyPr/>
        <a:lstStyle/>
        <a:p>
          <a:endParaRPr lang="el-GR"/>
        </a:p>
      </dgm:t>
    </dgm:pt>
    <dgm:pt modelId="{B2115F0D-34C8-4392-86EB-0E4C3F57D51D}" type="pres">
      <dgm:prSet presAssocID="{E899EBB0-3BE0-483D-9C90-ED88B189B7F1}" presName="parentText" presStyleLbl="node1" presStyleIdx="0" presStyleCnt="3">
        <dgm:presLayoutVars>
          <dgm:chMax val="0"/>
          <dgm:bulletEnabled val="1"/>
        </dgm:presLayoutVars>
      </dgm:prSet>
      <dgm:spPr/>
      <dgm:t>
        <a:bodyPr/>
        <a:lstStyle/>
        <a:p>
          <a:endParaRPr lang="el-GR"/>
        </a:p>
      </dgm:t>
    </dgm:pt>
    <dgm:pt modelId="{F349E444-C997-49F7-ABE9-C84763D71F10}" type="pres">
      <dgm:prSet presAssocID="{E899EBB0-3BE0-483D-9C90-ED88B189B7F1}" presName="negativeSpace" presStyleCnt="0"/>
      <dgm:spPr/>
    </dgm:pt>
    <dgm:pt modelId="{2ED21A77-7195-4F05-A090-74162572220B}" type="pres">
      <dgm:prSet presAssocID="{E899EBB0-3BE0-483D-9C90-ED88B189B7F1}" presName="childText" presStyleLbl="conFgAcc1" presStyleIdx="0" presStyleCnt="3">
        <dgm:presLayoutVars>
          <dgm:bulletEnabled val="1"/>
        </dgm:presLayoutVars>
      </dgm:prSet>
      <dgm:spPr/>
    </dgm:pt>
    <dgm:pt modelId="{FF36671C-A716-4D95-96F2-5815E1DB9483}" type="pres">
      <dgm:prSet presAssocID="{8047C770-79C4-4DFC-AE1F-E78ED4EA0D03}" presName="spaceBetweenRectangles" presStyleCnt="0"/>
      <dgm:spPr/>
    </dgm:pt>
    <dgm:pt modelId="{F509BB71-A0B4-41FB-B54B-EC91ADF8EAA7}" type="pres">
      <dgm:prSet presAssocID="{3FE12F9C-B400-4C3A-A82D-A559B16CD342}" presName="parentLin" presStyleCnt="0"/>
      <dgm:spPr/>
    </dgm:pt>
    <dgm:pt modelId="{0DCBCD34-4783-45ED-BEC0-6BE1CB4423DC}" type="pres">
      <dgm:prSet presAssocID="{3FE12F9C-B400-4C3A-A82D-A559B16CD342}" presName="parentLeftMargin" presStyleLbl="node1" presStyleIdx="0" presStyleCnt="3"/>
      <dgm:spPr/>
      <dgm:t>
        <a:bodyPr/>
        <a:lstStyle/>
        <a:p>
          <a:endParaRPr lang="el-GR"/>
        </a:p>
      </dgm:t>
    </dgm:pt>
    <dgm:pt modelId="{DEF34266-BADC-4669-9971-AAA8B2972B50}" type="pres">
      <dgm:prSet presAssocID="{3FE12F9C-B400-4C3A-A82D-A559B16CD342}" presName="parentText" presStyleLbl="node1" presStyleIdx="1" presStyleCnt="3" custScaleY="119084">
        <dgm:presLayoutVars>
          <dgm:chMax val="0"/>
          <dgm:bulletEnabled val="1"/>
        </dgm:presLayoutVars>
      </dgm:prSet>
      <dgm:spPr/>
      <dgm:t>
        <a:bodyPr/>
        <a:lstStyle/>
        <a:p>
          <a:endParaRPr lang="el-GR"/>
        </a:p>
      </dgm:t>
    </dgm:pt>
    <dgm:pt modelId="{401D4356-7BDC-4557-B7FF-5777B98E5A91}" type="pres">
      <dgm:prSet presAssocID="{3FE12F9C-B400-4C3A-A82D-A559B16CD342}" presName="negativeSpace" presStyleCnt="0"/>
      <dgm:spPr/>
    </dgm:pt>
    <dgm:pt modelId="{06063164-9FD9-4C82-8C9F-34658312D4C1}" type="pres">
      <dgm:prSet presAssocID="{3FE12F9C-B400-4C3A-A82D-A559B16CD342}" presName="childText" presStyleLbl="conFgAcc1" presStyleIdx="1" presStyleCnt="3">
        <dgm:presLayoutVars>
          <dgm:bulletEnabled val="1"/>
        </dgm:presLayoutVars>
      </dgm:prSet>
      <dgm:spPr/>
    </dgm:pt>
    <dgm:pt modelId="{E02E1008-1D09-4DF9-BD14-8497D6E7C7D0}" type="pres">
      <dgm:prSet presAssocID="{EBBD8DE0-17D3-42C4-B3F4-E8023980F10C}" presName="spaceBetweenRectangles" presStyleCnt="0"/>
      <dgm:spPr/>
    </dgm:pt>
    <dgm:pt modelId="{EC9EBD47-58A0-41E6-84FB-5726D57B9864}" type="pres">
      <dgm:prSet presAssocID="{D38D569B-CECE-4618-A39C-9EB9D6A861D9}" presName="parentLin" presStyleCnt="0"/>
      <dgm:spPr/>
    </dgm:pt>
    <dgm:pt modelId="{50B142AF-AC1E-4871-99E2-267DC60D3160}" type="pres">
      <dgm:prSet presAssocID="{D38D569B-CECE-4618-A39C-9EB9D6A861D9}" presName="parentLeftMargin" presStyleLbl="node1" presStyleIdx="1" presStyleCnt="3"/>
      <dgm:spPr/>
      <dgm:t>
        <a:bodyPr/>
        <a:lstStyle/>
        <a:p>
          <a:endParaRPr lang="el-GR"/>
        </a:p>
      </dgm:t>
    </dgm:pt>
    <dgm:pt modelId="{6FFA83E1-81FA-4873-8469-A61C7A504500}" type="pres">
      <dgm:prSet presAssocID="{D38D569B-CECE-4618-A39C-9EB9D6A861D9}" presName="parentText" presStyleLbl="node1" presStyleIdx="2" presStyleCnt="3">
        <dgm:presLayoutVars>
          <dgm:chMax val="0"/>
          <dgm:bulletEnabled val="1"/>
        </dgm:presLayoutVars>
      </dgm:prSet>
      <dgm:spPr/>
      <dgm:t>
        <a:bodyPr/>
        <a:lstStyle/>
        <a:p>
          <a:endParaRPr lang="el-GR"/>
        </a:p>
      </dgm:t>
    </dgm:pt>
    <dgm:pt modelId="{FC64E35F-6683-41A4-BAC9-7D30C767A3AD}" type="pres">
      <dgm:prSet presAssocID="{D38D569B-CECE-4618-A39C-9EB9D6A861D9}" presName="negativeSpace" presStyleCnt="0"/>
      <dgm:spPr/>
    </dgm:pt>
    <dgm:pt modelId="{57ECBD1D-F0D3-4B0C-8B0F-781CEC35B0F8}" type="pres">
      <dgm:prSet presAssocID="{D38D569B-CECE-4618-A39C-9EB9D6A861D9}" presName="childText" presStyleLbl="conFgAcc1" presStyleIdx="2" presStyleCnt="3">
        <dgm:presLayoutVars>
          <dgm:bulletEnabled val="1"/>
        </dgm:presLayoutVars>
      </dgm:prSet>
      <dgm:spPr/>
    </dgm:pt>
  </dgm:ptLst>
  <dgm:cxnLst>
    <dgm:cxn modelId="{1818818D-D8B6-4014-A181-68C89867C1BD}" type="presOf" srcId="{D38D569B-CECE-4618-A39C-9EB9D6A861D9}" destId="{50B142AF-AC1E-4871-99E2-267DC60D3160}" srcOrd="0" destOrd="0" presId="urn:microsoft.com/office/officeart/2005/8/layout/list1"/>
    <dgm:cxn modelId="{41386A7C-96B2-4276-8FB9-4EFCC206ABD7}" srcId="{3E05FA42-0426-49BD-B96E-64F88BDFBBC3}" destId="{3FE12F9C-B400-4C3A-A82D-A559B16CD342}" srcOrd="1" destOrd="0" parTransId="{081FCF29-6192-49D5-961A-F2DC43AE4411}" sibTransId="{EBBD8DE0-17D3-42C4-B3F4-E8023980F10C}"/>
    <dgm:cxn modelId="{A1A3F264-5947-4E88-837D-C7D1E6EF8848}" srcId="{3E05FA42-0426-49BD-B96E-64F88BDFBBC3}" destId="{D38D569B-CECE-4618-A39C-9EB9D6A861D9}" srcOrd="2" destOrd="0" parTransId="{4F6C93B3-AF70-47D0-A9A6-731940922118}" sibTransId="{3E30388B-E35C-47B5-9F91-72B1EBA53922}"/>
    <dgm:cxn modelId="{22209315-32B6-4632-BA7E-98105AF0F75C}" type="presOf" srcId="{3E05FA42-0426-49BD-B96E-64F88BDFBBC3}" destId="{D484DCD2-9046-4814-A332-86E319985FED}" srcOrd="0" destOrd="0" presId="urn:microsoft.com/office/officeart/2005/8/layout/list1"/>
    <dgm:cxn modelId="{76169A95-234D-4455-AF15-4ADAB57FB04F}" type="presOf" srcId="{3FE12F9C-B400-4C3A-A82D-A559B16CD342}" destId="{0DCBCD34-4783-45ED-BEC0-6BE1CB4423DC}" srcOrd="0" destOrd="0" presId="urn:microsoft.com/office/officeart/2005/8/layout/list1"/>
    <dgm:cxn modelId="{71633EDE-A074-4C5E-9E45-188EF5085852}" type="presOf" srcId="{E899EBB0-3BE0-483D-9C90-ED88B189B7F1}" destId="{9BDD28EB-36D2-4B3D-AD79-87A4D676A4FC}" srcOrd="0" destOrd="0" presId="urn:microsoft.com/office/officeart/2005/8/layout/list1"/>
    <dgm:cxn modelId="{8A5FC748-166B-40D8-ABCB-A499A444F91F}" srcId="{3E05FA42-0426-49BD-B96E-64F88BDFBBC3}" destId="{E899EBB0-3BE0-483D-9C90-ED88B189B7F1}" srcOrd="0" destOrd="0" parTransId="{4DF28CCD-AA72-42C9-9550-3D622EDD357D}" sibTransId="{8047C770-79C4-4DFC-AE1F-E78ED4EA0D03}"/>
    <dgm:cxn modelId="{ADC3136F-A879-4F22-95E5-FE868D6F055D}" type="presOf" srcId="{D38D569B-CECE-4618-A39C-9EB9D6A861D9}" destId="{6FFA83E1-81FA-4873-8469-A61C7A504500}" srcOrd="1" destOrd="0" presId="urn:microsoft.com/office/officeart/2005/8/layout/list1"/>
    <dgm:cxn modelId="{DEF95073-AA36-4605-9D25-6A398CA35CEB}" type="presOf" srcId="{3FE12F9C-B400-4C3A-A82D-A559B16CD342}" destId="{DEF34266-BADC-4669-9971-AAA8B2972B50}" srcOrd="1" destOrd="0" presId="urn:microsoft.com/office/officeart/2005/8/layout/list1"/>
    <dgm:cxn modelId="{C2E52188-FFB4-433E-B054-446FEEC19EF7}" type="presOf" srcId="{E899EBB0-3BE0-483D-9C90-ED88B189B7F1}" destId="{B2115F0D-34C8-4392-86EB-0E4C3F57D51D}" srcOrd="1" destOrd="0" presId="urn:microsoft.com/office/officeart/2005/8/layout/list1"/>
    <dgm:cxn modelId="{E69347C1-152C-4251-8631-10DE7E8EF5BB}" type="presParOf" srcId="{D484DCD2-9046-4814-A332-86E319985FED}" destId="{3DCF510E-4A5C-4E73-83F2-EC8274AF3323}" srcOrd="0" destOrd="0" presId="urn:microsoft.com/office/officeart/2005/8/layout/list1"/>
    <dgm:cxn modelId="{E706F76B-64E0-4B9A-B3EB-3B99C2437436}" type="presParOf" srcId="{3DCF510E-4A5C-4E73-83F2-EC8274AF3323}" destId="{9BDD28EB-36D2-4B3D-AD79-87A4D676A4FC}" srcOrd="0" destOrd="0" presId="urn:microsoft.com/office/officeart/2005/8/layout/list1"/>
    <dgm:cxn modelId="{48FB4857-149E-4DCC-B090-368FA4BF7348}" type="presParOf" srcId="{3DCF510E-4A5C-4E73-83F2-EC8274AF3323}" destId="{B2115F0D-34C8-4392-86EB-0E4C3F57D51D}" srcOrd="1" destOrd="0" presId="urn:microsoft.com/office/officeart/2005/8/layout/list1"/>
    <dgm:cxn modelId="{7D9A61BD-5B32-435A-85F3-5A0A038FE0FE}" type="presParOf" srcId="{D484DCD2-9046-4814-A332-86E319985FED}" destId="{F349E444-C997-49F7-ABE9-C84763D71F10}" srcOrd="1" destOrd="0" presId="urn:microsoft.com/office/officeart/2005/8/layout/list1"/>
    <dgm:cxn modelId="{2A7B5ABA-4C83-4312-BDD8-AD2AAC237846}" type="presParOf" srcId="{D484DCD2-9046-4814-A332-86E319985FED}" destId="{2ED21A77-7195-4F05-A090-74162572220B}" srcOrd="2" destOrd="0" presId="urn:microsoft.com/office/officeart/2005/8/layout/list1"/>
    <dgm:cxn modelId="{10BEC837-DB5D-4B1C-9401-254B5FE09910}" type="presParOf" srcId="{D484DCD2-9046-4814-A332-86E319985FED}" destId="{FF36671C-A716-4D95-96F2-5815E1DB9483}" srcOrd="3" destOrd="0" presId="urn:microsoft.com/office/officeart/2005/8/layout/list1"/>
    <dgm:cxn modelId="{5F7A58A4-5811-4B2B-B86B-C47A59D5CCFC}" type="presParOf" srcId="{D484DCD2-9046-4814-A332-86E319985FED}" destId="{F509BB71-A0B4-41FB-B54B-EC91ADF8EAA7}" srcOrd="4" destOrd="0" presId="urn:microsoft.com/office/officeart/2005/8/layout/list1"/>
    <dgm:cxn modelId="{A62204BE-66BA-491F-A0BD-744B7A22D9AE}" type="presParOf" srcId="{F509BB71-A0B4-41FB-B54B-EC91ADF8EAA7}" destId="{0DCBCD34-4783-45ED-BEC0-6BE1CB4423DC}" srcOrd="0" destOrd="0" presId="urn:microsoft.com/office/officeart/2005/8/layout/list1"/>
    <dgm:cxn modelId="{DCE8CBC4-0BEB-4BEB-AC4C-7EE36DAF88AB}" type="presParOf" srcId="{F509BB71-A0B4-41FB-B54B-EC91ADF8EAA7}" destId="{DEF34266-BADC-4669-9971-AAA8B2972B50}" srcOrd="1" destOrd="0" presId="urn:microsoft.com/office/officeart/2005/8/layout/list1"/>
    <dgm:cxn modelId="{02CD782E-0C83-4119-9A3F-026825237CE5}" type="presParOf" srcId="{D484DCD2-9046-4814-A332-86E319985FED}" destId="{401D4356-7BDC-4557-B7FF-5777B98E5A91}" srcOrd="5" destOrd="0" presId="urn:microsoft.com/office/officeart/2005/8/layout/list1"/>
    <dgm:cxn modelId="{BCF89905-0887-4BFE-B84C-DF47ADF21F1C}" type="presParOf" srcId="{D484DCD2-9046-4814-A332-86E319985FED}" destId="{06063164-9FD9-4C82-8C9F-34658312D4C1}" srcOrd="6" destOrd="0" presId="urn:microsoft.com/office/officeart/2005/8/layout/list1"/>
    <dgm:cxn modelId="{AB2719B7-8C14-471E-8F9C-85E9F78A4DF2}" type="presParOf" srcId="{D484DCD2-9046-4814-A332-86E319985FED}" destId="{E02E1008-1D09-4DF9-BD14-8497D6E7C7D0}" srcOrd="7" destOrd="0" presId="urn:microsoft.com/office/officeart/2005/8/layout/list1"/>
    <dgm:cxn modelId="{F1E113ED-0F28-4D41-AA3E-18C4675D8C91}" type="presParOf" srcId="{D484DCD2-9046-4814-A332-86E319985FED}" destId="{EC9EBD47-58A0-41E6-84FB-5726D57B9864}" srcOrd="8" destOrd="0" presId="urn:microsoft.com/office/officeart/2005/8/layout/list1"/>
    <dgm:cxn modelId="{EB0A1E51-ADAB-4AD5-80BB-42DC44CF7DAD}" type="presParOf" srcId="{EC9EBD47-58A0-41E6-84FB-5726D57B9864}" destId="{50B142AF-AC1E-4871-99E2-267DC60D3160}" srcOrd="0" destOrd="0" presId="urn:microsoft.com/office/officeart/2005/8/layout/list1"/>
    <dgm:cxn modelId="{11593082-FB76-47C0-BC96-76820206A060}" type="presParOf" srcId="{EC9EBD47-58A0-41E6-84FB-5726D57B9864}" destId="{6FFA83E1-81FA-4873-8469-A61C7A504500}" srcOrd="1" destOrd="0" presId="urn:microsoft.com/office/officeart/2005/8/layout/list1"/>
    <dgm:cxn modelId="{2014744A-91C7-4F00-A786-BD87128580ED}" type="presParOf" srcId="{D484DCD2-9046-4814-A332-86E319985FED}" destId="{FC64E35F-6683-41A4-BAC9-7D30C767A3AD}" srcOrd="9" destOrd="0" presId="urn:microsoft.com/office/officeart/2005/8/layout/list1"/>
    <dgm:cxn modelId="{DC006B66-0EC5-48E5-A79C-6CBB738FDA8C}" type="presParOf" srcId="{D484DCD2-9046-4814-A332-86E319985FED}" destId="{57ECBD1D-F0D3-4B0C-8B0F-781CEC35B0F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5FA42-0426-49BD-B96E-64F88BDFBBC3}" type="doc">
      <dgm:prSet loTypeId="urn:microsoft.com/office/officeart/2008/layout/VerticalCircleList" loCatId="list" qsTypeId="urn:microsoft.com/office/officeart/2005/8/quickstyle/3d4" qsCatId="3D" csTypeId="urn:microsoft.com/office/officeart/2005/8/colors/colorful5" csCatId="colorful" phldr="1"/>
      <dgm:spPr/>
      <dgm:t>
        <a:bodyPr/>
        <a:lstStyle/>
        <a:p>
          <a:endParaRPr lang="el-GR"/>
        </a:p>
      </dgm:t>
    </dgm:pt>
    <dgm:pt modelId="{E899EBB0-3BE0-483D-9C90-ED88B189B7F1}">
      <dgm:prSet custT="1"/>
      <dgm:spPr/>
      <dgm:t>
        <a:bodyPr/>
        <a:lstStyle/>
        <a:p>
          <a:pPr algn="just" rtl="0"/>
          <a:r>
            <a:rPr lang="el-GR" sz="2400" dirty="0" smtClean="0"/>
            <a:t>Κρίσεις που προέρχονται από έξω-οικογενειακά γεγονότα (πόλεμος, μετανάστευση κ.α.)</a:t>
          </a:r>
          <a:endParaRPr lang="el-GR" sz="2400" dirty="0"/>
        </a:p>
      </dgm:t>
    </dgm:pt>
    <dgm:pt modelId="{4DF28CCD-AA72-42C9-9550-3D622EDD357D}" type="parTrans" cxnId="{8A5FC748-166B-40D8-ABCB-A499A444F91F}">
      <dgm:prSet/>
      <dgm:spPr/>
      <dgm:t>
        <a:bodyPr/>
        <a:lstStyle/>
        <a:p>
          <a:endParaRPr lang="el-GR"/>
        </a:p>
      </dgm:t>
    </dgm:pt>
    <dgm:pt modelId="{8047C770-79C4-4DFC-AE1F-E78ED4EA0D03}" type="sibTrans" cxnId="{8A5FC748-166B-40D8-ABCB-A499A444F91F}">
      <dgm:prSet/>
      <dgm:spPr/>
      <dgm:t>
        <a:bodyPr/>
        <a:lstStyle/>
        <a:p>
          <a:endParaRPr lang="el-GR"/>
        </a:p>
      </dgm:t>
    </dgm:pt>
    <dgm:pt modelId="{3FE12F9C-B400-4C3A-A82D-A559B16CD342}">
      <dgm:prSet custT="1"/>
      <dgm:spPr/>
      <dgm:t>
        <a:bodyPr/>
        <a:lstStyle/>
        <a:p>
          <a:pPr algn="just" rtl="0"/>
          <a:r>
            <a:rPr lang="el-GR" sz="2400" dirty="0" smtClean="0"/>
            <a:t>Κρίσεις που προέρχονται από </a:t>
          </a:r>
          <a:r>
            <a:rPr lang="el-GR" sz="2400" dirty="0" err="1" smtClean="0"/>
            <a:t>ενδό</a:t>
          </a:r>
          <a:r>
            <a:rPr lang="el-GR" sz="2400" dirty="0" smtClean="0"/>
            <a:t>-οικογενειακά γεγονότα και αναφέρονται σε δυσλειτουργίες στη δυναμική της οικογένειας (διαζύγιο, εξωσυζυγικές σχέσεις, αλκοολισμός, βία κ.α.) </a:t>
          </a:r>
          <a:endParaRPr lang="el-GR" sz="2400" dirty="0"/>
        </a:p>
      </dgm:t>
    </dgm:pt>
    <dgm:pt modelId="{081FCF29-6192-49D5-961A-F2DC43AE4411}" type="parTrans" cxnId="{41386A7C-96B2-4276-8FB9-4EFCC206ABD7}">
      <dgm:prSet/>
      <dgm:spPr/>
      <dgm:t>
        <a:bodyPr/>
        <a:lstStyle/>
        <a:p>
          <a:endParaRPr lang="el-GR"/>
        </a:p>
      </dgm:t>
    </dgm:pt>
    <dgm:pt modelId="{EBBD8DE0-17D3-42C4-B3F4-E8023980F10C}" type="sibTrans" cxnId="{41386A7C-96B2-4276-8FB9-4EFCC206ABD7}">
      <dgm:prSet/>
      <dgm:spPr/>
      <dgm:t>
        <a:bodyPr/>
        <a:lstStyle/>
        <a:p>
          <a:endParaRPr lang="el-GR"/>
        </a:p>
      </dgm:t>
    </dgm:pt>
    <dgm:pt modelId="{D3FE6F57-90C0-4A26-ACA7-85AA1ACDCD30}" type="pres">
      <dgm:prSet presAssocID="{3E05FA42-0426-49BD-B96E-64F88BDFBBC3}" presName="Name0" presStyleCnt="0">
        <dgm:presLayoutVars>
          <dgm:dir/>
        </dgm:presLayoutVars>
      </dgm:prSet>
      <dgm:spPr/>
      <dgm:t>
        <a:bodyPr/>
        <a:lstStyle/>
        <a:p>
          <a:endParaRPr lang="el-GR"/>
        </a:p>
      </dgm:t>
    </dgm:pt>
    <dgm:pt modelId="{A70BABF5-BF7B-4627-81DD-DE3DF091647F}" type="pres">
      <dgm:prSet presAssocID="{E899EBB0-3BE0-483D-9C90-ED88B189B7F1}" presName="noChildren" presStyleCnt="0"/>
      <dgm:spPr/>
    </dgm:pt>
    <dgm:pt modelId="{C1A73125-CB4A-4F2E-8C1F-6D1CCD1720FC}" type="pres">
      <dgm:prSet presAssocID="{E899EBB0-3BE0-483D-9C90-ED88B189B7F1}" presName="gap" presStyleCnt="0"/>
      <dgm:spPr/>
    </dgm:pt>
    <dgm:pt modelId="{835BDFD0-E616-4788-9F63-39DB52436F89}" type="pres">
      <dgm:prSet presAssocID="{E899EBB0-3BE0-483D-9C90-ED88B189B7F1}" presName="medCircle2" presStyleLbl="vennNode1" presStyleIdx="0" presStyleCnt="2"/>
      <dgm:spPr/>
    </dgm:pt>
    <dgm:pt modelId="{2082DAC0-7A7B-44BC-B091-3371079B5B25}" type="pres">
      <dgm:prSet presAssocID="{E899EBB0-3BE0-483D-9C90-ED88B189B7F1}" presName="txLvlOnly1" presStyleLbl="revTx" presStyleIdx="0" presStyleCnt="2"/>
      <dgm:spPr/>
      <dgm:t>
        <a:bodyPr/>
        <a:lstStyle/>
        <a:p>
          <a:endParaRPr lang="el-GR"/>
        </a:p>
      </dgm:t>
    </dgm:pt>
    <dgm:pt modelId="{4A26A74A-C9FC-421F-8DD3-52D313108BB3}" type="pres">
      <dgm:prSet presAssocID="{3FE12F9C-B400-4C3A-A82D-A559B16CD342}" presName="noChildren" presStyleCnt="0"/>
      <dgm:spPr/>
    </dgm:pt>
    <dgm:pt modelId="{7312C01A-937A-4C45-93A8-F16F73BFB884}" type="pres">
      <dgm:prSet presAssocID="{3FE12F9C-B400-4C3A-A82D-A559B16CD342}" presName="gap" presStyleCnt="0"/>
      <dgm:spPr/>
    </dgm:pt>
    <dgm:pt modelId="{A4331A60-DAF7-4D66-8DB3-90BC7E37342C}" type="pres">
      <dgm:prSet presAssocID="{3FE12F9C-B400-4C3A-A82D-A559B16CD342}" presName="medCircle2" presStyleLbl="vennNode1" presStyleIdx="1" presStyleCnt="2"/>
      <dgm:spPr/>
    </dgm:pt>
    <dgm:pt modelId="{711E9405-1362-457D-8597-A39CB09B50C3}" type="pres">
      <dgm:prSet presAssocID="{3FE12F9C-B400-4C3A-A82D-A559B16CD342}" presName="txLvlOnly1" presStyleLbl="revTx" presStyleIdx="1" presStyleCnt="2"/>
      <dgm:spPr/>
      <dgm:t>
        <a:bodyPr/>
        <a:lstStyle/>
        <a:p>
          <a:endParaRPr lang="el-GR"/>
        </a:p>
      </dgm:t>
    </dgm:pt>
  </dgm:ptLst>
  <dgm:cxnLst>
    <dgm:cxn modelId="{41386A7C-96B2-4276-8FB9-4EFCC206ABD7}" srcId="{3E05FA42-0426-49BD-B96E-64F88BDFBBC3}" destId="{3FE12F9C-B400-4C3A-A82D-A559B16CD342}" srcOrd="1" destOrd="0" parTransId="{081FCF29-6192-49D5-961A-F2DC43AE4411}" sibTransId="{EBBD8DE0-17D3-42C4-B3F4-E8023980F10C}"/>
    <dgm:cxn modelId="{8A5FC748-166B-40D8-ABCB-A499A444F91F}" srcId="{3E05FA42-0426-49BD-B96E-64F88BDFBBC3}" destId="{E899EBB0-3BE0-483D-9C90-ED88B189B7F1}" srcOrd="0" destOrd="0" parTransId="{4DF28CCD-AA72-42C9-9550-3D622EDD357D}" sibTransId="{8047C770-79C4-4DFC-AE1F-E78ED4EA0D03}"/>
    <dgm:cxn modelId="{0CD0A53F-1CC8-4ABC-A3F3-6318F746C9EA}" type="presOf" srcId="{3E05FA42-0426-49BD-B96E-64F88BDFBBC3}" destId="{D3FE6F57-90C0-4A26-ACA7-85AA1ACDCD30}" srcOrd="0" destOrd="0" presId="urn:microsoft.com/office/officeart/2008/layout/VerticalCircleList"/>
    <dgm:cxn modelId="{5F4AA4F5-B24C-497F-987A-060B20198FD8}" type="presOf" srcId="{E899EBB0-3BE0-483D-9C90-ED88B189B7F1}" destId="{2082DAC0-7A7B-44BC-B091-3371079B5B25}" srcOrd="0" destOrd="0" presId="urn:microsoft.com/office/officeart/2008/layout/VerticalCircleList"/>
    <dgm:cxn modelId="{74A03BB3-6104-472E-A117-777C9B1989FF}" type="presOf" srcId="{3FE12F9C-B400-4C3A-A82D-A559B16CD342}" destId="{711E9405-1362-457D-8597-A39CB09B50C3}" srcOrd="0" destOrd="0" presId="urn:microsoft.com/office/officeart/2008/layout/VerticalCircleList"/>
    <dgm:cxn modelId="{38D772C7-14E8-4740-A7E4-758A6DAD0AB2}" type="presParOf" srcId="{D3FE6F57-90C0-4A26-ACA7-85AA1ACDCD30}" destId="{A70BABF5-BF7B-4627-81DD-DE3DF091647F}" srcOrd="0" destOrd="0" presId="urn:microsoft.com/office/officeart/2008/layout/VerticalCircleList"/>
    <dgm:cxn modelId="{69D561DB-DB5C-48A9-8684-AA55323412B7}" type="presParOf" srcId="{A70BABF5-BF7B-4627-81DD-DE3DF091647F}" destId="{C1A73125-CB4A-4F2E-8C1F-6D1CCD1720FC}" srcOrd="0" destOrd="0" presId="urn:microsoft.com/office/officeart/2008/layout/VerticalCircleList"/>
    <dgm:cxn modelId="{3A97D46F-F928-40C8-8330-FB65FA47E06A}" type="presParOf" srcId="{A70BABF5-BF7B-4627-81DD-DE3DF091647F}" destId="{835BDFD0-E616-4788-9F63-39DB52436F89}" srcOrd="1" destOrd="0" presId="urn:microsoft.com/office/officeart/2008/layout/VerticalCircleList"/>
    <dgm:cxn modelId="{2644AA54-B712-407D-96EB-049FB8A621FF}" type="presParOf" srcId="{A70BABF5-BF7B-4627-81DD-DE3DF091647F}" destId="{2082DAC0-7A7B-44BC-B091-3371079B5B25}" srcOrd="2" destOrd="0" presId="urn:microsoft.com/office/officeart/2008/layout/VerticalCircleList"/>
    <dgm:cxn modelId="{3B57B07A-0141-4A0A-BEE7-B2825CC5A201}" type="presParOf" srcId="{D3FE6F57-90C0-4A26-ACA7-85AA1ACDCD30}" destId="{4A26A74A-C9FC-421F-8DD3-52D313108BB3}" srcOrd="1" destOrd="0" presId="urn:microsoft.com/office/officeart/2008/layout/VerticalCircleList"/>
    <dgm:cxn modelId="{D8A5CA4A-6B3F-40E2-820B-0C6F276DCB7B}" type="presParOf" srcId="{4A26A74A-C9FC-421F-8DD3-52D313108BB3}" destId="{7312C01A-937A-4C45-93A8-F16F73BFB884}" srcOrd="0" destOrd="0" presId="urn:microsoft.com/office/officeart/2008/layout/VerticalCircleList"/>
    <dgm:cxn modelId="{ABE6F86C-033F-4DCC-AF78-216CE1BC3F80}" type="presParOf" srcId="{4A26A74A-C9FC-421F-8DD3-52D313108BB3}" destId="{A4331A60-DAF7-4D66-8DB3-90BC7E37342C}" srcOrd="1" destOrd="0" presId="urn:microsoft.com/office/officeart/2008/layout/VerticalCircleList"/>
    <dgm:cxn modelId="{2F2E9B6B-BBD9-46DC-9883-B17AF3CFC96C}" type="presParOf" srcId="{4A26A74A-C9FC-421F-8DD3-52D313108BB3}" destId="{711E9405-1362-457D-8597-A39CB09B50C3}"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E05FA42-0426-49BD-B96E-64F88BDFBBC3}" type="doc">
      <dgm:prSet loTypeId="urn:microsoft.com/office/officeart/2008/layout/VerticalCurvedList" loCatId="list" qsTypeId="urn:microsoft.com/office/officeart/2005/8/quickstyle/3d4" qsCatId="3D" csTypeId="urn:microsoft.com/office/officeart/2005/8/colors/colorful1" csCatId="colorful" phldr="1"/>
      <dgm:spPr/>
      <dgm:t>
        <a:bodyPr/>
        <a:lstStyle/>
        <a:p>
          <a:endParaRPr lang="el-GR"/>
        </a:p>
      </dgm:t>
    </dgm:pt>
    <dgm:pt modelId="{E899EBB0-3BE0-483D-9C90-ED88B189B7F1}">
      <dgm:prSet custT="1"/>
      <dgm:spPr/>
      <dgm:t>
        <a:bodyPr/>
        <a:lstStyle/>
        <a:p>
          <a:pPr algn="just" rtl="0"/>
          <a:r>
            <a:rPr lang="el-GR" sz="1800" dirty="0" smtClean="0"/>
            <a:t>Κρίσεις που προέρχονται από διαμελισμό της οικογένειας (θάνατος, εισαγωγή στο νοσοκομείο </a:t>
          </a:r>
          <a:r>
            <a:rPr lang="el-GR" sz="1800" dirty="0" err="1" smtClean="0"/>
            <a:t>κ.α</a:t>
          </a:r>
          <a:r>
            <a:rPr lang="el-GR" sz="1800" dirty="0" smtClean="0"/>
            <a:t>)</a:t>
          </a:r>
          <a:endParaRPr lang="el-GR" sz="1800" dirty="0"/>
        </a:p>
      </dgm:t>
    </dgm:pt>
    <dgm:pt modelId="{4DF28CCD-AA72-42C9-9550-3D622EDD357D}" type="parTrans" cxnId="{8A5FC748-166B-40D8-ABCB-A499A444F91F}">
      <dgm:prSet/>
      <dgm:spPr/>
      <dgm:t>
        <a:bodyPr/>
        <a:lstStyle/>
        <a:p>
          <a:endParaRPr lang="el-GR"/>
        </a:p>
      </dgm:t>
    </dgm:pt>
    <dgm:pt modelId="{8047C770-79C4-4DFC-AE1F-E78ED4EA0D03}" type="sibTrans" cxnId="{8A5FC748-166B-40D8-ABCB-A499A444F91F}">
      <dgm:prSet/>
      <dgm:spPr/>
      <dgm:t>
        <a:bodyPr/>
        <a:lstStyle/>
        <a:p>
          <a:endParaRPr lang="el-GR"/>
        </a:p>
      </dgm:t>
    </dgm:pt>
    <dgm:pt modelId="{3FE12F9C-B400-4C3A-A82D-A559B16CD342}">
      <dgm:prSet custT="1"/>
      <dgm:spPr/>
      <dgm:t>
        <a:bodyPr/>
        <a:lstStyle/>
        <a:p>
          <a:pPr algn="just" rtl="0"/>
          <a:r>
            <a:rPr lang="el-GR" sz="1800" dirty="0" smtClean="0"/>
            <a:t>Κρίσεις που έχουν ως αποτέλεσμα την ηθική καταρράκωση της οικογένειας (συζυγική απιστία, παραβατικότητα)</a:t>
          </a:r>
          <a:endParaRPr lang="el-GR" sz="1800" dirty="0"/>
        </a:p>
      </dgm:t>
    </dgm:pt>
    <dgm:pt modelId="{081FCF29-6192-49D5-961A-F2DC43AE4411}" type="parTrans" cxnId="{41386A7C-96B2-4276-8FB9-4EFCC206ABD7}">
      <dgm:prSet/>
      <dgm:spPr/>
      <dgm:t>
        <a:bodyPr/>
        <a:lstStyle/>
        <a:p>
          <a:endParaRPr lang="el-GR"/>
        </a:p>
      </dgm:t>
    </dgm:pt>
    <dgm:pt modelId="{EBBD8DE0-17D3-42C4-B3F4-E8023980F10C}" type="sibTrans" cxnId="{41386A7C-96B2-4276-8FB9-4EFCC206ABD7}">
      <dgm:prSet/>
      <dgm:spPr/>
      <dgm:t>
        <a:bodyPr/>
        <a:lstStyle/>
        <a:p>
          <a:endParaRPr lang="el-GR"/>
        </a:p>
      </dgm:t>
    </dgm:pt>
    <dgm:pt modelId="{ECF009FA-400E-4040-9BBD-046521FC5254}">
      <dgm:prSet custT="1"/>
      <dgm:spPr/>
      <dgm:t>
        <a:bodyPr/>
        <a:lstStyle/>
        <a:p>
          <a:pPr rtl="0"/>
          <a:r>
            <a:rPr lang="el-GR" sz="2000" dirty="0" smtClean="0"/>
            <a:t>Κρίσεις που προέρχονται από προσχώρηση νέων μελών στην οικογένεια (ανεπιθύμητη εγκυμοσύνη, εγκατάσταση ηλικιωμένου συγγενή στο σπίτι)</a:t>
          </a:r>
          <a:endParaRPr lang="el-GR" sz="2000" dirty="0"/>
        </a:p>
      </dgm:t>
    </dgm:pt>
    <dgm:pt modelId="{AC72C1F8-CAD0-4219-8E0C-756EB4EBDD5E}" type="parTrans" cxnId="{92A89BEC-1016-436F-B551-21A6EB5D4A81}">
      <dgm:prSet/>
      <dgm:spPr/>
      <dgm:t>
        <a:bodyPr/>
        <a:lstStyle/>
        <a:p>
          <a:endParaRPr lang="el-GR"/>
        </a:p>
      </dgm:t>
    </dgm:pt>
    <dgm:pt modelId="{4FCB453D-C9F6-4073-B8A7-5AF4D27D042D}" type="sibTrans" cxnId="{92A89BEC-1016-436F-B551-21A6EB5D4A81}">
      <dgm:prSet/>
      <dgm:spPr/>
      <dgm:t>
        <a:bodyPr/>
        <a:lstStyle/>
        <a:p>
          <a:endParaRPr lang="el-GR"/>
        </a:p>
      </dgm:t>
    </dgm:pt>
    <dgm:pt modelId="{ADD1440E-09A3-483A-8FEC-D70C2581318E}">
      <dgm:prSet custT="1"/>
      <dgm:spPr/>
      <dgm:t>
        <a:bodyPr/>
        <a:lstStyle/>
        <a:p>
          <a:r>
            <a:rPr lang="el-GR" sz="2000" dirty="0" smtClean="0"/>
            <a:t>Κρίσεις που έχουν ως αποτέλεσμα την ηθική καταρράκωση της οικογένειας με διαμελισμό ή προσχώρηση μέλους (</a:t>
          </a:r>
          <a:r>
            <a:rPr lang="el-GR" sz="2000" dirty="0" err="1" smtClean="0"/>
            <a:t>αυτοκονία</a:t>
          </a:r>
          <a:r>
            <a:rPr lang="el-GR" sz="2000" dirty="0" smtClean="0"/>
            <a:t>, </a:t>
          </a:r>
          <a:r>
            <a:rPr lang="el-GR" sz="2000" dirty="0" err="1" smtClean="0"/>
            <a:t>αναπιθύμητη</a:t>
          </a:r>
          <a:r>
            <a:rPr lang="el-GR" sz="2000" dirty="0" smtClean="0"/>
            <a:t> εγκατάσταση πατριού/μητριάς στο σπίτι)</a:t>
          </a:r>
          <a:endParaRPr lang="el-GR" sz="2000" dirty="0"/>
        </a:p>
      </dgm:t>
    </dgm:pt>
    <dgm:pt modelId="{858D6514-7F94-47C0-B543-4AE68A95CF0B}" type="parTrans" cxnId="{85613D27-5B87-42E8-90EB-DD799A13FA04}">
      <dgm:prSet/>
      <dgm:spPr/>
      <dgm:t>
        <a:bodyPr/>
        <a:lstStyle/>
        <a:p>
          <a:endParaRPr lang="el-GR"/>
        </a:p>
      </dgm:t>
    </dgm:pt>
    <dgm:pt modelId="{44D06E56-36B4-43F8-8705-31FF87A22888}" type="sibTrans" cxnId="{85613D27-5B87-42E8-90EB-DD799A13FA04}">
      <dgm:prSet/>
      <dgm:spPr/>
      <dgm:t>
        <a:bodyPr/>
        <a:lstStyle/>
        <a:p>
          <a:endParaRPr lang="el-GR"/>
        </a:p>
      </dgm:t>
    </dgm:pt>
    <dgm:pt modelId="{A462ECE5-CE79-40EF-B387-C2E105A0C8EF}" type="pres">
      <dgm:prSet presAssocID="{3E05FA42-0426-49BD-B96E-64F88BDFBBC3}" presName="Name0" presStyleCnt="0">
        <dgm:presLayoutVars>
          <dgm:chMax val="7"/>
          <dgm:chPref val="7"/>
          <dgm:dir/>
        </dgm:presLayoutVars>
      </dgm:prSet>
      <dgm:spPr/>
      <dgm:t>
        <a:bodyPr/>
        <a:lstStyle/>
        <a:p>
          <a:endParaRPr lang="el-GR"/>
        </a:p>
      </dgm:t>
    </dgm:pt>
    <dgm:pt modelId="{66F1C5F2-B1E5-42AF-B071-5B85FED7851B}" type="pres">
      <dgm:prSet presAssocID="{3E05FA42-0426-49BD-B96E-64F88BDFBBC3}" presName="Name1" presStyleCnt="0"/>
      <dgm:spPr/>
    </dgm:pt>
    <dgm:pt modelId="{A535DBC2-3ABF-4585-9840-E59029F3A066}" type="pres">
      <dgm:prSet presAssocID="{3E05FA42-0426-49BD-B96E-64F88BDFBBC3}" presName="cycle" presStyleCnt="0"/>
      <dgm:spPr/>
    </dgm:pt>
    <dgm:pt modelId="{C288D1C9-95C8-4D1D-B1B8-BC99540D6D6E}" type="pres">
      <dgm:prSet presAssocID="{3E05FA42-0426-49BD-B96E-64F88BDFBBC3}" presName="srcNode" presStyleLbl="node1" presStyleIdx="0" presStyleCnt="4"/>
      <dgm:spPr/>
    </dgm:pt>
    <dgm:pt modelId="{A5735FE8-F415-4AA1-B4FE-025F252F3581}" type="pres">
      <dgm:prSet presAssocID="{3E05FA42-0426-49BD-B96E-64F88BDFBBC3}" presName="conn" presStyleLbl="parChTrans1D2" presStyleIdx="0" presStyleCnt="1"/>
      <dgm:spPr/>
      <dgm:t>
        <a:bodyPr/>
        <a:lstStyle/>
        <a:p>
          <a:endParaRPr lang="el-GR"/>
        </a:p>
      </dgm:t>
    </dgm:pt>
    <dgm:pt modelId="{9513EC15-5B54-4627-A463-10E8EBD83207}" type="pres">
      <dgm:prSet presAssocID="{3E05FA42-0426-49BD-B96E-64F88BDFBBC3}" presName="extraNode" presStyleLbl="node1" presStyleIdx="0" presStyleCnt="4"/>
      <dgm:spPr/>
    </dgm:pt>
    <dgm:pt modelId="{E09C36CC-5B46-4C83-9394-C987F3133863}" type="pres">
      <dgm:prSet presAssocID="{3E05FA42-0426-49BD-B96E-64F88BDFBBC3}" presName="dstNode" presStyleLbl="node1" presStyleIdx="0" presStyleCnt="4"/>
      <dgm:spPr/>
    </dgm:pt>
    <dgm:pt modelId="{0FD247A5-0D6D-4DED-9884-D07705FCCD39}" type="pres">
      <dgm:prSet presAssocID="{E899EBB0-3BE0-483D-9C90-ED88B189B7F1}" presName="text_1" presStyleLbl="node1" presStyleIdx="0" presStyleCnt="4">
        <dgm:presLayoutVars>
          <dgm:bulletEnabled val="1"/>
        </dgm:presLayoutVars>
      </dgm:prSet>
      <dgm:spPr/>
      <dgm:t>
        <a:bodyPr/>
        <a:lstStyle/>
        <a:p>
          <a:endParaRPr lang="el-GR"/>
        </a:p>
      </dgm:t>
    </dgm:pt>
    <dgm:pt modelId="{A6D7D226-DAD9-426D-832B-2E7480B1FBF2}" type="pres">
      <dgm:prSet presAssocID="{E899EBB0-3BE0-483D-9C90-ED88B189B7F1}" presName="accent_1" presStyleCnt="0"/>
      <dgm:spPr/>
    </dgm:pt>
    <dgm:pt modelId="{F001F5A7-89EA-4FEB-9922-1D6F48D6DDFA}" type="pres">
      <dgm:prSet presAssocID="{E899EBB0-3BE0-483D-9C90-ED88B189B7F1}" presName="accentRepeatNode" presStyleLbl="solidFgAcc1" presStyleIdx="0" presStyleCnt="4"/>
      <dgm:spPr/>
    </dgm:pt>
    <dgm:pt modelId="{9A7B51F4-C7C9-4B89-9FC0-D3D917E2EC43}" type="pres">
      <dgm:prSet presAssocID="{ECF009FA-400E-4040-9BBD-046521FC5254}" presName="text_2" presStyleLbl="node1" presStyleIdx="1" presStyleCnt="4">
        <dgm:presLayoutVars>
          <dgm:bulletEnabled val="1"/>
        </dgm:presLayoutVars>
      </dgm:prSet>
      <dgm:spPr/>
      <dgm:t>
        <a:bodyPr/>
        <a:lstStyle/>
        <a:p>
          <a:endParaRPr lang="el-GR"/>
        </a:p>
      </dgm:t>
    </dgm:pt>
    <dgm:pt modelId="{5DF983AF-22B0-4AE8-990B-D2274448E378}" type="pres">
      <dgm:prSet presAssocID="{ECF009FA-400E-4040-9BBD-046521FC5254}" presName="accent_2" presStyleCnt="0"/>
      <dgm:spPr/>
    </dgm:pt>
    <dgm:pt modelId="{A9B197F0-B8D6-43D7-B03B-0D3A4F8BD1A5}" type="pres">
      <dgm:prSet presAssocID="{ECF009FA-400E-4040-9BBD-046521FC5254}" presName="accentRepeatNode" presStyleLbl="solidFgAcc1" presStyleIdx="1" presStyleCnt="4"/>
      <dgm:spPr/>
    </dgm:pt>
    <dgm:pt modelId="{5A82663F-B6D2-4A25-96FF-084A574DEB76}" type="pres">
      <dgm:prSet presAssocID="{3FE12F9C-B400-4C3A-A82D-A559B16CD342}" presName="text_3" presStyleLbl="node1" presStyleIdx="2" presStyleCnt="4">
        <dgm:presLayoutVars>
          <dgm:bulletEnabled val="1"/>
        </dgm:presLayoutVars>
      </dgm:prSet>
      <dgm:spPr/>
      <dgm:t>
        <a:bodyPr/>
        <a:lstStyle/>
        <a:p>
          <a:endParaRPr lang="el-GR"/>
        </a:p>
      </dgm:t>
    </dgm:pt>
    <dgm:pt modelId="{7A7756A3-5944-46F0-9D8A-812C34BEF0B5}" type="pres">
      <dgm:prSet presAssocID="{3FE12F9C-B400-4C3A-A82D-A559B16CD342}" presName="accent_3" presStyleCnt="0"/>
      <dgm:spPr/>
    </dgm:pt>
    <dgm:pt modelId="{B45C4B0B-ADF8-4F13-A1A6-DCBAA505E2A5}" type="pres">
      <dgm:prSet presAssocID="{3FE12F9C-B400-4C3A-A82D-A559B16CD342}" presName="accentRepeatNode" presStyleLbl="solidFgAcc1" presStyleIdx="2" presStyleCnt="4"/>
      <dgm:spPr/>
    </dgm:pt>
    <dgm:pt modelId="{4243E282-D802-43F5-A7C9-E4D39E402003}" type="pres">
      <dgm:prSet presAssocID="{ADD1440E-09A3-483A-8FEC-D70C2581318E}" presName="text_4" presStyleLbl="node1" presStyleIdx="3" presStyleCnt="4">
        <dgm:presLayoutVars>
          <dgm:bulletEnabled val="1"/>
        </dgm:presLayoutVars>
      </dgm:prSet>
      <dgm:spPr/>
      <dgm:t>
        <a:bodyPr/>
        <a:lstStyle/>
        <a:p>
          <a:endParaRPr lang="el-GR"/>
        </a:p>
      </dgm:t>
    </dgm:pt>
    <dgm:pt modelId="{22DCA07B-741C-4C3B-9805-050527BBB219}" type="pres">
      <dgm:prSet presAssocID="{ADD1440E-09A3-483A-8FEC-D70C2581318E}" presName="accent_4" presStyleCnt="0"/>
      <dgm:spPr/>
    </dgm:pt>
    <dgm:pt modelId="{E2D6751D-F466-4095-8574-BB5BEF51004B}" type="pres">
      <dgm:prSet presAssocID="{ADD1440E-09A3-483A-8FEC-D70C2581318E}" presName="accentRepeatNode" presStyleLbl="solidFgAcc1" presStyleIdx="3" presStyleCnt="4"/>
      <dgm:spPr/>
    </dgm:pt>
  </dgm:ptLst>
  <dgm:cxnLst>
    <dgm:cxn modelId="{F9C125D6-1E3A-475B-B450-361025F9D15B}" type="presOf" srcId="{E899EBB0-3BE0-483D-9C90-ED88B189B7F1}" destId="{0FD247A5-0D6D-4DED-9884-D07705FCCD39}" srcOrd="0" destOrd="0" presId="urn:microsoft.com/office/officeart/2008/layout/VerticalCurvedList"/>
    <dgm:cxn modelId="{41386A7C-96B2-4276-8FB9-4EFCC206ABD7}" srcId="{3E05FA42-0426-49BD-B96E-64F88BDFBBC3}" destId="{3FE12F9C-B400-4C3A-A82D-A559B16CD342}" srcOrd="2" destOrd="0" parTransId="{081FCF29-6192-49D5-961A-F2DC43AE4411}" sibTransId="{EBBD8DE0-17D3-42C4-B3F4-E8023980F10C}"/>
    <dgm:cxn modelId="{85613D27-5B87-42E8-90EB-DD799A13FA04}" srcId="{3E05FA42-0426-49BD-B96E-64F88BDFBBC3}" destId="{ADD1440E-09A3-483A-8FEC-D70C2581318E}" srcOrd="3" destOrd="0" parTransId="{858D6514-7F94-47C0-B543-4AE68A95CF0B}" sibTransId="{44D06E56-36B4-43F8-8705-31FF87A22888}"/>
    <dgm:cxn modelId="{8A5FC748-166B-40D8-ABCB-A499A444F91F}" srcId="{3E05FA42-0426-49BD-B96E-64F88BDFBBC3}" destId="{E899EBB0-3BE0-483D-9C90-ED88B189B7F1}" srcOrd="0" destOrd="0" parTransId="{4DF28CCD-AA72-42C9-9550-3D622EDD357D}" sibTransId="{8047C770-79C4-4DFC-AE1F-E78ED4EA0D03}"/>
    <dgm:cxn modelId="{07FFF5E5-6272-4D6A-904C-B7BB0841B6A8}" type="presOf" srcId="{ADD1440E-09A3-483A-8FEC-D70C2581318E}" destId="{4243E282-D802-43F5-A7C9-E4D39E402003}" srcOrd="0" destOrd="0" presId="urn:microsoft.com/office/officeart/2008/layout/VerticalCurvedList"/>
    <dgm:cxn modelId="{2CDFB930-E4A5-4D97-A296-7B74F73C827C}" type="presOf" srcId="{8047C770-79C4-4DFC-AE1F-E78ED4EA0D03}" destId="{A5735FE8-F415-4AA1-B4FE-025F252F3581}" srcOrd="0" destOrd="0" presId="urn:microsoft.com/office/officeart/2008/layout/VerticalCurvedList"/>
    <dgm:cxn modelId="{D2E92A1D-B030-4630-A034-B802698B462E}" type="presOf" srcId="{ECF009FA-400E-4040-9BBD-046521FC5254}" destId="{9A7B51F4-C7C9-4B89-9FC0-D3D917E2EC43}" srcOrd="0" destOrd="0" presId="urn:microsoft.com/office/officeart/2008/layout/VerticalCurvedList"/>
    <dgm:cxn modelId="{0533309A-00CE-44DB-8CCC-AB4A15FC509C}" type="presOf" srcId="{3E05FA42-0426-49BD-B96E-64F88BDFBBC3}" destId="{A462ECE5-CE79-40EF-B387-C2E105A0C8EF}" srcOrd="0" destOrd="0" presId="urn:microsoft.com/office/officeart/2008/layout/VerticalCurvedList"/>
    <dgm:cxn modelId="{92A89BEC-1016-436F-B551-21A6EB5D4A81}" srcId="{3E05FA42-0426-49BD-B96E-64F88BDFBBC3}" destId="{ECF009FA-400E-4040-9BBD-046521FC5254}" srcOrd="1" destOrd="0" parTransId="{AC72C1F8-CAD0-4219-8E0C-756EB4EBDD5E}" sibTransId="{4FCB453D-C9F6-4073-B8A7-5AF4D27D042D}"/>
    <dgm:cxn modelId="{897785C5-DF8B-41B7-A4D7-5E503AB892C5}" type="presOf" srcId="{3FE12F9C-B400-4C3A-A82D-A559B16CD342}" destId="{5A82663F-B6D2-4A25-96FF-084A574DEB76}" srcOrd="0" destOrd="0" presId="urn:microsoft.com/office/officeart/2008/layout/VerticalCurvedList"/>
    <dgm:cxn modelId="{5AEBD89B-AC06-4658-A809-480F786DC32D}" type="presParOf" srcId="{A462ECE5-CE79-40EF-B387-C2E105A0C8EF}" destId="{66F1C5F2-B1E5-42AF-B071-5B85FED7851B}" srcOrd="0" destOrd="0" presId="urn:microsoft.com/office/officeart/2008/layout/VerticalCurvedList"/>
    <dgm:cxn modelId="{8312DAAA-794D-46CE-8E55-24828E2E08FC}" type="presParOf" srcId="{66F1C5F2-B1E5-42AF-B071-5B85FED7851B}" destId="{A535DBC2-3ABF-4585-9840-E59029F3A066}" srcOrd="0" destOrd="0" presId="urn:microsoft.com/office/officeart/2008/layout/VerticalCurvedList"/>
    <dgm:cxn modelId="{CBA574B5-62C8-49DF-A929-475D23190E47}" type="presParOf" srcId="{A535DBC2-3ABF-4585-9840-E59029F3A066}" destId="{C288D1C9-95C8-4D1D-B1B8-BC99540D6D6E}" srcOrd="0" destOrd="0" presId="urn:microsoft.com/office/officeart/2008/layout/VerticalCurvedList"/>
    <dgm:cxn modelId="{B901C74F-3BE4-47E8-8E4D-CA0A8A586617}" type="presParOf" srcId="{A535DBC2-3ABF-4585-9840-E59029F3A066}" destId="{A5735FE8-F415-4AA1-B4FE-025F252F3581}" srcOrd="1" destOrd="0" presId="urn:microsoft.com/office/officeart/2008/layout/VerticalCurvedList"/>
    <dgm:cxn modelId="{791B9AB7-5604-4079-8E8E-BF7DF99813AA}" type="presParOf" srcId="{A535DBC2-3ABF-4585-9840-E59029F3A066}" destId="{9513EC15-5B54-4627-A463-10E8EBD83207}" srcOrd="2" destOrd="0" presId="urn:microsoft.com/office/officeart/2008/layout/VerticalCurvedList"/>
    <dgm:cxn modelId="{089FE29D-5114-4F33-AE2A-46485EEA73A3}" type="presParOf" srcId="{A535DBC2-3ABF-4585-9840-E59029F3A066}" destId="{E09C36CC-5B46-4C83-9394-C987F3133863}" srcOrd="3" destOrd="0" presId="urn:microsoft.com/office/officeart/2008/layout/VerticalCurvedList"/>
    <dgm:cxn modelId="{044C8A3D-BA60-47E0-ADCA-F75375E1AF8C}" type="presParOf" srcId="{66F1C5F2-B1E5-42AF-B071-5B85FED7851B}" destId="{0FD247A5-0D6D-4DED-9884-D07705FCCD39}" srcOrd="1" destOrd="0" presId="urn:microsoft.com/office/officeart/2008/layout/VerticalCurvedList"/>
    <dgm:cxn modelId="{56D2A6FC-7242-4F86-AEB3-1867B7898763}" type="presParOf" srcId="{66F1C5F2-B1E5-42AF-B071-5B85FED7851B}" destId="{A6D7D226-DAD9-426D-832B-2E7480B1FBF2}" srcOrd="2" destOrd="0" presId="urn:microsoft.com/office/officeart/2008/layout/VerticalCurvedList"/>
    <dgm:cxn modelId="{003C9034-79B2-45BC-AF13-4A04A4EB2606}" type="presParOf" srcId="{A6D7D226-DAD9-426D-832B-2E7480B1FBF2}" destId="{F001F5A7-89EA-4FEB-9922-1D6F48D6DDFA}" srcOrd="0" destOrd="0" presId="urn:microsoft.com/office/officeart/2008/layout/VerticalCurvedList"/>
    <dgm:cxn modelId="{3296C462-2303-4995-A3B2-A4B6BADDF7D6}" type="presParOf" srcId="{66F1C5F2-B1E5-42AF-B071-5B85FED7851B}" destId="{9A7B51F4-C7C9-4B89-9FC0-D3D917E2EC43}" srcOrd="3" destOrd="0" presId="urn:microsoft.com/office/officeart/2008/layout/VerticalCurvedList"/>
    <dgm:cxn modelId="{1201C960-D73D-4698-AC5C-01FFAF243866}" type="presParOf" srcId="{66F1C5F2-B1E5-42AF-B071-5B85FED7851B}" destId="{5DF983AF-22B0-4AE8-990B-D2274448E378}" srcOrd="4" destOrd="0" presId="urn:microsoft.com/office/officeart/2008/layout/VerticalCurvedList"/>
    <dgm:cxn modelId="{FFDEAB1C-EC68-433C-AB4A-75E50F3A846F}" type="presParOf" srcId="{5DF983AF-22B0-4AE8-990B-D2274448E378}" destId="{A9B197F0-B8D6-43D7-B03B-0D3A4F8BD1A5}" srcOrd="0" destOrd="0" presId="urn:microsoft.com/office/officeart/2008/layout/VerticalCurvedList"/>
    <dgm:cxn modelId="{5246391B-642D-4F58-AC3B-E986953D3A34}" type="presParOf" srcId="{66F1C5F2-B1E5-42AF-B071-5B85FED7851B}" destId="{5A82663F-B6D2-4A25-96FF-084A574DEB76}" srcOrd="5" destOrd="0" presId="urn:microsoft.com/office/officeart/2008/layout/VerticalCurvedList"/>
    <dgm:cxn modelId="{D39A2CEC-300C-4BD2-820F-2A033562EA0E}" type="presParOf" srcId="{66F1C5F2-B1E5-42AF-B071-5B85FED7851B}" destId="{7A7756A3-5944-46F0-9D8A-812C34BEF0B5}" srcOrd="6" destOrd="0" presId="urn:microsoft.com/office/officeart/2008/layout/VerticalCurvedList"/>
    <dgm:cxn modelId="{F4F8896C-2503-4D49-AE16-B12325753F0C}" type="presParOf" srcId="{7A7756A3-5944-46F0-9D8A-812C34BEF0B5}" destId="{B45C4B0B-ADF8-4F13-A1A6-DCBAA505E2A5}" srcOrd="0" destOrd="0" presId="urn:microsoft.com/office/officeart/2008/layout/VerticalCurvedList"/>
    <dgm:cxn modelId="{6570ED67-BC4E-4E55-A9E2-03265A65AAF5}" type="presParOf" srcId="{66F1C5F2-B1E5-42AF-B071-5B85FED7851B}" destId="{4243E282-D802-43F5-A7C9-E4D39E402003}" srcOrd="7" destOrd="0" presId="urn:microsoft.com/office/officeart/2008/layout/VerticalCurvedList"/>
    <dgm:cxn modelId="{1DB747CE-60F9-49F4-9021-32081F5FB470}" type="presParOf" srcId="{66F1C5F2-B1E5-42AF-B071-5B85FED7851B}" destId="{22DCA07B-741C-4C3B-9805-050527BBB219}" srcOrd="8" destOrd="0" presId="urn:microsoft.com/office/officeart/2008/layout/VerticalCurvedList"/>
    <dgm:cxn modelId="{0B90AAF5-AE33-4EB6-A083-E45CBADDC60F}" type="presParOf" srcId="{22DCA07B-741C-4C3B-9805-050527BBB219}" destId="{E2D6751D-F466-4095-8574-BB5BEF51004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204D16D-4511-4020-8285-EE1D1A955603}"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l-GR"/>
        </a:p>
      </dgm:t>
    </dgm:pt>
    <dgm:pt modelId="{1CF090B5-D5A2-4F7B-ABE1-F8F044F97AEA}">
      <dgm:prSet/>
      <dgm:spPr/>
      <dgm:t>
        <a:bodyPr/>
        <a:lstStyle/>
        <a:p>
          <a:pPr rtl="0"/>
          <a:r>
            <a:rPr lang="el-GR" smtClean="0"/>
            <a:t>Άμεση εκτίμηση της κρίσης και του βαθμού επικινδυνότητας στον οποίο βρίσκεται το άτομο. </a:t>
          </a:r>
          <a:endParaRPr lang="el-GR"/>
        </a:p>
      </dgm:t>
    </dgm:pt>
    <dgm:pt modelId="{416BAEBF-95B1-4988-A9DE-48D7CC470161}" type="parTrans" cxnId="{4E3F3321-6F5B-49AA-ACEF-25F48A87FBD1}">
      <dgm:prSet/>
      <dgm:spPr/>
      <dgm:t>
        <a:bodyPr/>
        <a:lstStyle/>
        <a:p>
          <a:endParaRPr lang="el-GR"/>
        </a:p>
      </dgm:t>
    </dgm:pt>
    <dgm:pt modelId="{317986BC-4716-4117-81D7-0366A2704F9A}" type="sibTrans" cxnId="{4E3F3321-6F5B-49AA-ACEF-25F48A87FBD1}">
      <dgm:prSet/>
      <dgm:spPr/>
      <dgm:t>
        <a:bodyPr/>
        <a:lstStyle/>
        <a:p>
          <a:endParaRPr lang="el-GR"/>
        </a:p>
      </dgm:t>
    </dgm:pt>
    <dgm:pt modelId="{776FEC36-F9E2-40CE-9B25-D4BC9CDA0FD4}">
      <dgm:prSet/>
      <dgm:spPr/>
      <dgm:t>
        <a:bodyPr/>
        <a:lstStyle/>
        <a:p>
          <a:pPr rtl="0"/>
          <a:r>
            <a:rPr lang="el-GR" smtClean="0"/>
            <a:t>Διαμόρφωση θετικής επικοινωνίας και επαγγελματικής σχέσης. </a:t>
          </a:r>
          <a:endParaRPr lang="el-GR"/>
        </a:p>
      </dgm:t>
    </dgm:pt>
    <dgm:pt modelId="{E0A57803-8239-4425-B774-813F3560846F}" type="parTrans" cxnId="{27E4ED8A-892D-402F-89AD-C59DE36E0071}">
      <dgm:prSet/>
      <dgm:spPr/>
      <dgm:t>
        <a:bodyPr/>
        <a:lstStyle/>
        <a:p>
          <a:endParaRPr lang="el-GR"/>
        </a:p>
      </dgm:t>
    </dgm:pt>
    <dgm:pt modelId="{58CED9A9-34D0-45E5-8B30-887B69D1E8FE}" type="sibTrans" cxnId="{27E4ED8A-892D-402F-89AD-C59DE36E0071}">
      <dgm:prSet/>
      <dgm:spPr/>
      <dgm:t>
        <a:bodyPr/>
        <a:lstStyle/>
        <a:p>
          <a:endParaRPr lang="el-GR"/>
        </a:p>
      </dgm:t>
    </dgm:pt>
    <dgm:pt modelId="{60FF35E2-1DFD-4237-9C99-644D763EBD5F}">
      <dgm:prSet/>
      <dgm:spPr/>
      <dgm:t>
        <a:bodyPr/>
        <a:lstStyle/>
        <a:p>
          <a:pPr rtl="0"/>
          <a:r>
            <a:rPr lang="el-GR" smtClean="0"/>
            <a:t>Προσδιορισμός των βασικών προβλημάτων.</a:t>
          </a:r>
          <a:endParaRPr lang="el-GR"/>
        </a:p>
      </dgm:t>
    </dgm:pt>
    <dgm:pt modelId="{6FDF7D76-BE03-4199-815E-4DEB73651CD0}" type="parTrans" cxnId="{5DAC9E98-A361-4BEB-89B7-21FE3C5D6119}">
      <dgm:prSet/>
      <dgm:spPr/>
      <dgm:t>
        <a:bodyPr/>
        <a:lstStyle/>
        <a:p>
          <a:endParaRPr lang="el-GR"/>
        </a:p>
      </dgm:t>
    </dgm:pt>
    <dgm:pt modelId="{16361630-E031-4AD6-BEE2-2CA936AC1F01}" type="sibTrans" cxnId="{5DAC9E98-A361-4BEB-89B7-21FE3C5D6119}">
      <dgm:prSet/>
      <dgm:spPr/>
      <dgm:t>
        <a:bodyPr/>
        <a:lstStyle/>
        <a:p>
          <a:endParaRPr lang="el-GR"/>
        </a:p>
      </dgm:t>
    </dgm:pt>
    <dgm:pt modelId="{32DEB81E-47E7-4F4C-92CE-90EFE8AE7675}">
      <dgm:prSet/>
      <dgm:spPr/>
      <dgm:t>
        <a:bodyPr/>
        <a:lstStyle/>
        <a:p>
          <a:pPr rtl="0"/>
          <a:r>
            <a:rPr lang="el-GR" smtClean="0"/>
            <a:t>Ενθάρρυνση έκφρασης συναισθημάτων. </a:t>
          </a:r>
          <a:endParaRPr lang="el-GR"/>
        </a:p>
      </dgm:t>
    </dgm:pt>
    <dgm:pt modelId="{A7C9D478-EF09-4FFF-A8D5-E1A1BD513DDD}" type="parTrans" cxnId="{5A2498B7-A332-474B-9FCD-8952478C328D}">
      <dgm:prSet/>
      <dgm:spPr/>
      <dgm:t>
        <a:bodyPr/>
        <a:lstStyle/>
        <a:p>
          <a:endParaRPr lang="el-GR"/>
        </a:p>
      </dgm:t>
    </dgm:pt>
    <dgm:pt modelId="{9548BFCD-224F-4F78-8825-FAEEC109CCA5}" type="sibTrans" cxnId="{5A2498B7-A332-474B-9FCD-8952478C328D}">
      <dgm:prSet/>
      <dgm:spPr/>
      <dgm:t>
        <a:bodyPr/>
        <a:lstStyle/>
        <a:p>
          <a:endParaRPr lang="el-GR"/>
        </a:p>
      </dgm:t>
    </dgm:pt>
    <dgm:pt modelId="{67C17A88-EBE8-451B-AEA6-A07D3B9963D1}">
      <dgm:prSet/>
      <dgm:spPr/>
      <dgm:t>
        <a:bodyPr/>
        <a:lstStyle/>
        <a:p>
          <a:pPr rtl="0"/>
          <a:r>
            <a:rPr lang="el-GR" smtClean="0"/>
            <a:t>Διερεύνηση και εκτίμηση εναλλακτικών λύσεων.</a:t>
          </a:r>
          <a:endParaRPr lang="el-GR"/>
        </a:p>
      </dgm:t>
    </dgm:pt>
    <dgm:pt modelId="{20443F53-85B8-48F6-8A7B-DCD7A8318619}" type="parTrans" cxnId="{05351761-8F2E-4FBC-9576-E0D3BBC45201}">
      <dgm:prSet/>
      <dgm:spPr/>
      <dgm:t>
        <a:bodyPr/>
        <a:lstStyle/>
        <a:p>
          <a:endParaRPr lang="el-GR"/>
        </a:p>
      </dgm:t>
    </dgm:pt>
    <dgm:pt modelId="{41ADFEC1-C815-484E-B797-934A8DEAE546}" type="sibTrans" cxnId="{05351761-8F2E-4FBC-9576-E0D3BBC45201}">
      <dgm:prSet/>
      <dgm:spPr/>
      <dgm:t>
        <a:bodyPr/>
        <a:lstStyle/>
        <a:p>
          <a:endParaRPr lang="el-GR"/>
        </a:p>
      </dgm:t>
    </dgm:pt>
    <dgm:pt modelId="{1CADE49B-00F3-46F9-B56F-8D6D21BF5CDB}">
      <dgm:prSet/>
      <dgm:spPr/>
      <dgm:t>
        <a:bodyPr/>
        <a:lstStyle/>
        <a:p>
          <a:endParaRPr lang="el-GR"/>
        </a:p>
      </dgm:t>
    </dgm:pt>
    <dgm:pt modelId="{220A3BF6-ACC8-42A3-98EF-2360052B1F29}" type="parTrans" cxnId="{1BEFAFE8-8124-45E6-8AA3-F3A509D211B7}">
      <dgm:prSet/>
      <dgm:spPr/>
      <dgm:t>
        <a:bodyPr/>
        <a:lstStyle/>
        <a:p>
          <a:endParaRPr lang="el-GR"/>
        </a:p>
      </dgm:t>
    </dgm:pt>
    <dgm:pt modelId="{8F1441DC-11FB-4712-A3FB-96A37D3C54BF}" type="sibTrans" cxnId="{1BEFAFE8-8124-45E6-8AA3-F3A509D211B7}">
      <dgm:prSet/>
      <dgm:spPr/>
      <dgm:t>
        <a:bodyPr/>
        <a:lstStyle/>
        <a:p>
          <a:endParaRPr lang="el-GR"/>
        </a:p>
      </dgm:t>
    </dgm:pt>
    <dgm:pt modelId="{F76F0A19-2CB7-49EA-8BE5-A4148E8735C0}">
      <dgm:prSet/>
      <dgm:spPr/>
      <dgm:t>
        <a:bodyPr/>
        <a:lstStyle/>
        <a:p>
          <a:endParaRPr lang="el-GR"/>
        </a:p>
      </dgm:t>
    </dgm:pt>
    <dgm:pt modelId="{7C4007D0-B0F8-4305-B400-1687F4A71184}" type="parTrans" cxnId="{940BEB99-3E7A-4554-A76A-13822D6B508A}">
      <dgm:prSet/>
      <dgm:spPr/>
      <dgm:t>
        <a:bodyPr/>
        <a:lstStyle/>
        <a:p>
          <a:endParaRPr lang="el-GR"/>
        </a:p>
      </dgm:t>
    </dgm:pt>
    <dgm:pt modelId="{48C396E7-0EF1-4400-B935-2C51706D1215}" type="sibTrans" cxnId="{940BEB99-3E7A-4554-A76A-13822D6B508A}">
      <dgm:prSet/>
      <dgm:spPr/>
      <dgm:t>
        <a:bodyPr/>
        <a:lstStyle/>
        <a:p>
          <a:endParaRPr lang="el-GR"/>
        </a:p>
      </dgm:t>
    </dgm:pt>
    <dgm:pt modelId="{F4D868DB-D663-4346-9F00-4F302B269E6A}" type="pres">
      <dgm:prSet presAssocID="{3204D16D-4511-4020-8285-EE1D1A955603}" presName="outerComposite" presStyleCnt="0">
        <dgm:presLayoutVars>
          <dgm:chMax val="5"/>
          <dgm:dir/>
          <dgm:resizeHandles val="exact"/>
        </dgm:presLayoutVars>
      </dgm:prSet>
      <dgm:spPr/>
      <dgm:t>
        <a:bodyPr/>
        <a:lstStyle/>
        <a:p>
          <a:endParaRPr lang="el-GR"/>
        </a:p>
      </dgm:t>
    </dgm:pt>
    <dgm:pt modelId="{1C141A05-FA4A-466E-907F-E8373FF9741B}" type="pres">
      <dgm:prSet presAssocID="{3204D16D-4511-4020-8285-EE1D1A955603}" presName="dummyMaxCanvas" presStyleCnt="0">
        <dgm:presLayoutVars/>
      </dgm:prSet>
      <dgm:spPr/>
    </dgm:pt>
    <dgm:pt modelId="{0905B91E-3725-4AFD-B2E6-7A4D8D366F2D}" type="pres">
      <dgm:prSet presAssocID="{3204D16D-4511-4020-8285-EE1D1A955603}" presName="FiveNodes_1" presStyleLbl="node1" presStyleIdx="0" presStyleCnt="5">
        <dgm:presLayoutVars>
          <dgm:bulletEnabled val="1"/>
        </dgm:presLayoutVars>
      </dgm:prSet>
      <dgm:spPr/>
      <dgm:t>
        <a:bodyPr/>
        <a:lstStyle/>
        <a:p>
          <a:endParaRPr lang="el-GR"/>
        </a:p>
      </dgm:t>
    </dgm:pt>
    <dgm:pt modelId="{09E05AE4-2ADA-4495-B49E-7CD30AEE6A19}" type="pres">
      <dgm:prSet presAssocID="{3204D16D-4511-4020-8285-EE1D1A955603}" presName="FiveNodes_2" presStyleLbl="node1" presStyleIdx="1" presStyleCnt="5">
        <dgm:presLayoutVars>
          <dgm:bulletEnabled val="1"/>
        </dgm:presLayoutVars>
      </dgm:prSet>
      <dgm:spPr/>
      <dgm:t>
        <a:bodyPr/>
        <a:lstStyle/>
        <a:p>
          <a:endParaRPr lang="el-GR"/>
        </a:p>
      </dgm:t>
    </dgm:pt>
    <dgm:pt modelId="{1CFEED30-8289-46C6-A12F-32AE7D75E77F}" type="pres">
      <dgm:prSet presAssocID="{3204D16D-4511-4020-8285-EE1D1A955603}" presName="FiveNodes_3" presStyleLbl="node1" presStyleIdx="2" presStyleCnt="5">
        <dgm:presLayoutVars>
          <dgm:bulletEnabled val="1"/>
        </dgm:presLayoutVars>
      </dgm:prSet>
      <dgm:spPr/>
      <dgm:t>
        <a:bodyPr/>
        <a:lstStyle/>
        <a:p>
          <a:endParaRPr lang="el-GR"/>
        </a:p>
      </dgm:t>
    </dgm:pt>
    <dgm:pt modelId="{CD1D1EEC-60A1-4ECB-B8B0-6C93B7D3CE9D}" type="pres">
      <dgm:prSet presAssocID="{3204D16D-4511-4020-8285-EE1D1A955603}" presName="FiveNodes_4" presStyleLbl="node1" presStyleIdx="3" presStyleCnt="5">
        <dgm:presLayoutVars>
          <dgm:bulletEnabled val="1"/>
        </dgm:presLayoutVars>
      </dgm:prSet>
      <dgm:spPr/>
      <dgm:t>
        <a:bodyPr/>
        <a:lstStyle/>
        <a:p>
          <a:endParaRPr lang="el-GR"/>
        </a:p>
      </dgm:t>
    </dgm:pt>
    <dgm:pt modelId="{F88133F0-9499-427E-9AE4-FDC351161226}" type="pres">
      <dgm:prSet presAssocID="{3204D16D-4511-4020-8285-EE1D1A955603}" presName="FiveNodes_5" presStyleLbl="node1" presStyleIdx="4" presStyleCnt="5">
        <dgm:presLayoutVars>
          <dgm:bulletEnabled val="1"/>
        </dgm:presLayoutVars>
      </dgm:prSet>
      <dgm:spPr/>
      <dgm:t>
        <a:bodyPr/>
        <a:lstStyle/>
        <a:p>
          <a:endParaRPr lang="el-GR"/>
        </a:p>
      </dgm:t>
    </dgm:pt>
    <dgm:pt modelId="{55263B39-A76D-44F0-857A-420670B9359C}" type="pres">
      <dgm:prSet presAssocID="{3204D16D-4511-4020-8285-EE1D1A955603}" presName="FiveConn_1-2" presStyleLbl="fgAccFollowNode1" presStyleIdx="0" presStyleCnt="4">
        <dgm:presLayoutVars>
          <dgm:bulletEnabled val="1"/>
        </dgm:presLayoutVars>
      </dgm:prSet>
      <dgm:spPr/>
      <dgm:t>
        <a:bodyPr/>
        <a:lstStyle/>
        <a:p>
          <a:endParaRPr lang="el-GR"/>
        </a:p>
      </dgm:t>
    </dgm:pt>
    <dgm:pt modelId="{6443DCF9-4215-4171-A51C-27F549D7AEC6}" type="pres">
      <dgm:prSet presAssocID="{3204D16D-4511-4020-8285-EE1D1A955603}" presName="FiveConn_2-3" presStyleLbl="fgAccFollowNode1" presStyleIdx="1" presStyleCnt="4">
        <dgm:presLayoutVars>
          <dgm:bulletEnabled val="1"/>
        </dgm:presLayoutVars>
      </dgm:prSet>
      <dgm:spPr/>
      <dgm:t>
        <a:bodyPr/>
        <a:lstStyle/>
        <a:p>
          <a:endParaRPr lang="el-GR"/>
        </a:p>
      </dgm:t>
    </dgm:pt>
    <dgm:pt modelId="{A15145DD-70DE-48C6-8A32-89465278C814}" type="pres">
      <dgm:prSet presAssocID="{3204D16D-4511-4020-8285-EE1D1A955603}" presName="FiveConn_3-4" presStyleLbl="fgAccFollowNode1" presStyleIdx="2" presStyleCnt="4">
        <dgm:presLayoutVars>
          <dgm:bulletEnabled val="1"/>
        </dgm:presLayoutVars>
      </dgm:prSet>
      <dgm:spPr/>
      <dgm:t>
        <a:bodyPr/>
        <a:lstStyle/>
        <a:p>
          <a:endParaRPr lang="el-GR"/>
        </a:p>
      </dgm:t>
    </dgm:pt>
    <dgm:pt modelId="{2FF224DD-7F33-40DA-9480-6E5E524E5233}" type="pres">
      <dgm:prSet presAssocID="{3204D16D-4511-4020-8285-EE1D1A955603}" presName="FiveConn_4-5" presStyleLbl="fgAccFollowNode1" presStyleIdx="3" presStyleCnt="4">
        <dgm:presLayoutVars>
          <dgm:bulletEnabled val="1"/>
        </dgm:presLayoutVars>
      </dgm:prSet>
      <dgm:spPr/>
      <dgm:t>
        <a:bodyPr/>
        <a:lstStyle/>
        <a:p>
          <a:endParaRPr lang="el-GR"/>
        </a:p>
      </dgm:t>
    </dgm:pt>
    <dgm:pt modelId="{4A7D727B-129C-4A7B-B7BD-412167AB1A98}" type="pres">
      <dgm:prSet presAssocID="{3204D16D-4511-4020-8285-EE1D1A955603}" presName="FiveNodes_1_text" presStyleLbl="node1" presStyleIdx="4" presStyleCnt="5">
        <dgm:presLayoutVars>
          <dgm:bulletEnabled val="1"/>
        </dgm:presLayoutVars>
      </dgm:prSet>
      <dgm:spPr/>
      <dgm:t>
        <a:bodyPr/>
        <a:lstStyle/>
        <a:p>
          <a:endParaRPr lang="el-GR"/>
        </a:p>
      </dgm:t>
    </dgm:pt>
    <dgm:pt modelId="{550CDDDC-7AD6-4022-AD72-3ABBE7002398}" type="pres">
      <dgm:prSet presAssocID="{3204D16D-4511-4020-8285-EE1D1A955603}" presName="FiveNodes_2_text" presStyleLbl="node1" presStyleIdx="4" presStyleCnt="5">
        <dgm:presLayoutVars>
          <dgm:bulletEnabled val="1"/>
        </dgm:presLayoutVars>
      </dgm:prSet>
      <dgm:spPr/>
      <dgm:t>
        <a:bodyPr/>
        <a:lstStyle/>
        <a:p>
          <a:endParaRPr lang="el-GR"/>
        </a:p>
      </dgm:t>
    </dgm:pt>
    <dgm:pt modelId="{96E3BB7D-0771-4BC2-B6CE-6B6DFF8B6893}" type="pres">
      <dgm:prSet presAssocID="{3204D16D-4511-4020-8285-EE1D1A955603}" presName="FiveNodes_3_text" presStyleLbl="node1" presStyleIdx="4" presStyleCnt="5">
        <dgm:presLayoutVars>
          <dgm:bulletEnabled val="1"/>
        </dgm:presLayoutVars>
      </dgm:prSet>
      <dgm:spPr/>
      <dgm:t>
        <a:bodyPr/>
        <a:lstStyle/>
        <a:p>
          <a:endParaRPr lang="el-GR"/>
        </a:p>
      </dgm:t>
    </dgm:pt>
    <dgm:pt modelId="{A366D93D-75BE-4EFF-9219-946E7F1CCB03}" type="pres">
      <dgm:prSet presAssocID="{3204D16D-4511-4020-8285-EE1D1A955603}" presName="FiveNodes_4_text" presStyleLbl="node1" presStyleIdx="4" presStyleCnt="5">
        <dgm:presLayoutVars>
          <dgm:bulletEnabled val="1"/>
        </dgm:presLayoutVars>
      </dgm:prSet>
      <dgm:spPr/>
      <dgm:t>
        <a:bodyPr/>
        <a:lstStyle/>
        <a:p>
          <a:endParaRPr lang="el-GR"/>
        </a:p>
      </dgm:t>
    </dgm:pt>
    <dgm:pt modelId="{48867FC9-EA68-4B16-854E-9AC0F5D0AB44}" type="pres">
      <dgm:prSet presAssocID="{3204D16D-4511-4020-8285-EE1D1A955603}" presName="FiveNodes_5_text" presStyleLbl="node1" presStyleIdx="4" presStyleCnt="5">
        <dgm:presLayoutVars>
          <dgm:bulletEnabled val="1"/>
        </dgm:presLayoutVars>
      </dgm:prSet>
      <dgm:spPr/>
      <dgm:t>
        <a:bodyPr/>
        <a:lstStyle/>
        <a:p>
          <a:endParaRPr lang="el-GR"/>
        </a:p>
      </dgm:t>
    </dgm:pt>
  </dgm:ptLst>
  <dgm:cxnLst>
    <dgm:cxn modelId="{314565EC-7D99-428D-896C-CBCDE10F87A4}" type="presOf" srcId="{1CF090B5-D5A2-4F7B-ABE1-F8F044F97AEA}" destId="{0905B91E-3725-4AFD-B2E6-7A4D8D366F2D}" srcOrd="0" destOrd="0" presId="urn:microsoft.com/office/officeart/2005/8/layout/vProcess5"/>
    <dgm:cxn modelId="{940BEB99-3E7A-4554-A76A-13822D6B508A}" srcId="{3204D16D-4511-4020-8285-EE1D1A955603}" destId="{F76F0A19-2CB7-49EA-8BE5-A4148E8735C0}" srcOrd="6" destOrd="0" parTransId="{7C4007D0-B0F8-4305-B400-1687F4A71184}" sibTransId="{48C396E7-0EF1-4400-B935-2C51706D1215}"/>
    <dgm:cxn modelId="{27E4ED8A-892D-402F-89AD-C59DE36E0071}" srcId="{3204D16D-4511-4020-8285-EE1D1A955603}" destId="{776FEC36-F9E2-40CE-9B25-D4BC9CDA0FD4}" srcOrd="1" destOrd="0" parTransId="{E0A57803-8239-4425-B774-813F3560846F}" sibTransId="{58CED9A9-34D0-45E5-8B30-887B69D1E8FE}"/>
    <dgm:cxn modelId="{9B9D06F3-F37B-42E5-B70B-09B087909DE4}" type="presOf" srcId="{776FEC36-F9E2-40CE-9B25-D4BC9CDA0FD4}" destId="{09E05AE4-2ADA-4495-B49E-7CD30AEE6A19}" srcOrd="0" destOrd="0" presId="urn:microsoft.com/office/officeart/2005/8/layout/vProcess5"/>
    <dgm:cxn modelId="{95907FE8-FC90-4B11-B26D-B2EB1DEF3C7E}" type="presOf" srcId="{1CF090B5-D5A2-4F7B-ABE1-F8F044F97AEA}" destId="{4A7D727B-129C-4A7B-B7BD-412167AB1A98}" srcOrd="1" destOrd="0" presId="urn:microsoft.com/office/officeart/2005/8/layout/vProcess5"/>
    <dgm:cxn modelId="{05351761-8F2E-4FBC-9576-E0D3BBC45201}" srcId="{3204D16D-4511-4020-8285-EE1D1A955603}" destId="{67C17A88-EBE8-451B-AEA6-A07D3B9963D1}" srcOrd="4" destOrd="0" parTransId="{20443F53-85B8-48F6-8A7B-DCD7A8318619}" sibTransId="{41ADFEC1-C815-484E-B797-934A8DEAE546}"/>
    <dgm:cxn modelId="{F3F29727-6ECB-4D67-9BD1-53BC94B1DE24}" type="presOf" srcId="{60FF35E2-1DFD-4237-9C99-644D763EBD5F}" destId="{1CFEED30-8289-46C6-A12F-32AE7D75E77F}" srcOrd="0" destOrd="0" presId="urn:microsoft.com/office/officeart/2005/8/layout/vProcess5"/>
    <dgm:cxn modelId="{FE1E809C-5BC8-4649-B557-14715B972105}" type="presOf" srcId="{16361630-E031-4AD6-BEE2-2CA936AC1F01}" destId="{A15145DD-70DE-48C6-8A32-89465278C814}" srcOrd="0" destOrd="0" presId="urn:microsoft.com/office/officeart/2005/8/layout/vProcess5"/>
    <dgm:cxn modelId="{6EF20BF5-FB13-4687-9B18-A3411417B448}" type="presOf" srcId="{9548BFCD-224F-4F78-8825-FAEEC109CCA5}" destId="{2FF224DD-7F33-40DA-9480-6E5E524E5233}" srcOrd="0" destOrd="0" presId="urn:microsoft.com/office/officeart/2005/8/layout/vProcess5"/>
    <dgm:cxn modelId="{5F13ED33-7E1F-403C-837B-C1E9E01C5CEA}" type="presOf" srcId="{32DEB81E-47E7-4F4C-92CE-90EFE8AE7675}" destId="{CD1D1EEC-60A1-4ECB-B8B0-6C93B7D3CE9D}" srcOrd="0" destOrd="0" presId="urn:microsoft.com/office/officeart/2005/8/layout/vProcess5"/>
    <dgm:cxn modelId="{69AC6138-9287-4620-9A5B-A28945B6DBE2}" type="presOf" srcId="{67C17A88-EBE8-451B-AEA6-A07D3B9963D1}" destId="{48867FC9-EA68-4B16-854E-9AC0F5D0AB44}" srcOrd="1" destOrd="0" presId="urn:microsoft.com/office/officeart/2005/8/layout/vProcess5"/>
    <dgm:cxn modelId="{6D7FAA9D-30D4-403C-BF66-BB5B37196D65}" type="presOf" srcId="{32DEB81E-47E7-4F4C-92CE-90EFE8AE7675}" destId="{A366D93D-75BE-4EFF-9219-946E7F1CCB03}" srcOrd="1" destOrd="0" presId="urn:microsoft.com/office/officeart/2005/8/layout/vProcess5"/>
    <dgm:cxn modelId="{1BEFAFE8-8124-45E6-8AA3-F3A509D211B7}" srcId="{3204D16D-4511-4020-8285-EE1D1A955603}" destId="{1CADE49B-00F3-46F9-B56F-8D6D21BF5CDB}" srcOrd="5" destOrd="0" parTransId="{220A3BF6-ACC8-42A3-98EF-2360052B1F29}" sibTransId="{8F1441DC-11FB-4712-A3FB-96A37D3C54BF}"/>
    <dgm:cxn modelId="{505C722F-75C2-4738-BA63-E0CC4184543A}" type="presOf" srcId="{317986BC-4716-4117-81D7-0366A2704F9A}" destId="{55263B39-A76D-44F0-857A-420670B9359C}" srcOrd="0" destOrd="0" presId="urn:microsoft.com/office/officeart/2005/8/layout/vProcess5"/>
    <dgm:cxn modelId="{533B4F5C-BC53-4960-9569-60F2A13BC995}" type="presOf" srcId="{776FEC36-F9E2-40CE-9B25-D4BC9CDA0FD4}" destId="{550CDDDC-7AD6-4022-AD72-3ABBE7002398}" srcOrd="1" destOrd="0" presId="urn:microsoft.com/office/officeart/2005/8/layout/vProcess5"/>
    <dgm:cxn modelId="{861F6FA2-DD06-43DC-BE1F-0959E78B0272}" type="presOf" srcId="{60FF35E2-1DFD-4237-9C99-644D763EBD5F}" destId="{96E3BB7D-0771-4BC2-B6CE-6B6DFF8B6893}" srcOrd="1" destOrd="0" presId="urn:microsoft.com/office/officeart/2005/8/layout/vProcess5"/>
    <dgm:cxn modelId="{4E3F3321-6F5B-49AA-ACEF-25F48A87FBD1}" srcId="{3204D16D-4511-4020-8285-EE1D1A955603}" destId="{1CF090B5-D5A2-4F7B-ABE1-F8F044F97AEA}" srcOrd="0" destOrd="0" parTransId="{416BAEBF-95B1-4988-A9DE-48D7CC470161}" sibTransId="{317986BC-4716-4117-81D7-0366A2704F9A}"/>
    <dgm:cxn modelId="{5A2498B7-A332-474B-9FCD-8952478C328D}" srcId="{3204D16D-4511-4020-8285-EE1D1A955603}" destId="{32DEB81E-47E7-4F4C-92CE-90EFE8AE7675}" srcOrd="3" destOrd="0" parTransId="{A7C9D478-EF09-4FFF-A8D5-E1A1BD513DDD}" sibTransId="{9548BFCD-224F-4F78-8825-FAEEC109CCA5}"/>
    <dgm:cxn modelId="{08064D8E-085A-4FD6-AE98-23B1046F5FD3}" type="presOf" srcId="{58CED9A9-34D0-45E5-8B30-887B69D1E8FE}" destId="{6443DCF9-4215-4171-A51C-27F549D7AEC6}" srcOrd="0" destOrd="0" presId="urn:microsoft.com/office/officeart/2005/8/layout/vProcess5"/>
    <dgm:cxn modelId="{11FFC4E7-2103-4671-9E3B-2C46475079F1}" type="presOf" srcId="{3204D16D-4511-4020-8285-EE1D1A955603}" destId="{F4D868DB-D663-4346-9F00-4F302B269E6A}" srcOrd="0" destOrd="0" presId="urn:microsoft.com/office/officeart/2005/8/layout/vProcess5"/>
    <dgm:cxn modelId="{5DAC9E98-A361-4BEB-89B7-21FE3C5D6119}" srcId="{3204D16D-4511-4020-8285-EE1D1A955603}" destId="{60FF35E2-1DFD-4237-9C99-644D763EBD5F}" srcOrd="2" destOrd="0" parTransId="{6FDF7D76-BE03-4199-815E-4DEB73651CD0}" sibTransId="{16361630-E031-4AD6-BEE2-2CA936AC1F01}"/>
    <dgm:cxn modelId="{0C5862C3-C6F0-4DBD-AF57-C2E481857DB6}" type="presOf" srcId="{67C17A88-EBE8-451B-AEA6-A07D3B9963D1}" destId="{F88133F0-9499-427E-9AE4-FDC351161226}" srcOrd="0" destOrd="0" presId="urn:microsoft.com/office/officeart/2005/8/layout/vProcess5"/>
    <dgm:cxn modelId="{81133DBC-DF93-4553-9D8A-1F878A1134E8}" type="presParOf" srcId="{F4D868DB-D663-4346-9F00-4F302B269E6A}" destId="{1C141A05-FA4A-466E-907F-E8373FF9741B}" srcOrd="0" destOrd="0" presId="urn:microsoft.com/office/officeart/2005/8/layout/vProcess5"/>
    <dgm:cxn modelId="{FCFB4B39-2AC2-401C-84EC-51448D9E62FB}" type="presParOf" srcId="{F4D868DB-D663-4346-9F00-4F302B269E6A}" destId="{0905B91E-3725-4AFD-B2E6-7A4D8D366F2D}" srcOrd="1" destOrd="0" presId="urn:microsoft.com/office/officeart/2005/8/layout/vProcess5"/>
    <dgm:cxn modelId="{FC5C8352-D9E1-4835-A546-2394BAC5D40A}" type="presParOf" srcId="{F4D868DB-D663-4346-9F00-4F302B269E6A}" destId="{09E05AE4-2ADA-4495-B49E-7CD30AEE6A19}" srcOrd="2" destOrd="0" presId="urn:microsoft.com/office/officeart/2005/8/layout/vProcess5"/>
    <dgm:cxn modelId="{3FE89A19-6C15-4E46-A7C7-CB27EF4F46A5}" type="presParOf" srcId="{F4D868DB-D663-4346-9F00-4F302B269E6A}" destId="{1CFEED30-8289-46C6-A12F-32AE7D75E77F}" srcOrd="3" destOrd="0" presId="urn:microsoft.com/office/officeart/2005/8/layout/vProcess5"/>
    <dgm:cxn modelId="{D2C36FBF-1029-46B8-BA07-05E2BC16C2AC}" type="presParOf" srcId="{F4D868DB-D663-4346-9F00-4F302B269E6A}" destId="{CD1D1EEC-60A1-4ECB-B8B0-6C93B7D3CE9D}" srcOrd="4" destOrd="0" presId="urn:microsoft.com/office/officeart/2005/8/layout/vProcess5"/>
    <dgm:cxn modelId="{B1CE6B23-9232-4445-A9A6-D82556DD6092}" type="presParOf" srcId="{F4D868DB-D663-4346-9F00-4F302B269E6A}" destId="{F88133F0-9499-427E-9AE4-FDC351161226}" srcOrd="5" destOrd="0" presId="urn:microsoft.com/office/officeart/2005/8/layout/vProcess5"/>
    <dgm:cxn modelId="{59BD41AB-C7E3-4FB3-85A7-10F7D2EDD2EF}" type="presParOf" srcId="{F4D868DB-D663-4346-9F00-4F302B269E6A}" destId="{55263B39-A76D-44F0-857A-420670B9359C}" srcOrd="6" destOrd="0" presId="urn:microsoft.com/office/officeart/2005/8/layout/vProcess5"/>
    <dgm:cxn modelId="{E54E01E8-41B1-4697-AADF-6931E43AE88C}" type="presParOf" srcId="{F4D868DB-D663-4346-9F00-4F302B269E6A}" destId="{6443DCF9-4215-4171-A51C-27F549D7AEC6}" srcOrd="7" destOrd="0" presId="urn:microsoft.com/office/officeart/2005/8/layout/vProcess5"/>
    <dgm:cxn modelId="{4925459B-D277-45BD-A141-2D3B34098192}" type="presParOf" srcId="{F4D868DB-D663-4346-9F00-4F302B269E6A}" destId="{A15145DD-70DE-48C6-8A32-89465278C814}" srcOrd="8" destOrd="0" presId="urn:microsoft.com/office/officeart/2005/8/layout/vProcess5"/>
    <dgm:cxn modelId="{1505D8B6-10AD-4D4A-9CA3-C0FC9FBB3A38}" type="presParOf" srcId="{F4D868DB-D663-4346-9F00-4F302B269E6A}" destId="{2FF224DD-7F33-40DA-9480-6E5E524E5233}" srcOrd="9" destOrd="0" presId="urn:microsoft.com/office/officeart/2005/8/layout/vProcess5"/>
    <dgm:cxn modelId="{70268D49-1149-4CFE-9294-A8853EC0C355}" type="presParOf" srcId="{F4D868DB-D663-4346-9F00-4F302B269E6A}" destId="{4A7D727B-129C-4A7B-B7BD-412167AB1A98}" srcOrd="10" destOrd="0" presId="urn:microsoft.com/office/officeart/2005/8/layout/vProcess5"/>
    <dgm:cxn modelId="{7B6A7317-DC0C-4E9C-9920-228A185B2D04}" type="presParOf" srcId="{F4D868DB-D663-4346-9F00-4F302B269E6A}" destId="{550CDDDC-7AD6-4022-AD72-3ABBE7002398}" srcOrd="11" destOrd="0" presId="urn:microsoft.com/office/officeart/2005/8/layout/vProcess5"/>
    <dgm:cxn modelId="{E35D4285-C3C5-4EE1-B3EF-9361A4CB9322}" type="presParOf" srcId="{F4D868DB-D663-4346-9F00-4F302B269E6A}" destId="{96E3BB7D-0771-4BC2-B6CE-6B6DFF8B6893}" srcOrd="12" destOrd="0" presId="urn:microsoft.com/office/officeart/2005/8/layout/vProcess5"/>
    <dgm:cxn modelId="{2827B9B4-8C60-4C72-B29E-12227A069EC3}" type="presParOf" srcId="{F4D868DB-D663-4346-9F00-4F302B269E6A}" destId="{A366D93D-75BE-4EFF-9219-946E7F1CCB03}" srcOrd="13" destOrd="0" presId="urn:microsoft.com/office/officeart/2005/8/layout/vProcess5"/>
    <dgm:cxn modelId="{B16D2CA8-AE4C-4AFC-ACBF-67B4FCECF3DA}" type="presParOf" srcId="{F4D868DB-D663-4346-9F00-4F302B269E6A}" destId="{48867FC9-EA68-4B16-854E-9AC0F5D0AB4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17318E-6ABF-4AC3-B695-B9F288B0206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122D2AAD-E83F-4562-ACEE-0ACA7E7B7E42}">
      <dgm:prSet custT="1"/>
      <dgm:spPr/>
      <dgm:t>
        <a:bodyPr/>
        <a:lstStyle/>
        <a:p>
          <a:pPr algn="just" rtl="0"/>
          <a:r>
            <a:rPr lang="el-GR" sz="1800" dirty="0" smtClean="0"/>
            <a:t>1. </a:t>
          </a:r>
          <a:r>
            <a:rPr lang="el-GR" sz="1800" b="1" dirty="0" smtClean="0">
              <a:solidFill>
                <a:srgbClr val="FF0000"/>
              </a:solidFill>
            </a:rPr>
            <a:t>Άμεση εκτίμηση κρίσης:</a:t>
          </a:r>
          <a:r>
            <a:rPr lang="el-GR" sz="1800" dirty="0" smtClean="0"/>
            <a:t> άμεση παρέμβαση της Κ.Λ., παραμονή της γυναίκας για αρκετό καιρό στο νοσοκομείο για να προστατευτεί από το περιβάλλον του συζύγου. </a:t>
          </a:r>
          <a:endParaRPr lang="el-GR" sz="1800" dirty="0"/>
        </a:p>
      </dgm:t>
    </dgm:pt>
    <dgm:pt modelId="{A2C514BA-4AA4-4AE1-8CEF-027D6DB70703}" type="parTrans" cxnId="{9DE608B0-A7A8-4771-97D8-F1B19E13B361}">
      <dgm:prSet/>
      <dgm:spPr/>
      <dgm:t>
        <a:bodyPr/>
        <a:lstStyle/>
        <a:p>
          <a:endParaRPr lang="el-GR" sz="1800"/>
        </a:p>
      </dgm:t>
    </dgm:pt>
    <dgm:pt modelId="{9426C65F-3D95-48DF-81E0-8E47C8CF0AF8}" type="sibTrans" cxnId="{9DE608B0-A7A8-4771-97D8-F1B19E13B361}">
      <dgm:prSet/>
      <dgm:spPr/>
      <dgm:t>
        <a:bodyPr/>
        <a:lstStyle/>
        <a:p>
          <a:endParaRPr lang="el-GR" sz="1800"/>
        </a:p>
      </dgm:t>
    </dgm:pt>
    <dgm:pt modelId="{1E0601FE-87F4-40DA-AC34-24165368A6D2}">
      <dgm:prSet custT="1"/>
      <dgm:spPr/>
      <dgm:t>
        <a:bodyPr/>
        <a:lstStyle/>
        <a:p>
          <a:pPr algn="just" rtl="0"/>
          <a:r>
            <a:rPr lang="el-GR" sz="1800" dirty="0" smtClean="0"/>
            <a:t>2. </a:t>
          </a:r>
          <a:r>
            <a:rPr lang="el-GR" sz="1800" b="1" dirty="0" smtClean="0">
              <a:solidFill>
                <a:srgbClr val="FF0000"/>
              </a:solidFill>
            </a:rPr>
            <a:t>Διαμόρφωση θετικής επικοινωνίας:</a:t>
          </a:r>
          <a:r>
            <a:rPr lang="el-GR" sz="1800" dirty="0" smtClean="0"/>
            <a:t> Η Κ.Λ. έδειξε γνήσιο ενδιαφέρον &amp; </a:t>
          </a:r>
          <a:r>
            <a:rPr lang="el-GR" sz="1800" dirty="0" err="1" smtClean="0"/>
            <a:t>ενσυναίσθηση</a:t>
          </a:r>
          <a:r>
            <a:rPr lang="el-GR" sz="1800" dirty="0" smtClean="0"/>
            <a:t> στην ανάγκη της Σεβαστής να «θρηνήσει» για το παιδί που έχασε. Η αποβολή ήταν ο τελικός </a:t>
          </a:r>
          <a:r>
            <a:rPr lang="el-GR" sz="1800" dirty="0" err="1" smtClean="0"/>
            <a:t>εκλυτικός</a:t>
          </a:r>
          <a:r>
            <a:rPr lang="el-GR" sz="1800" dirty="0" smtClean="0"/>
            <a:t> παράγοντας που τη βοήθησε να συνειδητοποιήσει την κατάστασή της. Θρηνώντας για την αποβολή, θρηνούσε ασυνείδητα και για τον εαυτό της. </a:t>
          </a:r>
          <a:endParaRPr lang="el-GR" sz="1800" dirty="0"/>
        </a:p>
      </dgm:t>
    </dgm:pt>
    <dgm:pt modelId="{7E39366A-EF03-4992-878D-1F587D06ED8F}" type="parTrans" cxnId="{5C7BB674-DDEF-4ECC-870A-4266C199F095}">
      <dgm:prSet/>
      <dgm:spPr/>
      <dgm:t>
        <a:bodyPr/>
        <a:lstStyle/>
        <a:p>
          <a:endParaRPr lang="el-GR" sz="1800"/>
        </a:p>
      </dgm:t>
    </dgm:pt>
    <dgm:pt modelId="{31551B28-B915-4E51-9868-5E91D61919F5}" type="sibTrans" cxnId="{5C7BB674-DDEF-4ECC-870A-4266C199F095}">
      <dgm:prSet/>
      <dgm:spPr/>
      <dgm:t>
        <a:bodyPr/>
        <a:lstStyle/>
        <a:p>
          <a:endParaRPr lang="el-GR" sz="1800"/>
        </a:p>
      </dgm:t>
    </dgm:pt>
    <dgm:pt modelId="{ECDC7314-1179-4D26-8274-39DF2C795FBD}">
      <dgm:prSet custT="1"/>
      <dgm:spPr/>
      <dgm:t>
        <a:bodyPr/>
        <a:lstStyle/>
        <a:p>
          <a:pPr algn="just" rtl="0"/>
          <a:r>
            <a:rPr lang="el-GR" sz="1800" dirty="0" smtClean="0"/>
            <a:t>3. </a:t>
          </a:r>
          <a:r>
            <a:rPr lang="el-GR" sz="1800" b="1" dirty="0" smtClean="0">
              <a:solidFill>
                <a:srgbClr val="FF0000"/>
              </a:solidFill>
            </a:rPr>
            <a:t>Προσδιορισμός βασικών προβλημάτων:</a:t>
          </a:r>
          <a:r>
            <a:rPr lang="el-GR" sz="1800" dirty="0" smtClean="0"/>
            <a:t> Κατά τον προσδιορισμό των βασικών προβλημάτων που αντιμετώπιζε η Σεβαστή έγινε μια αναδρομή στο ιστορικό της έγγαμης ζωής τους.</a:t>
          </a:r>
          <a:endParaRPr lang="el-GR" sz="1800" dirty="0"/>
        </a:p>
      </dgm:t>
    </dgm:pt>
    <dgm:pt modelId="{BB6ACF61-C151-4975-A28B-1C73F3EC18D8}" type="parTrans" cxnId="{160187D8-0292-41B7-83B0-0A7EDA4A3B56}">
      <dgm:prSet/>
      <dgm:spPr/>
      <dgm:t>
        <a:bodyPr/>
        <a:lstStyle/>
        <a:p>
          <a:endParaRPr lang="el-GR" sz="1800"/>
        </a:p>
      </dgm:t>
    </dgm:pt>
    <dgm:pt modelId="{E91AAB92-3A5A-4D82-995B-6C3CA37078A8}" type="sibTrans" cxnId="{160187D8-0292-41B7-83B0-0A7EDA4A3B56}">
      <dgm:prSet/>
      <dgm:spPr/>
      <dgm:t>
        <a:bodyPr/>
        <a:lstStyle/>
        <a:p>
          <a:endParaRPr lang="el-GR" sz="1800"/>
        </a:p>
      </dgm:t>
    </dgm:pt>
    <dgm:pt modelId="{740DD5BB-20B9-4C7E-AEE4-61E0547A3EFD}">
      <dgm:prSet custT="1"/>
      <dgm:spPr/>
      <dgm:t>
        <a:bodyPr/>
        <a:lstStyle/>
        <a:p>
          <a:pPr algn="just" rtl="0"/>
          <a:r>
            <a:rPr lang="el-GR" sz="1800" dirty="0" smtClean="0"/>
            <a:t>4. </a:t>
          </a:r>
          <a:r>
            <a:rPr lang="el-GR" sz="1800" b="1" dirty="0" smtClean="0">
              <a:solidFill>
                <a:srgbClr val="FF0000"/>
              </a:solidFill>
            </a:rPr>
            <a:t>Ενθάρρυνση έκφρασης συναισθημάτων:</a:t>
          </a:r>
          <a:r>
            <a:rPr lang="el-GR" sz="1800" dirty="0" smtClean="0"/>
            <a:t> Την ενθάρρυνε να εκφράσει τα συναισθήματά της για τον άντρα της, τα πεθερικά της και την κόρη της. </a:t>
          </a:r>
          <a:endParaRPr lang="el-GR" sz="1800" dirty="0"/>
        </a:p>
      </dgm:t>
    </dgm:pt>
    <dgm:pt modelId="{5F1882DF-D62C-4422-8C10-74FEE6CC06CD}" type="parTrans" cxnId="{996C993C-7C31-4D79-AF09-25C82B939ECE}">
      <dgm:prSet/>
      <dgm:spPr/>
      <dgm:t>
        <a:bodyPr/>
        <a:lstStyle/>
        <a:p>
          <a:endParaRPr lang="el-GR" sz="1800"/>
        </a:p>
      </dgm:t>
    </dgm:pt>
    <dgm:pt modelId="{BF582F22-E293-4749-B62B-301DE298D1A3}" type="sibTrans" cxnId="{996C993C-7C31-4D79-AF09-25C82B939ECE}">
      <dgm:prSet/>
      <dgm:spPr/>
      <dgm:t>
        <a:bodyPr/>
        <a:lstStyle/>
        <a:p>
          <a:endParaRPr lang="el-GR" sz="1800"/>
        </a:p>
      </dgm:t>
    </dgm:pt>
    <dgm:pt modelId="{449F7065-F0DD-4D19-BD29-89DB8387E8A5}">
      <dgm:prSet custT="1"/>
      <dgm:spPr/>
      <dgm:t>
        <a:bodyPr/>
        <a:lstStyle/>
        <a:p>
          <a:pPr algn="just" rtl="0"/>
          <a:r>
            <a:rPr lang="el-GR" sz="1800" dirty="0" smtClean="0"/>
            <a:t>5. </a:t>
          </a:r>
          <a:r>
            <a:rPr lang="el-GR" sz="1800" b="1" dirty="0" smtClean="0">
              <a:solidFill>
                <a:srgbClr val="FF0000"/>
              </a:solidFill>
            </a:rPr>
            <a:t>Διερεύνηση και εκτίμηση εναλλακτικών λύσεων: </a:t>
          </a:r>
          <a:r>
            <a:rPr lang="el-GR" sz="1800" dirty="0" smtClean="0"/>
            <a:t>συνειδητοποιεί ότι αυτή ήταν το θύμα της κακοποίησης. Άρχισε να </a:t>
          </a:r>
          <a:r>
            <a:rPr lang="el-GR" sz="1800" dirty="0" err="1" smtClean="0"/>
            <a:t>αποθυματοποιείται</a:t>
          </a:r>
          <a:r>
            <a:rPr lang="el-GR" sz="1800" dirty="0" smtClean="0"/>
            <a:t>. Σταδιακά αντιλαμβάνεται τους λόγους που οδήγησαν στην κακοποίησή της καθώς και τους δυσλειτουργικούς μηχανισμούς της. Η διαδικασία αυτή συνοδεύεται από ενδυνάμωση του Εγώ. Αρχίζει να ανασυγκροτεί τις λανθάνουσες δυνάμεις της και να αποκτά αυτοεκτίμηση.</a:t>
          </a:r>
          <a:endParaRPr lang="el-GR" sz="1800" dirty="0"/>
        </a:p>
      </dgm:t>
    </dgm:pt>
    <dgm:pt modelId="{10585399-3025-40D1-BFDF-1B8D8905AFC2}" type="parTrans" cxnId="{46097B2F-1C09-4BD6-897F-E1A8B10D6FBA}">
      <dgm:prSet/>
      <dgm:spPr/>
      <dgm:t>
        <a:bodyPr/>
        <a:lstStyle/>
        <a:p>
          <a:endParaRPr lang="el-GR" sz="1800"/>
        </a:p>
      </dgm:t>
    </dgm:pt>
    <dgm:pt modelId="{E5107E77-9170-4F8F-A657-C905F087115B}" type="sibTrans" cxnId="{46097B2F-1C09-4BD6-897F-E1A8B10D6FBA}">
      <dgm:prSet/>
      <dgm:spPr/>
      <dgm:t>
        <a:bodyPr/>
        <a:lstStyle/>
        <a:p>
          <a:endParaRPr lang="el-GR" sz="1800"/>
        </a:p>
      </dgm:t>
    </dgm:pt>
    <dgm:pt modelId="{0F0BD484-D2EF-4598-BDEF-109E0FB385ED}" type="pres">
      <dgm:prSet presAssocID="{9517318E-6ABF-4AC3-B695-B9F288B02063}" presName="vert0" presStyleCnt="0">
        <dgm:presLayoutVars>
          <dgm:dir/>
          <dgm:animOne val="branch"/>
          <dgm:animLvl val="lvl"/>
        </dgm:presLayoutVars>
      </dgm:prSet>
      <dgm:spPr/>
      <dgm:t>
        <a:bodyPr/>
        <a:lstStyle/>
        <a:p>
          <a:endParaRPr lang="el-GR"/>
        </a:p>
      </dgm:t>
    </dgm:pt>
    <dgm:pt modelId="{F9F48238-0182-4318-92D1-38530DF9D802}" type="pres">
      <dgm:prSet presAssocID="{122D2AAD-E83F-4562-ACEE-0ACA7E7B7E42}" presName="thickLine" presStyleLbl="alignNode1" presStyleIdx="0" presStyleCnt="5"/>
      <dgm:spPr/>
    </dgm:pt>
    <dgm:pt modelId="{2C0A57BA-D459-44F8-BB82-0CE49263AE5C}" type="pres">
      <dgm:prSet presAssocID="{122D2AAD-E83F-4562-ACEE-0ACA7E7B7E42}" presName="horz1" presStyleCnt="0"/>
      <dgm:spPr/>
    </dgm:pt>
    <dgm:pt modelId="{87E577FC-8424-4D04-9BAA-1E8F15524898}" type="pres">
      <dgm:prSet presAssocID="{122D2AAD-E83F-4562-ACEE-0ACA7E7B7E42}" presName="tx1" presStyleLbl="revTx" presStyleIdx="0" presStyleCnt="5"/>
      <dgm:spPr/>
      <dgm:t>
        <a:bodyPr/>
        <a:lstStyle/>
        <a:p>
          <a:endParaRPr lang="el-GR"/>
        </a:p>
      </dgm:t>
    </dgm:pt>
    <dgm:pt modelId="{6CBAE6E4-0E8B-47DF-858C-66EB328FB05F}" type="pres">
      <dgm:prSet presAssocID="{122D2AAD-E83F-4562-ACEE-0ACA7E7B7E42}" presName="vert1" presStyleCnt="0"/>
      <dgm:spPr/>
    </dgm:pt>
    <dgm:pt modelId="{C34CDC65-5156-456C-8DE9-70BFAA0C731D}" type="pres">
      <dgm:prSet presAssocID="{1E0601FE-87F4-40DA-AC34-24165368A6D2}" presName="thickLine" presStyleLbl="alignNode1" presStyleIdx="1" presStyleCnt="5"/>
      <dgm:spPr/>
    </dgm:pt>
    <dgm:pt modelId="{AED52BFC-AE4C-4A94-84BE-5F3D5A8B2C14}" type="pres">
      <dgm:prSet presAssocID="{1E0601FE-87F4-40DA-AC34-24165368A6D2}" presName="horz1" presStyleCnt="0"/>
      <dgm:spPr/>
    </dgm:pt>
    <dgm:pt modelId="{55EA4377-9219-4F63-9D37-92AF0734BF91}" type="pres">
      <dgm:prSet presAssocID="{1E0601FE-87F4-40DA-AC34-24165368A6D2}" presName="tx1" presStyleLbl="revTx" presStyleIdx="1" presStyleCnt="5"/>
      <dgm:spPr/>
      <dgm:t>
        <a:bodyPr/>
        <a:lstStyle/>
        <a:p>
          <a:endParaRPr lang="el-GR"/>
        </a:p>
      </dgm:t>
    </dgm:pt>
    <dgm:pt modelId="{AD522F72-2C3C-49AA-B010-34DCDED45907}" type="pres">
      <dgm:prSet presAssocID="{1E0601FE-87F4-40DA-AC34-24165368A6D2}" presName="vert1" presStyleCnt="0"/>
      <dgm:spPr/>
    </dgm:pt>
    <dgm:pt modelId="{8E71444C-8704-4EE7-9578-F4FB33BFC0E5}" type="pres">
      <dgm:prSet presAssocID="{ECDC7314-1179-4D26-8274-39DF2C795FBD}" presName="thickLine" presStyleLbl="alignNode1" presStyleIdx="2" presStyleCnt="5"/>
      <dgm:spPr/>
    </dgm:pt>
    <dgm:pt modelId="{7866D635-686E-4550-A04A-5F3343C913A6}" type="pres">
      <dgm:prSet presAssocID="{ECDC7314-1179-4D26-8274-39DF2C795FBD}" presName="horz1" presStyleCnt="0"/>
      <dgm:spPr/>
    </dgm:pt>
    <dgm:pt modelId="{BBE2F0BB-617E-48E0-9D39-21DD1B330272}" type="pres">
      <dgm:prSet presAssocID="{ECDC7314-1179-4D26-8274-39DF2C795FBD}" presName="tx1" presStyleLbl="revTx" presStyleIdx="2" presStyleCnt="5"/>
      <dgm:spPr/>
      <dgm:t>
        <a:bodyPr/>
        <a:lstStyle/>
        <a:p>
          <a:endParaRPr lang="el-GR"/>
        </a:p>
      </dgm:t>
    </dgm:pt>
    <dgm:pt modelId="{D8C156A4-0C04-48DF-9AA9-5D1B926FFA4F}" type="pres">
      <dgm:prSet presAssocID="{ECDC7314-1179-4D26-8274-39DF2C795FBD}" presName="vert1" presStyleCnt="0"/>
      <dgm:spPr/>
    </dgm:pt>
    <dgm:pt modelId="{E3F0B721-1D77-40A3-9EA6-ADA50ADDE414}" type="pres">
      <dgm:prSet presAssocID="{740DD5BB-20B9-4C7E-AEE4-61E0547A3EFD}" presName="thickLine" presStyleLbl="alignNode1" presStyleIdx="3" presStyleCnt="5"/>
      <dgm:spPr/>
    </dgm:pt>
    <dgm:pt modelId="{E0691AF3-4749-4AE2-B058-868ED4CB02CE}" type="pres">
      <dgm:prSet presAssocID="{740DD5BB-20B9-4C7E-AEE4-61E0547A3EFD}" presName="horz1" presStyleCnt="0"/>
      <dgm:spPr/>
    </dgm:pt>
    <dgm:pt modelId="{363BD28B-1D9A-40FC-8B36-A6035ADD4950}" type="pres">
      <dgm:prSet presAssocID="{740DD5BB-20B9-4C7E-AEE4-61E0547A3EFD}" presName="tx1" presStyleLbl="revTx" presStyleIdx="3" presStyleCnt="5"/>
      <dgm:spPr/>
      <dgm:t>
        <a:bodyPr/>
        <a:lstStyle/>
        <a:p>
          <a:endParaRPr lang="el-GR"/>
        </a:p>
      </dgm:t>
    </dgm:pt>
    <dgm:pt modelId="{43C6A1EA-4DD6-4EE4-BF90-CE679BD62531}" type="pres">
      <dgm:prSet presAssocID="{740DD5BB-20B9-4C7E-AEE4-61E0547A3EFD}" presName="vert1" presStyleCnt="0"/>
      <dgm:spPr/>
    </dgm:pt>
    <dgm:pt modelId="{FE6CF9E7-1359-4E77-BD75-50E8ABF38C10}" type="pres">
      <dgm:prSet presAssocID="{449F7065-F0DD-4D19-BD29-89DB8387E8A5}" presName="thickLine" presStyleLbl="alignNode1" presStyleIdx="4" presStyleCnt="5"/>
      <dgm:spPr/>
    </dgm:pt>
    <dgm:pt modelId="{8CC85C35-7F1B-42CC-BE8D-4DDAAF61AB16}" type="pres">
      <dgm:prSet presAssocID="{449F7065-F0DD-4D19-BD29-89DB8387E8A5}" presName="horz1" presStyleCnt="0"/>
      <dgm:spPr/>
    </dgm:pt>
    <dgm:pt modelId="{67268F2D-50BE-4C2E-A967-2F0F222ADE72}" type="pres">
      <dgm:prSet presAssocID="{449F7065-F0DD-4D19-BD29-89DB8387E8A5}" presName="tx1" presStyleLbl="revTx" presStyleIdx="4" presStyleCnt="5"/>
      <dgm:spPr/>
      <dgm:t>
        <a:bodyPr/>
        <a:lstStyle/>
        <a:p>
          <a:endParaRPr lang="el-GR"/>
        </a:p>
      </dgm:t>
    </dgm:pt>
    <dgm:pt modelId="{227A9F56-F561-4EA1-BEE7-338C4C2DA066}" type="pres">
      <dgm:prSet presAssocID="{449F7065-F0DD-4D19-BD29-89DB8387E8A5}" presName="vert1" presStyleCnt="0"/>
      <dgm:spPr/>
    </dgm:pt>
  </dgm:ptLst>
  <dgm:cxnLst>
    <dgm:cxn modelId="{29C2431E-6724-49E9-BD21-934D94218EE8}" type="presOf" srcId="{1E0601FE-87F4-40DA-AC34-24165368A6D2}" destId="{55EA4377-9219-4F63-9D37-92AF0734BF91}" srcOrd="0" destOrd="0" presId="urn:microsoft.com/office/officeart/2008/layout/LinedList"/>
    <dgm:cxn modelId="{46097B2F-1C09-4BD6-897F-E1A8B10D6FBA}" srcId="{9517318E-6ABF-4AC3-B695-B9F288B02063}" destId="{449F7065-F0DD-4D19-BD29-89DB8387E8A5}" srcOrd="4" destOrd="0" parTransId="{10585399-3025-40D1-BFDF-1B8D8905AFC2}" sibTransId="{E5107E77-9170-4F8F-A657-C905F087115B}"/>
    <dgm:cxn modelId="{EF185BC8-6DD5-4FFF-99DA-4DC6E1259A72}" type="presOf" srcId="{449F7065-F0DD-4D19-BD29-89DB8387E8A5}" destId="{67268F2D-50BE-4C2E-A967-2F0F222ADE72}" srcOrd="0" destOrd="0" presId="urn:microsoft.com/office/officeart/2008/layout/LinedList"/>
    <dgm:cxn modelId="{BB92C192-20AC-4AF8-B88B-811887772B64}" type="presOf" srcId="{740DD5BB-20B9-4C7E-AEE4-61E0547A3EFD}" destId="{363BD28B-1D9A-40FC-8B36-A6035ADD4950}" srcOrd="0" destOrd="0" presId="urn:microsoft.com/office/officeart/2008/layout/LinedList"/>
    <dgm:cxn modelId="{866DA0F2-74D6-4060-BF40-1275442CD58E}" type="presOf" srcId="{9517318E-6ABF-4AC3-B695-B9F288B02063}" destId="{0F0BD484-D2EF-4598-BDEF-109E0FB385ED}" srcOrd="0" destOrd="0" presId="urn:microsoft.com/office/officeart/2008/layout/LinedList"/>
    <dgm:cxn modelId="{5C7BB674-DDEF-4ECC-870A-4266C199F095}" srcId="{9517318E-6ABF-4AC3-B695-B9F288B02063}" destId="{1E0601FE-87F4-40DA-AC34-24165368A6D2}" srcOrd="1" destOrd="0" parTransId="{7E39366A-EF03-4992-878D-1F587D06ED8F}" sibTransId="{31551B28-B915-4E51-9868-5E91D61919F5}"/>
    <dgm:cxn modelId="{0FBF96F0-0C63-4B87-A9D7-5907943ECC56}" type="presOf" srcId="{ECDC7314-1179-4D26-8274-39DF2C795FBD}" destId="{BBE2F0BB-617E-48E0-9D39-21DD1B330272}" srcOrd="0" destOrd="0" presId="urn:microsoft.com/office/officeart/2008/layout/LinedList"/>
    <dgm:cxn modelId="{D05510B5-9021-4882-ACC4-D427729CE553}" type="presOf" srcId="{122D2AAD-E83F-4562-ACEE-0ACA7E7B7E42}" destId="{87E577FC-8424-4D04-9BAA-1E8F15524898}" srcOrd="0" destOrd="0" presId="urn:microsoft.com/office/officeart/2008/layout/LinedList"/>
    <dgm:cxn modelId="{160187D8-0292-41B7-83B0-0A7EDA4A3B56}" srcId="{9517318E-6ABF-4AC3-B695-B9F288B02063}" destId="{ECDC7314-1179-4D26-8274-39DF2C795FBD}" srcOrd="2" destOrd="0" parTransId="{BB6ACF61-C151-4975-A28B-1C73F3EC18D8}" sibTransId="{E91AAB92-3A5A-4D82-995B-6C3CA37078A8}"/>
    <dgm:cxn modelId="{996C993C-7C31-4D79-AF09-25C82B939ECE}" srcId="{9517318E-6ABF-4AC3-B695-B9F288B02063}" destId="{740DD5BB-20B9-4C7E-AEE4-61E0547A3EFD}" srcOrd="3" destOrd="0" parTransId="{5F1882DF-D62C-4422-8C10-74FEE6CC06CD}" sibTransId="{BF582F22-E293-4749-B62B-301DE298D1A3}"/>
    <dgm:cxn modelId="{9DE608B0-A7A8-4771-97D8-F1B19E13B361}" srcId="{9517318E-6ABF-4AC3-B695-B9F288B02063}" destId="{122D2AAD-E83F-4562-ACEE-0ACA7E7B7E42}" srcOrd="0" destOrd="0" parTransId="{A2C514BA-4AA4-4AE1-8CEF-027D6DB70703}" sibTransId="{9426C65F-3D95-48DF-81E0-8E47C8CF0AF8}"/>
    <dgm:cxn modelId="{03149AF2-917C-453C-A33F-4FBDA7028077}" type="presParOf" srcId="{0F0BD484-D2EF-4598-BDEF-109E0FB385ED}" destId="{F9F48238-0182-4318-92D1-38530DF9D802}" srcOrd="0" destOrd="0" presId="urn:microsoft.com/office/officeart/2008/layout/LinedList"/>
    <dgm:cxn modelId="{CDE85A12-1DEE-40AB-BADF-CC68DE5D16FB}" type="presParOf" srcId="{0F0BD484-D2EF-4598-BDEF-109E0FB385ED}" destId="{2C0A57BA-D459-44F8-BB82-0CE49263AE5C}" srcOrd="1" destOrd="0" presId="urn:microsoft.com/office/officeart/2008/layout/LinedList"/>
    <dgm:cxn modelId="{6A8A0DB5-FD77-4ADC-B009-B4A249596E33}" type="presParOf" srcId="{2C0A57BA-D459-44F8-BB82-0CE49263AE5C}" destId="{87E577FC-8424-4D04-9BAA-1E8F15524898}" srcOrd="0" destOrd="0" presId="urn:microsoft.com/office/officeart/2008/layout/LinedList"/>
    <dgm:cxn modelId="{9183784F-C864-4168-BEDA-BD7EF4D43D4F}" type="presParOf" srcId="{2C0A57BA-D459-44F8-BB82-0CE49263AE5C}" destId="{6CBAE6E4-0E8B-47DF-858C-66EB328FB05F}" srcOrd="1" destOrd="0" presId="urn:microsoft.com/office/officeart/2008/layout/LinedList"/>
    <dgm:cxn modelId="{F998B3C0-6752-48CB-8EF6-5D7DCF752F53}" type="presParOf" srcId="{0F0BD484-D2EF-4598-BDEF-109E0FB385ED}" destId="{C34CDC65-5156-456C-8DE9-70BFAA0C731D}" srcOrd="2" destOrd="0" presId="urn:microsoft.com/office/officeart/2008/layout/LinedList"/>
    <dgm:cxn modelId="{86C98110-8F77-4828-9310-4A7E3EE9AA50}" type="presParOf" srcId="{0F0BD484-D2EF-4598-BDEF-109E0FB385ED}" destId="{AED52BFC-AE4C-4A94-84BE-5F3D5A8B2C14}" srcOrd="3" destOrd="0" presId="urn:microsoft.com/office/officeart/2008/layout/LinedList"/>
    <dgm:cxn modelId="{B86DF7E3-8430-4D45-9A82-7536DECFABE3}" type="presParOf" srcId="{AED52BFC-AE4C-4A94-84BE-5F3D5A8B2C14}" destId="{55EA4377-9219-4F63-9D37-92AF0734BF91}" srcOrd="0" destOrd="0" presId="urn:microsoft.com/office/officeart/2008/layout/LinedList"/>
    <dgm:cxn modelId="{C272AF26-4AE2-473C-AA6E-BCA2320D4C70}" type="presParOf" srcId="{AED52BFC-AE4C-4A94-84BE-5F3D5A8B2C14}" destId="{AD522F72-2C3C-49AA-B010-34DCDED45907}" srcOrd="1" destOrd="0" presId="urn:microsoft.com/office/officeart/2008/layout/LinedList"/>
    <dgm:cxn modelId="{15BE16DD-2920-4098-BBE6-93977BDECD9A}" type="presParOf" srcId="{0F0BD484-D2EF-4598-BDEF-109E0FB385ED}" destId="{8E71444C-8704-4EE7-9578-F4FB33BFC0E5}" srcOrd="4" destOrd="0" presId="urn:microsoft.com/office/officeart/2008/layout/LinedList"/>
    <dgm:cxn modelId="{93C5D0D0-D0B4-4A19-954A-7A15D4676CFF}" type="presParOf" srcId="{0F0BD484-D2EF-4598-BDEF-109E0FB385ED}" destId="{7866D635-686E-4550-A04A-5F3343C913A6}" srcOrd="5" destOrd="0" presId="urn:microsoft.com/office/officeart/2008/layout/LinedList"/>
    <dgm:cxn modelId="{DEFE2A5F-64D4-4E22-83B1-ABDB6B22D889}" type="presParOf" srcId="{7866D635-686E-4550-A04A-5F3343C913A6}" destId="{BBE2F0BB-617E-48E0-9D39-21DD1B330272}" srcOrd="0" destOrd="0" presId="urn:microsoft.com/office/officeart/2008/layout/LinedList"/>
    <dgm:cxn modelId="{D340435A-919E-4094-B687-269AEAED92BC}" type="presParOf" srcId="{7866D635-686E-4550-A04A-5F3343C913A6}" destId="{D8C156A4-0C04-48DF-9AA9-5D1B926FFA4F}" srcOrd="1" destOrd="0" presId="urn:microsoft.com/office/officeart/2008/layout/LinedList"/>
    <dgm:cxn modelId="{D48A8DD2-3F56-4BBB-8D1E-80DE86FC3898}" type="presParOf" srcId="{0F0BD484-D2EF-4598-BDEF-109E0FB385ED}" destId="{E3F0B721-1D77-40A3-9EA6-ADA50ADDE414}" srcOrd="6" destOrd="0" presId="urn:microsoft.com/office/officeart/2008/layout/LinedList"/>
    <dgm:cxn modelId="{221B64EB-5465-430E-B8FA-BE28021EF05B}" type="presParOf" srcId="{0F0BD484-D2EF-4598-BDEF-109E0FB385ED}" destId="{E0691AF3-4749-4AE2-B058-868ED4CB02CE}" srcOrd="7" destOrd="0" presId="urn:microsoft.com/office/officeart/2008/layout/LinedList"/>
    <dgm:cxn modelId="{1EBA876B-3250-46AF-ADB5-C4F16D3F9D8E}" type="presParOf" srcId="{E0691AF3-4749-4AE2-B058-868ED4CB02CE}" destId="{363BD28B-1D9A-40FC-8B36-A6035ADD4950}" srcOrd="0" destOrd="0" presId="urn:microsoft.com/office/officeart/2008/layout/LinedList"/>
    <dgm:cxn modelId="{C21D94BD-09CC-4399-B6CD-973E36079AD9}" type="presParOf" srcId="{E0691AF3-4749-4AE2-B058-868ED4CB02CE}" destId="{43C6A1EA-4DD6-4EE4-BF90-CE679BD62531}" srcOrd="1" destOrd="0" presId="urn:microsoft.com/office/officeart/2008/layout/LinedList"/>
    <dgm:cxn modelId="{5F5DAEB0-150C-45E4-B2F4-62A4DF606726}" type="presParOf" srcId="{0F0BD484-D2EF-4598-BDEF-109E0FB385ED}" destId="{FE6CF9E7-1359-4E77-BD75-50E8ABF38C10}" srcOrd="8" destOrd="0" presId="urn:microsoft.com/office/officeart/2008/layout/LinedList"/>
    <dgm:cxn modelId="{6730B742-D968-44C9-ABDF-B3D3801F4029}" type="presParOf" srcId="{0F0BD484-D2EF-4598-BDEF-109E0FB385ED}" destId="{8CC85C35-7F1B-42CC-BE8D-4DDAAF61AB16}" srcOrd="9" destOrd="0" presId="urn:microsoft.com/office/officeart/2008/layout/LinedList"/>
    <dgm:cxn modelId="{698320F0-6CFF-431D-A136-8CF9A19F48D8}" type="presParOf" srcId="{8CC85C35-7F1B-42CC-BE8D-4DDAAF61AB16}" destId="{67268F2D-50BE-4C2E-A967-2F0F222ADE72}" srcOrd="0" destOrd="0" presId="urn:microsoft.com/office/officeart/2008/layout/LinedList"/>
    <dgm:cxn modelId="{C0827E89-39F6-4F77-B867-FCB115890304}" type="presParOf" srcId="{8CC85C35-7F1B-42CC-BE8D-4DDAAF61AB16}" destId="{227A9F56-F561-4EA1-BEE7-338C4C2DA0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17318E-6ABF-4AC3-B695-B9F288B0206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l-GR"/>
        </a:p>
      </dgm:t>
    </dgm:pt>
    <dgm:pt modelId="{122D2AAD-E83F-4562-ACEE-0ACA7E7B7E42}">
      <dgm:prSet/>
      <dgm:spPr/>
      <dgm:t>
        <a:bodyPr/>
        <a:lstStyle/>
        <a:p>
          <a:pPr algn="just" rtl="0"/>
          <a:r>
            <a:rPr lang="el-GR" dirty="0" smtClean="0"/>
            <a:t>6. </a:t>
          </a:r>
          <a:r>
            <a:rPr lang="el-GR" b="1" dirty="0" smtClean="0">
              <a:solidFill>
                <a:srgbClr val="FF0000"/>
              </a:solidFill>
            </a:rPr>
            <a:t>Επαναφορά γνωστικής λειτουργικότητας με την εφαρμογή ενός σχεδίου δράσης: </a:t>
          </a:r>
          <a:r>
            <a:rPr lang="el-GR" b="0" dirty="0" smtClean="0">
              <a:solidFill>
                <a:schemeClr val="tx1"/>
              </a:solidFill>
            </a:rPr>
            <a:t>η αναγνώριση των παράλογων σκέψεων της θα τη βοηθήσουν στην </a:t>
          </a:r>
          <a:r>
            <a:rPr lang="el-GR" b="0" dirty="0" err="1" smtClean="0">
              <a:solidFill>
                <a:schemeClr val="tx1"/>
              </a:solidFill>
            </a:rPr>
            <a:t>αναπλαισίωση</a:t>
          </a:r>
          <a:r>
            <a:rPr lang="el-GR" b="0" dirty="0" smtClean="0">
              <a:solidFill>
                <a:schemeClr val="tx1"/>
              </a:solidFill>
            </a:rPr>
            <a:t> της συνολικής κατάστασης που αντιμετωπίζει και στην αντικατάστασή τους από νέες λογικές απόψεις και αποφάσεις. Θα δεχθεί την πρόταση της Κ.Λ. να φιλοξενηθεί σε στέγη κακοποιημένων γυναικών και να αρχίσει τις διαδικασίες διαζυγίου διεκδικώντας την κόρη της. </a:t>
          </a:r>
          <a:r>
            <a:rPr lang="el-GR" dirty="0" smtClean="0"/>
            <a:t> </a:t>
          </a:r>
          <a:endParaRPr lang="el-GR" dirty="0"/>
        </a:p>
      </dgm:t>
    </dgm:pt>
    <dgm:pt modelId="{A2C514BA-4AA4-4AE1-8CEF-027D6DB70703}" type="parTrans" cxnId="{9DE608B0-A7A8-4771-97D8-F1B19E13B361}">
      <dgm:prSet/>
      <dgm:spPr/>
      <dgm:t>
        <a:bodyPr/>
        <a:lstStyle/>
        <a:p>
          <a:endParaRPr lang="el-GR"/>
        </a:p>
      </dgm:t>
    </dgm:pt>
    <dgm:pt modelId="{9426C65F-3D95-48DF-81E0-8E47C8CF0AF8}" type="sibTrans" cxnId="{9DE608B0-A7A8-4771-97D8-F1B19E13B361}">
      <dgm:prSet/>
      <dgm:spPr/>
      <dgm:t>
        <a:bodyPr/>
        <a:lstStyle/>
        <a:p>
          <a:endParaRPr lang="el-GR"/>
        </a:p>
      </dgm:t>
    </dgm:pt>
    <dgm:pt modelId="{1E0601FE-87F4-40DA-AC34-24165368A6D2}">
      <dgm:prSet/>
      <dgm:spPr/>
      <dgm:t>
        <a:bodyPr/>
        <a:lstStyle/>
        <a:p>
          <a:pPr algn="just" rtl="0"/>
          <a:r>
            <a:rPr lang="el-GR" dirty="0" smtClean="0"/>
            <a:t>7. </a:t>
          </a:r>
          <a:r>
            <a:rPr lang="el-GR" b="1" dirty="0" smtClean="0">
              <a:solidFill>
                <a:srgbClr val="FF0000"/>
              </a:solidFill>
            </a:rPr>
            <a:t>Αραιή παρακολούθηση:</a:t>
          </a:r>
          <a:r>
            <a:rPr lang="el-GR" dirty="0" smtClean="0"/>
            <a:t> Θα παρακολουθείται αραιά, εφόσον σταθεροποιηθεί θετικά η λειτουργικότητά της. Δυνατόν όμως, κατά την εφαρμογή του σχεδίου δράσης, να εκδηλωθούν ενδοψυχικές συγκρούσεις, άκαμπτοι μηχανισμοί άμυνας και αυτοκαταστροφικές τάσεις. Σε αυτή την περίπτωση η παρέμβαση σε κρίση βραχείας διάρκειας δεν είναι αρκετή και η Σεβαστή θα πρέπει να παραπεμφθεί για ψυχοθεραπεία. </a:t>
          </a:r>
          <a:endParaRPr lang="el-GR" dirty="0"/>
        </a:p>
      </dgm:t>
    </dgm:pt>
    <dgm:pt modelId="{7E39366A-EF03-4992-878D-1F587D06ED8F}" type="parTrans" cxnId="{5C7BB674-DDEF-4ECC-870A-4266C199F095}">
      <dgm:prSet/>
      <dgm:spPr/>
      <dgm:t>
        <a:bodyPr/>
        <a:lstStyle/>
        <a:p>
          <a:endParaRPr lang="el-GR"/>
        </a:p>
      </dgm:t>
    </dgm:pt>
    <dgm:pt modelId="{31551B28-B915-4E51-9868-5E91D61919F5}" type="sibTrans" cxnId="{5C7BB674-DDEF-4ECC-870A-4266C199F095}">
      <dgm:prSet/>
      <dgm:spPr/>
      <dgm:t>
        <a:bodyPr/>
        <a:lstStyle/>
        <a:p>
          <a:endParaRPr lang="el-GR"/>
        </a:p>
      </dgm:t>
    </dgm:pt>
    <dgm:pt modelId="{0F0BD484-D2EF-4598-BDEF-109E0FB385ED}" type="pres">
      <dgm:prSet presAssocID="{9517318E-6ABF-4AC3-B695-B9F288B02063}" presName="vert0" presStyleCnt="0">
        <dgm:presLayoutVars>
          <dgm:dir/>
          <dgm:animOne val="branch"/>
          <dgm:animLvl val="lvl"/>
        </dgm:presLayoutVars>
      </dgm:prSet>
      <dgm:spPr/>
      <dgm:t>
        <a:bodyPr/>
        <a:lstStyle/>
        <a:p>
          <a:endParaRPr lang="el-GR"/>
        </a:p>
      </dgm:t>
    </dgm:pt>
    <dgm:pt modelId="{F9F48238-0182-4318-92D1-38530DF9D802}" type="pres">
      <dgm:prSet presAssocID="{122D2AAD-E83F-4562-ACEE-0ACA7E7B7E42}" presName="thickLine" presStyleLbl="alignNode1" presStyleIdx="0" presStyleCnt="2"/>
      <dgm:spPr/>
    </dgm:pt>
    <dgm:pt modelId="{2C0A57BA-D459-44F8-BB82-0CE49263AE5C}" type="pres">
      <dgm:prSet presAssocID="{122D2AAD-E83F-4562-ACEE-0ACA7E7B7E42}" presName="horz1" presStyleCnt="0"/>
      <dgm:spPr/>
    </dgm:pt>
    <dgm:pt modelId="{87E577FC-8424-4D04-9BAA-1E8F15524898}" type="pres">
      <dgm:prSet presAssocID="{122D2AAD-E83F-4562-ACEE-0ACA7E7B7E42}" presName="tx1" presStyleLbl="revTx" presStyleIdx="0" presStyleCnt="2"/>
      <dgm:spPr/>
      <dgm:t>
        <a:bodyPr/>
        <a:lstStyle/>
        <a:p>
          <a:endParaRPr lang="el-GR"/>
        </a:p>
      </dgm:t>
    </dgm:pt>
    <dgm:pt modelId="{6CBAE6E4-0E8B-47DF-858C-66EB328FB05F}" type="pres">
      <dgm:prSet presAssocID="{122D2AAD-E83F-4562-ACEE-0ACA7E7B7E42}" presName="vert1" presStyleCnt="0"/>
      <dgm:spPr/>
    </dgm:pt>
    <dgm:pt modelId="{C34CDC65-5156-456C-8DE9-70BFAA0C731D}" type="pres">
      <dgm:prSet presAssocID="{1E0601FE-87F4-40DA-AC34-24165368A6D2}" presName="thickLine" presStyleLbl="alignNode1" presStyleIdx="1" presStyleCnt="2"/>
      <dgm:spPr/>
    </dgm:pt>
    <dgm:pt modelId="{AED52BFC-AE4C-4A94-84BE-5F3D5A8B2C14}" type="pres">
      <dgm:prSet presAssocID="{1E0601FE-87F4-40DA-AC34-24165368A6D2}" presName="horz1" presStyleCnt="0"/>
      <dgm:spPr/>
    </dgm:pt>
    <dgm:pt modelId="{55EA4377-9219-4F63-9D37-92AF0734BF91}" type="pres">
      <dgm:prSet presAssocID="{1E0601FE-87F4-40DA-AC34-24165368A6D2}" presName="tx1" presStyleLbl="revTx" presStyleIdx="1" presStyleCnt="2"/>
      <dgm:spPr/>
      <dgm:t>
        <a:bodyPr/>
        <a:lstStyle/>
        <a:p>
          <a:endParaRPr lang="el-GR"/>
        </a:p>
      </dgm:t>
    </dgm:pt>
    <dgm:pt modelId="{AD522F72-2C3C-49AA-B010-34DCDED45907}" type="pres">
      <dgm:prSet presAssocID="{1E0601FE-87F4-40DA-AC34-24165368A6D2}" presName="vert1" presStyleCnt="0"/>
      <dgm:spPr/>
    </dgm:pt>
  </dgm:ptLst>
  <dgm:cxnLst>
    <dgm:cxn modelId="{5C7BB674-DDEF-4ECC-870A-4266C199F095}" srcId="{9517318E-6ABF-4AC3-B695-B9F288B02063}" destId="{1E0601FE-87F4-40DA-AC34-24165368A6D2}" srcOrd="1" destOrd="0" parTransId="{7E39366A-EF03-4992-878D-1F587D06ED8F}" sibTransId="{31551B28-B915-4E51-9868-5E91D61919F5}"/>
    <dgm:cxn modelId="{9DE608B0-A7A8-4771-97D8-F1B19E13B361}" srcId="{9517318E-6ABF-4AC3-B695-B9F288B02063}" destId="{122D2AAD-E83F-4562-ACEE-0ACA7E7B7E42}" srcOrd="0" destOrd="0" parTransId="{A2C514BA-4AA4-4AE1-8CEF-027D6DB70703}" sibTransId="{9426C65F-3D95-48DF-81E0-8E47C8CF0AF8}"/>
    <dgm:cxn modelId="{30C2F3D5-65F1-4845-98B5-2E8B8D1DC840}" type="presOf" srcId="{1E0601FE-87F4-40DA-AC34-24165368A6D2}" destId="{55EA4377-9219-4F63-9D37-92AF0734BF91}" srcOrd="0" destOrd="0" presId="urn:microsoft.com/office/officeart/2008/layout/LinedList"/>
    <dgm:cxn modelId="{525153A8-B5EF-4F23-9CC3-20A6B911CBA6}" type="presOf" srcId="{9517318E-6ABF-4AC3-B695-B9F288B02063}" destId="{0F0BD484-D2EF-4598-BDEF-109E0FB385ED}" srcOrd="0" destOrd="0" presId="urn:microsoft.com/office/officeart/2008/layout/LinedList"/>
    <dgm:cxn modelId="{C3ECFD4A-07C3-484A-A3AB-DDCAEC724011}" type="presOf" srcId="{122D2AAD-E83F-4562-ACEE-0ACA7E7B7E42}" destId="{87E577FC-8424-4D04-9BAA-1E8F15524898}" srcOrd="0" destOrd="0" presId="urn:microsoft.com/office/officeart/2008/layout/LinedList"/>
    <dgm:cxn modelId="{672FAD3F-090F-4D40-928B-8EF7ADFF84B8}" type="presParOf" srcId="{0F0BD484-D2EF-4598-BDEF-109E0FB385ED}" destId="{F9F48238-0182-4318-92D1-38530DF9D802}" srcOrd="0" destOrd="0" presId="urn:microsoft.com/office/officeart/2008/layout/LinedList"/>
    <dgm:cxn modelId="{B3083B10-7C74-4224-B3D0-66A12714071A}" type="presParOf" srcId="{0F0BD484-D2EF-4598-BDEF-109E0FB385ED}" destId="{2C0A57BA-D459-44F8-BB82-0CE49263AE5C}" srcOrd="1" destOrd="0" presId="urn:microsoft.com/office/officeart/2008/layout/LinedList"/>
    <dgm:cxn modelId="{AE069A90-D3F3-426E-95A4-DC65120D7678}" type="presParOf" srcId="{2C0A57BA-D459-44F8-BB82-0CE49263AE5C}" destId="{87E577FC-8424-4D04-9BAA-1E8F15524898}" srcOrd="0" destOrd="0" presId="urn:microsoft.com/office/officeart/2008/layout/LinedList"/>
    <dgm:cxn modelId="{6489734A-C30C-4D69-A960-6BC76C31EB02}" type="presParOf" srcId="{2C0A57BA-D459-44F8-BB82-0CE49263AE5C}" destId="{6CBAE6E4-0E8B-47DF-858C-66EB328FB05F}" srcOrd="1" destOrd="0" presId="urn:microsoft.com/office/officeart/2008/layout/LinedList"/>
    <dgm:cxn modelId="{BD1FD605-ED82-4AB2-97C1-0CD387BA8F9D}" type="presParOf" srcId="{0F0BD484-D2EF-4598-BDEF-109E0FB385ED}" destId="{C34CDC65-5156-456C-8DE9-70BFAA0C731D}" srcOrd="2" destOrd="0" presId="urn:microsoft.com/office/officeart/2008/layout/LinedList"/>
    <dgm:cxn modelId="{1BC0CE4E-8BEB-4446-A829-5490A44361FD}" type="presParOf" srcId="{0F0BD484-D2EF-4598-BDEF-109E0FB385ED}" destId="{AED52BFC-AE4C-4A94-84BE-5F3D5A8B2C14}" srcOrd="3" destOrd="0" presId="urn:microsoft.com/office/officeart/2008/layout/LinedList"/>
    <dgm:cxn modelId="{CBFE7D9E-81F2-436C-94A5-7FD7519CAC9C}" type="presParOf" srcId="{AED52BFC-AE4C-4A94-84BE-5F3D5A8B2C14}" destId="{55EA4377-9219-4F63-9D37-92AF0734BF91}" srcOrd="0" destOrd="0" presId="urn:microsoft.com/office/officeart/2008/layout/LinedList"/>
    <dgm:cxn modelId="{3258739F-4FD2-4B1E-8CBD-3C0D0E3DFBAD}" type="presParOf" srcId="{AED52BFC-AE4C-4A94-84BE-5F3D5A8B2C14}" destId="{AD522F72-2C3C-49AA-B010-34DCDED4590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E5099E-965B-4748-B2C5-EB7CF5ED2360}" type="doc">
      <dgm:prSet loTypeId="urn:microsoft.com/office/officeart/2005/8/layout/bProcess2" loCatId="process" qsTypeId="urn:microsoft.com/office/officeart/2005/8/quickstyle/simple1" qsCatId="simple" csTypeId="urn:microsoft.com/office/officeart/2005/8/colors/colorful1" csCatId="colorful"/>
      <dgm:spPr/>
      <dgm:t>
        <a:bodyPr/>
        <a:lstStyle/>
        <a:p>
          <a:endParaRPr lang="el-GR"/>
        </a:p>
      </dgm:t>
    </dgm:pt>
    <dgm:pt modelId="{5855FC48-BD5D-453C-9E08-F5FE22CB6949}">
      <dgm:prSet/>
      <dgm:spPr/>
      <dgm:t>
        <a:bodyPr/>
        <a:lstStyle/>
        <a:p>
          <a:pPr rtl="0"/>
          <a:r>
            <a:rPr lang="el-GR" smtClean="0"/>
            <a:t>Η παρέμβαση στην κρίση έχει:</a:t>
          </a:r>
          <a:endParaRPr lang="el-GR"/>
        </a:p>
      </dgm:t>
    </dgm:pt>
    <dgm:pt modelId="{06253C66-9381-4939-8BAF-B7FFD6CA8A8C}" type="parTrans" cxnId="{22BFFB6F-3662-4209-891D-CD743A72F150}">
      <dgm:prSet/>
      <dgm:spPr/>
      <dgm:t>
        <a:bodyPr/>
        <a:lstStyle/>
        <a:p>
          <a:endParaRPr lang="el-GR"/>
        </a:p>
      </dgm:t>
    </dgm:pt>
    <dgm:pt modelId="{720F549E-5F44-42A9-9343-1D0A0F6829BE}" type="sibTrans" cxnId="{22BFFB6F-3662-4209-891D-CD743A72F150}">
      <dgm:prSet/>
      <dgm:spPr/>
      <dgm:t>
        <a:bodyPr/>
        <a:lstStyle/>
        <a:p>
          <a:endParaRPr lang="el-GR"/>
        </a:p>
      </dgm:t>
    </dgm:pt>
    <dgm:pt modelId="{1152CE31-2CB6-4C37-8A2F-14CE3CE500F1}">
      <dgm:prSet/>
      <dgm:spPr/>
      <dgm:t>
        <a:bodyPr/>
        <a:lstStyle/>
        <a:p>
          <a:pPr rtl="0"/>
          <a:r>
            <a:rPr lang="el-GR" smtClean="0"/>
            <a:t>Βραχεία διάρκεια</a:t>
          </a:r>
          <a:endParaRPr lang="el-GR"/>
        </a:p>
      </dgm:t>
    </dgm:pt>
    <dgm:pt modelId="{CD2C669F-942B-419F-BF4A-AC8DC7894034}" type="parTrans" cxnId="{43B6FA71-5001-4DD8-9092-54E592302110}">
      <dgm:prSet/>
      <dgm:spPr/>
      <dgm:t>
        <a:bodyPr/>
        <a:lstStyle/>
        <a:p>
          <a:endParaRPr lang="el-GR"/>
        </a:p>
      </dgm:t>
    </dgm:pt>
    <dgm:pt modelId="{616E0908-3E22-4D4F-A4FD-CD029274EB24}" type="sibTrans" cxnId="{43B6FA71-5001-4DD8-9092-54E592302110}">
      <dgm:prSet/>
      <dgm:spPr/>
      <dgm:t>
        <a:bodyPr/>
        <a:lstStyle/>
        <a:p>
          <a:endParaRPr lang="el-GR"/>
        </a:p>
      </dgm:t>
    </dgm:pt>
    <dgm:pt modelId="{594CADFB-BFE9-4CDC-AF05-D716C015EB1A}">
      <dgm:prSet/>
      <dgm:spPr/>
      <dgm:t>
        <a:bodyPr/>
        <a:lstStyle/>
        <a:p>
          <a:pPr rtl="0"/>
          <a:r>
            <a:rPr lang="el-GR" smtClean="0"/>
            <a:t>Ενεργητικό χαρακτήρα</a:t>
          </a:r>
          <a:endParaRPr lang="el-GR"/>
        </a:p>
      </dgm:t>
    </dgm:pt>
    <dgm:pt modelId="{D00E8A1D-C4AB-4F73-865B-8AAC5A9796DC}" type="parTrans" cxnId="{D46DD8C7-C7D9-4F82-BA4E-B5965676678B}">
      <dgm:prSet/>
      <dgm:spPr/>
      <dgm:t>
        <a:bodyPr/>
        <a:lstStyle/>
        <a:p>
          <a:endParaRPr lang="el-GR"/>
        </a:p>
      </dgm:t>
    </dgm:pt>
    <dgm:pt modelId="{E05BCF4D-8C80-458D-A3FD-8B26107E9519}" type="sibTrans" cxnId="{D46DD8C7-C7D9-4F82-BA4E-B5965676678B}">
      <dgm:prSet/>
      <dgm:spPr/>
      <dgm:t>
        <a:bodyPr/>
        <a:lstStyle/>
        <a:p>
          <a:endParaRPr lang="el-GR"/>
        </a:p>
      </dgm:t>
    </dgm:pt>
    <dgm:pt modelId="{B73510D7-4DB3-45C8-8BA0-31FC7DE340B0}">
      <dgm:prSet/>
      <dgm:spPr/>
      <dgm:t>
        <a:bodyPr/>
        <a:lstStyle/>
        <a:p>
          <a:pPr rtl="0"/>
          <a:r>
            <a:rPr lang="el-GR" smtClean="0"/>
            <a:t>Άμεση στόχευση στη λειτουργικότητα</a:t>
          </a:r>
          <a:endParaRPr lang="el-GR"/>
        </a:p>
      </dgm:t>
    </dgm:pt>
    <dgm:pt modelId="{BE61AE81-1892-43C4-9627-7EE22E74C999}" type="parTrans" cxnId="{85C3FCB0-7404-445B-956D-7CE2481F9DE6}">
      <dgm:prSet/>
      <dgm:spPr/>
      <dgm:t>
        <a:bodyPr/>
        <a:lstStyle/>
        <a:p>
          <a:endParaRPr lang="el-GR"/>
        </a:p>
      </dgm:t>
    </dgm:pt>
    <dgm:pt modelId="{4640129C-B85B-4335-8D38-A176BBFCBAAA}" type="sibTrans" cxnId="{85C3FCB0-7404-445B-956D-7CE2481F9DE6}">
      <dgm:prSet/>
      <dgm:spPr/>
      <dgm:t>
        <a:bodyPr/>
        <a:lstStyle/>
        <a:p>
          <a:endParaRPr lang="el-GR"/>
        </a:p>
      </dgm:t>
    </dgm:pt>
    <dgm:pt modelId="{E0F64E08-3B95-4030-A66B-A1D6E2136C78}" type="pres">
      <dgm:prSet presAssocID="{47E5099E-965B-4748-B2C5-EB7CF5ED2360}" presName="diagram" presStyleCnt="0">
        <dgm:presLayoutVars>
          <dgm:dir/>
          <dgm:resizeHandles/>
        </dgm:presLayoutVars>
      </dgm:prSet>
      <dgm:spPr/>
      <dgm:t>
        <a:bodyPr/>
        <a:lstStyle/>
        <a:p>
          <a:endParaRPr lang="el-GR"/>
        </a:p>
      </dgm:t>
    </dgm:pt>
    <dgm:pt modelId="{F801557D-364D-4ECA-BD83-997555FF291E}" type="pres">
      <dgm:prSet presAssocID="{5855FC48-BD5D-453C-9E08-F5FE22CB6949}" presName="firstNode" presStyleLbl="node1" presStyleIdx="0" presStyleCnt="4">
        <dgm:presLayoutVars>
          <dgm:bulletEnabled val="1"/>
        </dgm:presLayoutVars>
      </dgm:prSet>
      <dgm:spPr/>
      <dgm:t>
        <a:bodyPr/>
        <a:lstStyle/>
        <a:p>
          <a:endParaRPr lang="el-GR"/>
        </a:p>
      </dgm:t>
    </dgm:pt>
    <dgm:pt modelId="{58324735-A8AA-4D99-A01F-7131FDEAB233}" type="pres">
      <dgm:prSet presAssocID="{720F549E-5F44-42A9-9343-1D0A0F6829BE}" presName="sibTrans" presStyleLbl="sibTrans2D1" presStyleIdx="0" presStyleCnt="3"/>
      <dgm:spPr/>
      <dgm:t>
        <a:bodyPr/>
        <a:lstStyle/>
        <a:p>
          <a:endParaRPr lang="el-GR"/>
        </a:p>
      </dgm:t>
    </dgm:pt>
    <dgm:pt modelId="{5365B767-5286-4F58-B00E-27B093EA449A}" type="pres">
      <dgm:prSet presAssocID="{1152CE31-2CB6-4C37-8A2F-14CE3CE500F1}" presName="middleNode" presStyleCnt="0"/>
      <dgm:spPr/>
    </dgm:pt>
    <dgm:pt modelId="{803A63F9-5172-4FB5-82D7-EE33C1446A0F}" type="pres">
      <dgm:prSet presAssocID="{1152CE31-2CB6-4C37-8A2F-14CE3CE500F1}" presName="padding" presStyleLbl="node1" presStyleIdx="0" presStyleCnt="4"/>
      <dgm:spPr/>
    </dgm:pt>
    <dgm:pt modelId="{744B8E6C-324E-476F-A30E-093C722A7888}" type="pres">
      <dgm:prSet presAssocID="{1152CE31-2CB6-4C37-8A2F-14CE3CE500F1}" presName="shape" presStyleLbl="node1" presStyleIdx="1" presStyleCnt="4">
        <dgm:presLayoutVars>
          <dgm:bulletEnabled val="1"/>
        </dgm:presLayoutVars>
      </dgm:prSet>
      <dgm:spPr/>
      <dgm:t>
        <a:bodyPr/>
        <a:lstStyle/>
        <a:p>
          <a:endParaRPr lang="el-GR"/>
        </a:p>
      </dgm:t>
    </dgm:pt>
    <dgm:pt modelId="{48D5A993-22EC-4D1B-A8AD-321F8E8D1F93}" type="pres">
      <dgm:prSet presAssocID="{616E0908-3E22-4D4F-A4FD-CD029274EB24}" presName="sibTrans" presStyleLbl="sibTrans2D1" presStyleIdx="1" presStyleCnt="3"/>
      <dgm:spPr/>
      <dgm:t>
        <a:bodyPr/>
        <a:lstStyle/>
        <a:p>
          <a:endParaRPr lang="el-GR"/>
        </a:p>
      </dgm:t>
    </dgm:pt>
    <dgm:pt modelId="{49B9FEEF-386C-4559-B3FA-F2BED9416059}" type="pres">
      <dgm:prSet presAssocID="{594CADFB-BFE9-4CDC-AF05-D716C015EB1A}" presName="middleNode" presStyleCnt="0"/>
      <dgm:spPr/>
    </dgm:pt>
    <dgm:pt modelId="{B6099B9A-6082-4532-A220-0B5B3038E1EC}" type="pres">
      <dgm:prSet presAssocID="{594CADFB-BFE9-4CDC-AF05-D716C015EB1A}" presName="padding" presStyleLbl="node1" presStyleIdx="1" presStyleCnt="4"/>
      <dgm:spPr/>
    </dgm:pt>
    <dgm:pt modelId="{FB81CC74-2978-490E-8E8B-E94C7FAF48D9}" type="pres">
      <dgm:prSet presAssocID="{594CADFB-BFE9-4CDC-AF05-D716C015EB1A}" presName="shape" presStyleLbl="node1" presStyleIdx="2" presStyleCnt="4">
        <dgm:presLayoutVars>
          <dgm:bulletEnabled val="1"/>
        </dgm:presLayoutVars>
      </dgm:prSet>
      <dgm:spPr/>
      <dgm:t>
        <a:bodyPr/>
        <a:lstStyle/>
        <a:p>
          <a:endParaRPr lang="el-GR"/>
        </a:p>
      </dgm:t>
    </dgm:pt>
    <dgm:pt modelId="{27927121-1885-4CCD-BCCE-D98C105E7C53}" type="pres">
      <dgm:prSet presAssocID="{E05BCF4D-8C80-458D-A3FD-8B26107E9519}" presName="sibTrans" presStyleLbl="sibTrans2D1" presStyleIdx="2" presStyleCnt="3"/>
      <dgm:spPr/>
      <dgm:t>
        <a:bodyPr/>
        <a:lstStyle/>
        <a:p>
          <a:endParaRPr lang="el-GR"/>
        </a:p>
      </dgm:t>
    </dgm:pt>
    <dgm:pt modelId="{5F509FC9-6B01-4F2C-9286-4018B6CF2F82}" type="pres">
      <dgm:prSet presAssocID="{B73510D7-4DB3-45C8-8BA0-31FC7DE340B0}" presName="lastNode" presStyleLbl="node1" presStyleIdx="3" presStyleCnt="4">
        <dgm:presLayoutVars>
          <dgm:bulletEnabled val="1"/>
        </dgm:presLayoutVars>
      </dgm:prSet>
      <dgm:spPr/>
      <dgm:t>
        <a:bodyPr/>
        <a:lstStyle/>
        <a:p>
          <a:endParaRPr lang="el-GR"/>
        </a:p>
      </dgm:t>
    </dgm:pt>
  </dgm:ptLst>
  <dgm:cxnLst>
    <dgm:cxn modelId="{04A54571-4F91-484B-B318-FD9C17862B38}" type="presOf" srcId="{594CADFB-BFE9-4CDC-AF05-D716C015EB1A}" destId="{FB81CC74-2978-490E-8E8B-E94C7FAF48D9}" srcOrd="0" destOrd="0" presId="urn:microsoft.com/office/officeart/2005/8/layout/bProcess2"/>
    <dgm:cxn modelId="{52552A48-123A-4B6A-9D96-6C9B153CE54D}" type="presOf" srcId="{B73510D7-4DB3-45C8-8BA0-31FC7DE340B0}" destId="{5F509FC9-6B01-4F2C-9286-4018B6CF2F82}" srcOrd="0" destOrd="0" presId="urn:microsoft.com/office/officeart/2005/8/layout/bProcess2"/>
    <dgm:cxn modelId="{FB55C80C-284D-4857-825A-4510ACF63706}" type="presOf" srcId="{47E5099E-965B-4748-B2C5-EB7CF5ED2360}" destId="{E0F64E08-3B95-4030-A66B-A1D6E2136C78}" srcOrd="0" destOrd="0" presId="urn:microsoft.com/office/officeart/2005/8/layout/bProcess2"/>
    <dgm:cxn modelId="{85C3FCB0-7404-445B-956D-7CE2481F9DE6}" srcId="{47E5099E-965B-4748-B2C5-EB7CF5ED2360}" destId="{B73510D7-4DB3-45C8-8BA0-31FC7DE340B0}" srcOrd="3" destOrd="0" parTransId="{BE61AE81-1892-43C4-9627-7EE22E74C999}" sibTransId="{4640129C-B85B-4335-8D38-A176BBFCBAAA}"/>
    <dgm:cxn modelId="{786BBC73-EC7C-421B-B901-A9416D27F73C}" type="presOf" srcId="{720F549E-5F44-42A9-9343-1D0A0F6829BE}" destId="{58324735-A8AA-4D99-A01F-7131FDEAB233}" srcOrd="0" destOrd="0" presId="urn:microsoft.com/office/officeart/2005/8/layout/bProcess2"/>
    <dgm:cxn modelId="{8AF7D4B0-A394-4465-A21A-37F8F7C6FB5C}" type="presOf" srcId="{5855FC48-BD5D-453C-9E08-F5FE22CB6949}" destId="{F801557D-364D-4ECA-BD83-997555FF291E}" srcOrd="0" destOrd="0" presId="urn:microsoft.com/office/officeart/2005/8/layout/bProcess2"/>
    <dgm:cxn modelId="{22BFFB6F-3662-4209-891D-CD743A72F150}" srcId="{47E5099E-965B-4748-B2C5-EB7CF5ED2360}" destId="{5855FC48-BD5D-453C-9E08-F5FE22CB6949}" srcOrd="0" destOrd="0" parTransId="{06253C66-9381-4939-8BAF-B7FFD6CA8A8C}" sibTransId="{720F549E-5F44-42A9-9343-1D0A0F6829BE}"/>
    <dgm:cxn modelId="{2513D306-2EBA-494A-9741-325DD7EDD04F}" type="presOf" srcId="{E05BCF4D-8C80-458D-A3FD-8B26107E9519}" destId="{27927121-1885-4CCD-BCCE-D98C105E7C53}" srcOrd="0" destOrd="0" presId="urn:microsoft.com/office/officeart/2005/8/layout/bProcess2"/>
    <dgm:cxn modelId="{D46DD8C7-C7D9-4F82-BA4E-B5965676678B}" srcId="{47E5099E-965B-4748-B2C5-EB7CF5ED2360}" destId="{594CADFB-BFE9-4CDC-AF05-D716C015EB1A}" srcOrd="2" destOrd="0" parTransId="{D00E8A1D-C4AB-4F73-865B-8AAC5A9796DC}" sibTransId="{E05BCF4D-8C80-458D-A3FD-8B26107E9519}"/>
    <dgm:cxn modelId="{79A792A2-1DD2-411F-978C-D99B39BD3392}" type="presOf" srcId="{1152CE31-2CB6-4C37-8A2F-14CE3CE500F1}" destId="{744B8E6C-324E-476F-A30E-093C722A7888}" srcOrd="0" destOrd="0" presId="urn:microsoft.com/office/officeart/2005/8/layout/bProcess2"/>
    <dgm:cxn modelId="{E344500E-25D2-44DA-B32A-444F38BE5C6C}" type="presOf" srcId="{616E0908-3E22-4D4F-A4FD-CD029274EB24}" destId="{48D5A993-22EC-4D1B-A8AD-321F8E8D1F93}" srcOrd="0" destOrd="0" presId="urn:microsoft.com/office/officeart/2005/8/layout/bProcess2"/>
    <dgm:cxn modelId="{43B6FA71-5001-4DD8-9092-54E592302110}" srcId="{47E5099E-965B-4748-B2C5-EB7CF5ED2360}" destId="{1152CE31-2CB6-4C37-8A2F-14CE3CE500F1}" srcOrd="1" destOrd="0" parTransId="{CD2C669F-942B-419F-BF4A-AC8DC7894034}" sibTransId="{616E0908-3E22-4D4F-A4FD-CD029274EB24}"/>
    <dgm:cxn modelId="{BF7C0371-E7AD-4DC3-AF8F-C79226699B6C}" type="presParOf" srcId="{E0F64E08-3B95-4030-A66B-A1D6E2136C78}" destId="{F801557D-364D-4ECA-BD83-997555FF291E}" srcOrd="0" destOrd="0" presId="urn:microsoft.com/office/officeart/2005/8/layout/bProcess2"/>
    <dgm:cxn modelId="{655BC2AF-C5CD-4AF3-924A-5245294ABD7A}" type="presParOf" srcId="{E0F64E08-3B95-4030-A66B-A1D6E2136C78}" destId="{58324735-A8AA-4D99-A01F-7131FDEAB233}" srcOrd="1" destOrd="0" presId="urn:microsoft.com/office/officeart/2005/8/layout/bProcess2"/>
    <dgm:cxn modelId="{FB3178AC-6B49-49B1-9313-91304B8E6AEB}" type="presParOf" srcId="{E0F64E08-3B95-4030-A66B-A1D6E2136C78}" destId="{5365B767-5286-4F58-B00E-27B093EA449A}" srcOrd="2" destOrd="0" presId="urn:microsoft.com/office/officeart/2005/8/layout/bProcess2"/>
    <dgm:cxn modelId="{92BB208B-C8E4-4CC2-8A27-16E2789C7AF9}" type="presParOf" srcId="{5365B767-5286-4F58-B00E-27B093EA449A}" destId="{803A63F9-5172-4FB5-82D7-EE33C1446A0F}" srcOrd="0" destOrd="0" presId="urn:microsoft.com/office/officeart/2005/8/layout/bProcess2"/>
    <dgm:cxn modelId="{2EED3744-6B73-417B-B778-20DC8F9FF949}" type="presParOf" srcId="{5365B767-5286-4F58-B00E-27B093EA449A}" destId="{744B8E6C-324E-476F-A30E-093C722A7888}" srcOrd="1" destOrd="0" presId="urn:microsoft.com/office/officeart/2005/8/layout/bProcess2"/>
    <dgm:cxn modelId="{1293A220-A067-42FA-A857-3AA7B8F8B882}" type="presParOf" srcId="{E0F64E08-3B95-4030-A66B-A1D6E2136C78}" destId="{48D5A993-22EC-4D1B-A8AD-321F8E8D1F93}" srcOrd="3" destOrd="0" presId="urn:microsoft.com/office/officeart/2005/8/layout/bProcess2"/>
    <dgm:cxn modelId="{01B045BA-D150-4C99-8658-5952E8F0DAAE}" type="presParOf" srcId="{E0F64E08-3B95-4030-A66B-A1D6E2136C78}" destId="{49B9FEEF-386C-4559-B3FA-F2BED9416059}" srcOrd="4" destOrd="0" presId="urn:microsoft.com/office/officeart/2005/8/layout/bProcess2"/>
    <dgm:cxn modelId="{D3E0B79B-1352-4907-82B7-2276909E76DB}" type="presParOf" srcId="{49B9FEEF-386C-4559-B3FA-F2BED9416059}" destId="{B6099B9A-6082-4532-A220-0B5B3038E1EC}" srcOrd="0" destOrd="0" presId="urn:microsoft.com/office/officeart/2005/8/layout/bProcess2"/>
    <dgm:cxn modelId="{24565554-4B53-4205-AB8B-FDCB76CE5AB0}" type="presParOf" srcId="{49B9FEEF-386C-4559-B3FA-F2BED9416059}" destId="{FB81CC74-2978-490E-8E8B-E94C7FAF48D9}" srcOrd="1" destOrd="0" presId="urn:microsoft.com/office/officeart/2005/8/layout/bProcess2"/>
    <dgm:cxn modelId="{E4F8A32E-E057-4919-B036-B5EE915AB22D}" type="presParOf" srcId="{E0F64E08-3B95-4030-A66B-A1D6E2136C78}" destId="{27927121-1885-4CCD-BCCE-D98C105E7C53}" srcOrd="5" destOrd="0" presId="urn:microsoft.com/office/officeart/2005/8/layout/bProcess2"/>
    <dgm:cxn modelId="{5233B144-D410-4363-82A6-CF846EE6BD46}" type="presParOf" srcId="{E0F64E08-3B95-4030-A66B-A1D6E2136C78}" destId="{5F509FC9-6B01-4F2C-9286-4018B6CF2F82}" srcOrd="6"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B56CF0-F0F2-4450-84CA-E972BF90462B}"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l-GR"/>
        </a:p>
      </dgm:t>
    </dgm:pt>
    <dgm:pt modelId="{9E9F79D6-55AF-4585-857D-D1407DE2A4DC}">
      <dgm:prSet/>
      <dgm:spPr/>
      <dgm:t>
        <a:bodyPr/>
        <a:lstStyle/>
        <a:p>
          <a:pPr rtl="0"/>
          <a:r>
            <a:rPr lang="el-GR" b="1" dirty="0" smtClean="0"/>
            <a:t>Ο κοινωνικός λειτουργός στο σχολείο:</a:t>
          </a:r>
          <a:endParaRPr lang="el-GR" b="1" dirty="0"/>
        </a:p>
      </dgm:t>
    </dgm:pt>
    <dgm:pt modelId="{4D43F882-FEB2-4AAD-8750-09523548605C}" type="parTrans" cxnId="{973EDB82-F700-41A7-BB2A-5ECBCEE1F7FB}">
      <dgm:prSet/>
      <dgm:spPr/>
      <dgm:t>
        <a:bodyPr/>
        <a:lstStyle/>
        <a:p>
          <a:endParaRPr lang="el-GR"/>
        </a:p>
      </dgm:t>
    </dgm:pt>
    <dgm:pt modelId="{E5CCEDD4-2A6E-4117-9EA9-A030371035D4}" type="sibTrans" cxnId="{973EDB82-F700-41A7-BB2A-5ECBCEE1F7FB}">
      <dgm:prSet/>
      <dgm:spPr/>
      <dgm:t>
        <a:bodyPr/>
        <a:lstStyle/>
        <a:p>
          <a:endParaRPr lang="el-GR"/>
        </a:p>
      </dgm:t>
    </dgm:pt>
    <dgm:pt modelId="{1D44569A-EDA9-45B1-976A-5982AE1F5197}">
      <dgm:prSet/>
      <dgm:spPr/>
      <dgm:t>
        <a:bodyPr/>
        <a:lstStyle/>
        <a:p>
          <a:pPr rtl="0"/>
          <a:r>
            <a:rPr lang="el-GR" dirty="0" smtClean="0"/>
            <a:t>Σταθεροποιεί</a:t>
          </a:r>
          <a:endParaRPr lang="el-GR" dirty="0"/>
        </a:p>
      </dgm:t>
    </dgm:pt>
    <dgm:pt modelId="{3742A42A-5D70-4A23-A43F-1154A3F518C9}" type="parTrans" cxnId="{D4C8083F-6BB3-4D65-8022-209221E64518}">
      <dgm:prSet/>
      <dgm:spPr/>
      <dgm:t>
        <a:bodyPr/>
        <a:lstStyle/>
        <a:p>
          <a:endParaRPr lang="el-GR"/>
        </a:p>
      </dgm:t>
    </dgm:pt>
    <dgm:pt modelId="{6B7B938B-59F4-495E-B713-D3CC2AA1E3B5}" type="sibTrans" cxnId="{D4C8083F-6BB3-4D65-8022-209221E64518}">
      <dgm:prSet/>
      <dgm:spPr/>
      <dgm:t>
        <a:bodyPr/>
        <a:lstStyle/>
        <a:p>
          <a:endParaRPr lang="el-GR"/>
        </a:p>
      </dgm:t>
    </dgm:pt>
    <dgm:pt modelId="{5A13E489-075A-4083-AB2F-AE3A1EA303D4}">
      <dgm:prSet/>
      <dgm:spPr/>
      <dgm:t>
        <a:bodyPr/>
        <a:lstStyle/>
        <a:p>
          <a:pPr rtl="0"/>
          <a:r>
            <a:rPr lang="el-GR" smtClean="0"/>
            <a:t>Αξιολογεί</a:t>
          </a:r>
          <a:endParaRPr lang="el-GR"/>
        </a:p>
      </dgm:t>
    </dgm:pt>
    <dgm:pt modelId="{AFECBFC8-9BE3-4141-8DF6-1A2CA9FE7AF4}" type="parTrans" cxnId="{4B62EC54-704F-437E-ABE8-EAAA0F28C00A}">
      <dgm:prSet/>
      <dgm:spPr/>
      <dgm:t>
        <a:bodyPr/>
        <a:lstStyle/>
        <a:p>
          <a:endParaRPr lang="el-GR"/>
        </a:p>
      </dgm:t>
    </dgm:pt>
    <dgm:pt modelId="{5CC1AB61-2C65-4F21-8A48-6FEC06F32F76}" type="sibTrans" cxnId="{4B62EC54-704F-437E-ABE8-EAAA0F28C00A}">
      <dgm:prSet/>
      <dgm:spPr/>
      <dgm:t>
        <a:bodyPr/>
        <a:lstStyle/>
        <a:p>
          <a:endParaRPr lang="el-GR"/>
        </a:p>
      </dgm:t>
    </dgm:pt>
    <dgm:pt modelId="{F4604695-1C51-4936-B7F0-D8E33AB24BEE}">
      <dgm:prSet/>
      <dgm:spPr/>
      <dgm:t>
        <a:bodyPr/>
        <a:lstStyle/>
        <a:p>
          <a:pPr rtl="0"/>
          <a:r>
            <a:rPr lang="el-GR" smtClean="0"/>
            <a:t>Ενεργοποιεί δίκτυα</a:t>
          </a:r>
          <a:endParaRPr lang="el-GR"/>
        </a:p>
      </dgm:t>
    </dgm:pt>
    <dgm:pt modelId="{77B00111-CD11-45F1-88CC-FFFD256B422C}" type="parTrans" cxnId="{58D687C9-A522-4B48-AFCE-899942B8C5F6}">
      <dgm:prSet/>
      <dgm:spPr/>
      <dgm:t>
        <a:bodyPr/>
        <a:lstStyle/>
        <a:p>
          <a:endParaRPr lang="el-GR"/>
        </a:p>
      </dgm:t>
    </dgm:pt>
    <dgm:pt modelId="{BA8EB8F5-AFEA-4546-B8B2-5C2AD1AC9715}" type="sibTrans" cxnId="{58D687C9-A522-4B48-AFCE-899942B8C5F6}">
      <dgm:prSet/>
      <dgm:spPr/>
      <dgm:t>
        <a:bodyPr/>
        <a:lstStyle/>
        <a:p>
          <a:endParaRPr lang="el-GR"/>
        </a:p>
      </dgm:t>
    </dgm:pt>
    <dgm:pt modelId="{FEA1386E-1BA2-41CC-8FB2-6A2DB66DF226}">
      <dgm:prSet/>
      <dgm:spPr/>
      <dgm:t>
        <a:bodyPr/>
        <a:lstStyle/>
        <a:p>
          <a:pPr rtl="0"/>
          <a:r>
            <a:rPr lang="el-GR" smtClean="0"/>
            <a:t>Προστατεύει</a:t>
          </a:r>
          <a:endParaRPr lang="el-GR"/>
        </a:p>
      </dgm:t>
    </dgm:pt>
    <dgm:pt modelId="{EEC06636-B628-47A5-8B4C-E7559507A0CA}" type="parTrans" cxnId="{F4D805D3-1C07-4D89-9F4E-161B8472F643}">
      <dgm:prSet/>
      <dgm:spPr/>
      <dgm:t>
        <a:bodyPr/>
        <a:lstStyle/>
        <a:p>
          <a:endParaRPr lang="el-GR"/>
        </a:p>
      </dgm:t>
    </dgm:pt>
    <dgm:pt modelId="{EAE8CA5E-8953-4E12-9F39-1600AD0A1A0F}" type="sibTrans" cxnId="{F4D805D3-1C07-4D89-9F4E-161B8472F643}">
      <dgm:prSet/>
      <dgm:spPr/>
      <dgm:t>
        <a:bodyPr/>
        <a:lstStyle/>
        <a:p>
          <a:endParaRPr lang="el-GR"/>
        </a:p>
      </dgm:t>
    </dgm:pt>
    <dgm:pt modelId="{E13A8058-8E60-42C3-BAEB-8073D0DF6AA7}">
      <dgm:prSet/>
      <dgm:spPr/>
      <dgm:t>
        <a:bodyPr/>
        <a:lstStyle/>
        <a:p>
          <a:endParaRPr lang="el-GR"/>
        </a:p>
      </dgm:t>
    </dgm:pt>
    <dgm:pt modelId="{F9CEF7EF-00B3-46D3-9C07-D4E487E4A841}" type="parTrans" cxnId="{7F0FD97C-3633-445B-B4BC-12A787639A12}">
      <dgm:prSet/>
      <dgm:spPr/>
      <dgm:t>
        <a:bodyPr/>
        <a:lstStyle/>
        <a:p>
          <a:endParaRPr lang="el-GR"/>
        </a:p>
      </dgm:t>
    </dgm:pt>
    <dgm:pt modelId="{0D89527C-70CC-465D-A4B4-77B95FC4C5A1}" type="sibTrans" cxnId="{7F0FD97C-3633-445B-B4BC-12A787639A12}">
      <dgm:prSet/>
      <dgm:spPr/>
      <dgm:t>
        <a:bodyPr/>
        <a:lstStyle/>
        <a:p>
          <a:endParaRPr lang="el-GR"/>
        </a:p>
      </dgm:t>
    </dgm:pt>
    <dgm:pt modelId="{3AFAD61B-4550-47E7-83B9-DC3B7756F65B}" type="pres">
      <dgm:prSet presAssocID="{9EB56CF0-F0F2-4450-84CA-E972BF90462B}" presName="outerComposite" presStyleCnt="0">
        <dgm:presLayoutVars>
          <dgm:chMax val="5"/>
          <dgm:dir/>
          <dgm:resizeHandles val="exact"/>
        </dgm:presLayoutVars>
      </dgm:prSet>
      <dgm:spPr/>
      <dgm:t>
        <a:bodyPr/>
        <a:lstStyle/>
        <a:p>
          <a:endParaRPr lang="el-GR"/>
        </a:p>
      </dgm:t>
    </dgm:pt>
    <dgm:pt modelId="{0924FA0A-A3A6-45EA-8FB1-2D93ACEDAE89}" type="pres">
      <dgm:prSet presAssocID="{9EB56CF0-F0F2-4450-84CA-E972BF90462B}" presName="dummyMaxCanvas" presStyleCnt="0">
        <dgm:presLayoutVars/>
      </dgm:prSet>
      <dgm:spPr/>
    </dgm:pt>
    <dgm:pt modelId="{BBFF89A2-BD26-4B45-8102-5203065715F7}" type="pres">
      <dgm:prSet presAssocID="{9EB56CF0-F0F2-4450-84CA-E972BF90462B}" presName="FiveNodes_1" presStyleLbl="node1" presStyleIdx="0" presStyleCnt="5">
        <dgm:presLayoutVars>
          <dgm:bulletEnabled val="1"/>
        </dgm:presLayoutVars>
      </dgm:prSet>
      <dgm:spPr/>
      <dgm:t>
        <a:bodyPr/>
        <a:lstStyle/>
        <a:p>
          <a:endParaRPr lang="el-GR"/>
        </a:p>
      </dgm:t>
    </dgm:pt>
    <dgm:pt modelId="{09912C09-45B4-42D2-853B-FB1E02A4F071}" type="pres">
      <dgm:prSet presAssocID="{9EB56CF0-F0F2-4450-84CA-E972BF90462B}" presName="FiveNodes_2" presStyleLbl="node1" presStyleIdx="1" presStyleCnt="5">
        <dgm:presLayoutVars>
          <dgm:bulletEnabled val="1"/>
        </dgm:presLayoutVars>
      </dgm:prSet>
      <dgm:spPr/>
      <dgm:t>
        <a:bodyPr/>
        <a:lstStyle/>
        <a:p>
          <a:endParaRPr lang="el-GR"/>
        </a:p>
      </dgm:t>
    </dgm:pt>
    <dgm:pt modelId="{A7089BB0-2A01-4EE5-99A9-D1245D0928BA}" type="pres">
      <dgm:prSet presAssocID="{9EB56CF0-F0F2-4450-84CA-E972BF90462B}" presName="FiveNodes_3" presStyleLbl="node1" presStyleIdx="2" presStyleCnt="5">
        <dgm:presLayoutVars>
          <dgm:bulletEnabled val="1"/>
        </dgm:presLayoutVars>
      </dgm:prSet>
      <dgm:spPr/>
      <dgm:t>
        <a:bodyPr/>
        <a:lstStyle/>
        <a:p>
          <a:endParaRPr lang="el-GR"/>
        </a:p>
      </dgm:t>
    </dgm:pt>
    <dgm:pt modelId="{D3E2140E-4696-4030-9B29-FBF9210776D8}" type="pres">
      <dgm:prSet presAssocID="{9EB56CF0-F0F2-4450-84CA-E972BF90462B}" presName="FiveNodes_4" presStyleLbl="node1" presStyleIdx="3" presStyleCnt="5">
        <dgm:presLayoutVars>
          <dgm:bulletEnabled val="1"/>
        </dgm:presLayoutVars>
      </dgm:prSet>
      <dgm:spPr/>
      <dgm:t>
        <a:bodyPr/>
        <a:lstStyle/>
        <a:p>
          <a:endParaRPr lang="el-GR"/>
        </a:p>
      </dgm:t>
    </dgm:pt>
    <dgm:pt modelId="{3F56136B-F1EB-42E8-BA41-C0F62D908D33}" type="pres">
      <dgm:prSet presAssocID="{9EB56CF0-F0F2-4450-84CA-E972BF90462B}" presName="FiveNodes_5" presStyleLbl="node1" presStyleIdx="4" presStyleCnt="5">
        <dgm:presLayoutVars>
          <dgm:bulletEnabled val="1"/>
        </dgm:presLayoutVars>
      </dgm:prSet>
      <dgm:spPr/>
      <dgm:t>
        <a:bodyPr/>
        <a:lstStyle/>
        <a:p>
          <a:endParaRPr lang="el-GR"/>
        </a:p>
      </dgm:t>
    </dgm:pt>
    <dgm:pt modelId="{4822554E-51E7-4596-B48D-77B7C8F36F59}" type="pres">
      <dgm:prSet presAssocID="{9EB56CF0-F0F2-4450-84CA-E972BF90462B}" presName="FiveConn_1-2" presStyleLbl="fgAccFollowNode1" presStyleIdx="0" presStyleCnt="4">
        <dgm:presLayoutVars>
          <dgm:bulletEnabled val="1"/>
        </dgm:presLayoutVars>
      </dgm:prSet>
      <dgm:spPr/>
      <dgm:t>
        <a:bodyPr/>
        <a:lstStyle/>
        <a:p>
          <a:endParaRPr lang="el-GR"/>
        </a:p>
      </dgm:t>
    </dgm:pt>
    <dgm:pt modelId="{2298119B-0040-4C38-AE69-C58D76D8B175}" type="pres">
      <dgm:prSet presAssocID="{9EB56CF0-F0F2-4450-84CA-E972BF90462B}" presName="FiveConn_2-3" presStyleLbl="fgAccFollowNode1" presStyleIdx="1" presStyleCnt="4">
        <dgm:presLayoutVars>
          <dgm:bulletEnabled val="1"/>
        </dgm:presLayoutVars>
      </dgm:prSet>
      <dgm:spPr/>
      <dgm:t>
        <a:bodyPr/>
        <a:lstStyle/>
        <a:p>
          <a:endParaRPr lang="el-GR"/>
        </a:p>
      </dgm:t>
    </dgm:pt>
    <dgm:pt modelId="{A9F4C16C-2EC3-4FDC-BDE3-78370B316580}" type="pres">
      <dgm:prSet presAssocID="{9EB56CF0-F0F2-4450-84CA-E972BF90462B}" presName="FiveConn_3-4" presStyleLbl="fgAccFollowNode1" presStyleIdx="2" presStyleCnt="4">
        <dgm:presLayoutVars>
          <dgm:bulletEnabled val="1"/>
        </dgm:presLayoutVars>
      </dgm:prSet>
      <dgm:spPr/>
      <dgm:t>
        <a:bodyPr/>
        <a:lstStyle/>
        <a:p>
          <a:endParaRPr lang="el-GR"/>
        </a:p>
      </dgm:t>
    </dgm:pt>
    <dgm:pt modelId="{ED9CE91E-8651-4A8E-A9C7-7BAE6D9EA727}" type="pres">
      <dgm:prSet presAssocID="{9EB56CF0-F0F2-4450-84CA-E972BF90462B}" presName="FiveConn_4-5" presStyleLbl="fgAccFollowNode1" presStyleIdx="3" presStyleCnt="4">
        <dgm:presLayoutVars>
          <dgm:bulletEnabled val="1"/>
        </dgm:presLayoutVars>
      </dgm:prSet>
      <dgm:spPr/>
      <dgm:t>
        <a:bodyPr/>
        <a:lstStyle/>
        <a:p>
          <a:endParaRPr lang="el-GR"/>
        </a:p>
      </dgm:t>
    </dgm:pt>
    <dgm:pt modelId="{4CCF2046-2F66-4B85-AC90-51125E31C6A5}" type="pres">
      <dgm:prSet presAssocID="{9EB56CF0-F0F2-4450-84CA-E972BF90462B}" presName="FiveNodes_1_text" presStyleLbl="node1" presStyleIdx="4" presStyleCnt="5">
        <dgm:presLayoutVars>
          <dgm:bulletEnabled val="1"/>
        </dgm:presLayoutVars>
      </dgm:prSet>
      <dgm:spPr/>
      <dgm:t>
        <a:bodyPr/>
        <a:lstStyle/>
        <a:p>
          <a:endParaRPr lang="el-GR"/>
        </a:p>
      </dgm:t>
    </dgm:pt>
    <dgm:pt modelId="{A46AAEB7-8B89-4568-90BE-27D575510284}" type="pres">
      <dgm:prSet presAssocID="{9EB56CF0-F0F2-4450-84CA-E972BF90462B}" presName="FiveNodes_2_text" presStyleLbl="node1" presStyleIdx="4" presStyleCnt="5">
        <dgm:presLayoutVars>
          <dgm:bulletEnabled val="1"/>
        </dgm:presLayoutVars>
      </dgm:prSet>
      <dgm:spPr/>
      <dgm:t>
        <a:bodyPr/>
        <a:lstStyle/>
        <a:p>
          <a:endParaRPr lang="el-GR"/>
        </a:p>
      </dgm:t>
    </dgm:pt>
    <dgm:pt modelId="{A2D936BC-E637-4A89-B323-A519E7585FCF}" type="pres">
      <dgm:prSet presAssocID="{9EB56CF0-F0F2-4450-84CA-E972BF90462B}" presName="FiveNodes_3_text" presStyleLbl="node1" presStyleIdx="4" presStyleCnt="5">
        <dgm:presLayoutVars>
          <dgm:bulletEnabled val="1"/>
        </dgm:presLayoutVars>
      </dgm:prSet>
      <dgm:spPr/>
      <dgm:t>
        <a:bodyPr/>
        <a:lstStyle/>
        <a:p>
          <a:endParaRPr lang="el-GR"/>
        </a:p>
      </dgm:t>
    </dgm:pt>
    <dgm:pt modelId="{D835DDF8-3755-4B71-A13D-8DE791453E3A}" type="pres">
      <dgm:prSet presAssocID="{9EB56CF0-F0F2-4450-84CA-E972BF90462B}" presName="FiveNodes_4_text" presStyleLbl="node1" presStyleIdx="4" presStyleCnt="5">
        <dgm:presLayoutVars>
          <dgm:bulletEnabled val="1"/>
        </dgm:presLayoutVars>
      </dgm:prSet>
      <dgm:spPr/>
      <dgm:t>
        <a:bodyPr/>
        <a:lstStyle/>
        <a:p>
          <a:endParaRPr lang="el-GR"/>
        </a:p>
      </dgm:t>
    </dgm:pt>
    <dgm:pt modelId="{A4FBEEFB-E12B-4E62-AECA-0F6F12F2435D}" type="pres">
      <dgm:prSet presAssocID="{9EB56CF0-F0F2-4450-84CA-E972BF90462B}" presName="FiveNodes_5_text" presStyleLbl="node1" presStyleIdx="4" presStyleCnt="5">
        <dgm:presLayoutVars>
          <dgm:bulletEnabled val="1"/>
        </dgm:presLayoutVars>
      </dgm:prSet>
      <dgm:spPr/>
      <dgm:t>
        <a:bodyPr/>
        <a:lstStyle/>
        <a:p>
          <a:endParaRPr lang="el-GR"/>
        </a:p>
      </dgm:t>
    </dgm:pt>
  </dgm:ptLst>
  <dgm:cxnLst>
    <dgm:cxn modelId="{14EC8A39-3C3B-412A-9E7B-A5C34DC14BE3}" type="presOf" srcId="{E5CCEDD4-2A6E-4117-9EA9-A030371035D4}" destId="{4822554E-51E7-4596-B48D-77B7C8F36F59}" srcOrd="0" destOrd="0" presId="urn:microsoft.com/office/officeart/2005/8/layout/vProcess5"/>
    <dgm:cxn modelId="{4B62EC54-704F-437E-ABE8-EAAA0F28C00A}" srcId="{9EB56CF0-F0F2-4450-84CA-E972BF90462B}" destId="{5A13E489-075A-4083-AB2F-AE3A1EA303D4}" srcOrd="2" destOrd="0" parTransId="{AFECBFC8-9BE3-4141-8DF6-1A2CA9FE7AF4}" sibTransId="{5CC1AB61-2C65-4F21-8A48-6FEC06F32F76}"/>
    <dgm:cxn modelId="{A074CDA0-D704-4DB8-8E1E-9FC4B9FE18B4}" type="presOf" srcId="{5A13E489-075A-4083-AB2F-AE3A1EA303D4}" destId="{A7089BB0-2A01-4EE5-99A9-D1245D0928BA}" srcOrd="0" destOrd="0" presId="urn:microsoft.com/office/officeart/2005/8/layout/vProcess5"/>
    <dgm:cxn modelId="{D4C8083F-6BB3-4D65-8022-209221E64518}" srcId="{9EB56CF0-F0F2-4450-84CA-E972BF90462B}" destId="{1D44569A-EDA9-45B1-976A-5982AE1F5197}" srcOrd="1" destOrd="0" parTransId="{3742A42A-5D70-4A23-A43F-1154A3F518C9}" sibTransId="{6B7B938B-59F4-495E-B713-D3CC2AA1E3B5}"/>
    <dgm:cxn modelId="{B3813889-F042-4DB3-AF43-BF171504C790}" type="presOf" srcId="{F4604695-1C51-4936-B7F0-D8E33AB24BEE}" destId="{D3E2140E-4696-4030-9B29-FBF9210776D8}" srcOrd="0" destOrd="0" presId="urn:microsoft.com/office/officeart/2005/8/layout/vProcess5"/>
    <dgm:cxn modelId="{F4D805D3-1C07-4D89-9F4E-161B8472F643}" srcId="{9EB56CF0-F0F2-4450-84CA-E972BF90462B}" destId="{FEA1386E-1BA2-41CC-8FB2-6A2DB66DF226}" srcOrd="4" destOrd="0" parTransId="{EEC06636-B628-47A5-8B4C-E7559507A0CA}" sibTransId="{EAE8CA5E-8953-4E12-9F39-1600AD0A1A0F}"/>
    <dgm:cxn modelId="{4563A19B-EAFF-43D5-BC73-0E7898B41EBB}" type="presOf" srcId="{FEA1386E-1BA2-41CC-8FB2-6A2DB66DF226}" destId="{A4FBEEFB-E12B-4E62-AECA-0F6F12F2435D}" srcOrd="1" destOrd="0" presId="urn:microsoft.com/office/officeart/2005/8/layout/vProcess5"/>
    <dgm:cxn modelId="{973EDB82-F700-41A7-BB2A-5ECBCEE1F7FB}" srcId="{9EB56CF0-F0F2-4450-84CA-E972BF90462B}" destId="{9E9F79D6-55AF-4585-857D-D1407DE2A4DC}" srcOrd="0" destOrd="0" parTransId="{4D43F882-FEB2-4AAD-8750-09523548605C}" sibTransId="{E5CCEDD4-2A6E-4117-9EA9-A030371035D4}"/>
    <dgm:cxn modelId="{7F0FD97C-3633-445B-B4BC-12A787639A12}" srcId="{9EB56CF0-F0F2-4450-84CA-E972BF90462B}" destId="{E13A8058-8E60-42C3-BAEB-8073D0DF6AA7}" srcOrd="5" destOrd="0" parTransId="{F9CEF7EF-00B3-46D3-9C07-D4E487E4A841}" sibTransId="{0D89527C-70CC-465D-A4B4-77B95FC4C5A1}"/>
    <dgm:cxn modelId="{E305B6CF-A6B1-4E6C-9AD7-62CF9D05916E}" type="presOf" srcId="{6B7B938B-59F4-495E-B713-D3CC2AA1E3B5}" destId="{2298119B-0040-4C38-AE69-C58D76D8B175}" srcOrd="0" destOrd="0" presId="urn:microsoft.com/office/officeart/2005/8/layout/vProcess5"/>
    <dgm:cxn modelId="{3C4899B4-8E65-445C-877C-2C988A54C588}" type="presOf" srcId="{5A13E489-075A-4083-AB2F-AE3A1EA303D4}" destId="{A2D936BC-E637-4A89-B323-A519E7585FCF}" srcOrd="1" destOrd="0" presId="urn:microsoft.com/office/officeart/2005/8/layout/vProcess5"/>
    <dgm:cxn modelId="{B298B179-8E9A-4AE8-B5FF-AC61F74D5E8D}" type="presOf" srcId="{9EB56CF0-F0F2-4450-84CA-E972BF90462B}" destId="{3AFAD61B-4550-47E7-83B9-DC3B7756F65B}" srcOrd="0" destOrd="0" presId="urn:microsoft.com/office/officeart/2005/8/layout/vProcess5"/>
    <dgm:cxn modelId="{E49A9723-1E66-4F29-BCC7-0425FA68A500}" type="presOf" srcId="{F4604695-1C51-4936-B7F0-D8E33AB24BEE}" destId="{D835DDF8-3755-4B71-A13D-8DE791453E3A}" srcOrd="1" destOrd="0" presId="urn:microsoft.com/office/officeart/2005/8/layout/vProcess5"/>
    <dgm:cxn modelId="{A890C06B-6826-448C-96AC-AD63F6300372}" type="presOf" srcId="{1D44569A-EDA9-45B1-976A-5982AE1F5197}" destId="{09912C09-45B4-42D2-853B-FB1E02A4F071}" srcOrd="0" destOrd="0" presId="urn:microsoft.com/office/officeart/2005/8/layout/vProcess5"/>
    <dgm:cxn modelId="{2DBC9DD2-ED36-4042-8501-BB45EA804D5C}" type="presOf" srcId="{9E9F79D6-55AF-4585-857D-D1407DE2A4DC}" destId="{BBFF89A2-BD26-4B45-8102-5203065715F7}" srcOrd="0" destOrd="0" presId="urn:microsoft.com/office/officeart/2005/8/layout/vProcess5"/>
    <dgm:cxn modelId="{4DAE4359-15DE-4DD1-A853-B8FA3FC53230}" type="presOf" srcId="{BA8EB8F5-AFEA-4546-B8B2-5C2AD1AC9715}" destId="{ED9CE91E-8651-4A8E-A9C7-7BAE6D9EA727}" srcOrd="0" destOrd="0" presId="urn:microsoft.com/office/officeart/2005/8/layout/vProcess5"/>
    <dgm:cxn modelId="{79640084-85F3-4198-B142-84689A126C65}" type="presOf" srcId="{5CC1AB61-2C65-4F21-8A48-6FEC06F32F76}" destId="{A9F4C16C-2EC3-4FDC-BDE3-78370B316580}" srcOrd="0" destOrd="0" presId="urn:microsoft.com/office/officeart/2005/8/layout/vProcess5"/>
    <dgm:cxn modelId="{2487B08B-CD3E-4BEB-B297-95ED99BA5BFD}" type="presOf" srcId="{FEA1386E-1BA2-41CC-8FB2-6A2DB66DF226}" destId="{3F56136B-F1EB-42E8-BA41-C0F62D908D33}" srcOrd="0" destOrd="0" presId="urn:microsoft.com/office/officeart/2005/8/layout/vProcess5"/>
    <dgm:cxn modelId="{58D687C9-A522-4B48-AFCE-899942B8C5F6}" srcId="{9EB56CF0-F0F2-4450-84CA-E972BF90462B}" destId="{F4604695-1C51-4936-B7F0-D8E33AB24BEE}" srcOrd="3" destOrd="0" parTransId="{77B00111-CD11-45F1-88CC-FFFD256B422C}" sibTransId="{BA8EB8F5-AFEA-4546-B8B2-5C2AD1AC9715}"/>
    <dgm:cxn modelId="{4E770C29-1A1A-48F7-8422-45D6AC120D60}" type="presOf" srcId="{1D44569A-EDA9-45B1-976A-5982AE1F5197}" destId="{A46AAEB7-8B89-4568-90BE-27D575510284}" srcOrd="1" destOrd="0" presId="urn:microsoft.com/office/officeart/2005/8/layout/vProcess5"/>
    <dgm:cxn modelId="{58A2D78D-8A73-4918-AA4C-F3F07D4B21BA}" type="presOf" srcId="{9E9F79D6-55AF-4585-857D-D1407DE2A4DC}" destId="{4CCF2046-2F66-4B85-AC90-51125E31C6A5}" srcOrd="1" destOrd="0" presId="urn:microsoft.com/office/officeart/2005/8/layout/vProcess5"/>
    <dgm:cxn modelId="{B19227CD-10E1-4663-9B07-35C44CD110B2}" type="presParOf" srcId="{3AFAD61B-4550-47E7-83B9-DC3B7756F65B}" destId="{0924FA0A-A3A6-45EA-8FB1-2D93ACEDAE89}" srcOrd="0" destOrd="0" presId="urn:microsoft.com/office/officeart/2005/8/layout/vProcess5"/>
    <dgm:cxn modelId="{C7865DB4-2F46-40F5-B71B-17DC20EFEBF4}" type="presParOf" srcId="{3AFAD61B-4550-47E7-83B9-DC3B7756F65B}" destId="{BBFF89A2-BD26-4B45-8102-5203065715F7}" srcOrd="1" destOrd="0" presId="urn:microsoft.com/office/officeart/2005/8/layout/vProcess5"/>
    <dgm:cxn modelId="{7FA833E3-4968-4639-B542-EA9EB1FD96AC}" type="presParOf" srcId="{3AFAD61B-4550-47E7-83B9-DC3B7756F65B}" destId="{09912C09-45B4-42D2-853B-FB1E02A4F071}" srcOrd="2" destOrd="0" presId="urn:microsoft.com/office/officeart/2005/8/layout/vProcess5"/>
    <dgm:cxn modelId="{F92FD82C-3310-4453-A544-E5C8080096C5}" type="presParOf" srcId="{3AFAD61B-4550-47E7-83B9-DC3B7756F65B}" destId="{A7089BB0-2A01-4EE5-99A9-D1245D0928BA}" srcOrd="3" destOrd="0" presId="urn:microsoft.com/office/officeart/2005/8/layout/vProcess5"/>
    <dgm:cxn modelId="{9A870ACA-02E8-4384-97A7-D2CB14B758D4}" type="presParOf" srcId="{3AFAD61B-4550-47E7-83B9-DC3B7756F65B}" destId="{D3E2140E-4696-4030-9B29-FBF9210776D8}" srcOrd="4" destOrd="0" presId="urn:microsoft.com/office/officeart/2005/8/layout/vProcess5"/>
    <dgm:cxn modelId="{286A4A3A-57F5-477B-8E58-EE72EA6D6ADB}" type="presParOf" srcId="{3AFAD61B-4550-47E7-83B9-DC3B7756F65B}" destId="{3F56136B-F1EB-42E8-BA41-C0F62D908D33}" srcOrd="5" destOrd="0" presId="urn:microsoft.com/office/officeart/2005/8/layout/vProcess5"/>
    <dgm:cxn modelId="{8CBE8A4A-7BB2-49DB-9A46-6CE3572489BE}" type="presParOf" srcId="{3AFAD61B-4550-47E7-83B9-DC3B7756F65B}" destId="{4822554E-51E7-4596-B48D-77B7C8F36F59}" srcOrd="6" destOrd="0" presId="urn:microsoft.com/office/officeart/2005/8/layout/vProcess5"/>
    <dgm:cxn modelId="{80F8149A-DEF0-4894-A314-81F3E37FF2A7}" type="presParOf" srcId="{3AFAD61B-4550-47E7-83B9-DC3B7756F65B}" destId="{2298119B-0040-4C38-AE69-C58D76D8B175}" srcOrd="7" destOrd="0" presId="urn:microsoft.com/office/officeart/2005/8/layout/vProcess5"/>
    <dgm:cxn modelId="{29BC8DAB-0DD0-4057-AD92-D0868F93E4F0}" type="presParOf" srcId="{3AFAD61B-4550-47E7-83B9-DC3B7756F65B}" destId="{A9F4C16C-2EC3-4FDC-BDE3-78370B316580}" srcOrd="8" destOrd="0" presId="urn:microsoft.com/office/officeart/2005/8/layout/vProcess5"/>
    <dgm:cxn modelId="{74958382-E42E-4DF3-8B81-AB49BC9F91A5}" type="presParOf" srcId="{3AFAD61B-4550-47E7-83B9-DC3B7756F65B}" destId="{ED9CE91E-8651-4A8E-A9C7-7BAE6D9EA727}" srcOrd="9" destOrd="0" presId="urn:microsoft.com/office/officeart/2005/8/layout/vProcess5"/>
    <dgm:cxn modelId="{D0B6C169-EFA2-43D6-839D-B0FAB41F0684}" type="presParOf" srcId="{3AFAD61B-4550-47E7-83B9-DC3B7756F65B}" destId="{4CCF2046-2F66-4B85-AC90-51125E31C6A5}" srcOrd="10" destOrd="0" presId="urn:microsoft.com/office/officeart/2005/8/layout/vProcess5"/>
    <dgm:cxn modelId="{45587083-9664-425F-BD00-2F12ED32FD35}" type="presParOf" srcId="{3AFAD61B-4550-47E7-83B9-DC3B7756F65B}" destId="{A46AAEB7-8B89-4568-90BE-27D575510284}" srcOrd="11" destOrd="0" presId="urn:microsoft.com/office/officeart/2005/8/layout/vProcess5"/>
    <dgm:cxn modelId="{CB51DACE-AFD2-49EF-A8BA-C6558EA8B63F}" type="presParOf" srcId="{3AFAD61B-4550-47E7-83B9-DC3B7756F65B}" destId="{A2D936BC-E637-4A89-B323-A519E7585FCF}" srcOrd="12" destOrd="0" presId="urn:microsoft.com/office/officeart/2005/8/layout/vProcess5"/>
    <dgm:cxn modelId="{4B604C97-DB8B-4F7A-925E-D3ACC5C7E346}" type="presParOf" srcId="{3AFAD61B-4550-47E7-83B9-DC3B7756F65B}" destId="{D835DDF8-3755-4B71-A13D-8DE791453E3A}" srcOrd="13" destOrd="0" presId="urn:microsoft.com/office/officeart/2005/8/layout/vProcess5"/>
    <dgm:cxn modelId="{F8660C0D-FA9E-483C-A17F-5E5615202BE4}" type="presParOf" srcId="{3AFAD61B-4550-47E7-83B9-DC3B7756F65B}" destId="{A4FBEEFB-E12B-4E62-AECA-0F6F12F2435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35FE8-F415-4AA1-B4FE-025F252F3581}">
      <dsp:nvSpPr>
        <dsp:cNvPr id="0" name=""/>
        <dsp:cNvSpPr/>
      </dsp:nvSpPr>
      <dsp:spPr>
        <a:xfrm>
          <a:off x="-3966779" y="-609002"/>
          <a:ext cx="4727324" cy="4727324"/>
        </a:xfrm>
        <a:prstGeom prst="blockArc">
          <a:avLst>
            <a:gd name="adj1" fmla="val 18900000"/>
            <a:gd name="adj2" fmla="val 2700000"/>
            <a:gd name="adj3" fmla="val 457"/>
          </a:avLst>
        </a:prstGeom>
        <a:noFill/>
        <a:ln w="12700" cap="flat" cmpd="sng" algn="ctr">
          <a:solidFill>
            <a:schemeClr val="accent2">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FD247A5-0D6D-4DED-9884-D07705FCCD39}">
      <dsp:nvSpPr>
        <dsp:cNvPr id="0" name=""/>
        <dsp:cNvSpPr/>
      </dsp:nvSpPr>
      <dsp:spPr>
        <a:xfrm>
          <a:off x="398555" y="269796"/>
          <a:ext cx="11145655" cy="539873"/>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8525" tIns="45720" rIns="45720" bIns="45720" numCol="1" spcCol="1270" anchor="ctr" anchorCtr="0">
          <a:noAutofit/>
        </a:bodyPr>
        <a:lstStyle/>
        <a:p>
          <a:pPr lvl="0" algn="just" defTabSz="800100" rtl="0">
            <a:lnSpc>
              <a:spcPct val="90000"/>
            </a:lnSpc>
            <a:spcBef>
              <a:spcPct val="0"/>
            </a:spcBef>
            <a:spcAft>
              <a:spcPct val="35000"/>
            </a:spcAft>
          </a:pPr>
          <a:r>
            <a:rPr lang="el-GR" sz="1800" kern="1200" dirty="0" smtClean="0"/>
            <a:t>Κρίσεις που προέρχονται από διαμελισμό της οικογένειας (θάνατος, εισαγωγή στο νοσοκομείο </a:t>
          </a:r>
          <a:r>
            <a:rPr lang="el-GR" sz="1800" kern="1200" dirty="0" err="1" smtClean="0"/>
            <a:t>κ.α</a:t>
          </a:r>
          <a:r>
            <a:rPr lang="el-GR" sz="1800" kern="1200" dirty="0" smtClean="0"/>
            <a:t>)</a:t>
          </a:r>
          <a:endParaRPr lang="el-GR" sz="1800" kern="1200" dirty="0"/>
        </a:p>
      </dsp:txBody>
      <dsp:txXfrm>
        <a:off x="398555" y="269796"/>
        <a:ext cx="11145655" cy="539873"/>
      </dsp:txXfrm>
    </dsp:sp>
    <dsp:sp modelId="{F001F5A7-89EA-4FEB-9922-1D6F48D6DDFA}">
      <dsp:nvSpPr>
        <dsp:cNvPr id="0" name=""/>
        <dsp:cNvSpPr/>
      </dsp:nvSpPr>
      <dsp:spPr>
        <a:xfrm>
          <a:off x="61134" y="202312"/>
          <a:ext cx="674842" cy="674842"/>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A7B51F4-C7C9-4B89-9FC0-D3D917E2EC43}">
      <dsp:nvSpPr>
        <dsp:cNvPr id="0" name=""/>
        <dsp:cNvSpPr/>
      </dsp:nvSpPr>
      <dsp:spPr>
        <a:xfrm>
          <a:off x="708077" y="1079747"/>
          <a:ext cx="10836133" cy="539873"/>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8525" tIns="50800" rIns="50800" bIns="50800" numCol="1" spcCol="1270" anchor="ctr" anchorCtr="0">
          <a:noAutofit/>
        </a:bodyPr>
        <a:lstStyle/>
        <a:p>
          <a:pPr lvl="0" algn="l" defTabSz="889000" rtl="0">
            <a:lnSpc>
              <a:spcPct val="90000"/>
            </a:lnSpc>
            <a:spcBef>
              <a:spcPct val="0"/>
            </a:spcBef>
            <a:spcAft>
              <a:spcPct val="35000"/>
            </a:spcAft>
          </a:pPr>
          <a:r>
            <a:rPr lang="el-GR" sz="2000" kern="1200" dirty="0" smtClean="0"/>
            <a:t>Κρίσεις που προέρχονται από προσχώρηση νέων μελών στην οικογένεια (ανεπιθύμητη εγκυμοσύνη, εγκατάσταση ηλικιωμένου συγγενή στο σπίτι)</a:t>
          </a:r>
          <a:endParaRPr lang="el-GR" sz="2000" kern="1200" dirty="0"/>
        </a:p>
      </dsp:txBody>
      <dsp:txXfrm>
        <a:off x="708077" y="1079747"/>
        <a:ext cx="10836133" cy="539873"/>
      </dsp:txXfrm>
    </dsp:sp>
    <dsp:sp modelId="{A9B197F0-B8D6-43D7-B03B-0D3A4F8BD1A5}">
      <dsp:nvSpPr>
        <dsp:cNvPr id="0" name=""/>
        <dsp:cNvSpPr/>
      </dsp:nvSpPr>
      <dsp:spPr>
        <a:xfrm>
          <a:off x="370656" y="1012263"/>
          <a:ext cx="674842" cy="674842"/>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A82663F-B6D2-4A25-96FF-084A574DEB76}">
      <dsp:nvSpPr>
        <dsp:cNvPr id="0" name=""/>
        <dsp:cNvSpPr/>
      </dsp:nvSpPr>
      <dsp:spPr>
        <a:xfrm>
          <a:off x="708077" y="1889698"/>
          <a:ext cx="10836133" cy="539873"/>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8525" tIns="45720" rIns="45720" bIns="45720" numCol="1" spcCol="1270" anchor="ctr" anchorCtr="0">
          <a:noAutofit/>
        </a:bodyPr>
        <a:lstStyle/>
        <a:p>
          <a:pPr lvl="0" algn="just" defTabSz="800100" rtl="0">
            <a:lnSpc>
              <a:spcPct val="90000"/>
            </a:lnSpc>
            <a:spcBef>
              <a:spcPct val="0"/>
            </a:spcBef>
            <a:spcAft>
              <a:spcPct val="35000"/>
            </a:spcAft>
          </a:pPr>
          <a:r>
            <a:rPr lang="el-GR" sz="1800" kern="1200" dirty="0" smtClean="0"/>
            <a:t>Κρίσεις που έχουν ως αποτέλεσμα την ηθική καταρράκωση της οικογένειας (συζυγική απιστία, παραβατικότητα)</a:t>
          </a:r>
          <a:endParaRPr lang="el-GR" sz="1800" kern="1200" dirty="0"/>
        </a:p>
      </dsp:txBody>
      <dsp:txXfrm>
        <a:off x="708077" y="1889698"/>
        <a:ext cx="10836133" cy="539873"/>
      </dsp:txXfrm>
    </dsp:sp>
    <dsp:sp modelId="{B45C4B0B-ADF8-4F13-A1A6-DCBAA505E2A5}">
      <dsp:nvSpPr>
        <dsp:cNvPr id="0" name=""/>
        <dsp:cNvSpPr/>
      </dsp:nvSpPr>
      <dsp:spPr>
        <a:xfrm>
          <a:off x="370656" y="1822213"/>
          <a:ext cx="674842" cy="674842"/>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243E282-D802-43F5-A7C9-E4D39E402003}">
      <dsp:nvSpPr>
        <dsp:cNvPr id="0" name=""/>
        <dsp:cNvSpPr/>
      </dsp:nvSpPr>
      <dsp:spPr>
        <a:xfrm>
          <a:off x="398555" y="2699648"/>
          <a:ext cx="11145655" cy="539873"/>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8525" tIns="50800" rIns="50800" bIns="50800" numCol="1" spcCol="1270" anchor="ctr" anchorCtr="0">
          <a:noAutofit/>
        </a:bodyPr>
        <a:lstStyle/>
        <a:p>
          <a:pPr lvl="0" algn="l" defTabSz="889000">
            <a:lnSpc>
              <a:spcPct val="90000"/>
            </a:lnSpc>
            <a:spcBef>
              <a:spcPct val="0"/>
            </a:spcBef>
            <a:spcAft>
              <a:spcPct val="35000"/>
            </a:spcAft>
          </a:pPr>
          <a:r>
            <a:rPr lang="el-GR" sz="2000" kern="1200" dirty="0" smtClean="0"/>
            <a:t>Κρίσεις που έχουν ως αποτέλεσμα την ηθική καταρράκωση της οικογένειας με διαμελισμό ή προσχώρηση μέλους (</a:t>
          </a:r>
          <a:r>
            <a:rPr lang="el-GR" sz="2000" kern="1200" dirty="0" err="1" smtClean="0"/>
            <a:t>αυτοκονία</a:t>
          </a:r>
          <a:r>
            <a:rPr lang="el-GR" sz="2000" kern="1200" dirty="0" smtClean="0"/>
            <a:t>, </a:t>
          </a:r>
          <a:r>
            <a:rPr lang="el-GR" sz="2000" kern="1200" dirty="0" err="1" smtClean="0"/>
            <a:t>αναπιθύμητη</a:t>
          </a:r>
          <a:r>
            <a:rPr lang="el-GR" sz="2000" kern="1200" dirty="0" smtClean="0"/>
            <a:t> εγκατάσταση πατριού/μητριάς στο σπίτι)</a:t>
          </a:r>
          <a:endParaRPr lang="el-GR" sz="2000" kern="1200" dirty="0"/>
        </a:p>
      </dsp:txBody>
      <dsp:txXfrm>
        <a:off x="398555" y="2699648"/>
        <a:ext cx="11145655" cy="539873"/>
      </dsp:txXfrm>
    </dsp:sp>
    <dsp:sp modelId="{E2D6751D-F466-4095-8574-BB5BEF51004B}">
      <dsp:nvSpPr>
        <dsp:cNvPr id="0" name=""/>
        <dsp:cNvSpPr/>
      </dsp:nvSpPr>
      <dsp:spPr>
        <a:xfrm>
          <a:off x="61134" y="2632164"/>
          <a:ext cx="674842" cy="674842"/>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5B91E-3725-4AFD-B2E6-7A4D8D366F2D}">
      <dsp:nvSpPr>
        <dsp:cNvPr id="0" name=""/>
        <dsp:cNvSpPr/>
      </dsp:nvSpPr>
      <dsp:spPr>
        <a:xfrm>
          <a:off x="0" y="0"/>
          <a:ext cx="9007251" cy="7977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smtClean="0"/>
            <a:t>Άμεση εκτίμηση της κρίσης και του βαθμού επικινδυνότητας στον οποίο βρίσκεται το άτομο. </a:t>
          </a:r>
          <a:endParaRPr lang="el-GR" sz="2200" kern="1200"/>
        </a:p>
      </dsp:txBody>
      <dsp:txXfrm>
        <a:off x="23365" y="23365"/>
        <a:ext cx="8053078" cy="751022"/>
      </dsp:txXfrm>
    </dsp:sp>
    <dsp:sp modelId="{09E05AE4-2ADA-4495-B49E-7CD30AEE6A19}">
      <dsp:nvSpPr>
        <dsp:cNvPr id="0" name=""/>
        <dsp:cNvSpPr/>
      </dsp:nvSpPr>
      <dsp:spPr>
        <a:xfrm>
          <a:off x="672619" y="908551"/>
          <a:ext cx="9007251" cy="7977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smtClean="0"/>
            <a:t>Διαμόρφωση θετικής επικοινωνίας και επαγγελματικής σχέσης. </a:t>
          </a:r>
          <a:endParaRPr lang="el-GR" sz="2200" kern="1200"/>
        </a:p>
      </dsp:txBody>
      <dsp:txXfrm>
        <a:off x="695984" y="931916"/>
        <a:ext cx="7769362" cy="751022"/>
      </dsp:txXfrm>
    </dsp:sp>
    <dsp:sp modelId="{1CFEED30-8289-46C6-A12F-32AE7D75E77F}">
      <dsp:nvSpPr>
        <dsp:cNvPr id="0" name=""/>
        <dsp:cNvSpPr/>
      </dsp:nvSpPr>
      <dsp:spPr>
        <a:xfrm>
          <a:off x="1345238" y="1817102"/>
          <a:ext cx="9007251" cy="79775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smtClean="0"/>
            <a:t>Προσδιορισμός των βασικών προβλημάτων.</a:t>
          </a:r>
          <a:endParaRPr lang="el-GR" sz="2200" kern="1200"/>
        </a:p>
      </dsp:txBody>
      <dsp:txXfrm>
        <a:off x="1368603" y="1840467"/>
        <a:ext cx="7769362" cy="751022"/>
      </dsp:txXfrm>
    </dsp:sp>
    <dsp:sp modelId="{CD1D1EEC-60A1-4ECB-B8B0-6C93B7D3CE9D}">
      <dsp:nvSpPr>
        <dsp:cNvPr id="0" name=""/>
        <dsp:cNvSpPr/>
      </dsp:nvSpPr>
      <dsp:spPr>
        <a:xfrm>
          <a:off x="2017858" y="2725653"/>
          <a:ext cx="9007251" cy="7977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smtClean="0"/>
            <a:t>Ενθάρρυνση έκφρασης συναισθημάτων. </a:t>
          </a:r>
          <a:endParaRPr lang="el-GR" sz="2200" kern="1200"/>
        </a:p>
      </dsp:txBody>
      <dsp:txXfrm>
        <a:off x="2041223" y="2749018"/>
        <a:ext cx="7769362" cy="751022"/>
      </dsp:txXfrm>
    </dsp:sp>
    <dsp:sp modelId="{F88133F0-9499-427E-9AE4-FDC351161226}">
      <dsp:nvSpPr>
        <dsp:cNvPr id="0" name=""/>
        <dsp:cNvSpPr/>
      </dsp:nvSpPr>
      <dsp:spPr>
        <a:xfrm>
          <a:off x="2690477" y="3634204"/>
          <a:ext cx="9007251" cy="79775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l-GR" sz="2200" kern="1200" smtClean="0"/>
            <a:t>Διερεύνηση και εκτίμηση εναλλακτικών λύσεων.</a:t>
          </a:r>
          <a:endParaRPr lang="el-GR" sz="2200" kern="1200"/>
        </a:p>
      </dsp:txBody>
      <dsp:txXfrm>
        <a:off x="2713842" y="3657569"/>
        <a:ext cx="7769362" cy="751022"/>
      </dsp:txXfrm>
    </dsp:sp>
    <dsp:sp modelId="{55263B39-A76D-44F0-857A-420670B9359C}">
      <dsp:nvSpPr>
        <dsp:cNvPr id="0" name=""/>
        <dsp:cNvSpPr/>
      </dsp:nvSpPr>
      <dsp:spPr>
        <a:xfrm>
          <a:off x="8488712" y="582802"/>
          <a:ext cx="518538" cy="51853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l-GR" sz="2500" kern="1200"/>
        </a:p>
      </dsp:txBody>
      <dsp:txXfrm>
        <a:off x="8605383" y="582802"/>
        <a:ext cx="285196" cy="390200"/>
      </dsp:txXfrm>
    </dsp:sp>
    <dsp:sp modelId="{6443DCF9-4215-4171-A51C-27F549D7AEC6}">
      <dsp:nvSpPr>
        <dsp:cNvPr id="0" name=""/>
        <dsp:cNvSpPr/>
      </dsp:nvSpPr>
      <dsp:spPr>
        <a:xfrm>
          <a:off x="9161331" y="1491353"/>
          <a:ext cx="518538" cy="51853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l-GR" sz="2500" kern="1200"/>
        </a:p>
      </dsp:txBody>
      <dsp:txXfrm>
        <a:off x="9278002" y="1491353"/>
        <a:ext cx="285196" cy="390200"/>
      </dsp:txXfrm>
    </dsp:sp>
    <dsp:sp modelId="{A15145DD-70DE-48C6-8A32-89465278C814}">
      <dsp:nvSpPr>
        <dsp:cNvPr id="0" name=""/>
        <dsp:cNvSpPr/>
      </dsp:nvSpPr>
      <dsp:spPr>
        <a:xfrm>
          <a:off x="9833951" y="2386608"/>
          <a:ext cx="518538" cy="51853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l-GR" sz="2500" kern="1200"/>
        </a:p>
      </dsp:txBody>
      <dsp:txXfrm>
        <a:off x="9950622" y="2386608"/>
        <a:ext cx="285196" cy="390200"/>
      </dsp:txXfrm>
    </dsp:sp>
    <dsp:sp modelId="{2FF224DD-7F33-40DA-9480-6E5E524E5233}">
      <dsp:nvSpPr>
        <dsp:cNvPr id="0" name=""/>
        <dsp:cNvSpPr/>
      </dsp:nvSpPr>
      <dsp:spPr>
        <a:xfrm>
          <a:off x="10506570" y="3304023"/>
          <a:ext cx="518538" cy="51853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l-GR" sz="2500" kern="1200"/>
        </a:p>
      </dsp:txBody>
      <dsp:txXfrm>
        <a:off x="10623241" y="3304023"/>
        <a:ext cx="285196" cy="390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FF4E652-BE05-4E61-92C7-6FCA5ED87FF5}" type="datetime1">
              <a:rPr lang="el-GR" smtClean="0"/>
              <a:t>21/5/2026</a:t>
            </a:fld>
            <a:endParaRPr lang="el-GR" dirty="0"/>
          </a:p>
        </p:txBody>
      </p:sp>
      <p:sp>
        <p:nvSpPr>
          <p:cNvPr id="4" name="Σύμβολο κράτησης θέσης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3A36C10-A9D4-4995-9BAF-95FBD77A724B}" type="slidenum">
              <a:rPr lang="el-GR" smtClean="0"/>
              <a:t>‹#›</a:t>
            </a:fld>
            <a:endParaRPr lang="el-GR" dirty="0"/>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dirty="0"/>
          </a:p>
        </p:txBody>
      </p:sp>
      <p:sp>
        <p:nvSpPr>
          <p:cNvPr id="3" name="Σύμβολο κράτησης θέσης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44E1C-06AB-4226-856D-5C050CCF504A}" type="datetime1">
              <a:rPr lang="el-GR" noProof="0" smtClean="0"/>
              <a:pPr/>
              <a:t>21/5/2026</a:t>
            </a:fld>
            <a:endParaRPr lang="el-GR" noProof="0" dirty="0"/>
          </a:p>
        </p:txBody>
      </p:sp>
      <p:sp>
        <p:nvSpPr>
          <p:cNvPr id="4" name="Σύμβολο κράτησης θέσης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l-GR" noProof="0" dirty="0" smtClean="0"/>
              <a:t>Στυλ υποδείγματος κειμένου</a:t>
            </a:r>
          </a:p>
          <a:p>
            <a:pPr lvl="1" rtl="0"/>
            <a:r>
              <a:rPr lang="el-GR" noProof="0" dirty="0" smtClean="0"/>
              <a:t>Δεύτερου επιπέδου</a:t>
            </a:r>
          </a:p>
          <a:p>
            <a:pPr lvl="2" rtl="0"/>
            <a:r>
              <a:rPr lang="el-GR" noProof="0" dirty="0" smtClean="0"/>
              <a:t>Τρίτου επιπέδου</a:t>
            </a:r>
          </a:p>
          <a:p>
            <a:pPr lvl="3" rtl="0"/>
            <a:r>
              <a:rPr lang="el-GR" noProof="0" dirty="0" smtClean="0"/>
              <a:t>Τέταρτου επιπέδου</a:t>
            </a:r>
          </a:p>
          <a:p>
            <a:pPr lvl="4" rtl="0"/>
            <a:r>
              <a:rPr lang="el-GR" noProof="0" dirty="0" smtClean="0"/>
              <a:t>Πέμπτου επιπέδου</a:t>
            </a:r>
            <a:endParaRPr lang="el-GR" noProof="0" dirty="0"/>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3AEF9EC-8318-4FF6-847E-A85BBD2B7E49}" type="slidenum">
              <a:rPr lang="el-GR" noProof="0" smtClean="0"/>
              <a:t>‹#›</a:t>
            </a:fld>
            <a:endParaRPr lang="el-GR" noProof="0" dirty="0"/>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0" dirty="0"/>
          </a:p>
        </p:txBody>
      </p:sp>
      <p:sp>
        <p:nvSpPr>
          <p:cNvPr id="4" name="Θέση αριθμού διαφάνειας 3"/>
          <p:cNvSpPr>
            <a:spLocks noGrp="1"/>
          </p:cNvSpPr>
          <p:nvPr>
            <p:ph type="sldNum" sz="quarter" idx="10"/>
          </p:nvPr>
        </p:nvSpPr>
        <p:spPr/>
        <p:txBody>
          <a:bodyPr/>
          <a:lstStyle/>
          <a:p>
            <a:pPr rtl="0"/>
            <a:fld id="{23AEF9EC-8318-4FF6-847E-A85BBD2B7E49}" type="slidenum">
              <a:rPr lang="el-GR" smtClean="0"/>
              <a:t>1</a:t>
            </a:fld>
            <a:endParaRPr lang="el-GR" dirty="0"/>
          </a:p>
        </p:txBody>
      </p:sp>
    </p:spTree>
    <p:extLst>
      <p:ext uri="{BB962C8B-B14F-4D97-AF65-F5344CB8AC3E}">
        <p14:creationId xmlns:p14="http://schemas.microsoft.com/office/powerpoint/2010/main" val="344130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0" dirty="0"/>
          </a:p>
        </p:txBody>
      </p:sp>
      <p:sp>
        <p:nvSpPr>
          <p:cNvPr id="4" name="Θέση αριθμού διαφάνειας 3"/>
          <p:cNvSpPr>
            <a:spLocks noGrp="1"/>
          </p:cNvSpPr>
          <p:nvPr>
            <p:ph type="sldNum" sz="quarter" idx="10"/>
          </p:nvPr>
        </p:nvSpPr>
        <p:spPr/>
        <p:txBody>
          <a:bodyPr/>
          <a:lstStyle/>
          <a:p>
            <a:pPr rtl="0"/>
            <a:fld id="{23AEF9EC-8318-4FF6-847E-A85BBD2B7E49}" type="slidenum">
              <a:rPr lang="el-GR" smtClean="0"/>
              <a:t>2</a:t>
            </a:fld>
            <a:endParaRPr lang="el-GR" dirty="0"/>
          </a:p>
        </p:txBody>
      </p:sp>
    </p:spTree>
    <p:extLst>
      <p:ext uri="{BB962C8B-B14F-4D97-AF65-F5344CB8AC3E}">
        <p14:creationId xmlns:p14="http://schemas.microsoft.com/office/powerpoint/2010/main" val="1021958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0" dirty="0"/>
          </a:p>
        </p:txBody>
      </p:sp>
      <p:sp>
        <p:nvSpPr>
          <p:cNvPr id="4" name="Θέση αριθμού διαφάνειας 3"/>
          <p:cNvSpPr>
            <a:spLocks noGrp="1"/>
          </p:cNvSpPr>
          <p:nvPr>
            <p:ph type="sldNum" sz="quarter" idx="10"/>
          </p:nvPr>
        </p:nvSpPr>
        <p:spPr/>
        <p:txBody>
          <a:bodyPr/>
          <a:lstStyle/>
          <a:p>
            <a:pPr rtl="0"/>
            <a:fld id="{23AEF9EC-8318-4FF6-847E-A85BBD2B7E49}" type="slidenum">
              <a:rPr lang="el-GR" smtClean="0"/>
              <a:t>3</a:t>
            </a:fld>
            <a:endParaRPr lang="el-GR" dirty="0"/>
          </a:p>
        </p:txBody>
      </p:sp>
    </p:spTree>
    <p:extLst>
      <p:ext uri="{BB962C8B-B14F-4D97-AF65-F5344CB8AC3E}">
        <p14:creationId xmlns:p14="http://schemas.microsoft.com/office/powerpoint/2010/main" val="376002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0" dirty="0"/>
          </a:p>
        </p:txBody>
      </p:sp>
      <p:sp>
        <p:nvSpPr>
          <p:cNvPr id="4" name="Θέση αριθμού διαφάνειας 3"/>
          <p:cNvSpPr>
            <a:spLocks noGrp="1"/>
          </p:cNvSpPr>
          <p:nvPr>
            <p:ph type="sldNum" sz="quarter" idx="10"/>
          </p:nvPr>
        </p:nvSpPr>
        <p:spPr/>
        <p:txBody>
          <a:bodyPr/>
          <a:lstStyle/>
          <a:p>
            <a:pPr rtl="0"/>
            <a:fld id="{23AEF9EC-8318-4FF6-847E-A85BBD2B7E49}" type="slidenum">
              <a:rPr lang="el-GR" smtClean="0"/>
              <a:t>4</a:t>
            </a:fld>
            <a:endParaRPr lang="el-GR" dirty="0"/>
          </a:p>
        </p:txBody>
      </p:sp>
    </p:spTree>
    <p:extLst>
      <p:ext uri="{BB962C8B-B14F-4D97-AF65-F5344CB8AC3E}">
        <p14:creationId xmlns:p14="http://schemas.microsoft.com/office/powerpoint/2010/main" val="337700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noProof="0" dirty="0"/>
          </a:p>
        </p:txBody>
      </p:sp>
      <p:sp>
        <p:nvSpPr>
          <p:cNvPr id="4" name="Θέση αριθμού διαφάνειας 3"/>
          <p:cNvSpPr>
            <a:spLocks noGrp="1"/>
          </p:cNvSpPr>
          <p:nvPr>
            <p:ph type="sldNum" sz="quarter" idx="10"/>
          </p:nvPr>
        </p:nvSpPr>
        <p:spPr/>
        <p:txBody>
          <a:bodyPr/>
          <a:lstStyle/>
          <a:p>
            <a:pPr rtl="0"/>
            <a:fld id="{23AEF9EC-8318-4FF6-847E-A85BBD2B7E49}" type="slidenum">
              <a:rPr lang="el-GR" smtClean="0"/>
              <a:t>5</a:t>
            </a:fld>
            <a:endParaRPr lang="el-GR" dirty="0"/>
          </a:p>
        </p:txBody>
      </p:sp>
    </p:spTree>
    <p:extLst>
      <p:ext uri="{BB962C8B-B14F-4D97-AF65-F5344CB8AC3E}">
        <p14:creationId xmlns:p14="http://schemas.microsoft.com/office/powerpoint/2010/main" val="2869426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609600" y="261254"/>
            <a:ext cx="8226490" cy="3083767"/>
          </a:xfrm>
        </p:spPr>
        <p:txBody>
          <a:bodyPr rtlCol="0" anchor="b">
            <a:normAutofit/>
          </a:bodyPr>
          <a:lstStyle>
            <a:lvl1pPr algn="l">
              <a:lnSpc>
                <a:spcPct val="80000"/>
              </a:lnSpc>
              <a:defRPr sz="7200">
                <a:solidFill>
                  <a:schemeClr val="tx1"/>
                </a:solidFill>
              </a:defRPr>
            </a:lvl1pPr>
          </a:lstStyle>
          <a:p>
            <a:pPr rtl="0"/>
            <a:r>
              <a:rPr lang="el-GR" noProof="0" smtClean="0"/>
              <a:t>Στυλ κύριου τίτλου</a:t>
            </a:r>
            <a:endParaRPr lang="el-GR" noProof="0" dirty="0"/>
          </a:p>
        </p:txBody>
      </p:sp>
      <p:sp>
        <p:nvSpPr>
          <p:cNvPr id="3" name="Υπότιτλος 2"/>
          <p:cNvSpPr>
            <a:spLocks noGrp="1"/>
          </p:cNvSpPr>
          <p:nvPr>
            <p:ph type="subTitle" idx="1"/>
          </p:nvPr>
        </p:nvSpPr>
        <p:spPr>
          <a:xfrm>
            <a:off x="609600" y="3386585"/>
            <a:ext cx="8229600" cy="1371600"/>
          </a:xfrm>
        </p:spPr>
        <p:txBody>
          <a:bodyPr rtlCol="0"/>
          <a:lstStyle>
            <a:lvl1pPr marL="0" indent="0" algn="l">
              <a:spcBef>
                <a:spcPts val="12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smtClean="0"/>
              <a:t>Στυλ κύριου υπότιτλου</a:t>
            </a:r>
            <a:endParaRPr lang="el-GR" noProof="0"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smtClean="0"/>
              <a:t>Στυλ κύριου τίτλου</a:t>
            </a:r>
            <a:endParaRPr lang="el-GR" noProof="0" dirty="0"/>
          </a:p>
        </p:txBody>
      </p:sp>
      <p:sp>
        <p:nvSpPr>
          <p:cNvPr id="3" name="Θέση κατακόρυφου κειμένου 2"/>
          <p:cNvSpPr>
            <a:spLocks noGrp="1"/>
          </p:cNvSpPr>
          <p:nvPr>
            <p:ph type="body" orient="vert" idx="1"/>
          </p:nvPr>
        </p:nvSpPr>
        <p:spPr/>
        <p:txBody>
          <a:bodyPr vert="eaVert" rtlCol="0"/>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5" name="Θέση υποσέλιδου 4"/>
          <p:cNvSpPr>
            <a:spLocks noGrp="1"/>
          </p:cNvSpPr>
          <p:nvPr>
            <p:ph type="ftr" sz="quarter" idx="11"/>
          </p:nvPr>
        </p:nvSpPr>
        <p:spPr/>
        <p:txBody>
          <a:bodyPr rtlCol="0"/>
          <a:lstStyle/>
          <a:p>
            <a:pPr rtl="0"/>
            <a:r>
              <a:rPr lang="el-GR" noProof="0" dirty="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571E2128-2059-4703-8904-0F4CDC310971}" type="datetime1">
              <a:rPr lang="el-GR" noProof="0" smtClean="0"/>
              <a:t>21/5/2026</a:t>
            </a:fld>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250680" y="365125"/>
            <a:ext cx="1645920" cy="5811838"/>
          </a:xfrm>
        </p:spPr>
        <p:txBody>
          <a:bodyPr vert="eaVert" rtlCol="0"/>
          <a:lstStyle>
            <a:lvl1pPr>
              <a:defRPr/>
            </a:lvl1pPr>
          </a:lstStyle>
          <a:p>
            <a:pPr rtl="0"/>
            <a:r>
              <a:rPr lang="el-GR" noProof="0" smtClean="0"/>
              <a:t>Στυλ κύριου τίτλου</a:t>
            </a:r>
            <a:endParaRPr lang="el-GR" noProof="0" dirty="0"/>
          </a:p>
        </p:txBody>
      </p:sp>
      <p:sp>
        <p:nvSpPr>
          <p:cNvPr id="3" name="Θέση κατακόρυφου κειμένου 2"/>
          <p:cNvSpPr>
            <a:spLocks noGrp="1"/>
          </p:cNvSpPr>
          <p:nvPr>
            <p:ph type="body" orient="vert" idx="1"/>
          </p:nvPr>
        </p:nvSpPr>
        <p:spPr>
          <a:xfrm>
            <a:off x="1295400" y="365125"/>
            <a:ext cx="7624664" cy="5811838"/>
          </a:xfrm>
        </p:spPr>
        <p:txBody>
          <a:bodyPr vert="eaVert" rtlCol="0"/>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5" name="Θέση υποσέλιδου 4"/>
          <p:cNvSpPr>
            <a:spLocks noGrp="1"/>
          </p:cNvSpPr>
          <p:nvPr>
            <p:ph type="ftr" sz="quarter" idx="11"/>
          </p:nvPr>
        </p:nvSpPr>
        <p:spPr/>
        <p:txBody>
          <a:bodyPr rtlCol="0"/>
          <a:lstStyle/>
          <a:p>
            <a:pPr rtl="0"/>
            <a:r>
              <a:rPr lang="el-GR" noProof="0" dirty="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1E500E4B-C92B-4425-BE98-C77809AA48A1}" type="datetime1">
              <a:rPr lang="el-GR" noProof="0" smtClean="0"/>
              <a:t>21/5/2026</a:t>
            </a:fld>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smtClean="0"/>
              <a:t>Στυλ κύριου τίτλου</a:t>
            </a:r>
            <a:endParaRPr lang="el-GR" noProof="0" dirty="0"/>
          </a:p>
        </p:txBody>
      </p:sp>
      <p:sp>
        <p:nvSpPr>
          <p:cNvPr id="3" name="Θέση περιεχομένου 2"/>
          <p:cNvSpPr>
            <a:spLocks noGrp="1"/>
          </p:cNvSpPr>
          <p:nvPr>
            <p:ph idx="1"/>
          </p:nvPr>
        </p:nvSpPr>
        <p:spPr/>
        <p:txBody>
          <a:bodyPr rtlCol="0"/>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5" name="Θέση υποσέλιδου 4"/>
          <p:cNvSpPr>
            <a:spLocks noGrp="1"/>
          </p:cNvSpPr>
          <p:nvPr>
            <p:ph type="ftr" sz="quarter" idx="11"/>
          </p:nvPr>
        </p:nvSpPr>
        <p:spPr/>
        <p:txBody>
          <a:bodyPr rtlCol="0"/>
          <a:lstStyle/>
          <a:p>
            <a:pPr rtl="0"/>
            <a:r>
              <a:rPr lang="el-GR" noProof="0" dirty="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6D216FFC-2286-4B37-84BD-5257EBBABD89}" type="datetime1">
              <a:rPr lang="el-GR" noProof="0" smtClean="0"/>
              <a:t>21/5/2026</a:t>
            </a:fld>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2648" y="265176"/>
            <a:ext cx="8229600" cy="3081528"/>
          </a:xfrm>
        </p:spPr>
        <p:txBody>
          <a:bodyPr rtlCol="0" anchor="b">
            <a:normAutofit/>
          </a:bodyPr>
          <a:lstStyle>
            <a:lvl1pPr>
              <a:defRPr sz="5400"/>
            </a:lvl1pPr>
          </a:lstStyle>
          <a:p>
            <a:pPr rtl="0"/>
            <a:r>
              <a:rPr lang="el-GR" noProof="0" smtClean="0"/>
              <a:t>Στυλ κύριου τίτλου</a:t>
            </a:r>
            <a:endParaRPr lang="el-GR" noProof="0" dirty="0"/>
          </a:p>
        </p:txBody>
      </p:sp>
      <p:sp>
        <p:nvSpPr>
          <p:cNvPr id="3" name="Θέση κειμένου 2"/>
          <p:cNvSpPr>
            <a:spLocks noGrp="1"/>
          </p:cNvSpPr>
          <p:nvPr>
            <p:ph type="body" idx="1"/>
          </p:nvPr>
        </p:nvSpPr>
        <p:spPr>
          <a:xfrm>
            <a:off x="612648" y="3388268"/>
            <a:ext cx="8229600" cy="1371600"/>
          </a:xfrm>
        </p:spPr>
        <p:txBody>
          <a:bodyPr rtlCol="0"/>
          <a:lstStyle>
            <a:lvl1pPr marL="0" indent="0">
              <a:spcBef>
                <a:spcPts val="120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el-GR" noProof="0" smtClean="0"/>
              <a:t>Στυλ υποδείγματος κειμένου</a:t>
            </a:r>
          </a:p>
        </p:txBody>
      </p:sp>
      <p:sp>
        <p:nvSpPr>
          <p:cNvPr id="5" name="Σύμβολο κράτησης θέσης υποσέλιδου 4"/>
          <p:cNvSpPr>
            <a:spLocks noGrp="1"/>
          </p:cNvSpPr>
          <p:nvPr>
            <p:ph type="ftr" sz="quarter" idx="11"/>
          </p:nvPr>
        </p:nvSpPr>
        <p:spPr/>
        <p:txBody>
          <a:bodyPr rtlCol="0"/>
          <a:lstStyle/>
          <a:p>
            <a:pPr rtl="0"/>
            <a:r>
              <a:rPr lang="el-GR" noProof="0" dirty="0"/>
              <a:t>Προσθήκη υποσέλιδου</a:t>
            </a:r>
          </a:p>
        </p:txBody>
      </p:sp>
      <p:sp>
        <p:nvSpPr>
          <p:cNvPr id="4" name="Σύμβολο κράτησης θέσης ημερομηνίας 3"/>
          <p:cNvSpPr>
            <a:spLocks noGrp="1"/>
          </p:cNvSpPr>
          <p:nvPr>
            <p:ph type="dt" sz="half" idx="10"/>
          </p:nvPr>
        </p:nvSpPr>
        <p:spPr/>
        <p:txBody>
          <a:bodyPr rtlCol="0"/>
          <a:lstStyle/>
          <a:p>
            <a:pPr rtl="0"/>
            <a:fld id="{28938635-F71D-4554-AD67-B5C749D53E29}" type="datetime1">
              <a:rPr lang="el-GR" noProof="0" smtClean="0"/>
              <a:t>21/5/2026</a:t>
            </a:fld>
            <a:endParaRPr lang="el-GR" noProof="0" dirty="0"/>
          </a:p>
        </p:txBody>
      </p:sp>
      <p:sp>
        <p:nvSpPr>
          <p:cNvPr id="6" name="Σύμβολο κράτησης θέσης αριθμού διαφάνειας 5"/>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GR" noProof="0" dirty="0" smtClean="0"/>
              <a:t>Κάντε κλικ για να επεξεργαστείτε το Στυλ κύριου τίτλου</a:t>
            </a:r>
            <a:endParaRPr lang="el-GR" noProof="0" dirty="0"/>
          </a:p>
        </p:txBody>
      </p:sp>
      <p:sp>
        <p:nvSpPr>
          <p:cNvPr id="3" name="Θέση περιεχομένου 2"/>
          <p:cNvSpPr>
            <a:spLocks noGrp="1"/>
          </p:cNvSpPr>
          <p:nvPr>
            <p:ph sz="half" idx="1"/>
          </p:nvPr>
        </p:nvSpPr>
        <p:spPr>
          <a:xfrm>
            <a:off x="1295401" y="1828800"/>
            <a:ext cx="4572000" cy="4348163"/>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4" name="Θέση περιεχομένου 3"/>
          <p:cNvSpPr>
            <a:spLocks noGrp="1"/>
          </p:cNvSpPr>
          <p:nvPr>
            <p:ph sz="half" idx="2"/>
          </p:nvPr>
        </p:nvSpPr>
        <p:spPr>
          <a:xfrm>
            <a:off x="6324599" y="1828800"/>
            <a:ext cx="4572000" cy="4348163"/>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6" name="Θέση υποσέλιδου 5"/>
          <p:cNvSpPr>
            <a:spLocks noGrp="1"/>
          </p:cNvSpPr>
          <p:nvPr>
            <p:ph type="ftr" sz="quarter" idx="11"/>
          </p:nvPr>
        </p:nvSpPr>
        <p:spPr/>
        <p:txBody>
          <a:bodyPr rtlCol="0"/>
          <a:lstStyle/>
          <a:p>
            <a:pPr rtl="0"/>
            <a:r>
              <a:rPr lang="el-GR" noProof="0" dirty="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D8DC092C-338F-44F6-858D-E24844845210}" type="datetime1">
              <a:rPr lang="el-GR" noProof="0" smtClean="0"/>
              <a:t>21/5/2026</a:t>
            </a:fld>
            <a:endParaRPr lang="el-GR" noProof="0" dirty="0"/>
          </a:p>
        </p:txBody>
      </p:sp>
      <p:sp>
        <p:nvSpPr>
          <p:cNvPr id="7" name="Σύμβολο κράτησης θέσης αριθμού διαφάνειας 6"/>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GR" noProof="0" dirty="0" smtClean="0"/>
              <a:t>Κάντε κλικ για να επεξεργαστείτε το Στυλ κύριου τίτλου</a:t>
            </a:r>
            <a:endParaRPr lang="el-GR" noProof="0" dirty="0"/>
          </a:p>
        </p:txBody>
      </p:sp>
      <p:sp>
        <p:nvSpPr>
          <p:cNvPr id="3" name="Θέση κειμένου 2"/>
          <p:cNvSpPr>
            <a:spLocks noGrp="1"/>
          </p:cNvSpPr>
          <p:nvPr>
            <p:ph type="body" idx="1"/>
          </p:nvPr>
        </p:nvSpPr>
        <p:spPr>
          <a:xfrm>
            <a:off x="1298448" y="1627258"/>
            <a:ext cx="4572000" cy="68580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smtClean="0"/>
              <a:t>Στυλ υποδείγματος κειμένου</a:t>
            </a:r>
          </a:p>
        </p:txBody>
      </p:sp>
      <p:sp>
        <p:nvSpPr>
          <p:cNvPr id="4" name="Θέση περιεχομένου 3"/>
          <p:cNvSpPr>
            <a:spLocks noGrp="1"/>
          </p:cNvSpPr>
          <p:nvPr>
            <p:ph sz="half" idx="2"/>
          </p:nvPr>
        </p:nvSpPr>
        <p:spPr>
          <a:xfrm>
            <a:off x="1298448" y="2373284"/>
            <a:ext cx="4572000" cy="3840480"/>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5" name="Θέση κειμένου 4"/>
          <p:cNvSpPr>
            <a:spLocks noGrp="1"/>
          </p:cNvSpPr>
          <p:nvPr>
            <p:ph type="body" sz="quarter" idx="3"/>
          </p:nvPr>
        </p:nvSpPr>
        <p:spPr>
          <a:xfrm>
            <a:off x="6327648" y="1627258"/>
            <a:ext cx="4572000" cy="68580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smtClean="0"/>
              <a:t>Στυλ υποδείγματος κειμένου</a:t>
            </a:r>
          </a:p>
        </p:txBody>
      </p:sp>
      <p:sp>
        <p:nvSpPr>
          <p:cNvPr id="6" name="Θέση περιεχομένου 5"/>
          <p:cNvSpPr>
            <a:spLocks noGrp="1"/>
          </p:cNvSpPr>
          <p:nvPr>
            <p:ph sz="quarter" idx="4"/>
          </p:nvPr>
        </p:nvSpPr>
        <p:spPr>
          <a:xfrm>
            <a:off x="6327648" y="2373284"/>
            <a:ext cx="4572000" cy="3840480"/>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8" name="Θέση υποσέλιδου 7"/>
          <p:cNvSpPr>
            <a:spLocks noGrp="1"/>
          </p:cNvSpPr>
          <p:nvPr>
            <p:ph type="ftr" sz="quarter" idx="11"/>
          </p:nvPr>
        </p:nvSpPr>
        <p:spPr/>
        <p:txBody>
          <a:bodyPr rtlCol="0"/>
          <a:lstStyle/>
          <a:p>
            <a:pPr rtl="0"/>
            <a:r>
              <a:rPr lang="el-GR" noProof="0" dirty="0"/>
              <a:t>Προσθήκη υποσέλιδου</a:t>
            </a:r>
          </a:p>
        </p:txBody>
      </p:sp>
      <p:sp>
        <p:nvSpPr>
          <p:cNvPr id="7" name="Σύμβολο κράτησης θέσης ημερομηνίας 6"/>
          <p:cNvSpPr>
            <a:spLocks noGrp="1"/>
          </p:cNvSpPr>
          <p:nvPr>
            <p:ph type="dt" sz="half" idx="10"/>
          </p:nvPr>
        </p:nvSpPr>
        <p:spPr/>
        <p:txBody>
          <a:bodyPr rtlCol="0"/>
          <a:lstStyle/>
          <a:p>
            <a:pPr rtl="0"/>
            <a:fld id="{C3651AFA-A585-4A7A-8A2C-229AC998EEB9}" type="datetime1">
              <a:rPr lang="el-GR" noProof="0" smtClean="0"/>
              <a:t>21/5/2026</a:t>
            </a:fld>
            <a:endParaRPr lang="el-GR" noProof="0" dirty="0"/>
          </a:p>
        </p:txBody>
      </p:sp>
      <p:sp>
        <p:nvSpPr>
          <p:cNvPr id="9" name="Σύμβολο κράτησης θέσης αριθμού διαφάνειας 8"/>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lvl1pPr rtl="0">
              <a:defRPr/>
            </a:lvl1pPr>
          </a:lstStyle>
          <a:p>
            <a:pPr rtl="0"/>
            <a:r>
              <a:rPr lang="el-GR" noProof="0" dirty="0" smtClean="0"/>
              <a:t>Κάντε κλικ για να επεξεργαστείτε το Στυλ κύριου τίτλου</a:t>
            </a:r>
            <a:endParaRPr lang="el-GR" noProof="0" dirty="0"/>
          </a:p>
        </p:txBody>
      </p:sp>
      <p:sp>
        <p:nvSpPr>
          <p:cNvPr id="4" name="Θέση υποσέλιδου 3"/>
          <p:cNvSpPr>
            <a:spLocks noGrp="1"/>
          </p:cNvSpPr>
          <p:nvPr>
            <p:ph type="ftr" sz="quarter" idx="11"/>
          </p:nvPr>
        </p:nvSpPr>
        <p:spPr/>
        <p:txBody>
          <a:bodyPr rtlCol="0"/>
          <a:lstStyle/>
          <a:p>
            <a:pPr rtl="0"/>
            <a:r>
              <a:rPr lang="el-GR" noProof="0" dirty="0"/>
              <a:t>Προσθήκη υποσέλιδου</a:t>
            </a:r>
          </a:p>
        </p:txBody>
      </p:sp>
      <p:sp>
        <p:nvSpPr>
          <p:cNvPr id="3" name="Σύμβολο κράτησης θέσης ημερομηνίας 2"/>
          <p:cNvSpPr>
            <a:spLocks noGrp="1"/>
          </p:cNvSpPr>
          <p:nvPr>
            <p:ph type="dt" sz="half" idx="10"/>
          </p:nvPr>
        </p:nvSpPr>
        <p:spPr/>
        <p:txBody>
          <a:bodyPr rtlCol="0"/>
          <a:lstStyle/>
          <a:p>
            <a:pPr rtl="0"/>
            <a:fld id="{C2075966-B86A-423F-AA34-506AAA53953D}" type="datetime1">
              <a:rPr lang="el-GR" noProof="0" smtClean="0"/>
              <a:t>21/5/2026</a:t>
            </a:fld>
            <a:endParaRPr lang="el-GR" noProof="0" dirty="0"/>
          </a:p>
        </p:txBody>
      </p:sp>
      <p:sp>
        <p:nvSpPr>
          <p:cNvPr id="5" name="Σύμβολο κράτησης θέσης αριθμού διαφάνειας 4"/>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Σύμβολο κράτησης θέσης υποσέλιδου 2"/>
          <p:cNvSpPr>
            <a:spLocks noGrp="1"/>
          </p:cNvSpPr>
          <p:nvPr>
            <p:ph type="ftr" sz="quarter" idx="11"/>
          </p:nvPr>
        </p:nvSpPr>
        <p:spPr/>
        <p:txBody>
          <a:bodyPr rtlCol="0"/>
          <a:lstStyle/>
          <a:p>
            <a:pPr rtl="0"/>
            <a:r>
              <a:rPr lang="el-GR" noProof="0" dirty="0"/>
              <a:t>Προσθήκη υποσέλιδου</a:t>
            </a:r>
          </a:p>
        </p:txBody>
      </p:sp>
      <p:sp>
        <p:nvSpPr>
          <p:cNvPr id="2" name="Σύμβολο κράτησης θέσης ημερομηνίας 1"/>
          <p:cNvSpPr>
            <a:spLocks noGrp="1"/>
          </p:cNvSpPr>
          <p:nvPr>
            <p:ph type="dt" sz="half" idx="10"/>
          </p:nvPr>
        </p:nvSpPr>
        <p:spPr/>
        <p:txBody>
          <a:bodyPr rtlCol="0"/>
          <a:lstStyle/>
          <a:p>
            <a:pPr rtl="0"/>
            <a:fld id="{25D2999F-E39D-4796-B1CF-D34DECAD3CBA}" type="datetime1">
              <a:rPr lang="el-GR" noProof="0" smtClean="0"/>
              <a:t>21/5/2026</a:t>
            </a:fld>
            <a:endParaRPr lang="el-GR" noProof="0" dirty="0"/>
          </a:p>
        </p:txBody>
      </p:sp>
      <p:sp>
        <p:nvSpPr>
          <p:cNvPr id="4" name="Σύμβολο κράτησης θέσης αριθμού διαφάνειας 3"/>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Ορθογώνιο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p:cNvSpPr>
            <a:spLocks noGrp="1"/>
          </p:cNvSpPr>
          <p:nvPr>
            <p:ph type="title"/>
          </p:nvPr>
        </p:nvSpPr>
        <p:spPr>
          <a:xfrm>
            <a:off x="7979330" y="457200"/>
            <a:ext cx="3603070" cy="1554480"/>
          </a:xfrm>
        </p:spPr>
        <p:txBody>
          <a:bodyPr rtlCol="0" anchor="b"/>
          <a:lstStyle>
            <a:lvl1pPr>
              <a:defRPr sz="3200"/>
            </a:lvl1pPr>
          </a:lstStyle>
          <a:p>
            <a:pPr rtl="0"/>
            <a:r>
              <a:rPr lang="el-GR" noProof="0" smtClean="0"/>
              <a:t>Στυλ κύριου τίτλου</a:t>
            </a:r>
            <a:endParaRPr lang="el-GR" noProof="0" dirty="0"/>
          </a:p>
        </p:txBody>
      </p:sp>
      <p:sp>
        <p:nvSpPr>
          <p:cNvPr id="3" name="Θέση περιεχομένου 2"/>
          <p:cNvSpPr>
            <a:spLocks noGrp="1"/>
          </p:cNvSpPr>
          <p:nvPr>
            <p:ph idx="1"/>
          </p:nvPr>
        </p:nvSpPr>
        <p:spPr>
          <a:xfrm>
            <a:off x="606490" y="685800"/>
            <a:ext cx="6102220" cy="54864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l-GR" noProof="0" smtClean="0"/>
              <a:t>Στυλ υποδείγματος κειμένου</a:t>
            </a:r>
          </a:p>
          <a:p>
            <a:pPr lvl="1" rtl="0"/>
            <a:r>
              <a:rPr lang="el-GR" noProof="0" smtClean="0"/>
              <a:t>Δεύτερου επιπέδου</a:t>
            </a:r>
          </a:p>
          <a:p>
            <a:pPr lvl="2" rtl="0"/>
            <a:r>
              <a:rPr lang="el-GR" noProof="0" smtClean="0"/>
              <a:t>Τρίτου επιπέδου</a:t>
            </a:r>
          </a:p>
          <a:p>
            <a:pPr lvl="3" rtl="0"/>
            <a:r>
              <a:rPr lang="el-GR" noProof="0" smtClean="0"/>
              <a:t>Τέταρτου επιπέδου</a:t>
            </a:r>
          </a:p>
          <a:p>
            <a:pPr lvl="4" rtl="0"/>
            <a:r>
              <a:rPr lang="el-GR" noProof="0" smtClean="0"/>
              <a:t>Πέμπτου επιπέδου</a:t>
            </a:r>
            <a:endParaRPr lang="el-GR" noProof="0" dirty="0"/>
          </a:p>
        </p:txBody>
      </p:sp>
      <p:sp>
        <p:nvSpPr>
          <p:cNvPr id="4" name="Θέση κειμένου 3"/>
          <p:cNvSpPr>
            <a:spLocks noGrp="1"/>
          </p:cNvSpPr>
          <p:nvPr>
            <p:ph type="body" sz="half" idx="2"/>
          </p:nvPr>
        </p:nvSpPr>
        <p:spPr>
          <a:xfrm>
            <a:off x="7979330" y="2101850"/>
            <a:ext cx="3603070" cy="1828800"/>
          </a:xfrm>
        </p:spPr>
        <p:txBody>
          <a:bodyPr rtlCol="0"/>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smtClean="0"/>
              <a:t>Στυλ υποδείγματος κειμένου</a:t>
            </a:r>
          </a:p>
        </p:txBody>
      </p:sp>
      <p:sp>
        <p:nvSpPr>
          <p:cNvPr id="6" name="Σύμβολο κράτησης θέσης υποσέλιδου 5"/>
          <p:cNvSpPr>
            <a:spLocks noGrp="1"/>
          </p:cNvSpPr>
          <p:nvPr>
            <p:ph type="ftr" sz="quarter" idx="11"/>
          </p:nvPr>
        </p:nvSpPr>
        <p:spPr/>
        <p:txBody>
          <a:bodyPr rtlCol="0"/>
          <a:lstStyle/>
          <a:p>
            <a:pPr rtl="0"/>
            <a:r>
              <a:rPr lang="el-GR" noProof="0" dirty="0"/>
              <a:t>Προσθήκη υποσέλιδου</a:t>
            </a:r>
          </a:p>
        </p:txBody>
      </p:sp>
      <p:sp>
        <p:nvSpPr>
          <p:cNvPr id="5" name="Σύμβολο κράτησης θέσης ημερομηνίας 4"/>
          <p:cNvSpPr>
            <a:spLocks noGrp="1"/>
          </p:cNvSpPr>
          <p:nvPr>
            <p:ph type="dt" sz="half" idx="10"/>
          </p:nvPr>
        </p:nvSpPr>
        <p:spPr/>
        <p:txBody>
          <a:bodyPr rtlCol="0"/>
          <a:lstStyle/>
          <a:p>
            <a:pPr rtl="0"/>
            <a:fld id="{78E494CB-E332-410E-A145-3782FDD720D2}" type="datetime1">
              <a:rPr lang="el-GR" noProof="0" smtClean="0"/>
              <a:t>21/5/2026</a:t>
            </a:fld>
            <a:endParaRPr lang="el-GR" noProof="0" dirty="0"/>
          </a:p>
        </p:txBody>
      </p:sp>
      <p:sp>
        <p:nvSpPr>
          <p:cNvPr id="7" name="Σύμβολο κράτησης θέσης αριθμού διαφάνειας 6"/>
          <p:cNvSpPr>
            <a:spLocks noGrp="1"/>
          </p:cNvSpPr>
          <p:nvPr>
            <p:ph type="sldNum" sz="quarter" idx="12"/>
          </p:nvPr>
        </p:nvSpPr>
        <p:spPr/>
        <p:txBody>
          <a:bodyPr rtlCol="0"/>
          <a:lstStyle/>
          <a:p>
            <a:pPr rtl="0"/>
            <a:fld id="{E31375A4-56A4-47D6-9801-1991572033F7}" type="slidenum">
              <a:rPr lang="el-GR" noProof="0" smtClean="0"/>
              <a:t>‹#›</a:t>
            </a:fld>
            <a:endParaRPr lang="el-GR" noProof="0"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Ορθογώνιο 7"/>
          <p:cNvSpPr/>
          <p:nvPr/>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noProof="0" dirty="0"/>
          </a:p>
        </p:txBody>
      </p:sp>
      <p:sp>
        <p:nvSpPr>
          <p:cNvPr id="2" name="Τίτλος 1"/>
          <p:cNvSpPr>
            <a:spLocks noGrp="1"/>
          </p:cNvSpPr>
          <p:nvPr>
            <p:ph type="title"/>
          </p:nvPr>
        </p:nvSpPr>
        <p:spPr>
          <a:xfrm>
            <a:off x="7982712" y="457200"/>
            <a:ext cx="3602736" cy="1554480"/>
          </a:xfrm>
        </p:spPr>
        <p:txBody>
          <a:bodyPr rtlCol="0" anchor="b"/>
          <a:lstStyle>
            <a:lvl1pPr>
              <a:defRPr sz="3200"/>
            </a:lvl1pPr>
          </a:lstStyle>
          <a:p>
            <a:pPr rtl="0"/>
            <a:r>
              <a:rPr lang="el-GR" noProof="0" smtClean="0"/>
              <a:t>Στυλ κύριου τίτλου</a:t>
            </a:r>
            <a:endParaRPr lang="el-GR" noProof="0" dirty="0"/>
          </a:p>
        </p:txBody>
      </p:sp>
      <p:sp>
        <p:nvSpPr>
          <p:cNvPr id="3" name="Σύμβολο κράτησης θέσης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0" y="-1"/>
            <a:ext cx="7315200" cy="6858000"/>
          </a:xfrm>
        </p:spPr>
        <p:txBody>
          <a:bodyPr tIns="4572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smtClean="0"/>
              <a:t>Κάντε κλικ στο εικονίδιο για να προσθέσετε εικόνα</a:t>
            </a:r>
            <a:endParaRPr lang="el-GR" noProof="0" dirty="0"/>
          </a:p>
        </p:txBody>
      </p:sp>
      <p:sp>
        <p:nvSpPr>
          <p:cNvPr id="4" name="Θέση κειμένου 3"/>
          <p:cNvSpPr>
            <a:spLocks noGrp="1"/>
          </p:cNvSpPr>
          <p:nvPr>
            <p:ph type="body" sz="half" idx="2"/>
          </p:nvPr>
        </p:nvSpPr>
        <p:spPr>
          <a:xfrm>
            <a:off x="7982712" y="2101850"/>
            <a:ext cx="3602736" cy="182880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smtClean="0"/>
              <a:t>Στυλ υποδείγματος κειμένου</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τίτλου 1"/>
          <p:cNvSpPr>
            <a:spLocks noGrp="1"/>
          </p:cNvSpPr>
          <p:nvPr>
            <p:ph type="title"/>
          </p:nvPr>
        </p:nvSpPr>
        <p:spPr>
          <a:xfrm>
            <a:off x="1295400" y="362303"/>
            <a:ext cx="9601200" cy="1069940"/>
          </a:xfrm>
          <a:prstGeom prst="rect">
            <a:avLst/>
          </a:prstGeom>
        </p:spPr>
        <p:txBody>
          <a:bodyPr vert="horz" lIns="91440" tIns="45720" rIns="91440" bIns="45720" rtlCol="0" anchor="b">
            <a:normAutofit/>
          </a:bodyPr>
          <a:lstStyle/>
          <a:p>
            <a:pPr rtl="0"/>
            <a:r>
              <a:rPr lang="el-GR" noProof="0" dirty="0" smtClean="0"/>
              <a:t>Κάντε κλικ για να επεξεργαστείτε το Στυλ κύριου τίτλου</a:t>
            </a:r>
            <a:endParaRPr lang="el-GR" noProof="0" dirty="0"/>
          </a:p>
        </p:txBody>
      </p:sp>
      <p:sp>
        <p:nvSpPr>
          <p:cNvPr id="3" name="Θέση κειμένου 2"/>
          <p:cNvSpPr>
            <a:spLocks noGrp="1"/>
          </p:cNvSpPr>
          <p:nvPr>
            <p:ph type="body" idx="1"/>
          </p:nvPr>
        </p:nvSpPr>
        <p:spPr>
          <a:xfrm>
            <a:off x="1295400" y="1828799"/>
            <a:ext cx="9601200" cy="4348163"/>
          </a:xfrm>
          <a:prstGeom prst="rect">
            <a:avLst/>
          </a:prstGeom>
        </p:spPr>
        <p:txBody>
          <a:bodyPr vert="horz" lIns="91440" tIns="45720" rIns="91440" bIns="45720" rtlCol="0">
            <a:normAutofit/>
          </a:bodyPr>
          <a:lstStyle/>
          <a:p>
            <a:pPr lvl="0" rtl="0"/>
            <a:r>
              <a:rPr lang="el-GR" noProof="0" dirty="0" smtClean="0"/>
              <a:t>Στυλ υποδείγματος κειμένου</a:t>
            </a:r>
          </a:p>
          <a:p>
            <a:pPr lvl="1" rtl="0"/>
            <a:r>
              <a:rPr lang="el-GR" noProof="0" dirty="0" smtClean="0"/>
              <a:t>Δεύτερου επιπέδου</a:t>
            </a:r>
          </a:p>
          <a:p>
            <a:pPr lvl="2" rtl="0"/>
            <a:r>
              <a:rPr lang="el-GR" noProof="0" dirty="0" smtClean="0"/>
              <a:t>Τρίτου επιπέδου</a:t>
            </a:r>
          </a:p>
          <a:p>
            <a:pPr lvl="3" rtl="0"/>
            <a:r>
              <a:rPr lang="el-GR" noProof="0" dirty="0" smtClean="0"/>
              <a:t>Τέταρτου επιπέδου</a:t>
            </a:r>
          </a:p>
          <a:p>
            <a:pPr lvl="4" rtl="0"/>
            <a:r>
              <a:rPr lang="el-GR" noProof="0" dirty="0" smtClean="0"/>
              <a:t>Πέμπτου επιπέδου</a:t>
            </a:r>
            <a:endParaRPr lang="el-GR" noProof="0" dirty="0"/>
          </a:p>
        </p:txBody>
      </p:sp>
      <p:sp>
        <p:nvSpPr>
          <p:cNvPr id="5" name="Θέση υποσέλιδου 4"/>
          <p:cNvSpPr>
            <a:spLocks noGrp="1"/>
          </p:cNvSpPr>
          <p:nvPr>
            <p:ph type="ftr" sz="quarter" idx="3"/>
          </p:nvPr>
        </p:nvSpPr>
        <p:spPr>
          <a:xfrm>
            <a:off x="609600" y="6385492"/>
            <a:ext cx="6099048" cy="228600"/>
          </a:xfrm>
          <a:prstGeom prst="rect">
            <a:avLst/>
          </a:prstGeom>
        </p:spPr>
        <p:txBody>
          <a:bodyPr vert="horz" lIns="91440" tIns="45720" rIns="91440" bIns="45720" rtlCol="0" anchor="ctr"/>
          <a:lstStyle>
            <a:lvl1pPr algn="l">
              <a:defRPr sz="1100">
                <a:solidFill>
                  <a:schemeClr val="accent1"/>
                </a:solidFill>
              </a:defRPr>
            </a:lvl1pPr>
          </a:lstStyle>
          <a:p>
            <a:pPr rtl="0"/>
            <a:r>
              <a:rPr lang="el-GR" noProof="0" dirty="0"/>
              <a:t>Προσθήκη υποσέλιδου</a:t>
            </a:r>
          </a:p>
        </p:txBody>
      </p:sp>
      <p:sp>
        <p:nvSpPr>
          <p:cNvPr id="4" name="Σύμβολο κράτησης θέσης ημερομηνίας 3"/>
          <p:cNvSpPr>
            <a:spLocks noGrp="1"/>
          </p:cNvSpPr>
          <p:nvPr>
            <p:ph type="dt" sz="half" idx="2"/>
          </p:nvPr>
        </p:nvSpPr>
        <p:spPr>
          <a:xfrm>
            <a:off x="9419253" y="6385492"/>
            <a:ext cx="982047" cy="228600"/>
          </a:xfrm>
          <a:prstGeom prst="rect">
            <a:avLst/>
          </a:prstGeom>
        </p:spPr>
        <p:txBody>
          <a:bodyPr vert="horz" lIns="91440" tIns="45720" rIns="91440" bIns="45720" rtlCol="0" anchor="ctr"/>
          <a:lstStyle>
            <a:lvl1pPr algn="r">
              <a:defRPr sz="1100">
                <a:solidFill>
                  <a:schemeClr val="accent1"/>
                </a:solidFill>
              </a:defRPr>
            </a:lvl1pPr>
          </a:lstStyle>
          <a:p>
            <a:pPr rtl="0"/>
            <a:fld id="{97583DC8-7F06-4FF8-9DC2-EFAF6E484A49}" type="datetime1">
              <a:rPr lang="el-GR" noProof="0" smtClean="0"/>
              <a:t>21/5/2026</a:t>
            </a:fld>
            <a:endParaRPr lang="el-GR" noProof="0" dirty="0"/>
          </a:p>
        </p:txBody>
      </p:sp>
      <p:sp>
        <p:nvSpPr>
          <p:cNvPr id="6" name="Σύμβολο κράτησης θέσης αριθμού διαφάνειας 5"/>
          <p:cNvSpPr>
            <a:spLocks noGrp="1"/>
          </p:cNvSpPr>
          <p:nvPr>
            <p:ph type="sldNum" sz="quarter" idx="4"/>
          </p:nvPr>
        </p:nvSpPr>
        <p:spPr>
          <a:xfrm>
            <a:off x="10753532" y="6385492"/>
            <a:ext cx="828868" cy="228600"/>
          </a:xfrm>
          <a:prstGeom prst="rect">
            <a:avLst/>
          </a:prstGeom>
        </p:spPr>
        <p:txBody>
          <a:bodyPr vert="horz" lIns="91440" tIns="45720" rIns="91440" bIns="45720" rtlCol="0" anchor="ctr"/>
          <a:lstStyle>
            <a:lvl1pPr algn="r">
              <a:defRPr sz="1100">
                <a:solidFill>
                  <a:schemeClr val="accent1"/>
                </a:solidFill>
              </a:defRPr>
            </a:lvl1pPr>
          </a:lstStyle>
          <a:p>
            <a:pPr rtl="0"/>
            <a:fld id="{E31375A4-56A4-47D6-9801-1991572033F7}" type="slidenum">
              <a:rPr lang="el-GR" noProof="0" smtClean="0"/>
              <a:pPr/>
              <a:t>‹#›</a:t>
            </a:fld>
            <a:endParaRPr lang="el-GR" noProof="0"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09599" y="261254"/>
            <a:ext cx="11447721" cy="3083767"/>
          </a:xfrm>
        </p:spPr>
        <p:txBody>
          <a:bodyPr rtlCol="0">
            <a:normAutofit/>
          </a:bodyPr>
          <a:lstStyle/>
          <a:p>
            <a:pPr algn="ctr" rtl="0"/>
            <a:r>
              <a:rPr lang="el-GR" dirty="0" smtClean="0"/>
              <a:t>Το μοντέλο παρέμβασης σε καταστάσεις κρίσης</a:t>
            </a:r>
            <a:endParaRPr lang="el-GR" dirty="0"/>
          </a:p>
        </p:txBody>
      </p:sp>
      <p:sp>
        <p:nvSpPr>
          <p:cNvPr id="3" name="Υπότιτλος 2"/>
          <p:cNvSpPr>
            <a:spLocks noGrp="1"/>
          </p:cNvSpPr>
          <p:nvPr>
            <p:ph type="subTitle" idx="1"/>
          </p:nvPr>
        </p:nvSpPr>
        <p:spPr>
          <a:xfrm>
            <a:off x="609599" y="4364781"/>
            <a:ext cx="8229600" cy="1371600"/>
          </a:xfrm>
        </p:spPr>
        <p:txBody>
          <a:bodyPr rtlCol="0"/>
          <a:lstStyle/>
          <a:p>
            <a:pPr rtl="0"/>
            <a:r>
              <a:rPr lang="el-GR" dirty="0" smtClean="0"/>
              <a:t>Όλγα Κατσιάνη, Επίκουρη Καθηγήτρια</a:t>
            </a:r>
            <a:endParaRPr lang="el-GR" dirty="0"/>
          </a:p>
        </p:txBody>
      </p:sp>
    </p:spTree>
    <p:extLst>
      <p:ext uri="{BB962C8B-B14F-4D97-AF65-F5344CB8AC3E}">
        <p14:creationId xmlns:p14="http://schemas.microsoft.com/office/powerpoint/2010/main" val="10518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8968" y="560011"/>
            <a:ext cx="9601200" cy="1069940"/>
          </a:xfrm>
        </p:spPr>
        <p:txBody>
          <a:bodyPr>
            <a:normAutofit fontScale="90000"/>
          </a:bodyPr>
          <a:lstStyle/>
          <a:p>
            <a:pPr algn="ctr">
              <a:buClr>
                <a:schemeClr val="tx2">
                  <a:lumMod val="50000"/>
                </a:schemeClr>
              </a:buClr>
            </a:pPr>
            <a:r>
              <a:rPr lang="el-GR" dirty="0" smtClean="0"/>
              <a:t>Τύποι καταστάσεων κρίσης για την οικογένεια</a:t>
            </a:r>
            <a:br>
              <a:rPr lang="el-GR" dirty="0" smtClean="0"/>
            </a:br>
            <a:r>
              <a:rPr lang="el-GR" dirty="0" smtClean="0"/>
              <a:t/>
            </a:r>
            <a:br>
              <a:rPr lang="el-GR" dirty="0" smtClean="0"/>
            </a:br>
            <a:r>
              <a:rPr lang="el-GR" sz="1600" dirty="0"/>
              <a:t>α) Σύμφωνα με την προέλευση της κρίσης</a:t>
            </a:r>
          </a:p>
        </p:txBody>
      </p:sp>
      <p:graphicFrame>
        <p:nvGraphicFramePr>
          <p:cNvPr id="4" name="Διάγραμμα 3"/>
          <p:cNvGraphicFramePr/>
          <p:nvPr>
            <p:extLst>
              <p:ext uri="{D42A27DB-BD31-4B8C-83A1-F6EECF244321}">
                <p14:modId xmlns:p14="http://schemas.microsoft.com/office/powerpoint/2010/main" val="2745299136"/>
              </p:ext>
            </p:extLst>
          </p:nvPr>
        </p:nvGraphicFramePr>
        <p:xfrm>
          <a:off x="329514" y="2150076"/>
          <a:ext cx="11590637" cy="3509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12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8968" y="560011"/>
            <a:ext cx="9601200" cy="1069940"/>
          </a:xfrm>
        </p:spPr>
        <p:txBody>
          <a:bodyPr>
            <a:normAutofit fontScale="90000"/>
          </a:bodyPr>
          <a:lstStyle/>
          <a:p>
            <a:pPr algn="ctr">
              <a:buClr>
                <a:schemeClr val="tx2">
                  <a:lumMod val="50000"/>
                </a:schemeClr>
              </a:buClr>
            </a:pPr>
            <a:r>
              <a:rPr lang="el-GR" dirty="0" smtClean="0"/>
              <a:t>Τύποι καταστάσεων κρίσης για την οικογένεια</a:t>
            </a:r>
            <a:br>
              <a:rPr lang="el-GR" dirty="0" smtClean="0"/>
            </a:br>
            <a:r>
              <a:rPr lang="el-GR" dirty="0" smtClean="0"/>
              <a:t/>
            </a:r>
            <a:br>
              <a:rPr lang="el-GR" dirty="0" smtClean="0"/>
            </a:br>
            <a:r>
              <a:rPr lang="el-GR" sz="1600" dirty="0" smtClean="0"/>
              <a:t>β) </a:t>
            </a:r>
            <a:r>
              <a:rPr lang="el-GR" sz="1600" dirty="0"/>
              <a:t>Σύμφωνα με </a:t>
            </a:r>
            <a:r>
              <a:rPr lang="el-GR" sz="1600" dirty="0" smtClean="0"/>
              <a:t>τις επιπτώσεις στην οικογένεια</a:t>
            </a:r>
            <a:endParaRPr lang="el-GR" sz="1600" dirty="0"/>
          </a:p>
        </p:txBody>
      </p:sp>
      <p:graphicFrame>
        <p:nvGraphicFramePr>
          <p:cNvPr id="4" name="Διάγραμμα 3"/>
          <p:cNvGraphicFramePr/>
          <p:nvPr>
            <p:extLst>
              <p:ext uri="{D42A27DB-BD31-4B8C-83A1-F6EECF244321}">
                <p14:modId xmlns:p14="http://schemas.microsoft.com/office/powerpoint/2010/main" val="3692325816"/>
              </p:ext>
            </p:extLst>
          </p:nvPr>
        </p:nvGraphicFramePr>
        <p:xfrm>
          <a:off x="329514" y="2150076"/>
          <a:ext cx="11590637" cy="3509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148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8968" y="560011"/>
            <a:ext cx="9601200" cy="1069940"/>
          </a:xfrm>
        </p:spPr>
        <p:txBody>
          <a:bodyPr>
            <a:normAutofit fontScale="90000"/>
          </a:bodyPr>
          <a:lstStyle/>
          <a:p>
            <a:pPr algn="ctr">
              <a:buClr>
                <a:schemeClr val="tx2">
                  <a:lumMod val="50000"/>
                </a:schemeClr>
              </a:buClr>
            </a:pPr>
            <a:r>
              <a:rPr lang="el-GR" dirty="0" smtClean="0"/>
              <a:t>Τύποι καταστάσεων κρίσης για την οικογένεια</a:t>
            </a:r>
            <a:br>
              <a:rPr lang="el-GR" dirty="0" smtClean="0"/>
            </a:br>
            <a:r>
              <a:rPr lang="el-GR" dirty="0" smtClean="0"/>
              <a:t/>
            </a:r>
            <a:br>
              <a:rPr lang="el-GR" dirty="0" smtClean="0"/>
            </a:br>
            <a:r>
              <a:rPr lang="el-GR" sz="1600" dirty="0" smtClean="0"/>
              <a:t>γ) Σύμφωνα με το είδος του γεγονότος κινδύνου</a:t>
            </a:r>
            <a:endParaRPr lang="el-GR" sz="1600" dirty="0"/>
          </a:p>
        </p:txBody>
      </p:sp>
      <p:sp>
        <p:nvSpPr>
          <p:cNvPr id="3" name="TextBox 2"/>
          <p:cNvSpPr txBox="1"/>
          <p:nvPr/>
        </p:nvSpPr>
        <p:spPr>
          <a:xfrm>
            <a:off x="815545" y="2257168"/>
            <a:ext cx="10906897" cy="3108543"/>
          </a:xfrm>
          <a:prstGeom prst="rect">
            <a:avLst/>
          </a:prstGeom>
          <a:noFill/>
        </p:spPr>
        <p:txBody>
          <a:bodyPr wrap="square" rtlCol="0">
            <a:spAutoFit/>
          </a:bodyPr>
          <a:lstStyle/>
          <a:p>
            <a:pPr algn="just"/>
            <a:r>
              <a:rPr lang="el-GR" sz="2800" dirty="0" smtClean="0"/>
              <a:t>Ένα αιφνίδιο γεγονός κινδύνου μπορεί να προκαλέσει ξαφνική αλλαγή στο κοινωνικό επίπεδο της οικογένειας με συνακόλουθη σύγκρουση μεταξύ των μελών στην αντίληψη των ρόλων τους. </a:t>
            </a:r>
          </a:p>
          <a:p>
            <a:pPr algn="just"/>
            <a:r>
              <a:rPr lang="el-GR" sz="2800" dirty="0" smtClean="0"/>
              <a:t>Ο απότομος πλουτισμός και η κοινωνική άνοδος της οικογένειας μπορεί να προκαλέσει την αποδιοργάνωσή της, ενώ η απόλυση από την εργασία, η ανεργία και η φτώχεια ίσως να προκαλέσουν αλυσιδωτές διασπαστικές αντιδράσεις στην οικογένεια. </a:t>
            </a:r>
            <a:endParaRPr lang="el-GR" sz="2800" dirty="0"/>
          </a:p>
        </p:txBody>
      </p:sp>
    </p:spTree>
    <p:extLst>
      <p:ext uri="{BB962C8B-B14F-4D97-AF65-F5344CB8AC3E}">
        <p14:creationId xmlns:p14="http://schemas.microsoft.com/office/powerpoint/2010/main" val="395275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8968" y="2528854"/>
            <a:ext cx="9601200" cy="1069940"/>
          </a:xfrm>
        </p:spPr>
        <p:txBody>
          <a:bodyPr/>
          <a:lstStyle/>
          <a:p>
            <a:r>
              <a:rPr lang="el-GR" dirty="0" smtClean="0"/>
              <a:t>Μοντέλο για παρέμβαση σε κατάσταση κρίσης</a:t>
            </a:r>
            <a:endParaRPr lang="el-GR" dirty="0"/>
          </a:p>
        </p:txBody>
      </p:sp>
    </p:spTree>
    <p:extLst>
      <p:ext uri="{BB962C8B-B14F-4D97-AF65-F5344CB8AC3E}">
        <p14:creationId xmlns:p14="http://schemas.microsoft.com/office/powerpoint/2010/main" val="115268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20113" y="214022"/>
            <a:ext cx="9601200" cy="527383"/>
          </a:xfrm>
        </p:spPr>
        <p:txBody>
          <a:bodyPr>
            <a:normAutofit/>
          </a:bodyPr>
          <a:lstStyle/>
          <a:p>
            <a:pPr algn="ctr"/>
            <a:r>
              <a:rPr lang="el-GR" sz="2400" dirty="0" smtClean="0"/>
              <a:t>Τα 7 στάδια του μοντέλου παρέμβασης στην κρίση (</a:t>
            </a:r>
            <a:r>
              <a:rPr lang="en-US" sz="2400" dirty="0" smtClean="0"/>
              <a:t>Roberts, 2000).</a:t>
            </a:r>
            <a:endParaRPr lang="el-GR" sz="2400" dirty="0"/>
          </a:p>
        </p:txBody>
      </p:sp>
      <p:graphicFrame>
        <p:nvGraphicFramePr>
          <p:cNvPr id="4" name="Διάγραμμα 3"/>
          <p:cNvGraphicFramePr/>
          <p:nvPr>
            <p:extLst/>
          </p:nvPr>
        </p:nvGraphicFramePr>
        <p:xfrm>
          <a:off x="247135" y="1367480"/>
          <a:ext cx="11697729" cy="443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88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265" y="560173"/>
            <a:ext cx="10915135" cy="5632311"/>
          </a:xfrm>
          <a:prstGeom prst="rect">
            <a:avLst/>
          </a:prstGeom>
          <a:noFill/>
        </p:spPr>
        <p:txBody>
          <a:bodyPr wrap="square" rtlCol="0">
            <a:spAutoFit/>
          </a:bodyPr>
          <a:lstStyle/>
          <a:p>
            <a:pPr marL="342900" indent="-342900" algn="just">
              <a:buClr>
                <a:schemeClr val="tx2">
                  <a:lumMod val="50000"/>
                </a:schemeClr>
              </a:buClr>
              <a:buFont typeface="+mj-lt"/>
              <a:buAutoNum type="arabicParenR"/>
            </a:pPr>
            <a:r>
              <a:rPr lang="el-GR" dirty="0" err="1" smtClean="0"/>
              <a:t>Στρεσογόνα</a:t>
            </a:r>
            <a:r>
              <a:rPr lang="el-GR" dirty="0" smtClean="0"/>
              <a:t> γεγονότα: ζήλια, αντιπαλότητα του Πέτρου με τη γυναίκα του λόγω του χαμηλού εκπαιδευτικού &amp; κοινωνικού επιπέδου, κακές ενδοοικογενειακές σχέσεις, ιστορικό κακοποίησης στην οικογένεια του Πέτρου, αρνητική επίδραση των γονιών του.</a:t>
            </a:r>
          </a:p>
          <a:p>
            <a:pPr marL="342900" indent="-342900" algn="just">
              <a:buClr>
                <a:schemeClr val="tx2">
                  <a:lumMod val="50000"/>
                </a:schemeClr>
              </a:buClr>
              <a:buFont typeface="+mj-lt"/>
              <a:buAutoNum type="arabicParenR"/>
            </a:pPr>
            <a:r>
              <a:rPr lang="el-GR" dirty="0" smtClean="0"/>
              <a:t>Ευάλωτη κατάσταση: Αυτά τα </a:t>
            </a:r>
            <a:r>
              <a:rPr lang="el-GR" dirty="0" err="1" smtClean="0"/>
              <a:t>στρεσογόνα</a:t>
            </a:r>
            <a:r>
              <a:rPr lang="el-GR" dirty="0" smtClean="0"/>
              <a:t> γεγονότα και οι εντάσεις διαταράσσουν την όποια «ομοιοστατική» ισορροπία του ζευγαριού δημιουργώντας μια ευάλωτη κατάσταση. </a:t>
            </a:r>
          </a:p>
          <a:p>
            <a:pPr marL="342900" indent="-342900" algn="just">
              <a:buClr>
                <a:schemeClr val="tx2">
                  <a:lumMod val="50000"/>
                </a:schemeClr>
              </a:buClr>
              <a:buFont typeface="+mj-lt"/>
              <a:buAutoNum type="arabicParenR"/>
            </a:pPr>
            <a:r>
              <a:rPr lang="el-GR" dirty="0" err="1" smtClean="0"/>
              <a:t>Εκλυτικός</a:t>
            </a:r>
            <a:r>
              <a:rPr lang="el-GR" dirty="0" smtClean="0"/>
              <a:t> παράγοντας: Ο </a:t>
            </a:r>
            <a:r>
              <a:rPr lang="el-GR" dirty="0" err="1" smtClean="0"/>
              <a:t>εκλυτικός</a:t>
            </a:r>
            <a:r>
              <a:rPr lang="el-GR" dirty="0" smtClean="0"/>
              <a:t> παράγοντας για την πρώτη κακοποίηση ήταν το κλάμα του μωρού που ενόχλησε τον πατέρα. </a:t>
            </a:r>
          </a:p>
          <a:p>
            <a:pPr marL="342900" indent="-342900" algn="just">
              <a:buClr>
                <a:schemeClr val="tx2">
                  <a:lumMod val="50000"/>
                </a:schemeClr>
              </a:buClr>
              <a:buFont typeface="+mj-lt"/>
              <a:buAutoNum type="arabicParenR"/>
            </a:pPr>
            <a:r>
              <a:rPr lang="el-GR" dirty="0" smtClean="0"/>
              <a:t>Κρίση: η πρώτη κακοποίηση.</a:t>
            </a:r>
          </a:p>
          <a:p>
            <a:pPr marL="342900" indent="-342900" algn="just">
              <a:buClr>
                <a:schemeClr val="tx2">
                  <a:lumMod val="50000"/>
                </a:schemeClr>
              </a:buClr>
              <a:buFont typeface="+mj-lt"/>
              <a:buAutoNum type="arabicParenR"/>
            </a:pPr>
            <a:r>
              <a:rPr lang="el-GR" dirty="0" smtClean="0"/>
              <a:t>Αντίδραση στην κρίση: Η Σεβαστή χρησιμοποίησε </a:t>
            </a:r>
            <a:r>
              <a:rPr lang="el-GR" dirty="0" err="1" smtClean="0"/>
              <a:t>δυσπροσάρμοστους</a:t>
            </a:r>
            <a:r>
              <a:rPr lang="el-GR" dirty="0" smtClean="0"/>
              <a:t> μηχανισμούς άμυνας ως αντίδραση στην κακοποίηση. Παρέμεινα στο σπίτι, δεν επεδίωξε αλλαγή. Υπέκυψε, σιώπησε, θυματοποιήθηκε, είχε πιστέψει ότι η ίδια είναι υπεύθυνη για την κακοποίηση. Ο κύκλος της κακοποίησης άρχισε.</a:t>
            </a:r>
          </a:p>
          <a:p>
            <a:pPr marL="342900" indent="-342900" algn="just">
              <a:buClr>
                <a:schemeClr val="tx2">
                  <a:lumMod val="50000"/>
                </a:schemeClr>
              </a:buClr>
              <a:buFont typeface="+mj-lt"/>
              <a:buAutoNum type="arabicParenR"/>
            </a:pPr>
            <a:r>
              <a:rPr lang="el-GR" dirty="0" smtClean="0"/>
              <a:t>Κύκλος πολλαπλών κρίσεων: επί 9 χρόνια η Σεβαστή βιώνει συνεχείς κύκλους κακοποίησης. Χρησιμοποιεί πάντα </a:t>
            </a:r>
            <a:r>
              <a:rPr lang="el-GR" dirty="0" err="1" smtClean="0"/>
              <a:t>δυσπροσάρμοστους</a:t>
            </a:r>
            <a:r>
              <a:rPr lang="el-GR" dirty="0" smtClean="0"/>
              <a:t> μηχανισμούς άμυνας όπως υποχώρηση, παθητικότητα, εκλογίκευση, σωματοποίηση, </a:t>
            </a:r>
            <a:r>
              <a:rPr lang="el-GR" dirty="0" err="1" smtClean="0"/>
              <a:t>θυματοποίηση</a:t>
            </a:r>
            <a:r>
              <a:rPr lang="el-GR" dirty="0" smtClean="0"/>
              <a:t>. Αυτοί οι μηχανισμοί αποτυγχάνουν να επιλύσουν τις συνεχιζόμενες κρίσεις. </a:t>
            </a:r>
          </a:p>
          <a:p>
            <a:pPr marL="342900" indent="-342900" algn="just">
              <a:buClr>
                <a:schemeClr val="tx2">
                  <a:lumMod val="50000"/>
                </a:schemeClr>
              </a:buClr>
              <a:buFont typeface="+mj-lt"/>
              <a:buAutoNum type="arabicParenR"/>
            </a:pPr>
            <a:r>
              <a:rPr lang="el-GR" dirty="0" smtClean="0"/>
              <a:t>Οι δύο τελικοί </a:t>
            </a:r>
            <a:r>
              <a:rPr lang="el-GR" dirty="0" err="1" smtClean="0"/>
              <a:t>εκλυτικοί</a:t>
            </a:r>
            <a:r>
              <a:rPr lang="el-GR" dirty="0" smtClean="0"/>
              <a:t> παράγοντες: η προβληματική συμπεριφορά της κόρης της στο σχολείο έχει ως αποτέλεσμα τη συνειδητοποίηση της κατάστασης και της ενεργοποίησής της για αλλαγή. Φεύγει από το </a:t>
            </a:r>
            <a:r>
              <a:rPr lang="el-GR" dirty="0" err="1" smtClean="0"/>
              <a:t>σπίτιο</a:t>
            </a:r>
            <a:r>
              <a:rPr lang="el-GR" dirty="0" smtClean="0"/>
              <a:t> της με την κόρη της χρησιμοποιώντας αυτή τη φορά νέους προσαρμοστικούς μηχανισμούς. Ο σύζυγος την προλαβαίνει και την κακοποιεί πάλι με αποτέλεσμα η γυναίκα να αποβάλει. </a:t>
            </a:r>
            <a:endParaRPr lang="el-GR" dirty="0"/>
          </a:p>
        </p:txBody>
      </p:sp>
    </p:spTree>
    <p:extLst>
      <p:ext uri="{BB962C8B-B14F-4D97-AF65-F5344CB8AC3E}">
        <p14:creationId xmlns:p14="http://schemas.microsoft.com/office/powerpoint/2010/main" val="107734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9790"/>
          <a:stretch/>
        </p:blipFill>
        <p:spPr>
          <a:xfrm>
            <a:off x="2027229" y="0"/>
            <a:ext cx="8286544" cy="6892091"/>
          </a:xfrm>
          <a:prstGeom prst="rect">
            <a:avLst/>
          </a:prstGeom>
        </p:spPr>
      </p:pic>
    </p:spTree>
    <p:extLst>
      <p:ext uri="{BB962C8B-B14F-4D97-AF65-F5344CB8AC3E}">
        <p14:creationId xmlns:p14="http://schemas.microsoft.com/office/powerpoint/2010/main" val="263017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r="23123"/>
          <a:stretch/>
        </p:blipFill>
        <p:spPr>
          <a:xfrm>
            <a:off x="1639330" y="228600"/>
            <a:ext cx="8987481" cy="6400800"/>
          </a:xfrm>
          <a:prstGeom prst="rect">
            <a:avLst/>
          </a:prstGeom>
        </p:spPr>
      </p:pic>
    </p:spTree>
    <p:extLst>
      <p:ext uri="{BB962C8B-B14F-4D97-AF65-F5344CB8AC3E}">
        <p14:creationId xmlns:p14="http://schemas.microsoft.com/office/powerpoint/2010/main" val="81655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726" y="0"/>
            <a:ext cx="7204548" cy="6858000"/>
          </a:xfrm>
          <a:prstGeom prst="rect">
            <a:avLst/>
          </a:prstGeom>
        </p:spPr>
      </p:pic>
    </p:spTree>
    <p:extLst>
      <p:ext uri="{BB962C8B-B14F-4D97-AF65-F5344CB8AC3E}">
        <p14:creationId xmlns:p14="http://schemas.microsoft.com/office/powerpoint/2010/main" val="41454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254" y="0"/>
            <a:ext cx="5959492" cy="6858000"/>
          </a:xfrm>
          <a:prstGeom prst="rect">
            <a:avLst/>
          </a:prstGeom>
        </p:spPr>
      </p:pic>
    </p:spTree>
    <p:extLst>
      <p:ext uri="{BB962C8B-B14F-4D97-AF65-F5344CB8AC3E}">
        <p14:creationId xmlns:p14="http://schemas.microsoft.com/office/powerpoint/2010/main" val="141789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a:bodyPr>
          <a:lstStyle/>
          <a:p>
            <a:pPr rtl="0"/>
            <a:r>
              <a:rPr lang="el-GR" sz="4000" dirty="0" smtClean="0"/>
              <a:t>Εννοιολογικό περιεχόμενο</a:t>
            </a:r>
            <a:endParaRPr lang="el-GR" sz="4000" dirty="0"/>
          </a:p>
        </p:txBody>
      </p:sp>
      <p:sp>
        <p:nvSpPr>
          <p:cNvPr id="3" name="Σύμβολο κράτησης θέσης περιεχομένου 2"/>
          <p:cNvSpPr>
            <a:spLocks noGrp="1"/>
          </p:cNvSpPr>
          <p:nvPr>
            <p:ph idx="1"/>
          </p:nvPr>
        </p:nvSpPr>
        <p:spPr>
          <a:xfrm>
            <a:off x="1295400" y="2092409"/>
            <a:ext cx="9601200" cy="4348163"/>
          </a:xfrm>
        </p:spPr>
        <p:txBody>
          <a:bodyPr rtlCol="0">
            <a:normAutofit/>
          </a:bodyPr>
          <a:lstStyle/>
          <a:p>
            <a:pPr marL="0" indent="0" algn="just" rtl="0">
              <a:buNone/>
            </a:pPr>
            <a:r>
              <a:rPr lang="el-GR" sz="2800" dirty="0" smtClean="0"/>
              <a:t>Η κρίση ορίζεται ως μια ανατροπή σε μια σταθερή κατάσταση. Το άτομο επιδιώκει να διατηρήσει ισορροπία κατά την πορεία της ζωής του μέσω προσαρμοστικών μηχανισμών &amp; δραστηριοτήτων επίλυσης προβλημάτων. Αυτή η ισορροπία μπορεί να διαταραχθεί από ορισμένα γεγονότα που συμβαίνουν κατά τη διάρκεια της ζωής του με αποτέλεσμα να περιέλθει σε κατάσταση κρίσης. </a:t>
            </a:r>
            <a:endParaRPr lang="el-GR" sz="2800" dirty="0"/>
          </a:p>
        </p:txBody>
      </p:sp>
    </p:spTree>
    <p:extLst>
      <p:ext uri="{BB962C8B-B14F-4D97-AF65-F5344CB8AC3E}">
        <p14:creationId xmlns:p14="http://schemas.microsoft.com/office/powerpoint/2010/main" val="33465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585" y="0"/>
            <a:ext cx="8449962" cy="6858000"/>
          </a:xfrm>
          <a:prstGeom prst="rect">
            <a:avLst/>
          </a:prstGeom>
        </p:spPr>
      </p:pic>
    </p:spTree>
    <p:extLst>
      <p:ext uri="{BB962C8B-B14F-4D97-AF65-F5344CB8AC3E}">
        <p14:creationId xmlns:p14="http://schemas.microsoft.com/office/powerpoint/2010/main" val="108263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530" y="0"/>
            <a:ext cx="8971005" cy="6858000"/>
          </a:xfrm>
          <a:prstGeom prst="rect">
            <a:avLst/>
          </a:prstGeom>
        </p:spPr>
      </p:pic>
    </p:spTree>
    <p:extLst>
      <p:ext uri="{BB962C8B-B14F-4D97-AF65-F5344CB8AC3E}">
        <p14:creationId xmlns:p14="http://schemas.microsoft.com/office/powerpoint/2010/main" val="137358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878556"/>
            <a:ext cx="10058400" cy="4371341"/>
          </a:xfrm>
          <a:prstGeom prst="rect">
            <a:avLst/>
          </a:prstGeom>
        </p:spPr>
      </p:pic>
    </p:spTree>
    <p:extLst>
      <p:ext uri="{BB962C8B-B14F-4D97-AF65-F5344CB8AC3E}">
        <p14:creationId xmlns:p14="http://schemas.microsoft.com/office/powerpoint/2010/main" val="371662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t="15856" b="11952"/>
          <a:stretch/>
        </p:blipFill>
        <p:spPr>
          <a:xfrm>
            <a:off x="95728" y="255373"/>
            <a:ext cx="11997294" cy="6466703"/>
          </a:xfrm>
          <a:prstGeom prst="rect">
            <a:avLst/>
          </a:prstGeom>
        </p:spPr>
      </p:pic>
    </p:spTree>
    <p:extLst>
      <p:ext uri="{BB962C8B-B14F-4D97-AF65-F5344CB8AC3E}">
        <p14:creationId xmlns:p14="http://schemas.microsoft.com/office/powerpoint/2010/main" val="174086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extLst>
              <a:ext uri="{28A0092B-C50C-407E-A947-70E740481C1C}">
                <a14:useLocalDpi xmlns:a14="http://schemas.microsoft.com/office/drawing/2010/main" val="0"/>
              </a:ext>
            </a:extLst>
          </a:blip>
          <a:srcRect t="7928" b="56757"/>
          <a:stretch/>
        </p:blipFill>
        <p:spPr>
          <a:xfrm>
            <a:off x="98896" y="543696"/>
            <a:ext cx="12010818" cy="5955958"/>
          </a:xfrm>
          <a:prstGeom prst="rect">
            <a:avLst/>
          </a:prstGeom>
        </p:spPr>
      </p:pic>
    </p:spTree>
    <p:extLst>
      <p:ext uri="{BB962C8B-B14F-4D97-AF65-F5344CB8AC3E}">
        <p14:creationId xmlns:p14="http://schemas.microsoft.com/office/powerpoint/2010/main" val="297420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3081"/>
            <a:ext cx="11096368" cy="400110"/>
          </a:xfrm>
          <a:prstGeom prst="rect">
            <a:avLst/>
          </a:prstGeom>
          <a:noFill/>
        </p:spPr>
        <p:txBody>
          <a:bodyPr wrap="square" rtlCol="0">
            <a:spAutoFit/>
          </a:bodyPr>
          <a:lstStyle/>
          <a:p>
            <a:pPr algn="ctr"/>
            <a:r>
              <a:rPr lang="el-GR" sz="2000" dirty="0" smtClean="0"/>
              <a:t>Διαπραγμάτευση των κρίσεων της Σεβαστής σύμφωνα με το μοντέλο των 7 σταδίων παρέμβασης</a:t>
            </a:r>
            <a:endParaRPr lang="el-GR" sz="2000" dirty="0"/>
          </a:p>
        </p:txBody>
      </p:sp>
      <p:graphicFrame>
        <p:nvGraphicFramePr>
          <p:cNvPr id="4" name="Διάγραμμα 3"/>
          <p:cNvGraphicFramePr/>
          <p:nvPr>
            <p:extLst>
              <p:ext uri="{D42A27DB-BD31-4B8C-83A1-F6EECF244321}">
                <p14:modId xmlns:p14="http://schemas.microsoft.com/office/powerpoint/2010/main" val="1804112474"/>
              </p:ext>
            </p:extLst>
          </p:nvPr>
        </p:nvGraphicFramePr>
        <p:xfrm>
          <a:off x="477795" y="1161535"/>
          <a:ext cx="11228173" cy="5016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495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3081"/>
            <a:ext cx="11096368" cy="400110"/>
          </a:xfrm>
          <a:prstGeom prst="rect">
            <a:avLst/>
          </a:prstGeom>
          <a:noFill/>
        </p:spPr>
        <p:txBody>
          <a:bodyPr wrap="square" rtlCol="0">
            <a:spAutoFit/>
          </a:bodyPr>
          <a:lstStyle/>
          <a:p>
            <a:pPr algn="ctr"/>
            <a:r>
              <a:rPr lang="el-GR" sz="2000" dirty="0" smtClean="0"/>
              <a:t>Διαπραγμάτευση των κρίσεων της Σεβαστής σύμφωνα με το μοντέλο των 7 σταδίων παρέμβασης</a:t>
            </a:r>
            <a:endParaRPr lang="el-GR" sz="2000" dirty="0"/>
          </a:p>
        </p:txBody>
      </p:sp>
      <p:graphicFrame>
        <p:nvGraphicFramePr>
          <p:cNvPr id="4" name="Διάγραμμα 3"/>
          <p:cNvGraphicFramePr/>
          <p:nvPr>
            <p:extLst>
              <p:ext uri="{D42A27DB-BD31-4B8C-83A1-F6EECF244321}">
                <p14:modId xmlns:p14="http://schemas.microsoft.com/office/powerpoint/2010/main" val="2025169684"/>
              </p:ext>
            </p:extLst>
          </p:nvPr>
        </p:nvGraphicFramePr>
        <p:xfrm>
          <a:off x="593124" y="1433384"/>
          <a:ext cx="11228173" cy="5016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619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120" y="579120"/>
            <a:ext cx="10378440" cy="954107"/>
          </a:xfrm>
          <a:prstGeom prst="rect">
            <a:avLst/>
          </a:prstGeom>
          <a:noFill/>
        </p:spPr>
        <p:txBody>
          <a:bodyPr wrap="square" rtlCol="0">
            <a:spAutoFit/>
          </a:bodyPr>
          <a:lstStyle/>
          <a:p>
            <a:pPr algn="ctr"/>
            <a:r>
              <a:rPr lang="el-GR" sz="2800" dirty="0" smtClean="0"/>
              <a:t>Δευτερογενής Παρέμβαση σε κρίση μετά από αυτοκτονία στο σχολικό σύστημα</a:t>
            </a:r>
            <a:endParaRPr lang="el-GR" sz="2800" dirty="0"/>
          </a:p>
        </p:txBody>
      </p:sp>
      <p:sp>
        <p:nvSpPr>
          <p:cNvPr id="3" name="TextBox 2"/>
          <p:cNvSpPr txBox="1"/>
          <p:nvPr/>
        </p:nvSpPr>
        <p:spPr>
          <a:xfrm>
            <a:off x="579120" y="2423160"/>
            <a:ext cx="11277600" cy="2554545"/>
          </a:xfrm>
          <a:prstGeom prst="rect">
            <a:avLst/>
          </a:prstGeom>
          <a:noFill/>
        </p:spPr>
        <p:txBody>
          <a:bodyPr wrap="square" rtlCol="0">
            <a:spAutoFit/>
          </a:bodyPr>
          <a:lstStyle/>
          <a:p>
            <a:r>
              <a:rPr lang="el-GR" sz="3200" dirty="0" smtClean="0"/>
              <a:t>Η αυτοκτονία δεν αποτελεί μόνο ατομική κρίση αλλά:</a:t>
            </a:r>
          </a:p>
          <a:p>
            <a:pPr marL="285750" indent="-285750">
              <a:buClr>
                <a:srgbClr val="FFFF00"/>
              </a:buClr>
              <a:buFont typeface="Wingdings" panose="05000000000000000000" pitchFamily="2" charset="2"/>
              <a:buChar char="Ø"/>
            </a:pPr>
            <a:r>
              <a:rPr lang="el-GR" sz="3200" dirty="0" smtClean="0"/>
              <a:t>Συστημικό τραυματικό γεγονός</a:t>
            </a:r>
          </a:p>
          <a:p>
            <a:pPr marL="285750" indent="-285750">
              <a:buClr>
                <a:srgbClr val="FFFF00"/>
              </a:buClr>
              <a:buFont typeface="Wingdings" panose="05000000000000000000" pitchFamily="2" charset="2"/>
              <a:buChar char="Ø"/>
            </a:pPr>
            <a:r>
              <a:rPr lang="el-GR" sz="3200" dirty="0" smtClean="0"/>
              <a:t>Συλλογική κρίση</a:t>
            </a:r>
          </a:p>
          <a:p>
            <a:pPr marL="285750" indent="-285750">
              <a:buClr>
                <a:srgbClr val="FFFF00"/>
              </a:buClr>
              <a:buFont typeface="Wingdings" panose="05000000000000000000" pitchFamily="2" charset="2"/>
              <a:buChar char="Ø"/>
            </a:pPr>
            <a:r>
              <a:rPr lang="el-GR" sz="3200" dirty="0" smtClean="0"/>
              <a:t>Αποδιοργάνωση του σχολικού συστήματος</a:t>
            </a:r>
          </a:p>
          <a:p>
            <a:pPr marL="285750" indent="-285750">
              <a:buClr>
                <a:srgbClr val="FFFF00"/>
              </a:buClr>
              <a:buFont typeface="Wingdings" panose="05000000000000000000" pitchFamily="2" charset="2"/>
              <a:buChar char="Ø"/>
            </a:pPr>
            <a:r>
              <a:rPr lang="el-GR" sz="3200" dirty="0" smtClean="0"/>
              <a:t>Γεγονός κινδύνου για ολόκληρη τη σχολική κοινότητα</a:t>
            </a:r>
            <a:endParaRPr lang="el-GR" sz="3200" dirty="0"/>
          </a:p>
        </p:txBody>
      </p:sp>
    </p:spTree>
    <p:extLst>
      <p:ext uri="{BB962C8B-B14F-4D97-AF65-F5344CB8AC3E}">
        <p14:creationId xmlns:p14="http://schemas.microsoft.com/office/powerpoint/2010/main" val="219031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5940088"/>
          </a:xfrm>
          <a:prstGeom prst="rect">
            <a:avLst/>
          </a:prstGeom>
          <a:noFill/>
        </p:spPr>
        <p:txBody>
          <a:bodyPr wrap="square" rtlCol="0">
            <a:spAutoFit/>
          </a:bodyPr>
          <a:lstStyle/>
          <a:p>
            <a:pPr algn="ctr"/>
            <a:r>
              <a:rPr lang="el-GR" sz="4000" dirty="0" smtClean="0"/>
              <a:t>Η αυτοκτονία ως «γεγονός κινδύνου»</a:t>
            </a:r>
          </a:p>
          <a:p>
            <a:endParaRPr lang="el-GR" sz="3200" dirty="0"/>
          </a:p>
          <a:p>
            <a:r>
              <a:rPr lang="el-GR" sz="3200" dirty="0" smtClean="0"/>
              <a:t>Σύμφωνα με τη θεωρία της κρίσης ένα αιφνίδιο, τραυματικό γεγονός:</a:t>
            </a:r>
          </a:p>
          <a:p>
            <a:endParaRPr lang="el-GR" sz="3200" dirty="0" smtClean="0"/>
          </a:p>
          <a:p>
            <a:pPr marL="285750" indent="-285750">
              <a:buClr>
                <a:srgbClr val="FFFF00"/>
              </a:buClr>
              <a:buFont typeface="Wingdings" panose="05000000000000000000" pitchFamily="2" charset="2"/>
              <a:buChar char="Ø"/>
            </a:pPr>
            <a:r>
              <a:rPr lang="el-GR" sz="3200" dirty="0" smtClean="0"/>
              <a:t>Διαταράσσει την ομοιοστατική ισορροπία</a:t>
            </a:r>
          </a:p>
          <a:p>
            <a:pPr marL="285750" indent="-285750">
              <a:buClr>
                <a:srgbClr val="FFFF00"/>
              </a:buClr>
              <a:buFont typeface="Wingdings" panose="05000000000000000000" pitchFamily="2" charset="2"/>
              <a:buChar char="Ø"/>
            </a:pPr>
            <a:r>
              <a:rPr lang="el-GR" sz="3200" dirty="0" smtClean="0"/>
              <a:t>Υπερβαίνει τους συνήθεις μηχανισμούς προσαρμογής</a:t>
            </a:r>
          </a:p>
          <a:p>
            <a:pPr marL="285750" indent="-285750">
              <a:buClr>
                <a:srgbClr val="FFFF00"/>
              </a:buClr>
              <a:buFont typeface="Wingdings" panose="05000000000000000000" pitchFamily="2" charset="2"/>
              <a:buChar char="Ø"/>
            </a:pPr>
            <a:r>
              <a:rPr lang="el-GR" sz="3200" dirty="0" smtClean="0"/>
              <a:t>Προκαλεί αποδιοργάνωση</a:t>
            </a:r>
          </a:p>
          <a:p>
            <a:pPr marL="285750" indent="-285750">
              <a:buClr>
                <a:srgbClr val="FFFF00"/>
              </a:buClr>
              <a:buFont typeface="Wingdings" panose="05000000000000000000" pitchFamily="2" charset="2"/>
              <a:buChar char="Ø"/>
            </a:pPr>
            <a:endParaRPr lang="el-GR" sz="3200" dirty="0"/>
          </a:p>
          <a:p>
            <a:pPr algn="just">
              <a:buClr>
                <a:srgbClr val="FFFF00"/>
              </a:buClr>
            </a:pPr>
            <a:r>
              <a:rPr lang="el-GR" sz="2800" dirty="0" smtClean="0"/>
              <a:t>Η αυτοκτονία των δύο κοριτσιών αποτελεί </a:t>
            </a:r>
            <a:r>
              <a:rPr lang="el-GR" sz="2800" dirty="0" err="1" smtClean="0"/>
              <a:t>εκλυτικό</a:t>
            </a:r>
            <a:r>
              <a:rPr lang="el-GR" sz="2800" dirty="0" smtClean="0"/>
              <a:t> γεγονός κρίσης για τους συμμαθητές – φίλους, τους εκπαιδευτικούς, τις οικογένειες, το ίδιο το σχολείο ως σύστημα. </a:t>
            </a:r>
          </a:p>
        </p:txBody>
      </p:sp>
    </p:spTree>
    <p:extLst>
      <p:ext uri="{BB962C8B-B14F-4D97-AF65-F5344CB8AC3E}">
        <p14:creationId xmlns:p14="http://schemas.microsoft.com/office/powerpoint/2010/main" val="8865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87680" y="1709054"/>
            <a:ext cx="11308080" cy="3083767"/>
          </a:xfrm>
        </p:spPr>
        <p:txBody>
          <a:bodyPr>
            <a:normAutofit fontScale="90000"/>
          </a:bodyPr>
          <a:lstStyle/>
          <a:p>
            <a:r>
              <a:rPr lang="el-GR" sz="3600" dirty="0" smtClean="0"/>
              <a:t>Η κρίση δεν αφορά μόνο τις δύο μαθήτριες, αλλά όλο το κοινωνικό σύστημα.</a:t>
            </a:r>
            <a:br>
              <a:rPr lang="el-GR" sz="3600" dirty="0" smtClean="0"/>
            </a:br>
            <a:r>
              <a:rPr lang="el-GR" sz="3600" dirty="0" smtClean="0"/>
              <a:t> </a:t>
            </a:r>
            <a:br>
              <a:rPr lang="el-GR" sz="3600" dirty="0" smtClean="0"/>
            </a:br>
            <a:r>
              <a:rPr lang="el-GR" sz="3600" dirty="0" smtClean="0"/>
              <a:t>Αφορά το ίδιο το σχολείο ως κοινωνικό και ψυχοδυναμικό σύστημα. Το σχολείο δεν είναι απλώς ένα κτήριο ή ένας οργανισμός. Είναι ένα δυναμικό κοινωνικό σύστημα σχέσεων. </a:t>
            </a:r>
            <a:endParaRPr lang="el-GR" sz="3600" dirty="0"/>
          </a:p>
        </p:txBody>
      </p:sp>
    </p:spTree>
    <p:extLst>
      <p:ext uri="{BB962C8B-B14F-4D97-AF65-F5344CB8AC3E}">
        <p14:creationId xmlns:p14="http://schemas.microsoft.com/office/powerpoint/2010/main" val="414292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Σύμβολο κράτησης θέσης περιεχομένου 2"/>
          <p:cNvSpPr>
            <a:spLocks noGrp="1"/>
          </p:cNvSpPr>
          <p:nvPr>
            <p:ph idx="1"/>
          </p:nvPr>
        </p:nvSpPr>
        <p:spPr>
          <a:xfrm>
            <a:off x="263611" y="387179"/>
            <a:ext cx="11697729" cy="6053394"/>
          </a:xfrm>
        </p:spPr>
        <p:txBody>
          <a:bodyPr rtlCol="0">
            <a:normAutofit/>
          </a:bodyPr>
          <a:lstStyle/>
          <a:p>
            <a:pPr algn="just"/>
            <a:r>
              <a:rPr lang="el-GR" sz="2800" dirty="0" smtClean="0"/>
              <a:t>Ανάγκη του ανθρώπου να βρίσκεται σε </a:t>
            </a:r>
            <a:r>
              <a:rPr lang="el-GR" sz="2800" dirty="0" err="1" smtClean="0"/>
              <a:t>ομοιστατική</a:t>
            </a:r>
            <a:r>
              <a:rPr lang="el-GR" sz="2800" dirty="0" smtClean="0"/>
              <a:t> ισορροπία με το εξωτερικό του περιβάλλον. </a:t>
            </a:r>
          </a:p>
          <a:p>
            <a:pPr algn="just"/>
            <a:r>
              <a:rPr lang="el-GR" sz="2800" dirty="0" smtClean="0"/>
              <a:t>Όταν η ισορροπία απειλείται από εσωτερικές εντάσεις (ξαφνικός θάνατος) ή από εξωτερικούς κινδύνους (σεισμός, πόλεμος κ.α.) το άτομο ενεργοποιεί μηχανισμούς άμυνας. Στόχος είναι, η επίλυση της έντονης προβληματικής κατάστασης και η επαναφορά του στην προηγούμενη ισορροπία. </a:t>
            </a:r>
          </a:p>
          <a:p>
            <a:pPr algn="just"/>
            <a:r>
              <a:rPr lang="el-GR" sz="2800" dirty="0" smtClean="0"/>
              <a:t>Οι μηχανισμοί άμυνας δεν επαρκούν σε κατάσταση κρίσης, ούτε οδηγούν στην προηγούμενη ισορροπία. </a:t>
            </a:r>
          </a:p>
          <a:p>
            <a:pPr algn="just"/>
            <a:r>
              <a:rPr lang="el-GR" sz="2800" dirty="0" smtClean="0"/>
              <a:t>Τα άτομα θα πρέπει να επιστρατεύσουν νέους τύπους προσαρμογής για να επανέλθουν σε κατάσταση ισορροπίας.</a:t>
            </a:r>
          </a:p>
          <a:p>
            <a:pPr marL="0" indent="0" algn="just" rtl="0">
              <a:buNone/>
            </a:pPr>
            <a:endParaRPr lang="el-GR" sz="2800" dirty="0"/>
          </a:p>
        </p:txBody>
      </p:sp>
    </p:spTree>
    <p:extLst>
      <p:ext uri="{BB962C8B-B14F-4D97-AF65-F5344CB8AC3E}">
        <p14:creationId xmlns:p14="http://schemas.microsoft.com/office/powerpoint/2010/main" val="379440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5755422"/>
          </a:xfrm>
          <a:prstGeom prst="rect">
            <a:avLst/>
          </a:prstGeom>
          <a:noFill/>
        </p:spPr>
        <p:txBody>
          <a:bodyPr wrap="square" rtlCol="0">
            <a:spAutoFit/>
          </a:bodyPr>
          <a:lstStyle/>
          <a:p>
            <a:pPr algn="ctr"/>
            <a:r>
              <a:rPr lang="el-GR" sz="4000" dirty="0" smtClean="0"/>
              <a:t>Το σχολείο περιλαμβάνει:</a:t>
            </a:r>
          </a:p>
          <a:p>
            <a:pPr marL="571500" indent="-571500" algn="just">
              <a:buClr>
                <a:srgbClr val="FFFF00"/>
              </a:buClr>
              <a:buFont typeface="Wingdings" panose="05000000000000000000" pitchFamily="2" charset="2"/>
              <a:buChar char="§"/>
            </a:pPr>
            <a:r>
              <a:rPr lang="el-GR" sz="3200" dirty="0" smtClean="0"/>
              <a:t>Μαθητές</a:t>
            </a:r>
          </a:p>
          <a:p>
            <a:pPr marL="571500" indent="-571500" algn="just">
              <a:buClr>
                <a:srgbClr val="FFFF00"/>
              </a:buClr>
              <a:buFont typeface="Wingdings" panose="05000000000000000000" pitchFamily="2" charset="2"/>
              <a:buChar char="§"/>
            </a:pPr>
            <a:r>
              <a:rPr lang="el-GR" sz="3200" dirty="0" smtClean="0"/>
              <a:t>Εκπαιδευτικούς</a:t>
            </a:r>
          </a:p>
          <a:p>
            <a:pPr marL="571500" indent="-571500" algn="just">
              <a:buClr>
                <a:srgbClr val="FFFF00"/>
              </a:buClr>
              <a:buFont typeface="Wingdings" panose="05000000000000000000" pitchFamily="2" charset="2"/>
              <a:buChar char="§"/>
            </a:pPr>
            <a:r>
              <a:rPr lang="el-GR" sz="3200" dirty="0" smtClean="0"/>
              <a:t>Οικογένειες</a:t>
            </a:r>
          </a:p>
          <a:p>
            <a:pPr marL="571500" indent="-571500" algn="just">
              <a:buClr>
                <a:srgbClr val="FFFF00"/>
              </a:buClr>
              <a:buFont typeface="Wingdings" panose="05000000000000000000" pitchFamily="2" charset="2"/>
              <a:buChar char="§"/>
            </a:pPr>
            <a:r>
              <a:rPr lang="el-GR" sz="3200" dirty="0" smtClean="0"/>
              <a:t>Κανόνες</a:t>
            </a:r>
          </a:p>
          <a:p>
            <a:pPr marL="571500" indent="-571500" algn="just">
              <a:buClr>
                <a:srgbClr val="FFFF00"/>
              </a:buClr>
              <a:buFont typeface="Wingdings" panose="05000000000000000000" pitchFamily="2" charset="2"/>
              <a:buChar char="§"/>
            </a:pPr>
            <a:r>
              <a:rPr lang="el-GR" sz="3200" dirty="0" smtClean="0"/>
              <a:t>Ρόλους</a:t>
            </a:r>
          </a:p>
          <a:p>
            <a:pPr marL="571500" indent="-571500" algn="just">
              <a:buClr>
                <a:srgbClr val="FFFF00"/>
              </a:buClr>
              <a:buFont typeface="Wingdings" panose="05000000000000000000" pitchFamily="2" charset="2"/>
              <a:buChar char="§"/>
            </a:pPr>
            <a:r>
              <a:rPr lang="el-GR" sz="3200" dirty="0" smtClean="0"/>
              <a:t>Συναισθηματικούς δεσμούς</a:t>
            </a:r>
          </a:p>
          <a:p>
            <a:pPr marL="571500" indent="-571500" algn="just">
              <a:buClr>
                <a:srgbClr val="FFFF00"/>
              </a:buClr>
              <a:buFont typeface="Wingdings" panose="05000000000000000000" pitchFamily="2" charset="2"/>
              <a:buChar char="§"/>
            </a:pPr>
            <a:r>
              <a:rPr lang="el-GR" sz="3200" dirty="0" smtClean="0"/>
              <a:t>Μηχανισμούς σταθερότητας</a:t>
            </a:r>
          </a:p>
          <a:p>
            <a:pPr algn="just">
              <a:buClr>
                <a:srgbClr val="FFFF00"/>
              </a:buClr>
            </a:pPr>
            <a:endParaRPr lang="el-GR" sz="4000" dirty="0"/>
          </a:p>
          <a:p>
            <a:pPr algn="just">
              <a:buClr>
                <a:srgbClr val="FFFF00"/>
              </a:buClr>
            </a:pPr>
            <a:r>
              <a:rPr lang="el-GR" sz="3200" dirty="0" smtClean="0"/>
              <a:t>Όπως κάθε σύστημα επιδιώκει </a:t>
            </a:r>
            <a:r>
              <a:rPr lang="el-GR" sz="3200" b="1" dirty="0" smtClean="0">
                <a:solidFill>
                  <a:srgbClr val="FFFF00"/>
                </a:solidFill>
              </a:rPr>
              <a:t>ομοιοστατική ισορροπία </a:t>
            </a:r>
          </a:p>
          <a:p>
            <a:endParaRPr lang="el-GR" sz="3200" dirty="0"/>
          </a:p>
        </p:txBody>
      </p:sp>
    </p:spTree>
    <p:extLst>
      <p:ext uri="{BB962C8B-B14F-4D97-AF65-F5344CB8AC3E}">
        <p14:creationId xmlns:p14="http://schemas.microsoft.com/office/powerpoint/2010/main" val="16080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6863417"/>
          </a:xfrm>
          <a:prstGeom prst="rect">
            <a:avLst/>
          </a:prstGeom>
          <a:noFill/>
        </p:spPr>
        <p:txBody>
          <a:bodyPr wrap="square" rtlCol="0">
            <a:spAutoFit/>
          </a:bodyPr>
          <a:lstStyle/>
          <a:p>
            <a:pPr algn="ctr"/>
            <a:r>
              <a:rPr lang="el-GR" sz="4000" dirty="0" smtClean="0"/>
              <a:t>Η αυτοκτονία ως διαταραχή της σχολικής ομοιόστασης</a:t>
            </a:r>
          </a:p>
          <a:p>
            <a:pPr algn="ctr"/>
            <a:endParaRPr lang="el-GR" sz="4000" dirty="0" smtClean="0"/>
          </a:p>
          <a:p>
            <a:pPr algn="just"/>
            <a:r>
              <a:rPr lang="el-GR" sz="3200" dirty="0" smtClean="0"/>
              <a:t>Η αυτοκτονία λειτουργεί ως τραυματικό γεγονός κινδύνου το οποίο: </a:t>
            </a:r>
            <a:r>
              <a:rPr lang="el-GR" sz="3200" dirty="0" smtClean="0">
                <a:solidFill>
                  <a:srgbClr val="FFFF00"/>
                </a:solidFill>
              </a:rPr>
              <a:t>διαρρηγνύει την αίσθηση ασφάλειας</a:t>
            </a:r>
            <a:r>
              <a:rPr lang="el-GR" sz="3200" dirty="0" smtClean="0"/>
              <a:t>, </a:t>
            </a:r>
            <a:r>
              <a:rPr lang="el-GR" sz="3200" dirty="0" smtClean="0">
                <a:solidFill>
                  <a:srgbClr val="FFFF00"/>
                </a:solidFill>
              </a:rPr>
              <a:t>αποδιοργανώνει τις σχέσεις</a:t>
            </a:r>
            <a:r>
              <a:rPr lang="el-GR" sz="3200" dirty="0" smtClean="0"/>
              <a:t>, </a:t>
            </a:r>
            <a:r>
              <a:rPr lang="el-GR" sz="3200" dirty="0" smtClean="0">
                <a:solidFill>
                  <a:srgbClr val="FFFF00"/>
                </a:solidFill>
              </a:rPr>
              <a:t>καταρρίπτει τη φαντασίωση ελέγχου</a:t>
            </a:r>
            <a:r>
              <a:rPr lang="el-GR" sz="3200" dirty="0" smtClean="0"/>
              <a:t>.</a:t>
            </a:r>
          </a:p>
          <a:p>
            <a:pPr algn="just"/>
            <a:endParaRPr lang="el-GR" sz="3200" dirty="0" smtClean="0"/>
          </a:p>
          <a:p>
            <a:pPr algn="just"/>
            <a:r>
              <a:rPr lang="el-GR" sz="3200" dirty="0" smtClean="0"/>
              <a:t>Μέχρι εκείνη τη στιγμή το σχολείο λειτουργούσε πάνω σε ορισμένες βεβαιότητες: </a:t>
            </a:r>
            <a:r>
              <a:rPr lang="el-GR" sz="3200" dirty="0" smtClean="0">
                <a:solidFill>
                  <a:srgbClr val="FFFF00"/>
                </a:solidFill>
              </a:rPr>
              <a:t>οι μαθητές είναι ασφαλείς</a:t>
            </a:r>
            <a:r>
              <a:rPr lang="el-GR" sz="3200" dirty="0" smtClean="0"/>
              <a:t>, </a:t>
            </a:r>
            <a:r>
              <a:rPr lang="el-GR" sz="3200" dirty="0" smtClean="0">
                <a:solidFill>
                  <a:srgbClr val="FFFF00"/>
                </a:solidFill>
              </a:rPr>
              <a:t>οι ενήλικες προστατεύουν</a:t>
            </a:r>
            <a:r>
              <a:rPr lang="el-GR" sz="3200" dirty="0" smtClean="0"/>
              <a:t>, </a:t>
            </a:r>
            <a:r>
              <a:rPr lang="el-GR" sz="3200" dirty="0" smtClean="0">
                <a:solidFill>
                  <a:srgbClr val="FFFF00"/>
                </a:solidFill>
              </a:rPr>
              <a:t>η σχολική ζωή συνεχίζεται προβλέψιμα</a:t>
            </a:r>
            <a:r>
              <a:rPr lang="el-GR" sz="3200" dirty="0" smtClean="0"/>
              <a:t>, </a:t>
            </a:r>
            <a:r>
              <a:rPr lang="el-GR" sz="3200" dirty="0" smtClean="0">
                <a:solidFill>
                  <a:srgbClr val="FFFF00"/>
                </a:solidFill>
              </a:rPr>
              <a:t>οι κρίσεις είναι διαχειρίσιμες</a:t>
            </a:r>
            <a:r>
              <a:rPr lang="el-GR" sz="3200" dirty="0" smtClean="0"/>
              <a:t>. </a:t>
            </a:r>
          </a:p>
          <a:p>
            <a:endParaRPr lang="el-GR" sz="3200" dirty="0" smtClean="0"/>
          </a:p>
          <a:p>
            <a:endParaRPr lang="el-GR" sz="3200" dirty="0"/>
          </a:p>
        </p:txBody>
      </p:sp>
    </p:spTree>
    <p:extLst>
      <p:ext uri="{BB962C8B-B14F-4D97-AF65-F5344CB8AC3E}">
        <p14:creationId xmlns:p14="http://schemas.microsoft.com/office/powerpoint/2010/main" val="400855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6678751"/>
          </a:xfrm>
          <a:prstGeom prst="rect">
            <a:avLst/>
          </a:prstGeom>
          <a:noFill/>
        </p:spPr>
        <p:txBody>
          <a:bodyPr wrap="square" rtlCol="0">
            <a:spAutoFit/>
          </a:bodyPr>
          <a:lstStyle/>
          <a:p>
            <a:pPr algn="ctr"/>
            <a:r>
              <a:rPr lang="el-GR" sz="4000" dirty="0" smtClean="0"/>
              <a:t>Η κρίση είναι συστημική αποδιοργάνωση</a:t>
            </a:r>
          </a:p>
          <a:p>
            <a:pPr algn="ctr"/>
            <a:endParaRPr lang="el-GR" sz="4000" dirty="0"/>
          </a:p>
          <a:p>
            <a:pPr algn="just"/>
            <a:r>
              <a:rPr lang="el-GR" sz="2800" dirty="0" smtClean="0"/>
              <a:t>Οι συνήθεις σχολικοί μηχανισμοί αποτυγχάνουν. </a:t>
            </a:r>
          </a:p>
          <a:p>
            <a:pPr algn="just"/>
            <a:r>
              <a:rPr lang="el-GR" sz="2800" dirty="0" smtClean="0"/>
              <a:t>Μετά το γεγονός:</a:t>
            </a:r>
          </a:p>
          <a:p>
            <a:pPr algn="just"/>
            <a:r>
              <a:rPr lang="el-GR" sz="2800" b="1" dirty="0" smtClean="0">
                <a:solidFill>
                  <a:srgbClr val="FFFF00"/>
                </a:solidFill>
              </a:rPr>
              <a:t>Οι εκπαιδευτικοί: </a:t>
            </a:r>
            <a:r>
              <a:rPr lang="el-GR" sz="2800" dirty="0" smtClean="0"/>
              <a:t>Δεν ξέρουν τι να πουν, φοβούνται μήπως «κάνουν λάθος», αποφεύγουν τη συζήτηση. </a:t>
            </a:r>
          </a:p>
          <a:p>
            <a:pPr algn="just"/>
            <a:r>
              <a:rPr lang="el-GR" sz="2800" b="1" dirty="0" smtClean="0">
                <a:solidFill>
                  <a:srgbClr val="FFFF00"/>
                </a:solidFill>
              </a:rPr>
              <a:t>Οι μαθητές: </a:t>
            </a:r>
            <a:r>
              <a:rPr lang="el-GR" sz="2800" dirty="0" smtClean="0"/>
              <a:t>σοκάρονται, αποδιοργανώνονται, αναζητούν εξηγήσεις, φοβούνται. </a:t>
            </a:r>
          </a:p>
          <a:p>
            <a:pPr algn="just"/>
            <a:r>
              <a:rPr lang="el-GR" sz="2800" b="1" dirty="0" smtClean="0">
                <a:solidFill>
                  <a:srgbClr val="FFFF00"/>
                </a:solidFill>
              </a:rPr>
              <a:t>Οι γονείς:</a:t>
            </a:r>
            <a:r>
              <a:rPr lang="el-GR" sz="2800" dirty="0" smtClean="0"/>
              <a:t> πανικοβάλλονται, επιρρίπτουν ευθύνες, απαιτούν απαντήσεις.</a:t>
            </a:r>
          </a:p>
          <a:p>
            <a:pPr algn="just"/>
            <a:endParaRPr lang="el-GR" sz="2800" dirty="0" smtClean="0"/>
          </a:p>
          <a:p>
            <a:pPr algn="just"/>
            <a:r>
              <a:rPr lang="el-GR" sz="3200" b="1" dirty="0" smtClean="0">
                <a:solidFill>
                  <a:srgbClr val="FFFF00"/>
                </a:solidFill>
              </a:rPr>
              <a:t>Αποτέλεσμα:</a:t>
            </a:r>
            <a:r>
              <a:rPr lang="el-GR" sz="3200" dirty="0" smtClean="0"/>
              <a:t> οι συνηθισμένοι τρόποι λειτουργίας ΔΕΝ ΕΠΑΡΚΟΥΝ. Αυτό ακριβώς είναι η κατάσταση κρίσης. </a:t>
            </a:r>
          </a:p>
          <a:p>
            <a:endParaRPr lang="el-GR" sz="3200" dirty="0"/>
          </a:p>
        </p:txBody>
      </p:sp>
    </p:spTree>
    <p:extLst>
      <p:ext uri="{BB962C8B-B14F-4D97-AF65-F5344CB8AC3E}">
        <p14:creationId xmlns:p14="http://schemas.microsoft.com/office/powerpoint/2010/main" val="185258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6617196"/>
          </a:xfrm>
          <a:prstGeom prst="rect">
            <a:avLst/>
          </a:prstGeom>
          <a:noFill/>
        </p:spPr>
        <p:txBody>
          <a:bodyPr wrap="square" rtlCol="0">
            <a:spAutoFit/>
          </a:bodyPr>
          <a:lstStyle/>
          <a:p>
            <a:pPr algn="just"/>
            <a:r>
              <a:rPr lang="el-GR" sz="3200" dirty="0" smtClean="0"/>
              <a:t>Η αυτοκτονία δεν βιώνεται μόνο ατομικά αλλά παράγει:</a:t>
            </a:r>
          </a:p>
          <a:p>
            <a:pPr marL="457200" indent="-457200" algn="just">
              <a:buClr>
                <a:srgbClr val="FFFF00"/>
              </a:buClr>
              <a:buFont typeface="Arial" panose="020B0604020202020204" pitchFamily="34" charset="0"/>
              <a:buChar char="•"/>
            </a:pPr>
            <a:r>
              <a:rPr lang="el-GR" sz="3200" dirty="0" smtClean="0"/>
              <a:t>Κοινό αίσθημα απώλειας,</a:t>
            </a:r>
          </a:p>
          <a:p>
            <a:pPr marL="457200" indent="-457200" algn="just">
              <a:buClr>
                <a:srgbClr val="FFFF00"/>
              </a:buClr>
              <a:buFont typeface="Arial" panose="020B0604020202020204" pitchFamily="34" charset="0"/>
              <a:buChar char="•"/>
            </a:pPr>
            <a:r>
              <a:rPr lang="el-GR" sz="3200" dirty="0" smtClean="0"/>
              <a:t>Κοινό φόβο</a:t>
            </a:r>
          </a:p>
          <a:p>
            <a:pPr marL="457200" indent="-457200" algn="just">
              <a:buClr>
                <a:srgbClr val="FFFF00"/>
              </a:buClr>
              <a:buFont typeface="Arial" panose="020B0604020202020204" pitchFamily="34" charset="0"/>
              <a:buChar char="•"/>
            </a:pPr>
            <a:r>
              <a:rPr lang="el-GR" sz="3200" dirty="0" smtClean="0"/>
              <a:t>Συλλογική ευαλωτότητα</a:t>
            </a:r>
          </a:p>
          <a:p>
            <a:pPr algn="just">
              <a:buClr>
                <a:srgbClr val="FFFF00"/>
              </a:buClr>
            </a:pPr>
            <a:endParaRPr lang="el-GR" sz="3200" dirty="0" smtClean="0"/>
          </a:p>
          <a:p>
            <a:pPr algn="just">
              <a:buClr>
                <a:srgbClr val="FFFF00"/>
              </a:buClr>
            </a:pPr>
            <a:r>
              <a:rPr lang="el-GR" sz="3200" dirty="0" smtClean="0"/>
              <a:t>Το τραύμα διαχέεται:</a:t>
            </a:r>
          </a:p>
          <a:p>
            <a:pPr marL="457200" indent="-457200" algn="just">
              <a:buClr>
                <a:srgbClr val="FFFF00"/>
              </a:buClr>
              <a:buFont typeface="Arial" panose="020B0604020202020204" pitchFamily="34" charset="0"/>
              <a:buChar char="•"/>
            </a:pPr>
            <a:r>
              <a:rPr lang="el-GR" sz="3200" dirty="0" smtClean="0"/>
              <a:t>Στις τάξεις</a:t>
            </a:r>
          </a:p>
          <a:p>
            <a:pPr marL="457200" indent="-457200" algn="just">
              <a:buClr>
                <a:srgbClr val="FFFF00"/>
              </a:buClr>
              <a:buFont typeface="Arial" panose="020B0604020202020204" pitchFamily="34" charset="0"/>
              <a:buChar char="•"/>
            </a:pPr>
            <a:r>
              <a:rPr lang="el-GR" sz="3200" dirty="0" smtClean="0"/>
              <a:t>Στις παρέες</a:t>
            </a:r>
          </a:p>
          <a:p>
            <a:pPr marL="457200" indent="-457200" algn="just">
              <a:buClr>
                <a:srgbClr val="FFFF00"/>
              </a:buClr>
              <a:buFont typeface="Arial" panose="020B0604020202020204" pitchFamily="34" charset="0"/>
              <a:buChar char="•"/>
            </a:pPr>
            <a:r>
              <a:rPr lang="el-GR" sz="3200" dirty="0" smtClean="0"/>
              <a:t>Στους εκπαιδευτικούς</a:t>
            </a:r>
          </a:p>
          <a:p>
            <a:pPr marL="457200" indent="-457200" algn="just">
              <a:buClr>
                <a:srgbClr val="FFFF00"/>
              </a:buClr>
              <a:buFont typeface="Arial" panose="020B0604020202020204" pitchFamily="34" charset="0"/>
              <a:buChar char="•"/>
            </a:pPr>
            <a:r>
              <a:rPr lang="el-GR" sz="3200" dirty="0" smtClean="0"/>
              <a:t>Στα </a:t>
            </a:r>
            <a:r>
              <a:rPr lang="en-US" sz="3200" dirty="0" smtClean="0"/>
              <a:t>social media</a:t>
            </a:r>
          </a:p>
          <a:p>
            <a:pPr marL="457200" indent="-457200" algn="just">
              <a:buClr>
                <a:srgbClr val="FFFF00"/>
              </a:buClr>
              <a:buFont typeface="Arial" panose="020B0604020202020204" pitchFamily="34" charset="0"/>
              <a:buChar char="•"/>
            </a:pPr>
            <a:r>
              <a:rPr lang="el-GR" sz="3200" dirty="0" smtClean="0"/>
              <a:t>Στην τοπική κοινότητα</a:t>
            </a:r>
          </a:p>
          <a:p>
            <a:pPr algn="ctr"/>
            <a:endParaRPr lang="el-GR" sz="4000" dirty="0"/>
          </a:p>
          <a:p>
            <a:endParaRPr lang="el-GR" sz="3200" dirty="0"/>
          </a:p>
        </p:txBody>
      </p:sp>
    </p:spTree>
    <p:extLst>
      <p:ext uri="{BB962C8B-B14F-4D97-AF65-F5344CB8AC3E}">
        <p14:creationId xmlns:p14="http://schemas.microsoft.com/office/powerpoint/2010/main" val="235965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5632311"/>
          </a:xfrm>
          <a:prstGeom prst="rect">
            <a:avLst/>
          </a:prstGeom>
          <a:noFill/>
        </p:spPr>
        <p:txBody>
          <a:bodyPr wrap="square" rtlCol="0">
            <a:spAutoFit/>
          </a:bodyPr>
          <a:lstStyle/>
          <a:p>
            <a:pPr algn="just"/>
            <a:r>
              <a:rPr lang="el-GR" sz="3200" dirty="0" smtClean="0"/>
              <a:t>Η έννοια της «συναισθηματικής μετάδοσης»</a:t>
            </a:r>
          </a:p>
          <a:p>
            <a:pPr algn="just">
              <a:buClr>
                <a:srgbClr val="FFFF00"/>
              </a:buClr>
            </a:pPr>
            <a:endParaRPr lang="el-GR" sz="3200" dirty="0"/>
          </a:p>
          <a:p>
            <a:pPr algn="just">
              <a:buClr>
                <a:srgbClr val="FFFF00"/>
              </a:buClr>
            </a:pPr>
            <a:r>
              <a:rPr lang="el-GR" sz="3200" dirty="0" smtClean="0"/>
              <a:t>Σε κλειστά κοινωνικά συστήματα όπως το σχολείο τα συναισθήματα μεταδίδονται.</a:t>
            </a:r>
          </a:p>
          <a:p>
            <a:pPr algn="just">
              <a:buClr>
                <a:srgbClr val="FFFF00"/>
              </a:buClr>
            </a:pPr>
            <a:r>
              <a:rPr lang="el-GR" sz="3200" dirty="0" smtClean="0"/>
              <a:t>Η σχολική κοινότητα χρειάζεται άμεση παρέμβαση κρίσης</a:t>
            </a:r>
          </a:p>
          <a:p>
            <a:pPr algn="just">
              <a:buClr>
                <a:srgbClr val="FFFF00"/>
              </a:buClr>
            </a:pPr>
            <a:endParaRPr lang="el-GR" sz="3200" dirty="0" smtClean="0"/>
          </a:p>
          <a:p>
            <a:pPr algn="just">
              <a:buClr>
                <a:srgbClr val="FFFF00"/>
              </a:buClr>
            </a:pPr>
            <a:r>
              <a:rPr lang="el-GR" sz="3200" dirty="0" smtClean="0"/>
              <a:t>Μετά την αυτοκτονία μπορεί να εμφανιστούν:</a:t>
            </a:r>
          </a:p>
          <a:p>
            <a:pPr algn="just">
              <a:buClr>
                <a:srgbClr val="FFFF00"/>
              </a:buClr>
            </a:pPr>
            <a:r>
              <a:rPr lang="el-GR" sz="3200" dirty="0" smtClean="0"/>
              <a:t>Πανικός, εξιδανίκευση, φόβος θανάτου, υπαρξιακή ανασφάλεια, αυτοκαταστροφικές φαντασιώσεις</a:t>
            </a:r>
          </a:p>
          <a:p>
            <a:pPr algn="ctr"/>
            <a:endParaRPr lang="el-GR" sz="4000" dirty="0"/>
          </a:p>
          <a:p>
            <a:endParaRPr lang="el-GR" sz="3200" dirty="0"/>
          </a:p>
        </p:txBody>
      </p:sp>
    </p:spTree>
    <p:extLst>
      <p:ext uri="{BB962C8B-B14F-4D97-AF65-F5344CB8AC3E}">
        <p14:creationId xmlns:p14="http://schemas.microsoft.com/office/powerpoint/2010/main" val="151110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5016758"/>
          </a:xfrm>
          <a:prstGeom prst="rect">
            <a:avLst/>
          </a:prstGeom>
          <a:noFill/>
        </p:spPr>
        <p:txBody>
          <a:bodyPr wrap="square" rtlCol="0">
            <a:spAutoFit/>
          </a:bodyPr>
          <a:lstStyle/>
          <a:p>
            <a:pPr algn="just"/>
            <a:r>
              <a:rPr lang="el-GR" sz="3200" dirty="0" smtClean="0"/>
              <a:t>Η κρίση συχνά δεν δημιουργεί πρόβλημα αλλά </a:t>
            </a:r>
            <a:r>
              <a:rPr lang="el-GR" sz="3200" b="1" dirty="0" smtClean="0">
                <a:solidFill>
                  <a:srgbClr val="FFFF00"/>
                </a:solidFill>
              </a:rPr>
              <a:t>αποκαλύπτει ήδη υπάρχουσες ρωγμές.</a:t>
            </a:r>
          </a:p>
          <a:p>
            <a:pPr algn="just"/>
            <a:endParaRPr lang="el-GR" sz="3200" dirty="0" smtClean="0"/>
          </a:p>
          <a:p>
            <a:pPr algn="just"/>
            <a:r>
              <a:rPr lang="el-GR" sz="3200" dirty="0" err="1" smtClean="0"/>
              <a:t>π.χ</a:t>
            </a:r>
            <a:r>
              <a:rPr lang="el-GR" sz="3200" dirty="0" smtClean="0"/>
              <a:t> αόρατο </a:t>
            </a:r>
            <a:r>
              <a:rPr lang="en-US" sz="3200" dirty="0" smtClean="0"/>
              <a:t>bullying, </a:t>
            </a:r>
            <a:r>
              <a:rPr lang="el-GR" sz="3200" dirty="0" smtClean="0"/>
              <a:t>συναισθηματική παραμέληση, έλλειψη υπηρεσιών ψυχικής υγείας, αδύναμες σχέσεις εμπιστοσύνης, ανταγωνιστικό σχολικό κλίμα, κουλτούρα σιωπής. </a:t>
            </a:r>
          </a:p>
          <a:p>
            <a:pPr algn="just"/>
            <a:endParaRPr lang="el-GR" sz="3200" dirty="0" smtClean="0"/>
          </a:p>
          <a:p>
            <a:pPr algn="just"/>
            <a:r>
              <a:rPr lang="el-GR" sz="3200" dirty="0" smtClean="0"/>
              <a:t>Η αυτοκτονία μπορεί να είναι ένα σύμπτωμα της ευρύτερης συστημικής δυσλειτουργίας.</a:t>
            </a:r>
            <a:endParaRPr lang="el-GR" sz="4000" dirty="0"/>
          </a:p>
          <a:p>
            <a:endParaRPr lang="el-GR" sz="3200" dirty="0"/>
          </a:p>
        </p:txBody>
      </p:sp>
    </p:spTree>
    <p:extLst>
      <p:ext uri="{BB962C8B-B14F-4D97-AF65-F5344CB8AC3E}">
        <p14:creationId xmlns:p14="http://schemas.microsoft.com/office/powerpoint/2010/main" val="140261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4154984"/>
          </a:xfrm>
          <a:prstGeom prst="rect">
            <a:avLst/>
          </a:prstGeom>
          <a:noFill/>
        </p:spPr>
        <p:txBody>
          <a:bodyPr wrap="square" rtlCol="0">
            <a:spAutoFit/>
          </a:bodyPr>
          <a:lstStyle/>
          <a:p>
            <a:pPr algn="just"/>
            <a:r>
              <a:rPr lang="el-GR" sz="3200" dirty="0" smtClean="0"/>
              <a:t>Μετά την αυτοκτονία οι συνήθεις σχολικοί μηχανισμοί δεν επαρκούν, το σχολείο δεν μπορεί να λειτουργήσει «κανονικά»</a:t>
            </a:r>
          </a:p>
          <a:p>
            <a:pPr algn="just"/>
            <a:endParaRPr lang="el-GR" sz="3200" dirty="0"/>
          </a:p>
          <a:p>
            <a:pPr algn="just"/>
            <a:r>
              <a:rPr lang="el-GR" sz="3200" dirty="0" smtClean="0"/>
              <a:t>Το σχολείο χρειάζεται:</a:t>
            </a:r>
          </a:p>
          <a:p>
            <a:pPr algn="just"/>
            <a:r>
              <a:rPr lang="el-GR" sz="3200" dirty="0" smtClean="0"/>
              <a:t>Νέους μηχανισμούς προσαρμογής</a:t>
            </a:r>
          </a:p>
          <a:p>
            <a:pPr algn="just"/>
            <a:r>
              <a:rPr lang="el-GR" sz="3200" dirty="0" smtClean="0"/>
              <a:t>Οργανωμένη παρέμβαση κρίσης</a:t>
            </a:r>
          </a:p>
          <a:p>
            <a:pPr algn="just"/>
            <a:r>
              <a:rPr lang="el-GR" sz="3200" dirty="0" smtClean="0"/>
              <a:t>Εξωτερική υποστήριξη</a:t>
            </a:r>
            <a:endParaRPr lang="el-GR" sz="4000" dirty="0"/>
          </a:p>
          <a:p>
            <a:endParaRPr lang="el-GR" sz="3200" dirty="0"/>
          </a:p>
        </p:txBody>
      </p:sp>
    </p:spTree>
    <p:extLst>
      <p:ext uri="{BB962C8B-B14F-4D97-AF65-F5344CB8AC3E}">
        <p14:creationId xmlns:p14="http://schemas.microsoft.com/office/powerpoint/2010/main" val="109539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4647426"/>
          </a:xfrm>
          <a:prstGeom prst="rect">
            <a:avLst/>
          </a:prstGeom>
          <a:noFill/>
        </p:spPr>
        <p:txBody>
          <a:bodyPr wrap="square" rtlCol="0">
            <a:spAutoFit/>
          </a:bodyPr>
          <a:lstStyle/>
          <a:p>
            <a:pPr algn="just"/>
            <a:r>
              <a:rPr lang="el-GR" sz="3200" dirty="0" smtClean="0"/>
              <a:t>Ρόλος του κοινωνικού λειτουργού</a:t>
            </a:r>
          </a:p>
          <a:p>
            <a:pPr algn="just"/>
            <a:endParaRPr lang="el-GR" sz="3200" dirty="0"/>
          </a:p>
          <a:p>
            <a:pPr algn="just"/>
            <a:r>
              <a:rPr lang="el-GR" sz="3200" b="1" dirty="0" smtClean="0"/>
              <a:t>Λειτουργεί: </a:t>
            </a:r>
          </a:p>
          <a:p>
            <a:pPr algn="just"/>
            <a:r>
              <a:rPr lang="el-GR" sz="3200" dirty="0" smtClean="0"/>
              <a:t>Συντονιστικά</a:t>
            </a:r>
          </a:p>
          <a:p>
            <a:pPr algn="just"/>
            <a:r>
              <a:rPr lang="el-GR" sz="3200" dirty="0" smtClean="0"/>
              <a:t>Υποστηρικτικά</a:t>
            </a:r>
          </a:p>
          <a:p>
            <a:pPr algn="just"/>
            <a:r>
              <a:rPr lang="el-GR" sz="3200" dirty="0" smtClean="0"/>
              <a:t>Προληπτικά</a:t>
            </a:r>
          </a:p>
          <a:p>
            <a:pPr algn="just"/>
            <a:r>
              <a:rPr lang="el-GR" sz="3200" dirty="0" smtClean="0"/>
              <a:t>Συστημικά</a:t>
            </a:r>
          </a:p>
          <a:p>
            <a:pPr algn="just"/>
            <a:endParaRPr lang="el-GR" sz="4000" dirty="0"/>
          </a:p>
          <a:p>
            <a:endParaRPr lang="el-GR" sz="3200" dirty="0"/>
          </a:p>
        </p:txBody>
      </p:sp>
    </p:spTree>
    <p:extLst>
      <p:ext uri="{BB962C8B-B14F-4D97-AF65-F5344CB8AC3E}">
        <p14:creationId xmlns:p14="http://schemas.microsoft.com/office/powerpoint/2010/main" val="232879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 y="533400"/>
            <a:ext cx="11506200" cy="4647426"/>
          </a:xfrm>
          <a:prstGeom prst="rect">
            <a:avLst/>
          </a:prstGeom>
          <a:noFill/>
        </p:spPr>
        <p:txBody>
          <a:bodyPr wrap="square" rtlCol="0">
            <a:spAutoFit/>
          </a:bodyPr>
          <a:lstStyle/>
          <a:p>
            <a:pPr algn="just"/>
            <a:endParaRPr lang="el-GR" sz="3200" dirty="0" smtClean="0"/>
          </a:p>
          <a:p>
            <a:pPr algn="just"/>
            <a:endParaRPr lang="el-GR" sz="3200" dirty="0"/>
          </a:p>
          <a:p>
            <a:pPr algn="just"/>
            <a:endParaRPr lang="el-GR" sz="3200" dirty="0" smtClean="0"/>
          </a:p>
          <a:p>
            <a:pPr algn="just"/>
            <a:endParaRPr lang="el-GR" sz="3200" dirty="0"/>
          </a:p>
          <a:p>
            <a:pPr algn="just"/>
            <a:r>
              <a:rPr lang="el-GR" sz="3200" dirty="0" smtClean="0"/>
              <a:t>7 στάδια παρέμβασης του </a:t>
            </a:r>
            <a:r>
              <a:rPr lang="en-US" sz="3200" dirty="0" smtClean="0"/>
              <a:t>Roberts </a:t>
            </a:r>
            <a:r>
              <a:rPr lang="el-GR" sz="3200" dirty="0" smtClean="0"/>
              <a:t>στο σχολείο μετά την αυτοκτονία.</a:t>
            </a:r>
          </a:p>
          <a:p>
            <a:pPr algn="just"/>
            <a:endParaRPr lang="el-GR" sz="3200" dirty="0" smtClean="0"/>
          </a:p>
          <a:p>
            <a:pPr algn="just"/>
            <a:endParaRPr lang="el-GR" sz="4000" dirty="0"/>
          </a:p>
          <a:p>
            <a:endParaRPr lang="el-GR" sz="3200" dirty="0"/>
          </a:p>
        </p:txBody>
      </p:sp>
    </p:spTree>
    <p:extLst>
      <p:ext uri="{BB962C8B-B14F-4D97-AF65-F5344CB8AC3E}">
        <p14:creationId xmlns:p14="http://schemas.microsoft.com/office/powerpoint/2010/main" val="394516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1038087920"/>
              </p:ext>
            </p:extLst>
          </p:nvPr>
        </p:nvGraphicFramePr>
        <p:xfrm>
          <a:off x="428370" y="420128"/>
          <a:ext cx="11359977" cy="5774725"/>
        </p:xfrm>
        <a:graphic>
          <a:graphicData uri="http://schemas.openxmlformats.org/drawingml/2006/table">
            <a:tbl>
              <a:tblPr firstRow="1" firstCol="1" bandRow="1">
                <a:tableStyleId>{BC89EF96-8CEA-46FF-86C4-4CE0E7609802}</a:tableStyleId>
              </a:tblPr>
              <a:tblGrid>
                <a:gridCol w="3786659"/>
                <a:gridCol w="3786659"/>
                <a:gridCol w="3786659"/>
              </a:tblGrid>
              <a:tr h="1133235">
                <a:tc>
                  <a:txBody>
                    <a:bodyPr/>
                    <a:lstStyle/>
                    <a:p>
                      <a:pPr>
                        <a:lnSpc>
                          <a:spcPct val="115000"/>
                        </a:lnSpc>
                        <a:spcAft>
                          <a:spcPts val="0"/>
                        </a:spcAft>
                      </a:pPr>
                      <a:r>
                        <a:rPr lang="en-US" sz="2000" dirty="0" err="1">
                          <a:solidFill>
                            <a:schemeClr val="accent1">
                              <a:lumMod val="50000"/>
                            </a:schemeClr>
                          </a:solidFill>
                          <a:effectLst/>
                        </a:rPr>
                        <a:t>Στάδι</a:t>
                      </a:r>
                      <a:r>
                        <a:rPr lang="en-US" sz="2000" dirty="0">
                          <a:solidFill>
                            <a:schemeClr val="accent1">
                              <a:lumMod val="50000"/>
                            </a:schemeClr>
                          </a:solidFill>
                          <a:effectLst/>
                        </a:rPr>
                        <a:t>α παρέμβασης στην κρίση (Roberts, 2000)</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000" dirty="0" err="1">
                          <a:solidFill>
                            <a:schemeClr val="accent1">
                              <a:lumMod val="50000"/>
                            </a:schemeClr>
                          </a:solidFill>
                          <a:effectLst/>
                        </a:rPr>
                        <a:t>Θεωρητική</a:t>
                      </a:r>
                      <a:r>
                        <a:rPr lang="en-US" sz="2000" dirty="0">
                          <a:solidFill>
                            <a:schemeClr val="accent1">
                              <a:lumMod val="50000"/>
                            </a:schemeClr>
                          </a:solidFill>
                          <a:effectLst/>
                        </a:rPr>
                        <a:t> </a:t>
                      </a:r>
                      <a:r>
                        <a:rPr lang="en-US" sz="2000" dirty="0" err="1">
                          <a:solidFill>
                            <a:schemeClr val="accent1">
                              <a:lumMod val="50000"/>
                            </a:schemeClr>
                          </a:solidFill>
                          <a:effectLst/>
                        </a:rPr>
                        <a:t>ερμηνεί</a:t>
                      </a:r>
                      <a:r>
                        <a:rPr lang="en-US" sz="2000" dirty="0">
                          <a:solidFill>
                            <a:schemeClr val="accent1">
                              <a:lumMod val="50000"/>
                            </a:schemeClr>
                          </a:solidFill>
                          <a:effectLst/>
                        </a:rPr>
                        <a:t>α στο σχολικό πλαίσιο</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000" dirty="0">
                          <a:solidFill>
                            <a:schemeClr val="accent1">
                              <a:lumMod val="50000"/>
                            </a:schemeClr>
                          </a:solidFill>
                          <a:effectLst/>
                        </a:rPr>
                        <a:t>Πα</a:t>
                      </a:r>
                      <a:r>
                        <a:rPr lang="en-US" sz="2000" dirty="0" err="1">
                          <a:solidFill>
                            <a:schemeClr val="accent1">
                              <a:lumMod val="50000"/>
                            </a:schemeClr>
                          </a:solidFill>
                          <a:effectLst/>
                        </a:rPr>
                        <a:t>ρέμ</a:t>
                      </a:r>
                      <a:r>
                        <a:rPr lang="en-US" sz="2000" dirty="0">
                          <a:solidFill>
                            <a:schemeClr val="accent1">
                              <a:lumMod val="50000"/>
                            </a:schemeClr>
                          </a:solidFill>
                          <a:effectLst/>
                        </a:rPr>
                        <a:t>βαση κοινωνικού λειτουργού μετά την αυτοκτονία μαθητριών</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r h="2863211">
                <a:tc>
                  <a:txBody>
                    <a:bodyPr/>
                    <a:lstStyle/>
                    <a:p>
                      <a:pPr>
                        <a:lnSpc>
                          <a:spcPct val="115000"/>
                        </a:lnSpc>
                        <a:spcAft>
                          <a:spcPts val="0"/>
                        </a:spcAft>
                      </a:pPr>
                      <a:r>
                        <a:rPr lang="en-US" sz="2000" dirty="0">
                          <a:solidFill>
                            <a:schemeClr val="accent1">
                              <a:lumMod val="50000"/>
                            </a:schemeClr>
                          </a:solidFill>
                          <a:effectLst/>
                        </a:rPr>
                        <a:t>1. </a:t>
                      </a:r>
                      <a:r>
                        <a:rPr lang="en-US" sz="2000" dirty="0" err="1">
                          <a:solidFill>
                            <a:schemeClr val="accent1">
                              <a:lumMod val="50000"/>
                            </a:schemeClr>
                          </a:solidFill>
                          <a:effectLst/>
                        </a:rPr>
                        <a:t>Άμεση</a:t>
                      </a:r>
                      <a:r>
                        <a:rPr lang="en-US" sz="2000" dirty="0">
                          <a:solidFill>
                            <a:schemeClr val="accent1">
                              <a:lumMod val="50000"/>
                            </a:schemeClr>
                          </a:solidFill>
                          <a:effectLst/>
                        </a:rPr>
                        <a:t> </a:t>
                      </a:r>
                      <a:r>
                        <a:rPr lang="en-US" sz="2000" dirty="0" err="1">
                          <a:solidFill>
                            <a:schemeClr val="accent1">
                              <a:lumMod val="50000"/>
                            </a:schemeClr>
                          </a:solidFill>
                          <a:effectLst/>
                        </a:rPr>
                        <a:t>εκτίμηση</a:t>
                      </a:r>
                      <a:r>
                        <a:rPr lang="en-US" sz="2000" dirty="0">
                          <a:solidFill>
                            <a:schemeClr val="accent1">
                              <a:lumMod val="50000"/>
                            </a:schemeClr>
                          </a:solidFill>
                          <a:effectLst/>
                        </a:rPr>
                        <a:t> </a:t>
                      </a:r>
                      <a:r>
                        <a:rPr lang="en-US" sz="2000" dirty="0" err="1">
                          <a:solidFill>
                            <a:schemeClr val="accent1">
                              <a:lumMod val="50000"/>
                            </a:schemeClr>
                          </a:solidFill>
                          <a:effectLst/>
                        </a:rPr>
                        <a:t>της</a:t>
                      </a:r>
                      <a:r>
                        <a:rPr lang="en-US" sz="2000" dirty="0">
                          <a:solidFill>
                            <a:schemeClr val="accent1">
                              <a:lumMod val="50000"/>
                            </a:schemeClr>
                          </a:solidFill>
                          <a:effectLst/>
                        </a:rPr>
                        <a:t> </a:t>
                      </a:r>
                      <a:r>
                        <a:rPr lang="en-US" sz="2000" dirty="0" err="1">
                          <a:solidFill>
                            <a:schemeClr val="accent1">
                              <a:lumMod val="50000"/>
                            </a:schemeClr>
                          </a:solidFill>
                          <a:effectLst/>
                        </a:rPr>
                        <a:t>κρίσης</a:t>
                      </a:r>
                      <a:r>
                        <a:rPr lang="en-US" sz="2000" dirty="0">
                          <a:solidFill>
                            <a:schemeClr val="accent1">
                              <a:lumMod val="50000"/>
                            </a:schemeClr>
                          </a:solidFill>
                          <a:effectLst/>
                        </a:rPr>
                        <a:t> και </a:t>
                      </a:r>
                      <a:r>
                        <a:rPr lang="en-US" sz="2000" dirty="0" err="1">
                          <a:solidFill>
                            <a:schemeClr val="accent1">
                              <a:lumMod val="50000"/>
                            </a:schemeClr>
                          </a:solidFill>
                          <a:effectLst/>
                        </a:rPr>
                        <a:t>του</a:t>
                      </a:r>
                      <a:r>
                        <a:rPr lang="en-US" sz="2000" dirty="0">
                          <a:solidFill>
                            <a:schemeClr val="accent1">
                              <a:lumMod val="50000"/>
                            </a:schemeClr>
                          </a:solidFill>
                          <a:effectLst/>
                        </a:rPr>
                        <a:t> βα</a:t>
                      </a:r>
                      <a:r>
                        <a:rPr lang="en-US" sz="2000" dirty="0" err="1">
                          <a:solidFill>
                            <a:schemeClr val="accent1">
                              <a:lumMod val="50000"/>
                            </a:schemeClr>
                          </a:solidFill>
                          <a:effectLst/>
                        </a:rPr>
                        <a:t>θμού</a:t>
                      </a:r>
                      <a:r>
                        <a:rPr lang="en-US" sz="2000" dirty="0">
                          <a:solidFill>
                            <a:schemeClr val="accent1">
                              <a:lumMod val="50000"/>
                            </a:schemeClr>
                          </a:solidFill>
                          <a:effectLst/>
                        </a:rPr>
                        <a:t> επ</a:t>
                      </a:r>
                      <a:r>
                        <a:rPr lang="en-US" sz="2000" dirty="0" err="1">
                          <a:solidFill>
                            <a:schemeClr val="accent1">
                              <a:lumMod val="50000"/>
                            </a:schemeClr>
                          </a:solidFill>
                          <a:effectLst/>
                        </a:rPr>
                        <a:t>ικινδυνότητ</a:t>
                      </a:r>
                      <a:r>
                        <a:rPr lang="en-US" sz="2000" dirty="0">
                          <a:solidFill>
                            <a:schemeClr val="accent1">
                              <a:lumMod val="50000"/>
                            </a:schemeClr>
                          </a:solidFill>
                          <a:effectLst/>
                        </a:rPr>
                        <a:t>ας</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000" dirty="0">
                          <a:solidFill>
                            <a:schemeClr val="accent1">
                              <a:lumMod val="50000"/>
                            </a:schemeClr>
                          </a:solidFill>
                          <a:effectLst/>
                        </a:rPr>
                        <a:t>Η α</a:t>
                      </a:r>
                      <a:r>
                        <a:rPr lang="en-US" sz="2000" dirty="0" err="1">
                          <a:solidFill>
                            <a:schemeClr val="accent1">
                              <a:lumMod val="50000"/>
                            </a:schemeClr>
                          </a:solidFill>
                          <a:effectLst/>
                        </a:rPr>
                        <a:t>υτοκτονί</a:t>
                      </a:r>
                      <a:r>
                        <a:rPr lang="en-US" sz="2000" dirty="0">
                          <a:solidFill>
                            <a:schemeClr val="accent1">
                              <a:lumMod val="50000"/>
                            </a:schemeClr>
                          </a:solidFill>
                          <a:effectLst/>
                        </a:rPr>
                        <a:t>α λειτουργεί ως </a:t>
                      </a:r>
                      <a:r>
                        <a:rPr lang="el-GR" sz="2000" dirty="0" smtClean="0">
                          <a:solidFill>
                            <a:schemeClr val="accent1">
                              <a:lumMod val="50000"/>
                            </a:schemeClr>
                          </a:solidFill>
                          <a:effectLst/>
                        </a:rPr>
                        <a:t>παράγοντας</a:t>
                      </a:r>
                      <a:r>
                        <a:rPr lang="el-GR" sz="2000" baseline="0" dirty="0" smtClean="0">
                          <a:solidFill>
                            <a:schemeClr val="accent1">
                              <a:lumMod val="50000"/>
                            </a:schemeClr>
                          </a:solidFill>
                          <a:effectLst/>
                        </a:rPr>
                        <a:t> κινδύνου </a:t>
                      </a:r>
                      <a:r>
                        <a:rPr lang="en-US" sz="2000" dirty="0" smtClean="0">
                          <a:solidFill>
                            <a:schemeClr val="accent1">
                              <a:lumMod val="50000"/>
                            </a:schemeClr>
                          </a:solidFill>
                          <a:effectLst/>
                        </a:rPr>
                        <a:t>π</a:t>
                      </a:r>
                      <a:r>
                        <a:rPr lang="en-US" sz="2000" dirty="0" err="1" smtClean="0">
                          <a:solidFill>
                            <a:schemeClr val="accent1">
                              <a:lumMod val="50000"/>
                            </a:schemeClr>
                          </a:solidFill>
                          <a:effectLst/>
                        </a:rPr>
                        <a:t>ου</a:t>
                      </a:r>
                      <a:r>
                        <a:rPr lang="en-US" sz="2000" dirty="0" smtClean="0">
                          <a:solidFill>
                            <a:schemeClr val="accent1">
                              <a:lumMod val="50000"/>
                            </a:schemeClr>
                          </a:solidFill>
                          <a:effectLst/>
                        </a:rPr>
                        <a:t> </a:t>
                      </a:r>
                      <a:r>
                        <a:rPr lang="en-US" sz="2000" dirty="0">
                          <a:solidFill>
                            <a:schemeClr val="accent1">
                              <a:lumMod val="50000"/>
                            </a:schemeClr>
                          </a:solidFill>
                          <a:effectLst/>
                        </a:rPr>
                        <a:t>διαταράσσει την ομοιοστατική ισορροπία της σχολικής κοινότητας. </a:t>
                      </a:r>
                      <a:r>
                        <a:rPr lang="en-US" sz="2000" dirty="0" err="1">
                          <a:solidFill>
                            <a:schemeClr val="accent1">
                              <a:lumMod val="50000"/>
                            </a:schemeClr>
                          </a:solidFill>
                          <a:effectLst/>
                        </a:rPr>
                        <a:t>Το</a:t>
                      </a:r>
                      <a:r>
                        <a:rPr lang="en-US" sz="2000" dirty="0">
                          <a:solidFill>
                            <a:schemeClr val="accent1">
                              <a:lumMod val="50000"/>
                            </a:schemeClr>
                          </a:solidFill>
                          <a:effectLst/>
                        </a:rPr>
                        <a:t> </a:t>
                      </a:r>
                      <a:r>
                        <a:rPr lang="en-US" sz="2000" dirty="0" err="1">
                          <a:solidFill>
                            <a:schemeClr val="accent1">
                              <a:lumMod val="50000"/>
                            </a:schemeClr>
                          </a:solidFill>
                          <a:effectLst/>
                        </a:rPr>
                        <a:t>σχολείο</a:t>
                      </a:r>
                      <a:r>
                        <a:rPr lang="en-US" sz="2000" dirty="0">
                          <a:solidFill>
                            <a:schemeClr val="accent1">
                              <a:lumMod val="50000"/>
                            </a:schemeClr>
                          </a:solidFill>
                          <a:effectLst/>
                        </a:rPr>
                        <a:t> </a:t>
                      </a:r>
                      <a:r>
                        <a:rPr lang="en-US" sz="2000" dirty="0" err="1">
                          <a:solidFill>
                            <a:schemeClr val="accent1">
                              <a:lumMod val="50000"/>
                            </a:schemeClr>
                          </a:solidFill>
                          <a:effectLst/>
                        </a:rPr>
                        <a:t>εισέρχετ</a:t>
                      </a:r>
                      <a:r>
                        <a:rPr lang="en-US" sz="2000" dirty="0">
                          <a:solidFill>
                            <a:schemeClr val="accent1">
                              <a:lumMod val="50000"/>
                            </a:schemeClr>
                          </a:solidFill>
                          <a:effectLst/>
                        </a:rPr>
                        <a:t>αι σε κατάσταση συλλογικής κρίσης και αποδιοργάνωσης.</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000">
                          <a:solidFill>
                            <a:schemeClr val="accent1">
                              <a:lumMod val="50000"/>
                            </a:schemeClr>
                          </a:solidFill>
                          <a:effectLst/>
                        </a:rPr>
                        <a:t>Εντοπισμός μαθητών υψηλού κινδύνου, εκτίμηση κινδύνου μιμητικής αυτοκτονίας, συνεργασία με διεύθυνση, ψυχολόγους και γονείς.</a:t>
                      </a:r>
                      <a:endParaRPr lang="el-GR" sz="200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r h="1778279">
                <a:tc>
                  <a:txBody>
                    <a:bodyPr/>
                    <a:lstStyle/>
                    <a:p>
                      <a:pPr>
                        <a:lnSpc>
                          <a:spcPct val="115000"/>
                        </a:lnSpc>
                        <a:spcAft>
                          <a:spcPts val="0"/>
                        </a:spcAft>
                      </a:pPr>
                      <a:r>
                        <a:rPr lang="en-US" sz="2000" dirty="0">
                          <a:solidFill>
                            <a:schemeClr val="accent1">
                              <a:lumMod val="50000"/>
                            </a:schemeClr>
                          </a:solidFill>
                          <a:effectLst/>
                        </a:rPr>
                        <a:t>2. </a:t>
                      </a:r>
                      <a:r>
                        <a:rPr lang="en-US" sz="2000" dirty="0" err="1">
                          <a:solidFill>
                            <a:schemeClr val="accent1">
                              <a:lumMod val="50000"/>
                            </a:schemeClr>
                          </a:solidFill>
                          <a:effectLst/>
                        </a:rPr>
                        <a:t>Δι</a:t>
                      </a:r>
                      <a:r>
                        <a:rPr lang="en-US" sz="2000" dirty="0">
                          <a:solidFill>
                            <a:schemeClr val="accent1">
                              <a:lumMod val="50000"/>
                            </a:schemeClr>
                          </a:solidFill>
                          <a:effectLst/>
                        </a:rPr>
                        <a:t>αμόρφωση θετικής επικοινωνίας και επαγγελματικής σχέσης</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000" dirty="0" err="1">
                          <a:solidFill>
                            <a:schemeClr val="accent1">
                              <a:lumMod val="50000"/>
                            </a:schemeClr>
                          </a:solidFill>
                          <a:effectLst/>
                        </a:rPr>
                        <a:t>Οι</a:t>
                      </a:r>
                      <a:r>
                        <a:rPr lang="en-US" sz="2000" dirty="0">
                          <a:solidFill>
                            <a:schemeClr val="accent1">
                              <a:lumMod val="50000"/>
                            </a:schemeClr>
                          </a:solidFill>
                          <a:effectLst/>
                        </a:rPr>
                        <a:t> μα</a:t>
                      </a:r>
                      <a:r>
                        <a:rPr lang="en-US" sz="2000" dirty="0" err="1">
                          <a:solidFill>
                            <a:schemeClr val="accent1">
                              <a:lumMod val="50000"/>
                            </a:schemeClr>
                          </a:solidFill>
                          <a:effectLst/>
                        </a:rPr>
                        <a:t>θητές</a:t>
                      </a:r>
                      <a:r>
                        <a:rPr lang="en-US" sz="2000" dirty="0">
                          <a:solidFill>
                            <a:schemeClr val="accent1">
                              <a:lumMod val="50000"/>
                            </a:schemeClr>
                          </a:solidFill>
                          <a:effectLst/>
                        </a:rPr>
                        <a:t> β</a:t>
                      </a:r>
                      <a:r>
                        <a:rPr lang="en-US" sz="2000" dirty="0" err="1">
                          <a:solidFill>
                            <a:schemeClr val="accent1">
                              <a:lumMod val="50000"/>
                            </a:schemeClr>
                          </a:solidFill>
                          <a:effectLst/>
                        </a:rPr>
                        <a:t>ιώνουν</a:t>
                      </a:r>
                      <a:r>
                        <a:rPr lang="en-US" sz="2000" dirty="0">
                          <a:solidFill>
                            <a:schemeClr val="accent1">
                              <a:lumMod val="50000"/>
                            </a:schemeClr>
                          </a:solidFill>
                          <a:effectLst/>
                        </a:rPr>
                        <a:t> απ</a:t>
                      </a:r>
                      <a:r>
                        <a:rPr lang="en-US" sz="2000" dirty="0" err="1">
                          <a:solidFill>
                            <a:schemeClr val="accent1">
                              <a:lumMod val="50000"/>
                            </a:schemeClr>
                          </a:solidFill>
                          <a:effectLst/>
                        </a:rPr>
                        <a:t>ώλει</a:t>
                      </a:r>
                      <a:r>
                        <a:rPr lang="en-US" sz="2000" dirty="0">
                          <a:solidFill>
                            <a:schemeClr val="accent1">
                              <a:lumMod val="50000"/>
                            </a:schemeClr>
                          </a:solidFill>
                          <a:effectLst/>
                        </a:rPr>
                        <a:t>α ασφάλειας και εμπιστοσύνης. </a:t>
                      </a:r>
                      <a:r>
                        <a:rPr lang="en-US" sz="2000" dirty="0" err="1">
                          <a:solidFill>
                            <a:schemeClr val="accent1">
                              <a:lumMod val="50000"/>
                            </a:schemeClr>
                          </a:solidFill>
                          <a:effectLst/>
                        </a:rPr>
                        <a:t>Το</a:t>
                      </a:r>
                      <a:r>
                        <a:rPr lang="en-US" sz="2000" dirty="0">
                          <a:solidFill>
                            <a:schemeClr val="accent1">
                              <a:lumMod val="50000"/>
                            </a:schemeClr>
                          </a:solidFill>
                          <a:effectLst/>
                        </a:rPr>
                        <a:t> </a:t>
                      </a:r>
                      <a:r>
                        <a:rPr lang="en-US" sz="2000" dirty="0" err="1">
                          <a:solidFill>
                            <a:schemeClr val="accent1">
                              <a:lumMod val="50000"/>
                            </a:schemeClr>
                          </a:solidFill>
                          <a:effectLst/>
                        </a:rPr>
                        <a:t>σχολείο</a:t>
                      </a:r>
                      <a:r>
                        <a:rPr lang="en-US" sz="2000" dirty="0">
                          <a:solidFill>
                            <a:schemeClr val="accent1">
                              <a:lumMod val="50000"/>
                            </a:schemeClr>
                          </a:solidFill>
                          <a:effectLst/>
                        </a:rPr>
                        <a:t> </a:t>
                      </a:r>
                      <a:r>
                        <a:rPr lang="en-US" sz="2000" dirty="0" err="1">
                          <a:solidFill>
                            <a:schemeClr val="accent1">
                              <a:lumMod val="50000"/>
                            </a:schemeClr>
                          </a:solidFill>
                          <a:effectLst/>
                        </a:rPr>
                        <a:t>χρειάζετ</a:t>
                      </a:r>
                      <a:r>
                        <a:rPr lang="en-US" sz="2000" dirty="0">
                          <a:solidFill>
                            <a:schemeClr val="accent1">
                              <a:lumMod val="50000"/>
                            </a:schemeClr>
                          </a:solidFill>
                          <a:effectLst/>
                        </a:rPr>
                        <a:t>αι ένα holding environment που να περιέχει το συλλογικό άγχος.</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000" dirty="0">
                          <a:solidFill>
                            <a:schemeClr val="accent1">
                              <a:lumMod val="50000"/>
                            </a:schemeClr>
                          </a:solidFill>
                          <a:effectLst/>
                        </a:rPr>
                        <a:t>Πα</a:t>
                      </a:r>
                      <a:r>
                        <a:rPr lang="en-US" sz="2000" dirty="0" err="1">
                          <a:solidFill>
                            <a:schemeClr val="accent1">
                              <a:lumMod val="50000"/>
                            </a:schemeClr>
                          </a:solidFill>
                          <a:effectLst/>
                        </a:rPr>
                        <a:t>ρουσί</a:t>
                      </a:r>
                      <a:r>
                        <a:rPr lang="en-US" sz="2000" dirty="0">
                          <a:solidFill>
                            <a:schemeClr val="accent1">
                              <a:lumMod val="50000"/>
                            </a:schemeClr>
                          </a:solidFill>
                          <a:effectLst/>
                        </a:rPr>
                        <a:t>α του κοινωνικού λειτουργού στον σχολικό χώρο, δημιουργία κλίματος ασφάλειας, ενεργητική ακρόαση και ενσυναίσθηση.</a:t>
                      </a:r>
                      <a:endParaRPr lang="el-GR" sz="20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86206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Σύμβολο κράτησης θέσης περιεχομένου 8"/>
          <p:cNvSpPr>
            <a:spLocks noGrp="1"/>
          </p:cNvSpPr>
          <p:nvPr>
            <p:ph idx="1"/>
          </p:nvPr>
        </p:nvSpPr>
        <p:spPr/>
        <p:txBody>
          <a:bodyPr rtlCol="0">
            <a:normAutofit/>
          </a:bodyPr>
          <a:lstStyle/>
          <a:p>
            <a:pPr marL="0" indent="0" rtl="0">
              <a:buNone/>
            </a:pPr>
            <a:r>
              <a:rPr lang="el-GR" sz="2800" dirty="0" smtClean="0"/>
              <a:t>Τρεις παράγοντες αλληλοσχετιζόμενοι μεταξύ τους που προκαλούν την κατάσταση κρίσης:</a:t>
            </a:r>
          </a:p>
          <a:p>
            <a:pPr marL="0" indent="0" rtl="0">
              <a:buNone/>
            </a:pPr>
            <a:endParaRPr lang="el-GR" sz="2800" dirty="0" smtClean="0"/>
          </a:p>
          <a:p>
            <a:pPr marL="0" indent="0" algn="just" rtl="0">
              <a:buNone/>
            </a:pPr>
            <a:r>
              <a:rPr lang="el-GR" sz="2800" dirty="0" smtClean="0"/>
              <a:t>Το </a:t>
            </a:r>
            <a:r>
              <a:rPr lang="el-GR" sz="2800" b="1" dirty="0" smtClean="0">
                <a:solidFill>
                  <a:srgbClr val="FFFF00"/>
                </a:solidFill>
              </a:rPr>
              <a:t>γεγονός του κινδύνου </a:t>
            </a:r>
            <a:r>
              <a:rPr lang="el-GR" sz="2800" dirty="0" smtClean="0"/>
              <a:t>(</a:t>
            </a:r>
            <a:r>
              <a:rPr lang="en-US" sz="2800" dirty="0" smtClean="0"/>
              <a:t>hazardous event)</a:t>
            </a:r>
            <a:r>
              <a:rPr lang="el-GR" sz="2800" dirty="0" smtClean="0"/>
              <a:t>, η </a:t>
            </a:r>
            <a:r>
              <a:rPr lang="el-GR" sz="2800" b="1" dirty="0" smtClean="0">
                <a:solidFill>
                  <a:srgbClr val="FFFF00"/>
                </a:solidFill>
              </a:rPr>
              <a:t>απειλή</a:t>
            </a:r>
            <a:r>
              <a:rPr lang="el-GR" sz="2800" dirty="0" smtClean="0"/>
              <a:t> στην ικανοποίηση των αναγκών και η </a:t>
            </a:r>
            <a:r>
              <a:rPr lang="el-GR" sz="2800" b="1" dirty="0" smtClean="0">
                <a:solidFill>
                  <a:srgbClr val="FFFF00"/>
                </a:solidFill>
              </a:rPr>
              <a:t>έλλειψη ικανότητας </a:t>
            </a:r>
            <a:r>
              <a:rPr lang="el-GR" sz="2800" dirty="0" smtClean="0"/>
              <a:t>του ατόμου να αντιμετωπίσει την κρίση με τους συνηθισμένους προσαρμοστικούς μηχανισμούς. </a:t>
            </a:r>
            <a:endParaRPr lang="el-GR" sz="2800" dirty="0"/>
          </a:p>
        </p:txBody>
      </p:sp>
      <p:sp>
        <p:nvSpPr>
          <p:cNvPr id="10" name="Σύμβολο κράτησης θέσης κειμένου 9"/>
          <p:cNvSpPr>
            <a:spLocks noGrp="1"/>
          </p:cNvSpPr>
          <p:nvPr>
            <p:ph type="body" sz="half" idx="2"/>
          </p:nvPr>
        </p:nvSpPr>
        <p:spPr/>
        <p:txBody>
          <a:bodyPr rtlCol="0">
            <a:normAutofit/>
          </a:bodyPr>
          <a:lstStyle/>
          <a:p>
            <a:pPr rtl="0"/>
            <a:r>
              <a:rPr lang="el-GR" sz="3200" dirty="0" smtClean="0"/>
              <a:t>Παράγοντες που προκαλούν την κατάσταση κρίσης</a:t>
            </a:r>
          </a:p>
          <a:p>
            <a:pPr rtl="0"/>
            <a:r>
              <a:rPr lang="el-GR" sz="1800" dirty="0" smtClean="0"/>
              <a:t>(</a:t>
            </a:r>
            <a:r>
              <a:rPr lang="en-US" sz="1800" dirty="0" err="1" smtClean="0"/>
              <a:t>Rapoport</a:t>
            </a:r>
            <a:r>
              <a:rPr lang="el-GR" sz="1800" dirty="0" smtClean="0"/>
              <a:t>, 1970</a:t>
            </a:r>
            <a:r>
              <a:rPr lang="en-US" sz="1800" dirty="0" smtClean="0"/>
              <a:t>)</a:t>
            </a:r>
            <a:r>
              <a:rPr lang="el-GR" sz="1800" dirty="0" smtClean="0"/>
              <a:t> </a:t>
            </a:r>
            <a:endParaRPr lang="el-GR" sz="1800" dirty="0"/>
          </a:p>
        </p:txBody>
      </p:sp>
    </p:spTree>
    <p:extLst>
      <p:ext uri="{BB962C8B-B14F-4D97-AF65-F5344CB8AC3E}">
        <p14:creationId xmlns:p14="http://schemas.microsoft.com/office/powerpoint/2010/main" val="343807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972877440"/>
              </p:ext>
            </p:extLst>
          </p:nvPr>
        </p:nvGraphicFramePr>
        <p:xfrm>
          <a:off x="600364" y="471054"/>
          <a:ext cx="10704945" cy="5477164"/>
        </p:xfrm>
        <a:graphic>
          <a:graphicData uri="http://schemas.openxmlformats.org/drawingml/2006/table">
            <a:tbl>
              <a:tblPr firstRow="1" firstCol="1" bandRow="1">
                <a:tableStyleId>{BC89EF96-8CEA-46FF-86C4-4CE0E7609802}</a:tableStyleId>
              </a:tblPr>
              <a:tblGrid>
                <a:gridCol w="3568315"/>
                <a:gridCol w="3568315"/>
                <a:gridCol w="3568315"/>
              </a:tblGrid>
              <a:tr h="2991359">
                <a:tc>
                  <a:txBody>
                    <a:bodyPr/>
                    <a:lstStyle/>
                    <a:p>
                      <a:pPr>
                        <a:lnSpc>
                          <a:spcPct val="115000"/>
                        </a:lnSpc>
                        <a:spcAft>
                          <a:spcPts val="0"/>
                        </a:spcAft>
                      </a:pPr>
                      <a:r>
                        <a:rPr lang="en-US" sz="2400" dirty="0">
                          <a:solidFill>
                            <a:schemeClr val="accent1">
                              <a:lumMod val="50000"/>
                            </a:schemeClr>
                          </a:solidFill>
                          <a:effectLst/>
                        </a:rPr>
                        <a:t>3. </a:t>
                      </a:r>
                      <a:r>
                        <a:rPr lang="en-US" sz="2400" dirty="0" err="1">
                          <a:solidFill>
                            <a:schemeClr val="accent1">
                              <a:lumMod val="50000"/>
                            </a:schemeClr>
                          </a:solidFill>
                          <a:effectLst/>
                        </a:rPr>
                        <a:t>Προσδιορισμός</a:t>
                      </a:r>
                      <a:r>
                        <a:rPr lang="en-US" sz="2400" dirty="0">
                          <a:solidFill>
                            <a:schemeClr val="accent1">
                              <a:lumMod val="50000"/>
                            </a:schemeClr>
                          </a:solidFill>
                          <a:effectLst/>
                        </a:rPr>
                        <a:t> </a:t>
                      </a:r>
                      <a:r>
                        <a:rPr lang="en-US" sz="2400" dirty="0" err="1">
                          <a:solidFill>
                            <a:schemeClr val="accent1">
                              <a:lumMod val="50000"/>
                            </a:schemeClr>
                          </a:solidFill>
                          <a:effectLst/>
                        </a:rPr>
                        <a:t>των</a:t>
                      </a:r>
                      <a:r>
                        <a:rPr lang="en-US" sz="2400" dirty="0">
                          <a:solidFill>
                            <a:schemeClr val="accent1">
                              <a:lumMod val="50000"/>
                            </a:schemeClr>
                          </a:solidFill>
                          <a:effectLst/>
                        </a:rPr>
                        <a:t> βα</a:t>
                      </a:r>
                      <a:r>
                        <a:rPr lang="en-US" sz="2400" dirty="0" err="1">
                          <a:solidFill>
                            <a:schemeClr val="accent1">
                              <a:lumMod val="50000"/>
                            </a:schemeClr>
                          </a:solidFill>
                          <a:effectLst/>
                        </a:rPr>
                        <a:t>σικών</a:t>
                      </a:r>
                      <a:r>
                        <a:rPr lang="en-US" sz="2400" dirty="0">
                          <a:solidFill>
                            <a:schemeClr val="accent1">
                              <a:lumMod val="50000"/>
                            </a:schemeClr>
                          </a:solidFill>
                          <a:effectLst/>
                        </a:rPr>
                        <a:t> π</a:t>
                      </a:r>
                      <a:r>
                        <a:rPr lang="en-US" sz="2400" dirty="0" err="1">
                          <a:solidFill>
                            <a:schemeClr val="accent1">
                              <a:lumMod val="50000"/>
                            </a:schemeClr>
                          </a:solidFill>
                          <a:effectLst/>
                        </a:rPr>
                        <a:t>ρο</a:t>
                      </a:r>
                      <a:r>
                        <a:rPr lang="en-US" sz="2400" dirty="0">
                          <a:solidFill>
                            <a:schemeClr val="accent1">
                              <a:lumMod val="50000"/>
                            </a:schemeClr>
                          </a:solidFill>
                          <a:effectLst/>
                        </a:rPr>
                        <a:t>βλημάτων</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dirty="0">
                          <a:solidFill>
                            <a:schemeClr val="accent1">
                              <a:lumMod val="50000"/>
                            </a:schemeClr>
                          </a:solidFill>
                          <a:effectLst/>
                        </a:rPr>
                        <a:t>Η </a:t>
                      </a:r>
                      <a:r>
                        <a:rPr lang="en-US" sz="2400" dirty="0" err="1">
                          <a:solidFill>
                            <a:schemeClr val="accent1">
                              <a:lumMod val="50000"/>
                            </a:schemeClr>
                          </a:solidFill>
                          <a:effectLst/>
                        </a:rPr>
                        <a:t>κρίση</a:t>
                      </a:r>
                      <a:r>
                        <a:rPr lang="en-US" sz="2400" dirty="0">
                          <a:solidFill>
                            <a:schemeClr val="accent1">
                              <a:lumMod val="50000"/>
                            </a:schemeClr>
                          </a:solidFill>
                          <a:effectLst/>
                        </a:rPr>
                        <a:t> απ</a:t>
                      </a:r>
                      <a:r>
                        <a:rPr lang="en-US" sz="2400" dirty="0" err="1">
                          <a:solidFill>
                            <a:schemeClr val="accent1">
                              <a:lumMod val="50000"/>
                            </a:schemeClr>
                          </a:solidFill>
                          <a:effectLst/>
                        </a:rPr>
                        <a:t>οκ</a:t>
                      </a:r>
                      <a:r>
                        <a:rPr lang="en-US" sz="2400" dirty="0">
                          <a:solidFill>
                            <a:schemeClr val="accent1">
                              <a:lumMod val="50000"/>
                            </a:schemeClr>
                          </a:solidFill>
                          <a:effectLst/>
                        </a:rPr>
                        <a:t>αλύπτει λανθάνουσες δυσλειτουργίες του σχολικού και κοινωνικού συστήματος.</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a:solidFill>
                            <a:schemeClr val="accent1">
                              <a:lumMod val="50000"/>
                            </a:schemeClr>
                          </a:solidFill>
                          <a:effectLst/>
                        </a:rPr>
                        <a:t>Διερεύνηση bullying, κοινωνικής απομόνωσης, οικογενειακών δυσκολιών και άλλων παραγόντων κινδύνου.</a:t>
                      </a:r>
                      <a:endParaRPr lang="el-GR" sz="240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r h="2485805">
                <a:tc>
                  <a:txBody>
                    <a:bodyPr/>
                    <a:lstStyle/>
                    <a:p>
                      <a:pPr>
                        <a:lnSpc>
                          <a:spcPct val="115000"/>
                        </a:lnSpc>
                        <a:spcAft>
                          <a:spcPts val="0"/>
                        </a:spcAft>
                      </a:pPr>
                      <a:r>
                        <a:rPr lang="en-US" sz="2400" dirty="0">
                          <a:solidFill>
                            <a:schemeClr val="accent1">
                              <a:lumMod val="50000"/>
                            </a:schemeClr>
                          </a:solidFill>
                          <a:effectLst/>
                        </a:rPr>
                        <a:t>4. </a:t>
                      </a:r>
                      <a:r>
                        <a:rPr lang="en-US" sz="2400" dirty="0" err="1">
                          <a:solidFill>
                            <a:schemeClr val="accent1">
                              <a:lumMod val="50000"/>
                            </a:schemeClr>
                          </a:solidFill>
                          <a:effectLst/>
                        </a:rPr>
                        <a:t>Ενθάρρυνση</a:t>
                      </a:r>
                      <a:r>
                        <a:rPr lang="en-US" sz="2400" dirty="0">
                          <a:solidFill>
                            <a:schemeClr val="accent1">
                              <a:lumMod val="50000"/>
                            </a:schemeClr>
                          </a:solidFill>
                          <a:effectLst/>
                        </a:rPr>
                        <a:t> </a:t>
                      </a:r>
                      <a:r>
                        <a:rPr lang="en-US" sz="2400" dirty="0" err="1">
                          <a:solidFill>
                            <a:schemeClr val="accent1">
                              <a:lumMod val="50000"/>
                            </a:schemeClr>
                          </a:solidFill>
                          <a:effectLst/>
                        </a:rPr>
                        <a:t>έκφρ</a:t>
                      </a:r>
                      <a:r>
                        <a:rPr lang="en-US" sz="2400" dirty="0">
                          <a:solidFill>
                            <a:schemeClr val="accent1">
                              <a:lumMod val="50000"/>
                            </a:schemeClr>
                          </a:solidFill>
                          <a:effectLst/>
                        </a:rPr>
                        <a:t>ασης συναισθημάτων</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dirty="0">
                          <a:solidFill>
                            <a:schemeClr val="accent1">
                              <a:lumMod val="50000"/>
                            </a:schemeClr>
                          </a:solidFill>
                          <a:effectLst/>
                        </a:rPr>
                        <a:t>Η κατα</a:t>
                      </a:r>
                      <a:r>
                        <a:rPr lang="en-US" sz="2400" dirty="0" err="1">
                          <a:solidFill>
                            <a:schemeClr val="accent1">
                              <a:lumMod val="50000"/>
                            </a:schemeClr>
                          </a:solidFill>
                          <a:effectLst/>
                        </a:rPr>
                        <a:t>στολή</a:t>
                      </a:r>
                      <a:r>
                        <a:rPr lang="en-US" sz="2400" dirty="0">
                          <a:solidFill>
                            <a:schemeClr val="accent1">
                              <a:lumMod val="50000"/>
                            </a:schemeClr>
                          </a:solidFill>
                          <a:effectLst/>
                        </a:rPr>
                        <a:t> </a:t>
                      </a:r>
                      <a:r>
                        <a:rPr lang="en-US" sz="2400" dirty="0" err="1">
                          <a:solidFill>
                            <a:schemeClr val="accent1">
                              <a:lumMod val="50000"/>
                            </a:schemeClr>
                          </a:solidFill>
                          <a:effectLst/>
                        </a:rPr>
                        <a:t>συν</a:t>
                      </a:r>
                      <a:r>
                        <a:rPr lang="en-US" sz="2400" dirty="0">
                          <a:solidFill>
                            <a:schemeClr val="accent1">
                              <a:lumMod val="50000"/>
                            </a:schemeClr>
                          </a:solidFill>
                          <a:effectLst/>
                        </a:rPr>
                        <a:t>αισθημάτων ενισχύει το τραύμα και την αποδιοργάνωση.</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dirty="0" err="1">
                          <a:solidFill>
                            <a:schemeClr val="accent1">
                              <a:lumMod val="50000"/>
                            </a:schemeClr>
                          </a:solidFill>
                          <a:effectLst/>
                        </a:rPr>
                        <a:t>Ομάδες</a:t>
                      </a:r>
                      <a:r>
                        <a:rPr lang="en-US" sz="2400" dirty="0">
                          <a:solidFill>
                            <a:schemeClr val="accent1">
                              <a:lumMod val="50000"/>
                            </a:schemeClr>
                          </a:solidFill>
                          <a:effectLst/>
                        </a:rPr>
                        <a:t> </a:t>
                      </a:r>
                      <a:r>
                        <a:rPr lang="en-US" sz="2400" dirty="0" err="1">
                          <a:solidFill>
                            <a:schemeClr val="accent1">
                              <a:lumMod val="50000"/>
                            </a:schemeClr>
                          </a:solidFill>
                          <a:effectLst/>
                        </a:rPr>
                        <a:t>συζήτησης</a:t>
                      </a:r>
                      <a:r>
                        <a:rPr lang="en-US" sz="2400" dirty="0">
                          <a:solidFill>
                            <a:schemeClr val="accent1">
                              <a:lumMod val="50000"/>
                            </a:schemeClr>
                          </a:solidFill>
                          <a:effectLst/>
                        </a:rPr>
                        <a:t>, υπ</a:t>
                      </a:r>
                      <a:r>
                        <a:rPr lang="en-US" sz="2400" dirty="0" err="1">
                          <a:solidFill>
                            <a:schemeClr val="accent1">
                              <a:lumMod val="50000"/>
                            </a:schemeClr>
                          </a:solidFill>
                          <a:effectLst/>
                        </a:rPr>
                        <a:t>οστήριξη</a:t>
                      </a:r>
                      <a:r>
                        <a:rPr lang="en-US" sz="2400" dirty="0">
                          <a:solidFill>
                            <a:schemeClr val="accent1">
                              <a:lumMod val="50000"/>
                            </a:schemeClr>
                          </a:solidFill>
                          <a:effectLst/>
                        </a:rPr>
                        <a:t> μα</a:t>
                      </a:r>
                      <a:r>
                        <a:rPr lang="en-US" sz="2400" dirty="0" err="1">
                          <a:solidFill>
                            <a:schemeClr val="accent1">
                              <a:lumMod val="50000"/>
                            </a:schemeClr>
                          </a:solidFill>
                          <a:effectLst/>
                        </a:rPr>
                        <a:t>θητών</a:t>
                      </a:r>
                      <a:r>
                        <a:rPr lang="en-US" sz="2400" dirty="0">
                          <a:solidFill>
                            <a:schemeClr val="accent1">
                              <a:lumMod val="50000"/>
                            </a:schemeClr>
                          </a:solidFill>
                          <a:effectLst/>
                        </a:rPr>
                        <a:t> και </a:t>
                      </a:r>
                      <a:r>
                        <a:rPr lang="en-US" sz="2400" dirty="0" err="1">
                          <a:solidFill>
                            <a:schemeClr val="accent1">
                              <a:lumMod val="50000"/>
                            </a:schemeClr>
                          </a:solidFill>
                          <a:effectLst/>
                        </a:rPr>
                        <a:t>εκ</a:t>
                      </a:r>
                      <a:r>
                        <a:rPr lang="en-US" sz="2400" dirty="0">
                          <a:solidFill>
                            <a:schemeClr val="accent1">
                              <a:lumMod val="50000"/>
                            </a:schemeClr>
                          </a:solidFill>
                          <a:effectLst/>
                        </a:rPr>
                        <a:t>παιδευτικών στην έκφραση πένθους, φόβου και θυμού.</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23440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1028834844"/>
              </p:ext>
            </p:extLst>
          </p:nvPr>
        </p:nvGraphicFramePr>
        <p:xfrm>
          <a:off x="64655" y="128016"/>
          <a:ext cx="11942619" cy="6729984"/>
        </p:xfrm>
        <a:graphic>
          <a:graphicData uri="http://schemas.openxmlformats.org/drawingml/2006/table">
            <a:tbl>
              <a:tblPr firstRow="1" firstCol="1" bandRow="1">
                <a:tableStyleId>{BC89EF96-8CEA-46FF-86C4-4CE0E7609802}</a:tableStyleId>
              </a:tblPr>
              <a:tblGrid>
                <a:gridCol w="3980873"/>
                <a:gridCol w="3980873"/>
                <a:gridCol w="3980873"/>
              </a:tblGrid>
              <a:tr h="2417618">
                <a:tc>
                  <a:txBody>
                    <a:bodyPr/>
                    <a:lstStyle/>
                    <a:p>
                      <a:pPr>
                        <a:lnSpc>
                          <a:spcPct val="115000"/>
                        </a:lnSpc>
                        <a:spcAft>
                          <a:spcPts val="0"/>
                        </a:spcAft>
                      </a:pPr>
                      <a:r>
                        <a:rPr lang="en-US" sz="2400" dirty="0">
                          <a:solidFill>
                            <a:schemeClr val="accent1">
                              <a:lumMod val="50000"/>
                            </a:schemeClr>
                          </a:solidFill>
                          <a:effectLst/>
                        </a:rPr>
                        <a:t>5. </a:t>
                      </a:r>
                      <a:r>
                        <a:rPr lang="en-US" sz="2400" dirty="0" err="1">
                          <a:solidFill>
                            <a:schemeClr val="accent1">
                              <a:lumMod val="50000"/>
                            </a:schemeClr>
                          </a:solidFill>
                          <a:effectLst/>
                        </a:rPr>
                        <a:t>Διερεύνηση</a:t>
                      </a:r>
                      <a:r>
                        <a:rPr lang="en-US" sz="2400" dirty="0">
                          <a:solidFill>
                            <a:schemeClr val="accent1">
                              <a:lumMod val="50000"/>
                            </a:schemeClr>
                          </a:solidFill>
                          <a:effectLst/>
                        </a:rPr>
                        <a:t> και </a:t>
                      </a:r>
                      <a:r>
                        <a:rPr lang="en-US" sz="2400" dirty="0" err="1">
                          <a:solidFill>
                            <a:schemeClr val="accent1">
                              <a:lumMod val="50000"/>
                            </a:schemeClr>
                          </a:solidFill>
                          <a:effectLst/>
                        </a:rPr>
                        <a:t>εκτίμηση</a:t>
                      </a:r>
                      <a:r>
                        <a:rPr lang="en-US" sz="2400" dirty="0">
                          <a:solidFill>
                            <a:schemeClr val="accent1">
                              <a:lumMod val="50000"/>
                            </a:schemeClr>
                          </a:solidFill>
                          <a:effectLst/>
                        </a:rPr>
                        <a:t> </a:t>
                      </a:r>
                      <a:r>
                        <a:rPr lang="en-US" sz="2400" dirty="0" err="1">
                          <a:solidFill>
                            <a:schemeClr val="accent1">
                              <a:lumMod val="50000"/>
                            </a:schemeClr>
                          </a:solidFill>
                          <a:effectLst/>
                        </a:rPr>
                        <a:t>εν</a:t>
                      </a:r>
                      <a:r>
                        <a:rPr lang="en-US" sz="2400" dirty="0">
                          <a:solidFill>
                            <a:schemeClr val="accent1">
                              <a:lumMod val="50000"/>
                            </a:schemeClr>
                          </a:solidFill>
                          <a:effectLst/>
                        </a:rPr>
                        <a:t>αλλακτικών λύσεων</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a:solidFill>
                            <a:schemeClr val="accent1">
                              <a:lumMod val="50000"/>
                            </a:schemeClr>
                          </a:solidFill>
                          <a:effectLst/>
                        </a:rPr>
                        <a:t>Οι παλιοί μηχανισμοί προσαρμογής έχουν αποτύχει και απαιτούνται νέοι τρόποι υποστήριξης.</a:t>
                      </a:r>
                      <a:endParaRPr lang="el-GR" sz="240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a:solidFill>
                            <a:schemeClr val="accent1">
                              <a:lumMod val="50000"/>
                            </a:schemeClr>
                          </a:solidFill>
                          <a:effectLst/>
                        </a:rPr>
                        <a:t>Δημιουργία δικτύου υποστήριξης, παραπομπές σε υπηρεσίες ψυχικής υγείας και συνεργασία με οικογένειες.</a:t>
                      </a:r>
                      <a:endParaRPr lang="el-GR" sz="240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r h="2417618">
                <a:tc>
                  <a:txBody>
                    <a:bodyPr/>
                    <a:lstStyle/>
                    <a:p>
                      <a:pPr>
                        <a:lnSpc>
                          <a:spcPct val="115000"/>
                        </a:lnSpc>
                        <a:spcAft>
                          <a:spcPts val="0"/>
                        </a:spcAft>
                      </a:pPr>
                      <a:r>
                        <a:rPr lang="en-US" sz="2400">
                          <a:solidFill>
                            <a:schemeClr val="accent1">
                              <a:lumMod val="50000"/>
                            </a:schemeClr>
                          </a:solidFill>
                          <a:effectLst/>
                        </a:rPr>
                        <a:t>6. Εφαρμογή σχεδίου δράσης και αποκατάσταση λειτουργικότητας</a:t>
                      </a:r>
                      <a:endParaRPr lang="el-GR" sz="240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dirty="0">
                          <a:solidFill>
                            <a:schemeClr val="accent1">
                              <a:lumMod val="50000"/>
                            </a:schemeClr>
                          </a:solidFill>
                          <a:effectLst/>
                        </a:rPr>
                        <a:t>Η πα</a:t>
                      </a:r>
                      <a:r>
                        <a:rPr lang="en-US" sz="2400" dirty="0" err="1">
                          <a:solidFill>
                            <a:schemeClr val="accent1">
                              <a:lumMod val="50000"/>
                            </a:schemeClr>
                          </a:solidFill>
                          <a:effectLst/>
                        </a:rPr>
                        <a:t>ρέμ</a:t>
                      </a:r>
                      <a:r>
                        <a:rPr lang="en-US" sz="2400" dirty="0">
                          <a:solidFill>
                            <a:schemeClr val="accent1">
                              <a:lumMod val="50000"/>
                            </a:schemeClr>
                          </a:solidFill>
                          <a:effectLst/>
                        </a:rPr>
                        <a:t>βαση στοχεύει στην επαναφορά της λειτουργικότητας και της αίσθησης ελέγχου στο σχολικό σύστημα.</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dirty="0" err="1">
                          <a:solidFill>
                            <a:schemeClr val="accent1">
                              <a:lumMod val="50000"/>
                            </a:schemeClr>
                          </a:solidFill>
                          <a:effectLst/>
                        </a:rPr>
                        <a:t>Δημιουργί</a:t>
                      </a:r>
                      <a:r>
                        <a:rPr lang="en-US" sz="2400" dirty="0">
                          <a:solidFill>
                            <a:schemeClr val="accent1">
                              <a:lumMod val="50000"/>
                            </a:schemeClr>
                          </a:solidFill>
                          <a:effectLst/>
                        </a:rPr>
                        <a:t>α πρωτοκόλλου διαχείρισης κρίσης, ενίσχυση ψυχικής ανθεκτικότητας και καθημερινή παρακολούθηση.</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r h="1611745">
                <a:tc>
                  <a:txBody>
                    <a:bodyPr/>
                    <a:lstStyle/>
                    <a:p>
                      <a:pPr>
                        <a:lnSpc>
                          <a:spcPct val="115000"/>
                        </a:lnSpc>
                        <a:spcAft>
                          <a:spcPts val="0"/>
                        </a:spcAft>
                      </a:pPr>
                      <a:r>
                        <a:rPr lang="en-US" sz="2400">
                          <a:solidFill>
                            <a:schemeClr val="accent1">
                              <a:lumMod val="50000"/>
                            </a:schemeClr>
                          </a:solidFill>
                          <a:effectLst/>
                        </a:rPr>
                        <a:t>7. Παρακολούθηση και επαναξιολόγηση</a:t>
                      </a:r>
                      <a:endParaRPr lang="el-GR" sz="240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a:solidFill>
                            <a:schemeClr val="accent1">
                              <a:lumMod val="50000"/>
                            </a:schemeClr>
                          </a:solidFill>
                          <a:effectLst/>
                        </a:rPr>
                        <a:t>Η κρίση μπορεί να επανενεργοποιηθεί σε επετείους ή νέες απώλειες.</a:t>
                      </a:r>
                      <a:endParaRPr lang="el-GR" sz="240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a:lnSpc>
                          <a:spcPct val="115000"/>
                        </a:lnSpc>
                        <a:spcAft>
                          <a:spcPts val="0"/>
                        </a:spcAft>
                      </a:pPr>
                      <a:r>
                        <a:rPr lang="en-US" sz="2400" dirty="0">
                          <a:solidFill>
                            <a:schemeClr val="accent1">
                              <a:lumMod val="50000"/>
                            </a:schemeClr>
                          </a:solidFill>
                          <a:effectLst/>
                        </a:rPr>
                        <a:t>Follow-up </a:t>
                      </a:r>
                      <a:r>
                        <a:rPr lang="en-US" sz="2400" dirty="0" err="1">
                          <a:solidFill>
                            <a:schemeClr val="accent1">
                              <a:lumMod val="50000"/>
                            </a:schemeClr>
                          </a:solidFill>
                          <a:effectLst/>
                        </a:rPr>
                        <a:t>με</a:t>
                      </a:r>
                      <a:r>
                        <a:rPr lang="en-US" sz="2400" dirty="0">
                          <a:solidFill>
                            <a:schemeClr val="accent1">
                              <a:lumMod val="50000"/>
                            </a:schemeClr>
                          </a:solidFill>
                          <a:effectLst/>
                        </a:rPr>
                        <a:t> μα</a:t>
                      </a:r>
                      <a:r>
                        <a:rPr lang="en-US" sz="2400" dirty="0" err="1">
                          <a:solidFill>
                            <a:schemeClr val="accent1">
                              <a:lumMod val="50000"/>
                            </a:schemeClr>
                          </a:solidFill>
                          <a:effectLst/>
                        </a:rPr>
                        <a:t>θητές</a:t>
                      </a:r>
                      <a:r>
                        <a:rPr lang="en-US" sz="2400" dirty="0">
                          <a:solidFill>
                            <a:schemeClr val="accent1">
                              <a:lumMod val="50000"/>
                            </a:schemeClr>
                          </a:solidFill>
                          <a:effectLst/>
                        </a:rPr>
                        <a:t> και </a:t>
                      </a:r>
                      <a:r>
                        <a:rPr lang="en-US" sz="2400" dirty="0" err="1">
                          <a:solidFill>
                            <a:schemeClr val="accent1">
                              <a:lumMod val="50000"/>
                            </a:schemeClr>
                          </a:solidFill>
                          <a:effectLst/>
                        </a:rPr>
                        <a:t>οικογένειες</a:t>
                      </a:r>
                      <a:r>
                        <a:rPr lang="en-US" sz="2400" dirty="0">
                          <a:solidFill>
                            <a:schemeClr val="accent1">
                              <a:lumMod val="50000"/>
                            </a:schemeClr>
                          </a:solidFill>
                          <a:effectLst/>
                        </a:rPr>
                        <a:t>, </a:t>
                      </a:r>
                      <a:r>
                        <a:rPr lang="en-US" sz="2400" dirty="0" err="1">
                          <a:solidFill>
                            <a:schemeClr val="accent1">
                              <a:lumMod val="50000"/>
                            </a:schemeClr>
                          </a:solidFill>
                          <a:effectLst/>
                        </a:rPr>
                        <a:t>συνεχής</a:t>
                      </a:r>
                      <a:r>
                        <a:rPr lang="en-US" sz="2400" dirty="0">
                          <a:solidFill>
                            <a:schemeClr val="accent1">
                              <a:lumMod val="50000"/>
                            </a:schemeClr>
                          </a:solidFill>
                          <a:effectLst/>
                        </a:rPr>
                        <a:t> υπ</a:t>
                      </a:r>
                      <a:r>
                        <a:rPr lang="en-US" sz="2400" dirty="0" err="1">
                          <a:solidFill>
                            <a:schemeClr val="accent1">
                              <a:lumMod val="50000"/>
                            </a:schemeClr>
                          </a:solidFill>
                          <a:effectLst/>
                        </a:rPr>
                        <a:t>οστήριξη</a:t>
                      </a:r>
                      <a:r>
                        <a:rPr lang="en-US" sz="2400" dirty="0">
                          <a:solidFill>
                            <a:schemeClr val="accent1">
                              <a:lumMod val="50000"/>
                            </a:schemeClr>
                          </a:solidFill>
                          <a:effectLst/>
                        </a:rPr>
                        <a:t> και α</a:t>
                      </a:r>
                      <a:r>
                        <a:rPr lang="en-US" sz="2400" dirty="0" err="1">
                          <a:solidFill>
                            <a:schemeClr val="accent1">
                              <a:lumMod val="50000"/>
                            </a:schemeClr>
                          </a:solidFill>
                          <a:effectLst/>
                        </a:rPr>
                        <a:t>ξιολόγηση</a:t>
                      </a:r>
                      <a:r>
                        <a:rPr lang="en-US" sz="2400" dirty="0">
                          <a:solidFill>
                            <a:schemeClr val="accent1">
                              <a:lumMod val="50000"/>
                            </a:schemeClr>
                          </a:solidFill>
                          <a:effectLst/>
                        </a:rPr>
                        <a:t> </a:t>
                      </a:r>
                      <a:r>
                        <a:rPr lang="en-US" sz="2400" dirty="0" err="1">
                          <a:solidFill>
                            <a:schemeClr val="accent1">
                              <a:lumMod val="50000"/>
                            </a:schemeClr>
                          </a:solidFill>
                          <a:effectLst/>
                        </a:rPr>
                        <a:t>των</a:t>
                      </a:r>
                      <a:r>
                        <a:rPr lang="en-US" sz="2400" dirty="0">
                          <a:solidFill>
                            <a:schemeClr val="accent1">
                              <a:lumMod val="50000"/>
                            </a:schemeClr>
                          </a:solidFill>
                          <a:effectLst/>
                        </a:rPr>
                        <a:t> πα</a:t>
                      </a:r>
                      <a:r>
                        <a:rPr lang="en-US" sz="2400" dirty="0" err="1">
                          <a:solidFill>
                            <a:schemeClr val="accent1">
                              <a:lumMod val="50000"/>
                            </a:schemeClr>
                          </a:solidFill>
                          <a:effectLst/>
                        </a:rPr>
                        <a:t>ρεμ</a:t>
                      </a:r>
                      <a:r>
                        <a:rPr lang="en-US" sz="2400" dirty="0">
                          <a:solidFill>
                            <a:schemeClr val="accent1">
                              <a:lumMod val="50000"/>
                            </a:schemeClr>
                          </a:solidFill>
                          <a:effectLst/>
                        </a:rPr>
                        <a:t>βάσεων.</a:t>
                      </a:r>
                      <a:endParaRPr lang="el-GR" sz="2400" dirty="0">
                        <a:solidFill>
                          <a:schemeClr val="accent1">
                            <a:lumMod val="50000"/>
                          </a:schemeClr>
                        </a:solidFill>
                        <a:effectLst/>
                        <a:latin typeface="Cambria" panose="02040503050406030204" pitchFamily="18" charset="0"/>
                        <a:ea typeface="MS Mincho"/>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82822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extLst>
              <p:ext uri="{D42A27DB-BD31-4B8C-83A1-F6EECF244321}">
                <p14:modId xmlns:p14="http://schemas.microsoft.com/office/powerpoint/2010/main" val="2118365510"/>
              </p:ext>
            </p:extLst>
          </p:nvPr>
        </p:nvGraphicFramePr>
        <p:xfrm>
          <a:off x="711200" y="101600"/>
          <a:ext cx="10769600" cy="6567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511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Διάγραμμα 1"/>
          <p:cNvGraphicFramePr/>
          <p:nvPr>
            <p:extLst>
              <p:ext uri="{D42A27DB-BD31-4B8C-83A1-F6EECF244321}">
                <p14:modId xmlns:p14="http://schemas.microsoft.com/office/powerpoint/2010/main" val="5046631"/>
              </p:ext>
            </p:extLst>
          </p:nvPr>
        </p:nvGraphicFramePr>
        <p:xfrm>
          <a:off x="1320800" y="110837"/>
          <a:ext cx="10233891" cy="6576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263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Σύμβολο κράτησης θέσης περιεχομένου 2"/>
          <p:cNvSpPr>
            <a:spLocks noGrp="1"/>
          </p:cNvSpPr>
          <p:nvPr>
            <p:ph idx="1"/>
          </p:nvPr>
        </p:nvSpPr>
        <p:spPr>
          <a:xfrm>
            <a:off x="263611" y="387179"/>
            <a:ext cx="11697729" cy="6053394"/>
          </a:xfrm>
        </p:spPr>
        <p:txBody>
          <a:bodyPr rtlCol="0">
            <a:normAutofit/>
          </a:bodyPr>
          <a:lstStyle/>
          <a:p>
            <a:pPr marL="0" indent="0" algn="just" rtl="0">
              <a:buNone/>
            </a:pPr>
            <a:r>
              <a:rPr lang="el-GR" sz="2800" dirty="0" smtClean="0"/>
              <a:t>Η έννοια της κρίσης διαφοροποιείται από τις έννοιες :</a:t>
            </a:r>
          </a:p>
          <a:p>
            <a:pPr marL="0" indent="0" algn="just" rtl="0">
              <a:buNone/>
            </a:pPr>
            <a:r>
              <a:rPr lang="el-GR" sz="2800" dirty="0" smtClean="0"/>
              <a:t>α) </a:t>
            </a:r>
            <a:r>
              <a:rPr lang="el-GR" sz="2800" b="1" dirty="0" smtClean="0">
                <a:solidFill>
                  <a:srgbClr val="FFFF00"/>
                </a:solidFill>
              </a:rPr>
              <a:t>ένταση</a:t>
            </a:r>
            <a:r>
              <a:rPr lang="el-GR" sz="2800" dirty="0" smtClean="0"/>
              <a:t> (</a:t>
            </a:r>
            <a:r>
              <a:rPr lang="en-US" sz="2800" dirty="0" smtClean="0"/>
              <a:t>stress)</a:t>
            </a:r>
            <a:r>
              <a:rPr lang="el-GR" sz="2800" dirty="0" smtClean="0"/>
              <a:t> </a:t>
            </a:r>
          </a:p>
          <a:p>
            <a:pPr marL="0" indent="0" algn="just" rtl="0">
              <a:buNone/>
            </a:pPr>
            <a:r>
              <a:rPr lang="el-GR" sz="2800" dirty="0" smtClean="0"/>
              <a:t>β) </a:t>
            </a:r>
            <a:r>
              <a:rPr lang="el-GR" sz="2800" b="1" dirty="0" smtClean="0">
                <a:solidFill>
                  <a:srgbClr val="FFFF00"/>
                </a:solidFill>
              </a:rPr>
              <a:t>αναστάτωση </a:t>
            </a:r>
          </a:p>
          <a:p>
            <a:pPr marL="0" indent="0" algn="just" rtl="0">
              <a:buNone/>
            </a:pPr>
            <a:r>
              <a:rPr lang="el-GR" sz="2800" dirty="0" smtClean="0"/>
              <a:t>γ) </a:t>
            </a:r>
            <a:r>
              <a:rPr lang="el-GR" sz="2800" b="1" dirty="0" smtClean="0">
                <a:solidFill>
                  <a:srgbClr val="FFFF00"/>
                </a:solidFill>
              </a:rPr>
              <a:t>πρόβλημα</a:t>
            </a:r>
          </a:p>
          <a:p>
            <a:pPr marL="0" indent="0" algn="just" rtl="0">
              <a:buNone/>
            </a:pPr>
            <a:r>
              <a:rPr lang="el-GR" sz="2800" dirty="0" smtClean="0"/>
              <a:t>Οι συνήθεις εντάσεις τις καθημερινής ζωής δεν οδηγούν σε κρίση. Στην έννοια της έντασης δεν υπάρχει το δυναμικό της αντίδρασης για αλλαγή.</a:t>
            </a:r>
          </a:p>
          <a:p>
            <a:pPr marL="0" indent="0" algn="just" rtl="0">
              <a:buNone/>
            </a:pPr>
            <a:r>
              <a:rPr lang="el-GR" sz="2800" dirty="0" smtClean="0"/>
              <a:t>Η αναστάτωση αναφέρεται στον αναμενόμενο τρόπο αντίδρασης του ατόμου σε συνηθισμένες δύσκολες καταστάσεις.</a:t>
            </a:r>
          </a:p>
          <a:p>
            <a:pPr marL="0" indent="0" algn="just" rtl="0">
              <a:buNone/>
            </a:pPr>
            <a:r>
              <a:rPr lang="el-GR" sz="2800" dirty="0" smtClean="0"/>
              <a:t>Η έννοια του προβλήματος είναι πολύ ευρύτερη από την έννοια της κρίσης. Η βασική διαφοροποίηση βρίσκεται στη διάρκεια, την ένταση των συναισθηματικών αντιδράσεων και στο δυναμικό του ατόμου. </a:t>
            </a:r>
            <a:endParaRPr lang="el-GR" sz="2800" dirty="0"/>
          </a:p>
        </p:txBody>
      </p:sp>
    </p:spTree>
    <p:extLst>
      <p:ext uri="{BB962C8B-B14F-4D97-AF65-F5344CB8AC3E}">
        <p14:creationId xmlns:p14="http://schemas.microsoft.com/office/powerpoint/2010/main" val="143175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6195" y="428368"/>
            <a:ext cx="6104238" cy="461665"/>
          </a:xfrm>
          <a:prstGeom prst="rect">
            <a:avLst/>
          </a:prstGeom>
          <a:noFill/>
        </p:spPr>
        <p:txBody>
          <a:bodyPr wrap="square" rtlCol="0">
            <a:spAutoFit/>
          </a:bodyPr>
          <a:lstStyle/>
          <a:p>
            <a:pPr algn="ctr"/>
            <a:r>
              <a:rPr lang="el-GR" sz="2400" dirty="0" smtClean="0"/>
              <a:t>Τα στάδια της κρίσης</a:t>
            </a:r>
            <a:endParaRPr lang="el-GR" sz="2400" dirty="0"/>
          </a:p>
        </p:txBody>
      </p:sp>
      <p:sp>
        <p:nvSpPr>
          <p:cNvPr id="3" name="TextBox 2"/>
          <p:cNvSpPr txBox="1"/>
          <p:nvPr/>
        </p:nvSpPr>
        <p:spPr>
          <a:xfrm>
            <a:off x="494270" y="1491049"/>
            <a:ext cx="11211698" cy="443198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Clr>
                <a:schemeClr val="tx2">
                  <a:lumMod val="50000"/>
                </a:schemeClr>
              </a:buClr>
              <a:buFont typeface="Wingdings" panose="05000000000000000000" pitchFamily="2" charset="2"/>
              <a:buChar char="Ø"/>
            </a:pPr>
            <a:r>
              <a:rPr lang="el-GR" sz="2400" dirty="0" smtClean="0"/>
              <a:t>Ένα γεγονός κινδύνου λειτουργεί ως </a:t>
            </a:r>
            <a:r>
              <a:rPr lang="el-GR" sz="2400" dirty="0" err="1" smtClean="0"/>
              <a:t>εκλυτικός</a:t>
            </a:r>
            <a:r>
              <a:rPr lang="el-GR" sz="2400" dirty="0" smtClean="0"/>
              <a:t> παράγοντας. Είναι η αρχική ένταση που νιώθει το άτομο όταν διαταραχθεί η ομοιοστατική ισορροπία του. </a:t>
            </a:r>
          </a:p>
          <a:p>
            <a:pPr marL="285750" indent="-285750" algn="just">
              <a:buClr>
                <a:schemeClr val="tx2">
                  <a:lumMod val="50000"/>
                </a:schemeClr>
              </a:buClr>
              <a:buFont typeface="Wingdings" panose="05000000000000000000" pitchFamily="2" charset="2"/>
              <a:buChar char="Ø"/>
            </a:pPr>
            <a:r>
              <a:rPr lang="el-GR" sz="2400" dirty="0" smtClean="0"/>
              <a:t>Καθώς η ένταση αυξάνεται, το άτομο συνειδητοποιεί το γεγονός αυτό ως απειλητικό επειδή δεν έχει βρει ακόμη τρόπους επίλυσης της έντασης. Σε αυτό το στάδιο το άτομο επιστρατεύει τους συνηθισμένους τρόπους επίλυσης προβλημάτων αλλά αποτυγχάνει. Αποτέλεσμα της αποτυχίας είναι η συνεχής αύξηση της έντασης και του άγχους. </a:t>
            </a:r>
          </a:p>
          <a:p>
            <a:pPr marL="285750" indent="-285750" algn="just">
              <a:buClr>
                <a:schemeClr val="tx2">
                  <a:lumMod val="50000"/>
                </a:schemeClr>
              </a:buClr>
              <a:buFont typeface="Wingdings" panose="05000000000000000000" pitchFamily="2" charset="2"/>
              <a:buChar char="Ø"/>
            </a:pPr>
            <a:r>
              <a:rPr lang="el-GR" sz="2400" dirty="0" smtClean="0"/>
              <a:t>Η κρίση προχωρεί στο τρίτο στάδιο καθώς οι προσπάθειες του ατόμου για επίλυση της έντασης αποτυγχάνουν. Τότε το άτομο αντιδρά με αποδιοργάνωση ή έλλειψη ισορροπίας ή με κατάθλιψη. Επιστρατεύονται νέοι προσαρμοστικοί μηχανισμοί (</a:t>
            </a:r>
            <a:r>
              <a:rPr lang="en-US" sz="2400" dirty="0" err="1" smtClean="0"/>
              <a:t>Caplan</a:t>
            </a:r>
            <a:r>
              <a:rPr lang="en-US" sz="2400" dirty="0" smtClean="0"/>
              <a:t>, 1964)</a:t>
            </a:r>
            <a:r>
              <a:rPr lang="el-GR" sz="2400" dirty="0" smtClean="0"/>
              <a:t>. </a:t>
            </a:r>
          </a:p>
          <a:p>
            <a:pPr marL="285750" indent="-285750" algn="just">
              <a:buClr>
                <a:schemeClr val="tx2">
                  <a:lumMod val="50000"/>
                </a:schemeClr>
              </a:buClr>
              <a:buFont typeface="Wingdings" panose="05000000000000000000" pitchFamily="2" charset="2"/>
              <a:buChar char="Ø"/>
            </a:pPr>
            <a:endParaRPr lang="el-GR" dirty="0"/>
          </a:p>
        </p:txBody>
      </p:sp>
    </p:spTree>
    <p:extLst>
      <p:ext uri="{BB962C8B-B14F-4D97-AF65-F5344CB8AC3E}">
        <p14:creationId xmlns:p14="http://schemas.microsoft.com/office/powerpoint/2010/main" val="26739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6195" y="428368"/>
            <a:ext cx="6104238" cy="461665"/>
          </a:xfrm>
          <a:prstGeom prst="rect">
            <a:avLst/>
          </a:prstGeom>
          <a:noFill/>
        </p:spPr>
        <p:txBody>
          <a:bodyPr wrap="square" rtlCol="0">
            <a:spAutoFit/>
          </a:bodyPr>
          <a:lstStyle/>
          <a:p>
            <a:pPr algn="ctr"/>
            <a:r>
              <a:rPr lang="el-GR" sz="2400" dirty="0" smtClean="0"/>
              <a:t>Τα στάδια της κρίσης</a:t>
            </a:r>
            <a:endParaRPr lang="el-GR" sz="2400" dirty="0"/>
          </a:p>
        </p:txBody>
      </p:sp>
      <p:sp>
        <p:nvSpPr>
          <p:cNvPr id="3" name="TextBox 2"/>
          <p:cNvSpPr txBox="1"/>
          <p:nvPr/>
        </p:nvSpPr>
        <p:spPr>
          <a:xfrm>
            <a:off x="494270" y="1491049"/>
            <a:ext cx="11211698"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buClr>
                <a:schemeClr val="tx2">
                  <a:lumMod val="50000"/>
                </a:schemeClr>
              </a:buClr>
              <a:buFont typeface="Wingdings" panose="05000000000000000000" pitchFamily="2" charset="2"/>
              <a:buChar char="Ø"/>
            </a:pPr>
            <a:r>
              <a:rPr lang="el-GR" sz="2400" dirty="0" smtClean="0"/>
              <a:t>Αρχικό στάδιο: αύξηση της ψυχικής έντασης που οφείλεται στο γεγονός κινδύνου. Το άτομο αναγκάζεται να χρησιμοποιήσει τους συνηθισμένους μηχανισμούς άμυνας. </a:t>
            </a:r>
          </a:p>
          <a:p>
            <a:pPr marL="285750" indent="-285750" algn="just">
              <a:buClr>
                <a:schemeClr val="tx2">
                  <a:lumMod val="50000"/>
                </a:schemeClr>
              </a:buClr>
              <a:buFont typeface="Wingdings" panose="05000000000000000000" pitchFamily="2" charset="2"/>
              <a:buChar char="Ø"/>
            </a:pPr>
            <a:r>
              <a:rPr lang="el-GR" sz="2400" dirty="0" smtClean="0"/>
              <a:t>Μέσο στάδιο: οι προσαρμοστικοί μηχανισμοί αποτυγχάνουν, η ένταση αυξάνεται, το άτομο χρησιμοποιεί επείγοντες μηχανισμούς προσαρμογής όπως η άρνηση, η φυγή, η απόσυρση και η αρρώστια. Αυτοί οι μηχανισμοί έχουν ως αποτέλεσμα την πιθανή λύση της κρίσης, ή την άρνησή της ή τον επαναπροσδιορισμό της. </a:t>
            </a:r>
          </a:p>
          <a:p>
            <a:pPr marL="285750" indent="-285750" algn="just">
              <a:buClr>
                <a:schemeClr val="tx2">
                  <a:lumMod val="50000"/>
                </a:schemeClr>
              </a:buClr>
              <a:buFont typeface="Wingdings" panose="05000000000000000000" pitchFamily="2" charset="2"/>
              <a:buChar char="Ø"/>
            </a:pPr>
            <a:r>
              <a:rPr lang="el-GR" sz="2400" dirty="0" smtClean="0"/>
              <a:t>Τελικό στάδιο: επιτυγχάνεται ένα είδος ισορροπίας (</a:t>
            </a:r>
            <a:r>
              <a:rPr lang="en-US" sz="2400" dirty="0" err="1" smtClean="0"/>
              <a:t>Rapoport</a:t>
            </a:r>
            <a:r>
              <a:rPr lang="en-US" sz="2400" dirty="0" smtClean="0"/>
              <a:t>).</a:t>
            </a:r>
            <a:endParaRPr lang="el-GR" sz="2400" dirty="0" smtClean="0"/>
          </a:p>
          <a:p>
            <a:pPr marL="285750" indent="-285750" algn="just">
              <a:buClr>
                <a:schemeClr val="tx2">
                  <a:lumMod val="50000"/>
                </a:schemeClr>
              </a:buClr>
              <a:buFont typeface="Wingdings" panose="05000000000000000000" pitchFamily="2" charset="2"/>
              <a:buChar char="Ø"/>
            </a:pPr>
            <a:endParaRPr lang="el-GR" dirty="0"/>
          </a:p>
        </p:txBody>
      </p:sp>
    </p:spTree>
    <p:extLst>
      <p:ext uri="{BB962C8B-B14F-4D97-AF65-F5344CB8AC3E}">
        <p14:creationId xmlns:p14="http://schemas.microsoft.com/office/powerpoint/2010/main" val="163522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551" y="601362"/>
            <a:ext cx="10915135" cy="4893647"/>
          </a:xfrm>
          <a:prstGeom prst="rect">
            <a:avLst/>
          </a:prstGeom>
          <a:noFill/>
        </p:spPr>
        <p:txBody>
          <a:bodyPr wrap="square" rtlCol="0">
            <a:spAutoFit/>
          </a:bodyPr>
          <a:lstStyle/>
          <a:p>
            <a:pPr algn="just"/>
            <a:r>
              <a:rPr lang="el-GR" sz="2400" dirty="0" smtClean="0"/>
              <a:t>Ερευνητές μελέτησαν την τραυματική εμπειρία αποχωρισμού (γεγονός κινδύνου) των μικρών παιδιών από τη μητέρα τους. Παρατηρήθηκαν οι εξής τρείς φάσεις στην προσαρμογή των παιδιών:</a:t>
            </a:r>
          </a:p>
          <a:p>
            <a:pPr algn="just"/>
            <a:endParaRPr lang="el-GR" sz="2400" dirty="0"/>
          </a:p>
          <a:p>
            <a:pPr marL="342900" indent="-342900" algn="just">
              <a:buAutoNum type="arabicParenR"/>
            </a:pPr>
            <a:r>
              <a:rPr lang="el-GR" sz="2400" b="1" dirty="0" smtClean="0">
                <a:solidFill>
                  <a:schemeClr val="tx2">
                    <a:lumMod val="50000"/>
                  </a:schemeClr>
                </a:solidFill>
              </a:rPr>
              <a:t>Διαμαρτυρία</a:t>
            </a:r>
            <a:r>
              <a:rPr lang="el-GR" sz="2400" dirty="0" smtClean="0"/>
              <a:t>. Το παιδί διαμαρτύρεται έντονα με κλάμα στον αποχωρισμό διατηρώντας έντονα την ελπίδα ότι η μητέρα θα επανέλθει.</a:t>
            </a:r>
          </a:p>
          <a:p>
            <a:pPr marL="342900" indent="-342900" algn="just">
              <a:buAutoNum type="arabicParenR"/>
            </a:pPr>
            <a:r>
              <a:rPr lang="el-GR" sz="2400" b="1" dirty="0" smtClean="0">
                <a:solidFill>
                  <a:schemeClr val="tx2">
                    <a:lumMod val="50000"/>
                  </a:schemeClr>
                </a:solidFill>
              </a:rPr>
              <a:t>Απελπισία</a:t>
            </a:r>
            <a:r>
              <a:rPr lang="el-GR" sz="2400" dirty="0" smtClean="0"/>
              <a:t>. Ενώ η μητέρα δεν επανέρχεται, παρατηρείται στο παιδί αυξανόμενη κατάθλιψη ως αποτέλεσμα της διεργασίας του πένθους και θρήνου. Σταδιακή απομόνωση συμπεριφοράς και απραξία. </a:t>
            </a:r>
          </a:p>
          <a:p>
            <a:pPr marL="342900" indent="-342900" algn="just">
              <a:buAutoNum type="arabicParenR"/>
            </a:pPr>
            <a:r>
              <a:rPr lang="el-GR" sz="2400" b="1" dirty="0" smtClean="0">
                <a:solidFill>
                  <a:schemeClr val="tx2">
                    <a:lumMod val="50000"/>
                  </a:schemeClr>
                </a:solidFill>
              </a:rPr>
              <a:t>Απόσυρση- αποξένωση</a:t>
            </a:r>
            <a:r>
              <a:rPr lang="el-GR" sz="2400" dirty="0" smtClean="0"/>
              <a:t>. Είναι το τρίτο στάδιο κατά το οποίο το παιδί είναι ήσυχο, δείχνει να έχει προσαρμοστεί. Σε αυτή τη φάση αναπτύσσονται άμυνες, όπως άρνηση επιθυμίας για τη μητέρα, αποξένωση και εχθρότητα προς τους ενήλικες.  </a:t>
            </a:r>
            <a:endParaRPr lang="el-GR" sz="2400" dirty="0"/>
          </a:p>
        </p:txBody>
      </p:sp>
    </p:spTree>
    <p:extLst>
      <p:ext uri="{BB962C8B-B14F-4D97-AF65-F5344CB8AC3E}">
        <p14:creationId xmlns:p14="http://schemas.microsoft.com/office/powerpoint/2010/main" val="39074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dirty="0" smtClean="0"/>
              <a:t>Τύποι καταστάσεων κρίσης</a:t>
            </a:r>
            <a:endParaRPr lang="el-GR" dirty="0"/>
          </a:p>
        </p:txBody>
      </p:sp>
      <p:graphicFrame>
        <p:nvGraphicFramePr>
          <p:cNvPr id="4" name="Διάγραμμα 3"/>
          <p:cNvGraphicFramePr/>
          <p:nvPr>
            <p:extLst>
              <p:ext uri="{D42A27DB-BD31-4B8C-83A1-F6EECF244321}">
                <p14:modId xmlns:p14="http://schemas.microsoft.com/office/powerpoint/2010/main" val="570133102"/>
              </p:ext>
            </p:extLst>
          </p:nvPr>
        </p:nvGraphicFramePr>
        <p:xfrm>
          <a:off x="329514" y="2150076"/>
          <a:ext cx="11590637" cy="3509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978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Ξυσμένο μέταλλο 16x9">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891930_TF03030981" id="{55E68189-8895-4C3E-B377-D6AFD5BE3E12}" vid="{95DBA6B7-DE97-44FB-B0AC-D457A36FFD7A}"/>
    </a:ext>
  </a:extLst>
</a:theme>
</file>

<file path=ppt/theme/theme2.xml><?xml version="1.0" encoding="utf-8"?>
<a:theme xmlns:a="http://schemas.openxmlformats.org/drawingml/2006/main" name="Θέμα του Offic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31C05A15-2C36-4B2C-9ED7-7313D59409A3}">
  <ds:schemaRefs>
    <ds:schemaRef ds:uri="http://schemas.microsoft.com/sharepoint/v3/contenttype/forms"/>
  </ds:schemaRefs>
</ds:datastoreItem>
</file>

<file path=customXml/itemProps2.xml><?xml version="1.0" encoding="utf-8"?>
<ds:datastoreItem xmlns:ds="http://schemas.openxmlformats.org/officeDocument/2006/customXml" ds:itemID="{2961EA76-1630-4788-A629-8FDAFC9205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A16170-AED4-43FB-90C7-1F1653EBFACC}">
  <ds:schemaRefs>
    <ds:schemaRef ds:uri="http://schemas.microsoft.com/office/2006/metadata/properties"/>
    <ds:schemaRef ds:uri="http://schemas.microsoft.com/office/2006/documentManagement/typ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Παρουσίαση σε ξυσμένο μέταλλο σε πράσινο χρώμα (ευρείας οθόνης)</Template>
  <TotalTime>318</TotalTime>
  <Words>2255</Words>
  <Application>Microsoft Office PowerPoint</Application>
  <PresentationFormat>Ευρεία οθόνη</PresentationFormat>
  <Paragraphs>191</Paragraphs>
  <Slides>43</Slides>
  <Notes>5</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43</vt:i4>
      </vt:variant>
    </vt:vector>
  </HeadingPairs>
  <TitlesOfParts>
    <vt:vector size="50" baseType="lpstr">
      <vt:lpstr>Arial</vt:lpstr>
      <vt:lpstr>Cambria</vt:lpstr>
      <vt:lpstr>Georgia</vt:lpstr>
      <vt:lpstr>MS Mincho</vt:lpstr>
      <vt:lpstr>Times New Roman</vt:lpstr>
      <vt:lpstr>Wingdings</vt:lpstr>
      <vt:lpstr>Ξυσμένο μέταλλο 16x9</vt:lpstr>
      <vt:lpstr>Το μοντέλο παρέμβασης σε καταστάσεις κρίσης</vt:lpstr>
      <vt:lpstr>Εννοιολογικό περιεχόμενο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Τύποι καταστάσεων κρίσης</vt:lpstr>
      <vt:lpstr>Τύποι καταστάσεων κρίσης για την οικογένεια  α) Σύμφωνα με την προέλευση της κρίσης</vt:lpstr>
      <vt:lpstr>Τύποι καταστάσεων κρίσης για την οικογένεια  β) Σύμφωνα με τις επιπτώσεις στην οικογένεια</vt:lpstr>
      <vt:lpstr>Τύποι καταστάσεων κρίσης για την οικογένεια  γ) Σύμφωνα με το είδος του γεγονότος κινδύνου</vt:lpstr>
      <vt:lpstr>Μοντέλο για παρέμβαση σε κατάσταση κρίσης</vt:lpstr>
      <vt:lpstr>Τα 7 στάδια του μοντέλου παρέμβασης στην κρίση (Roberts, 2000).</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κρίση δεν αφορά μόνο τις δύο μαθήτριες, αλλά όλο το κοινωνικό σύστημα.   Αφορά το ίδιο το σχολείο ως κοινωνικό και ψυχοδυναμικό σύστημα. Το σχολείο δεν είναι απλώς ένα κτήριο ή ένας οργανισμός. Είναι ένα δυναμικό κοινωνικό σύστημα σχέσεων.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μοντέλο παρέμβασης σε καταστάσεις κρίσης</dc:title>
  <dc:creator>Όλγα Κατσιάνη</dc:creator>
  <cp:lastModifiedBy>Όλγα Κατσιάνη</cp:lastModifiedBy>
  <cp:revision>48</cp:revision>
  <dcterms:created xsi:type="dcterms:W3CDTF">2026-04-25T14:55:31Z</dcterms:created>
  <dcterms:modified xsi:type="dcterms:W3CDTF">2026-05-21T18:38:45Z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