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6858000" type="screen4x3"/>
  <p:notesSz cx="7104063" cy="10234613"/>
  <p:embeddedFontLst>
    <p:embeddedFont>
      <p:font typeface="Book Antiqua" pitchFamily="18" charset="0"/>
      <p:regular r:id="rId43"/>
      <p:bold r:id="rId44"/>
      <p:italic r:id="rId45"/>
      <p:boldItalic r:id="rId46"/>
    </p:embeddedFont>
    <p:embeddedFont>
      <p:font typeface="Garamond" pitchFamily="18" charset="0"/>
      <p:regular r:id="rId47"/>
      <p:bold r:id="rId48"/>
      <p:italic r:id="rId49"/>
    </p:embeddedFont>
    <p:embeddedFont>
      <p:font typeface="Arial Black" pitchFamily="34" charset="0"/>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224">
          <p15:clr>
            <a:srgbClr val="000000"/>
          </p15:clr>
        </p15:guide>
        <p15:guide id="2" pos="2238">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17pW/IZOE0SAP4GDeSriSYbidz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snapToGrid="0">
      <p:cViewPr varScale="1">
        <p:scale>
          <a:sx n="88" d="100"/>
          <a:sy n="88" d="100"/>
        </p:scale>
        <p:origin x="-2002"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6"/>
    </p:cViewPr>
  </p:sorterViewPr>
  <p:notesViewPr>
    <p:cSldViewPr snapToGrid="0">
      <p:cViewPr varScale="1">
        <p:scale>
          <a:sx n="100" d="100"/>
          <a:sy n="100" d="100"/>
        </p:scale>
        <p:origin x="0" y="0"/>
      </p:cViewPr>
      <p:guideLst>
        <p:guide orient="horz" pos="3224"/>
        <p:guide pos="223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2" cy="511175"/>
          </a:xfrm>
          <a:prstGeom prst="rect">
            <a:avLst/>
          </a:prstGeom>
          <a:noFill/>
          <a:ln>
            <a:noFill/>
          </a:ln>
        </p:spPr>
        <p:txBody>
          <a:bodyPr spcFirstLastPara="1" wrap="square" lIns="99075" tIns="49525" rIns="99075" bIns="495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4312" y="0"/>
            <a:ext cx="3078162" cy="511175"/>
          </a:xfrm>
          <a:prstGeom prst="rect">
            <a:avLst/>
          </a:prstGeom>
          <a:noFill/>
          <a:ln>
            <a:noFill/>
          </a:ln>
        </p:spPr>
        <p:txBody>
          <a:bodyPr spcFirstLastPara="1" wrap="square" lIns="99075" tIns="49525" rIns="99075" bIns="49525" anchor="t" anchorCtr="0">
            <a:noAutofit/>
          </a:bodyPr>
          <a:lstStyle>
            <a:lvl1pPr marR="0" lvl="0" algn="r" rtl="0">
              <a:lnSpc>
                <a:spcPct val="100000"/>
              </a:lnSpc>
              <a:spcBef>
                <a:spcPts val="0"/>
              </a:spcBef>
              <a:spcAft>
                <a:spcPts val="0"/>
              </a:spcAft>
              <a:buSzPts val="1400"/>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95362" y="768350"/>
            <a:ext cx="5113337" cy="383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11200" y="4860925"/>
            <a:ext cx="5683250" cy="4605337"/>
          </a:xfrm>
          <a:prstGeom prst="rect">
            <a:avLst/>
          </a:prstGeom>
          <a:noFill/>
          <a:ln>
            <a:noFill/>
          </a:ln>
        </p:spPr>
        <p:txBody>
          <a:bodyPr spcFirstLastPara="1" wrap="square" lIns="99075" tIns="49525" rIns="99075" bIns="495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721850"/>
            <a:ext cx="3078162" cy="511175"/>
          </a:xfrm>
          <a:prstGeom prst="rect">
            <a:avLst/>
          </a:prstGeom>
          <a:noFill/>
          <a:ln>
            <a:noFill/>
          </a:ln>
        </p:spPr>
        <p:txBody>
          <a:bodyPr spcFirstLastPara="1" wrap="square" lIns="99075" tIns="49525" rIns="99075" bIns="4952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4312" y="9721850"/>
            <a:ext cx="3078162" cy="511175"/>
          </a:xfrm>
          <a:prstGeom prst="rect">
            <a:avLst/>
          </a:prstGeom>
          <a:noFill/>
          <a:ln>
            <a:noFill/>
          </a:ln>
        </p:spPr>
        <p:txBody>
          <a:bodyPr spcFirstLastPara="1" wrap="square" lIns="99075" tIns="49525" rIns="99075" bIns="495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300"/>
                <a:buFont typeface="Arial"/>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711200" y="4860925"/>
            <a:ext cx="5683250" cy="4605337"/>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16" name="Google Shape;116;p1: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dc2a9049e0_0_11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54" name="Google Shape;254;g2dc2a9049e0_0_110: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dc2a9049e0_0_12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70" name="Google Shape;270;g2dc2a9049e0_0_125: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dc2a9049e0_0_14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86" name="Google Shape;286;g2dc2a9049e0_0_140: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dc2a9049e0_0_15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03" name="Google Shape;303;g2dc2a9049e0_0_15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dc2a9049e0_0_17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20" name="Google Shape;320;g2dc2a9049e0_0_173: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dc2a9049e0_0_189: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36" name="Google Shape;336;g2dc2a9049e0_0_189: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dc2a9049e0_0_20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55" name="Google Shape;355;g2dc2a9049e0_0_207: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dc2a9049e0_0_22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72" name="Google Shape;372;g2dc2a9049e0_0_22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dc2a9049e0_0_24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88" name="Google Shape;388;g2dc2a9049e0_0_242: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dc2a9049e0_0_25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04" name="Google Shape;404;g2dc2a9049e0_0_257: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711200" y="4860925"/>
            <a:ext cx="5683250" cy="4605337"/>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995362" y="768350"/>
            <a:ext cx="5113337" cy="383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dc2a9049e0_0_27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20" name="Google Shape;420;g2dc2a9049e0_0_272: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dc2a9049e0_0_27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20" name="Google Shape;420;g2dc2a9049e0_0_272: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dc2a9049e0_0_27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20" name="Google Shape;420;g2dc2a9049e0_0_272: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dc2a9049e0_0_27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20" name="Google Shape;420;g2dc2a9049e0_0_272: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dc2a9049e0_0_27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20" name="Google Shape;420;g2dc2a9049e0_0_272: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ca82e0b66e_0_4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06" name="Google Shape;206;g2ca82e0b66e_0_47: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ca82e0b66e_0_7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22" name="Google Shape;222;g2ca82e0b66e_0_78: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ca82e0b66e_0_9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40" name="Google Shape;240;g2ca82e0b66e_0_95: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ca82e0b66e_0_11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56" name="Google Shape;256;g2ca82e0b66e_0_112: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ca82e0b66e_0_12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72" name="Google Shape;272;g2ca82e0b66e_0_127: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dc2a9049e0_0_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40" name="Google Shape;140;g2dc2a9049e0_0_0: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ca82e0b66e_0_14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89" name="Google Shape;289;g2ca82e0b66e_0_143: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ca82e0b66e_0_16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08" name="Google Shape;308;g2ca82e0b66e_0_162: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ca82e0b66e_0_18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24" name="Google Shape;324;g2ca82e0b66e_0_180: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ca82e0b66e_0_19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41" name="Google Shape;341;g2ca82e0b66e_0_196: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ca82e0b66e_0_211: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57" name="Google Shape;357;g2ca82e0b66e_0_211: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ca82e0b66e_0_227: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74" name="Google Shape;374;g2ca82e0b66e_0_227: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ca82e0b66e_0_242: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390" name="Google Shape;390;g2ca82e0b66e_0_242: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ca82e0b66e_0_258: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07" name="Google Shape;407;g2ca82e0b66e_0_258: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ca82e0b66e_0_273: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23" name="Google Shape;423;g2ca82e0b66e_0_273: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ca82e0b66e_0_289: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440" name="Google Shape;440;g2ca82e0b66e_0_289: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dc2a9049e0_0_16: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57" name="Google Shape;157;g2dc2a9049e0_0_16: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dc2a9049e0_0_34: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74" name="Google Shape;174;g2dc2a9049e0_0_34: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dc2a9049e0_0_5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90" name="Google Shape;190;g2dc2a9049e0_0_50: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dc2a9049e0_0_6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06" name="Google Shape;206;g2dc2a9049e0_0_65:notes"/>
          <p:cNvSpPr>
            <a:spLocks noGrp="1" noRot="1" noChangeAspect="1"/>
          </p:cNvSpPr>
          <p:nvPr>
            <p:ph type="sldImg" idx="2"/>
          </p:nvPr>
        </p:nvSpPr>
        <p:spPr>
          <a:xfrm>
            <a:off x="995362" y="768350"/>
            <a:ext cx="5113200" cy="3837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dc2a9049e0_0_80: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22" name="Google Shape;222;g2dc2a9049e0_0_80: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dc2a9049e0_0_95:notes"/>
          <p:cNvSpPr txBox="1">
            <a:spLocks noGrp="1"/>
          </p:cNvSpPr>
          <p:nvPr>
            <p:ph type="body" idx="1"/>
          </p:nvPr>
        </p:nvSpPr>
        <p:spPr>
          <a:xfrm>
            <a:off x="711200" y="4860925"/>
            <a:ext cx="5683200" cy="4605300"/>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238" name="Google Shape;238;g2dc2a9049e0_0_95:notes"/>
          <p:cNvSpPr>
            <a:spLocks noGrp="1" noRot="1" noChangeAspect="1"/>
          </p:cNvSpPr>
          <p:nvPr>
            <p:ph type="sldImg" idx="2"/>
          </p:nvPr>
        </p:nvSpPr>
        <p:spPr>
          <a:xfrm>
            <a:off x="995363" y="768350"/>
            <a:ext cx="511333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29"/>
        <p:cNvGrpSpPr/>
        <p:nvPr/>
      </p:nvGrpSpPr>
      <p:grpSpPr>
        <a:xfrm>
          <a:off x="0" y="0"/>
          <a:ext cx="0" cy="0"/>
          <a:chOff x="0" y="0"/>
          <a:chExt cx="0" cy="0"/>
        </a:xfrm>
      </p:grpSpPr>
      <p:sp>
        <p:nvSpPr>
          <p:cNvPr id="30" name="Google Shape;30;p39"/>
          <p:cNvSpPr txBox="1">
            <a:spLocks noGrp="1"/>
          </p:cNvSpPr>
          <p:nvPr>
            <p:ph type="ctrTitle"/>
          </p:nvPr>
        </p:nvSpPr>
        <p:spPr>
          <a:xfrm>
            <a:off x="2971800" y="1828800"/>
            <a:ext cx="6019800" cy="2209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9"/>
          <p:cNvSpPr txBox="1">
            <a:spLocks noGrp="1"/>
          </p:cNvSpPr>
          <p:nvPr>
            <p:ph type="subTitle" idx="1"/>
          </p:nvPr>
        </p:nvSpPr>
        <p:spPr>
          <a:xfrm>
            <a:off x="2971800" y="4267200"/>
            <a:ext cx="6019800" cy="1752600"/>
          </a:xfrm>
          <a:prstGeom prst="rect">
            <a:avLst/>
          </a:prstGeom>
          <a:noFill/>
          <a:ln>
            <a:noFill/>
          </a:ln>
        </p:spPr>
        <p:txBody>
          <a:bodyPr spcFirstLastPara="1" wrap="square" lIns="91425" tIns="45700" rIns="91425" bIns="45700" anchor="t" anchorCtr="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32" name="Google Shape;32;p3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01"/>
        <p:cNvGrpSpPr/>
        <p:nvPr/>
      </p:nvGrpSpPr>
      <p:grpSpPr>
        <a:xfrm>
          <a:off x="0" y="0"/>
          <a:ext cx="0" cy="0"/>
          <a:chOff x="0" y="0"/>
          <a:chExt cx="0" cy="0"/>
        </a:xfrm>
      </p:grpSpPr>
      <p:sp>
        <p:nvSpPr>
          <p:cNvPr id="102" name="Google Shape;102;p49"/>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9"/>
          <p:cNvSpPr txBox="1">
            <a:spLocks noGrp="1"/>
          </p:cNvSpPr>
          <p:nvPr>
            <p:ph type="body" idx="1"/>
          </p:nvPr>
        </p:nvSpPr>
        <p:spPr>
          <a:xfrm>
            <a:off x="457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50519" algn="l">
              <a:spcBef>
                <a:spcPts val="480"/>
              </a:spcBef>
              <a:spcAft>
                <a:spcPts val="0"/>
              </a:spcAft>
              <a:buSzPts val="192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4" name="Google Shape;104;p49"/>
          <p:cNvSpPr txBox="1">
            <a:spLocks noGrp="1"/>
          </p:cNvSpPr>
          <p:nvPr>
            <p:ph type="body" idx="2"/>
          </p:nvPr>
        </p:nvSpPr>
        <p:spPr>
          <a:xfrm>
            <a:off x="4648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50519" algn="l">
              <a:spcBef>
                <a:spcPts val="480"/>
              </a:spcBef>
              <a:spcAft>
                <a:spcPts val="0"/>
              </a:spcAft>
              <a:buSzPts val="192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5" name="Google Shape;105;p4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7" name="Google Shape;107;p4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108"/>
        <p:cNvGrpSpPr/>
        <p:nvPr/>
      </p:nvGrpSpPr>
      <p:grpSpPr>
        <a:xfrm>
          <a:off x="0" y="0"/>
          <a:ext cx="0" cy="0"/>
          <a:chOff x="0" y="0"/>
          <a:chExt cx="0" cy="0"/>
        </a:xfrm>
      </p:grpSpPr>
      <p:sp>
        <p:nvSpPr>
          <p:cNvPr id="109" name="Google Shape;109;p5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144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111" name="Google Shape;111;p5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13" name="Google Shape;113;p5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51"/>
        <p:cNvGrpSpPr/>
        <p:nvPr/>
      </p:nvGrpSpPr>
      <p:grpSpPr>
        <a:xfrm>
          <a:off x="0" y="0"/>
          <a:ext cx="0" cy="0"/>
          <a:chOff x="0" y="0"/>
          <a:chExt cx="0" cy="0"/>
        </a:xfrm>
      </p:grpSpPr>
      <p:sp>
        <p:nvSpPr>
          <p:cNvPr id="52" name="Google Shape;52;p41"/>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 name="Google Shape;54;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56" name="Google Shape;56;p4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57"/>
        <p:cNvGrpSpPr/>
        <p:nvPr/>
      </p:nvGrpSpPr>
      <p:grpSpPr>
        <a:xfrm>
          <a:off x="0" y="0"/>
          <a:ext cx="0" cy="0"/>
          <a:chOff x="0" y="0"/>
          <a:chExt cx="0" cy="0"/>
        </a:xfrm>
      </p:grpSpPr>
      <p:sp>
        <p:nvSpPr>
          <p:cNvPr id="58" name="Google Shape;58;p42"/>
          <p:cNvSpPr txBox="1">
            <a:spLocks noGrp="1"/>
          </p:cNvSpPr>
          <p:nvPr>
            <p:ph type="title"/>
          </p:nvPr>
        </p:nvSpPr>
        <p:spPr>
          <a:xfrm rot="5400000">
            <a:off x="4953000" y="2133600"/>
            <a:ext cx="5410200"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body" idx="1"/>
          </p:nvPr>
        </p:nvSpPr>
        <p:spPr>
          <a:xfrm rot="5400000">
            <a:off x="762000" y="152400"/>
            <a:ext cx="5410200" cy="60198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0" name="Google Shape;60;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2" name="Google Shape;62;p4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3"/>
        <p:cNvGrpSpPr/>
        <p:nvPr/>
      </p:nvGrpSpPr>
      <p:grpSpPr>
        <a:xfrm>
          <a:off x="0" y="0"/>
          <a:ext cx="0" cy="0"/>
          <a:chOff x="0" y="0"/>
          <a:chExt cx="0" cy="0"/>
        </a:xfrm>
      </p:grpSpPr>
      <p:sp>
        <p:nvSpPr>
          <p:cNvPr id="64" name="Google Shape;64;p43"/>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3"/>
          <p:cNvSpPr txBox="1">
            <a:spLocks noGrp="1"/>
          </p:cNvSpPr>
          <p:nvPr>
            <p:ph type="body" idx="1"/>
          </p:nvPr>
        </p:nvSpPr>
        <p:spPr>
          <a:xfrm rot="5400000">
            <a:off x="2628900" y="-190500"/>
            <a:ext cx="3886200" cy="82296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6" name="Google Shape;66;p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8" name="Google Shape;68;p4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9"/>
        <p:cNvGrpSpPr/>
        <p:nvPr/>
      </p:nvGrpSpPr>
      <p:grpSpPr>
        <a:xfrm>
          <a:off x="0" y="0"/>
          <a:ext cx="0" cy="0"/>
          <a:chOff x="0" y="0"/>
          <a:chExt cx="0" cy="0"/>
        </a:xfrm>
      </p:grpSpPr>
      <p:sp>
        <p:nvSpPr>
          <p:cNvPr id="70" name="Google Shape;70;p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a:spLocks noGrp="1"/>
          </p:cNvSpPr>
          <p:nvPr>
            <p:ph type="pic" idx="2"/>
          </p:nvPr>
        </p:nvSpPr>
        <p:spPr>
          <a:xfrm>
            <a:off x="1792288" y="612775"/>
            <a:ext cx="5486400" cy="4114800"/>
          </a:xfrm>
          <a:prstGeom prst="rect">
            <a:avLst/>
          </a:prstGeom>
          <a:noFill/>
          <a:ln>
            <a:noFill/>
          </a:ln>
        </p:spPr>
      </p:sp>
      <p:sp>
        <p:nvSpPr>
          <p:cNvPr id="72" name="Google Shape;72;p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3" name="Google Shape;73;p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5" name="Google Shape;75;p4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76"/>
        <p:cNvGrpSpPr/>
        <p:nvPr/>
      </p:nvGrpSpPr>
      <p:grpSpPr>
        <a:xfrm>
          <a:off x="0" y="0"/>
          <a:ext cx="0" cy="0"/>
          <a:chOff x="0" y="0"/>
          <a:chExt cx="0" cy="0"/>
        </a:xfrm>
      </p:grpSpPr>
      <p:sp>
        <p:nvSpPr>
          <p:cNvPr id="77" name="Google Shape;77;p4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vl1pPr>
            <a:lvl2pPr marL="914400" lvl="1" indent="-370840" algn="l">
              <a:spcBef>
                <a:spcPts val="560"/>
              </a:spcBef>
              <a:spcAft>
                <a:spcPts val="0"/>
              </a:spcAft>
              <a:buSzPts val="2240"/>
              <a:buChar char="◻"/>
              <a:defRPr sz="2800"/>
            </a:lvl2pPr>
            <a:lvl3pPr marL="1371600" lvl="2" indent="-327660" algn="l">
              <a:spcBef>
                <a:spcPts val="480"/>
              </a:spcBef>
              <a:spcAft>
                <a:spcPts val="0"/>
              </a:spcAft>
              <a:buSzPts val="1560"/>
              <a:buChar char="■"/>
              <a:defRPr sz="2400"/>
            </a:lvl3pPr>
            <a:lvl4pPr marL="1828800" lvl="3" indent="-317500" algn="l">
              <a:spcBef>
                <a:spcPts val="400"/>
              </a:spcBef>
              <a:spcAft>
                <a:spcPts val="0"/>
              </a:spcAft>
              <a:buSzPts val="14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79" name="Google Shape;79;p4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0" name="Google Shape;80;p4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2" name="Google Shape;82;p4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83"/>
        <p:cNvGrpSpPr/>
        <p:nvPr/>
      </p:nvGrpSpPr>
      <p:grpSpPr>
        <a:xfrm>
          <a:off x="0" y="0"/>
          <a:ext cx="0" cy="0"/>
          <a:chOff x="0" y="0"/>
          <a:chExt cx="0" cy="0"/>
        </a:xfrm>
      </p:grpSpPr>
      <p:sp>
        <p:nvSpPr>
          <p:cNvPr id="84" name="Google Shape;84;p4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6" name="Google Shape;86;p4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87"/>
        <p:cNvGrpSpPr/>
        <p:nvPr/>
      </p:nvGrpSpPr>
      <p:grpSpPr>
        <a:xfrm>
          <a:off x="0" y="0"/>
          <a:ext cx="0" cy="0"/>
          <a:chOff x="0" y="0"/>
          <a:chExt cx="0" cy="0"/>
        </a:xfrm>
      </p:grpSpPr>
      <p:sp>
        <p:nvSpPr>
          <p:cNvPr id="88" name="Google Shape;88;p47"/>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91" name="Google Shape;91;p4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92"/>
        <p:cNvGrpSpPr/>
        <p:nvPr/>
      </p:nvGrpSpPr>
      <p:grpSpPr>
        <a:xfrm>
          <a:off x="0" y="0"/>
          <a:ext cx="0" cy="0"/>
          <a:chOff x="0" y="0"/>
          <a:chExt cx="0" cy="0"/>
        </a:xfrm>
      </p:grpSpPr>
      <p:sp>
        <p:nvSpPr>
          <p:cNvPr id="93" name="Google Shape;93;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5" name="Google Shape;95;p4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30200" algn="l">
              <a:spcBef>
                <a:spcPts val="400"/>
              </a:spcBef>
              <a:spcAft>
                <a:spcPts val="0"/>
              </a:spcAft>
              <a:buSzPts val="16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6" name="Google Shape;96;p4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7" name="Google Shape;97;p4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30200" algn="l">
              <a:spcBef>
                <a:spcPts val="400"/>
              </a:spcBef>
              <a:spcAft>
                <a:spcPts val="0"/>
              </a:spcAft>
              <a:buSzPts val="16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8" name="Google Shape;98;p4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0" name="Google Shape;100;p4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8"/>
          <p:cNvGrpSpPr/>
          <p:nvPr/>
        </p:nvGrpSpPr>
        <p:grpSpPr>
          <a:xfrm>
            <a:off x="0" y="0"/>
            <a:ext cx="9144000" cy="6858000"/>
            <a:chOff x="0" y="0"/>
            <a:chExt cx="5760" cy="4320"/>
          </a:xfrm>
        </p:grpSpPr>
        <p:sp>
          <p:nvSpPr>
            <p:cNvPr id="11" name="Google Shape;11;p38"/>
            <p:cNvSpPr txBox="1"/>
            <p:nvPr/>
          </p:nvSpPr>
          <p:spPr>
            <a:xfrm>
              <a:off x="0" y="0"/>
              <a:ext cx="2208" cy="4320"/>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2;p38"/>
            <p:cNvSpPr txBox="1"/>
            <p:nvPr/>
          </p:nvSpPr>
          <p:spPr>
            <a:xfrm>
              <a:off x="1081" y="1065"/>
              <a:ext cx="4679" cy="1596"/>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3" name="Google Shape;13;p38"/>
            <p:cNvGrpSpPr/>
            <p:nvPr/>
          </p:nvGrpSpPr>
          <p:grpSpPr>
            <a:xfrm>
              <a:off x="0" y="672"/>
              <a:ext cx="1806" cy="1989"/>
              <a:chOff x="0" y="672"/>
              <a:chExt cx="1806" cy="1989"/>
            </a:xfrm>
          </p:grpSpPr>
          <p:sp>
            <p:nvSpPr>
              <p:cNvPr id="14" name="Google Shape;14;p38"/>
              <p:cNvSpPr txBox="1"/>
              <p:nvPr/>
            </p:nvSpPr>
            <p:spPr>
              <a:xfrm>
                <a:off x="361" y="2257"/>
                <a:ext cx="363" cy="40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 name="Google Shape;15;p38"/>
              <p:cNvSpPr txBox="1"/>
              <p:nvPr/>
            </p:nvSpPr>
            <p:spPr>
              <a:xfrm>
                <a:off x="1081" y="1065"/>
                <a:ext cx="362" cy="405"/>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 name="Google Shape;16;p38"/>
              <p:cNvSpPr txBox="1"/>
              <p:nvPr/>
            </p:nvSpPr>
            <p:spPr>
              <a:xfrm>
                <a:off x="1437" y="672"/>
                <a:ext cx="369" cy="4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Google Shape;17;p38"/>
              <p:cNvSpPr txBox="1"/>
              <p:nvPr/>
            </p:nvSpPr>
            <p:spPr>
              <a:xfrm>
                <a:off x="719" y="2257"/>
                <a:ext cx="368" cy="404"/>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 name="Google Shape;18;p38"/>
              <p:cNvSpPr txBox="1"/>
              <p:nvPr/>
            </p:nvSpPr>
            <p:spPr>
              <a:xfrm>
                <a:off x="1437" y="1065"/>
                <a:ext cx="369" cy="40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 name="Google Shape;19;p38"/>
              <p:cNvSpPr txBox="1"/>
              <p:nvPr/>
            </p:nvSpPr>
            <p:spPr>
              <a:xfrm>
                <a:off x="719" y="1464"/>
                <a:ext cx="368" cy="39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 name="Google Shape;20;p38"/>
              <p:cNvSpPr txBox="1"/>
              <p:nvPr/>
            </p:nvSpPr>
            <p:spPr>
              <a:xfrm>
                <a:off x="0" y="1464"/>
                <a:ext cx="367" cy="39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 name="Google Shape;21;p38"/>
              <p:cNvSpPr txBox="1"/>
              <p:nvPr/>
            </p:nvSpPr>
            <p:spPr>
              <a:xfrm>
                <a:off x="1081" y="1464"/>
                <a:ext cx="362" cy="39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 name="Google Shape;22;p38"/>
              <p:cNvSpPr txBox="1"/>
              <p:nvPr/>
            </p:nvSpPr>
            <p:spPr>
              <a:xfrm>
                <a:off x="361" y="1857"/>
                <a:ext cx="363" cy="406"/>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 name="Google Shape;23;p38"/>
              <p:cNvSpPr txBox="1"/>
              <p:nvPr/>
            </p:nvSpPr>
            <p:spPr>
              <a:xfrm>
                <a:off x="719" y="1857"/>
                <a:ext cx="368" cy="40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sp>
        <p:nvSpPr>
          <p:cNvPr id="24" name="Google Shape;24;p38"/>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 name="Google Shape;25;p38"/>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3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7" name="Google Shape;27;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3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4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grpSp>
        <p:nvGrpSpPr>
          <p:cNvPr id="38" name="Google Shape;38;p40"/>
          <p:cNvGrpSpPr/>
          <p:nvPr/>
        </p:nvGrpSpPr>
        <p:grpSpPr>
          <a:xfrm>
            <a:off x="0" y="0"/>
            <a:ext cx="9144000" cy="546100"/>
            <a:chOff x="0" y="0"/>
            <a:chExt cx="5760" cy="344"/>
          </a:xfrm>
        </p:grpSpPr>
        <p:sp>
          <p:nvSpPr>
            <p:cNvPr id="39" name="Google Shape;39;p40"/>
            <p:cNvSpPr txBox="1"/>
            <p:nvPr/>
          </p:nvSpPr>
          <p:spPr>
            <a:xfrm>
              <a:off x="0" y="0"/>
              <a:ext cx="180" cy="336"/>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 name="Google Shape;40;p40"/>
            <p:cNvSpPr txBox="1"/>
            <p:nvPr/>
          </p:nvSpPr>
          <p:spPr>
            <a:xfrm>
              <a:off x="260" y="85"/>
              <a:ext cx="5500" cy="173"/>
            </a:xfrm>
            <a:prstGeom prst="rect">
              <a:avLst/>
            </a:prstGeom>
            <a:gradFill>
              <a:gsLst>
                <a:gs pos="0">
                  <a:schemeClr val="lt2"/>
                </a:gs>
                <a:gs pos="100000">
                  <a:schemeClr val="lt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 name="Google Shape;41;p40"/>
            <p:cNvSpPr txBox="1"/>
            <p:nvPr/>
          </p:nvSpPr>
          <p:spPr>
            <a:xfrm>
              <a:off x="258" y="85"/>
              <a:ext cx="87" cy="8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 name="Google Shape;42;p40"/>
            <p:cNvSpPr txBox="1"/>
            <p:nvPr/>
          </p:nvSpPr>
          <p:spPr>
            <a:xfrm>
              <a:off x="345" y="0"/>
              <a:ext cx="88"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 name="Google Shape;43;p40"/>
            <p:cNvSpPr txBox="1"/>
            <p:nvPr/>
          </p:nvSpPr>
          <p:spPr>
            <a:xfrm>
              <a:off x="345" y="85"/>
              <a:ext cx="88" cy="8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 name="Google Shape;44;p40"/>
            <p:cNvSpPr txBox="1"/>
            <p:nvPr/>
          </p:nvSpPr>
          <p:spPr>
            <a:xfrm>
              <a:off x="173" y="173"/>
              <a:ext cx="86"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 name="Google Shape;45;p40"/>
            <p:cNvSpPr txBox="1"/>
            <p:nvPr/>
          </p:nvSpPr>
          <p:spPr>
            <a:xfrm>
              <a:off x="83" y="86"/>
              <a:ext cx="89"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 name="Google Shape;46;p40"/>
            <p:cNvSpPr txBox="1"/>
            <p:nvPr/>
          </p:nvSpPr>
          <p:spPr>
            <a:xfrm>
              <a:off x="258" y="171"/>
              <a:ext cx="87" cy="87"/>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 name="Google Shape;47;p40"/>
            <p:cNvSpPr txBox="1"/>
            <p:nvPr/>
          </p:nvSpPr>
          <p:spPr>
            <a:xfrm>
              <a:off x="173" y="258"/>
              <a:ext cx="86" cy="8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8" name="Google Shape;48;p40"/>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9" name="Google Shape;49;p40"/>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txBox="1">
            <a:spLocks noGrp="1"/>
          </p:cNvSpPr>
          <p:nvPr>
            <p:ph type="ctrTitle"/>
          </p:nvPr>
        </p:nvSpPr>
        <p:spPr>
          <a:xfrm>
            <a:off x="2339975" y="1665275"/>
            <a:ext cx="6651600" cy="237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Book Antiqua"/>
              <a:buNone/>
            </a:pPr>
            <a:r>
              <a:rPr lang="en-US" sz="2900" b="1" dirty="0" smtClean="0">
                <a:latin typeface="Book Antiqua"/>
                <a:ea typeface="Book Antiqua"/>
                <a:cs typeface="Book Antiqua"/>
                <a:sym typeface="Book Antiqua"/>
              </a:rPr>
              <a:t> </a:t>
            </a:r>
            <a:r>
              <a:rPr lang="en-US" sz="2900" b="1" dirty="0" err="1">
                <a:latin typeface="Book Antiqua"/>
                <a:ea typeface="Book Antiqua"/>
                <a:cs typeface="Book Antiqua"/>
                <a:sym typeface="Book Antiqua"/>
              </a:rPr>
              <a:t>Μάθημα</a:t>
            </a:r>
            <a:r>
              <a:rPr lang="en-US" sz="2900" b="1" dirty="0">
                <a:latin typeface="Book Antiqua"/>
                <a:ea typeface="Book Antiqua"/>
                <a:cs typeface="Book Antiqua"/>
                <a:sym typeface="Book Antiqua"/>
              </a:rPr>
              <a:t>: Η </a:t>
            </a:r>
            <a:r>
              <a:rPr lang="en-US" sz="2900" b="1" dirty="0" err="1">
                <a:latin typeface="Book Antiqua"/>
                <a:ea typeface="Book Antiqua"/>
                <a:cs typeface="Book Antiqua"/>
                <a:sym typeface="Book Antiqua"/>
              </a:rPr>
              <a:t>Πολιτική</a:t>
            </a:r>
            <a:r>
              <a:rPr lang="en-US" sz="2900" b="1" dirty="0">
                <a:latin typeface="Book Antiqua"/>
                <a:ea typeface="Book Antiqua"/>
                <a:cs typeface="Book Antiqua"/>
                <a:sym typeface="Book Antiqua"/>
              </a:rPr>
              <a:t> </a:t>
            </a:r>
            <a:r>
              <a:rPr lang="en-US" sz="2900" b="1" dirty="0" err="1" smtClean="0">
                <a:latin typeface="Book Antiqua"/>
                <a:ea typeface="Book Antiqua"/>
                <a:cs typeface="Book Antiqua"/>
                <a:sym typeface="Book Antiqua"/>
              </a:rPr>
              <a:t>Επικοινωνία</a:t>
            </a:r>
            <a:r>
              <a:rPr lang="el-GR" sz="2900" b="1" dirty="0" smtClean="0">
                <a:latin typeface="Book Antiqua"/>
                <a:ea typeface="Book Antiqua"/>
                <a:cs typeface="Book Antiqua"/>
                <a:sym typeface="Book Antiqua"/>
              </a:rPr>
              <a:t> και οι εκλογές</a:t>
            </a:r>
            <a:r>
              <a:rPr lang="en-US" sz="2900" b="1" dirty="0" smtClean="0">
                <a:latin typeface="Book Antiqua"/>
                <a:ea typeface="Book Antiqua"/>
                <a:cs typeface="Book Antiqua"/>
                <a:sym typeface="Book Antiqua"/>
              </a:rPr>
              <a:t> </a:t>
            </a:r>
            <a:r>
              <a:rPr lang="en-US" sz="2900" b="1" dirty="0" err="1">
                <a:latin typeface="Book Antiqua"/>
                <a:ea typeface="Book Antiqua"/>
                <a:cs typeface="Book Antiqua"/>
                <a:sym typeface="Book Antiqua"/>
              </a:rPr>
              <a:t>στην</a:t>
            </a:r>
            <a:r>
              <a:rPr lang="en-US" sz="2900" b="1" dirty="0">
                <a:latin typeface="Book Antiqua"/>
                <a:ea typeface="Book Antiqua"/>
                <a:cs typeface="Book Antiqua"/>
                <a:sym typeface="Book Antiqua"/>
              </a:rPr>
              <a:t> </a:t>
            </a:r>
            <a:r>
              <a:rPr lang="en-US" sz="2900" b="1" dirty="0" err="1">
                <a:latin typeface="Book Antiqua"/>
                <a:ea typeface="Book Antiqua"/>
                <a:cs typeface="Book Antiqua"/>
                <a:sym typeface="Book Antiqua"/>
              </a:rPr>
              <a:t>Ψηφιακή</a:t>
            </a:r>
            <a:r>
              <a:rPr lang="en-US" sz="2900" b="1" dirty="0">
                <a:latin typeface="Book Antiqua"/>
                <a:ea typeface="Book Antiqua"/>
                <a:cs typeface="Book Antiqua"/>
                <a:sym typeface="Book Antiqua"/>
              </a:rPr>
              <a:t> </a:t>
            </a:r>
            <a:r>
              <a:rPr lang="en-US" sz="2900" b="1" dirty="0" err="1">
                <a:latin typeface="Book Antiqua"/>
                <a:ea typeface="Book Antiqua"/>
                <a:cs typeface="Book Antiqua"/>
                <a:sym typeface="Book Antiqua"/>
              </a:rPr>
              <a:t>Εποχή</a:t>
            </a:r>
            <a:r>
              <a:rPr lang="en-US" sz="2900" b="1" dirty="0">
                <a:latin typeface="Book Antiqua"/>
                <a:ea typeface="Book Antiqua"/>
                <a:cs typeface="Book Antiqua"/>
                <a:sym typeface="Book Antiqua"/>
              </a:rPr>
              <a:t> (Digital Political Communication)</a:t>
            </a:r>
            <a:endParaRPr/>
          </a:p>
        </p:txBody>
      </p:sp>
      <p:sp>
        <p:nvSpPr>
          <p:cNvPr id="119" name="Google Shape;119;p1"/>
          <p:cNvSpPr txBox="1">
            <a:spLocks noGrp="1"/>
          </p:cNvSpPr>
          <p:nvPr>
            <p:ph type="subTitle" idx="1"/>
          </p:nvPr>
        </p:nvSpPr>
        <p:spPr>
          <a:xfrm>
            <a:off x="1042987" y="4581525"/>
            <a:ext cx="7812087" cy="2087562"/>
          </a:xfrm>
          <a:prstGeom prst="rect">
            <a:avLst/>
          </a:prstGeom>
          <a:noFill/>
          <a:ln>
            <a:noFill/>
          </a:ln>
        </p:spPr>
        <p:txBody>
          <a:bodyPr spcFirstLastPara="1" wrap="square" lIns="91425" tIns="45700" rIns="91425" bIns="45700" anchor="t" anchorCtr="0">
            <a:noAutofit/>
          </a:bodyPr>
          <a:lstStyle/>
          <a:p>
            <a:pPr marL="0" lvl="0" indent="0" algn="ctr">
              <a:lnSpc>
                <a:spcPct val="80000"/>
              </a:lnSpc>
              <a:spcBef>
                <a:spcPts val="0"/>
              </a:spcBef>
              <a:buSzPts val="1500"/>
            </a:pPr>
            <a:r>
              <a:rPr lang="el-GR" sz="2800" b="1" dirty="0" smtClean="0">
                <a:solidFill>
                  <a:srgbClr val="000000"/>
                </a:solidFill>
                <a:latin typeface="Garamond"/>
                <a:ea typeface="Garamond"/>
                <a:cs typeface="Garamond"/>
                <a:sym typeface="Garamond"/>
              </a:rPr>
              <a:t>Δρ. Παναγιώτης ΠΑΣΧΑΛΙΔΗΣ</a:t>
            </a:r>
            <a:endParaRPr lang="el-GR" sz="2400" dirty="0" smtClean="0"/>
          </a:p>
          <a:p>
            <a:pPr marL="0" lvl="0" indent="0" algn="ctr">
              <a:lnSpc>
                <a:spcPct val="80000"/>
              </a:lnSpc>
              <a:spcBef>
                <a:spcPts val="0"/>
              </a:spcBef>
              <a:buSzPts val="1500"/>
            </a:pPr>
            <a:endParaRPr lang="el-GR" sz="2800" b="1" dirty="0" smtClean="0">
              <a:solidFill>
                <a:srgbClr val="000000"/>
              </a:solidFill>
              <a:latin typeface="Garamond"/>
              <a:ea typeface="Garamond"/>
              <a:cs typeface="Garamond"/>
              <a:sym typeface="Garamond"/>
            </a:endParaRPr>
          </a:p>
          <a:p>
            <a:pPr marL="0" lvl="0" indent="0" algn="ctr">
              <a:lnSpc>
                <a:spcPct val="80000"/>
              </a:lnSpc>
              <a:spcBef>
                <a:spcPts val="500"/>
              </a:spcBef>
              <a:buSzPts val="1350"/>
            </a:pPr>
            <a:r>
              <a:rPr lang="el-GR" sz="2400" b="1" dirty="0" smtClean="0">
                <a:solidFill>
                  <a:srgbClr val="000000"/>
                </a:solidFill>
                <a:latin typeface="Garamond"/>
                <a:ea typeface="Garamond"/>
                <a:cs typeface="Garamond"/>
                <a:sym typeface="Garamond"/>
              </a:rPr>
              <a:t>Τμήμα Πολιτικής Επιστήμης</a:t>
            </a:r>
            <a:endParaRPr lang="el-GR" sz="1600" dirty="0" smtClean="0">
              <a:solidFill>
                <a:srgbClr val="000000"/>
              </a:solidFill>
            </a:endParaRPr>
          </a:p>
          <a:p>
            <a:pPr marL="0" lvl="0" indent="0" algn="ctr">
              <a:lnSpc>
                <a:spcPct val="80000"/>
              </a:lnSpc>
              <a:spcBef>
                <a:spcPts val="400"/>
              </a:spcBef>
              <a:buSzPts val="1350"/>
            </a:pPr>
            <a:r>
              <a:rPr lang="el-GR" sz="2400" b="1" dirty="0" smtClean="0">
                <a:solidFill>
                  <a:srgbClr val="000000"/>
                </a:solidFill>
                <a:latin typeface="Garamond"/>
                <a:ea typeface="Garamond"/>
                <a:cs typeface="Garamond"/>
                <a:sym typeface="Garamond"/>
              </a:rPr>
              <a:t>Κομοτηνή, Δημοκρίτειο Πανεπιστήμιο Θράκης</a:t>
            </a:r>
            <a:endParaRPr lang="el-GR" sz="1600" dirty="0" smtClean="0">
              <a:solidFill>
                <a:srgbClr val="000000"/>
              </a:solidFill>
            </a:endParaRPr>
          </a:p>
          <a:p>
            <a:pPr marL="0" lvl="0" indent="0" algn="ctr">
              <a:lnSpc>
                <a:spcPct val="80000"/>
              </a:lnSpc>
              <a:spcBef>
                <a:spcPts val="400"/>
              </a:spcBef>
              <a:buSzPts val="1200"/>
            </a:pPr>
            <a:r>
              <a:rPr lang="el-GR" sz="2000" b="1" dirty="0" err="1" smtClean="0">
                <a:solidFill>
                  <a:srgbClr val="000000"/>
                </a:solidFill>
                <a:latin typeface="Garamond"/>
                <a:ea typeface="Garamond"/>
                <a:cs typeface="Garamond"/>
                <a:sym typeface="Garamond"/>
              </a:rPr>
              <a:t>Email</a:t>
            </a:r>
            <a:r>
              <a:rPr lang="el-GR" sz="2000" b="1" dirty="0" smtClean="0">
                <a:solidFill>
                  <a:srgbClr val="000000"/>
                </a:solidFill>
                <a:latin typeface="Garamond"/>
                <a:ea typeface="Garamond"/>
                <a:cs typeface="Garamond"/>
                <a:sym typeface="Garamond"/>
              </a:rPr>
              <a:t>: panagiotispaschalidis314@gmail.com</a:t>
            </a:r>
            <a:endParaRPr lang="el-GR" sz="1600" dirty="0" smtClean="0">
              <a:solidFill>
                <a:srgbClr val="000000"/>
              </a:solidFill>
            </a:endParaRPr>
          </a:p>
          <a:p>
            <a:pPr marL="0" lvl="0" indent="0" algn="ctr">
              <a:lnSpc>
                <a:spcPct val="80000"/>
              </a:lnSpc>
              <a:spcBef>
                <a:spcPts val="400"/>
              </a:spcBef>
              <a:buSzPts val="1200"/>
            </a:pPr>
            <a:r>
              <a:rPr lang="el-GR" sz="2000" b="1" dirty="0" smtClean="0">
                <a:solidFill>
                  <a:srgbClr val="000000"/>
                </a:solidFill>
                <a:latin typeface="Garamond"/>
                <a:ea typeface="Garamond"/>
                <a:cs typeface="Garamond"/>
                <a:sym typeface="Garamond"/>
              </a:rPr>
              <a:t>Τηλέφωνο Επικοινωνίας: 6981005323</a:t>
            </a:r>
            <a:endParaRPr lang="el-GR" sz="2400" b="1" dirty="0" smtClean="0">
              <a:solidFill>
                <a:srgbClr val="000000"/>
              </a:solidFill>
              <a:latin typeface="Garamond"/>
              <a:ea typeface="Garamond"/>
              <a:cs typeface="Garamond"/>
              <a:sym typeface="Garamond"/>
            </a:endParaRPr>
          </a:p>
          <a:p>
            <a:pPr marL="0" lvl="0" indent="0" algn="ctr" rtl="0">
              <a:lnSpc>
                <a:spcPct val="80000"/>
              </a:lnSpc>
              <a:spcBef>
                <a:spcPts val="400"/>
              </a:spcBef>
              <a:spcAft>
                <a:spcPts val="0"/>
              </a:spcAft>
              <a:buSzPts val="1200"/>
              <a:buNone/>
            </a:pPr>
            <a:endParaRPr sz="1800" b="1" i="0" u="none">
              <a:solidFill>
                <a:srgbClr val="000000"/>
              </a:solidFill>
              <a:latin typeface="Garamond"/>
              <a:ea typeface="Garamond"/>
              <a:cs typeface="Garamond"/>
              <a:sym typeface="Garamond"/>
            </a:endParaRPr>
          </a:p>
          <a:p>
            <a:pPr marL="0" lvl="0" indent="0" algn="l" rtl="0">
              <a:spcBef>
                <a:spcPts val="360"/>
              </a:spcBef>
              <a:spcAft>
                <a:spcPts val="0"/>
              </a:spcAft>
              <a:buSzPts val="1350"/>
              <a:buFont typeface="Noto Sans Symbols"/>
              <a:buNone/>
            </a:pPr>
            <a:endParaRPr sz="1800" b="1" i="0" u="none">
              <a:solidFill>
                <a:srgbClr val="000000"/>
              </a:solidFill>
              <a:latin typeface="Garamond"/>
              <a:ea typeface="Garamond"/>
              <a:cs typeface="Garamond"/>
              <a:sym typeface="Garamond"/>
            </a:endParaRPr>
          </a:p>
        </p:txBody>
      </p:sp>
      <p:pic>
        <p:nvPicPr>
          <p:cNvPr id="4" name="Google Shape;120;p1"/>
          <p:cNvPicPr preferRelativeResize="0"/>
          <p:nvPr/>
        </p:nvPicPr>
        <p:blipFill rotWithShape="1">
          <a:blip r:embed="rId3">
            <a:alphaModFix/>
          </a:blip>
          <a:srcRect/>
          <a:stretch/>
        </p:blipFill>
        <p:spPr>
          <a:xfrm>
            <a:off x="4921250" y="0"/>
            <a:ext cx="2035175" cy="1630392"/>
          </a:xfrm>
          <a:prstGeom prst="rect">
            <a:avLst/>
          </a:prstGeom>
          <a:noFill/>
          <a:ln>
            <a:noFill/>
          </a:ln>
        </p:spPr>
      </p:pic>
      <p:pic>
        <p:nvPicPr>
          <p:cNvPr id="5" name="Google Shape;121;p1"/>
          <p:cNvPicPr preferRelativeResize="0"/>
          <p:nvPr/>
        </p:nvPicPr>
        <p:blipFill rotWithShape="1">
          <a:blip r:embed="rId4">
            <a:alphaModFix/>
          </a:blip>
          <a:srcRect/>
          <a:stretch/>
        </p:blipFill>
        <p:spPr>
          <a:xfrm>
            <a:off x="7005638" y="0"/>
            <a:ext cx="2138362" cy="16652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dc2a9049e0_0_110"/>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To παράδειγμα της ψηφιακής πολιτικής επικοινωνίας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Σε όλη την ιστορία και σε διαφορετικά πολιτικά συστήματα, η ουσία της εξουσίας ήταν η συναίνεση, η νομιμοποίηση, η αποδοχή της από τους πολλούς (στη δημοκρατία με τη πειθώ, στον αυταρχισμό με καταναγκασμό). Η επικοινωνία πάντα παρείχε τα εργαλεία της πειθούς ή ακόμα και της αντίδρασης στην εξουσία.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Μέχρι το Διαδίκτυο, υπήρχε σίγουρα εκδημοκρατισμός των πολιτικών συστημάτων και των ΜΜΕ αλλά ταυτόχρονα και έντονος έλεγχος (gatekeeping, agenda setting…)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b="1"/>
              <a:t>Η μεγάλη διαφορά της ψηφιακής πολιτικής επικοινωνίας με τις προηγούμενες εκδοχές ήταν πως πλέον τα εργαλεία της επικοινωνίας είναι διαθέσιμα και στους πολίτες. Αυτό τους κάνει και πιο ενημερωμένους με μεγάλες δυνατότητες αλληλεπίδρασης και ενδεχομένως πιο ευέλικτους με πιο ευμετάβλητες αντιλήψεις (διασύνδεση εθνικού με διεθνές και παγκόσμιο επίπεδο). </a:t>
            </a:r>
            <a:endParaRPr sz="1800" b="1"/>
          </a:p>
        </p:txBody>
      </p:sp>
      <p:grpSp>
        <p:nvGrpSpPr>
          <p:cNvPr id="257" name="Google Shape;257;g2dc2a9049e0_0_110"/>
          <p:cNvGrpSpPr/>
          <p:nvPr/>
        </p:nvGrpSpPr>
        <p:grpSpPr>
          <a:xfrm>
            <a:off x="0" y="0"/>
            <a:ext cx="8985250" cy="611188"/>
            <a:chOff x="0" y="0"/>
            <a:chExt cx="5660" cy="385"/>
          </a:xfrm>
        </p:grpSpPr>
        <p:sp>
          <p:nvSpPr>
            <p:cNvPr id="258" name="Google Shape;258;g2dc2a9049e0_0_11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9" name="Google Shape;259;g2dc2a9049e0_0_11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0" name="Google Shape;260;g2dc2a9049e0_0_11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1" name="Google Shape;261;g2dc2a9049e0_0_11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2" name="Google Shape;262;g2dc2a9049e0_0_11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3" name="Google Shape;263;g2dc2a9049e0_0_11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4" name="Google Shape;264;g2dc2a9049e0_0_11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5" name="Google Shape;265;g2dc2a9049e0_0_11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6" name="Google Shape;266;g2dc2a9049e0_0_11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67" name="Google Shape;267;g2dc2a9049e0_0_11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dc2a9049e0_0_125"/>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To παράδειγμα της ψηφιακής πολιτικής επικοινωνίας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Δυνητικά, τα μεγάλα οφέλη στη ψηφιακή πολιτική επικοινωνία είναι η περισσότερη δημοκρατία και η πολύπλευρη γνώση και πληροφορία.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Ωστόσο, υπάρχουν και μεγάλοι κίνδυνοι;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1. Επιτήρηση/ κατάχρηση και καταπάτηση προσωπικών δεδομένων (εμπορικοί και πολιτικοί σκοποί)</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2. Παραπλάνηση (fake news)</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3. Έξαρση λαϊκισμού και ακραίων λόγων </a:t>
            </a:r>
            <a:endParaRPr sz="1800"/>
          </a:p>
        </p:txBody>
      </p:sp>
      <p:grpSp>
        <p:nvGrpSpPr>
          <p:cNvPr id="273" name="Google Shape;273;g2dc2a9049e0_0_125"/>
          <p:cNvGrpSpPr/>
          <p:nvPr/>
        </p:nvGrpSpPr>
        <p:grpSpPr>
          <a:xfrm>
            <a:off x="0" y="0"/>
            <a:ext cx="8985250" cy="611188"/>
            <a:chOff x="0" y="0"/>
            <a:chExt cx="5660" cy="385"/>
          </a:xfrm>
        </p:grpSpPr>
        <p:sp>
          <p:nvSpPr>
            <p:cNvPr id="274" name="Google Shape;274;g2dc2a9049e0_0_125"/>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5" name="Google Shape;275;g2dc2a9049e0_0_125"/>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6" name="Google Shape;276;g2dc2a9049e0_0_125"/>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7" name="Google Shape;277;g2dc2a9049e0_0_125"/>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8" name="Google Shape;278;g2dc2a9049e0_0_125"/>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9" name="Google Shape;279;g2dc2a9049e0_0_125"/>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0" name="Google Shape;280;g2dc2a9049e0_0_125"/>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1" name="Google Shape;281;g2dc2a9049e0_0_125"/>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2" name="Google Shape;282;g2dc2a9049e0_0_125"/>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83" name="Google Shape;283;g2dc2a9049e0_0_125"/>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2dc2a9049e0_0_140"/>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Σύμφωνα με τον Garcia- Orosa (2022) υπάρχουν 4 στάδια εξέλιξης στην ψηφιακή πολιτική επικοινωνία (περίπου από το 1990- εμφάνιση Web μέχρι σήμερα):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r>
              <a:rPr lang="en-US" sz="1800" b="1"/>
              <a:t>A) δεκαετία 1990:</a:t>
            </a:r>
            <a:r>
              <a:rPr lang="en-US" sz="1800"/>
              <a:t> ιστότοποι με περιεχόμενο (μονόδρομη, ασύμμετρη επικοινωνία χωρίς ή με ελάχιστη αλληλεπίδραση). Βασικό εργαλείο η ηλεκτρονική αλληλογραφία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Εκλογές ΗΠΑ</a:t>
            </a:r>
            <a:endParaRPr sz="1800"/>
          </a:p>
          <a:p>
            <a:pPr marL="0" lvl="0" indent="0" algn="just" rtl="0">
              <a:lnSpc>
                <a:spcPct val="115000"/>
              </a:lnSpc>
              <a:spcBef>
                <a:spcPts val="0"/>
              </a:spcBef>
              <a:spcAft>
                <a:spcPts val="0"/>
              </a:spcAft>
              <a:buNone/>
            </a:pPr>
            <a:r>
              <a:rPr lang="en-US" sz="1800"/>
              <a:t>1996</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p:txBody>
      </p:sp>
      <p:grpSp>
        <p:nvGrpSpPr>
          <p:cNvPr id="289" name="Google Shape;289;g2dc2a9049e0_0_140"/>
          <p:cNvGrpSpPr/>
          <p:nvPr/>
        </p:nvGrpSpPr>
        <p:grpSpPr>
          <a:xfrm>
            <a:off x="0" y="0"/>
            <a:ext cx="8985250" cy="611188"/>
            <a:chOff x="0" y="0"/>
            <a:chExt cx="5660" cy="385"/>
          </a:xfrm>
        </p:grpSpPr>
        <p:sp>
          <p:nvSpPr>
            <p:cNvPr id="290" name="Google Shape;290;g2dc2a9049e0_0_14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1" name="Google Shape;291;g2dc2a9049e0_0_14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2" name="Google Shape;292;g2dc2a9049e0_0_14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3" name="Google Shape;293;g2dc2a9049e0_0_14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4" name="Google Shape;294;g2dc2a9049e0_0_14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5" name="Google Shape;295;g2dc2a9049e0_0_14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6" name="Google Shape;296;g2dc2a9049e0_0_14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7" name="Google Shape;297;g2dc2a9049e0_0_14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8" name="Google Shape;298;g2dc2a9049e0_0_14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99" name="Google Shape;299;g2dc2a9049e0_0_14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pic>
        <p:nvPicPr>
          <p:cNvPr id="300" name="Google Shape;300;g2dc2a9049e0_0_140"/>
          <p:cNvPicPr preferRelativeResize="0"/>
          <p:nvPr/>
        </p:nvPicPr>
        <p:blipFill>
          <a:blip r:embed="rId3">
            <a:alphaModFix/>
          </a:blip>
          <a:stretch>
            <a:fillRect/>
          </a:stretch>
        </p:blipFill>
        <p:spPr>
          <a:xfrm>
            <a:off x="2434900" y="3202901"/>
            <a:ext cx="6550349" cy="3551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dc2a9049e0_0_156"/>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Σύμφωνα με τον Garcia- Orosa (2022) υπάρχουν 4 στάδια εξέλιξης στην ψηφιακή πολιτική επικοινωνία (περίπου από το 1990- εμφάνιση Web μέχρι σήμερα):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r>
              <a:rPr lang="en-US" sz="1800" b="1"/>
              <a:t>A) δεκαετία 1990</a:t>
            </a:r>
            <a:r>
              <a:rPr lang="en-US" sz="1800"/>
              <a:t>: ιστότοποι με περιεχόμενο (μονόδρομη, ασύμμετρη επικοινωνία χωρίς ή με ελάχιστη αλληλεπίδραση). Βασικό εργαλείο η ηλεκτρονική αλληλογραφία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p:txBody>
      </p:sp>
      <p:grpSp>
        <p:nvGrpSpPr>
          <p:cNvPr id="306" name="Google Shape;306;g2dc2a9049e0_0_156"/>
          <p:cNvGrpSpPr/>
          <p:nvPr/>
        </p:nvGrpSpPr>
        <p:grpSpPr>
          <a:xfrm>
            <a:off x="0" y="0"/>
            <a:ext cx="8985250" cy="611188"/>
            <a:chOff x="0" y="0"/>
            <a:chExt cx="5660" cy="385"/>
          </a:xfrm>
        </p:grpSpPr>
        <p:sp>
          <p:nvSpPr>
            <p:cNvPr id="307" name="Google Shape;307;g2dc2a9049e0_0_15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8" name="Google Shape;308;g2dc2a9049e0_0_15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9" name="Google Shape;309;g2dc2a9049e0_0_15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0" name="Google Shape;310;g2dc2a9049e0_0_15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1" name="Google Shape;311;g2dc2a9049e0_0_15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2" name="Google Shape;312;g2dc2a9049e0_0_15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3" name="Google Shape;313;g2dc2a9049e0_0_15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4" name="Google Shape;314;g2dc2a9049e0_0_15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5" name="Google Shape;315;g2dc2a9049e0_0_15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16" name="Google Shape;316;g2dc2a9049e0_0_15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pic>
        <p:nvPicPr>
          <p:cNvPr id="317" name="Google Shape;317;g2dc2a9049e0_0_156"/>
          <p:cNvPicPr preferRelativeResize="0"/>
          <p:nvPr/>
        </p:nvPicPr>
        <p:blipFill>
          <a:blip r:embed="rId3">
            <a:alphaModFix/>
          </a:blip>
          <a:stretch>
            <a:fillRect/>
          </a:stretch>
        </p:blipFill>
        <p:spPr>
          <a:xfrm>
            <a:off x="284425" y="2977575"/>
            <a:ext cx="5717499" cy="3880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dc2a9049e0_0_173"/>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Σύμφωνα με τον Garcia- Orosa (2022) υπάρχουν 4 στάδια εξέλιξης στην ψηφιακή πολιτική επικοινωνία (περίπου από το 1990- εμφάνιση Web μέχρι σήμερα):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r>
              <a:rPr lang="en-US" sz="1800" b="1"/>
              <a:t> B) Περίοδος 2004- 2008</a:t>
            </a:r>
            <a:r>
              <a:rPr lang="en-US" sz="1800"/>
              <a:t>: εμφάνιση ΜΚΔ (facebook, twitter, YouTube). To κοινό, οι πολίτες συμμετέχουν δυναμικά, αλληλεπιδρούν, ανταλλάσσουν διαρκώς περιεχόμενο, πληροφορίες και μηνύματα.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Με βάση τη συμπεριφορά τους δημιουργούν τάσεις (Trends) συνδιαμορφώνουν τις αντιλήψεις και παγιώνουν τις πεποιθήσεις  ή και τις ανατρέπουν (π.χ. αριθμός επισκέψεων/ ακολούθων/ ενδιαφέρον για θέματα).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Όλο αυτό συμβάλλει στην εμφάνιση μιας ψηφιακής δημόσιας σφαίρας και αντιπαράθεσης/ διαλόγου. Τα ΜΜΕ σταδιακά προσαρμόζονται σε αυτή την πραγματικότητα.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p:txBody>
      </p:sp>
      <p:grpSp>
        <p:nvGrpSpPr>
          <p:cNvPr id="323" name="Google Shape;323;g2dc2a9049e0_0_173"/>
          <p:cNvGrpSpPr/>
          <p:nvPr/>
        </p:nvGrpSpPr>
        <p:grpSpPr>
          <a:xfrm>
            <a:off x="0" y="0"/>
            <a:ext cx="8985250" cy="611188"/>
            <a:chOff x="0" y="0"/>
            <a:chExt cx="5660" cy="385"/>
          </a:xfrm>
        </p:grpSpPr>
        <p:sp>
          <p:nvSpPr>
            <p:cNvPr id="324" name="Google Shape;324;g2dc2a9049e0_0_173"/>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5" name="Google Shape;325;g2dc2a9049e0_0_173"/>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6" name="Google Shape;326;g2dc2a9049e0_0_173"/>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7" name="Google Shape;327;g2dc2a9049e0_0_173"/>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8" name="Google Shape;328;g2dc2a9049e0_0_173"/>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9" name="Google Shape;329;g2dc2a9049e0_0_173"/>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0" name="Google Shape;330;g2dc2a9049e0_0_173"/>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1" name="Google Shape;331;g2dc2a9049e0_0_173"/>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2" name="Google Shape;332;g2dc2a9049e0_0_173"/>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33" name="Google Shape;333;g2dc2a9049e0_0_173"/>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dc2a9049e0_0_189"/>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Σύμφωνα με τον Garcia- Orosa (2022) υπάρχουν 4 στάδια εξέλιξης στην ψηφιακή πολιτική επικοινωνία (περίπου από το 1990- εμφάνιση Web μέχρι σήμερα):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r>
              <a:rPr lang="en-US" sz="1800" b="1"/>
              <a:t>B) Περίοδος 2004- 2008</a:t>
            </a:r>
            <a:r>
              <a:rPr lang="en-US" sz="1800"/>
              <a:t>: εμφάνιση ΜΚΔ (facebook, twitter, YouTube). To κοινό, οι πολίτες συμμετέχουν δυναμικά, αλληλεπιδρούν, ανταλλάσσουν διαρκώς περιεχόμενο, πληροφορίες και μηνύματα. </a:t>
            </a:r>
            <a:endParaRPr sz="1800"/>
          </a:p>
          <a:p>
            <a:pPr marL="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p:txBody>
      </p:sp>
      <p:grpSp>
        <p:nvGrpSpPr>
          <p:cNvPr id="339" name="Google Shape;339;g2dc2a9049e0_0_189"/>
          <p:cNvGrpSpPr/>
          <p:nvPr/>
        </p:nvGrpSpPr>
        <p:grpSpPr>
          <a:xfrm>
            <a:off x="0" y="0"/>
            <a:ext cx="8985250" cy="611188"/>
            <a:chOff x="0" y="0"/>
            <a:chExt cx="5660" cy="385"/>
          </a:xfrm>
        </p:grpSpPr>
        <p:sp>
          <p:nvSpPr>
            <p:cNvPr id="340" name="Google Shape;340;g2dc2a9049e0_0_189"/>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1" name="Google Shape;341;g2dc2a9049e0_0_189"/>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2" name="Google Shape;342;g2dc2a9049e0_0_189"/>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3" name="Google Shape;343;g2dc2a9049e0_0_189"/>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4" name="Google Shape;344;g2dc2a9049e0_0_189"/>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5" name="Google Shape;345;g2dc2a9049e0_0_189"/>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6" name="Google Shape;346;g2dc2a9049e0_0_189"/>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7" name="Google Shape;347;g2dc2a9049e0_0_189"/>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8" name="Google Shape;348;g2dc2a9049e0_0_189"/>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49" name="Google Shape;349;g2dc2a9049e0_0_189"/>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pic>
        <p:nvPicPr>
          <p:cNvPr id="350" name="Google Shape;350;g2dc2a9049e0_0_189"/>
          <p:cNvPicPr preferRelativeResize="0"/>
          <p:nvPr/>
        </p:nvPicPr>
        <p:blipFill>
          <a:blip r:embed="rId3">
            <a:alphaModFix/>
          </a:blip>
          <a:stretch>
            <a:fillRect/>
          </a:stretch>
        </p:blipFill>
        <p:spPr>
          <a:xfrm>
            <a:off x="279950" y="3290700"/>
            <a:ext cx="2995475" cy="2533650"/>
          </a:xfrm>
          <a:prstGeom prst="rect">
            <a:avLst/>
          </a:prstGeom>
          <a:noFill/>
          <a:ln>
            <a:noFill/>
          </a:ln>
        </p:spPr>
      </p:pic>
      <p:pic>
        <p:nvPicPr>
          <p:cNvPr id="351" name="Google Shape;351;g2dc2a9049e0_0_189"/>
          <p:cNvPicPr preferRelativeResize="0"/>
          <p:nvPr/>
        </p:nvPicPr>
        <p:blipFill>
          <a:blip r:embed="rId4">
            <a:alphaModFix/>
          </a:blip>
          <a:stretch>
            <a:fillRect/>
          </a:stretch>
        </p:blipFill>
        <p:spPr>
          <a:xfrm>
            <a:off x="6226995" y="3319275"/>
            <a:ext cx="2820050" cy="2476500"/>
          </a:xfrm>
          <a:prstGeom prst="rect">
            <a:avLst/>
          </a:prstGeom>
          <a:noFill/>
          <a:ln>
            <a:noFill/>
          </a:ln>
        </p:spPr>
      </p:pic>
      <p:pic>
        <p:nvPicPr>
          <p:cNvPr id="352" name="Google Shape;352;g2dc2a9049e0_0_189"/>
          <p:cNvPicPr preferRelativeResize="0"/>
          <p:nvPr/>
        </p:nvPicPr>
        <p:blipFill>
          <a:blip r:embed="rId5">
            <a:alphaModFix/>
          </a:blip>
          <a:stretch>
            <a:fillRect/>
          </a:stretch>
        </p:blipFill>
        <p:spPr>
          <a:xfrm>
            <a:off x="3423975" y="3285938"/>
            <a:ext cx="2654475" cy="2543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2dc2a9049e0_0_207"/>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Σύμφωνα με τον Garcia- Orosa (2022) υπάρχουν 4 στάδια εξέλιξης στην ψηφιακή πολιτική επικοινωνία (περίπου από το 1990- εμφάνιση Web μέχρι σήμερα): </a:t>
            </a:r>
            <a:endParaRPr sz="1800"/>
          </a:p>
          <a:p>
            <a:pPr marL="0" lvl="0" indent="0" algn="just" rtl="0">
              <a:lnSpc>
                <a:spcPct val="115000"/>
              </a:lnSpc>
              <a:spcBef>
                <a:spcPts val="0"/>
              </a:spcBef>
              <a:spcAft>
                <a:spcPts val="0"/>
              </a:spcAft>
              <a:buNone/>
            </a:pPr>
            <a:r>
              <a:rPr lang="en-US" sz="1800" b="1"/>
              <a:t>Γ) Περίοδος 2008 και μετά. </a:t>
            </a:r>
            <a:endParaRPr sz="1800" b="1"/>
          </a:p>
          <a:p>
            <a:pPr marL="0" lvl="0" indent="0" algn="just" rtl="0">
              <a:lnSpc>
                <a:spcPct val="115000"/>
              </a:lnSpc>
              <a:spcBef>
                <a:spcPts val="0"/>
              </a:spcBef>
              <a:spcAft>
                <a:spcPts val="0"/>
              </a:spcAft>
              <a:buNone/>
            </a:pPr>
            <a:r>
              <a:rPr lang="en-US" sz="1800"/>
              <a:t>Γενικά, οι εκλογές των ΗΠΑ του 2008 θεωρούνται ως το ορόσημο που σηματοδοτεί την έναρξη του τρίτου κύματος (προεκλογική καμπάνια Obama με βάση το διαδίκτυο). Τα χαρακτηριστικά που προστίθενται είναι η τμηματοποίηση των ΜΚΔ (δηλαδή άλλη στρατηγική για το καθένα), τα big data, πιο στοχευμένα αφηγήματα, χρήση τεχνητής νοημοσύνης και δημιουργία περιεχομένου στα πρότυπα των παιχνιδιών (gamification). </a:t>
            </a:r>
            <a:endParaRPr sz="1800"/>
          </a:p>
          <a:p>
            <a:pPr marL="45720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p:txBody>
      </p:sp>
      <p:grpSp>
        <p:nvGrpSpPr>
          <p:cNvPr id="358" name="Google Shape;358;g2dc2a9049e0_0_207"/>
          <p:cNvGrpSpPr/>
          <p:nvPr/>
        </p:nvGrpSpPr>
        <p:grpSpPr>
          <a:xfrm>
            <a:off x="0" y="0"/>
            <a:ext cx="8985250" cy="611188"/>
            <a:chOff x="0" y="0"/>
            <a:chExt cx="5660" cy="385"/>
          </a:xfrm>
        </p:grpSpPr>
        <p:sp>
          <p:nvSpPr>
            <p:cNvPr id="359" name="Google Shape;359;g2dc2a9049e0_0_207"/>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0" name="Google Shape;360;g2dc2a9049e0_0_207"/>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1" name="Google Shape;361;g2dc2a9049e0_0_207"/>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2" name="Google Shape;362;g2dc2a9049e0_0_207"/>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3" name="Google Shape;363;g2dc2a9049e0_0_207"/>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4" name="Google Shape;364;g2dc2a9049e0_0_207"/>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5" name="Google Shape;365;g2dc2a9049e0_0_207"/>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6" name="Google Shape;366;g2dc2a9049e0_0_207"/>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7" name="Google Shape;367;g2dc2a9049e0_0_207"/>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68" name="Google Shape;368;g2dc2a9049e0_0_207"/>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pic>
        <p:nvPicPr>
          <p:cNvPr id="369" name="Google Shape;369;g2dc2a9049e0_0_207"/>
          <p:cNvPicPr preferRelativeResize="0"/>
          <p:nvPr/>
        </p:nvPicPr>
        <p:blipFill>
          <a:blip r:embed="rId3">
            <a:alphaModFix/>
          </a:blip>
          <a:stretch>
            <a:fillRect/>
          </a:stretch>
        </p:blipFill>
        <p:spPr>
          <a:xfrm>
            <a:off x="1983025" y="3777050"/>
            <a:ext cx="5314099" cy="2938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2dc2a9049e0_0_226"/>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Σύμφωνα με τον Garcia- Orosa (2022) υπάρχουν 4 στάδια εξέλιξης στην ψηφιακή πολιτική επικοινωνία (περίπου από το 1990- εμφάνιση Web μέχρι σήμερα): </a:t>
            </a:r>
            <a:endParaRPr sz="1800"/>
          </a:p>
          <a:p>
            <a:pPr marL="0" lvl="0" indent="0" algn="just" rtl="0">
              <a:lnSpc>
                <a:spcPct val="115000"/>
              </a:lnSpc>
              <a:spcBef>
                <a:spcPts val="0"/>
              </a:spcBef>
              <a:spcAft>
                <a:spcPts val="0"/>
              </a:spcAft>
              <a:buNone/>
            </a:pPr>
            <a:endParaRPr sz="1800" b="1"/>
          </a:p>
          <a:p>
            <a:pPr marL="0" lvl="0" indent="0" algn="just" rtl="0">
              <a:lnSpc>
                <a:spcPct val="115000"/>
              </a:lnSpc>
              <a:spcBef>
                <a:spcPts val="0"/>
              </a:spcBef>
              <a:spcAft>
                <a:spcPts val="0"/>
              </a:spcAft>
              <a:buNone/>
            </a:pPr>
            <a:r>
              <a:rPr lang="en-US" sz="1800" b="1"/>
              <a:t>Δ) Περίοδος 2016 και μετά. </a:t>
            </a:r>
            <a:endParaRPr sz="1800" b="1"/>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To ορόσημο για το τέταρτο κύμα είναι το 2016. Πλέον τα στοιχεία που χαρακτηρίζουν την ψηφιακή πολιτική επικοινωνία είναι μια ακόμα μεγαλύτερη χρήση της τεχνητής νοημοσύνης, η διαρκής χρήση του διαδικτύου από τους πολιτικούς (π.χ. η διαρκής προεκλογική καμπάνια), η έμφαση στην ανάλυση των big data, η πρόκληση της παραπληροφόρησης (fake news, misinformation, disinformation), οι διαρκείς συσχετίσεις του τοπικού με το διεθνές και το παγκόσμιο πλαίσιο, ο τεχνολογικός ντετερμινισμός.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Ξεχωρίζουν τρεις μάλλον ανησυχητικοί παράγοντες για τη δημοκρατία: α) η πόλωση, β) τα echo chambers και γ) τα bubble filters</a:t>
            </a:r>
            <a:endParaRPr sz="1800"/>
          </a:p>
          <a:p>
            <a:pPr marL="45720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p:txBody>
      </p:sp>
      <p:grpSp>
        <p:nvGrpSpPr>
          <p:cNvPr id="375" name="Google Shape;375;g2dc2a9049e0_0_226"/>
          <p:cNvGrpSpPr/>
          <p:nvPr/>
        </p:nvGrpSpPr>
        <p:grpSpPr>
          <a:xfrm>
            <a:off x="0" y="0"/>
            <a:ext cx="8985250" cy="611188"/>
            <a:chOff x="0" y="0"/>
            <a:chExt cx="5660" cy="385"/>
          </a:xfrm>
        </p:grpSpPr>
        <p:sp>
          <p:nvSpPr>
            <p:cNvPr id="376" name="Google Shape;376;g2dc2a9049e0_0_22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7" name="Google Shape;377;g2dc2a9049e0_0_22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8" name="Google Shape;378;g2dc2a9049e0_0_22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9" name="Google Shape;379;g2dc2a9049e0_0_22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0" name="Google Shape;380;g2dc2a9049e0_0_22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1" name="Google Shape;381;g2dc2a9049e0_0_22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2" name="Google Shape;382;g2dc2a9049e0_0_22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3" name="Google Shape;383;g2dc2a9049e0_0_22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4" name="Google Shape;384;g2dc2a9049e0_0_22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85" name="Google Shape;385;g2dc2a9049e0_0_22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dc2a9049e0_0_242"/>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H πολιτική ίσως είναι ένα από τα πεδία που δυσκολεύεται να συμβαδίσει με την ψηφιακή επανάσταση (ιδιαίτερα σε σχέση με την οικονομία).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a:p>
            <a:pPr marL="457200" lvl="0" indent="-342900" algn="just" rtl="0">
              <a:lnSpc>
                <a:spcPct val="115000"/>
              </a:lnSpc>
              <a:spcBef>
                <a:spcPts val="0"/>
              </a:spcBef>
              <a:spcAft>
                <a:spcPts val="0"/>
              </a:spcAft>
              <a:buSzPts val="1800"/>
              <a:buChar char="-"/>
            </a:pPr>
            <a:r>
              <a:rPr lang="en-US" sz="1800"/>
              <a:t>Η μεγαλύτερη πρόκληση είναι η συνειδητοποίηση πως ο χρόνος της πληροφορίας - ιδιαίτερα της πολιτικής πληροφορίας- είναι διαρκής (24/7). Πλέον, δεν έχει νόημα να σκεφτόμαστε την προεκλογική περίοδο και τη μη προεκλογική περίοδο ως περιόδους με διαφορετική προσέγγιση. Η στρατηγική επικοινωνία πρέπει να εφαρμόζεται διαρκώς.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Η δεύτερη πρόκληση είναι να ξεφύγει από την αντίληψη της μονόδρομης και ιεραρχικής (top-down) σχέσης με τους πολίτες. Η μονόπλευρη έμφαση στην ανάλυση των τάσεων της κοινής γνώμης και των χαρακτηριστικών των πολιτών (big data) είναι μόνο ένα κομμάτι της απάντησης. </a:t>
            </a:r>
            <a:r>
              <a:rPr lang="en-US" sz="1800" b="1"/>
              <a:t>Η ψηφιακή πολιτική επικοινωνία, για να είναι επιτυχημένη, πρέπει να κινητοποιήσει τους πολίτες και να τους προσφέρει αποδείξεις πως λαμβάνει υπόψη τις θέσεις τους (π.χ. συνδιαμόρφωση όχι απλά θέσεων αλλά πολιτικών, νομοθετημάτων)</a:t>
            </a:r>
            <a:endParaRPr sz="1800" b="1"/>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p:txBody>
      </p:sp>
      <p:grpSp>
        <p:nvGrpSpPr>
          <p:cNvPr id="391" name="Google Shape;391;g2dc2a9049e0_0_242"/>
          <p:cNvGrpSpPr/>
          <p:nvPr/>
        </p:nvGrpSpPr>
        <p:grpSpPr>
          <a:xfrm>
            <a:off x="0" y="0"/>
            <a:ext cx="8985250" cy="611188"/>
            <a:chOff x="0" y="0"/>
            <a:chExt cx="5660" cy="385"/>
          </a:xfrm>
        </p:grpSpPr>
        <p:sp>
          <p:nvSpPr>
            <p:cNvPr id="392" name="Google Shape;392;g2dc2a9049e0_0_242"/>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3" name="Google Shape;393;g2dc2a9049e0_0_242"/>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4" name="Google Shape;394;g2dc2a9049e0_0_242"/>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5" name="Google Shape;395;g2dc2a9049e0_0_242"/>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6" name="Google Shape;396;g2dc2a9049e0_0_242"/>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7" name="Google Shape;397;g2dc2a9049e0_0_242"/>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8" name="Google Shape;398;g2dc2a9049e0_0_242"/>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9" name="Google Shape;399;g2dc2a9049e0_0_242"/>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0" name="Google Shape;400;g2dc2a9049e0_0_242"/>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01" name="Google Shape;401;g2dc2a9049e0_0_242"/>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2dc2a9049e0_0_257"/>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H πολιτική ίσως είναι ένα από τα πεδία που δυσκολεύεται να συμβαδίσει με την ψηφιακή επανάσταση (ιδιαίτερα σε σχέση με την οικονομία).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a:p>
            <a:pPr marL="457200" lvl="0" indent="-342900" algn="just" rtl="0">
              <a:lnSpc>
                <a:spcPct val="115000"/>
              </a:lnSpc>
              <a:spcBef>
                <a:spcPts val="0"/>
              </a:spcBef>
              <a:spcAft>
                <a:spcPts val="0"/>
              </a:spcAft>
              <a:buSzPts val="1800"/>
              <a:buChar char="-"/>
            </a:pPr>
            <a:r>
              <a:rPr lang="en-US" sz="1800"/>
              <a:t>Η τρίτη πρόκληση είναι η επίγνωση ότι πλέον υπάρχει μια σημαντική μερίδα πολιτών που έχει πολύ καλή ενημέρωση, πληροφόρηση και γνώσεις για διαφορετικά ζητήματα τοπικού και διεθνούς ενδιαφέροντος. Αυτό επηρεάζει καθοριστικά τον τρόπο που διαμορφώνονται τα αφηγήματα με στόχο την πειθώ. Η προσπάθεια είναι πιο απαιτητική στο ψηφιακό πλαίσιο. Αλλά και ο αντίκτυπος θα είναι πιο ουσιαστικός.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Η τέταρτη πρόκληση για την πολιτική είναι η εξασφάλιση της αξιοπιστίας και της ποιοτικής πληροφορίας. Στην ουσία αυτό προϋποθέτει την εμπέδωση μιας σχέσης εμπιστοσύνης με τους πολίτες και την έμφαση στην αποφυγή του ακραίου λόγου, της παραπληροφόρησης.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p:txBody>
      </p:sp>
      <p:grpSp>
        <p:nvGrpSpPr>
          <p:cNvPr id="407" name="Google Shape;407;g2dc2a9049e0_0_257"/>
          <p:cNvGrpSpPr/>
          <p:nvPr/>
        </p:nvGrpSpPr>
        <p:grpSpPr>
          <a:xfrm>
            <a:off x="0" y="0"/>
            <a:ext cx="8985250" cy="611188"/>
            <a:chOff x="0" y="0"/>
            <a:chExt cx="5660" cy="385"/>
          </a:xfrm>
        </p:grpSpPr>
        <p:sp>
          <p:nvSpPr>
            <p:cNvPr id="408" name="Google Shape;408;g2dc2a9049e0_0_257"/>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9" name="Google Shape;409;g2dc2a9049e0_0_257"/>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0" name="Google Shape;410;g2dc2a9049e0_0_257"/>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1" name="Google Shape;411;g2dc2a9049e0_0_257"/>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2" name="Google Shape;412;g2dc2a9049e0_0_257"/>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3" name="Google Shape;413;g2dc2a9049e0_0_257"/>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4" name="Google Shape;414;g2dc2a9049e0_0_257"/>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5" name="Google Shape;415;g2dc2a9049e0_0_257"/>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6" name="Google Shape;416;g2dc2a9049e0_0_257"/>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17" name="Google Shape;417;g2dc2a9049e0_0_257"/>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     </a:t>
            </a:r>
            <a:r>
              <a:rPr lang="en-US" sz="2000"/>
              <a:t>Βασική Διαπίστωση</a:t>
            </a:r>
            <a:endParaRPr sz="2000"/>
          </a:p>
          <a:p>
            <a:pPr marL="457200" lvl="0" indent="-355600" algn="just" rtl="0">
              <a:lnSpc>
                <a:spcPct val="115000"/>
              </a:lnSpc>
              <a:spcBef>
                <a:spcPts val="0"/>
              </a:spcBef>
              <a:spcAft>
                <a:spcPts val="0"/>
              </a:spcAft>
              <a:buSzPts val="2000"/>
              <a:buChar char="-"/>
            </a:pPr>
            <a:r>
              <a:rPr lang="en-US" sz="2000"/>
              <a:t>Διαχρονικά, η πολιτική επικοινωνία αναφέρεται- στη βαθύτερη της διάσταση- στην πειθώ, στη δημιουργία αφηγημάτων τα οποία θα επιτύχουν ένα συγκεκριμένο αποτέλεσμα με πολιτικό χαρακτήρα σε ένα σύνολο ατόμων. Η πολιτική επικοινωνία, εκ των πραγμάτων, πάντοτε περιλάμβανε και την ενημέρωση ή την παροχή πληροφοριών αλλά με ένα στρατηγικό χαρακτήρα, δηλαδή μέσα από συγκεκριμένες ερμηνείες που αντανακλούν και συσχετίζονται με τις αξίες μιας κοινότητας (π.χ. κοινωνία, πολιτισμός). </a:t>
            </a:r>
            <a:endParaRPr sz="2000"/>
          </a:p>
          <a:p>
            <a:pPr marL="457200" lvl="0" indent="0" algn="just" rtl="0">
              <a:lnSpc>
                <a:spcPct val="115000"/>
              </a:lnSpc>
              <a:spcBef>
                <a:spcPts val="0"/>
              </a:spcBef>
              <a:spcAft>
                <a:spcPts val="0"/>
              </a:spcAft>
              <a:buNone/>
            </a:pPr>
            <a:endParaRPr sz="2000"/>
          </a:p>
          <a:p>
            <a:pPr marL="457200" lvl="0" indent="-355600" algn="just" rtl="0">
              <a:lnSpc>
                <a:spcPct val="115000"/>
              </a:lnSpc>
              <a:spcBef>
                <a:spcPts val="0"/>
              </a:spcBef>
              <a:spcAft>
                <a:spcPts val="0"/>
              </a:spcAft>
              <a:buSzPts val="2000"/>
              <a:buChar char="-"/>
            </a:pPr>
            <a:r>
              <a:rPr lang="en-US" sz="2000" b="1"/>
              <a:t>Αν αυτός ο σκοπός παραμένει σταθερός στο πέρασμα των αιώνων, αυτό το οποίο αλλάζει και εξελίσσεται είναι η προσαρμογή και η διαμόρφωση των εργαλείων της πολιτικής επικοινωνίας με βάση τη γενικότερη τεχνολογία της επικοινωνίας (π.χ. ενημέρωση, διοίκηση, οικονομία, τέχνη). Εδώ και 3 δεκαετίες περίπου (1990- σήμερα) αυτό το πλαίσιο είναι η ψηφιακή πραγματικότητα…</a:t>
            </a:r>
            <a:endParaRPr sz="2000" b="1"/>
          </a:p>
          <a:p>
            <a:pPr marL="457200" lvl="0" indent="0" algn="just" rtl="0">
              <a:lnSpc>
                <a:spcPct val="115000"/>
              </a:lnSpc>
              <a:spcBef>
                <a:spcPts val="0"/>
              </a:spcBef>
              <a:spcAft>
                <a:spcPts val="0"/>
              </a:spcAft>
              <a:buNone/>
            </a:pPr>
            <a:endParaRPr sz="2000"/>
          </a:p>
        </p:txBody>
      </p:sp>
      <p:grpSp>
        <p:nvGrpSpPr>
          <p:cNvPr id="127" name="Google Shape;127;p2"/>
          <p:cNvGrpSpPr/>
          <p:nvPr/>
        </p:nvGrpSpPr>
        <p:grpSpPr>
          <a:xfrm>
            <a:off x="0" y="0"/>
            <a:ext cx="9144000" cy="546100"/>
            <a:chOff x="0" y="0"/>
            <a:chExt cx="5760" cy="344"/>
          </a:xfrm>
        </p:grpSpPr>
        <p:sp>
          <p:nvSpPr>
            <p:cNvPr id="128" name="Google Shape;128;p2"/>
            <p:cNvSpPr txBox="1"/>
            <p:nvPr/>
          </p:nvSpPr>
          <p:spPr>
            <a:xfrm>
              <a:off x="0" y="0"/>
              <a:ext cx="180" cy="336"/>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9" name="Google Shape;129;p2"/>
            <p:cNvSpPr txBox="1"/>
            <p:nvPr/>
          </p:nvSpPr>
          <p:spPr>
            <a:xfrm>
              <a:off x="260" y="85"/>
              <a:ext cx="5500" cy="173"/>
            </a:xfrm>
            <a:prstGeom prst="rect">
              <a:avLst/>
            </a:prstGeom>
            <a:solidFill>
              <a:srgbClr val="DDDDDD">
                <a:alpha val="7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0" name="Google Shape;130;p2"/>
            <p:cNvSpPr txBox="1"/>
            <p:nvPr/>
          </p:nvSpPr>
          <p:spPr>
            <a:xfrm>
              <a:off x="258" y="85"/>
              <a:ext cx="87" cy="8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1" name="Google Shape;131;p2"/>
            <p:cNvSpPr txBox="1"/>
            <p:nvPr/>
          </p:nvSpPr>
          <p:spPr>
            <a:xfrm>
              <a:off x="345" y="0"/>
              <a:ext cx="88"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2" name="Google Shape;132;p2"/>
            <p:cNvSpPr txBox="1"/>
            <p:nvPr/>
          </p:nvSpPr>
          <p:spPr>
            <a:xfrm>
              <a:off x="345" y="85"/>
              <a:ext cx="88" cy="89"/>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3" name="Google Shape;133;p2"/>
            <p:cNvSpPr txBox="1"/>
            <p:nvPr/>
          </p:nvSpPr>
          <p:spPr>
            <a:xfrm>
              <a:off x="173" y="173"/>
              <a:ext cx="86"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4" name="Google Shape;134;p2"/>
            <p:cNvSpPr txBox="1"/>
            <p:nvPr/>
          </p:nvSpPr>
          <p:spPr>
            <a:xfrm>
              <a:off x="83" y="86"/>
              <a:ext cx="89" cy="87"/>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5" name="Google Shape;135;p2"/>
            <p:cNvSpPr txBox="1"/>
            <p:nvPr/>
          </p:nvSpPr>
          <p:spPr>
            <a:xfrm>
              <a:off x="258" y="171"/>
              <a:ext cx="87" cy="87"/>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6" name="Google Shape;136;p2"/>
            <p:cNvSpPr txBox="1"/>
            <p:nvPr/>
          </p:nvSpPr>
          <p:spPr>
            <a:xfrm>
              <a:off x="173" y="258"/>
              <a:ext cx="86" cy="86"/>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37" name="Google Shape;137;p2"/>
          <p:cNvSpPr txBox="1">
            <a:spLocks noGrp="1"/>
          </p:cNvSpPr>
          <p:nvPr>
            <p:ph type="title"/>
          </p:nvPr>
        </p:nvSpPr>
        <p:spPr>
          <a:xfrm>
            <a:off x="755650" y="546100"/>
            <a:ext cx="7416800" cy="5969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dc2a9049e0_0_272"/>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H πολιτική ίσως είναι ένα από τα πεδία που δυσκολεύεται να συμβαδίσει με την ψηφιακή επανάσταση (ιδιαίτερα σε σχέση με την οικονομία).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(Dean, 2017, Beyond Radicalism and Resignation)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t>
            </a:r>
            <a:endParaRPr sz="1800"/>
          </a:p>
        </p:txBody>
      </p:sp>
      <p:grpSp>
        <p:nvGrpSpPr>
          <p:cNvPr id="423" name="Google Shape;423;g2dc2a9049e0_0_272"/>
          <p:cNvGrpSpPr/>
          <p:nvPr/>
        </p:nvGrpSpPr>
        <p:grpSpPr>
          <a:xfrm>
            <a:off x="0" y="0"/>
            <a:ext cx="8985250" cy="611188"/>
            <a:chOff x="0" y="0"/>
            <a:chExt cx="5660" cy="385"/>
          </a:xfrm>
        </p:grpSpPr>
        <p:sp>
          <p:nvSpPr>
            <p:cNvPr id="424" name="Google Shape;424;g2dc2a9049e0_0_272"/>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5" name="Google Shape;425;g2dc2a9049e0_0_272"/>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6" name="Google Shape;426;g2dc2a9049e0_0_272"/>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7" name="Google Shape;427;g2dc2a9049e0_0_272"/>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8" name="Google Shape;428;g2dc2a9049e0_0_272"/>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9" name="Google Shape;429;g2dc2a9049e0_0_272"/>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0" name="Google Shape;430;g2dc2a9049e0_0_272"/>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1" name="Google Shape;431;g2dc2a9049e0_0_272"/>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2" name="Google Shape;432;g2dc2a9049e0_0_272"/>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33" name="Google Shape;433;g2dc2a9049e0_0_272"/>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pic>
        <p:nvPicPr>
          <p:cNvPr id="434" name="Google Shape;434;g2dc2a9049e0_0_272"/>
          <p:cNvPicPr preferRelativeResize="0"/>
          <p:nvPr/>
        </p:nvPicPr>
        <p:blipFill>
          <a:blip r:embed="rId3">
            <a:alphaModFix/>
          </a:blip>
          <a:stretch>
            <a:fillRect/>
          </a:stretch>
        </p:blipFill>
        <p:spPr>
          <a:xfrm>
            <a:off x="250325" y="2080413"/>
            <a:ext cx="6334125" cy="3894125"/>
          </a:xfrm>
          <a:prstGeom prst="rect">
            <a:avLst/>
          </a:prstGeom>
          <a:noFill/>
          <a:ln>
            <a:noFill/>
          </a:ln>
        </p:spPr>
      </p:pic>
      <p:sp>
        <p:nvSpPr>
          <p:cNvPr id="435" name="Google Shape;435;g2dc2a9049e0_0_272"/>
          <p:cNvSpPr txBox="1"/>
          <p:nvPr/>
        </p:nvSpPr>
        <p:spPr>
          <a:xfrm>
            <a:off x="6823675" y="2312600"/>
            <a:ext cx="2107500" cy="4274400"/>
          </a:xfrm>
          <a:prstGeom prst="rect">
            <a:avLst/>
          </a:prstGeom>
          <a:solidFill>
            <a:srgbClr val="B2B2FF"/>
          </a:solidFill>
          <a:ln w="9525" cap="flat" cmpd="sng">
            <a:solidFill>
              <a:schemeClr val="dk1"/>
            </a:solidFill>
            <a:prstDash val="solid"/>
            <a:miter lim="8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rPr>
              <a:t>Η πολιτική (και η διοίκηση) εχουν 4 τρόπους να επιτύχουν τη συμμετοχή των πολιτών ψηφιακά: </a:t>
            </a:r>
            <a:r>
              <a:rPr lang="en-US" sz="1800" b="1">
                <a:solidFill>
                  <a:schemeClr val="dk1"/>
                </a:solidFill>
              </a:rPr>
              <a:t>α) έλεγχος/ διαφάνεια</a:t>
            </a:r>
            <a:endParaRPr sz="1800" b="1">
              <a:solidFill>
                <a:schemeClr val="dk1"/>
              </a:solidFill>
            </a:endParaRPr>
          </a:p>
          <a:p>
            <a:pPr marL="0" lvl="0" indent="0" algn="l" rtl="0">
              <a:spcBef>
                <a:spcPts val="0"/>
              </a:spcBef>
              <a:spcAft>
                <a:spcPts val="0"/>
              </a:spcAft>
              <a:buNone/>
            </a:pPr>
            <a:r>
              <a:rPr lang="en-US" sz="1800" b="1">
                <a:solidFill>
                  <a:schemeClr val="dk1"/>
                </a:solidFill>
              </a:rPr>
              <a:t>β) μεταφορά γνώσης</a:t>
            </a:r>
            <a:endParaRPr sz="1800" b="1">
              <a:solidFill>
                <a:schemeClr val="dk1"/>
              </a:solidFill>
            </a:endParaRPr>
          </a:p>
          <a:p>
            <a:pPr marL="0" lvl="0" indent="0" algn="l" rtl="0">
              <a:spcBef>
                <a:spcPts val="0"/>
              </a:spcBef>
              <a:spcAft>
                <a:spcPts val="0"/>
              </a:spcAft>
              <a:buNone/>
            </a:pPr>
            <a:r>
              <a:rPr lang="en-US" sz="1800" b="1">
                <a:solidFill>
                  <a:schemeClr val="dk1"/>
                </a:solidFill>
              </a:rPr>
              <a:t>γ) δυνατότητα επιλογής</a:t>
            </a:r>
            <a:endParaRPr sz="1800" b="1">
              <a:solidFill>
                <a:schemeClr val="dk1"/>
              </a:solidFill>
            </a:endParaRPr>
          </a:p>
          <a:p>
            <a:pPr marL="0" lvl="0" indent="0" algn="l" rtl="0">
              <a:spcBef>
                <a:spcPts val="0"/>
              </a:spcBef>
              <a:spcAft>
                <a:spcPts val="0"/>
              </a:spcAft>
              <a:buNone/>
            </a:pPr>
            <a:r>
              <a:rPr lang="en-US" sz="1800" b="1">
                <a:solidFill>
                  <a:schemeClr val="dk1"/>
                </a:solidFill>
              </a:rPr>
              <a:t>δ) συναπόφαση/ δράση</a:t>
            </a:r>
            <a:endParaRPr sz="1800" b="1">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dc2a9049e0_0_272"/>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smtClean="0"/>
              <a:t>    To </a:t>
            </a:r>
            <a:r>
              <a:rPr lang="el-GR" sz="1800" dirty="0" smtClean="0"/>
              <a:t>μοντέλο </a:t>
            </a:r>
            <a:r>
              <a:rPr lang="en-US" sz="1800" dirty="0" err="1" smtClean="0"/>
              <a:t>Obama</a:t>
            </a:r>
            <a:r>
              <a:rPr lang="en-US" sz="1800" dirty="0" smtClean="0"/>
              <a:t> </a:t>
            </a:r>
            <a:r>
              <a:rPr lang="el-GR" sz="1800" dirty="0" smtClean="0"/>
              <a:t>για την χρήση των </a:t>
            </a:r>
            <a:r>
              <a:rPr lang="en-US" sz="1800" dirty="0" smtClean="0"/>
              <a:t>social media </a:t>
            </a:r>
            <a:r>
              <a:rPr lang="el-GR" sz="1800" dirty="0" smtClean="0"/>
              <a:t>σε περίοδο εκλογών (2008 και 2012) βασιζόταν σε τρία σημεία</a:t>
            </a:r>
          </a:p>
          <a:p>
            <a:pPr marL="0" lvl="0" indent="0" algn="just" rtl="0">
              <a:lnSpc>
                <a:spcPct val="115000"/>
              </a:lnSpc>
              <a:spcBef>
                <a:spcPts val="0"/>
              </a:spcBef>
              <a:spcAft>
                <a:spcPts val="0"/>
              </a:spcAft>
              <a:buNone/>
            </a:pPr>
            <a:endParaRPr lang="el-GR" sz="1800" dirty="0" smtClean="0"/>
          </a:p>
          <a:p>
            <a:pPr marL="0" lvl="0" indent="0" algn="just" rtl="0">
              <a:lnSpc>
                <a:spcPct val="115000"/>
              </a:lnSpc>
              <a:spcBef>
                <a:spcPts val="0"/>
              </a:spcBef>
              <a:spcAft>
                <a:spcPts val="0"/>
              </a:spcAft>
              <a:buNone/>
            </a:pPr>
            <a:endParaRPr lang="el-GR" sz="1800" dirty="0" smtClean="0"/>
          </a:p>
          <a:p>
            <a:r>
              <a:rPr lang="el-GR" sz="1800" b="1" dirty="0" smtClean="0"/>
              <a:t>Ενσωμάτωση των </a:t>
            </a:r>
            <a:r>
              <a:rPr lang="el-GR" sz="1800" b="1" dirty="0" err="1" smtClean="0"/>
              <a:t>social</a:t>
            </a:r>
            <a:r>
              <a:rPr lang="el-GR" sz="1800" b="1" dirty="0" smtClean="0"/>
              <a:t> </a:t>
            </a:r>
            <a:r>
              <a:rPr lang="el-GR" sz="1800" b="1" dirty="0" err="1" smtClean="0"/>
              <a:t>media</a:t>
            </a:r>
            <a:r>
              <a:rPr lang="el-GR" sz="1800" b="1" dirty="0" smtClean="0"/>
              <a:t> σε όλες τις παραδοσιακές εκστρατείες</a:t>
            </a:r>
            <a:r>
              <a:rPr lang="el-GR" sz="1800" dirty="0" smtClean="0"/>
              <a:t> (όχι χωριστή "</a:t>
            </a:r>
            <a:r>
              <a:rPr lang="el-GR" sz="1800" dirty="0" err="1" smtClean="0"/>
              <a:t>online</a:t>
            </a:r>
            <a:r>
              <a:rPr lang="el-GR" sz="1800" dirty="0" smtClean="0"/>
              <a:t>" εκστρατεία).</a:t>
            </a:r>
          </a:p>
          <a:p>
            <a:pPr>
              <a:buNone/>
            </a:pPr>
            <a:endParaRPr lang="el-GR" sz="1800" dirty="0" smtClean="0"/>
          </a:p>
          <a:p>
            <a:r>
              <a:rPr lang="el-GR" sz="1800" b="1" dirty="0" smtClean="0"/>
              <a:t>Ενεργοποίηση και κινητοποίηση υποστηρικτών</a:t>
            </a:r>
            <a:r>
              <a:rPr lang="el-GR" sz="1800" dirty="0" smtClean="0"/>
              <a:t> μέσω εξατομικευμένης επικοινωνίας και προσωπικής συμμετοχής.</a:t>
            </a:r>
          </a:p>
          <a:p>
            <a:pPr>
              <a:buNone/>
            </a:pPr>
            <a:endParaRPr lang="el-GR" sz="1800" dirty="0" smtClean="0"/>
          </a:p>
          <a:p>
            <a:r>
              <a:rPr lang="el-GR" sz="1800" b="1" dirty="0" smtClean="0"/>
              <a:t>Χρήση ανάλυσης δεδομένων ("</a:t>
            </a:r>
            <a:r>
              <a:rPr lang="el-GR" sz="1800" b="1" dirty="0" err="1" smtClean="0"/>
              <a:t>big</a:t>
            </a:r>
            <a:r>
              <a:rPr lang="el-GR" sz="1800" b="1" dirty="0" smtClean="0"/>
              <a:t> </a:t>
            </a:r>
            <a:r>
              <a:rPr lang="el-GR" sz="1800" b="1" dirty="0" err="1" smtClean="0"/>
              <a:t>data</a:t>
            </a:r>
            <a:r>
              <a:rPr lang="el-GR" sz="1800" b="1" dirty="0" smtClean="0"/>
              <a:t>")</a:t>
            </a:r>
            <a:r>
              <a:rPr lang="el-GR" sz="1800" dirty="0" smtClean="0"/>
              <a:t> για στόχευση μηνυμάτων και οργάνωση πεδίου.</a:t>
            </a:r>
          </a:p>
          <a:p>
            <a:pPr marL="0" lvl="0" indent="0" algn="just" rtl="0">
              <a:lnSpc>
                <a:spcPct val="115000"/>
              </a:lnSpc>
              <a:spcBef>
                <a:spcPts val="0"/>
              </a:spcBef>
              <a:spcAft>
                <a:spcPts val="0"/>
              </a:spcAft>
              <a:buNone/>
            </a:pPr>
            <a:endParaRPr lang="el-GR" sz="1800" dirty="0" smtClean="0"/>
          </a:p>
          <a:p>
            <a:pPr marL="0" lvl="0" indent="0" algn="just" rtl="0">
              <a:lnSpc>
                <a:spcPct val="115000"/>
              </a:lnSpc>
              <a:spcBef>
                <a:spcPts val="0"/>
              </a:spcBef>
              <a:spcAft>
                <a:spcPts val="0"/>
              </a:spcAft>
              <a:buNone/>
            </a:pPr>
            <a:endParaRPr lang="el-GR" sz="1800" dirty="0" smtClean="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a:t>      </a:t>
            </a:r>
            <a:endParaRPr sz="1800"/>
          </a:p>
        </p:txBody>
      </p:sp>
      <p:grpSp>
        <p:nvGrpSpPr>
          <p:cNvPr id="2" name="Google Shape;423;g2dc2a9049e0_0_272"/>
          <p:cNvGrpSpPr/>
          <p:nvPr/>
        </p:nvGrpSpPr>
        <p:grpSpPr>
          <a:xfrm>
            <a:off x="0" y="0"/>
            <a:ext cx="8985250" cy="611188"/>
            <a:chOff x="0" y="0"/>
            <a:chExt cx="5660" cy="385"/>
          </a:xfrm>
        </p:grpSpPr>
        <p:sp>
          <p:nvSpPr>
            <p:cNvPr id="424" name="Google Shape;424;g2dc2a9049e0_0_272"/>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5" name="Google Shape;425;g2dc2a9049e0_0_272"/>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6" name="Google Shape;426;g2dc2a9049e0_0_272"/>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7" name="Google Shape;427;g2dc2a9049e0_0_272"/>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8" name="Google Shape;428;g2dc2a9049e0_0_272"/>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9" name="Google Shape;429;g2dc2a9049e0_0_272"/>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0" name="Google Shape;430;g2dc2a9049e0_0_272"/>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1" name="Google Shape;431;g2dc2a9049e0_0_272"/>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2" name="Google Shape;432;g2dc2a9049e0_0_272"/>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33" name="Google Shape;433;g2dc2a9049e0_0_272"/>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dc2a9049e0_0_272"/>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smtClean="0"/>
              <a:t>    To </a:t>
            </a:r>
            <a:r>
              <a:rPr lang="el-GR" sz="1800" dirty="0" smtClean="0"/>
              <a:t>μοντέλο </a:t>
            </a:r>
            <a:r>
              <a:rPr lang="en-US" sz="1800" dirty="0" err="1" smtClean="0"/>
              <a:t>Obama</a:t>
            </a:r>
            <a:r>
              <a:rPr lang="en-US" sz="1800" dirty="0" smtClean="0"/>
              <a:t> </a:t>
            </a:r>
            <a:r>
              <a:rPr lang="el-GR" sz="1800" dirty="0" smtClean="0"/>
              <a:t>για την χρήση των </a:t>
            </a:r>
            <a:r>
              <a:rPr lang="en-US" sz="1800" dirty="0" smtClean="0"/>
              <a:t>social media </a:t>
            </a:r>
            <a:r>
              <a:rPr lang="el-GR" sz="1800" dirty="0" smtClean="0"/>
              <a:t>σε περίοδο εκλογών (2008 και 2012)</a:t>
            </a:r>
          </a:p>
          <a:p>
            <a:pPr marL="0" lvl="0" indent="0" algn="just" rtl="0">
              <a:lnSpc>
                <a:spcPct val="115000"/>
              </a:lnSpc>
              <a:spcBef>
                <a:spcPts val="0"/>
              </a:spcBef>
              <a:spcAft>
                <a:spcPts val="0"/>
              </a:spcAft>
              <a:buNone/>
            </a:pPr>
            <a:endParaRPr lang="el-GR" sz="1800" dirty="0" smtClean="0"/>
          </a:p>
          <a:p>
            <a:pPr>
              <a:buNone/>
            </a:pPr>
            <a:r>
              <a:rPr lang="el-GR" sz="1800" b="1" dirty="0" smtClean="0"/>
              <a:t>    Νέα Εποχή στην Πολιτική Επικοινωνία</a:t>
            </a:r>
          </a:p>
          <a:p>
            <a:r>
              <a:rPr lang="el-GR" sz="1800" dirty="0" smtClean="0"/>
              <a:t>Πλήρης ενσωμάτωση των κοινωνικών δικτύων (</a:t>
            </a:r>
            <a:r>
              <a:rPr lang="el-GR" sz="1800" dirty="0" err="1" smtClean="0"/>
              <a:t>Facebook</a:t>
            </a:r>
            <a:r>
              <a:rPr lang="el-GR" sz="1800" dirty="0" smtClean="0"/>
              <a:t>, </a:t>
            </a:r>
            <a:r>
              <a:rPr lang="el-GR" sz="1800" dirty="0" err="1" smtClean="0"/>
              <a:t>YouTube</a:t>
            </a:r>
            <a:r>
              <a:rPr lang="el-GR" sz="1800" dirty="0" smtClean="0"/>
              <a:t>, </a:t>
            </a:r>
            <a:r>
              <a:rPr lang="el-GR" sz="1800" dirty="0" err="1" smtClean="0"/>
              <a:t>Twitter</a:t>
            </a:r>
            <a:r>
              <a:rPr lang="el-GR" sz="1800" dirty="0" smtClean="0"/>
              <a:t>, </a:t>
            </a:r>
            <a:r>
              <a:rPr lang="el-GR" sz="1800" dirty="0" err="1" smtClean="0"/>
              <a:t>MyBO</a:t>
            </a:r>
            <a:r>
              <a:rPr lang="el-GR" sz="1800" dirty="0" smtClean="0"/>
              <a:t>).</a:t>
            </a:r>
          </a:p>
          <a:p>
            <a:pPr>
              <a:buNone/>
            </a:pPr>
            <a:endParaRPr lang="el-GR" sz="1800" dirty="0" smtClean="0"/>
          </a:p>
          <a:p>
            <a:r>
              <a:rPr lang="el-GR" sz="1800" dirty="0" smtClean="0"/>
              <a:t>Η καμπάνια δεν ήταν χωρισμένη σε "</a:t>
            </a:r>
            <a:r>
              <a:rPr lang="el-GR" sz="1800" dirty="0" err="1" smtClean="0"/>
              <a:t>online</a:t>
            </a:r>
            <a:r>
              <a:rPr lang="el-GR" sz="1800" dirty="0" smtClean="0"/>
              <a:t>" και "</a:t>
            </a:r>
            <a:r>
              <a:rPr lang="el-GR" sz="1800" dirty="0" err="1" smtClean="0"/>
              <a:t>offline</a:t>
            </a:r>
            <a:r>
              <a:rPr lang="el-GR" sz="1800" dirty="0" smtClean="0"/>
              <a:t>" — </a:t>
            </a:r>
            <a:r>
              <a:rPr lang="el-GR" sz="1800" b="1" dirty="0" smtClean="0"/>
              <a:t>ένα ενιαίο στρατηγικό σχέδιο</a:t>
            </a:r>
            <a:r>
              <a:rPr lang="el-GR" sz="1800" dirty="0" smtClean="0"/>
              <a:t>.</a:t>
            </a:r>
          </a:p>
          <a:p>
            <a:pPr>
              <a:buNone/>
            </a:pPr>
            <a:endParaRPr lang="el-GR" sz="1800" dirty="0" smtClean="0"/>
          </a:p>
          <a:p>
            <a:r>
              <a:rPr lang="el-GR" sz="1800" dirty="0" smtClean="0"/>
              <a:t>Προσφορά εργαλείων εξατομικευμένης συμμετοχής στους πολίτες.</a:t>
            </a:r>
          </a:p>
          <a:p>
            <a:pPr>
              <a:buNone/>
            </a:pPr>
            <a:endParaRPr lang="el-GR" sz="1800" dirty="0" smtClean="0"/>
          </a:p>
          <a:p>
            <a:r>
              <a:rPr lang="el-GR" sz="1800" b="1" dirty="0" smtClean="0"/>
              <a:t>Προσωποποιημένη πολιτική επικοινωνία</a:t>
            </a:r>
            <a:r>
              <a:rPr lang="el-GR" sz="1800" dirty="0" smtClean="0"/>
              <a:t>: σύνδεση υποψηφίου με προσωπικές ιστορίες πολιτών.</a:t>
            </a:r>
          </a:p>
          <a:p>
            <a:pPr marL="0" lvl="0" indent="0" algn="just" rtl="0">
              <a:lnSpc>
                <a:spcPct val="115000"/>
              </a:lnSpc>
              <a:spcBef>
                <a:spcPts val="0"/>
              </a:spcBef>
              <a:spcAft>
                <a:spcPts val="0"/>
              </a:spcAft>
              <a:buNone/>
            </a:pPr>
            <a:endParaRPr lang="el-GR" sz="1800" dirty="0" smtClean="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a:t>      </a:t>
            </a:r>
            <a:endParaRPr sz="1800"/>
          </a:p>
        </p:txBody>
      </p:sp>
      <p:grpSp>
        <p:nvGrpSpPr>
          <p:cNvPr id="2" name="Google Shape;423;g2dc2a9049e0_0_272"/>
          <p:cNvGrpSpPr/>
          <p:nvPr/>
        </p:nvGrpSpPr>
        <p:grpSpPr>
          <a:xfrm>
            <a:off x="0" y="0"/>
            <a:ext cx="8985250" cy="611188"/>
            <a:chOff x="0" y="0"/>
            <a:chExt cx="5660" cy="385"/>
          </a:xfrm>
        </p:grpSpPr>
        <p:sp>
          <p:nvSpPr>
            <p:cNvPr id="424" name="Google Shape;424;g2dc2a9049e0_0_272"/>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5" name="Google Shape;425;g2dc2a9049e0_0_272"/>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6" name="Google Shape;426;g2dc2a9049e0_0_272"/>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7" name="Google Shape;427;g2dc2a9049e0_0_272"/>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8" name="Google Shape;428;g2dc2a9049e0_0_272"/>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9" name="Google Shape;429;g2dc2a9049e0_0_272"/>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0" name="Google Shape;430;g2dc2a9049e0_0_272"/>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1" name="Google Shape;431;g2dc2a9049e0_0_272"/>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2" name="Google Shape;432;g2dc2a9049e0_0_272"/>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33" name="Google Shape;433;g2dc2a9049e0_0_272"/>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dc2a9049e0_0_272"/>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smtClean="0"/>
              <a:t>    To </a:t>
            </a:r>
            <a:r>
              <a:rPr lang="el-GR" sz="1800" dirty="0" smtClean="0"/>
              <a:t>μοντέλο </a:t>
            </a:r>
            <a:r>
              <a:rPr lang="en-US" sz="1800" dirty="0" err="1" smtClean="0"/>
              <a:t>Obama</a:t>
            </a:r>
            <a:r>
              <a:rPr lang="en-US" sz="1800" dirty="0" smtClean="0"/>
              <a:t> </a:t>
            </a:r>
            <a:r>
              <a:rPr lang="el-GR" sz="1800" dirty="0" smtClean="0"/>
              <a:t>για την χρήση των </a:t>
            </a:r>
            <a:r>
              <a:rPr lang="en-US" sz="1800" dirty="0" smtClean="0"/>
              <a:t>social media </a:t>
            </a:r>
            <a:r>
              <a:rPr lang="el-GR" sz="1800" dirty="0" smtClean="0"/>
              <a:t>σε περίοδο εκλογών (2008 και 2012)</a:t>
            </a:r>
          </a:p>
          <a:p>
            <a:pPr marL="0" lvl="0" indent="0" algn="just" rtl="0">
              <a:lnSpc>
                <a:spcPct val="115000"/>
              </a:lnSpc>
              <a:spcBef>
                <a:spcPts val="0"/>
              </a:spcBef>
              <a:spcAft>
                <a:spcPts val="0"/>
              </a:spcAft>
              <a:buNone/>
            </a:pPr>
            <a:endParaRPr lang="el-GR" sz="1800" dirty="0" smtClean="0"/>
          </a:p>
          <a:p>
            <a:pPr>
              <a:buNone/>
            </a:pPr>
            <a:r>
              <a:rPr lang="el-GR" sz="1800" b="1" dirty="0" smtClean="0"/>
              <a:t> Η Κινητοποίηση των Πολιτών</a:t>
            </a:r>
          </a:p>
          <a:p>
            <a:endParaRPr lang="el-GR" sz="1800" b="1" dirty="0" smtClean="0"/>
          </a:p>
          <a:p>
            <a:r>
              <a:rPr lang="el-GR" sz="1800" dirty="0" smtClean="0"/>
              <a:t>Δημιουργία κλίματος </a:t>
            </a:r>
            <a:r>
              <a:rPr lang="el-GR" sz="1800" b="1" dirty="0" smtClean="0"/>
              <a:t>κοινωνικού κινήματος</a:t>
            </a:r>
            <a:r>
              <a:rPr lang="el-GR" sz="1800" dirty="0" smtClean="0"/>
              <a:t> το 2008 ("</a:t>
            </a:r>
            <a:r>
              <a:rPr lang="el-GR" sz="1800" dirty="0" err="1" smtClean="0"/>
              <a:t>Yes</a:t>
            </a:r>
            <a:r>
              <a:rPr lang="el-GR" sz="1800" dirty="0" smtClean="0"/>
              <a:t> </a:t>
            </a:r>
            <a:r>
              <a:rPr lang="el-GR" sz="1800" dirty="0" err="1" smtClean="0"/>
              <a:t>We</a:t>
            </a:r>
            <a:r>
              <a:rPr lang="el-GR" sz="1800" dirty="0" smtClean="0"/>
              <a:t> </a:t>
            </a:r>
            <a:r>
              <a:rPr lang="el-GR" sz="1800" dirty="0" err="1" smtClean="0"/>
              <a:t>Can</a:t>
            </a:r>
            <a:r>
              <a:rPr lang="el-GR" sz="1800" dirty="0" smtClean="0"/>
              <a:t>").</a:t>
            </a:r>
          </a:p>
          <a:p>
            <a:pPr>
              <a:buNone/>
            </a:pPr>
            <a:endParaRPr lang="el-GR" sz="1800" dirty="0" smtClean="0"/>
          </a:p>
          <a:p>
            <a:r>
              <a:rPr lang="el-GR" sz="1800" dirty="0" smtClean="0"/>
              <a:t>Ενθάρρυνση </a:t>
            </a:r>
            <a:r>
              <a:rPr lang="el-GR" sz="1800" b="1" dirty="0" smtClean="0"/>
              <a:t>αυθόρμητης συμμετοχής</a:t>
            </a:r>
            <a:r>
              <a:rPr lang="el-GR" sz="1800" dirty="0" smtClean="0"/>
              <a:t> μέσω </a:t>
            </a:r>
            <a:r>
              <a:rPr lang="el-GR" sz="1800" dirty="0" err="1" smtClean="0"/>
              <a:t>MyBO</a:t>
            </a:r>
            <a:r>
              <a:rPr lang="el-GR" sz="1800" dirty="0" smtClean="0"/>
              <a:t> και κοινωνικών μέσων.</a:t>
            </a:r>
          </a:p>
          <a:p>
            <a:pPr>
              <a:buNone/>
            </a:pPr>
            <a:endParaRPr lang="el-GR" sz="1800" dirty="0" smtClean="0"/>
          </a:p>
          <a:p>
            <a:r>
              <a:rPr lang="el-GR" sz="1800" dirty="0" smtClean="0"/>
              <a:t>Δυναμική στρατολόγηση εθελοντών και </a:t>
            </a:r>
            <a:r>
              <a:rPr lang="el-GR" sz="1800" dirty="0" err="1" smtClean="0"/>
              <a:t>μικροδωρεών</a:t>
            </a:r>
            <a:r>
              <a:rPr lang="el-GR" sz="1800" dirty="0" smtClean="0"/>
              <a:t> μέσω </a:t>
            </a:r>
            <a:r>
              <a:rPr lang="el-GR" sz="1800" dirty="0" err="1" smtClean="0"/>
              <a:t>social</a:t>
            </a:r>
            <a:r>
              <a:rPr lang="el-GR" sz="1800" dirty="0" smtClean="0"/>
              <a:t> </a:t>
            </a:r>
            <a:r>
              <a:rPr lang="el-GR" sz="1800" dirty="0" err="1" smtClean="0"/>
              <a:t>media</a:t>
            </a:r>
            <a:r>
              <a:rPr lang="el-GR" sz="1800" dirty="0" smtClean="0"/>
              <a:t>.</a:t>
            </a:r>
          </a:p>
          <a:p>
            <a:pPr>
              <a:buNone/>
            </a:pPr>
            <a:endParaRPr lang="el-GR" sz="1800" dirty="0" smtClean="0"/>
          </a:p>
          <a:p>
            <a:r>
              <a:rPr lang="el-GR" sz="1800" dirty="0" smtClean="0"/>
              <a:t>Συνδυασμός ψηφιακών εργαλείων και κλασικού "</a:t>
            </a:r>
            <a:r>
              <a:rPr lang="el-GR" sz="1800" dirty="0" err="1" smtClean="0"/>
              <a:t>ground</a:t>
            </a:r>
            <a:r>
              <a:rPr lang="el-GR" sz="1800" dirty="0" smtClean="0"/>
              <a:t> </a:t>
            </a:r>
            <a:r>
              <a:rPr lang="el-GR" sz="1800" dirty="0" err="1" smtClean="0"/>
              <a:t>game</a:t>
            </a:r>
            <a:r>
              <a:rPr lang="el-GR" sz="1800" dirty="0" smtClean="0"/>
              <a:t>" (700 γραφεία εκστρατείας).</a:t>
            </a:r>
          </a:p>
          <a:p>
            <a:pPr>
              <a:buNone/>
            </a:pPr>
            <a:endParaRPr lang="el-GR" sz="1800" dirty="0" smtClean="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a:t>      </a:t>
            </a:r>
            <a:endParaRPr sz="1800"/>
          </a:p>
        </p:txBody>
      </p:sp>
      <p:grpSp>
        <p:nvGrpSpPr>
          <p:cNvPr id="2" name="Google Shape;423;g2dc2a9049e0_0_272"/>
          <p:cNvGrpSpPr/>
          <p:nvPr/>
        </p:nvGrpSpPr>
        <p:grpSpPr>
          <a:xfrm>
            <a:off x="0" y="0"/>
            <a:ext cx="8985250" cy="611188"/>
            <a:chOff x="0" y="0"/>
            <a:chExt cx="5660" cy="385"/>
          </a:xfrm>
        </p:grpSpPr>
        <p:sp>
          <p:nvSpPr>
            <p:cNvPr id="424" name="Google Shape;424;g2dc2a9049e0_0_272"/>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5" name="Google Shape;425;g2dc2a9049e0_0_272"/>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6" name="Google Shape;426;g2dc2a9049e0_0_272"/>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7" name="Google Shape;427;g2dc2a9049e0_0_272"/>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8" name="Google Shape;428;g2dc2a9049e0_0_272"/>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9" name="Google Shape;429;g2dc2a9049e0_0_272"/>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0" name="Google Shape;430;g2dc2a9049e0_0_272"/>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1" name="Google Shape;431;g2dc2a9049e0_0_272"/>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2" name="Google Shape;432;g2dc2a9049e0_0_272"/>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33" name="Google Shape;433;g2dc2a9049e0_0_272"/>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dc2a9049e0_0_272"/>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smtClean="0"/>
              <a:t>    To </a:t>
            </a:r>
            <a:r>
              <a:rPr lang="el-GR" sz="1800" dirty="0" smtClean="0"/>
              <a:t>μοντέλο </a:t>
            </a:r>
            <a:r>
              <a:rPr lang="en-US" sz="1800" dirty="0" err="1" smtClean="0"/>
              <a:t>Obama</a:t>
            </a:r>
            <a:r>
              <a:rPr lang="en-US" sz="1800" dirty="0" smtClean="0"/>
              <a:t> </a:t>
            </a:r>
            <a:r>
              <a:rPr lang="el-GR" sz="1800" dirty="0" smtClean="0"/>
              <a:t>για την χρήση των </a:t>
            </a:r>
            <a:r>
              <a:rPr lang="en-US" sz="1800" dirty="0" smtClean="0"/>
              <a:t>social media </a:t>
            </a:r>
            <a:r>
              <a:rPr lang="el-GR" sz="1800" dirty="0" smtClean="0"/>
              <a:t>σε περίοδο εκλογών (2008 και 2012)</a:t>
            </a:r>
          </a:p>
          <a:p>
            <a:pPr marL="0" lvl="0" indent="0" algn="just" rtl="0">
              <a:lnSpc>
                <a:spcPct val="115000"/>
              </a:lnSpc>
              <a:spcBef>
                <a:spcPts val="0"/>
              </a:spcBef>
              <a:spcAft>
                <a:spcPts val="0"/>
              </a:spcAft>
              <a:buNone/>
            </a:pPr>
            <a:endParaRPr lang="el-GR" sz="1800" dirty="0" smtClean="0"/>
          </a:p>
          <a:p>
            <a:pPr>
              <a:buNone/>
            </a:pPr>
            <a:r>
              <a:rPr lang="en-US" sz="1800" b="1" dirty="0" smtClean="0"/>
              <a:t>     </a:t>
            </a:r>
            <a:r>
              <a:rPr lang="el-GR" sz="1800" b="1" dirty="0" smtClean="0"/>
              <a:t>Ανάλυση Δεδομένων και Εξατομίκευση (2012)</a:t>
            </a:r>
            <a:endParaRPr lang="en-US" sz="1800" b="1" dirty="0" smtClean="0"/>
          </a:p>
          <a:p>
            <a:pPr>
              <a:buNone/>
            </a:pPr>
            <a:endParaRPr lang="el-GR" sz="1800" b="1" dirty="0" smtClean="0"/>
          </a:p>
          <a:p>
            <a:r>
              <a:rPr lang="el-GR" sz="1800" dirty="0" smtClean="0"/>
              <a:t>Επανάσταση στη χρήση </a:t>
            </a:r>
            <a:r>
              <a:rPr lang="el-GR" sz="1800" b="1" dirty="0" err="1" smtClean="0"/>
              <a:t>big</a:t>
            </a:r>
            <a:r>
              <a:rPr lang="el-GR" sz="1800" b="1" dirty="0" smtClean="0"/>
              <a:t> </a:t>
            </a:r>
            <a:r>
              <a:rPr lang="el-GR" sz="1800" b="1" dirty="0" err="1" smtClean="0"/>
              <a:t>data</a:t>
            </a:r>
            <a:r>
              <a:rPr lang="el-GR" sz="1800" dirty="0" smtClean="0"/>
              <a:t> και </a:t>
            </a:r>
            <a:r>
              <a:rPr lang="el-GR" sz="1800" b="1" dirty="0" err="1" smtClean="0"/>
              <a:t>συμπεριφορικών</a:t>
            </a:r>
            <a:r>
              <a:rPr lang="el-GR" sz="1800" b="1" dirty="0" smtClean="0"/>
              <a:t> μοντέλων</a:t>
            </a:r>
            <a:r>
              <a:rPr lang="el-GR" sz="1800" dirty="0" smtClean="0"/>
              <a:t>.</a:t>
            </a:r>
            <a:endParaRPr lang="en-US" sz="1800" dirty="0" smtClean="0"/>
          </a:p>
          <a:p>
            <a:pPr>
              <a:buNone/>
            </a:pPr>
            <a:endParaRPr lang="el-GR" sz="1800" dirty="0" smtClean="0"/>
          </a:p>
          <a:p>
            <a:r>
              <a:rPr lang="el-GR" sz="1800" dirty="0" smtClean="0"/>
              <a:t>Προσωπική στόχευση μηνυμάτων βάσει κοινωνικών και καταναλωτικών δεδομένων.</a:t>
            </a:r>
            <a:endParaRPr lang="en-US" sz="1800" dirty="0" smtClean="0"/>
          </a:p>
          <a:p>
            <a:pPr>
              <a:buNone/>
            </a:pPr>
            <a:endParaRPr lang="el-GR" sz="1800" dirty="0" smtClean="0"/>
          </a:p>
          <a:p>
            <a:r>
              <a:rPr lang="el-GR" sz="1800" dirty="0" smtClean="0"/>
              <a:t>Εργαλεία όπως το </a:t>
            </a:r>
            <a:r>
              <a:rPr lang="el-GR" sz="1800" b="1" dirty="0" err="1" smtClean="0"/>
              <a:t>Dashboard</a:t>
            </a:r>
            <a:r>
              <a:rPr lang="el-GR" sz="1800" dirty="0" smtClean="0"/>
              <a:t> συνδύαζαν </a:t>
            </a:r>
            <a:r>
              <a:rPr lang="el-GR" sz="1800" dirty="0" err="1" smtClean="0"/>
              <a:t>online</a:t>
            </a:r>
            <a:r>
              <a:rPr lang="el-GR" sz="1800" dirty="0" smtClean="0"/>
              <a:t> κινητοποίηση και τοπική δράση.</a:t>
            </a:r>
            <a:endParaRPr lang="en-US" sz="1800" dirty="0" smtClean="0"/>
          </a:p>
          <a:p>
            <a:pPr>
              <a:buNone/>
            </a:pPr>
            <a:endParaRPr lang="el-GR" sz="1800" dirty="0" smtClean="0"/>
          </a:p>
          <a:p>
            <a:r>
              <a:rPr lang="el-GR" sz="1800" b="1" dirty="0" err="1" smtClean="0"/>
              <a:t>Μικροστοχευμένες</a:t>
            </a:r>
            <a:r>
              <a:rPr lang="el-GR" sz="1800" b="1" dirty="0" smtClean="0"/>
              <a:t> διαφημίσεις</a:t>
            </a:r>
            <a:r>
              <a:rPr lang="el-GR" sz="1800" dirty="0" smtClean="0"/>
              <a:t> σε τηλεόραση και </a:t>
            </a:r>
            <a:r>
              <a:rPr lang="el-GR" sz="1800" dirty="0" err="1" smtClean="0"/>
              <a:t>social</a:t>
            </a:r>
            <a:r>
              <a:rPr lang="el-GR" sz="1800" dirty="0" smtClean="0"/>
              <a:t> </a:t>
            </a:r>
            <a:r>
              <a:rPr lang="el-GR" sz="1800" dirty="0" err="1" smtClean="0"/>
              <a:t>media</a:t>
            </a:r>
            <a:r>
              <a:rPr lang="el-GR" sz="1800" dirty="0" smtClean="0"/>
              <a:t>, βασισμένες σε προβλέψεις συμπεριφοράς.</a:t>
            </a:r>
          </a:p>
          <a:p>
            <a:pPr>
              <a:buNone/>
            </a:pPr>
            <a:endParaRPr lang="el-GR" sz="1800" dirty="0" smtClean="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a:t>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a:t>      </a:t>
            </a:r>
            <a:endParaRPr sz="1800"/>
          </a:p>
        </p:txBody>
      </p:sp>
      <p:grpSp>
        <p:nvGrpSpPr>
          <p:cNvPr id="2" name="Google Shape;423;g2dc2a9049e0_0_272"/>
          <p:cNvGrpSpPr/>
          <p:nvPr/>
        </p:nvGrpSpPr>
        <p:grpSpPr>
          <a:xfrm>
            <a:off x="0" y="0"/>
            <a:ext cx="8985250" cy="611188"/>
            <a:chOff x="0" y="0"/>
            <a:chExt cx="5660" cy="385"/>
          </a:xfrm>
        </p:grpSpPr>
        <p:sp>
          <p:nvSpPr>
            <p:cNvPr id="424" name="Google Shape;424;g2dc2a9049e0_0_272"/>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5" name="Google Shape;425;g2dc2a9049e0_0_272"/>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6" name="Google Shape;426;g2dc2a9049e0_0_272"/>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7" name="Google Shape;427;g2dc2a9049e0_0_272"/>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8" name="Google Shape;428;g2dc2a9049e0_0_272"/>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9" name="Google Shape;429;g2dc2a9049e0_0_272"/>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0" name="Google Shape;430;g2dc2a9049e0_0_272"/>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1" name="Google Shape;431;g2dc2a9049e0_0_272"/>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2" name="Google Shape;432;g2dc2a9049e0_0_272"/>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33" name="Google Shape;433;g2dc2a9049e0_0_272"/>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dirty="0" err="1"/>
              <a:t>Ψηφιακή</a:t>
            </a:r>
            <a:r>
              <a:rPr lang="en-US" sz="2000" b="1" dirty="0"/>
              <a:t> </a:t>
            </a:r>
            <a:r>
              <a:rPr lang="en-US" sz="2000" b="1" dirty="0" err="1"/>
              <a:t>Πολιτική</a:t>
            </a:r>
            <a:r>
              <a:rPr lang="en-US" sz="2000" b="1" dirty="0"/>
              <a:t> </a:t>
            </a:r>
            <a:r>
              <a:rPr lang="en-US" sz="2000" b="1" dirty="0" err="1"/>
              <a:t>Επικοινωνία</a:t>
            </a:r>
            <a:r>
              <a:rPr lang="en-US" sz="2000" b="1" dirty="0"/>
              <a:t> (Digital Political Communication)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ca82e0b66e_0_47"/>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257175" algn="just" rtl="0">
              <a:lnSpc>
                <a:spcPct val="80000"/>
              </a:lnSpc>
              <a:spcBef>
                <a:spcPts val="0"/>
              </a:spcBef>
              <a:spcAft>
                <a:spcPts val="0"/>
              </a:spcAft>
              <a:buClr>
                <a:schemeClr val="lt2"/>
              </a:buClr>
              <a:buSzPts val="1350"/>
              <a:buFont typeface="Noto Sans Symbols"/>
              <a:buNone/>
            </a:pPr>
            <a:endParaRPr sz="1800"/>
          </a:p>
          <a:p>
            <a:pPr marL="342900" lvl="0" indent="-257175" algn="just" rtl="0">
              <a:lnSpc>
                <a:spcPct val="80000"/>
              </a:lnSpc>
              <a:spcBef>
                <a:spcPts val="0"/>
              </a:spcBef>
              <a:spcAft>
                <a:spcPts val="0"/>
              </a:spcAft>
              <a:buClr>
                <a:schemeClr val="lt2"/>
              </a:buClr>
              <a:buSzPts val="1350"/>
              <a:buFont typeface="Noto Sans Symbols"/>
              <a:buNone/>
            </a:pPr>
            <a:endParaRPr sz="1800"/>
          </a:p>
          <a:p>
            <a:pPr marL="342900" lvl="0" indent="-257175" algn="just" rtl="0">
              <a:lnSpc>
                <a:spcPct val="80000"/>
              </a:lnSpc>
              <a:spcBef>
                <a:spcPts val="0"/>
              </a:spcBef>
              <a:spcAft>
                <a:spcPts val="0"/>
              </a:spcAft>
              <a:buClr>
                <a:schemeClr val="lt2"/>
              </a:buClr>
              <a:buSzPts val="1350"/>
              <a:buFont typeface="Noto Sans Symbols"/>
              <a:buNone/>
            </a:pPr>
            <a:endParaRPr sz="1800"/>
          </a:p>
          <a:p>
            <a:pPr marL="457200" lvl="0" indent="-342900" algn="just" rtl="0">
              <a:lnSpc>
                <a:spcPct val="115000"/>
              </a:lnSpc>
              <a:spcBef>
                <a:spcPts val="0"/>
              </a:spcBef>
              <a:spcAft>
                <a:spcPts val="0"/>
              </a:spcAft>
              <a:buSzPts val="1800"/>
              <a:buChar char="-"/>
            </a:pPr>
            <a:r>
              <a:rPr lang="en-US" sz="1800"/>
              <a:t>Από πολλές απόψεις, ο Donald Trump, στην προεκλογική περίοδο του 2016 (ήδη από τις προκριματικές εκλογές των ρεπουμπλικανών) εισήγαγε ή αλλιώς εντατικοποίησε ένα μοντέλο πολιτικής επικοινωνίας που χρησιμοποίησε όλα αυτά στοιχεία (fake news, post- truth, post- politics, populism) στο πλαίσιο μιας αδιάκοπης εφαρμογής της πολιτικής επικοινωνίας, που συνεχίστηκε και επί της προεδρίας του.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Το μοντέλο Trump θα πρέπει να μας προβληματίζει καθώς υπάρχουν πολλά παραδείγματα χωρών όπου συναντάμε πολλές ομοιότητες. (Π.χ. Ευρώπη: Ολλανδία, Ιταλία, Ουγγαρία, Πολωνία, Γαλλία, Λατινική Αμερική: Αργεντινή). Επίσης, είναι πολύ σημαντικό να δούμε αν θα επιβραβευτεί ακόμα μια φορά στις προεδρικές εκλογές που θα λάβουν χώρα στις ΗΠΑ το 2024.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2000"/>
          </a:p>
        </p:txBody>
      </p:sp>
      <p:grpSp>
        <p:nvGrpSpPr>
          <p:cNvPr id="2" name="Google Shape;209;g2ca82e0b66e_0_47"/>
          <p:cNvGrpSpPr/>
          <p:nvPr/>
        </p:nvGrpSpPr>
        <p:grpSpPr>
          <a:xfrm>
            <a:off x="0" y="0"/>
            <a:ext cx="8985250" cy="611188"/>
            <a:chOff x="0" y="0"/>
            <a:chExt cx="5660" cy="385"/>
          </a:xfrm>
        </p:grpSpPr>
        <p:sp>
          <p:nvSpPr>
            <p:cNvPr id="210" name="Google Shape;210;g2ca82e0b66e_0_47"/>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1" name="Google Shape;211;g2ca82e0b66e_0_47"/>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2" name="Google Shape;212;g2ca82e0b66e_0_47"/>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3" name="Google Shape;213;g2ca82e0b66e_0_47"/>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4" name="Google Shape;214;g2ca82e0b66e_0_47"/>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5" name="Google Shape;215;g2ca82e0b66e_0_47"/>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6" name="Google Shape;216;g2ca82e0b66e_0_47"/>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7" name="Google Shape;217;g2ca82e0b66e_0_47"/>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8" name="Google Shape;218;g2ca82e0b66e_0_47"/>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19" name="Google Shape;219;g2ca82e0b66e_0_47"/>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ca82e0b66e_0_78"/>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257175" algn="just" rtl="0">
              <a:lnSpc>
                <a:spcPct val="80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endParaRPr sz="2000"/>
          </a:p>
        </p:txBody>
      </p:sp>
      <p:grpSp>
        <p:nvGrpSpPr>
          <p:cNvPr id="2" name="Google Shape;225;g2ca82e0b66e_0_78"/>
          <p:cNvGrpSpPr/>
          <p:nvPr/>
        </p:nvGrpSpPr>
        <p:grpSpPr>
          <a:xfrm>
            <a:off x="0" y="0"/>
            <a:ext cx="8985250" cy="611188"/>
            <a:chOff x="0" y="0"/>
            <a:chExt cx="5660" cy="385"/>
          </a:xfrm>
        </p:grpSpPr>
        <p:sp>
          <p:nvSpPr>
            <p:cNvPr id="226" name="Google Shape;226;g2ca82e0b66e_0_78"/>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7" name="Google Shape;227;g2ca82e0b66e_0_78"/>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8" name="Google Shape;228;g2ca82e0b66e_0_78"/>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9" name="Google Shape;229;g2ca82e0b66e_0_78"/>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0" name="Google Shape;230;g2ca82e0b66e_0_78"/>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1" name="Google Shape;231;g2ca82e0b66e_0_78"/>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2" name="Google Shape;232;g2ca82e0b66e_0_78"/>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3" name="Google Shape;233;g2ca82e0b66e_0_78"/>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4" name="Google Shape;234;g2ca82e0b66e_0_78"/>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35" name="Google Shape;235;g2ca82e0b66e_0_78"/>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pic>
        <p:nvPicPr>
          <p:cNvPr id="236" name="Google Shape;236;g2ca82e0b66e_0_78"/>
          <p:cNvPicPr preferRelativeResize="0"/>
          <p:nvPr/>
        </p:nvPicPr>
        <p:blipFill>
          <a:blip r:embed="rId3">
            <a:alphaModFix/>
          </a:blip>
          <a:stretch>
            <a:fillRect/>
          </a:stretch>
        </p:blipFill>
        <p:spPr>
          <a:xfrm>
            <a:off x="212250" y="1588125"/>
            <a:ext cx="4080075" cy="4898574"/>
          </a:xfrm>
          <a:prstGeom prst="rect">
            <a:avLst/>
          </a:prstGeom>
          <a:noFill/>
          <a:ln>
            <a:noFill/>
          </a:ln>
        </p:spPr>
      </p:pic>
      <p:pic>
        <p:nvPicPr>
          <p:cNvPr id="237" name="Google Shape;237;g2ca82e0b66e_0_78"/>
          <p:cNvPicPr preferRelativeResize="0"/>
          <p:nvPr/>
        </p:nvPicPr>
        <p:blipFill>
          <a:blip r:embed="rId4">
            <a:alphaModFix/>
          </a:blip>
          <a:stretch>
            <a:fillRect/>
          </a:stretch>
        </p:blipFill>
        <p:spPr>
          <a:xfrm>
            <a:off x="4453575" y="1305050"/>
            <a:ext cx="4600926" cy="5237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ca82e0b66e_0_95"/>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lt2"/>
              </a:buClr>
              <a:buSzPts val="1350"/>
              <a:buFont typeface="Noto Sans Symbols"/>
              <a:buNone/>
            </a:pPr>
            <a:r>
              <a:rPr lang="en-US" sz="1800" dirty="0" err="1"/>
              <a:t>Σε</a:t>
            </a:r>
            <a:r>
              <a:rPr lang="en-US" sz="1800" dirty="0"/>
              <a:t> </a:t>
            </a:r>
            <a:r>
              <a:rPr lang="en-US" sz="1800" dirty="0" err="1"/>
              <a:t>ότι</a:t>
            </a:r>
            <a:r>
              <a:rPr lang="en-US" sz="1800" dirty="0"/>
              <a:t> </a:t>
            </a:r>
            <a:r>
              <a:rPr lang="en-US" sz="1800" dirty="0" err="1"/>
              <a:t>αφορά</a:t>
            </a:r>
            <a:r>
              <a:rPr lang="en-US" sz="1800" dirty="0"/>
              <a:t> </a:t>
            </a:r>
            <a:r>
              <a:rPr lang="en-US" sz="1800" dirty="0" err="1"/>
              <a:t>το</a:t>
            </a:r>
            <a:r>
              <a:rPr lang="en-US" sz="1800" dirty="0"/>
              <a:t> </a:t>
            </a:r>
            <a:r>
              <a:rPr lang="en-US" sz="1800" dirty="0" err="1"/>
              <a:t>μοντέλο</a:t>
            </a:r>
            <a:r>
              <a:rPr lang="en-US" sz="1800" dirty="0"/>
              <a:t> </a:t>
            </a:r>
            <a:r>
              <a:rPr lang="en-US" sz="1800" dirty="0" err="1"/>
              <a:t>πολιτικής</a:t>
            </a:r>
            <a:r>
              <a:rPr lang="en-US" sz="1800" dirty="0"/>
              <a:t> </a:t>
            </a:r>
            <a:r>
              <a:rPr lang="en-US" sz="1800" dirty="0" err="1"/>
              <a:t>επικοινωνίας</a:t>
            </a:r>
            <a:r>
              <a:rPr lang="en-US" sz="1800" dirty="0"/>
              <a:t> </a:t>
            </a:r>
            <a:r>
              <a:rPr lang="en-US" sz="1800" dirty="0" err="1"/>
              <a:t>του</a:t>
            </a:r>
            <a:r>
              <a:rPr lang="en-US" sz="1800" dirty="0"/>
              <a:t> Trump, </a:t>
            </a:r>
            <a:r>
              <a:rPr lang="en-US" sz="1800" dirty="0" err="1"/>
              <a:t>θα</a:t>
            </a:r>
            <a:r>
              <a:rPr lang="en-US" sz="1800" dirty="0"/>
              <a:t> </a:t>
            </a:r>
            <a:r>
              <a:rPr lang="en-US" sz="1800" dirty="0" err="1"/>
              <a:t>εξετάσουμε</a:t>
            </a:r>
            <a:r>
              <a:rPr lang="en-US" sz="1800" dirty="0"/>
              <a:t> </a:t>
            </a:r>
            <a:r>
              <a:rPr lang="en-US" sz="1800" dirty="0" err="1"/>
              <a:t>τα</a:t>
            </a:r>
            <a:r>
              <a:rPr lang="en-US" sz="1800" dirty="0"/>
              <a:t> </a:t>
            </a:r>
            <a:r>
              <a:rPr lang="en-US" sz="1800" dirty="0" err="1"/>
              <a:t>εξής</a:t>
            </a:r>
            <a:r>
              <a:rPr lang="en-US" sz="1800" dirty="0"/>
              <a:t> 5 </a:t>
            </a:r>
            <a:r>
              <a:rPr lang="en-US" sz="1800" dirty="0" err="1"/>
              <a:t>στοιχεία</a:t>
            </a:r>
            <a:r>
              <a:rPr lang="en-US" sz="1800" dirty="0"/>
              <a:t>: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dirty="0"/>
              <a:t>1. </a:t>
            </a:r>
            <a:r>
              <a:rPr lang="en-US" sz="1800" b="1" dirty="0" err="1"/>
              <a:t>Απο</a:t>
            </a:r>
            <a:r>
              <a:rPr lang="en-US" sz="1800" b="1" dirty="0"/>
              <a:t>- </a:t>
            </a:r>
            <a:r>
              <a:rPr lang="en-US" sz="1800" b="1" dirty="0" err="1"/>
              <a:t>μεσοποίηση</a:t>
            </a:r>
            <a:r>
              <a:rPr lang="en-US" sz="1800" b="1" dirty="0"/>
              <a:t> ή </a:t>
            </a:r>
            <a:r>
              <a:rPr lang="en-US" sz="1800" b="1" dirty="0" err="1"/>
              <a:t>παράκαμψη</a:t>
            </a:r>
            <a:r>
              <a:rPr lang="en-US" sz="1800" b="1" dirty="0"/>
              <a:t> </a:t>
            </a:r>
            <a:r>
              <a:rPr lang="en-US" sz="1800" b="1" dirty="0" err="1"/>
              <a:t>των</a:t>
            </a:r>
            <a:r>
              <a:rPr lang="en-US" sz="1800" b="1" dirty="0"/>
              <a:t> ΜΜΕ (</a:t>
            </a:r>
            <a:r>
              <a:rPr lang="en-US" sz="1800" b="1" dirty="0" err="1"/>
              <a:t>dis</a:t>
            </a:r>
            <a:r>
              <a:rPr lang="en-US" sz="1800" b="1" dirty="0"/>
              <a:t>-intermediation): </a:t>
            </a:r>
            <a:r>
              <a:rPr lang="en-US" sz="1800" dirty="0" err="1"/>
              <a:t>τόσο</a:t>
            </a:r>
            <a:r>
              <a:rPr lang="en-US" sz="1800" dirty="0"/>
              <a:t> </a:t>
            </a:r>
            <a:r>
              <a:rPr lang="en-US" sz="1800" dirty="0" err="1"/>
              <a:t>ως</a:t>
            </a:r>
            <a:r>
              <a:rPr lang="en-US" sz="1800" dirty="0"/>
              <a:t> </a:t>
            </a:r>
            <a:r>
              <a:rPr lang="en-US" sz="1800" dirty="0" err="1"/>
              <a:t>υποψήφιος</a:t>
            </a:r>
            <a:r>
              <a:rPr lang="en-US" sz="1800" dirty="0"/>
              <a:t> </a:t>
            </a:r>
            <a:r>
              <a:rPr lang="en-US" sz="1800" dirty="0" err="1"/>
              <a:t>όσο</a:t>
            </a:r>
            <a:r>
              <a:rPr lang="en-US" sz="1800" dirty="0"/>
              <a:t> </a:t>
            </a:r>
            <a:r>
              <a:rPr lang="en-US" sz="1800" dirty="0" err="1"/>
              <a:t>και</a:t>
            </a:r>
            <a:r>
              <a:rPr lang="en-US" sz="1800" dirty="0"/>
              <a:t> </a:t>
            </a:r>
            <a:r>
              <a:rPr lang="en-US" sz="1800" dirty="0" err="1"/>
              <a:t>ως</a:t>
            </a:r>
            <a:r>
              <a:rPr lang="en-US" sz="1800" dirty="0"/>
              <a:t> </a:t>
            </a:r>
            <a:r>
              <a:rPr lang="en-US" sz="1800" dirty="0" err="1"/>
              <a:t>πρόεδρος</a:t>
            </a:r>
            <a:r>
              <a:rPr lang="en-US" sz="1800" dirty="0"/>
              <a:t> ο Trump </a:t>
            </a:r>
            <a:r>
              <a:rPr lang="en-US" sz="1800" dirty="0" err="1"/>
              <a:t>προτιμούσε</a:t>
            </a:r>
            <a:r>
              <a:rPr lang="en-US" sz="1800" dirty="0"/>
              <a:t> </a:t>
            </a:r>
            <a:r>
              <a:rPr lang="en-US" sz="1800" dirty="0" err="1"/>
              <a:t>την</a:t>
            </a:r>
            <a:r>
              <a:rPr lang="en-US" sz="1800" dirty="0"/>
              <a:t> </a:t>
            </a:r>
            <a:r>
              <a:rPr lang="en-US" sz="1800" dirty="0" err="1"/>
              <a:t>απευθείας</a:t>
            </a:r>
            <a:r>
              <a:rPr lang="en-US" sz="1800" dirty="0"/>
              <a:t> </a:t>
            </a:r>
            <a:r>
              <a:rPr lang="en-US" sz="1800" dirty="0" err="1"/>
              <a:t>επικοινωνία</a:t>
            </a:r>
            <a:r>
              <a:rPr lang="en-US" sz="1800" dirty="0"/>
              <a:t> </a:t>
            </a:r>
            <a:r>
              <a:rPr lang="en-US" sz="1800" dirty="0" err="1"/>
              <a:t>με</a:t>
            </a:r>
            <a:r>
              <a:rPr lang="en-US" sz="1800" dirty="0"/>
              <a:t> </a:t>
            </a:r>
            <a:r>
              <a:rPr lang="en-US" sz="1800" dirty="0" err="1"/>
              <a:t>τους</a:t>
            </a:r>
            <a:r>
              <a:rPr lang="en-US" sz="1800" dirty="0"/>
              <a:t> </a:t>
            </a:r>
            <a:r>
              <a:rPr lang="en-US" sz="1800" dirty="0" err="1"/>
              <a:t>πολίτες</a:t>
            </a:r>
            <a:r>
              <a:rPr lang="en-US" sz="1800" dirty="0"/>
              <a:t> (</a:t>
            </a:r>
            <a:r>
              <a:rPr lang="en-US" sz="1800" dirty="0" err="1"/>
              <a:t>κυρίως</a:t>
            </a:r>
            <a:r>
              <a:rPr lang="en-US" sz="1800" dirty="0"/>
              <a:t> </a:t>
            </a:r>
            <a:r>
              <a:rPr lang="en-US" sz="1800" dirty="0" err="1"/>
              <a:t>μέσω</a:t>
            </a:r>
            <a:r>
              <a:rPr lang="en-US" sz="1800" dirty="0"/>
              <a:t> </a:t>
            </a:r>
            <a:r>
              <a:rPr lang="en-US" sz="1800" dirty="0" err="1"/>
              <a:t>του</a:t>
            </a:r>
            <a:r>
              <a:rPr lang="en-US" sz="1800" dirty="0"/>
              <a:t> twitter). </a:t>
            </a:r>
            <a:r>
              <a:rPr lang="en-US" sz="1800" dirty="0" err="1"/>
              <a:t>Αυτό</a:t>
            </a:r>
            <a:r>
              <a:rPr lang="en-US" sz="1800" dirty="0"/>
              <a:t> </a:t>
            </a:r>
            <a:r>
              <a:rPr lang="en-US" sz="1800" dirty="0" err="1"/>
              <a:t>σημαίνει</a:t>
            </a:r>
            <a:r>
              <a:rPr lang="en-US" sz="1800" dirty="0"/>
              <a:t> </a:t>
            </a:r>
            <a:r>
              <a:rPr lang="en-US" sz="1800" dirty="0" err="1"/>
              <a:t>πως</a:t>
            </a:r>
            <a:r>
              <a:rPr lang="en-US" sz="1800" dirty="0"/>
              <a:t> </a:t>
            </a:r>
            <a:r>
              <a:rPr lang="en-US" sz="1800" dirty="0" err="1"/>
              <a:t>δε</a:t>
            </a:r>
            <a:r>
              <a:rPr lang="en-US" sz="1800" dirty="0"/>
              <a:t> </a:t>
            </a:r>
            <a:r>
              <a:rPr lang="en-US" sz="1800" dirty="0" err="1"/>
              <a:t>βασιζόταν</a:t>
            </a:r>
            <a:r>
              <a:rPr lang="en-US" sz="1800" dirty="0"/>
              <a:t> </a:t>
            </a:r>
            <a:r>
              <a:rPr lang="en-US" sz="1800" dirty="0" err="1"/>
              <a:t>απαραίτητα</a:t>
            </a:r>
            <a:r>
              <a:rPr lang="en-US" sz="1800" dirty="0"/>
              <a:t> </a:t>
            </a:r>
            <a:r>
              <a:rPr lang="en-US" sz="1800" dirty="0" err="1"/>
              <a:t>σε</a:t>
            </a:r>
            <a:r>
              <a:rPr lang="en-US" sz="1800" dirty="0"/>
              <a:t> </a:t>
            </a:r>
            <a:r>
              <a:rPr lang="en-US" sz="1800" dirty="0" err="1"/>
              <a:t>συμβούλους</a:t>
            </a:r>
            <a:r>
              <a:rPr lang="en-US" sz="1800" dirty="0"/>
              <a:t> </a:t>
            </a:r>
            <a:r>
              <a:rPr lang="en-US" sz="1800" dirty="0" err="1"/>
              <a:t>επικοινωνίας</a:t>
            </a:r>
            <a:r>
              <a:rPr lang="en-US" sz="1800" dirty="0"/>
              <a:t>, </a:t>
            </a:r>
            <a:r>
              <a:rPr lang="en-US" sz="1800" dirty="0" err="1"/>
              <a:t>εταιρείες</a:t>
            </a:r>
            <a:r>
              <a:rPr lang="en-US" sz="1800" dirty="0"/>
              <a:t> </a:t>
            </a:r>
            <a:r>
              <a:rPr lang="en-US" sz="1800" dirty="0" err="1"/>
              <a:t>δημοσκοπήσεων</a:t>
            </a:r>
            <a:r>
              <a:rPr lang="en-US" sz="1800" dirty="0"/>
              <a:t> </a:t>
            </a:r>
            <a:r>
              <a:rPr lang="en-US" sz="1800" dirty="0" err="1"/>
              <a:t>και</a:t>
            </a:r>
            <a:r>
              <a:rPr lang="en-US" sz="1800" dirty="0"/>
              <a:t> </a:t>
            </a:r>
            <a:r>
              <a:rPr lang="en-US" sz="1800" dirty="0" err="1"/>
              <a:t>συμβούλους</a:t>
            </a:r>
            <a:r>
              <a:rPr lang="en-US" sz="1800" dirty="0"/>
              <a:t>. </a:t>
            </a:r>
            <a:r>
              <a:rPr lang="en-US" sz="1800" dirty="0" err="1"/>
              <a:t>Χρησιμοποίησε</a:t>
            </a:r>
            <a:r>
              <a:rPr lang="en-US" sz="1800" dirty="0"/>
              <a:t> </a:t>
            </a:r>
            <a:r>
              <a:rPr lang="en-US" sz="1800" dirty="0" err="1"/>
              <a:t>τα</a:t>
            </a:r>
            <a:r>
              <a:rPr lang="en-US" sz="1800" dirty="0"/>
              <a:t> social media </a:t>
            </a:r>
            <a:r>
              <a:rPr lang="en-US" sz="1800" dirty="0" err="1"/>
              <a:t>για</a:t>
            </a:r>
            <a:r>
              <a:rPr lang="en-US" sz="1800" dirty="0"/>
              <a:t> </a:t>
            </a:r>
            <a:r>
              <a:rPr lang="en-US" sz="1800" dirty="0" err="1"/>
              <a:t>να</a:t>
            </a:r>
            <a:r>
              <a:rPr lang="en-US" sz="1800" dirty="0"/>
              <a:t> </a:t>
            </a:r>
            <a:r>
              <a:rPr lang="en-US" sz="1800" dirty="0" err="1"/>
              <a:t>απευθυνθεί</a:t>
            </a:r>
            <a:r>
              <a:rPr lang="en-US" sz="1800" dirty="0"/>
              <a:t> </a:t>
            </a:r>
            <a:r>
              <a:rPr lang="en-US" sz="1800" dirty="0" err="1"/>
              <a:t>κυρίως</a:t>
            </a:r>
            <a:r>
              <a:rPr lang="en-US" sz="1800" dirty="0"/>
              <a:t> </a:t>
            </a:r>
            <a:r>
              <a:rPr lang="en-US" sz="1800" dirty="0" err="1"/>
              <a:t>στο</a:t>
            </a:r>
            <a:r>
              <a:rPr lang="en-US" sz="1800" dirty="0"/>
              <a:t> </a:t>
            </a:r>
            <a:r>
              <a:rPr lang="en-US" sz="1800" dirty="0" err="1"/>
              <a:t>συναίσθημα</a:t>
            </a:r>
            <a:r>
              <a:rPr lang="en-US" sz="1800" dirty="0"/>
              <a:t> </a:t>
            </a:r>
            <a:r>
              <a:rPr lang="en-US" sz="1800" dirty="0" err="1"/>
              <a:t>των</a:t>
            </a:r>
            <a:r>
              <a:rPr lang="en-US" sz="1800" dirty="0"/>
              <a:t> </a:t>
            </a:r>
            <a:r>
              <a:rPr lang="en-US" sz="1800" dirty="0" err="1"/>
              <a:t>πολιτών</a:t>
            </a:r>
            <a:r>
              <a:rPr lang="en-US" sz="1800" dirty="0"/>
              <a:t>.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dirty="0"/>
              <a:t>2. </a:t>
            </a:r>
            <a:r>
              <a:rPr lang="en-US" sz="1800" dirty="0" err="1"/>
              <a:t>Διαρκής</a:t>
            </a:r>
            <a:r>
              <a:rPr lang="en-US" sz="1800" dirty="0"/>
              <a:t> </a:t>
            </a:r>
            <a:r>
              <a:rPr lang="en-US" sz="1800" dirty="0" err="1"/>
              <a:t>προεκλογικός</a:t>
            </a:r>
            <a:r>
              <a:rPr lang="en-US" sz="1800" dirty="0"/>
              <a:t> </a:t>
            </a:r>
            <a:r>
              <a:rPr lang="en-US" sz="1800" dirty="0" err="1"/>
              <a:t>αγώνας</a:t>
            </a:r>
            <a:r>
              <a:rPr lang="en-US" sz="1800" dirty="0"/>
              <a:t>. </a:t>
            </a:r>
            <a:r>
              <a:rPr lang="en-US" sz="1800" dirty="0" err="1"/>
              <a:t>Ακόμα</a:t>
            </a:r>
            <a:r>
              <a:rPr lang="en-US" sz="1800" dirty="0"/>
              <a:t> </a:t>
            </a:r>
            <a:r>
              <a:rPr lang="en-US" sz="1800" dirty="0" err="1"/>
              <a:t>και</a:t>
            </a:r>
            <a:r>
              <a:rPr lang="en-US" sz="1800" dirty="0"/>
              <a:t> </a:t>
            </a:r>
            <a:r>
              <a:rPr lang="en-US" sz="1800" dirty="0" err="1"/>
              <a:t>όταν</a:t>
            </a:r>
            <a:r>
              <a:rPr lang="en-US" sz="1800" dirty="0"/>
              <a:t> </a:t>
            </a:r>
            <a:r>
              <a:rPr lang="en-US" sz="1800" dirty="0" err="1"/>
              <a:t>εξελέγη</a:t>
            </a:r>
            <a:r>
              <a:rPr lang="en-US" sz="1800" dirty="0"/>
              <a:t>, η </a:t>
            </a:r>
            <a:r>
              <a:rPr lang="en-US" sz="1800" dirty="0" err="1"/>
              <a:t>επικοινωνία</a:t>
            </a:r>
            <a:r>
              <a:rPr lang="en-US" sz="1800" dirty="0"/>
              <a:t> </a:t>
            </a:r>
            <a:r>
              <a:rPr lang="en-US" sz="1800" dirty="0" err="1"/>
              <a:t>του</a:t>
            </a:r>
            <a:r>
              <a:rPr lang="en-US" sz="1800" dirty="0"/>
              <a:t> </a:t>
            </a:r>
            <a:r>
              <a:rPr lang="en-US" sz="1800" dirty="0" err="1"/>
              <a:t>διατήρησε</a:t>
            </a:r>
            <a:r>
              <a:rPr lang="en-US" sz="1800" dirty="0"/>
              <a:t> </a:t>
            </a:r>
            <a:r>
              <a:rPr lang="en-US" sz="1800" dirty="0" err="1"/>
              <a:t>τα</a:t>
            </a:r>
            <a:r>
              <a:rPr lang="en-US" sz="1800" dirty="0"/>
              <a:t> </a:t>
            </a:r>
            <a:r>
              <a:rPr lang="en-US" sz="1800" dirty="0" err="1"/>
              <a:t>προεκλογικά</a:t>
            </a:r>
            <a:r>
              <a:rPr lang="en-US" sz="1800" dirty="0"/>
              <a:t> </a:t>
            </a:r>
            <a:r>
              <a:rPr lang="en-US" sz="1800" dirty="0" err="1"/>
              <a:t>χαρακτηριστικά</a:t>
            </a:r>
            <a:r>
              <a:rPr lang="en-US" sz="1800" dirty="0"/>
              <a:t>. </a:t>
            </a:r>
            <a:r>
              <a:rPr lang="en-US" sz="1800" dirty="0" err="1"/>
              <a:t>Έκανε</a:t>
            </a:r>
            <a:r>
              <a:rPr lang="en-US" sz="1800" dirty="0"/>
              <a:t> </a:t>
            </a:r>
            <a:r>
              <a:rPr lang="en-US" sz="1800" dirty="0" err="1"/>
              <a:t>συχνά</a:t>
            </a:r>
            <a:r>
              <a:rPr lang="en-US" sz="1800" dirty="0"/>
              <a:t> </a:t>
            </a:r>
            <a:r>
              <a:rPr lang="en-US" sz="1800" dirty="0" err="1"/>
              <a:t>επιθέσεις</a:t>
            </a:r>
            <a:r>
              <a:rPr lang="en-US" sz="1800" dirty="0"/>
              <a:t> </a:t>
            </a:r>
            <a:r>
              <a:rPr lang="en-US" sz="1800" dirty="0" err="1"/>
              <a:t>στους</a:t>
            </a:r>
            <a:r>
              <a:rPr lang="en-US" sz="1800" dirty="0"/>
              <a:t> </a:t>
            </a:r>
            <a:r>
              <a:rPr lang="en-US" sz="1800" dirty="0" err="1"/>
              <a:t>αντιπάλους</a:t>
            </a:r>
            <a:r>
              <a:rPr lang="en-US" sz="1800" dirty="0"/>
              <a:t> </a:t>
            </a:r>
            <a:r>
              <a:rPr lang="en-US" sz="1800" dirty="0" err="1"/>
              <a:t>του</a:t>
            </a:r>
            <a:r>
              <a:rPr lang="en-US" sz="1800" dirty="0"/>
              <a:t>, </a:t>
            </a:r>
            <a:r>
              <a:rPr lang="en-US" sz="1800" dirty="0" err="1"/>
              <a:t>τα</a:t>
            </a:r>
            <a:r>
              <a:rPr lang="en-US" sz="1800" dirty="0"/>
              <a:t> ΜΜΕ </a:t>
            </a:r>
            <a:r>
              <a:rPr lang="en-US" sz="1800" dirty="0" err="1"/>
              <a:t>και</a:t>
            </a:r>
            <a:r>
              <a:rPr lang="en-US" sz="1800" dirty="0"/>
              <a:t> </a:t>
            </a:r>
            <a:r>
              <a:rPr lang="en-US" sz="1800" dirty="0" err="1"/>
              <a:t>τους</a:t>
            </a:r>
            <a:r>
              <a:rPr lang="en-US" sz="1800" dirty="0"/>
              <a:t> </a:t>
            </a:r>
            <a:r>
              <a:rPr lang="en-US" sz="1800" dirty="0" err="1"/>
              <a:t>δημοσιογράφους</a:t>
            </a:r>
            <a:r>
              <a:rPr lang="en-US" sz="1800" dirty="0"/>
              <a:t>. </a:t>
            </a:r>
            <a:r>
              <a:rPr lang="en-US" sz="1800" dirty="0" err="1"/>
              <a:t>Φαινόταν</a:t>
            </a:r>
            <a:r>
              <a:rPr lang="en-US" sz="1800" dirty="0"/>
              <a:t> </a:t>
            </a:r>
            <a:r>
              <a:rPr lang="en-US" sz="1800" dirty="0" err="1"/>
              <a:t>δηλαδή</a:t>
            </a:r>
            <a:r>
              <a:rPr lang="en-US" sz="1800" dirty="0"/>
              <a:t> </a:t>
            </a:r>
            <a:r>
              <a:rPr lang="en-US" sz="1800" dirty="0" err="1"/>
              <a:t>πως</a:t>
            </a:r>
            <a:r>
              <a:rPr lang="en-US" sz="1800" dirty="0"/>
              <a:t> </a:t>
            </a:r>
            <a:r>
              <a:rPr lang="en-US" sz="1800" dirty="0" err="1"/>
              <a:t>από</a:t>
            </a:r>
            <a:r>
              <a:rPr lang="en-US" sz="1800" dirty="0"/>
              <a:t> </a:t>
            </a:r>
            <a:r>
              <a:rPr lang="en-US" sz="1800" dirty="0" err="1"/>
              <a:t>την</a:t>
            </a:r>
            <a:r>
              <a:rPr lang="en-US" sz="1800" dirty="0"/>
              <a:t> </a:t>
            </a:r>
            <a:r>
              <a:rPr lang="en-US" sz="1800" dirty="0" err="1"/>
              <a:t>πρώτη</a:t>
            </a:r>
            <a:r>
              <a:rPr lang="en-US" sz="1800" dirty="0"/>
              <a:t> </a:t>
            </a:r>
            <a:r>
              <a:rPr lang="en-US" sz="1800" dirty="0" err="1"/>
              <a:t>μέρα</a:t>
            </a:r>
            <a:r>
              <a:rPr lang="en-US" sz="1800" dirty="0"/>
              <a:t> </a:t>
            </a:r>
            <a:r>
              <a:rPr lang="en-US" sz="1800" dirty="0" err="1"/>
              <a:t>της</a:t>
            </a:r>
            <a:r>
              <a:rPr lang="en-US" sz="1800" dirty="0"/>
              <a:t> </a:t>
            </a:r>
            <a:r>
              <a:rPr lang="en-US" sz="1800" dirty="0" err="1"/>
              <a:t>εκλογής</a:t>
            </a:r>
            <a:r>
              <a:rPr lang="en-US" sz="1800" dirty="0"/>
              <a:t> </a:t>
            </a:r>
            <a:r>
              <a:rPr lang="en-US" sz="1800" dirty="0" err="1"/>
              <a:t>του</a:t>
            </a:r>
            <a:r>
              <a:rPr lang="en-US" sz="1800" dirty="0"/>
              <a:t> </a:t>
            </a:r>
            <a:r>
              <a:rPr lang="en-US" sz="1800" dirty="0" err="1"/>
              <a:t>σκεφτόταν</a:t>
            </a:r>
            <a:r>
              <a:rPr lang="en-US" sz="1800" dirty="0"/>
              <a:t> </a:t>
            </a:r>
            <a:r>
              <a:rPr lang="en-US" sz="1800" dirty="0" err="1"/>
              <a:t>την</a:t>
            </a:r>
            <a:r>
              <a:rPr lang="en-US" sz="1800" dirty="0"/>
              <a:t> </a:t>
            </a:r>
            <a:r>
              <a:rPr lang="en-US" sz="1800" dirty="0" err="1"/>
              <a:t>επανεκλογή</a:t>
            </a:r>
            <a:r>
              <a:rPr lang="en-US" sz="1800" dirty="0"/>
              <a:t> </a:t>
            </a:r>
            <a:r>
              <a:rPr lang="en-US" sz="1800" dirty="0" err="1"/>
              <a:t>του</a:t>
            </a:r>
            <a:r>
              <a:rPr lang="en-US" sz="1800" dirty="0"/>
              <a:t>. </a:t>
            </a:r>
            <a:endParaRPr sz="1800"/>
          </a:p>
          <a:p>
            <a:pPr marL="0" lvl="0" indent="0" algn="just" rtl="0">
              <a:lnSpc>
                <a:spcPct val="115000"/>
              </a:lnSpc>
              <a:spcBef>
                <a:spcPts val="0"/>
              </a:spcBef>
              <a:spcAft>
                <a:spcPts val="0"/>
              </a:spcAft>
              <a:buNone/>
            </a:pPr>
            <a:endParaRPr sz="2000"/>
          </a:p>
        </p:txBody>
      </p:sp>
      <p:grpSp>
        <p:nvGrpSpPr>
          <p:cNvPr id="2" name="Google Shape;243;g2ca82e0b66e_0_95"/>
          <p:cNvGrpSpPr/>
          <p:nvPr/>
        </p:nvGrpSpPr>
        <p:grpSpPr>
          <a:xfrm>
            <a:off x="0" y="0"/>
            <a:ext cx="8985250" cy="611188"/>
            <a:chOff x="0" y="0"/>
            <a:chExt cx="5660" cy="385"/>
          </a:xfrm>
        </p:grpSpPr>
        <p:sp>
          <p:nvSpPr>
            <p:cNvPr id="244" name="Google Shape;244;g2ca82e0b66e_0_95"/>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5" name="Google Shape;245;g2ca82e0b66e_0_95"/>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6" name="Google Shape;246;g2ca82e0b66e_0_95"/>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7" name="Google Shape;247;g2ca82e0b66e_0_95"/>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8" name="Google Shape;248;g2ca82e0b66e_0_95"/>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9" name="Google Shape;249;g2ca82e0b66e_0_95"/>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0" name="Google Shape;250;g2ca82e0b66e_0_95"/>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1" name="Google Shape;251;g2ca82e0b66e_0_95"/>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2" name="Google Shape;252;g2ca82e0b66e_0_95"/>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53" name="Google Shape;253;g2ca82e0b66e_0_95"/>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ca82e0b66e_0_112"/>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lt2"/>
              </a:buClr>
              <a:buSzPts val="1350"/>
              <a:buFont typeface="Noto Sans Symbols"/>
              <a:buNone/>
            </a:pPr>
            <a:r>
              <a:rPr lang="en-US" sz="1800" dirty="0" err="1"/>
              <a:t>Σε</a:t>
            </a:r>
            <a:r>
              <a:rPr lang="en-US" sz="1800" dirty="0"/>
              <a:t> </a:t>
            </a:r>
            <a:r>
              <a:rPr lang="en-US" sz="1800" dirty="0" err="1"/>
              <a:t>ότι</a:t>
            </a:r>
            <a:r>
              <a:rPr lang="en-US" sz="1800" dirty="0"/>
              <a:t> </a:t>
            </a:r>
            <a:r>
              <a:rPr lang="en-US" sz="1800" dirty="0" err="1"/>
              <a:t>αφορά</a:t>
            </a:r>
            <a:r>
              <a:rPr lang="en-US" sz="1800" dirty="0"/>
              <a:t> </a:t>
            </a:r>
            <a:r>
              <a:rPr lang="en-US" sz="1800" dirty="0" err="1"/>
              <a:t>το</a:t>
            </a:r>
            <a:r>
              <a:rPr lang="en-US" sz="1800" dirty="0"/>
              <a:t> </a:t>
            </a:r>
            <a:r>
              <a:rPr lang="en-US" sz="1800" dirty="0" err="1"/>
              <a:t>μοντέλο</a:t>
            </a:r>
            <a:r>
              <a:rPr lang="en-US" sz="1800" dirty="0"/>
              <a:t> </a:t>
            </a:r>
            <a:r>
              <a:rPr lang="en-US" sz="1800" dirty="0" err="1"/>
              <a:t>πολιτικής</a:t>
            </a:r>
            <a:r>
              <a:rPr lang="en-US" sz="1800" dirty="0"/>
              <a:t> </a:t>
            </a:r>
            <a:r>
              <a:rPr lang="en-US" sz="1800" dirty="0" err="1"/>
              <a:t>επικοινωνίας</a:t>
            </a:r>
            <a:r>
              <a:rPr lang="en-US" sz="1800" dirty="0"/>
              <a:t> </a:t>
            </a:r>
            <a:r>
              <a:rPr lang="en-US" sz="1800" dirty="0" err="1"/>
              <a:t>του</a:t>
            </a:r>
            <a:r>
              <a:rPr lang="en-US" sz="1800" dirty="0"/>
              <a:t> Trump, </a:t>
            </a:r>
            <a:r>
              <a:rPr lang="en-US" sz="1800" dirty="0" err="1"/>
              <a:t>θα</a:t>
            </a:r>
            <a:r>
              <a:rPr lang="en-US" sz="1800" dirty="0"/>
              <a:t> </a:t>
            </a:r>
            <a:r>
              <a:rPr lang="en-US" sz="1800" dirty="0" err="1"/>
              <a:t>εξετάσουμε</a:t>
            </a:r>
            <a:r>
              <a:rPr lang="en-US" sz="1800" dirty="0"/>
              <a:t> </a:t>
            </a:r>
            <a:r>
              <a:rPr lang="en-US" sz="1800" dirty="0" err="1"/>
              <a:t>τα</a:t>
            </a:r>
            <a:r>
              <a:rPr lang="en-US" sz="1800" dirty="0"/>
              <a:t> </a:t>
            </a:r>
            <a:r>
              <a:rPr lang="en-US" sz="1800" dirty="0" err="1"/>
              <a:t>εξής</a:t>
            </a:r>
            <a:r>
              <a:rPr lang="en-US" sz="1800" dirty="0"/>
              <a:t> 5 </a:t>
            </a:r>
            <a:r>
              <a:rPr lang="en-US" sz="1800" dirty="0" err="1"/>
              <a:t>στοιχεία</a:t>
            </a:r>
            <a:r>
              <a:rPr lang="en-US" sz="1800" dirty="0"/>
              <a:t>: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dirty="0"/>
              <a:t>3. Η </a:t>
            </a:r>
            <a:r>
              <a:rPr lang="en-US" sz="1800" b="1" dirty="0" err="1"/>
              <a:t>πολιτική</a:t>
            </a:r>
            <a:r>
              <a:rPr lang="en-US" sz="1800" b="1" dirty="0"/>
              <a:t> </a:t>
            </a:r>
            <a:r>
              <a:rPr lang="en-US" sz="1800" b="1" dirty="0" err="1"/>
              <a:t>επικοινωνία</a:t>
            </a:r>
            <a:r>
              <a:rPr lang="en-US" sz="1800" b="1" dirty="0"/>
              <a:t> </a:t>
            </a:r>
            <a:r>
              <a:rPr lang="en-US" sz="1800" b="1" dirty="0" err="1"/>
              <a:t>ως</a:t>
            </a:r>
            <a:r>
              <a:rPr lang="en-US" sz="1800" b="1" dirty="0"/>
              <a:t> </a:t>
            </a:r>
            <a:r>
              <a:rPr lang="en-US" sz="1800" b="1" dirty="0" err="1"/>
              <a:t>ερμηνεία</a:t>
            </a:r>
            <a:r>
              <a:rPr lang="en-US" sz="1800" b="1" dirty="0"/>
              <a:t> </a:t>
            </a:r>
            <a:r>
              <a:rPr lang="en-US" sz="1800" b="1" dirty="0" err="1"/>
              <a:t>παρά</a:t>
            </a:r>
            <a:r>
              <a:rPr lang="en-US" sz="1800" b="1" dirty="0"/>
              <a:t> </a:t>
            </a:r>
            <a:r>
              <a:rPr lang="en-US" sz="1800" b="1" dirty="0" err="1"/>
              <a:t>ως</a:t>
            </a:r>
            <a:r>
              <a:rPr lang="en-US" sz="1800" b="1" dirty="0"/>
              <a:t> </a:t>
            </a:r>
            <a:r>
              <a:rPr lang="en-US" sz="1800" b="1" dirty="0" err="1"/>
              <a:t>περιεχόμενο</a:t>
            </a:r>
            <a:r>
              <a:rPr lang="en-US" sz="1800" b="1" dirty="0"/>
              <a:t> </a:t>
            </a:r>
            <a:r>
              <a:rPr lang="en-US" sz="1800" b="1" dirty="0" err="1"/>
              <a:t>και</a:t>
            </a:r>
            <a:r>
              <a:rPr lang="en-US" sz="1800" b="1" dirty="0"/>
              <a:t> </a:t>
            </a:r>
            <a:r>
              <a:rPr lang="en-US" sz="1800" b="1" dirty="0" err="1"/>
              <a:t>μήνυμα</a:t>
            </a:r>
            <a:r>
              <a:rPr lang="en-US" sz="1800" b="1" dirty="0"/>
              <a:t>: </a:t>
            </a:r>
            <a:r>
              <a:rPr lang="en-US" sz="1800" dirty="0"/>
              <a:t>ο Trump </a:t>
            </a:r>
            <a:r>
              <a:rPr lang="en-US" sz="1800" dirty="0" err="1"/>
              <a:t>δεν</a:t>
            </a:r>
            <a:r>
              <a:rPr lang="en-US" sz="1800" dirty="0"/>
              <a:t> </a:t>
            </a:r>
            <a:r>
              <a:rPr lang="en-US" sz="1800" dirty="0" err="1"/>
              <a:t>αναπαρήγαγε</a:t>
            </a:r>
            <a:r>
              <a:rPr lang="en-US" sz="1800" dirty="0"/>
              <a:t> </a:t>
            </a:r>
            <a:r>
              <a:rPr lang="en-US" sz="1800" dirty="0" err="1"/>
              <a:t>τις</a:t>
            </a:r>
            <a:r>
              <a:rPr lang="en-US" sz="1800" dirty="0"/>
              <a:t> </a:t>
            </a:r>
            <a:r>
              <a:rPr lang="en-US" sz="1800" dirty="0" err="1"/>
              <a:t>κλασικές</a:t>
            </a:r>
            <a:r>
              <a:rPr lang="en-US" sz="1800" dirty="0"/>
              <a:t> </a:t>
            </a:r>
            <a:r>
              <a:rPr lang="en-US" sz="1800" dirty="0" err="1"/>
              <a:t>προσεγγίσεις</a:t>
            </a:r>
            <a:r>
              <a:rPr lang="en-US" sz="1800" dirty="0"/>
              <a:t> </a:t>
            </a:r>
            <a:r>
              <a:rPr lang="en-US" sz="1800" dirty="0" err="1"/>
              <a:t>της</a:t>
            </a:r>
            <a:r>
              <a:rPr lang="en-US" sz="1800" dirty="0"/>
              <a:t> </a:t>
            </a:r>
            <a:r>
              <a:rPr lang="en-US" sz="1800" dirty="0" err="1"/>
              <a:t>πολιτικής</a:t>
            </a:r>
            <a:r>
              <a:rPr lang="en-US" sz="1800" dirty="0"/>
              <a:t> </a:t>
            </a:r>
            <a:r>
              <a:rPr lang="en-US" sz="1800" dirty="0" err="1"/>
              <a:t>επικοινωνίας</a:t>
            </a:r>
            <a:r>
              <a:rPr lang="en-US" sz="1800" dirty="0"/>
              <a:t> </a:t>
            </a:r>
            <a:r>
              <a:rPr lang="en-US" sz="1800" dirty="0" err="1"/>
              <a:t>και</a:t>
            </a:r>
            <a:r>
              <a:rPr lang="en-US" sz="1800" dirty="0"/>
              <a:t> </a:t>
            </a:r>
            <a:r>
              <a:rPr lang="en-US" sz="1800" dirty="0" err="1"/>
              <a:t>την</a:t>
            </a:r>
            <a:r>
              <a:rPr lang="en-US" sz="1800" dirty="0"/>
              <a:t> </a:t>
            </a:r>
            <a:r>
              <a:rPr lang="en-US" sz="1800" dirty="0" err="1"/>
              <a:t>ρητορική</a:t>
            </a:r>
            <a:r>
              <a:rPr lang="en-US" sz="1800" dirty="0"/>
              <a:t> (</a:t>
            </a:r>
            <a:r>
              <a:rPr lang="en-US" sz="1800" dirty="0" err="1"/>
              <a:t>π.χ</a:t>
            </a:r>
            <a:r>
              <a:rPr lang="en-US" sz="1800" dirty="0"/>
              <a:t>. </a:t>
            </a:r>
            <a:r>
              <a:rPr lang="en-US" sz="1800" dirty="0" err="1"/>
              <a:t>έμφαση</a:t>
            </a:r>
            <a:r>
              <a:rPr lang="en-US" sz="1800" dirty="0"/>
              <a:t> </a:t>
            </a:r>
            <a:r>
              <a:rPr lang="en-US" sz="1800" dirty="0" err="1"/>
              <a:t>σε</a:t>
            </a:r>
            <a:r>
              <a:rPr lang="en-US" sz="1800" dirty="0"/>
              <a:t> </a:t>
            </a:r>
            <a:r>
              <a:rPr lang="en-US" sz="1800" dirty="0" err="1"/>
              <a:t>στοιχεία</a:t>
            </a:r>
            <a:r>
              <a:rPr lang="en-US" sz="1800" dirty="0"/>
              <a:t>, </a:t>
            </a:r>
            <a:r>
              <a:rPr lang="en-US" sz="1800" dirty="0" err="1"/>
              <a:t>παραδείγματα</a:t>
            </a:r>
            <a:r>
              <a:rPr lang="en-US" sz="1800" dirty="0"/>
              <a:t>, </a:t>
            </a:r>
            <a:r>
              <a:rPr lang="en-US" sz="1800" dirty="0" err="1"/>
              <a:t>αποδείξεις</a:t>
            </a:r>
            <a:r>
              <a:rPr lang="en-US" sz="1800" dirty="0"/>
              <a:t>, </a:t>
            </a:r>
            <a:r>
              <a:rPr lang="en-US" sz="1800" dirty="0" err="1"/>
              <a:t>συγκρίσεις</a:t>
            </a:r>
            <a:r>
              <a:rPr lang="en-US" sz="1800" dirty="0"/>
              <a:t>…). </a:t>
            </a:r>
            <a:r>
              <a:rPr lang="en-US" sz="1800" dirty="0" err="1"/>
              <a:t>Προτίμησε</a:t>
            </a:r>
            <a:r>
              <a:rPr lang="en-US" sz="1800" dirty="0"/>
              <a:t> </a:t>
            </a:r>
            <a:r>
              <a:rPr lang="en-US" sz="1800" dirty="0" err="1"/>
              <a:t>την</a:t>
            </a:r>
            <a:r>
              <a:rPr lang="en-US" sz="1800" dirty="0"/>
              <a:t> </a:t>
            </a:r>
            <a:r>
              <a:rPr lang="en-US" sz="1800" dirty="0" err="1"/>
              <a:t>επίκληση</a:t>
            </a:r>
            <a:r>
              <a:rPr lang="en-US" sz="1800" dirty="0"/>
              <a:t> </a:t>
            </a:r>
            <a:r>
              <a:rPr lang="en-US" sz="1800" dirty="0" err="1"/>
              <a:t>στο</a:t>
            </a:r>
            <a:r>
              <a:rPr lang="en-US" sz="1800" dirty="0"/>
              <a:t> </a:t>
            </a:r>
            <a:r>
              <a:rPr lang="en-US" sz="1800" dirty="0" err="1"/>
              <a:t>συναίσθημα</a:t>
            </a:r>
            <a:r>
              <a:rPr lang="en-US" sz="1800" dirty="0"/>
              <a:t> </a:t>
            </a:r>
            <a:r>
              <a:rPr lang="en-US" sz="1800" dirty="0" err="1"/>
              <a:t>και</a:t>
            </a:r>
            <a:r>
              <a:rPr lang="en-US" sz="1800" dirty="0"/>
              <a:t> </a:t>
            </a:r>
            <a:r>
              <a:rPr lang="en-US" sz="1800" dirty="0" err="1"/>
              <a:t>όχι</a:t>
            </a:r>
            <a:r>
              <a:rPr lang="en-US" sz="1800" dirty="0"/>
              <a:t> </a:t>
            </a:r>
            <a:r>
              <a:rPr lang="en-US" sz="1800" dirty="0" err="1"/>
              <a:t>στο</a:t>
            </a:r>
            <a:r>
              <a:rPr lang="en-US" sz="1800" dirty="0"/>
              <a:t> </a:t>
            </a:r>
            <a:r>
              <a:rPr lang="en-US" sz="1800" dirty="0" err="1"/>
              <a:t>περιεχόμενο</a:t>
            </a:r>
            <a:r>
              <a:rPr lang="en-US" sz="1800" dirty="0"/>
              <a:t>, </a:t>
            </a:r>
            <a:r>
              <a:rPr lang="en-US" sz="1800" dirty="0" err="1"/>
              <a:t>στα</a:t>
            </a:r>
            <a:r>
              <a:rPr lang="en-US" sz="1800" dirty="0"/>
              <a:t> </a:t>
            </a:r>
            <a:r>
              <a:rPr lang="en-US" sz="1800" dirty="0" err="1"/>
              <a:t>σλόγκαν</a:t>
            </a:r>
            <a:r>
              <a:rPr lang="en-US" sz="1800" dirty="0"/>
              <a:t> </a:t>
            </a:r>
            <a:r>
              <a:rPr lang="en-US" sz="1800" dirty="0" err="1"/>
              <a:t>και</a:t>
            </a:r>
            <a:r>
              <a:rPr lang="en-US" sz="1800" dirty="0"/>
              <a:t> </a:t>
            </a:r>
            <a:r>
              <a:rPr lang="en-US" sz="1800" dirty="0" err="1"/>
              <a:t>όχι</a:t>
            </a:r>
            <a:r>
              <a:rPr lang="en-US" sz="1800" dirty="0"/>
              <a:t> </a:t>
            </a:r>
            <a:r>
              <a:rPr lang="en-US" sz="1800" dirty="0" err="1"/>
              <a:t>στη</a:t>
            </a:r>
            <a:r>
              <a:rPr lang="en-US" sz="1800" dirty="0"/>
              <a:t> </a:t>
            </a:r>
            <a:r>
              <a:rPr lang="en-US" sz="1800" dirty="0" err="1"/>
              <a:t>σκέψη</a:t>
            </a:r>
            <a:r>
              <a:rPr lang="en-US" sz="1800" dirty="0"/>
              <a:t> </a:t>
            </a:r>
            <a:r>
              <a:rPr lang="en-US" sz="1800" dirty="0" err="1"/>
              <a:t>και</a:t>
            </a:r>
            <a:r>
              <a:rPr lang="en-US" sz="1800" dirty="0"/>
              <a:t> </a:t>
            </a:r>
            <a:r>
              <a:rPr lang="en-US" sz="1800" dirty="0" err="1"/>
              <a:t>στα</a:t>
            </a:r>
            <a:r>
              <a:rPr lang="en-US" sz="1800" dirty="0"/>
              <a:t> </a:t>
            </a:r>
            <a:r>
              <a:rPr lang="en-US" sz="1800" dirty="0" err="1"/>
              <a:t>επιχειρήματα</a:t>
            </a:r>
            <a:r>
              <a:rPr lang="en-US" sz="1800" dirty="0"/>
              <a:t>. </a:t>
            </a:r>
            <a:r>
              <a:rPr lang="en-US" sz="1800" dirty="0" err="1"/>
              <a:t>Χρησιμοποίησε</a:t>
            </a:r>
            <a:r>
              <a:rPr lang="en-US" sz="1800" dirty="0"/>
              <a:t> </a:t>
            </a:r>
            <a:r>
              <a:rPr lang="en-US" sz="1800" dirty="0" err="1"/>
              <a:t>μια</a:t>
            </a:r>
            <a:r>
              <a:rPr lang="en-US" sz="1800" dirty="0"/>
              <a:t> </a:t>
            </a:r>
            <a:r>
              <a:rPr lang="en-US" sz="1800" dirty="0" err="1"/>
              <a:t>σειρά</a:t>
            </a:r>
            <a:r>
              <a:rPr lang="en-US" sz="1800" dirty="0"/>
              <a:t> </a:t>
            </a:r>
            <a:r>
              <a:rPr lang="en-US" sz="1800" dirty="0" err="1"/>
              <a:t>από</a:t>
            </a:r>
            <a:r>
              <a:rPr lang="en-US" sz="1800" dirty="0"/>
              <a:t> </a:t>
            </a:r>
            <a:r>
              <a:rPr lang="en-US" sz="1800" dirty="0" err="1"/>
              <a:t>στοιχεία</a:t>
            </a:r>
            <a:r>
              <a:rPr lang="en-US" sz="1800" dirty="0"/>
              <a:t> </a:t>
            </a:r>
            <a:r>
              <a:rPr lang="en-US" sz="1800" dirty="0" err="1"/>
              <a:t>όπως</a:t>
            </a:r>
            <a:r>
              <a:rPr lang="en-US" sz="1800" dirty="0"/>
              <a:t> </a:t>
            </a:r>
            <a:r>
              <a:rPr lang="en-US" sz="1800" dirty="0" err="1"/>
              <a:t>χαρακτηρισμούς</a:t>
            </a:r>
            <a:r>
              <a:rPr lang="en-US" sz="1800" dirty="0"/>
              <a:t> </a:t>
            </a:r>
            <a:r>
              <a:rPr lang="en-US" sz="1800" dirty="0" err="1"/>
              <a:t>για</a:t>
            </a:r>
            <a:r>
              <a:rPr lang="en-US" sz="1800" dirty="0"/>
              <a:t> </a:t>
            </a:r>
            <a:r>
              <a:rPr lang="en-US" sz="1800" dirty="0" err="1"/>
              <a:t>τους</a:t>
            </a:r>
            <a:r>
              <a:rPr lang="en-US" sz="1800" dirty="0"/>
              <a:t> </a:t>
            </a:r>
            <a:r>
              <a:rPr lang="en-US" sz="1800" dirty="0" err="1"/>
              <a:t>αντιπάλους</a:t>
            </a:r>
            <a:r>
              <a:rPr lang="en-US" sz="1800" dirty="0"/>
              <a:t> </a:t>
            </a:r>
            <a:r>
              <a:rPr lang="en-US" sz="1800" dirty="0" err="1"/>
              <a:t>του</a:t>
            </a:r>
            <a:r>
              <a:rPr lang="en-US" sz="1800" dirty="0"/>
              <a:t> </a:t>
            </a:r>
            <a:r>
              <a:rPr lang="en-US" sz="1800" dirty="0" err="1"/>
              <a:t>και</a:t>
            </a:r>
            <a:r>
              <a:rPr lang="en-US" sz="1800" dirty="0"/>
              <a:t> </a:t>
            </a:r>
            <a:r>
              <a:rPr lang="en-US" sz="1800" dirty="0" err="1"/>
              <a:t>γενικότερα</a:t>
            </a:r>
            <a:r>
              <a:rPr lang="en-US" sz="1800" dirty="0"/>
              <a:t> </a:t>
            </a:r>
            <a:r>
              <a:rPr lang="en-US" sz="1800" dirty="0" err="1"/>
              <a:t>μια</a:t>
            </a:r>
            <a:r>
              <a:rPr lang="en-US" sz="1800" dirty="0"/>
              <a:t> </a:t>
            </a:r>
            <a:r>
              <a:rPr lang="en-US" sz="1800" dirty="0" err="1"/>
              <a:t>γλώσσα</a:t>
            </a:r>
            <a:r>
              <a:rPr lang="en-US" sz="1800" dirty="0"/>
              <a:t> </a:t>
            </a:r>
            <a:r>
              <a:rPr lang="en-US" sz="1800" dirty="0" err="1"/>
              <a:t>που</a:t>
            </a:r>
            <a:r>
              <a:rPr lang="en-US" sz="1800" dirty="0"/>
              <a:t> </a:t>
            </a:r>
            <a:r>
              <a:rPr lang="en-US" sz="1800" dirty="0" err="1"/>
              <a:t>θα</a:t>
            </a:r>
            <a:r>
              <a:rPr lang="en-US" sz="1800" dirty="0"/>
              <a:t> </a:t>
            </a:r>
            <a:r>
              <a:rPr lang="en-US" sz="1800" dirty="0" err="1"/>
              <a:t>καταλάβαινε</a:t>
            </a:r>
            <a:r>
              <a:rPr lang="en-US" sz="1800" dirty="0"/>
              <a:t> ο </a:t>
            </a:r>
            <a:r>
              <a:rPr lang="en-US" sz="1800" dirty="0" err="1"/>
              <a:t>κάθε</a:t>
            </a:r>
            <a:r>
              <a:rPr lang="en-US" sz="1800" dirty="0"/>
              <a:t> </a:t>
            </a:r>
            <a:r>
              <a:rPr lang="en-US" sz="1800" dirty="0" err="1"/>
              <a:t>πολίτης</a:t>
            </a:r>
            <a:r>
              <a:rPr lang="en-US" sz="1800" dirty="0"/>
              <a:t>.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dirty="0"/>
              <a:t>4. </a:t>
            </a:r>
            <a:r>
              <a:rPr lang="en-US" sz="1800" dirty="0" err="1"/>
              <a:t>Λαϊκισμός</a:t>
            </a:r>
            <a:r>
              <a:rPr lang="en-US" sz="1800" dirty="0"/>
              <a:t> </a:t>
            </a:r>
            <a:r>
              <a:rPr lang="en-US" sz="1800" dirty="0" err="1"/>
              <a:t>και</a:t>
            </a:r>
            <a:r>
              <a:rPr lang="en-US" sz="1800" dirty="0"/>
              <a:t> </a:t>
            </a:r>
            <a:r>
              <a:rPr lang="en-US" sz="1800" dirty="0" err="1"/>
              <a:t>επιθετικός</a:t>
            </a:r>
            <a:r>
              <a:rPr lang="en-US" sz="1800" dirty="0"/>
              <a:t> </a:t>
            </a:r>
            <a:r>
              <a:rPr lang="en-US" sz="1800" dirty="0" err="1"/>
              <a:t>λόγος</a:t>
            </a:r>
            <a:r>
              <a:rPr lang="en-US" sz="1800" dirty="0"/>
              <a:t>: ο </a:t>
            </a:r>
            <a:r>
              <a:rPr lang="en-US" sz="1800" dirty="0" err="1"/>
              <a:t>σκοπός</a:t>
            </a:r>
            <a:r>
              <a:rPr lang="en-US" sz="1800" dirty="0"/>
              <a:t> </a:t>
            </a:r>
            <a:r>
              <a:rPr lang="en-US" sz="1800" dirty="0" err="1"/>
              <a:t>του</a:t>
            </a:r>
            <a:r>
              <a:rPr lang="en-US" sz="1800" dirty="0"/>
              <a:t> </a:t>
            </a:r>
            <a:r>
              <a:rPr lang="en-US" sz="1800" dirty="0" err="1"/>
              <a:t>δεν</a:t>
            </a:r>
            <a:r>
              <a:rPr lang="en-US" sz="1800" dirty="0"/>
              <a:t> </a:t>
            </a:r>
            <a:r>
              <a:rPr lang="en-US" sz="1800" dirty="0" err="1"/>
              <a:t>ήταν</a:t>
            </a:r>
            <a:r>
              <a:rPr lang="en-US" sz="1800" dirty="0"/>
              <a:t> </a:t>
            </a:r>
            <a:r>
              <a:rPr lang="en-US" sz="1800" dirty="0" err="1"/>
              <a:t>να</a:t>
            </a:r>
            <a:r>
              <a:rPr lang="en-US" sz="1800" dirty="0"/>
              <a:t> </a:t>
            </a:r>
            <a:r>
              <a:rPr lang="en-US" sz="1800" dirty="0" err="1"/>
              <a:t>εμπνεύσει</a:t>
            </a:r>
            <a:r>
              <a:rPr lang="en-US" sz="1800" dirty="0"/>
              <a:t> </a:t>
            </a:r>
            <a:r>
              <a:rPr lang="en-US" sz="1800" dirty="0" err="1"/>
              <a:t>και</a:t>
            </a:r>
            <a:r>
              <a:rPr lang="en-US" sz="1800" dirty="0"/>
              <a:t> </a:t>
            </a:r>
            <a:r>
              <a:rPr lang="en-US" sz="1800" dirty="0" err="1"/>
              <a:t>να</a:t>
            </a:r>
            <a:r>
              <a:rPr lang="en-US" sz="1800" dirty="0"/>
              <a:t> </a:t>
            </a:r>
            <a:r>
              <a:rPr lang="en-US" sz="1800" dirty="0" err="1"/>
              <a:t>παροτρύνει</a:t>
            </a:r>
            <a:r>
              <a:rPr lang="en-US" sz="1800" dirty="0"/>
              <a:t> </a:t>
            </a:r>
            <a:r>
              <a:rPr lang="en-US" sz="1800" dirty="0" err="1"/>
              <a:t>τους</a:t>
            </a:r>
            <a:r>
              <a:rPr lang="en-US" sz="1800" dirty="0"/>
              <a:t> </a:t>
            </a:r>
            <a:r>
              <a:rPr lang="en-US" sz="1800" dirty="0" err="1"/>
              <a:t>πολίτες</a:t>
            </a:r>
            <a:r>
              <a:rPr lang="en-US" sz="1800" dirty="0"/>
              <a:t> </a:t>
            </a:r>
            <a:r>
              <a:rPr lang="en-US" sz="1800" dirty="0" err="1"/>
              <a:t>να</a:t>
            </a:r>
            <a:r>
              <a:rPr lang="en-US" sz="1800" dirty="0"/>
              <a:t> </a:t>
            </a:r>
            <a:r>
              <a:rPr lang="en-US" sz="1800" dirty="0" err="1"/>
              <a:t>ασχοληθούν</a:t>
            </a:r>
            <a:r>
              <a:rPr lang="en-US" sz="1800" dirty="0"/>
              <a:t> </a:t>
            </a:r>
            <a:r>
              <a:rPr lang="en-US" sz="1800" dirty="0" err="1"/>
              <a:t>με</a:t>
            </a:r>
            <a:r>
              <a:rPr lang="en-US" sz="1800" dirty="0"/>
              <a:t> </a:t>
            </a:r>
            <a:r>
              <a:rPr lang="en-US" sz="1800" dirty="0" err="1"/>
              <a:t>την</a:t>
            </a:r>
            <a:r>
              <a:rPr lang="en-US" sz="1800" dirty="0"/>
              <a:t> </a:t>
            </a:r>
            <a:r>
              <a:rPr lang="en-US" sz="1800" dirty="0" err="1"/>
              <a:t>πολιτική</a:t>
            </a:r>
            <a:r>
              <a:rPr lang="en-US" sz="1800" dirty="0"/>
              <a:t> </a:t>
            </a:r>
            <a:r>
              <a:rPr lang="en-US" sz="1800" dirty="0" err="1"/>
              <a:t>αλλά</a:t>
            </a:r>
            <a:r>
              <a:rPr lang="en-US" sz="1800" dirty="0"/>
              <a:t> </a:t>
            </a:r>
            <a:r>
              <a:rPr lang="en-US" sz="1800" dirty="0" err="1"/>
              <a:t>να</a:t>
            </a:r>
            <a:r>
              <a:rPr lang="en-US" sz="1800" dirty="0"/>
              <a:t> </a:t>
            </a:r>
            <a:r>
              <a:rPr lang="en-US" sz="1800" dirty="0" err="1"/>
              <a:t>αμαυρώσει</a:t>
            </a:r>
            <a:r>
              <a:rPr lang="en-US" sz="1800" dirty="0"/>
              <a:t> </a:t>
            </a:r>
            <a:r>
              <a:rPr lang="en-US" sz="1800" dirty="0" err="1"/>
              <a:t>την</a:t>
            </a:r>
            <a:r>
              <a:rPr lang="en-US" sz="1800" dirty="0"/>
              <a:t> </a:t>
            </a:r>
            <a:r>
              <a:rPr lang="en-US" sz="1800" dirty="0" err="1"/>
              <a:t>εικόνα</a:t>
            </a:r>
            <a:r>
              <a:rPr lang="en-US" sz="1800" dirty="0"/>
              <a:t> </a:t>
            </a:r>
            <a:r>
              <a:rPr lang="en-US" sz="1800" dirty="0" err="1"/>
              <a:t>των</a:t>
            </a:r>
            <a:r>
              <a:rPr lang="en-US" sz="1800" dirty="0"/>
              <a:t> </a:t>
            </a:r>
            <a:r>
              <a:rPr lang="en-US" sz="1800" dirty="0" err="1"/>
              <a:t>πολιτικών</a:t>
            </a:r>
            <a:r>
              <a:rPr lang="en-US" sz="1800" dirty="0"/>
              <a:t> </a:t>
            </a:r>
            <a:r>
              <a:rPr lang="en-US" sz="1800" dirty="0" err="1"/>
              <a:t>ώστε</a:t>
            </a:r>
            <a:r>
              <a:rPr lang="en-US" sz="1800" dirty="0"/>
              <a:t> </a:t>
            </a:r>
            <a:r>
              <a:rPr lang="en-US" sz="1800" dirty="0" err="1"/>
              <a:t>να</a:t>
            </a:r>
            <a:r>
              <a:rPr lang="en-US" sz="1800" dirty="0"/>
              <a:t> </a:t>
            </a:r>
            <a:r>
              <a:rPr lang="en-US" sz="1800" dirty="0" err="1"/>
              <a:t>εμφανιστεί</a:t>
            </a:r>
            <a:r>
              <a:rPr lang="en-US" sz="1800" dirty="0"/>
              <a:t> ο </a:t>
            </a:r>
            <a:r>
              <a:rPr lang="en-US" sz="1800" dirty="0" err="1"/>
              <a:t>σωτήρας</a:t>
            </a:r>
            <a:r>
              <a:rPr lang="en-US" sz="1800" dirty="0"/>
              <a:t> </a:t>
            </a:r>
            <a:r>
              <a:rPr lang="en-US" sz="1800" dirty="0" err="1"/>
              <a:t>και</a:t>
            </a:r>
            <a:r>
              <a:rPr lang="en-US" sz="1800" dirty="0"/>
              <a:t> </a:t>
            </a:r>
            <a:r>
              <a:rPr lang="en-US" sz="1800" dirty="0" err="1"/>
              <a:t>εκείνος</a:t>
            </a:r>
            <a:r>
              <a:rPr lang="en-US" sz="1800" dirty="0"/>
              <a:t> </a:t>
            </a:r>
            <a:r>
              <a:rPr lang="en-US" sz="1800" dirty="0" err="1"/>
              <a:t>που</a:t>
            </a:r>
            <a:r>
              <a:rPr lang="en-US" sz="1800" dirty="0"/>
              <a:t> </a:t>
            </a:r>
            <a:r>
              <a:rPr lang="en-US" sz="1800" dirty="0" err="1"/>
              <a:t>μπορεί</a:t>
            </a:r>
            <a:r>
              <a:rPr lang="en-US" sz="1800" dirty="0"/>
              <a:t> </a:t>
            </a:r>
            <a:r>
              <a:rPr lang="en-US" sz="1800" dirty="0" err="1"/>
              <a:t>να</a:t>
            </a:r>
            <a:r>
              <a:rPr lang="en-US" sz="1800" dirty="0"/>
              <a:t> </a:t>
            </a:r>
            <a:r>
              <a:rPr lang="en-US" sz="1800" dirty="0" err="1"/>
              <a:t>έχει</a:t>
            </a:r>
            <a:r>
              <a:rPr lang="en-US" sz="1800" dirty="0"/>
              <a:t> </a:t>
            </a:r>
            <a:r>
              <a:rPr lang="en-US" sz="1800" dirty="0" err="1"/>
              <a:t>αυθεντική</a:t>
            </a:r>
            <a:r>
              <a:rPr lang="en-US" sz="1800" dirty="0"/>
              <a:t> </a:t>
            </a:r>
            <a:r>
              <a:rPr lang="en-US" sz="1800" dirty="0" err="1"/>
              <a:t>επικοινωνία</a:t>
            </a:r>
            <a:r>
              <a:rPr lang="en-US" sz="1800" dirty="0"/>
              <a:t> </a:t>
            </a:r>
            <a:r>
              <a:rPr lang="en-US" sz="1800" dirty="0" err="1"/>
              <a:t>μαζί</a:t>
            </a:r>
            <a:r>
              <a:rPr lang="en-US" sz="1800" dirty="0"/>
              <a:t> </a:t>
            </a:r>
            <a:r>
              <a:rPr lang="en-US" sz="1800" dirty="0" err="1"/>
              <a:t>τους</a:t>
            </a:r>
            <a:r>
              <a:rPr lang="en-US" sz="1800" dirty="0"/>
              <a:t>. </a:t>
            </a:r>
            <a:endParaRPr sz="1800"/>
          </a:p>
          <a:p>
            <a:pPr marL="0" lvl="0" indent="0" algn="just" rtl="0">
              <a:lnSpc>
                <a:spcPct val="115000"/>
              </a:lnSpc>
              <a:spcBef>
                <a:spcPts val="0"/>
              </a:spcBef>
              <a:spcAft>
                <a:spcPts val="0"/>
              </a:spcAft>
              <a:buNone/>
            </a:pPr>
            <a:endParaRPr sz="2000"/>
          </a:p>
        </p:txBody>
      </p:sp>
      <p:grpSp>
        <p:nvGrpSpPr>
          <p:cNvPr id="2" name="Google Shape;259;g2ca82e0b66e_0_112"/>
          <p:cNvGrpSpPr/>
          <p:nvPr/>
        </p:nvGrpSpPr>
        <p:grpSpPr>
          <a:xfrm>
            <a:off x="0" y="0"/>
            <a:ext cx="8985250" cy="611188"/>
            <a:chOff x="0" y="0"/>
            <a:chExt cx="5660" cy="385"/>
          </a:xfrm>
        </p:grpSpPr>
        <p:sp>
          <p:nvSpPr>
            <p:cNvPr id="260" name="Google Shape;260;g2ca82e0b66e_0_112"/>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1" name="Google Shape;261;g2ca82e0b66e_0_112"/>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2" name="Google Shape;262;g2ca82e0b66e_0_112"/>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3" name="Google Shape;263;g2ca82e0b66e_0_112"/>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4" name="Google Shape;264;g2ca82e0b66e_0_112"/>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5" name="Google Shape;265;g2ca82e0b66e_0_112"/>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6" name="Google Shape;266;g2ca82e0b66e_0_112"/>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7" name="Google Shape;267;g2ca82e0b66e_0_112"/>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8" name="Google Shape;268;g2ca82e0b66e_0_112"/>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69" name="Google Shape;269;g2ca82e0b66e_0_112"/>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ca82e0b66e_0_127"/>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5. Χειραγώγηση των ΜΜΕ: ο Trump επιδίωξε και πέτυχε να έχει μια διαρκή κάλυψη από τα ΜΜΕ. Σε ένα πλαίσιο όπου τα ΜΜΕ αναζητούν διαρκώς νέο περιεχόμενο και ιδιαίτερα εκείνο που ξεφεύγει από τη συμβατική εκδοχή, ο Trump παρείχε διαρκώς αφορμές ώστε να βρίσκεται στο επίκεντρο της μιντιακής προσοχής. Ο επιθετικός του λόγος και γενικότερα η εκκεντρικότητά του προκαλούσαν διαρκώς το ενδιαφέρον για μεγαλύτερη κάλυψη. Φυσικά, δεν τον ενδιέφερε αν τα ΜΜΕ τον παρουσίαζαν αρνητικά ή θετικά. Το ζητούμενο ήταν να μονοπωλεί ή να κυριαρχεί στην ενημέρωση.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p:txBody>
      </p:sp>
      <p:grpSp>
        <p:nvGrpSpPr>
          <p:cNvPr id="2" name="Google Shape;275;g2ca82e0b66e_0_127"/>
          <p:cNvGrpSpPr/>
          <p:nvPr/>
        </p:nvGrpSpPr>
        <p:grpSpPr>
          <a:xfrm>
            <a:off x="0" y="0"/>
            <a:ext cx="8985250" cy="611188"/>
            <a:chOff x="0" y="0"/>
            <a:chExt cx="5660" cy="385"/>
          </a:xfrm>
        </p:grpSpPr>
        <p:sp>
          <p:nvSpPr>
            <p:cNvPr id="276" name="Google Shape;276;g2ca82e0b66e_0_127"/>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7" name="Google Shape;277;g2ca82e0b66e_0_127"/>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8" name="Google Shape;278;g2ca82e0b66e_0_127"/>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9" name="Google Shape;279;g2ca82e0b66e_0_127"/>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0" name="Google Shape;280;g2ca82e0b66e_0_127"/>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1" name="Google Shape;281;g2ca82e0b66e_0_127"/>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2" name="Google Shape;282;g2ca82e0b66e_0_127"/>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3" name="Google Shape;283;g2ca82e0b66e_0_127"/>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84" name="Google Shape;284;g2ca82e0b66e_0_127"/>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85" name="Google Shape;285;g2ca82e0b66e_0_127"/>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pic>
        <p:nvPicPr>
          <p:cNvPr id="286" name="Google Shape;286;g2ca82e0b66e_0_127"/>
          <p:cNvPicPr preferRelativeResize="0"/>
          <p:nvPr/>
        </p:nvPicPr>
        <p:blipFill>
          <a:blip r:embed="rId3">
            <a:alphaModFix/>
          </a:blip>
          <a:stretch>
            <a:fillRect/>
          </a:stretch>
        </p:blipFill>
        <p:spPr>
          <a:xfrm>
            <a:off x="4431050" y="4058176"/>
            <a:ext cx="4489699" cy="25256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dc2a9049e0_0_0"/>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Μια σύνοψη της εξέλιξης των τεχνολογιών της επικοινωνίας (ICT: Information and Communication Technologies)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 (Angeles et al., 2013)      </a:t>
            </a:r>
            <a:r>
              <a:rPr lang="en-US" sz="2000"/>
              <a:t> </a:t>
            </a:r>
            <a:endParaRPr sz="2000"/>
          </a:p>
        </p:txBody>
      </p:sp>
      <p:grpSp>
        <p:nvGrpSpPr>
          <p:cNvPr id="143" name="Google Shape;143;g2dc2a9049e0_0_0"/>
          <p:cNvGrpSpPr/>
          <p:nvPr/>
        </p:nvGrpSpPr>
        <p:grpSpPr>
          <a:xfrm>
            <a:off x="0" y="0"/>
            <a:ext cx="8985250" cy="611188"/>
            <a:chOff x="0" y="0"/>
            <a:chExt cx="5660" cy="385"/>
          </a:xfrm>
        </p:grpSpPr>
        <p:sp>
          <p:nvSpPr>
            <p:cNvPr id="144" name="Google Shape;144;g2dc2a9049e0_0_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5" name="Google Shape;145;g2dc2a9049e0_0_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6" name="Google Shape;146;g2dc2a9049e0_0_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7" name="Google Shape;147;g2dc2a9049e0_0_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8" name="Google Shape;148;g2dc2a9049e0_0_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9" name="Google Shape;149;g2dc2a9049e0_0_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 name="Google Shape;150;g2dc2a9049e0_0_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 name="Google Shape;151;g2dc2a9049e0_0_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2" name="Google Shape;152;g2dc2a9049e0_0_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53" name="Google Shape;153;g2dc2a9049e0_0_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pic>
        <p:nvPicPr>
          <p:cNvPr id="154" name="Google Shape;154;g2dc2a9049e0_0_0"/>
          <p:cNvPicPr preferRelativeResize="0"/>
          <p:nvPr/>
        </p:nvPicPr>
        <p:blipFill>
          <a:blip r:embed="rId3">
            <a:alphaModFix/>
          </a:blip>
          <a:stretch>
            <a:fillRect/>
          </a:stretch>
        </p:blipFill>
        <p:spPr>
          <a:xfrm>
            <a:off x="295875" y="2382850"/>
            <a:ext cx="8336451" cy="36349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ca82e0b66e_0_143"/>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p:txBody>
      </p:sp>
      <p:grpSp>
        <p:nvGrpSpPr>
          <p:cNvPr id="2" name="Google Shape;292;g2ca82e0b66e_0_143"/>
          <p:cNvGrpSpPr/>
          <p:nvPr/>
        </p:nvGrpSpPr>
        <p:grpSpPr>
          <a:xfrm>
            <a:off x="0" y="0"/>
            <a:ext cx="8985250" cy="611188"/>
            <a:chOff x="0" y="0"/>
            <a:chExt cx="5660" cy="385"/>
          </a:xfrm>
        </p:grpSpPr>
        <p:sp>
          <p:nvSpPr>
            <p:cNvPr id="293" name="Google Shape;293;g2ca82e0b66e_0_143"/>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4" name="Google Shape;294;g2ca82e0b66e_0_143"/>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5" name="Google Shape;295;g2ca82e0b66e_0_143"/>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6" name="Google Shape;296;g2ca82e0b66e_0_143"/>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7" name="Google Shape;297;g2ca82e0b66e_0_143"/>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8" name="Google Shape;298;g2ca82e0b66e_0_143"/>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99" name="Google Shape;299;g2ca82e0b66e_0_143"/>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0" name="Google Shape;300;g2ca82e0b66e_0_143"/>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01" name="Google Shape;301;g2ca82e0b66e_0_143"/>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02" name="Google Shape;302;g2ca82e0b66e_0_143"/>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pic>
        <p:nvPicPr>
          <p:cNvPr id="303" name="Google Shape;303;g2ca82e0b66e_0_143"/>
          <p:cNvPicPr preferRelativeResize="0"/>
          <p:nvPr/>
        </p:nvPicPr>
        <p:blipFill>
          <a:blip r:embed="rId3">
            <a:alphaModFix/>
          </a:blip>
          <a:stretch>
            <a:fillRect/>
          </a:stretch>
        </p:blipFill>
        <p:spPr>
          <a:xfrm>
            <a:off x="410675" y="1925125"/>
            <a:ext cx="3373223" cy="2554699"/>
          </a:xfrm>
          <a:prstGeom prst="rect">
            <a:avLst/>
          </a:prstGeom>
          <a:noFill/>
          <a:ln>
            <a:noFill/>
          </a:ln>
        </p:spPr>
      </p:pic>
      <p:pic>
        <p:nvPicPr>
          <p:cNvPr id="304" name="Google Shape;304;g2ca82e0b66e_0_143"/>
          <p:cNvPicPr preferRelativeResize="0"/>
          <p:nvPr/>
        </p:nvPicPr>
        <p:blipFill>
          <a:blip r:embed="rId4">
            <a:alphaModFix/>
          </a:blip>
          <a:stretch>
            <a:fillRect/>
          </a:stretch>
        </p:blipFill>
        <p:spPr>
          <a:xfrm>
            <a:off x="4572000" y="1652275"/>
            <a:ext cx="4413251" cy="3238850"/>
          </a:xfrm>
          <a:prstGeom prst="rect">
            <a:avLst/>
          </a:prstGeom>
          <a:noFill/>
          <a:ln>
            <a:noFill/>
          </a:ln>
        </p:spPr>
      </p:pic>
      <p:pic>
        <p:nvPicPr>
          <p:cNvPr id="305" name="Google Shape;305;g2ca82e0b66e_0_143"/>
          <p:cNvPicPr preferRelativeResize="0"/>
          <p:nvPr/>
        </p:nvPicPr>
        <p:blipFill>
          <a:blip r:embed="rId5">
            <a:alphaModFix/>
          </a:blip>
          <a:stretch>
            <a:fillRect/>
          </a:stretch>
        </p:blipFill>
        <p:spPr>
          <a:xfrm>
            <a:off x="224075" y="4578479"/>
            <a:ext cx="4512174" cy="2016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ca82e0b66e_0_162"/>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marL="0" lvl="0" indent="0"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1. Απο- μεσοποίηση ή παράκαμψη των ΜΜΕ (dis-intermediation): είναι η επιλογή του πολιτικού να επικοινωνεί απευθείας με τους πολίτες. Υπάρχει σε πολλούς τομείς (π.χ. στη ψηφιακή οικονομία οι καταναλωτές παρακάμπτουν τους μεσάζοντες).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457200" lvl="0" indent="-342900" algn="just" rtl="0">
              <a:lnSpc>
                <a:spcPct val="115000"/>
              </a:lnSpc>
              <a:spcBef>
                <a:spcPts val="0"/>
              </a:spcBef>
              <a:spcAft>
                <a:spcPts val="0"/>
              </a:spcAft>
              <a:buSzPts val="1800"/>
              <a:buChar char="-"/>
            </a:pPr>
            <a:r>
              <a:rPr lang="en-US" sz="1800"/>
              <a:t>ο Trump ήταν ο πρώτος πρόεδρος που το έκανε αυτό. Στην προεκλογική περίοδο παρέκαμψε επικοινωνιολόγους, image makers και εταιρείες δημοσκοπήσεων, ενώ σαν πρόεδρος χρησιμοποίησε την επικοινωνιακή δομή του Λευκού Οίκου για να προωθήσει τη δική του εικόνα και όχι για να διευκολύνει την κατανόηση της ατζέντας από τους δημοσιογράφους. Το πιο χαρακτηριστικό στοιχείο που αποδεικνύει αυτή την πολιτική είναι ο μικρός αριθμός των συνεντεύξεων τύπου που έδωσε.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p:txBody>
      </p:sp>
      <p:grpSp>
        <p:nvGrpSpPr>
          <p:cNvPr id="2" name="Google Shape;311;g2ca82e0b66e_0_162"/>
          <p:cNvGrpSpPr/>
          <p:nvPr/>
        </p:nvGrpSpPr>
        <p:grpSpPr>
          <a:xfrm>
            <a:off x="0" y="0"/>
            <a:ext cx="8985250" cy="611188"/>
            <a:chOff x="0" y="0"/>
            <a:chExt cx="5660" cy="385"/>
          </a:xfrm>
        </p:grpSpPr>
        <p:sp>
          <p:nvSpPr>
            <p:cNvPr id="312" name="Google Shape;312;g2ca82e0b66e_0_162"/>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3" name="Google Shape;313;g2ca82e0b66e_0_162"/>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4" name="Google Shape;314;g2ca82e0b66e_0_162"/>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5" name="Google Shape;315;g2ca82e0b66e_0_162"/>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6" name="Google Shape;316;g2ca82e0b66e_0_162"/>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7" name="Google Shape;317;g2ca82e0b66e_0_162"/>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8" name="Google Shape;318;g2ca82e0b66e_0_162"/>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9" name="Google Shape;319;g2ca82e0b66e_0_162"/>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0" name="Google Shape;320;g2ca82e0b66e_0_162"/>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21" name="Google Shape;321;g2ca82e0b66e_0_162"/>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ca82e0b66e_0_180"/>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1. Απο- μεσοποίηση ή</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 παράκαμψη των ΜΜΕ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(dis-intermediation):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  (Πηγή, Morini, 2020)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p:txBody>
      </p:sp>
      <p:grpSp>
        <p:nvGrpSpPr>
          <p:cNvPr id="2" name="Google Shape;327;g2ca82e0b66e_0_180"/>
          <p:cNvGrpSpPr/>
          <p:nvPr/>
        </p:nvGrpSpPr>
        <p:grpSpPr>
          <a:xfrm>
            <a:off x="0" y="0"/>
            <a:ext cx="8985250" cy="611188"/>
            <a:chOff x="0" y="0"/>
            <a:chExt cx="5660" cy="385"/>
          </a:xfrm>
        </p:grpSpPr>
        <p:sp>
          <p:nvSpPr>
            <p:cNvPr id="328" name="Google Shape;328;g2ca82e0b66e_0_18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9" name="Google Shape;329;g2ca82e0b66e_0_18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0" name="Google Shape;330;g2ca82e0b66e_0_18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1" name="Google Shape;331;g2ca82e0b66e_0_18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2" name="Google Shape;332;g2ca82e0b66e_0_18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3" name="Google Shape;333;g2ca82e0b66e_0_18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4" name="Google Shape;334;g2ca82e0b66e_0_18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5" name="Google Shape;335;g2ca82e0b66e_0_18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6" name="Google Shape;336;g2ca82e0b66e_0_18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37" name="Google Shape;337;g2ca82e0b66e_0_18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pic>
        <p:nvPicPr>
          <p:cNvPr id="338" name="Google Shape;338;g2ca82e0b66e_0_180"/>
          <p:cNvPicPr preferRelativeResize="0"/>
          <p:nvPr/>
        </p:nvPicPr>
        <p:blipFill>
          <a:blip r:embed="rId3">
            <a:alphaModFix/>
          </a:blip>
          <a:stretch>
            <a:fillRect/>
          </a:stretch>
        </p:blipFill>
        <p:spPr>
          <a:xfrm>
            <a:off x="2672236" y="1675975"/>
            <a:ext cx="5851125" cy="5182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ca82e0b66e_0_196"/>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marL="0" lvl="0" indent="0"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1. Απο- μεσοποίηση ή παράκαμψη των ΜΜΕ (dis-intermediation):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457200" lvl="0" indent="-342900" algn="just" rtl="0">
              <a:lnSpc>
                <a:spcPct val="115000"/>
              </a:lnSpc>
              <a:spcBef>
                <a:spcPts val="0"/>
              </a:spcBef>
              <a:spcAft>
                <a:spcPts val="0"/>
              </a:spcAft>
              <a:buSzPts val="1800"/>
              <a:buChar char="-"/>
            </a:pPr>
            <a:r>
              <a:rPr lang="en-US" sz="1800"/>
              <a:t>Προφανώς, η επιλογή του Trump να παρακάμψει τα ΜΜΕ είχε σχέση με την επιλογή να αποφύγει τις δύσκολες ερωτήσεις. </a:t>
            </a:r>
            <a:endParaRPr sz="1800"/>
          </a:p>
          <a:p>
            <a:pPr marL="457200" lvl="0" indent="-342900" algn="just" rtl="0">
              <a:lnSpc>
                <a:spcPct val="115000"/>
              </a:lnSpc>
              <a:spcBef>
                <a:spcPts val="0"/>
              </a:spcBef>
              <a:spcAft>
                <a:spcPts val="0"/>
              </a:spcAft>
              <a:buSzPts val="1800"/>
              <a:buChar char="-"/>
            </a:pPr>
            <a:r>
              <a:rPr lang="en-US" sz="1800"/>
              <a:t>Προτίμησε τον ελλειπτικό λόγο του twitter, όπου στην ουσία δεν υπάρχει αντίλογος κι όπου το νόημα βασίζεται στην εντύπωση και την αμφισημία. </a:t>
            </a:r>
            <a:endParaRPr sz="1800"/>
          </a:p>
          <a:p>
            <a:pPr marL="457200" lvl="0" indent="-342900" algn="just" rtl="0">
              <a:lnSpc>
                <a:spcPct val="115000"/>
              </a:lnSpc>
              <a:spcBef>
                <a:spcPts val="0"/>
              </a:spcBef>
              <a:spcAft>
                <a:spcPts val="0"/>
              </a:spcAft>
              <a:buSzPts val="1800"/>
              <a:buChar char="-"/>
            </a:pPr>
            <a:r>
              <a:rPr lang="en-US" sz="1800"/>
              <a:t>Από τη στιγμή που ανακοίνωσε την υποψηφιότητά του, έγραψε 13.714 tweets και απέκτησε 61 εκατομμύρια ακόλουθους. Κατά μέσο όρο έγραφε 11 tweets τη μέρα ενώ υπήρξε μέρα που έγραψε 87. </a:t>
            </a:r>
            <a:endParaRPr sz="1800"/>
          </a:p>
          <a:p>
            <a:pPr marL="457200" lvl="0" indent="-342900" algn="just" rtl="0">
              <a:lnSpc>
                <a:spcPct val="115000"/>
              </a:lnSpc>
              <a:spcBef>
                <a:spcPts val="0"/>
              </a:spcBef>
              <a:spcAft>
                <a:spcPts val="0"/>
              </a:spcAft>
              <a:buSzPts val="1800"/>
              <a:buChar char="-"/>
            </a:pPr>
            <a:r>
              <a:rPr lang="en-US" sz="1800"/>
              <a:t>Το 2015 είχε 1 εκατομμύριο ακόλουθους, το 2016 15 εκατομμύρια και το 2018 61 εκατομμύρια.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p:txBody>
      </p:sp>
      <p:grpSp>
        <p:nvGrpSpPr>
          <p:cNvPr id="2" name="Google Shape;344;g2ca82e0b66e_0_196"/>
          <p:cNvGrpSpPr/>
          <p:nvPr/>
        </p:nvGrpSpPr>
        <p:grpSpPr>
          <a:xfrm>
            <a:off x="0" y="0"/>
            <a:ext cx="8985250" cy="611188"/>
            <a:chOff x="0" y="0"/>
            <a:chExt cx="5660" cy="385"/>
          </a:xfrm>
        </p:grpSpPr>
        <p:sp>
          <p:nvSpPr>
            <p:cNvPr id="345" name="Google Shape;345;g2ca82e0b66e_0_19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6" name="Google Shape;346;g2ca82e0b66e_0_19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7" name="Google Shape;347;g2ca82e0b66e_0_19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8" name="Google Shape;348;g2ca82e0b66e_0_19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49" name="Google Shape;349;g2ca82e0b66e_0_19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0" name="Google Shape;350;g2ca82e0b66e_0_19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1" name="Google Shape;351;g2ca82e0b66e_0_19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2" name="Google Shape;352;g2ca82e0b66e_0_19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3" name="Google Shape;353;g2ca82e0b66e_0_19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54" name="Google Shape;354;g2ca82e0b66e_0_19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ca82e0b66e_0_211"/>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1. Απο- μεσοποίηση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ή παράκαμψη των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ΜΜΕ (dis-intermediation):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  (Πηγή, Morini, 2020) </a:t>
            </a:r>
            <a:endParaRPr sz="1800"/>
          </a:p>
          <a:p>
            <a:pPr marL="85725" lvl="0" indent="0" algn="just" rtl="0">
              <a:lnSpc>
                <a:spcPct val="115000"/>
              </a:lnSpc>
              <a:spcBef>
                <a:spcPts val="0"/>
              </a:spcBef>
              <a:spcAft>
                <a:spcPts val="0"/>
              </a:spcAft>
              <a:buClr>
                <a:schemeClr val="lt2"/>
              </a:buClr>
              <a:buSzPts val="1350"/>
              <a:buFont typeface="Noto Sans Symbols"/>
              <a:buNone/>
            </a:pPr>
            <a:endParaRPr sz="1800"/>
          </a:p>
        </p:txBody>
      </p:sp>
      <p:grpSp>
        <p:nvGrpSpPr>
          <p:cNvPr id="2" name="Google Shape;360;g2ca82e0b66e_0_211"/>
          <p:cNvGrpSpPr/>
          <p:nvPr/>
        </p:nvGrpSpPr>
        <p:grpSpPr>
          <a:xfrm>
            <a:off x="0" y="0"/>
            <a:ext cx="8985250" cy="611188"/>
            <a:chOff x="0" y="0"/>
            <a:chExt cx="5660" cy="385"/>
          </a:xfrm>
        </p:grpSpPr>
        <p:sp>
          <p:nvSpPr>
            <p:cNvPr id="361" name="Google Shape;361;g2ca82e0b66e_0_211"/>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2" name="Google Shape;362;g2ca82e0b66e_0_211"/>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3" name="Google Shape;363;g2ca82e0b66e_0_211"/>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4" name="Google Shape;364;g2ca82e0b66e_0_211"/>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5" name="Google Shape;365;g2ca82e0b66e_0_211"/>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6" name="Google Shape;366;g2ca82e0b66e_0_211"/>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7" name="Google Shape;367;g2ca82e0b66e_0_211"/>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8" name="Google Shape;368;g2ca82e0b66e_0_211"/>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9" name="Google Shape;369;g2ca82e0b66e_0_211"/>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70" name="Google Shape;370;g2ca82e0b66e_0_211"/>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pic>
        <p:nvPicPr>
          <p:cNvPr id="371" name="Google Shape;371;g2ca82e0b66e_0_211"/>
          <p:cNvPicPr preferRelativeResize="0"/>
          <p:nvPr/>
        </p:nvPicPr>
        <p:blipFill>
          <a:blip r:embed="rId3">
            <a:alphaModFix/>
          </a:blip>
          <a:stretch>
            <a:fillRect/>
          </a:stretch>
        </p:blipFill>
        <p:spPr>
          <a:xfrm>
            <a:off x="3517450" y="1524875"/>
            <a:ext cx="5467800" cy="53331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ca82e0b66e_0_227"/>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2. Διαρκής προεκλογικός αγώνας: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457200" lvl="0" indent="-342900" algn="just" rtl="0">
              <a:lnSpc>
                <a:spcPct val="115000"/>
              </a:lnSpc>
              <a:spcBef>
                <a:spcPts val="0"/>
              </a:spcBef>
              <a:spcAft>
                <a:spcPts val="0"/>
              </a:spcAft>
              <a:buSzPts val="1800"/>
              <a:buChar char="-"/>
            </a:pPr>
            <a:r>
              <a:rPr lang="en-US" sz="1800"/>
              <a:t>Και αυτό το στοιχείο δεν είναι κάτι που εμφανίστηκε φυσικά με τον Trump. </a:t>
            </a:r>
            <a:endParaRPr sz="1800"/>
          </a:p>
          <a:p>
            <a:pPr marL="457200" lvl="0" indent="-342900" algn="just" rtl="0">
              <a:lnSpc>
                <a:spcPct val="115000"/>
              </a:lnSpc>
              <a:spcBef>
                <a:spcPts val="0"/>
              </a:spcBef>
              <a:spcAft>
                <a:spcPts val="0"/>
              </a:spcAft>
              <a:buSzPts val="1800"/>
              <a:buChar char="-"/>
            </a:pPr>
            <a:r>
              <a:rPr lang="en-US" sz="1800"/>
              <a:t>Είναι μια διαδικασία που σταδιακά εντάθηκε με την ανάθεση σε συμβούλους επικοινωνίας και ειδικούς των δημοσίων σχέσεων, ήδη από τη δεκαετία του 1980. </a:t>
            </a:r>
            <a:endParaRPr sz="1800"/>
          </a:p>
          <a:p>
            <a:pPr marL="457200" lvl="0" indent="-342900" algn="just" rtl="0">
              <a:lnSpc>
                <a:spcPct val="115000"/>
              </a:lnSpc>
              <a:spcBef>
                <a:spcPts val="0"/>
              </a:spcBef>
              <a:spcAft>
                <a:spcPts val="0"/>
              </a:spcAft>
              <a:buSzPts val="1800"/>
              <a:buChar char="-"/>
            </a:pPr>
            <a:r>
              <a:rPr lang="en-US" sz="1800"/>
              <a:t>Στην κλασική θεώρηση της πολιτικής επιστήμης, ο προεκλογικός αγώνας συνεπάγεται την κινητοποίηση υποψηφίων και κομματικού μηχανισμού πριν τις εκλογές. Στη διαρκή προεκλογική περίοδο, αυτός ο σχεδιασμός ξεκινά από την επόμενη μέρα των εκλογών.</a:t>
            </a:r>
            <a:endParaRPr sz="1800"/>
          </a:p>
          <a:p>
            <a:pPr marL="457200" lvl="0" indent="-342900" algn="just" rtl="0">
              <a:lnSpc>
                <a:spcPct val="115000"/>
              </a:lnSpc>
              <a:spcBef>
                <a:spcPts val="0"/>
              </a:spcBef>
              <a:spcAft>
                <a:spcPts val="0"/>
              </a:spcAft>
              <a:buSzPts val="1800"/>
              <a:buChar char="-"/>
            </a:pPr>
            <a:r>
              <a:rPr lang="en-US" sz="1800"/>
              <a:t>Κι εδώ βρίσκεται η μεγάλη δυσκολία να συνδυαστεί η κυβέρνηση (που απαιτεί συναίνεση) με την προεκλογική λογική (που απαιτεί σύγκρουση) </a:t>
            </a:r>
            <a:endParaRPr sz="1800"/>
          </a:p>
          <a:p>
            <a:pPr marL="457200" lvl="0" indent="-342900" algn="just" rtl="0">
              <a:lnSpc>
                <a:spcPct val="115000"/>
              </a:lnSpc>
              <a:spcBef>
                <a:spcPts val="0"/>
              </a:spcBef>
              <a:spcAft>
                <a:spcPts val="0"/>
              </a:spcAft>
              <a:buSzPts val="1800"/>
              <a:buChar char="-"/>
            </a:pPr>
            <a:r>
              <a:rPr lang="en-US" sz="1800"/>
              <a:t>ο Trump έδωσε πολύ μεγάλη έμφαση σε αυτό το συνδυασμό. Τα ψηφιακά μέσα του έδωσαν τα αναγκαία εργαλεία.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 </a:t>
            </a:r>
            <a:endParaRPr sz="1800"/>
          </a:p>
        </p:txBody>
      </p:sp>
      <p:grpSp>
        <p:nvGrpSpPr>
          <p:cNvPr id="2" name="Google Shape;377;g2ca82e0b66e_0_227"/>
          <p:cNvGrpSpPr/>
          <p:nvPr/>
        </p:nvGrpSpPr>
        <p:grpSpPr>
          <a:xfrm>
            <a:off x="0" y="0"/>
            <a:ext cx="8985250" cy="611188"/>
            <a:chOff x="0" y="0"/>
            <a:chExt cx="5660" cy="385"/>
          </a:xfrm>
        </p:grpSpPr>
        <p:sp>
          <p:nvSpPr>
            <p:cNvPr id="378" name="Google Shape;378;g2ca82e0b66e_0_227"/>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9" name="Google Shape;379;g2ca82e0b66e_0_227"/>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0" name="Google Shape;380;g2ca82e0b66e_0_227"/>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1" name="Google Shape;381;g2ca82e0b66e_0_227"/>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2" name="Google Shape;382;g2ca82e0b66e_0_227"/>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3" name="Google Shape;383;g2ca82e0b66e_0_227"/>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4" name="Google Shape;384;g2ca82e0b66e_0_227"/>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5" name="Google Shape;385;g2ca82e0b66e_0_227"/>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6" name="Google Shape;386;g2ca82e0b66e_0_227"/>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387" name="Google Shape;387;g2ca82e0b66e_0_227"/>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2ca82e0b66e_0_242"/>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2. Διαρκής προεκλογικός αγώνας: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 Τα στοιχεία είναι εντυπωσιακά. Τα δύο πρώτα χρόνια μετά την εκλογή του ο πρόεδρος Trump συγκέντρωσε ένα εντυπωσιακά μεγάλο ποσό για την επανεκλογή του.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457200" lvl="0" indent="0" algn="just" rtl="0">
              <a:lnSpc>
                <a:spcPct val="115000"/>
              </a:lnSpc>
              <a:spcBef>
                <a:spcPts val="0"/>
              </a:spcBef>
              <a:spcAft>
                <a:spcPts val="0"/>
              </a:spcAft>
              <a:buNone/>
            </a:pPr>
            <a:endParaRPr sz="1800"/>
          </a:p>
        </p:txBody>
      </p:sp>
      <p:grpSp>
        <p:nvGrpSpPr>
          <p:cNvPr id="2" name="Google Shape;393;g2ca82e0b66e_0_242"/>
          <p:cNvGrpSpPr/>
          <p:nvPr/>
        </p:nvGrpSpPr>
        <p:grpSpPr>
          <a:xfrm>
            <a:off x="0" y="0"/>
            <a:ext cx="8985250" cy="611188"/>
            <a:chOff x="0" y="0"/>
            <a:chExt cx="5660" cy="385"/>
          </a:xfrm>
        </p:grpSpPr>
        <p:sp>
          <p:nvSpPr>
            <p:cNvPr id="394" name="Google Shape;394;g2ca82e0b66e_0_242"/>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5" name="Google Shape;395;g2ca82e0b66e_0_242"/>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6" name="Google Shape;396;g2ca82e0b66e_0_242"/>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7" name="Google Shape;397;g2ca82e0b66e_0_242"/>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8" name="Google Shape;398;g2ca82e0b66e_0_242"/>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9" name="Google Shape;399;g2ca82e0b66e_0_242"/>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0" name="Google Shape;400;g2ca82e0b66e_0_242"/>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1" name="Google Shape;401;g2ca82e0b66e_0_242"/>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2" name="Google Shape;402;g2ca82e0b66e_0_242"/>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03" name="Google Shape;403;g2ca82e0b66e_0_242"/>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pic>
        <p:nvPicPr>
          <p:cNvPr id="404" name="Google Shape;404;g2ca82e0b66e_0_242"/>
          <p:cNvPicPr preferRelativeResize="0"/>
          <p:nvPr/>
        </p:nvPicPr>
        <p:blipFill>
          <a:blip r:embed="rId3">
            <a:alphaModFix/>
          </a:blip>
          <a:stretch>
            <a:fillRect/>
          </a:stretch>
        </p:blipFill>
        <p:spPr>
          <a:xfrm>
            <a:off x="386138" y="2461350"/>
            <a:ext cx="6010275" cy="2943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ca82e0b66e_0_258"/>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3. Η πολιτική επικοινωνία ως ερμηνεία παρά ως περιεχόμενο και μήνυμα:</a:t>
            </a:r>
            <a:endParaRPr sz="1800"/>
          </a:p>
          <a:p>
            <a:pPr marL="457200" lvl="0" indent="-342900" algn="just" rtl="0">
              <a:lnSpc>
                <a:spcPct val="115000"/>
              </a:lnSpc>
              <a:spcBef>
                <a:spcPts val="0"/>
              </a:spcBef>
              <a:spcAft>
                <a:spcPts val="0"/>
              </a:spcAft>
              <a:buSzPts val="1800"/>
              <a:buChar char="-"/>
            </a:pPr>
            <a:r>
              <a:rPr lang="en-US" sz="1800"/>
              <a:t>ήδη μετά το τέλος του 2ου ΠΠ και την σταδιακή εμφάνιση της τηλεόρασης, υπήρξε η αίσθηση ότι η λογική του θεάματος θα επηρεάσει καθοριστικά την πολιτική</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σταδιακά, πολιτικοί αλλά και σύμβουλοι επικοινωνίας θεώρησαν πως με τη σωστή αξιοποίηση των ΜΜΕ είναι δυνατό να δημιουργηθούν πλεονεκτήματα και θετική αποδοχή άσχετα από το περιεχόμενο και το πολιτικό μήνυμα</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πολλές φορές, αυτό το πλεονέκτημα, αυτη η θετική αποδοχή κερδίζονται με την υπερβολή, την κατάχρηση, τον επιθετικό και τον υπεραπλουστευμένο λόγο και γενικότερο με την ερμηνεία, δηλαδή την απόδοση ενός ρόλου που απολαμβάνουν οι πολίτες.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a:t>με αυτόν τον τρόπο, το συναίσθημα υπερισχύει τις διχοτομίες (αληθινό/ψεύτικο, σωστό/ λάθος). </a:t>
            </a:r>
            <a:endParaRPr sz="1800"/>
          </a:p>
          <a:p>
            <a:pPr marL="342900" lvl="0" indent="-257175" algn="just" rtl="0">
              <a:lnSpc>
                <a:spcPct val="115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endParaRPr sz="1800"/>
          </a:p>
        </p:txBody>
      </p:sp>
      <p:grpSp>
        <p:nvGrpSpPr>
          <p:cNvPr id="2" name="Google Shape;410;g2ca82e0b66e_0_258"/>
          <p:cNvGrpSpPr/>
          <p:nvPr/>
        </p:nvGrpSpPr>
        <p:grpSpPr>
          <a:xfrm>
            <a:off x="0" y="0"/>
            <a:ext cx="8985250" cy="611188"/>
            <a:chOff x="0" y="0"/>
            <a:chExt cx="5660" cy="385"/>
          </a:xfrm>
        </p:grpSpPr>
        <p:sp>
          <p:nvSpPr>
            <p:cNvPr id="411" name="Google Shape;411;g2ca82e0b66e_0_258"/>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2" name="Google Shape;412;g2ca82e0b66e_0_258"/>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3" name="Google Shape;413;g2ca82e0b66e_0_258"/>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4" name="Google Shape;414;g2ca82e0b66e_0_258"/>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5" name="Google Shape;415;g2ca82e0b66e_0_258"/>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6" name="Google Shape;416;g2ca82e0b66e_0_258"/>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7" name="Google Shape;417;g2ca82e0b66e_0_258"/>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8" name="Google Shape;418;g2ca82e0b66e_0_258"/>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9" name="Google Shape;419;g2ca82e0b66e_0_258"/>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20" name="Google Shape;420;g2ca82e0b66e_0_258"/>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ca82e0b66e_0_273"/>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3. Η πολιτική επικοινωνία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ως ερμηνεία παρά</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 ως περιεχόμενο και μήνυμα:</a:t>
            </a:r>
            <a:endParaRPr sz="1800"/>
          </a:p>
          <a:p>
            <a:pPr marL="0" lvl="0" indent="0" algn="just" rtl="0">
              <a:lnSpc>
                <a:spcPct val="115000"/>
              </a:lnSpc>
              <a:spcBef>
                <a:spcPts val="0"/>
              </a:spcBef>
              <a:spcAft>
                <a:spcPts val="0"/>
              </a:spcAft>
              <a:buClr>
                <a:schemeClr val="lt2"/>
              </a:buClr>
              <a:buSzPts val="1350"/>
              <a:buFont typeface="Noto Sans Symbols"/>
              <a:buNone/>
            </a:pP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  (Πηγή, Morini, 2020) </a:t>
            </a:r>
            <a:endParaRPr sz="1800"/>
          </a:p>
          <a:p>
            <a:pPr marL="0" lvl="0" indent="0" algn="just" rtl="0">
              <a:lnSpc>
                <a:spcPct val="115000"/>
              </a:lnSpc>
              <a:spcBef>
                <a:spcPts val="0"/>
              </a:spcBef>
              <a:spcAft>
                <a:spcPts val="0"/>
              </a:spcAft>
              <a:buNone/>
            </a:pPr>
            <a:endParaRPr sz="1800"/>
          </a:p>
        </p:txBody>
      </p:sp>
      <p:grpSp>
        <p:nvGrpSpPr>
          <p:cNvPr id="2" name="Google Shape;426;g2ca82e0b66e_0_273"/>
          <p:cNvGrpSpPr/>
          <p:nvPr/>
        </p:nvGrpSpPr>
        <p:grpSpPr>
          <a:xfrm>
            <a:off x="0" y="0"/>
            <a:ext cx="8985250" cy="611188"/>
            <a:chOff x="0" y="0"/>
            <a:chExt cx="5660" cy="385"/>
          </a:xfrm>
        </p:grpSpPr>
        <p:sp>
          <p:nvSpPr>
            <p:cNvPr id="427" name="Google Shape;427;g2ca82e0b66e_0_273"/>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8" name="Google Shape;428;g2ca82e0b66e_0_273"/>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9" name="Google Shape;429;g2ca82e0b66e_0_273"/>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0" name="Google Shape;430;g2ca82e0b66e_0_273"/>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1" name="Google Shape;431;g2ca82e0b66e_0_273"/>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2" name="Google Shape;432;g2ca82e0b66e_0_273"/>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3" name="Google Shape;433;g2ca82e0b66e_0_273"/>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4" name="Google Shape;434;g2ca82e0b66e_0_273"/>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5" name="Google Shape;435;g2ca82e0b66e_0_273"/>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36" name="Google Shape;436;g2ca82e0b66e_0_273"/>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pic>
        <p:nvPicPr>
          <p:cNvPr id="437" name="Google Shape;437;g2ca82e0b66e_0_273"/>
          <p:cNvPicPr preferRelativeResize="0"/>
          <p:nvPr/>
        </p:nvPicPr>
        <p:blipFill>
          <a:blip r:embed="rId3">
            <a:alphaModFix/>
          </a:blip>
          <a:stretch>
            <a:fillRect/>
          </a:stretch>
        </p:blipFill>
        <p:spPr>
          <a:xfrm>
            <a:off x="3294825" y="1642950"/>
            <a:ext cx="5781675" cy="511645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2ca82e0b66e_0_289"/>
          <p:cNvSpPr txBox="1">
            <a:spLocks noGrp="1"/>
          </p:cNvSpPr>
          <p:nvPr>
            <p:ph type="body" idx="1"/>
          </p:nvPr>
        </p:nvSpPr>
        <p:spPr>
          <a:xfrm>
            <a:off x="136025" y="1196975"/>
            <a:ext cx="9008100" cy="5472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lt2"/>
              </a:buClr>
              <a:buSzPts val="1350"/>
              <a:buFont typeface="Noto Sans Symbols"/>
              <a:buNone/>
            </a:pPr>
            <a:r>
              <a:rPr lang="en-US" sz="1800"/>
              <a:t>Σε ότι αφορά το μοντέλο πολιτικής επικοινωνίας του Trump, θα εξετάσουμε τα εξής 5 στοιχεία: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4.Λαϊκισμός και επιθετικός λόγος</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  Μερικά από τα χαρακτηριστικά του λόγου του Trump </a:t>
            </a:r>
            <a:endParaRPr sz="1800"/>
          </a:p>
          <a:p>
            <a:pPr marL="342900" lvl="0" indent="-257175" algn="just" rtl="0">
              <a:lnSpc>
                <a:spcPct val="115000"/>
              </a:lnSpc>
              <a:spcBef>
                <a:spcPts val="0"/>
              </a:spcBef>
              <a:spcAft>
                <a:spcPts val="0"/>
              </a:spcAft>
              <a:buClr>
                <a:schemeClr val="lt2"/>
              </a:buClr>
              <a:buSzPts val="1350"/>
              <a:buFont typeface="Noto Sans Symbols"/>
              <a:buNone/>
            </a:pPr>
            <a:r>
              <a:rPr lang="en-US" sz="1800"/>
              <a:t> </a:t>
            </a:r>
            <a:endParaRPr sz="1800"/>
          </a:p>
          <a:p>
            <a:pPr marL="457200" lvl="0" indent="-342900" algn="just" rtl="0">
              <a:lnSpc>
                <a:spcPct val="115000"/>
              </a:lnSpc>
              <a:spcBef>
                <a:spcPts val="0"/>
              </a:spcBef>
              <a:spcAft>
                <a:spcPts val="0"/>
              </a:spcAft>
              <a:buSzPts val="1800"/>
              <a:buChar char="-"/>
            </a:pPr>
            <a:r>
              <a:rPr lang="en-US" sz="1800"/>
              <a:t>Έπεισε ότι δεν ανήκει στις ελίτ και ότι θα αντιπαρατεθεί μαζί τους ως αμέτοχος σε συστήματα και δίκτυα εξουσίας</a:t>
            </a:r>
            <a:endParaRPr sz="1800"/>
          </a:p>
          <a:p>
            <a:pPr marL="457200" lvl="0" indent="-342900" algn="just" rtl="0">
              <a:lnSpc>
                <a:spcPct val="115000"/>
              </a:lnSpc>
              <a:spcBef>
                <a:spcPts val="0"/>
              </a:spcBef>
              <a:spcAft>
                <a:spcPts val="0"/>
              </a:spcAft>
              <a:buSzPts val="1800"/>
              <a:buChar char="-"/>
            </a:pPr>
            <a:r>
              <a:rPr lang="en-US" sz="1800"/>
              <a:t>Υιοθέτησε και προέβαλε, άμεσα ή έμμεσα, έναν συντηρητισμό στα όρια του εθνικισμού (όχι απαραίτητα του έκδηλου ρατσισμού)</a:t>
            </a:r>
            <a:endParaRPr sz="1800"/>
          </a:p>
          <a:p>
            <a:pPr marL="457200" lvl="0" indent="-342900" algn="just" rtl="0">
              <a:lnSpc>
                <a:spcPct val="115000"/>
              </a:lnSpc>
              <a:spcBef>
                <a:spcPts val="0"/>
              </a:spcBef>
              <a:spcAft>
                <a:spcPts val="0"/>
              </a:spcAft>
              <a:buSzPts val="1800"/>
              <a:buChar char="-"/>
            </a:pPr>
            <a:r>
              <a:rPr lang="en-US" sz="1800"/>
              <a:t>ιδιαίτερα στην προεκλογική περίοδο, έδωσε μεγάλη έμφαση σε ζητήματα όπως το μεταναστευτικό, οι πολιτισμικές διαστάσεις της ταυτότητας σε αντιπαράθεση με το διεθνισμό</a:t>
            </a:r>
            <a:endParaRPr sz="1800"/>
          </a:p>
          <a:p>
            <a:pPr marL="457200" lvl="0" indent="-342900" algn="just" rtl="0">
              <a:lnSpc>
                <a:spcPct val="115000"/>
              </a:lnSpc>
              <a:spcBef>
                <a:spcPts val="0"/>
              </a:spcBef>
              <a:spcAft>
                <a:spcPts val="0"/>
              </a:spcAft>
              <a:buSzPts val="1800"/>
              <a:buChar char="-"/>
            </a:pPr>
            <a:r>
              <a:rPr lang="en-US" sz="1800"/>
              <a:t>εν τέλει, μάλλον επιβραβεύτηκε με τις ψήφους των πολιτών που ήταν δυσαρεστημένοι με τον κοσμοπολιτισμό, την παγκοσμιοποίηση και που ήταν ξεκάθαρα συντηρητικοί ή ακόμα και ακραία συντηρητικοί. </a:t>
            </a:r>
            <a:endParaRPr sz="1800"/>
          </a:p>
          <a:p>
            <a:pPr marL="0" lvl="0" indent="0" algn="just" rtl="0">
              <a:lnSpc>
                <a:spcPct val="115000"/>
              </a:lnSpc>
              <a:spcBef>
                <a:spcPts val="0"/>
              </a:spcBef>
              <a:spcAft>
                <a:spcPts val="0"/>
              </a:spcAft>
              <a:buNone/>
            </a:pPr>
            <a:endParaRPr sz="1800"/>
          </a:p>
        </p:txBody>
      </p:sp>
      <p:grpSp>
        <p:nvGrpSpPr>
          <p:cNvPr id="2" name="Google Shape;443;g2ca82e0b66e_0_289"/>
          <p:cNvGrpSpPr/>
          <p:nvPr/>
        </p:nvGrpSpPr>
        <p:grpSpPr>
          <a:xfrm>
            <a:off x="0" y="0"/>
            <a:ext cx="8985250" cy="611188"/>
            <a:chOff x="0" y="0"/>
            <a:chExt cx="5660" cy="385"/>
          </a:xfrm>
        </p:grpSpPr>
        <p:sp>
          <p:nvSpPr>
            <p:cNvPr id="444" name="Google Shape;444;g2ca82e0b66e_0_289"/>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5" name="Google Shape;445;g2ca82e0b66e_0_289"/>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6" name="Google Shape;446;g2ca82e0b66e_0_289"/>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7" name="Google Shape;447;g2ca82e0b66e_0_289"/>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8" name="Google Shape;448;g2ca82e0b66e_0_289"/>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49" name="Google Shape;449;g2ca82e0b66e_0_289"/>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0" name="Google Shape;450;g2ca82e0b66e_0_289"/>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1" name="Google Shape;451;g2ca82e0b66e_0_289"/>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2" name="Google Shape;452;g2ca82e0b66e_0_289"/>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53" name="Google Shape;453;g2ca82e0b66e_0_289"/>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err="1" smtClean="0"/>
              <a:t>Ψηφιακή</a:t>
            </a:r>
            <a:r>
              <a:rPr lang="en-US" sz="2000" b="1" dirty="0" smtClean="0"/>
              <a:t> </a:t>
            </a:r>
            <a:r>
              <a:rPr lang="en-US" sz="2000" b="1" dirty="0" err="1" smtClean="0"/>
              <a:t>Πολιτική</a:t>
            </a:r>
            <a:r>
              <a:rPr lang="en-US" sz="2000" b="1" dirty="0" smtClean="0"/>
              <a:t> </a:t>
            </a:r>
            <a:r>
              <a:rPr lang="en-US" sz="2000" b="1" dirty="0" err="1" smtClean="0"/>
              <a:t>Επικοινωνία</a:t>
            </a:r>
            <a:r>
              <a:rPr lang="en-US" sz="2000" b="1" dirty="0" smtClean="0"/>
              <a:t> (Digital Political Communication)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dc2a9049e0_0_16"/>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Ορισμός της ψηφιακής επικοινωνίας (digital communication) </a:t>
            </a:r>
            <a:endParaRPr sz="1800"/>
          </a:p>
          <a:p>
            <a:pPr marL="45720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r>
              <a:rPr lang="en-US" sz="1800"/>
              <a:t>Μπορούμε να την περιγράψουμε ως ένα οποιαδήποτε μορφή επικοινωνίας για  διαφορετικές μορφές περιεχομένου (πληροφορίες, μηνύματα) που βασίζεται στη χρήση ψηφιακής τεχνολογίας (με βάση δηλαδή τον Η/Υ). </a:t>
            </a:r>
            <a:endParaRPr sz="1800"/>
          </a:p>
          <a:p>
            <a:pPr marL="457200" lvl="0" indent="0" algn="just" rtl="0">
              <a:lnSpc>
                <a:spcPct val="115000"/>
              </a:lnSpc>
              <a:spcBef>
                <a:spcPts val="0"/>
              </a:spcBef>
              <a:spcAft>
                <a:spcPts val="0"/>
              </a:spcAft>
              <a:buNone/>
            </a:pPr>
            <a:r>
              <a:rPr lang="en-US" sz="1800"/>
              <a:t>Τα βασικά χαρακτηριστικά της είναι πως μπορεί να είναι προσωπική αλλά και μαζική και να αφορά πολλές λειτουργίες (ενημέρωση, ψυχαγωγία, οικονομία, πολιτική). Επίσης, σε αντίθεση με τις μορφές επικοινωνίας πριν το διαδίκτυο, η ψηφιακή επικοινωνία είναι εξαιρετικά διαδραστική. </a:t>
            </a:r>
            <a:endParaRPr sz="1800"/>
          </a:p>
          <a:p>
            <a:pPr marL="45720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endParaRPr sz="1800"/>
          </a:p>
        </p:txBody>
      </p:sp>
      <p:grpSp>
        <p:nvGrpSpPr>
          <p:cNvPr id="160" name="Google Shape;160;g2dc2a9049e0_0_16"/>
          <p:cNvGrpSpPr/>
          <p:nvPr/>
        </p:nvGrpSpPr>
        <p:grpSpPr>
          <a:xfrm>
            <a:off x="0" y="0"/>
            <a:ext cx="8985250" cy="611188"/>
            <a:chOff x="0" y="0"/>
            <a:chExt cx="5660" cy="385"/>
          </a:xfrm>
        </p:grpSpPr>
        <p:sp>
          <p:nvSpPr>
            <p:cNvPr id="161" name="Google Shape;161;g2dc2a9049e0_0_16"/>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2" name="Google Shape;162;g2dc2a9049e0_0_16"/>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3" name="Google Shape;163;g2dc2a9049e0_0_16"/>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4" name="Google Shape;164;g2dc2a9049e0_0_16"/>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5" name="Google Shape;165;g2dc2a9049e0_0_16"/>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6" name="Google Shape;166;g2dc2a9049e0_0_16"/>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7" name="Google Shape;167;g2dc2a9049e0_0_16"/>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8" name="Google Shape;168;g2dc2a9049e0_0_16"/>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9" name="Google Shape;169;g2dc2a9049e0_0_16"/>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70" name="Google Shape;170;g2dc2a9049e0_0_16"/>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pic>
        <p:nvPicPr>
          <p:cNvPr id="171" name="Google Shape;171;g2dc2a9049e0_0_16" descr="Concept or conceptual black tree and grass word cloud on white background, for communication, message, mail, relation, dialog, talk, report, contact, stair, climb, email, internet wordcloud"/>
          <p:cNvPicPr preferRelativeResize="0"/>
          <p:nvPr/>
        </p:nvPicPr>
        <p:blipFill>
          <a:blip r:embed="rId3">
            <a:alphaModFix/>
          </a:blip>
          <a:stretch>
            <a:fillRect/>
          </a:stretch>
        </p:blipFill>
        <p:spPr>
          <a:xfrm>
            <a:off x="2259975" y="4124825"/>
            <a:ext cx="3813475" cy="2639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dc2a9049e0_0_34"/>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Διαφορετικά τεχνολογικά μέσα και εφαρμογές για την ψηφιακή επικοινωνία (digital communication). (Spacey, 2024) </a:t>
            </a:r>
            <a:endParaRPr sz="1800"/>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1.Τηλέφωνο (smartphone), Η/Υ (laptop), tablet. </a:t>
            </a:r>
            <a:r>
              <a:rPr lang="en-US" sz="1800" b="1"/>
              <a:t>Το φαινόμενο της σύγκλισης (convergence) δηλώνει την διασύνδεση μεταξύ των τεχνολογιών της πληροφορίας και της επικοινωνίας με τους υπολογιστές και το περιεχόμενο των ΜΜΕ (π.χ. τηλεφωνία- Διαδίκτυο- Η/Υ- ΜΜΕ). </a:t>
            </a:r>
            <a:endParaRPr sz="1800" b="1"/>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2.Εφαρμογές για τηλεδιασκέψεις</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3.Εφαρμογές για ανταλλαγή μηνυμάτων</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4. Ηλεκτρονικό ταχυδρομείο</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5. Μέσα κοινωνικής δικτύωσης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6.  Ιστότοποι και εφαρμογές</a:t>
            </a:r>
            <a:endParaRPr sz="1800"/>
          </a:p>
          <a:p>
            <a:pPr marL="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endParaRPr sz="1800"/>
          </a:p>
          <a:p>
            <a:pPr marL="457200" lvl="0" indent="0" algn="just" rtl="0">
              <a:lnSpc>
                <a:spcPct val="115000"/>
              </a:lnSpc>
              <a:spcBef>
                <a:spcPts val="0"/>
              </a:spcBef>
              <a:spcAft>
                <a:spcPts val="0"/>
              </a:spcAft>
              <a:buNone/>
            </a:pPr>
            <a:endParaRPr sz="1800"/>
          </a:p>
        </p:txBody>
      </p:sp>
      <p:grpSp>
        <p:nvGrpSpPr>
          <p:cNvPr id="177" name="Google Shape;177;g2dc2a9049e0_0_34"/>
          <p:cNvGrpSpPr/>
          <p:nvPr/>
        </p:nvGrpSpPr>
        <p:grpSpPr>
          <a:xfrm>
            <a:off x="0" y="0"/>
            <a:ext cx="8985250" cy="611188"/>
            <a:chOff x="0" y="0"/>
            <a:chExt cx="5660" cy="385"/>
          </a:xfrm>
        </p:grpSpPr>
        <p:sp>
          <p:nvSpPr>
            <p:cNvPr id="178" name="Google Shape;178;g2dc2a9049e0_0_34"/>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9" name="Google Shape;179;g2dc2a9049e0_0_34"/>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0" name="Google Shape;180;g2dc2a9049e0_0_34"/>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1" name="Google Shape;181;g2dc2a9049e0_0_34"/>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2" name="Google Shape;182;g2dc2a9049e0_0_34"/>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3" name="Google Shape;183;g2dc2a9049e0_0_34"/>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4" name="Google Shape;184;g2dc2a9049e0_0_34"/>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5" name="Google Shape;185;g2dc2a9049e0_0_34"/>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6" name="Google Shape;186;g2dc2a9049e0_0_34"/>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87" name="Google Shape;187;g2dc2a9049e0_0_34"/>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dc2a9049e0_0_50"/>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Διαφορετικά τεχνολογικά μέσα και εφαρμογές για την ψηφιακή επικοινωνία (digital communication)</a:t>
            </a:r>
            <a:endParaRPr sz="1800"/>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7. Τηλεόραση (ψηφιακή τηλεόραση με πρόσβαση στο διαδίκτυο)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8. Ψηφιακό ραδιόφωνο</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9. Podcasting</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10. On-demand ΜΜΕ</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11. Livestreaming</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12. Παιχνίδια (Games)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13. Εικονική πραγματικότητα. επαυξημένη πραγματικότητα (virtual, augmented reality) </a:t>
            </a:r>
            <a:endParaRPr sz="1800"/>
          </a:p>
        </p:txBody>
      </p:sp>
      <p:grpSp>
        <p:nvGrpSpPr>
          <p:cNvPr id="193" name="Google Shape;193;g2dc2a9049e0_0_50"/>
          <p:cNvGrpSpPr/>
          <p:nvPr/>
        </p:nvGrpSpPr>
        <p:grpSpPr>
          <a:xfrm>
            <a:off x="0" y="0"/>
            <a:ext cx="8985250" cy="611188"/>
            <a:chOff x="0" y="0"/>
            <a:chExt cx="5660" cy="385"/>
          </a:xfrm>
        </p:grpSpPr>
        <p:sp>
          <p:nvSpPr>
            <p:cNvPr id="194" name="Google Shape;194;g2dc2a9049e0_0_5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5" name="Google Shape;195;g2dc2a9049e0_0_5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6" name="Google Shape;196;g2dc2a9049e0_0_5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7" name="Google Shape;197;g2dc2a9049e0_0_5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8" name="Google Shape;198;g2dc2a9049e0_0_5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9" name="Google Shape;199;g2dc2a9049e0_0_5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0" name="Google Shape;200;g2dc2a9049e0_0_5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1" name="Google Shape;201;g2dc2a9049e0_0_5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2" name="Google Shape;202;g2dc2a9049e0_0_5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03" name="Google Shape;203;g2dc2a9049e0_0_5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dc2a9049e0_0_65"/>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US" sz="1800"/>
              <a:t>Διαφορετικά τεχνολογικά μέσα και εφαρμογές για την ψηφιακή επικοινωνία (digital communication)</a:t>
            </a:r>
            <a:endParaRPr sz="1800"/>
          </a:p>
          <a:p>
            <a:pPr marL="45720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14. Ψηφιακά μέσα (φωτογραφία, βίντεο, ήχος)</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15. Ψηφιακές εκδόσεις (βιβλία, e-book)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16. Ψηφιακά αρχεία</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17. Ψηφιακή διαφήμιση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18. Τέχνη και μουσική </a:t>
            </a:r>
            <a:endParaRPr sz="1800"/>
          </a:p>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a:t>19. Κινηματογράφος</a:t>
            </a:r>
            <a:endParaRPr sz="1800"/>
          </a:p>
          <a:p>
            <a:pPr marL="0" lvl="0" indent="0" algn="just" rtl="0">
              <a:lnSpc>
                <a:spcPct val="115000"/>
              </a:lnSpc>
              <a:spcBef>
                <a:spcPts val="0"/>
              </a:spcBef>
              <a:spcAft>
                <a:spcPts val="0"/>
              </a:spcAft>
              <a:buNone/>
            </a:pPr>
            <a:endParaRPr sz="1800"/>
          </a:p>
        </p:txBody>
      </p:sp>
      <p:grpSp>
        <p:nvGrpSpPr>
          <p:cNvPr id="209" name="Google Shape;209;g2dc2a9049e0_0_65"/>
          <p:cNvGrpSpPr/>
          <p:nvPr/>
        </p:nvGrpSpPr>
        <p:grpSpPr>
          <a:xfrm>
            <a:off x="0" y="0"/>
            <a:ext cx="8985250" cy="611188"/>
            <a:chOff x="0" y="0"/>
            <a:chExt cx="5660" cy="385"/>
          </a:xfrm>
        </p:grpSpPr>
        <p:sp>
          <p:nvSpPr>
            <p:cNvPr id="210" name="Google Shape;210;g2dc2a9049e0_0_65"/>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1" name="Google Shape;211;g2dc2a9049e0_0_65"/>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2" name="Google Shape;212;g2dc2a9049e0_0_65"/>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3" name="Google Shape;213;g2dc2a9049e0_0_65"/>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4" name="Google Shape;214;g2dc2a9049e0_0_65"/>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5" name="Google Shape;215;g2dc2a9049e0_0_65"/>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6" name="Google Shape;216;g2dc2a9049e0_0_65"/>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7" name="Google Shape;217;g2dc2a9049e0_0_65"/>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8" name="Google Shape;218;g2dc2a9049e0_0_65"/>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19" name="Google Shape;219;g2dc2a9049e0_0_65"/>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dc2a9049e0_0_80"/>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err="1"/>
              <a:t>Χαρακτηριστικά</a:t>
            </a:r>
            <a:r>
              <a:rPr lang="en-US" sz="1800" dirty="0"/>
              <a:t> </a:t>
            </a:r>
            <a:r>
              <a:rPr lang="en-US" sz="1800" dirty="0" err="1"/>
              <a:t>αλλά</a:t>
            </a:r>
            <a:r>
              <a:rPr lang="en-US" sz="1800" dirty="0"/>
              <a:t> </a:t>
            </a:r>
            <a:r>
              <a:rPr lang="en-US" sz="1800" dirty="0" err="1"/>
              <a:t>και</a:t>
            </a:r>
            <a:r>
              <a:rPr lang="en-US" sz="1800" dirty="0"/>
              <a:t> </a:t>
            </a:r>
            <a:r>
              <a:rPr lang="en-US" sz="1800" dirty="0" err="1"/>
              <a:t>πλεονεκτήματα</a:t>
            </a:r>
            <a:r>
              <a:rPr lang="en-US" sz="1800" dirty="0"/>
              <a:t> </a:t>
            </a:r>
            <a:r>
              <a:rPr lang="en-US" sz="1800" dirty="0" err="1"/>
              <a:t>της</a:t>
            </a:r>
            <a:r>
              <a:rPr lang="en-US" sz="1800" dirty="0"/>
              <a:t> </a:t>
            </a:r>
            <a:r>
              <a:rPr lang="en-US" sz="1800" dirty="0" err="1"/>
              <a:t>ψηφιακής</a:t>
            </a:r>
            <a:r>
              <a:rPr lang="en-US" sz="1800" dirty="0"/>
              <a:t> </a:t>
            </a:r>
            <a:r>
              <a:rPr lang="en-US" sz="1800" dirty="0" err="1"/>
              <a:t>επικοινωνίας</a:t>
            </a:r>
            <a:r>
              <a:rPr lang="en-US" sz="1800" dirty="0"/>
              <a:t> (Spacey, 2024)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Συνδυασμός</a:t>
            </a:r>
            <a:r>
              <a:rPr lang="en-US" sz="1800" dirty="0"/>
              <a:t> </a:t>
            </a:r>
            <a:r>
              <a:rPr lang="en-US" sz="1800" b="1" dirty="0" err="1"/>
              <a:t>ιδιωτικής</a:t>
            </a:r>
            <a:r>
              <a:rPr lang="en-US" sz="1800" b="1" dirty="0"/>
              <a:t> </a:t>
            </a:r>
            <a:r>
              <a:rPr lang="en-US" sz="1800" b="1" dirty="0" err="1"/>
              <a:t>και</a:t>
            </a:r>
            <a:r>
              <a:rPr lang="en-US" sz="1800" b="1" dirty="0"/>
              <a:t> </a:t>
            </a:r>
            <a:r>
              <a:rPr lang="en-US" sz="1800" b="1" dirty="0" err="1"/>
              <a:t>μαζικής</a:t>
            </a:r>
            <a:r>
              <a:rPr lang="en-US" sz="1800" b="1" dirty="0"/>
              <a:t> </a:t>
            </a:r>
            <a:r>
              <a:rPr lang="en-US" sz="1800" b="1" dirty="0" err="1"/>
              <a:t>επικοινωνίας</a:t>
            </a:r>
            <a:r>
              <a:rPr lang="en-US" sz="1800" b="1" dirty="0"/>
              <a:t> </a:t>
            </a:r>
            <a:r>
              <a:rPr lang="en-US" sz="1800" dirty="0" err="1"/>
              <a:t>αλλά</a:t>
            </a:r>
            <a:r>
              <a:rPr lang="en-US" sz="1800" dirty="0"/>
              <a:t> </a:t>
            </a:r>
            <a:r>
              <a:rPr lang="en-US" sz="1800" dirty="0" err="1"/>
              <a:t>και</a:t>
            </a:r>
            <a:r>
              <a:rPr lang="en-US" sz="1800" dirty="0"/>
              <a:t> </a:t>
            </a:r>
            <a:r>
              <a:rPr lang="en-US" sz="1800" dirty="0" err="1"/>
              <a:t>πολλαπλή</a:t>
            </a:r>
            <a:r>
              <a:rPr lang="en-US" sz="1800" dirty="0"/>
              <a:t> </a:t>
            </a:r>
            <a:r>
              <a:rPr lang="en-US" sz="1800" dirty="0" err="1"/>
              <a:t>ομαδοποίηση</a:t>
            </a:r>
            <a:r>
              <a:rPr lang="en-US" sz="1800" dirty="0"/>
              <a:t> (</a:t>
            </a:r>
            <a:r>
              <a:rPr lang="en-US" sz="1800" dirty="0" err="1"/>
              <a:t>π.χ</a:t>
            </a:r>
            <a:r>
              <a:rPr lang="en-US" sz="1800" dirty="0"/>
              <a:t>. </a:t>
            </a:r>
            <a:r>
              <a:rPr lang="en-US" sz="1800" dirty="0" err="1"/>
              <a:t>διαμόρφωση</a:t>
            </a:r>
            <a:r>
              <a:rPr lang="en-US" sz="1800" dirty="0"/>
              <a:t> </a:t>
            </a:r>
            <a:r>
              <a:rPr lang="en-US" sz="1800" dirty="0" err="1"/>
              <a:t>ομάδων</a:t>
            </a:r>
            <a:r>
              <a:rPr lang="en-US" sz="1800" dirty="0"/>
              <a:t> - </a:t>
            </a:r>
            <a:r>
              <a:rPr lang="en-US" sz="1800" dirty="0" err="1"/>
              <a:t>διαφορετικών</a:t>
            </a:r>
            <a:r>
              <a:rPr lang="en-US" sz="1800" dirty="0"/>
              <a:t> </a:t>
            </a:r>
            <a:r>
              <a:rPr lang="en-US" sz="1800" dirty="0" err="1"/>
              <a:t>παραληπτών</a:t>
            </a:r>
            <a:r>
              <a:rPr lang="en-US" sz="1800" dirty="0"/>
              <a:t>)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Είναι</a:t>
            </a:r>
            <a:r>
              <a:rPr lang="en-US" sz="1800" dirty="0"/>
              <a:t> </a:t>
            </a:r>
            <a:r>
              <a:rPr lang="en-US" sz="1800" b="1" dirty="0" err="1"/>
              <a:t>άμεση</a:t>
            </a:r>
            <a:r>
              <a:rPr lang="en-US" sz="1800" b="1" dirty="0"/>
              <a:t>, </a:t>
            </a:r>
            <a:r>
              <a:rPr lang="en-US" sz="1800" b="1" dirty="0" err="1"/>
              <a:t>στιγμιαία</a:t>
            </a:r>
            <a:r>
              <a:rPr lang="en-US" sz="1800" b="1" dirty="0"/>
              <a:t> </a:t>
            </a:r>
            <a:r>
              <a:rPr lang="en-US" sz="1800" b="1" dirty="0" err="1"/>
              <a:t>αλλά</a:t>
            </a:r>
            <a:r>
              <a:rPr lang="en-US" sz="1800" b="1" dirty="0"/>
              <a:t> </a:t>
            </a:r>
            <a:r>
              <a:rPr lang="en-US" sz="1800" b="1" dirty="0" err="1"/>
              <a:t>και</a:t>
            </a:r>
            <a:r>
              <a:rPr lang="en-US" sz="1800" b="1" dirty="0"/>
              <a:t> </a:t>
            </a:r>
            <a:r>
              <a:rPr lang="en-US" sz="1800" b="1" dirty="0" err="1"/>
              <a:t>διαρκής</a:t>
            </a:r>
            <a:r>
              <a:rPr lang="en-US" sz="1800" b="1" dirty="0"/>
              <a:t> </a:t>
            </a:r>
            <a:r>
              <a:rPr lang="en-US" sz="1800" b="1" dirty="0" err="1"/>
              <a:t>σε</a:t>
            </a:r>
            <a:r>
              <a:rPr lang="en-US" sz="1800" b="1" dirty="0"/>
              <a:t> </a:t>
            </a:r>
            <a:r>
              <a:rPr lang="en-US" sz="1800" b="1" dirty="0" err="1"/>
              <a:t>όλα</a:t>
            </a:r>
            <a:r>
              <a:rPr lang="en-US" sz="1800" b="1" dirty="0"/>
              <a:t> </a:t>
            </a:r>
            <a:r>
              <a:rPr lang="en-US" sz="1800" b="1" dirty="0" err="1"/>
              <a:t>τα</a:t>
            </a:r>
            <a:r>
              <a:rPr lang="en-US" sz="1800" b="1" dirty="0"/>
              <a:t> </a:t>
            </a:r>
            <a:r>
              <a:rPr lang="en-US" sz="1800" b="1" dirty="0" err="1"/>
              <a:t>επίπεδα</a:t>
            </a:r>
            <a:r>
              <a:rPr lang="en-US" sz="1800" b="1" dirty="0"/>
              <a:t> </a:t>
            </a:r>
            <a:r>
              <a:rPr lang="en-US" sz="1800" dirty="0"/>
              <a:t>(</a:t>
            </a:r>
            <a:r>
              <a:rPr lang="en-US" sz="1800" dirty="0" err="1"/>
              <a:t>τοπικό</a:t>
            </a:r>
            <a:r>
              <a:rPr lang="en-US" sz="1800" dirty="0"/>
              <a:t>, </a:t>
            </a:r>
            <a:r>
              <a:rPr lang="en-US" sz="1800" dirty="0" err="1"/>
              <a:t>περιφερειακό</a:t>
            </a:r>
            <a:r>
              <a:rPr lang="en-US" sz="1800" dirty="0"/>
              <a:t>, </a:t>
            </a:r>
            <a:r>
              <a:rPr lang="en-US" sz="1800" dirty="0" err="1"/>
              <a:t>παγκόσμιο</a:t>
            </a:r>
            <a:r>
              <a:rPr lang="en-US" sz="1800" dirty="0"/>
              <a:t>…)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Είναι</a:t>
            </a:r>
            <a:r>
              <a:rPr lang="en-US" sz="1800" dirty="0"/>
              <a:t> </a:t>
            </a:r>
            <a:r>
              <a:rPr lang="en-US" sz="1800" dirty="0" err="1"/>
              <a:t>πιο</a:t>
            </a:r>
            <a:r>
              <a:rPr lang="en-US" sz="1800" dirty="0"/>
              <a:t> </a:t>
            </a:r>
            <a:r>
              <a:rPr lang="en-US" sz="1800" b="1" dirty="0" err="1"/>
              <a:t>συμμετοχική</a:t>
            </a:r>
            <a:r>
              <a:rPr lang="en-US" sz="1800" b="1" dirty="0"/>
              <a:t> </a:t>
            </a:r>
            <a:r>
              <a:rPr lang="en-US" sz="1800" b="1" dirty="0" err="1"/>
              <a:t>και</a:t>
            </a:r>
            <a:r>
              <a:rPr lang="en-US" sz="1800" b="1" dirty="0"/>
              <a:t> </a:t>
            </a:r>
            <a:r>
              <a:rPr lang="en-US" sz="1800" b="1" dirty="0" err="1"/>
              <a:t>συμπεριληπτική</a:t>
            </a:r>
            <a:r>
              <a:rPr lang="en-US" sz="1800" b="1" dirty="0"/>
              <a:t> </a:t>
            </a:r>
            <a:r>
              <a:rPr lang="en-US" sz="1800" dirty="0"/>
              <a:t>(</a:t>
            </a:r>
            <a:r>
              <a:rPr lang="en-US" sz="1800" dirty="0" err="1"/>
              <a:t>δυνητικά</a:t>
            </a:r>
            <a:r>
              <a:rPr lang="en-US" sz="1800" dirty="0"/>
              <a:t> </a:t>
            </a:r>
            <a:r>
              <a:rPr lang="en-US" sz="1800" dirty="0" err="1"/>
              <a:t>πιο</a:t>
            </a:r>
            <a:r>
              <a:rPr lang="en-US" sz="1800" dirty="0"/>
              <a:t> </a:t>
            </a:r>
            <a:r>
              <a:rPr lang="en-US" sz="1800" dirty="0" err="1"/>
              <a:t>δημοκρατική</a:t>
            </a:r>
            <a:r>
              <a:rPr lang="en-US" sz="1800" dirty="0"/>
              <a:t>, </a:t>
            </a:r>
            <a:r>
              <a:rPr lang="en-US" sz="1800" dirty="0" err="1"/>
              <a:t>όχι</a:t>
            </a:r>
            <a:r>
              <a:rPr lang="en-US" sz="1800" dirty="0"/>
              <a:t> </a:t>
            </a:r>
            <a:r>
              <a:rPr lang="en-US" sz="1800" dirty="0" err="1"/>
              <a:t>όμως</a:t>
            </a:r>
            <a:r>
              <a:rPr lang="en-US" sz="1800" dirty="0"/>
              <a:t> </a:t>
            </a:r>
            <a:r>
              <a:rPr lang="en-US" sz="1800" dirty="0" err="1"/>
              <a:t>και</a:t>
            </a:r>
            <a:r>
              <a:rPr lang="en-US" sz="1800" dirty="0"/>
              <a:t> </a:t>
            </a:r>
            <a:r>
              <a:rPr lang="en-US" sz="1800" dirty="0" err="1"/>
              <a:t>απαραίτητα</a:t>
            </a:r>
            <a:r>
              <a:rPr lang="en-US" sz="1800" dirty="0"/>
              <a:t>) </a:t>
            </a:r>
            <a:r>
              <a:rPr lang="en-US" sz="1800" dirty="0" err="1"/>
              <a:t>καθώς</a:t>
            </a:r>
            <a:r>
              <a:rPr lang="en-US" sz="1800" dirty="0"/>
              <a:t> </a:t>
            </a:r>
            <a:r>
              <a:rPr lang="en-US" sz="1800" dirty="0" err="1"/>
              <a:t>δεν</a:t>
            </a:r>
            <a:r>
              <a:rPr lang="en-US" sz="1800" dirty="0"/>
              <a:t> </a:t>
            </a:r>
            <a:r>
              <a:rPr lang="en-US" sz="1800" dirty="0" err="1"/>
              <a:t>θέτει</a:t>
            </a:r>
            <a:r>
              <a:rPr lang="en-US" sz="1800" dirty="0"/>
              <a:t> </a:t>
            </a:r>
            <a:r>
              <a:rPr lang="en-US" sz="1800" dirty="0" err="1"/>
              <a:t>όρους</a:t>
            </a:r>
            <a:r>
              <a:rPr lang="en-US" sz="1800" dirty="0"/>
              <a:t> </a:t>
            </a:r>
            <a:r>
              <a:rPr lang="en-US" sz="1800" dirty="0" err="1"/>
              <a:t>και</a:t>
            </a:r>
            <a:r>
              <a:rPr lang="en-US" sz="1800" dirty="0"/>
              <a:t> </a:t>
            </a:r>
            <a:r>
              <a:rPr lang="en-US" sz="1800" dirty="0" err="1"/>
              <a:t>προϋποθέσεις</a:t>
            </a:r>
            <a:r>
              <a:rPr lang="en-US" sz="1800" dirty="0"/>
              <a:t> </a:t>
            </a:r>
            <a:r>
              <a:rPr lang="en-US" sz="1800" dirty="0" err="1"/>
              <a:t>για</a:t>
            </a:r>
            <a:r>
              <a:rPr lang="en-US" sz="1800" dirty="0"/>
              <a:t> </a:t>
            </a:r>
            <a:r>
              <a:rPr lang="en-US" sz="1800" dirty="0" err="1"/>
              <a:t>τη</a:t>
            </a:r>
            <a:r>
              <a:rPr lang="en-US" sz="1800" dirty="0"/>
              <a:t> </a:t>
            </a:r>
            <a:r>
              <a:rPr lang="en-US" sz="1800" dirty="0" err="1"/>
              <a:t>δυνατότητα</a:t>
            </a:r>
            <a:r>
              <a:rPr lang="en-US" sz="1800" dirty="0"/>
              <a:t> </a:t>
            </a:r>
            <a:r>
              <a:rPr lang="en-US" sz="1800" dirty="0" err="1"/>
              <a:t>αλληλεπίδρασης</a:t>
            </a:r>
            <a:r>
              <a:rPr lang="en-US" sz="1800" dirty="0"/>
              <a:t> </a:t>
            </a:r>
            <a:r>
              <a:rPr lang="en-US" sz="1800" dirty="0" err="1"/>
              <a:t>με</a:t>
            </a:r>
            <a:r>
              <a:rPr lang="en-US" sz="1800" dirty="0"/>
              <a:t> </a:t>
            </a:r>
            <a:r>
              <a:rPr lang="en-US" sz="1800" dirty="0" err="1"/>
              <a:t>θεσμούς</a:t>
            </a:r>
            <a:r>
              <a:rPr lang="en-US" sz="1800" dirty="0"/>
              <a:t> </a:t>
            </a:r>
            <a:r>
              <a:rPr lang="en-US" sz="1800" dirty="0" err="1"/>
              <a:t>και</a:t>
            </a:r>
            <a:r>
              <a:rPr lang="en-US" sz="1800" dirty="0"/>
              <a:t> </a:t>
            </a:r>
            <a:r>
              <a:rPr lang="en-US" sz="1800" dirty="0" err="1"/>
              <a:t>άτομα</a:t>
            </a:r>
            <a:r>
              <a:rPr lang="en-US" sz="1800" dirty="0"/>
              <a:t>.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a:t>Η </a:t>
            </a:r>
            <a:r>
              <a:rPr lang="en-US" sz="1800" dirty="0" err="1"/>
              <a:t>συμμετοχικότητα</a:t>
            </a:r>
            <a:r>
              <a:rPr lang="en-US" sz="1800" dirty="0"/>
              <a:t> </a:t>
            </a:r>
            <a:r>
              <a:rPr lang="en-US" sz="1800" dirty="0" err="1"/>
              <a:t>και</a:t>
            </a:r>
            <a:r>
              <a:rPr lang="en-US" sz="1800" dirty="0"/>
              <a:t> η </a:t>
            </a:r>
            <a:r>
              <a:rPr lang="en-US" sz="1800" dirty="0" err="1"/>
              <a:t>συμπερίληψη</a:t>
            </a:r>
            <a:r>
              <a:rPr lang="en-US" sz="1800" dirty="0"/>
              <a:t> </a:t>
            </a:r>
            <a:r>
              <a:rPr lang="en-US" sz="1800" dirty="0" err="1"/>
              <a:t>αφορούν</a:t>
            </a:r>
            <a:r>
              <a:rPr lang="en-US" sz="1800" dirty="0"/>
              <a:t> </a:t>
            </a:r>
            <a:r>
              <a:rPr lang="en-US" sz="1800" dirty="0" err="1"/>
              <a:t>και</a:t>
            </a:r>
            <a:r>
              <a:rPr lang="en-US" sz="1800" dirty="0"/>
              <a:t> </a:t>
            </a:r>
            <a:r>
              <a:rPr lang="en-US" sz="1800" dirty="0" err="1"/>
              <a:t>τα</a:t>
            </a:r>
            <a:r>
              <a:rPr lang="en-US" sz="1800" dirty="0"/>
              <a:t> ΜΜΕ. </a:t>
            </a:r>
            <a:r>
              <a:rPr lang="en-US" sz="1800" dirty="0" err="1"/>
              <a:t>Ωστόσο</a:t>
            </a:r>
            <a:r>
              <a:rPr lang="en-US" sz="1800" dirty="0"/>
              <a:t>, </a:t>
            </a:r>
            <a:r>
              <a:rPr lang="en-US" sz="1800" dirty="0" err="1"/>
              <a:t>υπάρχουν</a:t>
            </a:r>
            <a:r>
              <a:rPr lang="en-US" sz="1800" dirty="0"/>
              <a:t> </a:t>
            </a:r>
            <a:r>
              <a:rPr lang="en-US" sz="1800" dirty="0" err="1"/>
              <a:t>διαφορετικοί</a:t>
            </a:r>
            <a:r>
              <a:rPr lang="en-US" sz="1800" dirty="0"/>
              <a:t> </a:t>
            </a:r>
            <a:r>
              <a:rPr lang="en-US" sz="1800" dirty="0" err="1"/>
              <a:t>βαθμοί</a:t>
            </a:r>
            <a:r>
              <a:rPr lang="en-US" sz="1800" dirty="0"/>
              <a:t>. </a:t>
            </a:r>
            <a:r>
              <a:rPr lang="en-US" sz="1800" dirty="0" err="1"/>
              <a:t>Π.χ</a:t>
            </a:r>
            <a:r>
              <a:rPr lang="en-US" sz="1800" dirty="0"/>
              <a:t>. </a:t>
            </a:r>
            <a:r>
              <a:rPr lang="en-US" sz="1800" dirty="0" err="1"/>
              <a:t>στα</a:t>
            </a:r>
            <a:r>
              <a:rPr lang="en-US" sz="1800" dirty="0"/>
              <a:t> </a:t>
            </a:r>
            <a:r>
              <a:rPr lang="en-US" sz="1800" dirty="0" err="1"/>
              <a:t>Μέσα</a:t>
            </a:r>
            <a:r>
              <a:rPr lang="en-US" sz="1800" dirty="0"/>
              <a:t> </a:t>
            </a:r>
            <a:r>
              <a:rPr lang="en-US" sz="1800" dirty="0" err="1"/>
              <a:t>Κοινωνικής</a:t>
            </a:r>
            <a:r>
              <a:rPr lang="en-US" sz="1800" dirty="0"/>
              <a:t> </a:t>
            </a:r>
            <a:r>
              <a:rPr lang="en-US" sz="1800" dirty="0" err="1"/>
              <a:t>Δικτύωσης</a:t>
            </a:r>
            <a:r>
              <a:rPr lang="en-US" sz="1800" dirty="0"/>
              <a:t> </a:t>
            </a:r>
            <a:r>
              <a:rPr lang="en-US" sz="1800" dirty="0" err="1"/>
              <a:t>υπάρχει</a:t>
            </a:r>
            <a:r>
              <a:rPr lang="en-US" sz="1800" dirty="0"/>
              <a:t> </a:t>
            </a:r>
            <a:r>
              <a:rPr lang="en-US" sz="1800" dirty="0" err="1"/>
              <a:t>πολύ</a:t>
            </a:r>
            <a:r>
              <a:rPr lang="en-US" sz="1800" dirty="0"/>
              <a:t> </a:t>
            </a:r>
            <a:r>
              <a:rPr lang="en-US" sz="1800" dirty="0" err="1"/>
              <a:t>μεγαλύτερος</a:t>
            </a:r>
            <a:r>
              <a:rPr lang="en-US" sz="1800" dirty="0"/>
              <a:t> </a:t>
            </a:r>
            <a:r>
              <a:rPr lang="en-US" sz="1800" dirty="0" err="1"/>
              <a:t>βαθμός</a:t>
            </a:r>
            <a:r>
              <a:rPr lang="en-US" sz="1800" dirty="0"/>
              <a:t> </a:t>
            </a:r>
            <a:r>
              <a:rPr lang="en-US" sz="1800" dirty="0" err="1"/>
              <a:t>αλληλεπίδρασης</a:t>
            </a:r>
            <a:r>
              <a:rPr lang="en-US" sz="1800" dirty="0"/>
              <a:t>, </a:t>
            </a:r>
            <a:r>
              <a:rPr lang="en-US" sz="1800" dirty="0" err="1"/>
              <a:t>ενώ</a:t>
            </a:r>
            <a:r>
              <a:rPr lang="en-US" sz="1800" dirty="0"/>
              <a:t> </a:t>
            </a:r>
            <a:r>
              <a:rPr lang="en-US" sz="1800" dirty="0" err="1"/>
              <a:t>τα</a:t>
            </a:r>
            <a:r>
              <a:rPr lang="en-US" sz="1800" dirty="0"/>
              <a:t> </a:t>
            </a:r>
            <a:r>
              <a:rPr lang="en-US" sz="1800" dirty="0" err="1"/>
              <a:t>παραδοσιακά</a:t>
            </a:r>
            <a:r>
              <a:rPr lang="en-US" sz="1800" dirty="0"/>
              <a:t> ΜΜΕ </a:t>
            </a:r>
            <a:r>
              <a:rPr lang="en-US" sz="1800" dirty="0" err="1"/>
              <a:t>σε</a:t>
            </a:r>
            <a:r>
              <a:rPr lang="en-US" sz="1800" dirty="0"/>
              <a:t> </a:t>
            </a:r>
            <a:r>
              <a:rPr lang="en-US" sz="1800" dirty="0" err="1"/>
              <a:t>ψηφιακή</a:t>
            </a:r>
            <a:r>
              <a:rPr lang="en-US" sz="1800" dirty="0"/>
              <a:t> </a:t>
            </a:r>
            <a:r>
              <a:rPr lang="en-US" sz="1800" dirty="0" err="1"/>
              <a:t>μορφή</a:t>
            </a:r>
            <a:r>
              <a:rPr lang="en-US" sz="1800" dirty="0"/>
              <a:t> </a:t>
            </a:r>
            <a:r>
              <a:rPr lang="en-US" sz="1800" dirty="0" err="1"/>
              <a:t>είναι</a:t>
            </a:r>
            <a:r>
              <a:rPr lang="en-US" sz="1800" dirty="0"/>
              <a:t> </a:t>
            </a:r>
            <a:r>
              <a:rPr lang="en-US" sz="1800" dirty="0" err="1"/>
              <a:t>λιγότερο</a:t>
            </a:r>
            <a:r>
              <a:rPr lang="en-US" sz="1800" dirty="0"/>
              <a:t> </a:t>
            </a:r>
            <a:r>
              <a:rPr lang="en-US" sz="1800" dirty="0" err="1"/>
              <a:t>ανοιχτά</a:t>
            </a:r>
            <a:r>
              <a:rPr lang="en-US" sz="1800" dirty="0"/>
              <a:t> (</a:t>
            </a:r>
            <a:r>
              <a:rPr lang="en-US" sz="1800" dirty="0" err="1"/>
              <a:t>π.χ</a:t>
            </a:r>
            <a:r>
              <a:rPr lang="en-US" sz="1800" dirty="0"/>
              <a:t>. </a:t>
            </a:r>
            <a:r>
              <a:rPr lang="en-US" sz="1800" dirty="0" err="1"/>
              <a:t>δημοσιογραφία</a:t>
            </a:r>
            <a:r>
              <a:rPr lang="en-US" sz="1800" dirty="0"/>
              <a:t> </a:t>
            </a:r>
            <a:r>
              <a:rPr lang="en-US" sz="1800" dirty="0" err="1"/>
              <a:t>των</a:t>
            </a:r>
            <a:r>
              <a:rPr lang="en-US" sz="1800" dirty="0"/>
              <a:t> </a:t>
            </a:r>
            <a:r>
              <a:rPr lang="en-US" sz="1800" dirty="0" err="1"/>
              <a:t>πολιτών</a:t>
            </a:r>
            <a:r>
              <a:rPr lang="en-US" sz="1800" dirty="0"/>
              <a:t> </a:t>
            </a:r>
            <a:r>
              <a:rPr lang="en-US" sz="1800" dirty="0" err="1"/>
              <a:t>μέσω</a:t>
            </a:r>
            <a:r>
              <a:rPr lang="en-US" sz="1800" dirty="0"/>
              <a:t> ΜΚΔ). </a:t>
            </a:r>
            <a:endParaRPr sz="1800"/>
          </a:p>
        </p:txBody>
      </p:sp>
      <p:grpSp>
        <p:nvGrpSpPr>
          <p:cNvPr id="225" name="Google Shape;225;g2dc2a9049e0_0_80"/>
          <p:cNvGrpSpPr/>
          <p:nvPr/>
        </p:nvGrpSpPr>
        <p:grpSpPr>
          <a:xfrm>
            <a:off x="0" y="0"/>
            <a:ext cx="8985250" cy="611188"/>
            <a:chOff x="0" y="0"/>
            <a:chExt cx="5660" cy="385"/>
          </a:xfrm>
        </p:grpSpPr>
        <p:sp>
          <p:nvSpPr>
            <p:cNvPr id="226" name="Google Shape;226;g2dc2a9049e0_0_80"/>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7" name="Google Shape;227;g2dc2a9049e0_0_80"/>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8" name="Google Shape;228;g2dc2a9049e0_0_80"/>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9" name="Google Shape;229;g2dc2a9049e0_0_80"/>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0" name="Google Shape;230;g2dc2a9049e0_0_80"/>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1" name="Google Shape;231;g2dc2a9049e0_0_80"/>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2" name="Google Shape;232;g2dc2a9049e0_0_80"/>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3" name="Google Shape;233;g2dc2a9049e0_0_80"/>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4" name="Google Shape;234;g2dc2a9049e0_0_80"/>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35" name="Google Shape;235;g2dc2a9049e0_0_80"/>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dc2a9049e0_0_95"/>
          <p:cNvSpPr txBox="1">
            <a:spLocks noGrp="1"/>
          </p:cNvSpPr>
          <p:nvPr>
            <p:ph type="body" idx="1"/>
          </p:nvPr>
        </p:nvSpPr>
        <p:spPr>
          <a:xfrm>
            <a:off x="136025" y="1196975"/>
            <a:ext cx="9008100" cy="5661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800"/>
          </a:p>
          <a:p>
            <a:pPr marL="0" lvl="0" indent="0" algn="just" rtl="0">
              <a:lnSpc>
                <a:spcPct val="115000"/>
              </a:lnSpc>
              <a:spcBef>
                <a:spcPts val="0"/>
              </a:spcBef>
              <a:spcAft>
                <a:spcPts val="0"/>
              </a:spcAft>
              <a:buNone/>
            </a:pPr>
            <a:r>
              <a:rPr lang="en-US" sz="1800" dirty="0" err="1"/>
              <a:t>Χαρακτηριστικά</a:t>
            </a:r>
            <a:r>
              <a:rPr lang="en-US" sz="1800" dirty="0"/>
              <a:t> </a:t>
            </a:r>
            <a:r>
              <a:rPr lang="en-US" sz="1800" dirty="0" err="1"/>
              <a:t>αλλά</a:t>
            </a:r>
            <a:r>
              <a:rPr lang="en-US" sz="1800" dirty="0"/>
              <a:t> </a:t>
            </a:r>
            <a:r>
              <a:rPr lang="en-US" sz="1800" dirty="0" err="1"/>
              <a:t>και</a:t>
            </a:r>
            <a:r>
              <a:rPr lang="en-US" sz="1800" dirty="0"/>
              <a:t> </a:t>
            </a:r>
            <a:r>
              <a:rPr lang="en-US" sz="1800" dirty="0" err="1"/>
              <a:t>πλεονεκτήματα</a:t>
            </a:r>
            <a:r>
              <a:rPr lang="en-US" sz="1800" dirty="0"/>
              <a:t> </a:t>
            </a:r>
            <a:r>
              <a:rPr lang="en-US" sz="1800" dirty="0" err="1"/>
              <a:t>της</a:t>
            </a:r>
            <a:r>
              <a:rPr lang="en-US" sz="1800" dirty="0"/>
              <a:t> </a:t>
            </a:r>
            <a:r>
              <a:rPr lang="en-US" sz="1800" dirty="0" err="1"/>
              <a:t>ψηφιακής</a:t>
            </a:r>
            <a:r>
              <a:rPr lang="en-US" sz="1800" dirty="0"/>
              <a:t> </a:t>
            </a:r>
            <a:r>
              <a:rPr lang="en-US" sz="1800" dirty="0" err="1"/>
              <a:t>επικοινωνίας</a:t>
            </a:r>
            <a:r>
              <a:rPr lang="en-US" sz="1800" dirty="0"/>
              <a:t> (Spacey, 2024)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a:t>Η </a:t>
            </a:r>
            <a:r>
              <a:rPr lang="en-US" sz="1800" dirty="0" err="1"/>
              <a:t>ψηφιακή</a:t>
            </a:r>
            <a:r>
              <a:rPr lang="en-US" sz="1800" dirty="0"/>
              <a:t> </a:t>
            </a:r>
            <a:r>
              <a:rPr lang="en-US" sz="1800" dirty="0" err="1"/>
              <a:t>επικοινωνία</a:t>
            </a:r>
            <a:r>
              <a:rPr lang="en-US" sz="1800" dirty="0"/>
              <a:t> </a:t>
            </a:r>
            <a:r>
              <a:rPr lang="en-US" sz="1800" dirty="0" err="1"/>
              <a:t>αφορά</a:t>
            </a:r>
            <a:r>
              <a:rPr lang="en-US" sz="1800" dirty="0"/>
              <a:t> </a:t>
            </a:r>
            <a:r>
              <a:rPr lang="en-US" sz="1800" dirty="0" err="1"/>
              <a:t>διαφορετικά</a:t>
            </a:r>
            <a:r>
              <a:rPr lang="en-US" sz="1800" dirty="0"/>
              <a:t> </a:t>
            </a:r>
            <a:r>
              <a:rPr lang="en-US" sz="1800" dirty="0" err="1"/>
              <a:t>πεδία</a:t>
            </a:r>
            <a:r>
              <a:rPr lang="en-US" sz="1800" dirty="0"/>
              <a:t> (</a:t>
            </a:r>
            <a:r>
              <a:rPr lang="en-US" sz="1800" dirty="0" err="1"/>
              <a:t>οικονομία</a:t>
            </a:r>
            <a:r>
              <a:rPr lang="en-US" sz="1800" dirty="0"/>
              <a:t>, </a:t>
            </a:r>
            <a:r>
              <a:rPr lang="en-US" sz="1800" dirty="0" err="1"/>
              <a:t>πολιτισμός</a:t>
            </a:r>
            <a:r>
              <a:rPr lang="en-US" sz="1800" dirty="0"/>
              <a:t>, </a:t>
            </a:r>
            <a:r>
              <a:rPr lang="en-US" sz="1800" dirty="0" err="1"/>
              <a:t>πολιτική</a:t>
            </a:r>
            <a:r>
              <a:rPr lang="en-US" sz="1800" dirty="0"/>
              <a:t>) </a:t>
            </a:r>
            <a:r>
              <a:rPr lang="en-US" sz="1800" dirty="0" err="1"/>
              <a:t>και</a:t>
            </a:r>
            <a:r>
              <a:rPr lang="en-US" sz="1800" dirty="0"/>
              <a:t> </a:t>
            </a:r>
            <a:r>
              <a:rPr lang="en-US" sz="1800" dirty="0" err="1"/>
              <a:t>ξεπερνά</a:t>
            </a:r>
            <a:r>
              <a:rPr lang="en-US" sz="1800" dirty="0"/>
              <a:t> </a:t>
            </a:r>
            <a:r>
              <a:rPr lang="en-US" sz="1800" dirty="0" err="1"/>
              <a:t>κάθε</a:t>
            </a:r>
            <a:r>
              <a:rPr lang="en-US" sz="1800" dirty="0"/>
              <a:t> </a:t>
            </a:r>
            <a:r>
              <a:rPr lang="en-US" sz="1800" dirty="0" err="1"/>
              <a:t>γεωγραφικό</a:t>
            </a:r>
            <a:r>
              <a:rPr lang="en-US" sz="1800" dirty="0"/>
              <a:t> </a:t>
            </a:r>
            <a:r>
              <a:rPr lang="en-US" sz="1800" dirty="0" err="1"/>
              <a:t>περιορισμό</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Είναι</a:t>
            </a:r>
            <a:r>
              <a:rPr lang="en-US" sz="1800" dirty="0"/>
              <a:t> </a:t>
            </a:r>
            <a:r>
              <a:rPr lang="en-US" sz="1800" dirty="0" err="1"/>
              <a:t>μια</a:t>
            </a:r>
            <a:r>
              <a:rPr lang="en-US" sz="1800" dirty="0"/>
              <a:t> </a:t>
            </a:r>
            <a:r>
              <a:rPr lang="en-US" sz="1800" dirty="0" err="1"/>
              <a:t>μορφή</a:t>
            </a:r>
            <a:r>
              <a:rPr lang="en-US" sz="1800" dirty="0"/>
              <a:t> </a:t>
            </a:r>
            <a:r>
              <a:rPr lang="en-US" sz="1800" dirty="0" err="1"/>
              <a:t>επικοινωνίας</a:t>
            </a:r>
            <a:r>
              <a:rPr lang="en-US" sz="1800" dirty="0"/>
              <a:t> </a:t>
            </a:r>
            <a:r>
              <a:rPr lang="en-US" sz="1800" dirty="0" err="1"/>
              <a:t>με</a:t>
            </a:r>
            <a:r>
              <a:rPr lang="en-US" sz="1800" dirty="0"/>
              <a:t> </a:t>
            </a:r>
            <a:r>
              <a:rPr lang="en-US" sz="1800" b="1" dirty="0" err="1"/>
              <a:t>πολύ</a:t>
            </a:r>
            <a:r>
              <a:rPr lang="en-US" sz="1800" b="1" dirty="0"/>
              <a:t> </a:t>
            </a:r>
            <a:r>
              <a:rPr lang="en-US" sz="1800" b="1" dirty="0" err="1"/>
              <a:t>μικρότερο</a:t>
            </a:r>
            <a:r>
              <a:rPr lang="en-US" sz="1800" b="1" dirty="0"/>
              <a:t> </a:t>
            </a:r>
            <a:r>
              <a:rPr lang="en-US" sz="1800" b="1" dirty="0" err="1"/>
              <a:t>κόστος</a:t>
            </a:r>
            <a:r>
              <a:rPr lang="en-US" sz="1800" b="1" dirty="0"/>
              <a:t> </a:t>
            </a:r>
            <a:r>
              <a:rPr lang="en-US" sz="1800" dirty="0" err="1"/>
              <a:t>από</a:t>
            </a:r>
            <a:r>
              <a:rPr lang="en-US" sz="1800" dirty="0"/>
              <a:t> </a:t>
            </a:r>
            <a:r>
              <a:rPr lang="en-US" sz="1800" dirty="0" err="1"/>
              <a:t>αυτές</a:t>
            </a:r>
            <a:r>
              <a:rPr lang="en-US" sz="1800" dirty="0"/>
              <a:t> </a:t>
            </a:r>
            <a:r>
              <a:rPr lang="en-US" sz="1800" dirty="0" err="1"/>
              <a:t>των</a:t>
            </a:r>
            <a:r>
              <a:rPr lang="en-US" sz="1800" dirty="0"/>
              <a:t> </a:t>
            </a:r>
            <a:r>
              <a:rPr lang="en-US" sz="1800" dirty="0" err="1"/>
              <a:t>προηγούμενων</a:t>
            </a:r>
            <a:r>
              <a:rPr lang="en-US" sz="1800" dirty="0"/>
              <a:t> </a:t>
            </a:r>
            <a:r>
              <a:rPr lang="en-US" sz="1800" dirty="0" err="1"/>
              <a:t>εποχών</a:t>
            </a:r>
            <a:r>
              <a:rPr lang="en-US" sz="1800" dirty="0"/>
              <a:t>. </a:t>
            </a:r>
            <a:endParaRPr sz="1800"/>
          </a:p>
          <a:p>
            <a:pPr marL="45720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a:t>Η </a:t>
            </a:r>
            <a:r>
              <a:rPr lang="en-US" sz="1800" dirty="0" err="1"/>
              <a:t>ψηφιακή</a:t>
            </a:r>
            <a:r>
              <a:rPr lang="en-US" sz="1800" dirty="0"/>
              <a:t> </a:t>
            </a:r>
            <a:r>
              <a:rPr lang="en-US" sz="1800" dirty="0" err="1"/>
              <a:t>επικοινωνία</a:t>
            </a:r>
            <a:r>
              <a:rPr lang="en-US" sz="1800" dirty="0"/>
              <a:t> </a:t>
            </a:r>
            <a:r>
              <a:rPr lang="en-US" sz="1800" dirty="0" err="1"/>
              <a:t>επιταχύνει</a:t>
            </a:r>
            <a:r>
              <a:rPr lang="en-US" sz="1800" dirty="0"/>
              <a:t> </a:t>
            </a:r>
            <a:r>
              <a:rPr lang="en-US" sz="1800" dirty="0" err="1"/>
              <a:t>τις</a:t>
            </a:r>
            <a:r>
              <a:rPr lang="en-US" sz="1800" dirty="0"/>
              <a:t> </a:t>
            </a:r>
            <a:r>
              <a:rPr lang="en-US" sz="1800" dirty="0" err="1"/>
              <a:t>αλλαγές</a:t>
            </a:r>
            <a:r>
              <a:rPr lang="en-US" sz="1800" dirty="0"/>
              <a:t> </a:t>
            </a:r>
            <a:r>
              <a:rPr lang="en-US" sz="1800" dirty="0" err="1"/>
              <a:t>στην</a:t>
            </a:r>
            <a:r>
              <a:rPr lang="en-US" sz="1800" dirty="0"/>
              <a:t> </a:t>
            </a:r>
            <a:r>
              <a:rPr lang="en-US" sz="1800" dirty="0" err="1"/>
              <a:t>οικονομία</a:t>
            </a:r>
            <a:r>
              <a:rPr lang="en-US" sz="1800" dirty="0"/>
              <a:t>, </a:t>
            </a:r>
            <a:r>
              <a:rPr lang="en-US" sz="1800" dirty="0" err="1"/>
              <a:t>την</a:t>
            </a:r>
            <a:r>
              <a:rPr lang="en-US" sz="1800" dirty="0"/>
              <a:t> </a:t>
            </a:r>
            <a:r>
              <a:rPr lang="en-US" sz="1800" dirty="0" err="1"/>
              <a:t>πολιτική</a:t>
            </a:r>
            <a:r>
              <a:rPr lang="en-US" sz="1800" dirty="0"/>
              <a:t> </a:t>
            </a:r>
            <a:r>
              <a:rPr lang="en-US" sz="1800" dirty="0" err="1"/>
              <a:t>και</a:t>
            </a:r>
            <a:r>
              <a:rPr lang="en-US" sz="1800" dirty="0"/>
              <a:t> </a:t>
            </a:r>
            <a:r>
              <a:rPr lang="en-US" sz="1800" dirty="0" err="1"/>
              <a:t>τον</a:t>
            </a:r>
            <a:r>
              <a:rPr lang="en-US" sz="1800" dirty="0"/>
              <a:t> </a:t>
            </a:r>
            <a:r>
              <a:rPr lang="en-US" sz="1800" dirty="0" err="1"/>
              <a:t>πολιτισμό</a:t>
            </a:r>
            <a:r>
              <a:rPr lang="en-US" sz="1800" dirty="0"/>
              <a:t> </a:t>
            </a:r>
            <a:endParaRPr sz="1800"/>
          </a:p>
          <a:p>
            <a:pPr marL="0" lvl="0" indent="0" algn="just" rtl="0">
              <a:lnSpc>
                <a:spcPct val="115000"/>
              </a:lnSpc>
              <a:spcBef>
                <a:spcPts val="0"/>
              </a:spcBef>
              <a:spcAft>
                <a:spcPts val="0"/>
              </a:spcAft>
              <a:buNone/>
            </a:pPr>
            <a:endParaRPr sz="1800"/>
          </a:p>
          <a:p>
            <a:pPr marL="457200" lvl="0" indent="-342900" algn="just" rtl="0">
              <a:lnSpc>
                <a:spcPct val="115000"/>
              </a:lnSpc>
              <a:spcBef>
                <a:spcPts val="0"/>
              </a:spcBef>
              <a:spcAft>
                <a:spcPts val="0"/>
              </a:spcAft>
              <a:buSzPts val="1800"/>
              <a:buChar char="-"/>
            </a:pPr>
            <a:r>
              <a:rPr lang="en-US" sz="1800" dirty="0" err="1"/>
              <a:t>Είναι</a:t>
            </a:r>
            <a:r>
              <a:rPr lang="en-US" sz="1800" dirty="0"/>
              <a:t> </a:t>
            </a:r>
            <a:r>
              <a:rPr lang="en-US" sz="1800" dirty="0" err="1"/>
              <a:t>μια</a:t>
            </a:r>
            <a:r>
              <a:rPr lang="en-US" sz="1800" dirty="0"/>
              <a:t> </a:t>
            </a:r>
            <a:r>
              <a:rPr lang="en-US" sz="1800" dirty="0" err="1"/>
              <a:t>μορφή</a:t>
            </a:r>
            <a:r>
              <a:rPr lang="en-US" sz="1800" dirty="0"/>
              <a:t> </a:t>
            </a:r>
            <a:r>
              <a:rPr lang="en-US" sz="1800" dirty="0" err="1"/>
              <a:t>επικοινωνίας</a:t>
            </a:r>
            <a:r>
              <a:rPr lang="en-US" sz="1800" dirty="0"/>
              <a:t> </a:t>
            </a:r>
            <a:r>
              <a:rPr lang="en-US" sz="1800" dirty="0" err="1"/>
              <a:t>που</a:t>
            </a:r>
            <a:r>
              <a:rPr lang="en-US" sz="1800" dirty="0"/>
              <a:t> </a:t>
            </a:r>
            <a:r>
              <a:rPr lang="en-US" sz="1800" dirty="0" err="1"/>
              <a:t>μπορεί</a:t>
            </a:r>
            <a:r>
              <a:rPr lang="en-US" sz="1800" dirty="0"/>
              <a:t> </a:t>
            </a:r>
            <a:r>
              <a:rPr lang="en-US" sz="1800" dirty="0" err="1"/>
              <a:t>να</a:t>
            </a:r>
            <a:r>
              <a:rPr lang="en-US" sz="1800" dirty="0"/>
              <a:t> </a:t>
            </a:r>
            <a:r>
              <a:rPr lang="en-US" sz="1800" dirty="0" err="1"/>
              <a:t>προκαλέσει</a:t>
            </a:r>
            <a:r>
              <a:rPr lang="en-US" sz="1800" dirty="0"/>
              <a:t> </a:t>
            </a:r>
            <a:r>
              <a:rPr lang="en-US" sz="1800" dirty="0" err="1"/>
              <a:t>έναν</a:t>
            </a:r>
            <a:r>
              <a:rPr lang="en-US" sz="1800" dirty="0"/>
              <a:t> </a:t>
            </a:r>
            <a:r>
              <a:rPr lang="en-US" sz="1800" b="1" dirty="0" err="1"/>
              <a:t>αυξημένο</a:t>
            </a:r>
            <a:r>
              <a:rPr lang="en-US" sz="1800" b="1" dirty="0"/>
              <a:t> </a:t>
            </a:r>
            <a:r>
              <a:rPr lang="en-US" sz="1800" b="1" dirty="0" err="1"/>
              <a:t>βαθμό</a:t>
            </a:r>
            <a:r>
              <a:rPr lang="en-US" sz="1800" b="1" dirty="0"/>
              <a:t> </a:t>
            </a:r>
            <a:r>
              <a:rPr lang="en-US" sz="1800" b="1" dirty="0" err="1"/>
              <a:t>εξάρτησης</a:t>
            </a:r>
            <a:r>
              <a:rPr lang="en-US" sz="1800" dirty="0"/>
              <a:t> (</a:t>
            </a:r>
            <a:r>
              <a:rPr lang="en-US" sz="1800" dirty="0" err="1"/>
              <a:t>χαρακτηριστικά</a:t>
            </a:r>
            <a:r>
              <a:rPr lang="en-US" sz="1800" dirty="0"/>
              <a:t> </a:t>
            </a:r>
            <a:r>
              <a:rPr lang="en-US" sz="1800" dirty="0" err="1"/>
              <a:t>κατάχρησης</a:t>
            </a:r>
            <a:r>
              <a:rPr lang="en-US" sz="1800" dirty="0"/>
              <a:t>) </a:t>
            </a:r>
            <a:endParaRPr sz="1800"/>
          </a:p>
        </p:txBody>
      </p:sp>
      <p:grpSp>
        <p:nvGrpSpPr>
          <p:cNvPr id="241" name="Google Shape;241;g2dc2a9049e0_0_95"/>
          <p:cNvGrpSpPr/>
          <p:nvPr/>
        </p:nvGrpSpPr>
        <p:grpSpPr>
          <a:xfrm>
            <a:off x="0" y="0"/>
            <a:ext cx="8985250" cy="611188"/>
            <a:chOff x="0" y="0"/>
            <a:chExt cx="5660" cy="385"/>
          </a:xfrm>
        </p:grpSpPr>
        <p:sp>
          <p:nvSpPr>
            <p:cNvPr id="242" name="Google Shape;242;g2dc2a9049e0_0_95"/>
            <p:cNvSpPr txBox="1"/>
            <p:nvPr/>
          </p:nvSpPr>
          <p:spPr>
            <a:xfrm>
              <a:off x="0" y="0"/>
              <a:ext cx="300" cy="300"/>
            </a:xfrm>
            <a:prstGeom prst="rect">
              <a:avLst/>
            </a:prstGeom>
            <a:gradFill>
              <a:gsLst>
                <a:gs pos="0">
                  <a:srgbClr val="8EC000"/>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3" name="Google Shape;243;g2dc2a9049e0_0_95"/>
            <p:cNvSpPr txBox="1"/>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4" name="Google Shape;244;g2dc2a9049e0_0_95"/>
            <p:cNvSpPr txBox="1"/>
            <p:nvPr/>
          </p:nvSpPr>
          <p:spPr>
            <a:xfrm>
              <a:off x="258" y="85"/>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5" name="Google Shape;245;g2dc2a9049e0_0_95"/>
            <p:cNvSpPr txBox="1"/>
            <p:nvPr/>
          </p:nvSpPr>
          <p:spPr>
            <a:xfrm>
              <a:off x="345" y="0"/>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6" name="Google Shape;246;g2dc2a9049e0_0_95"/>
            <p:cNvSpPr txBox="1"/>
            <p:nvPr/>
          </p:nvSpPr>
          <p:spPr>
            <a:xfrm>
              <a:off x="345" y="85"/>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7" name="Google Shape;247;g2dc2a9049e0_0_95"/>
            <p:cNvSpPr txBox="1"/>
            <p:nvPr/>
          </p:nvSpPr>
          <p:spPr>
            <a:xfrm>
              <a:off x="173" y="173"/>
              <a:ext cx="0" cy="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8" name="Google Shape;248;g2dc2a9049e0_0_95"/>
            <p:cNvSpPr txBox="1"/>
            <p:nvPr/>
          </p:nvSpPr>
          <p:spPr>
            <a:xfrm>
              <a:off x="83" y="86"/>
              <a:ext cx="0" cy="0"/>
            </a:xfrm>
            <a:prstGeom prst="rect">
              <a:avLst/>
            </a:prstGeom>
            <a:solidFill>
              <a:srgbClr val="9696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9" name="Google Shape;249;g2dc2a9049e0_0_95"/>
            <p:cNvSpPr txBox="1"/>
            <p:nvPr/>
          </p:nvSpPr>
          <p:spPr>
            <a:xfrm>
              <a:off x="258" y="171"/>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0" name="Google Shape;250;g2dc2a9049e0_0_95"/>
            <p:cNvSpPr txBox="1"/>
            <p:nvPr/>
          </p:nvSpPr>
          <p:spPr>
            <a:xfrm>
              <a:off x="173" y="258"/>
              <a:ext cx="0" cy="0"/>
            </a:xfrm>
            <a:prstGeom prst="rect">
              <a:avLst/>
            </a:prstGeom>
            <a:solidFill>
              <a:srgbClr val="99CC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51" name="Google Shape;251;g2dc2a9049e0_0_95"/>
          <p:cNvSpPr txBox="1">
            <a:spLocks noGrp="1"/>
          </p:cNvSpPr>
          <p:nvPr>
            <p:ph type="title"/>
          </p:nvPr>
        </p:nvSpPr>
        <p:spPr>
          <a:xfrm>
            <a:off x="755650" y="546100"/>
            <a:ext cx="7416900" cy="597000"/>
          </a:xfrm>
          <a:prstGeom prst="rect">
            <a:avLst/>
          </a:prstGeom>
          <a:solidFill>
            <a:srgbClr val="B2B2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000"/>
              <a:buFont typeface="Arial"/>
              <a:buNone/>
            </a:pPr>
            <a:r>
              <a:rPr lang="en-US" sz="2000" b="1"/>
              <a:t>Ψηφιακή Πολιτική Επικοινωνία (Digital Political Communication) </a:t>
            </a:r>
            <a:endParaRPr/>
          </a:p>
        </p:txBody>
      </p:sp>
    </p:spTree>
  </p:cSld>
  <p:clrMapOvr>
    <a:masterClrMapping/>
  </p:clrMapOvr>
</p:sld>
</file>

<file path=ppt/theme/theme1.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3709</Words>
  <PresentationFormat>Προβολή στην οθόνη (4:3)</PresentationFormat>
  <Paragraphs>443</Paragraphs>
  <Slides>39</Slides>
  <Notes>39</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39</vt:i4>
      </vt:variant>
    </vt:vector>
  </HeadingPairs>
  <TitlesOfParts>
    <vt:vector size="46" baseType="lpstr">
      <vt:lpstr>Arial</vt:lpstr>
      <vt:lpstr>Book Antiqua</vt:lpstr>
      <vt:lpstr>Garamond</vt:lpstr>
      <vt:lpstr>Noto Sans Symbols</vt:lpstr>
      <vt:lpstr>Arial Black</vt:lpstr>
      <vt:lpstr>1_Pixel</vt:lpstr>
      <vt:lpstr>Pixel</vt:lpstr>
      <vt:lpstr> Μάθημα: Η Πολιτική Επικοινωνία και οι εκλογές στην Ψηφιακή Εποχή (Digital Political Communication)</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lpstr>Ψηφιακή Πολιτική Επικοινωνία (Digital Political Communication)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Μάθημα: Η Πολιτική Επικοινωνία στην Ψηφιακή Εποχή (Digital Political Communication)</dc:title>
  <dc:creator>mmarkouli</dc:creator>
  <cp:lastModifiedBy>User</cp:lastModifiedBy>
  <cp:revision>3</cp:revision>
  <dcterms:created xsi:type="dcterms:W3CDTF">2011-02-18T06:08:25Z</dcterms:created>
  <dcterms:modified xsi:type="dcterms:W3CDTF">2025-04-27T20:24:11Z</dcterms:modified>
</cp:coreProperties>
</file>