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9144000"/>
  <p:notesSz cx="7104050" cy="10234600"/>
  <p:embeddedFontLst>
    <p:embeddedFont>
      <p:font typeface="Garamond"/>
      <p:regular r:id="rId30"/>
      <p:bold r:id="rId31"/>
      <p:italic r:id="rId32"/>
      <p:boldItalic r:id="rId33"/>
    </p:embeddedFont>
    <p:embeddedFont>
      <p:font typeface="Book Antiqua"/>
      <p:regular r:id="rId34"/>
      <p:bold r:id="rId35"/>
      <p:italic r:id="rId36"/>
      <p:boldItalic r:id="rId37"/>
    </p:embeddedFon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39" roundtripDataSignature="AMtx7mgEGyKJXhdOvNL/f1J+YTpG9RNR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2B302B-0296-4A86-8503-3AF1E1E6E1FF}">
  <a:tblStyle styleId="{422B302B-0296-4A86-8503-3AF1E1E6E1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4.xml"/><Relationship Id="rId33" Type="http://schemas.openxmlformats.org/officeDocument/2006/relationships/font" Target="fonts/Garamond-boldItalic.fntdata"/><Relationship Id="rId10" Type="http://schemas.openxmlformats.org/officeDocument/2006/relationships/slide" Target="slides/slide3.xml"/><Relationship Id="rId32" Type="http://schemas.openxmlformats.org/officeDocument/2006/relationships/font" Target="fonts/Garamond-italic.fntdata"/><Relationship Id="rId13" Type="http://schemas.openxmlformats.org/officeDocument/2006/relationships/slide" Target="slides/slide6.xml"/><Relationship Id="rId35" Type="http://schemas.openxmlformats.org/officeDocument/2006/relationships/font" Target="fonts/BookAntiqua-bold.fntdata"/><Relationship Id="rId12" Type="http://schemas.openxmlformats.org/officeDocument/2006/relationships/slide" Target="slides/slide5.xml"/><Relationship Id="rId34" Type="http://schemas.openxmlformats.org/officeDocument/2006/relationships/font" Target="fonts/BookAntiqua-regular.fntdata"/><Relationship Id="rId15" Type="http://schemas.openxmlformats.org/officeDocument/2006/relationships/slide" Target="slides/slide8.xml"/><Relationship Id="rId37" Type="http://schemas.openxmlformats.org/officeDocument/2006/relationships/font" Target="fonts/BookAntiqua-boldItalic.fntdata"/><Relationship Id="rId14" Type="http://schemas.openxmlformats.org/officeDocument/2006/relationships/slide" Target="slides/slide7.xml"/><Relationship Id="rId36" Type="http://schemas.openxmlformats.org/officeDocument/2006/relationships/font" Target="fonts/BookAntiqua-italic.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ArialBlack-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c69103b133_0_4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3" name="Google Shape;253;g2c69103b133_0_4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c69103b133_0_6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69" name="Google Shape;269;g2c69103b133_0_6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c69103b133_0_7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5" name="Google Shape;285;g2c69103b133_0_7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69103b133_0_9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2" name="Google Shape;302;g2c69103b133_0_9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69103b133_0_11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19" name="Google Shape;319;g2c69103b133_0_11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69103b133_0_12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36" name="Google Shape;336;g2c69103b133_0_12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c69103b133_0_14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4" name="Google Shape;354;g2c69103b133_0_14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c69103b133_0_16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2" name="Google Shape;372;g2c69103b133_0_16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c69103b133_0_18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90" name="Google Shape;390;g2c69103b133_0_18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f4e8c1b93a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6" name="Google Shape;406;g1f4e8c1b93a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f4e8c1b93a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2" name="Google Shape;422;g1f4e8c1b93a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f4e8c1b93a_0_3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38" name="Google Shape;438;g1f4e8c1b93a_0_3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f4e8c1b93a_0_4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54" name="Google Shape;454;g1f4e8c1b93a_0_4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6945c896f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c6945c896f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6945c896f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6" name="Google Shape;156;g2c6945c896f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6945c896f_0_3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2" name="Google Shape;172;g2c6945c896f_0_3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6945c896f_0_4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88" name="Google Shape;188;g2c6945c896f_0_4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69103b133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4" name="Google Shape;204;g2c69103b133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69103b133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0" name="Google Shape;220;g2c69103b133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c69103b133_0_3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6" name="Google Shape;236;g2c69103b133_0_3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6</a:t>
            </a:r>
            <a:r>
              <a:rPr b="1" i="0" lang="en-US" sz="2900" u="none">
                <a:solidFill>
                  <a:srgbClr val="FFFFFF"/>
                </a:solidFill>
                <a:latin typeface="Book Antiqua"/>
                <a:ea typeface="Book Antiqua"/>
                <a:cs typeface="Book Antiqua"/>
                <a:sym typeface="Book Antiqua"/>
              </a:rPr>
              <a:t>ο μάθημα- </a:t>
            </a:r>
            <a:r>
              <a:rPr b="1" lang="en-US" sz="2900">
                <a:latin typeface="Book Antiqua"/>
                <a:ea typeface="Book Antiqua"/>
                <a:cs typeface="Book Antiqua"/>
                <a:sym typeface="Book Antiqua"/>
              </a:rPr>
              <a:t>Πολιτική Επικοινωνία- ‘’Η επικοινωνία σε επίπεδο κυβέρνησης- political spinning’’</a:t>
            </a: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c69103b133_0_4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(Government Communications Service)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εμπειρία δείχνει ότι στις περισσότερες χώρες (στα πλαίσια της φιλελεύθερης κοινοβουλευτικής δημοκρατίας) το μοντέλο </a:t>
            </a:r>
            <a:r>
              <a:rPr lang="en-US" sz="2000"/>
              <a:t>κυβερνητικής</a:t>
            </a:r>
            <a:r>
              <a:rPr lang="en-US" sz="2000"/>
              <a:t> επικοινωνίας έχει </a:t>
            </a:r>
            <a:r>
              <a:rPr b="1" lang="en-US" sz="2000" u="sng"/>
              <a:t>ως πυξίδα την προώθηση και την εμπέδωση του </a:t>
            </a:r>
            <a:r>
              <a:rPr b="1" lang="en-US" sz="2000" u="sng"/>
              <a:t>κυβερνητικού</a:t>
            </a:r>
            <a:r>
              <a:rPr b="1" lang="en-US" sz="2000" u="sng"/>
              <a:t> αφηγήματος για τα θέματα. </a:t>
            </a:r>
            <a:endParaRPr b="1" sz="2000" u="sng"/>
          </a:p>
          <a:p>
            <a:pPr indent="0" lvl="0" marL="0" rtl="0" algn="just">
              <a:lnSpc>
                <a:spcPct val="115000"/>
              </a:lnSpc>
              <a:spcBef>
                <a:spcPts val="0"/>
              </a:spcBef>
              <a:spcAft>
                <a:spcPts val="0"/>
              </a:spcAft>
              <a:buNone/>
            </a:pPr>
            <a:r>
              <a:t/>
            </a:r>
            <a:endParaRPr b="1" sz="2000" u="sng"/>
          </a:p>
          <a:p>
            <a:pPr indent="-355600" lvl="0" marL="457200" rtl="0" algn="just">
              <a:lnSpc>
                <a:spcPct val="115000"/>
              </a:lnSpc>
              <a:spcBef>
                <a:spcPts val="0"/>
              </a:spcBef>
              <a:spcAft>
                <a:spcPts val="0"/>
              </a:spcAft>
              <a:buSzPts val="2000"/>
              <a:buChar char="-"/>
            </a:pPr>
            <a:r>
              <a:rPr lang="en-US" sz="2000"/>
              <a:t>Ο στόχος είναι η στρατηγική επικοινωνία: να υπάρχει ένα κυρίαρχο αφήγημα, να</a:t>
            </a:r>
            <a:r>
              <a:rPr b="1" lang="en-US" sz="2000" u="sng"/>
              <a:t> εδράζεται σε μια συλλογική ταυτότητα των υπηρεσιών που το παράγουν και να υποστηρίζεται με έμφαση σε όλα τα επίπεδα</a:t>
            </a:r>
            <a:r>
              <a:rPr lang="en-US" sz="2000"/>
              <a:t> (κυβέρνηση, ελίτ, φορείς, ΜΜΕ, κοινό). </a:t>
            </a:r>
            <a:endParaRPr sz="2000"/>
          </a:p>
        </p:txBody>
      </p:sp>
      <p:grpSp>
        <p:nvGrpSpPr>
          <p:cNvPr id="256" name="Google Shape;256;g2c69103b133_0_46"/>
          <p:cNvGrpSpPr/>
          <p:nvPr/>
        </p:nvGrpSpPr>
        <p:grpSpPr>
          <a:xfrm>
            <a:off x="0" y="0"/>
            <a:ext cx="8985250" cy="611188"/>
            <a:chOff x="0" y="0"/>
            <a:chExt cx="5660" cy="385"/>
          </a:xfrm>
        </p:grpSpPr>
        <p:sp>
          <p:nvSpPr>
            <p:cNvPr id="257" name="Google Shape;257;g2c69103b133_0_4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8" name="Google Shape;258;g2c69103b133_0_4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9" name="Google Shape;259;g2c69103b133_0_4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g2c69103b133_0_4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g2c69103b133_0_4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c69103b133_0_4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c69103b133_0_4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c69103b133_0_4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c69103b133_0_4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6" name="Google Shape;266;g2c69103b133_0_4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c69103b133_0_61"/>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rPr b="1" lang="en-US" sz="2000" u="sng"/>
              <a:t>Κατευθύνσεις για τη στρατηγική επικοινωνία σε κυβερνητικό επίπεδο που άπτονται και του political spin (χειραγώγηση επικοινωνίας) </a:t>
            </a:r>
            <a:endParaRPr b="1" sz="2000" u="sng"/>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i) χρήση αφηγήματος με στόχο τη συναισθηματική εμπλοκή και σύνδεση του κοινού </a:t>
            </a:r>
            <a:endParaRPr sz="2000"/>
          </a:p>
          <a:p>
            <a:pPr indent="0" lvl="0" marL="0" rtl="0" algn="just">
              <a:lnSpc>
                <a:spcPct val="115000"/>
              </a:lnSpc>
              <a:spcBef>
                <a:spcPts val="0"/>
              </a:spcBef>
              <a:spcAft>
                <a:spcPts val="0"/>
              </a:spcAft>
              <a:buNone/>
            </a:pPr>
            <a:r>
              <a:rPr lang="en-US" sz="2000"/>
              <a:t>ii) χρήση χρήση του </a:t>
            </a:r>
            <a:r>
              <a:rPr lang="en-US" sz="2000"/>
              <a:t>κατάλληλου</a:t>
            </a:r>
            <a:r>
              <a:rPr lang="en-US" sz="2000"/>
              <a:t> </a:t>
            </a:r>
            <a:r>
              <a:rPr lang="en-US" sz="2000"/>
              <a:t>περιεχομένου</a:t>
            </a:r>
            <a:r>
              <a:rPr lang="en-US" sz="2000"/>
              <a:t> την κατάλληλη στιγμή για να μεγιστοποιηθεί το ενδιαφέρον </a:t>
            </a:r>
            <a:endParaRPr sz="2000"/>
          </a:p>
          <a:p>
            <a:pPr indent="0" lvl="0" marL="0" rtl="0" algn="just">
              <a:lnSpc>
                <a:spcPct val="115000"/>
              </a:lnSpc>
              <a:spcBef>
                <a:spcPts val="0"/>
              </a:spcBef>
              <a:spcAft>
                <a:spcPts val="0"/>
              </a:spcAft>
              <a:buNone/>
            </a:pPr>
            <a:r>
              <a:rPr lang="en-US" sz="2000"/>
              <a:t>iii) δημιουργία περιεχομένου το οποίο θα θέλουν οι πολίτες να μοιραστούν και να διαδώσουν </a:t>
            </a:r>
            <a:endParaRPr sz="2000"/>
          </a:p>
          <a:p>
            <a:pPr indent="0" lvl="0" marL="0" rtl="0" algn="just">
              <a:lnSpc>
                <a:spcPct val="115000"/>
              </a:lnSpc>
              <a:spcBef>
                <a:spcPts val="0"/>
              </a:spcBef>
              <a:spcAft>
                <a:spcPts val="0"/>
              </a:spcAft>
              <a:buNone/>
            </a:pPr>
            <a:r>
              <a:rPr lang="en-US" sz="2000"/>
              <a:t>iv) αξιοποίηση των bloggers και των διαμορφωτών κοινής γνώμης για την καλλιέργεια εμπιστοσύνης με το κοινό</a:t>
            </a:r>
            <a:endParaRPr sz="2000"/>
          </a:p>
          <a:p>
            <a:pPr indent="0" lvl="0" marL="0" rtl="0" algn="just">
              <a:lnSpc>
                <a:spcPct val="115000"/>
              </a:lnSpc>
              <a:spcBef>
                <a:spcPts val="0"/>
              </a:spcBef>
              <a:spcAft>
                <a:spcPts val="0"/>
              </a:spcAft>
              <a:buNone/>
            </a:pPr>
            <a:r>
              <a:rPr lang="en-US" sz="2000"/>
              <a:t>v) οικοδόμηση συναισθηματικών δεσμών με το κοινό</a:t>
            </a:r>
            <a:endParaRPr sz="2000"/>
          </a:p>
          <a:p>
            <a:pPr indent="0" lvl="0" marL="0" rtl="0" algn="just">
              <a:lnSpc>
                <a:spcPct val="115000"/>
              </a:lnSpc>
              <a:spcBef>
                <a:spcPts val="0"/>
              </a:spcBef>
              <a:spcAft>
                <a:spcPts val="0"/>
              </a:spcAft>
              <a:buNone/>
            </a:pPr>
            <a:r>
              <a:rPr lang="en-US" sz="2000"/>
              <a:t>vi) προώθηση ενός ξεκάθαρου </a:t>
            </a:r>
            <a:r>
              <a:rPr lang="en-US" sz="2000"/>
              <a:t>κυβερνητικού</a:t>
            </a:r>
            <a:r>
              <a:rPr lang="en-US" sz="2000"/>
              <a:t> μηνύματος ούτως ώστε να είναι πιο εύκολο να ταυτιστεί το κοινό με αυτό. </a:t>
            </a:r>
            <a:endParaRPr sz="2000"/>
          </a:p>
        </p:txBody>
      </p:sp>
      <p:grpSp>
        <p:nvGrpSpPr>
          <p:cNvPr id="272" name="Google Shape;272;g2c69103b133_0_61"/>
          <p:cNvGrpSpPr/>
          <p:nvPr/>
        </p:nvGrpSpPr>
        <p:grpSpPr>
          <a:xfrm>
            <a:off x="0" y="0"/>
            <a:ext cx="8985250" cy="611188"/>
            <a:chOff x="0" y="0"/>
            <a:chExt cx="5660" cy="385"/>
          </a:xfrm>
        </p:grpSpPr>
        <p:sp>
          <p:nvSpPr>
            <p:cNvPr id="273" name="Google Shape;273;g2c69103b133_0_6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4" name="Google Shape;274;g2c69103b133_0_6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5" name="Google Shape;275;g2c69103b133_0_6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g2c69103b133_0_6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g2c69103b133_0_6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c69103b133_0_6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c69103b133_0_6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c69103b133_0_6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c69103b133_0_6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2" name="Google Shape;282;g2c69103b133_0_6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c69103b133_0_7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rPr lang="en-US" sz="2000"/>
              <a:t>i) αφήγημα</a:t>
            </a:r>
            <a:endParaRPr sz="2000"/>
          </a:p>
          <a:p>
            <a:pPr indent="0" lvl="0" marL="0" rtl="0" algn="just">
              <a:lnSpc>
                <a:spcPct val="115000"/>
              </a:lnSpc>
              <a:spcBef>
                <a:spcPts val="0"/>
              </a:spcBef>
              <a:spcAft>
                <a:spcPts val="0"/>
              </a:spcAft>
              <a:buNone/>
            </a:pPr>
            <a:r>
              <a:t/>
            </a:r>
            <a:endParaRPr sz="2000"/>
          </a:p>
        </p:txBody>
      </p:sp>
      <p:grpSp>
        <p:nvGrpSpPr>
          <p:cNvPr id="288" name="Google Shape;288;g2c69103b133_0_76"/>
          <p:cNvGrpSpPr/>
          <p:nvPr/>
        </p:nvGrpSpPr>
        <p:grpSpPr>
          <a:xfrm>
            <a:off x="0" y="0"/>
            <a:ext cx="8985250" cy="611188"/>
            <a:chOff x="0" y="0"/>
            <a:chExt cx="5660" cy="385"/>
          </a:xfrm>
        </p:grpSpPr>
        <p:sp>
          <p:nvSpPr>
            <p:cNvPr id="289" name="Google Shape;289;g2c69103b133_0_7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0" name="Google Shape;290;g2c69103b133_0_7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1" name="Google Shape;291;g2c69103b133_0_7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 name="Google Shape;292;g2c69103b133_0_7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g2c69103b133_0_7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c69103b133_0_7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c69103b133_0_7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c69103b133_0_7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c69103b133_0_7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98" name="Google Shape;298;g2c69103b133_0_7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pic>
        <p:nvPicPr>
          <p:cNvPr id="299" name="Google Shape;299;g2c69103b133_0_76"/>
          <p:cNvPicPr preferRelativeResize="0"/>
          <p:nvPr/>
        </p:nvPicPr>
        <p:blipFill>
          <a:blip r:embed="rId3">
            <a:alphaModFix/>
          </a:blip>
          <a:stretch>
            <a:fillRect/>
          </a:stretch>
        </p:blipFill>
        <p:spPr>
          <a:xfrm>
            <a:off x="260025" y="2134550"/>
            <a:ext cx="6956477" cy="4551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c69103b133_0_9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rPr lang="en-US" sz="2000"/>
              <a:t>ii) κατάλληλο περιεχόμενο την κατάλληλη στιγμή</a:t>
            </a:r>
            <a:endParaRPr sz="2000"/>
          </a:p>
        </p:txBody>
      </p:sp>
      <p:grpSp>
        <p:nvGrpSpPr>
          <p:cNvPr id="305" name="Google Shape;305;g2c69103b133_0_92"/>
          <p:cNvGrpSpPr/>
          <p:nvPr/>
        </p:nvGrpSpPr>
        <p:grpSpPr>
          <a:xfrm>
            <a:off x="0" y="0"/>
            <a:ext cx="8985250" cy="611188"/>
            <a:chOff x="0" y="0"/>
            <a:chExt cx="5660" cy="385"/>
          </a:xfrm>
        </p:grpSpPr>
        <p:sp>
          <p:nvSpPr>
            <p:cNvPr id="306" name="Google Shape;306;g2c69103b133_0_9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7" name="Google Shape;307;g2c69103b133_0_9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g2c69103b133_0_9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g2c69103b133_0_9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g2c69103b133_0_9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g2c69103b133_0_9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g2c69103b133_0_9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c69103b133_0_9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c69103b133_0_9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5" name="Google Shape;315;g2c69103b133_0_9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pic>
        <p:nvPicPr>
          <p:cNvPr id="316" name="Google Shape;316;g2c69103b133_0_92"/>
          <p:cNvPicPr preferRelativeResize="0"/>
          <p:nvPr/>
        </p:nvPicPr>
        <p:blipFill>
          <a:blip r:embed="rId3">
            <a:alphaModFix/>
          </a:blip>
          <a:stretch>
            <a:fillRect/>
          </a:stretch>
        </p:blipFill>
        <p:spPr>
          <a:xfrm>
            <a:off x="2261525" y="2148850"/>
            <a:ext cx="4070675" cy="458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c69103b133_0_11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rPr lang="en-US" sz="2000"/>
              <a:t>iii) περιεχόμενο που θα θέλουν να μοιραστούν οι πολίτες</a:t>
            </a:r>
            <a:endParaRPr sz="2000"/>
          </a:p>
        </p:txBody>
      </p:sp>
      <p:grpSp>
        <p:nvGrpSpPr>
          <p:cNvPr id="322" name="Google Shape;322;g2c69103b133_0_110"/>
          <p:cNvGrpSpPr/>
          <p:nvPr/>
        </p:nvGrpSpPr>
        <p:grpSpPr>
          <a:xfrm>
            <a:off x="0" y="0"/>
            <a:ext cx="8985250" cy="611188"/>
            <a:chOff x="0" y="0"/>
            <a:chExt cx="5660" cy="385"/>
          </a:xfrm>
        </p:grpSpPr>
        <p:sp>
          <p:nvSpPr>
            <p:cNvPr id="323" name="Google Shape;323;g2c69103b133_0_11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4" name="Google Shape;324;g2c69103b133_0_11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g2c69103b133_0_11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6" name="Google Shape;326;g2c69103b133_0_11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g2c69103b133_0_11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g2c69103b133_0_11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g2c69103b133_0_11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g2c69103b133_0_11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g2c69103b133_0_11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32" name="Google Shape;332;g2c69103b133_0_11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pic>
        <p:nvPicPr>
          <p:cNvPr id="333" name="Google Shape;333;g2c69103b133_0_110"/>
          <p:cNvPicPr preferRelativeResize="0"/>
          <p:nvPr/>
        </p:nvPicPr>
        <p:blipFill>
          <a:blip r:embed="rId3">
            <a:alphaModFix/>
          </a:blip>
          <a:stretch>
            <a:fillRect/>
          </a:stretch>
        </p:blipFill>
        <p:spPr>
          <a:xfrm>
            <a:off x="2731775" y="2028800"/>
            <a:ext cx="4196075" cy="4714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c69103b133_0_128"/>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rPr lang="en-US" sz="2000"/>
              <a:t>iv) αξιοποίηση bloggers και διαμορφωτών κοινής γνώμης</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339" name="Google Shape;339;g2c69103b133_0_128"/>
          <p:cNvGrpSpPr/>
          <p:nvPr/>
        </p:nvGrpSpPr>
        <p:grpSpPr>
          <a:xfrm>
            <a:off x="0" y="0"/>
            <a:ext cx="8985250" cy="611188"/>
            <a:chOff x="0" y="0"/>
            <a:chExt cx="5660" cy="385"/>
          </a:xfrm>
        </p:grpSpPr>
        <p:sp>
          <p:nvSpPr>
            <p:cNvPr id="340" name="Google Shape;340;g2c69103b133_0_12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 name="Google Shape;341;g2c69103b133_0_12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 name="Google Shape;342;g2c69103b133_0_12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 name="Google Shape;343;g2c69103b133_0_12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4" name="Google Shape;344;g2c69103b133_0_12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g2c69103b133_0_12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g2c69103b133_0_12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g2c69103b133_0_12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c69103b133_0_12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49" name="Google Shape;349;g2c69103b133_0_12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pic>
        <p:nvPicPr>
          <p:cNvPr id="350" name="Google Shape;350;g2c69103b133_0_128"/>
          <p:cNvPicPr preferRelativeResize="0"/>
          <p:nvPr/>
        </p:nvPicPr>
        <p:blipFill>
          <a:blip r:embed="rId3">
            <a:alphaModFix/>
          </a:blip>
          <a:stretch>
            <a:fillRect/>
          </a:stretch>
        </p:blipFill>
        <p:spPr>
          <a:xfrm>
            <a:off x="434350" y="2005975"/>
            <a:ext cx="3469001" cy="4680575"/>
          </a:xfrm>
          <a:prstGeom prst="rect">
            <a:avLst/>
          </a:prstGeom>
          <a:noFill/>
          <a:ln>
            <a:noFill/>
          </a:ln>
        </p:spPr>
      </p:pic>
      <p:pic>
        <p:nvPicPr>
          <p:cNvPr id="351" name="Google Shape;351;g2c69103b133_0_128"/>
          <p:cNvPicPr preferRelativeResize="0"/>
          <p:nvPr/>
        </p:nvPicPr>
        <p:blipFill>
          <a:blip r:embed="rId4">
            <a:alphaModFix/>
          </a:blip>
          <a:stretch>
            <a:fillRect/>
          </a:stretch>
        </p:blipFill>
        <p:spPr>
          <a:xfrm>
            <a:off x="4093625" y="1934525"/>
            <a:ext cx="4804850" cy="475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c69103b133_0_14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rPr lang="en-US" sz="2000"/>
              <a:t>v) συναισθηματικοί δεσμοί με κοινό και vi) ξεκάθαρο μήνυμα</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357" name="Google Shape;357;g2c69103b133_0_146"/>
          <p:cNvGrpSpPr/>
          <p:nvPr/>
        </p:nvGrpSpPr>
        <p:grpSpPr>
          <a:xfrm>
            <a:off x="0" y="0"/>
            <a:ext cx="8985250" cy="611188"/>
            <a:chOff x="0" y="0"/>
            <a:chExt cx="5660" cy="385"/>
          </a:xfrm>
        </p:grpSpPr>
        <p:sp>
          <p:nvSpPr>
            <p:cNvPr id="358" name="Google Shape;358;g2c69103b133_0_14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9" name="Google Shape;359;g2c69103b133_0_14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g2c69103b133_0_14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 name="Google Shape;361;g2c69103b133_0_14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g2c69103b133_0_14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g2c69103b133_0_14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c69103b133_0_14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c69103b133_0_14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g2c69103b133_0_14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67" name="Google Shape;367;g2c69103b133_0_14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pic>
        <p:nvPicPr>
          <p:cNvPr id="368" name="Google Shape;368;g2c69103b133_0_146"/>
          <p:cNvPicPr preferRelativeResize="0"/>
          <p:nvPr/>
        </p:nvPicPr>
        <p:blipFill>
          <a:blip r:embed="rId3">
            <a:alphaModFix/>
          </a:blip>
          <a:stretch>
            <a:fillRect/>
          </a:stretch>
        </p:blipFill>
        <p:spPr>
          <a:xfrm>
            <a:off x="431476" y="2007825"/>
            <a:ext cx="3863775" cy="4764449"/>
          </a:xfrm>
          <a:prstGeom prst="rect">
            <a:avLst/>
          </a:prstGeom>
          <a:noFill/>
          <a:ln>
            <a:noFill/>
          </a:ln>
        </p:spPr>
      </p:pic>
      <p:pic>
        <p:nvPicPr>
          <p:cNvPr id="369" name="Google Shape;369;g2c69103b133_0_146"/>
          <p:cNvPicPr preferRelativeResize="0"/>
          <p:nvPr/>
        </p:nvPicPr>
        <p:blipFill>
          <a:blip r:embed="rId4">
            <a:alphaModFix/>
          </a:blip>
          <a:stretch>
            <a:fillRect/>
          </a:stretch>
        </p:blipFill>
        <p:spPr>
          <a:xfrm>
            <a:off x="4419425" y="2007825"/>
            <a:ext cx="4627425" cy="47644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c69103b133_0_16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rPr lang="en-US" sz="2000"/>
              <a:t>v) συναισθηματικοί δεσμοί με κοινό </a:t>
            </a:r>
            <a:r>
              <a:rPr lang="en-US" sz="2000"/>
              <a:t>και vi) ξεκάθαρο μήνυμα</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375" name="Google Shape;375;g2c69103b133_0_165"/>
          <p:cNvGrpSpPr/>
          <p:nvPr/>
        </p:nvGrpSpPr>
        <p:grpSpPr>
          <a:xfrm>
            <a:off x="0" y="0"/>
            <a:ext cx="8985250" cy="611188"/>
            <a:chOff x="0" y="0"/>
            <a:chExt cx="5660" cy="385"/>
          </a:xfrm>
        </p:grpSpPr>
        <p:sp>
          <p:nvSpPr>
            <p:cNvPr id="376" name="Google Shape;376;g2c69103b133_0_16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g2c69103b133_0_16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g2c69103b133_0_16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g2c69103b133_0_16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c69103b133_0_16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c69103b133_0_16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c69103b133_0_16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c69103b133_0_16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c69103b133_0_16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5" name="Google Shape;385;g2c69103b133_0_16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pic>
        <p:nvPicPr>
          <p:cNvPr id="386" name="Google Shape;386;g2c69103b133_0_165"/>
          <p:cNvPicPr preferRelativeResize="0"/>
          <p:nvPr/>
        </p:nvPicPr>
        <p:blipFill>
          <a:blip r:embed="rId3">
            <a:alphaModFix/>
          </a:blip>
          <a:stretch>
            <a:fillRect/>
          </a:stretch>
        </p:blipFill>
        <p:spPr>
          <a:xfrm>
            <a:off x="302900" y="1948825"/>
            <a:ext cx="4071926" cy="4800599"/>
          </a:xfrm>
          <a:prstGeom prst="rect">
            <a:avLst/>
          </a:prstGeom>
          <a:noFill/>
          <a:ln>
            <a:noFill/>
          </a:ln>
        </p:spPr>
      </p:pic>
      <p:pic>
        <p:nvPicPr>
          <p:cNvPr id="387" name="Google Shape;387;g2c69103b133_0_165"/>
          <p:cNvPicPr preferRelativeResize="0"/>
          <p:nvPr/>
        </p:nvPicPr>
        <p:blipFill>
          <a:blip r:embed="rId4">
            <a:alphaModFix/>
          </a:blip>
          <a:stretch>
            <a:fillRect/>
          </a:stretch>
        </p:blipFill>
        <p:spPr>
          <a:xfrm>
            <a:off x="4647375" y="1834525"/>
            <a:ext cx="4496750" cy="480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c69103b133_0_18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Τα χαρακτηριστικά του αφηγήματος στα πλαίσια του political spin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ο εύπλαστος χαρακτήρας και η ευέλικτη ερμηνεία της αλήθειας</a:t>
            </a:r>
            <a:endParaRPr sz="2000"/>
          </a:p>
          <a:p>
            <a:pPr indent="-355600" lvl="0" marL="457200" rtl="0" algn="just">
              <a:lnSpc>
                <a:spcPct val="115000"/>
              </a:lnSpc>
              <a:spcBef>
                <a:spcPts val="0"/>
              </a:spcBef>
              <a:spcAft>
                <a:spcPts val="0"/>
              </a:spcAft>
              <a:buSzPts val="2000"/>
              <a:buChar char="-"/>
            </a:pPr>
            <a:r>
              <a:rPr lang="en-US" sz="2000"/>
              <a:t>χειραγώγηση των πληροφοριών με στόχο τη διατήρηση των σχέσεων εξουσίας και της κατάστασης των πραγμάτων που εξυπηρετεί την κυβέρνηση</a:t>
            </a:r>
            <a:endParaRPr sz="2000"/>
          </a:p>
          <a:p>
            <a:pPr indent="-355600" lvl="0" marL="457200" rtl="0" algn="just">
              <a:lnSpc>
                <a:spcPct val="115000"/>
              </a:lnSpc>
              <a:spcBef>
                <a:spcPts val="0"/>
              </a:spcBef>
              <a:spcAft>
                <a:spcPts val="0"/>
              </a:spcAft>
              <a:buSzPts val="2000"/>
              <a:buChar char="-"/>
            </a:pPr>
            <a:r>
              <a:rPr lang="en-US" sz="2000"/>
              <a:t>το spin είναι μια αμφιλεγόμενη έννοια γιατί κυρίως το συνδέουμε με την αντιπαράθεση μεταξύ κομμάτων, την χειραγώγηση των ΜΜΕ, την εργαλειοποίηση των δημοσιογράφων και τη χαλαρή εφαρμογή ή ακόμα και την ακύρωση της δεοντολογίας</a:t>
            </a:r>
            <a:endParaRPr sz="2000"/>
          </a:p>
          <a:p>
            <a:pPr indent="-355600" lvl="0" marL="457200" rtl="0" algn="just">
              <a:lnSpc>
                <a:spcPct val="115000"/>
              </a:lnSpc>
              <a:spcBef>
                <a:spcPts val="0"/>
              </a:spcBef>
              <a:spcAft>
                <a:spcPts val="0"/>
              </a:spcAft>
              <a:buSzPts val="2000"/>
              <a:buChar char="-"/>
            </a:pPr>
            <a:r>
              <a:rPr lang="en-US" sz="2000"/>
              <a:t>Μπορεί όμως και να χρησιμοποιηθεί για την προώθηση προοδευτικών και αναγκαίων μεταρρυθμίσεων που συνήθως προσκρούουν σε λαϊκιστικές προσεγγίσεις</a:t>
            </a:r>
            <a:endParaRPr sz="2000"/>
          </a:p>
          <a:p>
            <a:pPr indent="0" lvl="0" marL="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393" name="Google Shape;393;g2c69103b133_0_184"/>
          <p:cNvGrpSpPr/>
          <p:nvPr/>
        </p:nvGrpSpPr>
        <p:grpSpPr>
          <a:xfrm>
            <a:off x="0" y="0"/>
            <a:ext cx="8985250" cy="611188"/>
            <a:chOff x="0" y="0"/>
            <a:chExt cx="5660" cy="385"/>
          </a:xfrm>
        </p:grpSpPr>
        <p:sp>
          <p:nvSpPr>
            <p:cNvPr id="394" name="Google Shape;394;g2c69103b133_0_18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g2c69103b133_0_18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c69103b133_0_18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c69103b133_0_18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c69103b133_0_18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c69103b133_0_18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c69103b133_0_18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g2c69103b133_0_18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g2c69103b133_0_18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3" name="Google Shape;403;g2c69103b133_0_18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f4e8c1b93a_0_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διάφοροι τύποι spin  (Godlasky, 2022):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1. το στρατηγικό ψέμα (π.χ. ότι ο Ομπάμα είχε πλαστογραφήσει το πιστοποιητικό γέννησής του επειδή δεν είχε γεννηθεί στις ΗΠΑ)</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2.η διαρροή, ειδικά όταν δίνουν οι πολιτικοί μια πληροφορία μόνο σε έναν δημοσιογράφο της επιλογής τους ή ακόμα και σε πολλούς δημοσιογράφους</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3.η τιμωρία, όταν οι πολιτικοί αποκλείουν δημοσιογράφους που τους ασκούν κριτική ή γράφουν αρνητικά πράγματα για αυτούς από δραστηριότητές τους όπως συνεντεύξεις τύπου ή εκδηλώσεις</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4.η στοχοποίηση, όταν ασκούν υπερβολική κριτική, σχεδόν εκφοβίζοντας δημοσιογράφους που τους καλύπτουν με αρνητικό τρόπο</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409" name="Google Shape;409;g1f4e8c1b93a_0_0"/>
          <p:cNvGrpSpPr/>
          <p:nvPr/>
        </p:nvGrpSpPr>
        <p:grpSpPr>
          <a:xfrm>
            <a:off x="0" y="0"/>
            <a:ext cx="8985250" cy="611188"/>
            <a:chOff x="0" y="0"/>
            <a:chExt cx="5660" cy="385"/>
          </a:xfrm>
        </p:grpSpPr>
        <p:sp>
          <p:nvSpPr>
            <p:cNvPr id="410" name="Google Shape;410;g1f4e8c1b93a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g1f4e8c1b93a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1f4e8c1b93a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1f4e8c1b93a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1f4e8c1b93a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1f4e8c1b93a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1f4e8c1b93a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g1f4e8c1b93a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8" name="Google Shape;418;g1f4e8c1b93a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19" name="Google Shape;419;g1f4e8c1b93a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Ο σκοπός της έκτης ενότητας είναι να βοηθήσει στην κατανόηση των παραγόντων (προσώπων και θεσμών) που μετέχουν στη διαδικασία της επικοινωνίας σε επίπεδο κυβέρνησης. Πιο συγκεκριμένα, θα </a:t>
            </a:r>
            <a:r>
              <a:rPr lang="en-US" sz="2000"/>
              <a:t>μελετήσουμε</a:t>
            </a:r>
            <a:r>
              <a:rPr lang="en-US" sz="2000"/>
              <a:t> τις στρατηγικές, την προώθηση αφηγημάτων και τη διαχείριση κρίσεων.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Δεν υπάρχει αμφιβολία ότι η επικοινωνία δεν είναι απλά ένα εργαλείο ενημέρωσης ή πειθούς στα χέρια μιας κυβέρνησης. Είναι ένας τρόπος άσκησης πολιτικής, είναι μια πολιτική πρακτική.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Έχει πολύ μεγάλη σημασία να δούμε τη σχέση κυβέρνησης με τα ΜΜΕ (ιδιαίτερα μέσα από τα εργαλεία του πολιτικού spin) αλλά και γενικότερα την επίπτωση που έχει αυτή η λογική επικοινωνίας στις στάσεις των πολιτών (π.χ. κρίση εμπιστοσύνης σε ΜΜΕ, κυβέρνηση, κόμματα, δυσπιστία, κυνισμός) </a:t>
            </a:r>
            <a:endParaRPr sz="2000"/>
          </a:p>
          <a:p>
            <a:pPr indent="0" lvl="0" marL="0" rtl="0" algn="just">
              <a:lnSpc>
                <a:spcPct val="115000"/>
              </a:lnSpc>
              <a:spcBef>
                <a:spcPts val="0"/>
              </a:spcBef>
              <a:spcAft>
                <a:spcPts val="0"/>
              </a:spcAft>
              <a:buNone/>
            </a:pPr>
            <a:r>
              <a:t/>
            </a: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f4e8c1b93a_0_1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διάφοροι τύποι spin  (Godlasky, 2022):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5.η διαρκής επανάληψη, με τρόπο καταχρηστικό, εμφατικό και επαναλητπικό σε ένα συγκεκριμένο μήνυμα, με στόχο να χειραγωγήσουν μια συζήτηση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6.το να κόβουν κάθε γέφυρα με τα ΜΜΕ, σε στιγμές που το επιλέγουν αυτοί, θεωρώντας ότι αυτό τους εξυπηρετεί (π.χ. να μη δίνουν συνεντεύξεις, να μην απαντούν στο τηλέφωνο)</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7.όταν βρίσκονται υπό πίεση, να αποκαλύπτουν μόνο ένα στοιχείο ή διάσταση της αλήθειας, συνήθως το λιγότερο επιβαρυντικό</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425" name="Google Shape;425;g1f4e8c1b93a_0_15"/>
          <p:cNvGrpSpPr/>
          <p:nvPr/>
        </p:nvGrpSpPr>
        <p:grpSpPr>
          <a:xfrm>
            <a:off x="0" y="0"/>
            <a:ext cx="8985250" cy="611188"/>
            <a:chOff x="0" y="0"/>
            <a:chExt cx="5660" cy="385"/>
          </a:xfrm>
        </p:grpSpPr>
        <p:sp>
          <p:nvSpPr>
            <p:cNvPr id="426" name="Google Shape;426;g1f4e8c1b93a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g1f4e8c1b93a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1f4e8c1b93a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1f4e8c1b93a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1f4e8c1b93a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1f4e8c1b93a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1f4e8c1b93a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g1f4e8c1b93a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4" name="Google Shape;434;g1f4e8c1b93a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5" name="Google Shape;435;g1f4e8c1b93a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f4e8c1b93a_0_3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διάφοροι τύποι spin  (Godlasky, 2022):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8.η αποκάλυψη ή παραδοχή αρνητικών στοιχείων στο πλαίσιο μιας κατάστασης ή ενός θέματος με το οποίο δεν έχουν σχέση</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9.η επιλογή να αποκαλύπτεις ή να παραδέχεσαι κάτι επιβαρυντικό από την πρώτη στιγμή με σκοπό να το ακυρώσεις σαν επιχείρημα από αντιπάλους και ΜΜΕ</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10.αποπροσανατολισμός, όταν γίνεται η προσπάθεια να στραφεί η προσοχή σε άλλο θέμα (π.χ. σκάνδαλο, κρίση) και όχι σε αυτό που προκαλεί φθορά</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441" name="Google Shape;441;g1f4e8c1b93a_0_30"/>
          <p:cNvGrpSpPr/>
          <p:nvPr/>
        </p:nvGrpSpPr>
        <p:grpSpPr>
          <a:xfrm>
            <a:off x="0" y="0"/>
            <a:ext cx="8985250" cy="611188"/>
            <a:chOff x="0" y="0"/>
            <a:chExt cx="5660" cy="385"/>
          </a:xfrm>
        </p:grpSpPr>
        <p:sp>
          <p:nvSpPr>
            <p:cNvPr id="442" name="Google Shape;442;g1f4e8c1b93a_0_3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g1f4e8c1b93a_0_3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g1f4e8c1b93a_0_3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g1f4e8c1b93a_0_3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g1f4e8c1b93a_0_3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g1f4e8c1b93a_0_3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g1f4e8c1b93a_0_3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g1f4e8c1b93a_0_3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0" name="Google Shape;450;g1f4e8c1b93a_0_3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51" name="Google Shape;451;g1f4e8c1b93a_0_3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1f4e8c1b93a_0_4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διάφοροι τύποι spin  (Godlasky, 2022):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11.η διαρροή μιας πληροφορίας ή ιδέας (πολιτικής) που είναι αμφίσημη, με σκοπό να δοκιμαστεί πρόωρα και να μετρηθούν οι αντιδράσεις</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12.η παροχή αρνητικών πληροφοριών για τους αντιπάλους (συνήθως αυτό γίνεται με διαρροές, διασπορά φημών)</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457" name="Google Shape;457;g1f4e8c1b93a_0_45"/>
          <p:cNvGrpSpPr/>
          <p:nvPr/>
        </p:nvGrpSpPr>
        <p:grpSpPr>
          <a:xfrm>
            <a:off x="0" y="0"/>
            <a:ext cx="8985250" cy="611188"/>
            <a:chOff x="0" y="0"/>
            <a:chExt cx="5660" cy="385"/>
          </a:xfrm>
        </p:grpSpPr>
        <p:sp>
          <p:nvSpPr>
            <p:cNvPr id="458" name="Google Shape;458;g1f4e8c1b93a_0_4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9" name="Google Shape;459;g1f4e8c1b93a_0_4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g1f4e8c1b93a_0_4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1" name="Google Shape;461;g1f4e8c1b93a_0_4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g1f4e8c1b93a_0_4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g1f4e8c1b93a_0_4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g1f4e8c1b93a_0_4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5" name="Google Shape;465;g1f4e8c1b93a_0_4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6" name="Google Shape;466;g1f4e8c1b93a_0_4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67" name="Google Shape;467;g1f4e8c1b93a_0_4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c6945c896f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1800"/>
              <a:t>       </a:t>
            </a:r>
            <a:r>
              <a:rPr lang="en-US" sz="2000"/>
              <a:t>Γενική διαπίστωση:</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Σε </a:t>
            </a:r>
            <a:r>
              <a:rPr b="1" lang="en-US" sz="2000"/>
              <a:t>ιδανικό επίπεδο</a:t>
            </a:r>
            <a:r>
              <a:rPr lang="en-US" sz="2000"/>
              <a:t>, η επικοινωνία σε επίπεδο κυβέρνησης, πολιτικής και κομματικής αντιπαράθεσης, δημόσιου διαλόγου με συμμετοχή της κοινωνίας των πολιτών αλλά και φυσικά η λειτουργία των ΜΜΕ (φύλακες της διαφάνειας και της δημοκρατίας μέσω της ενημέρωσης),</a:t>
            </a:r>
            <a:r>
              <a:rPr b="1" lang="en-US" sz="2000"/>
              <a:t> πρέπει να συντείνουν στο να υπάρχουν καλά ενημερωμένοι πολίτες προς όφελος της κοινοβουλευτικής δημοκρατίας. </a:t>
            </a:r>
            <a:endParaRPr b="1"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Ωστόσο, φαινόμενα όπως η </a:t>
            </a:r>
            <a:r>
              <a:rPr b="1" lang="en-US" sz="2000"/>
              <a:t>μεσοποίηση της πολιτικής </a:t>
            </a:r>
            <a:r>
              <a:rPr lang="en-US" sz="2000"/>
              <a:t>(mediatization) και η </a:t>
            </a:r>
            <a:r>
              <a:rPr b="1" lang="en-US" sz="2000"/>
              <a:t>πολιτικοποίηση των μέσων</a:t>
            </a:r>
            <a:r>
              <a:rPr lang="en-US" sz="2000"/>
              <a:t> (politicization of media) και γενικότερα το πολιτικό spin (εργαλειοποίηση της επικοινωνίας για πολιτικούς σκοπούς, έμφαση στις δημόσιες σχέσεις…) έχουν διαβρώσει την εμπιστοσύνη και γενικά την πίστη ότι ο δημόσιος λόγος επιζητά το κοινό καλό.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p:txBody>
      </p:sp>
      <p:grpSp>
        <p:nvGrpSpPr>
          <p:cNvPr id="143" name="Google Shape;143;g2c6945c896f_0_0"/>
          <p:cNvGrpSpPr/>
          <p:nvPr/>
        </p:nvGrpSpPr>
        <p:grpSpPr>
          <a:xfrm>
            <a:off x="0" y="0"/>
            <a:ext cx="8985250" cy="611188"/>
            <a:chOff x="0" y="0"/>
            <a:chExt cx="5660" cy="385"/>
          </a:xfrm>
        </p:grpSpPr>
        <p:sp>
          <p:nvSpPr>
            <p:cNvPr id="144" name="Google Shape;144;g2c6945c896f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c6945c896f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c6945c896f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c6945c896f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c6945c896f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c6945c896f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c6945c896f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c6945c896f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c6945c896f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c6945c896f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c6945c896f_0_1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Γενική διαπίστωση:</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Δεν υπάρχει αμφιβολία ότι καταλυτικός παράγοντας για αυτή την εξέλιξη είναι η </a:t>
            </a:r>
            <a:r>
              <a:rPr b="1" lang="en-US" sz="2000"/>
              <a:t>στρατηγική θεώρηση της δημόσιας επικοινωνίας </a:t>
            </a:r>
            <a:r>
              <a:rPr lang="en-US" sz="2000"/>
              <a:t>από την πλευρά της κυβέρνησης.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Για μια κυβέρνηση, υπάρχει διαρκώς η προσπάθεια να επηρεάσει τα ΜΜΕ και να αυξήσει τον έλεγχο στη δημόσια επικοινωνία. Θέλει να ελέγξει τα γενικά </a:t>
            </a:r>
            <a:r>
              <a:rPr b="1" lang="en-US" sz="2000" u="sng"/>
              <a:t>πολιτικά αφηγηματα αλλά και τα αφηγήματα των επιμέρους πολιτικών</a:t>
            </a:r>
            <a:r>
              <a:rPr lang="en-US" sz="2000"/>
              <a:t>. (αυτά τα δύο συνδέονται)</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Υπάρχει ένα πλήθος δομών και στελεχών που βρίσκονται σε διαρκή αλληλεπίδραση με ΜΜΕ και δημοσιογράφους. Πολλές φορές αυτό που είναι ωφέλιμο για μια κυβέρνηση, διαβρώνει το κλίμα εμπιστοσύνης στη δημόσια σφαίρα. </a:t>
            </a:r>
            <a:endParaRPr sz="2000"/>
          </a:p>
        </p:txBody>
      </p:sp>
      <p:grpSp>
        <p:nvGrpSpPr>
          <p:cNvPr id="159" name="Google Shape;159;g2c6945c896f_0_15"/>
          <p:cNvGrpSpPr/>
          <p:nvPr/>
        </p:nvGrpSpPr>
        <p:grpSpPr>
          <a:xfrm>
            <a:off x="0" y="0"/>
            <a:ext cx="8985250" cy="611188"/>
            <a:chOff x="0" y="0"/>
            <a:chExt cx="5660" cy="385"/>
          </a:xfrm>
        </p:grpSpPr>
        <p:sp>
          <p:nvSpPr>
            <p:cNvPr id="160" name="Google Shape;160;g2c6945c896f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g2c6945c896f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c6945c896f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c6945c896f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c6945c896f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c6945c896f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c6945c896f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c6945c896f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c6945c896f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9" name="Google Shape;169;g2c6945c896f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c6945c896f_0_3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Γενική διαπίστωση:</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Συχνά, η προσπάθεια μιας κυβέρνησης να ελέγξει τα αφηγήματα γίνεται πιο εύκολα αντιληπτή σε στιγμές κρίσης (π.χ. πόλεμος ΗΠΑ- Ηνωμένου Βασιλείου στο Ιράκ το 2003, η κρίση μετά το Brexit- 2016-2019, η περίοδος των μνημονίων στην Ελλάδα- 2010-2018)</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Φυσικά, σε τέτοιες στιγμές, κάθε κυβέρνηση επιδιώκει την επικράτηση των ερμηνειών της αλλά μέσω της </a:t>
            </a:r>
            <a:r>
              <a:rPr b="1" lang="en-US" sz="2000" u="sng"/>
              <a:t>συναίνεσης</a:t>
            </a:r>
            <a:r>
              <a:rPr lang="en-US" sz="2000"/>
              <a:t>, της πειθούς και των επιχειρημάτων.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Μια κυβέρνηση δε θα ενδιαφερθεί για το αν η στρατηγική της βλάπτει την ουδετερότητα και την αμεροληψία των ΜΜΕ. Θεωρητικά και πρακτικά αυτό είναι ζήτημα της αυτορρύθμισης των ίδιων των ΜΜΕ. </a:t>
            </a:r>
            <a:endParaRPr sz="2000"/>
          </a:p>
        </p:txBody>
      </p:sp>
      <p:grpSp>
        <p:nvGrpSpPr>
          <p:cNvPr id="175" name="Google Shape;175;g2c6945c896f_0_30"/>
          <p:cNvGrpSpPr/>
          <p:nvPr/>
        </p:nvGrpSpPr>
        <p:grpSpPr>
          <a:xfrm>
            <a:off x="0" y="0"/>
            <a:ext cx="8985250" cy="611188"/>
            <a:chOff x="0" y="0"/>
            <a:chExt cx="5660" cy="385"/>
          </a:xfrm>
        </p:grpSpPr>
        <p:sp>
          <p:nvSpPr>
            <p:cNvPr id="176" name="Google Shape;176;g2c6945c896f_0_3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7" name="Google Shape;177;g2c6945c896f_0_3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g2c6945c896f_0_3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c6945c896f_0_3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c6945c896f_0_3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c6945c896f_0_3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c6945c896f_0_3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c6945c896f_0_3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c6945c896f_0_3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5" name="Google Shape;185;g2c6945c896f_0_3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c6945c896f_0_4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(Government Communications Service)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Σύμφωνα με τον Wilson (1998), η κάθε κυβέρνηση θα πρέπει να “επικοινωνεί τις πολιτικές της γύρω από τα διάφορα θέματα αλλά και γενικότερα να ενημερώνει σχετικά με αυτά με τέτοιο τρόπο ώστε οι πολίτες να τα καταλαβαίνουν με απώτερο σκοπό την ομαλή διεξαγωγή δημόσιας συζήτησης αλλά και την διαμόρφωση γνώμης για την εκλογική διαδικασία”</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Είναι σίγουρα μια ασαφής διατύπωση. Ωστόσο, σε χώρες όπως το Ηνωμένο Βασίλειο υπάρχει η πρόνοια ότι η κυβέρνηση θα πρέπει να παρέχει “έγκυρη, αξιόπιστη, ειλικρινή πληροφόρηση για τα διάφορα θέματα ανά πάσα στιγμή” (House of Lords Communications Committee, 2008) </a:t>
            </a:r>
            <a:endParaRPr sz="2000"/>
          </a:p>
        </p:txBody>
      </p:sp>
      <p:grpSp>
        <p:nvGrpSpPr>
          <p:cNvPr id="191" name="Google Shape;191;g2c6945c896f_0_45"/>
          <p:cNvGrpSpPr/>
          <p:nvPr/>
        </p:nvGrpSpPr>
        <p:grpSpPr>
          <a:xfrm>
            <a:off x="0" y="0"/>
            <a:ext cx="8985250" cy="611188"/>
            <a:chOff x="0" y="0"/>
            <a:chExt cx="5660" cy="385"/>
          </a:xfrm>
        </p:grpSpPr>
        <p:sp>
          <p:nvSpPr>
            <p:cNvPr id="192" name="Google Shape;192;g2c6945c896f_0_4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3" name="Google Shape;193;g2c6945c896f_0_4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4" name="Google Shape;194;g2c6945c896f_0_4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c6945c896f_0_4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c6945c896f_0_4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c6945c896f_0_4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c6945c896f_0_4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c6945c896f_0_4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c6945c896f_0_4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1" name="Google Shape;201;g2c6945c896f_0_4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c69103b133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(Government Communications Service)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Σε κάθε περίπτωση, υπάρχουν τρεις παράγοντες που πραγματώνουν την επικοινωνία αυτής της μορφής.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 εκλεγμένα πολιτικά πρόσωπα (π.χ. υπουργοί, υφυπουργοί)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ii) ειδικοί σύμβουλοι (π.χ. σύμβουλοι επικοινωνίας,  δημοσίων σχέσεων αλλά και γραφείο τύπου και επικοινωνίας)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iii) αξιωματούχοι και υπάλληλοι της διοίκησης (π.χ. </a:t>
            </a:r>
            <a:r>
              <a:rPr lang="en-US" sz="2000"/>
              <a:t>προϊστάμενοι</a:t>
            </a:r>
            <a:r>
              <a:rPr lang="en-US" sz="2000"/>
              <a:t> τομέων πολιτικής) </a:t>
            </a:r>
            <a:endParaRPr sz="2000"/>
          </a:p>
        </p:txBody>
      </p:sp>
      <p:grpSp>
        <p:nvGrpSpPr>
          <p:cNvPr id="207" name="Google Shape;207;g2c69103b133_0_0"/>
          <p:cNvGrpSpPr/>
          <p:nvPr/>
        </p:nvGrpSpPr>
        <p:grpSpPr>
          <a:xfrm>
            <a:off x="0" y="0"/>
            <a:ext cx="8985250" cy="611188"/>
            <a:chOff x="0" y="0"/>
            <a:chExt cx="5660" cy="385"/>
          </a:xfrm>
        </p:grpSpPr>
        <p:sp>
          <p:nvSpPr>
            <p:cNvPr id="208" name="Google Shape;208;g2c69103b133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9" name="Google Shape;209;g2c69103b133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0" name="Google Shape;210;g2c69103b133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g2c69103b133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g2c69103b133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c69103b133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c69103b133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c69103b133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c69103b133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7" name="Google Shape;217;g2c69103b133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c69103b133_0_1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2000"/>
              <a:t>      (Government Communications Service) </a:t>
            </a:r>
            <a:endParaRPr sz="2000"/>
          </a:p>
          <a:p>
            <a:pPr indent="-355600" lvl="0" marL="457200" rtl="0" algn="just">
              <a:lnSpc>
                <a:spcPct val="115000"/>
              </a:lnSpc>
              <a:spcBef>
                <a:spcPts val="0"/>
              </a:spcBef>
              <a:spcAft>
                <a:spcPts val="0"/>
              </a:spcAft>
              <a:buSzPts val="2000"/>
              <a:buChar char="-"/>
            </a:pPr>
            <a:r>
              <a:rPr lang="en-US" sz="2000"/>
              <a:t>Μάλιστα, η σύγχρονη τάση είναι η επικοινωνία να είναι ακόμα περισσότερο προσανατολισμένη στους πολίτες ή και σε ειδικότερα κοινά με τρόπο ώστε να παρέχει ευκαιρία για ένα συνεχή διάλογο. (π.χ. η αντιμετώπιση του κοινού ως ‘’πελάτη’’ με όρους marketing. (citizen as client). Αυτό ίσως είναι ευκολότερο για τομείς πολιτικής όπως η παροχή υπηρεσιών.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b="1" lang="en-US" sz="2000"/>
              <a:t>Αυτό, πολλές φορές αποτελεί μια ευχή. Πολύ συχνά, η επικοινωνία με το κοινό δεν είναι αμφίδρομη. Είναι κάθετη (top- down), επιλεκτική (selective) και απλά ενημερωτική (informative) όχι αναλυτική και ερμηνευτική.</a:t>
            </a:r>
            <a:r>
              <a:rPr lang="en-US" sz="2000"/>
              <a:t>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εμπειρία, δείχνει πως είναι πολύ δύσκολη η εφαρμογή ενός μοντέλου επικοινωνίας με βάση αρχές και ιδανικά όπως η ουδετερότητα. </a:t>
            </a:r>
            <a:endParaRPr sz="2000"/>
          </a:p>
        </p:txBody>
      </p:sp>
      <p:grpSp>
        <p:nvGrpSpPr>
          <p:cNvPr id="223" name="Google Shape;223;g2c69103b133_0_15"/>
          <p:cNvGrpSpPr/>
          <p:nvPr/>
        </p:nvGrpSpPr>
        <p:grpSpPr>
          <a:xfrm>
            <a:off x="0" y="0"/>
            <a:ext cx="8985250" cy="611188"/>
            <a:chOff x="0" y="0"/>
            <a:chExt cx="5660" cy="385"/>
          </a:xfrm>
        </p:grpSpPr>
        <p:sp>
          <p:nvSpPr>
            <p:cNvPr id="224" name="Google Shape;224;g2c69103b133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5" name="Google Shape;225;g2c69103b133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6" name="Google Shape;226;g2c69103b133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g2c69103b133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g2c69103b133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c69103b133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c69103b133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c69103b133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c69103b133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3" name="Google Shape;233;g2c69103b133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c69103b133_0_3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Βασικές αρχές λειτουργίας της επικοινωνίας σε επίπεδο κυβέρνησης </a:t>
            </a:r>
            <a:endParaRPr sz="2000"/>
          </a:p>
          <a:p>
            <a:pPr indent="0" lvl="0" marL="0" rtl="0" algn="just">
              <a:lnSpc>
                <a:spcPct val="115000"/>
              </a:lnSpc>
              <a:spcBef>
                <a:spcPts val="0"/>
              </a:spcBef>
              <a:spcAft>
                <a:spcPts val="0"/>
              </a:spcAft>
              <a:buNone/>
            </a:pPr>
            <a:r>
              <a:rPr lang="en-US" sz="1900"/>
              <a:t>Η </a:t>
            </a:r>
            <a:r>
              <a:rPr lang="en-US" sz="1900"/>
              <a:t>αντίστιξη</a:t>
            </a:r>
            <a:r>
              <a:rPr lang="en-US" sz="1900"/>
              <a:t> ανάμεσα σε θεωρία και πράξη (το παράδειγμα του Ηνωμένου Βασιλείου) </a:t>
            </a:r>
            <a:r>
              <a:rPr b="1" lang="en-US" sz="1900"/>
              <a:t>Αρχές vs λειτουργίες κυβερνητικής επικοινωνίας</a:t>
            </a:r>
            <a:r>
              <a:rPr lang="en-US" sz="1900"/>
              <a:t> (Garland, 2021) </a:t>
            </a:r>
            <a:endParaRPr sz="19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239" name="Google Shape;239;g2c69103b133_0_30"/>
          <p:cNvGrpSpPr/>
          <p:nvPr/>
        </p:nvGrpSpPr>
        <p:grpSpPr>
          <a:xfrm>
            <a:off x="0" y="0"/>
            <a:ext cx="8985250" cy="611188"/>
            <a:chOff x="0" y="0"/>
            <a:chExt cx="5660" cy="385"/>
          </a:xfrm>
        </p:grpSpPr>
        <p:sp>
          <p:nvSpPr>
            <p:cNvPr id="240" name="Google Shape;240;g2c69103b133_0_3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Google Shape;241;g2c69103b133_0_3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2" name="Google Shape;242;g2c69103b133_0_3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g2c69103b133_0_3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g2c69103b133_0_3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g2c69103b133_0_3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c69103b133_0_3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c69103b133_0_3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c69103b133_0_3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49" name="Google Shape;249;g2c69103b133_0_3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6ο  Μάθημα- Πολιτική Επικοινωνία</a:t>
            </a:r>
            <a:endParaRPr/>
          </a:p>
        </p:txBody>
      </p:sp>
      <p:graphicFrame>
        <p:nvGraphicFramePr>
          <p:cNvPr id="250" name="Google Shape;250;g2c69103b133_0_30"/>
          <p:cNvGraphicFramePr/>
          <p:nvPr/>
        </p:nvGraphicFramePr>
        <p:xfrm>
          <a:off x="217800" y="2344825"/>
          <a:ext cx="3000000" cy="3000000"/>
        </p:xfrm>
        <a:graphic>
          <a:graphicData uri="http://schemas.openxmlformats.org/drawingml/2006/table">
            <a:tbl>
              <a:tblPr>
                <a:noFill/>
                <a:tableStyleId>{422B302B-0296-4A86-8503-3AF1E1E6E1FF}</a:tableStyleId>
              </a:tblPr>
              <a:tblGrid>
                <a:gridCol w="4383725"/>
                <a:gridCol w="4383725"/>
              </a:tblGrid>
              <a:tr h="440900">
                <a:tc>
                  <a:txBody>
                    <a:bodyPr/>
                    <a:lstStyle/>
                    <a:p>
                      <a:pPr indent="0" lvl="0" marL="0" rtl="0" algn="l">
                        <a:spcBef>
                          <a:spcPts val="0"/>
                        </a:spcBef>
                        <a:spcAft>
                          <a:spcPts val="0"/>
                        </a:spcAft>
                        <a:buNone/>
                      </a:pPr>
                      <a:r>
                        <a:rPr b="1" lang="en-US" sz="1300"/>
                        <a:t> 7 αρχές καλής κυβερνητικής επικοινωνίας (2004)</a:t>
                      </a:r>
                      <a:endParaRPr b="1" sz="1300"/>
                    </a:p>
                  </a:txBody>
                  <a:tcPr marT="91425" marB="91425" marR="91425" marL="91425"/>
                </a:tc>
                <a:tc>
                  <a:txBody>
                    <a:bodyPr/>
                    <a:lstStyle/>
                    <a:p>
                      <a:pPr indent="0" lvl="0" marL="0" rtl="0" algn="l">
                        <a:spcBef>
                          <a:spcPts val="0"/>
                        </a:spcBef>
                        <a:spcAft>
                          <a:spcPts val="0"/>
                        </a:spcAft>
                        <a:buNone/>
                      </a:pPr>
                      <a:r>
                        <a:rPr b="1" lang="en-US" sz="1300"/>
                        <a:t>6 οδηγίες κυβερνητικής επικοινωνίας (2013) </a:t>
                      </a:r>
                      <a:endParaRPr b="1" sz="1300"/>
                    </a:p>
                  </a:txBody>
                  <a:tcPr marT="91425" marB="91425" marR="91425" marL="91425"/>
                </a:tc>
              </a:tr>
              <a:tr h="562200">
                <a:tc>
                  <a:txBody>
                    <a:bodyPr/>
                    <a:lstStyle/>
                    <a:p>
                      <a:pPr indent="0" lvl="0" marL="0" rtl="0" algn="l">
                        <a:spcBef>
                          <a:spcPts val="0"/>
                        </a:spcBef>
                        <a:spcAft>
                          <a:spcPts val="0"/>
                        </a:spcAft>
                        <a:buNone/>
                      </a:pPr>
                      <a:r>
                        <a:rPr lang="en-US" sz="1300"/>
                        <a:t>1. Διαφάνεια, όχι μυστικότητα</a:t>
                      </a:r>
                      <a:endParaRPr sz="1300"/>
                    </a:p>
                  </a:txBody>
                  <a:tcPr marT="91425" marB="91425" marR="91425" marL="91425"/>
                </a:tc>
                <a:tc>
                  <a:txBody>
                    <a:bodyPr/>
                    <a:lstStyle/>
                    <a:p>
                      <a:pPr indent="0" lvl="0" marL="0" rtl="0" algn="l">
                        <a:spcBef>
                          <a:spcPts val="0"/>
                        </a:spcBef>
                        <a:spcAft>
                          <a:spcPts val="0"/>
                        </a:spcAft>
                        <a:buNone/>
                      </a:pPr>
                      <a:r>
                        <a:rPr lang="en-US" sz="1300"/>
                        <a:t>1.Πληροφόρηση κυρίως σύμφωνα με όλα τα νομικά και θεσμικά προαπαιτούμενα</a:t>
                      </a:r>
                      <a:endParaRPr sz="1300"/>
                    </a:p>
                  </a:txBody>
                  <a:tcPr marT="91425" marB="91425" marR="91425" marL="91425"/>
                </a:tc>
              </a:tr>
              <a:tr h="567325">
                <a:tc>
                  <a:txBody>
                    <a:bodyPr/>
                    <a:lstStyle/>
                    <a:p>
                      <a:pPr indent="0" lvl="0" marL="0" rtl="0" algn="l">
                        <a:spcBef>
                          <a:spcPts val="0"/>
                        </a:spcBef>
                        <a:spcAft>
                          <a:spcPts val="0"/>
                        </a:spcAft>
                        <a:buNone/>
                      </a:pPr>
                      <a:r>
                        <a:rPr lang="en-US" sz="1300"/>
                        <a:t>2.Απευθείας επικοινωνία με κοινό, όχι διαμεσολάβηση</a:t>
                      </a:r>
                      <a:endParaRPr sz="1300"/>
                    </a:p>
                  </a:txBody>
                  <a:tcPr marT="91425" marB="91425" marR="91425" marL="91425"/>
                </a:tc>
                <a:tc>
                  <a:txBody>
                    <a:bodyPr/>
                    <a:lstStyle/>
                    <a:p>
                      <a:pPr indent="0" lvl="0" marL="0" rtl="0" algn="l">
                        <a:spcBef>
                          <a:spcPts val="0"/>
                        </a:spcBef>
                        <a:spcAft>
                          <a:spcPts val="0"/>
                        </a:spcAft>
                        <a:buNone/>
                      </a:pPr>
                      <a:r>
                        <a:rPr lang="en-US" sz="1300"/>
                        <a:t>2.Έμφαση στο να κατανοήσει το κοινό το πρόγραμμα και τις πολιτικές της κυβέρνησης</a:t>
                      </a:r>
                      <a:endParaRPr sz="1300"/>
                    </a:p>
                  </a:txBody>
                  <a:tcPr marT="91425" marB="91425" marR="91425" marL="91425"/>
                </a:tc>
              </a:tr>
              <a:tr h="525625">
                <a:tc>
                  <a:txBody>
                    <a:bodyPr/>
                    <a:lstStyle/>
                    <a:p>
                      <a:pPr indent="0" lvl="0" marL="0" rtl="0" algn="l">
                        <a:spcBef>
                          <a:spcPts val="0"/>
                        </a:spcBef>
                        <a:spcAft>
                          <a:spcPts val="0"/>
                        </a:spcAft>
                        <a:buNone/>
                      </a:pPr>
                      <a:r>
                        <a:rPr lang="en-US" sz="1300"/>
                        <a:t>3.Προσαρμογή στις επιδιώξεις του κοινού</a:t>
                      </a:r>
                      <a:endParaRPr sz="1300"/>
                    </a:p>
                  </a:txBody>
                  <a:tcPr marT="91425" marB="91425" marR="91425" marL="91425"/>
                </a:tc>
                <a:tc>
                  <a:txBody>
                    <a:bodyPr/>
                    <a:lstStyle/>
                    <a:p>
                      <a:pPr indent="0" lvl="0" marL="0" rtl="0" algn="l">
                        <a:spcBef>
                          <a:spcPts val="0"/>
                        </a:spcBef>
                        <a:spcAft>
                          <a:spcPts val="0"/>
                        </a:spcAft>
                        <a:buNone/>
                      </a:pPr>
                      <a:r>
                        <a:rPr lang="en-US" sz="1300"/>
                        <a:t>3.Έμφαση στον επηρεασμό των στάσεων και των αντιλήψεων του κοινού</a:t>
                      </a:r>
                      <a:endParaRPr sz="1300"/>
                    </a:p>
                  </a:txBody>
                  <a:tcPr marT="91425" marB="91425" marR="91425" marL="91425"/>
                </a:tc>
              </a:tr>
              <a:tr h="567325">
                <a:tc>
                  <a:txBody>
                    <a:bodyPr/>
                    <a:lstStyle/>
                    <a:p>
                      <a:pPr indent="0" lvl="0" marL="0" rtl="0" algn="l">
                        <a:spcBef>
                          <a:spcPts val="0"/>
                        </a:spcBef>
                        <a:spcAft>
                          <a:spcPts val="0"/>
                        </a:spcAft>
                        <a:buNone/>
                      </a:pPr>
                      <a:r>
                        <a:rPr lang="en-US" sz="1300"/>
                        <a:t>4.Θετική παρουσίαση της κυβέρνησης, άλλα όχι παραπλάνηση, αλλά όχι spin (χειραγώγηση)</a:t>
                      </a:r>
                      <a:endParaRPr sz="1300"/>
                    </a:p>
                  </a:txBody>
                  <a:tcPr marT="91425" marB="91425" marR="91425" marL="91425"/>
                </a:tc>
                <a:tc>
                  <a:txBody>
                    <a:bodyPr/>
                    <a:lstStyle/>
                    <a:p>
                      <a:pPr indent="0" lvl="0" marL="0" rtl="0" algn="l">
                        <a:spcBef>
                          <a:spcPts val="0"/>
                        </a:spcBef>
                        <a:spcAft>
                          <a:spcPts val="0"/>
                        </a:spcAft>
                        <a:buNone/>
                      </a:pPr>
                      <a:r>
                        <a:rPr lang="en-US" sz="1300"/>
                        <a:t>4.Βελτίωση της φήμης και της εικόνας της χώρας</a:t>
                      </a:r>
                      <a:endParaRPr sz="1300"/>
                    </a:p>
                  </a:txBody>
                  <a:tcPr marT="91425" marB="91425" marR="91425" marL="91425"/>
                </a:tc>
              </a:tr>
              <a:tr h="567325">
                <a:tc>
                  <a:txBody>
                    <a:bodyPr/>
                    <a:lstStyle/>
                    <a:p>
                      <a:pPr indent="0" lvl="0" marL="0" rtl="0" algn="l">
                        <a:spcBef>
                          <a:spcPts val="0"/>
                        </a:spcBef>
                        <a:spcAft>
                          <a:spcPts val="0"/>
                        </a:spcAft>
                        <a:buNone/>
                      </a:pPr>
                      <a:r>
                        <a:rPr lang="en-US" sz="1300"/>
                        <a:t>5.Πλουραλισμός στη χρήση πηγών πληροφόρησης, όχι μόνο τα επίσημα</a:t>
                      </a:r>
                      <a:endParaRPr sz="1300"/>
                    </a:p>
                  </a:txBody>
                  <a:tcPr marT="91425" marB="91425" marR="91425" marL="91425"/>
                </a:tc>
                <a:tc>
                  <a:txBody>
                    <a:bodyPr/>
                    <a:lstStyle/>
                    <a:p>
                      <a:pPr indent="0" lvl="0" marL="0" rtl="0" algn="l">
                        <a:spcBef>
                          <a:spcPts val="0"/>
                        </a:spcBef>
                        <a:spcAft>
                          <a:spcPts val="0"/>
                        </a:spcAft>
                        <a:buNone/>
                      </a:pPr>
                      <a:r>
                        <a:rPr lang="en-US" sz="1300"/>
                        <a:t>5.Επιδίωξη της βελτίωσης της λειτουργίας των υπηρεσιών</a:t>
                      </a:r>
                      <a:endParaRPr sz="1300"/>
                    </a:p>
                  </a:txBody>
                  <a:tcPr marT="91425" marB="91425" marR="91425" marL="91425"/>
                </a:tc>
              </a:tr>
              <a:tr h="440900">
                <a:tc>
                  <a:txBody>
                    <a:bodyPr/>
                    <a:lstStyle/>
                    <a:p>
                      <a:pPr indent="0" lvl="0" marL="0" rtl="0" algn="l">
                        <a:spcBef>
                          <a:spcPts val="0"/>
                        </a:spcBef>
                        <a:spcAft>
                          <a:spcPts val="0"/>
                        </a:spcAft>
                        <a:buNone/>
                      </a:pPr>
                      <a:r>
                        <a:rPr lang="en-US" sz="1300"/>
                        <a:t>6.Συντονισμός ανάμεσα σε διαφορετικές υπηρεσίες</a:t>
                      </a:r>
                      <a:endParaRPr sz="1300"/>
                    </a:p>
                  </a:txBody>
                  <a:tcPr marT="91425" marB="91425" marR="91425" marL="91425"/>
                </a:tc>
                <a:tc>
                  <a:txBody>
                    <a:bodyPr/>
                    <a:lstStyle/>
                    <a:p>
                      <a:pPr indent="0" lvl="0" marL="0" rtl="0" algn="l">
                        <a:spcBef>
                          <a:spcPts val="0"/>
                        </a:spcBef>
                        <a:spcAft>
                          <a:spcPts val="0"/>
                        </a:spcAft>
                        <a:buNone/>
                      </a:pPr>
                      <a:r>
                        <a:rPr lang="en-US" sz="1300"/>
                        <a:t>6.Πληροφόρηση του κοινού σε στιγμές κρίσης</a:t>
                      </a:r>
                      <a:endParaRPr sz="1300"/>
                    </a:p>
                  </a:txBody>
                  <a:tcPr marT="91425" marB="91425" marR="91425" marL="91425"/>
                </a:tc>
              </a:tr>
              <a:tr h="567325">
                <a:tc>
                  <a:txBody>
                    <a:bodyPr/>
                    <a:lstStyle/>
                    <a:p>
                      <a:pPr indent="0" lvl="0" marL="0" rtl="0" algn="l">
                        <a:spcBef>
                          <a:spcPts val="0"/>
                        </a:spcBef>
                        <a:spcAft>
                          <a:spcPts val="0"/>
                        </a:spcAft>
                        <a:buNone/>
                      </a:pPr>
                      <a:r>
                        <a:rPr lang="en-US" sz="1300"/>
                        <a:t>7.Πολιτική ουδετερότητα, όχι ανάμειξη κυβερνητικής και κομματικής σκοπιμότητας</a:t>
                      </a:r>
                      <a:endParaRPr sz="1300"/>
                    </a:p>
                  </a:txBody>
                  <a:tcPr marT="91425" marB="91425" marR="91425" marL="91425"/>
                </a:tc>
                <a:tc>
                  <a:txBody>
                    <a:bodyPr/>
                    <a:lstStyle/>
                    <a:p>
                      <a:pPr indent="0" lvl="0" marL="0" rtl="0" algn="l">
                        <a:spcBef>
                          <a:spcPts val="0"/>
                        </a:spcBef>
                        <a:spcAft>
                          <a:spcPts val="0"/>
                        </a:spcAft>
                        <a:buNone/>
                      </a:pPr>
                      <a:r>
                        <a:t/>
                      </a:r>
                      <a:endParaRPr sz="13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