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104063" cy="10234613"/>
  <p:embeddedFontLst>
    <p:embeddedFont>
      <p:font typeface="Book Antiqua" pitchFamily="18" charset="0"/>
      <p:regular r:id="rId26"/>
      <p:bold r:id="rId27"/>
      <p:italic r:id="rId28"/>
      <p:boldItalic r:id="rId29"/>
    </p:embeddedFont>
    <p:embeddedFont>
      <p:font typeface="Garamond" pitchFamily="18" charset="0"/>
      <p:regular r:id="rId30"/>
      <p:bold r:id="rId31"/>
      <p:italic r:id="rId32"/>
    </p:embeddedFont>
    <p:embeddedFont>
      <p:font typeface="Arial Black"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3224">
          <p15:clr>
            <a:srgbClr val="000000"/>
          </p15:clr>
        </p15:guide>
        <p15:guide id="2" pos="2238">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fq0AuR2ANBGIB4ewGlzIZfvlUm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378E997-5C30-4665-9FB0-16121276BBA2}">
  <a:tblStyle styleId="{8378E997-5C30-4665-9FB0-16121276BB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2" cy="511175"/>
          </a:xfrm>
          <a:prstGeom prst="rect">
            <a:avLst/>
          </a:prstGeom>
          <a:noFill/>
          <a:ln>
            <a:noFill/>
          </a:ln>
        </p:spPr>
        <p:txBody>
          <a:bodyPr spcFirstLastPara="1" wrap="square" lIns="99075" tIns="49525" rIns="99075" bIns="495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2" y="0"/>
            <a:ext cx="3078162" cy="511175"/>
          </a:xfrm>
          <a:prstGeom prst="rect">
            <a:avLst/>
          </a:prstGeom>
          <a:noFill/>
          <a:ln>
            <a:noFill/>
          </a:ln>
        </p:spPr>
        <p:txBody>
          <a:bodyPr spcFirstLastPara="1" wrap="square" lIns="99075" tIns="49525" rIns="99075" bIns="49525" anchor="t" anchorCtr="0">
            <a:noAutofit/>
          </a:bodyPr>
          <a:lstStyle>
            <a:lvl1pPr marR="0" lvl="0" algn="r" rtl="0">
              <a:lnSpc>
                <a:spcPct val="100000"/>
              </a:lnSpc>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11200" y="4860925"/>
            <a:ext cx="5683250" cy="4605337"/>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1850"/>
            <a:ext cx="3078162" cy="511175"/>
          </a:xfrm>
          <a:prstGeom prst="rect">
            <a:avLst/>
          </a:prstGeom>
          <a:noFill/>
          <a:ln>
            <a:noFill/>
          </a:ln>
        </p:spPr>
        <p:txBody>
          <a:bodyPr spcFirstLastPara="1" wrap="square" lIns="99075" tIns="49525" rIns="99075" bIns="495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2" y="9721850"/>
            <a:ext cx="3078162" cy="511175"/>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3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2384a0324_2_9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55" name="Google Shape;255;g2c2384a0324_2_9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2384a0324_2_11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73" name="Google Shape;273;g2c2384a0324_2_11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2384a0324_2_1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91" name="Google Shape;291;g2c2384a0324_2_1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2384a0324_2_14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7" name="Google Shape;307;g2c2384a0324_2_14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2384a0324_2_16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23" name="Google Shape;323;g2c2384a0324_2_16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2384a0324_2_17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39" name="Google Shape;339;g2c2384a0324_2_17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2384a0324_2_19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55" name="Google Shape;355;g2c2384a0324_2_19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c2384a0324_2_20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71" name="Google Shape;371;g2c2384a0324_2_20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c2384a0324_2_22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87" name="Google Shape;387;g2c2384a0324_2_22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c2384a0324_2_23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03" name="Google Shape;403;g2c2384a0324_2_23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2793082b0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19" name="Google Shape;419;g2c2793082b0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2793082b0_0_1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35" name="Google Shape;435;g2c2793082b0_0_1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2793082b0_0_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52" name="Google Shape;452;g2c2793082b0_0_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2384a0324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40" name="Google Shape;140;g2c2384a0324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2384a0324_2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56" name="Google Shape;156;g2c2384a0324_2_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2384a0324_2_1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2" name="Google Shape;172;g2c2384a0324_2_1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2384a0324_2_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89" name="Google Shape;189;g2c2384a0324_2_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2384a0324_2_4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c2384a0324_2_47: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2384a0324_2_6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22" name="Google Shape;222;g2c2384a0324_2_6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2384a0324_2_7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39" name="Google Shape;239;g2c2384a0324_2_7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9"/>
        <p:cNvGrpSpPr/>
        <p:nvPr/>
      </p:nvGrpSpPr>
      <p:grpSpPr>
        <a:xfrm>
          <a:off x="0" y="0"/>
          <a:ext cx="0" cy="0"/>
          <a:chOff x="0" y="0"/>
          <a:chExt cx="0" cy="0"/>
        </a:xfrm>
      </p:grpSpPr>
      <p:sp>
        <p:nvSpPr>
          <p:cNvPr id="30" name="Google Shape;30;p39"/>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32" name="Google Shape;32;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9"/>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4" name="Google Shape;104;p49"/>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5" name="Google Shape;105;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8"/>
        <p:cNvGrpSpPr/>
        <p:nvPr/>
      </p:nvGrpSpPr>
      <p:grpSpPr>
        <a:xfrm>
          <a:off x="0" y="0"/>
          <a:ext cx="0" cy="0"/>
          <a:chOff x="0" y="0"/>
          <a:chExt cx="0" cy="0"/>
        </a:xfrm>
      </p:grpSpPr>
      <p:sp>
        <p:nvSpPr>
          <p:cNvPr id="109" name="Google Shape;109;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11" name="Google Shape;111;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13" name="Google Shape;113;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6" name="Google Shape;56;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2" name="Google Shape;62;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8" name="Google Shape;68;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a:spLocks noGrp="1"/>
          </p:cNvSpPr>
          <p:nvPr>
            <p:ph type="pic" idx="2"/>
          </p:nvPr>
        </p:nvSpPr>
        <p:spPr>
          <a:xfrm>
            <a:off x="1792288" y="612775"/>
            <a:ext cx="5486400" cy="4114800"/>
          </a:xfrm>
          <a:prstGeom prst="rect">
            <a:avLst/>
          </a:prstGeom>
          <a:noFill/>
          <a:ln>
            <a:noFill/>
          </a:ln>
        </p:spPr>
      </p:sp>
      <p:sp>
        <p:nvSpPr>
          <p:cNvPr id="72" name="Google Shape;72;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5" name="Google Shape;75;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9" name="Google Shape;79;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2" name="Google Shape;82;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83"/>
        <p:cNvGrpSpPr/>
        <p:nvPr/>
      </p:nvGrpSpPr>
      <p:grpSpPr>
        <a:xfrm>
          <a:off x="0" y="0"/>
          <a:ext cx="0" cy="0"/>
          <a:chOff x="0" y="0"/>
          <a:chExt cx="0" cy="0"/>
        </a:xfrm>
      </p:grpSpPr>
      <p:sp>
        <p:nvSpPr>
          <p:cNvPr id="84" name="Google Shape;84;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6" name="Google Shape;86;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87"/>
        <p:cNvGrpSpPr/>
        <p:nvPr/>
      </p:nvGrpSpPr>
      <p:grpSpPr>
        <a:xfrm>
          <a:off x="0" y="0"/>
          <a:ext cx="0" cy="0"/>
          <a:chOff x="0" y="0"/>
          <a:chExt cx="0" cy="0"/>
        </a:xfrm>
      </p:grpSpPr>
      <p:sp>
        <p:nvSpPr>
          <p:cNvPr id="88" name="Google Shape;88;p4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1" name="Google Shape;91;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5" name="Google Shape;95;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6" name="Google Shape;96;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7" name="Google Shape;97;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8" name="Google Shape;98;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0" name="Google Shape;100;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24" name="Google Shape;24;p3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 name="Google Shape;25;p3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8" name="Google Shape;48;p4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9" name="Google Shape;49;p4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2339975" y="1665275"/>
            <a:ext cx="6651600" cy="237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200"/>
              <a:buFont typeface="Book Antiqua"/>
              <a:buNone/>
            </a:pPr>
            <a:endParaRPr sz="3200" b="1">
              <a:latin typeface="Book Antiqua"/>
              <a:ea typeface="Book Antiqua"/>
              <a:cs typeface="Book Antiqua"/>
              <a:sym typeface="Book Antiqua"/>
            </a:endParaRPr>
          </a:p>
          <a:p>
            <a:pPr marL="0" lvl="0" indent="0" algn="ctr" rtl="0">
              <a:lnSpc>
                <a:spcPct val="100000"/>
              </a:lnSpc>
              <a:spcBef>
                <a:spcPts val="0"/>
              </a:spcBef>
              <a:spcAft>
                <a:spcPts val="0"/>
              </a:spcAft>
              <a:buClr>
                <a:srgbClr val="FFFFFF"/>
              </a:buClr>
              <a:buSzPts val="3200"/>
              <a:buFont typeface="Book Antiqua"/>
              <a:buNone/>
            </a:pPr>
            <a:r>
              <a:rPr lang="en-US" sz="2900" b="1">
                <a:latin typeface="Book Antiqua"/>
                <a:ea typeface="Book Antiqua"/>
                <a:cs typeface="Book Antiqua"/>
                <a:sym typeface="Book Antiqua"/>
              </a:rPr>
              <a:t>5</a:t>
            </a:r>
            <a:r>
              <a:rPr lang="en-US" sz="2900" b="1" i="0" u="none">
                <a:solidFill>
                  <a:srgbClr val="FFFFFF"/>
                </a:solidFill>
                <a:latin typeface="Book Antiqua"/>
                <a:ea typeface="Book Antiqua"/>
                <a:cs typeface="Book Antiqua"/>
                <a:sym typeface="Book Antiqua"/>
              </a:rPr>
              <a:t>ο μάθημα- </a:t>
            </a:r>
            <a:r>
              <a:rPr lang="en-US" sz="2900" b="1">
                <a:latin typeface="Book Antiqua"/>
                <a:ea typeface="Book Antiqua"/>
                <a:cs typeface="Book Antiqua"/>
                <a:sym typeface="Book Antiqua"/>
              </a:rPr>
              <a:t>Πολιτική Επικοινωνία- ‘’Εκλογές, διαφήμιση, σύνθημα/σλόγκαν’’</a:t>
            </a:r>
            <a:endParaRPr/>
          </a:p>
        </p:txBody>
      </p:sp>
      <p:sp>
        <p:nvSpPr>
          <p:cNvPr id="119" name="Google Shape;119;p1"/>
          <p:cNvSpPr txBox="1">
            <a:spLocks noGrp="1"/>
          </p:cNvSpPr>
          <p:nvPr>
            <p:ph type="subTitle" idx="1"/>
          </p:nvPr>
        </p:nvSpPr>
        <p:spPr>
          <a:xfrm>
            <a:off x="1042987" y="4581525"/>
            <a:ext cx="7812087" cy="208756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500"/>
              <a:buNone/>
            </a:pPr>
            <a:r>
              <a:rPr lang="en-US" sz="2000" b="1" i="0" u="none">
                <a:solidFill>
                  <a:srgbClr val="000000"/>
                </a:solidFill>
                <a:latin typeface="Garamond"/>
                <a:ea typeface="Garamond"/>
                <a:cs typeface="Garamond"/>
                <a:sym typeface="Garamond"/>
              </a:rPr>
              <a:t>Δρ. Παναγιώτης ΠΑΣΧΑΛΙΔΗΣ</a:t>
            </a:r>
            <a:endParaRPr/>
          </a:p>
          <a:p>
            <a:pPr marL="0" lvl="0" indent="0" algn="ctr" rtl="0">
              <a:lnSpc>
                <a:spcPct val="80000"/>
              </a:lnSpc>
              <a:spcBef>
                <a:spcPts val="0"/>
              </a:spcBef>
              <a:spcAft>
                <a:spcPts val="0"/>
              </a:spcAft>
              <a:buSzPts val="1500"/>
              <a:buNone/>
            </a:pPr>
            <a:endParaRPr sz="2000" b="1" i="0" u="none">
              <a:solidFill>
                <a:srgbClr val="000000"/>
              </a:solidFill>
              <a:latin typeface="Garamond"/>
              <a:ea typeface="Garamond"/>
              <a:cs typeface="Garamond"/>
              <a:sym typeface="Garamond"/>
            </a:endParaRPr>
          </a:p>
          <a:p>
            <a:pPr marL="0" lvl="0" indent="0" algn="ctr" rtl="0">
              <a:lnSpc>
                <a:spcPct val="80000"/>
              </a:lnSpc>
              <a:spcBef>
                <a:spcPts val="500"/>
              </a:spcBef>
              <a:spcAft>
                <a:spcPts val="0"/>
              </a:spcAft>
              <a:buSzPts val="1350"/>
              <a:buNone/>
            </a:pPr>
            <a:r>
              <a:rPr lang="en-US" sz="1800" b="1" i="0" u="none">
                <a:solidFill>
                  <a:srgbClr val="000000"/>
                </a:solidFill>
                <a:latin typeface="Garamond"/>
                <a:ea typeface="Garamond"/>
                <a:cs typeface="Garamond"/>
                <a:sym typeface="Garamond"/>
              </a:rPr>
              <a:t>Τμήμα Πολιτικής Επιστήμης</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350"/>
              <a:buNone/>
            </a:pPr>
            <a:r>
              <a:rPr lang="en-US" sz="1800" b="1" i="0" u="none">
                <a:solidFill>
                  <a:srgbClr val="000000"/>
                </a:solidFill>
                <a:latin typeface="Garamond"/>
                <a:ea typeface="Garamond"/>
                <a:cs typeface="Garamond"/>
                <a:sym typeface="Garamond"/>
              </a:rPr>
              <a:t>Κομοτηνή, Δημοκρίτειο Πανεπιστήμιο Θράκης</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200"/>
              <a:buNone/>
            </a:pPr>
            <a:r>
              <a:rPr lang="en-US" sz="1600" b="1" i="0" u="none">
                <a:solidFill>
                  <a:srgbClr val="000000"/>
                </a:solidFill>
                <a:latin typeface="Garamond"/>
                <a:ea typeface="Garamond"/>
                <a:cs typeface="Garamond"/>
                <a:sym typeface="Garamond"/>
              </a:rPr>
              <a:t>Email: panagiotispaschalidis314@gmail.com</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200"/>
              <a:buNone/>
            </a:pPr>
            <a:r>
              <a:rPr lang="en-US" sz="1600" b="1" i="0" u="none">
                <a:solidFill>
                  <a:srgbClr val="000000"/>
                </a:solidFill>
                <a:latin typeface="Garamond"/>
                <a:ea typeface="Garamond"/>
                <a:cs typeface="Garamond"/>
                <a:sym typeface="Garamond"/>
              </a:rPr>
              <a:t>Τηλέφωνο Επικοινωνίας: 6981005323</a:t>
            </a:r>
            <a:endParaRPr sz="1800" b="1" i="0" u="none">
              <a:solidFill>
                <a:srgbClr val="000000"/>
              </a:solidFill>
              <a:latin typeface="Garamond"/>
              <a:ea typeface="Garamond"/>
              <a:cs typeface="Garamond"/>
              <a:sym typeface="Garamond"/>
            </a:endParaRPr>
          </a:p>
          <a:p>
            <a:pPr marL="0" lvl="0" indent="0" algn="l" rtl="0">
              <a:spcBef>
                <a:spcPts val="360"/>
              </a:spcBef>
              <a:spcAft>
                <a:spcPts val="0"/>
              </a:spcAft>
              <a:buSzPts val="1350"/>
              <a:buFont typeface="Noto Sans Symbols"/>
              <a:buNone/>
            </a:pPr>
            <a:endParaRPr sz="1800" b="1" i="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c2384a0324_2_93"/>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Είναι πολύ καθοριστική για τη μεταβολή των συσχετισμών σε μια προεκλογική περίοδο… </a:t>
            </a:r>
            <a:endParaRPr sz="1800"/>
          </a:p>
          <a:p>
            <a:pPr marL="457200" lvl="0" indent="0" algn="just" rtl="0">
              <a:lnSpc>
                <a:spcPct val="115000"/>
              </a:lnSpc>
              <a:spcBef>
                <a:spcPts val="0"/>
              </a:spcBef>
              <a:spcAft>
                <a:spcPts val="0"/>
              </a:spcAft>
              <a:buNone/>
            </a:pPr>
            <a:r>
              <a:rPr lang="en-US" sz="1800"/>
              <a:t>Το παράδειγμα του Brexit</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p:txBody>
      </p:sp>
      <p:grpSp>
        <p:nvGrpSpPr>
          <p:cNvPr id="258" name="Google Shape;258;g2c2384a0324_2_93"/>
          <p:cNvGrpSpPr/>
          <p:nvPr/>
        </p:nvGrpSpPr>
        <p:grpSpPr>
          <a:xfrm>
            <a:off x="0" y="0"/>
            <a:ext cx="8985250" cy="611188"/>
            <a:chOff x="0" y="0"/>
            <a:chExt cx="5660" cy="385"/>
          </a:xfrm>
        </p:grpSpPr>
        <p:sp>
          <p:nvSpPr>
            <p:cNvPr id="259" name="Google Shape;259;g2c2384a0324_2_9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0" name="Google Shape;260;g2c2384a0324_2_9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Google Shape;261;g2c2384a0324_2_9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g2c2384a0324_2_9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g2c2384a0324_2_9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g2c2384a0324_2_9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g2c2384a0324_2_9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g2c2384a0324_2_9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g2c2384a0324_2_9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68" name="Google Shape;268;g2c2384a0324_2_9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pic>
        <p:nvPicPr>
          <p:cNvPr id="269" name="Google Shape;269;g2c2384a0324_2_93" descr="Brits to be told to 'get ready' for Brexit in £100m government advertising  blitz"/>
          <p:cNvPicPr preferRelativeResize="0"/>
          <p:nvPr/>
        </p:nvPicPr>
        <p:blipFill>
          <a:blip r:embed="rId3">
            <a:alphaModFix/>
          </a:blip>
          <a:stretch>
            <a:fillRect/>
          </a:stretch>
        </p:blipFill>
        <p:spPr>
          <a:xfrm>
            <a:off x="361950" y="3581400"/>
            <a:ext cx="4518649" cy="2933700"/>
          </a:xfrm>
          <a:prstGeom prst="rect">
            <a:avLst/>
          </a:prstGeom>
          <a:noFill/>
          <a:ln>
            <a:noFill/>
          </a:ln>
        </p:spPr>
      </p:pic>
      <p:pic>
        <p:nvPicPr>
          <p:cNvPr id="270" name="Google Shape;270;g2c2384a0324_2_93"/>
          <p:cNvPicPr preferRelativeResize="0"/>
          <p:nvPr/>
        </p:nvPicPr>
        <p:blipFill>
          <a:blip r:embed="rId4">
            <a:alphaModFix/>
          </a:blip>
          <a:stretch>
            <a:fillRect/>
          </a:stretch>
        </p:blipFill>
        <p:spPr>
          <a:xfrm>
            <a:off x="5223500" y="3581400"/>
            <a:ext cx="3761750" cy="284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c2384a0324_2_11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Είναι πολύ καθοριστική για τη μεταβολή των συσχετισμών σε μια προεκλογική περίοδο… </a:t>
            </a:r>
            <a:endParaRPr sz="1800"/>
          </a:p>
          <a:p>
            <a:pPr marL="457200" lvl="0" indent="0" algn="just" rtl="0">
              <a:lnSpc>
                <a:spcPct val="115000"/>
              </a:lnSpc>
              <a:spcBef>
                <a:spcPts val="0"/>
              </a:spcBef>
              <a:spcAft>
                <a:spcPts val="0"/>
              </a:spcAft>
              <a:buNone/>
            </a:pPr>
            <a:r>
              <a:rPr lang="en-US" sz="1800"/>
              <a:t>Το παράδειγμα του Brexit</a:t>
            </a:r>
            <a:endParaRPr sz="1800"/>
          </a:p>
          <a:p>
            <a:pPr marL="457200" lvl="0" indent="0" algn="just" rtl="0">
              <a:lnSpc>
                <a:spcPct val="115000"/>
              </a:lnSpc>
              <a:spcBef>
                <a:spcPts val="0"/>
              </a:spcBef>
              <a:spcAft>
                <a:spcPts val="0"/>
              </a:spcAft>
              <a:buNone/>
            </a:pPr>
            <a:endParaRPr sz="1800"/>
          </a:p>
        </p:txBody>
      </p:sp>
      <p:grpSp>
        <p:nvGrpSpPr>
          <p:cNvPr id="276" name="Google Shape;276;g2c2384a0324_2_111"/>
          <p:cNvGrpSpPr/>
          <p:nvPr/>
        </p:nvGrpSpPr>
        <p:grpSpPr>
          <a:xfrm>
            <a:off x="0" y="0"/>
            <a:ext cx="8985250" cy="611188"/>
            <a:chOff x="0" y="0"/>
            <a:chExt cx="5660" cy="385"/>
          </a:xfrm>
        </p:grpSpPr>
        <p:sp>
          <p:nvSpPr>
            <p:cNvPr id="277" name="Google Shape;277;g2c2384a0324_2_11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g2c2384a0324_2_11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g2c2384a0324_2_11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g2c2384a0324_2_11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g2c2384a0324_2_11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c2384a0324_2_11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g2c2384a0324_2_11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Google Shape;284;g2c2384a0324_2_11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5" name="Google Shape;285;g2c2384a0324_2_11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6" name="Google Shape;286;g2c2384a0324_2_11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pic>
        <p:nvPicPr>
          <p:cNvPr id="287" name="Google Shape;287;g2c2384a0324_2_111"/>
          <p:cNvPicPr preferRelativeResize="0"/>
          <p:nvPr/>
        </p:nvPicPr>
        <p:blipFill>
          <a:blip r:embed="rId3">
            <a:alphaModFix/>
          </a:blip>
          <a:stretch>
            <a:fillRect/>
          </a:stretch>
        </p:blipFill>
        <p:spPr>
          <a:xfrm>
            <a:off x="4747250" y="3246125"/>
            <a:ext cx="4034801" cy="3097525"/>
          </a:xfrm>
          <a:prstGeom prst="rect">
            <a:avLst/>
          </a:prstGeom>
          <a:noFill/>
          <a:ln>
            <a:noFill/>
          </a:ln>
        </p:spPr>
      </p:pic>
      <p:pic>
        <p:nvPicPr>
          <p:cNvPr id="288" name="Google Shape;288;g2c2384a0324_2_111" descr="The Visual Propaganda of the Brexit Leave Campaign"/>
          <p:cNvPicPr preferRelativeResize="0"/>
          <p:nvPr/>
        </p:nvPicPr>
        <p:blipFill>
          <a:blip r:embed="rId4">
            <a:alphaModFix/>
          </a:blip>
          <a:stretch>
            <a:fillRect/>
          </a:stretch>
        </p:blipFill>
        <p:spPr>
          <a:xfrm>
            <a:off x="372152" y="3651250"/>
            <a:ext cx="4034800" cy="252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c2384a0324_2_13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Με οποιονδήποτε τρόπο και αν τη σκεφτούμε, η διαφήμιση προϋποθέτει την ύπαρξη τριών μερών</a:t>
            </a:r>
            <a:endParaRPr sz="1800"/>
          </a:p>
          <a:p>
            <a:pPr marL="0" lvl="0" indent="0" algn="just" rtl="0">
              <a:lnSpc>
                <a:spcPct val="115000"/>
              </a:lnSpc>
              <a:spcBef>
                <a:spcPts val="0"/>
              </a:spcBef>
              <a:spcAft>
                <a:spcPts val="0"/>
              </a:spcAft>
              <a:buNone/>
            </a:pPr>
            <a:r>
              <a:rPr lang="en-US" sz="1800"/>
              <a:t>α) ενός πομπού που επιδιώκει να μεταβάλλει μια κατάσταση υπερ του με τη χρήση περιεχομένου και μηνυμάτων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β) τα μέσα (π.χ. ΜΜΕ) τα οποία θα διοχετεύσουν το περιεχόμενο και τα μηνύματα στο κοινό</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γ) το κοινό που θα επεξεργαστεί τα μηνύματα, θα τα κωδικοποιήσει και θα αντιδράσει είτε επιδοκιμάζοντας είτε αποδοκιμάζοντας</a:t>
            </a:r>
            <a:endParaRPr sz="1800"/>
          </a:p>
        </p:txBody>
      </p:sp>
      <p:grpSp>
        <p:nvGrpSpPr>
          <p:cNvPr id="294" name="Google Shape;294;g2c2384a0324_2_131"/>
          <p:cNvGrpSpPr/>
          <p:nvPr/>
        </p:nvGrpSpPr>
        <p:grpSpPr>
          <a:xfrm>
            <a:off x="0" y="0"/>
            <a:ext cx="8985250" cy="611188"/>
            <a:chOff x="0" y="0"/>
            <a:chExt cx="5660" cy="385"/>
          </a:xfrm>
        </p:grpSpPr>
        <p:sp>
          <p:nvSpPr>
            <p:cNvPr id="295" name="Google Shape;295;g2c2384a0324_2_1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c2384a0324_2_1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g2c2384a0324_2_1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g2c2384a0324_2_1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g2c2384a0324_2_1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g2c2384a0324_2_1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1" name="Google Shape;301;g2c2384a0324_2_1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2" name="Google Shape;302;g2c2384a0324_2_1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3" name="Google Shape;303;g2c2384a0324_2_1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04" name="Google Shape;304;g2c2384a0324_2_1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c2384a0324_2_14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Όπως και οι διαφημίσεις σε άλλα πεδία έτσι και στην πολιτική ο μεγάλος στόχος είναι η συμπεριφορά (π.χ. έμπρακτη επιδοκιμασία- ψήφος, απόρριψη των αντιπάλων, υποστήριξη σε μια πολιτική…)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Αυτό είναι το άμεσο επίπεδο…</a:t>
            </a:r>
            <a:endParaRPr sz="1800"/>
          </a:p>
          <a:p>
            <a:pPr marL="9144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Η πολιτική διαφήμιση επιδιώκει επίσης την εκπαίδευση των πολιτών (παροχή πληροφοριών για ένα θέμα, framing) ώστε να αναμένει αντίστοιχες συμπεριφορές και στο μέλλον.</a:t>
            </a:r>
            <a:endParaRPr sz="1800"/>
          </a:p>
        </p:txBody>
      </p:sp>
      <p:grpSp>
        <p:nvGrpSpPr>
          <p:cNvPr id="310" name="Google Shape;310;g2c2384a0324_2_146"/>
          <p:cNvGrpSpPr/>
          <p:nvPr/>
        </p:nvGrpSpPr>
        <p:grpSpPr>
          <a:xfrm>
            <a:off x="0" y="0"/>
            <a:ext cx="8985250" cy="611188"/>
            <a:chOff x="0" y="0"/>
            <a:chExt cx="5660" cy="385"/>
          </a:xfrm>
        </p:grpSpPr>
        <p:sp>
          <p:nvSpPr>
            <p:cNvPr id="311" name="Google Shape;311;g2c2384a0324_2_14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2" name="Google Shape;312;g2c2384a0324_2_14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g2c2384a0324_2_14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g2c2384a0324_2_14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g2c2384a0324_2_14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g2c2384a0324_2_14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7" name="Google Shape;317;g2c2384a0324_2_14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8" name="Google Shape;318;g2c2384a0324_2_14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9" name="Google Shape;319;g2c2384a0324_2_14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0" name="Google Shape;320;g2c2384a0324_2_14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c2384a0324_2_16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Στην πράξη η πολιτική διαφήμιση συμπυκνώνει τις τρεις βασικές λειτουργίες της πολιτικής επικοινωνίας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framing (όταν προβάλλει με έμφαση έναν συγκεκριμένο τρόπο ερμηνείας ή και ένα αφήγημα για ένα θέμα με στόχο να το κάνει πιο αποδεκτό στους πολίτες)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priming (όταν προβάλλει έναν υποψήφιο με έμφαση σε συγκεκριμένα χαρακτηριστικά ώστε να εκπαιδευτεί το κοινό στον τρόπο με τον οποίο θα τον/ την αξιολογεί)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agenda setting (όταν προβάλλει ένα θέμα συγκρινοντας το με άλλα θέματε με τέτοιο τρόπο ώστε να προωθήσει μια προτεραιοποίηση και μια ιεράρχηση της σημασίας τους)  </a:t>
            </a:r>
            <a:endParaRPr sz="1800"/>
          </a:p>
        </p:txBody>
      </p:sp>
      <p:grpSp>
        <p:nvGrpSpPr>
          <p:cNvPr id="326" name="Google Shape;326;g2c2384a0324_2_161"/>
          <p:cNvGrpSpPr/>
          <p:nvPr/>
        </p:nvGrpSpPr>
        <p:grpSpPr>
          <a:xfrm>
            <a:off x="0" y="0"/>
            <a:ext cx="8985250" cy="611188"/>
            <a:chOff x="0" y="0"/>
            <a:chExt cx="5660" cy="385"/>
          </a:xfrm>
        </p:grpSpPr>
        <p:sp>
          <p:nvSpPr>
            <p:cNvPr id="327" name="Google Shape;327;g2c2384a0324_2_16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Google Shape;328;g2c2384a0324_2_16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g2c2384a0324_2_16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g2c2384a0324_2_16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g2c2384a0324_2_16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g2c2384a0324_2_16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g2c2384a0324_2_16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4" name="Google Shape;334;g2c2384a0324_2_16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5" name="Google Shape;335;g2c2384a0324_2_16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36" name="Google Shape;336;g2c2384a0324_2_16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c2384a0324_2_17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Διαχρονικά, οι παρακάτω λειτουργίες έχουν επισημανθεί σε σχέση με την πολιτική διαφήμιση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i) η χρήση απαξιωτικών χαρακτηρισμών και αρνητικών εννοιών για τους αντιπάλους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 η χρήση στερεοτύπων, που ακριβώς επειδή είναι αποσπασματικά και εύληπτα οδηγούν το κοινό στο να σκέφτεται ένα θέμα με έναν συγκεκριμένο τρόπο, κυρίως μέσω γενικεύσεων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iii)  χρήση θετικών συμβόλων για το δικό μας κόμμα και τους υποψηφίους του και αρνητικών για τους αντιπαλους.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iv) χρησιμοποίηση διασημοτήτων, προσωπικοτήτων με αναγνωρισιμότητα για να στηρίξουν το κόμμα μας, ιδαίτερα τον αρχηγό </a:t>
            </a:r>
            <a:endParaRPr sz="1800"/>
          </a:p>
        </p:txBody>
      </p:sp>
      <p:grpSp>
        <p:nvGrpSpPr>
          <p:cNvPr id="342" name="Google Shape;342;g2c2384a0324_2_176"/>
          <p:cNvGrpSpPr/>
          <p:nvPr/>
        </p:nvGrpSpPr>
        <p:grpSpPr>
          <a:xfrm>
            <a:off x="0" y="0"/>
            <a:ext cx="8985250" cy="611188"/>
            <a:chOff x="0" y="0"/>
            <a:chExt cx="5660" cy="385"/>
          </a:xfrm>
        </p:grpSpPr>
        <p:sp>
          <p:nvSpPr>
            <p:cNvPr id="343" name="Google Shape;343;g2c2384a0324_2_17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4" name="Google Shape;344;g2c2384a0324_2_17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5" name="Google Shape;345;g2c2384a0324_2_17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g2c2384a0324_2_17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7" name="Google Shape;347;g2c2384a0324_2_17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g2c2384a0324_2_17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9" name="Google Shape;349;g2c2384a0324_2_17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0" name="Google Shape;350;g2c2384a0324_2_17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g2c2384a0324_2_17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52" name="Google Shape;352;g2c2384a0324_2_17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c2384a0324_2_19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Διαχρονικά, οι παρακάτω λειτουργίες έχουν επισημανθεί σε σχέση με την πολιτική διαφήμιση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v) έμφαση στους ανθρώπους της καθημερινότητας, σε πρόσωπα που συμβολίζουν τον ισχυρό δεσμό του κόμματος με με το σύνολο της κοινωνίας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vi)  γενικότερα η τάση να καλακεύουμε τη μάζα, δηλαδή να δημιουργούμε ένα κλίμα σύμπνοιας και συμφωνίας που συχνά παραγνωρίζει και παραβλέπει τραυματικές στιγμές, διαφωνίες ή ακόμα και σκοτεινά σημεία των στάσεων και συμπεριφορών των πολιτών. </a:t>
            </a:r>
            <a:endParaRPr sz="1800"/>
          </a:p>
        </p:txBody>
      </p:sp>
      <p:grpSp>
        <p:nvGrpSpPr>
          <p:cNvPr id="358" name="Google Shape;358;g2c2384a0324_2_191"/>
          <p:cNvGrpSpPr/>
          <p:nvPr/>
        </p:nvGrpSpPr>
        <p:grpSpPr>
          <a:xfrm>
            <a:off x="0" y="0"/>
            <a:ext cx="8985250" cy="611188"/>
            <a:chOff x="0" y="0"/>
            <a:chExt cx="5660" cy="385"/>
          </a:xfrm>
        </p:grpSpPr>
        <p:sp>
          <p:nvSpPr>
            <p:cNvPr id="359" name="Google Shape;359;g2c2384a0324_2_19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0" name="Google Shape;360;g2c2384a0324_2_19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1" name="Google Shape;361;g2c2384a0324_2_19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g2c2384a0324_2_19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g2c2384a0324_2_19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g2c2384a0324_2_19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g2c2384a0324_2_19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g2c2384a0324_2_19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g2c2384a0324_2_19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68" name="Google Shape;368;g2c2384a0324_2_19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c2384a0324_2_20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Το πολιτικό σύνθημα (political slogan)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Όπως η διαφήμιση, έτσι και το σλόγκαν δεν μπορεί να περιοριστεί σε ένα μόνο πεδίο. Είναι ένα ρητορικό σχήμα, που βοηθά στη συμπύκνωση πολλών νοημάτων σε ένα ελλειπτικό πλαίσιο που όμως μπορεί να κινητοποιήσει, να πείσει και να οδηγήσει πολλά άτομα προς μια κατεύθυνση/ συμπεριφορά.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Ορισμοί/ περιγραφή:</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‘’Tο σλόγκαν είναι μια εμφατική φράση ή όροσ που δηλώνει την δράση, την πίστη με βάση τις οποίες τα άτομα αποφασίζουν να αγωνιστούν για να πραγματώσουν έναν σκοπό (Denton, 1980)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374" name="Google Shape;374;g2c2384a0324_2_206"/>
          <p:cNvGrpSpPr/>
          <p:nvPr/>
        </p:nvGrpSpPr>
        <p:grpSpPr>
          <a:xfrm>
            <a:off x="0" y="0"/>
            <a:ext cx="8985250" cy="611188"/>
            <a:chOff x="0" y="0"/>
            <a:chExt cx="5660" cy="385"/>
          </a:xfrm>
        </p:grpSpPr>
        <p:sp>
          <p:nvSpPr>
            <p:cNvPr id="375" name="Google Shape;375;g2c2384a0324_2_20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6" name="Google Shape;376;g2c2384a0324_2_20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7" name="Google Shape;377;g2c2384a0324_2_20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8" name="Google Shape;378;g2c2384a0324_2_20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Google Shape;379;g2c2384a0324_2_20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g2c2384a0324_2_20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g2c2384a0324_2_20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g2c2384a0324_2_20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g2c2384a0324_2_20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84" name="Google Shape;384;g2c2384a0324_2_20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c2384a0324_2_22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Το πολιτικό σύνθημα (political slogan)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Βασικές λειτουργίες των slogan </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 η απλοποίηση μιας πολύπλοκης πολιτικής και κοινωνικής ιδεολογίας. Το κοινό σπάνια θα υποστήριζε μακροσκελείς εξηγήσεις για τις πολιτικές στάσεις. Συνήθως οι απλουστεύσεις και τα στερεότυπα υπερισχύουν. Βεβαίως, η απλούστευση δε συνεπάγεται την πολυπλευρη κατανόηση ενός ζητήματος. Μάλλον το αντίθετο. Ηη απλούστευση συχνά παραμορφώνει ένα ζήτημα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 Μια δεύτερη λειτουργια των σλόγκαν είναι η έμφαση σε ένα συγκεκριμένο στοιχείο ενός μηνύματος ή θέματος</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iii) Μια τρίτη λειτουργία είναι να προκαλέσουν την προσοχή και την ευαισθητοποίηση των πολιτών για ένα θέμα. </a:t>
            </a:r>
            <a:endParaRPr sz="1800"/>
          </a:p>
          <a:p>
            <a:pPr marL="457200" lvl="0" indent="0" algn="just" rtl="0">
              <a:lnSpc>
                <a:spcPct val="115000"/>
              </a:lnSpc>
              <a:spcBef>
                <a:spcPts val="0"/>
              </a:spcBef>
              <a:spcAft>
                <a:spcPts val="0"/>
              </a:spcAft>
              <a:buNone/>
            </a:pPr>
            <a:endParaRPr sz="1800"/>
          </a:p>
        </p:txBody>
      </p:sp>
      <p:grpSp>
        <p:nvGrpSpPr>
          <p:cNvPr id="390" name="Google Shape;390;g2c2384a0324_2_221"/>
          <p:cNvGrpSpPr/>
          <p:nvPr/>
        </p:nvGrpSpPr>
        <p:grpSpPr>
          <a:xfrm>
            <a:off x="0" y="0"/>
            <a:ext cx="8985250" cy="611188"/>
            <a:chOff x="0" y="0"/>
            <a:chExt cx="5660" cy="385"/>
          </a:xfrm>
        </p:grpSpPr>
        <p:sp>
          <p:nvSpPr>
            <p:cNvPr id="391" name="Google Shape;391;g2c2384a0324_2_22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2" name="Google Shape;392;g2c2384a0324_2_22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3" name="Google Shape;393;g2c2384a0324_2_22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4" name="Google Shape;394;g2c2384a0324_2_22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Google Shape;395;g2c2384a0324_2_22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g2c2384a0324_2_22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g2c2384a0324_2_22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g2c2384a0324_2_22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g2c2384a0324_2_22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00" name="Google Shape;400;g2c2384a0324_2_22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c2384a0324_2_23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Το πολιτικό σύνθημα (political slogan)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Βασικές λειτουργίες των slogan </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iv) Τα σλόγκαν επιδιώκουν, όσο δύσκολο και αν μοιάζει, να προκαλέσουν τη μεταστροφή μιας μερίδας πολιτών και στην ουσία να τους φέρουν πιο κοντά σε θέσεις που μέχρι τώρα απέρριπταν (θα μπορούσαμε να το ονομάσουμε ως προσηλυτισμό)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v) Έμφαση σε θετικά συναισθήματα όπως ενθουσιασμός αλλά και αρνητικά όπως οργή. Αυτό εξυπηρετεί τόσο τη συνοχή του φορέα που τα εκπέμπει (ακτιβισμός, στήριξη, κινητοποίηση, συμμετοχή σε δράσεις) αλλά και την εξωστρέφεια και τη δυνατότητα να τα υποστηρίζουν με έμφαση οι ίδιοι οι πολίτες σε άλλες ομάδες. </a:t>
            </a:r>
            <a:endParaRPr sz="1800"/>
          </a:p>
        </p:txBody>
      </p:sp>
      <p:grpSp>
        <p:nvGrpSpPr>
          <p:cNvPr id="406" name="Google Shape;406;g2c2384a0324_2_236"/>
          <p:cNvGrpSpPr/>
          <p:nvPr/>
        </p:nvGrpSpPr>
        <p:grpSpPr>
          <a:xfrm>
            <a:off x="0" y="0"/>
            <a:ext cx="8985250" cy="611188"/>
            <a:chOff x="0" y="0"/>
            <a:chExt cx="5660" cy="385"/>
          </a:xfrm>
        </p:grpSpPr>
        <p:sp>
          <p:nvSpPr>
            <p:cNvPr id="407" name="Google Shape;407;g2c2384a0324_2_23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g2c2384a0324_2_23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9" name="Google Shape;409;g2c2384a0324_2_23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0" name="Google Shape;410;g2c2384a0324_2_23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Google Shape;411;g2c2384a0324_2_23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g2c2384a0324_2_23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g2c2384a0324_2_23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g2c2384a0324_2_23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g2c2384a0324_2_23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16" name="Google Shape;416;g2c2384a0324_2_23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55600" algn="just" rtl="0">
              <a:lnSpc>
                <a:spcPct val="115000"/>
              </a:lnSpc>
              <a:spcBef>
                <a:spcPts val="0"/>
              </a:spcBef>
              <a:spcAft>
                <a:spcPts val="0"/>
              </a:spcAft>
              <a:buSzPts val="2000"/>
              <a:buChar char="-"/>
            </a:pPr>
            <a:r>
              <a:rPr lang="en-US" sz="2000"/>
              <a:t>Ο σκοπός της πέμπτης ενότητας είναι να παρουσιάσει βασικές πτυχές της πολιτικής επικοινωνίας στην περίοδο των εκλογών. Υπάρχει μια γενική περιγραφή της ιδιαιτερότητας που έχει η επικοινωνία στο εκλογικό πλαίσιο και ακολούθως υπάρχουν παρουσιάσεις συγκεκριμένων εργαλείων όπως</a:t>
            </a:r>
            <a:endParaRPr sz="2000"/>
          </a:p>
          <a:p>
            <a:pPr marL="45720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 η διαφήμιση</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ii)  το σύνθημα/ σλόγκαν/ κεντρική ιδέα</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iii) η θετική ατζέντα</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7" name="Google Shape;137;p2"/>
          <p:cNvSpPr txBox="1">
            <a:spLocks noGrp="1"/>
          </p:cNvSpPr>
          <p:nvPr>
            <p:ph type="title"/>
          </p:nvPr>
        </p:nvSpPr>
        <p:spPr>
          <a:xfrm>
            <a:off x="755650" y="546100"/>
            <a:ext cx="7416800" cy="5969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c2793082b0_0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3:   </a:t>
            </a:r>
            <a:endParaRPr sz="1800"/>
          </a:p>
          <a:p>
            <a:pPr marL="0" lvl="0" indent="0" algn="just" rtl="0">
              <a:lnSpc>
                <a:spcPct val="115000"/>
              </a:lnSpc>
              <a:spcBef>
                <a:spcPts val="0"/>
              </a:spcBef>
              <a:spcAft>
                <a:spcPts val="0"/>
              </a:spcAft>
              <a:buNone/>
            </a:pPr>
            <a:r>
              <a:rPr lang="en-US" sz="1800"/>
              <a:t>       Η σημασία της θετικής ατζέντας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Πολύ συχνά, οι ίδιοι οι υποψήφιοι πριν από μια εκλογική περίοδο ή και κατά τη διάρκειά της υπόσχονται ότι θα διεξάγουν μια θετική καμπάνια. Είναι όμως ασαφές και το τι εννοούν αλλά και τι εκλαμβάνει ο πολίτης ως θετική ατζέντα και καμπάνια (π.χ. πολλές έρευνες κοινής γνώμης δεν ξεκαθαρίζουν απαραίτητα αν οι ψηφοφόροι επιβραβεύουν τη θετική ή την αρνητική ατζέντα)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Γενικότερα, προς τα τέλη του 20ου αι. υπήρξε η διαπίστωση ότι οι ψηφοφόροι μάλλον πειθονται περισσότερο από το αρνητικό μήνυμα. Αυτή είναι η μεγάλη συζήτηση περί ουτοπίας vs. δυστοπίας. </a:t>
            </a:r>
            <a:endParaRPr sz="1800"/>
          </a:p>
        </p:txBody>
      </p:sp>
      <p:grpSp>
        <p:nvGrpSpPr>
          <p:cNvPr id="422" name="Google Shape;422;g2c2793082b0_0_0"/>
          <p:cNvGrpSpPr/>
          <p:nvPr/>
        </p:nvGrpSpPr>
        <p:grpSpPr>
          <a:xfrm>
            <a:off x="0" y="0"/>
            <a:ext cx="8985250" cy="611188"/>
            <a:chOff x="0" y="0"/>
            <a:chExt cx="5660" cy="385"/>
          </a:xfrm>
        </p:grpSpPr>
        <p:sp>
          <p:nvSpPr>
            <p:cNvPr id="423" name="Google Shape;423;g2c2793082b0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4" name="Google Shape;424;g2c2793082b0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c2793082b0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c2793082b0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c2793082b0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c2793082b0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c2793082b0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c2793082b0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c2793082b0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2" name="Google Shape;432;g2c2793082b0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c2793082b0_0_15"/>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3:   </a:t>
            </a:r>
            <a:endParaRPr sz="1800"/>
          </a:p>
          <a:p>
            <a:pPr marL="0" lvl="0" indent="0" algn="just" rtl="0">
              <a:lnSpc>
                <a:spcPct val="115000"/>
              </a:lnSpc>
              <a:spcBef>
                <a:spcPts val="0"/>
              </a:spcBef>
              <a:spcAft>
                <a:spcPts val="0"/>
              </a:spcAft>
              <a:buNone/>
            </a:pPr>
            <a:r>
              <a:rPr lang="en-US" sz="1800"/>
              <a:t>       Η σημασία της θετικής ατζέντας </a:t>
            </a:r>
            <a:endParaRPr sz="1800"/>
          </a:p>
          <a:p>
            <a:pPr marL="0" lvl="0" indent="0" algn="just" rtl="0">
              <a:lnSpc>
                <a:spcPct val="115000"/>
              </a:lnSpc>
              <a:spcBef>
                <a:spcPts val="0"/>
              </a:spcBef>
              <a:spcAft>
                <a:spcPts val="0"/>
              </a:spcAft>
              <a:buNone/>
            </a:pPr>
            <a:r>
              <a:rPr lang="en-US" sz="1800"/>
              <a:t>   (Mihailova, 2021)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H σύγκριση μεταξύ θετικής και αρνητικής ατζέντας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438" name="Google Shape;438;g2c2793082b0_0_15"/>
          <p:cNvGrpSpPr/>
          <p:nvPr/>
        </p:nvGrpSpPr>
        <p:grpSpPr>
          <a:xfrm>
            <a:off x="0" y="0"/>
            <a:ext cx="8985250" cy="611188"/>
            <a:chOff x="0" y="0"/>
            <a:chExt cx="5660" cy="385"/>
          </a:xfrm>
        </p:grpSpPr>
        <p:sp>
          <p:nvSpPr>
            <p:cNvPr id="439" name="Google Shape;439;g2c2793082b0_0_1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0" name="Google Shape;440;g2c2793082b0_0_1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1" name="Google Shape;441;g2c2793082b0_0_1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2" name="Google Shape;442;g2c2793082b0_0_1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3" name="Google Shape;443;g2c2793082b0_0_1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4" name="Google Shape;444;g2c2793082b0_0_1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g2c2793082b0_0_1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g2c2793082b0_0_1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g2c2793082b0_0_1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48" name="Google Shape;448;g2c2793082b0_0_1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449" name="Google Shape;449;g2c2793082b0_0_15"/>
          <p:cNvGraphicFramePr/>
          <p:nvPr/>
        </p:nvGraphicFramePr>
        <p:xfrm>
          <a:off x="415300" y="3170975"/>
          <a:ext cx="8451825" cy="3505080"/>
        </p:xfrm>
        <a:graphic>
          <a:graphicData uri="http://schemas.openxmlformats.org/drawingml/2006/table">
            <a:tbl>
              <a:tblPr>
                <a:noFill/>
                <a:tableStyleId>{8378E997-5C30-4665-9FB0-16121276BBA2}</a:tableStyleId>
              </a:tblPr>
              <a:tblGrid>
                <a:gridCol w="2182000"/>
                <a:gridCol w="3240775"/>
                <a:gridCol w="3029050"/>
              </a:tblGrid>
              <a:tr h="381000">
                <a:tc>
                  <a:txBody>
                    <a:bodyPr/>
                    <a:lstStyle/>
                    <a:p>
                      <a:pPr marL="0" lvl="0" indent="0" algn="l" rtl="0">
                        <a:spcBef>
                          <a:spcPts val="0"/>
                        </a:spcBef>
                        <a:spcAft>
                          <a:spcPts val="0"/>
                        </a:spcAft>
                        <a:buNone/>
                      </a:pPr>
                      <a:r>
                        <a:rPr lang="en-US" b="1"/>
                        <a:t>Κριτήρια</a:t>
                      </a:r>
                      <a:endParaRPr b="1"/>
                    </a:p>
                  </a:txBody>
                  <a:tcPr marL="91425" marR="91425" marT="91425" marB="91425"/>
                </a:tc>
                <a:tc>
                  <a:txBody>
                    <a:bodyPr/>
                    <a:lstStyle/>
                    <a:p>
                      <a:pPr marL="0" lvl="0" indent="0" algn="l" rtl="0">
                        <a:spcBef>
                          <a:spcPts val="0"/>
                        </a:spcBef>
                        <a:spcAft>
                          <a:spcPts val="0"/>
                        </a:spcAft>
                        <a:buNone/>
                      </a:pPr>
                      <a:r>
                        <a:rPr lang="en-US" b="1"/>
                        <a:t>Θετική ατζέντα ή καμπάνια</a:t>
                      </a:r>
                      <a:endParaRPr b="1"/>
                    </a:p>
                  </a:txBody>
                  <a:tcPr marL="91425" marR="91425" marT="91425" marB="91425"/>
                </a:tc>
                <a:tc>
                  <a:txBody>
                    <a:bodyPr/>
                    <a:lstStyle/>
                    <a:p>
                      <a:pPr marL="0" lvl="0" indent="0" algn="l" rtl="0">
                        <a:spcBef>
                          <a:spcPts val="0"/>
                        </a:spcBef>
                        <a:spcAft>
                          <a:spcPts val="0"/>
                        </a:spcAft>
                        <a:buNone/>
                      </a:pPr>
                      <a:r>
                        <a:rPr lang="en-US" b="1"/>
                        <a:t>Αρνητική ατζέντα ή καμπάνια</a:t>
                      </a:r>
                      <a:endParaRPr b="1"/>
                    </a:p>
                  </a:txBody>
                  <a:tcPr marL="91425" marR="91425" marT="91425" marB="91425"/>
                </a:tc>
              </a:tr>
              <a:tr h="381000">
                <a:tc>
                  <a:txBody>
                    <a:bodyPr/>
                    <a:lstStyle/>
                    <a:p>
                      <a:pPr marL="457200" lvl="0" indent="-317500" algn="l" rtl="0">
                        <a:spcBef>
                          <a:spcPts val="0"/>
                        </a:spcBef>
                        <a:spcAft>
                          <a:spcPts val="0"/>
                        </a:spcAft>
                        <a:buSzPts val="1400"/>
                        <a:buAutoNum type="arabicPeriod"/>
                      </a:pPr>
                      <a:r>
                        <a:rPr lang="en-US"/>
                        <a:t>Προσανατολισμός</a:t>
                      </a:r>
                      <a:endParaRPr/>
                    </a:p>
                  </a:txBody>
                  <a:tcPr marL="91425" marR="91425" marT="91425" marB="91425"/>
                </a:tc>
                <a:tc>
                  <a:txBody>
                    <a:bodyPr/>
                    <a:lstStyle/>
                    <a:p>
                      <a:pPr marL="0" lvl="0" indent="0" algn="l" rtl="0">
                        <a:spcBef>
                          <a:spcPts val="0"/>
                        </a:spcBef>
                        <a:spcAft>
                          <a:spcPts val="0"/>
                        </a:spcAft>
                        <a:buNone/>
                      </a:pPr>
                      <a:r>
                        <a:rPr lang="en-US"/>
                        <a:t>Έμφαση στον εαυτό μας, παρουσίαση των πλεονεκτημάτων μας, τις θέσεις μας, την ιδεολογία μας …</a:t>
                      </a:r>
                      <a:endParaRPr/>
                    </a:p>
                  </a:txBody>
                  <a:tcPr marL="91425" marR="91425" marT="91425" marB="91425"/>
                </a:tc>
                <a:tc>
                  <a:txBody>
                    <a:bodyPr/>
                    <a:lstStyle/>
                    <a:p>
                      <a:pPr marL="0" lvl="0" indent="0" algn="l" rtl="0">
                        <a:spcBef>
                          <a:spcPts val="0"/>
                        </a:spcBef>
                        <a:spcAft>
                          <a:spcPts val="0"/>
                        </a:spcAft>
                        <a:buNone/>
                      </a:pPr>
                      <a:r>
                        <a:rPr lang="en-US"/>
                        <a:t>Έμφαση στον αντίπαλο, έμφαση στα μειονεκτήματα του, αναζήτηση σκοτεινών σημείων στο βιογραφικό του/της, ιδεολογική ασάφεια, ασάφεια στο πρόγραμμα</a:t>
                      </a:r>
                      <a:endParaRPr/>
                    </a:p>
                  </a:txBody>
                  <a:tcPr marL="91425" marR="91425" marT="91425" marB="91425"/>
                </a:tc>
              </a:tr>
              <a:tr h="381000">
                <a:tc>
                  <a:txBody>
                    <a:bodyPr/>
                    <a:lstStyle/>
                    <a:p>
                      <a:pPr marL="0" lvl="0" indent="0" algn="l" rtl="0">
                        <a:spcBef>
                          <a:spcPts val="0"/>
                        </a:spcBef>
                        <a:spcAft>
                          <a:spcPts val="0"/>
                        </a:spcAft>
                        <a:buNone/>
                      </a:pPr>
                      <a:r>
                        <a:rPr lang="en-US"/>
                        <a:t>2. Φιλοσοφία και Δεοντολογία</a:t>
                      </a:r>
                      <a:endParaRPr/>
                    </a:p>
                  </a:txBody>
                  <a:tcPr marL="91425" marR="91425" marT="91425" marB="91425"/>
                </a:tc>
                <a:tc>
                  <a:txBody>
                    <a:bodyPr/>
                    <a:lstStyle/>
                    <a:p>
                      <a:pPr marL="0" lvl="0" indent="0" algn="l" rtl="0">
                        <a:spcBef>
                          <a:spcPts val="0"/>
                        </a:spcBef>
                        <a:spcAft>
                          <a:spcPts val="0"/>
                        </a:spcAft>
                        <a:buNone/>
                      </a:pPr>
                      <a:r>
                        <a:rPr lang="en-US"/>
                        <a:t>Εποικοδομητική προσέγγιση και σεβασμός στον αντίπαλο</a:t>
                      </a:r>
                      <a:endParaRPr/>
                    </a:p>
                  </a:txBody>
                  <a:tcPr marL="91425" marR="91425" marT="91425" marB="91425"/>
                </a:tc>
                <a:tc>
                  <a:txBody>
                    <a:bodyPr/>
                    <a:lstStyle/>
                    <a:p>
                      <a:pPr marL="0" lvl="0" indent="0" algn="l" rtl="0">
                        <a:spcBef>
                          <a:spcPts val="0"/>
                        </a:spcBef>
                        <a:spcAft>
                          <a:spcPts val="0"/>
                        </a:spcAft>
                        <a:buNone/>
                      </a:pPr>
                      <a:r>
                        <a:rPr lang="en-US"/>
                        <a:t>Αποδόμηση αντιπάλου και συνεχής κριτική και αμαύρωση</a:t>
                      </a:r>
                      <a:endParaRPr/>
                    </a:p>
                  </a:txBody>
                  <a:tcPr marL="91425" marR="91425" marT="91425" marB="91425"/>
                </a:tc>
              </a:tr>
              <a:tr h="381000">
                <a:tc>
                  <a:txBody>
                    <a:bodyPr/>
                    <a:lstStyle/>
                    <a:p>
                      <a:pPr marL="0" lvl="0" indent="0" algn="l" rtl="0">
                        <a:spcBef>
                          <a:spcPts val="0"/>
                        </a:spcBef>
                        <a:spcAft>
                          <a:spcPts val="0"/>
                        </a:spcAft>
                        <a:buNone/>
                      </a:pPr>
                      <a:r>
                        <a:rPr lang="en-US"/>
                        <a:t>3. Λόγος</a:t>
                      </a:r>
                      <a:endParaRPr/>
                    </a:p>
                  </a:txBody>
                  <a:tcPr marL="91425" marR="91425" marT="91425" marB="91425"/>
                </a:tc>
                <a:tc>
                  <a:txBody>
                    <a:bodyPr/>
                    <a:lstStyle/>
                    <a:p>
                      <a:pPr marL="0" lvl="0" indent="0" algn="l" rtl="0">
                        <a:spcBef>
                          <a:spcPts val="0"/>
                        </a:spcBef>
                        <a:spcAft>
                          <a:spcPts val="0"/>
                        </a:spcAft>
                        <a:buNone/>
                      </a:pPr>
                      <a:r>
                        <a:rPr lang="en-US"/>
                        <a:t>Προτάσεις για ενα καλύτερο μέλλον, έμφαση σε αξίες, που ενώνουν τους πολίτες</a:t>
                      </a:r>
                      <a:endParaRPr/>
                    </a:p>
                  </a:txBody>
                  <a:tcPr marL="91425" marR="91425" marT="91425" marB="91425"/>
                </a:tc>
                <a:tc>
                  <a:txBody>
                    <a:bodyPr/>
                    <a:lstStyle/>
                    <a:p>
                      <a:pPr marL="0" lvl="0" indent="0" algn="l" rtl="0">
                        <a:spcBef>
                          <a:spcPts val="0"/>
                        </a:spcBef>
                        <a:spcAft>
                          <a:spcPts val="0"/>
                        </a:spcAft>
                        <a:buNone/>
                      </a:pPr>
                      <a:r>
                        <a:rPr lang="en-US"/>
                        <a:t>Δυστοπία, αρνητική θεώρηση του μέλλοντος, έμφαση στα προβλήματα και σε αρνητικά συναισθήματα, ο εαυτός μας ως σωτήρας</a:t>
                      </a:r>
                      <a:endParaRPr/>
                    </a:p>
                  </a:txBody>
                  <a:tcPr marL="91425" marR="91425" marT="91425" marB="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c2793082b0_0_3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3:   </a:t>
            </a:r>
            <a:endParaRPr sz="1800"/>
          </a:p>
          <a:p>
            <a:pPr marL="0" lvl="0" indent="0" algn="just" rtl="0">
              <a:lnSpc>
                <a:spcPct val="115000"/>
              </a:lnSpc>
              <a:spcBef>
                <a:spcPts val="0"/>
              </a:spcBef>
              <a:spcAft>
                <a:spcPts val="0"/>
              </a:spcAft>
              <a:buNone/>
            </a:pPr>
            <a:r>
              <a:rPr lang="en-US" sz="1800"/>
              <a:t>       Η σημασία της θετικής ατζέντας </a:t>
            </a:r>
            <a:endParaRPr sz="1800"/>
          </a:p>
          <a:p>
            <a:pPr marL="0" lvl="0" indent="0" algn="just" rtl="0">
              <a:lnSpc>
                <a:spcPct val="115000"/>
              </a:lnSpc>
              <a:spcBef>
                <a:spcPts val="0"/>
              </a:spcBef>
              <a:spcAft>
                <a:spcPts val="0"/>
              </a:spcAft>
              <a:buNone/>
            </a:pPr>
            <a:r>
              <a:rPr lang="en-US" sz="1800"/>
              <a:t>   (Mihailova, 2021)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H σύγκριση μεταξύ θετικής και αρνητικής ατζέντας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455" name="Google Shape;455;g2c2793082b0_0_31"/>
          <p:cNvGrpSpPr/>
          <p:nvPr/>
        </p:nvGrpSpPr>
        <p:grpSpPr>
          <a:xfrm>
            <a:off x="0" y="0"/>
            <a:ext cx="8985250" cy="611188"/>
            <a:chOff x="0" y="0"/>
            <a:chExt cx="5660" cy="385"/>
          </a:xfrm>
        </p:grpSpPr>
        <p:sp>
          <p:nvSpPr>
            <p:cNvPr id="456" name="Google Shape;456;g2c2793082b0_0_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7" name="Google Shape;457;g2c2793082b0_0_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8" name="Google Shape;458;g2c2793082b0_0_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9" name="Google Shape;459;g2c2793082b0_0_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0" name="Google Shape;460;g2c2793082b0_0_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1" name="Google Shape;461;g2c2793082b0_0_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2" name="Google Shape;462;g2c2793082b0_0_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g2c2793082b0_0_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4" name="Google Shape;464;g2c2793082b0_0_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65" name="Google Shape;465;g2c2793082b0_0_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466" name="Google Shape;466;g2c2793082b0_0_31"/>
          <p:cNvGraphicFramePr/>
          <p:nvPr/>
        </p:nvGraphicFramePr>
        <p:xfrm>
          <a:off x="415300" y="3170975"/>
          <a:ext cx="8451825" cy="2865000"/>
        </p:xfrm>
        <a:graphic>
          <a:graphicData uri="http://schemas.openxmlformats.org/drawingml/2006/table">
            <a:tbl>
              <a:tblPr>
                <a:noFill/>
                <a:tableStyleId>{8378E997-5C30-4665-9FB0-16121276BBA2}</a:tableStyleId>
              </a:tblPr>
              <a:tblGrid>
                <a:gridCol w="2182000"/>
                <a:gridCol w="3240775"/>
                <a:gridCol w="3029050"/>
              </a:tblGrid>
              <a:tr h="381000">
                <a:tc>
                  <a:txBody>
                    <a:bodyPr/>
                    <a:lstStyle/>
                    <a:p>
                      <a:pPr marL="0" lvl="0" indent="0" algn="l" rtl="0">
                        <a:spcBef>
                          <a:spcPts val="0"/>
                        </a:spcBef>
                        <a:spcAft>
                          <a:spcPts val="0"/>
                        </a:spcAft>
                        <a:buNone/>
                      </a:pPr>
                      <a:r>
                        <a:rPr lang="en-US" b="1"/>
                        <a:t>Κριτήρια</a:t>
                      </a:r>
                      <a:endParaRPr b="1"/>
                    </a:p>
                  </a:txBody>
                  <a:tcPr marL="91425" marR="91425" marT="91425" marB="91425"/>
                </a:tc>
                <a:tc>
                  <a:txBody>
                    <a:bodyPr/>
                    <a:lstStyle/>
                    <a:p>
                      <a:pPr marL="0" lvl="0" indent="0" algn="l" rtl="0">
                        <a:spcBef>
                          <a:spcPts val="0"/>
                        </a:spcBef>
                        <a:spcAft>
                          <a:spcPts val="0"/>
                        </a:spcAft>
                        <a:buNone/>
                      </a:pPr>
                      <a:r>
                        <a:rPr lang="en-US" b="1"/>
                        <a:t>Θετική ατζέντα ή καμπάνια</a:t>
                      </a:r>
                      <a:endParaRPr b="1"/>
                    </a:p>
                  </a:txBody>
                  <a:tcPr marL="91425" marR="91425" marT="91425" marB="91425"/>
                </a:tc>
                <a:tc>
                  <a:txBody>
                    <a:bodyPr/>
                    <a:lstStyle/>
                    <a:p>
                      <a:pPr marL="0" lvl="0" indent="0" algn="l" rtl="0">
                        <a:spcBef>
                          <a:spcPts val="0"/>
                        </a:spcBef>
                        <a:spcAft>
                          <a:spcPts val="0"/>
                        </a:spcAft>
                        <a:buNone/>
                      </a:pPr>
                      <a:r>
                        <a:rPr lang="en-US" b="1"/>
                        <a:t>Αρνητική ατζέντα ή καμπάνια</a:t>
                      </a:r>
                      <a:endParaRPr b="1"/>
                    </a:p>
                  </a:txBody>
                  <a:tcPr marL="91425" marR="91425" marT="91425" marB="91425"/>
                </a:tc>
              </a:tr>
              <a:tr h="381000">
                <a:tc>
                  <a:txBody>
                    <a:bodyPr/>
                    <a:lstStyle/>
                    <a:p>
                      <a:pPr marL="0" lvl="0" indent="0" algn="l" rtl="0">
                        <a:spcBef>
                          <a:spcPts val="0"/>
                        </a:spcBef>
                        <a:spcAft>
                          <a:spcPts val="0"/>
                        </a:spcAft>
                        <a:buNone/>
                      </a:pPr>
                      <a:r>
                        <a:rPr lang="en-US"/>
                        <a:t>4. Στυλ</a:t>
                      </a:r>
                      <a:endParaRPr/>
                    </a:p>
                  </a:txBody>
                  <a:tcPr marL="91425" marR="91425" marT="91425" marB="91425"/>
                </a:tc>
                <a:tc>
                  <a:txBody>
                    <a:bodyPr/>
                    <a:lstStyle/>
                    <a:p>
                      <a:pPr marL="0" lvl="0" indent="0" algn="l" rtl="0">
                        <a:spcBef>
                          <a:spcPts val="0"/>
                        </a:spcBef>
                        <a:spcAft>
                          <a:spcPts val="0"/>
                        </a:spcAft>
                        <a:buNone/>
                      </a:pPr>
                      <a:r>
                        <a:rPr lang="en-US"/>
                        <a:t>ήρεμο, ανεκτικό ως προς τον αντίπαλο, άσκηση κριτικής με βάση αποδείξεις και στοιχεία</a:t>
                      </a:r>
                      <a:endParaRPr/>
                    </a:p>
                  </a:txBody>
                  <a:tcPr marL="91425" marR="91425" marT="91425" marB="91425"/>
                </a:tc>
                <a:tc>
                  <a:txBody>
                    <a:bodyPr/>
                    <a:lstStyle/>
                    <a:p>
                      <a:pPr marL="0" lvl="0" indent="0" algn="l" rtl="0">
                        <a:spcBef>
                          <a:spcPts val="0"/>
                        </a:spcBef>
                        <a:spcAft>
                          <a:spcPts val="0"/>
                        </a:spcAft>
                        <a:buNone/>
                      </a:pPr>
                      <a:r>
                        <a:rPr lang="en-US"/>
                        <a:t>επιθετικότητα, έμφαση σε σκάνδαλα</a:t>
                      </a:r>
                      <a:endParaRPr/>
                    </a:p>
                  </a:txBody>
                  <a:tcPr marL="91425" marR="91425" marT="91425" marB="91425"/>
                </a:tc>
              </a:tr>
              <a:tr h="381000">
                <a:tc>
                  <a:txBody>
                    <a:bodyPr/>
                    <a:lstStyle/>
                    <a:p>
                      <a:pPr marL="0" lvl="0" indent="0" algn="l" rtl="0">
                        <a:spcBef>
                          <a:spcPts val="0"/>
                        </a:spcBef>
                        <a:spcAft>
                          <a:spcPts val="0"/>
                        </a:spcAft>
                        <a:buNone/>
                      </a:pPr>
                      <a:r>
                        <a:rPr lang="en-US"/>
                        <a:t>5. Τόνος</a:t>
                      </a:r>
                      <a:endParaRPr/>
                    </a:p>
                  </a:txBody>
                  <a:tcPr marL="91425" marR="91425" marT="91425" marB="91425"/>
                </a:tc>
                <a:tc>
                  <a:txBody>
                    <a:bodyPr/>
                    <a:lstStyle/>
                    <a:p>
                      <a:pPr marL="0" lvl="0" indent="0" algn="l" rtl="0">
                        <a:spcBef>
                          <a:spcPts val="0"/>
                        </a:spcBef>
                        <a:spcAft>
                          <a:spcPts val="0"/>
                        </a:spcAft>
                        <a:buNone/>
                      </a:pPr>
                      <a:r>
                        <a:rPr lang="en-US"/>
                        <a:t>διαλογικός, δεν προσπαθεί να επιβάλλει στον πολίτη την οπτική του, προσπαθεί να τον οδηγήσει σταδιακά</a:t>
                      </a:r>
                      <a:endParaRPr/>
                    </a:p>
                  </a:txBody>
                  <a:tcPr marL="91425" marR="91425" marT="91425" marB="91425"/>
                </a:tc>
                <a:tc>
                  <a:txBody>
                    <a:bodyPr/>
                    <a:lstStyle/>
                    <a:p>
                      <a:pPr marL="0" lvl="0" indent="0" algn="l" rtl="0">
                        <a:spcBef>
                          <a:spcPts val="0"/>
                        </a:spcBef>
                        <a:spcAft>
                          <a:spcPts val="0"/>
                        </a:spcAft>
                        <a:buNone/>
                      </a:pPr>
                      <a:r>
                        <a:rPr lang="en-US"/>
                        <a:t>μονόλογος, έμφαση στον εαυτό μας, χρήση πολλών διλημμάτων </a:t>
                      </a:r>
                      <a:endParaRPr/>
                    </a:p>
                  </a:txBody>
                  <a:tcPr marL="91425" marR="91425" marT="91425" marB="91425"/>
                </a:tc>
              </a:tr>
              <a:tr h="381000">
                <a:tc>
                  <a:txBody>
                    <a:bodyPr/>
                    <a:lstStyle/>
                    <a:p>
                      <a:pPr marL="0" lvl="0" indent="0" algn="l" rtl="0">
                        <a:spcBef>
                          <a:spcPts val="0"/>
                        </a:spcBef>
                        <a:spcAft>
                          <a:spcPts val="0"/>
                        </a:spcAft>
                        <a:buNone/>
                      </a:pPr>
                      <a:r>
                        <a:rPr lang="en-US"/>
                        <a:t>6. το προφίλ του υποψήφιου </a:t>
                      </a:r>
                      <a:endParaRPr/>
                    </a:p>
                  </a:txBody>
                  <a:tcPr marL="91425" marR="91425" marT="91425" marB="91425"/>
                </a:tc>
                <a:tc>
                  <a:txBody>
                    <a:bodyPr/>
                    <a:lstStyle/>
                    <a:p>
                      <a:pPr marL="0" lvl="0" indent="0" algn="l" rtl="0">
                        <a:spcBef>
                          <a:spcPts val="0"/>
                        </a:spcBef>
                        <a:spcAft>
                          <a:spcPts val="0"/>
                        </a:spcAft>
                        <a:buNone/>
                      </a:pPr>
                      <a:r>
                        <a:rPr lang="en-US"/>
                        <a:t>συνήθως έχουμε χαρισματικούς υποψήφιους και υψηλό βαθμό αποδοχής </a:t>
                      </a:r>
                      <a:endParaRPr/>
                    </a:p>
                  </a:txBody>
                  <a:tcPr marL="91425" marR="91425" marT="91425" marB="91425"/>
                </a:tc>
                <a:tc>
                  <a:txBody>
                    <a:bodyPr/>
                    <a:lstStyle/>
                    <a:p>
                      <a:pPr marL="0" lvl="0" indent="0" algn="l" rtl="0">
                        <a:spcBef>
                          <a:spcPts val="0"/>
                        </a:spcBef>
                        <a:spcAft>
                          <a:spcPts val="0"/>
                        </a:spcAft>
                        <a:buNone/>
                      </a:pPr>
                      <a:r>
                        <a:rPr lang="en-US"/>
                        <a:t>συνήθως έχουμε πολιτικούς με αμφιλεγόμενα χαρακτηριστικά στην κοινή γνώμη</a:t>
                      </a:r>
                      <a:endParaRPr/>
                    </a:p>
                  </a:txBody>
                  <a:tcPr marL="91425" marR="91425" marT="91425" marB="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c2384a0324_0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a:t>
            </a:r>
            <a:endParaRPr sz="1800"/>
          </a:p>
          <a:p>
            <a:pPr marL="0" lvl="0" indent="0" algn="just" rtl="0">
              <a:lnSpc>
                <a:spcPct val="115000"/>
              </a:lnSpc>
              <a:spcBef>
                <a:spcPts val="0"/>
              </a:spcBef>
              <a:spcAft>
                <a:spcPts val="0"/>
              </a:spcAft>
              <a:buNone/>
            </a:pPr>
            <a:r>
              <a:rPr lang="en-US" sz="1800"/>
              <a:t>       H στρατηγική διάσταση της πολιτικής επικοινωνίας σε περιόδους εκλογών</a:t>
            </a:r>
            <a:endParaRPr sz="1800"/>
          </a:p>
          <a:p>
            <a:pPr marL="457200" lvl="0" indent="-342900" algn="just" rtl="0">
              <a:lnSpc>
                <a:spcPct val="115000"/>
              </a:lnSpc>
              <a:spcBef>
                <a:spcPts val="0"/>
              </a:spcBef>
              <a:spcAft>
                <a:spcPts val="0"/>
              </a:spcAft>
              <a:buSzPts val="1800"/>
              <a:buChar char="-"/>
            </a:pPr>
            <a:r>
              <a:rPr lang="en-US" sz="1800"/>
              <a:t>Στην πράξη η πολιτική επικοινωνία δε σταματά ποτέ. Αυτό που διακρίνει την προεκλογική περίοδο από τις υπόλοιπες περιόδους είναι πως όλες οι βασικές επιδιώξεις και διαδικασίες πρέπει να διεκπεραιώνονται ταυτόχρονα και σε σύντομο χρονικό διάστημα. Δηλαδή: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 Επικοινωνία σε επίπεδο φορέα/ οργανωσιακή (π.χ. κόμμα: ηγεσία, στελέχη, εθελοντές, δωρητές)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  Επικοινωνία με ομάδες συμφερόντων (χτίσιμο συμμαχιών, βελτίωση σχέσεων, άρση συγκρούσεων)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iii) Επικοινωνία με τα ΜΜΕ (σχέσεις με ΜΜΕ, διευθυντές σύνταξης, δημοσιογράφους, agenda setting, framing, priming…)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iv) Επικοινωνία με γενικό κοινό (διαφήμιση, marketing, εικόνα, μήνυμα) </a:t>
            </a:r>
            <a:endParaRPr sz="1800"/>
          </a:p>
          <a:p>
            <a:pPr marL="0" lvl="0" indent="0" algn="just" rtl="0">
              <a:lnSpc>
                <a:spcPct val="115000"/>
              </a:lnSpc>
              <a:spcBef>
                <a:spcPts val="0"/>
              </a:spcBef>
              <a:spcAft>
                <a:spcPts val="0"/>
              </a:spcAft>
              <a:buNone/>
            </a:pPr>
            <a:endParaRPr sz="1800"/>
          </a:p>
        </p:txBody>
      </p:sp>
      <p:grpSp>
        <p:nvGrpSpPr>
          <p:cNvPr id="143" name="Google Shape;143;g2c2384a0324_0_0"/>
          <p:cNvGrpSpPr/>
          <p:nvPr/>
        </p:nvGrpSpPr>
        <p:grpSpPr>
          <a:xfrm>
            <a:off x="0" y="0"/>
            <a:ext cx="8985250" cy="611188"/>
            <a:chOff x="0" y="0"/>
            <a:chExt cx="5660" cy="385"/>
          </a:xfrm>
        </p:grpSpPr>
        <p:sp>
          <p:nvSpPr>
            <p:cNvPr id="144" name="Google Shape;144;g2c2384a0324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g2c2384a0324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g2c2384a0324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g2c2384a0324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g2c2384a0324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g2c2384a0324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g2c2384a0324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g2c2384a0324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g2c2384a0324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3" name="Google Shape;153;g2c2384a0324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c2384a0324_2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err="1"/>
              <a:t>Ενότητα</a:t>
            </a:r>
            <a:r>
              <a:rPr lang="en-US" sz="1800" dirty="0"/>
              <a:t> 1:   </a:t>
            </a:r>
            <a:endParaRPr sz="1800"/>
          </a:p>
          <a:p>
            <a:pPr marL="0" lvl="0" indent="0" algn="just" rtl="0">
              <a:lnSpc>
                <a:spcPct val="115000"/>
              </a:lnSpc>
              <a:spcBef>
                <a:spcPts val="0"/>
              </a:spcBef>
              <a:spcAft>
                <a:spcPts val="0"/>
              </a:spcAft>
              <a:buNone/>
            </a:pPr>
            <a:r>
              <a:rPr lang="en-US" sz="1800" dirty="0"/>
              <a:t>       H </a:t>
            </a:r>
            <a:r>
              <a:rPr lang="en-US" sz="1800" dirty="0" err="1"/>
              <a:t>στρατηγική</a:t>
            </a:r>
            <a:r>
              <a:rPr lang="en-US" sz="1800" dirty="0"/>
              <a:t> </a:t>
            </a:r>
            <a:r>
              <a:rPr lang="en-US" sz="1800" dirty="0" err="1"/>
              <a:t>διάσταση</a:t>
            </a:r>
            <a:r>
              <a:rPr lang="en-US" sz="1800" dirty="0"/>
              <a:t> </a:t>
            </a:r>
            <a:r>
              <a:rPr lang="en-US" sz="1800" dirty="0" err="1"/>
              <a:t>της</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σε</a:t>
            </a:r>
            <a:r>
              <a:rPr lang="en-US" sz="1800" dirty="0"/>
              <a:t> </a:t>
            </a:r>
            <a:r>
              <a:rPr lang="en-US" sz="1800" dirty="0" err="1"/>
              <a:t>περιόδους</a:t>
            </a:r>
            <a:r>
              <a:rPr lang="en-US" sz="1800" dirty="0"/>
              <a:t> </a:t>
            </a:r>
            <a:r>
              <a:rPr lang="en-US" sz="1800" dirty="0" err="1"/>
              <a:t>εκλογών</a:t>
            </a:r>
            <a:endParaRPr sz="1800"/>
          </a:p>
          <a:p>
            <a:pPr marL="457200" lvl="0" indent="-342900" algn="just" rtl="0">
              <a:lnSpc>
                <a:spcPct val="115000"/>
              </a:lnSpc>
              <a:spcBef>
                <a:spcPts val="0"/>
              </a:spcBef>
              <a:spcAft>
                <a:spcPts val="0"/>
              </a:spcAft>
              <a:buSzPts val="1800"/>
              <a:buChar char="-"/>
            </a:pPr>
            <a:r>
              <a:rPr lang="en-US" sz="1800" dirty="0" err="1"/>
              <a:t>Στην</a:t>
            </a:r>
            <a:r>
              <a:rPr lang="en-US" sz="1800" dirty="0"/>
              <a:t> </a:t>
            </a:r>
            <a:r>
              <a:rPr lang="en-US" sz="1800" dirty="0" err="1"/>
              <a:t>προεκλογική</a:t>
            </a:r>
            <a:r>
              <a:rPr lang="en-US" sz="1800" dirty="0"/>
              <a:t> </a:t>
            </a:r>
            <a:r>
              <a:rPr lang="en-US" sz="1800" dirty="0" err="1"/>
              <a:t>περίοδο</a:t>
            </a:r>
            <a:r>
              <a:rPr lang="en-US" sz="1800" dirty="0"/>
              <a:t> </a:t>
            </a:r>
            <a:r>
              <a:rPr lang="en-US" sz="1800" dirty="0" err="1"/>
              <a:t>δεν</a:t>
            </a:r>
            <a:r>
              <a:rPr lang="en-US" sz="1800" dirty="0"/>
              <a:t> </a:t>
            </a:r>
            <a:r>
              <a:rPr lang="en-US" sz="1800" dirty="0" err="1"/>
              <a:t>μπορούμε</a:t>
            </a:r>
            <a:r>
              <a:rPr lang="en-US" sz="1800" dirty="0"/>
              <a:t> </a:t>
            </a:r>
            <a:r>
              <a:rPr lang="en-US" sz="1800" dirty="0" err="1"/>
              <a:t>να</a:t>
            </a:r>
            <a:r>
              <a:rPr lang="en-US" sz="1800" dirty="0"/>
              <a:t> </a:t>
            </a:r>
            <a:r>
              <a:rPr lang="en-US" sz="1800" dirty="0" err="1"/>
              <a:t>υποτιμήσουμε</a:t>
            </a:r>
            <a:r>
              <a:rPr lang="en-US" sz="1800" dirty="0"/>
              <a:t> </a:t>
            </a:r>
            <a:r>
              <a:rPr lang="en-US" sz="1800" dirty="0" err="1"/>
              <a:t>καμία</a:t>
            </a:r>
            <a:r>
              <a:rPr lang="en-US" sz="1800" dirty="0"/>
              <a:t> </a:t>
            </a:r>
            <a:r>
              <a:rPr lang="en-US" sz="1800" dirty="0" err="1"/>
              <a:t>από</a:t>
            </a:r>
            <a:r>
              <a:rPr lang="en-US" sz="1800" dirty="0"/>
              <a:t> </a:t>
            </a:r>
            <a:r>
              <a:rPr lang="en-US" sz="1800" dirty="0" err="1"/>
              <a:t>τις</a:t>
            </a:r>
            <a:r>
              <a:rPr lang="en-US" sz="1800" dirty="0"/>
              <a:t> </a:t>
            </a:r>
            <a:r>
              <a:rPr lang="en-US" sz="1800" dirty="0" err="1"/>
              <a:t>διακριτές</a:t>
            </a:r>
            <a:r>
              <a:rPr lang="en-US" sz="1800" dirty="0"/>
              <a:t> </a:t>
            </a:r>
            <a:r>
              <a:rPr lang="en-US" sz="1800" dirty="0" err="1"/>
              <a:t>μορφές</a:t>
            </a:r>
            <a:r>
              <a:rPr lang="en-US" sz="1800" dirty="0"/>
              <a:t> </a:t>
            </a:r>
            <a:r>
              <a:rPr lang="en-US" sz="1800" dirty="0" err="1"/>
              <a:t>επικοινωνίας</a:t>
            </a:r>
            <a:r>
              <a:rPr lang="en-US" sz="1800" dirty="0"/>
              <a:t>. </a:t>
            </a:r>
            <a:r>
              <a:rPr lang="en-US" sz="1800" dirty="0" err="1"/>
              <a:t>Τόσο</a:t>
            </a:r>
            <a:r>
              <a:rPr lang="en-US" sz="1800" dirty="0"/>
              <a:t> </a:t>
            </a:r>
            <a:r>
              <a:rPr lang="en-US" sz="1800" dirty="0" err="1"/>
              <a:t>σε</a:t>
            </a:r>
            <a:r>
              <a:rPr lang="en-US" sz="1800" dirty="0"/>
              <a:t> </a:t>
            </a:r>
            <a:r>
              <a:rPr lang="en-US" sz="1800" dirty="0" err="1"/>
              <a:t>επίπεδο</a:t>
            </a:r>
            <a:r>
              <a:rPr lang="en-US" sz="1800" dirty="0"/>
              <a:t> </a:t>
            </a:r>
            <a:r>
              <a:rPr lang="en-US" sz="1800" dirty="0" err="1"/>
              <a:t>έρευνας</a:t>
            </a:r>
            <a:r>
              <a:rPr lang="en-US" sz="1800" dirty="0"/>
              <a:t> </a:t>
            </a:r>
            <a:r>
              <a:rPr lang="en-US" sz="1800" dirty="0" err="1"/>
              <a:t>όσο</a:t>
            </a:r>
            <a:r>
              <a:rPr lang="en-US" sz="1800" dirty="0"/>
              <a:t> </a:t>
            </a:r>
            <a:r>
              <a:rPr lang="en-US" sz="1800" dirty="0" err="1"/>
              <a:t>και</a:t>
            </a:r>
            <a:r>
              <a:rPr lang="en-US" sz="1800" dirty="0"/>
              <a:t> </a:t>
            </a:r>
            <a:r>
              <a:rPr lang="en-US" sz="1800" dirty="0" err="1"/>
              <a:t>στην</a:t>
            </a:r>
            <a:r>
              <a:rPr lang="en-US" sz="1800" dirty="0"/>
              <a:t> </a:t>
            </a:r>
            <a:r>
              <a:rPr lang="en-US" sz="1800" dirty="0" err="1"/>
              <a:t>εφαρμοσμένη</a:t>
            </a:r>
            <a:r>
              <a:rPr lang="en-US" sz="1800" dirty="0"/>
              <a:t> </a:t>
            </a:r>
            <a:r>
              <a:rPr lang="en-US" sz="1800" dirty="0" err="1"/>
              <a:t>πολιτική</a:t>
            </a:r>
            <a:r>
              <a:rPr lang="en-US" sz="1800" dirty="0"/>
              <a:t> </a:t>
            </a:r>
            <a:r>
              <a:rPr lang="en-US" sz="1800" dirty="0" err="1"/>
              <a:t>υπάρχει</a:t>
            </a:r>
            <a:r>
              <a:rPr lang="en-US" sz="1800" dirty="0"/>
              <a:t> η </a:t>
            </a:r>
            <a:r>
              <a:rPr lang="en-US" sz="1800" dirty="0" err="1"/>
              <a:t>αντίληψη</a:t>
            </a:r>
            <a:r>
              <a:rPr lang="en-US" sz="1800" dirty="0"/>
              <a:t> </a:t>
            </a:r>
            <a:r>
              <a:rPr lang="en-US" sz="1800" dirty="0" err="1"/>
              <a:t>ότι</a:t>
            </a:r>
            <a:r>
              <a:rPr lang="en-US" sz="1800" dirty="0"/>
              <a:t> </a:t>
            </a:r>
            <a:r>
              <a:rPr lang="en-US" sz="1800" dirty="0" err="1"/>
              <a:t>πλέον</a:t>
            </a:r>
            <a:r>
              <a:rPr lang="en-US" sz="1800" dirty="0"/>
              <a:t> </a:t>
            </a:r>
            <a:r>
              <a:rPr lang="en-US" sz="1800" dirty="0" err="1"/>
              <a:t>έχουμε</a:t>
            </a:r>
            <a:r>
              <a:rPr lang="en-US" sz="1800" dirty="0"/>
              <a:t> </a:t>
            </a:r>
            <a:r>
              <a:rPr lang="en-US" sz="1800" dirty="0" err="1"/>
              <a:t>ένα</a:t>
            </a:r>
            <a:r>
              <a:rPr lang="en-US" sz="1800" dirty="0"/>
              <a:t> </a:t>
            </a:r>
            <a:r>
              <a:rPr lang="en-US" sz="1800" dirty="0" err="1"/>
              <a:t>ενσωματωμένο</a:t>
            </a:r>
            <a:r>
              <a:rPr lang="en-US" sz="1800" dirty="0"/>
              <a:t> </a:t>
            </a:r>
            <a:r>
              <a:rPr lang="en-US" sz="1800" dirty="0" err="1"/>
              <a:t>μοντέλο</a:t>
            </a:r>
            <a:r>
              <a:rPr lang="en-US" sz="1800" dirty="0"/>
              <a:t> </a:t>
            </a:r>
            <a:r>
              <a:rPr lang="en-US" sz="1800" dirty="0" err="1" smtClean="0"/>
              <a:t>στρατηγική</a:t>
            </a:r>
            <a:r>
              <a:rPr lang="el-GR" sz="1800" dirty="0" smtClean="0"/>
              <a:t>ς</a:t>
            </a:r>
            <a:r>
              <a:rPr lang="en-US" sz="1800" dirty="0" smtClean="0"/>
              <a:t> </a:t>
            </a:r>
            <a:r>
              <a:rPr lang="en-US" sz="1800" dirty="0" err="1"/>
              <a:t>πολιτικής</a:t>
            </a:r>
            <a:r>
              <a:rPr lang="en-US" sz="1800" dirty="0"/>
              <a:t> </a:t>
            </a:r>
            <a:r>
              <a:rPr lang="en-US" sz="1800" dirty="0" err="1"/>
              <a:t>επικοινωνίας</a:t>
            </a:r>
            <a:r>
              <a:rPr lang="en-US" sz="1800" dirty="0"/>
              <a:t> </a:t>
            </a:r>
            <a:r>
              <a:rPr lang="en-US" sz="1800" dirty="0" err="1"/>
              <a:t>στις</a:t>
            </a:r>
            <a:r>
              <a:rPr lang="en-US" sz="1800" dirty="0"/>
              <a:t> </a:t>
            </a:r>
            <a:r>
              <a:rPr lang="en-US" sz="1800" dirty="0" err="1"/>
              <a:t>εκλογές</a:t>
            </a:r>
            <a:r>
              <a:rPr lang="en-US" sz="1800" dirty="0"/>
              <a:t>.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dirty="0" err="1"/>
              <a:t>Αξιοσημείωτη</a:t>
            </a:r>
            <a:r>
              <a:rPr lang="en-US" sz="1800" dirty="0"/>
              <a:t> </a:t>
            </a:r>
            <a:r>
              <a:rPr lang="en-US" sz="1800" dirty="0" err="1"/>
              <a:t>παρατήρηση</a:t>
            </a:r>
            <a:r>
              <a:rPr lang="en-US" sz="1800" dirty="0"/>
              <a:t>: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Δεν</a:t>
            </a:r>
            <a:r>
              <a:rPr lang="en-US" sz="1800" dirty="0"/>
              <a:t> </a:t>
            </a:r>
            <a:r>
              <a:rPr lang="en-US" sz="1800" dirty="0" err="1"/>
              <a:t>έχουν</a:t>
            </a:r>
            <a:r>
              <a:rPr lang="en-US" sz="1800" dirty="0"/>
              <a:t> </a:t>
            </a:r>
            <a:r>
              <a:rPr lang="en-US" sz="1800" dirty="0" err="1"/>
              <a:t>όλα</a:t>
            </a:r>
            <a:r>
              <a:rPr lang="en-US" sz="1800" dirty="0"/>
              <a:t> </a:t>
            </a:r>
            <a:r>
              <a:rPr lang="en-US" sz="1800" dirty="0" err="1"/>
              <a:t>τα</a:t>
            </a:r>
            <a:r>
              <a:rPr lang="en-US" sz="1800" dirty="0"/>
              <a:t> </a:t>
            </a:r>
            <a:r>
              <a:rPr lang="en-US" sz="1800" dirty="0" err="1"/>
              <a:t>κόμματα</a:t>
            </a:r>
            <a:r>
              <a:rPr lang="en-US" sz="1800" dirty="0"/>
              <a:t> </a:t>
            </a:r>
            <a:r>
              <a:rPr lang="en-US" sz="1800" dirty="0" err="1"/>
              <a:t>τις</a:t>
            </a:r>
            <a:r>
              <a:rPr lang="en-US" sz="1800" dirty="0"/>
              <a:t> </a:t>
            </a:r>
            <a:r>
              <a:rPr lang="en-US" sz="1800" dirty="0" err="1"/>
              <a:t>ίδιες</a:t>
            </a:r>
            <a:r>
              <a:rPr lang="en-US" sz="1800" dirty="0"/>
              <a:t> </a:t>
            </a:r>
            <a:r>
              <a:rPr lang="en-US" sz="1800" dirty="0" err="1"/>
              <a:t>επιδιώξεις</a:t>
            </a:r>
            <a:r>
              <a:rPr lang="en-US" sz="1800" dirty="0"/>
              <a:t>, </a:t>
            </a:r>
            <a:r>
              <a:rPr lang="en-US" sz="1800" dirty="0" err="1"/>
              <a:t>ούτε</a:t>
            </a:r>
            <a:r>
              <a:rPr lang="en-US" sz="1800" dirty="0"/>
              <a:t> </a:t>
            </a:r>
            <a:r>
              <a:rPr lang="en-US" sz="1800" dirty="0" err="1"/>
              <a:t>την</a:t>
            </a:r>
            <a:r>
              <a:rPr lang="en-US" sz="1800" dirty="0"/>
              <a:t> </a:t>
            </a:r>
            <a:r>
              <a:rPr lang="en-US" sz="1800" dirty="0" err="1"/>
              <a:t>ίδια</a:t>
            </a:r>
            <a:r>
              <a:rPr lang="en-US" sz="1800" dirty="0"/>
              <a:t> </a:t>
            </a:r>
            <a:r>
              <a:rPr lang="en-US" sz="1800" dirty="0" err="1"/>
              <a:t>αντίληψη</a:t>
            </a:r>
            <a:r>
              <a:rPr lang="en-US" sz="1800" dirty="0"/>
              <a:t> </a:t>
            </a:r>
            <a:r>
              <a:rPr lang="en-US" sz="1800" dirty="0" err="1"/>
              <a:t>και</a:t>
            </a:r>
            <a:r>
              <a:rPr lang="en-US" sz="1800" dirty="0"/>
              <a:t> </a:t>
            </a:r>
            <a:r>
              <a:rPr lang="en-US" sz="1800" dirty="0" err="1"/>
              <a:t>προσέγγιση</a:t>
            </a:r>
            <a:r>
              <a:rPr lang="en-US" sz="1800" dirty="0"/>
              <a:t> </a:t>
            </a:r>
            <a:r>
              <a:rPr lang="en-US" sz="1800" dirty="0" err="1"/>
              <a:t>για</a:t>
            </a:r>
            <a:r>
              <a:rPr lang="en-US" sz="1800" dirty="0"/>
              <a:t> </a:t>
            </a:r>
            <a:r>
              <a:rPr lang="en-US" sz="1800" dirty="0" err="1"/>
              <a:t>την</a:t>
            </a:r>
            <a:r>
              <a:rPr lang="en-US" sz="1800" dirty="0"/>
              <a:t> </a:t>
            </a:r>
            <a:r>
              <a:rPr lang="en-US" sz="1800" dirty="0" err="1"/>
              <a:t>πολιτική</a:t>
            </a:r>
            <a:r>
              <a:rPr lang="en-US" sz="1800" dirty="0"/>
              <a:t> </a:t>
            </a:r>
            <a:r>
              <a:rPr lang="en-US" sz="1800" dirty="0" err="1"/>
              <a:t>επικοινωνία</a:t>
            </a:r>
            <a:r>
              <a:rPr lang="en-US" sz="1800" dirty="0"/>
              <a:t> (</a:t>
            </a:r>
            <a:r>
              <a:rPr lang="en-US" sz="1800" dirty="0" err="1"/>
              <a:t>π.χ</a:t>
            </a:r>
            <a:r>
              <a:rPr lang="en-US" sz="1800" dirty="0"/>
              <a:t>. </a:t>
            </a:r>
            <a:r>
              <a:rPr lang="en-US" sz="1800" dirty="0" err="1"/>
              <a:t>ένα</a:t>
            </a:r>
            <a:r>
              <a:rPr lang="en-US" sz="1800" dirty="0"/>
              <a:t> </a:t>
            </a:r>
            <a:r>
              <a:rPr lang="en-US" sz="1800" dirty="0" err="1"/>
              <a:t>μικρό</a:t>
            </a:r>
            <a:r>
              <a:rPr lang="en-US" sz="1800" dirty="0"/>
              <a:t> </a:t>
            </a:r>
            <a:r>
              <a:rPr lang="en-US" sz="1800" dirty="0" err="1"/>
              <a:t>κόμμα</a:t>
            </a:r>
            <a:r>
              <a:rPr lang="en-US" sz="1800" dirty="0"/>
              <a:t> </a:t>
            </a:r>
            <a:r>
              <a:rPr lang="en-US" sz="1800" dirty="0" err="1"/>
              <a:t>της</a:t>
            </a:r>
            <a:r>
              <a:rPr lang="en-US" sz="1800" dirty="0"/>
              <a:t> </a:t>
            </a:r>
            <a:r>
              <a:rPr lang="en-US" sz="1800" dirty="0" err="1"/>
              <a:t>αντιπολίτευσης</a:t>
            </a:r>
            <a:r>
              <a:rPr lang="en-US" sz="1800" dirty="0"/>
              <a:t>, </a:t>
            </a:r>
            <a:r>
              <a:rPr lang="en-US" sz="1800" dirty="0" err="1"/>
              <a:t>θέλει</a:t>
            </a:r>
            <a:r>
              <a:rPr lang="en-US" sz="1800" dirty="0"/>
              <a:t> </a:t>
            </a:r>
            <a:r>
              <a:rPr lang="en-US" sz="1800" dirty="0" err="1"/>
              <a:t>να</a:t>
            </a:r>
            <a:r>
              <a:rPr lang="en-US" sz="1800" dirty="0"/>
              <a:t> </a:t>
            </a:r>
            <a:r>
              <a:rPr lang="en-US" sz="1800" dirty="0" err="1"/>
              <a:t>αυξήσει</a:t>
            </a:r>
            <a:r>
              <a:rPr lang="en-US" sz="1800" dirty="0"/>
              <a:t> </a:t>
            </a:r>
            <a:r>
              <a:rPr lang="en-US" sz="1800" dirty="0" err="1"/>
              <a:t>τη</a:t>
            </a:r>
            <a:r>
              <a:rPr lang="en-US" sz="1800" dirty="0"/>
              <a:t> </a:t>
            </a:r>
            <a:r>
              <a:rPr lang="en-US" sz="1800" dirty="0" err="1"/>
              <a:t>δύναμή</a:t>
            </a:r>
            <a:r>
              <a:rPr lang="en-US" sz="1800" dirty="0"/>
              <a:t> </a:t>
            </a:r>
            <a:r>
              <a:rPr lang="en-US" sz="1800" dirty="0" err="1"/>
              <a:t>του</a:t>
            </a:r>
            <a:r>
              <a:rPr lang="en-US" sz="1800" dirty="0"/>
              <a:t> </a:t>
            </a:r>
            <a:r>
              <a:rPr lang="en-US" sz="1800" dirty="0" err="1"/>
              <a:t>αλλά</a:t>
            </a:r>
            <a:r>
              <a:rPr lang="en-US" sz="1800" dirty="0"/>
              <a:t> </a:t>
            </a:r>
            <a:r>
              <a:rPr lang="en-US" sz="1800" dirty="0" err="1"/>
              <a:t>δεν</a:t>
            </a:r>
            <a:r>
              <a:rPr lang="en-US" sz="1800" dirty="0"/>
              <a:t> </a:t>
            </a:r>
            <a:r>
              <a:rPr lang="en-US" sz="1800" dirty="0" err="1"/>
              <a:t>θέλει</a:t>
            </a:r>
            <a:r>
              <a:rPr lang="en-US" sz="1800" dirty="0"/>
              <a:t> </a:t>
            </a:r>
            <a:r>
              <a:rPr lang="en-US" sz="1800" dirty="0" err="1"/>
              <a:t>να</a:t>
            </a:r>
            <a:r>
              <a:rPr lang="en-US" sz="1800" dirty="0"/>
              <a:t> </a:t>
            </a:r>
            <a:r>
              <a:rPr lang="en-US" sz="1800" dirty="0" err="1"/>
              <a:t>κυβερνήσει</a:t>
            </a:r>
            <a:r>
              <a:rPr lang="en-US" sz="1800" dirty="0"/>
              <a:t>, </a:t>
            </a:r>
            <a:r>
              <a:rPr lang="en-US" sz="1800" dirty="0" err="1"/>
              <a:t>ένα</a:t>
            </a:r>
            <a:r>
              <a:rPr lang="en-US" sz="1800" dirty="0"/>
              <a:t> </a:t>
            </a:r>
            <a:r>
              <a:rPr lang="en-US" sz="1800" dirty="0" err="1"/>
              <a:t>μεσαίο</a:t>
            </a:r>
            <a:r>
              <a:rPr lang="en-US" sz="1800" dirty="0"/>
              <a:t> </a:t>
            </a:r>
            <a:r>
              <a:rPr lang="en-US" sz="1800" dirty="0" err="1"/>
              <a:t>κόμμα</a:t>
            </a:r>
            <a:r>
              <a:rPr lang="en-US" sz="1800" dirty="0"/>
              <a:t> </a:t>
            </a:r>
            <a:r>
              <a:rPr lang="en-US" sz="1800" dirty="0" err="1"/>
              <a:t>της</a:t>
            </a:r>
            <a:r>
              <a:rPr lang="en-US" sz="1800" dirty="0"/>
              <a:t> </a:t>
            </a:r>
            <a:r>
              <a:rPr lang="en-US" sz="1800" dirty="0" err="1"/>
              <a:t>αντιπολίτευσης</a:t>
            </a:r>
            <a:r>
              <a:rPr lang="en-US" sz="1800" dirty="0"/>
              <a:t> </a:t>
            </a:r>
            <a:r>
              <a:rPr lang="en-US" sz="1800" dirty="0" err="1"/>
              <a:t>θέλει</a:t>
            </a:r>
            <a:r>
              <a:rPr lang="en-US" sz="1800" dirty="0"/>
              <a:t> </a:t>
            </a:r>
            <a:r>
              <a:rPr lang="en-US" sz="1800" dirty="0" err="1"/>
              <a:t>να</a:t>
            </a:r>
            <a:r>
              <a:rPr lang="en-US" sz="1800" dirty="0"/>
              <a:t> </a:t>
            </a:r>
            <a:r>
              <a:rPr lang="en-US" sz="1800" dirty="0" err="1"/>
              <a:t>αναδειχθεί</a:t>
            </a:r>
            <a:r>
              <a:rPr lang="en-US" sz="1800" dirty="0"/>
              <a:t> </a:t>
            </a:r>
            <a:r>
              <a:rPr lang="en-US" sz="1800" dirty="0" err="1"/>
              <a:t>ηγέτης</a:t>
            </a:r>
            <a:r>
              <a:rPr lang="en-US" sz="1800" dirty="0"/>
              <a:t> </a:t>
            </a:r>
            <a:r>
              <a:rPr lang="en-US" sz="1800" dirty="0" err="1"/>
              <a:t>της</a:t>
            </a:r>
            <a:r>
              <a:rPr lang="en-US" sz="1800" dirty="0"/>
              <a:t> </a:t>
            </a:r>
            <a:r>
              <a:rPr lang="en-US" sz="1800" dirty="0" err="1"/>
              <a:t>αντιπολίτευσης</a:t>
            </a:r>
            <a:r>
              <a:rPr lang="en-US" sz="1800" dirty="0"/>
              <a:t>)</a:t>
            </a:r>
            <a:endParaRPr sz="1800"/>
          </a:p>
          <a:p>
            <a:pPr marL="9144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Αυτό</a:t>
            </a:r>
            <a:r>
              <a:rPr lang="en-US" sz="1800" dirty="0"/>
              <a:t> </a:t>
            </a:r>
            <a:r>
              <a:rPr lang="en-US" sz="1800" dirty="0" err="1"/>
              <a:t>μεταφράζεται</a:t>
            </a:r>
            <a:r>
              <a:rPr lang="en-US" sz="1800" dirty="0"/>
              <a:t> </a:t>
            </a:r>
            <a:r>
              <a:rPr lang="en-US" sz="1800" dirty="0" err="1"/>
              <a:t>σε</a:t>
            </a:r>
            <a:r>
              <a:rPr lang="en-US" sz="1800" dirty="0"/>
              <a:t> </a:t>
            </a:r>
            <a:r>
              <a:rPr lang="en-US" sz="1800" dirty="0" err="1"/>
              <a:t>διαφορετικές</a:t>
            </a:r>
            <a:r>
              <a:rPr lang="en-US" sz="1800" dirty="0"/>
              <a:t> </a:t>
            </a:r>
            <a:r>
              <a:rPr lang="en-US" sz="1800" dirty="0" err="1"/>
              <a:t>επιλογές</a:t>
            </a:r>
            <a:r>
              <a:rPr lang="en-US" sz="1800" dirty="0"/>
              <a:t> </a:t>
            </a:r>
            <a:r>
              <a:rPr lang="en-US" sz="1800" dirty="0" err="1"/>
              <a:t>στην</a:t>
            </a:r>
            <a:r>
              <a:rPr lang="en-US" sz="1800" dirty="0"/>
              <a:t> </a:t>
            </a:r>
            <a:r>
              <a:rPr lang="en-US" sz="1800" dirty="0" err="1"/>
              <a:t>επικοινωνία</a:t>
            </a:r>
            <a:r>
              <a:rPr lang="en-US" sz="1800" dirty="0"/>
              <a:t> </a:t>
            </a:r>
            <a:r>
              <a:rPr lang="en-US" sz="1800" dirty="0" err="1"/>
              <a:t>τους</a:t>
            </a:r>
            <a:r>
              <a:rPr lang="en-US" sz="1800" dirty="0"/>
              <a:t> </a:t>
            </a:r>
            <a:r>
              <a:rPr lang="en-US" sz="1800" dirty="0" err="1"/>
              <a:t>σε</a:t>
            </a:r>
            <a:r>
              <a:rPr lang="en-US" sz="1800" dirty="0"/>
              <a:t> </a:t>
            </a:r>
            <a:r>
              <a:rPr lang="en-US" sz="1800" dirty="0" err="1"/>
              <a:t>όλες</a:t>
            </a:r>
            <a:r>
              <a:rPr lang="en-US" sz="1800" dirty="0"/>
              <a:t> </a:t>
            </a:r>
            <a:r>
              <a:rPr lang="en-US" sz="1800" dirty="0" err="1"/>
              <a:t>τις</a:t>
            </a:r>
            <a:r>
              <a:rPr lang="en-US" sz="1800" dirty="0"/>
              <a:t> </a:t>
            </a:r>
            <a:r>
              <a:rPr lang="en-US" sz="1800" dirty="0" err="1"/>
              <a:t>διαφορετικές</a:t>
            </a:r>
            <a:r>
              <a:rPr lang="en-US" sz="1800" dirty="0"/>
              <a:t> </a:t>
            </a:r>
            <a:r>
              <a:rPr lang="en-US" sz="1800" dirty="0" err="1"/>
              <a:t>εκδοχές</a:t>
            </a:r>
            <a:endParaRPr sz="1800"/>
          </a:p>
        </p:txBody>
      </p:sp>
      <p:grpSp>
        <p:nvGrpSpPr>
          <p:cNvPr id="159" name="Google Shape;159;g2c2384a0324_2_0"/>
          <p:cNvGrpSpPr/>
          <p:nvPr/>
        </p:nvGrpSpPr>
        <p:grpSpPr>
          <a:xfrm>
            <a:off x="0" y="0"/>
            <a:ext cx="8985250" cy="611188"/>
            <a:chOff x="0" y="0"/>
            <a:chExt cx="5660" cy="385"/>
          </a:xfrm>
        </p:grpSpPr>
        <p:sp>
          <p:nvSpPr>
            <p:cNvPr id="160" name="Google Shape;160;g2c2384a0324_2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1" name="Google Shape;161;g2c2384a0324_2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g2c2384a0324_2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Google Shape;163;g2c2384a0324_2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Google Shape;164;g2c2384a0324_2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g2c2384a0324_2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Google Shape;166;g2c2384a0324_2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Google Shape;167;g2c2384a0324_2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Google Shape;168;g2c2384a0324_2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69" name="Google Shape;169;g2c2384a0324_2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c2384a0324_2_15"/>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H στρατηγική διάσταση της πολιτικής επικοινωνίας σε περιόδους εκλογών</a:t>
            </a:r>
            <a:endParaRPr sz="1800"/>
          </a:p>
          <a:p>
            <a:pPr marL="457200" lvl="0" indent="0" algn="just" rtl="0">
              <a:lnSpc>
                <a:spcPct val="115000"/>
              </a:lnSpc>
              <a:spcBef>
                <a:spcPts val="0"/>
              </a:spcBef>
              <a:spcAft>
                <a:spcPts val="0"/>
              </a:spcAft>
              <a:buNone/>
            </a:pPr>
            <a:r>
              <a:rPr lang="en-US" sz="1800"/>
              <a:t>Με βάση τους Stromback και Kiousis (2014) έχουμε τους εξής τύπους κομμάτων ως προς την πολιτική επικοινωνία που ασκούν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175" name="Google Shape;175;g2c2384a0324_2_15"/>
          <p:cNvGrpSpPr/>
          <p:nvPr/>
        </p:nvGrpSpPr>
        <p:grpSpPr>
          <a:xfrm>
            <a:off x="0" y="0"/>
            <a:ext cx="8985250" cy="611188"/>
            <a:chOff x="0" y="0"/>
            <a:chExt cx="5660" cy="385"/>
          </a:xfrm>
        </p:grpSpPr>
        <p:sp>
          <p:nvSpPr>
            <p:cNvPr id="176" name="Google Shape;176;g2c2384a0324_2_1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7" name="Google Shape;177;g2c2384a0324_2_1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8" name="Google Shape;178;g2c2384a0324_2_1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Google Shape;179;g2c2384a0324_2_1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g2c2384a0324_2_1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g2c2384a0324_2_1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g2c2384a0324_2_1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g2c2384a0324_2_1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g2c2384a0324_2_1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85" name="Google Shape;185;g2c2384a0324_2_1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186" name="Google Shape;186;g2c2384a0324_2_15"/>
          <p:cNvGraphicFramePr/>
          <p:nvPr/>
        </p:nvGraphicFramePr>
        <p:xfrm>
          <a:off x="136050" y="2324425"/>
          <a:ext cx="8760000" cy="4249355"/>
        </p:xfrm>
        <a:graphic>
          <a:graphicData uri="http://schemas.openxmlformats.org/drawingml/2006/table">
            <a:tbl>
              <a:tblPr>
                <a:noFill/>
                <a:tableStyleId>{8378E997-5C30-4665-9FB0-16121276BBA2}</a:tableStyleId>
              </a:tblPr>
              <a:tblGrid>
                <a:gridCol w="1514625"/>
                <a:gridCol w="2325075"/>
                <a:gridCol w="2325075"/>
                <a:gridCol w="2595225"/>
              </a:tblGrid>
              <a:tr h="438100">
                <a:tc>
                  <a:txBody>
                    <a:bodyPr/>
                    <a:lstStyle/>
                    <a:p>
                      <a:pPr marL="0" lvl="0" indent="0" algn="l" rtl="0">
                        <a:spcBef>
                          <a:spcPts val="0"/>
                        </a:spcBef>
                        <a:spcAft>
                          <a:spcPts val="0"/>
                        </a:spcAft>
                        <a:buNone/>
                      </a:pPr>
                      <a:r>
                        <a:rPr lang="en-US" b="1"/>
                        <a:t>Τύπος κόμματος →</a:t>
                      </a:r>
                      <a:endParaRPr b="1"/>
                    </a:p>
                  </a:txBody>
                  <a:tcPr marL="91425" marR="91425" marT="91425" marB="91425"/>
                </a:tc>
                <a:tc>
                  <a:txBody>
                    <a:bodyPr/>
                    <a:lstStyle/>
                    <a:p>
                      <a:pPr marL="0" lvl="0" indent="0" algn="l" rtl="0">
                        <a:spcBef>
                          <a:spcPts val="0"/>
                        </a:spcBef>
                        <a:spcAft>
                          <a:spcPts val="0"/>
                        </a:spcAft>
                        <a:buNone/>
                      </a:pPr>
                      <a:r>
                        <a:rPr lang="en-US" b="1"/>
                        <a:t>Λογική ‘προϊόντος’</a:t>
                      </a:r>
                      <a:endParaRPr b="1"/>
                    </a:p>
                  </a:txBody>
                  <a:tcPr marL="91425" marR="91425" marT="91425" marB="91425"/>
                </a:tc>
                <a:tc>
                  <a:txBody>
                    <a:bodyPr/>
                    <a:lstStyle/>
                    <a:p>
                      <a:pPr marL="0" lvl="0" indent="0" algn="l" rtl="0">
                        <a:spcBef>
                          <a:spcPts val="0"/>
                        </a:spcBef>
                        <a:spcAft>
                          <a:spcPts val="0"/>
                        </a:spcAft>
                        <a:buNone/>
                      </a:pPr>
                      <a:r>
                        <a:rPr lang="en-US" b="1"/>
                        <a:t>Λογική ‘πωλήσεων’</a:t>
                      </a:r>
                      <a:endParaRPr b="1"/>
                    </a:p>
                  </a:txBody>
                  <a:tcPr marL="91425" marR="91425" marT="91425" marB="91425"/>
                </a:tc>
                <a:tc>
                  <a:txBody>
                    <a:bodyPr/>
                    <a:lstStyle/>
                    <a:p>
                      <a:pPr marL="0" lvl="0" indent="0" algn="l" rtl="0">
                        <a:spcBef>
                          <a:spcPts val="0"/>
                        </a:spcBef>
                        <a:spcAft>
                          <a:spcPts val="0"/>
                        </a:spcAft>
                        <a:buNone/>
                      </a:pPr>
                      <a:r>
                        <a:rPr lang="en-US" b="1"/>
                        <a:t>Λογική ‘αγοράς’</a:t>
                      </a:r>
                      <a:endParaRPr b="1"/>
                    </a:p>
                  </a:txBody>
                  <a:tcPr marL="91425" marR="91425" marT="91425" marB="91425"/>
                </a:tc>
              </a:tr>
              <a:tr h="1394050">
                <a:tc>
                  <a:txBody>
                    <a:bodyPr/>
                    <a:lstStyle/>
                    <a:p>
                      <a:pPr marL="0" lvl="0" indent="0" algn="l" rtl="0">
                        <a:spcBef>
                          <a:spcPts val="0"/>
                        </a:spcBef>
                        <a:spcAft>
                          <a:spcPts val="0"/>
                        </a:spcAft>
                        <a:buNone/>
                      </a:pPr>
                      <a:r>
                        <a:rPr lang="en-US" b="1"/>
                        <a:t>Βασικό χαρακτηριστικό</a:t>
                      </a:r>
                      <a:endParaRPr b="1"/>
                    </a:p>
                  </a:txBody>
                  <a:tcPr marL="91425" marR="91425" marT="91425" marB="91425"/>
                </a:tc>
                <a:tc>
                  <a:txBody>
                    <a:bodyPr/>
                    <a:lstStyle/>
                    <a:p>
                      <a:pPr marL="0" lvl="0" indent="0" algn="l" rtl="0">
                        <a:spcBef>
                          <a:spcPts val="0"/>
                        </a:spcBef>
                        <a:spcAft>
                          <a:spcPts val="0"/>
                        </a:spcAft>
                        <a:buNone/>
                      </a:pPr>
                      <a:r>
                        <a:rPr lang="en-US"/>
                        <a:t>Διαμορφώνει πολιτικές με κλειστές διαδικασίες/ Πιστεύει πως οι πολίτες θα αναγνωρίσουν την ορθότητα των θέσεων και θα το ψηφίσουν</a:t>
                      </a:r>
                      <a:endParaRPr/>
                    </a:p>
                  </a:txBody>
                  <a:tcPr marL="91425" marR="91425" marT="91425" marB="91425"/>
                </a:tc>
                <a:tc>
                  <a:txBody>
                    <a:bodyPr/>
                    <a:lstStyle/>
                    <a:p>
                      <a:pPr marL="0" lvl="0" indent="0" algn="l" rtl="0">
                        <a:spcBef>
                          <a:spcPts val="0"/>
                        </a:spcBef>
                        <a:spcAft>
                          <a:spcPts val="0"/>
                        </a:spcAft>
                        <a:buNone/>
                      </a:pPr>
                      <a:r>
                        <a:rPr lang="en-US"/>
                        <a:t>Διαμορφώνει πολιτικές με κλειστές διαδικασίες/ πιστεύει στην ορθότητα των θέσεών του αλλά επίσης ότι πρέπει να τις ‘’πουλήσει’’ στο κοινό</a:t>
                      </a:r>
                      <a:endParaRPr/>
                    </a:p>
                  </a:txBody>
                  <a:tcPr marL="91425" marR="91425" marT="91425" marB="91425"/>
                </a:tc>
                <a:tc>
                  <a:txBody>
                    <a:bodyPr/>
                    <a:lstStyle/>
                    <a:p>
                      <a:pPr marL="0" lvl="0" indent="0" algn="l" rtl="0">
                        <a:spcBef>
                          <a:spcPts val="0"/>
                        </a:spcBef>
                        <a:spcAft>
                          <a:spcPts val="0"/>
                        </a:spcAft>
                        <a:buNone/>
                      </a:pPr>
                      <a:r>
                        <a:rPr lang="en-US"/>
                        <a:t>Αναλύει την αγορά για να αναγνωρίσει τις ανάγκες των πολιτών/ Σχεδιάζει τις πολιτικές ώστε να ικανοποιήσει τις ανάγκες αυτές/ να δώσει τους πολίτες αυτό που θέλουν</a:t>
                      </a:r>
                      <a:endParaRPr/>
                    </a:p>
                  </a:txBody>
                  <a:tcPr marL="91425" marR="91425" marT="91425" marB="91425"/>
                </a:tc>
              </a:tr>
              <a:tr h="987425">
                <a:tc>
                  <a:txBody>
                    <a:bodyPr/>
                    <a:lstStyle/>
                    <a:p>
                      <a:pPr marL="0" lvl="0" indent="0" algn="l" rtl="0">
                        <a:spcBef>
                          <a:spcPts val="0"/>
                        </a:spcBef>
                        <a:spcAft>
                          <a:spcPts val="0"/>
                        </a:spcAft>
                        <a:buNone/>
                      </a:pPr>
                      <a:r>
                        <a:rPr lang="en-US" b="1"/>
                        <a:t>Αντίδραση στην ήττα</a:t>
                      </a:r>
                      <a:endParaRPr b="1"/>
                    </a:p>
                  </a:txBody>
                  <a:tcPr marL="91425" marR="91425" marT="91425" marB="91425"/>
                </a:tc>
                <a:tc>
                  <a:txBody>
                    <a:bodyPr/>
                    <a:lstStyle/>
                    <a:p>
                      <a:pPr marL="0" lvl="0" indent="0" algn="l" rtl="0">
                        <a:spcBef>
                          <a:spcPts val="0"/>
                        </a:spcBef>
                        <a:spcAft>
                          <a:spcPts val="0"/>
                        </a:spcAft>
                        <a:buNone/>
                      </a:pPr>
                      <a:r>
                        <a:rPr lang="en-US"/>
                        <a:t>Πιστεύει πως οι πολίτες δεν αναγνώρισαν ότι οι θέσεις και οι προτάσεις του ήταν οι καλύτερες</a:t>
                      </a:r>
                      <a:endParaRPr/>
                    </a:p>
                  </a:txBody>
                  <a:tcPr marL="91425" marR="91425" marT="91425" marB="91425"/>
                </a:tc>
                <a:tc>
                  <a:txBody>
                    <a:bodyPr/>
                    <a:lstStyle/>
                    <a:p>
                      <a:pPr marL="0" lvl="0" indent="0" algn="l" rtl="0">
                        <a:spcBef>
                          <a:spcPts val="0"/>
                        </a:spcBef>
                        <a:spcAft>
                          <a:spcPts val="0"/>
                        </a:spcAft>
                        <a:buNone/>
                      </a:pPr>
                      <a:r>
                        <a:rPr lang="en-US"/>
                        <a:t>Χρησιμοποιεί το μαρκετινγκ και επιδιώκει να έχει επαγγελματισμό στην επικοινωνία του</a:t>
                      </a:r>
                      <a:endParaRPr/>
                    </a:p>
                  </a:txBody>
                  <a:tcPr marL="91425" marR="91425" marT="91425" marB="91425"/>
                </a:tc>
                <a:tc>
                  <a:txBody>
                    <a:bodyPr/>
                    <a:lstStyle/>
                    <a:p>
                      <a:pPr marL="0" lvl="0" indent="0" algn="l" rtl="0">
                        <a:spcBef>
                          <a:spcPts val="0"/>
                        </a:spcBef>
                        <a:spcAft>
                          <a:spcPts val="0"/>
                        </a:spcAft>
                        <a:buNone/>
                      </a:pPr>
                      <a:r>
                        <a:rPr lang="en-US"/>
                        <a:t>ξανασχεδιάζει τις πολιτικές για να προσαρμοστεί καλύτερα στις επιθυμίες ορισμένων ομάδων</a:t>
                      </a:r>
                      <a:endParaRPr/>
                    </a:p>
                  </a:txBody>
                  <a:tcPr marL="91425" marR="91425" marT="91425" marB="91425"/>
                </a:tc>
              </a:tr>
              <a:tr h="927125">
                <a:tc>
                  <a:txBody>
                    <a:bodyPr/>
                    <a:lstStyle/>
                    <a:p>
                      <a:pPr marL="0" lvl="0" indent="0" algn="l" rtl="0">
                        <a:spcBef>
                          <a:spcPts val="0"/>
                        </a:spcBef>
                        <a:spcAft>
                          <a:spcPts val="0"/>
                        </a:spcAft>
                        <a:buNone/>
                      </a:pPr>
                      <a:r>
                        <a:rPr lang="en-US" b="1"/>
                        <a:t>Κυρίαρχη λογική </a:t>
                      </a:r>
                      <a:endParaRPr b="1"/>
                    </a:p>
                  </a:txBody>
                  <a:tcPr marL="91425" marR="91425" marT="91425" marB="91425"/>
                </a:tc>
                <a:tc>
                  <a:txBody>
                    <a:bodyPr/>
                    <a:lstStyle/>
                    <a:p>
                      <a:pPr marL="0" lvl="0" indent="0" algn="l" rtl="0">
                        <a:spcBef>
                          <a:spcPts val="0"/>
                        </a:spcBef>
                        <a:spcAft>
                          <a:spcPts val="0"/>
                        </a:spcAft>
                        <a:buNone/>
                      </a:pPr>
                      <a:r>
                        <a:rPr lang="en-US"/>
                        <a:t>Έμφαση στις πολιτικές και στο πρόγραμμα</a:t>
                      </a:r>
                      <a:endParaRPr/>
                    </a:p>
                  </a:txBody>
                  <a:tcPr marL="91425" marR="91425" marT="91425" marB="91425"/>
                </a:tc>
                <a:tc>
                  <a:txBody>
                    <a:bodyPr/>
                    <a:lstStyle/>
                    <a:p>
                      <a:pPr marL="0" lvl="0" indent="0" algn="l" rtl="0">
                        <a:spcBef>
                          <a:spcPts val="0"/>
                        </a:spcBef>
                        <a:spcAft>
                          <a:spcPts val="0"/>
                        </a:spcAft>
                        <a:buNone/>
                      </a:pPr>
                      <a:r>
                        <a:rPr lang="en-US"/>
                        <a:t>Έμφαση στις πολιτικές αλλά και στις ψήφους</a:t>
                      </a:r>
                      <a:endParaRPr/>
                    </a:p>
                  </a:txBody>
                  <a:tcPr marL="91425" marR="91425" marT="91425" marB="91425"/>
                </a:tc>
                <a:tc>
                  <a:txBody>
                    <a:bodyPr/>
                    <a:lstStyle/>
                    <a:p>
                      <a:pPr marL="0" lvl="0" indent="0" algn="l" rtl="0">
                        <a:spcBef>
                          <a:spcPts val="0"/>
                        </a:spcBef>
                        <a:spcAft>
                          <a:spcPts val="0"/>
                        </a:spcAft>
                        <a:buNone/>
                      </a:pPr>
                      <a:r>
                        <a:rPr lang="en-US"/>
                        <a:t>Έμφαση στις ψήφους αλλά και επιθυμία άσκησης εξουσίας </a:t>
                      </a:r>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c2384a0324_2_31"/>
          <p:cNvSpPr txBox="1">
            <a:spLocks noGrp="1"/>
          </p:cNvSpPr>
          <p:nvPr>
            <p:ph type="body" idx="1"/>
          </p:nvPr>
        </p:nvSpPr>
        <p:spPr>
          <a:xfrm>
            <a:off x="136025" y="1196975"/>
            <a:ext cx="9008100" cy="5745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a:t>
            </a:r>
            <a:endParaRPr sz="1800"/>
          </a:p>
          <a:p>
            <a:pPr marL="0" lvl="0" indent="0" algn="just" rtl="0">
              <a:lnSpc>
                <a:spcPct val="115000"/>
              </a:lnSpc>
              <a:spcBef>
                <a:spcPts val="0"/>
              </a:spcBef>
              <a:spcAft>
                <a:spcPts val="0"/>
              </a:spcAft>
              <a:buNone/>
            </a:pPr>
            <a:r>
              <a:rPr lang="en-US" sz="1800"/>
              <a:t>       H στρατηγική διάσταση της πολιτικής επικοινωνίας σε περιόδους εκλογών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Για να κατανοήσουμε τη λογική της πολιτικής επικοινωνίας των κομμάτων δεν αρκεί μελέτη προγράμματος και θέσεων. Πρέπει να δούμε τη συμπεριφορά τους προεκλογικά και σε σχέσεη με δύσκολα θέματα. </a:t>
            </a:r>
            <a:endParaRPr sz="1800"/>
          </a:p>
        </p:txBody>
      </p:sp>
      <p:grpSp>
        <p:nvGrpSpPr>
          <p:cNvPr id="192" name="Google Shape;192;g2c2384a0324_2_31"/>
          <p:cNvGrpSpPr/>
          <p:nvPr/>
        </p:nvGrpSpPr>
        <p:grpSpPr>
          <a:xfrm>
            <a:off x="0" y="0"/>
            <a:ext cx="8985250" cy="611188"/>
            <a:chOff x="0" y="0"/>
            <a:chExt cx="5660" cy="385"/>
          </a:xfrm>
        </p:grpSpPr>
        <p:sp>
          <p:nvSpPr>
            <p:cNvPr id="193" name="Google Shape;193;g2c2384a0324_2_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Google Shape;194;g2c2384a0324_2_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Google Shape;195;g2c2384a0324_2_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Google Shape;196;g2c2384a0324_2_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7" name="Google Shape;197;g2c2384a0324_2_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g2c2384a0324_2_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9" name="Google Shape;199;g2c2384a0324_2_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g2c2384a0324_2_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g2c2384a0324_2_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02" name="Google Shape;202;g2c2384a0324_2_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pic>
        <p:nvPicPr>
          <p:cNvPr id="203" name="Google Shape;203;g2c2384a0324_2_31"/>
          <p:cNvPicPr preferRelativeResize="0"/>
          <p:nvPr/>
        </p:nvPicPr>
        <p:blipFill>
          <a:blip r:embed="rId3">
            <a:alphaModFix/>
          </a:blip>
          <a:stretch>
            <a:fillRect/>
          </a:stretch>
        </p:blipFill>
        <p:spPr>
          <a:xfrm>
            <a:off x="278125" y="1907325"/>
            <a:ext cx="6865624" cy="385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c2384a0324_2_47"/>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a:t>
            </a:r>
            <a:endParaRPr sz="1800"/>
          </a:p>
          <a:p>
            <a:pPr marL="0" lvl="0" indent="0" algn="just" rtl="0">
              <a:lnSpc>
                <a:spcPct val="115000"/>
              </a:lnSpc>
              <a:spcBef>
                <a:spcPts val="0"/>
              </a:spcBef>
              <a:spcAft>
                <a:spcPts val="0"/>
              </a:spcAft>
              <a:buNone/>
            </a:pPr>
            <a:r>
              <a:rPr lang="en-US" sz="1800"/>
              <a:t>       H στρατηγική διάσταση της πολιτικής επικοινωνίας σε περιόδους εκλογών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Σε γενικό επίπεδο, η πολιτική επικοινωνία την περίοδο των εκλογών εμπεριέχει ακόμα περισσότερες δυσκολίες. Πέρα από τις διαφορετικές λογικές που αφορούν τον σχεδιασμό, υπάρχει και η εξής ανάγκες:</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Διαχείριση κρίσεων και εξελίξεων που απαιτούν την υποστήριξη συγκεκριμένων θέσεων (μπορεί να υπάρχουν και κρίσεις που αφορούν το ίδιο το κόμμα)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Διαφορετικά επίπεδα εφαρμογής (π.χ. εσωτερικό κομματος, κοινοβούλιο, ΜΜΕ, κοινωνία)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b="1"/>
              <a:t>Αναμονή για να φανούν τα αποτελέσματα της επικοινωνιακής στρατηγικής (συνήθως είναι πολύ πιο αργά από τις εξελίξεις σε πραγματικό χρόνο)</a:t>
            </a:r>
            <a:endParaRPr sz="1800" b="1"/>
          </a:p>
        </p:txBody>
      </p:sp>
      <p:grpSp>
        <p:nvGrpSpPr>
          <p:cNvPr id="209" name="Google Shape;209;g2c2384a0324_2_47"/>
          <p:cNvGrpSpPr/>
          <p:nvPr/>
        </p:nvGrpSpPr>
        <p:grpSpPr>
          <a:xfrm>
            <a:off x="0" y="0"/>
            <a:ext cx="8985250" cy="611188"/>
            <a:chOff x="0" y="0"/>
            <a:chExt cx="5660" cy="385"/>
          </a:xfrm>
        </p:grpSpPr>
        <p:sp>
          <p:nvSpPr>
            <p:cNvPr id="210" name="Google Shape;210;g2c2384a0324_2_4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Google Shape;211;g2c2384a0324_2_4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Google Shape;212;g2c2384a0324_2_4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g2c2384a0324_2_4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Google Shape;214;g2c2384a0324_2_4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Google Shape;215;g2c2384a0324_2_4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Google Shape;216;g2c2384a0324_2_4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g2c2384a0324_2_4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Google Shape;218;g2c2384a0324_2_4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19" name="Google Shape;219;g2c2384a0324_2_4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2384a0324_2_6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H στρατηγική διάσταση της πολιτικής επικοινωνίας σε περιόδους εκλογών</a:t>
            </a:r>
            <a:endParaRPr sz="1800"/>
          </a:p>
          <a:p>
            <a:pPr marL="0" lvl="0" indent="0" algn="just" rtl="0">
              <a:lnSpc>
                <a:spcPct val="115000"/>
              </a:lnSpc>
              <a:spcBef>
                <a:spcPts val="0"/>
              </a:spcBef>
              <a:spcAft>
                <a:spcPts val="0"/>
              </a:spcAft>
              <a:buNone/>
            </a:pPr>
            <a:r>
              <a:rPr lang="en-US" sz="1800"/>
              <a:t> Οι Stromback και Kiousis (2014) διακρίνουν τους εξής 3 τύπους πολιτικής επικοινωνίας στις εκλογές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225" name="Google Shape;225;g2c2384a0324_2_62"/>
          <p:cNvGrpSpPr/>
          <p:nvPr/>
        </p:nvGrpSpPr>
        <p:grpSpPr>
          <a:xfrm>
            <a:off x="0" y="0"/>
            <a:ext cx="8985250" cy="611188"/>
            <a:chOff x="0" y="0"/>
            <a:chExt cx="5660" cy="385"/>
          </a:xfrm>
        </p:grpSpPr>
        <p:sp>
          <p:nvSpPr>
            <p:cNvPr id="226" name="Google Shape;226;g2c2384a0324_2_6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Google Shape;227;g2c2384a0324_2_6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Google Shape;228;g2c2384a0324_2_6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g2c2384a0324_2_6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g2c2384a0324_2_6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g2c2384a0324_2_6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g2c2384a0324_2_6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g2c2384a0324_2_6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g2c2384a0324_2_6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5" name="Google Shape;235;g2c2384a0324_2_6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236" name="Google Shape;236;g2c2384a0324_2_62"/>
          <p:cNvGraphicFramePr/>
          <p:nvPr/>
        </p:nvGraphicFramePr>
        <p:xfrm>
          <a:off x="241900" y="2343150"/>
          <a:ext cx="8743300" cy="4301530"/>
        </p:xfrm>
        <a:graphic>
          <a:graphicData uri="http://schemas.openxmlformats.org/drawingml/2006/table">
            <a:tbl>
              <a:tblPr>
                <a:noFill/>
                <a:tableStyleId>{8378E997-5C30-4665-9FB0-16121276BBA2}</a:tableStyleId>
              </a:tblPr>
              <a:tblGrid>
                <a:gridCol w="2185825"/>
                <a:gridCol w="2185825"/>
                <a:gridCol w="2185825"/>
                <a:gridCol w="2185825"/>
              </a:tblGrid>
              <a:tr h="374775">
                <a:tc>
                  <a:txBody>
                    <a:bodyPr/>
                    <a:lstStyle/>
                    <a:p>
                      <a:pPr marL="0" lvl="0" indent="0" algn="ctr" rtl="0">
                        <a:spcBef>
                          <a:spcPts val="0"/>
                        </a:spcBef>
                        <a:spcAft>
                          <a:spcPts val="0"/>
                        </a:spcAft>
                        <a:buNone/>
                      </a:pPr>
                      <a:r>
                        <a:rPr lang="en-US" b="1" dirty="0" err="1"/>
                        <a:t>Εξέλιξη</a:t>
                      </a:r>
                      <a:r>
                        <a:rPr lang="en-US" b="1" dirty="0"/>
                        <a:t> →</a:t>
                      </a:r>
                      <a:endParaRPr b="1"/>
                    </a:p>
                  </a:txBody>
                  <a:tcPr marL="91425" marR="91425" marT="91425" marB="91425"/>
                </a:tc>
                <a:tc>
                  <a:txBody>
                    <a:bodyPr/>
                    <a:lstStyle/>
                    <a:p>
                      <a:pPr marL="0" lvl="0" indent="0" algn="ctr" rtl="0">
                        <a:spcBef>
                          <a:spcPts val="0"/>
                        </a:spcBef>
                        <a:spcAft>
                          <a:spcPts val="0"/>
                        </a:spcAft>
                        <a:buNone/>
                      </a:pPr>
                      <a:r>
                        <a:rPr lang="en-US" b="1"/>
                        <a:t>προ- μοντέρνο</a:t>
                      </a:r>
                      <a:endParaRPr b="1"/>
                    </a:p>
                  </a:txBody>
                  <a:tcPr marL="91425" marR="91425" marT="91425" marB="91425"/>
                </a:tc>
                <a:tc>
                  <a:txBody>
                    <a:bodyPr/>
                    <a:lstStyle/>
                    <a:p>
                      <a:pPr marL="0" lvl="0" indent="0" algn="ctr" rtl="0">
                        <a:spcBef>
                          <a:spcPts val="0"/>
                        </a:spcBef>
                        <a:spcAft>
                          <a:spcPts val="0"/>
                        </a:spcAft>
                        <a:buNone/>
                      </a:pPr>
                      <a:r>
                        <a:rPr lang="en-US" b="1"/>
                        <a:t>μοντέρνο</a:t>
                      </a:r>
                      <a:endParaRPr b="1"/>
                    </a:p>
                  </a:txBody>
                  <a:tcPr marL="91425" marR="91425" marT="91425" marB="91425"/>
                </a:tc>
                <a:tc>
                  <a:txBody>
                    <a:bodyPr/>
                    <a:lstStyle/>
                    <a:p>
                      <a:pPr marL="0" lvl="0" indent="0" algn="ctr" rtl="0">
                        <a:spcBef>
                          <a:spcPts val="0"/>
                        </a:spcBef>
                        <a:spcAft>
                          <a:spcPts val="0"/>
                        </a:spcAft>
                        <a:buNone/>
                      </a:pPr>
                      <a:r>
                        <a:rPr lang="en-US" b="1"/>
                        <a:t>μετα- μοντέρνο</a:t>
                      </a:r>
                      <a:endParaRPr b="1"/>
                    </a:p>
                  </a:txBody>
                  <a:tcPr marL="91425" marR="91425" marT="91425" marB="91425"/>
                </a:tc>
              </a:tr>
              <a:tr h="576575">
                <a:tc>
                  <a:txBody>
                    <a:bodyPr/>
                    <a:lstStyle/>
                    <a:p>
                      <a:pPr marL="0" lvl="0" indent="0" algn="ctr" rtl="0">
                        <a:spcBef>
                          <a:spcPts val="0"/>
                        </a:spcBef>
                        <a:spcAft>
                          <a:spcPts val="0"/>
                        </a:spcAft>
                        <a:buNone/>
                      </a:pPr>
                      <a:r>
                        <a:rPr lang="en-US" sz="1300" b="1" dirty="0" err="1"/>
                        <a:t>τύπος</a:t>
                      </a:r>
                      <a:r>
                        <a:rPr lang="en-US" sz="1300" b="1" dirty="0"/>
                        <a:t> </a:t>
                      </a:r>
                      <a:r>
                        <a:rPr lang="en-US" sz="1300" b="1" dirty="0" err="1"/>
                        <a:t>συστήματος</a:t>
                      </a:r>
                      <a:r>
                        <a:rPr lang="en-US" sz="1300" b="1" dirty="0"/>
                        <a:t> </a:t>
                      </a:r>
                      <a:r>
                        <a:rPr lang="en-US" sz="1300" b="1" dirty="0" err="1"/>
                        <a:t>πολιτικής</a:t>
                      </a:r>
                      <a:r>
                        <a:rPr lang="en-US" sz="1300" b="1" dirty="0"/>
                        <a:t> </a:t>
                      </a:r>
                      <a:r>
                        <a:rPr lang="en-US" sz="1300" b="1" dirty="0" err="1"/>
                        <a:t>επικοινωνίας</a:t>
                      </a:r>
                      <a:endParaRPr sz="1300" b="1"/>
                    </a:p>
                  </a:txBody>
                  <a:tcPr marL="91425" marR="91425" marT="91425" marB="91425"/>
                </a:tc>
                <a:tc>
                  <a:txBody>
                    <a:bodyPr/>
                    <a:lstStyle/>
                    <a:p>
                      <a:pPr marL="0" lvl="0" indent="0" algn="ctr" rtl="0">
                        <a:spcBef>
                          <a:spcPts val="0"/>
                        </a:spcBef>
                        <a:spcAft>
                          <a:spcPts val="0"/>
                        </a:spcAft>
                        <a:buNone/>
                      </a:pPr>
                      <a:r>
                        <a:rPr lang="en-US" sz="1300"/>
                        <a:t>κυριαρχία κόμματος</a:t>
                      </a:r>
                      <a:endParaRPr sz="1300"/>
                    </a:p>
                  </a:txBody>
                  <a:tcPr marL="91425" marR="91425" marT="91425" marB="91425"/>
                </a:tc>
                <a:tc>
                  <a:txBody>
                    <a:bodyPr/>
                    <a:lstStyle/>
                    <a:p>
                      <a:pPr marL="0" lvl="0" indent="0" algn="ctr" rtl="0">
                        <a:spcBef>
                          <a:spcPts val="0"/>
                        </a:spcBef>
                        <a:spcAft>
                          <a:spcPts val="0"/>
                        </a:spcAft>
                        <a:buNone/>
                      </a:pPr>
                      <a:r>
                        <a:rPr lang="en-US" sz="1300"/>
                        <a:t>κυριαρχία τηλεόρασης</a:t>
                      </a:r>
                      <a:endParaRPr sz="1300"/>
                    </a:p>
                    <a:p>
                      <a:pPr marL="0" lvl="0" indent="0" algn="ctr" rtl="0">
                        <a:spcBef>
                          <a:spcPts val="0"/>
                        </a:spcBef>
                        <a:spcAft>
                          <a:spcPts val="0"/>
                        </a:spcAft>
                        <a:buNone/>
                      </a:pPr>
                      <a:r>
                        <a:rPr lang="en-US" sz="1300"/>
                        <a:t>και εικόνας</a:t>
                      </a:r>
                      <a:endParaRPr sz="1300"/>
                    </a:p>
                  </a:txBody>
                  <a:tcPr marL="91425" marR="91425" marT="91425" marB="91425"/>
                </a:tc>
                <a:tc>
                  <a:txBody>
                    <a:bodyPr/>
                    <a:lstStyle/>
                    <a:p>
                      <a:pPr marL="0" lvl="0" indent="0" algn="ctr" rtl="0">
                        <a:spcBef>
                          <a:spcPts val="0"/>
                        </a:spcBef>
                        <a:spcAft>
                          <a:spcPts val="0"/>
                        </a:spcAft>
                        <a:buNone/>
                      </a:pPr>
                      <a:r>
                        <a:rPr lang="en-US" sz="1300"/>
                        <a:t>ψηφιακά μέσα/ πολυμέσα</a:t>
                      </a:r>
                      <a:endParaRPr sz="1300"/>
                    </a:p>
                  </a:txBody>
                  <a:tcPr marL="91425" marR="91425" marT="91425" marB="91425"/>
                </a:tc>
              </a:tr>
              <a:tr h="576575">
                <a:tc>
                  <a:txBody>
                    <a:bodyPr/>
                    <a:lstStyle/>
                    <a:p>
                      <a:pPr marL="0" lvl="0" indent="0" algn="ctr" rtl="0">
                        <a:spcBef>
                          <a:spcPts val="0"/>
                        </a:spcBef>
                        <a:spcAft>
                          <a:spcPts val="0"/>
                        </a:spcAft>
                        <a:buNone/>
                      </a:pPr>
                      <a:r>
                        <a:rPr lang="en-US" sz="1300" b="1"/>
                        <a:t>Κυρίαρχο ΜΜΕ</a:t>
                      </a:r>
                      <a:endParaRPr sz="1300" b="1"/>
                    </a:p>
                  </a:txBody>
                  <a:tcPr marL="91425" marR="91425" marT="91425" marB="91425"/>
                </a:tc>
                <a:tc>
                  <a:txBody>
                    <a:bodyPr/>
                    <a:lstStyle/>
                    <a:p>
                      <a:pPr marL="0" lvl="0" indent="0" algn="ctr" rtl="0">
                        <a:spcBef>
                          <a:spcPts val="0"/>
                        </a:spcBef>
                        <a:spcAft>
                          <a:spcPts val="0"/>
                        </a:spcAft>
                        <a:buNone/>
                      </a:pPr>
                      <a:r>
                        <a:rPr lang="en-US" sz="1300" dirty="0" err="1"/>
                        <a:t>τύπος</a:t>
                      </a:r>
                      <a:r>
                        <a:rPr lang="en-US" sz="1300" dirty="0"/>
                        <a:t>, </a:t>
                      </a:r>
                      <a:r>
                        <a:rPr lang="en-US" sz="1300" dirty="0" err="1"/>
                        <a:t>ραδιόφωνο</a:t>
                      </a:r>
                      <a:r>
                        <a:rPr lang="en-US" sz="1300" dirty="0"/>
                        <a:t>, </a:t>
                      </a:r>
                      <a:r>
                        <a:rPr lang="en-US" sz="1300" dirty="0" err="1"/>
                        <a:t>διαφήμιση</a:t>
                      </a:r>
                      <a:endParaRPr sz="1300"/>
                    </a:p>
                  </a:txBody>
                  <a:tcPr marL="91425" marR="91425" marT="91425" marB="91425"/>
                </a:tc>
                <a:tc>
                  <a:txBody>
                    <a:bodyPr/>
                    <a:lstStyle/>
                    <a:p>
                      <a:pPr marL="0" lvl="0" indent="0" algn="ctr" rtl="0">
                        <a:spcBef>
                          <a:spcPts val="0"/>
                        </a:spcBef>
                        <a:spcAft>
                          <a:spcPts val="0"/>
                        </a:spcAft>
                        <a:buNone/>
                      </a:pPr>
                      <a:r>
                        <a:rPr lang="en-US" sz="1300"/>
                        <a:t>τηλεόραση/ ειδήσεις</a:t>
                      </a:r>
                      <a:endParaRPr sz="1300"/>
                    </a:p>
                  </a:txBody>
                  <a:tcPr marL="91425" marR="91425" marT="91425" marB="91425"/>
                </a:tc>
                <a:tc>
                  <a:txBody>
                    <a:bodyPr/>
                    <a:lstStyle/>
                    <a:p>
                      <a:pPr marL="0" lvl="0" indent="0" algn="ctr" rtl="0">
                        <a:spcBef>
                          <a:spcPts val="0"/>
                        </a:spcBef>
                        <a:spcAft>
                          <a:spcPts val="0"/>
                        </a:spcAft>
                        <a:buNone/>
                      </a:pPr>
                      <a:r>
                        <a:rPr lang="en-US" sz="1300" b="1"/>
                        <a:t>στοχευμένα </a:t>
                      </a:r>
                      <a:r>
                        <a:rPr lang="en-US" sz="1300"/>
                        <a:t>κοινά/ καμπάνιες μέσω email</a:t>
                      </a:r>
                      <a:endParaRPr sz="1300"/>
                    </a:p>
                  </a:txBody>
                  <a:tcPr marL="91425" marR="91425" marT="91425" marB="91425"/>
                </a:tc>
              </a:tr>
              <a:tr h="980225">
                <a:tc>
                  <a:txBody>
                    <a:bodyPr/>
                    <a:lstStyle/>
                    <a:p>
                      <a:pPr marL="0" lvl="0" indent="0" algn="ctr" rtl="0">
                        <a:spcBef>
                          <a:spcPts val="0"/>
                        </a:spcBef>
                        <a:spcAft>
                          <a:spcPts val="0"/>
                        </a:spcAft>
                        <a:buNone/>
                      </a:pPr>
                      <a:r>
                        <a:rPr lang="en-US" sz="1300" b="1"/>
                        <a:t>Κυρίαρχος τρόπος διαφήμισης</a:t>
                      </a:r>
                      <a:endParaRPr sz="1300" b="1"/>
                    </a:p>
                  </a:txBody>
                  <a:tcPr marL="91425" marR="91425" marT="91425" marB="91425"/>
                </a:tc>
                <a:tc>
                  <a:txBody>
                    <a:bodyPr/>
                    <a:lstStyle/>
                    <a:p>
                      <a:pPr marL="0" lvl="0" indent="0" algn="ctr" rtl="0">
                        <a:spcBef>
                          <a:spcPts val="0"/>
                        </a:spcBef>
                        <a:spcAft>
                          <a:spcPts val="0"/>
                        </a:spcAft>
                        <a:buNone/>
                      </a:pPr>
                      <a:r>
                        <a:rPr lang="en-US" sz="1300"/>
                        <a:t>έντυπες διαφημίσεις, αφίσες, ραδιοφωνικά μηνύματα, ομιλίες, συγκεντρώσεις</a:t>
                      </a:r>
                      <a:endParaRPr sz="1300"/>
                    </a:p>
                  </a:txBody>
                  <a:tcPr marL="91425" marR="91425" marT="91425" marB="91425"/>
                </a:tc>
                <a:tc>
                  <a:txBody>
                    <a:bodyPr/>
                    <a:lstStyle/>
                    <a:p>
                      <a:pPr marL="0" lvl="0" indent="0" algn="ctr" rtl="0">
                        <a:spcBef>
                          <a:spcPts val="0"/>
                        </a:spcBef>
                        <a:spcAft>
                          <a:spcPts val="0"/>
                        </a:spcAft>
                        <a:buNone/>
                      </a:pPr>
                      <a:r>
                        <a:rPr lang="en-US" sz="1300"/>
                        <a:t>τηλεοπτική διαφήμιση, αφίσες, μαζική αλληλογραφία</a:t>
                      </a:r>
                      <a:endParaRPr sz="1300"/>
                    </a:p>
                  </a:txBody>
                  <a:tcPr marL="91425" marR="91425" marT="91425" marB="91425"/>
                </a:tc>
                <a:tc>
                  <a:txBody>
                    <a:bodyPr/>
                    <a:lstStyle/>
                    <a:p>
                      <a:pPr marL="0" lvl="0" indent="0" algn="ctr" rtl="0">
                        <a:spcBef>
                          <a:spcPts val="0"/>
                        </a:spcBef>
                        <a:spcAft>
                          <a:spcPts val="0"/>
                        </a:spcAft>
                        <a:buNone/>
                      </a:pPr>
                      <a:r>
                        <a:rPr lang="en-US" sz="1300"/>
                        <a:t>τηλεοπτικές διαφημίσεις </a:t>
                      </a:r>
                      <a:r>
                        <a:rPr lang="en-US" sz="1300" b="1"/>
                        <a:t>στοχευμένες</a:t>
                      </a:r>
                      <a:r>
                        <a:rPr lang="en-US" sz="1300"/>
                        <a:t> (για ορισμένες ομάδες), διαφήμιση στο διαδίκτυο</a:t>
                      </a:r>
                      <a:endParaRPr sz="1300"/>
                    </a:p>
                  </a:txBody>
                  <a:tcPr marL="91425" marR="91425" marT="91425" marB="91425"/>
                </a:tc>
              </a:tr>
              <a:tr h="778400">
                <a:tc>
                  <a:txBody>
                    <a:bodyPr/>
                    <a:lstStyle/>
                    <a:p>
                      <a:pPr marL="0" lvl="0" indent="0" algn="ctr" rtl="0">
                        <a:spcBef>
                          <a:spcPts val="0"/>
                        </a:spcBef>
                        <a:spcAft>
                          <a:spcPts val="0"/>
                        </a:spcAft>
                        <a:buNone/>
                      </a:pPr>
                      <a:r>
                        <a:rPr lang="en-US" sz="1300" b="1" dirty="0" err="1"/>
                        <a:t>Συντονισμός</a:t>
                      </a:r>
                      <a:r>
                        <a:rPr lang="en-US" sz="1300" b="1" dirty="0"/>
                        <a:t> </a:t>
                      </a:r>
                      <a:r>
                        <a:rPr lang="en-US" sz="1300" b="1" dirty="0" err="1"/>
                        <a:t>εκστρατείας</a:t>
                      </a:r>
                      <a:endParaRPr sz="1300" b="1"/>
                    </a:p>
                  </a:txBody>
                  <a:tcPr marL="91425" marR="91425" marT="91425" marB="91425"/>
                </a:tc>
                <a:tc>
                  <a:txBody>
                    <a:bodyPr/>
                    <a:lstStyle/>
                    <a:p>
                      <a:pPr marL="0" lvl="0" indent="0" algn="ctr" rtl="0">
                        <a:spcBef>
                          <a:spcPts val="0"/>
                        </a:spcBef>
                        <a:spcAft>
                          <a:spcPts val="0"/>
                        </a:spcAft>
                        <a:buNone/>
                      </a:pPr>
                      <a:r>
                        <a:rPr lang="en-US" sz="1300"/>
                        <a:t>ηγεσία κόμματος</a:t>
                      </a:r>
                      <a:endParaRPr sz="1300"/>
                    </a:p>
                  </a:txBody>
                  <a:tcPr marL="91425" marR="91425" marT="91425" marB="91425"/>
                </a:tc>
                <a:tc>
                  <a:txBody>
                    <a:bodyPr/>
                    <a:lstStyle/>
                    <a:p>
                      <a:pPr marL="0" lvl="0" indent="0" algn="ctr" rtl="0">
                        <a:spcBef>
                          <a:spcPts val="0"/>
                        </a:spcBef>
                        <a:spcAft>
                          <a:spcPts val="0"/>
                        </a:spcAft>
                        <a:buNone/>
                      </a:pPr>
                      <a:r>
                        <a:rPr lang="en-US" sz="1300"/>
                        <a:t>ομάδα από το κόμμα αλλά και εξωτερικοί σύμβουλοι</a:t>
                      </a:r>
                      <a:endParaRPr sz="1300"/>
                    </a:p>
                  </a:txBody>
                  <a:tcPr marL="91425" marR="91425" marT="91425" marB="91425"/>
                </a:tc>
                <a:tc>
                  <a:txBody>
                    <a:bodyPr/>
                    <a:lstStyle/>
                    <a:p>
                      <a:pPr marL="0" lvl="0" indent="0" algn="ctr" rtl="0">
                        <a:spcBef>
                          <a:spcPts val="0"/>
                        </a:spcBef>
                        <a:spcAft>
                          <a:spcPts val="0"/>
                        </a:spcAft>
                        <a:buNone/>
                      </a:pPr>
                      <a:r>
                        <a:rPr lang="en-US" sz="1300" b="1"/>
                        <a:t>ειδικές ομάδες </a:t>
                      </a:r>
                      <a:r>
                        <a:rPr lang="en-US" sz="1300"/>
                        <a:t>από το κόμμα και ειδικοί σύμβουλοι</a:t>
                      </a:r>
                      <a:endParaRPr sz="1300"/>
                    </a:p>
                  </a:txBody>
                  <a:tcPr marL="91425" marR="91425" marT="91425" marB="91425"/>
                </a:tc>
              </a:tr>
              <a:tr h="409425">
                <a:tc>
                  <a:txBody>
                    <a:bodyPr/>
                    <a:lstStyle/>
                    <a:p>
                      <a:pPr marL="0" lvl="0" indent="0" algn="ctr" rtl="0">
                        <a:spcBef>
                          <a:spcPts val="0"/>
                        </a:spcBef>
                        <a:spcAft>
                          <a:spcPts val="0"/>
                        </a:spcAft>
                        <a:buNone/>
                      </a:pPr>
                      <a:r>
                        <a:rPr lang="en-US" sz="1300" b="1" dirty="0" err="1"/>
                        <a:t>Λογική</a:t>
                      </a:r>
                      <a:r>
                        <a:rPr lang="en-US" sz="1300" b="1" dirty="0"/>
                        <a:t> </a:t>
                      </a:r>
                      <a:r>
                        <a:rPr lang="en-US" sz="1300" b="1" dirty="0" err="1"/>
                        <a:t>εκστρατείας</a:t>
                      </a:r>
                      <a:endParaRPr sz="1300" b="1"/>
                    </a:p>
                  </a:txBody>
                  <a:tcPr marL="91425" marR="91425" marT="91425" marB="91425"/>
                </a:tc>
                <a:tc>
                  <a:txBody>
                    <a:bodyPr/>
                    <a:lstStyle/>
                    <a:p>
                      <a:pPr marL="0" lvl="0" indent="0" algn="ctr" rtl="0">
                        <a:spcBef>
                          <a:spcPts val="0"/>
                        </a:spcBef>
                        <a:spcAft>
                          <a:spcPts val="0"/>
                        </a:spcAft>
                        <a:buNone/>
                      </a:pPr>
                      <a:r>
                        <a:rPr lang="en-US" sz="1300"/>
                        <a:t>μικρής διάρκειας</a:t>
                      </a:r>
                      <a:endParaRPr sz="1300"/>
                    </a:p>
                  </a:txBody>
                  <a:tcPr marL="91425" marR="91425" marT="91425" marB="91425"/>
                </a:tc>
                <a:tc>
                  <a:txBody>
                    <a:bodyPr/>
                    <a:lstStyle/>
                    <a:p>
                      <a:pPr marL="0" lvl="0" indent="0" algn="ctr" rtl="0">
                        <a:spcBef>
                          <a:spcPts val="0"/>
                        </a:spcBef>
                        <a:spcAft>
                          <a:spcPts val="0"/>
                        </a:spcAft>
                        <a:buNone/>
                      </a:pPr>
                      <a:r>
                        <a:rPr lang="en-US" sz="1300"/>
                        <a:t>μεσαίας διάρκειας</a:t>
                      </a:r>
                      <a:endParaRPr sz="1300"/>
                    </a:p>
                  </a:txBody>
                  <a:tcPr marL="91425" marR="91425" marT="91425" marB="91425"/>
                </a:tc>
                <a:tc>
                  <a:txBody>
                    <a:bodyPr/>
                    <a:lstStyle/>
                    <a:p>
                      <a:pPr marL="0" lvl="0" indent="0" algn="ctr" rtl="0">
                        <a:spcBef>
                          <a:spcPts val="0"/>
                        </a:spcBef>
                        <a:spcAft>
                          <a:spcPts val="0"/>
                        </a:spcAft>
                        <a:buNone/>
                      </a:pPr>
                      <a:r>
                        <a:rPr lang="en-US" sz="1300"/>
                        <a:t>διαρκής ετοιμότητα (αγορά)</a:t>
                      </a:r>
                      <a:endParaRPr sz="1300"/>
                    </a:p>
                  </a:txBody>
                  <a:tcPr marL="91425" marR="91425" marT="91425" marB="91425"/>
                </a:tc>
              </a:tr>
              <a:tr h="409425">
                <a:tc>
                  <a:txBody>
                    <a:bodyPr/>
                    <a:lstStyle/>
                    <a:p>
                      <a:pPr marL="0" lvl="0" indent="0" algn="ctr" rtl="0">
                        <a:spcBef>
                          <a:spcPts val="0"/>
                        </a:spcBef>
                        <a:spcAft>
                          <a:spcPts val="0"/>
                        </a:spcAft>
                        <a:buNone/>
                      </a:pPr>
                      <a:r>
                        <a:rPr lang="en-US" b="1" dirty="0" err="1"/>
                        <a:t>Έξοδα</a:t>
                      </a:r>
                      <a:endParaRPr b="1"/>
                    </a:p>
                  </a:txBody>
                  <a:tcPr marL="91425" marR="91425" marT="91425" marB="91425"/>
                </a:tc>
                <a:tc>
                  <a:txBody>
                    <a:bodyPr/>
                    <a:lstStyle/>
                    <a:p>
                      <a:pPr marL="0" lvl="0" indent="0" algn="ctr" rtl="0">
                        <a:spcBef>
                          <a:spcPts val="0"/>
                        </a:spcBef>
                        <a:spcAft>
                          <a:spcPts val="0"/>
                        </a:spcAft>
                        <a:buNone/>
                      </a:pPr>
                      <a:r>
                        <a:rPr lang="en-US"/>
                        <a:t>μικρά</a:t>
                      </a:r>
                      <a:endParaRPr/>
                    </a:p>
                  </a:txBody>
                  <a:tcPr marL="91425" marR="91425" marT="91425" marB="91425"/>
                </a:tc>
                <a:tc>
                  <a:txBody>
                    <a:bodyPr/>
                    <a:lstStyle/>
                    <a:p>
                      <a:pPr marL="0" lvl="0" indent="0" algn="ctr" rtl="0">
                        <a:spcBef>
                          <a:spcPts val="0"/>
                        </a:spcBef>
                        <a:spcAft>
                          <a:spcPts val="0"/>
                        </a:spcAft>
                        <a:buNone/>
                      </a:pPr>
                      <a:r>
                        <a:rPr lang="en-US"/>
                        <a:t>αυξανόμενα</a:t>
                      </a:r>
                      <a:endParaRPr/>
                    </a:p>
                  </a:txBody>
                  <a:tcPr marL="91425" marR="91425" marT="91425" marB="91425"/>
                </a:tc>
                <a:tc>
                  <a:txBody>
                    <a:bodyPr/>
                    <a:lstStyle/>
                    <a:p>
                      <a:pPr marL="0" lvl="0" indent="0" algn="ctr" rtl="0">
                        <a:spcBef>
                          <a:spcPts val="0"/>
                        </a:spcBef>
                        <a:spcAft>
                          <a:spcPts val="0"/>
                        </a:spcAft>
                        <a:buNone/>
                      </a:pPr>
                      <a:r>
                        <a:rPr lang="en-US" b="1"/>
                        <a:t>υπέρογκα!!!!</a:t>
                      </a:r>
                      <a:endParaRPr b="1"/>
                    </a:p>
                  </a:txBody>
                  <a:tcPr marL="91425" marR="91425" marT="91425" marB="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c2384a0324_2_78"/>
          <p:cNvSpPr txBox="1">
            <a:spLocks noGrp="1"/>
          </p:cNvSpPr>
          <p:nvPr>
            <p:ph type="body" idx="1"/>
          </p:nvPr>
        </p:nvSpPr>
        <p:spPr>
          <a:xfrm>
            <a:off x="136025" y="1196974"/>
            <a:ext cx="9008100" cy="5661025"/>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err="1"/>
              <a:t>Ενότητα</a:t>
            </a:r>
            <a:r>
              <a:rPr lang="en-US" sz="1800" dirty="0"/>
              <a:t> 1:   </a:t>
            </a:r>
            <a:endParaRPr sz="1800"/>
          </a:p>
          <a:p>
            <a:pPr marL="0" lvl="0" indent="0" algn="just" rtl="0">
              <a:lnSpc>
                <a:spcPct val="115000"/>
              </a:lnSpc>
              <a:spcBef>
                <a:spcPts val="0"/>
              </a:spcBef>
              <a:spcAft>
                <a:spcPts val="0"/>
              </a:spcAft>
              <a:buNone/>
            </a:pPr>
            <a:r>
              <a:rPr lang="en-US" sz="1800" dirty="0"/>
              <a:t>       H </a:t>
            </a:r>
            <a:r>
              <a:rPr lang="en-US" sz="1800" dirty="0" err="1"/>
              <a:t>στρατηγική</a:t>
            </a:r>
            <a:r>
              <a:rPr lang="en-US" sz="1800" dirty="0"/>
              <a:t> </a:t>
            </a:r>
            <a:r>
              <a:rPr lang="en-US" sz="1800" dirty="0" err="1"/>
              <a:t>διάσταση</a:t>
            </a:r>
            <a:r>
              <a:rPr lang="en-US" sz="1800" dirty="0"/>
              <a:t> </a:t>
            </a:r>
            <a:r>
              <a:rPr lang="en-US" sz="1800" dirty="0" err="1"/>
              <a:t>της</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σε</a:t>
            </a:r>
            <a:r>
              <a:rPr lang="en-US" sz="1800" dirty="0"/>
              <a:t> </a:t>
            </a:r>
            <a:r>
              <a:rPr lang="en-US" sz="1800" dirty="0" err="1"/>
              <a:t>περιόδους</a:t>
            </a:r>
            <a:r>
              <a:rPr lang="en-US" sz="1800" dirty="0"/>
              <a:t> </a:t>
            </a:r>
            <a:r>
              <a:rPr lang="en-US" sz="1800" dirty="0" err="1"/>
              <a:t>εκλογών</a:t>
            </a: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r>
              <a:rPr lang="en-US" sz="1800" dirty="0"/>
              <a:t> </a:t>
            </a:r>
            <a:r>
              <a:rPr lang="en-US" sz="1800" dirty="0" err="1"/>
              <a:t>Μπορούμε</a:t>
            </a:r>
            <a:r>
              <a:rPr lang="en-US" sz="1800" dirty="0"/>
              <a:t> </a:t>
            </a:r>
            <a:r>
              <a:rPr lang="en-US" sz="1800" dirty="0" err="1"/>
              <a:t>να</a:t>
            </a:r>
            <a:r>
              <a:rPr lang="en-US" sz="1800" dirty="0"/>
              <a:t> </a:t>
            </a:r>
            <a:r>
              <a:rPr lang="en-US" sz="1800" dirty="0" err="1"/>
              <a:t>διακρίνουμε</a:t>
            </a:r>
            <a:r>
              <a:rPr lang="en-US" sz="1800" dirty="0"/>
              <a:t> 4 </a:t>
            </a:r>
            <a:r>
              <a:rPr lang="en-US" sz="1800" dirty="0" err="1"/>
              <a:t>βασικές</a:t>
            </a:r>
            <a:r>
              <a:rPr lang="en-US" sz="1800" dirty="0"/>
              <a:t> </a:t>
            </a:r>
            <a:r>
              <a:rPr lang="en-US" sz="1800" dirty="0" err="1"/>
              <a:t>ομοιότητες</a:t>
            </a:r>
            <a:r>
              <a:rPr lang="en-US" sz="1800" dirty="0"/>
              <a:t> </a:t>
            </a:r>
            <a:r>
              <a:rPr lang="en-US" sz="1800" dirty="0" err="1"/>
              <a:t>στην</a:t>
            </a:r>
            <a:r>
              <a:rPr lang="en-US" sz="1800" dirty="0"/>
              <a:t> </a:t>
            </a:r>
            <a:r>
              <a:rPr lang="en-US" sz="1800" dirty="0" err="1"/>
              <a:t>προεκλογική</a:t>
            </a:r>
            <a:r>
              <a:rPr lang="en-US" sz="1800" dirty="0"/>
              <a:t> </a:t>
            </a:r>
            <a:r>
              <a:rPr lang="en-US" sz="1800" dirty="0" err="1"/>
              <a:t>επικοινωνία</a:t>
            </a:r>
            <a:r>
              <a:rPr lang="en-US" sz="1800" dirty="0"/>
              <a:t> </a:t>
            </a:r>
            <a:r>
              <a:rPr lang="en-US" sz="1800" dirty="0" err="1"/>
              <a:t>όπως</a:t>
            </a:r>
            <a:r>
              <a:rPr lang="en-US" sz="1800" dirty="0"/>
              <a:t> </a:t>
            </a:r>
            <a:r>
              <a:rPr lang="en-US" sz="1800" dirty="0" err="1"/>
              <a:t>λαμβάνει</a:t>
            </a:r>
            <a:r>
              <a:rPr lang="en-US" sz="1800" dirty="0"/>
              <a:t> </a:t>
            </a:r>
            <a:r>
              <a:rPr lang="en-US" sz="1800" dirty="0" err="1"/>
              <a:t>χώρα</a:t>
            </a:r>
            <a:r>
              <a:rPr lang="en-US" sz="1800" dirty="0"/>
              <a:t> </a:t>
            </a:r>
            <a:r>
              <a:rPr lang="en-US" sz="1800" dirty="0" err="1"/>
              <a:t>πλέον</a:t>
            </a:r>
            <a:r>
              <a:rPr lang="en-US" sz="1800" dirty="0"/>
              <a:t> </a:t>
            </a:r>
            <a:r>
              <a:rPr lang="en-US" sz="1800" dirty="0" err="1"/>
              <a:t>σε</a:t>
            </a:r>
            <a:r>
              <a:rPr lang="en-US" sz="1800" dirty="0"/>
              <a:t> </a:t>
            </a:r>
            <a:r>
              <a:rPr lang="en-US" sz="1800" dirty="0" err="1"/>
              <a:t>πολλές</a:t>
            </a:r>
            <a:r>
              <a:rPr lang="en-US" sz="1800" dirty="0"/>
              <a:t> </a:t>
            </a:r>
            <a:r>
              <a:rPr lang="en-US" sz="1800" dirty="0" err="1"/>
              <a:t>χώρες</a:t>
            </a:r>
            <a:r>
              <a:rPr lang="en-US" sz="1800" dirty="0"/>
              <a:t> </a:t>
            </a:r>
            <a:r>
              <a:rPr lang="en-US" sz="1800" dirty="0" err="1"/>
              <a:t>του</a:t>
            </a:r>
            <a:r>
              <a:rPr lang="en-US" sz="1800" dirty="0"/>
              <a:t> </a:t>
            </a:r>
            <a:r>
              <a:rPr lang="en-US" sz="1800" dirty="0" err="1"/>
              <a:t>κόσμου</a:t>
            </a:r>
            <a:r>
              <a:rPr lang="en-US" sz="1800" dirty="0"/>
              <a:t>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Η </a:t>
            </a:r>
            <a:r>
              <a:rPr lang="en-US" sz="1800" dirty="0" err="1"/>
              <a:t>τηλεόραση</a:t>
            </a:r>
            <a:r>
              <a:rPr lang="en-US" sz="1800" dirty="0"/>
              <a:t> </a:t>
            </a:r>
            <a:r>
              <a:rPr lang="en-US" sz="1800" dirty="0" err="1"/>
              <a:t>εξακολουθεί</a:t>
            </a:r>
            <a:r>
              <a:rPr lang="en-US" sz="1800" dirty="0"/>
              <a:t> </a:t>
            </a:r>
            <a:r>
              <a:rPr lang="en-US" sz="1800" dirty="0" err="1"/>
              <a:t>να</a:t>
            </a:r>
            <a:r>
              <a:rPr lang="en-US" sz="1800" dirty="0"/>
              <a:t> </a:t>
            </a:r>
            <a:r>
              <a:rPr lang="en-US" sz="1800" dirty="0" err="1"/>
              <a:t>έχει</a:t>
            </a:r>
            <a:r>
              <a:rPr lang="en-US" sz="1800" dirty="0"/>
              <a:t> </a:t>
            </a:r>
            <a:r>
              <a:rPr lang="en-US" sz="1800" dirty="0" err="1"/>
              <a:t>κυρίαρχη</a:t>
            </a:r>
            <a:r>
              <a:rPr lang="en-US" sz="1800" dirty="0"/>
              <a:t> </a:t>
            </a:r>
            <a:r>
              <a:rPr lang="en-US" sz="1800" dirty="0" err="1"/>
              <a:t>θέση</a:t>
            </a:r>
            <a:r>
              <a:rPr lang="en-US" sz="1800" dirty="0"/>
              <a:t> (</a:t>
            </a:r>
            <a:r>
              <a:rPr lang="en-US" sz="1800" dirty="0" err="1"/>
              <a:t>βασική</a:t>
            </a:r>
            <a:r>
              <a:rPr lang="en-US" sz="1800" dirty="0"/>
              <a:t> </a:t>
            </a:r>
            <a:r>
              <a:rPr lang="en-US" sz="1800" dirty="0" err="1"/>
              <a:t>πηγή</a:t>
            </a:r>
            <a:r>
              <a:rPr lang="en-US" sz="1800" dirty="0"/>
              <a:t> </a:t>
            </a:r>
            <a:r>
              <a:rPr lang="en-US" sz="1800" dirty="0" err="1"/>
              <a:t>πληροφόρησης</a:t>
            </a:r>
            <a:r>
              <a:rPr lang="en-US" sz="1800" dirty="0"/>
              <a:t>)</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Οι</a:t>
            </a:r>
            <a:r>
              <a:rPr lang="en-US" sz="1800" dirty="0"/>
              <a:t> </a:t>
            </a:r>
            <a:r>
              <a:rPr lang="en-US" sz="1800" dirty="0" err="1"/>
              <a:t>προεκλογικές</a:t>
            </a:r>
            <a:r>
              <a:rPr lang="en-US" sz="1800" dirty="0"/>
              <a:t> </a:t>
            </a:r>
            <a:r>
              <a:rPr lang="en-US" sz="1800" dirty="0" err="1"/>
              <a:t>εκστρατείες</a:t>
            </a:r>
            <a:r>
              <a:rPr lang="en-US" sz="1800" dirty="0"/>
              <a:t> </a:t>
            </a:r>
            <a:r>
              <a:rPr lang="en-US" sz="1800" dirty="0" err="1"/>
              <a:t>δίνουν</a:t>
            </a:r>
            <a:r>
              <a:rPr lang="en-US" sz="1800" dirty="0"/>
              <a:t> </a:t>
            </a:r>
            <a:r>
              <a:rPr lang="en-US" sz="1800" dirty="0" err="1"/>
              <a:t>έμφαση</a:t>
            </a:r>
            <a:r>
              <a:rPr lang="en-US" sz="1800" dirty="0"/>
              <a:t> </a:t>
            </a:r>
            <a:r>
              <a:rPr lang="en-US" sz="1800" dirty="0" err="1"/>
              <a:t>σε</a:t>
            </a:r>
            <a:r>
              <a:rPr lang="en-US" sz="1800" dirty="0"/>
              <a:t> </a:t>
            </a:r>
            <a:r>
              <a:rPr lang="en-US" sz="1800" dirty="0" err="1"/>
              <a:t>υποψήφιους</a:t>
            </a:r>
            <a:r>
              <a:rPr lang="en-US" sz="1800" dirty="0"/>
              <a:t> </a:t>
            </a:r>
            <a:r>
              <a:rPr lang="en-US" sz="1800" dirty="0" err="1"/>
              <a:t>ως</a:t>
            </a:r>
            <a:r>
              <a:rPr lang="en-US" sz="1800" dirty="0"/>
              <a:t> </a:t>
            </a:r>
            <a:r>
              <a:rPr lang="en-US" sz="1800" dirty="0" err="1"/>
              <a:t>πρόσωπα</a:t>
            </a:r>
            <a:r>
              <a:rPr lang="en-US" sz="1800" dirty="0"/>
              <a:t> </a:t>
            </a:r>
            <a:r>
              <a:rPr lang="en-US" sz="1800" dirty="0" err="1"/>
              <a:t>και</a:t>
            </a:r>
            <a:r>
              <a:rPr lang="en-US" sz="1800" dirty="0"/>
              <a:t> </a:t>
            </a:r>
            <a:r>
              <a:rPr lang="en-US" sz="1800" dirty="0" err="1"/>
              <a:t>κυρίως</a:t>
            </a:r>
            <a:r>
              <a:rPr lang="en-US" sz="1800" dirty="0"/>
              <a:t> </a:t>
            </a:r>
            <a:r>
              <a:rPr lang="en-US" sz="1800" dirty="0" err="1"/>
              <a:t>στους</a:t>
            </a:r>
            <a:r>
              <a:rPr lang="en-US" sz="1800" dirty="0"/>
              <a:t> </a:t>
            </a:r>
            <a:r>
              <a:rPr lang="en-US" sz="1800" dirty="0" err="1"/>
              <a:t>ηγέτες</a:t>
            </a:r>
            <a:r>
              <a:rPr lang="en-US" sz="1800" dirty="0"/>
              <a:t> </a:t>
            </a:r>
            <a:r>
              <a:rPr lang="en-US" sz="1800" dirty="0" err="1"/>
              <a:t>εις</a:t>
            </a:r>
            <a:r>
              <a:rPr lang="en-US" sz="1800" dirty="0"/>
              <a:t> </a:t>
            </a:r>
            <a:r>
              <a:rPr lang="en-US" sz="1800" dirty="0" err="1"/>
              <a:t>βάρος</a:t>
            </a:r>
            <a:r>
              <a:rPr lang="en-US" sz="1800" dirty="0"/>
              <a:t> </a:t>
            </a:r>
            <a:r>
              <a:rPr lang="en-US" sz="1800" dirty="0" err="1"/>
              <a:t>των</a:t>
            </a:r>
            <a:r>
              <a:rPr lang="en-US" sz="1800" dirty="0"/>
              <a:t> </a:t>
            </a:r>
            <a:r>
              <a:rPr lang="en-US" sz="1800" dirty="0" err="1"/>
              <a:t>κομμάτων</a:t>
            </a:r>
            <a:r>
              <a:rPr lang="en-US" sz="1800" dirty="0"/>
              <a:t>. </a:t>
            </a:r>
            <a:r>
              <a:rPr lang="en-US" sz="1800" dirty="0" err="1"/>
              <a:t>Επίσης</a:t>
            </a:r>
            <a:r>
              <a:rPr lang="en-US" sz="1800" dirty="0"/>
              <a:t>, </a:t>
            </a:r>
            <a:r>
              <a:rPr lang="en-US" sz="1800" dirty="0" err="1"/>
              <a:t>χρειάζεται</a:t>
            </a:r>
            <a:r>
              <a:rPr lang="en-US" sz="1800" dirty="0"/>
              <a:t> </a:t>
            </a:r>
            <a:r>
              <a:rPr lang="en-US" sz="1800" dirty="0" err="1"/>
              <a:t>μεγάλη</a:t>
            </a:r>
            <a:r>
              <a:rPr lang="en-US" sz="1800" dirty="0"/>
              <a:t> </a:t>
            </a:r>
            <a:r>
              <a:rPr lang="en-US" sz="1800" dirty="0" err="1"/>
              <a:t>ατομική</a:t>
            </a:r>
            <a:r>
              <a:rPr lang="en-US" sz="1800" dirty="0"/>
              <a:t> </a:t>
            </a:r>
            <a:r>
              <a:rPr lang="en-US" sz="1800" dirty="0" err="1"/>
              <a:t>προσπάθεια</a:t>
            </a:r>
            <a:r>
              <a:rPr lang="en-US" sz="1800" dirty="0"/>
              <a:t> (</a:t>
            </a:r>
            <a:r>
              <a:rPr lang="en-US" sz="1800" dirty="0" err="1"/>
              <a:t>ανταγωνισμός</a:t>
            </a:r>
            <a:r>
              <a:rPr lang="en-US" sz="1800" dirty="0"/>
              <a:t> </a:t>
            </a:r>
            <a:r>
              <a:rPr lang="en-US" sz="1800" dirty="0" err="1"/>
              <a:t>υποψηφίων</a:t>
            </a:r>
            <a:r>
              <a:rPr lang="en-US" sz="1800" dirty="0"/>
              <a:t>)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 </a:t>
            </a:r>
            <a:r>
              <a:rPr lang="en-US" sz="1800" dirty="0" err="1"/>
              <a:t>Το</a:t>
            </a:r>
            <a:r>
              <a:rPr lang="en-US" sz="1800" dirty="0"/>
              <a:t> </a:t>
            </a:r>
            <a:r>
              <a:rPr lang="en-US" sz="1800" dirty="0" err="1"/>
              <a:t>διαδίκτυο</a:t>
            </a:r>
            <a:r>
              <a:rPr lang="en-US" sz="1800" dirty="0"/>
              <a:t> </a:t>
            </a:r>
            <a:r>
              <a:rPr lang="en-US" sz="1800" dirty="0" err="1"/>
              <a:t>αποκτά</a:t>
            </a:r>
            <a:r>
              <a:rPr lang="en-US" sz="1800" dirty="0"/>
              <a:t> </a:t>
            </a:r>
            <a:r>
              <a:rPr lang="en-US" sz="1800" dirty="0" err="1"/>
              <a:t>ολοένα</a:t>
            </a:r>
            <a:r>
              <a:rPr lang="en-US" sz="1800" dirty="0"/>
              <a:t> </a:t>
            </a:r>
            <a:r>
              <a:rPr lang="en-US" sz="1800" dirty="0" err="1"/>
              <a:t>και</a:t>
            </a:r>
            <a:r>
              <a:rPr lang="en-US" sz="1800" dirty="0"/>
              <a:t> </a:t>
            </a:r>
            <a:r>
              <a:rPr lang="en-US" sz="1800" dirty="0" err="1"/>
              <a:t>μεγαλύτερη</a:t>
            </a:r>
            <a:r>
              <a:rPr lang="en-US" sz="1800" dirty="0"/>
              <a:t> </a:t>
            </a:r>
            <a:r>
              <a:rPr lang="en-US" sz="1800" dirty="0" err="1"/>
              <a:t>σημασία</a:t>
            </a:r>
            <a:r>
              <a:rPr lang="en-US" sz="1800" dirty="0"/>
              <a:t> </a:t>
            </a:r>
            <a:r>
              <a:rPr lang="en-US" sz="1800" dirty="0" err="1"/>
              <a:t>για</a:t>
            </a:r>
            <a:r>
              <a:rPr lang="en-US" sz="1800" dirty="0"/>
              <a:t> </a:t>
            </a:r>
            <a:r>
              <a:rPr lang="en-US" sz="1800" dirty="0" err="1"/>
              <a:t>την</a:t>
            </a:r>
            <a:r>
              <a:rPr lang="en-US" sz="1800" dirty="0"/>
              <a:t> </a:t>
            </a:r>
            <a:r>
              <a:rPr lang="en-US" sz="1800" dirty="0" err="1"/>
              <a:t>προεκλογική</a:t>
            </a:r>
            <a:r>
              <a:rPr lang="en-US" sz="1800" dirty="0"/>
              <a:t> </a:t>
            </a:r>
            <a:r>
              <a:rPr lang="en-US" sz="1800" dirty="0" err="1"/>
              <a:t>περίοδο</a:t>
            </a:r>
            <a:r>
              <a:rPr lang="en-US" sz="1800" dirty="0"/>
              <a:t> (</a:t>
            </a:r>
            <a:r>
              <a:rPr lang="en-US" sz="1800" dirty="0" err="1"/>
              <a:t>διαφήμιση</a:t>
            </a:r>
            <a:r>
              <a:rPr lang="en-US" sz="1800" dirty="0"/>
              <a:t>, </a:t>
            </a:r>
            <a:r>
              <a:rPr lang="en-US" sz="1800" dirty="0" err="1"/>
              <a:t>κινητοποίηση</a:t>
            </a:r>
            <a:r>
              <a:rPr lang="en-US" sz="1800" dirty="0"/>
              <a:t>). </a:t>
            </a:r>
            <a:r>
              <a:rPr lang="en-US" sz="1800" dirty="0" err="1"/>
              <a:t>Αυτό</a:t>
            </a:r>
            <a:r>
              <a:rPr lang="en-US" sz="1800" dirty="0"/>
              <a:t> </a:t>
            </a:r>
            <a:r>
              <a:rPr lang="en-US" sz="1800" dirty="0" err="1"/>
              <a:t>αυξάνει</a:t>
            </a:r>
            <a:r>
              <a:rPr lang="en-US" sz="1800" dirty="0"/>
              <a:t> </a:t>
            </a:r>
            <a:r>
              <a:rPr lang="en-US" sz="1800" dirty="0" err="1"/>
              <a:t>και</a:t>
            </a:r>
            <a:r>
              <a:rPr lang="en-US" sz="1800" dirty="0"/>
              <a:t> </a:t>
            </a:r>
            <a:r>
              <a:rPr lang="en-US" sz="1800" dirty="0" err="1"/>
              <a:t>την</a:t>
            </a:r>
            <a:r>
              <a:rPr lang="en-US" sz="1800" dirty="0"/>
              <a:t> </a:t>
            </a:r>
            <a:r>
              <a:rPr lang="en-US" sz="1800" dirty="0" err="1"/>
              <a:t>ανάγκη</a:t>
            </a:r>
            <a:r>
              <a:rPr lang="en-US" sz="1800" dirty="0"/>
              <a:t> </a:t>
            </a:r>
            <a:r>
              <a:rPr lang="en-US" sz="1800" dirty="0" err="1"/>
              <a:t>επαγγελματισμού</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Αναπτύσσεται</a:t>
            </a:r>
            <a:r>
              <a:rPr lang="en-US" sz="1800" dirty="0"/>
              <a:t> </a:t>
            </a:r>
            <a:r>
              <a:rPr lang="en-US" sz="1800" dirty="0" err="1"/>
              <a:t>ραγδαία</a:t>
            </a:r>
            <a:r>
              <a:rPr lang="en-US" sz="1800" dirty="0"/>
              <a:t> η </a:t>
            </a:r>
            <a:r>
              <a:rPr lang="en-US" sz="1800" dirty="0" err="1"/>
              <a:t>στοχευμένη</a:t>
            </a:r>
            <a:r>
              <a:rPr lang="en-US" sz="1800" dirty="0"/>
              <a:t> </a:t>
            </a:r>
            <a:r>
              <a:rPr lang="en-US" sz="1800" dirty="0" err="1"/>
              <a:t>επικοινωνία</a:t>
            </a:r>
            <a:r>
              <a:rPr lang="en-US" sz="1800" dirty="0"/>
              <a:t> </a:t>
            </a:r>
            <a:r>
              <a:rPr lang="en-US" sz="1800" dirty="0" err="1"/>
              <a:t>με</a:t>
            </a:r>
            <a:r>
              <a:rPr lang="en-US" sz="1800" dirty="0"/>
              <a:t> </a:t>
            </a:r>
            <a:r>
              <a:rPr lang="en-US" sz="1800" dirty="0" err="1"/>
              <a:t>συγκεκριμένες</a:t>
            </a:r>
            <a:r>
              <a:rPr lang="en-US" sz="1800" dirty="0"/>
              <a:t> </a:t>
            </a:r>
            <a:r>
              <a:rPr lang="en-US" sz="1800" dirty="0" err="1"/>
              <a:t>ομάδες</a:t>
            </a:r>
            <a:r>
              <a:rPr lang="en-US" sz="1800" dirty="0"/>
              <a:t> (</a:t>
            </a:r>
            <a:r>
              <a:rPr lang="en-US" sz="1800" dirty="0" err="1"/>
              <a:t>δημογραφικά</a:t>
            </a:r>
            <a:r>
              <a:rPr lang="en-US" sz="1800" dirty="0"/>
              <a:t>, </a:t>
            </a:r>
            <a:r>
              <a:rPr lang="en-US" sz="1800" dirty="0" err="1"/>
              <a:t>γεωγραφική</a:t>
            </a:r>
            <a:r>
              <a:rPr lang="en-US" sz="1800" dirty="0"/>
              <a:t> </a:t>
            </a:r>
            <a:r>
              <a:rPr lang="en-US" sz="1800" dirty="0" err="1"/>
              <a:t>περιοχή</a:t>
            </a:r>
            <a:r>
              <a:rPr lang="en-US" sz="1800" dirty="0"/>
              <a:t>, </a:t>
            </a:r>
            <a:r>
              <a:rPr lang="en-US" sz="1800" dirty="0" err="1"/>
              <a:t>αντιλήψεις</a:t>
            </a:r>
            <a:r>
              <a:rPr lang="en-US" sz="1800" dirty="0"/>
              <a:t> </a:t>
            </a:r>
            <a:r>
              <a:rPr lang="en-US" sz="1800" dirty="0" err="1"/>
              <a:t>για</a:t>
            </a:r>
            <a:r>
              <a:rPr lang="en-US" sz="1800" dirty="0"/>
              <a:t> </a:t>
            </a:r>
            <a:r>
              <a:rPr lang="en-US" sz="1800" dirty="0" err="1"/>
              <a:t>ορισμένα</a:t>
            </a:r>
            <a:r>
              <a:rPr lang="en-US" sz="1800" dirty="0"/>
              <a:t> </a:t>
            </a:r>
            <a:r>
              <a:rPr lang="en-US" sz="1800" dirty="0" err="1"/>
              <a:t>θέματα</a:t>
            </a:r>
            <a:r>
              <a:rPr lang="en-US" sz="1800" dirty="0"/>
              <a:t>…) </a:t>
            </a:r>
            <a:endParaRPr sz="1800"/>
          </a:p>
        </p:txBody>
      </p:sp>
      <p:grpSp>
        <p:nvGrpSpPr>
          <p:cNvPr id="242" name="Google Shape;242;g2c2384a0324_2_78"/>
          <p:cNvGrpSpPr/>
          <p:nvPr/>
        </p:nvGrpSpPr>
        <p:grpSpPr>
          <a:xfrm>
            <a:off x="0" y="0"/>
            <a:ext cx="8985250" cy="611188"/>
            <a:chOff x="0" y="0"/>
            <a:chExt cx="5660" cy="385"/>
          </a:xfrm>
        </p:grpSpPr>
        <p:sp>
          <p:nvSpPr>
            <p:cNvPr id="243" name="Google Shape;243;g2c2384a0324_2_7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g2c2384a0324_2_7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g2c2384a0324_2_7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g2c2384a0324_2_7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g2c2384a0324_2_7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g2c2384a0324_2_7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g2c2384a0324_2_7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g2c2384a0324_2_7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Google Shape;251;g2c2384a0324_2_7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2" name="Google Shape;252;g2c2384a0324_2_7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2153</Words>
  <PresentationFormat>Προβολή στην οθόνη (4:3)</PresentationFormat>
  <Paragraphs>272</Paragraphs>
  <Slides>22</Slides>
  <Notes>22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22</vt:i4>
      </vt:variant>
    </vt:vector>
  </HeadingPairs>
  <TitlesOfParts>
    <vt:vector size="29" baseType="lpstr">
      <vt:lpstr>Arial</vt:lpstr>
      <vt:lpstr>Book Antiqua</vt:lpstr>
      <vt:lpstr>Garamond</vt:lpstr>
      <vt:lpstr>Noto Sans Symbols</vt:lpstr>
      <vt:lpstr>Arial Black</vt:lpstr>
      <vt:lpstr>1_Pixel</vt:lpstr>
      <vt:lpstr>Pixel</vt:lpstr>
      <vt:lpstr> 5ο μάθημα- Πολιτική Επικοινωνία- ‘’Εκλογές, διαφήμιση, σύνθημα/σλόγκαν’’</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5ο μάθημα- Πολιτική Επικοινωνία- ‘’Εκλογές, διαφήμιση, σύνθημα/σλόγκαν’’</dc:title>
  <dc:creator>mmarkouli</dc:creator>
  <cp:lastModifiedBy>User</cp:lastModifiedBy>
  <cp:revision>2</cp:revision>
  <dcterms:created xsi:type="dcterms:W3CDTF">2011-02-18T06:08:25Z</dcterms:created>
  <dcterms:modified xsi:type="dcterms:W3CDTF">2025-03-18T04:56:49Z</dcterms:modified>
</cp:coreProperties>
</file>