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metadata" ContentType="application/binary"/>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0" r:id="rId2"/>
  </p:sldMasterIdLst>
  <p:notesMasterIdLst>
    <p:notesMasterId r:id="rId2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7104063" cy="10234613"/>
  <p:embeddedFontLst>
    <p:embeddedFont>
      <p:font typeface="Book Antiqua" pitchFamily="18" charset="0"/>
      <p:regular r:id="rId22"/>
      <p:bold r:id="rId23"/>
      <p:italic r:id="rId24"/>
      <p:boldItalic r:id="rId25"/>
    </p:embeddedFont>
    <p:embeddedFont>
      <p:font typeface="Garamond" pitchFamily="18" charset="0"/>
      <p:regular r:id="rId26"/>
      <p:bold r:id="rId27"/>
      <p:italic r:id="rId28"/>
    </p:embeddedFont>
    <p:embeddedFont>
      <p:font typeface="Arial Black" pitchFamily="34" charset="0"/>
      <p:bold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 uri="{2D200454-40CA-4A62-9FC3-DE9A4176ACB9}">
      <p15:notes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3224">
          <p15:clr>
            <a:srgbClr val="000000"/>
          </p15:clr>
        </p15:guide>
        <p15:guide id="2" pos="2238">
          <p15:clr>
            <a:srgbClr val="000000"/>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5" roundtripDataSignature="AMtx7mgPAb9AWSUHz7bq3L6h1G/ILH+qQw=="/>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4DF2E8D8-2639-47FE-AA20-C041EBC0CCD2}">
  <a:tblStyle styleId="{4DF2E8D8-2639-47FE-AA20-C041EBC0CCD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notesViewPr>
    <p:cSldViewPr snapToGrid="0">
      <p:cViewPr varScale="1">
        <p:scale>
          <a:sx n="100" d="100"/>
          <a:sy n="100" d="100"/>
        </p:scale>
        <p:origin x="0" y="0"/>
      </p:cViewPr>
      <p:guideLst>
        <p:guide orient="horz" pos="3224"/>
        <p:guide pos="223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5.fntdata"/><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font" Target="fonts/font4.fntdata"/><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3.fntdata"/><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2.fntdata"/><Relationship Id="rId28" Type="http://schemas.openxmlformats.org/officeDocument/2006/relationships/font" Target="fonts/font7.fntdata"/><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1.fntdata"/><Relationship Id="rId27" Type="http://schemas.openxmlformats.org/officeDocument/2006/relationships/font" Target="fonts/font6.fntdata"/><Relationship Id="rId35"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78162" cy="511175"/>
          </a:xfrm>
          <a:prstGeom prst="rect">
            <a:avLst/>
          </a:prstGeom>
          <a:noFill/>
          <a:ln>
            <a:noFill/>
          </a:ln>
        </p:spPr>
        <p:txBody>
          <a:bodyPr spcFirstLastPara="1" wrap="square" lIns="99075" tIns="49525" rIns="99075" bIns="49525"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4024312" y="0"/>
            <a:ext cx="3078162" cy="511175"/>
          </a:xfrm>
          <a:prstGeom prst="rect">
            <a:avLst/>
          </a:prstGeom>
          <a:noFill/>
          <a:ln>
            <a:noFill/>
          </a:ln>
        </p:spPr>
        <p:txBody>
          <a:bodyPr spcFirstLastPara="1" wrap="square" lIns="99075" tIns="49525" rIns="99075" bIns="49525" anchor="t" anchorCtr="0">
            <a:noAutofit/>
          </a:bodyPr>
          <a:lstStyle>
            <a:lvl1pPr marR="0" lvl="0" algn="r" rtl="0">
              <a:lnSpc>
                <a:spcPct val="100000"/>
              </a:lnSpc>
              <a:spcBef>
                <a:spcPts val="0"/>
              </a:spcBef>
              <a:spcAft>
                <a:spcPts val="0"/>
              </a:spcAft>
              <a:buSzPts val="1400"/>
              <a:buNone/>
              <a:defRPr sz="13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995362" y="768350"/>
            <a:ext cx="5113337" cy="3836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711200" y="4860925"/>
            <a:ext cx="5683250" cy="4605337"/>
          </a:xfrm>
          <a:prstGeom prst="rect">
            <a:avLst/>
          </a:prstGeom>
          <a:noFill/>
          <a:ln>
            <a:noFill/>
          </a:ln>
        </p:spPr>
        <p:txBody>
          <a:bodyPr spcFirstLastPara="1" wrap="square" lIns="99075" tIns="49525" rIns="99075" bIns="49525"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9721850"/>
            <a:ext cx="3078162" cy="511175"/>
          </a:xfrm>
          <a:prstGeom prst="rect">
            <a:avLst/>
          </a:prstGeom>
          <a:noFill/>
          <a:ln>
            <a:noFill/>
          </a:ln>
        </p:spPr>
        <p:txBody>
          <a:bodyPr spcFirstLastPara="1" wrap="square" lIns="99075" tIns="49525" rIns="99075" bIns="49525"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4024312" y="9721850"/>
            <a:ext cx="3078162" cy="511175"/>
          </a:xfrm>
          <a:prstGeom prst="rect">
            <a:avLst/>
          </a:prstGeom>
          <a:noFill/>
          <a:ln>
            <a:noFill/>
          </a:ln>
        </p:spPr>
        <p:txBody>
          <a:bodyPr spcFirstLastPara="1" wrap="square" lIns="99075" tIns="49525" rIns="99075" bIns="495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300"/>
                <a:buFont typeface="Arial"/>
                <a:buNone/>
              </a:p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1:notes"/>
          <p:cNvSpPr txBox="1">
            <a:spLocks noGrp="1"/>
          </p:cNvSpPr>
          <p:nvPr>
            <p:ph type="body" idx="1"/>
          </p:nvPr>
        </p:nvSpPr>
        <p:spPr>
          <a:xfrm>
            <a:off x="711200" y="4860925"/>
            <a:ext cx="5683250" cy="4605337"/>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16" name="Google Shape;116;p1:notes"/>
          <p:cNvSpPr>
            <a:spLocks noGrp="1" noRot="1" noChangeAspect="1"/>
          </p:cNvSpPr>
          <p:nvPr>
            <p:ph type="sldImg" idx="2"/>
          </p:nvPr>
        </p:nvSpPr>
        <p:spPr>
          <a:xfrm>
            <a:off x="995362" y="768350"/>
            <a:ext cx="5113337" cy="38369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2ce9bbfd9c0_0_106:notes"/>
          <p:cNvSpPr txBox="1">
            <a:spLocks noGrp="1"/>
          </p:cNvSpPr>
          <p:nvPr>
            <p:ph type="body" idx="1"/>
          </p:nvPr>
        </p:nvSpPr>
        <p:spPr>
          <a:xfrm>
            <a:off x="711200" y="4860925"/>
            <a:ext cx="5683200" cy="4605300"/>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253" name="Google Shape;253;g2ce9bbfd9c0_0_106:notes"/>
          <p:cNvSpPr>
            <a:spLocks noGrp="1" noRot="1" noChangeAspect="1"/>
          </p:cNvSpPr>
          <p:nvPr>
            <p:ph type="sldImg" idx="2"/>
          </p:nvPr>
        </p:nvSpPr>
        <p:spPr>
          <a:xfrm>
            <a:off x="995362" y="768350"/>
            <a:ext cx="5113200" cy="3837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2ce9bbfd9c0_0_122:notes"/>
          <p:cNvSpPr txBox="1">
            <a:spLocks noGrp="1"/>
          </p:cNvSpPr>
          <p:nvPr>
            <p:ph type="body" idx="1"/>
          </p:nvPr>
        </p:nvSpPr>
        <p:spPr>
          <a:xfrm>
            <a:off x="711200" y="4860925"/>
            <a:ext cx="5683200" cy="4605300"/>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270" name="Google Shape;270;g2ce9bbfd9c0_0_122:notes"/>
          <p:cNvSpPr>
            <a:spLocks noGrp="1" noRot="1" noChangeAspect="1"/>
          </p:cNvSpPr>
          <p:nvPr>
            <p:ph type="sldImg" idx="2"/>
          </p:nvPr>
        </p:nvSpPr>
        <p:spPr>
          <a:xfrm>
            <a:off x="995362" y="768350"/>
            <a:ext cx="5113200" cy="3837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2ce9bbfd9c0_0_138:notes"/>
          <p:cNvSpPr txBox="1">
            <a:spLocks noGrp="1"/>
          </p:cNvSpPr>
          <p:nvPr>
            <p:ph type="body" idx="1"/>
          </p:nvPr>
        </p:nvSpPr>
        <p:spPr>
          <a:xfrm>
            <a:off x="711200" y="4860925"/>
            <a:ext cx="5683200" cy="4605300"/>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286" name="Google Shape;286;g2ce9bbfd9c0_0_138:notes"/>
          <p:cNvSpPr>
            <a:spLocks noGrp="1" noRot="1" noChangeAspect="1"/>
          </p:cNvSpPr>
          <p:nvPr>
            <p:ph type="sldImg" idx="2"/>
          </p:nvPr>
        </p:nvSpPr>
        <p:spPr>
          <a:xfrm>
            <a:off x="995362" y="768350"/>
            <a:ext cx="5113200" cy="3837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2ce9bbfd9c0_0_153:notes"/>
          <p:cNvSpPr txBox="1">
            <a:spLocks noGrp="1"/>
          </p:cNvSpPr>
          <p:nvPr>
            <p:ph type="body" idx="1"/>
          </p:nvPr>
        </p:nvSpPr>
        <p:spPr>
          <a:xfrm>
            <a:off x="711200" y="4860925"/>
            <a:ext cx="5683200" cy="4605300"/>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302" name="Google Shape;302;g2ce9bbfd9c0_0_153:notes"/>
          <p:cNvSpPr>
            <a:spLocks noGrp="1" noRot="1" noChangeAspect="1"/>
          </p:cNvSpPr>
          <p:nvPr>
            <p:ph type="sldImg" idx="2"/>
          </p:nvPr>
        </p:nvSpPr>
        <p:spPr>
          <a:xfrm>
            <a:off x="995363" y="768350"/>
            <a:ext cx="5113337"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2ce9bbfd9c0_0_168:notes"/>
          <p:cNvSpPr txBox="1">
            <a:spLocks noGrp="1"/>
          </p:cNvSpPr>
          <p:nvPr>
            <p:ph type="body" idx="1"/>
          </p:nvPr>
        </p:nvSpPr>
        <p:spPr>
          <a:xfrm>
            <a:off x="711200" y="4860925"/>
            <a:ext cx="5683200" cy="4605300"/>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318" name="Google Shape;318;g2ce9bbfd9c0_0_168:notes"/>
          <p:cNvSpPr>
            <a:spLocks noGrp="1" noRot="1" noChangeAspect="1"/>
          </p:cNvSpPr>
          <p:nvPr>
            <p:ph type="sldImg" idx="2"/>
          </p:nvPr>
        </p:nvSpPr>
        <p:spPr>
          <a:xfrm>
            <a:off x="995363" y="768350"/>
            <a:ext cx="5113337"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g2ce9bbfd9c0_0_183:notes"/>
          <p:cNvSpPr txBox="1">
            <a:spLocks noGrp="1"/>
          </p:cNvSpPr>
          <p:nvPr>
            <p:ph type="body" idx="1"/>
          </p:nvPr>
        </p:nvSpPr>
        <p:spPr>
          <a:xfrm>
            <a:off x="711200" y="4860925"/>
            <a:ext cx="5683200" cy="4605300"/>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334" name="Google Shape;334;g2ce9bbfd9c0_0_183:notes"/>
          <p:cNvSpPr>
            <a:spLocks noGrp="1" noRot="1" noChangeAspect="1"/>
          </p:cNvSpPr>
          <p:nvPr>
            <p:ph type="sldImg" idx="2"/>
          </p:nvPr>
        </p:nvSpPr>
        <p:spPr>
          <a:xfrm>
            <a:off x="995362" y="768350"/>
            <a:ext cx="5113200" cy="3837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2ce9bbfd9c0_0_198:notes"/>
          <p:cNvSpPr txBox="1">
            <a:spLocks noGrp="1"/>
          </p:cNvSpPr>
          <p:nvPr>
            <p:ph type="body" idx="1"/>
          </p:nvPr>
        </p:nvSpPr>
        <p:spPr>
          <a:xfrm>
            <a:off x="711200" y="4860925"/>
            <a:ext cx="5683200" cy="4605300"/>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350" name="Google Shape;350;g2ce9bbfd9c0_0_198:notes"/>
          <p:cNvSpPr>
            <a:spLocks noGrp="1" noRot="1" noChangeAspect="1"/>
          </p:cNvSpPr>
          <p:nvPr>
            <p:ph type="sldImg" idx="2"/>
          </p:nvPr>
        </p:nvSpPr>
        <p:spPr>
          <a:xfrm>
            <a:off x="995362" y="768350"/>
            <a:ext cx="5113200" cy="3837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2ce9bbfd9c0_0_213:notes"/>
          <p:cNvSpPr txBox="1">
            <a:spLocks noGrp="1"/>
          </p:cNvSpPr>
          <p:nvPr>
            <p:ph type="body" idx="1"/>
          </p:nvPr>
        </p:nvSpPr>
        <p:spPr>
          <a:xfrm>
            <a:off x="711200" y="4860925"/>
            <a:ext cx="5683200" cy="4605300"/>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366" name="Google Shape;366;g2ce9bbfd9c0_0_213:notes"/>
          <p:cNvSpPr>
            <a:spLocks noGrp="1" noRot="1" noChangeAspect="1"/>
          </p:cNvSpPr>
          <p:nvPr>
            <p:ph type="sldImg" idx="2"/>
          </p:nvPr>
        </p:nvSpPr>
        <p:spPr>
          <a:xfrm>
            <a:off x="995362" y="768350"/>
            <a:ext cx="5113200" cy="3837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Google Shape;381;g2ce9bbfd9c0_0_228:notes"/>
          <p:cNvSpPr txBox="1">
            <a:spLocks noGrp="1"/>
          </p:cNvSpPr>
          <p:nvPr>
            <p:ph type="body" idx="1"/>
          </p:nvPr>
        </p:nvSpPr>
        <p:spPr>
          <a:xfrm>
            <a:off x="711200" y="4860925"/>
            <a:ext cx="5683200" cy="4605300"/>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382" name="Google Shape;382;g2ce9bbfd9c0_0_228:notes"/>
          <p:cNvSpPr>
            <a:spLocks noGrp="1" noRot="1" noChangeAspect="1"/>
          </p:cNvSpPr>
          <p:nvPr>
            <p:ph type="sldImg" idx="2"/>
          </p:nvPr>
        </p:nvSpPr>
        <p:spPr>
          <a:xfrm>
            <a:off x="995362" y="768350"/>
            <a:ext cx="5113200" cy="3837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notes"/>
          <p:cNvSpPr txBox="1">
            <a:spLocks noGrp="1"/>
          </p:cNvSpPr>
          <p:nvPr>
            <p:ph type="body" idx="1"/>
          </p:nvPr>
        </p:nvSpPr>
        <p:spPr>
          <a:xfrm>
            <a:off x="711200" y="4860925"/>
            <a:ext cx="5683250" cy="4605337"/>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24" name="Google Shape;124;p2:notes"/>
          <p:cNvSpPr>
            <a:spLocks noGrp="1" noRot="1" noChangeAspect="1"/>
          </p:cNvSpPr>
          <p:nvPr>
            <p:ph type="sldImg" idx="2"/>
          </p:nvPr>
        </p:nvSpPr>
        <p:spPr>
          <a:xfrm>
            <a:off x="995362" y="768350"/>
            <a:ext cx="5113337" cy="38369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2ce9bbfd9c0_0_0:notes"/>
          <p:cNvSpPr txBox="1">
            <a:spLocks noGrp="1"/>
          </p:cNvSpPr>
          <p:nvPr>
            <p:ph type="body" idx="1"/>
          </p:nvPr>
        </p:nvSpPr>
        <p:spPr>
          <a:xfrm>
            <a:off x="711200" y="4860925"/>
            <a:ext cx="5683200" cy="4605300"/>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40" name="Google Shape;140;g2ce9bbfd9c0_0_0:notes"/>
          <p:cNvSpPr>
            <a:spLocks noGrp="1" noRot="1" noChangeAspect="1"/>
          </p:cNvSpPr>
          <p:nvPr>
            <p:ph type="sldImg" idx="2"/>
          </p:nvPr>
        </p:nvSpPr>
        <p:spPr>
          <a:xfrm>
            <a:off x="995362" y="768350"/>
            <a:ext cx="5113200" cy="3837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ce9bbfd9c0_0_15:notes"/>
          <p:cNvSpPr txBox="1">
            <a:spLocks noGrp="1"/>
          </p:cNvSpPr>
          <p:nvPr>
            <p:ph type="body" idx="1"/>
          </p:nvPr>
        </p:nvSpPr>
        <p:spPr>
          <a:xfrm>
            <a:off x="711200" y="4860925"/>
            <a:ext cx="5683200" cy="4605300"/>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56" name="Google Shape;156;g2ce9bbfd9c0_0_15:notes"/>
          <p:cNvSpPr>
            <a:spLocks noGrp="1" noRot="1" noChangeAspect="1"/>
          </p:cNvSpPr>
          <p:nvPr>
            <p:ph type="sldImg" idx="2"/>
          </p:nvPr>
        </p:nvSpPr>
        <p:spPr>
          <a:xfrm>
            <a:off x="995362" y="768350"/>
            <a:ext cx="5113200" cy="3837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2ce9bbfd9c0_0_30:notes"/>
          <p:cNvSpPr txBox="1">
            <a:spLocks noGrp="1"/>
          </p:cNvSpPr>
          <p:nvPr>
            <p:ph type="body" idx="1"/>
          </p:nvPr>
        </p:nvSpPr>
        <p:spPr>
          <a:xfrm>
            <a:off x="711200" y="4860925"/>
            <a:ext cx="5683200" cy="4605300"/>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72" name="Google Shape;172;g2ce9bbfd9c0_0_30:notes"/>
          <p:cNvSpPr>
            <a:spLocks noGrp="1" noRot="1" noChangeAspect="1"/>
          </p:cNvSpPr>
          <p:nvPr>
            <p:ph type="sldImg" idx="2"/>
          </p:nvPr>
        </p:nvSpPr>
        <p:spPr>
          <a:xfrm>
            <a:off x="995362" y="768350"/>
            <a:ext cx="5113200" cy="3837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2ce9bbfd9c0_0_45:notes"/>
          <p:cNvSpPr txBox="1">
            <a:spLocks noGrp="1"/>
          </p:cNvSpPr>
          <p:nvPr>
            <p:ph type="body" idx="1"/>
          </p:nvPr>
        </p:nvSpPr>
        <p:spPr>
          <a:xfrm>
            <a:off x="711200" y="4860925"/>
            <a:ext cx="5683200" cy="4605300"/>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8" name="Google Shape;188;g2ce9bbfd9c0_0_45:notes"/>
          <p:cNvSpPr>
            <a:spLocks noGrp="1" noRot="1" noChangeAspect="1"/>
          </p:cNvSpPr>
          <p:nvPr>
            <p:ph type="sldImg" idx="2"/>
          </p:nvPr>
        </p:nvSpPr>
        <p:spPr>
          <a:xfrm>
            <a:off x="995362" y="768350"/>
            <a:ext cx="5113200" cy="3837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2ce9bbfd9c0_0_60:notes"/>
          <p:cNvSpPr txBox="1">
            <a:spLocks noGrp="1"/>
          </p:cNvSpPr>
          <p:nvPr>
            <p:ph type="body" idx="1"/>
          </p:nvPr>
        </p:nvSpPr>
        <p:spPr>
          <a:xfrm>
            <a:off x="711200" y="4860925"/>
            <a:ext cx="5683200" cy="4605300"/>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204" name="Google Shape;204;g2ce9bbfd9c0_0_60:notes"/>
          <p:cNvSpPr>
            <a:spLocks noGrp="1" noRot="1" noChangeAspect="1"/>
          </p:cNvSpPr>
          <p:nvPr>
            <p:ph type="sldImg" idx="2"/>
          </p:nvPr>
        </p:nvSpPr>
        <p:spPr>
          <a:xfrm>
            <a:off x="995362" y="768350"/>
            <a:ext cx="5113200" cy="3837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2ce9bbfd9c0_0_75:notes"/>
          <p:cNvSpPr txBox="1">
            <a:spLocks noGrp="1"/>
          </p:cNvSpPr>
          <p:nvPr>
            <p:ph type="body" idx="1"/>
          </p:nvPr>
        </p:nvSpPr>
        <p:spPr>
          <a:xfrm>
            <a:off x="711200" y="4860925"/>
            <a:ext cx="5683200" cy="4605300"/>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220" name="Google Shape;220;g2ce9bbfd9c0_0_75:notes"/>
          <p:cNvSpPr>
            <a:spLocks noGrp="1" noRot="1" noChangeAspect="1"/>
          </p:cNvSpPr>
          <p:nvPr>
            <p:ph type="sldImg" idx="2"/>
          </p:nvPr>
        </p:nvSpPr>
        <p:spPr>
          <a:xfrm>
            <a:off x="995362" y="768350"/>
            <a:ext cx="5113200" cy="3837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2ce9bbfd9c0_0_91:notes"/>
          <p:cNvSpPr txBox="1">
            <a:spLocks noGrp="1"/>
          </p:cNvSpPr>
          <p:nvPr>
            <p:ph type="body" idx="1"/>
          </p:nvPr>
        </p:nvSpPr>
        <p:spPr>
          <a:xfrm>
            <a:off x="711200" y="4860925"/>
            <a:ext cx="5683200" cy="4605300"/>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237" name="Google Shape;237;g2ce9bbfd9c0_0_91:notes"/>
          <p:cNvSpPr>
            <a:spLocks noGrp="1" noRot="1" noChangeAspect="1"/>
          </p:cNvSpPr>
          <p:nvPr>
            <p:ph type="sldImg" idx="2"/>
          </p:nvPr>
        </p:nvSpPr>
        <p:spPr>
          <a:xfrm>
            <a:off x="995362" y="768350"/>
            <a:ext cx="5113200" cy="3837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Διαφάνεια τίτλου" type="title">
  <p:cSld name="TITLE">
    <p:spTree>
      <p:nvGrpSpPr>
        <p:cNvPr id="1" name="Shape 29"/>
        <p:cNvGrpSpPr/>
        <p:nvPr/>
      </p:nvGrpSpPr>
      <p:grpSpPr>
        <a:xfrm>
          <a:off x="0" y="0"/>
          <a:ext cx="0" cy="0"/>
          <a:chOff x="0" y="0"/>
          <a:chExt cx="0" cy="0"/>
        </a:xfrm>
      </p:grpSpPr>
      <p:sp>
        <p:nvSpPr>
          <p:cNvPr id="30" name="Google Shape;30;p39"/>
          <p:cNvSpPr txBox="1">
            <a:spLocks noGrp="1"/>
          </p:cNvSpPr>
          <p:nvPr>
            <p:ph type="ctrTitle"/>
          </p:nvPr>
        </p:nvSpPr>
        <p:spPr>
          <a:xfrm>
            <a:off x="2971800" y="1828800"/>
            <a:ext cx="6019800" cy="22098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sz="5000">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39"/>
          <p:cNvSpPr txBox="1">
            <a:spLocks noGrp="1"/>
          </p:cNvSpPr>
          <p:nvPr>
            <p:ph type="subTitle" idx="1"/>
          </p:nvPr>
        </p:nvSpPr>
        <p:spPr>
          <a:xfrm>
            <a:off x="2971800" y="4267200"/>
            <a:ext cx="6019800" cy="1752600"/>
          </a:xfrm>
          <a:prstGeom prst="rect">
            <a:avLst/>
          </a:prstGeom>
          <a:noFill/>
          <a:ln>
            <a:noFill/>
          </a:ln>
        </p:spPr>
        <p:txBody>
          <a:bodyPr spcFirstLastPara="1" wrap="square" lIns="91425" tIns="45700" rIns="91425" bIns="45700" anchor="t" anchorCtr="0">
            <a:noAutofit/>
          </a:bodyPr>
          <a:lstStyle>
            <a:lvl1pPr lvl="0" algn="l">
              <a:spcBef>
                <a:spcPts val="680"/>
              </a:spcBef>
              <a:spcAft>
                <a:spcPts val="0"/>
              </a:spcAft>
              <a:buSzPts val="2550"/>
              <a:buFont typeface="Noto Sans Symbols"/>
              <a:buNone/>
              <a:defRPr sz="3400"/>
            </a:lvl1pPr>
            <a:lvl2pPr lvl="1" algn="l">
              <a:spcBef>
                <a:spcPts val="360"/>
              </a:spcBef>
              <a:spcAft>
                <a:spcPts val="0"/>
              </a:spcAft>
              <a:buSzPts val="1440"/>
              <a:buChar char="◻"/>
              <a:defRPr/>
            </a:lvl2pPr>
            <a:lvl3pPr lvl="2" algn="l">
              <a:spcBef>
                <a:spcPts val="360"/>
              </a:spcBef>
              <a:spcAft>
                <a:spcPts val="0"/>
              </a:spcAft>
              <a:buSzPts val="1170"/>
              <a:buChar char="■"/>
              <a:defRPr/>
            </a:lvl3pPr>
            <a:lvl4pPr lvl="3" algn="l">
              <a:spcBef>
                <a:spcPts val="360"/>
              </a:spcBef>
              <a:spcAft>
                <a:spcPts val="0"/>
              </a:spcAft>
              <a:buSzPts val="1260"/>
              <a:buChar char="◻"/>
              <a:defRPr/>
            </a:lvl4pPr>
            <a:lvl5pPr lvl="4" algn="l">
              <a:spcBef>
                <a:spcPts val="360"/>
              </a:spcBef>
              <a:spcAft>
                <a:spcPts val="0"/>
              </a:spcAft>
              <a:buSzPts val="1800"/>
              <a:buChar char="▪"/>
              <a:defRPr/>
            </a:lvl5pPr>
            <a:lvl6pPr lvl="5" algn="l">
              <a:spcBef>
                <a:spcPts val="360"/>
              </a:spcBef>
              <a:spcAft>
                <a:spcPts val="0"/>
              </a:spcAft>
              <a:buSzPts val="1800"/>
              <a:buChar char="▪"/>
              <a:defRPr/>
            </a:lvl6pPr>
            <a:lvl7pPr lvl="6" algn="l">
              <a:spcBef>
                <a:spcPts val="360"/>
              </a:spcBef>
              <a:spcAft>
                <a:spcPts val="0"/>
              </a:spcAft>
              <a:buSzPts val="1800"/>
              <a:buChar char="▪"/>
              <a:defRPr/>
            </a:lvl7pPr>
            <a:lvl8pPr lvl="7" algn="l">
              <a:spcBef>
                <a:spcPts val="360"/>
              </a:spcBef>
              <a:spcAft>
                <a:spcPts val="0"/>
              </a:spcAft>
              <a:buSzPts val="1800"/>
              <a:buChar char="▪"/>
              <a:defRPr/>
            </a:lvl8pPr>
            <a:lvl9pPr lvl="8" algn="l">
              <a:spcBef>
                <a:spcPts val="360"/>
              </a:spcBef>
              <a:spcAft>
                <a:spcPts val="0"/>
              </a:spcAft>
              <a:buSzPts val="1800"/>
              <a:buChar char="▪"/>
              <a:defRPr/>
            </a:lvl9pPr>
          </a:lstStyle>
          <a:p>
            <a:endParaRPr/>
          </a:p>
        </p:txBody>
      </p:sp>
      <p:sp>
        <p:nvSpPr>
          <p:cNvPr id="32" name="Google Shape;32;p39"/>
          <p:cNvSpPr txBox="1">
            <a:spLocks noGrp="1"/>
          </p:cNvSpPr>
          <p:nvPr>
            <p:ph type="dt" idx="10"/>
          </p:nvPr>
        </p:nvSpPr>
        <p:spPr>
          <a:xfrm>
            <a:off x="457200" y="6248400"/>
            <a:ext cx="2133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39"/>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39"/>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Δύο περιεχόμενα" type="twoObj">
  <p:cSld name="TWO_OBJECTS">
    <p:spTree>
      <p:nvGrpSpPr>
        <p:cNvPr id="1" name="Shape 101"/>
        <p:cNvGrpSpPr/>
        <p:nvPr/>
      </p:nvGrpSpPr>
      <p:grpSpPr>
        <a:xfrm>
          <a:off x="0" y="0"/>
          <a:ext cx="0" cy="0"/>
          <a:chOff x="0" y="0"/>
          <a:chExt cx="0" cy="0"/>
        </a:xfrm>
      </p:grpSpPr>
      <p:sp>
        <p:nvSpPr>
          <p:cNvPr id="102" name="Google Shape;102;p49"/>
          <p:cNvSpPr txBox="1">
            <a:spLocks noGrp="1"/>
          </p:cNvSpPr>
          <p:nvPr>
            <p:ph type="title"/>
          </p:nvPr>
        </p:nvSpPr>
        <p:spPr>
          <a:xfrm>
            <a:off x="457200" y="457200"/>
            <a:ext cx="8229600" cy="1371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49"/>
          <p:cNvSpPr txBox="1">
            <a:spLocks noGrp="1"/>
          </p:cNvSpPr>
          <p:nvPr>
            <p:ph type="body" idx="1"/>
          </p:nvPr>
        </p:nvSpPr>
        <p:spPr>
          <a:xfrm>
            <a:off x="457200" y="1981200"/>
            <a:ext cx="4038600" cy="3886200"/>
          </a:xfrm>
          <a:prstGeom prst="rect">
            <a:avLst/>
          </a:prstGeom>
          <a:noFill/>
          <a:ln>
            <a:noFill/>
          </a:ln>
        </p:spPr>
        <p:txBody>
          <a:bodyPr spcFirstLastPara="1" wrap="square" lIns="91425" tIns="45700" rIns="91425" bIns="45700" anchor="t" anchorCtr="0">
            <a:noAutofit/>
          </a:bodyPr>
          <a:lstStyle>
            <a:lvl1pPr marL="457200" lvl="0" indent="-361950" algn="l">
              <a:spcBef>
                <a:spcPts val="560"/>
              </a:spcBef>
              <a:spcAft>
                <a:spcPts val="0"/>
              </a:spcAft>
              <a:buSzPts val="2100"/>
              <a:buChar char="■"/>
              <a:defRPr sz="2800"/>
            </a:lvl1pPr>
            <a:lvl2pPr marL="914400" lvl="1" indent="-350519" algn="l">
              <a:spcBef>
                <a:spcPts val="480"/>
              </a:spcBef>
              <a:spcAft>
                <a:spcPts val="0"/>
              </a:spcAft>
              <a:buSzPts val="1920"/>
              <a:buChar char="◻"/>
              <a:defRPr sz="2400"/>
            </a:lvl2pPr>
            <a:lvl3pPr marL="1371600" lvl="2" indent="-311150" algn="l">
              <a:spcBef>
                <a:spcPts val="400"/>
              </a:spcBef>
              <a:spcAft>
                <a:spcPts val="0"/>
              </a:spcAft>
              <a:buSzPts val="1300"/>
              <a:buChar char="■"/>
              <a:defRPr sz="2000"/>
            </a:lvl3pPr>
            <a:lvl4pPr marL="1828800" lvl="3" indent="-308610" algn="l">
              <a:spcBef>
                <a:spcPts val="360"/>
              </a:spcBef>
              <a:spcAft>
                <a:spcPts val="0"/>
              </a:spcAft>
              <a:buSzPts val="1260"/>
              <a:buChar char="◻"/>
              <a:defRPr sz="1800"/>
            </a:lvl4pPr>
            <a:lvl5pPr marL="2286000" lvl="4" indent="-342900" algn="l">
              <a:spcBef>
                <a:spcPts val="360"/>
              </a:spcBef>
              <a:spcAft>
                <a:spcPts val="0"/>
              </a:spcAft>
              <a:buSzPts val="1800"/>
              <a:buChar char="▪"/>
              <a:defRPr sz="1800"/>
            </a:lvl5pPr>
            <a:lvl6pPr marL="2743200" lvl="5" indent="-342900" algn="l">
              <a:spcBef>
                <a:spcPts val="360"/>
              </a:spcBef>
              <a:spcAft>
                <a:spcPts val="0"/>
              </a:spcAft>
              <a:buSzPts val="1800"/>
              <a:buChar char="▪"/>
              <a:defRPr sz="1800"/>
            </a:lvl6pPr>
            <a:lvl7pPr marL="3200400" lvl="6" indent="-342900" algn="l">
              <a:spcBef>
                <a:spcPts val="360"/>
              </a:spcBef>
              <a:spcAft>
                <a:spcPts val="0"/>
              </a:spcAft>
              <a:buSzPts val="1800"/>
              <a:buChar char="▪"/>
              <a:defRPr sz="1800"/>
            </a:lvl7pPr>
            <a:lvl8pPr marL="3657600" lvl="7" indent="-342900" algn="l">
              <a:spcBef>
                <a:spcPts val="360"/>
              </a:spcBef>
              <a:spcAft>
                <a:spcPts val="0"/>
              </a:spcAft>
              <a:buSzPts val="1800"/>
              <a:buChar char="▪"/>
              <a:defRPr sz="1800"/>
            </a:lvl8pPr>
            <a:lvl9pPr marL="4114800" lvl="8" indent="-342900" algn="l">
              <a:spcBef>
                <a:spcPts val="360"/>
              </a:spcBef>
              <a:spcAft>
                <a:spcPts val="0"/>
              </a:spcAft>
              <a:buSzPts val="1800"/>
              <a:buChar char="▪"/>
              <a:defRPr sz="1800"/>
            </a:lvl9pPr>
          </a:lstStyle>
          <a:p>
            <a:endParaRPr/>
          </a:p>
        </p:txBody>
      </p:sp>
      <p:sp>
        <p:nvSpPr>
          <p:cNvPr id="104" name="Google Shape;104;p49"/>
          <p:cNvSpPr txBox="1">
            <a:spLocks noGrp="1"/>
          </p:cNvSpPr>
          <p:nvPr>
            <p:ph type="body" idx="2"/>
          </p:nvPr>
        </p:nvSpPr>
        <p:spPr>
          <a:xfrm>
            <a:off x="4648200" y="1981200"/>
            <a:ext cx="4038600" cy="3886200"/>
          </a:xfrm>
          <a:prstGeom prst="rect">
            <a:avLst/>
          </a:prstGeom>
          <a:noFill/>
          <a:ln>
            <a:noFill/>
          </a:ln>
        </p:spPr>
        <p:txBody>
          <a:bodyPr spcFirstLastPara="1" wrap="square" lIns="91425" tIns="45700" rIns="91425" bIns="45700" anchor="t" anchorCtr="0">
            <a:noAutofit/>
          </a:bodyPr>
          <a:lstStyle>
            <a:lvl1pPr marL="457200" lvl="0" indent="-361950" algn="l">
              <a:spcBef>
                <a:spcPts val="560"/>
              </a:spcBef>
              <a:spcAft>
                <a:spcPts val="0"/>
              </a:spcAft>
              <a:buSzPts val="2100"/>
              <a:buChar char="■"/>
              <a:defRPr sz="2800"/>
            </a:lvl1pPr>
            <a:lvl2pPr marL="914400" lvl="1" indent="-350519" algn="l">
              <a:spcBef>
                <a:spcPts val="480"/>
              </a:spcBef>
              <a:spcAft>
                <a:spcPts val="0"/>
              </a:spcAft>
              <a:buSzPts val="1920"/>
              <a:buChar char="◻"/>
              <a:defRPr sz="2400"/>
            </a:lvl2pPr>
            <a:lvl3pPr marL="1371600" lvl="2" indent="-311150" algn="l">
              <a:spcBef>
                <a:spcPts val="400"/>
              </a:spcBef>
              <a:spcAft>
                <a:spcPts val="0"/>
              </a:spcAft>
              <a:buSzPts val="1300"/>
              <a:buChar char="■"/>
              <a:defRPr sz="2000"/>
            </a:lvl3pPr>
            <a:lvl4pPr marL="1828800" lvl="3" indent="-308610" algn="l">
              <a:spcBef>
                <a:spcPts val="360"/>
              </a:spcBef>
              <a:spcAft>
                <a:spcPts val="0"/>
              </a:spcAft>
              <a:buSzPts val="1260"/>
              <a:buChar char="◻"/>
              <a:defRPr sz="1800"/>
            </a:lvl4pPr>
            <a:lvl5pPr marL="2286000" lvl="4" indent="-342900" algn="l">
              <a:spcBef>
                <a:spcPts val="360"/>
              </a:spcBef>
              <a:spcAft>
                <a:spcPts val="0"/>
              </a:spcAft>
              <a:buSzPts val="1800"/>
              <a:buChar char="▪"/>
              <a:defRPr sz="1800"/>
            </a:lvl5pPr>
            <a:lvl6pPr marL="2743200" lvl="5" indent="-342900" algn="l">
              <a:spcBef>
                <a:spcPts val="360"/>
              </a:spcBef>
              <a:spcAft>
                <a:spcPts val="0"/>
              </a:spcAft>
              <a:buSzPts val="1800"/>
              <a:buChar char="▪"/>
              <a:defRPr sz="1800"/>
            </a:lvl6pPr>
            <a:lvl7pPr marL="3200400" lvl="6" indent="-342900" algn="l">
              <a:spcBef>
                <a:spcPts val="360"/>
              </a:spcBef>
              <a:spcAft>
                <a:spcPts val="0"/>
              </a:spcAft>
              <a:buSzPts val="1800"/>
              <a:buChar char="▪"/>
              <a:defRPr sz="1800"/>
            </a:lvl7pPr>
            <a:lvl8pPr marL="3657600" lvl="7" indent="-342900" algn="l">
              <a:spcBef>
                <a:spcPts val="360"/>
              </a:spcBef>
              <a:spcAft>
                <a:spcPts val="0"/>
              </a:spcAft>
              <a:buSzPts val="1800"/>
              <a:buChar char="▪"/>
              <a:defRPr sz="1800"/>
            </a:lvl8pPr>
            <a:lvl9pPr marL="4114800" lvl="8" indent="-342900" algn="l">
              <a:spcBef>
                <a:spcPts val="360"/>
              </a:spcBef>
              <a:spcAft>
                <a:spcPts val="0"/>
              </a:spcAft>
              <a:buSzPts val="1800"/>
              <a:buChar char="▪"/>
              <a:defRPr sz="1800"/>
            </a:lvl9pPr>
          </a:lstStyle>
          <a:p>
            <a:endParaRPr/>
          </a:p>
        </p:txBody>
      </p:sp>
      <p:sp>
        <p:nvSpPr>
          <p:cNvPr id="105" name="Google Shape;105;p49"/>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49"/>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107" name="Google Shape;107;p4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Κεφαλίδα ενότητας" type="secHead">
  <p:cSld name="SECTION_HEADER">
    <p:spTree>
      <p:nvGrpSpPr>
        <p:cNvPr id="1" name="Shape 108"/>
        <p:cNvGrpSpPr/>
        <p:nvPr/>
      </p:nvGrpSpPr>
      <p:grpSpPr>
        <a:xfrm>
          <a:off x="0" y="0"/>
          <a:ext cx="0" cy="0"/>
          <a:chOff x="0" y="0"/>
          <a:chExt cx="0" cy="0"/>
        </a:xfrm>
      </p:grpSpPr>
      <p:sp>
        <p:nvSpPr>
          <p:cNvPr id="109" name="Google Shape;109;p50"/>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50"/>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SzPts val="1500"/>
              <a:buNone/>
              <a:defRPr sz="2000"/>
            </a:lvl1pPr>
            <a:lvl2pPr marL="914400" lvl="1" indent="-228600" algn="l">
              <a:spcBef>
                <a:spcPts val="360"/>
              </a:spcBef>
              <a:spcAft>
                <a:spcPts val="0"/>
              </a:spcAft>
              <a:buSzPts val="1440"/>
              <a:buNone/>
              <a:defRPr sz="1800"/>
            </a:lvl2pPr>
            <a:lvl3pPr marL="1371600" lvl="2" indent="-228600" algn="l">
              <a:spcBef>
                <a:spcPts val="320"/>
              </a:spcBef>
              <a:spcAft>
                <a:spcPts val="0"/>
              </a:spcAft>
              <a:buSzPts val="1040"/>
              <a:buNone/>
              <a:defRPr sz="1600"/>
            </a:lvl3pPr>
            <a:lvl4pPr marL="1828800" lvl="3" indent="-228600" algn="l">
              <a:spcBef>
                <a:spcPts val="280"/>
              </a:spcBef>
              <a:spcAft>
                <a:spcPts val="0"/>
              </a:spcAft>
              <a:buSzPts val="980"/>
              <a:buNone/>
              <a:defRPr sz="1400"/>
            </a:lvl4pPr>
            <a:lvl5pPr marL="2286000" lvl="4" indent="-228600" algn="l">
              <a:spcBef>
                <a:spcPts val="280"/>
              </a:spcBef>
              <a:spcAft>
                <a:spcPts val="0"/>
              </a:spcAft>
              <a:buSzPts val="1400"/>
              <a:buNone/>
              <a:defRPr sz="1400"/>
            </a:lvl5pPr>
            <a:lvl6pPr marL="2743200" lvl="5" indent="-228600" algn="l">
              <a:spcBef>
                <a:spcPts val="280"/>
              </a:spcBef>
              <a:spcAft>
                <a:spcPts val="0"/>
              </a:spcAft>
              <a:buSzPts val="1400"/>
              <a:buNone/>
              <a:defRPr sz="1400"/>
            </a:lvl6pPr>
            <a:lvl7pPr marL="3200400" lvl="6" indent="-228600" algn="l">
              <a:spcBef>
                <a:spcPts val="280"/>
              </a:spcBef>
              <a:spcAft>
                <a:spcPts val="0"/>
              </a:spcAft>
              <a:buSzPts val="1400"/>
              <a:buNone/>
              <a:defRPr sz="1400"/>
            </a:lvl7pPr>
            <a:lvl8pPr marL="3657600" lvl="7" indent="-228600" algn="l">
              <a:spcBef>
                <a:spcPts val="280"/>
              </a:spcBef>
              <a:spcAft>
                <a:spcPts val="0"/>
              </a:spcAft>
              <a:buSzPts val="1400"/>
              <a:buNone/>
              <a:defRPr sz="1400"/>
            </a:lvl8pPr>
            <a:lvl9pPr marL="4114800" lvl="8" indent="-228600" algn="l">
              <a:spcBef>
                <a:spcPts val="280"/>
              </a:spcBef>
              <a:spcAft>
                <a:spcPts val="0"/>
              </a:spcAft>
              <a:buSzPts val="1400"/>
              <a:buNone/>
              <a:defRPr sz="1400"/>
            </a:lvl9pPr>
          </a:lstStyle>
          <a:p>
            <a:endParaRPr/>
          </a:p>
        </p:txBody>
      </p:sp>
      <p:sp>
        <p:nvSpPr>
          <p:cNvPr id="111" name="Google Shape;111;p50"/>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2" name="Google Shape;112;p50"/>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113" name="Google Shape;113;p5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Τίτλος και Αντικείμενο" type="obj">
  <p:cSld name="OBJECT">
    <p:spTree>
      <p:nvGrpSpPr>
        <p:cNvPr id="1" name="Shape 51"/>
        <p:cNvGrpSpPr/>
        <p:nvPr/>
      </p:nvGrpSpPr>
      <p:grpSpPr>
        <a:xfrm>
          <a:off x="0" y="0"/>
          <a:ext cx="0" cy="0"/>
          <a:chOff x="0" y="0"/>
          <a:chExt cx="0" cy="0"/>
        </a:xfrm>
      </p:grpSpPr>
      <p:sp>
        <p:nvSpPr>
          <p:cNvPr id="52" name="Google Shape;52;p41"/>
          <p:cNvSpPr txBox="1">
            <a:spLocks noGrp="1"/>
          </p:cNvSpPr>
          <p:nvPr>
            <p:ph type="title"/>
          </p:nvPr>
        </p:nvSpPr>
        <p:spPr>
          <a:xfrm>
            <a:off x="457200" y="457200"/>
            <a:ext cx="8229600" cy="1371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41"/>
          <p:cNvSpPr txBox="1">
            <a:spLocks noGrp="1"/>
          </p:cNvSpPr>
          <p:nvPr>
            <p:ph type="body" idx="1"/>
          </p:nvPr>
        </p:nvSpPr>
        <p:spPr>
          <a:xfrm>
            <a:off x="457200" y="1981200"/>
            <a:ext cx="8229600" cy="3886200"/>
          </a:xfrm>
          <a:prstGeom prst="rect">
            <a:avLst/>
          </a:prstGeom>
          <a:noFill/>
          <a:ln>
            <a:noFill/>
          </a:ln>
        </p:spPr>
        <p:txBody>
          <a:bodyPr spcFirstLastPara="1" wrap="square" lIns="91425" tIns="45700" rIns="91425" bIns="45700" anchor="t" anchorCtr="0">
            <a:noAutofit/>
          </a:bodyPr>
          <a:lstStyle>
            <a:lvl1pPr marL="457200" lvl="0" indent="-314325" algn="l">
              <a:spcBef>
                <a:spcPts val="360"/>
              </a:spcBef>
              <a:spcAft>
                <a:spcPts val="0"/>
              </a:spcAft>
              <a:buSzPts val="1350"/>
              <a:buChar char="■"/>
              <a:defRPr/>
            </a:lvl1pPr>
            <a:lvl2pPr marL="914400" lvl="1" indent="-320040" algn="l">
              <a:spcBef>
                <a:spcPts val="360"/>
              </a:spcBef>
              <a:spcAft>
                <a:spcPts val="0"/>
              </a:spcAft>
              <a:buSzPts val="1440"/>
              <a:buChar char="◻"/>
              <a:defRPr/>
            </a:lvl2pPr>
            <a:lvl3pPr marL="1371600" lvl="2" indent="-302894" algn="l">
              <a:spcBef>
                <a:spcPts val="360"/>
              </a:spcBef>
              <a:spcAft>
                <a:spcPts val="0"/>
              </a:spcAft>
              <a:buSzPts val="1170"/>
              <a:buChar char="■"/>
              <a:defRPr/>
            </a:lvl3pPr>
            <a:lvl4pPr marL="1828800" lvl="3" indent="-308610" algn="l">
              <a:spcBef>
                <a:spcPts val="360"/>
              </a:spcBef>
              <a:spcAft>
                <a:spcPts val="0"/>
              </a:spcAft>
              <a:buSzPts val="126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4" name="Google Shape;54;p41"/>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1"/>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56" name="Google Shape;56;p4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Κατακόρυφος τίτλος και Κείμενο" type="vertTitleAndTx">
  <p:cSld name="VERTICAL_TITLE_AND_VERTICAL_TEXT">
    <p:spTree>
      <p:nvGrpSpPr>
        <p:cNvPr id="1" name="Shape 57"/>
        <p:cNvGrpSpPr/>
        <p:nvPr/>
      </p:nvGrpSpPr>
      <p:grpSpPr>
        <a:xfrm>
          <a:off x="0" y="0"/>
          <a:ext cx="0" cy="0"/>
          <a:chOff x="0" y="0"/>
          <a:chExt cx="0" cy="0"/>
        </a:xfrm>
      </p:grpSpPr>
      <p:sp>
        <p:nvSpPr>
          <p:cNvPr id="58" name="Google Shape;58;p42"/>
          <p:cNvSpPr txBox="1">
            <a:spLocks noGrp="1"/>
          </p:cNvSpPr>
          <p:nvPr>
            <p:ph type="title"/>
          </p:nvPr>
        </p:nvSpPr>
        <p:spPr>
          <a:xfrm rot="5400000">
            <a:off x="4953000" y="2133600"/>
            <a:ext cx="5410200" cy="2057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42"/>
          <p:cNvSpPr txBox="1">
            <a:spLocks noGrp="1"/>
          </p:cNvSpPr>
          <p:nvPr>
            <p:ph type="body" idx="1"/>
          </p:nvPr>
        </p:nvSpPr>
        <p:spPr>
          <a:xfrm rot="5400000">
            <a:off x="762000" y="152400"/>
            <a:ext cx="5410200" cy="6019800"/>
          </a:xfrm>
          <a:prstGeom prst="rect">
            <a:avLst/>
          </a:prstGeom>
          <a:noFill/>
          <a:ln>
            <a:noFill/>
          </a:ln>
        </p:spPr>
        <p:txBody>
          <a:bodyPr spcFirstLastPara="1" wrap="square" lIns="91425" tIns="45700" rIns="91425" bIns="45700" anchor="t" anchorCtr="0">
            <a:noAutofit/>
          </a:bodyPr>
          <a:lstStyle>
            <a:lvl1pPr marL="457200" lvl="0" indent="-314325" algn="l">
              <a:spcBef>
                <a:spcPts val="360"/>
              </a:spcBef>
              <a:spcAft>
                <a:spcPts val="0"/>
              </a:spcAft>
              <a:buSzPts val="1350"/>
              <a:buChar char="■"/>
              <a:defRPr/>
            </a:lvl1pPr>
            <a:lvl2pPr marL="914400" lvl="1" indent="-320040" algn="l">
              <a:spcBef>
                <a:spcPts val="360"/>
              </a:spcBef>
              <a:spcAft>
                <a:spcPts val="0"/>
              </a:spcAft>
              <a:buSzPts val="1440"/>
              <a:buChar char="◻"/>
              <a:defRPr/>
            </a:lvl2pPr>
            <a:lvl3pPr marL="1371600" lvl="2" indent="-302894" algn="l">
              <a:spcBef>
                <a:spcPts val="360"/>
              </a:spcBef>
              <a:spcAft>
                <a:spcPts val="0"/>
              </a:spcAft>
              <a:buSzPts val="1170"/>
              <a:buChar char="■"/>
              <a:defRPr/>
            </a:lvl3pPr>
            <a:lvl4pPr marL="1828800" lvl="3" indent="-308610" algn="l">
              <a:spcBef>
                <a:spcPts val="360"/>
              </a:spcBef>
              <a:spcAft>
                <a:spcPts val="0"/>
              </a:spcAft>
              <a:buSzPts val="126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0" name="Google Shape;60;p42"/>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2"/>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62" name="Google Shape;62;p4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Τίτλος και Κατακόρυφο κείμενο" type="vertTx">
  <p:cSld name="VERTICAL_TEXT">
    <p:spTree>
      <p:nvGrpSpPr>
        <p:cNvPr id="1" name="Shape 63"/>
        <p:cNvGrpSpPr/>
        <p:nvPr/>
      </p:nvGrpSpPr>
      <p:grpSpPr>
        <a:xfrm>
          <a:off x="0" y="0"/>
          <a:ext cx="0" cy="0"/>
          <a:chOff x="0" y="0"/>
          <a:chExt cx="0" cy="0"/>
        </a:xfrm>
      </p:grpSpPr>
      <p:sp>
        <p:nvSpPr>
          <p:cNvPr id="64" name="Google Shape;64;p43"/>
          <p:cNvSpPr txBox="1">
            <a:spLocks noGrp="1"/>
          </p:cNvSpPr>
          <p:nvPr>
            <p:ph type="title"/>
          </p:nvPr>
        </p:nvSpPr>
        <p:spPr>
          <a:xfrm>
            <a:off x="457200" y="457200"/>
            <a:ext cx="8229600" cy="1371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43"/>
          <p:cNvSpPr txBox="1">
            <a:spLocks noGrp="1"/>
          </p:cNvSpPr>
          <p:nvPr>
            <p:ph type="body" idx="1"/>
          </p:nvPr>
        </p:nvSpPr>
        <p:spPr>
          <a:xfrm rot="5400000">
            <a:off x="2628900" y="-190500"/>
            <a:ext cx="3886200" cy="8229600"/>
          </a:xfrm>
          <a:prstGeom prst="rect">
            <a:avLst/>
          </a:prstGeom>
          <a:noFill/>
          <a:ln>
            <a:noFill/>
          </a:ln>
        </p:spPr>
        <p:txBody>
          <a:bodyPr spcFirstLastPara="1" wrap="square" lIns="91425" tIns="45700" rIns="91425" bIns="45700" anchor="t" anchorCtr="0">
            <a:noAutofit/>
          </a:bodyPr>
          <a:lstStyle>
            <a:lvl1pPr marL="457200" lvl="0" indent="-314325" algn="l">
              <a:spcBef>
                <a:spcPts val="360"/>
              </a:spcBef>
              <a:spcAft>
                <a:spcPts val="0"/>
              </a:spcAft>
              <a:buSzPts val="1350"/>
              <a:buChar char="■"/>
              <a:defRPr/>
            </a:lvl1pPr>
            <a:lvl2pPr marL="914400" lvl="1" indent="-320040" algn="l">
              <a:spcBef>
                <a:spcPts val="360"/>
              </a:spcBef>
              <a:spcAft>
                <a:spcPts val="0"/>
              </a:spcAft>
              <a:buSzPts val="1440"/>
              <a:buChar char="◻"/>
              <a:defRPr/>
            </a:lvl2pPr>
            <a:lvl3pPr marL="1371600" lvl="2" indent="-302894" algn="l">
              <a:spcBef>
                <a:spcPts val="360"/>
              </a:spcBef>
              <a:spcAft>
                <a:spcPts val="0"/>
              </a:spcAft>
              <a:buSzPts val="1170"/>
              <a:buChar char="■"/>
              <a:defRPr/>
            </a:lvl3pPr>
            <a:lvl4pPr marL="1828800" lvl="3" indent="-308610" algn="l">
              <a:spcBef>
                <a:spcPts val="360"/>
              </a:spcBef>
              <a:spcAft>
                <a:spcPts val="0"/>
              </a:spcAft>
              <a:buSzPts val="126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6" name="Google Shape;66;p43"/>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43"/>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68" name="Google Shape;68;p4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Εικόνα με λεζάντα" type="picTx">
  <p:cSld name="PICTURE_WITH_CAPTION_TEXT">
    <p:spTree>
      <p:nvGrpSpPr>
        <p:cNvPr id="1" name="Shape 69"/>
        <p:cNvGrpSpPr/>
        <p:nvPr/>
      </p:nvGrpSpPr>
      <p:grpSpPr>
        <a:xfrm>
          <a:off x="0" y="0"/>
          <a:ext cx="0" cy="0"/>
          <a:chOff x="0" y="0"/>
          <a:chExt cx="0" cy="0"/>
        </a:xfrm>
      </p:grpSpPr>
      <p:sp>
        <p:nvSpPr>
          <p:cNvPr id="70" name="Google Shape;70;p44"/>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44"/>
          <p:cNvSpPr>
            <a:spLocks noGrp="1"/>
          </p:cNvSpPr>
          <p:nvPr>
            <p:ph type="pic" idx="2"/>
          </p:nvPr>
        </p:nvSpPr>
        <p:spPr>
          <a:xfrm>
            <a:off x="1792288" y="612775"/>
            <a:ext cx="5486400" cy="4114800"/>
          </a:xfrm>
          <a:prstGeom prst="rect">
            <a:avLst/>
          </a:prstGeom>
          <a:noFill/>
          <a:ln>
            <a:noFill/>
          </a:ln>
        </p:spPr>
      </p:sp>
      <p:sp>
        <p:nvSpPr>
          <p:cNvPr id="72" name="Google Shape;72;p44"/>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SzPts val="1050"/>
              <a:buNone/>
              <a:defRPr sz="1400"/>
            </a:lvl1pPr>
            <a:lvl2pPr marL="914400" lvl="1" indent="-228600" algn="l">
              <a:spcBef>
                <a:spcPts val="240"/>
              </a:spcBef>
              <a:spcAft>
                <a:spcPts val="0"/>
              </a:spcAft>
              <a:buSzPts val="960"/>
              <a:buNone/>
              <a:defRPr sz="1200"/>
            </a:lvl2pPr>
            <a:lvl3pPr marL="1371600" lvl="2" indent="-228600" algn="l">
              <a:spcBef>
                <a:spcPts val="200"/>
              </a:spcBef>
              <a:spcAft>
                <a:spcPts val="0"/>
              </a:spcAft>
              <a:buSzPts val="650"/>
              <a:buNone/>
              <a:defRPr sz="1000"/>
            </a:lvl3pPr>
            <a:lvl4pPr marL="1828800" lvl="3" indent="-228600" algn="l">
              <a:spcBef>
                <a:spcPts val="180"/>
              </a:spcBef>
              <a:spcAft>
                <a:spcPts val="0"/>
              </a:spcAft>
              <a:buSzPts val="630"/>
              <a:buNone/>
              <a:defRPr sz="900"/>
            </a:lvl4pPr>
            <a:lvl5pPr marL="2286000" lvl="4" indent="-228600" algn="l">
              <a:spcBef>
                <a:spcPts val="180"/>
              </a:spcBef>
              <a:spcAft>
                <a:spcPts val="0"/>
              </a:spcAft>
              <a:buSzPts val="900"/>
              <a:buNone/>
              <a:defRPr sz="900"/>
            </a:lvl5pPr>
            <a:lvl6pPr marL="2743200" lvl="5" indent="-228600" algn="l">
              <a:spcBef>
                <a:spcPts val="180"/>
              </a:spcBef>
              <a:spcAft>
                <a:spcPts val="0"/>
              </a:spcAft>
              <a:buSzPts val="900"/>
              <a:buNone/>
              <a:defRPr sz="900"/>
            </a:lvl6pPr>
            <a:lvl7pPr marL="3200400" lvl="6" indent="-228600" algn="l">
              <a:spcBef>
                <a:spcPts val="180"/>
              </a:spcBef>
              <a:spcAft>
                <a:spcPts val="0"/>
              </a:spcAft>
              <a:buSzPts val="900"/>
              <a:buNone/>
              <a:defRPr sz="900"/>
            </a:lvl7pPr>
            <a:lvl8pPr marL="3657600" lvl="7" indent="-228600" algn="l">
              <a:spcBef>
                <a:spcPts val="180"/>
              </a:spcBef>
              <a:spcAft>
                <a:spcPts val="0"/>
              </a:spcAft>
              <a:buSzPts val="900"/>
              <a:buNone/>
              <a:defRPr sz="900"/>
            </a:lvl8pPr>
            <a:lvl9pPr marL="4114800" lvl="8" indent="-228600" algn="l">
              <a:spcBef>
                <a:spcPts val="180"/>
              </a:spcBef>
              <a:spcAft>
                <a:spcPts val="0"/>
              </a:spcAft>
              <a:buSzPts val="900"/>
              <a:buNone/>
              <a:defRPr sz="900"/>
            </a:lvl9pPr>
          </a:lstStyle>
          <a:p>
            <a:endParaRPr/>
          </a:p>
        </p:txBody>
      </p:sp>
      <p:sp>
        <p:nvSpPr>
          <p:cNvPr id="73" name="Google Shape;73;p44"/>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44"/>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75" name="Google Shape;75;p4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Περιεχόμενο με λεζάντα" type="objTx">
  <p:cSld name="OBJECT_WITH_CAPTION_TEXT">
    <p:spTree>
      <p:nvGrpSpPr>
        <p:cNvPr id="1" name="Shape 76"/>
        <p:cNvGrpSpPr/>
        <p:nvPr/>
      </p:nvGrpSpPr>
      <p:grpSpPr>
        <a:xfrm>
          <a:off x="0" y="0"/>
          <a:ext cx="0" cy="0"/>
          <a:chOff x="0" y="0"/>
          <a:chExt cx="0" cy="0"/>
        </a:xfrm>
      </p:grpSpPr>
      <p:sp>
        <p:nvSpPr>
          <p:cNvPr id="77" name="Google Shape;77;p45"/>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45"/>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381000" algn="l">
              <a:spcBef>
                <a:spcPts val="640"/>
              </a:spcBef>
              <a:spcAft>
                <a:spcPts val="0"/>
              </a:spcAft>
              <a:buSzPts val="2400"/>
              <a:buChar char="■"/>
              <a:defRPr sz="3200"/>
            </a:lvl1pPr>
            <a:lvl2pPr marL="914400" lvl="1" indent="-370840" algn="l">
              <a:spcBef>
                <a:spcPts val="560"/>
              </a:spcBef>
              <a:spcAft>
                <a:spcPts val="0"/>
              </a:spcAft>
              <a:buSzPts val="2240"/>
              <a:buChar char="◻"/>
              <a:defRPr sz="2800"/>
            </a:lvl2pPr>
            <a:lvl3pPr marL="1371600" lvl="2" indent="-327660" algn="l">
              <a:spcBef>
                <a:spcPts val="480"/>
              </a:spcBef>
              <a:spcAft>
                <a:spcPts val="0"/>
              </a:spcAft>
              <a:buSzPts val="1560"/>
              <a:buChar char="■"/>
              <a:defRPr sz="2400"/>
            </a:lvl3pPr>
            <a:lvl4pPr marL="1828800" lvl="3" indent="-317500" algn="l">
              <a:spcBef>
                <a:spcPts val="400"/>
              </a:spcBef>
              <a:spcAft>
                <a:spcPts val="0"/>
              </a:spcAft>
              <a:buSzPts val="1400"/>
              <a:buChar char="◻"/>
              <a:defRPr sz="2000"/>
            </a:lvl4pPr>
            <a:lvl5pPr marL="2286000" lvl="4" indent="-355600" algn="l">
              <a:spcBef>
                <a:spcPts val="400"/>
              </a:spcBef>
              <a:spcAft>
                <a:spcPts val="0"/>
              </a:spcAft>
              <a:buSzPts val="2000"/>
              <a:buChar char="▪"/>
              <a:defRPr sz="2000"/>
            </a:lvl5pPr>
            <a:lvl6pPr marL="2743200" lvl="5" indent="-355600" algn="l">
              <a:spcBef>
                <a:spcPts val="400"/>
              </a:spcBef>
              <a:spcAft>
                <a:spcPts val="0"/>
              </a:spcAft>
              <a:buSzPts val="2000"/>
              <a:buChar char="▪"/>
              <a:defRPr sz="2000"/>
            </a:lvl6pPr>
            <a:lvl7pPr marL="3200400" lvl="6" indent="-355600" algn="l">
              <a:spcBef>
                <a:spcPts val="400"/>
              </a:spcBef>
              <a:spcAft>
                <a:spcPts val="0"/>
              </a:spcAft>
              <a:buSzPts val="2000"/>
              <a:buChar char="▪"/>
              <a:defRPr sz="2000"/>
            </a:lvl7pPr>
            <a:lvl8pPr marL="3657600" lvl="7" indent="-355600" algn="l">
              <a:spcBef>
                <a:spcPts val="400"/>
              </a:spcBef>
              <a:spcAft>
                <a:spcPts val="0"/>
              </a:spcAft>
              <a:buSzPts val="2000"/>
              <a:buChar char="▪"/>
              <a:defRPr sz="2000"/>
            </a:lvl8pPr>
            <a:lvl9pPr marL="4114800" lvl="8" indent="-355600" algn="l">
              <a:spcBef>
                <a:spcPts val="400"/>
              </a:spcBef>
              <a:spcAft>
                <a:spcPts val="0"/>
              </a:spcAft>
              <a:buSzPts val="2000"/>
              <a:buChar char="▪"/>
              <a:defRPr sz="2000"/>
            </a:lvl9pPr>
          </a:lstStyle>
          <a:p>
            <a:endParaRPr/>
          </a:p>
        </p:txBody>
      </p:sp>
      <p:sp>
        <p:nvSpPr>
          <p:cNvPr id="79" name="Google Shape;79;p45"/>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SzPts val="1050"/>
              <a:buNone/>
              <a:defRPr sz="1400"/>
            </a:lvl1pPr>
            <a:lvl2pPr marL="914400" lvl="1" indent="-228600" algn="l">
              <a:spcBef>
                <a:spcPts val="240"/>
              </a:spcBef>
              <a:spcAft>
                <a:spcPts val="0"/>
              </a:spcAft>
              <a:buSzPts val="960"/>
              <a:buNone/>
              <a:defRPr sz="1200"/>
            </a:lvl2pPr>
            <a:lvl3pPr marL="1371600" lvl="2" indent="-228600" algn="l">
              <a:spcBef>
                <a:spcPts val="200"/>
              </a:spcBef>
              <a:spcAft>
                <a:spcPts val="0"/>
              </a:spcAft>
              <a:buSzPts val="650"/>
              <a:buNone/>
              <a:defRPr sz="1000"/>
            </a:lvl3pPr>
            <a:lvl4pPr marL="1828800" lvl="3" indent="-228600" algn="l">
              <a:spcBef>
                <a:spcPts val="180"/>
              </a:spcBef>
              <a:spcAft>
                <a:spcPts val="0"/>
              </a:spcAft>
              <a:buSzPts val="630"/>
              <a:buNone/>
              <a:defRPr sz="900"/>
            </a:lvl4pPr>
            <a:lvl5pPr marL="2286000" lvl="4" indent="-228600" algn="l">
              <a:spcBef>
                <a:spcPts val="180"/>
              </a:spcBef>
              <a:spcAft>
                <a:spcPts val="0"/>
              </a:spcAft>
              <a:buSzPts val="900"/>
              <a:buNone/>
              <a:defRPr sz="900"/>
            </a:lvl5pPr>
            <a:lvl6pPr marL="2743200" lvl="5" indent="-228600" algn="l">
              <a:spcBef>
                <a:spcPts val="180"/>
              </a:spcBef>
              <a:spcAft>
                <a:spcPts val="0"/>
              </a:spcAft>
              <a:buSzPts val="900"/>
              <a:buNone/>
              <a:defRPr sz="900"/>
            </a:lvl6pPr>
            <a:lvl7pPr marL="3200400" lvl="6" indent="-228600" algn="l">
              <a:spcBef>
                <a:spcPts val="180"/>
              </a:spcBef>
              <a:spcAft>
                <a:spcPts val="0"/>
              </a:spcAft>
              <a:buSzPts val="900"/>
              <a:buNone/>
              <a:defRPr sz="900"/>
            </a:lvl7pPr>
            <a:lvl8pPr marL="3657600" lvl="7" indent="-228600" algn="l">
              <a:spcBef>
                <a:spcPts val="180"/>
              </a:spcBef>
              <a:spcAft>
                <a:spcPts val="0"/>
              </a:spcAft>
              <a:buSzPts val="900"/>
              <a:buNone/>
              <a:defRPr sz="900"/>
            </a:lvl8pPr>
            <a:lvl9pPr marL="4114800" lvl="8" indent="-228600" algn="l">
              <a:spcBef>
                <a:spcPts val="180"/>
              </a:spcBef>
              <a:spcAft>
                <a:spcPts val="0"/>
              </a:spcAft>
              <a:buSzPts val="900"/>
              <a:buNone/>
              <a:defRPr sz="900"/>
            </a:lvl9pPr>
          </a:lstStyle>
          <a:p>
            <a:endParaRPr/>
          </a:p>
        </p:txBody>
      </p:sp>
      <p:sp>
        <p:nvSpPr>
          <p:cNvPr id="80" name="Google Shape;80;p45"/>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45"/>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82" name="Google Shape;82;p4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ή" type="blank">
  <p:cSld name="BLANK">
    <p:spTree>
      <p:nvGrpSpPr>
        <p:cNvPr id="1" name="Shape 83"/>
        <p:cNvGrpSpPr/>
        <p:nvPr/>
      </p:nvGrpSpPr>
      <p:grpSpPr>
        <a:xfrm>
          <a:off x="0" y="0"/>
          <a:ext cx="0" cy="0"/>
          <a:chOff x="0" y="0"/>
          <a:chExt cx="0" cy="0"/>
        </a:xfrm>
      </p:grpSpPr>
      <p:sp>
        <p:nvSpPr>
          <p:cNvPr id="84" name="Google Shape;84;p46"/>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46"/>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86" name="Google Shape;86;p4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Μόνο τίτλος" type="titleOnly">
  <p:cSld name="TITLE_ONLY">
    <p:spTree>
      <p:nvGrpSpPr>
        <p:cNvPr id="1" name="Shape 87"/>
        <p:cNvGrpSpPr/>
        <p:nvPr/>
      </p:nvGrpSpPr>
      <p:grpSpPr>
        <a:xfrm>
          <a:off x="0" y="0"/>
          <a:ext cx="0" cy="0"/>
          <a:chOff x="0" y="0"/>
          <a:chExt cx="0" cy="0"/>
        </a:xfrm>
      </p:grpSpPr>
      <p:sp>
        <p:nvSpPr>
          <p:cNvPr id="88" name="Google Shape;88;p47"/>
          <p:cNvSpPr txBox="1">
            <a:spLocks noGrp="1"/>
          </p:cNvSpPr>
          <p:nvPr>
            <p:ph type="title"/>
          </p:nvPr>
        </p:nvSpPr>
        <p:spPr>
          <a:xfrm>
            <a:off x="457200" y="457200"/>
            <a:ext cx="8229600" cy="1371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47"/>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47"/>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91" name="Google Shape;91;p4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Σύγκριση" type="twoTxTwoObj">
  <p:cSld name="TWO_OBJECTS_WITH_TEXT">
    <p:spTree>
      <p:nvGrpSpPr>
        <p:cNvPr id="1" name="Shape 92"/>
        <p:cNvGrpSpPr/>
        <p:nvPr/>
      </p:nvGrpSpPr>
      <p:grpSpPr>
        <a:xfrm>
          <a:off x="0" y="0"/>
          <a:ext cx="0" cy="0"/>
          <a:chOff x="0" y="0"/>
          <a:chExt cx="0" cy="0"/>
        </a:xfrm>
      </p:grpSpPr>
      <p:sp>
        <p:nvSpPr>
          <p:cNvPr id="93" name="Google Shape;93;p4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48"/>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SzPts val="1800"/>
              <a:buNone/>
              <a:defRPr sz="2400" b="1"/>
            </a:lvl1pPr>
            <a:lvl2pPr marL="914400" lvl="1" indent="-228600" algn="l">
              <a:spcBef>
                <a:spcPts val="400"/>
              </a:spcBef>
              <a:spcAft>
                <a:spcPts val="0"/>
              </a:spcAft>
              <a:buSzPts val="1600"/>
              <a:buNone/>
              <a:defRPr sz="2000" b="1"/>
            </a:lvl2pPr>
            <a:lvl3pPr marL="1371600" lvl="2" indent="-228600" algn="l">
              <a:spcBef>
                <a:spcPts val="360"/>
              </a:spcBef>
              <a:spcAft>
                <a:spcPts val="0"/>
              </a:spcAft>
              <a:buSzPts val="1170"/>
              <a:buNone/>
              <a:defRPr sz="1800" b="1"/>
            </a:lvl3pPr>
            <a:lvl4pPr marL="1828800" lvl="3" indent="-228600" algn="l">
              <a:spcBef>
                <a:spcPts val="320"/>
              </a:spcBef>
              <a:spcAft>
                <a:spcPts val="0"/>
              </a:spcAft>
              <a:buSzPts val="1120"/>
              <a:buNone/>
              <a:defRPr sz="1600" b="1"/>
            </a:lvl4pPr>
            <a:lvl5pPr marL="2286000" lvl="4" indent="-228600" algn="l">
              <a:spcBef>
                <a:spcPts val="320"/>
              </a:spcBef>
              <a:spcAft>
                <a:spcPts val="0"/>
              </a:spcAft>
              <a:buSzPts val="1600"/>
              <a:buNone/>
              <a:defRPr sz="1600" b="1"/>
            </a:lvl5pPr>
            <a:lvl6pPr marL="2743200" lvl="5" indent="-228600" algn="l">
              <a:spcBef>
                <a:spcPts val="320"/>
              </a:spcBef>
              <a:spcAft>
                <a:spcPts val="0"/>
              </a:spcAft>
              <a:buSzPts val="1600"/>
              <a:buNone/>
              <a:defRPr sz="1600" b="1"/>
            </a:lvl6pPr>
            <a:lvl7pPr marL="3200400" lvl="6" indent="-228600" algn="l">
              <a:spcBef>
                <a:spcPts val="320"/>
              </a:spcBef>
              <a:spcAft>
                <a:spcPts val="0"/>
              </a:spcAft>
              <a:buSzPts val="1600"/>
              <a:buNone/>
              <a:defRPr sz="1600" b="1"/>
            </a:lvl7pPr>
            <a:lvl8pPr marL="3657600" lvl="7" indent="-228600" algn="l">
              <a:spcBef>
                <a:spcPts val="320"/>
              </a:spcBef>
              <a:spcAft>
                <a:spcPts val="0"/>
              </a:spcAft>
              <a:buSzPts val="1600"/>
              <a:buNone/>
              <a:defRPr sz="1600" b="1"/>
            </a:lvl8pPr>
            <a:lvl9pPr marL="4114800" lvl="8" indent="-228600" algn="l">
              <a:spcBef>
                <a:spcPts val="320"/>
              </a:spcBef>
              <a:spcAft>
                <a:spcPts val="0"/>
              </a:spcAft>
              <a:buSzPts val="1600"/>
              <a:buNone/>
              <a:defRPr sz="1600" b="1"/>
            </a:lvl9pPr>
          </a:lstStyle>
          <a:p>
            <a:endParaRPr/>
          </a:p>
        </p:txBody>
      </p:sp>
      <p:sp>
        <p:nvSpPr>
          <p:cNvPr id="95" name="Google Shape;95;p48"/>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42900" algn="l">
              <a:spcBef>
                <a:spcPts val="480"/>
              </a:spcBef>
              <a:spcAft>
                <a:spcPts val="0"/>
              </a:spcAft>
              <a:buSzPts val="1800"/>
              <a:buChar char="■"/>
              <a:defRPr sz="2400"/>
            </a:lvl1pPr>
            <a:lvl2pPr marL="914400" lvl="1" indent="-330200" algn="l">
              <a:spcBef>
                <a:spcPts val="400"/>
              </a:spcBef>
              <a:spcAft>
                <a:spcPts val="0"/>
              </a:spcAft>
              <a:buSzPts val="1600"/>
              <a:buChar char="◻"/>
              <a:defRPr sz="2000"/>
            </a:lvl2pPr>
            <a:lvl3pPr marL="1371600" lvl="2" indent="-302894" algn="l">
              <a:spcBef>
                <a:spcPts val="360"/>
              </a:spcBef>
              <a:spcAft>
                <a:spcPts val="0"/>
              </a:spcAft>
              <a:buSzPts val="1170"/>
              <a:buChar char="■"/>
              <a:defRPr sz="1800"/>
            </a:lvl3pPr>
            <a:lvl4pPr marL="1828800" lvl="3" indent="-299719" algn="l">
              <a:spcBef>
                <a:spcPts val="320"/>
              </a:spcBef>
              <a:spcAft>
                <a:spcPts val="0"/>
              </a:spcAft>
              <a:buSzPts val="1120"/>
              <a:buChar char="◻"/>
              <a:defRPr sz="1600"/>
            </a:lvl4pPr>
            <a:lvl5pPr marL="2286000" lvl="4" indent="-330200" algn="l">
              <a:spcBef>
                <a:spcPts val="320"/>
              </a:spcBef>
              <a:spcAft>
                <a:spcPts val="0"/>
              </a:spcAft>
              <a:buSzPts val="1600"/>
              <a:buChar char="▪"/>
              <a:defRPr sz="1600"/>
            </a:lvl5pPr>
            <a:lvl6pPr marL="2743200" lvl="5" indent="-330200" algn="l">
              <a:spcBef>
                <a:spcPts val="320"/>
              </a:spcBef>
              <a:spcAft>
                <a:spcPts val="0"/>
              </a:spcAft>
              <a:buSzPts val="1600"/>
              <a:buChar char="▪"/>
              <a:defRPr sz="1600"/>
            </a:lvl6pPr>
            <a:lvl7pPr marL="3200400" lvl="6" indent="-330200" algn="l">
              <a:spcBef>
                <a:spcPts val="320"/>
              </a:spcBef>
              <a:spcAft>
                <a:spcPts val="0"/>
              </a:spcAft>
              <a:buSzPts val="1600"/>
              <a:buChar char="▪"/>
              <a:defRPr sz="1600"/>
            </a:lvl7pPr>
            <a:lvl8pPr marL="3657600" lvl="7" indent="-330200" algn="l">
              <a:spcBef>
                <a:spcPts val="320"/>
              </a:spcBef>
              <a:spcAft>
                <a:spcPts val="0"/>
              </a:spcAft>
              <a:buSzPts val="1600"/>
              <a:buChar char="▪"/>
              <a:defRPr sz="1600"/>
            </a:lvl8pPr>
            <a:lvl9pPr marL="4114800" lvl="8" indent="-330200" algn="l">
              <a:spcBef>
                <a:spcPts val="320"/>
              </a:spcBef>
              <a:spcAft>
                <a:spcPts val="0"/>
              </a:spcAft>
              <a:buSzPts val="1600"/>
              <a:buChar char="▪"/>
              <a:defRPr sz="1600"/>
            </a:lvl9pPr>
          </a:lstStyle>
          <a:p>
            <a:endParaRPr/>
          </a:p>
        </p:txBody>
      </p:sp>
      <p:sp>
        <p:nvSpPr>
          <p:cNvPr id="96" name="Google Shape;96;p48"/>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SzPts val="1800"/>
              <a:buNone/>
              <a:defRPr sz="2400" b="1"/>
            </a:lvl1pPr>
            <a:lvl2pPr marL="914400" lvl="1" indent="-228600" algn="l">
              <a:spcBef>
                <a:spcPts val="400"/>
              </a:spcBef>
              <a:spcAft>
                <a:spcPts val="0"/>
              </a:spcAft>
              <a:buSzPts val="1600"/>
              <a:buNone/>
              <a:defRPr sz="2000" b="1"/>
            </a:lvl2pPr>
            <a:lvl3pPr marL="1371600" lvl="2" indent="-228600" algn="l">
              <a:spcBef>
                <a:spcPts val="360"/>
              </a:spcBef>
              <a:spcAft>
                <a:spcPts val="0"/>
              </a:spcAft>
              <a:buSzPts val="1170"/>
              <a:buNone/>
              <a:defRPr sz="1800" b="1"/>
            </a:lvl3pPr>
            <a:lvl4pPr marL="1828800" lvl="3" indent="-228600" algn="l">
              <a:spcBef>
                <a:spcPts val="320"/>
              </a:spcBef>
              <a:spcAft>
                <a:spcPts val="0"/>
              </a:spcAft>
              <a:buSzPts val="1120"/>
              <a:buNone/>
              <a:defRPr sz="1600" b="1"/>
            </a:lvl4pPr>
            <a:lvl5pPr marL="2286000" lvl="4" indent="-228600" algn="l">
              <a:spcBef>
                <a:spcPts val="320"/>
              </a:spcBef>
              <a:spcAft>
                <a:spcPts val="0"/>
              </a:spcAft>
              <a:buSzPts val="1600"/>
              <a:buNone/>
              <a:defRPr sz="1600" b="1"/>
            </a:lvl5pPr>
            <a:lvl6pPr marL="2743200" lvl="5" indent="-228600" algn="l">
              <a:spcBef>
                <a:spcPts val="320"/>
              </a:spcBef>
              <a:spcAft>
                <a:spcPts val="0"/>
              </a:spcAft>
              <a:buSzPts val="1600"/>
              <a:buNone/>
              <a:defRPr sz="1600" b="1"/>
            </a:lvl6pPr>
            <a:lvl7pPr marL="3200400" lvl="6" indent="-228600" algn="l">
              <a:spcBef>
                <a:spcPts val="320"/>
              </a:spcBef>
              <a:spcAft>
                <a:spcPts val="0"/>
              </a:spcAft>
              <a:buSzPts val="1600"/>
              <a:buNone/>
              <a:defRPr sz="1600" b="1"/>
            </a:lvl7pPr>
            <a:lvl8pPr marL="3657600" lvl="7" indent="-228600" algn="l">
              <a:spcBef>
                <a:spcPts val="320"/>
              </a:spcBef>
              <a:spcAft>
                <a:spcPts val="0"/>
              </a:spcAft>
              <a:buSzPts val="1600"/>
              <a:buNone/>
              <a:defRPr sz="1600" b="1"/>
            </a:lvl8pPr>
            <a:lvl9pPr marL="4114800" lvl="8" indent="-228600" algn="l">
              <a:spcBef>
                <a:spcPts val="320"/>
              </a:spcBef>
              <a:spcAft>
                <a:spcPts val="0"/>
              </a:spcAft>
              <a:buSzPts val="1600"/>
              <a:buNone/>
              <a:defRPr sz="1600" b="1"/>
            </a:lvl9pPr>
          </a:lstStyle>
          <a:p>
            <a:endParaRPr/>
          </a:p>
        </p:txBody>
      </p:sp>
      <p:sp>
        <p:nvSpPr>
          <p:cNvPr id="97" name="Google Shape;97;p48"/>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42900" algn="l">
              <a:spcBef>
                <a:spcPts val="480"/>
              </a:spcBef>
              <a:spcAft>
                <a:spcPts val="0"/>
              </a:spcAft>
              <a:buSzPts val="1800"/>
              <a:buChar char="■"/>
              <a:defRPr sz="2400"/>
            </a:lvl1pPr>
            <a:lvl2pPr marL="914400" lvl="1" indent="-330200" algn="l">
              <a:spcBef>
                <a:spcPts val="400"/>
              </a:spcBef>
              <a:spcAft>
                <a:spcPts val="0"/>
              </a:spcAft>
              <a:buSzPts val="1600"/>
              <a:buChar char="◻"/>
              <a:defRPr sz="2000"/>
            </a:lvl2pPr>
            <a:lvl3pPr marL="1371600" lvl="2" indent="-302894" algn="l">
              <a:spcBef>
                <a:spcPts val="360"/>
              </a:spcBef>
              <a:spcAft>
                <a:spcPts val="0"/>
              </a:spcAft>
              <a:buSzPts val="1170"/>
              <a:buChar char="■"/>
              <a:defRPr sz="1800"/>
            </a:lvl3pPr>
            <a:lvl4pPr marL="1828800" lvl="3" indent="-299719" algn="l">
              <a:spcBef>
                <a:spcPts val="320"/>
              </a:spcBef>
              <a:spcAft>
                <a:spcPts val="0"/>
              </a:spcAft>
              <a:buSzPts val="1120"/>
              <a:buChar char="◻"/>
              <a:defRPr sz="1600"/>
            </a:lvl4pPr>
            <a:lvl5pPr marL="2286000" lvl="4" indent="-330200" algn="l">
              <a:spcBef>
                <a:spcPts val="320"/>
              </a:spcBef>
              <a:spcAft>
                <a:spcPts val="0"/>
              </a:spcAft>
              <a:buSzPts val="1600"/>
              <a:buChar char="▪"/>
              <a:defRPr sz="1600"/>
            </a:lvl5pPr>
            <a:lvl6pPr marL="2743200" lvl="5" indent="-330200" algn="l">
              <a:spcBef>
                <a:spcPts val="320"/>
              </a:spcBef>
              <a:spcAft>
                <a:spcPts val="0"/>
              </a:spcAft>
              <a:buSzPts val="1600"/>
              <a:buChar char="▪"/>
              <a:defRPr sz="1600"/>
            </a:lvl6pPr>
            <a:lvl7pPr marL="3200400" lvl="6" indent="-330200" algn="l">
              <a:spcBef>
                <a:spcPts val="320"/>
              </a:spcBef>
              <a:spcAft>
                <a:spcPts val="0"/>
              </a:spcAft>
              <a:buSzPts val="1600"/>
              <a:buChar char="▪"/>
              <a:defRPr sz="1600"/>
            </a:lvl7pPr>
            <a:lvl8pPr marL="3657600" lvl="7" indent="-330200" algn="l">
              <a:spcBef>
                <a:spcPts val="320"/>
              </a:spcBef>
              <a:spcAft>
                <a:spcPts val="0"/>
              </a:spcAft>
              <a:buSzPts val="1600"/>
              <a:buChar char="▪"/>
              <a:defRPr sz="1600"/>
            </a:lvl8pPr>
            <a:lvl9pPr marL="4114800" lvl="8" indent="-330200" algn="l">
              <a:spcBef>
                <a:spcPts val="320"/>
              </a:spcBef>
              <a:spcAft>
                <a:spcPts val="0"/>
              </a:spcAft>
              <a:buSzPts val="1600"/>
              <a:buChar char="▪"/>
              <a:defRPr sz="1600"/>
            </a:lvl9pPr>
          </a:lstStyle>
          <a:p>
            <a:endParaRPr/>
          </a:p>
        </p:txBody>
      </p:sp>
      <p:sp>
        <p:nvSpPr>
          <p:cNvPr id="98" name="Google Shape;98;p48"/>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48"/>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100" name="Google Shape;100;p4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38"/>
          <p:cNvGrpSpPr/>
          <p:nvPr/>
        </p:nvGrpSpPr>
        <p:grpSpPr>
          <a:xfrm>
            <a:off x="0" y="0"/>
            <a:ext cx="9144000" cy="6858000"/>
            <a:chOff x="0" y="0"/>
            <a:chExt cx="5760" cy="4320"/>
          </a:xfrm>
        </p:grpSpPr>
        <p:sp>
          <p:nvSpPr>
            <p:cNvPr id="11" name="Google Shape;11;p38"/>
            <p:cNvSpPr txBox="1"/>
            <p:nvPr/>
          </p:nvSpPr>
          <p:spPr>
            <a:xfrm>
              <a:off x="0" y="0"/>
              <a:ext cx="2208" cy="4320"/>
            </a:xfrm>
            <a:prstGeom prst="rect">
              <a:avLst/>
            </a:prstGeom>
            <a:gradFill>
              <a:gsLst>
                <a:gs pos="0">
                  <a:schemeClr val="folHlink"/>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 name="Google Shape;12;p38"/>
            <p:cNvSpPr txBox="1"/>
            <p:nvPr/>
          </p:nvSpPr>
          <p:spPr>
            <a:xfrm>
              <a:off x="1081" y="1065"/>
              <a:ext cx="4679" cy="1596"/>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nvGrpSpPr>
            <p:cNvPr id="13" name="Google Shape;13;p38"/>
            <p:cNvGrpSpPr/>
            <p:nvPr/>
          </p:nvGrpSpPr>
          <p:grpSpPr>
            <a:xfrm>
              <a:off x="0" y="672"/>
              <a:ext cx="1806" cy="1989"/>
              <a:chOff x="0" y="672"/>
              <a:chExt cx="1806" cy="1989"/>
            </a:xfrm>
          </p:grpSpPr>
          <p:sp>
            <p:nvSpPr>
              <p:cNvPr id="14" name="Google Shape;14;p38"/>
              <p:cNvSpPr txBox="1"/>
              <p:nvPr/>
            </p:nvSpPr>
            <p:spPr>
              <a:xfrm>
                <a:off x="361" y="2257"/>
                <a:ext cx="363" cy="404"/>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5" name="Google Shape;15;p38"/>
              <p:cNvSpPr txBox="1"/>
              <p:nvPr/>
            </p:nvSpPr>
            <p:spPr>
              <a:xfrm>
                <a:off x="1081" y="1065"/>
                <a:ext cx="362" cy="405"/>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6" name="Google Shape;16;p38"/>
              <p:cNvSpPr txBox="1"/>
              <p:nvPr/>
            </p:nvSpPr>
            <p:spPr>
              <a:xfrm>
                <a:off x="1437" y="672"/>
                <a:ext cx="369" cy="400"/>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7" name="Google Shape;17;p38"/>
              <p:cNvSpPr txBox="1"/>
              <p:nvPr/>
            </p:nvSpPr>
            <p:spPr>
              <a:xfrm>
                <a:off x="719" y="2257"/>
                <a:ext cx="368" cy="404"/>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8" name="Google Shape;18;p38"/>
              <p:cNvSpPr txBox="1"/>
              <p:nvPr/>
            </p:nvSpPr>
            <p:spPr>
              <a:xfrm>
                <a:off x="1437" y="1065"/>
                <a:ext cx="369" cy="405"/>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9" name="Google Shape;19;p38"/>
              <p:cNvSpPr txBox="1"/>
              <p:nvPr/>
            </p:nvSpPr>
            <p:spPr>
              <a:xfrm>
                <a:off x="719" y="1464"/>
                <a:ext cx="368" cy="399"/>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0" name="Google Shape;20;p38"/>
              <p:cNvSpPr txBox="1"/>
              <p:nvPr/>
            </p:nvSpPr>
            <p:spPr>
              <a:xfrm>
                <a:off x="0" y="1464"/>
                <a:ext cx="367" cy="399"/>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1" name="Google Shape;21;p38"/>
              <p:cNvSpPr txBox="1"/>
              <p:nvPr/>
            </p:nvSpPr>
            <p:spPr>
              <a:xfrm>
                <a:off x="1081" y="1464"/>
                <a:ext cx="362" cy="399"/>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2" name="Google Shape;22;p38"/>
              <p:cNvSpPr txBox="1"/>
              <p:nvPr/>
            </p:nvSpPr>
            <p:spPr>
              <a:xfrm>
                <a:off x="361" y="1857"/>
                <a:ext cx="363" cy="406"/>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3" name="Google Shape;23;p38"/>
              <p:cNvSpPr txBox="1"/>
              <p:nvPr/>
            </p:nvSpPr>
            <p:spPr>
              <a:xfrm>
                <a:off x="719" y="1857"/>
                <a:ext cx="368" cy="406"/>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grpSp>
      <p:sp>
        <p:nvSpPr>
          <p:cNvPr id="24" name="Google Shape;24;p38"/>
          <p:cNvSpPr txBox="1">
            <a:spLocks noGrp="1"/>
          </p:cNvSpPr>
          <p:nvPr>
            <p:ph type="title"/>
          </p:nvPr>
        </p:nvSpPr>
        <p:spPr>
          <a:xfrm>
            <a:off x="457200" y="457200"/>
            <a:ext cx="8229600" cy="1371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4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25" name="Google Shape;25;p38"/>
          <p:cNvSpPr txBox="1">
            <a:spLocks noGrp="1"/>
          </p:cNvSpPr>
          <p:nvPr>
            <p:ph type="body" idx="1"/>
          </p:nvPr>
        </p:nvSpPr>
        <p:spPr>
          <a:xfrm>
            <a:off x="457200" y="1981200"/>
            <a:ext cx="8229600" cy="3886200"/>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640"/>
              </a:spcBef>
              <a:spcAft>
                <a:spcPts val="0"/>
              </a:spcAft>
              <a:buClr>
                <a:schemeClr val="lt2"/>
              </a:buClr>
              <a:buSzPts val="2400"/>
              <a:buFont typeface="Noto Sans Symbols"/>
              <a:buChar char="■"/>
              <a:defRPr sz="3200" b="0" i="0" u="none" strike="noStrike" cap="none">
                <a:solidFill>
                  <a:schemeClr val="dk1"/>
                </a:solidFill>
                <a:latin typeface="Arial"/>
                <a:ea typeface="Arial"/>
                <a:cs typeface="Arial"/>
                <a:sym typeface="Arial"/>
              </a:defRPr>
            </a:lvl1pPr>
            <a:lvl2pPr marL="914400" marR="0" lvl="1" indent="-370840" algn="l" rtl="0">
              <a:spcBef>
                <a:spcPts val="560"/>
              </a:spcBef>
              <a:spcAft>
                <a:spcPts val="0"/>
              </a:spcAft>
              <a:buClr>
                <a:schemeClr val="accent2"/>
              </a:buClr>
              <a:buSzPts val="2240"/>
              <a:buFont typeface="Noto Sans Symbols"/>
              <a:buChar char="◻"/>
              <a:defRPr sz="2800" b="0" i="0" u="none" strike="noStrike" cap="none">
                <a:solidFill>
                  <a:schemeClr val="dk1"/>
                </a:solidFill>
                <a:latin typeface="Arial"/>
                <a:ea typeface="Arial"/>
                <a:cs typeface="Arial"/>
                <a:sym typeface="Arial"/>
              </a:defRPr>
            </a:lvl2pPr>
            <a:lvl3pPr marL="1371600" marR="0" lvl="2" indent="-327660" algn="l" rtl="0">
              <a:spcBef>
                <a:spcPts val="480"/>
              </a:spcBef>
              <a:spcAft>
                <a:spcPts val="0"/>
              </a:spcAft>
              <a:buClr>
                <a:schemeClr val="lt2"/>
              </a:buClr>
              <a:buSzPts val="1560"/>
              <a:buFont typeface="Noto Sans Symbols"/>
              <a:buChar char="■"/>
              <a:defRPr sz="2400" b="0" i="0" u="none" strike="noStrike" cap="none">
                <a:solidFill>
                  <a:schemeClr val="dk1"/>
                </a:solidFill>
                <a:latin typeface="Arial"/>
                <a:ea typeface="Arial"/>
                <a:cs typeface="Arial"/>
                <a:sym typeface="Arial"/>
              </a:defRPr>
            </a:lvl3pPr>
            <a:lvl4pPr marL="1828800" marR="0" lvl="3" indent="-317500" algn="l" rtl="0">
              <a:spcBef>
                <a:spcPts val="400"/>
              </a:spcBef>
              <a:spcAft>
                <a:spcPts val="0"/>
              </a:spcAft>
              <a:buClr>
                <a:schemeClr val="accent2"/>
              </a:buClr>
              <a:buSzPts val="1400"/>
              <a:buFont typeface="Noto Sans Symbols"/>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26" name="Google Shape;26;p38"/>
          <p:cNvSpPr txBox="1">
            <a:spLocks noGrp="1"/>
          </p:cNvSpPr>
          <p:nvPr>
            <p:ph type="dt" idx="10"/>
          </p:nvPr>
        </p:nvSpPr>
        <p:spPr>
          <a:xfrm>
            <a:off x="457200" y="6248400"/>
            <a:ext cx="21336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7" name="Google Shape;27;p38"/>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8" name="Google Shape;28;p38"/>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5"/>
        <p:cNvGrpSpPr/>
        <p:nvPr/>
      </p:nvGrpSpPr>
      <p:grpSpPr>
        <a:xfrm>
          <a:off x="0" y="0"/>
          <a:ext cx="0" cy="0"/>
          <a:chOff x="0" y="0"/>
          <a:chExt cx="0" cy="0"/>
        </a:xfrm>
      </p:grpSpPr>
      <p:sp>
        <p:nvSpPr>
          <p:cNvPr id="36" name="Google Shape;36;p40"/>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7" name="Google Shape;37;p40"/>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sz="1400">
              <a:solidFill>
                <a:srgbClr val="000000"/>
              </a:solidFill>
              <a:latin typeface="Arial"/>
              <a:ea typeface="Arial"/>
              <a:cs typeface="Arial"/>
              <a:sym typeface="Arial"/>
            </a:endParaRPr>
          </a:p>
        </p:txBody>
      </p:sp>
      <p:grpSp>
        <p:nvGrpSpPr>
          <p:cNvPr id="38" name="Google Shape;38;p40"/>
          <p:cNvGrpSpPr/>
          <p:nvPr/>
        </p:nvGrpSpPr>
        <p:grpSpPr>
          <a:xfrm>
            <a:off x="0" y="0"/>
            <a:ext cx="9144000" cy="546100"/>
            <a:chOff x="0" y="0"/>
            <a:chExt cx="5760" cy="344"/>
          </a:xfrm>
        </p:grpSpPr>
        <p:sp>
          <p:nvSpPr>
            <p:cNvPr id="39" name="Google Shape;39;p40"/>
            <p:cNvSpPr txBox="1"/>
            <p:nvPr/>
          </p:nvSpPr>
          <p:spPr>
            <a:xfrm>
              <a:off x="0" y="0"/>
              <a:ext cx="180" cy="336"/>
            </a:xfrm>
            <a:prstGeom prst="rect">
              <a:avLst/>
            </a:prstGeom>
            <a:gradFill>
              <a:gsLst>
                <a:gs pos="0">
                  <a:schemeClr val="folHlink"/>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0" name="Google Shape;40;p40"/>
            <p:cNvSpPr txBox="1"/>
            <p:nvPr/>
          </p:nvSpPr>
          <p:spPr>
            <a:xfrm>
              <a:off x="260" y="85"/>
              <a:ext cx="5500" cy="173"/>
            </a:xfrm>
            <a:prstGeom prst="rect">
              <a:avLst/>
            </a:prstGeom>
            <a:gradFill>
              <a:gsLst>
                <a:gs pos="0">
                  <a:schemeClr val="lt2"/>
                </a:gs>
                <a:gs pos="100000">
                  <a:schemeClr val="lt1"/>
                </a:gs>
              </a:gsLst>
              <a:lin ang="0"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1" name="Google Shape;41;p40"/>
            <p:cNvSpPr txBox="1"/>
            <p:nvPr/>
          </p:nvSpPr>
          <p:spPr>
            <a:xfrm>
              <a:off x="258" y="85"/>
              <a:ext cx="87" cy="89"/>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2" name="Google Shape;42;p40"/>
            <p:cNvSpPr txBox="1"/>
            <p:nvPr/>
          </p:nvSpPr>
          <p:spPr>
            <a:xfrm>
              <a:off x="345" y="0"/>
              <a:ext cx="88" cy="87"/>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3" name="Google Shape;43;p40"/>
            <p:cNvSpPr txBox="1"/>
            <p:nvPr/>
          </p:nvSpPr>
          <p:spPr>
            <a:xfrm>
              <a:off x="345" y="85"/>
              <a:ext cx="88" cy="89"/>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4" name="Google Shape;44;p40"/>
            <p:cNvSpPr txBox="1"/>
            <p:nvPr/>
          </p:nvSpPr>
          <p:spPr>
            <a:xfrm>
              <a:off x="173" y="173"/>
              <a:ext cx="86" cy="87"/>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5" name="Google Shape;45;p40"/>
            <p:cNvSpPr txBox="1"/>
            <p:nvPr/>
          </p:nvSpPr>
          <p:spPr>
            <a:xfrm>
              <a:off x="83" y="86"/>
              <a:ext cx="89"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6" name="Google Shape;46;p40"/>
            <p:cNvSpPr txBox="1"/>
            <p:nvPr/>
          </p:nvSpPr>
          <p:spPr>
            <a:xfrm>
              <a:off x="258" y="171"/>
              <a:ext cx="87" cy="87"/>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7" name="Google Shape;47;p40"/>
            <p:cNvSpPr txBox="1"/>
            <p:nvPr/>
          </p:nvSpPr>
          <p:spPr>
            <a:xfrm>
              <a:off x="173" y="258"/>
              <a:ext cx="86" cy="86"/>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48" name="Google Shape;48;p40"/>
          <p:cNvSpPr txBox="1">
            <a:spLocks noGrp="1"/>
          </p:cNvSpPr>
          <p:nvPr>
            <p:ph type="title"/>
          </p:nvPr>
        </p:nvSpPr>
        <p:spPr>
          <a:xfrm>
            <a:off x="457200" y="457200"/>
            <a:ext cx="8229600" cy="1371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4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49" name="Google Shape;49;p40"/>
          <p:cNvSpPr txBox="1">
            <a:spLocks noGrp="1"/>
          </p:cNvSpPr>
          <p:nvPr>
            <p:ph type="body" idx="1"/>
          </p:nvPr>
        </p:nvSpPr>
        <p:spPr>
          <a:xfrm>
            <a:off x="457200" y="1981200"/>
            <a:ext cx="8229600" cy="3886200"/>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640"/>
              </a:spcBef>
              <a:spcAft>
                <a:spcPts val="0"/>
              </a:spcAft>
              <a:buClr>
                <a:schemeClr val="lt2"/>
              </a:buClr>
              <a:buSzPts val="2400"/>
              <a:buFont typeface="Noto Sans Symbols"/>
              <a:buChar char="■"/>
              <a:defRPr sz="3200" b="0" i="0" u="none" strike="noStrike" cap="none">
                <a:solidFill>
                  <a:schemeClr val="dk1"/>
                </a:solidFill>
                <a:latin typeface="Arial"/>
                <a:ea typeface="Arial"/>
                <a:cs typeface="Arial"/>
                <a:sym typeface="Arial"/>
              </a:defRPr>
            </a:lvl1pPr>
            <a:lvl2pPr marL="914400" marR="0" lvl="1" indent="-370840" algn="l" rtl="0">
              <a:spcBef>
                <a:spcPts val="560"/>
              </a:spcBef>
              <a:spcAft>
                <a:spcPts val="0"/>
              </a:spcAft>
              <a:buClr>
                <a:schemeClr val="accent2"/>
              </a:buClr>
              <a:buSzPts val="2240"/>
              <a:buFont typeface="Noto Sans Symbols"/>
              <a:buChar char="◻"/>
              <a:defRPr sz="2800" b="0" i="0" u="none" strike="noStrike" cap="none">
                <a:solidFill>
                  <a:schemeClr val="dk1"/>
                </a:solidFill>
                <a:latin typeface="Arial"/>
                <a:ea typeface="Arial"/>
                <a:cs typeface="Arial"/>
                <a:sym typeface="Arial"/>
              </a:defRPr>
            </a:lvl2pPr>
            <a:lvl3pPr marL="1371600" marR="0" lvl="2" indent="-327660" algn="l" rtl="0">
              <a:spcBef>
                <a:spcPts val="480"/>
              </a:spcBef>
              <a:spcAft>
                <a:spcPts val="0"/>
              </a:spcAft>
              <a:buClr>
                <a:schemeClr val="lt2"/>
              </a:buClr>
              <a:buSzPts val="1560"/>
              <a:buFont typeface="Noto Sans Symbols"/>
              <a:buChar char="■"/>
              <a:defRPr sz="2400" b="0" i="0" u="none" strike="noStrike" cap="none">
                <a:solidFill>
                  <a:schemeClr val="dk1"/>
                </a:solidFill>
                <a:latin typeface="Arial"/>
                <a:ea typeface="Arial"/>
                <a:cs typeface="Arial"/>
                <a:sym typeface="Arial"/>
              </a:defRPr>
            </a:lvl3pPr>
            <a:lvl4pPr marL="1828800" marR="0" lvl="3" indent="-317500" algn="l" rtl="0">
              <a:spcBef>
                <a:spcPts val="400"/>
              </a:spcBef>
              <a:spcAft>
                <a:spcPts val="0"/>
              </a:spcAft>
              <a:buClr>
                <a:schemeClr val="accent2"/>
              </a:buClr>
              <a:buSzPts val="1400"/>
              <a:buFont typeface="Noto Sans Symbols"/>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50" name="Google Shape;50;p4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
          <p:cNvSpPr txBox="1">
            <a:spLocks noGrp="1"/>
          </p:cNvSpPr>
          <p:nvPr>
            <p:ph type="ctrTitle"/>
          </p:nvPr>
        </p:nvSpPr>
        <p:spPr>
          <a:xfrm>
            <a:off x="2339975" y="1665275"/>
            <a:ext cx="6651600" cy="23733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FFFF"/>
              </a:buClr>
              <a:buSzPts val="3200"/>
              <a:buFont typeface="Book Antiqua"/>
              <a:buNone/>
            </a:pPr>
            <a:r>
              <a:rPr lang="en-US" sz="2900" b="1">
                <a:latin typeface="Book Antiqua"/>
                <a:ea typeface="Book Antiqua"/>
                <a:cs typeface="Book Antiqua"/>
                <a:sym typeface="Book Antiqua"/>
              </a:rPr>
              <a:t>10o Μάθημα: Πολιτική Επικοινωνία, Κοινή Γνώμη και Αξίες</a:t>
            </a:r>
            <a:endParaRPr/>
          </a:p>
        </p:txBody>
      </p:sp>
      <p:sp>
        <p:nvSpPr>
          <p:cNvPr id="119" name="Google Shape;119;p1"/>
          <p:cNvSpPr txBox="1">
            <a:spLocks noGrp="1"/>
          </p:cNvSpPr>
          <p:nvPr>
            <p:ph type="subTitle" idx="1"/>
          </p:nvPr>
        </p:nvSpPr>
        <p:spPr>
          <a:xfrm>
            <a:off x="1042987" y="4581525"/>
            <a:ext cx="7812087" cy="2087562"/>
          </a:xfrm>
          <a:prstGeom prst="rect">
            <a:avLst/>
          </a:prstGeom>
          <a:noFill/>
          <a:ln>
            <a:noFill/>
          </a:ln>
        </p:spPr>
        <p:txBody>
          <a:bodyPr spcFirstLastPara="1" wrap="square" lIns="91425" tIns="45700" rIns="91425" bIns="45700" anchor="t" anchorCtr="0">
            <a:noAutofit/>
          </a:bodyPr>
          <a:lstStyle/>
          <a:p>
            <a:pPr marL="0" lvl="0" indent="0" algn="ctr" rtl="0">
              <a:lnSpc>
                <a:spcPct val="80000"/>
              </a:lnSpc>
              <a:spcBef>
                <a:spcPts val="0"/>
              </a:spcBef>
              <a:spcAft>
                <a:spcPts val="0"/>
              </a:spcAft>
              <a:buSzPts val="1500"/>
              <a:buNone/>
            </a:pPr>
            <a:r>
              <a:rPr lang="en-US" sz="2000" b="1" i="0" u="none">
                <a:solidFill>
                  <a:srgbClr val="000000"/>
                </a:solidFill>
                <a:latin typeface="Garamond"/>
                <a:ea typeface="Garamond"/>
                <a:cs typeface="Garamond"/>
                <a:sym typeface="Garamond"/>
              </a:rPr>
              <a:t>Δρ. Παναγιώτης ΠΑΣΧΑΛΙΔΗΣ</a:t>
            </a:r>
            <a:endParaRPr/>
          </a:p>
          <a:p>
            <a:pPr marL="0" lvl="0" indent="0" algn="ctr" rtl="0">
              <a:lnSpc>
                <a:spcPct val="80000"/>
              </a:lnSpc>
              <a:spcBef>
                <a:spcPts val="0"/>
              </a:spcBef>
              <a:spcAft>
                <a:spcPts val="0"/>
              </a:spcAft>
              <a:buSzPts val="1500"/>
              <a:buNone/>
            </a:pPr>
            <a:endParaRPr sz="2000" b="1" i="0" u="none">
              <a:solidFill>
                <a:srgbClr val="000000"/>
              </a:solidFill>
              <a:latin typeface="Garamond"/>
              <a:ea typeface="Garamond"/>
              <a:cs typeface="Garamond"/>
              <a:sym typeface="Garamond"/>
            </a:endParaRPr>
          </a:p>
          <a:p>
            <a:pPr marL="0" lvl="0" indent="0" algn="ctr" rtl="0">
              <a:lnSpc>
                <a:spcPct val="80000"/>
              </a:lnSpc>
              <a:spcBef>
                <a:spcPts val="500"/>
              </a:spcBef>
              <a:spcAft>
                <a:spcPts val="0"/>
              </a:spcAft>
              <a:buSzPts val="1350"/>
              <a:buNone/>
            </a:pPr>
            <a:r>
              <a:rPr lang="en-US" sz="1800" b="1" i="0" u="none">
                <a:solidFill>
                  <a:srgbClr val="000000"/>
                </a:solidFill>
                <a:latin typeface="Garamond"/>
                <a:ea typeface="Garamond"/>
                <a:cs typeface="Garamond"/>
                <a:sym typeface="Garamond"/>
              </a:rPr>
              <a:t>Τμήμα Πολιτικής Επιστήμης</a:t>
            </a:r>
            <a:endParaRPr sz="1200" b="0" i="0" u="none">
              <a:solidFill>
                <a:srgbClr val="000000"/>
              </a:solidFill>
              <a:latin typeface="Arial"/>
              <a:ea typeface="Arial"/>
              <a:cs typeface="Arial"/>
              <a:sym typeface="Arial"/>
            </a:endParaRPr>
          </a:p>
          <a:p>
            <a:pPr marL="0" lvl="0" indent="0" algn="ctr" rtl="0">
              <a:lnSpc>
                <a:spcPct val="80000"/>
              </a:lnSpc>
              <a:spcBef>
                <a:spcPts val="400"/>
              </a:spcBef>
              <a:spcAft>
                <a:spcPts val="0"/>
              </a:spcAft>
              <a:buSzPts val="1350"/>
              <a:buNone/>
            </a:pPr>
            <a:r>
              <a:rPr lang="en-US" sz="1800" b="1" i="0" u="none">
                <a:solidFill>
                  <a:srgbClr val="000000"/>
                </a:solidFill>
                <a:latin typeface="Garamond"/>
                <a:ea typeface="Garamond"/>
                <a:cs typeface="Garamond"/>
                <a:sym typeface="Garamond"/>
              </a:rPr>
              <a:t>Κομοτηνή, Δημοκρίτειο Πανεπιστήμιο Θράκης</a:t>
            </a:r>
            <a:endParaRPr sz="1200" b="0" i="0" u="none">
              <a:solidFill>
                <a:srgbClr val="000000"/>
              </a:solidFill>
              <a:latin typeface="Arial"/>
              <a:ea typeface="Arial"/>
              <a:cs typeface="Arial"/>
              <a:sym typeface="Arial"/>
            </a:endParaRPr>
          </a:p>
          <a:p>
            <a:pPr marL="0" lvl="0" indent="0" algn="ctr" rtl="0">
              <a:lnSpc>
                <a:spcPct val="80000"/>
              </a:lnSpc>
              <a:spcBef>
                <a:spcPts val="400"/>
              </a:spcBef>
              <a:spcAft>
                <a:spcPts val="0"/>
              </a:spcAft>
              <a:buSzPts val="1200"/>
              <a:buNone/>
            </a:pPr>
            <a:r>
              <a:rPr lang="en-US" sz="1600" b="1" i="0" u="none">
                <a:solidFill>
                  <a:srgbClr val="000000"/>
                </a:solidFill>
                <a:latin typeface="Garamond"/>
                <a:ea typeface="Garamond"/>
                <a:cs typeface="Garamond"/>
                <a:sym typeface="Garamond"/>
              </a:rPr>
              <a:t>Email: panagiotispaschalidis314@gmail.com</a:t>
            </a:r>
            <a:endParaRPr sz="1200" b="0" i="0" u="none">
              <a:solidFill>
                <a:srgbClr val="000000"/>
              </a:solidFill>
              <a:latin typeface="Arial"/>
              <a:ea typeface="Arial"/>
              <a:cs typeface="Arial"/>
              <a:sym typeface="Arial"/>
            </a:endParaRPr>
          </a:p>
          <a:p>
            <a:pPr marL="0" lvl="0" indent="0" algn="ctr" rtl="0">
              <a:lnSpc>
                <a:spcPct val="80000"/>
              </a:lnSpc>
              <a:spcBef>
                <a:spcPts val="400"/>
              </a:spcBef>
              <a:spcAft>
                <a:spcPts val="0"/>
              </a:spcAft>
              <a:buSzPts val="1200"/>
              <a:buNone/>
            </a:pPr>
            <a:r>
              <a:rPr lang="en-US" sz="1600" b="1" i="0" u="none">
                <a:solidFill>
                  <a:srgbClr val="000000"/>
                </a:solidFill>
                <a:latin typeface="Garamond"/>
                <a:ea typeface="Garamond"/>
                <a:cs typeface="Garamond"/>
                <a:sym typeface="Garamond"/>
              </a:rPr>
              <a:t>Τηλέφωνο Επικοινωνίας: 6981005323</a:t>
            </a:r>
            <a:endParaRPr sz="1800" b="1" i="0" u="none">
              <a:solidFill>
                <a:srgbClr val="000000"/>
              </a:solidFill>
              <a:latin typeface="Garamond"/>
              <a:ea typeface="Garamond"/>
              <a:cs typeface="Garamond"/>
              <a:sym typeface="Garamond"/>
            </a:endParaRPr>
          </a:p>
          <a:p>
            <a:pPr marL="0" lvl="0" indent="0" algn="l" rtl="0">
              <a:spcBef>
                <a:spcPts val="360"/>
              </a:spcBef>
              <a:spcAft>
                <a:spcPts val="0"/>
              </a:spcAft>
              <a:buSzPts val="1350"/>
              <a:buFont typeface="Noto Sans Symbols"/>
              <a:buNone/>
            </a:pPr>
            <a:endParaRPr sz="1800" b="1" i="0" u="none">
              <a:solidFill>
                <a:srgbClr val="000000"/>
              </a:solidFill>
              <a:latin typeface="Garamond"/>
              <a:ea typeface="Garamond"/>
              <a:cs typeface="Garamond"/>
              <a:sym typeface="Garamond"/>
            </a:endParaRPr>
          </a:p>
        </p:txBody>
      </p:sp>
      <p:pic>
        <p:nvPicPr>
          <p:cNvPr id="120" name="Google Shape;120;p1"/>
          <p:cNvPicPr preferRelativeResize="0"/>
          <p:nvPr/>
        </p:nvPicPr>
        <p:blipFill rotWithShape="1">
          <a:blip r:embed="rId3">
            <a:alphaModFix/>
          </a:blip>
          <a:srcRect/>
          <a:stretch/>
        </p:blipFill>
        <p:spPr>
          <a:xfrm>
            <a:off x="4921250" y="0"/>
            <a:ext cx="2035175" cy="1565275"/>
          </a:xfrm>
          <a:prstGeom prst="rect">
            <a:avLst/>
          </a:prstGeom>
          <a:noFill/>
          <a:ln>
            <a:noFill/>
          </a:ln>
        </p:spPr>
      </p:pic>
      <p:pic>
        <p:nvPicPr>
          <p:cNvPr id="121" name="Google Shape;121;p1"/>
          <p:cNvPicPr preferRelativeResize="0"/>
          <p:nvPr/>
        </p:nvPicPr>
        <p:blipFill rotWithShape="1">
          <a:blip r:embed="rId4">
            <a:alphaModFix/>
          </a:blip>
          <a:srcRect/>
          <a:stretch/>
        </p:blipFill>
        <p:spPr>
          <a:xfrm>
            <a:off x="7005637" y="0"/>
            <a:ext cx="2138362" cy="166528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g2ce9bbfd9c0_0_106"/>
          <p:cNvSpPr txBox="1">
            <a:spLocks noGrp="1"/>
          </p:cNvSpPr>
          <p:nvPr>
            <p:ph type="body" idx="1"/>
          </p:nvPr>
        </p:nvSpPr>
        <p:spPr>
          <a:xfrm>
            <a:off x="136025" y="1196975"/>
            <a:ext cx="9008100" cy="5661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457200" lvl="0" indent="-355600" algn="just" rtl="0">
              <a:lnSpc>
                <a:spcPct val="115000"/>
              </a:lnSpc>
              <a:spcBef>
                <a:spcPts val="0"/>
              </a:spcBef>
              <a:spcAft>
                <a:spcPts val="0"/>
              </a:spcAft>
              <a:buSzPts val="2000"/>
              <a:buChar char="-"/>
            </a:pPr>
            <a:r>
              <a:rPr lang="en-US" sz="2000"/>
              <a:t>Πολλοί ερευνητές έχουν υποστηρίξει πως μπορεί να υπάρξει συσχέτιση της υποστήριξης συγκεκριμένων αξιών (και ιδιαίτερα ομάδων αξιών) με πολιτικούς προσανατολισμούς, συγκεκριμένα τους δύο βασικούς, δηλαδή τον φιλελεύθερο- προοδευτικό- αριστερό και τον συντηρητικό- δεξιό. </a:t>
            </a:r>
            <a:endParaRPr sz="2000"/>
          </a:p>
          <a:p>
            <a:pPr marL="91440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       Πιο συγκεκριμένα έχουμε το ακόλουθο σχήμα </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   Ωστόσο, όλες οι αξίες δεν έχουν την ίδια αξία πρόγνωσης για την πολιτική συμπεριφορά και επιλογή.  Π.χ. η αυτοβελτίωση, η στάση προς την εξουσία, η απόλαυση, η κινητοποίηση δεν παρέχουν ασφαλή πρόγνωση. </a:t>
            </a:r>
            <a:endParaRPr sz="2000"/>
          </a:p>
        </p:txBody>
      </p:sp>
      <p:grpSp>
        <p:nvGrpSpPr>
          <p:cNvPr id="256" name="Google Shape;256;g2ce9bbfd9c0_0_106"/>
          <p:cNvGrpSpPr/>
          <p:nvPr/>
        </p:nvGrpSpPr>
        <p:grpSpPr>
          <a:xfrm>
            <a:off x="0" y="0"/>
            <a:ext cx="8985250" cy="611188"/>
            <a:chOff x="0" y="0"/>
            <a:chExt cx="5660" cy="385"/>
          </a:xfrm>
        </p:grpSpPr>
        <p:sp>
          <p:nvSpPr>
            <p:cNvPr id="257" name="Google Shape;257;g2ce9bbfd9c0_0_106"/>
            <p:cNvSpPr txBox="1"/>
            <p:nvPr/>
          </p:nvSpPr>
          <p:spPr>
            <a:xfrm>
              <a:off x="0" y="0"/>
              <a:ext cx="300" cy="300"/>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58" name="Google Shape;258;g2ce9bbfd9c0_0_106"/>
            <p:cNvSpPr txBox="1"/>
            <p:nvPr/>
          </p:nvSpPr>
          <p:spPr>
            <a:xfrm>
              <a:off x="260" y="85"/>
              <a:ext cx="5400" cy="300"/>
            </a:xfrm>
            <a:prstGeom prst="rect">
              <a:avLst/>
            </a:prstGeom>
            <a:solidFill>
              <a:srgbClr val="DDDDDD">
                <a:alpha val="74510"/>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59" name="Google Shape;259;g2ce9bbfd9c0_0_106"/>
            <p:cNvSpPr txBox="1"/>
            <p:nvPr/>
          </p:nvSpPr>
          <p:spPr>
            <a:xfrm>
              <a:off x="258" y="85"/>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60" name="Google Shape;260;g2ce9bbfd9c0_0_106"/>
            <p:cNvSpPr txBox="1"/>
            <p:nvPr/>
          </p:nvSpPr>
          <p:spPr>
            <a:xfrm>
              <a:off x="345" y="0"/>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61" name="Google Shape;261;g2ce9bbfd9c0_0_106"/>
            <p:cNvSpPr txBox="1"/>
            <p:nvPr/>
          </p:nvSpPr>
          <p:spPr>
            <a:xfrm>
              <a:off x="345" y="85"/>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62" name="Google Shape;262;g2ce9bbfd9c0_0_106"/>
            <p:cNvSpPr txBox="1"/>
            <p:nvPr/>
          </p:nvSpPr>
          <p:spPr>
            <a:xfrm>
              <a:off x="173" y="173"/>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63" name="Google Shape;263;g2ce9bbfd9c0_0_106"/>
            <p:cNvSpPr txBox="1"/>
            <p:nvPr/>
          </p:nvSpPr>
          <p:spPr>
            <a:xfrm>
              <a:off x="83" y="86"/>
              <a:ext cx="0" cy="0"/>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64" name="Google Shape;264;g2ce9bbfd9c0_0_106"/>
            <p:cNvSpPr txBox="1"/>
            <p:nvPr/>
          </p:nvSpPr>
          <p:spPr>
            <a:xfrm>
              <a:off x="258" y="171"/>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65" name="Google Shape;265;g2ce9bbfd9c0_0_106"/>
            <p:cNvSpPr txBox="1"/>
            <p:nvPr/>
          </p:nvSpPr>
          <p:spPr>
            <a:xfrm>
              <a:off x="173" y="258"/>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266" name="Google Shape;266;g2ce9bbfd9c0_0_106"/>
          <p:cNvSpPr txBox="1">
            <a:spLocks noGrp="1"/>
          </p:cNvSpPr>
          <p:nvPr>
            <p:ph type="title"/>
          </p:nvPr>
        </p:nvSpPr>
        <p:spPr>
          <a:xfrm>
            <a:off x="755650" y="546100"/>
            <a:ext cx="7416900" cy="597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n-US" sz="2000" b="1"/>
              <a:t>Πολιτική Επικοινωνία, Κοινή Γνώμη και Αξίες</a:t>
            </a:r>
            <a:endParaRPr/>
          </a:p>
        </p:txBody>
      </p:sp>
      <p:graphicFrame>
        <p:nvGraphicFramePr>
          <p:cNvPr id="267" name="Google Shape;267;g2ce9bbfd9c0_0_106"/>
          <p:cNvGraphicFramePr/>
          <p:nvPr/>
        </p:nvGraphicFramePr>
        <p:xfrm>
          <a:off x="480950" y="3514525"/>
          <a:ext cx="8420900" cy="1851740"/>
        </p:xfrm>
        <a:graphic>
          <a:graphicData uri="http://schemas.openxmlformats.org/drawingml/2006/table">
            <a:tbl>
              <a:tblPr>
                <a:noFill/>
                <a:tableStyleId>{4DF2E8D8-2639-47FE-AA20-C041EBC0CCD2}</a:tableStyleId>
              </a:tblPr>
              <a:tblGrid>
                <a:gridCol w="4210450"/>
                <a:gridCol w="4210450"/>
              </a:tblGrid>
              <a:tr h="514750">
                <a:tc>
                  <a:txBody>
                    <a:bodyPr/>
                    <a:lstStyle/>
                    <a:p>
                      <a:pPr marL="0" lvl="0" indent="0" algn="l" rtl="0">
                        <a:spcBef>
                          <a:spcPts val="0"/>
                        </a:spcBef>
                        <a:spcAft>
                          <a:spcPts val="0"/>
                        </a:spcAft>
                        <a:buNone/>
                      </a:pPr>
                      <a:r>
                        <a:rPr lang="en-US" sz="1800"/>
                        <a:t>φιλελεύθερος- προοδευτικός- αριστερός</a:t>
                      </a:r>
                      <a:endParaRPr sz="1800"/>
                    </a:p>
                  </a:txBody>
                  <a:tcPr marL="91425" marR="91425" marT="91425" marB="91425"/>
                </a:tc>
                <a:tc>
                  <a:txBody>
                    <a:bodyPr/>
                    <a:lstStyle/>
                    <a:p>
                      <a:pPr marL="0" lvl="0" indent="0" algn="l" rtl="0">
                        <a:spcBef>
                          <a:spcPts val="0"/>
                        </a:spcBef>
                        <a:spcAft>
                          <a:spcPts val="0"/>
                        </a:spcAft>
                        <a:buNone/>
                      </a:pPr>
                      <a:r>
                        <a:rPr lang="en-US" sz="1800"/>
                        <a:t>συντηρητικός- δεξιός</a:t>
                      </a:r>
                      <a:endParaRPr sz="1800"/>
                    </a:p>
                  </a:txBody>
                  <a:tcPr marL="91425" marR="91425" marT="91425" marB="91425"/>
                </a:tc>
              </a:tr>
              <a:tr h="1120250">
                <a:tc>
                  <a:txBody>
                    <a:bodyPr/>
                    <a:lstStyle/>
                    <a:p>
                      <a:pPr marL="0" lvl="0" indent="0" algn="l" rtl="0">
                        <a:spcBef>
                          <a:spcPts val="0"/>
                        </a:spcBef>
                        <a:spcAft>
                          <a:spcPts val="0"/>
                        </a:spcAft>
                        <a:buNone/>
                      </a:pPr>
                      <a:r>
                        <a:rPr lang="en-US" sz="1800"/>
                        <a:t>Αξίες: θετική προδιάθεση ως προς την αλλαγή/ εξέλιξη, αυτο- υπέρβαση, οικουμενικότητα </a:t>
                      </a:r>
                      <a:endParaRPr sz="1800"/>
                    </a:p>
                  </a:txBody>
                  <a:tcPr marL="91425" marR="91425" marT="91425" marB="91425"/>
                </a:tc>
                <a:tc>
                  <a:txBody>
                    <a:bodyPr/>
                    <a:lstStyle/>
                    <a:p>
                      <a:pPr marL="0" lvl="0" indent="0" algn="l" rtl="0">
                        <a:spcBef>
                          <a:spcPts val="0"/>
                        </a:spcBef>
                        <a:spcAft>
                          <a:spcPts val="0"/>
                        </a:spcAft>
                        <a:buNone/>
                      </a:pPr>
                      <a:r>
                        <a:rPr lang="en-US" sz="1800"/>
                        <a:t>Αξίες: παράδοση, ασφάλεια</a:t>
                      </a:r>
                      <a:endParaRPr sz="1800"/>
                    </a:p>
                  </a:txBody>
                  <a:tcPr marL="91425" marR="91425" marT="91425" marB="91425"/>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g2ce9bbfd9c0_0_122"/>
          <p:cNvSpPr txBox="1">
            <a:spLocks noGrp="1"/>
          </p:cNvSpPr>
          <p:nvPr>
            <p:ph type="body" idx="1"/>
          </p:nvPr>
        </p:nvSpPr>
        <p:spPr>
          <a:xfrm>
            <a:off x="136025" y="1196975"/>
            <a:ext cx="9008100" cy="5661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457200" lvl="0" indent="-355600" algn="just" rtl="0">
              <a:lnSpc>
                <a:spcPct val="115000"/>
              </a:lnSpc>
              <a:spcBef>
                <a:spcPts val="0"/>
              </a:spcBef>
              <a:spcAft>
                <a:spcPts val="0"/>
              </a:spcAft>
              <a:buSzPts val="2000"/>
              <a:buChar char="-"/>
            </a:pPr>
            <a:r>
              <a:rPr lang="en-US" sz="2000"/>
              <a:t>Όπως και να έχει, οι μελέτες που αφορούν το παράδειγμα της φιλελεύθερης δημοκρατίας, δείχνουν πως ο πυρήνας της πολιτικής αντιπαράθεσης υπήρξε διαχρονικά το δίπολο “αποδοχή ή απόρριψη της παράδοσης” ή το δίπολο “αποδοχή ή απόρριψη της ανισότητας”. </a:t>
            </a:r>
            <a:endParaRPr sz="2000"/>
          </a:p>
          <a:p>
            <a:pPr marL="457200" lvl="0" indent="0" algn="just" rtl="0">
              <a:lnSpc>
                <a:spcPct val="115000"/>
              </a:lnSpc>
              <a:spcBef>
                <a:spcPts val="0"/>
              </a:spcBef>
              <a:spcAft>
                <a:spcPts val="0"/>
              </a:spcAft>
              <a:buNone/>
            </a:pPr>
            <a:endParaRPr sz="2000"/>
          </a:p>
          <a:p>
            <a:pPr marL="457200" lvl="0" indent="-355600" algn="just" rtl="0">
              <a:lnSpc>
                <a:spcPct val="115000"/>
              </a:lnSpc>
              <a:spcBef>
                <a:spcPts val="0"/>
              </a:spcBef>
              <a:spcAft>
                <a:spcPts val="0"/>
              </a:spcAft>
              <a:buSzPts val="2000"/>
              <a:buChar char="-"/>
            </a:pPr>
            <a:r>
              <a:rPr lang="en-US" sz="2000"/>
              <a:t>Συνήθως, τα κόμματα με αριστερό προσανατολισμό έχουν μια έμφαση στις οικουμενικές αξίες ενώ αντίθετα τα κόμματα με δεξιό προσανατολισμό δίνουν έμφαση στη συντήρηση. Αυτές οι γενικές κατηγορίες έχουν υπάρξει πιο ασφαλείς ενδείξεις για πρόγνωση πολιτικής συμπεριφοράς και απόφασης. </a:t>
            </a:r>
            <a:endParaRPr sz="2000"/>
          </a:p>
          <a:p>
            <a:pPr marL="457200" lvl="0" indent="0" algn="just" rtl="0">
              <a:lnSpc>
                <a:spcPct val="115000"/>
              </a:lnSpc>
              <a:spcBef>
                <a:spcPts val="0"/>
              </a:spcBef>
              <a:spcAft>
                <a:spcPts val="0"/>
              </a:spcAft>
              <a:buNone/>
            </a:pPr>
            <a:endParaRPr sz="2000"/>
          </a:p>
          <a:p>
            <a:pPr marL="457200" lvl="0" indent="0" algn="just" rtl="0">
              <a:lnSpc>
                <a:spcPct val="115000"/>
              </a:lnSpc>
              <a:spcBef>
                <a:spcPts val="0"/>
              </a:spcBef>
              <a:spcAft>
                <a:spcPts val="0"/>
              </a:spcAft>
              <a:buNone/>
            </a:pPr>
            <a:endParaRPr sz="2000"/>
          </a:p>
        </p:txBody>
      </p:sp>
      <p:grpSp>
        <p:nvGrpSpPr>
          <p:cNvPr id="273" name="Google Shape;273;g2ce9bbfd9c0_0_122"/>
          <p:cNvGrpSpPr/>
          <p:nvPr/>
        </p:nvGrpSpPr>
        <p:grpSpPr>
          <a:xfrm>
            <a:off x="0" y="0"/>
            <a:ext cx="8985250" cy="611188"/>
            <a:chOff x="0" y="0"/>
            <a:chExt cx="5660" cy="385"/>
          </a:xfrm>
        </p:grpSpPr>
        <p:sp>
          <p:nvSpPr>
            <p:cNvPr id="274" name="Google Shape;274;g2ce9bbfd9c0_0_122"/>
            <p:cNvSpPr txBox="1"/>
            <p:nvPr/>
          </p:nvSpPr>
          <p:spPr>
            <a:xfrm>
              <a:off x="0" y="0"/>
              <a:ext cx="300" cy="300"/>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75" name="Google Shape;275;g2ce9bbfd9c0_0_122"/>
            <p:cNvSpPr txBox="1"/>
            <p:nvPr/>
          </p:nvSpPr>
          <p:spPr>
            <a:xfrm>
              <a:off x="260" y="85"/>
              <a:ext cx="5400" cy="300"/>
            </a:xfrm>
            <a:prstGeom prst="rect">
              <a:avLst/>
            </a:prstGeom>
            <a:solidFill>
              <a:srgbClr val="DDDDDD">
                <a:alpha val="74510"/>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76" name="Google Shape;276;g2ce9bbfd9c0_0_122"/>
            <p:cNvSpPr txBox="1"/>
            <p:nvPr/>
          </p:nvSpPr>
          <p:spPr>
            <a:xfrm>
              <a:off x="258" y="85"/>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77" name="Google Shape;277;g2ce9bbfd9c0_0_122"/>
            <p:cNvSpPr txBox="1"/>
            <p:nvPr/>
          </p:nvSpPr>
          <p:spPr>
            <a:xfrm>
              <a:off x="345" y="0"/>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78" name="Google Shape;278;g2ce9bbfd9c0_0_122"/>
            <p:cNvSpPr txBox="1"/>
            <p:nvPr/>
          </p:nvSpPr>
          <p:spPr>
            <a:xfrm>
              <a:off x="345" y="85"/>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79" name="Google Shape;279;g2ce9bbfd9c0_0_122"/>
            <p:cNvSpPr txBox="1"/>
            <p:nvPr/>
          </p:nvSpPr>
          <p:spPr>
            <a:xfrm>
              <a:off x="173" y="173"/>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80" name="Google Shape;280;g2ce9bbfd9c0_0_122"/>
            <p:cNvSpPr txBox="1"/>
            <p:nvPr/>
          </p:nvSpPr>
          <p:spPr>
            <a:xfrm>
              <a:off x="83" y="86"/>
              <a:ext cx="0" cy="0"/>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81" name="Google Shape;281;g2ce9bbfd9c0_0_122"/>
            <p:cNvSpPr txBox="1"/>
            <p:nvPr/>
          </p:nvSpPr>
          <p:spPr>
            <a:xfrm>
              <a:off x="258" y="171"/>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82" name="Google Shape;282;g2ce9bbfd9c0_0_122"/>
            <p:cNvSpPr txBox="1"/>
            <p:nvPr/>
          </p:nvSpPr>
          <p:spPr>
            <a:xfrm>
              <a:off x="173" y="258"/>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283" name="Google Shape;283;g2ce9bbfd9c0_0_122"/>
          <p:cNvSpPr txBox="1">
            <a:spLocks noGrp="1"/>
          </p:cNvSpPr>
          <p:nvPr>
            <p:ph type="title"/>
          </p:nvPr>
        </p:nvSpPr>
        <p:spPr>
          <a:xfrm>
            <a:off x="755650" y="546100"/>
            <a:ext cx="7416900" cy="597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n-US" sz="2000" b="1"/>
              <a:t>Πολιτική Επικοινωνία, Κοινή Γνώμη και Αξίες</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g2ce9bbfd9c0_0_138"/>
          <p:cNvSpPr txBox="1">
            <a:spLocks noGrp="1"/>
          </p:cNvSpPr>
          <p:nvPr>
            <p:ph type="body" idx="1"/>
          </p:nvPr>
        </p:nvSpPr>
        <p:spPr>
          <a:xfrm>
            <a:off x="136025" y="1196975"/>
            <a:ext cx="9008100" cy="5661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457200" lvl="0" indent="-355600" algn="just" rtl="0">
              <a:lnSpc>
                <a:spcPct val="115000"/>
              </a:lnSpc>
              <a:spcBef>
                <a:spcPts val="0"/>
              </a:spcBef>
              <a:spcAft>
                <a:spcPts val="0"/>
              </a:spcAft>
              <a:buSzPts val="2000"/>
              <a:buChar char="-"/>
            </a:pPr>
            <a:r>
              <a:rPr lang="en-US" sz="2000"/>
              <a:t>Οι πολιτικές αξίες (political values) </a:t>
            </a:r>
            <a:endParaRPr sz="2000"/>
          </a:p>
          <a:p>
            <a:pPr marL="457200" lvl="0" indent="-355600" algn="just" rtl="0">
              <a:lnSpc>
                <a:spcPct val="115000"/>
              </a:lnSpc>
              <a:spcBef>
                <a:spcPts val="0"/>
              </a:spcBef>
              <a:spcAft>
                <a:spcPts val="0"/>
              </a:spcAft>
              <a:buSzPts val="2000"/>
              <a:buChar char="-"/>
            </a:pPr>
            <a:r>
              <a:rPr lang="en-US" sz="2000"/>
              <a:t>O ορισμός των πολιτικών αξιών δεν είναι εύκολος…</a:t>
            </a:r>
            <a:endParaRPr sz="2000"/>
          </a:p>
          <a:p>
            <a:pPr marL="457200" lvl="0" indent="0" algn="just" rtl="0">
              <a:lnSpc>
                <a:spcPct val="115000"/>
              </a:lnSpc>
              <a:spcBef>
                <a:spcPts val="0"/>
              </a:spcBef>
              <a:spcAft>
                <a:spcPts val="0"/>
              </a:spcAft>
              <a:buNone/>
            </a:pPr>
            <a:endParaRPr sz="2000"/>
          </a:p>
          <a:p>
            <a:pPr marL="457200" lvl="0" indent="0" algn="just" rtl="0">
              <a:lnSpc>
                <a:spcPct val="115000"/>
              </a:lnSpc>
              <a:spcBef>
                <a:spcPts val="0"/>
              </a:spcBef>
              <a:spcAft>
                <a:spcPts val="0"/>
              </a:spcAft>
              <a:buNone/>
            </a:pPr>
            <a:r>
              <a:rPr lang="en-US" sz="2000"/>
              <a:t>Π.χ. για τους McClosky, Zaller (1984), οι πολιτικές αξίες αφορούν τις πολιτισμικές και πολιτικές διαστάσεις που εφαρμόζουν στη σχέση μεταξύ πολιτών και κυβέρνησης αλλά και στον ρόλο που το κάθε μέρος πρέπει να εκπληρώνει. </a:t>
            </a:r>
            <a:endParaRPr sz="2000"/>
          </a:p>
          <a:p>
            <a:pPr marL="457200" lvl="0" indent="0" algn="just" rtl="0">
              <a:lnSpc>
                <a:spcPct val="115000"/>
              </a:lnSpc>
              <a:spcBef>
                <a:spcPts val="0"/>
              </a:spcBef>
              <a:spcAft>
                <a:spcPts val="0"/>
              </a:spcAft>
              <a:buNone/>
            </a:pPr>
            <a:endParaRPr sz="2000"/>
          </a:p>
          <a:p>
            <a:pPr marL="457200" lvl="0" indent="-355600" algn="just" rtl="0">
              <a:lnSpc>
                <a:spcPct val="115000"/>
              </a:lnSpc>
              <a:spcBef>
                <a:spcPts val="0"/>
              </a:spcBef>
              <a:spcAft>
                <a:spcPts val="0"/>
              </a:spcAft>
              <a:buSzPts val="2000"/>
              <a:buChar char="■"/>
            </a:pPr>
            <a:r>
              <a:rPr lang="en-US" sz="2000"/>
              <a:t>Γενικά, για την πολιτική επιστήμη υπήρξε πιο εύκολο να συνδέσει κάποιες αξίες με τομείς πολιτικής. </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 Κοινωνική πολιτική/ πρόνοια: ισότητα, ανθρωπισμός, ελευθερία, οικονομική ανεξαρτησία…</a:t>
            </a:r>
            <a:endParaRPr sz="2000"/>
          </a:p>
          <a:p>
            <a:pPr marL="0" lvl="0" indent="0" algn="just" rtl="0">
              <a:lnSpc>
                <a:spcPct val="115000"/>
              </a:lnSpc>
              <a:spcBef>
                <a:spcPts val="0"/>
              </a:spcBef>
              <a:spcAft>
                <a:spcPts val="0"/>
              </a:spcAft>
              <a:buNone/>
            </a:pPr>
            <a:r>
              <a:rPr lang="en-US" sz="2000"/>
              <a:t> Εξωτερική πολιτική: εθνοκεντρισμός, ηθική και πόλεμος, ανταπόδοση ωφέλειας/ βλάβης…</a:t>
            </a:r>
            <a:endParaRPr sz="2000"/>
          </a:p>
          <a:p>
            <a:pPr marL="0" lvl="0" indent="0" algn="just" rtl="0">
              <a:lnSpc>
                <a:spcPct val="115000"/>
              </a:lnSpc>
              <a:spcBef>
                <a:spcPts val="0"/>
              </a:spcBef>
              <a:spcAft>
                <a:spcPts val="0"/>
              </a:spcAft>
              <a:buNone/>
            </a:pPr>
            <a:r>
              <a:rPr lang="en-US" sz="2000"/>
              <a:t>  Πολιτισμός: παράδοση, ανεκτικότητα, ισότητα…</a:t>
            </a:r>
            <a:endParaRPr sz="2000"/>
          </a:p>
          <a:p>
            <a:pPr marL="457200" lvl="0" indent="0" algn="just" rtl="0">
              <a:lnSpc>
                <a:spcPct val="115000"/>
              </a:lnSpc>
              <a:spcBef>
                <a:spcPts val="0"/>
              </a:spcBef>
              <a:spcAft>
                <a:spcPts val="0"/>
              </a:spcAft>
              <a:buNone/>
            </a:pPr>
            <a:endParaRPr sz="2000"/>
          </a:p>
          <a:p>
            <a:pPr marL="457200" lvl="0" indent="0" algn="just" rtl="0">
              <a:lnSpc>
                <a:spcPct val="115000"/>
              </a:lnSpc>
              <a:spcBef>
                <a:spcPts val="0"/>
              </a:spcBef>
              <a:spcAft>
                <a:spcPts val="0"/>
              </a:spcAft>
              <a:buNone/>
            </a:pPr>
            <a:endParaRPr sz="2000"/>
          </a:p>
        </p:txBody>
      </p:sp>
      <p:grpSp>
        <p:nvGrpSpPr>
          <p:cNvPr id="289" name="Google Shape;289;g2ce9bbfd9c0_0_138"/>
          <p:cNvGrpSpPr/>
          <p:nvPr/>
        </p:nvGrpSpPr>
        <p:grpSpPr>
          <a:xfrm>
            <a:off x="0" y="0"/>
            <a:ext cx="8985250" cy="611188"/>
            <a:chOff x="0" y="0"/>
            <a:chExt cx="5660" cy="385"/>
          </a:xfrm>
        </p:grpSpPr>
        <p:sp>
          <p:nvSpPr>
            <p:cNvPr id="290" name="Google Shape;290;g2ce9bbfd9c0_0_138"/>
            <p:cNvSpPr txBox="1"/>
            <p:nvPr/>
          </p:nvSpPr>
          <p:spPr>
            <a:xfrm>
              <a:off x="0" y="0"/>
              <a:ext cx="300" cy="300"/>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91" name="Google Shape;291;g2ce9bbfd9c0_0_138"/>
            <p:cNvSpPr txBox="1"/>
            <p:nvPr/>
          </p:nvSpPr>
          <p:spPr>
            <a:xfrm>
              <a:off x="260" y="85"/>
              <a:ext cx="5400" cy="300"/>
            </a:xfrm>
            <a:prstGeom prst="rect">
              <a:avLst/>
            </a:prstGeom>
            <a:solidFill>
              <a:srgbClr val="DDDDDD">
                <a:alpha val="74510"/>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92" name="Google Shape;292;g2ce9bbfd9c0_0_138"/>
            <p:cNvSpPr txBox="1"/>
            <p:nvPr/>
          </p:nvSpPr>
          <p:spPr>
            <a:xfrm>
              <a:off x="258" y="85"/>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93" name="Google Shape;293;g2ce9bbfd9c0_0_138"/>
            <p:cNvSpPr txBox="1"/>
            <p:nvPr/>
          </p:nvSpPr>
          <p:spPr>
            <a:xfrm>
              <a:off x="345" y="0"/>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94" name="Google Shape;294;g2ce9bbfd9c0_0_138"/>
            <p:cNvSpPr txBox="1"/>
            <p:nvPr/>
          </p:nvSpPr>
          <p:spPr>
            <a:xfrm>
              <a:off x="345" y="85"/>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95" name="Google Shape;295;g2ce9bbfd9c0_0_138"/>
            <p:cNvSpPr txBox="1"/>
            <p:nvPr/>
          </p:nvSpPr>
          <p:spPr>
            <a:xfrm>
              <a:off x="173" y="173"/>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96" name="Google Shape;296;g2ce9bbfd9c0_0_138"/>
            <p:cNvSpPr txBox="1"/>
            <p:nvPr/>
          </p:nvSpPr>
          <p:spPr>
            <a:xfrm>
              <a:off x="83" y="86"/>
              <a:ext cx="0" cy="0"/>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97" name="Google Shape;297;g2ce9bbfd9c0_0_138"/>
            <p:cNvSpPr txBox="1"/>
            <p:nvPr/>
          </p:nvSpPr>
          <p:spPr>
            <a:xfrm>
              <a:off x="258" y="171"/>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98" name="Google Shape;298;g2ce9bbfd9c0_0_138"/>
            <p:cNvSpPr txBox="1"/>
            <p:nvPr/>
          </p:nvSpPr>
          <p:spPr>
            <a:xfrm>
              <a:off x="173" y="258"/>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299" name="Google Shape;299;g2ce9bbfd9c0_0_138"/>
          <p:cNvSpPr txBox="1">
            <a:spLocks noGrp="1"/>
          </p:cNvSpPr>
          <p:nvPr>
            <p:ph type="title"/>
          </p:nvPr>
        </p:nvSpPr>
        <p:spPr>
          <a:xfrm>
            <a:off x="755650" y="546100"/>
            <a:ext cx="7416900" cy="597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n-US" sz="2000" b="1"/>
              <a:t>Πολιτική Επικοινωνία, Κοινή Γνώμη και Αξίες</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g2ce9bbfd9c0_0_153"/>
          <p:cNvSpPr txBox="1">
            <a:spLocks noGrp="1"/>
          </p:cNvSpPr>
          <p:nvPr>
            <p:ph type="body" idx="1"/>
          </p:nvPr>
        </p:nvSpPr>
        <p:spPr>
          <a:xfrm>
            <a:off x="136025" y="1196975"/>
            <a:ext cx="9008100" cy="5661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457200" lvl="0" indent="-355600" algn="just" rtl="0">
              <a:lnSpc>
                <a:spcPct val="115000"/>
              </a:lnSpc>
              <a:spcBef>
                <a:spcPts val="0"/>
              </a:spcBef>
              <a:spcAft>
                <a:spcPts val="0"/>
              </a:spcAft>
              <a:buSzPts val="2000"/>
              <a:buChar char="-"/>
            </a:pPr>
            <a:r>
              <a:rPr lang="en-US" sz="2000" dirty="0" err="1"/>
              <a:t>Οι</a:t>
            </a:r>
            <a:r>
              <a:rPr lang="en-US" sz="2000" dirty="0"/>
              <a:t> </a:t>
            </a:r>
            <a:r>
              <a:rPr lang="en-US" sz="2000" dirty="0" err="1"/>
              <a:t>πολιτικές</a:t>
            </a:r>
            <a:r>
              <a:rPr lang="en-US" sz="2000" dirty="0"/>
              <a:t> </a:t>
            </a:r>
            <a:r>
              <a:rPr lang="en-US" sz="2000" dirty="0" err="1"/>
              <a:t>αξίες</a:t>
            </a:r>
            <a:r>
              <a:rPr lang="en-US" sz="2000" dirty="0"/>
              <a:t> (political values) </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dirty="0"/>
              <a:t>   </a:t>
            </a:r>
            <a:r>
              <a:rPr lang="en-US" sz="2000" dirty="0" err="1"/>
              <a:t>Είναι</a:t>
            </a:r>
            <a:r>
              <a:rPr lang="en-US" sz="2000" dirty="0"/>
              <a:t> </a:t>
            </a:r>
            <a:r>
              <a:rPr lang="en-US" sz="2000" dirty="0" err="1"/>
              <a:t>πολύ</a:t>
            </a:r>
            <a:r>
              <a:rPr lang="en-US" sz="2000" dirty="0"/>
              <a:t> </a:t>
            </a:r>
            <a:r>
              <a:rPr lang="en-US" sz="2000" dirty="0" err="1"/>
              <a:t>δύσκολο</a:t>
            </a:r>
            <a:r>
              <a:rPr lang="en-US" sz="2000" dirty="0"/>
              <a:t> </a:t>
            </a:r>
            <a:r>
              <a:rPr lang="en-US" sz="2000" dirty="0" err="1"/>
              <a:t>να</a:t>
            </a:r>
            <a:r>
              <a:rPr lang="en-US" sz="2000" dirty="0"/>
              <a:t> </a:t>
            </a:r>
            <a:r>
              <a:rPr lang="en-US" sz="2000" dirty="0" err="1"/>
              <a:t>έχουμε</a:t>
            </a:r>
            <a:r>
              <a:rPr lang="en-US" sz="2000" dirty="0"/>
              <a:t> </a:t>
            </a:r>
            <a:r>
              <a:rPr lang="en-US" sz="2000" dirty="0" err="1"/>
              <a:t>μια</a:t>
            </a:r>
            <a:r>
              <a:rPr lang="en-US" sz="2000" dirty="0"/>
              <a:t> </a:t>
            </a:r>
            <a:r>
              <a:rPr lang="en-US" sz="2000" dirty="0" err="1"/>
              <a:t>σαφέστερη</a:t>
            </a:r>
            <a:r>
              <a:rPr lang="en-US" sz="2000" dirty="0"/>
              <a:t> </a:t>
            </a:r>
            <a:r>
              <a:rPr lang="en-US" sz="2000" dirty="0" err="1"/>
              <a:t>και</a:t>
            </a:r>
            <a:r>
              <a:rPr lang="en-US" sz="2000" dirty="0"/>
              <a:t> </a:t>
            </a:r>
            <a:r>
              <a:rPr lang="en-US" sz="2000" dirty="0" err="1"/>
              <a:t>πιο</a:t>
            </a:r>
            <a:r>
              <a:rPr lang="en-US" sz="2000" dirty="0"/>
              <a:t> </a:t>
            </a:r>
            <a:r>
              <a:rPr lang="en-US" sz="2000" dirty="0" err="1"/>
              <a:t>κατηγορηματική</a:t>
            </a:r>
            <a:r>
              <a:rPr lang="en-US" sz="2000" dirty="0"/>
              <a:t> </a:t>
            </a:r>
            <a:r>
              <a:rPr lang="en-US" sz="2000" dirty="0" err="1"/>
              <a:t>ομαδοποίηση</a:t>
            </a:r>
            <a:r>
              <a:rPr lang="en-US" sz="2000" dirty="0"/>
              <a:t> </a:t>
            </a:r>
            <a:r>
              <a:rPr lang="en-US" sz="2000" dirty="0" err="1"/>
              <a:t>των</a:t>
            </a:r>
            <a:r>
              <a:rPr lang="en-US" sz="2000" dirty="0"/>
              <a:t> </a:t>
            </a:r>
            <a:r>
              <a:rPr lang="en-US" sz="2000" dirty="0" err="1"/>
              <a:t>πολιτικών</a:t>
            </a:r>
            <a:r>
              <a:rPr lang="en-US" sz="2000" dirty="0"/>
              <a:t> </a:t>
            </a:r>
            <a:r>
              <a:rPr lang="en-US" sz="2000" dirty="0" err="1"/>
              <a:t>αξιών</a:t>
            </a:r>
            <a:r>
              <a:rPr lang="en-US" sz="2000" dirty="0"/>
              <a:t> </a:t>
            </a:r>
            <a:r>
              <a:rPr lang="en-US" sz="2000" dirty="0" err="1"/>
              <a:t>στο</a:t>
            </a:r>
            <a:r>
              <a:rPr lang="en-US" sz="2000" dirty="0"/>
              <a:t> </a:t>
            </a:r>
            <a:r>
              <a:rPr lang="en-US" sz="2000" dirty="0" err="1"/>
              <a:t>πρότυπο</a:t>
            </a:r>
            <a:r>
              <a:rPr lang="en-US" sz="2000" dirty="0"/>
              <a:t> </a:t>
            </a:r>
            <a:r>
              <a:rPr lang="en-US" sz="2000" dirty="0" err="1"/>
              <a:t>των</a:t>
            </a:r>
            <a:r>
              <a:rPr lang="en-US" sz="2000" dirty="0"/>
              <a:t> </a:t>
            </a:r>
            <a:r>
              <a:rPr lang="en-US" sz="2000" dirty="0" err="1"/>
              <a:t>ανθρώπινων</a:t>
            </a:r>
            <a:r>
              <a:rPr lang="en-US" sz="2000" dirty="0"/>
              <a:t> </a:t>
            </a:r>
            <a:r>
              <a:rPr lang="en-US" sz="2000" dirty="0" err="1"/>
              <a:t>αξιών</a:t>
            </a:r>
            <a:r>
              <a:rPr lang="en-US" sz="2000" dirty="0"/>
              <a:t>. </a:t>
            </a:r>
            <a:r>
              <a:rPr lang="en-US" sz="2000" dirty="0" err="1"/>
              <a:t>Ένας</a:t>
            </a:r>
            <a:r>
              <a:rPr lang="en-US" sz="2000" dirty="0"/>
              <a:t> </a:t>
            </a:r>
            <a:r>
              <a:rPr lang="en-US" sz="2000" dirty="0" err="1"/>
              <a:t>λόγος</a:t>
            </a:r>
            <a:r>
              <a:rPr lang="en-US" sz="2000" dirty="0"/>
              <a:t> </a:t>
            </a:r>
            <a:r>
              <a:rPr lang="en-US" sz="2000" dirty="0" err="1"/>
              <a:t>που</a:t>
            </a:r>
            <a:r>
              <a:rPr lang="en-US" sz="2000" dirty="0"/>
              <a:t> </a:t>
            </a:r>
            <a:r>
              <a:rPr lang="en-US" sz="2000" dirty="0" err="1"/>
              <a:t>εξηγεί</a:t>
            </a:r>
            <a:r>
              <a:rPr lang="en-US" sz="2000" dirty="0"/>
              <a:t> </a:t>
            </a:r>
            <a:r>
              <a:rPr lang="en-US" sz="2000" dirty="0" err="1"/>
              <a:t>τη</a:t>
            </a:r>
            <a:r>
              <a:rPr lang="en-US" sz="2000" dirty="0"/>
              <a:t> </a:t>
            </a:r>
            <a:r>
              <a:rPr lang="en-US" sz="2000" dirty="0" err="1"/>
              <a:t>δυσκολία</a:t>
            </a:r>
            <a:r>
              <a:rPr lang="en-US" sz="2000" dirty="0"/>
              <a:t> </a:t>
            </a:r>
            <a:r>
              <a:rPr lang="en-US" sz="2000" dirty="0" err="1"/>
              <a:t>είναι</a:t>
            </a:r>
            <a:r>
              <a:rPr lang="en-US" sz="2000" dirty="0"/>
              <a:t> η </a:t>
            </a:r>
            <a:r>
              <a:rPr lang="en-US" sz="2000" dirty="0" err="1"/>
              <a:t>τάση</a:t>
            </a:r>
            <a:r>
              <a:rPr lang="en-US" sz="2000" dirty="0"/>
              <a:t> </a:t>
            </a:r>
            <a:r>
              <a:rPr lang="en-US" sz="2000" dirty="0" err="1"/>
              <a:t>των</a:t>
            </a:r>
            <a:r>
              <a:rPr lang="en-US" sz="2000" dirty="0"/>
              <a:t> </a:t>
            </a:r>
            <a:r>
              <a:rPr lang="en-US" sz="2000" dirty="0" err="1"/>
              <a:t>πολιτών</a:t>
            </a:r>
            <a:r>
              <a:rPr lang="en-US" sz="2000" dirty="0"/>
              <a:t> </a:t>
            </a:r>
            <a:r>
              <a:rPr lang="en-US" sz="2000" dirty="0" err="1"/>
              <a:t>να</a:t>
            </a:r>
            <a:r>
              <a:rPr lang="en-US" sz="2000" dirty="0"/>
              <a:t> </a:t>
            </a:r>
            <a:r>
              <a:rPr lang="en-US" sz="2000" dirty="0" err="1"/>
              <a:t>αλλάζουν</a:t>
            </a:r>
            <a:r>
              <a:rPr lang="en-US" sz="2000" dirty="0"/>
              <a:t> </a:t>
            </a:r>
            <a:r>
              <a:rPr lang="en-US" sz="2000" dirty="0" err="1"/>
              <a:t>πιο</a:t>
            </a:r>
            <a:r>
              <a:rPr lang="en-US" sz="2000" dirty="0"/>
              <a:t> </a:t>
            </a:r>
            <a:r>
              <a:rPr lang="en-US" sz="2000" dirty="0" err="1"/>
              <a:t>εύκολα</a:t>
            </a:r>
            <a:r>
              <a:rPr lang="en-US" sz="2000" dirty="0"/>
              <a:t> </a:t>
            </a:r>
            <a:r>
              <a:rPr lang="en-US" sz="2000" dirty="0" err="1"/>
              <a:t>στάση</a:t>
            </a:r>
            <a:r>
              <a:rPr lang="en-US" sz="2000" dirty="0"/>
              <a:t> </a:t>
            </a:r>
            <a:r>
              <a:rPr lang="en-US" sz="2000" dirty="0" err="1"/>
              <a:t>απέναντι</a:t>
            </a:r>
            <a:r>
              <a:rPr lang="en-US" sz="2000" dirty="0"/>
              <a:t> </a:t>
            </a:r>
            <a:r>
              <a:rPr lang="en-US" sz="2000" dirty="0" err="1"/>
              <a:t>σε</a:t>
            </a:r>
            <a:r>
              <a:rPr lang="en-US" sz="2000" dirty="0"/>
              <a:t> </a:t>
            </a:r>
            <a:r>
              <a:rPr lang="en-US" sz="2000" dirty="0" err="1"/>
              <a:t>ορισμένα</a:t>
            </a:r>
            <a:r>
              <a:rPr lang="en-US" sz="2000" dirty="0"/>
              <a:t> </a:t>
            </a:r>
            <a:r>
              <a:rPr lang="en-US" sz="2000" dirty="0" err="1"/>
              <a:t>ζητήματα</a:t>
            </a:r>
            <a:r>
              <a:rPr lang="en-US" sz="2000" dirty="0"/>
              <a:t>. </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b="1" dirty="0" err="1"/>
              <a:t>Ακριβώς</a:t>
            </a:r>
            <a:r>
              <a:rPr lang="en-US" sz="2000" b="1" dirty="0"/>
              <a:t> </a:t>
            </a:r>
            <a:r>
              <a:rPr lang="en-US" sz="2000" b="1" dirty="0" err="1"/>
              <a:t>δηλαδή</a:t>
            </a:r>
            <a:r>
              <a:rPr lang="en-US" sz="2000" b="1" dirty="0"/>
              <a:t> </a:t>
            </a:r>
            <a:r>
              <a:rPr lang="en-US" sz="2000" b="1" dirty="0" err="1"/>
              <a:t>όπως</a:t>
            </a:r>
            <a:r>
              <a:rPr lang="en-US" sz="2000" b="1" dirty="0"/>
              <a:t> </a:t>
            </a:r>
            <a:r>
              <a:rPr lang="en-US" sz="2000" b="1" dirty="0" err="1"/>
              <a:t>και</a:t>
            </a:r>
            <a:r>
              <a:rPr lang="en-US" sz="2000" b="1" dirty="0"/>
              <a:t> </a:t>
            </a:r>
            <a:r>
              <a:rPr lang="en-US" sz="2000" b="1" dirty="0" err="1"/>
              <a:t>στις</a:t>
            </a:r>
            <a:r>
              <a:rPr lang="en-US" sz="2000" b="1" dirty="0"/>
              <a:t> </a:t>
            </a:r>
            <a:r>
              <a:rPr lang="en-US" sz="2000" b="1" dirty="0" err="1"/>
              <a:t>ανθρώπινες</a:t>
            </a:r>
            <a:r>
              <a:rPr lang="en-US" sz="2000" b="1" dirty="0"/>
              <a:t> </a:t>
            </a:r>
            <a:r>
              <a:rPr lang="en-US" sz="2000" b="1" dirty="0" err="1"/>
              <a:t>αξίες</a:t>
            </a:r>
            <a:r>
              <a:rPr lang="en-US" sz="2000" b="1" dirty="0"/>
              <a:t>, </a:t>
            </a:r>
            <a:r>
              <a:rPr lang="en-US" sz="2000" b="1" dirty="0" err="1"/>
              <a:t>έτσι</a:t>
            </a:r>
            <a:r>
              <a:rPr lang="en-US" sz="2000" b="1" dirty="0"/>
              <a:t> </a:t>
            </a:r>
            <a:r>
              <a:rPr lang="en-US" sz="2000" b="1" dirty="0" err="1"/>
              <a:t>και</a:t>
            </a:r>
            <a:r>
              <a:rPr lang="en-US" sz="2000" b="1" dirty="0"/>
              <a:t> </a:t>
            </a:r>
            <a:r>
              <a:rPr lang="en-US" sz="2000" b="1" dirty="0" err="1"/>
              <a:t>στις</a:t>
            </a:r>
            <a:r>
              <a:rPr lang="en-US" sz="2000" b="1" dirty="0"/>
              <a:t> </a:t>
            </a:r>
            <a:r>
              <a:rPr lang="en-US" sz="2000" b="1" dirty="0" err="1"/>
              <a:t>πολιτικές</a:t>
            </a:r>
            <a:r>
              <a:rPr lang="en-US" sz="2000" b="1" dirty="0"/>
              <a:t>, </a:t>
            </a:r>
            <a:r>
              <a:rPr lang="en-US" sz="2000" b="1" dirty="0" err="1"/>
              <a:t>φαίνεται</a:t>
            </a:r>
            <a:r>
              <a:rPr lang="en-US" sz="2000" b="1" dirty="0"/>
              <a:t> </a:t>
            </a:r>
            <a:r>
              <a:rPr lang="en-US" sz="2000" b="1" dirty="0" err="1"/>
              <a:t>πως</a:t>
            </a:r>
            <a:r>
              <a:rPr lang="en-US" sz="2000" b="1" dirty="0"/>
              <a:t> </a:t>
            </a:r>
            <a:r>
              <a:rPr lang="en-US" sz="2000" b="1" dirty="0" err="1"/>
              <a:t>στο</a:t>
            </a:r>
            <a:r>
              <a:rPr lang="en-US" sz="2000" b="1" dirty="0"/>
              <a:t> </a:t>
            </a:r>
            <a:r>
              <a:rPr lang="en-US" sz="2000" b="1" dirty="0" err="1"/>
              <a:t>φάσμα</a:t>
            </a:r>
            <a:r>
              <a:rPr lang="en-US" sz="2000" b="1" dirty="0"/>
              <a:t> </a:t>
            </a:r>
            <a:r>
              <a:rPr lang="en-US" sz="2000" b="1" dirty="0" err="1"/>
              <a:t>των</a:t>
            </a:r>
            <a:r>
              <a:rPr lang="en-US" sz="2000" b="1" dirty="0"/>
              <a:t> </a:t>
            </a:r>
            <a:r>
              <a:rPr lang="en-US" sz="2000" b="1" dirty="0" err="1"/>
              <a:t>ατομικών</a:t>
            </a:r>
            <a:r>
              <a:rPr lang="en-US" sz="2000" b="1" dirty="0"/>
              <a:t> </a:t>
            </a:r>
            <a:r>
              <a:rPr lang="en-US" sz="2000" b="1" dirty="0" err="1"/>
              <a:t>διαστάσεων</a:t>
            </a:r>
            <a:r>
              <a:rPr lang="en-US" sz="2000" b="1" dirty="0"/>
              <a:t> (</a:t>
            </a:r>
            <a:r>
              <a:rPr lang="en-US" sz="2000" b="1" dirty="0" err="1"/>
              <a:t>π.χ</a:t>
            </a:r>
            <a:r>
              <a:rPr lang="en-US" sz="2000" b="1" dirty="0"/>
              <a:t>. </a:t>
            </a:r>
            <a:r>
              <a:rPr lang="en-US" sz="2000" b="1" dirty="0" err="1"/>
              <a:t>εξέλιξη</a:t>
            </a:r>
            <a:r>
              <a:rPr lang="en-US" sz="2000" b="1" dirty="0"/>
              <a:t>, </a:t>
            </a:r>
            <a:r>
              <a:rPr lang="en-US" sz="2000" b="1" dirty="0" err="1"/>
              <a:t>εκπλήρωση</a:t>
            </a:r>
            <a:r>
              <a:rPr lang="en-US" sz="2000" b="1" dirty="0"/>
              <a:t> </a:t>
            </a:r>
            <a:r>
              <a:rPr lang="en-US" sz="2000" b="1" dirty="0" err="1"/>
              <a:t>στόχων</a:t>
            </a:r>
            <a:r>
              <a:rPr lang="en-US" sz="2000" b="1" dirty="0"/>
              <a:t> </a:t>
            </a:r>
            <a:r>
              <a:rPr lang="en-US" sz="2000" b="1" dirty="0" err="1"/>
              <a:t>και</a:t>
            </a:r>
            <a:r>
              <a:rPr lang="en-US" sz="2000" b="1" dirty="0"/>
              <a:t> </a:t>
            </a:r>
            <a:r>
              <a:rPr lang="en-US" sz="2000" b="1" dirty="0" err="1"/>
              <a:t>φιλοδοξιών</a:t>
            </a:r>
            <a:r>
              <a:rPr lang="en-US" sz="2000" b="1" dirty="0"/>
              <a:t>, </a:t>
            </a:r>
            <a:r>
              <a:rPr lang="en-US" sz="2000" b="1" dirty="0" err="1"/>
              <a:t>χειραφέτηση</a:t>
            </a:r>
            <a:r>
              <a:rPr lang="en-US" sz="2000" b="1" dirty="0"/>
              <a:t>) </a:t>
            </a:r>
            <a:r>
              <a:rPr lang="en-US" sz="2000" b="1" dirty="0" err="1"/>
              <a:t>είναι</a:t>
            </a:r>
            <a:r>
              <a:rPr lang="en-US" sz="2000" b="1" dirty="0"/>
              <a:t> </a:t>
            </a:r>
            <a:r>
              <a:rPr lang="en-US" sz="2000" b="1" dirty="0" err="1"/>
              <a:t>πιο</a:t>
            </a:r>
            <a:r>
              <a:rPr lang="en-US" sz="2000" b="1" dirty="0"/>
              <a:t> </a:t>
            </a:r>
            <a:r>
              <a:rPr lang="en-US" sz="2000" b="1" dirty="0" err="1"/>
              <a:t>δύσκολο</a:t>
            </a:r>
            <a:r>
              <a:rPr lang="en-US" sz="2000" b="1" dirty="0"/>
              <a:t> </a:t>
            </a:r>
            <a:r>
              <a:rPr lang="en-US" sz="2000" b="1" dirty="0" err="1"/>
              <a:t>να</a:t>
            </a:r>
            <a:r>
              <a:rPr lang="en-US" sz="2000" b="1" dirty="0"/>
              <a:t> </a:t>
            </a:r>
            <a:r>
              <a:rPr lang="en-US" sz="2000" b="1" dirty="0" err="1"/>
              <a:t>βρούμε</a:t>
            </a:r>
            <a:r>
              <a:rPr lang="en-US" sz="2000" b="1" dirty="0"/>
              <a:t> </a:t>
            </a:r>
            <a:r>
              <a:rPr lang="en-US" sz="2000" b="1" dirty="0" err="1"/>
              <a:t>τη</a:t>
            </a:r>
            <a:r>
              <a:rPr lang="en-US" sz="2000" b="1" dirty="0"/>
              <a:t> </a:t>
            </a:r>
            <a:r>
              <a:rPr lang="en-US" sz="2000" b="1" dirty="0" err="1"/>
              <a:t>συσχέτιση</a:t>
            </a:r>
            <a:r>
              <a:rPr lang="en-US" sz="2000" b="1" dirty="0"/>
              <a:t> (</a:t>
            </a:r>
            <a:r>
              <a:rPr lang="en-US" sz="2000" b="1" dirty="0" err="1"/>
              <a:t>δηλαδή</a:t>
            </a:r>
            <a:r>
              <a:rPr lang="en-US" sz="2000" b="1" dirty="0"/>
              <a:t> </a:t>
            </a:r>
            <a:r>
              <a:rPr lang="en-US" sz="2000" b="1" dirty="0" err="1"/>
              <a:t>μεταξύ</a:t>
            </a:r>
            <a:r>
              <a:rPr lang="en-US" sz="2000" b="1" dirty="0"/>
              <a:t> </a:t>
            </a:r>
            <a:r>
              <a:rPr lang="en-US" sz="2000" b="1" dirty="0" err="1"/>
              <a:t>αξίας</a:t>
            </a:r>
            <a:r>
              <a:rPr lang="en-US" sz="2000" b="1" dirty="0"/>
              <a:t> </a:t>
            </a:r>
            <a:r>
              <a:rPr lang="en-US" sz="2000" b="1" dirty="0" err="1"/>
              <a:t>και</a:t>
            </a:r>
            <a:r>
              <a:rPr lang="en-US" sz="2000" b="1" dirty="0"/>
              <a:t> </a:t>
            </a:r>
            <a:r>
              <a:rPr lang="en-US" sz="2000" b="1" dirty="0" err="1"/>
              <a:t>πολιτικού</a:t>
            </a:r>
            <a:r>
              <a:rPr lang="en-US" sz="2000" b="1" dirty="0"/>
              <a:t> </a:t>
            </a:r>
            <a:r>
              <a:rPr lang="en-US" sz="2000" b="1" dirty="0" err="1"/>
              <a:t>προσανατολισμού</a:t>
            </a:r>
            <a:r>
              <a:rPr lang="en-US" sz="2000" b="1" dirty="0"/>
              <a:t>). </a:t>
            </a:r>
            <a:endParaRPr sz="2000" b="1"/>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dirty="0" err="1"/>
              <a:t>Μια</a:t>
            </a:r>
            <a:r>
              <a:rPr lang="en-US" sz="2000" dirty="0"/>
              <a:t> </a:t>
            </a:r>
            <a:r>
              <a:rPr lang="en-US" sz="2000" dirty="0" err="1"/>
              <a:t>άλλη</a:t>
            </a:r>
            <a:r>
              <a:rPr lang="en-US" sz="2000" dirty="0"/>
              <a:t> </a:t>
            </a:r>
            <a:r>
              <a:rPr lang="en-US" sz="2000" dirty="0" err="1"/>
              <a:t>δυσκολία</a:t>
            </a:r>
            <a:r>
              <a:rPr lang="en-US" sz="2000" dirty="0"/>
              <a:t> </a:t>
            </a:r>
            <a:r>
              <a:rPr lang="en-US" sz="2000" dirty="0" err="1"/>
              <a:t>αφορά</a:t>
            </a:r>
            <a:r>
              <a:rPr lang="en-US" sz="2000" dirty="0"/>
              <a:t> </a:t>
            </a:r>
            <a:r>
              <a:rPr lang="en-US" sz="2000" dirty="0" err="1"/>
              <a:t>το</a:t>
            </a:r>
            <a:r>
              <a:rPr lang="en-US" sz="2000" dirty="0"/>
              <a:t> </a:t>
            </a:r>
            <a:r>
              <a:rPr lang="en-US" sz="2000" dirty="0" err="1"/>
              <a:t>εύρος</a:t>
            </a:r>
            <a:r>
              <a:rPr lang="en-US" sz="2000" dirty="0"/>
              <a:t> </a:t>
            </a:r>
            <a:r>
              <a:rPr lang="en-US" sz="2000" dirty="0" err="1"/>
              <a:t>της</a:t>
            </a:r>
            <a:r>
              <a:rPr lang="en-US" sz="2000" dirty="0"/>
              <a:t> </a:t>
            </a:r>
            <a:r>
              <a:rPr lang="en-US" sz="2000" dirty="0" err="1"/>
              <a:t>εφαρμογής</a:t>
            </a:r>
            <a:r>
              <a:rPr lang="en-US" sz="2000" dirty="0"/>
              <a:t>. </a:t>
            </a:r>
            <a:r>
              <a:rPr lang="en-US" sz="2000" dirty="0" err="1"/>
              <a:t>Είναι</a:t>
            </a:r>
            <a:r>
              <a:rPr lang="en-US" sz="2000" dirty="0"/>
              <a:t> </a:t>
            </a:r>
            <a:r>
              <a:rPr lang="en-US" sz="2000" dirty="0" err="1"/>
              <a:t>δηλαδή</a:t>
            </a:r>
            <a:r>
              <a:rPr lang="en-US" sz="2000" dirty="0"/>
              <a:t> </a:t>
            </a:r>
            <a:r>
              <a:rPr lang="en-US" sz="2000" dirty="0" err="1"/>
              <a:t>ευκολότερο</a:t>
            </a:r>
            <a:r>
              <a:rPr lang="en-US" sz="2000" dirty="0"/>
              <a:t> </a:t>
            </a:r>
            <a:r>
              <a:rPr lang="en-US" sz="2000" dirty="0" err="1"/>
              <a:t>να</a:t>
            </a:r>
            <a:r>
              <a:rPr lang="en-US" sz="2000" dirty="0"/>
              <a:t> </a:t>
            </a:r>
            <a:r>
              <a:rPr lang="en-US" sz="2000" dirty="0" err="1"/>
              <a:t>βρούμε</a:t>
            </a:r>
            <a:r>
              <a:rPr lang="en-US" sz="2000" dirty="0"/>
              <a:t> </a:t>
            </a:r>
            <a:r>
              <a:rPr lang="en-US" sz="2000" dirty="0" err="1"/>
              <a:t>αντιστοιχίσεις</a:t>
            </a:r>
            <a:r>
              <a:rPr lang="en-US" sz="2000" dirty="0"/>
              <a:t> </a:t>
            </a:r>
            <a:r>
              <a:rPr lang="en-US" sz="2000" dirty="0" err="1"/>
              <a:t>στις</a:t>
            </a:r>
            <a:r>
              <a:rPr lang="en-US" sz="2000" dirty="0"/>
              <a:t> </a:t>
            </a:r>
            <a:r>
              <a:rPr lang="en-US" sz="2000" dirty="0" err="1"/>
              <a:t>ανθρώπινες</a:t>
            </a:r>
            <a:r>
              <a:rPr lang="en-US" sz="2000" dirty="0"/>
              <a:t> </a:t>
            </a:r>
            <a:r>
              <a:rPr lang="en-US" sz="2000" dirty="0" err="1"/>
              <a:t>αξίες</a:t>
            </a:r>
            <a:r>
              <a:rPr lang="en-US" sz="2000" dirty="0"/>
              <a:t> </a:t>
            </a:r>
            <a:r>
              <a:rPr lang="en-US" sz="2000" dirty="0" err="1"/>
              <a:t>μεταξύ</a:t>
            </a:r>
            <a:r>
              <a:rPr lang="en-US" sz="2000" dirty="0"/>
              <a:t> </a:t>
            </a:r>
            <a:r>
              <a:rPr lang="en-US" sz="2000" dirty="0" err="1"/>
              <a:t>διαφορετικών</a:t>
            </a:r>
            <a:r>
              <a:rPr lang="en-US" sz="2000" dirty="0"/>
              <a:t> </a:t>
            </a:r>
            <a:r>
              <a:rPr lang="en-US" sz="2000" dirty="0" err="1"/>
              <a:t>πολιτισμών</a:t>
            </a:r>
            <a:r>
              <a:rPr lang="en-US" sz="2000" dirty="0"/>
              <a:t>, </a:t>
            </a:r>
            <a:r>
              <a:rPr lang="en-US" sz="2000" dirty="0" err="1"/>
              <a:t>παρά</a:t>
            </a:r>
            <a:r>
              <a:rPr lang="en-US" sz="2000" dirty="0"/>
              <a:t> </a:t>
            </a:r>
            <a:r>
              <a:rPr lang="en-US" sz="2000" dirty="0" err="1"/>
              <a:t>στις</a:t>
            </a:r>
            <a:r>
              <a:rPr lang="en-US" sz="2000" dirty="0"/>
              <a:t> </a:t>
            </a:r>
            <a:r>
              <a:rPr lang="en-US" sz="2000" dirty="0" err="1"/>
              <a:t>πολιτικές</a:t>
            </a:r>
            <a:r>
              <a:rPr lang="en-US" sz="2000" dirty="0"/>
              <a:t>. </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dirty="0"/>
              <a:t>       </a:t>
            </a:r>
            <a:endParaRPr sz="2000"/>
          </a:p>
          <a:p>
            <a:pPr marL="457200" lvl="0" indent="0" algn="just" rtl="0">
              <a:lnSpc>
                <a:spcPct val="115000"/>
              </a:lnSpc>
              <a:spcBef>
                <a:spcPts val="0"/>
              </a:spcBef>
              <a:spcAft>
                <a:spcPts val="0"/>
              </a:spcAft>
              <a:buNone/>
            </a:pPr>
            <a:endParaRPr sz="2000"/>
          </a:p>
        </p:txBody>
      </p:sp>
      <p:grpSp>
        <p:nvGrpSpPr>
          <p:cNvPr id="305" name="Google Shape;305;g2ce9bbfd9c0_0_153"/>
          <p:cNvGrpSpPr/>
          <p:nvPr/>
        </p:nvGrpSpPr>
        <p:grpSpPr>
          <a:xfrm>
            <a:off x="0" y="0"/>
            <a:ext cx="8985250" cy="611188"/>
            <a:chOff x="0" y="0"/>
            <a:chExt cx="5660" cy="385"/>
          </a:xfrm>
        </p:grpSpPr>
        <p:sp>
          <p:nvSpPr>
            <p:cNvPr id="306" name="Google Shape;306;g2ce9bbfd9c0_0_153"/>
            <p:cNvSpPr txBox="1"/>
            <p:nvPr/>
          </p:nvSpPr>
          <p:spPr>
            <a:xfrm>
              <a:off x="0" y="0"/>
              <a:ext cx="300" cy="300"/>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07" name="Google Shape;307;g2ce9bbfd9c0_0_153"/>
            <p:cNvSpPr txBox="1"/>
            <p:nvPr/>
          </p:nvSpPr>
          <p:spPr>
            <a:xfrm>
              <a:off x="260" y="85"/>
              <a:ext cx="5400" cy="300"/>
            </a:xfrm>
            <a:prstGeom prst="rect">
              <a:avLst/>
            </a:prstGeom>
            <a:solidFill>
              <a:srgbClr val="DDDDDD">
                <a:alpha val="74510"/>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08" name="Google Shape;308;g2ce9bbfd9c0_0_153"/>
            <p:cNvSpPr txBox="1"/>
            <p:nvPr/>
          </p:nvSpPr>
          <p:spPr>
            <a:xfrm>
              <a:off x="258" y="85"/>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09" name="Google Shape;309;g2ce9bbfd9c0_0_153"/>
            <p:cNvSpPr txBox="1"/>
            <p:nvPr/>
          </p:nvSpPr>
          <p:spPr>
            <a:xfrm>
              <a:off x="345" y="0"/>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10" name="Google Shape;310;g2ce9bbfd9c0_0_153"/>
            <p:cNvSpPr txBox="1"/>
            <p:nvPr/>
          </p:nvSpPr>
          <p:spPr>
            <a:xfrm>
              <a:off x="345" y="85"/>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11" name="Google Shape;311;g2ce9bbfd9c0_0_153"/>
            <p:cNvSpPr txBox="1"/>
            <p:nvPr/>
          </p:nvSpPr>
          <p:spPr>
            <a:xfrm>
              <a:off x="173" y="173"/>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12" name="Google Shape;312;g2ce9bbfd9c0_0_153"/>
            <p:cNvSpPr txBox="1"/>
            <p:nvPr/>
          </p:nvSpPr>
          <p:spPr>
            <a:xfrm>
              <a:off x="83" y="86"/>
              <a:ext cx="0" cy="0"/>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13" name="Google Shape;313;g2ce9bbfd9c0_0_153"/>
            <p:cNvSpPr txBox="1"/>
            <p:nvPr/>
          </p:nvSpPr>
          <p:spPr>
            <a:xfrm>
              <a:off x="258" y="171"/>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14" name="Google Shape;314;g2ce9bbfd9c0_0_153"/>
            <p:cNvSpPr txBox="1"/>
            <p:nvPr/>
          </p:nvSpPr>
          <p:spPr>
            <a:xfrm>
              <a:off x="173" y="258"/>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315" name="Google Shape;315;g2ce9bbfd9c0_0_153"/>
          <p:cNvSpPr txBox="1">
            <a:spLocks noGrp="1"/>
          </p:cNvSpPr>
          <p:nvPr>
            <p:ph type="title"/>
          </p:nvPr>
        </p:nvSpPr>
        <p:spPr>
          <a:xfrm>
            <a:off x="755650" y="546100"/>
            <a:ext cx="7416900" cy="597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n-US" sz="2000" b="1"/>
              <a:t>Πολιτική Επικοινωνία, Κοινή Γνώμη και Αξίες</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g2ce9bbfd9c0_0_168"/>
          <p:cNvSpPr txBox="1">
            <a:spLocks noGrp="1"/>
          </p:cNvSpPr>
          <p:nvPr>
            <p:ph type="body" idx="1"/>
          </p:nvPr>
        </p:nvSpPr>
        <p:spPr>
          <a:xfrm>
            <a:off x="136025" y="1196975"/>
            <a:ext cx="9008100" cy="5661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457200" lvl="0" indent="-355600" algn="just" rtl="0">
              <a:lnSpc>
                <a:spcPct val="115000"/>
              </a:lnSpc>
              <a:spcBef>
                <a:spcPts val="0"/>
              </a:spcBef>
              <a:spcAft>
                <a:spcPts val="0"/>
              </a:spcAft>
              <a:buSzPts val="2000"/>
              <a:buChar char="-"/>
            </a:pPr>
            <a:r>
              <a:rPr lang="en-US" sz="2000" dirty="0" err="1"/>
              <a:t>Οι</a:t>
            </a:r>
            <a:r>
              <a:rPr lang="en-US" sz="2000" dirty="0"/>
              <a:t> </a:t>
            </a:r>
            <a:r>
              <a:rPr lang="en-US" sz="2000" dirty="0" err="1"/>
              <a:t>πολιτικές</a:t>
            </a:r>
            <a:r>
              <a:rPr lang="en-US" sz="2000" dirty="0"/>
              <a:t> </a:t>
            </a:r>
            <a:r>
              <a:rPr lang="en-US" sz="2000" dirty="0" err="1"/>
              <a:t>αξίες</a:t>
            </a:r>
            <a:r>
              <a:rPr lang="en-US" sz="2000" dirty="0"/>
              <a:t> (political values) </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dirty="0"/>
              <a:t>   </a:t>
            </a:r>
            <a:r>
              <a:rPr lang="en-US" sz="2000" dirty="0" err="1"/>
              <a:t>Αν</a:t>
            </a:r>
            <a:r>
              <a:rPr lang="en-US" sz="2000" dirty="0"/>
              <a:t> </a:t>
            </a:r>
            <a:r>
              <a:rPr lang="en-US" sz="2000" dirty="0" err="1"/>
              <a:t>στην</a:t>
            </a:r>
            <a:r>
              <a:rPr lang="en-US" sz="2000" dirty="0"/>
              <a:t> </a:t>
            </a:r>
            <a:r>
              <a:rPr lang="en-US" sz="2000" dirty="0" err="1"/>
              <a:t>πολιτική</a:t>
            </a:r>
            <a:r>
              <a:rPr lang="en-US" sz="2000" dirty="0"/>
              <a:t> </a:t>
            </a:r>
            <a:r>
              <a:rPr lang="en-US" sz="2000" dirty="0" err="1"/>
              <a:t>επιστήμη</a:t>
            </a:r>
            <a:r>
              <a:rPr lang="en-US" sz="2000" dirty="0"/>
              <a:t> </a:t>
            </a:r>
            <a:r>
              <a:rPr lang="en-US" sz="2000" dirty="0" err="1"/>
              <a:t>είναι</a:t>
            </a:r>
            <a:r>
              <a:rPr lang="en-US" sz="2000" dirty="0"/>
              <a:t> </a:t>
            </a:r>
            <a:r>
              <a:rPr lang="en-US" sz="2000" dirty="0" err="1"/>
              <a:t>δύσκολο</a:t>
            </a:r>
            <a:r>
              <a:rPr lang="en-US" sz="2000" dirty="0"/>
              <a:t> </a:t>
            </a:r>
            <a:r>
              <a:rPr lang="en-US" sz="2000" dirty="0" err="1"/>
              <a:t>να</a:t>
            </a:r>
            <a:r>
              <a:rPr lang="en-US" sz="2000" dirty="0"/>
              <a:t> </a:t>
            </a:r>
            <a:r>
              <a:rPr lang="en-US" sz="2000" dirty="0" err="1"/>
              <a:t>συνδέσουμε</a:t>
            </a:r>
            <a:r>
              <a:rPr lang="en-US" sz="2000" dirty="0"/>
              <a:t> </a:t>
            </a:r>
            <a:r>
              <a:rPr lang="en-US" sz="2000" dirty="0" err="1"/>
              <a:t>τις</a:t>
            </a:r>
            <a:r>
              <a:rPr lang="en-US" sz="2000" dirty="0"/>
              <a:t> </a:t>
            </a:r>
            <a:r>
              <a:rPr lang="en-US" sz="2000" dirty="0" err="1"/>
              <a:t>αξίες</a:t>
            </a:r>
            <a:r>
              <a:rPr lang="en-US" sz="2000" dirty="0"/>
              <a:t> </a:t>
            </a:r>
            <a:r>
              <a:rPr lang="en-US" sz="2000" dirty="0" err="1"/>
              <a:t>με</a:t>
            </a:r>
            <a:r>
              <a:rPr lang="en-US" sz="2000" dirty="0"/>
              <a:t> </a:t>
            </a:r>
            <a:r>
              <a:rPr lang="en-US" sz="2000" dirty="0" err="1"/>
              <a:t>συμπεριφορές</a:t>
            </a:r>
            <a:r>
              <a:rPr lang="en-US" sz="2000" dirty="0"/>
              <a:t> (</a:t>
            </a:r>
            <a:r>
              <a:rPr lang="en-US" sz="2000" dirty="0" err="1"/>
              <a:t>που</a:t>
            </a:r>
            <a:r>
              <a:rPr lang="en-US" sz="2000" dirty="0"/>
              <a:t> </a:t>
            </a:r>
            <a:r>
              <a:rPr lang="en-US" sz="2000" dirty="0" err="1"/>
              <a:t>να</a:t>
            </a:r>
            <a:r>
              <a:rPr lang="en-US" sz="2000" dirty="0"/>
              <a:t> </a:t>
            </a:r>
            <a:r>
              <a:rPr lang="en-US" sz="2000" dirty="0" err="1"/>
              <a:t>έχουν</a:t>
            </a:r>
            <a:r>
              <a:rPr lang="en-US" sz="2000" dirty="0"/>
              <a:t> </a:t>
            </a:r>
            <a:r>
              <a:rPr lang="en-US" sz="2000" dirty="0" err="1"/>
              <a:t>και</a:t>
            </a:r>
            <a:r>
              <a:rPr lang="en-US" sz="2000" dirty="0"/>
              <a:t> </a:t>
            </a:r>
            <a:r>
              <a:rPr lang="en-US" sz="2000" dirty="0" err="1"/>
              <a:t>μια</a:t>
            </a:r>
            <a:r>
              <a:rPr lang="en-US" sz="2000" dirty="0"/>
              <a:t> </a:t>
            </a:r>
            <a:r>
              <a:rPr lang="en-US" sz="2000" dirty="0" err="1"/>
              <a:t>αξία</a:t>
            </a:r>
            <a:r>
              <a:rPr lang="en-US" sz="2000" dirty="0"/>
              <a:t> </a:t>
            </a:r>
            <a:r>
              <a:rPr lang="en-US" sz="2000" dirty="0" err="1"/>
              <a:t>πρόγνωσης</a:t>
            </a:r>
            <a:r>
              <a:rPr lang="en-US" sz="2000" dirty="0"/>
              <a:t>), </a:t>
            </a:r>
            <a:r>
              <a:rPr lang="en-US" sz="2000" dirty="0" err="1"/>
              <a:t>τότε</a:t>
            </a:r>
            <a:r>
              <a:rPr lang="en-US" sz="2000" dirty="0"/>
              <a:t> </a:t>
            </a:r>
            <a:r>
              <a:rPr lang="en-US" sz="2000" dirty="0" err="1"/>
              <a:t>στο</a:t>
            </a:r>
            <a:r>
              <a:rPr lang="en-US" sz="2000" dirty="0"/>
              <a:t> </a:t>
            </a:r>
            <a:r>
              <a:rPr lang="en-US" sz="2000" dirty="0" err="1"/>
              <a:t>πλαίσιο</a:t>
            </a:r>
            <a:r>
              <a:rPr lang="en-US" sz="2000" dirty="0"/>
              <a:t> </a:t>
            </a:r>
            <a:r>
              <a:rPr lang="en-US" sz="2000" dirty="0" err="1"/>
              <a:t>της</a:t>
            </a:r>
            <a:r>
              <a:rPr lang="en-US" sz="2000" dirty="0"/>
              <a:t> </a:t>
            </a:r>
            <a:r>
              <a:rPr lang="en-US" sz="2000" dirty="0" err="1"/>
              <a:t>πολιτικής</a:t>
            </a:r>
            <a:r>
              <a:rPr lang="en-US" sz="2000" dirty="0"/>
              <a:t> </a:t>
            </a:r>
            <a:r>
              <a:rPr lang="en-US" sz="2000" dirty="0" err="1"/>
              <a:t>επικοινωνίας</a:t>
            </a:r>
            <a:r>
              <a:rPr lang="en-US" sz="2000" dirty="0"/>
              <a:t> </a:t>
            </a:r>
            <a:r>
              <a:rPr lang="en-US" sz="2000" dirty="0" err="1"/>
              <a:t>αυτή</a:t>
            </a:r>
            <a:r>
              <a:rPr lang="en-US" sz="2000" dirty="0"/>
              <a:t> η </a:t>
            </a:r>
            <a:r>
              <a:rPr lang="en-US" sz="2000" dirty="0" err="1"/>
              <a:t>προσπάθεια</a:t>
            </a:r>
            <a:r>
              <a:rPr lang="en-US" sz="2000" dirty="0"/>
              <a:t> </a:t>
            </a:r>
            <a:r>
              <a:rPr lang="en-US" sz="2000" dirty="0" err="1"/>
              <a:t>είναι</a:t>
            </a:r>
            <a:r>
              <a:rPr lang="en-US" sz="2000" dirty="0"/>
              <a:t> </a:t>
            </a:r>
            <a:r>
              <a:rPr lang="en-US" sz="2000" dirty="0" err="1"/>
              <a:t>ακόμα</a:t>
            </a:r>
            <a:r>
              <a:rPr lang="en-US" sz="2000" dirty="0"/>
              <a:t> </a:t>
            </a:r>
            <a:r>
              <a:rPr lang="en-US" sz="2000" dirty="0" err="1"/>
              <a:t>πιο</a:t>
            </a:r>
            <a:r>
              <a:rPr lang="en-US" sz="2000" dirty="0"/>
              <a:t> </a:t>
            </a:r>
            <a:r>
              <a:rPr lang="en-US" sz="2000" dirty="0" err="1"/>
              <a:t>δύσκολη</a:t>
            </a:r>
            <a:r>
              <a:rPr lang="en-US" sz="2000" dirty="0"/>
              <a:t>. </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dirty="0"/>
              <a:t>    </a:t>
            </a:r>
            <a:r>
              <a:rPr lang="en-US" sz="2000" dirty="0" err="1"/>
              <a:t>Μια</a:t>
            </a:r>
            <a:r>
              <a:rPr lang="en-US" sz="2000" dirty="0"/>
              <a:t> </a:t>
            </a:r>
            <a:r>
              <a:rPr lang="en-US" sz="2000" dirty="0" err="1"/>
              <a:t>βασική</a:t>
            </a:r>
            <a:r>
              <a:rPr lang="en-US" sz="2000" dirty="0"/>
              <a:t> </a:t>
            </a:r>
            <a:r>
              <a:rPr lang="en-US" sz="2000" dirty="0" err="1"/>
              <a:t>δυσκολία</a:t>
            </a:r>
            <a:r>
              <a:rPr lang="en-US" sz="2000" dirty="0"/>
              <a:t> </a:t>
            </a:r>
            <a:r>
              <a:rPr lang="en-US" sz="2000" dirty="0" err="1"/>
              <a:t>σχετίζεται</a:t>
            </a:r>
            <a:r>
              <a:rPr lang="en-US" sz="2000" dirty="0"/>
              <a:t> </a:t>
            </a:r>
            <a:r>
              <a:rPr lang="en-US" sz="2000" dirty="0" err="1"/>
              <a:t>με</a:t>
            </a:r>
            <a:r>
              <a:rPr lang="en-US" sz="2000" dirty="0"/>
              <a:t> </a:t>
            </a:r>
            <a:r>
              <a:rPr lang="en-US" sz="2000" dirty="0" err="1"/>
              <a:t>τον</a:t>
            </a:r>
            <a:r>
              <a:rPr lang="en-US" sz="2000" dirty="0"/>
              <a:t> </a:t>
            </a:r>
            <a:r>
              <a:rPr lang="en-US" sz="2000" dirty="0" err="1"/>
              <a:t>χαρακτήρα</a:t>
            </a:r>
            <a:r>
              <a:rPr lang="en-US" sz="2000" dirty="0"/>
              <a:t> </a:t>
            </a:r>
            <a:r>
              <a:rPr lang="en-US" sz="2000" dirty="0" err="1"/>
              <a:t>της</a:t>
            </a:r>
            <a:r>
              <a:rPr lang="en-US" sz="2000" dirty="0"/>
              <a:t> </a:t>
            </a:r>
            <a:r>
              <a:rPr lang="en-US" sz="2000" dirty="0" err="1"/>
              <a:t>πιο</a:t>
            </a:r>
            <a:r>
              <a:rPr lang="en-US" sz="2000" dirty="0"/>
              <a:t> </a:t>
            </a:r>
            <a:r>
              <a:rPr lang="en-US" sz="2000" dirty="0" err="1"/>
              <a:t>κεντρικής</a:t>
            </a:r>
            <a:r>
              <a:rPr lang="en-US" sz="2000" dirty="0"/>
              <a:t> </a:t>
            </a:r>
            <a:r>
              <a:rPr lang="en-US" sz="2000" dirty="0" err="1"/>
              <a:t>έννοιας</a:t>
            </a:r>
            <a:r>
              <a:rPr lang="en-US" sz="2000" dirty="0"/>
              <a:t> </a:t>
            </a:r>
            <a:r>
              <a:rPr lang="en-US" sz="2000" dirty="0" err="1"/>
              <a:t>και</a:t>
            </a:r>
            <a:r>
              <a:rPr lang="en-US" sz="2000" dirty="0"/>
              <a:t> </a:t>
            </a:r>
            <a:r>
              <a:rPr lang="en-US" sz="2000" dirty="0" err="1"/>
              <a:t>αξίας</a:t>
            </a:r>
            <a:r>
              <a:rPr lang="en-US" sz="2000" dirty="0"/>
              <a:t> </a:t>
            </a:r>
            <a:r>
              <a:rPr lang="en-US" sz="2000" dirty="0" err="1"/>
              <a:t>που</a:t>
            </a:r>
            <a:r>
              <a:rPr lang="en-US" sz="2000" dirty="0"/>
              <a:t> </a:t>
            </a:r>
            <a:r>
              <a:rPr lang="en-US" sz="2000" dirty="0" err="1"/>
              <a:t>είναι</a:t>
            </a:r>
            <a:r>
              <a:rPr lang="en-US" sz="2000" dirty="0"/>
              <a:t> η </a:t>
            </a:r>
            <a:r>
              <a:rPr lang="en-US" sz="2000" dirty="0" err="1"/>
              <a:t>ίδια</a:t>
            </a:r>
            <a:r>
              <a:rPr lang="en-US" sz="2000" dirty="0"/>
              <a:t> η </a:t>
            </a:r>
            <a:r>
              <a:rPr lang="en-US" sz="2000" dirty="0" err="1"/>
              <a:t>δημοκρατία</a:t>
            </a:r>
            <a:r>
              <a:rPr lang="en-US" sz="2000" dirty="0"/>
              <a:t> </a:t>
            </a:r>
            <a:r>
              <a:rPr lang="en-US" sz="2000" dirty="0" err="1"/>
              <a:t>και</a:t>
            </a:r>
            <a:r>
              <a:rPr lang="en-US" sz="2000" dirty="0"/>
              <a:t> </a:t>
            </a:r>
            <a:r>
              <a:rPr lang="en-US" sz="2000" dirty="0" err="1"/>
              <a:t>μαζί</a:t>
            </a:r>
            <a:r>
              <a:rPr lang="en-US" sz="2000" dirty="0"/>
              <a:t> </a:t>
            </a:r>
            <a:r>
              <a:rPr lang="en-US" sz="2000" dirty="0" err="1"/>
              <a:t>με</a:t>
            </a:r>
            <a:r>
              <a:rPr lang="en-US" sz="2000" dirty="0"/>
              <a:t> </a:t>
            </a:r>
            <a:r>
              <a:rPr lang="en-US" sz="2000" dirty="0" err="1"/>
              <a:t>αυτήν</a:t>
            </a:r>
            <a:r>
              <a:rPr lang="en-US" sz="2000" dirty="0"/>
              <a:t> η </a:t>
            </a:r>
            <a:r>
              <a:rPr lang="en-US" sz="2000" dirty="0" err="1"/>
              <a:t>ιδέα</a:t>
            </a:r>
            <a:r>
              <a:rPr lang="en-US" sz="2000" dirty="0"/>
              <a:t> </a:t>
            </a:r>
            <a:r>
              <a:rPr lang="en-US" sz="2000" dirty="0" err="1"/>
              <a:t>και</a:t>
            </a:r>
            <a:r>
              <a:rPr lang="en-US" sz="2000" dirty="0"/>
              <a:t> η </a:t>
            </a:r>
            <a:r>
              <a:rPr lang="en-US" sz="2000" dirty="0" err="1"/>
              <a:t>αξία</a:t>
            </a:r>
            <a:r>
              <a:rPr lang="en-US" sz="2000" dirty="0"/>
              <a:t> </a:t>
            </a:r>
            <a:r>
              <a:rPr lang="en-US" sz="2000" dirty="0" err="1"/>
              <a:t>της</a:t>
            </a:r>
            <a:r>
              <a:rPr lang="en-US" sz="2000" dirty="0"/>
              <a:t> </a:t>
            </a:r>
            <a:r>
              <a:rPr lang="en-US" sz="2000" dirty="0" err="1"/>
              <a:t>διαμεσολάβησης</a:t>
            </a:r>
            <a:r>
              <a:rPr lang="en-US" sz="2000" dirty="0"/>
              <a:t> </a:t>
            </a:r>
            <a:r>
              <a:rPr lang="en-US" sz="2000" dirty="0" err="1"/>
              <a:t>και</a:t>
            </a:r>
            <a:r>
              <a:rPr lang="en-US" sz="2000" dirty="0"/>
              <a:t> </a:t>
            </a:r>
            <a:r>
              <a:rPr lang="en-US" sz="2000" dirty="0" err="1"/>
              <a:t>της</a:t>
            </a:r>
            <a:r>
              <a:rPr lang="en-US" sz="2000" dirty="0"/>
              <a:t> </a:t>
            </a:r>
            <a:r>
              <a:rPr lang="en-US" sz="2000" dirty="0" err="1"/>
              <a:t>εκπροσώπησης</a:t>
            </a:r>
            <a:r>
              <a:rPr lang="en-US" sz="2000" dirty="0"/>
              <a:t> (</a:t>
            </a:r>
            <a:r>
              <a:rPr lang="en-US" sz="2000" dirty="0" err="1"/>
              <a:t>εφαρμόζει</a:t>
            </a:r>
            <a:r>
              <a:rPr lang="en-US" sz="2000" dirty="0"/>
              <a:t> </a:t>
            </a:r>
            <a:r>
              <a:rPr lang="en-US" sz="2000" dirty="0" err="1"/>
              <a:t>κυρίως</a:t>
            </a:r>
            <a:r>
              <a:rPr lang="en-US" sz="2000" dirty="0"/>
              <a:t> </a:t>
            </a:r>
            <a:r>
              <a:rPr lang="en-US" sz="2000" dirty="0" err="1"/>
              <a:t>στη</a:t>
            </a:r>
            <a:r>
              <a:rPr lang="en-US" sz="2000" dirty="0"/>
              <a:t> </a:t>
            </a:r>
            <a:r>
              <a:rPr lang="en-US" sz="2000" dirty="0" err="1"/>
              <a:t>σχέση</a:t>
            </a:r>
            <a:r>
              <a:rPr lang="en-US" sz="2000" dirty="0"/>
              <a:t> </a:t>
            </a:r>
            <a:r>
              <a:rPr lang="en-US" sz="2000" dirty="0" err="1"/>
              <a:t>πολίτη</a:t>
            </a:r>
            <a:r>
              <a:rPr lang="en-US" sz="2000" dirty="0"/>
              <a:t> </a:t>
            </a:r>
            <a:r>
              <a:rPr lang="en-US" sz="2000" dirty="0" err="1"/>
              <a:t>με</a:t>
            </a:r>
            <a:r>
              <a:rPr lang="en-US" sz="2000" dirty="0"/>
              <a:t> </a:t>
            </a:r>
            <a:r>
              <a:rPr lang="en-US" sz="2000" dirty="0" err="1"/>
              <a:t>τους</a:t>
            </a:r>
            <a:r>
              <a:rPr lang="en-US" sz="2000" dirty="0"/>
              <a:t> </a:t>
            </a:r>
            <a:r>
              <a:rPr lang="en-US" sz="2000" dirty="0" err="1"/>
              <a:t>πολιτικούς</a:t>
            </a:r>
            <a:r>
              <a:rPr lang="en-US" sz="2000" dirty="0"/>
              <a:t> </a:t>
            </a:r>
            <a:r>
              <a:rPr lang="en-US" sz="2000" dirty="0" err="1"/>
              <a:t>αλλά</a:t>
            </a:r>
            <a:r>
              <a:rPr lang="en-US" sz="2000" dirty="0"/>
              <a:t> </a:t>
            </a:r>
            <a:r>
              <a:rPr lang="en-US" sz="2000" dirty="0" err="1"/>
              <a:t>εν</a:t>
            </a:r>
            <a:r>
              <a:rPr lang="en-US" sz="2000" dirty="0"/>
              <a:t> </a:t>
            </a:r>
            <a:r>
              <a:rPr lang="en-US" sz="2000" dirty="0" err="1"/>
              <a:t>πολλοίς</a:t>
            </a:r>
            <a:r>
              <a:rPr lang="en-US" sz="2000" dirty="0"/>
              <a:t> </a:t>
            </a:r>
            <a:r>
              <a:rPr lang="en-US" sz="2000" dirty="0" err="1"/>
              <a:t>και</a:t>
            </a:r>
            <a:r>
              <a:rPr lang="en-US" sz="2000" dirty="0"/>
              <a:t> </a:t>
            </a:r>
            <a:r>
              <a:rPr lang="en-US" sz="2000" dirty="0" err="1"/>
              <a:t>στη</a:t>
            </a:r>
            <a:r>
              <a:rPr lang="en-US" sz="2000" dirty="0"/>
              <a:t> </a:t>
            </a:r>
            <a:r>
              <a:rPr lang="en-US" sz="2000" dirty="0" err="1"/>
              <a:t>σχέση</a:t>
            </a:r>
            <a:r>
              <a:rPr lang="en-US" sz="2000" dirty="0"/>
              <a:t> </a:t>
            </a:r>
            <a:r>
              <a:rPr lang="en-US" sz="2000" dirty="0" err="1"/>
              <a:t>πολίτη</a:t>
            </a:r>
            <a:r>
              <a:rPr lang="en-US" sz="2000" dirty="0"/>
              <a:t> </a:t>
            </a:r>
            <a:r>
              <a:rPr lang="en-US" sz="2000" dirty="0" err="1"/>
              <a:t>με</a:t>
            </a:r>
            <a:r>
              <a:rPr lang="en-US" sz="2000" dirty="0"/>
              <a:t> </a:t>
            </a:r>
            <a:r>
              <a:rPr lang="en-US" sz="2000" dirty="0" err="1"/>
              <a:t>τα</a:t>
            </a:r>
            <a:r>
              <a:rPr lang="en-US" sz="2000" dirty="0"/>
              <a:t> ΜΜΕ). </a:t>
            </a:r>
            <a:endParaRPr sz="2000"/>
          </a:p>
          <a:p>
            <a:pPr marL="0" lvl="0" indent="0" algn="just" rtl="0">
              <a:lnSpc>
                <a:spcPct val="115000"/>
              </a:lnSpc>
              <a:spcBef>
                <a:spcPts val="0"/>
              </a:spcBef>
              <a:spcAft>
                <a:spcPts val="0"/>
              </a:spcAft>
              <a:buNone/>
            </a:pPr>
            <a:endParaRPr sz="2000"/>
          </a:p>
          <a:p>
            <a:pPr marL="457200" lvl="0" indent="-355600" algn="just" rtl="0">
              <a:lnSpc>
                <a:spcPct val="115000"/>
              </a:lnSpc>
              <a:spcBef>
                <a:spcPts val="0"/>
              </a:spcBef>
              <a:spcAft>
                <a:spcPts val="0"/>
              </a:spcAft>
              <a:buSzPts val="2000"/>
              <a:buChar char="-"/>
            </a:pPr>
            <a:r>
              <a:rPr lang="en-US" sz="2000" b="1" dirty="0" err="1"/>
              <a:t>Κατά</a:t>
            </a:r>
            <a:r>
              <a:rPr lang="en-US" sz="2000" b="1" dirty="0"/>
              <a:t> </a:t>
            </a:r>
            <a:r>
              <a:rPr lang="en-US" sz="2000" b="1" dirty="0" err="1"/>
              <a:t>βάση</a:t>
            </a:r>
            <a:r>
              <a:rPr lang="en-US" sz="2000" b="1" dirty="0"/>
              <a:t>, ο </a:t>
            </a:r>
            <a:r>
              <a:rPr lang="en-US" sz="2000" b="1" dirty="0" err="1"/>
              <a:t>τρόπος</a:t>
            </a:r>
            <a:r>
              <a:rPr lang="en-US" sz="2000" b="1" dirty="0"/>
              <a:t> </a:t>
            </a:r>
            <a:r>
              <a:rPr lang="en-US" sz="2000" b="1" dirty="0" err="1"/>
              <a:t>που</a:t>
            </a:r>
            <a:r>
              <a:rPr lang="en-US" sz="2000" b="1" dirty="0"/>
              <a:t> </a:t>
            </a:r>
            <a:r>
              <a:rPr lang="en-US" sz="2000" b="1" dirty="0" err="1"/>
              <a:t>διεξάγεται</a:t>
            </a:r>
            <a:r>
              <a:rPr lang="en-US" sz="2000" b="1" dirty="0"/>
              <a:t> η </a:t>
            </a:r>
            <a:r>
              <a:rPr lang="en-US" sz="2000" b="1" dirty="0" err="1"/>
              <a:t>πολιτική</a:t>
            </a:r>
            <a:r>
              <a:rPr lang="en-US" sz="2000" b="1" dirty="0"/>
              <a:t> </a:t>
            </a:r>
            <a:r>
              <a:rPr lang="en-US" sz="2000" b="1" dirty="0" err="1"/>
              <a:t>επικοινωνία</a:t>
            </a:r>
            <a:r>
              <a:rPr lang="en-US" sz="2000" b="1" dirty="0"/>
              <a:t> </a:t>
            </a:r>
            <a:r>
              <a:rPr lang="en-US" sz="2000" b="1" dirty="0" err="1"/>
              <a:t>διαβρώνει</a:t>
            </a:r>
            <a:r>
              <a:rPr lang="en-US" sz="2000" b="1" dirty="0"/>
              <a:t> ή </a:t>
            </a:r>
            <a:r>
              <a:rPr lang="en-US" sz="2000" b="1" dirty="0" err="1"/>
              <a:t>εντείνει</a:t>
            </a:r>
            <a:r>
              <a:rPr lang="en-US" sz="2000" b="1" dirty="0"/>
              <a:t> </a:t>
            </a:r>
            <a:r>
              <a:rPr lang="en-US" sz="2000" b="1" dirty="0" err="1"/>
              <a:t>την</a:t>
            </a:r>
            <a:r>
              <a:rPr lang="en-US" sz="2000" b="1" dirty="0"/>
              <a:t> </a:t>
            </a:r>
            <a:r>
              <a:rPr lang="en-US" sz="2000" b="1" dirty="0" err="1"/>
              <a:t>πίστη</a:t>
            </a:r>
            <a:r>
              <a:rPr lang="en-US" sz="2000" b="1" dirty="0"/>
              <a:t> </a:t>
            </a:r>
            <a:r>
              <a:rPr lang="en-US" sz="2000" b="1" dirty="0" err="1"/>
              <a:t>στην</a:t>
            </a:r>
            <a:r>
              <a:rPr lang="en-US" sz="2000" b="1" dirty="0"/>
              <a:t> </a:t>
            </a:r>
            <a:r>
              <a:rPr lang="en-US" sz="2000" b="1" dirty="0" err="1"/>
              <a:t>εφαρμογή</a:t>
            </a:r>
            <a:r>
              <a:rPr lang="en-US" sz="2000" b="1" dirty="0"/>
              <a:t> </a:t>
            </a:r>
            <a:r>
              <a:rPr lang="en-US" sz="2000" b="1" dirty="0" err="1"/>
              <a:t>των</a:t>
            </a:r>
            <a:r>
              <a:rPr lang="en-US" sz="2000" b="1" dirty="0"/>
              <a:t> </a:t>
            </a:r>
            <a:r>
              <a:rPr lang="en-US" sz="2000" b="1" dirty="0" err="1"/>
              <a:t>ανθρώπινων</a:t>
            </a:r>
            <a:r>
              <a:rPr lang="en-US" sz="2000" b="1" dirty="0"/>
              <a:t> </a:t>
            </a:r>
            <a:r>
              <a:rPr lang="en-US" sz="2000" b="1" dirty="0" err="1"/>
              <a:t>και</a:t>
            </a:r>
            <a:r>
              <a:rPr lang="en-US" sz="2000" b="1" dirty="0"/>
              <a:t> </a:t>
            </a:r>
            <a:r>
              <a:rPr lang="en-US" sz="2000" b="1" dirty="0" err="1"/>
              <a:t>πολιτικών</a:t>
            </a:r>
            <a:r>
              <a:rPr lang="en-US" sz="2000" b="1" dirty="0"/>
              <a:t> </a:t>
            </a:r>
            <a:r>
              <a:rPr lang="en-US" sz="2000" b="1" dirty="0" err="1"/>
              <a:t>αξιών</a:t>
            </a:r>
            <a:r>
              <a:rPr lang="en-US" sz="2000" b="1" dirty="0"/>
              <a:t> </a:t>
            </a:r>
            <a:r>
              <a:rPr lang="en-US" sz="2000" b="1" dirty="0" err="1"/>
              <a:t>και</a:t>
            </a:r>
            <a:r>
              <a:rPr lang="en-US" sz="2000" b="1" dirty="0"/>
              <a:t> </a:t>
            </a:r>
            <a:r>
              <a:rPr lang="en-US" sz="2000" b="1" dirty="0" err="1"/>
              <a:t>κάνει</a:t>
            </a:r>
            <a:r>
              <a:rPr lang="en-US" sz="2000" b="1" dirty="0"/>
              <a:t> </a:t>
            </a:r>
            <a:r>
              <a:rPr lang="en-US" sz="2000" b="1" dirty="0" err="1"/>
              <a:t>ακόμα</a:t>
            </a:r>
            <a:r>
              <a:rPr lang="en-US" sz="2000" b="1" dirty="0"/>
              <a:t> </a:t>
            </a:r>
            <a:r>
              <a:rPr lang="en-US" sz="2000" b="1" dirty="0" err="1"/>
              <a:t>δυσκολότερη</a:t>
            </a:r>
            <a:r>
              <a:rPr lang="en-US" sz="2000" b="1" dirty="0"/>
              <a:t> </a:t>
            </a:r>
            <a:r>
              <a:rPr lang="en-US" sz="2000" b="1" dirty="0" err="1"/>
              <a:t>τη</a:t>
            </a:r>
            <a:r>
              <a:rPr lang="en-US" sz="2000" b="1" dirty="0"/>
              <a:t> </a:t>
            </a:r>
            <a:r>
              <a:rPr lang="en-US" sz="2000" b="1" dirty="0" err="1"/>
              <a:t>συσχέτιση</a:t>
            </a:r>
            <a:r>
              <a:rPr lang="en-US" sz="2000" b="1" dirty="0"/>
              <a:t> </a:t>
            </a:r>
            <a:r>
              <a:rPr lang="en-US" sz="2000" b="1" dirty="0" err="1"/>
              <a:t>και</a:t>
            </a:r>
            <a:r>
              <a:rPr lang="en-US" sz="2000" b="1" dirty="0"/>
              <a:t> </a:t>
            </a:r>
            <a:r>
              <a:rPr lang="en-US" sz="2000" b="1" dirty="0" err="1"/>
              <a:t>τη</a:t>
            </a:r>
            <a:r>
              <a:rPr lang="en-US" sz="2000" b="1" dirty="0"/>
              <a:t> </a:t>
            </a:r>
            <a:r>
              <a:rPr lang="en-US" sz="2000" b="1" dirty="0" err="1"/>
              <a:t>σύνδεση</a:t>
            </a:r>
            <a:r>
              <a:rPr lang="en-US" sz="2000" b="1" dirty="0"/>
              <a:t> </a:t>
            </a:r>
            <a:r>
              <a:rPr lang="en-US" sz="2000" b="1" dirty="0" err="1"/>
              <a:t>αξιών</a:t>
            </a:r>
            <a:r>
              <a:rPr lang="en-US" sz="2000" b="1" dirty="0"/>
              <a:t> </a:t>
            </a:r>
            <a:r>
              <a:rPr lang="en-US" sz="2000" b="1" dirty="0" err="1"/>
              <a:t>με</a:t>
            </a:r>
            <a:r>
              <a:rPr lang="en-US" sz="2000" b="1" dirty="0"/>
              <a:t> </a:t>
            </a:r>
            <a:r>
              <a:rPr lang="en-US" sz="2000" b="1" dirty="0" err="1"/>
              <a:t>την</a:t>
            </a:r>
            <a:r>
              <a:rPr lang="en-US" sz="2000" b="1" dirty="0"/>
              <a:t> </a:t>
            </a:r>
            <a:r>
              <a:rPr lang="en-US" sz="2000" b="1" dirty="0" err="1"/>
              <a:t>πολιτική</a:t>
            </a:r>
            <a:r>
              <a:rPr lang="en-US" sz="2000" b="1" dirty="0"/>
              <a:t> </a:t>
            </a:r>
            <a:r>
              <a:rPr lang="en-US" sz="2000" b="1" dirty="0" err="1"/>
              <a:t>συμπεριφορά</a:t>
            </a:r>
            <a:r>
              <a:rPr lang="en-US" sz="2000" b="1" dirty="0"/>
              <a:t> </a:t>
            </a:r>
            <a:r>
              <a:rPr lang="en-US" sz="2000" b="1" dirty="0" err="1"/>
              <a:t>και</a:t>
            </a:r>
            <a:r>
              <a:rPr lang="en-US" sz="2000" b="1" dirty="0"/>
              <a:t> </a:t>
            </a:r>
            <a:r>
              <a:rPr lang="en-US" sz="2000" b="1" dirty="0" err="1"/>
              <a:t>την</a:t>
            </a:r>
            <a:r>
              <a:rPr lang="en-US" sz="2000" b="1" dirty="0"/>
              <a:t> </a:t>
            </a:r>
            <a:r>
              <a:rPr lang="en-US" sz="2000" b="1" dirty="0" err="1"/>
              <a:t>επιλογή</a:t>
            </a:r>
            <a:r>
              <a:rPr lang="en-US" sz="2000" b="1" dirty="0"/>
              <a:t> </a:t>
            </a:r>
            <a:r>
              <a:rPr lang="en-US" sz="2000" b="1" dirty="0" err="1"/>
              <a:t>των</a:t>
            </a:r>
            <a:r>
              <a:rPr lang="en-US" sz="2000" b="1" dirty="0"/>
              <a:t> </a:t>
            </a:r>
            <a:r>
              <a:rPr lang="en-US" sz="2000" b="1" dirty="0" err="1"/>
              <a:t>πολιτών</a:t>
            </a:r>
            <a:r>
              <a:rPr lang="en-US" sz="2000" b="1" dirty="0"/>
              <a:t>. </a:t>
            </a:r>
            <a:endParaRPr sz="2000" b="1"/>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dirty="0"/>
              <a:t>       </a:t>
            </a:r>
            <a:endParaRPr sz="2000"/>
          </a:p>
          <a:p>
            <a:pPr marL="457200" lvl="0" indent="0" algn="just" rtl="0">
              <a:lnSpc>
                <a:spcPct val="115000"/>
              </a:lnSpc>
              <a:spcBef>
                <a:spcPts val="0"/>
              </a:spcBef>
              <a:spcAft>
                <a:spcPts val="0"/>
              </a:spcAft>
              <a:buNone/>
            </a:pPr>
            <a:endParaRPr sz="2000"/>
          </a:p>
        </p:txBody>
      </p:sp>
      <p:grpSp>
        <p:nvGrpSpPr>
          <p:cNvPr id="321" name="Google Shape;321;g2ce9bbfd9c0_0_168"/>
          <p:cNvGrpSpPr/>
          <p:nvPr/>
        </p:nvGrpSpPr>
        <p:grpSpPr>
          <a:xfrm>
            <a:off x="0" y="0"/>
            <a:ext cx="8985250" cy="611188"/>
            <a:chOff x="0" y="0"/>
            <a:chExt cx="5660" cy="385"/>
          </a:xfrm>
        </p:grpSpPr>
        <p:sp>
          <p:nvSpPr>
            <p:cNvPr id="322" name="Google Shape;322;g2ce9bbfd9c0_0_168"/>
            <p:cNvSpPr txBox="1"/>
            <p:nvPr/>
          </p:nvSpPr>
          <p:spPr>
            <a:xfrm>
              <a:off x="0" y="0"/>
              <a:ext cx="300" cy="300"/>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23" name="Google Shape;323;g2ce9bbfd9c0_0_168"/>
            <p:cNvSpPr txBox="1"/>
            <p:nvPr/>
          </p:nvSpPr>
          <p:spPr>
            <a:xfrm>
              <a:off x="260" y="85"/>
              <a:ext cx="5400" cy="300"/>
            </a:xfrm>
            <a:prstGeom prst="rect">
              <a:avLst/>
            </a:prstGeom>
            <a:solidFill>
              <a:srgbClr val="DDDDDD">
                <a:alpha val="74510"/>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24" name="Google Shape;324;g2ce9bbfd9c0_0_168"/>
            <p:cNvSpPr txBox="1"/>
            <p:nvPr/>
          </p:nvSpPr>
          <p:spPr>
            <a:xfrm>
              <a:off x="258" y="85"/>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25" name="Google Shape;325;g2ce9bbfd9c0_0_168"/>
            <p:cNvSpPr txBox="1"/>
            <p:nvPr/>
          </p:nvSpPr>
          <p:spPr>
            <a:xfrm>
              <a:off x="345" y="0"/>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26" name="Google Shape;326;g2ce9bbfd9c0_0_168"/>
            <p:cNvSpPr txBox="1"/>
            <p:nvPr/>
          </p:nvSpPr>
          <p:spPr>
            <a:xfrm>
              <a:off x="345" y="85"/>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27" name="Google Shape;327;g2ce9bbfd9c0_0_168"/>
            <p:cNvSpPr txBox="1"/>
            <p:nvPr/>
          </p:nvSpPr>
          <p:spPr>
            <a:xfrm>
              <a:off x="173" y="173"/>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28" name="Google Shape;328;g2ce9bbfd9c0_0_168"/>
            <p:cNvSpPr txBox="1"/>
            <p:nvPr/>
          </p:nvSpPr>
          <p:spPr>
            <a:xfrm>
              <a:off x="83" y="86"/>
              <a:ext cx="0" cy="0"/>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29" name="Google Shape;329;g2ce9bbfd9c0_0_168"/>
            <p:cNvSpPr txBox="1"/>
            <p:nvPr/>
          </p:nvSpPr>
          <p:spPr>
            <a:xfrm>
              <a:off x="258" y="171"/>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30" name="Google Shape;330;g2ce9bbfd9c0_0_168"/>
            <p:cNvSpPr txBox="1"/>
            <p:nvPr/>
          </p:nvSpPr>
          <p:spPr>
            <a:xfrm>
              <a:off x="173" y="258"/>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331" name="Google Shape;331;g2ce9bbfd9c0_0_168"/>
          <p:cNvSpPr txBox="1">
            <a:spLocks noGrp="1"/>
          </p:cNvSpPr>
          <p:nvPr>
            <p:ph type="title"/>
          </p:nvPr>
        </p:nvSpPr>
        <p:spPr>
          <a:xfrm>
            <a:off x="755650" y="546100"/>
            <a:ext cx="7416900" cy="597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n-US" sz="2000" b="1"/>
              <a:t>Πολιτική Επικοινωνία, Κοινή Γνώμη και Αξίες</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g2ce9bbfd9c0_0_183"/>
          <p:cNvSpPr txBox="1">
            <a:spLocks noGrp="1"/>
          </p:cNvSpPr>
          <p:nvPr>
            <p:ph type="body" idx="1"/>
          </p:nvPr>
        </p:nvSpPr>
        <p:spPr>
          <a:xfrm>
            <a:off x="136025" y="1196975"/>
            <a:ext cx="9008100" cy="5661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457200" lvl="0" indent="-355600" algn="just" rtl="0">
              <a:lnSpc>
                <a:spcPct val="115000"/>
              </a:lnSpc>
              <a:spcBef>
                <a:spcPts val="0"/>
              </a:spcBef>
              <a:spcAft>
                <a:spcPts val="0"/>
              </a:spcAft>
              <a:buSzPts val="2000"/>
              <a:buChar char="-"/>
            </a:pPr>
            <a:r>
              <a:rPr lang="en-US" sz="2000"/>
              <a:t>Οι πολιτικές αξίες (political values)</a:t>
            </a:r>
            <a:endParaRPr sz="2000"/>
          </a:p>
          <a:p>
            <a:pPr marL="0" lvl="0" indent="0" algn="just" rtl="0">
              <a:lnSpc>
                <a:spcPct val="115000"/>
              </a:lnSpc>
              <a:spcBef>
                <a:spcPts val="0"/>
              </a:spcBef>
              <a:spcAft>
                <a:spcPts val="0"/>
              </a:spcAft>
              <a:buNone/>
            </a:pPr>
            <a:r>
              <a:rPr lang="en-US" sz="2000"/>
              <a:t> Οι Gurevitch και Blumler (1990) </a:t>
            </a:r>
            <a:r>
              <a:rPr lang="en-US" sz="2000" b="1" u="sng"/>
              <a:t>διακρίνουν μια σειρά από αξίες που εφαρμόζουν στο πλαίσιο της πολιτικής επικοινωνίας… Είναι οι προσδοκίες των πολιτών για τη γενικότερη λειτουργία αυτής της διαδικασίας. </a:t>
            </a:r>
            <a:endParaRPr sz="2000" b="1" u="sng"/>
          </a:p>
          <a:p>
            <a:pPr marL="457200" lvl="0" indent="0" algn="just" rtl="0">
              <a:lnSpc>
                <a:spcPct val="115000"/>
              </a:lnSpc>
              <a:spcBef>
                <a:spcPts val="0"/>
              </a:spcBef>
              <a:spcAft>
                <a:spcPts val="0"/>
              </a:spcAft>
              <a:buNone/>
            </a:pPr>
            <a:endParaRPr sz="2000" b="1" u="sng"/>
          </a:p>
          <a:p>
            <a:pPr marL="0" lvl="0" indent="0" algn="just" rtl="0">
              <a:lnSpc>
                <a:spcPct val="115000"/>
              </a:lnSpc>
              <a:spcBef>
                <a:spcPts val="0"/>
              </a:spcBef>
              <a:spcAft>
                <a:spcPts val="0"/>
              </a:spcAft>
              <a:buNone/>
            </a:pPr>
            <a:r>
              <a:rPr lang="en-US" sz="2000"/>
              <a:t>1. προώθηση και υποστήριξη του κοινού καλού</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2. αντιστοίχιση της θεματολογίας (agenda setting) με ζητήματα που πραγματικά απασχολούν τους πολίτες</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3. πραγματοποίηση διαλόγου και συζήτησης με τη χρήση μιας κατανοητής γλώσσας </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4. διαπραγμάτευση μεταξύ εξουσίας και διαφόρων φορέων (όχι απαραίτητα ισοτιμία αλλά τουλάχιστον αμοιβαιότητα) </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     </a:t>
            </a:r>
            <a:endParaRPr sz="2000"/>
          </a:p>
          <a:p>
            <a:pPr marL="0" lvl="0" indent="0" algn="just" rtl="0">
              <a:lnSpc>
                <a:spcPct val="115000"/>
              </a:lnSpc>
              <a:spcBef>
                <a:spcPts val="0"/>
              </a:spcBef>
              <a:spcAft>
                <a:spcPts val="0"/>
              </a:spcAft>
              <a:buNone/>
            </a:pPr>
            <a:r>
              <a:rPr lang="en-US" sz="2000"/>
              <a:t>       </a:t>
            </a:r>
            <a:endParaRPr sz="2000"/>
          </a:p>
          <a:p>
            <a:pPr marL="457200" lvl="0" indent="0" algn="just" rtl="0">
              <a:lnSpc>
                <a:spcPct val="115000"/>
              </a:lnSpc>
              <a:spcBef>
                <a:spcPts val="0"/>
              </a:spcBef>
              <a:spcAft>
                <a:spcPts val="0"/>
              </a:spcAft>
              <a:buNone/>
            </a:pPr>
            <a:endParaRPr sz="2000"/>
          </a:p>
        </p:txBody>
      </p:sp>
      <p:grpSp>
        <p:nvGrpSpPr>
          <p:cNvPr id="337" name="Google Shape;337;g2ce9bbfd9c0_0_183"/>
          <p:cNvGrpSpPr/>
          <p:nvPr/>
        </p:nvGrpSpPr>
        <p:grpSpPr>
          <a:xfrm>
            <a:off x="0" y="0"/>
            <a:ext cx="8985250" cy="611188"/>
            <a:chOff x="0" y="0"/>
            <a:chExt cx="5660" cy="385"/>
          </a:xfrm>
        </p:grpSpPr>
        <p:sp>
          <p:nvSpPr>
            <p:cNvPr id="338" name="Google Shape;338;g2ce9bbfd9c0_0_183"/>
            <p:cNvSpPr txBox="1"/>
            <p:nvPr/>
          </p:nvSpPr>
          <p:spPr>
            <a:xfrm>
              <a:off x="0" y="0"/>
              <a:ext cx="300" cy="300"/>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39" name="Google Shape;339;g2ce9bbfd9c0_0_183"/>
            <p:cNvSpPr txBox="1"/>
            <p:nvPr/>
          </p:nvSpPr>
          <p:spPr>
            <a:xfrm>
              <a:off x="260" y="85"/>
              <a:ext cx="5400" cy="300"/>
            </a:xfrm>
            <a:prstGeom prst="rect">
              <a:avLst/>
            </a:prstGeom>
            <a:solidFill>
              <a:srgbClr val="DDDDDD">
                <a:alpha val="74510"/>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40" name="Google Shape;340;g2ce9bbfd9c0_0_183"/>
            <p:cNvSpPr txBox="1"/>
            <p:nvPr/>
          </p:nvSpPr>
          <p:spPr>
            <a:xfrm>
              <a:off x="258" y="85"/>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41" name="Google Shape;341;g2ce9bbfd9c0_0_183"/>
            <p:cNvSpPr txBox="1"/>
            <p:nvPr/>
          </p:nvSpPr>
          <p:spPr>
            <a:xfrm>
              <a:off x="345" y="0"/>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42" name="Google Shape;342;g2ce9bbfd9c0_0_183"/>
            <p:cNvSpPr txBox="1"/>
            <p:nvPr/>
          </p:nvSpPr>
          <p:spPr>
            <a:xfrm>
              <a:off x="345" y="85"/>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43" name="Google Shape;343;g2ce9bbfd9c0_0_183"/>
            <p:cNvSpPr txBox="1"/>
            <p:nvPr/>
          </p:nvSpPr>
          <p:spPr>
            <a:xfrm>
              <a:off x="173" y="173"/>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44" name="Google Shape;344;g2ce9bbfd9c0_0_183"/>
            <p:cNvSpPr txBox="1"/>
            <p:nvPr/>
          </p:nvSpPr>
          <p:spPr>
            <a:xfrm>
              <a:off x="83" y="86"/>
              <a:ext cx="0" cy="0"/>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45" name="Google Shape;345;g2ce9bbfd9c0_0_183"/>
            <p:cNvSpPr txBox="1"/>
            <p:nvPr/>
          </p:nvSpPr>
          <p:spPr>
            <a:xfrm>
              <a:off x="258" y="171"/>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46" name="Google Shape;346;g2ce9bbfd9c0_0_183"/>
            <p:cNvSpPr txBox="1"/>
            <p:nvPr/>
          </p:nvSpPr>
          <p:spPr>
            <a:xfrm>
              <a:off x="173" y="258"/>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347" name="Google Shape;347;g2ce9bbfd9c0_0_183"/>
          <p:cNvSpPr txBox="1">
            <a:spLocks noGrp="1"/>
          </p:cNvSpPr>
          <p:nvPr>
            <p:ph type="title"/>
          </p:nvPr>
        </p:nvSpPr>
        <p:spPr>
          <a:xfrm>
            <a:off x="755650" y="546100"/>
            <a:ext cx="7416900" cy="597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n-US" sz="2000" b="1"/>
              <a:t>Πολιτική Επικοινωνία, Κοινή Γνώμη και Αξίες</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g2ce9bbfd9c0_0_198"/>
          <p:cNvSpPr txBox="1">
            <a:spLocks noGrp="1"/>
          </p:cNvSpPr>
          <p:nvPr>
            <p:ph type="body" idx="1"/>
          </p:nvPr>
        </p:nvSpPr>
        <p:spPr>
          <a:xfrm>
            <a:off x="136025" y="1196975"/>
            <a:ext cx="9008100" cy="5661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457200" lvl="0" indent="-355600" algn="just" rtl="0">
              <a:lnSpc>
                <a:spcPct val="115000"/>
              </a:lnSpc>
              <a:spcBef>
                <a:spcPts val="0"/>
              </a:spcBef>
              <a:spcAft>
                <a:spcPts val="0"/>
              </a:spcAft>
              <a:buSzPts val="2000"/>
              <a:buChar char="-"/>
            </a:pPr>
            <a:r>
              <a:rPr lang="en-US" sz="2000"/>
              <a:t>Οι πολιτικές αξίες (political values)</a:t>
            </a:r>
            <a:endParaRPr sz="2000"/>
          </a:p>
          <a:p>
            <a:pPr marL="457200" lvl="0" indent="0" algn="just" rtl="0">
              <a:lnSpc>
                <a:spcPct val="115000"/>
              </a:lnSpc>
              <a:spcBef>
                <a:spcPts val="0"/>
              </a:spcBef>
              <a:spcAft>
                <a:spcPts val="0"/>
              </a:spcAft>
              <a:buNone/>
            </a:pPr>
            <a:endParaRPr sz="2000"/>
          </a:p>
          <a:p>
            <a:pPr marL="457200" lvl="0" indent="0" algn="just" rtl="0">
              <a:lnSpc>
                <a:spcPct val="115000"/>
              </a:lnSpc>
              <a:spcBef>
                <a:spcPts val="0"/>
              </a:spcBef>
              <a:spcAft>
                <a:spcPts val="0"/>
              </a:spcAft>
              <a:buNone/>
            </a:pPr>
            <a:r>
              <a:rPr lang="en-US" sz="2000"/>
              <a:t> Οι Gurevitch και Blumler (1990) διακρίνουν μια σειρά από αξίες που εφαρμόζουν στο πλαίσιο της πολιτικής επικοινωνίας… Είναι οι προσδοκίες των πολιτών για τη γενικότερη λειτουργία αυτής της διαδικασίας. </a:t>
            </a:r>
            <a:endParaRPr sz="2000"/>
          </a:p>
          <a:p>
            <a:pPr marL="45720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5. διαφάνεια και λογοδοσία αξιωματούχων αλλά και ΜΜΕ</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6. ουσιαστική πληροφόρηση και ενημέρωση των πολιτών</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7.  αντανακλαστικά απόρριψης και εξουδετέρωσης όσων θέλουν να χειραγωγήσουν τη δημόσια συζήτηση</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8.  σεβασμός στην ανάγκη των πολιτών να μάθουν και να κατανοήσουν την πραγματικότητα που τους αφορά</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     </a:t>
            </a:r>
            <a:endParaRPr sz="2000"/>
          </a:p>
          <a:p>
            <a:pPr marL="0" lvl="0" indent="0" algn="just" rtl="0">
              <a:lnSpc>
                <a:spcPct val="115000"/>
              </a:lnSpc>
              <a:spcBef>
                <a:spcPts val="0"/>
              </a:spcBef>
              <a:spcAft>
                <a:spcPts val="0"/>
              </a:spcAft>
              <a:buNone/>
            </a:pPr>
            <a:r>
              <a:rPr lang="en-US" sz="2000"/>
              <a:t>       </a:t>
            </a:r>
            <a:endParaRPr sz="2000"/>
          </a:p>
          <a:p>
            <a:pPr marL="457200" lvl="0" indent="0" algn="just" rtl="0">
              <a:lnSpc>
                <a:spcPct val="115000"/>
              </a:lnSpc>
              <a:spcBef>
                <a:spcPts val="0"/>
              </a:spcBef>
              <a:spcAft>
                <a:spcPts val="0"/>
              </a:spcAft>
              <a:buNone/>
            </a:pPr>
            <a:endParaRPr sz="2000"/>
          </a:p>
        </p:txBody>
      </p:sp>
      <p:grpSp>
        <p:nvGrpSpPr>
          <p:cNvPr id="353" name="Google Shape;353;g2ce9bbfd9c0_0_198"/>
          <p:cNvGrpSpPr/>
          <p:nvPr/>
        </p:nvGrpSpPr>
        <p:grpSpPr>
          <a:xfrm>
            <a:off x="0" y="0"/>
            <a:ext cx="8985250" cy="611188"/>
            <a:chOff x="0" y="0"/>
            <a:chExt cx="5660" cy="385"/>
          </a:xfrm>
        </p:grpSpPr>
        <p:sp>
          <p:nvSpPr>
            <p:cNvPr id="354" name="Google Shape;354;g2ce9bbfd9c0_0_198"/>
            <p:cNvSpPr txBox="1"/>
            <p:nvPr/>
          </p:nvSpPr>
          <p:spPr>
            <a:xfrm>
              <a:off x="0" y="0"/>
              <a:ext cx="300" cy="300"/>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55" name="Google Shape;355;g2ce9bbfd9c0_0_198"/>
            <p:cNvSpPr txBox="1"/>
            <p:nvPr/>
          </p:nvSpPr>
          <p:spPr>
            <a:xfrm>
              <a:off x="260" y="85"/>
              <a:ext cx="5400" cy="300"/>
            </a:xfrm>
            <a:prstGeom prst="rect">
              <a:avLst/>
            </a:prstGeom>
            <a:solidFill>
              <a:srgbClr val="DDDDDD">
                <a:alpha val="74510"/>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56" name="Google Shape;356;g2ce9bbfd9c0_0_198"/>
            <p:cNvSpPr txBox="1"/>
            <p:nvPr/>
          </p:nvSpPr>
          <p:spPr>
            <a:xfrm>
              <a:off x="258" y="85"/>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57" name="Google Shape;357;g2ce9bbfd9c0_0_198"/>
            <p:cNvSpPr txBox="1"/>
            <p:nvPr/>
          </p:nvSpPr>
          <p:spPr>
            <a:xfrm>
              <a:off x="345" y="0"/>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58" name="Google Shape;358;g2ce9bbfd9c0_0_198"/>
            <p:cNvSpPr txBox="1"/>
            <p:nvPr/>
          </p:nvSpPr>
          <p:spPr>
            <a:xfrm>
              <a:off x="345" y="85"/>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59" name="Google Shape;359;g2ce9bbfd9c0_0_198"/>
            <p:cNvSpPr txBox="1"/>
            <p:nvPr/>
          </p:nvSpPr>
          <p:spPr>
            <a:xfrm>
              <a:off x="173" y="173"/>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60" name="Google Shape;360;g2ce9bbfd9c0_0_198"/>
            <p:cNvSpPr txBox="1"/>
            <p:nvPr/>
          </p:nvSpPr>
          <p:spPr>
            <a:xfrm>
              <a:off x="83" y="86"/>
              <a:ext cx="0" cy="0"/>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61" name="Google Shape;361;g2ce9bbfd9c0_0_198"/>
            <p:cNvSpPr txBox="1"/>
            <p:nvPr/>
          </p:nvSpPr>
          <p:spPr>
            <a:xfrm>
              <a:off x="258" y="171"/>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62" name="Google Shape;362;g2ce9bbfd9c0_0_198"/>
            <p:cNvSpPr txBox="1"/>
            <p:nvPr/>
          </p:nvSpPr>
          <p:spPr>
            <a:xfrm>
              <a:off x="173" y="258"/>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363" name="Google Shape;363;g2ce9bbfd9c0_0_198"/>
          <p:cNvSpPr txBox="1">
            <a:spLocks noGrp="1"/>
          </p:cNvSpPr>
          <p:nvPr>
            <p:ph type="title"/>
          </p:nvPr>
        </p:nvSpPr>
        <p:spPr>
          <a:xfrm>
            <a:off x="755650" y="546100"/>
            <a:ext cx="7416900" cy="597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n-US" sz="2000" b="1"/>
              <a:t>Πολιτική Επικοινωνία, Κοινή Γνώμη και Αξίες</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Google Shape;368;g2ce9bbfd9c0_0_213"/>
          <p:cNvSpPr txBox="1">
            <a:spLocks noGrp="1"/>
          </p:cNvSpPr>
          <p:nvPr>
            <p:ph type="body" idx="1"/>
          </p:nvPr>
        </p:nvSpPr>
        <p:spPr>
          <a:xfrm>
            <a:off x="136025" y="1196975"/>
            <a:ext cx="9008100" cy="5661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457200" lvl="0" indent="-355600" algn="just" rtl="0">
              <a:lnSpc>
                <a:spcPct val="115000"/>
              </a:lnSpc>
              <a:spcBef>
                <a:spcPts val="0"/>
              </a:spcBef>
              <a:spcAft>
                <a:spcPts val="0"/>
              </a:spcAft>
              <a:buSzPts val="2000"/>
              <a:buChar char="-"/>
            </a:pPr>
            <a:r>
              <a:rPr lang="en-US" sz="2000"/>
              <a:t>Οι πολιτικές αξίες (political values)</a:t>
            </a:r>
            <a:endParaRPr sz="2000"/>
          </a:p>
          <a:p>
            <a:pPr marL="45720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   Υπάρχουν βασικά εμπόδια και δυσκολίες που, από την οπτική των πολιτών και γενικότερα, δυσχεραίνουν την εφαρμογή των αξιών. </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1. είναι δύσκολο για τα ΜΜΕ και τους πολιτικούς να εκφράσουν μια οπτική που να είναι πολύ ευρεία και συμπεριληπτική. Συνήθως εκφράζουν μια εκδοχή που αντιστοιχεί σε ένα αρκετά περιορισμένο κομμάτι του πληθυσμού</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2. συνήθως, πολιτικοί και ΜΜΕ έχουν επίγνωση ότι βρίσκονται σε μια θέση ‘’ελίτ’’ σε σχέση με τους πολλούς. Η πολιτική επικοινωνία είναι εκ των πραγμάτων μια άνιση σχέση μεταξύ των λίγων που είναι πολύ καλά πληροφορημένοι και των πολλών που είναι πολύ λιγότερο πληροφορημένοι</a:t>
            </a:r>
            <a:endParaRPr sz="2000"/>
          </a:p>
          <a:p>
            <a:pPr marL="0" lvl="0" indent="0" algn="just" rtl="0">
              <a:lnSpc>
                <a:spcPct val="115000"/>
              </a:lnSpc>
              <a:spcBef>
                <a:spcPts val="0"/>
              </a:spcBef>
              <a:spcAft>
                <a:spcPts val="0"/>
              </a:spcAft>
              <a:buNone/>
            </a:pPr>
            <a:r>
              <a:rPr lang="en-US" sz="2000"/>
              <a:t>     </a:t>
            </a:r>
            <a:endParaRPr sz="2000"/>
          </a:p>
          <a:p>
            <a:pPr marL="0" lvl="0" indent="0" algn="just" rtl="0">
              <a:lnSpc>
                <a:spcPct val="115000"/>
              </a:lnSpc>
              <a:spcBef>
                <a:spcPts val="0"/>
              </a:spcBef>
              <a:spcAft>
                <a:spcPts val="0"/>
              </a:spcAft>
              <a:buNone/>
            </a:pPr>
            <a:r>
              <a:rPr lang="en-US" sz="2000"/>
              <a:t>       </a:t>
            </a:r>
            <a:endParaRPr sz="2000"/>
          </a:p>
          <a:p>
            <a:pPr marL="457200" lvl="0" indent="0" algn="just" rtl="0">
              <a:lnSpc>
                <a:spcPct val="115000"/>
              </a:lnSpc>
              <a:spcBef>
                <a:spcPts val="0"/>
              </a:spcBef>
              <a:spcAft>
                <a:spcPts val="0"/>
              </a:spcAft>
              <a:buNone/>
            </a:pPr>
            <a:endParaRPr sz="2000"/>
          </a:p>
        </p:txBody>
      </p:sp>
      <p:grpSp>
        <p:nvGrpSpPr>
          <p:cNvPr id="369" name="Google Shape;369;g2ce9bbfd9c0_0_213"/>
          <p:cNvGrpSpPr/>
          <p:nvPr/>
        </p:nvGrpSpPr>
        <p:grpSpPr>
          <a:xfrm>
            <a:off x="0" y="0"/>
            <a:ext cx="8985250" cy="611188"/>
            <a:chOff x="0" y="0"/>
            <a:chExt cx="5660" cy="385"/>
          </a:xfrm>
        </p:grpSpPr>
        <p:sp>
          <p:nvSpPr>
            <p:cNvPr id="370" name="Google Shape;370;g2ce9bbfd9c0_0_213"/>
            <p:cNvSpPr txBox="1"/>
            <p:nvPr/>
          </p:nvSpPr>
          <p:spPr>
            <a:xfrm>
              <a:off x="0" y="0"/>
              <a:ext cx="300" cy="300"/>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71" name="Google Shape;371;g2ce9bbfd9c0_0_213"/>
            <p:cNvSpPr txBox="1"/>
            <p:nvPr/>
          </p:nvSpPr>
          <p:spPr>
            <a:xfrm>
              <a:off x="260" y="85"/>
              <a:ext cx="5400" cy="300"/>
            </a:xfrm>
            <a:prstGeom prst="rect">
              <a:avLst/>
            </a:prstGeom>
            <a:solidFill>
              <a:srgbClr val="DDDDDD">
                <a:alpha val="74510"/>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72" name="Google Shape;372;g2ce9bbfd9c0_0_213"/>
            <p:cNvSpPr txBox="1"/>
            <p:nvPr/>
          </p:nvSpPr>
          <p:spPr>
            <a:xfrm>
              <a:off x="258" y="85"/>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73" name="Google Shape;373;g2ce9bbfd9c0_0_213"/>
            <p:cNvSpPr txBox="1"/>
            <p:nvPr/>
          </p:nvSpPr>
          <p:spPr>
            <a:xfrm>
              <a:off x="345" y="0"/>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74" name="Google Shape;374;g2ce9bbfd9c0_0_213"/>
            <p:cNvSpPr txBox="1"/>
            <p:nvPr/>
          </p:nvSpPr>
          <p:spPr>
            <a:xfrm>
              <a:off x="345" y="85"/>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75" name="Google Shape;375;g2ce9bbfd9c0_0_213"/>
            <p:cNvSpPr txBox="1"/>
            <p:nvPr/>
          </p:nvSpPr>
          <p:spPr>
            <a:xfrm>
              <a:off x="173" y="173"/>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76" name="Google Shape;376;g2ce9bbfd9c0_0_213"/>
            <p:cNvSpPr txBox="1"/>
            <p:nvPr/>
          </p:nvSpPr>
          <p:spPr>
            <a:xfrm>
              <a:off x="83" y="86"/>
              <a:ext cx="0" cy="0"/>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77" name="Google Shape;377;g2ce9bbfd9c0_0_213"/>
            <p:cNvSpPr txBox="1"/>
            <p:nvPr/>
          </p:nvSpPr>
          <p:spPr>
            <a:xfrm>
              <a:off x="258" y="171"/>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78" name="Google Shape;378;g2ce9bbfd9c0_0_213"/>
            <p:cNvSpPr txBox="1"/>
            <p:nvPr/>
          </p:nvSpPr>
          <p:spPr>
            <a:xfrm>
              <a:off x="173" y="258"/>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379" name="Google Shape;379;g2ce9bbfd9c0_0_213"/>
          <p:cNvSpPr txBox="1">
            <a:spLocks noGrp="1"/>
          </p:cNvSpPr>
          <p:nvPr>
            <p:ph type="title"/>
          </p:nvPr>
        </p:nvSpPr>
        <p:spPr>
          <a:xfrm>
            <a:off x="755650" y="546100"/>
            <a:ext cx="7416900" cy="597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n-US" sz="2000" b="1"/>
              <a:t>Πολιτική Επικοινωνία, Κοινή Γνώμη και Αξίες</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g2ce9bbfd9c0_0_228"/>
          <p:cNvSpPr txBox="1">
            <a:spLocks noGrp="1"/>
          </p:cNvSpPr>
          <p:nvPr>
            <p:ph type="body" idx="1"/>
          </p:nvPr>
        </p:nvSpPr>
        <p:spPr>
          <a:xfrm>
            <a:off x="136025" y="1196975"/>
            <a:ext cx="9008100" cy="5661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457200" lvl="0" indent="-355600" algn="just" rtl="0">
              <a:lnSpc>
                <a:spcPct val="115000"/>
              </a:lnSpc>
              <a:spcBef>
                <a:spcPts val="0"/>
              </a:spcBef>
              <a:spcAft>
                <a:spcPts val="0"/>
              </a:spcAft>
              <a:buSzPts val="2000"/>
              <a:buChar char="-"/>
            </a:pPr>
            <a:r>
              <a:rPr lang="en-US" sz="2000"/>
              <a:t>Οι πολιτικές αξίες (political values)</a:t>
            </a:r>
            <a:endParaRPr sz="2000"/>
          </a:p>
          <a:p>
            <a:pPr marL="45720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   Υπάρχουν βασικά εμπόδια και δυσκολίες που, από την οπτική των πολιτών και γενικότερα, δυσχεραίνουν την εφαρμογή των αξιών. </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3. σε αντίθεση με τον αρκετα αφηρημένο στόχο μιας ενεργούς δημόσιας σφαίρας με ενημερωμένους πολίτες που θέλουν να συμμετέχουν ασκώντας κριτική, πολλοι πολιτικοί παράγοντες (αλλά και ΜΜΕ που έχουν μεγάλο βαθμό πολιτικοποίησης) ανέχονται την απάθεια των πολιτών και την αποστασιοποίηση, αν αυτό τους εξυπηρετεί. (είναι πολύ χαρακτηριστική η έμφαση που δίνουν τα ΜΜΕ στην ψυχαγωγία εις βάρος της πληροφόρησης)</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4.  τα ΜΜΕ είναι και αυτά κομμάτι του συστήματος στο οποίο ασκούν κριτική. Με άλλα λόγια, η κριτική τους θεώρηση είναι δεδομένη και πολύ συχνά περιορισμένη. </a:t>
            </a:r>
            <a:endParaRPr sz="2000"/>
          </a:p>
          <a:p>
            <a:pPr marL="0" lvl="0" indent="0" algn="just" rtl="0">
              <a:lnSpc>
                <a:spcPct val="115000"/>
              </a:lnSpc>
              <a:spcBef>
                <a:spcPts val="0"/>
              </a:spcBef>
              <a:spcAft>
                <a:spcPts val="0"/>
              </a:spcAft>
              <a:buNone/>
            </a:pPr>
            <a:r>
              <a:rPr lang="en-US" sz="2000"/>
              <a:t>       </a:t>
            </a:r>
            <a:endParaRPr sz="2000"/>
          </a:p>
          <a:p>
            <a:pPr marL="457200" lvl="0" indent="0" algn="just" rtl="0">
              <a:lnSpc>
                <a:spcPct val="115000"/>
              </a:lnSpc>
              <a:spcBef>
                <a:spcPts val="0"/>
              </a:spcBef>
              <a:spcAft>
                <a:spcPts val="0"/>
              </a:spcAft>
              <a:buNone/>
            </a:pPr>
            <a:endParaRPr sz="2000"/>
          </a:p>
        </p:txBody>
      </p:sp>
      <p:grpSp>
        <p:nvGrpSpPr>
          <p:cNvPr id="385" name="Google Shape;385;g2ce9bbfd9c0_0_228"/>
          <p:cNvGrpSpPr/>
          <p:nvPr/>
        </p:nvGrpSpPr>
        <p:grpSpPr>
          <a:xfrm>
            <a:off x="0" y="0"/>
            <a:ext cx="8985250" cy="611188"/>
            <a:chOff x="0" y="0"/>
            <a:chExt cx="5660" cy="385"/>
          </a:xfrm>
        </p:grpSpPr>
        <p:sp>
          <p:nvSpPr>
            <p:cNvPr id="386" name="Google Shape;386;g2ce9bbfd9c0_0_228"/>
            <p:cNvSpPr txBox="1"/>
            <p:nvPr/>
          </p:nvSpPr>
          <p:spPr>
            <a:xfrm>
              <a:off x="0" y="0"/>
              <a:ext cx="300" cy="300"/>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87" name="Google Shape;387;g2ce9bbfd9c0_0_228"/>
            <p:cNvSpPr txBox="1"/>
            <p:nvPr/>
          </p:nvSpPr>
          <p:spPr>
            <a:xfrm>
              <a:off x="260" y="85"/>
              <a:ext cx="5400" cy="300"/>
            </a:xfrm>
            <a:prstGeom prst="rect">
              <a:avLst/>
            </a:prstGeom>
            <a:solidFill>
              <a:srgbClr val="DDDDDD">
                <a:alpha val="74510"/>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88" name="Google Shape;388;g2ce9bbfd9c0_0_228"/>
            <p:cNvSpPr txBox="1"/>
            <p:nvPr/>
          </p:nvSpPr>
          <p:spPr>
            <a:xfrm>
              <a:off x="258" y="85"/>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89" name="Google Shape;389;g2ce9bbfd9c0_0_228"/>
            <p:cNvSpPr txBox="1"/>
            <p:nvPr/>
          </p:nvSpPr>
          <p:spPr>
            <a:xfrm>
              <a:off x="345" y="0"/>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90" name="Google Shape;390;g2ce9bbfd9c0_0_228"/>
            <p:cNvSpPr txBox="1"/>
            <p:nvPr/>
          </p:nvSpPr>
          <p:spPr>
            <a:xfrm>
              <a:off x="345" y="85"/>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91" name="Google Shape;391;g2ce9bbfd9c0_0_228"/>
            <p:cNvSpPr txBox="1"/>
            <p:nvPr/>
          </p:nvSpPr>
          <p:spPr>
            <a:xfrm>
              <a:off x="173" y="173"/>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92" name="Google Shape;392;g2ce9bbfd9c0_0_228"/>
            <p:cNvSpPr txBox="1"/>
            <p:nvPr/>
          </p:nvSpPr>
          <p:spPr>
            <a:xfrm>
              <a:off x="83" y="86"/>
              <a:ext cx="0" cy="0"/>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93" name="Google Shape;393;g2ce9bbfd9c0_0_228"/>
            <p:cNvSpPr txBox="1"/>
            <p:nvPr/>
          </p:nvSpPr>
          <p:spPr>
            <a:xfrm>
              <a:off x="258" y="171"/>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94" name="Google Shape;394;g2ce9bbfd9c0_0_228"/>
            <p:cNvSpPr txBox="1"/>
            <p:nvPr/>
          </p:nvSpPr>
          <p:spPr>
            <a:xfrm>
              <a:off x="173" y="258"/>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395" name="Google Shape;395;g2ce9bbfd9c0_0_228"/>
          <p:cNvSpPr txBox="1">
            <a:spLocks noGrp="1"/>
          </p:cNvSpPr>
          <p:nvPr>
            <p:ph type="title"/>
          </p:nvPr>
        </p:nvSpPr>
        <p:spPr>
          <a:xfrm>
            <a:off x="755650" y="546100"/>
            <a:ext cx="7416900" cy="597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n-US" sz="2000" b="1"/>
              <a:t>Πολιτική Επικοινωνία, Κοινή Γνώμη και Αξίες</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
          <p:cNvSpPr txBox="1">
            <a:spLocks noGrp="1"/>
          </p:cNvSpPr>
          <p:nvPr>
            <p:ph type="body" idx="1"/>
          </p:nvPr>
        </p:nvSpPr>
        <p:spPr>
          <a:xfrm>
            <a:off x="136025" y="1196975"/>
            <a:ext cx="9008100" cy="5472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342900" lvl="0" indent="-257175" algn="just" rtl="0">
              <a:lnSpc>
                <a:spcPct val="80000"/>
              </a:lnSpc>
              <a:spcBef>
                <a:spcPts val="0"/>
              </a:spcBef>
              <a:spcAft>
                <a:spcPts val="0"/>
              </a:spcAft>
              <a:buClr>
                <a:schemeClr val="lt2"/>
              </a:buClr>
              <a:buSzPts val="1350"/>
              <a:buFont typeface="Noto Sans Symbols"/>
              <a:buNone/>
            </a:pPr>
            <a:endParaRPr sz="1800"/>
          </a:p>
          <a:p>
            <a:pPr marL="342900" lvl="0" indent="-257175" algn="just" rtl="0">
              <a:lnSpc>
                <a:spcPct val="80000"/>
              </a:lnSpc>
              <a:spcBef>
                <a:spcPts val="0"/>
              </a:spcBef>
              <a:spcAft>
                <a:spcPts val="0"/>
              </a:spcAft>
              <a:buClr>
                <a:schemeClr val="lt2"/>
              </a:buClr>
              <a:buSzPts val="1350"/>
              <a:buFont typeface="Noto Sans Symbols"/>
              <a:buNone/>
            </a:pPr>
            <a:endParaRPr sz="1800"/>
          </a:p>
          <a:p>
            <a:pPr marL="457200" lvl="0" indent="-355600" algn="just" rtl="0">
              <a:lnSpc>
                <a:spcPct val="115000"/>
              </a:lnSpc>
              <a:spcBef>
                <a:spcPts val="0"/>
              </a:spcBef>
              <a:spcAft>
                <a:spcPts val="0"/>
              </a:spcAft>
              <a:buSzPts val="2000"/>
              <a:buChar char="-"/>
            </a:pPr>
            <a:r>
              <a:rPr lang="en-US" sz="2000"/>
              <a:t>Βασική Διαπίστωση</a:t>
            </a:r>
            <a:endParaRPr sz="2000"/>
          </a:p>
          <a:p>
            <a:pPr marL="0" lvl="0" indent="0" algn="just" rtl="0">
              <a:lnSpc>
                <a:spcPct val="115000"/>
              </a:lnSpc>
              <a:spcBef>
                <a:spcPts val="0"/>
              </a:spcBef>
              <a:spcAft>
                <a:spcPts val="0"/>
              </a:spcAft>
              <a:buNone/>
            </a:pPr>
            <a:endParaRPr sz="2000"/>
          </a:p>
          <a:p>
            <a:pPr marL="457200" lvl="0" indent="-355600" algn="just" rtl="0">
              <a:lnSpc>
                <a:spcPct val="115000"/>
              </a:lnSpc>
              <a:spcBef>
                <a:spcPts val="0"/>
              </a:spcBef>
              <a:spcAft>
                <a:spcPts val="0"/>
              </a:spcAft>
              <a:buSzPts val="2000"/>
              <a:buChar char="-"/>
            </a:pPr>
            <a:r>
              <a:rPr lang="en-US" sz="2000"/>
              <a:t>Τόσο στην πολιτική επιστήμη, στην επικοινωνία όσο και στην ψυχολογία δίνεται πολύ μεγάλη προσοχή στο ρόλο των αξιών σε ότι αφορά δύο διακριτά επίπεδα: πρώτον, αυτό των αντιλήψεων, των ιδεών και των στάσεων ως προς μια σειρά από διαφορετικά ζητήματα και δεύτερον, σε ότι αφορά μετρήσιμα αποτελέσματα και συμπεριφορές (π.χ. εκλογικά αποτελέσματα, έρευνες κοινής γνώμης). </a:t>
            </a:r>
            <a:endParaRPr sz="2000"/>
          </a:p>
          <a:p>
            <a:pPr marL="0" lvl="0" indent="0" algn="just" rtl="0">
              <a:lnSpc>
                <a:spcPct val="115000"/>
              </a:lnSpc>
              <a:spcBef>
                <a:spcPts val="0"/>
              </a:spcBef>
              <a:spcAft>
                <a:spcPts val="0"/>
              </a:spcAft>
              <a:buNone/>
            </a:pPr>
            <a:endParaRPr sz="2000"/>
          </a:p>
          <a:p>
            <a:pPr marL="457200" lvl="0" indent="-355600" algn="just" rtl="0">
              <a:lnSpc>
                <a:spcPct val="115000"/>
              </a:lnSpc>
              <a:spcBef>
                <a:spcPts val="0"/>
              </a:spcBef>
              <a:spcAft>
                <a:spcPts val="0"/>
              </a:spcAft>
              <a:buSzPts val="2000"/>
              <a:buChar char="-"/>
            </a:pPr>
            <a:r>
              <a:rPr lang="en-US" sz="2000"/>
              <a:t>Επί της ουσίας, </a:t>
            </a:r>
            <a:r>
              <a:rPr lang="en-US" sz="2000" b="1"/>
              <a:t>οι αξίες αποτελούν τη γέφυρα, τον σύνδεσμο που φέρνει πιο κοντά αυτά τα δύο επίπεδα, δηλαδή το αφηρημένο των ιδεών και το συγκεκριμένο του αποτελέσματος, του μεγέθους και της κλίμακας. </a:t>
            </a:r>
            <a:endParaRPr sz="2000" b="1"/>
          </a:p>
          <a:p>
            <a:pPr marL="457200" lvl="0" indent="0" algn="just" rtl="0">
              <a:lnSpc>
                <a:spcPct val="115000"/>
              </a:lnSpc>
              <a:spcBef>
                <a:spcPts val="0"/>
              </a:spcBef>
              <a:spcAft>
                <a:spcPts val="0"/>
              </a:spcAft>
              <a:buNone/>
            </a:pPr>
            <a:endParaRPr sz="2000"/>
          </a:p>
          <a:p>
            <a:pPr marL="457200" lvl="0" indent="0" algn="just" rtl="0">
              <a:lnSpc>
                <a:spcPct val="115000"/>
              </a:lnSpc>
              <a:spcBef>
                <a:spcPts val="0"/>
              </a:spcBef>
              <a:spcAft>
                <a:spcPts val="0"/>
              </a:spcAft>
              <a:buNone/>
            </a:pPr>
            <a:endParaRPr sz="2000"/>
          </a:p>
        </p:txBody>
      </p:sp>
      <p:grpSp>
        <p:nvGrpSpPr>
          <p:cNvPr id="127" name="Google Shape;127;p2"/>
          <p:cNvGrpSpPr/>
          <p:nvPr/>
        </p:nvGrpSpPr>
        <p:grpSpPr>
          <a:xfrm>
            <a:off x="0" y="0"/>
            <a:ext cx="9144000" cy="546100"/>
            <a:chOff x="0" y="0"/>
            <a:chExt cx="5760" cy="344"/>
          </a:xfrm>
        </p:grpSpPr>
        <p:sp>
          <p:nvSpPr>
            <p:cNvPr id="128" name="Google Shape;128;p2"/>
            <p:cNvSpPr txBox="1"/>
            <p:nvPr/>
          </p:nvSpPr>
          <p:spPr>
            <a:xfrm>
              <a:off x="0" y="0"/>
              <a:ext cx="180" cy="336"/>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9" name="Google Shape;129;p2"/>
            <p:cNvSpPr txBox="1"/>
            <p:nvPr/>
          </p:nvSpPr>
          <p:spPr>
            <a:xfrm>
              <a:off x="260" y="85"/>
              <a:ext cx="5500" cy="173"/>
            </a:xfrm>
            <a:prstGeom prst="rect">
              <a:avLst/>
            </a:prstGeom>
            <a:solidFill>
              <a:srgbClr val="DDDDDD">
                <a:alpha val="74509"/>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0" name="Google Shape;130;p2"/>
            <p:cNvSpPr txBox="1"/>
            <p:nvPr/>
          </p:nvSpPr>
          <p:spPr>
            <a:xfrm>
              <a:off x="258" y="85"/>
              <a:ext cx="87" cy="89"/>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1" name="Google Shape;131;p2"/>
            <p:cNvSpPr txBox="1"/>
            <p:nvPr/>
          </p:nvSpPr>
          <p:spPr>
            <a:xfrm>
              <a:off x="345" y="0"/>
              <a:ext cx="88"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2" name="Google Shape;132;p2"/>
            <p:cNvSpPr txBox="1"/>
            <p:nvPr/>
          </p:nvSpPr>
          <p:spPr>
            <a:xfrm>
              <a:off x="345" y="85"/>
              <a:ext cx="88" cy="89"/>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3" name="Google Shape;133;p2"/>
            <p:cNvSpPr txBox="1"/>
            <p:nvPr/>
          </p:nvSpPr>
          <p:spPr>
            <a:xfrm>
              <a:off x="173" y="173"/>
              <a:ext cx="86"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4" name="Google Shape;134;p2"/>
            <p:cNvSpPr txBox="1"/>
            <p:nvPr/>
          </p:nvSpPr>
          <p:spPr>
            <a:xfrm>
              <a:off x="83" y="86"/>
              <a:ext cx="89" cy="87"/>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5" name="Google Shape;135;p2"/>
            <p:cNvSpPr txBox="1"/>
            <p:nvPr/>
          </p:nvSpPr>
          <p:spPr>
            <a:xfrm>
              <a:off x="258" y="171"/>
              <a:ext cx="87" cy="87"/>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6" name="Google Shape;136;p2"/>
            <p:cNvSpPr txBox="1"/>
            <p:nvPr/>
          </p:nvSpPr>
          <p:spPr>
            <a:xfrm>
              <a:off x="173" y="258"/>
              <a:ext cx="86" cy="86"/>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137" name="Google Shape;137;p2"/>
          <p:cNvSpPr txBox="1">
            <a:spLocks noGrp="1"/>
          </p:cNvSpPr>
          <p:nvPr>
            <p:ph type="title"/>
          </p:nvPr>
        </p:nvSpPr>
        <p:spPr>
          <a:xfrm>
            <a:off x="755650" y="546100"/>
            <a:ext cx="7416800" cy="5969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n-US" sz="2000" b="1"/>
              <a:t>Πολιτική Επικοινωνία, Κοινή Γνώμη και Αξίες</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g2ce9bbfd9c0_0_0"/>
          <p:cNvSpPr txBox="1">
            <a:spLocks noGrp="1"/>
          </p:cNvSpPr>
          <p:nvPr>
            <p:ph type="body" idx="1"/>
          </p:nvPr>
        </p:nvSpPr>
        <p:spPr>
          <a:xfrm>
            <a:off x="136025" y="1196975"/>
            <a:ext cx="9008100" cy="5472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342900" lvl="0" indent="-257175" algn="just" rtl="0">
              <a:lnSpc>
                <a:spcPct val="80000"/>
              </a:lnSpc>
              <a:spcBef>
                <a:spcPts val="0"/>
              </a:spcBef>
              <a:spcAft>
                <a:spcPts val="0"/>
              </a:spcAft>
              <a:buClr>
                <a:schemeClr val="lt2"/>
              </a:buClr>
              <a:buSzPts val="1350"/>
              <a:buFont typeface="Noto Sans Symbols"/>
              <a:buNone/>
            </a:pPr>
            <a:endParaRPr sz="1800"/>
          </a:p>
          <a:p>
            <a:pPr marL="342900" lvl="0" indent="-257175" algn="just" rtl="0">
              <a:lnSpc>
                <a:spcPct val="80000"/>
              </a:lnSpc>
              <a:spcBef>
                <a:spcPts val="0"/>
              </a:spcBef>
              <a:spcAft>
                <a:spcPts val="0"/>
              </a:spcAft>
              <a:buClr>
                <a:schemeClr val="lt2"/>
              </a:buClr>
              <a:buSzPts val="1350"/>
              <a:buFont typeface="Noto Sans Symbols"/>
              <a:buNone/>
            </a:pPr>
            <a:endParaRPr sz="1800"/>
          </a:p>
          <a:p>
            <a:pPr marL="457200" lvl="0" indent="-355600" algn="just" rtl="0">
              <a:lnSpc>
                <a:spcPct val="115000"/>
              </a:lnSpc>
              <a:spcBef>
                <a:spcPts val="0"/>
              </a:spcBef>
              <a:spcAft>
                <a:spcPts val="0"/>
              </a:spcAft>
              <a:buSzPts val="2000"/>
              <a:buChar char="-"/>
            </a:pPr>
            <a:r>
              <a:rPr lang="en-US" sz="2000"/>
              <a:t>Μπορούμε να διακρίνουμε δύο μεγάλες κατηγορίες αξιών: αφενός, αναφερόμαστε στις </a:t>
            </a:r>
            <a:r>
              <a:rPr lang="en-US" sz="2000" b="1"/>
              <a:t>βασικές ανθρώπινες αξίες (core human values)</a:t>
            </a:r>
            <a:r>
              <a:rPr lang="en-US" sz="2000"/>
              <a:t>, που αποτελούν το κατεξοχήν αντικείμενο της γνωστικής ψυχολογίας και αφετέρου, στις </a:t>
            </a:r>
            <a:r>
              <a:rPr lang="en-US" sz="2000" b="1"/>
              <a:t>πολιτικές αξίες (political values)</a:t>
            </a:r>
            <a:r>
              <a:rPr lang="en-US" sz="2000"/>
              <a:t> που βρίσκονται πιο κοντά στα ενδιαφέροντα της πολιτικής επιστήμης, της επικοινωνίας και φυσικά της πολιτικής επικοινωνίας. </a:t>
            </a:r>
            <a:endParaRPr sz="2000"/>
          </a:p>
          <a:p>
            <a:pPr marL="914400" lvl="0" indent="0" algn="just" rtl="0">
              <a:lnSpc>
                <a:spcPct val="115000"/>
              </a:lnSpc>
              <a:spcBef>
                <a:spcPts val="0"/>
              </a:spcBef>
              <a:spcAft>
                <a:spcPts val="0"/>
              </a:spcAft>
              <a:buNone/>
            </a:pPr>
            <a:endParaRPr sz="2000"/>
          </a:p>
          <a:p>
            <a:pPr marL="457200" lvl="0" indent="-355600" algn="just" rtl="0">
              <a:lnSpc>
                <a:spcPct val="115000"/>
              </a:lnSpc>
              <a:spcBef>
                <a:spcPts val="0"/>
              </a:spcBef>
              <a:spcAft>
                <a:spcPts val="0"/>
              </a:spcAft>
              <a:buSzPts val="2000"/>
              <a:buChar char="-"/>
            </a:pPr>
            <a:r>
              <a:rPr lang="en-US" sz="2000"/>
              <a:t>ο Rokeach (1973, The Nature of Human Values) ορίζει την αξία ως “μια διαρκή, μακρόπνοη πεποίθηση ότι ένας συγκεκριμένος τύπός ή σκοπός μιας συμπεριφοράς είναι προτιμότερος τόσο σε ατομικό όσο και σε κοινωνικό επίπεδο από τον αντίθετο ή τον αντίστροφο τύπο ή σκοπό”</a:t>
            </a:r>
            <a:endParaRPr sz="2000"/>
          </a:p>
          <a:p>
            <a:pPr marL="457200" lvl="0" indent="0" algn="just" rtl="0">
              <a:lnSpc>
                <a:spcPct val="115000"/>
              </a:lnSpc>
              <a:spcBef>
                <a:spcPts val="0"/>
              </a:spcBef>
              <a:spcAft>
                <a:spcPts val="0"/>
              </a:spcAft>
              <a:buNone/>
            </a:pPr>
            <a:endParaRPr sz="2000"/>
          </a:p>
        </p:txBody>
      </p:sp>
      <p:grpSp>
        <p:nvGrpSpPr>
          <p:cNvPr id="143" name="Google Shape;143;g2ce9bbfd9c0_0_0"/>
          <p:cNvGrpSpPr/>
          <p:nvPr/>
        </p:nvGrpSpPr>
        <p:grpSpPr>
          <a:xfrm>
            <a:off x="0" y="0"/>
            <a:ext cx="8985250" cy="611188"/>
            <a:chOff x="0" y="0"/>
            <a:chExt cx="5660" cy="385"/>
          </a:xfrm>
        </p:grpSpPr>
        <p:sp>
          <p:nvSpPr>
            <p:cNvPr id="144" name="Google Shape;144;g2ce9bbfd9c0_0_0"/>
            <p:cNvSpPr txBox="1"/>
            <p:nvPr/>
          </p:nvSpPr>
          <p:spPr>
            <a:xfrm>
              <a:off x="0" y="0"/>
              <a:ext cx="300" cy="300"/>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45" name="Google Shape;145;g2ce9bbfd9c0_0_0"/>
            <p:cNvSpPr txBox="1"/>
            <p:nvPr/>
          </p:nvSpPr>
          <p:spPr>
            <a:xfrm>
              <a:off x="260" y="85"/>
              <a:ext cx="5400" cy="300"/>
            </a:xfrm>
            <a:prstGeom prst="rect">
              <a:avLst/>
            </a:prstGeom>
            <a:solidFill>
              <a:srgbClr val="DDDDDD">
                <a:alpha val="74510"/>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46" name="Google Shape;146;g2ce9bbfd9c0_0_0"/>
            <p:cNvSpPr txBox="1"/>
            <p:nvPr/>
          </p:nvSpPr>
          <p:spPr>
            <a:xfrm>
              <a:off x="258" y="85"/>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47" name="Google Shape;147;g2ce9bbfd9c0_0_0"/>
            <p:cNvSpPr txBox="1"/>
            <p:nvPr/>
          </p:nvSpPr>
          <p:spPr>
            <a:xfrm>
              <a:off x="345" y="0"/>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48" name="Google Shape;148;g2ce9bbfd9c0_0_0"/>
            <p:cNvSpPr txBox="1"/>
            <p:nvPr/>
          </p:nvSpPr>
          <p:spPr>
            <a:xfrm>
              <a:off x="345" y="85"/>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49" name="Google Shape;149;g2ce9bbfd9c0_0_0"/>
            <p:cNvSpPr txBox="1"/>
            <p:nvPr/>
          </p:nvSpPr>
          <p:spPr>
            <a:xfrm>
              <a:off x="173" y="173"/>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50" name="Google Shape;150;g2ce9bbfd9c0_0_0"/>
            <p:cNvSpPr txBox="1"/>
            <p:nvPr/>
          </p:nvSpPr>
          <p:spPr>
            <a:xfrm>
              <a:off x="83" y="86"/>
              <a:ext cx="0" cy="0"/>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51" name="Google Shape;151;g2ce9bbfd9c0_0_0"/>
            <p:cNvSpPr txBox="1"/>
            <p:nvPr/>
          </p:nvSpPr>
          <p:spPr>
            <a:xfrm>
              <a:off x="258" y="171"/>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52" name="Google Shape;152;g2ce9bbfd9c0_0_0"/>
            <p:cNvSpPr txBox="1"/>
            <p:nvPr/>
          </p:nvSpPr>
          <p:spPr>
            <a:xfrm>
              <a:off x="173" y="258"/>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153" name="Google Shape;153;g2ce9bbfd9c0_0_0"/>
          <p:cNvSpPr txBox="1">
            <a:spLocks noGrp="1"/>
          </p:cNvSpPr>
          <p:nvPr>
            <p:ph type="title"/>
          </p:nvPr>
        </p:nvSpPr>
        <p:spPr>
          <a:xfrm>
            <a:off x="755650" y="546100"/>
            <a:ext cx="7416900" cy="597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n-US" sz="2000" b="1"/>
              <a:t>Πολιτική Επικοινωνία, Κοινή Γνώμη και Αξίες</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g2ce9bbfd9c0_0_15"/>
          <p:cNvSpPr txBox="1">
            <a:spLocks noGrp="1"/>
          </p:cNvSpPr>
          <p:nvPr>
            <p:ph type="body" idx="1"/>
          </p:nvPr>
        </p:nvSpPr>
        <p:spPr>
          <a:xfrm>
            <a:off x="136025" y="1196975"/>
            <a:ext cx="9008100" cy="5472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342900" lvl="0" indent="-257175" algn="just" rtl="0">
              <a:lnSpc>
                <a:spcPct val="80000"/>
              </a:lnSpc>
              <a:spcBef>
                <a:spcPts val="0"/>
              </a:spcBef>
              <a:spcAft>
                <a:spcPts val="0"/>
              </a:spcAft>
              <a:buClr>
                <a:schemeClr val="lt2"/>
              </a:buClr>
              <a:buSzPts val="1350"/>
              <a:buFont typeface="Noto Sans Symbols"/>
              <a:buNone/>
            </a:pPr>
            <a:endParaRPr sz="1800"/>
          </a:p>
          <a:p>
            <a:pPr marL="342900" lvl="0" indent="-257175" algn="just" rtl="0">
              <a:lnSpc>
                <a:spcPct val="80000"/>
              </a:lnSpc>
              <a:spcBef>
                <a:spcPts val="0"/>
              </a:spcBef>
              <a:spcAft>
                <a:spcPts val="0"/>
              </a:spcAft>
              <a:buClr>
                <a:schemeClr val="lt2"/>
              </a:buClr>
              <a:buSzPts val="1350"/>
              <a:buFont typeface="Noto Sans Symbols"/>
              <a:buNone/>
            </a:pPr>
            <a:endParaRPr sz="1800"/>
          </a:p>
          <a:p>
            <a:pPr marL="457200" lvl="0" indent="-355600" algn="just" rtl="0">
              <a:lnSpc>
                <a:spcPct val="115000"/>
              </a:lnSpc>
              <a:spcBef>
                <a:spcPts val="0"/>
              </a:spcBef>
              <a:spcAft>
                <a:spcPts val="0"/>
              </a:spcAft>
              <a:buSzPts val="2000"/>
              <a:buChar char="-"/>
            </a:pPr>
            <a:r>
              <a:rPr lang="en-US" sz="2000"/>
              <a:t>Μπορούμε να συναντήσουμε διαφορετικές ομαδοποιήσεις και κατηγοριοποιήσεις των αξιών (π.χ. σύστημα/ συστήματα αξιών). Μπορεί να τις οργανώσουμε και με βάση μια ιεραρχία (π.χ. σημασία, καθολική/ μερική εφαρμογή) </a:t>
            </a:r>
            <a:endParaRPr sz="2000"/>
          </a:p>
          <a:p>
            <a:pPr marL="457200" lvl="0" indent="0" algn="just" rtl="0">
              <a:lnSpc>
                <a:spcPct val="115000"/>
              </a:lnSpc>
              <a:spcBef>
                <a:spcPts val="0"/>
              </a:spcBef>
              <a:spcAft>
                <a:spcPts val="0"/>
              </a:spcAft>
              <a:buNone/>
            </a:pPr>
            <a:endParaRPr sz="2000"/>
          </a:p>
          <a:p>
            <a:pPr marL="457200" lvl="0" indent="-355600" algn="just" rtl="0">
              <a:lnSpc>
                <a:spcPct val="115000"/>
              </a:lnSpc>
              <a:spcBef>
                <a:spcPts val="0"/>
              </a:spcBef>
              <a:spcAft>
                <a:spcPts val="0"/>
              </a:spcAft>
              <a:buSzPts val="2000"/>
              <a:buChar char="-"/>
            </a:pPr>
            <a:r>
              <a:rPr lang="en-US" sz="2000"/>
              <a:t>Ο Schwartz (1994) περιγράφει τις αξίες ως “αφηρημένες πεποιθήσεις που αφορούν προτιμότερους τρόπους συμπεριφοράς και ύπαρξης και οι οποίες εφαρμόζουν σε πολλές διαφορετικές καταστάσεις, ενώ κατευθύνουν την κρίση, την αξιολόγηση και τη συμπεριφορά (και την επεξεργασία πληροφοριών) και μπορούν να έχουν διαφορετική σημασία για τα άτομα”. </a:t>
            </a:r>
            <a:endParaRPr sz="2000"/>
          </a:p>
        </p:txBody>
      </p:sp>
      <p:grpSp>
        <p:nvGrpSpPr>
          <p:cNvPr id="159" name="Google Shape;159;g2ce9bbfd9c0_0_15"/>
          <p:cNvGrpSpPr/>
          <p:nvPr/>
        </p:nvGrpSpPr>
        <p:grpSpPr>
          <a:xfrm>
            <a:off x="0" y="0"/>
            <a:ext cx="8985250" cy="611188"/>
            <a:chOff x="0" y="0"/>
            <a:chExt cx="5660" cy="385"/>
          </a:xfrm>
        </p:grpSpPr>
        <p:sp>
          <p:nvSpPr>
            <p:cNvPr id="160" name="Google Shape;160;g2ce9bbfd9c0_0_15"/>
            <p:cNvSpPr txBox="1"/>
            <p:nvPr/>
          </p:nvSpPr>
          <p:spPr>
            <a:xfrm>
              <a:off x="0" y="0"/>
              <a:ext cx="300" cy="300"/>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61" name="Google Shape;161;g2ce9bbfd9c0_0_15"/>
            <p:cNvSpPr txBox="1"/>
            <p:nvPr/>
          </p:nvSpPr>
          <p:spPr>
            <a:xfrm>
              <a:off x="260" y="85"/>
              <a:ext cx="5400" cy="300"/>
            </a:xfrm>
            <a:prstGeom prst="rect">
              <a:avLst/>
            </a:prstGeom>
            <a:solidFill>
              <a:srgbClr val="DDDDDD">
                <a:alpha val="74510"/>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62" name="Google Shape;162;g2ce9bbfd9c0_0_15"/>
            <p:cNvSpPr txBox="1"/>
            <p:nvPr/>
          </p:nvSpPr>
          <p:spPr>
            <a:xfrm>
              <a:off x="258" y="85"/>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63" name="Google Shape;163;g2ce9bbfd9c0_0_15"/>
            <p:cNvSpPr txBox="1"/>
            <p:nvPr/>
          </p:nvSpPr>
          <p:spPr>
            <a:xfrm>
              <a:off x="345" y="0"/>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64" name="Google Shape;164;g2ce9bbfd9c0_0_15"/>
            <p:cNvSpPr txBox="1"/>
            <p:nvPr/>
          </p:nvSpPr>
          <p:spPr>
            <a:xfrm>
              <a:off x="345" y="85"/>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65" name="Google Shape;165;g2ce9bbfd9c0_0_15"/>
            <p:cNvSpPr txBox="1"/>
            <p:nvPr/>
          </p:nvSpPr>
          <p:spPr>
            <a:xfrm>
              <a:off x="173" y="173"/>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66" name="Google Shape;166;g2ce9bbfd9c0_0_15"/>
            <p:cNvSpPr txBox="1"/>
            <p:nvPr/>
          </p:nvSpPr>
          <p:spPr>
            <a:xfrm>
              <a:off x="83" y="86"/>
              <a:ext cx="0" cy="0"/>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67" name="Google Shape;167;g2ce9bbfd9c0_0_15"/>
            <p:cNvSpPr txBox="1"/>
            <p:nvPr/>
          </p:nvSpPr>
          <p:spPr>
            <a:xfrm>
              <a:off x="258" y="171"/>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68" name="Google Shape;168;g2ce9bbfd9c0_0_15"/>
            <p:cNvSpPr txBox="1"/>
            <p:nvPr/>
          </p:nvSpPr>
          <p:spPr>
            <a:xfrm>
              <a:off x="173" y="258"/>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169" name="Google Shape;169;g2ce9bbfd9c0_0_15"/>
          <p:cNvSpPr txBox="1">
            <a:spLocks noGrp="1"/>
          </p:cNvSpPr>
          <p:nvPr>
            <p:ph type="title"/>
          </p:nvPr>
        </p:nvSpPr>
        <p:spPr>
          <a:xfrm>
            <a:off x="755650" y="546100"/>
            <a:ext cx="7416900" cy="597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n-US" sz="2000" b="1"/>
              <a:t>Πολιτική Επικοινωνία, Κοινή Γνώμη και Αξίες</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g2ce9bbfd9c0_0_30"/>
          <p:cNvSpPr txBox="1">
            <a:spLocks noGrp="1"/>
          </p:cNvSpPr>
          <p:nvPr>
            <p:ph type="body" idx="1"/>
          </p:nvPr>
        </p:nvSpPr>
        <p:spPr>
          <a:xfrm>
            <a:off x="136025" y="1196975"/>
            <a:ext cx="9008100" cy="5472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342900" lvl="0" indent="-257175" algn="just" rtl="0">
              <a:lnSpc>
                <a:spcPct val="80000"/>
              </a:lnSpc>
              <a:spcBef>
                <a:spcPts val="0"/>
              </a:spcBef>
              <a:spcAft>
                <a:spcPts val="0"/>
              </a:spcAft>
              <a:buClr>
                <a:schemeClr val="lt2"/>
              </a:buClr>
              <a:buSzPts val="1350"/>
              <a:buFont typeface="Noto Sans Symbols"/>
              <a:buNone/>
            </a:pPr>
            <a:endParaRPr sz="1800"/>
          </a:p>
          <a:p>
            <a:pPr marL="457200" lvl="0" indent="-355600" algn="just" rtl="0">
              <a:lnSpc>
                <a:spcPct val="115000"/>
              </a:lnSpc>
              <a:spcBef>
                <a:spcPts val="0"/>
              </a:spcBef>
              <a:spcAft>
                <a:spcPts val="0"/>
              </a:spcAft>
              <a:buSzPts val="2000"/>
              <a:buChar char="-"/>
            </a:pPr>
            <a:r>
              <a:rPr lang="en-US" sz="1800"/>
              <a:t>- </a:t>
            </a:r>
            <a:r>
              <a:rPr lang="en-US" sz="2000"/>
              <a:t>Ο Schwartz (1994) διακρίνει τρεις διαφορετικές κατηγορίες αξιών με βάση τις διαφορετικές ανάγκες με τις οποίες συνδέονται </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   Α) </a:t>
            </a:r>
            <a:r>
              <a:rPr lang="en-US" sz="2000" b="1"/>
              <a:t>βιολογικές ανάγκες των ατόμων</a:t>
            </a:r>
            <a:r>
              <a:rPr lang="en-US" sz="2000"/>
              <a:t> (τροφή, καταφύγιο, απόλαυση) </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  Β) </a:t>
            </a:r>
            <a:r>
              <a:rPr lang="en-US" sz="2000" b="1"/>
              <a:t>συντονισμένη δράση των ατόμων με άλλα άτομα</a:t>
            </a:r>
            <a:r>
              <a:rPr lang="en-US" sz="2000"/>
              <a:t> με στόχο την επίλυση προβλημάτων (που δεν λύνονται από μεμονωμένα άτομα) ή επίσης και την εξειδίκευση ρόλων (π.χ. οικονομία, εμπόριο) </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   Γ) </a:t>
            </a:r>
            <a:r>
              <a:rPr lang="en-US" sz="2000" b="1"/>
              <a:t>ανάγκες των ομάδων για την επιβίωση</a:t>
            </a:r>
            <a:r>
              <a:rPr lang="en-US" sz="2000"/>
              <a:t>, όπως ο περιορισμός της καταχρηστικής συμπεριφοράς των ατόμων (π.χ. υπέρμετρος εγωισμός, η προσαρμογή στην εξουσία και τους κανόνες. </a:t>
            </a:r>
            <a:endParaRPr sz="2000"/>
          </a:p>
        </p:txBody>
      </p:sp>
      <p:grpSp>
        <p:nvGrpSpPr>
          <p:cNvPr id="175" name="Google Shape;175;g2ce9bbfd9c0_0_30"/>
          <p:cNvGrpSpPr/>
          <p:nvPr/>
        </p:nvGrpSpPr>
        <p:grpSpPr>
          <a:xfrm>
            <a:off x="0" y="0"/>
            <a:ext cx="8985250" cy="611188"/>
            <a:chOff x="0" y="0"/>
            <a:chExt cx="5660" cy="385"/>
          </a:xfrm>
        </p:grpSpPr>
        <p:sp>
          <p:nvSpPr>
            <p:cNvPr id="176" name="Google Shape;176;g2ce9bbfd9c0_0_30"/>
            <p:cNvSpPr txBox="1"/>
            <p:nvPr/>
          </p:nvSpPr>
          <p:spPr>
            <a:xfrm>
              <a:off x="0" y="0"/>
              <a:ext cx="300" cy="300"/>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77" name="Google Shape;177;g2ce9bbfd9c0_0_30"/>
            <p:cNvSpPr txBox="1"/>
            <p:nvPr/>
          </p:nvSpPr>
          <p:spPr>
            <a:xfrm>
              <a:off x="260" y="85"/>
              <a:ext cx="5400" cy="300"/>
            </a:xfrm>
            <a:prstGeom prst="rect">
              <a:avLst/>
            </a:prstGeom>
            <a:solidFill>
              <a:srgbClr val="DDDDDD">
                <a:alpha val="74510"/>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78" name="Google Shape;178;g2ce9bbfd9c0_0_30"/>
            <p:cNvSpPr txBox="1"/>
            <p:nvPr/>
          </p:nvSpPr>
          <p:spPr>
            <a:xfrm>
              <a:off x="258" y="85"/>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79" name="Google Shape;179;g2ce9bbfd9c0_0_30"/>
            <p:cNvSpPr txBox="1"/>
            <p:nvPr/>
          </p:nvSpPr>
          <p:spPr>
            <a:xfrm>
              <a:off x="345" y="0"/>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80" name="Google Shape;180;g2ce9bbfd9c0_0_30"/>
            <p:cNvSpPr txBox="1"/>
            <p:nvPr/>
          </p:nvSpPr>
          <p:spPr>
            <a:xfrm>
              <a:off x="345" y="85"/>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81" name="Google Shape;181;g2ce9bbfd9c0_0_30"/>
            <p:cNvSpPr txBox="1"/>
            <p:nvPr/>
          </p:nvSpPr>
          <p:spPr>
            <a:xfrm>
              <a:off x="173" y="173"/>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82" name="Google Shape;182;g2ce9bbfd9c0_0_30"/>
            <p:cNvSpPr txBox="1"/>
            <p:nvPr/>
          </p:nvSpPr>
          <p:spPr>
            <a:xfrm>
              <a:off x="83" y="86"/>
              <a:ext cx="0" cy="0"/>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83" name="Google Shape;183;g2ce9bbfd9c0_0_30"/>
            <p:cNvSpPr txBox="1"/>
            <p:nvPr/>
          </p:nvSpPr>
          <p:spPr>
            <a:xfrm>
              <a:off x="258" y="171"/>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84" name="Google Shape;184;g2ce9bbfd9c0_0_30"/>
            <p:cNvSpPr txBox="1"/>
            <p:nvPr/>
          </p:nvSpPr>
          <p:spPr>
            <a:xfrm>
              <a:off x="173" y="258"/>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185" name="Google Shape;185;g2ce9bbfd9c0_0_30"/>
          <p:cNvSpPr txBox="1">
            <a:spLocks noGrp="1"/>
          </p:cNvSpPr>
          <p:nvPr>
            <p:ph type="title"/>
          </p:nvPr>
        </p:nvSpPr>
        <p:spPr>
          <a:xfrm>
            <a:off x="755650" y="546100"/>
            <a:ext cx="7416900" cy="597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n-US" sz="2000" b="1"/>
              <a:t>Πολιτική Επικοινωνία, Κοινή Γνώμη και Αξίες</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g2ce9bbfd9c0_0_45"/>
          <p:cNvSpPr txBox="1">
            <a:spLocks noGrp="1"/>
          </p:cNvSpPr>
          <p:nvPr>
            <p:ph type="body" idx="1"/>
          </p:nvPr>
        </p:nvSpPr>
        <p:spPr>
          <a:xfrm>
            <a:off x="136025" y="1196975"/>
            <a:ext cx="9008100" cy="5598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lvl="0" indent="0" algn="just" rtl="0">
              <a:lnSpc>
                <a:spcPct val="115000"/>
              </a:lnSpc>
              <a:spcBef>
                <a:spcPts val="0"/>
              </a:spcBef>
              <a:spcAft>
                <a:spcPts val="0"/>
              </a:spcAft>
              <a:buNone/>
            </a:pPr>
            <a:r>
              <a:rPr lang="en-US" sz="2000"/>
              <a:t>Ο Schwartz (1994) διακρίνει επίσης</a:t>
            </a:r>
            <a:r>
              <a:rPr lang="en-US" sz="2000" b="1"/>
              <a:t> 10 διαφορετικούς τύπους/ ομάδες που μας βοηθούν να εξειδικεύσουμε τις πολλές αξίες</a:t>
            </a:r>
            <a:r>
              <a:rPr lang="en-US" sz="2000"/>
              <a:t>. </a:t>
            </a:r>
            <a:endParaRPr sz="2000"/>
          </a:p>
          <a:p>
            <a:pPr marL="0" lvl="0" indent="0" algn="just" rtl="0">
              <a:lnSpc>
                <a:spcPct val="115000"/>
              </a:lnSpc>
              <a:spcBef>
                <a:spcPts val="0"/>
              </a:spcBef>
              <a:spcAft>
                <a:spcPts val="0"/>
              </a:spcAft>
              <a:buNone/>
            </a:pPr>
            <a:r>
              <a:rPr lang="en-US" sz="2000"/>
              <a:t>1. οικουμενικές αξίες (κατανόηση, εκτίμηση, ανεκτικότητα, προστασία της ευημερίας των ατόμων και της φύσης) </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2. αξίες της καλοσύνης/ ανθρωπισμού (προστασία αυτών με τους οποίους βρισκόμαστε σε συχνή επαφή)</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3. αξίες της συμμόρφωσης (περιορισμός πράξεων, κλίσεων και ενστίκτων που μπορεί να βλάψουν τους άλλους και να παραβούν τους κοινούς κανόνες </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4.οι αξίες της παράδοσης (σεβασμός και αφοσίωση αλλά αποδοχή των εθίμων ενός πολιτισμού</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5. αξίες της ασφάλειας (προστασία, σταθερότητα για τον εαυτό και τους άλλους)</a:t>
            </a:r>
            <a:endParaRPr sz="2000"/>
          </a:p>
          <a:p>
            <a:pPr marL="0" lvl="0" indent="0" algn="just" rtl="0">
              <a:lnSpc>
                <a:spcPct val="115000"/>
              </a:lnSpc>
              <a:spcBef>
                <a:spcPts val="0"/>
              </a:spcBef>
              <a:spcAft>
                <a:spcPts val="0"/>
              </a:spcAft>
              <a:buNone/>
            </a:pPr>
            <a:endParaRPr sz="2000"/>
          </a:p>
        </p:txBody>
      </p:sp>
      <p:grpSp>
        <p:nvGrpSpPr>
          <p:cNvPr id="191" name="Google Shape;191;g2ce9bbfd9c0_0_45"/>
          <p:cNvGrpSpPr/>
          <p:nvPr/>
        </p:nvGrpSpPr>
        <p:grpSpPr>
          <a:xfrm>
            <a:off x="0" y="0"/>
            <a:ext cx="8985250" cy="611188"/>
            <a:chOff x="0" y="0"/>
            <a:chExt cx="5660" cy="385"/>
          </a:xfrm>
        </p:grpSpPr>
        <p:sp>
          <p:nvSpPr>
            <p:cNvPr id="192" name="Google Shape;192;g2ce9bbfd9c0_0_45"/>
            <p:cNvSpPr txBox="1"/>
            <p:nvPr/>
          </p:nvSpPr>
          <p:spPr>
            <a:xfrm>
              <a:off x="0" y="0"/>
              <a:ext cx="300" cy="300"/>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93" name="Google Shape;193;g2ce9bbfd9c0_0_45"/>
            <p:cNvSpPr txBox="1"/>
            <p:nvPr/>
          </p:nvSpPr>
          <p:spPr>
            <a:xfrm>
              <a:off x="260" y="85"/>
              <a:ext cx="5400" cy="300"/>
            </a:xfrm>
            <a:prstGeom prst="rect">
              <a:avLst/>
            </a:prstGeom>
            <a:solidFill>
              <a:srgbClr val="DDDDDD">
                <a:alpha val="74510"/>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94" name="Google Shape;194;g2ce9bbfd9c0_0_45"/>
            <p:cNvSpPr txBox="1"/>
            <p:nvPr/>
          </p:nvSpPr>
          <p:spPr>
            <a:xfrm>
              <a:off x="258" y="85"/>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95" name="Google Shape;195;g2ce9bbfd9c0_0_45"/>
            <p:cNvSpPr txBox="1"/>
            <p:nvPr/>
          </p:nvSpPr>
          <p:spPr>
            <a:xfrm>
              <a:off x="345" y="0"/>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96" name="Google Shape;196;g2ce9bbfd9c0_0_45"/>
            <p:cNvSpPr txBox="1"/>
            <p:nvPr/>
          </p:nvSpPr>
          <p:spPr>
            <a:xfrm>
              <a:off x="345" y="85"/>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97" name="Google Shape;197;g2ce9bbfd9c0_0_45"/>
            <p:cNvSpPr txBox="1"/>
            <p:nvPr/>
          </p:nvSpPr>
          <p:spPr>
            <a:xfrm>
              <a:off x="173" y="173"/>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98" name="Google Shape;198;g2ce9bbfd9c0_0_45"/>
            <p:cNvSpPr txBox="1"/>
            <p:nvPr/>
          </p:nvSpPr>
          <p:spPr>
            <a:xfrm>
              <a:off x="83" y="86"/>
              <a:ext cx="0" cy="0"/>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99" name="Google Shape;199;g2ce9bbfd9c0_0_45"/>
            <p:cNvSpPr txBox="1"/>
            <p:nvPr/>
          </p:nvSpPr>
          <p:spPr>
            <a:xfrm>
              <a:off x="258" y="171"/>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00" name="Google Shape;200;g2ce9bbfd9c0_0_45"/>
            <p:cNvSpPr txBox="1"/>
            <p:nvPr/>
          </p:nvSpPr>
          <p:spPr>
            <a:xfrm>
              <a:off x="173" y="258"/>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201" name="Google Shape;201;g2ce9bbfd9c0_0_45"/>
          <p:cNvSpPr txBox="1">
            <a:spLocks noGrp="1"/>
          </p:cNvSpPr>
          <p:nvPr>
            <p:ph type="title"/>
          </p:nvPr>
        </p:nvSpPr>
        <p:spPr>
          <a:xfrm>
            <a:off x="755650" y="546100"/>
            <a:ext cx="7416900" cy="597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n-US" sz="2000" b="1"/>
              <a:t>Πολιτική Επικοινωνία, Κοινή Γνώμη και Αξίες</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g2ce9bbfd9c0_0_60"/>
          <p:cNvSpPr txBox="1">
            <a:spLocks noGrp="1"/>
          </p:cNvSpPr>
          <p:nvPr>
            <p:ph type="body" idx="1"/>
          </p:nvPr>
        </p:nvSpPr>
        <p:spPr>
          <a:xfrm>
            <a:off x="136025" y="1196975"/>
            <a:ext cx="9008100" cy="5661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lvl="0" indent="0" algn="just" rtl="0">
              <a:lnSpc>
                <a:spcPct val="115000"/>
              </a:lnSpc>
              <a:spcBef>
                <a:spcPts val="0"/>
              </a:spcBef>
              <a:spcAft>
                <a:spcPts val="0"/>
              </a:spcAft>
              <a:buNone/>
            </a:pPr>
            <a:r>
              <a:rPr lang="en-US" sz="2000"/>
              <a:t>Ο Schwartz (1994) διακρίνει επίσης 10 διαφορετικούς τύπους/ ομάδες που μας βοηθούν να εξειδικεύσουμε τις πολλές αξίες. </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r>
              <a:rPr lang="en-US" sz="2000"/>
              <a:t>6. οι αξίες της εξουσίας (κοινωνική θέση, έλεγχος και κυριαρχία στους ανθρώπους και σε διάφορους πόρους)</a:t>
            </a:r>
            <a:endParaRPr sz="2000"/>
          </a:p>
          <a:p>
            <a:pPr marL="0" lvl="0" indent="0" algn="just" rtl="0">
              <a:lnSpc>
                <a:spcPct val="115000"/>
              </a:lnSpc>
              <a:spcBef>
                <a:spcPts val="0"/>
              </a:spcBef>
              <a:spcAft>
                <a:spcPts val="0"/>
              </a:spcAft>
              <a:buClr>
                <a:schemeClr val="dk1"/>
              </a:buClr>
              <a:buSzPts val="1100"/>
              <a:buFont typeface="Arial"/>
              <a:buNone/>
            </a:pPr>
            <a:endParaRPr sz="2000"/>
          </a:p>
          <a:p>
            <a:pPr marL="0" lvl="0" indent="0" algn="just" rtl="0">
              <a:lnSpc>
                <a:spcPct val="115000"/>
              </a:lnSpc>
              <a:spcBef>
                <a:spcPts val="0"/>
              </a:spcBef>
              <a:spcAft>
                <a:spcPts val="0"/>
              </a:spcAft>
              <a:buClr>
                <a:schemeClr val="dk1"/>
              </a:buClr>
              <a:buSzPts val="1100"/>
              <a:buFont typeface="Arial"/>
              <a:buNone/>
            </a:pPr>
            <a:r>
              <a:rPr lang="en-US" sz="2000"/>
              <a:t>7. οι αξίες της επιτυχίας (ατομική/ προσωπική επιτυχία με βάση τα κοινωνικά πρότυπα)</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Clr>
                <a:schemeClr val="dk1"/>
              </a:buClr>
              <a:buSzPts val="1100"/>
              <a:buFont typeface="Arial"/>
              <a:buNone/>
            </a:pPr>
            <a:r>
              <a:rPr lang="en-US" sz="2000"/>
              <a:t>8. οι αξίες της απόλαυσης</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Clr>
                <a:schemeClr val="dk1"/>
              </a:buClr>
              <a:buSzPts val="1100"/>
              <a:buFont typeface="Arial"/>
              <a:buNone/>
            </a:pPr>
            <a:r>
              <a:rPr lang="en-US" sz="2000"/>
              <a:t>9. οι αξίες της παρακίνησης (ενθουσιασμός, πρωτοτυπία και άλλες προκλήσεις)</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Clr>
                <a:schemeClr val="dk1"/>
              </a:buClr>
              <a:buSzPts val="1100"/>
              <a:buFont typeface="Arial"/>
              <a:buNone/>
            </a:pPr>
            <a:r>
              <a:rPr lang="en-US" sz="2000"/>
              <a:t>10. οι αξίες της αυτοεκπλήρωσης (ανεξάρτητη σκέψη, επιλογή, δημιουργία, εξερεύνηση) </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endParaRPr sz="2000"/>
          </a:p>
        </p:txBody>
      </p:sp>
      <p:grpSp>
        <p:nvGrpSpPr>
          <p:cNvPr id="207" name="Google Shape;207;g2ce9bbfd9c0_0_60"/>
          <p:cNvGrpSpPr/>
          <p:nvPr/>
        </p:nvGrpSpPr>
        <p:grpSpPr>
          <a:xfrm>
            <a:off x="0" y="0"/>
            <a:ext cx="8985250" cy="611188"/>
            <a:chOff x="0" y="0"/>
            <a:chExt cx="5660" cy="385"/>
          </a:xfrm>
        </p:grpSpPr>
        <p:sp>
          <p:nvSpPr>
            <p:cNvPr id="208" name="Google Shape;208;g2ce9bbfd9c0_0_60"/>
            <p:cNvSpPr txBox="1"/>
            <p:nvPr/>
          </p:nvSpPr>
          <p:spPr>
            <a:xfrm>
              <a:off x="0" y="0"/>
              <a:ext cx="300" cy="300"/>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09" name="Google Shape;209;g2ce9bbfd9c0_0_60"/>
            <p:cNvSpPr txBox="1"/>
            <p:nvPr/>
          </p:nvSpPr>
          <p:spPr>
            <a:xfrm>
              <a:off x="260" y="85"/>
              <a:ext cx="5400" cy="300"/>
            </a:xfrm>
            <a:prstGeom prst="rect">
              <a:avLst/>
            </a:prstGeom>
            <a:solidFill>
              <a:srgbClr val="DDDDDD">
                <a:alpha val="74510"/>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10" name="Google Shape;210;g2ce9bbfd9c0_0_60"/>
            <p:cNvSpPr txBox="1"/>
            <p:nvPr/>
          </p:nvSpPr>
          <p:spPr>
            <a:xfrm>
              <a:off x="258" y="85"/>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11" name="Google Shape;211;g2ce9bbfd9c0_0_60"/>
            <p:cNvSpPr txBox="1"/>
            <p:nvPr/>
          </p:nvSpPr>
          <p:spPr>
            <a:xfrm>
              <a:off x="345" y="0"/>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12" name="Google Shape;212;g2ce9bbfd9c0_0_60"/>
            <p:cNvSpPr txBox="1"/>
            <p:nvPr/>
          </p:nvSpPr>
          <p:spPr>
            <a:xfrm>
              <a:off x="345" y="85"/>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13" name="Google Shape;213;g2ce9bbfd9c0_0_60"/>
            <p:cNvSpPr txBox="1"/>
            <p:nvPr/>
          </p:nvSpPr>
          <p:spPr>
            <a:xfrm>
              <a:off x="173" y="173"/>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14" name="Google Shape;214;g2ce9bbfd9c0_0_60"/>
            <p:cNvSpPr txBox="1"/>
            <p:nvPr/>
          </p:nvSpPr>
          <p:spPr>
            <a:xfrm>
              <a:off x="83" y="86"/>
              <a:ext cx="0" cy="0"/>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15" name="Google Shape;215;g2ce9bbfd9c0_0_60"/>
            <p:cNvSpPr txBox="1"/>
            <p:nvPr/>
          </p:nvSpPr>
          <p:spPr>
            <a:xfrm>
              <a:off x="258" y="171"/>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16" name="Google Shape;216;g2ce9bbfd9c0_0_60"/>
            <p:cNvSpPr txBox="1"/>
            <p:nvPr/>
          </p:nvSpPr>
          <p:spPr>
            <a:xfrm>
              <a:off x="173" y="258"/>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217" name="Google Shape;217;g2ce9bbfd9c0_0_60"/>
          <p:cNvSpPr txBox="1">
            <a:spLocks noGrp="1"/>
          </p:cNvSpPr>
          <p:nvPr>
            <p:ph type="title"/>
          </p:nvPr>
        </p:nvSpPr>
        <p:spPr>
          <a:xfrm>
            <a:off x="755650" y="546100"/>
            <a:ext cx="7416900" cy="597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n-US" sz="2000" b="1"/>
              <a:t>Πολιτική Επικοινωνία, Κοινή Γνώμη και Αξίες</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2ce9bbfd9c0_0_75"/>
          <p:cNvSpPr txBox="1">
            <a:spLocks noGrp="1"/>
          </p:cNvSpPr>
          <p:nvPr>
            <p:ph type="body" idx="1"/>
          </p:nvPr>
        </p:nvSpPr>
        <p:spPr>
          <a:xfrm>
            <a:off x="136025" y="1196975"/>
            <a:ext cx="9008100" cy="5661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lvl="0" indent="0" algn="just" rtl="0">
              <a:lnSpc>
                <a:spcPct val="115000"/>
              </a:lnSpc>
              <a:spcBef>
                <a:spcPts val="0"/>
              </a:spcBef>
              <a:spcAft>
                <a:spcPts val="0"/>
              </a:spcAft>
              <a:buNone/>
            </a:pPr>
            <a:r>
              <a:rPr lang="en-US" sz="2000"/>
              <a:t>Ο Schwartz (1994) διακρίνει επίσης 10 διαφορετικούς τύπους/ ομάδες που μας βοηθούν να εξειδικεύσουμε τις πολλές αξίες. </a:t>
            </a:r>
            <a:endParaRPr sz="2000"/>
          </a:p>
          <a:p>
            <a:pPr marL="0" lvl="0" indent="0" algn="just" rtl="0">
              <a:lnSpc>
                <a:spcPct val="115000"/>
              </a:lnSpc>
              <a:spcBef>
                <a:spcPts val="0"/>
              </a:spcBef>
              <a:spcAft>
                <a:spcPts val="0"/>
              </a:spcAft>
              <a:buNone/>
            </a:pPr>
            <a:endParaRPr sz="2000"/>
          </a:p>
          <a:p>
            <a:pPr marL="0" lvl="0" indent="0" algn="just" rtl="0">
              <a:lnSpc>
                <a:spcPct val="115000"/>
              </a:lnSpc>
              <a:spcBef>
                <a:spcPts val="0"/>
              </a:spcBef>
              <a:spcAft>
                <a:spcPts val="0"/>
              </a:spcAft>
              <a:buNone/>
            </a:pPr>
            <a:endParaRPr sz="2000"/>
          </a:p>
        </p:txBody>
      </p:sp>
      <p:grpSp>
        <p:nvGrpSpPr>
          <p:cNvPr id="223" name="Google Shape;223;g2ce9bbfd9c0_0_75"/>
          <p:cNvGrpSpPr/>
          <p:nvPr/>
        </p:nvGrpSpPr>
        <p:grpSpPr>
          <a:xfrm>
            <a:off x="0" y="0"/>
            <a:ext cx="8985250" cy="611188"/>
            <a:chOff x="0" y="0"/>
            <a:chExt cx="5660" cy="385"/>
          </a:xfrm>
        </p:grpSpPr>
        <p:sp>
          <p:nvSpPr>
            <p:cNvPr id="224" name="Google Shape;224;g2ce9bbfd9c0_0_75"/>
            <p:cNvSpPr txBox="1"/>
            <p:nvPr/>
          </p:nvSpPr>
          <p:spPr>
            <a:xfrm>
              <a:off x="0" y="0"/>
              <a:ext cx="300" cy="300"/>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25" name="Google Shape;225;g2ce9bbfd9c0_0_75"/>
            <p:cNvSpPr txBox="1"/>
            <p:nvPr/>
          </p:nvSpPr>
          <p:spPr>
            <a:xfrm>
              <a:off x="260" y="85"/>
              <a:ext cx="5400" cy="300"/>
            </a:xfrm>
            <a:prstGeom prst="rect">
              <a:avLst/>
            </a:prstGeom>
            <a:solidFill>
              <a:srgbClr val="DDDDDD">
                <a:alpha val="74510"/>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26" name="Google Shape;226;g2ce9bbfd9c0_0_75"/>
            <p:cNvSpPr txBox="1"/>
            <p:nvPr/>
          </p:nvSpPr>
          <p:spPr>
            <a:xfrm>
              <a:off x="258" y="85"/>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27" name="Google Shape;227;g2ce9bbfd9c0_0_75"/>
            <p:cNvSpPr txBox="1"/>
            <p:nvPr/>
          </p:nvSpPr>
          <p:spPr>
            <a:xfrm>
              <a:off x="345" y="0"/>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28" name="Google Shape;228;g2ce9bbfd9c0_0_75"/>
            <p:cNvSpPr txBox="1"/>
            <p:nvPr/>
          </p:nvSpPr>
          <p:spPr>
            <a:xfrm>
              <a:off x="345" y="85"/>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29" name="Google Shape;229;g2ce9bbfd9c0_0_75"/>
            <p:cNvSpPr txBox="1"/>
            <p:nvPr/>
          </p:nvSpPr>
          <p:spPr>
            <a:xfrm>
              <a:off x="173" y="173"/>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30" name="Google Shape;230;g2ce9bbfd9c0_0_75"/>
            <p:cNvSpPr txBox="1"/>
            <p:nvPr/>
          </p:nvSpPr>
          <p:spPr>
            <a:xfrm>
              <a:off x="83" y="86"/>
              <a:ext cx="0" cy="0"/>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31" name="Google Shape;231;g2ce9bbfd9c0_0_75"/>
            <p:cNvSpPr txBox="1"/>
            <p:nvPr/>
          </p:nvSpPr>
          <p:spPr>
            <a:xfrm>
              <a:off x="258" y="171"/>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32" name="Google Shape;232;g2ce9bbfd9c0_0_75"/>
            <p:cNvSpPr txBox="1"/>
            <p:nvPr/>
          </p:nvSpPr>
          <p:spPr>
            <a:xfrm>
              <a:off x="173" y="258"/>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233" name="Google Shape;233;g2ce9bbfd9c0_0_75"/>
          <p:cNvSpPr txBox="1">
            <a:spLocks noGrp="1"/>
          </p:cNvSpPr>
          <p:nvPr>
            <p:ph type="title"/>
          </p:nvPr>
        </p:nvSpPr>
        <p:spPr>
          <a:xfrm>
            <a:off x="755650" y="546100"/>
            <a:ext cx="7416900" cy="597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n-US" sz="2000" b="1"/>
              <a:t>Πολιτική Επικοινωνία, Κοινή Γνώμη και Αξίες</a:t>
            </a:r>
            <a:endParaRPr/>
          </a:p>
        </p:txBody>
      </p:sp>
      <p:pic>
        <p:nvPicPr>
          <p:cNvPr id="234" name="Google Shape;234;g2ce9bbfd9c0_0_75"/>
          <p:cNvPicPr preferRelativeResize="0"/>
          <p:nvPr/>
        </p:nvPicPr>
        <p:blipFill>
          <a:blip r:embed="rId3">
            <a:alphaModFix/>
          </a:blip>
          <a:stretch>
            <a:fillRect/>
          </a:stretch>
        </p:blipFill>
        <p:spPr>
          <a:xfrm>
            <a:off x="316650" y="1994150"/>
            <a:ext cx="7855900" cy="46653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g2ce9bbfd9c0_0_91"/>
          <p:cNvSpPr txBox="1">
            <a:spLocks noGrp="1"/>
          </p:cNvSpPr>
          <p:nvPr>
            <p:ph type="body" idx="1"/>
          </p:nvPr>
        </p:nvSpPr>
        <p:spPr>
          <a:xfrm>
            <a:off x="136025" y="1196975"/>
            <a:ext cx="9008100" cy="5661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457200" lvl="0" indent="-355600" algn="just" rtl="0">
              <a:lnSpc>
                <a:spcPct val="115000"/>
              </a:lnSpc>
              <a:spcBef>
                <a:spcPts val="0"/>
              </a:spcBef>
              <a:spcAft>
                <a:spcPts val="0"/>
              </a:spcAft>
              <a:buSzPts val="2000"/>
              <a:buChar char="-"/>
            </a:pPr>
            <a:r>
              <a:rPr lang="en-US" sz="2000"/>
              <a:t>Οι πολίτες έχουν μεγάλη εμπειρία ως προς την εφαρμογή και χρήση των αξιών στις επιλογές τους (πολιτικές και μη). Οπωσδήποτε, χρησιμοποιούν και εφαρμόζουν και ανθρώπινες αξίες στο πεδίο της πολιτικής. Είναι και αυτό ένα στοιχείο μιας αποτελεσματικής στρατηγικής για τις αποφάσεις τους (π.χ. ποια επιλογή/ ποια απόφαση αντιστοιχεί καλύτερα σε μια αξία) </a:t>
            </a:r>
            <a:endParaRPr sz="2000"/>
          </a:p>
          <a:p>
            <a:pPr marL="457200" lvl="0" indent="0" algn="just" rtl="0">
              <a:lnSpc>
                <a:spcPct val="115000"/>
              </a:lnSpc>
              <a:spcBef>
                <a:spcPts val="0"/>
              </a:spcBef>
              <a:spcAft>
                <a:spcPts val="0"/>
              </a:spcAft>
              <a:buNone/>
            </a:pPr>
            <a:endParaRPr sz="2000"/>
          </a:p>
          <a:p>
            <a:pPr marL="457200" lvl="0" indent="0" algn="just" rtl="0">
              <a:lnSpc>
                <a:spcPct val="115000"/>
              </a:lnSpc>
              <a:spcBef>
                <a:spcPts val="0"/>
              </a:spcBef>
              <a:spcAft>
                <a:spcPts val="0"/>
              </a:spcAft>
              <a:buNone/>
            </a:pPr>
            <a:r>
              <a:rPr lang="en-US" sz="2000"/>
              <a:t>Παραδείγματα: </a:t>
            </a:r>
            <a:endParaRPr sz="2000"/>
          </a:p>
          <a:p>
            <a:pPr marL="457200" lvl="0" indent="0" algn="just" rtl="0">
              <a:lnSpc>
                <a:spcPct val="115000"/>
              </a:lnSpc>
              <a:spcBef>
                <a:spcPts val="0"/>
              </a:spcBef>
              <a:spcAft>
                <a:spcPts val="0"/>
              </a:spcAft>
              <a:buNone/>
            </a:pPr>
            <a:endParaRPr sz="2000"/>
          </a:p>
          <a:p>
            <a:pPr marL="457200" lvl="0" indent="-355600" algn="just" rtl="0">
              <a:lnSpc>
                <a:spcPct val="115000"/>
              </a:lnSpc>
              <a:spcBef>
                <a:spcPts val="0"/>
              </a:spcBef>
              <a:spcAft>
                <a:spcPts val="0"/>
              </a:spcAft>
              <a:buSzPts val="2000"/>
              <a:buChar char="■"/>
            </a:pPr>
            <a:r>
              <a:rPr lang="en-US" sz="2000"/>
              <a:t>‘’Black Lives Matter’’ (οικουμενικές αξίες) </a:t>
            </a:r>
            <a:endParaRPr sz="2000"/>
          </a:p>
          <a:p>
            <a:pPr marL="457200" lvl="0" indent="-355600" algn="just" rtl="0">
              <a:lnSpc>
                <a:spcPct val="115000"/>
              </a:lnSpc>
              <a:spcBef>
                <a:spcPts val="0"/>
              </a:spcBef>
              <a:spcAft>
                <a:spcPts val="0"/>
              </a:spcAft>
              <a:buSzPts val="2000"/>
              <a:buChar char="■"/>
            </a:pPr>
            <a:r>
              <a:rPr lang="en-US" sz="2000"/>
              <a:t>“LGBTQ’’ (οικουμενικές αξίες) </a:t>
            </a:r>
            <a:endParaRPr sz="2000"/>
          </a:p>
          <a:p>
            <a:pPr marL="0" lvl="0" indent="0" algn="just" rtl="0">
              <a:lnSpc>
                <a:spcPct val="115000"/>
              </a:lnSpc>
              <a:spcBef>
                <a:spcPts val="0"/>
              </a:spcBef>
              <a:spcAft>
                <a:spcPts val="0"/>
              </a:spcAft>
              <a:buNone/>
            </a:pPr>
            <a:endParaRPr sz="2000"/>
          </a:p>
          <a:p>
            <a:pPr marL="457200" lvl="0" indent="-355600" algn="just" rtl="0">
              <a:lnSpc>
                <a:spcPct val="115000"/>
              </a:lnSpc>
              <a:spcBef>
                <a:spcPts val="0"/>
              </a:spcBef>
              <a:spcAft>
                <a:spcPts val="0"/>
              </a:spcAft>
              <a:buSzPts val="2000"/>
              <a:buChar char="-"/>
            </a:pPr>
            <a:r>
              <a:rPr lang="en-US" sz="2000" b="1"/>
              <a:t>Μια πιο δύσκολη περίπτωση</a:t>
            </a:r>
            <a:r>
              <a:rPr lang="en-US" sz="2000"/>
              <a:t>: Ποια αξία υπερασπίζεται κάποιος που αντιδρά στην ενίσχυση του κράτους πρόνοιας, δηλαδή στην αύξηση της φορολογίας των εχόντων και κατεχόντων υπερ των λιγότερο προνομιούχων; </a:t>
            </a:r>
            <a:endParaRPr sz="2000"/>
          </a:p>
          <a:p>
            <a:pPr marL="0" lvl="0" indent="0" algn="just" rtl="0">
              <a:lnSpc>
                <a:spcPct val="115000"/>
              </a:lnSpc>
              <a:spcBef>
                <a:spcPts val="0"/>
              </a:spcBef>
              <a:spcAft>
                <a:spcPts val="0"/>
              </a:spcAft>
              <a:buNone/>
            </a:pPr>
            <a:endParaRPr sz="2000"/>
          </a:p>
        </p:txBody>
      </p:sp>
      <p:grpSp>
        <p:nvGrpSpPr>
          <p:cNvPr id="240" name="Google Shape;240;g2ce9bbfd9c0_0_91"/>
          <p:cNvGrpSpPr/>
          <p:nvPr/>
        </p:nvGrpSpPr>
        <p:grpSpPr>
          <a:xfrm>
            <a:off x="0" y="0"/>
            <a:ext cx="8985250" cy="611188"/>
            <a:chOff x="0" y="0"/>
            <a:chExt cx="5660" cy="385"/>
          </a:xfrm>
        </p:grpSpPr>
        <p:sp>
          <p:nvSpPr>
            <p:cNvPr id="241" name="Google Shape;241;g2ce9bbfd9c0_0_91"/>
            <p:cNvSpPr txBox="1"/>
            <p:nvPr/>
          </p:nvSpPr>
          <p:spPr>
            <a:xfrm>
              <a:off x="0" y="0"/>
              <a:ext cx="300" cy="300"/>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42" name="Google Shape;242;g2ce9bbfd9c0_0_91"/>
            <p:cNvSpPr txBox="1"/>
            <p:nvPr/>
          </p:nvSpPr>
          <p:spPr>
            <a:xfrm>
              <a:off x="260" y="85"/>
              <a:ext cx="5400" cy="300"/>
            </a:xfrm>
            <a:prstGeom prst="rect">
              <a:avLst/>
            </a:prstGeom>
            <a:solidFill>
              <a:srgbClr val="DDDDDD">
                <a:alpha val="74510"/>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43" name="Google Shape;243;g2ce9bbfd9c0_0_91"/>
            <p:cNvSpPr txBox="1"/>
            <p:nvPr/>
          </p:nvSpPr>
          <p:spPr>
            <a:xfrm>
              <a:off x="258" y="85"/>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44" name="Google Shape;244;g2ce9bbfd9c0_0_91"/>
            <p:cNvSpPr txBox="1"/>
            <p:nvPr/>
          </p:nvSpPr>
          <p:spPr>
            <a:xfrm>
              <a:off x="345" y="0"/>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45" name="Google Shape;245;g2ce9bbfd9c0_0_91"/>
            <p:cNvSpPr txBox="1"/>
            <p:nvPr/>
          </p:nvSpPr>
          <p:spPr>
            <a:xfrm>
              <a:off x="345" y="85"/>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46" name="Google Shape;246;g2ce9bbfd9c0_0_91"/>
            <p:cNvSpPr txBox="1"/>
            <p:nvPr/>
          </p:nvSpPr>
          <p:spPr>
            <a:xfrm>
              <a:off x="173" y="173"/>
              <a:ext cx="0" cy="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47" name="Google Shape;247;g2ce9bbfd9c0_0_91"/>
            <p:cNvSpPr txBox="1"/>
            <p:nvPr/>
          </p:nvSpPr>
          <p:spPr>
            <a:xfrm>
              <a:off x="83" y="86"/>
              <a:ext cx="0" cy="0"/>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48" name="Google Shape;248;g2ce9bbfd9c0_0_91"/>
            <p:cNvSpPr txBox="1"/>
            <p:nvPr/>
          </p:nvSpPr>
          <p:spPr>
            <a:xfrm>
              <a:off x="258" y="171"/>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49" name="Google Shape;249;g2ce9bbfd9c0_0_91"/>
            <p:cNvSpPr txBox="1"/>
            <p:nvPr/>
          </p:nvSpPr>
          <p:spPr>
            <a:xfrm>
              <a:off x="173" y="258"/>
              <a:ext cx="0" cy="0"/>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250" name="Google Shape;250;g2ce9bbfd9c0_0_91"/>
          <p:cNvSpPr txBox="1">
            <a:spLocks noGrp="1"/>
          </p:cNvSpPr>
          <p:nvPr>
            <p:ph type="title"/>
          </p:nvPr>
        </p:nvSpPr>
        <p:spPr>
          <a:xfrm>
            <a:off x="755650" y="546100"/>
            <a:ext cx="7416900" cy="597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n-US" sz="2000" b="1"/>
              <a:t>Πολιτική Επικοινωνία, Κοινή Γνώμη και Αξίες</a:t>
            </a:r>
            <a:endParaRPr/>
          </a:p>
        </p:txBody>
      </p:sp>
    </p:spTree>
  </p:cSld>
  <p:clrMapOvr>
    <a:masterClrMapping/>
  </p:clrMapOvr>
</p:sld>
</file>

<file path=ppt/theme/theme1.xml><?xml version="1.0" encoding="utf-8"?>
<a:theme xmlns:a="http://schemas.openxmlformats.org/drawingml/2006/main" name="1_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1881</Words>
  <PresentationFormat>Προβολή στην οθόνη (4:3)</PresentationFormat>
  <Paragraphs>173</Paragraphs>
  <Slides>18</Slides>
  <Notes>18</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2</vt:i4>
      </vt:variant>
      <vt:variant>
        <vt:lpstr>Τίτλοι διαφανειών</vt:lpstr>
      </vt:variant>
      <vt:variant>
        <vt:i4>18</vt:i4>
      </vt:variant>
    </vt:vector>
  </HeadingPairs>
  <TitlesOfParts>
    <vt:vector size="25" baseType="lpstr">
      <vt:lpstr>Arial</vt:lpstr>
      <vt:lpstr>Book Antiqua</vt:lpstr>
      <vt:lpstr>Garamond</vt:lpstr>
      <vt:lpstr>Noto Sans Symbols</vt:lpstr>
      <vt:lpstr>Arial Black</vt:lpstr>
      <vt:lpstr>1_Pixel</vt:lpstr>
      <vt:lpstr>Pixel</vt:lpstr>
      <vt:lpstr>10o Μάθημα: Πολιτική Επικοινωνία, Κοινή Γνώμη και Αξίες</vt:lpstr>
      <vt:lpstr>Πολιτική Επικοινωνία, Κοινή Γνώμη και Αξίες</vt:lpstr>
      <vt:lpstr>Πολιτική Επικοινωνία, Κοινή Γνώμη και Αξίες</vt:lpstr>
      <vt:lpstr>Πολιτική Επικοινωνία, Κοινή Γνώμη και Αξίες</vt:lpstr>
      <vt:lpstr>Πολιτική Επικοινωνία, Κοινή Γνώμη και Αξίες</vt:lpstr>
      <vt:lpstr>Πολιτική Επικοινωνία, Κοινή Γνώμη και Αξίες</vt:lpstr>
      <vt:lpstr>Πολιτική Επικοινωνία, Κοινή Γνώμη και Αξίες</vt:lpstr>
      <vt:lpstr>Πολιτική Επικοινωνία, Κοινή Γνώμη και Αξίες</vt:lpstr>
      <vt:lpstr>Πολιτική Επικοινωνία, Κοινή Γνώμη και Αξίες</vt:lpstr>
      <vt:lpstr>Πολιτική Επικοινωνία, Κοινή Γνώμη και Αξίες</vt:lpstr>
      <vt:lpstr>Πολιτική Επικοινωνία, Κοινή Γνώμη και Αξίες</vt:lpstr>
      <vt:lpstr>Πολιτική Επικοινωνία, Κοινή Γνώμη και Αξίες</vt:lpstr>
      <vt:lpstr>Πολιτική Επικοινωνία, Κοινή Γνώμη και Αξίες</vt:lpstr>
      <vt:lpstr>Πολιτική Επικοινωνία, Κοινή Γνώμη και Αξίες</vt:lpstr>
      <vt:lpstr>Πολιτική Επικοινωνία, Κοινή Γνώμη και Αξίες</vt:lpstr>
      <vt:lpstr>Πολιτική Επικοινωνία, Κοινή Γνώμη και Αξίες</vt:lpstr>
      <vt:lpstr>Πολιτική Επικοινωνία, Κοινή Γνώμη και Αξίες</vt:lpstr>
      <vt:lpstr>Πολιτική Επικοινωνία, Κοινή Γνώμη και Αξίες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10o Μάθημα: Πολιτική Επικοινωνία, Κοινή Γνώμη και Αξίες</dc:title>
  <dc:creator>mmarkouli</dc:creator>
  <cp:lastModifiedBy>User</cp:lastModifiedBy>
  <cp:revision>1</cp:revision>
  <dcterms:created xsi:type="dcterms:W3CDTF">2011-02-18T06:08:25Z</dcterms:created>
  <dcterms:modified xsi:type="dcterms:W3CDTF">2025-05-12T08:49:09Z</dcterms:modified>
</cp:coreProperties>
</file>