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Lst>
  <p:sldSz cx="9144000" cy="6858000" type="screen4x3"/>
  <p:notesSz cx="6858000" cy="9144000"/>
  <p:embeddedFontLst>
    <p:embeddedFont>
      <p:font typeface="Book Antiqua" pitchFamily="18" charset="0"/>
      <p:regular r:id="rId15"/>
      <p:bold r:id="rId16"/>
      <p:italic r:id="rId17"/>
      <p:boldItalic r:id="rId18"/>
    </p:embeddedFont>
    <p:embeddedFont>
      <p:font typeface="Garamond" pitchFamily="18" charset="0"/>
      <p:regular r:id="rId19"/>
      <p:bold r:id="rId20"/>
      <p: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A4A3A4"/>
          </p15:clr>
        </p15:guide>
        <p15:guide id="2" pos="2880">
          <p15:clr>
            <a:srgbClr val="A4A3A4"/>
          </p15:clr>
        </p15:guide>
      </p15:sldGuideLst>
    </p:ext>
    <p:ext uri="{2D200454-40CA-4A62-9FC3-DE9A4176ACB9}">
      <p15:notes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880">
          <p15:clr>
            <a:srgbClr val="A4A3A4"/>
          </p15:clr>
        </p15:guide>
        <p15:guide id="2" pos="2160">
          <p15:clr>
            <a:srgbClr val="A4A3A4"/>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5" roundtripDataSignature="AMtx7miLYpudFk95RXMiQh6grjVD5i9E3g=="/>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70" d="100"/>
          <a:sy n="70" d="100"/>
        </p:scale>
        <p:origin x="-1810" y="-36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3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 name="Google Shape;4;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 name="Google Shape;5;n"/>
          <p:cNvSpPr>
            <a:spLocks noGrp="1" noRot="1" noChangeAspect="1"/>
          </p:cNvSpPr>
          <p:nvPr>
            <p:ph type="sldImg" idx="2"/>
          </p:nvPr>
        </p:nvSpPr>
        <p:spPr>
          <a:xfrm>
            <a:off x="1371600" y="763588"/>
            <a:ext cx="5024438" cy="376713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 name="Google Shape;6;n"/>
          <p:cNvSpPr txBox="1">
            <a:spLocks noGrp="1"/>
          </p:cNvSpPr>
          <p:nvPr>
            <p:ph type="body" idx="1"/>
          </p:nvPr>
        </p:nvSpPr>
        <p:spPr>
          <a:xfrm>
            <a:off x="777875" y="4776788"/>
            <a:ext cx="6213475" cy="45212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hdr" idx="3"/>
          </p:nvPr>
        </p:nvSpPr>
        <p:spPr>
          <a:xfrm>
            <a:off x="0" y="0"/>
            <a:ext cx="3368675" cy="498475"/>
          </a:xfrm>
          <a:prstGeom prst="rect">
            <a:avLst/>
          </a:prstGeom>
          <a:noFill/>
          <a:ln>
            <a:noFill/>
          </a:ln>
        </p:spPr>
        <p:txBody>
          <a:bodyPr spcFirstLastPara="1" wrap="square" lIns="0" tIns="0" rIns="0" bIns="0" anchor="t"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8" name="Google Shape;8;n"/>
          <p:cNvSpPr txBox="1">
            <a:spLocks noGrp="1"/>
          </p:cNvSpPr>
          <p:nvPr>
            <p:ph type="dt" idx="10"/>
          </p:nvPr>
        </p:nvSpPr>
        <p:spPr>
          <a:xfrm>
            <a:off x="4398963" y="0"/>
            <a:ext cx="3368675" cy="498475"/>
          </a:xfrm>
          <a:prstGeom prst="rect">
            <a:avLst/>
          </a:prstGeom>
          <a:noFill/>
          <a:ln>
            <a:noFill/>
          </a:ln>
        </p:spPr>
        <p:txBody>
          <a:bodyPr spcFirstLastPara="1" wrap="square" lIns="0" tIns="0" rIns="0" bIns="0" anchor="t" anchorCtr="0">
            <a:noAutofit/>
          </a:bodyPr>
          <a:lstStyle>
            <a:lvl1pPr marR="0" lvl="0" algn="r"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9" name="Google Shape;9;n"/>
          <p:cNvSpPr txBox="1">
            <a:spLocks noGrp="1"/>
          </p:cNvSpPr>
          <p:nvPr>
            <p:ph type="ftr" idx="11"/>
          </p:nvPr>
        </p:nvSpPr>
        <p:spPr>
          <a:xfrm>
            <a:off x="0" y="9555163"/>
            <a:ext cx="3368675" cy="498475"/>
          </a:xfrm>
          <a:prstGeom prst="rect">
            <a:avLst/>
          </a:prstGeom>
          <a:noFill/>
          <a:ln>
            <a:noFill/>
          </a:ln>
        </p:spPr>
        <p:txBody>
          <a:bodyPr spcFirstLastPara="1" wrap="square" lIns="0" tIns="0" rIns="0" bIns="0" anchor="b"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0" name="Google Shape;10;n"/>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a:t>
            </a:fld>
            <a:endParaRPr sz="1400" b="0"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a:t>
            </a:fld>
            <a:endParaRPr/>
          </a:p>
        </p:txBody>
      </p:sp>
      <p:sp>
        <p:nvSpPr>
          <p:cNvPr id="143" name="Google Shape;143;p1: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a:t>
            </a:fld>
            <a:endParaRPr sz="1400" b="0" i="0" u="none" strike="noStrike" cap="none">
              <a:solidFill>
                <a:srgbClr val="000000"/>
              </a:solidFill>
              <a:latin typeface="Times New Roman"/>
              <a:ea typeface="Times New Roman"/>
              <a:cs typeface="Times New Roman"/>
              <a:sym typeface="Times New Roman"/>
            </a:endParaRPr>
          </a:p>
        </p:txBody>
      </p:sp>
      <p:sp>
        <p:nvSpPr>
          <p:cNvPr id="144" name="Google Shape;1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45" name="Google Shape;145;p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10</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10</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10</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11</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11</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11</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12</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12</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12</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3</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3</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3</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4</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4</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4</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5</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5</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5</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6</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6</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6</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7</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7</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7</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8</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8</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8</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9</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9</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9</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
        <p:cNvGrpSpPr/>
        <p:nvPr/>
      </p:nvGrpSpPr>
      <p:grpSpPr>
        <a:xfrm>
          <a:off x="0" y="0"/>
          <a:ext cx="0" cy="0"/>
          <a:chOff x="0" y="0"/>
          <a:chExt cx="0" cy="0"/>
        </a:xfrm>
      </p:grpSpPr>
      <p:sp>
        <p:nvSpPr>
          <p:cNvPr id="32" name="Google Shape;32;p3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46"/>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2" name="Google Shape;72;p46"/>
          <p:cNvSpPr txBox="1">
            <a:spLocks noGrp="1"/>
          </p:cNvSpPr>
          <p:nvPr>
            <p:ph type="body" idx="1"/>
          </p:nvPr>
        </p:nvSpPr>
        <p:spPr>
          <a:xfrm rot="5400000">
            <a:off x="2309019" y="-246856"/>
            <a:ext cx="4521200" cy="822483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46"/>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47"/>
          <p:cNvSpPr txBox="1">
            <a:spLocks noGrp="1"/>
          </p:cNvSpPr>
          <p:nvPr>
            <p:ph type="title"/>
          </p:nvPr>
        </p:nvSpPr>
        <p:spPr>
          <a:xfrm rot="5400000">
            <a:off x="4727575" y="2171700"/>
            <a:ext cx="5853113" cy="205581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6" name="Google Shape;76;p47"/>
          <p:cNvSpPr txBox="1">
            <a:spLocks noGrp="1"/>
          </p:cNvSpPr>
          <p:nvPr>
            <p:ph type="body" idx="1"/>
          </p:nvPr>
        </p:nvSpPr>
        <p:spPr>
          <a:xfrm rot="5400000">
            <a:off x="538956" y="191294"/>
            <a:ext cx="5853113" cy="6016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7"/>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3"/>
        <p:cNvGrpSpPr/>
        <p:nvPr/>
      </p:nvGrpSpPr>
      <p:grpSpPr>
        <a:xfrm>
          <a:off x="0" y="0"/>
          <a:ext cx="0" cy="0"/>
          <a:chOff x="0" y="0"/>
          <a:chExt cx="0" cy="0"/>
        </a:xfrm>
      </p:grpSpPr>
      <p:sp>
        <p:nvSpPr>
          <p:cNvPr id="34" name="Google Shape;34;p38"/>
          <p:cNvSpPr txBox="1">
            <a:spLocks noGrp="1"/>
          </p:cNvSpPr>
          <p:nvPr>
            <p:ph type="ctrTitle"/>
          </p:nvPr>
        </p:nvSpPr>
        <p:spPr>
          <a:xfrm>
            <a:off x="1143000" y="1122363"/>
            <a:ext cx="6858000" cy="2387600"/>
          </a:xfrm>
          <a:prstGeom prst="rect">
            <a:avLst/>
          </a:prstGeom>
          <a:noFill/>
          <a:ln>
            <a:noFill/>
          </a:ln>
        </p:spPr>
        <p:txBody>
          <a:bodyPr spcFirstLastPara="1" wrap="square" lIns="0" tIns="0" rIns="0" bIns="0" anchor="b" anchorCtr="0">
            <a:noAutofit/>
          </a:bodyPr>
          <a:lstStyle>
            <a:lvl1pPr lvl="0" algn="ctr">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5" name="Google Shape;35;p38"/>
          <p:cNvSpPr txBox="1">
            <a:spLocks noGrp="1"/>
          </p:cNvSpPr>
          <p:nvPr>
            <p:ph type="subTitle" idx="1"/>
          </p:nvPr>
        </p:nvSpPr>
        <p:spPr>
          <a:xfrm>
            <a:off x="1143000" y="3602038"/>
            <a:ext cx="6858000" cy="1655762"/>
          </a:xfrm>
          <a:prstGeom prst="rect">
            <a:avLst/>
          </a:prstGeom>
          <a:noFill/>
          <a:ln>
            <a:noFill/>
          </a:ln>
        </p:spPr>
        <p:txBody>
          <a:bodyPr spcFirstLastPara="1" wrap="square" lIns="0" tIns="12225" rIns="0" bIns="0" anchor="t" anchorCtr="0">
            <a:noAutofit/>
          </a:bodyPr>
          <a:lstStyle>
            <a:lvl1pPr lvl="0" algn="ctr">
              <a:lnSpc>
                <a:spcPct val="93000"/>
              </a:lnSpc>
              <a:spcBef>
                <a:spcPts val="0"/>
              </a:spcBef>
              <a:spcAft>
                <a:spcPts val="0"/>
              </a:spcAft>
              <a:buSzPts val="2400"/>
              <a:buNone/>
              <a:defRPr sz="2400"/>
            </a:lvl1pPr>
            <a:lvl2pPr lvl="1" algn="ctr">
              <a:lnSpc>
                <a:spcPct val="93000"/>
              </a:lnSpc>
              <a:spcBef>
                <a:spcPts val="1425"/>
              </a:spcBef>
              <a:spcAft>
                <a:spcPts val="0"/>
              </a:spcAft>
              <a:buSzPts val="2000"/>
              <a:buNone/>
              <a:defRPr sz="2000"/>
            </a:lvl2pPr>
            <a:lvl3pPr lvl="2" algn="ctr">
              <a:lnSpc>
                <a:spcPct val="93000"/>
              </a:lnSpc>
              <a:spcBef>
                <a:spcPts val="1138"/>
              </a:spcBef>
              <a:spcAft>
                <a:spcPts val="0"/>
              </a:spcAft>
              <a:buSzPts val="1800"/>
              <a:buNone/>
              <a:defRPr sz="1800"/>
            </a:lvl3pPr>
            <a:lvl4pPr lvl="3" algn="ctr">
              <a:lnSpc>
                <a:spcPct val="93000"/>
              </a:lnSpc>
              <a:spcBef>
                <a:spcPts val="850"/>
              </a:spcBef>
              <a:spcAft>
                <a:spcPts val="0"/>
              </a:spcAft>
              <a:buSzPts val="1600"/>
              <a:buNone/>
              <a:defRPr sz="1600"/>
            </a:lvl4pPr>
            <a:lvl5pPr lvl="4" algn="ctr">
              <a:lnSpc>
                <a:spcPct val="93000"/>
              </a:lnSpc>
              <a:spcBef>
                <a:spcPts val="575"/>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6" name="Google Shape;36;p38"/>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39"/>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9" name="Google Shape;39;p39"/>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39"/>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1"/>
        <p:cNvGrpSpPr/>
        <p:nvPr/>
      </p:nvGrpSpPr>
      <p:grpSpPr>
        <a:xfrm>
          <a:off x="0" y="0"/>
          <a:ext cx="0" cy="0"/>
          <a:chOff x="0" y="0"/>
          <a:chExt cx="0" cy="0"/>
        </a:xfrm>
      </p:grpSpPr>
      <p:sp>
        <p:nvSpPr>
          <p:cNvPr id="42" name="Google Shape;42;p40"/>
          <p:cNvSpPr txBox="1">
            <a:spLocks noGrp="1"/>
          </p:cNvSpPr>
          <p:nvPr>
            <p:ph type="title"/>
          </p:nvPr>
        </p:nvSpPr>
        <p:spPr>
          <a:xfrm>
            <a:off x="623888" y="1709738"/>
            <a:ext cx="7886700" cy="2852737"/>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3" name="Google Shape;43;p40"/>
          <p:cNvSpPr txBox="1">
            <a:spLocks noGrp="1"/>
          </p:cNvSpPr>
          <p:nvPr>
            <p:ph type="body" idx="1"/>
          </p:nvPr>
        </p:nvSpPr>
        <p:spPr>
          <a:xfrm>
            <a:off x="623888" y="4589463"/>
            <a:ext cx="7886700" cy="1500187"/>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2400"/>
              <a:buNone/>
              <a:defRPr sz="2400"/>
            </a:lvl1pPr>
            <a:lvl2pPr marL="914400" lvl="1" indent="-228600" algn="l">
              <a:lnSpc>
                <a:spcPct val="93000"/>
              </a:lnSpc>
              <a:spcBef>
                <a:spcPts val="1425"/>
              </a:spcBef>
              <a:spcAft>
                <a:spcPts val="0"/>
              </a:spcAft>
              <a:buSzPts val="2000"/>
              <a:buNone/>
              <a:defRPr sz="2000"/>
            </a:lvl2pPr>
            <a:lvl3pPr marL="1371600" lvl="2" indent="-228600" algn="l">
              <a:lnSpc>
                <a:spcPct val="93000"/>
              </a:lnSpc>
              <a:spcBef>
                <a:spcPts val="1138"/>
              </a:spcBef>
              <a:spcAft>
                <a:spcPts val="0"/>
              </a:spcAft>
              <a:buSzPts val="1800"/>
              <a:buNone/>
              <a:defRPr sz="1800"/>
            </a:lvl3pPr>
            <a:lvl4pPr marL="1828800" lvl="3" indent="-228600" algn="l">
              <a:lnSpc>
                <a:spcPct val="93000"/>
              </a:lnSpc>
              <a:spcBef>
                <a:spcPts val="850"/>
              </a:spcBef>
              <a:spcAft>
                <a:spcPts val="0"/>
              </a:spcAft>
              <a:buSzPts val="1600"/>
              <a:buNone/>
              <a:defRPr sz="1600"/>
            </a:lvl4pPr>
            <a:lvl5pPr marL="2286000" lvl="4" indent="-228600" algn="l">
              <a:lnSpc>
                <a:spcPct val="93000"/>
              </a:lnSpc>
              <a:spcBef>
                <a:spcPts val="575"/>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44" name="Google Shape;44;p40"/>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5"/>
        <p:cNvGrpSpPr/>
        <p:nvPr/>
      </p:nvGrpSpPr>
      <p:grpSpPr>
        <a:xfrm>
          <a:off x="0" y="0"/>
          <a:ext cx="0" cy="0"/>
          <a:chOff x="0" y="0"/>
          <a:chExt cx="0" cy="0"/>
        </a:xfrm>
      </p:grpSpPr>
      <p:sp>
        <p:nvSpPr>
          <p:cNvPr id="46" name="Google Shape;46;p41"/>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7" name="Google Shape;47;p41"/>
          <p:cNvSpPr txBox="1">
            <a:spLocks noGrp="1"/>
          </p:cNvSpPr>
          <p:nvPr>
            <p:ph type="body" idx="1"/>
          </p:nvPr>
        </p:nvSpPr>
        <p:spPr>
          <a:xfrm>
            <a:off x="457200" y="1604963"/>
            <a:ext cx="4035425"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41"/>
          <p:cNvSpPr txBox="1">
            <a:spLocks noGrp="1"/>
          </p:cNvSpPr>
          <p:nvPr>
            <p:ph type="body" idx="2"/>
          </p:nvPr>
        </p:nvSpPr>
        <p:spPr>
          <a:xfrm>
            <a:off x="4645025" y="1604963"/>
            <a:ext cx="4037013"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41"/>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42"/>
          <p:cNvSpPr txBox="1">
            <a:spLocks noGrp="1"/>
          </p:cNvSpPr>
          <p:nvPr>
            <p:ph type="title"/>
          </p:nvPr>
        </p:nvSpPr>
        <p:spPr>
          <a:xfrm>
            <a:off x="630238" y="365125"/>
            <a:ext cx="7886700" cy="132556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2" name="Google Shape;52;p42"/>
          <p:cNvSpPr txBox="1">
            <a:spLocks noGrp="1"/>
          </p:cNvSpPr>
          <p:nvPr>
            <p:ph type="body" idx="1"/>
          </p:nvPr>
        </p:nvSpPr>
        <p:spPr>
          <a:xfrm>
            <a:off x="630238" y="1681163"/>
            <a:ext cx="3868737"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 name="Google Shape;53;p42"/>
          <p:cNvSpPr txBox="1">
            <a:spLocks noGrp="1"/>
          </p:cNvSpPr>
          <p:nvPr>
            <p:ph type="body" idx="2"/>
          </p:nvPr>
        </p:nvSpPr>
        <p:spPr>
          <a:xfrm>
            <a:off x="630238" y="2505075"/>
            <a:ext cx="3868737"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2"/>
          <p:cNvSpPr txBox="1">
            <a:spLocks noGrp="1"/>
          </p:cNvSpPr>
          <p:nvPr>
            <p:ph type="body" idx="3"/>
          </p:nvPr>
        </p:nvSpPr>
        <p:spPr>
          <a:xfrm>
            <a:off x="4629150" y="1681163"/>
            <a:ext cx="3887788"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5" name="Google Shape;55;p42"/>
          <p:cNvSpPr txBox="1">
            <a:spLocks noGrp="1"/>
          </p:cNvSpPr>
          <p:nvPr>
            <p:ph type="body" idx="4"/>
          </p:nvPr>
        </p:nvSpPr>
        <p:spPr>
          <a:xfrm>
            <a:off x="4629150" y="2505075"/>
            <a:ext cx="3887788"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42"/>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43"/>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9" name="Google Shape;59;p43"/>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44"/>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2" name="Google Shape;62;p44"/>
          <p:cNvSpPr txBox="1">
            <a:spLocks noGrp="1"/>
          </p:cNvSpPr>
          <p:nvPr>
            <p:ph type="body" idx="1"/>
          </p:nvPr>
        </p:nvSpPr>
        <p:spPr>
          <a:xfrm>
            <a:off x="3887788" y="987425"/>
            <a:ext cx="4629150" cy="4873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sz="3200"/>
            </a:lvl1pPr>
            <a:lvl2pPr marL="914400" lvl="1" indent="-228600" algn="l">
              <a:lnSpc>
                <a:spcPct val="93000"/>
              </a:lnSpc>
              <a:spcBef>
                <a:spcPts val="1425"/>
              </a:spcBef>
              <a:spcAft>
                <a:spcPts val="0"/>
              </a:spcAft>
              <a:buSzPts val="1400"/>
              <a:buNone/>
              <a:defRPr sz="2800"/>
            </a:lvl2pPr>
            <a:lvl3pPr marL="1371600" lvl="2" indent="-228600" algn="l">
              <a:lnSpc>
                <a:spcPct val="93000"/>
              </a:lnSpc>
              <a:spcBef>
                <a:spcPts val="1138"/>
              </a:spcBef>
              <a:spcAft>
                <a:spcPts val="0"/>
              </a:spcAft>
              <a:buSzPts val="1400"/>
              <a:buNone/>
              <a:defRPr sz="2400"/>
            </a:lvl3pPr>
            <a:lvl4pPr marL="1828800" lvl="3" indent="-228600" algn="l">
              <a:lnSpc>
                <a:spcPct val="93000"/>
              </a:lnSpc>
              <a:spcBef>
                <a:spcPts val="850"/>
              </a:spcBef>
              <a:spcAft>
                <a:spcPts val="0"/>
              </a:spcAft>
              <a:buSzPts val="1400"/>
              <a:buNone/>
              <a:defRPr sz="2000"/>
            </a:lvl4pPr>
            <a:lvl5pPr marL="2286000" lvl="4" indent="-228600" algn="l">
              <a:lnSpc>
                <a:spcPct val="93000"/>
              </a:lnSpc>
              <a:spcBef>
                <a:spcPts val="575"/>
              </a:spcBef>
              <a:spcAft>
                <a:spcPts val="0"/>
              </a:spcAft>
              <a:buSzPts val="1400"/>
              <a:buNone/>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3" name="Google Shape;63;p44"/>
          <p:cNvSpPr txBox="1">
            <a:spLocks noGrp="1"/>
          </p:cNvSpPr>
          <p:nvPr>
            <p:ph type="body" idx="2"/>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4" name="Google Shape;64;p4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45"/>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7" name="Google Shape;67;p45"/>
          <p:cNvSpPr>
            <a:spLocks noGrp="1"/>
          </p:cNvSpPr>
          <p:nvPr>
            <p:ph type="pic" idx="2"/>
          </p:nvPr>
        </p:nvSpPr>
        <p:spPr>
          <a:xfrm>
            <a:off x="3887788" y="987425"/>
            <a:ext cx="4629150" cy="4873625"/>
          </a:xfrm>
          <a:prstGeom prst="rect">
            <a:avLst/>
          </a:prstGeom>
          <a:noFill/>
          <a:ln>
            <a:noFill/>
          </a:ln>
        </p:spPr>
      </p:sp>
      <p:sp>
        <p:nvSpPr>
          <p:cNvPr id="68" name="Google Shape;68;p45"/>
          <p:cNvSpPr txBox="1">
            <a:spLocks noGrp="1"/>
          </p:cNvSpPr>
          <p:nvPr>
            <p:ph type="body" idx="1"/>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4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
        <p:cNvGrpSpPr/>
        <p:nvPr/>
      </p:nvGrpSpPr>
      <p:grpSpPr>
        <a:xfrm>
          <a:off x="0" y="0"/>
          <a:ext cx="0" cy="0"/>
          <a:chOff x="0" y="0"/>
          <a:chExt cx="0" cy="0"/>
        </a:xfrm>
      </p:grpSpPr>
      <p:grpSp>
        <p:nvGrpSpPr>
          <p:cNvPr id="12" name="Google Shape;12;p34"/>
          <p:cNvGrpSpPr/>
          <p:nvPr/>
        </p:nvGrpSpPr>
        <p:grpSpPr>
          <a:xfrm>
            <a:off x="0" y="0"/>
            <a:ext cx="9126538" cy="6840538"/>
            <a:chOff x="0" y="0"/>
            <a:chExt cx="5749" cy="4309"/>
          </a:xfrm>
        </p:grpSpPr>
        <p:sp>
          <p:nvSpPr>
            <p:cNvPr id="13" name="Google Shape;13;p34"/>
            <p:cNvSpPr/>
            <p:nvPr/>
          </p:nvSpPr>
          <p:spPr>
            <a:xfrm>
              <a:off x="0" y="0"/>
              <a:ext cx="2197" cy="4309"/>
            </a:xfrm>
            <a:prstGeom prst="rect">
              <a:avLst/>
            </a:prstGeom>
            <a:gradFill>
              <a:gsLst>
                <a:gs pos="0">
                  <a:srgbClr val="CCCCE6"/>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 name="Google Shape;14;p34"/>
            <p:cNvSpPr/>
            <p:nvPr/>
          </p:nvSpPr>
          <p:spPr>
            <a:xfrm>
              <a:off x="1081" y="1065"/>
              <a:ext cx="4668" cy="1585"/>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15" name="Google Shape;15;p34"/>
            <p:cNvGrpSpPr/>
            <p:nvPr/>
          </p:nvGrpSpPr>
          <p:grpSpPr>
            <a:xfrm>
              <a:off x="0" y="672"/>
              <a:ext cx="1795" cy="1978"/>
              <a:chOff x="0" y="672"/>
              <a:chExt cx="1795" cy="1978"/>
            </a:xfrm>
          </p:grpSpPr>
          <p:sp>
            <p:nvSpPr>
              <p:cNvPr id="16" name="Google Shape;16;p34"/>
              <p:cNvSpPr/>
              <p:nvPr/>
            </p:nvSpPr>
            <p:spPr>
              <a:xfrm>
                <a:off x="361" y="2257"/>
                <a:ext cx="352" cy="393"/>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 name="Google Shape;17;p34"/>
              <p:cNvSpPr/>
              <p:nvPr/>
            </p:nvSpPr>
            <p:spPr>
              <a:xfrm>
                <a:off x="1081" y="1065"/>
                <a:ext cx="351" cy="394"/>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 name="Google Shape;18;p34"/>
              <p:cNvSpPr/>
              <p:nvPr/>
            </p:nvSpPr>
            <p:spPr>
              <a:xfrm>
                <a:off x="1437" y="672"/>
                <a:ext cx="358" cy="389"/>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34"/>
              <p:cNvSpPr/>
              <p:nvPr/>
            </p:nvSpPr>
            <p:spPr>
              <a:xfrm>
                <a:off x="719" y="2257"/>
                <a:ext cx="357" cy="393"/>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34"/>
              <p:cNvSpPr/>
              <p:nvPr/>
            </p:nvSpPr>
            <p:spPr>
              <a:xfrm>
                <a:off x="1437" y="1065"/>
                <a:ext cx="358" cy="394"/>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34"/>
              <p:cNvSpPr/>
              <p:nvPr/>
            </p:nvSpPr>
            <p:spPr>
              <a:xfrm>
                <a:off x="719" y="1464"/>
                <a:ext cx="357" cy="388"/>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 name="Google Shape;22;p34"/>
              <p:cNvSpPr/>
              <p:nvPr/>
            </p:nvSpPr>
            <p:spPr>
              <a:xfrm>
                <a:off x="0" y="1464"/>
                <a:ext cx="356" cy="38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 name="Google Shape;23;p34"/>
              <p:cNvSpPr/>
              <p:nvPr/>
            </p:nvSpPr>
            <p:spPr>
              <a:xfrm>
                <a:off x="1081" y="1464"/>
                <a:ext cx="351" cy="388"/>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 name="Google Shape;24;p34"/>
              <p:cNvSpPr/>
              <p:nvPr/>
            </p:nvSpPr>
            <p:spPr>
              <a:xfrm>
                <a:off x="361" y="1857"/>
                <a:ext cx="352" cy="395"/>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5" name="Google Shape;25;p34"/>
              <p:cNvSpPr/>
              <p:nvPr/>
            </p:nvSpPr>
            <p:spPr>
              <a:xfrm>
                <a:off x="719" y="1857"/>
                <a:ext cx="357" cy="395"/>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sp>
        <p:nvSpPr>
          <p:cNvPr id="26" name="Google Shape;26;p34"/>
          <p:cNvSpPr/>
          <p:nvPr/>
        </p:nvSpPr>
        <p:spPr>
          <a:xfrm>
            <a:off x="457200" y="6248400"/>
            <a:ext cx="2133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7" name="Google Shape;27;p34"/>
          <p:cNvSpPr/>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3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
        <p:nvSpPr>
          <p:cNvPr id="29" name="Google Shape;29;p34"/>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marR="0" lvl="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Google Shape;30;p34"/>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marR="0" lvl="0" indent="-22860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93000"/>
              </a:lnSpc>
              <a:spcBef>
                <a:spcPts val="1425"/>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93000"/>
              </a:lnSpc>
              <a:spcBef>
                <a:spcPts val="1138"/>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93000"/>
              </a:lnSpc>
              <a:spcBef>
                <a:spcPts val="85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93000"/>
              </a:lnSpc>
              <a:spcBef>
                <a:spcPts val="575"/>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6"/>
        <p:cNvGrpSpPr/>
        <p:nvPr/>
      </p:nvGrpSpPr>
      <p:grpSpPr>
        <a:xfrm>
          <a:off x="0" y="0"/>
          <a:ext cx="0" cy="0"/>
          <a:chOff x="0" y="0"/>
          <a:chExt cx="0" cy="0"/>
        </a:xfrm>
      </p:grpSpPr>
      <p:sp>
        <p:nvSpPr>
          <p:cNvPr id="147" name="Google Shape;147;p1"/>
          <p:cNvSpPr/>
          <p:nvPr/>
        </p:nvSpPr>
        <p:spPr>
          <a:xfrm>
            <a:off x="2339975" y="1828800"/>
            <a:ext cx="6651625" cy="2209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Times New Roman"/>
              <a:buNone/>
            </a:pPr>
            <a:r>
              <a:rPr lang="en-US" sz="3200" b="1" i="0" u="none" strike="noStrike" cap="none" dirty="0">
                <a:solidFill>
                  <a:schemeClr val="lt1"/>
                </a:solidFill>
                <a:latin typeface="Book Antiqua"/>
                <a:ea typeface="Book Antiqua"/>
                <a:cs typeface="Book Antiqua"/>
                <a:sym typeface="Book Antiqua"/>
              </a:rPr>
              <a:t>8</a:t>
            </a:r>
            <a:r>
              <a:rPr lang="en-US" sz="3200" b="1" i="0" u="none" strike="noStrike" cap="none" dirty="0" smtClean="0">
                <a:solidFill>
                  <a:schemeClr val="lt1"/>
                </a:solidFill>
                <a:latin typeface="Book Antiqua"/>
                <a:ea typeface="Book Antiqua"/>
                <a:cs typeface="Book Antiqua"/>
                <a:sym typeface="Book Antiqua"/>
              </a:rPr>
              <a:t>ο </a:t>
            </a:r>
            <a:r>
              <a:rPr lang="en-US" sz="3200" b="1" i="0" u="none" strike="noStrike" cap="none" dirty="0" err="1">
                <a:solidFill>
                  <a:schemeClr val="lt1"/>
                </a:solidFill>
                <a:latin typeface="Book Antiqua"/>
                <a:ea typeface="Book Antiqua"/>
                <a:cs typeface="Book Antiqua"/>
                <a:sym typeface="Book Antiqua"/>
              </a:rPr>
              <a:t>μάθημα</a:t>
            </a:r>
            <a:r>
              <a:rPr lang="en-US" sz="3200" b="1" i="0" u="none" strike="noStrike" cap="none" dirty="0">
                <a:solidFill>
                  <a:schemeClr val="lt1"/>
                </a:solidFill>
                <a:latin typeface="Book Antiqua"/>
                <a:ea typeface="Book Antiqua"/>
                <a:cs typeface="Book Antiqua"/>
                <a:sym typeface="Book Antiqua"/>
              </a:rPr>
              <a:t>- </a:t>
            </a:r>
            <a:r>
              <a:rPr lang="el-GR" sz="3200" b="1" dirty="0" smtClean="0">
                <a:solidFill>
                  <a:schemeClr val="lt1"/>
                </a:solidFill>
                <a:latin typeface="Book Antiqua"/>
                <a:ea typeface="Book Antiqua"/>
                <a:cs typeface="Book Antiqua"/>
                <a:sym typeface="Book Antiqua"/>
              </a:rPr>
              <a:t>Οι χώρες της Νότιας Ευρώπης</a:t>
            </a:r>
            <a:r>
              <a:rPr lang="en-US" sz="3200" b="1" dirty="0" smtClean="0">
                <a:solidFill>
                  <a:schemeClr val="lt1"/>
                </a:solidFill>
                <a:latin typeface="Book Antiqua"/>
                <a:ea typeface="Book Antiqua"/>
                <a:cs typeface="Book Antiqua"/>
                <a:sym typeface="Book Antiqua"/>
              </a:rPr>
              <a:t>- </a:t>
            </a:r>
            <a:r>
              <a:rPr lang="en-US" sz="3200" b="1" dirty="0" err="1">
                <a:solidFill>
                  <a:schemeClr val="lt1"/>
                </a:solidFill>
                <a:latin typeface="Book Antiqua"/>
                <a:ea typeface="Book Antiqua"/>
                <a:cs typeface="Book Antiqua"/>
                <a:sym typeface="Book Antiqua"/>
              </a:rPr>
              <a:t>Ευρωπαϊκά</a:t>
            </a:r>
            <a:r>
              <a:rPr lang="en-US" sz="3200" b="1" dirty="0">
                <a:solidFill>
                  <a:schemeClr val="lt1"/>
                </a:solidFill>
                <a:latin typeface="Book Antiqua"/>
                <a:ea typeface="Book Antiqua"/>
                <a:cs typeface="Book Antiqua"/>
                <a:sym typeface="Book Antiqua"/>
              </a:rPr>
              <a:t> </a:t>
            </a:r>
            <a:r>
              <a:rPr lang="en-US" sz="3200" b="1" i="0" u="none" strike="noStrike" cap="none" dirty="0" err="1">
                <a:solidFill>
                  <a:schemeClr val="lt1"/>
                </a:solidFill>
                <a:latin typeface="Book Antiqua"/>
                <a:ea typeface="Book Antiqua"/>
                <a:cs typeface="Book Antiqua"/>
                <a:sym typeface="Book Antiqua"/>
              </a:rPr>
              <a:t>Πολιτικά</a:t>
            </a:r>
            <a:r>
              <a:rPr lang="en-US" sz="3200" b="1" i="0" u="none" strike="noStrike" cap="none" dirty="0">
                <a:solidFill>
                  <a:schemeClr val="lt1"/>
                </a:solidFill>
                <a:latin typeface="Book Antiqua"/>
                <a:ea typeface="Book Antiqua"/>
                <a:cs typeface="Book Antiqua"/>
                <a:sym typeface="Book Antiqua"/>
              </a:rPr>
              <a:t> </a:t>
            </a:r>
            <a:r>
              <a:rPr lang="en-US" sz="3200" b="1" i="0" u="none" strike="noStrike" cap="none" dirty="0" err="1">
                <a:solidFill>
                  <a:schemeClr val="lt1"/>
                </a:solidFill>
                <a:latin typeface="Book Antiqua"/>
                <a:ea typeface="Book Antiqua"/>
                <a:cs typeface="Book Antiqua"/>
                <a:sym typeface="Book Antiqua"/>
              </a:rPr>
              <a:t>Συστήματα</a:t>
            </a:r>
            <a:r>
              <a:rPr lang="en-US" sz="3200" b="1" i="0" u="none" strike="noStrike" cap="none" dirty="0">
                <a:solidFill>
                  <a:schemeClr val="lt1"/>
                </a:solidFill>
                <a:latin typeface="Book Antiqua"/>
                <a:ea typeface="Book Antiqua"/>
                <a:cs typeface="Book Antiqua"/>
                <a:sym typeface="Book Antiqua"/>
              </a:rPr>
              <a:t>. </a:t>
            </a:r>
            <a:r>
              <a:rPr lang="el-GR" sz="3200" b="1" i="0" u="none" strike="noStrike" cap="none" dirty="0" smtClean="0">
                <a:solidFill>
                  <a:schemeClr val="lt1"/>
                </a:solidFill>
                <a:latin typeface="Book Antiqua"/>
                <a:ea typeface="Book Antiqua"/>
                <a:cs typeface="Book Antiqua"/>
                <a:sym typeface="Book Antiqua"/>
              </a:rPr>
              <a:t>20</a:t>
            </a:r>
            <a:r>
              <a:rPr lang="en-US" sz="3200" b="1" i="0" u="none" strike="noStrike" cap="none" dirty="0" smtClean="0">
                <a:solidFill>
                  <a:schemeClr val="lt1"/>
                </a:solidFill>
                <a:latin typeface="Book Antiqua"/>
                <a:ea typeface="Book Antiqua"/>
                <a:cs typeface="Book Antiqua"/>
                <a:sym typeface="Book Antiqua"/>
              </a:rPr>
              <a:t>.12.2023</a:t>
            </a:r>
            <a:endParaRPr sz="1400" b="0" i="0" u="none" strike="noStrike" cap="none">
              <a:solidFill>
                <a:schemeClr val="lt1"/>
              </a:solidFill>
              <a:latin typeface="Arial"/>
              <a:ea typeface="Arial"/>
              <a:cs typeface="Arial"/>
              <a:sym typeface="Arial"/>
            </a:endParaRPr>
          </a:p>
        </p:txBody>
      </p:sp>
      <p:sp>
        <p:nvSpPr>
          <p:cNvPr id="148" name="Google Shape;148;p1"/>
          <p:cNvSpPr/>
          <p:nvPr/>
        </p:nvSpPr>
        <p:spPr>
          <a:xfrm>
            <a:off x="1043000" y="4581525"/>
            <a:ext cx="7812000" cy="2209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600"/>
              </a:spcBef>
              <a:spcAft>
                <a:spcPts val="0"/>
              </a:spcAft>
              <a:buClr>
                <a:srgbClr val="000000"/>
              </a:buClr>
              <a:buSzPts val="2400"/>
              <a:buFont typeface="Times New Roman"/>
              <a:buNone/>
            </a:pP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chemeClr val="dk1"/>
              </a:buClr>
              <a:buSzPts val="2400"/>
              <a:buFont typeface="Arial"/>
              <a:buNone/>
            </a:pPr>
            <a:r>
              <a:rPr lang="en-US" sz="2400" b="1" i="0" u="none" strike="noStrike" cap="none">
                <a:solidFill>
                  <a:schemeClr val="dk1"/>
                </a:solidFill>
                <a:latin typeface="Garamond"/>
                <a:ea typeface="Garamond"/>
                <a:cs typeface="Garamond"/>
                <a:sym typeface="Garamond"/>
              </a:rPr>
              <a:t>Δρ. Παναγιώτης ΠΑΣΧΑΛΙΔΗΣ</a:t>
            </a:r>
            <a:endParaRPr sz="2400" b="1" i="0" u="none" strike="noStrike" cap="none">
              <a:solidFill>
                <a:schemeClr val="dk1"/>
              </a:solidFill>
              <a:latin typeface="Garamond"/>
              <a:ea typeface="Garamond"/>
              <a:cs typeface="Garamond"/>
              <a:sym typeface="Garamond"/>
            </a:endParaRPr>
          </a:p>
          <a:p>
            <a:pPr marL="0" marR="0" lvl="0" indent="0" algn="ctr" rtl="0">
              <a:lnSpc>
                <a:spcPct val="80000"/>
              </a:lnSpc>
              <a:spcBef>
                <a:spcPts val="0"/>
              </a:spcBef>
              <a:spcAft>
                <a:spcPts val="0"/>
              </a:spcAft>
              <a:buClr>
                <a:schemeClr val="dk1"/>
              </a:buClr>
              <a:buSzPts val="2400"/>
              <a:buFont typeface="Arial"/>
              <a:buNone/>
            </a:pPr>
            <a:endParaRPr sz="2400" b="1" i="0" u="none" strike="noStrike" cap="none">
              <a:solidFill>
                <a:schemeClr val="dk1"/>
              </a:solidFill>
              <a:latin typeface="Garamond"/>
              <a:ea typeface="Garamond"/>
              <a:cs typeface="Garamond"/>
              <a:sym typeface="Garamond"/>
            </a:endParaRPr>
          </a:p>
          <a:p>
            <a:pPr marL="0" marR="0" lvl="0" indent="0" algn="ctr" rtl="0">
              <a:lnSpc>
                <a:spcPct val="80000"/>
              </a:lnSpc>
              <a:spcBef>
                <a:spcPts val="500"/>
              </a:spcBef>
              <a:spcAft>
                <a:spcPts val="0"/>
              </a:spcAft>
              <a:buClr>
                <a:schemeClr val="dk1"/>
              </a:buClr>
              <a:buSzPts val="2000"/>
              <a:buFont typeface="Times New Roman"/>
              <a:buNone/>
            </a:pPr>
            <a:r>
              <a:rPr lang="en-US" sz="2000" b="1" i="0" u="none" strike="noStrike" cap="none">
                <a:solidFill>
                  <a:schemeClr val="dk1"/>
                </a:solidFill>
                <a:latin typeface="Garamond"/>
                <a:ea typeface="Garamond"/>
                <a:cs typeface="Garamond"/>
                <a:sym typeface="Garamond"/>
              </a:rPr>
              <a:t>Τμήμα Πολιτικής Επιστήμης</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2000"/>
              <a:buFont typeface="Times New Roman"/>
              <a:buNone/>
            </a:pPr>
            <a:r>
              <a:rPr lang="en-US" sz="2000" b="1" i="0" u="none" strike="noStrike" cap="none">
                <a:solidFill>
                  <a:schemeClr val="dk1"/>
                </a:solidFill>
                <a:latin typeface="Garamond"/>
                <a:ea typeface="Garamond"/>
                <a:cs typeface="Garamond"/>
                <a:sym typeface="Garamond"/>
              </a:rPr>
              <a:t>Κομοτηνή, Δημοκρίτειο Πανεπιστήμιο Θράκης</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1700"/>
              <a:buFont typeface="Times New Roman"/>
              <a:buNone/>
            </a:pPr>
            <a:r>
              <a:rPr lang="en-US" sz="1700" b="1" i="0" u="none" strike="noStrike" cap="none">
                <a:solidFill>
                  <a:schemeClr val="dk1"/>
                </a:solidFill>
                <a:latin typeface="Garamond"/>
                <a:ea typeface="Garamond"/>
                <a:cs typeface="Garamond"/>
                <a:sym typeface="Garamond"/>
              </a:rPr>
              <a:t>Email: panagiotispaschalidis314@gmail.com</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1700"/>
              <a:buFont typeface="Times New Roman"/>
              <a:buNone/>
            </a:pPr>
            <a:r>
              <a:rPr lang="en-US" sz="1700" b="1" i="0" u="none" strike="noStrike" cap="none">
                <a:solidFill>
                  <a:schemeClr val="dk1"/>
                </a:solidFill>
                <a:latin typeface="Garamond"/>
                <a:ea typeface="Garamond"/>
                <a:cs typeface="Garamond"/>
                <a:sym typeface="Garamond"/>
              </a:rPr>
              <a:t>Τηλέφωνο Επικοινωνίας: 6981005323</a:t>
            </a:r>
            <a:endParaRPr sz="2000" b="1" i="0" u="none" strike="noStrike" cap="none">
              <a:solidFill>
                <a:srgbClr val="000000"/>
              </a:solidFill>
              <a:latin typeface="Garamond"/>
              <a:ea typeface="Garamond"/>
              <a:cs typeface="Garamond"/>
              <a:sym typeface="Garamond"/>
            </a:endParaRPr>
          </a:p>
        </p:txBody>
      </p:sp>
      <p:pic>
        <p:nvPicPr>
          <p:cNvPr id="149" name="Google Shape;149;p1"/>
          <p:cNvPicPr preferRelativeResize="0"/>
          <p:nvPr/>
        </p:nvPicPr>
        <p:blipFill rotWithShape="1">
          <a:blip r:embed="rId3">
            <a:alphaModFix/>
          </a:blip>
          <a:srcRect/>
          <a:stretch/>
        </p:blipFill>
        <p:spPr>
          <a:xfrm>
            <a:off x="4920800" y="0"/>
            <a:ext cx="2035175" cy="1565475"/>
          </a:xfrm>
          <a:prstGeom prst="rect">
            <a:avLst/>
          </a:prstGeom>
          <a:noFill/>
          <a:ln>
            <a:noFill/>
          </a:ln>
        </p:spPr>
      </p:pic>
      <p:pic>
        <p:nvPicPr>
          <p:cNvPr id="150" name="Google Shape;150;p1"/>
          <p:cNvPicPr preferRelativeResize="0"/>
          <p:nvPr/>
        </p:nvPicPr>
        <p:blipFill rotWithShape="1">
          <a:blip r:embed="rId4">
            <a:alphaModFix/>
          </a:blip>
          <a:srcRect/>
          <a:stretch/>
        </p:blipFill>
        <p:spPr>
          <a:xfrm>
            <a:off x="7005600" y="0"/>
            <a:ext cx="2138400" cy="16647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809903"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
        <p:nvSpPr>
          <p:cNvPr id="16" name="15 - TextBox"/>
          <p:cNvSpPr txBox="1"/>
          <p:nvPr/>
        </p:nvSpPr>
        <p:spPr>
          <a:xfrm>
            <a:off x="152400" y="1110343"/>
            <a:ext cx="8839200" cy="5632311"/>
          </a:xfrm>
          <a:prstGeom prst="rect">
            <a:avLst/>
          </a:prstGeom>
          <a:solidFill>
            <a:schemeClr val="accent6">
              <a:lumMod val="40000"/>
              <a:lumOff val="60000"/>
            </a:schemeClr>
          </a:solidFill>
        </p:spPr>
        <p:txBody>
          <a:bodyPr wrap="square" rtlCol="0">
            <a:spAutoFit/>
          </a:bodyPr>
          <a:lstStyle/>
          <a:p>
            <a:pPr algn="just"/>
            <a:r>
              <a:rPr lang="el-GR" sz="2000" b="1" dirty="0" smtClean="0"/>
              <a:t>Θεματική ενότητα </a:t>
            </a:r>
            <a:r>
              <a:rPr lang="en-US" sz="2000" b="1" dirty="0" smtClean="0"/>
              <a:t>3:</a:t>
            </a:r>
            <a:endParaRPr lang="el-GR" sz="2000" b="1" dirty="0" smtClean="0"/>
          </a:p>
          <a:p>
            <a:pPr algn="just"/>
            <a:endParaRPr lang="el-GR" sz="2000" b="1" dirty="0" smtClean="0"/>
          </a:p>
          <a:p>
            <a:pPr algn="just"/>
            <a:r>
              <a:rPr lang="el-GR" sz="2000" b="1" dirty="0" smtClean="0"/>
              <a:t>Μια κριτική προσέγγιση της ίδιας της έννοιας ‘Νότια Ευρώπη’</a:t>
            </a:r>
          </a:p>
          <a:p>
            <a:pPr algn="just"/>
            <a:r>
              <a:rPr lang="el-GR" sz="2000" b="1" dirty="0" smtClean="0"/>
              <a:t>(</a:t>
            </a:r>
            <a:r>
              <a:rPr lang="en-US" sz="2000" b="1" dirty="0" smtClean="0"/>
              <a:t>Allies, 1996) </a:t>
            </a:r>
          </a:p>
          <a:p>
            <a:pPr algn="just"/>
            <a:endParaRPr lang="en-US" sz="2000" b="1" dirty="0" smtClean="0"/>
          </a:p>
          <a:p>
            <a:pPr algn="just">
              <a:buFontTx/>
              <a:buChar char="-"/>
            </a:pPr>
            <a:r>
              <a:rPr lang="el-GR" sz="2000" b="1" dirty="0" smtClean="0"/>
              <a:t>Στις προβληματικές διαστάσεις της χρήσης του όρου, σίγουρα περιλαμβάνουμε πολιτισμικές συμπαραδηλώσεις που ενίσχυσαν ήδη υπάρχοντα αρνητικά στερεότυπα για περιοχές της Ευρώπης που κρίθηκαν ως ‘διαφορετικές’ από Δυτικές ή Βόρειες. </a:t>
            </a:r>
          </a:p>
          <a:p>
            <a:pPr algn="just">
              <a:buFontTx/>
              <a:buChar char="-"/>
            </a:pPr>
            <a:endParaRPr lang="el-GR" sz="2000" b="1" dirty="0" smtClean="0"/>
          </a:p>
          <a:p>
            <a:pPr algn="just">
              <a:buFontTx/>
              <a:buChar char="-"/>
            </a:pPr>
            <a:r>
              <a:rPr lang="el-GR" sz="2000" b="1" dirty="0" smtClean="0"/>
              <a:t>Υπάρχουν λοιπόν ορισμένα κρίσιμα στοιχεία που εξηγούν γιατί με βάση τον πολιτικό και θεσμικό λόγο της Ε.Ε. οικοδομήθηκε μια αναπαράσταση διαφορετικότητας για τη Νότια Ευρώπη με άξονες τη δυσκολία ενσωμάτωσης και την υστέρηση. </a:t>
            </a:r>
          </a:p>
          <a:p>
            <a:pPr algn="just">
              <a:buFontTx/>
              <a:buChar char="-"/>
            </a:pPr>
            <a:endParaRPr lang="el-GR" sz="2000" b="1" dirty="0" smtClean="0"/>
          </a:p>
          <a:p>
            <a:pPr algn="just">
              <a:buFontTx/>
              <a:buChar char="-"/>
            </a:pPr>
            <a:r>
              <a:rPr lang="el-GR" sz="2000" b="1" dirty="0" smtClean="0"/>
              <a:t>Α)  η έννοια της ανάπτυξης, όταν γίνεται μέτρο σύγκρισης το οποίο εξηγεί και άλλες διαστάσεις όπως η πολιτική και η κοινωνική πραγματικότητα</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809903"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
        <p:nvSpPr>
          <p:cNvPr id="16" name="15 - TextBox"/>
          <p:cNvSpPr txBox="1"/>
          <p:nvPr/>
        </p:nvSpPr>
        <p:spPr>
          <a:xfrm>
            <a:off x="152400" y="1110343"/>
            <a:ext cx="8839200" cy="5940088"/>
          </a:xfrm>
          <a:prstGeom prst="rect">
            <a:avLst/>
          </a:prstGeom>
          <a:solidFill>
            <a:schemeClr val="accent6">
              <a:lumMod val="40000"/>
              <a:lumOff val="60000"/>
            </a:schemeClr>
          </a:solidFill>
        </p:spPr>
        <p:txBody>
          <a:bodyPr wrap="square" rtlCol="0">
            <a:spAutoFit/>
          </a:bodyPr>
          <a:lstStyle/>
          <a:p>
            <a:pPr algn="just"/>
            <a:r>
              <a:rPr lang="el-GR" sz="2000" b="1" dirty="0" smtClean="0"/>
              <a:t>Θεματική ενότητα </a:t>
            </a:r>
            <a:r>
              <a:rPr lang="en-US" sz="2000" b="1" dirty="0" smtClean="0"/>
              <a:t>3:</a:t>
            </a:r>
            <a:endParaRPr lang="el-GR" sz="2000" b="1" dirty="0" smtClean="0"/>
          </a:p>
          <a:p>
            <a:pPr algn="just"/>
            <a:endParaRPr lang="el-GR" sz="2000" b="1" dirty="0" smtClean="0"/>
          </a:p>
          <a:p>
            <a:pPr algn="just"/>
            <a:r>
              <a:rPr lang="el-GR" sz="2000" b="1" dirty="0" smtClean="0"/>
              <a:t>Μια κριτική προσέγγιση της ίδιας της έννοιας ‘Νότια Ευρώπη’</a:t>
            </a:r>
          </a:p>
          <a:p>
            <a:pPr algn="just"/>
            <a:r>
              <a:rPr lang="el-GR" sz="2000" b="1" dirty="0" smtClean="0"/>
              <a:t>(</a:t>
            </a:r>
            <a:r>
              <a:rPr lang="en-US" sz="2000" b="1" dirty="0" smtClean="0"/>
              <a:t>Allies, 1996) </a:t>
            </a:r>
          </a:p>
          <a:p>
            <a:pPr algn="just"/>
            <a:endParaRPr lang="en-US" sz="2000" b="1" dirty="0" smtClean="0"/>
          </a:p>
          <a:p>
            <a:pPr algn="just">
              <a:buFontTx/>
              <a:buChar char="-"/>
            </a:pPr>
            <a:r>
              <a:rPr lang="el-GR" sz="2000" b="1" dirty="0" smtClean="0"/>
              <a:t>Α) ανάπτυξη (συνέχεια), η οποία επίσης περιλαμβάνει και τα ‘κατάλληλα’ μέτρα και πολιτικές που θα βοηθήσουν κάποιες χώρες να συγκλίνουν με κάποιες άλλες. Αυτή η λογική βρίσκονταν πίσω και από το γενικό πλαίσιο ‘Βορρά/Νότου’. Μετατρέπει τη διαφορά σε υστέρηση. </a:t>
            </a:r>
          </a:p>
          <a:p>
            <a:pPr algn="just">
              <a:buFontTx/>
              <a:buChar char="-"/>
            </a:pPr>
            <a:endParaRPr lang="el-GR" sz="2000" b="1" dirty="0" smtClean="0"/>
          </a:p>
          <a:p>
            <a:pPr algn="just">
              <a:buFontTx/>
              <a:buChar char="-"/>
            </a:pPr>
            <a:r>
              <a:rPr lang="el-GR" sz="2000" b="1" dirty="0" smtClean="0"/>
              <a:t>Β) πολιτισμικοί παράγοντες όπως η θρησκεία</a:t>
            </a:r>
            <a:r>
              <a:rPr lang="en-US" sz="2000" b="1" dirty="0" smtClean="0"/>
              <a:t>: </a:t>
            </a:r>
            <a:r>
              <a:rPr lang="el-GR" sz="2000" b="1" dirty="0" smtClean="0"/>
              <a:t>υπόθεση εδώ είναι πως ο προτεσταντισμός που επικράτησε στις βόρειες χώρες οδήγησε σε έναν πιο ποιοτικό και λειτουργικό κοινοβουλευτισμό και επίσης στην αυτονομία της κυβέρνησης. (σε σύγκριση πάντα με τον αφηρημένο εξισωτισμό του καθολικισμού, και της Ορθοδοξίας εν τέλει). </a:t>
            </a:r>
          </a:p>
          <a:p>
            <a:pPr algn="just">
              <a:buFontTx/>
              <a:buChar char="-"/>
            </a:pPr>
            <a:endParaRPr lang="el-GR" sz="2000" b="1" dirty="0" smtClean="0"/>
          </a:p>
          <a:p>
            <a:pPr algn="just">
              <a:buFontTx/>
              <a:buChar char="-"/>
            </a:pPr>
            <a:r>
              <a:rPr lang="el-GR" sz="2000" b="1" dirty="0" smtClean="0"/>
              <a:t> στην ουσία, η ιδέα είναι πως ο προτεσταντισμός οδήγησε σε μια χειραφέτηση ατόμου και κοινωνίας και σε μια πιο ωφελιμιστική έννοια του συμφέροντος. (άτομο και αστική τάξη)</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809903"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
        <p:nvSpPr>
          <p:cNvPr id="16" name="15 - TextBox"/>
          <p:cNvSpPr txBox="1"/>
          <p:nvPr/>
        </p:nvSpPr>
        <p:spPr>
          <a:xfrm>
            <a:off x="152400" y="1110343"/>
            <a:ext cx="8839200" cy="5324535"/>
          </a:xfrm>
          <a:prstGeom prst="rect">
            <a:avLst/>
          </a:prstGeom>
          <a:solidFill>
            <a:schemeClr val="accent6">
              <a:lumMod val="40000"/>
              <a:lumOff val="60000"/>
            </a:schemeClr>
          </a:solidFill>
        </p:spPr>
        <p:txBody>
          <a:bodyPr wrap="square" rtlCol="0">
            <a:spAutoFit/>
          </a:bodyPr>
          <a:lstStyle/>
          <a:p>
            <a:pPr algn="just"/>
            <a:r>
              <a:rPr lang="el-GR" sz="2000" b="1" dirty="0" smtClean="0"/>
              <a:t>Θεματική ενότητα </a:t>
            </a:r>
            <a:r>
              <a:rPr lang="en-US" sz="2000" b="1" dirty="0" smtClean="0"/>
              <a:t>3:</a:t>
            </a:r>
            <a:endParaRPr lang="el-GR" sz="2000" b="1" dirty="0" smtClean="0"/>
          </a:p>
          <a:p>
            <a:pPr algn="just"/>
            <a:endParaRPr lang="el-GR" sz="2000" b="1" dirty="0" smtClean="0"/>
          </a:p>
          <a:p>
            <a:pPr algn="just"/>
            <a:r>
              <a:rPr lang="el-GR" sz="2000" b="1" dirty="0" smtClean="0"/>
              <a:t>Μια κριτική προσέγγιση της ίδιας της έννοιας ‘Νότια Ευρώπη’</a:t>
            </a:r>
          </a:p>
          <a:p>
            <a:pPr algn="just"/>
            <a:r>
              <a:rPr lang="el-GR" sz="2000" b="1" dirty="0" smtClean="0"/>
              <a:t>(</a:t>
            </a:r>
            <a:r>
              <a:rPr lang="en-US" sz="2000" b="1" dirty="0" smtClean="0"/>
              <a:t>Allies, 1996) </a:t>
            </a:r>
          </a:p>
          <a:p>
            <a:pPr algn="just"/>
            <a:endParaRPr lang="en-US" sz="2000" b="1" dirty="0" smtClean="0"/>
          </a:p>
          <a:p>
            <a:pPr algn="just">
              <a:buFontTx/>
              <a:buChar char="-"/>
            </a:pPr>
            <a:r>
              <a:rPr lang="el-GR" sz="2000" b="1" dirty="0" smtClean="0"/>
              <a:t>Γ) η ιδέα πως στο Νότο η διαφορετική και δυσκολότερη πορεία προς την εκκοσμίκευση κράτους και διοίκησης, οδήγησε σε μια πολιτική κουλτούρα όπου η ηθική έγινε μέσο καταπίεσης και περιορισμού της ελευθερίας, δεν υπήρξε κλίμα ανεκτικότητας στη διαφορετική γνώμη, λιγότερη εμπιστοσύνη στους θεσμούς της διοίκησης και στους συμπολίτες, πιο παραδοσιακές αντιλήψεις για τη γυναίκα…) </a:t>
            </a:r>
          </a:p>
          <a:p>
            <a:pPr algn="just">
              <a:buFontTx/>
              <a:buChar char="-"/>
            </a:pPr>
            <a:endParaRPr lang="el-GR" sz="2000" b="1" dirty="0" smtClean="0"/>
          </a:p>
          <a:p>
            <a:pPr algn="just">
              <a:buFontTx/>
              <a:buChar char="-"/>
            </a:pPr>
            <a:r>
              <a:rPr lang="el-GR" sz="2000" b="1" dirty="0" smtClean="0"/>
              <a:t>Δ) η σπουδαιότητα του θεσμού της οικογένειας στο Νότο</a:t>
            </a:r>
            <a:r>
              <a:rPr lang="en-US" sz="2000" b="1" dirty="0" smtClean="0"/>
              <a:t>: </a:t>
            </a:r>
            <a:r>
              <a:rPr lang="el-GR" sz="2000" b="1" dirty="0" smtClean="0"/>
              <a:t>υπάρχει η ανάλυση πως οδήγησε σε αρνητικά φαινόμενα όπως το πελατειακό σύστημα και η οικογενειοκρατία, γενικότερα η αδιαφάνεια, μια οριζόντια αντίληψη για την ατομική αξία (εξισωτισμός) και αντίστροφα μια δυσκολία στην αναγνώριση της ατομικής επίδοσης.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809903"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
        <p:nvSpPr>
          <p:cNvPr id="16" name="15 - TextBox"/>
          <p:cNvSpPr txBox="1"/>
          <p:nvPr/>
        </p:nvSpPr>
        <p:spPr>
          <a:xfrm>
            <a:off x="152400" y="1110343"/>
            <a:ext cx="8839200" cy="5324535"/>
          </a:xfrm>
          <a:prstGeom prst="rect">
            <a:avLst/>
          </a:prstGeom>
          <a:solidFill>
            <a:schemeClr val="accent6">
              <a:lumMod val="40000"/>
              <a:lumOff val="60000"/>
            </a:schemeClr>
          </a:solidFill>
        </p:spPr>
        <p:txBody>
          <a:bodyPr wrap="square" rtlCol="0">
            <a:spAutoFit/>
          </a:bodyPr>
          <a:lstStyle/>
          <a:p>
            <a:r>
              <a:rPr lang="el-GR" sz="2000" b="1" dirty="0" smtClean="0"/>
              <a:t>Βασικό ερώτημα</a:t>
            </a:r>
            <a:r>
              <a:rPr lang="en-US" sz="2000" b="1" dirty="0" smtClean="0"/>
              <a:t>: </a:t>
            </a:r>
            <a:endParaRPr lang="el-GR" sz="2000" b="1" dirty="0" smtClean="0"/>
          </a:p>
          <a:p>
            <a:endParaRPr lang="el-GR" sz="2000" b="1" dirty="0" smtClean="0"/>
          </a:p>
          <a:p>
            <a:pPr algn="just">
              <a:buFontTx/>
              <a:buChar char="-"/>
            </a:pPr>
            <a:r>
              <a:rPr lang="el-GR" sz="2000" b="1" dirty="0" smtClean="0"/>
              <a:t>Μπορούν οι χώρες της Νότιας Ευρώπης (π.χ. Ελλάδα, Ιταλία, Ισπανία, Πορτογαλία) αλλά και αυτές της Νοτιοανατολικής Ευρώπης (δηλαδή οι χώρες των Βαλκανίων) να θεωρηθούν μια διακριτή ομάδα χωρών με ιδιαίτερα χαρακτηριστικά ως προς τα πολιτικά τους συστήματα</a:t>
            </a:r>
            <a:r>
              <a:rPr lang="en-US" sz="2000" b="1" dirty="0" smtClean="0"/>
              <a:t>;</a:t>
            </a:r>
            <a:endParaRPr lang="el-GR" sz="2000" b="1" dirty="0" smtClean="0"/>
          </a:p>
          <a:p>
            <a:pPr algn="just">
              <a:buFontTx/>
              <a:buChar char="-"/>
            </a:pPr>
            <a:endParaRPr lang="el-GR" sz="2000" b="1" dirty="0" smtClean="0"/>
          </a:p>
          <a:p>
            <a:pPr algn="just">
              <a:buFontTx/>
              <a:buChar char="-"/>
            </a:pPr>
            <a:r>
              <a:rPr lang="el-GR" sz="2000" b="1" dirty="0" smtClean="0"/>
              <a:t>Ποιες είναι οι βασικές τους ομοιότητες</a:t>
            </a:r>
            <a:r>
              <a:rPr lang="en-US" sz="2000" b="1" dirty="0" smtClean="0"/>
              <a:t>;</a:t>
            </a:r>
            <a:endParaRPr lang="el-GR" sz="2000" b="1" dirty="0" smtClean="0"/>
          </a:p>
          <a:p>
            <a:pPr algn="just">
              <a:buFontTx/>
              <a:buChar char="-"/>
            </a:pPr>
            <a:endParaRPr lang="el-GR" sz="2000" b="1" dirty="0" smtClean="0"/>
          </a:p>
          <a:p>
            <a:pPr algn="just">
              <a:buFontTx/>
              <a:buChar char="-"/>
            </a:pPr>
            <a:r>
              <a:rPr lang="el-GR" sz="2000" b="1" dirty="0" smtClean="0"/>
              <a:t>Ποιες είναι οι βασικές τους διαφορές</a:t>
            </a:r>
            <a:r>
              <a:rPr lang="en-US" sz="2000" b="1" dirty="0" smtClean="0"/>
              <a:t>;</a:t>
            </a:r>
            <a:endParaRPr lang="el-GR" dirty="0" smtClean="0"/>
          </a:p>
          <a:p>
            <a:pPr algn="just"/>
            <a:endParaRPr lang="el-GR" dirty="0" smtClean="0"/>
          </a:p>
          <a:p>
            <a:pPr algn="just"/>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809903"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
        <p:nvSpPr>
          <p:cNvPr id="16" name="15 - TextBox"/>
          <p:cNvSpPr txBox="1"/>
          <p:nvPr/>
        </p:nvSpPr>
        <p:spPr>
          <a:xfrm>
            <a:off x="152400" y="1110343"/>
            <a:ext cx="8839200" cy="5755422"/>
          </a:xfrm>
          <a:prstGeom prst="rect">
            <a:avLst/>
          </a:prstGeom>
          <a:solidFill>
            <a:schemeClr val="accent6">
              <a:lumMod val="40000"/>
              <a:lumOff val="60000"/>
            </a:schemeClr>
          </a:solidFill>
        </p:spPr>
        <p:txBody>
          <a:bodyPr wrap="square" rtlCol="0">
            <a:spAutoFit/>
          </a:bodyPr>
          <a:lstStyle/>
          <a:p>
            <a:r>
              <a:rPr lang="el-GR" sz="2000" b="1" dirty="0" smtClean="0"/>
              <a:t>Βασικές διαπιστώσεις</a:t>
            </a:r>
            <a:r>
              <a:rPr lang="en-US" sz="2000" b="1" dirty="0" smtClean="0"/>
              <a:t>: </a:t>
            </a:r>
            <a:endParaRPr lang="el-GR" sz="2000" b="1" dirty="0" smtClean="0"/>
          </a:p>
          <a:p>
            <a:endParaRPr lang="el-GR" sz="2000" b="1" dirty="0" smtClean="0"/>
          </a:p>
          <a:p>
            <a:pPr algn="just">
              <a:buFontTx/>
              <a:buChar char="-"/>
            </a:pPr>
            <a:r>
              <a:rPr lang="el-GR" sz="2000" b="1" dirty="0" smtClean="0"/>
              <a:t>Είναι δεδομένο πως το ενδιαφέρον για τη Νότια Ευρώπη βρισκόταν στη σκιά ενός εντονότερου ενδιαφέροντος για περιοχές και χώρες όπως</a:t>
            </a:r>
            <a:r>
              <a:rPr lang="en-US" sz="2000" b="1" dirty="0" smtClean="0"/>
              <a:t>: </a:t>
            </a:r>
            <a:r>
              <a:rPr lang="el-GR" sz="2000" b="1" dirty="0" smtClean="0"/>
              <a:t>Βόρεια Αμερική, Δυτική Ευρώπη, Βόρεια Ευρώπη, ΗΠΑ, Ηνωμένο Βασίλειο, Γαλλία, Ρωσία, Γερμανία, Κίνα και Ιαπωνία….</a:t>
            </a:r>
          </a:p>
          <a:p>
            <a:pPr algn="just">
              <a:buFontTx/>
              <a:buChar char="-"/>
            </a:pPr>
            <a:endParaRPr lang="el-GR" sz="2000" b="1" dirty="0" smtClean="0"/>
          </a:p>
          <a:p>
            <a:pPr algn="just">
              <a:buFontTx/>
              <a:buChar char="-"/>
            </a:pPr>
            <a:r>
              <a:rPr lang="el-GR" sz="2000" b="1" dirty="0" smtClean="0"/>
              <a:t>Βεβαίως, και οι ίδιες οι χώρες της περιοχής δεν αισθάνονταν απαραίτητα ως μέλη μιας ομάδας. Υπήρχε, δηλαδή, πάντα η επιδίωξη να προσδιοριστούν μέσα από τη συμμετοχής τους σε ομάδες με ισχυρές χώρες. </a:t>
            </a:r>
          </a:p>
          <a:p>
            <a:pPr algn="just">
              <a:buFontTx/>
              <a:buChar char="-"/>
            </a:pPr>
            <a:endParaRPr lang="el-GR" sz="2000" b="1" dirty="0" smtClean="0"/>
          </a:p>
          <a:p>
            <a:pPr algn="just">
              <a:buFontTx/>
              <a:buChar char="-"/>
            </a:pPr>
            <a:r>
              <a:rPr lang="el-GR" sz="2000" b="1" dirty="0" smtClean="0"/>
              <a:t>Η δυσκολία να σκεφτούμε την περιοχή αυτή ως ομάδα βρίσκεται και στις μάλλον λιγοστές μελέτες που να υποστηρίζουν αυτή την υπόθεση, δηλαδή της ομοιότητας. Πολλές φορές, η Νότια Ευρώπη ορίζεται με βάση τις διαφορές της από περιοχές όπως η Βόρεια και η Δυτική, κάτι που αναπαράγει και τα αρνητικά στερεότυπα. </a:t>
            </a:r>
            <a:endParaRPr lang="el-GR" dirty="0" smtClean="0"/>
          </a:p>
          <a:p>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809903"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
        <p:nvSpPr>
          <p:cNvPr id="16" name="15 - TextBox"/>
          <p:cNvSpPr txBox="1"/>
          <p:nvPr/>
        </p:nvSpPr>
        <p:spPr>
          <a:xfrm>
            <a:off x="152400" y="1110343"/>
            <a:ext cx="8839200" cy="8402300"/>
          </a:xfrm>
          <a:prstGeom prst="rect">
            <a:avLst/>
          </a:prstGeom>
          <a:solidFill>
            <a:schemeClr val="accent6">
              <a:lumMod val="40000"/>
              <a:lumOff val="60000"/>
            </a:schemeClr>
          </a:solidFill>
        </p:spPr>
        <p:txBody>
          <a:bodyPr wrap="square" rtlCol="0">
            <a:spAutoFit/>
          </a:bodyPr>
          <a:lstStyle/>
          <a:p>
            <a:r>
              <a:rPr lang="el-GR" sz="2000" b="1" dirty="0" smtClean="0"/>
              <a:t>Θεματική ενότητα 1. </a:t>
            </a:r>
            <a:r>
              <a:rPr lang="en-US" sz="2000" b="1" dirty="0" smtClean="0"/>
              <a:t>: </a:t>
            </a:r>
            <a:r>
              <a:rPr lang="el-GR" sz="2000" b="1" dirty="0" smtClean="0"/>
              <a:t>το γενικό πλαίσιο</a:t>
            </a:r>
          </a:p>
          <a:p>
            <a:endParaRPr lang="el-GR" sz="2000" b="1" dirty="0" smtClean="0"/>
          </a:p>
          <a:p>
            <a:pPr algn="just">
              <a:buFontTx/>
              <a:buChar char="-"/>
            </a:pPr>
            <a:r>
              <a:rPr lang="el-GR" sz="2000" b="1" dirty="0" smtClean="0"/>
              <a:t>Η Νότια Ευρώπη είναι κυρίως μια γεωγραφική έννοια. Αν συμπεριλάβουμε πολιτικά χαρακτηριστικά, συνειδητοποιούμε πως πρέπει να συγκρίνουμε </a:t>
            </a:r>
            <a:r>
              <a:rPr lang="el-GR" sz="2000" b="1" dirty="0" err="1" smtClean="0"/>
              <a:t>υπο</a:t>
            </a:r>
            <a:r>
              <a:rPr lang="el-GR" sz="2000" b="1" dirty="0" smtClean="0"/>
              <a:t>-περιοχές και χώρες πολύ διαφορετικές, δηλαδή τη Γαλλία, την Ιταλία, τις χώρες των Βαλκανίων, την Κύπρο και την Μάλτα, την Ισπανία, την Πορτογαλία και την Ελλάδα. </a:t>
            </a:r>
          </a:p>
          <a:p>
            <a:pPr algn="just">
              <a:buFontTx/>
              <a:buChar char="-"/>
            </a:pPr>
            <a:endParaRPr lang="el-GR" sz="2000" b="1" dirty="0" smtClean="0"/>
          </a:p>
          <a:p>
            <a:pPr algn="just">
              <a:buFontTx/>
              <a:buChar char="-"/>
            </a:pPr>
            <a:r>
              <a:rPr lang="el-GR" sz="2000" b="1" dirty="0" smtClean="0"/>
              <a:t>Η παράμετρος της </a:t>
            </a:r>
            <a:r>
              <a:rPr lang="el-GR" sz="2000" b="1" u="sng" dirty="0" smtClean="0"/>
              <a:t>ιστορίας, της θρησκείας και του πολιτισμού</a:t>
            </a:r>
            <a:r>
              <a:rPr lang="en-US" sz="2000" b="1" dirty="0" smtClean="0"/>
              <a:t>: </a:t>
            </a:r>
            <a:r>
              <a:rPr lang="el-GR" sz="2000" b="1" dirty="0" smtClean="0"/>
              <a:t>αν είναι αυτό το βασικό κριτήριο τότε η Ισπανία, η Ιταλία, η Γαλλία και η Πορτογαλία βρίσκονται πιο κοντά στο λατινικό και καθολικό πλαίσιο. Αντίθετα, η Ελλάδα βρίσκεται πιο κοντά στο ανατολικό και ορθόδοξο πλαίσιο. </a:t>
            </a:r>
          </a:p>
          <a:p>
            <a:pPr algn="just">
              <a:buFontTx/>
              <a:buChar char="-"/>
            </a:pPr>
            <a:endParaRPr lang="el-GR" sz="2000" b="1" dirty="0" smtClean="0"/>
          </a:p>
          <a:p>
            <a:pPr algn="just">
              <a:buFontTx/>
              <a:buChar char="-"/>
            </a:pPr>
            <a:r>
              <a:rPr lang="el-GR" sz="2000" b="1" dirty="0" smtClean="0"/>
              <a:t>Αν η σχέση με τη Μεσόγειο είναι ένα βασικό κριτήριο, τότε η Πορτογαλία εμφανίζεται περισσότερο ως μια ‘’Ατλαντική’’ χώρα ενώ όλες οι υπόλοιπες ως ‘Μεσογειακές’. </a:t>
            </a:r>
          </a:p>
          <a:p>
            <a:pPr algn="just"/>
            <a:endParaRPr lang="el-GR" sz="2000" b="1" dirty="0" smtClean="0"/>
          </a:p>
          <a:p>
            <a:pPr algn="just"/>
            <a:endParaRPr lang="el-GR" sz="2000" b="1" dirty="0" smtClean="0"/>
          </a:p>
          <a:p>
            <a:pPr algn="just"/>
            <a:endParaRPr lang="el-GR" sz="2000" b="1" dirty="0" smtClean="0"/>
          </a:p>
          <a:p>
            <a:endParaRPr lang="el-GR" sz="2000" b="1" dirty="0" smtClean="0"/>
          </a:p>
          <a:p>
            <a:endParaRPr lang="el-GR" sz="2000" b="1" dirty="0" smtClean="0"/>
          </a:p>
          <a:p>
            <a:endParaRPr lang="el-GR" sz="2000" b="1" dirty="0" smtClean="0"/>
          </a:p>
          <a:p>
            <a:endParaRPr lang="el-GR" sz="2000" b="1" dirty="0" smtClean="0"/>
          </a:p>
          <a:p>
            <a:endParaRPr lang="el-GR" sz="2000" b="1" dirty="0" smtClean="0"/>
          </a:p>
          <a:p>
            <a:endParaRPr lang="el-GR" sz="2000" b="1" dirty="0" smtClean="0"/>
          </a:p>
          <a:p>
            <a:endParaRPr lang="el-GR" sz="20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809903"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
        <p:nvSpPr>
          <p:cNvPr id="16" name="15 - TextBox"/>
          <p:cNvSpPr txBox="1"/>
          <p:nvPr/>
        </p:nvSpPr>
        <p:spPr>
          <a:xfrm>
            <a:off x="152400" y="1110343"/>
            <a:ext cx="8839200" cy="5632311"/>
          </a:xfrm>
          <a:prstGeom prst="rect">
            <a:avLst/>
          </a:prstGeom>
          <a:solidFill>
            <a:schemeClr val="accent6">
              <a:lumMod val="40000"/>
              <a:lumOff val="60000"/>
            </a:schemeClr>
          </a:solidFill>
        </p:spPr>
        <p:txBody>
          <a:bodyPr wrap="square" rtlCol="0">
            <a:spAutoFit/>
          </a:bodyPr>
          <a:lstStyle/>
          <a:p>
            <a:r>
              <a:rPr lang="el-GR" sz="2000" b="1" dirty="0" smtClean="0"/>
              <a:t>Θεματική ενότητα 1. </a:t>
            </a:r>
            <a:r>
              <a:rPr lang="en-US" sz="2000" b="1" dirty="0" smtClean="0"/>
              <a:t>: </a:t>
            </a:r>
            <a:r>
              <a:rPr lang="el-GR" sz="2000" b="1" dirty="0" smtClean="0"/>
              <a:t>το γενικό πλαίσιο</a:t>
            </a:r>
          </a:p>
          <a:p>
            <a:endParaRPr lang="el-GR" sz="2000" b="1" dirty="0" smtClean="0"/>
          </a:p>
          <a:p>
            <a:pPr algn="just">
              <a:buFontTx/>
              <a:buChar char="-"/>
            </a:pPr>
            <a:r>
              <a:rPr lang="el-GR" sz="2000" b="1" dirty="0" smtClean="0"/>
              <a:t>Αν το μέγεθος της χώρας (έκταση αλλά και οικονομία) είναι ένα βασικό κριτήριο, τότε η Πορτογαλία και η Ελλάδα είναι μάλλον μικρές χώρες ενώ η Ισπανία, η Ιταλία και η Γαλλία είναι μεγάλες χώρες. </a:t>
            </a:r>
          </a:p>
          <a:p>
            <a:pPr algn="just">
              <a:buFontTx/>
              <a:buChar char="-"/>
            </a:pPr>
            <a:endParaRPr lang="el-GR" sz="2000" b="1" dirty="0" smtClean="0"/>
          </a:p>
          <a:p>
            <a:pPr algn="just">
              <a:buFontTx/>
              <a:buChar char="-"/>
            </a:pPr>
            <a:r>
              <a:rPr lang="el-GR" sz="2000" b="1" dirty="0" smtClean="0"/>
              <a:t>Αν πάλι συνυπολογίσουμε τον παράγοντα της γεωπολιτικής και γενικότερα των σχέσεων που είχαν αυτές οι χώρες με το περιβάλλον τους, τότε είναι σαφές πως Η Ελλάδα πάντα είχε μια ισχυρή σύνδεση με τα Βαλκάνια, την Τουρκία και γενικότερα την νοτιοανατολική Μεσόγειο, ενώ η Ισπανία, η Ιταλία και η Πορτογαλία επιδίωκαν στενότερες σχέσεις με Γαλλία, Γερμανία, ΗΠΑ και Ηνωμένο Βασίλειο. </a:t>
            </a:r>
          </a:p>
          <a:p>
            <a:pPr algn="just">
              <a:buFontTx/>
              <a:buChar char="-"/>
            </a:pPr>
            <a:endParaRPr lang="el-GR" sz="2000" b="1" dirty="0" smtClean="0"/>
          </a:p>
          <a:p>
            <a:pPr algn="just">
              <a:buFontTx/>
              <a:buChar char="-"/>
            </a:pPr>
            <a:endParaRPr lang="el-GR" sz="2000" b="1" dirty="0" smtClean="0"/>
          </a:p>
          <a:p>
            <a:endParaRPr lang="el-GR" sz="2000" b="1" dirty="0" smtClean="0"/>
          </a:p>
          <a:p>
            <a:endParaRPr lang="el-GR" sz="2000" b="1" dirty="0" smtClean="0"/>
          </a:p>
          <a:p>
            <a:endParaRPr lang="el-GR" sz="2000" b="1" dirty="0" smtClean="0"/>
          </a:p>
          <a:p>
            <a:endParaRPr lang="el-GR" sz="20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809903"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
        <p:nvSpPr>
          <p:cNvPr id="16" name="15 - TextBox"/>
          <p:cNvSpPr txBox="1"/>
          <p:nvPr/>
        </p:nvSpPr>
        <p:spPr>
          <a:xfrm>
            <a:off x="152400" y="1110343"/>
            <a:ext cx="8839200" cy="6863417"/>
          </a:xfrm>
          <a:prstGeom prst="rect">
            <a:avLst/>
          </a:prstGeom>
          <a:solidFill>
            <a:schemeClr val="accent6">
              <a:lumMod val="40000"/>
              <a:lumOff val="60000"/>
            </a:schemeClr>
          </a:solidFill>
        </p:spPr>
        <p:txBody>
          <a:bodyPr wrap="square" rtlCol="0">
            <a:spAutoFit/>
          </a:bodyPr>
          <a:lstStyle/>
          <a:p>
            <a:pPr algn="just"/>
            <a:r>
              <a:rPr lang="el-GR" sz="2000" b="1" dirty="0" smtClean="0"/>
              <a:t>Θεματική ενότητα 2</a:t>
            </a:r>
            <a:r>
              <a:rPr lang="en-US" sz="2000" b="1" dirty="0" smtClean="0"/>
              <a:t>: </a:t>
            </a:r>
          </a:p>
          <a:p>
            <a:pPr algn="just"/>
            <a:r>
              <a:rPr lang="en-US" sz="2000" b="1" dirty="0" smtClean="0"/>
              <a:t>H </a:t>
            </a:r>
            <a:r>
              <a:rPr lang="el-GR" sz="2000" b="1" dirty="0" smtClean="0"/>
              <a:t>αντίληψη για τη Νότια Ευρώπη με επίκεντρο την Ελλάδα, την Ισπανία και την Πορτογαλία </a:t>
            </a:r>
          </a:p>
          <a:p>
            <a:pPr algn="just"/>
            <a:endParaRPr lang="el-GR" sz="2000" b="1" dirty="0" smtClean="0"/>
          </a:p>
          <a:p>
            <a:pPr algn="just"/>
            <a:r>
              <a:rPr lang="el-GR" sz="2000" b="1" dirty="0" smtClean="0"/>
              <a:t>Το στερεότυπο</a:t>
            </a:r>
            <a:r>
              <a:rPr lang="en-US" sz="2000" b="1" dirty="0" smtClean="0"/>
              <a:t>…</a:t>
            </a:r>
          </a:p>
          <a:p>
            <a:pPr algn="just"/>
            <a:endParaRPr lang="en-US" sz="2000" b="1" dirty="0" smtClean="0"/>
          </a:p>
          <a:p>
            <a:pPr algn="just">
              <a:buFontTx/>
              <a:buChar char="-"/>
            </a:pPr>
            <a:r>
              <a:rPr lang="el-GR" sz="2000" b="1" dirty="0" smtClean="0"/>
              <a:t>Είναι χώρες που βρίσκονται μακριά από τα κέντρα των αποφάσεων στην Ε.Ε. (περιφέρεια πολιτική και οικονομική) </a:t>
            </a:r>
          </a:p>
          <a:p>
            <a:pPr algn="just">
              <a:buFontTx/>
              <a:buChar char="-"/>
            </a:pPr>
            <a:endParaRPr lang="el-GR" sz="2000" b="1" dirty="0" smtClean="0"/>
          </a:p>
          <a:p>
            <a:pPr algn="just">
              <a:buFontTx/>
              <a:buChar char="-"/>
            </a:pPr>
            <a:r>
              <a:rPr lang="el-GR" sz="2000" b="1" dirty="0" smtClean="0"/>
              <a:t>Εισήλθαν στην Ε.Ε. με κριτήρια περισσότερο πολιτικά (με στόχο την σταθεροποίηση μετά από μεγάλες περιόδους ανελευθερίας και δικτατοριών) και όχι οικονομικά…</a:t>
            </a:r>
          </a:p>
          <a:p>
            <a:pPr algn="just">
              <a:buFontTx/>
              <a:buChar char="-"/>
            </a:pPr>
            <a:endParaRPr lang="el-GR" sz="2000" b="1" dirty="0" smtClean="0"/>
          </a:p>
          <a:p>
            <a:pPr algn="just">
              <a:buFontTx/>
              <a:buChar char="-"/>
            </a:pPr>
            <a:r>
              <a:rPr lang="el-GR" sz="2000" b="1" u="sng" dirty="0" smtClean="0"/>
              <a:t>Στο φαντασιακό της υπόλοιπης Ευρώπης, ‘Νότος’ σημαίνει</a:t>
            </a:r>
            <a:r>
              <a:rPr lang="en-US" sz="2000" b="1" u="sng" dirty="0" smtClean="0"/>
              <a:t>: </a:t>
            </a:r>
            <a:r>
              <a:rPr lang="el-GR" sz="2000" b="1" u="sng" dirty="0" smtClean="0"/>
              <a:t>μεσογειακό κλίμα, διακοπές και ήλιος αλλά και οικονομική υστέρησησ, δυσκολία τήρησης προϋπολογισμού, αναποτελεσματική δημόσια διοίκηση, χρέος, κυριαρχία θεσμού οικογένειας και πολιτική αστάθεια</a:t>
            </a:r>
            <a:r>
              <a:rPr lang="el-GR" sz="2000" b="1" dirty="0" smtClean="0"/>
              <a:t>.  	</a:t>
            </a:r>
          </a:p>
          <a:p>
            <a:pPr algn="just"/>
            <a:endParaRPr lang="el-GR" sz="2000" b="1" dirty="0" smtClean="0"/>
          </a:p>
          <a:p>
            <a:endParaRPr lang="el-GR" sz="2000" b="1" dirty="0" smtClean="0"/>
          </a:p>
          <a:p>
            <a:endParaRPr lang="el-GR" sz="2000" b="1" dirty="0" smtClean="0"/>
          </a:p>
          <a:p>
            <a:endParaRPr lang="el-GR" sz="20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809903"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
        <p:nvSpPr>
          <p:cNvPr id="16" name="15 - TextBox"/>
          <p:cNvSpPr txBox="1"/>
          <p:nvPr/>
        </p:nvSpPr>
        <p:spPr>
          <a:xfrm>
            <a:off x="152400" y="1110343"/>
            <a:ext cx="8839200" cy="6863417"/>
          </a:xfrm>
          <a:prstGeom prst="rect">
            <a:avLst/>
          </a:prstGeom>
          <a:solidFill>
            <a:schemeClr val="accent6">
              <a:lumMod val="40000"/>
              <a:lumOff val="60000"/>
            </a:schemeClr>
          </a:solidFill>
        </p:spPr>
        <p:txBody>
          <a:bodyPr wrap="square" rtlCol="0">
            <a:spAutoFit/>
          </a:bodyPr>
          <a:lstStyle/>
          <a:p>
            <a:pPr algn="just"/>
            <a:r>
              <a:rPr lang="el-GR" sz="2000" b="1" dirty="0" smtClean="0"/>
              <a:t>Θεματική ενότητα 2</a:t>
            </a:r>
            <a:r>
              <a:rPr lang="en-US" sz="2000" b="1" dirty="0" smtClean="0"/>
              <a:t>: </a:t>
            </a:r>
          </a:p>
          <a:p>
            <a:pPr algn="just"/>
            <a:r>
              <a:rPr lang="en-US" sz="2000" b="1" dirty="0" smtClean="0"/>
              <a:t>H </a:t>
            </a:r>
            <a:r>
              <a:rPr lang="el-GR" sz="2000" b="1" dirty="0" smtClean="0"/>
              <a:t>αντίληψη για τη Νότια Ευρώπη με επίκεντρο την Ελλάδα, την Ισπανία και την Πορτογαλία</a:t>
            </a:r>
          </a:p>
          <a:p>
            <a:pPr algn="just"/>
            <a:endParaRPr lang="el-GR" sz="2000" b="1" dirty="0" smtClean="0"/>
          </a:p>
          <a:p>
            <a:pPr algn="just"/>
            <a:r>
              <a:rPr lang="el-GR" sz="2000" b="1" dirty="0" smtClean="0"/>
              <a:t>Το επίπεδο της οικονομίας</a:t>
            </a:r>
            <a:r>
              <a:rPr lang="en-US" sz="2000" b="1" dirty="0" smtClean="0"/>
              <a:t>: </a:t>
            </a:r>
          </a:p>
          <a:p>
            <a:pPr algn="just"/>
            <a:endParaRPr lang="en-US" sz="2000" b="1" dirty="0" smtClean="0"/>
          </a:p>
          <a:p>
            <a:pPr algn="just">
              <a:buFontTx/>
              <a:buChar char="-"/>
            </a:pPr>
            <a:r>
              <a:rPr lang="el-GR" sz="2000" b="1" dirty="0" smtClean="0"/>
              <a:t>Οι τρεις χώρες χαρακτηρίζονται ως χώρες της ημιπεριφέρειας (θεωρία </a:t>
            </a:r>
            <a:r>
              <a:rPr lang="el-GR" sz="2000" b="1" dirty="0" err="1" smtClean="0"/>
              <a:t>Βαλερστάιν</a:t>
            </a:r>
            <a:r>
              <a:rPr lang="el-GR" sz="2000" b="1" dirty="0" smtClean="0"/>
              <a:t>, ‘’κέντρο’’, ‘’ημιπεριφέρεια’’, ‘’περιφέρεια’’). Τα χαρακτηριστικά τους είναι μια ύστερη εκβιομηχάνιση, μια έμφαση στον πρωτογενή τομέα, μια αγορά εργασίας όχι τόσο απελευθερωμένη, το φθηνό εργατικό δυναμικό και ένα ισχυρό κράτος. </a:t>
            </a:r>
          </a:p>
          <a:p>
            <a:pPr algn="just">
              <a:buFontTx/>
              <a:buChar char="-"/>
            </a:pPr>
            <a:endParaRPr lang="el-GR" sz="2000" b="1" dirty="0" smtClean="0"/>
          </a:p>
          <a:p>
            <a:pPr algn="just"/>
            <a:r>
              <a:rPr lang="el-GR" sz="2000" b="1" dirty="0" smtClean="0"/>
              <a:t>Το επίπεδο της κοινωνίας</a:t>
            </a:r>
            <a:r>
              <a:rPr lang="en-US" sz="2000" b="1" dirty="0" smtClean="0"/>
              <a:t>: </a:t>
            </a:r>
          </a:p>
          <a:p>
            <a:pPr algn="just"/>
            <a:endParaRPr lang="en-US" sz="2000" b="1" dirty="0" smtClean="0"/>
          </a:p>
          <a:p>
            <a:pPr algn="just"/>
            <a:r>
              <a:rPr lang="en-US" sz="2000" b="1" dirty="0" smtClean="0"/>
              <a:t>- </a:t>
            </a:r>
            <a:r>
              <a:rPr lang="el-GR" sz="2000" b="1" dirty="0" smtClean="0"/>
              <a:t>Υπάρχει η τάση για δυναμική διεκδίκηση για δικαιώματα και παροχές, μεγάλη έμφαση στο θεσμό της οικογένειας. Είναι επίσης παραδοσιακά χώρες αποστολής μετανάστευσης. </a:t>
            </a:r>
          </a:p>
          <a:p>
            <a:pPr algn="just"/>
            <a:endParaRPr lang="el-GR" sz="2000" b="1" dirty="0" smtClean="0"/>
          </a:p>
          <a:p>
            <a:pPr algn="just"/>
            <a:endParaRPr lang="el-GR" sz="2000" b="1" dirty="0" smtClean="0"/>
          </a:p>
          <a:p>
            <a:endParaRPr lang="el-GR" sz="2000" b="1" dirty="0" smtClean="0"/>
          </a:p>
          <a:p>
            <a:endParaRPr lang="el-GR" sz="2000" b="1" dirty="0" smtClean="0"/>
          </a:p>
          <a:p>
            <a:endParaRPr lang="el-GR" sz="20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809903"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
        <p:nvSpPr>
          <p:cNvPr id="16" name="15 - TextBox"/>
          <p:cNvSpPr txBox="1"/>
          <p:nvPr/>
        </p:nvSpPr>
        <p:spPr>
          <a:xfrm>
            <a:off x="152400" y="1110343"/>
            <a:ext cx="8839200" cy="5940088"/>
          </a:xfrm>
          <a:prstGeom prst="rect">
            <a:avLst/>
          </a:prstGeom>
          <a:solidFill>
            <a:schemeClr val="accent6">
              <a:lumMod val="40000"/>
              <a:lumOff val="60000"/>
            </a:schemeClr>
          </a:solidFill>
        </p:spPr>
        <p:txBody>
          <a:bodyPr wrap="square" rtlCol="0">
            <a:spAutoFit/>
          </a:bodyPr>
          <a:lstStyle/>
          <a:p>
            <a:pPr algn="just"/>
            <a:r>
              <a:rPr lang="el-GR" sz="2000" b="1" dirty="0" smtClean="0"/>
              <a:t>Θεματική ενότητα 2</a:t>
            </a:r>
            <a:r>
              <a:rPr lang="en-US" sz="2000" b="1" dirty="0" smtClean="0"/>
              <a:t>: </a:t>
            </a:r>
          </a:p>
          <a:p>
            <a:pPr algn="just"/>
            <a:r>
              <a:rPr lang="en-US" sz="2000" b="1" dirty="0" smtClean="0"/>
              <a:t>H </a:t>
            </a:r>
            <a:r>
              <a:rPr lang="el-GR" sz="2000" b="1" dirty="0" smtClean="0"/>
              <a:t>αντίληψη για τη Νότια Ευρώπη με επίκεντρο την Ελλάδα, την Ισπανία και την Πορτογαλία</a:t>
            </a:r>
          </a:p>
          <a:p>
            <a:pPr algn="just"/>
            <a:endParaRPr lang="el-GR" sz="2000" b="1" dirty="0" smtClean="0"/>
          </a:p>
          <a:p>
            <a:pPr algn="just"/>
            <a:r>
              <a:rPr lang="el-GR" sz="2000" b="1" dirty="0" smtClean="0"/>
              <a:t>Το επίπεδο της ιστορίας και της πολιτικής </a:t>
            </a:r>
          </a:p>
          <a:p>
            <a:pPr algn="just"/>
            <a:endParaRPr lang="el-GR" sz="2000" b="1" dirty="0" smtClean="0"/>
          </a:p>
          <a:p>
            <a:pPr algn="just">
              <a:buFontTx/>
              <a:buChar char="-"/>
            </a:pPr>
            <a:r>
              <a:rPr lang="el-GR" sz="2000" b="1" dirty="0" smtClean="0"/>
              <a:t>Είναι τρεις χώρες με ασταθή και εύθραυστη οικοδόμηση του κράτους με μια διαδοχή διαφορετικών συστημάτων μέχρι την επικράτηση της δημοκρατίας</a:t>
            </a:r>
            <a:r>
              <a:rPr lang="en-US" sz="2000" b="1" dirty="0" smtClean="0"/>
              <a:t>: </a:t>
            </a:r>
            <a:r>
              <a:rPr lang="el-GR" sz="2000" b="1" dirty="0" smtClean="0"/>
              <a:t>στρατιωτικά καθεστώτα, αποκατάσταση μοναρχίας (Ελλάδα), εμφύλιοι και μεγάλες περίοδοι πολιτικής καταπίεσης. </a:t>
            </a:r>
          </a:p>
          <a:p>
            <a:pPr algn="just">
              <a:buFontTx/>
              <a:buChar char="-"/>
            </a:pPr>
            <a:endParaRPr lang="el-GR" sz="2000" b="1" dirty="0" smtClean="0"/>
          </a:p>
          <a:p>
            <a:pPr algn="just">
              <a:buFontTx/>
              <a:buChar char="-"/>
            </a:pPr>
            <a:r>
              <a:rPr lang="el-GR" sz="2000" b="1" dirty="0" smtClean="0"/>
              <a:t>Στην ουσία, ο εκδημοκρατισμός στις τρεις χώρες από τη δεκαετία του 1970 και μετά είναι το τρίτο κύμα εκδημοκρατισμού στην Ευρώπη (Α- 1828-1926, Β- 1943- 1962)</a:t>
            </a:r>
          </a:p>
          <a:p>
            <a:pPr algn="just">
              <a:buFontTx/>
              <a:buChar char="-"/>
            </a:pPr>
            <a:endParaRPr lang="el-GR" sz="2000" b="1" dirty="0" smtClean="0"/>
          </a:p>
          <a:p>
            <a:pPr algn="just">
              <a:buFontTx/>
              <a:buChar char="-"/>
            </a:pPr>
            <a:r>
              <a:rPr lang="el-GR" sz="2000" b="1" dirty="0" smtClean="0"/>
              <a:t> Η ενσωμάτωση των τριών χωρών στην Ε.Ε. και οι σημαντικές τους επιτυχίες μέχρι τη δεκαετία του 2000 ερμηνεύτηκε ως απόδειξη της σύγκλισής τους με άλλες περιοχές της Ευρώπης (Δυτική και Βόρεια). Αυτή η ανάλυση άλλαξε τη δεκαετία της οικονομικής κρίσης (2010).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809903"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
        <p:nvSpPr>
          <p:cNvPr id="16" name="15 - TextBox"/>
          <p:cNvSpPr txBox="1"/>
          <p:nvPr/>
        </p:nvSpPr>
        <p:spPr>
          <a:xfrm>
            <a:off x="152400" y="1110343"/>
            <a:ext cx="8839200" cy="5632311"/>
          </a:xfrm>
          <a:prstGeom prst="rect">
            <a:avLst/>
          </a:prstGeom>
          <a:solidFill>
            <a:schemeClr val="accent6">
              <a:lumMod val="40000"/>
              <a:lumOff val="60000"/>
            </a:schemeClr>
          </a:solidFill>
        </p:spPr>
        <p:txBody>
          <a:bodyPr wrap="square" rtlCol="0">
            <a:spAutoFit/>
          </a:bodyPr>
          <a:lstStyle/>
          <a:p>
            <a:pPr algn="just"/>
            <a:r>
              <a:rPr lang="el-GR" sz="2000" b="1" dirty="0" smtClean="0"/>
              <a:t>Θεματική ενότητα </a:t>
            </a:r>
            <a:r>
              <a:rPr lang="en-US" sz="2000" b="1" dirty="0" smtClean="0"/>
              <a:t>3:</a:t>
            </a:r>
            <a:endParaRPr lang="el-GR" sz="2000" b="1" dirty="0" smtClean="0"/>
          </a:p>
          <a:p>
            <a:pPr algn="just"/>
            <a:endParaRPr lang="el-GR" sz="2000" b="1" dirty="0" smtClean="0"/>
          </a:p>
          <a:p>
            <a:pPr algn="just"/>
            <a:r>
              <a:rPr lang="el-GR" sz="2000" b="1" dirty="0" smtClean="0"/>
              <a:t>Μια κριτική προσέγγιση της ίδιας της έννοιας ‘Νότια Ευρώπη’</a:t>
            </a:r>
          </a:p>
          <a:p>
            <a:pPr algn="just"/>
            <a:r>
              <a:rPr lang="el-GR" sz="2000" b="1" dirty="0" smtClean="0"/>
              <a:t>(</a:t>
            </a:r>
            <a:r>
              <a:rPr lang="en-US" sz="2000" b="1" dirty="0" smtClean="0"/>
              <a:t>Allies, 1996) </a:t>
            </a:r>
          </a:p>
          <a:p>
            <a:pPr algn="just"/>
            <a:endParaRPr lang="en-US" sz="2000" b="1" dirty="0" smtClean="0"/>
          </a:p>
          <a:p>
            <a:pPr algn="just">
              <a:buFontTx/>
              <a:buChar char="-"/>
            </a:pPr>
            <a:r>
              <a:rPr lang="el-GR" sz="2000" b="1" dirty="0" smtClean="0"/>
              <a:t>Έχει αξία να προβληματιστούμε για την πολιτική διάσταση της έννοιας ‘Νότια Ευρώπη’, πέρα δηλαδή από οποιεσδήποτε μικρές ή μεγάλες ομοιότητες και διαφορές μεταξύ χωρών. Το ίδιο αφορά και την έννοια του μοντέλου.</a:t>
            </a:r>
          </a:p>
          <a:p>
            <a:pPr algn="just">
              <a:buFontTx/>
              <a:buChar char="-"/>
            </a:pPr>
            <a:endParaRPr lang="el-GR" sz="2000" b="1" dirty="0" smtClean="0"/>
          </a:p>
          <a:p>
            <a:pPr algn="just">
              <a:buFontTx/>
              <a:buChar char="-"/>
            </a:pPr>
            <a:r>
              <a:rPr lang="el-GR" sz="2000" b="1" dirty="0" smtClean="0"/>
              <a:t>Υπάρχει μια ‘</a:t>
            </a:r>
            <a:r>
              <a:rPr lang="el-GR" sz="2000" b="1" dirty="0" err="1" smtClean="0"/>
              <a:t>γεωπολιτική΄</a:t>
            </a:r>
            <a:r>
              <a:rPr lang="el-GR" sz="2000" b="1" dirty="0" smtClean="0"/>
              <a:t> και οικονομική διάσταση στην ιδέα της ‘Νότιας Ευρώπης’. Αποτελεί μέρος μιας ευρύτερης συζήτησης (Βορράς/ Νότος σε παγκόσμιο επίπεδο)</a:t>
            </a:r>
          </a:p>
          <a:p>
            <a:pPr algn="just">
              <a:buFontTx/>
              <a:buChar char="-"/>
            </a:pPr>
            <a:endParaRPr lang="el-GR" sz="2000" b="1" dirty="0" smtClean="0"/>
          </a:p>
          <a:p>
            <a:pPr algn="just">
              <a:buFontTx/>
              <a:buChar char="-"/>
            </a:pPr>
            <a:r>
              <a:rPr lang="el-GR" sz="2000" b="1" dirty="0" smtClean="0"/>
              <a:t>Υπήρξε ενδεχομένως ένας τρόπος να εφαρμόσει η Ε.Ε. μια διαφορική προσέγγιση (στα δικά της πλαίσια), κάτι που τη βοήθησε να εξελιχθεί θεσμικά, πολιτικά και οικονομικά και επίσης να σχεδιάσει καλύτερα την πολιτική της σε διεθνές επίπεδο.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2315</TotalTime>
  <Words>1452</Words>
  <PresentationFormat>Προβολή στην οθόνη (4:3)</PresentationFormat>
  <Paragraphs>195</Paragraphs>
  <Slides>12</Slides>
  <Notes>12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Arial</vt:lpstr>
      <vt:lpstr>Book Antiqua</vt:lpstr>
      <vt:lpstr>Times New Roman</vt:lpstr>
      <vt:lpstr>Garamond</vt:lpstr>
      <vt:lpstr>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User</cp:lastModifiedBy>
  <cp:revision>139</cp:revision>
  <dcterms:created xsi:type="dcterms:W3CDTF">1601-01-01T00:00:00Z</dcterms:created>
  <dcterms:modified xsi:type="dcterms:W3CDTF">2023-12-20T12:27:35Z</dcterms:modified>
</cp:coreProperties>
</file>