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7"/>
  </p:notes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Lst>
  <p:sldSz cx="9144000" cy="6858000" type="screen4x3"/>
  <p:notesSz cx="6858000" cy="9144000"/>
  <p:embeddedFontLst>
    <p:embeddedFont>
      <p:font typeface="Book Antiqua" pitchFamily="18" charset="0"/>
      <p:regular r:id="rId28"/>
      <p:bold r:id="rId29"/>
      <p:italic r:id="rId30"/>
      <p:boldItalic r:id="rId31"/>
    </p:embeddedFont>
    <p:embeddedFont>
      <p:font typeface="Garamond" pitchFamily="18" charset="0"/>
      <p:regular r:id="rId32"/>
      <p:bold r:id="rId33"/>
      <p: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2880">
          <p15:clr>
            <a:srgbClr val="A4A3A4"/>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5" roundtripDataSignature="AMtx7miLYpudFk95RXMiQh6grjVD5i9E3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0" d="100"/>
          <a:sy n="70" d="100"/>
        </p:scale>
        <p:origin x="-1810" y="-3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 name="Google Shape;5;n"/>
          <p:cNvSpPr>
            <a:spLocks noGrp="1" noRot="1" noChangeAspect="1"/>
          </p:cNvSpPr>
          <p:nvPr>
            <p:ph type="sldImg" idx="2"/>
          </p:nvPr>
        </p:nvSpPr>
        <p:spPr>
          <a:xfrm>
            <a:off x="1371600" y="763588"/>
            <a:ext cx="5024438" cy="3767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777875" y="4776788"/>
            <a:ext cx="6213475" cy="45212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hdr" idx="3"/>
          </p:nvPr>
        </p:nvSpPr>
        <p:spPr>
          <a:xfrm>
            <a:off x="0" y="0"/>
            <a:ext cx="3368675" cy="498475"/>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dt" idx="10"/>
          </p:nvPr>
        </p:nvSpPr>
        <p:spPr>
          <a:xfrm>
            <a:off x="4398963" y="0"/>
            <a:ext cx="3368675" cy="498475"/>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ftr" idx="11"/>
          </p:nvPr>
        </p:nvSpPr>
        <p:spPr>
          <a:xfrm>
            <a:off x="0" y="9555163"/>
            <a:ext cx="3368675" cy="498475"/>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0" name="Google Shape;10;n"/>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a:t>
            </a:fld>
            <a:endParaRPr/>
          </a:p>
        </p:txBody>
      </p:sp>
      <p:sp>
        <p:nvSpPr>
          <p:cNvPr id="143" name="Google Shape;143;p1: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a:t>
            </a:fld>
            <a:endParaRPr sz="1400" b="0" i="0" u="none" strike="noStrike" cap="none">
              <a:solidFill>
                <a:srgbClr val="000000"/>
              </a:solidFill>
              <a:latin typeface="Times New Roman"/>
              <a:ea typeface="Times New Roman"/>
              <a:cs typeface="Times New Roman"/>
              <a:sym typeface="Times New Roman"/>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5" name="Google Shape;145;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a03a153f0_0_13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10</a:t>
            </a:fld>
            <a:endParaRPr sz="1400">
              <a:solidFill>
                <a:srgbClr val="000000"/>
              </a:solidFill>
              <a:latin typeface="Times New Roman"/>
              <a:ea typeface="Times New Roman"/>
              <a:cs typeface="Times New Roman"/>
              <a:sym typeface="Times New Roman"/>
            </a:endParaRPr>
          </a:p>
        </p:txBody>
      </p:sp>
      <p:sp>
        <p:nvSpPr>
          <p:cNvPr id="332" name="Google Shape;332;gfa03a153f0_0_13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10</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a03a153f0_0_13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10</a:t>
            </a:fld>
            <a:endParaRPr sz="1400" b="0" i="0" u="none" strike="noStrike" cap="none">
              <a:solidFill>
                <a:srgbClr val="FFFFFF"/>
              </a:solidFill>
              <a:latin typeface="Arial"/>
              <a:ea typeface="Arial"/>
              <a:cs typeface="Arial"/>
              <a:sym typeface="Arial"/>
            </a:endParaRPr>
          </a:p>
        </p:txBody>
      </p:sp>
      <p:sp>
        <p:nvSpPr>
          <p:cNvPr id="334" name="Google Shape;334;gfa03a153f0_0_1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a03a153f0_0_13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0:notes"/>
          <p:cNvSpPr txBox="1">
            <a:spLocks noGrp="1"/>
          </p:cNvSpPr>
          <p:nvPr>
            <p:ph type="sldNum" idx="12"/>
          </p:nvPr>
        </p:nvSpPr>
        <p:spPr>
          <a:xfrm>
            <a:off x="4278313" y="10156825"/>
            <a:ext cx="3254375" cy="5080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11</a:t>
            </a:fld>
            <a:endParaRPr sz="1400">
              <a:solidFill>
                <a:srgbClr val="000000"/>
              </a:solidFill>
              <a:latin typeface="Times New Roman"/>
              <a:ea typeface="Times New Roman"/>
              <a:cs typeface="Times New Roman"/>
              <a:sym typeface="Times New Roman"/>
            </a:endParaRPr>
          </a:p>
        </p:txBody>
      </p:sp>
      <p:sp>
        <p:nvSpPr>
          <p:cNvPr id="172" name="Google Shape;172;p40:notes"/>
          <p:cNvSpPr txBox="1"/>
          <p:nvPr/>
        </p:nvSpPr>
        <p:spPr>
          <a:xfrm>
            <a:off x="4278313" y="10156825"/>
            <a:ext cx="3255962" cy="509588"/>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11</a:t>
            </a:fld>
            <a:endParaRPr sz="1400" b="0" i="0" u="none" strike="noStrike" cap="none">
              <a:solidFill>
                <a:srgbClr val="000000"/>
              </a:solidFill>
              <a:latin typeface="Times New Roman"/>
              <a:ea typeface="Times New Roman"/>
              <a:cs typeface="Times New Roman"/>
              <a:sym typeface="Times New Roman"/>
            </a:endParaRPr>
          </a:p>
        </p:txBody>
      </p:sp>
      <p:sp>
        <p:nvSpPr>
          <p:cNvPr id="173" name="Google Shape;173;p40:notes"/>
          <p:cNvSpPr txBox="1"/>
          <p:nvPr/>
        </p:nvSpPr>
        <p:spPr>
          <a:xfrm>
            <a:off x="3884613" y="8685213"/>
            <a:ext cx="2952750" cy="43815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11</a:t>
            </a:fld>
            <a:endParaRPr sz="1400" b="0" i="0" u="none" strike="noStrike" cap="none">
              <a:solidFill>
                <a:srgbClr val="FFFFFF"/>
              </a:solidFill>
              <a:latin typeface="Arial"/>
              <a:ea typeface="Arial"/>
              <a:cs typeface="Arial"/>
              <a:sym typeface="Arial"/>
            </a:endParaRPr>
          </a:p>
        </p:txBody>
      </p:sp>
      <p:sp>
        <p:nvSpPr>
          <p:cNvPr id="174" name="Google Shape;1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5" name="Google Shape;175;p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fa748fecf8_0_11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12</a:t>
            </a:fld>
            <a:endParaRPr sz="1400">
              <a:solidFill>
                <a:srgbClr val="000000"/>
              </a:solidFill>
              <a:latin typeface="Times New Roman"/>
              <a:ea typeface="Times New Roman"/>
              <a:cs typeface="Times New Roman"/>
              <a:sym typeface="Times New Roman"/>
            </a:endParaRPr>
          </a:p>
        </p:txBody>
      </p:sp>
      <p:sp>
        <p:nvSpPr>
          <p:cNvPr id="312" name="Google Shape;312;gfa748fecf8_0_11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12</a:t>
            </a:fld>
            <a:endParaRPr sz="1400" b="0" i="0" u="none" strike="noStrike" cap="none">
              <a:solidFill>
                <a:srgbClr val="000000"/>
              </a:solidFill>
              <a:latin typeface="Times New Roman"/>
              <a:ea typeface="Times New Roman"/>
              <a:cs typeface="Times New Roman"/>
              <a:sym typeface="Times New Roman"/>
            </a:endParaRPr>
          </a:p>
        </p:txBody>
      </p:sp>
      <p:sp>
        <p:nvSpPr>
          <p:cNvPr id="313" name="Google Shape;313;gfa748fecf8_0_11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12</a:t>
            </a:fld>
            <a:endParaRPr sz="1400" b="0" i="0" u="none" strike="noStrike" cap="none">
              <a:solidFill>
                <a:srgbClr val="FFFFFF"/>
              </a:solidFill>
              <a:latin typeface="Arial"/>
              <a:ea typeface="Arial"/>
              <a:cs typeface="Arial"/>
              <a:sym typeface="Arial"/>
            </a:endParaRPr>
          </a:p>
        </p:txBody>
      </p:sp>
      <p:sp>
        <p:nvSpPr>
          <p:cNvPr id="314" name="Google Shape;314;gfa748fecf8_0_1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15" name="Google Shape;315;gfa748fecf8_0_11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a748fecf8_0_133: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13</a:t>
            </a:fld>
            <a:endParaRPr sz="1400">
              <a:solidFill>
                <a:srgbClr val="000000"/>
              </a:solidFill>
              <a:latin typeface="Times New Roman"/>
              <a:ea typeface="Times New Roman"/>
              <a:cs typeface="Times New Roman"/>
              <a:sym typeface="Times New Roman"/>
            </a:endParaRPr>
          </a:p>
        </p:txBody>
      </p:sp>
      <p:sp>
        <p:nvSpPr>
          <p:cNvPr id="332" name="Google Shape;332;gfa748fecf8_0_133: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13</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a748fecf8_0_133: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13</a:t>
            </a:fld>
            <a:endParaRPr sz="1400" b="0" i="0" u="none" strike="noStrike" cap="none">
              <a:solidFill>
                <a:srgbClr val="FFFFFF"/>
              </a:solidFill>
              <a:latin typeface="Arial"/>
              <a:ea typeface="Arial"/>
              <a:cs typeface="Arial"/>
              <a:sym typeface="Arial"/>
            </a:endParaRPr>
          </a:p>
        </p:txBody>
      </p:sp>
      <p:sp>
        <p:nvSpPr>
          <p:cNvPr id="334" name="Google Shape;334;gfa748fecf8_0_1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a748fecf8_0_133: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fa748fecf8_0_152: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14</a:t>
            </a:fld>
            <a:endParaRPr sz="1400">
              <a:solidFill>
                <a:srgbClr val="000000"/>
              </a:solidFill>
              <a:latin typeface="Times New Roman"/>
              <a:ea typeface="Times New Roman"/>
              <a:cs typeface="Times New Roman"/>
              <a:sym typeface="Times New Roman"/>
            </a:endParaRPr>
          </a:p>
        </p:txBody>
      </p:sp>
      <p:sp>
        <p:nvSpPr>
          <p:cNvPr id="352" name="Google Shape;352;gfa748fecf8_0_152: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14</a:t>
            </a:fld>
            <a:endParaRPr sz="1400" b="0" i="0" u="none" strike="noStrike" cap="none">
              <a:solidFill>
                <a:srgbClr val="000000"/>
              </a:solidFill>
              <a:latin typeface="Times New Roman"/>
              <a:ea typeface="Times New Roman"/>
              <a:cs typeface="Times New Roman"/>
              <a:sym typeface="Times New Roman"/>
            </a:endParaRPr>
          </a:p>
        </p:txBody>
      </p:sp>
      <p:sp>
        <p:nvSpPr>
          <p:cNvPr id="353" name="Google Shape;353;gfa748fecf8_0_152: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14</a:t>
            </a:fld>
            <a:endParaRPr sz="1400" b="0" i="0" u="none" strike="noStrike" cap="none">
              <a:solidFill>
                <a:srgbClr val="FFFFFF"/>
              </a:solidFill>
              <a:latin typeface="Arial"/>
              <a:ea typeface="Arial"/>
              <a:cs typeface="Arial"/>
              <a:sym typeface="Arial"/>
            </a:endParaRPr>
          </a:p>
        </p:txBody>
      </p:sp>
      <p:sp>
        <p:nvSpPr>
          <p:cNvPr id="354" name="Google Shape;354;gfa748fecf8_0_1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55" name="Google Shape;355;gfa748fecf8_0_15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0:notes"/>
          <p:cNvSpPr txBox="1">
            <a:spLocks noGrp="1"/>
          </p:cNvSpPr>
          <p:nvPr>
            <p:ph type="sldNum" idx="12"/>
          </p:nvPr>
        </p:nvSpPr>
        <p:spPr>
          <a:xfrm>
            <a:off x="4278313" y="10156825"/>
            <a:ext cx="3254375" cy="5080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15</a:t>
            </a:fld>
            <a:endParaRPr sz="1400">
              <a:solidFill>
                <a:srgbClr val="000000"/>
              </a:solidFill>
              <a:latin typeface="Times New Roman"/>
              <a:ea typeface="Times New Roman"/>
              <a:cs typeface="Times New Roman"/>
              <a:sym typeface="Times New Roman"/>
            </a:endParaRPr>
          </a:p>
        </p:txBody>
      </p:sp>
      <p:sp>
        <p:nvSpPr>
          <p:cNvPr id="172" name="Google Shape;172;p40:notes"/>
          <p:cNvSpPr txBox="1"/>
          <p:nvPr/>
        </p:nvSpPr>
        <p:spPr>
          <a:xfrm>
            <a:off x="4278313" y="10156825"/>
            <a:ext cx="3255962" cy="509588"/>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15</a:t>
            </a:fld>
            <a:endParaRPr sz="1400" b="0" i="0" u="none" strike="noStrike" cap="none">
              <a:solidFill>
                <a:srgbClr val="000000"/>
              </a:solidFill>
              <a:latin typeface="Times New Roman"/>
              <a:ea typeface="Times New Roman"/>
              <a:cs typeface="Times New Roman"/>
              <a:sym typeface="Times New Roman"/>
            </a:endParaRPr>
          </a:p>
        </p:txBody>
      </p:sp>
      <p:sp>
        <p:nvSpPr>
          <p:cNvPr id="173" name="Google Shape;173;p40:notes"/>
          <p:cNvSpPr txBox="1"/>
          <p:nvPr/>
        </p:nvSpPr>
        <p:spPr>
          <a:xfrm>
            <a:off x="3884613" y="8685213"/>
            <a:ext cx="2952750" cy="43815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15</a:t>
            </a:fld>
            <a:endParaRPr sz="1400" b="0" i="0" u="none" strike="noStrike" cap="none">
              <a:solidFill>
                <a:srgbClr val="FFFFFF"/>
              </a:solidFill>
              <a:latin typeface="Arial"/>
              <a:ea typeface="Arial"/>
              <a:cs typeface="Arial"/>
              <a:sym typeface="Arial"/>
            </a:endParaRPr>
          </a:p>
        </p:txBody>
      </p:sp>
      <p:sp>
        <p:nvSpPr>
          <p:cNvPr id="174" name="Google Shape;1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5" name="Google Shape;175;p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03515050df_0_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16</a:t>
            </a:fld>
            <a:endParaRPr sz="1400">
              <a:solidFill>
                <a:srgbClr val="000000"/>
              </a:solidFill>
              <a:latin typeface="Times New Roman"/>
              <a:ea typeface="Times New Roman"/>
              <a:cs typeface="Times New Roman"/>
              <a:sym typeface="Times New Roman"/>
            </a:endParaRPr>
          </a:p>
        </p:txBody>
      </p:sp>
      <p:sp>
        <p:nvSpPr>
          <p:cNvPr id="192" name="Google Shape;192;g103515050df_0_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16</a:t>
            </a:fld>
            <a:endParaRPr sz="1400" b="0" i="0" u="none" strike="noStrike" cap="none">
              <a:solidFill>
                <a:srgbClr val="000000"/>
              </a:solidFill>
              <a:latin typeface="Times New Roman"/>
              <a:ea typeface="Times New Roman"/>
              <a:cs typeface="Times New Roman"/>
              <a:sym typeface="Times New Roman"/>
            </a:endParaRPr>
          </a:p>
        </p:txBody>
      </p:sp>
      <p:sp>
        <p:nvSpPr>
          <p:cNvPr id="193" name="Google Shape;193;g103515050df_0_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16</a:t>
            </a:fld>
            <a:endParaRPr sz="1400" b="0" i="0" u="none" strike="noStrike" cap="none">
              <a:solidFill>
                <a:srgbClr val="FFFFFF"/>
              </a:solidFill>
              <a:latin typeface="Arial"/>
              <a:ea typeface="Arial"/>
              <a:cs typeface="Arial"/>
              <a:sym typeface="Arial"/>
            </a:endParaRPr>
          </a:p>
        </p:txBody>
      </p:sp>
      <p:sp>
        <p:nvSpPr>
          <p:cNvPr id="194" name="Google Shape;194;g103515050d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95" name="Google Shape;195;g103515050df_0_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03515050df_0_21: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17</a:t>
            </a:fld>
            <a:endParaRPr sz="1400">
              <a:solidFill>
                <a:srgbClr val="000000"/>
              </a:solidFill>
              <a:latin typeface="Times New Roman"/>
              <a:ea typeface="Times New Roman"/>
              <a:cs typeface="Times New Roman"/>
              <a:sym typeface="Times New Roman"/>
            </a:endParaRPr>
          </a:p>
        </p:txBody>
      </p:sp>
      <p:sp>
        <p:nvSpPr>
          <p:cNvPr id="213" name="Google Shape;213;g103515050df_0_21: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17</a:t>
            </a:fld>
            <a:endParaRPr sz="1400" b="0" i="0" u="none" strike="noStrike" cap="none">
              <a:solidFill>
                <a:srgbClr val="000000"/>
              </a:solidFill>
              <a:latin typeface="Times New Roman"/>
              <a:ea typeface="Times New Roman"/>
              <a:cs typeface="Times New Roman"/>
              <a:sym typeface="Times New Roman"/>
            </a:endParaRPr>
          </a:p>
        </p:txBody>
      </p:sp>
      <p:sp>
        <p:nvSpPr>
          <p:cNvPr id="214" name="Google Shape;214;g103515050df_0_21: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17</a:t>
            </a:fld>
            <a:endParaRPr sz="1400" b="0" i="0" u="none" strike="noStrike" cap="none">
              <a:solidFill>
                <a:srgbClr val="FFFFFF"/>
              </a:solidFill>
              <a:latin typeface="Arial"/>
              <a:ea typeface="Arial"/>
              <a:cs typeface="Arial"/>
              <a:sym typeface="Arial"/>
            </a:endParaRPr>
          </a:p>
        </p:txBody>
      </p:sp>
      <p:sp>
        <p:nvSpPr>
          <p:cNvPr id="215" name="Google Shape;215;g103515050df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16" name="Google Shape;216;g103515050df_0_2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03515050df_0_41: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18</a:t>
            </a:fld>
            <a:endParaRPr sz="1400">
              <a:solidFill>
                <a:srgbClr val="000000"/>
              </a:solidFill>
              <a:latin typeface="Times New Roman"/>
              <a:ea typeface="Times New Roman"/>
              <a:cs typeface="Times New Roman"/>
              <a:sym typeface="Times New Roman"/>
            </a:endParaRPr>
          </a:p>
        </p:txBody>
      </p:sp>
      <p:sp>
        <p:nvSpPr>
          <p:cNvPr id="233" name="Google Shape;233;g103515050df_0_41: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18</a:t>
            </a:fld>
            <a:endParaRPr sz="1400" b="0" i="0" u="none" strike="noStrike" cap="none">
              <a:solidFill>
                <a:srgbClr val="000000"/>
              </a:solidFill>
              <a:latin typeface="Times New Roman"/>
              <a:ea typeface="Times New Roman"/>
              <a:cs typeface="Times New Roman"/>
              <a:sym typeface="Times New Roman"/>
            </a:endParaRPr>
          </a:p>
        </p:txBody>
      </p:sp>
      <p:sp>
        <p:nvSpPr>
          <p:cNvPr id="234" name="Google Shape;234;g103515050df_0_41: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18</a:t>
            </a:fld>
            <a:endParaRPr sz="1400" b="0" i="0" u="none" strike="noStrike" cap="none">
              <a:solidFill>
                <a:srgbClr val="FFFFFF"/>
              </a:solidFill>
              <a:latin typeface="Arial"/>
              <a:ea typeface="Arial"/>
              <a:cs typeface="Arial"/>
              <a:sym typeface="Arial"/>
            </a:endParaRPr>
          </a:p>
        </p:txBody>
      </p:sp>
      <p:sp>
        <p:nvSpPr>
          <p:cNvPr id="235" name="Google Shape;235;g103515050df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36" name="Google Shape;236;g103515050df_0_4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03515050df_0_6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19</a:t>
            </a:fld>
            <a:endParaRPr sz="1400">
              <a:solidFill>
                <a:srgbClr val="000000"/>
              </a:solidFill>
              <a:latin typeface="Times New Roman"/>
              <a:ea typeface="Times New Roman"/>
              <a:cs typeface="Times New Roman"/>
              <a:sym typeface="Times New Roman"/>
            </a:endParaRPr>
          </a:p>
        </p:txBody>
      </p:sp>
      <p:sp>
        <p:nvSpPr>
          <p:cNvPr id="253" name="Google Shape;253;g103515050df_0_6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19</a:t>
            </a:fld>
            <a:endParaRPr sz="1400" b="0" i="0" u="none" strike="noStrike" cap="none">
              <a:solidFill>
                <a:srgbClr val="000000"/>
              </a:solidFill>
              <a:latin typeface="Times New Roman"/>
              <a:ea typeface="Times New Roman"/>
              <a:cs typeface="Times New Roman"/>
              <a:sym typeface="Times New Roman"/>
            </a:endParaRPr>
          </a:p>
        </p:txBody>
      </p:sp>
      <p:sp>
        <p:nvSpPr>
          <p:cNvPr id="254" name="Google Shape;254;g103515050df_0_6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19</a:t>
            </a:fld>
            <a:endParaRPr sz="1400" b="0" i="0" u="none" strike="noStrike" cap="none">
              <a:solidFill>
                <a:srgbClr val="FFFFFF"/>
              </a:solidFill>
              <a:latin typeface="Arial"/>
              <a:ea typeface="Arial"/>
              <a:cs typeface="Arial"/>
              <a:sym typeface="Arial"/>
            </a:endParaRPr>
          </a:p>
        </p:txBody>
      </p:sp>
      <p:sp>
        <p:nvSpPr>
          <p:cNvPr id="255" name="Google Shape;255;g103515050df_0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56" name="Google Shape;256;g103515050df_0_6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103515050df_0_79: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20</a:t>
            </a:fld>
            <a:endParaRPr sz="1400">
              <a:solidFill>
                <a:srgbClr val="000000"/>
              </a:solidFill>
              <a:latin typeface="Times New Roman"/>
              <a:ea typeface="Times New Roman"/>
              <a:cs typeface="Times New Roman"/>
              <a:sym typeface="Times New Roman"/>
            </a:endParaRPr>
          </a:p>
        </p:txBody>
      </p:sp>
      <p:sp>
        <p:nvSpPr>
          <p:cNvPr id="273" name="Google Shape;273;g103515050df_0_79: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20</a:t>
            </a:fld>
            <a:endParaRPr sz="1400" b="0" i="0" u="none" strike="noStrike" cap="none">
              <a:solidFill>
                <a:srgbClr val="000000"/>
              </a:solidFill>
              <a:latin typeface="Times New Roman"/>
              <a:ea typeface="Times New Roman"/>
              <a:cs typeface="Times New Roman"/>
              <a:sym typeface="Times New Roman"/>
            </a:endParaRPr>
          </a:p>
        </p:txBody>
      </p:sp>
      <p:sp>
        <p:nvSpPr>
          <p:cNvPr id="274" name="Google Shape;274;g103515050df_0_79: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20</a:t>
            </a:fld>
            <a:endParaRPr sz="1400" b="0" i="0" u="none" strike="noStrike" cap="none">
              <a:solidFill>
                <a:srgbClr val="FFFFFF"/>
              </a:solidFill>
              <a:latin typeface="Arial"/>
              <a:ea typeface="Arial"/>
              <a:cs typeface="Arial"/>
              <a:sym typeface="Arial"/>
            </a:endParaRPr>
          </a:p>
        </p:txBody>
      </p:sp>
      <p:sp>
        <p:nvSpPr>
          <p:cNvPr id="275" name="Google Shape;275;g103515050df_0_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76" name="Google Shape;276;g103515050df_0_7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03515050df_0_98: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21</a:t>
            </a:fld>
            <a:endParaRPr sz="1400">
              <a:solidFill>
                <a:srgbClr val="000000"/>
              </a:solidFill>
              <a:latin typeface="Times New Roman"/>
              <a:ea typeface="Times New Roman"/>
              <a:cs typeface="Times New Roman"/>
              <a:sym typeface="Times New Roman"/>
            </a:endParaRPr>
          </a:p>
        </p:txBody>
      </p:sp>
      <p:sp>
        <p:nvSpPr>
          <p:cNvPr id="293" name="Google Shape;293;g103515050df_0_98: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21</a:t>
            </a:fld>
            <a:endParaRPr sz="1400" b="0" i="0" u="none" strike="noStrike" cap="none">
              <a:solidFill>
                <a:srgbClr val="000000"/>
              </a:solidFill>
              <a:latin typeface="Times New Roman"/>
              <a:ea typeface="Times New Roman"/>
              <a:cs typeface="Times New Roman"/>
              <a:sym typeface="Times New Roman"/>
            </a:endParaRPr>
          </a:p>
        </p:txBody>
      </p:sp>
      <p:sp>
        <p:nvSpPr>
          <p:cNvPr id="294" name="Google Shape;294;g103515050df_0_98: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21</a:t>
            </a:fld>
            <a:endParaRPr sz="1400" b="0" i="0" u="none" strike="noStrike" cap="none">
              <a:solidFill>
                <a:srgbClr val="FFFFFF"/>
              </a:solidFill>
              <a:latin typeface="Arial"/>
              <a:ea typeface="Arial"/>
              <a:cs typeface="Arial"/>
              <a:sym typeface="Arial"/>
            </a:endParaRPr>
          </a:p>
        </p:txBody>
      </p:sp>
      <p:sp>
        <p:nvSpPr>
          <p:cNvPr id="295" name="Google Shape;295;g103515050df_0_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96" name="Google Shape;296;g103515050df_0_98: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03515050df_0_12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22</a:t>
            </a:fld>
            <a:endParaRPr sz="1400">
              <a:solidFill>
                <a:srgbClr val="000000"/>
              </a:solidFill>
              <a:latin typeface="Times New Roman"/>
              <a:ea typeface="Times New Roman"/>
              <a:cs typeface="Times New Roman"/>
              <a:sym typeface="Times New Roman"/>
            </a:endParaRPr>
          </a:p>
        </p:txBody>
      </p:sp>
      <p:sp>
        <p:nvSpPr>
          <p:cNvPr id="319" name="Google Shape;319;g103515050df_0_12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22</a:t>
            </a:fld>
            <a:endParaRPr sz="1400" b="0" i="0" u="none" strike="noStrike" cap="none">
              <a:solidFill>
                <a:srgbClr val="000000"/>
              </a:solidFill>
              <a:latin typeface="Times New Roman"/>
              <a:ea typeface="Times New Roman"/>
              <a:cs typeface="Times New Roman"/>
              <a:sym typeface="Times New Roman"/>
            </a:endParaRPr>
          </a:p>
        </p:txBody>
      </p:sp>
      <p:sp>
        <p:nvSpPr>
          <p:cNvPr id="320" name="Google Shape;320;g103515050df_0_12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22</a:t>
            </a:fld>
            <a:endParaRPr sz="1400" b="0" i="0" u="none" strike="noStrike" cap="none">
              <a:solidFill>
                <a:srgbClr val="FFFFFF"/>
              </a:solidFill>
              <a:latin typeface="Arial"/>
              <a:ea typeface="Arial"/>
              <a:cs typeface="Arial"/>
              <a:sym typeface="Arial"/>
            </a:endParaRPr>
          </a:p>
        </p:txBody>
      </p:sp>
      <p:sp>
        <p:nvSpPr>
          <p:cNvPr id="321" name="Google Shape;321;g103515050df_0_1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22" name="Google Shape;322;g103515050df_0_12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103515050df_0_17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23</a:t>
            </a:fld>
            <a:endParaRPr sz="1400">
              <a:solidFill>
                <a:srgbClr val="000000"/>
              </a:solidFill>
              <a:latin typeface="Times New Roman"/>
              <a:ea typeface="Times New Roman"/>
              <a:cs typeface="Times New Roman"/>
              <a:sym typeface="Times New Roman"/>
            </a:endParaRPr>
          </a:p>
        </p:txBody>
      </p:sp>
      <p:sp>
        <p:nvSpPr>
          <p:cNvPr id="344" name="Google Shape;344;g103515050df_0_17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23</a:t>
            </a:fld>
            <a:endParaRPr sz="1400" b="0" i="0" u="none" strike="noStrike" cap="none">
              <a:solidFill>
                <a:srgbClr val="000000"/>
              </a:solidFill>
              <a:latin typeface="Times New Roman"/>
              <a:ea typeface="Times New Roman"/>
              <a:cs typeface="Times New Roman"/>
              <a:sym typeface="Times New Roman"/>
            </a:endParaRPr>
          </a:p>
        </p:txBody>
      </p:sp>
      <p:sp>
        <p:nvSpPr>
          <p:cNvPr id="345" name="Google Shape;345;g103515050df_0_17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23</a:t>
            </a:fld>
            <a:endParaRPr sz="1400" b="0" i="0" u="none" strike="noStrike" cap="none">
              <a:solidFill>
                <a:srgbClr val="FFFFFF"/>
              </a:solidFill>
              <a:latin typeface="Arial"/>
              <a:ea typeface="Arial"/>
              <a:cs typeface="Arial"/>
              <a:sym typeface="Arial"/>
            </a:endParaRPr>
          </a:p>
        </p:txBody>
      </p:sp>
      <p:sp>
        <p:nvSpPr>
          <p:cNvPr id="346" name="Google Shape;346;g103515050df_0_1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47" name="Google Shape;347;g103515050df_0_17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103515050df_0_199: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24</a:t>
            </a:fld>
            <a:endParaRPr sz="1400">
              <a:solidFill>
                <a:srgbClr val="000000"/>
              </a:solidFill>
              <a:latin typeface="Times New Roman"/>
              <a:ea typeface="Times New Roman"/>
              <a:cs typeface="Times New Roman"/>
              <a:sym typeface="Times New Roman"/>
            </a:endParaRPr>
          </a:p>
        </p:txBody>
      </p:sp>
      <p:sp>
        <p:nvSpPr>
          <p:cNvPr id="368" name="Google Shape;368;g103515050df_0_199: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24</a:t>
            </a:fld>
            <a:endParaRPr sz="1400" b="0" i="0" u="none" strike="noStrike" cap="none">
              <a:solidFill>
                <a:srgbClr val="000000"/>
              </a:solidFill>
              <a:latin typeface="Times New Roman"/>
              <a:ea typeface="Times New Roman"/>
              <a:cs typeface="Times New Roman"/>
              <a:sym typeface="Times New Roman"/>
            </a:endParaRPr>
          </a:p>
        </p:txBody>
      </p:sp>
      <p:sp>
        <p:nvSpPr>
          <p:cNvPr id="369" name="Google Shape;369;g103515050df_0_199: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24</a:t>
            </a:fld>
            <a:endParaRPr sz="1400" b="0" i="0" u="none" strike="noStrike" cap="none">
              <a:solidFill>
                <a:srgbClr val="FFFFFF"/>
              </a:solidFill>
              <a:latin typeface="Arial"/>
              <a:ea typeface="Arial"/>
              <a:cs typeface="Arial"/>
              <a:sym typeface="Arial"/>
            </a:endParaRPr>
          </a:p>
        </p:txBody>
      </p:sp>
      <p:sp>
        <p:nvSpPr>
          <p:cNvPr id="370" name="Google Shape;370;g103515050df_0_1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71" name="Google Shape;371;g103515050df_0_19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03515050df_0_249: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25</a:t>
            </a:fld>
            <a:endParaRPr sz="1400">
              <a:solidFill>
                <a:srgbClr val="000000"/>
              </a:solidFill>
              <a:latin typeface="Times New Roman"/>
              <a:ea typeface="Times New Roman"/>
              <a:cs typeface="Times New Roman"/>
              <a:sym typeface="Times New Roman"/>
            </a:endParaRPr>
          </a:p>
        </p:txBody>
      </p:sp>
      <p:sp>
        <p:nvSpPr>
          <p:cNvPr id="394" name="Google Shape;394;g103515050df_0_249: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25</a:t>
            </a:fld>
            <a:endParaRPr sz="1400" b="0" i="0" u="none" strike="noStrike" cap="none">
              <a:solidFill>
                <a:srgbClr val="000000"/>
              </a:solidFill>
              <a:latin typeface="Times New Roman"/>
              <a:ea typeface="Times New Roman"/>
              <a:cs typeface="Times New Roman"/>
              <a:sym typeface="Times New Roman"/>
            </a:endParaRPr>
          </a:p>
        </p:txBody>
      </p:sp>
      <p:sp>
        <p:nvSpPr>
          <p:cNvPr id="395" name="Google Shape;395;g103515050df_0_249: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25</a:t>
            </a:fld>
            <a:endParaRPr sz="1400" b="0" i="0" u="none" strike="noStrike" cap="none">
              <a:solidFill>
                <a:srgbClr val="FFFFFF"/>
              </a:solidFill>
              <a:latin typeface="Arial"/>
              <a:ea typeface="Arial"/>
              <a:cs typeface="Arial"/>
              <a:sym typeface="Arial"/>
            </a:endParaRPr>
          </a:p>
        </p:txBody>
      </p:sp>
      <p:sp>
        <p:nvSpPr>
          <p:cNvPr id="396" name="Google Shape;396;g103515050df_0_2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97" name="Google Shape;397;g103515050df_0_24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f36f7a35bd_0_178: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3</a:t>
            </a:fld>
            <a:endParaRPr sz="1400">
              <a:solidFill>
                <a:srgbClr val="000000"/>
              </a:solidFill>
              <a:latin typeface="Times New Roman"/>
              <a:ea typeface="Times New Roman"/>
              <a:cs typeface="Times New Roman"/>
              <a:sym typeface="Times New Roman"/>
            </a:endParaRPr>
          </a:p>
        </p:txBody>
      </p:sp>
      <p:sp>
        <p:nvSpPr>
          <p:cNvPr id="372" name="Google Shape;372;gf36f7a35bd_0_178: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3</a:t>
            </a:fld>
            <a:endParaRPr sz="1400" b="0" i="0" u="none" strike="noStrike" cap="none">
              <a:solidFill>
                <a:srgbClr val="000000"/>
              </a:solidFill>
              <a:latin typeface="Times New Roman"/>
              <a:ea typeface="Times New Roman"/>
              <a:cs typeface="Times New Roman"/>
              <a:sym typeface="Times New Roman"/>
            </a:endParaRPr>
          </a:p>
        </p:txBody>
      </p:sp>
      <p:sp>
        <p:nvSpPr>
          <p:cNvPr id="373" name="Google Shape;373;gf36f7a35bd_0_178: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3</a:t>
            </a:fld>
            <a:endParaRPr sz="1400" b="0" i="0" u="none" strike="noStrike" cap="none">
              <a:solidFill>
                <a:srgbClr val="FFFFFF"/>
              </a:solidFill>
              <a:latin typeface="Arial"/>
              <a:ea typeface="Arial"/>
              <a:cs typeface="Arial"/>
              <a:sym typeface="Arial"/>
            </a:endParaRPr>
          </a:p>
        </p:txBody>
      </p:sp>
      <p:sp>
        <p:nvSpPr>
          <p:cNvPr id="374" name="Google Shape;374;gf36f7a35bd_0_1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75" name="Google Shape;375;gf36f7a35bd_0_178: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f36f7a35bd_0_197: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4</a:t>
            </a:fld>
            <a:endParaRPr sz="1400">
              <a:solidFill>
                <a:srgbClr val="000000"/>
              </a:solidFill>
              <a:latin typeface="Times New Roman"/>
              <a:ea typeface="Times New Roman"/>
              <a:cs typeface="Times New Roman"/>
              <a:sym typeface="Times New Roman"/>
            </a:endParaRPr>
          </a:p>
        </p:txBody>
      </p:sp>
      <p:sp>
        <p:nvSpPr>
          <p:cNvPr id="392" name="Google Shape;392;gf36f7a35bd_0_197: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4</a:t>
            </a:fld>
            <a:endParaRPr sz="1400" b="0" i="0" u="none" strike="noStrike" cap="none">
              <a:solidFill>
                <a:srgbClr val="000000"/>
              </a:solidFill>
              <a:latin typeface="Times New Roman"/>
              <a:ea typeface="Times New Roman"/>
              <a:cs typeface="Times New Roman"/>
              <a:sym typeface="Times New Roman"/>
            </a:endParaRPr>
          </a:p>
        </p:txBody>
      </p:sp>
      <p:sp>
        <p:nvSpPr>
          <p:cNvPr id="393" name="Google Shape;393;gf36f7a35bd_0_197: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4</a:t>
            </a:fld>
            <a:endParaRPr sz="1400" b="0" i="0" u="none" strike="noStrike" cap="none">
              <a:solidFill>
                <a:srgbClr val="FFFFFF"/>
              </a:solidFill>
              <a:latin typeface="Arial"/>
              <a:ea typeface="Arial"/>
              <a:cs typeface="Arial"/>
              <a:sym typeface="Arial"/>
            </a:endParaRPr>
          </a:p>
        </p:txBody>
      </p:sp>
      <p:sp>
        <p:nvSpPr>
          <p:cNvPr id="394" name="Google Shape;394;gf36f7a35bd_0_1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95" name="Google Shape;395;gf36f7a35bd_0_19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f36f7a35bd_0_235: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5</a:t>
            </a:fld>
            <a:endParaRPr sz="1400">
              <a:solidFill>
                <a:srgbClr val="000000"/>
              </a:solidFill>
              <a:latin typeface="Times New Roman"/>
              <a:ea typeface="Times New Roman"/>
              <a:cs typeface="Times New Roman"/>
              <a:sym typeface="Times New Roman"/>
            </a:endParaRPr>
          </a:p>
        </p:txBody>
      </p:sp>
      <p:sp>
        <p:nvSpPr>
          <p:cNvPr id="432" name="Google Shape;432;gf36f7a35bd_0_235: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5</a:t>
            </a:fld>
            <a:endParaRPr sz="1400" b="0" i="0" u="none" strike="noStrike" cap="none">
              <a:solidFill>
                <a:srgbClr val="000000"/>
              </a:solidFill>
              <a:latin typeface="Times New Roman"/>
              <a:ea typeface="Times New Roman"/>
              <a:cs typeface="Times New Roman"/>
              <a:sym typeface="Times New Roman"/>
            </a:endParaRPr>
          </a:p>
        </p:txBody>
      </p:sp>
      <p:sp>
        <p:nvSpPr>
          <p:cNvPr id="433" name="Google Shape;433;gf36f7a35bd_0_235: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5</a:t>
            </a:fld>
            <a:endParaRPr sz="1400" b="0" i="0" u="none" strike="noStrike" cap="none">
              <a:solidFill>
                <a:srgbClr val="FFFFFF"/>
              </a:solidFill>
              <a:latin typeface="Arial"/>
              <a:ea typeface="Arial"/>
              <a:cs typeface="Arial"/>
              <a:sym typeface="Arial"/>
            </a:endParaRPr>
          </a:p>
        </p:txBody>
      </p:sp>
      <p:sp>
        <p:nvSpPr>
          <p:cNvPr id="434" name="Google Shape;434;gf36f7a35bd_0_2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5" name="Google Shape;435;gf36f7a35bd_0_235: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0:notes"/>
          <p:cNvSpPr txBox="1">
            <a:spLocks noGrp="1"/>
          </p:cNvSpPr>
          <p:nvPr>
            <p:ph type="sldNum" idx="12"/>
          </p:nvPr>
        </p:nvSpPr>
        <p:spPr>
          <a:xfrm>
            <a:off x="4278313" y="10156825"/>
            <a:ext cx="3254375" cy="5080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6</a:t>
            </a:fld>
            <a:endParaRPr sz="1400">
              <a:solidFill>
                <a:srgbClr val="000000"/>
              </a:solidFill>
              <a:latin typeface="Times New Roman"/>
              <a:ea typeface="Times New Roman"/>
              <a:cs typeface="Times New Roman"/>
              <a:sym typeface="Times New Roman"/>
            </a:endParaRPr>
          </a:p>
        </p:txBody>
      </p:sp>
      <p:sp>
        <p:nvSpPr>
          <p:cNvPr id="172" name="Google Shape;172;p40:notes"/>
          <p:cNvSpPr txBox="1"/>
          <p:nvPr/>
        </p:nvSpPr>
        <p:spPr>
          <a:xfrm>
            <a:off x="4278313" y="10156825"/>
            <a:ext cx="3255962" cy="509588"/>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6</a:t>
            </a:fld>
            <a:endParaRPr sz="1400" b="0" i="0" u="none" strike="noStrike" cap="none">
              <a:solidFill>
                <a:srgbClr val="000000"/>
              </a:solidFill>
              <a:latin typeface="Times New Roman"/>
              <a:ea typeface="Times New Roman"/>
              <a:cs typeface="Times New Roman"/>
              <a:sym typeface="Times New Roman"/>
            </a:endParaRPr>
          </a:p>
        </p:txBody>
      </p:sp>
      <p:sp>
        <p:nvSpPr>
          <p:cNvPr id="173" name="Google Shape;173;p40:notes"/>
          <p:cNvSpPr txBox="1"/>
          <p:nvPr/>
        </p:nvSpPr>
        <p:spPr>
          <a:xfrm>
            <a:off x="3884613" y="8685213"/>
            <a:ext cx="2952750" cy="43815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6</a:t>
            </a:fld>
            <a:endParaRPr sz="1400" b="0" i="0" u="none" strike="noStrike" cap="none">
              <a:solidFill>
                <a:srgbClr val="FFFFFF"/>
              </a:solidFill>
              <a:latin typeface="Arial"/>
              <a:ea typeface="Arial"/>
              <a:cs typeface="Arial"/>
              <a:sym typeface="Arial"/>
            </a:endParaRPr>
          </a:p>
        </p:txBody>
      </p:sp>
      <p:sp>
        <p:nvSpPr>
          <p:cNvPr id="174" name="Google Shape;1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5" name="Google Shape;175;p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fa03a153f0_0_77: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7</a:t>
            </a:fld>
            <a:endParaRPr sz="1400">
              <a:solidFill>
                <a:srgbClr val="000000"/>
              </a:solidFill>
              <a:latin typeface="Times New Roman"/>
              <a:ea typeface="Times New Roman"/>
              <a:cs typeface="Times New Roman"/>
              <a:sym typeface="Times New Roman"/>
            </a:endParaRPr>
          </a:p>
        </p:txBody>
      </p:sp>
      <p:sp>
        <p:nvSpPr>
          <p:cNvPr id="272" name="Google Shape;272;gfa03a153f0_0_77: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7</a:t>
            </a:fld>
            <a:endParaRPr sz="1400" b="0" i="0" u="none" strike="noStrike" cap="none">
              <a:solidFill>
                <a:srgbClr val="000000"/>
              </a:solidFill>
              <a:latin typeface="Times New Roman"/>
              <a:ea typeface="Times New Roman"/>
              <a:cs typeface="Times New Roman"/>
              <a:sym typeface="Times New Roman"/>
            </a:endParaRPr>
          </a:p>
        </p:txBody>
      </p:sp>
      <p:sp>
        <p:nvSpPr>
          <p:cNvPr id="273" name="Google Shape;273;gfa03a153f0_0_77: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7</a:t>
            </a:fld>
            <a:endParaRPr sz="1400" b="0" i="0" u="none" strike="noStrike" cap="none">
              <a:solidFill>
                <a:srgbClr val="FFFFFF"/>
              </a:solidFill>
              <a:latin typeface="Arial"/>
              <a:ea typeface="Arial"/>
              <a:cs typeface="Arial"/>
              <a:sym typeface="Arial"/>
            </a:endParaRPr>
          </a:p>
        </p:txBody>
      </p:sp>
      <p:sp>
        <p:nvSpPr>
          <p:cNvPr id="274" name="Google Shape;274;gfa03a153f0_0_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75" name="Google Shape;275;gfa03a153f0_0_7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fa03a153f0_0_96: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8</a:t>
            </a:fld>
            <a:endParaRPr sz="1400">
              <a:solidFill>
                <a:srgbClr val="000000"/>
              </a:solidFill>
              <a:latin typeface="Times New Roman"/>
              <a:ea typeface="Times New Roman"/>
              <a:cs typeface="Times New Roman"/>
              <a:sym typeface="Times New Roman"/>
            </a:endParaRPr>
          </a:p>
        </p:txBody>
      </p:sp>
      <p:sp>
        <p:nvSpPr>
          <p:cNvPr id="292" name="Google Shape;292;gfa03a153f0_0_96: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8</a:t>
            </a:fld>
            <a:endParaRPr sz="1400" b="0" i="0" u="none" strike="noStrike" cap="none">
              <a:solidFill>
                <a:srgbClr val="000000"/>
              </a:solidFill>
              <a:latin typeface="Times New Roman"/>
              <a:ea typeface="Times New Roman"/>
              <a:cs typeface="Times New Roman"/>
              <a:sym typeface="Times New Roman"/>
            </a:endParaRPr>
          </a:p>
        </p:txBody>
      </p:sp>
      <p:sp>
        <p:nvSpPr>
          <p:cNvPr id="293" name="Google Shape;293;gfa03a153f0_0_96: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8</a:t>
            </a:fld>
            <a:endParaRPr sz="1400" b="0" i="0" u="none" strike="noStrike" cap="none">
              <a:solidFill>
                <a:srgbClr val="FFFFFF"/>
              </a:solidFill>
              <a:latin typeface="Arial"/>
              <a:ea typeface="Arial"/>
              <a:cs typeface="Arial"/>
              <a:sym typeface="Arial"/>
            </a:endParaRPr>
          </a:p>
        </p:txBody>
      </p:sp>
      <p:sp>
        <p:nvSpPr>
          <p:cNvPr id="294" name="Google Shape;294;gfa03a153f0_0_9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95" name="Google Shape;295;gfa03a153f0_0_96: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fa03a153f0_0_115: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9</a:t>
            </a:fld>
            <a:endParaRPr sz="1400">
              <a:solidFill>
                <a:srgbClr val="000000"/>
              </a:solidFill>
              <a:latin typeface="Times New Roman"/>
              <a:ea typeface="Times New Roman"/>
              <a:cs typeface="Times New Roman"/>
              <a:sym typeface="Times New Roman"/>
            </a:endParaRPr>
          </a:p>
        </p:txBody>
      </p:sp>
      <p:sp>
        <p:nvSpPr>
          <p:cNvPr id="312" name="Google Shape;312;gfa03a153f0_0_115: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9</a:t>
            </a:fld>
            <a:endParaRPr sz="1400" b="0" i="0" u="none" strike="noStrike" cap="none">
              <a:solidFill>
                <a:srgbClr val="000000"/>
              </a:solidFill>
              <a:latin typeface="Times New Roman"/>
              <a:ea typeface="Times New Roman"/>
              <a:cs typeface="Times New Roman"/>
              <a:sym typeface="Times New Roman"/>
            </a:endParaRPr>
          </a:p>
        </p:txBody>
      </p:sp>
      <p:sp>
        <p:nvSpPr>
          <p:cNvPr id="313" name="Google Shape;313;gfa03a153f0_0_115: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9</a:t>
            </a:fld>
            <a:endParaRPr sz="1400" b="0" i="0" u="none" strike="noStrike" cap="none">
              <a:solidFill>
                <a:srgbClr val="FFFFFF"/>
              </a:solidFill>
              <a:latin typeface="Arial"/>
              <a:ea typeface="Arial"/>
              <a:cs typeface="Arial"/>
              <a:sym typeface="Arial"/>
            </a:endParaRPr>
          </a:p>
        </p:txBody>
      </p:sp>
      <p:sp>
        <p:nvSpPr>
          <p:cNvPr id="314" name="Google Shape;314;gfa03a153f0_0_1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15" name="Google Shape;315;gfa03a153f0_0_115: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3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4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6" name="Google Shape;76;p4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3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3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6" name="Google Shape;36;p3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9" name="Google Shape;39;p3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3" name="Google Shape;43;p4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44" name="Google Shape;44;p4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7" name="Google Shape;47;p4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4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2" name="Google Shape;52;p4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4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4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4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4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4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2" name="Google Shape;62;p4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4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4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7" name="Google Shape;67;p45"/>
          <p:cNvSpPr>
            <a:spLocks noGrp="1"/>
          </p:cNvSpPr>
          <p:nvPr>
            <p:ph type="pic" idx="2"/>
          </p:nvPr>
        </p:nvSpPr>
        <p:spPr>
          <a:xfrm>
            <a:off x="3887788" y="987425"/>
            <a:ext cx="4629150" cy="4873625"/>
          </a:xfrm>
          <a:prstGeom prst="rect">
            <a:avLst/>
          </a:prstGeom>
          <a:noFill/>
          <a:ln>
            <a:noFill/>
          </a:ln>
        </p:spPr>
      </p:sp>
      <p:sp>
        <p:nvSpPr>
          <p:cNvPr id="68" name="Google Shape;68;p4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
        <p:cNvGrpSpPr/>
        <p:nvPr/>
      </p:nvGrpSpPr>
      <p:grpSpPr>
        <a:xfrm>
          <a:off x="0" y="0"/>
          <a:ext cx="0" cy="0"/>
          <a:chOff x="0" y="0"/>
          <a:chExt cx="0" cy="0"/>
        </a:xfrm>
      </p:grpSpPr>
      <p:grpSp>
        <p:nvGrpSpPr>
          <p:cNvPr id="12" name="Google Shape;12;p34"/>
          <p:cNvGrpSpPr/>
          <p:nvPr/>
        </p:nvGrpSpPr>
        <p:grpSpPr>
          <a:xfrm>
            <a:off x="0" y="0"/>
            <a:ext cx="9126538" cy="6840538"/>
            <a:chOff x="0" y="0"/>
            <a:chExt cx="5749" cy="4309"/>
          </a:xfrm>
        </p:grpSpPr>
        <p:sp>
          <p:nvSpPr>
            <p:cNvPr id="13" name="Google Shape;13;p34"/>
            <p:cNvSpPr/>
            <p:nvPr/>
          </p:nvSpPr>
          <p:spPr>
            <a:xfrm>
              <a:off x="0" y="0"/>
              <a:ext cx="2197" cy="4309"/>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34"/>
            <p:cNvSpPr/>
            <p:nvPr/>
          </p:nvSpPr>
          <p:spPr>
            <a:xfrm>
              <a:off x="1081" y="1065"/>
              <a:ext cx="4668" cy="1585"/>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5" name="Google Shape;15;p34"/>
            <p:cNvGrpSpPr/>
            <p:nvPr/>
          </p:nvGrpSpPr>
          <p:grpSpPr>
            <a:xfrm>
              <a:off x="0" y="672"/>
              <a:ext cx="1795" cy="1978"/>
              <a:chOff x="0" y="672"/>
              <a:chExt cx="1795" cy="1978"/>
            </a:xfrm>
          </p:grpSpPr>
          <p:sp>
            <p:nvSpPr>
              <p:cNvPr id="16" name="Google Shape;16;p34"/>
              <p:cNvSpPr/>
              <p:nvPr/>
            </p:nvSpPr>
            <p:spPr>
              <a:xfrm>
                <a:off x="361" y="2257"/>
                <a:ext cx="352" cy="393"/>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34"/>
              <p:cNvSpPr/>
              <p:nvPr/>
            </p:nvSpPr>
            <p:spPr>
              <a:xfrm>
                <a:off x="1081" y="1065"/>
                <a:ext cx="351" cy="394"/>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34"/>
              <p:cNvSpPr/>
              <p:nvPr/>
            </p:nvSpPr>
            <p:spPr>
              <a:xfrm>
                <a:off x="1437" y="672"/>
                <a:ext cx="358" cy="389"/>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34"/>
              <p:cNvSpPr/>
              <p:nvPr/>
            </p:nvSpPr>
            <p:spPr>
              <a:xfrm>
                <a:off x="719" y="2257"/>
                <a:ext cx="357" cy="393"/>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34"/>
              <p:cNvSpPr/>
              <p:nvPr/>
            </p:nvSpPr>
            <p:spPr>
              <a:xfrm>
                <a:off x="1437" y="1065"/>
                <a:ext cx="358" cy="394"/>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34"/>
              <p:cNvSpPr/>
              <p:nvPr/>
            </p:nvSpPr>
            <p:spPr>
              <a:xfrm>
                <a:off x="719" y="1464"/>
                <a:ext cx="357" cy="38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 name="Google Shape;22;p34"/>
              <p:cNvSpPr/>
              <p:nvPr/>
            </p:nvSpPr>
            <p:spPr>
              <a:xfrm>
                <a:off x="0" y="1464"/>
                <a:ext cx="356" cy="38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34"/>
              <p:cNvSpPr/>
              <p:nvPr/>
            </p:nvSpPr>
            <p:spPr>
              <a:xfrm>
                <a:off x="1081" y="1464"/>
                <a:ext cx="351" cy="38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34"/>
              <p:cNvSpPr/>
              <p:nvPr/>
            </p:nvSpPr>
            <p:spPr>
              <a:xfrm>
                <a:off x="361" y="1857"/>
                <a:ext cx="352" cy="395"/>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34"/>
              <p:cNvSpPr/>
              <p:nvPr/>
            </p:nvSpPr>
            <p:spPr>
              <a:xfrm>
                <a:off x="719" y="1857"/>
                <a:ext cx="357" cy="39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26" name="Google Shape;26;p34"/>
          <p:cNvSpPr/>
          <p:nvPr/>
        </p:nvSpPr>
        <p:spPr>
          <a:xfrm>
            <a:off x="457200" y="6248400"/>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34"/>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3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29" name="Google Shape;29;p34"/>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Google Shape;30;p34"/>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6"/>
        <p:cNvGrpSpPr/>
        <p:nvPr/>
      </p:nvGrpSpPr>
      <p:grpSpPr>
        <a:xfrm>
          <a:off x="0" y="0"/>
          <a:ext cx="0" cy="0"/>
          <a:chOff x="0" y="0"/>
          <a:chExt cx="0" cy="0"/>
        </a:xfrm>
      </p:grpSpPr>
      <p:sp>
        <p:nvSpPr>
          <p:cNvPr id="147" name="Google Shape;147;p1"/>
          <p:cNvSpPr/>
          <p:nvPr/>
        </p:nvSpPr>
        <p:spPr>
          <a:xfrm>
            <a:off x="2339975" y="1828800"/>
            <a:ext cx="6651625" cy="2209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Times New Roman"/>
              <a:buNone/>
            </a:pPr>
            <a:r>
              <a:rPr lang="en-US" sz="3200" b="1" dirty="0">
                <a:solidFill>
                  <a:schemeClr val="lt1"/>
                </a:solidFill>
                <a:latin typeface="Book Antiqua"/>
                <a:ea typeface="Book Antiqua"/>
                <a:cs typeface="Book Antiqua"/>
                <a:sym typeface="Book Antiqua"/>
              </a:rPr>
              <a:t>7</a:t>
            </a:r>
            <a:r>
              <a:rPr lang="en-US" sz="3200" b="1" i="0" u="none" strike="noStrike" cap="none" dirty="0" smtClean="0">
                <a:solidFill>
                  <a:schemeClr val="lt1"/>
                </a:solidFill>
                <a:latin typeface="Book Antiqua"/>
                <a:ea typeface="Book Antiqua"/>
                <a:cs typeface="Book Antiqua"/>
                <a:sym typeface="Book Antiqua"/>
              </a:rPr>
              <a:t>ο </a:t>
            </a:r>
            <a:r>
              <a:rPr lang="en-US" sz="3200" b="1" i="0" u="none" strike="noStrike" cap="none" dirty="0" err="1">
                <a:solidFill>
                  <a:schemeClr val="lt1"/>
                </a:solidFill>
                <a:latin typeface="Book Antiqua"/>
                <a:ea typeface="Book Antiqua"/>
                <a:cs typeface="Book Antiqua"/>
                <a:sym typeface="Book Antiqua"/>
              </a:rPr>
              <a:t>μάθημα</a:t>
            </a:r>
            <a:r>
              <a:rPr lang="en-US" sz="3200" b="1" i="0" u="none" strike="noStrike" cap="none" dirty="0">
                <a:solidFill>
                  <a:schemeClr val="lt1"/>
                </a:solidFill>
                <a:latin typeface="Book Antiqua"/>
                <a:ea typeface="Book Antiqua"/>
                <a:cs typeface="Book Antiqua"/>
                <a:sym typeface="Book Antiqua"/>
              </a:rPr>
              <a:t>- </a:t>
            </a:r>
            <a:r>
              <a:rPr lang="el-GR" sz="3200" b="1" i="0" u="none" strike="noStrike" cap="none" dirty="0" smtClean="0">
                <a:solidFill>
                  <a:schemeClr val="lt1"/>
                </a:solidFill>
                <a:latin typeface="Book Antiqua"/>
                <a:ea typeface="Book Antiqua"/>
                <a:cs typeface="Book Antiqua"/>
                <a:sym typeface="Book Antiqua"/>
              </a:rPr>
              <a:t>Ομάδες συμφερόντων, δημόσια σφαίρα</a:t>
            </a:r>
            <a:r>
              <a:rPr lang="en-US" sz="3200" b="1" dirty="0" smtClean="0">
                <a:solidFill>
                  <a:schemeClr val="lt1"/>
                </a:solidFill>
                <a:latin typeface="Book Antiqua"/>
                <a:ea typeface="Book Antiqua"/>
                <a:cs typeface="Book Antiqua"/>
                <a:sym typeface="Book Antiqua"/>
              </a:rPr>
              <a:t>- </a:t>
            </a:r>
            <a:r>
              <a:rPr lang="en-US" sz="3200" b="1" dirty="0" err="1">
                <a:solidFill>
                  <a:schemeClr val="lt1"/>
                </a:solidFill>
                <a:latin typeface="Book Antiqua"/>
                <a:ea typeface="Book Antiqua"/>
                <a:cs typeface="Book Antiqua"/>
                <a:sym typeface="Book Antiqua"/>
              </a:rPr>
              <a:t>Ευρωπαϊκά</a:t>
            </a:r>
            <a:r>
              <a:rPr lang="en-US" sz="3200" b="1"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Πολιτικά</a:t>
            </a:r>
            <a:r>
              <a:rPr lang="en-US" sz="3200" b="1" i="0" u="none" strike="noStrike" cap="none"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Συστήματα</a:t>
            </a:r>
            <a:r>
              <a:rPr lang="en-US" sz="3200" b="1" i="0" u="none" strike="noStrike" cap="none" dirty="0">
                <a:solidFill>
                  <a:schemeClr val="lt1"/>
                </a:solidFill>
                <a:latin typeface="Book Antiqua"/>
                <a:ea typeface="Book Antiqua"/>
                <a:cs typeface="Book Antiqua"/>
                <a:sym typeface="Book Antiqua"/>
              </a:rPr>
              <a:t>. </a:t>
            </a:r>
            <a:r>
              <a:rPr lang="en-US" sz="3200" b="1" dirty="0" smtClean="0">
                <a:solidFill>
                  <a:schemeClr val="lt1"/>
                </a:solidFill>
                <a:latin typeface="Book Antiqua"/>
                <a:ea typeface="Book Antiqua"/>
                <a:cs typeface="Book Antiqua"/>
                <a:sym typeface="Book Antiqua"/>
              </a:rPr>
              <a:t>13</a:t>
            </a:r>
            <a:r>
              <a:rPr lang="en-US" sz="3200" b="1" i="0" u="none" strike="noStrike" cap="none" dirty="0" smtClean="0">
                <a:solidFill>
                  <a:schemeClr val="lt1"/>
                </a:solidFill>
                <a:latin typeface="Book Antiqua"/>
                <a:ea typeface="Book Antiqua"/>
                <a:cs typeface="Book Antiqua"/>
                <a:sym typeface="Book Antiqua"/>
              </a:rPr>
              <a:t>.12.2023</a:t>
            </a:r>
            <a:endParaRPr sz="1400" b="0" i="0" u="none" strike="noStrike" cap="none">
              <a:solidFill>
                <a:schemeClr val="lt1"/>
              </a:solidFill>
              <a:latin typeface="Arial"/>
              <a:ea typeface="Arial"/>
              <a:cs typeface="Arial"/>
              <a:sym typeface="Arial"/>
            </a:endParaRPr>
          </a:p>
        </p:txBody>
      </p:sp>
      <p:sp>
        <p:nvSpPr>
          <p:cNvPr id="148" name="Google Shape;148;p1"/>
          <p:cNvSpPr/>
          <p:nvPr/>
        </p:nvSpPr>
        <p:spPr>
          <a:xfrm>
            <a:off x="1043000" y="4581525"/>
            <a:ext cx="7812000" cy="2209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600"/>
              </a:spcBef>
              <a:spcAft>
                <a:spcPts val="0"/>
              </a:spcAft>
              <a:buClr>
                <a:srgbClr val="000000"/>
              </a:buClr>
              <a:buSzPts val="2400"/>
              <a:buFont typeface="Times New Roman"/>
              <a:buNone/>
            </a:pP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chemeClr val="dk1"/>
              </a:buClr>
              <a:buSzPts val="2400"/>
              <a:buFont typeface="Arial"/>
              <a:buNone/>
            </a:pPr>
            <a:r>
              <a:rPr lang="en-US" sz="2400" b="1" i="0" u="none" strike="noStrike" cap="none">
                <a:solidFill>
                  <a:schemeClr val="dk1"/>
                </a:solidFill>
                <a:latin typeface="Garamond"/>
                <a:ea typeface="Garamond"/>
                <a:cs typeface="Garamond"/>
                <a:sym typeface="Garamond"/>
              </a:rPr>
              <a:t>Δρ. Παναγιώτης ΠΑΣΧΑΛΙΔΗΣ</a:t>
            </a: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0"/>
              </a:spcBef>
              <a:spcAft>
                <a:spcPts val="0"/>
              </a:spcAft>
              <a:buClr>
                <a:schemeClr val="dk1"/>
              </a:buClr>
              <a:buSzPts val="2400"/>
              <a:buFont typeface="Arial"/>
              <a:buNone/>
            </a:pP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500"/>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Τμήμα Πολιτικής Επιστήμης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Κομοτηνή, Δημοκρίτειο Πανεπιστήμιο Θράκης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Email: panagiotispaschalidis314@gmail.com</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Τηλέφωνο Επικοινωνίας: 6981005323</a:t>
            </a:r>
            <a:endParaRPr sz="2000" b="1" i="0" u="none" strike="noStrike" cap="none">
              <a:solidFill>
                <a:srgbClr val="000000"/>
              </a:solidFill>
              <a:latin typeface="Garamond"/>
              <a:ea typeface="Garamond"/>
              <a:cs typeface="Garamond"/>
              <a:sym typeface="Garamond"/>
            </a:endParaRPr>
          </a:p>
        </p:txBody>
      </p:sp>
      <p:pic>
        <p:nvPicPr>
          <p:cNvPr id="149" name="Google Shape;149;p1"/>
          <p:cNvPicPr preferRelativeResize="0"/>
          <p:nvPr/>
        </p:nvPicPr>
        <p:blipFill rotWithShape="1">
          <a:blip r:embed="rId3">
            <a:alphaModFix/>
          </a:blip>
          <a:srcRect/>
          <a:stretch/>
        </p:blipFill>
        <p:spPr>
          <a:xfrm>
            <a:off x="4920800" y="0"/>
            <a:ext cx="2035175" cy="1565475"/>
          </a:xfrm>
          <a:prstGeom prst="rect">
            <a:avLst/>
          </a:prstGeom>
          <a:noFill/>
          <a:ln>
            <a:noFill/>
          </a:ln>
        </p:spPr>
      </p:pic>
      <p:pic>
        <p:nvPicPr>
          <p:cNvPr id="150" name="Google Shape;150;p1"/>
          <p:cNvPicPr preferRelativeResize="0"/>
          <p:nvPr/>
        </p:nvPicPr>
        <p:blipFill rotWithShape="1">
          <a:blip r:embed="rId4">
            <a:alphaModFix/>
          </a:blip>
          <a:srcRect/>
          <a:stretch/>
        </p:blipFill>
        <p:spPr>
          <a:xfrm>
            <a:off x="7005600" y="0"/>
            <a:ext cx="2138400" cy="16647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fa03a153f0_0_134"/>
          <p:cNvSpPr/>
          <p:nvPr/>
        </p:nvSpPr>
        <p:spPr>
          <a:xfrm>
            <a:off x="185057" y="1073067"/>
            <a:ext cx="8828314" cy="5588989"/>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38;gfa03a153f0_0_134"/>
          <p:cNvGrpSpPr/>
          <p:nvPr/>
        </p:nvGrpSpPr>
        <p:grpSpPr>
          <a:xfrm>
            <a:off x="0" y="0"/>
            <a:ext cx="8985250" cy="476250"/>
            <a:chOff x="0" y="0"/>
            <a:chExt cx="5660" cy="300"/>
          </a:xfrm>
        </p:grpSpPr>
        <p:sp>
          <p:nvSpPr>
            <p:cNvPr id="339" name="Google Shape;339;gfa03a153f0_0_13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a03a153f0_0_134"/>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a03a153f0_0_13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a03a153f0_0_13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a03a153f0_0_13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a03a153f0_0_13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a03a153f0_0_13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a03a153f0_0_13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a03a153f0_0_13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a03a153f0_0_13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marL="0" marR="0" lvl="0" indent="0" algn="ctr" rtl="0">
              <a:lnSpc>
                <a:spcPct val="100000"/>
              </a:lnSpc>
              <a:spcBef>
                <a:spcPts val="0"/>
              </a:spcBef>
              <a:spcAft>
                <a:spcPts val="0"/>
              </a:spcAft>
              <a:buClr>
                <a:schemeClr val="dk1"/>
              </a:buClr>
              <a:buSzPts val="2800"/>
              <a:buFont typeface="Arial"/>
              <a:buNone/>
            </a:pPr>
            <a:r>
              <a:rPr lang="el-GR" sz="1800" b="1">
                <a:latin typeface="Book Antiqua"/>
                <a:ea typeface="Book Antiqua"/>
                <a:cs typeface="Book Antiqua"/>
                <a:sym typeface="Book Antiqua"/>
              </a:rPr>
              <a:t>2</a:t>
            </a:r>
            <a:r>
              <a:rPr lang="el-GR" sz="1800" b="1" i="0" u="none" strike="noStrike" cap="none">
                <a:solidFill>
                  <a:srgbClr val="000000"/>
                </a:solidFill>
                <a:latin typeface="Book Antiqua"/>
                <a:ea typeface="Book Antiqua"/>
                <a:cs typeface="Book Antiqua"/>
                <a:sym typeface="Book Antiqua"/>
              </a:rPr>
              <a:t>ο Μάθημα- Επικοινων</a:t>
            </a:r>
            <a:r>
              <a:rPr lang="el-GR" sz="1800" b="1">
                <a:latin typeface="Book Antiqua"/>
                <a:ea typeface="Book Antiqua"/>
                <a:cs typeface="Book Antiqua"/>
                <a:sym typeface="Book Antiqua"/>
              </a:rPr>
              <a:t>ία, δημοκρατία και δημόσια σφαίρα</a:t>
            </a:r>
            <a:r>
              <a:rPr lang="el-GR" sz="1800" b="1" i="0" u="none" strike="noStrike" cap="none">
                <a:solidFill>
                  <a:srgbClr val="000000"/>
                </a:solidFill>
                <a:latin typeface="Book Antiqua"/>
                <a:ea typeface="Book Antiqua"/>
                <a:cs typeface="Book Antiqua"/>
                <a:sym typeface="Book Antiqua"/>
              </a:rPr>
              <a:t> (</a:t>
            </a:r>
            <a:r>
              <a:rPr lang="el-GR" sz="1800" b="1">
                <a:latin typeface="Book Antiqua"/>
                <a:ea typeface="Book Antiqua"/>
                <a:cs typeface="Book Antiqua"/>
                <a:sym typeface="Book Antiqua"/>
              </a:rPr>
              <a:t>25</a:t>
            </a:r>
            <a:r>
              <a:rPr lang="el-GR" sz="1800" b="1" i="0" u="none" strike="noStrike" cap="none">
                <a:solidFill>
                  <a:srgbClr val="000000"/>
                </a:solidFill>
                <a:latin typeface="Book Antiqua"/>
                <a:ea typeface="Book Antiqua"/>
                <a:cs typeface="Book Antiqua"/>
                <a:sym typeface="Book Antiqua"/>
              </a:rPr>
              <a:t>/10/2021)</a:t>
            </a:r>
            <a:endParaRPr sz="1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a03a153f0_0_134"/>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a:t>
            </a:r>
            <a:r>
              <a:rPr lang="el-GR" sz="1800" b="1" dirty="0"/>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r>
              <a:rPr lang="el-GR" sz="1800" dirty="0"/>
              <a:t>Παρά τις διαφορές μεταξύ αυτών των μοντέλων, σε ότι αφορά τη δημόσια σφαίρα, τα κράτη προσπάθησαν, στα πλαίσια πάντα της δημοκρατίας, να συμβάλλουν σε μια όσο γίνεται πιο λειτουργική και διαφανή διαδικασία.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Για παράδειγμα, η έμφαση που δόθηκε στο να υπάρχει η δημόσια εκδοχή των ΜΜΕ (ραδιόφωνο, τηλεόραση και πρακτορεία τύπου) μπορεί να ερμηνευτεί και σα μια προσπάθεια να διαφυλαχθεί η δυνατότητα διαλόγου και αντιπαράθεσης μεταξύ διαφορετικών εκδοχών (ιδιωτικά ΜΜΕ και δημόσια ΜΜΕ)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Βέβαια, είναι κυρίως στις ΗΠΑ που έχουμε το πιο φιλελεύθερο μοντέλο για τα ΜΜΕ και κατ επέκταση για τη δημόσια σφαίρα.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p:nvPr/>
        </p:nvSpPr>
        <p:spPr>
          <a:xfrm>
            <a:off x="174171" y="1105725"/>
            <a:ext cx="8828315" cy="5567218"/>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78;p40"/>
          <p:cNvGrpSpPr/>
          <p:nvPr/>
        </p:nvGrpSpPr>
        <p:grpSpPr>
          <a:xfrm>
            <a:off x="0" y="0"/>
            <a:ext cx="9096375" cy="498475"/>
            <a:chOff x="0" y="0"/>
            <a:chExt cx="5730" cy="314"/>
          </a:xfrm>
        </p:grpSpPr>
        <p:sp>
          <p:nvSpPr>
            <p:cNvPr id="179" name="Google Shape;179;p40"/>
            <p:cNvSpPr/>
            <p:nvPr/>
          </p:nvSpPr>
          <p:spPr>
            <a:xfrm>
              <a:off x="0" y="0"/>
              <a:ext cx="150" cy="306"/>
            </a:xfrm>
            <a:prstGeom prst="rect">
              <a:avLst/>
            </a:prstGeom>
            <a:gradFill>
              <a:gsLst>
                <a:gs pos="0">
                  <a:srgbClr val="FFFFFF"/>
                </a:gs>
                <a:gs pos="100000">
                  <a:srgbClr val="8EC000"/>
                </a:gs>
              </a:gsLst>
              <a:lin ang="1080000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40"/>
            <p:cNvSpPr/>
            <p:nvPr/>
          </p:nvSpPr>
          <p:spPr>
            <a:xfrm>
              <a:off x="260" y="85"/>
              <a:ext cx="5470" cy="143"/>
            </a:xfrm>
            <a:prstGeom prst="rect">
              <a:avLst/>
            </a:prstGeom>
            <a:solidFill>
              <a:srgbClr val="DDDDDD">
                <a:alpha val="73725"/>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1" name="Google Shape;181;p40"/>
            <p:cNvSpPr/>
            <p:nvPr/>
          </p:nvSpPr>
          <p:spPr>
            <a:xfrm>
              <a:off x="258" y="85"/>
              <a:ext cx="57" cy="59"/>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40"/>
            <p:cNvSpPr/>
            <p:nvPr/>
          </p:nvSpPr>
          <p:spPr>
            <a:xfrm>
              <a:off x="345" y="0"/>
              <a:ext cx="58"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3" name="Google Shape;183;p40"/>
            <p:cNvSpPr/>
            <p:nvPr/>
          </p:nvSpPr>
          <p:spPr>
            <a:xfrm>
              <a:off x="345" y="85"/>
              <a:ext cx="58" cy="59"/>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40"/>
            <p:cNvSpPr/>
            <p:nvPr/>
          </p:nvSpPr>
          <p:spPr>
            <a:xfrm>
              <a:off x="173" y="173"/>
              <a:ext cx="56"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40"/>
            <p:cNvSpPr/>
            <p:nvPr/>
          </p:nvSpPr>
          <p:spPr>
            <a:xfrm>
              <a:off x="83" y="86"/>
              <a:ext cx="59" cy="57"/>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6" name="Google Shape;186;p40"/>
            <p:cNvSpPr/>
            <p:nvPr/>
          </p:nvSpPr>
          <p:spPr>
            <a:xfrm>
              <a:off x="258" y="171"/>
              <a:ext cx="57" cy="57"/>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40"/>
            <p:cNvSpPr/>
            <p:nvPr/>
          </p:nvSpPr>
          <p:spPr>
            <a:xfrm>
              <a:off x="173" y="258"/>
              <a:ext cx="56" cy="5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8" name="Google Shape;188;p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189" name="Google Shape;189;p40"/>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b="1" dirty="0"/>
              <a:t>“Η ελληνική δημόσια σφαίρα”</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b="1" dirty="0"/>
              <a:t>Βασική διαπίστωση: </a:t>
            </a:r>
            <a:r>
              <a:rPr lang="el-GR" sz="1800" dirty="0"/>
              <a:t>Είναι γεγονός πως όταν ο </a:t>
            </a:r>
            <a:r>
              <a:rPr lang="el-GR" sz="1800" dirty="0" err="1"/>
              <a:t>Habermas</a:t>
            </a:r>
            <a:r>
              <a:rPr lang="el-GR" sz="1800" dirty="0"/>
              <a:t> εισήγαγε την έννοια τη δημόσιας σφαίρας αναφερόταν κυρίως στο παράδειγμα χωρών όπως η Γαλλία, η Γερμανία και το Ηνωμένο Βασίλειο από το 18ο και μετά. (παρά τις διαφορές τους)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διαχωρισμός διακυβέρνησης από την κοινωνία</a:t>
            </a:r>
            <a:endParaRPr sz="1800"/>
          </a:p>
          <a:p>
            <a:pPr marL="457200" marR="0" lvl="0" indent="-342900" algn="just" rtl="0">
              <a:lnSpc>
                <a:spcPct val="100000"/>
              </a:lnSpc>
              <a:spcBef>
                <a:spcPts val="0"/>
              </a:spcBef>
              <a:spcAft>
                <a:spcPts val="0"/>
              </a:spcAft>
              <a:buSzPts val="1800"/>
              <a:buChar char="-"/>
            </a:pPr>
            <a:r>
              <a:rPr lang="el-GR" sz="1800" dirty="0"/>
              <a:t>διαχωρισμός ιδιωτικής και δημόσιας σφαίρας</a:t>
            </a:r>
            <a:endParaRPr sz="1800"/>
          </a:p>
          <a:p>
            <a:pPr marL="457200" marR="0" lvl="0" indent="-342900" algn="just" rtl="0">
              <a:lnSpc>
                <a:spcPct val="100000"/>
              </a:lnSpc>
              <a:spcBef>
                <a:spcPts val="0"/>
              </a:spcBef>
              <a:spcAft>
                <a:spcPts val="0"/>
              </a:spcAft>
              <a:buSzPts val="1800"/>
              <a:buChar char="-"/>
            </a:pPr>
            <a:r>
              <a:rPr lang="el-GR" sz="1800" dirty="0"/>
              <a:t>η δημόσια σφαίρα σα χώρος διαμόρφωσης της κοινής γνώμης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Η Ελλάδα μόνο από τα τέλη του 19ου αι. μπορεί να συσχετιστεί με τα φαινόμενα που χαρακτήρισαν τη δημιουργία της δημόσιας σφαίρας σε περιοχές της Δυτικής Ευρώπης.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gfa748fecf8_0_114"/>
          <p:cNvSpPr/>
          <p:nvPr/>
        </p:nvSpPr>
        <p:spPr>
          <a:xfrm>
            <a:off x="228600" y="1105725"/>
            <a:ext cx="8686800" cy="5578104"/>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18;gfa748fecf8_0_114"/>
          <p:cNvGrpSpPr/>
          <p:nvPr/>
        </p:nvGrpSpPr>
        <p:grpSpPr>
          <a:xfrm>
            <a:off x="0" y="0"/>
            <a:ext cx="8985250" cy="476250"/>
            <a:chOff x="0" y="0"/>
            <a:chExt cx="5660" cy="300"/>
          </a:xfrm>
        </p:grpSpPr>
        <p:sp>
          <p:nvSpPr>
            <p:cNvPr id="319" name="Google Shape;319;gfa748fecf8_0_11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0" name="Google Shape;320;gfa748fecf8_0_114"/>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1" name="Google Shape;321;gfa748fecf8_0_11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2" name="Google Shape;322;gfa748fecf8_0_11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3" name="Google Shape;323;gfa748fecf8_0_11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4" name="Google Shape;324;gfa748fecf8_0_11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5" name="Google Shape;325;gfa748fecf8_0_11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6" name="Google Shape;326;gfa748fecf8_0_11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7" name="Google Shape;327;gfa748fecf8_0_11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28" name="Google Shape;328;gfa748fecf8_0_11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29" name="Google Shape;329;gfa748fecf8_0_114"/>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b="1"/>
              <a:t>“Η ελληνική δημόσια σφαίρα”</a:t>
            </a:r>
            <a:endParaRPr sz="1800" b="1"/>
          </a:p>
          <a:p>
            <a:pPr marL="0" marR="0" lvl="0" indent="0" algn="just" rtl="0">
              <a:lnSpc>
                <a:spcPct val="100000"/>
              </a:lnSpc>
              <a:spcBef>
                <a:spcPts val="0"/>
              </a:spcBef>
              <a:spcAft>
                <a:spcPts val="0"/>
              </a:spcAft>
              <a:buNone/>
            </a:pPr>
            <a:r>
              <a:rPr lang="el-GR" sz="1800" b="1"/>
              <a:t>     </a:t>
            </a:r>
            <a:endParaRPr sz="1800" b="1"/>
          </a:p>
          <a:p>
            <a:pPr marL="0" marR="0" lvl="0" indent="0" algn="just" rtl="0">
              <a:lnSpc>
                <a:spcPct val="100000"/>
              </a:lnSpc>
              <a:spcBef>
                <a:spcPts val="0"/>
              </a:spcBef>
              <a:spcAft>
                <a:spcPts val="0"/>
              </a:spcAft>
              <a:buNone/>
            </a:pPr>
            <a:r>
              <a:rPr lang="el-GR" sz="1800" b="1"/>
              <a:t>     Η εξέλιξη της δημόσια σφαίρας την περίοδο της Μεταπολίτευσης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Η αποτίμηση αυτής της εξέλιξης επηρεάστηκε σε μεγάλο βαθμό και από την περίοδο της οικονομικής κρίσης.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Είναι γεγονός πως στο μεγαλύτερο τμήμα αυτής της περιόδου και πριν την οικονομική κρίση, υπήρχε πολύ θετική αποτίμηση αυτής της περιόδου, αυτό μεταφραζόταν και σε θετική εκτίμηση για θέματα δημόσιας σφαίρας (διάλογος, αντιπαράθεση, σύνθεση)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Ωστόσο, υπό το βάρος της οικονομικής κρίσης πλέον δίνεται μεγαλύτερη έμφαση στα αρνητικά χαρακτηριστικά αυτής της περιόδου. </a:t>
            </a:r>
            <a:endParaRPr sz="1800"/>
          </a:p>
          <a:p>
            <a:pPr marL="0" marR="0" lvl="0" indent="0" algn="just" rtl="0">
              <a:lnSpc>
                <a:spcPct val="100000"/>
              </a:lnSpc>
              <a:spcBef>
                <a:spcPts val="0"/>
              </a:spcBef>
              <a:spcAft>
                <a:spcPts val="0"/>
              </a:spcAft>
              <a:buNone/>
            </a:pPr>
            <a:r>
              <a:rPr lang="el-GR" sz="1800"/>
              <a:t>      </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fa748fecf8_0_133"/>
          <p:cNvSpPr/>
          <p:nvPr/>
        </p:nvSpPr>
        <p:spPr>
          <a:xfrm>
            <a:off x="152401" y="1105724"/>
            <a:ext cx="8860970" cy="5621647"/>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38;gfa748fecf8_0_133"/>
          <p:cNvGrpSpPr/>
          <p:nvPr/>
        </p:nvGrpSpPr>
        <p:grpSpPr>
          <a:xfrm>
            <a:off x="0" y="0"/>
            <a:ext cx="8985250" cy="476250"/>
            <a:chOff x="0" y="0"/>
            <a:chExt cx="5660" cy="300"/>
          </a:xfrm>
        </p:grpSpPr>
        <p:sp>
          <p:nvSpPr>
            <p:cNvPr id="339" name="Google Shape;339;gfa748fecf8_0_133"/>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a748fecf8_0_133"/>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a748fecf8_0_133"/>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a748fecf8_0_133"/>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a748fecf8_0_133"/>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a748fecf8_0_133"/>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a748fecf8_0_133"/>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a748fecf8_0_133"/>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a748fecf8_0_133"/>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a748fecf8_0_133"/>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49" name="Google Shape;349;gfa748fecf8_0_133"/>
          <p:cNvSpPr txBox="1"/>
          <p:nvPr/>
        </p:nvSpPr>
        <p:spPr>
          <a:xfrm>
            <a:off x="755475" y="1166525"/>
            <a:ext cx="7627500" cy="54720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0" marR="0" lvl="0" indent="0" algn="just" rtl="0">
              <a:lnSpc>
                <a:spcPct val="100000"/>
              </a:lnSpc>
              <a:spcBef>
                <a:spcPts val="0"/>
              </a:spcBef>
              <a:spcAft>
                <a:spcPts val="0"/>
              </a:spcAft>
              <a:buNone/>
            </a:pPr>
            <a:r>
              <a:rPr lang="el-GR" sz="1800" dirty="0"/>
              <a:t>    </a:t>
            </a:r>
            <a:r>
              <a:rPr lang="el-GR" sz="1800" b="1" dirty="0"/>
              <a:t>“Η ελληνική δημόσια σφαίρα”</a:t>
            </a:r>
            <a:endParaRPr sz="1800" b="1"/>
          </a:p>
          <a:p>
            <a:pPr marL="0" marR="0" lvl="0" indent="0" algn="just" rtl="0">
              <a:lnSpc>
                <a:spcPct val="100000"/>
              </a:lnSpc>
              <a:spcBef>
                <a:spcPts val="0"/>
              </a:spcBef>
              <a:spcAft>
                <a:spcPts val="0"/>
              </a:spcAft>
              <a:buNone/>
            </a:pPr>
            <a:r>
              <a:rPr lang="el-GR" sz="1800" b="1" dirty="0"/>
              <a:t>     </a:t>
            </a:r>
            <a:endParaRPr sz="1800" b="1"/>
          </a:p>
          <a:p>
            <a:pPr marL="0" marR="0" lvl="0" indent="0" algn="just" rtl="0">
              <a:lnSpc>
                <a:spcPct val="100000"/>
              </a:lnSpc>
              <a:spcBef>
                <a:spcPts val="0"/>
              </a:spcBef>
              <a:spcAft>
                <a:spcPts val="0"/>
              </a:spcAft>
              <a:buNone/>
            </a:pPr>
            <a:r>
              <a:rPr lang="el-GR" sz="1800" b="1" dirty="0"/>
              <a:t>     Η θετική αποτίμηση της Μεταπολίτευσης και το αντίκτυπο στη δημόσια σφαίρα</a:t>
            </a:r>
            <a:endParaRPr sz="1800" b="1"/>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εκδημοκρατισμός (σε πολλά επίπεδα, συμπεριλαμβανομένης της επιστήμης, και του συνδικαλισμού)</a:t>
            </a:r>
            <a:endParaRPr sz="1800"/>
          </a:p>
          <a:p>
            <a:pPr marL="457200" marR="0" lvl="0" indent="-342900" algn="just" rtl="0">
              <a:lnSpc>
                <a:spcPct val="100000"/>
              </a:lnSpc>
              <a:spcBef>
                <a:spcPts val="0"/>
              </a:spcBef>
              <a:spcAft>
                <a:spcPts val="0"/>
              </a:spcAft>
              <a:buSzPts val="1800"/>
              <a:buChar char="-"/>
            </a:pPr>
            <a:r>
              <a:rPr lang="el-GR" sz="1800" dirty="0"/>
              <a:t>αναδιανεμητικές πολιτικές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κράτος πρόνοιας, κράτος δικαίου</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ενίσχυση μεσαίων στρωμάτων</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πολιτικές ισότητας φύλων, ανάπτυξη κοινωνίας πολιτών</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άνοδος βιοτικού επιπέδου</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εξευρωπαϊσμός, ισχυρά ΜΜΕ      </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gfa748fecf8_0_152"/>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58;gfa748fecf8_0_152"/>
          <p:cNvGrpSpPr/>
          <p:nvPr/>
        </p:nvGrpSpPr>
        <p:grpSpPr>
          <a:xfrm>
            <a:off x="0" y="0"/>
            <a:ext cx="8985250" cy="476250"/>
            <a:chOff x="0" y="0"/>
            <a:chExt cx="5660" cy="300"/>
          </a:xfrm>
        </p:grpSpPr>
        <p:sp>
          <p:nvSpPr>
            <p:cNvPr id="359" name="Google Shape;359;gfa748fecf8_0_152"/>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0" name="Google Shape;360;gfa748fecf8_0_152"/>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1" name="Google Shape;361;gfa748fecf8_0_152"/>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2" name="Google Shape;362;gfa748fecf8_0_152"/>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3" name="Google Shape;363;gfa748fecf8_0_152"/>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4" name="Google Shape;364;gfa748fecf8_0_152"/>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5" name="Google Shape;365;gfa748fecf8_0_152"/>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6" name="Google Shape;366;gfa748fecf8_0_152"/>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7" name="Google Shape;367;gfa748fecf8_0_152"/>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68" name="Google Shape;368;gfa748fecf8_0_152"/>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69" name="Google Shape;369;gfa748fecf8_0_152"/>
          <p:cNvSpPr txBox="1"/>
          <p:nvPr/>
        </p:nvSpPr>
        <p:spPr>
          <a:xfrm>
            <a:off x="755475" y="1166525"/>
            <a:ext cx="7627500" cy="54720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0" marR="0" lvl="0" indent="0" algn="just" rtl="0">
              <a:lnSpc>
                <a:spcPct val="100000"/>
              </a:lnSpc>
              <a:spcBef>
                <a:spcPts val="0"/>
              </a:spcBef>
              <a:spcAft>
                <a:spcPts val="0"/>
              </a:spcAft>
              <a:buNone/>
            </a:pPr>
            <a:r>
              <a:rPr lang="el-GR" sz="1800"/>
              <a:t>    </a:t>
            </a:r>
            <a:r>
              <a:rPr lang="el-GR" sz="1800" b="1"/>
              <a:t>“Η ελληνική δημόσια σφαίρα”</a:t>
            </a:r>
            <a:endParaRPr sz="1800" b="1"/>
          </a:p>
          <a:p>
            <a:pPr marL="0" marR="0" lvl="0" indent="0" algn="just" rtl="0">
              <a:lnSpc>
                <a:spcPct val="100000"/>
              </a:lnSpc>
              <a:spcBef>
                <a:spcPts val="0"/>
              </a:spcBef>
              <a:spcAft>
                <a:spcPts val="0"/>
              </a:spcAft>
              <a:buNone/>
            </a:pPr>
            <a:r>
              <a:rPr lang="el-GR" sz="1800" b="1"/>
              <a:t>     </a:t>
            </a:r>
            <a:endParaRPr sz="1800" b="1"/>
          </a:p>
          <a:p>
            <a:pPr marL="0" marR="0" lvl="0" indent="0" algn="just" rtl="0">
              <a:lnSpc>
                <a:spcPct val="100000"/>
              </a:lnSpc>
              <a:spcBef>
                <a:spcPts val="0"/>
              </a:spcBef>
              <a:spcAft>
                <a:spcPts val="0"/>
              </a:spcAft>
              <a:buNone/>
            </a:pPr>
            <a:r>
              <a:rPr lang="el-GR" sz="1800" b="1"/>
              <a:t>     Η αρνητική αποτίμηση της Μεταπολίτευσης και το αντίκτυπο στη δημόσια σφαίρα</a:t>
            </a:r>
            <a:endParaRPr sz="1800" b="1"/>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πελατειακές σχέσεις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συντεχνιακή οργάνωση του κράτους και της οικονομίας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βία, ανομία, λαϊκισμός και διαφθορά</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διαπλοκή ΜΜΕ, οικονομικών συμφερόντων και εξουσίας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εθνοκεντρισμός ΜΜΕ</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ατροφική κοινωνία πολιτών</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78;p40"/>
          <p:cNvGrpSpPr/>
          <p:nvPr/>
        </p:nvGrpSpPr>
        <p:grpSpPr>
          <a:xfrm>
            <a:off x="0" y="0"/>
            <a:ext cx="9096375" cy="498475"/>
            <a:chOff x="0" y="0"/>
            <a:chExt cx="5730" cy="314"/>
          </a:xfrm>
        </p:grpSpPr>
        <p:sp>
          <p:nvSpPr>
            <p:cNvPr id="179" name="Google Shape;179;p40"/>
            <p:cNvSpPr/>
            <p:nvPr/>
          </p:nvSpPr>
          <p:spPr>
            <a:xfrm>
              <a:off x="0" y="0"/>
              <a:ext cx="150" cy="306"/>
            </a:xfrm>
            <a:prstGeom prst="rect">
              <a:avLst/>
            </a:prstGeom>
            <a:gradFill>
              <a:gsLst>
                <a:gs pos="0">
                  <a:srgbClr val="FFFFFF"/>
                </a:gs>
                <a:gs pos="100000">
                  <a:srgbClr val="8EC000"/>
                </a:gs>
              </a:gsLst>
              <a:lin ang="1080000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40"/>
            <p:cNvSpPr/>
            <p:nvPr/>
          </p:nvSpPr>
          <p:spPr>
            <a:xfrm>
              <a:off x="260" y="85"/>
              <a:ext cx="5470" cy="143"/>
            </a:xfrm>
            <a:prstGeom prst="rect">
              <a:avLst/>
            </a:prstGeom>
            <a:solidFill>
              <a:srgbClr val="DDDDDD">
                <a:alpha val="73725"/>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1" name="Google Shape;181;p40"/>
            <p:cNvSpPr/>
            <p:nvPr/>
          </p:nvSpPr>
          <p:spPr>
            <a:xfrm>
              <a:off x="258" y="85"/>
              <a:ext cx="57" cy="59"/>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40"/>
            <p:cNvSpPr/>
            <p:nvPr/>
          </p:nvSpPr>
          <p:spPr>
            <a:xfrm>
              <a:off x="345" y="0"/>
              <a:ext cx="58"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3" name="Google Shape;183;p40"/>
            <p:cNvSpPr/>
            <p:nvPr/>
          </p:nvSpPr>
          <p:spPr>
            <a:xfrm>
              <a:off x="345" y="85"/>
              <a:ext cx="58" cy="59"/>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40"/>
            <p:cNvSpPr/>
            <p:nvPr/>
          </p:nvSpPr>
          <p:spPr>
            <a:xfrm>
              <a:off x="173" y="173"/>
              <a:ext cx="56"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40"/>
            <p:cNvSpPr/>
            <p:nvPr/>
          </p:nvSpPr>
          <p:spPr>
            <a:xfrm>
              <a:off x="83" y="86"/>
              <a:ext cx="59" cy="57"/>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6" name="Google Shape;186;p40"/>
            <p:cNvSpPr/>
            <p:nvPr/>
          </p:nvSpPr>
          <p:spPr>
            <a:xfrm>
              <a:off x="258" y="171"/>
              <a:ext cx="57" cy="57"/>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40"/>
            <p:cNvSpPr/>
            <p:nvPr/>
          </p:nvSpPr>
          <p:spPr>
            <a:xfrm>
              <a:off x="173" y="258"/>
              <a:ext cx="56" cy="5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8" name="Google Shape;188;p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189" name="Google Shape;189;p40"/>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b="1"/>
              <a:t>Βασική διαπίστωση: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a:t>Ο τρόπος που γίνεται η δημόσια συζήτηση και αντιπαράθεση σε σχέση με πολιτικές και μεταρρυθμίσεις (policy and reforms) είναι πολύ σημαντικός.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Είτε υπάρχει μια προσέγγιση από τη σκοπιά της δημόσιας σφαίρας, είτε μας ενδιαφέρει η συμμετοχή με βάση τον τύπο των θεσμών που συμμετέχουν (πολιτική/ διοίκηση, οικονομία/ αγορά και κοινωνία πολιτών), είναι πολύ σημαντικό να δούμε πως λαμβάνει χώρα αυτή η συζήτηση. </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103515050df_0_0"/>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98;g103515050df_0_0"/>
          <p:cNvGrpSpPr/>
          <p:nvPr/>
        </p:nvGrpSpPr>
        <p:grpSpPr>
          <a:xfrm>
            <a:off x="0" y="0"/>
            <a:ext cx="8985250" cy="476250"/>
            <a:chOff x="0" y="0"/>
            <a:chExt cx="5660" cy="300"/>
          </a:xfrm>
        </p:grpSpPr>
        <p:sp>
          <p:nvSpPr>
            <p:cNvPr id="199" name="Google Shape;199;g103515050df_0_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0" name="Google Shape;200;g103515050df_0_0"/>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1" name="Google Shape;201;g103515050df_0_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2" name="Google Shape;202;g103515050df_0_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3" name="Google Shape;203;g103515050df_0_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4" name="Google Shape;204;g103515050df_0_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5" name="Google Shape;205;g103515050df_0_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6" name="Google Shape;206;g103515050df_0_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7" name="Google Shape;207;g103515050df_0_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08" name="Google Shape;208;g103515050df_0_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09" name="Google Shape;209;g103515050df_0_0"/>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500"/>
              <a:t>Το μοντέλο ‘cascade activation’ (Entman, 2003, ενεργοποίηση καταρρακτών)</a:t>
            </a: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pic>
        <p:nvPicPr>
          <p:cNvPr id="210" name="Google Shape;210;g103515050df_0_0"/>
          <p:cNvPicPr preferRelativeResize="0"/>
          <p:nvPr/>
        </p:nvPicPr>
        <p:blipFill>
          <a:blip r:embed="rId3">
            <a:alphaModFix/>
          </a:blip>
          <a:stretch>
            <a:fillRect/>
          </a:stretch>
        </p:blipFill>
        <p:spPr>
          <a:xfrm>
            <a:off x="962825" y="2188100"/>
            <a:ext cx="6704400" cy="396162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103515050df_0_21"/>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19;g103515050df_0_21"/>
          <p:cNvGrpSpPr/>
          <p:nvPr/>
        </p:nvGrpSpPr>
        <p:grpSpPr>
          <a:xfrm>
            <a:off x="0" y="0"/>
            <a:ext cx="8985250" cy="476250"/>
            <a:chOff x="0" y="0"/>
            <a:chExt cx="5660" cy="300"/>
          </a:xfrm>
        </p:grpSpPr>
        <p:sp>
          <p:nvSpPr>
            <p:cNvPr id="220" name="Google Shape;220;g103515050df_0_21"/>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1" name="Google Shape;221;g103515050df_0_21"/>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2" name="Google Shape;222;g103515050df_0_21"/>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3" name="Google Shape;223;g103515050df_0_21"/>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4" name="Google Shape;224;g103515050df_0_21"/>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5" name="Google Shape;225;g103515050df_0_21"/>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6" name="Google Shape;226;g103515050df_0_21"/>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7" name="Google Shape;227;g103515050df_0_21"/>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8" name="Google Shape;228;g103515050df_0_21"/>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29" name="Google Shape;229;g103515050df_0_21"/>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30" name="Google Shape;230;g103515050df_0_21"/>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Ανεξάρτητα από τα χαρακτηριστικά της δημόσιας σφαίρας σε μια κοινωνία (π.χ. αν είναι περισσότερο προς το μοντέλο της διαβούλευσης όπως οι Σκανδιναβικές χώρες ή σε ένα πιο συντηρητικό μοντέλο κορπορατισμού όπως η Ελλάδα, υπάρχουν ορισμένες αντικειμενικές συνθήκες).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Αυτές έχουν σχέση με το διαφορετικό ρόλο και τις διαφορές που έχουν οι φορείς στα διάφορα επίπεδα (κυβέρνηση/ διοίκηση, ελίτ, αγορά, ΜΜΕ, κοινωνία πολιτών, κοινή γνώμη) σε κρίσιμες παραμέτρους όπως η συμβολική εξουσία και γενικότερα τα χαρακτηριστικά του λόγου τους. </a:t>
            </a: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103515050df_0_41"/>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39;g103515050df_0_41"/>
          <p:cNvGrpSpPr/>
          <p:nvPr/>
        </p:nvGrpSpPr>
        <p:grpSpPr>
          <a:xfrm>
            <a:off x="0" y="0"/>
            <a:ext cx="8985250" cy="476250"/>
            <a:chOff x="0" y="0"/>
            <a:chExt cx="5660" cy="300"/>
          </a:xfrm>
        </p:grpSpPr>
        <p:sp>
          <p:nvSpPr>
            <p:cNvPr id="240" name="Google Shape;240;g103515050df_0_41"/>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1" name="Google Shape;241;g103515050df_0_41"/>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2" name="Google Shape;242;g103515050df_0_41"/>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3" name="Google Shape;243;g103515050df_0_41"/>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4" name="Google Shape;244;g103515050df_0_41"/>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5" name="Google Shape;245;g103515050df_0_41"/>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6" name="Google Shape;246;g103515050df_0_41"/>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7" name="Google Shape;247;g103515050df_0_41"/>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8" name="Google Shape;248;g103515050df_0_41"/>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49" name="Google Shape;249;g103515050df_0_41"/>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50" name="Google Shape;250;g103515050df_0_41"/>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Ένας ορισμός της πολιτικής (policy):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Ένα σύνολο/ πλαίσιο δράσεων, κανόνων και διαδικασιών που προσπαθεί να ρυθμίσει τη λειτουργία σε ένα διακριτό πεδίο της πολιτικής, οικονομικής και κοινωνικής ζωής (π.χ. διοίκηση, υγεία, εκπαίδευση, αγροτικός τομέας, αγορά…)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Ένα βασικό χαρακτηριστικό των πολιτικών (που συνήθως ξεκινούν από μια νομοθετική πρωτοβουλία και καταλήγουν εφόσον εφαρμοστούν να ειναι το θεσμικό πλαίσιο λειτουργίας) είναι ότι έχουν στη συντριπτική πλειοψηφία των περιπτώσεων </a:t>
            </a:r>
            <a:r>
              <a:rPr lang="el-GR" sz="1800" b="1"/>
              <a:t>ένα στόχο. Επιδιώκουν να παράγουν αποτελέσματα.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103515050df_0_60"/>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59;g103515050df_0_60"/>
          <p:cNvGrpSpPr/>
          <p:nvPr/>
        </p:nvGrpSpPr>
        <p:grpSpPr>
          <a:xfrm>
            <a:off x="0" y="0"/>
            <a:ext cx="8985250" cy="476250"/>
            <a:chOff x="0" y="0"/>
            <a:chExt cx="5660" cy="300"/>
          </a:xfrm>
        </p:grpSpPr>
        <p:sp>
          <p:nvSpPr>
            <p:cNvPr id="260" name="Google Shape;260;g103515050df_0_6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1" name="Google Shape;261;g103515050df_0_60"/>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2" name="Google Shape;262;g103515050df_0_6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3" name="Google Shape;263;g103515050df_0_6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4" name="Google Shape;264;g103515050df_0_6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5" name="Google Shape;265;g103515050df_0_6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6" name="Google Shape;266;g103515050df_0_6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7" name="Google Shape;267;g103515050df_0_6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8" name="Google Shape;268;g103515050df_0_6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69" name="Google Shape;269;g103515050df_0_6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70" name="Google Shape;270;g103515050df_0_60"/>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Με βάση το πολιτικό και πολιτειακό σύστημα μιας χώρας, υπάρχουν ορισμένα διαχρονικα θεσμικά πλαίσια σε διαφορετικούς τομείς (π.χ. εκπαιδευτικές δομές αλλά και δημόσιος χαρακτήρας εκπαίδευσης, θεσμοί/ διοίκηση αγροτικής πολιτικής αλλά και πολιτικές στήριξης όπως οι συνεταιρισμοί κ.ο.κ.)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Οι πολιτικές, ανάλογα με τον χαρακτήρα των αλλαγών που επιφέρουν έχουν και τον χαρακτήρα και των μεταρρυθμίσεων. Στην περίπτωση αυτή υπάρχει ο στόχος σημαντικών αλλαγών που ενδεχομένως αλλάζουν το πλαίσιο λειτουργίας και τους κανόνες (π.χ. ιδιωτική εκπαίδευση, ιδιωτική υγεία, ιδιωτική ασφάλιση, εργασιακά νομοσχέδια…)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f36f7a35bd_0_140"/>
          <p:cNvSpPr/>
          <p:nvPr/>
        </p:nvSpPr>
        <p:spPr>
          <a:xfrm>
            <a:off x="130629" y="1105724"/>
            <a:ext cx="8882742" cy="5599875"/>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r>
              <a:rPr lang="el-GR" sz="1800" dirty="0">
                <a:solidFill>
                  <a:schemeClr val="dk1"/>
                </a:solidFill>
              </a:rPr>
              <a:t>Ορισμοί της δημόσιας σφαίρας </a:t>
            </a:r>
            <a:endParaRPr sz="1800">
              <a:solidFill>
                <a:schemeClr val="dk1"/>
              </a:solidFill>
            </a:endParaRPr>
          </a:p>
          <a:p>
            <a:pPr marL="0" lvl="0" indent="0" algn="just" rtl="0">
              <a:spcBef>
                <a:spcPts val="0"/>
              </a:spcBef>
              <a:spcAft>
                <a:spcPts val="0"/>
              </a:spcAft>
              <a:buClr>
                <a:schemeClr val="dk1"/>
              </a:buClr>
              <a:buSzPts val="1100"/>
              <a:buFont typeface="Arial"/>
              <a:buNone/>
            </a:pPr>
            <a:endParaRPr sz="1800">
              <a:solidFill>
                <a:schemeClr val="dk1"/>
              </a:solidFill>
            </a:endParaRPr>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lvl="0" indent="-342900" algn="just" rtl="0">
              <a:spcBef>
                <a:spcPts val="0"/>
              </a:spcBef>
              <a:spcAft>
                <a:spcPts val="0"/>
              </a:spcAft>
              <a:buClr>
                <a:schemeClr val="dk1"/>
              </a:buClr>
              <a:buSzPts val="1800"/>
              <a:buAutoNum type="arabicParenR"/>
            </a:pPr>
            <a:r>
              <a:rPr lang="el-GR" sz="1800" dirty="0">
                <a:solidFill>
                  <a:schemeClr val="dk1"/>
                </a:solidFill>
              </a:rPr>
              <a:t>“...συγκροτείται από ιδιώτες, πολίτες που </a:t>
            </a:r>
            <a:r>
              <a:rPr lang="el-GR" sz="1800" dirty="0" smtClean="0">
                <a:solidFill>
                  <a:schemeClr val="dk1"/>
                </a:solidFill>
              </a:rPr>
              <a:t>συγκροτούν </a:t>
            </a:r>
            <a:r>
              <a:rPr lang="el-GR" sz="1800" dirty="0">
                <a:solidFill>
                  <a:schemeClr val="dk1"/>
                </a:solidFill>
              </a:rPr>
              <a:t>όλοι </a:t>
            </a:r>
            <a:r>
              <a:rPr lang="el-GR" sz="1800" dirty="0" smtClean="0">
                <a:solidFill>
                  <a:schemeClr val="dk1"/>
                </a:solidFill>
              </a:rPr>
              <a:t>μαζί </a:t>
            </a:r>
            <a:r>
              <a:rPr lang="el-GR" sz="1800" dirty="0">
                <a:solidFill>
                  <a:schemeClr val="dk1"/>
                </a:solidFill>
              </a:rPr>
              <a:t>ένα κοινό εκφράζοντας και συνδέοντας της ανάγκες της κοινωνίας με αυτές του κράτους” (J. </a:t>
            </a:r>
            <a:r>
              <a:rPr lang="el-GR" sz="1800" dirty="0" err="1">
                <a:solidFill>
                  <a:schemeClr val="dk1"/>
                </a:solidFill>
              </a:rPr>
              <a:t>Habermas</a:t>
            </a:r>
            <a:r>
              <a:rPr lang="el-GR" sz="1800" dirty="0">
                <a:solidFill>
                  <a:schemeClr val="dk1"/>
                </a:solidFill>
              </a:rPr>
              <a:t>) </a:t>
            </a:r>
            <a:endParaRPr sz="1800">
              <a:solidFill>
                <a:schemeClr val="dk1"/>
              </a:solidFill>
            </a:endParaRPr>
          </a:p>
          <a:p>
            <a:pPr marL="457200" lvl="0" indent="0" algn="just" rtl="0">
              <a:spcBef>
                <a:spcPts val="0"/>
              </a:spcBef>
              <a:spcAft>
                <a:spcPts val="0"/>
              </a:spcAft>
              <a:buClr>
                <a:schemeClr val="dk1"/>
              </a:buClr>
              <a:buSzPts val="1100"/>
              <a:buFont typeface="Arial"/>
              <a:buNone/>
            </a:pPr>
            <a:endParaRPr sz="1800">
              <a:solidFill>
                <a:schemeClr val="dk1"/>
              </a:solidFill>
            </a:endParaRPr>
          </a:p>
          <a:p>
            <a:pPr marL="457200" lvl="0" indent="0" algn="just" rtl="0">
              <a:spcBef>
                <a:spcPts val="0"/>
              </a:spcBef>
              <a:spcAft>
                <a:spcPts val="0"/>
              </a:spcAft>
              <a:buClr>
                <a:schemeClr val="dk1"/>
              </a:buClr>
              <a:buSzPts val="1100"/>
              <a:buFont typeface="Arial"/>
              <a:buNone/>
            </a:pPr>
            <a:endParaRPr sz="1800">
              <a:solidFill>
                <a:schemeClr val="dk1"/>
              </a:solidFill>
            </a:endParaRPr>
          </a:p>
          <a:p>
            <a:pPr marL="457200" lvl="0" indent="-342900" algn="just" rtl="0">
              <a:spcBef>
                <a:spcPts val="0"/>
              </a:spcBef>
              <a:spcAft>
                <a:spcPts val="0"/>
              </a:spcAft>
              <a:buClr>
                <a:schemeClr val="dk1"/>
              </a:buClr>
              <a:buSzPts val="1800"/>
              <a:buAutoNum type="arabicParenR"/>
            </a:pPr>
            <a:r>
              <a:rPr lang="el-GR" sz="1800" dirty="0">
                <a:solidFill>
                  <a:schemeClr val="dk1"/>
                </a:solidFill>
              </a:rPr>
              <a:t>“...ένας χώρος του λόγου στον οποίο άτομα και ομάδες συνδέονται για να συζητήσουν ζητήματα κοινού συμφέροντος και με βασικό στόχο να διαμορφώσουν μια κοινή κρίση σχετικά με αυτά” (G.A. </a:t>
            </a:r>
            <a:r>
              <a:rPr lang="el-GR" sz="1800" dirty="0" err="1">
                <a:solidFill>
                  <a:schemeClr val="dk1"/>
                </a:solidFill>
              </a:rPr>
              <a:t>Hauser</a:t>
            </a:r>
            <a:r>
              <a:rPr lang="el-GR" sz="1800" dirty="0">
                <a:solidFill>
                  <a:schemeClr val="dk1"/>
                </a:solidFill>
              </a:rPr>
              <a:t>)</a:t>
            </a:r>
            <a:endParaRPr sz="1800">
              <a:solidFill>
                <a:schemeClr val="dk1"/>
              </a:solidFill>
            </a:endParaRPr>
          </a:p>
          <a:p>
            <a:pPr marL="45720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103515050df_0_79"/>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79;g103515050df_0_79"/>
          <p:cNvGrpSpPr/>
          <p:nvPr/>
        </p:nvGrpSpPr>
        <p:grpSpPr>
          <a:xfrm>
            <a:off x="0" y="0"/>
            <a:ext cx="8985250" cy="476250"/>
            <a:chOff x="0" y="0"/>
            <a:chExt cx="5660" cy="300"/>
          </a:xfrm>
        </p:grpSpPr>
        <p:sp>
          <p:nvSpPr>
            <p:cNvPr id="280" name="Google Shape;280;g103515050df_0_79"/>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1" name="Google Shape;281;g103515050df_0_79"/>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2" name="Google Shape;282;g103515050df_0_79"/>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3" name="Google Shape;283;g103515050df_0_79"/>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4" name="Google Shape;284;g103515050df_0_79"/>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5" name="Google Shape;285;g103515050df_0_79"/>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6" name="Google Shape;286;g103515050df_0_79"/>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7" name="Google Shape;287;g103515050df_0_79"/>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8" name="Google Shape;288;g103515050df_0_79"/>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89" name="Google Shape;289;g103515050df_0_79"/>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90" name="Google Shape;290;g103515050df_0_79"/>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Αναμφισβήτητα η κυβέρνηση (και ιδιαίτερα τα πολιτικά κόμματα που στηρίζουν μια κυβέρνηση) και γενικά οι θεσμοί που είναι κοντά στη διοίκηση (π.χ. υπουργεία) έχουν την πρωτοβουλία όχι μόνο στην πρόταση μεταρρυθμίσεων αλλά και τη δύναμη να επιβάλλει και να προωθεί συγκεκριμένες ερμηνείες και νοήματα για αυτές τις μεταρρυθμίσεις.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Υπάρχουν σίγουρα και περιθώρια προτάσεις για μεταρρυθμίσεις και πολιτικές να προκύψουν και από τα κάτω προς τα πάνω (κυρίως κοινωνία πολιτών και διάφοροι φορείς) αλλά δεθα έχουν τόσο καθοριστικό αντίκτυπο. </a:t>
            </a: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g103515050df_0_98"/>
          <p:cNvSpPr/>
          <p:nvPr/>
        </p:nvSpPr>
        <p:spPr>
          <a:xfrm>
            <a:off x="614086" y="1051297"/>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99;g103515050df_0_98"/>
          <p:cNvGrpSpPr/>
          <p:nvPr/>
        </p:nvGrpSpPr>
        <p:grpSpPr>
          <a:xfrm>
            <a:off x="0" y="0"/>
            <a:ext cx="8985250" cy="476250"/>
            <a:chOff x="0" y="0"/>
            <a:chExt cx="5660" cy="300"/>
          </a:xfrm>
        </p:grpSpPr>
        <p:sp>
          <p:nvSpPr>
            <p:cNvPr id="300" name="Google Shape;300;g103515050df_0_98"/>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1" name="Google Shape;301;g103515050df_0_98"/>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2" name="Google Shape;302;g103515050df_0_98"/>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3" name="Google Shape;303;g103515050df_0_98"/>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4" name="Google Shape;304;g103515050df_0_98"/>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5" name="Google Shape;305;g103515050df_0_98"/>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6" name="Google Shape;306;g103515050df_0_98"/>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7" name="Google Shape;307;g103515050df_0_98"/>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8" name="Google Shape;308;g103515050df_0_98"/>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09" name="Google Shape;309;g103515050df_0_98"/>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10" name="Google Shape;310;g103515050df_0_98"/>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AutoNum type="arabicParenR"/>
            </a:pPr>
            <a:r>
              <a:rPr lang="el-GR" sz="1800" b="1"/>
              <a:t>Το φιλελεύθερο δημοκρατικό μοντέλο</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
        <p:nvSpPr>
          <p:cNvPr id="311" name="Google Shape;311;g103515050df_0_98"/>
          <p:cNvSpPr/>
          <p:nvPr/>
        </p:nvSpPr>
        <p:spPr>
          <a:xfrm rot="6979874">
            <a:off x="6015752" y="4207386"/>
            <a:ext cx="920507" cy="551285"/>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g103515050df_0_98"/>
          <p:cNvSpPr txBox="1"/>
          <p:nvPr/>
        </p:nvSpPr>
        <p:spPr>
          <a:xfrm>
            <a:off x="1341525" y="4565975"/>
            <a:ext cx="19131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Κοινή γνώμη/ κοινωνία των πολιτών</a:t>
            </a:r>
            <a:endParaRPr sz="1600" b="1"/>
          </a:p>
        </p:txBody>
      </p:sp>
      <p:sp>
        <p:nvSpPr>
          <p:cNvPr id="313" name="Google Shape;313;g103515050df_0_98"/>
          <p:cNvSpPr txBox="1"/>
          <p:nvPr/>
        </p:nvSpPr>
        <p:spPr>
          <a:xfrm>
            <a:off x="3904250" y="3826050"/>
            <a:ext cx="2075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κάλυψη των ΜΜΕ</a:t>
            </a:r>
            <a:endParaRPr sz="1500" b="1"/>
          </a:p>
        </p:txBody>
      </p:sp>
      <p:sp>
        <p:nvSpPr>
          <p:cNvPr id="314" name="Google Shape;314;g103515050df_0_98"/>
          <p:cNvSpPr/>
          <p:nvPr/>
        </p:nvSpPr>
        <p:spPr>
          <a:xfrm>
            <a:off x="2486525" y="4022725"/>
            <a:ext cx="920400" cy="5514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g103515050df_0_98"/>
          <p:cNvSpPr txBox="1"/>
          <p:nvPr/>
        </p:nvSpPr>
        <p:spPr>
          <a:xfrm>
            <a:off x="4193000" y="5035225"/>
            <a:ext cx="191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η κυβέρνηση ανταποκρίνεται</a:t>
            </a:r>
            <a:endParaRPr sz="1600" b="1"/>
          </a:p>
        </p:txBody>
      </p:sp>
      <p:sp>
        <p:nvSpPr>
          <p:cNvPr id="316" name="Google Shape;316;g103515050df_0_98"/>
          <p:cNvSpPr/>
          <p:nvPr/>
        </p:nvSpPr>
        <p:spPr>
          <a:xfrm rot="-7701390">
            <a:off x="2775170" y="5316055"/>
            <a:ext cx="920470" cy="55141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g103515050df_0_124"/>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25;g103515050df_0_124"/>
          <p:cNvGrpSpPr/>
          <p:nvPr/>
        </p:nvGrpSpPr>
        <p:grpSpPr>
          <a:xfrm>
            <a:off x="0" y="0"/>
            <a:ext cx="8985250" cy="476250"/>
            <a:chOff x="0" y="0"/>
            <a:chExt cx="5660" cy="300"/>
          </a:xfrm>
        </p:grpSpPr>
        <p:sp>
          <p:nvSpPr>
            <p:cNvPr id="326" name="Google Shape;326;g103515050df_0_12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7" name="Google Shape;327;g103515050df_0_124"/>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8" name="Google Shape;328;g103515050df_0_12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9" name="Google Shape;329;g103515050df_0_12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0" name="Google Shape;330;g103515050df_0_12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1" name="Google Shape;331;g103515050df_0_12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2" name="Google Shape;332;g103515050df_0_12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3" name="Google Shape;333;g103515050df_0_12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4" name="Google Shape;334;g103515050df_0_12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35" name="Google Shape;335;g103515050df_0_12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36" name="Google Shape;336;g103515050df_0_124"/>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2) Η περίπτωση της κατακραυγής (π.χ. σκάνδαλο, αντιδραση) </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
        <p:nvSpPr>
          <p:cNvPr id="337" name="Google Shape;337;g103515050df_0_124"/>
          <p:cNvSpPr/>
          <p:nvPr/>
        </p:nvSpPr>
        <p:spPr>
          <a:xfrm rot="6979874">
            <a:off x="6015752" y="4207386"/>
            <a:ext cx="920507" cy="551285"/>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g103515050df_0_124"/>
          <p:cNvSpPr txBox="1"/>
          <p:nvPr/>
        </p:nvSpPr>
        <p:spPr>
          <a:xfrm>
            <a:off x="1341525" y="4565975"/>
            <a:ext cx="191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l-GR" sz="1600" b="1">
                <a:solidFill>
                  <a:schemeClr val="dk1"/>
                </a:solidFill>
              </a:rPr>
              <a:t>η κυβέρνηση ανταποκρίνεται</a:t>
            </a:r>
            <a:endParaRPr sz="1600" b="1"/>
          </a:p>
        </p:txBody>
      </p:sp>
      <p:sp>
        <p:nvSpPr>
          <p:cNvPr id="339" name="Google Shape;339;g103515050df_0_124"/>
          <p:cNvSpPr txBox="1"/>
          <p:nvPr/>
        </p:nvSpPr>
        <p:spPr>
          <a:xfrm>
            <a:off x="3904250" y="3826050"/>
            <a:ext cx="2075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κάλυψη των ΜΜΕ</a:t>
            </a:r>
            <a:endParaRPr sz="1500" b="1"/>
          </a:p>
        </p:txBody>
      </p:sp>
      <p:sp>
        <p:nvSpPr>
          <p:cNvPr id="340" name="Google Shape;340;g103515050df_0_124"/>
          <p:cNvSpPr txBox="1"/>
          <p:nvPr/>
        </p:nvSpPr>
        <p:spPr>
          <a:xfrm>
            <a:off x="4283250" y="5243075"/>
            <a:ext cx="19131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solidFill>
                  <a:schemeClr val="dk1"/>
                </a:solidFill>
              </a:rPr>
              <a:t>Κοινή γνώμη</a:t>
            </a:r>
            <a:endParaRPr sz="1600" b="1"/>
          </a:p>
        </p:txBody>
      </p:sp>
      <p:sp>
        <p:nvSpPr>
          <p:cNvPr id="341" name="Google Shape;341;g103515050df_0_124"/>
          <p:cNvSpPr/>
          <p:nvPr/>
        </p:nvSpPr>
        <p:spPr>
          <a:xfrm rot="-7701390">
            <a:off x="2775170" y="5316055"/>
            <a:ext cx="920470" cy="55141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103515050df_0_174"/>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50;g103515050df_0_174"/>
          <p:cNvGrpSpPr/>
          <p:nvPr/>
        </p:nvGrpSpPr>
        <p:grpSpPr>
          <a:xfrm>
            <a:off x="0" y="0"/>
            <a:ext cx="8985250" cy="476250"/>
            <a:chOff x="0" y="0"/>
            <a:chExt cx="5660" cy="300"/>
          </a:xfrm>
        </p:grpSpPr>
        <p:sp>
          <p:nvSpPr>
            <p:cNvPr id="351" name="Google Shape;351;g103515050df_0_17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2" name="Google Shape;352;g103515050df_0_174"/>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3" name="Google Shape;353;g103515050df_0_17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4" name="Google Shape;354;g103515050df_0_17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5" name="Google Shape;355;g103515050df_0_17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6" name="Google Shape;356;g103515050df_0_17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7" name="Google Shape;357;g103515050df_0_17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8" name="Google Shape;358;g103515050df_0_17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9" name="Google Shape;359;g103515050df_0_17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60" name="Google Shape;360;g103515050df_0_17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61" name="Google Shape;361;g103515050df_0_174"/>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3)  Η παράκαμψη της κοινωνίας των πολιτών</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
        <p:nvSpPr>
          <p:cNvPr id="362" name="Google Shape;362;g103515050df_0_174"/>
          <p:cNvSpPr/>
          <p:nvPr/>
        </p:nvSpPr>
        <p:spPr>
          <a:xfrm rot="-10798879">
            <a:off x="4003876" y="4623475"/>
            <a:ext cx="920400" cy="5511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g103515050df_0_174"/>
          <p:cNvSpPr txBox="1"/>
          <p:nvPr/>
        </p:nvSpPr>
        <p:spPr>
          <a:xfrm>
            <a:off x="1341525" y="4565975"/>
            <a:ext cx="19131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Κάλυψη των ΜΜΕ</a:t>
            </a:r>
            <a:endParaRPr sz="1600" b="1"/>
          </a:p>
          <a:p>
            <a:pPr marL="0" lvl="0" indent="0" algn="l" rtl="0">
              <a:spcBef>
                <a:spcPts val="0"/>
              </a:spcBef>
              <a:spcAft>
                <a:spcPts val="0"/>
              </a:spcAft>
              <a:buNone/>
            </a:pPr>
            <a:r>
              <a:rPr lang="el-GR" sz="1600" b="1"/>
              <a:t>(ενσωμάτωση κοινής γνώμης και κοινωνίας των πολιτών)</a:t>
            </a:r>
            <a:endParaRPr sz="1600" b="1"/>
          </a:p>
        </p:txBody>
      </p:sp>
      <p:sp>
        <p:nvSpPr>
          <p:cNvPr id="364" name="Google Shape;364;g103515050df_0_174"/>
          <p:cNvSpPr txBox="1"/>
          <p:nvPr/>
        </p:nvSpPr>
        <p:spPr>
          <a:xfrm>
            <a:off x="3904250" y="3826050"/>
            <a:ext cx="20754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η κυβέρνηση ανταποκρίνεται</a:t>
            </a:r>
            <a:endParaRPr sz="1500" b="1"/>
          </a:p>
        </p:txBody>
      </p:sp>
      <p:sp>
        <p:nvSpPr>
          <p:cNvPr id="365" name="Google Shape;365;g103515050df_0_174"/>
          <p:cNvSpPr/>
          <p:nvPr/>
        </p:nvSpPr>
        <p:spPr>
          <a:xfrm>
            <a:off x="2486525" y="4022725"/>
            <a:ext cx="920400" cy="5514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g103515050df_0_199"/>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74;g103515050df_0_199"/>
          <p:cNvGrpSpPr/>
          <p:nvPr/>
        </p:nvGrpSpPr>
        <p:grpSpPr>
          <a:xfrm>
            <a:off x="0" y="0"/>
            <a:ext cx="8985250" cy="476250"/>
            <a:chOff x="0" y="0"/>
            <a:chExt cx="5660" cy="300"/>
          </a:xfrm>
        </p:grpSpPr>
        <p:sp>
          <p:nvSpPr>
            <p:cNvPr id="375" name="Google Shape;375;g103515050df_0_199"/>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6" name="Google Shape;376;g103515050df_0_199"/>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7" name="Google Shape;377;g103515050df_0_199"/>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8" name="Google Shape;378;g103515050df_0_199"/>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9" name="Google Shape;379;g103515050df_0_199"/>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0" name="Google Shape;380;g103515050df_0_199"/>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1" name="Google Shape;381;g103515050df_0_199"/>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2" name="Google Shape;382;g103515050df_0_199"/>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3" name="Google Shape;383;g103515050df_0_199"/>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84" name="Google Shape;384;g103515050df_0_199"/>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85" name="Google Shape;385;g103515050df_0_199"/>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4)  Το μοντέλο της χειραγώγησης</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
        <p:nvSpPr>
          <p:cNvPr id="386" name="Google Shape;386;g103515050df_0_199"/>
          <p:cNvSpPr/>
          <p:nvPr/>
        </p:nvSpPr>
        <p:spPr>
          <a:xfrm rot="5695030">
            <a:off x="5486005" y="4558498"/>
            <a:ext cx="920488" cy="551341"/>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g103515050df_0_199"/>
          <p:cNvSpPr txBox="1"/>
          <p:nvPr/>
        </p:nvSpPr>
        <p:spPr>
          <a:xfrm>
            <a:off x="1341525" y="4565975"/>
            <a:ext cx="19131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κάλυψη των ΜΜΕ</a:t>
            </a:r>
            <a:endParaRPr sz="1600" b="1"/>
          </a:p>
        </p:txBody>
      </p:sp>
      <p:sp>
        <p:nvSpPr>
          <p:cNvPr id="388" name="Google Shape;388;g103515050df_0_199"/>
          <p:cNvSpPr txBox="1"/>
          <p:nvPr/>
        </p:nvSpPr>
        <p:spPr>
          <a:xfrm>
            <a:off x="3904250" y="3826050"/>
            <a:ext cx="2075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κοινή γνώμη</a:t>
            </a:r>
            <a:endParaRPr sz="1500" b="1"/>
          </a:p>
        </p:txBody>
      </p:sp>
      <p:sp>
        <p:nvSpPr>
          <p:cNvPr id="389" name="Google Shape;389;g103515050df_0_199"/>
          <p:cNvSpPr/>
          <p:nvPr/>
        </p:nvSpPr>
        <p:spPr>
          <a:xfrm>
            <a:off x="2486525" y="4022725"/>
            <a:ext cx="920400" cy="5514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g103515050df_0_199"/>
          <p:cNvSpPr txBox="1"/>
          <p:nvPr/>
        </p:nvSpPr>
        <p:spPr>
          <a:xfrm>
            <a:off x="4239075" y="5426950"/>
            <a:ext cx="191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η κυβέρνηση έχει την πρωτοβουλία</a:t>
            </a:r>
            <a:endParaRPr sz="1600" b="1"/>
          </a:p>
        </p:txBody>
      </p:sp>
      <p:sp>
        <p:nvSpPr>
          <p:cNvPr id="391" name="Google Shape;391;g103515050df_0_199"/>
          <p:cNvSpPr/>
          <p:nvPr/>
        </p:nvSpPr>
        <p:spPr>
          <a:xfrm rot="-6217719">
            <a:off x="2775075" y="5316151"/>
            <a:ext cx="920519" cy="551322"/>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g103515050df_0_249"/>
          <p:cNvSpPr/>
          <p:nvPr/>
        </p:nvSpPr>
        <p:spPr>
          <a:xfrm>
            <a:off x="755600" y="1105725"/>
            <a:ext cx="76275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400;g103515050df_0_249"/>
          <p:cNvGrpSpPr/>
          <p:nvPr/>
        </p:nvGrpSpPr>
        <p:grpSpPr>
          <a:xfrm>
            <a:off x="0" y="0"/>
            <a:ext cx="8985250" cy="476250"/>
            <a:chOff x="0" y="0"/>
            <a:chExt cx="5660" cy="300"/>
          </a:xfrm>
        </p:grpSpPr>
        <p:sp>
          <p:nvSpPr>
            <p:cNvPr id="401" name="Google Shape;401;g103515050df_0_249"/>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g103515050df_0_249"/>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3" name="Google Shape;403;g103515050df_0_249"/>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4" name="Google Shape;404;g103515050df_0_249"/>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5" name="Google Shape;405;g103515050df_0_249"/>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g103515050df_0_249"/>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g103515050df_0_249"/>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8" name="Google Shape;408;g103515050df_0_249"/>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9" name="Google Shape;409;g103515050df_0_249"/>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10" name="Google Shape;410;g103515050df_0_249"/>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11" name="Google Shape;411;g103515050df_0_249"/>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Το μοντέλο της διαβούλευσης περιγράφεται κυρίως στο φιλελεύθερο δημοκρατικό μοντέλο όπου υπάρχει μια διαρκής διαδικασία ανατροφοδότησης μεταξύ των διαφορετικών πεδίων.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Το μοντέλο της χειραγώγησης ταιριάζει περισσότερο στο ελληνικό πλαίσιο αλλά κυρίως σε περασμένες περιόδους.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Το μοντέλο της παράκαμψης της κοινωνίας των πολιτών είναι κάτι πολύ προβληματικό και σίγουρα υποδηλώνει ένα μεγάλο έλλειμμα δημοκρατικότητας</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Γενικότερα, αυτά τα μοντέλα συνυπάρχουν σε πολλές διαφορετικές περιπτώσεις. </a:t>
            </a: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gf36f7a35bd_0_178"/>
          <p:cNvSpPr/>
          <p:nvPr/>
        </p:nvSpPr>
        <p:spPr>
          <a:xfrm>
            <a:off x="337457" y="1240971"/>
            <a:ext cx="8643257" cy="5336754"/>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78;gf36f7a35bd_0_178"/>
          <p:cNvGrpSpPr/>
          <p:nvPr/>
        </p:nvGrpSpPr>
        <p:grpSpPr>
          <a:xfrm>
            <a:off x="0" y="0"/>
            <a:ext cx="8985250" cy="476250"/>
            <a:chOff x="0" y="0"/>
            <a:chExt cx="5660" cy="300"/>
          </a:xfrm>
        </p:grpSpPr>
        <p:sp>
          <p:nvSpPr>
            <p:cNvPr id="379" name="Google Shape;379;gf36f7a35bd_0_178"/>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0" name="Google Shape;380;gf36f7a35bd_0_178"/>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1" name="Google Shape;381;gf36f7a35bd_0_178"/>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2" name="Google Shape;382;gf36f7a35bd_0_178"/>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3" name="Google Shape;383;gf36f7a35bd_0_178"/>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4" name="Google Shape;384;gf36f7a35bd_0_178"/>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5" name="Google Shape;385;gf36f7a35bd_0_178"/>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6" name="Google Shape;386;gf36f7a35bd_0_178"/>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7" name="Google Shape;387;gf36f7a35bd_0_178"/>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88" name="Google Shape;388;gf36f7a35bd_0_178"/>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89" name="Google Shape;389;gf36f7a35bd_0_178"/>
          <p:cNvSpPr txBox="1"/>
          <p:nvPr/>
        </p:nvSpPr>
        <p:spPr>
          <a:xfrm>
            <a:off x="261256" y="1328057"/>
            <a:ext cx="8098973" cy="5137068"/>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Ως έννοια και θεωρία η “δημόσια σφαίρα” προτάθηκε από στοχαστές όπως ο </a:t>
            </a:r>
            <a:r>
              <a:rPr lang="el-GR" sz="1800" dirty="0" err="1"/>
              <a:t>Jurgen</a:t>
            </a:r>
            <a:r>
              <a:rPr lang="el-GR" sz="1800" dirty="0"/>
              <a:t> </a:t>
            </a:r>
            <a:r>
              <a:rPr lang="el-GR" sz="1800" dirty="0" err="1"/>
              <a:t>Habermas</a:t>
            </a:r>
            <a:r>
              <a:rPr lang="el-GR" sz="1800" dirty="0"/>
              <a:t> (τέλη δεκαετίας 1960).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ήδη στη δεκαετία του 1980 είχε γίνει πολύ δημοφιλής.</a:t>
            </a:r>
            <a:endParaRPr sz="1800"/>
          </a:p>
          <a:p>
            <a:pPr marL="914400" marR="0" lvl="0" indent="0" algn="just" rtl="0">
              <a:lnSpc>
                <a:spcPct val="100000"/>
              </a:lnSpc>
              <a:spcBef>
                <a:spcPts val="0"/>
              </a:spcBef>
              <a:spcAft>
                <a:spcPts val="0"/>
              </a:spcAft>
              <a:buNone/>
            </a:pPr>
            <a:endParaRPr sz="1800"/>
          </a:p>
          <a:p>
            <a:pPr marL="914400" marR="0" lvl="0" indent="0" algn="just" rtl="0">
              <a:lnSpc>
                <a:spcPct val="100000"/>
              </a:lnSpc>
              <a:spcBef>
                <a:spcPts val="0"/>
              </a:spcBef>
              <a:spcAft>
                <a:spcPts val="0"/>
              </a:spcAft>
              <a:buNone/>
            </a:pP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θεωρία προσπαθεί να εξηγήσει τους τρόπους με τους οποίους στη διάρκεια του 18ου αι διαμορφώθηκαν πρακτικές δημόσιας αντιπαράθεσης και συζήτησης (σε βάση ισότιμη, συλλογικά και με κριτική συχνά προσέγγιση) σε σχέση με τα δημόσια πράγματα (αυτό το φαινόμενο λάμβανε χώρα σε κράτη όπως η Γαλλία, η Αγγλία και η Γερμανία)</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Στον 18ο αι., αυτές οι πρακτικές αφορούσαν κυρίως χώρους όπως λέσχες στις οποίες σύχναζαν κυρίως μέλη των ελίτ (από άποψη οικονομική αλλά και ως προς την παιδεία)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gf36f7a35bd_0_197"/>
          <p:cNvSpPr/>
          <p:nvPr/>
        </p:nvSpPr>
        <p:spPr>
          <a:xfrm>
            <a:off x="0" y="1105724"/>
            <a:ext cx="9144000" cy="5752275"/>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98;gf36f7a35bd_0_197"/>
          <p:cNvGrpSpPr/>
          <p:nvPr/>
        </p:nvGrpSpPr>
        <p:grpSpPr>
          <a:xfrm>
            <a:off x="0" y="0"/>
            <a:ext cx="8985250" cy="476250"/>
            <a:chOff x="0" y="0"/>
            <a:chExt cx="5660" cy="300"/>
          </a:xfrm>
        </p:grpSpPr>
        <p:sp>
          <p:nvSpPr>
            <p:cNvPr id="399" name="Google Shape;399;gf36f7a35bd_0_197"/>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0" name="Google Shape;400;gf36f7a35bd_0_197"/>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1" name="Google Shape;401;gf36f7a35bd_0_197"/>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gf36f7a35bd_0_197"/>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3" name="Google Shape;403;gf36f7a35bd_0_197"/>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4" name="Google Shape;404;gf36f7a35bd_0_197"/>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5" name="Google Shape;405;gf36f7a35bd_0_197"/>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gf36f7a35bd_0_197"/>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gf36f7a35bd_0_197"/>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08" name="Google Shape;408;gf36f7a35bd_0_197"/>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09" name="Google Shape;409;gf36f7a35bd_0_197"/>
          <p:cNvSpPr txBox="1"/>
          <p:nvPr/>
        </p:nvSpPr>
        <p:spPr>
          <a:xfrm>
            <a:off x="755475" y="1166525"/>
            <a:ext cx="7550326"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Υπάρχουν μια σειρά από παράγοντες που μπορούν να εξηγήσουν γιατί προέκυψε αυτός ο “χώρος” και η “διαδικασία” τη συγκεκριμένη περίοδο.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err="1" smtClean="0"/>
              <a:t>i</a:t>
            </a:r>
            <a:r>
              <a:rPr lang="en-US" sz="1800" dirty="0" smtClean="0"/>
              <a:t>) </a:t>
            </a:r>
            <a:r>
              <a:rPr lang="el-GR" sz="1800" dirty="0" smtClean="0"/>
              <a:t>Διαφωτισμός </a:t>
            </a:r>
            <a:r>
              <a:rPr lang="el-GR" sz="1800" dirty="0"/>
              <a:t>(18ος αι.)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ii) </a:t>
            </a:r>
            <a:r>
              <a:rPr lang="el-GR" sz="1800" dirty="0" smtClean="0"/>
              <a:t>Καπιταλισμός</a:t>
            </a:r>
            <a:r>
              <a:rPr lang="el-GR" sz="1800" dirty="0"/>
              <a:t>, άνοδος αστικής τάξης με οικονομική εξουσία</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iii) </a:t>
            </a:r>
            <a:r>
              <a:rPr lang="el-GR" sz="1800" dirty="0" smtClean="0"/>
              <a:t>Εκδημοκρατισμός </a:t>
            </a:r>
            <a:r>
              <a:rPr lang="el-GR" sz="1800" dirty="0"/>
              <a:t>κοινωνιών/ εκκοσμίκευση</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iv)  </a:t>
            </a:r>
            <a:r>
              <a:rPr lang="el-GR" sz="1800" dirty="0" smtClean="0"/>
              <a:t>Συμμετοχή </a:t>
            </a:r>
            <a:r>
              <a:rPr lang="el-GR" sz="1800" dirty="0"/>
              <a:t>περισσότερων πληθυσμών στην εκπαίδευση</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v) </a:t>
            </a:r>
            <a:r>
              <a:rPr lang="el-GR" sz="1800" dirty="0" smtClean="0"/>
              <a:t>Ελευθερίες </a:t>
            </a:r>
            <a:r>
              <a:rPr lang="el-GR" sz="1800" dirty="0"/>
              <a:t>λόγου και έκφρασης και εμφάνιση Μέσων Μαζικής Ενημέρωσης όπως ο Τύπος (Εφημερίδες, περιοδικά)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gf36f7a35bd_0_235"/>
          <p:cNvSpPr/>
          <p:nvPr/>
        </p:nvSpPr>
        <p:spPr>
          <a:xfrm>
            <a:off x="130628" y="1105725"/>
            <a:ext cx="9013371" cy="5621646"/>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438;gf36f7a35bd_0_235"/>
          <p:cNvGrpSpPr/>
          <p:nvPr/>
        </p:nvGrpSpPr>
        <p:grpSpPr>
          <a:xfrm>
            <a:off x="0" y="0"/>
            <a:ext cx="8985250" cy="476250"/>
            <a:chOff x="0" y="0"/>
            <a:chExt cx="5660" cy="300"/>
          </a:xfrm>
        </p:grpSpPr>
        <p:sp>
          <p:nvSpPr>
            <p:cNvPr id="439" name="Google Shape;439;gf36f7a35bd_0_235"/>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0" name="Google Shape;440;gf36f7a35bd_0_235"/>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1" name="Google Shape;441;gf36f7a35bd_0_235"/>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2" name="Google Shape;442;gf36f7a35bd_0_235"/>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3" name="Google Shape;443;gf36f7a35bd_0_235"/>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4" name="Google Shape;444;gf36f7a35bd_0_235"/>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5" name="Google Shape;445;gf36f7a35bd_0_235"/>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6" name="Google Shape;446;gf36f7a35bd_0_235"/>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7" name="Google Shape;447;gf36f7a35bd_0_235"/>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48" name="Google Shape;448;gf36f7a35bd_0_235"/>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49" name="Google Shape;449;gf36f7a35bd_0_235"/>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Μια από τις δυσκολίες περιγραφής και συζήτησης σχετικά με τη δημόσια σφαίρα είναι πως δεν μπορούμε να την περιορίσουμε σε ένα χώρο ή μια διαδικασία με συγκεκριμένους συμμετέχοντες.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Επίσης, ως έννοια έχει και τη λειτουργία ενός ιδανικού, μιας αξίας δηλαδή που αναφέρεται σε ένα όσο γίνεται πιο </a:t>
            </a:r>
            <a:r>
              <a:rPr lang="el-GR" sz="1800" b="1" dirty="0"/>
              <a:t>λειτουργικό, διαφανές και δημοκρατικό πλαίσιο επικοινωνίας. </a:t>
            </a:r>
            <a:endParaRPr sz="1800" b="1"/>
          </a:p>
          <a:p>
            <a:pPr marL="9144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Για παράδειγμα: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δημόσια σφαίρα πρέπει, ιδανικά, να είναι ένας χώρος όπου οι πληροφορίες που αφορούν το κοινό καλό θα πρέπει να είναι </a:t>
            </a:r>
            <a:r>
              <a:rPr lang="el-GR" sz="1800" dirty="0" err="1"/>
              <a:t>προσβάσιμες</a:t>
            </a:r>
            <a:r>
              <a:rPr lang="el-GR" sz="1800" dirty="0"/>
              <a:t> στους συμμετέχοντες με ένα ομοιόμορφο τρόπο.</a:t>
            </a:r>
            <a:endParaRPr sz="1800"/>
          </a:p>
          <a:p>
            <a:pPr marL="457200" marR="0" lvl="0" indent="-342900" algn="just" rtl="0">
              <a:lnSpc>
                <a:spcPct val="100000"/>
              </a:lnSpc>
              <a:spcBef>
                <a:spcPts val="0"/>
              </a:spcBef>
              <a:spcAft>
                <a:spcPts val="0"/>
              </a:spcAft>
              <a:buSzPts val="1800"/>
              <a:buChar char="-"/>
            </a:pPr>
            <a:r>
              <a:rPr lang="el-GR" sz="1800" dirty="0"/>
              <a:t>Επίσης, η συζήτηση και η αντιπαράθεση προϋποθέτουν ένα ικανοποιητικό βαθμό ελευθερίας καθώς επίσης θα πρέπει να υπάρχει ισότιμη δυνατότητα πρόσβασης και συμμετοχής.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p:nvPr/>
        </p:nvSpPr>
        <p:spPr>
          <a:xfrm>
            <a:off x="217713" y="1105725"/>
            <a:ext cx="8730343" cy="5578104"/>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78;p40"/>
          <p:cNvGrpSpPr/>
          <p:nvPr/>
        </p:nvGrpSpPr>
        <p:grpSpPr>
          <a:xfrm>
            <a:off x="0" y="0"/>
            <a:ext cx="9096375" cy="498475"/>
            <a:chOff x="0" y="0"/>
            <a:chExt cx="5730" cy="314"/>
          </a:xfrm>
        </p:grpSpPr>
        <p:sp>
          <p:nvSpPr>
            <p:cNvPr id="179" name="Google Shape;179;p40"/>
            <p:cNvSpPr/>
            <p:nvPr/>
          </p:nvSpPr>
          <p:spPr>
            <a:xfrm>
              <a:off x="0" y="0"/>
              <a:ext cx="150" cy="306"/>
            </a:xfrm>
            <a:prstGeom prst="rect">
              <a:avLst/>
            </a:prstGeom>
            <a:gradFill>
              <a:gsLst>
                <a:gs pos="0">
                  <a:srgbClr val="FFFFFF"/>
                </a:gs>
                <a:gs pos="100000">
                  <a:srgbClr val="8EC000"/>
                </a:gs>
              </a:gsLst>
              <a:lin ang="1080000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40"/>
            <p:cNvSpPr/>
            <p:nvPr/>
          </p:nvSpPr>
          <p:spPr>
            <a:xfrm>
              <a:off x="260" y="85"/>
              <a:ext cx="5470" cy="143"/>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1" name="Google Shape;181;p40"/>
            <p:cNvSpPr/>
            <p:nvPr/>
          </p:nvSpPr>
          <p:spPr>
            <a:xfrm>
              <a:off x="258" y="85"/>
              <a:ext cx="57" cy="59"/>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40"/>
            <p:cNvSpPr/>
            <p:nvPr/>
          </p:nvSpPr>
          <p:spPr>
            <a:xfrm>
              <a:off x="345" y="0"/>
              <a:ext cx="58"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3" name="Google Shape;183;p40"/>
            <p:cNvSpPr/>
            <p:nvPr/>
          </p:nvSpPr>
          <p:spPr>
            <a:xfrm>
              <a:off x="345" y="85"/>
              <a:ext cx="58" cy="59"/>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40"/>
            <p:cNvSpPr/>
            <p:nvPr/>
          </p:nvSpPr>
          <p:spPr>
            <a:xfrm>
              <a:off x="173" y="173"/>
              <a:ext cx="56"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40"/>
            <p:cNvSpPr/>
            <p:nvPr/>
          </p:nvSpPr>
          <p:spPr>
            <a:xfrm>
              <a:off x="83" y="86"/>
              <a:ext cx="59" cy="57"/>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6" name="Google Shape;186;p40"/>
            <p:cNvSpPr/>
            <p:nvPr/>
          </p:nvSpPr>
          <p:spPr>
            <a:xfrm>
              <a:off x="258" y="171"/>
              <a:ext cx="57" cy="57"/>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40"/>
            <p:cNvSpPr/>
            <p:nvPr/>
          </p:nvSpPr>
          <p:spPr>
            <a:xfrm>
              <a:off x="173" y="258"/>
              <a:ext cx="56" cy="5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8" name="Google Shape;188;p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189" name="Google Shape;189;p40"/>
          <p:cNvSpPr txBox="1"/>
          <p:nvPr/>
        </p:nvSpPr>
        <p:spPr>
          <a:xfrm>
            <a:off x="914400" y="1166525"/>
            <a:ext cx="7468575"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Θεματική ενότητα: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b="1" dirty="0"/>
              <a:t>Οι θεσμικές διαστάσεις της “δημόσιας σφαίρας”: ΜΜΕ, κυβέρνηση, πολιτικά κόμματα, κοινωνία των πολιτών και θεσμοί του δημοκρατικού πολιτεύματος</a:t>
            </a:r>
            <a:endParaRPr sz="1800" b="1"/>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Βασική διαπίστωση: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H “δημόσια σφαίρα” δεν είναι μια στατική έννοια. Εξελίσσεται και μεταβάλλεται με βάση την εξέλιξη των επιμέρους θεσμών που καθορίζουν τη λειτουργία της: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dirty="0"/>
              <a:t>θεσμοί διακυβέρνησης, ΜΜΕ, κοινωνία πολιτών, ομάδες συμφερόντων…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dirty="0"/>
              <a:t>Επομένως, είναι σημαντικό να έχουμε υπόψη μας αυτές τις μεταβολές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gfa03a153f0_0_77"/>
          <p:cNvSpPr/>
          <p:nvPr/>
        </p:nvSpPr>
        <p:spPr>
          <a:xfrm>
            <a:off x="228600" y="1105724"/>
            <a:ext cx="8752114" cy="5752276"/>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78;gfa03a153f0_0_77"/>
          <p:cNvGrpSpPr/>
          <p:nvPr/>
        </p:nvGrpSpPr>
        <p:grpSpPr>
          <a:xfrm>
            <a:off x="0" y="0"/>
            <a:ext cx="8985250" cy="476250"/>
            <a:chOff x="0" y="0"/>
            <a:chExt cx="5660" cy="300"/>
          </a:xfrm>
        </p:grpSpPr>
        <p:sp>
          <p:nvSpPr>
            <p:cNvPr id="279" name="Google Shape;279;gfa03a153f0_0_77"/>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0" name="Google Shape;280;gfa03a153f0_0_77"/>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1" name="Google Shape;281;gfa03a153f0_0_77"/>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2" name="Google Shape;282;gfa03a153f0_0_77"/>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3" name="Google Shape;283;gfa03a153f0_0_77"/>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4" name="Google Shape;284;gfa03a153f0_0_77"/>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5" name="Google Shape;285;gfa03a153f0_0_77"/>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6" name="Google Shape;286;gfa03a153f0_0_77"/>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7" name="Google Shape;287;gfa03a153f0_0_77"/>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88" name="Google Shape;288;gfa03a153f0_0_77"/>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89" name="Google Shape;289;gfa03a153f0_0_77"/>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a:t>
            </a:r>
            <a:r>
              <a:rPr lang="el-GR" sz="1800" b="1" dirty="0"/>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Στην Ευρώπη υπάρχουν διαφορετικές παραδόσεις και μοντέλα σε σχέση με τον ρόλο του κράτους και την αλληλεπίδρασή του με άλλους θεσμούς. </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AutoNum type="arabicParenR"/>
            </a:pPr>
            <a:r>
              <a:rPr lang="el-GR" sz="1800" dirty="0"/>
              <a:t>Μοντέλο Σκανδιναβικών χωρών (σοσιαλδημοκρατία/ </a:t>
            </a:r>
            <a:r>
              <a:rPr lang="el-GR" sz="1800" dirty="0" err="1"/>
              <a:t>κορπορατισμός</a:t>
            </a:r>
            <a:r>
              <a:rPr lang="el-GR" sz="1800" dirty="0"/>
              <a:t>): Παραδοσιακά, οι βόρειες/ σκανδιναβικές χώρες έχουν πολλές και ισχυρές ομάδες συμφερόντων καθώς και κοινωνία πολιτών που επηρεάζουν καίρια το σχεδιασμό και την εφαρμογή διαφόρων πολιτικών.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dirty="0"/>
              <a:t>Αυτό επηρεάζει βέβαια και τη λειτουργία των θεσμών αλλά και τη δημόσια σφαίρα (κουλτούρα διαλόγου, </a:t>
            </a:r>
            <a:r>
              <a:rPr lang="el-GR" sz="1800" dirty="0" err="1"/>
              <a:t>συναπόφασης</a:t>
            </a:r>
            <a:r>
              <a:rPr lang="el-GR" sz="1800" dirty="0"/>
              <a:t>)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fa03a153f0_0_96"/>
          <p:cNvSpPr/>
          <p:nvPr/>
        </p:nvSpPr>
        <p:spPr>
          <a:xfrm>
            <a:off x="163286" y="1105724"/>
            <a:ext cx="8817428" cy="5610761"/>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98;gfa03a153f0_0_96"/>
          <p:cNvGrpSpPr/>
          <p:nvPr/>
        </p:nvGrpSpPr>
        <p:grpSpPr>
          <a:xfrm>
            <a:off x="0" y="0"/>
            <a:ext cx="8985250" cy="476250"/>
            <a:chOff x="0" y="0"/>
            <a:chExt cx="5660" cy="300"/>
          </a:xfrm>
        </p:grpSpPr>
        <p:sp>
          <p:nvSpPr>
            <p:cNvPr id="299" name="Google Shape;299;gfa03a153f0_0_96"/>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0" name="Google Shape;300;gfa03a153f0_0_96"/>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1" name="Google Shape;301;gfa03a153f0_0_96"/>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2" name="Google Shape;302;gfa03a153f0_0_96"/>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3" name="Google Shape;303;gfa03a153f0_0_96"/>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4" name="Google Shape;304;gfa03a153f0_0_96"/>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5" name="Google Shape;305;gfa03a153f0_0_96"/>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6" name="Google Shape;306;gfa03a153f0_0_96"/>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7" name="Google Shape;307;gfa03a153f0_0_96"/>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08" name="Google Shape;308;gfa03a153f0_0_96"/>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09" name="Google Shape;309;gfa03a153f0_0_96"/>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Η </a:t>
            </a:r>
            <a:r>
              <a:rPr lang="el-GR" sz="1800" b="1"/>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r>
              <a:rPr lang="el-GR" sz="1800"/>
              <a:t>2) το συντηρητικό κορπορατιστικό μοντέλο</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a:t>   Το συναντάμε και στην κεντρική Ευρώπη αλλά και στη νότια Ευρώπη (Γερμανία, Αυστρία, Βέλγιο, Ελλάδα, Ιταλία, Ισπανία…) </a:t>
            </a:r>
            <a:endParaRPr sz="1800"/>
          </a:p>
          <a:p>
            <a:pPr marL="0" marR="0" lvl="0" indent="0" algn="just" rtl="0">
              <a:lnSpc>
                <a:spcPct val="100000"/>
              </a:lnSpc>
              <a:spcBef>
                <a:spcPts val="0"/>
              </a:spcBef>
              <a:spcAft>
                <a:spcPts val="0"/>
              </a:spcAft>
              <a:buNone/>
            </a:pPr>
            <a:r>
              <a:rPr lang="el-GR" sz="1800"/>
              <a:t>    Σε αυτό το μοντέλο το κράτος έχει μεγαλύτερο και ισχυρότερο ρόλο στη διαμόρφωση των πολιτικών και των μεταρρυθμίσεων. Αντίστροφα, θα μπορούσαμε να ισχυριστούμε πως η κοινωνία των πολιτών και οι ομάδες συμφερόντων δεν είναι τόσο ισχυρές όσο στο σκανδιναβικό μοντέλο)</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a:t>     </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gfa03a153f0_0_115"/>
          <p:cNvSpPr/>
          <p:nvPr/>
        </p:nvSpPr>
        <p:spPr>
          <a:xfrm>
            <a:off x="163285" y="1105724"/>
            <a:ext cx="8850085" cy="5752276"/>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18;gfa03a153f0_0_115"/>
          <p:cNvGrpSpPr/>
          <p:nvPr/>
        </p:nvGrpSpPr>
        <p:grpSpPr>
          <a:xfrm>
            <a:off x="0" y="0"/>
            <a:ext cx="8985250" cy="476250"/>
            <a:chOff x="0" y="0"/>
            <a:chExt cx="5660" cy="300"/>
          </a:xfrm>
        </p:grpSpPr>
        <p:sp>
          <p:nvSpPr>
            <p:cNvPr id="319" name="Google Shape;319;gfa03a153f0_0_115"/>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0" name="Google Shape;320;gfa03a153f0_0_115"/>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1" name="Google Shape;321;gfa03a153f0_0_115"/>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2" name="Google Shape;322;gfa03a153f0_0_115"/>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3" name="Google Shape;323;gfa03a153f0_0_115"/>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4" name="Google Shape;324;gfa03a153f0_0_115"/>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5" name="Google Shape;325;gfa03a153f0_0_115"/>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6" name="Google Shape;326;gfa03a153f0_0_115"/>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7" name="Google Shape;327;gfa03a153f0_0_115"/>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28" name="Google Shape;328;gfa03a153f0_0_115"/>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7ο 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29" name="Google Shape;329;gfa03a153f0_0_115"/>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Η </a:t>
            </a:r>
            <a:r>
              <a:rPr lang="el-GR" sz="1800" b="1"/>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r>
              <a:rPr lang="el-GR" sz="1800"/>
              <a:t>3) το φιλελεύθερο μοντέλο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a:t>   Το συναντάμε σε χώρες όπως το Ηνωμένο Βασίλειο, η Ελβετία και η Ιρλανδία. Το βασικό χαρακτηριστικό είναι πως το κράτος σε πολλές περιπτώσεις προτιμά την απορρύθμιση και αυτορρύθμιση των πολιτικών χωρίς να επιδιώκει πάντα τον κεντρικό ρόλο.       </a:t>
            </a:r>
            <a:endParaRPr sz="180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1824</TotalTime>
  <Words>2230</Words>
  <PresentationFormat>Προβολή στην οθόνη (4:3)</PresentationFormat>
  <Paragraphs>461</Paragraphs>
  <Slides>25</Slides>
  <Notes>25</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Book Antiqua</vt:lpstr>
      <vt:lpstr>Times New Roman</vt:lpstr>
      <vt:lpstr>Garamond</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97</cp:revision>
  <dcterms:created xsi:type="dcterms:W3CDTF">1601-01-01T00:00:00Z</dcterms:created>
  <dcterms:modified xsi:type="dcterms:W3CDTF">2023-12-13T04:53:53Z</dcterms:modified>
</cp:coreProperties>
</file>