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7104050" cy="10234600"/>
  <p:embeddedFontLst>
    <p:embeddedFont>
      <p:font typeface="Garamond"/>
      <p:regular r:id="rId23"/>
      <p:bold r:id="rId24"/>
      <p:italic r:id="rId25"/>
      <p:boldItalic r:id="rId26"/>
    </p:embeddedFont>
    <p:embeddedFont>
      <p:font typeface="Book Antiqua"/>
      <p:regular r:id="rId27"/>
      <p:bold r:id="rId28"/>
      <p:italic r:id="rId29"/>
      <p:boldItalic r:id="rId30"/>
    </p:embeddedFont>
    <p:embeddedFont>
      <p:font typeface="Arial Black"/>
      <p:regular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3224">
          <p15:clr>
            <a:srgbClr val="000000"/>
          </p15:clr>
        </p15:guide>
        <p15:guide id="2" pos="2238">
          <p15:clr>
            <a:srgbClr val="000000"/>
          </p15:clr>
        </p15:guide>
      </p15:notesGuideLst>
    </p:ext>
    <p:ext uri="GoogleSlidesCustomDataVersion2">
      <go:slidesCustomData xmlns:go="http://customooxmlschemas.google.com/" r:id="rId32" roundtripDataSignature="AMtx7mgvbc7GheTXjXDretoW4OzfOCqr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3224" orient="horz"/>
        <p:guide pos="223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Garamond-bold.fntdata"/><Relationship Id="rId23" Type="http://schemas.openxmlformats.org/officeDocument/2006/relationships/font" Target="fonts/Garamond-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Garamond-boldItalic.fntdata"/><Relationship Id="rId25" Type="http://schemas.openxmlformats.org/officeDocument/2006/relationships/font" Target="fonts/Garamond-italic.fntdata"/><Relationship Id="rId28" Type="http://schemas.openxmlformats.org/officeDocument/2006/relationships/font" Target="fonts/BookAntiqua-bold.fntdata"/><Relationship Id="rId27" Type="http://schemas.openxmlformats.org/officeDocument/2006/relationships/font" Target="fonts/BookAntiqua-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BookAntiqua-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ArialBlack-regular.fntdata"/><Relationship Id="rId30" Type="http://schemas.openxmlformats.org/officeDocument/2006/relationships/font" Target="fonts/BookAntiqua-bold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8162" cy="511175"/>
          </a:xfrm>
          <a:prstGeom prst="rect">
            <a:avLst/>
          </a:prstGeom>
          <a:noFill/>
          <a:ln>
            <a:noFill/>
          </a:ln>
        </p:spPr>
        <p:txBody>
          <a:bodyPr anchorCtr="0" anchor="t" bIns="49525" lIns="99075" spcFirstLastPara="1" rIns="99075" wrap="square" tIns="495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024312" y="0"/>
            <a:ext cx="3078162" cy="511175"/>
          </a:xfrm>
          <a:prstGeom prst="rect">
            <a:avLst/>
          </a:prstGeom>
          <a:noFill/>
          <a:ln>
            <a:noFill/>
          </a:ln>
        </p:spPr>
        <p:txBody>
          <a:bodyPr anchorCtr="0" anchor="t" bIns="49525" lIns="99075" spcFirstLastPara="1" rIns="99075" wrap="square" tIns="49525">
            <a:noAutofit/>
          </a:bodyPr>
          <a:lstStyle>
            <a:lvl1pPr lvl="0" marR="0" rtl="0" algn="r">
              <a:lnSpc>
                <a:spcPct val="100000"/>
              </a:lnSpc>
              <a:spcBef>
                <a:spcPts val="0"/>
              </a:spcBef>
              <a:spcAft>
                <a:spcPts val="0"/>
              </a:spcAft>
              <a:buSzPts val="1400"/>
              <a:buNone/>
              <a:defRPr b="0" i="0" sz="13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11200" y="4860925"/>
            <a:ext cx="5683250" cy="4605337"/>
          </a:xfrm>
          <a:prstGeom prst="rect">
            <a:avLst/>
          </a:prstGeom>
          <a:noFill/>
          <a:ln>
            <a:noFill/>
          </a:ln>
        </p:spPr>
        <p:txBody>
          <a:bodyPr anchorCtr="0" anchor="t" bIns="49525" lIns="99075" spcFirstLastPara="1" rIns="99075" wrap="square" tIns="495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721850"/>
            <a:ext cx="3078162" cy="511175"/>
          </a:xfrm>
          <a:prstGeom prst="rect">
            <a:avLst/>
          </a:prstGeom>
          <a:noFill/>
          <a:ln>
            <a:noFill/>
          </a:ln>
        </p:spPr>
        <p:txBody>
          <a:bodyPr anchorCtr="0" anchor="b" bIns="49525" lIns="99075" spcFirstLastPara="1" rIns="99075" wrap="square" tIns="495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024312" y="9721850"/>
            <a:ext cx="3078162" cy="511175"/>
          </a:xfrm>
          <a:prstGeom prst="rect">
            <a:avLst/>
          </a:prstGeom>
          <a:noFill/>
          <a:ln>
            <a:noFill/>
          </a:ln>
        </p:spPr>
        <p:txBody>
          <a:bodyPr anchorCtr="0" anchor="b" bIns="49525" lIns="99075" spcFirstLastPara="1" rIns="99075" wrap="square" tIns="495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notes"/>
          <p:cNvSpPr txBox="1"/>
          <p:nvPr>
            <p:ph idx="1" type="body"/>
          </p:nvPr>
        </p:nvSpPr>
        <p:spPr>
          <a:xfrm>
            <a:off x="711200" y="4860925"/>
            <a:ext cx="5683250" cy="4605337"/>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16" name="Google Shape;116;p1:notes"/>
          <p:cNvSpPr/>
          <p:nvPr>
            <p:ph idx="2"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b1e45ea6b1_0_280: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52" name="Google Shape;252;g2b1e45ea6b1_0_280: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b1e45ea6b1_0_296: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68" name="Google Shape;268;g2b1e45ea6b1_0_296: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b1e45ea6b1_0_311: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84" name="Google Shape;284;g2b1e45ea6b1_0_311: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b1e45ea6b1_0_327: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00" name="Google Shape;300;g2b1e45ea6b1_0_327: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b1e45ea6b1_0_342: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16" name="Google Shape;316;g2b1e45ea6b1_0_342: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b1e45ea6b1_0_35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32" name="Google Shape;332;g2b1e45ea6b1_0_35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2b1e45ea6b1_0_37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48" name="Google Shape;348;g2b1e45ea6b1_0_37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notes"/>
          <p:cNvSpPr txBox="1"/>
          <p:nvPr>
            <p:ph idx="1" type="body"/>
          </p:nvPr>
        </p:nvSpPr>
        <p:spPr>
          <a:xfrm>
            <a:off x="711200" y="4860925"/>
            <a:ext cx="5683250" cy="4605337"/>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24" name="Google Shape;124;p2:notes"/>
          <p:cNvSpPr/>
          <p:nvPr>
            <p:ph idx="2"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b1e45ea6b1_0_17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40" name="Google Shape;140;g2b1e45ea6b1_0_17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b1e45ea6b1_0_18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56" name="Google Shape;156;g2b1e45ea6b1_0_18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b1e45ea6b1_0_20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72" name="Google Shape;172;g2b1e45ea6b1_0_20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b1e45ea6b1_0_21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88" name="Google Shape;188;g2b1e45ea6b1_0_21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b1e45ea6b1_0_234: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04" name="Google Shape;204;g2b1e45ea6b1_0_234: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b1e45ea6b1_0_249: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20" name="Google Shape;220;g2b1e45ea6b1_0_249: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b1e45ea6b1_0_265: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36" name="Google Shape;236;g2b1e45ea6b1_0_265: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29" name="Shape 29"/>
        <p:cNvGrpSpPr/>
        <p:nvPr/>
      </p:nvGrpSpPr>
      <p:grpSpPr>
        <a:xfrm>
          <a:off x="0" y="0"/>
          <a:ext cx="0" cy="0"/>
          <a:chOff x="0" y="0"/>
          <a:chExt cx="0" cy="0"/>
        </a:xfrm>
      </p:grpSpPr>
      <p:sp>
        <p:nvSpPr>
          <p:cNvPr id="30" name="Google Shape;30;p39"/>
          <p:cNvSpPr txBox="1"/>
          <p:nvPr>
            <p:ph type="ctrTitle"/>
          </p:nvPr>
        </p:nvSpPr>
        <p:spPr>
          <a:xfrm>
            <a:off x="2971800" y="1828800"/>
            <a:ext cx="6019800" cy="2209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5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9"/>
          <p:cNvSpPr txBox="1"/>
          <p:nvPr>
            <p:ph idx="1" type="subTitle"/>
          </p:nvPr>
        </p:nvSpPr>
        <p:spPr>
          <a:xfrm>
            <a:off x="2971800" y="4267200"/>
            <a:ext cx="6019800" cy="1752600"/>
          </a:xfrm>
          <a:prstGeom prst="rect">
            <a:avLst/>
          </a:prstGeom>
          <a:noFill/>
          <a:ln>
            <a:noFill/>
          </a:ln>
        </p:spPr>
        <p:txBody>
          <a:bodyPr anchorCtr="0" anchor="t" bIns="45700" lIns="91425" spcFirstLastPara="1" rIns="91425" wrap="square" tIns="45700">
            <a:noAutofit/>
          </a:bodyPr>
          <a:lstStyle>
            <a:lvl1pPr lvl="0" algn="l">
              <a:spcBef>
                <a:spcPts val="680"/>
              </a:spcBef>
              <a:spcAft>
                <a:spcPts val="0"/>
              </a:spcAft>
              <a:buSzPts val="2550"/>
              <a:buFont typeface="Noto Sans Symbols"/>
              <a:buNone/>
              <a:defRPr sz="3400"/>
            </a:lvl1pPr>
            <a:lvl2pPr lvl="1" algn="l">
              <a:spcBef>
                <a:spcPts val="360"/>
              </a:spcBef>
              <a:spcAft>
                <a:spcPts val="0"/>
              </a:spcAft>
              <a:buSzPts val="144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32" name="Google Shape;32;p39"/>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101" name="Shape 101"/>
        <p:cNvGrpSpPr/>
        <p:nvPr/>
      </p:nvGrpSpPr>
      <p:grpSpPr>
        <a:xfrm>
          <a:off x="0" y="0"/>
          <a:ext cx="0" cy="0"/>
          <a:chOff x="0" y="0"/>
          <a:chExt cx="0" cy="0"/>
        </a:xfrm>
      </p:grpSpPr>
      <p:sp>
        <p:nvSpPr>
          <p:cNvPr id="102" name="Google Shape;102;p49"/>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49"/>
          <p:cNvSpPr txBox="1"/>
          <p:nvPr>
            <p:ph idx="1"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4" name="Google Shape;104;p49"/>
          <p:cNvSpPr txBox="1"/>
          <p:nvPr>
            <p:ph idx="2" type="body"/>
          </p:nvPr>
        </p:nvSpPr>
        <p:spPr>
          <a:xfrm>
            <a:off x="4648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5" name="Google Shape;105;p4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49"/>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108" name="Shape 108"/>
        <p:cNvGrpSpPr/>
        <p:nvPr/>
      </p:nvGrpSpPr>
      <p:grpSpPr>
        <a:xfrm>
          <a:off x="0" y="0"/>
          <a:ext cx="0" cy="0"/>
          <a:chOff x="0" y="0"/>
          <a:chExt cx="0" cy="0"/>
        </a:xfrm>
      </p:grpSpPr>
      <p:sp>
        <p:nvSpPr>
          <p:cNvPr id="109" name="Google Shape;109;p5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5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440"/>
              <a:buNone/>
              <a:defRPr sz="1800"/>
            </a:lvl2pPr>
            <a:lvl3pPr indent="-228600" lvl="2" marL="1371600" algn="l">
              <a:spcBef>
                <a:spcPts val="320"/>
              </a:spcBef>
              <a:spcAft>
                <a:spcPts val="0"/>
              </a:spcAft>
              <a:buSzPts val="1040"/>
              <a:buNone/>
              <a:defRPr sz="1600"/>
            </a:lvl3pPr>
            <a:lvl4pPr indent="-228600" lvl="3" marL="1828800" algn="l">
              <a:spcBef>
                <a:spcPts val="280"/>
              </a:spcBef>
              <a:spcAft>
                <a:spcPts val="0"/>
              </a:spcAft>
              <a:buSzPts val="980"/>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111" name="Google Shape;111;p5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5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13" name="Google Shape;113;p5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Αντικείμενο" type="obj">
  <p:cSld name="OBJECT">
    <p:spTree>
      <p:nvGrpSpPr>
        <p:cNvPr id="51" name="Shape 51"/>
        <p:cNvGrpSpPr/>
        <p:nvPr/>
      </p:nvGrpSpPr>
      <p:grpSpPr>
        <a:xfrm>
          <a:off x="0" y="0"/>
          <a:ext cx="0" cy="0"/>
          <a:chOff x="0" y="0"/>
          <a:chExt cx="0" cy="0"/>
        </a:xfrm>
      </p:grpSpPr>
      <p:sp>
        <p:nvSpPr>
          <p:cNvPr id="52" name="Google Shape;52;p41"/>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1"/>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4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56" name="Google Shape;56;p4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57" name="Shape 57"/>
        <p:cNvGrpSpPr/>
        <p:nvPr/>
      </p:nvGrpSpPr>
      <p:grpSpPr>
        <a:xfrm>
          <a:off x="0" y="0"/>
          <a:ext cx="0" cy="0"/>
          <a:chOff x="0" y="0"/>
          <a:chExt cx="0" cy="0"/>
        </a:xfrm>
      </p:grpSpPr>
      <p:sp>
        <p:nvSpPr>
          <p:cNvPr id="58" name="Google Shape;58;p42"/>
          <p:cNvSpPr txBox="1"/>
          <p:nvPr>
            <p:ph type="title"/>
          </p:nvPr>
        </p:nvSpPr>
        <p:spPr>
          <a:xfrm rot="5400000">
            <a:off x="4953000" y="2133600"/>
            <a:ext cx="5410200"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2"/>
          <p:cNvSpPr txBox="1"/>
          <p:nvPr>
            <p:ph idx="1" type="body"/>
          </p:nvPr>
        </p:nvSpPr>
        <p:spPr>
          <a:xfrm rot="5400000">
            <a:off x="762000" y="152400"/>
            <a:ext cx="5410200" cy="60198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4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4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62" name="Google Shape;62;p4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3" name="Shape 63"/>
        <p:cNvGrpSpPr/>
        <p:nvPr/>
      </p:nvGrpSpPr>
      <p:grpSpPr>
        <a:xfrm>
          <a:off x="0" y="0"/>
          <a:ext cx="0" cy="0"/>
          <a:chOff x="0" y="0"/>
          <a:chExt cx="0" cy="0"/>
        </a:xfrm>
      </p:grpSpPr>
      <p:sp>
        <p:nvSpPr>
          <p:cNvPr id="64" name="Google Shape;64;p43"/>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43"/>
          <p:cNvSpPr txBox="1"/>
          <p:nvPr>
            <p:ph idx="1" type="body"/>
          </p:nvPr>
        </p:nvSpPr>
        <p:spPr>
          <a:xfrm rot="5400000">
            <a:off x="2628900" y="-190500"/>
            <a:ext cx="3886200" cy="82296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4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68" name="Google Shape;68;p4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9" name="Shape 69"/>
        <p:cNvGrpSpPr/>
        <p:nvPr/>
      </p:nvGrpSpPr>
      <p:grpSpPr>
        <a:xfrm>
          <a:off x="0" y="0"/>
          <a:ext cx="0" cy="0"/>
          <a:chOff x="0" y="0"/>
          <a:chExt cx="0" cy="0"/>
        </a:xfrm>
      </p:grpSpPr>
      <p:sp>
        <p:nvSpPr>
          <p:cNvPr id="70" name="Google Shape;70;p4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4"/>
          <p:cNvSpPr/>
          <p:nvPr>
            <p:ph idx="2" type="pic"/>
          </p:nvPr>
        </p:nvSpPr>
        <p:spPr>
          <a:xfrm>
            <a:off x="1792288" y="612775"/>
            <a:ext cx="5486400" cy="4114800"/>
          </a:xfrm>
          <a:prstGeom prst="rect">
            <a:avLst/>
          </a:prstGeom>
          <a:noFill/>
          <a:ln>
            <a:noFill/>
          </a:ln>
        </p:spPr>
      </p:sp>
      <p:sp>
        <p:nvSpPr>
          <p:cNvPr id="72" name="Google Shape;72;p4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3" name="Google Shape;73;p4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4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75" name="Google Shape;75;p4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76" name="Shape 76"/>
        <p:cNvGrpSpPr/>
        <p:nvPr/>
      </p:nvGrpSpPr>
      <p:grpSpPr>
        <a:xfrm>
          <a:off x="0" y="0"/>
          <a:ext cx="0" cy="0"/>
          <a:chOff x="0" y="0"/>
          <a:chExt cx="0" cy="0"/>
        </a:xfrm>
      </p:grpSpPr>
      <p:sp>
        <p:nvSpPr>
          <p:cNvPr id="77" name="Google Shape;77;p4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81000" lvl="0" marL="457200" algn="l">
              <a:spcBef>
                <a:spcPts val="640"/>
              </a:spcBef>
              <a:spcAft>
                <a:spcPts val="0"/>
              </a:spcAft>
              <a:buSzPts val="2400"/>
              <a:buChar char="■"/>
              <a:defRPr sz="3200"/>
            </a:lvl1pPr>
            <a:lvl2pPr indent="-370840" lvl="1" marL="914400" algn="l">
              <a:spcBef>
                <a:spcPts val="560"/>
              </a:spcBef>
              <a:spcAft>
                <a:spcPts val="0"/>
              </a:spcAft>
              <a:buSzPts val="2240"/>
              <a:buChar char="◻"/>
              <a:defRPr sz="2800"/>
            </a:lvl2pPr>
            <a:lvl3pPr indent="-327660" lvl="2" marL="1371600" algn="l">
              <a:spcBef>
                <a:spcPts val="480"/>
              </a:spcBef>
              <a:spcAft>
                <a:spcPts val="0"/>
              </a:spcAft>
              <a:buSzPts val="1560"/>
              <a:buChar char="■"/>
              <a:defRPr sz="2400"/>
            </a:lvl3pPr>
            <a:lvl4pPr indent="-317500" lvl="3" marL="1828800" algn="l">
              <a:spcBef>
                <a:spcPts val="400"/>
              </a:spcBef>
              <a:spcAft>
                <a:spcPts val="0"/>
              </a:spcAft>
              <a:buSzPts val="14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9" name="Google Shape;79;p4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80" name="Google Shape;80;p4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82" name="Google Shape;82;p4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ή" type="blank">
  <p:cSld name="BLANK">
    <p:spTree>
      <p:nvGrpSpPr>
        <p:cNvPr id="83" name="Shape 83"/>
        <p:cNvGrpSpPr/>
        <p:nvPr/>
      </p:nvGrpSpPr>
      <p:grpSpPr>
        <a:xfrm>
          <a:off x="0" y="0"/>
          <a:ext cx="0" cy="0"/>
          <a:chOff x="0" y="0"/>
          <a:chExt cx="0" cy="0"/>
        </a:xfrm>
      </p:grpSpPr>
      <p:sp>
        <p:nvSpPr>
          <p:cNvPr id="84" name="Google Shape;84;p4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6"/>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86" name="Google Shape;86;p46"/>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87" name="Shape 87"/>
        <p:cNvGrpSpPr/>
        <p:nvPr/>
      </p:nvGrpSpPr>
      <p:grpSpPr>
        <a:xfrm>
          <a:off x="0" y="0"/>
          <a:ext cx="0" cy="0"/>
          <a:chOff x="0" y="0"/>
          <a:chExt cx="0" cy="0"/>
        </a:xfrm>
      </p:grpSpPr>
      <p:sp>
        <p:nvSpPr>
          <p:cNvPr id="88" name="Google Shape;88;p47"/>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4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47"/>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91" name="Google Shape;91;p47"/>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92" name="Shape 92"/>
        <p:cNvGrpSpPr/>
        <p:nvPr/>
      </p:nvGrpSpPr>
      <p:grpSpPr>
        <a:xfrm>
          <a:off x="0" y="0"/>
          <a:ext cx="0" cy="0"/>
          <a:chOff x="0" y="0"/>
          <a:chExt cx="0" cy="0"/>
        </a:xfrm>
      </p:grpSpPr>
      <p:sp>
        <p:nvSpPr>
          <p:cNvPr id="93" name="Google Shape;93;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4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95" name="Google Shape;95;p4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96" name="Google Shape;96;p4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97" name="Google Shape;97;p4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98" name="Google Shape;98;p4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00" name="Google Shape;100;p48"/>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38"/>
          <p:cNvGrpSpPr/>
          <p:nvPr/>
        </p:nvGrpSpPr>
        <p:grpSpPr>
          <a:xfrm>
            <a:off x="0" y="0"/>
            <a:ext cx="9144000" cy="6858000"/>
            <a:chOff x="0" y="0"/>
            <a:chExt cx="5760" cy="4320"/>
          </a:xfrm>
        </p:grpSpPr>
        <p:sp>
          <p:nvSpPr>
            <p:cNvPr id="11" name="Google Shape;11;p38"/>
            <p:cNvSpPr txBox="1"/>
            <p:nvPr/>
          </p:nvSpPr>
          <p:spPr>
            <a:xfrm>
              <a:off x="0" y="0"/>
              <a:ext cx="2208" cy="4320"/>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 name="Google Shape;12;p38"/>
            <p:cNvSpPr txBox="1"/>
            <p:nvPr/>
          </p:nvSpPr>
          <p:spPr>
            <a:xfrm>
              <a:off x="1081" y="1065"/>
              <a:ext cx="4679" cy="1596"/>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3" name="Google Shape;13;p38"/>
            <p:cNvGrpSpPr/>
            <p:nvPr/>
          </p:nvGrpSpPr>
          <p:grpSpPr>
            <a:xfrm>
              <a:off x="0" y="672"/>
              <a:ext cx="1806" cy="1989"/>
              <a:chOff x="0" y="672"/>
              <a:chExt cx="1806" cy="1989"/>
            </a:xfrm>
          </p:grpSpPr>
          <p:sp>
            <p:nvSpPr>
              <p:cNvPr id="14" name="Google Shape;14;p38"/>
              <p:cNvSpPr txBox="1"/>
              <p:nvPr/>
            </p:nvSpPr>
            <p:spPr>
              <a:xfrm>
                <a:off x="361" y="2257"/>
                <a:ext cx="363" cy="40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 name="Google Shape;15;p38"/>
              <p:cNvSpPr txBox="1"/>
              <p:nvPr/>
            </p:nvSpPr>
            <p:spPr>
              <a:xfrm>
                <a:off x="1081" y="1065"/>
                <a:ext cx="362" cy="40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 name="Google Shape;16;p38"/>
              <p:cNvSpPr txBox="1"/>
              <p:nvPr/>
            </p:nvSpPr>
            <p:spPr>
              <a:xfrm>
                <a:off x="1437" y="672"/>
                <a:ext cx="369" cy="400"/>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 name="Google Shape;17;p38"/>
              <p:cNvSpPr txBox="1"/>
              <p:nvPr/>
            </p:nvSpPr>
            <p:spPr>
              <a:xfrm>
                <a:off x="719" y="2257"/>
                <a:ext cx="368" cy="404"/>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 name="Google Shape;18;p38"/>
              <p:cNvSpPr txBox="1"/>
              <p:nvPr/>
            </p:nvSpPr>
            <p:spPr>
              <a:xfrm>
                <a:off x="1437" y="1065"/>
                <a:ext cx="369" cy="405"/>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 name="Google Shape;19;p38"/>
              <p:cNvSpPr txBox="1"/>
              <p:nvPr/>
            </p:nvSpPr>
            <p:spPr>
              <a:xfrm>
                <a:off x="719" y="1464"/>
                <a:ext cx="368" cy="39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 name="Google Shape;20;p38"/>
              <p:cNvSpPr txBox="1"/>
              <p:nvPr/>
            </p:nvSpPr>
            <p:spPr>
              <a:xfrm>
                <a:off x="0" y="1464"/>
                <a:ext cx="367" cy="39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 name="Google Shape;21;p38"/>
              <p:cNvSpPr txBox="1"/>
              <p:nvPr/>
            </p:nvSpPr>
            <p:spPr>
              <a:xfrm>
                <a:off x="1081" y="1464"/>
                <a:ext cx="362" cy="39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 name="Google Shape;22;p38"/>
              <p:cNvSpPr txBox="1"/>
              <p:nvPr/>
            </p:nvSpPr>
            <p:spPr>
              <a:xfrm>
                <a:off x="361" y="1857"/>
                <a:ext cx="363" cy="406"/>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 name="Google Shape;23;p38"/>
              <p:cNvSpPr txBox="1"/>
              <p:nvPr/>
            </p:nvSpPr>
            <p:spPr>
              <a:xfrm>
                <a:off x="719" y="1857"/>
                <a:ext cx="368" cy="40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24" name="Google Shape;24;p38"/>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25" name="Google Shape;25;p38"/>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6" name="Google Shape;26;p38"/>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3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3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 name="Shape 35"/>
        <p:cNvGrpSpPr/>
        <p:nvPr/>
      </p:nvGrpSpPr>
      <p:grpSpPr>
        <a:xfrm>
          <a:off x="0" y="0"/>
          <a:ext cx="0" cy="0"/>
          <a:chOff x="0" y="0"/>
          <a:chExt cx="0" cy="0"/>
        </a:xfrm>
      </p:grpSpPr>
      <p:sp>
        <p:nvSpPr>
          <p:cNvPr id="36" name="Google Shape;36;p4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7" name="Google Shape;37;p4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38" name="Google Shape;38;p40"/>
          <p:cNvGrpSpPr/>
          <p:nvPr/>
        </p:nvGrpSpPr>
        <p:grpSpPr>
          <a:xfrm>
            <a:off x="0" y="0"/>
            <a:ext cx="9144000" cy="546100"/>
            <a:chOff x="0" y="0"/>
            <a:chExt cx="5760" cy="344"/>
          </a:xfrm>
        </p:grpSpPr>
        <p:sp>
          <p:nvSpPr>
            <p:cNvPr id="39" name="Google Shape;39;p40"/>
            <p:cNvSpPr txBox="1"/>
            <p:nvPr/>
          </p:nvSpPr>
          <p:spPr>
            <a:xfrm>
              <a:off x="0" y="0"/>
              <a:ext cx="180" cy="336"/>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 name="Google Shape;40;p40"/>
            <p:cNvSpPr txBox="1"/>
            <p:nvPr/>
          </p:nvSpPr>
          <p:spPr>
            <a:xfrm>
              <a:off x="260" y="85"/>
              <a:ext cx="5500" cy="173"/>
            </a:xfrm>
            <a:prstGeom prst="rect">
              <a:avLst/>
            </a:prstGeom>
            <a:gradFill>
              <a:gsLst>
                <a:gs pos="0">
                  <a:schemeClr val="lt2"/>
                </a:gs>
                <a:gs pos="100000">
                  <a:schemeClr val="lt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 name="Google Shape;41;p40"/>
            <p:cNvSpPr txBox="1"/>
            <p:nvPr/>
          </p:nvSpPr>
          <p:spPr>
            <a:xfrm>
              <a:off x="258" y="85"/>
              <a:ext cx="87" cy="8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 name="Google Shape;42;p40"/>
            <p:cNvSpPr txBox="1"/>
            <p:nvPr/>
          </p:nvSpPr>
          <p:spPr>
            <a:xfrm>
              <a:off x="345" y="0"/>
              <a:ext cx="88"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 name="Google Shape;43;p40"/>
            <p:cNvSpPr txBox="1"/>
            <p:nvPr/>
          </p:nvSpPr>
          <p:spPr>
            <a:xfrm>
              <a:off x="345" y="85"/>
              <a:ext cx="88" cy="8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 name="Google Shape;44;p40"/>
            <p:cNvSpPr txBox="1"/>
            <p:nvPr/>
          </p:nvSpPr>
          <p:spPr>
            <a:xfrm>
              <a:off x="173" y="173"/>
              <a:ext cx="86"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 name="Google Shape;45;p40"/>
            <p:cNvSpPr txBox="1"/>
            <p:nvPr/>
          </p:nvSpPr>
          <p:spPr>
            <a:xfrm>
              <a:off x="83" y="86"/>
              <a:ext cx="89"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 name="Google Shape;46;p40"/>
            <p:cNvSpPr txBox="1"/>
            <p:nvPr/>
          </p:nvSpPr>
          <p:spPr>
            <a:xfrm>
              <a:off x="258" y="171"/>
              <a:ext cx="87" cy="87"/>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 name="Google Shape;47;p40"/>
            <p:cNvSpPr txBox="1"/>
            <p:nvPr/>
          </p:nvSpPr>
          <p:spPr>
            <a:xfrm>
              <a:off x="173" y="258"/>
              <a:ext cx="86" cy="8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48" name="Google Shape;48;p40"/>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49" name="Google Shape;49;p40"/>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0" name="Google Shape;50;p4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
          <p:cNvSpPr txBox="1"/>
          <p:nvPr>
            <p:ph type="ctrTitle"/>
          </p:nvPr>
        </p:nvSpPr>
        <p:spPr>
          <a:xfrm>
            <a:off x="2339975" y="1665275"/>
            <a:ext cx="6651600" cy="23733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FFFFFF"/>
              </a:buClr>
              <a:buSzPts val="3200"/>
              <a:buFont typeface="Book Antiqua"/>
              <a:buNone/>
            </a:pPr>
            <a:r>
              <a:t/>
            </a:r>
            <a:endParaRPr b="1" sz="3200">
              <a:latin typeface="Book Antiqua"/>
              <a:ea typeface="Book Antiqua"/>
              <a:cs typeface="Book Antiqua"/>
              <a:sym typeface="Book Antiqua"/>
            </a:endParaRPr>
          </a:p>
          <a:p>
            <a:pPr indent="0" lvl="0" marL="0" rtl="0" algn="r">
              <a:lnSpc>
                <a:spcPct val="100000"/>
              </a:lnSpc>
              <a:spcBef>
                <a:spcPts val="0"/>
              </a:spcBef>
              <a:spcAft>
                <a:spcPts val="0"/>
              </a:spcAft>
              <a:buClr>
                <a:srgbClr val="FFFFFF"/>
              </a:buClr>
              <a:buSzPts val="3200"/>
              <a:buFont typeface="Book Antiqua"/>
              <a:buNone/>
            </a:pPr>
            <a:r>
              <a:rPr b="1" lang="en-US" sz="3200">
                <a:latin typeface="Book Antiqua"/>
                <a:ea typeface="Book Antiqua"/>
                <a:cs typeface="Book Antiqua"/>
                <a:sym typeface="Book Antiqua"/>
              </a:rPr>
              <a:t>11</a:t>
            </a:r>
            <a:r>
              <a:rPr b="1" i="0" lang="en-US" sz="3200" u="none">
                <a:solidFill>
                  <a:srgbClr val="FFFFFF"/>
                </a:solidFill>
                <a:latin typeface="Book Antiqua"/>
                <a:ea typeface="Book Antiqua"/>
                <a:cs typeface="Book Antiqua"/>
                <a:sym typeface="Book Antiqua"/>
              </a:rPr>
              <a:t>ο μάθημα- </a:t>
            </a:r>
            <a:r>
              <a:rPr b="1" lang="en-US" sz="3200">
                <a:latin typeface="Book Antiqua"/>
                <a:ea typeface="Book Antiqua"/>
                <a:cs typeface="Book Antiqua"/>
                <a:sym typeface="Book Antiqua"/>
              </a:rPr>
              <a:t>Συνοπτική παρουσίαση βασικών γνωρισμάτων των ευρωπαϊκών πολιτικών συστημάτων </a:t>
            </a:r>
            <a:br>
              <a:rPr b="0" i="0" lang="en-US" sz="1400" u="none">
                <a:solidFill>
                  <a:srgbClr val="FFFFFF"/>
                </a:solidFill>
                <a:latin typeface="Arial"/>
                <a:ea typeface="Arial"/>
                <a:cs typeface="Arial"/>
                <a:sym typeface="Arial"/>
              </a:rPr>
            </a:br>
            <a:endParaRPr/>
          </a:p>
        </p:txBody>
      </p:sp>
      <p:sp>
        <p:nvSpPr>
          <p:cNvPr id="119" name="Google Shape;119;p1"/>
          <p:cNvSpPr txBox="1"/>
          <p:nvPr>
            <p:ph idx="1" type="subTitle"/>
          </p:nvPr>
        </p:nvSpPr>
        <p:spPr>
          <a:xfrm>
            <a:off x="1042987" y="4581525"/>
            <a:ext cx="7812087" cy="2087562"/>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SzPts val="1500"/>
              <a:buNone/>
            </a:pPr>
            <a:r>
              <a:rPr b="1" i="0" lang="en-US" sz="2000" u="none">
                <a:solidFill>
                  <a:srgbClr val="000000"/>
                </a:solidFill>
                <a:latin typeface="Garamond"/>
                <a:ea typeface="Garamond"/>
                <a:cs typeface="Garamond"/>
                <a:sym typeface="Garamond"/>
              </a:rPr>
              <a:t>Δρ. Παναγιώτης ΠΑΣΧΑΛΙΔΗΣ</a:t>
            </a:r>
            <a:endParaRPr/>
          </a:p>
          <a:p>
            <a:pPr indent="0" lvl="0" marL="0" rtl="0" algn="ctr">
              <a:lnSpc>
                <a:spcPct val="80000"/>
              </a:lnSpc>
              <a:spcBef>
                <a:spcPts val="0"/>
              </a:spcBef>
              <a:spcAft>
                <a:spcPts val="0"/>
              </a:spcAft>
              <a:buSzPts val="1500"/>
              <a:buNone/>
            </a:pPr>
            <a:r>
              <a:t/>
            </a:r>
            <a:endParaRPr b="1" i="0" sz="2000" u="none">
              <a:solidFill>
                <a:srgbClr val="000000"/>
              </a:solidFill>
              <a:latin typeface="Garamond"/>
              <a:ea typeface="Garamond"/>
              <a:cs typeface="Garamond"/>
              <a:sym typeface="Garamond"/>
            </a:endParaRPr>
          </a:p>
          <a:p>
            <a:pPr indent="0" lvl="0" marL="0" rtl="0" algn="ctr">
              <a:lnSpc>
                <a:spcPct val="80000"/>
              </a:lnSpc>
              <a:spcBef>
                <a:spcPts val="500"/>
              </a:spcBef>
              <a:spcAft>
                <a:spcPts val="0"/>
              </a:spcAft>
              <a:buSzPts val="1350"/>
              <a:buNone/>
            </a:pPr>
            <a:r>
              <a:rPr b="1" i="0" lang="en-US" sz="1800" u="none">
                <a:solidFill>
                  <a:srgbClr val="000000"/>
                </a:solidFill>
                <a:latin typeface="Garamond"/>
                <a:ea typeface="Garamond"/>
                <a:cs typeface="Garamond"/>
                <a:sym typeface="Garamond"/>
              </a:rPr>
              <a:t>Τμήμα Πολιτικής Επιστήμης</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350"/>
              <a:buNone/>
            </a:pPr>
            <a:r>
              <a:rPr b="1" i="0" lang="en-US" sz="1800" u="none">
                <a:solidFill>
                  <a:srgbClr val="000000"/>
                </a:solidFill>
                <a:latin typeface="Garamond"/>
                <a:ea typeface="Garamond"/>
                <a:cs typeface="Garamond"/>
                <a:sym typeface="Garamond"/>
              </a:rPr>
              <a:t>Κομοτηνή, Δημοκρίτειο Πανεπιστήμιο Θράκης</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200"/>
              <a:buNone/>
            </a:pPr>
            <a:r>
              <a:rPr b="1" i="0" lang="en-US" sz="1600" u="none">
                <a:solidFill>
                  <a:srgbClr val="000000"/>
                </a:solidFill>
                <a:latin typeface="Garamond"/>
                <a:ea typeface="Garamond"/>
                <a:cs typeface="Garamond"/>
                <a:sym typeface="Garamond"/>
              </a:rPr>
              <a:t>Email: panagiotispaschalidis314@gmail.com</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200"/>
              <a:buNone/>
            </a:pPr>
            <a:r>
              <a:rPr b="1" i="0" lang="en-US" sz="1600" u="none">
                <a:solidFill>
                  <a:srgbClr val="000000"/>
                </a:solidFill>
                <a:latin typeface="Garamond"/>
                <a:ea typeface="Garamond"/>
                <a:cs typeface="Garamond"/>
                <a:sym typeface="Garamond"/>
              </a:rPr>
              <a:t>Τηλέφωνο Επικοινωνίας: 6981005323</a:t>
            </a:r>
            <a:endParaRPr b="1" i="0" sz="1800" u="none">
              <a:solidFill>
                <a:srgbClr val="000000"/>
              </a:solidFill>
              <a:latin typeface="Garamond"/>
              <a:ea typeface="Garamond"/>
              <a:cs typeface="Garamond"/>
              <a:sym typeface="Garamond"/>
            </a:endParaRPr>
          </a:p>
          <a:p>
            <a:pPr indent="0" lvl="0" marL="0" rtl="0" algn="l">
              <a:spcBef>
                <a:spcPts val="360"/>
              </a:spcBef>
              <a:spcAft>
                <a:spcPts val="0"/>
              </a:spcAft>
              <a:buSzPts val="1350"/>
              <a:buFont typeface="Noto Sans Symbols"/>
              <a:buNone/>
            </a:pPr>
            <a:r>
              <a:t/>
            </a:r>
            <a:endParaRPr b="1" i="0" sz="1800" u="none">
              <a:solidFill>
                <a:srgbClr val="000000"/>
              </a:solidFill>
              <a:latin typeface="Garamond"/>
              <a:ea typeface="Garamond"/>
              <a:cs typeface="Garamond"/>
              <a:sym typeface="Garamond"/>
            </a:endParaRPr>
          </a:p>
        </p:txBody>
      </p:sp>
      <p:pic>
        <p:nvPicPr>
          <p:cNvPr id="120" name="Google Shape;120;p1"/>
          <p:cNvPicPr preferRelativeResize="0"/>
          <p:nvPr/>
        </p:nvPicPr>
        <p:blipFill rotWithShape="1">
          <a:blip r:embed="rId3">
            <a:alphaModFix/>
          </a:blip>
          <a:srcRect b="0" l="0" r="0" t="0"/>
          <a:stretch/>
        </p:blipFill>
        <p:spPr>
          <a:xfrm>
            <a:off x="4921250" y="0"/>
            <a:ext cx="2035175" cy="1565275"/>
          </a:xfrm>
          <a:prstGeom prst="rect">
            <a:avLst/>
          </a:prstGeom>
          <a:noFill/>
          <a:ln>
            <a:noFill/>
          </a:ln>
        </p:spPr>
      </p:pic>
      <p:pic>
        <p:nvPicPr>
          <p:cNvPr id="121" name="Google Shape;121;p1"/>
          <p:cNvPicPr preferRelativeResize="0"/>
          <p:nvPr/>
        </p:nvPicPr>
        <p:blipFill rotWithShape="1">
          <a:blip r:embed="rId4">
            <a:alphaModFix/>
          </a:blip>
          <a:srcRect b="0" l="0" r="0" t="0"/>
          <a:stretch/>
        </p:blipFill>
        <p:spPr>
          <a:xfrm>
            <a:off x="7005637" y="0"/>
            <a:ext cx="2138362" cy="16652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g2b1e45ea6b1_0_280"/>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4. Ιταλία- Μια δημοκρατία σε συνεχή εξέλιξη (Jones, Pasquino, 2015)</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Υπό την ηγεμονική επιρροή της Χριστιανοδημοκρατίας στις πρώτες δεκαετίες μετά τον Β' Παγκόσμιο Πόλεμο, η Ιταλία πέρασε μια περίοδο ταχείας ανάπτυξης και πολιτικού μετασχηματισμού. </a:t>
            </a:r>
            <a:endParaRPr sz="1800"/>
          </a:p>
          <a:p>
            <a:pPr indent="-342900" lvl="0" marL="457200" rtl="0" algn="just">
              <a:lnSpc>
                <a:spcPct val="80000"/>
              </a:lnSpc>
              <a:spcBef>
                <a:spcPts val="0"/>
              </a:spcBef>
              <a:spcAft>
                <a:spcPts val="0"/>
              </a:spcAft>
              <a:buSzPts val="1800"/>
              <a:buChar char="-"/>
            </a:pPr>
            <a:r>
              <a:rPr lang="en-US" sz="1800"/>
              <a:t>Aυτό είχε ως αποτέλεσμα την αναταραχή και την κρίση κυβερνησιμότητας- εν μέρει, ωστόσο, έδωσε αφορμή για καινοτομία με τη μορφή του ευρωκομμουνισμού και νέων μορφών πολιτικής προσαρμογής. </a:t>
            </a:r>
            <a:endParaRPr sz="1800"/>
          </a:p>
          <a:p>
            <a:pPr indent="0" lvl="0" marL="45720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b="1" lang="en-US" sz="1800"/>
              <a:t>Η μεγάλη δύναμη της Ιταλίας έγκειται στο σύνταγμά της- η μεγάλη αδυναμία της έγκειται σε ορισμένες κληρονομιές του παρελθόντος. Το οργανωμένο έγκλημα -που συνδέεται ευρέως αλλά όχι αποκλειστικά με τη μαφία- είναι ένα παράδειγμα. Μια αυτοτελής και καλά εδραιωμένη "κάστα" πολιτικών και οικονομικών ελίτ είναι ένα άλλο. </a:t>
            </a:r>
            <a:endParaRPr b="1" sz="1800"/>
          </a:p>
          <a:p>
            <a:pPr indent="0" lvl="0" marL="457200" rtl="0" algn="just">
              <a:lnSpc>
                <a:spcPct val="80000"/>
              </a:lnSpc>
              <a:spcBef>
                <a:spcPts val="0"/>
              </a:spcBef>
              <a:spcAft>
                <a:spcPts val="0"/>
              </a:spcAft>
              <a:buNone/>
            </a:pPr>
            <a:r>
              <a:t/>
            </a:r>
            <a:endParaRPr b="1" sz="1800"/>
          </a:p>
          <a:p>
            <a:pPr indent="-342900" lvl="0" marL="457200" rtl="0" algn="just">
              <a:lnSpc>
                <a:spcPct val="80000"/>
              </a:lnSpc>
              <a:spcBef>
                <a:spcPts val="0"/>
              </a:spcBef>
              <a:spcAft>
                <a:spcPts val="0"/>
              </a:spcAft>
              <a:buSzPts val="1800"/>
              <a:buChar char="-"/>
            </a:pPr>
            <a:r>
              <a:rPr b="1" lang="en-US" sz="1800"/>
              <a:t>Αυτές οι αδυναμίες έγιναν εμφανείς στην κατάρρευση της πολιτικής τάξης στα τέλη της δεκαετίας του 1980 και στις αρχές της δεκαετίας του 1990. Αυτό εγκαινίασε έναν συνδυασμό λαϊκιστικής πολιτικής κινητοποίησης και πειραματισμού με τον σχεδιασμό εκλογικών συστημάτων. Το αποτέλεσμα ήταν περισσότερο εξελικτικό παρά μετασχηματιστικό. </a:t>
            </a:r>
            <a:endParaRPr b="1" sz="1800"/>
          </a:p>
          <a:p>
            <a:pPr indent="0" lvl="0" marL="457200" rtl="0" algn="just">
              <a:lnSpc>
                <a:spcPct val="80000"/>
              </a:lnSpc>
              <a:spcBef>
                <a:spcPts val="0"/>
              </a:spcBef>
              <a:spcAft>
                <a:spcPts val="0"/>
              </a:spcAft>
              <a:buNone/>
            </a:pPr>
            <a:r>
              <a:t/>
            </a:r>
            <a:endParaRPr b="1" sz="1800"/>
          </a:p>
          <a:p>
            <a:pPr indent="-342900" lvl="0" marL="457200" rtl="0" algn="just">
              <a:lnSpc>
                <a:spcPct val="80000"/>
              </a:lnSpc>
              <a:spcBef>
                <a:spcPts val="0"/>
              </a:spcBef>
              <a:spcAft>
                <a:spcPts val="0"/>
              </a:spcAft>
              <a:buSzPts val="1800"/>
              <a:buChar char="-"/>
            </a:pPr>
            <a:r>
              <a:rPr lang="en-US" sz="1800"/>
              <a:t>Η ιταλική πολιτική σήμερα είναι διαφορετική από ό,τι ήταν κατά την άμεση μεταπολεμική περίοδο, αλλά εξακολουθεί να παρουσιάζει πολλές από τις επιρροές του παρελθόντος. </a:t>
            </a:r>
            <a:endParaRPr sz="1800"/>
          </a:p>
        </p:txBody>
      </p:sp>
      <p:grpSp>
        <p:nvGrpSpPr>
          <p:cNvPr id="255" name="Google Shape;255;g2b1e45ea6b1_0_280"/>
          <p:cNvGrpSpPr/>
          <p:nvPr/>
        </p:nvGrpSpPr>
        <p:grpSpPr>
          <a:xfrm>
            <a:off x="0" y="0"/>
            <a:ext cx="8985250" cy="611188"/>
            <a:chOff x="0" y="0"/>
            <a:chExt cx="5660" cy="385"/>
          </a:xfrm>
        </p:grpSpPr>
        <p:sp>
          <p:nvSpPr>
            <p:cNvPr id="256" name="Google Shape;256;g2b1e45ea6b1_0_280"/>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7" name="Google Shape;257;g2b1e45ea6b1_0_280"/>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8" name="Google Shape;258;g2b1e45ea6b1_0_280"/>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9" name="Google Shape;259;g2b1e45ea6b1_0_280"/>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0" name="Google Shape;260;g2b1e45ea6b1_0_280"/>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1" name="Google Shape;261;g2b1e45ea6b1_0_280"/>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2" name="Google Shape;262;g2b1e45ea6b1_0_280"/>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3" name="Google Shape;263;g2b1e45ea6b1_0_280"/>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4" name="Google Shape;264;g2b1e45ea6b1_0_280"/>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65" name="Google Shape;265;g2b1e45ea6b1_0_280"/>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g2b1e45ea6b1_0_296"/>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5. Ουγγαρία (στοιχεία από το προφίλ της χώρας στο site της Ε.Ε.)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Γενικά στοιχεία: </a:t>
            </a:r>
            <a:endParaRPr sz="1800"/>
          </a:p>
          <a:p>
            <a:pPr indent="0" lvl="0" marL="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Πρωτεύουσα: Βουδαπέστη</a:t>
            </a:r>
            <a:endParaRPr sz="1800"/>
          </a:p>
          <a:p>
            <a:pPr indent="0" lvl="0" marL="457200" rtl="0" algn="just">
              <a:lnSpc>
                <a:spcPct val="80000"/>
              </a:lnSpc>
              <a:spcBef>
                <a:spcPts val="0"/>
              </a:spcBef>
              <a:spcAft>
                <a:spcPts val="0"/>
              </a:spcAft>
              <a:buNone/>
            </a:pPr>
            <a:r>
              <a:rPr lang="en-US" sz="1800"/>
              <a:t>Πληθυσμός:   9,7 εκ. </a:t>
            </a:r>
            <a:endParaRPr sz="1800"/>
          </a:p>
          <a:p>
            <a:pPr indent="0" lvl="0" marL="457200" rtl="0" algn="just">
              <a:lnSpc>
                <a:spcPct val="80000"/>
              </a:lnSpc>
              <a:spcBef>
                <a:spcPts val="0"/>
              </a:spcBef>
              <a:spcAft>
                <a:spcPts val="0"/>
              </a:spcAft>
              <a:buNone/>
            </a:pPr>
            <a:r>
              <a:rPr lang="en-US" sz="1800"/>
              <a:t>Μέλος της Ε.Ε. από το 2004</a:t>
            </a:r>
            <a:endParaRPr sz="1800"/>
          </a:p>
          <a:p>
            <a:pPr indent="0" lvl="0" marL="457200" rtl="0" algn="just">
              <a:lnSpc>
                <a:spcPct val="80000"/>
              </a:lnSpc>
              <a:spcBef>
                <a:spcPts val="0"/>
              </a:spcBef>
              <a:spcAft>
                <a:spcPts val="0"/>
              </a:spcAft>
              <a:buNone/>
            </a:pPr>
            <a:r>
              <a:rPr lang="en-US" sz="1800"/>
              <a:t>Γλώσσες, ουγγρικά</a:t>
            </a:r>
            <a:endParaRPr sz="1800"/>
          </a:p>
          <a:p>
            <a:pPr indent="0" lvl="0" marL="457200" rtl="0" algn="just">
              <a:lnSpc>
                <a:spcPct val="80000"/>
              </a:lnSpc>
              <a:spcBef>
                <a:spcPts val="0"/>
              </a:spcBef>
              <a:spcAft>
                <a:spcPts val="0"/>
              </a:spcAft>
              <a:buNone/>
            </a:pPr>
            <a:r>
              <a:rPr lang="en-US" sz="1800"/>
              <a:t>δεν είναι μέλος του ευρώ</a:t>
            </a:r>
            <a:endParaRPr sz="1800"/>
          </a:p>
          <a:p>
            <a:pPr indent="0" lvl="0" marL="457200" rtl="0" algn="just">
              <a:lnSpc>
                <a:spcPct val="80000"/>
              </a:lnSpc>
              <a:spcBef>
                <a:spcPts val="0"/>
              </a:spcBef>
              <a:spcAft>
                <a:spcPts val="0"/>
              </a:spcAft>
              <a:buNone/>
            </a:pPr>
            <a:r>
              <a:rPr lang="en-US" sz="1800"/>
              <a:t>Μέλος στη ζώνη Σένγκεν από το 2007</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a:p>
            <a:pPr indent="0" lvl="0" marL="0" rtl="0" algn="just">
              <a:lnSpc>
                <a:spcPct val="80000"/>
              </a:lnSpc>
              <a:spcBef>
                <a:spcPts val="0"/>
              </a:spcBef>
              <a:spcAft>
                <a:spcPts val="0"/>
              </a:spcAft>
              <a:buNone/>
            </a:pPr>
            <a:r>
              <a:rPr lang="en-US" sz="1800"/>
              <a:t>       Πολιτικό σύστημα: </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Είναι μια προεδρευόμενη κοινοβουλευτική δημοκρατία, στην οποία ο πρωθυπουργός, ως επικεφαλής της κυβέρνησης ασκεί την εκτελεστική εξουσία ενώ ο πρόεδρος είναι ο αρχηγός του κράτους με εξουσίες εθιμοτυπικές όπως η εκπροσώπηση της χώρας.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p:txBody>
      </p:sp>
      <p:grpSp>
        <p:nvGrpSpPr>
          <p:cNvPr id="271" name="Google Shape;271;g2b1e45ea6b1_0_296"/>
          <p:cNvGrpSpPr/>
          <p:nvPr/>
        </p:nvGrpSpPr>
        <p:grpSpPr>
          <a:xfrm>
            <a:off x="0" y="0"/>
            <a:ext cx="8985250" cy="611188"/>
            <a:chOff x="0" y="0"/>
            <a:chExt cx="5660" cy="385"/>
          </a:xfrm>
        </p:grpSpPr>
        <p:sp>
          <p:nvSpPr>
            <p:cNvPr id="272" name="Google Shape;272;g2b1e45ea6b1_0_296"/>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3" name="Google Shape;273;g2b1e45ea6b1_0_296"/>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4" name="Google Shape;274;g2b1e45ea6b1_0_296"/>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5" name="Google Shape;275;g2b1e45ea6b1_0_296"/>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6" name="Google Shape;276;g2b1e45ea6b1_0_296"/>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7" name="Google Shape;277;g2b1e45ea6b1_0_296"/>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8" name="Google Shape;278;g2b1e45ea6b1_0_296"/>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9" name="Google Shape;279;g2b1e45ea6b1_0_296"/>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0" name="Google Shape;280;g2b1e45ea6b1_0_296"/>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81" name="Google Shape;281;g2b1e45ea6b1_0_296"/>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2b1e45ea6b1_0_311"/>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5. Ουγγαρία- Οι προκλήσεις της δημοκρατίας (Lendvai, 2012) </a:t>
            </a:r>
            <a:endParaRPr sz="1800"/>
          </a:p>
          <a:p>
            <a:pPr indent="0" lvl="0" marL="0" rtl="0" algn="just">
              <a:lnSpc>
                <a:spcPct val="80000"/>
              </a:lnSpc>
              <a:spcBef>
                <a:spcPts val="0"/>
              </a:spcBef>
              <a:spcAft>
                <a:spcPts val="0"/>
              </a:spcAft>
              <a:buNone/>
            </a:pPr>
            <a:r>
              <a:rPr lang="en-US" sz="1800"/>
              <a:t>    </a:t>
            </a:r>
            <a:endParaRPr sz="1800"/>
          </a:p>
          <a:p>
            <a:pPr indent="-342900" lvl="0" marL="457200" rtl="0" algn="just">
              <a:lnSpc>
                <a:spcPct val="80000"/>
              </a:lnSpc>
              <a:spcBef>
                <a:spcPts val="0"/>
              </a:spcBef>
              <a:spcAft>
                <a:spcPts val="0"/>
              </a:spcAft>
              <a:buSzPts val="1800"/>
              <a:buChar char="-"/>
            </a:pPr>
            <a:r>
              <a:rPr lang="en-US" sz="1800"/>
              <a:t>Επί κομμουνισμού, η Ουγγαρία ήταν πρωτοπόρος στην πολιτική και οικονομική μεταρρύθμιση. Σχεδόν, έγινε ένα ανατριχιαστικό παράδειγμα των νέων απειλών που αντιμετωπίζει η δημοκρατία στην Κεντρική Ευρώπη; </a:t>
            </a:r>
            <a:endParaRPr sz="1800"/>
          </a:p>
          <a:p>
            <a:pPr indent="0" lvl="0" marL="45720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Η επιστροφή των δαιμόνων του παρελθόντος στην Ουγγαρία -εθνικισμός, εθνοτικό μίσος, βαθιά ριζωμένη διαφθορά και αυταρχικές τάσεις- έχει προκαλέσει διεθνή ανησυχία. </a:t>
            </a:r>
            <a:endParaRPr sz="1800"/>
          </a:p>
          <a:p>
            <a:pPr indent="-342900" lvl="0" marL="457200" rtl="0" algn="just">
              <a:lnSpc>
                <a:spcPct val="80000"/>
              </a:lnSpc>
              <a:spcBef>
                <a:spcPts val="0"/>
              </a:spcBef>
              <a:spcAft>
                <a:spcPts val="0"/>
              </a:spcAft>
              <a:buSzPts val="1800"/>
              <a:buChar char="-"/>
            </a:pPr>
            <a:r>
              <a:rPr b="1" lang="en-US" sz="1800"/>
              <a:t>Από τότε που κέρδισε την πλειοψηφία των δύο τρίτων στο κοινοβούλιο την άνοιξη του 2010, ο δυναμικός δεξιός λαϊκιστής πρωθυπουργός Βίκτορ Όρμπαν ξεκίνησε μια σαρωτική και αδίστακτη συγκέντρωση εξουσίας και προσπάθησε να αναμορφώσει το κράτος κατά το δικό του πρότυπο.</a:t>
            </a:r>
            <a:endParaRPr b="1" sz="1800"/>
          </a:p>
          <a:p>
            <a:pPr indent="0" lvl="0" marL="457200" rtl="0" algn="just">
              <a:lnSpc>
                <a:spcPct val="80000"/>
              </a:lnSpc>
              <a:spcBef>
                <a:spcPts val="0"/>
              </a:spcBef>
              <a:spcAft>
                <a:spcPts val="0"/>
              </a:spcAft>
              <a:buNone/>
            </a:pPr>
            <a:r>
              <a:t/>
            </a:r>
            <a:endParaRPr b="1" sz="1800"/>
          </a:p>
          <a:p>
            <a:pPr indent="-342900" lvl="0" marL="457200" rtl="0" algn="just">
              <a:lnSpc>
                <a:spcPct val="80000"/>
              </a:lnSpc>
              <a:spcBef>
                <a:spcPts val="0"/>
              </a:spcBef>
              <a:spcAft>
                <a:spcPts val="0"/>
              </a:spcAft>
              <a:buSzPts val="1800"/>
              <a:buChar char="-"/>
            </a:pPr>
            <a:r>
              <a:rPr b="1" lang="en-US" sz="1800"/>
              <a:t>Ένα νέο σύνταγμα και μια σαρωτική σειρά νόμων και διαταγμάτων -ριζικές αλλαγές στο δικαστικό και εκλογικό σύστημα και η κατάργηση των συνταγματικών εγγυήσεων που διασφαλίζουν την αυτονομία της εκτελεστικής εξουσίας και την ελευθερία των μέσων ενημέρωσης- φαίνεται ότι προορίζονται να εξασφαλίσουν μια μακροχρόνια ηγεμονία της ακροδεξιάς. </a:t>
            </a:r>
            <a:endParaRPr b="1" sz="1800"/>
          </a:p>
          <a:p>
            <a:pPr indent="0" lvl="0" marL="45720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Μια εκστρατεία υβριστικής εθνικιστικής ρητορικής και η παραχώρηση δικαιώματος ψήφου σε 2,5 εκατομμύρια εθνικά Ούγγρους που ζουν σε γειτονικές χώρες είναι βέβαιο ότι μπορούν να προκαλέσουν εντάσεις σε γειτονικές περιοχές. .</a:t>
            </a:r>
            <a:endParaRPr sz="1800"/>
          </a:p>
        </p:txBody>
      </p:sp>
      <p:grpSp>
        <p:nvGrpSpPr>
          <p:cNvPr id="287" name="Google Shape;287;g2b1e45ea6b1_0_311"/>
          <p:cNvGrpSpPr/>
          <p:nvPr/>
        </p:nvGrpSpPr>
        <p:grpSpPr>
          <a:xfrm>
            <a:off x="0" y="0"/>
            <a:ext cx="8985250" cy="611188"/>
            <a:chOff x="0" y="0"/>
            <a:chExt cx="5660" cy="385"/>
          </a:xfrm>
        </p:grpSpPr>
        <p:sp>
          <p:nvSpPr>
            <p:cNvPr id="288" name="Google Shape;288;g2b1e45ea6b1_0_311"/>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9" name="Google Shape;289;g2b1e45ea6b1_0_311"/>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0" name="Google Shape;290;g2b1e45ea6b1_0_311"/>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1" name="Google Shape;291;g2b1e45ea6b1_0_311"/>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2" name="Google Shape;292;g2b1e45ea6b1_0_311"/>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3" name="Google Shape;293;g2b1e45ea6b1_0_311"/>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4" name="Google Shape;294;g2b1e45ea6b1_0_311"/>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5" name="Google Shape;295;g2b1e45ea6b1_0_311"/>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6" name="Google Shape;296;g2b1e45ea6b1_0_311"/>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97" name="Google Shape;297;g2b1e45ea6b1_0_311"/>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g2b1e45ea6b1_0_327"/>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6. Πολωνία- (</a:t>
            </a:r>
            <a:r>
              <a:rPr lang="en-US" sz="1800"/>
              <a:t>στοιχεία από το προφίλ της χώρας στο site της Ε.Ε.)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Γενικά στοιχεία: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rPr lang="en-US" sz="1800"/>
              <a:t>Πρωτεύουσα: Βουδαπέστη</a:t>
            </a:r>
            <a:endParaRPr sz="1800"/>
          </a:p>
          <a:p>
            <a:pPr indent="0" lvl="0" marL="457200" rtl="0" algn="just">
              <a:lnSpc>
                <a:spcPct val="80000"/>
              </a:lnSpc>
              <a:spcBef>
                <a:spcPts val="0"/>
              </a:spcBef>
              <a:spcAft>
                <a:spcPts val="0"/>
              </a:spcAft>
              <a:buClr>
                <a:schemeClr val="dk1"/>
              </a:buClr>
              <a:buSzPts val="1100"/>
              <a:buFont typeface="Arial"/>
              <a:buNone/>
            </a:pPr>
            <a:r>
              <a:rPr lang="en-US" sz="1800"/>
              <a:t>Πληθυσμός:  37,7 εκ. </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της Ε.Ε. από το 2004</a:t>
            </a:r>
            <a:endParaRPr sz="1800"/>
          </a:p>
          <a:p>
            <a:pPr indent="0" lvl="0" marL="457200" rtl="0" algn="just">
              <a:lnSpc>
                <a:spcPct val="80000"/>
              </a:lnSpc>
              <a:spcBef>
                <a:spcPts val="0"/>
              </a:spcBef>
              <a:spcAft>
                <a:spcPts val="0"/>
              </a:spcAft>
              <a:buClr>
                <a:schemeClr val="dk1"/>
              </a:buClr>
              <a:buSzPts val="1100"/>
              <a:buFont typeface="Arial"/>
              <a:buNone/>
            </a:pPr>
            <a:r>
              <a:rPr lang="en-US" sz="1800"/>
              <a:t>Γλώσσες, πολωνικά</a:t>
            </a:r>
            <a:endParaRPr sz="1800"/>
          </a:p>
          <a:p>
            <a:pPr indent="0" lvl="0" marL="457200" rtl="0" algn="just">
              <a:lnSpc>
                <a:spcPct val="80000"/>
              </a:lnSpc>
              <a:spcBef>
                <a:spcPts val="0"/>
              </a:spcBef>
              <a:spcAft>
                <a:spcPts val="0"/>
              </a:spcAft>
              <a:buClr>
                <a:schemeClr val="dk1"/>
              </a:buClr>
              <a:buSzPts val="1100"/>
              <a:buFont typeface="Arial"/>
              <a:buNone/>
            </a:pPr>
            <a:r>
              <a:rPr lang="en-US" sz="1800"/>
              <a:t>δεν είναι μέλος του ευρώ</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στη ζώνη Σένγκεν από το 2007</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a:t>
            </a:r>
            <a:endParaRPr sz="1800"/>
          </a:p>
          <a:p>
            <a:pPr indent="0" lvl="0" marL="0" rtl="0" algn="just">
              <a:lnSpc>
                <a:spcPct val="80000"/>
              </a:lnSpc>
              <a:spcBef>
                <a:spcPts val="0"/>
              </a:spcBef>
              <a:spcAft>
                <a:spcPts val="0"/>
              </a:spcAft>
              <a:buClr>
                <a:schemeClr val="dk1"/>
              </a:buClr>
              <a:buSzPts val="1100"/>
              <a:buFont typeface="Arial"/>
              <a:buNone/>
            </a:pPr>
            <a:r>
              <a:rPr lang="en-US" sz="1800"/>
              <a:t>       Πολιτικό σύστημα: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342900" lvl="0" marL="457200" rtl="0" algn="just">
              <a:lnSpc>
                <a:spcPct val="80000"/>
              </a:lnSpc>
              <a:spcBef>
                <a:spcPts val="0"/>
              </a:spcBef>
              <a:spcAft>
                <a:spcPts val="0"/>
              </a:spcAft>
              <a:buSzPts val="1800"/>
              <a:buChar char="-"/>
            </a:pPr>
            <a:r>
              <a:rPr lang="en-US" sz="1800"/>
              <a:t>Είναι μια ημι-προεδρική κοινοβουλευτική δημοκρατία. Η εκτελεστική εξουσία ασκείται από τον πρόεδρο και την κυβέρνηση που έχει επικεφαλής τον πρωθυπουργό. Ο πρόεδρος έχει το δικαίωμα σε ορισμένες περιπτώσεις να διαλύει το κοινοβούλιο και να μην επικυρώνει νομοθεσίες που προτείνονται από το κοινοβούλιο. </a:t>
            </a:r>
            <a:endParaRPr sz="1800"/>
          </a:p>
          <a:p>
            <a:pPr indent="0" lvl="0" marL="45720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None/>
            </a:pPr>
            <a:r>
              <a:t/>
            </a:r>
            <a:endParaRPr sz="1800"/>
          </a:p>
        </p:txBody>
      </p:sp>
      <p:grpSp>
        <p:nvGrpSpPr>
          <p:cNvPr id="303" name="Google Shape;303;g2b1e45ea6b1_0_327"/>
          <p:cNvGrpSpPr/>
          <p:nvPr/>
        </p:nvGrpSpPr>
        <p:grpSpPr>
          <a:xfrm>
            <a:off x="0" y="0"/>
            <a:ext cx="8985250" cy="611188"/>
            <a:chOff x="0" y="0"/>
            <a:chExt cx="5660" cy="385"/>
          </a:xfrm>
        </p:grpSpPr>
        <p:sp>
          <p:nvSpPr>
            <p:cNvPr id="304" name="Google Shape;304;g2b1e45ea6b1_0_327"/>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5" name="Google Shape;305;g2b1e45ea6b1_0_327"/>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6" name="Google Shape;306;g2b1e45ea6b1_0_327"/>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7" name="Google Shape;307;g2b1e45ea6b1_0_327"/>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8" name="Google Shape;308;g2b1e45ea6b1_0_327"/>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9" name="Google Shape;309;g2b1e45ea6b1_0_327"/>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0" name="Google Shape;310;g2b1e45ea6b1_0_327"/>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1" name="Google Shape;311;g2b1e45ea6b1_0_327"/>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2" name="Google Shape;312;g2b1e45ea6b1_0_327"/>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13" name="Google Shape;313;g2b1e45ea6b1_0_327"/>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g2b1e45ea6b1_0_342"/>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6. Πολωνία- Οι κίνδυνοι για τις ελευθερίες, τα δικαιώματα και την κοινωνία των πολιτών </a:t>
            </a:r>
            <a:endParaRPr sz="1800"/>
          </a:p>
          <a:p>
            <a:pPr indent="0" lvl="0" marL="0" rtl="0" algn="just">
              <a:lnSpc>
                <a:spcPct val="80000"/>
              </a:lnSpc>
              <a:spcBef>
                <a:spcPts val="0"/>
              </a:spcBef>
              <a:spcAft>
                <a:spcPts val="0"/>
              </a:spcAft>
              <a:buNone/>
            </a:pPr>
            <a:r>
              <a:rPr lang="en-US" sz="1800"/>
              <a:t>     (Slarzynski, 2022) </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Πρόσφατες μελέτες επισημαίνουν την αυξανόμενη πολιτική προβολή διαφόρων μη φιλελεύθερων οργανώσεων της κοινωνίας των πολιτών σε πολλές χώρες σε όλο τον κόσμο. </a:t>
            </a:r>
            <a:endParaRPr sz="1800"/>
          </a:p>
          <a:p>
            <a:pPr indent="-342900" lvl="0" marL="457200" rtl="0" algn="just">
              <a:lnSpc>
                <a:spcPct val="80000"/>
              </a:lnSpc>
              <a:spcBef>
                <a:spcPts val="0"/>
              </a:spcBef>
              <a:spcAft>
                <a:spcPts val="0"/>
              </a:spcAft>
              <a:buSzPts val="1800"/>
              <a:buChar char="-"/>
            </a:pPr>
            <a:r>
              <a:rPr lang="en-US" sz="1800"/>
              <a:t>Στην Πολωνία, το φαινόμενο αυτό είναι ταυτόχρονο με την εμφάνιση πολιτικής διαίρεσης στην κοινωνία των πολιτών που καθοδηγείται από τις πολιτικές της κυβέρνησης της Ενωμένης Δεξιάς. </a:t>
            </a:r>
            <a:endParaRPr sz="1800"/>
          </a:p>
          <a:p>
            <a:pPr indent="-342900" lvl="0" marL="457200" rtl="0" algn="just">
              <a:lnSpc>
                <a:spcPct val="80000"/>
              </a:lnSpc>
              <a:spcBef>
                <a:spcPts val="0"/>
              </a:spcBef>
              <a:spcAft>
                <a:spcPts val="0"/>
              </a:spcAft>
              <a:buSzPts val="1800"/>
              <a:buChar char="-"/>
            </a:pPr>
            <a:r>
              <a:rPr lang="en-US" sz="1800"/>
              <a:t>Στην Πολωνία, η αυξανόμενη διαίρεση στην κοινωνία των πολιτών βασίζεται στη σχέση μεταξύ των δεξιών πολιτικών κομμάτων και των οργανώσεων της κοινωνίας των πολιτών που συνδέονται από τις αρχές της δεκαετίας του 1990 με το κοινό όραμα της κοινωνικής μνήμης. </a:t>
            </a:r>
            <a:endParaRPr sz="1800"/>
          </a:p>
          <a:p>
            <a:pPr indent="-342900" lvl="0" marL="457200" rtl="0" algn="just">
              <a:lnSpc>
                <a:spcPct val="80000"/>
              </a:lnSpc>
              <a:spcBef>
                <a:spcPts val="0"/>
              </a:spcBef>
              <a:spcAft>
                <a:spcPts val="0"/>
              </a:spcAft>
              <a:buSzPts val="1800"/>
              <a:buChar char="-"/>
            </a:pPr>
            <a:r>
              <a:rPr lang="en-US" sz="1800"/>
              <a:t>Μετά την ανάληψη της εξουσίας το 2015, ο δεξιός συνασπισμός στην Πολωνία συγκέντρωσε την εποπτεία της κατανομής των κονδυλίων στην κοινωνία των πολιτών, παρέχοντας οικονομική στήριξη σε οργανώσεις που βρίσκονται πιο κοντά στη συντηρητική ατζέντα του. </a:t>
            </a:r>
            <a:endParaRPr sz="1800"/>
          </a:p>
          <a:p>
            <a:pPr indent="-342900" lvl="0" marL="457200" rtl="0" algn="just">
              <a:lnSpc>
                <a:spcPct val="80000"/>
              </a:lnSpc>
              <a:spcBef>
                <a:spcPts val="0"/>
              </a:spcBef>
              <a:spcAft>
                <a:spcPts val="0"/>
              </a:spcAft>
              <a:buSzPts val="1800"/>
              <a:buChar char="-"/>
            </a:pPr>
            <a:r>
              <a:rPr lang="en-US" sz="1800"/>
              <a:t>Ταυτόχρονα, οι οργανώσεις που βρίσκονταν συχνά σε σύγκρουση με τη δεξιά κυβέρνηση (ανθρώπινα δικαιώματα, καταπολέμηση των διακρίσεων, δικαιώματα των γυναικών, προστασία του περιβάλλοντος και μετανάστευση) είχαν περιορισμένη πρόσβαση στην κρατική χρηματοδότηση και παρουσιάζονταν αρνητικά από την κυβέρνηση, καθώς και από τις συμμαχικές της οργανώσεις και τα ελεγχόμενα από το κράτος μέσα ενημέρωσης. </a:t>
            </a:r>
            <a:endParaRPr sz="1800"/>
          </a:p>
        </p:txBody>
      </p:sp>
      <p:grpSp>
        <p:nvGrpSpPr>
          <p:cNvPr id="319" name="Google Shape;319;g2b1e45ea6b1_0_342"/>
          <p:cNvGrpSpPr/>
          <p:nvPr/>
        </p:nvGrpSpPr>
        <p:grpSpPr>
          <a:xfrm>
            <a:off x="0" y="0"/>
            <a:ext cx="8985250" cy="611188"/>
            <a:chOff x="0" y="0"/>
            <a:chExt cx="5660" cy="385"/>
          </a:xfrm>
        </p:grpSpPr>
        <p:sp>
          <p:nvSpPr>
            <p:cNvPr id="320" name="Google Shape;320;g2b1e45ea6b1_0_342"/>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1" name="Google Shape;321;g2b1e45ea6b1_0_342"/>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2" name="Google Shape;322;g2b1e45ea6b1_0_342"/>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3" name="Google Shape;323;g2b1e45ea6b1_0_342"/>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g2b1e45ea6b1_0_342"/>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5" name="Google Shape;325;g2b1e45ea6b1_0_342"/>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6" name="Google Shape;326;g2b1e45ea6b1_0_342"/>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7" name="Google Shape;327;g2b1e45ea6b1_0_342"/>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8" name="Google Shape;328;g2b1e45ea6b1_0_342"/>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29" name="Google Shape;329;g2b1e45ea6b1_0_342"/>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g2b1e45ea6b1_0_35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7. Αυστρία </a:t>
            </a:r>
            <a:r>
              <a:rPr lang="en-US" sz="1800"/>
              <a:t>(στοιχεία από το προφίλ της χώρας στο site της Ε.Ε.)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Γενικά στοιχεία: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rPr lang="en-US" sz="1800"/>
              <a:t>Πρωτεύουσα: Βιέννη</a:t>
            </a:r>
            <a:endParaRPr sz="1800"/>
          </a:p>
          <a:p>
            <a:pPr indent="0" lvl="0" marL="457200" rtl="0" algn="just">
              <a:lnSpc>
                <a:spcPct val="80000"/>
              </a:lnSpc>
              <a:spcBef>
                <a:spcPts val="0"/>
              </a:spcBef>
              <a:spcAft>
                <a:spcPts val="0"/>
              </a:spcAft>
              <a:buClr>
                <a:schemeClr val="dk1"/>
              </a:buClr>
              <a:buSzPts val="1100"/>
              <a:buFont typeface="Arial"/>
              <a:buNone/>
            </a:pPr>
            <a:r>
              <a:rPr lang="en-US" sz="1800"/>
              <a:t>Πληθυσμός:  8,9 εκ. </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της Ε.Ε. από το 1995</a:t>
            </a:r>
            <a:endParaRPr sz="1800"/>
          </a:p>
          <a:p>
            <a:pPr indent="0" lvl="0" marL="457200" rtl="0" algn="just">
              <a:lnSpc>
                <a:spcPct val="80000"/>
              </a:lnSpc>
              <a:spcBef>
                <a:spcPts val="0"/>
              </a:spcBef>
              <a:spcAft>
                <a:spcPts val="0"/>
              </a:spcAft>
              <a:buClr>
                <a:schemeClr val="dk1"/>
              </a:buClr>
              <a:buSzPts val="1100"/>
              <a:buFont typeface="Arial"/>
              <a:buNone/>
            </a:pPr>
            <a:r>
              <a:rPr lang="en-US" sz="1800"/>
              <a:t>Γλώσσες, γερμανικά</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του ευρώ από το 1999</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στη ζώνη Σένγκεν από το 1997</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a:t>
            </a:r>
            <a:endParaRPr sz="1800"/>
          </a:p>
          <a:p>
            <a:pPr indent="0" lvl="0" marL="0" rtl="0" algn="just">
              <a:lnSpc>
                <a:spcPct val="80000"/>
              </a:lnSpc>
              <a:spcBef>
                <a:spcPts val="0"/>
              </a:spcBef>
              <a:spcAft>
                <a:spcPts val="0"/>
              </a:spcAft>
              <a:buClr>
                <a:schemeClr val="dk1"/>
              </a:buClr>
              <a:buSzPts val="1100"/>
              <a:buFont typeface="Arial"/>
              <a:buNone/>
            </a:pPr>
            <a:r>
              <a:rPr lang="en-US" sz="1800"/>
              <a:t>       Πολιτικό σύστημα: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None/>
            </a:pPr>
            <a:r>
              <a:rPr lang="en-US" sz="1800"/>
              <a:t>Είναι μια ομοσπονδιακή κοινοβουλευτική δημοκρατία όπου η εκτελεστική εξουσία ασκείται από την κυβέρνηση και τον πρωθυπουργό (καγκελάριος)  ως επικεφαλής της.Ο πρόεδρος είναι ο αρχηγός του κράτους αλλά έχει κυρίως εθιμοτυπικές εξουσίες. Το ομοσπονδιακό κοινοβούλιο έχει δύο σώματα, την κάτω Βουλή που εκλέγεται με άμεση εκλογή από τους πολίτες και την άνω Βουλή που εκλέγεται από τα περιφερειακά κοινοβούλια.  </a:t>
            </a:r>
            <a:endParaRPr sz="1800"/>
          </a:p>
        </p:txBody>
      </p:sp>
      <p:grpSp>
        <p:nvGrpSpPr>
          <p:cNvPr id="335" name="Google Shape;335;g2b1e45ea6b1_0_358"/>
          <p:cNvGrpSpPr/>
          <p:nvPr/>
        </p:nvGrpSpPr>
        <p:grpSpPr>
          <a:xfrm>
            <a:off x="0" y="0"/>
            <a:ext cx="8985250" cy="611188"/>
            <a:chOff x="0" y="0"/>
            <a:chExt cx="5660" cy="385"/>
          </a:xfrm>
        </p:grpSpPr>
        <p:sp>
          <p:nvSpPr>
            <p:cNvPr id="336" name="Google Shape;336;g2b1e45ea6b1_0_35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7" name="Google Shape;337;g2b1e45ea6b1_0_35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8" name="Google Shape;338;g2b1e45ea6b1_0_35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9" name="Google Shape;339;g2b1e45ea6b1_0_35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0" name="Google Shape;340;g2b1e45ea6b1_0_35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1" name="Google Shape;341;g2b1e45ea6b1_0_35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2" name="Google Shape;342;g2b1e45ea6b1_0_35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3" name="Google Shape;343;g2b1e45ea6b1_0_35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4" name="Google Shape;344;g2b1e45ea6b1_0_35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45" name="Google Shape;345;g2b1e45ea6b1_0_35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g2b1e45ea6b1_0_373"/>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7. Αυστρία, </a:t>
            </a:r>
            <a:r>
              <a:rPr lang="en-US" sz="1800"/>
              <a:t>ομοσπονδιακός</a:t>
            </a:r>
            <a:r>
              <a:rPr lang="en-US" sz="1800"/>
              <a:t> </a:t>
            </a:r>
            <a:r>
              <a:rPr lang="en-US" sz="1800"/>
              <a:t>συγκεντρωτισμός</a:t>
            </a:r>
            <a:r>
              <a:rPr lang="en-US" sz="1800"/>
              <a:t>? (Bussjager, Schramek, Johler, 2018) </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Από συγκριτική άποψη, το αυστριακό ομοσπονδιακό σύνταγμα εμφανίζεται μάλλον συγκεντρωτικό, δεδομένου ότι η πλειονότητα των νομοθετικών αρμοδιοτήτων κατανέμεται στο ομοσπονδιακό επίπεδο. </a:t>
            </a:r>
            <a:endParaRPr sz="1800"/>
          </a:p>
          <a:p>
            <a:pPr indent="0" lvl="0" marL="45720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Ωστόσο, μια πιο προσεκτική ματιά δείχνει ότι τα ομόσπονδα κρατίδια (οι ομοσπονδιακές μονάδες) αποκτούν σηµαντικό πολιτικό βάρος, καθώς λειτουργούν ως διοικητικό κέντρο βάρους.</a:t>
            </a:r>
            <a:endParaRPr sz="1800"/>
          </a:p>
          <a:p>
            <a:pPr indent="0" lvl="0" marL="45720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Τα ομόσπονδα κρατίδια εκτελούν τους δικούς τους νόμους και τους περισσότερους νόμους που βασίζονται στα αντικείμενα της ομοσπονδίας.</a:t>
            </a:r>
            <a:endParaRPr sz="1800"/>
          </a:p>
          <a:p>
            <a:pPr indent="-342900" lvl="0" marL="457200" rtl="0" algn="just">
              <a:lnSpc>
                <a:spcPct val="80000"/>
              </a:lnSpc>
              <a:spcBef>
                <a:spcPts val="0"/>
              </a:spcBef>
              <a:spcAft>
                <a:spcPts val="0"/>
              </a:spcAft>
              <a:buSzPts val="1800"/>
              <a:buChar char="-"/>
            </a:pPr>
            <a:r>
              <a:rPr lang="en-US" sz="1800"/>
              <a:t>Ως εκ τούτου, θα μπορούσε κανείς να μιλήσει για "διοικητικό ομοσπονδιακό σύστημα". </a:t>
            </a:r>
            <a:endParaRPr sz="1800"/>
          </a:p>
          <a:p>
            <a:pPr indent="-342900" lvl="0" marL="457200" rtl="0" algn="just">
              <a:lnSpc>
                <a:spcPct val="80000"/>
              </a:lnSpc>
              <a:spcBef>
                <a:spcPts val="0"/>
              </a:spcBef>
              <a:spcAft>
                <a:spcPts val="0"/>
              </a:spcAft>
              <a:buSzPts val="1800"/>
              <a:buChar char="-"/>
            </a:pPr>
            <a:r>
              <a:rPr b="1" lang="en-US" sz="1800"/>
              <a:t>Η ιστορία δείχνει ότι η αυστριακή πολιτική μοιάζει με μια διελκυστίνδα για την ομοσπονδιακή κατανομή των (νομοθετικών) αρμοδιοτήτων. </a:t>
            </a:r>
            <a:endParaRPr b="1" sz="1800"/>
          </a:p>
          <a:p>
            <a:pPr indent="0" lvl="0" marL="457200" rtl="0" algn="just">
              <a:lnSpc>
                <a:spcPct val="80000"/>
              </a:lnSpc>
              <a:spcBef>
                <a:spcPts val="0"/>
              </a:spcBef>
              <a:spcAft>
                <a:spcPts val="0"/>
              </a:spcAft>
              <a:buNone/>
            </a:pPr>
            <a:r>
              <a:t/>
            </a:r>
            <a:endParaRPr b="1" sz="1800"/>
          </a:p>
          <a:p>
            <a:pPr indent="-342900" lvl="0" marL="457200" rtl="0" algn="just">
              <a:lnSpc>
                <a:spcPct val="80000"/>
              </a:lnSpc>
              <a:spcBef>
                <a:spcPts val="0"/>
              </a:spcBef>
              <a:spcAft>
                <a:spcPts val="0"/>
              </a:spcAft>
              <a:buSzPts val="1800"/>
              <a:buChar char="-"/>
            </a:pPr>
            <a:r>
              <a:rPr b="1" lang="en-US" sz="1800"/>
              <a:t>Ακόμα και αν η ρητορική είναι υπέρ του ομοσπονδιακού, το πραγματικό περιεχόμενο του κυβερνητικού προγράμματος είναι είτε εννοιολογικά αμφίσημο είτε ουσιαστικά υπέρ του αυξημένου (νομοθετικού) συγκεντρωτισμού, ιδίως στον τομέα της κοινωνικής και εκπαιδευτικής πολιτικής.</a:t>
            </a:r>
            <a:r>
              <a:rPr b="1" lang="en-US" sz="1800"/>
              <a:t> </a:t>
            </a:r>
            <a:endParaRPr b="1" sz="1800"/>
          </a:p>
          <a:p>
            <a:pPr indent="-342900" lvl="0" marL="457200" rtl="0" algn="just">
              <a:lnSpc>
                <a:spcPct val="80000"/>
              </a:lnSpc>
              <a:spcBef>
                <a:spcPts val="0"/>
              </a:spcBef>
              <a:spcAft>
                <a:spcPts val="0"/>
              </a:spcAft>
              <a:buSzPts val="1800"/>
              <a:buChar char="-"/>
            </a:pPr>
            <a:r>
              <a:rPr b="1" lang="en-US" sz="1800"/>
              <a:t>Επομένως</a:t>
            </a:r>
            <a:r>
              <a:rPr b="1" lang="en-US" sz="1800"/>
              <a:t>, στην Αυστρία ο </a:t>
            </a:r>
            <a:r>
              <a:rPr b="1" lang="en-US" sz="1800"/>
              <a:t>ομοσπονδιακός</a:t>
            </a:r>
            <a:r>
              <a:rPr b="1" lang="en-US" sz="1800"/>
              <a:t> χαρακτήρας δε συνεπάγεται απαραίτητα και περισσότερο αποκεντρωμένες εξουσίες. </a:t>
            </a:r>
            <a:endParaRPr b="1" sz="1800"/>
          </a:p>
        </p:txBody>
      </p:sp>
      <p:grpSp>
        <p:nvGrpSpPr>
          <p:cNvPr id="351" name="Google Shape;351;g2b1e45ea6b1_0_373"/>
          <p:cNvGrpSpPr/>
          <p:nvPr/>
        </p:nvGrpSpPr>
        <p:grpSpPr>
          <a:xfrm>
            <a:off x="0" y="0"/>
            <a:ext cx="8985250" cy="611188"/>
            <a:chOff x="0" y="0"/>
            <a:chExt cx="5660" cy="385"/>
          </a:xfrm>
        </p:grpSpPr>
        <p:sp>
          <p:nvSpPr>
            <p:cNvPr id="352" name="Google Shape;352;g2b1e45ea6b1_0_37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3" name="Google Shape;353;g2b1e45ea6b1_0_37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4" name="Google Shape;354;g2b1e45ea6b1_0_37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5" name="Google Shape;355;g2b1e45ea6b1_0_37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6" name="Google Shape;356;g2b1e45ea6b1_0_37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7" name="Google Shape;357;g2b1e45ea6b1_0_37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8" name="Google Shape;358;g2b1e45ea6b1_0_37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9" name="Google Shape;359;g2b1e45ea6b1_0_37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0" name="Google Shape;360;g2b1e45ea6b1_0_37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61" name="Google Shape;361;g2b1e45ea6b1_0_37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rPr lang="en-US" sz="1800"/>
              <a:t>  </a:t>
            </a:r>
            <a:endParaRPr sz="1800"/>
          </a:p>
          <a:p>
            <a:pPr indent="-342900" lvl="0" marL="457200" rtl="0" algn="just">
              <a:lnSpc>
                <a:spcPct val="115000"/>
              </a:lnSpc>
              <a:spcBef>
                <a:spcPts val="0"/>
              </a:spcBef>
              <a:spcAft>
                <a:spcPts val="0"/>
              </a:spcAft>
              <a:buSzPts val="1800"/>
              <a:buChar char="-"/>
            </a:pPr>
            <a:r>
              <a:rPr lang="en-US" sz="1800"/>
              <a:t>Ο σκοπός αυτή της θεματικής ενότητας είναι να προσφέρει μια συνοπτική επισκόπηση βασικών γνωρισμάτων των ευρωπαϊκών πολιτικών συστημάτων.</a:t>
            </a:r>
            <a:endParaRPr sz="1800"/>
          </a:p>
          <a:p>
            <a:pPr indent="0" lvl="0" marL="457200" rtl="0" algn="just">
              <a:lnSpc>
                <a:spcPct val="115000"/>
              </a:lnSpc>
              <a:spcBef>
                <a:spcPts val="0"/>
              </a:spcBef>
              <a:spcAft>
                <a:spcPts val="0"/>
              </a:spcAft>
              <a:buNone/>
            </a:pPr>
            <a:r>
              <a:t/>
            </a:r>
            <a:endParaRPr sz="1800"/>
          </a:p>
          <a:p>
            <a:pPr indent="-342900" lvl="0" marL="457200" rtl="0" algn="just">
              <a:lnSpc>
                <a:spcPct val="115000"/>
              </a:lnSpc>
              <a:spcBef>
                <a:spcPts val="0"/>
              </a:spcBef>
              <a:spcAft>
                <a:spcPts val="0"/>
              </a:spcAft>
              <a:buSzPts val="1800"/>
              <a:buChar char="-"/>
            </a:pPr>
            <a:r>
              <a:rPr lang="en-US" sz="1800"/>
              <a:t>Η επιλογή των χωρών βασίζεται σε ορισμένες από τις περιπτώσεις που παρουσιάστηκαν στις εργασίες στα πλαίσια του μαθήματος. </a:t>
            </a:r>
            <a:endParaRPr sz="1800"/>
          </a:p>
          <a:p>
            <a:pPr indent="0" lvl="0" marL="0" rtl="0" algn="just">
              <a:lnSpc>
                <a:spcPct val="115000"/>
              </a:lnSpc>
              <a:spcBef>
                <a:spcPts val="0"/>
              </a:spcBef>
              <a:spcAft>
                <a:spcPts val="0"/>
              </a:spcAft>
              <a:buNone/>
            </a:pPr>
            <a:r>
              <a:t/>
            </a:r>
            <a:endParaRPr sz="1800"/>
          </a:p>
          <a:p>
            <a:pPr indent="-342900" lvl="0" marL="457200" rtl="0" algn="just">
              <a:lnSpc>
                <a:spcPct val="115000"/>
              </a:lnSpc>
              <a:spcBef>
                <a:spcPts val="0"/>
              </a:spcBef>
              <a:spcAft>
                <a:spcPts val="0"/>
              </a:spcAft>
              <a:buSzPts val="1800"/>
              <a:buChar char="-"/>
            </a:pPr>
            <a:r>
              <a:rPr lang="en-US" sz="1800"/>
              <a:t>Το ενδιαφέρον είναι δηλαδή η συσχέτιση μιας χώρας με το βασικό χαρακτηριστικό του πολιτικού της συστήματος, όχι τόσο από άποψη δομής και οργάνωσης αλλά λειτουργίας και εφαρμογής. </a:t>
            </a:r>
            <a:endParaRPr sz="1800"/>
          </a:p>
          <a:p>
            <a:pPr indent="0" lvl="0" marL="457200" rtl="0" algn="just">
              <a:lnSpc>
                <a:spcPct val="115000"/>
              </a:lnSpc>
              <a:spcBef>
                <a:spcPts val="0"/>
              </a:spcBef>
              <a:spcAft>
                <a:spcPts val="0"/>
              </a:spcAft>
              <a:buNone/>
            </a:pPr>
            <a:r>
              <a:t/>
            </a:r>
            <a:endParaRPr sz="1800"/>
          </a:p>
          <a:p>
            <a:pPr indent="-342900" lvl="0" marL="457200" rtl="0" algn="just">
              <a:lnSpc>
                <a:spcPct val="115000"/>
              </a:lnSpc>
              <a:spcBef>
                <a:spcPts val="0"/>
              </a:spcBef>
              <a:spcAft>
                <a:spcPts val="0"/>
              </a:spcAft>
              <a:buSzPts val="1800"/>
              <a:buChar char="-"/>
            </a:pPr>
            <a:r>
              <a:rPr lang="en-US" sz="1800"/>
              <a:t>Για κάθε χώρα επιλέχθηκε ένα χαρακτηριστικό</a:t>
            </a:r>
            <a:endParaRPr sz="1800"/>
          </a:p>
        </p:txBody>
      </p:sp>
      <p:grpSp>
        <p:nvGrpSpPr>
          <p:cNvPr id="127"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37" name="Google Shape;137;p2"/>
          <p:cNvSpPr txBox="1"/>
          <p:nvPr>
            <p:ph type="title"/>
          </p:nvPr>
        </p:nvSpPr>
        <p:spPr>
          <a:xfrm>
            <a:off x="755650" y="546100"/>
            <a:ext cx="7416800" cy="5969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a:t>
            </a:r>
            <a:r>
              <a:rPr b="1" lang="en-US" sz="2000"/>
              <a:t>ευρωπαϊκών</a:t>
            </a:r>
            <a:r>
              <a:rPr b="1" lang="en-US" sz="2000"/>
              <a:t> πολιτικών συστημάτων</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b1e45ea6b1_0_173"/>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42900" lvl="0" marL="457200" rtl="0" algn="just">
              <a:lnSpc>
                <a:spcPct val="80000"/>
              </a:lnSpc>
              <a:spcBef>
                <a:spcPts val="0"/>
              </a:spcBef>
              <a:spcAft>
                <a:spcPts val="0"/>
              </a:spcAft>
              <a:buSzPts val="1800"/>
              <a:buAutoNum type="arabicPeriod"/>
            </a:pPr>
            <a:r>
              <a:rPr lang="en-US" sz="1800"/>
              <a:t>Ιρλανδία (στοιχεία από το προφίλ της χώρας στο site της Ε.Ε.)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Γενικά στοιχεία: </a:t>
            </a:r>
            <a:endParaRPr sz="1800"/>
          </a:p>
          <a:p>
            <a:pPr indent="0" lvl="0" marL="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Πρωτεύουσα: Δουβλίνο</a:t>
            </a:r>
            <a:endParaRPr sz="1800"/>
          </a:p>
          <a:p>
            <a:pPr indent="0" lvl="0" marL="457200" rtl="0" algn="just">
              <a:lnSpc>
                <a:spcPct val="80000"/>
              </a:lnSpc>
              <a:spcBef>
                <a:spcPts val="0"/>
              </a:spcBef>
              <a:spcAft>
                <a:spcPts val="0"/>
              </a:spcAft>
              <a:buNone/>
            </a:pPr>
            <a:r>
              <a:rPr lang="en-US" sz="1800"/>
              <a:t>Πληθυσμός: 5 εκ. </a:t>
            </a:r>
            <a:endParaRPr sz="1800"/>
          </a:p>
          <a:p>
            <a:pPr indent="0" lvl="0" marL="457200" rtl="0" algn="just">
              <a:lnSpc>
                <a:spcPct val="80000"/>
              </a:lnSpc>
              <a:spcBef>
                <a:spcPts val="0"/>
              </a:spcBef>
              <a:spcAft>
                <a:spcPts val="0"/>
              </a:spcAft>
              <a:buNone/>
            </a:pPr>
            <a:r>
              <a:rPr lang="en-US" sz="1800"/>
              <a:t>Μέλος της Ε.Ε. από το 1973</a:t>
            </a:r>
            <a:endParaRPr sz="1800"/>
          </a:p>
          <a:p>
            <a:pPr indent="0" lvl="0" marL="457200" rtl="0" algn="just">
              <a:lnSpc>
                <a:spcPct val="80000"/>
              </a:lnSpc>
              <a:spcBef>
                <a:spcPts val="0"/>
              </a:spcBef>
              <a:spcAft>
                <a:spcPts val="0"/>
              </a:spcAft>
              <a:buNone/>
            </a:pPr>
            <a:r>
              <a:rPr lang="en-US" sz="1800"/>
              <a:t>Γλώσσες, αγγλικά, ιρλανδικά</a:t>
            </a:r>
            <a:endParaRPr sz="1800"/>
          </a:p>
          <a:p>
            <a:pPr indent="0" lvl="0" marL="457200" rtl="0" algn="just">
              <a:lnSpc>
                <a:spcPct val="80000"/>
              </a:lnSpc>
              <a:spcBef>
                <a:spcPts val="0"/>
              </a:spcBef>
              <a:spcAft>
                <a:spcPts val="0"/>
              </a:spcAft>
              <a:buNone/>
            </a:pPr>
            <a:r>
              <a:rPr lang="en-US" sz="1800"/>
              <a:t>Μέλος του ευρώ από το 1999</a:t>
            </a:r>
            <a:endParaRPr sz="1800"/>
          </a:p>
          <a:p>
            <a:pPr indent="0" lvl="0" marL="457200" rtl="0" algn="just">
              <a:lnSpc>
                <a:spcPct val="80000"/>
              </a:lnSpc>
              <a:spcBef>
                <a:spcPts val="0"/>
              </a:spcBef>
              <a:spcAft>
                <a:spcPts val="0"/>
              </a:spcAft>
              <a:buNone/>
            </a:pPr>
            <a:r>
              <a:rPr lang="en-US" sz="1800"/>
              <a:t>Ρήτρα εξαίρεσης από τη ζώνη Σένγκεν</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a:p>
            <a:pPr indent="0" lvl="0" marL="0" rtl="0" algn="just">
              <a:lnSpc>
                <a:spcPct val="80000"/>
              </a:lnSpc>
              <a:spcBef>
                <a:spcPts val="0"/>
              </a:spcBef>
              <a:spcAft>
                <a:spcPts val="0"/>
              </a:spcAft>
              <a:buNone/>
            </a:pPr>
            <a:r>
              <a:rPr lang="en-US" sz="1800"/>
              <a:t>       Πολιτικό σύστημα: </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προεδρευόμενη κοινοβουλευτική δημοκρατία. Ο πρωθυπουργός </a:t>
            </a:r>
            <a:r>
              <a:rPr lang="en-US" sz="1800"/>
              <a:t>διορίζεται</a:t>
            </a:r>
            <a:r>
              <a:rPr lang="en-US" sz="1800"/>
              <a:t> τυπικά από τον πρόεδρο εφόσον όμως έχει την στήριξη του κοινοβουλίου (Κάτω Βουλή, Dail) και είναι αυτός που ασκεί την εκτελεστική εξουσία. Ο πρόεδρος είναι αρχηγός του κράτους αλλά έχει εθιμοτυπικές εξουσίες. Το κοινοβούλιο έχει δύο σώματα (άνω και κάτω Βουλή).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p:txBody>
      </p:sp>
      <p:grpSp>
        <p:nvGrpSpPr>
          <p:cNvPr id="143" name="Google Shape;143;g2b1e45ea6b1_0_173"/>
          <p:cNvGrpSpPr/>
          <p:nvPr/>
        </p:nvGrpSpPr>
        <p:grpSpPr>
          <a:xfrm>
            <a:off x="0" y="0"/>
            <a:ext cx="8985250" cy="611188"/>
            <a:chOff x="0" y="0"/>
            <a:chExt cx="5660" cy="385"/>
          </a:xfrm>
        </p:grpSpPr>
        <p:sp>
          <p:nvSpPr>
            <p:cNvPr id="144" name="Google Shape;144;g2b1e45ea6b1_0_17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5" name="Google Shape;145;g2b1e45ea6b1_0_17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6" name="Google Shape;146;g2b1e45ea6b1_0_17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7" name="Google Shape;147;g2b1e45ea6b1_0_17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8" name="Google Shape;148;g2b1e45ea6b1_0_17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9" name="Google Shape;149;g2b1e45ea6b1_0_17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0" name="Google Shape;150;g2b1e45ea6b1_0_17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1" name="Google Shape;151;g2b1e45ea6b1_0_17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2" name="Google Shape;152;g2b1e45ea6b1_0_17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53" name="Google Shape;153;g2b1e45ea6b1_0_17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b1e45ea6b1_0_188"/>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42900" lvl="0" marL="457200" rtl="0" algn="just">
              <a:lnSpc>
                <a:spcPct val="80000"/>
              </a:lnSpc>
              <a:spcBef>
                <a:spcPts val="0"/>
              </a:spcBef>
              <a:spcAft>
                <a:spcPts val="0"/>
              </a:spcAft>
              <a:buSzPts val="1800"/>
              <a:buAutoNum type="arabicPeriod"/>
            </a:pPr>
            <a:r>
              <a:rPr lang="en-US" sz="1800"/>
              <a:t>Ιρλανδία</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 Ένα αδύναμο </a:t>
            </a:r>
            <a:r>
              <a:rPr lang="en-US" sz="1800"/>
              <a:t>κοινοβούλιο</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Το ιρλανδικό κοινοβούλιο θεωρείται ως ένα από τα πιο αδύναμα (στην Ευρώπη ίσως και στον κόσμο)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Η κυβέρνηση κυριαρχεί στη νομοθετική διαδικασία και έτσι το κοινοβούλιο μετατρέπεται σε μια αρένα όπου οι βουλευτές ενδιαφέρονται κυρίως για να μεταφέρουν τα αιτήματα της περιφέρειάς τους. Ο λόγος για τον οποίο συμβαίνει αυτό μάλλον έχει σχέση με το εκλογικό σύστημα (μεταφερόμενη μονοσταυρία), που ευνοεί τις προσωπικές στρατηγικές.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Επίσης, το φύλο και η ηλικία των </a:t>
            </a:r>
            <a:r>
              <a:rPr lang="en-US" sz="1800"/>
              <a:t>βουλευτών</a:t>
            </a:r>
            <a:r>
              <a:rPr lang="en-US" sz="1800"/>
              <a:t> μάλλον δεν παίζουν κάποιο ρόλο Το σημαντικότερο είναι η κομματική ιεραρχία. Δηλαδή, όσοι είναι πιο ψηλά στην κομματική ιεραρχία είναι αυτοί που και στο κοινοβούλιο είναι οι πιο ενεργοί.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(Herzog, Mikhaylov, Weeks, 2021)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p:txBody>
      </p:sp>
      <p:grpSp>
        <p:nvGrpSpPr>
          <p:cNvPr id="159" name="Google Shape;159;g2b1e45ea6b1_0_188"/>
          <p:cNvGrpSpPr/>
          <p:nvPr/>
        </p:nvGrpSpPr>
        <p:grpSpPr>
          <a:xfrm>
            <a:off x="0" y="0"/>
            <a:ext cx="8985250" cy="611188"/>
            <a:chOff x="0" y="0"/>
            <a:chExt cx="5660" cy="385"/>
          </a:xfrm>
        </p:grpSpPr>
        <p:sp>
          <p:nvSpPr>
            <p:cNvPr id="160" name="Google Shape;160;g2b1e45ea6b1_0_18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1" name="Google Shape;161;g2b1e45ea6b1_0_18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2" name="Google Shape;162;g2b1e45ea6b1_0_18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3" name="Google Shape;163;g2b1e45ea6b1_0_18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4" name="Google Shape;164;g2b1e45ea6b1_0_18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5" name="Google Shape;165;g2b1e45ea6b1_0_18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6" name="Google Shape;166;g2b1e45ea6b1_0_18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7" name="Google Shape;167;g2b1e45ea6b1_0_18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8" name="Google Shape;168;g2b1e45ea6b1_0_18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69" name="Google Shape;169;g2b1e45ea6b1_0_18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b1e45ea6b1_0_203"/>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2. Σουηδία </a:t>
            </a:r>
            <a:r>
              <a:rPr lang="en-US" sz="1800"/>
              <a:t>(στοιχεία από το προφίλ της χώρας στο site της Ε.Ε.)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Γενικά στοιχεία: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rPr lang="en-US" sz="1800"/>
              <a:t>Πρωτεύουσα: Στοκχόλμη</a:t>
            </a:r>
            <a:endParaRPr sz="1800"/>
          </a:p>
          <a:p>
            <a:pPr indent="0" lvl="0" marL="457200" rtl="0" algn="just">
              <a:lnSpc>
                <a:spcPct val="80000"/>
              </a:lnSpc>
              <a:spcBef>
                <a:spcPts val="0"/>
              </a:spcBef>
              <a:spcAft>
                <a:spcPts val="0"/>
              </a:spcAft>
              <a:buClr>
                <a:schemeClr val="dk1"/>
              </a:buClr>
              <a:buSzPts val="1100"/>
              <a:buFont typeface="Arial"/>
              <a:buNone/>
            </a:pPr>
            <a:r>
              <a:rPr lang="en-US" sz="1800"/>
              <a:t>Πληθυσμός: 10,5 εκ. </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της Ε.Ε. από το 1995</a:t>
            </a:r>
            <a:endParaRPr sz="1800"/>
          </a:p>
          <a:p>
            <a:pPr indent="0" lvl="0" marL="457200" rtl="0" algn="just">
              <a:lnSpc>
                <a:spcPct val="80000"/>
              </a:lnSpc>
              <a:spcBef>
                <a:spcPts val="0"/>
              </a:spcBef>
              <a:spcAft>
                <a:spcPts val="0"/>
              </a:spcAft>
              <a:buClr>
                <a:schemeClr val="dk1"/>
              </a:buClr>
              <a:buSzPts val="1100"/>
              <a:buFont typeface="Arial"/>
              <a:buNone/>
            </a:pPr>
            <a:r>
              <a:rPr lang="en-US" sz="1800"/>
              <a:t>Γλώσσες, σουηδικά</a:t>
            </a:r>
            <a:endParaRPr sz="1800"/>
          </a:p>
          <a:p>
            <a:pPr indent="0" lvl="0" marL="457200" rtl="0" algn="just">
              <a:lnSpc>
                <a:spcPct val="80000"/>
              </a:lnSpc>
              <a:spcBef>
                <a:spcPts val="0"/>
              </a:spcBef>
              <a:spcAft>
                <a:spcPts val="0"/>
              </a:spcAft>
              <a:buClr>
                <a:schemeClr val="dk1"/>
              </a:buClr>
              <a:buSzPts val="1100"/>
              <a:buFont typeface="Arial"/>
              <a:buNone/>
            </a:pPr>
            <a:r>
              <a:rPr lang="en-US" sz="1800"/>
              <a:t>Δεν είναι μέλος του ευρώ</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στη ζώνη Σένγκεν από το 2001</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a:t>
            </a:r>
            <a:endParaRPr sz="1800"/>
          </a:p>
          <a:p>
            <a:pPr indent="0" lvl="0" marL="0" rtl="0" algn="just">
              <a:lnSpc>
                <a:spcPct val="80000"/>
              </a:lnSpc>
              <a:spcBef>
                <a:spcPts val="0"/>
              </a:spcBef>
              <a:spcAft>
                <a:spcPts val="0"/>
              </a:spcAft>
              <a:buClr>
                <a:schemeClr val="dk1"/>
              </a:buClr>
              <a:buSzPts val="1100"/>
              <a:buFont typeface="Arial"/>
              <a:buNone/>
            </a:pPr>
            <a:r>
              <a:rPr lang="en-US" sz="1800"/>
              <a:t>       Πολιτικό σύστημα: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342900" lvl="0" marL="457200" rtl="0" algn="just">
              <a:lnSpc>
                <a:spcPct val="80000"/>
              </a:lnSpc>
              <a:spcBef>
                <a:spcPts val="0"/>
              </a:spcBef>
              <a:spcAft>
                <a:spcPts val="0"/>
              </a:spcAft>
              <a:buSzPts val="1800"/>
              <a:buChar char="-"/>
            </a:pPr>
            <a:r>
              <a:rPr lang="en-US" sz="1800"/>
              <a:t>Συνταγματική μοναρχία και κοινοβουλευτική δημοκρατία. Ο Μονάρχης είναι ο αρχηγός του κράτους και ο πρωθυπουργός είναι ο επικεφαλής της κυβέρνησης. Ο πρωθυπουργός και η κυβέρνηση ασκούν την εκτελεστική εξουσίας. Ο Μονάρχης έχει εθιμοτυπικές εξουσίες. Η νομοθετική εξουσία ασκείται από το κοινοβούλιο.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p:txBody>
      </p:sp>
      <p:grpSp>
        <p:nvGrpSpPr>
          <p:cNvPr id="175" name="Google Shape;175;g2b1e45ea6b1_0_203"/>
          <p:cNvGrpSpPr/>
          <p:nvPr/>
        </p:nvGrpSpPr>
        <p:grpSpPr>
          <a:xfrm>
            <a:off x="0" y="0"/>
            <a:ext cx="8985250" cy="611188"/>
            <a:chOff x="0" y="0"/>
            <a:chExt cx="5660" cy="385"/>
          </a:xfrm>
        </p:grpSpPr>
        <p:sp>
          <p:nvSpPr>
            <p:cNvPr id="176" name="Google Shape;176;g2b1e45ea6b1_0_20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7" name="Google Shape;177;g2b1e45ea6b1_0_20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8" name="Google Shape;178;g2b1e45ea6b1_0_20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9" name="Google Shape;179;g2b1e45ea6b1_0_20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0" name="Google Shape;180;g2b1e45ea6b1_0_20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1" name="Google Shape;181;g2b1e45ea6b1_0_20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2" name="Google Shape;182;g2b1e45ea6b1_0_20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3" name="Google Shape;183;g2b1e45ea6b1_0_20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4" name="Google Shape;184;g2b1e45ea6b1_0_20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85" name="Google Shape;185;g2b1e45ea6b1_0_20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2b1e45ea6b1_0_21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2. Σουηδία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rPr lang="en-US" sz="1800"/>
              <a:t>Το τέλος της σουηδικής εξαίρεσης ή του σουηδικού παραδείγματος; (Pierre, 2015)</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H</a:t>
            </a:r>
            <a:r>
              <a:rPr lang="en-US" sz="1800"/>
              <a:t> Σουηδία θεωρούνταν ως μια εξαιρετικά σπάνια περίπτωση,  ένα ισχυρό κράτος πρόνοιας ενσωματωμένο σε μια καπιταλιστική οικονομία, με υψηλή φορολογία και εκτεταμένη αναδιανομή του πλούτου. </a:t>
            </a:r>
            <a:endParaRPr sz="1800"/>
          </a:p>
          <a:p>
            <a:pPr indent="-342900" lvl="0" marL="457200" rtl="0" algn="just">
              <a:lnSpc>
                <a:spcPct val="80000"/>
              </a:lnSpc>
              <a:spcBef>
                <a:spcPts val="0"/>
              </a:spcBef>
              <a:spcAft>
                <a:spcPts val="0"/>
              </a:spcAft>
              <a:buSzPts val="1800"/>
              <a:buChar char="-"/>
            </a:pPr>
            <a:r>
              <a:rPr lang="en-US" sz="1800"/>
              <a:t>Βασίστηκε σε αξίες όπως η ισονομία ο ισχυρός δημόσιος τομέας και η αναδιανομή του πλούτου. </a:t>
            </a:r>
            <a:endParaRPr sz="1800"/>
          </a:p>
          <a:p>
            <a:pPr indent="-342900" lvl="0" marL="457200" rtl="0" algn="just">
              <a:lnSpc>
                <a:spcPct val="80000"/>
              </a:lnSpc>
              <a:spcBef>
                <a:spcPts val="0"/>
              </a:spcBef>
              <a:spcAft>
                <a:spcPts val="0"/>
              </a:spcAft>
              <a:buSzPts val="1800"/>
              <a:buChar char="-"/>
            </a:pPr>
            <a:r>
              <a:rPr lang="en-US" sz="1800"/>
              <a:t>Πολλές από αυτές τις αξίες πλήττονται από τις περικοπές στον δημόσιο προϋπολογισμό, την παγκοσμιοποίηση και την εμφάνιση του νεοφιλελευθερισμού.</a:t>
            </a:r>
            <a:endParaRPr sz="1800"/>
          </a:p>
          <a:p>
            <a:pPr indent="-342900" lvl="0" marL="457200" rtl="0" algn="just">
              <a:lnSpc>
                <a:spcPct val="80000"/>
              </a:lnSpc>
              <a:spcBef>
                <a:spcPts val="0"/>
              </a:spcBef>
              <a:spcAft>
                <a:spcPts val="0"/>
              </a:spcAft>
              <a:buSzPts val="1800"/>
              <a:buChar char="-"/>
            </a:pPr>
            <a:r>
              <a:rPr lang="en-US" sz="1800"/>
              <a:t>Ωστόσο, η πολιτική και εκλογική συμπεριφορά, η θεσμική μεταρρύθμιση και η δημόσια διοίκηση συμμορφώνονται στις μέρες μας με τα κυρίαρχα διεθνή πρότυπα.</a:t>
            </a:r>
            <a:endParaRPr sz="1800"/>
          </a:p>
          <a:p>
            <a:pPr indent="-342900" lvl="0" marL="457200" rtl="0" algn="just">
              <a:lnSpc>
                <a:spcPct val="80000"/>
              </a:lnSpc>
              <a:spcBef>
                <a:spcPts val="0"/>
              </a:spcBef>
              <a:spcAft>
                <a:spcPts val="0"/>
              </a:spcAft>
              <a:buSzPts val="1800"/>
              <a:buChar char="-"/>
            </a:pPr>
            <a:r>
              <a:rPr lang="en-US" sz="1800"/>
              <a:t>Η Σουηδία δεν κατατάσσεται πλέον ως κορυφαία χώρα σε πολλούς δείκτες ποιότητας των δημόσιων υπηρεσιών ή ευημερίας. Αντιθέτως, η χώρα έχει πλησιάσει περισσότερο στο μέσο όρο των χωρών του ΟΟΣΑ. </a:t>
            </a:r>
            <a:endParaRPr sz="1800"/>
          </a:p>
          <a:p>
            <a:pPr indent="-342900" lvl="0" marL="457200" rtl="0" algn="just">
              <a:lnSpc>
                <a:spcPct val="80000"/>
              </a:lnSpc>
              <a:spcBef>
                <a:spcPts val="0"/>
              </a:spcBef>
              <a:spcAft>
                <a:spcPts val="0"/>
              </a:spcAft>
              <a:buSzPts val="1800"/>
              <a:buChar char="-"/>
            </a:pPr>
            <a:r>
              <a:rPr lang="en-US" sz="1800"/>
              <a:t>Στη διεθνή σκηνή, η προηγούμενη πολιτική της ουδετερότητας αμφισβητείται αν και διατηρεί τη θέση της ως υπέρμαχος των ανθρωπίνων δικαιωμάτων. </a:t>
            </a:r>
            <a:endParaRPr sz="1800"/>
          </a:p>
          <a:p>
            <a:pPr indent="-342900" lvl="0" marL="457200" rtl="0" algn="just">
              <a:lnSpc>
                <a:spcPct val="80000"/>
              </a:lnSpc>
              <a:spcBef>
                <a:spcPts val="0"/>
              </a:spcBef>
              <a:spcAft>
                <a:spcPts val="0"/>
              </a:spcAft>
              <a:buSzPts val="1800"/>
              <a:buChar char="-"/>
            </a:pPr>
            <a:r>
              <a:rPr lang="en-US" sz="1800"/>
              <a:t>Ωστόσο, σε μια παγκόσμια σύγκριση η Σουηδία εξακολουθεί να ξεχωρίζει ως μια πλούσια χώρα με εκτεταμένες υπηρεσίες πρόνοιας.</a:t>
            </a:r>
            <a:endParaRPr sz="1800"/>
          </a:p>
          <a:p>
            <a:pPr indent="-342900" lvl="0" marL="457200" rtl="0" algn="just">
              <a:lnSpc>
                <a:spcPct val="80000"/>
              </a:lnSpc>
              <a:spcBef>
                <a:spcPts val="0"/>
              </a:spcBef>
              <a:spcAft>
                <a:spcPts val="0"/>
              </a:spcAft>
              <a:buSzPts val="1800"/>
              <a:buChar char="-"/>
            </a:pPr>
            <a:r>
              <a:rPr lang="en-US" sz="1800"/>
              <a:t>Επίσης, ένα πολύ βασικό χαρακτηριστικό που αφορά και την εκτελεστική/ νομοθετική εξουσία και τη δημόσια σφαίρα είναι η έμφαση στη δημιουργία συναίνεσης (consensual politics) </a:t>
            </a:r>
            <a:endParaRPr sz="1800"/>
          </a:p>
        </p:txBody>
      </p:sp>
      <p:grpSp>
        <p:nvGrpSpPr>
          <p:cNvPr id="191" name="Google Shape;191;g2b1e45ea6b1_0_218"/>
          <p:cNvGrpSpPr/>
          <p:nvPr/>
        </p:nvGrpSpPr>
        <p:grpSpPr>
          <a:xfrm>
            <a:off x="0" y="0"/>
            <a:ext cx="8985250" cy="611188"/>
            <a:chOff x="0" y="0"/>
            <a:chExt cx="5660" cy="385"/>
          </a:xfrm>
        </p:grpSpPr>
        <p:sp>
          <p:nvSpPr>
            <p:cNvPr id="192" name="Google Shape;192;g2b1e45ea6b1_0_21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3" name="Google Shape;193;g2b1e45ea6b1_0_21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4" name="Google Shape;194;g2b1e45ea6b1_0_21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5" name="Google Shape;195;g2b1e45ea6b1_0_21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6" name="Google Shape;196;g2b1e45ea6b1_0_21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7" name="Google Shape;197;g2b1e45ea6b1_0_21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8" name="Google Shape;198;g2b1e45ea6b1_0_21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9" name="Google Shape;199;g2b1e45ea6b1_0_21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0" name="Google Shape;200;g2b1e45ea6b1_0_21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01" name="Google Shape;201;g2b1e45ea6b1_0_21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b1e45ea6b1_0_234"/>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3. Βέλγιο  </a:t>
            </a:r>
            <a:r>
              <a:rPr lang="en-US" sz="1800"/>
              <a:t>(στοιχεία από το προφίλ της χώρας στο site της Ε.Ε.)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Γενικά στοιχεία: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rPr lang="en-US" sz="1800"/>
              <a:t>Πρωτεύουσα: Βρυξέλλες</a:t>
            </a:r>
            <a:endParaRPr sz="1800"/>
          </a:p>
          <a:p>
            <a:pPr indent="0" lvl="0" marL="457200" rtl="0" algn="just">
              <a:lnSpc>
                <a:spcPct val="80000"/>
              </a:lnSpc>
              <a:spcBef>
                <a:spcPts val="0"/>
              </a:spcBef>
              <a:spcAft>
                <a:spcPts val="0"/>
              </a:spcAft>
              <a:buClr>
                <a:schemeClr val="dk1"/>
              </a:buClr>
              <a:buSzPts val="1100"/>
              <a:buFont typeface="Arial"/>
              <a:buNone/>
            </a:pPr>
            <a:r>
              <a:rPr lang="en-US" sz="1800"/>
              <a:t>Πληθυσμός: 11,6 εκ. </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της Ε.Ε. από το 1958</a:t>
            </a:r>
            <a:endParaRPr sz="1800"/>
          </a:p>
          <a:p>
            <a:pPr indent="0" lvl="0" marL="457200" rtl="0" algn="just">
              <a:lnSpc>
                <a:spcPct val="80000"/>
              </a:lnSpc>
              <a:spcBef>
                <a:spcPts val="0"/>
              </a:spcBef>
              <a:spcAft>
                <a:spcPts val="0"/>
              </a:spcAft>
              <a:buClr>
                <a:schemeClr val="dk1"/>
              </a:buClr>
              <a:buSzPts val="1100"/>
              <a:buFont typeface="Arial"/>
              <a:buNone/>
            </a:pPr>
            <a:r>
              <a:rPr lang="en-US" sz="1800"/>
              <a:t>Γλώσσες, ολλανδικά, γαλλικά και γερμανικά</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του ευρώ από το 1999</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στη ζώνη Σένγκεν από το 1995</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a:t>
            </a:r>
            <a:endParaRPr sz="1800"/>
          </a:p>
          <a:p>
            <a:pPr indent="0" lvl="0" marL="0" rtl="0" algn="just">
              <a:lnSpc>
                <a:spcPct val="80000"/>
              </a:lnSpc>
              <a:spcBef>
                <a:spcPts val="0"/>
              </a:spcBef>
              <a:spcAft>
                <a:spcPts val="0"/>
              </a:spcAft>
              <a:buClr>
                <a:schemeClr val="dk1"/>
              </a:buClr>
              <a:buSzPts val="1100"/>
              <a:buFont typeface="Arial"/>
              <a:buNone/>
            </a:pPr>
            <a:r>
              <a:rPr lang="en-US" sz="1800"/>
              <a:t>       Πολιτικό σύστημα: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342900" lvl="0" marL="457200" rtl="0" algn="just">
              <a:lnSpc>
                <a:spcPct val="80000"/>
              </a:lnSpc>
              <a:spcBef>
                <a:spcPts val="0"/>
              </a:spcBef>
              <a:spcAft>
                <a:spcPts val="0"/>
              </a:spcAft>
              <a:buSzPts val="1800"/>
              <a:buChar char="-"/>
            </a:pPr>
            <a:r>
              <a:rPr lang="en-US" sz="1800"/>
              <a:t>Είναι μια ομοσπονδιακή σ</a:t>
            </a:r>
            <a:r>
              <a:rPr lang="en-US" sz="1800"/>
              <a:t>υνταγματική μοναρχία στην οποία  ο μονάρχης είναι ο αρχηγός του κράτος και ο πρωθυπουργός είναι ο επικεφαλής της κυβέρνησης σε ένα πολυκομματικό σύστημα. Η λήψη των αποφάσεων δεν είναι συγκεντρωτική αλλά μοιρασμένη σε 3 επίπεδα (1- ομοσπονδιακή κυβέρνηση, 2- οι τρεις γλωσσικές κοινότητες, δηλαδή γαλλικά, γερμανικά και φλαμανδικά) και 3- οι τρεις περιοχές (Φλάνδρα, Βρυξέλλες και Βαλονία). Όλες είναι ισότιμες αλλά η ευθύνη τους αφορά διαφορετικούς τομείς. Ο ρόλος του μονάρχη ορίζεται αυστηρά από το Σύνταγμα. </a:t>
            </a:r>
            <a:endParaRPr sz="1800"/>
          </a:p>
          <a:p>
            <a:pPr indent="0" lvl="0" marL="457200" rtl="0" algn="just">
              <a:lnSpc>
                <a:spcPct val="80000"/>
              </a:lnSpc>
              <a:spcBef>
                <a:spcPts val="0"/>
              </a:spcBef>
              <a:spcAft>
                <a:spcPts val="0"/>
              </a:spcAft>
              <a:buNone/>
            </a:pPr>
            <a:r>
              <a:t/>
            </a:r>
            <a:endParaRPr sz="1800"/>
          </a:p>
          <a:p>
            <a:pPr indent="0" lvl="0" marL="457200" rtl="0" algn="just">
              <a:lnSpc>
                <a:spcPct val="80000"/>
              </a:lnSpc>
              <a:spcBef>
                <a:spcPts val="0"/>
              </a:spcBef>
              <a:spcAft>
                <a:spcPts val="0"/>
              </a:spcAft>
              <a:buNone/>
            </a:pPr>
            <a:r>
              <a:t/>
            </a:r>
            <a:endParaRPr sz="1800"/>
          </a:p>
        </p:txBody>
      </p:sp>
      <p:grpSp>
        <p:nvGrpSpPr>
          <p:cNvPr id="207" name="Google Shape;207;g2b1e45ea6b1_0_234"/>
          <p:cNvGrpSpPr/>
          <p:nvPr/>
        </p:nvGrpSpPr>
        <p:grpSpPr>
          <a:xfrm>
            <a:off x="0" y="0"/>
            <a:ext cx="8985250" cy="611188"/>
            <a:chOff x="0" y="0"/>
            <a:chExt cx="5660" cy="385"/>
          </a:xfrm>
        </p:grpSpPr>
        <p:sp>
          <p:nvSpPr>
            <p:cNvPr id="208" name="Google Shape;208;g2b1e45ea6b1_0_234"/>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9" name="Google Shape;209;g2b1e45ea6b1_0_234"/>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0" name="Google Shape;210;g2b1e45ea6b1_0_234"/>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1" name="Google Shape;211;g2b1e45ea6b1_0_234"/>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2" name="Google Shape;212;g2b1e45ea6b1_0_234"/>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3" name="Google Shape;213;g2b1e45ea6b1_0_234"/>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4" name="Google Shape;214;g2b1e45ea6b1_0_234"/>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5" name="Google Shape;215;g2b1e45ea6b1_0_234"/>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6" name="Google Shape;216;g2b1e45ea6b1_0_234"/>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17" name="Google Shape;217;g2b1e45ea6b1_0_234"/>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b1e45ea6b1_0_249"/>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3. Βέλγιο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Μια ομοσπονδία με δυσκολία διακυβέρνησης (η βελγική εξαίρεση) (Swenden, 2010) </a:t>
            </a:r>
            <a:endParaRPr sz="1800"/>
          </a:p>
          <a:p>
            <a:pPr indent="0" lvl="0" marL="0" rtl="0" algn="just">
              <a:lnSpc>
                <a:spcPct val="80000"/>
              </a:lnSpc>
              <a:spcBef>
                <a:spcPts val="0"/>
              </a:spcBef>
              <a:spcAft>
                <a:spcPts val="0"/>
              </a:spcAft>
              <a:buNone/>
            </a:pPr>
            <a:r>
              <a:t/>
            </a:r>
            <a:endParaRPr sz="1800"/>
          </a:p>
          <a:p>
            <a:pPr indent="-342900" lvl="0" marL="457200" rtl="0" algn="just">
              <a:lnSpc>
                <a:spcPct val="80000"/>
              </a:lnSpc>
              <a:spcBef>
                <a:spcPts val="0"/>
              </a:spcBef>
              <a:spcAft>
                <a:spcPts val="0"/>
              </a:spcAft>
              <a:buSzPts val="1800"/>
              <a:buChar char="-"/>
            </a:pPr>
            <a:r>
              <a:rPr lang="en-US" sz="1800"/>
              <a:t>Τις τελευταίες δεκαετίες, λίγες σύγχρονες δημοκρατίες έχουν περάσει από τόσες συνταγματικές αναταραχές όσο το Βέλγιο. </a:t>
            </a:r>
            <a:endParaRPr sz="1800"/>
          </a:p>
          <a:p>
            <a:pPr indent="-342900" lvl="0" marL="457200" rtl="0" algn="just">
              <a:lnSpc>
                <a:spcPct val="80000"/>
              </a:lnSpc>
              <a:spcBef>
                <a:spcPts val="0"/>
              </a:spcBef>
              <a:spcAft>
                <a:spcPts val="0"/>
              </a:spcAft>
              <a:buSzPts val="1800"/>
              <a:buChar char="-"/>
            </a:pPr>
            <a:r>
              <a:rPr lang="en-US" sz="1800"/>
              <a:t>Λίγες σύγχρονες δημοκρατίες συνδυάζουν τόσα πολλά συστατικά που ενδιαφέρουν τη συγκριτική πολιτική επιστήμη.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(1) ο συνεταιρισμός, στο βελγικό πλαίσιο, που χρησιμοποιήθηκε αρχικά για να χαρακτηρίσει την παροχή βασικών υπηρεσιών πρόνοιας (υγεία, εκπαίδευση) από ιδεολογικά καθορισμένες οργανώσεις-πυλώνες, που ερμηνεύτηκε πιο πρόσφατα ως καταμερισμός της εξουσίας μεταξύ των δύο μεγάλων γλωσσικών ομάδων εντός του κράτους</a:t>
            </a:r>
            <a:endParaRPr sz="1800"/>
          </a:p>
          <a:p>
            <a:pPr indent="0" lvl="0" marL="0" rtl="0" algn="just">
              <a:lnSpc>
                <a:spcPct val="80000"/>
              </a:lnSpc>
              <a:spcBef>
                <a:spcPts val="0"/>
              </a:spcBef>
              <a:spcAft>
                <a:spcPts val="0"/>
              </a:spcAft>
              <a:buNone/>
            </a:pPr>
            <a:r>
              <a:rPr lang="en-US" sz="1800"/>
              <a:t>(2) ο ισχυρός εναγκαλισμός των πολιτικών κομμάτων στο κράτος ("κομματοκρατία"), καθώς και η ανάπτυξη και ο πρόσφατος κατακερματισμός του κομματικού συστήματος, το οποίο βασίζεται σε διάφορες διασπάσεις (κράτος-εκκλησία, βιομηχανία-εργαζόμενοι, γλωσσική διάσπαση)</a:t>
            </a:r>
            <a:endParaRPr sz="1800"/>
          </a:p>
          <a:p>
            <a:pPr indent="0" lvl="0" marL="0" rtl="0" algn="just">
              <a:lnSpc>
                <a:spcPct val="80000"/>
              </a:lnSpc>
              <a:spcBef>
                <a:spcPts val="0"/>
              </a:spcBef>
              <a:spcAft>
                <a:spcPts val="0"/>
              </a:spcAft>
              <a:buNone/>
            </a:pPr>
            <a:r>
              <a:rPr lang="en-US" sz="1800"/>
              <a:t>(3) η άνοδος του δεξιού λαϊκισμού</a:t>
            </a:r>
            <a:endParaRPr sz="1800"/>
          </a:p>
          <a:p>
            <a:pPr indent="0" lvl="0" marL="0" rtl="0" algn="just">
              <a:lnSpc>
                <a:spcPct val="80000"/>
              </a:lnSpc>
              <a:spcBef>
                <a:spcPts val="0"/>
              </a:spcBef>
              <a:spcAft>
                <a:spcPts val="0"/>
              </a:spcAft>
              <a:buNone/>
            </a:pPr>
            <a:r>
              <a:rPr lang="en-US" sz="1800"/>
              <a:t>(4) ο γρίφος του πώς μια μικρή και ανοικτή οικονομία όπως το Βέλγιο κατάφερε να επιβιώσει σε έναν ολοένα και περισσότερο παγκοσμιοποιημένο κόσμο</a:t>
            </a:r>
            <a:endParaRPr sz="1800"/>
          </a:p>
          <a:p>
            <a:pPr indent="0" lvl="0" marL="0" rtl="0" algn="just">
              <a:lnSpc>
                <a:spcPct val="80000"/>
              </a:lnSpc>
              <a:spcBef>
                <a:spcPts val="0"/>
              </a:spcBef>
              <a:spcAft>
                <a:spcPts val="0"/>
              </a:spcAft>
              <a:buNone/>
            </a:pPr>
            <a:r>
              <a:rPr lang="en-US" sz="1800"/>
              <a:t>(5) η πρόσφατη ομοσπονδιοποίηση του Βελγίου και η ικανότητά της να κρατήσει ενωμένο αυτό το διπολικό, πολυεθνικό και πράγματι "διχασμένο" κράτος.</a:t>
            </a:r>
            <a:endParaRPr sz="1800"/>
          </a:p>
          <a:p>
            <a:pPr indent="0" lvl="0" marL="457200" rtl="0" algn="just">
              <a:lnSpc>
                <a:spcPct val="80000"/>
              </a:lnSpc>
              <a:spcBef>
                <a:spcPts val="0"/>
              </a:spcBef>
              <a:spcAft>
                <a:spcPts val="0"/>
              </a:spcAft>
              <a:buNone/>
            </a:pPr>
            <a:r>
              <a:t/>
            </a:r>
            <a:endParaRPr sz="1800"/>
          </a:p>
        </p:txBody>
      </p:sp>
      <p:grpSp>
        <p:nvGrpSpPr>
          <p:cNvPr id="223" name="Google Shape;223;g2b1e45ea6b1_0_249"/>
          <p:cNvGrpSpPr/>
          <p:nvPr/>
        </p:nvGrpSpPr>
        <p:grpSpPr>
          <a:xfrm>
            <a:off x="0" y="0"/>
            <a:ext cx="8985250" cy="611188"/>
            <a:chOff x="0" y="0"/>
            <a:chExt cx="5660" cy="385"/>
          </a:xfrm>
        </p:grpSpPr>
        <p:sp>
          <p:nvSpPr>
            <p:cNvPr id="224" name="Google Shape;224;g2b1e45ea6b1_0_249"/>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5" name="Google Shape;225;g2b1e45ea6b1_0_249"/>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6" name="Google Shape;226;g2b1e45ea6b1_0_249"/>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7" name="Google Shape;227;g2b1e45ea6b1_0_249"/>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8" name="Google Shape;228;g2b1e45ea6b1_0_249"/>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9" name="Google Shape;229;g2b1e45ea6b1_0_249"/>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0" name="Google Shape;230;g2b1e45ea6b1_0_249"/>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1" name="Google Shape;231;g2b1e45ea6b1_0_249"/>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2" name="Google Shape;232;g2b1e45ea6b1_0_249"/>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33" name="Google Shape;233;g2b1e45ea6b1_0_249"/>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2b1e45ea6b1_0_265"/>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80000"/>
              </a:lnSpc>
              <a:spcBef>
                <a:spcPts val="0"/>
              </a:spcBef>
              <a:spcAft>
                <a:spcPts val="0"/>
              </a:spcAft>
              <a:buClr>
                <a:schemeClr val="lt2"/>
              </a:buClr>
              <a:buSzPts val="1350"/>
              <a:buFont typeface="Noto Sans Symbols"/>
              <a:buNone/>
            </a:pPr>
            <a:r>
              <a:t/>
            </a:r>
            <a:endParaRPr sz="1800"/>
          </a:p>
          <a:p>
            <a:pPr indent="0" lvl="0" marL="0" rtl="0" algn="just">
              <a:lnSpc>
                <a:spcPct val="80000"/>
              </a:lnSpc>
              <a:spcBef>
                <a:spcPts val="0"/>
              </a:spcBef>
              <a:spcAft>
                <a:spcPts val="0"/>
              </a:spcAft>
              <a:buNone/>
            </a:pPr>
            <a:r>
              <a:rPr lang="en-US" sz="1800"/>
              <a:t>4. Ιταλία </a:t>
            </a:r>
            <a:r>
              <a:rPr lang="en-US" sz="1800"/>
              <a:t>(στοιχεία από το προφίλ της χώρας στο site της Ε.Ε.)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Γενικά στοιχεία: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457200" rtl="0" algn="just">
              <a:lnSpc>
                <a:spcPct val="80000"/>
              </a:lnSpc>
              <a:spcBef>
                <a:spcPts val="0"/>
              </a:spcBef>
              <a:spcAft>
                <a:spcPts val="0"/>
              </a:spcAft>
              <a:buClr>
                <a:schemeClr val="dk1"/>
              </a:buClr>
              <a:buSzPts val="1100"/>
              <a:buFont typeface="Arial"/>
              <a:buNone/>
            </a:pPr>
            <a:r>
              <a:rPr lang="en-US" sz="1800"/>
              <a:t>Πρωτεύουσα: Ρώμη</a:t>
            </a:r>
            <a:endParaRPr sz="1800"/>
          </a:p>
          <a:p>
            <a:pPr indent="0" lvl="0" marL="457200" rtl="0" algn="just">
              <a:lnSpc>
                <a:spcPct val="80000"/>
              </a:lnSpc>
              <a:spcBef>
                <a:spcPts val="0"/>
              </a:spcBef>
              <a:spcAft>
                <a:spcPts val="0"/>
              </a:spcAft>
              <a:buClr>
                <a:schemeClr val="dk1"/>
              </a:buClr>
              <a:buSzPts val="1100"/>
              <a:buFont typeface="Arial"/>
              <a:buNone/>
            </a:pPr>
            <a:r>
              <a:rPr lang="en-US" sz="1800"/>
              <a:t>Πληθυσμός:  59,1 εκ. </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της Ε.Ε. από το 1958</a:t>
            </a:r>
            <a:endParaRPr sz="1800"/>
          </a:p>
          <a:p>
            <a:pPr indent="0" lvl="0" marL="457200" rtl="0" algn="just">
              <a:lnSpc>
                <a:spcPct val="80000"/>
              </a:lnSpc>
              <a:spcBef>
                <a:spcPts val="0"/>
              </a:spcBef>
              <a:spcAft>
                <a:spcPts val="0"/>
              </a:spcAft>
              <a:buClr>
                <a:schemeClr val="dk1"/>
              </a:buClr>
              <a:buSzPts val="1100"/>
              <a:buFont typeface="Arial"/>
              <a:buNone/>
            </a:pPr>
            <a:r>
              <a:rPr lang="en-US" sz="1800"/>
              <a:t>Γλώσσες, ιταλικά</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του ευρώ από το 1999</a:t>
            </a:r>
            <a:endParaRPr sz="1800"/>
          </a:p>
          <a:p>
            <a:pPr indent="0" lvl="0" marL="457200" rtl="0" algn="just">
              <a:lnSpc>
                <a:spcPct val="80000"/>
              </a:lnSpc>
              <a:spcBef>
                <a:spcPts val="0"/>
              </a:spcBef>
              <a:spcAft>
                <a:spcPts val="0"/>
              </a:spcAft>
              <a:buClr>
                <a:schemeClr val="dk1"/>
              </a:buClr>
              <a:buSzPts val="1100"/>
              <a:buFont typeface="Arial"/>
              <a:buNone/>
            </a:pPr>
            <a:r>
              <a:rPr lang="en-US" sz="1800"/>
              <a:t>Μέλος στη ζώνη Σένγκεν από το 1997</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0" lvl="0" marL="0" rtl="0" algn="just">
              <a:lnSpc>
                <a:spcPct val="80000"/>
              </a:lnSpc>
              <a:spcBef>
                <a:spcPts val="0"/>
              </a:spcBef>
              <a:spcAft>
                <a:spcPts val="0"/>
              </a:spcAft>
              <a:buClr>
                <a:schemeClr val="dk1"/>
              </a:buClr>
              <a:buSzPts val="1100"/>
              <a:buFont typeface="Arial"/>
              <a:buNone/>
            </a:pPr>
            <a:r>
              <a:rPr lang="en-US" sz="1800"/>
              <a:t>      </a:t>
            </a:r>
            <a:endParaRPr sz="1800"/>
          </a:p>
          <a:p>
            <a:pPr indent="0" lvl="0" marL="0" rtl="0" algn="just">
              <a:lnSpc>
                <a:spcPct val="80000"/>
              </a:lnSpc>
              <a:spcBef>
                <a:spcPts val="0"/>
              </a:spcBef>
              <a:spcAft>
                <a:spcPts val="0"/>
              </a:spcAft>
              <a:buClr>
                <a:schemeClr val="dk1"/>
              </a:buClr>
              <a:buSzPts val="1100"/>
              <a:buFont typeface="Arial"/>
              <a:buNone/>
            </a:pPr>
            <a:r>
              <a:rPr lang="en-US" sz="1800"/>
              <a:t>       Πολιτικό σύστημα: </a:t>
            </a:r>
            <a:endParaRPr sz="1800"/>
          </a:p>
          <a:p>
            <a:pPr indent="0" lvl="0" marL="0" rtl="0" algn="just">
              <a:lnSpc>
                <a:spcPct val="80000"/>
              </a:lnSpc>
              <a:spcBef>
                <a:spcPts val="0"/>
              </a:spcBef>
              <a:spcAft>
                <a:spcPts val="0"/>
              </a:spcAft>
              <a:buClr>
                <a:schemeClr val="dk1"/>
              </a:buClr>
              <a:buSzPts val="1100"/>
              <a:buFont typeface="Arial"/>
              <a:buNone/>
            </a:pPr>
            <a:r>
              <a:t/>
            </a:r>
            <a:endParaRPr sz="1800"/>
          </a:p>
          <a:p>
            <a:pPr indent="-342900" lvl="0" marL="457200" rtl="0" algn="just">
              <a:lnSpc>
                <a:spcPct val="80000"/>
              </a:lnSpc>
              <a:spcBef>
                <a:spcPts val="0"/>
              </a:spcBef>
              <a:spcAft>
                <a:spcPts val="0"/>
              </a:spcAft>
              <a:buSzPts val="1800"/>
              <a:buChar char="-"/>
            </a:pPr>
            <a:r>
              <a:rPr lang="en-US" sz="1800"/>
              <a:t>Είναι μια προεδρευόμενη κοινοβουλευτική δημοκρατία. Ο πρωθυπουργός είναι ο επικεφαλής της κυβέρνησης και ασκεί την εκτελεστική εξουσία ενώ ο πρόεδρος είναι ο αρχηγός του κράτους αλλά έχει εθιμοτυπικές εξουσίες. Το κοινοβούλιο αποτελείται από δύο σώματα, τη Βουλή και τη Γερουσία.</a:t>
            </a:r>
            <a:endParaRPr sz="1800"/>
          </a:p>
          <a:p>
            <a:pPr indent="0" lvl="0" marL="45720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a:p>
            <a:pPr indent="0" lvl="0" marL="0" rtl="0" algn="just">
              <a:lnSpc>
                <a:spcPct val="80000"/>
              </a:lnSpc>
              <a:spcBef>
                <a:spcPts val="0"/>
              </a:spcBef>
              <a:spcAft>
                <a:spcPts val="0"/>
              </a:spcAft>
              <a:buNone/>
            </a:pPr>
            <a:r>
              <a:t/>
            </a:r>
            <a:endParaRPr sz="1800"/>
          </a:p>
          <a:p>
            <a:pPr indent="0" lvl="0" marL="0" rtl="0" algn="just">
              <a:lnSpc>
                <a:spcPct val="80000"/>
              </a:lnSpc>
              <a:spcBef>
                <a:spcPts val="0"/>
              </a:spcBef>
              <a:spcAft>
                <a:spcPts val="0"/>
              </a:spcAft>
              <a:buNone/>
            </a:pPr>
            <a:r>
              <a:rPr lang="en-US" sz="1800"/>
              <a:t>    </a:t>
            </a:r>
            <a:endParaRPr sz="1800"/>
          </a:p>
        </p:txBody>
      </p:sp>
      <p:grpSp>
        <p:nvGrpSpPr>
          <p:cNvPr id="239" name="Google Shape;239;g2b1e45ea6b1_0_265"/>
          <p:cNvGrpSpPr/>
          <p:nvPr/>
        </p:nvGrpSpPr>
        <p:grpSpPr>
          <a:xfrm>
            <a:off x="0" y="0"/>
            <a:ext cx="8985250" cy="611188"/>
            <a:chOff x="0" y="0"/>
            <a:chExt cx="5660" cy="385"/>
          </a:xfrm>
        </p:grpSpPr>
        <p:sp>
          <p:nvSpPr>
            <p:cNvPr id="240" name="Google Shape;240;g2b1e45ea6b1_0_265"/>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1" name="Google Shape;241;g2b1e45ea6b1_0_265"/>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2" name="Google Shape;242;g2b1e45ea6b1_0_265"/>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3" name="Google Shape;243;g2b1e45ea6b1_0_265"/>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4" name="Google Shape;244;g2b1e45ea6b1_0_265"/>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5" name="Google Shape;245;g2b1e45ea6b1_0_265"/>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6" name="Google Shape;246;g2b1e45ea6b1_0_265"/>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7" name="Google Shape;247;g2b1e45ea6b1_0_265"/>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8" name="Google Shape;248;g2b1e45ea6b1_0_265"/>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49" name="Google Shape;249;g2b1e45ea6b1_0_265"/>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Συνοπτική παρουσίαση βασικών γνωρισμάτων των ευρωπαϊκών πολιτικών συστημάτων</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2011-02-18T06:08:25Z</dcterms:created>
  <dc:creator>mmarkouli</dc:creator>
</cp:coreProperties>
</file>