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sldIdLst>
    <p:sldId id="256" r:id="rId2"/>
    <p:sldId id="257" r:id="rId3"/>
    <p:sldId id="258" r:id="rId4"/>
    <p:sldId id="259" r:id="rId5"/>
    <p:sldId id="260" r:id="rId6"/>
    <p:sldId id="262" r:id="rId7"/>
    <p:sldId id="261" r:id="rId8"/>
    <p:sldId id="263" r:id="rId9"/>
    <p:sldId id="264" r:id="rId10"/>
    <p:sldId id="265" r:id="rId11"/>
    <p:sldId id="294" r:id="rId12"/>
    <p:sldId id="266" r:id="rId13"/>
    <p:sldId id="267" r:id="rId14"/>
    <p:sldId id="268" r:id="rId15"/>
    <p:sldId id="269" r:id="rId16"/>
    <p:sldId id="270" r:id="rId17"/>
    <p:sldId id="271" r:id="rId18"/>
    <p:sldId id="272" r:id="rId19"/>
    <p:sldId id="273" r:id="rId20"/>
    <p:sldId id="274" r:id="rId21"/>
    <p:sldId id="275" r:id="rId22"/>
    <p:sldId id="295" r:id="rId23"/>
    <p:sldId id="276" r:id="rId24"/>
    <p:sldId id="277" r:id="rId25"/>
    <p:sldId id="296" r:id="rId26"/>
    <p:sldId id="278" r:id="rId27"/>
    <p:sldId id="297" r:id="rId28"/>
    <p:sldId id="279" r:id="rId29"/>
    <p:sldId id="302" r:id="rId30"/>
    <p:sldId id="303" r:id="rId31"/>
    <p:sldId id="304" r:id="rId32"/>
    <p:sldId id="301" r:id="rId33"/>
    <p:sldId id="298" r:id="rId34"/>
    <p:sldId id="280" r:id="rId35"/>
    <p:sldId id="281" r:id="rId36"/>
    <p:sldId id="299" r:id="rId37"/>
    <p:sldId id="282" r:id="rId38"/>
    <p:sldId id="283" r:id="rId39"/>
    <p:sldId id="284" r:id="rId40"/>
    <p:sldId id="285" r:id="rId41"/>
    <p:sldId id="286" r:id="rId42"/>
    <p:sldId id="287" r:id="rId43"/>
    <p:sldId id="288" r:id="rId44"/>
    <p:sldId id="289" r:id="rId45"/>
    <p:sldId id="290" r:id="rId46"/>
    <p:sldId id="291" r:id="rId47"/>
    <p:sldId id="292" r:id="rId48"/>
    <p:sldId id="300" r:id="rId49"/>
    <p:sldId id="293" r:id="rId50"/>
    <p:sldId id="314" r:id="rId51"/>
    <p:sldId id="315" r:id="rId52"/>
    <p:sldId id="316" r:id="rId53"/>
    <p:sldId id="317" r:id="rId54"/>
    <p:sldId id="318" r:id="rId55"/>
    <p:sldId id="319" r:id="rId56"/>
    <p:sldId id="320" r:id="rId57"/>
    <p:sldId id="324" r:id="rId58"/>
    <p:sldId id="334" r:id="rId59"/>
    <p:sldId id="337" r:id="rId60"/>
    <p:sldId id="335" r:id="rId61"/>
    <p:sldId id="336" r:id="rId62"/>
    <p:sldId id="321" r:id="rId63"/>
    <p:sldId id="322" r:id="rId64"/>
    <p:sldId id="325" r:id="rId65"/>
    <p:sldId id="326" r:id="rId66"/>
    <p:sldId id="323" r:id="rId67"/>
    <p:sldId id="330" r:id="rId68"/>
    <p:sldId id="346" r:id="rId69"/>
    <p:sldId id="348" r:id="rId70"/>
    <p:sldId id="349" r:id="rId71"/>
    <p:sldId id="347"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keled bilali" initials="eb" lastIdx="1" clrIdx="0">
    <p:extLst>
      <p:ext uri="{19B8F6BF-5375-455C-9EA6-DF929625EA0E}">
        <p15:presenceInfo xmlns:p15="http://schemas.microsoft.com/office/powerpoint/2012/main" userId="c407fa87e338bb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86" d="100"/>
          <a:sy n="86" d="100"/>
        </p:scale>
        <p:origin x="5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FA6E2D18-AF4F-4D77-B57B-693BC00781C2}" type="datetimeFigureOut">
              <a:rPr lang="el-GR" smtClean="0"/>
              <a:t>13/3/2024</a:t>
            </a:fld>
            <a:endParaRPr lang="el-G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l-G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0BDBA719-87BA-49C9-AEE7-1BEF14D328E4}" type="slidenum">
              <a:rPr lang="el-GR" smtClean="0"/>
              <a:t>‹#›</a:t>
            </a:fld>
            <a:endParaRPr lang="el-GR"/>
          </a:p>
        </p:txBody>
      </p:sp>
    </p:spTree>
    <p:extLst>
      <p:ext uri="{BB962C8B-B14F-4D97-AF65-F5344CB8AC3E}">
        <p14:creationId xmlns:p14="http://schemas.microsoft.com/office/powerpoint/2010/main" val="245262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A6E2D18-AF4F-4D77-B57B-693BC00781C2}" type="datetimeFigureOut">
              <a:rPr lang="el-GR" smtClean="0"/>
              <a:t>13/3/2024</a:t>
            </a:fld>
            <a:endParaRPr lang="el-GR"/>
          </a:p>
        </p:txBody>
      </p:sp>
      <p:sp>
        <p:nvSpPr>
          <p:cNvPr id="6" name="Footer Placeholder 5"/>
          <p:cNvSpPr>
            <a:spLocks noGrp="1"/>
          </p:cNvSpPr>
          <p:nvPr>
            <p:ph type="ftr" sz="quarter" idx="11"/>
          </p:nvPr>
        </p:nvSpPr>
        <p:spPr/>
        <p:txBody>
          <a:bodyPr/>
          <a:lstStyle/>
          <a:p>
            <a:endParaRPr lang="el-G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272262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6E2D18-AF4F-4D77-B57B-693BC00781C2}" type="datetimeFigureOut">
              <a:rPr lang="el-GR" smtClean="0"/>
              <a:t>13/3/2024</a:t>
            </a:fld>
            <a:endParaRPr lang="el-GR"/>
          </a:p>
        </p:txBody>
      </p:sp>
      <p:sp>
        <p:nvSpPr>
          <p:cNvPr id="5" name="Footer Placeholder 4"/>
          <p:cNvSpPr>
            <a:spLocks noGrp="1"/>
          </p:cNvSpPr>
          <p:nvPr>
            <p:ph type="ftr" sz="quarter" idx="11"/>
          </p:nvPr>
        </p:nvSpPr>
        <p:spPr/>
        <p:txBody>
          <a:body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115255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6E2D18-AF4F-4D77-B57B-693BC00781C2}" type="datetimeFigureOut">
              <a:rPr lang="el-GR" smtClean="0"/>
              <a:t>13/3/2024</a:t>
            </a:fld>
            <a:endParaRPr lang="el-GR"/>
          </a:p>
        </p:txBody>
      </p:sp>
      <p:sp>
        <p:nvSpPr>
          <p:cNvPr id="5" name="Footer Placeholder 4"/>
          <p:cNvSpPr>
            <a:spLocks noGrp="1"/>
          </p:cNvSpPr>
          <p:nvPr>
            <p:ph type="ftr" sz="quarter" idx="11"/>
          </p:nvPr>
        </p:nvSpPr>
        <p:spPr/>
        <p:txBody>
          <a:bodyPr/>
          <a:lstStyle/>
          <a:p>
            <a:endParaRPr lang="el-G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8985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6E2D18-AF4F-4D77-B57B-693BC00781C2}" type="datetimeFigureOut">
              <a:rPr lang="el-GR" smtClean="0"/>
              <a:t>13/3/2024</a:t>
            </a:fld>
            <a:endParaRPr lang="el-GR"/>
          </a:p>
        </p:txBody>
      </p:sp>
      <p:sp>
        <p:nvSpPr>
          <p:cNvPr id="5" name="Footer Placeholder 4"/>
          <p:cNvSpPr>
            <a:spLocks noGrp="1"/>
          </p:cNvSpPr>
          <p:nvPr>
            <p:ph type="ftr" sz="quarter" idx="11"/>
          </p:nvPr>
        </p:nvSpPr>
        <p:spPr/>
        <p:txBody>
          <a:bodyPr/>
          <a:lstStyle/>
          <a:p>
            <a:endParaRPr lang="el-G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2567752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A6E2D18-AF4F-4D77-B57B-693BC00781C2}" type="datetimeFigureOut">
              <a:rPr lang="el-GR" smtClean="0"/>
              <a:t>13/3/2024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3908160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A6E2D18-AF4F-4D77-B57B-693BC00781C2}" type="datetimeFigureOut">
              <a:rPr lang="el-GR" smtClean="0"/>
              <a:t>13/3/2024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89001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6E2D18-AF4F-4D77-B57B-693BC00781C2}" type="datetimeFigureOut">
              <a:rPr lang="el-GR" smtClean="0"/>
              <a:t>13/3/2024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88750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6E2D18-AF4F-4D77-B57B-693BC00781C2}" type="datetimeFigureOut">
              <a:rPr lang="el-GR" smtClean="0"/>
              <a:t>13/3/2024</a:t>
            </a:fld>
            <a:endParaRPr lang="el-GR"/>
          </a:p>
        </p:txBody>
      </p:sp>
      <p:sp>
        <p:nvSpPr>
          <p:cNvPr id="5" name="Footer Placeholder 4"/>
          <p:cNvSpPr>
            <a:spLocks noGrp="1"/>
          </p:cNvSpPr>
          <p:nvPr>
            <p:ph type="ftr" sz="quarter" idx="11"/>
          </p:nvPr>
        </p:nvSpPr>
        <p:spPr/>
        <p:txBody>
          <a:bodyPr/>
          <a:lstStyle/>
          <a:p>
            <a:endParaRPr lang="el-G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181188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6E2D18-AF4F-4D77-B57B-693BC00781C2}" type="datetimeFigureOut">
              <a:rPr lang="el-GR" smtClean="0"/>
              <a:t>13/3/2024</a:t>
            </a:fld>
            <a:endParaRPr lang="el-GR"/>
          </a:p>
        </p:txBody>
      </p:sp>
      <p:sp>
        <p:nvSpPr>
          <p:cNvPr id="5" name="Footer Placeholder 4"/>
          <p:cNvSpPr>
            <a:spLocks noGrp="1"/>
          </p:cNvSpPr>
          <p:nvPr>
            <p:ph type="ftr" sz="quarter" idx="11"/>
          </p:nvPr>
        </p:nvSpPr>
        <p:spPr/>
        <p:txBody>
          <a:bodyPr/>
          <a:lstStyle>
            <a:lvl1pPr>
              <a:defRPr sz="1000" b="1"/>
            </a:lvl1pPr>
          </a:lstStyle>
          <a:p>
            <a:endParaRPr lang="el-GR"/>
          </a:p>
        </p:txBody>
      </p:sp>
      <p:sp>
        <p:nvSpPr>
          <p:cNvPr id="6" name="Slide Number Placeholder 5"/>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388981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6E2D18-AF4F-4D77-B57B-693BC00781C2}" type="datetimeFigureOut">
              <a:rPr lang="el-GR" smtClean="0"/>
              <a:t>13/3/2024</a:t>
            </a:fld>
            <a:endParaRPr lang="el-GR"/>
          </a:p>
        </p:txBody>
      </p:sp>
      <p:sp>
        <p:nvSpPr>
          <p:cNvPr id="5" name="Footer Placeholder 4"/>
          <p:cNvSpPr>
            <a:spLocks noGrp="1"/>
          </p:cNvSpPr>
          <p:nvPr>
            <p:ph type="ftr" sz="quarter" idx="11"/>
          </p:nvPr>
        </p:nvSpPr>
        <p:spPr/>
        <p:txBody>
          <a:bodyPr/>
          <a:lstStyle>
            <a:lvl1pPr>
              <a:defRPr sz="1000" b="1"/>
            </a:lvl1pPr>
          </a:lstStyle>
          <a:p>
            <a:endParaRPr lang="el-G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103035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A6E2D18-AF4F-4D77-B57B-693BC00781C2}" type="datetimeFigureOut">
              <a:rPr lang="el-GR" smtClean="0"/>
              <a:t>13/3/2024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156293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A6E2D18-AF4F-4D77-B57B-693BC00781C2}" type="datetimeFigureOut">
              <a:rPr lang="el-GR" smtClean="0"/>
              <a:t>13/3/2024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425581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A6E2D18-AF4F-4D77-B57B-693BC00781C2}" type="datetimeFigureOut">
              <a:rPr lang="el-GR" smtClean="0"/>
              <a:t>13/3/2024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76300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E2D18-AF4F-4D77-B57B-693BC00781C2}" type="datetimeFigureOut">
              <a:rPr lang="el-GR" smtClean="0"/>
              <a:t>13/3/2024</a:t>
            </a:fld>
            <a:endParaRPr lang="el-GR"/>
          </a:p>
        </p:txBody>
      </p:sp>
      <p:sp>
        <p:nvSpPr>
          <p:cNvPr id="3" name="Footer Placeholder 2"/>
          <p:cNvSpPr>
            <a:spLocks noGrp="1"/>
          </p:cNvSpPr>
          <p:nvPr>
            <p:ph type="ftr" sz="quarter" idx="11"/>
          </p:nvPr>
        </p:nvSpPr>
        <p:spPr/>
        <p:txBody>
          <a:bodyPr/>
          <a:lstStyle/>
          <a:p>
            <a:endParaRPr lang="el-G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373749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A6E2D18-AF4F-4D77-B57B-693BC00781C2}" type="datetimeFigureOut">
              <a:rPr lang="el-GR" smtClean="0"/>
              <a:t>13/3/2024</a:t>
            </a:fld>
            <a:endParaRPr lang="el-GR"/>
          </a:p>
        </p:txBody>
      </p:sp>
      <p:sp>
        <p:nvSpPr>
          <p:cNvPr id="6" name="Footer Placeholder 5"/>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106199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A6E2D18-AF4F-4D77-B57B-693BC00781C2}" type="datetimeFigureOut">
              <a:rPr lang="el-GR" smtClean="0"/>
              <a:t>13/3/2024</a:t>
            </a:fld>
            <a:endParaRPr lang="el-GR"/>
          </a:p>
        </p:txBody>
      </p:sp>
      <p:sp>
        <p:nvSpPr>
          <p:cNvPr id="6" name="Footer Placeholder 5"/>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DBA719-87BA-49C9-AEE7-1BEF14D328E4}" type="slidenum">
              <a:rPr lang="el-GR" smtClean="0"/>
              <a:t>‹#›</a:t>
            </a:fld>
            <a:endParaRPr lang="el-GR"/>
          </a:p>
        </p:txBody>
      </p:sp>
    </p:spTree>
    <p:extLst>
      <p:ext uri="{BB962C8B-B14F-4D97-AF65-F5344CB8AC3E}">
        <p14:creationId xmlns:p14="http://schemas.microsoft.com/office/powerpoint/2010/main" val="307280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FA6E2D18-AF4F-4D77-B57B-693BC00781C2}" type="datetimeFigureOut">
              <a:rPr lang="el-GR" smtClean="0"/>
              <a:t>13/3/2024</a:t>
            </a:fld>
            <a:endParaRPr lang="el-G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l-G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BDBA719-87BA-49C9-AEE7-1BEF14D328E4}" type="slidenum">
              <a:rPr lang="el-GR" smtClean="0"/>
              <a:t>‹#›</a:t>
            </a:fld>
            <a:endParaRPr lang="el-GR"/>
          </a:p>
        </p:txBody>
      </p:sp>
    </p:spTree>
    <p:extLst>
      <p:ext uri="{BB962C8B-B14F-4D97-AF65-F5344CB8AC3E}">
        <p14:creationId xmlns:p14="http://schemas.microsoft.com/office/powerpoint/2010/main" val="423930778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CVkaON3bQg" TargetMode="External"/><Relationship Id="rId2" Type="http://schemas.openxmlformats.org/officeDocument/2006/relationships/hyperlink" Target="https://www.youtube.com/watch?v=P2pLJfWUjc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4BE054-B327-BC1D-DF2A-8736B6D26C44}"/>
              </a:ext>
            </a:extLst>
          </p:cNvPr>
          <p:cNvSpPr>
            <a:spLocks noGrp="1"/>
          </p:cNvSpPr>
          <p:nvPr>
            <p:ph type="ctrTitle"/>
          </p:nvPr>
        </p:nvSpPr>
        <p:spPr/>
        <p:txBody>
          <a:bodyPr>
            <a:normAutofit/>
          </a:bodyPr>
          <a:lstStyle/>
          <a:p>
            <a:br>
              <a:rPr lang="el-GR" dirty="0"/>
            </a:br>
            <a:r>
              <a:rPr lang="el-GR" dirty="0"/>
              <a:t>ΓΛΩ 330</a:t>
            </a:r>
            <a:br>
              <a:rPr lang="el-GR" dirty="0"/>
            </a:br>
            <a:r>
              <a:rPr lang="el-GR" dirty="0"/>
              <a:t>Διορθωτική Φωνητική</a:t>
            </a:r>
          </a:p>
        </p:txBody>
      </p:sp>
      <p:sp>
        <p:nvSpPr>
          <p:cNvPr id="3" name="Υπότιτλος 2">
            <a:extLst>
              <a:ext uri="{FF2B5EF4-FFF2-40B4-BE49-F238E27FC236}">
                <a16:creationId xmlns:a16="http://schemas.microsoft.com/office/drawing/2014/main" id="{8C28F521-5679-BEEB-AE48-5C50E0ACD116}"/>
              </a:ext>
            </a:extLst>
          </p:cNvPr>
          <p:cNvSpPr>
            <a:spLocks noGrp="1"/>
          </p:cNvSpPr>
          <p:nvPr>
            <p:ph type="subTitle" idx="1"/>
          </p:nvPr>
        </p:nvSpPr>
        <p:spPr/>
        <p:txBody>
          <a:bodyPr>
            <a:normAutofit/>
          </a:bodyPr>
          <a:lstStyle/>
          <a:p>
            <a:r>
              <a:rPr lang="el-GR" dirty="0"/>
              <a:t>Διδάσκων</a:t>
            </a:r>
            <a:r>
              <a:rPr lang="en-US" dirty="0"/>
              <a:t>:</a:t>
            </a:r>
            <a:r>
              <a:rPr lang="el-GR"/>
              <a:t> ΕΝΚΕΛΈΝΤ </a:t>
            </a:r>
            <a:r>
              <a:rPr lang="el-GR" dirty="0" err="1"/>
              <a:t>ΜπιΛΆλι</a:t>
            </a:r>
            <a:endParaRPr lang="en-US" dirty="0"/>
          </a:p>
          <a:p>
            <a:r>
              <a:rPr lang="el-GR" dirty="0"/>
              <a:t>Εαρινό εξάμηνο</a:t>
            </a:r>
            <a:r>
              <a:rPr lang="en-US" dirty="0"/>
              <a:t> 2024</a:t>
            </a:r>
            <a:endParaRPr lang="el-GR" dirty="0"/>
          </a:p>
        </p:txBody>
      </p:sp>
    </p:spTree>
    <p:extLst>
      <p:ext uri="{BB962C8B-B14F-4D97-AF65-F5344CB8AC3E}">
        <p14:creationId xmlns:p14="http://schemas.microsoft.com/office/powerpoint/2010/main" val="282562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9C3BF-65C3-699E-EE5A-74D0793642E7}"/>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16EF01DF-7390-EC81-E0EA-250FC242F25B}"/>
              </a:ext>
            </a:extLst>
          </p:cNvPr>
          <p:cNvSpPr>
            <a:spLocks noGrp="1"/>
          </p:cNvSpPr>
          <p:nvPr>
            <p:ph idx="1"/>
          </p:nvPr>
        </p:nvSpPr>
        <p:spPr/>
        <p:txBody>
          <a:bodyPr>
            <a:normAutofit lnSpcReduction="10000"/>
          </a:bodyPr>
          <a:lstStyle/>
          <a:p>
            <a:pPr>
              <a:buFont typeface="Wingdings" panose="05000000000000000000" pitchFamily="2" charset="2"/>
              <a:buChar char="q"/>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Το </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ύψος</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του ήχου (που μας επιτρέπει να τον χαρακτηρίσουμε ως οξύ ή βαρύ) προκύπτει από τη συχνότητα των δονήσεων των φωνητικών χορδών που τον παράγουν, δηλαδή τον αριθμό των κύκλων στη μονάδα του χρόνου, το δευτερόλεπτο. Όσο πιο γρήγορη είναι η συχνότητα τόσο πιο οξύ (υψηλό) αντιλαμβανόμαστε τον ήχο. Όσο πιο αργή είναι η συχνότητα τόσο πιο βαρύ (χαμηλό) αντιλαμβανόμαστε τον ήχο (Σχήμα 4).</a:t>
            </a:r>
          </a:p>
          <a:p>
            <a:pPr>
              <a:buFont typeface="Wingdings" panose="05000000000000000000" pitchFamily="2" charset="2"/>
              <a:buChar char="q"/>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Μονάδα μέτρησης του ύψους του ήχου είναι το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Hertz</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(αριθμός των κύκλων ανά δευτερόλεπτο).</a:t>
            </a:r>
          </a:p>
          <a:p>
            <a:pPr>
              <a:buFont typeface="Wingdings" panose="05000000000000000000" pitchFamily="2" charset="2"/>
              <a:buChar char="q"/>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Ονομάζουμε </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κύκλο</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την κίνηση που πραγματοποιεί ένα σώμα από το σημείο ηρεμίας ως το πιο απομακρυσμένο σημείο μετακίνησής του και την επαναφορά του στο σημείο ηρεμίας με τους ίδιους όρους.</a:t>
            </a:r>
          </a:p>
          <a:p>
            <a:pPr marL="0" indent="0">
              <a:buNone/>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7142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A82BE2-891A-8F6F-2A3F-5E3EB855EC9A}"/>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9001075C-6CC6-0519-1576-E296F29FF675}"/>
              </a:ext>
            </a:extLst>
          </p:cNvPr>
          <p:cNvSpPr>
            <a:spLocks noGrp="1"/>
          </p:cNvSpPr>
          <p:nvPr>
            <p:ph idx="1"/>
          </p:nvPr>
        </p:nvSpPr>
        <p:spPr/>
        <p:txBody>
          <a:bodyPr>
            <a:normAutofit fontScale="85000" lnSpcReduction="20000"/>
          </a:bodyPr>
          <a:lstStyle/>
          <a:p>
            <a:pPr>
              <a:buFont typeface="Wingdings" panose="05000000000000000000" pitchFamily="2" charset="2"/>
              <a:buChar char="q"/>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Ονομάζουμε </a:t>
            </a:r>
            <a:r>
              <a:rPr lang="el-GR" sz="2800" b="1" kern="100" dirty="0">
                <a:effectLst/>
                <a:latin typeface="Calibri" panose="020F0502020204030204" pitchFamily="34" charset="0"/>
                <a:ea typeface="Calibri" panose="020F0502020204030204" pitchFamily="34" charset="0"/>
                <a:cs typeface="Times New Roman" panose="02020603050405020304" pitchFamily="18" charset="0"/>
              </a:rPr>
              <a:t>περίοδο</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το χρονικό διάστημα που απαιτείται για να επανέλθει το σώμα στην αρχική του θέση. </a:t>
            </a:r>
          </a:p>
          <a:p>
            <a:pPr>
              <a:buFont typeface="Wingdings" panose="05000000000000000000" pitchFamily="2" charset="2"/>
              <a:buChar char="q"/>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Ο ήχος που παράγουν οι άνθρωποι εξαρτάται από τη συχνότητα της δόνησης των φωνητικών χορδών. Όσο πιο μεγάλο το μήκος των φωνητικών χορδών τόσο πιο βαρύς ο ήχος, ενώ όσο πιο κοντές οι φωνητικές χορδές τόσο πιο οξύς ο ήχος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πρβλ</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τις φωνητικές χορδές ανδρών, γυναικών, παιδιών). </a:t>
            </a:r>
          </a:p>
          <a:p>
            <a:pPr>
              <a:buFont typeface="Wingdings" panose="05000000000000000000" pitchFamily="2" charset="2"/>
              <a:buChar char="q"/>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Το ανθρώπινο αφτί αντιλαμβάνεται τις δονήσεις ανάμεσα σε 16 και 16.000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Ήχοι κάτω από το όριο των 16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ονομάζονται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υπόηχοι</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και πάνω από το όριο των 16.000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υπέρηχοι</a:t>
            </a:r>
            <a:endParaRPr lang="el-GR" dirty="0"/>
          </a:p>
        </p:txBody>
      </p:sp>
    </p:spTree>
    <p:extLst>
      <p:ext uri="{BB962C8B-B14F-4D97-AF65-F5344CB8AC3E}">
        <p14:creationId xmlns:p14="http://schemas.microsoft.com/office/powerpoint/2010/main" val="359428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8152AF-18D6-8C32-F4FB-6B7E67F5BA2A}"/>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pic>
        <p:nvPicPr>
          <p:cNvPr id="11" name="Θέση περιεχομένου 10">
            <a:extLst>
              <a:ext uri="{FF2B5EF4-FFF2-40B4-BE49-F238E27FC236}">
                <a16:creationId xmlns:a16="http://schemas.microsoft.com/office/drawing/2014/main" id="{B6CDDC01-DD27-CD9E-C21B-1DC694035E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0851" y="2480250"/>
            <a:ext cx="6937267" cy="2038484"/>
          </a:xfrm>
        </p:spPr>
      </p:pic>
      <p:pic>
        <p:nvPicPr>
          <p:cNvPr id="13" name="Εικόνα 12">
            <a:extLst>
              <a:ext uri="{FF2B5EF4-FFF2-40B4-BE49-F238E27FC236}">
                <a16:creationId xmlns:a16="http://schemas.microsoft.com/office/drawing/2014/main" id="{0DA1A1C6-C557-8DC3-CF5A-F5A9818E7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82" y="4634144"/>
            <a:ext cx="7643674" cy="1891784"/>
          </a:xfrm>
          <a:prstGeom prst="rect">
            <a:avLst/>
          </a:prstGeom>
        </p:spPr>
      </p:pic>
    </p:spTree>
    <p:extLst>
      <p:ext uri="{BB962C8B-B14F-4D97-AF65-F5344CB8AC3E}">
        <p14:creationId xmlns:p14="http://schemas.microsoft.com/office/powerpoint/2010/main" val="30559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A04151-B0B3-7293-A050-C911C8A88104}"/>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F94F145C-F743-E5A5-2AB3-ABE701974505}"/>
              </a:ext>
            </a:extLst>
          </p:cNvPr>
          <p:cNvSpPr>
            <a:spLocks noGrp="1"/>
          </p:cNvSpPr>
          <p:nvPr>
            <p:ph idx="1"/>
          </p:nvPr>
        </p:nvSpPr>
        <p:spPr>
          <a:xfrm>
            <a:off x="838200" y="2429307"/>
            <a:ext cx="10515600" cy="3074849"/>
          </a:xfrm>
        </p:spPr>
        <p:txBody>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Ενδεικτικά αναφέρουμε ότι η ανδρική φωνή κυμαίνεται από 100 έως 150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γυναικεία από 200 έως 300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η παιδική από 300 έως 450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συχνότητα της φωνής του μπάσου είναι από 65 έως 326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βαρύτονου από 108 έως 425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τενόρου από 122 έως 522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της σοπράνο από 261 έως 1.304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τα μουσικά όργανα, το βιολί κυμαίνεται από 200 έως 2.650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κλαρινέτο από 75 έως 1.800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 πιάνο από 27 έως 4.150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φωνήεντα γίνονται αντιληπτά ως χαμηλοί ήχοι σε σχέση με τα οξέα σύμφωνα, όπως το [s] και [ζ].</a:t>
            </a:r>
          </a:p>
          <a:p>
            <a:pPr>
              <a:buFont typeface="Wingdings" panose="05000000000000000000" pitchFamily="2" charset="2"/>
              <a:buChar char="q"/>
            </a:pPr>
            <a:endParaRPr lang="el-GR" dirty="0"/>
          </a:p>
        </p:txBody>
      </p:sp>
    </p:spTree>
    <p:extLst>
      <p:ext uri="{BB962C8B-B14F-4D97-AF65-F5344CB8AC3E}">
        <p14:creationId xmlns:p14="http://schemas.microsoft.com/office/powerpoint/2010/main" val="20049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7A9964-ADDF-4C9E-FFCD-6C680DAB9ECA}"/>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pic>
        <p:nvPicPr>
          <p:cNvPr id="5" name="Θέση περιεχομένου 4">
            <a:extLst>
              <a:ext uri="{FF2B5EF4-FFF2-40B4-BE49-F238E27FC236}">
                <a16:creationId xmlns:a16="http://schemas.microsoft.com/office/drawing/2014/main" id="{5942CC91-66B1-6392-0914-9B19CC0FD1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808" y="2343721"/>
            <a:ext cx="6716696" cy="2170557"/>
          </a:xfrm>
        </p:spPr>
      </p:pic>
      <p:pic>
        <p:nvPicPr>
          <p:cNvPr id="7" name="Εικόνα 6">
            <a:extLst>
              <a:ext uri="{FF2B5EF4-FFF2-40B4-BE49-F238E27FC236}">
                <a16:creationId xmlns:a16="http://schemas.microsoft.com/office/drawing/2014/main" id="{4A0DA0EB-5A14-82CD-6ADB-32A253FF5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374" y="4597526"/>
            <a:ext cx="7882712" cy="2170557"/>
          </a:xfrm>
          <a:prstGeom prst="rect">
            <a:avLst/>
          </a:prstGeom>
        </p:spPr>
      </p:pic>
    </p:spTree>
    <p:extLst>
      <p:ext uri="{BB962C8B-B14F-4D97-AF65-F5344CB8AC3E}">
        <p14:creationId xmlns:p14="http://schemas.microsoft.com/office/powerpoint/2010/main" val="107717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A55C54-EFC4-BFA3-E5EE-0DC3E830DF3D}"/>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636D420C-4D69-8405-D40B-02F1B36467A7}"/>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διάρκεια του ήχου εξαρτάται από το χρόνο κατά τον οποίο παράγεται, επομένως από το χρόνο της φωνητικής δραστηριότητας κατά την οποία παράγεται, και του προσδίδει το χαρακτηριστικό του μακρού ή βραχέως ήχου. Η γλώσσα μας δεν διακρίνει ανάμεσα σε μακρά και βραχέα φωνήεντα, σε αντίθεση με την Αρχαία Ελληνική (η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ω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την Αγγλική ή τη Γερμανική.</a:t>
            </a:r>
          </a:p>
          <a:p>
            <a:pPr>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ήχοι διακρίνονται σε απλούς και σύνθετους, περιοδικούς και μη περιοδικούς. Στην πρώτη περίπτωση, η ταλάντωση είναι ημιτονοειδής (αρμονική) (π.χ. διαπασών). Στη δεύτερη περίπτωση, η ταλάντωση είναι περιοδική, όχι όμως ημιτονοειδής. </a:t>
            </a:r>
          </a:p>
          <a:p>
            <a:pPr>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όργανα παραγωγής ομιλίας του ανθρώπου παράγουν σύνθετους ήχους. Κάθε σύνθετος ήχος αναλύεται σε απλούς, δηλαδή οι συχνότητες των επιμέρους ταλαντώσεων είναι ακέραια πολλαπλάσια μιας θεμελιώδους συχνότητας (αρμονικής). Ο απλός ήχος με τη μικρότερη συχνότητα, τη θεμελιώδη, ονομάζεται θεμελιώδης ή πρώτος αρμονικός, ενώ οι υπόλοιποι ονομάζονται δεύτερος, τρίτος αρμονικός κ.τ.λ. </a:t>
            </a:r>
          </a:p>
          <a:p>
            <a:pPr>
              <a:buFont typeface="Wingdings" panose="05000000000000000000" pitchFamily="2" charset="2"/>
              <a:buChar char="q"/>
            </a:pPr>
            <a:endParaRPr lang="el-GR" dirty="0"/>
          </a:p>
        </p:txBody>
      </p:sp>
    </p:spTree>
    <p:extLst>
      <p:ext uri="{BB962C8B-B14F-4D97-AF65-F5344CB8AC3E}">
        <p14:creationId xmlns:p14="http://schemas.microsoft.com/office/powerpoint/2010/main" val="27735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E67E30-7B19-2A48-A1C8-EDDB47F92CA4}"/>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D718163E-997B-766F-0E8F-E21A42BEEFBB}"/>
              </a:ext>
            </a:extLst>
          </p:cNvPr>
          <p:cNvSpPr>
            <a:spLocks noGrp="1"/>
          </p:cNvSpPr>
          <p:nvPr>
            <p:ph idx="1"/>
          </p:nvPr>
        </p:nvSpPr>
        <p:spPr>
          <a:xfrm>
            <a:off x="944732" y="2642370"/>
            <a:ext cx="10515600" cy="2906173"/>
          </a:xfrm>
        </p:spPr>
        <p:txBody>
          <a:bodyPr>
            <a:normAutofit/>
          </a:bodyPr>
          <a:lstStyle/>
          <a:p>
            <a:pPr>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φωνήεντα είναι σύνθετοι περιοδικοί ήχοι, ενώ τα σύμφωνα μη περιοδικοί (θόρυβοι). </a:t>
            </a:r>
          </a:p>
          <a:p>
            <a:pPr>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cs typeface="Times New Roman" panose="02020603050405020304" pitchFamily="18" charset="0"/>
              </a:rPr>
              <a:t>Όργανα ανάλυσης της ομιλίας είναι μεταξύ άλλων ο φασματογράφος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sp</a:t>
            </a:r>
            <a:r>
              <a:rPr lang="en-US" sz="18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ctrographe</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ο παλμογράφος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oscillographe</a:t>
            </a:r>
            <a:r>
              <a:rPr lang="el-GR" sz="1800" dirty="0">
                <a:effectLst/>
                <a:latin typeface="Calibri" panose="020F0502020204030204" pitchFamily="34" charset="0"/>
                <a:ea typeface="Calibri" panose="020F0502020204030204" pitchFamily="34" charset="0"/>
                <a:cs typeface="Times New Roman" panose="02020603050405020304" pitchFamily="18" charset="0"/>
              </a:rPr>
              <a:t>). Ο φασματογράφος αναπαριστά οπτικά τον ήχο. Στον κάθετο άξονα μετρά τη συχνότητα της φωνής σε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Hertz</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στον οριζόντιο τη διάρκεια του ηχητικού κύματος σε δευτερόλεπτα. </a:t>
            </a:r>
          </a:p>
          <a:p>
            <a:pPr>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οριζόντιες ζώνες ονομάζονται διαμορφωτές. </a:t>
            </a:r>
          </a:p>
          <a:p>
            <a:pPr>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βαθμός αμαύρωσης του χαρτιού υποδηλώνει την ένταση του ήχου. Στον παλμογράφο, που επιτρέπει τη μέτρηση των εναλλαγών του ύψους του ήχου, καταγράφεται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επιτόνιση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l-GR" sz="1800" dirty="0"/>
          </a:p>
        </p:txBody>
      </p:sp>
    </p:spTree>
    <p:extLst>
      <p:ext uri="{BB962C8B-B14F-4D97-AF65-F5344CB8AC3E}">
        <p14:creationId xmlns:p14="http://schemas.microsoft.com/office/powerpoint/2010/main" val="25542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67EA95-60A3-144D-9681-33F5DAD4E9CA}"/>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pic>
        <p:nvPicPr>
          <p:cNvPr id="5" name="Θέση περιεχομένου 4">
            <a:extLst>
              <a:ext uri="{FF2B5EF4-FFF2-40B4-BE49-F238E27FC236}">
                <a16:creationId xmlns:a16="http://schemas.microsoft.com/office/drawing/2014/main" id="{237D5DB0-EF74-62D4-AAB6-AAE1B74E66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2793" y="2331652"/>
            <a:ext cx="6169980" cy="4351338"/>
          </a:xfrm>
        </p:spPr>
      </p:pic>
    </p:spTree>
    <p:extLst>
      <p:ext uri="{BB962C8B-B14F-4D97-AF65-F5344CB8AC3E}">
        <p14:creationId xmlns:p14="http://schemas.microsoft.com/office/powerpoint/2010/main" val="321529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E12738-BD12-B05F-F450-A2F07EC789B1}"/>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8490B957-68B9-A4CC-F580-E533D8CBED7C}"/>
              </a:ext>
            </a:extLst>
          </p:cNvPr>
          <p:cNvSpPr>
            <a:spLocks noGrp="1"/>
          </p:cNvSpPr>
          <p:nvPr>
            <p:ph idx="1"/>
          </p:nvPr>
        </p:nvSpPr>
        <p:spPr/>
        <p:txBody>
          <a:bodyPr>
            <a:normAutofit fontScale="92500" lnSpcReduction="10000"/>
          </a:bodyPr>
          <a:lstStyle/>
          <a:p>
            <a:pPr>
              <a:lnSpc>
                <a:spcPct val="107000"/>
              </a:lnSpc>
              <a:spcAft>
                <a:spcPts val="800"/>
              </a:spcAft>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Με βάση τα όργανα ανάλυσης της ομιλίας, διαπιστώνου με ότι τα σύμφωνα διακρίνονται σε:</a:t>
            </a:r>
          </a:p>
          <a:p>
            <a:pPr marL="800100" lvl="1" indent="-3429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Θορύβους μη περιοδικούς, όπως τα άηχα σύμφωνα: [ρ], [t], [k], [f], [θ], [x], [s]. </a:t>
            </a:r>
          </a:p>
          <a:p>
            <a:pPr marL="800100" lvl="1" indent="-3429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Θορύβους αναμεμιγμένους με την περιοδικότητα του λαρυγγικού τόνου, δηλαδή τα ηχηρά σύμφωνα: [b], [d], [g],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 [γ],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Θορύβους με μεγάλη περιοδικότητα, που πλησιάζουν στα φωνήεντα, και είναι όπως και αυτά ηχηροί ήχοι: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[m],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Θορύβους με διακοπή και έκρηξη υψηλής [ρ], [t], [k] ή χαμηλής συχνότητας [b], [d], [g], </a:t>
            </a:r>
          </a:p>
          <a:p>
            <a:pPr marL="800100" lvl="1" indent="-3429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Θορύβους διαρκείς ( = χωρίς διακοπή) με υψηλή συχνότητα: [f], [θ], [χ], [γ], [ν], [δ].</a:t>
            </a:r>
          </a:p>
          <a:p>
            <a:endParaRPr lang="el-GR" dirty="0"/>
          </a:p>
        </p:txBody>
      </p:sp>
    </p:spTree>
    <p:extLst>
      <p:ext uri="{BB962C8B-B14F-4D97-AF65-F5344CB8AC3E}">
        <p14:creationId xmlns:p14="http://schemas.microsoft.com/office/powerpoint/2010/main" val="37887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547853-8A5E-5412-C337-488034FEC7C7}"/>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3ABBCAA6-03D5-E360-4FA9-269FE848F9D7}"/>
              </a:ext>
            </a:extLst>
          </p:cNvPr>
          <p:cNvSpPr>
            <a:spLocks noGrp="1"/>
          </p:cNvSpPr>
          <p:nvPr>
            <p:ph idx="1"/>
          </p:nvPr>
        </p:nvSpPr>
        <p:spPr/>
        <p:txBody>
          <a:bodyPr>
            <a:normAutofit fontScale="25000" lnSpcReduction="20000"/>
          </a:bodyPr>
          <a:lstStyle/>
          <a:p>
            <a:pPr>
              <a:buFont typeface="Wingdings" panose="05000000000000000000" pitchFamily="2" charset="2"/>
              <a:buChar char="q"/>
            </a:pPr>
            <a:r>
              <a:rPr lang="el-GR" sz="4300" dirty="0">
                <a:effectLst/>
                <a:latin typeface="Calibri" panose="020F0502020204030204" pitchFamily="34" charset="0"/>
                <a:ea typeface="Calibri" panose="020F0502020204030204" pitchFamily="34" charset="0"/>
                <a:cs typeface="Times New Roman" panose="02020603050405020304" pitchFamily="18" charset="0"/>
              </a:rPr>
              <a:t>Η διάκριση ανάμεσα σε απλούς και συνθέτους ήχους συνδέεται στο επίπεδο της αντίληψης με την έννοια της χροιάς. Η χροιά του ήχου είναι εκείνη που μας επιτρέπει να διακρίνουμε τη νότα λα ενός κλαρινέτου από εκείνη μιας τρομπέτας ή τα φωνητικά χαρακτηριστικά του [</a:t>
            </a:r>
            <a:r>
              <a:rPr lang="en-US" sz="43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4300" dirty="0">
                <a:effectLst/>
                <a:latin typeface="Calibri" panose="020F0502020204030204" pitchFamily="34" charset="0"/>
                <a:ea typeface="Calibri" panose="020F0502020204030204" pitchFamily="34" charset="0"/>
                <a:cs typeface="Times New Roman" panose="02020603050405020304" pitchFamily="18" charset="0"/>
              </a:rPr>
              <a:t>] από εκεί να του [e].</a:t>
            </a:r>
          </a:p>
          <a:p>
            <a:pPr>
              <a:buFont typeface="Wingdings" panose="05000000000000000000" pitchFamily="2" charset="2"/>
              <a:buChar char="q"/>
            </a:pPr>
            <a:r>
              <a:rPr lang="el-GR" sz="4300" dirty="0">
                <a:effectLst/>
                <a:latin typeface="Calibri" panose="020F0502020204030204" pitchFamily="34" charset="0"/>
                <a:ea typeface="Calibri" panose="020F0502020204030204" pitchFamily="34" charset="0"/>
                <a:cs typeface="Times New Roman" panose="02020603050405020304" pitchFamily="18" charset="0"/>
              </a:rPr>
              <a:t>Τα φωνήεντα διαθέτουν:</a:t>
            </a:r>
            <a:endParaRPr lang="el-GR" sz="43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mj-lt"/>
              <a:buAutoNum type="arabicPeriod"/>
            </a:pPr>
            <a:r>
              <a:rPr lang="el-GR" sz="4300" kern="100" dirty="0">
                <a:effectLst/>
                <a:latin typeface="Calibri" panose="020F0502020204030204" pitchFamily="34" charset="0"/>
                <a:ea typeface="Calibri" panose="020F0502020204030204" pitchFamily="34" charset="0"/>
                <a:cs typeface="Times New Roman" panose="02020603050405020304" pitchFamily="18" charset="0"/>
              </a:rPr>
              <a:t>Ύψος, που εξαρτάται από τη συχνότητα δόνησης των φωνητικών χορδών (μέσος όρος στον άνδρα 100-150 δονήσεις το δευτερόλεπτο, 200-300 δονήσεις το δευτερόλεπτο στις γυναίκες). </a:t>
            </a:r>
          </a:p>
          <a:p>
            <a:pPr marL="800100" lvl="1" indent="-342900">
              <a:lnSpc>
                <a:spcPct val="107000"/>
              </a:lnSpc>
              <a:spcAft>
                <a:spcPts val="800"/>
              </a:spcAft>
              <a:buFont typeface="+mj-lt"/>
              <a:buAutoNum type="arabicPeriod"/>
            </a:pPr>
            <a:r>
              <a:rPr lang="el-GR" sz="4300" kern="100" dirty="0">
                <a:effectLst/>
                <a:latin typeface="Calibri" panose="020F0502020204030204" pitchFamily="34" charset="0"/>
                <a:ea typeface="Calibri" panose="020F0502020204030204" pitchFamily="34" charset="0"/>
                <a:cs typeface="Times New Roman" panose="02020603050405020304" pitchFamily="18" charset="0"/>
              </a:rPr>
              <a:t>Ένταση, που εξαρτάται από το πλάτος της δόνησης των φωνητικών χορδών (ανώτατο όριο 120 </a:t>
            </a:r>
            <a:r>
              <a:rPr lang="en-US" sz="4300" kern="100" dirty="0">
                <a:effectLst/>
                <a:latin typeface="Calibri" panose="020F0502020204030204" pitchFamily="34" charset="0"/>
                <a:ea typeface="Calibri" panose="020F0502020204030204" pitchFamily="34" charset="0"/>
                <a:cs typeface="Times New Roman" panose="02020603050405020304" pitchFamily="18" charset="0"/>
              </a:rPr>
              <a:t>D</a:t>
            </a:r>
            <a:r>
              <a:rPr lang="el-GR" sz="4300" kern="100" dirty="0">
                <a:effectLst/>
                <a:latin typeface="Calibri" panose="020F0502020204030204" pitchFamily="34" charset="0"/>
                <a:ea typeface="Calibri" panose="020F0502020204030204" pitchFamily="34" charset="0"/>
                <a:cs typeface="Times New Roman" panose="02020603050405020304" pitchFamily="18" charset="0"/>
              </a:rPr>
              <a:t>b). </a:t>
            </a:r>
          </a:p>
          <a:p>
            <a:pPr marL="800100" lvl="1" indent="-342900">
              <a:lnSpc>
                <a:spcPct val="107000"/>
              </a:lnSpc>
              <a:spcAft>
                <a:spcPts val="800"/>
              </a:spcAft>
              <a:buFont typeface="+mj-lt"/>
              <a:buAutoNum type="arabicPeriod"/>
            </a:pPr>
            <a:r>
              <a:rPr lang="el-GR" sz="4300" kern="100" dirty="0">
                <a:effectLst/>
                <a:latin typeface="Calibri" panose="020F0502020204030204" pitchFamily="34" charset="0"/>
                <a:ea typeface="Calibri" panose="020F0502020204030204" pitchFamily="34" charset="0"/>
                <a:cs typeface="Times New Roman" panose="02020603050405020304" pitchFamily="18" charset="0"/>
              </a:rPr>
              <a:t>Διάρκεια, που καθορίζεται από το χρόνο εκπομπής (+/-120 </a:t>
            </a:r>
            <a:r>
              <a:rPr lang="el-GR" sz="4300" kern="100" dirty="0" err="1">
                <a:effectLst/>
                <a:latin typeface="Calibri" panose="020F0502020204030204" pitchFamily="34" charset="0"/>
                <a:ea typeface="Calibri" panose="020F0502020204030204" pitchFamily="34" charset="0"/>
                <a:cs typeface="Times New Roman" panose="02020603050405020304" pitchFamily="18" charset="0"/>
              </a:rPr>
              <a:t>ms</a:t>
            </a:r>
            <a:r>
              <a:rPr lang="el-GR" sz="43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mj-lt"/>
              <a:buAutoNum type="arabicPeriod"/>
            </a:pPr>
            <a:r>
              <a:rPr lang="el-GR" sz="4300" kern="100" dirty="0">
                <a:effectLst/>
                <a:latin typeface="Calibri" panose="020F0502020204030204" pitchFamily="34" charset="0"/>
                <a:ea typeface="Calibri" panose="020F0502020204030204" pitchFamily="34" charset="0"/>
                <a:cs typeface="Times New Roman" panose="02020603050405020304" pitchFamily="18" charset="0"/>
              </a:rPr>
              <a:t>Χροιά, που οφείλεται στη μορφή του </a:t>
            </a:r>
            <a:r>
              <a:rPr lang="el-GR" sz="4300" kern="100" dirty="0" err="1">
                <a:effectLst/>
                <a:latin typeface="Calibri" panose="020F0502020204030204" pitchFamily="34" charset="0"/>
                <a:ea typeface="Calibri" panose="020F0502020204030204" pitchFamily="34" charset="0"/>
                <a:cs typeface="Times New Roman" panose="02020603050405020304" pitchFamily="18" charset="0"/>
              </a:rPr>
              <a:t>φαρυγγο-στοματικου</a:t>
            </a:r>
            <a:r>
              <a:rPr lang="el-GR" sz="4300" kern="100" dirty="0">
                <a:effectLst/>
                <a:latin typeface="Calibri" panose="020F0502020204030204" pitchFamily="34" charset="0"/>
                <a:ea typeface="Calibri" panose="020F0502020204030204" pitchFamily="34" charset="0"/>
                <a:cs typeface="Times New Roman" panose="02020603050405020304" pitchFamily="18" charset="0"/>
              </a:rPr>
              <a:t> ηχείου</a:t>
            </a:r>
          </a:p>
          <a:p>
            <a:pPr marL="457200" lvl="1" indent="0">
              <a:lnSpc>
                <a:spcPct val="107000"/>
              </a:lnSpc>
              <a:spcAft>
                <a:spcPts val="800"/>
              </a:spcAft>
              <a:buNone/>
            </a:pPr>
            <a:endParaRPr lang="el-GR" sz="43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q"/>
            </a:pPr>
            <a:r>
              <a:rPr lang="el-GR" sz="4300" kern="100" dirty="0">
                <a:effectLst/>
                <a:latin typeface="Calibri" panose="020F0502020204030204" pitchFamily="34" charset="0"/>
                <a:ea typeface="Calibri" panose="020F0502020204030204" pitchFamily="34" charset="0"/>
                <a:cs typeface="Times New Roman" panose="02020603050405020304" pitchFamily="18" charset="0"/>
              </a:rPr>
              <a:t>Τα σύμφωνα διαθέτουν χροιά αλλά όχι ύψος (είναι μη περιοδικοί ήχοι).</a:t>
            </a:r>
          </a:p>
          <a:p>
            <a:pPr marL="457200" lvl="1" indent="0">
              <a:lnSpc>
                <a:spcPct val="107000"/>
              </a:lnSpc>
              <a:spcAft>
                <a:spcPts val="800"/>
              </a:spcAft>
              <a:buNone/>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24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85318B-1AAF-57AF-4B72-99BF7EF5FEDF}"/>
              </a:ext>
            </a:extLst>
          </p:cNvPr>
          <p:cNvSpPr>
            <a:spLocks noGrp="1"/>
          </p:cNvSpPr>
          <p:nvPr>
            <p:ph type="title"/>
          </p:nvPr>
        </p:nvSpPr>
        <p:spPr>
          <a:noFill/>
        </p:spPr>
        <p:txBody>
          <a:bodyPr/>
          <a:lstStyle/>
          <a:p>
            <a:r>
              <a:rPr lang="el-GR" dirty="0">
                <a:solidFill>
                  <a:schemeClr val="bg1"/>
                </a:solidFill>
              </a:rPr>
              <a:t>Φωνητική</a:t>
            </a:r>
            <a:r>
              <a:rPr lang="el-GR" dirty="0"/>
              <a:t> </a:t>
            </a:r>
          </a:p>
        </p:txBody>
      </p:sp>
      <p:sp>
        <p:nvSpPr>
          <p:cNvPr id="3" name="Θέση περιεχομένου 2">
            <a:extLst>
              <a:ext uri="{FF2B5EF4-FFF2-40B4-BE49-F238E27FC236}">
                <a16:creationId xmlns:a16="http://schemas.microsoft.com/office/drawing/2014/main" id="{B96DF267-311E-EC7A-BD0E-E2E058BCE3AC}"/>
              </a:ext>
            </a:extLst>
          </p:cNvPr>
          <p:cNvSpPr>
            <a:spLocks noGrp="1"/>
          </p:cNvSpPr>
          <p:nvPr>
            <p:ph idx="1"/>
          </p:nvPr>
        </p:nvSpPr>
        <p:spPr>
          <a:solidFill>
            <a:schemeClr val="bg1"/>
          </a:solidFill>
        </p:spPr>
        <p:txBody>
          <a:bodyPr>
            <a:normAutofit fontScale="85000" lnSpcReduction="20000"/>
          </a:bodyPr>
          <a:lstStyle/>
          <a:p>
            <a:pPr>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φωνητική εξετάζει τη φυσιολογία της ομιλίας, δηλαδή περιγράφει τους ήχους που παράγονται από τα ανθρώπινα φωνητικά όργανα ή τους αναλύει πειραματικά με τη βοήθεια ειδικών μηχανημάτων, όπως ο (φασματογράφος ή ο παλμογράφος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 φωνητική διακρίνονται τρεις κλάδοι: </a:t>
            </a:r>
          </a:p>
          <a:p>
            <a:pPr marL="800100" lvl="1" indent="-3429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αρθρωτική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φωνητική, που ασχολείται με τον τρόπο παραγωγής των γλωσσικών ήχων ή αλλιώς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φθόγγων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ακουστική φωνητική, με αντικείμενό της τη μελέτη των ακουστικών ιδιοτήτων και γνωρισμάτων που έχουν τα ηχητικά κύματα, τα οποία παράγονται από τον ομιλητή και φτάνουν στον ακροατή μέσω του αέρα που λειτουργεί ως αγωγός στην προκειμένη περίπτωση. </a:t>
            </a:r>
          </a:p>
          <a:p>
            <a:pPr marL="800100" lvl="1" indent="-3429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ακροατική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φωνητική, αντικείμενο της οποίας είναι η μελέτη της λήψης του ήχου από τον ακροατή και του τρόπου με τον οποίο ο εγκέφαλος αναγνωρίζει και επεξεργάζεται το συγκεκριμένο ήχο.</a:t>
            </a:r>
          </a:p>
          <a:p>
            <a:endParaRPr lang="el-GR" dirty="0"/>
          </a:p>
        </p:txBody>
      </p:sp>
    </p:spTree>
    <p:extLst>
      <p:ext uri="{BB962C8B-B14F-4D97-AF65-F5344CB8AC3E}">
        <p14:creationId xmlns:p14="http://schemas.microsoft.com/office/powerpoint/2010/main" val="241550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E50D9B-3BE3-BB9A-F69A-F5D41D7A7275}"/>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pic>
        <p:nvPicPr>
          <p:cNvPr id="5" name="Θέση περιεχομένου 4">
            <a:extLst>
              <a:ext uri="{FF2B5EF4-FFF2-40B4-BE49-F238E27FC236}">
                <a16:creationId xmlns:a16="http://schemas.microsoft.com/office/drawing/2014/main" id="{0A1456ED-7FD3-3CA6-5E85-EEDAA0879F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9216" y="2246051"/>
            <a:ext cx="6738151" cy="3346882"/>
          </a:xfrm>
        </p:spPr>
      </p:pic>
    </p:spTree>
    <p:extLst>
      <p:ext uri="{BB962C8B-B14F-4D97-AF65-F5344CB8AC3E}">
        <p14:creationId xmlns:p14="http://schemas.microsoft.com/office/powerpoint/2010/main" val="126365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491AE9-C896-77F7-57A9-40E90EF3D968}"/>
              </a:ext>
            </a:extLst>
          </p:cNvPr>
          <p:cNvSpPr>
            <a:spLocks noGrp="1"/>
          </p:cNvSpPr>
          <p:nvPr>
            <p:ph type="title"/>
          </p:nvPr>
        </p:nvSpPr>
        <p:spPr/>
        <p:txBody>
          <a:bodyPr/>
          <a:lstStyle/>
          <a:p>
            <a:br>
              <a:rPr lang="en-US"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Αρθρωτική</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Φωνητική</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8C65D23F-0A2F-1E64-8065-60ECFE3C1F20}"/>
              </a:ext>
            </a:extLst>
          </p:cNvPr>
          <p:cNvSpPr>
            <a:spLocks noGrp="1"/>
          </p:cNvSpPr>
          <p:nvPr>
            <p:ph idx="1"/>
          </p:nvPr>
        </p:nvSpPr>
        <p:spPr>
          <a:xfrm>
            <a:off x="838200" y="2393797"/>
            <a:ext cx="10515600" cy="4351338"/>
          </a:xfrm>
        </p:spPr>
        <p:txBody>
          <a:bodyPr>
            <a:normAutofit/>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αρθρωτική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φωνητική μελετά τον τρόπο με τον οποίο ο άνθρωπος χρησιμοποιεί τα όργανα άρθρωσής του, προκειμένου να παράγει λόγο. Είναι, επομένως, σημαντικό να γνωρίζουμε ποια όργανα τον βοηθούν στη λειτουργία αυτή.</a:t>
            </a:r>
          </a:p>
          <a:p>
            <a:pPr marL="0" indent="0">
              <a:buNone/>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Όργανα παραγωγής ομιλίας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φωνητικά όργανα του ανθρώπου είναι οι πνεύμονες, η τραχεία, ο λάρυγγας, η στοματική και η ρινική κοιλότητα. Τα όργανα αυτά αρχικά δημιουργήθηκαν για να επιτελούν τις βιολογικές λειτουργίες της αναπνοής και της σίτισης και συνδέονται με τα βασικά αντανακλαστικά της επιβίωσης (αυτά της αναζήτησης τροφής και θηλασμού κατάποσης). Δευτερευόντως χρησιμοποιήθηκαν για την παραγωγή του λόγου. Απαραίτητη προϋπόθεση, επομένως, για την ορθή λειτουργία του ανθρώπινου συστήματος άρθρωσης λόγου αποτελεί φυσικά η ολοκλήρωση της κινητικής ανάπτυξής τους (βλ. Κεφάλαιο 3). </a:t>
            </a:r>
          </a:p>
          <a:p>
            <a:endParaRPr lang="el-GR" dirty="0"/>
          </a:p>
        </p:txBody>
      </p:sp>
    </p:spTree>
    <p:extLst>
      <p:ext uri="{BB962C8B-B14F-4D97-AF65-F5344CB8AC3E}">
        <p14:creationId xmlns:p14="http://schemas.microsoft.com/office/powerpoint/2010/main" val="9803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6FFBE7-E132-5EF8-A963-9C2BC5316C28}"/>
              </a:ext>
            </a:extLst>
          </p:cNvPr>
          <p:cNvSpPr>
            <a:spLocks noGrp="1"/>
          </p:cNvSpPr>
          <p:nvPr>
            <p:ph type="title"/>
          </p:nvPr>
        </p:nvSpPr>
        <p:spPr>
          <a:xfrm>
            <a:off x="1148918" y="791253"/>
            <a:ext cx="10515600" cy="815605"/>
          </a:xfrm>
        </p:spPr>
        <p:txBody>
          <a:bodyPr>
            <a:normAutofit fontScale="90000"/>
          </a:bodyPr>
          <a:lstStyle/>
          <a:p>
            <a:br>
              <a:rPr lang="en-US" sz="44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400" b="1" kern="100" dirty="0" err="1">
                <a:effectLst/>
                <a:latin typeface="Calibri" panose="020F0502020204030204" pitchFamily="34" charset="0"/>
                <a:ea typeface="Calibri" panose="020F0502020204030204" pitchFamily="34" charset="0"/>
                <a:cs typeface="Times New Roman" panose="02020603050405020304" pitchFamily="18" charset="0"/>
              </a:rPr>
              <a:t>Αρθρωτική</a:t>
            </a:r>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 Φωνητική</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41BD3D90-2BC8-8FB8-186D-0DEE16AFA12F}"/>
              </a:ext>
            </a:extLst>
          </p:cNvPr>
          <p:cNvSpPr>
            <a:spLocks noGrp="1"/>
          </p:cNvSpPr>
          <p:nvPr>
            <p:ph idx="1"/>
          </p:nvPr>
        </p:nvSpPr>
        <p:spPr>
          <a:xfrm>
            <a:off x="850777" y="2571349"/>
            <a:ext cx="10515600" cy="2844030"/>
          </a:xfrm>
        </p:spPr>
        <p:txBody>
          <a:bodyPr>
            <a:normAutofit fontScale="92500" lnSpcReduction="10000"/>
          </a:bodyPr>
          <a:lstStyle/>
          <a:p>
            <a:pPr>
              <a:buFont typeface="Wingdings" panose="05000000000000000000" pitchFamily="2" charset="2"/>
              <a:buChar char="q"/>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Για την παραγωγή της ομιλίας πρωταρχικό ρόλο παίζουν οι πνεύμονες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lungs</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Από (αυτούς ξεκινάει ο αέρας, περνάει από την τραχεία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trachea</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και το λάρυγγα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larynx</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όπου βρίσκονται οι φωνητικές χορδές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vocal</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chords</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και βγαίνει από τη στοματική κοιλότητα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oral</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cavity</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ή τη ρινική κοιλότητα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nasal</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cavity</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(βλ. Εικόνα 3). Οι φωνητικές χορδές είναι δύο μεμβράνες που σχηματίζουν ανάμεσά τους τη γλωσσίδα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glottis</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Όταν η γλωσσίδα είναι κλειστή, οι φωνητικές χορδές πάλλονται και τότε παράγονται οι ηχηροί φθόγγοι. Όταν είναι ανοιχτή, οι φωνητικές χορδές βρίσκονται σε απόσταση και τότε παράγονται οι άηχοι φθόγγοι βλ. Εικόνα 5). </a:t>
            </a:r>
          </a:p>
          <a:p>
            <a:pPr>
              <a:buFont typeface="Wingdings" panose="05000000000000000000" pitchFamily="2" charset="2"/>
              <a:buChar char="q"/>
            </a:pPr>
            <a:r>
              <a:rPr lang="en-US" sz="20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https://www.youtube.com/watch?v=P2pLJfWUjc8</a:t>
            </a:r>
            <a:endParaRPr lang="el-G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20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https://www.youtube.com/watch?v=hCVkaON3bQg</a:t>
            </a:r>
            <a:endParaRPr lang="el-G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2000" dirty="0"/>
          </a:p>
        </p:txBody>
      </p:sp>
    </p:spTree>
    <p:extLst>
      <p:ext uri="{BB962C8B-B14F-4D97-AF65-F5344CB8AC3E}">
        <p14:creationId xmlns:p14="http://schemas.microsoft.com/office/powerpoint/2010/main" val="155122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42087A-5FA1-78BE-4687-E53900974CFA}"/>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Όργανα παραγωγής ομιλίας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5" name="Θέση περιεχομένου 4">
            <a:extLst>
              <a:ext uri="{FF2B5EF4-FFF2-40B4-BE49-F238E27FC236}">
                <a16:creationId xmlns:a16="http://schemas.microsoft.com/office/drawing/2014/main" id="{BE4CD53F-F5DB-2F6B-7271-E3F32986F4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7907" y="2293412"/>
            <a:ext cx="6948907" cy="4222797"/>
          </a:xfrm>
        </p:spPr>
      </p:pic>
    </p:spTree>
    <p:extLst>
      <p:ext uri="{BB962C8B-B14F-4D97-AF65-F5344CB8AC3E}">
        <p14:creationId xmlns:p14="http://schemas.microsoft.com/office/powerpoint/2010/main" val="357410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E5DA7C-75EB-B417-BA85-ACF8EA464A5E}"/>
              </a:ext>
            </a:extLst>
          </p:cNvPr>
          <p:cNvSpPr>
            <a:spLocks noGrp="1"/>
          </p:cNvSpPr>
          <p:nvPr>
            <p:ph type="title"/>
          </p:nvPr>
        </p:nvSpPr>
        <p:spPr>
          <a:xfrm>
            <a:off x="838200" y="365126"/>
            <a:ext cx="10515600" cy="1117446"/>
          </a:xfrm>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Όργανα παραγωγής ομιλίας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CF0466F-24D2-8D44-EF9E-931B19E4ABDF}"/>
              </a:ext>
            </a:extLst>
          </p:cNvPr>
          <p:cNvSpPr>
            <a:spLocks noGrp="1"/>
          </p:cNvSpPr>
          <p:nvPr>
            <p:ph idx="1"/>
          </p:nvPr>
        </p:nvSpPr>
        <p:spPr/>
        <p:txBody>
          <a:bodyPr>
            <a:normAutofit lnSpcReduction="10000"/>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φάρυγγας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pharynx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το τμήμα της διόδου του αέρα που ενώνει τον λάρυγγα με το στόμα και τη ρινική κοιλότητα. Μέσα στη στοματική κοιλότητα υπάρχει η γλώσσα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tongue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είναι ένα μυώδες και ευέλικτο όργανο. Κατά μήκος της διακρίνουμε έξι σημεία: την άκρη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tip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tongue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προράχη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blade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 ράχη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center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πίσω μέρος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back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 ρίζα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root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επιγλωσσίδα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epiglottis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επιγλωσσίδα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συμμετέχει στην παραγωγή της ομιλίας.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ουρανίσκος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palate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αρχίζει από τα φατνία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alveolar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ridge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δηλαδή την περιοχή των ούλων πάνω ή κάτω από τα δόντια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teeth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καταλήγει στη σταφυλή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uvula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μια μυώδη απόληξη του ουρανίσκου, η οποία κινείται προς τα πίσω, για να εμποδίσει τον αέρα να περάσει στη ρινική κοιλότητα, όταν πρόκειται να παραχθεί στοματικός (δηλαδή μη ρινικός) φθόγγος. Ο ουρανίσκος διαιρείται: α) στον σκληρό ουρανίσκο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hard</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palate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β) στο μαλακό ουρανίσκο ή υπερώα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velum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καταλήγει στη σταφυλή. </a:t>
            </a:r>
          </a:p>
          <a:p>
            <a:pPr>
              <a:buFont typeface="Wingdings" panose="05000000000000000000" pitchFamily="2" charset="2"/>
              <a:buChar char="q"/>
            </a:pPr>
            <a:endParaRPr lang="el-GR" dirty="0"/>
          </a:p>
        </p:txBody>
      </p:sp>
    </p:spTree>
    <p:extLst>
      <p:ext uri="{BB962C8B-B14F-4D97-AF65-F5344CB8AC3E}">
        <p14:creationId xmlns:p14="http://schemas.microsoft.com/office/powerpoint/2010/main" val="226407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2F1159-2F74-3D4E-9D90-B97960EAF086}"/>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Όργανα παραγωγής ομιλίας</a:t>
            </a:r>
            <a:endParaRPr lang="el-GR" dirty="0"/>
          </a:p>
        </p:txBody>
      </p:sp>
      <p:sp>
        <p:nvSpPr>
          <p:cNvPr id="3" name="Θέση περιεχομένου 2">
            <a:extLst>
              <a:ext uri="{FF2B5EF4-FFF2-40B4-BE49-F238E27FC236}">
                <a16:creationId xmlns:a16="http://schemas.microsoft.com/office/drawing/2014/main" id="{CD07A336-F89D-C167-3E3C-3E8EBFFBA7DE}"/>
              </a:ext>
            </a:extLst>
          </p:cNvPr>
          <p:cNvSpPr>
            <a:spLocks noGrp="1"/>
          </p:cNvSpPr>
          <p:nvPr>
            <p:ph idx="1"/>
          </p:nvPr>
        </p:nvSpPr>
        <p:spPr/>
        <p:txBody>
          <a:bodyPr/>
          <a:lstStyle/>
          <a:p>
            <a:pPr>
              <a:buFont typeface="Wingdings" panose="05000000000000000000" pitchFamily="2" charset="2"/>
              <a:buChar char="q"/>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Αν χαμηλώσει η υπερώα και συγχρόνως δημιουργηθεί κλείσιμο στη στοματική κοιλότητα, είτε με το πάνω και κάτω χείλος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upper</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lower</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lip</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είτε με τη γλώσσα προς το πάνω μέρος του στόματος, τότε η μοναδική διέξοδος του αέρα είναι η ρινική κοιλότητα. Έτσι παράγονται οι ρινικοί φθόγγοι.</a:t>
            </a:r>
          </a:p>
          <a:p>
            <a:endParaRPr lang="el-GR" dirty="0"/>
          </a:p>
        </p:txBody>
      </p:sp>
    </p:spTree>
    <p:extLst>
      <p:ext uri="{BB962C8B-B14F-4D97-AF65-F5344CB8AC3E}">
        <p14:creationId xmlns:p14="http://schemas.microsoft.com/office/powerpoint/2010/main" val="355989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57130B-0EF9-FBCD-7EEE-A1C98AF91CEE}"/>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Όργανα παραγωγής ομιλίας</a:t>
            </a:r>
            <a:endParaRPr lang="el-GR" dirty="0"/>
          </a:p>
        </p:txBody>
      </p:sp>
      <p:sp>
        <p:nvSpPr>
          <p:cNvPr id="3" name="Θέση περιεχομένου 2">
            <a:extLst>
              <a:ext uri="{FF2B5EF4-FFF2-40B4-BE49-F238E27FC236}">
                <a16:creationId xmlns:a16="http://schemas.microsoft.com/office/drawing/2014/main" id="{DBF30554-7125-EC88-7129-646053CB834C}"/>
              </a:ext>
            </a:extLst>
          </p:cNvPr>
          <p:cNvSpPr>
            <a:spLocks noGrp="1"/>
          </p:cNvSpPr>
          <p:nvPr>
            <p:ph idx="1"/>
          </p:nvPr>
        </p:nvSpPr>
        <p:spPr/>
        <p:txBody>
          <a:bodyPr>
            <a:normAutofit fontScale="92500" lnSpcReduction="20000"/>
          </a:bodyPr>
          <a:lstStyle/>
          <a:p>
            <a:pPr>
              <a:lnSpc>
                <a:spcPct val="107000"/>
              </a:lnSpc>
              <a:spcAft>
                <a:spcPts val="800"/>
              </a:spcAft>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Λαμβάνοντας υπόψη τα παραπάνω, διακρίνουμε τα φωνητικά όργανα (Σε παθητικούς και ενεργητικούς αρθρωτές ανάλογα με την κίνησή τους κατά την παραγωγή των φθόγγων. Στην πρώτη κατηγορία ανήκουν το πάνω χείλος, τα δόντια, τα φατνία, ο ουρανίσκος, η υπερώα και ο φάρυγγας, ενώ στην κατηγορία των ενεργητικών αρθρωτών ανήκουν το κάτω χείλος, η γλώσσα, η σταφυλή και οι φωνητικές χορδές.</a:t>
            </a:r>
          </a:p>
          <a:p>
            <a:pPr>
              <a:lnSpc>
                <a:spcPct val="107000"/>
              </a:lnSpc>
              <a:spcAft>
                <a:spcPts val="800"/>
              </a:spcAft>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γνώση των οργάνων που συμβάλλουν στην παραγωγή των ήχων αποτελεί απαραίτητη προϋπόθεση για την παρέμβαση σε αυτά, η οποία επιτυγχάνεται με τον έλεγχο των μυών τους. Στη φυσική (μητρική) γλώσσα ο έλεγχος αυτός γίνεται υποσυνείδητα, σε σημείο που κι εμείς οι ίδιοι δεν μπορούμε να περιγράφουμε ή να συνειδητοποιήσουμε τι φθόγγους προφέρουμε. Το αντίθετο συμβαίνει στην περίπτωση εκμάθησης ξένης γλώσσας ή διόρθωσης προφοράς παιδιών με προβλήματα λόγου, όπου η τροποποίηση της χρήσης των φωνητικών οργάνων γίνεται συνειδητά.</a:t>
            </a:r>
          </a:p>
          <a:p>
            <a:pPr>
              <a:lnSpc>
                <a:spcPct val="107000"/>
              </a:lnSpc>
              <a:spcAft>
                <a:spcPts val="800"/>
              </a:spcAft>
              <a:buFont typeface="Wingdings" panose="05000000000000000000" pitchFamily="2" charset="2"/>
              <a:buChar char="q"/>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l-GR" dirty="0"/>
          </a:p>
        </p:txBody>
      </p:sp>
    </p:spTree>
    <p:extLst>
      <p:ext uri="{BB962C8B-B14F-4D97-AF65-F5344CB8AC3E}">
        <p14:creationId xmlns:p14="http://schemas.microsoft.com/office/powerpoint/2010/main" val="3270046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1774B8-CDE3-1FB3-FA9D-06EC114F27AB}"/>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Όργανα παραγωγής ομιλίας</a:t>
            </a:r>
            <a:endParaRPr lang="el-GR" dirty="0"/>
          </a:p>
        </p:txBody>
      </p:sp>
      <p:sp>
        <p:nvSpPr>
          <p:cNvPr id="3" name="Θέση περιεχομένου 2">
            <a:extLst>
              <a:ext uri="{FF2B5EF4-FFF2-40B4-BE49-F238E27FC236}">
                <a16:creationId xmlns:a16="http://schemas.microsoft.com/office/drawing/2014/main" id="{93BF6380-2BDD-19EE-D6A4-049EA463CF83}"/>
              </a:ext>
            </a:extLst>
          </p:cNvPr>
          <p:cNvSpPr>
            <a:spLocks noGrp="1"/>
          </p:cNvSpPr>
          <p:nvPr>
            <p:ph idx="1"/>
          </p:nvPr>
        </p:nvSpPr>
        <p:spPr>
          <a:xfrm>
            <a:off x="838200" y="2535839"/>
            <a:ext cx="10515600" cy="3057093"/>
          </a:xfrm>
        </p:spPr>
        <p:txBody>
          <a:bodyPr>
            <a:normAutofit/>
          </a:bodyPr>
          <a:lstStyle/>
          <a:p>
            <a:pPr>
              <a:buFont typeface="Wingdings" panose="05000000000000000000" pitchFamily="2" charset="2"/>
              <a:buChar char="q"/>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Απαραίτητες προϋποθέσεις για τη σωστή παραγωγή των φθόγγων είναι ο εντοπισμός της θέσης των φωνητικών οργάνων και η συνειδητοποίηση του ακούσματος που παράγεται σε σύγκριση με κάποιο πρότυπο. Στη συνειδητοποίηση αυτή αποσκοπεί το επόμενο μέρος του Κεφαλαίου, στο οποίο γίνεται λόγος για τη διάκριση των ήχων ως προς τον τρόπο και τόπο άρθρωσής τους. Γνωρίζοντας τα φωνητικά όργανα του ανθρώπου σε συνδυασμό με τα ιδιαίτερα χαρακτηριστικά των φθόγγων, ένας εκπαιδευτικός μπορεί να εντοπίσει και να διαγνώσει σωστά τη (ρύση κάθε πιθανού προβλήματος άρθρωσης και να συμβάλει με τον καλύτερο τρόπο στην έγκαιρη εξάλειψή του.</a:t>
            </a:r>
          </a:p>
          <a:p>
            <a:pPr>
              <a:buFont typeface="Wingdings" panose="05000000000000000000" pitchFamily="2" charset="2"/>
              <a:buChar char="q"/>
            </a:pPr>
            <a:endParaRPr lang="el-GR" sz="2000" dirty="0"/>
          </a:p>
        </p:txBody>
      </p:sp>
    </p:spTree>
    <p:extLst>
      <p:ext uri="{BB962C8B-B14F-4D97-AF65-F5344CB8AC3E}">
        <p14:creationId xmlns:p14="http://schemas.microsoft.com/office/powerpoint/2010/main" val="162780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E20A6-45C3-6B24-B209-48C3513F1504}"/>
              </a:ext>
            </a:extLst>
          </p:cNvPr>
          <p:cNvSpPr>
            <a:spLocks noGrp="1"/>
          </p:cNvSpPr>
          <p:nvPr>
            <p:ph type="title"/>
          </p:nvPr>
        </p:nvSpPr>
        <p:spPr/>
        <p:txBody>
          <a:bodyPr/>
          <a:lstStyle/>
          <a:p>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l-GR"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Φωνηέντων της Ελληνικής</a:t>
            </a:r>
            <a:br>
              <a:rPr lang="el-GR"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465D4CD7-448F-7484-17D6-0D781F663FFF}"/>
              </a:ext>
            </a:extLst>
          </p:cNvPr>
          <p:cNvSpPr>
            <a:spLocks noGrp="1"/>
          </p:cNvSpPr>
          <p:nvPr>
            <p:ph idx="1"/>
          </p:nvPr>
        </p:nvSpPr>
        <p:spPr/>
        <p:txBody>
          <a:bodyPr>
            <a:normAutofit/>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φθόγγοι της Νέας Ελληνικής διακρίνονται σε φωνηεντικούς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vowels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συμφωνικούς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consonants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φωνηεντικοί φθόγγοι είναι πέντε τον αριθμό: [a], [e], [i], [ο], [u]. Είναι ηχηροί φθόγγοι και κατά την παραγωγή τους ο αέρας περνά ανεμπόδιστα από το φάρυγγα και το στόμα. Ταξινομούνται με βάση τρία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αρθρωτικά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κριτήρια</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p>
        </p:txBody>
      </p:sp>
    </p:spTree>
    <p:extLst>
      <p:ext uri="{BB962C8B-B14F-4D97-AF65-F5344CB8AC3E}">
        <p14:creationId xmlns:p14="http://schemas.microsoft.com/office/powerpoint/2010/main" val="878933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261DC6-BEB9-8C9F-9F80-212EE843CAF8}"/>
              </a:ext>
            </a:extLst>
          </p:cNvPr>
          <p:cNvSpPr>
            <a:spLocks noGrp="1"/>
          </p:cNvSpPr>
          <p:nvPr>
            <p:ph type="title"/>
          </p:nvPr>
        </p:nvSpPr>
        <p:spPr/>
        <p:txBody>
          <a:bodyPr/>
          <a:lstStyle/>
          <a:p>
            <a:r>
              <a:rPr lang="el-GR" dirty="0"/>
              <a:t>Διακριτικά Χαρακτηριστικά</a:t>
            </a:r>
          </a:p>
        </p:txBody>
      </p:sp>
      <p:pic>
        <p:nvPicPr>
          <p:cNvPr id="5" name="Θέση περιεχομένου 4">
            <a:extLst>
              <a:ext uri="{FF2B5EF4-FFF2-40B4-BE49-F238E27FC236}">
                <a16:creationId xmlns:a16="http://schemas.microsoft.com/office/drawing/2014/main" id="{C558722B-D731-F146-6A77-FA6A4910E9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560" y="2292781"/>
            <a:ext cx="5138852" cy="3416300"/>
          </a:xfrm>
        </p:spPr>
      </p:pic>
    </p:spTree>
    <p:extLst>
      <p:ext uri="{BB962C8B-B14F-4D97-AF65-F5344CB8AC3E}">
        <p14:creationId xmlns:p14="http://schemas.microsoft.com/office/powerpoint/2010/main" val="189814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23A0B-96EA-25CD-B8C1-48A1C134EB1B}"/>
              </a:ext>
            </a:extLst>
          </p:cNvPr>
          <p:cNvSpPr>
            <a:spLocks noGrp="1"/>
          </p:cNvSpPr>
          <p:nvPr>
            <p:ph type="title"/>
          </p:nvPr>
        </p:nvSpPr>
        <p:spPr/>
        <p:txBody>
          <a:bodyPr/>
          <a:lstStyle/>
          <a:p>
            <a:r>
              <a:rPr lang="el-GR" dirty="0"/>
              <a:t>Φωνητική</a:t>
            </a:r>
          </a:p>
        </p:txBody>
      </p:sp>
      <p:sp>
        <p:nvSpPr>
          <p:cNvPr id="3" name="Θέση περιεχομένου 2">
            <a:extLst>
              <a:ext uri="{FF2B5EF4-FFF2-40B4-BE49-F238E27FC236}">
                <a16:creationId xmlns:a16="http://schemas.microsoft.com/office/drawing/2014/main" id="{06CBDB40-EE80-E9FE-AF87-6CE142F41513}"/>
              </a:ext>
            </a:extLst>
          </p:cNvPr>
          <p:cNvSpPr>
            <a:spLocks noGrp="1"/>
          </p:cNvSpPr>
          <p:nvPr>
            <p:ph idx="1"/>
          </p:nvPr>
        </p:nvSpPr>
        <p:spPr/>
        <p:txBody>
          <a:bodyPr>
            <a:normAutofit/>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φωνητική έχει μονάδα της το φθόγγο, που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αναπαριστάται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 ].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Μιλώντας για τους φθόγγους μιας γλώσσας, κάνουμε λόγο για μια ποικιλία, αφού δεν προφέρουν όλοι οι ομιλητές έναν γλωσσικό ήχο με τον ίδιο πάντα τρόπο. Οι δυνατότητες παραλλαγής στην προφορά των διαφόρων φθόγγων είναι πολλές, θα ήταν, όμως, υπερβολή να επιμείνουμε σε όλες αυτές τις μικρές διαφορές, που, τις περισσότερες φορές, με δυσκολία τις αντιλαμβανόμαστε. Γι’ αυτό υποστηρίζεται ότι «...ο φθόγγος είναι μια αφηρημένη ενότητα που την καθορίζουμε περίπου σύμφωνα με τον μέσο όρο της προφοράς της πλειοψηφίας των ομιλητών»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Πετρούνιας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1993: 467).</a:t>
            </a:r>
          </a:p>
        </p:txBody>
      </p:sp>
    </p:spTree>
    <p:extLst>
      <p:ext uri="{BB962C8B-B14F-4D97-AF65-F5344CB8AC3E}">
        <p14:creationId xmlns:p14="http://schemas.microsoft.com/office/powerpoint/2010/main" val="1568232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696C38-0054-6071-4DC5-B3D47C759F2D}"/>
              </a:ext>
            </a:extLst>
          </p:cNvPr>
          <p:cNvSpPr>
            <a:spLocks noGrp="1"/>
          </p:cNvSpPr>
          <p:nvPr>
            <p:ph type="title"/>
          </p:nvPr>
        </p:nvSpPr>
        <p:spPr/>
        <p:txBody>
          <a:bodyPr/>
          <a:lstStyle/>
          <a:p>
            <a:r>
              <a:rPr lang="el-GR" dirty="0"/>
              <a:t>Διακριτικά Χαρακτηριστικά</a:t>
            </a:r>
          </a:p>
        </p:txBody>
      </p:sp>
      <p:pic>
        <p:nvPicPr>
          <p:cNvPr id="5" name="Θέση περιεχομένου 4">
            <a:extLst>
              <a:ext uri="{FF2B5EF4-FFF2-40B4-BE49-F238E27FC236}">
                <a16:creationId xmlns:a16="http://schemas.microsoft.com/office/drawing/2014/main" id="{509E9299-9D3D-8D4E-BBA7-2101B2BC0A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281" y="2603500"/>
            <a:ext cx="5767367" cy="3416300"/>
          </a:xfrm>
        </p:spPr>
      </p:pic>
    </p:spTree>
    <p:extLst>
      <p:ext uri="{BB962C8B-B14F-4D97-AF65-F5344CB8AC3E}">
        <p14:creationId xmlns:p14="http://schemas.microsoft.com/office/powerpoint/2010/main" val="421338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024812-E006-3F7F-541F-875EB12682CF}"/>
              </a:ext>
            </a:extLst>
          </p:cNvPr>
          <p:cNvSpPr>
            <a:spLocks noGrp="1"/>
          </p:cNvSpPr>
          <p:nvPr>
            <p:ph type="title"/>
          </p:nvPr>
        </p:nvSpPr>
        <p:spPr/>
        <p:txBody>
          <a:bodyPr/>
          <a:lstStyle/>
          <a:p>
            <a:r>
              <a:rPr lang="el-GR" dirty="0"/>
              <a:t>Διακριτικά Χαρακτηριστικά</a:t>
            </a:r>
          </a:p>
        </p:txBody>
      </p:sp>
      <p:pic>
        <p:nvPicPr>
          <p:cNvPr id="9" name="Θέση περιεχομένου 8">
            <a:extLst>
              <a:ext uri="{FF2B5EF4-FFF2-40B4-BE49-F238E27FC236}">
                <a16:creationId xmlns:a16="http://schemas.microsoft.com/office/drawing/2014/main" id="{C731DB73-0C0A-62E8-65CB-BF153635BF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575" y="2603500"/>
            <a:ext cx="6803446" cy="3416300"/>
          </a:xfrm>
        </p:spPr>
      </p:pic>
    </p:spTree>
    <p:extLst>
      <p:ext uri="{BB962C8B-B14F-4D97-AF65-F5344CB8AC3E}">
        <p14:creationId xmlns:p14="http://schemas.microsoft.com/office/powerpoint/2010/main" val="3675156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E6BBB9-7635-A716-5796-4C2927A35352}"/>
              </a:ext>
            </a:extLst>
          </p:cNvPr>
          <p:cNvSpPr>
            <a:spLocks noGrp="1"/>
          </p:cNvSpPr>
          <p:nvPr>
            <p:ph type="title"/>
          </p:nvPr>
        </p:nvSpPr>
        <p:spPr/>
        <p:txBody>
          <a:bodyPr/>
          <a:lstStyle/>
          <a:p>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l-GR"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Φωνηέντων της Ελληνικής</a:t>
            </a:r>
            <a:br>
              <a:rPr lang="el-GR"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180CA470-8FAA-F392-DC5A-2181C8B455C2}"/>
              </a:ext>
            </a:extLst>
          </p:cNvPr>
          <p:cNvSpPr>
            <a:spLocks noGrp="1"/>
          </p:cNvSpPr>
          <p:nvPr>
            <p:ph idx="1"/>
          </p:nvPr>
        </p:nvSpPr>
        <p:spPr/>
        <p:txBody>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βαθμό ανοίγματος του στόματος. Έτσι διαχωρίζονται σε: </a:t>
            </a:r>
          </a:p>
          <a:p>
            <a:pPr marL="857250" lvl="1" indent="-400050">
              <a:buFont typeface="+mj-lt"/>
              <a:buAutoNum type="romanL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ανοιχτά φωνήεντα [a], </a:t>
            </a:r>
          </a:p>
          <a:p>
            <a:pPr marL="857250" lvl="1" indent="-400050">
              <a:buFont typeface="+mj-lt"/>
              <a:buAutoNum type="romanL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φωνήεντα μεσαίου ανοίγματος [e], [ο], </a:t>
            </a:r>
          </a:p>
          <a:p>
            <a:pPr marL="857250" lvl="1" indent="-400050">
              <a:buFont typeface="+mj-lt"/>
              <a:buAutoNum type="romanL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κλειστά φωνήεντα [i], [u].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12502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9ABEFB-03AE-868C-B0AC-D610778EB5C3}"/>
              </a:ext>
            </a:extLst>
          </p:cNvPr>
          <p:cNvSpPr>
            <a:spLocks noGrp="1"/>
          </p:cNvSpPr>
          <p:nvPr>
            <p:ph type="title"/>
          </p:nvPr>
        </p:nvSpPr>
        <p:spPr>
          <a:xfrm>
            <a:off x="1074198" y="658088"/>
            <a:ext cx="10217458" cy="1046425"/>
          </a:xfrm>
        </p:spPr>
        <p:txBody>
          <a:bodyPr>
            <a:normAutofit fontScale="90000"/>
          </a:bodyPr>
          <a:lstStyle/>
          <a:p>
            <a:br>
              <a:rPr lang="en-US" sz="44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Φωνηέντων της Ελληνικής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490CFC15-F697-AF6C-2B8C-4DC372E43651}"/>
              </a:ext>
            </a:extLst>
          </p:cNvPr>
          <p:cNvSpPr>
            <a:spLocks noGrp="1"/>
          </p:cNvSpPr>
          <p:nvPr>
            <p:ph idx="1"/>
          </p:nvPr>
        </p:nvSpPr>
        <p:spPr/>
        <p:txBody>
          <a:bodyPr>
            <a:normAutofit fontScale="92500"/>
          </a:bodyPr>
          <a:lstStyle/>
          <a:p>
            <a:pPr>
              <a:lnSpc>
                <a:spcPct val="107000"/>
              </a:lnSpc>
              <a:spcAft>
                <a:spcPts val="800"/>
              </a:spcAft>
              <a:buFont typeface="Wingdings" panose="05000000000000000000" pitchFamily="2" charset="2"/>
              <a:buChar char="q"/>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Τη θέση του υψηλότερου σημείου της γλώσσας, της οποίας η κίνηση προς τα εμπρός συμβάλλει στην παραγωγή των μπροστινών φωνηέντων [i] και [e], ενώ η κίνηση προς τα πίσω, στην παραγωγή των οπίσθιων φωνηέντων [u] και [ο].</a:t>
            </a:r>
          </a:p>
          <a:p>
            <a:pPr>
              <a:lnSpc>
                <a:spcPct val="107000"/>
              </a:lnSpc>
              <a:spcAft>
                <a:spcPts val="800"/>
              </a:spcAft>
              <a:buFont typeface="Wingdings" panose="05000000000000000000" pitchFamily="2" charset="2"/>
              <a:buChar char="q"/>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Τη θέση των χειλιών, η οποία καθορίζει αν θα προφέρουμε τα στρογγυλά [u] και [ο] ή τα μη στρογγυλά (ή απλωτά) [i], [a] και [e].</a:t>
            </a:r>
          </a:p>
          <a:p>
            <a:pPr>
              <a:buFont typeface="Wingdings" panose="05000000000000000000" pitchFamily="2" charset="2"/>
              <a:buChar char="q"/>
            </a:pPr>
            <a:endParaRPr lang="el-GR" dirty="0"/>
          </a:p>
        </p:txBody>
      </p:sp>
    </p:spTree>
    <p:extLst>
      <p:ext uri="{BB962C8B-B14F-4D97-AF65-F5344CB8AC3E}">
        <p14:creationId xmlns:p14="http://schemas.microsoft.com/office/powerpoint/2010/main" val="3525082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F19AF8-181A-22B4-75EF-78A3E66598C5}"/>
              </a:ext>
            </a:extLst>
          </p:cNvPr>
          <p:cNvSpPr>
            <a:spLocks noGrp="1"/>
          </p:cNvSpPr>
          <p:nvPr>
            <p:ph type="title"/>
          </p:nvPr>
        </p:nvSpPr>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Φωνηέντων της Ελληνικής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3AE0C538-2775-9D70-74BF-809439B95906}"/>
              </a:ext>
            </a:extLst>
          </p:cNvPr>
          <p:cNvSpPr>
            <a:spLocks noGrp="1"/>
          </p:cNvSpPr>
          <p:nvPr>
            <p:ph idx="1"/>
          </p:nvPr>
        </p:nvSpPr>
        <p:spPr/>
        <p:txBody>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φωνολογικό φωνηεντικό σύστημα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αναπαριστάται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σχηματικά στον παρακάτω φωνητικό διάγραμμα, όπου στον κάθετο άξονά του υπάρχουν τα φωνήεντα που διακρίνονται με βάση το βαθμό ανοίγματος του στόματος, ενώ στον οριζόντιο άξονα εκείνα που διακρίνονται με κριτήριο τη θέση του υψηλότερου σημείου της γλώσσας: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7" name="Εικόνα 6">
            <a:extLst>
              <a:ext uri="{FF2B5EF4-FFF2-40B4-BE49-F238E27FC236}">
                <a16:creationId xmlns:a16="http://schemas.microsoft.com/office/drawing/2014/main" id="{14E3397B-51E2-7B7F-2636-0FEEF8A87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487" y="3797696"/>
            <a:ext cx="5078027" cy="2778874"/>
          </a:xfrm>
          <a:prstGeom prst="rect">
            <a:avLst/>
          </a:prstGeom>
        </p:spPr>
      </p:pic>
    </p:spTree>
    <p:extLst>
      <p:ext uri="{BB962C8B-B14F-4D97-AF65-F5344CB8AC3E}">
        <p14:creationId xmlns:p14="http://schemas.microsoft.com/office/powerpoint/2010/main" val="341243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EAC23E-7B16-8352-26D9-4CAB0DA67ECB}"/>
              </a:ext>
            </a:extLst>
          </p:cNvPr>
          <p:cNvSpPr>
            <a:spLocks noGrp="1"/>
          </p:cNvSpPr>
          <p:nvPr>
            <p:ph type="title"/>
          </p:nvPr>
        </p:nvSpPr>
        <p:spPr/>
        <p:txBody>
          <a:bodyPr/>
          <a:lstStyle/>
          <a:p>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l-GR"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συμφώνων της ελληνικής</a:t>
            </a:r>
            <a:br>
              <a:rPr lang="el-GR"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2B2FCEAB-CF08-39A2-F69A-43FB934C7C97}"/>
              </a:ext>
            </a:extLst>
          </p:cNvPr>
          <p:cNvSpPr>
            <a:spLocks noGrp="1"/>
          </p:cNvSpPr>
          <p:nvPr>
            <p:ph idx="1"/>
          </p:nvPr>
        </p:nvSpPr>
        <p:spPr/>
        <p:txBody>
          <a:bodyPr>
            <a:normAutofit fontScale="85000" lnSpcReduction="10000"/>
          </a:bodyPr>
          <a:lstStyle/>
          <a:p>
            <a:pPr>
              <a:lnSpc>
                <a:spcPct val="107000"/>
              </a:lnSpc>
              <a:spcAft>
                <a:spcPts val="800"/>
              </a:spcAft>
              <a:buFont typeface="Wingdings" panose="05000000000000000000" pitchFamily="2" charset="2"/>
              <a:buChar char="q"/>
            </a:pPr>
            <a:r>
              <a:rPr lang="el-GR" sz="1900" kern="100" dirty="0">
                <a:effectLst/>
                <a:latin typeface="Calibri" panose="020F0502020204030204" pitchFamily="34" charset="0"/>
                <a:ea typeface="Calibri" panose="020F0502020204030204" pitchFamily="34" charset="0"/>
                <a:cs typeface="Times New Roman" panose="02020603050405020304" pitchFamily="18" charset="0"/>
              </a:rPr>
              <a:t>Πέρα από τα φωνήεντα υπάρχει και μια άλλη κατηγορία φθόγγων, τα σύμφωνα, που, σε αντίθεση με τα φωνήεντα, παράγονται όταν ο αέρας στο πέρασμά του από το φάρυγγα και το στόμα συναντά προσωρινά ένα εμπόδιο, ολικό ή μερικό. Διακρίνονται ως προς τον τρόπο και τόπο άρθρωσής τους.</a:t>
            </a:r>
          </a:p>
          <a:p>
            <a:pPr>
              <a:lnSpc>
                <a:spcPct val="107000"/>
              </a:lnSpc>
              <a:spcAft>
                <a:spcPts val="800"/>
              </a:spcAft>
              <a:buFont typeface="Wingdings" panose="05000000000000000000" pitchFamily="2" charset="2"/>
              <a:buChar char="q"/>
            </a:pPr>
            <a:r>
              <a:rPr lang="el-GR" sz="1900" kern="100" dirty="0">
                <a:effectLst/>
                <a:latin typeface="Calibri" panose="020F0502020204030204" pitchFamily="34" charset="0"/>
                <a:ea typeface="Calibri" panose="020F0502020204030204" pitchFamily="34" charset="0"/>
                <a:cs typeface="Times New Roman" panose="02020603050405020304" pitchFamily="18" charset="0"/>
              </a:rPr>
              <a:t>Ως προς τον τρόπο άρθρωσής τους τα σύμφωνα διακρίνονται:</a:t>
            </a:r>
          </a:p>
          <a:p>
            <a:pPr marL="914400" lvl="1" indent="-4572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Σε κλειστά (ή στιγμιαία) σύμφωνα, κατά την παραγωγή των οποίων υπάρχει ολικό εμπόδιο του αέρα, όπως τα [b], [d], [j], [g], [k], [p], [t], [c],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τριβόμενα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εξακολουθητικά), όπου ο αέρας περνάει αργά προκαλώντας τριβή, όπως τα [f], [ν], [s],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 [δ],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 [</a:t>
            </a:r>
            <a:r>
              <a:rPr lang="sq-AL" sz="1800" kern="100" dirty="0">
                <a:latin typeface="Calibri" panose="020F0502020204030204" pitchFamily="34" charset="0"/>
                <a:ea typeface="Calibri" panose="020F0502020204030204" pitchFamily="34" charset="0"/>
                <a:cs typeface="Times New Roman" panose="02020603050405020304" pitchFamily="18" charset="0"/>
              </a:rPr>
              <a:t>ç</a:t>
            </a:r>
            <a:r>
              <a:rPr lang="el-GR" sz="1800" kern="100" dirty="0">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[j]</a:t>
            </a:r>
          </a:p>
          <a:p>
            <a:pPr marL="914400" lvl="1" indent="-457200">
              <a:lnSpc>
                <a:spcPct val="107000"/>
              </a:lnSpc>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ηχηρά ή άηχα σύμφωνα, ανάλογα με το αν πάλλονται οι φωνητικές χορδές κατά την παραγωγή των ήχων. Ηχηρά σύμφωνα είναι τα [b], [d], [g]</a:t>
            </a:r>
            <a:r>
              <a:rPr lang="el-GR" sz="1800" kern="100" dirty="0">
                <a:effectLst/>
                <a:latin typeface="Calibri" panose="020F0502020204030204" pitchFamily="34" charset="0"/>
                <a:ea typeface="Calibri" panose="020F0502020204030204" pitchFamily="34" charset="0"/>
                <a:cs typeface="Calibri" panose="020F0502020204030204" pitchFamily="34" charset="0"/>
              </a:rPr>
              <a:t>, [</a:t>
            </a:r>
            <a:r>
              <a:rPr lang="el-GR" sz="1800" b="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ʝ</a:t>
            </a:r>
            <a:r>
              <a:rPr lang="el-GR"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a:latin typeface="Calibri" panose="020F0502020204030204" pitchFamily="34" charset="0"/>
                <a:ea typeface="Calibri" panose="020F0502020204030204" pitchFamily="34" charset="0"/>
                <a:cs typeface="Times New Roman" panose="02020603050405020304" pitchFamily="18" charset="0"/>
              </a:rPr>
              <a:t>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[ν], [δ], [γ], [j],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ενώ άηχα είναι τα [ρ], [t], [k], [s],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Calibri" panose="020F0502020204030204" pitchFamily="34"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ç].</a:t>
            </a:r>
          </a:p>
          <a:p>
            <a:endParaRPr lang="el-GR" dirty="0"/>
          </a:p>
        </p:txBody>
      </p:sp>
    </p:spTree>
    <p:extLst>
      <p:ext uri="{BB962C8B-B14F-4D97-AF65-F5344CB8AC3E}">
        <p14:creationId xmlns:p14="http://schemas.microsoft.com/office/powerpoint/2010/main" val="3917701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1DA03C-CA9B-2E0F-D0BC-E356926E878C}"/>
              </a:ext>
            </a:extLst>
          </p:cNvPr>
          <p:cNvSpPr>
            <a:spLocks noGrp="1"/>
          </p:cNvSpPr>
          <p:nvPr>
            <p:ph type="title"/>
          </p:nvPr>
        </p:nvSpPr>
        <p:spPr>
          <a:xfrm>
            <a:off x="838200" y="365125"/>
            <a:ext cx="10515600" cy="1152957"/>
          </a:xfrm>
        </p:spPr>
        <p:txBody>
          <a:bodyPr>
            <a:normAutofit fontScale="90000"/>
          </a:bodyPr>
          <a:lstStyle/>
          <a:p>
            <a:br>
              <a:rPr lang="en-US" sz="44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συμφώνων της ελληνικής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EAA053C1-D055-8474-CD6B-7EC80CCD6622}"/>
              </a:ext>
            </a:extLst>
          </p:cNvPr>
          <p:cNvSpPr>
            <a:spLocks noGrp="1"/>
          </p:cNvSpPr>
          <p:nvPr>
            <p:ph idx="1"/>
          </p:nvPr>
        </p:nvSpPr>
        <p:spPr/>
        <p:txBody>
          <a:bodyPr/>
          <a:lstStyle/>
          <a:p>
            <a:pPr marL="914400" lvl="1" indent="-457200">
              <a:lnSpc>
                <a:spcPct val="107000"/>
              </a:lnSpc>
              <a:spcAft>
                <a:spcPts val="800"/>
              </a:spcAft>
              <a:buFont typeface="+mj-lt"/>
              <a:buAutoNum type="arabicPeriod" startAt="3"/>
            </a:pPr>
            <a:r>
              <a:rPr lang="el-GR" kern="100" dirty="0">
                <a:effectLst/>
                <a:latin typeface="Calibri" panose="020F0502020204030204" pitchFamily="34" charset="0"/>
                <a:ea typeface="Calibri" panose="020F0502020204030204" pitchFamily="34" charset="0"/>
                <a:cs typeface="Times New Roman" panose="02020603050405020304" pitchFamily="18" charset="0"/>
              </a:rPr>
              <a:t>Σε στοματικά ή ρινικά σύμφωνα, ανάλογα με την έξοδο του αέρα από τη στοματική ή τη ρινική κοιλότητα. Όλα τα σύμφωνα είναι στοματικά εκτός από τα [m] και [η], που είναι ρινικά.</a:t>
            </a:r>
          </a:p>
          <a:p>
            <a:pPr marL="914400" lvl="1" indent="-457200">
              <a:lnSpc>
                <a:spcPct val="107000"/>
              </a:lnSpc>
              <a:spcAft>
                <a:spcPts val="800"/>
              </a:spcAft>
              <a:buFont typeface="+mj-lt"/>
              <a:buAutoNum type="arabicPeriod" startAt="3"/>
            </a:pPr>
            <a:r>
              <a:rPr lang="el-GR" kern="100" dirty="0">
                <a:effectLst/>
                <a:latin typeface="Calibri" panose="020F0502020204030204" pitchFamily="34" charset="0"/>
                <a:ea typeface="Calibri" panose="020F0502020204030204" pitchFamily="34" charset="0"/>
                <a:cs typeface="Times New Roman" panose="02020603050405020304" pitchFamily="18" charset="0"/>
              </a:rPr>
              <a:t>Σε πλευρικά ή παλλόμενα, αν ο αέρας περνάει από τα πλάγια της γλώσσας (πλευρικά σύμφωνα) [I] και [ʎ], ή αν πάλλεται κάποιο φωνητικό όργανο κάτω από την πίεση του αέρα (παλλόμενο σύμφωνο) [</a:t>
            </a:r>
            <a:r>
              <a:rPr lang="en-US" kern="100" dirty="0">
                <a:effectLst/>
                <a:latin typeface="Calibri" panose="020F0502020204030204" pitchFamily="34" charset="0"/>
                <a:ea typeface="Calibri" panose="020F0502020204030204" pitchFamily="34" charset="0"/>
                <a:cs typeface="Times New Roman" panose="02020603050405020304" pitchFamily="18" charset="0"/>
              </a:rPr>
              <a:t>r</a:t>
            </a:r>
            <a:r>
              <a:rPr lang="el-GR" kern="100" dirty="0">
                <a:effectLst/>
                <a:latin typeface="Calibri" panose="020F0502020204030204" pitchFamily="34" charset="0"/>
                <a:ea typeface="Calibri" panose="020F0502020204030204" pitchFamily="34" charset="0"/>
                <a:cs typeface="Times New Roman" panose="02020603050405020304" pitchFamily="18" charset="0"/>
              </a:rPr>
              <a:t>].</a:t>
            </a:r>
          </a:p>
          <a:p>
            <a:pPr lvl="1"/>
            <a:endParaRPr lang="el-GR" dirty="0"/>
          </a:p>
        </p:txBody>
      </p:sp>
    </p:spTree>
    <p:extLst>
      <p:ext uri="{BB962C8B-B14F-4D97-AF65-F5344CB8AC3E}">
        <p14:creationId xmlns:p14="http://schemas.microsoft.com/office/powerpoint/2010/main" val="470782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4F6AF4-B2B3-F010-536E-01910E945C9F}"/>
              </a:ext>
            </a:extLst>
          </p:cNvPr>
          <p:cNvSpPr>
            <a:spLocks noGrp="1"/>
          </p:cNvSpPr>
          <p:nvPr>
            <p:ph type="title"/>
          </p:nvPr>
        </p:nvSpPr>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συμφώνων της ελληνικής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456502D3-1F69-C5FC-B4C3-6B53D6D1B3B6}"/>
              </a:ext>
            </a:extLst>
          </p:cNvPr>
          <p:cNvSpPr>
            <a:spLocks noGrp="1"/>
          </p:cNvSpPr>
          <p:nvPr>
            <p:ph idx="1"/>
          </p:nvPr>
        </p:nvSpPr>
        <p:spPr/>
        <p:txBody>
          <a:bodyPr>
            <a:normAutofit lnSpcReduction="10000"/>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Πέρα από τις παραπάνω κατηγοριοποιήσεις, τα σύμφωνα, ως προς τον τόπο άρθρωσης, διακρίνονται σε:</a:t>
            </a:r>
          </a:p>
          <a:p>
            <a:pPr marL="800100" lvl="1" indent="-342900">
              <a:lnSpc>
                <a:spcPct val="107000"/>
              </a:lnSpc>
              <a:spcAft>
                <a:spcPts val="800"/>
              </a:spcAft>
              <a:buFont typeface="+mj-lt"/>
              <a:buAutoNum type="arabicPeriod"/>
            </a:pPr>
            <a:r>
              <a:rPr lang="el-GR"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Διχειλικά</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bilabial</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σύμφωνα, όταν στο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σχημαχισμό</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τους συμμετέχουν και τα δυο χείλη. Αυτά είναι τα [ρ], [b], [in]. </a:t>
            </a:r>
          </a:p>
          <a:p>
            <a:pPr marL="914400" lvl="1" indent="-457200">
              <a:lnSpc>
                <a:spcPct val="107000"/>
              </a:lnSpc>
              <a:spcAft>
                <a:spcPts val="800"/>
              </a:spcAft>
              <a:buFont typeface="+mj-lt"/>
              <a:buAutoNum type="arabicPeriod"/>
            </a:pP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Χειλοδονινκά</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labiodentals</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σύμφωνα, κατά την παραγωγή των οποίων συμμετέχουν το κάτω χείλος και τα πάνω δόντια και είναι τα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f</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 και [ν].</a:t>
            </a:r>
          </a:p>
          <a:p>
            <a:pPr marL="914400" lvl="1" indent="-457200">
              <a:lnSpc>
                <a:spcPct val="107000"/>
              </a:lnSpc>
              <a:spcAft>
                <a:spcPts val="800"/>
              </a:spcAft>
              <a:buFont typeface="+mj-lt"/>
              <a:buAutoNum type="arabicPeriod"/>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Μεσοδοντικά</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interdentals</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σύμφωνα, όταν κατά την άρθρωσή τους η άκρη της γλώσσας προεξέχει ανάμεσα στα δόντια. Αυτά είναι τα [θ] και [δ].</a:t>
            </a:r>
          </a:p>
          <a:p>
            <a:endParaRPr lang="el-GR" dirty="0"/>
          </a:p>
        </p:txBody>
      </p:sp>
    </p:spTree>
    <p:extLst>
      <p:ext uri="{BB962C8B-B14F-4D97-AF65-F5344CB8AC3E}">
        <p14:creationId xmlns:p14="http://schemas.microsoft.com/office/powerpoint/2010/main" val="1959272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FADD9B-D87B-7F7E-5569-CAD00B98FF6D}"/>
              </a:ext>
            </a:extLst>
          </p:cNvPr>
          <p:cNvSpPr>
            <a:spLocks noGrp="1"/>
          </p:cNvSpPr>
          <p:nvPr>
            <p:ph type="title"/>
          </p:nvPr>
        </p:nvSpPr>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συμφώνων της ελληνικής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76DD2C85-3E7D-9B26-CC56-CFC0184071C1}"/>
              </a:ext>
            </a:extLst>
          </p:cNvPr>
          <p:cNvSpPr>
            <a:spLocks noGrp="1"/>
          </p:cNvSpPr>
          <p:nvPr>
            <p:ph idx="1"/>
          </p:nvPr>
        </p:nvSpPr>
        <p:spPr>
          <a:solidFill>
            <a:schemeClr val="bg1"/>
          </a:solidFill>
        </p:spPr>
        <p:txBody>
          <a:bodyPr>
            <a:normAutofit/>
          </a:bodyPr>
          <a:lstStyle/>
          <a:p>
            <a:pPr marL="914400" lvl="1" indent="-457200">
              <a:lnSpc>
                <a:spcPct val="107000"/>
              </a:lnSpc>
              <a:spcAft>
                <a:spcPts val="800"/>
              </a:spcAft>
              <a:buFont typeface="+mj-lt"/>
              <a:buAutoNum type="arabicPeriod" startAt="4"/>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Οδοντικά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dentals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σύμφωνα, κατά την παραγωγή των οποίων η μύτη της γλώσσας ακουμπά στα πάνω δόντια. Πρόκειται για τα [t], [d], [n],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[r], </a:t>
            </a:r>
          </a:p>
          <a:p>
            <a:pPr marL="914400" lvl="1" indent="-457200">
              <a:lnSpc>
                <a:spcPct val="107000"/>
              </a:lnSpc>
              <a:spcAft>
                <a:spcPts val="800"/>
              </a:spcAft>
              <a:buFont typeface="+mj-lt"/>
              <a:buAutoNum type="arabicPeriod" startAt="4"/>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Συριστικά ή φατνιακά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alveolars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σύμφωνα, για την προφορά των οποίων ακουμπά η μύτη της γλώσσας στα φατνία. Αυτά είναι τα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914400" lvl="1" indent="-457200">
              <a:lnSpc>
                <a:spcPct val="107000"/>
              </a:lnSpc>
              <a:spcAft>
                <a:spcPts val="800"/>
              </a:spcAft>
              <a:buFont typeface="+mj-lt"/>
              <a:buAutoNum type="arabicPeriod" startAt="4"/>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Ουρανικά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palatals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σύμφωνα, κατά το σχηματισμό των οποίων η ράχη της γλώσσας ακουμπά στον σκληρό ουρανίσκο. Αυτά είναι τα [c], [</a:t>
            </a:r>
            <a:r>
              <a:rPr lang="el-GR" sz="1800" b="0" kern="100" dirty="0">
                <a:effectLst/>
                <a:latin typeface="Calibri" panose="020F0502020204030204" pitchFamily="34" charset="0"/>
                <a:ea typeface="Calibri" panose="020F0502020204030204" pitchFamily="34" charset="0"/>
                <a:cs typeface="Times New Roman" panose="02020603050405020304" pitchFamily="18" charset="0"/>
              </a:rPr>
              <a:t>ʝ</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[ς], [j], [ɲ], [λ], </a:t>
            </a:r>
          </a:p>
          <a:p>
            <a:pPr marL="914400" lvl="1" indent="-457200">
              <a:lnSpc>
                <a:spcPct val="107000"/>
              </a:lnSpc>
              <a:spcAft>
                <a:spcPts val="800"/>
              </a:spcAft>
              <a:buFont typeface="+mj-lt"/>
              <a:buAutoNum type="arabicPeriod" startAt="4"/>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Υπερωικά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velars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σύμφωνα, για την παραγωγή των οποίων το πίσω μέρος της γλώσσας ακουμπά στην υπερώα. Πρόκειται για τα [k], [g], [χ], [γ], [ŋ].</a:t>
            </a:r>
          </a:p>
          <a:p>
            <a:pPr lvl="1"/>
            <a:endParaRPr lang="el-GR" dirty="0"/>
          </a:p>
        </p:txBody>
      </p:sp>
    </p:spTree>
    <p:extLst>
      <p:ext uri="{BB962C8B-B14F-4D97-AF65-F5344CB8AC3E}">
        <p14:creationId xmlns:p14="http://schemas.microsoft.com/office/powerpoint/2010/main" val="3927761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355B9F-B0E9-7B95-32E4-9EDE88B30FDB}"/>
              </a:ext>
            </a:extLst>
          </p:cNvPr>
          <p:cNvSpPr>
            <a:spLocks noGrp="1"/>
          </p:cNvSpPr>
          <p:nvPr>
            <p:ph type="title"/>
          </p:nvPr>
        </p:nvSpPr>
        <p:spPr/>
        <p:txBody>
          <a:bodyPr/>
          <a:lstStyle/>
          <a:p>
            <a:endParaRPr lang="el-GR" dirty="0"/>
          </a:p>
        </p:txBody>
      </p:sp>
      <p:pic>
        <p:nvPicPr>
          <p:cNvPr id="5" name="Θέση περιεχομένου 4">
            <a:extLst>
              <a:ext uri="{FF2B5EF4-FFF2-40B4-BE49-F238E27FC236}">
                <a16:creationId xmlns:a16="http://schemas.microsoft.com/office/drawing/2014/main" id="{EDE2FB1D-907E-95D8-9919-1FF81642FB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626" y="3235175"/>
            <a:ext cx="5449060" cy="2152950"/>
          </a:xfrm>
        </p:spPr>
      </p:pic>
    </p:spTree>
    <p:extLst>
      <p:ext uri="{BB962C8B-B14F-4D97-AF65-F5344CB8AC3E}">
        <p14:creationId xmlns:p14="http://schemas.microsoft.com/office/powerpoint/2010/main" val="17527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5E9E12-9477-0C30-946C-A996292EF284}"/>
              </a:ext>
            </a:extLst>
          </p:cNvPr>
          <p:cNvSpPr>
            <a:spLocks noGrp="1"/>
          </p:cNvSpPr>
          <p:nvPr>
            <p:ph type="title"/>
          </p:nvPr>
        </p:nvSpPr>
        <p:spPr/>
        <p:txBody>
          <a:bodyPr/>
          <a:lstStyle/>
          <a:p>
            <a:r>
              <a:rPr lang="el-GR" dirty="0"/>
              <a:t>Φωνητική</a:t>
            </a:r>
          </a:p>
        </p:txBody>
      </p:sp>
      <p:sp>
        <p:nvSpPr>
          <p:cNvPr id="3" name="Θέση περιεχομένου 2">
            <a:extLst>
              <a:ext uri="{FF2B5EF4-FFF2-40B4-BE49-F238E27FC236}">
                <a16:creationId xmlns:a16="http://schemas.microsoft.com/office/drawing/2014/main" id="{6D306608-9A89-851E-0B59-EF525F17E7BF}"/>
              </a:ext>
            </a:extLst>
          </p:cNvPr>
          <p:cNvSpPr>
            <a:spLocks noGrp="1"/>
          </p:cNvSpPr>
          <p:nvPr>
            <p:ph idx="1"/>
          </p:nvPr>
        </p:nvSpPr>
        <p:spPr/>
        <p:txBody>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Στην προσπάθεια τους οι φωνολόγοι να ανακαλύψουν έναν αξιόπιστο και ενιαίο τρόπο καταγραφής όλων των ήχων που απαντούν σε όλες τις γλώσσες του κόσμου, πρότειναν το Διεθνές Φωνητικό Αλφάβητο (International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Phonetic</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Alphabet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ΙΡΑ). Τα σύμβολα του Διεθνούς Φωνητικού Αλφαβήτου που αναπαριστούν τους ήχους (ή φθόγγους) της Ελληνικής είναι τα εξής:</a:t>
            </a:r>
            <a:endParaRPr lang="el-GR" dirty="0"/>
          </a:p>
        </p:txBody>
      </p:sp>
    </p:spTree>
    <p:extLst>
      <p:ext uri="{BB962C8B-B14F-4D97-AF65-F5344CB8AC3E}">
        <p14:creationId xmlns:p14="http://schemas.microsoft.com/office/powerpoint/2010/main" val="1030849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FB54FE-050F-A977-1905-A7E85E631896}"/>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8EDC7D2B-4A5A-4E23-10C5-5C57929D6C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509" y="2254928"/>
            <a:ext cx="5924136" cy="3462291"/>
          </a:xfrm>
        </p:spPr>
      </p:pic>
    </p:spTree>
    <p:extLst>
      <p:ext uri="{BB962C8B-B14F-4D97-AF65-F5344CB8AC3E}">
        <p14:creationId xmlns:p14="http://schemas.microsoft.com/office/powerpoint/2010/main" val="3805494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FE2CFC-8E45-B8A6-47E6-759ECCFB2AE1}"/>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D6D31189-473B-7A5C-0469-CFAB2B5D8B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830" y="2237174"/>
            <a:ext cx="7536738" cy="3515556"/>
          </a:xfrm>
        </p:spPr>
      </p:pic>
    </p:spTree>
    <p:extLst>
      <p:ext uri="{BB962C8B-B14F-4D97-AF65-F5344CB8AC3E}">
        <p14:creationId xmlns:p14="http://schemas.microsoft.com/office/powerpoint/2010/main" val="365159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EB90C3-446D-C9C7-695E-FD85B2DAE36F}"/>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EC3B8407-C575-B03F-91C3-2CEA728A6E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2179" y="3016069"/>
            <a:ext cx="5591955" cy="2591162"/>
          </a:xfrm>
        </p:spPr>
      </p:pic>
    </p:spTree>
    <p:extLst>
      <p:ext uri="{BB962C8B-B14F-4D97-AF65-F5344CB8AC3E}">
        <p14:creationId xmlns:p14="http://schemas.microsoft.com/office/powerpoint/2010/main" val="1223184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CD3DC-7707-A9C3-7132-98724A5A2650}"/>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7E111F78-1DD6-CB51-E3E1-ED16DF027A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705" y="3097043"/>
            <a:ext cx="5210902" cy="2429214"/>
          </a:xfrm>
        </p:spPr>
      </p:pic>
    </p:spTree>
    <p:extLst>
      <p:ext uri="{BB962C8B-B14F-4D97-AF65-F5344CB8AC3E}">
        <p14:creationId xmlns:p14="http://schemas.microsoft.com/office/powerpoint/2010/main" val="2444149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AD59D1-4E71-4A8B-08E3-FF4D145C4115}"/>
              </a:ext>
            </a:extLst>
          </p:cNvPr>
          <p:cNvSpPr>
            <a:spLocks noGrp="1"/>
          </p:cNvSpPr>
          <p:nvPr>
            <p:ph type="title"/>
          </p:nvPr>
        </p:nvSpPr>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συμφώνων της ελληνικής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7" name="Θέση περιεχομένου 6">
            <a:extLst>
              <a:ext uri="{FF2B5EF4-FFF2-40B4-BE49-F238E27FC236}">
                <a16:creationId xmlns:a16="http://schemas.microsoft.com/office/drawing/2014/main" id="{CC71FCB8-C0B6-D901-7E04-CA45511FA83D}"/>
              </a:ext>
            </a:extLst>
          </p:cNvPr>
          <p:cNvSpPr>
            <a:spLocks noGrp="1"/>
          </p:cNvSpPr>
          <p:nvPr>
            <p:ph idx="1"/>
          </p:nvPr>
        </p:nvSpPr>
        <p:spPr/>
        <p:txBody>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φωνολογικό συμφωνικό σύστημα αναπαρίσταται σχηματικά παρακάτω στο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φωνηματικό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διάγραμμα (Σχήμα 9).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Στο διάγραμμα αυτό τα τρία κάθετα επίπεδα, από αριστερά προς δεξιά, αντιστοιχούν στα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διχειλικά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χειλοδοντικά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μεσοδοντικά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οδοντικά, φατνιακά και υπερωικά σύμφωνα.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δυο κάθετα επίπεδα, από πίσω προς τα εμπρός, περιλαμβάνουν τα άηχα και τα ηχηρά σύμφωνα αντίστοιχα. Στο επάνω οριζόντιο επίπεδο βρίσκονται τα κλειστά σύμφωνα, ενώ στο κάτω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τριβόμενα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το διάγραμμα γίνεται εμφανής η ιδιαιτερότητα των υγρών συμφώνων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δεν εμφανίζουν σχέσεις αντίθεσης με άλλα σύμφωνα της ελληνικής.</a:t>
            </a:r>
          </a:p>
          <a:p>
            <a:pPr>
              <a:buFont typeface="Wingdings" panose="05000000000000000000" pitchFamily="2" charset="2"/>
              <a:buChar char="q"/>
            </a:pPr>
            <a:endParaRPr lang="el-GR" dirty="0"/>
          </a:p>
        </p:txBody>
      </p:sp>
    </p:spTree>
    <p:extLst>
      <p:ext uri="{BB962C8B-B14F-4D97-AF65-F5344CB8AC3E}">
        <p14:creationId xmlns:p14="http://schemas.microsoft.com/office/powerpoint/2010/main" val="1401578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D02F23-24F4-10B2-72B9-7A260650A589}"/>
              </a:ext>
            </a:extLst>
          </p:cNvPr>
          <p:cNvSpPr>
            <a:spLocks noGrp="1"/>
          </p:cNvSpPr>
          <p:nvPr>
            <p:ph type="title"/>
          </p:nvPr>
        </p:nvSpPr>
        <p:spPr>
          <a:xfrm>
            <a:off x="1154954" y="973669"/>
            <a:ext cx="8825659" cy="730844"/>
          </a:xfrm>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συμφώνων της ελληνικής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5" name="Θέση περιεχομένου 4">
            <a:extLst>
              <a:ext uri="{FF2B5EF4-FFF2-40B4-BE49-F238E27FC236}">
                <a16:creationId xmlns:a16="http://schemas.microsoft.com/office/drawing/2014/main" id="{56BAA824-F730-A7C6-A926-1B0BAA608E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8698" y="2485747"/>
            <a:ext cx="7439487" cy="3835153"/>
          </a:xfrm>
        </p:spPr>
      </p:pic>
    </p:spTree>
    <p:extLst>
      <p:ext uri="{BB962C8B-B14F-4D97-AF65-F5344CB8AC3E}">
        <p14:creationId xmlns:p14="http://schemas.microsoft.com/office/powerpoint/2010/main" val="4222987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747A8F-AFA8-27BD-5508-C83B815B2F61}"/>
              </a:ext>
            </a:extLst>
          </p:cNvPr>
          <p:cNvSpPr>
            <a:spLocks noGrp="1"/>
          </p:cNvSpPr>
          <p:nvPr>
            <p:ph type="title"/>
          </p:nvPr>
        </p:nvSpPr>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Διάκριση των συμφώνων της ελληνικής</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5" name="Θέση περιεχομένου 4">
            <a:extLst>
              <a:ext uri="{FF2B5EF4-FFF2-40B4-BE49-F238E27FC236}">
                <a16:creationId xmlns:a16="http://schemas.microsoft.com/office/drawing/2014/main" id="{EF610928-B26B-24D7-CCA0-D7FD6DA91F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043" y="2379217"/>
            <a:ext cx="7257718" cy="4276534"/>
          </a:xfrm>
        </p:spPr>
      </p:pic>
    </p:spTree>
    <p:extLst>
      <p:ext uri="{BB962C8B-B14F-4D97-AF65-F5344CB8AC3E}">
        <p14:creationId xmlns:p14="http://schemas.microsoft.com/office/powerpoint/2010/main" val="677456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B09677-40AC-36F2-4B23-3C75827BA87C}"/>
              </a:ext>
            </a:extLst>
          </p:cNvPr>
          <p:cNvSpPr>
            <a:spLocks noGrp="1"/>
          </p:cNvSpPr>
          <p:nvPr>
            <p:ph type="title"/>
          </p:nvPr>
        </p:nvSpPr>
        <p:spPr>
          <a:xfrm>
            <a:off x="838200" y="365126"/>
            <a:ext cx="10515600" cy="1019792"/>
          </a:xfrm>
        </p:spPr>
        <p:txBody>
          <a:bodyPr>
            <a:noAutofit/>
          </a:bodyPr>
          <a:lstStyle/>
          <a:p>
            <a:br>
              <a:rPr lang="en-US"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Υπερτμηματικά</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φαινόμενα</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17E00F30-2A57-7315-551A-F6D9506959C5}"/>
              </a:ext>
            </a:extLst>
          </p:cNvPr>
          <p:cNvSpPr>
            <a:spLocks noGrp="1"/>
          </p:cNvSpPr>
          <p:nvPr>
            <p:ph idx="1"/>
          </p:nvPr>
        </p:nvSpPr>
        <p:spPr>
          <a:xfrm>
            <a:off x="1131163" y="2539017"/>
            <a:ext cx="10515600" cy="2601155"/>
          </a:xfrm>
        </p:spPr>
        <p:txBody>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υπερτμηματικά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υπερτεμαχιακά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φαινόμενα, όπως ο τόνος,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επιτόνιση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ρυθμός, η παύση κ.τ.λ., ονομάζονται έτσι γιατί ξεπερνούν τα όρια ενός φωνητικού τεμαχίου και αφορούν ολόκληρο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εκφώνημα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δυναμικός τόνος, που οφείλεται στην ένταση του ήχου -σε αντίθεση με τον μουσικό που εξαρτάται από το ύψος του ήχου- μπορεί να είναι σταθερός, όπως στη Γαλλική (πάντα στην τελευταία συλλαβή) ή στη Φιλανδική (πάντα στην πρώτη), οπότε έχει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οριοθετική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λειτουργία, ή μη σταθερός όπως στη Νέα Ελληνική, όπου ισχύει ο νόμος της τρισυλλαβίας, οπότε έχει διακριτική λειτουργία,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no'mos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nomo's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mo'nos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mono's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omos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omo's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κ.τ.λ. Ο δυναμικός τόνος μπορεί να έχει και εκφραστική λειτουργία.</a:t>
            </a:r>
          </a:p>
          <a:p>
            <a:pPr>
              <a:buFont typeface="Wingdings" panose="05000000000000000000" pitchFamily="2" charset="2"/>
              <a:buChar char="q"/>
            </a:pPr>
            <a:endParaRPr lang="el-GR" dirty="0"/>
          </a:p>
        </p:txBody>
      </p:sp>
    </p:spTree>
    <p:extLst>
      <p:ext uri="{BB962C8B-B14F-4D97-AF65-F5344CB8AC3E}">
        <p14:creationId xmlns:p14="http://schemas.microsoft.com/office/powerpoint/2010/main" val="2683545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9271AB-E867-2611-997F-8B08D1F88FF2}"/>
              </a:ext>
            </a:extLst>
          </p:cNvPr>
          <p:cNvSpPr>
            <a:spLocks noGrp="1"/>
          </p:cNvSpPr>
          <p:nvPr>
            <p:ph type="title"/>
          </p:nvPr>
        </p:nvSpPr>
        <p:spPr/>
        <p:txBody>
          <a:bodyPr/>
          <a:lstStyle/>
          <a:p>
            <a:br>
              <a:rPr lang="en-US"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Υπερτμηματικά</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φαινόμενα</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C2EDDD96-3987-644E-23EC-A9C0C31F4E7A}"/>
              </a:ext>
            </a:extLst>
          </p:cNvPr>
          <p:cNvSpPr>
            <a:spLocks noGrp="1"/>
          </p:cNvSpPr>
          <p:nvPr>
            <p:ph idx="1"/>
          </p:nvPr>
        </p:nvSpPr>
        <p:spPr>
          <a:xfrm>
            <a:off x="838200" y="2562472"/>
            <a:ext cx="10515600" cy="2533311"/>
          </a:xfrm>
        </p:spPr>
        <p:txBody>
          <a:bodyPr>
            <a:normAutofit/>
          </a:bodyPr>
          <a:lstStyle/>
          <a:p>
            <a:pPr>
              <a:buFont typeface="Wingdings" panose="05000000000000000000" pitchFamily="2" charset="2"/>
              <a:buChar char="q"/>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επιτόνιση</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είναι η μελωδική καμπύλη που συνοδεύει ολόκληρο το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εκφώνημα</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και εξαρτάται από τις διακυμάνσεις στο ύψος (συχνότητα) της φωνής. Αναλύεται πειραματικά με τον παλμογράφο. Μπορεί να έχει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οριοθετική</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λειτουργία, όταν δηλώνει την αρχή και το τέλος του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εκφωνήματος</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διακριτική λειτουργία, όταν η ίδια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φωνηματική</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ακολουθία χαρακτηρίζεται (ως διαφορετική γλωσσική πράξη, π.χ. χιονίζει (καθοδική καμπύλη) -χιονίζει-, (ανοδική καμπύλη, ερώτηση), καθώς και εκφραστική λειτουργία.</a:t>
            </a:r>
          </a:p>
          <a:p>
            <a:pPr>
              <a:buFont typeface="Wingdings" panose="05000000000000000000" pitchFamily="2" charset="2"/>
              <a:buChar char="q"/>
            </a:pPr>
            <a:endParaRPr lang="el-GR" sz="2000" dirty="0"/>
          </a:p>
        </p:txBody>
      </p:sp>
    </p:spTree>
    <p:extLst>
      <p:ext uri="{BB962C8B-B14F-4D97-AF65-F5344CB8AC3E}">
        <p14:creationId xmlns:p14="http://schemas.microsoft.com/office/powerpoint/2010/main" val="1744797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8A96B8-EC4D-E1F2-A654-4C10F1A6BA39}"/>
              </a:ext>
            </a:extLst>
          </p:cNvPr>
          <p:cNvSpPr>
            <a:spLocks noGrp="1"/>
          </p:cNvSpPr>
          <p:nvPr>
            <p:ph type="title"/>
          </p:nvPr>
        </p:nvSpPr>
        <p:spPr>
          <a:xfrm>
            <a:off x="1199343" y="958789"/>
            <a:ext cx="8825659" cy="630314"/>
          </a:xfrm>
        </p:spPr>
        <p:txBody>
          <a:bodyPr/>
          <a:lstStyle/>
          <a:p>
            <a:r>
              <a:rPr lang="el-GR" sz="4400" b="1" kern="100" dirty="0" err="1">
                <a:effectLst/>
                <a:latin typeface="Calibri" panose="020F0502020204030204" pitchFamily="34" charset="0"/>
                <a:ea typeface="Calibri" panose="020F0502020204030204" pitchFamily="34" charset="0"/>
                <a:cs typeface="Times New Roman" panose="02020603050405020304" pitchFamily="18" charset="0"/>
              </a:rPr>
              <a:t>Υπερτμηματικά</a:t>
            </a:r>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 φαινόμενα</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5" name="Θέση περιεχομένου 4">
            <a:extLst>
              <a:ext uri="{FF2B5EF4-FFF2-40B4-BE49-F238E27FC236}">
                <a16:creationId xmlns:a16="http://schemas.microsoft.com/office/drawing/2014/main" id="{25BAB4FE-6F5A-C588-4D59-5C3592F7DA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5448" y="2434802"/>
            <a:ext cx="6161103" cy="4347737"/>
          </a:xfrm>
        </p:spPr>
      </p:pic>
    </p:spTree>
    <p:extLst>
      <p:ext uri="{BB962C8B-B14F-4D97-AF65-F5344CB8AC3E}">
        <p14:creationId xmlns:p14="http://schemas.microsoft.com/office/powerpoint/2010/main" val="341880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75EE3A-26A3-FA62-C080-8D6750BF3CFF}"/>
              </a:ext>
            </a:extLst>
          </p:cNvPr>
          <p:cNvSpPr>
            <a:spLocks noGrp="1"/>
          </p:cNvSpPr>
          <p:nvPr>
            <p:ph type="title"/>
          </p:nvPr>
        </p:nvSpPr>
        <p:spPr/>
        <p:txBody>
          <a:bodyPr/>
          <a:lstStyle/>
          <a:p>
            <a:r>
              <a:rPr lang="el-GR" dirty="0"/>
              <a:t>Δ.Φ.Α ελληνικής</a:t>
            </a:r>
          </a:p>
        </p:txBody>
      </p:sp>
      <p:pic>
        <p:nvPicPr>
          <p:cNvPr id="5" name="Θέση περιεχομένου 4">
            <a:extLst>
              <a:ext uri="{FF2B5EF4-FFF2-40B4-BE49-F238E27FC236}">
                <a16:creationId xmlns:a16="http://schemas.microsoft.com/office/drawing/2014/main" id="{11F025E7-5214-9AC3-8F5E-2F6D156019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493" y="1594806"/>
            <a:ext cx="7055422" cy="4655074"/>
          </a:xfrm>
        </p:spPr>
      </p:pic>
    </p:spTree>
    <p:extLst>
      <p:ext uri="{BB962C8B-B14F-4D97-AF65-F5344CB8AC3E}">
        <p14:creationId xmlns:p14="http://schemas.microsoft.com/office/powerpoint/2010/main" val="1844451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1D4597-8AEB-EE42-187D-B473ED12D9F5}"/>
              </a:ext>
            </a:extLst>
          </p:cNvPr>
          <p:cNvSpPr>
            <a:spLocks noGrp="1"/>
          </p:cNvSpPr>
          <p:nvPr>
            <p:ph type="title"/>
          </p:nvPr>
        </p:nvSpPr>
        <p:spPr/>
        <p:txBody>
          <a:bodyPr/>
          <a:lstStyle/>
          <a:p>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Ορίζοντας τη φωνολογία</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0BDF1AD4-A456-65A8-8F7E-2DC20C121052}"/>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Φωνολογία είναι ο κλάδος της γλωσσολογίας που ασχολείται με τη λειτουργία των φθόγγων σε μια δεδομένη γλώσσα. Ως ιδιαίτερος κλάδος της γλωσσικής έρευνας, εμφανίζεται πολύ αργότερα απ’ ό,τι η φωνητική, και συγκεκριμένα στο πρώτο τέταρτο του 20ού αιώνα.</a:t>
            </a:r>
          </a:p>
          <a:p>
            <a:endParaRPr lang="el-GR" dirty="0"/>
          </a:p>
        </p:txBody>
      </p:sp>
    </p:spTree>
    <p:extLst>
      <p:ext uri="{BB962C8B-B14F-4D97-AF65-F5344CB8AC3E}">
        <p14:creationId xmlns:p14="http://schemas.microsoft.com/office/powerpoint/2010/main" val="1334098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7BB1A8-7A76-3608-A1F7-C448520B5935}"/>
              </a:ext>
            </a:extLst>
          </p:cNvPr>
          <p:cNvSpPr>
            <a:spLocks noGrp="1"/>
          </p:cNvSpPr>
          <p:nvPr>
            <p:ph type="title"/>
          </p:nvPr>
        </p:nvSpPr>
        <p:spPr/>
        <p:txBody>
          <a:bodyPr/>
          <a:lstStyle/>
          <a:p>
            <a:br>
              <a:rPr lang="el-GR" sz="36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3600" b="1" kern="100" dirty="0">
                <a:effectLst/>
                <a:latin typeface="Calibri" panose="020F0502020204030204" pitchFamily="34" charset="0"/>
                <a:ea typeface="Calibri" panose="020F0502020204030204" pitchFamily="34" charset="0"/>
                <a:cs typeface="Times New Roman" panose="02020603050405020304" pitchFamily="18" charset="0"/>
              </a:rPr>
              <a:t>Ορίζοντας τη φωνολογία</a:t>
            </a:r>
            <a:br>
              <a:rPr lang="el-GR"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FFE22076-E059-1068-F89D-3D4492BBC9E8}"/>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φωνολογία σκοπεύει, κυρίως, στο να επισημάνει και να καθορίσει συστηματικά τη λειτουργικότητα των φθόγγων οποιοσδήποτε γλώσσας. Έτσι, επιτυγχάνεται ο περιορισμός από έναν Θεωρητικά άπειρο ο’ έναν ελάχιστο και αυστηρά καθορισμένο αριθμό φθόγγων, πράγμα που επιτρέπει, παρά τις ατομικές φωνητικές διαφορές, τη γλωσσική επικοινωνία ανάμεσα στα μέλη μιας γλωσσικής κοινότητας.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φωνολογία προσπαθεί να περιγράφει τη μορφή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forme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γλωσσικής έκφρασης, επιδιώκει να φτάσει, δηλαδή, σε μια όσο το δυνατόν πληρέστερη και ακριβέστερη περιγραφή των φωνημάτων και των υπολοίπων διαφοροποιητικών στοιχείων μιας γλώσσας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επιτόνισης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τονισμού κ.τ.λ.), στην κατάταξή τους και τον προσδιορισμό των μεταξύ τους σχέσεων, των δυνατών θέσεων εμφάνισης και της δυνατότητας συνδυασμού τους στη ροή του λόγου.</a:t>
            </a:r>
          </a:p>
          <a:p>
            <a:endParaRPr lang="el-GR" dirty="0"/>
          </a:p>
        </p:txBody>
      </p:sp>
    </p:spTree>
    <p:extLst>
      <p:ext uri="{BB962C8B-B14F-4D97-AF65-F5344CB8AC3E}">
        <p14:creationId xmlns:p14="http://schemas.microsoft.com/office/powerpoint/2010/main" val="333490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3C8EA3-F00F-D8E6-5865-72AC4599AF4C}"/>
              </a:ext>
            </a:extLst>
          </p:cNvPr>
          <p:cNvSpPr>
            <a:spLocks noGrp="1"/>
          </p:cNvSpPr>
          <p:nvPr>
            <p:ph type="title"/>
          </p:nvPr>
        </p:nvSpPr>
        <p:spPr/>
        <p:txBody>
          <a:bodyPr/>
          <a:lstStyle/>
          <a:p>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Ορίζοντας τη φωνολογία</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DA5E4A79-CE6C-BDDB-E999-2F7E051ECACF}"/>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Μία από τις βασικές λειτουργίες των φθόγγων μιας γλώσσας, που διαφέρουν μεταξύ τους και σχηματίζουν ελάχιστα ζεύγη αντίθεσης, δηλαδή ζεύγη λέξεων που διαφέρουν μόνο ως προς ένα στοιχείο στην ίδια θέση, είναι ότι διαφοροποιούν σημασιολογικά τις λέξεις στις οποίες ανήκουν. Στην Ελληνική, για παράδειγμα, οι φθόγγοι [ρ] και [δ] έχουν διαφοροποιητική αξία, γιατί διαφοροποιούν τη σημασία των λέξεων: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ino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 δ</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Μονάδα της φωνολογίας είναι το φώνημα, που είναι η ελάχιστη, εναλλάξιμη και διακριτική μονάδα δεύτερης άρθρωσης και σημειώνεται μέσα σε / /. Είναι ελάχιστη, γιατί δεν μπορεί να αναλυθεί περαιτέρω, εναλλάξιμη, γιατί μπορεί οι ο ίδιο περιβάλλον να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εναλλαγεί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άλλες ομοειδείς μονάδες και διακριτική, γιατί με την εναλλαγή της με άλλες ομοειδείς μονάδες διακρίνει λέξεις με διαφορετικές σημασίες:</a:t>
            </a:r>
          </a:p>
          <a:p>
            <a:endParaRPr lang="el-GR" dirty="0"/>
          </a:p>
        </p:txBody>
      </p:sp>
    </p:spTree>
    <p:extLst>
      <p:ext uri="{BB962C8B-B14F-4D97-AF65-F5344CB8AC3E}">
        <p14:creationId xmlns:p14="http://schemas.microsoft.com/office/powerpoint/2010/main" val="790897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CBAFF2-DA1C-2D96-36C6-3B50246EB4D3}"/>
              </a:ext>
            </a:extLst>
          </p:cNvPr>
          <p:cNvSpPr>
            <a:spLocks noGrp="1"/>
          </p:cNvSpPr>
          <p:nvPr>
            <p:ph type="title"/>
          </p:nvPr>
        </p:nvSpPr>
        <p:spPr/>
        <p:txBody>
          <a:bodyPr/>
          <a:lstStyle/>
          <a:p>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Ορίζοντας τη φωνολογία</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0681E52D-7EFB-78F4-DA37-4A93BFF974AF}"/>
              </a:ext>
            </a:extLst>
          </p:cNvPr>
          <p:cNvSpPr>
            <a:spLocks noGrp="1"/>
          </p:cNvSpPr>
          <p:nvPr>
            <p:ph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pino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δ</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pino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pano/</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pino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pizo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pino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pina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1914595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FA0A01-7799-D24E-3389-397D31FF6C0D}"/>
              </a:ext>
            </a:extLst>
          </p:cNvPr>
          <p:cNvSpPr>
            <a:spLocks noGrp="1"/>
          </p:cNvSpPr>
          <p:nvPr>
            <p:ph type="title"/>
          </p:nvPr>
        </p:nvSpPr>
        <p:spPr/>
        <p:txBody>
          <a:bodyPr/>
          <a:lstStyle/>
          <a:p>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Ορίζοντας τη φωνολογία</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AB279D1D-0CE1-D8AE-F04D-7F5ACF41721A}"/>
              </a:ext>
            </a:extLst>
          </p:cNvPr>
          <p:cNvSpPr>
            <a:spLocks noGrp="1"/>
          </p:cNvSpPr>
          <p:nvPr>
            <p:ph idx="1"/>
          </p:nvPr>
        </p:nvSpPr>
        <p:spPr/>
        <p:txBody>
          <a:bodyPr/>
          <a:lstStyle/>
          <a:p>
            <a:r>
              <a:rPr lang="sq-AL"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φωνολογία βρίσκεται σε στενή σχέση με τη φωνητική, ταυτόχρονα όμως είναι και ανεξάρτητη επιστήμη. Οι δύο επιστήμες αλληλοσυμπληρώνονται με την αμοιβαία χρήση των δεδομένων της μιας από την άλλη. Είναι αναγκαίο σε μία γλώσσα να εξετάζουμε τόσο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αρθρωτικά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ακουστικά γνωρίσματα των ήχων όσο και τον λειτουργικό τους ρόλο, εφόσον και τα δυο μαζί καθορίζουν τη μορφή της γλώσσας.</a:t>
            </a:r>
          </a:p>
          <a:p>
            <a:endParaRPr lang="el-GR" dirty="0"/>
          </a:p>
        </p:txBody>
      </p:sp>
    </p:spTree>
    <p:extLst>
      <p:ext uri="{BB962C8B-B14F-4D97-AF65-F5344CB8AC3E}">
        <p14:creationId xmlns:p14="http://schemas.microsoft.com/office/powerpoint/2010/main" val="1896762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810A10-7C71-2750-C58D-4264C5BE1A9A}"/>
              </a:ext>
            </a:extLst>
          </p:cNvPr>
          <p:cNvSpPr>
            <a:spLocks noGrp="1"/>
          </p:cNvSpPr>
          <p:nvPr>
            <p:ph type="title"/>
          </p:nvPr>
        </p:nvSpPr>
        <p:spPr/>
        <p:txBody>
          <a:bodyPr/>
          <a:lstStyle/>
          <a:p>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Ορίζοντας τη φωνολογία</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489C4785-8645-569E-C14E-9A434D32605B}"/>
              </a:ext>
            </a:extLst>
          </p:cNvPr>
          <p:cNvSpPr>
            <a:spLocks noGrp="1"/>
          </p:cNvSpPr>
          <p:nvPr>
            <p:ph idx="1"/>
          </p:nvPr>
        </p:nvSpPr>
        <p:spPr/>
        <p:txBody>
          <a:bodyPr>
            <a:norm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πορίσματα της φωνολογίας εφαρμόζονται σήμερα στους εξής τομείς: </a:t>
            </a:r>
          </a:p>
          <a:p>
            <a:pPr lvl="1">
              <a:lnSpc>
                <a:spcPct val="107000"/>
              </a:lnSpc>
              <a:spcAft>
                <a:spcPts val="800"/>
              </a:spcAft>
              <a:buFont typeface="Wingdings" panose="05000000000000000000" pitchFamily="2" charset="2"/>
              <a:buChar char="q"/>
            </a:pPr>
            <a:r>
              <a:rPr lang="el-GR" kern="100" dirty="0">
                <a:effectLst/>
                <a:latin typeface="Calibri" panose="020F0502020204030204" pitchFamily="34" charset="0"/>
                <a:ea typeface="Calibri" panose="020F0502020204030204" pitchFamily="34" charset="0"/>
                <a:cs typeface="Times New Roman" panose="02020603050405020304" pitchFamily="18" charset="0"/>
              </a:rPr>
              <a:t>Στην ανάλυση και ερμηνεία των διάφορων φωνολογικών φαινομένων. </a:t>
            </a:r>
          </a:p>
          <a:p>
            <a:pPr lvl="1">
              <a:lnSpc>
                <a:spcPct val="107000"/>
              </a:lnSpc>
              <a:spcAft>
                <a:spcPts val="800"/>
              </a:spcAft>
              <a:buFont typeface="Wingdings" panose="05000000000000000000" pitchFamily="2" charset="2"/>
              <a:buChar char="q"/>
            </a:pPr>
            <a:r>
              <a:rPr lang="el-GR" kern="100" dirty="0">
                <a:effectLst/>
                <a:latin typeface="Calibri" panose="020F0502020204030204" pitchFamily="34" charset="0"/>
                <a:ea typeface="Calibri" panose="020F0502020204030204" pitchFamily="34" charset="0"/>
                <a:cs typeface="Times New Roman" panose="02020603050405020304" pitchFamily="18" charset="0"/>
              </a:rPr>
              <a:t>Στη διδασκαλία ξένων γλωσσών, στο μέτρο που βοηθά να αποφεύγονται οι ιδιαίτερες δυσκολίες προφοράς που προκύπτουν από βασικές διαφορές στο φωνολογικό σύστημα δυο γλωσσών.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q"/>
            </a:pPr>
            <a:r>
              <a:rPr lang="el-GR" kern="100" dirty="0">
                <a:effectLst/>
                <a:latin typeface="Calibri" panose="020F0502020204030204" pitchFamily="34" charset="0"/>
                <a:ea typeface="Calibri" panose="020F0502020204030204" pitchFamily="34" charset="0"/>
                <a:cs typeface="Times New Roman" panose="02020603050405020304" pitchFamily="18" charset="0"/>
              </a:rPr>
              <a:t>Στη ρύθμιση κάθε συστήματος μεταγραφής (</a:t>
            </a:r>
            <a:r>
              <a:rPr lang="el-GR" kern="100" dirty="0" err="1">
                <a:effectLst/>
                <a:latin typeface="Calibri" panose="020F0502020204030204" pitchFamily="34" charset="0"/>
                <a:ea typeface="Calibri" panose="020F0502020204030204" pitchFamily="34" charset="0"/>
                <a:cs typeface="Times New Roman" panose="02020603050405020304" pitchFamily="18" charset="0"/>
              </a:rPr>
              <a:t>πρβλ</a:t>
            </a:r>
            <a:r>
              <a:rPr lang="el-GR" kern="100" dirty="0">
                <a:effectLst/>
                <a:latin typeface="Calibri" panose="020F0502020204030204" pitchFamily="34" charset="0"/>
                <a:ea typeface="Calibri" panose="020F0502020204030204" pitchFamily="34" charset="0"/>
                <a:cs typeface="Times New Roman" panose="02020603050405020304" pitchFamily="18" charset="0"/>
              </a:rPr>
              <a:t>. την αλλαγή στο σύστημα γραφής της Τουρκικής). </a:t>
            </a:r>
          </a:p>
          <a:p>
            <a:pPr lvl="1">
              <a:lnSpc>
                <a:spcPct val="107000"/>
              </a:lnSpc>
              <a:spcAft>
                <a:spcPts val="800"/>
              </a:spcAft>
              <a:buFont typeface="Wingdings" panose="05000000000000000000" pitchFamily="2" charset="2"/>
              <a:buChar char="q"/>
            </a:pPr>
            <a:endParaRPr lang="el-GR"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393016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6B0B9-354A-5CAE-32D8-F6EA4E28DCBF}"/>
              </a:ext>
            </a:extLst>
          </p:cNvPr>
          <p:cNvSpPr>
            <a:spLocks noGrp="1"/>
          </p:cNvSpPr>
          <p:nvPr>
            <p:ph type="title"/>
          </p:nvPr>
        </p:nvSpPr>
        <p:spPr>
          <a:xfrm>
            <a:off x="1154954" y="838200"/>
            <a:ext cx="8825659" cy="806923"/>
          </a:xfrm>
        </p:spPr>
        <p:txBody>
          <a:bodyPr/>
          <a:lstStyle/>
          <a:p>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Ορίζοντας τη φωνολογία</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8CF45756-956F-D64F-AFC0-8316E2DDBD3B}"/>
              </a:ext>
            </a:extLst>
          </p:cNvPr>
          <p:cNvSpPr>
            <a:spLocks noGrp="1"/>
          </p:cNvSpPr>
          <p:nvPr>
            <p:ph idx="1"/>
          </p:nvPr>
        </p:nvSpPr>
        <p:spPr/>
        <p:txBody>
          <a:bodyPr/>
          <a:lstStyle/>
          <a:p>
            <a:pPr lvl="1">
              <a:lnSpc>
                <a:spcPct val="107000"/>
              </a:lnSpc>
              <a:spcAft>
                <a:spcPts val="800"/>
              </a:spcAft>
              <a:buFont typeface="Wingdings" panose="05000000000000000000" pitchFamily="2" charset="2"/>
              <a:buChar char="q"/>
            </a:pPr>
            <a:r>
              <a:rPr lang="el-GR" kern="100" dirty="0">
                <a:effectLst/>
                <a:latin typeface="Calibri" panose="020F0502020204030204" pitchFamily="34" charset="0"/>
                <a:ea typeface="Calibri" panose="020F0502020204030204" pitchFamily="34" charset="0"/>
                <a:cs typeface="Times New Roman" panose="02020603050405020304" pitchFamily="18" charset="0"/>
              </a:rPr>
              <a:t>Στην αναθεώρηση του ορθογραφικού συστήματος μιας γλώσσας, δηλαδή σε περιπτώσεις απλούστευσης γλωσσών με ιστορική ορθογραφία. </a:t>
            </a:r>
          </a:p>
          <a:p>
            <a:pPr lvl="1">
              <a:lnSpc>
                <a:spcPct val="107000"/>
              </a:lnSpc>
              <a:spcAft>
                <a:spcPts val="800"/>
              </a:spcAft>
              <a:buFont typeface="Wingdings" panose="05000000000000000000" pitchFamily="2" charset="2"/>
              <a:buChar char="q"/>
            </a:pPr>
            <a:r>
              <a:rPr lang="el-GR" kern="100" dirty="0">
                <a:effectLst/>
                <a:latin typeface="Calibri" panose="020F0502020204030204" pitchFamily="34" charset="0"/>
                <a:ea typeface="Calibri" panose="020F0502020204030204" pitchFamily="34" charset="0"/>
                <a:cs typeface="Times New Roman" panose="02020603050405020304" pitchFamily="18" charset="0"/>
              </a:rPr>
              <a:t>Στη δημιουργία συστημάτων ασφαλείας (φωνητικός κωδικός καρτών τραπεζικών συναλλαγών) ή εντόπισης ενόχων με βάση το φωνητικό αποτύπωμα (</a:t>
            </a:r>
            <a:r>
              <a:rPr lang="el-GR" kern="100" dirty="0" err="1">
                <a:effectLst/>
                <a:latin typeface="Calibri" panose="020F0502020204030204" pitchFamily="34" charset="0"/>
                <a:ea typeface="Calibri" panose="020F0502020204030204" pitchFamily="34" charset="0"/>
                <a:cs typeface="Times New Roman" panose="02020603050405020304" pitchFamily="18" charset="0"/>
              </a:rPr>
              <a:t>voice</a:t>
            </a:r>
            <a:r>
              <a:rPr lang="el-GR" kern="100" dirty="0">
                <a:effectLst/>
                <a:latin typeface="Calibri" panose="020F0502020204030204" pitchFamily="34" charset="0"/>
                <a:ea typeface="Calibri" panose="020F0502020204030204" pitchFamily="34" charset="0"/>
                <a:cs typeface="Times New Roman" panose="02020603050405020304" pitchFamily="18" charset="0"/>
              </a:rPr>
              <a:t> </a:t>
            </a:r>
            <a:r>
              <a:rPr lang="el-GR" kern="100" dirty="0" err="1">
                <a:effectLst/>
                <a:latin typeface="Calibri" panose="020F0502020204030204" pitchFamily="34" charset="0"/>
                <a:ea typeface="Calibri" panose="020F0502020204030204" pitchFamily="34" charset="0"/>
                <a:cs typeface="Times New Roman" panose="02020603050405020304" pitchFamily="18" charset="0"/>
              </a:rPr>
              <a:t>print</a:t>
            </a:r>
            <a:r>
              <a:rPr lang="el-GR" kern="1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buFont typeface="Wingdings" panose="05000000000000000000" pitchFamily="2" charset="2"/>
              <a:buChar char="q"/>
            </a:pPr>
            <a:r>
              <a:rPr lang="el-GR" kern="100" dirty="0">
                <a:effectLst/>
                <a:latin typeface="Calibri" panose="020F0502020204030204" pitchFamily="34" charset="0"/>
                <a:ea typeface="Calibri" panose="020F0502020204030204" pitchFamily="34" charset="0"/>
                <a:cs typeface="Times New Roman" panose="02020603050405020304" pitchFamily="18" charset="0"/>
              </a:rPr>
              <a:t>Στην ορθοφωνία (θέατρο, κινηματογράφος, </a:t>
            </a:r>
            <a:r>
              <a:rPr lang="el-GR" kern="100" dirty="0" err="1">
                <a:effectLst/>
                <a:latin typeface="Calibri" panose="020F0502020204030204" pitchFamily="34" charset="0"/>
                <a:ea typeface="Calibri" panose="020F0502020204030204" pitchFamily="34" charset="0"/>
                <a:cs typeface="Times New Roman" panose="02020603050405020304" pitchFamily="18" charset="0"/>
              </a:rPr>
              <a:t>λογοθεραπεία</a:t>
            </a:r>
            <a:r>
              <a:rPr lang="el-GR"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2110352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D0CDA6-B178-981F-9C08-5F0B1CF2EBA8}"/>
              </a:ext>
            </a:extLst>
          </p:cNvPr>
          <p:cNvSpPr>
            <a:spLocks noGrp="1"/>
          </p:cNvSpPr>
          <p:nvPr>
            <p:ph type="title"/>
          </p:nvPr>
        </p:nvSpPr>
        <p:spPr/>
        <p:txBody>
          <a:bodyPr/>
          <a:lstStyle/>
          <a:p>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Αλλόφωνο</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58AB4554-679F-95B1-FE3E-5073526BE4C6}"/>
              </a:ext>
            </a:extLst>
          </p:cNvPr>
          <p:cNvSpPr>
            <a:spLocks noGrp="1"/>
          </p:cNvSpPr>
          <p:nvPr>
            <p:ph idx="1"/>
          </p:nvPr>
        </p:nvSpPr>
        <p:spPr/>
        <p:txBody>
          <a:bodyPr>
            <a:normAutofit fontScale="92500" lnSpcReduction="20000"/>
          </a:bodyPr>
          <a:lstStyle/>
          <a:p>
            <a:pPr lvl="0">
              <a:lnSpc>
                <a:spcPct val="107000"/>
              </a:lnSpc>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 δύο φθόγγοι μιας γλώσσας εμφανίζονται στο ίδιο ακριβώς περιβάλλον και μπορεί ο ένας να αντικαταστήσει τον άλλον χωρίς την παραμικρή διαφορά στη σημασία της λέξης, τότε οι φθόγγοι αυτοί αποτελούν ελεύθερες φωνητικές ποικιλίες ενός και του αυτού φωνήματος, που μπορεί να οφείλονται σε ατομικούς, κοινωνικούς και άλλους παράγοντες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πρβλ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προφορά του [η] (ως [ɲ],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ɲima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αντί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minima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ως [ʎ], [ʎ</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ipi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αντί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i] κ.τ.λ.). </a:t>
            </a:r>
          </a:p>
          <a:p>
            <a:pPr lvl="0">
              <a:lnSpc>
                <a:spcPct val="107000"/>
              </a:lnSpc>
              <a:buFont typeface="Wingdings" panose="05000000000000000000" pitchFamily="2" charset="2"/>
              <a:buChar char="Ø"/>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ν δύο φθόγγοι μιας γλώσσας, </a:t>
            </a:r>
            <a:r>
              <a:rPr lang="el-GR" kern="100" dirty="0">
                <a:latin typeface="Calibri" panose="020F0502020204030204" pitchFamily="34" charset="0"/>
                <a:ea typeface="Calibri" panose="020F0502020204030204" pitchFamily="34" charset="0"/>
                <a:cs typeface="Times New Roman" panose="02020603050405020304" pitchFamily="18" charset="0"/>
              </a:rPr>
              <a:t>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υγγενείς μεταξύ τους από ακουστική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αρθρωτική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άποψη, δεν εμφανίζονται ποτέ στο ίδιο περιβάλλον, βρίσκονται δηλαδή σε συμπληρωματική κατανομή, αλλά και δεν διαφοροποιούν τη σημασία λέξεων, θεωρούνται αλλόφωνα του ίδιου φωνήματος. Έτσι, τα [k] και [c| αποτελούν αλλόφωνα του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[γ] και [j] αλλόφωνα του /γ/, τα [g| και [ɟ] αλλόφωνα του /g/, τα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ç</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αλλόφωνα του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κ.τ.λ.</a:t>
            </a:r>
          </a:p>
          <a:p>
            <a:pPr lvl="0">
              <a:lnSpc>
                <a:spcPct val="107000"/>
              </a:lnSpc>
              <a:spcAft>
                <a:spcPts val="800"/>
              </a:spcAft>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Τέλος , αν δύο φθόγγοι μιας γλώσσας εναλλασσόμενοι στο ίδιο περιβάλλον μεταβάλλουν τη σημασία των λέξεων, τότε αποτελούν διαφορετικά φωνήματα.</a:t>
            </a:r>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2920936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818489-26C7-0FE2-DEB6-8D6D1C61EB03}"/>
              </a:ext>
            </a:extLst>
          </p:cNvPr>
          <p:cNvSpPr>
            <a:spLocks noGrp="1"/>
          </p:cNvSpPr>
          <p:nvPr>
            <p:ph type="title"/>
          </p:nvPr>
        </p:nvSpPr>
        <p:spPr/>
        <p:txBody>
          <a:bodyPr/>
          <a:lstStyle/>
          <a:p>
            <a:br>
              <a:rPr lang="el-GR" sz="36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3600" b="1" kern="100" dirty="0">
                <a:effectLst/>
                <a:latin typeface="Calibri" panose="020F0502020204030204" pitchFamily="34" charset="0"/>
                <a:ea typeface="Calibri" panose="020F0502020204030204" pitchFamily="34" charset="0"/>
                <a:cs typeface="Times New Roman" panose="02020603050405020304" pitchFamily="18" charset="0"/>
              </a:rPr>
              <a:t>Αλλόφωνο</a:t>
            </a:r>
            <a:br>
              <a:rPr lang="el-GR"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5" name="Θέση περιεχομένου 4">
            <a:extLst>
              <a:ext uri="{FF2B5EF4-FFF2-40B4-BE49-F238E27FC236}">
                <a16:creationId xmlns:a16="http://schemas.microsoft.com/office/drawing/2014/main" id="{F2E45E68-7D9D-8EEA-6BE8-C91EE8141F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327" y="1680633"/>
            <a:ext cx="8197779" cy="4400572"/>
          </a:xfrm>
        </p:spPr>
      </p:pic>
    </p:spTree>
    <p:extLst>
      <p:ext uri="{BB962C8B-B14F-4D97-AF65-F5344CB8AC3E}">
        <p14:creationId xmlns:p14="http://schemas.microsoft.com/office/powerpoint/2010/main" val="2817973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F283D66-15EE-BC64-6802-EEE9B9C4D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433" y="1145219"/>
            <a:ext cx="7261934" cy="4874581"/>
          </a:xfrm>
        </p:spPr>
      </p:pic>
    </p:spTree>
    <p:extLst>
      <p:ext uri="{BB962C8B-B14F-4D97-AF65-F5344CB8AC3E}">
        <p14:creationId xmlns:p14="http://schemas.microsoft.com/office/powerpoint/2010/main" val="230581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9BF71F-1A80-445F-895D-E31B4F0732BB}"/>
              </a:ext>
            </a:extLst>
          </p:cNvPr>
          <p:cNvSpPr>
            <a:spLocks noGrp="1"/>
          </p:cNvSpPr>
          <p:nvPr>
            <p:ph type="title"/>
          </p:nvPr>
        </p:nvSpPr>
        <p:spPr/>
        <p:txBody>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27001F65-7A66-5343-20A5-AFB3BE7FDB05}"/>
              </a:ext>
            </a:extLst>
          </p:cNvPr>
          <p:cNvSpPr>
            <a:spLocks noGrp="1"/>
          </p:cNvSpPr>
          <p:nvPr>
            <p:ph idx="1"/>
          </p:nvPr>
        </p:nvSpPr>
        <p:spPr/>
        <p:txBody>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ήχος είναι μια αίσθηση που γίνεται αντιληπτή από το αυτί του ανθρώπου. Παράγεται από τις πυκνώνεις ή αραιώσεις αέρα που προκαλεί ένα σώμα που δονείται, στην περίπτωση της ανθρώπινης ομιλίας οι φωνητικές χορδές, και μεταδίδεται με την ταχύτητα των 340 m/</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sec</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ήχος δεν μεταδίδεται σε κενό αέρος.</a:t>
            </a:r>
          </a:p>
          <a:p>
            <a:pPr>
              <a:lnSpc>
                <a:spcPct val="107000"/>
              </a:lnSpc>
              <a:spcAft>
                <a:spcPts val="800"/>
              </a:spcAft>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Όταν υπάρχει περιοδικότητα, δηλαδή όταν η δόνηση επαναλαμβάνεται κατά τον ίδιο τρόπο μέσα στο χρόνο (π.χ. κίνηση εκκρεμούς, δονήσεις της χορδής της κιθάρας, της στήλης αέρα ενός πνευστού μουσικού οργάνου), ο ήχος μπορεί να χαρακτηριστεί ως προς τέσσερις μεταβλητές: την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έντασή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το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ύψος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τη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διάρκεια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και τη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χροιά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a:t>
            </a:r>
          </a:p>
        </p:txBody>
      </p:sp>
    </p:spTree>
    <p:extLst>
      <p:ext uri="{BB962C8B-B14F-4D97-AF65-F5344CB8AC3E}">
        <p14:creationId xmlns:p14="http://schemas.microsoft.com/office/powerpoint/2010/main" val="3454503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Θέση περιεχομένου 12">
            <a:extLst>
              <a:ext uri="{FF2B5EF4-FFF2-40B4-BE49-F238E27FC236}">
                <a16:creationId xmlns:a16="http://schemas.microsoft.com/office/drawing/2014/main" id="{FE9722E4-FC2E-0BE6-BEC6-E0CA52540B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865" y="1322773"/>
            <a:ext cx="7608162" cy="4735061"/>
          </a:xfrm>
        </p:spPr>
      </p:pic>
    </p:spTree>
    <p:extLst>
      <p:ext uri="{BB962C8B-B14F-4D97-AF65-F5344CB8AC3E}">
        <p14:creationId xmlns:p14="http://schemas.microsoft.com/office/powerpoint/2010/main" val="2555146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132C03E-659C-497C-1BE0-58746DE77A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7353" y="777891"/>
            <a:ext cx="6741135" cy="5241910"/>
          </a:xfrm>
        </p:spPr>
      </p:pic>
    </p:spTree>
    <p:extLst>
      <p:ext uri="{BB962C8B-B14F-4D97-AF65-F5344CB8AC3E}">
        <p14:creationId xmlns:p14="http://schemas.microsoft.com/office/powerpoint/2010/main" val="2724657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B54F4B-D493-3085-67EB-CC66E6B6A316}"/>
              </a:ext>
            </a:extLst>
          </p:cNvPr>
          <p:cNvSpPr>
            <a:spLocks noGrp="1"/>
          </p:cNvSpPr>
          <p:nvPr>
            <p:ph type="title"/>
          </p:nvPr>
        </p:nvSpPr>
        <p:spPr/>
        <p:txBody>
          <a:bodyPr/>
          <a:lstStyle/>
          <a:p>
            <a:pPr>
              <a:lnSpc>
                <a:spcPct val="107000"/>
              </a:lnSpc>
              <a:spcAft>
                <a:spcPts val="800"/>
              </a:spcAft>
            </a:pP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Διακριτικά χαρακτηριστικά</a:t>
            </a:r>
            <a:endParaRPr lang="el-GR"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5C652627-6072-D89E-D454-42FEAC2481B0}"/>
              </a:ext>
            </a:extLst>
          </p:cNvPr>
          <p:cNvSpPr>
            <a:spLocks noGrp="1"/>
          </p:cNvSpPr>
          <p:nvPr>
            <p:ph idx="1"/>
          </p:nvPr>
        </p:nvSpPr>
        <p:spPr/>
        <p:txBody>
          <a:bodyPr>
            <a:normAutofit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Είπαμε προηγουμένως ότι το φώνημα αποτελεί ελάχιστη μονάδα δεύτερης άρθρωσης, και υπό αυτήν την έννοια δεν μπορεί να διαιρεθεί περαιτέρω. Οι εκπρόσωποι, ωστόσο, της Σχολής της Πράγας, στην προσπάθειά τους να ορίσουν το φώνημα, πρότειναν τη διαίρεση του φωνήματος σε διακριτικά χαρακτηριστικά, δηλαδή τα κοινά σε όλες τις ποικιλίες ενός </a:t>
            </a:r>
            <a:r>
              <a:rPr lang="el-GR" kern="100" dirty="0">
                <a:latin typeface="Calibri" panose="020F0502020204030204" pitchFamily="34" charset="0"/>
                <a:ea typeface="Calibri" panose="020F0502020204030204" pitchFamily="34" charset="0"/>
                <a:cs typeface="Times New Roman" panose="02020603050405020304" pitchFamily="18" charset="0"/>
              </a:rPr>
              <a:t>φω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νήματος γνωρίσματα, βάσει των οποίων διακρίνονται τα φωνήματα μιας γλώσσας. Το σύνολο των διακριτικών χαρακτηριστικών που ορίζει κάθε φώνημα το ονόμασαν φωνολογικό περιεχόμενο του φωνήματος.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διακριτικά χαρακτηριστικά δεν εμφανίζονται ποτέ από μόνα τους, αλλά σε δέσμη και μπορούν να πάρουν δύο τιμές (+/-). Δύο φωνήματα διαφέρουν τουλάχιστον ως προς ένα διακριτικό χαρακτηριστικό. Τα διακριτικά χαρακτηριστικά διαφέρουν από τα φωνήματα, γιατί, σε αντίθεση με αυτά, δεν τα συναντούμε ελεύθερα· εμφανίζονται συγχρόνως. Τα διακριτικά χαρακτηριστικά της Ελληνικής είναι τα εξής:</a:t>
            </a:r>
          </a:p>
          <a:p>
            <a:endParaRPr lang="el-GR" dirty="0"/>
          </a:p>
        </p:txBody>
      </p:sp>
    </p:spTree>
    <p:extLst>
      <p:ext uri="{BB962C8B-B14F-4D97-AF65-F5344CB8AC3E}">
        <p14:creationId xmlns:p14="http://schemas.microsoft.com/office/powerpoint/2010/main" val="4103753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D162F4-11D4-0EAC-79A9-325706277F9E}"/>
              </a:ext>
            </a:extLst>
          </p:cNvPr>
          <p:cNvSpPr>
            <a:spLocks noGrp="1"/>
          </p:cNvSpPr>
          <p:nvPr>
            <p:ph type="title"/>
          </p:nvPr>
        </p:nvSpPr>
        <p:spPr/>
        <p:txBody>
          <a:bodyPr/>
          <a:lstStyle/>
          <a:p>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Διακριτικά χαρακτηριστικά</a:t>
            </a:r>
            <a:endParaRPr lang="el-GR" sz="4000" dirty="0"/>
          </a:p>
        </p:txBody>
      </p:sp>
      <p:sp>
        <p:nvSpPr>
          <p:cNvPr id="3" name="Θέση περιεχομένου 2">
            <a:extLst>
              <a:ext uri="{FF2B5EF4-FFF2-40B4-BE49-F238E27FC236}">
                <a16:creationId xmlns:a16="http://schemas.microsoft.com/office/drawing/2014/main" id="{2CF95EDE-8DCC-8F5A-E8FF-5B105C6CF514}"/>
              </a:ext>
            </a:extLst>
          </p:cNvPr>
          <p:cNvSpPr>
            <a:spLocks noGrp="1"/>
          </p:cNvSpPr>
          <p:nvPr>
            <p:ph idx="1"/>
          </p:nvPr>
        </p:nvSpPr>
        <p:spPr/>
        <p:txBody>
          <a:bodyPr>
            <a:normAutofit/>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συμφωνικό]: Όλα τα σύμφωνα είναι [ + συμφωνικά] και όλα τα φωνήεντα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[-συμφωνικά].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φωνηεντικό]: Όλα τα φωνήεντα και τα /I/ και /r/ είναι [+φωνηεντικά], ενώ όλα τα υπόλοιπα σύμφωνα είναι [-φωνηεντικά].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ρινικό]: Τα /m/,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[+ρινικά], ενώ όλα τα υπόλοιπα φωνήεντα και σύμφωνα είναι [-ρινικά].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στιγμιαίο]: Όλα τα φωνήεντα και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τριβόμενα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σύμφωνα είναι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[-στιγμιαία], ενώ όλα τα κλειστά σύμφωνα είναι [+στιγμιαία]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778320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E96A57-4166-3238-9230-86A711E5CA46}"/>
              </a:ext>
            </a:extLst>
          </p:cNvPr>
          <p:cNvSpPr>
            <a:spLocks noGrp="1"/>
          </p:cNvSpPr>
          <p:nvPr>
            <p:ph type="title"/>
          </p:nvPr>
        </p:nvSpPr>
        <p:spPr/>
        <p:txBody>
          <a:bodyPr/>
          <a:lstStyle/>
          <a:p>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Διακριτικά χαρακτηριστικά</a:t>
            </a:r>
            <a:endParaRPr lang="el-GR" sz="4000" dirty="0"/>
          </a:p>
        </p:txBody>
      </p:sp>
      <p:sp>
        <p:nvSpPr>
          <p:cNvPr id="3" name="Θέση περιεχομένου 2">
            <a:extLst>
              <a:ext uri="{FF2B5EF4-FFF2-40B4-BE49-F238E27FC236}">
                <a16:creationId xmlns:a16="http://schemas.microsoft.com/office/drawing/2014/main" id="{71DF916C-8DEE-73F3-9B3F-E4FC28605003}"/>
              </a:ext>
            </a:extLst>
          </p:cNvPr>
          <p:cNvSpPr>
            <a:spLocks noGrp="1"/>
          </p:cNvSpPr>
          <p:nvPr>
            <p:ph idx="1"/>
          </p:nvPr>
        </p:nvSpPr>
        <p:spPr/>
        <p:txBody>
          <a:bodyPr/>
          <a:lstStyle/>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ηχηρό]: Όλα τα φωνήεντα, τα ρινικά σύμφωνα, τα /I/ και /r/, από τα κλειστά τα /b/, /d/, /g/ και από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τριβόμενα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/ν/, /δ/, /γ/, /ζ / είναι [+ηχηρά]. Τα υπόλοιπα κλειστά /k/, /ρ/, /t/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τριβόμενα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/f/, /x/, /θ/, /s/ είναι [-ηχηρά]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περιφερειακό]: Η διάκριση αυτή αφορά τα σύμφωνα. Τα /ρ/, /b/, /f/, /ν/, /m/ και /k/, /g/, /χ/, /γ/ είναι [+περιφερειακά] και τα /t/, /d/, /θ/, /δ/, /s/, /</a:t>
            </a:r>
            <a:r>
              <a:rPr lang="sq-AL" kern="100" dirty="0">
                <a:latin typeface="Calibri" panose="020F0502020204030204" pitchFamily="34" charset="0"/>
                <a:ea typeface="Calibri" panose="020F0502020204030204" pitchFamily="34" charset="0"/>
                <a:cs typeface="Times New Roman" panose="02020603050405020304" pitchFamily="18" charset="0"/>
              </a:rPr>
              <a:t>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/I/, /r/ είναι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[-περιφερειακά].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μπροστινό]: Τα /ρ/, /b/, /f/, /ν/, /t/, /d/, /θ/, /δ/, /s/,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/m/,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από τα φωνήεντα τα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/e/ είναι [+μπροστινά], ενώ τα /k/, /g/, /χ/, /y/ και από τα φωνήεντα τα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είναι [-μπροστινά].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215961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31FC00-2CFE-FD9D-D4ED-37CD2906BCB1}"/>
              </a:ext>
            </a:extLst>
          </p:cNvPr>
          <p:cNvSpPr>
            <a:spLocks noGrp="1"/>
          </p:cNvSpPr>
          <p:nvPr>
            <p:ph type="title"/>
          </p:nvPr>
        </p:nvSpPr>
        <p:spPr/>
        <p:txBody>
          <a:bodyPr/>
          <a:lstStyle/>
          <a:p>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Διακριτικά χαρακτηριστικά</a:t>
            </a:r>
            <a:endParaRPr lang="el-GR" sz="4000" dirty="0"/>
          </a:p>
        </p:txBody>
      </p:sp>
      <p:sp>
        <p:nvSpPr>
          <p:cNvPr id="3" name="Θέση περιεχομένου 2">
            <a:extLst>
              <a:ext uri="{FF2B5EF4-FFF2-40B4-BE49-F238E27FC236}">
                <a16:creationId xmlns:a16="http://schemas.microsoft.com/office/drawing/2014/main" id="{BB05CECD-D829-C53B-3A4A-158F7F90CD23}"/>
              </a:ext>
            </a:extLst>
          </p:cNvPr>
          <p:cNvSpPr>
            <a:spLocks noGrp="1"/>
          </p:cNvSpPr>
          <p:nvPr>
            <p:ph idx="1"/>
          </p:nvPr>
        </p:nvSpPr>
        <p:spPr/>
        <p:txBody>
          <a:bodyPr/>
          <a:lstStyle/>
          <a:p>
            <a:pPr lvl="0">
              <a:lnSpc>
                <a:spcPct val="107000"/>
              </a:lnSpc>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συριστικό]: Τα /s/,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[+συριστικά]. Όλα τα υπόλοιπα σύμφωνα και τα φωνήεντα είναι [-συριστικά]</a:t>
            </a:r>
          </a:p>
          <a:p>
            <a:pPr lvl="0">
              <a:lnSpc>
                <a:spcPct val="107000"/>
              </a:lnSpc>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υψηλό]: Η διάκριση αφορά τα φωνήεντα. Τα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[+υψηλά] και τα /e/, /ο/ είναι [-υψηλά]</a:t>
            </a:r>
          </a:p>
          <a:p>
            <a:pPr lvl="0">
              <a:lnSpc>
                <a:spcPct val="107000"/>
              </a:lnSpc>
              <a:spcAft>
                <a:spcPts val="800"/>
              </a:spcAft>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χαμηλό]: Η διάκριση αφορά τα φωνήεντα. Το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είναι [+χαμηλό], ενώ όλα τα άλλα φωνήεντα είναι [-χαμηλά]</a:t>
            </a:r>
          </a:p>
          <a:p>
            <a:endParaRPr lang="el-GR" dirty="0"/>
          </a:p>
        </p:txBody>
      </p:sp>
    </p:spTree>
    <p:extLst>
      <p:ext uri="{BB962C8B-B14F-4D97-AF65-F5344CB8AC3E}">
        <p14:creationId xmlns:p14="http://schemas.microsoft.com/office/powerpoint/2010/main" val="3399381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C93C37-2AA4-20AA-6638-68EDEA4141B4}"/>
              </a:ext>
            </a:extLst>
          </p:cNvPr>
          <p:cNvSpPr>
            <a:spLocks noGrp="1"/>
          </p:cNvSpPr>
          <p:nvPr>
            <p:ph type="title"/>
          </p:nvPr>
        </p:nvSpPr>
        <p:spPr/>
        <p:txBody>
          <a:bodyPr/>
          <a:lstStyle/>
          <a:p>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Διακριτικά χαρακτηριστικά</a:t>
            </a:r>
            <a:endParaRPr lang="el-GR" sz="4000" dirty="0"/>
          </a:p>
        </p:txBody>
      </p:sp>
      <p:sp>
        <p:nvSpPr>
          <p:cNvPr id="3" name="Θέση περιεχομένου 2">
            <a:extLst>
              <a:ext uri="{FF2B5EF4-FFF2-40B4-BE49-F238E27FC236}">
                <a16:creationId xmlns:a16="http://schemas.microsoft.com/office/drawing/2014/main" id="{911FC65F-4A2B-2253-9FF4-10FDF2DE0D8E}"/>
              </a:ext>
            </a:extLst>
          </p:cNvPr>
          <p:cNvSpPr>
            <a:spLocks noGrp="1"/>
          </p:cNvSpPr>
          <p:nvPr>
            <p:ph idx="1"/>
          </p:nvPr>
        </p:nvSpPr>
        <p:spPr/>
        <p:txBody>
          <a:bodyPr>
            <a:normAutofit fontScale="925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Σημάδι ονομάζεται το διακριτικό χαρακτηριστικό που, όταν προστεθεί σε ένα φώνημα, το οποίο ονομάζεται ασημάδευτο, προκύπτει ένα άλλο φώνημα που ονομάζεται σημαδεμένο, το οποίο διαφέρει από το προηγούμενο μόνο ως προς το συγκεκριμένο χαρακτηριστικό, π.χ. το/b/ διαφέρει από το /ρ/ ως προς την ηχηρότητα, που αποτελεί το σημάδι.</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διακριτικά χαρακτηριστικά των φωνημάτων διακρίνονται σε λειτουργικά (ή μη περιττά) και σε μη λειτουργικά (τα περιττά). Τα λειτουργικά είναι απαραίτητα για τον χαρακτηρισμό κάθε φωνήματος, ενώ τα περιττά μπορούμε να τα έχουμε με βάση τα υπόλοιπα διακριτικά χαρακτηριστικά του φωνήματος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πρβλ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ρινικότητα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σχέση με την ηχηρότητα: στη Νέα Ελληνική, όλοι οι ρινικοί ήχοι είναι ταυτόχρονα και ηχηροί. Επομένως, η ηχηρότητα αποτελεί ένα μη λειτουργικό διακριτικό χαρακτηριστικό για τους ήχους αυτούς, με την έννοια ότι μπορούμε να το συνάγουμε από το χαρακτηριστικό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ρινικότητας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1924172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0FD8B5-5DE2-FD54-5E4D-A6C59D73FDD2}"/>
              </a:ext>
            </a:extLst>
          </p:cNvPr>
          <p:cNvSpPr>
            <a:spLocks noGrp="1"/>
          </p:cNvSpPr>
          <p:nvPr>
            <p:ph type="title"/>
          </p:nvPr>
        </p:nvSpPr>
        <p:spPr/>
        <p:txBody>
          <a:bodyPr/>
          <a:lstStyle/>
          <a:p>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Η φωνολογική ανάλυση μιας γλώσσας</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a16="http://schemas.microsoft.com/office/drawing/2014/main" id="{470550BA-42C1-AE00-B9AF-FDA6BCCC0A27}"/>
              </a:ext>
            </a:extLst>
          </p:cNvPr>
          <p:cNvSpPr>
            <a:spLocks noGrp="1"/>
          </p:cNvSpPr>
          <p:nvPr>
            <p:ph idx="1"/>
          </p:nvPr>
        </p:nvSpPr>
        <p:spPr/>
        <p:txBody>
          <a:bodyPr>
            <a:norm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έργο γενικά του φωνολόγου είναι: </a:t>
            </a:r>
          </a:p>
          <a:p>
            <a:pPr lvl="1">
              <a:lnSpc>
                <a:spcPct val="107000"/>
              </a:lnSpc>
              <a:spcAft>
                <a:spcPts val="800"/>
              </a:spcAft>
              <a:buFont typeface="+mj-lt"/>
              <a:buAutoNum type="alphaLcPeriod"/>
            </a:pPr>
            <a:r>
              <a:rPr lang="el-GR" kern="100" dirty="0">
                <a:effectLst/>
                <a:latin typeface="Calibri" panose="020F0502020204030204" pitchFamily="34" charset="0"/>
                <a:ea typeface="Calibri" panose="020F0502020204030204" pitchFamily="34" charset="0"/>
                <a:cs typeface="Times New Roman" panose="02020603050405020304" pitchFamily="18" charset="0"/>
              </a:rPr>
              <a:t>να καταρτίσει τον κατάλογο των φωνημάτων μιας γλώσσας (με τη μέθοδο της κατάτμησης και της εναλλαγής και τη δημιουργία ελάχιστων ζευγών)</a:t>
            </a:r>
          </a:p>
          <a:p>
            <a:pPr lvl="1">
              <a:buFont typeface="+mj-lt"/>
              <a:buAutoNum type="alphaLcPeriod"/>
            </a:pPr>
            <a:r>
              <a:rPr lang="el-GR" dirty="0">
                <a:effectLst/>
                <a:latin typeface="Calibri" panose="020F0502020204030204" pitchFamily="34" charset="0"/>
                <a:ea typeface="Calibri" panose="020F0502020204030204" pitchFamily="34" charset="0"/>
                <a:cs typeface="Times New Roman" panose="02020603050405020304" pitchFamily="18" charset="0"/>
              </a:rPr>
              <a:t>να κατατάξει τα φωνήματα με βάση τη λειτουργία που επιτελούν στη γλώσσα, σε όμοιες ομάδες, τάξεις ή σειρές, με απώτερο στόχο τη συγκρότηση του φωνολογικού συστήματος της γλώσσας υπό μελέτη. Τοποθετούμε συνήθως κάθετα σε τάξεις (</a:t>
            </a:r>
            <a:r>
              <a:rPr lang="el-GR" dirty="0" err="1">
                <a:effectLst/>
                <a:latin typeface="Calibri" panose="020F0502020204030204" pitchFamily="34" charset="0"/>
                <a:ea typeface="Calibri" panose="020F0502020204030204" pitchFamily="34" charset="0"/>
                <a:cs typeface="Times New Roman" panose="02020603050405020304" pitchFamily="18" charset="0"/>
              </a:rPr>
              <a:t>orders</a:t>
            </a:r>
            <a:r>
              <a:rPr lang="el-GR" dirty="0">
                <a:effectLst/>
                <a:latin typeface="Calibri" panose="020F0502020204030204" pitchFamily="34" charset="0"/>
                <a:ea typeface="Calibri" panose="020F0502020204030204" pitchFamily="34" charset="0"/>
                <a:cs typeface="Times New Roman" panose="02020603050405020304" pitchFamily="18" charset="0"/>
              </a:rPr>
              <a:t>) τα φωνήματα που εκπροσωπούνται από φθόγγους με διαφορετικό τόπο άρθρωσης και οριζόντια σε σειρές τα φωνήματα που εκπροσωπούνται από φθόγγους με διαφορετικό τρόπο άρθρωσης. Δυο σειρές φωνημάτων σ’ ένα φωνολογικό σύστημα αποτελούν μια συστοιχία, που σε άλλες γλώσσες σχηματίζεται με κριτήριο την ηχηρότητα ή μη των φωνημάτων και σε άλλες την παρουσία ή όχι φραγμού κατά την προφορά</a:t>
            </a:r>
            <a:endParaRPr lang="el-GR" dirty="0"/>
          </a:p>
        </p:txBody>
      </p:sp>
    </p:spTree>
    <p:extLst>
      <p:ext uri="{BB962C8B-B14F-4D97-AF65-F5344CB8AC3E}">
        <p14:creationId xmlns:p14="http://schemas.microsoft.com/office/powerpoint/2010/main" val="312291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4B9621-7CCE-5791-301B-973B587FA4EA}"/>
              </a:ext>
            </a:extLst>
          </p:cNvPr>
          <p:cNvSpPr>
            <a:spLocks noGrp="1"/>
          </p:cNvSpPr>
          <p:nvPr>
            <p:ph type="title"/>
          </p:nvPr>
        </p:nvSpPr>
        <p:spPr>
          <a:xfrm>
            <a:off x="971550" y="619125"/>
            <a:ext cx="9009063" cy="1219200"/>
          </a:xfrm>
        </p:spPr>
        <p:txBody>
          <a:bodyPr/>
          <a:lstStyle/>
          <a:p>
            <a:br>
              <a:rPr lang="el-GR" b="1" kern="100" dirty="0">
                <a:latin typeface="Calibri" panose="020F0502020204030204" pitchFamily="34" charset="0"/>
                <a:ea typeface="Calibri" panose="020F0502020204030204" pitchFamily="34" charset="0"/>
                <a:cs typeface="Times New Roman" panose="02020603050405020304" pitchFamily="18" charset="0"/>
              </a:rPr>
            </a:br>
            <a:r>
              <a:rPr lang="el-GR" b="1" kern="100" dirty="0">
                <a:effectLst/>
                <a:latin typeface="Calibri" panose="020F0502020204030204" pitchFamily="34" charset="0"/>
                <a:ea typeface="Calibri" panose="020F0502020204030204" pitchFamily="34" charset="0"/>
                <a:cs typeface="Times New Roman" panose="02020603050405020304" pitchFamily="18" charset="0"/>
              </a:rPr>
              <a:t>Φώνημα ή αλλόφωνο; Στρατηγική ανακάλυψης</a:t>
            </a:r>
            <a:br>
              <a:rPr lang="el-GR"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5214B47C-24AA-F096-067A-E09510A78F87}"/>
              </a:ext>
            </a:extLst>
          </p:cNvPr>
          <p:cNvSpPr>
            <a:spLocks noGrp="1"/>
          </p:cNvSpPr>
          <p:nvPr>
            <p:ph idx="1"/>
          </p:nvPr>
        </p:nvSpPr>
        <p:spPr/>
        <p:txBody>
          <a:bodyPr/>
          <a:lstStyle/>
          <a:p>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Βήμα Ι: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Μελετάμε προσεκτικά τα γλωσσικά δεδομένα που έχουμε στη διάθεσή μας και προσπαθούμε να εντοπίσουμε τους φθόγγους που μας ενδιαφέρουν σε διαφορετικά περιβάλλοντα. Στην αρχή, και μέχρι να αποκτήσουμε κάποια εξοικείωση με την ανάλυση γλωσσικών δεδομένων, είναι πολύ βοηθητικό να οργανώσουμε τα δεδομένα μας σε μικρότερες ομάδες.</a:t>
            </a:r>
          </a:p>
          <a:p>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Βήμα 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Κάνουμε λίστες με τα περιβάλλοντα που απαντά ο κάθε φθόγγος που μας ενδιαφέρει και συνδέουμε κάθε περιβάλλον με ένα αντιπροσωπευτικό παράδειγμα.</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96200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C68468-5A57-4947-46E9-C22CE8B28CEF}"/>
              </a:ext>
            </a:extLst>
          </p:cNvPr>
          <p:cNvSpPr>
            <a:spLocks noGrp="1"/>
          </p:cNvSpPr>
          <p:nvPr>
            <p:ph type="title"/>
          </p:nvPr>
        </p:nvSpPr>
        <p:spPr/>
        <p:txBody>
          <a:bodyPr/>
          <a:lstStyle/>
          <a:p>
            <a:br>
              <a:rPr lang="el-GR" b="1" kern="100" dirty="0">
                <a:latin typeface="Calibri" panose="020F0502020204030204" pitchFamily="34" charset="0"/>
                <a:ea typeface="Calibri" panose="020F0502020204030204" pitchFamily="34" charset="0"/>
                <a:cs typeface="Times New Roman" panose="02020603050405020304" pitchFamily="18" charset="0"/>
              </a:rPr>
            </a:br>
            <a:r>
              <a:rPr lang="el-GR" b="1" kern="100" dirty="0">
                <a:effectLst/>
                <a:latin typeface="Calibri" panose="020F0502020204030204" pitchFamily="34" charset="0"/>
                <a:ea typeface="Calibri" panose="020F0502020204030204" pitchFamily="34" charset="0"/>
                <a:cs typeface="Times New Roman" panose="02020603050405020304" pitchFamily="18" charset="0"/>
              </a:rPr>
              <a:t>Φώνημα ή αλλόφωνο; Στρατηγική ανακάλυψης</a:t>
            </a:r>
            <a:br>
              <a:rPr lang="el-GR"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B60C3E9-AFCE-5FD0-DE7C-797A861F312D}"/>
              </a:ext>
            </a:extLst>
          </p:cNvPr>
          <p:cNvSpPr>
            <a:spLocks noGrp="1"/>
          </p:cNvSpPr>
          <p:nvPr>
            <p:ph idx="1"/>
          </p:nvPr>
        </p:nvSpPr>
        <p:spPr/>
        <p:txBody>
          <a:bodyPr/>
          <a:lstStyle/>
          <a:p>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Βήμα 3</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Προσπαθούμε να διακρίνουμε κοινά περιβάλλοντα και, εφόσον μας το επιτρέπουν τα δεδομένα, να εντοπίσουμε ελάχιστα ζεύγη (π.χ.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]όνος,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]όνος,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]όνος, ά[</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ona,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ά[</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ά[γ]</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Βήμα 4</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Εφόσον διαπιστώσουμε ότι δύο ή περισσότεροι φθόγγοι απαντούν ακριβώς στο ίδιο περιβάλλον, είναι αρκετά ασφαλές να υποθέσουμε ότι συνιστούν διαφορετικά φωνήματα. Αν δεν το παραπάνω, προσπαθούμε να περιγράψουμε με μεγαλύτερη ακρίβεια το περιβάλλον που απαντά ο κάθε φθόγγος.</a:t>
            </a:r>
          </a:p>
          <a:p>
            <a:endParaRPr lang="el-GR" dirty="0"/>
          </a:p>
        </p:txBody>
      </p:sp>
    </p:spTree>
    <p:extLst>
      <p:ext uri="{BB962C8B-B14F-4D97-AF65-F5344CB8AC3E}">
        <p14:creationId xmlns:p14="http://schemas.microsoft.com/office/powerpoint/2010/main" val="101878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B0B549-CE25-162E-2E55-44F0E10CF837}"/>
              </a:ext>
            </a:extLst>
          </p:cNvPr>
          <p:cNvSpPr>
            <a:spLocks noGrp="1"/>
          </p:cNvSpPr>
          <p:nvPr>
            <p:ph type="title"/>
          </p:nvPr>
        </p:nvSpPr>
        <p:spPr>
          <a:xfrm>
            <a:off x="838200" y="365125"/>
            <a:ext cx="10515600" cy="966525"/>
          </a:xfrm>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pic>
        <p:nvPicPr>
          <p:cNvPr id="5" name="Θέση περιεχομένου 4">
            <a:extLst>
              <a:ext uri="{FF2B5EF4-FFF2-40B4-BE49-F238E27FC236}">
                <a16:creationId xmlns:a16="http://schemas.microsoft.com/office/drawing/2014/main" id="{AAACE2E8-9A15-91F0-15BC-56DF158E4B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1881" y="1180730"/>
            <a:ext cx="6649899" cy="3719743"/>
          </a:xfrm>
        </p:spPr>
      </p:pic>
      <p:sp>
        <p:nvSpPr>
          <p:cNvPr id="7" name="TextBox 6">
            <a:extLst>
              <a:ext uri="{FF2B5EF4-FFF2-40B4-BE49-F238E27FC236}">
                <a16:creationId xmlns:a16="http://schemas.microsoft.com/office/drawing/2014/main" id="{E4323C31-7316-3086-1BF2-346F09ECF915}"/>
              </a:ext>
            </a:extLst>
          </p:cNvPr>
          <p:cNvSpPr txBox="1"/>
          <p:nvPr/>
        </p:nvSpPr>
        <p:spPr>
          <a:xfrm>
            <a:off x="1429304" y="5044163"/>
            <a:ext cx="7981026" cy="67191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ένταση του ήχου εξαρτάται από το πλάτος της κίνησης που τον παράγει. Ας φανταστούμε τη χορδή ενός βιολιού που ορίζεται από τα σημεία χ και y (Σχήμα 1).</a:t>
            </a:r>
          </a:p>
        </p:txBody>
      </p:sp>
    </p:spTree>
    <p:extLst>
      <p:ext uri="{BB962C8B-B14F-4D97-AF65-F5344CB8AC3E}">
        <p14:creationId xmlns:p14="http://schemas.microsoft.com/office/powerpoint/2010/main" val="1255448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089721-1428-4D95-34E3-A7F9F9EB972D}"/>
              </a:ext>
            </a:extLst>
          </p:cNvPr>
          <p:cNvSpPr>
            <a:spLocks noGrp="1"/>
          </p:cNvSpPr>
          <p:nvPr>
            <p:ph type="title"/>
          </p:nvPr>
        </p:nvSpPr>
        <p:spPr>
          <a:xfrm>
            <a:off x="1154954" y="704850"/>
            <a:ext cx="8825659" cy="1133475"/>
          </a:xfrm>
        </p:spPr>
        <p:txBody>
          <a:bodyPr/>
          <a:lstStyle/>
          <a:p>
            <a:br>
              <a:rPr lang="el-GR" b="1" kern="100" dirty="0">
                <a:latin typeface="Calibri" panose="020F0502020204030204" pitchFamily="34" charset="0"/>
                <a:ea typeface="Calibri" panose="020F0502020204030204" pitchFamily="34" charset="0"/>
                <a:cs typeface="Times New Roman" panose="02020603050405020304" pitchFamily="18" charset="0"/>
              </a:rPr>
            </a:br>
            <a:r>
              <a:rPr lang="el-GR" b="1" kern="100" dirty="0">
                <a:effectLst/>
                <a:latin typeface="Calibri" panose="020F0502020204030204" pitchFamily="34" charset="0"/>
                <a:ea typeface="Calibri" panose="020F0502020204030204" pitchFamily="34" charset="0"/>
                <a:cs typeface="Times New Roman" panose="02020603050405020304" pitchFamily="18" charset="0"/>
              </a:rPr>
              <a:t>Φώνημα ή αλλόφωνο; Στρατηγική ανακάλυψης</a:t>
            </a:r>
            <a:br>
              <a:rPr lang="el-GR"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33F686EC-13A4-FFE4-A851-219A0325B784}"/>
              </a:ext>
            </a:extLst>
          </p:cNvPr>
          <p:cNvSpPr>
            <a:spLocks noGrp="1"/>
          </p:cNvSpPr>
          <p:nvPr>
            <p:ph idx="1"/>
          </p:nvPr>
        </p:nvSpPr>
        <p:spPr/>
        <p:txBody>
          <a:bodyPr/>
          <a:lstStyle/>
          <a:p>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Βήμα 5</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Αφού καθορίσουμε το περιβάλλον ή τα περιβάλλοντα στα οποία εμφανίζεται κάθε φθόγγος που μας ενδιαφέρει, στη συνέχεια προσπαθούμε να εξαγάγουμε κάποιο συμπέρασμα σχετικά με το ποιος είναι ο βασικός. Δυστυχώς, αυτό δεν είναι πάντοτε εύκολο να καθοριστεί. Συνήθως είναι ο φθόγγος που απαντά στα περισσότερα διαφορετικά περιβάλλοντα, αυτός που έχει δηλαδή ευρεία κατανομή. Αν ωστόσο αυτό δεν μπορεί να καθοριστεί από τα υπάρχοντα παραδείγματα, τότε ο φθόγγος με 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φωνηματική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υπόσταση επιλέγεται με βάση άλλα κριτήρια, όπως το αν είναι φωνολογικά αμαρκάριστος και προηγείται, εκ τούτου, στη γλωσσική κατάκτηση ή απαντά συχνότερα διαγλωσσικά.</a:t>
            </a:r>
          </a:p>
          <a:p>
            <a:endParaRPr lang="el-GR" dirty="0"/>
          </a:p>
        </p:txBody>
      </p:sp>
    </p:spTree>
    <p:extLst>
      <p:ext uri="{BB962C8B-B14F-4D97-AF65-F5344CB8AC3E}">
        <p14:creationId xmlns:p14="http://schemas.microsoft.com/office/powerpoint/2010/main" val="3653790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4ECA9-C1A2-9FEF-FF5D-ED2AF8E65C34}"/>
              </a:ext>
            </a:extLst>
          </p:cNvPr>
          <p:cNvSpPr>
            <a:spLocks noGrp="1"/>
          </p:cNvSpPr>
          <p:nvPr>
            <p:ph type="title"/>
          </p:nvPr>
        </p:nvSpPr>
        <p:spPr>
          <a:xfrm>
            <a:off x="1154954" y="695325"/>
            <a:ext cx="8825659" cy="1219199"/>
          </a:xfrm>
        </p:spPr>
        <p:txBody>
          <a:bodyPr/>
          <a:lstStyle/>
          <a:p>
            <a:br>
              <a:rPr lang="el-GR" b="1" kern="100" dirty="0">
                <a:latin typeface="Calibri" panose="020F0502020204030204" pitchFamily="34" charset="0"/>
                <a:ea typeface="Calibri" panose="020F0502020204030204" pitchFamily="34" charset="0"/>
                <a:cs typeface="Times New Roman" panose="02020603050405020304" pitchFamily="18" charset="0"/>
              </a:rPr>
            </a:br>
            <a:r>
              <a:rPr lang="el-GR" b="1" kern="100" dirty="0">
                <a:effectLst/>
                <a:latin typeface="Calibri" panose="020F0502020204030204" pitchFamily="34" charset="0"/>
                <a:ea typeface="Calibri" panose="020F0502020204030204" pitchFamily="34" charset="0"/>
                <a:cs typeface="Times New Roman" panose="02020603050405020304" pitchFamily="18" charset="0"/>
              </a:rPr>
              <a:t>Φώνημα ή αλλόφωνο; Στρατηγική ανακάλυψης</a:t>
            </a:r>
            <a:br>
              <a:rPr lang="el-GR"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E33187EB-1629-83A2-8768-3C0670AA8310}"/>
              </a:ext>
            </a:extLst>
          </p:cNvPr>
          <p:cNvSpPr>
            <a:spLocks noGrp="1"/>
          </p:cNvSpPr>
          <p:nvPr>
            <p:ph idx="1"/>
          </p:nvPr>
        </p:nvSpPr>
        <p:spPr/>
        <p:txBody>
          <a:bodyPr/>
          <a:lstStyle/>
          <a:p>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Βήμα 6</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Αφού καταλήξουμε στο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φωνηματικό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μέλος του ζεύγους ή της ομάδας φθόγγων, διατυπώνουμε φορμαλιστικά τον κανόνα που είναι υπεύθυνος για τη διαφορετική πραγμάτωση. </a:t>
            </a:r>
          </a:p>
          <a:p>
            <a:endParaRPr lang="el-GR" dirty="0"/>
          </a:p>
        </p:txBody>
      </p:sp>
    </p:spTree>
    <p:extLst>
      <p:ext uri="{BB962C8B-B14F-4D97-AF65-F5344CB8AC3E}">
        <p14:creationId xmlns:p14="http://schemas.microsoft.com/office/powerpoint/2010/main" val="157502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246460-CACB-638B-08A6-D8CC144CB422}"/>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sp>
        <p:nvSpPr>
          <p:cNvPr id="3" name="Θέση περιεχομένου 2">
            <a:extLst>
              <a:ext uri="{FF2B5EF4-FFF2-40B4-BE49-F238E27FC236}">
                <a16:creationId xmlns:a16="http://schemas.microsoft.com/office/drawing/2014/main" id="{7E2C6282-6AC9-6658-5DF6-5BC099106EFE}"/>
              </a:ext>
            </a:extLst>
          </p:cNvPr>
          <p:cNvSpPr>
            <a:spLocks noGrp="1"/>
          </p:cNvSpPr>
          <p:nvPr>
            <p:ph idx="1"/>
          </p:nvPr>
        </p:nvSpPr>
        <p:spPr/>
        <p:txBody>
          <a:bodyPr/>
          <a:lstStyle/>
          <a:p>
            <a:pPr>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cs typeface="Times New Roman" panose="02020603050405020304" pitchFamily="18" charset="0"/>
              </a:rPr>
              <a:t>Την πάλλουμε από τη θέση ηρεμίας Α ως το σημείο Β. Μόλις την αφήσουμε, πραγματοποιεί μια παλμική κίνηση, που παράγει ένα ηχητικό κύμα, του οποίου η ολοκληρωμένη πορεία είναι ΑΒΓΑ. Το κύμα μεταδίδεται ομόκεντρα, ωθώντας τα μόρια του αέρα στο αφτί μας. Η απόσταση ΑΒ μετρά το πλάτος του ήχου. Όσο μεγαλύτερο είναι το πλάτος τόσο εντονότερος είναι ο ήχος. Ο ήχος μειώνεται ολοένα και κάποια στιγμή παύει να ακούγεται. </a:t>
            </a:r>
          </a:p>
          <a:p>
            <a:pPr>
              <a:buFont typeface="Wingdings" panose="05000000000000000000" pitchFamily="2" charset="2"/>
              <a:buChar char="q"/>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 άλλα λόγια, το πλάτος του κύματος μικραίνει, επομένως η αντίληψή του εξαφανίζεται (Σχήμα 2). Μονάδα μέτρησης της έντασης του ήχου είναι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Decibel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Db</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ένταση της ανθρώπινης ομιλίας καθορίζεται από τις φωνητικές χορδές και μπορεί να φτάσει τα 120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b. Στον πίνακα 1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αναπαριστώνται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ακουστικά και αντιληπτικά χαρακτηριστικά της έντασης του ήχου.</a:t>
            </a:r>
          </a:p>
          <a:p>
            <a:pPr>
              <a:buFont typeface="Wingdings" panose="05000000000000000000" pitchFamily="2" charset="2"/>
              <a:buChar char="q"/>
            </a:pPr>
            <a:endParaRPr lang="el-GR" dirty="0"/>
          </a:p>
        </p:txBody>
      </p:sp>
      <p:pic>
        <p:nvPicPr>
          <p:cNvPr id="9" name="Θέση περιεχομένου 8">
            <a:extLst>
              <a:ext uri="{FF2B5EF4-FFF2-40B4-BE49-F238E27FC236}">
                <a16:creationId xmlns:a16="http://schemas.microsoft.com/office/drawing/2014/main" id="{63340BAB-CF39-69E4-4F18-E07D36D53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43" y="5264458"/>
            <a:ext cx="9127730" cy="1329756"/>
          </a:xfrm>
          <a:prstGeom prst="rect">
            <a:avLst/>
          </a:prstGeom>
        </p:spPr>
      </p:pic>
    </p:spTree>
    <p:extLst>
      <p:ext uri="{BB962C8B-B14F-4D97-AF65-F5344CB8AC3E}">
        <p14:creationId xmlns:p14="http://schemas.microsoft.com/office/powerpoint/2010/main" val="46744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B06E7E-7B78-B3A9-22F3-E0AA3360CA8E}"/>
              </a:ext>
            </a:extLst>
          </p:cNvPr>
          <p:cNvSpPr>
            <a:spLocks noGrp="1"/>
          </p:cNvSpPr>
          <p:nvPr>
            <p:ph type="title"/>
          </p:nvPr>
        </p:nvSpPr>
        <p:spPr/>
        <p:txBody>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Ακουστική Φωνητική: Η φυσική υπόσταση των ήχων</a:t>
            </a:r>
            <a:endParaRPr lang="el-GR" dirty="0"/>
          </a:p>
        </p:txBody>
      </p:sp>
      <p:pic>
        <p:nvPicPr>
          <p:cNvPr id="11" name="Εικόνα 10">
            <a:extLst>
              <a:ext uri="{FF2B5EF4-FFF2-40B4-BE49-F238E27FC236}">
                <a16:creationId xmlns:a16="http://schemas.microsoft.com/office/drawing/2014/main" id="{A3D15B92-DC3E-4459-6B79-BEA73FA4F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465" y="2067727"/>
            <a:ext cx="7226423" cy="4584946"/>
          </a:xfrm>
          <a:prstGeom prst="rect">
            <a:avLst/>
          </a:prstGeom>
        </p:spPr>
      </p:pic>
    </p:spTree>
    <p:extLst>
      <p:ext uri="{BB962C8B-B14F-4D97-AF65-F5344CB8AC3E}">
        <p14:creationId xmlns:p14="http://schemas.microsoft.com/office/powerpoint/2010/main" val="2136572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570</TotalTime>
  <Words>5749</Words>
  <Application>Microsoft Office PowerPoint</Application>
  <PresentationFormat>Ευρεία οθόνη</PresentationFormat>
  <Paragraphs>194</Paragraphs>
  <Slides>71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71</vt:i4>
      </vt:variant>
    </vt:vector>
  </HeadingPairs>
  <TitlesOfParts>
    <vt:vector size="76" baseType="lpstr">
      <vt:lpstr>Calibri</vt:lpstr>
      <vt:lpstr>Century Gothic</vt:lpstr>
      <vt:lpstr>Wingdings</vt:lpstr>
      <vt:lpstr>Wingdings 3</vt:lpstr>
      <vt:lpstr>Αίθουσα συσκέψεων "Ιόν"</vt:lpstr>
      <vt:lpstr> ΓΛΩ 330 Διορθωτική Φωνητική</vt:lpstr>
      <vt:lpstr>Φωνητική </vt:lpstr>
      <vt:lpstr>Φωνητική</vt:lpstr>
      <vt:lpstr>Φωνητική</vt:lpstr>
      <vt:lpstr>Δ.Φ.Α ελληνικής</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Ακουστική Φωνητική: Η φυσική υπόσταση των ήχων</vt:lpstr>
      <vt:lpstr> Αρθρωτική Φωνητική </vt:lpstr>
      <vt:lpstr> Αρθρωτική Φωνητική </vt:lpstr>
      <vt:lpstr>Όργανα παραγωγής ομιλίας </vt:lpstr>
      <vt:lpstr>Όργανα παραγωγής ομιλίας </vt:lpstr>
      <vt:lpstr>Όργανα παραγωγής ομιλίας</vt:lpstr>
      <vt:lpstr>Όργανα παραγωγής ομιλίας</vt:lpstr>
      <vt:lpstr>Όργανα παραγωγής ομιλίας</vt:lpstr>
      <vt:lpstr> Διάκριση των Φωνηέντων της Ελληνικής </vt:lpstr>
      <vt:lpstr>Διακριτικά Χαρακτηριστικά</vt:lpstr>
      <vt:lpstr>Διακριτικά Χαρακτηριστικά</vt:lpstr>
      <vt:lpstr>Διακριτικά Χαρακτηριστικά</vt:lpstr>
      <vt:lpstr> Διάκριση των Φωνηέντων της Ελληνικής </vt:lpstr>
      <vt:lpstr> Διάκριση των Φωνηέντων της Ελληνικής </vt:lpstr>
      <vt:lpstr>Διάκριση των Φωνηέντων της Ελληνικής </vt:lpstr>
      <vt:lpstr> Διάκριση των συμφώνων της ελληνικής </vt:lpstr>
      <vt:lpstr> Διάκριση των συμφώνων της ελληνικής </vt:lpstr>
      <vt:lpstr>Διάκριση των συμφώνων της ελληνικής </vt:lpstr>
      <vt:lpstr>Διάκριση των συμφώνων της ελληνικής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Διάκριση των συμφώνων της ελληνικής </vt:lpstr>
      <vt:lpstr>Διάκριση των συμφώνων της ελληνικής </vt:lpstr>
      <vt:lpstr>Διάκριση των συμφώνων της ελληνικής </vt:lpstr>
      <vt:lpstr> Υπερτμηματικά φαινόμενα </vt:lpstr>
      <vt:lpstr> Υπερτμηματικά φαινόμενα </vt:lpstr>
      <vt:lpstr>Υπερτμηματικά φαινόμενα </vt:lpstr>
      <vt:lpstr> Ορίζοντας τη φωνολογία </vt:lpstr>
      <vt:lpstr> Ορίζοντας τη φωνολογία </vt:lpstr>
      <vt:lpstr> Ορίζοντας τη φωνολογία </vt:lpstr>
      <vt:lpstr> Ορίζοντας τη φωνολογία </vt:lpstr>
      <vt:lpstr> Ορίζοντας τη φωνολογία </vt:lpstr>
      <vt:lpstr> Ορίζοντας τη φωνολογία </vt:lpstr>
      <vt:lpstr> Ορίζοντας τη φωνολογία </vt:lpstr>
      <vt:lpstr> Αλλόφωνο </vt:lpstr>
      <vt:lpstr> Αλλόφωνο </vt:lpstr>
      <vt:lpstr>Παρουσίαση του PowerPoint</vt:lpstr>
      <vt:lpstr>Παρουσίαση του PowerPoint</vt:lpstr>
      <vt:lpstr>Παρουσίαση του PowerPoint</vt:lpstr>
      <vt:lpstr>Διακριτικά χαρακτηριστικά</vt:lpstr>
      <vt:lpstr>Διακριτικά χαρακτηριστικά</vt:lpstr>
      <vt:lpstr>Διακριτικά χαρακτηριστικά</vt:lpstr>
      <vt:lpstr>Διακριτικά χαρακτηριστικά</vt:lpstr>
      <vt:lpstr>Διακριτικά χαρακτηριστικά</vt:lpstr>
      <vt:lpstr> Η φωνολογική ανάλυση μιας γλώσσας </vt:lpstr>
      <vt:lpstr> Φώνημα ή αλλόφωνο; Στρατηγική ανακάλυψης </vt:lpstr>
      <vt:lpstr> Φώνημα ή αλλόφωνο; Στρατηγική ανακάλυψης </vt:lpstr>
      <vt:lpstr> Φώνημα ή αλλόφωνο; Στρατηγική ανακάλυψης </vt:lpstr>
      <vt:lpstr> Φώνημα ή αλλόφωνο; Στρατηγική ανακάλυψης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enkeled bilali</dc:creator>
  <cp:lastModifiedBy>enkeled bilali</cp:lastModifiedBy>
  <cp:revision>13</cp:revision>
  <dcterms:created xsi:type="dcterms:W3CDTF">2024-02-13T17:54:34Z</dcterms:created>
  <dcterms:modified xsi:type="dcterms:W3CDTF">2024-03-13T10:21:11Z</dcterms:modified>
</cp:coreProperties>
</file>