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DDB51E8-3DBE-46AF-B86F-6F8A7CC8644A}" type="datetimeFigureOut">
              <a:rPr lang="el-GR" smtClean="0"/>
              <a:t>18/3/2024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3048529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DDB51E8-3DBE-46AF-B86F-6F8A7CC8644A}" type="datetimeFigureOut">
              <a:rPr lang="el-GR" smtClean="0"/>
              <a:t>18/3/2024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387057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DDB51E8-3DBE-46AF-B86F-6F8A7CC8644A}" type="datetimeFigureOut">
              <a:rPr lang="el-GR" smtClean="0"/>
              <a:t>18/3/2024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C569AB-A23E-45EC-985E-8BBEB6BE36AB}"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36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DDB51E8-3DBE-46AF-B86F-6F8A7CC8644A}" type="datetimeFigureOut">
              <a:rPr lang="el-GR" smtClean="0"/>
              <a:t>18/3/2024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870139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DDB51E8-3DBE-46AF-B86F-6F8A7CC8644A}" type="datetimeFigureOut">
              <a:rPr lang="el-GR" smtClean="0"/>
              <a:t>18/3/2024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569AB-A23E-45EC-985E-8BBEB6BE36AB}"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099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1DDB51E8-3DBE-46AF-B86F-6F8A7CC8644A}" type="datetimeFigureOut">
              <a:rPr lang="el-GR" smtClean="0"/>
              <a:t>18/3/2024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3000832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DDB51E8-3DBE-46AF-B86F-6F8A7CC8644A}" type="datetimeFigureOut">
              <a:rPr lang="el-GR" smtClean="0"/>
              <a:t>18/3/2024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1563029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DDB51E8-3DBE-46AF-B86F-6F8A7CC8644A}" type="datetimeFigureOut">
              <a:rPr lang="el-GR" smtClean="0"/>
              <a:t>18/3/2024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259131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DDB51E8-3DBE-46AF-B86F-6F8A7CC8644A}" type="datetimeFigureOut">
              <a:rPr lang="el-GR" smtClean="0"/>
              <a:t>18/3/2024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166296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DDB51E8-3DBE-46AF-B86F-6F8A7CC8644A}" type="datetimeFigureOut">
              <a:rPr lang="el-GR" smtClean="0"/>
              <a:t>18/3/2024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119079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DDB51E8-3DBE-46AF-B86F-6F8A7CC8644A}" type="datetimeFigureOut">
              <a:rPr lang="el-GR" smtClean="0"/>
              <a:t>18/3/2024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2487388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DDB51E8-3DBE-46AF-B86F-6F8A7CC8644A}" type="datetimeFigureOut">
              <a:rPr lang="el-GR" smtClean="0"/>
              <a:t>18/3/2024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45085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DDB51E8-3DBE-46AF-B86F-6F8A7CC8644A}" type="datetimeFigureOut">
              <a:rPr lang="el-GR" smtClean="0"/>
              <a:t>18/3/2024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230148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B51E8-3DBE-46AF-B86F-6F8A7CC8644A}" type="datetimeFigureOut">
              <a:rPr lang="el-GR" smtClean="0"/>
              <a:t>18/3/2024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76999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DDB51E8-3DBE-46AF-B86F-6F8A7CC8644A}" type="datetimeFigureOut">
              <a:rPr lang="el-GR" smtClean="0"/>
              <a:t>18/3/2024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235553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DDB51E8-3DBE-46AF-B86F-6F8A7CC8644A}" type="datetimeFigureOut">
              <a:rPr lang="el-GR" smtClean="0"/>
              <a:t>18/3/2024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C569AB-A23E-45EC-985E-8BBEB6BE36AB}" type="slidenum">
              <a:rPr lang="el-GR" smtClean="0"/>
              <a:t>‹#›</a:t>
            </a:fld>
            <a:endParaRPr lang="el-GR"/>
          </a:p>
        </p:txBody>
      </p:sp>
    </p:spTree>
    <p:extLst>
      <p:ext uri="{BB962C8B-B14F-4D97-AF65-F5344CB8AC3E}">
        <p14:creationId xmlns:p14="http://schemas.microsoft.com/office/powerpoint/2010/main" val="1920873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DB51E8-3DBE-46AF-B86F-6F8A7CC8644A}" type="datetimeFigureOut">
              <a:rPr lang="el-GR" smtClean="0"/>
              <a:t>18/3/2024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C569AB-A23E-45EC-985E-8BBEB6BE36AB}" type="slidenum">
              <a:rPr lang="el-GR" smtClean="0"/>
              <a:t>‹#›</a:t>
            </a:fld>
            <a:endParaRPr lang="el-GR"/>
          </a:p>
        </p:txBody>
      </p:sp>
    </p:spTree>
    <p:extLst>
      <p:ext uri="{BB962C8B-B14F-4D97-AF65-F5344CB8AC3E}">
        <p14:creationId xmlns:p14="http://schemas.microsoft.com/office/powerpoint/2010/main" val="3145039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28ABD4-E9A1-547D-FDB7-2EC25D360A1C}"/>
              </a:ext>
            </a:extLst>
          </p:cNvPr>
          <p:cNvSpPr>
            <a:spLocks noGrp="1"/>
          </p:cNvSpPr>
          <p:nvPr>
            <p:ph type="ctrTitle"/>
          </p:nvPr>
        </p:nvSpPr>
        <p:spPr>
          <a:xfrm>
            <a:off x="1974156" y="950441"/>
            <a:ext cx="9131633" cy="3087772"/>
          </a:xfrm>
          <a:effectLst>
            <a:outerShdw blurRad="50800" dist="38100" dir="5400000" algn="t" rotWithShape="0">
              <a:prstClr val="black">
                <a:alpha val="40000"/>
              </a:prstClr>
            </a:outerShdw>
          </a:effectLst>
        </p:spPr>
        <p:txBody>
          <a:bodyPr>
            <a:noAutofit/>
          </a:bodyPr>
          <a:lstStyle/>
          <a:p>
            <a:pPr algn="ctr">
              <a:lnSpc>
                <a:spcPct val="115000"/>
              </a:lnSpc>
              <a:spcAft>
                <a:spcPts val="1000"/>
              </a:spcAft>
            </a:pPr>
            <a:r>
              <a:rPr lang="el-GR" sz="3200" b="1" u="sng" baseline="30000" dirty="0">
                <a:effectLst>
                  <a:outerShdw blurRad="38100" dist="38100" dir="2700000" algn="tl">
                    <a:srgbClr val="000000">
                      <a:alpha val="43137"/>
                    </a:srgbClr>
                  </a:outerShdw>
                </a:effectLst>
                <a:latin typeface="Garamond" panose="02020404030301010803" pitchFamily="18" charset="0"/>
              </a:rPr>
              <a:t>4ο</a:t>
            </a:r>
            <a:r>
              <a:rPr lang="el-GR" sz="3200" b="1" u="sng" dirty="0">
                <a:effectLst>
                  <a:outerShdw blurRad="38100" dist="38100" dir="2700000" algn="tl">
                    <a:srgbClr val="000000">
                      <a:alpha val="43137"/>
                    </a:srgbClr>
                  </a:outerShdw>
                </a:effectLst>
                <a:latin typeface="Garamond" panose="02020404030301010803" pitchFamily="18" charset="0"/>
              </a:rPr>
              <a:t> Μάθημα </a:t>
            </a:r>
            <a:br>
              <a:rPr lang="el-GR" sz="3200" b="1" dirty="0">
                <a:effectLst>
                  <a:outerShdw blurRad="38100" dist="38100" dir="2700000" algn="tl">
                    <a:srgbClr val="000000">
                      <a:alpha val="43137"/>
                    </a:srgbClr>
                  </a:outerShdw>
                </a:effectLst>
                <a:latin typeface="Garamond" panose="02020404030301010803" pitchFamily="18" charset="0"/>
              </a:rPr>
            </a:br>
            <a:r>
              <a:rPr lang="el-GR" sz="3200" b="1" dirty="0">
                <a:solidFill>
                  <a:srgbClr val="0F243E"/>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Ηλεκτρονικά εργαλεία για τη διδασκαλία της Ελληνικής Ι</a:t>
            </a:r>
            <a:br>
              <a:rPr lang="el-GR" sz="3200" b="1" dirty="0">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br>
            <a:r>
              <a:rPr lang="el-GR" sz="3200" b="1" dirty="0">
                <a:solidFill>
                  <a:srgbClr val="0F243E"/>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Ο υπολογιστής ως δάσκαλος ή ως μέσο μάθησης: Λογισμικά εξάσκησης &amp; διδασκαλίας με εξάσκηση </a:t>
            </a:r>
            <a:br>
              <a:rPr lang="el-GR" sz="3200" b="1" dirty="0">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br>
            <a:endParaRPr lang="el-GR" sz="3200" b="1" dirty="0">
              <a:effectLst>
                <a:outerShdw blurRad="38100" dist="38100" dir="2700000" algn="tl">
                  <a:srgbClr val="000000">
                    <a:alpha val="43137"/>
                  </a:srgbClr>
                </a:outerShdw>
              </a:effectLst>
              <a:latin typeface="Garamond" panose="02020404030301010803" pitchFamily="18" charset="0"/>
            </a:endParaRPr>
          </a:p>
        </p:txBody>
      </p:sp>
      <p:sp>
        <p:nvSpPr>
          <p:cNvPr id="3" name="Υπότιτλος 2">
            <a:extLst>
              <a:ext uri="{FF2B5EF4-FFF2-40B4-BE49-F238E27FC236}">
                <a16:creationId xmlns:a16="http://schemas.microsoft.com/office/drawing/2014/main" id="{12F7EC5D-6744-F678-5CBB-D593BDB49421}"/>
              </a:ext>
            </a:extLst>
          </p:cNvPr>
          <p:cNvSpPr>
            <a:spLocks noGrp="1"/>
          </p:cNvSpPr>
          <p:nvPr>
            <p:ph type="subTitle" idx="1"/>
          </p:nvPr>
        </p:nvSpPr>
        <p:spPr>
          <a:xfrm>
            <a:off x="1643590" y="5102995"/>
            <a:ext cx="4404832" cy="1114925"/>
          </a:xfrm>
          <a:effectLst>
            <a:outerShdw blurRad="50800" dist="38100" dir="16200000" rotWithShape="0">
              <a:prstClr val="black">
                <a:alpha val="40000"/>
              </a:prstClr>
            </a:outerShdw>
          </a:effectLst>
        </p:spPr>
        <p:txBody>
          <a:bodyPr>
            <a:normAutofit/>
          </a:bodyPr>
          <a:lstStyle/>
          <a:p>
            <a:r>
              <a:rPr lang="el-GR" b="1" dirty="0">
                <a:latin typeface="Aptos Display" panose="020B0004020202020204" pitchFamily="34" charset="0"/>
              </a:rPr>
              <a:t>ΕΕΓΛΩ327: ΓΛΩΣΣΑ ΚΑΙ ΝΕΕΣ ΤΕΧΝΟΛΟΓΙΕΣ </a:t>
            </a:r>
          </a:p>
          <a:p>
            <a:r>
              <a:rPr lang="el-GR" b="1" dirty="0">
                <a:latin typeface="Aptos Display" panose="020B0004020202020204" pitchFamily="34" charset="0"/>
              </a:rPr>
              <a:t>Δρ. Κοσκινάς Κ. Εμμανουήλ </a:t>
            </a:r>
          </a:p>
          <a:p>
            <a:endParaRPr lang="el-GR" dirty="0"/>
          </a:p>
        </p:txBody>
      </p:sp>
    </p:spTree>
    <p:extLst>
      <p:ext uri="{BB962C8B-B14F-4D97-AF65-F5344CB8AC3E}">
        <p14:creationId xmlns:p14="http://schemas.microsoft.com/office/powerpoint/2010/main" val="198391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861DF9F-3875-8EAC-2616-64DBB24053CF}"/>
              </a:ext>
            </a:extLst>
          </p:cNvPr>
          <p:cNvSpPr>
            <a:spLocks noGrp="1"/>
          </p:cNvSpPr>
          <p:nvPr>
            <p:ph idx="1"/>
          </p:nvPr>
        </p:nvSpPr>
        <p:spPr/>
        <p:txBody>
          <a:bodyPr>
            <a:normAutofit/>
          </a:bodyPr>
          <a:lstStyle/>
          <a:p>
            <a:r>
              <a:rPr lang="el-GR" sz="2400" dirty="0">
                <a:latin typeface="Garamond" panose="02020404030301010803" pitchFamily="18" charset="0"/>
              </a:rPr>
              <a:t>Πρόκειται για τη συνιστώσα Καταγραφής του Χρήστη, η οποία καταγράφει, βάσει αντίστοιχου μηχανισμού, τη συμπεριφορά του χρήστη κατά τη διάρκεια της πλοήγησης του στο ηλεκτρονικό σύστημα μάθησης και εντοπίζει τα ενδιαφέροντά του, τον τρόπο που εργάζεται, καθώς και τα κενά ή τις αδυναμίες του </a:t>
            </a:r>
          </a:p>
          <a:p>
            <a:r>
              <a:rPr lang="el-GR" sz="2400" dirty="0">
                <a:latin typeface="Garamond" panose="02020404030301010803" pitchFamily="18" charset="0"/>
              </a:rPr>
              <a:t>Τα δεδομένα που συγκεντρώνει το </a:t>
            </a:r>
            <a:r>
              <a:rPr lang="en-US" sz="2400" dirty="0">
                <a:latin typeface="Garamond" panose="02020404030301010803" pitchFamily="18" charset="0"/>
              </a:rPr>
              <a:t>User Monitoring Component</a:t>
            </a:r>
            <a:r>
              <a:rPr lang="el-GR" sz="2400" dirty="0">
                <a:latin typeface="Garamond" panose="02020404030301010803" pitchFamily="18" charset="0"/>
              </a:rPr>
              <a:t>, μεταφέρονται στο </a:t>
            </a:r>
            <a:r>
              <a:rPr lang="en-US" sz="2400" dirty="0">
                <a:latin typeface="Garamond" panose="02020404030301010803" pitchFamily="18" charset="0"/>
              </a:rPr>
              <a:t>User Profile Model</a:t>
            </a:r>
            <a:r>
              <a:rPr lang="el-GR" sz="2400" dirty="0">
                <a:latin typeface="Garamond" panose="02020404030301010803" pitchFamily="18" charset="0"/>
              </a:rPr>
              <a:t>, με στόχο να βελτιωθεί η εικόνα του περιβάλλοντος για το προφίλ του χρήση και να προσαρμοστεί ανάλογα η διδακτική διαδικασία </a:t>
            </a:r>
          </a:p>
        </p:txBody>
      </p:sp>
      <p:sp>
        <p:nvSpPr>
          <p:cNvPr id="4" name="Τίτλος 1">
            <a:extLst>
              <a:ext uri="{FF2B5EF4-FFF2-40B4-BE49-F238E27FC236}">
                <a16:creationId xmlns:a16="http://schemas.microsoft.com/office/drawing/2014/main" id="{EC239AAE-718B-1045-A63F-93B7EE597BA1}"/>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δομή- </a:t>
            </a:r>
            <a:r>
              <a:rPr lang="en-US" b="1" dirty="0">
                <a:effectLst>
                  <a:outerShdw blurRad="38100" dist="38100" dir="2700000" algn="tl">
                    <a:srgbClr val="000000">
                      <a:alpha val="43137"/>
                    </a:srgbClr>
                  </a:outerShdw>
                </a:effectLst>
                <a:latin typeface="Garamond" panose="02020404030301010803" pitchFamily="18" charset="0"/>
              </a:rPr>
              <a:t>User Monitoring Component </a:t>
            </a:r>
            <a:endParaRPr lang="el-GR" b="1"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128009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42F6973-5EB6-9A3C-020A-764BE05E6DBC}"/>
              </a:ext>
            </a:extLst>
          </p:cNvPr>
          <p:cNvSpPr>
            <a:spLocks noGrp="1"/>
          </p:cNvSpPr>
          <p:nvPr>
            <p:ph idx="1"/>
          </p:nvPr>
        </p:nvSpPr>
        <p:spPr/>
        <p:txBody>
          <a:bodyPr>
            <a:normAutofit/>
          </a:bodyPr>
          <a:lstStyle/>
          <a:p>
            <a:r>
              <a:rPr lang="el-GR" sz="2400" dirty="0">
                <a:latin typeface="Garamond" panose="02020404030301010803" pitchFamily="18" charset="0"/>
              </a:rPr>
              <a:t>Οι εν λόγω 4 βασικοί τομείς, συνεργαζόμενοι αρμονικά, αποσκοπούν στο να το καταστήσουν εύκολο ως προς την πλοήγησή του, ενδιαφέρον και ελκυστικό για τον χρήστη και, προπάντων, προσαρμόσιμο, στα ιδιαίτερα χαρακτηριστικά, τις προτιμήσεις και το μαθησιακό ύφος της κάθε ομάδας χρηστών </a:t>
            </a:r>
          </a:p>
          <a:p>
            <a:r>
              <a:rPr lang="el-GR" sz="2400" dirty="0">
                <a:latin typeface="Garamond" panose="02020404030301010803" pitchFamily="18" charset="0"/>
              </a:rPr>
              <a:t>Αυτό επιτυγχάνεται μέσω της χρήση γνωσιακών μηχανισμών με την ενσωμάτωση των αρχών των δικτύων </a:t>
            </a:r>
            <a:r>
              <a:rPr lang="en-US" sz="2400" dirty="0">
                <a:latin typeface="Garamond" panose="02020404030301010803" pitchFamily="18" charset="0"/>
              </a:rPr>
              <a:t>Bayesian</a:t>
            </a:r>
            <a:r>
              <a:rPr lang="el-GR" sz="2400" dirty="0">
                <a:latin typeface="Garamond" panose="02020404030301010803" pitchFamily="18" charset="0"/>
              </a:rPr>
              <a:t>, ώστε να συνυπολογίζονται τόσο οι παρελθοντικές προτιμήσεις των χρηστών, όσο και η τωρινή τους ανατροφοδότηση </a:t>
            </a:r>
          </a:p>
        </p:txBody>
      </p:sp>
      <p:sp>
        <p:nvSpPr>
          <p:cNvPr id="4" name="Τίτλος 1">
            <a:extLst>
              <a:ext uri="{FF2B5EF4-FFF2-40B4-BE49-F238E27FC236}">
                <a16:creationId xmlns:a16="http://schemas.microsoft.com/office/drawing/2014/main" id="{6FAE2D47-7459-97FD-9D5F-29A10E45DC46}"/>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δομή- συνοψίζοντας </a:t>
            </a:r>
          </a:p>
        </p:txBody>
      </p:sp>
    </p:spTree>
    <p:extLst>
      <p:ext uri="{BB962C8B-B14F-4D97-AF65-F5344CB8AC3E}">
        <p14:creationId xmlns:p14="http://schemas.microsoft.com/office/powerpoint/2010/main" val="248638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BC5C8C-5EA9-3F04-409D-6CC9B773DF5C}"/>
              </a:ext>
            </a:extLst>
          </p:cNvPr>
          <p:cNvSpPr>
            <a:spLocks noGrp="1"/>
          </p:cNvSpPr>
          <p:nvPr>
            <p:ph type="title"/>
          </p:nvPr>
        </p:nvSpPr>
        <p:spPr/>
        <p:txBody>
          <a:bodyPr>
            <a:normAutofit/>
          </a:bodyPr>
          <a:lstStyle/>
          <a:p>
            <a:pPr algn="ctr"/>
            <a:r>
              <a:rPr lang="en-US" sz="2800" b="1" dirty="0">
                <a:effectLst>
                  <a:outerShdw blurRad="38100" dist="38100" dir="2700000" algn="tl">
                    <a:srgbClr val="000000">
                      <a:alpha val="43137"/>
                    </a:srgbClr>
                  </a:outerShdw>
                </a:effectLst>
                <a:latin typeface="Garamond" panose="02020404030301010803" pitchFamily="18" charset="0"/>
              </a:rPr>
              <a:t>H </a:t>
            </a:r>
            <a:r>
              <a:rPr lang="el-GR" sz="2800" b="1" dirty="0">
                <a:effectLst>
                  <a:outerShdw blurRad="38100" dist="38100" dir="2700000" algn="tl">
                    <a:srgbClr val="000000">
                      <a:alpha val="43137"/>
                    </a:srgbClr>
                  </a:outerShdw>
                </a:effectLst>
                <a:latin typeface="Garamond" panose="02020404030301010803" pitchFamily="18" charset="0"/>
              </a:rPr>
              <a:t>εισαγωγή του χρήστη στο περιβάλλον. Παράδειγμα εφαρμογής </a:t>
            </a:r>
          </a:p>
        </p:txBody>
      </p:sp>
      <p:sp>
        <p:nvSpPr>
          <p:cNvPr id="3" name="Θέση περιεχομένου 2">
            <a:extLst>
              <a:ext uri="{FF2B5EF4-FFF2-40B4-BE49-F238E27FC236}">
                <a16:creationId xmlns:a16="http://schemas.microsoft.com/office/drawing/2014/main" id="{2A992CE2-D996-607D-939D-88F7C568DF87}"/>
              </a:ext>
            </a:extLst>
          </p:cNvPr>
          <p:cNvSpPr>
            <a:spLocks noGrp="1"/>
          </p:cNvSpPr>
          <p:nvPr>
            <p:ph idx="1"/>
          </p:nvPr>
        </p:nvSpPr>
        <p:spPr/>
        <p:txBody>
          <a:bodyPr>
            <a:normAutofit/>
          </a:bodyPr>
          <a:lstStyle/>
          <a:p>
            <a:r>
              <a:rPr lang="el-GR" sz="2400" dirty="0">
                <a:latin typeface="Garamond" panose="02020404030301010803" pitchFamily="18" charset="0"/>
              </a:rPr>
              <a:t>Το κύριο χαρακτηριστικό του διαδικτυακού διδασκαλίας λεξιλογίου (</a:t>
            </a:r>
            <a:r>
              <a:rPr lang="en-US" sz="2400" dirty="0">
                <a:latin typeface="Garamond" panose="02020404030301010803" pitchFamily="18" charset="0"/>
              </a:rPr>
              <a:t>web-based vocabulary teaching system)</a:t>
            </a:r>
            <a:r>
              <a:rPr lang="el-GR" sz="2400" dirty="0">
                <a:latin typeface="Garamond" panose="02020404030301010803" pitchFamily="18" charset="0"/>
              </a:rPr>
              <a:t> είναι η ανάπτυξη της διαδραστικής επικοινωνίας με τους χρήστες </a:t>
            </a:r>
          </a:p>
          <a:p>
            <a:r>
              <a:rPr lang="el-GR" sz="2400" dirty="0">
                <a:latin typeface="Garamond" panose="02020404030301010803" pitchFamily="18" charset="0"/>
              </a:rPr>
              <a:t>Το παράδειγμα αφορά σε ένα χρήστη Χ’, του οποίου την πορεία στην εκμάθηση λεξιλογίου της ελληνικής ως δεύτερης ή ξένης γλώσσας θα παρακολουθήσουμε αναλυτικά </a:t>
            </a:r>
          </a:p>
        </p:txBody>
      </p:sp>
    </p:spTree>
    <p:extLst>
      <p:ext uri="{BB962C8B-B14F-4D97-AF65-F5344CB8AC3E}">
        <p14:creationId xmlns:p14="http://schemas.microsoft.com/office/powerpoint/2010/main" val="1302629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F08109-2E4A-0033-59CF-ACF9168A68E2}"/>
              </a:ext>
            </a:extLst>
          </p:cNvPr>
          <p:cNvSpPr>
            <a:spLocks noGrp="1"/>
          </p:cNvSpPr>
          <p:nvPr>
            <p:ph type="title"/>
          </p:nvPr>
        </p:nvSpPr>
        <p:spPr>
          <a:xfrm>
            <a:off x="2546939" y="624110"/>
            <a:ext cx="8957673" cy="776483"/>
          </a:xfrm>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Πρώτη επαφή </a:t>
            </a:r>
          </a:p>
        </p:txBody>
      </p:sp>
      <p:sp>
        <p:nvSpPr>
          <p:cNvPr id="3" name="Θέση περιεχομένου 2">
            <a:extLst>
              <a:ext uri="{FF2B5EF4-FFF2-40B4-BE49-F238E27FC236}">
                <a16:creationId xmlns:a16="http://schemas.microsoft.com/office/drawing/2014/main" id="{E1CC78E3-BA0E-65BC-A49D-54D0E191E490}"/>
              </a:ext>
            </a:extLst>
          </p:cNvPr>
          <p:cNvSpPr>
            <a:spLocks noGrp="1"/>
          </p:cNvSpPr>
          <p:nvPr>
            <p:ph idx="1"/>
          </p:nvPr>
        </p:nvSpPr>
        <p:spPr>
          <a:xfrm>
            <a:off x="2484492" y="1721748"/>
            <a:ext cx="9020120" cy="4189474"/>
          </a:xfrm>
        </p:spPr>
        <p:txBody>
          <a:bodyPr>
            <a:normAutofit/>
          </a:bodyPr>
          <a:lstStyle/>
          <a:p>
            <a:r>
              <a:rPr lang="el-GR" sz="2000" dirty="0">
                <a:latin typeface="Garamond" panose="02020404030301010803" pitchFamily="18" charset="0"/>
              </a:rPr>
              <a:t>Αρχικά, ο χρήστης Χ’ ΄πρέπει να συμπληρώσει μία σειρά ερωτηματολογίων που κρίνονται αναγκαία</a:t>
            </a:r>
          </a:p>
          <a:p>
            <a:r>
              <a:rPr lang="el-GR" sz="2000" dirty="0">
                <a:latin typeface="Garamond" panose="02020404030301010803" pitchFamily="18" charset="0"/>
              </a:rPr>
              <a:t>Αναγκαία θεωρούνται τα εξής: </a:t>
            </a:r>
          </a:p>
          <a:p>
            <a:pPr marL="800100" lvl="1" indent="-342900">
              <a:buFont typeface="+mj-lt"/>
              <a:buAutoNum type="arabicPeriod"/>
            </a:pPr>
            <a:r>
              <a:rPr lang="el-GR" sz="2000" dirty="0">
                <a:latin typeface="Garamond" panose="02020404030301010803" pitchFamily="18" charset="0"/>
              </a:rPr>
              <a:t>Ένα ερωτηματολόγιο/ τεστ από το οποίο θα προκύψει το γλωσσικό επίπεδο του χρήστη</a:t>
            </a:r>
          </a:p>
          <a:p>
            <a:pPr marL="800100" lvl="1" indent="-342900">
              <a:buFont typeface="+mj-lt"/>
              <a:buAutoNum type="arabicPeriod"/>
            </a:pPr>
            <a:r>
              <a:rPr lang="el-GR" sz="2000" dirty="0">
                <a:latin typeface="Garamond" panose="02020404030301010803" pitchFamily="18" charset="0"/>
              </a:rPr>
              <a:t>Ένα ερωτηματολόγιο με στόχο τη διάγνωση του μαθησιακού του ύφους </a:t>
            </a:r>
          </a:p>
          <a:p>
            <a:pPr marL="400050"/>
            <a:r>
              <a:rPr lang="el-GR" sz="2000" dirty="0">
                <a:latin typeface="Garamond" panose="02020404030301010803" pitchFamily="18" charset="0"/>
              </a:rPr>
              <a:t>Για τη διάγνωση του επιπέδου γλωσσομάθειας μπορούν να ληφθούν υπόψη τα γνωστά τεστ κατάταξης που χρησιμοποιούνται εδώ και αρκετά χρόνια, σύμφωνα με τις αρχές της εφαρμοσμένης γλωσσολογίας (</a:t>
            </a:r>
            <a:r>
              <a:rPr lang="en-US" sz="2000" dirty="0">
                <a:latin typeface="Garamond" panose="02020404030301010803" pitchFamily="18" charset="0"/>
              </a:rPr>
              <a:t>Edge, 1993, Harrison, 1983, Heaton, 1990, </a:t>
            </a:r>
            <a:r>
              <a:rPr lang="el-GR" sz="2000" dirty="0">
                <a:latin typeface="Garamond" panose="02020404030301010803" pitchFamily="18" charset="0"/>
              </a:rPr>
              <a:t>Μήτσης, 2004)</a:t>
            </a:r>
          </a:p>
        </p:txBody>
      </p:sp>
    </p:spTree>
    <p:extLst>
      <p:ext uri="{BB962C8B-B14F-4D97-AF65-F5344CB8AC3E}">
        <p14:creationId xmlns:p14="http://schemas.microsoft.com/office/powerpoint/2010/main" val="281809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0EBDE8-43D4-64FB-6A73-10F874C610DC}"/>
              </a:ext>
            </a:extLst>
          </p:cNvPr>
          <p:cNvSpPr>
            <a:spLocks noGrp="1"/>
          </p:cNvSpPr>
          <p:nvPr>
            <p:ph type="title"/>
          </p:nvPr>
        </p:nvSpPr>
        <p:spPr>
          <a:xfrm>
            <a:off x="2725358" y="624110"/>
            <a:ext cx="8779254" cy="941521"/>
          </a:xfrm>
        </p:spPr>
        <p:txBody>
          <a:bodyPr>
            <a:normAutofit/>
          </a:bodyPr>
          <a:lstStyle/>
          <a:p>
            <a:pPr algn="ctr"/>
            <a:r>
              <a:rPr lang="el-GR" sz="4000" b="1" dirty="0">
                <a:effectLst>
                  <a:outerShdw blurRad="38100" dist="38100" dir="2700000" algn="tl">
                    <a:srgbClr val="000000">
                      <a:alpha val="43137"/>
                    </a:srgbClr>
                  </a:outerShdw>
                </a:effectLst>
                <a:latin typeface="Garamond" panose="02020404030301010803" pitchFamily="18" charset="0"/>
              </a:rPr>
              <a:t>Μην ξεχνάτε…</a:t>
            </a:r>
          </a:p>
        </p:txBody>
      </p:sp>
      <p:sp>
        <p:nvSpPr>
          <p:cNvPr id="3" name="Θέση περιεχομένου 2">
            <a:extLst>
              <a:ext uri="{FF2B5EF4-FFF2-40B4-BE49-F238E27FC236}">
                <a16:creationId xmlns:a16="http://schemas.microsoft.com/office/drawing/2014/main" id="{1C0A2E94-F631-5104-C750-2CDA3EA7CD07}"/>
              </a:ext>
            </a:extLst>
          </p:cNvPr>
          <p:cNvSpPr>
            <a:spLocks noGrp="1"/>
          </p:cNvSpPr>
          <p:nvPr>
            <p:ph idx="1"/>
          </p:nvPr>
        </p:nvSpPr>
        <p:spPr/>
        <p:txBody>
          <a:bodyPr>
            <a:normAutofit/>
          </a:bodyPr>
          <a:lstStyle/>
          <a:p>
            <a:r>
              <a:rPr lang="el-GR" sz="2400" dirty="0">
                <a:latin typeface="Garamond" panose="02020404030301010803" pitchFamily="18" charset="0"/>
              </a:rPr>
              <a:t>Βασικό ερωτηματολόγιο είναι επίσης αυτό που αφορά στη διάγνωση του μαθησιακού ύφους του χρήστη, βάσει του οποίου θα ενταχθεί σε αντίστοιχη ομάδα χρηστών, οι οποίοι, προφανώς βρίσκονται στο ίδιο επίπεδο γνώσης της γλώσσας με αυτόν. </a:t>
            </a:r>
          </a:p>
          <a:p>
            <a:r>
              <a:rPr lang="el-GR" sz="2400" dirty="0">
                <a:latin typeface="Garamond" panose="02020404030301010803" pitchFamily="18" charset="0"/>
              </a:rPr>
              <a:t>Τα ερωτηματολόγια αυτά ακολουθούν συνήθως μίας από τις ποικίλες κατηγοριοποιήσεις του μαθησιακού ύφους που έχουν προταθεί κατά καιρούς από τους ειδικούς του συγκεκριμένου τομέα (πχ </a:t>
            </a:r>
            <a:r>
              <a:rPr lang="en-US" sz="2400" dirty="0">
                <a:latin typeface="Garamond" panose="02020404030301010803" pitchFamily="18" charset="0"/>
              </a:rPr>
              <a:t>Banner &amp; Rayner, 2000)</a:t>
            </a:r>
            <a:endParaRPr lang="el-GR" sz="2400" dirty="0">
              <a:latin typeface="Garamond" panose="02020404030301010803" pitchFamily="18" charset="0"/>
            </a:endParaRPr>
          </a:p>
        </p:txBody>
      </p:sp>
    </p:spTree>
    <p:extLst>
      <p:ext uri="{BB962C8B-B14F-4D97-AF65-F5344CB8AC3E}">
        <p14:creationId xmlns:p14="http://schemas.microsoft.com/office/powerpoint/2010/main" val="1933472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B04085-E7FE-16DB-62B6-D973AF2422A5}"/>
              </a:ext>
            </a:extLst>
          </p:cNvPr>
          <p:cNvSpPr>
            <a:spLocks noGrp="1"/>
          </p:cNvSpPr>
          <p:nvPr>
            <p:ph type="title"/>
          </p:nvPr>
        </p:nvSpPr>
        <p:spPr/>
        <p:txBody>
          <a:bodyPr>
            <a:normAutofit/>
          </a:bodyPr>
          <a:lstStyle/>
          <a:p>
            <a:pPr algn="ctr"/>
            <a:r>
              <a:rPr lang="el-GR" b="1" dirty="0">
                <a:effectLst>
                  <a:outerShdw blurRad="38100" dist="38100" dir="2700000" algn="tl">
                    <a:srgbClr val="000000">
                      <a:alpha val="43137"/>
                    </a:srgbClr>
                  </a:outerShdw>
                </a:effectLst>
                <a:latin typeface="Garamond" panose="02020404030301010803" pitchFamily="18" charset="0"/>
              </a:rPr>
              <a:t>Αρχική διεπαφή με το σύστημα </a:t>
            </a:r>
          </a:p>
        </p:txBody>
      </p:sp>
      <p:sp>
        <p:nvSpPr>
          <p:cNvPr id="3" name="Θέση περιεχομένου 2">
            <a:extLst>
              <a:ext uri="{FF2B5EF4-FFF2-40B4-BE49-F238E27FC236}">
                <a16:creationId xmlns:a16="http://schemas.microsoft.com/office/drawing/2014/main" id="{7BFC38E2-4376-5E51-440C-493A057EABD8}"/>
              </a:ext>
            </a:extLst>
          </p:cNvPr>
          <p:cNvSpPr>
            <a:spLocks noGrp="1"/>
          </p:cNvSpPr>
          <p:nvPr>
            <p:ph idx="1"/>
          </p:nvPr>
        </p:nvSpPr>
        <p:spPr/>
        <p:txBody>
          <a:bodyPr>
            <a:normAutofit/>
          </a:bodyPr>
          <a:lstStyle/>
          <a:p>
            <a:r>
              <a:rPr lang="el-GR" sz="2000" dirty="0">
                <a:latin typeface="Garamond" panose="02020404030301010803" pitchFamily="18" charset="0"/>
              </a:rPr>
              <a:t>Το σύστημα σε μία αρχική διάγνωση διαπιστώνει πχ: </a:t>
            </a:r>
          </a:p>
          <a:p>
            <a:pPr marL="800100" lvl="1" indent="-342900">
              <a:buFont typeface="+mj-lt"/>
              <a:buAutoNum type="arabicPeriod"/>
            </a:pPr>
            <a:r>
              <a:rPr lang="el-GR" sz="1800" dirty="0">
                <a:latin typeface="Garamond" panose="02020404030301010803" pitchFamily="18" charset="0"/>
              </a:rPr>
              <a:t>Ότι ο χρήστης Χ κατέχει ελάχιστα στοιχεία της Ελληνικής και </a:t>
            </a:r>
          </a:p>
          <a:p>
            <a:pPr marL="800100" lvl="1" indent="-342900">
              <a:buFont typeface="+mj-lt"/>
              <a:buAutoNum type="arabicPeriod"/>
            </a:pPr>
            <a:r>
              <a:rPr lang="el-GR" sz="1800" dirty="0">
                <a:latin typeface="Garamond" panose="02020404030301010803" pitchFamily="18" charset="0"/>
              </a:rPr>
              <a:t>Προσεγγίζει τη σχετική γνώση πρωτίστως μέσω της όρασης</a:t>
            </a:r>
          </a:p>
          <a:p>
            <a:pPr marL="400050"/>
            <a:r>
              <a:rPr lang="el-GR" sz="2000" dirty="0">
                <a:latin typeface="Garamond" panose="02020404030301010803" pitchFamily="18" charset="0"/>
              </a:rPr>
              <a:t>Κατά συνέπεια, τον εντάσσει, στο επίπεδο των αρχαρίων και στην ομάδα των οπτικών τύπων </a:t>
            </a:r>
          </a:p>
          <a:p>
            <a:pPr marL="400050"/>
            <a:r>
              <a:rPr lang="el-GR" sz="2000" dirty="0">
                <a:latin typeface="Garamond" panose="02020404030301010803" pitchFamily="18" charset="0"/>
              </a:rPr>
              <a:t>Από τη στιγμή αυτή, ο χρήστης Χ’ αρχίζει να επικοινωνεί με το σύστημα, να παραλαμβάνει σχετικό υλικό για μελέτη και να μετέχει σε ανάλογες δραστηριότητες που αυτό παρέχει </a:t>
            </a:r>
          </a:p>
        </p:txBody>
      </p:sp>
    </p:spTree>
    <p:extLst>
      <p:ext uri="{BB962C8B-B14F-4D97-AF65-F5344CB8AC3E}">
        <p14:creationId xmlns:p14="http://schemas.microsoft.com/office/powerpoint/2010/main" val="3411238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3B249D-1702-1301-F4A5-BEAE47200B7B}"/>
              </a:ext>
            </a:extLst>
          </p:cNvPr>
          <p:cNvSpPr>
            <a:spLocks noGrp="1"/>
          </p:cNvSpPr>
          <p:nvPr>
            <p:ph type="title"/>
          </p:nvPr>
        </p:nvSpPr>
        <p:spPr/>
        <p:txBody>
          <a:bodyPr>
            <a:normAutofit/>
          </a:bodyPr>
          <a:lstStyle/>
          <a:p>
            <a:pPr algn="ctr"/>
            <a:r>
              <a:rPr lang="el-GR" b="1" dirty="0">
                <a:effectLst>
                  <a:outerShdw blurRad="38100" dist="38100" dir="2700000" algn="tl">
                    <a:srgbClr val="000000">
                      <a:alpha val="43137"/>
                    </a:srgbClr>
                  </a:outerShdw>
                </a:effectLst>
                <a:latin typeface="Garamond" panose="02020404030301010803" pitchFamily="18" charset="0"/>
              </a:rPr>
              <a:t>Χαρακτηριστικά οπτικών τύπων σύμφωνα με την τρέχουσα επιστημονική αντίληψη (1)</a:t>
            </a:r>
          </a:p>
        </p:txBody>
      </p:sp>
      <p:sp>
        <p:nvSpPr>
          <p:cNvPr id="3" name="Θέση περιεχομένου 2">
            <a:extLst>
              <a:ext uri="{FF2B5EF4-FFF2-40B4-BE49-F238E27FC236}">
                <a16:creationId xmlns:a16="http://schemas.microsoft.com/office/drawing/2014/main" id="{7FB0F125-5A86-5F62-10A1-02B66F5B610C}"/>
              </a:ext>
            </a:extLst>
          </p:cNvPr>
          <p:cNvSpPr>
            <a:spLocks noGrp="1"/>
          </p:cNvSpPr>
          <p:nvPr>
            <p:ph idx="1"/>
          </p:nvPr>
        </p:nvSpPr>
        <p:spPr/>
        <p:txBody>
          <a:bodyPr>
            <a:normAutofit/>
          </a:bodyPr>
          <a:lstStyle/>
          <a:p>
            <a:pPr>
              <a:buFont typeface="+mj-lt"/>
              <a:buAutoNum type="arabicPeriod"/>
            </a:pPr>
            <a:r>
              <a:rPr lang="el-GR" sz="2400" dirty="0">
                <a:latin typeface="Garamond" panose="02020404030301010803" pitchFamily="18" charset="0"/>
              </a:rPr>
              <a:t>Μαθαίνουν με την όραση και, επομένως, σκέπτονται με εικόνες και μέσω εικόνων συγκρατούν και αποθηκεύουν τη γνώση </a:t>
            </a:r>
          </a:p>
          <a:p>
            <a:pPr>
              <a:buFont typeface="+mj-lt"/>
              <a:buAutoNum type="arabicPeriod"/>
            </a:pPr>
            <a:r>
              <a:rPr lang="el-GR" sz="2400" dirty="0">
                <a:latin typeface="Garamond" panose="02020404030301010803" pitchFamily="18" charset="0"/>
              </a:rPr>
              <a:t>Αφομοιώνουν καλύτερα τη διδακτέα ύλη, όταν αυτή συνδυάζεται με τη χρήση εικόνων, χαρτών, σχεδίων, πινάκων, διαγραμμάτων (σε έντυπη ή ηλεκτρονική μορφή), βίντεο κ.α. </a:t>
            </a:r>
          </a:p>
          <a:p>
            <a:pPr>
              <a:buFont typeface="+mj-lt"/>
              <a:buAutoNum type="arabicPeriod"/>
            </a:pPr>
            <a:r>
              <a:rPr lang="el-GR" sz="2400" dirty="0">
                <a:latin typeface="Garamond" panose="02020404030301010803" pitchFamily="18" charset="0"/>
              </a:rPr>
              <a:t>Χρησιμοποιούν χρώματα για να τονίζουν βασικά λεξιλογικά στοιχεία ενός κειμένου ή τα υπογραμμίζουν </a:t>
            </a:r>
          </a:p>
        </p:txBody>
      </p:sp>
    </p:spTree>
    <p:extLst>
      <p:ext uri="{BB962C8B-B14F-4D97-AF65-F5344CB8AC3E}">
        <p14:creationId xmlns:p14="http://schemas.microsoft.com/office/powerpoint/2010/main" val="354258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8C437A8-DA59-B6D5-AF0C-4102CA2E3477}"/>
              </a:ext>
            </a:extLst>
          </p:cNvPr>
          <p:cNvSpPr>
            <a:spLocks noGrp="1"/>
          </p:cNvSpPr>
          <p:nvPr>
            <p:ph idx="1"/>
          </p:nvPr>
        </p:nvSpPr>
        <p:spPr/>
        <p:txBody>
          <a:bodyPr>
            <a:normAutofit/>
          </a:bodyPr>
          <a:lstStyle/>
          <a:p>
            <a:pPr marL="0" indent="0">
              <a:buNone/>
            </a:pPr>
            <a:r>
              <a:rPr lang="el-GR" sz="2400" dirty="0">
                <a:latin typeface="Garamond" panose="02020404030301010803" pitchFamily="18" charset="0"/>
              </a:rPr>
              <a:t>4. Μελετούν σε κάποιο ήσυχο μέρος </a:t>
            </a:r>
          </a:p>
          <a:p>
            <a:pPr marL="0" indent="0">
              <a:buNone/>
            </a:pPr>
            <a:r>
              <a:rPr lang="el-GR" sz="2400" dirty="0">
                <a:latin typeface="Garamond" panose="02020404030301010803" pitchFamily="18" charset="0"/>
              </a:rPr>
              <a:t>5. Προτιμούν τα εικονογραφημένα βιβλία και γενικά κείμενα που συνδυάζονται με οπτικές ενδείξεις </a:t>
            </a:r>
          </a:p>
          <a:p>
            <a:pPr marL="0" indent="0">
              <a:buNone/>
            </a:pPr>
            <a:r>
              <a:rPr lang="el-GR" sz="2400" dirty="0">
                <a:latin typeface="Garamond" panose="02020404030301010803" pitchFamily="18" charset="0"/>
              </a:rPr>
              <a:t>6. Δυσκολεύονται στο να αφομοιώσουν πληροφόρηση που τους δίνεται μόνο προφορικά. Για να κατανοήσουν κρατούν σημειώσεις ή κάνουν πίνακες, διαγράμματα, λίστες κτλ </a:t>
            </a:r>
          </a:p>
        </p:txBody>
      </p:sp>
      <p:sp>
        <p:nvSpPr>
          <p:cNvPr id="4" name="Τίτλος 1">
            <a:extLst>
              <a:ext uri="{FF2B5EF4-FFF2-40B4-BE49-F238E27FC236}">
                <a16:creationId xmlns:a16="http://schemas.microsoft.com/office/drawing/2014/main" id="{4F488794-A0FF-6C50-88B5-F54ED1A81A7E}"/>
              </a:ext>
            </a:extLst>
          </p:cNvPr>
          <p:cNvSpPr>
            <a:spLocks noGrp="1"/>
          </p:cNvSpPr>
          <p:nvPr>
            <p:ph type="title"/>
          </p:nvPr>
        </p:nvSpPr>
        <p:spPr>
          <a:xfrm>
            <a:off x="2592388" y="623888"/>
            <a:ext cx="8912225" cy="1281112"/>
          </a:xfrm>
        </p:spPr>
        <p:txBody>
          <a:bodyPr>
            <a:normAutofit/>
          </a:bodyPr>
          <a:lstStyle/>
          <a:p>
            <a:pPr algn="ctr"/>
            <a:r>
              <a:rPr lang="el-GR" b="1" dirty="0">
                <a:effectLst>
                  <a:outerShdw blurRad="38100" dist="38100" dir="2700000" algn="tl">
                    <a:srgbClr val="000000">
                      <a:alpha val="43137"/>
                    </a:srgbClr>
                  </a:outerShdw>
                </a:effectLst>
                <a:latin typeface="Garamond" panose="02020404030301010803" pitchFamily="18" charset="0"/>
              </a:rPr>
              <a:t>Χαρακτηριστικά οπτικών τύπων σύμφωνα με την τρέχουσα επιστημονική αντίληψη (2)</a:t>
            </a:r>
          </a:p>
        </p:txBody>
      </p:sp>
    </p:spTree>
    <p:extLst>
      <p:ext uri="{BB962C8B-B14F-4D97-AF65-F5344CB8AC3E}">
        <p14:creationId xmlns:p14="http://schemas.microsoft.com/office/powerpoint/2010/main" val="2216798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7E3222-A67D-3217-E17D-077ED1F80D46}"/>
              </a:ext>
            </a:extLst>
          </p:cNvPr>
          <p:cNvSpPr>
            <a:spLocks noGrp="1"/>
          </p:cNvSpPr>
          <p:nvPr>
            <p:ph type="title"/>
          </p:nvPr>
        </p:nvSpPr>
        <p:spPr>
          <a:xfrm>
            <a:off x="2399743" y="405546"/>
            <a:ext cx="8774793" cy="647129"/>
          </a:xfrm>
        </p:spPr>
        <p:txBody>
          <a:bodyPr/>
          <a:lstStyle/>
          <a:p>
            <a:pPr algn="r"/>
            <a:r>
              <a:rPr lang="el-GR" b="1" dirty="0">
                <a:effectLst>
                  <a:outerShdw blurRad="38100" dist="38100" dir="2700000" algn="tl">
                    <a:srgbClr val="000000">
                      <a:alpha val="43137"/>
                    </a:srgbClr>
                  </a:outerShdw>
                </a:effectLst>
                <a:latin typeface="Garamond" panose="02020404030301010803" pitchFamily="18" charset="0"/>
              </a:rPr>
              <a:t>Επόμενο στάδιο διδασκαλίας οπτικών τύπων </a:t>
            </a:r>
          </a:p>
        </p:txBody>
      </p:sp>
      <p:sp>
        <p:nvSpPr>
          <p:cNvPr id="3" name="Θέση περιεχομένου 2">
            <a:extLst>
              <a:ext uri="{FF2B5EF4-FFF2-40B4-BE49-F238E27FC236}">
                <a16:creationId xmlns:a16="http://schemas.microsoft.com/office/drawing/2014/main" id="{10D7B01D-6A3C-F805-FA30-5893FBD33A41}"/>
              </a:ext>
            </a:extLst>
          </p:cNvPr>
          <p:cNvSpPr>
            <a:spLocks noGrp="1"/>
          </p:cNvSpPr>
          <p:nvPr>
            <p:ph idx="1"/>
          </p:nvPr>
        </p:nvSpPr>
        <p:spPr>
          <a:xfrm>
            <a:off x="2364059" y="1735130"/>
            <a:ext cx="9140553" cy="4176092"/>
          </a:xfrm>
        </p:spPr>
        <p:txBody>
          <a:bodyPr>
            <a:normAutofit/>
          </a:bodyPr>
          <a:lstStyle/>
          <a:p>
            <a:r>
              <a:rPr lang="el-GR" sz="2000" dirty="0">
                <a:latin typeface="Garamond" panose="02020404030301010803" pitchFamily="18" charset="0"/>
              </a:rPr>
              <a:t>Παρέχεται στην ομάδα το προβλεπόμενο λεξιλογικό υλικό από την ελληνική γλώσσα με μορφές και τρόπους συμβατούς με το μαθησιακό ύφος </a:t>
            </a:r>
          </a:p>
          <a:p>
            <a:r>
              <a:rPr lang="el-GR" sz="2000" dirty="0">
                <a:latin typeface="Garamond" panose="02020404030301010803" pitchFamily="18" charset="0"/>
              </a:rPr>
              <a:t>Το λεξιλογικό υλικό επεκτείνεται σε δύο διαστάσεις : </a:t>
            </a:r>
          </a:p>
          <a:p>
            <a:pPr marL="800100" lvl="1" indent="-342900">
              <a:buFont typeface="+mj-lt"/>
              <a:buAutoNum type="arabicPeriod"/>
            </a:pPr>
            <a:r>
              <a:rPr lang="el-GR" sz="1800" dirty="0">
                <a:latin typeface="Garamond" panose="02020404030301010803" pitchFamily="18" charset="0"/>
              </a:rPr>
              <a:t>Την παραδειγματική και </a:t>
            </a:r>
          </a:p>
          <a:p>
            <a:pPr marL="800100" lvl="1" indent="-342900">
              <a:buFont typeface="+mj-lt"/>
              <a:buAutoNum type="arabicPeriod"/>
            </a:pPr>
            <a:r>
              <a:rPr lang="el-GR" sz="1800" dirty="0">
                <a:latin typeface="Garamond" panose="02020404030301010803" pitchFamily="18" charset="0"/>
              </a:rPr>
              <a:t>Τη συνταγματική </a:t>
            </a:r>
          </a:p>
          <a:p>
            <a:pPr marL="400050"/>
            <a:r>
              <a:rPr lang="el-GR" sz="2000" dirty="0">
                <a:latin typeface="Garamond" panose="02020404030301010803" pitchFamily="18" charset="0"/>
              </a:rPr>
              <a:t>Κατά συνέπεια, το λεξιλόγιο θα πρέπει να διδάσκεται μέσα από δραστηριότητες δημιουργικής παραγωγής λόγου/ κειμένου, με τις οποίες θα ασκούνται οι μαθητές στις ποικίλες χρήσεις και σημασίες που διαθέτουν οι λέξεις στον συνταγματικό άξονα λόγου, με ταυτόχρονη πρόβλεψη για εμπλουτισμό και περαιτέρω συστηματοποίηση των παραδειγματικών σχέσεων </a:t>
            </a:r>
          </a:p>
        </p:txBody>
      </p:sp>
    </p:spTree>
    <p:extLst>
      <p:ext uri="{BB962C8B-B14F-4D97-AF65-F5344CB8AC3E}">
        <p14:creationId xmlns:p14="http://schemas.microsoft.com/office/powerpoint/2010/main" val="176798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85482-4FE6-A98F-1F6C-2458B8BCB38F}"/>
              </a:ext>
            </a:extLst>
          </p:cNvPr>
          <p:cNvSpPr>
            <a:spLocks noGrp="1"/>
          </p:cNvSpPr>
          <p:nvPr>
            <p:ph type="title"/>
          </p:nvPr>
        </p:nvSpPr>
        <p:spPr>
          <a:xfrm>
            <a:off x="2636148" y="624110"/>
            <a:ext cx="8868464" cy="548998"/>
          </a:xfrm>
        </p:spPr>
        <p:txBody>
          <a:bodyPr>
            <a:normAutofit fontScale="90000"/>
          </a:bodyPr>
          <a:lstStyle/>
          <a:p>
            <a:pPr algn="ctr"/>
            <a:r>
              <a:rPr lang="el-GR" b="1" dirty="0">
                <a:effectLst>
                  <a:outerShdw blurRad="38100" dist="38100" dir="2700000" algn="tl">
                    <a:srgbClr val="000000">
                      <a:alpha val="43137"/>
                    </a:srgbClr>
                  </a:outerShdw>
                </a:effectLst>
                <a:latin typeface="Garamond" panose="02020404030301010803" pitchFamily="18" charset="0"/>
              </a:rPr>
              <a:t>Παραδειγματική διδασκαλία λεξιλογίου </a:t>
            </a:r>
          </a:p>
        </p:txBody>
      </p:sp>
      <p:sp>
        <p:nvSpPr>
          <p:cNvPr id="3" name="Θέση περιεχομένου 2">
            <a:extLst>
              <a:ext uri="{FF2B5EF4-FFF2-40B4-BE49-F238E27FC236}">
                <a16:creationId xmlns:a16="http://schemas.microsoft.com/office/drawing/2014/main" id="{ADB18AA5-1336-CD8E-B69F-84E8F147DEB3}"/>
              </a:ext>
            </a:extLst>
          </p:cNvPr>
          <p:cNvSpPr>
            <a:spLocks noGrp="1"/>
          </p:cNvSpPr>
          <p:nvPr>
            <p:ph idx="1"/>
          </p:nvPr>
        </p:nvSpPr>
        <p:spPr>
          <a:xfrm>
            <a:off x="2448808" y="1855563"/>
            <a:ext cx="9055804" cy="4055659"/>
          </a:xfrm>
        </p:spPr>
        <p:txBody>
          <a:bodyPr>
            <a:normAutofit/>
          </a:bodyPr>
          <a:lstStyle/>
          <a:p>
            <a:r>
              <a:rPr lang="el-GR" sz="2400" dirty="0">
                <a:latin typeface="Garamond" panose="02020404030301010803" pitchFamily="18" charset="0"/>
              </a:rPr>
              <a:t>Σχετικά με την παραδειγματική διάσταση του λεξιλογίου θα λέγαμε ότι οι λέξεις δε αποθηκεύονται, ούτε ταξινομούνται στο νοητικό λεξικό ως μεμονωμένα στοιχεία, αλλά ότι συσχετίζονται και ομαδοποιούνται με ποικίλους τρόπους </a:t>
            </a:r>
          </a:p>
          <a:p>
            <a:r>
              <a:rPr lang="el-GR" sz="2400" dirty="0">
                <a:latin typeface="Garamond" panose="02020404030301010803" pitchFamily="18" charset="0"/>
              </a:rPr>
              <a:t>Ο συσχετισμός αυτός των λέξεων και η δημιουργία ομοειδών συνόλων που είναι γνωστά ως λεξικά πεδία ή δίκτυα, ισχυροποιεί τις διαδικασίες του συνειρμού και συμβάλλει στην ταχύτερη και αποτελεσματικότερη ανάκλησή τους </a:t>
            </a:r>
          </a:p>
          <a:p>
            <a:endParaRPr lang="el-GR" sz="2400" dirty="0">
              <a:latin typeface="Garamond" panose="02020404030301010803" pitchFamily="18" charset="0"/>
            </a:endParaRPr>
          </a:p>
        </p:txBody>
      </p:sp>
    </p:spTree>
    <p:extLst>
      <p:ext uri="{BB962C8B-B14F-4D97-AF65-F5344CB8AC3E}">
        <p14:creationId xmlns:p14="http://schemas.microsoft.com/office/powerpoint/2010/main" val="118887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9F4FE-0461-B28C-DA28-D3EAB2FA30EA}"/>
              </a:ext>
            </a:extLst>
          </p:cNvPr>
          <p:cNvSpPr>
            <a:spLocks noGrp="1"/>
          </p:cNvSpPr>
          <p:nvPr>
            <p:ph type="title"/>
          </p:nvPr>
        </p:nvSpPr>
        <p:spPr>
          <a:xfrm>
            <a:off x="2243625" y="360941"/>
            <a:ext cx="9006739" cy="901377"/>
          </a:xfrm>
        </p:spPr>
        <p:txBody>
          <a:bodyPr>
            <a:noAutofit/>
          </a:bodyPr>
          <a:lstStyle/>
          <a:p>
            <a:pPr algn="ctr"/>
            <a:r>
              <a:rPr lang="el-GR" sz="3200" b="1" dirty="0">
                <a:effectLst>
                  <a:outerShdw blurRad="38100" dist="38100" dir="2700000" algn="tl">
                    <a:srgbClr val="000000">
                      <a:alpha val="43137"/>
                    </a:srgbClr>
                  </a:outerShdw>
                </a:effectLst>
                <a:latin typeface="Garamond" panose="02020404030301010803" pitchFamily="18" charset="0"/>
              </a:rPr>
              <a:t>Τα χαρακτηριστικά και η λειτουργία του περιβάλλοντος </a:t>
            </a:r>
          </a:p>
        </p:txBody>
      </p:sp>
      <p:sp>
        <p:nvSpPr>
          <p:cNvPr id="3" name="Θέση περιεχομένου 2">
            <a:extLst>
              <a:ext uri="{FF2B5EF4-FFF2-40B4-BE49-F238E27FC236}">
                <a16:creationId xmlns:a16="http://schemas.microsoft.com/office/drawing/2014/main" id="{B6881963-623F-378A-629B-3E708CFF47ED}"/>
              </a:ext>
            </a:extLst>
          </p:cNvPr>
          <p:cNvSpPr>
            <a:spLocks noGrp="1"/>
          </p:cNvSpPr>
          <p:nvPr>
            <p:ph idx="1"/>
          </p:nvPr>
        </p:nvSpPr>
        <p:spPr>
          <a:xfrm>
            <a:off x="2359598" y="1815419"/>
            <a:ext cx="9145014" cy="4095803"/>
          </a:xfrm>
        </p:spPr>
        <p:txBody>
          <a:bodyPr>
            <a:normAutofit/>
          </a:bodyPr>
          <a:lstStyle/>
          <a:p>
            <a:pPr>
              <a:buFont typeface="Wingdings" panose="05000000000000000000" pitchFamily="2" charset="2"/>
              <a:buChar char="Ø"/>
            </a:pPr>
            <a:r>
              <a:rPr lang="el-GR" sz="2000" dirty="0">
                <a:latin typeface="Garamond" panose="02020404030301010803" pitchFamily="18" charset="0"/>
              </a:rPr>
              <a:t>Το </a:t>
            </a:r>
            <a:r>
              <a:rPr lang="el-GR" sz="2000" b="1" dirty="0">
                <a:latin typeface="Garamond" panose="02020404030301010803" pitchFamily="18" charset="0"/>
              </a:rPr>
              <a:t>μαθησιακό ύφος</a:t>
            </a:r>
            <a:r>
              <a:rPr lang="el-GR" sz="2000" dirty="0">
                <a:latin typeface="Garamond" panose="02020404030301010803" pitchFamily="18" charset="0"/>
              </a:rPr>
              <a:t>, ως γενικός τρόπος προσέγγισης του γλωσσικού υλικού, συνιστά ένα σημαντικό παράγοντα στη διαδικασία εκμάθησης της δεύτερης ή ξένης γλώσσας </a:t>
            </a:r>
          </a:p>
          <a:p>
            <a:pPr>
              <a:buFont typeface="Wingdings" panose="05000000000000000000" pitchFamily="2" charset="2"/>
              <a:buChar char="Ø"/>
            </a:pPr>
            <a:r>
              <a:rPr lang="el-GR" sz="2000" dirty="0">
                <a:latin typeface="Garamond" panose="02020404030301010803" pitchFamily="18" charset="0"/>
              </a:rPr>
              <a:t>Η χρήση από πλευράς των </a:t>
            </a:r>
            <a:r>
              <a:rPr lang="el-GR" sz="2000" b="1" dirty="0">
                <a:latin typeface="Garamond" panose="02020404030301010803" pitchFamily="18" charset="0"/>
              </a:rPr>
              <a:t>υποκείμενων στρατηγικών μάθησης του λεξιλογίου </a:t>
            </a:r>
            <a:r>
              <a:rPr lang="el-GR" sz="2000" dirty="0">
                <a:latin typeface="Garamond" panose="02020404030301010803" pitchFamily="18" charset="0"/>
              </a:rPr>
              <a:t>συμβατών με το μαθησιακό ύφος, θεωρούμε ότι οδηγεί σε αποτελεσματικότερη, ουσιαστικότερη και ταχύτερη εκμάθηση </a:t>
            </a:r>
          </a:p>
          <a:p>
            <a:pPr marL="0" indent="0">
              <a:buNone/>
            </a:pPr>
            <a:endParaRPr lang="el-GR" sz="2000" dirty="0">
              <a:latin typeface="Garamond" panose="02020404030301010803" pitchFamily="18" charset="0"/>
            </a:endParaRPr>
          </a:p>
          <a:p>
            <a:pPr>
              <a:buFont typeface="Wingdings" panose="05000000000000000000" pitchFamily="2" charset="2"/>
              <a:buChar char="Ø"/>
            </a:pPr>
            <a:r>
              <a:rPr lang="el-GR" sz="2000" dirty="0">
                <a:latin typeface="Garamond" panose="02020404030301010803" pitchFamily="18" charset="0"/>
              </a:rPr>
              <a:t>Η όλη διαδικασία της προσαρμογής του λεξιλογικού υλικού στο μαθησιακό ύφος μπορεί να υλοποιηθεί μέσω ενός </a:t>
            </a:r>
            <a:r>
              <a:rPr lang="el-GR" sz="2000" b="1" dirty="0">
                <a:latin typeface="Garamond" panose="02020404030301010803" pitchFamily="18" charset="0"/>
              </a:rPr>
              <a:t>ειδικά σχεδιασμένου συστήματος</a:t>
            </a:r>
            <a:r>
              <a:rPr lang="el-GR" sz="2000" dirty="0">
                <a:latin typeface="Garamond" panose="02020404030301010803" pitchFamily="18" charset="0"/>
              </a:rPr>
              <a:t>, δηλαδή με τη δημιουργία και χρήση ενός κατάλληλου περιβάλλοντος, που να διαθέτει τη </a:t>
            </a:r>
            <a:r>
              <a:rPr lang="el-GR" sz="2000" b="1" dirty="0">
                <a:latin typeface="Garamond" panose="02020404030301010803" pitchFamily="18" charset="0"/>
              </a:rPr>
              <a:t>δυνατότητα διάγνωσης του μαθησιακού ύφους και της ανάλογης προσαρμογής του προσφερόμενου διδακτικού υλικού </a:t>
            </a:r>
          </a:p>
          <a:p>
            <a:pPr>
              <a:buFont typeface="Wingdings" panose="05000000000000000000" pitchFamily="2" charset="2"/>
              <a:buChar char="Ø"/>
            </a:pPr>
            <a:endParaRPr lang="el-GR" sz="2000" dirty="0">
              <a:latin typeface="Garamond" panose="02020404030301010803" pitchFamily="18" charset="0"/>
            </a:endParaRPr>
          </a:p>
        </p:txBody>
      </p:sp>
    </p:spTree>
    <p:extLst>
      <p:ext uri="{BB962C8B-B14F-4D97-AF65-F5344CB8AC3E}">
        <p14:creationId xmlns:p14="http://schemas.microsoft.com/office/powerpoint/2010/main" val="1316206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C370F9-845C-A3F3-D926-A98F77D88C84}"/>
              </a:ext>
            </a:extLst>
          </p:cNvPr>
          <p:cNvSpPr>
            <a:spLocks noGrp="1"/>
          </p:cNvSpPr>
          <p:nvPr>
            <p:ph type="title"/>
          </p:nvPr>
        </p:nvSpPr>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Στρατηγικές συμβατές με το μαθησιακό ύφος των οπτικών τύπων (1)</a:t>
            </a:r>
          </a:p>
        </p:txBody>
      </p:sp>
      <p:sp>
        <p:nvSpPr>
          <p:cNvPr id="3" name="Θέση περιεχομένου 2">
            <a:extLst>
              <a:ext uri="{FF2B5EF4-FFF2-40B4-BE49-F238E27FC236}">
                <a16:creationId xmlns:a16="http://schemas.microsoft.com/office/drawing/2014/main" id="{6E3961E6-CD5E-FD3E-2D0E-AE2E5D25D475}"/>
              </a:ext>
            </a:extLst>
          </p:cNvPr>
          <p:cNvSpPr>
            <a:spLocks noGrp="1"/>
          </p:cNvSpPr>
          <p:nvPr>
            <p:ph idx="1"/>
          </p:nvPr>
        </p:nvSpPr>
        <p:spPr/>
        <p:txBody>
          <a:bodyPr>
            <a:normAutofit/>
          </a:bodyPr>
          <a:lstStyle/>
          <a:p>
            <a:pPr>
              <a:buFont typeface="+mj-lt"/>
              <a:buAutoNum type="arabicPeriod"/>
            </a:pPr>
            <a:r>
              <a:rPr lang="el-GR" sz="2000" dirty="0">
                <a:latin typeface="Garamond" panose="02020404030301010803" pitchFamily="18" charset="0"/>
              </a:rPr>
              <a:t>Παρουσίαση σε γραπτή μορφή των λεξικών/ σημασιολογικών πεδίων (συνώνυμα, αντώνυμα, υπώνυμα, μερώνυμα κτλ)</a:t>
            </a:r>
          </a:p>
          <a:p>
            <a:pPr>
              <a:buFont typeface="+mj-lt"/>
              <a:buAutoNum type="arabicPeriod"/>
            </a:pPr>
            <a:r>
              <a:rPr lang="el-GR" sz="2000" dirty="0">
                <a:latin typeface="Garamond" panose="02020404030301010803" pitchFamily="18" charset="0"/>
              </a:rPr>
              <a:t>Υπογράμμιση, χρωματισμός και, γενικά, τονισμός με οποιονδήποτε τρόπο των βασικών λέξεων ανά λεξικό πεδίο</a:t>
            </a:r>
          </a:p>
          <a:p>
            <a:pPr>
              <a:buFont typeface="+mj-lt"/>
              <a:buAutoNum type="arabicPeriod"/>
            </a:pPr>
            <a:r>
              <a:rPr lang="el-GR" sz="2000" dirty="0">
                <a:latin typeface="Garamond" panose="02020404030301010803" pitchFamily="18" charset="0"/>
              </a:rPr>
              <a:t>Σύνδεση των λέξεων, όπου αυτό είναι δυνατόν, με </a:t>
            </a:r>
            <a:r>
              <a:rPr lang="el-GR" sz="2000" dirty="0" err="1">
                <a:latin typeface="Garamond" panose="02020404030301010803" pitchFamily="18" charset="0"/>
              </a:rPr>
              <a:t>αντίστοιχεςς</a:t>
            </a:r>
            <a:r>
              <a:rPr lang="el-GR" sz="2000" dirty="0">
                <a:latin typeface="Garamond" panose="02020404030301010803" pitchFamily="18" charset="0"/>
              </a:rPr>
              <a:t> εικόνες, σκίτσα ή αντικείμενα </a:t>
            </a:r>
          </a:p>
          <a:p>
            <a:pPr>
              <a:buFont typeface="+mj-lt"/>
              <a:buAutoNum type="arabicPeriod"/>
            </a:pPr>
            <a:r>
              <a:rPr lang="el-GR" sz="2000" dirty="0">
                <a:latin typeface="Garamond" panose="02020404030301010803" pitchFamily="18" charset="0"/>
              </a:rPr>
              <a:t>Παράθεση σε πίνακα των σημασιολογικών χαρακτηριστικών μιας λέξης ή περισσοτέρων της μιας λέξεων με συγκριτικό τρόπο </a:t>
            </a:r>
          </a:p>
        </p:txBody>
      </p:sp>
    </p:spTree>
    <p:extLst>
      <p:ext uri="{BB962C8B-B14F-4D97-AF65-F5344CB8AC3E}">
        <p14:creationId xmlns:p14="http://schemas.microsoft.com/office/powerpoint/2010/main" val="1771029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CF8D888-23EC-5FA7-76B5-1BD5AFB1CF17}"/>
              </a:ext>
            </a:extLst>
          </p:cNvPr>
          <p:cNvSpPr>
            <a:spLocks noGrp="1"/>
          </p:cNvSpPr>
          <p:nvPr>
            <p:ph idx="1"/>
          </p:nvPr>
        </p:nvSpPr>
        <p:spPr/>
        <p:txBody>
          <a:bodyPr>
            <a:noAutofit/>
          </a:bodyPr>
          <a:lstStyle/>
          <a:p>
            <a:pPr marL="0" indent="0">
              <a:buNone/>
            </a:pPr>
            <a:r>
              <a:rPr lang="el-GR" sz="2400" dirty="0">
                <a:latin typeface="Garamond" panose="02020404030301010803" pitchFamily="18" charset="0"/>
              </a:rPr>
              <a:t>5. Δημιουργία ετυμολογικών οικογενειών λέξεων και απόδοσή τους με σχηματικό τρόπο </a:t>
            </a:r>
          </a:p>
          <a:p>
            <a:pPr marL="0" indent="0">
              <a:buNone/>
            </a:pPr>
            <a:r>
              <a:rPr lang="el-GR" sz="2400" dirty="0">
                <a:latin typeface="Garamond" panose="02020404030301010803" pitchFamily="18" charset="0"/>
              </a:rPr>
              <a:t>6. Χρήση της εικόνας ενός αντικειμένου με ταυτόχρονη παρουσίαση των μερών του (πχ μέρη του σώματος ή του δέντρου, χώροι του σπιτιού κτλ)</a:t>
            </a:r>
          </a:p>
          <a:p>
            <a:pPr marL="0" indent="0">
              <a:buNone/>
            </a:pPr>
            <a:r>
              <a:rPr lang="el-GR" sz="2400" dirty="0">
                <a:latin typeface="Garamond" panose="02020404030301010803" pitchFamily="18" charset="0"/>
              </a:rPr>
              <a:t>7. Σχηματική παράθεση σειράς λέξεων, με τις οποίες αποδίδεται κλιμακωτή διαβάθμιση δύο αντίθετων σημασιών (πχ παγωμένος, κρύος, δροσερός, χλιαρός, ζεστός, καυτός)</a:t>
            </a:r>
          </a:p>
          <a:p>
            <a:pPr marL="0" indent="0">
              <a:buNone/>
            </a:pPr>
            <a:r>
              <a:rPr lang="el-GR" sz="2400" dirty="0">
                <a:latin typeface="Garamond" panose="02020404030301010803" pitchFamily="18" charset="0"/>
              </a:rPr>
              <a:t>8. Δημιουργία λεξικών πεδίων με βάση θεματικό κύκλο και σχηματική απόδοσή τους (πχ λεξιλόγιο σχετικό με το θέατρο, το σχολείο, τον αθλητισμό, τη θάλασσα κτλ)</a:t>
            </a:r>
          </a:p>
          <a:p>
            <a:pPr marL="0" indent="0">
              <a:buNone/>
            </a:pPr>
            <a:r>
              <a:rPr lang="el-GR" sz="2400" dirty="0">
                <a:latin typeface="Garamond" panose="02020404030301010803" pitchFamily="18" charset="0"/>
              </a:rPr>
              <a:t> </a:t>
            </a:r>
          </a:p>
        </p:txBody>
      </p:sp>
      <p:sp>
        <p:nvSpPr>
          <p:cNvPr id="4" name="Τίτλος 1">
            <a:extLst>
              <a:ext uri="{FF2B5EF4-FFF2-40B4-BE49-F238E27FC236}">
                <a16:creationId xmlns:a16="http://schemas.microsoft.com/office/drawing/2014/main" id="{D7EFE8A3-B074-EB72-650A-2E46FCFA53ED}"/>
              </a:ext>
            </a:extLst>
          </p:cNvPr>
          <p:cNvSpPr>
            <a:spLocks noGrp="1"/>
          </p:cNvSpPr>
          <p:nvPr>
            <p:ph type="title"/>
          </p:nvPr>
        </p:nvSpPr>
        <p:spPr>
          <a:xfrm>
            <a:off x="2592388" y="623888"/>
            <a:ext cx="8912225" cy="1281112"/>
          </a:xfrm>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Στρατηγικές συμβατές με το μαθησιακό ύφος των οπτικών τύπων (2)</a:t>
            </a:r>
          </a:p>
        </p:txBody>
      </p:sp>
    </p:spTree>
    <p:extLst>
      <p:ext uri="{BB962C8B-B14F-4D97-AF65-F5344CB8AC3E}">
        <p14:creationId xmlns:p14="http://schemas.microsoft.com/office/powerpoint/2010/main" val="59049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FA703A-1667-9BEF-BB06-EE65B4000512}"/>
              </a:ext>
            </a:extLst>
          </p:cNvPr>
          <p:cNvSpPr>
            <a:spLocks noGrp="1"/>
          </p:cNvSpPr>
          <p:nvPr>
            <p:ph type="title"/>
          </p:nvPr>
        </p:nvSpPr>
        <p:spPr>
          <a:xfrm>
            <a:off x="2589213" y="624110"/>
            <a:ext cx="8915400" cy="1079796"/>
          </a:xfrm>
        </p:spPr>
        <p:txBody>
          <a:bodyPr>
            <a:normAutofit fontScale="90000"/>
          </a:bodyPr>
          <a:lstStyle/>
          <a:p>
            <a:pPr algn="ctr"/>
            <a:r>
              <a:rPr lang="el-GR" b="1" dirty="0">
                <a:effectLst>
                  <a:outerShdw blurRad="38100" dist="38100" dir="2700000" algn="tl">
                    <a:srgbClr val="000000">
                      <a:alpha val="43137"/>
                    </a:srgbClr>
                  </a:outerShdw>
                </a:effectLst>
                <a:latin typeface="Garamond" panose="02020404030301010803" pitchFamily="18" charset="0"/>
              </a:rPr>
              <a:t>Στρατηγικές για την εκμάθηση των συνταγματικών λεξιλογικών σχέσεων (1) </a:t>
            </a:r>
          </a:p>
        </p:txBody>
      </p:sp>
      <p:sp>
        <p:nvSpPr>
          <p:cNvPr id="3" name="Θέση περιεχομένου 2">
            <a:extLst>
              <a:ext uri="{FF2B5EF4-FFF2-40B4-BE49-F238E27FC236}">
                <a16:creationId xmlns:a16="http://schemas.microsoft.com/office/drawing/2014/main" id="{6D63DF5C-1E42-BEF5-A11D-4A324BDAE349}"/>
              </a:ext>
            </a:extLst>
          </p:cNvPr>
          <p:cNvSpPr>
            <a:spLocks noGrp="1"/>
          </p:cNvSpPr>
          <p:nvPr>
            <p:ph idx="1"/>
          </p:nvPr>
        </p:nvSpPr>
        <p:spPr/>
        <p:txBody>
          <a:bodyPr>
            <a:normAutofit/>
          </a:bodyPr>
          <a:lstStyle/>
          <a:p>
            <a:pPr>
              <a:buFont typeface="+mj-lt"/>
              <a:buAutoNum type="arabicPeriod"/>
            </a:pPr>
            <a:r>
              <a:rPr lang="el-GR" sz="2000" dirty="0">
                <a:latin typeface="Garamond" panose="02020404030301010803" pitchFamily="18" charset="0"/>
              </a:rPr>
              <a:t>Τα προς μελέτη παραδείγματα ή κείμενα δίνονται πάντοτε σε γραπτή μορφή και συνοδεύονται κατά το δυνατόν από σχετικό οπτικό υλικό, δηλ. εικόνες, χάρτες, πίνακες, σχεδιαγράμματα κτλ </a:t>
            </a:r>
          </a:p>
          <a:p>
            <a:pPr>
              <a:buFont typeface="+mj-lt"/>
              <a:buAutoNum type="arabicPeriod"/>
            </a:pPr>
            <a:r>
              <a:rPr lang="el-GR" sz="2000" dirty="0">
                <a:latin typeface="Garamond" panose="02020404030301010803" pitchFamily="18" charset="0"/>
              </a:rPr>
              <a:t>Σε περιπτώσεις επαφής με προφορικό λόγο, παρέχονται οπτικές ενδείξεις και ζητείται η χρήση γραπτών σημειώσεων </a:t>
            </a:r>
          </a:p>
          <a:p>
            <a:pPr>
              <a:buFont typeface="+mj-lt"/>
              <a:buAutoNum type="arabicPeriod"/>
            </a:pPr>
            <a:r>
              <a:rPr lang="el-GR" sz="2000" dirty="0">
                <a:latin typeface="Garamond" panose="02020404030301010803" pitchFamily="18" charset="0"/>
              </a:rPr>
              <a:t>Χρωματισμός, υπογράμμιση ή τονισμός των βασικών λέξεων-κλειδιών του </a:t>
            </a:r>
            <a:r>
              <a:rPr lang="el-GR" sz="2000" dirty="0" err="1">
                <a:latin typeface="Garamond" panose="02020404030301010803" pitchFamily="18" charset="0"/>
              </a:rPr>
              <a:t>κιεμένου</a:t>
            </a:r>
            <a:endParaRPr lang="el-GR" sz="2000" dirty="0">
              <a:latin typeface="Garamond" panose="02020404030301010803" pitchFamily="18" charset="0"/>
            </a:endParaRPr>
          </a:p>
          <a:p>
            <a:pPr>
              <a:buFont typeface="+mj-lt"/>
              <a:buAutoNum type="arabicPeriod"/>
            </a:pPr>
            <a:r>
              <a:rPr lang="el-GR" sz="2000" dirty="0">
                <a:latin typeface="Garamond" panose="02020404030301010803" pitchFamily="18" charset="0"/>
              </a:rPr>
              <a:t>Παρουσίαση των νέων λέξεων στην οθόνη κτλ </a:t>
            </a:r>
          </a:p>
        </p:txBody>
      </p:sp>
    </p:spTree>
    <p:extLst>
      <p:ext uri="{BB962C8B-B14F-4D97-AF65-F5344CB8AC3E}">
        <p14:creationId xmlns:p14="http://schemas.microsoft.com/office/powerpoint/2010/main" val="1941731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B18B9CA-7E37-6C63-0A47-1F1BBFCD5F70}"/>
              </a:ext>
            </a:extLst>
          </p:cNvPr>
          <p:cNvSpPr>
            <a:spLocks noGrp="1"/>
          </p:cNvSpPr>
          <p:nvPr>
            <p:ph idx="1"/>
          </p:nvPr>
        </p:nvSpPr>
        <p:spPr/>
        <p:txBody>
          <a:bodyPr>
            <a:normAutofit/>
          </a:bodyPr>
          <a:lstStyle/>
          <a:p>
            <a:pPr>
              <a:buFont typeface="+mj-lt"/>
              <a:buAutoNum type="arabicPeriod"/>
            </a:pPr>
            <a:r>
              <a:rPr lang="el-GR" sz="2000" dirty="0">
                <a:latin typeface="Garamond" panose="02020404030301010803" pitchFamily="18" charset="0"/>
              </a:rPr>
              <a:t>Σχηματική απόδοση των διαφόρων σημασιών των πολύσημων λέξεων με παραδείγματα </a:t>
            </a:r>
          </a:p>
          <a:p>
            <a:pPr>
              <a:buFont typeface="+mj-lt"/>
              <a:buAutoNum type="arabicPeriod"/>
            </a:pPr>
            <a:r>
              <a:rPr lang="el-GR" sz="2000" dirty="0">
                <a:latin typeface="Garamond" panose="02020404030301010803" pitchFamily="18" charset="0"/>
              </a:rPr>
              <a:t>Σύνδεση τυπικών φράσεων ή λέξεων (πχ καλημέρα, συγχαρητήρια, συγγνώμη κτλ) με αντίστοιχες περιστάσεις επικοινωνίας και με ταυτόχρονη παροχή οπτικών ενδείξεων </a:t>
            </a:r>
          </a:p>
          <a:p>
            <a:pPr>
              <a:buFont typeface="+mj-lt"/>
              <a:buAutoNum type="arabicPeriod"/>
            </a:pPr>
            <a:r>
              <a:rPr lang="el-GR" sz="2000" dirty="0">
                <a:latin typeface="Garamond" panose="02020404030301010803" pitchFamily="18" charset="0"/>
              </a:rPr>
              <a:t>Σύνδεση ιδιωτισμών με αντίστοιχες σημασίες μέσω κατάλληλων κειμένων που συνοδεύονται κατά το δυνατόν με οπτικό υλικό </a:t>
            </a:r>
          </a:p>
          <a:p>
            <a:pPr>
              <a:buFont typeface="+mj-lt"/>
              <a:buAutoNum type="arabicPeriod"/>
            </a:pPr>
            <a:r>
              <a:rPr lang="el-GR" sz="2000" dirty="0">
                <a:latin typeface="Garamond" panose="02020404030301010803" pitchFamily="18" charset="0"/>
              </a:rPr>
              <a:t>Εκμάθηση συνήθων λεξιλογικών συνεισφορών (πχ στενός συγγενής, πλατύ χαμόγελο, λευκά αιμοσφαίρια) και φραστικών ονομάτων (πχ πολιτικός μηχανικός, παιδική χαρά, ζώνη ασφαλείας) μέσω κειμένων στα οποία εντάσσονται με φυσικό τρόπο </a:t>
            </a:r>
          </a:p>
          <a:p>
            <a:pPr marL="0" indent="0">
              <a:buNone/>
            </a:pPr>
            <a:endParaRPr lang="el-GR" sz="2000" dirty="0">
              <a:latin typeface="Garamond" panose="02020404030301010803" pitchFamily="18" charset="0"/>
            </a:endParaRPr>
          </a:p>
        </p:txBody>
      </p:sp>
      <p:sp>
        <p:nvSpPr>
          <p:cNvPr id="4" name="Τίτλος 1">
            <a:extLst>
              <a:ext uri="{FF2B5EF4-FFF2-40B4-BE49-F238E27FC236}">
                <a16:creationId xmlns:a16="http://schemas.microsoft.com/office/drawing/2014/main" id="{0A630034-7075-F1E8-08E5-7441BEF90A3D}"/>
              </a:ext>
            </a:extLst>
          </p:cNvPr>
          <p:cNvSpPr>
            <a:spLocks noGrp="1"/>
          </p:cNvSpPr>
          <p:nvPr>
            <p:ph type="title"/>
          </p:nvPr>
        </p:nvSpPr>
        <p:spPr>
          <a:xfrm>
            <a:off x="2592388" y="623888"/>
            <a:ext cx="8912225" cy="1281112"/>
          </a:xfrm>
        </p:spPr>
        <p:txBody>
          <a:bodyPr>
            <a:normAutofit/>
          </a:bodyPr>
          <a:lstStyle/>
          <a:p>
            <a:pPr algn="ctr"/>
            <a:r>
              <a:rPr lang="el-GR" b="1" dirty="0">
                <a:effectLst>
                  <a:outerShdw blurRad="38100" dist="38100" dir="2700000" algn="tl">
                    <a:srgbClr val="000000">
                      <a:alpha val="43137"/>
                    </a:srgbClr>
                  </a:outerShdw>
                </a:effectLst>
                <a:latin typeface="Garamond" panose="02020404030301010803" pitchFamily="18" charset="0"/>
              </a:rPr>
              <a:t>Στρατηγικές για την εκμάθηση των συνταγματικών λεξιλογικών σχέσεων (2) </a:t>
            </a:r>
          </a:p>
        </p:txBody>
      </p:sp>
    </p:spTree>
    <p:extLst>
      <p:ext uri="{BB962C8B-B14F-4D97-AF65-F5344CB8AC3E}">
        <p14:creationId xmlns:p14="http://schemas.microsoft.com/office/powerpoint/2010/main" val="3397465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24796CC-087B-6495-7F08-C3DF3D08860F}"/>
              </a:ext>
            </a:extLst>
          </p:cNvPr>
          <p:cNvSpPr>
            <a:spLocks noGrp="1"/>
          </p:cNvSpPr>
          <p:nvPr>
            <p:ph idx="1"/>
          </p:nvPr>
        </p:nvSpPr>
        <p:spPr/>
        <p:txBody>
          <a:bodyPr>
            <a:normAutofit/>
          </a:bodyPr>
          <a:lstStyle/>
          <a:p>
            <a:pPr>
              <a:buFont typeface="+mj-lt"/>
              <a:buAutoNum type="arabicPeriod"/>
            </a:pPr>
            <a:r>
              <a:rPr lang="el-GR" sz="2000" dirty="0">
                <a:latin typeface="Garamond" panose="02020404030301010803" pitchFamily="18" charset="0"/>
              </a:rPr>
              <a:t>Διατύπωση υπόθεσης για πιθανή σημασία μιας λέξης βάσει των </a:t>
            </a:r>
            <a:r>
              <a:rPr lang="el-GR" sz="2000" dirty="0" err="1">
                <a:latin typeface="Garamond" panose="02020404030301010803" pitchFamily="18" charset="0"/>
              </a:rPr>
              <a:t>συμφραζομένων</a:t>
            </a:r>
            <a:r>
              <a:rPr lang="el-GR" sz="2000" dirty="0">
                <a:latin typeface="Garamond" panose="02020404030301010803" pitchFamily="18" charset="0"/>
              </a:rPr>
              <a:t>, αλλά και άλλων οπτικών συνοδευτικών στοιχείων </a:t>
            </a:r>
          </a:p>
          <a:p>
            <a:pPr>
              <a:buFont typeface="+mj-lt"/>
              <a:buAutoNum type="arabicPeriod"/>
            </a:pPr>
            <a:r>
              <a:rPr lang="el-GR" sz="2000" dirty="0">
                <a:latin typeface="Garamond" panose="02020404030301010803" pitchFamily="18" charset="0"/>
              </a:rPr>
              <a:t>Επίλυση γλωσσικών ασκήσεων που δίνονται κατά το δυνατόν σε γραπτή μορφή </a:t>
            </a:r>
          </a:p>
          <a:p>
            <a:pPr>
              <a:buFont typeface="+mj-lt"/>
              <a:buAutoNum type="arabicPeriod"/>
            </a:pPr>
            <a:r>
              <a:rPr lang="el-GR" sz="2000" dirty="0">
                <a:latin typeface="Garamond" panose="02020404030301010803" pitchFamily="18" charset="0"/>
              </a:rPr>
              <a:t>Παροχή οπτικοποιημένης πληροφορίας για τη μελέτη και την κατανόηση κάποιου θέματος (πχ το οικοσύστημα) με στόχο την ταχύτερη και ευχερέστερη εκμάθηση του σχετικού λεξιλογίου (Μήτσης, 2004)</a:t>
            </a:r>
          </a:p>
        </p:txBody>
      </p:sp>
      <p:sp>
        <p:nvSpPr>
          <p:cNvPr id="4" name="Τίτλος 1">
            <a:extLst>
              <a:ext uri="{FF2B5EF4-FFF2-40B4-BE49-F238E27FC236}">
                <a16:creationId xmlns:a16="http://schemas.microsoft.com/office/drawing/2014/main" id="{B3CCB270-BA03-FEFB-D23A-7A6BCE2B8C6B}"/>
              </a:ext>
            </a:extLst>
          </p:cNvPr>
          <p:cNvSpPr>
            <a:spLocks noGrp="1"/>
          </p:cNvSpPr>
          <p:nvPr>
            <p:ph type="title"/>
          </p:nvPr>
        </p:nvSpPr>
        <p:spPr>
          <a:xfrm>
            <a:off x="2592388" y="623888"/>
            <a:ext cx="8912225" cy="1281112"/>
          </a:xfrm>
        </p:spPr>
        <p:txBody>
          <a:bodyPr>
            <a:normAutofit/>
          </a:bodyPr>
          <a:lstStyle/>
          <a:p>
            <a:pPr algn="ctr"/>
            <a:r>
              <a:rPr lang="el-GR" b="1" dirty="0">
                <a:effectLst>
                  <a:outerShdw blurRad="38100" dist="38100" dir="2700000" algn="tl">
                    <a:srgbClr val="000000">
                      <a:alpha val="43137"/>
                    </a:srgbClr>
                  </a:outerShdw>
                </a:effectLst>
                <a:latin typeface="Garamond" panose="02020404030301010803" pitchFamily="18" charset="0"/>
              </a:rPr>
              <a:t>Στρατηγικές για την εκμάθηση των συνταγματικών λεξιλογικών σχέσεων (3) </a:t>
            </a:r>
          </a:p>
        </p:txBody>
      </p:sp>
    </p:spTree>
    <p:extLst>
      <p:ext uri="{BB962C8B-B14F-4D97-AF65-F5344CB8AC3E}">
        <p14:creationId xmlns:p14="http://schemas.microsoft.com/office/powerpoint/2010/main" val="1139923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07162D-48E0-49C0-0A5D-EDB693790F93}"/>
              </a:ext>
            </a:extLst>
          </p:cNvPr>
          <p:cNvSpPr>
            <a:spLocks noGrp="1"/>
          </p:cNvSpPr>
          <p:nvPr>
            <p:ph type="title"/>
          </p:nvPr>
        </p:nvSpPr>
        <p:spPr>
          <a:xfrm>
            <a:off x="2589213" y="624110"/>
            <a:ext cx="8915400" cy="807707"/>
          </a:xfrm>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Αποτελέσματα </a:t>
            </a:r>
          </a:p>
        </p:txBody>
      </p:sp>
      <p:sp>
        <p:nvSpPr>
          <p:cNvPr id="3" name="Θέση περιεχομένου 2">
            <a:extLst>
              <a:ext uri="{FF2B5EF4-FFF2-40B4-BE49-F238E27FC236}">
                <a16:creationId xmlns:a16="http://schemas.microsoft.com/office/drawing/2014/main" id="{68AA141F-6CBA-CFBE-B21E-2A5FC5B032BA}"/>
              </a:ext>
            </a:extLst>
          </p:cNvPr>
          <p:cNvSpPr>
            <a:spLocks noGrp="1"/>
          </p:cNvSpPr>
          <p:nvPr>
            <p:ph idx="1"/>
          </p:nvPr>
        </p:nvSpPr>
        <p:spPr/>
        <p:txBody>
          <a:bodyPr>
            <a:normAutofit/>
          </a:bodyPr>
          <a:lstStyle/>
          <a:p>
            <a:pPr>
              <a:buFont typeface="+mj-lt"/>
              <a:buAutoNum type="alphaLcPeriod"/>
            </a:pPr>
            <a:r>
              <a:rPr lang="el-GR" sz="2400" dirty="0">
                <a:latin typeface="Garamond" panose="02020404030301010803" pitchFamily="18" charset="0"/>
              </a:rPr>
              <a:t>Παρακολουθώντας την πορεία και τις επιδόσεις των μαθητών, διαπιστώνεται ότι ο χρήστης Χ έχει εργαστεί συστηματικά και έχει καλύψει πλήρως τις απαιτήσεις του επιπέδου διδασκαλίας </a:t>
            </a:r>
          </a:p>
          <a:p>
            <a:pPr>
              <a:buFont typeface="+mj-lt"/>
              <a:buAutoNum type="alphaLcPeriod"/>
            </a:pPr>
            <a:r>
              <a:rPr lang="el-GR" sz="2400" dirty="0">
                <a:latin typeface="Garamond" panose="02020404030301010803" pitchFamily="18" charset="0"/>
              </a:rPr>
              <a:t>Από τη στιγμή εκείνη ο χρήσης Χ θα αρχίσει να έρχεται σε επαφή με το υλικό που θα του παρέχεται πλέον στο επόμενο επίπεδο, χρησιμοποιώντας και πάλι τις στρατηγικές συμβατές με το μαθησιακό του ύφος </a:t>
            </a:r>
          </a:p>
        </p:txBody>
      </p:sp>
    </p:spTree>
    <p:extLst>
      <p:ext uri="{BB962C8B-B14F-4D97-AF65-F5344CB8AC3E}">
        <p14:creationId xmlns:p14="http://schemas.microsoft.com/office/powerpoint/2010/main" val="953900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4B79E6-DA74-F796-7388-F8CBFD471FBE}"/>
              </a:ext>
            </a:extLst>
          </p:cNvPr>
          <p:cNvSpPr>
            <a:spLocks noGrp="1"/>
          </p:cNvSpPr>
          <p:nvPr>
            <p:ph type="title"/>
          </p:nvPr>
        </p:nvSpPr>
        <p:spPr/>
        <p:txBody>
          <a:bodyPr/>
          <a:lstStyle/>
          <a:p>
            <a:pPr algn="ctr"/>
            <a:r>
              <a:rPr lang="el-GR" dirty="0"/>
              <a:t>Συμπεράσματα </a:t>
            </a:r>
          </a:p>
        </p:txBody>
      </p:sp>
      <p:sp>
        <p:nvSpPr>
          <p:cNvPr id="3" name="Θέση περιεχομένου 2">
            <a:extLst>
              <a:ext uri="{FF2B5EF4-FFF2-40B4-BE49-F238E27FC236}">
                <a16:creationId xmlns:a16="http://schemas.microsoft.com/office/drawing/2014/main" id="{59D81C2B-E2BF-E0A0-F6E5-B94246E757A8}"/>
              </a:ext>
            </a:extLst>
          </p:cNvPr>
          <p:cNvSpPr>
            <a:spLocks noGrp="1"/>
          </p:cNvSpPr>
          <p:nvPr>
            <p:ph idx="1"/>
          </p:nvPr>
        </p:nvSpPr>
        <p:spPr/>
        <p:txBody>
          <a:bodyPr/>
          <a:lstStyle/>
          <a:p>
            <a:r>
              <a:rPr lang="el-GR" dirty="0"/>
              <a:t>Άρα το διαδικτυακό περιβάλλον διδασκαλίας λεξιλογίου παρέχει: </a:t>
            </a:r>
          </a:p>
          <a:p>
            <a:pPr marL="800100" lvl="1" indent="-342900">
              <a:buFont typeface="+mj-lt"/>
              <a:buAutoNum type="alphaLcPeriod"/>
            </a:pPr>
            <a:r>
              <a:rPr lang="el-GR" dirty="0"/>
              <a:t>Εξατομίκευση </a:t>
            </a:r>
          </a:p>
          <a:p>
            <a:pPr marL="800100" lvl="1" indent="-342900">
              <a:buFont typeface="+mj-lt"/>
              <a:buAutoNum type="alphaLcPeriod"/>
            </a:pPr>
            <a:r>
              <a:rPr lang="el-GR" dirty="0"/>
              <a:t>Προσαρμοστικότητα στα ιδιαίτερα χαρακτηριστικά του χρήστη </a:t>
            </a:r>
          </a:p>
          <a:p>
            <a:pPr marL="800100" lvl="1" indent="-342900">
              <a:buFont typeface="+mj-lt"/>
              <a:buAutoNum type="alphaLcPeriod"/>
            </a:pPr>
            <a:r>
              <a:rPr lang="el-GR" dirty="0"/>
              <a:t>Διαδραστικότητα με τον χρήστη </a:t>
            </a:r>
          </a:p>
          <a:p>
            <a:pPr marL="800100" lvl="1" indent="-342900">
              <a:buFont typeface="+mj-lt"/>
              <a:buAutoNum type="alphaLcPeriod"/>
            </a:pPr>
            <a:r>
              <a:rPr lang="el-GR" dirty="0"/>
              <a:t>Ποικιλία στη διαβάθμιση και τον τρόπο παρουσίασης του διδακτικού υλικού </a:t>
            </a:r>
          </a:p>
          <a:p>
            <a:pPr marL="400050"/>
            <a:r>
              <a:rPr lang="el-GR" dirty="0"/>
              <a:t>Συμπερασματικά, η μαθησιακή διαδικασία, ως ένας πολύπλοκος μηχανισμός, μπορεί να κωδικοποιηθεί και να προσαρμοστεί στις ανάγκες και τις προτιμήσεις του μαθητή για τη βελτιστοποίησή της</a:t>
            </a:r>
          </a:p>
          <a:p>
            <a:pPr marL="400050"/>
            <a:endParaRPr lang="el-GR" dirty="0"/>
          </a:p>
        </p:txBody>
      </p:sp>
    </p:spTree>
    <p:extLst>
      <p:ext uri="{BB962C8B-B14F-4D97-AF65-F5344CB8AC3E}">
        <p14:creationId xmlns:p14="http://schemas.microsoft.com/office/powerpoint/2010/main" val="3306572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60C957-778D-CB0D-B34C-7260C32BF93A}"/>
              </a:ext>
            </a:extLst>
          </p:cNvPr>
          <p:cNvSpPr>
            <a:spLocks noGrp="1"/>
          </p:cNvSpPr>
          <p:nvPr>
            <p:ph type="title"/>
          </p:nvPr>
        </p:nvSpPr>
        <p:spPr/>
        <p:txBody>
          <a:bodyPr/>
          <a:lstStyle/>
          <a:p>
            <a:pPr algn="ctr"/>
            <a:r>
              <a:rPr lang="el-GR" dirty="0"/>
              <a:t>Τεχνολογικές ιδιαιτερότητες </a:t>
            </a:r>
          </a:p>
        </p:txBody>
      </p:sp>
      <p:sp>
        <p:nvSpPr>
          <p:cNvPr id="3" name="Θέση περιεχομένου 2">
            <a:extLst>
              <a:ext uri="{FF2B5EF4-FFF2-40B4-BE49-F238E27FC236}">
                <a16:creationId xmlns:a16="http://schemas.microsoft.com/office/drawing/2014/main" id="{DFE61B2A-82B0-BE48-98DD-3A96A826F5D1}"/>
              </a:ext>
            </a:extLst>
          </p:cNvPr>
          <p:cNvSpPr>
            <a:spLocks noGrp="1"/>
          </p:cNvSpPr>
          <p:nvPr>
            <p:ph idx="1"/>
          </p:nvPr>
        </p:nvSpPr>
        <p:spPr>
          <a:xfrm>
            <a:off x="1989378" y="1342607"/>
            <a:ext cx="9515234" cy="4568615"/>
          </a:xfrm>
        </p:spPr>
        <p:txBody>
          <a:bodyPr>
            <a:normAutofit/>
          </a:bodyPr>
          <a:lstStyle/>
          <a:p>
            <a:r>
              <a:rPr lang="el-GR" dirty="0"/>
              <a:t> Η έμφαση στις κοινωνικές και ιστορικές διαστάσεις δεν πρέπει να οδηγεί στην υποτίμηση του ρόλου που έχουν οι τεχνολογικές δυνατότητες/ ιδιαιτερότητες των ψηφιακών μέσων. Σχετικά με το σημαντικό αυτό ζήτημα, αξίζει να λαμβάνονται υπόψη οι παρακάτω παράμετροι:</a:t>
            </a:r>
          </a:p>
          <a:p>
            <a:r>
              <a:rPr lang="el-GR" dirty="0"/>
              <a:t>- Τα ίδια τα ψηφιακά μέσα μπορεί να θεωρηθούν ως «δρώντα στοιχεία» (</a:t>
            </a:r>
            <a:r>
              <a:rPr lang="el-GR" dirty="0" err="1"/>
              <a:t>actors</a:t>
            </a:r>
            <a:r>
              <a:rPr lang="el-GR" dirty="0"/>
              <a:t>) (</a:t>
            </a:r>
            <a:r>
              <a:rPr lang="el-GR" dirty="0" err="1"/>
              <a:t>Latour</a:t>
            </a:r>
            <a:r>
              <a:rPr lang="el-GR" dirty="0"/>
              <a:t> 2002) με βάση τις ιδιαιτερότητες που έχουν και επομένως τα όρια και την κατεύθυνση των πρωτοβουλιών που επιτρέπουν. Το περιβάλλον του </a:t>
            </a:r>
            <a:r>
              <a:rPr lang="el-GR" dirty="0" err="1"/>
              <a:t>Moodle</a:t>
            </a:r>
            <a:r>
              <a:rPr lang="el-GR" dirty="0"/>
              <a:t>, για παράδειγμα, επιτρέπει και, επομένως, προσανατολίζει προς συγκεκριμένου τύπου πρακτικές, επομένως ως τεχνολογία παίζει σημαντικό ρόλο στο πώς θα κατανοηθεί και θα χτιστεί η έννοια της κοινότητας και η έννοια της μάθησης. </a:t>
            </a:r>
          </a:p>
          <a:p>
            <a:r>
              <a:rPr lang="el-GR" dirty="0"/>
              <a:t>Στην προκειμένη περίπτωση είναι απαραίτητη η έμφαση στις δυνατότητες/ ιδιαιτερότητες των μέσων και ο κατάλληλος συνδυασμός τους με τους στόχους της διδασκαλίας</a:t>
            </a:r>
          </a:p>
        </p:txBody>
      </p:sp>
    </p:spTree>
    <p:extLst>
      <p:ext uri="{BB962C8B-B14F-4D97-AF65-F5344CB8AC3E}">
        <p14:creationId xmlns:p14="http://schemas.microsoft.com/office/powerpoint/2010/main" val="4290469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804BF4-A94B-7E6D-F725-29AF01FC2E7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9363626-30C7-BB0A-9AFF-482D0FF17D23}"/>
              </a:ext>
            </a:extLst>
          </p:cNvPr>
          <p:cNvSpPr>
            <a:spLocks noGrp="1"/>
          </p:cNvSpPr>
          <p:nvPr>
            <p:ph idx="1"/>
          </p:nvPr>
        </p:nvSpPr>
        <p:spPr/>
        <p:txBody>
          <a:bodyPr/>
          <a:lstStyle/>
          <a:p>
            <a:pPr algn="l"/>
            <a:r>
              <a:rPr lang="el-GR" sz="1800" b="0" i="0" u="none" strike="noStrike" baseline="0" dirty="0">
                <a:latin typeface="TimesNewRomanPSMT-Identity-H"/>
              </a:rPr>
              <a:t>Θα πρέπει όμως, παράλληλα, να ληφθεί υπόψη ότι κάθε περιβάλλον που πρόκειται να χρησιμοποιηθεί εμπεριέχει την ίδια την ανθρώπινη εμπειρία και δεν είναι απλώς μια ουδέτερη επινόηση του ανθρώπινου πνεύματος. Αυτό το διατυπώνει επιγραμματικά και καίρια ο </a:t>
            </a:r>
            <a:r>
              <a:rPr lang="el-GR" sz="1800" b="0" i="0" u="none" strike="noStrike" baseline="0" dirty="0" err="1">
                <a:latin typeface="TimesNewRomanPSMT-Identity-H"/>
              </a:rPr>
              <a:t>Latour</a:t>
            </a:r>
            <a:r>
              <a:rPr lang="el-GR" sz="1800" b="0" i="0" u="none" strike="noStrike" baseline="0" dirty="0">
                <a:latin typeface="TimesNewRomanPSMT-Identity-H"/>
              </a:rPr>
              <a:t> (2002: 254) λέγοντας ότι «ο ηθικός νόμος είναι φυσικά στις καρδιές μας, αλλά είναι και στα εργαλεία μας». Η προσέγγιση αυτή αναγνωρίζει την ιδιαιτερότητα των μέσων</a:t>
            </a:r>
            <a:r>
              <a:rPr lang="el-GR" sz="1800" b="0" i="0" u="none" strike="noStrike" baseline="0" dirty="0">
                <a:latin typeface="Times New Roman" panose="02020603050405020304" pitchFamily="18" charset="0"/>
              </a:rPr>
              <a:t>, </a:t>
            </a:r>
            <a:r>
              <a:rPr lang="el-GR" sz="1800" b="0" i="0" u="none" strike="noStrike" baseline="0" dirty="0">
                <a:latin typeface="TimesNewRomanPSMT-Identity-H"/>
              </a:rPr>
              <a:t>χωρίς να παραγνωρίζει τη στενή διασύνδεσή τους με τα κοινωνικά δεδομένα.</a:t>
            </a:r>
            <a:endParaRPr lang="el-GR" dirty="0"/>
          </a:p>
        </p:txBody>
      </p:sp>
    </p:spTree>
    <p:extLst>
      <p:ext uri="{BB962C8B-B14F-4D97-AF65-F5344CB8AC3E}">
        <p14:creationId xmlns:p14="http://schemas.microsoft.com/office/powerpoint/2010/main" val="2685180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423EF2-3385-30B1-5080-68BCD287C23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DB8D063-30C7-9D56-2FA7-D02EA63C7700}"/>
              </a:ext>
            </a:extLst>
          </p:cNvPr>
          <p:cNvSpPr>
            <a:spLocks noGrp="1"/>
          </p:cNvSpPr>
          <p:nvPr>
            <p:ph idx="1"/>
          </p:nvPr>
        </p:nvSpPr>
        <p:spPr/>
        <p:txBody>
          <a:bodyPr/>
          <a:lstStyle/>
          <a:p>
            <a:pPr algn="l"/>
            <a:r>
              <a:rPr lang="el-GR" sz="1800" b="0" i="0" u="none" strike="noStrike" baseline="0" dirty="0">
                <a:latin typeface="TimesNewRomanPSMT-Identity-H"/>
              </a:rPr>
              <a:t>Η ύπαρξη ψηφιακών μέσων σε μια σχολική αίθουσα αποτελεί σημαντική μεταβλητή που επηρεάζει την ίδια τη διδασκαλία. Η προτεραιότητα επομένως δεν πρέπει να δίνεται στην αγορά και εγκατάσταση της τεχνολογίας αλλά και στην κατάλληλη τοποθέτησή της, στο πώς θα συνδυαστεί το νέο αυτό δεδομένο και οι ιδιαιτερότητές του με τους ρόλους των παιδαγωγικών πρωταγωνιστών, με τις αλλαγές που επιδιώκονται κλπ</a:t>
            </a:r>
            <a:r>
              <a:rPr lang="el-GR" sz="1800" b="0" i="0" u="none" strike="noStrike" baseline="0" dirty="0">
                <a:latin typeface="Times New Roman" panose="02020603050405020304" pitchFamily="18" charset="0"/>
              </a:rPr>
              <a:t>. </a:t>
            </a:r>
            <a:r>
              <a:rPr lang="el-GR" sz="1800" b="0" i="0" u="none" strike="noStrike" baseline="0" dirty="0">
                <a:latin typeface="TimesNewRomanPSMT-Identity-H"/>
              </a:rPr>
              <a:t>Οι χώροι, οι τεχνολογίες και οι άνθρωποι αποτελούν ιστορικές κατασκευές, για αυτό και ο αποτελεσματικός συνδυασμός τους απαιτεί καλό, προσεχτικό και μακροχρόνιο σχεδιασμό.</a:t>
            </a:r>
            <a:endParaRPr lang="el-GR" dirty="0"/>
          </a:p>
        </p:txBody>
      </p:sp>
    </p:spTree>
    <p:extLst>
      <p:ext uri="{BB962C8B-B14F-4D97-AF65-F5344CB8AC3E}">
        <p14:creationId xmlns:p14="http://schemas.microsoft.com/office/powerpoint/2010/main" val="19725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C1CEB8-A98A-9B24-AF00-CEF48B7951DD}"/>
              </a:ext>
            </a:extLst>
          </p:cNvPr>
          <p:cNvSpPr>
            <a:spLocks noGrp="1"/>
          </p:cNvSpPr>
          <p:nvPr>
            <p:ph type="title"/>
          </p:nvPr>
        </p:nvSpPr>
        <p:spPr>
          <a:xfrm>
            <a:off x="2671832" y="624110"/>
            <a:ext cx="8832780" cy="58468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στόχοι</a:t>
            </a:r>
            <a:r>
              <a:rPr lang="en-US" b="1" dirty="0">
                <a:effectLst>
                  <a:outerShdw blurRad="38100" dist="38100" dir="2700000" algn="tl">
                    <a:srgbClr val="000000">
                      <a:alpha val="43137"/>
                    </a:srgbClr>
                  </a:outerShdw>
                </a:effectLst>
                <a:latin typeface="Garamond" panose="02020404030301010803" pitchFamily="18" charset="0"/>
              </a:rPr>
              <a:t> </a:t>
            </a:r>
            <a:endParaRPr lang="el-GR" b="1" dirty="0">
              <a:effectLst>
                <a:outerShdw blurRad="38100" dist="38100" dir="2700000" algn="tl">
                  <a:srgbClr val="000000">
                    <a:alpha val="43137"/>
                  </a:srgbClr>
                </a:outerShdw>
              </a:effectLst>
              <a:latin typeface="Garamond" panose="02020404030301010803" pitchFamily="18" charset="0"/>
            </a:endParaRPr>
          </a:p>
        </p:txBody>
      </p:sp>
      <p:sp>
        <p:nvSpPr>
          <p:cNvPr id="3" name="Θέση περιεχομένου 2">
            <a:extLst>
              <a:ext uri="{FF2B5EF4-FFF2-40B4-BE49-F238E27FC236}">
                <a16:creationId xmlns:a16="http://schemas.microsoft.com/office/drawing/2014/main" id="{EEFC5407-0C0E-C9A6-FB76-3B66F37326F6}"/>
              </a:ext>
            </a:extLst>
          </p:cNvPr>
          <p:cNvSpPr>
            <a:spLocks noGrp="1"/>
          </p:cNvSpPr>
          <p:nvPr>
            <p:ph idx="1"/>
          </p:nvPr>
        </p:nvSpPr>
        <p:spPr>
          <a:xfrm>
            <a:off x="2386361" y="1824340"/>
            <a:ext cx="9118251" cy="4296525"/>
          </a:xfrm>
        </p:spPr>
        <p:txBody>
          <a:bodyPr/>
          <a:lstStyle/>
          <a:p>
            <a:pPr>
              <a:buClr>
                <a:srgbClr val="0070C0"/>
              </a:buClr>
              <a:buFont typeface="Wingdings" panose="05000000000000000000" pitchFamily="2" charset="2"/>
              <a:buChar char="¯"/>
            </a:pPr>
            <a:r>
              <a:rPr lang="el-GR" dirty="0">
                <a:latin typeface="Garamond" panose="02020404030301010803" pitchFamily="18" charset="0"/>
              </a:rPr>
              <a:t>Αποτελεί σήμερα, από πλευράς διδακτικού χειρισμού, έναν από τους δυσκολότερους τομείς της γλωσσικής διδασκαλίας </a:t>
            </a:r>
          </a:p>
          <a:p>
            <a:pPr>
              <a:buClr>
                <a:srgbClr val="0070C0"/>
              </a:buClr>
              <a:buFont typeface="Wingdings" panose="05000000000000000000" pitchFamily="2" charset="2"/>
              <a:buChar char="¯"/>
            </a:pPr>
            <a:r>
              <a:rPr lang="el-GR" dirty="0">
                <a:latin typeface="Garamond" panose="02020404030301010803" pitchFamily="18" charset="0"/>
              </a:rPr>
              <a:t>Κύριος στόχος της προσπάθειας είναι ο σχεδιασμός ενός ηλεκτρονικού περιβάλλοντος που θα διευκολύνει, επιταχύνει και θα καθιστά περισσότερο αποτελεσματική τη μαθησιακή διαδικασία χάρη στη λειτουργικότητα, τον δυναμισμό και τη δυνατότητα εξατομικευμένης αντιμετώπισης του διδακτικού υλικού </a:t>
            </a:r>
          </a:p>
          <a:p>
            <a:pPr>
              <a:buClr>
                <a:srgbClr val="0070C0"/>
              </a:buClr>
              <a:buFont typeface="Wingdings" panose="05000000000000000000" pitchFamily="2" charset="2"/>
              <a:buChar char="¯"/>
            </a:pPr>
            <a:r>
              <a:rPr lang="el-GR" dirty="0">
                <a:latin typeface="Garamond" panose="02020404030301010803" pitchFamily="18" charset="0"/>
              </a:rPr>
              <a:t>Το διδακτικό υλικό πρέπει να προσαρμόζεται στα ιδιαίτερα χαρακτηριστικά της ομάδας, της οποίας τα μέλη θα διαθέτουν κοινό μαθησιακό ύφος, όσο και στους ρυθμούς και τις ιδιαιτερότητες του καθενός από τους χρήστες αυτούς ξεχωριστά </a:t>
            </a:r>
          </a:p>
        </p:txBody>
      </p:sp>
    </p:spTree>
    <p:extLst>
      <p:ext uri="{BB962C8B-B14F-4D97-AF65-F5344CB8AC3E}">
        <p14:creationId xmlns:p14="http://schemas.microsoft.com/office/powerpoint/2010/main" val="2076514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77C2AF-300F-84D8-A8E4-635797D7A098}"/>
              </a:ext>
            </a:extLst>
          </p:cNvPr>
          <p:cNvSpPr>
            <a:spLocks noGrp="1"/>
          </p:cNvSpPr>
          <p:nvPr>
            <p:ph type="title"/>
          </p:nvPr>
        </p:nvSpPr>
        <p:spPr>
          <a:xfrm>
            <a:off x="2230245" y="405546"/>
            <a:ext cx="8979976" cy="731878"/>
          </a:xfrm>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Η προσέγγιση των η-δεξιοτήτων (</a:t>
            </a:r>
            <a:r>
              <a:rPr lang="en-US" b="1" dirty="0">
                <a:effectLst>
                  <a:outerShdw blurRad="38100" dist="38100" dir="2700000" algn="tl">
                    <a:srgbClr val="000000">
                      <a:alpha val="43137"/>
                    </a:srgbClr>
                  </a:outerShdw>
                </a:effectLst>
                <a:latin typeface="Garamond" panose="02020404030301010803" pitchFamily="18" charset="0"/>
              </a:rPr>
              <a:t>e-skills)</a:t>
            </a:r>
            <a:endParaRPr lang="el-GR" b="1" dirty="0">
              <a:effectLst>
                <a:outerShdw blurRad="38100" dist="38100" dir="2700000" algn="tl">
                  <a:srgbClr val="000000">
                    <a:alpha val="43137"/>
                  </a:srgbClr>
                </a:outerShdw>
              </a:effectLst>
              <a:latin typeface="Garamond" panose="02020404030301010803" pitchFamily="18" charset="0"/>
            </a:endParaRPr>
          </a:p>
        </p:txBody>
      </p:sp>
      <p:sp>
        <p:nvSpPr>
          <p:cNvPr id="3" name="Θέση περιεχομένου 2">
            <a:extLst>
              <a:ext uri="{FF2B5EF4-FFF2-40B4-BE49-F238E27FC236}">
                <a16:creationId xmlns:a16="http://schemas.microsoft.com/office/drawing/2014/main" id="{8D32C8D4-C098-BBAA-5B28-8C8813D88A9A}"/>
              </a:ext>
            </a:extLst>
          </p:cNvPr>
          <p:cNvSpPr>
            <a:spLocks noGrp="1"/>
          </p:cNvSpPr>
          <p:nvPr>
            <p:ph idx="1"/>
          </p:nvPr>
        </p:nvSpPr>
        <p:spPr>
          <a:xfrm>
            <a:off x="2292691" y="1561171"/>
            <a:ext cx="9211921" cy="4350051"/>
          </a:xfrm>
        </p:spPr>
        <p:txBody>
          <a:bodyPr/>
          <a:lstStyle/>
          <a:p>
            <a:r>
              <a:rPr lang="el-GR" sz="1800" b="0" i="0" u="none" strike="noStrike" baseline="0" dirty="0">
                <a:latin typeface="TimesNewRomanPSMT-Identity-H"/>
              </a:rPr>
              <a:t>Η προσέγγιση των «η</a:t>
            </a:r>
            <a:r>
              <a:rPr lang="el-GR" sz="1800" b="0" i="0" u="none" strike="noStrike" baseline="0" dirty="0">
                <a:latin typeface="Times New Roman" panose="02020603050405020304" pitchFamily="18" charset="0"/>
              </a:rPr>
              <a:t>-</a:t>
            </a:r>
            <a:r>
              <a:rPr lang="el-GR" sz="1800" b="0" i="0" u="none" strike="noStrike" baseline="0" dirty="0">
                <a:latin typeface="TimesNewRomanPSMT-Identity-H"/>
              </a:rPr>
              <a:t>δεξιοτήτων» (</a:t>
            </a:r>
            <a:r>
              <a:rPr lang="el-GR" sz="1800" b="0" i="0" u="none" strike="noStrike" baseline="0" dirty="0">
                <a:latin typeface="Times New Roman" panose="02020603050405020304" pitchFamily="18" charset="0"/>
              </a:rPr>
              <a:t>e-</a:t>
            </a:r>
            <a:r>
              <a:rPr lang="el-GR" sz="1800" b="0" i="0" u="none" strike="noStrike" baseline="0" dirty="0" err="1">
                <a:latin typeface="Times New Roman" panose="02020603050405020304" pitchFamily="18" charset="0"/>
              </a:rPr>
              <a:t>skills</a:t>
            </a:r>
            <a:r>
              <a:rPr lang="el-GR" sz="1800" b="0" i="0" u="none" strike="noStrike" baseline="0" dirty="0">
                <a:latin typeface="TimesNewRomanPSMT-Identity-H"/>
              </a:rPr>
              <a:t>) είναι πιο πρόσφατη και σαφώς πιο επεξεργασμένη από τις παραδοσιακές προσεγγίσεις. </a:t>
            </a:r>
          </a:p>
          <a:p>
            <a:r>
              <a:rPr lang="el-GR" sz="1800" b="0" i="0" u="none" strike="noStrike" baseline="0" dirty="0">
                <a:latin typeface="TimesNewRomanPSMT-Identity-H"/>
              </a:rPr>
              <a:t>Βασική παραδοχή της είναι ότι, προκειμένου τα</a:t>
            </a:r>
            <a:r>
              <a:rPr lang="en-US" sz="1800" b="0" i="0" u="none" strike="noStrike" baseline="0" dirty="0">
                <a:latin typeface="TimesNewRomanPSMT-Identity-H"/>
              </a:rPr>
              <a:t> </a:t>
            </a:r>
            <a:r>
              <a:rPr lang="el-GR" sz="1800" b="0" i="0" u="none" strike="noStrike" baseline="0" dirty="0">
                <a:latin typeface="TimesNewRomanPSMT-Identity-H"/>
              </a:rPr>
              <a:t>παιδιά να προετοιμαστούν για το ψηφιακό μέλλον, θα πρέπει να διδαχθούν σειρά δεξιοτήτων που σχετίζονται με τη χρήση των ψηφιακών μέσων. </a:t>
            </a:r>
          </a:p>
          <a:p>
            <a:r>
              <a:rPr lang="el-GR" sz="1800" b="0" i="0" u="none" strike="noStrike" baseline="0" dirty="0">
                <a:latin typeface="TimesNewRomanPSMT-Identity-H"/>
              </a:rPr>
              <a:t>Η συγκεκριμένη εκδοχή</a:t>
            </a:r>
            <a:r>
              <a:rPr lang="en-US" sz="1800" b="0" i="0" u="none" strike="noStrike" baseline="0" dirty="0">
                <a:latin typeface="TimesNewRomanPSMT-Identity-H"/>
              </a:rPr>
              <a:t> </a:t>
            </a:r>
            <a:r>
              <a:rPr lang="el-GR" sz="1800" b="0" i="0" u="none" strike="noStrike" baseline="0" dirty="0">
                <a:latin typeface="TimesNewRomanPSMT-Identity-H"/>
              </a:rPr>
              <a:t>μπορεί να γίνει καλύτερα κατανοητή ως μέρος μιας ευρύτερης λογικής που αντιλαμβάνεται ως βασικό στόχο της εκπαίδευσης τη μετάδοση συγκεκριμένων και</a:t>
            </a:r>
            <a:r>
              <a:rPr lang="el-GR" sz="1800" b="0" i="0" u="none" strike="noStrike" baseline="0" dirty="0">
                <a:latin typeface="Times New Roman" panose="02020603050405020304" pitchFamily="18" charset="0"/>
              </a:rPr>
              <a:t>, </a:t>
            </a:r>
            <a:r>
              <a:rPr lang="el-GR" sz="1800" b="0" i="0" u="none" strike="noStrike" baseline="0" dirty="0">
                <a:latin typeface="TimesNewRomanPSMT-Identity-H"/>
              </a:rPr>
              <a:t>πολύ συχνά</a:t>
            </a:r>
            <a:r>
              <a:rPr lang="el-GR" sz="1800" b="0" i="0" u="none" strike="noStrike" baseline="0" dirty="0">
                <a:latin typeface="Times New Roman" panose="02020603050405020304" pitchFamily="18" charset="0"/>
              </a:rPr>
              <a:t>, </a:t>
            </a:r>
            <a:r>
              <a:rPr lang="el-GR" sz="1800" b="0" i="0" u="none" strike="noStrike" baseline="0" dirty="0">
                <a:latin typeface="TimesNewRomanPSMT-Identity-H"/>
              </a:rPr>
              <a:t>μετρήσιμων δεξιοτήτων στα παιδιά. Με βάση αυτή την αφετηρία, αλλαγή στη</a:t>
            </a:r>
            <a:r>
              <a:rPr lang="el-GR" dirty="0">
                <a:latin typeface="TimesNewRomanPSMT-Identity-H"/>
              </a:rPr>
              <a:t>ν</a:t>
            </a:r>
            <a:r>
              <a:rPr lang="en-US" sz="1800" b="0" i="0" u="none" strike="noStrike" baseline="0" dirty="0">
                <a:latin typeface="TimesNewRomanPSMT-Identity-H"/>
              </a:rPr>
              <a:t> </a:t>
            </a:r>
            <a:r>
              <a:rPr lang="el-GR" sz="1800" b="0" i="0" u="none" strike="noStrike" baseline="0" dirty="0">
                <a:latin typeface="TimesNewRomanPSMT-Identity-H"/>
              </a:rPr>
              <a:t>εκπαίδευση σημαίνει κατάτμηση του κάθε διδακτικού αντικειμένου σε συγκεκριμένες δεξιότητες, τις οποίες αναλαμβάνουν οι εκπαιδευτικοί, μετά από κατάλληλη προετοιμασία, να διδάξουν</a:t>
            </a:r>
            <a:r>
              <a:rPr lang="el-GR" sz="1800" b="0" i="0" u="none" strike="noStrike" baseline="0" dirty="0">
                <a:latin typeface="Times New Roman" panose="02020603050405020304" pitchFamily="18" charset="0"/>
              </a:rPr>
              <a:t>.</a:t>
            </a:r>
            <a:endParaRPr lang="el-GR" dirty="0"/>
          </a:p>
        </p:txBody>
      </p:sp>
    </p:spTree>
    <p:extLst>
      <p:ext uri="{BB962C8B-B14F-4D97-AF65-F5344CB8AC3E}">
        <p14:creationId xmlns:p14="http://schemas.microsoft.com/office/powerpoint/2010/main" val="1383006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CD59A5-76A9-FCA3-0D66-C14BBC49E4D4}"/>
              </a:ext>
            </a:extLst>
          </p:cNvPr>
          <p:cNvSpPr>
            <a:spLocks noGrp="1"/>
          </p:cNvSpPr>
          <p:nvPr>
            <p:ph type="title"/>
          </p:nvPr>
        </p:nvSpPr>
        <p:spPr>
          <a:xfrm>
            <a:off x="2589213" y="624110"/>
            <a:ext cx="8915400" cy="928140"/>
          </a:xfrm>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Επιμέρους παραδοχές των </a:t>
            </a:r>
            <a:r>
              <a:rPr lang="en-US" b="1" dirty="0">
                <a:effectLst>
                  <a:outerShdw blurRad="38100" dist="38100" dir="2700000" algn="tl">
                    <a:srgbClr val="000000">
                      <a:alpha val="43137"/>
                    </a:srgbClr>
                  </a:outerShdw>
                </a:effectLst>
                <a:latin typeface="Garamond" panose="02020404030301010803" pitchFamily="18" charset="0"/>
              </a:rPr>
              <a:t>e-skills (</a:t>
            </a:r>
            <a:r>
              <a:rPr lang="el-GR" b="1" dirty="0">
                <a:effectLst>
                  <a:outerShdw blurRad="38100" dist="38100" dir="2700000" algn="tl">
                    <a:srgbClr val="000000">
                      <a:alpha val="43137"/>
                    </a:srgbClr>
                  </a:outerShdw>
                </a:effectLst>
                <a:latin typeface="Garamond" panose="02020404030301010803" pitchFamily="18" charset="0"/>
              </a:rPr>
              <a:t>1)</a:t>
            </a:r>
            <a:r>
              <a:rPr lang="en-US" b="1" dirty="0">
                <a:effectLst>
                  <a:outerShdw blurRad="38100" dist="38100" dir="2700000" algn="tl">
                    <a:srgbClr val="000000">
                      <a:alpha val="43137"/>
                    </a:srgbClr>
                  </a:outerShdw>
                </a:effectLst>
                <a:latin typeface="Garamond" panose="02020404030301010803" pitchFamily="18" charset="0"/>
              </a:rPr>
              <a:t> </a:t>
            </a:r>
            <a:endParaRPr lang="el-GR" b="1" dirty="0">
              <a:effectLst>
                <a:outerShdw blurRad="38100" dist="38100" dir="2700000" algn="tl">
                  <a:srgbClr val="000000">
                    <a:alpha val="43137"/>
                  </a:srgbClr>
                </a:outerShdw>
              </a:effectLst>
              <a:latin typeface="Garamond" panose="02020404030301010803" pitchFamily="18" charset="0"/>
            </a:endParaRPr>
          </a:p>
        </p:txBody>
      </p:sp>
      <p:sp>
        <p:nvSpPr>
          <p:cNvPr id="3" name="Θέση περιεχομένου 2">
            <a:extLst>
              <a:ext uri="{FF2B5EF4-FFF2-40B4-BE49-F238E27FC236}">
                <a16:creationId xmlns:a16="http://schemas.microsoft.com/office/drawing/2014/main" id="{326E94A6-9E37-A408-FD71-7B97C2632ABE}"/>
              </a:ext>
            </a:extLst>
          </p:cNvPr>
          <p:cNvSpPr>
            <a:spLocks noGrp="1"/>
          </p:cNvSpPr>
          <p:nvPr>
            <p:ph idx="1"/>
          </p:nvPr>
        </p:nvSpPr>
        <p:spPr/>
        <p:txBody>
          <a:bodyPr>
            <a:normAutofit/>
          </a:bodyPr>
          <a:lstStyle/>
          <a:p>
            <a:pPr algn="l"/>
            <a:r>
              <a:rPr lang="el-GR" sz="2400" b="0" i="0" u="none" strike="noStrike" baseline="0" dirty="0">
                <a:latin typeface="Garamond" panose="02020404030301010803" pitchFamily="18" charset="0"/>
              </a:rPr>
              <a:t>Στην προσέγγιση του σχολείου με όρους μάνατζμεντ που ισχύουν στις επιχειρήσεις: αφού η εκπαίδευση είναι ένα τεχνικό ζήτημα ανάλυσης σε επιμέρους και συγκεκριμένες δεξιότητες που πρέπει να μεταδοθούν, δεν μένει παρά η συγκεκριμενοποίησή τους, η ανάπτυξη ενός «αποτελεσματικού συστήματος» επιμόρφωσης των εκπαιδευτικών, η ανάπτυξη ενός συστήματος αξιολόγησης της διδακτικής διαδικασίας και καταμέτρησης των επιδόσεων εκπαιδευτικών και μαθητών.</a:t>
            </a:r>
            <a:endParaRPr lang="el-GR" sz="2400" dirty="0">
              <a:latin typeface="Garamond" panose="02020404030301010803" pitchFamily="18" charset="0"/>
            </a:endParaRPr>
          </a:p>
        </p:txBody>
      </p:sp>
    </p:spTree>
    <p:extLst>
      <p:ext uri="{BB962C8B-B14F-4D97-AF65-F5344CB8AC3E}">
        <p14:creationId xmlns:p14="http://schemas.microsoft.com/office/powerpoint/2010/main" val="2329521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5E57A17-8F4C-6E82-9B8A-48444E11CBC8}"/>
              </a:ext>
            </a:extLst>
          </p:cNvPr>
          <p:cNvSpPr>
            <a:spLocks noGrp="1"/>
          </p:cNvSpPr>
          <p:nvPr>
            <p:ph idx="1"/>
          </p:nvPr>
        </p:nvSpPr>
        <p:spPr/>
        <p:txBody>
          <a:bodyPr>
            <a:normAutofit/>
          </a:bodyPr>
          <a:lstStyle/>
          <a:p>
            <a:pPr algn="l"/>
            <a:r>
              <a:rPr lang="el-GR" sz="2400" b="0" i="0" u="none" strike="noStrike" baseline="0" dirty="0">
                <a:latin typeface="Garamond" panose="02020404030301010803" pitchFamily="18" charset="0"/>
              </a:rPr>
              <a:t>Στην υιοθέτηση αρχών από τον χώρο της διοίκησης των επιχειρήσεων, αφού αυτές έχουν μεγάλη εμπειρία και γνώση ως προς το πώς θα καταστήσουν μια διαδικασία αποτελεσματική. Δεν είναι τυχαίο ότι μεγάλες εταιρείες από τον χώρο των επιχειρήσεων και των εκδόσεων ενεργοποιούνται ήδη δραστήρια στον χώρο της εκπαίδευσης, κυρίως στις ΗΠΑ (π.χ. </a:t>
            </a:r>
            <a:r>
              <a:rPr lang="el-GR" sz="2400" b="0" i="0" u="none" strike="noStrike" baseline="0" dirty="0" err="1">
                <a:latin typeface="Garamond" panose="02020404030301010803" pitchFamily="18" charset="0"/>
              </a:rPr>
              <a:t>Kagan</a:t>
            </a:r>
            <a:r>
              <a:rPr lang="el-GR" sz="2400" b="0" i="0" u="none" strike="noStrike" baseline="0" dirty="0">
                <a:latin typeface="Garamond" panose="02020404030301010803" pitchFamily="18" charset="0"/>
              </a:rPr>
              <a:t>, </a:t>
            </a:r>
            <a:r>
              <a:rPr lang="el-GR" sz="2400" b="0" i="0" u="none" strike="noStrike" baseline="0" dirty="0" err="1">
                <a:latin typeface="Garamond" panose="02020404030301010803" pitchFamily="18" charset="0"/>
              </a:rPr>
              <a:t>Learners</a:t>
            </a:r>
            <a:r>
              <a:rPr lang="el-GR" sz="2400" b="0" i="0" u="none" strike="noStrike" baseline="0" dirty="0">
                <a:latin typeface="Garamond" panose="02020404030301010803" pitchFamily="18" charset="0"/>
              </a:rPr>
              <a:t> </a:t>
            </a:r>
            <a:r>
              <a:rPr lang="el-GR" sz="2400" b="0" i="0" u="none" strike="noStrike" baseline="0" dirty="0" err="1">
                <a:latin typeface="Garamond" panose="02020404030301010803" pitchFamily="18" charset="0"/>
              </a:rPr>
              <a:t>Edge</a:t>
            </a:r>
            <a:r>
              <a:rPr lang="el-GR" sz="2400" b="0" i="0" u="none" strike="noStrike" baseline="0" dirty="0">
                <a:latin typeface="Garamond" panose="02020404030301010803" pitchFamily="18" charset="0"/>
              </a:rPr>
              <a:t>, The </a:t>
            </a:r>
            <a:r>
              <a:rPr lang="en-US" sz="2400" b="0" i="0" u="none" strike="noStrike" baseline="0" dirty="0">
                <a:latin typeface="Garamond" panose="02020404030301010803" pitchFamily="18" charset="0"/>
              </a:rPr>
              <a:t>Master Teacher, Pearson).</a:t>
            </a:r>
            <a:endParaRPr lang="el-GR" sz="2400" dirty="0">
              <a:latin typeface="Garamond" panose="02020404030301010803" pitchFamily="18" charset="0"/>
            </a:endParaRPr>
          </a:p>
        </p:txBody>
      </p:sp>
      <p:sp>
        <p:nvSpPr>
          <p:cNvPr id="4" name="Τίτλος 1">
            <a:extLst>
              <a:ext uri="{FF2B5EF4-FFF2-40B4-BE49-F238E27FC236}">
                <a16:creationId xmlns:a16="http://schemas.microsoft.com/office/drawing/2014/main" id="{6BE86EEC-062C-B335-986A-0584079A2468}"/>
              </a:ext>
            </a:extLst>
          </p:cNvPr>
          <p:cNvSpPr>
            <a:spLocks noGrp="1"/>
          </p:cNvSpPr>
          <p:nvPr>
            <p:ph type="title"/>
          </p:nvPr>
        </p:nvSpPr>
        <p:spPr>
          <a:xfrm>
            <a:off x="2592388" y="623888"/>
            <a:ext cx="8912225" cy="1281112"/>
          </a:xfrm>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Επιμέρους παραδοχές των </a:t>
            </a:r>
            <a:r>
              <a:rPr lang="en-US" b="1" dirty="0">
                <a:effectLst>
                  <a:outerShdw blurRad="38100" dist="38100" dir="2700000" algn="tl">
                    <a:srgbClr val="000000">
                      <a:alpha val="43137"/>
                    </a:srgbClr>
                  </a:outerShdw>
                </a:effectLst>
                <a:latin typeface="Garamond" panose="02020404030301010803" pitchFamily="18" charset="0"/>
              </a:rPr>
              <a:t>e-skills (</a:t>
            </a:r>
            <a:r>
              <a:rPr lang="el-GR" b="1" dirty="0">
                <a:effectLst>
                  <a:outerShdw blurRad="38100" dist="38100" dir="2700000" algn="tl">
                    <a:srgbClr val="000000">
                      <a:alpha val="43137"/>
                    </a:srgbClr>
                  </a:outerShdw>
                </a:effectLst>
                <a:latin typeface="Garamond" panose="02020404030301010803" pitchFamily="18" charset="0"/>
              </a:rPr>
              <a:t>2)</a:t>
            </a:r>
            <a:r>
              <a:rPr lang="en-US" b="1" dirty="0">
                <a:effectLst>
                  <a:outerShdw blurRad="38100" dist="38100" dir="2700000" algn="tl">
                    <a:srgbClr val="000000">
                      <a:alpha val="43137"/>
                    </a:srgbClr>
                  </a:outerShdw>
                </a:effectLst>
                <a:latin typeface="Garamond" panose="02020404030301010803" pitchFamily="18" charset="0"/>
              </a:rPr>
              <a:t> </a:t>
            </a:r>
            <a:endParaRPr lang="el-GR" b="1"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3230260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86795B-12DF-3359-C197-6592D7039A8D}"/>
              </a:ext>
            </a:extLst>
          </p:cNvPr>
          <p:cNvSpPr>
            <a:spLocks noGrp="1"/>
          </p:cNvSpPr>
          <p:nvPr>
            <p:ph idx="1"/>
          </p:nvPr>
        </p:nvSpPr>
        <p:spPr/>
        <p:txBody>
          <a:bodyPr>
            <a:normAutofit/>
          </a:bodyPr>
          <a:lstStyle/>
          <a:p>
            <a:pPr algn="l"/>
            <a:r>
              <a:rPr lang="el-GR" sz="2400" b="0" i="0" u="none" strike="noStrike" baseline="0" dirty="0">
                <a:latin typeface="Garamond" panose="02020404030301010803" pitchFamily="18" charset="0"/>
              </a:rPr>
              <a:t>Η αξιοποίηση των ψηφιακών μέσων πραγματοποιείται συνήθως προς τρεις κατευθύνσεις: ως παιδαγωγικά περιβάλλοντα που συνδέονται με συγκεκριμένες δεξιότητες (π.χ. ψηφιακός γραμματισμός, βλ. παρακάτω), ως μέσα που διευκολύνουν την κατάκτηση δεξιοτήτων (εκπαιδευτικό λογισμικό) και ως περιβάλλοντα που διευκολύνουν την εκπαίδευση των εκπαιδευτικών (πακέτα σύντομης εκπαίδευσης εκπαιδευτικών, πακέτα </a:t>
            </a:r>
            <a:r>
              <a:rPr lang="el-GR" sz="2400" b="0" i="0" u="none" strike="noStrike" baseline="0" dirty="0" err="1">
                <a:latin typeface="Garamond" panose="02020404030301010803" pitchFamily="18" charset="0"/>
              </a:rPr>
              <a:t>αυτοεκπαίδευσης</a:t>
            </a:r>
            <a:r>
              <a:rPr lang="el-GR" sz="2400" b="0" i="0" u="none" strike="noStrike" baseline="0" dirty="0">
                <a:latin typeface="Garamond" panose="02020404030301010803" pitchFamily="18" charset="0"/>
              </a:rPr>
              <a:t> σε συγκεκριμένα περιβάλλοντα κλπ.)</a:t>
            </a:r>
            <a:endParaRPr lang="el-GR" sz="2400" dirty="0">
              <a:latin typeface="Garamond" panose="02020404030301010803" pitchFamily="18" charset="0"/>
            </a:endParaRPr>
          </a:p>
        </p:txBody>
      </p:sp>
      <p:sp>
        <p:nvSpPr>
          <p:cNvPr id="4" name="Τίτλος 1">
            <a:extLst>
              <a:ext uri="{FF2B5EF4-FFF2-40B4-BE49-F238E27FC236}">
                <a16:creationId xmlns:a16="http://schemas.microsoft.com/office/drawing/2014/main" id="{AB0AB22F-E894-F136-BB50-B4B318BC105E}"/>
              </a:ext>
            </a:extLst>
          </p:cNvPr>
          <p:cNvSpPr>
            <a:spLocks noGrp="1"/>
          </p:cNvSpPr>
          <p:nvPr>
            <p:ph type="title"/>
          </p:nvPr>
        </p:nvSpPr>
        <p:spPr>
          <a:xfrm>
            <a:off x="2592388" y="623888"/>
            <a:ext cx="8912225" cy="1281112"/>
          </a:xfrm>
        </p:spPr>
        <p:txBody>
          <a:bodyPr/>
          <a:lstStyle/>
          <a:p>
            <a:pPr algn="ctr"/>
            <a:r>
              <a:rPr lang="el-GR" b="1" dirty="0">
                <a:effectLst>
                  <a:outerShdw blurRad="38100" dist="38100" dir="2700000" algn="tl">
                    <a:srgbClr val="000000">
                      <a:alpha val="43137"/>
                    </a:srgbClr>
                  </a:outerShdw>
                </a:effectLst>
                <a:latin typeface="Garamond" panose="02020404030301010803" pitchFamily="18" charset="0"/>
              </a:rPr>
              <a:t>Επιμέρους παραδοχές των </a:t>
            </a:r>
            <a:r>
              <a:rPr lang="en-US" b="1" dirty="0">
                <a:effectLst>
                  <a:outerShdw blurRad="38100" dist="38100" dir="2700000" algn="tl">
                    <a:srgbClr val="000000">
                      <a:alpha val="43137"/>
                    </a:srgbClr>
                  </a:outerShdw>
                </a:effectLst>
                <a:latin typeface="Garamond" panose="02020404030301010803" pitchFamily="18" charset="0"/>
              </a:rPr>
              <a:t>e-skills (</a:t>
            </a:r>
            <a:r>
              <a:rPr lang="el-GR" b="1" dirty="0">
                <a:effectLst>
                  <a:outerShdw blurRad="38100" dist="38100" dir="2700000" algn="tl">
                    <a:srgbClr val="000000">
                      <a:alpha val="43137"/>
                    </a:srgbClr>
                  </a:outerShdw>
                </a:effectLst>
                <a:latin typeface="Garamond" panose="02020404030301010803" pitchFamily="18" charset="0"/>
              </a:rPr>
              <a:t>3)</a:t>
            </a:r>
            <a:r>
              <a:rPr lang="en-US" b="1" dirty="0">
                <a:effectLst>
                  <a:outerShdw blurRad="38100" dist="38100" dir="2700000" algn="tl">
                    <a:srgbClr val="000000">
                      <a:alpha val="43137"/>
                    </a:srgbClr>
                  </a:outerShdw>
                </a:effectLst>
                <a:latin typeface="Garamond" panose="02020404030301010803" pitchFamily="18" charset="0"/>
              </a:rPr>
              <a:t> </a:t>
            </a:r>
            <a:endParaRPr lang="el-GR" b="1"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216220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32927C-E17A-E730-1B8C-DA98DE13FD59}"/>
              </a:ext>
            </a:extLst>
          </p:cNvPr>
          <p:cNvSpPr>
            <a:spLocks noGrp="1"/>
          </p:cNvSpPr>
          <p:nvPr>
            <p:ph type="title"/>
          </p:nvPr>
        </p:nvSpPr>
        <p:spPr>
          <a:xfrm>
            <a:off x="2752121" y="610728"/>
            <a:ext cx="8752491" cy="651590"/>
          </a:xfrm>
        </p:spPr>
        <p:txBody>
          <a:bodyPr/>
          <a:lstStyle/>
          <a:p>
            <a:pPr algn="ctr"/>
            <a:r>
              <a:rPr lang="en-US" b="1" dirty="0">
                <a:effectLst>
                  <a:outerShdw blurRad="38100" dist="38100" dir="2700000" algn="tl">
                    <a:srgbClr val="000000">
                      <a:alpha val="43137"/>
                    </a:srgbClr>
                  </a:outerShdw>
                </a:effectLst>
                <a:latin typeface="Garamond" panose="02020404030301010803" pitchFamily="18" charset="0"/>
              </a:rPr>
              <a:t>E-skills, </a:t>
            </a:r>
            <a:r>
              <a:rPr lang="el-GR" b="1" dirty="0">
                <a:effectLst>
                  <a:outerShdw blurRad="38100" dist="38100" dir="2700000" algn="tl">
                    <a:srgbClr val="000000">
                      <a:alpha val="43137"/>
                    </a:srgbClr>
                  </a:outerShdw>
                </a:effectLst>
                <a:latin typeface="Garamond" panose="02020404030301010803" pitchFamily="18" charset="0"/>
              </a:rPr>
              <a:t>συμπεράσματα </a:t>
            </a:r>
          </a:p>
        </p:txBody>
      </p:sp>
      <p:sp>
        <p:nvSpPr>
          <p:cNvPr id="3" name="Θέση περιεχομένου 2">
            <a:extLst>
              <a:ext uri="{FF2B5EF4-FFF2-40B4-BE49-F238E27FC236}">
                <a16:creationId xmlns:a16="http://schemas.microsoft.com/office/drawing/2014/main" id="{6ED4F491-CAFC-65BB-1908-7AC1E45778AC}"/>
              </a:ext>
            </a:extLst>
          </p:cNvPr>
          <p:cNvSpPr>
            <a:spLocks noGrp="1"/>
          </p:cNvSpPr>
          <p:nvPr>
            <p:ph idx="1"/>
          </p:nvPr>
        </p:nvSpPr>
        <p:spPr>
          <a:xfrm>
            <a:off x="2248086" y="1498724"/>
            <a:ext cx="9256526" cy="4412498"/>
          </a:xfrm>
        </p:spPr>
        <p:txBody>
          <a:bodyPr>
            <a:normAutofit/>
          </a:bodyPr>
          <a:lstStyle/>
          <a:p>
            <a:pPr algn="l"/>
            <a:r>
              <a:rPr lang="el-GR" sz="2000" b="0" i="0" u="none" strike="noStrike" baseline="0" dirty="0">
                <a:latin typeface="Garamond" panose="02020404030301010803" pitchFamily="18" charset="0"/>
              </a:rPr>
              <a:t>Η συγκεκριμένη εκδοχή των δεξιοτήτων είναι αρκετά ελκυστική, κυρίως για απόψεις που αποδέχονται ότι η εκπαίδευση θα πρέπει να αποτελεί έναν προθάλαμο για τον χώρο της εργασίας, συνδέουν επομένως ρητά μια ανταγωνιστική οικονομία με μια ανταγωνιστική εκπαίδευση. Είναι επίσης ελκυστική, γιατί δίνει νέα ώθηση στην ανάπτυξη της ψηφιακής οικονομίας, αφού δημιουργεί ένα νέο και ελκυστικό πεδίο για την επιχειρηματικότητα.</a:t>
            </a:r>
          </a:p>
          <a:p>
            <a:pPr algn="l"/>
            <a:r>
              <a:rPr lang="el-GR" sz="2000" b="0" i="0" u="none" strike="noStrike" baseline="0" dirty="0">
                <a:latin typeface="Garamond" panose="02020404030301010803" pitchFamily="18" charset="0"/>
              </a:rPr>
              <a:t>Τα προβλήματα της προσέγγισης αυτής είναι πολλά και θα μπορούσαν να ομαδοποιηθούν σε δύο. Το πρώτο είναι ότι η εκπαίδευση και οι σύγχρονες αλλαγές προσεγγίζονται με όρους τεχνικούς, κάτι που όπως θα δούμε στο δεύτερο μέρος δεν ισχύει. Στον σύγχρονο πολυσύνθετο κόσμο ο ρόλος της εκπαίδευσης, της παιδείας γενικότερα, δεν μπορεί να έχει ένα τόσο στενό περιεχόμενο. Το δεύτερο είναι ότι η πρόταση είναι εγγενώς αντιφατική: υποτίθεται ότι καλλιεργεί συγκεκριμένες δεξιότητες για έναν νέο κόσμο, όταν ο νέος αυτός κόσμος είναι ρευστός και απρόβλεπτος· δεν μπορεί επομένως να εξυπηρετηθεί με την καλλιέργεια προβλέψιμων δεξιοτήτων.</a:t>
            </a:r>
            <a:endParaRPr lang="el-GR" sz="2000" dirty="0">
              <a:latin typeface="Garamond" panose="02020404030301010803" pitchFamily="18" charset="0"/>
            </a:endParaRPr>
          </a:p>
        </p:txBody>
      </p:sp>
    </p:spTree>
    <p:extLst>
      <p:ext uri="{BB962C8B-B14F-4D97-AF65-F5344CB8AC3E}">
        <p14:creationId xmlns:p14="http://schemas.microsoft.com/office/powerpoint/2010/main" val="2086063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66E896-1FA5-7BE0-88DF-D30966AC40EC}"/>
              </a:ext>
            </a:extLst>
          </p:cNvPr>
          <p:cNvSpPr>
            <a:spLocks noGrp="1"/>
          </p:cNvSpPr>
          <p:nvPr>
            <p:ph type="title"/>
          </p:nvPr>
        </p:nvSpPr>
        <p:spPr>
          <a:xfrm>
            <a:off x="2775806" y="2765145"/>
            <a:ext cx="8023036" cy="1191310"/>
          </a:xfrm>
        </p:spPr>
        <p:txBody>
          <a:bodyPr>
            <a:normAutofit/>
          </a:bodyPr>
          <a:lstStyle/>
          <a:p>
            <a:pPr algn="ctr"/>
            <a:r>
              <a:rPr lang="el-GR" sz="6000" b="1" dirty="0">
                <a:effectLst>
                  <a:outerShdw blurRad="38100" dist="38100" dir="2700000" algn="tl">
                    <a:srgbClr val="000000">
                      <a:alpha val="43137"/>
                    </a:srgbClr>
                  </a:outerShdw>
                </a:effectLst>
                <a:latin typeface="Garamond" panose="02020404030301010803" pitchFamily="18" charset="0"/>
              </a:rPr>
              <a:t>Τέλος Μαθήματος! </a:t>
            </a:r>
          </a:p>
        </p:txBody>
      </p:sp>
    </p:spTree>
    <p:extLst>
      <p:ext uri="{BB962C8B-B14F-4D97-AF65-F5344CB8AC3E}">
        <p14:creationId xmlns:p14="http://schemas.microsoft.com/office/powerpoint/2010/main" val="217226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DFBE58B-D874-F26A-BD40-34CFB4CA1F95}"/>
              </a:ext>
            </a:extLst>
          </p:cNvPr>
          <p:cNvSpPr>
            <a:spLocks noGrp="1"/>
          </p:cNvSpPr>
          <p:nvPr>
            <p:ph idx="1"/>
          </p:nvPr>
        </p:nvSpPr>
        <p:spPr/>
        <p:txBody>
          <a:bodyPr>
            <a:normAutofit/>
          </a:bodyPr>
          <a:lstStyle/>
          <a:p>
            <a:pPr marL="457200" indent="-457200">
              <a:buFont typeface="+mj-lt"/>
              <a:buAutoNum type="arabicPeriod"/>
            </a:pPr>
            <a:r>
              <a:rPr lang="el-GR" sz="2000" dirty="0">
                <a:latin typeface="Garamond" panose="02020404030301010803" pitchFamily="18" charset="0"/>
              </a:rPr>
              <a:t>Διαθέτοντας τόσο την απαιτούμενη δομή, όσο και τη σχετική πληροφόρηση που του παρέχεται μέσω ενός αρχικού ερωτηματολογίου, καθώς και με την αξιολόγηση του χρήστη, τον εντάσσει σε μία συγκεκριμένη ομάδα ατόμων που διαθέτουν κοινό μαθησιακό ύφος </a:t>
            </a:r>
          </a:p>
          <a:p>
            <a:pPr marL="457200" indent="-457200">
              <a:buFont typeface="+mj-lt"/>
              <a:buAutoNum type="arabicPeriod"/>
            </a:pPr>
            <a:r>
              <a:rPr lang="el-GR" sz="2000" dirty="0">
                <a:latin typeface="Garamond" panose="02020404030301010803" pitchFamily="18" charset="0"/>
              </a:rPr>
              <a:t>Τα μέλη της εν λόγω ομάδας καθοδηγούνται </a:t>
            </a:r>
            <a:r>
              <a:rPr lang="el-GR" sz="2000" dirty="0" err="1">
                <a:latin typeface="Garamond" panose="02020404030301010803" pitchFamily="18" charset="0"/>
              </a:rPr>
              <a:t>σρην</a:t>
            </a:r>
            <a:r>
              <a:rPr lang="el-GR" sz="2000" dirty="0">
                <a:latin typeface="Garamond" panose="02020404030301010803" pitchFamily="18" charset="0"/>
              </a:rPr>
              <a:t> εκμάθηση του προβλεπόμενου λεξιλογικού υλικού μέσω αντίστοιχων κειμένων, ασκήσεων ή άλλων δραστηριοτήτων και στρατηγικών που προσαρμόζονται κατά το δυνατόν στο μαθησιακό </a:t>
            </a:r>
            <a:r>
              <a:rPr lang="el-GR" sz="2000">
                <a:latin typeface="Garamond" panose="02020404030301010803" pitchFamily="18" charset="0"/>
              </a:rPr>
              <a:t>τους ύφος </a:t>
            </a:r>
            <a:endParaRPr lang="el-GR" sz="2000" dirty="0">
              <a:latin typeface="Garamond" panose="02020404030301010803" pitchFamily="18" charset="0"/>
            </a:endParaRPr>
          </a:p>
          <a:p>
            <a:endParaRPr lang="el-GR" sz="2000" dirty="0">
              <a:latin typeface="Garamond" panose="02020404030301010803" pitchFamily="18" charset="0"/>
            </a:endParaRPr>
          </a:p>
        </p:txBody>
      </p:sp>
      <p:sp>
        <p:nvSpPr>
          <p:cNvPr id="4" name="Τίτλος 1">
            <a:extLst>
              <a:ext uri="{FF2B5EF4-FFF2-40B4-BE49-F238E27FC236}">
                <a16:creationId xmlns:a16="http://schemas.microsoft.com/office/drawing/2014/main" id="{653E6EF9-7AA8-D711-D6B1-161D8892E66C}"/>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λειτουργία </a:t>
            </a:r>
            <a:r>
              <a:rPr lang="en-US" b="1" dirty="0">
                <a:effectLst>
                  <a:outerShdw blurRad="38100" dist="38100" dir="2700000" algn="tl">
                    <a:srgbClr val="000000">
                      <a:alpha val="43137"/>
                    </a:srgbClr>
                  </a:outerShdw>
                </a:effectLst>
                <a:latin typeface="Garamond" panose="02020404030301010803" pitchFamily="18" charset="0"/>
              </a:rPr>
              <a:t> </a:t>
            </a:r>
            <a:endParaRPr lang="el-GR" b="1"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128902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B9B45D6-3C04-ED3C-5105-D6F877778215}"/>
              </a:ext>
            </a:extLst>
          </p:cNvPr>
          <p:cNvSpPr>
            <a:spLocks noGrp="1"/>
          </p:cNvSpPr>
          <p:nvPr>
            <p:ph idx="1"/>
          </p:nvPr>
        </p:nvSpPr>
        <p:spPr/>
        <p:txBody>
          <a:bodyPr>
            <a:noAutofit/>
          </a:bodyPr>
          <a:lstStyle/>
          <a:p>
            <a:r>
              <a:rPr lang="el-GR" sz="2400" dirty="0">
                <a:latin typeface="Garamond" panose="02020404030301010803" pitchFamily="18" charset="0"/>
              </a:rPr>
              <a:t>Τα ερωτηματολόγια που έχον ως βασικό στόχο τη διάγνωση του μαθησιακού ύφους, αλλά και του επιπέδου γνώσεων, βασίζονται σε αντίστοιχες κατηγοριοποιήσεις σχετικές με τη διδακτική πρακτική και τη σχολική πραγματικότητα</a:t>
            </a:r>
          </a:p>
          <a:p>
            <a:r>
              <a:rPr lang="el-GR" sz="2400" dirty="0">
                <a:latin typeface="Garamond" panose="02020404030301010803" pitchFamily="18" charset="0"/>
              </a:rPr>
              <a:t>Το διδακτικό υλικό αρχίζει να προσαρμόζεται στα ατομικά του χαρακτηριστικά και στον δικό του ρυθμό μάθησης. Αυτό όμως σημαίνει ότι το διδακτικό υλικό είναι διαβαθμισμένο ήδη σε επίπεδα δυσκολίας και ταυτόχρονα, παρέχεται η δυνατότητα να προτείνονται, κατά επίπεδο, στρατηγικές μάθησης που να ανταποκρίνονται στο ιδιαίτερο μαθησιακό ύφος της κάθε ομάδας </a:t>
            </a:r>
          </a:p>
        </p:txBody>
      </p:sp>
      <p:sp>
        <p:nvSpPr>
          <p:cNvPr id="4" name="Τίτλος 1">
            <a:extLst>
              <a:ext uri="{FF2B5EF4-FFF2-40B4-BE49-F238E27FC236}">
                <a16:creationId xmlns:a16="http://schemas.microsoft.com/office/drawing/2014/main" id="{6816F5B5-DE74-DF99-20CA-82D9F4749DA8}"/>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προσαρμογή </a:t>
            </a:r>
            <a:r>
              <a:rPr lang="en-US" b="1" dirty="0">
                <a:effectLst>
                  <a:outerShdw blurRad="38100" dist="38100" dir="2700000" algn="tl">
                    <a:srgbClr val="000000">
                      <a:alpha val="43137"/>
                    </a:srgbClr>
                  </a:outerShdw>
                </a:effectLst>
                <a:latin typeface="Garamond" panose="02020404030301010803" pitchFamily="18" charset="0"/>
              </a:rPr>
              <a:t> </a:t>
            </a:r>
            <a:endParaRPr lang="el-GR" b="1"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9870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C4E6CE5-D15D-326E-A9E6-544ABA61413B}"/>
              </a:ext>
            </a:extLst>
          </p:cNvPr>
          <p:cNvSpPr>
            <a:spLocks noGrp="1"/>
          </p:cNvSpPr>
          <p:nvPr>
            <p:ph idx="1"/>
          </p:nvPr>
        </p:nvSpPr>
        <p:spPr/>
        <p:txBody>
          <a:bodyPr/>
          <a:lstStyle/>
          <a:p>
            <a:r>
              <a:rPr lang="el-GR" dirty="0">
                <a:latin typeface="Garamond" panose="02020404030301010803" pitchFamily="18" charset="0"/>
              </a:rPr>
              <a:t>Το μοντέλο για το Προφίλ του Χρήστη αποθηκεύει όλα τα δεδομένα που σχετίζονται με τον χρήστη. Διατηρεί δηλ. ιστορικό των προσωπικών πληροφοριών, των ατομικών προτιμήσεων και στοιχείων σχετικών με την απόδοσή του </a:t>
            </a:r>
          </a:p>
          <a:p>
            <a:r>
              <a:rPr lang="el-GR" dirty="0">
                <a:latin typeface="Garamond" panose="02020404030301010803" pitchFamily="18" charset="0"/>
              </a:rPr>
              <a:t>Η πληροφόρηση αυτή επιτρέπει στο σύστημα να προσαρμόζει το διδακτικό υλικό σύμφωνα με τα δεδομένα και το μαθησιακό ύφος του χρήστη (ή της ομάδας) δημιουργώντας με τον τρόπο αυτό μορφές εξατομικευμένης διδασκαλίας </a:t>
            </a:r>
          </a:p>
          <a:p>
            <a:r>
              <a:rPr lang="el-GR" dirty="0">
                <a:latin typeface="Garamond" panose="02020404030301010803" pitchFamily="18" charset="0"/>
              </a:rPr>
              <a:t>Αυτό γίνεται στην αρχή με μία σειρά απλών ερωτήσεων </a:t>
            </a:r>
          </a:p>
          <a:p>
            <a:r>
              <a:rPr lang="el-GR" dirty="0">
                <a:latin typeface="Garamond" panose="02020404030301010803" pitchFamily="18" charset="0"/>
              </a:rPr>
              <a:t>Επίσης, με τον τρόπο αυτό διαπιστώνονται οι συνθήκες που τους κάνουν να νιώθουν άνεση, ασφάλεια και αυτοπεποίθηση, κατά τη διάρκεια της μαθησιακής διαδικασίας </a:t>
            </a:r>
          </a:p>
        </p:txBody>
      </p:sp>
      <p:sp>
        <p:nvSpPr>
          <p:cNvPr id="4" name="Τίτλος 1">
            <a:extLst>
              <a:ext uri="{FF2B5EF4-FFF2-40B4-BE49-F238E27FC236}">
                <a16:creationId xmlns:a16="http://schemas.microsoft.com/office/drawing/2014/main" id="{790266B9-DA43-5393-E947-3C63C5D3823D}"/>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δομή- </a:t>
            </a:r>
            <a:r>
              <a:rPr lang="en-US" b="1" dirty="0">
                <a:effectLst>
                  <a:outerShdw blurRad="38100" dist="38100" dir="2700000" algn="tl">
                    <a:srgbClr val="000000">
                      <a:alpha val="43137"/>
                    </a:srgbClr>
                  </a:outerShdw>
                </a:effectLst>
                <a:latin typeface="Garamond" panose="02020404030301010803" pitchFamily="18" charset="0"/>
              </a:rPr>
              <a:t>user profile model </a:t>
            </a:r>
            <a:r>
              <a:rPr lang="el-GR" b="1" dirty="0">
                <a:effectLst>
                  <a:outerShdw blurRad="38100" dist="38100" dir="2700000" algn="tl">
                    <a:srgbClr val="000000">
                      <a:alpha val="43137"/>
                    </a:srgbClr>
                  </a:outerShdw>
                </a:effectLst>
                <a:latin typeface="Garamond" panose="02020404030301010803" pitchFamily="18" charset="0"/>
              </a:rPr>
              <a:t> </a:t>
            </a:r>
            <a:r>
              <a:rPr lang="en-US" b="1" dirty="0">
                <a:effectLst>
                  <a:outerShdw blurRad="38100" dist="38100" dir="2700000" algn="tl">
                    <a:srgbClr val="000000">
                      <a:alpha val="43137"/>
                    </a:srgbClr>
                  </a:outerShdw>
                </a:effectLst>
                <a:latin typeface="Garamond" panose="02020404030301010803" pitchFamily="18" charset="0"/>
              </a:rPr>
              <a:t> </a:t>
            </a:r>
            <a:r>
              <a:rPr lang="el-GR" b="1" dirty="0">
                <a:effectLst>
                  <a:outerShdw blurRad="38100" dist="38100" dir="2700000" algn="tl">
                    <a:srgbClr val="000000">
                      <a:alpha val="43137"/>
                    </a:srgbClr>
                  </a:outerShdw>
                </a:effectLst>
                <a:latin typeface="Garamond" panose="02020404030301010803" pitchFamily="18" charset="0"/>
              </a:rPr>
              <a:t>(1)</a:t>
            </a:r>
          </a:p>
        </p:txBody>
      </p:sp>
    </p:spTree>
    <p:extLst>
      <p:ext uri="{BB962C8B-B14F-4D97-AF65-F5344CB8AC3E}">
        <p14:creationId xmlns:p14="http://schemas.microsoft.com/office/powerpoint/2010/main" val="1355728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05F1A2-C1BA-6A93-F9B0-4B4358206B99}"/>
              </a:ext>
            </a:extLst>
          </p:cNvPr>
          <p:cNvSpPr>
            <a:spLocks noGrp="1"/>
          </p:cNvSpPr>
          <p:nvPr>
            <p:ph idx="1"/>
          </p:nvPr>
        </p:nvSpPr>
        <p:spPr/>
        <p:txBody>
          <a:bodyPr>
            <a:normAutofit/>
          </a:bodyPr>
          <a:lstStyle/>
          <a:p>
            <a:r>
              <a:rPr lang="el-GR" sz="2400" dirty="0">
                <a:latin typeface="Garamond" panose="02020404030301010803" pitchFamily="18" charset="0"/>
              </a:rPr>
              <a:t>Στη συνέχεια, παρακολουθώντας συστηματικά τη συμπεριφορά του, είναι δυνατόν να τον εντάξει σε διαφορετική ομάδα, εφόσον διαπιστώσει ότι τα δεδομένα έχουν μεταβληθεί </a:t>
            </a:r>
          </a:p>
          <a:p>
            <a:r>
              <a:rPr lang="el-GR" sz="2400" dirty="0">
                <a:latin typeface="Garamond" panose="02020404030301010803" pitchFamily="18" charset="0"/>
              </a:rPr>
              <a:t>Γενικά, η συνιστώσα του Προφίλ του Χρήστη θεωρείται πολύ σημαντική για το σύστημα, επειδή το καθιστά ευπροσάρμοστο και </a:t>
            </a:r>
            <a:r>
              <a:rPr lang="el-GR" sz="2400" dirty="0" err="1">
                <a:latin typeface="Garamond" panose="02020404030301010803" pitchFamily="18" charset="0"/>
              </a:rPr>
              <a:t>μαθητοκεντρικό</a:t>
            </a:r>
            <a:r>
              <a:rPr lang="el-GR" sz="2400" dirty="0">
                <a:latin typeface="Garamond" panose="02020404030301010803" pitchFamily="18" charset="0"/>
              </a:rPr>
              <a:t> </a:t>
            </a:r>
          </a:p>
        </p:txBody>
      </p:sp>
      <p:sp>
        <p:nvSpPr>
          <p:cNvPr id="4" name="Τίτλος 1">
            <a:extLst>
              <a:ext uri="{FF2B5EF4-FFF2-40B4-BE49-F238E27FC236}">
                <a16:creationId xmlns:a16="http://schemas.microsoft.com/office/drawing/2014/main" id="{6A458A2A-C026-FBE3-E427-9B948BB54F8B}"/>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δομή- </a:t>
            </a:r>
            <a:r>
              <a:rPr lang="en-US" b="1" dirty="0">
                <a:effectLst>
                  <a:outerShdw blurRad="38100" dist="38100" dir="2700000" algn="tl">
                    <a:srgbClr val="000000">
                      <a:alpha val="43137"/>
                    </a:srgbClr>
                  </a:outerShdw>
                </a:effectLst>
                <a:latin typeface="Garamond" panose="02020404030301010803" pitchFamily="18" charset="0"/>
              </a:rPr>
              <a:t>user profile model </a:t>
            </a:r>
            <a:r>
              <a:rPr lang="el-GR" b="1" dirty="0">
                <a:effectLst>
                  <a:outerShdw blurRad="38100" dist="38100" dir="2700000" algn="tl">
                    <a:srgbClr val="000000">
                      <a:alpha val="43137"/>
                    </a:srgbClr>
                  </a:outerShdw>
                </a:effectLst>
                <a:latin typeface="Garamond" panose="02020404030301010803" pitchFamily="18" charset="0"/>
              </a:rPr>
              <a:t> </a:t>
            </a:r>
            <a:r>
              <a:rPr lang="en-US" b="1" dirty="0">
                <a:effectLst>
                  <a:outerShdw blurRad="38100" dist="38100" dir="2700000" algn="tl">
                    <a:srgbClr val="000000">
                      <a:alpha val="43137"/>
                    </a:srgbClr>
                  </a:outerShdw>
                </a:effectLst>
                <a:latin typeface="Garamond" panose="02020404030301010803" pitchFamily="18" charset="0"/>
              </a:rPr>
              <a:t> </a:t>
            </a:r>
            <a:r>
              <a:rPr lang="el-GR" b="1" dirty="0">
                <a:effectLst>
                  <a:outerShdw blurRad="38100" dist="38100" dir="2700000" algn="tl">
                    <a:srgbClr val="000000">
                      <a:alpha val="43137"/>
                    </a:srgbClr>
                  </a:outerShdw>
                </a:effectLst>
                <a:latin typeface="Garamond" panose="02020404030301010803" pitchFamily="18" charset="0"/>
              </a:rPr>
              <a:t>(2)</a:t>
            </a:r>
          </a:p>
        </p:txBody>
      </p:sp>
    </p:spTree>
    <p:extLst>
      <p:ext uri="{BB962C8B-B14F-4D97-AF65-F5344CB8AC3E}">
        <p14:creationId xmlns:p14="http://schemas.microsoft.com/office/powerpoint/2010/main" val="390914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7175299-88B2-27AA-3627-4D27407D8B63}"/>
              </a:ext>
            </a:extLst>
          </p:cNvPr>
          <p:cNvSpPr>
            <a:spLocks noGrp="1"/>
          </p:cNvSpPr>
          <p:nvPr>
            <p:ph idx="1"/>
          </p:nvPr>
        </p:nvSpPr>
        <p:spPr>
          <a:xfrm>
            <a:off x="2589213" y="2146981"/>
            <a:ext cx="8915400" cy="3777622"/>
          </a:xfrm>
        </p:spPr>
        <p:txBody>
          <a:bodyPr>
            <a:normAutofit/>
          </a:bodyPr>
          <a:lstStyle/>
          <a:p>
            <a:r>
              <a:rPr lang="el-GR" sz="2400" dirty="0">
                <a:latin typeface="Garamond" panose="02020404030301010803" pitchFamily="18" charset="0"/>
              </a:rPr>
              <a:t>Η συνιστώσα Μοντέλο Περιεχομένου αποθηκεύει δεδομένα σχετικά με το διδακτικό υλικό που πρέπει να παρέχεται στους χρήστες </a:t>
            </a:r>
          </a:p>
          <a:p>
            <a:r>
              <a:rPr lang="el-GR" sz="2400" dirty="0">
                <a:latin typeface="Garamond" panose="02020404030301010803" pitchFamily="18" charset="0"/>
              </a:rPr>
              <a:t>Εδώ αποθηκεύονται τμήματα της διδακτέας ύλης/διδακτικές ενότητες και, κάθε φορά που απαιτείται, η συνιστώσα παρέχει την </a:t>
            </a:r>
            <a:r>
              <a:rPr lang="el-GR" sz="2400" dirty="0" err="1">
                <a:latin typeface="Garamond" panose="02020404030301010803" pitchFamily="18" charset="0"/>
              </a:rPr>
              <a:t>κατάλληλ</a:t>
            </a:r>
            <a:r>
              <a:rPr lang="el-GR" sz="2400" dirty="0">
                <a:latin typeface="Garamond" panose="02020404030301010803" pitchFamily="18" charset="0"/>
              </a:rPr>
              <a:t> πληροφόρηση στο </a:t>
            </a:r>
            <a:r>
              <a:rPr lang="en-US" sz="2400" dirty="0">
                <a:latin typeface="Garamond" panose="02020404030301010803" pitchFamily="18" charset="0"/>
              </a:rPr>
              <a:t>user interface component </a:t>
            </a:r>
            <a:r>
              <a:rPr lang="el-GR" sz="2400" dirty="0">
                <a:latin typeface="Garamond" panose="02020404030301010803" pitchFamily="18" charset="0"/>
              </a:rPr>
              <a:t>(Συνιστώσα της </a:t>
            </a:r>
            <a:r>
              <a:rPr lang="el-GR" sz="2400" dirty="0" err="1">
                <a:latin typeface="Garamond" panose="02020404030301010803" pitchFamily="18" charset="0"/>
              </a:rPr>
              <a:t>Διεπαφής</a:t>
            </a:r>
            <a:r>
              <a:rPr lang="el-GR" sz="2400" dirty="0">
                <a:latin typeface="Garamond" panose="02020404030301010803" pitchFamily="18" charset="0"/>
              </a:rPr>
              <a:t>). </a:t>
            </a:r>
          </a:p>
          <a:p>
            <a:r>
              <a:rPr lang="el-GR" sz="2400" dirty="0">
                <a:latin typeface="Garamond" panose="02020404030301010803" pitchFamily="18" charset="0"/>
              </a:rPr>
              <a:t>Η συνιστώσα αυτή χρησιμοποιεί τις οδηγίες που του στέλνονται από τη συνιστώσα του Προφίλ του Χρήστη σχετικά με της προτιμήσεις των χρηστών της κάθε ομάδας </a:t>
            </a:r>
          </a:p>
        </p:txBody>
      </p:sp>
      <p:sp>
        <p:nvSpPr>
          <p:cNvPr id="4" name="Τίτλος 1">
            <a:extLst>
              <a:ext uri="{FF2B5EF4-FFF2-40B4-BE49-F238E27FC236}">
                <a16:creationId xmlns:a16="http://schemas.microsoft.com/office/drawing/2014/main" id="{FC207958-7232-6DA4-5DA2-E640F910AF1B}"/>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δομή- </a:t>
            </a:r>
            <a:r>
              <a:rPr lang="en-US" b="1" dirty="0">
                <a:effectLst>
                  <a:outerShdw blurRad="38100" dist="38100" dir="2700000" algn="tl">
                    <a:srgbClr val="000000">
                      <a:alpha val="43137"/>
                    </a:srgbClr>
                  </a:outerShdw>
                </a:effectLst>
                <a:latin typeface="Garamond" panose="02020404030301010803" pitchFamily="18" charset="0"/>
              </a:rPr>
              <a:t>content model component </a:t>
            </a:r>
            <a:endParaRPr lang="el-GR" b="1"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44859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A54E380-0ACA-9624-91CF-54726FB0B983}"/>
              </a:ext>
            </a:extLst>
          </p:cNvPr>
          <p:cNvSpPr>
            <a:spLocks noGrp="1"/>
          </p:cNvSpPr>
          <p:nvPr>
            <p:ph idx="1"/>
          </p:nvPr>
        </p:nvSpPr>
        <p:spPr/>
        <p:txBody>
          <a:bodyPr>
            <a:normAutofit/>
          </a:bodyPr>
          <a:lstStyle/>
          <a:p>
            <a:r>
              <a:rPr lang="el-GR" sz="2400" dirty="0">
                <a:latin typeface="Garamond" panose="02020404030301010803" pitchFamily="18" charset="0"/>
              </a:rPr>
              <a:t>Η συνιστώσα της </a:t>
            </a:r>
            <a:r>
              <a:rPr lang="el-GR" sz="2400" dirty="0" err="1">
                <a:latin typeface="Garamond" panose="02020404030301010803" pitchFamily="18" charset="0"/>
              </a:rPr>
              <a:t>Διεπαφής</a:t>
            </a:r>
            <a:r>
              <a:rPr lang="el-GR" sz="2400" dirty="0">
                <a:latin typeface="Garamond" panose="02020404030301010803" pitchFamily="18" charset="0"/>
              </a:rPr>
              <a:t> αξιοποιεί την πληροφόρηση που λαμβάνει από το Προφίλ του Χρήστη και από το Μοντέλο του Περιεχομένου, όπου είναι αποθηκευμένο το διδακτικό υλικό, το οποίο και προσαρμόζει τελικά στο προφίλ του καθενός από τους χρήστες </a:t>
            </a:r>
          </a:p>
          <a:p>
            <a:r>
              <a:rPr lang="el-GR" sz="2400" dirty="0">
                <a:latin typeface="Garamond" panose="02020404030301010803" pitchFamily="18" charset="0"/>
              </a:rPr>
              <a:t>Η εν λόγω συνιστώσα δίνει στο διδακτικό υλικό την τελική μορφή με την οποία πρέπει να παρουσιαστεί στον χρήστη </a:t>
            </a:r>
          </a:p>
        </p:txBody>
      </p:sp>
      <p:sp>
        <p:nvSpPr>
          <p:cNvPr id="4" name="Τίτλος 1">
            <a:extLst>
              <a:ext uri="{FF2B5EF4-FFF2-40B4-BE49-F238E27FC236}">
                <a16:creationId xmlns:a16="http://schemas.microsoft.com/office/drawing/2014/main" id="{81D45714-C5A4-D49C-E70C-8DD781FEE279}"/>
              </a:ext>
            </a:extLst>
          </p:cNvPr>
          <p:cNvSpPr>
            <a:spLocks noGrp="1"/>
          </p:cNvSpPr>
          <p:nvPr>
            <p:ph type="title"/>
          </p:nvPr>
        </p:nvSpPr>
        <p:spPr>
          <a:xfrm>
            <a:off x="2592388" y="623888"/>
            <a:ext cx="8912225" cy="1281112"/>
          </a:xfrm>
        </p:spPr>
        <p:txBody>
          <a:bodyPr>
            <a:noAutofit/>
          </a:bodyPr>
          <a:lstStyle/>
          <a:p>
            <a:pPr algn="ctr"/>
            <a:r>
              <a:rPr lang="en-US" b="1" dirty="0">
                <a:effectLst>
                  <a:outerShdw blurRad="38100" dist="38100" dir="2700000" algn="tl">
                    <a:srgbClr val="000000">
                      <a:alpha val="43137"/>
                    </a:srgbClr>
                  </a:outerShdw>
                </a:effectLst>
                <a:latin typeface="Garamond" panose="02020404030301010803" pitchFamily="18" charset="0"/>
              </a:rPr>
              <a:t>Web-based vocabulary teaching system</a:t>
            </a:r>
            <a:r>
              <a:rPr lang="el-GR" b="1" dirty="0">
                <a:effectLst>
                  <a:outerShdw blurRad="38100" dist="38100" dir="2700000" algn="tl">
                    <a:srgbClr val="000000">
                      <a:alpha val="43137"/>
                    </a:srgbClr>
                  </a:outerShdw>
                </a:effectLst>
                <a:latin typeface="Garamond" panose="02020404030301010803" pitchFamily="18" charset="0"/>
              </a:rPr>
              <a:t>- δομή- </a:t>
            </a:r>
            <a:r>
              <a:rPr lang="en-US" b="1" dirty="0">
                <a:effectLst>
                  <a:outerShdw blurRad="38100" dist="38100" dir="2700000" algn="tl">
                    <a:srgbClr val="000000">
                      <a:alpha val="43137"/>
                    </a:srgbClr>
                  </a:outerShdw>
                </a:effectLst>
                <a:latin typeface="Garamond" panose="02020404030301010803" pitchFamily="18" charset="0"/>
              </a:rPr>
              <a:t>User Interface Component </a:t>
            </a:r>
            <a:endParaRPr lang="el-GR" b="1"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106762536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242</TotalTime>
  <Words>2904</Words>
  <Application>Microsoft Office PowerPoint</Application>
  <PresentationFormat>Ευρεία οθόνη</PresentationFormat>
  <Paragraphs>129</Paragraphs>
  <Slides>35</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35</vt:i4>
      </vt:variant>
    </vt:vector>
  </HeadingPairs>
  <TitlesOfParts>
    <vt:vector size="44" baseType="lpstr">
      <vt:lpstr>Aptos Display</vt:lpstr>
      <vt:lpstr>Arial</vt:lpstr>
      <vt:lpstr>Century Gothic</vt:lpstr>
      <vt:lpstr>Garamond</vt:lpstr>
      <vt:lpstr>Times New Roman</vt:lpstr>
      <vt:lpstr>TimesNewRomanPSMT-Identity-H</vt:lpstr>
      <vt:lpstr>Wingdings</vt:lpstr>
      <vt:lpstr>Wingdings 3</vt:lpstr>
      <vt:lpstr>Θρόισμα</vt:lpstr>
      <vt:lpstr>4ο Μάθημα  Ηλεκτρονικά εργαλεία για τη διδασκαλία της Ελληνικής Ι Ο υπολογιστής ως δάσκαλος ή ως μέσο μάθησης: Λογισμικά εξάσκησης &amp; διδασκαλίας με εξάσκηση  </vt:lpstr>
      <vt:lpstr>Τα χαρακτηριστικά και η λειτουργία του περιβάλλοντος </vt:lpstr>
      <vt:lpstr>Web-based vocabulary teaching system- στόχοι </vt:lpstr>
      <vt:lpstr>Web-based vocabulary teaching system- λειτουργία  </vt:lpstr>
      <vt:lpstr>Web-based vocabulary teaching system- προσαρμογή  </vt:lpstr>
      <vt:lpstr>Web-based vocabulary teaching system- δομή- user profile model   (1)</vt:lpstr>
      <vt:lpstr>Web-based vocabulary teaching system- δομή- user profile model   (2)</vt:lpstr>
      <vt:lpstr>Web-based vocabulary teaching system- δομή- content model component </vt:lpstr>
      <vt:lpstr>Web-based vocabulary teaching system- δομή- User Interface Component </vt:lpstr>
      <vt:lpstr>Web-based vocabulary teaching system- δομή- User Monitoring Component </vt:lpstr>
      <vt:lpstr>Web-based vocabulary teaching system- δομή- συνοψίζοντας </vt:lpstr>
      <vt:lpstr>H εισαγωγή του χρήστη στο περιβάλλον. Παράδειγμα εφαρμογής </vt:lpstr>
      <vt:lpstr>Πρώτη επαφή </vt:lpstr>
      <vt:lpstr>Μην ξεχνάτε…</vt:lpstr>
      <vt:lpstr>Αρχική διεπαφή με το σύστημα </vt:lpstr>
      <vt:lpstr>Χαρακτηριστικά οπτικών τύπων σύμφωνα με την τρέχουσα επιστημονική αντίληψη (1)</vt:lpstr>
      <vt:lpstr>Χαρακτηριστικά οπτικών τύπων σύμφωνα με την τρέχουσα επιστημονική αντίληψη (2)</vt:lpstr>
      <vt:lpstr>Επόμενο στάδιο διδασκαλίας οπτικών τύπων </vt:lpstr>
      <vt:lpstr>Παραδειγματική διδασκαλία λεξιλογίου </vt:lpstr>
      <vt:lpstr>Στρατηγικές συμβατές με το μαθησιακό ύφος των οπτικών τύπων (1)</vt:lpstr>
      <vt:lpstr>Στρατηγικές συμβατές με το μαθησιακό ύφος των οπτικών τύπων (2)</vt:lpstr>
      <vt:lpstr>Στρατηγικές για την εκμάθηση των συνταγματικών λεξιλογικών σχέσεων (1) </vt:lpstr>
      <vt:lpstr>Στρατηγικές για την εκμάθηση των συνταγματικών λεξιλογικών σχέσεων (2) </vt:lpstr>
      <vt:lpstr>Στρατηγικές για την εκμάθηση των συνταγματικών λεξιλογικών σχέσεων (3) </vt:lpstr>
      <vt:lpstr>Αποτελέσματα </vt:lpstr>
      <vt:lpstr>Συμπεράσματα </vt:lpstr>
      <vt:lpstr>Τεχνολογικές ιδιαιτερότητες </vt:lpstr>
      <vt:lpstr>Παρουσίαση του PowerPoint</vt:lpstr>
      <vt:lpstr>Παρουσίαση του PowerPoint</vt:lpstr>
      <vt:lpstr>Η προσέγγιση των η-δεξιοτήτων (e-skills)</vt:lpstr>
      <vt:lpstr>Επιμέρους παραδοχές των e-skills (1) </vt:lpstr>
      <vt:lpstr>Επιμέρους παραδοχές των e-skills (2) </vt:lpstr>
      <vt:lpstr>Επιμέρους παραδοχές των e-skills (3) </vt:lpstr>
      <vt:lpstr>E-skills, συμπεράσματα </vt:lpstr>
      <vt:lpstr>Τέλος Μαθήματος!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4ο Μάθημα  Ηλεκτρονικά εργαλεία για τη διδασκαλία της Ελληνικής Ι Ο υπολογιστής ως δάσκαλος ή ως μέσο μάθησης: Λογισμικά εξάσκησης &amp; διδασκαλίας με εξάσκηση  </dc:title>
  <dc:creator>manolis koskinas</dc:creator>
  <cp:lastModifiedBy>manolis koskinas</cp:lastModifiedBy>
  <cp:revision>16</cp:revision>
  <dcterms:created xsi:type="dcterms:W3CDTF">2024-03-07T15:49:56Z</dcterms:created>
  <dcterms:modified xsi:type="dcterms:W3CDTF">2024-03-18T14:41:21Z</dcterms:modified>
</cp:coreProperties>
</file>