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248919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241477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6D2B27-5C2A-4EA5-BB38-7C8A158D3DE3}"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234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7E66AF9A-2B9A-42FF-AB05-CF4609582ACF}" type="datetimeFigureOut">
              <a:rPr lang="el-GR" smtClean="0"/>
              <a:t>3/3/2024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71171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7E66AF9A-2B9A-42FF-AB05-CF4609582ACF}" type="datetimeFigureOut">
              <a:rPr lang="el-GR" smtClean="0"/>
              <a:t>3/3/2024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6D2B27-5C2A-4EA5-BB38-7C8A158D3DE3}"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09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7E66AF9A-2B9A-42FF-AB05-CF4609582ACF}" type="datetimeFigureOut">
              <a:rPr lang="el-GR" smtClean="0"/>
              <a:t>3/3/2024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326615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339665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173751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381524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E66AF9A-2B9A-42FF-AB05-CF4609582ACF}" type="datetimeFigureOut">
              <a:rPr lang="el-GR" smtClean="0"/>
              <a:t>3/3/2024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288401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E66AF9A-2B9A-42FF-AB05-CF4609582ACF}" type="datetimeFigureOut">
              <a:rPr lang="el-GR" smtClean="0"/>
              <a:t>3/3/2024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169334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E66AF9A-2B9A-42FF-AB05-CF4609582ACF}" type="datetimeFigureOut">
              <a:rPr lang="el-GR" smtClean="0"/>
              <a:t>3/3/2024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412232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E66AF9A-2B9A-42FF-AB05-CF4609582ACF}" type="datetimeFigureOut">
              <a:rPr lang="el-GR" smtClean="0"/>
              <a:t>3/3/2024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13518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6AF9A-2B9A-42FF-AB05-CF4609582ACF}" type="datetimeFigureOut">
              <a:rPr lang="el-GR" smtClean="0"/>
              <a:t>3/3/2024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34591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E66AF9A-2B9A-42FF-AB05-CF4609582ACF}" type="datetimeFigureOut">
              <a:rPr lang="el-GR" smtClean="0"/>
              <a:t>3/3/2024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137358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E66AF9A-2B9A-42FF-AB05-CF4609582ACF}" type="datetimeFigureOut">
              <a:rPr lang="el-GR" smtClean="0"/>
              <a:t>3/3/2024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6D2B27-5C2A-4EA5-BB38-7C8A158D3DE3}" type="slidenum">
              <a:rPr lang="el-GR" smtClean="0"/>
              <a:t>‹#›</a:t>
            </a:fld>
            <a:endParaRPr lang="el-GR"/>
          </a:p>
        </p:txBody>
      </p:sp>
    </p:spTree>
    <p:extLst>
      <p:ext uri="{BB962C8B-B14F-4D97-AF65-F5344CB8AC3E}">
        <p14:creationId xmlns:p14="http://schemas.microsoft.com/office/powerpoint/2010/main" val="50871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66AF9A-2B9A-42FF-AB05-CF4609582ACF}" type="datetimeFigureOut">
              <a:rPr lang="el-GR" smtClean="0"/>
              <a:t>3/3/2024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36D2B27-5C2A-4EA5-BB38-7C8A158D3DE3}" type="slidenum">
              <a:rPr lang="el-GR" smtClean="0"/>
              <a:t>‹#›</a:t>
            </a:fld>
            <a:endParaRPr lang="el-GR"/>
          </a:p>
        </p:txBody>
      </p:sp>
    </p:spTree>
    <p:extLst>
      <p:ext uri="{BB962C8B-B14F-4D97-AF65-F5344CB8AC3E}">
        <p14:creationId xmlns:p14="http://schemas.microsoft.com/office/powerpoint/2010/main" val="2723238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8D3A44-8AD3-00B2-8460-B5D2AD91BE80}"/>
              </a:ext>
            </a:extLst>
          </p:cNvPr>
          <p:cNvSpPr>
            <a:spLocks noGrp="1"/>
          </p:cNvSpPr>
          <p:nvPr>
            <p:ph type="ctrTitle"/>
          </p:nvPr>
        </p:nvSpPr>
        <p:spPr>
          <a:xfrm>
            <a:off x="2055043" y="867266"/>
            <a:ext cx="9223325" cy="2826033"/>
          </a:xfrm>
        </p:spPr>
        <p:txBody>
          <a:bodyPr>
            <a:normAutofit fontScale="90000"/>
          </a:bodyPr>
          <a:lstStyle/>
          <a:p>
            <a:pPr algn="ctr"/>
            <a:r>
              <a:rPr lang="el-GR" sz="3600" b="1" u="sng" dirty="0">
                <a:effectLst>
                  <a:outerShdw blurRad="38100" dist="38100" dir="2700000" algn="tl">
                    <a:srgbClr val="000000">
                      <a:alpha val="43137"/>
                    </a:srgbClr>
                  </a:outerShdw>
                </a:effectLst>
                <a:latin typeface="Garamond" panose="02020404030301010803" pitchFamily="18" charset="0"/>
              </a:rPr>
              <a:t>3</a:t>
            </a:r>
            <a:r>
              <a:rPr lang="el-GR" sz="3600" b="1" u="sng" baseline="30000" dirty="0">
                <a:effectLst>
                  <a:outerShdw blurRad="38100" dist="38100" dir="2700000" algn="tl">
                    <a:srgbClr val="000000">
                      <a:alpha val="43137"/>
                    </a:srgbClr>
                  </a:outerShdw>
                </a:effectLst>
                <a:latin typeface="Garamond" panose="02020404030301010803" pitchFamily="18" charset="0"/>
              </a:rPr>
              <a:t>ο</a:t>
            </a:r>
            <a:r>
              <a:rPr lang="el-GR" sz="3600" b="1" u="sng" dirty="0">
                <a:effectLst>
                  <a:outerShdw blurRad="38100" dist="38100" dir="2700000" algn="tl">
                    <a:srgbClr val="000000">
                      <a:alpha val="43137"/>
                    </a:srgbClr>
                  </a:outerShdw>
                </a:effectLst>
                <a:latin typeface="Garamond" panose="02020404030301010803" pitchFamily="18" charset="0"/>
              </a:rPr>
              <a:t> Μάθημα</a:t>
            </a:r>
            <a:br>
              <a:rPr lang="el-GR" sz="3600" b="1" dirty="0">
                <a:effectLst>
                  <a:outerShdw blurRad="38100" dist="38100" dir="2700000" algn="tl">
                    <a:srgbClr val="000000">
                      <a:alpha val="43137"/>
                    </a:srgbClr>
                  </a:outerShdw>
                </a:effectLst>
                <a:latin typeface="Garamond" panose="02020404030301010803" pitchFamily="18" charset="0"/>
              </a:rPr>
            </a:br>
            <a:r>
              <a:rPr lang="el-GR" sz="3600" b="1" dirty="0">
                <a:effectLst>
                  <a:outerShdw blurRad="38100" dist="38100" dir="2700000" algn="tl">
                    <a:srgbClr val="000000">
                      <a:alpha val="43137"/>
                    </a:srgbClr>
                  </a:outerShdw>
                </a:effectLst>
                <a:latin typeface="Garamond" panose="02020404030301010803" pitchFamily="18" charset="0"/>
              </a:rPr>
              <a:t>Θεωρίες μάθησης &amp; ΤΠΕ ΙΙ: </a:t>
            </a:r>
            <a:br>
              <a:rPr lang="el-GR" sz="3600" b="1" dirty="0">
                <a:effectLst>
                  <a:outerShdw blurRad="38100" dist="38100" dir="2700000" algn="tl">
                    <a:srgbClr val="000000">
                      <a:alpha val="43137"/>
                    </a:srgbClr>
                  </a:outerShdw>
                </a:effectLst>
                <a:latin typeface="Garamond" panose="02020404030301010803" pitchFamily="18" charset="0"/>
              </a:rPr>
            </a:br>
            <a:r>
              <a:rPr lang="el-GR" sz="3600" b="1" dirty="0">
                <a:effectLst>
                  <a:outerShdw blurRad="38100" dist="38100" dir="2700000" algn="tl">
                    <a:srgbClr val="000000">
                      <a:alpha val="43137"/>
                    </a:srgbClr>
                  </a:outerShdw>
                </a:effectLst>
                <a:latin typeface="Garamond" panose="02020404030301010803" pitchFamily="18" charset="0"/>
              </a:rPr>
              <a:t>Ο υπολογιστής ως περιβάλλον εργασίας,</a:t>
            </a:r>
            <a:br>
              <a:rPr lang="el-GR" sz="3600" b="1" dirty="0">
                <a:effectLst>
                  <a:outerShdw blurRad="38100" dist="38100" dir="2700000" algn="tl">
                    <a:srgbClr val="000000">
                      <a:alpha val="43137"/>
                    </a:srgbClr>
                  </a:outerShdw>
                </a:effectLst>
                <a:latin typeface="Garamond" panose="02020404030301010803" pitchFamily="18" charset="0"/>
              </a:rPr>
            </a:br>
            <a:r>
              <a:rPr lang="el-GR" sz="3600" b="1" dirty="0">
                <a:effectLst>
                  <a:outerShdw blurRad="38100" dist="38100" dir="2700000" algn="tl">
                    <a:srgbClr val="000000">
                      <a:alpha val="43137"/>
                    </a:srgbClr>
                  </a:outerShdw>
                </a:effectLst>
                <a:latin typeface="Garamond" panose="02020404030301010803" pitchFamily="18" charset="0"/>
              </a:rPr>
              <a:t> Ο υπολογιστής ως μέσο πρακτικής γραμματισμού</a:t>
            </a:r>
          </a:p>
        </p:txBody>
      </p:sp>
      <p:sp>
        <p:nvSpPr>
          <p:cNvPr id="3" name="Υπότιτλος 2">
            <a:extLst>
              <a:ext uri="{FF2B5EF4-FFF2-40B4-BE49-F238E27FC236}">
                <a16:creationId xmlns:a16="http://schemas.microsoft.com/office/drawing/2014/main" id="{15A5DB7A-9809-4B4B-B897-072FAD4B9F22}"/>
              </a:ext>
            </a:extLst>
          </p:cNvPr>
          <p:cNvSpPr>
            <a:spLocks noGrp="1"/>
          </p:cNvSpPr>
          <p:nvPr>
            <p:ph type="subTitle" idx="1"/>
          </p:nvPr>
        </p:nvSpPr>
        <p:spPr>
          <a:xfrm>
            <a:off x="2055043" y="5069610"/>
            <a:ext cx="4791975" cy="1213355"/>
          </a:xfrm>
        </p:spPr>
        <p:txBody>
          <a:bodyPr/>
          <a:lstStyle/>
          <a:p>
            <a:r>
              <a:rPr lang="el-GR" b="1" dirty="0">
                <a:effectLst>
                  <a:outerShdw blurRad="38100" dist="38100" dir="2700000" algn="tl">
                    <a:srgbClr val="000000">
                      <a:alpha val="43137"/>
                    </a:srgbClr>
                  </a:outerShdw>
                </a:effectLst>
                <a:latin typeface="Garamond" panose="02020404030301010803" pitchFamily="18" charset="0"/>
              </a:rPr>
              <a:t>ΕΕΓΛΩ327: ΓΛΩΣΣΑ ΚΑΙ ΝΕΕΣ ΤΕΧΝΟΛΟΓΙΕΣ </a:t>
            </a:r>
          </a:p>
          <a:p>
            <a:r>
              <a:rPr lang="el-GR" b="1" dirty="0">
                <a:effectLst>
                  <a:outerShdw blurRad="38100" dist="38100" dir="2700000" algn="tl">
                    <a:srgbClr val="000000">
                      <a:alpha val="43137"/>
                    </a:srgbClr>
                  </a:outerShdw>
                </a:effectLst>
                <a:latin typeface="Garamond" panose="02020404030301010803" pitchFamily="18" charset="0"/>
              </a:rPr>
              <a:t>Δρ. Κοσκινάς Κ. Εμμανουήλ </a:t>
            </a:r>
          </a:p>
          <a:p>
            <a:endParaRPr lang="el-GR" dirty="0">
              <a:latin typeface="Garamond" panose="02020404030301010803" pitchFamily="18" charset="0"/>
            </a:endParaRPr>
          </a:p>
        </p:txBody>
      </p:sp>
    </p:spTree>
    <p:extLst>
      <p:ext uri="{BB962C8B-B14F-4D97-AF65-F5344CB8AC3E}">
        <p14:creationId xmlns:p14="http://schemas.microsoft.com/office/powerpoint/2010/main" val="304937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B855E5-33F7-5400-2FBE-FAB068DB83B1}"/>
              </a:ext>
            </a:extLst>
          </p:cNvPr>
          <p:cNvSpPr>
            <a:spLocks noGrp="1"/>
          </p:cNvSpPr>
          <p:nvPr>
            <p:ph type="title"/>
          </p:nvPr>
        </p:nvSpPr>
        <p:spPr>
          <a:xfrm>
            <a:off x="2589212" y="204824"/>
            <a:ext cx="8855082" cy="830009"/>
          </a:xfrm>
        </p:spPr>
        <p:txBody>
          <a:bodyPr/>
          <a:lstStyle/>
          <a:p>
            <a:pPr algn="ctr"/>
            <a:r>
              <a:rPr lang="el-GR" b="1" dirty="0">
                <a:effectLst>
                  <a:outerShdw blurRad="38100" dist="38100" dir="2700000" algn="tl">
                    <a:srgbClr val="000000">
                      <a:alpha val="43137"/>
                    </a:srgbClr>
                  </a:outerShdw>
                </a:effectLst>
                <a:latin typeface="Garamond" panose="02020404030301010803" pitchFamily="18" charset="0"/>
              </a:rPr>
              <a:t>Εξατομικευμένα συστήματα </a:t>
            </a:r>
            <a:r>
              <a:rPr lang="en-US" b="1" dirty="0">
                <a:effectLst>
                  <a:outerShdw blurRad="38100" dist="38100" dir="2700000" algn="tl">
                    <a:srgbClr val="000000">
                      <a:alpha val="43137"/>
                    </a:srgbClr>
                  </a:outerShdw>
                </a:effectLst>
                <a:latin typeface="Garamond" panose="02020404030301010803" pitchFamily="18" charset="0"/>
              </a:rPr>
              <a:t>e-learning</a:t>
            </a:r>
            <a:r>
              <a:rPr lang="el-GR" b="1" dirty="0">
                <a:effectLst>
                  <a:outerShdw blurRad="38100" dist="38100" dir="2700000" algn="tl">
                    <a:srgbClr val="000000">
                      <a:alpha val="43137"/>
                    </a:srgbClr>
                  </a:outerShdw>
                </a:effectLst>
                <a:latin typeface="Garamond" panose="02020404030301010803" pitchFamily="18" charset="0"/>
              </a:rPr>
              <a:t> </a:t>
            </a:r>
            <a:r>
              <a:rPr lang="en-US" b="1" dirty="0">
                <a:effectLst>
                  <a:outerShdw blurRad="38100" dist="38100" dir="2700000" algn="tl">
                    <a:srgbClr val="000000">
                      <a:alpha val="43137"/>
                    </a:srgbClr>
                  </a:outerShdw>
                </a:effectLst>
                <a:latin typeface="Garamond" panose="02020404030301010803" pitchFamily="18" charset="0"/>
              </a:rPr>
              <a:t> </a:t>
            </a:r>
            <a:endParaRPr lang="el-GR" b="1" dirty="0">
              <a:effectLst>
                <a:outerShdw blurRad="38100" dist="38100" dir="2700000" algn="tl">
                  <a:srgbClr val="000000">
                    <a:alpha val="43137"/>
                  </a:srgbClr>
                </a:outerShdw>
              </a:effectLst>
              <a:latin typeface="Garamond" panose="02020404030301010803" pitchFamily="18" charset="0"/>
            </a:endParaRPr>
          </a:p>
        </p:txBody>
      </p:sp>
      <p:sp>
        <p:nvSpPr>
          <p:cNvPr id="3" name="Θέση περιεχομένου 2">
            <a:extLst>
              <a:ext uri="{FF2B5EF4-FFF2-40B4-BE49-F238E27FC236}">
                <a16:creationId xmlns:a16="http://schemas.microsoft.com/office/drawing/2014/main" id="{0AFD2B40-7DF1-6537-4A46-AE09DE1E77B4}"/>
              </a:ext>
            </a:extLst>
          </p:cNvPr>
          <p:cNvSpPr>
            <a:spLocks noGrp="1"/>
          </p:cNvSpPr>
          <p:nvPr>
            <p:ph idx="1"/>
          </p:nvPr>
        </p:nvSpPr>
        <p:spPr>
          <a:xfrm>
            <a:off x="2265928" y="1034832"/>
            <a:ext cx="8926450" cy="5241073"/>
          </a:xfrm>
        </p:spPr>
        <p:txBody>
          <a:bodyPr>
            <a:normAutofit/>
          </a:bodyPr>
          <a:lstStyle/>
          <a:p>
            <a:pPr>
              <a:buClr>
                <a:srgbClr val="0070C0"/>
              </a:buClr>
              <a:buFont typeface="Wingdings" panose="05000000000000000000" pitchFamily="2" charset="2"/>
              <a:buChar char="¯"/>
            </a:pPr>
            <a:r>
              <a:rPr lang="el-GR" sz="2000" dirty="0">
                <a:latin typeface="Garamond" panose="02020404030301010803" pitchFamily="18" charset="0"/>
              </a:rPr>
              <a:t>Η αποτελεσματικότητα των </a:t>
            </a:r>
            <a:r>
              <a:rPr lang="el-GR" sz="2000" dirty="0" err="1">
                <a:latin typeface="Garamond" panose="02020404030301010803" pitchFamily="18" charset="0"/>
              </a:rPr>
              <a:t>διαδράσεων</a:t>
            </a:r>
            <a:r>
              <a:rPr lang="el-GR" sz="2000" dirty="0">
                <a:latin typeface="Garamond" panose="02020404030301010803" pitchFamily="18" charset="0"/>
              </a:rPr>
              <a:t> (</a:t>
            </a:r>
            <a:r>
              <a:rPr lang="en-US" sz="2000" dirty="0">
                <a:latin typeface="Garamond" panose="02020404030301010803" pitchFamily="18" charset="0"/>
              </a:rPr>
              <a:t>interactions)</a:t>
            </a:r>
            <a:r>
              <a:rPr lang="el-GR" sz="2000" dirty="0">
                <a:latin typeface="Garamond" panose="02020404030301010803" pitchFamily="18" charset="0"/>
              </a:rPr>
              <a:t> με τον χρήστη μπορεί να επιτευχθεί χρησιμοποιώντας μεθόδους καταγραφής και αποτίμησης κατά τη διάρκεια της εκπαιδευτικής διαδικασίας (πχ χρήση </a:t>
            </a:r>
            <a:r>
              <a:rPr lang="en-US" sz="2000" dirty="0">
                <a:latin typeface="Garamond" panose="02020404030301010803" pitchFamily="18" charset="0"/>
              </a:rPr>
              <a:t>server </a:t>
            </a:r>
            <a:r>
              <a:rPr lang="el-GR" sz="2000" dirty="0">
                <a:latin typeface="Garamond" panose="02020404030301010803" pitchFamily="18" charset="0"/>
              </a:rPr>
              <a:t>για μοντελοποίηση συμπεριφοράς μαθητή) </a:t>
            </a:r>
            <a:r>
              <a:rPr lang="el-GR" sz="2000" dirty="0">
                <a:latin typeface="Garamond" panose="02020404030301010803" pitchFamily="18" charset="0"/>
                <a:sym typeface="Wingdings" panose="05000000000000000000" pitchFamily="2" charset="2"/>
              </a:rPr>
              <a:t> έτσι λαμβάνεται </a:t>
            </a:r>
            <a:r>
              <a:rPr lang="el-GR" sz="2000" dirty="0" err="1">
                <a:latin typeface="Garamond" panose="02020404030301010803" pitchFamily="18" charset="0"/>
                <a:sym typeface="Wingdings" panose="05000000000000000000" pitchFamily="2" charset="2"/>
              </a:rPr>
              <a:t>τροφόδότηση</a:t>
            </a:r>
            <a:r>
              <a:rPr lang="el-GR" sz="2000" dirty="0">
                <a:latin typeface="Garamond" panose="02020404030301010803" pitchFamily="18" charset="0"/>
                <a:sym typeface="Wingdings" panose="05000000000000000000" pitchFamily="2" charset="2"/>
              </a:rPr>
              <a:t> από το χρήστη μέσω του Μηχανισμού Καταγραφής (</a:t>
            </a:r>
            <a:r>
              <a:rPr lang="en-US" sz="2000" dirty="0">
                <a:latin typeface="Garamond" panose="02020404030301010803" pitchFamily="18" charset="0"/>
                <a:sym typeface="Wingdings" panose="05000000000000000000" pitchFamily="2" charset="2"/>
              </a:rPr>
              <a:t>Detection Mechanism) </a:t>
            </a:r>
            <a:r>
              <a:rPr lang="el-GR" sz="2000" dirty="0">
                <a:latin typeface="Garamond" panose="02020404030301010803" pitchFamily="18" charset="0"/>
                <a:sym typeface="Wingdings" panose="05000000000000000000" pitchFamily="2" charset="2"/>
              </a:rPr>
              <a:t>ή ενός φίλτρου προσαρμογής, το οποίο αφαιρεί την επιπλέον μη απαραίτητη και υπονοούμενη πληροφορία για τον χρήστη </a:t>
            </a:r>
          </a:p>
          <a:p>
            <a:pPr>
              <a:buClr>
                <a:srgbClr val="0070C0"/>
              </a:buClr>
              <a:buFont typeface="Wingdings" panose="05000000000000000000" pitchFamily="2" charset="2"/>
              <a:buChar char="¯"/>
            </a:pPr>
            <a:r>
              <a:rPr lang="el-GR" sz="2000" dirty="0">
                <a:latin typeface="Garamond" panose="02020404030301010803" pitchFamily="18" charset="0"/>
                <a:sym typeface="Wingdings" panose="05000000000000000000" pitchFamily="2" charset="2"/>
              </a:rPr>
              <a:t>Η πρόταση των </a:t>
            </a:r>
            <a:r>
              <a:rPr lang="en-US" sz="2000" dirty="0" err="1">
                <a:latin typeface="Garamond" panose="02020404030301010803" pitchFamily="18" charset="0"/>
                <a:sym typeface="Wingdings" panose="05000000000000000000" pitchFamily="2" charset="2"/>
              </a:rPr>
              <a:t>Juvina</a:t>
            </a:r>
            <a:r>
              <a:rPr lang="en-US" sz="2000" dirty="0">
                <a:latin typeface="Garamond" panose="02020404030301010803" pitchFamily="18" charset="0"/>
                <a:sym typeface="Wingdings" panose="05000000000000000000" pitchFamily="2" charset="2"/>
              </a:rPr>
              <a:t> &amp; </a:t>
            </a:r>
            <a:r>
              <a:rPr lang="en-US" sz="2000" dirty="0" err="1">
                <a:latin typeface="Garamond" panose="02020404030301010803" pitchFamily="18" charset="0"/>
                <a:sym typeface="Wingdings" panose="05000000000000000000" pitchFamily="2" charset="2"/>
              </a:rPr>
              <a:t>Oostendorp</a:t>
            </a:r>
            <a:r>
              <a:rPr lang="en-US" sz="2000" dirty="0">
                <a:latin typeface="Garamond" panose="02020404030301010803" pitchFamily="18" charset="0"/>
                <a:sym typeface="Wingdings" panose="05000000000000000000" pitchFamily="2" charset="2"/>
              </a:rPr>
              <a:t> </a:t>
            </a:r>
            <a:r>
              <a:rPr lang="el-GR" sz="2000" dirty="0">
                <a:latin typeface="Garamond" panose="02020404030301010803" pitchFamily="18" charset="0"/>
                <a:sym typeface="Wingdings" panose="05000000000000000000" pitchFamily="2" charset="2"/>
              </a:rPr>
              <a:t>(2004) που υποστηρίζουν ότι η πλοήγηση του χρήστη στο διαδίκτυο  μπορεί να μοντελοποιηθεί με τη μελέτη εξατομικευμένων διαφορών και των μετρήσεων της συμπεριφοράς, χρησιμοποιώντας την τεχνική </a:t>
            </a:r>
            <a:r>
              <a:rPr lang="en-US" sz="2000" dirty="0">
                <a:latin typeface="Garamond" panose="02020404030301010803" pitchFamily="18" charset="0"/>
                <a:sym typeface="Wingdings" panose="05000000000000000000" pitchFamily="2" charset="2"/>
              </a:rPr>
              <a:t>Latent Semantic Analysis. </a:t>
            </a:r>
          </a:p>
          <a:p>
            <a:pPr>
              <a:buClr>
                <a:srgbClr val="0070C0"/>
              </a:buClr>
              <a:buFont typeface="Wingdings" panose="05000000000000000000" pitchFamily="2" charset="2"/>
              <a:buChar char="¯"/>
            </a:pPr>
            <a:r>
              <a:rPr lang="en-US" sz="2000" dirty="0">
                <a:latin typeface="Garamond" panose="02020404030301010803" pitchFamily="18" charset="0"/>
                <a:sym typeface="Wingdings" panose="05000000000000000000" pitchFamily="2" charset="2"/>
              </a:rPr>
              <a:t>To </a:t>
            </a:r>
            <a:r>
              <a:rPr lang="el-GR" sz="2000" dirty="0">
                <a:latin typeface="Garamond" panose="02020404030301010803" pitchFamily="18" charset="0"/>
                <a:sym typeface="Wingdings" panose="05000000000000000000" pitchFamily="2" charset="2"/>
              </a:rPr>
              <a:t>σύστημα </a:t>
            </a:r>
            <a:r>
              <a:rPr lang="en-US" sz="2000" dirty="0">
                <a:latin typeface="Garamond" panose="02020404030301010803" pitchFamily="18" charset="0"/>
                <a:sym typeface="Wingdings" panose="05000000000000000000" pitchFamily="2" charset="2"/>
              </a:rPr>
              <a:t>DEPTHS </a:t>
            </a:r>
            <a:r>
              <a:rPr lang="el-GR" sz="2000" dirty="0">
                <a:latin typeface="Garamond" panose="02020404030301010803" pitchFamily="18" charset="0"/>
                <a:sym typeface="Wingdings" panose="05000000000000000000" pitchFamily="2" charset="2"/>
              </a:rPr>
              <a:t>που χρησιμοποιεί σχεδιαστικά μοτίβα ενσωματώνοντας την υπηρεσία του σημασιολογικού σχολιασμού και των υπηρεσιών εκμάθησης του περιβάλλοντος  (</a:t>
            </a:r>
            <a:r>
              <a:rPr lang="en-US" sz="2000" dirty="0">
                <a:latin typeface="Garamond" panose="02020404030301010803" pitchFamily="18" charset="0"/>
                <a:sym typeface="Wingdings" panose="05000000000000000000" pitchFamily="2" charset="2"/>
              </a:rPr>
              <a:t>context- aware learning)</a:t>
            </a:r>
            <a:r>
              <a:rPr lang="el-GR" sz="2000" dirty="0">
                <a:latin typeface="Garamond" panose="02020404030301010803" pitchFamily="18" charset="0"/>
                <a:sym typeface="Wingdings" panose="05000000000000000000" pitchFamily="2" charset="2"/>
              </a:rPr>
              <a:t> για τη βελτίωση της επίδοσης των μαθητών </a:t>
            </a:r>
            <a:endParaRPr lang="el-GR" sz="2000" dirty="0">
              <a:latin typeface="Garamond" panose="02020404030301010803" pitchFamily="18" charset="0"/>
            </a:endParaRPr>
          </a:p>
        </p:txBody>
      </p:sp>
    </p:spTree>
    <p:extLst>
      <p:ext uri="{BB962C8B-B14F-4D97-AF65-F5344CB8AC3E}">
        <p14:creationId xmlns:p14="http://schemas.microsoft.com/office/powerpoint/2010/main" val="42784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E513A9-B7E6-3AEF-93A0-DF2626DFB98A}"/>
              </a:ext>
            </a:extLst>
          </p:cNvPr>
          <p:cNvSpPr>
            <a:spLocks noGrp="1"/>
          </p:cNvSpPr>
          <p:nvPr>
            <p:ph idx="1"/>
          </p:nvPr>
        </p:nvSpPr>
        <p:spPr>
          <a:xfrm>
            <a:off x="2306072" y="1333686"/>
            <a:ext cx="9189619" cy="5487476"/>
          </a:xfrm>
        </p:spPr>
        <p:txBody>
          <a:bodyPr>
            <a:normAutofit/>
          </a:bodyPr>
          <a:lstStyle/>
          <a:p>
            <a:pPr>
              <a:buClr>
                <a:srgbClr val="0070C0"/>
              </a:buClr>
              <a:buFont typeface="Wingdings" panose="05000000000000000000" pitchFamily="2" charset="2"/>
              <a:buChar char="¯"/>
            </a:pPr>
            <a:r>
              <a:rPr lang="el-GR" sz="2400" dirty="0">
                <a:latin typeface="Garamond" panose="02020404030301010803" pitchFamily="18" charset="0"/>
              </a:rPr>
              <a:t>Το σύστημα </a:t>
            </a:r>
            <a:r>
              <a:rPr lang="en-US" sz="2400" dirty="0">
                <a:latin typeface="Garamond" panose="02020404030301010803" pitchFamily="18" charset="0"/>
              </a:rPr>
              <a:t>GRAPPLE </a:t>
            </a:r>
            <a:r>
              <a:rPr lang="el-GR" sz="2400" dirty="0">
                <a:latin typeface="Garamond" panose="02020404030301010803" pitchFamily="18" charset="0"/>
              </a:rPr>
              <a:t>λειτουργεί ως πλατφόρμα για να ενσωματωθούν τα Συστήματα Διαχείρισης Μάθησης (</a:t>
            </a:r>
            <a:r>
              <a:rPr lang="en-US" sz="2400" dirty="0">
                <a:latin typeface="Garamond" panose="02020404030301010803" pitchFamily="18" charset="0"/>
              </a:rPr>
              <a:t>Learning Management Systems)</a:t>
            </a:r>
            <a:r>
              <a:rPr lang="el-GR" sz="2400" dirty="0">
                <a:latin typeface="Garamond" panose="02020404030301010803" pitchFamily="18" charset="0"/>
              </a:rPr>
              <a:t>. Δεν δίνει έμφαση στις λεπτομερείς </a:t>
            </a:r>
            <a:r>
              <a:rPr lang="el-GR" sz="2400" dirty="0" err="1">
                <a:latin typeface="Garamond" panose="02020404030301010803" pitchFamily="18" charset="0"/>
              </a:rPr>
              <a:t>διαδράσεις</a:t>
            </a:r>
            <a:r>
              <a:rPr lang="el-GR" sz="2400" dirty="0">
                <a:latin typeface="Garamond" panose="02020404030301010803" pitchFamily="18" charset="0"/>
              </a:rPr>
              <a:t> με τους χρήστες, αλλά ενοποιεί χαρακτηριστικά εξατομίκευσης και προσαρμοστικότητας </a:t>
            </a:r>
          </a:p>
          <a:p>
            <a:pPr>
              <a:buClr>
                <a:srgbClr val="0070C0"/>
              </a:buClr>
              <a:buFont typeface="Wingdings" panose="05000000000000000000" pitchFamily="2" charset="2"/>
              <a:buChar char="¯"/>
            </a:pPr>
            <a:r>
              <a:rPr lang="el-GR" sz="2400" dirty="0">
                <a:latin typeface="Garamond" panose="02020404030301010803" pitchFamily="18" charset="0"/>
              </a:rPr>
              <a:t>Το </a:t>
            </a:r>
            <a:r>
              <a:rPr lang="en-US" sz="2400" dirty="0">
                <a:latin typeface="Garamond" panose="02020404030301010803" pitchFamily="18" charset="0"/>
              </a:rPr>
              <a:t>Moodle </a:t>
            </a:r>
            <a:r>
              <a:rPr lang="el-GR" sz="2400" dirty="0">
                <a:latin typeface="Garamond" panose="02020404030301010803" pitchFamily="18" charset="0"/>
              </a:rPr>
              <a:t>είναι ένα σύστημα Διαχείρισης Μαθημάτων Ανοιχτού Κώδικα, που ενθαρρύνει τη συνεργασία μεταξύ των μαθητών και ευέλικτο σχετικά με την οργάνωση των μαθημάτων </a:t>
            </a:r>
          </a:p>
          <a:p>
            <a:pPr>
              <a:buClr>
                <a:srgbClr val="0070C0"/>
              </a:buClr>
              <a:buFont typeface="Wingdings" panose="05000000000000000000" pitchFamily="2" charset="2"/>
              <a:buChar char="¯"/>
            </a:pPr>
            <a:endParaRPr lang="el-GR" sz="2400" dirty="0">
              <a:latin typeface="Garamond" panose="02020404030301010803" pitchFamily="18" charset="0"/>
            </a:endParaRPr>
          </a:p>
        </p:txBody>
      </p:sp>
    </p:spTree>
    <p:extLst>
      <p:ext uri="{BB962C8B-B14F-4D97-AF65-F5344CB8AC3E}">
        <p14:creationId xmlns:p14="http://schemas.microsoft.com/office/powerpoint/2010/main" val="44208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E483E3-3A27-862C-EF9E-DFD4C1995EC5}"/>
              </a:ext>
            </a:extLst>
          </p:cNvPr>
          <p:cNvSpPr>
            <a:spLocks noGrp="1"/>
          </p:cNvSpPr>
          <p:nvPr>
            <p:ph type="title"/>
          </p:nvPr>
        </p:nvSpPr>
        <p:spPr>
          <a:xfrm>
            <a:off x="2457728" y="218206"/>
            <a:ext cx="8832780" cy="1044112"/>
          </a:xfrm>
        </p:spPr>
        <p:txBody>
          <a:bodyPr>
            <a:normAutofit fontScale="90000"/>
          </a:bodyPr>
          <a:lstStyle/>
          <a:p>
            <a:pPr algn="ctr"/>
            <a:r>
              <a:rPr lang="el-GR" sz="3200" b="1" dirty="0">
                <a:effectLst>
                  <a:outerShdw blurRad="38100" dist="38100" dir="2700000" algn="tl">
                    <a:srgbClr val="000000">
                      <a:alpha val="43137"/>
                    </a:srgbClr>
                  </a:outerShdw>
                </a:effectLst>
                <a:latin typeface="Garamond" panose="02020404030301010803" pitchFamily="18" charset="0"/>
              </a:rPr>
              <a:t>Εξατομίκευση σε συστήματα διαχείρισης εκμάθησης λεξιλογίου</a:t>
            </a:r>
          </a:p>
        </p:txBody>
      </p:sp>
      <p:sp>
        <p:nvSpPr>
          <p:cNvPr id="3" name="Θέση περιεχομένου 2">
            <a:extLst>
              <a:ext uri="{FF2B5EF4-FFF2-40B4-BE49-F238E27FC236}">
                <a16:creationId xmlns:a16="http://schemas.microsoft.com/office/drawing/2014/main" id="{79D13B11-8291-222D-1A57-DC88F08F2C2F}"/>
              </a:ext>
            </a:extLst>
          </p:cNvPr>
          <p:cNvSpPr>
            <a:spLocks noGrp="1"/>
          </p:cNvSpPr>
          <p:nvPr>
            <p:ph idx="1"/>
          </p:nvPr>
        </p:nvSpPr>
        <p:spPr>
          <a:xfrm>
            <a:off x="2457728" y="1574552"/>
            <a:ext cx="9046884" cy="4336670"/>
          </a:xfrm>
        </p:spPr>
        <p:txBody>
          <a:bodyPr/>
          <a:lstStyle/>
          <a:p>
            <a:pPr>
              <a:buClr>
                <a:srgbClr val="00B050"/>
              </a:buClr>
              <a:buFont typeface="Century Gothic" panose="020B0502020202020204" pitchFamily="34" charset="0"/>
              <a:buChar char="♦"/>
            </a:pPr>
            <a:r>
              <a:rPr lang="el-GR" dirty="0">
                <a:latin typeface="Garamond" panose="02020404030301010803" pitchFamily="18" charset="0"/>
              </a:rPr>
              <a:t>Η ψυχογλωσσολογική μέθοδος των </a:t>
            </a:r>
            <a:r>
              <a:rPr lang="en-US" dirty="0" err="1">
                <a:latin typeface="Garamond" panose="02020404030301010803" pitchFamily="18" charset="0"/>
              </a:rPr>
              <a:t>Gamper</a:t>
            </a:r>
            <a:r>
              <a:rPr lang="en-US" dirty="0">
                <a:latin typeface="Garamond" panose="02020404030301010803" pitchFamily="18" charset="0"/>
              </a:rPr>
              <a:t> &amp; Knapp (2002)</a:t>
            </a:r>
            <a:r>
              <a:rPr lang="el-GR" dirty="0">
                <a:latin typeface="Garamond" panose="02020404030301010803" pitchFamily="18" charset="0"/>
              </a:rPr>
              <a:t> εφαρμόζει προσαρμοστικά πολυμέσα, ωστόσο το προτεινόμενο σύστημα δεν λαμβάνει απευθείας τροφοδότηση από τον μαθητή </a:t>
            </a:r>
            <a:r>
              <a:rPr lang="el-GR" dirty="0">
                <a:latin typeface="Garamond" panose="02020404030301010803" pitchFamily="18" charset="0"/>
                <a:sym typeface="Wingdings" panose="05000000000000000000" pitchFamily="2" charset="2"/>
              </a:rPr>
              <a:t> υποθέτει μόνο τις προτιμήσεις του κάθε χρήστη, πράγμα που είναι δυνατό να επιβεβαιωθεί στη συνέχεια, εφαρμόζοντας το προσαρμοσμένο περιεχόμενο </a:t>
            </a:r>
          </a:p>
          <a:p>
            <a:pPr>
              <a:buClr>
                <a:srgbClr val="00B050"/>
              </a:buClr>
              <a:buFont typeface="Century Gothic" panose="020B0502020202020204" pitchFamily="34" charset="0"/>
              <a:buChar char="♦"/>
            </a:pPr>
            <a:r>
              <a:rPr lang="el-GR" dirty="0">
                <a:latin typeface="Garamond" panose="02020404030301010803" pitchFamily="18" charset="0"/>
                <a:sym typeface="Wingdings" panose="05000000000000000000" pitchFamily="2" charset="2"/>
              </a:rPr>
              <a:t>Το σύστημα </a:t>
            </a:r>
            <a:r>
              <a:rPr lang="en-US" dirty="0" err="1">
                <a:latin typeface="Garamond" panose="02020404030301010803" pitchFamily="18" charset="0"/>
                <a:sym typeface="Wingdings" panose="05000000000000000000" pitchFamily="2" charset="2"/>
              </a:rPr>
              <a:t>VocaTest</a:t>
            </a:r>
            <a:r>
              <a:rPr lang="el-GR" dirty="0">
                <a:latin typeface="Garamond" panose="02020404030301010803" pitchFamily="18" charset="0"/>
                <a:sym typeface="Wingdings" panose="05000000000000000000" pitchFamily="2" charset="2"/>
              </a:rPr>
              <a:t>, βασίζεται στην έμμεση τροφοδότηση, που λαμβάνει υπόψη τα αποτελέσματα των μαθητών στις δοκιμασίες (</a:t>
            </a:r>
            <a:r>
              <a:rPr lang="en-US" dirty="0">
                <a:latin typeface="Garamond" panose="02020404030301010803" pitchFamily="18" charset="0"/>
                <a:sym typeface="Wingdings" panose="05000000000000000000" pitchFamily="2" charset="2"/>
              </a:rPr>
              <a:t>test)</a:t>
            </a:r>
            <a:r>
              <a:rPr lang="el-GR" dirty="0">
                <a:latin typeface="Garamond" panose="02020404030301010803" pitchFamily="18" charset="0"/>
                <a:sym typeface="Wingdings" panose="05000000000000000000" pitchFamily="2" charset="2"/>
              </a:rPr>
              <a:t> στο τέλος του κάθε μαθήματος, ώστε να μπορούν να συμπεραίνουν τις προτιμήσεις τους </a:t>
            </a:r>
          </a:p>
          <a:p>
            <a:pPr>
              <a:buClr>
                <a:srgbClr val="00B050"/>
              </a:buClr>
              <a:buFont typeface="Century Gothic" panose="020B0502020202020204" pitchFamily="34" charset="0"/>
              <a:buChar char="♦"/>
            </a:pPr>
            <a:r>
              <a:rPr lang="el-GR" dirty="0">
                <a:latin typeface="Garamond" panose="02020404030301010803" pitchFamily="18" charset="0"/>
                <a:sym typeface="Wingdings" panose="05000000000000000000" pitchFamily="2" charset="2"/>
              </a:rPr>
              <a:t>Η στρατηγική δημιουργίας παιχνιδιών (</a:t>
            </a:r>
            <a:r>
              <a:rPr lang="en-US" dirty="0">
                <a:latin typeface="Garamond" panose="02020404030301010803" pitchFamily="18" charset="0"/>
                <a:sym typeface="Wingdings" panose="05000000000000000000" pitchFamily="2" charset="2"/>
              </a:rPr>
              <a:t>Yoshimoto, 2008)</a:t>
            </a:r>
            <a:r>
              <a:rPr lang="el-GR" dirty="0">
                <a:latin typeface="Garamond" panose="02020404030301010803" pitchFamily="18" charset="0"/>
                <a:sym typeface="Wingdings" panose="05000000000000000000" pitchFamily="2" charset="2"/>
              </a:rPr>
              <a:t>, ώστε να βοηθηθεί ο μαθητής καν να κατακτήσει ευκολότερα το </a:t>
            </a:r>
            <a:r>
              <a:rPr lang="el-GR" dirty="0" err="1">
                <a:latin typeface="Garamond" panose="02020404030301010803" pitchFamily="18" charset="0"/>
                <a:sym typeface="Wingdings" panose="05000000000000000000" pitchFamily="2" charset="2"/>
              </a:rPr>
              <a:t>νεοεισαχθέν</a:t>
            </a:r>
            <a:r>
              <a:rPr lang="el-GR" dirty="0">
                <a:latin typeface="Garamond" panose="02020404030301010803" pitchFamily="18" charset="0"/>
                <a:sym typeface="Wingdings" panose="05000000000000000000" pitchFamily="2" charset="2"/>
              </a:rPr>
              <a:t> λεξιλόγιο. </a:t>
            </a:r>
            <a:r>
              <a:rPr lang="el-GR" b="1" dirty="0">
                <a:latin typeface="Garamond" panose="02020404030301010803" pitchFamily="18" charset="0"/>
                <a:sym typeface="Wingdings" panose="05000000000000000000" pitchFamily="2" charset="2"/>
              </a:rPr>
              <a:t>Όμως: </a:t>
            </a:r>
            <a:r>
              <a:rPr lang="el-GR" dirty="0">
                <a:latin typeface="Garamond" panose="02020404030301010803" pitchFamily="18" charset="0"/>
                <a:sym typeface="Wingdings" panose="05000000000000000000" pitchFamily="2" charset="2"/>
              </a:rPr>
              <a:t>οι μέθοδοι βασίζονται κυρίως σε υποθέσεις και όχι σε εφαρμοσμένα μαθηματικά και αλγόριθμους. </a:t>
            </a:r>
          </a:p>
          <a:p>
            <a:pPr>
              <a:buClr>
                <a:srgbClr val="00B050"/>
              </a:buClr>
              <a:buFont typeface="Century Gothic" panose="020B0502020202020204" pitchFamily="34" charset="0"/>
              <a:buChar char="♦"/>
            </a:pPr>
            <a:r>
              <a:rPr lang="el-GR" dirty="0">
                <a:latin typeface="Garamond" panose="02020404030301010803" pitchFamily="18" charset="0"/>
                <a:sym typeface="Wingdings" panose="05000000000000000000" pitchFamily="2" charset="2"/>
              </a:rPr>
              <a:t>Ο </a:t>
            </a:r>
            <a:r>
              <a:rPr lang="en-US" dirty="0">
                <a:latin typeface="Garamond" panose="02020404030301010803" pitchFamily="18" charset="0"/>
                <a:sym typeface="Wingdings" panose="05000000000000000000" pitchFamily="2" charset="2"/>
              </a:rPr>
              <a:t>Chen (2008) </a:t>
            </a:r>
            <a:r>
              <a:rPr lang="el-GR" dirty="0">
                <a:latin typeface="Garamond" panose="02020404030301010803" pitchFamily="18" charset="0"/>
                <a:sym typeface="Wingdings" panose="05000000000000000000" pitchFamily="2" charset="2"/>
              </a:rPr>
              <a:t>παρουσιάζει μηχανισμούς αυτορρυθμιζόμενης μάθησης (</a:t>
            </a:r>
            <a:r>
              <a:rPr lang="en-US" dirty="0">
                <a:latin typeface="Garamond" panose="02020404030301010803" pitchFamily="18" charset="0"/>
                <a:sym typeface="Wingdings" panose="05000000000000000000" pitchFamily="2" charset="2"/>
              </a:rPr>
              <a:t>self-regulated learning assisted mechanisms)</a:t>
            </a:r>
            <a:r>
              <a:rPr lang="el-GR" dirty="0">
                <a:latin typeface="Garamond" panose="02020404030301010803" pitchFamily="18" charset="0"/>
                <a:sym typeface="Wingdings" panose="05000000000000000000" pitchFamily="2" charset="2"/>
              </a:rPr>
              <a:t> που </a:t>
            </a:r>
            <a:r>
              <a:rPr lang="el-GR" dirty="0" err="1">
                <a:latin typeface="Garamond" panose="02020404030301010803" pitchFamily="18" charset="0"/>
                <a:sym typeface="Wingdings" panose="05000000000000000000" pitchFamily="2" charset="2"/>
              </a:rPr>
              <a:t>μπόρούν</a:t>
            </a:r>
            <a:r>
              <a:rPr lang="el-GR" dirty="0">
                <a:latin typeface="Garamond" panose="02020404030301010803" pitchFamily="18" charset="0"/>
                <a:sym typeface="Wingdings" panose="05000000000000000000" pitchFamily="2" charset="2"/>
              </a:rPr>
              <a:t> να καλλιεργήσουν τις ικανότητες που έχουν οι μαθητές χρησιμοποιώντας τον προτεινόμενο μηχανισμό με άμεση τροφοδότηση από τους ίδιους </a:t>
            </a:r>
            <a:endParaRPr lang="el-GR" dirty="0">
              <a:latin typeface="Garamond" panose="02020404030301010803" pitchFamily="18" charset="0"/>
            </a:endParaRPr>
          </a:p>
        </p:txBody>
      </p:sp>
    </p:spTree>
    <p:extLst>
      <p:ext uri="{BB962C8B-B14F-4D97-AF65-F5344CB8AC3E}">
        <p14:creationId xmlns:p14="http://schemas.microsoft.com/office/powerpoint/2010/main" val="132204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C7D298-0053-9CAC-32BA-946359715220}"/>
              </a:ext>
            </a:extLst>
          </p:cNvPr>
          <p:cNvSpPr>
            <a:spLocks noGrp="1"/>
          </p:cNvSpPr>
          <p:nvPr>
            <p:ph idx="1"/>
          </p:nvPr>
        </p:nvSpPr>
        <p:spPr>
          <a:xfrm>
            <a:off x="1926931" y="1668222"/>
            <a:ext cx="9577682" cy="4243000"/>
          </a:xfrm>
        </p:spPr>
        <p:txBody>
          <a:bodyPr/>
          <a:lstStyle/>
          <a:p>
            <a:pPr>
              <a:buFont typeface="Wingdings" panose="05000000000000000000" pitchFamily="2" charset="2"/>
              <a:buChar char="v"/>
            </a:pPr>
            <a:r>
              <a:rPr lang="el-GR" dirty="0">
                <a:latin typeface="Garamond" panose="02020404030301010803" pitchFamily="18" charset="0"/>
              </a:rPr>
              <a:t>Η </a:t>
            </a:r>
            <a:r>
              <a:rPr lang="en-US" dirty="0">
                <a:latin typeface="Garamond" panose="02020404030301010803" pitchFamily="18" charset="0"/>
              </a:rPr>
              <a:t>Item Response Theory (IRT) </a:t>
            </a:r>
            <a:r>
              <a:rPr lang="el-GR" dirty="0">
                <a:latin typeface="Garamond" panose="02020404030301010803" pitchFamily="18" charset="0"/>
              </a:rPr>
              <a:t>λαμβάνει υπόψη τόσο τη δυσκολία του μαθησιακού υλικού, όσο και τις ικανότητες του μαθητή, ώστε να παρέχει πλήρως εξατομικευμένα μαθησιακά μονοπάτια στους μαθητές </a:t>
            </a:r>
          </a:p>
          <a:p>
            <a:pPr marL="0" indent="0">
              <a:buNone/>
            </a:pPr>
            <a:r>
              <a:rPr lang="el-GR" dirty="0">
                <a:latin typeface="Garamond" panose="02020404030301010803" pitchFamily="18" charset="0"/>
              </a:rPr>
              <a:t>Πχ η χαρακτηριστική λειτουργία του αντικειμένου, η οποία προτάθηκε από τον </a:t>
            </a:r>
            <a:r>
              <a:rPr lang="en-US" dirty="0">
                <a:latin typeface="Garamond" panose="02020404030301010803" pitchFamily="18" charset="0"/>
              </a:rPr>
              <a:t>Rasch (1980) </a:t>
            </a:r>
            <a:r>
              <a:rPr lang="el-GR" dirty="0">
                <a:latin typeface="Garamond" panose="02020404030301010803" pitchFamily="18" charset="0"/>
              </a:rPr>
              <a:t>και χρησιμοποιεί μία παράμετρο για να </a:t>
            </a:r>
            <a:r>
              <a:rPr lang="el-GR" dirty="0" err="1">
                <a:latin typeface="Garamond" panose="02020404030301010803" pitchFamily="18" charset="0"/>
              </a:rPr>
              <a:t>μοντελοποιήσει</a:t>
            </a:r>
            <a:r>
              <a:rPr lang="el-GR" dirty="0">
                <a:latin typeface="Garamond" panose="02020404030301010803" pitchFamily="18" charset="0"/>
              </a:rPr>
              <a:t> το υλικό του μαθήματος </a:t>
            </a:r>
          </a:p>
          <a:p>
            <a:pPr>
              <a:buFont typeface="Wingdings" panose="05000000000000000000" pitchFamily="2" charset="2"/>
              <a:buChar char="v"/>
            </a:pPr>
            <a:r>
              <a:rPr lang="el-GR" dirty="0">
                <a:latin typeface="Garamond" panose="02020404030301010803" pitchFamily="18" charset="0"/>
              </a:rPr>
              <a:t>Οι </a:t>
            </a:r>
            <a:r>
              <a:rPr lang="en-US" dirty="0" err="1">
                <a:latin typeface="Garamond" panose="02020404030301010803" pitchFamily="18" charset="0"/>
              </a:rPr>
              <a:t>Baylari</a:t>
            </a:r>
            <a:r>
              <a:rPr lang="en-US" dirty="0">
                <a:latin typeface="Garamond" panose="02020404030301010803" pitchFamily="18" charset="0"/>
              </a:rPr>
              <a:t> &amp; </a:t>
            </a:r>
            <a:r>
              <a:rPr lang="en-US" dirty="0" err="1">
                <a:latin typeface="Garamond" panose="02020404030301010803" pitchFamily="18" charset="0"/>
              </a:rPr>
              <a:t>Montazer</a:t>
            </a:r>
            <a:r>
              <a:rPr lang="en-US" dirty="0">
                <a:latin typeface="Garamond" panose="02020404030301010803" pitchFamily="18" charset="0"/>
              </a:rPr>
              <a:t> (2009) </a:t>
            </a:r>
            <a:r>
              <a:rPr lang="el-GR" dirty="0">
                <a:latin typeface="Garamond" panose="02020404030301010803" pitchFamily="18" charset="0"/>
              </a:rPr>
              <a:t>συνυπολογίζοντας τη μεγάλη σημασία των </a:t>
            </a:r>
            <a:r>
              <a:rPr lang="en-US" dirty="0">
                <a:latin typeface="Garamond" panose="02020404030301010803" pitchFamily="18" charset="0"/>
              </a:rPr>
              <a:t>test </a:t>
            </a:r>
            <a:r>
              <a:rPr lang="el-GR" dirty="0">
                <a:latin typeface="Garamond" panose="02020404030301010803" pitchFamily="18" charset="0"/>
              </a:rPr>
              <a:t>προτείνουν ένα εξατομικευμένο </a:t>
            </a:r>
            <a:r>
              <a:rPr lang="el-GR" dirty="0" err="1">
                <a:latin typeface="Garamond" panose="02020404030301010803" pitchFamily="18" charset="0"/>
              </a:rPr>
              <a:t>πολυδραστικό</a:t>
            </a:r>
            <a:r>
              <a:rPr lang="el-GR" dirty="0">
                <a:latin typeface="Garamond" panose="02020404030301010803" pitchFamily="18" charset="0"/>
              </a:rPr>
              <a:t> </a:t>
            </a:r>
            <a:r>
              <a:rPr lang="en-US" dirty="0">
                <a:latin typeface="Garamond" panose="02020404030301010803" pitchFamily="18" charset="0"/>
              </a:rPr>
              <a:t>(multiagent) </a:t>
            </a:r>
            <a:r>
              <a:rPr lang="el-GR" dirty="0">
                <a:latin typeface="Garamond" panose="02020404030301010803" pitchFamily="18" charset="0"/>
              </a:rPr>
              <a:t>σύστημα εκμάθησης από απόσταση, βασισμένο στη </a:t>
            </a:r>
            <a:r>
              <a:rPr lang="en-US" dirty="0">
                <a:latin typeface="Garamond" panose="02020404030301010803" pitchFamily="18" charset="0"/>
              </a:rPr>
              <a:t>IRT</a:t>
            </a:r>
            <a:r>
              <a:rPr lang="el-GR" dirty="0">
                <a:latin typeface="Garamond" panose="02020404030301010803" pitchFamily="18" charset="0"/>
              </a:rPr>
              <a:t> και στα Τεχνητά </a:t>
            </a:r>
            <a:r>
              <a:rPr lang="el-GR" dirty="0" err="1">
                <a:latin typeface="Garamond" panose="02020404030301010803" pitchFamily="18" charset="0"/>
              </a:rPr>
              <a:t>Νευρωνικά</a:t>
            </a:r>
            <a:r>
              <a:rPr lang="el-GR" dirty="0">
                <a:latin typeface="Garamond" panose="02020404030301010803" pitchFamily="18" charset="0"/>
              </a:rPr>
              <a:t> Δίκτυα (</a:t>
            </a:r>
            <a:r>
              <a:rPr lang="en-US" dirty="0">
                <a:latin typeface="Garamond" panose="02020404030301010803" pitchFamily="18" charset="0"/>
              </a:rPr>
              <a:t>Artificial Neural Network, ANN), </a:t>
            </a:r>
            <a:r>
              <a:rPr lang="el-GR" dirty="0">
                <a:latin typeface="Garamond" panose="02020404030301010803" pitchFamily="18" charset="0"/>
              </a:rPr>
              <a:t>η οποία με βάση τον κάθε μαθητή παρουσιάζει προσαρμοσμένες δοκιμασίες και εξατομικευμένες συστάσεις</a:t>
            </a:r>
          </a:p>
          <a:p>
            <a:pPr>
              <a:buFont typeface="Wingdings" panose="05000000000000000000" pitchFamily="2" charset="2"/>
              <a:buChar char="v"/>
            </a:pPr>
            <a:r>
              <a:rPr lang="el-GR" dirty="0">
                <a:latin typeface="Garamond" panose="02020404030301010803" pitchFamily="18" charset="0"/>
              </a:rPr>
              <a:t>Αυτοί οι </a:t>
            </a:r>
            <a:r>
              <a:rPr lang="en-US" dirty="0">
                <a:latin typeface="Garamond" panose="02020404030301010803" pitchFamily="18" charset="0"/>
              </a:rPr>
              <a:t>agents </a:t>
            </a:r>
            <a:r>
              <a:rPr lang="el-GR" dirty="0">
                <a:latin typeface="Garamond" panose="02020404030301010803" pitchFamily="18" charset="0"/>
              </a:rPr>
              <a:t>προσθέτουν προσαρμοστικότητα και διαδραστικότητα στο μαθησιακό περιβάλλον και λειτουργούν ως ανθρώπινος σύμβουλος, που καθοδηγεί τους μαθητές σε οικείο και εξατομικευμένο </a:t>
            </a:r>
            <a:r>
              <a:rPr lang="el-GR" dirty="0" err="1">
                <a:latin typeface="Garamond" panose="02020404030301010803" pitchFamily="18" charset="0"/>
              </a:rPr>
              <a:t>πειβάλλον</a:t>
            </a:r>
            <a:r>
              <a:rPr lang="el-GR" dirty="0">
                <a:latin typeface="Garamond" panose="02020404030301010803" pitchFamily="18" charset="0"/>
              </a:rPr>
              <a:t>. </a:t>
            </a:r>
          </a:p>
          <a:p>
            <a:pPr>
              <a:buFont typeface="Wingdings" panose="05000000000000000000" pitchFamily="2" charset="2"/>
              <a:buChar char="v"/>
            </a:pPr>
            <a:r>
              <a:rPr lang="el-GR" dirty="0">
                <a:latin typeface="Garamond" panose="02020404030301010803" pitchFamily="18" charset="0"/>
              </a:rPr>
              <a:t>Στην έρευνα προτείνεται και ένα πλαίσιο προσαρμοστικών δοκιμασιών που θα χρησιμοποιηθούν ως </a:t>
            </a:r>
            <a:r>
              <a:rPr lang="en-US" dirty="0">
                <a:latin typeface="Garamond" panose="02020404030301010803" pitchFamily="18" charset="0"/>
              </a:rPr>
              <a:t>meta-test</a:t>
            </a:r>
            <a:r>
              <a:rPr lang="el-GR" dirty="0">
                <a:latin typeface="Garamond" panose="02020404030301010803" pitchFamily="18" charset="0"/>
              </a:rPr>
              <a:t>, δηλ. εμπλουτισμένες δοκιμασίες </a:t>
            </a:r>
          </a:p>
        </p:txBody>
      </p:sp>
      <p:sp>
        <p:nvSpPr>
          <p:cNvPr id="4" name="TextBox 3">
            <a:extLst>
              <a:ext uri="{FF2B5EF4-FFF2-40B4-BE49-F238E27FC236}">
                <a16:creationId xmlns:a16="http://schemas.microsoft.com/office/drawing/2014/main" id="{A79E5A76-8E98-D91B-46E5-501983C12177}"/>
              </a:ext>
            </a:extLst>
          </p:cNvPr>
          <p:cNvSpPr txBox="1"/>
          <p:nvPr/>
        </p:nvSpPr>
        <p:spPr>
          <a:xfrm>
            <a:off x="2471109" y="205182"/>
            <a:ext cx="7721105" cy="1077218"/>
          </a:xfrm>
          <a:prstGeom prst="rect">
            <a:avLst/>
          </a:prstGeom>
          <a:noFill/>
        </p:spPr>
        <p:txBody>
          <a:bodyPr wrap="square" rtlCol="0">
            <a:spAutoFit/>
          </a:bodyPr>
          <a:lstStyle/>
          <a:p>
            <a:pPr algn="ctr"/>
            <a:r>
              <a:rPr lang="el-GR" sz="3200" b="1" dirty="0">
                <a:effectLst>
                  <a:outerShdw blurRad="38100" dist="38100" dir="2700000" algn="tl">
                    <a:srgbClr val="000000">
                      <a:alpha val="43137"/>
                    </a:srgbClr>
                  </a:outerShdw>
                </a:effectLst>
                <a:latin typeface="Garamond" panose="02020404030301010803" pitchFamily="18" charset="0"/>
              </a:rPr>
              <a:t>Μηχανισμοί εξατομίκευσης: Θεωρία Απόκρισης Αντικειμένου </a:t>
            </a:r>
          </a:p>
        </p:txBody>
      </p:sp>
    </p:spTree>
    <p:extLst>
      <p:ext uri="{BB962C8B-B14F-4D97-AF65-F5344CB8AC3E}">
        <p14:creationId xmlns:p14="http://schemas.microsoft.com/office/powerpoint/2010/main" val="4361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1407D8-7F9F-1ECE-B777-81557A348485}"/>
              </a:ext>
            </a:extLst>
          </p:cNvPr>
          <p:cNvSpPr>
            <a:spLocks noGrp="1"/>
          </p:cNvSpPr>
          <p:nvPr>
            <p:ph type="title"/>
          </p:nvPr>
        </p:nvSpPr>
        <p:spPr>
          <a:xfrm>
            <a:off x="2230244" y="232742"/>
            <a:ext cx="8957673" cy="714036"/>
          </a:xfrm>
        </p:spPr>
        <p:txBody>
          <a:bodyPr/>
          <a:lstStyle/>
          <a:p>
            <a:pPr algn="ctr"/>
            <a:r>
              <a:rPr lang="el-GR" b="1" dirty="0">
                <a:effectLst>
                  <a:outerShdw blurRad="38100" dist="38100" dir="2700000" algn="tl">
                    <a:srgbClr val="000000">
                      <a:alpha val="43137"/>
                    </a:srgbClr>
                  </a:outerShdw>
                </a:effectLst>
                <a:latin typeface="Garamond" panose="02020404030301010803" pitchFamily="18" charset="0"/>
              </a:rPr>
              <a:t>Οι γενικές αρχές των </a:t>
            </a:r>
            <a:r>
              <a:rPr lang="en-US" b="1" dirty="0">
                <a:effectLst>
                  <a:outerShdw blurRad="38100" dist="38100" dir="2700000" algn="tl">
                    <a:srgbClr val="000000">
                      <a:alpha val="43137"/>
                    </a:srgbClr>
                  </a:outerShdw>
                </a:effectLst>
                <a:latin typeface="Garamond" panose="02020404030301010803" pitchFamily="18" charset="0"/>
              </a:rPr>
              <a:t>Bayesian </a:t>
            </a:r>
            <a:r>
              <a:rPr lang="el-GR" b="1" dirty="0">
                <a:effectLst>
                  <a:outerShdw blurRad="38100" dist="38100" dir="2700000" algn="tl">
                    <a:srgbClr val="000000">
                      <a:alpha val="43137"/>
                    </a:srgbClr>
                  </a:outerShdw>
                </a:effectLst>
                <a:latin typeface="Garamond" panose="02020404030301010803" pitchFamily="18" charset="0"/>
              </a:rPr>
              <a:t>δικτύων </a:t>
            </a:r>
          </a:p>
        </p:txBody>
      </p:sp>
      <p:sp>
        <p:nvSpPr>
          <p:cNvPr id="3" name="Θέση περιεχομένου 2">
            <a:extLst>
              <a:ext uri="{FF2B5EF4-FFF2-40B4-BE49-F238E27FC236}">
                <a16:creationId xmlns:a16="http://schemas.microsoft.com/office/drawing/2014/main" id="{BE476530-0177-5AA1-17D8-67D19D1446D0}"/>
              </a:ext>
            </a:extLst>
          </p:cNvPr>
          <p:cNvSpPr>
            <a:spLocks noGrp="1"/>
          </p:cNvSpPr>
          <p:nvPr>
            <p:ph idx="1"/>
          </p:nvPr>
        </p:nvSpPr>
        <p:spPr>
          <a:xfrm>
            <a:off x="2359598" y="1311383"/>
            <a:ext cx="9145014" cy="4599839"/>
          </a:xfrm>
        </p:spPr>
        <p:txBody>
          <a:bodyPr>
            <a:normAutofit/>
          </a:bodyPr>
          <a:lstStyle/>
          <a:p>
            <a:pPr>
              <a:buFont typeface="Wingdings" panose="05000000000000000000" pitchFamily="2" charset="2"/>
              <a:buChar char="q"/>
            </a:pPr>
            <a:r>
              <a:rPr lang="el-GR" sz="2400" dirty="0">
                <a:latin typeface="Garamond" panose="02020404030301010803" pitchFamily="18" charset="0"/>
              </a:rPr>
              <a:t>Τα </a:t>
            </a:r>
            <a:r>
              <a:rPr lang="en-US" sz="2400" dirty="0">
                <a:latin typeface="Garamond" panose="02020404030301010803" pitchFamily="18" charset="0"/>
              </a:rPr>
              <a:t>Bayesian </a:t>
            </a:r>
            <a:r>
              <a:rPr lang="el-GR" sz="2400" dirty="0">
                <a:latin typeface="Garamond" panose="02020404030301010803" pitchFamily="18" charset="0"/>
              </a:rPr>
              <a:t>δίκτυα λειτουργούν ως εργαλεία ανίχνευση των προσωπικών προτιμήσεων του χρήστης και λαμβάνουν υπόψη τις προσωπικές του προτιμήσεις και τη δραστηριότητά του στο παρελθόν, τόσο άμεσα, όσο και έμμεσα</a:t>
            </a:r>
          </a:p>
          <a:p>
            <a:pPr>
              <a:buFont typeface="Wingdings" panose="05000000000000000000" pitchFamily="2" charset="2"/>
              <a:buChar char="q"/>
            </a:pPr>
            <a:r>
              <a:rPr lang="el-GR" sz="2400" dirty="0">
                <a:latin typeface="Garamond" panose="02020404030301010803" pitchFamily="18" charset="0"/>
              </a:rPr>
              <a:t>Αυτό επιτυγχάνεται από την απόκτηση γνώσης από προηγούμενες αλληλεπιδράσεις του μαθητή και από τη χαρτογράφηση των προσωπικών του προτιμήσεων στο πλαίσιο συγκεκριμένου μαθησιακού ύφους, για τον εμπλουτισμό της μαθησιακής εμπειρίας </a:t>
            </a:r>
          </a:p>
          <a:p>
            <a:pPr>
              <a:buFont typeface="Wingdings" panose="05000000000000000000" pitchFamily="2" charset="2"/>
              <a:buChar char="q"/>
            </a:pPr>
            <a:r>
              <a:rPr lang="el-GR" sz="2400" dirty="0">
                <a:latin typeface="Garamond" panose="02020404030301010803" pitchFamily="18" charset="0"/>
              </a:rPr>
              <a:t>Το πλεονέκτημα του συστήματος έγκειται στην αύξηση της πιθανότητας για επιτυχή προσαρμογή στις μαθησιακές προτιμήσεις του μαθητή και συνεπώς στη διευκόλυνση της μαθησιακής διαδικασίας </a:t>
            </a:r>
          </a:p>
          <a:p>
            <a:pPr>
              <a:buFont typeface="Wingdings" panose="05000000000000000000" pitchFamily="2" charset="2"/>
              <a:buChar char="q"/>
            </a:pPr>
            <a:endParaRPr lang="el-GR" sz="2400" dirty="0">
              <a:latin typeface="Garamond" panose="02020404030301010803" pitchFamily="18" charset="0"/>
            </a:endParaRPr>
          </a:p>
        </p:txBody>
      </p:sp>
    </p:spTree>
    <p:extLst>
      <p:ext uri="{BB962C8B-B14F-4D97-AF65-F5344CB8AC3E}">
        <p14:creationId xmlns:p14="http://schemas.microsoft.com/office/powerpoint/2010/main" val="371624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DFA80E-6A62-5C6C-7900-EE397E1C0474}"/>
              </a:ext>
            </a:extLst>
          </p:cNvPr>
          <p:cNvSpPr>
            <a:spLocks noGrp="1"/>
          </p:cNvSpPr>
          <p:nvPr>
            <p:ph idx="1"/>
          </p:nvPr>
        </p:nvSpPr>
        <p:spPr>
          <a:xfrm>
            <a:off x="2234704" y="383602"/>
            <a:ext cx="9269908" cy="5527620"/>
          </a:xfrm>
        </p:spPr>
        <p:txBody>
          <a:bodyPr>
            <a:normAutofit/>
          </a:bodyPr>
          <a:lstStyle/>
          <a:p>
            <a:pPr>
              <a:buFont typeface="Wingdings" panose="05000000000000000000" pitchFamily="2" charset="2"/>
              <a:buChar char="q"/>
            </a:pPr>
            <a:r>
              <a:rPr lang="el-GR" sz="2400" dirty="0">
                <a:latin typeface="Garamond" panose="02020404030301010803" pitchFamily="18" charset="0"/>
              </a:rPr>
              <a:t>Οι αρχές </a:t>
            </a:r>
            <a:r>
              <a:rPr lang="en-US" sz="2400" dirty="0">
                <a:latin typeface="Garamond" panose="02020404030301010803" pitchFamily="18" charset="0"/>
              </a:rPr>
              <a:t>Bayesian </a:t>
            </a:r>
            <a:r>
              <a:rPr lang="el-GR" sz="2400" dirty="0">
                <a:latin typeface="Garamond" panose="02020404030301010803" pitchFamily="18" charset="0"/>
              </a:rPr>
              <a:t>λαμβάνονται καταρχάς υπόψη σε παρόμοιες περιπτώσεις και έπειτα προσαρμόζονται στις απαιτήσεις της πλατφόρμας </a:t>
            </a:r>
            <a:r>
              <a:rPr lang="en-US" sz="2400" dirty="0">
                <a:latin typeface="Garamond" panose="02020404030301010803" pitchFamily="18" charset="0"/>
              </a:rPr>
              <a:t>e-learning </a:t>
            </a:r>
          </a:p>
          <a:p>
            <a:pPr>
              <a:buFont typeface="Wingdings" panose="05000000000000000000" pitchFamily="2" charset="2"/>
              <a:buChar char="q"/>
            </a:pPr>
            <a:r>
              <a:rPr lang="en-US" sz="2400" dirty="0">
                <a:latin typeface="Garamond" panose="02020404030301010803" pitchFamily="18" charset="0"/>
              </a:rPr>
              <a:t>To </a:t>
            </a:r>
            <a:r>
              <a:rPr lang="el-GR" sz="2400" dirty="0">
                <a:latin typeface="Garamond" panose="02020404030301010803" pitchFamily="18" charset="0"/>
              </a:rPr>
              <a:t>σύστημα αποθηκεύει πληροφορίες για τη δραστηριότητα του μαθητή τόσο στο παρελθόν, όσο και στην τρέχουσα δραστηριότητά του, την οποία επεξεργάζεται μέσω </a:t>
            </a:r>
            <a:r>
              <a:rPr lang="en-US" sz="2400" dirty="0">
                <a:latin typeface="Garamond" panose="02020404030301010803" pitchFamily="18" charset="0"/>
              </a:rPr>
              <a:t>Bayesian </a:t>
            </a:r>
            <a:r>
              <a:rPr lang="el-GR" sz="2400" dirty="0">
                <a:latin typeface="Garamond" panose="02020404030301010803" pitchFamily="18" charset="0"/>
              </a:rPr>
              <a:t>δικτύων. </a:t>
            </a:r>
          </a:p>
          <a:p>
            <a:pPr>
              <a:buFont typeface="Wingdings" panose="05000000000000000000" pitchFamily="2" charset="2"/>
              <a:buChar char="q"/>
            </a:pPr>
            <a:r>
              <a:rPr lang="el-GR" sz="2400" dirty="0">
                <a:latin typeface="Garamond" panose="02020404030301010803" pitchFamily="18" charset="0"/>
              </a:rPr>
              <a:t>Κατόπιν υπολογίζεται η πιθανή συμπεριφορά και οι πιο πιθανές απαιτήσεις του μαθητή με βάση την αποθηκευμένη εμπειρία </a:t>
            </a:r>
          </a:p>
          <a:p>
            <a:pPr>
              <a:buFont typeface="Wingdings" panose="05000000000000000000" pitchFamily="2" charset="2"/>
              <a:buChar char="q"/>
            </a:pPr>
            <a:r>
              <a:rPr lang="el-GR" sz="2400" dirty="0">
                <a:latin typeface="Garamond" panose="02020404030301010803" pitchFamily="18" charset="0"/>
              </a:rPr>
              <a:t>Βεβαίως, στην περίπτωση που το σύστημα ανιχνεύσει μη αναμενόμενη συμπεριφορά, προσαρμόζεται αντίστοιχα </a:t>
            </a:r>
            <a:endParaRPr lang="en-US" sz="2400" dirty="0">
              <a:latin typeface="Garamond" panose="02020404030301010803" pitchFamily="18" charset="0"/>
            </a:endParaRPr>
          </a:p>
          <a:p>
            <a:pPr>
              <a:buFont typeface="Wingdings" panose="05000000000000000000" pitchFamily="2" charset="2"/>
              <a:buChar char="q"/>
            </a:pPr>
            <a:endParaRPr lang="el-GR" sz="2400" dirty="0">
              <a:latin typeface="Garamond" panose="02020404030301010803" pitchFamily="18" charset="0"/>
            </a:endParaRPr>
          </a:p>
        </p:txBody>
      </p:sp>
    </p:spTree>
    <p:extLst>
      <p:ext uri="{BB962C8B-B14F-4D97-AF65-F5344CB8AC3E}">
        <p14:creationId xmlns:p14="http://schemas.microsoft.com/office/powerpoint/2010/main" val="156776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1BBF7E-AACF-F2D0-8F66-F68082043027}"/>
              </a:ext>
            </a:extLst>
          </p:cNvPr>
          <p:cNvSpPr>
            <a:spLocks noGrp="1"/>
          </p:cNvSpPr>
          <p:nvPr>
            <p:ph type="title"/>
          </p:nvPr>
        </p:nvSpPr>
        <p:spPr>
          <a:xfrm>
            <a:off x="2538019" y="624110"/>
            <a:ext cx="8966594" cy="540077"/>
          </a:xfrm>
        </p:spPr>
        <p:txBody>
          <a:bodyPr>
            <a:normAutofit fontScale="90000"/>
          </a:bodyPr>
          <a:lstStyle/>
          <a:p>
            <a:pPr algn="ctr"/>
            <a:r>
              <a:rPr lang="el-GR" sz="3200" b="1" dirty="0">
                <a:effectLst>
                  <a:outerShdw blurRad="38100" dist="38100" dir="2700000" algn="tl">
                    <a:srgbClr val="000000">
                      <a:alpha val="43137"/>
                    </a:srgbClr>
                  </a:outerShdw>
                </a:effectLst>
                <a:latin typeface="Garamond" panose="02020404030301010803" pitchFamily="18" charset="0"/>
              </a:rPr>
              <a:t>Οντολογίες και Σημασιολογικός ιστός </a:t>
            </a:r>
          </a:p>
        </p:txBody>
      </p:sp>
      <p:sp>
        <p:nvSpPr>
          <p:cNvPr id="3" name="Θέση περιεχομένου 2">
            <a:extLst>
              <a:ext uri="{FF2B5EF4-FFF2-40B4-BE49-F238E27FC236}">
                <a16:creationId xmlns:a16="http://schemas.microsoft.com/office/drawing/2014/main" id="{2EF1C1E7-F3FC-73B9-9B9A-22C6F403061F}"/>
              </a:ext>
            </a:extLst>
          </p:cNvPr>
          <p:cNvSpPr>
            <a:spLocks noGrp="1"/>
          </p:cNvSpPr>
          <p:nvPr>
            <p:ph idx="1"/>
          </p:nvPr>
        </p:nvSpPr>
        <p:spPr>
          <a:xfrm>
            <a:off x="2386361" y="1770814"/>
            <a:ext cx="9118251" cy="4140408"/>
          </a:xfrm>
        </p:spPr>
        <p:txBody>
          <a:bodyPr>
            <a:normAutofit lnSpcReduction="10000"/>
          </a:bodyPr>
          <a:lstStyle/>
          <a:p>
            <a:r>
              <a:rPr lang="el-GR" sz="2000" dirty="0">
                <a:latin typeface="Garamond" panose="02020404030301010803" pitchFamily="18" charset="0"/>
              </a:rPr>
              <a:t>Μία οντολογία είναι το κλειδί στην ενοποίηση των </a:t>
            </a:r>
            <a:r>
              <a:rPr lang="el-GR" sz="2000" dirty="0" err="1">
                <a:latin typeface="Garamond" panose="02020404030301010803" pitchFamily="18" charset="0"/>
              </a:rPr>
              <a:t>αντικείμένων</a:t>
            </a:r>
            <a:r>
              <a:rPr lang="el-GR" sz="2000" dirty="0">
                <a:latin typeface="Garamond" panose="02020404030301010803" pitchFamily="18" charset="0"/>
              </a:rPr>
              <a:t> που βασίζονται στην πληροφορία και τη γνώση με κατανεμημένα συστήματα δεδομένων σε διαφορετικές συνεργατικές εφαρμογές </a:t>
            </a:r>
          </a:p>
          <a:p>
            <a:r>
              <a:rPr lang="el-GR" sz="2000" dirty="0">
                <a:latin typeface="Garamond" panose="02020404030301010803" pitchFamily="18" charset="0"/>
              </a:rPr>
              <a:t>Τα συστήματα που βασίζονται στις οντολογίες αναδύονται ως μία πολύ φυσική επιλογή για την επόμενη γενιά Συστημάτων Διαχείρισης Γνώσης (</a:t>
            </a:r>
            <a:r>
              <a:rPr lang="en-US" sz="2000" dirty="0">
                <a:latin typeface="Garamond" panose="02020404030301010803" pitchFamily="18" charset="0"/>
              </a:rPr>
              <a:t>Knowledge Management Systems, KMSs)</a:t>
            </a:r>
            <a:r>
              <a:rPr lang="el-GR" sz="2000" dirty="0">
                <a:latin typeface="Garamond" panose="02020404030301010803" pitchFamily="18" charset="0"/>
              </a:rPr>
              <a:t> που λειτουργούν στο πλαίσιο ενός οργανισμού ή της επικοινωνίας διαφόρων οργανισμών, αλλά και στο πλαίσιο μικρών κοινοτήτων </a:t>
            </a:r>
          </a:p>
          <a:p>
            <a:r>
              <a:rPr lang="el-GR" sz="2000" dirty="0">
                <a:latin typeface="Garamond" panose="02020404030301010803" pitchFamily="18" charset="0"/>
              </a:rPr>
              <a:t>Για παράδειγμα στο πεδίο διδασκαλίας αγγλικών, μέσω των οντολογιών </a:t>
            </a:r>
            <a:r>
              <a:rPr lang="el-GR" sz="2000" dirty="0" err="1">
                <a:latin typeface="Garamond" panose="02020404030301010803" pitchFamily="18" charset="0"/>
              </a:rPr>
              <a:t>ηλεκτρονίκής</a:t>
            </a:r>
            <a:r>
              <a:rPr lang="el-GR" sz="2000" dirty="0">
                <a:latin typeface="Garamond" panose="02020404030301010803" pitchFamily="18" charset="0"/>
              </a:rPr>
              <a:t> μάθησης καθορίζεται και πραγματοποιείται η εξατομικευμένη εμπειρία ηλεκτρονικής μάθησης </a:t>
            </a:r>
          </a:p>
          <a:p>
            <a:r>
              <a:rPr lang="el-GR" sz="2000" dirty="0">
                <a:latin typeface="Garamond" panose="02020404030301010803" pitchFamily="18" charset="0"/>
              </a:rPr>
              <a:t>Οι ιδέες αυτές εμπλουτίζονται περαιτέρω με την έρευνα των τεχνολογιών και των μετα-δεδομένων αναφορικά με το μαθησιακό υλικό, τον μαθητή και την μέθοδο της παρατήρησης</a:t>
            </a:r>
          </a:p>
        </p:txBody>
      </p:sp>
    </p:spTree>
    <p:extLst>
      <p:ext uri="{BB962C8B-B14F-4D97-AF65-F5344CB8AC3E}">
        <p14:creationId xmlns:p14="http://schemas.microsoft.com/office/powerpoint/2010/main" val="146046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 is a Bayesian network ">
            <a:hlinkClick r:id="" action="ppaction://media"/>
            <a:extLst>
              <a:ext uri="{FF2B5EF4-FFF2-40B4-BE49-F238E27FC236}">
                <a16:creationId xmlns:a16="http://schemas.microsoft.com/office/drawing/2014/main" id="{39AFC294-F4CF-15A0-4B57-9D009035354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025210" y="1204169"/>
            <a:ext cx="7180262" cy="4859337"/>
          </a:xfrm>
        </p:spPr>
      </p:pic>
      <p:sp>
        <p:nvSpPr>
          <p:cNvPr id="5" name="TextBox 4">
            <a:extLst>
              <a:ext uri="{FF2B5EF4-FFF2-40B4-BE49-F238E27FC236}">
                <a16:creationId xmlns:a16="http://schemas.microsoft.com/office/drawing/2014/main" id="{B5072CDE-281D-0EB4-4D45-28A1441514D1}"/>
              </a:ext>
            </a:extLst>
          </p:cNvPr>
          <p:cNvSpPr txBox="1"/>
          <p:nvPr/>
        </p:nvSpPr>
        <p:spPr>
          <a:xfrm>
            <a:off x="4290989" y="98406"/>
            <a:ext cx="4754880" cy="954107"/>
          </a:xfrm>
          <a:prstGeom prst="rect">
            <a:avLst/>
          </a:prstGeom>
          <a:noFill/>
        </p:spPr>
        <p:txBody>
          <a:bodyPr wrap="square" rtlCol="0">
            <a:spAutoFit/>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Απλό παράδειγμα </a:t>
            </a:r>
            <a:r>
              <a:rPr lang="en-US" sz="2800" b="1" dirty="0">
                <a:effectLst>
                  <a:outerShdw blurRad="38100" dist="38100" dir="2700000" algn="tl">
                    <a:srgbClr val="000000">
                      <a:alpha val="43137"/>
                    </a:srgbClr>
                  </a:outerShdw>
                </a:effectLst>
                <a:latin typeface="Garamond" panose="02020404030301010803" pitchFamily="18" charset="0"/>
              </a:rPr>
              <a:t>Bayesian </a:t>
            </a:r>
            <a:r>
              <a:rPr lang="el-GR" sz="2800" b="1" dirty="0">
                <a:effectLst>
                  <a:outerShdw blurRad="38100" dist="38100" dir="2700000" algn="tl">
                    <a:srgbClr val="000000">
                      <a:alpha val="43137"/>
                    </a:srgbClr>
                  </a:outerShdw>
                </a:effectLst>
                <a:latin typeface="Garamond" panose="02020404030301010803" pitchFamily="18" charset="0"/>
              </a:rPr>
              <a:t>δικτύου </a:t>
            </a:r>
          </a:p>
        </p:txBody>
      </p:sp>
    </p:spTree>
    <p:extLst>
      <p:ext uri="{BB962C8B-B14F-4D97-AF65-F5344CB8AC3E}">
        <p14:creationId xmlns:p14="http://schemas.microsoft.com/office/powerpoint/2010/main" val="40119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2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DBB2C7-0810-B278-E5EC-2F055C10A328}"/>
              </a:ext>
            </a:extLst>
          </p:cNvPr>
          <p:cNvSpPr>
            <a:spLocks noGrp="1"/>
          </p:cNvSpPr>
          <p:nvPr>
            <p:ph type="title"/>
          </p:nvPr>
        </p:nvSpPr>
        <p:spPr>
          <a:xfrm>
            <a:off x="2752121" y="280652"/>
            <a:ext cx="8783714" cy="642669"/>
          </a:xfrm>
        </p:spPr>
        <p:txBody>
          <a:bodyPr/>
          <a:lstStyle/>
          <a:p>
            <a:pPr algn="ctr"/>
            <a:r>
              <a:rPr lang="el-GR" b="1" dirty="0">
                <a:effectLst>
                  <a:outerShdw blurRad="38100" dist="38100" dir="2700000" algn="tl">
                    <a:srgbClr val="000000">
                      <a:alpha val="43137"/>
                    </a:srgbClr>
                  </a:outerShdw>
                </a:effectLst>
                <a:latin typeface="Garamond" panose="02020404030301010803" pitchFamily="18" charset="0"/>
              </a:rPr>
              <a:t>Άλλες προσεγγίσεις οντολογιών </a:t>
            </a:r>
          </a:p>
        </p:txBody>
      </p:sp>
      <p:sp>
        <p:nvSpPr>
          <p:cNvPr id="3" name="Θέση περιεχομένου 2">
            <a:extLst>
              <a:ext uri="{FF2B5EF4-FFF2-40B4-BE49-F238E27FC236}">
                <a16:creationId xmlns:a16="http://schemas.microsoft.com/office/drawing/2014/main" id="{6AC2242F-D3B7-95BC-FCD7-F9FD5462FC1B}"/>
              </a:ext>
            </a:extLst>
          </p:cNvPr>
          <p:cNvSpPr>
            <a:spLocks noGrp="1"/>
          </p:cNvSpPr>
          <p:nvPr>
            <p:ph idx="1"/>
          </p:nvPr>
        </p:nvSpPr>
        <p:spPr>
          <a:xfrm>
            <a:off x="2038443" y="1354335"/>
            <a:ext cx="9434945" cy="4832362"/>
          </a:xfrm>
        </p:spPr>
        <p:txBody>
          <a:bodyPr>
            <a:normAutofit lnSpcReduction="10000"/>
          </a:bodyPr>
          <a:lstStyle/>
          <a:p>
            <a:r>
              <a:rPr lang="el-GR" sz="2400" dirty="0">
                <a:latin typeface="Garamond" panose="02020404030301010803" pitchFamily="18" charset="0"/>
              </a:rPr>
              <a:t>Το εργαλείο </a:t>
            </a:r>
            <a:r>
              <a:rPr lang="en-US" sz="2400" dirty="0" err="1">
                <a:latin typeface="Garamond" panose="02020404030301010803" pitchFamily="18" charset="0"/>
              </a:rPr>
              <a:t>Ontolearn</a:t>
            </a:r>
            <a:r>
              <a:rPr lang="en-US" sz="2400" dirty="0">
                <a:latin typeface="Garamond" panose="02020404030301010803" pitchFamily="18" charset="0"/>
              </a:rPr>
              <a:t> </a:t>
            </a:r>
            <a:r>
              <a:rPr lang="el-GR" sz="2400" dirty="0">
                <a:latin typeface="Garamond" panose="02020404030301010803" pitchFamily="18" charset="0"/>
              </a:rPr>
              <a:t>χρησιμοποιείται για να κάνει την αρχική εξαγωγή της ορολογίας ενός μαθησιακού περιβάλλοντος από τα διαθέσιμα έγγραφα σε συγκεκριμένες ιστοσελίδες </a:t>
            </a:r>
          </a:p>
          <a:p>
            <a:r>
              <a:rPr lang="el-GR" sz="2400" dirty="0">
                <a:latin typeface="Garamond" panose="02020404030301010803" pitchFamily="18" charset="0"/>
              </a:rPr>
              <a:t>Έπειτα οι πολύπλοκοι όροι μεταφράζονται σημασιολογικά και ταξινομούνται με ιεραρχικό τρόπο </a:t>
            </a:r>
          </a:p>
          <a:p>
            <a:r>
              <a:rPr lang="el-GR" sz="2400" dirty="0">
                <a:latin typeface="Garamond" panose="02020404030301010803" pitchFamily="18" charset="0"/>
              </a:rPr>
              <a:t>Η </a:t>
            </a:r>
            <a:r>
              <a:rPr lang="en-US" sz="2400" dirty="0">
                <a:latin typeface="Garamond" panose="02020404030301010803" pitchFamily="18" charset="0"/>
              </a:rPr>
              <a:t>Wordnet </a:t>
            </a:r>
            <a:r>
              <a:rPr lang="el-GR" sz="2400" dirty="0">
                <a:latin typeface="Garamond" panose="02020404030301010803" pitchFamily="18" charset="0"/>
              </a:rPr>
              <a:t>εμπλουτίζεται με τους μηχανισμούς ανίχνευσης μαθησιακών εννοιών. Η καινοτομία της είναι η σημασιολογική απόδοση που είναι ο συγκερασμός μιας πολύπλοκης έννοιας (</a:t>
            </a:r>
            <a:r>
              <a:rPr lang="en-US" sz="2400" dirty="0">
                <a:latin typeface="Garamond" panose="02020404030301010803" pitchFamily="18" charset="0"/>
              </a:rPr>
              <a:t>concept) </a:t>
            </a:r>
            <a:r>
              <a:rPr lang="el-GR" sz="2400" dirty="0">
                <a:latin typeface="Garamond" panose="02020404030301010803" pitchFamily="18" charset="0"/>
              </a:rPr>
              <a:t>με ένα πολύπλοκο όρο </a:t>
            </a:r>
            <a:r>
              <a:rPr lang="en-US" sz="2400" dirty="0">
                <a:latin typeface="Garamond" panose="02020404030301010803" pitchFamily="18" charset="0"/>
              </a:rPr>
              <a:t>(term)</a:t>
            </a:r>
            <a:endParaRPr lang="el-GR" sz="2400" dirty="0">
              <a:latin typeface="Garamond" panose="02020404030301010803" pitchFamily="18" charset="0"/>
            </a:endParaRPr>
          </a:p>
          <a:p>
            <a:r>
              <a:rPr lang="el-GR" sz="2400" dirty="0">
                <a:latin typeface="Garamond" panose="02020404030301010803" pitchFamily="18" charset="0"/>
              </a:rPr>
              <a:t>Η </a:t>
            </a:r>
            <a:r>
              <a:rPr lang="en-US" sz="2400" dirty="0" err="1">
                <a:latin typeface="Garamond" panose="02020404030301010803" pitchFamily="18" charset="0"/>
              </a:rPr>
              <a:t>OntobUM</a:t>
            </a:r>
            <a:r>
              <a:rPr lang="en-US" sz="2400" dirty="0">
                <a:latin typeface="Garamond" panose="02020404030301010803" pitchFamily="18" charset="0"/>
              </a:rPr>
              <a:t> </a:t>
            </a:r>
            <a:r>
              <a:rPr lang="el-GR" sz="2400" dirty="0">
                <a:latin typeface="Garamond" panose="02020404030301010803" pitchFamily="18" charset="0"/>
              </a:rPr>
              <a:t>επεκτείνεται ώστε να συμπεριλάβει και άλλα χαρακτηριστικά των μαθητών στο περιβάλλον μάθησης και γνώσης, χρησιμοποιώντας μία οντολογία με βάση τη συμπεριφορά του χρήστη </a:t>
            </a:r>
          </a:p>
        </p:txBody>
      </p:sp>
    </p:spTree>
    <p:extLst>
      <p:ext uri="{BB962C8B-B14F-4D97-AF65-F5344CB8AC3E}">
        <p14:creationId xmlns:p14="http://schemas.microsoft.com/office/powerpoint/2010/main" val="327389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7C71B3-EA95-8A0A-B9CD-35E69FFB486C}"/>
              </a:ext>
            </a:extLst>
          </p:cNvPr>
          <p:cNvSpPr>
            <a:spLocks noGrp="1"/>
          </p:cNvSpPr>
          <p:nvPr>
            <p:ph idx="1"/>
          </p:nvPr>
        </p:nvSpPr>
        <p:spPr>
          <a:xfrm>
            <a:off x="2500002" y="1348553"/>
            <a:ext cx="9150791" cy="4735551"/>
          </a:xfrm>
        </p:spPr>
        <p:txBody>
          <a:bodyPr>
            <a:normAutofit/>
          </a:bodyPr>
          <a:lstStyle/>
          <a:p>
            <a:r>
              <a:rPr lang="el-GR" sz="2400" dirty="0">
                <a:latin typeface="Garamond" panose="02020404030301010803" pitchFamily="18" charset="0"/>
              </a:rPr>
              <a:t>Το </a:t>
            </a:r>
            <a:r>
              <a:rPr lang="en-US" sz="2400" dirty="0">
                <a:latin typeface="Garamond" panose="02020404030301010803" pitchFamily="18" charset="0"/>
              </a:rPr>
              <a:t>Machine Learning </a:t>
            </a:r>
            <a:r>
              <a:rPr lang="el-GR" sz="2400" dirty="0">
                <a:latin typeface="Garamond" panose="02020404030301010803" pitchFamily="18" charset="0"/>
              </a:rPr>
              <a:t>(μάθηση με βάση τις μηχανές) και η </a:t>
            </a:r>
            <a:r>
              <a:rPr lang="en-US" sz="2400" dirty="0">
                <a:latin typeface="Garamond" panose="02020404030301010803" pitchFamily="18" charset="0"/>
              </a:rPr>
              <a:t>natural Language Processing (</a:t>
            </a:r>
            <a:r>
              <a:rPr lang="el-GR" sz="2400" dirty="0">
                <a:latin typeface="Garamond" panose="02020404030301010803" pitchFamily="18" charset="0"/>
              </a:rPr>
              <a:t>Επεξεργασία της Φυσικής Γλώσσας) αναπτύσσει μια μεθοδολογία με κέντρο τον μαθητή για την κατασκευή οντολογιών. </a:t>
            </a:r>
          </a:p>
          <a:p>
            <a:r>
              <a:rPr lang="el-GR" sz="2400" dirty="0">
                <a:latin typeface="Garamond" panose="02020404030301010803" pitchFamily="18" charset="0"/>
              </a:rPr>
              <a:t>Με την προσέγγιση αυτή ο μαθητής επιλέγει ένα σώμα κειμένων και σκιαγραφεί </a:t>
            </a:r>
            <a:r>
              <a:rPr lang="el-GR" sz="2400" dirty="0" err="1">
                <a:latin typeface="Garamond" panose="02020404030301010803" pitchFamily="18" charset="0"/>
              </a:rPr>
              <a:t>μάι</a:t>
            </a:r>
            <a:r>
              <a:rPr lang="el-GR" sz="2400" dirty="0">
                <a:latin typeface="Garamond" panose="02020404030301010803" pitchFamily="18" charset="0"/>
              </a:rPr>
              <a:t> πρώιμη οντολογία για ένα πεδίο με ένα πρώιμο λεξιλόγιο που σχετίζεται με τα στοιχεία της οντολογίας </a:t>
            </a:r>
          </a:p>
        </p:txBody>
      </p:sp>
    </p:spTree>
    <p:extLst>
      <p:ext uri="{BB962C8B-B14F-4D97-AF65-F5344CB8AC3E}">
        <p14:creationId xmlns:p14="http://schemas.microsoft.com/office/powerpoint/2010/main" val="388436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B32B3A-9638-BB3E-B6E4-D4455D935830}"/>
              </a:ext>
            </a:extLst>
          </p:cNvPr>
          <p:cNvSpPr>
            <a:spLocks noGrp="1"/>
          </p:cNvSpPr>
          <p:nvPr>
            <p:ph type="title"/>
          </p:nvPr>
        </p:nvSpPr>
        <p:spPr>
          <a:xfrm>
            <a:off x="2190100" y="222666"/>
            <a:ext cx="8859543" cy="843390"/>
          </a:xfrm>
        </p:spPr>
        <p:txBody>
          <a:bodyPr>
            <a:normAutofit/>
          </a:bodyPr>
          <a:lstStyle/>
          <a:p>
            <a:pPr algn="ctr"/>
            <a:r>
              <a:rPr lang="el-GR" sz="2800" b="1" dirty="0">
                <a:effectLst>
                  <a:outerShdw blurRad="38100" dist="38100" dir="2700000" algn="tl">
                    <a:srgbClr val="000000">
                      <a:alpha val="43137"/>
                    </a:srgbClr>
                  </a:outerShdw>
                </a:effectLst>
                <a:latin typeface="Garamond" panose="02020404030301010803" pitchFamily="18" charset="0"/>
              </a:rPr>
              <a:t>Συμβολή ΤΠΕ στη γλωσσική διδασκαλία: σύντομο ιστορικό </a:t>
            </a:r>
          </a:p>
        </p:txBody>
      </p:sp>
      <p:sp>
        <p:nvSpPr>
          <p:cNvPr id="3" name="Θέση περιεχομένου 2">
            <a:extLst>
              <a:ext uri="{FF2B5EF4-FFF2-40B4-BE49-F238E27FC236}">
                <a16:creationId xmlns:a16="http://schemas.microsoft.com/office/drawing/2014/main" id="{856FC709-9BFF-CBE6-FB02-8010433F4070}"/>
              </a:ext>
            </a:extLst>
          </p:cNvPr>
          <p:cNvSpPr>
            <a:spLocks noGrp="1"/>
          </p:cNvSpPr>
          <p:nvPr>
            <p:ph idx="1"/>
          </p:nvPr>
        </p:nvSpPr>
        <p:spPr>
          <a:xfrm>
            <a:off x="1891247" y="1199871"/>
            <a:ext cx="9613365" cy="5245534"/>
          </a:xfrm>
        </p:spPr>
        <p:txBody>
          <a:bodyPr>
            <a:normAutofit/>
          </a:bodyPr>
          <a:lstStyle/>
          <a:p>
            <a:pPr algn="just">
              <a:buFont typeface="+mj-lt"/>
              <a:buAutoNum type="arabicPeriod"/>
            </a:pPr>
            <a:r>
              <a:rPr lang="el-GR" sz="2000" dirty="0">
                <a:latin typeface="Garamond" panose="02020404030301010803" pitchFamily="18" charset="0"/>
              </a:rPr>
              <a:t>Μέχρι τη δεκαετία του ‘50 η χρήση των μέσω διδασκαλίας (φυσικά ή τεχνητά αντικείμενα, εικόνες, χάρτες, σχέδια </a:t>
            </a:r>
            <a:r>
              <a:rPr lang="el-GR" sz="2000" dirty="0" err="1">
                <a:latin typeface="Garamond" panose="02020404030301010803" pitchFamily="18" charset="0"/>
              </a:rPr>
              <a:t>κτλ</a:t>
            </a:r>
            <a:r>
              <a:rPr lang="el-GR" sz="2000" dirty="0">
                <a:latin typeface="Garamond" panose="02020404030301010803" pitchFamily="18" charset="0"/>
              </a:rPr>
              <a:t>) θεμελιωνόταν με βάση την </a:t>
            </a:r>
            <a:r>
              <a:rPr lang="el-GR" sz="2000" b="1" dirty="0">
                <a:latin typeface="Garamond" panose="02020404030301010803" pitchFamily="18" charset="0"/>
              </a:rPr>
              <a:t>αρχή της εποπτείας </a:t>
            </a:r>
            <a:r>
              <a:rPr lang="el-GR" sz="2000" dirty="0">
                <a:latin typeface="Garamond" panose="02020404030301010803" pitchFamily="18" charset="0"/>
              </a:rPr>
              <a:t>και γι’ αυτό τα μέσα αυτά ονομάστηκαν εποπτικά μέσα διδασκαλίας. </a:t>
            </a:r>
          </a:p>
          <a:p>
            <a:pPr algn="just">
              <a:buFont typeface="+mj-lt"/>
              <a:buAutoNum type="arabicPeriod"/>
            </a:pPr>
            <a:r>
              <a:rPr lang="el-GR" sz="2000" dirty="0">
                <a:latin typeface="Garamond" panose="02020404030301010803" pitchFamily="18" charset="0"/>
              </a:rPr>
              <a:t>Μετά το ’50 διαδόθηκαν τα Μέσα Μαζικής Επικοινωνίας. Στην αρχή η στάση των θεωρητικών της παιδαγωγικής ήταν αρνητική, καθώς τα μέσα αυτά συνδέθηκαν με την χαμηλή επίδοση και δημιουργήθηκαν σχετικές προκαταλήψεις. </a:t>
            </a:r>
          </a:p>
          <a:p>
            <a:pPr algn="just">
              <a:buFont typeface="+mj-lt"/>
              <a:buAutoNum type="arabicPeriod"/>
            </a:pPr>
            <a:r>
              <a:rPr lang="el-GR" sz="2000" dirty="0">
                <a:latin typeface="Garamond" panose="02020404030301010803" pitchFamily="18" charset="0"/>
              </a:rPr>
              <a:t>Σε τρίτο στάδια επιχειρείται η αξιοποίηση της εκπαιδευτικής τεχνολογίας στη διδακτική διαδικασία, που αρχίζει να αναπτύσσεται ως ιδιαίτερος επιστημονικός κλάδος της διδακτικής μεθοδολογίας στα τέλη του ‘60. </a:t>
            </a:r>
          </a:p>
          <a:p>
            <a:pPr marL="0" indent="0" algn="just">
              <a:buNone/>
            </a:pPr>
            <a:r>
              <a:rPr lang="el-GR" sz="2000" b="1" u="sng" dirty="0">
                <a:latin typeface="Garamond" panose="02020404030301010803" pitchFamily="18" charset="0"/>
              </a:rPr>
              <a:t>Σημαντικό: </a:t>
            </a:r>
            <a:r>
              <a:rPr lang="el-GR" sz="2000" dirty="0">
                <a:latin typeface="Garamond" panose="02020404030301010803" pitchFamily="18" charset="0"/>
              </a:rPr>
              <a:t>ενώ στην παραδοσιακή διδακτική τα εποπτικά μέσα είχαν ως σκοπό να εμπλουτίσουν τη διδασκαλία, στην εκπαιδευτική τεχνολογία η διαδικασία της διδασκαλίας και της μάθησης ρυθμίζεται ολικά ή μερικά από τα τεχνικά μέσα (πχ υπολογιστές, πολυμέσα, λογισμικά, συστήματα διαχείρισης μάθησης, υπηρεσίες συνεργατικών εργαλείων του διαδικτύου)</a:t>
            </a:r>
            <a:endParaRPr lang="el-GR" sz="2000" b="1" u="sng" dirty="0">
              <a:latin typeface="Garamond" panose="02020404030301010803" pitchFamily="18" charset="0"/>
            </a:endParaRPr>
          </a:p>
        </p:txBody>
      </p:sp>
    </p:spTree>
    <p:extLst>
      <p:ext uri="{BB962C8B-B14F-4D97-AF65-F5344CB8AC3E}">
        <p14:creationId xmlns:p14="http://schemas.microsoft.com/office/powerpoint/2010/main" val="360196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679698-52B7-C3AA-FFA6-C742CBA46DB5}"/>
              </a:ext>
            </a:extLst>
          </p:cNvPr>
          <p:cNvSpPr>
            <a:spLocks noGrp="1"/>
          </p:cNvSpPr>
          <p:nvPr>
            <p:ph type="title"/>
          </p:nvPr>
        </p:nvSpPr>
        <p:spPr>
          <a:xfrm>
            <a:off x="2631688" y="624110"/>
            <a:ext cx="8872924" cy="598064"/>
          </a:xfrm>
        </p:spPr>
        <p:txBody>
          <a:bodyPr>
            <a:normAutofit/>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Διδασκαλία Λεξιλογίου (Ι)</a:t>
            </a:r>
          </a:p>
        </p:txBody>
      </p:sp>
      <p:sp>
        <p:nvSpPr>
          <p:cNvPr id="3" name="Θέση περιεχομένου 2">
            <a:extLst>
              <a:ext uri="{FF2B5EF4-FFF2-40B4-BE49-F238E27FC236}">
                <a16:creationId xmlns:a16="http://schemas.microsoft.com/office/drawing/2014/main" id="{70035C67-899D-BEA6-9F89-A376BB29B617}"/>
              </a:ext>
            </a:extLst>
          </p:cNvPr>
          <p:cNvSpPr>
            <a:spLocks noGrp="1"/>
          </p:cNvSpPr>
          <p:nvPr>
            <p:ph idx="1"/>
          </p:nvPr>
        </p:nvSpPr>
        <p:spPr>
          <a:xfrm>
            <a:off x="2462189" y="1766353"/>
            <a:ext cx="9042423" cy="4144869"/>
          </a:xfrm>
        </p:spPr>
        <p:txBody>
          <a:bodyPr>
            <a:normAutofit/>
          </a:bodyPr>
          <a:lstStyle/>
          <a:p>
            <a:r>
              <a:rPr lang="el-GR" sz="2000" dirty="0">
                <a:latin typeface="Garamond" panose="02020404030301010803" pitchFamily="18" charset="0"/>
              </a:rPr>
              <a:t>Καταρχάς η συνοδευτική χρήση εικόνων και ήχου στη διδασκαλία λεξιλογίου έχει αποτελέσει αντικείμενο έρευνας (</a:t>
            </a:r>
            <a:r>
              <a:rPr lang="en-US" sz="2000" dirty="0">
                <a:latin typeface="Garamond" panose="02020404030301010803" pitchFamily="18" charset="0"/>
              </a:rPr>
              <a:t>Chun &amp; </a:t>
            </a:r>
            <a:r>
              <a:rPr lang="en-US" sz="2000" dirty="0" err="1">
                <a:latin typeface="Garamond" panose="02020404030301010803" pitchFamily="18" charset="0"/>
              </a:rPr>
              <a:t>Plass</a:t>
            </a:r>
            <a:r>
              <a:rPr lang="en-US" sz="2000" dirty="0">
                <a:latin typeface="Garamond" panose="02020404030301010803" pitchFamily="18" charset="0"/>
              </a:rPr>
              <a:t>, 1996) </a:t>
            </a:r>
            <a:r>
              <a:rPr lang="el-GR" sz="2000" dirty="0">
                <a:latin typeface="Garamond" panose="02020404030301010803" pitchFamily="18" charset="0"/>
              </a:rPr>
              <a:t>όπου καταγράφεται η αποτελεσματικότητα της πολύπλευρης παρουσίασης των λέξεων στην κατάκτηση λεξιλογίου μέσω της αξιοποίησης των πολυμεσικών τεχνολογιών </a:t>
            </a:r>
          </a:p>
          <a:p>
            <a:r>
              <a:rPr lang="el-GR" sz="2000" dirty="0">
                <a:latin typeface="Garamond" panose="02020404030301010803" pitchFamily="18" charset="0"/>
              </a:rPr>
              <a:t>Μια άλλη προσέγγιση είναι το πρόγραμμα </a:t>
            </a:r>
            <a:r>
              <a:rPr lang="en-US" sz="2000" dirty="0">
                <a:latin typeface="Garamond" panose="02020404030301010803" pitchFamily="18" charset="0"/>
              </a:rPr>
              <a:t>JING </a:t>
            </a:r>
            <a:r>
              <a:rPr lang="el-GR" sz="2000" dirty="0">
                <a:latin typeface="Garamond" panose="02020404030301010803" pitchFamily="18" charset="0"/>
              </a:rPr>
              <a:t>που διδάσκει το λεξιλόγιο με ένα ευχάριστο τρόπο: </a:t>
            </a:r>
          </a:p>
          <a:p>
            <a:pPr lvl="1">
              <a:buFont typeface="Wingdings" panose="05000000000000000000" pitchFamily="2" charset="2"/>
              <a:buChar char="Ø"/>
            </a:pPr>
            <a:r>
              <a:rPr lang="el-GR" sz="1800" dirty="0">
                <a:latin typeface="Garamond" panose="02020404030301010803" pitchFamily="18" charset="0"/>
              </a:rPr>
              <a:t>Χρησιμοποιείται το </a:t>
            </a:r>
            <a:r>
              <a:rPr lang="en-US" sz="1800" dirty="0">
                <a:latin typeface="Garamond" panose="02020404030301010803" pitchFamily="18" charset="0"/>
              </a:rPr>
              <a:t>test </a:t>
            </a:r>
            <a:r>
              <a:rPr lang="el-GR" sz="1800" dirty="0">
                <a:latin typeface="Garamond" panose="02020404030301010803" pitchFamily="18" charset="0"/>
              </a:rPr>
              <a:t>λεξιλογίου για να μετρηθούν οι γνώσεις των μαθητών </a:t>
            </a:r>
          </a:p>
          <a:p>
            <a:pPr lvl="1">
              <a:buFont typeface="Wingdings" panose="05000000000000000000" pitchFamily="2" charset="2"/>
              <a:buChar char="Ø"/>
            </a:pPr>
            <a:r>
              <a:rPr lang="el-GR" sz="1800" dirty="0">
                <a:latin typeface="Garamond" panose="02020404030301010803" pitchFamily="18" charset="0"/>
              </a:rPr>
              <a:t>Διεξάγεται μία συνέντευξη σχετικά με τη μαθησιακή τους εμπειρία </a:t>
            </a:r>
          </a:p>
          <a:p>
            <a:pPr lvl="1">
              <a:buFont typeface="Wingdings" panose="05000000000000000000" pitchFamily="2" charset="2"/>
              <a:buChar char="Ø"/>
            </a:pPr>
            <a:r>
              <a:rPr lang="el-GR" sz="1800" dirty="0">
                <a:latin typeface="Garamond" panose="02020404030301010803" pitchFamily="18" charset="0"/>
              </a:rPr>
              <a:t>Σκιαγραφούνται </a:t>
            </a:r>
            <a:r>
              <a:rPr lang="el-GR" sz="1800" dirty="0" err="1">
                <a:latin typeface="Garamond" panose="02020404030301010803" pitchFamily="18" charset="0"/>
              </a:rPr>
              <a:t>έπειται</a:t>
            </a:r>
            <a:r>
              <a:rPr lang="el-GR" sz="1800" dirty="0">
                <a:latin typeface="Garamond" panose="02020404030301010803" pitchFamily="18" charset="0"/>
              </a:rPr>
              <a:t> οι προτεινόμενες στρατηγικές με χρήση ΤΠΕ για διδασκαλία λεξιλογίου </a:t>
            </a:r>
          </a:p>
        </p:txBody>
      </p:sp>
    </p:spTree>
    <p:extLst>
      <p:ext uri="{BB962C8B-B14F-4D97-AF65-F5344CB8AC3E}">
        <p14:creationId xmlns:p14="http://schemas.microsoft.com/office/powerpoint/2010/main" val="31447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5EB5531-B617-8F53-CB85-827442464F2D}"/>
              </a:ext>
            </a:extLst>
          </p:cNvPr>
          <p:cNvSpPr>
            <a:spLocks noGrp="1"/>
          </p:cNvSpPr>
          <p:nvPr>
            <p:ph idx="1"/>
          </p:nvPr>
        </p:nvSpPr>
        <p:spPr>
          <a:xfrm>
            <a:off x="2538017" y="1173108"/>
            <a:ext cx="8966595" cy="4738114"/>
          </a:xfrm>
        </p:spPr>
        <p:txBody>
          <a:bodyPr>
            <a:normAutofit/>
          </a:bodyPr>
          <a:lstStyle/>
          <a:p>
            <a:r>
              <a:rPr lang="el-GR" sz="2400" dirty="0">
                <a:latin typeface="Garamond" panose="02020404030301010803" pitchFamily="18" charset="0"/>
              </a:rPr>
              <a:t>Μία άλλη προσέγγιση είναι η μελέτη των εικονικών περιβαλλόντων που έχει ως στόχο να αναπτύξει ένα αποτελεσματικό και ευέλικτο πρόγραμμα εκμάθησης της γλώσσας </a:t>
            </a:r>
          </a:p>
          <a:p>
            <a:r>
              <a:rPr lang="el-GR" sz="2400" dirty="0">
                <a:latin typeface="Garamond" panose="02020404030301010803" pitchFamily="18" charset="0"/>
              </a:rPr>
              <a:t>Υιοθετεί τα πλεονεκτήματα της εκμάθησης μέσω κινητών για να παρουσιάσει ένα εξατομικευμένο και ευφυές σύστημα εκμάθησης, το οποίο μπορεί να προτείνει στους μαθητές κατάλληλα κείμενα στη γλώσσα τους, σύμφωνα με ανιχνευμένες ικανότητες ανάγνωσης, καθώς και να ανακαλύψει και να ανακτήσει αυτόματα το άγνωστο λεξιλόγιο μέσα από την ανάγνωση κάνοντας χρήση της </a:t>
            </a:r>
            <a:r>
              <a:rPr lang="en-US" sz="2400" dirty="0">
                <a:latin typeface="Garamond" panose="02020404030301010803" pitchFamily="18" charset="0"/>
              </a:rPr>
              <a:t>Fuzzy Item Response Theory (FIRT)</a:t>
            </a:r>
            <a:endParaRPr lang="el-GR" sz="2400" dirty="0">
              <a:latin typeface="Garamond" panose="02020404030301010803" pitchFamily="18" charset="0"/>
            </a:endParaRPr>
          </a:p>
        </p:txBody>
      </p:sp>
      <p:sp>
        <p:nvSpPr>
          <p:cNvPr id="4" name="Τίτλος 1">
            <a:extLst>
              <a:ext uri="{FF2B5EF4-FFF2-40B4-BE49-F238E27FC236}">
                <a16:creationId xmlns:a16="http://schemas.microsoft.com/office/drawing/2014/main" id="{A422FA35-DA14-C48F-D225-30B14EBB6EA4}"/>
              </a:ext>
            </a:extLst>
          </p:cNvPr>
          <p:cNvSpPr>
            <a:spLocks noGrp="1"/>
          </p:cNvSpPr>
          <p:nvPr>
            <p:ph type="title"/>
          </p:nvPr>
        </p:nvSpPr>
        <p:spPr>
          <a:xfrm>
            <a:off x="2538017" y="351799"/>
            <a:ext cx="8859544" cy="513536"/>
          </a:xfrm>
        </p:spPr>
        <p:txBody>
          <a:bodyPr>
            <a:normAutofit fontScale="90000"/>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Διδασκαλία Λεξιλογίου (Ι)</a:t>
            </a:r>
          </a:p>
        </p:txBody>
      </p:sp>
    </p:spTree>
    <p:extLst>
      <p:ext uri="{BB962C8B-B14F-4D97-AF65-F5344CB8AC3E}">
        <p14:creationId xmlns:p14="http://schemas.microsoft.com/office/powerpoint/2010/main" val="217446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7C0C5A-8947-8EF4-B2D8-9D7AE9D4A7BD}"/>
              </a:ext>
            </a:extLst>
          </p:cNvPr>
          <p:cNvSpPr>
            <a:spLocks noGrp="1"/>
          </p:cNvSpPr>
          <p:nvPr>
            <p:ph idx="1"/>
          </p:nvPr>
        </p:nvSpPr>
        <p:spPr>
          <a:xfrm>
            <a:off x="2453267" y="1222173"/>
            <a:ext cx="8104707" cy="3412273"/>
          </a:xfrm>
        </p:spPr>
        <p:txBody>
          <a:bodyPr>
            <a:normAutofit/>
          </a:bodyPr>
          <a:lstStyle/>
          <a:p>
            <a:r>
              <a:rPr lang="el-GR" sz="2000" dirty="0">
                <a:latin typeface="Garamond" panose="02020404030301010803" pitchFamily="18" charset="0"/>
              </a:rPr>
              <a:t>Άλλη προσέγγιση είναι το σύστημα που χρησιμοποιεί τη θεωρία </a:t>
            </a:r>
            <a:r>
              <a:rPr lang="en-US" sz="2000" dirty="0">
                <a:latin typeface="Garamond" panose="02020404030301010803" pitchFamily="18" charset="0"/>
              </a:rPr>
              <a:t>Fuzzy </a:t>
            </a:r>
            <a:r>
              <a:rPr lang="el-GR" sz="2000" dirty="0">
                <a:latin typeface="Garamond" panose="02020404030301010803" pitchFamily="18" charset="0"/>
              </a:rPr>
              <a:t>και τη θεωρία Κύκλου Μνήμης (</a:t>
            </a:r>
            <a:r>
              <a:rPr lang="en-US" sz="2000" dirty="0">
                <a:latin typeface="Garamond" panose="02020404030301010803" pitchFamily="18" charset="0"/>
              </a:rPr>
              <a:t>Memory Cycle Theory)</a:t>
            </a:r>
            <a:r>
              <a:rPr lang="el-GR" sz="2000" dirty="0">
                <a:latin typeface="Garamond" panose="02020404030301010803" pitchFamily="18" charset="0"/>
              </a:rPr>
              <a:t>. Ειδικότερα: </a:t>
            </a:r>
          </a:p>
          <a:p>
            <a:pPr marL="800100" lvl="1" indent="-342900">
              <a:buFont typeface="+mj-lt"/>
              <a:buAutoNum type="arabicPeriod"/>
            </a:pPr>
            <a:r>
              <a:rPr lang="el-GR" sz="1800" dirty="0">
                <a:latin typeface="Garamond" panose="02020404030301010803" pitchFamily="18" charset="0"/>
              </a:rPr>
              <a:t>Χρησιμοποιούν ασαφή (</a:t>
            </a:r>
            <a:r>
              <a:rPr lang="en-US" sz="1800" dirty="0">
                <a:latin typeface="Garamond" panose="02020404030301010803" pitchFamily="18" charset="0"/>
              </a:rPr>
              <a:t>fuzzy)</a:t>
            </a:r>
            <a:r>
              <a:rPr lang="el-GR" sz="1800" dirty="0">
                <a:latin typeface="Garamond" panose="02020404030301010803" pitchFamily="18" charset="0"/>
              </a:rPr>
              <a:t> συμπεράσματα και προσωπικούς κύκλους μνήμης (</a:t>
            </a:r>
            <a:r>
              <a:rPr lang="en-US" sz="1800" dirty="0">
                <a:latin typeface="Garamond" panose="02020404030301010803" pitchFamily="18" charset="0"/>
              </a:rPr>
              <a:t>chunks of memory)</a:t>
            </a:r>
            <a:r>
              <a:rPr lang="el-GR" sz="1800" dirty="0">
                <a:latin typeface="Garamond" panose="02020404030301010803" pitchFamily="18" charset="0"/>
              </a:rPr>
              <a:t> για να καταστήσουν δυνατή την ανεύρεση ενός κειμένου που ταιριάζει καλύτερα σε έναν μαθητή </a:t>
            </a:r>
          </a:p>
          <a:p>
            <a:pPr marL="800100" lvl="1" indent="-342900">
              <a:buFont typeface="+mj-lt"/>
              <a:buAutoNum type="arabicPeriod"/>
            </a:pPr>
            <a:r>
              <a:rPr lang="el-GR" sz="1800" dirty="0">
                <a:latin typeface="Garamond" panose="02020404030301010803" pitchFamily="18" charset="0"/>
              </a:rPr>
              <a:t>Μετά την ανάγνωση του άρθρου, δίνεται μία δραστηριότητα στον μαθητή για να βελτιώσει τη μνήμη του σε σχέση με όσα διάβασε και έμαθε μέσα από το άρθρο, συμπεριλαμβανομένου και του λεξιλογίου </a:t>
            </a:r>
          </a:p>
        </p:txBody>
      </p:sp>
      <p:sp>
        <p:nvSpPr>
          <p:cNvPr id="4" name="Τίτλος 1">
            <a:extLst>
              <a:ext uri="{FF2B5EF4-FFF2-40B4-BE49-F238E27FC236}">
                <a16:creationId xmlns:a16="http://schemas.microsoft.com/office/drawing/2014/main" id="{176DC3AD-7428-601A-FF03-375DF6AD9683}"/>
              </a:ext>
            </a:extLst>
          </p:cNvPr>
          <p:cNvSpPr>
            <a:spLocks noGrp="1"/>
          </p:cNvSpPr>
          <p:nvPr>
            <p:ph type="title"/>
          </p:nvPr>
        </p:nvSpPr>
        <p:spPr>
          <a:xfrm>
            <a:off x="2667371" y="378561"/>
            <a:ext cx="8837241" cy="491234"/>
          </a:xfrm>
        </p:spPr>
        <p:txBody>
          <a:bodyPr>
            <a:normAutofit fontScale="90000"/>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Διδασκαλία Λεξιλογίου (Ι)</a:t>
            </a:r>
          </a:p>
        </p:txBody>
      </p:sp>
    </p:spTree>
    <p:extLst>
      <p:ext uri="{BB962C8B-B14F-4D97-AF65-F5344CB8AC3E}">
        <p14:creationId xmlns:p14="http://schemas.microsoft.com/office/powerpoint/2010/main" val="334478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3D612-523A-3F7B-688F-EBD9D30CCE92}"/>
              </a:ext>
            </a:extLst>
          </p:cNvPr>
          <p:cNvSpPr>
            <a:spLocks noGrp="1"/>
          </p:cNvSpPr>
          <p:nvPr>
            <p:ph type="title"/>
          </p:nvPr>
        </p:nvSpPr>
        <p:spPr>
          <a:xfrm>
            <a:off x="2703056" y="624110"/>
            <a:ext cx="8801556" cy="749720"/>
          </a:xfrm>
        </p:spPr>
        <p:txBody>
          <a:bodyPr>
            <a:normAutofit/>
          </a:bodyPr>
          <a:lstStyle/>
          <a:p>
            <a:pPr algn="ctr"/>
            <a:r>
              <a:rPr lang="el-GR" sz="3200" b="1" dirty="0">
                <a:effectLst>
                  <a:outerShdw blurRad="38100" dist="38100" dir="2700000" algn="tl">
                    <a:srgbClr val="000000">
                      <a:alpha val="43137"/>
                    </a:srgbClr>
                  </a:outerShdw>
                </a:effectLst>
                <a:latin typeface="Garamond" panose="02020404030301010803" pitchFamily="18" charset="0"/>
              </a:rPr>
              <a:t>Στάδια λειτουργίας μνήμης </a:t>
            </a:r>
          </a:p>
        </p:txBody>
      </p:sp>
      <p:pic>
        <p:nvPicPr>
          <p:cNvPr id="6" name="Θέση περιεχομένου 5">
            <a:extLst>
              <a:ext uri="{FF2B5EF4-FFF2-40B4-BE49-F238E27FC236}">
                <a16:creationId xmlns:a16="http://schemas.microsoft.com/office/drawing/2014/main" id="{AF16701B-5D5E-BD66-B04E-5A1050A6DE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080" y="2133600"/>
            <a:ext cx="5037666" cy="3778250"/>
          </a:xfrm>
          <a:prstGeom prst="rect">
            <a:avLst/>
          </a:prstGeom>
        </p:spPr>
      </p:pic>
    </p:spTree>
    <p:extLst>
      <p:ext uri="{BB962C8B-B14F-4D97-AF65-F5344CB8AC3E}">
        <p14:creationId xmlns:p14="http://schemas.microsoft.com/office/powerpoint/2010/main" val="136169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2E592C-C9E8-04C5-FA6A-E15520316D0B}"/>
              </a:ext>
            </a:extLst>
          </p:cNvPr>
          <p:cNvSpPr>
            <a:spLocks noGrp="1"/>
          </p:cNvSpPr>
          <p:nvPr>
            <p:ph type="title"/>
          </p:nvPr>
        </p:nvSpPr>
        <p:spPr>
          <a:xfrm>
            <a:off x="2658451" y="441230"/>
            <a:ext cx="8846161" cy="883535"/>
          </a:xfrm>
        </p:spPr>
        <p:txBody>
          <a:bodyPr>
            <a:normAutofit fontScale="90000"/>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Άλλες προσεγγίσεις εξατομικευμένης μάθησης λεξιλογίου μέσω ΤΠΕ </a:t>
            </a:r>
          </a:p>
        </p:txBody>
      </p:sp>
      <p:sp>
        <p:nvSpPr>
          <p:cNvPr id="3" name="Θέση περιεχομένου 2">
            <a:extLst>
              <a:ext uri="{FF2B5EF4-FFF2-40B4-BE49-F238E27FC236}">
                <a16:creationId xmlns:a16="http://schemas.microsoft.com/office/drawing/2014/main" id="{E119E35B-1876-95CE-3913-A5EDE02EBBD8}"/>
              </a:ext>
            </a:extLst>
          </p:cNvPr>
          <p:cNvSpPr>
            <a:spLocks noGrp="1"/>
          </p:cNvSpPr>
          <p:nvPr>
            <p:ph idx="1"/>
          </p:nvPr>
        </p:nvSpPr>
        <p:spPr>
          <a:xfrm>
            <a:off x="2573701" y="1721748"/>
            <a:ext cx="8930911" cy="4189474"/>
          </a:xfrm>
        </p:spPr>
        <p:txBody>
          <a:bodyPr>
            <a:normAutofit/>
          </a:bodyPr>
          <a:lstStyle/>
          <a:p>
            <a:r>
              <a:rPr lang="el-GR" sz="2000" dirty="0">
                <a:latin typeface="Garamond" panose="02020404030301010803" pitchFamily="18" charset="0"/>
              </a:rPr>
              <a:t>Οι </a:t>
            </a:r>
            <a:r>
              <a:rPr lang="en-US" sz="2000" dirty="0">
                <a:latin typeface="Garamond" panose="02020404030301010803" pitchFamily="18" charset="0"/>
              </a:rPr>
              <a:t>Huang et al. (2012) </a:t>
            </a:r>
            <a:r>
              <a:rPr lang="el-GR" sz="2000" dirty="0">
                <a:latin typeface="Garamond" panose="02020404030301010803" pitchFamily="18" charset="0"/>
              </a:rPr>
              <a:t>παρουσιάζουν την ανάπτυξη ενός συστήματος εκμάθησης της Αγγλικής για να βοηθήσει τους μαθητές να έχουν μία βιωματική εμπειρία εκμάθησης του λεξιλογίου </a:t>
            </a:r>
          </a:p>
          <a:p>
            <a:r>
              <a:rPr lang="el-GR" sz="2000" dirty="0">
                <a:latin typeface="Garamond" panose="02020404030301010803" pitchFamily="18" charset="0"/>
              </a:rPr>
              <a:t>Μέσα από τη διαδικασία αυτή το σύστημα καθιστά το υλικό </a:t>
            </a:r>
            <a:r>
              <a:rPr lang="el-GR" sz="2000" dirty="0" err="1">
                <a:latin typeface="Garamond" panose="02020404030301010803" pitchFamily="18" charset="0"/>
              </a:rPr>
              <a:t>προσβάσιμο</a:t>
            </a:r>
            <a:r>
              <a:rPr lang="el-GR" sz="2000" dirty="0">
                <a:latin typeface="Garamond" panose="02020404030301010803" pitchFamily="18" charset="0"/>
              </a:rPr>
              <a:t> στους μαθητές μέσω βίντεο (</a:t>
            </a:r>
            <a:r>
              <a:rPr lang="en-US" sz="2000" dirty="0">
                <a:latin typeface="Garamond" panose="02020404030301010803" pitchFamily="18" charset="0"/>
              </a:rPr>
              <a:t>video clips</a:t>
            </a:r>
            <a:r>
              <a:rPr lang="el-GR" sz="2000" dirty="0">
                <a:latin typeface="Garamond" panose="02020404030301010803" pitchFamily="18" charset="0"/>
              </a:rPr>
              <a:t>)</a:t>
            </a:r>
          </a:p>
          <a:p>
            <a:r>
              <a:rPr lang="el-GR" sz="2000" dirty="0">
                <a:latin typeface="Garamond" panose="02020404030301010803" pitchFamily="18" charset="0"/>
              </a:rPr>
              <a:t>Στη μελέτη λαμβάνονται υπόψη οι προτιμήσεις των μαθητών, οι απαιτήσεις του συστήματος, καθώς και τα χαρακτηριστικά του περιεχομένου </a:t>
            </a:r>
          </a:p>
          <a:p>
            <a:r>
              <a:rPr lang="el-GR" sz="2000" dirty="0">
                <a:latin typeface="Garamond" panose="02020404030301010803" pitchFamily="18" charset="0"/>
              </a:rPr>
              <a:t>Σε μελέτες που έχουν γίνει έχει βρεθεί ότι το πολυμεσικό περιβάλλον </a:t>
            </a:r>
            <a:r>
              <a:rPr lang="en-US" sz="2000" dirty="0">
                <a:latin typeface="Garamond" panose="02020404030301010803" pitchFamily="18" charset="0"/>
              </a:rPr>
              <a:t>(multimedia)</a:t>
            </a:r>
            <a:r>
              <a:rPr lang="el-GR" sz="2000" dirty="0">
                <a:latin typeface="Garamond" panose="02020404030301010803" pitchFamily="18" charset="0"/>
              </a:rPr>
              <a:t> έχει θετική επίδραση στη διδασκαλία του λεξιλογίου </a:t>
            </a:r>
          </a:p>
        </p:txBody>
      </p:sp>
    </p:spTree>
    <p:extLst>
      <p:ext uri="{BB962C8B-B14F-4D97-AF65-F5344CB8AC3E}">
        <p14:creationId xmlns:p14="http://schemas.microsoft.com/office/powerpoint/2010/main" val="315750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F14903-ADD3-60F4-C829-7CB3672DBF7E}"/>
              </a:ext>
            </a:extLst>
          </p:cNvPr>
          <p:cNvSpPr>
            <a:spLocks noGrp="1"/>
          </p:cNvSpPr>
          <p:nvPr>
            <p:ph idx="1"/>
          </p:nvPr>
        </p:nvSpPr>
        <p:spPr>
          <a:xfrm>
            <a:off x="2557988" y="1405054"/>
            <a:ext cx="8946624" cy="4506168"/>
          </a:xfrm>
        </p:spPr>
        <p:txBody>
          <a:bodyPr>
            <a:normAutofit/>
          </a:bodyPr>
          <a:lstStyle/>
          <a:p>
            <a:r>
              <a:rPr lang="el-GR" sz="2000" dirty="0">
                <a:latin typeface="Garamond" panose="02020404030301010803" pitchFamily="18" charset="0"/>
              </a:rPr>
              <a:t>Ο </a:t>
            </a:r>
            <a:r>
              <a:rPr lang="en-US" sz="2000" dirty="0">
                <a:latin typeface="Garamond" panose="02020404030301010803" pitchFamily="18" charset="0"/>
              </a:rPr>
              <a:t>Wang (2011) </a:t>
            </a:r>
            <a:r>
              <a:rPr lang="el-GR" sz="2000" dirty="0">
                <a:latin typeface="Garamond" panose="02020404030301010803" pitchFamily="18" charset="0"/>
              </a:rPr>
              <a:t>προτείνει ένα προσαρμοστικό σύστημα εκμάθησης της Αγγλικής, το οποίο συνυπολογίζει τα ποικίλα χαρακτηριστικά των μαθητών χρησιμοποιώντας την τεχνική εξόρυξης των δεδομένων (</a:t>
            </a:r>
            <a:r>
              <a:rPr lang="en-US" sz="2000" dirty="0">
                <a:latin typeface="Garamond" panose="02020404030301010803" pitchFamily="18" charset="0"/>
              </a:rPr>
              <a:t>data mining)</a:t>
            </a:r>
            <a:r>
              <a:rPr lang="el-GR" sz="2000" dirty="0">
                <a:latin typeface="Garamond" panose="02020404030301010803" pitchFamily="18" charset="0"/>
              </a:rPr>
              <a:t> και ένα τεχνητό </a:t>
            </a:r>
            <a:r>
              <a:rPr lang="el-GR" sz="2000" dirty="0" err="1">
                <a:latin typeface="Garamond" panose="02020404030301010803" pitchFamily="18" charset="0"/>
              </a:rPr>
              <a:t>νευρωνικό</a:t>
            </a:r>
            <a:r>
              <a:rPr lang="el-GR" sz="2000" dirty="0">
                <a:latin typeface="Garamond" panose="02020404030301010803" pitchFamily="18" charset="0"/>
              </a:rPr>
              <a:t> δίκτυο (</a:t>
            </a:r>
            <a:r>
              <a:rPr lang="en-US" sz="2000" dirty="0">
                <a:latin typeface="Garamond" panose="02020404030301010803" pitchFamily="18" charset="0"/>
              </a:rPr>
              <a:t>ANN)</a:t>
            </a:r>
            <a:r>
              <a:rPr lang="el-GR" sz="2000" dirty="0">
                <a:latin typeface="Garamond" panose="02020404030301010803" pitchFamily="18" charset="0"/>
              </a:rPr>
              <a:t> ως τον πυρήνα του συστήματος ηλεκτρονικής μάθησης </a:t>
            </a:r>
          </a:p>
          <a:p>
            <a:r>
              <a:rPr lang="el-GR" sz="2000" dirty="0">
                <a:latin typeface="Garamond" panose="02020404030301010803" pitchFamily="18" charset="0"/>
              </a:rPr>
              <a:t>Επίσης, τίθενται τρία διαφορετικά επίπεδα διδασκαλίας, για το λεξιλόγιο, τη γραμματική και την ανάγνωση </a:t>
            </a:r>
          </a:p>
          <a:p>
            <a:r>
              <a:rPr lang="el-GR" sz="2000" dirty="0">
                <a:latin typeface="Garamond" panose="02020404030301010803" pitchFamily="18" charset="0"/>
              </a:rPr>
              <a:t>Οι </a:t>
            </a:r>
            <a:r>
              <a:rPr lang="en-US" sz="2000" dirty="0" err="1">
                <a:latin typeface="Garamond" panose="02020404030301010803" pitchFamily="18" charset="0"/>
              </a:rPr>
              <a:t>Jakankhani</a:t>
            </a:r>
            <a:r>
              <a:rPr lang="en-US" sz="2000" dirty="0">
                <a:latin typeface="Garamond" panose="02020404030301010803" pitchFamily="18" charset="0"/>
              </a:rPr>
              <a:t> et al. (2011) </a:t>
            </a:r>
            <a:r>
              <a:rPr lang="el-GR" sz="2000" dirty="0">
                <a:latin typeface="Garamond" panose="02020404030301010803" pitchFamily="18" charset="0"/>
              </a:rPr>
              <a:t>παρουσιάζουν ένα προσαρμοστικό σύστημα εκμάθησης με τη χρήση κινητών για την εκμάθηση νέων γλωσσών, σύμφωνα με τις ικανότητες του μαθητή</a:t>
            </a:r>
          </a:p>
          <a:p>
            <a:r>
              <a:rPr lang="el-GR" sz="2000" dirty="0">
                <a:latin typeface="Garamond" panose="02020404030301010803" pitchFamily="18" charset="0"/>
              </a:rPr>
              <a:t>Το σύστημα χρησιμοποιεί μία τεχνική βασισμένη στις οντολογίες για τη μοντελοποίηση της γνώσης για να ταξινομήσει το υλικό εκμάθησης της γλώσσας και να περιγράψει το προφίλ του μαθητή, ώστε να παρέχει ένα προσαρμοστικό περιβάλλον μάθησης </a:t>
            </a:r>
          </a:p>
        </p:txBody>
      </p:sp>
      <p:sp>
        <p:nvSpPr>
          <p:cNvPr id="4" name="Τίτλος 1">
            <a:extLst>
              <a:ext uri="{FF2B5EF4-FFF2-40B4-BE49-F238E27FC236}">
                <a16:creationId xmlns:a16="http://schemas.microsoft.com/office/drawing/2014/main" id="{A080AE87-538B-8922-44E5-0B4EC5555A4D}"/>
              </a:ext>
            </a:extLst>
          </p:cNvPr>
          <p:cNvSpPr>
            <a:spLocks noGrp="1"/>
          </p:cNvSpPr>
          <p:nvPr>
            <p:ph type="title"/>
          </p:nvPr>
        </p:nvSpPr>
        <p:spPr>
          <a:xfrm>
            <a:off x="2557988" y="338417"/>
            <a:ext cx="8915401" cy="941743"/>
          </a:xfrm>
        </p:spPr>
        <p:txBody>
          <a:bodyPr>
            <a:normAutofit fontScale="90000"/>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Άλλες προσεγγίσεις εξατομικευμένης μάθησης λεξιλογίου μέσω ΤΠΕ </a:t>
            </a:r>
          </a:p>
        </p:txBody>
      </p:sp>
    </p:spTree>
    <p:extLst>
      <p:ext uri="{BB962C8B-B14F-4D97-AF65-F5344CB8AC3E}">
        <p14:creationId xmlns:p14="http://schemas.microsoft.com/office/powerpoint/2010/main" val="293982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833AE1-9EE1-C1A1-30C1-76166A367232}"/>
              </a:ext>
            </a:extLst>
          </p:cNvPr>
          <p:cNvSpPr>
            <a:spLocks noGrp="1"/>
          </p:cNvSpPr>
          <p:nvPr>
            <p:ph type="title"/>
          </p:nvPr>
        </p:nvSpPr>
        <p:spPr>
          <a:xfrm>
            <a:off x="2649530" y="624110"/>
            <a:ext cx="8855082" cy="972745"/>
          </a:xfrm>
        </p:spPr>
        <p:txBody>
          <a:bodyPr>
            <a:normAutofit/>
          </a:bodyPr>
          <a:lstStyle/>
          <a:p>
            <a:pPr algn="ctr"/>
            <a:r>
              <a:rPr lang="el-GR" sz="2800" b="1" dirty="0">
                <a:effectLst>
                  <a:outerShdw blurRad="38100" dist="38100" dir="2700000" algn="tl">
                    <a:srgbClr val="000000">
                      <a:alpha val="43137"/>
                    </a:srgbClr>
                  </a:outerShdw>
                </a:effectLst>
                <a:latin typeface="Garamond" panose="02020404030301010803" pitchFamily="18" charset="0"/>
              </a:rPr>
              <a:t>Στρατηγικές εκμάθησης λεξιλογίου και η δημιουργική εκμετάλλευση των ΤΠΕ για τη βελτίωσή τους </a:t>
            </a:r>
          </a:p>
        </p:txBody>
      </p:sp>
      <p:sp>
        <p:nvSpPr>
          <p:cNvPr id="3" name="Θέση περιεχομένου 2">
            <a:extLst>
              <a:ext uri="{FF2B5EF4-FFF2-40B4-BE49-F238E27FC236}">
                <a16:creationId xmlns:a16="http://schemas.microsoft.com/office/drawing/2014/main" id="{B2F8E4CA-25DD-601E-67B7-55A7404DD9CA}"/>
              </a:ext>
            </a:extLst>
          </p:cNvPr>
          <p:cNvSpPr>
            <a:spLocks noGrp="1"/>
          </p:cNvSpPr>
          <p:nvPr>
            <p:ph idx="1"/>
          </p:nvPr>
        </p:nvSpPr>
        <p:spPr>
          <a:xfrm>
            <a:off x="2453268" y="1855563"/>
            <a:ext cx="9051344" cy="4055659"/>
          </a:xfrm>
        </p:spPr>
        <p:txBody>
          <a:bodyPr/>
          <a:lstStyle/>
          <a:p>
            <a:endParaRPr lang="el-GR" dirty="0"/>
          </a:p>
        </p:txBody>
      </p:sp>
    </p:spTree>
    <p:extLst>
      <p:ext uri="{BB962C8B-B14F-4D97-AF65-F5344CB8AC3E}">
        <p14:creationId xmlns:p14="http://schemas.microsoft.com/office/powerpoint/2010/main" val="237338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7A93E6-6898-F6FD-D2CA-29351838BA08}"/>
              </a:ext>
            </a:extLst>
          </p:cNvPr>
          <p:cNvSpPr>
            <a:spLocks noGrp="1"/>
          </p:cNvSpPr>
          <p:nvPr>
            <p:ph type="title"/>
          </p:nvPr>
        </p:nvSpPr>
        <p:spPr>
          <a:xfrm>
            <a:off x="2473240" y="449254"/>
            <a:ext cx="8915400" cy="995047"/>
          </a:xfrm>
        </p:spPr>
        <p:txBody>
          <a:bodyPr>
            <a:normAutofit fontScale="90000"/>
          </a:bodyPr>
          <a:lstStyle/>
          <a:p>
            <a:pPr algn="ctr"/>
            <a:r>
              <a:rPr lang="el-GR" b="1" dirty="0">
                <a:effectLst>
                  <a:outerShdw blurRad="38100" dist="38100" dir="2700000" algn="tl">
                    <a:srgbClr val="000000">
                      <a:alpha val="43137"/>
                    </a:srgbClr>
                  </a:outerShdw>
                </a:effectLst>
                <a:latin typeface="Garamond" panose="02020404030301010803" pitchFamily="18" charset="0"/>
              </a:rPr>
              <a:t>Χαρακτηριστικά και στόχοι της σύγχρονης διδακτικής μεθοδολογίας </a:t>
            </a:r>
          </a:p>
        </p:txBody>
      </p:sp>
      <p:sp>
        <p:nvSpPr>
          <p:cNvPr id="3" name="Θέση περιεχομένου 2">
            <a:extLst>
              <a:ext uri="{FF2B5EF4-FFF2-40B4-BE49-F238E27FC236}">
                <a16:creationId xmlns:a16="http://schemas.microsoft.com/office/drawing/2014/main" id="{C80916D7-1E64-8AE6-4A0B-106534113869}"/>
              </a:ext>
            </a:extLst>
          </p:cNvPr>
          <p:cNvSpPr>
            <a:spLocks noGrp="1"/>
          </p:cNvSpPr>
          <p:nvPr>
            <p:ph idx="1"/>
          </p:nvPr>
        </p:nvSpPr>
        <p:spPr>
          <a:xfrm>
            <a:off x="2065206" y="1708367"/>
            <a:ext cx="9439406" cy="4202855"/>
          </a:xfrm>
        </p:spPr>
        <p:txBody>
          <a:bodyPr/>
          <a:lstStyle/>
          <a:p>
            <a:pPr>
              <a:buClr>
                <a:srgbClr val="7030A0"/>
              </a:buClr>
              <a:buFont typeface="Wingdings" panose="05000000000000000000" pitchFamily="2" charset="2"/>
              <a:buChar char="F"/>
            </a:pPr>
            <a:r>
              <a:rPr lang="el-GR" dirty="0"/>
              <a:t>Με την ανάπτυξη των πολυμεσικών μέσων οι ερευνητές έστρεψαν την προσοχή τους στην αποτελεσματικότητά τους (υποστήριξη μαθησιακής διαδικασίας + μάθηση σε βάθος)</a:t>
            </a:r>
          </a:p>
          <a:p>
            <a:pPr>
              <a:buClr>
                <a:srgbClr val="7030A0"/>
              </a:buClr>
              <a:buFont typeface="Wingdings" panose="05000000000000000000" pitchFamily="2" charset="2"/>
              <a:buChar char="F"/>
            </a:pPr>
            <a:r>
              <a:rPr lang="el-GR" dirty="0"/>
              <a:t>Αιτούμενο ήταν η σταδιακή και ομαλή ενσωμάτωση των νέων τεχνολογιών με στόχο την κατάκτηση της γλώσσας (Κουτσογιάννης, 2007)</a:t>
            </a:r>
          </a:p>
          <a:p>
            <a:pPr>
              <a:buClr>
                <a:srgbClr val="7030A0"/>
              </a:buClr>
              <a:buFont typeface="Wingdings" panose="05000000000000000000" pitchFamily="2" charset="2"/>
              <a:buChar char="F"/>
            </a:pPr>
            <a:r>
              <a:rPr lang="el-GR" dirty="0"/>
              <a:t>Για το λόγο αυτό αναπτύχθηκε η υποβοηθούμενη από Υπολογιστή Γλωσσική Διδασκαλία (</a:t>
            </a:r>
            <a:r>
              <a:rPr lang="en-US" dirty="0"/>
              <a:t>CALL)</a:t>
            </a:r>
            <a:r>
              <a:rPr lang="el-GR" dirty="0"/>
              <a:t> που πέρασε από διάφορα στάδια εξέλιξης: </a:t>
            </a:r>
          </a:p>
          <a:p>
            <a:pPr marL="800100" lvl="1" indent="-342900">
              <a:buClr>
                <a:srgbClr val="7030A0"/>
              </a:buClr>
              <a:buFont typeface="+mj-lt"/>
              <a:buAutoNum type="arabicPeriod"/>
            </a:pPr>
            <a:r>
              <a:rPr lang="el-GR" dirty="0"/>
              <a:t>Συμπεριφοριστικός τρόπος προσέγγισης (</a:t>
            </a:r>
            <a:r>
              <a:rPr lang="en-US" dirty="0"/>
              <a:t>behavioristic)</a:t>
            </a:r>
          </a:p>
          <a:p>
            <a:pPr marL="800100" lvl="1" indent="-342900">
              <a:buClr>
                <a:srgbClr val="7030A0"/>
              </a:buClr>
              <a:buFont typeface="+mj-lt"/>
              <a:buAutoNum type="arabicPeriod"/>
            </a:pPr>
            <a:r>
              <a:rPr lang="el-GR" dirty="0"/>
              <a:t>Επικοινωνιακός (</a:t>
            </a:r>
            <a:r>
              <a:rPr lang="en-US" dirty="0"/>
              <a:t>communicative)</a:t>
            </a:r>
          </a:p>
          <a:p>
            <a:pPr marL="800100" lvl="1" indent="-342900">
              <a:buClr>
                <a:srgbClr val="7030A0"/>
              </a:buClr>
              <a:buFont typeface="+mj-lt"/>
              <a:buAutoNum type="arabicPeriod"/>
            </a:pPr>
            <a:r>
              <a:rPr lang="el-GR" dirty="0"/>
              <a:t>Συνδυαστικός (</a:t>
            </a:r>
            <a:r>
              <a:rPr lang="en-US" dirty="0"/>
              <a:t>integrative)</a:t>
            </a:r>
            <a:endParaRPr lang="el-GR" dirty="0"/>
          </a:p>
          <a:p>
            <a:pPr>
              <a:buClr>
                <a:srgbClr val="7030A0"/>
              </a:buClr>
              <a:buFont typeface="Wingdings" panose="05000000000000000000" pitchFamily="2" charset="2"/>
              <a:buChar char="F"/>
            </a:pPr>
            <a:endParaRPr lang="el-GR" dirty="0"/>
          </a:p>
        </p:txBody>
      </p:sp>
    </p:spTree>
    <p:extLst>
      <p:ext uri="{BB962C8B-B14F-4D97-AF65-F5344CB8AC3E}">
        <p14:creationId xmlns:p14="http://schemas.microsoft.com/office/powerpoint/2010/main" val="404947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A29F9-CD38-701E-1B11-B461FF4E2860}"/>
              </a:ext>
            </a:extLst>
          </p:cNvPr>
          <p:cNvSpPr>
            <a:spLocks noGrp="1"/>
          </p:cNvSpPr>
          <p:nvPr>
            <p:ph type="title"/>
          </p:nvPr>
        </p:nvSpPr>
        <p:spPr>
          <a:xfrm>
            <a:off x="2589213" y="624110"/>
            <a:ext cx="8915400" cy="789865"/>
          </a:xfrm>
        </p:spPr>
        <p:txBody>
          <a:bodyPr>
            <a:normAutofit/>
          </a:bodyPr>
          <a:lstStyle/>
          <a:p>
            <a:pPr algn="ctr"/>
            <a:r>
              <a:rPr lang="el-GR" sz="2800" b="1" dirty="0">
                <a:effectLst>
                  <a:outerShdw blurRad="38100" dist="38100" dir="2700000" algn="tl">
                    <a:srgbClr val="000000">
                      <a:alpha val="43137"/>
                    </a:srgbClr>
                  </a:outerShdw>
                </a:effectLst>
                <a:latin typeface="Garamond" panose="02020404030301010803" pitchFamily="18" charset="0"/>
              </a:rPr>
              <a:t>Γλωσσική διδασκαλία μέσω ΤΠΕ σήμερα </a:t>
            </a:r>
          </a:p>
        </p:txBody>
      </p:sp>
      <p:sp>
        <p:nvSpPr>
          <p:cNvPr id="3" name="Θέση περιεχομένου 2">
            <a:extLst>
              <a:ext uri="{FF2B5EF4-FFF2-40B4-BE49-F238E27FC236}">
                <a16:creationId xmlns:a16="http://schemas.microsoft.com/office/drawing/2014/main" id="{0578080E-E12E-FF9A-A3F8-41FD8B9EA64A}"/>
              </a:ext>
            </a:extLst>
          </p:cNvPr>
          <p:cNvSpPr>
            <a:spLocks noGrp="1"/>
          </p:cNvSpPr>
          <p:nvPr>
            <p:ph idx="1"/>
          </p:nvPr>
        </p:nvSpPr>
        <p:spPr>
          <a:xfrm>
            <a:off x="2408663" y="1632539"/>
            <a:ext cx="9095949" cy="4278683"/>
          </a:xfrm>
        </p:spPr>
        <p:txBody>
          <a:bodyPr>
            <a:normAutofit/>
          </a:bodyPr>
          <a:lstStyle/>
          <a:p>
            <a:pPr algn="just"/>
            <a:r>
              <a:rPr lang="el-GR" sz="2000" dirty="0">
                <a:latin typeface="Garamond" panose="02020404030301010803" pitchFamily="18" charset="0"/>
              </a:rPr>
              <a:t>Σήμερα οι υπολογιστές, είτε </a:t>
            </a:r>
            <a:r>
              <a:rPr lang="el-GR" sz="2000" dirty="0" err="1">
                <a:latin typeface="Garamond" panose="02020404030301010803" pitchFamily="18" charset="0"/>
              </a:rPr>
              <a:t>αυτότελώς</a:t>
            </a:r>
            <a:r>
              <a:rPr lang="el-GR" sz="2000" dirty="0">
                <a:latin typeface="Garamond" panose="02020404030301010803" pitchFamily="18" charset="0"/>
              </a:rPr>
              <a:t>, είτε μέσω ειδικών εκπαιδευτικών </a:t>
            </a:r>
            <a:r>
              <a:rPr lang="el-GR" sz="2000" dirty="0" err="1">
                <a:latin typeface="Garamond" panose="02020404030301010803" pitchFamily="18" charset="0"/>
              </a:rPr>
              <a:t>περιβαλόντων</a:t>
            </a:r>
            <a:r>
              <a:rPr lang="el-GR" sz="2000" dirty="0">
                <a:latin typeface="Garamond" panose="02020404030301010803" pitchFamily="18" charset="0"/>
              </a:rPr>
              <a:t>, διευκολύνουν την παραγωγή κειμένων, την αναθεώρησή τους, τη διαδικασία </a:t>
            </a:r>
            <a:r>
              <a:rPr lang="el-GR" sz="2000" dirty="0" err="1">
                <a:latin typeface="Garamond" panose="02020404030301010803" pitchFamily="18" charset="0"/>
              </a:rPr>
              <a:t>αυτοαξιολόγησης</a:t>
            </a:r>
            <a:r>
              <a:rPr lang="el-GR" sz="2000" dirty="0">
                <a:latin typeface="Garamond" panose="02020404030301010803" pitchFamily="18" charset="0"/>
              </a:rPr>
              <a:t> </a:t>
            </a:r>
            <a:r>
              <a:rPr lang="el-GR" sz="2000" dirty="0" err="1">
                <a:latin typeface="Garamond" panose="02020404030301010803" pitchFamily="18" charset="0"/>
              </a:rPr>
              <a:t>κτλ</a:t>
            </a:r>
            <a:r>
              <a:rPr lang="el-GR" sz="2000" dirty="0">
                <a:latin typeface="Garamond" panose="02020404030301010803" pitchFamily="18" charset="0"/>
              </a:rPr>
              <a:t> (</a:t>
            </a:r>
            <a:r>
              <a:rPr lang="el-GR" sz="2000" dirty="0" err="1">
                <a:latin typeface="Garamond" panose="02020404030301010803" pitchFamily="18" charset="0"/>
              </a:rPr>
              <a:t>Παραδιά</a:t>
            </a:r>
            <a:r>
              <a:rPr lang="el-GR" sz="2000" dirty="0">
                <a:latin typeface="Garamond" panose="02020404030301010803" pitchFamily="18" charset="0"/>
              </a:rPr>
              <a:t>, 2009)</a:t>
            </a:r>
          </a:p>
          <a:p>
            <a:pPr algn="just"/>
            <a:r>
              <a:rPr lang="el-GR" sz="2000" dirty="0">
                <a:latin typeface="Garamond" panose="02020404030301010803" pitchFamily="18" charset="0"/>
              </a:rPr>
              <a:t>Το διαδίκτυο αποτελεί μέσο ενίσχυσης της επικοινωνιακής και κειμενοκεντρικής διδασκαλίας με την υλοποίηση δραστηριοτήτων που αφορούν τη μελέτη διαφόρων </a:t>
            </a:r>
            <a:r>
              <a:rPr lang="el-GR" sz="2000" dirty="0" err="1">
                <a:latin typeface="Garamond" panose="02020404030301010803" pitchFamily="18" charset="0"/>
              </a:rPr>
              <a:t>κειμενικών</a:t>
            </a:r>
            <a:r>
              <a:rPr lang="el-GR" sz="2000" dirty="0">
                <a:latin typeface="Garamond" panose="02020404030301010803" pitchFamily="18" charset="0"/>
              </a:rPr>
              <a:t> ειδών, την παραγωγή γραπτού λόγου ή τη συνεργατική γραφή, καθώς και την ανάπτυξη </a:t>
            </a:r>
            <a:r>
              <a:rPr lang="el-GR" sz="2000" dirty="0" err="1">
                <a:latin typeface="Garamond" panose="02020404030301010803" pitchFamily="18" charset="0"/>
              </a:rPr>
              <a:t>διαδραστικών</a:t>
            </a:r>
            <a:r>
              <a:rPr lang="el-GR" sz="2000" dirty="0">
                <a:latin typeface="Garamond" panose="02020404030301010803" pitchFamily="18" charset="0"/>
              </a:rPr>
              <a:t> διαδικασιών που υλοποιούνται με την αξιοποίηση των υπηρεσιών επικοινωνίας και των εργαλείων συνεργασίας</a:t>
            </a:r>
          </a:p>
          <a:p>
            <a:pPr algn="just"/>
            <a:r>
              <a:rPr lang="el-GR" sz="2000" dirty="0">
                <a:latin typeface="Garamond" panose="02020404030301010803" pitchFamily="18" charset="0"/>
              </a:rPr>
              <a:t>Η ένταξη των νέων συνεργατικών εργαλείων και υπηρεσιών του διαδικτύου συμβάλλει ακόμη περισσότερο στην καλλιέργεια των επικοινωνιακών δεξιοτήτων (υπηρεσίες διαμοιρασμού περιεχομένου, κοινωνικής δικτύωσης </a:t>
            </a:r>
            <a:r>
              <a:rPr lang="el-GR" sz="2000" dirty="0" err="1">
                <a:latin typeface="Garamond" panose="02020404030301010803" pitchFamily="18" charset="0"/>
              </a:rPr>
              <a:t>κτλ</a:t>
            </a:r>
            <a:r>
              <a:rPr lang="el-GR" sz="2000" dirty="0">
                <a:latin typeface="Garamond" panose="02020404030301010803" pitchFamily="18" charset="0"/>
              </a:rPr>
              <a:t>)</a:t>
            </a:r>
          </a:p>
        </p:txBody>
      </p:sp>
    </p:spTree>
    <p:extLst>
      <p:ext uri="{BB962C8B-B14F-4D97-AF65-F5344CB8AC3E}">
        <p14:creationId xmlns:p14="http://schemas.microsoft.com/office/powerpoint/2010/main" val="299168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D2C16-CDA6-522F-4645-35B10C4F465A}"/>
              </a:ext>
            </a:extLst>
          </p:cNvPr>
          <p:cNvSpPr>
            <a:spLocks noGrp="1"/>
          </p:cNvSpPr>
          <p:nvPr>
            <p:ph type="title"/>
          </p:nvPr>
        </p:nvSpPr>
        <p:spPr>
          <a:xfrm>
            <a:off x="2589213" y="624110"/>
            <a:ext cx="8915400" cy="785404"/>
          </a:xfrm>
        </p:spPr>
        <p:txBody>
          <a:bodyPr/>
          <a:lstStyle/>
          <a:p>
            <a:pPr algn="ctr"/>
            <a:r>
              <a:rPr lang="el-GR" b="1" dirty="0">
                <a:effectLst>
                  <a:outerShdw blurRad="38100" dist="38100" dir="2700000" algn="tl">
                    <a:srgbClr val="000000">
                      <a:alpha val="43137"/>
                    </a:srgbClr>
                  </a:outerShdw>
                </a:effectLst>
                <a:latin typeface="Garamond" panose="02020404030301010803" pitchFamily="18" charset="0"/>
              </a:rPr>
              <a:t>Πρώτα συμπεράσματα </a:t>
            </a:r>
          </a:p>
        </p:txBody>
      </p:sp>
      <p:sp>
        <p:nvSpPr>
          <p:cNvPr id="3" name="Θέση περιεχομένου 2">
            <a:extLst>
              <a:ext uri="{FF2B5EF4-FFF2-40B4-BE49-F238E27FC236}">
                <a16:creationId xmlns:a16="http://schemas.microsoft.com/office/drawing/2014/main" id="{3583CA37-919B-45B9-00E2-1771A1A2947B}"/>
              </a:ext>
            </a:extLst>
          </p:cNvPr>
          <p:cNvSpPr>
            <a:spLocks noGrp="1"/>
          </p:cNvSpPr>
          <p:nvPr>
            <p:ph idx="1"/>
          </p:nvPr>
        </p:nvSpPr>
        <p:spPr/>
        <p:txBody>
          <a:bodyPr>
            <a:normAutofit/>
          </a:bodyPr>
          <a:lstStyle/>
          <a:p>
            <a:pPr>
              <a:buFont typeface="+mj-lt"/>
              <a:buAutoNum type="alphaLcPeriod"/>
            </a:pPr>
            <a:r>
              <a:rPr lang="el-GR" sz="2000" dirty="0">
                <a:latin typeface="Garamond" panose="02020404030301010803" pitchFamily="18" charset="0"/>
              </a:rPr>
              <a:t>Η ενσωμάτωση των νέων τεχνολογιών στη μαθησιακή διαδικασία δεν σημαίνει απλώς τη χρήση ενός νέου μέσου στη διδασκαλία, αλλά τη δημιουργία μιας νέας διάστασης που επιφέρει μεταβολές σε σημαντικούς τομείς της εκπαίδευσης: </a:t>
            </a:r>
          </a:p>
          <a:p>
            <a:pPr lvl="1">
              <a:buFont typeface="Wingdings" panose="05000000000000000000" pitchFamily="2" charset="2"/>
              <a:buChar char="ü"/>
            </a:pPr>
            <a:r>
              <a:rPr lang="el-GR" sz="2000" dirty="0">
                <a:latin typeface="Garamond" panose="02020404030301010803" pitchFamily="18" charset="0"/>
              </a:rPr>
              <a:t>Περιεχόμενο και μεταβίβαση γνώσης </a:t>
            </a:r>
          </a:p>
          <a:p>
            <a:pPr lvl="1">
              <a:buFont typeface="Wingdings" panose="05000000000000000000" pitchFamily="2" charset="2"/>
              <a:buChar char="ü"/>
            </a:pPr>
            <a:r>
              <a:rPr lang="el-GR" sz="2000" dirty="0">
                <a:latin typeface="Garamond" panose="02020404030301010803" pitchFamily="18" charset="0"/>
              </a:rPr>
              <a:t>Σχέση διδάσκοντος-διδασκομένου</a:t>
            </a:r>
          </a:p>
          <a:p>
            <a:pPr lvl="1">
              <a:buFont typeface="Wingdings" panose="05000000000000000000" pitchFamily="2" charset="2"/>
              <a:buChar char="ü"/>
            </a:pPr>
            <a:r>
              <a:rPr lang="el-GR" sz="2000" dirty="0">
                <a:latin typeface="Garamond" panose="02020404030301010803" pitchFamily="18" charset="0"/>
              </a:rPr>
              <a:t>Σχέση θεωρίας και πράξης</a:t>
            </a:r>
          </a:p>
          <a:p>
            <a:pPr lvl="1">
              <a:buFont typeface="Wingdings" panose="05000000000000000000" pitchFamily="2" charset="2"/>
              <a:buChar char="ü"/>
            </a:pPr>
            <a:r>
              <a:rPr lang="el-GR" sz="2000" dirty="0">
                <a:latin typeface="Garamond" panose="02020404030301010803" pitchFamily="18" charset="0"/>
              </a:rPr>
              <a:t>Επικοινωνία μεταξύ ατόμων και κοινωνική συνείδηση </a:t>
            </a:r>
          </a:p>
          <a:p>
            <a:pPr>
              <a:buFont typeface="+mj-lt"/>
              <a:buAutoNum type="alphaLcPeriod"/>
            </a:pPr>
            <a:r>
              <a:rPr lang="el-GR" sz="2000" dirty="0">
                <a:latin typeface="Garamond" panose="02020404030301010803" pitchFamily="18" charset="0"/>
              </a:rPr>
              <a:t>Οι ΤΠΕ και η εκπαίδευση μέσω διαδικτύου απαιτούν συστηματικές μελέτες για την αξιοποίηση των δεδομένων της εκπαίδευσης και της τεχνολογίας</a:t>
            </a:r>
          </a:p>
        </p:txBody>
      </p:sp>
    </p:spTree>
    <p:extLst>
      <p:ext uri="{BB962C8B-B14F-4D97-AF65-F5344CB8AC3E}">
        <p14:creationId xmlns:p14="http://schemas.microsoft.com/office/powerpoint/2010/main" val="82292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EECFFE-BDFC-F774-A1F6-8FE02F0C5E0A}"/>
              </a:ext>
            </a:extLst>
          </p:cNvPr>
          <p:cNvSpPr>
            <a:spLocks noGrp="1"/>
          </p:cNvSpPr>
          <p:nvPr>
            <p:ph type="title"/>
          </p:nvPr>
        </p:nvSpPr>
        <p:spPr>
          <a:xfrm>
            <a:off x="2292691" y="231587"/>
            <a:ext cx="8801556" cy="1008429"/>
          </a:xfrm>
        </p:spPr>
        <p:txBody>
          <a:bodyPr>
            <a:normAutofit fontScale="90000"/>
          </a:bodyPr>
          <a:lstStyle/>
          <a:p>
            <a:pPr algn="ctr"/>
            <a:r>
              <a:rPr lang="el-GR" sz="3200" b="1" dirty="0">
                <a:effectLst>
                  <a:outerShdw blurRad="38100" dist="38100" dir="2700000" algn="tl">
                    <a:srgbClr val="000000">
                      <a:alpha val="43137"/>
                    </a:srgbClr>
                  </a:outerShdw>
                </a:effectLst>
                <a:latin typeface="Garamond" panose="02020404030301010803" pitchFamily="18" charset="0"/>
              </a:rPr>
              <a:t>Η εξέλιξη των συστημάτων ηλεκτρονικής μάθησης (</a:t>
            </a:r>
            <a:r>
              <a:rPr lang="en-US" sz="3200" b="1" dirty="0">
                <a:effectLst>
                  <a:outerShdw blurRad="38100" dist="38100" dir="2700000" algn="tl">
                    <a:srgbClr val="000000">
                      <a:alpha val="43137"/>
                    </a:srgbClr>
                  </a:outerShdw>
                </a:effectLst>
                <a:latin typeface="Garamond" panose="02020404030301010803" pitchFamily="18" charset="0"/>
              </a:rPr>
              <a:t>e-learning)- </a:t>
            </a:r>
            <a:r>
              <a:rPr lang="el-GR" sz="3200" b="1" dirty="0">
                <a:effectLst>
                  <a:outerShdw blurRad="38100" dist="38100" dir="2700000" algn="tl">
                    <a:srgbClr val="000000">
                      <a:alpha val="43137"/>
                    </a:srgbClr>
                  </a:outerShdw>
                </a:effectLst>
                <a:latin typeface="Garamond" panose="02020404030301010803" pitchFamily="18" charset="0"/>
              </a:rPr>
              <a:t>Γενική Προσέγγιση </a:t>
            </a:r>
          </a:p>
        </p:txBody>
      </p:sp>
      <p:sp>
        <p:nvSpPr>
          <p:cNvPr id="3" name="Θέση περιεχομένου 2">
            <a:extLst>
              <a:ext uri="{FF2B5EF4-FFF2-40B4-BE49-F238E27FC236}">
                <a16:creationId xmlns:a16="http://schemas.microsoft.com/office/drawing/2014/main" id="{2184931D-D120-6DC7-80F2-B8FC09493E17}"/>
              </a:ext>
            </a:extLst>
          </p:cNvPr>
          <p:cNvSpPr>
            <a:spLocks noGrp="1"/>
          </p:cNvSpPr>
          <p:nvPr>
            <p:ph idx="1"/>
          </p:nvPr>
        </p:nvSpPr>
        <p:spPr>
          <a:xfrm>
            <a:off x="2355138" y="1458580"/>
            <a:ext cx="9149474" cy="4452642"/>
          </a:xfrm>
        </p:spPr>
        <p:txBody>
          <a:bodyPr/>
          <a:lstStyle/>
          <a:p>
            <a:pPr>
              <a:buClr>
                <a:srgbClr val="FF0000"/>
              </a:buClr>
              <a:buFont typeface="Wingdings 3" panose="05040102010807070707" pitchFamily="18" charset="2"/>
              <a:buChar char=""/>
            </a:pPr>
            <a:r>
              <a:rPr lang="el-GR" dirty="0">
                <a:latin typeface="Garamond" panose="02020404030301010803" pitchFamily="18" charset="0"/>
              </a:rPr>
              <a:t>Τα περιβάλλοντα </a:t>
            </a:r>
            <a:r>
              <a:rPr lang="en-US" dirty="0">
                <a:latin typeface="Garamond" panose="02020404030301010803" pitchFamily="18" charset="0"/>
              </a:rPr>
              <a:t>e-learning </a:t>
            </a:r>
            <a:r>
              <a:rPr lang="el-GR" dirty="0">
                <a:latin typeface="Garamond" panose="02020404030301010803" pitchFamily="18" charset="0"/>
              </a:rPr>
              <a:t>στοχεύουν στη διευκόλυνση της μαθησιακής διαδικασίας μέσω εξειδικευμένων μορφών διδασκαλίας</a:t>
            </a:r>
          </a:p>
          <a:p>
            <a:pPr>
              <a:buClr>
                <a:srgbClr val="FF0000"/>
              </a:buClr>
              <a:buFont typeface="Wingdings 3" panose="05040102010807070707" pitchFamily="18" charset="2"/>
              <a:buChar char=""/>
            </a:pPr>
            <a:r>
              <a:rPr lang="el-GR" dirty="0">
                <a:latin typeface="Garamond" panose="02020404030301010803" pitchFamily="18" charset="0"/>
              </a:rPr>
              <a:t>Τα συστήματα αυτά είναι ευρέως διαδεδομένα και στόχο έχουν να καλύψουν τις ανάγκες των ατόμων για μάθηση από απόσταση, ιδιαίτερα σήμερα που οι χρήστες είναι εξοικειωμένοι ως ένα βαθμό με την τεχνολογία </a:t>
            </a:r>
          </a:p>
          <a:p>
            <a:pPr>
              <a:buClr>
                <a:srgbClr val="FF0000"/>
              </a:buClr>
              <a:buFont typeface="Wingdings 3" panose="05040102010807070707" pitchFamily="18" charset="2"/>
              <a:buChar char=""/>
            </a:pPr>
            <a:r>
              <a:rPr lang="el-GR" dirty="0">
                <a:latin typeface="Garamond" panose="02020404030301010803" pitchFamily="18" charset="0"/>
              </a:rPr>
              <a:t>Η εξατομίκευση των συστημάτων ηλεκτρονικής μάθησης (</a:t>
            </a:r>
            <a:r>
              <a:rPr lang="en-US" dirty="0">
                <a:latin typeface="Garamond" panose="02020404030301010803" pitchFamily="18" charset="0"/>
              </a:rPr>
              <a:t>e-learning</a:t>
            </a:r>
            <a:r>
              <a:rPr lang="el-GR" dirty="0">
                <a:latin typeface="Garamond" panose="02020404030301010803" pitchFamily="18" charset="0"/>
              </a:rPr>
              <a:t> </a:t>
            </a:r>
            <a:r>
              <a:rPr lang="en-US" dirty="0">
                <a:latin typeface="Garamond" panose="02020404030301010803" pitchFamily="18" charset="0"/>
              </a:rPr>
              <a:t>systems)</a:t>
            </a:r>
            <a:r>
              <a:rPr lang="el-GR" dirty="0">
                <a:latin typeface="Garamond" panose="02020404030301010803" pitchFamily="18" charset="0"/>
              </a:rPr>
              <a:t> ευνοεί την αποδοτικότερη χρήση τους από το κάθε άτομο ξεχωριστά και συμβάλλει στην ποιοτικότερη και ευκολότερη εκμάθηση οποιουδήποτε γνωστικού αντικειμένου</a:t>
            </a:r>
          </a:p>
          <a:p>
            <a:pPr>
              <a:buClr>
                <a:srgbClr val="FF0000"/>
              </a:buClr>
              <a:buFont typeface="Wingdings 3" panose="05040102010807070707" pitchFamily="18" charset="2"/>
              <a:buChar char=""/>
            </a:pPr>
            <a:r>
              <a:rPr lang="el-GR" dirty="0">
                <a:latin typeface="Garamond" panose="02020404030301010803" pitchFamily="18" charset="0"/>
              </a:rPr>
              <a:t>Τα αποτελέσματα ερευνών έχουν ανοίξει το δρόμο προς νέα μοντέλα, που σχετίζονται με τα πολυμέσα (</a:t>
            </a:r>
            <a:r>
              <a:rPr lang="en-US" dirty="0">
                <a:latin typeface="Garamond" panose="02020404030301010803" pitchFamily="18" charset="0"/>
              </a:rPr>
              <a:t>multimedia)</a:t>
            </a:r>
            <a:endParaRPr lang="el-GR" dirty="0">
              <a:latin typeface="Garamond" panose="02020404030301010803" pitchFamily="18" charset="0"/>
            </a:endParaRPr>
          </a:p>
          <a:p>
            <a:pPr marL="0" indent="0">
              <a:buClr>
                <a:srgbClr val="FF0000"/>
              </a:buClr>
              <a:buNone/>
            </a:pPr>
            <a:endParaRPr lang="el-GR" dirty="0">
              <a:latin typeface="Garamond" panose="02020404030301010803" pitchFamily="18" charset="0"/>
            </a:endParaRPr>
          </a:p>
        </p:txBody>
      </p:sp>
    </p:spTree>
    <p:extLst>
      <p:ext uri="{BB962C8B-B14F-4D97-AF65-F5344CB8AC3E}">
        <p14:creationId xmlns:p14="http://schemas.microsoft.com/office/powerpoint/2010/main" val="29923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43919E-577B-F6F1-B735-0FCBAC2FD658}"/>
              </a:ext>
            </a:extLst>
          </p:cNvPr>
          <p:cNvSpPr>
            <a:spLocks noGrp="1"/>
          </p:cNvSpPr>
          <p:nvPr>
            <p:ph idx="1"/>
          </p:nvPr>
        </p:nvSpPr>
        <p:spPr>
          <a:xfrm>
            <a:off x="2167798" y="1226634"/>
            <a:ext cx="9350196" cy="5429489"/>
          </a:xfrm>
        </p:spPr>
        <p:txBody>
          <a:bodyPr>
            <a:normAutofit/>
          </a:bodyPr>
          <a:lstStyle/>
          <a:p>
            <a:pPr>
              <a:buClr>
                <a:srgbClr val="FF0000"/>
              </a:buClr>
              <a:buFont typeface="Wingdings 3" panose="05040102010807070707" pitchFamily="18" charset="2"/>
              <a:buChar char=""/>
            </a:pPr>
            <a:r>
              <a:rPr lang="el-GR" sz="2400" b="1" dirty="0">
                <a:latin typeface="Garamond" panose="02020404030301010803" pitchFamily="18" charset="0"/>
              </a:rPr>
              <a:t>Όμως</a:t>
            </a:r>
            <a:r>
              <a:rPr lang="el-GR" sz="2400" dirty="0">
                <a:latin typeface="Garamond" panose="02020404030301010803" pitchFamily="18" charset="0"/>
              </a:rPr>
              <a:t>: Οι </a:t>
            </a:r>
            <a:r>
              <a:rPr lang="en-US" sz="2400" dirty="0">
                <a:latin typeface="Garamond" panose="02020404030301010803" pitchFamily="18" charset="0"/>
              </a:rPr>
              <a:t>Zhang &amp; Fang (2010) </a:t>
            </a:r>
            <a:r>
              <a:rPr lang="el-GR" sz="2400" dirty="0">
                <a:latin typeface="Garamond" panose="02020404030301010803" pitchFamily="18" charset="0"/>
              </a:rPr>
              <a:t>υποστηρίζουν ότι η άμεση διαδραστικότητα (</a:t>
            </a:r>
            <a:r>
              <a:rPr lang="en-US" sz="2400" dirty="0">
                <a:latin typeface="Garamond" panose="02020404030301010803" pitchFamily="18" charset="0"/>
              </a:rPr>
              <a:t>interaction)</a:t>
            </a:r>
            <a:r>
              <a:rPr lang="el-GR" sz="2400" dirty="0">
                <a:latin typeface="Garamond" panose="02020404030301010803" pitchFamily="18" charset="0"/>
              </a:rPr>
              <a:t> μεταξύ των εκπαιδευτικών και των μαθητών κατά τη διάρκεια της αυτορρυθμιζόμενης (</a:t>
            </a:r>
            <a:r>
              <a:rPr lang="en-US" sz="2400" dirty="0">
                <a:latin typeface="Garamond" panose="02020404030301010803" pitchFamily="18" charset="0"/>
              </a:rPr>
              <a:t>self regulated) </a:t>
            </a:r>
            <a:r>
              <a:rPr lang="el-GR" sz="2400" dirty="0">
                <a:latin typeface="Garamond" panose="02020404030301010803" pitchFamily="18" charset="0"/>
              </a:rPr>
              <a:t>διαδικασίας μάθησης μέσω της πλατφόρμας καθοδήγησης ηλεκτρονικής μάθησης μπορεί να πραγματοποιηθεί με συγκεκριμένες μαθησιακές ενότητες </a:t>
            </a:r>
          </a:p>
          <a:p>
            <a:pPr>
              <a:buClr>
                <a:srgbClr val="FF0000"/>
              </a:buClr>
              <a:buFont typeface="Wingdings 3" panose="05040102010807070707" pitchFamily="18" charset="2"/>
              <a:buChar char=""/>
            </a:pPr>
            <a:r>
              <a:rPr lang="el-GR" sz="2400" dirty="0">
                <a:latin typeface="Garamond" panose="02020404030301010803" pitchFamily="18" charset="0"/>
              </a:rPr>
              <a:t> </a:t>
            </a:r>
            <a:r>
              <a:rPr lang="el-GR" sz="2400" b="1" dirty="0">
                <a:latin typeface="Garamond" panose="02020404030301010803" pitchFamily="18" charset="0"/>
              </a:rPr>
              <a:t>Συνεπώς: </a:t>
            </a:r>
            <a:r>
              <a:rPr lang="el-GR" sz="2400" dirty="0">
                <a:latin typeface="Garamond" panose="02020404030301010803" pitchFamily="18" charset="0"/>
              </a:rPr>
              <a:t>υποστηρίζεται έντονα η χρήση των πολυμέσων ως αναπόσπαστο κομμάτι της μαθησιακής διαδικασίας μέσω της ηλεκτρονικής μάθησης και όχι ως ξεχωριστή διαδικασία </a:t>
            </a:r>
          </a:p>
        </p:txBody>
      </p:sp>
    </p:spTree>
    <p:extLst>
      <p:ext uri="{BB962C8B-B14F-4D97-AF65-F5344CB8AC3E}">
        <p14:creationId xmlns:p14="http://schemas.microsoft.com/office/powerpoint/2010/main" val="330285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73C6-D380-FBAD-2929-79EEE837CA35}"/>
              </a:ext>
            </a:extLst>
          </p:cNvPr>
          <p:cNvSpPr>
            <a:spLocks noGrp="1"/>
          </p:cNvSpPr>
          <p:nvPr>
            <p:ph type="title"/>
          </p:nvPr>
        </p:nvSpPr>
        <p:spPr>
          <a:xfrm>
            <a:off x="2494794" y="142377"/>
            <a:ext cx="8290665" cy="660510"/>
          </a:xfrm>
        </p:spPr>
        <p:txBody>
          <a:bodyPr/>
          <a:lstStyle/>
          <a:p>
            <a:pPr algn="ctr"/>
            <a:r>
              <a:rPr lang="el-GR" b="1" dirty="0">
                <a:effectLst>
                  <a:outerShdw blurRad="38100" dist="38100" dir="2700000" algn="tl">
                    <a:srgbClr val="000000">
                      <a:alpha val="43137"/>
                    </a:srgbClr>
                  </a:outerShdw>
                </a:effectLst>
                <a:latin typeface="Garamond" panose="02020404030301010803" pitchFamily="18" charset="0"/>
              </a:rPr>
              <a:t>Χρήση </a:t>
            </a:r>
            <a:r>
              <a:rPr lang="en-US" b="1" dirty="0">
                <a:effectLst>
                  <a:outerShdw blurRad="38100" dist="38100" dir="2700000" algn="tl">
                    <a:srgbClr val="000000">
                      <a:alpha val="43137"/>
                    </a:srgbClr>
                  </a:outerShdw>
                </a:effectLst>
                <a:latin typeface="Garamond" panose="02020404030301010803" pitchFamily="18" charset="0"/>
              </a:rPr>
              <a:t>video </a:t>
            </a:r>
            <a:endParaRPr lang="el-GR" b="1" dirty="0">
              <a:effectLst>
                <a:outerShdw blurRad="38100" dist="38100" dir="2700000" algn="tl">
                  <a:srgbClr val="000000">
                    <a:alpha val="43137"/>
                  </a:srgbClr>
                </a:outerShdw>
              </a:effectLst>
              <a:latin typeface="Garamond" panose="02020404030301010803" pitchFamily="18" charset="0"/>
            </a:endParaRPr>
          </a:p>
        </p:txBody>
      </p:sp>
      <p:sp>
        <p:nvSpPr>
          <p:cNvPr id="3" name="Θέση περιεχομένου 2">
            <a:extLst>
              <a:ext uri="{FF2B5EF4-FFF2-40B4-BE49-F238E27FC236}">
                <a16:creationId xmlns:a16="http://schemas.microsoft.com/office/drawing/2014/main" id="{11421E45-05A7-5471-DE64-7445B28EBA53}"/>
              </a:ext>
            </a:extLst>
          </p:cNvPr>
          <p:cNvSpPr>
            <a:spLocks noGrp="1"/>
          </p:cNvSpPr>
          <p:nvPr>
            <p:ph idx="1"/>
          </p:nvPr>
        </p:nvSpPr>
        <p:spPr>
          <a:xfrm>
            <a:off x="2310533" y="932242"/>
            <a:ext cx="9194079" cy="4978980"/>
          </a:xfrm>
        </p:spPr>
        <p:txBody>
          <a:bodyPr>
            <a:normAutofit/>
          </a:bodyPr>
          <a:lstStyle/>
          <a:p>
            <a:pPr>
              <a:buClr>
                <a:srgbClr val="FF0000"/>
              </a:buClr>
              <a:buFont typeface="Wingdings 3" panose="05040102010807070707" pitchFamily="18" charset="2"/>
              <a:buChar char="Â"/>
            </a:pPr>
            <a:r>
              <a:rPr lang="el-GR" sz="2400" dirty="0">
                <a:latin typeface="Garamond" panose="02020404030301010803" pitchFamily="18" charset="0"/>
              </a:rPr>
              <a:t>Οι </a:t>
            </a:r>
            <a:r>
              <a:rPr lang="en-US" sz="2400" dirty="0">
                <a:latin typeface="Garamond" panose="02020404030301010803" pitchFamily="18" charset="0"/>
              </a:rPr>
              <a:t>Tan &amp; Pearce (2012) </a:t>
            </a:r>
            <a:r>
              <a:rPr lang="el-GR" sz="2400" dirty="0">
                <a:latin typeface="Garamond" panose="02020404030301010803" pitchFamily="18" charset="0"/>
              </a:rPr>
              <a:t>επιβεβαιώνουν ότι η χρήση των πολυμέσων, και πιο συγκεκριμένα του βίντεο, μπορεί να αποτελέσει έναν αποδοτικό τρόπο για την ενεργή εμπλοκή των μαθητών στην εκπαιδευτική και επιμορφωτική διαδικασία</a:t>
            </a:r>
          </a:p>
          <a:p>
            <a:pPr>
              <a:buClr>
                <a:srgbClr val="FF0000"/>
              </a:buClr>
              <a:buFont typeface="Wingdings 3" panose="05040102010807070707" pitchFamily="18" charset="2"/>
              <a:buChar char="Â"/>
            </a:pPr>
            <a:r>
              <a:rPr lang="el-GR" sz="2400" dirty="0">
                <a:latin typeface="Garamond" panose="02020404030301010803" pitchFamily="18" charset="0"/>
              </a:rPr>
              <a:t>Τα αποτελέσματα ερευνών που διεξήγαγαν δείχνουν ότι η χρήση ανοιχτών μαθησιακών διόδων (</a:t>
            </a:r>
            <a:r>
              <a:rPr lang="en-US" sz="2400" dirty="0">
                <a:latin typeface="Garamond" panose="02020404030301010803" pitchFamily="18" charset="0"/>
              </a:rPr>
              <a:t>learning paths)</a:t>
            </a:r>
            <a:r>
              <a:rPr lang="el-GR" sz="2400" dirty="0">
                <a:latin typeface="Garamond" panose="02020404030301010803" pitchFamily="18" charset="0"/>
              </a:rPr>
              <a:t> αξιολογείται θετικά από τους μαθητές, αρκεί να διευκολύνεται με τον κατάλληλο τρόπο και να ενσωματώνεται με διαφάνεια (</a:t>
            </a:r>
            <a:r>
              <a:rPr lang="en-US" sz="2400" dirty="0">
                <a:latin typeface="Garamond" panose="02020404030301010803" pitchFamily="18" charset="0"/>
              </a:rPr>
              <a:t>seamlessly) </a:t>
            </a:r>
            <a:r>
              <a:rPr lang="el-GR" sz="2400" dirty="0">
                <a:latin typeface="Garamond" panose="02020404030301010803" pitchFamily="18" charset="0"/>
              </a:rPr>
              <a:t>στο κάθε μάθημα</a:t>
            </a:r>
          </a:p>
          <a:p>
            <a:pPr>
              <a:buClr>
                <a:srgbClr val="FF0000"/>
              </a:buClr>
              <a:buFont typeface="Wingdings 3" panose="05040102010807070707" pitchFamily="18" charset="2"/>
              <a:buChar char="Â"/>
            </a:pPr>
            <a:r>
              <a:rPr lang="el-GR" sz="2400" dirty="0">
                <a:latin typeface="Garamond" panose="02020404030301010803" pitchFamily="18" charset="0"/>
              </a:rPr>
              <a:t>Με αυτές τις συνθήκες η διαδικασία αντίληψης του υλικού από τους μαθητές αυξάνει την αποτελεσματικότητα της μεθόδου  </a:t>
            </a:r>
          </a:p>
        </p:txBody>
      </p:sp>
    </p:spTree>
    <p:extLst>
      <p:ext uri="{BB962C8B-B14F-4D97-AF65-F5344CB8AC3E}">
        <p14:creationId xmlns:p14="http://schemas.microsoft.com/office/powerpoint/2010/main" val="122308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A3C22F-65ED-2FC9-A67E-A9CC87AA3EDB}"/>
              </a:ext>
            </a:extLst>
          </p:cNvPr>
          <p:cNvSpPr>
            <a:spLocks noGrp="1"/>
          </p:cNvSpPr>
          <p:nvPr>
            <p:ph type="title"/>
          </p:nvPr>
        </p:nvSpPr>
        <p:spPr>
          <a:xfrm>
            <a:off x="2511254" y="236047"/>
            <a:ext cx="8823859" cy="535617"/>
          </a:xfrm>
        </p:spPr>
        <p:txBody>
          <a:bodyPr>
            <a:normAutofit/>
          </a:bodyPr>
          <a:lstStyle/>
          <a:p>
            <a:pPr algn="ctr"/>
            <a:r>
              <a:rPr lang="el-GR" sz="2800" b="1" dirty="0">
                <a:effectLst>
                  <a:outerShdw blurRad="38100" dist="38100" dir="2700000" algn="tl">
                    <a:srgbClr val="000000">
                      <a:alpha val="43137"/>
                    </a:srgbClr>
                  </a:outerShdw>
                </a:effectLst>
                <a:latin typeface="Garamond" panose="02020404030301010803" pitchFamily="18" charset="0"/>
              </a:rPr>
              <a:t>Σύστημα Εκμάθησης Μέσω </a:t>
            </a:r>
            <a:r>
              <a:rPr lang="el-GR" sz="2800" b="1" dirty="0" err="1">
                <a:effectLst>
                  <a:outerShdw blurRad="38100" dist="38100" dir="2700000" algn="tl">
                    <a:srgbClr val="000000">
                      <a:alpha val="43137"/>
                    </a:srgbClr>
                  </a:outerShdw>
                </a:effectLst>
                <a:latin typeface="Garamond" panose="02020404030301010803" pitchFamily="18" charset="0"/>
              </a:rPr>
              <a:t>Πολυμεσικής</a:t>
            </a:r>
            <a:r>
              <a:rPr lang="el-GR" sz="2800" b="1" dirty="0">
                <a:effectLst>
                  <a:outerShdw blurRad="38100" dist="38100" dir="2700000" algn="tl">
                    <a:srgbClr val="000000">
                      <a:alpha val="43137"/>
                    </a:srgbClr>
                  </a:outerShdw>
                </a:effectLst>
                <a:latin typeface="Garamond" panose="02020404030301010803" pitchFamily="18" charset="0"/>
              </a:rPr>
              <a:t> Αναπαράστασης </a:t>
            </a:r>
          </a:p>
        </p:txBody>
      </p:sp>
      <p:sp>
        <p:nvSpPr>
          <p:cNvPr id="3" name="Θέση περιεχομένου 2">
            <a:extLst>
              <a:ext uri="{FF2B5EF4-FFF2-40B4-BE49-F238E27FC236}">
                <a16:creationId xmlns:a16="http://schemas.microsoft.com/office/drawing/2014/main" id="{FC9FF2EC-D332-B6F4-94F9-68CC55E352F4}"/>
              </a:ext>
            </a:extLst>
          </p:cNvPr>
          <p:cNvSpPr>
            <a:spLocks noGrp="1"/>
          </p:cNvSpPr>
          <p:nvPr>
            <p:ph idx="1"/>
          </p:nvPr>
        </p:nvSpPr>
        <p:spPr>
          <a:xfrm>
            <a:off x="2408663" y="1066057"/>
            <a:ext cx="9095949" cy="4845165"/>
          </a:xfrm>
        </p:spPr>
        <p:txBody>
          <a:bodyPr>
            <a:normAutofit/>
          </a:bodyPr>
          <a:lstStyle/>
          <a:p>
            <a:pPr>
              <a:buClr>
                <a:srgbClr val="7030A0"/>
              </a:buClr>
              <a:buFont typeface="Wingdings" panose="05000000000000000000" pitchFamily="2" charset="2"/>
              <a:buChar char="Ø"/>
            </a:pPr>
            <a:r>
              <a:rPr lang="el-GR" sz="2400" dirty="0">
                <a:latin typeface="Garamond" panose="02020404030301010803" pitchFamily="18" charset="0"/>
              </a:rPr>
              <a:t>Οι</a:t>
            </a:r>
            <a:r>
              <a:rPr lang="en-US" sz="2400" dirty="0">
                <a:latin typeface="Garamond" panose="02020404030301010803" pitchFamily="18" charset="0"/>
              </a:rPr>
              <a:t> </a:t>
            </a:r>
            <a:r>
              <a:rPr lang="en-US" sz="2400" dirty="0" err="1">
                <a:latin typeface="Garamond" panose="02020404030301010803" pitchFamily="18" charset="0"/>
              </a:rPr>
              <a:t>Meekyeong</a:t>
            </a:r>
            <a:r>
              <a:rPr lang="en-US" sz="2400" dirty="0">
                <a:latin typeface="Garamond" panose="02020404030301010803" pitchFamily="18" charset="0"/>
              </a:rPr>
              <a:t> et al. (2012) </a:t>
            </a:r>
            <a:r>
              <a:rPr lang="el-GR" sz="2400" dirty="0">
                <a:latin typeface="Garamond" panose="02020404030301010803" pitchFamily="18" charset="0"/>
              </a:rPr>
              <a:t>που παρουσίασαν το σύστημα </a:t>
            </a:r>
            <a:r>
              <a:rPr lang="en-US" sz="2400" dirty="0">
                <a:latin typeface="Garamond" panose="02020404030301010803" pitchFamily="18" charset="0"/>
              </a:rPr>
              <a:t>Multimedia Presentation Authoring System (MPAS)</a:t>
            </a:r>
            <a:r>
              <a:rPr lang="el-GR" sz="2400" dirty="0">
                <a:latin typeface="Garamond" panose="02020404030301010803" pitchFamily="18" charset="0"/>
              </a:rPr>
              <a:t>, προωθούν τη συλλογιστική του βίντεο ακόμη περισσότερο </a:t>
            </a:r>
          </a:p>
          <a:p>
            <a:pPr>
              <a:buClr>
                <a:srgbClr val="7030A0"/>
              </a:buClr>
              <a:buFont typeface="Wingdings" panose="05000000000000000000" pitchFamily="2" charset="2"/>
              <a:buChar char="Ø"/>
            </a:pPr>
            <a:r>
              <a:rPr lang="el-GR" sz="2400" dirty="0">
                <a:latin typeface="Garamond" panose="02020404030301010803" pitchFamily="18" charset="0"/>
              </a:rPr>
              <a:t>Το σύστημα αυτό παράγει περιεχόμενα </a:t>
            </a:r>
            <a:r>
              <a:rPr lang="el-GR" sz="2400" dirty="0" err="1">
                <a:latin typeface="Garamond" panose="02020404030301010803" pitchFamily="18" charset="0"/>
              </a:rPr>
              <a:t>πολυμεσικής</a:t>
            </a:r>
            <a:r>
              <a:rPr lang="el-GR" sz="2400" dirty="0">
                <a:latin typeface="Garamond" panose="02020404030301010803" pitchFamily="18" charset="0"/>
              </a:rPr>
              <a:t> ηλεκτρονικής μάθησης για περιβάλλοντα κινητών επικοινωνιών (πχ κινητά) καθιστώντας δυνατή τη δημιουργία πολυμεσικών αναπαραστάσεων που ενοποιούν τύπους πολυμέσων (βίντεο, ήχο, κείμενο)</a:t>
            </a:r>
          </a:p>
          <a:p>
            <a:pPr>
              <a:buClr>
                <a:srgbClr val="7030A0"/>
              </a:buClr>
              <a:buFont typeface="Wingdings" panose="05000000000000000000" pitchFamily="2" charset="2"/>
              <a:buChar char="Ø"/>
            </a:pPr>
            <a:r>
              <a:rPr lang="el-GR" sz="2400" dirty="0">
                <a:latin typeface="Garamond" panose="02020404030301010803" pitchFamily="18" charset="0"/>
              </a:rPr>
              <a:t>Με παρόμοιο τρόπο χρησιμοποιούνται οι «κινητοί πράκτορες» (</a:t>
            </a:r>
            <a:r>
              <a:rPr lang="en-US" sz="2400" dirty="0">
                <a:latin typeface="Garamond" panose="02020404030301010803" pitchFamily="18" charset="0"/>
              </a:rPr>
              <a:t>mobile agents)</a:t>
            </a:r>
            <a:r>
              <a:rPr lang="el-GR" sz="2400" dirty="0">
                <a:latin typeface="Garamond" panose="02020404030301010803" pitchFamily="18" charset="0"/>
              </a:rPr>
              <a:t> για την ανάπτυξη ενός κατανεμημένου ασύγχρονου συστήματος εκπαίδευσης (</a:t>
            </a:r>
            <a:r>
              <a:rPr lang="en-US" sz="2400" dirty="0">
                <a:latin typeface="Garamond" panose="02020404030301010803" pitchFamily="18" charset="0"/>
              </a:rPr>
              <a:t>distributed asynchronous Web based training system)</a:t>
            </a:r>
            <a:r>
              <a:rPr lang="el-GR" sz="2400" dirty="0">
                <a:latin typeface="Garamond" panose="02020404030301010803" pitchFamily="18" charset="0"/>
              </a:rPr>
              <a:t>, που είναι </a:t>
            </a:r>
            <a:r>
              <a:rPr lang="el-GR" sz="2400" dirty="0" err="1">
                <a:latin typeface="Garamond" panose="02020404030301010803" pitchFamily="18" charset="0"/>
              </a:rPr>
              <a:t>προσβάσιμο</a:t>
            </a:r>
            <a:r>
              <a:rPr lang="el-GR" sz="2400" dirty="0">
                <a:latin typeface="Garamond" panose="02020404030301010803" pitchFamily="18" charset="0"/>
              </a:rPr>
              <a:t> μέσω διαδικτύου για κινητές συσκευές  </a:t>
            </a:r>
          </a:p>
        </p:txBody>
      </p:sp>
    </p:spTree>
    <p:extLst>
      <p:ext uri="{BB962C8B-B14F-4D97-AF65-F5344CB8AC3E}">
        <p14:creationId xmlns:p14="http://schemas.microsoft.com/office/powerpoint/2010/main" val="2598443911"/>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TM02892315[[fn=Θρόισμα]]</Template>
  <TotalTime>303</TotalTime>
  <Words>2339</Words>
  <Application>Microsoft Office PowerPoint</Application>
  <PresentationFormat>Ευρεία οθόνη</PresentationFormat>
  <Paragraphs>104</Paragraphs>
  <Slides>26</Slides>
  <Notes>0</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26</vt:i4>
      </vt:variant>
    </vt:vector>
  </HeadingPairs>
  <TitlesOfParts>
    <vt:vector size="32" baseType="lpstr">
      <vt:lpstr>Arial</vt:lpstr>
      <vt:lpstr>Century Gothic</vt:lpstr>
      <vt:lpstr>Garamond</vt:lpstr>
      <vt:lpstr>Wingdings</vt:lpstr>
      <vt:lpstr>Wingdings 3</vt:lpstr>
      <vt:lpstr>Θρόισμα</vt:lpstr>
      <vt:lpstr>3ο Μάθημα Θεωρίες μάθησης &amp; ΤΠΕ ΙΙ:  Ο υπολογιστής ως περιβάλλον εργασίας,  Ο υπολογιστής ως μέσο πρακτικής γραμματισμού</vt:lpstr>
      <vt:lpstr>Συμβολή ΤΠΕ στη γλωσσική διδασκαλία: σύντομο ιστορικό </vt:lpstr>
      <vt:lpstr>Χαρακτηριστικά και στόχοι της σύγχρονης διδακτικής μεθοδολογίας </vt:lpstr>
      <vt:lpstr>Γλωσσική διδασκαλία μέσω ΤΠΕ σήμερα </vt:lpstr>
      <vt:lpstr>Πρώτα συμπεράσματα </vt:lpstr>
      <vt:lpstr>Η εξέλιξη των συστημάτων ηλεκτρονικής μάθησης (e-learning)- Γενική Προσέγγιση </vt:lpstr>
      <vt:lpstr>Παρουσίαση του PowerPoint</vt:lpstr>
      <vt:lpstr>Χρήση video </vt:lpstr>
      <vt:lpstr>Σύστημα Εκμάθησης Μέσω Πολυμεσικής Αναπαράστασης </vt:lpstr>
      <vt:lpstr>Εξατομικευμένα συστήματα e-learning  </vt:lpstr>
      <vt:lpstr>Παρουσίαση του PowerPoint</vt:lpstr>
      <vt:lpstr>Εξατομίκευση σε συστήματα διαχείρισης εκμάθησης λεξιλογίου</vt:lpstr>
      <vt:lpstr>Παρουσίαση του PowerPoint</vt:lpstr>
      <vt:lpstr>Οι γενικές αρχές των Bayesian δικτύων </vt:lpstr>
      <vt:lpstr>Παρουσίαση του PowerPoint</vt:lpstr>
      <vt:lpstr>Οντολογίες και Σημασιολογικός ιστός </vt:lpstr>
      <vt:lpstr>Παρουσίαση του PowerPoint</vt:lpstr>
      <vt:lpstr>Άλλες προσεγγίσεις οντολογιών </vt:lpstr>
      <vt:lpstr>Παρουσίαση του PowerPoint</vt:lpstr>
      <vt:lpstr>Διδασκαλία Λεξιλογίου (Ι)</vt:lpstr>
      <vt:lpstr>Διδασκαλία Λεξιλογίου (Ι)</vt:lpstr>
      <vt:lpstr>Διδασκαλία Λεξιλογίου (Ι)</vt:lpstr>
      <vt:lpstr>Στάδια λειτουργίας μνήμης </vt:lpstr>
      <vt:lpstr>Άλλες προσεγγίσεις εξατομικευμένης μάθησης λεξιλογίου μέσω ΤΠΕ </vt:lpstr>
      <vt:lpstr>Άλλες προσεγγίσεις εξατομικευμένης μάθησης λεξιλογίου μέσω ΤΠΕ </vt:lpstr>
      <vt:lpstr>Στρατηγικές εκμάθησης λεξιλογίου και η δημιουργική εκμετάλλευση των ΤΠΕ για τη βελτίωσή τους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3ο Μάθημα Θεωρίες μάθησης &amp; ΤΠΕ ΙΙ:  Ο υπολογιστής ως περιβάλλον εργασίας,  Ο υπολογιστής ως μέσο πρακτικής γραμματισμού</dc:title>
  <dc:creator>manolis koskinas</dc:creator>
  <cp:lastModifiedBy>manolis koskinas</cp:lastModifiedBy>
  <cp:revision>13</cp:revision>
  <dcterms:created xsi:type="dcterms:W3CDTF">2024-02-15T15:26:17Z</dcterms:created>
  <dcterms:modified xsi:type="dcterms:W3CDTF">2024-03-03T21:30:14Z</dcterms:modified>
</cp:coreProperties>
</file>