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7" r:id="rId22"/>
    <p:sldId id="276" r:id="rId23"/>
    <p:sldId id="277" r:id="rId24"/>
    <p:sldId id="278" r:id="rId25"/>
    <p:sldId id="279" r:id="rId26"/>
    <p:sldId id="280" r:id="rId27"/>
    <p:sldId id="281" r:id="rId28"/>
    <p:sldId id="282" r:id="rId29"/>
    <p:sldId id="283" r:id="rId30"/>
    <p:sldId id="285" r:id="rId31"/>
    <p:sldId id="284" r:id="rId32"/>
    <p:sldId id="286"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0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AF07089-23D8-4155-B658-A38276B51BF6}" type="datetimeFigureOut">
              <a:rPr lang="el-GR" smtClean="0"/>
              <a:t>7/2/2024</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2885202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415450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331937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CF267D0-4D43-4A0A-A388-9C9D6AB87C82}"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0538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3229884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AF07089-23D8-4155-B658-A38276B51BF6}" type="datetimeFigureOut">
              <a:rPr lang="el-GR" smtClean="0"/>
              <a:t>7/2/2024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4133324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BAF07089-23D8-4155-B658-A38276B51BF6}" type="datetimeFigureOut">
              <a:rPr lang="el-GR" smtClean="0"/>
              <a:t>7/2/2024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403238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AF07089-23D8-4155-B658-A38276B51BF6}" type="datetimeFigureOut">
              <a:rPr lang="el-GR" smtClean="0"/>
              <a:t>7/2/2024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44872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AF07089-23D8-4155-B658-A38276B51BF6}" type="datetimeFigureOut">
              <a:rPr lang="el-GR" smtClean="0"/>
              <a:t>7/2/2024</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760314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AF07089-23D8-4155-B658-A38276B51BF6}" type="datetimeFigureOut">
              <a:rPr lang="el-GR" smtClean="0"/>
              <a:t>7/2/2024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49296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AF07089-23D8-4155-B658-A38276B51BF6}" type="datetimeFigureOut">
              <a:rPr lang="el-GR" smtClean="0"/>
              <a:t>7/2/2024</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58696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645596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85800" y="3132666"/>
            <a:ext cx="5311775"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72200" y="3132666"/>
            <a:ext cx="5334000" cy="308601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AF07089-23D8-4155-B658-A38276B51BF6}" type="datetimeFigureOut">
              <a:rPr lang="el-GR" smtClean="0"/>
              <a:t>7/2/2024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37118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AF07089-23D8-4155-B658-A38276B51BF6}" type="datetimeFigureOut">
              <a:rPr lang="el-GR" smtClean="0"/>
              <a:t>7/2/2024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158845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07089-23D8-4155-B658-A38276B51BF6}" type="datetimeFigureOut">
              <a:rPr lang="el-GR" smtClean="0"/>
              <a:t>7/2/2024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334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388683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AF07089-23D8-4155-B658-A38276B51BF6}" type="datetimeFigureOut">
              <a:rPr lang="el-GR" smtClean="0"/>
              <a:t>7/2/2024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CF267D0-4D43-4A0A-A388-9C9D6AB87C82}" type="slidenum">
              <a:rPr lang="el-GR" smtClean="0"/>
              <a:t>‹#›</a:t>
            </a:fld>
            <a:endParaRPr lang="el-GR"/>
          </a:p>
        </p:txBody>
      </p:sp>
    </p:spTree>
    <p:extLst>
      <p:ext uri="{BB962C8B-B14F-4D97-AF65-F5344CB8AC3E}">
        <p14:creationId xmlns:p14="http://schemas.microsoft.com/office/powerpoint/2010/main" val="41014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AF07089-23D8-4155-B658-A38276B51BF6}" type="datetimeFigureOut">
              <a:rPr lang="el-GR" smtClean="0"/>
              <a:t>7/2/2024</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CF267D0-4D43-4A0A-A388-9C9D6AB87C82}" type="slidenum">
              <a:rPr lang="el-GR" smtClean="0"/>
              <a:t>‹#›</a:t>
            </a:fld>
            <a:endParaRPr lang="el-GR"/>
          </a:p>
        </p:txBody>
      </p:sp>
    </p:spTree>
    <p:extLst>
      <p:ext uri="{BB962C8B-B14F-4D97-AF65-F5344CB8AC3E}">
        <p14:creationId xmlns:p14="http://schemas.microsoft.com/office/powerpoint/2010/main" val="26521630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ste.or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C983A7F-4A6D-EC66-A7F6-9AC56BE6A8B5}"/>
              </a:ext>
            </a:extLst>
          </p:cNvPr>
          <p:cNvSpPr>
            <a:spLocks noGrp="1"/>
          </p:cNvSpPr>
          <p:nvPr>
            <p:ph type="ctrTitle"/>
          </p:nvPr>
        </p:nvSpPr>
        <p:spPr>
          <a:xfrm>
            <a:off x="1371600" y="1803405"/>
            <a:ext cx="9092153" cy="1759927"/>
          </a:xfrm>
          <a:effectLst>
            <a:outerShdw blurRad="50800" dist="38100" dir="18900000" algn="bl" rotWithShape="0">
              <a:prstClr val="black">
                <a:alpha val="40000"/>
              </a:prstClr>
            </a:outerShdw>
          </a:effectLst>
        </p:spPr>
        <p:txBody>
          <a:bodyPr>
            <a:normAutofit/>
          </a:bodyPr>
          <a:lstStyle/>
          <a:p>
            <a:pPr algn="ctr"/>
            <a:r>
              <a:rPr lang="el-GR" sz="4000" dirty="0" err="1">
                <a:latin typeface="Aptos Display" panose="020B0004020202020204" pitchFamily="34" charset="0"/>
              </a:rPr>
              <a:t>Εισαγωγη</a:t>
            </a:r>
            <a:r>
              <a:rPr lang="el-GR" sz="4000" dirty="0">
                <a:latin typeface="Aptos Display" panose="020B0004020202020204" pitchFamily="34" charset="0"/>
              </a:rPr>
              <a:t>: </a:t>
            </a:r>
            <a:br>
              <a:rPr lang="el-GR" sz="4000" dirty="0">
                <a:latin typeface="Aptos Display" panose="020B0004020202020204" pitchFamily="34" charset="0"/>
              </a:rPr>
            </a:br>
            <a:r>
              <a:rPr lang="el-GR" sz="4000" dirty="0" err="1">
                <a:latin typeface="Aptos Display" panose="020B0004020202020204" pitchFamily="34" charset="0"/>
              </a:rPr>
              <a:t>αξιοποιηση</a:t>
            </a:r>
            <a:r>
              <a:rPr lang="el-GR" sz="4000" dirty="0">
                <a:latin typeface="Aptos Display" panose="020B0004020202020204" pitchFamily="34" charset="0"/>
              </a:rPr>
              <a:t> των </a:t>
            </a:r>
            <a:r>
              <a:rPr lang="el-GR" sz="4000" dirty="0" err="1">
                <a:latin typeface="Aptos Display" panose="020B0004020202020204" pitchFamily="34" charset="0"/>
              </a:rPr>
              <a:t>τπε</a:t>
            </a:r>
            <a:r>
              <a:rPr lang="el-GR" sz="4000" dirty="0">
                <a:latin typeface="Aptos Display" panose="020B0004020202020204" pitchFamily="34" charset="0"/>
              </a:rPr>
              <a:t> στη </a:t>
            </a:r>
            <a:r>
              <a:rPr lang="el-GR" sz="4000" dirty="0" err="1">
                <a:latin typeface="Aptos Display" panose="020B0004020202020204" pitchFamily="34" charset="0"/>
              </a:rPr>
              <a:t>γλωσσικη</a:t>
            </a:r>
            <a:r>
              <a:rPr lang="el-GR" sz="4000" dirty="0">
                <a:latin typeface="Aptos Display" panose="020B0004020202020204" pitchFamily="34" charset="0"/>
              </a:rPr>
              <a:t> </a:t>
            </a:r>
            <a:r>
              <a:rPr lang="el-GR" sz="4000" dirty="0" err="1">
                <a:latin typeface="Aptos Display" panose="020B0004020202020204" pitchFamily="34" charset="0"/>
              </a:rPr>
              <a:t>διδασκαλια</a:t>
            </a:r>
            <a:r>
              <a:rPr lang="el-GR" sz="4000" dirty="0">
                <a:latin typeface="Aptos Display" panose="020B0004020202020204" pitchFamily="34" charset="0"/>
              </a:rPr>
              <a:t> </a:t>
            </a:r>
          </a:p>
        </p:txBody>
      </p:sp>
      <p:sp>
        <p:nvSpPr>
          <p:cNvPr id="3" name="Υπότιτλος 2">
            <a:extLst>
              <a:ext uri="{FF2B5EF4-FFF2-40B4-BE49-F238E27FC236}">
                <a16:creationId xmlns:a16="http://schemas.microsoft.com/office/drawing/2014/main" id="{2CC3BBD7-8A2D-9FA8-4D72-64277F83B85A}"/>
              </a:ext>
            </a:extLst>
          </p:cNvPr>
          <p:cNvSpPr>
            <a:spLocks noGrp="1"/>
          </p:cNvSpPr>
          <p:nvPr>
            <p:ph type="subTitle" idx="1"/>
          </p:nvPr>
        </p:nvSpPr>
        <p:spPr>
          <a:xfrm>
            <a:off x="1230198" y="4753990"/>
            <a:ext cx="9448800" cy="685800"/>
          </a:xfrm>
          <a:effectLst>
            <a:reflection blurRad="6350" stA="50000" endA="300" endPos="55500" dist="50800" dir="5400000" sy="-100000" algn="bl" rotWithShape="0"/>
          </a:effectLst>
        </p:spPr>
        <p:txBody>
          <a:bodyPr>
            <a:normAutofit fontScale="92500" lnSpcReduction="20000"/>
          </a:bodyPr>
          <a:lstStyle/>
          <a:p>
            <a:r>
              <a:rPr lang="el-GR" dirty="0">
                <a:latin typeface="Aptos Display" panose="020B0004020202020204" pitchFamily="34" charset="0"/>
              </a:rPr>
              <a:t>ΕΕΓΛΩ327: ΓΛΩΣΣΑ ΚΑΙ ΝΕΕΣ ΤΕΧΝΟΛΟΓΙΕΣ </a:t>
            </a:r>
          </a:p>
          <a:p>
            <a:r>
              <a:rPr lang="el-GR" dirty="0">
                <a:latin typeface="Aptos Display" panose="020B0004020202020204" pitchFamily="34" charset="0"/>
              </a:rPr>
              <a:t>Δρ. Κοσκινάς Κ. Εμμανουήλ </a:t>
            </a:r>
          </a:p>
        </p:txBody>
      </p:sp>
    </p:spTree>
    <p:extLst>
      <p:ext uri="{BB962C8B-B14F-4D97-AF65-F5344CB8AC3E}">
        <p14:creationId xmlns:p14="http://schemas.microsoft.com/office/powerpoint/2010/main" val="2933318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CB22FE-CDC8-2C29-6B3B-E723FD60F747}"/>
              </a:ext>
            </a:extLst>
          </p:cNvPr>
          <p:cNvSpPr>
            <a:spLocks noGrp="1"/>
          </p:cNvSpPr>
          <p:nvPr>
            <p:ph type="title"/>
          </p:nvPr>
        </p:nvSpPr>
        <p:spPr>
          <a:xfrm>
            <a:off x="1646663" y="639315"/>
            <a:ext cx="8407277" cy="654062"/>
          </a:xfrm>
        </p:spPr>
        <p:txBody>
          <a:bodyPr>
            <a:normAutofit/>
          </a:bodyPr>
          <a:lstStyle/>
          <a:p>
            <a:pPr algn="ctr"/>
            <a:r>
              <a:rPr lang="el-GR" sz="2800" dirty="0" err="1">
                <a:latin typeface="Aptos Display" panose="020B0004020202020204" pitchFamily="34" charset="0"/>
              </a:rPr>
              <a:t>Φορεισ</a:t>
            </a:r>
            <a:r>
              <a:rPr lang="el-GR" sz="2800" dirty="0">
                <a:latin typeface="Aptos Display" panose="020B0004020202020204" pitchFamily="34" charset="0"/>
              </a:rPr>
              <a:t> </a:t>
            </a:r>
            <a:r>
              <a:rPr lang="el-GR" sz="2800" dirty="0" err="1">
                <a:latin typeface="Aptos Display" panose="020B0004020202020204" pitchFamily="34" charset="0"/>
              </a:rPr>
              <a:t>υλοποιησησ</a:t>
            </a:r>
            <a:r>
              <a:rPr lang="el-GR" sz="2800" dirty="0">
                <a:latin typeface="Aptos Display" panose="020B0004020202020204" pitchFamily="34" charset="0"/>
              </a:rPr>
              <a:t> Π.Σ.Δ.</a:t>
            </a:r>
          </a:p>
        </p:txBody>
      </p:sp>
      <p:sp>
        <p:nvSpPr>
          <p:cNvPr id="3" name="Θέση περιεχομένου 2">
            <a:extLst>
              <a:ext uri="{FF2B5EF4-FFF2-40B4-BE49-F238E27FC236}">
                <a16:creationId xmlns:a16="http://schemas.microsoft.com/office/drawing/2014/main" id="{9BE41E68-6675-A2F8-06A2-8F780C6635C4}"/>
              </a:ext>
            </a:extLst>
          </p:cNvPr>
          <p:cNvSpPr>
            <a:spLocks noGrp="1"/>
          </p:cNvSpPr>
          <p:nvPr>
            <p:ph idx="1"/>
          </p:nvPr>
        </p:nvSpPr>
        <p:spPr/>
        <p:txBody>
          <a:bodyPr>
            <a:normAutofit fontScale="62500" lnSpcReduction="20000"/>
          </a:bodyPr>
          <a:lstStyle/>
          <a:p>
            <a:pPr marL="0" indent="0">
              <a:buNone/>
            </a:pPr>
            <a:r>
              <a:rPr lang="el-GR" dirty="0"/>
              <a:t>1. Αριστοτέλειο Πανεπιστήμιο Θεσσαλονίκης</a:t>
            </a:r>
          </a:p>
          <a:p>
            <a:pPr marL="0" indent="0">
              <a:buNone/>
            </a:pPr>
            <a:r>
              <a:rPr lang="el-GR" dirty="0"/>
              <a:t>2. ΑΤΕΙ Αθήνας</a:t>
            </a:r>
          </a:p>
          <a:p>
            <a:pPr marL="0" indent="0">
              <a:buNone/>
            </a:pPr>
            <a:r>
              <a:rPr lang="el-GR" dirty="0"/>
              <a:t>3. ΑΤΕΙ Θεσσαλονίκης</a:t>
            </a:r>
          </a:p>
          <a:p>
            <a:pPr marL="0" indent="0">
              <a:buNone/>
            </a:pPr>
            <a:r>
              <a:rPr lang="el-GR" dirty="0"/>
              <a:t>4. Δημοκρίτειο Πανεπιστήμιο Θράκης</a:t>
            </a:r>
          </a:p>
          <a:p>
            <a:pPr marL="0" indent="0">
              <a:buNone/>
            </a:pPr>
            <a:r>
              <a:rPr lang="el-GR" dirty="0"/>
              <a:t>5. Εθνικό και Καποδιστριακό Πανεπιστήμιο Αθηνών</a:t>
            </a:r>
          </a:p>
          <a:p>
            <a:pPr marL="0" indent="0">
              <a:buNone/>
            </a:pPr>
            <a:r>
              <a:rPr lang="el-GR" dirty="0"/>
              <a:t>6. Ερευνητικό Ακαδημαϊκό Ινστιτούτο Τεχνολογίας Υπολογιστών</a:t>
            </a:r>
          </a:p>
          <a:p>
            <a:pPr marL="0" indent="0">
              <a:buNone/>
            </a:pPr>
            <a:r>
              <a:rPr lang="el-GR" dirty="0"/>
              <a:t>7. Ερευνητικό Πανεπιστημιακό Ινστιτούτο Συστημάτων Επικοινωνιών &amp;</a:t>
            </a:r>
          </a:p>
          <a:p>
            <a:pPr marL="0" indent="0">
              <a:buNone/>
            </a:pPr>
            <a:r>
              <a:rPr lang="el-GR" dirty="0"/>
              <a:t>Υπολογιστών</a:t>
            </a:r>
          </a:p>
          <a:p>
            <a:pPr marL="0" indent="0">
              <a:buNone/>
            </a:pPr>
            <a:r>
              <a:rPr lang="el-GR" dirty="0"/>
              <a:t>8. Πανεπιστήμιο Αιγαίου</a:t>
            </a:r>
          </a:p>
          <a:p>
            <a:pPr marL="0" indent="0">
              <a:buNone/>
            </a:pPr>
            <a:r>
              <a:rPr lang="el-GR" dirty="0"/>
              <a:t>9. Πανεπιστήμιο Θεσσαλίας</a:t>
            </a:r>
          </a:p>
          <a:p>
            <a:pPr marL="0" indent="0">
              <a:buNone/>
            </a:pPr>
            <a:r>
              <a:rPr lang="el-GR" dirty="0"/>
              <a:t>10. Πανεπιστήμιο Ιωαννίνων</a:t>
            </a:r>
          </a:p>
          <a:p>
            <a:pPr marL="0" indent="0">
              <a:buNone/>
            </a:pPr>
            <a:r>
              <a:rPr lang="el-GR" dirty="0"/>
              <a:t>11. Πανεπιστήμιο Κρήτης</a:t>
            </a:r>
          </a:p>
          <a:p>
            <a:pPr marL="0" indent="0">
              <a:buNone/>
            </a:pPr>
            <a:r>
              <a:rPr lang="el-GR" dirty="0"/>
              <a:t>12. Πανεπιστήμιο Μακεδονίας</a:t>
            </a:r>
          </a:p>
          <a:p>
            <a:pPr marL="0" indent="0">
              <a:buNone/>
            </a:pPr>
            <a:r>
              <a:rPr lang="el-GR" dirty="0"/>
              <a:t>Σήμερα έχουν δικτυωθεί όλες οι μονάδες εκπαιδευτικές και διοικητικές της Δευτεροβάθμιας και Πρωτοβάθμιας Εκπαίδευσης </a:t>
            </a:r>
          </a:p>
        </p:txBody>
      </p:sp>
    </p:spTree>
    <p:extLst>
      <p:ext uri="{BB962C8B-B14F-4D97-AF65-F5344CB8AC3E}">
        <p14:creationId xmlns:p14="http://schemas.microsoft.com/office/powerpoint/2010/main" val="20738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87893-16E6-BC46-A799-94BDE97F2DCD}"/>
              </a:ext>
            </a:extLst>
          </p:cNvPr>
          <p:cNvSpPr>
            <a:spLocks noGrp="1"/>
          </p:cNvSpPr>
          <p:nvPr>
            <p:ph type="title"/>
          </p:nvPr>
        </p:nvSpPr>
        <p:spPr>
          <a:xfrm>
            <a:off x="1954437" y="639315"/>
            <a:ext cx="6797040" cy="890468"/>
          </a:xfrm>
        </p:spPr>
        <p:txBody>
          <a:bodyPr>
            <a:normAutofit/>
          </a:bodyPr>
          <a:lstStyle/>
          <a:p>
            <a:pPr algn="ctr"/>
            <a:r>
              <a:rPr lang="el-GR" sz="3200" dirty="0" err="1">
                <a:latin typeface="Aptos Display" panose="020B0004020202020204" pitchFamily="34" charset="0"/>
              </a:rPr>
              <a:t>Γιατι</a:t>
            </a:r>
            <a:r>
              <a:rPr lang="el-GR" sz="3200" dirty="0">
                <a:latin typeface="Aptos Display" panose="020B0004020202020204" pitchFamily="34" charset="0"/>
              </a:rPr>
              <a:t> </a:t>
            </a:r>
            <a:r>
              <a:rPr lang="el-GR" sz="3200" dirty="0" err="1">
                <a:latin typeface="Aptos Display" panose="020B0004020202020204" pitchFamily="34" charset="0"/>
              </a:rPr>
              <a:t>χρειαζομαι</a:t>
            </a:r>
            <a:r>
              <a:rPr lang="el-GR" sz="3200" dirty="0">
                <a:latin typeface="Aptos Display" panose="020B0004020202020204" pitchFamily="34" charset="0"/>
              </a:rPr>
              <a:t> το ΠΣΔ; </a:t>
            </a:r>
          </a:p>
        </p:txBody>
      </p:sp>
      <p:sp>
        <p:nvSpPr>
          <p:cNvPr id="3" name="Θέση περιεχομένου 2">
            <a:extLst>
              <a:ext uri="{FF2B5EF4-FFF2-40B4-BE49-F238E27FC236}">
                <a16:creationId xmlns:a16="http://schemas.microsoft.com/office/drawing/2014/main" id="{3790CB82-9A04-DFFC-5EFA-B18C3A6A0E62}"/>
              </a:ext>
            </a:extLst>
          </p:cNvPr>
          <p:cNvSpPr>
            <a:spLocks noGrp="1"/>
          </p:cNvSpPr>
          <p:nvPr>
            <p:ph idx="1"/>
          </p:nvPr>
        </p:nvSpPr>
        <p:spPr/>
        <p:txBody>
          <a:bodyPr/>
          <a:lstStyle/>
          <a:p>
            <a:pPr marL="0" indent="0">
              <a:buNone/>
            </a:pPr>
            <a:r>
              <a:rPr lang="el-GR" dirty="0"/>
              <a:t>Το Πανελλήνιο Σχολικό Δίκτυο (Π.Σ.Δ.) παρέχει:</a:t>
            </a:r>
          </a:p>
          <a:p>
            <a:pPr marL="0" indent="0">
              <a:buNone/>
            </a:pPr>
            <a:r>
              <a:rPr lang="el-GR" dirty="0"/>
              <a:t>• Τη φυσική </a:t>
            </a:r>
            <a:r>
              <a:rPr lang="el-GR" dirty="0" err="1"/>
              <a:t>διαδικτύωση</a:t>
            </a:r>
            <a:r>
              <a:rPr lang="el-GR" dirty="0"/>
              <a:t> των σχολικών και εκπαιδευτικών μονάδων, μέσω του</a:t>
            </a:r>
          </a:p>
          <a:p>
            <a:pPr marL="0" indent="0">
              <a:buNone/>
            </a:pPr>
            <a:r>
              <a:rPr lang="el-GR" dirty="0"/>
              <a:t>πυκνού του δικτύου διανομής και των γραμμών υψηλής ταχύτητας στο δίκτυο</a:t>
            </a:r>
          </a:p>
          <a:p>
            <a:pPr marL="0" indent="0">
              <a:buNone/>
            </a:pPr>
            <a:r>
              <a:rPr lang="el-GR" dirty="0"/>
              <a:t>κορμού.</a:t>
            </a:r>
          </a:p>
          <a:p>
            <a:pPr marL="0" indent="0">
              <a:buNone/>
            </a:pPr>
            <a:r>
              <a:rPr lang="el-GR" dirty="0"/>
              <a:t>• Τις διατιθέμενες βασικές και προηγμένες τηλεματικές υπηρεσίες προς τους</a:t>
            </a:r>
          </a:p>
          <a:p>
            <a:pPr marL="0" indent="0">
              <a:buNone/>
            </a:pPr>
            <a:r>
              <a:rPr lang="el-GR" dirty="0"/>
              <a:t>χρήστες της εκπαιδευτικής κοινότητας.</a:t>
            </a:r>
          </a:p>
          <a:p>
            <a:pPr marL="0" indent="0">
              <a:buNone/>
            </a:pPr>
            <a:r>
              <a:rPr lang="el-GR" dirty="0"/>
              <a:t>• Την αδιάλειπτη υποστήριξη των χρηστών.</a:t>
            </a:r>
          </a:p>
          <a:p>
            <a:pPr marL="0" indent="0">
              <a:buNone/>
            </a:pPr>
            <a:r>
              <a:rPr lang="el-GR" dirty="0"/>
              <a:t>• Τη συνεχή και αποτελεσματική ενημέρωση των εκπαιδευτικών, μαθητών και</a:t>
            </a:r>
          </a:p>
          <a:p>
            <a:pPr marL="0" indent="0">
              <a:buNone/>
            </a:pPr>
            <a:r>
              <a:rPr lang="el-GR" dirty="0"/>
              <a:t>πολιτών για τις δυνατότητες και τις παρεχόμενες υπηρεσίες του Π.Σ.Δ</a:t>
            </a:r>
          </a:p>
        </p:txBody>
      </p:sp>
    </p:spTree>
    <p:extLst>
      <p:ext uri="{BB962C8B-B14F-4D97-AF65-F5344CB8AC3E}">
        <p14:creationId xmlns:p14="http://schemas.microsoft.com/office/powerpoint/2010/main" val="2057311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342EED-9FE2-3BF1-98A7-BCA8DC6C080D}"/>
              </a:ext>
            </a:extLst>
          </p:cNvPr>
          <p:cNvSpPr>
            <a:spLocks noGrp="1"/>
          </p:cNvSpPr>
          <p:nvPr>
            <p:ph type="title"/>
          </p:nvPr>
        </p:nvSpPr>
        <p:spPr>
          <a:xfrm>
            <a:off x="2895600" y="764373"/>
            <a:ext cx="6810421" cy="533629"/>
          </a:xfrm>
        </p:spPr>
        <p:txBody>
          <a:bodyPr>
            <a:normAutofit/>
          </a:bodyPr>
          <a:lstStyle/>
          <a:p>
            <a:pPr algn="ctr"/>
            <a:r>
              <a:rPr lang="el-GR" sz="2800" dirty="0" err="1">
                <a:latin typeface="Aptos Display" panose="020B0004020202020204" pitchFamily="34" charset="0"/>
              </a:rPr>
              <a:t>Πωσ</a:t>
            </a:r>
            <a:r>
              <a:rPr lang="el-GR" sz="2800" dirty="0">
                <a:latin typeface="Aptos Display" panose="020B0004020202020204" pitchFamily="34" charset="0"/>
              </a:rPr>
              <a:t> </a:t>
            </a:r>
            <a:r>
              <a:rPr lang="el-GR" sz="2800" dirty="0" err="1">
                <a:latin typeface="Aptos Display" panose="020B0004020202020204" pitchFamily="34" charset="0"/>
              </a:rPr>
              <a:t>λειτουργει</a:t>
            </a:r>
            <a:r>
              <a:rPr lang="el-GR" sz="2800" dirty="0">
                <a:latin typeface="Aptos Display" panose="020B0004020202020204" pitchFamily="34" charset="0"/>
              </a:rPr>
              <a:t> το </a:t>
            </a:r>
            <a:r>
              <a:rPr lang="el-GR" sz="2800" dirty="0" err="1">
                <a:latin typeface="Aptos Display" panose="020B0004020202020204" pitchFamily="34" charset="0"/>
              </a:rPr>
              <a:t>πσδ</a:t>
            </a:r>
            <a:r>
              <a:rPr lang="el-GR" sz="2800" dirty="0">
                <a:latin typeface="Aptos Display" panose="020B0004020202020204" pitchFamily="34" charset="0"/>
              </a:rPr>
              <a:t>; </a:t>
            </a:r>
          </a:p>
        </p:txBody>
      </p:sp>
      <p:pic>
        <p:nvPicPr>
          <p:cNvPr id="5" name="Εικόνα 4">
            <a:extLst>
              <a:ext uri="{FF2B5EF4-FFF2-40B4-BE49-F238E27FC236}">
                <a16:creationId xmlns:a16="http://schemas.microsoft.com/office/drawing/2014/main" id="{39A09C34-B64D-2AD4-21C8-79723914B5F4}"/>
              </a:ext>
            </a:extLst>
          </p:cNvPr>
          <p:cNvPicPr>
            <a:picLocks noChangeAspect="1"/>
          </p:cNvPicPr>
          <p:nvPr/>
        </p:nvPicPr>
        <p:blipFill>
          <a:blip r:embed="rId2"/>
          <a:stretch>
            <a:fillRect/>
          </a:stretch>
        </p:blipFill>
        <p:spPr>
          <a:xfrm>
            <a:off x="6456013" y="1649415"/>
            <a:ext cx="4717509" cy="4157602"/>
          </a:xfrm>
          <a:prstGeom prst="rect">
            <a:avLst/>
          </a:prstGeom>
        </p:spPr>
      </p:pic>
      <p:sp>
        <p:nvSpPr>
          <p:cNvPr id="7" name="TextBox 6">
            <a:extLst>
              <a:ext uri="{FF2B5EF4-FFF2-40B4-BE49-F238E27FC236}">
                <a16:creationId xmlns:a16="http://schemas.microsoft.com/office/drawing/2014/main" id="{EC780249-8991-5B04-2492-51679C6CE1CD}"/>
              </a:ext>
            </a:extLst>
          </p:cNvPr>
          <p:cNvSpPr txBox="1"/>
          <p:nvPr/>
        </p:nvSpPr>
        <p:spPr>
          <a:xfrm>
            <a:off x="418742" y="1715475"/>
            <a:ext cx="4991829" cy="4524315"/>
          </a:xfrm>
          <a:prstGeom prst="rect">
            <a:avLst/>
          </a:prstGeom>
          <a:noFill/>
        </p:spPr>
        <p:txBody>
          <a:bodyPr wrap="square">
            <a:spAutoFit/>
          </a:bodyPr>
          <a:lstStyle/>
          <a:p>
            <a:pPr marL="171450" indent="-171450">
              <a:buFont typeface="Arial" panose="020B0604020202020204" pitchFamily="34" charset="0"/>
              <a:buChar char="•"/>
            </a:pPr>
            <a:r>
              <a:rPr lang="el-GR" sz="1600" u="sng" dirty="0"/>
              <a:t>Το δίκτυο Κορμού</a:t>
            </a:r>
            <a:r>
              <a:rPr lang="el-GR" sz="1600" dirty="0"/>
              <a:t>, το οποίο χρησιμοποιεί τον δικτυακό κορμό του Εθνικού Δικτύου Έρευνας και Τεχνολογίας (ΕΔΕΤ) και διασυνδέεται με αυτόν σε επτά κύριους κόμβους (Αθήνα, Θεσσαλονίκη, Πάτρα, Ηράκλειο, Λάρισα, Ιωάννινα και Ξάνθη). Το δίκτυο Κορμού διασυνδέει το Π.Σ.Δ. με όλα τα ελληνικά και ευρωπαϊκά εκπαιδευτικά και ερευνητικά δίκτυα και το Internet.</a:t>
            </a:r>
          </a:p>
          <a:p>
            <a:pPr marL="285750" indent="-285750">
              <a:buFont typeface="Arial" panose="020B0604020202020204" pitchFamily="34" charset="0"/>
              <a:buChar char="•"/>
            </a:pPr>
            <a:r>
              <a:rPr lang="el-GR" sz="1600" u="sng" dirty="0"/>
              <a:t>Το δίκτυο Διανομής</a:t>
            </a:r>
            <a:r>
              <a:rPr lang="el-GR" sz="1600" dirty="0"/>
              <a:t>, το οποίο εξασφαλίζει την ολοκληρωμένη διασύνδεση των σχολικών και διοικητικών μονάδων με το Δίκτυο Κορμού και απαρτίζεται από 51 κόμβους, έναν σε κάθε νομό της χώρας.</a:t>
            </a:r>
          </a:p>
          <a:p>
            <a:pPr marL="285750" indent="-285750">
              <a:buFont typeface="Arial" panose="020B0604020202020204" pitchFamily="34" charset="0"/>
              <a:buChar char="•"/>
            </a:pPr>
            <a:r>
              <a:rPr lang="el-GR" sz="1600" u="sng" dirty="0"/>
              <a:t>Το δίκτυο Πρόσβασης</a:t>
            </a:r>
            <a:r>
              <a:rPr lang="el-GR" sz="1600" dirty="0"/>
              <a:t>, το οποίο διασυνδέει άμεσα και με τις κατάλληλες τηλεπικοινωνιακές ζεύξεις τις σχολικές και διοικητικές μονάδες ενός νομού στον οικείο νομαρχιακό κόμβο.</a:t>
            </a:r>
          </a:p>
        </p:txBody>
      </p:sp>
    </p:spTree>
    <p:extLst>
      <p:ext uri="{BB962C8B-B14F-4D97-AF65-F5344CB8AC3E}">
        <p14:creationId xmlns:p14="http://schemas.microsoft.com/office/powerpoint/2010/main" val="167678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3BEA63-973F-5614-4A90-943CDE48308F}"/>
              </a:ext>
            </a:extLst>
          </p:cNvPr>
          <p:cNvSpPr>
            <a:spLocks noGrp="1"/>
          </p:cNvSpPr>
          <p:nvPr>
            <p:ph type="title"/>
          </p:nvPr>
        </p:nvSpPr>
        <p:spPr>
          <a:xfrm>
            <a:off x="2895600" y="764373"/>
            <a:ext cx="6926394" cy="524708"/>
          </a:xfrm>
        </p:spPr>
        <p:txBody>
          <a:bodyPr>
            <a:noAutofit/>
          </a:bodyPr>
          <a:lstStyle/>
          <a:p>
            <a:pPr algn="ctr"/>
            <a:r>
              <a:rPr lang="el-GR" sz="2400" dirty="0">
                <a:latin typeface="Aptos Display" panose="020B0004020202020204" pitchFamily="34" charset="0"/>
              </a:rPr>
              <a:t>Βασικεσ </a:t>
            </a:r>
            <a:r>
              <a:rPr lang="el-GR" sz="2400" dirty="0" err="1">
                <a:latin typeface="Aptos Display" panose="020B0004020202020204" pitchFamily="34" charset="0"/>
              </a:rPr>
              <a:t>υπηρεσιεσ</a:t>
            </a:r>
            <a:r>
              <a:rPr lang="el-GR" sz="2400" dirty="0">
                <a:latin typeface="Aptos Display" panose="020B0004020202020204" pitchFamily="34" charset="0"/>
              </a:rPr>
              <a:t> του </a:t>
            </a:r>
            <a:r>
              <a:rPr lang="el-GR" sz="2400" dirty="0" err="1">
                <a:latin typeface="Aptos Display" panose="020B0004020202020204" pitchFamily="34" charset="0"/>
              </a:rPr>
              <a:t>πσδ</a:t>
            </a:r>
            <a:r>
              <a:rPr lang="el-GR" sz="2400" dirty="0">
                <a:latin typeface="Aptos Display" panose="020B0004020202020204" pitchFamily="34" charset="0"/>
              </a:rPr>
              <a:t>: Ηλεκτρονικό Ταχυδρομείο και Οργάνωση Ηλεκτρονικής Αλληλογραφίας</a:t>
            </a:r>
          </a:p>
        </p:txBody>
      </p:sp>
      <p:sp>
        <p:nvSpPr>
          <p:cNvPr id="3" name="Θέση περιεχομένου 2">
            <a:extLst>
              <a:ext uri="{FF2B5EF4-FFF2-40B4-BE49-F238E27FC236}">
                <a16:creationId xmlns:a16="http://schemas.microsoft.com/office/drawing/2014/main" id="{EBD75285-ECFA-558A-63AE-A87A75F9B29F}"/>
              </a:ext>
            </a:extLst>
          </p:cNvPr>
          <p:cNvSpPr>
            <a:spLocks noGrp="1"/>
          </p:cNvSpPr>
          <p:nvPr>
            <p:ph idx="1"/>
          </p:nvPr>
        </p:nvSpPr>
        <p:spPr/>
        <p:txBody>
          <a:bodyPr>
            <a:normAutofit fontScale="92500" lnSpcReduction="20000"/>
          </a:bodyPr>
          <a:lstStyle/>
          <a:p>
            <a:pPr marL="0" indent="0">
              <a:buNone/>
            </a:pPr>
            <a:r>
              <a:rPr lang="el-GR" dirty="0"/>
              <a:t>Ηλεκτρονικό Ταχυδρομείο (PΟP3, IMAP, </a:t>
            </a:r>
            <a:r>
              <a:rPr lang="el-GR" dirty="0" err="1"/>
              <a:t>web-mail</a:t>
            </a:r>
            <a:r>
              <a:rPr lang="el-GR" dirty="0"/>
              <a:t>)</a:t>
            </a:r>
          </a:p>
          <a:p>
            <a:pPr marL="0" indent="0">
              <a:buNone/>
            </a:pPr>
            <a:r>
              <a:rPr lang="el-GR" dirty="0"/>
              <a:t>• Ημερολόγιο, Βιβλίο Διευθύνσεων, Λίστα Εργασιών, Σημειώσεις</a:t>
            </a:r>
          </a:p>
          <a:p>
            <a:pPr marL="0" indent="0">
              <a:buNone/>
            </a:pPr>
            <a:r>
              <a:rPr lang="el-GR" dirty="0"/>
              <a:t>• Αναλυτικές οδηγίες χρήσης των υπηρεσιών</a:t>
            </a:r>
          </a:p>
          <a:p>
            <a:pPr marL="0" indent="0">
              <a:buNone/>
            </a:pPr>
            <a:r>
              <a:rPr lang="el-GR" dirty="0"/>
              <a:t>• Ασφαλής αποστολή και λήψη αλληλογραφίας με κρυπτογράφηση (SSL)</a:t>
            </a:r>
          </a:p>
          <a:p>
            <a:pPr marL="0" indent="0">
              <a:buNone/>
            </a:pPr>
            <a:r>
              <a:rPr lang="el-GR" dirty="0"/>
              <a:t>• Μεγάλο μέγεθος γραμματοκιβωτίου</a:t>
            </a:r>
          </a:p>
          <a:p>
            <a:pPr marL="0" indent="0">
              <a:buNone/>
            </a:pPr>
            <a:r>
              <a:rPr lang="el-GR" dirty="0"/>
              <a:t>• Εναλλακτική διεύθυνση e-</a:t>
            </a:r>
            <a:r>
              <a:rPr lang="el-GR" dirty="0" err="1"/>
              <a:t>mail</a:t>
            </a:r>
            <a:endParaRPr lang="el-GR" dirty="0"/>
          </a:p>
          <a:p>
            <a:pPr marL="0" indent="0">
              <a:buNone/>
            </a:pPr>
            <a:r>
              <a:rPr lang="el-GR" dirty="0"/>
              <a:t>• Προώθηση αλληλογραφίας σε άλλη διεύθυνση</a:t>
            </a:r>
          </a:p>
          <a:p>
            <a:pPr marL="0" indent="0">
              <a:buNone/>
            </a:pPr>
            <a:r>
              <a:rPr lang="el-GR" dirty="0"/>
              <a:t>• Αποστολή μηνυμάτων με έλεγχο ταυτότητας (SMTP </a:t>
            </a:r>
            <a:r>
              <a:rPr lang="el-GR" dirty="0" err="1"/>
              <a:t>Authentication</a:t>
            </a:r>
            <a:r>
              <a:rPr lang="el-GR" dirty="0"/>
              <a:t>)</a:t>
            </a:r>
          </a:p>
          <a:p>
            <a:pPr marL="0" indent="0">
              <a:buNone/>
            </a:pPr>
            <a:r>
              <a:rPr lang="el-GR" dirty="0"/>
              <a:t>• Προστασία από ιούς (</a:t>
            </a:r>
            <a:r>
              <a:rPr lang="el-GR" dirty="0" err="1"/>
              <a:t>antivirus</a:t>
            </a:r>
            <a:r>
              <a:rPr lang="el-GR" dirty="0"/>
              <a:t>)</a:t>
            </a:r>
          </a:p>
          <a:p>
            <a:pPr marL="0" indent="0">
              <a:buNone/>
            </a:pPr>
            <a:r>
              <a:rPr lang="el-GR" dirty="0"/>
              <a:t>• Προστασία από απρόσκλητη αλληλογραφία (</a:t>
            </a:r>
            <a:r>
              <a:rPr lang="el-GR" dirty="0" err="1"/>
              <a:t>anti-spamming</a:t>
            </a:r>
            <a:r>
              <a:rPr lang="el-GR" dirty="0"/>
              <a:t>) – επιλογή του</a:t>
            </a:r>
          </a:p>
          <a:p>
            <a:pPr marL="0" indent="0">
              <a:buNone/>
            </a:pPr>
            <a:r>
              <a:rPr lang="el-GR" dirty="0"/>
              <a:t>χρήστη</a:t>
            </a:r>
          </a:p>
        </p:txBody>
      </p:sp>
    </p:spTree>
    <p:extLst>
      <p:ext uri="{BB962C8B-B14F-4D97-AF65-F5344CB8AC3E}">
        <p14:creationId xmlns:p14="http://schemas.microsoft.com/office/powerpoint/2010/main" val="2101870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F1D0403-6AFF-A73F-DBC9-080F73CA4039}"/>
              </a:ext>
            </a:extLst>
          </p:cNvPr>
          <p:cNvSpPr>
            <a:spLocks noGrp="1"/>
          </p:cNvSpPr>
          <p:nvPr>
            <p:ph type="title"/>
          </p:nvPr>
        </p:nvSpPr>
        <p:spPr>
          <a:xfrm>
            <a:off x="1579756" y="594875"/>
            <a:ext cx="8610600" cy="1293028"/>
          </a:xfrm>
        </p:spPr>
        <p:txBody>
          <a:bodyPr>
            <a:normAutofit/>
          </a:bodyPr>
          <a:lstStyle/>
          <a:p>
            <a:pPr algn="ctr"/>
            <a:r>
              <a:rPr lang="el-GR" sz="2800" dirty="0">
                <a:latin typeface="Aptos Display" panose="020B0004020202020204" pitchFamily="34" charset="0"/>
              </a:rPr>
              <a:t>Βασικεσ </a:t>
            </a:r>
            <a:r>
              <a:rPr lang="el-GR" sz="2800" dirty="0" err="1">
                <a:latin typeface="Aptos Display" panose="020B0004020202020204" pitchFamily="34" charset="0"/>
              </a:rPr>
              <a:t>υπηρεσιεσ</a:t>
            </a:r>
            <a:r>
              <a:rPr lang="el-GR" sz="2800" dirty="0">
                <a:latin typeface="Aptos Display" panose="020B0004020202020204" pitchFamily="34" charset="0"/>
              </a:rPr>
              <a:t> του </a:t>
            </a:r>
            <a:r>
              <a:rPr lang="el-GR" sz="2800" dirty="0" err="1">
                <a:latin typeface="Aptos Display" panose="020B0004020202020204" pitchFamily="34" charset="0"/>
              </a:rPr>
              <a:t>πσδ:Υπηρεσία</a:t>
            </a:r>
            <a:r>
              <a:rPr lang="el-GR" sz="2800" dirty="0">
                <a:latin typeface="Aptos Display" panose="020B0004020202020204" pitchFamily="34" charset="0"/>
              </a:rPr>
              <a:t> Ηλεκτρονικών Λιστών Επικοινωνίας </a:t>
            </a:r>
          </a:p>
        </p:txBody>
      </p:sp>
      <p:sp>
        <p:nvSpPr>
          <p:cNvPr id="3" name="Θέση περιεχομένου 2">
            <a:extLst>
              <a:ext uri="{FF2B5EF4-FFF2-40B4-BE49-F238E27FC236}">
                <a16:creationId xmlns:a16="http://schemas.microsoft.com/office/drawing/2014/main" id="{ECE26BC5-1AD6-E951-3B70-B5A2EC61E35F}"/>
              </a:ext>
            </a:extLst>
          </p:cNvPr>
          <p:cNvSpPr>
            <a:spLocks noGrp="1"/>
          </p:cNvSpPr>
          <p:nvPr>
            <p:ph idx="1"/>
          </p:nvPr>
        </p:nvSpPr>
        <p:spPr/>
        <p:txBody>
          <a:bodyPr/>
          <a:lstStyle/>
          <a:p>
            <a:pPr marL="0" indent="0">
              <a:buNone/>
            </a:pPr>
            <a:r>
              <a:rPr lang="el-GR" dirty="0"/>
              <a:t>• Δυναμικές – Στατικές – Διαχειριστικές – «Βήματα Διαλόγου»</a:t>
            </a:r>
          </a:p>
          <a:p>
            <a:pPr marL="0" indent="0">
              <a:buNone/>
            </a:pPr>
            <a:r>
              <a:rPr lang="el-GR" dirty="0"/>
              <a:t>• Πρόσβαση για πιστοποιημένους χρήστες από w </a:t>
            </a:r>
            <a:r>
              <a:rPr lang="el-GR" dirty="0" err="1"/>
              <a:t>ww</a:t>
            </a:r>
            <a:r>
              <a:rPr lang="el-GR" dirty="0"/>
              <a:t> . s </a:t>
            </a:r>
            <a:r>
              <a:rPr lang="el-GR" dirty="0" err="1"/>
              <a:t>ch</a:t>
            </a:r>
            <a:r>
              <a:rPr lang="el-GR" dirty="0"/>
              <a:t> . g r / </a:t>
            </a:r>
            <a:r>
              <a:rPr lang="el-GR" dirty="0" err="1"/>
              <a:t>li</a:t>
            </a:r>
            <a:r>
              <a:rPr lang="el-GR" dirty="0"/>
              <a:t> </a:t>
            </a:r>
            <a:r>
              <a:rPr lang="el-GR" dirty="0" err="1"/>
              <a:t>sts</a:t>
            </a:r>
            <a:endParaRPr lang="el-GR" dirty="0"/>
          </a:p>
          <a:p>
            <a:pPr marL="0" indent="0">
              <a:buNone/>
            </a:pPr>
            <a:r>
              <a:rPr lang="el-GR" dirty="0"/>
              <a:t>• Εξελιγμένο περιβάλλον διαχείρισης</a:t>
            </a:r>
          </a:p>
          <a:p>
            <a:pPr marL="0" indent="0">
              <a:buNone/>
            </a:pPr>
            <a:r>
              <a:rPr lang="el-GR" dirty="0"/>
              <a:t>• Ιστορικό μηνυμάτων</a:t>
            </a:r>
          </a:p>
          <a:p>
            <a:pPr marL="0" indent="0">
              <a:buNone/>
            </a:pPr>
            <a:r>
              <a:rPr lang="el-GR" dirty="0"/>
              <a:t>• Έλεγχος μηνυμάτων και συνημμένων</a:t>
            </a:r>
          </a:p>
          <a:p>
            <a:pPr marL="0" indent="0">
              <a:buNone/>
            </a:pPr>
            <a:r>
              <a:rPr lang="el-GR" dirty="0"/>
              <a:t>• Προσθήκη επικεφαλίδων και φίλτρων</a:t>
            </a:r>
          </a:p>
          <a:p>
            <a:pPr marL="0" indent="0">
              <a:buNone/>
            </a:pPr>
            <a:r>
              <a:rPr lang="el-GR" dirty="0"/>
              <a:t>• Έλεγχος αποστολής μηνυμάτων</a:t>
            </a:r>
          </a:p>
        </p:txBody>
      </p:sp>
    </p:spTree>
    <p:extLst>
      <p:ext uri="{BB962C8B-B14F-4D97-AF65-F5344CB8AC3E}">
        <p14:creationId xmlns:p14="http://schemas.microsoft.com/office/powerpoint/2010/main" val="1971276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797E06-ECE4-984B-67A5-DC587CFDD295}"/>
              </a:ext>
            </a:extLst>
          </p:cNvPr>
          <p:cNvSpPr>
            <a:spLocks noGrp="1"/>
          </p:cNvSpPr>
          <p:nvPr>
            <p:ph type="title"/>
          </p:nvPr>
        </p:nvSpPr>
        <p:spPr>
          <a:xfrm>
            <a:off x="1790700" y="639315"/>
            <a:ext cx="8610600" cy="1293028"/>
          </a:xfrm>
        </p:spPr>
        <p:txBody>
          <a:bodyPr>
            <a:normAutofit/>
          </a:bodyPr>
          <a:lstStyle/>
          <a:p>
            <a:pPr algn="ct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rPr>
              <a:t>Βασικεσ </a:t>
            </a:r>
            <a:r>
              <a:rPr kumimoji="0" lang="el-GR" sz="2800" b="0" i="0" u="none" strike="noStrike" kern="1200" cap="all" spc="0" normalizeH="0" baseline="0" noProof="0" dirty="0" err="1">
                <a:ln>
                  <a:noFill/>
                </a:ln>
                <a:solidFill>
                  <a:prstClr val="white"/>
                </a:solidFill>
                <a:effectLst/>
                <a:uLnTx/>
                <a:uFillTx/>
                <a:latin typeface="Aptos Display" panose="020B0004020202020204" pitchFamily="34" charset="0"/>
              </a:rPr>
              <a:t>υπηρεσιεσ</a:t>
            </a: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rPr>
              <a:t> του </a:t>
            </a:r>
            <a:r>
              <a:rPr kumimoji="0" lang="el-GR" sz="2800" b="0" i="0" u="none" strike="noStrike" kern="1200" cap="all" spc="0" normalizeH="0" baseline="0" noProof="0" dirty="0" err="1">
                <a:ln>
                  <a:noFill/>
                </a:ln>
                <a:solidFill>
                  <a:prstClr val="white"/>
                </a:solidFill>
                <a:effectLst/>
                <a:uLnTx/>
                <a:uFillTx/>
                <a:latin typeface="Aptos Display" panose="020B0004020202020204" pitchFamily="34" charset="0"/>
              </a:rPr>
              <a:t>πσδ</a:t>
            </a: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rPr>
              <a:t>:</a:t>
            </a:r>
            <a:r>
              <a:rPr lang="el-GR" sz="2800" b="1" i="0" u="none" strike="noStrike" baseline="0" dirty="0">
                <a:latin typeface="Aptos Display" panose="020B0004020202020204" pitchFamily="34" charset="0"/>
              </a:rPr>
              <a:t> Ομάδες Συζητήσεων (</a:t>
            </a:r>
            <a:r>
              <a:rPr lang="en-US" sz="2800" b="1" i="0" u="none" strike="noStrike" baseline="0" dirty="0">
                <a:latin typeface="Aptos Display" panose="020B0004020202020204" pitchFamily="34" charset="0"/>
              </a:rPr>
              <a:t>newsgroups)</a:t>
            </a: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rPr>
              <a:t> </a:t>
            </a:r>
            <a:endParaRPr lang="el-GR" sz="2800" dirty="0">
              <a:latin typeface="Aptos Display" panose="020B0004020202020204" pitchFamily="34" charset="0"/>
            </a:endParaRPr>
          </a:p>
        </p:txBody>
      </p:sp>
      <p:sp>
        <p:nvSpPr>
          <p:cNvPr id="3" name="Θέση περιεχομένου 2">
            <a:extLst>
              <a:ext uri="{FF2B5EF4-FFF2-40B4-BE49-F238E27FC236}">
                <a16:creationId xmlns:a16="http://schemas.microsoft.com/office/drawing/2014/main" id="{B58AFC14-6FCB-957A-C991-5F421FD91A72}"/>
              </a:ext>
            </a:extLst>
          </p:cNvPr>
          <p:cNvSpPr>
            <a:spLocks noGrp="1"/>
          </p:cNvSpPr>
          <p:nvPr>
            <p:ph idx="1"/>
          </p:nvPr>
        </p:nvSpPr>
        <p:spPr/>
        <p:txBody>
          <a:bodyPr>
            <a:normAutofit fontScale="92500" lnSpcReduction="20000"/>
          </a:bodyPr>
          <a:lstStyle/>
          <a:p>
            <a:pPr marL="0" indent="0">
              <a:buNone/>
            </a:pPr>
            <a:r>
              <a:rPr lang="el-GR" dirty="0"/>
              <a:t>Η υπηρεσία των χώρων συζητήσεων (</a:t>
            </a:r>
            <a:r>
              <a:rPr lang="el-GR" dirty="0" err="1"/>
              <a:t>chat</a:t>
            </a:r>
            <a:r>
              <a:rPr lang="el-GR" dirty="0"/>
              <a:t> </a:t>
            </a:r>
            <a:r>
              <a:rPr lang="el-GR" dirty="0" err="1"/>
              <a:t>rooms</a:t>
            </a:r>
            <a:r>
              <a:rPr lang="el-GR" dirty="0"/>
              <a:t>) προσφέρει:</a:t>
            </a:r>
          </a:p>
          <a:p>
            <a:pPr marL="0" indent="0">
              <a:buNone/>
            </a:pPr>
            <a:r>
              <a:rPr lang="el-GR" dirty="0"/>
              <a:t>• Πρόσβαση μόνο στα πιστοποιημένα μέλη</a:t>
            </a:r>
          </a:p>
          <a:p>
            <a:pPr marL="0" indent="0">
              <a:buNone/>
            </a:pPr>
            <a:r>
              <a:rPr lang="el-GR" dirty="0"/>
              <a:t>• Κατηγοριοποιημένη θεματική διάρθρωση</a:t>
            </a:r>
          </a:p>
          <a:p>
            <a:pPr marL="0" indent="0">
              <a:buNone/>
            </a:pPr>
            <a:r>
              <a:rPr lang="el-GR" dirty="0"/>
              <a:t>• Συγκεκριμένοι όροι χρήσης για την προστασία των χρηστών του Π.Σ.Δ.</a:t>
            </a:r>
          </a:p>
          <a:p>
            <a:pPr marL="0" indent="0">
              <a:buNone/>
            </a:pPr>
            <a:r>
              <a:rPr lang="el-GR" dirty="0"/>
              <a:t>• Προσαρμογή των Ομάδων Συζητήσεων στα προσωπικά ενδιαφέροντα του</a:t>
            </a:r>
          </a:p>
          <a:p>
            <a:pPr marL="0" indent="0">
              <a:buNone/>
            </a:pPr>
            <a:r>
              <a:rPr lang="el-GR" dirty="0"/>
              <a:t>χρήστη.</a:t>
            </a:r>
          </a:p>
          <a:p>
            <a:pPr marL="0" indent="0">
              <a:buNone/>
            </a:pPr>
            <a:r>
              <a:rPr lang="el-GR" dirty="0"/>
              <a:t>Η υπηρεσία άμεσου μηνύματος (</a:t>
            </a:r>
            <a:r>
              <a:rPr lang="el-GR" dirty="0" err="1"/>
              <a:t>instant</a:t>
            </a:r>
            <a:r>
              <a:rPr lang="el-GR" dirty="0"/>
              <a:t> </a:t>
            </a:r>
            <a:r>
              <a:rPr lang="el-GR" dirty="0" err="1"/>
              <a:t>messaging</a:t>
            </a:r>
            <a:r>
              <a:rPr lang="el-GR" dirty="0"/>
              <a:t>) προσφέρει:</a:t>
            </a:r>
          </a:p>
          <a:p>
            <a:pPr marL="0" indent="0">
              <a:buNone/>
            </a:pPr>
            <a:r>
              <a:rPr lang="el-GR" dirty="0"/>
              <a:t>• Ανταλλαγή γραπτών μηνυμάτων</a:t>
            </a:r>
          </a:p>
          <a:p>
            <a:pPr marL="0" indent="0">
              <a:buNone/>
            </a:pPr>
            <a:r>
              <a:rPr lang="el-GR" dirty="0"/>
              <a:t>• Συζήτηση μεταξύ δύο ή και περισσοτέρων χρηστών (</a:t>
            </a:r>
            <a:r>
              <a:rPr lang="el-GR" dirty="0" err="1"/>
              <a:t>chat</a:t>
            </a:r>
            <a:r>
              <a:rPr lang="el-GR" dirty="0"/>
              <a:t>)</a:t>
            </a:r>
          </a:p>
          <a:p>
            <a:pPr marL="0" indent="0">
              <a:buNone/>
            </a:pPr>
            <a:r>
              <a:rPr lang="el-GR" dirty="0"/>
              <a:t>• Οργάνωση λίστας επαφών, αναζήτηση επαφών</a:t>
            </a:r>
          </a:p>
          <a:p>
            <a:pPr marL="0" indent="0">
              <a:buNone/>
            </a:pPr>
            <a:r>
              <a:rPr lang="el-GR" dirty="0"/>
              <a:t>• Ολοκλήρωση της υπηρεσίας βίντεο μέσα από τον </a:t>
            </a:r>
            <a:r>
              <a:rPr lang="el-GR" dirty="0" err="1"/>
              <a:t>Jabber</a:t>
            </a:r>
            <a:endParaRPr lang="el-GR" dirty="0"/>
          </a:p>
        </p:txBody>
      </p:sp>
    </p:spTree>
    <p:extLst>
      <p:ext uri="{BB962C8B-B14F-4D97-AF65-F5344CB8AC3E}">
        <p14:creationId xmlns:p14="http://schemas.microsoft.com/office/powerpoint/2010/main" val="1382360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AABA6C-5D16-B0D5-82F8-E4BCAC8FA40D}"/>
              </a:ext>
            </a:extLst>
          </p:cNvPr>
          <p:cNvSpPr>
            <a:spLocks noGrp="1"/>
          </p:cNvSpPr>
          <p:nvPr>
            <p:ph type="title"/>
          </p:nvPr>
        </p:nvSpPr>
        <p:spPr>
          <a:xfrm>
            <a:off x="1459322" y="523507"/>
            <a:ext cx="8786417" cy="640681"/>
          </a:xfrm>
        </p:spPr>
        <p:txBody>
          <a:bodyPr>
            <a:normAutofit fontScale="90000"/>
          </a:bodyPr>
          <a:lstStyle/>
          <a:p>
            <a:pPr algn="ct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Βασικεσ </a:t>
            </a:r>
            <a:r>
              <a:rPr kumimoji="0" lang="el-GR" sz="2800" b="0" i="0" u="none" strike="noStrike" kern="1200" cap="all" spc="0" normalizeH="0" baseline="0" noProof="0" dirty="0" err="1">
                <a:ln>
                  <a:noFill/>
                </a:ln>
                <a:solidFill>
                  <a:prstClr val="white"/>
                </a:solidFill>
                <a:effectLst/>
                <a:uLnTx/>
                <a:uFillTx/>
                <a:latin typeface="Aptos Display" panose="020B0004020202020204" pitchFamily="34" charset="0"/>
                <a:ea typeface="+mj-ea"/>
                <a:cs typeface="+mj-cs"/>
              </a:rPr>
              <a:t>υπηρεσιεσ</a:t>
            </a: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 του </a:t>
            </a:r>
            <a:r>
              <a:rPr kumimoji="0" lang="el-GR" sz="2800" b="0" i="0" u="none" strike="noStrike" kern="1200" cap="all" spc="0" normalizeH="0" baseline="0" noProof="0" dirty="0" err="1">
                <a:ln>
                  <a:noFill/>
                </a:ln>
                <a:solidFill>
                  <a:prstClr val="white"/>
                </a:solidFill>
                <a:effectLst/>
                <a:uLnTx/>
                <a:uFillTx/>
                <a:latin typeface="Aptos Display" panose="020B0004020202020204" pitchFamily="34" charset="0"/>
                <a:ea typeface="+mj-ea"/>
                <a:cs typeface="+mj-cs"/>
              </a:rPr>
              <a:t>πσδ</a:t>
            </a:r>
            <a:r>
              <a:rPr kumimoji="0" lang="el-GR" sz="28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 </a:t>
            </a:r>
            <a:r>
              <a:rPr kumimoji="0" lang="el-GR" sz="2800" b="1" kern="1200" cap="all" spc="0" normalizeH="0" noProof="0" dirty="0">
                <a:ln>
                  <a:noFill/>
                </a:ln>
                <a:solidFill>
                  <a:prstClr val="white"/>
                </a:solidFill>
                <a:effectLst/>
                <a:uLnTx/>
                <a:uFillTx/>
                <a:latin typeface="Tahoma-Bold"/>
                <a:ea typeface="+mj-ea"/>
                <a:cs typeface="+mj-cs"/>
              </a:rPr>
              <a:t>νε</a:t>
            </a:r>
            <a:r>
              <a:rPr lang="el-GR" sz="2800" b="1" i="0" u="none" strike="noStrike" baseline="0" dirty="0">
                <a:latin typeface="Tahoma-Bold"/>
              </a:rPr>
              <a:t>α και </a:t>
            </a:r>
            <a:r>
              <a:rPr lang="el-GR" sz="2800" b="1" i="0" u="none" strike="noStrike" baseline="0" dirty="0" err="1">
                <a:latin typeface="Tahoma-Bold"/>
              </a:rPr>
              <a:t>Ενημερωση</a:t>
            </a:r>
            <a:r>
              <a:rPr lang="el-GR" sz="2800" b="1" i="0" u="none" strike="noStrike" baseline="0" dirty="0">
                <a:latin typeface="Tahoma-Bold"/>
              </a:rPr>
              <a:t> (1)</a:t>
            </a:r>
            <a:endParaRPr lang="el-GR" dirty="0"/>
          </a:p>
        </p:txBody>
      </p:sp>
      <p:sp>
        <p:nvSpPr>
          <p:cNvPr id="3" name="Θέση περιεχομένου 2">
            <a:extLst>
              <a:ext uri="{FF2B5EF4-FFF2-40B4-BE49-F238E27FC236}">
                <a16:creationId xmlns:a16="http://schemas.microsoft.com/office/drawing/2014/main" id="{55AF6FAD-5804-196C-C134-D0A92C6F3D7D}"/>
              </a:ext>
            </a:extLst>
          </p:cNvPr>
          <p:cNvSpPr>
            <a:spLocks noGrp="1"/>
          </p:cNvSpPr>
          <p:nvPr>
            <p:ph idx="1"/>
          </p:nvPr>
        </p:nvSpPr>
        <p:spPr>
          <a:xfrm>
            <a:off x="446049" y="1253398"/>
            <a:ext cx="11060151" cy="4965288"/>
          </a:xfrm>
        </p:spPr>
        <p:txBody>
          <a:bodyPr/>
          <a:lstStyle/>
          <a:p>
            <a:pPr algn="l"/>
            <a:r>
              <a:rPr lang="el-GR" sz="1800" b="0" i="0" u="none" strike="noStrike" baseline="0" dirty="0">
                <a:latin typeface="Tahoma" panose="020B0604030504040204" pitchFamily="34" charset="0"/>
              </a:rPr>
              <a:t>Για την ενημέρωση των εκπαιδευτικών &amp; μαθητών η δικτυακή πύλη προσφέρει τις</a:t>
            </a:r>
          </a:p>
          <a:p>
            <a:pPr algn="l"/>
            <a:r>
              <a:rPr lang="el-GR" sz="1800" b="0" i="0" u="none" strike="noStrike" baseline="0" dirty="0">
                <a:latin typeface="Tahoma" panose="020B0604030504040204" pitchFamily="34" charset="0"/>
              </a:rPr>
              <a:t>ακόλουθες υπηρεσίες:</a:t>
            </a:r>
          </a:p>
          <a:p>
            <a:pPr algn="l"/>
            <a:r>
              <a:rPr lang="el-GR" sz="1800" b="0" i="0" u="none" strike="noStrike" baseline="0" dirty="0">
                <a:latin typeface="Tahoma" panose="020B0604030504040204" pitchFamily="34" charset="0"/>
              </a:rPr>
              <a:t>Ηλεκτρονικά περιοδικά, π.χ. ≪SCH-</a:t>
            </a:r>
            <a:r>
              <a:rPr lang="el-GR" sz="1800" b="0" i="0" u="none" strike="noStrike" baseline="0" dirty="0" err="1">
                <a:latin typeface="Tahoma" panose="020B0604030504040204" pitchFamily="34" charset="0"/>
              </a:rPr>
              <a:t>Magazine</a:t>
            </a:r>
            <a:r>
              <a:rPr lang="el-GR" sz="1800" b="0" i="0" u="none" strike="noStrike" baseline="0" dirty="0">
                <a:latin typeface="Tahoma" panose="020B0604030504040204" pitchFamily="34" charset="0"/>
              </a:rPr>
              <a:t>≫ με τις παρακάτω υπηρεσίες:</a:t>
            </a:r>
          </a:p>
          <a:p>
            <a:pPr algn="l"/>
            <a:r>
              <a:rPr lang="el-GR" sz="1800" b="0" i="0" u="none" strike="noStrike" baseline="0" dirty="0">
                <a:latin typeface="OpenSymbol"/>
              </a:rPr>
              <a:t>• </a:t>
            </a:r>
            <a:r>
              <a:rPr lang="el-GR" sz="1800" b="0" i="0" u="none" strike="noStrike" baseline="0" dirty="0">
                <a:latin typeface="Tahoma" panose="020B0604030504040204" pitchFamily="34" charset="0"/>
              </a:rPr>
              <a:t>Δημοσίευση τευχών ανά τακτά χρονικά διαστήματα</a:t>
            </a:r>
          </a:p>
          <a:p>
            <a:pPr algn="l"/>
            <a:r>
              <a:rPr lang="el-GR" sz="1800" b="0" i="0" u="none" strike="noStrike" baseline="0" dirty="0">
                <a:latin typeface="OpenSymbol"/>
              </a:rPr>
              <a:t>• </a:t>
            </a:r>
            <a:r>
              <a:rPr lang="el-GR" sz="1800" b="0" i="0" u="none" strike="noStrike" baseline="0" dirty="0">
                <a:latin typeface="Tahoma" panose="020B0604030504040204" pitchFamily="34" charset="0"/>
              </a:rPr>
              <a:t>Δημοσίευση κάθε τεύχους στο </a:t>
            </a:r>
            <a:r>
              <a:rPr lang="el-GR" sz="1800" b="0" i="0" u="none" strike="noStrike" baseline="0" dirty="0" err="1">
                <a:latin typeface="Tahoma" panose="020B0604030504040204" pitchFamily="34" charset="0"/>
              </a:rPr>
              <a:t>web</a:t>
            </a:r>
            <a:endParaRPr lang="el-GR" sz="1800" b="0" i="0" u="none" strike="noStrike" baseline="0" dirty="0">
              <a:latin typeface="Tahoma" panose="020B0604030504040204" pitchFamily="34" charset="0"/>
            </a:endParaRPr>
          </a:p>
          <a:p>
            <a:pPr algn="l"/>
            <a:r>
              <a:rPr lang="el-GR" sz="1800" b="0" i="0" u="none" strike="noStrike" baseline="0" dirty="0">
                <a:latin typeface="OpenSymbol"/>
              </a:rPr>
              <a:t>• </a:t>
            </a:r>
            <a:r>
              <a:rPr lang="el-GR" sz="1800" b="0" i="0" u="none" strike="noStrike" baseline="0" dirty="0">
                <a:latin typeface="Tahoma" panose="020B0604030504040204" pitchFamily="34" charset="0"/>
              </a:rPr>
              <a:t>Οργάνωση των άρθρων σε θεματικές ενότητες</a:t>
            </a:r>
          </a:p>
          <a:p>
            <a:pPr algn="l"/>
            <a:r>
              <a:rPr lang="el-GR" sz="1800" b="0" i="0" u="none" strike="noStrike" baseline="0" dirty="0">
                <a:latin typeface="OpenSymbol"/>
              </a:rPr>
              <a:t>• </a:t>
            </a:r>
            <a:r>
              <a:rPr lang="el-GR" sz="1800" b="0" i="0" u="none" strike="noStrike" baseline="0" dirty="0">
                <a:latin typeface="Tahoma" panose="020B0604030504040204" pitchFamily="34" charset="0"/>
              </a:rPr>
              <a:t>Εξελιγμένο περιβάλλον διαχείρισης άρθρων</a:t>
            </a:r>
          </a:p>
          <a:p>
            <a:pPr algn="l"/>
            <a:r>
              <a:rPr lang="el-GR" sz="1800" b="0" i="0" u="none" strike="noStrike" baseline="0" dirty="0">
                <a:latin typeface="OpenSymbol"/>
              </a:rPr>
              <a:t>• </a:t>
            </a:r>
            <a:r>
              <a:rPr lang="el-GR" sz="1800" b="0" i="0" u="none" strike="noStrike" baseline="0" dirty="0">
                <a:latin typeface="Tahoma" panose="020B0604030504040204" pitchFamily="34" charset="0"/>
              </a:rPr>
              <a:t>Αποστολή του περιοδικού μέσω e-</a:t>
            </a:r>
            <a:r>
              <a:rPr lang="el-GR" sz="1800" b="0" i="0" u="none" strike="noStrike" baseline="0" dirty="0" err="1">
                <a:latin typeface="Tahoma" panose="020B0604030504040204" pitchFamily="34" charset="0"/>
              </a:rPr>
              <a:t>mail</a:t>
            </a:r>
            <a:endParaRPr lang="el-GR" sz="1800" b="0" i="0" u="none" strike="noStrike" baseline="0" dirty="0">
              <a:latin typeface="Tahoma" panose="020B0604030504040204" pitchFamily="34" charset="0"/>
            </a:endParaRPr>
          </a:p>
          <a:p>
            <a:pPr algn="l"/>
            <a:r>
              <a:rPr lang="el-GR" sz="1800" b="0" i="0" u="none" strike="noStrike" baseline="0" dirty="0">
                <a:latin typeface="OpenSymbol"/>
              </a:rPr>
              <a:t>• </a:t>
            </a:r>
            <a:r>
              <a:rPr lang="el-GR" sz="1800" b="0" i="0" u="none" strike="noStrike" baseline="0" dirty="0">
                <a:latin typeface="Tahoma" panose="020B0604030504040204" pitchFamily="34" charset="0"/>
              </a:rPr>
              <a:t>Δυνατότητα άμεσης εκτύπωσης κάθε άρθρου</a:t>
            </a:r>
          </a:p>
          <a:p>
            <a:pPr algn="l"/>
            <a:r>
              <a:rPr lang="el-GR" sz="1800" b="0" i="0" u="none" strike="noStrike" baseline="0" dirty="0">
                <a:latin typeface="Tahoma" panose="020B0604030504040204" pitchFamily="34" charset="0"/>
              </a:rPr>
              <a:t>Ειδήσεις (ανά κατηγορίες και γενικά)</a:t>
            </a:r>
          </a:p>
          <a:p>
            <a:pPr algn="l"/>
            <a:r>
              <a:rPr lang="el-GR" sz="1800" b="0" i="0" u="none" strike="noStrike" baseline="0" dirty="0">
                <a:latin typeface="OpenSymbol"/>
              </a:rPr>
              <a:t>• </a:t>
            </a:r>
            <a:r>
              <a:rPr lang="el-GR" sz="1800" b="0" i="0" u="none" strike="noStrike" baseline="0" dirty="0">
                <a:latin typeface="Tahoma" panose="020B0604030504040204" pitchFamily="34" charset="0"/>
              </a:rPr>
              <a:t>Οι επίσημοι λογαριασμοί μονάδων καταχωρούν άμεσα τις ανακοινώσεις τους</a:t>
            </a:r>
            <a:endParaRPr lang="el-GR" dirty="0"/>
          </a:p>
        </p:txBody>
      </p:sp>
    </p:spTree>
    <p:extLst>
      <p:ext uri="{BB962C8B-B14F-4D97-AF65-F5344CB8AC3E}">
        <p14:creationId xmlns:p14="http://schemas.microsoft.com/office/powerpoint/2010/main" val="224714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599E67-8E88-99E4-8F17-A2A1946DF23A}"/>
              </a:ext>
            </a:extLst>
          </p:cNvPr>
          <p:cNvSpPr>
            <a:spLocks noGrp="1"/>
          </p:cNvSpPr>
          <p:nvPr>
            <p:ph type="title"/>
          </p:nvPr>
        </p:nvSpPr>
        <p:spPr>
          <a:xfrm>
            <a:off x="1954437" y="719768"/>
            <a:ext cx="8090581" cy="377512"/>
          </a:xfrm>
        </p:spPr>
        <p:txBody>
          <a:bodyPr>
            <a:normAutofit fontScale="90000"/>
          </a:bodyPr>
          <a:lstStyle/>
          <a:p>
            <a:r>
              <a:rPr kumimoji="0" lang="el-GR" sz="25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Βασικεσ </a:t>
            </a:r>
            <a:r>
              <a:rPr kumimoji="0" lang="el-GR" sz="2500" b="0" i="0" u="none" strike="noStrike" kern="1200" cap="all" spc="0" normalizeH="0" baseline="0" noProof="0" dirty="0" err="1">
                <a:ln>
                  <a:noFill/>
                </a:ln>
                <a:solidFill>
                  <a:prstClr val="white"/>
                </a:solidFill>
                <a:effectLst/>
                <a:uLnTx/>
                <a:uFillTx/>
                <a:latin typeface="Aptos Display" panose="020B0004020202020204" pitchFamily="34" charset="0"/>
                <a:ea typeface="+mj-ea"/>
                <a:cs typeface="+mj-cs"/>
              </a:rPr>
              <a:t>υπηρεσιεσ</a:t>
            </a:r>
            <a:r>
              <a:rPr kumimoji="0" lang="el-GR" sz="25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 του </a:t>
            </a:r>
            <a:r>
              <a:rPr kumimoji="0" lang="el-GR" sz="2500" b="0" i="0" u="none" strike="noStrike" kern="1200" cap="all" spc="0" normalizeH="0" baseline="0" noProof="0" dirty="0" err="1">
                <a:ln>
                  <a:noFill/>
                </a:ln>
                <a:solidFill>
                  <a:prstClr val="white"/>
                </a:solidFill>
                <a:effectLst/>
                <a:uLnTx/>
                <a:uFillTx/>
                <a:latin typeface="Aptos Display" panose="020B0004020202020204" pitchFamily="34" charset="0"/>
                <a:ea typeface="+mj-ea"/>
                <a:cs typeface="+mj-cs"/>
              </a:rPr>
              <a:t>πσδ</a:t>
            </a:r>
            <a:r>
              <a:rPr kumimoji="0" lang="el-GR" sz="2500" b="0" i="0" u="none" strike="noStrike" kern="1200" cap="all" spc="0" normalizeH="0" baseline="0" noProof="0" dirty="0">
                <a:ln>
                  <a:noFill/>
                </a:ln>
                <a:solidFill>
                  <a:prstClr val="white"/>
                </a:solidFill>
                <a:effectLst/>
                <a:uLnTx/>
                <a:uFillTx/>
                <a:latin typeface="Aptos Display" panose="020B0004020202020204" pitchFamily="34" charset="0"/>
                <a:ea typeface="+mj-ea"/>
                <a:cs typeface="+mj-cs"/>
              </a:rPr>
              <a:t>: </a:t>
            </a:r>
            <a:r>
              <a:rPr kumimoji="0" lang="el-GR" sz="2500" b="1" i="0" u="none" strike="noStrike" kern="1200" cap="all" spc="0" normalizeH="0" baseline="0" noProof="0" dirty="0" err="1">
                <a:ln>
                  <a:noFill/>
                </a:ln>
                <a:solidFill>
                  <a:prstClr val="white"/>
                </a:solidFill>
                <a:effectLst/>
                <a:uLnTx/>
                <a:uFillTx/>
                <a:latin typeface="Tahoma-Bold"/>
                <a:ea typeface="+mj-ea"/>
                <a:cs typeface="+mj-cs"/>
              </a:rPr>
              <a:t>νεα</a:t>
            </a:r>
            <a:r>
              <a:rPr kumimoji="0" lang="el-GR" sz="2500" b="1" i="0" u="none" strike="noStrike" kern="1200" cap="all" spc="0" normalizeH="0" baseline="0" noProof="0" dirty="0">
                <a:ln>
                  <a:noFill/>
                </a:ln>
                <a:solidFill>
                  <a:prstClr val="white"/>
                </a:solidFill>
                <a:effectLst/>
                <a:uLnTx/>
                <a:uFillTx/>
                <a:latin typeface="Tahoma-Bold"/>
                <a:ea typeface="+mj-ea"/>
                <a:cs typeface="+mj-cs"/>
              </a:rPr>
              <a:t> και </a:t>
            </a:r>
            <a:r>
              <a:rPr kumimoji="0" lang="el-GR" sz="2500" b="1" i="0" u="none" strike="noStrike" kern="1200" cap="all" spc="0" normalizeH="0" baseline="0" noProof="0" dirty="0" err="1">
                <a:ln>
                  <a:noFill/>
                </a:ln>
                <a:solidFill>
                  <a:prstClr val="white"/>
                </a:solidFill>
                <a:effectLst/>
                <a:uLnTx/>
                <a:uFillTx/>
                <a:latin typeface="Tahoma-Bold"/>
                <a:ea typeface="+mj-ea"/>
                <a:cs typeface="+mj-cs"/>
              </a:rPr>
              <a:t>Ενημερωση</a:t>
            </a:r>
            <a:r>
              <a:rPr kumimoji="0" lang="el-GR" sz="2500" b="1" i="0" u="none" strike="noStrike" kern="1200" cap="all" spc="0" normalizeH="0" baseline="0" noProof="0" dirty="0">
                <a:ln>
                  <a:noFill/>
                </a:ln>
                <a:solidFill>
                  <a:prstClr val="white"/>
                </a:solidFill>
                <a:effectLst/>
                <a:uLnTx/>
                <a:uFillTx/>
                <a:latin typeface="Tahoma-Bold"/>
                <a:ea typeface="+mj-ea"/>
                <a:cs typeface="+mj-cs"/>
              </a:rPr>
              <a:t> (2)</a:t>
            </a:r>
            <a:endParaRPr lang="el-GR" dirty="0"/>
          </a:p>
        </p:txBody>
      </p:sp>
      <p:sp>
        <p:nvSpPr>
          <p:cNvPr id="3" name="Θέση περιεχομένου 2">
            <a:extLst>
              <a:ext uri="{FF2B5EF4-FFF2-40B4-BE49-F238E27FC236}">
                <a16:creationId xmlns:a16="http://schemas.microsoft.com/office/drawing/2014/main" id="{35935DFD-6405-11F2-BCBD-DFE507713D35}"/>
              </a:ext>
            </a:extLst>
          </p:cNvPr>
          <p:cNvSpPr>
            <a:spLocks noGrp="1"/>
          </p:cNvSpPr>
          <p:nvPr>
            <p:ph idx="1"/>
          </p:nvPr>
        </p:nvSpPr>
        <p:spPr>
          <a:xfrm>
            <a:off x="579863" y="1543330"/>
            <a:ext cx="10926337" cy="4675356"/>
          </a:xfrm>
        </p:spPr>
        <p:txBody>
          <a:bodyPr>
            <a:normAutofit fontScale="70000" lnSpcReduction="20000"/>
          </a:bodyPr>
          <a:lstStyle/>
          <a:p>
            <a:pPr marL="0" indent="0" algn="ctr">
              <a:buNone/>
            </a:pPr>
            <a:r>
              <a:rPr lang="el-GR" sz="2400" b="0" i="0" u="none" strike="noStrike" baseline="0" dirty="0">
                <a:latin typeface="Aptos Display" panose="020B0004020202020204" pitchFamily="34" charset="0"/>
              </a:rPr>
              <a:t>Εμβέλεια ανακοίνωσης</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Προβολή νέων ανά κατηγορίες για ευκολότερη ενημέρωση των χρηστών.</a:t>
            </a:r>
          </a:p>
          <a:p>
            <a:pPr marL="0" indent="0" algn="ctr">
              <a:buNone/>
            </a:pPr>
            <a:r>
              <a:rPr lang="el-GR" sz="2400" b="0" i="0" u="none" strike="noStrike" baseline="0" dirty="0">
                <a:latin typeface="Aptos Display" panose="020B0004020202020204" pitchFamily="34" charset="0"/>
              </a:rPr>
              <a:t>Προβολή σημαντικών πληροφοριών (που αφορούν τους χρήστες της δικτυακής πύλης):</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Οδηγίες λειτουργίας για όλες τις υπηρεσίες που παρέχει το Π.Σ.Δ.</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Στατιστικά Χρήσης</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Στατιστικά μολυσμένων μηνυμάτων</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Στατιστικά κίνησης δικτύου</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Υπηρεσίες από το </a:t>
            </a:r>
            <a:r>
              <a:rPr lang="en-US" sz="2400" b="0" i="0" u="none" strike="noStrike" baseline="0" dirty="0" err="1">
                <a:latin typeface="Aptos Display" panose="020B0004020202020204" pitchFamily="34" charset="0"/>
              </a:rPr>
              <a:t>mySCH</a:t>
            </a:r>
            <a:endParaRPr lang="en-US" sz="2400" b="0" i="0" u="none" strike="noStrike" baseline="0" dirty="0">
              <a:latin typeface="Aptos Display" panose="020B0004020202020204" pitchFamily="34" charset="0"/>
            </a:endParaRP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Διαχείριση του λογαριασμού κάθε χρήστη: (αλλαγή </a:t>
            </a:r>
            <a:r>
              <a:rPr lang="el-GR" sz="2400" b="0" i="0" u="none" strike="noStrike" baseline="0" dirty="0" err="1">
                <a:latin typeface="Aptos Display" panose="020B0004020202020204" pitchFamily="34" charset="0"/>
              </a:rPr>
              <a:t>password</a:t>
            </a:r>
            <a:r>
              <a:rPr lang="el-GR" sz="2400" b="0" i="0" u="none" strike="noStrike" baseline="0" dirty="0">
                <a:latin typeface="Aptos Display" panose="020B0004020202020204" pitchFamily="34" charset="0"/>
              </a:rPr>
              <a:t>, μυστικής ερώτησης, προσωπικά στατιστικά για κάθε χρήστη -στατιστικά e-</a:t>
            </a:r>
            <a:r>
              <a:rPr lang="el-GR" sz="2400" b="0" i="0" u="none" strike="noStrike" baseline="0" dirty="0" err="1">
                <a:latin typeface="Aptos Display" panose="020B0004020202020204" pitchFamily="34" charset="0"/>
              </a:rPr>
              <a:t>mail</a:t>
            </a:r>
            <a:r>
              <a:rPr lang="el-GR" sz="2400" b="0" i="0" u="none" strike="noStrike" baseline="0" dirty="0">
                <a:latin typeface="Aptos Display" panose="020B0004020202020204" pitchFamily="34" charset="0"/>
              </a:rPr>
              <a:t> - χρήσης σύνδεσης)</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Διαχείριση ρυθμίσεων δικτυακού τόπου: (ορισμός </a:t>
            </a:r>
            <a:r>
              <a:rPr lang="el-GR" sz="2400" b="0" i="0" u="none" strike="noStrike" baseline="0" dirty="0" err="1">
                <a:latin typeface="Aptos Display" panose="020B0004020202020204" pitchFamily="34" charset="0"/>
              </a:rPr>
              <a:t>password</a:t>
            </a:r>
            <a:r>
              <a:rPr lang="el-GR" sz="2400" b="0" i="0" u="none" strike="noStrike" baseline="0" dirty="0">
                <a:latin typeface="Aptos Display" panose="020B0004020202020204" pitchFamily="34" charset="0"/>
              </a:rPr>
              <a:t> για </a:t>
            </a:r>
            <a:r>
              <a:rPr lang="el-GR" sz="2400" b="0" i="0" u="none" strike="noStrike" baseline="0" dirty="0" err="1">
                <a:latin typeface="Aptos Display" panose="020B0004020202020204" pitchFamily="34" charset="0"/>
              </a:rPr>
              <a:t>MySQL</a:t>
            </a:r>
            <a:r>
              <a:rPr lang="el-GR" sz="2400" b="0" i="0" u="none" strike="noStrike" baseline="0" dirty="0">
                <a:latin typeface="Aptos Display" panose="020B0004020202020204" pitchFamily="34" charset="0"/>
              </a:rPr>
              <a:t>, περιγραφή ιστοσελίδας για μονάδες και εκπαιδευτικούς, στοιχεία δικτυακού τόπου κάθε χρήστη).</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Δημιουργία ιστοσελίδων που φιλοξενούνται σε χώρους του Π.Σ.Δ.: (τρεις διαφορετικοί τρόποι δημιουργίας, άμεση δημοσίευση, αναλυτικές οδηγίες για την δημιουργία των ιστοσελίδων).</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Περιοχή όπου μπορεί να βλέπει προσαρμοσμένα νέα στις απαιτήσεις του.</a:t>
            </a:r>
          </a:p>
          <a:p>
            <a:pPr marL="0" indent="0" algn="ctr">
              <a:buNone/>
            </a:pPr>
            <a:r>
              <a:rPr lang="el-GR" sz="1600" b="0" i="0" u="none" strike="noStrike" baseline="0" dirty="0">
                <a:latin typeface="Aptos Display" panose="020B0004020202020204" pitchFamily="34" charset="0"/>
              </a:rPr>
              <a:t>• </a:t>
            </a:r>
            <a:r>
              <a:rPr lang="el-GR" sz="2400" b="0" i="0" u="none" strike="noStrike" baseline="0" dirty="0">
                <a:latin typeface="Aptos Display" panose="020B0004020202020204" pitchFamily="34" charset="0"/>
              </a:rPr>
              <a:t>Περιοχή δημιουργίας και φύλαξης αγαπημένων (</a:t>
            </a:r>
            <a:r>
              <a:rPr lang="el-GR" sz="2400" b="0" i="0" u="none" strike="noStrike" baseline="0" dirty="0" err="1">
                <a:latin typeface="Aptos Display" panose="020B0004020202020204" pitchFamily="34" charset="0"/>
              </a:rPr>
              <a:t>favorites</a:t>
            </a:r>
            <a:r>
              <a:rPr lang="el-GR" sz="2400" b="0" i="0" u="none" strike="noStrike" baseline="0" dirty="0">
                <a:latin typeface="Aptos Display" panose="020B0004020202020204" pitchFamily="34" charset="0"/>
              </a:rPr>
              <a:t>).</a:t>
            </a:r>
            <a:endParaRPr lang="el-GR" dirty="0">
              <a:latin typeface="Aptos Display" panose="020B0004020202020204" pitchFamily="34" charset="0"/>
            </a:endParaRPr>
          </a:p>
        </p:txBody>
      </p:sp>
    </p:spTree>
    <p:extLst>
      <p:ext uri="{BB962C8B-B14F-4D97-AF65-F5344CB8AC3E}">
        <p14:creationId xmlns:p14="http://schemas.microsoft.com/office/powerpoint/2010/main" val="159640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EB83B5-1C9D-C7B0-665F-7CB20B798EDF}"/>
              </a:ext>
            </a:extLst>
          </p:cNvPr>
          <p:cNvSpPr>
            <a:spLocks noGrp="1"/>
          </p:cNvSpPr>
          <p:nvPr>
            <p:ph type="title"/>
          </p:nvPr>
        </p:nvSpPr>
        <p:spPr>
          <a:xfrm>
            <a:off x="1383494" y="434296"/>
            <a:ext cx="8746274" cy="587156"/>
          </a:xfrm>
        </p:spPr>
        <p:txBody>
          <a:bodyPr>
            <a:normAutofit/>
          </a:bodyPr>
          <a:lstStyle/>
          <a:p>
            <a:pPr algn="ctr"/>
            <a:r>
              <a:rPr lang="el-GR" sz="2800" dirty="0" err="1">
                <a:latin typeface="Aptos Display" panose="020B0004020202020204" pitchFamily="34" charset="0"/>
              </a:rPr>
              <a:t>Προηγμενεσ</a:t>
            </a:r>
            <a:r>
              <a:rPr lang="el-GR" sz="2800" dirty="0">
                <a:latin typeface="Aptos Display" panose="020B0004020202020204" pitchFamily="34" charset="0"/>
              </a:rPr>
              <a:t> </a:t>
            </a:r>
            <a:r>
              <a:rPr lang="el-GR" sz="2800" dirty="0" err="1">
                <a:latin typeface="Aptos Display" panose="020B0004020202020204" pitchFamily="34" charset="0"/>
              </a:rPr>
              <a:t>υπηρεσιεσ</a:t>
            </a:r>
            <a:r>
              <a:rPr lang="el-GR" sz="2800" dirty="0">
                <a:latin typeface="Aptos Display" panose="020B0004020202020204" pitchFamily="34" charset="0"/>
              </a:rPr>
              <a:t> </a:t>
            </a:r>
            <a:r>
              <a:rPr lang="en-US" sz="2800" dirty="0">
                <a:latin typeface="Aptos Display" panose="020B0004020202020204" pitchFamily="34" charset="0"/>
              </a:rPr>
              <a:t>sch.gr</a:t>
            </a:r>
            <a:endParaRPr lang="el-GR" sz="2800" dirty="0">
              <a:latin typeface="Aptos Display" panose="020B0004020202020204" pitchFamily="34" charset="0"/>
            </a:endParaRPr>
          </a:p>
        </p:txBody>
      </p:sp>
      <p:sp>
        <p:nvSpPr>
          <p:cNvPr id="3" name="Θέση περιεχομένου 2">
            <a:extLst>
              <a:ext uri="{FF2B5EF4-FFF2-40B4-BE49-F238E27FC236}">
                <a16:creationId xmlns:a16="http://schemas.microsoft.com/office/drawing/2014/main" id="{D2A49191-8436-E4F6-C377-95CB1D12FE51}"/>
              </a:ext>
            </a:extLst>
          </p:cNvPr>
          <p:cNvSpPr>
            <a:spLocks noGrp="1"/>
          </p:cNvSpPr>
          <p:nvPr>
            <p:ph idx="1"/>
          </p:nvPr>
        </p:nvSpPr>
        <p:spPr>
          <a:xfrm>
            <a:off x="624468" y="1364910"/>
            <a:ext cx="5160785" cy="4059043"/>
          </a:xfrm>
        </p:spPr>
        <p:txBody>
          <a:bodyPr>
            <a:normAutofit fontScale="92500" lnSpcReduction="10000"/>
          </a:bodyPr>
          <a:lstStyle/>
          <a:p>
            <a:pPr marL="0" indent="0">
              <a:buNone/>
            </a:pPr>
            <a:r>
              <a:rPr lang="el-GR" b="1" u="sng" dirty="0"/>
              <a:t>Τηλεδιάσκεψη</a:t>
            </a:r>
          </a:p>
          <a:p>
            <a:pPr marL="0" indent="0">
              <a:buNone/>
            </a:pPr>
            <a:r>
              <a:rPr lang="el-GR" dirty="0"/>
              <a:t>• Τηλεδιάσκεψη μεταξύ δύο ή περισσοτέρων χρηστών</a:t>
            </a:r>
          </a:p>
          <a:p>
            <a:pPr marL="0" indent="0">
              <a:buNone/>
            </a:pPr>
            <a:r>
              <a:rPr lang="el-GR" dirty="0"/>
              <a:t>• Ασύγχρονη Τηλεκπαίδευση</a:t>
            </a:r>
          </a:p>
          <a:p>
            <a:pPr marL="0" indent="0">
              <a:buNone/>
            </a:pPr>
            <a:r>
              <a:rPr lang="el-GR" b="1" u="sng" dirty="0"/>
              <a:t>Απευθύνεται σε εκπαιδευτικούς, μαθητές και εκπαιδευτικούς φορείς:</a:t>
            </a:r>
          </a:p>
          <a:p>
            <a:pPr marL="0" indent="0">
              <a:buNone/>
            </a:pPr>
            <a:r>
              <a:rPr lang="el-GR" dirty="0"/>
              <a:t>• Διάθεση </a:t>
            </a:r>
            <a:r>
              <a:rPr lang="el-GR" dirty="0" err="1"/>
              <a:t>πολυμεσικού</a:t>
            </a:r>
            <a:r>
              <a:rPr lang="el-GR" dirty="0"/>
              <a:t> υλικού σε μορφή βίντεο</a:t>
            </a:r>
          </a:p>
          <a:p>
            <a:pPr marL="0" indent="0">
              <a:buNone/>
            </a:pPr>
            <a:r>
              <a:rPr lang="el-GR" dirty="0"/>
              <a:t>• </a:t>
            </a:r>
            <a:r>
              <a:rPr lang="el-GR" dirty="0" err="1"/>
              <a:t>Ψηφιοποίηση</a:t>
            </a:r>
            <a:r>
              <a:rPr lang="el-GR" dirty="0"/>
              <a:t> βίντεο</a:t>
            </a:r>
          </a:p>
          <a:p>
            <a:pPr marL="0" indent="0">
              <a:buNone/>
            </a:pPr>
            <a:r>
              <a:rPr lang="el-GR" dirty="0"/>
              <a:t>• Ταξινόμηση υλικού ανά κατηγορία</a:t>
            </a:r>
          </a:p>
          <a:p>
            <a:pPr marL="0" indent="0">
              <a:buNone/>
            </a:pPr>
            <a:r>
              <a:rPr lang="el-GR" dirty="0"/>
              <a:t>• Ζωντανές μεταδόσεις μεταξύ περισσοτέρων χρηστών</a:t>
            </a:r>
          </a:p>
        </p:txBody>
      </p:sp>
      <p:sp>
        <p:nvSpPr>
          <p:cNvPr id="4" name="TextBox 3">
            <a:extLst>
              <a:ext uri="{FF2B5EF4-FFF2-40B4-BE49-F238E27FC236}">
                <a16:creationId xmlns:a16="http://schemas.microsoft.com/office/drawing/2014/main" id="{F6190A0B-29E4-CC8A-0905-A5C9C85866C0}"/>
              </a:ext>
            </a:extLst>
          </p:cNvPr>
          <p:cNvSpPr txBox="1"/>
          <p:nvPr/>
        </p:nvSpPr>
        <p:spPr>
          <a:xfrm>
            <a:off x="6784403" y="1364909"/>
            <a:ext cx="4134872" cy="412420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1" i="0" u="sng" strike="noStrike" kern="1200" cap="none" spc="0" normalizeH="0" baseline="0" noProof="0">
                <a:ln>
                  <a:noFill/>
                </a:ln>
                <a:solidFill>
                  <a:prstClr val="white"/>
                </a:solidFill>
                <a:effectLst/>
                <a:uLnTx/>
                <a:uFillTx/>
                <a:latin typeface="Century Gothic" panose="020B0502020202020204"/>
                <a:ea typeface="+mn-ea"/>
                <a:cs typeface="+mn-cs"/>
              </a:rPr>
              <a:t>Η υπηρεσία ασύγχρονης τηλεκπαίδευσης παρέχει και υποστηρίζει</a:t>
            </a:r>
            <a:r>
              <a:rPr kumimoji="0" lang="el-GR" sz="1200" b="1" i="0" u="none" strike="noStrike" kern="1200" cap="none" spc="0" normalizeH="0" baseline="0" noProof="0">
                <a:ln>
                  <a:noFill/>
                </a:ln>
                <a:solidFill>
                  <a:prstClr val="white"/>
                </a:solidFill>
                <a:effectLst/>
                <a:uLnTx/>
                <a:uFillTx/>
                <a:latin typeface="Century Gothic" panose="020B0502020202020204"/>
                <a:ea typeface="+mn-ea"/>
                <a:cs typeface="+mn-cs"/>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Κατηγορίες χρηστών (δάσκαλοι, μαθητές, διαχειριστές)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Μαθήματα (κατηγορίες, ενότητες)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Οδηγός δημιουργίας μαθήματος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Ημερολόγιο</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Επίλυση αποριών (γνωσιακή βάση)</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Quiz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Εκπαιδευτικό προφίλ</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Σύστημα βαθμολογίας εκπαιδευόμενων</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Αποστολή e-mail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Προσωπικά μηνύματα</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 Σύστημα διαχείρισης περιεχομένου</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200" b="0" i="0" u="none" strike="noStrike" kern="1200" cap="none" spc="0" normalizeH="0" baseline="0" noProof="0">
                <a:ln>
                  <a:noFill/>
                </a:ln>
                <a:solidFill>
                  <a:prstClr val="white"/>
                </a:solidFill>
                <a:effectLst/>
                <a:uLnTx/>
                <a:uFillTx/>
                <a:latin typeface="Century Gothic" panose="020B0502020202020204"/>
                <a:ea typeface="+mn-ea"/>
                <a:cs typeface="+mn-cs"/>
              </a:rPr>
              <a:t>Βίντεο κατ’ Απαίτηση (Video on Demand - VoD)</a:t>
            </a:r>
            <a:endParaRPr kumimoji="0" lang="el-GR" sz="1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7898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CDF2DD-3F64-1608-82E1-5B28D474E31A}"/>
              </a:ext>
            </a:extLst>
          </p:cNvPr>
          <p:cNvSpPr>
            <a:spLocks noGrp="1"/>
          </p:cNvSpPr>
          <p:nvPr>
            <p:ph type="title"/>
          </p:nvPr>
        </p:nvSpPr>
        <p:spPr>
          <a:xfrm>
            <a:off x="1691269" y="465521"/>
            <a:ext cx="8610600" cy="1293028"/>
          </a:xfrm>
        </p:spPr>
        <p:txBody>
          <a:bodyPr>
            <a:normAutofit/>
          </a:bodyPr>
          <a:lstStyle/>
          <a:p>
            <a:pPr algn="ctr"/>
            <a:r>
              <a:rPr lang="el-GR" sz="3200" dirty="0" err="1">
                <a:latin typeface="Aptos Display" panose="020B0004020202020204" pitchFamily="34" charset="0"/>
              </a:rPr>
              <a:t>Προϋποθεσεισ</a:t>
            </a:r>
            <a:r>
              <a:rPr lang="el-GR" sz="3200" dirty="0">
                <a:latin typeface="Aptos Display" panose="020B0004020202020204" pitchFamily="34" charset="0"/>
              </a:rPr>
              <a:t> </a:t>
            </a:r>
            <a:r>
              <a:rPr lang="el-GR" sz="3200" dirty="0" err="1">
                <a:latin typeface="Aptos Display" panose="020B0004020202020204" pitchFamily="34" charset="0"/>
              </a:rPr>
              <a:t>επιτυχουσ</a:t>
            </a:r>
            <a:r>
              <a:rPr lang="el-GR" sz="3200" dirty="0">
                <a:latin typeface="Aptos Display" panose="020B0004020202020204" pitchFamily="34" charset="0"/>
              </a:rPr>
              <a:t> </a:t>
            </a:r>
            <a:r>
              <a:rPr lang="el-GR" sz="3200" dirty="0" err="1">
                <a:latin typeface="Aptos Display" panose="020B0004020202020204" pitchFamily="34" charset="0"/>
              </a:rPr>
              <a:t>ενταξησ</a:t>
            </a:r>
            <a:r>
              <a:rPr lang="el-GR" sz="3200" dirty="0">
                <a:latin typeface="Aptos Display" panose="020B0004020202020204" pitchFamily="34" charset="0"/>
              </a:rPr>
              <a:t> των </a:t>
            </a:r>
            <a:r>
              <a:rPr lang="el-GR" sz="3200" dirty="0" err="1">
                <a:latin typeface="Aptos Display" panose="020B0004020202020204" pitchFamily="34" charset="0"/>
              </a:rPr>
              <a:t>τπε</a:t>
            </a:r>
            <a:r>
              <a:rPr lang="el-GR" sz="3200" dirty="0">
                <a:latin typeface="Aptos Display" panose="020B0004020202020204" pitchFamily="34" charset="0"/>
              </a:rPr>
              <a:t> στην </a:t>
            </a:r>
            <a:r>
              <a:rPr lang="el-GR" sz="3200" dirty="0" err="1">
                <a:latin typeface="Aptos Display" panose="020B0004020202020204" pitchFamily="34" charset="0"/>
              </a:rPr>
              <a:t>εκπαιδευση</a:t>
            </a:r>
            <a:r>
              <a:rPr lang="el-GR" sz="32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0BD2D293-926A-9446-3250-BC0553C47DD1}"/>
              </a:ext>
            </a:extLst>
          </p:cNvPr>
          <p:cNvSpPr>
            <a:spLocks noGrp="1"/>
          </p:cNvSpPr>
          <p:nvPr>
            <p:ph idx="1"/>
          </p:nvPr>
        </p:nvSpPr>
        <p:spPr>
          <a:xfrm>
            <a:off x="431551" y="2118248"/>
            <a:ext cx="3386626" cy="3548744"/>
          </a:xfrm>
        </p:spPr>
        <p:txBody>
          <a:bodyPr>
            <a:normAutofit fontScale="77500" lnSpcReduction="20000"/>
          </a:bodyPr>
          <a:lstStyle/>
          <a:p>
            <a:pPr marL="0" indent="0" algn="ctr">
              <a:lnSpc>
                <a:spcPct val="120000"/>
              </a:lnSpc>
              <a:buNone/>
            </a:pPr>
            <a:r>
              <a:rPr lang="el-GR" dirty="0"/>
              <a:t>Η ένταξη και αξιοποίηση των ΤΠΕ στην εκπαιδευτική διαδικασία προϋποθέτει </a:t>
            </a:r>
            <a:r>
              <a:rPr lang="el-GR" b="1" u="sng" dirty="0"/>
              <a:t>ειδική προετοιμασία </a:t>
            </a:r>
            <a:r>
              <a:rPr lang="el-GR" dirty="0"/>
              <a:t>από τον εκπαιδευτικό, για την παραγωγή και το σχεδιασμό </a:t>
            </a:r>
            <a:r>
              <a:rPr lang="el-GR" b="1" u="sng" dirty="0"/>
              <a:t>συνθετικών και διαθεματικών δραστηριοτήτων μάθησης</a:t>
            </a:r>
            <a:r>
              <a:rPr lang="el-GR" dirty="0"/>
              <a:t>, οι οποίες θα έχουν στόχο την ανάθεση </a:t>
            </a:r>
            <a:r>
              <a:rPr lang="el-GR" b="1" u="sng" dirty="0"/>
              <a:t>ενεργού ρόλου των μαθητών </a:t>
            </a:r>
            <a:r>
              <a:rPr lang="el-GR" dirty="0"/>
              <a:t>και γενικό σκοπό την παιδαγωγική αξιοποίηση των ΤΠΕ.</a:t>
            </a:r>
          </a:p>
          <a:p>
            <a:pPr marL="0" indent="0">
              <a:buNone/>
            </a:pPr>
            <a:endParaRPr lang="el-GR" dirty="0"/>
          </a:p>
        </p:txBody>
      </p:sp>
      <p:sp>
        <p:nvSpPr>
          <p:cNvPr id="4" name="TextBox 3">
            <a:extLst>
              <a:ext uri="{FF2B5EF4-FFF2-40B4-BE49-F238E27FC236}">
                <a16:creationId xmlns:a16="http://schemas.microsoft.com/office/drawing/2014/main" id="{A075A007-263E-6CEA-7DF7-7EEB1A4C63F6}"/>
              </a:ext>
            </a:extLst>
          </p:cNvPr>
          <p:cNvSpPr txBox="1"/>
          <p:nvPr/>
        </p:nvSpPr>
        <p:spPr>
          <a:xfrm>
            <a:off x="7524844" y="1944514"/>
            <a:ext cx="3577310" cy="3970318"/>
          </a:xfrm>
          <a:prstGeom prst="rect">
            <a:avLst/>
          </a:prstGeom>
          <a:noFill/>
        </p:spPr>
        <p:txBody>
          <a:bodyPr wrap="square" rtlCol="0">
            <a:spAutoFit/>
          </a:bodyPr>
          <a:lstStyle/>
          <a:p>
            <a:pPr marL="171450" indent="-171450">
              <a:buFont typeface="Arial" panose="020B0604020202020204" pitchFamily="34" charset="0"/>
              <a:buChar char="•"/>
            </a:pPr>
            <a:r>
              <a:rPr lang="el-GR" sz="1400" dirty="0"/>
              <a:t>Η διδασκαλία δεν πρέπει να έχει </a:t>
            </a:r>
            <a:r>
              <a:rPr lang="el-GR" sz="1400" dirty="0" err="1"/>
              <a:t>γνωσιοκεντρικό</a:t>
            </a:r>
            <a:r>
              <a:rPr lang="el-GR" sz="1400" dirty="0"/>
              <a:t> χαρακτήρα. Η διδακτική πορεία θα βασίζεται στην αυτενέργεια του μαθητή ο οποίος θα πρέπει να παρακινείται από τον εκπαιδευτικό στο να προσδιορίζει και να αξιοποιεί διάφορες πηγές και μέσα πληροφόρησης, θα πρέπει να συνδυάζει τη θεωρία με την πράξη και να στοχεύει κυρίως στην </a:t>
            </a:r>
            <a:r>
              <a:rPr lang="el-GR" sz="1400" b="1" u="sng" dirty="0"/>
              <a:t>απόκτηση κριτικών δεξιοτήτων και δεξιοτήτων μεθοδολογικού χαρακτήρα. </a:t>
            </a:r>
          </a:p>
          <a:p>
            <a:pPr marL="171450" indent="-171450">
              <a:buFont typeface="Arial" panose="020B0604020202020204" pitchFamily="34" charset="0"/>
              <a:buChar char="•"/>
            </a:pPr>
            <a:r>
              <a:rPr lang="el-GR" sz="1400" dirty="0"/>
              <a:t>Μέσα από μια ενιαία και συνεχή δημιουργική διαδικασία, η διδασκαλία θα βοηθά τους μαθητές </a:t>
            </a:r>
            <a:r>
              <a:rPr lang="el-GR" sz="1400" b="1" u="sng" dirty="0"/>
              <a:t>να ανακαλύπτουν οι ίδιοι τη γνώση</a:t>
            </a:r>
            <a:r>
              <a:rPr lang="el-GR" sz="1400" dirty="0"/>
              <a:t>, προτρέποντας και εθίζοντας τους να αναπτύσσουν πρωτοβουλίες. </a:t>
            </a:r>
          </a:p>
        </p:txBody>
      </p:sp>
      <p:sp>
        <p:nvSpPr>
          <p:cNvPr id="5" name="TextBox 4">
            <a:extLst>
              <a:ext uri="{FF2B5EF4-FFF2-40B4-BE49-F238E27FC236}">
                <a16:creationId xmlns:a16="http://schemas.microsoft.com/office/drawing/2014/main" id="{D4853D76-B5C9-E2CF-FDA7-7953F92DC515}"/>
              </a:ext>
            </a:extLst>
          </p:cNvPr>
          <p:cNvSpPr txBox="1"/>
          <p:nvPr/>
        </p:nvSpPr>
        <p:spPr>
          <a:xfrm>
            <a:off x="4522935" y="2319454"/>
            <a:ext cx="2555859" cy="2585323"/>
          </a:xfrm>
          <a:prstGeom prst="rect">
            <a:avLst/>
          </a:prstGeom>
          <a:noFill/>
        </p:spPr>
        <p:txBody>
          <a:bodyPr wrap="square" rtlCol="0">
            <a:spAutoFit/>
          </a:bodyPr>
          <a:lstStyle/>
          <a:p>
            <a:pPr algn="ctr"/>
            <a:r>
              <a:rPr lang="el-GR" dirty="0"/>
              <a:t>Η διδασκαλία επίσης θα πρέπει να στηρίζεται στη </a:t>
            </a:r>
            <a:r>
              <a:rPr lang="el-GR" b="1" u="sng" dirty="0"/>
              <a:t>συμμετοχική μέθοδο</a:t>
            </a:r>
            <a:r>
              <a:rPr lang="el-GR" dirty="0"/>
              <a:t>. (ανάπτυξη της συλλογικότητας και της</a:t>
            </a:r>
          </a:p>
          <a:p>
            <a:pPr algn="ctr"/>
            <a:r>
              <a:rPr lang="el-GR" dirty="0"/>
              <a:t>πρωτοβουλίας των εκπαιδευομένων</a:t>
            </a:r>
          </a:p>
        </p:txBody>
      </p:sp>
    </p:spTree>
    <p:extLst>
      <p:ext uri="{BB962C8B-B14F-4D97-AF65-F5344CB8AC3E}">
        <p14:creationId xmlns:p14="http://schemas.microsoft.com/office/powerpoint/2010/main" val="241396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7CE08-9A38-3FF8-B366-8ADD6C1C34FD}"/>
              </a:ext>
            </a:extLst>
          </p:cNvPr>
          <p:cNvSpPr>
            <a:spLocks noGrp="1"/>
          </p:cNvSpPr>
          <p:nvPr>
            <p:ph type="title"/>
          </p:nvPr>
        </p:nvSpPr>
        <p:spPr>
          <a:xfrm>
            <a:off x="1725105" y="377874"/>
            <a:ext cx="8069343" cy="555380"/>
          </a:xfrm>
          <a:effectLst>
            <a:innerShdw blurRad="114300">
              <a:prstClr val="black"/>
            </a:innerShdw>
          </a:effectLst>
        </p:spPr>
        <p:txBody>
          <a:bodyPr>
            <a:normAutofit fontScale="90000"/>
          </a:bodyPr>
          <a:lstStyle/>
          <a:p>
            <a:pPr algn="ctr"/>
            <a:r>
              <a:rPr lang="el-GR" dirty="0">
                <a:latin typeface="Aptos Display" panose="020B0004020202020204" pitchFamily="34" charset="0"/>
              </a:rPr>
              <a:t>Τι </a:t>
            </a:r>
            <a:r>
              <a:rPr lang="el-GR" dirty="0" err="1">
                <a:latin typeface="Aptos Display" panose="020B0004020202020204" pitchFamily="34" charset="0"/>
              </a:rPr>
              <a:t>σημαινει</a:t>
            </a:r>
            <a:r>
              <a:rPr lang="el-GR" dirty="0">
                <a:latin typeface="Aptos Display" panose="020B0004020202020204" pitchFamily="34" charset="0"/>
              </a:rPr>
              <a:t> </a:t>
            </a:r>
            <a:r>
              <a:rPr lang="el-GR" dirty="0" err="1">
                <a:latin typeface="Aptos Display" panose="020B0004020202020204" pitchFamily="34" charset="0"/>
              </a:rPr>
              <a:t>αραγε</a:t>
            </a:r>
            <a:r>
              <a:rPr lang="el-GR" dirty="0">
                <a:latin typeface="Aptos Display" panose="020B0004020202020204" pitchFamily="34" charset="0"/>
              </a:rPr>
              <a:t> </a:t>
            </a:r>
            <a:r>
              <a:rPr lang="el-GR" dirty="0" err="1">
                <a:latin typeface="Aptos Display" panose="020B0004020202020204" pitchFamily="34" charset="0"/>
              </a:rPr>
              <a:t>τπε</a:t>
            </a:r>
            <a:r>
              <a:rPr lang="el-GR" dirty="0">
                <a:latin typeface="Aptos Display" panose="020B0004020202020204" pitchFamily="34" charset="0"/>
              </a:rPr>
              <a:t>;;;;;</a:t>
            </a:r>
          </a:p>
        </p:txBody>
      </p:sp>
      <p:pic>
        <p:nvPicPr>
          <p:cNvPr id="5" name="Θέση περιεχομένου 4">
            <a:extLst>
              <a:ext uri="{FF2B5EF4-FFF2-40B4-BE49-F238E27FC236}">
                <a16:creationId xmlns:a16="http://schemas.microsoft.com/office/drawing/2014/main" id="{837B09BA-32AF-8B81-D2A0-8D5487553C9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6611" y="1404594"/>
            <a:ext cx="5188537" cy="3903258"/>
          </a:xfrm>
        </p:spPr>
      </p:pic>
      <p:sp>
        <p:nvSpPr>
          <p:cNvPr id="9" name="TextBox 8">
            <a:extLst>
              <a:ext uri="{FF2B5EF4-FFF2-40B4-BE49-F238E27FC236}">
                <a16:creationId xmlns:a16="http://schemas.microsoft.com/office/drawing/2014/main" id="{21C25492-E59F-6CA0-1092-A480E81617EF}"/>
              </a:ext>
            </a:extLst>
          </p:cNvPr>
          <p:cNvSpPr txBox="1"/>
          <p:nvPr/>
        </p:nvSpPr>
        <p:spPr>
          <a:xfrm>
            <a:off x="499621" y="1253764"/>
            <a:ext cx="5863472" cy="4832092"/>
          </a:xfrm>
          <a:prstGeom prst="rect">
            <a:avLst/>
          </a:prstGeom>
          <a:noFill/>
        </p:spPr>
        <p:txBody>
          <a:bodyPr wrap="square" rtlCol="0">
            <a:spAutoFit/>
          </a:bodyPr>
          <a:lstStyle/>
          <a:p>
            <a:r>
              <a:rPr lang="el-GR" sz="2800" dirty="0">
                <a:latin typeface="Aptos Display" panose="020B0004020202020204" pitchFamily="34" charset="0"/>
              </a:rPr>
              <a:t>Το Παιδαγωγικό Ινστιτούτο (ΠΙ) χρησιμοποιεί 4 διαφορετικές εκδοχές του ΤΠΕ:</a:t>
            </a:r>
          </a:p>
          <a:p>
            <a:r>
              <a:rPr lang="el-GR" sz="2800" dirty="0">
                <a:latin typeface="Aptos Display" panose="020B0004020202020204" pitchFamily="34" charset="0"/>
              </a:rPr>
              <a:t>1. Τεχνολογιών Πληροφορίας και Επικοινωνιών</a:t>
            </a:r>
          </a:p>
          <a:p>
            <a:r>
              <a:rPr lang="el-GR" sz="2800" dirty="0">
                <a:latin typeface="Aptos Display" panose="020B0004020202020204" pitchFamily="34" charset="0"/>
              </a:rPr>
              <a:t>2. Τεχνολογίες της Πληροφορίας και της Επικοινωνίας</a:t>
            </a:r>
          </a:p>
          <a:p>
            <a:r>
              <a:rPr lang="el-GR" sz="2800" dirty="0">
                <a:latin typeface="Aptos Display" panose="020B0004020202020204" pitchFamily="34" charset="0"/>
              </a:rPr>
              <a:t>3. Τεχνολογιών των Πληροφοριών και των Επικοινωνιών</a:t>
            </a:r>
          </a:p>
          <a:p>
            <a:r>
              <a:rPr lang="el-GR" sz="2800" dirty="0">
                <a:latin typeface="Aptos Display" panose="020B0004020202020204" pitchFamily="34" charset="0"/>
              </a:rPr>
              <a:t>4. Τεχνολογίες Πληροφορικής και Επικοινωνιών</a:t>
            </a:r>
          </a:p>
        </p:txBody>
      </p:sp>
    </p:spTree>
    <p:extLst>
      <p:ext uri="{BB962C8B-B14F-4D97-AF65-F5344CB8AC3E}">
        <p14:creationId xmlns:p14="http://schemas.microsoft.com/office/powerpoint/2010/main" val="304797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9D387F-7DF2-084E-DA7F-95ADC6FE103B}"/>
              </a:ext>
            </a:extLst>
          </p:cNvPr>
          <p:cNvSpPr>
            <a:spLocks noGrp="1"/>
          </p:cNvSpPr>
          <p:nvPr>
            <p:ph type="title"/>
          </p:nvPr>
        </p:nvSpPr>
        <p:spPr>
          <a:xfrm>
            <a:off x="1294284" y="461059"/>
            <a:ext cx="8634761" cy="631761"/>
          </a:xfrm>
        </p:spPr>
        <p:txBody>
          <a:bodyPr>
            <a:normAutofit/>
          </a:bodyPr>
          <a:lstStyle/>
          <a:p>
            <a:pPr algn="ctr"/>
            <a:r>
              <a:rPr lang="el-GR" sz="2800" dirty="0" err="1">
                <a:latin typeface="Aptos Display" panose="020B0004020202020204" pitchFamily="34" charset="0"/>
              </a:rPr>
              <a:t>Διδακτικεσ</a:t>
            </a:r>
            <a:r>
              <a:rPr lang="el-GR" sz="2800" dirty="0">
                <a:latin typeface="Aptos Display" panose="020B0004020202020204" pitchFamily="34" charset="0"/>
              </a:rPr>
              <a:t> </a:t>
            </a:r>
            <a:r>
              <a:rPr lang="el-GR" sz="2800" dirty="0" err="1">
                <a:latin typeface="Aptos Display" panose="020B0004020202020204" pitchFamily="34" charset="0"/>
              </a:rPr>
              <a:t>μεθοδοι</a:t>
            </a:r>
            <a:r>
              <a:rPr lang="el-GR" sz="2800" dirty="0">
                <a:latin typeface="Aptos Display" panose="020B0004020202020204" pitchFamily="34" charset="0"/>
              </a:rPr>
              <a:t> </a:t>
            </a:r>
            <a:r>
              <a:rPr lang="el-GR" sz="2800" dirty="0" err="1">
                <a:latin typeface="Aptos Display" panose="020B0004020202020204" pitchFamily="34" charset="0"/>
              </a:rPr>
              <a:t>μεσω</a:t>
            </a:r>
            <a:r>
              <a:rPr lang="el-GR" sz="2800" dirty="0">
                <a:latin typeface="Aptos Display" panose="020B0004020202020204" pitchFamily="34" charset="0"/>
              </a:rPr>
              <a:t> </a:t>
            </a:r>
            <a:r>
              <a:rPr lang="el-GR" sz="2800" dirty="0" err="1">
                <a:latin typeface="Aptos Display" panose="020B0004020202020204" pitchFamily="34" charset="0"/>
              </a:rPr>
              <a:t>τπε</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EC8F2924-4564-0F86-AE5C-55D1EA292545}"/>
              </a:ext>
            </a:extLst>
          </p:cNvPr>
          <p:cNvSpPr>
            <a:spLocks noGrp="1"/>
          </p:cNvSpPr>
          <p:nvPr>
            <p:ph idx="1"/>
          </p:nvPr>
        </p:nvSpPr>
        <p:spPr>
          <a:xfrm>
            <a:off x="685799" y="2194561"/>
            <a:ext cx="10804417" cy="3724506"/>
          </a:xfrm>
        </p:spPr>
        <p:txBody>
          <a:bodyPr>
            <a:normAutofit/>
          </a:bodyPr>
          <a:lstStyle/>
          <a:p>
            <a:pPr marL="342900" indent="-342900">
              <a:buFont typeface="+mj-lt"/>
              <a:buAutoNum type="arabicPeriod"/>
            </a:pPr>
            <a:r>
              <a:rPr lang="el-GR" sz="2400" dirty="0">
                <a:latin typeface="Aptos Display" panose="020B0004020202020204" pitchFamily="34" charset="0"/>
              </a:rPr>
              <a:t>ενεργοποίηση του μαθητή και την εμπλοκή του σε διαδικασίες μέσα από τις οποίες θα κατακτά ο ίδιος τη γνώση,</a:t>
            </a:r>
          </a:p>
          <a:p>
            <a:pPr marL="457200" indent="-457200">
              <a:buFont typeface="+mj-lt"/>
              <a:buAutoNum type="arabicPeriod"/>
            </a:pPr>
            <a:r>
              <a:rPr lang="el-GR" sz="2400" dirty="0">
                <a:latin typeface="Aptos Display" panose="020B0004020202020204" pitchFamily="34" charset="0"/>
              </a:rPr>
              <a:t> δημιουργική δράση και τον πειραματισμό,</a:t>
            </a:r>
          </a:p>
          <a:p>
            <a:pPr marL="457200" indent="-457200">
              <a:buFont typeface="+mj-lt"/>
              <a:buAutoNum type="arabicPeriod"/>
            </a:pPr>
            <a:r>
              <a:rPr lang="el-GR" sz="2400" dirty="0">
                <a:latin typeface="Aptos Display" panose="020B0004020202020204" pitchFamily="34" charset="0"/>
              </a:rPr>
              <a:t>  συνεργατική και ανακαλυπτική μάθηση,</a:t>
            </a:r>
          </a:p>
          <a:p>
            <a:pPr marL="457200" indent="-457200">
              <a:buFont typeface="+mj-lt"/>
              <a:buAutoNum type="arabicPeriod"/>
            </a:pPr>
            <a:r>
              <a:rPr lang="el-GR" sz="2400" dirty="0">
                <a:latin typeface="Aptos Display" panose="020B0004020202020204" pitchFamily="34" charset="0"/>
              </a:rPr>
              <a:t> ανάπτυξη ικανοτήτων και δεξιοτήτων μεθοδολογικού χαρακτήρα,</a:t>
            </a:r>
          </a:p>
          <a:p>
            <a:pPr marL="457200" indent="-457200">
              <a:buFont typeface="+mj-lt"/>
              <a:buAutoNum type="arabicPeriod"/>
            </a:pPr>
            <a:r>
              <a:rPr lang="el-GR" sz="2400" dirty="0">
                <a:latin typeface="Aptos Display" panose="020B0004020202020204" pitchFamily="34" charset="0"/>
              </a:rPr>
              <a:t> συζήτηση, τον προβληματισμό και την καλλιέργεια κριτικής σκέψης,</a:t>
            </a:r>
          </a:p>
          <a:p>
            <a:pPr marL="457200" indent="-457200">
              <a:buFont typeface="+mj-lt"/>
              <a:buAutoNum type="arabicPeriod"/>
            </a:pPr>
            <a:r>
              <a:rPr lang="el-GR" sz="2400" dirty="0">
                <a:latin typeface="Aptos Display" panose="020B0004020202020204" pitchFamily="34" charset="0"/>
              </a:rPr>
              <a:t> καλλιέργεια ελεύθερης σκέψης και έκφρασης και το πώς μαθαίνουμε.</a:t>
            </a:r>
          </a:p>
        </p:txBody>
      </p:sp>
    </p:spTree>
    <p:extLst>
      <p:ext uri="{BB962C8B-B14F-4D97-AF65-F5344CB8AC3E}">
        <p14:creationId xmlns:p14="http://schemas.microsoft.com/office/powerpoint/2010/main" val="2393113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E8AA8B-8EB8-C521-97DA-ACA5D10A460F}"/>
              </a:ext>
            </a:extLst>
          </p:cNvPr>
          <p:cNvSpPr>
            <a:spLocks noGrp="1"/>
          </p:cNvSpPr>
          <p:nvPr>
            <p:ph type="title"/>
          </p:nvPr>
        </p:nvSpPr>
        <p:spPr>
          <a:xfrm>
            <a:off x="1709110" y="733150"/>
            <a:ext cx="8563393" cy="680825"/>
          </a:xfrm>
        </p:spPr>
        <p:txBody>
          <a:bodyPr/>
          <a:lstStyle/>
          <a:p>
            <a:pPr algn="ctr"/>
            <a:r>
              <a:rPr lang="el-GR" dirty="0" err="1">
                <a:latin typeface="Aptos Display" panose="020B0004020202020204" pitchFamily="34" charset="0"/>
              </a:rPr>
              <a:t>Παραλληλεσ</a:t>
            </a:r>
            <a:r>
              <a:rPr lang="el-GR" dirty="0">
                <a:latin typeface="Aptos Display" panose="020B0004020202020204" pitchFamily="34" charset="0"/>
              </a:rPr>
              <a:t> </a:t>
            </a:r>
            <a:r>
              <a:rPr lang="el-GR" dirty="0" err="1">
                <a:latin typeface="Aptos Display" panose="020B0004020202020204" pitchFamily="34" charset="0"/>
              </a:rPr>
              <a:t>μεθοδοι</a:t>
            </a:r>
            <a:r>
              <a:rPr lang="el-GR" dirty="0">
                <a:latin typeface="Aptos Display" panose="020B0004020202020204" pitchFamily="34" charset="0"/>
              </a:rPr>
              <a:t> </a:t>
            </a:r>
            <a:r>
              <a:rPr lang="el-GR" dirty="0" err="1">
                <a:latin typeface="Aptos Display" panose="020B0004020202020204" pitchFamily="34" charset="0"/>
              </a:rPr>
              <a:t>ενδεικτικα</a:t>
            </a:r>
            <a:r>
              <a:rPr lang="el-GR"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E09C0AF8-3072-E5CB-251A-A98039EFD683}"/>
              </a:ext>
            </a:extLst>
          </p:cNvPr>
          <p:cNvSpPr>
            <a:spLocks noGrp="1"/>
          </p:cNvSpPr>
          <p:nvPr>
            <p:ph idx="1"/>
          </p:nvPr>
        </p:nvSpPr>
        <p:spPr/>
        <p:txBody>
          <a:bodyPr/>
          <a:lstStyle/>
          <a:p>
            <a:pPr marL="0" indent="0" algn="ctr">
              <a:buNone/>
            </a:pPr>
            <a:r>
              <a:rPr lang="el-GR" b="1" u="sng" dirty="0">
                <a:effectLst>
                  <a:outerShdw blurRad="38100" dist="38100" dir="2700000" algn="tl">
                    <a:srgbClr val="000000">
                      <a:alpha val="43137"/>
                    </a:srgbClr>
                  </a:outerShdw>
                </a:effectLst>
              </a:rPr>
              <a:t>Ενδεικτικές μέθοδοι: </a:t>
            </a:r>
          </a:p>
          <a:p>
            <a:pPr algn="ctr">
              <a:buFont typeface="Wingdings" panose="05000000000000000000" pitchFamily="2" charset="2"/>
              <a:buChar char="ü"/>
            </a:pPr>
            <a:r>
              <a:rPr lang="el-GR" dirty="0"/>
              <a:t>Καταιγισμός ιδεών</a:t>
            </a:r>
          </a:p>
          <a:p>
            <a:pPr algn="ctr">
              <a:buFont typeface="Wingdings" panose="05000000000000000000" pitchFamily="2" charset="2"/>
              <a:buChar char="ü"/>
            </a:pPr>
            <a:r>
              <a:rPr lang="el-GR" dirty="0"/>
              <a:t>Παιγνίδι ρόλων</a:t>
            </a:r>
          </a:p>
          <a:p>
            <a:pPr algn="ctr">
              <a:buFont typeface="Wingdings" panose="05000000000000000000" pitchFamily="2" charset="2"/>
              <a:buChar char="ü"/>
            </a:pPr>
            <a:r>
              <a:rPr lang="el-GR" dirty="0"/>
              <a:t> Μελέτες περιπτώσεων</a:t>
            </a:r>
          </a:p>
          <a:p>
            <a:pPr algn="ctr">
              <a:buFont typeface="Wingdings" panose="05000000000000000000" pitchFamily="2" charset="2"/>
              <a:buChar char="ü"/>
            </a:pPr>
            <a:r>
              <a:rPr lang="el-GR" dirty="0"/>
              <a:t> Εργασία σε ομάδες</a:t>
            </a:r>
          </a:p>
          <a:p>
            <a:pPr algn="ctr">
              <a:buFont typeface="Wingdings" panose="05000000000000000000" pitchFamily="2" charset="2"/>
              <a:buChar char="ü"/>
            </a:pPr>
            <a:r>
              <a:rPr lang="el-GR" dirty="0"/>
              <a:t> Προσχεδιασμένες εργασίες</a:t>
            </a:r>
          </a:p>
          <a:p>
            <a:pPr algn="ctr">
              <a:buFont typeface="Wingdings" panose="05000000000000000000" pitchFamily="2" charset="2"/>
              <a:buChar char="ü"/>
            </a:pPr>
            <a:r>
              <a:rPr lang="el-GR" dirty="0"/>
              <a:t> Επιστημονική μέθοδος</a:t>
            </a:r>
          </a:p>
          <a:p>
            <a:endParaRPr lang="el-GR" dirty="0"/>
          </a:p>
        </p:txBody>
      </p:sp>
    </p:spTree>
    <p:extLst>
      <p:ext uri="{BB962C8B-B14F-4D97-AF65-F5344CB8AC3E}">
        <p14:creationId xmlns:p14="http://schemas.microsoft.com/office/powerpoint/2010/main" val="3051065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037B67-519D-B686-DA75-3F9FD0834514}"/>
              </a:ext>
            </a:extLst>
          </p:cNvPr>
          <p:cNvSpPr>
            <a:spLocks noGrp="1"/>
          </p:cNvSpPr>
          <p:nvPr>
            <p:ph type="title"/>
          </p:nvPr>
        </p:nvSpPr>
        <p:spPr>
          <a:xfrm>
            <a:off x="1472705" y="492283"/>
            <a:ext cx="8610600" cy="1293028"/>
          </a:xfrm>
        </p:spPr>
        <p:txBody>
          <a:bodyPr>
            <a:normAutofit/>
          </a:bodyPr>
          <a:lstStyle/>
          <a:p>
            <a:pPr algn="ctr"/>
            <a:r>
              <a:rPr lang="el-GR" sz="2800" dirty="0" err="1">
                <a:latin typeface="Aptos Display" panose="020B0004020202020204" pitchFamily="34" charset="0"/>
              </a:rPr>
              <a:t>Κατα</a:t>
            </a:r>
            <a:r>
              <a:rPr lang="el-GR" sz="2800" dirty="0">
                <a:latin typeface="Aptos Display" panose="020B0004020202020204" pitchFamily="34" charset="0"/>
              </a:rPr>
              <a:t> τη </a:t>
            </a:r>
            <a:r>
              <a:rPr lang="el-GR" sz="2800" dirty="0" err="1">
                <a:latin typeface="Aptos Display" panose="020B0004020202020204" pitchFamily="34" charset="0"/>
              </a:rPr>
              <a:t>διαρκεια</a:t>
            </a:r>
            <a:r>
              <a:rPr lang="el-GR" sz="2800" dirty="0">
                <a:latin typeface="Aptos Display" panose="020B0004020202020204" pitchFamily="34" charset="0"/>
              </a:rPr>
              <a:t> </a:t>
            </a:r>
            <a:r>
              <a:rPr lang="el-GR" sz="2800" dirty="0" err="1">
                <a:latin typeface="Aptos Display" panose="020B0004020202020204" pitchFamily="34" charset="0"/>
              </a:rPr>
              <a:t>χρησησ</a:t>
            </a:r>
            <a:r>
              <a:rPr lang="el-GR" sz="2800" dirty="0">
                <a:latin typeface="Aptos Display" panose="020B0004020202020204" pitchFamily="34" charset="0"/>
              </a:rPr>
              <a:t> των </a:t>
            </a:r>
            <a:r>
              <a:rPr lang="el-GR" sz="2800" dirty="0" err="1">
                <a:latin typeface="Aptos Display" panose="020B0004020202020204" pitchFamily="34" charset="0"/>
              </a:rPr>
              <a:t>τπε</a:t>
            </a:r>
            <a:r>
              <a:rPr lang="el-GR" sz="2800" dirty="0">
                <a:latin typeface="Aptos Display" panose="020B0004020202020204" pitchFamily="34" charset="0"/>
              </a:rPr>
              <a:t> </a:t>
            </a:r>
            <a:r>
              <a:rPr lang="el-GR" sz="2800" dirty="0" err="1">
                <a:latin typeface="Aptos Display" panose="020B0004020202020204" pitchFamily="34" charset="0"/>
              </a:rPr>
              <a:t>πρεπει</a:t>
            </a:r>
            <a:r>
              <a:rPr lang="el-GR" sz="2800" dirty="0">
                <a:latin typeface="Aptos Display" panose="020B0004020202020204" pitchFamily="34" charset="0"/>
              </a:rPr>
              <a:t> να </a:t>
            </a:r>
            <a:r>
              <a:rPr lang="el-GR" sz="2800" dirty="0" err="1">
                <a:latin typeface="Aptos Display" panose="020B0004020202020204" pitchFamily="34" charset="0"/>
              </a:rPr>
              <a:t>ενισχυεται</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0E3B7AE5-BA59-CAD5-742D-4412D87B5717}"/>
              </a:ext>
            </a:extLst>
          </p:cNvPr>
          <p:cNvSpPr>
            <a:spLocks noGrp="1"/>
          </p:cNvSpPr>
          <p:nvPr>
            <p:ph idx="1"/>
          </p:nvPr>
        </p:nvSpPr>
        <p:spPr/>
        <p:txBody>
          <a:bodyPr>
            <a:normAutofit fontScale="92500" lnSpcReduction="20000"/>
          </a:bodyPr>
          <a:lstStyle/>
          <a:p>
            <a:pPr marL="0" indent="0">
              <a:buNone/>
            </a:pPr>
            <a:r>
              <a:rPr lang="el-GR" dirty="0"/>
              <a:t>• Η ανάπτυξη της ικανότητας του μαθητή να δημιουργεί. Ο συμμετοχικός-</a:t>
            </a:r>
          </a:p>
          <a:p>
            <a:pPr marL="0" indent="0">
              <a:buNone/>
            </a:pPr>
            <a:r>
              <a:rPr lang="el-GR" dirty="0"/>
              <a:t>συνεργατικός χαρακτήρας της μάθησης.</a:t>
            </a:r>
          </a:p>
          <a:p>
            <a:pPr marL="0" indent="0">
              <a:buNone/>
            </a:pPr>
            <a:r>
              <a:rPr lang="el-GR" dirty="0"/>
              <a:t>• Η δυνατότητα αναλυτικής και συνθετικής σκέψης.</a:t>
            </a:r>
          </a:p>
          <a:p>
            <a:pPr marL="0" indent="0">
              <a:buNone/>
            </a:pPr>
            <a:r>
              <a:rPr lang="el-GR" dirty="0"/>
              <a:t>• Η αξιοποίηση των υπολογιστικών και δικτυακών τεχνολογιών ως εργαλείων</a:t>
            </a:r>
          </a:p>
          <a:p>
            <a:pPr marL="0" indent="0">
              <a:buNone/>
            </a:pPr>
            <a:r>
              <a:rPr lang="el-GR" dirty="0"/>
              <a:t>μάθησης και σκέψης.</a:t>
            </a:r>
          </a:p>
          <a:p>
            <a:pPr marL="0" indent="0">
              <a:buNone/>
            </a:pPr>
            <a:r>
              <a:rPr lang="el-GR" dirty="0"/>
              <a:t>• Η ανάπτυξη δεξιοτήτων μοντελοποίησης και τεχνικών επίλυσης</a:t>
            </a:r>
          </a:p>
          <a:p>
            <a:pPr marL="0" indent="0">
              <a:buNone/>
            </a:pPr>
            <a:r>
              <a:rPr lang="el-GR" dirty="0"/>
              <a:t>προβλημάτων.</a:t>
            </a:r>
          </a:p>
          <a:p>
            <a:pPr marL="0" indent="0">
              <a:buNone/>
            </a:pPr>
            <a:r>
              <a:rPr lang="el-GR" dirty="0"/>
              <a:t>• Η ικανότητα στη χρήση συμβολικών μέσων έκφρασης και διερεύνησης.</a:t>
            </a:r>
          </a:p>
          <a:p>
            <a:pPr marL="0" indent="0">
              <a:buNone/>
            </a:pPr>
            <a:r>
              <a:rPr lang="el-GR" dirty="0"/>
              <a:t>• Η καλλιέργεια διαχρονικών δεξιοτήτων και δεξιοτήτων μεθοδολογικού</a:t>
            </a:r>
          </a:p>
          <a:p>
            <a:pPr marL="0" indent="0">
              <a:buNone/>
            </a:pPr>
            <a:r>
              <a:rPr lang="el-GR" dirty="0"/>
              <a:t>χαρακτήρα.</a:t>
            </a:r>
          </a:p>
          <a:p>
            <a:pPr marL="0" indent="0">
              <a:buNone/>
            </a:pPr>
            <a:r>
              <a:rPr lang="el-GR" dirty="0"/>
              <a:t>• Η καλλιέργεια κλίματος αμοιβαίου σεβασμού.</a:t>
            </a:r>
          </a:p>
        </p:txBody>
      </p:sp>
    </p:spTree>
    <p:extLst>
      <p:ext uri="{BB962C8B-B14F-4D97-AF65-F5344CB8AC3E}">
        <p14:creationId xmlns:p14="http://schemas.microsoft.com/office/powerpoint/2010/main" val="3842330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90A097-8C37-F71F-C3EF-94C1F83C3269}"/>
              </a:ext>
            </a:extLst>
          </p:cNvPr>
          <p:cNvSpPr>
            <a:spLocks noGrp="1"/>
          </p:cNvSpPr>
          <p:nvPr>
            <p:ph type="title"/>
          </p:nvPr>
        </p:nvSpPr>
        <p:spPr>
          <a:xfrm>
            <a:off x="2895600" y="764373"/>
            <a:ext cx="7006683" cy="381972"/>
          </a:xfrm>
        </p:spPr>
        <p:txBody>
          <a:bodyPr>
            <a:normAutofit fontScale="90000"/>
          </a:bodyPr>
          <a:lstStyle/>
          <a:p>
            <a:pPr algn="ctr"/>
            <a:r>
              <a:rPr lang="el-GR" sz="2800" dirty="0">
                <a:latin typeface="Aptos Display" panose="020B0004020202020204" pitchFamily="34" charset="0"/>
              </a:rPr>
              <a:t>Το </a:t>
            </a:r>
            <a:r>
              <a:rPr lang="el-GR" sz="2800" dirty="0" err="1">
                <a:latin typeface="Aptos Display" panose="020B0004020202020204" pitchFamily="34" charset="0"/>
              </a:rPr>
              <a:t>παραδειγμα</a:t>
            </a:r>
            <a:r>
              <a:rPr lang="el-GR" sz="2800" dirty="0">
                <a:latin typeface="Aptos Display" panose="020B0004020202020204" pitchFamily="34" charset="0"/>
              </a:rPr>
              <a:t> του </a:t>
            </a:r>
            <a:r>
              <a:rPr lang="en-US" sz="2800" dirty="0">
                <a:latin typeface="Aptos Display" panose="020B0004020202020204" pitchFamily="34" charset="0"/>
              </a:rPr>
              <a:t>e-twining: </a:t>
            </a:r>
            <a:r>
              <a:rPr lang="el-GR" sz="2800" dirty="0" err="1">
                <a:latin typeface="Aptos Display" panose="020B0004020202020204" pitchFamily="34" charset="0"/>
              </a:rPr>
              <a:t>ορισμοσ</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CFCDA766-4F66-6E6B-E311-55E742008693}"/>
              </a:ext>
            </a:extLst>
          </p:cNvPr>
          <p:cNvSpPr>
            <a:spLocks noGrp="1"/>
          </p:cNvSpPr>
          <p:nvPr>
            <p:ph idx="1"/>
          </p:nvPr>
        </p:nvSpPr>
        <p:spPr>
          <a:xfrm>
            <a:off x="685800" y="1650800"/>
            <a:ext cx="6245798" cy="3933732"/>
          </a:xfrm>
        </p:spPr>
        <p:txBody>
          <a:bodyPr>
            <a:normAutofit fontScale="92500" lnSpcReduction="20000"/>
          </a:bodyPr>
          <a:lstStyle/>
          <a:p>
            <a:pPr>
              <a:buFont typeface="Wingdings" panose="05000000000000000000" pitchFamily="2" charset="2"/>
              <a:buChar char="ü"/>
            </a:pPr>
            <a:r>
              <a:rPr lang="el-GR" dirty="0"/>
              <a:t>Το </a:t>
            </a:r>
            <a:r>
              <a:rPr lang="el-GR" dirty="0" err="1"/>
              <a:t>eTwinning</a:t>
            </a:r>
            <a:r>
              <a:rPr lang="el-GR" dirty="0"/>
              <a:t> μπορεί να ορισθεί ως μία </a:t>
            </a:r>
            <a:r>
              <a:rPr lang="el-GR" i="1" dirty="0"/>
              <a:t>συνεργασία μακράς διάρκειας όπου τουλάχιστον δύο σχολεία από τουλάχιστον δύο Ευρωπαϊκές χώρες χρησιμοποιούν τις Τεχνολογίες Πληροφόρησης και Επικοινωνίας (ICT) για να φέρουν από κοινού εις πέρας μια παιδαγωγική δραστηριότητα. </a:t>
            </a:r>
          </a:p>
          <a:p>
            <a:pPr>
              <a:buFont typeface="Wingdings" panose="05000000000000000000" pitchFamily="2" charset="2"/>
              <a:buChar char="ü"/>
            </a:pPr>
            <a:r>
              <a:rPr lang="el-GR" dirty="0"/>
              <a:t>Η αδελφοποίηση των σχολείων μπορεί να επιτευχθεί με τη συμβολή των ΤΠΕ (πχ </a:t>
            </a:r>
            <a:r>
              <a:rPr lang="el-GR" dirty="0" err="1"/>
              <a:t>video-conference</a:t>
            </a:r>
            <a:r>
              <a:rPr lang="el-GR" dirty="0"/>
              <a:t>).</a:t>
            </a:r>
          </a:p>
          <a:p>
            <a:pPr>
              <a:buFont typeface="Wingdings" panose="05000000000000000000" pitchFamily="2" charset="2"/>
              <a:buChar char="ü"/>
            </a:pPr>
            <a:r>
              <a:rPr lang="el-GR" dirty="0"/>
              <a:t>Μέσω της Ευρωπαϊκής Διαδικτυακής πύλης (</a:t>
            </a:r>
            <a:r>
              <a:rPr lang="el-GR" dirty="0" err="1"/>
              <a:t>portal</a:t>
            </a:r>
            <a:r>
              <a:rPr lang="el-GR" dirty="0"/>
              <a:t>) του </a:t>
            </a:r>
            <a:r>
              <a:rPr lang="el-GR" dirty="0" err="1"/>
              <a:t>eTwinning</a:t>
            </a:r>
            <a:r>
              <a:rPr lang="el-GR" dirty="0"/>
              <a:t> παρέχονται όλες οι πληροφορίες, τα εργαλεία, τα υλικά και τα κείμενα για να προετοιμαστεί και να αναπτυχθεί μία συνεργασία </a:t>
            </a:r>
            <a:r>
              <a:rPr lang="el-GR" dirty="0" err="1"/>
              <a:t>eTwinning</a:t>
            </a:r>
            <a:r>
              <a:rPr lang="el-GR" dirty="0"/>
              <a:t>.</a:t>
            </a:r>
          </a:p>
        </p:txBody>
      </p:sp>
      <p:pic>
        <p:nvPicPr>
          <p:cNvPr id="4" name="Εικόνα 3">
            <a:extLst>
              <a:ext uri="{FF2B5EF4-FFF2-40B4-BE49-F238E27FC236}">
                <a16:creationId xmlns:a16="http://schemas.microsoft.com/office/drawing/2014/main" id="{82A73229-7E4F-DC7B-3DE8-FFB14B540B42}"/>
              </a:ext>
            </a:extLst>
          </p:cNvPr>
          <p:cNvPicPr>
            <a:picLocks noChangeAspect="1"/>
          </p:cNvPicPr>
          <p:nvPr/>
        </p:nvPicPr>
        <p:blipFill>
          <a:blip r:embed="rId2"/>
          <a:stretch>
            <a:fillRect/>
          </a:stretch>
        </p:blipFill>
        <p:spPr>
          <a:xfrm>
            <a:off x="7551606" y="1650799"/>
            <a:ext cx="3898892" cy="2046918"/>
          </a:xfrm>
          <a:prstGeom prst="rect">
            <a:avLst/>
          </a:prstGeom>
        </p:spPr>
      </p:pic>
    </p:spTree>
    <p:extLst>
      <p:ext uri="{BB962C8B-B14F-4D97-AF65-F5344CB8AC3E}">
        <p14:creationId xmlns:p14="http://schemas.microsoft.com/office/powerpoint/2010/main" val="418163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F1E13B-20DB-4640-8A76-3AADE0DAB181}"/>
              </a:ext>
            </a:extLst>
          </p:cNvPr>
          <p:cNvSpPr>
            <a:spLocks noGrp="1"/>
          </p:cNvSpPr>
          <p:nvPr>
            <p:ph type="title"/>
          </p:nvPr>
        </p:nvSpPr>
        <p:spPr>
          <a:xfrm>
            <a:off x="1521770" y="331706"/>
            <a:ext cx="8610600" cy="1293028"/>
          </a:xfrm>
        </p:spPr>
        <p:txBody>
          <a:bodyPr>
            <a:normAutofit/>
          </a:bodyPr>
          <a:lstStyle/>
          <a:p>
            <a:pPr algn="ctr"/>
            <a:r>
              <a:rPr lang="en-US" sz="3200" dirty="0">
                <a:latin typeface="Aptos Display" panose="020B0004020202020204" pitchFamily="34" charset="0"/>
              </a:rPr>
              <a:t>E-twinning </a:t>
            </a:r>
            <a:r>
              <a:rPr lang="el-GR" sz="3200" dirty="0">
                <a:latin typeface="Aptos Display" panose="020B0004020202020204" pitchFamily="34" charset="0"/>
              </a:rPr>
              <a:t>και </a:t>
            </a:r>
            <a:r>
              <a:rPr lang="en-US" sz="3200" dirty="0">
                <a:latin typeface="Aptos Display" panose="020B0004020202020204" pitchFamily="34" charset="0"/>
              </a:rPr>
              <a:t>e-learning</a:t>
            </a:r>
            <a:endParaRPr lang="el-GR" sz="3200" dirty="0">
              <a:latin typeface="Aptos Display" panose="020B0004020202020204" pitchFamily="34" charset="0"/>
            </a:endParaRPr>
          </a:p>
        </p:txBody>
      </p:sp>
      <p:sp>
        <p:nvSpPr>
          <p:cNvPr id="3" name="Θέση περιεχομένου 2">
            <a:extLst>
              <a:ext uri="{FF2B5EF4-FFF2-40B4-BE49-F238E27FC236}">
                <a16:creationId xmlns:a16="http://schemas.microsoft.com/office/drawing/2014/main" id="{8BA7683C-C25F-D668-F77A-304FFC658842}"/>
              </a:ext>
            </a:extLst>
          </p:cNvPr>
          <p:cNvSpPr>
            <a:spLocks noGrp="1"/>
          </p:cNvSpPr>
          <p:nvPr>
            <p:ph idx="1"/>
          </p:nvPr>
        </p:nvSpPr>
        <p:spPr/>
        <p:txBody>
          <a:bodyPr>
            <a:normAutofit/>
          </a:bodyPr>
          <a:lstStyle/>
          <a:p>
            <a:pPr>
              <a:buFont typeface="Wingdings" panose="05000000000000000000" pitchFamily="2" charset="2"/>
              <a:buChar char="ü"/>
            </a:pPr>
            <a:r>
              <a:rPr lang="el-GR" dirty="0"/>
              <a:t>Η δράση e-</a:t>
            </a:r>
            <a:r>
              <a:rPr lang="el-GR" dirty="0" err="1"/>
              <a:t>Twinning</a:t>
            </a:r>
            <a:r>
              <a:rPr lang="el-GR" dirty="0"/>
              <a:t> αποτελεί μέρος του προγράμματος e-</a:t>
            </a:r>
            <a:r>
              <a:rPr lang="el-GR" dirty="0" err="1"/>
              <a:t>Learning</a:t>
            </a:r>
            <a:r>
              <a:rPr lang="el-GR" dirty="0"/>
              <a:t>, που ξεκίνησε</a:t>
            </a:r>
            <a:r>
              <a:rPr lang="en-US" dirty="0"/>
              <a:t> </a:t>
            </a:r>
            <a:r>
              <a:rPr lang="el-GR" dirty="0"/>
              <a:t>από την Ευρωπαϊκή Επιτροπή.</a:t>
            </a:r>
            <a:endParaRPr lang="en-US" dirty="0"/>
          </a:p>
          <a:p>
            <a:pPr>
              <a:buFont typeface="Wingdings" panose="05000000000000000000" pitchFamily="2" charset="2"/>
              <a:buChar char="ü"/>
            </a:pPr>
            <a:r>
              <a:rPr lang="el-GR" dirty="0"/>
              <a:t>Το ρόλο της Κεντρικής Επιτροπής Υποστήριξης (CSS)</a:t>
            </a:r>
            <a:r>
              <a:rPr lang="en-US" dirty="0"/>
              <a:t> </a:t>
            </a:r>
            <a:r>
              <a:rPr lang="el-GR" dirty="0"/>
              <a:t>έχει αναλάβει το European </a:t>
            </a:r>
            <a:r>
              <a:rPr lang="el-GR" dirty="0" err="1"/>
              <a:t>SchoolNet</a:t>
            </a:r>
            <a:r>
              <a:rPr lang="el-GR" dirty="0"/>
              <a:t>.</a:t>
            </a:r>
            <a:endParaRPr lang="en-US" dirty="0"/>
          </a:p>
          <a:p>
            <a:pPr>
              <a:buFont typeface="Wingdings" panose="05000000000000000000" pitchFamily="2" charset="2"/>
              <a:buChar char="ü"/>
            </a:pPr>
            <a:r>
              <a:rPr lang="el-GR" dirty="0"/>
              <a:t>Αυτή η νέα πρωτοβουλία υποστηρίζεται επίσης</a:t>
            </a:r>
            <a:r>
              <a:rPr lang="en-US" dirty="0"/>
              <a:t> </a:t>
            </a:r>
            <a:r>
              <a:rPr lang="el-GR" dirty="0"/>
              <a:t>από ένα Δίκτυο Εθνικών Υπηρεσιών Υποστήριξης (NSS), οι οποίες παρέχουν</a:t>
            </a:r>
            <a:r>
              <a:rPr lang="en-US" dirty="0"/>
              <a:t> </a:t>
            </a:r>
            <a:r>
              <a:rPr lang="el-GR" dirty="0"/>
              <a:t>εκπαίδευση και στήριξη (τηλεφωνικά και </a:t>
            </a:r>
            <a:r>
              <a:rPr lang="el-GR" dirty="0" err="1"/>
              <a:t>online</a:t>
            </a:r>
            <a:r>
              <a:rPr lang="el-GR" dirty="0"/>
              <a:t>), οργανώνουν συναντήσεις και</a:t>
            </a:r>
            <a:r>
              <a:rPr lang="en-US" dirty="0"/>
              <a:t> </a:t>
            </a:r>
            <a:r>
              <a:rPr lang="el-GR" dirty="0"/>
              <a:t>εθνικούς διαγωνισμούς και διαχειρίζονται εκστρατείες για τις δημόσιες σχέσεις και τα</a:t>
            </a:r>
            <a:r>
              <a:rPr lang="en-US" dirty="0"/>
              <a:t> </a:t>
            </a:r>
            <a:r>
              <a:rPr lang="el-GR" dirty="0"/>
              <a:t>προωθεί τη δράση του </a:t>
            </a:r>
            <a:r>
              <a:rPr lang="el-GR" dirty="0" err="1"/>
              <a:t>eTwinning</a:t>
            </a:r>
            <a:r>
              <a:rPr lang="el-GR" dirty="0"/>
              <a:t>. </a:t>
            </a:r>
            <a:endParaRPr lang="en-US" dirty="0"/>
          </a:p>
          <a:p>
            <a:pPr>
              <a:buFont typeface="Wingdings" panose="05000000000000000000" pitchFamily="2" charset="2"/>
              <a:buChar char="ü"/>
            </a:pPr>
            <a:r>
              <a:rPr lang="el-GR" dirty="0"/>
              <a:t>Στη χώρα μας ο οργανισμός αυτός είναι το</a:t>
            </a:r>
            <a:r>
              <a:rPr lang="en-US" dirty="0"/>
              <a:t> </a:t>
            </a:r>
            <a:r>
              <a:rPr lang="el-GR" dirty="0" err="1"/>
              <a:t>Υπ.Ε.Π.Θ.ΜΕ</a:t>
            </a:r>
            <a:r>
              <a:rPr lang="el-GR" dirty="0"/>
              <a:t>. </a:t>
            </a:r>
          </a:p>
        </p:txBody>
      </p:sp>
    </p:spTree>
    <p:extLst>
      <p:ext uri="{BB962C8B-B14F-4D97-AF65-F5344CB8AC3E}">
        <p14:creationId xmlns:p14="http://schemas.microsoft.com/office/powerpoint/2010/main" val="151078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F58A72-987E-E6C9-9AD8-EC4C615A6CBA}"/>
              </a:ext>
            </a:extLst>
          </p:cNvPr>
          <p:cNvSpPr>
            <a:spLocks noGrp="1"/>
          </p:cNvSpPr>
          <p:nvPr>
            <p:ph type="title"/>
          </p:nvPr>
        </p:nvSpPr>
        <p:spPr>
          <a:xfrm>
            <a:off x="2262211" y="407534"/>
            <a:ext cx="7100353" cy="854784"/>
          </a:xfrm>
        </p:spPr>
        <p:txBody>
          <a:bodyPr>
            <a:normAutofit/>
          </a:bodyPr>
          <a:lstStyle/>
          <a:p>
            <a:pPr algn="ctr"/>
            <a:r>
              <a:rPr lang="en-US" sz="3200" dirty="0">
                <a:latin typeface="Aptos Display" panose="020B0004020202020204" pitchFamily="34" charset="0"/>
              </a:rPr>
              <a:t>E-twinning: </a:t>
            </a:r>
            <a:r>
              <a:rPr lang="el-GR" sz="3200" dirty="0" err="1">
                <a:latin typeface="Aptos Display" panose="020B0004020202020204" pitchFamily="34" charset="0"/>
              </a:rPr>
              <a:t>γενικα</a:t>
            </a:r>
            <a:r>
              <a:rPr lang="el-GR" sz="3200" dirty="0">
                <a:latin typeface="Aptos Display" panose="020B0004020202020204" pitchFamily="34" charset="0"/>
              </a:rPr>
              <a:t> </a:t>
            </a:r>
            <a:r>
              <a:rPr lang="el-GR" sz="3200" dirty="0" err="1">
                <a:latin typeface="Aptos Display" panose="020B0004020202020204" pitchFamily="34" charset="0"/>
              </a:rPr>
              <a:t>πλεονεκτηματα</a:t>
            </a:r>
            <a:r>
              <a:rPr lang="el-GR" sz="32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40212574-25D7-390B-CA83-7997A7A5FCA5}"/>
              </a:ext>
            </a:extLst>
          </p:cNvPr>
          <p:cNvSpPr>
            <a:spLocks noGrp="1"/>
          </p:cNvSpPr>
          <p:nvPr>
            <p:ph idx="1"/>
          </p:nvPr>
        </p:nvSpPr>
        <p:spPr/>
        <p:txBody>
          <a:bodyPr>
            <a:normAutofit fontScale="77500" lnSpcReduction="20000"/>
          </a:bodyPr>
          <a:lstStyle/>
          <a:p>
            <a:pPr>
              <a:lnSpc>
                <a:spcPct val="120000"/>
              </a:lnSpc>
              <a:buFont typeface="Wingdings" panose="05000000000000000000" pitchFamily="2" charset="2"/>
              <a:buChar char="ü"/>
            </a:pPr>
            <a:r>
              <a:rPr lang="el-GR" dirty="0"/>
              <a:t>Η δράση </a:t>
            </a:r>
            <a:r>
              <a:rPr lang="el-GR" dirty="0" err="1"/>
              <a:t>eTwinning</a:t>
            </a:r>
            <a:r>
              <a:rPr lang="el-GR" dirty="0"/>
              <a:t> δημιουργήθηκε για να δώσει στα σχολεία την ευκαιρία να μάθουν μαζί, να μοιραστούν τις απόψεις τους και να δημιουργήσουν καινούριες φιλίες.</a:t>
            </a:r>
          </a:p>
          <a:p>
            <a:pPr>
              <a:lnSpc>
                <a:spcPct val="120000"/>
              </a:lnSpc>
              <a:buFont typeface="Wingdings" panose="05000000000000000000" pitchFamily="2" charset="2"/>
              <a:buChar char="ü"/>
            </a:pPr>
            <a:r>
              <a:rPr lang="el-GR" dirty="0"/>
              <a:t>Προωθεί αντίστοιχα, τη συνείδηση του ευρωπαϊκού </a:t>
            </a:r>
            <a:r>
              <a:rPr lang="el-GR" dirty="0" err="1"/>
              <a:t>πολυ</a:t>
            </a:r>
            <a:r>
              <a:rPr lang="el-GR" dirty="0"/>
              <a:t>-γλωσσικού και </a:t>
            </a:r>
            <a:r>
              <a:rPr lang="el-GR" dirty="0" err="1"/>
              <a:t>πολυ</a:t>
            </a:r>
            <a:r>
              <a:rPr lang="el-GR" dirty="0"/>
              <a:t>-πολιτισμικού κοινωνικού μοντέλου.</a:t>
            </a:r>
          </a:p>
          <a:p>
            <a:pPr>
              <a:lnSpc>
                <a:spcPct val="120000"/>
              </a:lnSpc>
              <a:buFont typeface="Wingdings" panose="05000000000000000000" pitchFamily="2" charset="2"/>
              <a:buChar char="ü"/>
            </a:pPr>
            <a:r>
              <a:rPr lang="el-GR" dirty="0"/>
              <a:t>Η δράση </a:t>
            </a:r>
            <a:r>
              <a:rPr lang="el-GR" dirty="0" err="1"/>
              <a:t>eTwinning</a:t>
            </a:r>
            <a:r>
              <a:rPr lang="el-GR" dirty="0"/>
              <a:t> δίνει την ευκαιρία στα σχολεία που συμμετέχουν, να γνωρίσουν νέους πολιτισμούς και να έρθουν σε επαφή με μαθητές και εκπαιδευτικούς από άλλες χώρες. Με τον τρόπο αυτό είναι δυνατό να ξεπεραστούν και οι ενδεχόμενες προκαταλήψεις κάποιων από τους μαθητές ή τους εκπαιδευτικούς, απέναντι σε ανθρώπους διαφορετικών πολιτισμών και κουλτούρας. Μαθητές και εκπαιδευτικοί αναπτύσσουν μια νέα συνείδηση για την Ευρώπη, έχουν τη δυνατότητα να διευρύνουν τους ορίζοντές τους, να γνωρίσουν νέους ανθρώπους, να πληροφορηθούν για τη ζωή τους και να μάθουν για τις σχολικές και εξωσχολικές τους δραστηριότητες. </a:t>
            </a:r>
          </a:p>
          <a:p>
            <a:pPr>
              <a:lnSpc>
                <a:spcPct val="120000"/>
              </a:lnSpc>
              <a:buFont typeface="Wingdings" panose="05000000000000000000" pitchFamily="2" charset="2"/>
              <a:buChar char="ü"/>
            </a:pPr>
            <a:r>
              <a:rPr lang="el-GR" dirty="0"/>
              <a:t>Ακόμα, μπορούν να μάθουν πολλά για μία νέα χώρα από τους ίδιους τους κατοίκους αυτής της χώρας και να ανταλλάξουν απόψεις και ιδέες μεταξύ τους.</a:t>
            </a:r>
          </a:p>
        </p:txBody>
      </p:sp>
    </p:spTree>
    <p:extLst>
      <p:ext uri="{BB962C8B-B14F-4D97-AF65-F5344CB8AC3E}">
        <p14:creationId xmlns:p14="http://schemas.microsoft.com/office/powerpoint/2010/main" val="1223000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0E5431-B3CC-5194-657B-72B892F41DCA}"/>
              </a:ext>
            </a:extLst>
          </p:cNvPr>
          <p:cNvSpPr>
            <a:spLocks noGrp="1"/>
          </p:cNvSpPr>
          <p:nvPr>
            <p:ph type="title"/>
          </p:nvPr>
        </p:nvSpPr>
        <p:spPr>
          <a:xfrm>
            <a:off x="1807241" y="456599"/>
            <a:ext cx="7809571" cy="640681"/>
          </a:xfrm>
        </p:spPr>
        <p:txBody>
          <a:bodyPr>
            <a:normAutofit/>
          </a:bodyPr>
          <a:lstStyle/>
          <a:p>
            <a:pPr algn="ctr"/>
            <a:r>
              <a:rPr lang="en-US" sz="2800" dirty="0">
                <a:latin typeface="Aptos Display" panose="020B0004020202020204" pitchFamily="34" charset="0"/>
              </a:rPr>
              <a:t>E-twinning: </a:t>
            </a:r>
            <a:r>
              <a:rPr lang="el-GR" sz="2800" dirty="0" err="1">
                <a:latin typeface="Aptos Display" panose="020B0004020202020204" pitchFamily="34" charset="0"/>
              </a:rPr>
              <a:t>ειδικα</a:t>
            </a:r>
            <a:r>
              <a:rPr lang="el-GR" sz="2800" dirty="0">
                <a:latin typeface="Aptos Display" panose="020B0004020202020204" pitchFamily="34" charset="0"/>
              </a:rPr>
              <a:t>  </a:t>
            </a:r>
            <a:r>
              <a:rPr lang="el-GR" sz="2800" dirty="0" err="1">
                <a:latin typeface="Aptos Display" panose="020B0004020202020204" pitchFamily="34" charset="0"/>
              </a:rPr>
              <a:t>πλεονεκτηματα</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9682C57F-6895-DF85-29B1-CEA737CFD14D}"/>
              </a:ext>
            </a:extLst>
          </p:cNvPr>
          <p:cNvSpPr>
            <a:spLocks noGrp="1"/>
          </p:cNvSpPr>
          <p:nvPr>
            <p:ph idx="1"/>
          </p:nvPr>
        </p:nvSpPr>
        <p:spPr/>
        <p:txBody>
          <a:bodyPr>
            <a:normAutofit fontScale="92500"/>
          </a:bodyPr>
          <a:lstStyle/>
          <a:p>
            <a:pPr algn="just">
              <a:lnSpc>
                <a:spcPct val="100000"/>
              </a:lnSpc>
              <a:buFont typeface="Wingdings" panose="05000000000000000000" pitchFamily="2" charset="2"/>
              <a:buChar char="ü"/>
            </a:pPr>
            <a:r>
              <a:rPr lang="el-GR" dirty="0"/>
              <a:t>Η δράση </a:t>
            </a:r>
            <a:r>
              <a:rPr lang="el-GR" dirty="0" err="1"/>
              <a:t>eTwinning</a:t>
            </a:r>
            <a:r>
              <a:rPr lang="el-GR" dirty="0"/>
              <a:t> βοηθά τους μαθητές να είναι ανοιχτοί σε ξένους πολιτισμούς και</a:t>
            </a:r>
          </a:p>
          <a:p>
            <a:pPr algn="just">
              <a:lnSpc>
                <a:spcPct val="100000"/>
              </a:lnSpc>
              <a:buFont typeface="Wingdings" panose="05000000000000000000" pitchFamily="2" charset="2"/>
              <a:buChar char="ü"/>
            </a:pPr>
            <a:r>
              <a:rPr lang="el-GR" dirty="0"/>
              <a:t>γλώσσες, αναπτύσσοντας τις διαπολιτισμικές τους ικανότητες και εμπειρίες</a:t>
            </a:r>
          </a:p>
          <a:p>
            <a:pPr algn="just">
              <a:lnSpc>
                <a:spcPct val="100000"/>
              </a:lnSpc>
              <a:buFont typeface="Wingdings" panose="05000000000000000000" pitchFamily="2" charset="2"/>
              <a:buChar char="ü"/>
            </a:pPr>
            <a:r>
              <a:rPr lang="el-GR" dirty="0"/>
              <a:t>τους ωθεί να εξοικειωθούν ικανοποιητικά με κάποια ξένη γλώσσα, αναπτύσσοντας την αυτονομία τους </a:t>
            </a:r>
          </a:p>
          <a:p>
            <a:pPr algn="just">
              <a:lnSpc>
                <a:spcPct val="100000"/>
              </a:lnSpc>
              <a:buFont typeface="Wingdings" panose="05000000000000000000" pitchFamily="2" charset="2"/>
              <a:buChar char="ü"/>
            </a:pPr>
            <a:r>
              <a:rPr lang="el-GR" dirty="0"/>
              <a:t>τους μαθαίνει να εργάζονται σε ομάδες και να κατανοήσουν το Διαδίκτυο, αναπτύσσοντας τη συνεργατικότητά τους.</a:t>
            </a:r>
          </a:p>
          <a:p>
            <a:pPr algn="just">
              <a:lnSpc>
                <a:spcPct val="100000"/>
              </a:lnSpc>
              <a:buFont typeface="Wingdings" panose="05000000000000000000" pitchFamily="2" charset="2"/>
              <a:buChar char="ü"/>
            </a:pPr>
            <a:r>
              <a:rPr lang="el-GR" dirty="0"/>
              <a:t>Η διαφόρων μορφών επικοινωνία μεταξύ των σχολείων με την αξιοποίηση των ΤΠΕ, εκπαιδεύει τους μαθητές στη χρήση των Νέων Τεχνολογιών ως μαθησιακά εργαλεία και μέσα έκφρασης, κινητοποιώντας την κριτική τους ικανότητα, μέσω της μεταφοράς και διακίνησης πληροφοριών και ιδεών και συνδέοντας την πρότερη γνώση με τη νέα. </a:t>
            </a:r>
          </a:p>
        </p:txBody>
      </p:sp>
    </p:spTree>
    <p:extLst>
      <p:ext uri="{BB962C8B-B14F-4D97-AF65-F5344CB8AC3E}">
        <p14:creationId xmlns:p14="http://schemas.microsoft.com/office/powerpoint/2010/main" val="2770172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BF178D-F909-F67A-2BB1-C98B28FD46E0}"/>
              </a:ext>
            </a:extLst>
          </p:cNvPr>
          <p:cNvSpPr>
            <a:spLocks noGrp="1"/>
          </p:cNvSpPr>
          <p:nvPr>
            <p:ph type="title"/>
          </p:nvPr>
        </p:nvSpPr>
        <p:spPr>
          <a:xfrm>
            <a:off x="1722491" y="72997"/>
            <a:ext cx="8536631" cy="926152"/>
          </a:xfrm>
        </p:spPr>
        <p:txBody>
          <a:bodyPr>
            <a:normAutofit/>
          </a:bodyPr>
          <a:lstStyle/>
          <a:p>
            <a:pPr algn="ctr"/>
            <a:r>
              <a:rPr lang="el-GR" sz="2400" dirty="0">
                <a:latin typeface="Aptos Display" panose="020B0004020202020204" pitchFamily="34" charset="0"/>
              </a:rPr>
              <a:t>ΕΙΔΙΚΟΤΕΡΑ: ΕΙΣΑΓΩΓΗ ΤΩΝ ΝΕΩΝ ΤΕΧΝΟΛΟΓΙΩΝ ΣΤΗ ΔΕΥΤΕΡΟΒΑΘΜΙΑ (ΕΛΛΗΝΙΚΗ) ΕΚΠΑΙΔΕΥΣΗ- ΣΤΟΧΟΙ ΚΑΙ ΣΚΟΠΟΙ </a:t>
            </a:r>
          </a:p>
        </p:txBody>
      </p:sp>
      <p:sp>
        <p:nvSpPr>
          <p:cNvPr id="3" name="Θέση περιεχομένου 2">
            <a:extLst>
              <a:ext uri="{FF2B5EF4-FFF2-40B4-BE49-F238E27FC236}">
                <a16:creationId xmlns:a16="http://schemas.microsoft.com/office/drawing/2014/main" id="{0ADC80DB-8F4F-EBFF-3656-7D5F47AB409E}"/>
              </a:ext>
            </a:extLst>
          </p:cNvPr>
          <p:cNvSpPr>
            <a:spLocks noGrp="1"/>
          </p:cNvSpPr>
          <p:nvPr>
            <p:ph idx="1"/>
          </p:nvPr>
        </p:nvSpPr>
        <p:spPr>
          <a:xfrm>
            <a:off x="1583475" y="1329225"/>
            <a:ext cx="7810314" cy="5339204"/>
          </a:xfrm>
        </p:spPr>
        <p:txBody>
          <a:bodyPr>
            <a:normAutofit/>
          </a:bodyPr>
          <a:lstStyle/>
          <a:p>
            <a:pPr algn="just">
              <a:lnSpc>
                <a:spcPct val="110000"/>
              </a:lnSpc>
            </a:pPr>
            <a:r>
              <a:rPr lang="el-GR" sz="1800" dirty="0">
                <a:latin typeface="Aptos Display" panose="020B0004020202020204" pitchFamily="34" charset="0"/>
              </a:rPr>
              <a:t>Έρευνες που έχουν γίνει υποστηρίζουν την άποψη ότι το εκπαιδευτικό λογισμικό το οποίο έχει σχεδιαστεί με προδιαγραφές που προκύπτουν από τις σύγχρονες θεωρίες μάθησης μπορεί να αποτελέσει περιβάλλον σε αλληλεπίδραση με το οποίο ο μαθητής μπορεί με ενεργητικό τρόπο να κατασκευάσει τη γνώση του (</a:t>
            </a:r>
            <a:r>
              <a:rPr lang="el-GR" sz="1800" dirty="0" err="1">
                <a:latin typeface="Aptos Display" panose="020B0004020202020204" pitchFamily="34" charset="0"/>
              </a:rPr>
              <a:t>Papert</a:t>
            </a:r>
            <a:r>
              <a:rPr lang="el-GR" sz="1800" dirty="0">
                <a:latin typeface="Aptos Display" panose="020B0004020202020204" pitchFamily="34" charset="0"/>
              </a:rPr>
              <a:t>, 1980). </a:t>
            </a:r>
          </a:p>
          <a:p>
            <a:pPr algn="just">
              <a:lnSpc>
                <a:spcPct val="110000"/>
              </a:lnSpc>
            </a:pPr>
            <a:r>
              <a:rPr lang="el-GR" sz="1800" dirty="0">
                <a:latin typeface="Aptos Display" panose="020B0004020202020204" pitchFamily="34" charset="0"/>
              </a:rPr>
              <a:t>Οι ηλεκτρονικοί υπολογιστές αποτελούν εργαλεία όπως τα σφυριά και τα ψαλίδια, διαθέτουν όμως τη δυνατότητα εξωτερικών αναπαραστάσεων εννοιών σε μια ποικιλία από </a:t>
            </a:r>
            <a:r>
              <a:rPr lang="el-GR" sz="1800" dirty="0" err="1">
                <a:latin typeface="Aptos Display" panose="020B0004020202020204" pitchFamily="34" charset="0"/>
              </a:rPr>
              <a:t>αναπαραστασιακά</a:t>
            </a:r>
            <a:r>
              <a:rPr lang="el-GR" sz="1800" dirty="0">
                <a:latin typeface="Aptos Display" panose="020B0004020202020204" pitchFamily="34" charset="0"/>
              </a:rPr>
              <a:t> συστήματα και ως εκ τούτου αποτελούν και ψυχολογικά εργαλεία τα οποία μπορούν να τροποποιήσουν την ανθρώπινη συμπεριφορά (</a:t>
            </a:r>
            <a:r>
              <a:rPr lang="el-GR" sz="1800" dirty="0" err="1">
                <a:latin typeface="Aptos Display" panose="020B0004020202020204" pitchFamily="34" charset="0"/>
              </a:rPr>
              <a:t>Confrey</a:t>
            </a:r>
            <a:r>
              <a:rPr lang="el-GR" sz="1800" dirty="0">
                <a:latin typeface="Aptos Display" panose="020B0004020202020204" pitchFamily="34" charset="0"/>
              </a:rPr>
              <a:t>, 1995). </a:t>
            </a:r>
          </a:p>
          <a:p>
            <a:pPr algn="just">
              <a:lnSpc>
                <a:spcPct val="100000"/>
              </a:lnSpc>
            </a:pPr>
            <a:r>
              <a:rPr lang="el-GR" sz="1800" dirty="0">
                <a:latin typeface="Aptos Display" panose="020B0004020202020204" pitchFamily="34" charset="0"/>
              </a:rPr>
              <a:t>η επανάσταση στις τηλεπικοινωνίες που έχει συντελεστεί, προσφέρει μέσω του Internet την δυνατότητα σε μαθητές και εκπαιδευτικούς να διευρύνουν τις γνώσεις τους μέσα από πηγές διασκορπισμένες σε όλο τον κόσμο.</a:t>
            </a:r>
          </a:p>
        </p:txBody>
      </p:sp>
    </p:spTree>
    <p:extLst>
      <p:ext uri="{BB962C8B-B14F-4D97-AF65-F5344CB8AC3E}">
        <p14:creationId xmlns:p14="http://schemas.microsoft.com/office/powerpoint/2010/main" val="111483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B92582-044A-B105-E7BC-373C34CF1DD9}"/>
              </a:ext>
            </a:extLst>
          </p:cNvPr>
          <p:cNvSpPr>
            <a:spLocks noGrp="1"/>
          </p:cNvSpPr>
          <p:nvPr>
            <p:ph type="title"/>
          </p:nvPr>
        </p:nvSpPr>
        <p:spPr>
          <a:xfrm>
            <a:off x="2895600" y="764373"/>
            <a:ext cx="6632002" cy="520247"/>
          </a:xfrm>
        </p:spPr>
        <p:txBody>
          <a:bodyPr>
            <a:normAutofit fontScale="90000"/>
          </a:bodyPr>
          <a:lstStyle/>
          <a:p>
            <a:pPr algn="ctr"/>
            <a:r>
              <a:rPr lang="el-GR" u="sng" dirty="0"/>
              <a:t>ΌΜΩΣ:</a:t>
            </a:r>
          </a:p>
        </p:txBody>
      </p:sp>
      <p:sp>
        <p:nvSpPr>
          <p:cNvPr id="3" name="Θέση περιεχομένου 2">
            <a:extLst>
              <a:ext uri="{FF2B5EF4-FFF2-40B4-BE49-F238E27FC236}">
                <a16:creationId xmlns:a16="http://schemas.microsoft.com/office/drawing/2014/main" id="{40479B0E-3B85-F60E-FDCD-75D31CE38A65}"/>
              </a:ext>
            </a:extLst>
          </p:cNvPr>
          <p:cNvSpPr>
            <a:spLocks noGrp="1"/>
          </p:cNvSpPr>
          <p:nvPr>
            <p:ph idx="1"/>
          </p:nvPr>
        </p:nvSpPr>
        <p:spPr>
          <a:xfrm>
            <a:off x="538604" y="1596854"/>
            <a:ext cx="10820400" cy="4024125"/>
          </a:xfrm>
        </p:spPr>
        <p:txBody>
          <a:bodyPr>
            <a:normAutofit/>
          </a:bodyPr>
          <a:lstStyle/>
          <a:p>
            <a:pPr algn="just"/>
            <a:r>
              <a:rPr lang="el-GR" dirty="0">
                <a:latin typeface="Aptos Display" panose="020B0004020202020204" pitchFamily="34" charset="0"/>
              </a:rPr>
              <a:t>Δυστυχώς μέχρι σήμερα παρ' όλη την δυναμική που προσφέρει η νέα τεχνολογία, οι εκπαιδευτικοί όλων των κλάδων περιλαμβανομένων και αυτού της πληροφορικής στην μεγάλη πλειοψηφία τους δεν κάνουν καθόλου χρήση. Και όταν αυτή γίνεται, περιορίζεται σε οδηγίες προς τους μαθητές σχετικά με το πως θα κάνουν κάποια εργασία είτε θα είναι μια αυτοματοποιημένη παρουσίαση. </a:t>
            </a:r>
          </a:p>
          <a:p>
            <a:pPr algn="just"/>
            <a:r>
              <a:rPr lang="el-GR" dirty="0">
                <a:latin typeface="Aptos Display" panose="020B0004020202020204" pitchFamily="34" charset="0"/>
              </a:rPr>
              <a:t>απουσιάζει από την εφαρμογή το παιδαγωγικό στοιχείο που θα έχει σαν αποτέλεσμα την ορθή χρήση και την επίτευξη του στόχου. Έχουν γίνει κατά καιρούς πολλές έρευνες και μελέτες από το παιδαγωγικό ινστιτούτο (http://www.pi-schools.gr) αλλά και από διεθνής οργανισμούς όπως το Διεθνής Κοινωνία για την Τεχνολογία στην Εκπαίδευση (</a:t>
            </a:r>
            <a:r>
              <a:rPr lang="el-GR" dirty="0">
                <a:latin typeface="Aptos Display" panose="020B0004020202020204" pitchFamily="34" charset="0"/>
                <a:hlinkClick r:id="rId2"/>
              </a:rPr>
              <a:t>http://www.iste.org/</a:t>
            </a:r>
            <a:r>
              <a:rPr lang="el-GR" dirty="0">
                <a:latin typeface="Aptos Display" panose="020B0004020202020204" pitchFamily="34" charset="0"/>
              </a:rPr>
              <a:t>).</a:t>
            </a:r>
          </a:p>
          <a:p>
            <a:pPr algn="just"/>
            <a:r>
              <a:rPr lang="el-GR" dirty="0">
                <a:latin typeface="Aptos Display" panose="020B0004020202020204" pitchFamily="34" charset="0"/>
              </a:rPr>
              <a:t>Για τους παραπάνω λόγους η Πολιτεία και άλλοι φορείς διενεργούν κατά καιρούς διάφορα σεμινάρια (πχ στο πλαίσιο της Κοινωνίας της Πληροφορίας) </a:t>
            </a:r>
          </a:p>
        </p:txBody>
      </p:sp>
    </p:spTree>
    <p:extLst>
      <p:ext uri="{BB962C8B-B14F-4D97-AF65-F5344CB8AC3E}">
        <p14:creationId xmlns:p14="http://schemas.microsoft.com/office/powerpoint/2010/main" val="2025182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132CB-9375-5968-8320-EC3CF68ACD6E}"/>
              </a:ext>
            </a:extLst>
          </p:cNvPr>
          <p:cNvSpPr>
            <a:spLocks noGrp="1"/>
          </p:cNvSpPr>
          <p:nvPr>
            <p:ph type="title"/>
          </p:nvPr>
        </p:nvSpPr>
        <p:spPr>
          <a:xfrm>
            <a:off x="1593138" y="376311"/>
            <a:ext cx="8610600" cy="1293028"/>
          </a:xfrm>
        </p:spPr>
        <p:txBody>
          <a:bodyPr/>
          <a:lstStyle/>
          <a:p>
            <a:pPr algn="ctr"/>
            <a:r>
              <a:rPr lang="el-GR" sz="2400" dirty="0">
                <a:latin typeface="Aptos Display" panose="020B0004020202020204" pitchFamily="34" charset="0"/>
              </a:rPr>
              <a:t>Τι </a:t>
            </a:r>
            <a:r>
              <a:rPr lang="el-GR" sz="2400" dirty="0" err="1">
                <a:latin typeface="Aptos Display" panose="020B0004020202020204" pitchFamily="34" charset="0"/>
              </a:rPr>
              <a:t>προσεχω</a:t>
            </a:r>
            <a:r>
              <a:rPr lang="el-GR" sz="2400" dirty="0">
                <a:latin typeface="Aptos Display" panose="020B0004020202020204" pitchFamily="34" charset="0"/>
              </a:rPr>
              <a:t> όταν </a:t>
            </a:r>
            <a:r>
              <a:rPr lang="el-GR" sz="2400" dirty="0" err="1">
                <a:latin typeface="Aptos Display" panose="020B0004020202020204" pitchFamily="34" charset="0"/>
              </a:rPr>
              <a:t>διδασκω</a:t>
            </a:r>
            <a:r>
              <a:rPr lang="el-GR" sz="2400" dirty="0">
                <a:latin typeface="Aptos Display" panose="020B0004020202020204" pitchFamily="34" charset="0"/>
              </a:rPr>
              <a:t> </a:t>
            </a:r>
            <a:r>
              <a:rPr lang="el-GR" sz="2400" dirty="0" err="1">
                <a:latin typeface="Aptos Display" panose="020B0004020202020204" pitchFamily="34" charset="0"/>
              </a:rPr>
              <a:t>μεσω</a:t>
            </a:r>
            <a:r>
              <a:rPr lang="el-GR" sz="2400" dirty="0">
                <a:latin typeface="Aptos Display" panose="020B0004020202020204" pitchFamily="34" charset="0"/>
              </a:rPr>
              <a:t> </a:t>
            </a:r>
            <a:r>
              <a:rPr lang="el-GR" sz="2400" dirty="0" err="1">
                <a:latin typeface="Aptos Display" panose="020B0004020202020204" pitchFamily="34" charset="0"/>
              </a:rPr>
              <a:t>τπε</a:t>
            </a:r>
            <a:r>
              <a:rPr lang="el-GR" sz="2400" dirty="0">
                <a:latin typeface="Aptos Display" panose="020B0004020202020204" pitchFamily="34" charset="0"/>
              </a:rPr>
              <a:t> ως </a:t>
            </a:r>
            <a:r>
              <a:rPr lang="el-GR" sz="2400" dirty="0" err="1">
                <a:latin typeface="Aptos Display" panose="020B0004020202020204" pitchFamily="34" charset="0"/>
              </a:rPr>
              <a:t>εκπαιδευτικοσ</a:t>
            </a:r>
            <a:r>
              <a:rPr lang="el-GR" sz="24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80BF0B3F-7AFD-B863-0564-3F9580EF5468}"/>
              </a:ext>
            </a:extLst>
          </p:cNvPr>
          <p:cNvSpPr>
            <a:spLocks noGrp="1"/>
          </p:cNvSpPr>
          <p:nvPr>
            <p:ph idx="1"/>
          </p:nvPr>
        </p:nvSpPr>
        <p:spPr>
          <a:xfrm>
            <a:off x="553100" y="1703906"/>
            <a:ext cx="10953100" cy="4514779"/>
          </a:xfrm>
        </p:spPr>
        <p:txBody>
          <a:bodyPr>
            <a:normAutofit/>
          </a:bodyPr>
          <a:lstStyle/>
          <a:p>
            <a:r>
              <a:rPr lang="el-GR" dirty="0"/>
              <a:t>Η μεθοδολογία που θα ακολουθηθεί θα πρέπει σύμφωνα με το Πρόγραμμα Σπουδών (2020) να βασίζεται στη χρήση μεθόδων που να προωθούν, να ενισχύουν και να ενθαρρύνουν:</a:t>
            </a:r>
          </a:p>
          <a:p>
            <a:pPr marL="457200" indent="-457200">
              <a:buFont typeface="+mj-lt"/>
              <a:buAutoNum type="arabicParenR"/>
            </a:pPr>
            <a:r>
              <a:rPr lang="el-GR" dirty="0"/>
              <a:t>Την ενεργοποίηση του μαθητή και την εμπλοκή του σε διαδικασίες μέσα από τις οποίες θα κατακτά ο ίδιος τη γνώση,</a:t>
            </a:r>
          </a:p>
          <a:p>
            <a:pPr marL="457200" indent="-457200">
              <a:buFont typeface="+mj-lt"/>
              <a:buAutoNum type="arabicParenR"/>
            </a:pPr>
            <a:r>
              <a:rPr lang="el-GR" dirty="0"/>
              <a:t>τη δημιουργική δράση και τον πειραματισμό,</a:t>
            </a:r>
          </a:p>
          <a:p>
            <a:pPr marL="457200" indent="-457200">
              <a:buFont typeface="+mj-lt"/>
              <a:buAutoNum type="arabicParenR"/>
            </a:pPr>
            <a:r>
              <a:rPr lang="el-GR" dirty="0"/>
              <a:t>τη συνεργατική και ανακαλυπτική μάθηση,  την ανάπτυξη ικανοτήτων και δεξιοτήτων μεθοδολογικού χαρακτήρα,</a:t>
            </a:r>
          </a:p>
          <a:p>
            <a:pPr marL="457200" indent="-457200">
              <a:buFont typeface="+mj-lt"/>
              <a:buAutoNum type="arabicParenR"/>
            </a:pPr>
            <a:r>
              <a:rPr lang="el-GR" dirty="0"/>
              <a:t>τη συζήτηση, τον προβληματισμό και την καλλιέργεια κριτικής σκέψης,</a:t>
            </a:r>
          </a:p>
          <a:p>
            <a:pPr marL="457200" indent="-457200">
              <a:buFont typeface="+mj-lt"/>
              <a:buAutoNum type="arabicParenR"/>
            </a:pPr>
            <a:r>
              <a:rPr lang="el-GR" dirty="0"/>
              <a:t>την καλλιέργεια ελεύθερης σκέψης και έκφρασης,</a:t>
            </a:r>
          </a:p>
          <a:p>
            <a:pPr marL="457200" indent="-457200">
              <a:buFont typeface="+mj-lt"/>
              <a:buAutoNum type="arabicParenR"/>
            </a:pPr>
            <a:r>
              <a:rPr lang="el-GR" dirty="0"/>
              <a:t> τη μάθηση πάνω στο πώς μαθαίνουμε</a:t>
            </a:r>
          </a:p>
        </p:txBody>
      </p:sp>
    </p:spTree>
    <p:extLst>
      <p:ext uri="{BB962C8B-B14F-4D97-AF65-F5344CB8AC3E}">
        <p14:creationId xmlns:p14="http://schemas.microsoft.com/office/powerpoint/2010/main" val="369552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EB3A6-B8E6-08B1-8961-1A15830AB4AB}"/>
              </a:ext>
            </a:extLst>
          </p:cNvPr>
          <p:cNvSpPr>
            <a:spLocks noGrp="1"/>
          </p:cNvSpPr>
          <p:nvPr>
            <p:ph type="title"/>
          </p:nvPr>
        </p:nvSpPr>
        <p:spPr>
          <a:xfrm>
            <a:off x="2329992" y="519276"/>
            <a:ext cx="6993118" cy="442258"/>
          </a:xfrm>
        </p:spPr>
        <p:txBody>
          <a:bodyPr>
            <a:normAutofit fontScale="90000"/>
          </a:bodyPr>
          <a:lstStyle/>
          <a:p>
            <a:pPr algn="ctr"/>
            <a:r>
              <a:rPr lang="el-GR" dirty="0" err="1">
                <a:latin typeface="Aptos Display" panose="020B0004020202020204" pitchFamily="34" charset="0"/>
              </a:rPr>
              <a:t>Ορισμοσ</a:t>
            </a:r>
            <a:r>
              <a:rPr lang="el-GR" dirty="0">
                <a:latin typeface="Aptos Display" panose="020B0004020202020204" pitchFamily="34" charset="0"/>
              </a:rPr>
              <a:t> </a:t>
            </a:r>
            <a:r>
              <a:rPr lang="el-GR" dirty="0" err="1">
                <a:latin typeface="Aptos Display" panose="020B0004020202020204" pitchFamily="34" charset="0"/>
              </a:rPr>
              <a:t>τπε</a:t>
            </a:r>
            <a:r>
              <a:rPr lang="el-GR" dirty="0">
                <a:latin typeface="Aptos Display" panose="020B0004020202020204" pitchFamily="34" charset="0"/>
              </a:rPr>
              <a:t> (1) </a:t>
            </a:r>
          </a:p>
        </p:txBody>
      </p:sp>
      <p:sp>
        <p:nvSpPr>
          <p:cNvPr id="3" name="Θέση περιεχομένου 2">
            <a:extLst>
              <a:ext uri="{FF2B5EF4-FFF2-40B4-BE49-F238E27FC236}">
                <a16:creationId xmlns:a16="http://schemas.microsoft.com/office/drawing/2014/main" id="{8B78FB40-7BD8-0B80-5952-116ED31976BB}"/>
              </a:ext>
            </a:extLst>
          </p:cNvPr>
          <p:cNvSpPr>
            <a:spLocks noGrp="1"/>
          </p:cNvSpPr>
          <p:nvPr>
            <p:ph idx="1"/>
          </p:nvPr>
        </p:nvSpPr>
        <p:spPr>
          <a:xfrm>
            <a:off x="546755" y="1395168"/>
            <a:ext cx="3846135" cy="3893269"/>
          </a:xfrm>
        </p:spPr>
        <p:txBody>
          <a:bodyPr>
            <a:noAutofit/>
          </a:bodyPr>
          <a:lstStyle/>
          <a:p>
            <a:r>
              <a:rPr lang="el-GR" sz="2000" dirty="0">
                <a:latin typeface="Aptos Display" panose="020B0004020202020204" pitchFamily="34" charset="0"/>
              </a:rPr>
              <a:t>Στην Ελλάδα από το 1997 μέχρι το 2002 το «Τεχνολογίες της Πληροφορίας και της Επικοινωνίας στην Εκπαίδευση» αποτελεί το επίσημο όνομα για τη συντομογραφία ΤΠΕ και ακολουθείται σε γενικές γραμμές από: </a:t>
            </a:r>
          </a:p>
          <a:p>
            <a:r>
              <a:rPr lang="el-GR" sz="2000" dirty="0">
                <a:latin typeface="Aptos Display" panose="020B0004020202020204" pitchFamily="34" charset="0"/>
              </a:rPr>
              <a:t> το ΥΠΕΠΘ, </a:t>
            </a:r>
          </a:p>
          <a:p>
            <a:r>
              <a:rPr lang="el-GR" sz="2000" dirty="0">
                <a:latin typeface="Aptos Display" panose="020B0004020202020204" pitchFamily="34" charset="0"/>
              </a:rPr>
              <a:t>το Παιδαγωγικό Ινστιτούτο και</a:t>
            </a:r>
          </a:p>
          <a:p>
            <a:r>
              <a:rPr lang="el-GR" sz="2000" dirty="0">
                <a:latin typeface="Aptos Display" panose="020B0004020202020204" pitchFamily="34" charset="0"/>
              </a:rPr>
              <a:t> το Ερευνητικό Ακαδημαϊκό Ινστιτούτο Τεχνολογίας Υπολογιστών-ΕΑΙΤΥ).</a:t>
            </a:r>
          </a:p>
        </p:txBody>
      </p:sp>
      <p:pic>
        <p:nvPicPr>
          <p:cNvPr id="5" name="Εικόνα 4">
            <a:extLst>
              <a:ext uri="{FF2B5EF4-FFF2-40B4-BE49-F238E27FC236}">
                <a16:creationId xmlns:a16="http://schemas.microsoft.com/office/drawing/2014/main" id="{E7977F99-B113-AAF0-A713-14D7F72B1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319" y="1395168"/>
            <a:ext cx="6638925" cy="3266535"/>
          </a:xfrm>
          <a:prstGeom prst="rect">
            <a:avLst/>
          </a:prstGeom>
        </p:spPr>
      </p:pic>
    </p:spTree>
    <p:extLst>
      <p:ext uri="{BB962C8B-B14F-4D97-AF65-F5344CB8AC3E}">
        <p14:creationId xmlns:p14="http://schemas.microsoft.com/office/powerpoint/2010/main" val="2370013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DC4CD3-DC12-7EAD-ED67-094D67C7DFD2}"/>
              </a:ext>
            </a:extLst>
          </p:cNvPr>
          <p:cNvSpPr>
            <a:spLocks noGrp="1"/>
          </p:cNvSpPr>
          <p:nvPr>
            <p:ph type="title"/>
          </p:nvPr>
        </p:nvSpPr>
        <p:spPr>
          <a:xfrm>
            <a:off x="1477165" y="420915"/>
            <a:ext cx="8610600" cy="1293028"/>
          </a:xfrm>
        </p:spPr>
        <p:txBody>
          <a:bodyPr>
            <a:normAutofit/>
          </a:bodyPr>
          <a:lstStyle/>
          <a:p>
            <a:pPr algn="ctr"/>
            <a:r>
              <a:rPr lang="el-GR" sz="2800" dirty="0">
                <a:latin typeface="Aptos Display" panose="020B0004020202020204" pitchFamily="34" charset="0"/>
              </a:rPr>
              <a:t>Τι </a:t>
            </a:r>
            <a:r>
              <a:rPr lang="el-GR" sz="2800" dirty="0" err="1">
                <a:latin typeface="Aptos Display" panose="020B0004020202020204" pitchFamily="34" charset="0"/>
              </a:rPr>
              <a:t>προσεχω</a:t>
            </a:r>
            <a:r>
              <a:rPr lang="el-GR" sz="2800" dirty="0">
                <a:latin typeface="Aptos Display" panose="020B0004020202020204" pitchFamily="34" charset="0"/>
              </a:rPr>
              <a:t> όταν </a:t>
            </a:r>
            <a:r>
              <a:rPr lang="el-GR" sz="2800" dirty="0" err="1">
                <a:latin typeface="Aptos Display" panose="020B0004020202020204" pitchFamily="34" charset="0"/>
              </a:rPr>
              <a:t>διδασκω</a:t>
            </a:r>
            <a:r>
              <a:rPr lang="el-GR" sz="2800" dirty="0">
                <a:latin typeface="Aptos Display" panose="020B0004020202020204" pitchFamily="34" charset="0"/>
              </a:rPr>
              <a:t> </a:t>
            </a:r>
            <a:r>
              <a:rPr lang="el-GR" sz="2800" dirty="0" err="1">
                <a:latin typeface="Aptos Display" panose="020B0004020202020204" pitchFamily="34" charset="0"/>
              </a:rPr>
              <a:t>μεσω</a:t>
            </a:r>
            <a:r>
              <a:rPr lang="el-GR" sz="2800" dirty="0">
                <a:latin typeface="Aptos Display" panose="020B0004020202020204" pitchFamily="34" charset="0"/>
              </a:rPr>
              <a:t> </a:t>
            </a:r>
            <a:r>
              <a:rPr lang="el-GR" sz="2800" dirty="0" err="1">
                <a:latin typeface="Aptos Display" panose="020B0004020202020204" pitchFamily="34" charset="0"/>
              </a:rPr>
              <a:t>τπε</a:t>
            </a:r>
            <a:r>
              <a:rPr lang="el-GR" sz="2800" dirty="0">
                <a:latin typeface="Aptos Display" panose="020B0004020202020204" pitchFamily="34" charset="0"/>
              </a:rPr>
              <a:t> ως </a:t>
            </a:r>
            <a:r>
              <a:rPr lang="el-GR" sz="2800" dirty="0" err="1">
                <a:latin typeface="Aptos Display" panose="020B0004020202020204" pitchFamily="34" charset="0"/>
              </a:rPr>
              <a:t>εκπαιδευτικοσ</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C59C0E94-D2A9-FABE-7EB6-6513EAC12250}"/>
              </a:ext>
            </a:extLst>
          </p:cNvPr>
          <p:cNvSpPr>
            <a:spLocks noGrp="1"/>
          </p:cNvSpPr>
          <p:nvPr>
            <p:ph idx="1"/>
          </p:nvPr>
        </p:nvSpPr>
        <p:spPr/>
        <p:txBody>
          <a:bodyPr>
            <a:normAutofit fontScale="92500"/>
          </a:bodyPr>
          <a:lstStyle/>
          <a:p>
            <a:pPr marL="0" indent="0">
              <a:buNone/>
            </a:pPr>
            <a:r>
              <a:rPr lang="el-GR" dirty="0"/>
              <a:t>Παράλληλα, με τις δραστηριότητες θα πρέπει να διευκολύνεται και να αναδεικνύεται:</a:t>
            </a:r>
          </a:p>
          <a:p>
            <a:pPr marL="457200" indent="-457200">
              <a:buFont typeface="+mj-lt"/>
              <a:buAutoNum type="arabicPeriod"/>
            </a:pPr>
            <a:r>
              <a:rPr lang="el-GR" dirty="0"/>
              <a:t>Η ανάπτυξη της ικανότητας του μαθητή να δημιουργεί.</a:t>
            </a:r>
          </a:p>
          <a:p>
            <a:pPr marL="457200" indent="-457200">
              <a:buFont typeface="+mj-lt"/>
              <a:buAutoNum type="arabicPeriod"/>
            </a:pPr>
            <a:r>
              <a:rPr lang="el-GR" dirty="0"/>
              <a:t>Ο συμμετοχικός-συνεργατικός χαρακτήρας της μάθησης</a:t>
            </a:r>
          </a:p>
          <a:p>
            <a:pPr marL="457200" indent="-457200">
              <a:buFont typeface="+mj-lt"/>
              <a:buAutoNum type="arabicPeriod"/>
            </a:pPr>
            <a:r>
              <a:rPr lang="el-GR" dirty="0"/>
              <a:t>Η δυνατότητα αναλυτικής και συνθετικής σκέψης</a:t>
            </a:r>
          </a:p>
          <a:p>
            <a:pPr marL="457200" indent="-457200">
              <a:buFont typeface="+mj-lt"/>
              <a:buAutoNum type="arabicPeriod"/>
            </a:pPr>
            <a:r>
              <a:rPr lang="el-GR" dirty="0"/>
              <a:t>Η αξιοποίηση των υπολογιστικών και δικτυακών τεχνολογιών ως εργαλείου μάθησης και σκέψης.</a:t>
            </a:r>
          </a:p>
          <a:p>
            <a:pPr marL="457200" indent="-457200">
              <a:buFont typeface="+mj-lt"/>
              <a:buAutoNum type="arabicPeriod"/>
            </a:pPr>
            <a:r>
              <a:rPr lang="el-GR" dirty="0"/>
              <a:t>Η ανάπτυξη δεξιοτήτων μοντελοποίησης και τεχνικών επίλυσης προβλημάτων</a:t>
            </a:r>
          </a:p>
          <a:p>
            <a:pPr marL="457200" indent="-457200">
              <a:buFont typeface="+mj-lt"/>
              <a:buAutoNum type="arabicPeriod"/>
            </a:pPr>
            <a:r>
              <a:rPr lang="el-GR" dirty="0"/>
              <a:t>Η ικανότητα στη χρήση συμβολικών μέσων έκφρασης και διερεύνησης.</a:t>
            </a:r>
          </a:p>
          <a:p>
            <a:pPr marL="457200" indent="-457200">
              <a:buFont typeface="+mj-lt"/>
              <a:buAutoNum type="arabicPeriod"/>
            </a:pPr>
            <a:r>
              <a:rPr lang="el-GR" dirty="0"/>
              <a:t>Η καλλιέργεια διαχρονικών δεξιοτήτων και δεξιοτήτων μεθοδολογικού χαρακτήρα.</a:t>
            </a:r>
          </a:p>
          <a:p>
            <a:pPr marL="457200" indent="-457200">
              <a:buFont typeface="+mj-lt"/>
              <a:buAutoNum type="arabicPeriod"/>
            </a:pPr>
            <a:r>
              <a:rPr lang="el-GR" dirty="0"/>
              <a:t>Η καλλιέργεια κλίματος αμοιβαίου σεβασμού</a:t>
            </a:r>
          </a:p>
          <a:p>
            <a:endParaRPr lang="el-GR" dirty="0"/>
          </a:p>
        </p:txBody>
      </p:sp>
    </p:spTree>
    <p:extLst>
      <p:ext uri="{BB962C8B-B14F-4D97-AF65-F5344CB8AC3E}">
        <p14:creationId xmlns:p14="http://schemas.microsoft.com/office/powerpoint/2010/main" val="155371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C679F-38CF-308F-0118-FB9A2594C79C}"/>
              </a:ext>
            </a:extLst>
          </p:cNvPr>
          <p:cNvSpPr>
            <a:spLocks noGrp="1"/>
          </p:cNvSpPr>
          <p:nvPr>
            <p:ph type="title"/>
          </p:nvPr>
        </p:nvSpPr>
        <p:spPr>
          <a:xfrm>
            <a:off x="1790700" y="416455"/>
            <a:ext cx="8610600" cy="1293028"/>
          </a:xfrm>
        </p:spPr>
        <p:txBody>
          <a:bodyPr>
            <a:normAutofit/>
          </a:bodyPr>
          <a:lstStyle/>
          <a:p>
            <a:pPr algn="ctr"/>
            <a:r>
              <a:rPr lang="el-GR" sz="3200" dirty="0">
                <a:latin typeface="Aptos Display" panose="020B0004020202020204" pitchFamily="34" charset="0"/>
              </a:rPr>
              <a:t>Ο </a:t>
            </a:r>
            <a:r>
              <a:rPr lang="el-GR" sz="3200" dirty="0" err="1">
                <a:latin typeface="Aptos Display" panose="020B0004020202020204" pitchFamily="34" charset="0"/>
              </a:rPr>
              <a:t>ρολοσ</a:t>
            </a:r>
            <a:r>
              <a:rPr lang="el-GR" sz="3200" dirty="0">
                <a:latin typeface="Aptos Display" panose="020B0004020202020204" pitchFamily="34" charset="0"/>
              </a:rPr>
              <a:t> του </a:t>
            </a:r>
            <a:r>
              <a:rPr lang="el-GR" sz="3200" dirty="0" err="1">
                <a:latin typeface="Aptos Display" panose="020B0004020202020204" pitchFamily="34" charset="0"/>
              </a:rPr>
              <a:t>εκπαιδευτικου</a:t>
            </a:r>
            <a:r>
              <a:rPr lang="el-GR" sz="3200" dirty="0">
                <a:latin typeface="Aptos Display" panose="020B0004020202020204" pitchFamily="34" charset="0"/>
              </a:rPr>
              <a:t> στη </a:t>
            </a:r>
            <a:r>
              <a:rPr lang="el-GR" sz="3200" dirty="0" err="1">
                <a:latin typeface="Aptos Display" panose="020B0004020202020204" pitchFamily="34" charset="0"/>
              </a:rPr>
              <a:t>μαθησιακη</a:t>
            </a:r>
            <a:r>
              <a:rPr lang="el-GR" sz="3200" dirty="0">
                <a:latin typeface="Aptos Display" panose="020B0004020202020204" pitchFamily="34" charset="0"/>
              </a:rPr>
              <a:t> </a:t>
            </a:r>
            <a:r>
              <a:rPr lang="el-GR" sz="3200" dirty="0" err="1">
                <a:latin typeface="Aptos Display" panose="020B0004020202020204" pitchFamily="34" charset="0"/>
              </a:rPr>
              <a:t>διαδικασια</a:t>
            </a:r>
            <a:r>
              <a:rPr lang="el-GR" sz="32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B6B46D0F-922D-4558-BD52-B1AA386162B7}"/>
              </a:ext>
            </a:extLst>
          </p:cNvPr>
          <p:cNvSpPr>
            <a:spLocks noGrp="1"/>
          </p:cNvSpPr>
          <p:nvPr>
            <p:ph idx="1"/>
          </p:nvPr>
        </p:nvSpPr>
        <p:spPr/>
        <p:txBody>
          <a:bodyPr>
            <a:normAutofit fontScale="77500" lnSpcReduction="20000"/>
          </a:bodyPr>
          <a:lstStyle/>
          <a:p>
            <a:pPr marL="457200" indent="-457200">
              <a:lnSpc>
                <a:spcPct val="110000"/>
              </a:lnSpc>
              <a:buFont typeface="+mj-lt"/>
              <a:buAutoNum type="arabicPeriod"/>
            </a:pPr>
            <a:r>
              <a:rPr lang="el-GR" dirty="0"/>
              <a:t>Προωθεί την ανάπτυξη δραστηριοτήτων με τη χρήση των Νέων Τεχνολογιών (ΝΤ)</a:t>
            </a:r>
          </a:p>
          <a:p>
            <a:pPr marL="457200" indent="-457200">
              <a:lnSpc>
                <a:spcPct val="110000"/>
              </a:lnSpc>
              <a:buFont typeface="+mj-lt"/>
              <a:buAutoNum type="arabicPeriod"/>
            </a:pPr>
            <a:r>
              <a:rPr lang="el-GR" dirty="0"/>
              <a:t>Προσδιορίζει κατάλληλες αναπαραστάσεις για μετασχηματισμό της διδακτέας ύλης με την αξιοποίηση των ΝΤ</a:t>
            </a:r>
          </a:p>
          <a:p>
            <a:pPr marL="457200" indent="-457200">
              <a:lnSpc>
                <a:spcPct val="110000"/>
              </a:lnSpc>
              <a:buFont typeface="+mj-lt"/>
              <a:buAutoNum type="arabicPeriod"/>
            </a:pPr>
            <a:r>
              <a:rPr lang="el-GR" dirty="0"/>
              <a:t>επιλέγει τεχνολογικά εργαλεία με κατάλληλα χαρακτηριστικά τα οποία να υλοποιούν τον απαραίτητο μετασχηματισμό της διδακτέας ύλης</a:t>
            </a:r>
          </a:p>
          <a:p>
            <a:pPr marL="457200" indent="-457200">
              <a:lnSpc>
                <a:spcPct val="110000"/>
              </a:lnSpc>
              <a:buFont typeface="+mj-lt"/>
              <a:buAutoNum type="arabicPeriod"/>
            </a:pPr>
            <a:r>
              <a:rPr lang="el-GR" dirty="0"/>
              <a:t>Αναγνωρίζει διδακτικές στρατηγικές, οι οποίες μπορούν να υλοποιηθούν με αξιοποίηση των δυνατοτήτων των ΝΤ (π.χ., διερεύνηση, ανακάλυψη κλπ.)</a:t>
            </a:r>
          </a:p>
          <a:p>
            <a:pPr marL="457200" indent="-457200">
              <a:lnSpc>
                <a:spcPct val="110000"/>
              </a:lnSpc>
              <a:buFont typeface="+mj-lt"/>
              <a:buAutoNum type="arabicPeriod"/>
            </a:pPr>
            <a:r>
              <a:rPr lang="el-GR" dirty="0"/>
              <a:t>Επιλέγει κατάλληλα θεματικά πεδία για τη διδασκαλία τους με ενσωμάτωση ή αξιοποίηση των ΝΤ.</a:t>
            </a:r>
          </a:p>
          <a:p>
            <a:pPr marL="457200" indent="-457200">
              <a:lnSpc>
                <a:spcPct val="110000"/>
              </a:lnSpc>
              <a:buFont typeface="+mj-lt"/>
              <a:buAutoNum type="arabicPeriod"/>
            </a:pPr>
            <a:r>
              <a:rPr lang="el-GR" dirty="0"/>
              <a:t>Αναγνωρίζει θεματικά πεδία στα οποία υπάρχει ερευνητική τεκμηρίωση για την ύπαρξη εναλλακτικών ερμηνειών</a:t>
            </a:r>
          </a:p>
          <a:p>
            <a:pPr marL="457200" indent="-457200">
              <a:lnSpc>
                <a:spcPct val="110000"/>
              </a:lnSpc>
              <a:buFont typeface="+mj-lt"/>
              <a:buAutoNum type="arabicPeriod"/>
            </a:pPr>
            <a:r>
              <a:rPr lang="el-GR" dirty="0"/>
              <a:t>Αναγνωρίζει θεματικά πεδία για τα οποία οι εκπαιδευτικοί αντιμετωπίζουν δυσκολίες αναπαράστασης των εννοιών που τα συναποτελούν</a:t>
            </a:r>
          </a:p>
        </p:txBody>
      </p:sp>
    </p:spTree>
    <p:extLst>
      <p:ext uri="{BB962C8B-B14F-4D97-AF65-F5344CB8AC3E}">
        <p14:creationId xmlns:p14="http://schemas.microsoft.com/office/powerpoint/2010/main" val="414611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5C6452-9F98-004C-70FE-9280FA0BCCE4}"/>
              </a:ext>
            </a:extLst>
          </p:cNvPr>
          <p:cNvSpPr>
            <a:spLocks noGrp="1"/>
          </p:cNvSpPr>
          <p:nvPr>
            <p:ph type="title"/>
          </p:nvPr>
        </p:nvSpPr>
        <p:spPr>
          <a:xfrm>
            <a:off x="1534408" y="380771"/>
            <a:ext cx="8834368" cy="845863"/>
          </a:xfrm>
        </p:spPr>
        <p:txBody>
          <a:bodyPr>
            <a:normAutofit fontScale="90000"/>
          </a:bodyPr>
          <a:lstStyle/>
          <a:p>
            <a:pPr algn="ctr"/>
            <a:r>
              <a:rPr lang="el-GR" sz="2800" dirty="0">
                <a:latin typeface="Aptos Display" panose="020B0004020202020204" pitchFamily="34" charset="0"/>
              </a:rPr>
              <a:t>Που </a:t>
            </a:r>
            <a:r>
              <a:rPr lang="el-GR" sz="2800" dirty="0" err="1">
                <a:latin typeface="Aptos Display" panose="020B0004020202020204" pitchFamily="34" charset="0"/>
              </a:rPr>
              <a:t>μπορω</a:t>
            </a:r>
            <a:r>
              <a:rPr lang="el-GR" sz="2800" dirty="0">
                <a:latin typeface="Aptos Display" panose="020B0004020202020204" pitchFamily="34" charset="0"/>
              </a:rPr>
              <a:t> να </a:t>
            </a:r>
            <a:r>
              <a:rPr lang="el-GR" sz="2800" dirty="0" err="1">
                <a:latin typeface="Aptos Display" panose="020B0004020202020204" pitchFamily="34" charset="0"/>
              </a:rPr>
              <a:t>εφαρμοσω</a:t>
            </a:r>
            <a:r>
              <a:rPr lang="el-GR" sz="2800" dirty="0">
                <a:latin typeface="Aptos Display" panose="020B0004020202020204" pitchFamily="34" charset="0"/>
              </a:rPr>
              <a:t> τις </a:t>
            </a:r>
            <a:r>
              <a:rPr lang="el-GR" sz="2800" dirty="0" err="1">
                <a:latin typeface="Aptos Display" panose="020B0004020202020204" pitchFamily="34" charset="0"/>
              </a:rPr>
              <a:t>τπε</a:t>
            </a:r>
            <a:r>
              <a:rPr lang="el-GR" sz="2800" dirty="0">
                <a:latin typeface="Aptos Display" panose="020B0004020202020204" pitchFamily="34" charset="0"/>
              </a:rPr>
              <a:t>; Σε </a:t>
            </a:r>
            <a:r>
              <a:rPr lang="el-GR" sz="2800" dirty="0" err="1">
                <a:latin typeface="Aptos Display" panose="020B0004020202020204" pitchFamily="34" charset="0"/>
              </a:rPr>
              <a:t>ολεσ</a:t>
            </a:r>
            <a:r>
              <a:rPr lang="el-GR" sz="2800" dirty="0">
                <a:latin typeface="Aptos Display" panose="020B0004020202020204" pitchFamily="34" charset="0"/>
              </a:rPr>
              <a:t> τις </a:t>
            </a:r>
            <a:r>
              <a:rPr lang="el-GR" sz="2800" dirty="0" err="1">
                <a:latin typeface="Aptos Display" panose="020B0004020202020204" pitchFamily="34" charset="0"/>
              </a:rPr>
              <a:t>εκπαιδευτικεσ</a:t>
            </a:r>
            <a:r>
              <a:rPr lang="el-GR" sz="2800" dirty="0">
                <a:latin typeface="Aptos Display" panose="020B0004020202020204" pitchFamily="34" charset="0"/>
              </a:rPr>
              <a:t> </a:t>
            </a:r>
            <a:r>
              <a:rPr lang="el-GR" sz="2800" dirty="0" err="1">
                <a:latin typeface="Aptos Display" panose="020B0004020202020204" pitchFamily="34" charset="0"/>
              </a:rPr>
              <a:t>βαθμιδεσ</a:t>
            </a:r>
            <a:r>
              <a:rPr lang="el-GR" sz="2800" dirty="0">
                <a:latin typeface="Aptos Display" panose="020B0004020202020204" pitchFamily="34" charset="0"/>
              </a:rPr>
              <a:t>! </a:t>
            </a:r>
          </a:p>
        </p:txBody>
      </p:sp>
      <p:pic>
        <p:nvPicPr>
          <p:cNvPr id="5" name="Θέση περιεχομένου 4">
            <a:extLst>
              <a:ext uri="{FF2B5EF4-FFF2-40B4-BE49-F238E27FC236}">
                <a16:creationId xmlns:a16="http://schemas.microsoft.com/office/drawing/2014/main" id="{C9C797ED-2063-4410-CE42-B5D60D45CEFA}"/>
              </a:ext>
            </a:extLst>
          </p:cNvPr>
          <p:cNvPicPr>
            <a:picLocks noGrp="1" noChangeAspect="1"/>
          </p:cNvPicPr>
          <p:nvPr>
            <p:ph idx="1"/>
          </p:nvPr>
        </p:nvPicPr>
        <p:blipFill>
          <a:blip r:embed="rId2"/>
          <a:stretch>
            <a:fillRect/>
          </a:stretch>
        </p:blipFill>
        <p:spPr>
          <a:xfrm>
            <a:off x="1534408" y="1673799"/>
            <a:ext cx="9317959" cy="4811624"/>
          </a:xfrm>
        </p:spPr>
      </p:pic>
    </p:spTree>
    <p:extLst>
      <p:ext uri="{BB962C8B-B14F-4D97-AF65-F5344CB8AC3E}">
        <p14:creationId xmlns:p14="http://schemas.microsoft.com/office/powerpoint/2010/main" val="3313961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8FD327-2BF8-CD3D-2C6E-E8D5DF262638}"/>
              </a:ext>
            </a:extLst>
          </p:cNvPr>
          <p:cNvSpPr>
            <a:spLocks noGrp="1"/>
          </p:cNvSpPr>
          <p:nvPr>
            <p:ph type="title"/>
          </p:nvPr>
        </p:nvSpPr>
        <p:spPr>
          <a:xfrm>
            <a:off x="267629" y="334538"/>
            <a:ext cx="11066471" cy="878716"/>
          </a:xfrm>
        </p:spPr>
        <p:txBody>
          <a:bodyPr>
            <a:normAutofit fontScale="90000"/>
          </a:bodyPr>
          <a:lstStyle/>
          <a:p>
            <a:pPr algn="ctr"/>
            <a:r>
              <a:rPr lang="el-GR" sz="3200" dirty="0" err="1">
                <a:latin typeface="Aptos Display" panose="020B0004020202020204" pitchFamily="34" charset="0"/>
              </a:rPr>
              <a:t>Τπε</a:t>
            </a:r>
            <a:r>
              <a:rPr lang="el-GR" sz="3200" dirty="0">
                <a:latin typeface="Aptos Display" panose="020B0004020202020204" pitchFamily="34" charset="0"/>
              </a:rPr>
              <a:t>: οι </a:t>
            </a:r>
            <a:r>
              <a:rPr lang="el-GR" sz="3200" dirty="0" err="1">
                <a:latin typeface="Aptos Display" panose="020B0004020202020204" pitchFamily="34" charset="0"/>
              </a:rPr>
              <a:t>μεταβολεσ</a:t>
            </a:r>
            <a:r>
              <a:rPr lang="el-GR" sz="3200" dirty="0">
                <a:latin typeface="Aptos Display" panose="020B0004020202020204" pitchFamily="34" charset="0"/>
              </a:rPr>
              <a:t> στην ελληνικη </a:t>
            </a:r>
            <a:r>
              <a:rPr lang="el-GR" sz="3200" dirty="0" err="1">
                <a:latin typeface="Aptos Display" panose="020B0004020202020204" pitchFamily="34" charset="0"/>
              </a:rPr>
              <a:t>εκπαιδευτικη</a:t>
            </a:r>
            <a:r>
              <a:rPr lang="el-GR" sz="3200" dirty="0">
                <a:latin typeface="Aptos Display" panose="020B0004020202020204" pitchFamily="34" charset="0"/>
              </a:rPr>
              <a:t> </a:t>
            </a:r>
            <a:r>
              <a:rPr lang="el-GR" sz="3200" dirty="0" err="1">
                <a:latin typeface="Aptos Display" panose="020B0004020202020204" pitchFamily="34" charset="0"/>
              </a:rPr>
              <a:t>πραγματικοτητα</a:t>
            </a:r>
            <a:r>
              <a:rPr lang="el-GR" sz="3200" dirty="0">
                <a:latin typeface="Aptos Display" panose="020B0004020202020204" pitchFamily="34" charset="0"/>
              </a:rPr>
              <a:t> </a:t>
            </a:r>
            <a:r>
              <a:rPr lang="el-GR" sz="3200" dirty="0" err="1">
                <a:latin typeface="Aptos Display" panose="020B0004020202020204" pitchFamily="34" charset="0"/>
              </a:rPr>
              <a:t>σημερα</a:t>
            </a:r>
            <a:r>
              <a:rPr lang="el-GR" sz="3200" dirty="0">
                <a:latin typeface="Aptos Display" panose="020B0004020202020204" pitchFamily="34" charset="0"/>
              </a:rPr>
              <a:t> (1) </a:t>
            </a:r>
          </a:p>
        </p:txBody>
      </p:sp>
      <p:sp>
        <p:nvSpPr>
          <p:cNvPr id="3" name="Θέση περιεχομένου 2">
            <a:extLst>
              <a:ext uri="{FF2B5EF4-FFF2-40B4-BE49-F238E27FC236}">
                <a16:creationId xmlns:a16="http://schemas.microsoft.com/office/drawing/2014/main" id="{8695A798-D2FF-F249-9A20-3E5CA5D383A6}"/>
              </a:ext>
            </a:extLst>
          </p:cNvPr>
          <p:cNvSpPr>
            <a:spLocks noGrp="1"/>
          </p:cNvSpPr>
          <p:nvPr>
            <p:ph idx="1"/>
          </p:nvPr>
        </p:nvSpPr>
        <p:spPr>
          <a:xfrm>
            <a:off x="356839" y="1271240"/>
            <a:ext cx="11149361" cy="4947446"/>
          </a:xfrm>
        </p:spPr>
        <p:txBody>
          <a:bodyPr>
            <a:normAutofit/>
          </a:bodyPr>
          <a:lstStyle/>
          <a:p>
            <a:r>
              <a:rPr lang="el-GR" dirty="0"/>
              <a:t>Το όραμα για αλλαγή της εκπαίδευσης μέσω της αξιοποίησης των ψηφιακών μέσων έχει ήδη διανύσει μια διαδρομή αρκετών δεκαετιών στον διεθνή εκπαιδευτικό προβληματισμό. Στη διαδρομή αυτή εκατομμύρια υπολογιστικές τεχνολογίες κάθε τύπου αγοράστηκαν από τα σχολεία και τα εκπαιδευτικά συστήματα, πλήθος λογισμικών αξιοποιήθηκαν σε όλα σχεδόν τα διδακτικά αντικείμενα, χιλιάδες επιμορφώσεις εκπαιδευτικών πραγματοποιήθηκαν, Προγράμματα Σπουδών «προσαρμόστηκαν στη νέα πραγματικότητα» και χιλιάδες επιστημονικά κείμενα δημοσιεύτηκαν σε έγκυρους εκδοτικούς οίκους και περιοδικά.</a:t>
            </a:r>
          </a:p>
          <a:p>
            <a:r>
              <a:rPr lang="el-GR" dirty="0"/>
              <a:t>Δεν πρέπει να υποτιμούνται, επίσης, οι υποδομές που έχουν δημιουργηθεί στα σχολεία, η ανάπτυξη πολλών και υψηλής ποιότητας ψηφιακών μαθησιακών πόρων και το γεγονός ότι τα πιο πρόσφατα Προγράμματα Σπουδών έχουν επηρεαστεί σημαντικά από την κινητικότητα αυτή. </a:t>
            </a:r>
          </a:p>
        </p:txBody>
      </p:sp>
    </p:spTree>
    <p:extLst>
      <p:ext uri="{BB962C8B-B14F-4D97-AF65-F5344CB8AC3E}">
        <p14:creationId xmlns:p14="http://schemas.microsoft.com/office/powerpoint/2010/main" val="2691944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43692A-8178-69B8-4EE7-97FD208D460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774236BD-A015-5F91-689C-F527A7E9EF68}"/>
              </a:ext>
            </a:extLst>
          </p:cNvPr>
          <p:cNvSpPr>
            <a:spLocks noGrp="1"/>
          </p:cNvSpPr>
          <p:nvPr>
            <p:ph idx="1"/>
          </p:nvPr>
        </p:nvSpPr>
        <p:spPr/>
        <p:txBody>
          <a:bodyPr>
            <a:normAutofit lnSpcReduction="10000"/>
          </a:bodyPr>
          <a:lstStyle/>
          <a:p>
            <a:r>
              <a:rPr lang="el-GR" dirty="0"/>
              <a:t>Η ελληνική εκπαιδευτική πραγματικότητα έχει αναμφίβολα επωφεληθεί από την κινητικότητα αυτή:</a:t>
            </a:r>
          </a:p>
          <a:p>
            <a:r>
              <a:rPr lang="el-GR" dirty="0"/>
              <a:t> Μέσω των επιμορφώσεων που έχουν πραγματοποιηθεί δημιουργήθηκε ένα αξιόλογο εκπαιδευτικό δυναμικό υψηλών προσόντων, εξειδικευμένο σε σύγχρονες εκπαιδευτικές προσεγγίσεις με και χωρίς την αξιοποίηση των νέων μέσων· </a:t>
            </a:r>
          </a:p>
          <a:p>
            <a:r>
              <a:rPr lang="el-GR" dirty="0"/>
              <a:t>εκατοντάδες έρευνες έχουν πραγματοποιηθεί από εκπαιδευτικούς όλων των βαθμίδων, όπως δείχνει η μεγάλη επιστημονική κινητικότητα που παρατηρείται στα σχετικά επιστημονικά συνέδρια· νέες έννοιες (π.χ. σενάριο, δραστηριότητες) που αποτυπώνουν την αναγνώριση του πρωταγωνιστικού ρόλου των εκπαιδευτικών τείνουν να γίνουν ευρύτερα αποδεκτές και αποτελούν οργανικό μέρος των διδακτικών </a:t>
            </a:r>
            <a:r>
              <a:rPr lang="el-GR" dirty="0" err="1"/>
              <a:t>πρακτικώνστην</a:t>
            </a:r>
            <a:r>
              <a:rPr lang="el-GR" dirty="0"/>
              <a:t> καθημερινή εκπαιδευτική πραγματικότητα. </a:t>
            </a:r>
          </a:p>
        </p:txBody>
      </p:sp>
    </p:spTree>
    <p:extLst>
      <p:ext uri="{BB962C8B-B14F-4D97-AF65-F5344CB8AC3E}">
        <p14:creationId xmlns:p14="http://schemas.microsoft.com/office/powerpoint/2010/main" val="1765143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8CE1CC-58B3-5D65-7BC8-4290D6BDB424}"/>
              </a:ext>
            </a:extLst>
          </p:cNvPr>
          <p:cNvSpPr>
            <a:spLocks noGrp="1"/>
          </p:cNvSpPr>
          <p:nvPr>
            <p:ph type="title"/>
          </p:nvPr>
        </p:nvSpPr>
        <p:spPr>
          <a:xfrm>
            <a:off x="1396876" y="639315"/>
            <a:ext cx="8610600" cy="1293028"/>
          </a:xfrm>
        </p:spPr>
        <p:txBody>
          <a:bodyPr/>
          <a:lstStyle/>
          <a:p>
            <a:pPr algn="ctr"/>
            <a:r>
              <a:rPr lang="el-GR" dirty="0"/>
              <a:t>Όμως: </a:t>
            </a:r>
          </a:p>
        </p:txBody>
      </p:sp>
      <p:sp>
        <p:nvSpPr>
          <p:cNvPr id="3" name="Θέση περιεχομένου 2">
            <a:extLst>
              <a:ext uri="{FF2B5EF4-FFF2-40B4-BE49-F238E27FC236}">
                <a16:creationId xmlns:a16="http://schemas.microsoft.com/office/drawing/2014/main" id="{5012D015-6785-7579-CC59-ED9D269FE24B}"/>
              </a:ext>
            </a:extLst>
          </p:cNvPr>
          <p:cNvSpPr>
            <a:spLocks noGrp="1"/>
          </p:cNvSpPr>
          <p:nvPr>
            <p:ph idx="1"/>
          </p:nvPr>
        </p:nvSpPr>
        <p:spPr/>
        <p:txBody>
          <a:bodyPr/>
          <a:lstStyle/>
          <a:p>
            <a:r>
              <a:rPr lang="el-GR" dirty="0"/>
              <a:t>Ωστόσο, παρά την έντονη αυτή κινητικότητα, τους πόρους που έχουν επενδυθεί και την πολύ σημαντική επιστημονική πρόοδο που έχει πραγματοποιηθεί, πολύ δύσκολα θα μπορούσε να υποστηριχθεί ότι η εκπαιδευτική πραγματικότητα έχει βελτιωθεί πολύ σημαντικά τόσο διεθνώς όσο και στη χώρα μας.</a:t>
            </a:r>
          </a:p>
          <a:p>
            <a:r>
              <a:rPr lang="el-GR" dirty="0"/>
              <a:t>Το ερώτημα είναι εύλογο: γιατί συμβαίνει αυτό και πώς η κατάσταση θα μπορούσε να βελτιωθεί;</a:t>
            </a:r>
          </a:p>
        </p:txBody>
      </p:sp>
    </p:spTree>
    <p:extLst>
      <p:ext uri="{BB962C8B-B14F-4D97-AF65-F5344CB8AC3E}">
        <p14:creationId xmlns:p14="http://schemas.microsoft.com/office/powerpoint/2010/main" val="2630598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D9A72F-5878-F0AD-18D7-4D43583BE1EA}"/>
              </a:ext>
            </a:extLst>
          </p:cNvPr>
          <p:cNvSpPr>
            <a:spLocks noGrp="1"/>
          </p:cNvSpPr>
          <p:nvPr>
            <p:ph type="title"/>
          </p:nvPr>
        </p:nvSpPr>
        <p:spPr>
          <a:xfrm>
            <a:off x="2895600" y="764373"/>
            <a:ext cx="4796672" cy="479965"/>
          </a:xfrm>
        </p:spPr>
        <p:txBody>
          <a:bodyPr>
            <a:noAutofit/>
          </a:bodyPr>
          <a:lstStyle/>
          <a:p>
            <a:r>
              <a:rPr lang="el-GR" sz="4400" dirty="0" err="1">
                <a:latin typeface="Aptos Display" panose="020B0004020202020204" pitchFamily="34" charset="0"/>
              </a:rPr>
              <a:t>Ορισμοσ</a:t>
            </a:r>
            <a:r>
              <a:rPr lang="el-GR" sz="4400" dirty="0">
                <a:latin typeface="Aptos Display" panose="020B0004020202020204" pitchFamily="34" charset="0"/>
              </a:rPr>
              <a:t> </a:t>
            </a:r>
            <a:r>
              <a:rPr lang="el-GR" sz="4400" dirty="0" err="1">
                <a:latin typeface="Aptos Display" panose="020B0004020202020204" pitchFamily="34" charset="0"/>
              </a:rPr>
              <a:t>τπε</a:t>
            </a:r>
            <a:r>
              <a:rPr lang="el-GR" sz="4400" dirty="0">
                <a:latin typeface="Aptos Display" panose="020B0004020202020204" pitchFamily="34" charset="0"/>
              </a:rPr>
              <a:t> (2)</a:t>
            </a:r>
          </a:p>
        </p:txBody>
      </p:sp>
      <p:sp>
        <p:nvSpPr>
          <p:cNvPr id="3" name="Θέση περιεχομένου 2">
            <a:extLst>
              <a:ext uri="{FF2B5EF4-FFF2-40B4-BE49-F238E27FC236}">
                <a16:creationId xmlns:a16="http://schemas.microsoft.com/office/drawing/2014/main" id="{4CA8D1CE-2FF8-C126-B89F-C6C655CD05A2}"/>
              </a:ext>
            </a:extLst>
          </p:cNvPr>
          <p:cNvSpPr>
            <a:spLocks noGrp="1"/>
          </p:cNvSpPr>
          <p:nvPr>
            <p:ph idx="1"/>
          </p:nvPr>
        </p:nvSpPr>
        <p:spPr>
          <a:xfrm>
            <a:off x="565608" y="1545996"/>
            <a:ext cx="10940592" cy="4672689"/>
          </a:xfrm>
        </p:spPr>
        <p:txBody>
          <a:bodyPr>
            <a:normAutofit/>
          </a:bodyPr>
          <a:lstStyle/>
          <a:p>
            <a:pPr algn="ctr">
              <a:buFont typeface="Wingdings" panose="05000000000000000000" pitchFamily="2" charset="2"/>
              <a:buChar char="ü"/>
            </a:pPr>
            <a:r>
              <a:rPr lang="el-GR" i="1" dirty="0">
                <a:latin typeface="Aptos Display" panose="020B0004020202020204" pitchFamily="34" charset="0"/>
              </a:rPr>
              <a:t>Η τεχνολογία πληροφοριών, τεχνολογία πληροφοριών και επικοινωνίας ή τεχνολογία της πληροφορίας (ΤΠΕ, αγγλ. IT ή ICT) είναι το σύνολο των επαγγελματικών κλάδων οι οποίοι σχετίζονται με τη μελέτη, σχεδίαση, ανάπτυξη, υλοποίηση, συντήρηση και διαχείριση υπολογιστικών πληροφοριακών συστημάτων, κυρίως όσον αφορά εφαρμογές λογισμικού και υλικού υπολογιστών.</a:t>
            </a:r>
            <a:r>
              <a:rPr lang="el-GR" dirty="0">
                <a:latin typeface="Aptos Display" panose="020B0004020202020204" pitchFamily="34" charset="0"/>
              </a:rPr>
              <a:t> </a:t>
            </a:r>
          </a:p>
          <a:p>
            <a:pPr algn="ctr">
              <a:buFont typeface="Wingdings" panose="05000000000000000000" pitchFamily="2" charset="2"/>
              <a:buChar char="ü"/>
            </a:pPr>
            <a:r>
              <a:rPr lang="el-GR" dirty="0">
                <a:latin typeface="Aptos Display" panose="020B0004020202020204" pitchFamily="34" charset="0"/>
              </a:rPr>
              <a:t>Τα επαγγέλματα ΤΠΕ βασίζονται στην ανάπτυξη, εγκατάσταση και συντήρηση προϊόντων πληροφορικής και τηλεπικοινωνιών, με στόχο την παραγωγή, αποθήκευση, διαχείριση και μετάδοση πληροφοριών κάθε τύπου. </a:t>
            </a:r>
          </a:p>
          <a:p>
            <a:pPr algn="ctr">
              <a:buFont typeface="Wingdings" panose="05000000000000000000" pitchFamily="2" charset="2"/>
              <a:buChar char="ü"/>
            </a:pPr>
            <a:r>
              <a:rPr lang="el-GR" dirty="0">
                <a:latin typeface="Aptos Display" panose="020B0004020202020204" pitchFamily="34" charset="0"/>
              </a:rPr>
              <a:t>Στις ΤΠΕ συγκαταλέγεται και η βιομηχανία ανάπτυξης λογισμικού, ως διακριτό υποσύνολο.</a:t>
            </a:r>
          </a:p>
          <a:p>
            <a:pPr algn="ctr">
              <a:buFont typeface="Wingdings" panose="05000000000000000000" pitchFamily="2" charset="2"/>
              <a:buChar char="ü"/>
            </a:pPr>
            <a:endParaRPr lang="el-GR" dirty="0">
              <a:latin typeface="Aptos Display" panose="020B0004020202020204" pitchFamily="34" charset="0"/>
            </a:endParaRPr>
          </a:p>
          <a:p>
            <a:pPr algn="ctr">
              <a:buFont typeface="Wingdings" panose="05000000000000000000" pitchFamily="2" charset="2"/>
              <a:buChar char="ü"/>
            </a:pPr>
            <a:r>
              <a:rPr lang="el-GR" dirty="0">
                <a:latin typeface="Aptos Display" panose="020B0004020202020204" pitchFamily="34" charset="0"/>
              </a:rPr>
              <a:t>Κατ' επέκταση, με τον όρο «ΤΠΕ» (ελ.) ή «IT» (αγγλ.) μπορεί να κατονομάζονται τα τμήματα τεχνικής υποστήριξης σε οργανισμούς και επιχειρήσεις, καθώς και δημόσια ή ιδιωτικά έργα που αφορούν προϊόντα πληροφορικής και τηλεπικοινωνιών. </a:t>
            </a:r>
          </a:p>
          <a:p>
            <a:endParaRPr lang="el-GR" dirty="0">
              <a:latin typeface="Aptos Display" panose="020B0004020202020204" pitchFamily="34" charset="0"/>
            </a:endParaRPr>
          </a:p>
        </p:txBody>
      </p:sp>
    </p:spTree>
    <p:extLst>
      <p:ext uri="{BB962C8B-B14F-4D97-AF65-F5344CB8AC3E}">
        <p14:creationId xmlns:p14="http://schemas.microsoft.com/office/powerpoint/2010/main" val="1510112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60A3E3-06CB-1A19-3376-68932AE88830}"/>
              </a:ext>
            </a:extLst>
          </p:cNvPr>
          <p:cNvSpPr>
            <a:spLocks noGrp="1"/>
          </p:cNvSpPr>
          <p:nvPr>
            <p:ph type="title"/>
          </p:nvPr>
        </p:nvSpPr>
        <p:spPr>
          <a:xfrm>
            <a:off x="2311138" y="773800"/>
            <a:ext cx="6521777" cy="743916"/>
          </a:xfrm>
        </p:spPr>
        <p:txBody>
          <a:bodyPr>
            <a:normAutofit fontScale="90000"/>
          </a:bodyPr>
          <a:lstStyle/>
          <a:p>
            <a:pPr algn="ctr"/>
            <a:r>
              <a:rPr lang="el-GR" sz="3200" dirty="0" err="1">
                <a:latin typeface="Aptos Display" panose="020B0004020202020204" pitchFamily="34" charset="0"/>
              </a:rPr>
              <a:t>Διδασκαλια</a:t>
            </a:r>
            <a:r>
              <a:rPr lang="el-GR" sz="3200" dirty="0">
                <a:latin typeface="Aptos Display" panose="020B0004020202020204" pitchFamily="34" charset="0"/>
              </a:rPr>
              <a:t> των </a:t>
            </a:r>
            <a:r>
              <a:rPr lang="el-GR" sz="3200" dirty="0" err="1">
                <a:latin typeface="Aptos Display" panose="020B0004020202020204" pitchFamily="34" charset="0"/>
              </a:rPr>
              <a:t>τπε</a:t>
            </a:r>
            <a:r>
              <a:rPr lang="el-GR" sz="3200" dirty="0">
                <a:latin typeface="Aptos Display" panose="020B0004020202020204" pitchFamily="34" charset="0"/>
              </a:rPr>
              <a:t> στην ελληνικη </a:t>
            </a:r>
            <a:r>
              <a:rPr lang="el-GR" sz="3200" dirty="0" err="1">
                <a:latin typeface="Aptos Display" panose="020B0004020202020204" pitchFamily="34" charset="0"/>
              </a:rPr>
              <a:t>εκπαιδευση</a:t>
            </a:r>
            <a:r>
              <a:rPr lang="el-GR" sz="32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CEACFAAC-4FA8-EAA7-B74C-E2602D78448C}"/>
              </a:ext>
            </a:extLst>
          </p:cNvPr>
          <p:cNvSpPr>
            <a:spLocks noGrp="1"/>
          </p:cNvSpPr>
          <p:nvPr>
            <p:ph idx="1"/>
          </p:nvPr>
        </p:nvSpPr>
        <p:spPr/>
        <p:txBody>
          <a:bodyPr>
            <a:normAutofit/>
          </a:bodyPr>
          <a:lstStyle/>
          <a:p>
            <a:pPr>
              <a:buFont typeface="Wingdings" panose="05000000000000000000" pitchFamily="2" charset="2"/>
              <a:buChar char="ü"/>
            </a:pPr>
            <a:r>
              <a:rPr lang="el-GR" dirty="0">
                <a:latin typeface="Aptos Display" panose="020B0004020202020204" pitchFamily="34" charset="0"/>
              </a:rPr>
              <a:t>Στη δευτεροβάθμια εκπαίδευση, βασικές έννοιες της πληροφορικής σε εισαγωγικό επίπεδο, από κοινού με απλές δεξιότητες χρήσης ηλεκτρονικών υπολογιστών και ΤΠΕ, διδάσκονται καθ' όλη τη διάρκεια του Γυμνασίου, από το 1993 κι έπειτα. </a:t>
            </a:r>
          </a:p>
          <a:p>
            <a:pPr>
              <a:buFont typeface="Wingdings" panose="05000000000000000000" pitchFamily="2" charset="2"/>
              <a:buChar char="ü"/>
            </a:pPr>
            <a:r>
              <a:rPr lang="el-GR" dirty="0">
                <a:latin typeface="Aptos Display" panose="020B0004020202020204" pitchFamily="34" charset="0"/>
              </a:rPr>
              <a:t>Στο Γενικό Λύκειο διδάσκεται επιπρόσθετα το περισσότερο επιστημονικά προσανατολισμένο και πανελλαδικά εξεταζόμενο μάθημα «Ανάπτυξη Εφαρμογών σε Προγραμματιστικό Περιβάλλον» σε μαθητές αντίστοιχης κατεύθυνσης, εισάγοντάς τους σε βασικές έννοιες σχεδίασης και ανάλυσης αλγορίθμων και προγραμματισμού υπολογιστών. </a:t>
            </a:r>
          </a:p>
          <a:p>
            <a:pPr>
              <a:buFont typeface="Wingdings" panose="05000000000000000000" pitchFamily="2" charset="2"/>
              <a:buChar char="ü"/>
            </a:pPr>
            <a:r>
              <a:rPr lang="el-GR" dirty="0">
                <a:latin typeface="Aptos Display" panose="020B0004020202020204" pitchFamily="34" charset="0"/>
              </a:rPr>
              <a:t>Στα τεχνικά λύκεια λειτουργεί κύκλος μαθημάτων πληροφορικής, για μαθητές οι οποίοι τον επιλέγουν, ο οποίος συνιστά μία εκτενέστερη απ' ό,τι στο Γυμνάσιο εισαγωγή σε κάποιες βασικές έννοιες της πληροφορικής από κοινού με τεχνικές γνώσεις περί ΤΠΕ, </a:t>
            </a:r>
            <a:r>
              <a:rPr lang="el-GR" dirty="0" err="1">
                <a:latin typeface="Aptos Display" panose="020B0004020202020204" pitchFamily="34" charset="0"/>
              </a:rPr>
              <a:t>στοχευμένες</a:t>
            </a:r>
            <a:r>
              <a:rPr lang="el-GR" dirty="0">
                <a:latin typeface="Aptos Display" panose="020B0004020202020204" pitchFamily="34" charset="0"/>
              </a:rPr>
              <a:t> στην κατάρτιση μελλοντικών τεχνικών και επαγγελματιών για επικουρικές θέσεις εργασίας. </a:t>
            </a:r>
          </a:p>
        </p:txBody>
      </p:sp>
    </p:spTree>
    <p:extLst>
      <p:ext uri="{BB962C8B-B14F-4D97-AF65-F5344CB8AC3E}">
        <p14:creationId xmlns:p14="http://schemas.microsoft.com/office/powerpoint/2010/main" val="3007450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D31D41-4C47-90D8-2B2E-FEF5D89E9DFA}"/>
              </a:ext>
            </a:extLst>
          </p:cNvPr>
          <p:cNvSpPr>
            <a:spLocks noGrp="1"/>
          </p:cNvSpPr>
          <p:nvPr>
            <p:ph type="title"/>
          </p:nvPr>
        </p:nvSpPr>
        <p:spPr>
          <a:xfrm>
            <a:off x="2400486" y="559191"/>
            <a:ext cx="6872868" cy="381972"/>
          </a:xfrm>
        </p:spPr>
        <p:txBody>
          <a:bodyPr>
            <a:noAutofit/>
          </a:bodyPr>
          <a:lstStyle/>
          <a:p>
            <a:pPr algn="ctr"/>
            <a:r>
              <a:rPr lang="el-GR" sz="2800" dirty="0">
                <a:latin typeface="Aptos Display" panose="020B0004020202020204" pitchFamily="34" charset="0"/>
              </a:rPr>
              <a:t>ΤΥΠΙΚΟΙ ΣΤΟΧΟΙ ΤΗΣ ΧΡΗΣΗΣ ΤΠΕ ΚΑΙ Η/Υ ΣΤΗΝ ΕΛΛΗΝΙΚΗ ΕΚΠΑΙΔΕΥΣΗ </a:t>
            </a:r>
          </a:p>
        </p:txBody>
      </p:sp>
      <p:sp>
        <p:nvSpPr>
          <p:cNvPr id="3" name="Θέση περιεχομένου 2">
            <a:extLst>
              <a:ext uri="{FF2B5EF4-FFF2-40B4-BE49-F238E27FC236}">
                <a16:creationId xmlns:a16="http://schemas.microsoft.com/office/drawing/2014/main" id="{15779011-DF51-FACB-C57B-CA3AD295B85C}"/>
              </a:ext>
            </a:extLst>
          </p:cNvPr>
          <p:cNvSpPr>
            <a:spLocks noGrp="1"/>
          </p:cNvSpPr>
          <p:nvPr>
            <p:ph idx="1"/>
          </p:nvPr>
        </p:nvSpPr>
        <p:spPr>
          <a:xfrm>
            <a:off x="245328" y="1632539"/>
            <a:ext cx="11360862" cy="4826247"/>
          </a:xfrm>
        </p:spPr>
        <p:txBody>
          <a:bodyPr>
            <a:noAutofit/>
          </a:bodyPr>
          <a:lstStyle/>
          <a:p>
            <a:pPr marL="0" indent="0" algn="just">
              <a:buNone/>
            </a:pPr>
            <a:r>
              <a:rPr lang="el-GR" sz="1600" dirty="0"/>
              <a:t>Σύμφωνα με τις –κατά περιόδους- οδηγίες του ΥΠΕΠΘ, του Παιδαγωγικού Ινστιτούτου και της Ένωσης Πληροφορικών Ελλάδας η χρήση Η/Υ και ΤΠΕ στην εκπαίδευση κινείται γύρω από τους εξής άξονες: </a:t>
            </a:r>
          </a:p>
          <a:p>
            <a:pPr marL="0" indent="0" algn="just">
              <a:buNone/>
            </a:pPr>
            <a:r>
              <a:rPr lang="el-GR" sz="1600" dirty="0"/>
              <a:t>Α. </a:t>
            </a:r>
            <a:r>
              <a:rPr lang="el-GR" sz="1600" b="1" i="1" u="sng" dirty="0"/>
              <a:t>Γνωστικό - διερευνητικό εργαλείο: χρήση ανοικτού λογισμικού διερευνητικής μάθησης</a:t>
            </a:r>
          </a:p>
          <a:p>
            <a:pPr marL="0" indent="0" algn="just">
              <a:buNone/>
            </a:pPr>
            <a:r>
              <a:rPr lang="el-GR" sz="1600" dirty="0"/>
              <a:t> Το λογισμικό αυτό μπορεί να έχει τη μορφή αλληλεπιδραστικών πολυμέσων, προσομοίωσης, εκπαιδευτικού παιχνιδιού, μοντελοποίησης κλπ. Ο υπολογιστής γίνεται μέσο για την ανάπτυξη δραστηριοτήτων και για την οργάνωση γνώσεων και δεξιοτήτων.</a:t>
            </a:r>
          </a:p>
          <a:p>
            <a:pPr marL="0" indent="0" algn="just">
              <a:buNone/>
            </a:pPr>
            <a:r>
              <a:rPr lang="el-GR" sz="1600" dirty="0"/>
              <a:t>Β. </a:t>
            </a:r>
            <a:r>
              <a:rPr lang="el-GR" sz="1600" b="1" i="1" u="sng" dirty="0"/>
              <a:t>Εποπτικό μέσο διδασκαλίας σε βασικά γνωστικά αντικείμενα</a:t>
            </a:r>
            <a:r>
              <a:rPr lang="el-GR" sz="1600" dirty="0"/>
              <a:t>:</a:t>
            </a:r>
          </a:p>
          <a:p>
            <a:pPr marL="0" indent="0" algn="just">
              <a:buNone/>
            </a:pPr>
            <a:r>
              <a:rPr lang="el-GR" sz="1600" dirty="0"/>
              <a:t> αποτελεσματική χρήση του υπολογιστή με λογισμικό ευρείας χρήσης (π.χ. ζωγραφική, επεξεργασία κειμένου, λογισμικό φύλλο) που θα εντάσσεται στα πλαίσια της διδασκαλίας βασικών μαθημάτων: γλώσσα - γραπτή έκφραση, μαθηματικά, δημιουργία και ανάπτυξη δεξιοτήτων στις καλλιτεχνικές και τις συλλογικές δραστηριότητες.</a:t>
            </a:r>
          </a:p>
          <a:p>
            <a:pPr marL="0" indent="0" algn="just">
              <a:buNone/>
            </a:pPr>
            <a:r>
              <a:rPr lang="el-GR" sz="1600" dirty="0"/>
              <a:t>Γ. </a:t>
            </a:r>
            <a:r>
              <a:rPr lang="el-GR" sz="1600" b="1" i="1" u="sng" dirty="0"/>
              <a:t>Εργαλείο επικοινωνίας και αναζήτησης πληροφοριών</a:t>
            </a:r>
            <a:r>
              <a:rPr lang="el-GR" sz="1600" dirty="0"/>
              <a:t>: </a:t>
            </a:r>
          </a:p>
          <a:p>
            <a:pPr marL="0" indent="0" algn="just">
              <a:buNone/>
            </a:pPr>
            <a:r>
              <a:rPr lang="el-GR" sz="1600" dirty="0"/>
              <a:t>χρήση βάσεων δεδομένων για αναζήτηση στοιχείων, χρήση των δικτύων για επικοινωνία με άλλους μαθητές και για αναζήτηση πληροφοριών.</a:t>
            </a:r>
          </a:p>
          <a:p>
            <a:pPr marL="0" indent="0" algn="just">
              <a:buNone/>
            </a:pPr>
            <a:r>
              <a:rPr lang="el-GR" sz="1600" dirty="0"/>
              <a:t>Δ. </a:t>
            </a:r>
            <a:r>
              <a:rPr lang="el-GR" sz="1600" b="1" i="1" u="sng" dirty="0"/>
              <a:t>Πληροφορικός αλφαβητισμός</a:t>
            </a:r>
            <a:r>
              <a:rPr lang="el-GR" sz="1600" dirty="0"/>
              <a:t>: </a:t>
            </a:r>
          </a:p>
          <a:p>
            <a:pPr marL="0" indent="0" algn="just">
              <a:buNone/>
            </a:pPr>
            <a:r>
              <a:rPr lang="el-GR" sz="1600" dirty="0"/>
              <a:t>προσέγγιση των βασικών λειτουργιών του υπολογιστή: μνήμη, επεξεργασία της πληροφορίας, επικοινωνία, μέσα σε μια προοπτική τεχνολογικού αλφαβητισμού και αναγνώρισης των δυνατοτήτων της υπολογιστικής τεχνολογίας.</a:t>
            </a:r>
          </a:p>
        </p:txBody>
      </p:sp>
    </p:spTree>
    <p:extLst>
      <p:ext uri="{BB962C8B-B14F-4D97-AF65-F5344CB8AC3E}">
        <p14:creationId xmlns:p14="http://schemas.microsoft.com/office/powerpoint/2010/main" val="959559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77B110-A4D8-E037-F26B-F6BFC7C26028}"/>
              </a:ext>
            </a:extLst>
          </p:cNvPr>
          <p:cNvSpPr>
            <a:spLocks noGrp="1"/>
          </p:cNvSpPr>
          <p:nvPr>
            <p:ph type="title"/>
          </p:nvPr>
        </p:nvSpPr>
        <p:spPr>
          <a:xfrm>
            <a:off x="1410256" y="389692"/>
            <a:ext cx="8960377" cy="631760"/>
          </a:xfrm>
          <a:effectLst>
            <a:outerShdw blurRad="50800" dist="38100" dir="16200000" rotWithShape="0">
              <a:prstClr val="black">
                <a:alpha val="40000"/>
              </a:prstClr>
            </a:outerShdw>
          </a:effectLst>
        </p:spPr>
        <p:txBody>
          <a:bodyPr>
            <a:normAutofit/>
          </a:bodyPr>
          <a:lstStyle/>
          <a:p>
            <a:pPr algn="ctr"/>
            <a:r>
              <a:rPr lang="el-GR" sz="2800" dirty="0" err="1">
                <a:latin typeface="Aptos Display" panose="020B0004020202020204" pitchFamily="34" charset="0"/>
              </a:rPr>
              <a:t>Ενταξη</a:t>
            </a:r>
            <a:r>
              <a:rPr lang="el-GR" sz="2800" dirty="0">
                <a:latin typeface="Aptos Display" panose="020B0004020202020204" pitchFamily="34" charset="0"/>
              </a:rPr>
              <a:t> των </a:t>
            </a:r>
            <a:r>
              <a:rPr lang="el-GR" sz="2800" dirty="0" err="1">
                <a:latin typeface="Aptos Display" panose="020B0004020202020204" pitchFamily="34" charset="0"/>
              </a:rPr>
              <a:t>τπε</a:t>
            </a:r>
            <a:r>
              <a:rPr lang="el-GR" sz="2800" dirty="0">
                <a:latin typeface="Aptos Display" panose="020B0004020202020204" pitchFamily="34" charset="0"/>
              </a:rPr>
              <a:t> στην ελληνικη </a:t>
            </a:r>
            <a:r>
              <a:rPr lang="el-GR" sz="2800" dirty="0" err="1">
                <a:latin typeface="Aptos Display" panose="020B0004020202020204" pitchFamily="34" charset="0"/>
              </a:rPr>
              <a:t>εκπαιδευση</a:t>
            </a:r>
            <a:r>
              <a:rPr lang="el-GR" sz="2800" dirty="0">
                <a:latin typeface="Aptos Display" panose="020B0004020202020204" pitchFamily="34" charset="0"/>
              </a:rPr>
              <a:t> </a:t>
            </a:r>
          </a:p>
        </p:txBody>
      </p:sp>
      <p:sp>
        <p:nvSpPr>
          <p:cNvPr id="3" name="Θέση περιεχομένου 2">
            <a:extLst>
              <a:ext uri="{FF2B5EF4-FFF2-40B4-BE49-F238E27FC236}">
                <a16:creationId xmlns:a16="http://schemas.microsoft.com/office/drawing/2014/main" id="{75357C05-309C-4649-3D82-718563576194}"/>
              </a:ext>
            </a:extLst>
          </p:cNvPr>
          <p:cNvSpPr>
            <a:spLocks noGrp="1"/>
          </p:cNvSpPr>
          <p:nvPr>
            <p:ph idx="1"/>
          </p:nvPr>
        </p:nvSpPr>
        <p:spPr/>
        <p:txBody>
          <a:bodyPr>
            <a:normAutofit lnSpcReduction="10000"/>
          </a:bodyPr>
          <a:lstStyle/>
          <a:p>
            <a:pPr marL="0" indent="0">
              <a:buNone/>
            </a:pPr>
            <a:r>
              <a:rPr lang="el-GR" dirty="0"/>
              <a:t>Η ενσωμάτωση αυτή επιτυγχάνεται μέσα από την:</a:t>
            </a:r>
          </a:p>
          <a:p>
            <a:pPr>
              <a:buFont typeface="Wingdings" panose="05000000000000000000" pitchFamily="2" charset="2"/>
              <a:buChar char="ü"/>
            </a:pPr>
            <a:r>
              <a:rPr lang="el-GR" dirty="0"/>
              <a:t>Επιμόρφωση και στήριξη εκπαιδευτικών όλων των ειδικοτήτων: ενδοσχολική,</a:t>
            </a:r>
          </a:p>
          <a:p>
            <a:pPr marL="0" indent="0">
              <a:buNone/>
            </a:pPr>
            <a:r>
              <a:rPr lang="el-GR" dirty="0"/>
              <a:t>συνεχής και προσανατολισμένη στην εκπαιδευτική πράξη από ειδικευμένους</a:t>
            </a:r>
          </a:p>
          <a:p>
            <a:pPr marL="0" indent="0">
              <a:buNone/>
            </a:pPr>
            <a:r>
              <a:rPr lang="el-GR" dirty="0"/>
              <a:t>επιμορφωτές.</a:t>
            </a:r>
          </a:p>
          <a:p>
            <a:pPr>
              <a:buFont typeface="Wingdings" panose="05000000000000000000" pitchFamily="2" charset="2"/>
              <a:buChar char="ü"/>
            </a:pPr>
            <a:r>
              <a:rPr lang="el-GR" dirty="0"/>
              <a:t>Δημιουργία κατάλληλης υποδομής: πλήρως εξοπλισμένα εργαστήρια</a:t>
            </a:r>
          </a:p>
          <a:p>
            <a:pPr marL="0" indent="0">
              <a:buNone/>
            </a:pPr>
            <a:r>
              <a:rPr lang="el-GR" dirty="0"/>
              <a:t>συνδεδεμένα σε Πανελλήνιο Σχολικό Δίκτυο και τεχνική υποστήριξη για το</a:t>
            </a:r>
          </a:p>
          <a:p>
            <a:pPr marL="0" indent="0">
              <a:buNone/>
            </a:pPr>
            <a:r>
              <a:rPr lang="el-GR" dirty="0"/>
              <a:t>σύνολο των σχολείων.</a:t>
            </a:r>
          </a:p>
          <a:p>
            <a:pPr>
              <a:buFont typeface="Wingdings" panose="05000000000000000000" pitchFamily="2" charset="2"/>
              <a:buChar char="ü"/>
            </a:pPr>
            <a:r>
              <a:rPr lang="el-GR" dirty="0"/>
              <a:t> Δημιουργία κατάλληλου εκπαιδευτικού υλικού: ανάπτυξη νέου και</a:t>
            </a:r>
          </a:p>
          <a:p>
            <a:pPr marL="0" indent="0">
              <a:buNone/>
            </a:pPr>
            <a:r>
              <a:rPr lang="el-GR" dirty="0"/>
              <a:t>προσαρμογή υπάρχοντος διεθνούς διερευνητικού και διαθεματικού</a:t>
            </a:r>
          </a:p>
          <a:p>
            <a:pPr marL="0" indent="0">
              <a:buNone/>
            </a:pPr>
            <a:r>
              <a:rPr lang="el-GR" dirty="0"/>
              <a:t>εκπαιδευτικού λογισμικού.</a:t>
            </a:r>
          </a:p>
        </p:txBody>
      </p:sp>
    </p:spTree>
    <p:extLst>
      <p:ext uri="{BB962C8B-B14F-4D97-AF65-F5344CB8AC3E}">
        <p14:creationId xmlns:p14="http://schemas.microsoft.com/office/powerpoint/2010/main" val="1077441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6CC38-3C5E-5846-EECC-152F4D8F85C8}"/>
              </a:ext>
            </a:extLst>
          </p:cNvPr>
          <p:cNvSpPr>
            <a:spLocks noGrp="1"/>
          </p:cNvSpPr>
          <p:nvPr>
            <p:ph type="title"/>
          </p:nvPr>
        </p:nvSpPr>
        <p:spPr>
          <a:xfrm>
            <a:off x="1508387" y="545809"/>
            <a:ext cx="8835483" cy="890468"/>
          </a:xfrm>
        </p:spPr>
        <p:txBody>
          <a:bodyPr>
            <a:normAutofit fontScale="90000"/>
          </a:bodyPr>
          <a:lstStyle/>
          <a:p>
            <a:pPr algn="ctr"/>
            <a:r>
              <a:rPr lang="el-GR" sz="2800" dirty="0">
                <a:latin typeface="Aptos Display" panose="020B0004020202020204" pitchFamily="34" charset="0"/>
              </a:rPr>
              <a:t>Το Πανελλήνιο Σχολικό Δίκτυο (Π.Σ.Δ.) και η Χρήση</a:t>
            </a:r>
            <a:br>
              <a:rPr lang="el-GR" sz="2800" dirty="0">
                <a:latin typeface="Aptos Display" panose="020B0004020202020204" pitchFamily="34" charset="0"/>
              </a:rPr>
            </a:br>
            <a:r>
              <a:rPr lang="el-GR" sz="2800" dirty="0">
                <a:latin typeface="Aptos Display" panose="020B0004020202020204" pitchFamily="34" charset="0"/>
              </a:rPr>
              <a:t>των Υπηρεσιών του στην ελληνικη Εκπαίδευση- ΟΡΙΣΜΟΣ </a:t>
            </a:r>
          </a:p>
        </p:txBody>
      </p:sp>
      <p:sp>
        <p:nvSpPr>
          <p:cNvPr id="3" name="Θέση περιεχομένου 2">
            <a:extLst>
              <a:ext uri="{FF2B5EF4-FFF2-40B4-BE49-F238E27FC236}">
                <a16:creationId xmlns:a16="http://schemas.microsoft.com/office/drawing/2014/main" id="{3263AABA-2E4E-4204-0DC5-61EC9D534EB7}"/>
              </a:ext>
            </a:extLst>
          </p:cNvPr>
          <p:cNvSpPr>
            <a:spLocks noGrp="1"/>
          </p:cNvSpPr>
          <p:nvPr>
            <p:ph idx="1"/>
          </p:nvPr>
        </p:nvSpPr>
        <p:spPr/>
        <p:txBody>
          <a:bodyPr>
            <a:normAutofit fontScale="92500"/>
          </a:bodyPr>
          <a:lstStyle/>
          <a:p>
            <a:r>
              <a:rPr lang="el-GR" dirty="0"/>
              <a:t>Το Πανελλήνιο Σχολικό Δίκτυο (Π.Σ.Δ./ </a:t>
            </a:r>
            <a:r>
              <a:rPr lang="en-US" dirty="0"/>
              <a:t>sch.gr</a:t>
            </a:r>
            <a:r>
              <a:rPr lang="el-GR" dirty="0"/>
              <a:t>) είναι ένα τεχνολογικά προηγμένο</a:t>
            </a:r>
          </a:p>
          <a:p>
            <a:r>
              <a:rPr lang="el-GR" dirty="0"/>
              <a:t>εκπαιδευτικό </a:t>
            </a:r>
            <a:r>
              <a:rPr lang="el-GR" dirty="0" err="1"/>
              <a:t>ενδοδίκτυο</a:t>
            </a:r>
            <a:r>
              <a:rPr lang="el-GR" dirty="0"/>
              <a:t> (</a:t>
            </a:r>
            <a:r>
              <a:rPr lang="el-GR" dirty="0" err="1"/>
              <a:t>intranet</a:t>
            </a:r>
            <a:r>
              <a:rPr lang="el-GR" dirty="0"/>
              <a:t>), το οποίο λειτουργεί ως μαθησιακό, επικοινωνιακό</a:t>
            </a:r>
          </a:p>
          <a:p>
            <a:r>
              <a:rPr lang="el-GR" dirty="0"/>
              <a:t>εργαλείο, προσφέροντας χρήσιμες δικτυακές και τηλεματικές υπηρεσίες. Στόχος του</a:t>
            </a:r>
          </a:p>
          <a:p>
            <a:r>
              <a:rPr lang="el-GR" dirty="0"/>
              <a:t>δικτύου αυτού είναι η δημιουργία μιας σύγχρονης και ευρείας δικτυακής υποδομής</a:t>
            </a:r>
          </a:p>
          <a:p>
            <a:r>
              <a:rPr lang="el-GR" dirty="0"/>
              <a:t>που καλύπτει όλη την Ελλάδα, θα διασυνδέσει όλα τα σχολεία της Πρωτοβάθμιας</a:t>
            </a:r>
          </a:p>
          <a:p>
            <a:r>
              <a:rPr lang="el-GR" dirty="0"/>
              <a:t>και Δευτεροβάθμιας Εκπαίδευσης σε ένα εκπαιδευτικό </a:t>
            </a:r>
            <a:r>
              <a:rPr lang="el-GR" dirty="0" err="1"/>
              <a:t>intranet</a:t>
            </a:r>
            <a:r>
              <a:rPr lang="el-GR" dirty="0"/>
              <a:t>, αναπτύσσοντας,</a:t>
            </a:r>
          </a:p>
          <a:p>
            <a:r>
              <a:rPr lang="el-GR" dirty="0"/>
              <a:t>παρέχοντας και υποστηρίζοντας τηλεματικές υπηρεσίες, συντελώντας στη δημιουργία</a:t>
            </a:r>
          </a:p>
          <a:p>
            <a:r>
              <a:rPr lang="el-GR" dirty="0"/>
              <a:t>μίας νέας γενιάς εκπαιδευτικών κοινοτήτων που χρησιμοποιεί καθημερινά τις ΤΠΕ</a:t>
            </a:r>
          </a:p>
          <a:p>
            <a:r>
              <a:rPr lang="el-GR" dirty="0"/>
              <a:t>στην εκπαιδευτική διαδικασία</a:t>
            </a:r>
          </a:p>
        </p:txBody>
      </p:sp>
    </p:spTree>
    <p:extLst>
      <p:ext uri="{BB962C8B-B14F-4D97-AF65-F5344CB8AC3E}">
        <p14:creationId xmlns:p14="http://schemas.microsoft.com/office/powerpoint/2010/main" val="3608368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D13280-BC1C-70BC-09D0-8C284278FCDE}"/>
              </a:ext>
            </a:extLst>
          </p:cNvPr>
          <p:cNvSpPr>
            <a:spLocks noGrp="1"/>
          </p:cNvSpPr>
          <p:nvPr>
            <p:ph type="title"/>
          </p:nvPr>
        </p:nvSpPr>
        <p:spPr>
          <a:xfrm>
            <a:off x="1182773" y="398613"/>
            <a:ext cx="8567853" cy="560392"/>
          </a:xfrm>
        </p:spPr>
        <p:txBody>
          <a:bodyPr>
            <a:normAutofit/>
          </a:bodyPr>
          <a:lstStyle/>
          <a:p>
            <a:pPr algn="ctr"/>
            <a:r>
              <a:rPr lang="el-GR" sz="2800" dirty="0" err="1">
                <a:latin typeface="Aptos Display" panose="020B0004020202020204" pitchFamily="34" charset="0"/>
              </a:rPr>
              <a:t>Πανελληνιο</a:t>
            </a:r>
            <a:r>
              <a:rPr lang="el-GR" sz="2800" dirty="0">
                <a:latin typeface="Aptos Display" panose="020B0004020202020204" pitchFamily="34" charset="0"/>
              </a:rPr>
              <a:t> </a:t>
            </a:r>
            <a:r>
              <a:rPr lang="el-GR" sz="2800" dirty="0" err="1">
                <a:latin typeface="Aptos Display" panose="020B0004020202020204" pitchFamily="34" charset="0"/>
              </a:rPr>
              <a:t>σχολικο</a:t>
            </a:r>
            <a:r>
              <a:rPr lang="el-GR" sz="2800" dirty="0">
                <a:latin typeface="Aptos Display" panose="020B0004020202020204" pitchFamily="34" charset="0"/>
              </a:rPr>
              <a:t> </a:t>
            </a:r>
            <a:r>
              <a:rPr lang="el-GR" sz="2800" dirty="0" err="1">
                <a:latin typeface="Aptos Display" panose="020B0004020202020204" pitchFamily="34" charset="0"/>
              </a:rPr>
              <a:t>δικτυο</a:t>
            </a:r>
            <a:r>
              <a:rPr lang="el-GR" sz="2800" dirty="0">
                <a:latin typeface="Aptos Display" panose="020B0004020202020204" pitchFamily="34" charset="0"/>
              </a:rPr>
              <a:t>- </a:t>
            </a:r>
            <a:r>
              <a:rPr lang="en-US" sz="2800" dirty="0">
                <a:latin typeface="Aptos Display" panose="020B0004020202020204" pitchFamily="34" charset="0"/>
              </a:rPr>
              <a:t>sch.gr</a:t>
            </a:r>
            <a:endParaRPr lang="el-GR" sz="2800" dirty="0">
              <a:latin typeface="Aptos Display" panose="020B0004020202020204" pitchFamily="34" charset="0"/>
            </a:endParaRPr>
          </a:p>
        </p:txBody>
      </p:sp>
      <p:sp>
        <p:nvSpPr>
          <p:cNvPr id="3" name="Θέση περιεχομένου 2">
            <a:extLst>
              <a:ext uri="{FF2B5EF4-FFF2-40B4-BE49-F238E27FC236}">
                <a16:creationId xmlns:a16="http://schemas.microsoft.com/office/drawing/2014/main" id="{7476D9E8-E409-5E0A-15E4-C592B9EB4C3E}"/>
              </a:ext>
            </a:extLst>
          </p:cNvPr>
          <p:cNvSpPr>
            <a:spLocks noGrp="1"/>
          </p:cNvSpPr>
          <p:nvPr>
            <p:ph idx="1"/>
          </p:nvPr>
        </p:nvSpPr>
        <p:spPr>
          <a:xfrm>
            <a:off x="685801" y="2194560"/>
            <a:ext cx="3877278" cy="3751270"/>
          </a:xfrm>
        </p:spPr>
        <p:txBody>
          <a:bodyPr>
            <a:normAutofit fontScale="92500" lnSpcReduction="10000"/>
          </a:bodyPr>
          <a:lstStyle/>
          <a:p>
            <a:pPr marL="0" indent="0" algn="ctr">
              <a:buNone/>
            </a:pPr>
            <a:r>
              <a:rPr lang="el-GR" u="sng" dirty="0"/>
              <a:t>Ιστορικά στοιχεία</a:t>
            </a:r>
            <a:r>
              <a:rPr lang="el-GR" dirty="0"/>
              <a:t>:</a:t>
            </a:r>
          </a:p>
          <a:p>
            <a:pPr marL="0" indent="0" algn="ctr">
              <a:buNone/>
            </a:pPr>
            <a:r>
              <a:rPr lang="el-GR" dirty="0"/>
              <a:t> Ο σχεδιασμός, η υλοποίηση και η λειτουργία του Π.Σ.Δ. είναι σύμφωνα με τις πολιτικές της Ευρωπαϊκής Ένωσης. Με τη μορφή που είναι σήμερα ξεκίνησε να υλοποιείται το έτος 1999 με το έργο «Ασκοί του Αιόλου» και συνεχίστηκε κατά την περίοδο 2000-2001 με το έργο “Πανελλήνιο Δίκτυο για την Εκπαίδευση» - </a:t>
            </a:r>
            <a:r>
              <a:rPr lang="el-GR" dirty="0" err="1"/>
              <a:t>EDUnet</a:t>
            </a:r>
            <a:r>
              <a:rPr lang="el-GR" dirty="0"/>
              <a:t>”, καλύπτοντας όλη την Ελλάδα.</a:t>
            </a:r>
          </a:p>
        </p:txBody>
      </p:sp>
      <p:pic>
        <p:nvPicPr>
          <p:cNvPr id="5" name="Εικόνα 4">
            <a:extLst>
              <a:ext uri="{FF2B5EF4-FFF2-40B4-BE49-F238E27FC236}">
                <a16:creationId xmlns:a16="http://schemas.microsoft.com/office/drawing/2014/main" id="{EB708401-15F7-3C52-73F4-5956450FC6F1}"/>
              </a:ext>
            </a:extLst>
          </p:cNvPr>
          <p:cNvPicPr>
            <a:picLocks noChangeAspect="1"/>
          </p:cNvPicPr>
          <p:nvPr/>
        </p:nvPicPr>
        <p:blipFill>
          <a:blip r:embed="rId2"/>
          <a:stretch>
            <a:fillRect/>
          </a:stretch>
        </p:blipFill>
        <p:spPr>
          <a:xfrm>
            <a:off x="7392973" y="1356031"/>
            <a:ext cx="3516923" cy="1987062"/>
          </a:xfrm>
          <a:prstGeom prst="rect">
            <a:avLst/>
          </a:prstGeom>
        </p:spPr>
      </p:pic>
      <p:pic>
        <p:nvPicPr>
          <p:cNvPr id="7" name="Εικόνα 6">
            <a:extLst>
              <a:ext uri="{FF2B5EF4-FFF2-40B4-BE49-F238E27FC236}">
                <a16:creationId xmlns:a16="http://schemas.microsoft.com/office/drawing/2014/main" id="{9BF6E4BA-3C50-34A6-57A6-A5A658456D53}"/>
              </a:ext>
            </a:extLst>
          </p:cNvPr>
          <p:cNvPicPr>
            <a:picLocks noChangeAspect="1"/>
          </p:cNvPicPr>
          <p:nvPr/>
        </p:nvPicPr>
        <p:blipFill>
          <a:blip r:embed="rId3"/>
          <a:stretch>
            <a:fillRect/>
          </a:stretch>
        </p:blipFill>
        <p:spPr>
          <a:xfrm>
            <a:off x="6177776" y="3568711"/>
            <a:ext cx="5190716" cy="2961443"/>
          </a:xfrm>
          <a:prstGeom prst="rect">
            <a:avLst/>
          </a:prstGeom>
        </p:spPr>
      </p:pic>
    </p:spTree>
    <p:extLst>
      <p:ext uri="{BB962C8B-B14F-4D97-AF65-F5344CB8AC3E}">
        <p14:creationId xmlns:p14="http://schemas.microsoft.com/office/powerpoint/2010/main" val="2684395894"/>
      </p:ext>
    </p:extLst>
  </p:cSld>
  <p:clrMapOvr>
    <a:masterClrMapping/>
  </p:clrMapOvr>
</p:sld>
</file>

<file path=ppt/theme/theme1.xml><?xml version="1.0" encoding="utf-8"?>
<a:theme xmlns:a="http://schemas.openxmlformats.org/drawingml/2006/main" name="ΙΧΝΟΣ ΑΤΜΟΥ">
  <a:themeElements>
    <a:clrScheme name="ΙΧΝΟΣ ΑΤΜΟΥ">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ΙΧΝΟΣ ΑΤΜΟΥ">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ΧΝΟΣ ΑΤΜΟΥ">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282</TotalTime>
  <Words>3542</Words>
  <Application>Microsoft Office PowerPoint</Application>
  <PresentationFormat>Ευρεία οθόνη</PresentationFormat>
  <Paragraphs>264</Paragraphs>
  <Slides>35</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35</vt:i4>
      </vt:variant>
    </vt:vector>
  </HeadingPairs>
  <TitlesOfParts>
    <vt:vector size="43" baseType="lpstr">
      <vt:lpstr>Aptos Display</vt:lpstr>
      <vt:lpstr>Arial</vt:lpstr>
      <vt:lpstr>Century Gothic</vt:lpstr>
      <vt:lpstr>OpenSymbol</vt:lpstr>
      <vt:lpstr>Tahoma</vt:lpstr>
      <vt:lpstr>Tahoma-Bold</vt:lpstr>
      <vt:lpstr>Wingdings</vt:lpstr>
      <vt:lpstr>ΙΧΝΟΣ ΑΤΜΟΥ</vt:lpstr>
      <vt:lpstr>Εισαγωγη:  αξιοποιηση των τπε στη γλωσσικη διδασκαλια </vt:lpstr>
      <vt:lpstr>Τι σημαινει αραγε τπε;;;;;</vt:lpstr>
      <vt:lpstr>Ορισμοσ τπε (1) </vt:lpstr>
      <vt:lpstr>Ορισμοσ τπε (2)</vt:lpstr>
      <vt:lpstr>Διδασκαλια των τπε στην ελληνικη εκπαιδευση </vt:lpstr>
      <vt:lpstr>ΤΥΠΙΚΟΙ ΣΤΟΧΟΙ ΤΗΣ ΧΡΗΣΗΣ ΤΠΕ ΚΑΙ Η/Υ ΣΤΗΝ ΕΛΛΗΝΙΚΗ ΕΚΠΑΙΔΕΥΣΗ </vt:lpstr>
      <vt:lpstr>Ενταξη των τπε στην ελληνικη εκπαιδευση </vt:lpstr>
      <vt:lpstr>Το Πανελλήνιο Σχολικό Δίκτυο (Π.Σ.Δ.) και η Χρήση των Υπηρεσιών του στην ελληνικη Εκπαίδευση- ΟΡΙΣΜΟΣ </vt:lpstr>
      <vt:lpstr>Πανελληνιο σχολικο δικτυο- sch.gr</vt:lpstr>
      <vt:lpstr>Φορεισ υλοποιησησ Π.Σ.Δ.</vt:lpstr>
      <vt:lpstr>Γιατι χρειαζομαι το ΠΣΔ; </vt:lpstr>
      <vt:lpstr>Πωσ λειτουργει το πσδ; </vt:lpstr>
      <vt:lpstr>Βασικεσ υπηρεσιεσ του πσδ: Ηλεκτρονικό Ταχυδρομείο και Οργάνωση Ηλεκτρονικής Αλληλογραφίας</vt:lpstr>
      <vt:lpstr>Βασικεσ υπηρεσιεσ του πσδ:Υπηρεσία Ηλεκτρονικών Λιστών Επικοινωνίας </vt:lpstr>
      <vt:lpstr>Βασικεσ υπηρεσιεσ του πσδ: Ομάδες Συζητήσεων (newsgroups) </vt:lpstr>
      <vt:lpstr>Βασικεσ υπηρεσιεσ του πσδ: νεα και Ενημερωση (1)</vt:lpstr>
      <vt:lpstr>Βασικεσ υπηρεσιεσ του πσδ: νεα και Ενημερωση (2)</vt:lpstr>
      <vt:lpstr>Προηγμενεσ υπηρεσιεσ sch.gr</vt:lpstr>
      <vt:lpstr>Προϋποθεσεισ επιτυχουσ ενταξησ των τπε στην εκπαιδευση </vt:lpstr>
      <vt:lpstr>Διδακτικεσ μεθοδοι μεσω τπε </vt:lpstr>
      <vt:lpstr>Παραλληλεσ μεθοδοι ενδεικτικα </vt:lpstr>
      <vt:lpstr>Κατα τη διαρκεια χρησησ των τπε πρεπει να ενισχυεται: </vt:lpstr>
      <vt:lpstr>Το παραδειγμα του e-twining: ορισμοσ </vt:lpstr>
      <vt:lpstr>E-twinning και e-learning</vt:lpstr>
      <vt:lpstr>E-twinning: γενικα πλεονεκτηματα </vt:lpstr>
      <vt:lpstr>E-twinning: ειδικα  πλεονεκτηματα </vt:lpstr>
      <vt:lpstr>ΕΙΔΙΚΟΤΕΡΑ: ΕΙΣΑΓΩΓΗ ΤΩΝ ΝΕΩΝ ΤΕΧΝΟΛΟΓΙΩΝ ΣΤΗ ΔΕΥΤΕΡΟΒΑΘΜΙΑ (ΕΛΛΗΝΙΚΗ) ΕΚΠΑΙΔΕΥΣΗ- ΣΤΟΧΟΙ ΚΑΙ ΣΚΟΠΟΙ </vt:lpstr>
      <vt:lpstr>ΌΜΩΣ:</vt:lpstr>
      <vt:lpstr>Τι προσεχω όταν διδασκω μεσω τπε ως εκπαιδευτικοσ; </vt:lpstr>
      <vt:lpstr>Τι προσεχω όταν διδασκω μεσω τπε ως εκπαιδευτικοσ; </vt:lpstr>
      <vt:lpstr>Ο ρολοσ του εκπαιδευτικου στη μαθησιακη διαδικασια </vt:lpstr>
      <vt:lpstr>Που μπορω να εφαρμοσω τις τπε; Σε ολεσ τις εκπαιδευτικεσ βαθμιδεσ! </vt:lpstr>
      <vt:lpstr>Τπε: οι μεταβολεσ στην ελληνικη εκπαιδευτικη πραγματικοτητα σημερα (1) </vt:lpstr>
      <vt:lpstr>Παρουσίαση του PowerPoint</vt:lpstr>
      <vt:lpstr>Όμως: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αξιοποιηση των τπε στη γλωσσικη διδασκαλια </dc:title>
  <dc:creator>manolis koskinas</dc:creator>
  <cp:lastModifiedBy>ΕΜΜΑΝΟΥΗΛ ΚΟΣΚΙΝΑΣ</cp:lastModifiedBy>
  <cp:revision>25</cp:revision>
  <dcterms:created xsi:type="dcterms:W3CDTF">2024-02-01T07:20:20Z</dcterms:created>
  <dcterms:modified xsi:type="dcterms:W3CDTF">2024-02-07T12:19:15Z</dcterms:modified>
</cp:coreProperties>
</file>