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ΕΚΚΛΗΣΙΑ</a:t>
            </a:r>
            <a:endParaRPr lang="el-GR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75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Στην ίδια περίοδο, από τον Φώτιο μέχρι τον Μιχαήλ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Κηρουλάριο</a:t>
            </a:r>
            <a:r>
              <a:rPr lang="el-GR" dirty="0">
                <a:latin typeface="Cambria"/>
                <a:ea typeface="Calibri"/>
                <a:cs typeface="Times New Roman"/>
              </a:rPr>
              <a:t>: αντιπαραθέσεις της Εκκλησίας με την αυτοκρατορική εξουσία (κυρίως για κανονικά ζητήματα). Υποκρυπτόμενος ανταγωνισμός.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Φώτιος, Νικόλαος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Μυστκός</a:t>
            </a:r>
            <a:r>
              <a:rPr lang="el-GR" dirty="0">
                <a:latin typeface="Cambria"/>
                <a:ea typeface="Calibri"/>
                <a:cs typeface="Times New Roman"/>
              </a:rPr>
              <a:t> και Μιχαήλ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Κηρουλάριος</a:t>
            </a:r>
            <a:r>
              <a:rPr lang="el-GR" dirty="0">
                <a:latin typeface="Cambria"/>
                <a:ea typeface="Calibri"/>
                <a:cs typeface="Times New Roman"/>
              </a:rPr>
              <a:t> απομακρύνθηκαν από το πατριαρχείο.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970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Cambria" panose="02040503050406030204" pitchFamily="18" charset="0"/>
                <a:ea typeface="Cambria" panose="02040503050406030204" pitchFamily="18" charset="0"/>
              </a:rPr>
              <a:t>Αντίσταση (13</a:t>
            </a:r>
            <a:r>
              <a:rPr lang="el-GR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ος</a:t>
            </a:r>
            <a:r>
              <a:rPr lang="el-GR" b="1" dirty="0">
                <a:latin typeface="Cambria" panose="02040503050406030204" pitchFamily="18" charset="0"/>
                <a:ea typeface="Cambria" panose="02040503050406030204" pitchFamily="18" charset="0"/>
              </a:rPr>
              <a:t>-15</a:t>
            </a:r>
            <a:r>
              <a:rPr lang="el-GR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ος</a:t>
            </a:r>
            <a:r>
              <a:rPr lang="el-GR" b="1" dirty="0">
                <a:latin typeface="Cambria" panose="02040503050406030204" pitchFamily="18" charset="0"/>
                <a:ea typeface="Cambria" panose="02040503050406030204" pitchFamily="18" charset="0"/>
              </a:rPr>
              <a:t> αι.)</a:t>
            </a:r>
            <a: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l-G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1204: κατάκτηση της Κωνσταντινούπολης, Δ΄ σταυροφορία.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Λατίνος αυτοκράτορας και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λατίνος</a:t>
            </a:r>
            <a:r>
              <a:rPr lang="el-GR" dirty="0">
                <a:latin typeface="Cambria"/>
                <a:ea typeface="Calibri"/>
                <a:cs typeface="Times New Roman"/>
              </a:rPr>
              <a:t> πατριάρχης Κωνσταντινουπόλεως (ο Βενετός Θωμάς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Μοροζίνι</a:t>
            </a:r>
            <a:r>
              <a:rPr lang="el-GR" dirty="0">
                <a:latin typeface="Cambria"/>
                <a:ea typeface="Calibri"/>
                <a:cs typeface="Times New Roman"/>
              </a:rPr>
              <a:t>).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λατίνος</a:t>
            </a:r>
            <a:r>
              <a:rPr lang="el-GR" dirty="0">
                <a:latin typeface="Cambria"/>
                <a:ea typeface="Calibri"/>
                <a:cs typeface="Times New Roman"/>
              </a:rPr>
              <a:t> πατριάρχης είχε αποδοχή μόνο στους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λατίνους</a:t>
            </a:r>
            <a:r>
              <a:rPr lang="el-GR" dirty="0">
                <a:latin typeface="Cambria"/>
                <a:ea typeface="Calibri"/>
                <a:cs typeface="Times New Roman"/>
              </a:rPr>
              <a:t> της αυτοκρατορίας.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87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Νίκαια: Θεόδωρος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Λάσκαρις</a:t>
            </a:r>
            <a:r>
              <a:rPr lang="el-GR" dirty="0">
                <a:latin typeface="Cambria"/>
                <a:ea typeface="Calibri"/>
                <a:cs typeface="Times New Roman"/>
              </a:rPr>
              <a:t>. Νέος πατριάρχης με έδρα τη Νίκαια (1206, Μιχαήλ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Αυτορειανός</a:t>
            </a:r>
            <a:r>
              <a:rPr lang="el-GR" dirty="0">
                <a:latin typeface="Cambria"/>
                <a:ea typeface="Calibri"/>
                <a:cs typeface="Times New Roman"/>
              </a:rPr>
              <a:t>, ως πατριάρχης Κωνσταντινουπόλεως) ⊳ Η Νίκαια ως κληρονόμος των δικαίων της Κωνσταντινούπολης.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1261: επιστροφή στην 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Κωνσταντινούπολη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mbria"/>
                <a:ea typeface="Calibri"/>
                <a:cs typeface="Times New Roman"/>
              </a:rPr>
              <a:t>Επανάκτηση της πρωτεύουσας.</a:t>
            </a:r>
            <a:endParaRPr lang="el-GR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3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>
                <a:latin typeface="Cambria"/>
                <a:ea typeface="Calibri"/>
                <a:cs typeface="Times New Roman"/>
              </a:rPr>
              <a:t>Σχέση Εκκλησίας και εξουσίας τους τελευταίους δύο αιώνες: 1261-1453</a:t>
            </a:r>
            <a:r>
              <a:rPr lang="el-GR" sz="2400" b="1" dirty="0">
                <a:latin typeface="Calibri"/>
                <a:ea typeface="Calibri"/>
                <a:cs typeface="Times New Roman"/>
              </a:rPr>
              <a:t/>
            </a:r>
            <a:br>
              <a:rPr lang="el-GR" sz="2400" b="1" dirty="0">
                <a:latin typeface="Calibri"/>
                <a:ea typeface="Calibri"/>
                <a:cs typeface="Times New Roman"/>
              </a:rPr>
            </a:b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Η αυτοκρατορική εξουσία έβλεπε αναγκαστικά προς τον πάπα για την επιβίωσή της.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Γιατί στον πάπα και όχι στους βασιλείς της Ευρώπης;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Τα ανταλλάγματα που ζητούσε ο πάπας.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00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Σύνοδοι Λυών (1274) και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Φερράρας</a:t>
            </a:r>
            <a:r>
              <a:rPr lang="el-GR" dirty="0">
                <a:latin typeface="Cambria"/>
                <a:ea typeface="Calibri"/>
                <a:cs typeface="Times New Roman"/>
              </a:rPr>
              <a:t> – Φλωρεντίας (1438/9).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Κατά πόσο μπόρεσαν να γίνουν ο αποφάσεις αποδεκτές στην Εκκλησία.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Θεολογικές διαμάχες. Σχολαστικισμός – Ησυχασμός.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Ησυχασμός και η επίσημη ανακήρυξή του ως σημείο τριβής (στο μέλλον).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18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Cambria" panose="02040503050406030204" pitchFamily="18" charset="0"/>
                <a:ea typeface="Cambria" panose="02040503050406030204" pitchFamily="18" charset="0"/>
              </a:rPr>
              <a:t>Οργάνωση και οικονομικά της Εκκλησίας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Το επισκοπικό σύστημα στην αρχαία Εκκλησία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Η γέννηση της ιεραρχίας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Οι μητροπολίτες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mbria"/>
                <a:ea typeface="Calibri"/>
                <a:cs typeface="Times New Roman"/>
              </a:rPr>
              <a:t>Τοπικές </a:t>
            </a:r>
            <a:r>
              <a:rPr lang="el-GR" dirty="0">
                <a:latin typeface="Cambria"/>
                <a:ea typeface="Calibri"/>
                <a:cs typeface="Times New Roman"/>
              </a:rPr>
              <a:t>σύνοδοι – αρχιεπισκοπικές σύνοδοι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Πατριάρχης – τα πατριαρχεία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04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Εδαφικές δικαιοδοσίες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πρώτος μεταξύ ίσων.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Πατριαρχική σύνοδος (ενδημούσα). Αρμοδιότητες.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Οικουμενική Σύνοδος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πατριαρχικός κλήρος της Αγίας Σοφίας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8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ανακτορικός κλήρος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κατώτερος κλήρος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Δεν υπήρχε χρηματοδότηση της Εκκλησίας από το κράτος. Είχε ίδιους πόρους (δωρεές – και από τον αυτοκράτορα, γαιοκτησία)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Μοναστηριακή περιουσία – φορολογικά προνόμια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0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latin typeface="Cambria"/>
                <a:ea typeface="Calibri"/>
                <a:cs typeface="Times New Roman"/>
              </a:rPr>
              <a:t>Τα μοναστήρια</a:t>
            </a:r>
            <a:r>
              <a:rPr lang="el-GR" sz="3600" dirty="0">
                <a:latin typeface="Calibri"/>
                <a:ea typeface="Calibri"/>
                <a:cs typeface="Times New Roman"/>
              </a:rPr>
              <a:t/>
            </a:r>
            <a:br>
              <a:rPr lang="el-GR" sz="3600" dirty="0">
                <a:latin typeface="Calibri"/>
                <a:ea typeface="Calibri"/>
                <a:cs typeface="Times New Roman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Η δημιουργία του μοναχισμού. Θεσμός και χάρισμα.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Αίγυπτος: Θηβαΐδα 3</a:t>
            </a:r>
            <a:r>
              <a:rPr lang="el-GR" baseline="30000" dirty="0">
                <a:latin typeface="Cambria"/>
                <a:ea typeface="Calibri"/>
                <a:cs typeface="Times New Roman"/>
              </a:rPr>
              <a:t>ος</a:t>
            </a:r>
            <a:r>
              <a:rPr lang="el-GR" dirty="0">
                <a:latin typeface="Cambria"/>
                <a:ea typeface="Calibri"/>
                <a:cs typeface="Times New Roman"/>
              </a:rPr>
              <a:t> -4</a:t>
            </a:r>
            <a:r>
              <a:rPr lang="el-GR" baseline="30000" dirty="0">
                <a:latin typeface="Cambria"/>
                <a:ea typeface="Calibri"/>
                <a:cs typeface="Times New Roman"/>
              </a:rPr>
              <a:t>ος</a:t>
            </a:r>
            <a:r>
              <a:rPr lang="el-GR" dirty="0">
                <a:latin typeface="Cambria"/>
                <a:ea typeface="Calibri"/>
                <a:cs typeface="Times New Roman"/>
              </a:rPr>
              <a:t> αι.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Συρία, Παλαιστίνη. Εξελίχθηκαν σε μεγάλα μοναστικά κέντρα που υπάρχουν μέχρι σήμερα (Σινά, Ιεροσόλυμα).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Κοινόβια: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Παχώμιος</a:t>
            </a:r>
            <a:r>
              <a:rPr lang="el-GR" dirty="0">
                <a:latin typeface="Cambria"/>
                <a:ea typeface="Calibri"/>
                <a:cs typeface="Times New Roman"/>
              </a:rPr>
              <a:t> (Αίγυπτος) – μοναστικός κανόνας. Μ. Βασίλειος (Μ. Ασία). Άγιος Βενέδικτος (Δύση, 6</a:t>
            </a:r>
            <a:r>
              <a:rPr lang="el-GR" baseline="30000" dirty="0">
                <a:latin typeface="Cambria"/>
                <a:ea typeface="Calibri"/>
                <a:cs typeface="Times New Roman"/>
              </a:rPr>
              <a:t>ος</a:t>
            </a:r>
            <a:r>
              <a:rPr lang="el-GR" dirty="0">
                <a:latin typeface="Cambria"/>
                <a:ea typeface="Calibri"/>
                <a:cs typeface="Times New Roman"/>
              </a:rPr>
              <a:t> αι.).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84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mbria"/>
                <a:ea typeface="Calibri"/>
                <a:cs typeface="Times New Roman"/>
              </a:rPr>
              <a:t>Ιδιόρρυθμες </a:t>
            </a:r>
            <a:r>
              <a:rPr lang="el-GR" dirty="0">
                <a:latin typeface="Cambria"/>
                <a:ea typeface="Calibri"/>
                <a:cs typeface="Times New Roman"/>
              </a:rPr>
              <a:t>Μονές.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Αστικός μοναχισμός. Ο μοναχισμός στην Κωνσταντινούπολη. (70)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Όλυμπος Βιθυνίας.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Λάτμος</a:t>
            </a:r>
            <a:r>
              <a:rPr lang="el-GR" dirty="0">
                <a:latin typeface="Cambria"/>
                <a:ea typeface="Calibri"/>
                <a:cs typeface="Times New Roman"/>
              </a:rPr>
              <a:t>. Άθως. Πάτμος.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err="1">
                <a:latin typeface="Cambria"/>
                <a:ea typeface="Calibri"/>
                <a:cs typeface="Times New Roman"/>
              </a:rPr>
              <a:t>Στουδιτικά</a:t>
            </a:r>
            <a:r>
              <a:rPr lang="el-GR" dirty="0">
                <a:latin typeface="Cambria"/>
                <a:ea typeface="Calibri"/>
                <a:cs typeface="Times New Roman"/>
              </a:rPr>
              <a:t> μοναστήρια.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76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3600" dirty="0">
                <a:latin typeface="Calibri"/>
                <a:ea typeface="Calibri"/>
                <a:cs typeface="Times New Roman"/>
              </a:rPr>
              <a:t/>
            </a:r>
            <a:br>
              <a:rPr lang="el-GR" sz="3600" dirty="0">
                <a:latin typeface="Calibri"/>
                <a:ea typeface="Calibri"/>
                <a:cs typeface="Times New Roman"/>
              </a:rPr>
            </a:br>
            <a:r>
              <a:rPr lang="el-GR" b="1" dirty="0">
                <a:latin typeface="Cambria"/>
                <a:ea typeface="Calibri"/>
                <a:cs typeface="Times New Roman"/>
              </a:rPr>
              <a:t>Σχέσεις Εκκλησίας </a:t>
            </a:r>
            <a:r>
              <a:rPr lang="el-GR" b="1" dirty="0" err="1">
                <a:latin typeface="Cambria"/>
                <a:ea typeface="Calibri"/>
                <a:cs typeface="Times New Roman"/>
              </a:rPr>
              <a:t>καὶ</a:t>
            </a:r>
            <a:r>
              <a:rPr lang="el-GR" b="1" dirty="0">
                <a:latin typeface="Cambria"/>
                <a:ea typeface="Calibri"/>
                <a:cs typeface="Times New Roman"/>
              </a:rPr>
              <a:t> κράτους </a:t>
            </a:r>
            <a:r>
              <a:rPr lang="el-GR" b="1" dirty="0" err="1">
                <a:latin typeface="Cambria"/>
                <a:ea typeface="Calibri"/>
                <a:cs typeface="Times New Roman"/>
              </a:rPr>
              <a:t>στὸ</a:t>
            </a:r>
            <a:r>
              <a:rPr lang="el-GR" b="1" dirty="0">
                <a:latin typeface="Cambria"/>
                <a:ea typeface="Calibri"/>
                <a:cs typeface="Times New Roman"/>
              </a:rPr>
              <a:t> Βυζάντιο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Οι ιδιαιτερότητες της μεσαιωνικής κοινωνίας σε σχέση με σήμερα.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Καισαροπαπισμός,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παποκαισαρισμός</a:t>
            </a:r>
            <a:r>
              <a:rPr lang="el-GR" dirty="0">
                <a:latin typeface="Cambria"/>
                <a:ea typeface="Calibri"/>
                <a:cs typeface="Times New Roman"/>
              </a:rPr>
              <a:t> και συναλληλία.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Ρώμη και Κωνσταντινούπολη απέναντι στην αυτοκρατορική εξουσία.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64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Η σπουδαιότητα του μοναχισμού: Εικονομαχία. Ησυχασμός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οικονομικός ρόλος των μοναστηριών. Μονές και μετόχια.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Ιδρυτές μοναστηριών.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Τοπικά και σταυροπηγιακά μοναστήρια.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39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052736"/>
            <a:ext cx="6777317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Εκκλησία Κωνσταντινούπολης και αυτοκράτορας.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αυτοκράτορας και η σύνοδος.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 αυτοκράτορας και η εκλογή πατριαρχών.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Ήταν οι πατριάρχες αδύναμοι απέναντι στη θέληση του αυτοκράτορα;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Η ιδιαιτερότητα των δογματικών ζητημάτων. Η εμμονή της Εκκλησίας στην «Ορθοδοξία» και στην ταυτότητά της.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21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latin typeface="Cambria"/>
                <a:ea typeface="Calibri"/>
                <a:cs typeface="Times New Roman"/>
              </a:rPr>
              <a:t>Φάση σχηματισμού (4</a:t>
            </a:r>
            <a:r>
              <a:rPr lang="el-GR" b="1" baseline="30000" dirty="0">
                <a:latin typeface="Cambria"/>
                <a:ea typeface="Calibri"/>
                <a:cs typeface="Times New Roman"/>
              </a:rPr>
              <a:t>ος</a:t>
            </a:r>
            <a:r>
              <a:rPr lang="el-GR" b="1" dirty="0">
                <a:latin typeface="Cambria"/>
                <a:ea typeface="Calibri"/>
                <a:cs typeface="Times New Roman"/>
              </a:rPr>
              <a:t>-8</a:t>
            </a:r>
            <a:r>
              <a:rPr lang="el-GR" b="1" baseline="30000" dirty="0">
                <a:latin typeface="Cambria"/>
                <a:ea typeface="Calibri"/>
                <a:cs typeface="Times New Roman"/>
              </a:rPr>
              <a:t>ος</a:t>
            </a:r>
            <a:r>
              <a:rPr lang="el-GR" b="1" dirty="0">
                <a:latin typeface="Cambria"/>
                <a:ea typeface="Calibri"/>
                <a:cs typeface="Times New Roman"/>
              </a:rPr>
              <a:t> αι.)</a:t>
            </a:r>
            <a:r>
              <a:rPr lang="el-GR" sz="3600" dirty="0">
                <a:latin typeface="Calibri"/>
                <a:ea typeface="Calibri"/>
                <a:cs typeface="Times New Roman"/>
              </a:rPr>
              <a:t/>
            </a:r>
            <a:br>
              <a:rPr lang="el-GR" sz="3600" dirty="0">
                <a:latin typeface="Calibri"/>
                <a:ea typeface="Calibri"/>
                <a:cs typeface="Times New Roman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Αρχικές έδρες των πατριαρχείων (Ρώμη, Αλεξάνδρεια, Αντιόχεια). 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Η Κωνσταντινούπολη (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διὰ</a:t>
            </a:r>
            <a:r>
              <a:rPr lang="el-GR" dirty="0">
                <a:latin typeface="Cambria"/>
                <a:ea typeface="Calibri"/>
                <a:cs typeface="Times New Roman"/>
              </a:rPr>
              <a:t>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τὸ</a:t>
            </a:r>
            <a:r>
              <a:rPr lang="el-GR" dirty="0">
                <a:latin typeface="Cambria"/>
                <a:ea typeface="Calibri"/>
                <a:cs typeface="Times New Roman"/>
              </a:rPr>
              <a:t>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βασιλεύειν</a:t>
            </a:r>
            <a:r>
              <a:rPr lang="el-GR" dirty="0">
                <a:latin typeface="Cambria"/>
                <a:ea typeface="Calibri"/>
                <a:cs typeface="Times New Roman"/>
              </a:rPr>
              <a:t>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τὴν</a:t>
            </a:r>
            <a:r>
              <a:rPr lang="el-GR" dirty="0">
                <a:latin typeface="Cambria"/>
                <a:ea typeface="Calibri"/>
                <a:cs typeface="Times New Roman"/>
              </a:rPr>
              <a:t>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πόλιν</a:t>
            </a:r>
            <a:r>
              <a:rPr lang="el-GR" dirty="0">
                <a:latin typeface="Cambria"/>
                <a:ea typeface="Calibri"/>
                <a:cs typeface="Times New Roman"/>
              </a:rPr>
              <a:t>). Δ΄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Οἰκ</a:t>
            </a:r>
            <a:r>
              <a:rPr lang="el-GR" dirty="0">
                <a:latin typeface="Cambria"/>
                <a:ea typeface="Calibri"/>
                <a:cs typeface="Times New Roman"/>
              </a:rPr>
              <a:t>.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Σύν</a:t>
            </a:r>
            <a:r>
              <a:rPr lang="el-GR" dirty="0">
                <a:latin typeface="Cambria"/>
                <a:ea typeface="Calibri"/>
                <a:cs typeface="Times New Roman"/>
              </a:rPr>
              <a:t>., 451.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Πατριαρχείο Ιεροσολύμων.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mbria"/>
                <a:ea typeface="Calibri"/>
                <a:cs typeface="Times New Roman"/>
              </a:rPr>
              <a:t>451 μ. Χ.: </a:t>
            </a:r>
            <a:r>
              <a:rPr lang="el-GR" dirty="0">
                <a:latin typeface="Cambria"/>
                <a:ea typeface="Calibri"/>
                <a:cs typeface="Times New Roman"/>
              </a:rPr>
              <a:t>1. Ρώμη 2. Κωνσταντινούπολη 3. Αλεξάνδρεια 4. Αντιόχεια 5. Ιεροσόλυμα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40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Τα 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όριά </a:t>
            </a:r>
            <a:r>
              <a:rPr lang="el-GR" dirty="0">
                <a:latin typeface="Cambria"/>
                <a:ea typeface="Calibri"/>
                <a:cs typeface="Times New Roman"/>
              </a:rPr>
              <a:t>τους. Οικουμενικό Πατριαρχείο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mbria"/>
                <a:ea typeface="Calibri"/>
                <a:cs typeface="Times New Roman"/>
              </a:rPr>
              <a:t>Η δικαιοδοσία «</a:t>
            </a:r>
            <a:r>
              <a:rPr lang="el-GR" dirty="0" err="1" smtClean="0">
                <a:latin typeface="Cambria"/>
                <a:ea typeface="Calibri"/>
                <a:cs typeface="Times New Roman"/>
              </a:rPr>
              <a:t>ἐπὶ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l-GR" dirty="0" err="1" smtClean="0">
                <a:latin typeface="Cambria"/>
                <a:ea typeface="Calibri"/>
                <a:cs typeface="Times New Roman"/>
              </a:rPr>
              <a:t>τοῖς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 </a:t>
            </a:r>
            <a:r>
              <a:rPr lang="el-GR" dirty="0" err="1" smtClean="0">
                <a:latin typeface="Cambria"/>
                <a:ea typeface="Calibri"/>
                <a:cs typeface="Times New Roman"/>
              </a:rPr>
              <a:t>βαρβαρικοῖς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»</a:t>
            </a:r>
            <a:endParaRPr lang="el-GR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Οι Εθνικοί και η Εκκλησία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Οι αιρετικοί</a:t>
            </a:r>
            <a:r>
              <a:rPr lang="el-GR" sz="2000" dirty="0">
                <a:latin typeface="Calibri"/>
                <a:ea typeface="Calibri"/>
                <a:cs typeface="Times New Roman"/>
              </a:rPr>
              <a:t> </a:t>
            </a:r>
            <a:r>
              <a:rPr lang="el-GR" dirty="0">
                <a:latin typeface="Cambria"/>
                <a:ea typeface="Calibri"/>
                <a:cs typeface="Times New Roman"/>
              </a:rPr>
              <a:t>και η Εκκλησία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Αρειανισμός. Οι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αρειανοί</a:t>
            </a:r>
            <a:r>
              <a:rPr lang="el-GR" dirty="0">
                <a:latin typeface="Cambria"/>
                <a:ea typeface="Calibri"/>
                <a:cs typeface="Times New Roman"/>
              </a:rPr>
              <a:t> και η Δύση.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1235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err="1">
                <a:latin typeface="Cambria"/>
                <a:ea typeface="Calibri"/>
                <a:cs typeface="Times New Roman"/>
              </a:rPr>
              <a:t>Πνευματομάχοι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Μονοφυσίτες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err="1">
                <a:latin typeface="Cambria"/>
                <a:ea typeface="Calibri"/>
                <a:cs typeface="Times New Roman"/>
              </a:rPr>
              <a:t>Μονοθελήτες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Εικονομαχία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7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26194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 smtClean="0">
                <a:latin typeface="Cambria"/>
                <a:ea typeface="Calibri"/>
                <a:cs typeface="Times New Roman"/>
              </a:rPr>
              <a:t/>
            </a:r>
            <a:br>
              <a:rPr lang="el-GR" b="1" dirty="0" smtClean="0">
                <a:latin typeface="Cambria"/>
                <a:ea typeface="Calibri"/>
                <a:cs typeface="Times New Roman"/>
              </a:rPr>
            </a:br>
            <a:r>
              <a:rPr lang="el-GR" b="1" dirty="0">
                <a:latin typeface="Cambria"/>
                <a:ea typeface="Calibri"/>
                <a:cs typeface="Times New Roman"/>
              </a:rPr>
              <a:t/>
            </a:r>
            <a:br>
              <a:rPr lang="el-GR" b="1" dirty="0">
                <a:latin typeface="Cambria"/>
                <a:ea typeface="Calibri"/>
                <a:cs typeface="Times New Roman"/>
              </a:rPr>
            </a:br>
            <a:r>
              <a:rPr lang="el-GR" b="1" dirty="0" smtClean="0">
                <a:latin typeface="Cambria"/>
                <a:ea typeface="Calibri"/>
                <a:cs typeface="Times New Roman"/>
              </a:rPr>
              <a:t/>
            </a:r>
            <a:br>
              <a:rPr lang="el-GR" b="1" dirty="0" smtClean="0">
                <a:latin typeface="Cambria"/>
                <a:ea typeface="Calibri"/>
                <a:cs typeface="Times New Roman"/>
              </a:rPr>
            </a:br>
            <a:r>
              <a:rPr lang="el-GR" b="1" dirty="0">
                <a:latin typeface="Cambria"/>
                <a:ea typeface="Calibri"/>
                <a:cs typeface="Times New Roman"/>
              </a:rPr>
              <a:t/>
            </a:r>
            <a:br>
              <a:rPr lang="el-GR" b="1" dirty="0">
                <a:latin typeface="Cambria"/>
                <a:ea typeface="Calibri"/>
                <a:cs typeface="Times New Roman"/>
              </a:rPr>
            </a:br>
            <a:r>
              <a:rPr lang="el-GR" b="1" dirty="0">
                <a:latin typeface="Cambria"/>
                <a:ea typeface="Calibri"/>
                <a:cs typeface="Times New Roman"/>
              </a:rPr>
              <a:t>Επέκταση και εδραίωση (9ος-12ος αι.)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 smtClean="0">
                <a:latin typeface="Cambria"/>
                <a:ea typeface="Calibri"/>
                <a:cs typeface="Times New Roman"/>
              </a:rPr>
              <a:t>Τον </a:t>
            </a:r>
            <a:r>
              <a:rPr lang="el-GR" dirty="0">
                <a:latin typeface="Cambria"/>
                <a:ea typeface="Calibri"/>
                <a:cs typeface="Times New Roman"/>
              </a:rPr>
              <a:t>9ο και 10ο αι. η βυζαντινή Εκκλησία έχει σαφώς μεγαλύτερη εδαφική επιρροή από το κράτος (αλλά όχι σε αντίδραση προς το κράτος)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Μέσα 9ου αι.: Βούλγαροι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Αποστολή στη Μοραβία. Κύριλλος και Μεθόδιος. Ανταγωνισμός με τη Ρώμη για τους Σλάβους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925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8ος αι. Το Ιλλυρικό (δυτικά Βαλκάνια) αποσπάται με αυτοκρατορική απόφαση από την εκκλησιαστική δικαιοδοσία της Ρώμης και δίδεται στην Κωνσταντινούπολη.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Οι πάπες δεν σταμάτησαν να το διεκδικούν.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Γι’ αυτό προσπάθησαν να προσεταιριστούν τους Βούλγαρους. </a:t>
            </a:r>
            <a:r>
              <a:rPr lang="el-GR" dirty="0" err="1">
                <a:latin typeface="Cambria"/>
                <a:ea typeface="Calibri"/>
                <a:cs typeface="Times New Roman"/>
              </a:rPr>
              <a:t>Φωτιανό</a:t>
            </a:r>
            <a:r>
              <a:rPr lang="el-GR" dirty="0">
                <a:latin typeface="Cambria"/>
                <a:ea typeface="Calibri"/>
                <a:cs typeface="Times New Roman"/>
              </a:rPr>
              <a:t> 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σχίσμα.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r>
              <a:rPr lang="el-GR" dirty="0">
                <a:latin typeface="Cambria"/>
                <a:ea typeface="Calibri"/>
                <a:cs typeface="Times New Roman"/>
              </a:rPr>
              <a:t>Την ίδια περίοδο οι Βαράγγοι του Κιέβου ασπάζονται το βυζαντινό χριστιανισμό και 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μπαίνουν </a:t>
            </a:r>
            <a:r>
              <a:rPr lang="el-GR" dirty="0">
                <a:latin typeface="Cambria"/>
                <a:ea typeface="Calibri"/>
                <a:cs typeface="Times New Roman"/>
              </a:rPr>
              <a:t>κάτω από την επιρροή της Κωνσταντινούπολης.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50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Οι Πολωνοί στη 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σφαίρα επιρροής της Ρώμης. </a:t>
            </a:r>
            <a:r>
              <a:rPr lang="el-GR" dirty="0">
                <a:latin typeface="Cambria"/>
                <a:ea typeface="Calibri"/>
                <a:cs typeface="Times New Roman"/>
              </a:rPr>
              <a:t>Χώροι επιρροής που διαρκούν μέχρι σήμερα γενικώς.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Το ουκρανικό αποτελεί ιδιαίτερη περίπτωση.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9ος -11ος αι.: νέοι ανταγωνισμοί Ρώμης και Κωνσταντινούπολης για την πρωτοκαθεδρία. Πορεία προς το σχίσμα.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dirty="0">
                <a:latin typeface="Cambria"/>
                <a:ea typeface="Calibri"/>
                <a:cs typeface="Times New Roman"/>
              </a:rPr>
              <a:t>Άλλες </a:t>
            </a:r>
            <a:r>
              <a:rPr lang="el-GR" dirty="0" smtClean="0">
                <a:latin typeface="Cambria"/>
                <a:ea typeface="Calibri"/>
                <a:cs typeface="Times New Roman"/>
              </a:rPr>
              <a:t>αντιπαραθέσεις μεταξύ Ρώμης και Κωνσταντινούπολης: </a:t>
            </a:r>
            <a:r>
              <a:rPr lang="el-GR" dirty="0">
                <a:latin typeface="Cambria"/>
                <a:ea typeface="Calibri"/>
                <a:cs typeface="Times New Roman"/>
              </a:rPr>
              <a:t>άζυμα, </a:t>
            </a:r>
            <a:r>
              <a:rPr lang="en-US" dirty="0" err="1">
                <a:latin typeface="Cambria"/>
                <a:ea typeface="Calibri"/>
                <a:cs typeface="Times New Roman"/>
              </a:rPr>
              <a:t>Filioque</a:t>
            </a:r>
            <a:r>
              <a:rPr lang="el-GR" dirty="0">
                <a:latin typeface="Cambria"/>
                <a:ea typeface="Calibri"/>
                <a:cs typeface="Times New Roman"/>
              </a:rPr>
              <a:t>. Σχίσμα 1054. Σταυροφορίες.</a:t>
            </a:r>
            <a:endParaRPr lang="el-GR" sz="2000" dirty="0">
              <a:latin typeface="Calibri"/>
              <a:ea typeface="Calibri"/>
              <a:cs typeface="Times New Roman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14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</TotalTime>
  <Words>731</Words>
  <Application>Microsoft Office PowerPoint</Application>
  <PresentationFormat>Προβολή στην οθόνη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Austin</vt:lpstr>
      <vt:lpstr>ΕΚΚΛΗΣΙΑ</vt:lpstr>
      <vt:lpstr> Σχέσεις Εκκλησίας καὶ κράτους στὸ Βυζάντιο</vt:lpstr>
      <vt:lpstr>Παρουσίαση του PowerPoint</vt:lpstr>
      <vt:lpstr>Φάση σχηματισμού (4ος-8ος αι.) </vt:lpstr>
      <vt:lpstr>Παρουσίαση του PowerPoint</vt:lpstr>
      <vt:lpstr>Παρουσίαση του PowerPoint</vt:lpstr>
      <vt:lpstr>    Επέκταση και εδραίωση (9ος-12ος αι.)</vt:lpstr>
      <vt:lpstr>Παρουσίαση του PowerPoint</vt:lpstr>
      <vt:lpstr>Παρουσίαση του PowerPoint</vt:lpstr>
      <vt:lpstr>Παρουσίαση του PowerPoint</vt:lpstr>
      <vt:lpstr>Αντίσταση (13ος-15ος αι.) </vt:lpstr>
      <vt:lpstr>Παρουσίαση του PowerPoint</vt:lpstr>
      <vt:lpstr>Σχέση Εκκλησίας και εξουσίας τους τελευταίους δύο αιώνες: 1261-1453 </vt:lpstr>
      <vt:lpstr>Παρουσίαση του PowerPoint</vt:lpstr>
      <vt:lpstr>Οργάνωση και οικονομικά της Εκκλησίας</vt:lpstr>
      <vt:lpstr>Παρουσίαση του PowerPoint</vt:lpstr>
      <vt:lpstr>Παρουσίαση του PowerPoint</vt:lpstr>
      <vt:lpstr>Τα μοναστήρια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ΕΚΚΛΗΣΙΑ</dc:title>
  <dc:creator>User</dc:creator>
  <cp:lastModifiedBy>User</cp:lastModifiedBy>
  <cp:revision>14</cp:revision>
  <dcterms:created xsi:type="dcterms:W3CDTF">2024-03-11T20:49:00Z</dcterms:created>
  <dcterms:modified xsi:type="dcterms:W3CDTF">2024-03-12T11:49:46Z</dcterms:modified>
</cp:coreProperties>
</file>