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305" r:id="rId4"/>
    <p:sldId id="293" r:id="rId5"/>
    <p:sldId id="258" r:id="rId6"/>
    <p:sldId id="294" r:id="rId7"/>
    <p:sldId id="295" r:id="rId8"/>
    <p:sldId id="296" r:id="rId9"/>
    <p:sldId id="259" r:id="rId10"/>
    <p:sldId id="260" r:id="rId11"/>
    <p:sldId id="297" r:id="rId12"/>
    <p:sldId id="261" r:id="rId13"/>
    <p:sldId id="311" r:id="rId14"/>
    <p:sldId id="298" r:id="rId15"/>
    <p:sldId id="299" r:id="rId16"/>
    <p:sldId id="300" r:id="rId17"/>
    <p:sldId id="301" r:id="rId18"/>
    <p:sldId id="312" r:id="rId19"/>
    <p:sldId id="302" r:id="rId20"/>
    <p:sldId id="303" r:id="rId21"/>
    <p:sldId id="304" r:id="rId22"/>
    <p:sldId id="313" r:id="rId23"/>
    <p:sldId id="306" r:id="rId24"/>
    <p:sldId id="308" r:id="rId25"/>
    <p:sldId id="314" r:id="rId26"/>
    <p:sldId id="263" r:id="rId27"/>
    <p:sldId id="309" r:id="rId28"/>
    <p:sldId id="315" r:id="rId29"/>
    <p:sldId id="264" r:id="rId30"/>
    <p:sldId id="310" r:id="rId31"/>
    <p:sldId id="265" r:id="rId32"/>
    <p:sldId id="266" r:id="rId33"/>
    <p:sldId id="267" r:id="rId34"/>
    <p:sldId id="268" r:id="rId35"/>
    <p:sldId id="269" r:id="rId36"/>
    <p:sldId id="270" r:id="rId37"/>
    <p:sldId id="271" r:id="rId38"/>
    <p:sldId id="317" r:id="rId39"/>
    <p:sldId id="288" r:id="rId40"/>
    <p:sldId id="290" r:id="rId41"/>
    <p:sldId id="289" r:id="rId42"/>
    <p:sldId id="286" r:id="rId43"/>
    <p:sldId id="283" r:id="rId44"/>
    <p:sldId id="318" r:id="rId45"/>
    <p:sldId id="319" r:id="rId46"/>
    <p:sldId id="287" r:id="rId47"/>
    <p:sldId id="272" r:id="rId48"/>
    <p:sldId id="320" r:id="rId49"/>
    <p:sldId id="273" r:id="rId50"/>
    <p:sldId id="321" r:id="rId51"/>
    <p:sldId id="322" r:id="rId52"/>
    <p:sldId id="274" r:id="rId53"/>
    <p:sldId id="326" r:id="rId54"/>
    <p:sldId id="291" r:id="rId55"/>
    <p:sldId id="327" r:id="rId56"/>
    <p:sldId id="275" r:id="rId57"/>
    <p:sldId id="323" r:id="rId58"/>
    <p:sldId id="292" r:id="rId59"/>
    <p:sldId id="324" r:id="rId60"/>
    <p:sldId id="325" r:id="rId61"/>
    <p:sldId id="276" r:id="rId62"/>
    <p:sldId id="277" r:id="rId63"/>
    <p:sldId id="278" r:id="rId64"/>
    <p:sldId id="328" r:id="rId65"/>
    <p:sldId id="279" r:id="rId66"/>
    <p:sldId id="280" r:id="rId67"/>
    <p:sldId id="281" r:id="rId68"/>
    <p:sldId id="282" r:id="rId69"/>
    <p:sldId id="329" r:id="rId70"/>
    <p:sldId id="284" r:id="rId71"/>
    <p:sldId id="285" r:id="rId72"/>
    <p:sldId id="316" r:id="rId7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8D67439-E556-41A4-9A62-2C250091053C}" type="datetimeFigureOut">
              <a:rPr lang="el-GR" smtClean="0"/>
              <a:pPr/>
              <a:t>27/11/2024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4CD0BFB-C59D-488C-A14C-8AAEC29878B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8D67439-E556-41A4-9A62-2C250091053C}" type="datetimeFigureOut">
              <a:rPr lang="el-GR" smtClean="0"/>
              <a:pPr/>
              <a:t>27/11/2024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4CD0BFB-C59D-488C-A14C-8AAEC29878B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8D67439-E556-41A4-9A62-2C250091053C}" type="datetimeFigureOut">
              <a:rPr lang="el-GR" smtClean="0"/>
              <a:pPr/>
              <a:t>27/11/2024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4CD0BFB-C59D-488C-A14C-8AAEC29878B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8D67439-E556-41A4-9A62-2C250091053C}" type="datetimeFigureOut">
              <a:rPr lang="el-GR" smtClean="0"/>
              <a:pPr/>
              <a:t>27/11/2024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4CD0BFB-C59D-488C-A14C-8AAEC29878B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8D67439-E556-41A4-9A62-2C250091053C}" type="datetimeFigureOut">
              <a:rPr lang="el-GR" smtClean="0"/>
              <a:pPr/>
              <a:t>27/11/2024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4CD0BFB-C59D-488C-A14C-8AAEC29878B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8D67439-E556-41A4-9A62-2C250091053C}" type="datetimeFigureOut">
              <a:rPr lang="el-GR" smtClean="0"/>
              <a:pPr/>
              <a:t>27/11/2024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4CD0BFB-C59D-488C-A14C-8AAEC29878B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8D67439-E556-41A4-9A62-2C250091053C}" type="datetimeFigureOut">
              <a:rPr lang="el-GR" smtClean="0"/>
              <a:pPr/>
              <a:t>27/11/2024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4CD0BFB-C59D-488C-A14C-8AAEC29878B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8D67439-E556-41A4-9A62-2C250091053C}" type="datetimeFigureOut">
              <a:rPr lang="el-GR" smtClean="0"/>
              <a:pPr/>
              <a:t>27/11/2024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4CD0BFB-C59D-488C-A14C-8AAEC29878B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8D67439-E556-41A4-9A62-2C250091053C}" type="datetimeFigureOut">
              <a:rPr lang="el-GR" smtClean="0"/>
              <a:pPr/>
              <a:t>27/11/2024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4CD0BFB-C59D-488C-A14C-8AAEC29878B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8D67439-E556-41A4-9A62-2C250091053C}" type="datetimeFigureOut">
              <a:rPr lang="el-GR" smtClean="0"/>
              <a:pPr/>
              <a:t>27/11/2024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4CD0BFB-C59D-488C-A14C-8AAEC29878B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8D67439-E556-41A4-9A62-2C250091053C}" type="datetimeFigureOut">
              <a:rPr lang="el-GR" smtClean="0"/>
              <a:pPr/>
              <a:t>27/11/2024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4CD0BFB-C59D-488C-A14C-8AAEC29878B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67439-E556-41A4-9A62-2C250091053C}" type="datetimeFigureOut">
              <a:rPr lang="el-GR" smtClean="0"/>
              <a:pPr/>
              <a:t>27/11/2024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CD0BFB-C59D-488C-A14C-8AAEC29878B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el.wikipedia.org/wiki/%CE%92%CF%85%CE%B6%CE%B1%CE%BD%CF%84%CE%B9%CE%BD%CE%AE_%CE%91%CF%85%CF%84%CE%BF%CE%BA%CF%81%CE%B1%CF%84%CE%BF%CF%81%CE%AF%CE%B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l.wikipedia.org/wiki/%CE%92%CF%85%CE%B6%CE%B1%CE%BD%CF%84%CE%B9%CE%BD%CE%AE_%CE%91%CF%85%CF%84%CE%BF%CE%BA%CF%81%CE%B1%CF%84%CE%BF%CF%81%CE%AF%CE%B1" TargetMode="External"/><Relationship Id="rId2" Type="http://schemas.openxmlformats.org/officeDocument/2006/relationships/hyperlink" Target="https://el.wikipedia.org/wiki/%CE%9F%CF%85%CE%B3%CE%B3%CE%B1%CF%81%CE%AF%CE%B1" TargetMode="External"/><Relationship Id="rId1" Type="http://schemas.openxmlformats.org/officeDocument/2006/relationships/slideLayout" Target="../slideLayouts/slideLayout2.xml"/><Relationship Id="rId4" Type="http://schemas.openxmlformats.org/officeDocument/2006/relationships/hyperlink" Target="https://el.wikipedia.org/wiki/%CE%9A%CF%89%CE%BD%CF%83%CF%84%CE%B1%CE%BD%CF%84%CE%B9%CE%BD%CE%BF%CF%8D%CF%80%CE%BF%CE%BB%CE%B7"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el.wikipedia.org/wiki/%CE%9C%CE%B9%CE%BA%CF%81%CE%AC_%CE%91%CF%83%CE%AF%CE%B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1</a:t>
            </a:r>
            <a:r>
              <a:rPr lang="en-US" smtClean="0"/>
              <a:t>. </a:t>
            </a:r>
            <a:r>
              <a:rPr lang="el-GR" smtClean="0"/>
              <a:t>Οἱ σταυροφορίες καὶ </a:t>
            </a:r>
            <a:r>
              <a:rPr lang="el-GR" dirty="0" smtClean="0"/>
              <a:t>ἡ</a:t>
            </a:r>
            <a:r>
              <a:rPr lang="el-GR" smtClean="0"/>
              <a:t> πρώτη ἅλωση τῆς </a:t>
            </a:r>
            <a:r>
              <a:rPr lang="el-GR" dirty="0" smtClean="0"/>
              <a:t>Πόλης</a:t>
            </a:r>
            <a:endParaRPr lang="el-GR" dirty="0"/>
          </a:p>
        </p:txBody>
      </p:sp>
      <p:sp>
        <p:nvSpPr>
          <p:cNvPr id="3" name="2 - Υπότιτλος"/>
          <p:cNvSpPr>
            <a:spLocks noGrp="1"/>
          </p:cNvSpPr>
          <p:nvPr>
            <p:ph type="subTitle" idx="1"/>
          </p:nvPr>
        </p:nvSpPr>
        <p:spPr/>
        <p:txBody>
          <a:bodyPr/>
          <a:lstStyle/>
          <a:p>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pPr>
              <a:buNone/>
            </a:pPr>
            <a:r>
              <a:rPr lang="el-GR" dirty="0"/>
              <a:t>Οι φεουδάρχες ίδρυσαν ακολούθως μια σειρά από</a:t>
            </a:r>
          </a:p>
          <a:p>
            <a:pPr>
              <a:buNone/>
            </a:pPr>
            <a:r>
              <a:rPr lang="el-GR" dirty="0"/>
              <a:t>ηγεμονίες και αυτοτελή κρατίδια στη Συρία και την Πα-</a:t>
            </a:r>
          </a:p>
          <a:p>
            <a:pPr>
              <a:buNone/>
            </a:pPr>
            <a:r>
              <a:rPr lang="el-GR" dirty="0" err="1"/>
              <a:t>λαιστίνη</a:t>
            </a:r>
            <a:r>
              <a:rPr lang="el-GR" dirty="0"/>
              <a:t>. Οι στρατιώτες τους έδειξαν σ’ όλη τη διάρκεια</a:t>
            </a:r>
          </a:p>
          <a:p>
            <a:pPr>
              <a:buNone/>
            </a:pPr>
            <a:r>
              <a:rPr lang="el-GR" dirty="0"/>
              <a:t>των συγκρούσεων μαχητικότητα μέχρις αυταπάρνησης</a:t>
            </a:r>
          </a:p>
          <a:p>
            <a:pPr>
              <a:buNone/>
            </a:pPr>
            <a:r>
              <a:rPr lang="el-GR" dirty="0"/>
              <a:t>και γνήσιο θρησκευτικό πάθος.</a:t>
            </a:r>
          </a:p>
          <a:p>
            <a:pPr>
              <a:buNone/>
            </a:pPr>
            <a:r>
              <a:rPr lang="el-GR" dirty="0"/>
              <a:t>Οι επόμενες δύο σταυροφορίες (12ος αι.) δε </a:t>
            </a:r>
            <a:r>
              <a:rPr lang="el-GR" dirty="0" err="1"/>
              <a:t>στέφθη</a:t>
            </a:r>
            <a:r>
              <a:rPr lang="el-GR" dirty="0"/>
              <a:t>-</a:t>
            </a:r>
          </a:p>
          <a:p>
            <a:pPr>
              <a:buNone/>
            </a:pPr>
            <a:r>
              <a:rPr lang="el-GR" dirty="0"/>
              <a:t>καν από επιτυχία. Σημαντική για το Βυζάντιο ήταν η</a:t>
            </a:r>
          </a:p>
          <a:p>
            <a:pPr>
              <a:buNone/>
            </a:pPr>
            <a:r>
              <a:rPr lang="el-GR" dirty="0"/>
              <a:t>απώλεια της Κύπρου, έμμεση συνέπεια της τρίτης </a:t>
            </a:r>
            <a:r>
              <a:rPr lang="el-GR" dirty="0" err="1"/>
              <a:t>σταυ</a:t>
            </a:r>
            <a:r>
              <a:rPr lang="el-GR" dirty="0"/>
              <a:t>-</a:t>
            </a:r>
          </a:p>
          <a:p>
            <a:pPr>
              <a:buNone/>
            </a:pPr>
            <a:r>
              <a:rPr lang="el-GR" dirty="0" err="1"/>
              <a:t>ροφορίας</a:t>
            </a:r>
            <a:r>
              <a:rPr lang="el-GR" dirty="0"/>
              <a:t>. Η μεγαλόνησος καταλήφθηκε από τον άγγλο</a:t>
            </a:r>
          </a:p>
          <a:p>
            <a:pPr>
              <a:buNone/>
            </a:pPr>
            <a:r>
              <a:rPr lang="el-GR" dirty="0"/>
              <a:t>βασιλιά Ριχάρδο Λεοντόκαρδο και παραδόθηκε στον</a:t>
            </a:r>
          </a:p>
          <a:p>
            <a:pPr>
              <a:buNone/>
            </a:pPr>
            <a:r>
              <a:rPr lang="el-GR" dirty="0"/>
              <a:t>φράγκο </a:t>
            </a:r>
            <a:r>
              <a:rPr lang="el-GR" dirty="0" err="1"/>
              <a:t>Γουίδο</a:t>
            </a:r>
            <a:r>
              <a:rPr lang="el-GR" dirty="0"/>
              <a:t> </a:t>
            </a:r>
            <a:r>
              <a:rPr lang="el-GR" dirty="0" err="1"/>
              <a:t>Λουζινιάν</a:t>
            </a:r>
            <a:r>
              <a:rPr lang="el-GR" dirty="0"/>
              <a:t> (1192). Έκτοτε το νησί </a:t>
            </a:r>
            <a:r>
              <a:rPr lang="el-GR" dirty="0" err="1"/>
              <a:t>παρέ</a:t>
            </a:r>
            <a:r>
              <a:rPr lang="el-GR" dirty="0"/>
              <a:t>-</a:t>
            </a:r>
          </a:p>
          <a:p>
            <a:pPr>
              <a:buNone/>
            </a:pPr>
            <a:r>
              <a:rPr lang="el-GR" dirty="0" err="1"/>
              <a:t>μεινε</a:t>
            </a:r>
            <a:r>
              <a:rPr lang="el-GR" dirty="0"/>
              <a:t> στην εξουσία των Δυτικών για τέσσερις σχεδόν αι-</a:t>
            </a:r>
          </a:p>
          <a:p>
            <a:pPr>
              <a:buNone/>
            </a:pPr>
            <a:r>
              <a:rPr lang="el-GR" dirty="0" err="1"/>
              <a:t>ώνες</a:t>
            </a:r>
            <a:r>
              <a:rPr lang="el-GR" dirty="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Ἐρώτηση 4</a:t>
            </a:r>
            <a:endParaRPr lang="el-GR"/>
          </a:p>
        </p:txBody>
      </p:sp>
      <p:sp>
        <p:nvSpPr>
          <p:cNvPr id="3" name="2 - Θέση περιεχομένου"/>
          <p:cNvSpPr>
            <a:spLocks noGrp="1"/>
          </p:cNvSpPr>
          <p:nvPr>
            <p:ph idx="1"/>
          </p:nvPr>
        </p:nvSpPr>
        <p:spPr/>
        <p:txBody>
          <a:bodyPr/>
          <a:lstStyle/>
          <a:p>
            <a:r>
              <a:rPr lang="el-GR" smtClean="0"/>
              <a:t>Νὰ παρουσιάσετε κάποια στοιχεῖα τῆς τέταρτης σταυροφορίας</a:t>
            </a:r>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Η τέταρτη σταυροφορία</a:t>
            </a:r>
            <a:endParaRPr lang="el-GR" dirty="0"/>
          </a:p>
        </p:txBody>
      </p:sp>
      <p:sp>
        <p:nvSpPr>
          <p:cNvPr id="3" name="2 - Θέση περιεχομένου"/>
          <p:cNvSpPr>
            <a:spLocks noGrp="1"/>
          </p:cNvSpPr>
          <p:nvPr>
            <p:ph idx="1"/>
          </p:nvPr>
        </p:nvSpPr>
        <p:spPr/>
        <p:txBody>
          <a:bodyPr>
            <a:normAutofit fontScale="85000" lnSpcReduction="10000"/>
          </a:bodyPr>
          <a:lstStyle/>
          <a:p>
            <a:pPr>
              <a:buNone/>
            </a:pPr>
            <a:r>
              <a:rPr lang="el-GR" dirty="0"/>
              <a:t>Στις σταυροφορίες που διαδέχτηκαν την πρώτη </a:t>
            </a:r>
            <a:r>
              <a:rPr lang="el-GR" dirty="0" err="1"/>
              <a:t>σταυ</a:t>
            </a:r>
            <a:r>
              <a:rPr lang="el-GR" dirty="0"/>
              <a:t>-</a:t>
            </a:r>
          </a:p>
          <a:p>
            <a:pPr>
              <a:buNone/>
            </a:pPr>
            <a:r>
              <a:rPr lang="el-GR" dirty="0" err="1"/>
              <a:t>ροφορία</a:t>
            </a:r>
            <a:r>
              <a:rPr lang="el-GR" dirty="0"/>
              <a:t> υποχώρησαν βαθμιαία τα θρησκευτικά και </a:t>
            </a:r>
            <a:r>
              <a:rPr lang="el-GR" dirty="0" err="1"/>
              <a:t>κυ</a:t>
            </a:r>
            <a:r>
              <a:rPr lang="el-GR" dirty="0"/>
              <a:t>-</a:t>
            </a:r>
          </a:p>
          <a:p>
            <a:pPr>
              <a:buNone/>
            </a:pPr>
            <a:r>
              <a:rPr lang="el-GR" dirty="0" err="1"/>
              <a:t>ριάρχησαν</a:t>
            </a:r>
            <a:r>
              <a:rPr lang="el-GR" dirty="0"/>
              <a:t> τα υλικά κίνητρα. Το αποκορύφωμα της </a:t>
            </a:r>
            <a:r>
              <a:rPr lang="el-GR" dirty="0" err="1"/>
              <a:t>εξέ</a:t>
            </a:r>
            <a:r>
              <a:rPr lang="el-GR" dirty="0"/>
              <a:t>-</a:t>
            </a:r>
          </a:p>
          <a:p>
            <a:pPr>
              <a:buNone/>
            </a:pPr>
            <a:r>
              <a:rPr lang="el-GR" dirty="0" err="1"/>
              <a:t>λιξης</a:t>
            </a:r>
            <a:r>
              <a:rPr lang="el-GR" dirty="0"/>
              <a:t> σημειώθηκε με την τέταρτη σταυροφορία. Οι</a:t>
            </a:r>
          </a:p>
          <a:p>
            <a:pPr>
              <a:buNone/>
            </a:pPr>
            <a:r>
              <a:rPr lang="el-GR" dirty="0"/>
              <a:t>σταυροφόροι, αυτοί οι υποτιθέμενοι στρατιώτες του</a:t>
            </a:r>
          </a:p>
          <a:p>
            <a:pPr>
              <a:buNone/>
            </a:pPr>
            <a:r>
              <a:rPr lang="el-GR" dirty="0"/>
              <a:t>Χριστού, που είχαν αρχικό στόχο την Αίγυπτο και τη Συ-</a:t>
            </a:r>
          </a:p>
          <a:p>
            <a:pPr>
              <a:buNone/>
            </a:pPr>
            <a:r>
              <a:rPr lang="el-GR" dirty="0" err="1"/>
              <a:t>ρία</a:t>
            </a:r>
            <a:r>
              <a:rPr lang="el-GR" dirty="0"/>
              <a:t>, </a:t>
            </a:r>
            <a:r>
              <a:rPr lang="el-GR" dirty="0" err="1"/>
              <a:t>παρεξέκλιναν</a:t>
            </a:r>
            <a:r>
              <a:rPr lang="el-GR" dirty="0"/>
              <a:t> από αυτόν και κατέλαβαν την Κων-</a:t>
            </a:r>
          </a:p>
          <a:p>
            <a:pPr>
              <a:buNone/>
            </a:pPr>
            <a:r>
              <a:rPr lang="el-GR" dirty="0" err="1"/>
              <a:t>σταντινούπολη</a:t>
            </a:r>
            <a:r>
              <a:rPr lang="el-GR" dirty="0"/>
              <a:t> (1204).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smtClean="0"/>
          </a:p>
          <a:p>
            <a:endParaRPr lang="el-GR" smtClean="0"/>
          </a:p>
          <a:p>
            <a:r>
              <a:rPr lang="el-GR" sz="4000" b="1" smtClean="0"/>
              <a:t>1η πηγή, 1η ὁμάδα ἐργασίας</a:t>
            </a:r>
            <a:endParaRPr lang="el-GR" sz="40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11222"/>
          </a:xfrm>
        </p:spPr>
        <p:txBody>
          <a:bodyPr/>
          <a:lstStyle/>
          <a:p>
            <a:r>
              <a:rPr lang="el-GR" sz="3200" b="1" smtClean="0"/>
              <a:t>Ο Αλέξιος Α’ και η πρώτη σταυροφορία</a:t>
            </a:r>
            <a:r>
              <a:rPr lang="el-GR" b="1" smtClean="0"/>
              <a:t/>
            </a:r>
            <a:br>
              <a:rPr lang="el-GR" b="1" smtClean="0"/>
            </a:br>
            <a:endParaRPr lang="el-GR"/>
          </a:p>
        </p:txBody>
      </p:sp>
      <p:sp>
        <p:nvSpPr>
          <p:cNvPr id="3" name="2 - Θέση περιεχομένου"/>
          <p:cNvSpPr>
            <a:spLocks noGrp="1"/>
          </p:cNvSpPr>
          <p:nvPr>
            <p:ph idx="1"/>
          </p:nvPr>
        </p:nvSpPr>
        <p:spPr/>
        <p:txBody>
          <a:bodyPr/>
          <a:lstStyle/>
          <a:p>
            <a:r>
              <a:rPr lang="el-GR" smtClean="0"/>
              <a:t>Ο Αλέξιος στοχάστηκε ότι δεν ήταν σε θέση να σηκώσει μόνος του το βάρος αυτού του πολύ σημαντικού αγώνα και συνειδητοποίησε ότι ήταν ανάγκη να συμμαχήσει με τους Ιταλούς. Αυτό έγινε με προφάσεις, έξυπνη χειραγώγηση και επιδεξιότητα. Πράγματι βρήκε μια θεόσταλτη πρόφαση στο ότι οι Λατίνοι θεωρούσαν ανυπόφορο που οι Τούρκοι έλεγχαν τα Ιεροσόλυμα και τον ζωοποιό τάφο του Σωτήρα Χριστού. </a:t>
            </a:r>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Έστειλε πρεσβείες στον επίσκοπο της πρεσβυτέρας Ρώμης και σ’ αυτούς που ονομάζονται βασιλείς και ευγενείς σ’ αυτές τις περιοχές της Δύσης και, επιστρατεύοντας κατάλληλα επιχειρήματα, παρακίνησε πολλούς να εγκαταλείψουν τις πατρίδες τους και πέτυχε να τους κατευθύνει προς αυτό το σκοπό.</a:t>
            </a:r>
          </a:p>
          <a:p>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285860"/>
            <a:ext cx="8229600" cy="5143536"/>
          </a:xfrm>
        </p:spPr>
        <p:txBody>
          <a:bodyPr>
            <a:normAutofit/>
          </a:bodyPr>
          <a:lstStyle/>
          <a:p>
            <a:pPr>
              <a:buNone/>
            </a:pPr>
            <a:r>
              <a:rPr lang="el-GR" sz="2800" smtClean="0"/>
              <a:t>Γι’ αυτό χιλιάδες και μυριάδες από αυτούς […] διέσχισαν το Ιόνιο προς την Κωνσταντινούπολη. Ο Αλέξιος, αφού αντάλλαξε όρκους πίστης και έκανε συνθήκες μ’ αυτούς, εκστράτευσε στην Ανατολή και […] ανάγκασε γρήγορα τους Πέρσες να εγκαταλείψουν τις χώρες των Ρωμαίων, απελευθέρωσε τις πόλεις και αποκατέστησε τη ρωμαϊκή δύναμη στην Ανατολή.</a:t>
            </a:r>
          </a:p>
          <a:p>
            <a:r>
              <a:rPr lang="el-GR" sz="2800" b="1" smtClean="0"/>
              <a:t>Θεόδωρος Σκουταριώτης (ιστορικός 13ου αι.), στο: Κ. Σάθας, </a:t>
            </a:r>
            <a:r>
              <a:rPr lang="en-US" sz="2800" b="1" smtClean="0"/>
              <a:t>Bibliotheca Graeca medii aevi (</a:t>
            </a:r>
            <a:r>
              <a:rPr lang="el-GR" sz="2800" b="1" smtClean="0"/>
              <a:t>Παρίσι 1894), τ. 2, 184-185.</a:t>
            </a:r>
            <a:endParaRPr lang="el-GR"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Ἐρώτηση ἀξιολόγησης</a:t>
            </a:r>
            <a:endParaRPr lang="el-GR"/>
          </a:p>
        </p:txBody>
      </p:sp>
      <p:sp>
        <p:nvSpPr>
          <p:cNvPr id="3" name="2 - Θέση περιεχομένου"/>
          <p:cNvSpPr>
            <a:spLocks noGrp="1"/>
          </p:cNvSpPr>
          <p:nvPr>
            <p:ph idx="1"/>
          </p:nvPr>
        </p:nvSpPr>
        <p:spPr/>
        <p:txBody>
          <a:bodyPr/>
          <a:lstStyle/>
          <a:p>
            <a:r>
              <a:rPr lang="el-GR" smtClean="0"/>
              <a:t>Πῶς προσπάθησε ὁ Ἀλέξιος νὰ ἐκμεταλλευτεῖ τοὺς σταυροφόρους, σύμφωνα μὲ τὸ παράθεμα ἀπὸ τὸν Θεόδωρο Σκουταριώτη; </a:t>
            </a:r>
            <a:endParaRPr lang="el-G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b="1" smtClean="0"/>
          </a:p>
          <a:p>
            <a:endParaRPr lang="el-GR" b="1" smtClean="0"/>
          </a:p>
          <a:p>
            <a:r>
              <a:rPr lang="el-GR" sz="4000" b="1" smtClean="0"/>
              <a:t>2η πηγή, 2η ὁμάδα ἐργασίας</a:t>
            </a:r>
          </a:p>
          <a:p>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txBody>
          <a:bodyPr/>
          <a:lstStyle/>
          <a:p>
            <a:r>
              <a:rPr lang="el-GR" sz="3600" b="1" smtClean="0"/>
              <a:t>Η συμφωνία σταυροφόρων και Αγγέλων</a:t>
            </a:r>
            <a:r>
              <a:rPr lang="el-GR" b="1" smtClean="0"/>
              <a:t/>
            </a:r>
            <a:br>
              <a:rPr lang="el-GR" b="1" smtClean="0"/>
            </a:br>
            <a:endParaRPr lang="el-GR"/>
          </a:p>
        </p:txBody>
      </p:sp>
      <p:sp>
        <p:nvSpPr>
          <p:cNvPr id="3" name="2 - Θέση περιεχομένου"/>
          <p:cNvSpPr>
            <a:spLocks noGrp="1"/>
          </p:cNvSpPr>
          <p:nvPr>
            <p:ph idx="1"/>
          </p:nvPr>
        </p:nvSpPr>
        <p:spPr>
          <a:xfrm>
            <a:off x="457200" y="1214422"/>
            <a:ext cx="8229600" cy="4911741"/>
          </a:xfrm>
        </p:spPr>
        <p:txBody>
          <a:bodyPr>
            <a:normAutofit/>
          </a:bodyPr>
          <a:lstStyle/>
          <a:p>
            <a:r>
              <a:rPr lang="el-GR" sz="2800" smtClean="0"/>
              <a:t>[Την 1–1-1203] ξαναγύρισαν οι αγγελιοφόροι από τη Γερμανία […] και είπαν: «Κύριοι, παραγγέλνει ο βασιλιάς, θα σας στείλω τον αδελφό της γυναίκας μου […]. Πριν απ’ όλα, αν δώσει ο Θεός και του επιστρέψετε την κληρονομιά του, θα κάνει όλη την αυτοκρατορία της Ρωμανίας να υπακούει στη Ρώμη, απ’ όπου αυτή χωρίστηκε. Ύστερα ξέρει πως έχετε ξοδέψει τα χρήματά σας και πως είσαστε φτωχοί. Εκείνος θα σας δώσει 200.000 αργυρά μάρκα και τροφές για όλο το στρατό και μικρούς και μεγάλους. </a:t>
            </a:r>
            <a:endParaRPr lang="el-GR"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Η άλωση της Κωνσταντινούπολης από τους Λατίνους (1204).</a:t>
            </a:r>
            <a:br>
              <a:rPr lang="el-GR" sz="2400" b="1" dirty="0" smtClean="0"/>
            </a:br>
            <a:r>
              <a:rPr lang="el-GR" sz="2400" b="1" dirty="0" smtClean="0"/>
              <a:t>Ψηφιδωτή παράσταση του δαπέδου της εκκλησίας του Αγίου Ιωάννη του Ευαγγελιστή της Ραβέννας.</a:t>
            </a:r>
            <a:endParaRPr lang="el-GR" sz="2400" dirty="0"/>
          </a:p>
        </p:txBody>
      </p:sp>
      <p:pic>
        <p:nvPicPr>
          <p:cNvPr id="1026" name="Picture 2"/>
          <p:cNvPicPr>
            <a:picLocks noGrp="1" noChangeAspect="1" noChangeArrowheads="1"/>
          </p:cNvPicPr>
          <p:nvPr>
            <p:ph idx="1"/>
          </p:nvPr>
        </p:nvPicPr>
        <p:blipFill>
          <a:blip r:embed="rId2"/>
          <a:srcRect/>
          <a:stretch>
            <a:fillRect/>
          </a:stretch>
        </p:blipFill>
        <p:spPr bwMode="auto">
          <a:xfrm>
            <a:off x="2389599" y="1600200"/>
            <a:ext cx="4364801"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42984"/>
            <a:ext cx="8229600" cy="4983179"/>
          </a:xfrm>
        </p:spPr>
        <p:txBody>
          <a:bodyPr/>
          <a:lstStyle/>
          <a:p>
            <a:r>
              <a:rPr lang="el-GR" smtClean="0"/>
              <a:t>Και θα έλθει ο ίδιος προσωπικά μαζί σας στη γη της Βαβυλώνας (=Αίγυπτος), ή θα στείλει εκεί, αν το κρίνετε καλύτερο, 10.000 άνδρες με δικά του έξοδα για έναν χρόνο…» Έτσι πήγαν στο κατάλυμα του δόγη και κάλεσαν τους αγγελιοφόρους και έκλεισαν τη συμφωνία με τους προαναφερόμενους όρους, με όρκους και σφραγισμένα έγγραφα.</a:t>
            </a:r>
          </a:p>
          <a:p>
            <a:r>
              <a:rPr lang="el-GR" b="1" smtClean="0"/>
              <a:t>Γουλιέλμος Βιλλεαρδουίνος, Η κατάκτηση της Κωνσταντινούπολης, μετ. Κ. Αντύπας, Αθήνα 1985, 59-60.</a:t>
            </a:r>
            <a:endParaRPr lang="el-GR" smtClean="0"/>
          </a:p>
          <a:p>
            <a:endParaRPr lang="el-G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Ἐρώτηση ἀξιολόγησης</a:t>
            </a:r>
            <a:endParaRPr lang="el-GR"/>
          </a:p>
        </p:txBody>
      </p:sp>
      <p:sp>
        <p:nvSpPr>
          <p:cNvPr id="3" name="2 - Θέση περιεχομένου"/>
          <p:cNvSpPr>
            <a:spLocks noGrp="1"/>
          </p:cNvSpPr>
          <p:nvPr>
            <p:ph idx="1"/>
          </p:nvPr>
        </p:nvSpPr>
        <p:spPr/>
        <p:txBody>
          <a:bodyPr/>
          <a:lstStyle/>
          <a:p>
            <a:r>
              <a:rPr lang="el-GR" smtClean="0"/>
              <a:t>Τί περιλάμβανε ἡ συμφωνία ποὺκλείστηκε μεταξὺ τῶν Ἀγγέλων ἀφενὸς καὶ τῶν σταυροφόρων καὶ τῶν Βενετῶν ἀφετέρου; </a:t>
            </a:r>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b="1" smtClean="0"/>
          </a:p>
          <a:p>
            <a:endParaRPr lang="el-GR" b="1" smtClean="0"/>
          </a:p>
          <a:p>
            <a:r>
              <a:rPr lang="el-GR" sz="4000" b="1" smtClean="0"/>
              <a:t>3η πηγή, 3η ὁμάδα ἐργασίας</a:t>
            </a:r>
          </a:p>
          <a:p>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dirty="0" smtClean="0"/>
              <a:t>Σκηνές από την επίσκεψη </a:t>
            </a:r>
            <a:r>
              <a:rPr lang="el-GR" sz="2800" smtClean="0"/>
              <a:t>του πάπα Ουρβανού </a:t>
            </a:r>
            <a:r>
              <a:rPr lang="el-GR" sz="2800" dirty="0" smtClean="0"/>
              <a:t>Β’ στη Γαλλία. Μικρογραφία. Χειρόγραφο του 12 ου αι.  (Παρίσι, , Εθνική Βιβλιοθήκη)</a:t>
            </a:r>
            <a:endParaRPr lang="el-GR" sz="2800" dirty="0"/>
          </a:p>
        </p:txBody>
      </p:sp>
      <p:pic>
        <p:nvPicPr>
          <p:cNvPr id="1026" name="Picture 2"/>
          <p:cNvPicPr>
            <a:picLocks noGrp="1" noChangeAspect="1" noChangeArrowheads="1"/>
          </p:cNvPicPr>
          <p:nvPr>
            <p:ph idx="1"/>
          </p:nvPr>
        </p:nvPicPr>
        <p:blipFill>
          <a:blip r:embed="rId2"/>
          <a:srcRect/>
          <a:stretch>
            <a:fillRect/>
          </a:stretch>
        </p:blipFill>
        <p:spPr bwMode="auto">
          <a:xfrm>
            <a:off x="2470981" y="1600200"/>
            <a:ext cx="4202037"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Ἐρώτηση ἀξιολόγησης</a:t>
            </a:r>
            <a:endParaRPr lang="el-GR"/>
          </a:p>
        </p:txBody>
      </p:sp>
      <p:sp>
        <p:nvSpPr>
          <p:cNvPr id="3" name="2 - Θέση περιεχομένου"/>
          <p:cNvSpPr>
            <a:spLocks noGrp="1"/>
          </p:cNvSpPr>
          <p:nvPr>
            <p:ph idx="1"/>
          </p:nvPr>
        </p:nvSpPr>
        <p:spPr/>
        <p:txBody>
          <a:bodyPr/>
          <a:lstStyle/>
          <a:p>
            <a:r>
              <a:rPr lang="el-GR" smtClean="0"/>
              <a:t>Ένας χωρικός-σταυροφόρος από τη Δύση, συνομιλεί, μετά την πτώση των Ιεροσολύμων (1199), με κάποιο άραβα αιχμάλωτο και προσπαθεί να του εξηγήσει γιατί πήρε μέρος στην πρώτη σταυροφορία (Να λάβεις υπόψη τις πληροφορίες της αφήγησης και τα στοιχεία της ομιλίας του πάπα στην Κλερμόν).</a:t>
            </a:r>
            <a:endParaRPr lang="el-G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b="1" smtClean="0"/>
          </a:p>
          <a:p>
            <a:endParaRPr lang="el-GR" b="1" smtClean="0"/>
          </a:p>
          <a:p>
            <a:endParaRPr lang="el-GR" b="1" smtClean="0"/>
          </a:p>
          <a:p>
            <a:pPr>
              <a:buNone/>
            </a:pPr>
            <a:r>
              <a:rPr lang="el-GR" b="1" smtClean="0"/>
              <a:t>                </a:t>
            </a:r>
            <a:r>
              <a:rPr lang="el-GR" sz="4000" b="1" smtClean="0"/>
              <a:t>4η πηγή, 4η ὁμάδα ἐργασίας</a:t>
            </a:r>
          </a:p>
          <a:p>
            <a:endParaRPr lang="el-G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400" b="1" dirty="0" smtClean="0"/>
              <a:t>Η κατάληψη της Αντιόχειας από τους σταυροφόρους (3 Ιουνίου 1098). Μικρογραφία γαλλικού χειρογράφου του 14ου αι.</a:t>
            </a:r>
            <a:br>
              <a:rPr lang="el-GR" sz="2400" b="1" dirty="0" smtClean="0"/>
            </a:br>
            <a:r>
              <a:rPr lang="en-US" sz="2400" b="1" dirty="0" smtClean="0"/>
              <a:t>(Chantilly, </a:t>
            </a:r>
            <a:r>
              <a:rPr lang="el-GR" sz="2400" b="1" dirty="0" smtClean="0"/>
              <a:t>Μουσείο </a:t>
            </a:r>
            <a:r>
              <a:rPr lang="en-US" sz="2400" b="1" dirty="0" err="1" smtClean="0"/>
              <a:t>Conde</a:t>
            </a:r>
            <a:r>
              <a:rPr lang="en-US" sz="2400" b="1" dirty="0" smtClean="0"/>
              <a:t>).</a:t>
            </a:r>
            <a:endParaRPr lang="el-GR" sz="2400" dirty="0"/>
          </a:p>
        </p:txBody>
      </p:sp>
      <p:pic>
        <p:nvPicPr>
          <p:cNvPr id="2050" name="Picture 2"/>
          <p:cNvPicPr>
            <a:picLocks noGrp="1" noChangeAspect="1" noChangeArrowheads="1"/>
          </p:cNvPicPr>
          <p:nvPr>
            <p:ph idx="1"/>
          </p:nvPr>
        </p:nvPicPr>
        <p:blipFill>
          <a:blip r:embed="rId2"/>
          <a:srcRect/>
          <a:stretch>
            <a:fillRect/>
          </a:stretch>
        </p:blipFill>
        <p:spPr bwMode="auto">
          <a:xfrm>
            <a:off x="2013050" y="1600200"/>
            <a:ext cx="511790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Ἐρωτήσεις ἀξιολόγησης</a:t>
            </a:r>
            <a:endParaRPr lang="el-GR"/>
          </a:p>
        </p:txBody>
      </p:sp>
      <p:sp>
        <p:nvSpPr>
          <p:cNvPr id="3" name="2 - Θέση περιεχομένου"/>
          <p:cNvSpPr>
            <a:spLocks noGrp="1"/>
          </p:cNvSpPr>
          <p:nvPr>
            <p:ph idx="1"/>
          </p:nvPr>
        </p:nvSpPr>
        <p:spPr/>
        <p:txBody>
          <a:bodyPr/>
          <a:lstStyle/>
          <a:p>
            <a:r>
              <a:rPr lang="el-GR" smtClean="0"/>
              <a:t>α) Ἀφοῦ δεῖτε προσεχτικὰ τὴν εἰκόνα, μπορεῖτε νὰ ἀπαντήσετε, ἂν ἡ μορφὴ τῶν στρατιωτῶν καὶ τοῦ ὁπλισμοῦ τους μοιάζει ῥεαλιστική;  </a:t>
            </a:r>
          </a:p>
          <a:p>
            <a:r>
              <a:rPr lang="el-GR" smtClean="0"/>
              <a:t>β) Βρεῖτε ἀξιόπιστες πληροφορίες ἀπὸ τὸ διαδίκτυο γιὰ τὴν πολιορκία καὶ τὴν κατάκτηση τῆς Ἀντιοχείας ἀπὸ τοὺς σταυροφόρους (3 Ἰουνίου 1098). </a:t>
            </a:r>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smtClean="0"/>
          </a:p>
          <a:p>
            <a:endParaRPr lang="el-GR" smtClean="0"/>
          </a:p>
          <a:p>
            <a:pPr>
              <a:buNone/>
            </a:pPr>
            <a:endParaRPr lang="el-GR" smtClean="0"/>
          </a:p>
          <a:p>
            <a:pPr>
              <a:buNone/>
            </a:pPr>
            <a:r>
              <a:rPr lang="el-GR" sz="4000" b="1" smtClean="0"/>
              <a:t>Ἐργασία πρὸς ὁλόκληρο τὸ τμῆμα</a:t>
            </a:r>
            <a:endParaRPr lang="el-GR" sz="4000"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p:cNvPicPr>
            <a:picLocks noGrp="1" noChangeAspect="1" noChangeArrowheads="1"/>
          </p:cNvPicPr>
          <p:nvPr>
            <p:ph idx="1"/>
          </p:nvPr>
        </p:nvPicPr>
        <p:blipFill>
          <a:blip r:embed="rId2"/>
          <a:srcRect/>
          <a:stretch>
            <a:fillRect/>
          </a:stretch>
        </p:blipFill>
        <p:spPr bwMode="auto">
          <a:xfrm>
            <a:off x="214282" y="2357430"/>
            <a:ext cx="8929718"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smtClean="0"/>
              <a:t>Όροι-κλειδιά της ενότητας</a:t>
            </a:r>
            <a:br>
              <a:rPr lang="el-GR" b="1" smtClean="0"/>
            </a:br>
            <a:endParaRPr lang="el-GR"/>
          </a:p>
        </p:txBody>
      </p:sp>
      <p:sp>
        <p:nvSpPr>
          <p:cNvPr id="3" name="2 - Θέση περιεχομένου"/>
          <p:cNvSpPr>
            <a:spLocks noGrp="1"/>
          </p:cNvSpPr>
          <p:nvPr>
            <p:ph idx="1"/>
          </p:nvPr>
        </p:nvSpPr>
        <p:spPr/>
        <p:txBody>
          <a:bodyPr/>
          <a:lstStyle/>
          <a:p>
            <a:pPr>
              <a:buNone/>
            </a:pPr>
            <a:r>
              <a:rPr lang="el-GR" smtClean="0"/>
              <a:t>Σταυροφορίες, προσκυνήματα, ιερός πόλεμος, εκτροπή τέταρτης σταυροφορίας, άλωση Πόλης, διανομή Ρωμανίας.</a:t>
            </a:r>
            <a:endParaRPr lang="el-G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Ἐρώτηση</a:t>
            </a:r>
            <a:endParaRPr lang="el-GR"/>
          </a:p>
        </p:txBody>
      </p:sp>
      <p:sp>
        <p:nvSpPr>
          <p:cNvPr id="3" name="2 - Θέση περιεχομένου"/>
          <p:cNvSpPr>
            <a:spLocks noGrp="1"/>
          </p:cNvSpPr>
          <p:nvPr>
            <p:ph idx="1"/>
          </p:nvPr>
        </p:nvSpPr>
        <p:spPr/>
        <p:txBody>
          <a:bodyPr/>
          <a:lstStyle/>
          <a:p>
            <a:r>
              <a:rPr lang="el-GR" smtClean="0"/>
              <a:t>Νὰ ἀπομνημονεύσετε τὶς χρονολογίες τῆς χρονογραμμῆς. </a:t>
            </a:r>
            <a:endParaRPr lang="el-G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smtClean="0"/>
              <a:t>Βιογραφικά Ἰωάννου </a:t>
            </a:r>
            <a:r>
              <a:rPr lang="el-GR" b="1" dirty="0" err="1" smtClean="0"/>
              <a:t>Κιννάμου</a:t>
            </a:r>
            <a:endParaRPr lang="el-GR" b="1" dirty="0"/>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Ὁ </a:t>
            </a:r>
            <a:r>
              <a:rPr lang="el-GR" dirty="0" err="1" smtClean="0"/>
              <a:t>Ἰωάννης</a:t>
            </a:r>
            <a:r>
              <a:rPr lang="el-GR" dirty="0" smtClean="0"/>
              <a:t> </a:t>
            </a:r>
            <a:r>
              <a:rPr lang="el-GR" dirty="0" err="1" smtClean="0"/>
              <a:t>Κίνναμος</a:t>
            </a:r>
            <a:r>
              <a:rPr lang="el-GR" dirty="0" smtClean="0"/>
              <a:t> </a:t>
            </a:r>
            <a:r>
              <a:rPr lang="el-GR" dirty="0" err="1" smtClean="0"/>
              <a:t>μᾶς</a:t>
            </a:r>
            <a:r>
              <a:rPr lang="el-GR" dirty="0" smtClean="0"/>
              <a:t> </a:t>
            </a:r>
            <a:r>
              <a:rPr lang="el-GR" dirty="0" err="1" smtClean="0"/>
              <a:t>πληροφορεῖ</a:t>
            </a:r>
            <a:r>
              <a:rPr lang="el-GR" dirty="0" smtClean="0"/>
              <a:t> </a:t>
            </a:r>
            <a:r>
              <a:rPr lang="el-GR" dirty="0" err="1" smtClean="0"/>
              <a:t>ὅτι</a:t>
            </a:r>
            <a:r>
              <a:rPr lang="el-GR" dirty="0" smtClean="0"/>
              <a:t> γεννήθηκε </a:t>
            </a:r>
            <a:r>
              <a:rPr lang="el-GR" dirty="0" err="1" smtClean="0"/>
              <a:t>μετὰ</a:t>
            </a:r>
            <a:r>
              <a:rPr lang="el-GR" dirty="0" smtClean="0"/>
              <a:t> </a:t>
            </a:r>
            <a:r>
              <a:rPr lang="el-GR" dirty="0" err="1" smtClean="0"/>
              <a:t>τὸν</a:t>
            </a:r>
            <a:r>
              <a:rPr lang="el-GR" dirty="0" smtClean="0"/>
              <a:t> θάνατο </a:t>
            </a:r>
            <a:r>
              <a:rPr lang="el-GR" dirty="0" err="1" smtClean="0"/>
              <a:t>τοῦ</a:t>
            </a:r>
            <a:r>
              <a:rPr lang="el-GR" dirty="0" smtClean="0"/>
              <a:t> βασιλέως </a:t>
            </a:r>
            <a:r>
              <a:rPr lang="el-GR" dirty="0" err="1" smtClean="0"/>
              <a:t>Ἰωάννου</a:t>
            </a:r>
            <a:r>
              <a:rPr lang="el-GR" dirty="0" smtClean="0"/>
              <a:t> (1143), </a:t>
            </a:r>
            <a:r>
              <a:rPr lang="el-GR" dirty="0" err="1" smtClean="0"/>
              <a:t>ἐνῶ</a:t>
            </a:r>
            <a:r>
              <a:rPr lang="el-GR" dirty="0" smtClean="0"/>
              <a:t> γνωρίζουμε </a:t>
            </a:r>
            <a:r>
              <a:rPr lang="el-GR" dirty="0" err="1" smtClean="0"/>
              <a:t>ὅτι</a:t>
            </a:r>
            <a:r>
              <a:rPr lang="el-GR" dirty="0" smtClean="0"/>
              <a:t> </a:t>
            </a:r>
            <a:r>
              <a:rPr lang="el-GR" dirty="0" err="1" smtClean="0"/>
              <a:t>ἦταν</a:t>
            </a:r>
            <a:r>
              <a:rPr lang="el-GR" dirty="0" smtClean="0"/>
              <a:t> </a:t>
            </a:r>
            <a:r>
              <a:rPr lang="el-GR" dirty="0" err="1" smtClean="0"/>
              <a:t>ἀκόμη</a:t>
            </a:r>
            <a:r>
              <a:rPr lang="el-GR" dirty="0" smtClean="0"/>
              <a:t> </a:t>
            </a:r>
            <a:r>
              <a:rPr lang="el-GR" dirty="0" err="1" smtClean="0"/>
              <a:t>ἐν</a:t>
            </a:r>
            <a:r>
              <a:rPr lang="el-GR" dirty="0" smtClean="0"/>
              <a:t> </a:t>
            </a:r>
            <a:r>
              <a:rPr lang="el-GR" dirty="0" err="1" smtClean="0"/>
              <a:t>ζωῇ</a:t>
            </a:r>
            <a:r>
              <a:rPr lang="el-GR" dirty="0" smtClean="0"/>
              <a:t> </a:t>
            </a:r>
            <a:r>
              <a:rPr lang="el-GR" dirty="0" err="1" smtClean="0"/>
              <a:t>τὸ</a:t>
            </a:r>
            <a:r>
              <a:rPr lang="el-GR" dirty="0" smtClean="0"/>
              <a:t> 1185. </a:t>
            </a:r>
            <a:r>
              <a:rPr lang="el-GR" dirty="0" err="1" smtClean="0"/>
              <a:t>Δὲν</a:t>
            </a:r>
            <a:r>
              <a:rPr lang="el-GR" dirty="0" smtClean="0"/>
              <a:t> γνωρίζουμε τίποτε </a:t>
            </a:r>
            <a:r>
              <a:rPr lang="el-GR" dirty="0" err="1" smtClean="0"/>
              <a:t>γιὰ</a:t>
            </a:r>
            <a:r>
              <a:rPr lang="el-GR" dirty="0" smtClean="0"/>
              <a:t> </a:t>
            </a:r>
            <a:r>
              <a:rPr lang="el-GR" dirty="0" err="1" smtClean="0"/>
              <a:t>τὴν</a:t>
            </a:r>
            <a:r>
              <a:rPr lang="el-GR" dirty="0" smtClean="0"/>
              <a:t> </a:t>
            </a:r>
            <a:r>
              <a:rPr lang="el-GR" dirty="0" err="1" smtClean="0"/>
              <a:t>οἰκογένειά</a:t>
            </a:r>
            <a:r>
              <a:rPr lang="el-GR" dirty="0" smtClean="0"/>
              <a:t> του. </a:t>
            </a:r>
          </a:p>
          <a:p>
            <a:pPr>
              <a:buNone/>
            </a:pPr>
            <a:r>
              <a:rPr lang="el-GR" dirty="0" err="1" smtClean="0"/>
              <a:t>Εἶχε</a:t>
            </a:r>
            <a:r>
              <a:rPr lang="el-GR" dirty="0" smtClean="0"/>
              <a:t> </a:t>
            </a:r>
            <a:r>
              <a:rPr lang="el-GR" dirty="0" err="1" smtClean="0"/>
              <a:t>τὸ</a:t>
            </a:r>
            <a:r>
              <a:rPr lang="el-GR" dirty="0" smtClean="0"/>
              <a:t> </a:t>
            </a:r>
            <a:r>
              <a:rPr lang="el-GR" dirty="0" err="1" smtClean="0"/>
              <a:t>ἀξίωμα</a:t>
            </a:r>
            <a:r>
              <a:rPr lang="el-GR" dirty="0" smtClean="0"/>
              <a:t> </a:t>
            </a:r>
            <a:r>
              <a:rPr lang="el-GR" dirty="0" err="1" smtClean="0"/>
              <a:t>τοῦ</a:t>
            </a:r>
            <a:r>
              <a:rPr lang="el-GR" dirty="0" smtClean="0"/>
              <a:t> «</a:t>
            </a:r>
            <a:r>
              <a:rPr lang="el-GR" dirty="0" err="1" smtClean="0"/>
              <a:t>βασιλικοῦ</a:t>
            </a:r>
            <a:r>
              <a:rPr lang="el-GR" dirty="0" smtClean="0"/>
              <a:t> </a:t>
            </a:r>
            <a:r>
              <a:rPr lang="el-GR" dirty="0" err="1" smtClean="0"/>
              <a:t>γραμματικοῦ</a:t>
            </a:r>
            <a:r>
              <a:rPr lang="el-GR" dirty="0" smtClean="0"/>
              <a:t>». </a:t>
            </a:r>
            <a:r>
              <a:rPr lang="el-GR" dirty="0" err="1" smtClean="0"/>
              <a:t>Ὡς</a:t>
            </a:r>
            <a:r>
              <a:rPr lang="el-GR" dirty="0" smtClean="0"/>
              <a:t> </a:t>
            </a:r>
            <a:r>
              <a:rPr lang="el-GR" dirty="0" err="1" smtClean="0"/>
              <a:t>ἄνθρωπος</a:t>
            </a:r>
            <a:r>
              <a:rPr lang="el-GR" dirty="0" smtClean="0"/>
              <a:t> </a:t>
            </a:r>
            <a:r>
              <a:rPr lang="el-GR" dirty="0" err="1" smtClean="0"/>
              <a:t>τοῦ</a:t>
            </a:r>
            <a:r>
              <a:rPr lang="el-GR" dirty="0" smtClean="0"/>
              <a:t> κράτους </a:t>
            </a:r>
            <a:r>
              <a:rPr lang="el-GR" dirty="0" err="1" smtClean="0"/>
              <a:t>εἶχε</a:t>
            </a:r>
            <a:r>
              <a:rPr lang="el-GR" dirty="0" smtClean="0"/>
              <a:t> σίγουρα σχέση </a:t>
            </a:r>
            <a:r>
              <a:rPr lang="el-GR" dirty="0" err="1" smtClean="0"/>
              <a:t>μὲ</a:t>
            </a:r>
            <a:r>
              <a:rPr lang="el-GR" dirty="0" smtClean="0"/>
              <a:t> </a:t>
            </a:r>
            <a:r>
              <a:rPr lang="el-GR" dirty="0" err="1" smtClean="0"/>
              <a:t>τὴν</a:t>
            </a:r>
            <a:r>
              <a:rPr lang="el-GR" dirty="0" smtClean="0"/>
              <a:t> </a:t>
            </a:r>
            <a:r>
              <a:rPr lang="el-GR" dirty="0" err="1" smtClean="0"/>
              <a:t>αὐτοκρατορικὴ</a:t>
            </a:r>
            <a:r>
              <a:rPr lang="el-GR" dirty="0" smtClean="0"/>
              <a:t> </a:t>
            </a:r>
            <a:r>
              <a:rPr lang="el-GR" dirty="0" err="1" smtClean="0"/>
              <a:t>αὐλὴ</a:t>
            </a:r>
            <a:r>
              <a:rPr lang="el-GR" dirty="0" smtClean="0"/>
              <a:t> </a:t>
            </a:r>
            <a:r>
              <a:rPr lang="el-GR" dirty="0" err="1" smtClean="0"/>
              <a:t>καὶ</a:t>
            </a:r>
            <a:r>
              <a:rPr lang="el-GR" dirty="0" smtClean="0"/>
              <a:t> </a:t>
            </a:r>
            <a:r>
              <a:rPr lang="el-GR" dirty="0" err="1" smtClean="0"/>
              <a:t>τὸν</a:t>
            </a:r>
            <a:r>
              <a:rPr lang="el-GR" dirty="0" smtClean="0"/>
              <a:t> </a:t>
            </a:r>
            <a:r>
              <a:rPr lang="el-GR" dirty="0" err="1" smtClean="0"/>
              <a:t>αὐτοκράτορα</a:t>
            </a:r>
            <a:r>
              <a:rPr lang="el-GR" dirty="0" smtClean="0"/>
              <a:t>, </a:t>
            </a:r>
            <a:r>
              <a:rPr lang="el-GR" dirty="0" err="1" smtClean="0"/>
              <a:t>ἐνῶ</a:t>
            </a:r>
            <a:r>
              <a:rPr lang="el-GR" dirty="0" smtClean="0"/>
              <a:t>, </a:t>
            </a:r>
            <a:r>
              <a:rPr lang="el-GR" dirty="0" err="1" smtClean="0"/>
              <a:t>ἀπὸ</a:t>
            </a:r>
            <a:r>
              <a:rPr lang="el-GR" dirty="0" smtClean="0"/>
              <a:t> </a:t>
            </a:r>
            <a:r>
              <a:rPr lang="el-GR" dirty="0" err="1" smtClean="0"/>
              <a:t>στοιχεῖα</a:t>
            </a:r>
            <a:r>
              <a:rPr lang="el-GR" dirty="0" smtClean="0"/>
              <a:t> </a:t>
            </a:r>
            <a:r>
              <a:rPr lang="el-GR" dirty="0" err="1" smtClean="0"/>
              <a:t>ποὺ</a:t>
            </a:r>
            <a:r>
              <a:rPr lang="el-GR" dirty="0" smtClean="0"/>
              <a:t> προκύπτουν </a:t>
            </a:r>
            <a:r>
              <a:rPr lang="el-GR" dirty="0" err="1" smtClean="0"/>
              <a:t>ἀπὸ</a:t>
            </a:r>
            <a:r>
              <a:rPr lang="el-GR" dirty="0" smtClean="0"/>
              <a:t> </a:t>
            </a:r>
            <a:r>
              <a:rPr lang="el-GR" dirty="0" err="1" smtClean="0"/>
              <a:t>τὸ</a:t>
            </a:r>
            <a:r>
              <a:rPr lang="el-GR" dirty="0" smtClean="0"/>
              <a:t> </a:t>
            </a:r>
            <a:r>
              <a:rPr lang="el-GR" dirty="0" err="1" smtClean="0"/>
              <a:t>ἴδιο</a:t>
            </a:r>
            <a:r>
              <a:rPr lang="el-GR" dirty="0" smtClean="0"/>
              <a:t> </a:t>
            </a:r>
            <a:r>
              <a:rPr lang="el-GR" dirty="0" err="1" smtClean="0"/>
              <a:t>τὸ</a:t>
            </a:r>
            <a:r>
              <a:rPr lang="el-GR" dirty="0" smtClean="0"/>
              <a:t> </a:t>
            </a:r>
            <a:r>
              <a:rPr lang="el-GR" dirty="0" err="1" smtClean="0"/>
              <a:t>ἱστορικό</a:t>
            </a:r>
            <a:r>
              <a:rPr lang="el-GR" dirty="0" smtClean="0"/>
              <a:t> του κείμενο, </a:t>
            </a:r>
            <a:r>
              <a:rPr lang="el-GR" dirty="0" err="1" smtClean="0"/>
              <a:t>ἦταν</a:t>
            </a:r>
            <a:r>
              <a:rPr lang="el-GR" dirty="0" smtClean="0"/>
              <a:t> </a:t>
            </a:r>
            <a:r>
              <a:rPr lang="el-GR" dirty="0" err="1" smtClean="0"/>
              <a:t>δυνατὸν</a:t>
            </a:r>
            <a:r>
              <a:rPr lang="el-GR" dirty="0" smtClean="0"/>
              <a:t> </a:t>
            </a:r>
            <a:r>
              <a:rPr lang="el-GR" dirty="0" err="1" smtClean="0"/>
              <a:t>νὰ</a:t>
            </a:r>
            <a:r>
              <a:rPr lang="el-GR" dirty="0" smtClean="0"/>
              <a:t> λάβει μέρος </a:t>
            </a:r>
            <a:r>
              <a:rPr lang="el-GR" dirty="0" err="1" smtClean="0"/>
              <a:t>σὲ</a:t>
            </a:r>
            <a:r>
              <a:rPr lang="el-GR" dirty="0" smtClean="0"/>
              <a:t> </a:t>
            </a:r>
            <a:r>
              <a:rPr lang="el-GR" dirty="0" err="1" smtClean="0"/>
              <a:t>διπλωματικὲς</a:t>
            </a:r>
            <a:r>
              <a:rPr lang="el-GR" dirty="0" smtClean="0"/>
              <a:t> </a:t>
            </a:r>
            <a:r>
              <a:rPr lang="el-GR" dirty="0" err="1" smtClean="0"/>
              <a:t>ἀποστολὲς</a:t>
            </a:r>
            <a:r>
              <a:rPr lang="el-GR" dirty="0" smtClean="0"/>
              <a:t> </a:t>
            </a:r>
            <a:r>
              <a:rPr lang="el-GR" dirty="0" err="1" smtClean="0"/>
              <a:t>καὶ</a:t>
            </a:r>
            <a:r>
              <a:rPr lang="el-GR" dirty="0" smtClean="0"/>
              <a:t> </a:t>
            </a:r>
            <a:r>
              <a:rPr lang="el-GR" dirty="0" err="1" smtClean="0"/>
              <a:t>νὰ</a:t>
            </a:r>
            <a:r>
              <a:rPr lang="el-GR" dirty="0" smtClean="0"/>
              <a:t> συνοδεύει στρατεύματα.</a:t>
            </a:r>
          </a:p>
          <a:p>
            <a:pPr>
              <a:buNone/>
            </a:pPr>
            <a:endParaRPr lang="el-GR" dirty="0" smtClean="0"/>
          </a:p>
          <a:p>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10000"/>
          </a:bodyPr>
          <a:lstStyle/>
          <a:p>
            <a:r>
              <a:rPr lang="el-GR" dirty="0" err="1" smtClean="0"/>
              <a:t>Ὅπως</a:t>
            </a:r>
            <a:r>
              <a:rPr lang="el-GR" dirty="0" smtClean="0"/>
              <a:t> γράφει, </a:t>
            </a:r>
            <a:r>
              <a:rPr lang="el-GR" dirty="0" err="1" smtClean="0"/>
              <a:t>δὲν</a:t>
            </a:r>
            <a:r>
              <a:rPr lang="el-GR" dirty="0" smtClean="0"/>
              <a:t> </a:t>
            </a:r>
            <a:r>
              <a:rPr lang="el-GR" dirty="0" err="1" smtClean="0"/>
              <a:t>εἶχε</a:t>
            </a:r>
            <a:r>
              <a:rPr lang="el-GR" dirty="0" smtClean="0"/>
              <a:t> </a:t>
            </a:r>
            <a:r>
              <a:rPr lang="el-GR" dirty="0" err="1" smtClean="0"/>
              <a:t>ἀκόμη</a:t>
            </a:r>
            <a:r>
              <a:rPr lang="el-GR" dirty="0" smtClean="0"/>
              <a:t> </a:t>
            </a:r>
            <a:r>
              <a:rPr lang="el-GR" dirty="0" err="1" smtClean="0"/>
              <a:t>εἰσέλθει</a:t>
            </a:r>
            <a:r>
              <a:rPr lang="el-GR" dirty="0" smtClean="0"/>
              <a:t> </a:t>
            </a:r>
            <a:r>
              <a:rPr lang="el-GR" dirty="0" err="1" smtClean="0"/>
              <a:t>στὴν</a:t>
            </a:r>
            <a:r>
              <a:rPr lang="el-GR" dirty="0" smtClean="0"/>
              <a:t> </a:t>
            </a:r>
            <a:r>
              <a:rPr lang="el-GR" dirty="0" err="1" smtClean="0"/>
              <a:t>ἐφηβικὴ</a:t>
            </a:r>
            <a:r>
              <a:rPr lang="el-GR" dirty="0" smtClean="0"/>
              <a:t> </a:t>
            </a:r>
            <a:r>
              <a:rPr lang="el-GR" dirty="0" err="1" smtClean="0"/>
              <a:t>ἡλικία</a:t>
            </a:r>
            <a:r>
              <a:rPr lang="el-GR" dirty="0" smtClean="0"/>
              <a:t>, </a:t>
            </a:r>
            <a:r>
              <a:rPr lang="el-GR" dirty="0" err="1" smtClean="0"/>
              <a:t>ὅταν</a:t>
            </a:r>
            <a:r>
              <a:rPr lang="el-GR" dirty="0" smtClean="0"/>
              <a:t> </a:t>
            </a:r>
            <a:r>
              <a:rPr lang="el-GR" dirty="0" err="1" smtClean="0"/>
              <a:t>ἄρχισε</a:t>
            </a:r>
            <a:r>
              <a:rPr lang="el-GR" dirty="0" smtClean="0"/>
              <a:t> </a:t>
            </a:r>
            <a:r>
              <a:rPr lang="el-GR" dirty="0" err="1" smtClean="0"/>
              <a:t>νὰ</a:t>
            </a:r>
            <a:r>
              <a:rPr lang="el-GR" dirty="0" smtClean="0"/>
              <a:t> </a:t>
            </a:r>
            <a:r>
              <a:rPr lang="el-GR" dirty="0" err="1" smtClean="0"/>
              <a:t>ἀκολουθεῖ</a:t>
            </a:r>
            <a:r>
              <a:rPr lang="el-GR" dirty="0" smtClean="0"/>
              <a:t> </a:t>
            </a:r>
            <a:r>
              <a:rPr lang="el-GR" dirty="0" err="1" smtClean="0"/>
              <a:t>τὸν</a:t>
            </a:r>
            <a:r>
              <a:rPr lang="el-GR" dirty="0" smtClean="0"/>
              <a:t> </a:t>
            </a:r>
            <a:r>
              <a:rPr lang="el-GR" dirty="0" err="1" smtClean="0"/>
              <a:t>Μανουὴλ</a:t>
            </a:r>
            <a:r>
              <a:rPr lang="el-GR" dirty="0" smtClean="0"/>
              <a:t> </a:t>
            </a:r>
            <a:r>
              <a:rPr lang="el-GR" dirty="0" err="1" smtClean="0"/>
              <a:t>στὶς</a:t>
            </a:r>
            <a:r>
              <a:rPr lang="el-GR" dirty="0" smtClean="0"/>
              <a:t> </a:t>
            </a:r>
            <a:r>
              <a:rPr lang="el-GR" dirty="0" err="1" smtClean="0"/>
              <a:t>ἐκστρατεῖες</a:t>
            </a:r>
            <a:r>
              <a:rPr lang="el-GR" dirty="0" smtClean="0"/>
              <a:t> του </a:t>
            </a:r>
            <a:r>
              <a:rPr lang="el-GR" dirty="0" err="1" smtClean="0"/>
              <a:t>στὶς</a:t>
            </a:r>
            <a:r>
              <a:rPr lang="el-GR" dirty="0" smtClean="0"/>
              <a:t> δύο </a:t>
            </a:r>
            <a:r>
              <a:rPr lang="el-GR" dirty="0" err="1" smtClean="0"/>
              <a:t>ἠπείρους</a:t>
            </a:r>
            <a:r>
              <a:rPr lang="el-GR" dirty="0" smtClean="0"/>
              <a:t>. </a:t>
            </a:r>
            <a:r>
              <a:rPr lang="el-GR" dirty="0" err="1" smtClean="0"/>
              <a:t>Συμμετεῖχε</a:t>
            </a:r>
            <a:r>
              <a:rPr lang="el-GR" dirty="0" smtClean="0"/>
              <a:t> </a:t>
            </a:r>
            <a:r>
              <a:rPr lang="el-GR" dirty="0" err="1" smtClean="0"/>
              <a:t>σὲ</a:t>
            </a:r>
            <a:r>
              <a:rPr lang="el-GR" dirty="0" smtClean="0"/>
              <a:t> πάρα </a:t>
            </a:r>
            <a:r>
              <a:rPr lang="el-GR" dirty="0" err="1" smtClean="0"/>
              <a:t>πολλὲς</a:t>
            </a:r>
            <a:r>
              <a:rPr lang="el-GR" dirty="0" smtClean="0"/>
              <a:t> </a:t>
            </a:r>
            <a:r>
              <a:rPr lang="el-GR" dirty="0" err="1" smtClean="0"/>
              <a:t>ἀπὸ</a:t>
            </a:r>
            <a:r>
              <a:rPr lang="el-GR" dirty="0" smtClean="0"/>
              <a:t> </a:t>
            </a:r>
            <a:r>
              <a:rPr lang="el-GR" dirty="0" err="1" smtClean="0"/>
              <a:t>αὐτές</a:t>
            </a:r>
            <a:r>
              <a:rPr lang="el-GR" dirty="0" smtClean="0"/>
              <a:t>, γι' </a:t>
            </a:r>
            <a:r>
              <a:rPr lang="el-GR" dirty="0" err="1" smtClean="0"/>
              <a:t>αὐτὸν</a:t>
            </a:r>
            <a:r>
              <a:rPr lang="el-GR" dirty="0" smtClean="0"/>
              <a:t> </a:t>
            </a:r>
            <a:r>
              <a:rPr lang="el-GR" dirty="0" err="1" smtClean="0"/>
              <a:t>τὸν</a:t>
            </a:r>
            <a:r>
              <a:rPr lang="el-GR" dirty="0" smtClean="0"/>
              <a:t> λόγο </a:t>
            </a:r>
            <a:r>
              <a:rPr lang="el-GR" dirty="0" err="1" smtClean="0"/>
              <a:t>καὶ</a:t>
            </a:r>
            <a:r>
              <a:rPr lang="el-GR" dirty="0" smtClean="0"/>
              <a:t> </a:t>
            </a:r>
            <a:r>
              <a:rPr lang="el-GR" dirty="0" err="1" smtClean="0"/>
              <a:t>ὑποστηρίζει</a:t>
            </a:r>
            <a:r>
              <a:rPr lang="el-GR" dirty="0" smtClean="0"/>
              <a:t> </a:t>
            </a:r>
            <a:r>
              <a:rPr lang="el-GR" dirty="0" err="1" smtClean="0"/>
              <a:t>ὅτι</a:t>
            </a:r>
            <a:r>
              <a:rPr lang="el-GR" dirty="0" smtClean="0"/>
              <a:t> </a:t>
            </a:r>
            <a:r>
              <a:rPr lang="el-GR" dirty="0" err="1" smtClean="0"/>
              <a:t>δὲν</a:t>
            </a:r>
            <a:r>
              <a:rPr lang="el-GR" dirty="0" smtClean="0"/>
              <a:t> </a:t>
            </a:r>
            <a:r>
              <a:rPr lang="el-GR" dirty="0" err="1" smtClean="0"/>
              <a:t>ὑπάρχει</a:t>
            </a:r>
            <a:r>
              <a:rPr lang="el-GR" dirty="0" smtClean="0"/>
              <a:t> </a:t>
            </a:r>
            <a:r>
              <a:rPr lang="el-GR" dirty="0" err="1" smtClean="0"/>
              <a:t>ἄνθρωπος</a:t>
            </a:r>
            <a:r>
              <a:rPr lang="el-GR" dirty="0" smtClean="0"/>
              <a:t> </a:t>
            </a:r>
            <a:r>
              <a:rPr lang="el-GR" dirty="0" err="1" smtClean="0"/>
              <a:t>ποὺ</a:t>
            </a:r>
            <a:r>
              <a:rPr lang="el-GR" dirty="0" smtClean="0"/>
              <a:t> </a:t>
            </a:r>
            <a:r>
              <a:rPr lang="el-GR" dirty="0" err="1" smtClean="0"/>
              <a:t>νὰ</a:t>
            </a:r>
            <a:r>
              <a:rPr lang="el-GR" dirty="0" smtClean="0"/>
              <a:t> </a:t>
            </a:r>
            <a:r>
              <a:rPr lang="el-GR" dirty="0" err="1" smtClean="0"/>
              <a:t>μπορεῖ</a:t>
            </a:r>
            <a:r>
              <a:rPr lang="el-GR" dirty="0" smtClean="0"/>
              <a:t> </a:t>
            </a:r>
            <a:r>
              <a:rPr lang="el-GR" dirty="0" err="1" smtClean="0"/>
              <a:t>νὰ</a:t>
            </a:r>
            <a:r>
              <a:rPr lang="el-GR" dirty="0" smtClean="0"/>
              <a:t> </a:t>
            </a:r>
            <a:r>
              <a:rPr lang="el-GR" dirty="0" err="1" smtClean="0"/>
              <a:t>ἐξιστορήσει</a:t>
            </a:r>
            <a:r>
              <a:rPr lang="el-GR" dirty="0" smtClean="0"/>
              <a:t> καλύτερα </a:t>
            </a:r>
            <a:r>
              <a:rPr lang="el-GR" dirty="0" err="1" smtClean="0"/>
              <a:t>ἀπὸ</a:t>
            </a:r>
            <a:r>
              <a:rPr lang="el-GR" dirty="0" smtClean="0"/>
              <a:t> </a:t>
            </a:r>
            <a:r>
              <a:rPr lang="el-GR" dirty="0" err="1" smtClean="0"/>
              <a:t>τὸν</a:t>
            </a:r>
            <a:r>
              <a:rPr lang="el-GR" dirty="0" smtClean="0"/>
              <a:t> </a:t>
            </a:r>
            <a:r>
              <a:rPr lang="el-GR" dirty="0" err="1" smtClean="0"/>
              <a:t>ἴδιο</a:t>
            </a:r>
            <a:r>
              <a:rPr lang="el-GR" dirty="0" smtClean="0"/>
              <a:t> </a:t>
            </a:r>
            <a:r>
              <a:rPr lang="el-GR" dirty="0" err="1" smtClean="0"/>
              <a:t>τὰ</a:t>
            </a:r>
            <a:r>
              <a:rPr lang="el-GR" dirty="0" smtClean="0"/>
              <a:t> </a:t>
            </a:r>
            <a:r>
              <a:rPr lang="el-GR" dirty="0" err="1" smtClean="0"/>
              <a:t>σχετικὰ</a:t>
            </a:r>
            <a:r>
              <a:rPr lang="el-GR" dirty="0" smtClean="0"/>
              <a:t> </a:t>
            </a:r>
            <a:r>
              <a:rPr lang="el-GR" dirty="0" err="1" smtClean="0"/>
              <a:t>μὲ</a:t>
            </a:r>
            <a:r>
              <a:rPr lang="el-GR" dirty="0" smtClean="0"/>
              <a:t> </a:t>
            </a:r>
            <a:r>
              <a:rPr lang="el-GR" dirty="0" err="1" smtClean="0"/>
              <a:t>τὴ</a:t>
            </a:r>
            <a:r>
              <a:rPr lang="el-GR" dirty="0" smtClean="0"/>
              <a:t> </a:t>
            </a:r>
            <a:r>
              <a:rPr lang="el-GR" smtClean="0"/>
              <a:t>βασιλεία του.</a:t>
            </a:r>
            <a:endParaRPr lang="el-GR" dirty="0" smtClean="0"/>
          </a:p>
          <a:p>
            <a:r>
              <a:rPr lang="el-GR" dirty="0" err="1" smtClean="0"/>
              <a:t>Στὸ</a:t>
            </a:r>
            <a:r>
              <a:rPr lang="el-GR" dirty="0" smtClean="0"/>
              <a:t> προοίμιό του </a:t>
            </a:r>
            <a:r>
              <a:rPr lang="el-GR" dirty="0" err="1" smtClean="0"/>
              <a:t>μᾶς</a:t>
            </a:r>
            <a:r>
              <a:rPr lang="el-GR" dirty="0" smtClean="0"/>
              <a:t> </a:t>
            </a:r>
            <a:r>
              <a:rPr lang="el-GR" dirty="0" err="1" smtClean="0"/>
              <a:t>πληροφορεῖ</a:t>
            </a:r>
            <a:r>
              <a:rPr lang="el-GR" dirty="0" smtClean="0"/>
              <a:t> </a:t>
            </a:r>
            <a:r>
              <a:rPr lang="el-GR" dirty="0" err="1" smtClean="0"/>
              <a:t>ὅτι</a:t>
            </a:r>
            <a:r>
              <a:rPr lang="el-GR" dirty="0" smtClean="0"/>
              <a:t>, </a:t>
            </a:r>
            <a:r>
              <a:rPr lang="el-GR" dirty="0" err="1" smtClean="0"/>
              <a:t>κατὰ</a:t>
            </a:r>
            <a:r>
              <a:rPr lang="el-GR" dirty="0" smtClean="0"/>
              <a:t> </a:t>
            </a:r>
            <a:r>
              <a:rPr lang="el-GR" dirty="0" err="1" smtClean="0"/>
              <a:t>τὴ</a:t>
            </a:r>
            <a:r>
              <a:rPr lang="el-GR" dirty="0" smtClean="0"/>
              <a:t> διάρκεια </a:t>
            </a:r>
            <a:r>
              <a:rPr lang="el-GR" dirty="0" err="1" smtClean="0"/>
              <a:t>τῆς</a:t>
            </a:r>
            <a:r>
              <a:rPr lang="el-GR" dirty="0" smtClean="0"/>
              <a:t> </a:t>
            </a:r>
            <a:r>
              <a:rPr lang="el-GR" dirty="0" err="1" smtClean="0"/>
              <a:t>συγγραφῆς</a:t>
            </a:r>
            <a:r>
              <a:rPr lang="el-GR" dirty="0" smtClean="0"/>
              <a:t> </a:t>
            </a:r>
            <a:r>
              <a:rPr lang="el-GR" dirty="0" err="1" smtClean="0"/>
              <a:t>τῆς</a:t>
            </a:r>
            <a:r>
              <a:rPr lang="el-GR" dirty="0" smtClean="0"/>
              <a:t> </a:t>
            </a:r>
            <a:r>
              <a:rPr lang="el-GR" dirty="0" err="1" smtClean="0"/>
              <a:t>Ἱστορίας</a:t>
            </a:r>
            <a:r>
              <a:rPr lang="el-GR" dirty="0" smtClean="0"/>
              <a:t> του, </a:t>
            </a:r>
            <a:r>
              <a:rPr lang="el-GR" dirty="0" err="1" smtClean="0"/>
              <a:t>δὲν</a:t>
            </a:r>
            <a:r>
              <a:rPr lang="el-GR" dirty="0" smtClean="0"/>
              <a:t> μπόρεσε </a:t>
            </a:r>
            <a:r>
              <a:rPr lang="el-GR" dirty="0" err="1" smtClean="0"/>
              <a:t>νὰ</a:t>
            </a:r>
            <a:r>
              <a:rPr lang="el-GR" dirty="0" smtClean="0"/>
              <a:t> </a:t>
            </a:r>
            <a:r>
              <a:rPr lang="el-GR" dirty="0" err="1" smtClean="0"/>
              <a:t>ἀφοσιωθεῖ</a:t>
            </a:r>
            <a:r>
              <a:rPr lang="el-GR" dirty="0" smtClean="0"/>
              <a:t> σ' </a:t>
            </a:r>
            <a:r>
              <a:rPr lang="el-GR" dirty="0" err="1" smtClean="0"/>
              <a:t>αὐτὴν</a:t>
            </a:r>
            <a:r>
              <a:rPr lang="el-GR" dirty="0" smtClean="0"/>
              <a:t> μένοντας </a:t>
            </a:r>
            <a:r>
              <a:rPr lang="el-GR" dirty="0" err="1" smtClean="0"/>
              <a:t>μακριὰ</a:t>
            </a:r>
            <a:r>
              <a:rPr lang="el-GR" dirty="0" smtClean="0"/>
              <a:t> </a:t>
            </a:r>
            <a:r>
              <a:rPr lang="el-GR" dirty="0" err="1" smtClean="0"/>
              <a:t>ἀπὸ</a:t>
            </a:r>
            <a:r>
              <a:rPr lang="el-GR" dirty="0" smtClean="0"/>
              <a:t> </a:t>
            </a:r>
            <a:r>
              <a:rPr lang="el-GR" dirty="0" err="1" smtClean="0"/>
              <a:t>τὶς</a:t>
            </a:r>
            <a:r>
              <a:rPr lang="el-GR" dirty="0" smtClean="0"/>
              <a:t> </a:t>
            </a:r>
            <a:r>
              <a:rPr lang="el-GR" dirty="0" err="1" smtClean="0"/>
              <a:t>καθημερινὲς</a:t>
            </a:r>
            <a:r>
              <a:rPr lang="el-GR" dirty="0" smtClean="0"/>
              <a:t> </a:t>
            </a:r>
            <a:r>
              <a:rPr lang="el-GR" dirty="0" err="1" smtClean="0"/>
              <a:t>ἀσχολίες</a:t>
            </a:r>
            <a:r>
              <a:rPr lang="el-GR" dirty="0" smtClean="0"/>
              <a:t> </a:t>
            </a:r>
            <a:r>
              <a:rPr lang="el-GR" dirty="0" err="1" smtClean="0"/>
              <a:t>τῆς</a:t>
            </a:r>
            <a:r>
              <a:rPr lang="el-GR" dirty="0" smtClean="0"/>
              <a:t> </a:t>
            </a:r>
            <a:r>
              <a:rPr lang="el-GR" dirty="0" err="1" smtClean="0"/>
              <a:t>ζωῆς</a:t>
            </a:r>
            <a:r>
              <a:rPr lang="el-GR" dirty="0" smtClean="0"/>
              <a:t> του.</a:t>
            </a:r>
          </a:p>
          <a:p>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10000"/>
          </a:bodyPr>
          <a:lstStyle/>
          <a:p>
            <a:r>
              <a:rPr lang="el-GR" dirty="0" smtClean="0"/>
              <a:t>Ὁ </a:t>
            </a:r>
            <a:r>
              <a:rPr lang="el-GR" dirty="0" err="1" smtClean="0"/>
              <a:t>Κίνναμος</a:t>
            </a:r>
            <a:r>
              <a:rPr lang="el-GR" dirty="0" smtClean="0"/>
              <a:t> σύχναζε </a:t>
            </a:r>
            <a:r>
              <a:rPr lang="el-GR" dirty="0" err="1" smtClean="0"/>
              <a:t>στὴ</a:t>
            </a:r>
            <a:r>
              <a:rPr lang="el-GR" dirty="0" smtClean="0"/>
              <a:t> </a:t>
            </a:r>
            <a:r>
              <a:rPr lang="el-GR" dirty="0" err="1" smtClean="0"/>
              <a:t>βασιλικὴ</a:t>
            </a:r>
            <a:r>
              <a:rPr lang="el-GR" dirty="0" smtClean="0"/>
              <a:t> </a:t>
            </a:r>
            <a:r>
              <a:rPr lang="el-GR" dirty="0" err="1" smtClean="0"/>
              <a:t>αὐλὴ</a:t>
            </a:r>
            <a:r>
              <a:rPr lang="el-GR" dirty="0" smtClean="0"/>
              <a:t> </a:t>
            </a:r>
            <a:r>
              <a:rPr lang="el-GR" dirty="0" err="1" smtClean="0"/>
              <a:t>σὲ</a:t>
            </a:r>
            <a:r>
              <a:rPr lang="el-GR" dirty="0" smtClean="0"/>
              <a:t> συγκεντρώσεις </a:t>
            </a:r>
            <a:r>
              <a:rPr lang="el-GR" dirty="0" err="1" smtClean="0"/>
              <a:t>ἀξιωματούχων</a:t>
            </a:r>
            <a:r>
              <a:rPr lang="el-GR" dirty="0" smtClean="0"/>
              <a:t>, </a:t>
            </a:r>
            <a:r>
              <a:rPr lang="el-GR" dirty="0" err="1" smtClean="0"/>
              <a:t>στὶς</a:t>
            </a:r>
            <a:r>
              <a:rPr lang="el-GR" dirty="0" smtClean="0"/>
              <a:t> </a:t>
            </a:r>
            <a:r>
              <a:rPr lang="el-GR" dirty="0" err="1" smtClean="0"/>
              <a:t>ὁποῖες</a:t>
            </a:r>
            <a:r>
              <a:rPr lang="el-GR" dirty="0" smtClean="0"/>
              <a:t> </a:t>
            </a:r>
            <a:r>
              <a:rPr lang="el-GR" dirty="0" err="1" smtClean="0"/>
              <a:t>ἐκθειάζονταν</a:t>
            </a:r>
            <a:r>
              <a:rPr lang="el-GR" dirty="0" smtClean="0"/>
              <a:t> </a:t>
            </a:r>
            <a:r>
              <a:rPr lang="el-GR" dirty="0" err="1" smtClean="0"/>
              <a:t>τὰ</a:t>
            </a:r>
            <a:r>
              <a:rPr lang="el-GR" dirty="0" smtClean="0"/>
              <a:t> μεγάλα </a:t>
            </a:r>
            <a:r>
              <a:rPr lang="el-GR" dirty="0" err="1" smtClean="0"/>
              <a:t>ἔργα</a:t>
            </a:r>
            <a:r>
              <a:rPr lang="el-GR" dirty="0" smtClean="0"/>
              <a:t> </a:t>
            </a:r>
            <a:r>
              <a:rPr lang="el-GR" dirty="0" err="1" smtClean="0"/>
              <a:t>τοῦ</a:t>
            </a:r>
            <a:r>
              <a:rPr lang="el-GR" dirty="0" smtClean="0"/>
              <a:t> βασιλέως. Μάλιστα, </a:t>
            </a:r>
            <a:r>
              <a:rPr lang="el-GR" dirty="0" err="1" smtClean="0"/>
              <a:t>ὅπως</a:t>
            </a:r>
            <a:r>
              <a:rPr lang="el-GR" dirty="0" smtClean="0"/>
              <a:t> λέγει, </a:t>
            </a:r>
            <a:r>
              <a:rPr lang="el-GR" dirty="0" err="1" smtClean="0"/>
              <a:t>ἐνοχλημένος</a:t>
            </a:r>
            <a:r>
              <a:rPr lang="el-GR" dirty="0" smtClean="0"/>
              <a:t> </a:t>
            </a:r>
            <a:r>
              <a:rPr lang="el-GR" dirty="0" err="1" smtClean="0"/>
              <a:t>ἀπὸ</a:t>
            </a:r>
            <a:r>
              <a:rPr lang="el-GR" dirty="0" smtClean="0"/>
              <a:t> </a:t>
            </a:r>
            <a:r>
              <a:rPr lang="el-GR" dirty="0" err="1" smtClean="0"/>
              <a:t>ὅσα</a:t>
            </a:r>
            <a:r>
              <a:rPr lang="el-GR" dirty="0" smtClean="0"/>
              <a:t> </a:t>
            </a:r>
            <a:r>
              <a:rPr lang="el-GR" dirty="0" err="1" smtClean="0"/>
              <a:t>ἄκουγε</a:t>
            </a:r>
            <a:r>
              <a:rPr lang="el-GR" dirty="0" smtClean="0"/>
              <a:t>, </a:t>
            </a:r>
            <a:r>
              <a:rPr lang="el-GR" dirty="0" err="1" smtClean="0"/>
              <a:t>ἀπομακρυνόταν</a:t>
            </a:r>
            <a:r>
              <a:rPr lang="el-GR" dirty="0" smtClean="0"/>
              <a:t> </a:t>
            </a:r>
            <a:r>
              <a:rPr lang="el-GR" dirty="0" err="1" smtClean="0"/>
              <a:t>ἀπὸ</a:t>
            </a:r>
            <a:r>
              <a:rPr lang="el-GR" dirty="0" smtClean="0"/>
              <a:t> </a:t>
            </a:r>
            <a:r>
              <a:rPr lang="el-GR" dirty="0" err="1" smtClean="0"/>
              <a:t>αὐτές</a:t>
            </a:r>
            <a:r>
              <a:rPr lang="el-GR" dirty="0" smtClean="0"/>
              <a:t>. </a:t>
            </a:r>
          </a:p>
          <a:p>
            <a:r>
              <a:rPr lang="el-GR" dirty="0" err="1" smtClean="0"/>
              <a:t>Ὡς</a:t>
            </a:r>
            <a:r>
              <a:rPr lang="el-GR" dirty="0" smtClean="0"/>
              <a:t> </a:t>
            </a:r>
            <a:r>
              <a:rPr lang="el-GR" dirty="0" err="1" smtClean="0"/>
              <a:t>πρὸς</a:t>
            </a:r>
            <a:r>
              <a:rPr lang="el-GR" dirty="0" smtClean="0"/>
              <a:t> </a:t>
            </a:r>
            <a:r>
              <a:rPr lang="el-GR" dirty="0" err="1" smtClean="0"/>
              <a:t>τὴ</a:t>
            </a:r>
            <a:r>
              <a:rPr lang="el-GR" dirty="0" smtClean="0"/>
              <a:t> σχέση </a:t>
            </a:r>
            <a:r>
              <a:rPr lang="el-GR" dirty="0" err="1" smtClean="0"/>
              <a:t>τοῦ</a:t>
            </a:r>
            <a:r>
              <a:rPr lang="el-GR" dirty="0" smtClean="0"/>
              <a:t> </a:t>
            </a:r>
            <a:r>
              <a:rPr lang="el-GR" dirty="0" err="1" smtClean="0"/>
              <a:t>ἱστορικοῦ</a:t>
            </a:r>
            <a:r>
              <a:rPr lang="el-GR" dirty="0" smtClean="0"/>
              <a:t> </a:t>
            </a:r>
            <a:r>
              <a:rPr lang="el-GR" dirty="0" err="1" smtClean="0"/>
              <a:t>μὲ</a:t>
            </a:r>
            <a:r>
              <a:rPr lang="el-GR" dirty="0" smtClean="0"/>
              <a:t> </a:t>
            </a:r>
            <a:r>
              <a:rPr lang="el-GR" dirty="0" err="1" smtClean="0"/>
              <a:t>τὸν</a:t>
            </a:r>
            <a:r>
              <a:rPr lang="el-GR" dirty="0" smtClean="0"/>
              <a:t> βασιλέα Μανουήλ, διαπιστώνεται </a:t>
            </a:r>
            <a:r>
              <a:rPr lang="el-GR" dirty="0" err="1" smtClean="0"/>
              <a:t>ὅτι</a:t>
            </a:r>
            <a:r>
              <a:rPr lang="el-GR" dirty="0" smtClean="0"/>
              <a:t> </a:t>
            </a:r>
            <a:r>
              <a:rPr lang="el-GR" dirty="0" err="1" smtClean="0"/>
              <a:t>συζητοῦσε</a:t>
            </a:r>
            <a:r>
              <a:rPr lang="el-GR" dirty="0" smtClean="0"/>
              <a:t> </a:t>
            </a:r>
            <a:r>
              <a:rPr lang="el-GR" dirty="0" err="1" smtClean="0"/>
              <a:t>πολλὲς</a:t>
            </a:r>
            <a:r>
              <a:rPr lang="el-GR" dirty="0" smtClean="0"/>
              <a:t> </a:t>
            </a:r>
            <a:r>
              <a:rPr lang="el-GR" dirty="0" err="1" smtClean="0"/>
              <a:t>φορὲς</a:t>
            </a:r>
            <a:r>
              <a:rPr lang="el-GR" dirty="0" smtClean="0"/>
              <a:t> μαζί του προβλήματα </a:t>
            </a:r>
            <a:r>
              <a:rPr lang="el-GR" dirty="0" err="1" smtClean="0"/>
              <a:t>ποὺ</a:t>
            </a:r>
            <a:r>
              <a:rPr lang="el-GR" dirty="0" smtClean="0"/>
              <a:t> </a:t>
            </a:r>
            <a:r>
              <a:rPr lang="el-GR" dirty="0" err="1" smtClean="0"/>
              <a:t>ἀφοροῦσαν</a:t>
            </a:r>
            <a:r>
              <a:rPr lang="el-GR" dirty="0" smtClean="0"/>
              <a:t> </a:t>
            </a:r>
            <a:r>
              <a:rPr lang="el-GR" dirty="0" err="1" smtClean="0"/>
              <a:t>τὸ</a:t>
            </a:r>
            <a:r>
              <a:rPr lang="el-GR" dirty="0" smtClean="0"/>
              <a:t> </a:t>
            </a:r>
            <a:r>
              <a:rPr lang="el-GR" dirty="0" err="1" smtClean="0"/>
              <a:t>ἔργο</a:t>
            </a:r>
            <a:r>
              <a:rPr lang="el-GR" dirty="0" smtClean="0"/>
              <a:t> </a:t>
            </a:r>
            <a:r>
              <a:rPr lang="el-GR" dirty="0" err="1" smtClean="0"/>
              <a:t>τοῦ</a:t>
            </a:r>
            <a:r>
              <a:rPr lang="el-GR" dirty="0" smtClean="0"/>
              <a:t> </a:t>
            </a:r>
            <a:r>
              <a:rPr lang="el-GR" dirty="0" err="1" smtClean="0"/>
              <a:t>Ἀριστοτέλη</a:t>
            </a:r>
            <a:r>
              <a:rPr lang="el-GR" dirty="0" smtClean="0"/>
              <a:t>. </a:t>
            </a:r>
            <a:r>
              <a:rPr lang="el-GR" dirty="0" err="1" smtClean="0"/>
              <a:t>Τὸ</a:t>
            </a:r>
            <a:r>
              <a:rPr lang="el-GR" dirty="0" smtClean="0"/>
              <a:t> </a:t>
            </a:r>
            <a:r>
              <a:rPr lang="el-GR" dirty="0" err="1" smtClean="0"/>
              <a:t>γεγονὸς</a:t>
            </a:r>
            <a:r>
              <a:rPr lang="el-GR" dirty="0" smtClean="0"/>
              <a:t> </a:t>
            </a:r>
            <a:r>
              <a:rPr lang="el-GR" dirty="0" err="1" smtClean="0"/>
              <a:t>αὐτὸ</a:t>
            </a:r>
            <a:r>
              <a:rPr lang="el-GR" dirty="0" smtClean="0"/>
              <a:t> δείχνει </a:t>
            </a:r>
            <a:r>
              <a:rPr lang="el-GR" dirty="0" err="1" smtClean="0"/>
              <a:t>ὅτι</a:t>
            </a:r>
            <a:r>
              <a:rPr lang="el-GR" dirty="0" smtClean="0"/>
              <a:t> </a:t>
            </a:r>
            <a:r>
              <a:rPr lang="el-GR" dirty="0" err="1" smtClean="0"/>
              <a:t>ἦταν</a:t>
            </a:r>
            <a:r>
              <a:rPr lang="el-GR" dirty="0" smtClean="0"/>
              <a:t> </a:t>
            </a:r>
            <a:r>
              <a:rPr lang="el-GR" dirty="0" err="1" smtClean="0"/>
              <a:t>στενὲς</a:t>
            </a:r>
            <a:r>
              <a:rPr lang="el-GR" dirty="0" smtClean="0"/>
              <a:t> </a:t>
            </a:r>
            <a:r>
              <a:rPr lang="el-GR" dirty="0" err="1" smtClean="0"/>
              <a:t>οἱ</a:t>
            </a:r>
            <a:r>
              <a:rPr lang="el-GR" dirty="0" smtClean="0"/>
              <a:t> σχέσεις του </a:t>
            </a:r>
            <a:r>
              <a:rPr lang="el-GR" dirty="0" err="1" smtClean="0"/>
              <a:t>μὲ</a:t>
            </a:r>
            <a:r>
              <a:rPr lang="el-GR" dirty="0" smtClean="0"/>
              <a:t> </a:t>
            </a:r>
            <a:r>
              <a:rPr lang="el-GR" dirty="0" err="1" smtClean="0"/>
              <a:t>τὸν</a:t>
            </a:r>
            <a:r>
              <a:rPr lang="el-GR" dirty="0" smtClean="0"/>
              <a:t> </a:t>
            </a:r>
            <a:r>
              <a:rPr lang="el-GR" dirty="0" err="1" smtClean="0"/>
              <a:t>αὐτοκράτορα</a:t>
            </a:r>
            <a:r>
              <a:rPr lang="el-GR" dirty="0" smtClean="0"/>
              <a:t>, </a:t>
            </a:r>
            <a:r>
              <a:rPr lang="el-GR" dirty="0" err="1" smtClean="0"/>
              <a:t>ἀλλὰ</a:t>
            </a:r>
            <a:r>
              <a:rPr lang="el-GR" dirty="0" smtClean="0"/>
              <a:t> </a:t>
            </a:r>
            <a:r>
              <a:rPr lang="el-GR" dirty="0" err="1" smtClean="0"/>
              <a:t>ἐπίσης</a:t>
            </a:r>
            <a:r>
              <a:rPr lang="el-GR" dirty="0" smtClean="0"/>
              <a:t> </a:t>
            </a:r>
            <a:r>
              <a:rPr lang="el-GR" dirty="0" err="1" smtClean="0"/>
              <a:t>ὅτι</a:t>
            </a:r>
            <a:r>
              <a:rPr lang="el-GR" dirty="0" smtClean="0"/>
              <a:t> </a:t>
            </a:r>
            <a:r>
              <a:rPr lang="el-GR" dirty="0" err="1" smtClean="0"/>
              <a:t>εἶχε</a:t>
            </a:r>
            <a:r>
              <a:rPr lang="el-GR" dirty="0" smtClean="0"/>
              <a:t> </a:t>
            </a:r>
            <a:r>
              <a:rPr lang="el-GR" dirty="0" err="1" smtClean="0"/>
              <a:t>καὶ</a:t>
            </a:r>
            <a:r>
              <a:rPr lang="el-GR" dirty="0" smtClean="0"/>
              <a:t> </a:t>
            </a:r>
            <a:r>
              <a:rPr lang="el-GR" dirty="0" err="1" smtClean="0"/>
              <a:t>φιλοσοφικὰ</a:t>
            </a:r>
            <a:r>
              <a:rPr lang="el-GR" dirty="0" smtClean="0"/>
              <a:t> </a:t>
            </a:r>
            <a:r>
              <a:rPr lang="el-GR" dirty="0" err="1" smtClean="0"/>
              <a:t>ἐνδιαφέροντα</a:t>
            </a:r>
            <a:r>
              <a:rPr lang="el-GR" dirty="0" smtClean="0"/>
              <a:t>. </a:t>
            </a:r>
          </a:p>
          <a:p>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Τὸ</a:t>
            </a:r>
            <a:r>
              <a:rPr lang="el-GR" dirty="0" smtClean="0"/>
              <a:t> </a:t>
            </a:r>
            <a:r>
              <a:rPr lang="el-GR" dirty="0" err="1" smtClean="0"/>
              <a:t>ἱστορικὸ</a:t>
            </a:r>
            <a:r>
              <a:rPr lang="el-GR" dirty="0" smtClean="0"/>
              <a:t> </a:t>
            </a:r>
            <a:r>
              <a:rPr lang="el-GR" dirty="0" err="1" smtClean="0"/>
              <a:t>ἔργο</a:t>
            </a:r>
            <a:r>
              <a:rPr lang="el-GR" dirty="0" smtClean="0"/>
              <a:t> </a:t>
            </a:r>
            <a:r>
              <a:rPr lang="el-GR" dirty="0" err="1" smtClean="0"/>
              <a:t>τοῦ</a:t>
            </a:r>
            <a:r>
              <a:rPr lang="el-GR" dirty="0" smtClean="0"/>
              <a:t> </a:t>
            </a:r>
            <a:r>
              <a:rPr lang="el-GR" dirty="0" err="1" smtClean="0"/>
              <a:t>Ἰωάννου</a:t>
            </a:r>
            <a:r>
              <a:rPr lang="el-GR" dirty="0" smtClean="0"/>
              <a:t> </a:t>
            </a:r>
            <a:r>
              <a:rPr lang="el-GR" dirty="0" err="1" smtClean="0"/>
              <a:t>Κιννάμου</a:t>
            </a:r>
            <a:endParaRPr lang="el-GR" dirty="0"/>
          </a:p>
        </p:txBody>
      </p:sp>
      <p:sp>
        <p:nvSpPr>
          <p:cNvPr id="3" name="2 - Θέση περιεχομένου"/>
          <p:cNvSpPr>
            <a:spLocks noGrp="1"/>
          </p:cNvSpPr>
          <p:nvPr>
            <p:ph idx="1"/>
          </p:nvPr>
        </p:nvSpPr>
        <p:spPr>
          <a:xfrm>
            <a:off x="457200" y="1357298"/>
            <a:ext cx="8229600" cy="4768865"/>
          </a:xfrm>
        </p:spPr>
        <p:txBody>
          <a:bodyPr>
            <a:normAutofit fontScale="77500" lnSpcReduction="20000"/>
          </a:bodyPr>
          <a:lstStyle/>
          <a:p>
            <a:r>
              <a:rPr lang="el-GR" dirty="0" err="1" smtClean="0"/>
              <a:t>Τὸ</a:t>
            </a:r>
            <a:r>
              <a:rPr lang="el-GR" dirty="0" smtClean="0"/>
              <a:t> </a:t>
            </a:r>
            <a:r>
              <a:rPr lang="el-GR" dirty="0" err="1" smtClean="0"/>
              <a:t>ἱστορικὸ</a:t>
            </a:r>
            <a:r>
              <a:rPr lang="el-GR" dirty="0" smtClean="0"/>
              <a:t> </a:t>
            </a:r>
            <a:r>
              <a:rPr lang="el-GR" dirty="0" err="1" smtClean="0"/>
              <a:t>ἔργο</a:t>
            </a:r>
            <a:r>
              <a:rPr lang="el-GR" dirty="0" smtClean="0"/>
              <a:t> </a:t>
            </a:r>
            <a:r>
              <a:rPr lang="el-GR" dirty="0" err="1" smtClean="0"/>
              <a:t>τοῦ</a:t>
            </a:r>
            <a:r>
              <a:rPr lang="el-GR" dirty="0" smtClean="0"/>
              <a:t> </a:t>
            </a:r>
            <a:r>
              <a:rPr lang="el-GR" dirty="0" err="1" smtClean="0"/>
              <a:t>Κιννάμου</a:t>
            </a:r>
            <a:r>
              <a:rPr lang="el-GR" dirty="0" smtClean="0"/>
              <a:t> καλύπτει </a:t>
            </a:r>
            <a:r>
              <a:rPr lang="el-GR" dirty="0" err="1" smtClean="0"/>
              <a:t>τὸ</a:t>
            </a:r>
            <a:r>
              <a:rPr lang="el-GR" dirty="0" smtClean="0"/>
              <a:t> </a:t>
            </a:r>
            <a:r>
              <a:rPr lang="el-GR" dirty="0" err="1" smtClean="0"/>
              <a:t>χρονικὸ</a:t>
            </a:r>
            <a:r>
              <a:rPr lang="el-GR" dirty="0" smtClean="0"/>
              <a:t> διάστημα </a:t>
            </a:r>
            <a:r>
              <a:rPr lang="el-GR" dirty="0" err="1" smtClean="0"/>
              <a:t>ἀπὸ</a:t>
            </a:r>
            <a:r>
              <a:rPr lang="el-GR" dirty="0" smtClean="0"/>
              <a:t> </a:t>
            </a:r>
            <a:r>
              <a:rPr lang="el-GR" dirty="0" err="1" smtClean="0"/>
              <a:t>τὸ</a:t>
            </a:r>
            <a:r>
              <a:rPr lang="el-GR" dirty="0" smtClean="0"/>
              <a:t> 1118 </a:t>
            </a:r>
            <a:r>
              <a:rPr lang="el-GR" dirty="0" err="1" smtClean="0"/>
              <a:t>ἕως</a:t>
            </a:r>
            <a:r>
              <a:rPr lang="el-GR" dirty="0" smtClean="0"/>
              <a:t> </a:t>
            </a:r>
            <a:r>
              <a:rPr lang="el-GR" dirty="0" err="1" smtClean="0"/>
              <a:t>τὸ</a:t>
            </a:r>
            <a:r>
              <a:rPr lang="el-GR" dirty="0" smtClean="0"/>
              <a:t> 1176. </a:t>
            </a:r>
            <a:r>
              <a:rPr lang="el-GR" dirty="0" err="1" smtClean="0"/>
              <a:t>Δυστυχῶς</a:t>
            </a:r>
            <a:r>
              <a:rPr lang="el-GR" dirty="0" smtClean="0"/>
              <a:t>, ἡ </a:t>
            </a:r>
            <a:r>
              <a:rPr lang="el-GR" dirty="0" err="1" smtClean="0"/>
              <a:t>ἀφήγησή</a:t>
            </a:r>
            <a:r>
              <a:rPr lang="el-GR" dirty="0" smtClean="0"/>
              <a:t> του </a:t>
            </a:r>
            <a:r>
              <a:rPr lang="el-GR" dirty="0" err="1" smtClean="0"/>
              <a:t>σταματᾶ</a:t>
            </a:r>
            <a:r>
              <a:rPr lang="el-GR" dirty="0" smtClean="0"/>
              <a:t> </a:t>
            </a:r>
            <a:r>
              <a:rPr lang="el-GR" dirty="0" err="1" smtClean="0"/>
              <a:t>ἀπότομα</a:t>
            </a:r>
            <a:r>
              <a:rPr lang="el-GR" dirty="0" smtClean="0"/>
              <a:t> </a:t>
            </a:r>
            <a:r>
              <a:rPr lang="el-GR" dirty="0" err="1" smtClean="0"/>
              <a:t>στὶς</a:t>
            </a:r>
            <a:r>
              <a:rPr lang="el-GR" dirty="0" smtClean="0"/>
              <a:t> </a:t>
            </a:r>
            <a:r>
              <a:rPr lang="el-GR" dirty="0" err="1" smtClean="0"/>
              <a:t>παραμονὲς</a:t>
            </a:r>
            <a:r>
              <a:rPr lang="el-GR" dirty="0" smtClean="0"/>
              <a:t> </a:t>
            </a:r>
            <a:r>
              <a:rPr lang="el-GR" dirty="0" err="1" smtClean="0"/>
              <a:t>τῆς</a:t>
            </a:r>
            <a:r>
              <a:rPr lang="el-GR" dirty="0" smtClean="0"/>
              <a:t> μάχης </a:t>
            </a:r>
            <a:r>
              <a:rPr lang="el-GR" dirty="0" err="1" smtClean="0"/>
              <a:t>στὸ</a:t>
            </a:r>
            <a:r>
              <a:rPr lang="el-GR" dirty="0" smtClean="0"/>
              <a:t> Μυριοκέφαλο (1176). Πιστεύουμε </a:t>
            </a:r>
            <a:r>
              <a:rPr lang="el-GR" dirty="0" err="1" smtClean="0"/>
              <a:t>ὅτι</a:t>
            </a:r>
            <a:r>
              <a:rPr lang="el-GR" dirty="0" smtClean="0"/>
              <a:t> </a:t>
            </a:r>
            <a:r>
              <a:rPr lang="el-GR" dirty="0" err="1" smtClean="0"/>
              <a:t>ἔφθανε</a:t>
            </a:r>
            <a:r>
              <a:rPr lang="el-GR" dirty="0" smtClean="0"/>
              <a:t> μέχρι </a:t>
            </a:r>
            <a:r>
              <a:rPr lang="el-GR" dirty="0" err="1" smtClean="0"/>
              <a:t>τὸν</a:t>
            </a:r>
            <a:r>
              <a:rPr lang="el-GR" dirty="0" smtClean="0"/>
              <a:t> θάνατο </a:t>
            </a:r>
            <a:r>
              <a:rPr lang="el-GR" dirty="0" err="1" smtClean="0"/>
              <a:t>τοῦ</a:t>
            </a:r>
            <a:r>
              <a:rPr lang="el-GR" dirty="0" smtClean="0"/>
              <a:t> </a:t>
            </a:r>
            <a:r>
              <a:rPr lang="el-GR" dirty="0" err="1" smtClean="0"/>
              <a:t>Μανουὴλ</a:t>
            </a:r>
            <a:r>
              <a:rPr lang="el-GR" dirty="0" smtClean="0"/>
              <a:t> (1180), </a:t>
            </a:r>
            <a:r>
              <a:rPr lang="el-GR" dirty="0" err="1" smtClean="0"/>
              <a:t>ὅμως</a:t>
            </a:r>
            <a:r>
              <a:rPr lang="el-GR" dirty="0" smtClean="0"/>
              <a:t> </a:t>
            </a:r>
            <a:r>
              <a:rPr lang="el-GR" dirty="0" err="1" smtClean="0"/>
              <a:t>τὸ</a:t>
            </a:r>
            <a:r>
              <a:rPr lang="el-GR" dirty="0" smtClean="0"/>
              <a:t> </a:t>
            </a:r>
            <a:r>
              <a:rPr lang="el-GR" dirty="0" err="1" smtClean="0"/>
              <a:t>τμῆμα</a:t>
            </a:r>
            <a:r>
              <a:rPr lang="el-GR" dirty="0" smtClean="0"/>
              <a:t> </a:t>
            </a:r>
            <a:r>
              <a:rPr lang="el-GR" dirty="0" err="1" smtClean="0"/>
              <a:t>αὐτὸ</a:t>
            </a:r>
            <a:r>
              <a:rPr lang="el-GR" dirty="0" smtClean="0"/>
              <a:t> </a:t>
            </a:r>
            <a:r>
              <a:rPr lang="el-GR" dirty="0" err="1" smtClean="0"/>
              <a:t>τῆς</a:t>
            </a:r>
            <a:r>
              <a:rPr lang="el-GR" dirty="0" smtClean="0"/>
              <a:t> </a:t>
            </a:r>
            <a:r>
              <a:rPr lang="el-GR" dirty="0" err="1" smtClean="0"/>
              <a:t>Ἱστορίας</a:t>
            </a:r>
            <a:r>
              <a:rPr lang="el-GR" dirty="0" smtClean="0"/>
              <a:t> </a:t>
            </a:r>
            <a:r>
              <a:rPr lang="el-GR" dirty="0" err="1" smtClean="0"/>
              <a:t>ἔχει</a:t>
            </a:r>
            <a:r>
              <a:rPr lang="el-GR" dirty="0" smtClean="0"/>
              <a:t> </a:t>
            </a:r>
            <a:r>
              <a:rPr lang="el-GR" dirty="0" err="1" smtClean="0"/>
              <a:t>ἐκπέσει</a:t>
            </a:r>
            <a:r>
              <a:rPr lang="el-GR" dirty="0" smtClean="0"/>
              <a:t>. </a:t>
            </a:r>
            <a:r>
              <a:rPr lang="el-GR" dirty="0" err="1" smtClean="0"/>
              <a:t>Τὸ</a:t>
            </a:r>
            <a:r>
              <a:rPr lang="el-GR" dirty="0" smtClean="0"/>
              <a:t> </a:t>
            </a:r>
            <a:r>
              <a:rPr lang="el-GR" dirty="0" err="1" smtClean="0"/>
              <a:t>ἔργο</a:t>
            </a:r>
            <a:r>
              <a:rPr lang="el-GR" dirty="0" smtClean="0"/>
              <a:t> του περιλαμβάνει </a:t>
            </a:r>
            <a:r>
              <a:rPr lang="el-GR" dirty="0" err="1" smtClean="0"/>
              <a:t>ἐν</a:t>
            </a:r>
            <a:r>
              <a:rPr lang="el-GR" dirty="0" smtClean="0"/>
              <a:t> </a:t>
            </a:r>
            <a:r>
              <a:rPr lang="el-GR" dirty="0" err="1" smtClean="0"/>
              <a:t>συντομίᾳ</a:t>
            </a:r>
            <a:r>
              <a:rPr lang="el-GR" dirty="0" smtClean="0"/>
              <a:t> </a:t>
            </a:r>
            <a:r>
              <a:rPr lang="el-GR" dirty="0" err="1" smtClean="0"/>
              <a:t>τὰ</a:t>
            </a:r>
            <a:r>
              <a:rPr lang="el-GR" dirty="0" smtClean="0"/>
              <a:t> γεγονότα </a:t>
            </a:r>
            <a:r>
              <a:rPr lang="el-GR" dirty="0" err="1" smtClean="0"/>
              <a:t>τῆς</a:t>
            </a:r>
            <a:r>
              <a:rPr lang="el-GR" dirty="0" smtClean="0"/>
              <a:t> βασιλείας </a:t>
            </a:r>
            <a:r>
              <a:rPr lang="el-GR" dirty="0" err="1" smtClean="0"/>
              <a:t>τοῦ</a:t>
            </a:r>
            <a:r>
              <a:rPr lang="el-GR" dirty="0" smtClean="0"/>
              <a:t> </a:t>
            </a:r>
            <a:r>
              <a:rPr lang="el-GR" dirty="0" err="1" smtClean="0"/>
              <a:t>Ἰωάννου</a:t>
            </a:r>
            <a:r>
              <a:rPr lang="el-GR" dirty="0" smtClean="0"/>
              <a:t> </a:t>
            </a:r>
            <a:r>
              <a:rPr lang="el-GR" dirty="0" err="1" smtClean="0"/>
              <a:t>Κομνηνοῦ</a:t>
            </a:r>
            <a:r>
              <a:rPr lang="el-GR" dirty="0" smtClean="0"/>
              <a:t> (1118-1143) </a:t>
            </a:r>
            <a:r>
              <a:rPr lang="el-GR" dirty="0" err="1" smtClean="0"/>
              <a:t>καὶ</a:t>
            </a:r>
            <a:r>
              <a:rPr lang="el-GR" dirty="0" smtClean="0"/>
              <a:t> </a:t>
            </a:r>
            <a:r>
              <a:rPr lang="el-GR" dirty="0" err="1" smtClean="0"/>
              <a:t>μὲ</a:t>
            </a:r>
            <a:r>
              <a:rPr lang="el-GR" dirty="0" smtClean="0"/>
              <a:t> </a:t>
            </a:r>
            <a:r>
              <a:rPr lang="el-GR" dirty="0" err="1" smtClean="0"/>
              <a:t>πολλὲς</a:t>
            </a:r>
            <a:r>
              <a:rPr lang="el-GR" dirty="0" smtClean="0"/>
              <a:t> λεπτομέρειες </a:t>
            </a:r>
            <a:r>
              <a:rPr lang="el-GR" dirty="0" err="1" smtClean="0"/>
              <a:t>τὰ</a:t>
            </a:r>
            <a:r>
              <a:rPr lang="el-GR" dirty="0" smtClean="0"/>
              <a:t> γεγονότα </a:t>
            </a:r>
            <a:r>
              <a:rPr lang="el-GR" dirty="0" err="1" smtClean="0"/>
              <a:t>τῆς</a:t>
            </a:r>
            <a:r>
              <a:rPr lang="el-GR" dirty="0" smtClean="0"/>
              <a:t> βασιλείας </a:t>
            </a:r>
            <a:r>
              <a:rPr lang="el-GR" dirty="0" err="1" smtClean="0"/>
              <a:t>τοῦ</a:t>
            </a:r>
            <a:r>
              <a:rPr lang="el-GR" dirty="0" smtClean="0"/>
              <a:t> </a:t>
            </a:r>
            <a:r>
              <a:rPr lang="el-GR" dirty="0" err="1" smtClean="0"/>
              <a:t>Μανουὴλ</a:t>
            </a:r>
            <a:r>
              <a:rPr lang="el-GR" dirty="0" smtClean="0"/>
              <a:t> </a:t>
            </a:r>
            <a:r>
              <a:rPr lang="el-GR" dirty="0" err="1" smtClean="0"/>
              <a:t>Κομνηνοῦ</a:t>
            </a:r>
            <a:r>
              <a:rPr lang="el-GR" dirty="0" smtClean="0"/>
              <a:t> (1143-1180), </a:t>
            </a:r>
            <a:r>
              <a:rPr lang="el-GR" dirty="0" err="1" smtClean="0"/>
              <a:t>μὲ</a:t>
            </a:r>
            <a:r>
              <a:rPr lang="el-GR" dirty="0" smtClean="0"/>
              <a:t> </a:t>
            </a:r>
            <a:r>
              <a:rPr lang="el-GR" dirty="0" err="1" smtClean="0"/>
              <a:t>ἐξαίρεση</a:t>
            </a:r>
            <a:r>
              <a:rPr lang="el-GR" dirty="0" smtClean="0"/>
              <a:t>, </a:t>
            </a:r>
            <a:r>
              <a:rPr lang="el-GR" dirty="0" err="1" smtClean="0"/>
              <a:t>ὅπως</a:t>
            </a:r>
            <a:r>
              <a:rPr lang="el-GR" dirty="0" smtClean="0"/>
              <a:t> </a:t>
            </a:r>
            <a:r>
              <a:rPr lang="el-GR" dirty="0" err="1" smtClean="0"/>
              <a:t>ἀναφέρθηκε</a:t>
            </a:r>
            <a:r>
              <a:rPr lang="el-GR" dirty="0" smtClean="0"/>
              <a:t>, </a:t>
            </a:r>
            <a:r>
              <a:rPr lang="el-GR" dirty="0" err="1" smtClean="0"/>
              <a:t>τὸ</a:t>
            </a:r>
            <a:r>
              <a:rPr lang="el-GR" dirty="0" smtClean="0"/>
              <a:t> </a:t>
            </a:r>
            <a:r>
              <a:rPr lang="el-GR" dirty="0" err="1" smtClean="0"/>
              <a:t>τελευταῖο</a:t>
            </a:r>
            <a:r>
              <a:rPr lang="el-GR" dirty="0" smtClean="0"/>
              <a:t> </a:t>
            </a:r>
            <a:r>
              <a:rPr lang="el-GR" dirty="0" err="1" smtClean="0"/>
              <a:t>τμῆμα</a:t>
            </a:r>
            <a:r>
              <a:rPr lang="el-GR" dirty="0" smtClean="0"/>
              <a:t> της.</a:t>
            </a:r>
            <a:endParaRPr lang="en-US" dirty="0" smtClean="0"/>
          </a:p>
          <a:p>
            <a:r>
              <a:rPr lang="el-GR" dirty="0" smtClean="0"/>
              <a:t>Βιβλιογραφία: </a:t>
            </a:r>
            <a:r>
              <a:rPr lang="el-GR" dirty="0" err="1" smtClean="0"/>
              <a:t>Ἀναστάσιος</a:t>
            </a:r>
            <a:r>
              <a:rPr lang="el-GR" dirty="0" smtClean="0"/>
              <a:t> </a:t>
            </a:r>
            <a:r>
              <a:rPr lang="el-GR" dirty="0" err="1" smtClean="0"/>
              <a:t>Δελέογλου</a:t>
            </a:r>
            <a:r>
              <a:rPr lang="el-GR" dirty="0" smtClean="0"/>
              <a:t>, </a:t>
            </a:r>
            <a:r>
              <a:rPr lang="el-GR" i="1" dirty="0" err="1" smtClean="0"/>
              <a:t>Συμβολὴ</a:t>
            </a:r>
            <a:r>
              <a:rPr lang="el-GR" i="1" dirty="0" smtClean="0"/>
              <a:t> </a:t>
            </a:r>
            <a:r>
              <a:rPr lang="el-GR" i="1" dirty="0" err="1" smtClean="0"/>
              <a:t>στὴ</a:t>
            </a:r>
            <a:r>
              <a:rPr lang="el-GR" i="1" dirty="0" smtClean="0"/>
              <a:t> μελέτη </a:t>
            </a:r>
            <a:r>
              <a:rPr lang="el-GR" i="1" dirty="0" err="1" smtClean="0"/>
              <a:t>τοῦ</a:t>
            </a:r>
            <a:r>
              <a:rPr lang="el-GR" i="1" dirty="0" smtClean="0"/>
              <a:t> </a:t>
            </a:r>
            <a:r>
              <a:rPr lang="el-GR" i="1" dirty="0" err="1" smtClean="0"/>
              <a:t>ἱστορικοῦ</a:t>
            </a:r>
            <a:r>
              <a:rPr lang="el-GR" i="1" dirty="0" smtClean="0"/>
              <a:t> </a:t>
            </a:r>
            <a:r>
              <a:rPr lang="el-GR" i="1" dirty="0" err="1" smtClean="0"/>
              <a:t>ἔργου</a:t>
            </a:r>
            <a:r>
              <a:rPr lang="el-GR" i="1" dirty="0" smtClean="0"/>
              <a:t> </a:t>
            </a:r>
            <a:r>
              <a:rPr lang="el-GR" i="1" dirty="0" err="1" smtClean="0"/>
              <a:t>τοῦ</a:t>
            </a:r>
            <a:r>
              <a:rPr lang="el-GR" i="1" dirty="0" smtClean="0"/>
              <a:t> </a:t>
            </a:r>
            <a:r>
              <a:rPr lang="el-GR" i="1" dirty="0" err="1" smtClean="0"/>
              <a:t>Ἰωάννου</a:t>
            </a:r>
            <a:r>
              <a:rPr lang="el-GR" i="1" dirty="0" smtClean="0"/>
              <a:t> </a:t>
            </a:r>
            <a:r>
              <a:rPr lang="el-GR" i="1" dirty="0" err="1" smtClean="0"/>
              <a:t>Κιννάμου</a:t>
            </a:r>
            <a:r>
              <a:rPr lang="el-GR" i="1" dirty="0" smtClean="0"/>
              <a:t>, </a:t>
            </a:r>
            <a:r>
              <a:rPr lang="el-GR" dirty="0" smtClean="0"/>
              <a:t>Σέρρες 2016. </a:t>
            </a:r>
            <a:endParaRPr lang="en-US"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Ἡ δεύτερη σταυροφορία</a:t>
            </a:r>
            <a:endParaRPr lang="el-GR" dirty="0"/>
          </a:p>
        </p:txBody>
      </p:sp>
      <p:sp>
        <p:nvSpPr>
          <p:cNvPr id="3" name="2 - Θέση περιεχομένου"/>
          <p:cNvSpPr>
            <a:spLocks noGrp="1"/>
          </p:cNvSpPr>
          <p:nvPr>
            <p:ph idx="1"/>
          </p:nvPr>
        </p:nvSpPr>
        <p:spPr/>
        <p:txBody>
          <a:bodyPr/>
          <a:lstStyle/>
          <a:p>
            <a:r>
              <a:rPr lang="el-GR" dirty="0" smtClean="0"/>
              <a:t>Η </a:t>
            </a:r>
            <a:r>
              <a:rPr lang="el-GR" b="1" dirty="0" smtClean="0"/>
              <a:t>Δεύτερη Σταυροφορία</a:t>
            </a:r>
            <a:r>
              <a:rPr lang="el-GR" dirty="0" smtClean="0"/>
              <a:t> ήταν μία προσπάθεια της Δύσης να αντεπιτεθεί στην όλο και αυξανόμενη πίεση των Σελτζούκων Τούρκων. Ξεκίνησε το 1147 και τερματίστηκε το 1149 επιτυγχάνοντας να χειροτερέψει την κατάσταση για τα σταυροφορικά κράτη, αλλά και να μεγαλώσει το χάσμα μεταξύ της δυτικής Χριστιανοσύνης και της </a:t>
            </a:r>
            <a:r>
              <a:rPr lang="el-GR" dirty="0" smtClean="0">
                <a:hlinkClick r:id="rId2" tooltip="Βυζαντινή Αυτοκρατορία"/>
              </a:rPr>
              <a:t>Βυζαντινής Αυτοκρατορίας</a:t>
            </a:r>
            <a:r>
              <a:rPr lang="el-GR" dirty="0" smtClean="0"/>
              <a:t>.</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πορεία των Γερμανών</a:t>
            </a:r>
            <a:br>
              <a:rPr lang="el-GR" dirty="0" smtClean="0"/>
            </a:br>
            <a:endParaRPr lang="el-GR" dirty="0"/>
          </a:p>
        </p:txBody>
      </p:sp>
      <p:sp>
        <p:nvSpPr>
          <p:cNvPr id="3" name="2 - Θέση περιεχομένου"/>
          <p:cNvSpPr>
            <a:spLocks noGrp="1"/>
          </p:cNvSpPr>
          <p:nvPr>
            <p:ph idx="1"/>
          </p:nvPr>
        </p:nvSpPr>
        <p:spPr>
          <a:xfrm>
            <a:off x="457200" y="1000108"/>
            <a:ext cx="8229600" cy="5126055"/>
          </a:xfrm>
        </p:spPr>
        <p:txBody>
          <a:bodyPr>
            <a:noAutofit/>
          </a:bodyPr>
          <a:lstStyle/>
          <a:p>
            <a:r>
              <a:rPr lang="el-GR" sz="2400" dirty="0" smtClean="0"/>
              <a:t>Τον Μάιο του 1147 ο </a:t>
            </a:r>
            <a:r>
              <a:rPr lang="el-GR" sz="2400" dirty="0" err="1" smtClean="0"/>
              <a:t>Κορράδος</a:t>
            </a:r>
            <a:r>
              <a:rPr lang="el-GR" sz="2400" dirty="0" smtClean="0"/>
              <a:t> </a:t>
            </a:r>
            <a:r>
              <a:rPr lang="el-GR" sz="2400" dirty="0" err="1" smtClean="0"/>
              <a:t>Γ΄</a:t>
            </a:r>
            <a:r>
              <a:rPr lang="el-GR" sz="2400" dirty="0" smtClean="0"/>
              <a:t> με τα γερμανικά στρατεύματα ξεκίνησε για την Ανατολή. Οι Γερμανοί διέσχισαν χωρίς αναταραχές την </a:t>
            </a:r>
            <a:r>
              <a:rPr lang="el-GR" sz="2400" dirty="0" smtClean="0">
                <a:hlinkClick r:id="rId2" tooltip="Ουγγαρία"/>
              </a:rPr>
              <a:t>Ουγγαρία</a:t>
            </a:r>
            <a:r>
              <a:rPr lang="el-GR" sz="2400" dirty="0" smtClean="0"/>
              <a:t> και συνέχισαν ειρηνικά και κατά την είσοδό τους στη </a:t>
            </a:r>
            <a:r>
              <a:rPr lang="el-GR" sz="2400" dirty="0" smtClean="0">
                <a:hlinkClick r:id="rId3" tooltip="Βυζαντινή Αυτοκρατορία"/>
              </a:rPr>
              <a:t>Βυζαντινή Αυτοκρατορία</a:t>
            </a:r>
            <a:r>
              <a:rPr lang="el-GR" sz="2400" dirty="0" smtClean="0"/>
              <a:t>. Ο Μανουήλ </a:t>
            </a:r>
            <a:r>
              <a:rPr lang="el-GR" sz="2400" dirty="0" err="1" smtClean="0"/>
              <a:t>Α΄</a:t>
            </a:r>
            <a:r>
              <a:rPr lang="el-GR" sz="2400" dirty="0" smtClean="0"/>
              <a:t> Κομνηνός ήλπιζε ότι θα κατάφερνε να τους κρατήσει μακριά από την </a:t>
            </a:r>
            <a:r>
              <a:rPr lang="el-GR" sz="2400" err="1" smtClean="0"/>
              <a:t>Κωνσταντινούπολη</a:t>
            </a:r>
            <a:r>
              <a:rPr lang="el-GR" sz="2400" smtClean="0"/>
              <a:t>. Στη </a:t>
            </a:r>
            <a:r>
              <a:rPr lang="el-GR" sz="2400" dirty="0" smtClean="0"/>
              <a:t>Φιλιππούπολη έγιναν κάποιες συγκρούσεις, που συνεχίστηκαν και στην Αδριανούπολη με μεγαλύτερη σφοδρότητα. Οι Γερμανοί τελικά έφτασαν στα περίχωρα της </a:t>
            </a:r>
            <a:r>
              <a:rPr lang="el-GR" sz="2400" dirty="0" smtClean="0">
                <a:hlinkClick r:id="rId4" tooltip="Κωνσταντινούπολη"/>
              </a:rPr>
              <a:t>Κωνσταντινούπολης</a:t>
            </a:r>
            <a:r>
              <a:rPr lang="el-GR" sz="2400" dirty="0" smtClean="0"/>
              <a:t> και ο </a:t>
            </a:r>
            <a:r>
              <a:rPr lang="el-GR" sz="2400" dirty="0" err="1" smtClean="0"/>
              <a:t>Κορράδος</a:t>
            </a:r>
            <a:r>
              <a:rPr lang="el-GR" sz="2400" dirty="0" smtClean="0"/>
              <a:t> </a:t>
            </a:r>
            <a:r>
              <a:rPr lang="el-GR" sz="2400" dirty="0" err="1" smtClean="0"/>
              <a:t>Γ΄</a:t>
            </a:r>
            <a:r>
              <a:rPr lang="el-GR" sz="2400" dirty="0" smtClean="0"/>
              <a:t> πρότεινε ότι ο Μανουήλ θα έπρεπε να βγει από </a:t>
            </a:r>
            <a:r>
              <a:rPr lang="el-GR" sz="2400" smtClean="0"/>
              <a:t>την Πόλη </a:t>
            </a:r>
            <a:r>
              <a:rPr lang="el-GR" sz="2400" dirty="0" smtClean="0"/>
              <a:t>προς συνάντησή του, πράγμα που θα εκλαμβανόταν ως νεύμα υποτέλειας</a:t>
            </a:r>
            <a:r>
              <a:rPr lang="el-GR" sz="2400" smtClean="0"/>
              <a:t>. </a:t>
            </a:r>
            <a:endParaRPr lang="el-GR"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0000" lnSpcReduction="20000"/>
          </a:bodyPr>
          <a:lstStyle/>
          <a:p>
            <a:r>
              <a:rPr lang="el-GR" smtClean="0"/>
              <a:t> </a:t>
            </a:r>
            <a:r>
              <a:rPr lang="el-GR" sz="4000" smtClean="0"/>
              <a:t>Όπως ήταν φυσικό, ο Μανουήλ Α΄ απέρριψε την πρόταση, και ο Κορράδος Γ΄ εγκαταστάθηκε στην άλλη ακτή του Χρυσού Κέρατος, έναντι του Παλατίου των Βλαχερνών. Ο Μανουήλ Α΄ προκάλεσε σύγκρουση με ένα τμήμα του γερμανικού στρατεύματος, κατά την οποία οι Γερμανοί υπέστησαν σοβαρές απώλειες. Αμέσως </a:t>
            </a:r>
            <a:r>
              <a:rPr lang="el-GR" sz="4000" dirty="0" smtClean="0"/>
              <a:t>μετά τη σύγκρουση, ο Μανουήλ </a:t>
            </a:r>
            <a:r>
              <a:rPr lang="el-GR" sz="4000" dirty="0" err="1" smtClean="0"/>
              <a:t>Α΄</a:t>
            </a:r>
            <a:r>
              <a:rPr lang="el-GR" sz="4000" dirty="0" smtClean="0"/>
              <a:t> προσπάθησε να κάνει τον </a:t>
            </a:r>
            <a:r>
              <a:rPr lang="el-GR" sz="4000" dirty="0" err="1" smtClean="0"/>
              <a:t>Κορράδο</a:t>
            </a:r>
            <a:r>
              <a:rPr lang="el-GR" sz="4000" dirty="0" smtClean="0"/>
              <a:t> </a:t>
            </a:r>
            <a:r>
              <a:rPr lang="el-GR" sz="4000" dirty="0" err="1" smtClean="0"/>
              <a:t>Γ΄</a:t>
            </a:r>
            <a:r>
              <a:rPr lang="el-GR" sz="4000" dirty="0" smtClean="0"/>
              <a:t> να αποδεχθεί τη Βυζαντινή επικυριαρχία, με επιστολή στην οποία κατ' </a:t>
            </a:r>
            <a:r>
              <a:rPr lang="el-GR" sz="4000" dirty="0" err="1" smtClean="0"/>
              <a:t>εξακολούθησιν</a:t>
            </a:r>
            <a:r>
              <a:rPr lang="el-GR" sz="4000" dirty="0" smtClean="0"/>
              <a:t> του υποδείκνυε ότι η διάκριση απέναντι σε δύο εμπολέμους δεν γίνεται με βάση την αριθμητική υπεροχή, αλλά με βάση την υπεροχή και τις πολεμικές ικανότητες των στρατευμάτων</a:t>
            </a:r>
            <a:r>
              <a:rPr lang="el-GR" sz="4000" smtClean="0"/>
              <a:t>. </a:t>
            </a:r>
            <a:endParaRPr lang="el-GR"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Autofit/>
          </a:bodyPr>
          <a:lstStyle/>
          <a:p>
            <a:r>
              <a:rPr lang="el-GR" sz="2800" smtClean="0"/>
              <a:t>Ακολούθησαν διαπραγματεύσεις, κατά τις οποίες η γερμανική πλευρά ήταν ιδιαίτερα προσεκτική στο να μην κάνει παραχωρήσεις, που θα μπορούσαν να ερμηνευθούν ως αναγνώριση της Βυζαντινής Αυτοκρατορικής επικυριαρχίας. Τελικά, στα τέλη Σεπτεμβρίου, το γερμανικό στράτευμα ξεκίνησε με σκοπό να διασχίσει τη </a:t>
            </a:r>
            <a:r>
              <a:rPr lang="el-GR" sz="2800" smtClean="0">
                <a:hlinkClick r:id="rId2" tooltip="Μικρά Ασία"/>
              </a:rPr>
              <a:t>Μικρά Ασία</a:t>
            </a:r>
            <a:r>
              <a:rPr lang="el-GR" sz="2800" smtClean="0"/>
              <a:t>, χωρίς να περιμένει τους Γάλλους. Όμως σε μία ενέδρα των Τούρκων στο Δορύλαιο οι περισσότεροι σταυροφόροι σκοτώθηκαν. Όσοι έζησαν επέστρεψαν στην Κωνσταντινούπολη.</a:t>
            </a:r>
            <a:endParaRPr lang="el-GR"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Σταυροφορικά κράτη της ανατολής κατά τον 12</a:t>
            </a:r>
            <a:r>
              <a:rPr lang="el-GR" baseline="30000" dirty="0" smtClean="0"/>
              <a:t>ο</a:t>
            </a:r>
            <a:r>
              <a:rPr lang="el-GR" dirty="0" smtClean="0"/>
              <a:t> αιώνα</a:t>
            </a:r>
            <a:endParaRPr lang="el-GR" dirty="0"/>
          </a:p>
        </p:txBody>
      </p:sp>
      <p:pic>
        <p:nvPicPr>
          <p:cNvPr id="1026" name="Picture 2" descr="C:\Users\tasos\Downloads\Asia_minor_1140.jpg"/>
          <p:cNvPicPr>
            <a:picLocks noGrp="1" noChangeAspect="1" noChangeArrowheads="1"/>
          </p:cNvPicPr>
          <p:nvPr>
            <p:ph idx="1"/>
          </p:nvPr>
        </p:nvPicPr>
        <p:blipFill>
          <a:blip r:embed="rId2"/>
          <a:srcRect/>
          <a:stretch>
            <a:fillRect/>
          </a:stretch>
        </p:blipFill>
        <p:spPr bwMode="auto">
          <a:xfrm>
            <a:off x="1714480" y="1500174"/>
            <a:ext cx="5572164" cy="507209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Ἐρώτηση 1</a:t>
            </a:r>
            <a:endParaRPr lang="el-GR"/>
          </a:p>
        </p:txBody>
      </p:sp>
      <p:sp>
        <p:nvSpPr>
          <p:cNvPr id="3" name="2 - Θέση περιεχομένου"/>
          <p:cNvSpPr>
            <a:spLocks noGrp="1"/>
          </p:cNvSpPr>
          <p:nvPr>
            <p:ph idx="1"/>
          </p:nvPr>
        </p:nvSpPr>
        <p:spPr/>
        <p:txBody>
          <a:bodyPr/>
          <a:lstStyle/>
          <a:p>
            <a:r>
              <a:rPr lang="el-GR" smtClean="0"/>
              <a:t>Μὲ ποιῶν τὴν πρωτοβουλία ἔγιναν οἱ σταυροφορίες καὶ ποῦ ἀπέβλεπαν; </a:t>
            </a:r>
            <a:endParaRPr lang="el-G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tasos\Pictures\Σταυροφορικά κράτη.png"/>
          <p:cNvPicPr>
            <a:picLocks noGrp="1" noChangeAspect="1" noChangeArrowheads="1"/>
          </p:cNvPicPr>
          <p:nvPr>
            <p:ph idx="1"/>
          </p:nvPr>
        </p:nvPicPr>
        <p:blipFill>
          <a:blip r:embed="rId2"/>
          <a:srcRect/>
          <a:stretch>
            <a:fillRect/>
          </a:stretch>
        </p:blipFill>
        <p:spPr bwMode="auto">
          <a:xfrm>
            <a:off x="2908043" y="1600200"/>
            <a:ext cx="3327914" cy="452596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τρεις πρώτες σταυροφορίες</a:t>
            </a:r>
            <a:endParaRPr lang="el-GR" dirty="0"/>
          </a:p>
        </p:txBody>
      </p:sp>
      <p:pic>
        <p:nvPicPr>
          <p:cNvPr id="2050" name="Picture 2" descr="C:\Users\tasos\Pictures\Οι πρώτες σταυροφορίες.jpg"/>
          <p:cNvPicPr>
            <a:picLocks noGrp="1" noChangeAspect="1" noChangeArrowheads="1"/>
          </p:cNvPicPr>
          <p:nvPr>
            <p:ph idx="1"/>
          </p:nvPr>
        </p:nvPicPr>
        <p:blipFill>
          <a:blip r:embed="rId2" cstate="print"/>
          <a:srcRect/>
          <a:stretch>
            <a:fillRect/>
          </a:stretch>
        </p:blipFill>
        <p:spPr bwMode="auto">
          <a:xfrm>
            <a:off x="1018688" y="1600200"/>
            <a:ext cx="7106623" cy="4525963"/>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Στόχοι</a:t>
            </a:r>
            <a:endParaRPr lang="el-GR" dirty="0"/>
          </a:p>
        </p:txBody>
      </p:sp>
      <p:sp>
        <p:nvSpPr>
          <p:cNvPr id="3" name="2 - Θέση περιεχομένου"/>
          <p:cNvSpPr>
            <a:spLocks noGrp="1"/>
          </p:cNvSpPr>
          <p:nvPr>
            <p:ph idx="1"/>
          </p:nvPr>
        </p:nvSpPr>
        <p:spPr/>
        <p:txBody>
          <a:bodyPr/>
          <a:lstStyle/>
          <a:p>
            <a:r>
              <a:rPr lang="el-GR" dirty="0" smtClean="0"/>
              <a:t>Να διερευνηθούν οι στόχοι της Β’ σταυροφορίας από τους μαθητές</a:t>
            </a:r>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Ἡ </a:t>
            </a:r>
            <a:r>
              <a:rPr lang="el-GR" dirty="0" err="1" smtClean="0"/>
              <a:t>πραγματικὴ</a:t>
            </a:r>
            <a:r>
              <a:rPr lang="el-GR" dirty="0" smtClean="0"/>
              <a:t> </a:t>
            </a:r>
            <a:r>
              <a:rPr lang="el-GR" dirty="0" err="1" smtClean="0"/>
              <a:t>αἰτία</a:t>
            </a:r>
            <a:r>
              <a:rPr lang="el-GR" dirty="0" smtClean="0"/>
              <a:t> </a:t>
            </a:r>
            <a:r>
              <a:rPr lang="el-GR" dirty="0" err="1" smtClean="0"/>
              <a:t>τῆς</a:t>
            </a:r>
            <a:r>
              <a:rPr lang="el-GR" dirty="0" smtClean="0"/>
              <a:t> </a:t>
            </a:r>
            <a:r>
              <a:rPr lang="el-GR" dirty="0" err="1" smtClean="0"/>
              <a:t>ἐκστρατείας</a:t>
            </a:r>
            <a:r>
              <a:rPr lang="el-GR" dirty="0" smtClean="0"/>
              <a:t> </a:t>
            </a:r>
            <a:r>
              <a:rPr lang="el-GR" dirty="0" err="1" smtClean="0"/>
              <a:t>τῶν</a:t>
            </a:r>
            <a:r>
              <a:rPr lang="el-GR" dirty="0" smtClean="0"/>
              <a:t> σταυροφόρων</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a:t>
            </a:r>
            <a:r>
              <a:rPr lang="el-GR" dirty="0" err="1" smtClean="0"/>
              <a:t>Κελτοὶ</a:t>
            </a:r>
            <a:r>
              <a:rPr lang="el-GR" dirty="0" smtClean="0"/>
              <a:t> </a:t>
            </a:r>
            <a:r>
              <a:rPr lang="el-GR" dirty="0" err="1" smtClean="0"/>
              <a:t>γὰρ</a:t>
            </a:r>
            <a:r>
              <a:rPr lang="el-GR" dirty="0" smtClean="0"/>
              <a:t> </a:t>
            </a:r>
            <a:r>
              <a:rPr lang="el-GR" dirty="0" err="1" smtClean="0"/>
              <a:t>καὶ</a:t>
            </a:r>
            <a:r>
              <a:rPr lang="el-GR" dirty="0" smtClean="0"/>
              <a:t> </a:t>
            </a:r>
            <a:r>
              <a:rPr lang="el-GR" dirty="0" err="1" smtClean="0"/>
              <a:t>Γερμανοὶ</a:t>
            </a:r>
            <a:r>
              <a:rPr lang="el-GR" dirty="0" smtClean="0"/>
              <a:t> </a:t>
            </a:r>
            <a:r>
              <a:rPr lang="el-GR" dirty="0" err="1" smtClean="0"/>
              <a:t>καὶ</a:t>
            </a:r>
            <a:r>
              <a:rPr lang="el-GR" dirty="0" smtClean="0"/>
              <a:t> </a:t>
            </a:r>
            <a:r>
              <a:rPr lang="el-GR" dirty="0" err="1" smtClean="0"/>
              <a:t>τὸ</a:t>
            </a:r>
            <a:r>
              <a:rPr lang="el-GR" dirty="0" smtClean="0"/>
              <a:t> </a:t>
            </a:r>
            <a:r>
              <a:rPr lang="el-GR" dirty="0" err="1" smtClean="0"/>
              <a:t>Γαλατῶν</a:t>
            </a:r>
            <a:r>
              <a:rPr lang="el-GR" dirty="0" smtClean="0"/>
              <a:t> </a:t>
            </a:r>
            <a:r>
              <a:rPr lang="el-GR" dirty="0" err="1" smtClean="0"/>
              <a:t>ἔθνος</a:t>
            </a:r>
            <a:r>
              <a:rPr lang="el-GR" dirty="0" smtClean="0"/>
              <a:t> </a:t>
            </a:r>
            <a:r>
              <a:rPr lang="el-GR" dirty="0" err="1" smtClean="0"/>
              <a:t>καὶ</a:t>
            </a:r>
            <a:r>
              <a:rPr lang="el-GR" dirty="0" smtClean="0"/>
              <a:t> </a:t>
            </a:r>
            <a:r>
              <a:rPr lang="el-GR" dirty="0" err="1" smtClean="0"/>
              <a:t>ὅσα</a:t>
            </a:r>
            <a:r>
              <a:rPr lang="el-GR" dirty="0" smtClean="0"/>
              <a:t> </a:t>
            </a:r>
            <a:r>
              <a:rPr lang="el-GR" dirty="0" err="1" smtClean="0"/>
              <a:t>τὴν</a:t>
            </a:r>
            <a:r>
              <a:rPr lang="el-GR" dirty="0" smtClean="0"/>
              <a:t> </a:t>
            </a:r>
            <a:r>
              <a:rPr lang="el-GR" dirty="0" err="1" smtClean="0"/>
              <a:t>παλαιὰν</a:t>
            </a:r>
            <a:r>
              <a:rPr lang="el-GR" dirty="0" smtClean="0"/>
              <a:t> </a:t>
            </a:r>
            <a:r>
              <a:rPr lang="el-GR" dirty="0" err="1" smtClean="0"/>
              <a:t>ἀμφινέμονται</a:t>
            </a:r>
            <a:r>
              <a:rPr lang="el-GR" dirty="0" smtClean="0"/>
              <a:t> </a:t>
            </a:r>
            <a:r>
              <a:rPr lang="el-GR" dirty="0" err="1" smtClean="0"/>
              <a:t>Ῥώμην</a:t>
            </a:r>
            <a:r>
              <a:rPr lang="el-GR" dirty="0" smtClean="0"/>
              <a:t>, </a:t>
            </a:r>
            <a:r>
              <a:rPr lang="el-GR" dirty="0" err="1" smtClean="0"/>
              <a:t>Βρίττιοί</a:t>
            </a:r>
            <a:r>
              <a:rPr lang="el-GR" dirty="0" smtClean="0"/>
              <a:t> </a:t>
            </a:r>
            <a:r>
              <a:rPr lang="el-GR" dirty="0" err="1" smtClean="0"/>
              <a:t>τε</a:t>
            </a:r>
            <a:r>
              <a:rPr lang="el-GR" dirty="0" smtClean="0"/>
              <a:t> </a:t>
            </a:r>
            <a:r>
              <a:rPr lang="el-GR" dirty="0" err="1" smtClean="0"/>
              <a:t>καὶ</a:t>
            </a:r>
            <a:r>
              <a:rPr lang="el-GR" dirty="0" smtClean="0"/>
              <a:t> </a:t>
            </a:r>
            <a:r>
              <a:rPr lang="el-GR" dirty="0" err="1" smtClean="0"/>
              <a:t>Βρετανοὶ</a:t>
            </a:r>
            <a:r>
              <a:rPr lang="el-GR" dirty="0" smtClean="0"/>
              <a:t> </a:t>
            </a:r>
            <a:r>
              <a:rPr lang="el-GR" dirty="0" err="1" smtClean="0"/>
              <a:t>καὶ</a:t>
            </a:r>
            <a:r>
              <a:rPr lang="el-GR" dirty="0" smtClean="0"/>
              <a:t> </a:t>
            </a:r>
            <a:r>
              <a:rPr lang="el-GR" dirty="0" err="1" smtClean="0"/>
              <a:t>ἅπαν</a:t>
            </a:r>
            <a:r>
              <a:rPr lang="el-GR" dirty="0" smtClean="0"/>
              <a:t> </a:t>
            </a:r>
            <a:r>
              <a:rPr lang="el-GR" dirty="0" err="1" smtClean="0"/>
              <a:t>ἁπλῶς</a:t>
            </a:r>
            <a:r>
              <a:rPr lang="el-GR" dirty="0" smtClean="0"/>
              <a:t> </a:t>
            </a:r>
            <a:r>
              <a:rPr lang="el-GR" dirty="0" err="1" smtClean="0"/>
              <a:t>τὸ</a:t>
            </a:r>
            <a:r>
              <a:rPr lang="el-GR" dirty="0" smtClean="0"/>
              <a:t> </a:t>
            </a:r>
            <a:r>
              <a:rPr lang="el-GR" dirty="0" err="1" smtClean="0"/>
              <a:t>ἑσπέριον</a:t>
            </a:r>
            <a:r>
              <a:rPr lang="el-GR" dirty="0" smtClean="0"/>
              <a:t> </a:t>
            </a:r>
            <a:r>
              <a:rPr lang="el-GR" dirty="0" err="1" smtClean="0"/>
              <a:t>ἐκεκίνητο</a:t>
            </a:r>
            <a:r>
              <a:rPr lang="el-GR" dirty="0" smtClean="0"/>
              <a:t> κράτος, </a:t>
            </a:r>
            <a:r>
              <a:rPr lang="el-GR" i="1" dirty="0" err="1" smtClean="0"/>
              <a:t>λόγῳ</a:t>
            </a:r>
            <a:r>
              <a:rPr lang="el-GR" i="1" dirty="0" smtClean="0"/>
              <a:t> </a:t>
            </a:r>
            <a:r>
              <a:rPr lang="el-GR" i="1" dirty="0" err="1" smtClean="0"/>
              <a:t>μὲν</a:t>
            </a:r>
            <a:r>
              <a:rPr lang="el-GR" i="1" dirty="0" smtClean="0"/>
              <a:t> </a:t>
            </a:r>
            <a:r>
              <a:rPr lang="el-GR" i="1" dirty="0" err="1" smtClean="0"/>
              <a:t>τῷ</a:t>
            </a:r>
            <a:r>
              <a:rPr lang="el-GR" i="1" dirty="0" smtClean="0"/>
              <a:t> </a:t>
            </a:r>
            <a:r>
              <a:rPr lang="el-GR" i="1" dirty="0" err="1" smtClean="0"/>
              <a:t>προχείρῳ</a:t>
            </a:r>
            <a:r>
              <a:rPr lang="el-GR" i="1" dirty="0" smtClean="0"/>
              <a:t> </a:t>
            </a:r>
            <a:r>
              <a:rPr lang="el-GR" i="1" dirty="0" err="1" smtClean="0"/>
              <a:t>ὡς</a:t>
            </a:r>
            <a:r>
              <a:rPr lang="el-GR" i="1" dirty="0" smtClean="0"/>
              <a:t> </a:t>
            </a:r>
            <a:r>
              <a:rPr lang="el-GR" i="1" dirty="0" err="1" smtClean="0"/>
              <a:t>ἐξ</a:t>
            </a:r>
            <a:r>
              <a:rPr lang="el-GR" i="1" dirty="0" smtClean="0"/>
              <a:t> </a:t>
            </a:r>
            <a:r>
              <a:rPr lang="el-GR" i="1" dirty="0" err="1" smtClean="0"/>
              <a:t>Εὐρώπης</a:t>
            </a:r>
            <a:r>
              <a:rPr lang="el-GR" i="1" dirty="0" smtClean="0"/>
              <a:t> </a:t>
            </a:r>
            <a:r>
              <a:rPr lang="el-GR" i="1" dirty="0" err="1" smtClean="0"/>
              <a:t>ἐπὶ</a:t>
            </a:r>
            <a:r>
              <a:rPr lang="el-GR" i="1" dirty="0" smtClean="0"/>
              <a:t> </a:t>
            </a:r>
            <a:r>
              <a:rPr lang="el-GR" i="1" dirty="0" err="1" smtClean="0"/>
              <a:t>τὴν</a:t>
            </a:r>
            <a:r>
              <a:rPr lang="el-GR" i="1" dirty="0" smtClean="0"/>
              <a:t> </a:t>
            </a:r>
            <a:r>
              <a:rPr lang="el-GR" i="1" dirty="0" err="1" smtClean="0"/>
              <a:t>Ἀσίαν</a:t>
            </a:r>
            <a:r>
              <a:rPr lang="el-GR" i="1" dirty="0" smtClean="0"/>
              <a:t> </a:t>
            </a:r>
            <a:r>
              <a:rPr lang="el-GR" i="1" dirty="0" err="1" smtClean="0"/>
              <a:t>διαβήσονται</a:t>
            </a:r>
            <a:r>
              <a:rPr lang="el-GR" i="1" dirty="0" smtClean="0"/>
              <a:t> </a:t>
            </a:r>
            <a:r>
              <a:rPr lang="el-GR" i="1" dirty="0" err="1" smtClean="0"/>
              <a:t>Πέρσαις</a:t>
            </a:r>
            <a:r>
              <a:rPr lang="el-GR" i="1" dirty="0" smtClean="0"/>
              <a:t> τε </a:t>
            </a:r>
            <a:r>
              <a:rPr lang="el-GR" i="1" dirty="0" err="1" smtClean="0"/>
              <a:t>μαχησόμενοι</a:t>
            </a:r>
            <a:r>
              <a:rPr lang="el-GR" i="1" dirty="0" smtClean="0"/>
              <a:t> </a:t>
            </a:r>
            <a:r>
              <a:rPr lang="el-GR" i="1" dirty="0" err="1" smtClean="0"/>
              <a:t>τοῖς</a:t>
            </a:r>
            <a:r>
              <a:rPr lang="el-GR" i="1" dirty="0" smtClean="0"/>
              <a:t> </a:t>
            </a:r>
            <a:r>
              <a:rPr lang="el-GR" i="1" dirty="0" err="1" smtClean="0"/>
              <a:t>παρὰ</a:t>
            </a:r>
            <a:r>
              <a:rPr lang="el-GR" i="1" dirty="0" smtClean="0"/>
              <a:t> πόδας </a:t>
            </a:r>
            <a:r>
              <a:rPr lang="el-GR" i="1" dirty="0" err="1" smtClean="0"/>
              <a:t>καὶ</a:t>
            </a:r>
            <a:r>
              <a:rPr lang="el-GR" i="1" dirty="0" smtClean="0"/>
              <a:t> </a:t>
            </a:r>
            <a:r>
              <a:rPr lang="el-GR" i="1" dirty="0" err="1" smtClean="0"/>
              <a:t>τὸν</a:t>
            </a:r>
            <a:r>
              <a:rPr lang="el-GR" i="1" dirty="0" smtClean="0"/>
              <a:t> </a:t>
            </a:r>
            <a:r>
              <a:rPr lang="el-GR" i="1" dirty="0" err="1" smtClean="0"/>
              <a:t>ἐν</a:t>
            </a:r>
            <a:r>
              <a:rPr lang="el-GR" i="1" dirty="0" smtClean="0"/>
              <a:t> </a:t>
            </a:r>
            <a:r>
              <a:rPr lang="el-GR" i="1" dirty="0" err="1" smtClean="0"/>
              <a:t>Παλαιστίνῃ</a:t>
            </a:r>
            <a:r>
              <a:rPr lang="el-GR" i="1" dirty="0" smtClean="0"/>
              <a:t> </a:t>
            </a:r>
            <a:r>
              <a:rPr lang="el-GR" i="1" dirty="0" err="1" smtClean="0"/>
              <a:t>καταληψόμενοι</a:t>
            </a:r>
            <a:r>
              <a:rPr lang="el-GR" i="1" dirty="0" smtClean="0"/>
              <a:t> </a:t>
            </a:r>
            <a:r>
              <a:rPr lang="el-GR" i="1" dirty="0" err="1" smtClean="0"/>
              <a:t>νεὼν</a:t>
            </a:r>
            <a:r>
              <a:rPr lang="el-GR" i="1" dirty="0" smtClean="0"/>
              <a:t> τόπους τε </a:t>
            </a:r>
            <a:r>
              <a:rPr lang="el-GR" i="1" dirty="0" err="1" smtClean="0"/>
              <a:t>τοὺς</a:t>
            </a:r>
            <a:r>
              <a:rPr lang="el-GR" i="1" dirty="0" smtClean="0"/>
              <a:t> </a:t>
            </a:r>
            <a:r>
              <a:rPr lang="el-GR" i="1" dirty="0" err="1" smtClean="0"/>
              <a:t>ἱεροὺς</a:t>
            </a:r>
            <a:r>
              <a:rPr lang="el-GR" i="1" dirty="0" smtClean="0"/>
              <a:t> </a:t>
            </a:r>
            <a:r>
              <a:rPr lang="el-GR" i="1" dirty="0" err="1" smtClean="0"/>
              <a:t>ἱστορήσοντες</a:t>
            </a:r>
            <a:r>
              <a:rPr lang="el-GR" i="1" dirty="0" smtClean="0"/>
              <a:t>, </a:t>
            </a:r>
            <a:r>
              <a:rPr lang="el-GR" i="1" dirty="0" err="1" smtClean="0"/>
              <a:t>τῇ</a:t>
            </a:r>
            <a:r>
              <a:rPr lang="el-GR" i="1" dirty="0" smtClean="0"/>
              <a:t> </a:t>
            </a:r>
            <a:r>
              <a:rPr lang="el-GR" i="1" dirty="0" err="1" smtClean="0"/>
              <a:t>γε</a:t>
            </a:r>
            <a:r>
              <a:rPr lang="el-GR" i="1" dirty="0" smtClean="0"/>
              <a:t> </a:t>
            </a:r>
            <a:r>
              <a:rPr lang="el-GR" i="1" dirty="0" err="1" smtClean="0"/>
              <a:t>μὴν</a:t>
            </a:r>
            <a:r>
              <a:rPr lang="el-GR" i="1" dirty="0" smtClean="0"/>
              <a:t> </a:t>
            </a:r>
            <a:r>
              <a:rPr lang="el-GR" i="1" dirty="0" err="1" smtClean="0"/>
              <a:t>ἀληθείᾳ</a:t>
            </a:r>
            <a:r>
              <a:rPr lang="el-GR" i="1" dirty="0" smtClean="0"/>
              <a:t> </a:t>
            </a:r>
            <a:r>
              <a:rPr lang="el-GR" i="1" dirty="0" err="1" smtClean="0"/>
              <a:t>ὡς</a:t>
            </a:r>
            <a:r>
              <a:rPr lang="el-GR" i="1" dirty="0" smtClean="0"/>
              <a:t> </a:t>
            </a:r>
            <a:r>
              <a:rPr lang="el-GR" i="1" dirty="0" err="1" smtClean="0"/>
              <a:t>τήν</a:t>
            </a:r>
            <a:r>
              <a:rPr lang="el-GR" i="1" dirty="0" smtClean="0"/>
              <a:t> τε </a:t>
            </a:r>
            <a:r>
              <a:rPr lang="el-GR" i="1" dirty="0" err="1" smtClean="0"/>
              <a:t>χώραν</a:t>
            </a:r>
            <a:r>
              <a:rPr lang="el-GR" i="1" dirty="0" smtClean="0"/>
              <a:t> </a:t>
            </a:r>
            <a:r>
              <a:rPr lang="el-GR" i="1" dirty="0" err="1" smtClean="0"/>
              <a:t>Ῥωμαίων</a:t>
            </a:r>
            <a:r>
              <a:rPr lang="el-GR" i="1" dirty="0" smtClean="0"/>
              <a:t> </a:t>
            </a:r>
            <a:r>
              <a:rPr lang="el-GR" i="1" dirty="0" err="1" smtClean="0"/>
              <a:t>ἐξ</a:t>
            </a:r>
            <a:r>
              <a:rPr lang="el-GR" i="1" dirty="0" smtClean="0"/>
              <a:t> </a:t>
            </a:r>
            <a:r>
              <a:rPr lang="el-GR" i="1" dirty="0" err="1" smtClean="0"/>
              <a:t>ἐφόδου</a:t>
            </a:r>
            <a:r>
              <a:rPr lang="el-GR" i="1" dirty="0" smtClean="0"/>
              <a:t> </a:t>
            </a:r>
            <a:r>
              <a:rPr lang="el-GR" i="1" dirty="0" err="1" smtClean="0"/>
              <a:t>καθέξοντες</a:t>
            </a:r>
            <a:r>
              <a:rPr lang="el-GR" i="1" dirty="0" smtClean="0"/>
              <a:t> </a:t>
            </a:r>
            <a:r>
              <a:rPr lang="el-GR" i="1" dirty="0" err="1" smtClean="0"/>
              <a:t>καὶ</a:t>
            </a:r>
            <a:r>
              <a:rPr lang="el-GR" i="1" dirty="0" smtClean="0"/>
              <a:t> </a:t>
            </a:r>
            <a:r>
              <a:rPr lang="el-GR" i="1" dirty="0" err="1" smtClean="0"/>
              <a:t>τὰ</a:t>
            </a:r>
            <a:r>
              <a:rPr lang="el-GR" i="1" dirty="0" smtClean="0"/>
              <a:t> </a:t>
            </a:r>
            <a:r>
              <a:rPr lang="el-GR" i="1" dirty="0" err="1" smtClean="0"/>
              <a:t>ἐν</a:t>
            </a:r>
            <a:r>
              <a:rPr lang="el-GR" i="1" dirty="0" smtClean="0"/>
              <a:t> </a:t>
            </a:r>
            <a:r>
              <a:rPr lang="el-GR" i="1" dirty="0" err="1" smtClean="0"/>
              <a:t>ποσὶ</a:t>
            </a:r>
            <a:r>
              <a:rPr lang="el-GR" i="1" dirty="0" smtClean="0"/>
              <a:t> </a:t>
            </a:r>
            <a:r>
              <a:rPr lang="el-GR" i="1" dirty="0" err="1" smtClean="0"/>
              <a:t>καταστρέψοντες</a:t>
            </a:r>
            <a:r>
              <a:rPr lang="el-GR" i="1" dirty="0" smtClean="0"/>
              <a:t>.</a:t>
            </a:r>
            <a:r>
              <a:rPr lang="el-GR" dirty="0" smtClean="0"/>
              <a:t>» (</a:t>
            </a:r>
            <a:r>
              <a:rPr lang="el-GR" dirty="0" err="1" smtClean="0"/>
              <a:t>Κινν</a:t>
            </a:r>
            <a:r>
              <a:rPr lang="el-GR" dirty="0" smtClean="0"/>
              <a:t>. σ. 67, 3-10)</a:t>
            </a:r>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smtClean="0"/>
              <a:t>Μετάφραση</a:t>
            </a:r>
            <a:endParaRPr lang="el-GR" sz="4000" b="1"/>
          </a:p>
        </p:txBody>
      </p:sp>
      <p:sp>
        <p:nvSpPr>
          <p:cNvPr id="3" name="2 - Θέση περιεχομένου"/>
          <p:cNvSpPr>
            <a:spLocks noGrp="1"/>
          </p:cNvSpPr>
          <p:nvPr>
            <p:ph idx="1"/>
          </p:nvPr>
        </p:nvSpPr>
        <p:spPr/>
        <p:txBody>
          <a:bodyPr/>
          <a:lstStyle/>
          <a:p>
            <a:r>
              <a:rPr lang="el-GR" smtClean="0"/>
              <a:t>Γιατὶ οἱ Κέλτες καὶ οἱ Γερμανοὶ καὶ τὸ ἔθνος τῶν Γαλατῶν καὶ ὅσα ἔθνη κατοικοῦν γύρω ἀπὸ τὴν παλαιὰ Ῥώμη, καὶ οἱ Βρίττιοι καὶ οἱ Βρετανοὶ καὶ ἁπλὰ ὁλόκληρος ὁ δυτικὸς συνασπισμὸς τέθηκε σὲ κίνηση, μὲ πρόχειρη βέβαια δικαιολογία ὅτι ἐπρόκειτο νὰ περάσουν ἀπὸ τὴν Εὐρώπη στὴν Ἀσία, γιὰ νὰ πολεμήσουν τοὺς Πέρσες, τοὺς ὁποίους θὰ συναντοῦσαν, γιὰ νὰ καταλάβουν τὸν ναὸ στὴν Παλαιστίνη καὶ γιὰ νὰ ἐρευνήσουν τοὺς ἱεροὺς τόπους, </a:t>
            </a:r>
          </a:p>
          <a:p>
            <a:endParaRPr lang="el-G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στὴν πραγματικότητα ὅμως γιὰ νὰ κατακτήσουν τὴν χώρα τῶν Ῥωμαίων ἐξ ἐφόδου καὶ γιὰ νὰ καταστρέψουν ὅ, τι ἔβρισκαν μπροστά τους. Γιὰ τὸν Κίνναμο «Γερμανοὶ» εἶναι οἱ Γάλλοι.</a:t>
            </a:r>
            <a:endParaRPr lang="el-G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Αξιολόγηση</a:t>
            </a:r>
            <a:endParaRPr lang="el-GR" dirty="0"/>
          </a:p>
        </p:txBody>
      </p:sp>
      <p:graphicFrame>
        <p:nvGraphicFramePr>
          <p:cNvPr id="4" name="3 - Θέση περιεχομένου"/>
          <p:cNvGraphicFramePr>
            <a:graphicFrameLocks noGrp="1"/>
          </p:cNvGraphicFramePr>
          <p:nvPr>
            <p:ph idx="1"/>
          </p:nvPr>
        </p:nvGraphicFramePr>
        <p:xfrm>
          <a:off x="428596" y="1785926"/>
          <a:ext cx="8229600" cy="1280160"/>
        </p:xfrm>
        <a:graphic>
          <a:graphicData uri="http://schemas.openxmlformats.org/drawingml/2006/table">
            <a:tbl>
              <a:tblPr firstRow="1" bandRow="1">
                <a:tableStyleId>{073A0DAA-6AF3-43AB-8588-CEC1D06C72B9}</a:tableStyleId>
              </a:tblPr>
              <a:tblGrid>
                <a:gridCol w="4114800"/>
                <a:gridCol w="4114800"/>
              </a:tblGrid>
              <a:tr h="370840">
                <a:tc>
                  <a:txBody>
                    <a:bodyPr/>
                    <a:lstStyle/>
                    <a:p>
                      <a:r>
                        <a:rPr lang="el-GR" dirty="0" smtClean="0"/>
                        <a:t>Στόχος της  β’ σταυροφορίας, σύμφωνα με τον </a:t>
                      </a:r>
                      <a:r>
                        <a:rPr lang="el-GR" dirty="0" err="1" smtClean="0"/>
                        <a:t>Κίνναμο</a:t>
                      </a:r>
                      <a:r>
                        <a:rPr lang="el-GR" dirty="0" smtClean="0"/>
                        <a:t>. </a:t>
                      </a:r>
                      <a:endParaRPr lang="el-GR" dirty="0"/>
                    </a:p>
                  </a:txBody>
                  <a:tcPr/>
                </a:tc>
                <a:tc>
                  <a:txBody>
                    <a:bodyPr/>
                    <a:lstStyle/>
                    <a:p>
                      <a:r>
                        <a:rPr lang="el-GR" dirty="0" smtClean="0"/>
                        <a:t>Α  Η απελευθέρωση</a:t>
                      </a:r>
                      <a:r>
                        <a:rPr lang="el-GR" baseline="0" dirty="0" smtClean="0"/>
                        <a:t> της Παλαιστίνης από τους Σελτζούκους Τούρκους </a:t>
                      </a:r>
                      <a:endParaRPr lang="el-GR" dirty="0"/>
                    </a:p>
                  </a:txBody>
                  <a:tcPr/>
                </a:tc>
              </a:tr>
              <a:tr h="370840">
                <a:tc>
                  <a:txBody>
                    <a:bodyPr/>
                    <a:lstStyle/>
                    <a:p>
                      <a:endParaRPr lang="el-GR" dirty="0"/>
                    </a:p>
                  </a:txBody>
                  <a:tcPr/>
                </a:tc>
                <a:tc>
                  <a:txBody>
                    <a:bodyPr/>
                    <a:lstStyle/>
                    <a:p>
                      <a:r>
                        <a:rPr lang="el-GR" dirty="0" smtClean="0"/>
                        <a:t>Β Η κατάλυση</a:t>
                      </a:r>
                      <a:r>
                        <a:rPr lang="el-GR" baseline="0" dirty="0" smtClean="0"/>
                        <a:t> της βυζαντινής αυτοκρατορίας</a:t>
                      </a:r>
                      <a:endParaRPr lang="el-GR" dirty="0"/>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Τρόπος πορείας </a:t>
            </a:r>
            <a:r>
              <a:rPr lang="el-GR" dirty="0" err="1" smtClean="0"/>
              <a:t>τῶν</a:t>
            </a:r>
            <a:r>
              <a:rPr lang="el-GR" dirty="0" smtClean="0"/>
              <a:t> σταυροφόρων. Πλήθη </a:t>
            </a:r>
            <a:r>
              <a:rPr lang="el-GR" dirty="0" err="1" smtClean="0"/>
              <a:t>τῶν</a:t>
            </a:r>
            <a:r>
              <a:rPr lang="el-GR" dirty="0" smtClean="0"/>
              <a:t> στρατευμάτων</a:t>
            </a:r>
            <a:endParaRPr lang="el-GR" dirty="0"/>
          </a:p>
        </p:txBody>
      </p:sp>
      <p:sp>
        <p:nvSpPr>
          <p:cNvPr id="3" name="2 - Θέση περιεχομένου"/>
          <p:cNvSpPr>
            <a:spLocks noGrp="1"/>
          </p:cNvSpPr>
          <p:nvPr>
            <p:ph idx="1"/>
          </p:nvPr>
        </p:nvSpPr>
        <p:spPr/>
        <p:txBody>
          <a:bodyPr>
            <a:noAutofit/>
          </a:bodyPr>
          <a:lstStyle/>
          <a:p>
            <a:r>
              <a:rPr lang="el-GR" dirty="0" smtClean="0"/>
              <a:t>«</a:t>
            </a:r>
            <a:r>
              <a:rPr lang="el-GR" dirty="0" err="1" smtClean="0"/>
              <a:t>Οὐ</a:t>
            </a:r>
            <a:r>
              <a:rPr lang="el-GR" dirty="0" smtClean="0"/>
              <a:t> </a:t>
            </a:r>
            <a:r>
              <a:rPr lang="el-GR" dirty="0" err="1" smtClean="0"/>
              <a:t>μέντοι</a:t>
            </a:r>
            <a:r>
              <a:rPr lang="el-GR" dirty="0" smtClean="0"/>
              <a:t> </a:t>
            </a:r>
            <a:r>
              <a:rPr lang="el-GR" dirty="0" err="1" smtClean="0"/>
              <a:t>ἀλλήλοις</a:t>
            </a:r>
            <a:r>
              <a:rPr lang="el-GR" dirty="0" smtClean="0"/>
              <a:t> </a:t>
            </a:r>
            <a:r>
              <a:rPr lang="el-GR" dirty="0" err="1" smtClean="0"/>
              <a:t>ἀνεμίγνυτο</a:t>
            </a:r>
            <a:r>
              <a:rPr lang="el-GR" dirty="0" smtClean="0"/>
              <a:t> </a:t>
            </a:r>
            <a:r>
              <a:rPr lang="el-GR" dirty="0" err="1" smtClean="0"/>
              <a:t>τὰ</a:t>
            </a:r>
            <a:r>
              <a:rPr lang="el-GR" dirty="0" smtClean="0"/>
              <a:t> στρατεύματα, </a:t>
            </a:r>
            <a:r>
              <a:rPr lang="el-GR" dirty="0" err="1" smtClean="0"/>
              <a:t>ἀλλ</a:t>
            </a:r>
            <a:r>
              <a:rPr lang="el-GR" dirty="0" smtClean="0"/>
              <a:t>’ ὁ </a:t>
            </a:r>
            <a:r>
              <a:rPr lang="el-GR" dirty="0" err="1" smtClean="0"/>
              <a:t>μὲν</a:t>
            </a:r>
            <a:r>
              <a:rPr lang="el-GR" dirty="0" smtClean="0"/>
              <a:t> </a:t>
            </a:r>
            <a:r>
              <a:rPr lang="el-GR" dirty="0" err="1" smtClean="0"/>
              <a:t>Ἀλαμανὸς</a:t>
            </a:r>
            <a:r>
              <a:rPr lang="el-GR" dirty="0" smtClean="0"/>
              <a:t> πρότερος </a:t>
            </a:r>
            <a:r>
              <a:rPr lang="el-GR" dirty="0" err="1" smtClean="0"/>
              <a:t>πολλῷ</a:t>
            </a:r>
            <a:r>
              <a:rPr lang="el-GR" dirty="0" smtClean="0"/>
              <a:t> </a:t>
            </a:r>
            <a:r>
              <a:rPr lang="el-GR" dirty="0" err="1" smtClean="0"/>
              <a:t>δὲ</a:t>
            </a:r>
            <a:r>
              <a:rPr lang="el-GR" dirty="0" smtClean="0"/>
              <a:t> κατόπιν ὁ </a:t>
            </a:r>
            <a:r>
              <a:rPr lang="el-GR" dirty="0" err="1" smtClean="0"/>
              <a:t>Γερμανὸς</a:t>
            </a:r>
            <a:r>
              <a:rPr lang="el-GR" dirty="0" smtClean="0"/>
              <a:t> </a:t>
            </a:r>
            <a:r>
              <a:rPr lang="el-GR" dirty="0" err="1" smtClean="0"/>
              <a:t>ἐπορεύετο</a:t>
            </a:r>
            <a:r>
              <a:rPr lang="el-GR" dirty="0" smtClean="0"/>
              <a:t>, </a:t>
            </a:r>
            <a:r>
              <a:rPr lang="el-GR" dirty="0" err="1" smtClean="0"/>
              <a:t>οὐκ</a:t>
            </a:r>
            <a:r>
              <a:rPr lang="el-GR" dirty="0" smtClean="0"/>
              <a:t> </a:t>
            </a:r>
            <a:r>
              <a:rPr lang="el-GR" dirty="0" err="1" smtClean="0"/>
              <a:t>οἶδα</a:t>
            </a:r>
            <a:r>
              <a:rPr lang="el-GR" dirty="0" smtClean="0"/>
              <a:t> </a:t>
            </a:r>
            <a:r>
              <a:rPr lang="el-GR" dirty="0" err="1" smtClean="0"/>
              <a:t>ὅτου</a:t>
            </a:r>
            <a:r>
              <a:rPr lang="el-GR" dirty="0" smtClean="0"/>
              <a:t> </a:t>
            </a:r>
            <a:r>
              <a:rPr lang="el-GR" dirty="0" err="1" smtClean="0"/>
              <a:t>ἕνεκα</a:t>
            </a:r>
            <a:r>
              <a:rPr lang="el-GR" dirty="0" smtClean="0"/>
              <a:t> </a:t>
            </a:r>
            <a:r>
              <a:rPr lang="el-GR" dirty="0" err="1" smtClean="0"/>
              <a:t>τοῦτο</a:t>
            </a:r>
            <a:r>
              <a:rPr lang="el-GR" dirty="0" smtClean="0"/>
              <a:t> </a:t>
            </a:r>
            <a:r>
              <a:rPr lang="el-GR" dirty="0" err="1" smtClean="0"/>
              <a:t>ἐπιτηδεύοντες</a:t>
            </a:r>
            <a:r>
              <a:rPr lang="el-GR" dirty="0" smtClean="0"/>
              <a:t>, </a:t>
            </a:r>
            <a:r>
              <a:rPr lang="el-GR" dirty="0" err="1" smtClean="0"/>
              <a:t>εἴτε</a:t>
            </a:r>
            <a:r>
              <a:rPr lang="el-GR" dirty="0" smtClean="0"/>
              <a:t> </a:t>
            </a:r>
            <a:r>
              <a:rPr lang="el-GR" dirty="0" err="1" smtClean="0"/>
              <a:t>καὶ</a:t>
            </a:r>
            <a:r>
              <a:rPr lang="el-GR" dirty="0" smtClean="0"/>
              <a:t> καθ’ </a:t>
            </a:r>
            <a:r>
              <a:rPr lang="el-GR" dirty="0" err="1" smtClean="0"/>
              <a:t>ἑαυτὸν</a:t>
            </a:r>
            <a:r>
              <a:rPr lang="el-GR" dirty="0" smtClean="0"/>
              <a:t> </a:t>
            </a:r>
            <a:r>
              <a:rPr lang="el-GR" dirty="0" err="1" smtClean="0"/>
              <a:t>ἑκάτερος</a:t>
            </a:r>
            <a:r>
              <a:rPr lang="el-GR" dirty="0" smtClean="0"/>
              <a:t> </a:t>
            </a:r>
            <a:r>
              <a:rPr lang="el-GR" dirty="0" err="1" smtClean="0"/>
              <a:t>ἀξιόμαχος</a:t>
            </a:r>
            <a:r>
              <a:rPr lang="el-GR" dirty="0" smtClean="0"/>
              <a:t> </a:t>
            </a:r>
            <a:r>
              <a:rPr lang="el-GR" dirty="0" err="1" smtClean="0"/>
              <a:t>εἶναι</a:t>
            </a:r>
            <a:r>
              <a:rPr lang="el-GR" dirty="0" smtClean="0"/>
              <a:t> </a:t>
            </a:r>
            <a:r>
              <a:rPr lang="el-GR" dirty="0" err="1" smtClean="0"/>
              <a:t>φιλοτιμούμενος</a:t>
            </a:r>
            <a:r>
              <a:rPr lang="el-GR" dirty="0" smtClean="0"/>
              <a:t>, </a:t>
            </a:r>
            <a:r>
              <a:rPr lang="el-GR" dirty="0" err="1" smtClean="0"/>
              <a:t>εἴτε</a:t>
            </a:r>
            <a:r>
              <a:rPr lang="el-GR" dirty="0" smtClean="0"/>
              <a:t> </a:t>
            </a:r>
            <a:r>
              <a:rPr lang="el-GR" dirty="0" err="1" smtClean="0"/>
              <a:t>καὶ</a:t>
            </a:r>
            <a:r>
              <a:rPr lang="el-GR" dirty="0" smtClean="0"/>
              <a:t> </a:t>
            </a:r>
            <a:r>
              <a:rPr lang="el-GR" dirty="0" err="1" smtClean="0"/>
              <a:t>τὰ</a:t>
            </a:r>
            <a:r>
              <a:rPr lang="el-GR" dirty="0" smtClean="0"/>
              <a:t> </a:t>
            </a:r>
            <a:r>
              <a:rPr lang="el-GR" dirty="0" err="1" smtClean="0"/>
              <a:t>ἐπιτήδεια</a:t>
            </a:r>
            <a:r>
              <a:rPr lang="el-GR" dirty="0" smtClean="0"/>
              <a:t> </a:t>
            </a:r>
            <a:r>
              <a:rPr lang="el-GR" dirty="0" err="1" smtClean="0"/>
              <a:t>μὴ</a:t>
            </a:r>
            <a:r>
              <a:rPr lang="el-GR" dirty="0" smtClean="0"/>
              <a:t> </a:t>
            </a:r>
            <a:r>
              <a:rPr lang="el-GR" dirty="0" err="1" smtClean="0"/>
              <a:t>ἐπιλιπεῖν</a:t>
            </a:r>
            <a:r>
              <a:rPr lang="el-GR" dirty="0" smtClean="0"/>
              <a:t> </a:t>
            </a:r>
            <a:r>
              <a:rPr lang="el-GR" dirty="0" err="1" smtClean="0"/>
              <a:t>σφᾶς</a:t>
            </a:r>
            <a:r>
              <a:rPr lang="el-GR" dirty="0" smtClean="0"/>
              <a:t> </a:t>
            </a:r>
            <a:r>
              <a:rPr lang="el-GR" dirty="0" err="1" smtClean="0"/>
              <a:t>προνοούμενοι</a:t>
            </a:r>
            <a:r>
              <a:rPr lang="el-GR" dirty="0" smtClean="0"/>
              <a:t>. </a:t>
            </a:r>
            <a:r>
              <a:rPr lang="el-GR" dirty="0" err="1" smtClean="0"/>
              <a:t>ᾔεσαν</a:t>
            </a:r>
            <a:r>
              <a:rPr lang="el-GR" dirty="0" smtClean="0"/>
              <a:t> </a:t>
            </a:r>
            <a:r>
              <a:rPr lang="el-GR" dirty="0" err="1" smtClean="0"/>
              <a:t>δὲ</a:t>
            </a:r>
            <a:r>
              <a:rPr lang="el-GR" dirty="0" smtClean="0"/>
              <a:t> </a:t>
            </a:r>
            <a:r>
              <a:rPr lang="el-GR" dirty="0" err="1" smtClean="0"/>
              <a:t>ὅμως</a:t>
            </a:r>
            <a:r>
              <a:rPr lang="el-GR" dirty="0" smtClean="0"/>
              <a:t> </a:t>
            </a:r>
            <a:r>
              <a:rPr lang="el-GR" dirty="0" err="1" smtClean="0"/>
              <a:t>ἀνάριθμοι</a:t>
            </a:r>
            <a:r>
              <a:rPr lang="el-GR" dirty="0" smtClean="0"/>
              <a:t> κα </a:t>
            </a:r>
            <a:r>
              <a:rPr lang="el-GR" dirty="0" err="1" smtClean="0"/>
              <a:t>ὑπὲρ</a:t>
            </a:r>
            <a:r>
              <a:rPr lang="el-GR" dirty="0" smtClean="0"/>
              <a:t> </a:t>
            </a:r>
            <a:r>
              <a:rPr lang="el-GR" dirty="0" err="1" smtClean="0"/>
              <a:t>τὴν</a:t>
            </a:r>
            <a:r>
              <a:rPr lang="el-GR" dirty="0" smtClean="0"/>
              <a:t> </a:t>
            </a:r>
            <a:r>
              <a:rPr lang="el-GR" dirty="0" err="1" smtClean="0"/>
              <a:t>παρὰ</a:t>
            </a:r>
            <a:r>
              <a:rPr lang="el-GR" dirty="0" smtClean="0"/>
              <a:t> θάλασσαν </a:t>
            </a:r>
            <a:r>
              <a:rPr lang="el-GR" dirty="0" err="1" smtClean="0"/>
              <a:t>ψάμμον</a:t>
            </a:r>
            <a:r>
              <a:rPr lang="el-GR" dirty="0" smtClean="0"/>
              <a:t>. </a:t>
            </a:r>
            <a:r>
              <a:rPr lang="el-GR" dirty="0" err="1" smtClean="0"/>
              <a:t>Οὐ</a:t>
            </a:r>
            <a:r>
              <a:rPr lang="el-GR" dirty="0" smtClean="0"/>
              <a:t> </a:t>
            </a:r>
            <a:r>
              <a:rPr lang="el-GR" dirty="0" err="1" smtClean="0"/>
              <a:t>τόσαις</a:t>
            </a:r>
            <a:r>
              <a:rPr lang="el-GR" dirty="0" smtClean="0"/>
              <a:t> ὁ Ξέρξης </a:t>
            </a:r>
            <a:r>
              <a:rPr lang="el-GR" dirty="0" err="1" smtClean="0"/>
              <a:t>ἐκαλλωπίσατο</a:t>
            </a:r>
            <a:r>
              <a:rPr lang="el-GR" dirty="0" smtClean="0"/>
              <a:t> </a:t>
            </a:r>
            <a:r>
              <a:rPr lang="el-GR" dirty="0" err="1" smtClean="0"/>
              <a:t>μυριάσιν</a:t>
            </a:r>
            <a:r>
              <a:rPr lang="el-GR" dirty="0" smtClean="0"/>
              <a:t>, </a:t>
            </a:r>
            <a:r>
              <a:rPr lang="el-GR" dirty="0" err="1" smtClean="0"/>
              <a:t>ὁπότε</a:t>
            </a:r>
            <a:r>
              <a:rPr lang="el-GR" dirty="0" smtClean="0"/>
              <a:t> </a:t>
            </a:r>
            <a:r>
              <a:rPr lang="el-GR" dirty="0" err="1" smtClean="0"/>
              <a:t>ναυσὶ</a:t>
            </a:r>
            <a:r>
              <a:rPr lang="el-GR" dirty="0" smtClean="0"/>
              <a:t> </a:t>
            </a:r>
            <a:r>
              <a:rPr lang="el-GR" dirty="0" err="1" smtClean="0"/>
              <a:t>τὸν</a:t>
            </a:r>
            <a:r>
              <a:rPr lang="el-GR" dirty="0" smtClean="0"/>
              <a:t> </a:t>
            </a:r>
            <a:r>
              <a:rPr lang="el-GR" dirty="0" err="1" smtClean="0"/>
              <a:t>Ἑλλήσποντον</a:t>
            </a:r>
            <a:r>
              <a:rPr lang="el-GR" dirty="0" smtClean="0"/>
              <a:t> </a:t>
            </a:r>
            <a:r>
              <a:rPr lang="el-GR" dirty="0" err="1" smtClean="0"/>
              <a:t>ἐζεύγνυ</a:t>
            </a:r>
            <a:r>
              <a:rPr lang="el-GR" smtClean="0"/>
              <a:t>. </a:t>
            </a: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ἐπειδὴ γὰρ πρὸς τῷ Ἴστρῳ γεγόνασιν, ἐνταῦθα εὐτρεπῆ τὰ πρὸς τὴν διάβασιν ὁ βασιλεὺς αὐτοῖς καθιστὰς ἐκέλευε τῶν ὑπογραμματέων τοὺς πλείστους ἐπὶ θάτερα τοῦ ποταμοῦ ἑστηκότας τὸν ἑκάστης φόρτον ἀπογεγράφθαι νεώς. ἐς ἐννενήκοντα τοίνυν ἀριθμησάμενοι μυριάδας τὸ ἐντεῦθεν οὐχ οἷοί τε ἀριθμεῖν ἐγένοντο.» (Κινν. σ. 69, 8-20)</a:t>
            </a:r>
            <a:endParaRPr lang="el-G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Μετάφραση</a:t>
            </a:r>
            <a:endParaRPr lang="el-GR" b="1" dirty="0"/>
          </a:p>
        </p:txBody>
      </p:sp>
      <p:sp>
        <p:nvSpPr>
          <p:cNvPr id="3" name="2 - Θέση περιεχομένου"/>
          <p:cNvSpPr>
            <a:spLocks noGrp="1"/>
          </p:cNvSpPr>
          <p:nvPr>
            <p:ph idx="1"/>
          </p:nvPr>
        </p:nvSpPr>
        <p:spPr/>
        <p:txBody>
          <a:bodyPr>
            <a:normAutofit fontScale="70000" lnSpcReduction="20000"/>
          </a:bodyPr>
          <a:lstStyle/>
          <a:p>
            <a:r>
              <a:rPr lang="el-GR" sz="4000" dirty="0" err="1" smtClean="0"/>
              <a:t>Τὰ</a:t>
            </a:r>
            <a:r>
              <a:rPr lang="el-GR" sz="4000" dirty="0" smtClean="0"/>
              <a:t> στρατεύματα βέβαια </a:t>
            </a:r>
            <a:r>
              <a:rPr lang="el-GR" sz="4000" dirty="0" err="1" smtClean="0"/>
              <a:t>δὲν</a:t>
            </a:r>
            <a:r>
              <a:rPr lang="el-GR" sz="4000" dirty="0" smtClean="0"/>
              <a:t> </a:t>
            </a:r>
            <a:r>
              <a:rPr lang="el-GR" sz="4000" dirty="0" err="1" smtClean="0"/>
              <a:t>ἦταν</a:t>
            </a:r>
            <a:r>
              <a:rPr lang="el-GR" sz="4000" dirty="0" smtClean="0"/>
              <a:t> </a:t>
            </a:r>
            <a:r>
              <a:rPr lang="el-GR" sz="4000" dirty="0" err="1" smtClean="0"/>
              <a:t>ἀνανεμειγμένα</a:t>
            </a:r>
            <a:r>
              <a:rPr lang="el-GR" sz="4000" dirty="0" smtClean="0"/>
              <a:t> μεταξύ τους, </a:t>
            </a:r>
            <a:r>
              <a:rPr lang="el-GR" sz="4000" dirty="0" err="1" smtClean="0"/>
              <a:t>ἀλλὰ</a:t>
            </a:r>
            <a:r>
              <a:rPr lang="el-GR" sz="4000" dirty="0" smtClean="0"/>
              <a:t> ὁ </a:t>
            </a:r>
            <a:r>
              <a:rPr lang="el-GR" sz="4000" dirty="0" err="1" smtClean="0"/>
              <a:t>μὲν</a:t>
            </a:r>
            <a:r>
              <a:rPr lang="el-GR" sz="4000" dirty="0" smtClean="0"/>
              <a:t> </a:t>
            </a:r>
            <a:r>
              <a:rPr lang="el-GR" sz="4000" dirty="0" err="1" smtClean="0"/>
              <a:t>Γερμανὸς</a:t>
            </a:r>
            <a:r>
              <a:rPr lang="el-GR" sz="4000" dirty="0" smtClean="0"/>
              <a:t> πορευόταν </a:t>
            </a:r>
            <a:r>
              <a:rPr lang="el-GR" sz="4000" dirty="0" err="1" smtClean="0"/>
              <a:t>πρῶτος</a:t>
            </a:r>
            <a:r>
              <a:rPr lang="el-GR" sz="4000" dirty="0" smtClean="0"/>
              <a:t>, </a:t>
            </a:r>
            <a:r>
              <a:rPr lang="el-GR" sz="4000" dirty="0" err="1" smtClean="0"/>
              <a:t>ἐνῶ</a:t>
            </a:r>
            <a:r>
              <a:rPr lang="el-GR" sz="4000" dirty="0" smtClean="0"/>
              <a:t> </a:t>
            </a:r>
            <a:r>
              <a:rPr lang="el-GR" sz="4000" dirty="0" err="1" smtClean="0"/>
              <a:t>πολὺ</a:t>
            </a:r>
            <a:r>
              <a:rPr lang="el-GR" sz="4000" dirty="0" smtClean="0"/>
              <a:t> πίσω ὁ Γάλλος· </a:t>
            </a:r>
            <a:r>
              <a:rPr lang="el-GR" sz="4000" dirty="0" err="1" smtClean="0"/>
              <a:t>δὲν</a:t>
            </a:r>
            <a:r>
              <a:rPr lang="el-GR" sz="4000" dirty="0" smtClean="0"/>
              <a:t> γνωρίζω </a:t>
            </a:r>
            <a:r>
              <a:rPr lang="el-GR" sz="4000" err="1" smtClean="0"/>
              <a:t>γιὰ</a:t>
            </a:r>
            <a:r>
              <a:rPr lang="el-GR" sz="4000" smtClean="0"/>
              <a:t> ποιό </a:t>
            </a:r>
            <a:r>
              <a:rPr lang="el-GR" sz="4000" dirty="0" smtClean="0"/>
              <a:t>λόγο μερίμνησαν </a:t>
            </a:r>
            <a:r>
              <a:rPr lang="el-GR" sz="4000" dirty="0" err="1" smtClean="0"/>
              <a:t>γιὰ</a:t>
            </a:r>
            <a:r>
              <a:rPr lang="el-GR" sz="4000" dirty="0" smtClean="0"/>
              <a:t> </a:t>
            </a:r>
            <a:r>
              <a:rPr lang="el-GR" sz="4000" dirty="0" err="1" smtClean="0"/>
              <a:t>αὐτό</a:t>
            </a:r>
            <a:r>
              <a:rPr lang="el-GR" sz="4000" dirty="0" smtClean="0"/>
              <a:t>, </a:t>
            </a:r>
            <a:r>
              <a:rPr lang="el-GR" sz="4000" dirty="0" err="1" smtClean="0"/>
              <a:t>εἴτε</a:t>
            </a:r>
            <a:r>
              <a:rPr lang="el-GR" sz="4000" dirty="0" smtClean="0"/>
              <a:t> </a:t>
            </a:r>
            <a:r>
              <a:rPr lang="el-GR" sz="4000" dirty="0" err="1" smtClean="0"/>
              <a:t>ἐπειδὴ</a:t>
            </a:r>
            <a:r>
              <a:rPr lang="el-GR" sz="4000" dirty="0" smtClean="0"/>
              <a:t> ὁ καθένας </a:t>
            </a:r>
            <a:r>
              <a:rPr lang="el-GR" sz="4000" dirty="0" err="1" smtClean="0"/>
              <a:t>ἀγωνιζόταν</a:t>
            </a:r>
            <a:r>
              <a:rPr lang="el-GR" sz="4000" dirty="0" smtClean="0"/>
              <a:t> </a:t>
            </a:r>
            <a:r>
              <a:rPr lang="el-GR" sz="4000" dirty="0" err="1" smtClean="0"/>
              <a:t>μὲ</a:t>
            </a:r>
            <a:r>
              <a:rPr lang="el-GR" sz="4000" dirty="0" smtClean="0"/>
              <a:t> </a:t>
            </a:r>
            <a:r>
              <a:rPr lang="el-GR" sz="4000" dirty="0" err="1" smtClean="0"/>
              <a:t>ζῆλο</a:t>
            </a:r>
            <a:r>
              <a:rPr lang="el-GR" sz="4000" dirty="0" smtClean="0"/>
              <a:t>, </a:t>
            </a:r>
            <a:r>
              <a:rPr lang="el-GR" sz="4000" dirty="0" err="1" smtClean="0"/>
              <a:t>ὥστε</a:t>
            </a:r>
            <a:r>
              <a:rPr lang="el-GR" sz="4000" dirty="0" smtClean="0"/>
              <a:t> </a:t>
            </a:r>
            <a:r>
              <a:rPr lang="el-GR" sz="4000" dirty="0" err="1" smtClean="0"/>
              <a:t>νὰ</a:t>
            </a:r>
            <a:r>
              <a:rPr lang="el-GR" sz="4000" dirty="0" smtClean="0"/>
              <a:t> </a:t>
            </a:r>
            <a:r>
              <a:rPr lang="el-GR" sz="4000" dirty="0" err="1" smtClean="0"/>
              <a:t>εἶναι</a:t>
            </a:r>
            <a:r>
              <a:rPr lang="el-GR" sz="4000" dirty="0" smtClean="0"/>
              <a:t> </a:t>
            </a:r>
            <a:r>
              <a:rPr lang="el-GR" sz="4000" dirty="0" err="1" smtClean="0"/>
              <a:t>ἀξιόμαχος</a:t>
            </a:r>
            <a:r>
              <a:rPr lang="el-GR" sz="4000" dirty="0" smtClean="0"/>
              <a:t> χωριστά, </a:t>
            </a:r>
            <a:r>
              <a:rPr lang="el-GR" sz="4000" dirty="0" err="1" smtClean="0"/>
              <a:t>εἴτε</a:t>
            </a:r>
            <a:r>
              <a:rPr lang="el-GR" sz="4000" dirty="0" smtClean="0"/>
              <a:t> </a:t>
            </a:r>
            <a:r>
              <a:rPr lang="el-GR" sz="4000" dirty="0" err="1" smtClean="0"/>
              <a:t>ἐπειδὴ</a:t>
            </a:r>
            <a:r>
              <a:rPr lang="el-GR" sz="4000" dirty="0" smtClean="0"/>
              <a:t> </a:t>
            </a:r>
            <a:r>
              <a:rPr lang="el-GR" sz="4000" dirty="0" err="1" smtClean="0"/>
              <a:t>προνοοῦσαν</a:t>
            </a:r>
            <a:r>
              <a:rPr lang="el-GR" sz="4000" dirty="0" smtClean="0"/>
              <a:t> </a:t>
            </a:r>
            <a:r>
              <a:rPr lang="el-GR" sz="4000" dirty="0" err="1" smtClean="0"/>
              <a:t>νὰ</a:t>
            </a:r>
            <a:r>
              <a:rPr lang="el-GR" sz="4000" dirty="0" smtClean="0"/>
              <a:t> </a:t>
            </a:r>
            <a:r>
              <a:rPr lang="el-GR" sz="4000" dirty="0" err="1" smtClean="0"/>
              <a:t>μὴν</a:t>
            </a:r>
            <a:r>
              <a:rPr lang="el-GR" sz="4000" dirty="0" smtClean="0"/>
              <a:t> </a:t>
            </a:r>
            <a:r>
              <a:rPr lang="el-GR" sz="4000" dirty="0" err="1" smtClean="0"/>
              <a:t>τοὺς</a:t>
            </a:r>
            <a:r>
              <a:rPr lang="el-GR" sz="4000" dirty="0" smtClean="0"/>
              <a:t> λείψουν </a:t>
            </a:r>
            <a:r>
              <a:rPr lang="el-GR" sz="4000" dirty="0" err="1" smtClean="0"/>
              <a:t>τὰ</a:t>
            </a:r>
            <a:r>
              <a:rPr lang="el-GR" sz="4000" dirty="0" smtClean="0"/>
              <a:t> </a:t>
            </a:r>
            <a:r>
              <a:rPr lang="el-GR" sz="4000" dirty="0" err="1" smtClean="0"/>
              <a:t>ἀναγκαῖα</a:t>
            </a:r>
            <a:r>
              <a:rPr lang="el-GR" sz="4000" dirty="0" smtClean="0"/>
              <a:t>. </a:t>
            </a:r>
            <a:r>
              <a:rPr lang="el-GR" sz="4000" dirty="0" err="1" smtClean="0"/>
              <a:t>Ἔρχονταν</a:t>
            </a:r>
            <a:r>
              <a:rPr lang="el-GR" sz="4000" dirty="0" smtClean="0"/>
              <a:t> </a:t>
            </a:r>
            <a:r>
              <a:rPr lang="el-GR" sz="4000" dirty="0" err="1" smtClean="0"/>
              <a:t>ὅμως</a:t>
            </a:r>
            <a:r>
              <a:rPr lang="el-GR" sz="4000" dirty="0" smtClean="0"/>
              <a:t> </a:t>
            </a:r>
            <a:r>
              <a:rPr lang="el-GR" sz="4000" dirty="0" err="1" smtClean="0"/>
              <a:t>ἀναρίθμητοι</a:t>
            </a:r>
            <a:r>
              <a:rPr lang="el-GR" sz="4000" dirty="0" smtClean="0"/>
              <a:t>, περισσότεροι </a:t>
            </a:r>
            <a:r>
              <a:rPr lang="el-GR" sz="4000" dirty="0" err="1" smtClean="0"/>
              <a:t>καὶ</a:t>
            </a:r>
            <a:r>
              <a:rPr lang="el-GR" sz="4000" dirty="0" smtClean="0"/>
              <a:t> </a:t>
            </a:r>
            <a:r>
              <a:rPr lang="el-GR" sz="4000" dirty="0" err="1" smtClean="0"/>
              <a:t>ἀπὸ</a:t>
            </a:r>
            <a:r>
              <a:rPr lang="el-GR" sz="4000" dirty="0" smtClean="0"/>
              <a:t> </a:t>
            </a:r>
            <a:r>
              <a:rPr lang="el-GR" sz="4000" dirty="0" err="1" smtClean="0"/>
              <a:t>τὴν</a:t>
            </a:r>
            <a:r>
              <a:rPr lang="el-GR" sz="4000" dirty="0" smtClean="0"/>
              <a:t> </a:t>
            </a:r>
            <a:r>
              <a:rPr lang="el-GR" sz="4000" dirty="0" err="1" smtClean="0"/>
              <a:t>ἄμμο</a:t>
            </a:r>
            <a:r>
              <a:rPr lang="el-GR" sz="4000" dirty="0" smtClean="0"/>
              <a:t> </a:t>
            </a:r>
            <a:r>
              <a:rPr lang="el-GR" sz="4000" dirty="0" err="1" smtClean="0"/>
              <a:t>τῆς</a:t>
            </a:r>
            <a:r>
              <a:rPr lang="el-GR" sz="4000" dirty="0" smtClean="0"/>
              <a:t> </a:t>
            </a:r>
            <a:r>
              <a:rPr lang="el-GR" sz="4000" dirty="0" err="1" smtClean="0"/>
              <a:t>ἀκτῆς</a:t>
            </a:r>
            <a:r>
              <a:rPr lang="el-GR" sz="4000" dirty="0" smtClean="0"/>
              <a:t> </a:t>
            </a:r>
            <a:r>
              <a:rPr lang="el-GR" sz="4000" dirty="0" err="1" smtClean="0"/>
              <a:t>τῆς</a:t>
            </a:r>
            <a:r>
              <a:rPr lang="el-GR" sz="4000" dirty="0" smtClean="0"/>
              <a:t> θάλασσας. Ὁ Ξέρξης </a:t>
            </a:r>
            <a:r>
              <a:rPr lang="el-GR" sz="4000" dirty="0" err="1" smtClean="0"/>
              <a:t>δὲν</a:t>
            </a:r>
            <a:r>
              <a:rPr lang="el-GR" sz="4000" dirty="0" smtClean="0"/>
              <a:t> </a:t>
            </a:r>
            <a:r>
              <a:rPr lang="el-GR" sz="4000" dirty="0" err="1" smtClean="0"/>
              <a:t>ὑπερηφανευόταν</a:t>
            </a:r>
            <a:r>
              <a:rPr lang="el-GR" sz="4000" dirty="0" smtClean="0"/>
              <a:t> </a:t>
            </a:r>
            <a:r>
              <a:rPr lang="el-GR" sz="4000" dirty="0" err="1" smtClean="0"/>
              <a:t>γιὰ</a:t>
            </a:r>
            <a:r>
              <a:rPr lang="el-GR" sz="4000" dirty="0" smtClean="0"/>
              <a:t> τόσες </a:t>
            </a:r>
            <a:r>
              <a:rPr lang="el-GR" sz="4000" dirty="0" err="1" smtClean="0"/>
              <a:t>πολλὲς</a:t>
            </a:r>
            <a:r>
              <a:rPr lang="el-GR" sz="4000" dirty="0" smtClean="0"/>
              <a:t> μυριάδες, </a:t>
            </a:r>
            <a:r>
              <a:rPr lang="el-GR" sz="4000" dirty="0" err="1" smtClean="0"/>
              <a:t>ὅταν</a:t>
            </a:r>
            <a:r>
              <a:rPr lang="el-GR" sz="4000" dirty="0" smtClean="0"/>
              <a:t> γεφύρωσε </a:t>
            </a:r>
            <a:r>
              <a:rPr lang="el-GR" sz="4000" dirty="0" err="1" smtClean="0"/>
              <a:t>τὸν</a:t>
            </a:r>
            <a:r>
              <a:rPr lang="el-GR" sz="4000" dirty="0" smtClean="0"/>
              <a:t> </a:t>
            </a:r>
            <a:r>
              <a:rPr lang="el-GR" sz="4000" dirty="0" err="1" smtClean="0"/>
              <a:t>Ἑλλήσποντο</a:t>
            </a:r>
            <a:r>
              <a:rPr lang="el-GR" sz="4000" dirty="0" smtClean="0"/>
              <a:t> </a:t>
            </a:r>
            <a:r>
              <a:rPr lang="el-GR" sz="4000" dirty="0" err="1" smtClean="0"/>
              <a:t>μὲ</a:t>
            </a:r>
            <a:r>
              <a:rPr lang="el-GR" sz="4000" dirty="0" smtClean="0"/>
              <a:t> </a:t>
            </a:r>
            <a:r>
              <a:rPr lang="el-GR" sz="4000" dirty="0" err="1" smtClean="0"/>
              <a:t>πλοῖα</a:t>
            </a:r>
            <a:r>
              <a:rPr lang="el-GR" sz="4000" smtClean="0"/>
              <a:t>. </a:t>
            </a:r>
            <a:endParaRPr lang="el-GR" sz="4000" dirty="0" smtClean="0"/>
          </a:p>
          <a:p>
            <a:pPr>
              <a:buNone/>
            </a:pPr>
            <a:endParaRPr lang="el-GR" dirty="0" smtClean="0"/>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α. Ορισμός και παράγοντες</a:t>
            </a:r>
            <a:endParaRPr lang="el-GR" dirty="0"/>
          </a:p>
        </p:txBody>
      </p:sp>
      <p:sp>
        <p:nvSpPr>
          <p:cNvPr id="3" name="2 - Θέση περιεχομένου"/>
          <p:cNvSpPr>
            <a:spLocks noGrp="1"/>
          </p:cNvSpPr>
          <p:nvPr>
            <p:ph idx="1"/>
          </p:nvPr>
        </p:nvSpPr>
        <p:spPr/>
        <p:txBody>
          <a:bodyPr>
            <a:normAutofit fontScale="85000" lnSpcReduction="20000"/>
          </a:bodyPr>
          <a:lstStyle/>
          <a:p>
            <a:pPr>
              <a:buNone/>
            </a:pPr>
            <a:r>
              <a:rPr lang="el-GR" dirty="0"/>
              <a:t>Οι </a:t>
            </a:r>
            <a:r>
              <a:rPr lang="el-GR" b="1" dirty="0"/>
              <a:t>σταυροφορίες ήταν μια κίνηση που εκδηλώθηκε</a:t>
            </a:r>
          </a:p>
          <a:p>
            <a:pPr>
              <a:buNone/>
            </a:pPr>
            <a:r>
              <a:rPr lang="el-GR" dirty="0"/>
              <a:t>στη Δύση τον 11ο αι., προήλθε από πρωτοβουλία των</a:t>
            </a:r>
          </a:p>
          <a:p>
            <a:pPr>
              <a:buNone/>
            </a:pPr>
            <a:r>
              <a:rPr lang="el-GR" dirty="0"/>
              <a:t>παπών και απέβλεπε στην απελευθέρωση του Παναγίου</a:t>
            </a:r>
          </a:p>
          <a:p>
            <a:pPr>
              <a:buNone/>
            </a:pPr>
            <a:r>
              <a:rPr lang="el-GR" dirty="0"/>
              <a:t>Τάφου και των Αγίων Τόπων που είχαν κατακτήσει οι</a:t>
            </a:r>
          </a:p>
          <a:p>
            <a:pPr>
              <a:buNone/>
            </a:pPr>
            <a:r>
              <a:rPr lang="el-GR" dirty="0"/>
              <a:t>Σελτζούκοι (1077</a:t>
            </a:r>
            <a:r>
              <a:rPr lang="el-GR"/>
              <a:t>). </a:t>
            </a:r>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Γιατὶ ὅταν ἔφθασαν στὸν Ἴστρο, ἐκεῖ ὁ βασιλέας προετοίμασε τὰ σχετικὰ μὲ τὴ διάβασή τους καὶ διέταξε τοὺς περισσοτέρους ἀπὸ τοὺς ὑπογραμματεῖς, οἱ ὁποῖοι στέκονταν στὴ μιὰ πλευρὰ τοῦ ποταμοῦ, νὰ κάνουν καταγραφὴ τοῦ φορτίου τοῦ κάθε πλοίου. Ἀφοῦ ἀρίθμησαν λοιπὸν ἐνενήντα μυριάδες, δὲν μποροῦσαν στὸ ἑξῆς νὰ μετροῦν. (Κινν. σ. 69, 8-20)</a:t>
            </a:r>
            <a:endParaRPr lang="el-G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Ἐρωτήσεις</a:t>
            </a:r>
            <a:endParaRPr lang="el-GR"/>
          </a:p>
        </p:txBody>
      </p:sp>
      <p:sp>
        <p:nvSpPr>
          <p:cNvPr id="3" name="2 - Θέση περιεχομένου"/>
          <p:cNvSpPr>
            <a:spLocks noGrp="1"/>
          </p:cNvSpPr>
          <p:nvPr>
            <p:ph idx="1"/>
          </p:nvPr>
        </p:nvSpPr>
        <p:spPr/>
        <p:txBody>
          <a:bodyPr/>
          <a:lstStyle/>
          <a:p>
            <a:r>
              <a:rPr lang="el-GR" smtClean="0"/>
              <a:t>α) Μὲ ποιόν τρόπο ἐπεχείρησαν οἱ Βυζαντινοὶ νὰ μετρήσουν τὶς δυνάμεις τῶν σταυροφόρων; </a:t>
            </a:r>
          </a:p>
          <a:p>
            <a:r>
              <a:rPr lang="el-GR" smtClean="0"/>
              <a:t>β) Πόσοι ἦταν τελικὰ οἱ σταυροφόροι, σύμφωνα μὲ τὸν Κίνναμο; Σᾶς φαίνεται φυσιολογικὸς ὁ ἀριθμὸς ποὺ ἀναφέρει; </a:t>
            </a:r>
            <a:endParaRPr lang="el-G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6908"/>
          </a:xfrm>
        </p:spPr>
        <p:txBody>
          <a:bodyPr>
            <a:noAutofit/>
          </a:bodyPr>
          <a:lstStyle/>
          <a:p>
            <a:r>
              <a:rPr lang="el-GR" sz="2800" b="1" dirty="0" err="1" smtClean="0"/>
              <a:t>Ἄδικες</a:t>
            </a:r>
            <a:r>
              <a:rPr lang="el-GR" sz="2800" b="1" dirty="0" smtClean="0"/>
              <a:t> πράξεις </a:t>
            </a:r>
            <a:r>
              <a:rPr lang="el-GR" sz="2800" b="1" dirty="0" err="1" smtClean="0"/>
              <a:t>τῶν</a:t>
            </a:r>
            <a:r>
              <a:rPr lang="el-GR" sz="2800" b="1" dirty="0" smtClean="0"/>
              <a:t> </a:t>
            </a:r>
            <a:r>
              <a:rPr lang="el-GR" sz="2800" b="1" dirty="0" err="1" smtClean="0"/>
              <a:t>Γερμανῶν</a:t>
            </a:r>
            <a:r>
              <a:rPr lang="el-GR" sz="2800" b="1" dirty="0" smtClean="0"/>
              <a:t> </a:t>
            </a:r>
            <a:r>
              <a:rPr lang="el-GR" sz="2800" b="1" dirty="0" err="1" smtClean="0"/>
              <a:t>σὲ</a:t>
            </a:r>
            <a:r>
              <a:rPr lang="el-GR" sz="2800" b="1" dirty="0" smtClean="0"/>
              <a:t> βάρος </a:t>
            </a:r>
            <a:r>
              <a:rPr lang="el-GR" sz="2800" b="1" dirty="0" err="1" smtClean="0"/>
              <a:t>τῶν</a:t>
            </a:r>
            <a:r>
              <a:rPr lang="el-GR" sz="2800" b="1" dirty="0" smtClean="0"/>
              <a:t> </a:t>
            </a:r>
            <a:r>
              <a:rPr lang="el-GR" sz="2800" b="1" dirty="0" err="1" smtClean="0"/>
              <a:t>Βυζαντινῶν</a:t>
            </a:r>
            <a:r>
              <a:rPr lang="el-GR" sz="2800" b="1" dirty="0" smtClean="0"/>
              <a:t>. Ἡ </a:t>
            </a:r>
            <a:r>
              <a:rPr lang="el-GR" sz="2800" b="1" dirty="0" err="1" smtClean="0"/>
              <a:t>ἀπάντηση</a:t>
            </a:r>
            <a:r>
              <a:rPr lang="el-GR" sz="2800" b="1" dirty="0" smtClean="0"/>
              <a:t> </a:t>
            </a:r>
            <a:r>
              <a:rPr lang="el-GR" sz="2800" b="1" dirty="0" err="1" smtClean="0"/>
              <a:t>τῶν</a:t>
            </a:r>
            <a:r>
              <a:rPr lang="el-GR" sz="2800" b="1" dirty="0" smtClean="0"/>
              <a:t> </a:t>
            </a:r>
            <a:r>
              <a:rPr lang="el-GR" sz="2800" b="1" dirty="0" err="1" smtClean="0"/>
              <a:t>Βυζαντινῶν</a:t>
            </a:r>
            <a:endParaRPr lang="el-GR" sz="2800" b="1" dirty="0"/>
          </a:p>
        </p:txBody>
      </p:sp>
      <p:sp>
        <p:nvSpPr>
          <p:cNvPr id="3" name="2 - Θέση περιεχομένου"/>
          <p:cNvSpPr>
            <a:spLocks noGrp="1"/>
          </p:cNvSpPr>
          <p:nvPr>
            <p:ph idx="1"/>
          </p:nvPr>
        </p:nvSpPr>
        <p:spPr>
          <a:xfrm>
            <a:off x="457200" y="1500174"/>
            <a:ext cx="8229600" cy="5000660"/>
          </a:xfrm>
        </p:spPr>
        <p:txBody>
          <a:bodyPr>
            <a:noAutofit/>
          </a:bodyPr>
          <a:lstStyle/>
          <a:p>
            <a:r>
              <a:rPr lang="el-GR" dirty="0" smtClean="0"/>
              <a:t>«</a:t>
            </a:r>
            <a:r>
              <a:rPr lang="el-GR" dirty="0" err="1" smtClean="0"/>
              <a:t>οἱ</a:t>
            </a:r>
            <a:r>
              <a:rPr lang="el-GR" dirty="0" smtClean="0"/>
              <a:t> </a:t>
            </a:r>
            <a:r>
              <a:rPr lang="el-GR" dirty="0" err="1" smtClean="0"/>
              <a:t>δὲ</a:t>
            </a:r>
            <a:r>
              <a:rPr lang="el-GR" dirty="0" smtClean="0"/>
              <a:t> βάρβαροι μέχρι </a:t>
            </a:r>
            <a:r>
              <a:rPr lang="el-GR" dirty="0" err="1" smtClean="0"/>
              <a:t>μὲν</a:t>
            </a:r>
            <a:r>
              <a:rPr lang="el-GR" dirty="0" smtClean="0"/>
              <a:t> </a:t>
            </a:r>
            <a:r>
              <a:rPr lang="el-GR" dirty="0" err="1" smtClean="0"/>
              <a:t>ἐν</a:t>
            </a:r>
            <a:r>
              <a:rPr lang="el-GR" dirty="0" smtClean="0"/>
              <a:t> </a:t>
            </a:r>
            <a:r>
              <a:rPr lang="el-GR" dirty="0" err="1" smtClean="0"/>
              <a:t>δυσχωρίαις</a:t>
            </a:r>
            <a:r>
              <a:rPr lang="el-GR" dirty="0" smtClean="0"/>
              <a:t> </a:t>
            </a:r>
            <a:r>
              <a:rPr lang="el-GR" dirty="0" err="1" smtClean="0"/>
              <a:t>ἦσαν</a:t>
            </a:r>
            <a:r>
              <a:rPr lang="el-GR" dirty="0" smtClean="0"/>
              <a:t> (</a:t>
            </a:r>
            <a:r>
              <a:rPr lang="el-GR" dirty="0" err="1" smtClean="0"/>
              <a:t>πολλὰ</a:t>
            </a:r>
            <a:r>
              <a:rPr lang="el-GR" dirty="0" smtClean="0"/>
              <a:t> </a:t>
            </a:r>
            <a:r>
              <a:rPr lang="el-GR" dirty="0" err="1" smtClean="0"/>
              <a:t>γὰρ</a:t>
            </a:r>
            <a:r>
              <a:rPr lang="el-GR" dirty="0" smtClean="0"/>
              <a:t> </a:t>
            </a:r>
            <a:r>
              <a:rPr lang="el-GR" dirty="0" err="1" smtClean="0"/>
              <a:t>ἐκ</a:t>
            </a:r>
            <a:r>
              <a:rPr lang="el-GR" dirty="0" smtClean="0"/>
              <a:t> </a:t>
            </a:r>
            <a:r>
              <a:rPr lang="el-GR" dirty="0" err="1" smtClean="0"/>
              <a:t>τοῦ</a:t>
            </a:r>
            <a:r>
              <a:rPr lang="el-GR" dirty="0" smtClean="0"/>
              <a:t> </a:t>
            </a:r>
            <a:r>
              <a:rPr lang="el-GR" dirty="0" err="1" smtClean="0"/>
              <a:t>ποταμοῦ</a:t>
            </a:r>
            <a:r>
              <a:rPr lang="el-GR" dirty="0" smtClean="0"/>
              <a:t> </a:t>
            </a:r>
            <a:r>
              <a:rPr lang="el-GR" dirty="0" err="1" smtClean="0"/>
              <a:t>Ἴστρου</a:t>
            </a:r>
            <a:r>
              <a:rPr lang="el-GR" dirty="0" smtClean="0"/>
              <a:t> </a:t>
            </a:r>
            <a:r>
              <a:rPr lang="el-GR" dirty="0" err="1" smtClean="0"/>
              <a:t>ἄχρι</a:t>
            </a:r>
            <a:r>
              <a:rPr lang="el-GR" dirty="0" smtClean="0"/>
              <a:t> κα </a:t>
            </a:r>
            <a:r>
              <a:rPr lang="el-GR" dirty="0" err="1" smtClean="0"/>
              <a:t>ἐπὶ</a:t>
            </a:r>
            <a:r>
              <a:rPr lang="el-GR" dirty="0" smtClean="0"/>
              <a:t> </a:t>
            </a:r>
            <a:r>
              <a:rPr lang="el-GR" dirty="0" err="1" smtClean="0"/>
              <a:t>Σαρδικὴν</a:t>
            </a:r>
            <a:r>
              <a:rPr lang="el-GR" dirty="0" smtClean="0"/>
              <a:t> </a:t>
            </a:r>
            <a:r>
              <a:rPr lang="el-GR" dirty="0" err="1" smtClean="0"/>
              <a:t>ὄρη</a:t>
            </a:r>
            <a:r>
              <a:rPr lang="el-GR" dirty="0" smtClean="0"/>
              <a:t> </a:t>
            </a:r>
            <a:r>
              <a:rPr lang="el-GR" dirty="0" err="1" smtClean="0"/>
              <a:t>ἀνέχει</a:t>
            </a:r>
            <a:r>
              <a:rPr lang="el-GR" dirty="0" smtClean="0"/>
              <a:t> </a:t>
            </a:r>
            <a:r>
              <a:rPr lang="el-GR" dirty="0" err="1" smtClean="0"/>
              <a:t>ὑψηλὰ</a:t>
            </a:r>
            <a:r>
              <a:rPr lang="el-GR" dirty="0" smtClean="0"/>
              <a:t> κα </a:t>
            </a:r>
            <a:r>
              <a:rPr lang="el-GR" dirty="0" err="1" smtClean="0"/>
              <a:t>δεινῶς</a:t>
            </a:r>
            <a:r>
              <a:rPr lang="el-GR" dirty="0" smtClean="0"/>
              <a:t> </a:t>
            </a:r>
            <a:r>
              <a:rPr lang="el-GR" dirty="0" err="1" smtClean="0"/>
              <a:t>ἄβατα</a:t>
            </a:r>
            <a:r>
              <a:rPr lang="el-GR" dirty="0" smtClean="0"/>
              <a:t>), </a:t>
            </a:r>
            <a:r>
              <a:rPr lang="el-GR" dirty="0" err="1" smtClean="0"/>
              <a:t>σιγῇ</a:t>
            </a:r>
            <a:r>
              <a:rPr lang="el-GR" dirty="0" smtClean="0"/>
              <a:t> τε </a:t>
            </a:r>
            <a:r>
              <a:rPr lang="el-GR" dirty="0" err="1" smtClean="0"/>
              <a:t>ἐπορεύοντο</a:t>
            </a:r>
            <a:r>
              <a:rPr lang="el-GR" dirty="0" smtClean="0"/>
              <a:t> </a:t>
            </a:r>
            <a:r>
              <a:rPr lang="el-GR" dirty="0" err="1" smtClean="0"/>
              <a:t>καὶ</a:t>
            </a:r>
            <a:r>
              <a:rPr lang="el-GR" dirty="0" smtClean="0"/>
              <a:t> </a:t>
            </a:r>
            <a:r>
              <a:rPr lang="el-GR" dirty="0" err="1" smtClean="0"/>
              <a:t>οὐδὲν</a:t>
            </a:r>
            <a:r>
              <a:rPr lang="el-GR" dirty="0" smtClean="0"/>
              <a:t> ὅ τι </a:t>
            </a:r>
            <a:r>
              <a:rPr lang="el-GR" dirty="0" err="1" smtClean="0"/>
              <a:t>Ῥωμαίοις</a:t>
            </a:r>
            <a:r>
              <a:rPr lang="el-GR" dirty="0" smtClean="0"/>
              <a:t> </a:t>
            </a:r>
            <a:r>
              <a:rPr lang="el-GR" dirty="0" err="1" smtClean="0"/>
              <a:t>οὐ</a:t>
            </a:r>
            <a:r>
              <a:rPr lang="el-GR" dirty="0" smtClean="0"/>
              <a:t> </a:t>
            </a:r>
            <a:r>
              <a:rPr lang="el-GR" dirty="0" err="1" smtClean="0"/>
              <a:t>κατὰ</a:t>
            </a:r>
            <a:r>
              <a:rPr lang="el-GR" dirty="0" smtClean="0"/>
              <a:t> </a:t>
            </a:r>
            <a:r>
              <a:rPr lang="el-GR" dirty="0" err="1" smtClean="0"/>
              <a:t>γνώμην</a:t>
            </a:r>
            <a:r>
              <a:rPr lang="el-GR" dirty="0" smtClean="0"/>
              <a:t> </a:t>
            </a:r>
            <a:r>
              <a:rPr lang="el-GR" dirty="0" err="1" smtClean="0"/>
              <a:t>ἐποίουν</a:t>
            </a:r>
            <a:r>
              <a:rPr lang="el-GR" dirty="0" smtClean="0"/>
              <a:t>. </a:t>
            </a:r>
            <a:r>
              <a:rPr lang="el-GR" dirty="0" err="1" smtClean="0"/>
              <a:t>ἐπεὶ</a:t>
            </a:r>
            <a:r>
              <a:rPr lang="el-GR" dirty="0" smtClean="0"/>
              <a:t> </a:t>
            </a:r>
            <a:r>
              <a:rPr lang="el-GR" dirty="0" err="1" smtClean="0"/>
              <a:t>δὲ</a:t>
            </a:r>
            <a:r>
              <a:rPr lang="el-GR" dirty="0" smtClean="0"/>
              <a:t> </a:t>
            </a:r>
            <a:r>
              <a:rPr lang="el-GR" dirty="0" err="1" smtClean="0"/>
              <a:t>ταῖς</a:t>
            </a:r>
            <a:r>
              <a:rPr lang="el-GR" dirty="0" smtClean="0"/>
              <a:t> </a:t>
            </a:r>
            <a:r>
              <a:rPr lang="el-GR" dirty="0" err="1" smtClean="0"/>
              <a:t>πεδιάσιν</a:t>
            </a:r>
            <a:r>
              <a:rPr lang="el-GR" dirty="0" smtClean="0"/>
              <a:t> </a:t>
            </a:r>
            <a:r>
              <a:rPr lang="el-GR" dirty="0" err="1" smtClean="0"/>
              <a:t>ἤδη</a:t>
            </a:r>
            <a:r>
              <a:rPr lang="el-GR" dirty="0" smtClean="0"/>
              <a:t> </a:t>
            </a:r>
            <a:r>
              <a:rPr lang="el-GR" dirty="0" err="1" smtClean="0"/>
              <a:t>ὡμίλουν</a:t>
            </a:r>
            <a:r>
              <a:rPr lang="el-GR" dirty="0" smtClean="0"/>
              <a:t>, </a:t>
            </a:r>
            <a:r>
              <a:rPr lang="el-GR" dirty="0" err="1" smtClean="0"/>
              <a:t>αἳ</a:t>
            </a:r>
            <a:r>
              <a:rPr lang="el-GR" dirty="0" smtClean="0"/>
              <a:t> </a:t>
            </a:r>
            <a:r>
              <a:rPr lang="el-GR" dirty="0" err="1" smtClean="0"/>
              <a:t>πολλὰ</a:t>
            </a:r>
            <a:r>
              <a:rPr lang="el-GR" dirty="0" smtClean="0"/>
              <a:t> </a:t>
            </a:r>
            <a:r>
              <a:rPr lang="el-GR" dirty="0" err="1" smtClean="0"/>
              <a:t>τὰ</a:t>
            </a:r>
            <a:r>
              <a:rPr lang="el-GR" dirty="0" smtClean="0"/>
              <a:t> </a:t>
            </a:r>
            <a:r>
              <a:rPr lang="el-GR" dirty="0" err="1" smtClean="0"/>
              <a:t>δυσπρόσοδα</a:t>
            </a:r>
            <a:r>
              <a:rPr lang="el-GR" dirty="0" smtClean="0"/>
              <a:t> </a:t>
            </a:r>
            <a:r>
              <a:rPr lang="el-GR" dirty="0" err="1" smtClean="0"/>
              <a:t>τῶν</a:t>
            </a:r>
            <a:r>
              <a:rPr lang="el-GR" dirty="0" smtClean="0"/>
              <a:t> </a:t>
            </a:r>
            <a:r>
              <a:rPr lang="el-GR" dirty="0" err="1" smtClean="0"/>
              <a:t>κατὰ</a:t>
            </a:r>
            <a:r>
              <a:rPr lang="el-GR" dirty="0" smtClean="0"/>
              <a:t> </a:t>
            </a:r>
            <a:r>
              <a:rPr lang="el-GR" dirty="0" err="1" smtClean="0"/>
              <a:t>τὴν</a:t>
            </a:r>
            <a:r>
              <a:rPr lang="el-GR" dirty="0" smtClean="0"/>
              <a:t> </a:t>
            </a:r>
            <a:r>
              <a:rPr lang="el-GR" dirty="0" err="1" smtClean="0"/>
              <a:t>Δακικὴν</a:t>
            </a:r>
            <a:r>
              <a:rPr lang="el-GR" dirty="0" smtClean="0"/>
              <a:t> διαδέχονται χωρίων, </a:t>
            </a:r>
            <a:r>
              <a:rPr lang="el-GR" dirty="0" err="1" smtClean="0"/>
              <a:t>παραφαίνειν</a:t>
            </a:r>
            <a:r>
              <a:rPr lang="el-GR" dirty="0" smtClean="0"/>
              <a:t> </a:t>
            </a:r>
            <a:r>
              <a:rPr lang="el-GR" dirty="0" err="1" smtClean="0"/>
              <a:t>λοιπὸν</a:t>
            </a:r>
            <a:r>
              <a:rPr lang="el-GR" dirty="0" smtClean="0"/>
              <a:t> </a:t>
            </a:r>
            <a:r>
              <a:rPr lang="el-GR" dirty="0" err="1" smtClean="0"/>
              <a:t>τὸ</a:t>
            </a:r>
            <a:r>
              <a:rPr lang="el-GR" dirty="0" smtClean="0"/>
              <a:t> </a:t>
            </a:r>
            <a:r>
              <a:rPr lang="el-GR" dirty="0" err="1" smtClean="0"/>
              <a:t>δυσμενὲς</a:t>
            </a:r>
            <a:r>
              <a:rPr lang="el-GR" dirty="0" smtClean="0"/>
              <a:t> </a:t>
            </a:r>
            <a:r>
              <a:rPr lang="el-GR" dirty="0" err="1" smtClean="0"/>
              <a:t>ἤρξαντο</a:t>
            </a:r>
            <a:r>
              <a:rPr lang="el-GR" dirty="0" smtClean="0"/>
              <a:t>, </a:t>
            </a:r>
            <a:r>
              <a:rPr lang="el-GR" dirty="0" err="1" smtClean="0"/>
              <a:t>τοῖς</a:t>
            </a:r>
            <a:r>
              <a:rPr lang="el-GR" dirty="0" smtClean="0"/>
              <a:t> τε κατ’ </a:t>
            </a:r>
            <a:r>
              <a:rPr lang="el-GR" dirty="0" err="1" smtClean="0"/>
              <a:t>ἐμπορίαν</a:t>
            </a:r>
            <a:r>
              <a:rPr lang="el-GR" dirty="0" smtClean="0"/>
              <a:t> </a:t>
            </a:r>
            <a:r>
              <a:rPr lang="el-GR" dirty="0" err="1" smtClean="0"/>
              <a:t>τὰ</a:t>
            </a:r>
            <a:r>
              <a:rPr lang="el-GR" dirty="0" smtClean="0"/>
              <a:t> </a:t>
            </a:r>
            <a:r>
              <a:rPr lang="el-GR" dirty="0" err="1" smtClean="0"/>
              <a:t>ὤνια</a:t>
            </a:r>
            <a:r>
              <a:rPr lang="el-GR" dirty="0" smtClean="0"/>
              <a:t> </a:t>
            </a:r>
            <a:r>
              <a:rPr lang="el-GR" dirty="0" err="1" smtClean="0"/>
              <a:t>σφίσιν</a:t>
            </a:r>
            <a:r>
              <a:rPr lang="el-GR" dirty="0" smtClean="0"/>
              <a:t> </a:t>
            </a:r>
            <a:r>
              <a:rPr lang="el-GR" dirty="0" err="1" smtClean="0"/>
              <a:t>ἀποδιδοῦσι</a:t>
            </a:r>
            <a:r>
              <a:rPr lang="el-GR" dirty="0" smtClean="0"/>
              <a:t> </a:t>
            </a:r>
            <a:r>
              <a:rPr lang="el-GR" dirty="0" err="1" smtClean="0"/>
              <a:t>χεῖρα</a:t>
            </a:r>
            <a:r>
              <a:rPr lang="el-GR" dirty="0" smtClean="0"/>
              <a:t> </a:t>
            </a:r>
            <a:r>
              <a:rPr lang="el-GR" dirty="0" err="1" smtClean="0"/>
              <a:t>ἐπέβαλον</a:t>
            </a:r>
            <a:r>
              <a:rPr lang="el-GR" dirty="0" smtClean="0"/>
              <a:t> </a:t>
            </a:r>
            <a:r>
              <a:rPr lang="el-GR" err="1" smtClean="0"/>
              <a:t>ἄδικον</a:t>
            </a:r>
            <a:r>
              <a:rPr lang="el-GR" smtClean="0"/>
              <a:t>·</a:t>
            </a:r>
            <a:endParaRPr lang="el-G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κἂν τις ἀπισχυρίσαιτο πρὸς τὴν ἁρπαγήν, τοῦτον δὲ ῥομφαίας ἔργον ἐτίθεσαν. ὅ τε ῥὴξ Κορράδος ἀνεπιστρόφως πάντῃ τῶν γινομένων εἶχε καὶ τοῖς ἐπικαλοῦσιν ἢ οὐδὲ προσεῖχεν ὅλως ἢ καὶ προσχὼν τῇ τοῦ πλήθους ἀλογιστίᾳ τὰ πᾶν ἀπεγράφετο.</a:t>
            </a:r>
            <a:endParaRPr lang="el-G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endParaRPr lang="el-GR" smtClean="0"/>
          </a:p>
          <a:p>
            <a:r>
              <a:rPr lang="el-GR" sz="3800" smtClean="0"/>
              <a:t>Τούτων </a:t>
            </a:r>
            <a:r>
              <a:rPr lang="el-GR" sz="3800" dirty="0" err="1" smtClean="0"/>
              <a:t>βασιλεὺς</a:t>
            </a:r>
            <a:r>
              <a:rPr lang="el-GR" sz="3800" dirty="0" smtClean="0"/>
              <a:t> </a:t>
            </a:r>
            <a:r>
              <a:rPr lang="el-GR" sz="3800" dirty="0" err="1" smtClean="0"/>
              <a:t>ἀκηκοὼς</a:t>
            </a:r>
            <a:r>
              <a:rPr lang="el-GR" sz="3800" dirty="0" smtClean="0"/>
              <a:t> στράτευμα ᾗ τάχους </a:t>
            </a:r>
            <a:r>
              <a:rPr lang="el-GR" sz="3800" dirty="0" err="1" smtClean="0"/>
              <a:t>εἶχεν</a:t>
            </a:r>
            <a:r>
              <a:rPr lang="el-GR" sz="3800" dirty="0" smtClean="0"/>
              <a:t> </a:t>
            </a:r>
            <a:r>
              <a:rPr lang="el-GR" sz="3800" dirty="0" err="1" smtClean="0"/>
              <a:t>ἅμα</a:t>
            </a:r>
            <a:r>
              <a:rPr lang="el-GR" sz="3800" dirty="0" smtClean="0"/>
              <a:t> </a:t>
            </a:r>
            <a:r>
              <a:rPr lang="el-GR" sz="3800" dirty="0" err="1" smtClean="0"/>
              <a:t>Προσοὺχ</a:t>
            </a:r>
            <a:r>
              <a:rPr lang="el-GR" sz="3800" dirty="0" smtClean="0"/>
              <a:t> </a:t>
            </a:r>
            <a:r>
              <a:rPr lang="el-GR" sz="3800" dirty="0" err="1" smtClean="0"/>
              <a:t>ἀνδρὶ</a:t>
            </a:r>
            <a:r>
              <a:rPr lang="el-GR" sz="3800" dirty="0" smtClean="0"/>
              <a:t> </a:t>
            </a:r>
            <a:r>
              <a:rPr lang="el-GR" sz="3800" dirty="0" err="1" smtClean="0"/>
              <a:t>ἐμπειρομάχῳ</a:t>
            </a:r>
            <a:r>
              <a:rPr lang="el-GR" sz="3800" dirty="0" smtClean="0"/>
              <a:t> κατ’ </a:t>
            </a:r>
            <a:r>
              <a:rPr lang="el-GR" sz="3800" dirty="0" err="1" smtClean="0"/>
              <a:t>αὐτῶν</a:t>
            </a:r>
            <a:r>
              <a:rPr lang="el-GR" sz="3800" dirty="0" smtClean="0"/>
              <a:t> </a:t>
            </a:r>
            <a:r>
              <a:rPr lang="el-GR" sz="3800" dirty="0" err="1" smtClean="0"/>
              <a:t>ἔπεμψεν</a:t>
            </a:r>
            <a:r>
              <a:rPr lang="el-GR" sz="3800" dirty="0" smtClean="0"/>
              <a:t>. </a:t>
            </a:r>
            <a:r>
              <a:rPr lang="el-GR" sz="3800" dirty="0" err="1" smtClean="0"/>
              <a:t>ὃς</a:t>
            </a:r>
            <a:r>
              <a:rPr lang="el-GR" sz="3800" dirty="0" smtClean="0"/>
              <a:t> κα </a:t>
            </a:r>
            <a:r>
              <a:rPr lang="el-GR" sz="3800" dirty="0" err="1" smtClean="0"/>
              <a:t>ἐπειδὴ</a:t>
            </a:r>
            <a:r>
              <a:rPr lang="el-GR" sz="3800" dirty="0" smtClean="0"/>
              <a:t> </a:t>
            </a:r>
            <a:r>
              <a:rPr lang="el-GR" sz="3800" dirty="0" err="1" smtClean="0"/>
              <a:t>περὶ</a:t>
            </a:r>
            <a:r>
              <a:rPr lang="el-GR" sz="3800" dirty="0" smtClean="0"/>
              <a:t> </a:t>
            </a:r>
            <a:r>
              <a:rPr lang="el-GR" sz="3800" dirty="0" err="1" smtClean="0"/>
              <a:t>πόλιν</a:t>
            </a:r>
            <a:r>
              <a:rPr lang="el-GR" sz="3800" dirty="0" smtClean="0"/>
              <a:t> </a:t>
            </a:r>
            <a:r>
              <a:rPr lang="el-GR" sz="3800" dirty="0" err="1" smtClean="0"/>
              <a:t>Ἀδριανοῦ</a:t>
            </a:r>
            <a:r>
              <a:rPr lang="el-GR" sz="3800" dirty="0" smtClean="0"/>
              <a:t> τούτοις </a:t>
            </a:r>
            <a:r>
              <a:rPr lang="el-GR" sz="3800" dirty="0" err="1" smtClean="0"/>
              <a:t>συνέμιξε</a:t>
            </a:r>
            <a:r>
              <a:rPr lang="el-GR" sz="3800" dirty="0" smtClean="0"/>
              <a:t>, μέχρι </a:t>
            </a:r>
            <a:r>
              <a:rPr lang="el-GR" sz="3800" dirty="0" err="1" smtClean="0"/>
              <a:t>μέν</a:t>
            </a:r>
            <a:r>
              <a:rPr lang="el-GR" sz="3800" dirty="0" smtClean="0"/>
              <a:t> </a:t>
            </a:r>
            <a:r>
              <a:rPr lang="el-GR" sz="3800" dirty="0" err="1" smtClean="0"/>
              <a:t>τινος</a:t>
            </a:r>
            <a:r>
              <a:rPr lang="el-GR" sz="3800" dirty="0" smtClean="0"/>
              <a:t> </a:t>
            </a:r>
            <a:r>
              <a:rPr lang="el-GR" sz="3800" dirty="0" err="1" smtClean="0"/>
              <a:t>ἀπὸ</a:t>
            </a:r>
            <a:r>
              <a:rPr lang="el-GR" sz="3800" dirty="0" smtClean="0"/>
              <a:t> διαστάσεως </a:t>
            </a:r>
            <a:r>
              <a:rPr lang="el-GR" sz="3800" dirty="0" err="1" smtClean="0"/>
              <a:t>εἵπετο</a:t>
            </a:r>
            <a:r>
              <a:rPr lang="el-GR" sz="3800" dirty="0" smtClean="0"/>
              <a:t>, </a:t>
            </a:r>
            <a:r>
              <a:rPr lang="el-GR" sz="3800" dirty="0" err="1" smtClean="0"/>
              <a:t>τὰς</a:t>
            </a:r>
            <a:r>
              <a:rPr lang="el-GR" sz="3800" dirty="0" smtClean="0"/>
              <a:t> </a:t>
            </a:r>
            <a:r>
              <a:rPr lang="el-GR" sz="3800" dirty="0" err="1" smtClean="0"/>
              <a:t>ἀτάκτους</a:t>
            </a:r>
            <a:r>
              <a:rPr lang="el-GR" sz="3800" dirty="0" smtClean="0"/>
              <a:t> </a:t>
            </a:r>
            <a:r>
              <a:rPr lang="el-GR" sz="3800" dirty="0" err="1" smtClean="0"/>
              <a:t>τοῦ</a:t>
            </a:r>
            <a:r>
              <a:rPr lang="el-GR" sz="3800" dirty="0" smtClean="0"/>
              <a:t> πλήθους </a:t>
            </a:r>
            <a:r>
              <a:rPr lang="el-GR" sz="3800" dirty="0" err="1" smtClean="0"/>
              <a:t>ἀνασειράζων</a:t>
            </a:r>
            <a:r>
              <a:rPr lang="el-GR" sz="3800" dirty="0" smtClean="0"/>
              <a:t> </a:t>
            </a:r>
            <a:r>
              <a:rPr lang="el-GR" sz="3800" dirty="0" err="1" smtClean="0"/>
              <a:t>ὁρμάς</a:t>
            </a:r>
            <a:r>
              <a:rPr lang="el-GR" sz="3800" smtClean="0"/>
              <a:t>. </a:t>
            </a:r>
            <a:endParaRPr lang="el-GR" sz="3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ὡς δὲ καὶ ἐπὶ μᾶλλον θρασυνομένους αὐτοὺς ἑώρα, καὶ πολεμίας ἤδη ἐν τῷ ἐμφανεῖ συνέμιξε χεῖρας ἀπ’ αἰτίας τοιᾶσδε. . . ὁ γάρ τοι Προσοὺχ εἰς χεῖρας διὰ τοῦτο Φρεδερίκῳ ἐλθὼν ἐτρέψατο αὐτὸν καὶ φόνον βαρβάρων πολὺν εἴργαστο. . .ἐντεῦθεν τῆς προτέρας Ἀλαμανοὶ καθυφῆκαν ἀλαζονείας, ἔργῳ τὴν Ῥωμαίων διδαχθέντες ἰσχύν.» (Κινν. σ. 70, 17 – σ. 72, 4).</a:t>
            </a:r>
            <a:endParaRPr 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Μετάφραση</a:t>
            </a:r>
            <a:endParaRPr lang="el-GR" sz="3600" b="1" dirty="0"/>
          </a:p>
        </p:txBody>
      </p:sp>
      <p:sp>
        <p:nvSpPr>
          <p:cNvPr id="3" name="2 - Θέση περιεχομένου"/>
          <p:cNvSpPr>
            <a:spLocks noGrp="1"/>
          </p:cNvSpPr>
          <p:nvPr>
            <p:ph idx="1"/>
          </p:nvPr>
        </p:nvSpPr>
        <p:spPr>
          <a:xfrm>
            <a:off x="457200" y="1285860"/>
            <a:ext cx="8229600" cy="5357850"/>
          </a:xfrm>
        </p:spPr>
        <p:txBody>
          <a:bodyPr>
            <a:normAutofit fontScale="85000" lnSpcReduction="20000"/>
          </a:bodyPr>
          <a:lstStyle/>
          <a:p>
            <a:endParaRPr lang="el-GR" smtClean="0"/>
          </a:p>
          <a:p>
            <a:r>
              <a:rPr lang="el-GR" sz="3800" smtClean="0"/>
              <a:t>Ἐν </a:t>
            </a:r>
            <a:r>
              <a:rPr lang="el-GR" sz="3800" dirty="0" err="1" smtClean="0"/>
              <a:t>ὅσῳ</a:t>
            </a:r>
            <a:r>
              <a:rPr lang="el-GR" sz="3800" dirty="0" smtClean="0"/>
              <a:t> βέβαια </a:t>
            </a:r>
            <a:r>
              <a:rPr lang="el-GR" sz="3800" dirty="0" err="1" smtClean="0"/>
              <a:t>οἱ</a:t>
            </a:r>
            <a:r>
              <a:rPr lang="el-GR" sz="3800" dirty="0" smtClean="0"/>
              <a:t> βάρβαροι βρίσκονταν </a:t>
            </a:r>
            <a:r>
              <a:rPr lang="el-GR" sz="3800" dirty="0" err="1" smtClean="0"/>
              <a:t>σὲ</a:t>
            </a:r>
            <a:r>
              <a:rPr lang="el-GR" sz="3800" dirty="0" smtClean="0"/>
              <a:t> δύσβατες περιοχές (</a:t>
            </a:r>
            <a:r>
              <a:rPr lang="el-GR" sz="3800" dirty="0" err="1" smtClean="0"/>
              <a:t>γιατὶ</a:t>
            </a:r>
            <a:r>
              <a:rPr lang="el-GR" sz="3800" dirty="0" smtClean="0"/>
              <a:t> </a:t>
            </a:r>
            <a:r>
              <a:rPr lang="el-GR" sz="3800" dirty="0" err="1" smtClean="0"/>
              <a:t>ἀπὸ</a:t>
            </a:r>
            <a:r>
              <a:rPr lang="el-GR" sz="3800" dirty="0" smtClean="0"/>
              <a:t> </a:t>
            </a:r>
            <a:r>
              <a:rPr lang="el-GR" sz="3800" dirty="0" err="1" smtClean="0"/>
              <a:t>τὸν</a:t>
            </a:r>
            <a:r>
              <a:rPr lang="el-GR" sz="3800" dirty="0" smtClean="0"/>
              <a:t> </a:t>
            </a:r>
            <a:r>
              <a:rPr lang="el-GR" sz="3800" dirty="0" err="1" smtClean="0"/>
              <a:t>ποταμὸ</a:t>
            </a:r>
            <a:r>
              <a:rPr lang="el-GR" sz="3800" dirty="0" smtClean="0"/>
              <a:t> </a:t>
            </a:r>
            <a:r>
              <a:rPr lang="el-GR" sz="3800" dirty="0" err="1" smtClean="0"/>
              <a:t>Ἴστρο</a:t>
            </a:r>
            <a:r>
              <a:rPr lang="el-GR" sz="3800" dirty="0" smtClean="0"/>
              <a:t> μέχρι </a:t>
            </a:r>
            <a:r>
              <a:rPr lang="el-GR" sz="3800" dirty="0" err="1" smtClean="0"/>
              <a:t>καὶ</a:t>
            </a:r>
            <a:r>
              <a:rPr lang="el-GR" sz="3800" dirty="0" smtClean="0"/>
              <a:t> </a:t>
            </a:r>
            <a:r>
              <a:rPr lang="el-GR" sz="3800" dirty="0" err="1" smtClean="0"/>
              <a:t>τὴ</a:t>
            </a:r>
            <a:r>
              <a:rPr lang="el-GR" sz="3800" dirty="0" smtClean="0"/>
              <a:t> </a:t>
            </a:r>
            <a:r>
              <a:rPr lang="el-GR" sz="3800" dirty="0" err="1" smtClean="0"/>
              <a:t>Σαρδικὴ</a:t>
            </a:r>
            <a:r>
              <a:rPr lang="el-GR" sz="3800" dirty="0" smtClean="0"/>
              <a:t> </a:t>
            </a:r>
            <a:r>
              <a:rPr lang="el-GR" sz="3800" dirty="0" err="1" smtClean="0"/>
              <a:t>πολλὰ</a:t>
            </a:r>
            <a:r>
              <a:rPr lang="el-GR" sz="3800" dirty="0" smtClean="0"/>
              <a:t> </a:t>
            </a:r>
            <a:r>
              <a:rPr lang="el-GR" sz="3800" dirty="0" err="1" smtClean="0"/>
              <a:t>βουνὰ</a:t>
            </a:r>
            <a:r>
              <a:rPr lang="el-GR" sz="3800" dirty="0" smtClean="0"/>
              <a:t> </a:t>
            </a:r>
            <a:r>
              <a:rPr lang="el-GR" sz="3800" dirty="0" err="1" smtClean="0"/>
              <a:t>ἀνυψώνονται</a:t>
            </a:r>
            <a:r>
              <a:rPr lang="el-GR" sz="3800" dirty="0" smtClean="0"/>
              <a:t> </a:t>
            </a:r>
            <a:r>
              <a:rPr lang="el-GR" sz="3800" dirty="0" err="1" smtClean="0"/>
              <a:t>ψηλὰ</a:t>
            </a:r>
            <a:r>
              <a:rPr lang="el-GR" sz="3800" dirty="0" smtClean="0"/>
              <a:t> </a:t>
            </a:r>
            <a:r>
              <a:rPr lang="el-GR" sz="3800" dirty="0" err="1" smtClean="0"/>
              <a:t>καὶ</a:t>
            </a:r>
            <a:r>
              <a:rPr lang="el-GR" sz="3800" dirty="0" smtClean="0"/>
              <a:t> </a:t>
            </a:r>
            <a:r>
              <a:rPr lang="el-GR" sz="3800" dirty="0" err="1" smtClean="0"/>
              <a:t>φοβερὰ</a:t>
            </a:r>
            <a:r>
              <a:rPr lang="el-GR" sz="3800" dirty="0" smtClean="0"/>
              <a:t> </a:t>
            </a:r>
            <a:r>
              <a:rPr lang="el-GR" sz="3800" dirty="0" err="1" smtClean="0"/>
              <a:t>ἄβατα</a:t>
            </a:r>
            <a:r>
              <a:rPr lang="el-GR" sz="3800" dirty="0" smtClean="0"/>
              <a:t>), </a:t>
            </a:r>
            <a:r>
              <a:rPr lang="el-GR" sz="3800" dirty="0" err="1" smtClean="0"/>
              <a:t>καὶ</a:t>
            </a:r>
            <a:r>
              <a:rPr lang="el-GR" sz="3800" dirty="0" smtClean="0"/>
              <a:t> </a:t>
            </a:r>
            <a:r>
              <a:rPr lang="el-GR" sz="3800" dirty="0" err="1" smtClean="0"/>
              <a:t>σιγὰ</a:t>
            </a:r>
            <a:r>
              <a:rPr lang="el-GR" sz="3800" dirty="0" smtClean="0"/>
              <a:t> πορεύονταν </a:t>
            </a:r>
            <a:r>
              <a:rPr lang="el-GR" sz="3800" dirty="0" err="1" smtClean="0"/>
              <a:t>καὶ</a:t>
            </a:r>
            <a:r>
              <a:rPr lang="el-GR" sz="3800" dirty="0" smtClean="0"/>
              <a:t> </a:t>
            </a:r>
            <a:r>
              <a:rPr lang="el-GR" sz="3800" dirty="0" err="1" smtClean="0"/>
              <a:t>δὲν</a:t>
            </a:r>
            <a:r>
              <a:rPr lang="el-GR" sz="3800" dirty="0" smtClean="0"/>
              <a:t> </a:t>
            </a:r>
            <a:r>
              <a:rPr lang="el-GR" sz="3800" dirty="0" err="1" smtClean="0"/>
              <a:t>ἔπρατταν</a:t>
            </a:r>
            <a:r>
              <a:rPr lang="el-GR" sz="3800" dirty="0" smtClean="0"/>
              <a:t> τίποτε </a:t>
            </a:r>
            <a:r>
              <a:rPr lang="el-GR" sz="3800" dirty="0" err="1" smtClean="0"/>
              <a:t>τὸ</a:t>
            </a:r>
            <a:r>
              <a:rPr lang="el-GR" sz="3800" dirty="0" smtClean="0"/>
              <a:t> </a:t>
            </a:r>
            <a:r>
              <a:rPr lang="el-GR" sz="3800" dirty="0" err="1" smtClean="0"/>
              <a:t>ὁποῖο</a:t>
            </a:r>
            <a:r>
              <a:rPr lang="el-GR" sz="3800" dirty="0" smtClean="0"/>
              <a:t> </a:t>
            </a:r>
            <a:r>
              <a:rPr lang="el-GR" sz="3800" dirty="0" err="1" smtClean="0"/>
              <a:t>δὲν</a:t>
            </a:r>
            <a:r>
              <a:rPr lang="el-GR" sz="3800" dirty="0" smtClean="0"/>
              <a:t> </a:t>
            </a:r>
            <a:r>
              <a:rPr lang="el-GR" sz="3800" dirty="0" err="1" smtClean="0"/>
              <a:t>ἦταν</a:t>
            </a:r>
            <a:r>
              <a:rPr lang="el-GR" sz="3800" dirty="0" smtClean="0"/>
              <a:t> σύμφωνο </a:t>
            </a:r>
            <a:r>
              <a:rPr lang="el-GR" sz="3800" dirty="0" err="1" smtClean="0"/>
              <a:t>μὲ</a:t>
            </a:r>
            <a:r>
              <a:rPr lang="el-GR" sz="3800" dirty="0" smtClean="0"/>
              <a:t> </a:t>
            </a:r>
            <a:r>
              <a:rPr lang="el-GR" sz="3800" dirty="0" err="1" smtClean="0"/>
              <a:t>τὴ</a:t>
            </a:r>
            <a:r>
              <a:rPr lang="el-GR" sz="3800" dirty="0" smtClean="0"/>
              <a:t> θέληση </a:t>
            </a:r>
            <a:r>
              <a:rPr lang="el-GR" sz="3800" dirty="0" err="1" smtClean="0"/>
              <a:t>τῶν</a:t>
            </a:r>
            <a:r>
              <a:rPr lang="el-GR" sz="3800" dirty="0" smtClean="0"/>
              <a:t> </a:t>
            </a:r>
            <a:r>
              <a:rPr lang="el-GR" sz="3800" dirty="0" err="1" smtClean="0"/>
              <a:t>Ῥωμαίων</a:t>
            </a:r>
            <a:r>
              <a:rPr lang="el-GR" sz="3800" dirty="0" smtClean="0"/>
              <a:t>. </a:t>
            </a:r>
            <a:r>
              <a:rPr lang="el-GR" sz="3800" dirty="0" err="1" smtClean="0"/>
              <a:t>Ὅταν</a:t>
            </a:r>
            <a:r>
              <a:rPr lang="el-GR" sz="3800" dirty="0" smtClean="0"/>
              <a:t> </a:t>
            </a:r>
            <a:r>
              <a:rPr lang="el-GR" sz="3800" dirty="0" err="1" smtClean="0"/>
              <a:t>ὅμως</a:t>
            </a:r>
            <a:r>
              <a:rPr lang="el-GR" sz="3800" dirty="0" smtClean="0"/>
              <a:t> </a:t>
            </a:r>
            <a:r>
              <a:rPr lang="el-GR" sz="3800" dirty="0" err="1" smtClean="0"/>
              <a:t>εἰσῆλθαν</a:t>
            </a:r>
            <a:r>
              <a:rPr lang="el-GR" sz="3800" dirty="0" smtClean="0"/>
              <a:t> πλέον </a:t>
            </a:r>
            <a:r>
              <a:rPr lang="el-GR" sz="3800" dirty="0" err="1" smtClean="0"/>
              <a:t>στὶς</a:t>
            </a:r>
            <a:r>
              <a:rPr lang="el-GR" sz="3800" dirty="0" smtClean="0"/>
              <a:t> πεδιάδες, </a:t>
            </a:r>
            <a:r>
              <a:rPr lang="el-GR" sz="3800" dirty="0" err="1" smtClean="0"/>
              <a:t>οἱ</a:t>
            </a:r>
            <a:r>
              <a:rPr lang="el-GR" sz="3800" dirty="0" smtClean="0"/>
              <a:t> </a:t>
            </a:r>
            <a:r>
              <a:rPr lang="el-GR" sz="3800" dirty="0" err="1" smtClean="0"/>
              <a:t>ὁποῖες</a:t>
            </a:r>
            <a:r>
              <a:rPr lang="el-GR" sz="3800" dirty="0" smtClean="0"/>
              <a:t> διαδέχονται </a:t>
            </a:r>
            <a:r>
              <a:rPr lang="el-GR" sz="3800" dirty="0" err="1" smtClean="0"/>
              <a:t>πολλὲς</a:t>
            </a:r>
            <a:r>
              <a:rPr lang="el-GR" sz="3800" dirty="0" smtClean="0"/>
              <a:t> δυσπρόσιτες </a:t>
            </a:r>
            <a:r>
              <a:rPr lang="el-GR" sz="3800" dirty="0" err="1" smtClean="0"/>
              <a:t>περιοχὲς</a:t>
            </a:r>
            <a:r>
              <a:rPr lang="el-GR" sz="3800" dirty="0" smtClean="0"/>
              <a:t> </a:t>
            </a:r>
            <a:r>
              <a:rPr lang="el-GR" sz="3800" dirty="0" err="1" smtClean="0"/>
              <a:t>τῆς</a:t>
            </a:r>
            <a:r>
              <a:rPr lang="el-GR" sz="3800" dirty="0" smtClean="0"/>
              <a:t> Δακίας, </a:t>
            </a:r>
            <a:r>
              <a:rPr lang="el-GR" sz="3800" dirty="0" err="1" smtClean="0"/>
              <a:t>ἄρχισαν</a:t>
            </a:r>
            <a:r>
              <a:rPr lang="el-GR" sz="3800" dirty="0" smtClean="0"/>
              <a:t> </a:t>
            </a:r>
            <a:r>
              <a:rPr lang="el-GR" sz="3800" dirty="0" err="1" smtClean="0"/>
              <a:t>στὸ</a:t>
            </a:r>
            <a:r>
              <a:rPr lang="el-GR" sz="3800" dirty="0" smtClean="0"/>
              <a:t> </a:t>
            </a:r>
            <a:r>
              <a:rPr lang="el-GR" sz="3800" dirty="0" err="1" smtClean="0"/>
              <a:t>ἑξῆς</a:t>
            </a:r>
            <a:r>
              <a:rPr lang="el-GR" sz="3800" dirty="0" smtClean="0"/>
              <a:t> </a:t>
            </a:r>
            <a:r>
              <a:rPr lang="el-GR" sz="3800" dirty="0" err="1" smtClean="0"/>
              <a:t>νᾶ</a:t>
            </a:r>
            <a:r>
              <a:rPr lang="el-GR" sz="3800" dirty="0" smtClean="0"/>
              <a:t> </a:t>
            </a:r>
            <a:r>
              <a:rPr lang="el-GR" sz="3800" dirty="0" err="1" smtClean="0"/>
              <a:t>ἀποκαλύπτουν</a:t>
            </a:r>
            <a:r>
              <a:rPr lang="el-GR" sz="3800" dirty="0" smtClean="0"/>
              <a:t> </a:t>
            </a:r>
            <a:r>
              <a:rPr lang="el-GR" sz="3800" dirty="0" err="1" smtClean="0"/>
              <a:t>τὴ</a:t>
            </a:r>
            <a:r>
              <a:rPr lang="el-GR" sz="3800" dirty="0" smtClean="0"/>
              <a:t> δυσμένειά </a:t>
            </a:r>
            <a:r>
              <a:rPr lang="el-GR" sz="3800" smtClean="0"/>
              <a:t>τους·</a:t>
            </a:r>
            <a:endParaRPr lang="el-GR" sz="3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ἐπέβαλαν ἄδικη βία σ’ αὐτοὺς ποὺ τοὺς προσέφεραν τὰ προϊόντα τους πρὸς πώληση (σ. 70). Καὶ ἂν κάποιος ἐναντιωνόταν στὴν ἁρπαγή, γινόταν τοῦτος ἔργο μάχαιρας. Καὶ ὁ ῥήγας Κορράδος ἀδιαφοροῦσε ἐντελῶς γι’ αὐτὰ ποὺ γίνονταν· εἴτε δὲν ἔδινε καμία προσοχὴ στοὺς ἐπικριτές του εἴτε, ἂν πρόσεχε, ἀπέδιδε τὸ καθετὶ στὴν ἀφροσύνη τοῦ πλήθους.</a:t>
            </a:r>
            <a:endParaRPr lang="el-G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77500" lnSpcReduction="20000"/>
          </a:bodyPr>
          <a:lstStyle/>
          <a:p>
            <a:endParaRPr lang="el-GR" smtClean="0"/>
          </a:p>
          <a:p>
            <a:r>
              <a:rPr lang="el-GR" sz="4100" smtClean="0"/>
              <a:t>Ὁ </a:t>
            </a:r>
            <a:r>
              <a:rPr lang="el-GR" sz="4100" dirty="0" smtClean="0"/>
              <a:t>βασιλέας, </a:t>
            </a:r>
            <a:r>
              <a:rPr lang="el-GR" sz="4100" dirty="0" err="1" smtClean="0"/>
              <a:t>ὅταν</a:t>
            </a:r>
            <a:r>
              <a:rPr lang="el-GR" sz="4100" dirty="0" smtClean="0"/>
              <a:t> </a:t>
            </a:r>
            <a:r>
              <a:rPr lang="el-GR" sz="4100" dirty="0" err="1" smtClean="0"/>
              <a:t>ἄκουσε</a:t>
            </a:r>
            <a:r>
              <a:rPr lang="el-GR" sz="4100" dirty="0" smtClean="0"/>
              <a:t> </a:t>
            </a:r>
            <a:r>
              <a:rPr lang="el-GR" sz="4100" dirty="0" err="1" smtClean="0"/>
              <a:t>τοῦτα</a:t>
            </a:r>
            <a:r>
              <a:rPr lang="el-GR" sz="4100" dirty="0" smtClean="0"/>
              <a:t>, </a:t>
            </a:r>
            <a:r>
              <a:rPr lang="el-GR" sz="4100" dirty="0" err="1" smtClean="0"/>
              <a:t>ἔστειλε</a:t>
            </a:r>
            <a:r>
              <a:rPr lang="el-GR" sz="4100" dirty="0" smtClean="0"/>
              <a:t> στράτευμα </a:t>
            </a:r>
            <a:r>
              <a:rPr lang="el-GR" sz="4100" dirty="0" err="1" smtClean="0"/>
              <a:t>ἐναντίον</a:t>
            </a:r>
            <a:r>
              <a:rPr lang="el-GR" sz="4100" dirty="0" smtClean="0"/>
              <a:t> τους, </a:t>
            </a:r>
            <a:r>
              <a:rPr lang="el-GR" sz="4100" dirty="0" err="1" smtClean="0"/>
              <a:t>ὅσο</a:t>
            </a:r>
            <a:r>
              <a:rPr lang="el-GR" sz="4100" dirty="0" smtClean="0"/>
              <a:t> </a:t>
            </a:r>
            <a:r>
              <a:rPr lang="el-GR" sz="4100" dirty="0" err="1" smtClean="0"/>
              <a:t>μποροῦσε</a:t>
            </a:r>
            <a:r>
              <a:rPr lang="el-GR" sz="4100" dirty="0" smtClean="0"/>
              <a:t> </a:t>
            </a:r>
            <a:r>
              <a:rPr lang="el-GR" sz="4100" dirty="0" err="1" smtClean="0"/>
              <a:t>πιό</a:t>
            </a:r>
            <a:r>
              <a:rPr lang="el-GR" sz="4100" dirty="0" smtClean="0"/>
              <a:t> γρήγορα, </a:t>
            </a:r>
            <a:r>
              <a:rPr lang="el-GR" sz="4100" dirty="0" err="1" smtClean="0"/>
              <a:t>ὑπὸ</a:t>
            </a:r>
            <a:r>
              <a:rPr lang="el-GR" sz="4100" dirty="0" smtClean="0"/>
              <a:t> </a:t>
            </a:r>
            <a:r>
              <a:rPr lang="el-GR" sz="4100" dirty="0" err="1" smtClean="0"/>
              <a:t>τὸν</a:t>
            </a:r>
            <a:r>
              <a:rPr lang="el-GR" sz="4100" dirty="0" smtClean="0"/>
              <a:t> </a:t>
            </a:r>
            <a:r>
              <a:rPr lang="el-GR" sz="4100" dirty="0" err="1" smtClean="0"/>
              <a:t>Προσούχ</a:t>
            </a:r>
            <a:r>
              <a:rPr lang="el-GR" sz="4100" dirty="0" smtClean="0"/>
              <a:t>, </a:t>
            </a:r>
            <a:r>
              <a:rPr lang="el-GR" sz="4100" dirty="0" err="1" smtClean="0"/>
              <a:t>ἄνδρα</a:t>
            </a:r>
            <a:r>
              <a:rPr lang="el-GR" sz="4100" dirty="0" smtClean="0"/>
              <a:t> </a:t>
            </a:r>
            <a:r>
              <a:rPr lang="el-GR" sz="4100" dirty="0" err="1" smtClean="0"/>
              <a:t>ἐμπειροπόλεμο</a:t>
            </a:r>
            <a:r>
              <a:rPr lang="el-GR" sz="4100" dirty="0" smtClean="0"/>
              <a:t>. </a:t>
            </a:r>
            <a:r>
              <a:rPr lang="el-GR" sz="4100" dirty="0" err="1" smtClean="0"/>
              <a:t>Καὶ</a:t>
            </a:r>
            <a:r>
              <a:rPr lang="el-GR" sz="4100" dirty="0" smtClean="0"/>
              <a:t> </a:t>
            </a:r>
            <a:r>
              <a:rPr lang="el-GR" sz="4100" dirty="0" err="1" smtClean="0"/>
              <a:t>αὐτός</a:t>
            </a:r>
            <a:r>
              <a:rPr lang="el-GR" sz="4100" dirty="0" smtClean="0"/>
              <a:t>, </a:t>
            </a:r>
            <a:r>
              <a:rPr lang="el-GR" sz="4100" dirty="0" err="1" smtClean="0"/>
              <a:t>ὅταν</a:t>
            </a:r>
            <a:r>
              <a:rPr lang="el-GR" sz="4100" dirty="0" smtClean="0"/>
              <a:t> </a:t>
            </a:r>
            <a:r>
              <a:rPr lang="el-GR" sz="4100" dirty="0" err="1" smtClean="0"/>
              <a:t>τοὺς</a:t>
            </a:r>
            <a:r>
              <a:rPr lang="el-GR" sz="4100" dirty="0" smtClean="0"/>
              <a:t> συνάντησε </a:t>
            </a:r>
            <a:r>
              <a:rPr lang="el-GR" sz="4100" dirty="0" err="1" smtClean="0"/>
              <a:t>κοντὰ</a:t>
            </a:r>
            <a:r>
              <a:rPr lang="el-GR" sz="4100" dirty="0" smtClean="0"/>
              <a:t> </a:t>
            </a:r>
            <a:r>
              <a:rPr lang="el-GR" sz="4100" dirty="0" err="1" smtClean="0"/>
              <a:t>στὴν</a:t>
            </a:r>
            <a:r>
              <a:rPr lang="el-GR" sz="4100" dirty="0" smtClean="0"/>
              <a:t> </a:t>
            </a:r>
            <a:r>
              <a:rPr lang="el-GR" sz="4100" dirty="0" err="1" smtClean="0"/>
              <a:t>Ἀδριανούπολη</a:t>
            </a:r>
            <a:r>
              <a:rPr lang="el-GR" sz="4100" dirty="0" smtClean="0"/>
              <a:t>, </a:t>
            </a:r>
            <a:r>
              <a:rPr lang="el-GR" sz="4100" dirty="0" err="1" smtClean="0"/>
              <a:t>τοὺς</a:t>
            </a:r>
            <a:r>
              <a:rPr lang="el-GR" sz="4100" dirty="0" smtClean="0"/>
              <a:t> </a:t>
            </a:r>
            <a:r>
              <a:rPr lang="el-GR" sz="4100" dirty="0" err="1" smtClean="0"/>
              <a:t>ἀκολουθοῦσε</a:t>
            </a:r>
            <a:r>
              <a:rPr lang="el-GR" sz="4100" dirty="0" smtClean="0"/>
              <a:t> </a:t>
            </a:r>
            <a:r>
              <a:rPr lang="el-GR" sz="4100" dirty="0" err="1" smtClean="0"/>
              <a:t>σὲ</a:t>
            </a:r>
            <a:r>
              <a:rPr lang="el-GR" sz="4100" dirty="0" smtClean="0"/>
              <a:t> </a:t>
            </a:r>
            <a:r>
              <a:rPr lang="el-GR" sz="4100" dirty="0" err="1" smtClean="0"/>
              <a:t>ἀπόσταση</a:t>
            </a:r>
            <a:r>
              <a:rPr lang="el-GR" sz="4100" dirty="0" smtClean="0"/>
              <a:t> </a:t>
            </a:r>
            <a:r>
              <a:rPr lang="el-GR" sz="4100" dirty="0" err="1" smtClean="0"/>
              <a:t>γιὰ</a:t>
            </a:r>
            <a:r>
              <a:rPr lang="el-GR" sz="4100" dirty="0" smtClean="0"/>
              <a:t> κάποιο </a:t>
            </a:r>
            <a:r>
              <a:rPr lang="el-GR" sz="4100" dirty="0" err="1" smtClean="0"/>
              <a:t>χρονικὸ</a:t>
            </a:r>
            <a:r>
              <a:rPr lang="el-GR" sz="4100" dirty="0" smtClean="0"/>
              <a:t> διάστημα, περιορίζοντας </a:t>
            </a:r>
            <a:r>
              <a:rPr lang="el-GR" sz="4100" dirty="0" err="1" smtClean="0"/>
              <a:t>τὴν</a:t>
            </a:r>
            <a:r>
              <a:rPr lang="el-GR" sz="4100" dirty="0" smtClean="0"/>
              <a:t> </a:t>
            </a:r>
            <a:r>
              <a:rPr lang="el-GR" sz="4100" dirty="0" err="1" smtClean="0"/>
              <a:t>ἄτακτη</a:t>
            </a:r>
            <a:r>
              <a:rPr lang="el-GR" sz="4100" dirty="0" smtClean="0"/>
              <a:t> </a:t>
            </a:r>
            <a:r>
              <a:rPr lang="el-GR" sz="4100" dirty="0" err="1" smtClean="0"/>
              <a:t>ὁρμὴ</a:t>
            </a:r>
            <a:r>
              <a:rPr lang="el-GR" sz="4100" dirty="0" smtClean="0"/>
              <a:t> </a:t>
            </a:r>
            <a:r>
              <a:rPr lang="el-GR" sz="4100" dirty="0" err="1" smtClean="0"/>
              <a:t>τοῦ</a:t>
            </a:r>
            <a:r>
              <a:rPr lang="el-GR" sz="4100" dirty="0" smtClean="0"/>
              <a:t> πλήθους</a:t>
            </a:r>
            <a:r>
              <a:rPr lang="el-GR" sz="4100" smtClean="0"/>
              <a:t>. </a:t>
            </a:r>
            <a:endParaRPr lang="el-GR" sz="41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Καθὼς ὅμως τοὺς ἔβλεπε νὰ ἀποθρασύνονται ἀκόμη περισσότερο, φανερὰ πλέον συνεπλάκη στρατιωτικὰ γιὰ τὴν ἀκόλουθη αἰτία. . . Ὁ Προσοὺχ λοιπὸν ἦλθε στὰ χέρια ἐξαιτίας τούτου μὲ τὸν Φρεδερίκο, τὸν ἔτρεψε σὲ φυγὴ (σ. 71) καὶ φόνευσε πολλοὺς βαρβάρους. . . Στὸ ἑξῆς οἱ Ἀλαμανοὶ ἐγκατέλειψαν τὴν προηγούμενη ἀλαζονεία τους, ἀφοῦ διδάχθηκαν στὴν πράξη τὴν ἰσχὺ τῶν Ῥωμαίων. (Κινν. σ. 70, 17 – σ. 72, 4).</a:t>
            </a: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Ἐρώτηση 2</a:t>
            </a:r>
            <a:endParaRPr lang="el-GR"/>
          </a:p>
        </p:txBody>
      </p:sp>
      <p:sp>
        <p:nvSpPr>
          <p:cNvPr id="3" name="2 - Θέση περιεχομένου"/>
          <p:cNvSpPr>
            <a:spLocks noGrp="1"/>
          </p:cNvSpPr>
          <p:nvPr>
            <p:ph idx="1"/>
          </p:nvPr>
        </p:nvSpPr>
        <p:spPr/>
        <p:txBody>
          <a:bodyPr/>
          <a:lstStyle/>
          <a:p>
            <a:r>
              <a:rPr lang="el-GR" smtClean="0"/>
              <a:t>Γιὰ ποιούς λόγους ἔγιναν οἱ σταυροφορίες; </a:t>
            </a:r>
            <a:endParaRPr lang="el-G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smtClean="0"/>
              <a:t>Ἐρωτήσεις</a:t>
            </a:r>
            <a:endParaRPr lang="el-GR" b="1"/>
          </a:p>
        </p:txBody>
      </p:sp>
      <p:sp>
        <p:nvSpPr>
          <p:cNvPr id="3" name="2 - Θέση περιεχομένου"/>
          <p:cNvSpPr>
            <a:spLocks noGrp="1"/>
          </p:cNvSpPr>
          <p:nvPr>
            <p:ph idx="1"/>
          </p:nvPr>
        </p:nvSpPr>
        <p:spPr/>
        <p:txBody>
          <a:bodyPr/>
          <a:lstStyle/>
          <a:p>
            <a:r>
              <a:rPr lang="el-GR" smtClean="0"/>
              <a:t>Πότε ἄρχισαν οἱ Γερμανοὶ νὰ ἐπιδεικνύουν ἄδικη συμπεριφορὰ πρὸς τοὺς Βυζαντινοὺς καὶ σὲ τί συνίστατο αὐτὴ ἡ συμπεριφορά; </a:t>
            </a:r>
          </a:p>
          <a:p>
            <a:r>
              <a:rPr lang="el-GR" smtClean="0"/>
              <a:t>Μὲ ποιόν τρόπο ἀντιμετώπισαν οἱ Βυζαντινοὶ τὴν ἀρνητικὴ στάση τῶν σταυροφόρων σὲ πρώτη φάση καὶ δεύτερη φάση; </a:t>
            </a:r>
            <a:endParaRPr lang="el-G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Οἱ</a:t>
            </a:r>
            <a:r>
              <a:rPr lang="el-GR" dirty="0" smtClean="0"/>
              <a:t> </a:t>
            </a:r>
            <a:r>
              <a:rPr lang="el-GR" dirty="0" err="1" smtClean="0"/>
              <a:t>Γερμανοὶ</a:t>
            </a:r>
            <a:r>
              <a:rPr lang="el-GR" dirty="0" smtClean="0"/>
              <a:t> συνεχίζουν </a:t>
            </a:r>
            <a:r>
              <a:rPr lang="el-GR" dirty="0" err="1" smtClean="0"/>
              <a:t>τὴν</a:t>
            </a:r>
            <a:r>
              <a:rPr lang="el-GR" dirty="0" smtClean="0"/>
              <a:t> </a:t>
            </a:r>
            <a:r>
              <a:rPr lang="el-GR" dirty="0" err="1" smtClean="0"/>
              <a:t>ἀλαζονικὴ</a:t>
            </a:r>
            <a:r>
              <a:rPr lang="el-GR" dirty="0" smtClean="0"/>
              <a:t> στάση τους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err="1" smtClean="0">
                <a:latin typeface="Times New Roman" pitchFamily="18" charset="0"/>
                <a:cs typeface="Times New Roman" pitchFamily="18" charset="0"/>
              </a:rPr>
              <a:t>Ἀνδρόνικος</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δέ</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ὃν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καὶ</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Ὦπον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ἐκάλουν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ἐκ</a:t>
            </a:r>
            <a:r>
              <a:rPr lang="el-GR" dirty="0" smtClean="0">
                <a:latin typeface="Times New Roman" pitchFamily="18" charset="0"/>
                <a:cs typeface="Times New Roman" pitchFamily="18" charset="0"/>
              </a:rPr>
              <a:t> βασιλέως τούτων </a:t>
            </a:r>
            <a:r>
              <a:rPr lang="el-GR" dirty="0" err="1" smtClean="0">
                <a:latin typeface="Times New Roman" pitchFamily="18" charset="0"/>
                <a:cs typeface="Times New Roman" pitchFamily="18" charset="0"/>
              </a:rPr>
              <a:t>δὴ</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ἕνεκα</a:t>
            </a:r>
            <a:r>
              <a:rPr lang="el-GR" dirty="0" smtClean="0">
                <a:latin typeface="Times New Roman" pitchFamily="18" charset="0"/>
                <a:cs typeface="Times New Roman" pitchFamily="18" charset="0"/>
              </a:rPr>
              <a:t> πεμφθείς, </a:t>
            </a:r>
            <a:r>
              <a:rPr lang="el-GR" dirty="0" err="1" smtClean="0">
                <a:latin typeface="Times New Roman" pitchFamily="18" charset="0"/>
                <a:cs typeface="Times New Roman" pitchFamily="18" charset="0"/>
              </a:rPr>
              <a:t>τῶν</a:t>
            </a:r>
            <a:r>
              <a:rPr lang="el-GR" dirty="0" smtClean="0">
                <a:latin typeface="Times New Roman" pitchFamily="18" charset="0"/>
                <a:cs typeface="Times New Roman" pitchFamily="18" charset="0"/>
              </a:rPr>
              <a:t> τε </a:t>
            </a:r>
            <a:r>
              <a:rPr lang="el-GR" dirty="0" err="1" smtClean="0">
                <a:latin typeface="Times New Roman" pitchFamily="18" charset="0"/>
                <a:cs typeface="Times New Roman" pitchFamily="18" charset="0"/>
              </a:rPr>
              <a:t>ὅρκων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ἀνεμίμνησκε</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σφᾶς</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καὶ</a:t>
            </a:r>
            <a:r>
              <a:rPr lang="el-GR" dirty="0" smtClean="0">
                <a:latin typeface="Times New Roman" pitchFamily="18" charset="0"/>
                <a:cs typeface="Times New Roman" pitchFamily="18" charset="0"/>
              </a:rPr>
              <a:t> ἃ </a:t>
            </a:r>
            <a:r>
              <a:rPr lang="el-GR" dirty="0" err="1" smtClean="0">
                <a:latin typeface="Times New Roman" pitchFamily="18" charset="0"/>
                <a:cs typeface="Times New Roman" pitchFamily="18" charset="0"/>
              </a:rPr>
              <a:t>περὶ</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τοῦ</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μηδὲν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ἀδικήσειν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Ῥωμαίους</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διωμολογήκασι</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πρότερον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συχνὰ</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προφέρων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ὠνείδιζέ</a:t>
            </a:r>
            <a:r>
              <a:rPr lang="el-GR" dirty="0" smtClean="0">
                <a:latin typeface="Times New Roman" pitchFamily="18" charset="0"/>
                <a:cs typeface="Times New Roman" pitchFamily="18" charset="0"/>
              </a:rPr>
              <a:t> τε </a:t>
            </a:r>
            <a:r>
              <a:rPr lang="el-GR" dirty="0" err="1" smtClean="0">
                <a:latin typeface="Times New Roman" pitchFamily="18" charset="0"/>
                <a:cs typeface="Times New Roman" pitchFamily="18" charset="0"/>
              </a:rPr>
              <a:t>τὴν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ἀπιστίαν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αὐτοῖς</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καὶ</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εἴγε</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μὴ</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εἰς</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προῦπτον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κακὸν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ἐμπεσεῖσθαι</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βουλομένοις</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εἴη</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ἐπὶ</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τὸν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Ἀβύδου</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ξυνεβουλεύετο</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πορθμὸν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ἰέναι</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κἀκεῖθεν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αὐτίκα</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περαιωσομένους</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ἀλλ</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Ἀνδρόνικος</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μὲν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τοσαῦτα</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εἰπὼν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ἐπειδὴ</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μὴ</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πείθειν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εἶχεν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ἄπρακτος</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ἐς</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Βυζάντιον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ἀνεχώρει</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Οἱ</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δὲ</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εἰς</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βουλὴν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συλλεγέντες</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περὶ</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τῶν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ἐν</a:t>
            </a:r>
            <a:r>
              <a:rPr lang="el-GR" dirty="0" smtClean="0">
                <a:latin typeface="Times New Roman" pitchFamily="18" charset="0"/>
                <a:cs typeface="Times New Roman" pitchFamily="18" charset="0"/>
              </a:rPr>
              <a:t> </a:t>
            </a:r>
            <a:r>
              <a:rPr lang="el-GR" dirty="0" err="1" smtClean="0">
                <a:latin typeface="Times New Roman" pitchFamily="18" charset="0"/>
                <a:cs typeface="Times New Roman" pitchFamily="18" charset="0"/>
              </a:rPr>
              <a:t>χερσὶ</a:t>
            </a:r>
            <a:r>
              <a:rPr lang="el-GR" dirty="0" smtClean="0">
                <a:latin typeface="Times New Roman" pitchFamily="18" charset="0"/>
                <a:cs typeface="Times New Roman" pitchFamily="18" charset="0"/>
              </a:rPr>
              <a:t> πραγμάτων </a:t>
            </a:r>
            <a:r>
              <a:rPr lang="el-GR" dirty="0" err="1" smtClean="0">
                <a:latin typeface="Times New Roman" pitchFamily="18" charset="0"/>
                <a:cs typeface="Times New Roman" pitchFamily="18" charset="0"/>
              </a:rPr>
              <a:t>ἐσκέπτοντο</a:t>
            </a:r>
            <a:r>
              <a:rPr lang="el-GR" dirty="0" smtClean="0">
                <a:latin typeface="Times New Roman" pitchFamily="18" charset="0"/>
                <a:cs typeface="Times New Roman" pitchFamily="18" charset="0"/>
              </a:rPr>
              <a:t>.</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a:t>
            </a:r>
            <a:r>
              <a:rPr lang="el-GR" dirty="0" err="1" smtClean="0"/>
              <a:t>Δόξαν</a:t>
            </a:r>
            <a:r>
              <a:rPr lang="el-GR" dirty="0" smtClean="0"/>
              <a:t> </a:t>
            </a:r>
            <a:r>
              <a:rPr lang="el-GR" dirty="0" err="1" smtClean="0"/>
              <a:t>δὲ</a:t>
            </a:r>
            <a:r>
              <a:rPr lang="el-GR" dirty="0" smtClean="0"/>
              <a:t> </a:t>
            </a:r>
            <a:r>
              <a:rPr lang="el-GR" dirty="0" err="1" smtClean="0"/>
              <a:t>τῆς</a:t>
            </a:r>
            <a:r>
              <a:rPr lang="el-GR" dirty="0" smtClean="0"/>
              <a:t> </a:t>
            </a:r>
            <a:r>
              <a:rPr lang="el-GR" dirty="0" err="1" smtClean="0"/>
              <a:t>ἐπὶ</a:t>
            </a:r>
            <a:r>
              <a:rPr lang="el-GR" dirty="0" smtClean="0"/>
              <a:t> </a:t>
            </a:r>
            <a:r>
              <a:rPr lang="el-GR" dirty="0" err="1" smtClean="0"/>
              <a:t>Βυζάντιον</a:t>
            </a:r>
            <a:r>
              <a:rPr lang="el-GR" dirty="0" smtClean="0"/>
              <a:t> </a:t>
            </a:r>
            <a:r>
              <a:rPr lang="el-GR" dirty="0" err="1" smtClean="0"/>
              <a:t>ἔχεσθαι</a:t>
            </a:r>
            <a:r>
              <a:rPr lang="el-GR" dirty="0" smtClean="0"/>
              <a:t>, </a:t>
            </a:r>
            <a:r>
              <a:rPr lang="el-GR" dirty="0" err="1" smtClean="0"/>
              <a:t>ἄραντες</a:t>
            </a:r>
            <a:r>
              <a:rPr lang="el-GR" dirty="0" smtClean="0"/>
              <a:t> </a:t>
            </a:r>
            <a:r>
              <a:rPr lang="el-GR" dirty="0" err="1" smtClean="0"/>
              <a:t>ἐκεῖθεν</a:t>
            </a:r>
            <a:r>
              <a:rPr lang="el-GR" dirty="0" smtClean="0"/>
              <a:t> </a:t>
            </a:r>
            <a:r>
              <a:rPr lang="el-GR" dirty="0" err="1" smtClean="0"/>
              <a:t>ὁδῷ</a:t>
            </a:r>
            <a:r>
              <a:rPr lang="el-GR" dirty="0" smtClean="0"/>
              <a:t> </a:t>
            </a:r>
            <a:r>
              <a:rPr lang="el-GR" dirty="0" err="1" smtClean="0"/>
              <a:t>προῄεσαν</a:t>
            </a:r>
            <a:r>
              <a:rPr lang="el-GR" dirty="0" smtClean="0"/>
              <a:t>. </a:t>
            </a:r>
            <a:r>
              <a:rPr lang="el-GR" dirty="0" err="1" smtClean="0"/>
              <a:t>Οὐδέν</a:t>
            </a:r>
            <a:r>
              <a:rPr lang="el-GR" dirty="0" smtClean="0"/>
              <a:t> τε </a:t>
            </a:r>
            <a:r>
              <a:rPr lang="el-GR" dirty="0" err="1" smtClean="0"/>
              <a:t>ἧσσον</a:t>
            </a:r>
            <a:r>
              <a:rPr lang="el-GR" dirty="0" smtClean="0"/>
              <a:t> </a:t>
            </a:r>
            <a:r>
              <a:rPr lang="el-GR" dirty="0" err="1" smtClean="0"/>
              <a:t>αὖθις</a:t>
            </a:r>
            <a:r>
              <a:rPr lang="el-GR" dirty="0" smtClean="0"/>
              <a:t> </a:t>
            </a:r>
            <a:r>
              <a:rPr lang="el-GR" dirty="0" err="1" smtClean="0"/>
              <a:t>ἐκεῖνοι</a:t>
            </a:r>
            <a:r>
              <a:rPr lang="el-GR" dirty="0" smtClean="0"/>
              <a:t> </a:t>
            </a:r>
            <a:r>
              <a:rPr lang="el-GR" dirty="0" err="1" smtClean="0"/>
              <a:t>καὶ</a:t>
            </a:r>
            <a:r>
              <a:rPr lang="el-GR" dirty="0" smtClean="0"/>
              <a:t> </a:t>
            </a:r>
            <a:r>
              <a:rPr lang="el-GR" dirty="0" err="1" smtClean="0"/>
              <a:t>μετὰ</a:t>
            </a:r>
            <a:r>
              <a:rPr lang="el-GR" dirty="0" smtClean="0"/>
              <a:t> </a:t>
            </a:r>
            <a:r>
              <a:rPr lang="el-GR" dirty="0" err="1" smtClean="0"/>
              <a:t>τὴν</a:t>
            </a:r>
            <a:r>
              <a:rPr lang="el-GR" dirty="0" smtClean="0"/>
              <a:t> </a:t>
            </a:r>
            <a:r>
              <a:rPr lang="el-GR" dirty="0" err="1" smtClean="0"/>
              <a:t>πληγὴν</a:t>
            </a:r>
            <a:r>
              <a:rPr lang="el-GR" dirty="0" smtClean="0"/>
              <a:t> </a:t>
            </a:r>
            <a:r>
              <a:rPr lang="el-GR" dirty="0" err="1" smtClean="0"/>
              <a:t>ἦσσαν</a:t>
            </a:r>
            <a:r>
              <a:rPr lang="el-GR" dirty="0" smtClean="0"/>
              <a:t> </a:t>
            </a:r>
            <a:r>
              <a:rPr lang="el-GR" dirty="0" err="1" smtClean="0"/>
              <a:t>οἱ</a:t>
            </a:r>
            <a:r>
              <a:rPr lang="el-GR" dirty="0" smtClean="0"/>
              <a:t> </a:t>
            </a:r>
            <a:r>
              <a:rPr lang="el-GR" dirty="0" err="1" smtClean="0"/>
              <a:t>πρὶν</a:t>
            </a:r>
            <a:r>
              <a:rPr lang="el-GR" dirty="0" smtClean="0"/>
              <a:t> </a:t>
            </a:r>
            <a:r>
              <a:rPr lang="el-GR" dirty="0" err="1" smtClean="0"/>
              <a:t>ἀλαζόνες</a:t>
            </a:r>
            <a:r>
              <a:rPr lang="el-GR" dirty="0" smtClean="0"/>
              <a:t>. </a:t>
            </a:r>
            <a:r>
              <a:rPr lang="el-GR" dirty="0" err="1" smtClean="0"/>
              <a:t>τά</a:t>
            </a:r>
            <a:r>
              <a:rPr lang="el-GR" dirty="0" smtClean="0"/>
              <a:t> τε </a:t>
            </a:r>
            <a:r>
              <a:rPr lang="el-GR" dirty="0" err="1" smtClean="0"/>
              <a:t>γὰρ</a:t>
            </a:r>
            <a:r>
              <a:rPr lang="el-GR" dirty="0" smtClean="0"/>
              <a:t> βοσκήματα </a:t>
            </a:r>
            <a:r>
              <a:rPr lang="el-GR" dirty="0" err="1" smtClean="0"/>
              <a:t>συνέκοπτον</a:t>
            </a:r>
            <a:r>
              <a:rPr lang="el-GR" dirty="0" smtClean="0"/>
              <a:t> </a:t>
            </a:r>
            <a:r>
              <a:rPr lang="el-GR" dirty="0" err="1" smtClean="0"/>
              <a:t>ἀφειδῶς</a:t>
            </a:r>
            <a:r>
              <a:rPr lang="el-GR" dirty="0" smtClean="0"/>
              <a:t> </a:t>
            </a:r>
            <a:r>
              <a:rPr lang="el-GR" dirty="0" err="1" smtClean="0"/>
              <a:t>καὶ</a:t>
            </a:r>
            <a:r>
              <a:rPr lang="el-GR" dirty="0" smtClean="0"/>
              <a:t> </a:t>
            </a:r>
            <a:r>
              <a:rPr lang="el-GR" dirty="0" err="1" smtClean="0"/>
              <a:t>Ῥωμαίων</a:t>
            </a:r>
            <a:r>
              <a:rPr lang="el-GR" dirty="0" smtClean="0"/>
              <a:t> </a:t>
            </a:r>
            <a:r>
              <a:rPr lang="el-GR" dirty="0" err="1" smtClean="0"/>
              <a:t>δὲ</a:t>
            </a:r>
            <a:r>
              <a:rPr lang="el-GR" dirty="0" smtClean="0"/>
              <a:t> </a:t>
            </a:r>
            <a:r>
              <a:rPr lang="el-GR" dirty="0" err="1" smtClean="0"/>
              <a:t>τῶν</a:t>
            </a:r>
            <a:r>
              <a:rPr lang="el-GR" dirty="0" smtClean="0"/>
              <a:t> </a:t>
            </a:r>
            <a:r>
              <a:rPr lang="el-GR" dirty="0" err="1" smtClean="0"/>
              <a:t>ἀνθισταμένων</a:t>
            </a:r>
            <a:r>
              <a:rPr lang="el-GR" dirty="0" smtClean="0"/>
              <a:t> </a:t>
            </a:r>
            <a:r>
              <a:rPr lang="el-GR" dirty="0" err="1" smtClean="0"/>
              <a:t>πολλοὺς</a:t>
            </a:r>
            <a:r>
              <a:rPr lang="el-GR" dirty="0" smtClean="0"/>
              <a:t> </a:t>
            </a:r>
            <a:r>
              <a:rPr lang="el-GR" dirty="0" err="1" smtClean="0"/>
              <a:t>ἔκτεινον</a:t>
            </a:r>
            <a:r>
              <a:rPr lang="el-GR" dirty="0" smtClean="0"/>
              <a:t>· ἥ τε μάχη </a:t>
            </a:r>
            <a:r>
              <a:rPr lang="el-GR" dirty="0" err="1" smtClean="0"/>
              <a:t>οὐκέτι</a:t>
            </a:r>
            <a:r>
              <a:rPr lang="el-GR" dirty="0" smtClean="0"/>
              <a:t> </a:t>
            </a:r>
            <a:r>
              <a:rPr lang="el-GR" dirty="0" err="1" smtClean="0"/>
              <a:t>λοιπὸν</a:t>
            </a:r>
            <a:r>
              <a:rPr lang="el-GR" dirty="0" smtClean="0"/>
              <a:t> </a:t>
            </a:r>
            <a:r>
              <a:rPr lang="el-GR" dirty="0" err="1" smtClean="0"/>
              <a:t>ἐκ</a:t>
            </a:r>
            <a:r>
              <a:rPr lang="el-GR" dirty="0" smtClean="0"/>
              <a:t> </a:t>
            </a:r>
            <a:r>
              <a:rPr lang="el-GR" dirty="0" err="1" smtClean="0"/>
              <a:t>τοῦ</a:t>
            </a:r>
            <a:r>
              <a:rPr lang="el-GR" dirty="0" smtClean="0"/>
              <a:t> </a:t>
            </a:r>
            <a:r>
              <a:rPr lang="el-GR" dirty="0" err="1" smtClean="0"/>
              <a:t>ἀφανοῦς</a:t>
            </a:r>
            <a:r>
              <a:rPr lang="el-GR" dirty="0" smtClean="0"/>
              <a:t> συνίστατο. </a:t>
            </a:r>
            <a:r>
              <a:rPr lang="el-GR" dirty="0" err="1" smtClean="0"/>
              <a:t>ταῦτα</a:t>
            </a:r>
            <a:r>
              <a:rPr lang="el-GR" dirty="0" smtClean="0"/>
              <a:t> </a:t>
            </a:r>
            <a:r>
              <a:rPr lang="el-GR" dirty="0" err="1" smtClean="0"/>
              <a:t>ἐπειδὴ</a:t>
            </a:r>
            <a:r>
              <a:rPr lang="el-GR" dirty="0" smtClean="0"/>
              <a:t> </a:t>
            </a:r>
            <a:r>
              <a:rPr lang="el-GR" dirty="0" err="1" smtClean="0"/>
              <a:t>βασιλεὺς</a:t>
            </a:r>
            <a:r>
              <a:rPr lang="el-GR" dirty="0" smtClean="0"/>
              <a:t> </a:t>
            </a:r>
            <a:r>
              <a:rPr lang="el-GR" dirty="0" err="1" smtClean="0"/>
              <a:t>ἤκουσε</a:t>
            </a:r>
            <a:r>
              <a:rPr lang="el-GR" dirty="0" smtClean="0"/>
              <a:t>, </a:t>
            </a:r>
            <a:r>
              <a:rPr lang="el-GR" dirty="0" err="1" smtClean="0"/>
              <a:t>δεῖν</a:t>
            </a:r>
            <a:r>
              <a:rPr lang="el-GR" dirty="0" smtClean="0"/>
              <a:t> </a:t>
            </a:r>
            <a:r>
              <a:rPr lang="el-GR" dirty="0" err="1" smtClean="0"/>
              <a:t>ἔγνω</a:t>
            </a:r>
            <a:r>
              <a:rPr lang="el-GR" dirty="0" smtClean="0"/>
              <a:t> </a:t>
            </a:r>
            <a:r>
              <a:rPr lang="el-GR" dirty="0" err="1" smtClean="0"/>
              <a:t>παρασκευάζεσθαι</a:t>
            </a:r>
            <a:r>
              <a:rPr lang="el-GR" dirty="0" smtClean="0"/>
              <a:t> </a:t>
            </a:r>
            <a:r>
              <a:rPr lang="el-GR" dirty="0" err="1" smtClean="0"/>
              <a:t>καὶ</a:t>
            </a:r>
            <a:r>
              <a:rPr lang="el-GR" dirty="0" smtClean="0"/>
              <a:t> </a:t>
            </a:r>
            <a:r>
              <a:rPr lang="el-GR" dirty="0" err="1" smtClean="0"/>
              <a:t>αὐτός</a:t>
            </a:r>
            <a:r>
              <a:rPr lang="el-GR" dirty="0" smtClean="0"/>
              <a:t>.»  (σ. 72, 5-19)</a:t>
            </a:r>
            <a:endParaRPr lang="el-G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Μετάφραση</a:t>
            </a:r>
            <a:endParaRPr lang="el-GR" sz="3600" b="1" dirty="0"/>
          </a:p>
        </p:txBody>
      </p:sp>
      <p:sp>
        <p:nvSpPr>
          <p:cNvPr id="3" name="2 - Θέση περιεχομένου"/>
          <p:cNvSpPr>
            <a:spLocks noGrp="1"/>
          </p:cNvSpPr>
          <p:nvPr>
            <p:ph idx="1"/>
          </p:nvPr>
        </p:nvSpPr>
        <p:spPr>
          <a:xfrm>
            <a:off x="457200" y="1214422"/>
            <a:ext cx="8229600" cy="5429288"/>
          </a:xfrm>
        </p:spPr>
        <p:txBody>
          <a:bodyPr>
            <a:noAutofit/>
          </a:bodyPr>
          <a:lstStyle/>
          <a:p>
            <a:r>
              <a:rPr lang="el-GR" dirty="0" smtClean="0"/>
              <a:t>Ὁ </a:t>
            </a:r>
            <a:r>
              <a:rPr lang="el-GR" dirty="0" err="1" smtClean="0"/>
              <a:t>Ἀνδρόνικος</a:t>
            </a:r>
            <a:r>
              <a:rPr lang="el-GR" dirty="0" smtClean="0"/>
              <a:t> </a:t>
            </a:r>
            <a:r>
              <a:rPr lang="el-GR" dirty="0" err="1" smtClean="0"/>
              <a:t>ὅμως</a:t>
            </a:r>
            <a:r>
              <a:rPr lang="el-GR" dirty="0" smtClean="0"/>
              <a:t>, ὁ </a:t>
            </a:r>
            <a:r>
              <a:rPr lang="el-GR" dirty="0" err="1" smtClean="0"/>
              <a:t>ἀποκαλούμενος</a:t>
            </a:r>
            <a:r>
              <a:rPr lang="el-GR" dirty="0" smtClean="0"/>
              <a:t> </a:t>
            </a:r>
            <a:r>
              <a:rPr lang="el-GR" dirty="0" err="1" smtClean="0"/>
              <a:t>καὶ</a:t>
            </a:r>
            <a:r>
              <a:rPr lang="el-GR" dirty="0" smtClean="0"/>
              <a:t> </a:t>
            </a:r>
            <a:r>
              <a:rPr lang="el-GR" dirty="0" err="1" smtClean="0"/>
              <a:t>Ὦπος</a:t>
            </a:r>
            <a:r>
              <a:rPr lang="el-GR" dirty="0" smtClean="0"/>
              <a:t>, ὁ </a:t>
            </a:r>
            <a:r>
              <a:rPr lang="el-GR" dirty="0" err="1" smtClean="0"/>
              <a:t>ὁποῖος</a:t>
            </a:r>
            <a:r>
              <a:rPr lang="el-GR" dirty="0" smtClean="0"/>
              <a:t> </a:t>
            </a:r>
            <a:r>
              <a:rPr lang="el-GR" dirty="0" err="1" smtClean="0"/>
              <a:t>ἐστάλη</a:t>
            </a:r>
            <a:r>
              <a:rPr lang="el-GR" dirty="0" smtClean="0"/>
              <a:t> </a:t>
            </a:r>
            <a:r>
              <a:rPr lang="el-GR" dirty="0" err="1" smtClean="0"/>
              <a:t>ἀπὸ</a:t>
            </a:r>
            <a:r>
              <a:rPr lang="el-GR" dirty="0" smtClean="0"/>
              <a:t> </a:t>
            </a:r>
            <a:r>
              <a:rPr lang="el-GR" dirty="0" err="1" smtClean="0"/>
              <a:t>τὸν</a:t>
            </a:r>
            <a:r>
              <a:rPr lang="el-GR" dirty="0" smtClean="0"/>
              <a:t> βασιλέα </a:t>
            </a:r>
            <a:r>
              <a:rPr lang="el-GR" dirty="0" err="1" smtClean="0"/>
              <a:t>ἐξαιτίας</a:t>
            </a:r>
            <a:r>
              <a:rPr lang="el-GR" dirty="0" smtClean="0"/>
              <a:t> τούτων, </a:t>
            </a:r>
            <a:r>
              <a:rPr lang="el-GR" dirty="0" err="1" smtClean="0"/>
              <a:t>τοὺς</a:t>
            </a:r>
            <a:r>
              <a:rPr lang="el-GR" dirty="0" smtClean="0"/>
              <a:t> </a:t>
            </a:r>
            <a:r>
              <a:rPr lang="el-GR" dirty="0" err="1" smtClean="0"/>
              <a:t>ὑπενθύμιζε</a:t>
            </a:r>
            <a:r>
              <a:rPr lang="el-GR" dirty="0" smtClean="0"/>
              <a:t> </a:t>
            </a:r>
            <a:r>
              <a:rPr lang="el-GR" dirty="0" err="1" smtClean="0"/>
              <a:t>τοὺς</a:t>
            </a:r>
            <a:r>
              <a:rPr lang="el-GR" dirty="0" smtClean="0"/>
              <a:t> </a:t>
            </a:r>
            <a:r>
              <a:rPr lang="el-GR" dirty="0" err="1" smtClean="0"/>
              <a:t>ὅρκους</a:t>
            </a:r>
            <a:r>
              <a:rPr lang="el-GR" dirty="0" smtClean="0"/>
              <a:t> τους </a:t>
            </a:r>
            <a:r>
              <a:rPr lang="el-GR" dirty="0" err="1" smtClean="0"/>
              <a:t>καὶ</a:t>
            </a:r>
            <a:r>
              <a:rPr lang="el-GR" dirty="0" smtClean="0"/>
              <a:t> </a:t>
            </a:r>
            <a:r>
              <a:rPr lang="el-GR" dirty="0" err="1" smtClean="0"/>
              <a:t>τοὺς</a:t>
            </a:r>
            <a:r>
              <a:rPr lang="el-GR" dirty="0" smtClean="0"/>
              <a:t> </a:t>
            </a:r>
            <a:r>
              <a:rPr lang="el-GR" dirty="0" err="1" smtClean="0"/>
              <a:t>ἀνέφερε</a:t>
            </a:r>
            <a:r>
              <a:rPr lang="el-GR" dirty="0" smtClean="0"/>
              <a:t> </a:t>
            </a:r>
            <a:r>
              <a:rPr lang="el-GR" dirty="0" err="1" smtClean="0"/>
              <a:t>πολλὲς</a:t>
            </a:r>
            <a:r>
              <a:rPr lang="el-GR" dirty="0" smtClean="0"/>
              <a:t> </a:t>
            </a:r>
            <a:r>
              <a:rPr lang="el-GR" dirty="0" err="1" smtClean="0"/>
              <a:t>φορὲς</a:t>
            </a:r>
            <a:r>
              <a:rPr lang="el-GR" dirty="0" smtClean="0"/>
              <a:t> </a:t>
            </a:r>
            <a:r>
              <a:rPr lang="el-GR" dirty="0" err="1" smtClean="0"/>
              <a:t>ὅσα</a:t>
            </a:r>
            <a:r>
              <a:rPr lang="el-GR" dirty="0" smtClean="0"/>
              <a:t> </a:t>
            </a:r>
            <a:r>
              <a:rPr lang="el-GR" dirty="0" err="1" smtClean="0"/>
              <a:t>εἶχαν</a:t>
            </a:r>
            <a:r>
              <a:rPr lang="el-GR" dirty="0" smtClean="0"/>
              <a:t> συμφωνήσει </a:t>
            </a:r>
            <a:r>
              <a:rPr lang="el-GR" dirty="0" err="1" smtClean="0"/>
              <a:t>πρὶν</a:t>
            </a:r>
            <a:r>
              <a:rPr lang="el-GR" dirty="0" smtClean="0"/>
              <a:t> </a:t>
            </a:r>
            <a:r>
              <a:rPr lang="el-GR" dirty="0" err="1" smtClean="0"/>
              <a:t>σχετικὰ</a:t>
            </a:r>
            <a:r>
              <a:rPr lang="el-GR" dirty="0" smtClean="0"/>
              <a:t> </a:t>
            </a:r>
            <a:r>
              <a:rPr lang="el-GR" dirty="0" err="1" smtClean="0"/>
              <a:t>μὲ</a:t>
            </a:r>
            <a:r>
              <a:rPr lang="el-GR" dirty="0" smtClean="0"/>
              <a:t> </a:t>
            </a:r>
            <a:r>
              <a:rPr lang="el-GR" dirty="0" err="1" smtClean="0"/>
              <a:t>τὸ</a:t>
            </a:r>
            <a:r>
              <a:rPr lang="el-GR" dirty="0" smtClean="0"/>
              <a:t> </a:t>
            </a:r>
            <a:r>
              <a:rPr lang="el-GR" dirty="0" err="1" smtClean="0"/>
              <a:t>νὰ</a:t>
            </a:r>
            <a:r>
              <a:rPr lang="el-GR" dirty="0" smtClean="0"/>
              <a:t> </a:t>
            </a:r>
            <a:r>
              <a:rPr lang="el-GR" dirty="0" err="1" smtClean="0"/>
              <a:t>μὴν</a:t>
            </a:r>
            <a:r>
              <a:rPr lang="el-GR" dirty="0" smtClean="0"/>
              <a:t> </a:t>
            </a:r>
            <a:r>
              <a:rPr lang="el-GR" dirty="0" err="1" smtClean="0"/>
              <a:t>ἀδικήσουν</a:t>
            </a:r>
            <a:r>
              <a:rPr lang="el-GR" dirty="0" smtClean="0"/>
              <a:t> </a:t>
            </a:r>
            <a:r>
              <a:rPr lang="el-GR" dirty="0" err="1" smtClean="0"/>
              <a:t>σὲ</a:t>
            </a:r>
            <a:r>
              <a:rPr lang="el-GR" dirty="0" smtClean="0"/>
              <a:t> τίποτε </a:t>
            </a:r>
            <a:r>
              <a:rPr lang="el-GR" dirty="0" err="1" smtClean="0"/>
              <a:t>τοὺς</a:t>
            </a:r>
            <a:r>
              <a:rPr lang="el-GR" dirty="0" smtClean="0"/>
              <a:t> </a:t>
            </a:r>
            <a:r>
              <a:rPr lang="el-GR" dirty="0" err="1" smtClean="0"/>
              <a:t>Ῥωμαίους</a:t>
            </a:r>
            <a:r>
              <a:rPr lang="el-GR" dirty="0" smtClean="0"/>
              <a:t>. </a:t>
            </a:r>
            <a:r>
              <a:rPr lang="el-GR" dirty="0" err="1" smtClean="0"/>
              <a:t>Καὶ</a:t>
            </a:r>
            <a:r>
              <a:rPr lang="el-GR" dirty="0" smtClean="0"/>
              <a:t> </a:t>
            </a:r>
            <a:r>
              <a:rPr lang="el-GR" dirty="0" err="1" smtClean="0"/>
              <a:t>λοιδωροῦσε</a:t>
            </a:r>
            <a:r>
              <a:rPr lang="el-GR" dirty="0" smtClean="0"/>
              <a:t> </a:t>
            </a:r>
            <a:r>
              <a:rPr lang="el-GR" dirty="0" err="1" smtClean="0"/>
              <a:t>τὴν</a:t>
            </a:r>
            <a:r>
              <a:rPr lang="el-GR" dirty="0" smtClean="0"/>
              <a:t> </a:t>
            </a:r>
            <a:r>
              <a:rPr lang="el-GR" dirty="0" err="1" smtClean="0"/>
              <a:t>ἀνειλικρίνειά</a:t>
            </a:r>
            <a:r>
              <a:rPr lang="el-GR" dirty="0" smtClean="0"/>
              <a:t> τους· </a:t>
            </a:r>
            <a:r>
              <a:rPr lang="el-GR" dirty="0" err="1" smtClean="0"/>
              <a:t>καὶ</a:t>
            </a:r>
            <a:r>
              <a:rPr lang="el-GR" dirty="0" smtClean="0"/>
              <a:t> </a:t>
            </a:r>
            <a:r>
              <a:rPr lang="el-GR" dirty="0" err="1" smtClean="0"/>
              <a:t>ἂν</a:t>
            </a:r>
            <a:r>
              <a:rPr lang="el-GR" dirty="0" smtClean="0"/>
              <a:t> βέβαια </a:t>
            </a:r>
            <a:r>
              <a:rPr lang="el-GR" dirty="0" err="1" smtClean="0"/>
              <a:t>δὲν</a:t>
            </a:r>
            <a:r>
              <a:rPr lang="el-GR" dirty="0" smtClean="0"/>
              <a:t> </a:t>
            </a:r>
            <a:r>
              <a:rPr lang="el-GR" dirty="0" err="1" smtClean="0"/>
              <a:t>ἐπιθυμοῦσαν</a:t>
            </a:r>
            <a:r>
              <a:rPr lang="el-GR" dirty="0" smtClean="0"/>
              <a:t> </a:t>
            </a:r>
            <a:r>
              <a:rPr lang="el-GR" dirty="0" err="1" smtClean="0"/>
              <a:t>νὰ</a:t>
            </a:r>
            <a:r>
              <a:rPr lang="el-GR" dirty="0" smtClean="0"/>
              <a:t> πέσουν </a:t>
            </a:r>
            <a:r>
              <a:rPr lang="el-GR" dirty="0" err="1" smtClean="0"/>
              <a:t>σὲ</a:t>
            </a:r>
            <a:r>
              <a:rPr lang="el-GR" dirty="0" smtClean="0"/>
              <a:t> </a:t>
            </a:r>
            <a:r>
              <a:rPr lang="el-GR" dirty="0" err="1" smtClean="0"/>
              <a:t>προφανὲς</a:t>
            </a:r>
            <a:r>
              <a:rPr lang="el-GR" dirty="0" smtClean="0"/>
              <a:t> κακό, </a:t>
            </a:r>
            <a:r>
              <a:rPr lang="el-GR" dirty="0" err="1" smtClean="0"/>
              <a:t>τοὺς</a:t>
            </a:r>
            <a:r>
              <a:rPr lang="el-GR" dirty="0" smtClean="0"/>
              <a:t> συμβούλευε </a:t>
            </a:r>
            <a:r>
              <a:rPr lang="el-GR" dirty="0" err="1" smtClean="0"/>
              <a:t>νὰ</a:t>
            </a:r>
            <a:r>
              <a:rPr lang="el-GR" dirty="0" smtClean="0"/>
              <a:t> </a:t>
            </a:r>
            <a:r>
              <a:rPr lang="el-GR" dirty="0" err="1" smtClean="0"/>
              <a:t>πᾶνε</a:t>
            </a:r>
            <a:r>
              <a:rPr lang="el-GR" dirty="0" smtClean="0"/>
              <a:t> </a:t>
            </a:r>
            <a:r>
              <a:rPr lang="el-GR" dirty="0" err="1" smtClean="0"/>
              <a:t>στὸν</a:t>
            </a:r>
            <a:r>
              <a:rPr lang="el-GR" dirty="0" smtClean="0"/>
              <a:t> </a:t>
            </a:r>
            <a:r>
              <a:rPr lang="el-GR" dirty="0" err="1" smtClean="0"/>
              <a:t>πορθμὸ</a:t>
            </a:r>
            <a:r>
              <a:rPr lang="el-GR" dirty="0" smtClean="0"/>
              <a:t> </a:t>
            </a:r>
            <a:r>
              <a:rPr lang="el-GR" dirty="0" err="1" smtClean="0"/>
              <a:t>τῆς</a:t>
            </a:r>
            <a:r>
              <a:rPr lang="el-GR" dirty="0" smtClean="0"/>
              <a:t> </a:t>
            </a:r>
            <a:r>
              <a:rPr lang="el-GR" dirty="0" err="1" smtClean="0"/>
              <a:t>Ἀβύδου</a:t>
            </a:r>
            <a:r>
              <a:rPr lang="el-GR" dirty="0" smtClean="0"/>
              <a:t> </a:t>
            </a:r>
            <a:r>
              <a:rPr lang="el-GR" dirty="0" err="1" smtClean="0"/>
              <a:t>καὶ</a:t>
            </a:r>
            <a:r>
              <a:rPr lang="el-GR" dirty="0" smtClean="0"/>
              <a:t> </a:t>
            </a:r>
            <a:r>
              <a:rPr lang="el-GR" dirty="0" err="1" smtClean="0"/>
              <a:t>ἀπὸ</a:t>
            </a:r>
            <a:r>
              <a:rPr lang="el-GR" dirty="0" smtClean="0"/>
              <a:t> </a:t>
            </a:r>
            <a:r>
              <a:rPr lang="el-GR" dirty="0" err="1" smtClean="0"/>
              <a:t>ἐκεῖ</a:t>
            </a:r>
            <a:r>
              <a:rPr lang="el-GR" dirty="0" smtClean="0"/>
              <a:t> </a:t>
            </a:r>
            <a:r>
              <a:rPr lang="el-GR" dirty="0" err="1" smtClean="0"/>
              <a:t>ἀμέσως</a:t>
            </a:r>
            <a:r>
              <a:rPr lang="el-GR" dirty="0" smtClean="0"/>
              <a:t> </a:t>
            </a:r>
            <a:r>
              <a:rPr lang="el-GR" dirty="0" err="1" smtClean="0"/>
              <a:t>νὰ</a:t>
            </a:r>
            <a:r>
              <a:rPr lang="el-GR" dirty="0" smtClean="0"/>
              <a:t> </a:t>
            </a:r>
            <a:r>
              <a:rPr lang="el-GR" dirty="0" err="1" smtClean="0"/>
              <a:t>διεκπεραιωθοῦν</a:t>
            </a:r>
            <a:r>
              <a:rPr lang="el-GR" smtClean="0"/>
              <a:t>. </a:t>
            </a:r>
            <a:endParaRPr lang="el-G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smtClean="0"/>
              <a:t>Ἀλλὰ ὁ Ἀνδρόνικος, ἀφοῦ εἶπε τόσα, ἐπειδὴ δὲν μποροῦσε νὰ τοὺς πείσει, ἀναχώρησε ἄπρακτος γιὰ τὴν Κωνσταντινούπολη. Οἱ ἄλλοι, πραγματοποιώντας συνέλευση, ἐξέταζαν τὸ ζήτημα ποὺ εἶχαν μπροστά </a:t>
            </a:r>
            <a:r>
              <a:rPr lang="el-GR" smtClean="0"/>
              <a:t>τους</a:t>
            </a:r>
            <a:r>
              <a:rPr lang="el-GR" smtClean="0"/>
              <a:t>.</a:t>
            </a:r>
            <a:r>
              <a:rPr lang="el-GR" smtClean="0"/>
              <a:t> Καθὼς φάνηκε καλὸ νὰ πάρουν τὸν δρόμο γιὰ τὸ Βυζάντιο, ξεκίνησαν ἀπὸ ἐκεῖ καὶ συνέχισαν τὴν πορεία τους. </a:t>
            </a:r>
            <a:endParaRPr lang="el-G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20000"/>
          </a:bodyPr>
          <a:lstStyle/>
          <a:p>
            <a:r>
              <a:rPr lang="el-GR" smtClean="0"/>
              <a:t>Ἐκεῖνοι </a:t>
            </a:r>
            <a:r>
              <a:rPr lang="el-GR" dirty="0" err="1" smtClean="0"/>
              <a:t>ἦταν</a:t>
            </a:r>
            <a:r>
              <a:rPr lang="el-GR" dirty="0" smtClean="0"/>
              <a:t> </a:t>
            </a:r>
            <a:r>
              <a:rPr lang="el-GR" dirty="0" err="1" smtClean="0"/>
              <a:t>τὸ</a:t>
            </a:r>
            <a:r>
              <a:rPr lang="el-GR" dirty="0" smtClean="0"/>
              <a:t> </a:t>
            </a:r>
            <a:r>
              <a:rPr lang="el-GR" dirty="0" err="1" smtClean="0"/>
              <a:t>ἴδιο</a:t>
            </a:r>
            <a:r>
              <a:rPr lang="el-GR" dirty="0" smtClean="0"/>
              <a:t> </a:t>
            </a:r>
            <a:r>
              <a:rPr lang="el-GR" dirty="0" err="1" smtClean="0"/>
              <a:t>ἀλαζόνες</a:t>
            </a:r>
            <a:r>
              <a:rPr lang="el-GR" dirty="0" smtClean="0"/>
              <a:t>, </a:t>
            </a:r>
            <a:r>
              <a:rPr lang="el-GR" err="1" smtClean="0"/>
              <a:t>σὲ</a:t>
            </a:r>
            <a:r>
              <a:rPr lang="el-GR" smtClean="0"/>
              <a:t> </a:t>
            </a:r>
            <a:r>
              <a:rPr lang="el-GR" smtClean="0"/>
              <a:t>μεγάλο </a:t>
            </a:r>
            <a:r>
              <a:rPr lang="el-GR" dirty="0" err="1" smtClean="0"/>
              <a:t>βαθμὸ</a:t>
            </a:r>
            <a:r>
              <a:rPr lang="el-GR" dirty="0" smtClean="0"/>
              <a:t> </a:t>
            </a:r>
            <a:r>
              <a:rPr lang="el-GR" dirty="0" err="1" smtClean="0"/>
              <a:t>καὶ</a:t>
            </a:r>
            <a:r>
              <a:rPr lang="el-GR" dirty="0" smtClean="0"/>
              <a:t> πάλι,  </a:t>
            </a:r>
            <a:r>
              <a:rPr lang="el-GR" dirty="0" err="1" smtClean="0"/>
              <a:t>ἀκόμα</a:t>
            </a:r>
            <a:r>
              <a:rPr lang="el-GR" dirty="0" smtClean="0"/>
              <a:t> </a:t>
            </a:r>
            <a:r>
              <a:rPr lang="el-GR" dirty="0" err="1" smtClean="0"/>
              <a:t>καὶ</a:t>
            </a:r>
            <a:r>
              <a:rPr lang="el-GR" dirty="0" smtClean="0"/>
              <a:t> </a:t>
            </a:r>
            <a:r>
              <a:rPr lang="el-GR" err="1" smtClean="0"/>
              <a:t>μετὰ</a:t>
            </a:r>
            <a:r>
              <a:rPr lang="el-GR" smtClean="0"/>
              <a:t> </a:t>
            </a:r>
            <a:r>
              <a:rPr lang="el-GR" smtClean="0"/>
              <a:t>τὴν ἧττα. </a:t>
            </a:r>
            <a:r>
              <a:rPr lang="el-GR" dirty="0" err="1" smtClean="0"/>
              <a:t>Γιατὶ</a:t>
            </a:r>
            <a:r>
              <a:rPr lang="el-GR" dirty="0" smtClean="0"/>
              <a:t> </a:t>
            </a:r>
            <a:r>
              <a:rPr lang="el-GR" dirty="0" err="1" smtClean="0"/>
              <a:t>καὶ</a:t>
            </a:r>
            <a:r>
              <a:rPr lang="el-GR" dirty="0" smtClean="0"/>
              <a:t> </a:t>
            </a:r>
            <a:r>
              <a:rPr lang="el-GR" dirty="0" err="1" smtClean="0"/>
              <a:t>τὰ</a:t>
            </a:r>
            <a:r>
              <a:rPr lang="el-GR" dirty="0" smtClean="0"/>
              <a:t> </a:t>
            </a:r>
            <a:r>
              <a:rPr lang="el-GR" dirty="0" err="1" smtClean="0"/>
              <a:t>ζῶα</a:t>
            </a:r>
            <a:r>
              <a:rPr lang="el-GR" dirty="0" smtClean="0"/>
              <a:t> </a:t>
            </a:r>
            <a:r>
              <a:rPr lang="el-GR" dirty="0" err="1" smtClean="0"/>
              <a:t>ποὺ</a:t>
            </a:r>
            <a:r>
              <a:rPr lang="el-GR" dirty="0" smtClean="0"/>
              <a:t> </a:t>
            </a:r>
            <a:r>
              <a:rPr lang="el-GR" dirty="0" err="1" smtClean="0"/>
              <a:t>βοσκοῦσαν</a:t>
            </a:r>
            <a:r>
              <a:rPr lang="el-GR" dirty="0" smtClean="0"/>
              <a:t> </a:t>
            </a:r>
            <a:r>
              <a:rPr lang="el-GR" dirty="0" err="1" smtClean="0"/>
              <a:t>ἔσφαζαν</a:t>
            </a:r>
            <a:r>
              <a:rPr lang="el-GR" dirty="0" smtClean="0"/>
              <a:t> </a:t>
            </a:r>
            <a:r>
              <a:rPr lang="el-GR" dirty="0" err="1" smtClean="0"/>
              <a:t>χωρὶς</a:t>
            </a:r>
            <a:r>
              <a:rPr lang="el-GR" dirty="0" smtClean="0"/>
              <a:t> </a:t>
            </a:r>
            <a:r>
              <a:rPr lang="el-GR" dirty="0" err="1" smtClean="0"/>
              <a:t>φειδὼ</a:t>
            </a:r>
            <a:r>
              <a:rPr lang="el-GR" dirty="0" smtClean="0"/>
              <a:t> </a:t>
            </a:r>
            <a:r>
              <a:rPr lang="el-GR" dirty="0" err="1" smtClean="0"/>
              <a:t>καὶ</a:t>
            </a:r>
            <a:r>
              <a:rPr lang="el-GR" dirty="0" smtClean="0"/>
              <a:t> φόνευαν </a:t>
            </a:r>
            <a:r>
              <a:rPr lang="el-GR" dirty="0" err="1" smtClean="0"/>
              <a:t>πολλοὺς</a:t>
            </a:r>
            <a:r>
              <a:rPr lang="el-GR" dirty="0" smtClean="0"/>
              <a:t> </a:t>
            </a:r>
            <a:r>
              <a:rPr lang="el-GR" dirty="0" err="1" smtClean="0"/>
              <a:t>ἀπὸ</a:t>
            </a:r>
            <a:r>
              <a:rPr lang="el-GR" dirty="0" smtClean="0"/>
              <a:t> </a:t>
            </a:r>
            <a:r>
              <a:rPr lang="el-GR" dirty="0" err="1" smtClean="0"/>
              <a:t>τοὺς</a:t>
            </a:r>
            <a:r>
              <a:rPr lang="el-GR" dirty="0" smtClean="0"/>
              <a:t> </a:t>
            </a:r>
            <a:r>
              <a:rPr lang="el-GR" dirty="0" err="1" smtClean="0"/>
              <a:t>Ῥωμαίους</a:t>
            </a:r>
            <a:r>
              <a:rPr lang="el-GR" dirty="0" smtClean="0"/>
              <a:t>, </a:t>
            </a:r>
            <a:r>
              <a:rPr lang="el-GR" dirty="0" err="1" smtClean="0"/>
              <a:t>οἱ</a:t>
            </a:r>
            <a:r>
              <a:rPr lang="el-GR" dirty="0" smtClean="0"/>
              <a:t> </a:t>
            </a:r>
            <a:r>
              <a:rPr lang="el-GR" dirty="0" err="1" smtClean="0"/>
              <a:t>ὁποῖοι</a:t>
            </a:r>
            <a:r>
              <a:rPr lang="el-GR" dirty="0" smtClean="0"/>
              <a:t> </a:t>
            </a:r>
            <a:r>
              <a:rPr lang="el-GR" dirty="0" err="1" smtClean="0"/>
              <a:t>ἀντιστέκονταν</a:t>
            </a:r>
            <a:r>
              <a:rPr lang="el-GR" dirty="0" smtClean="0"/>
              <a:t>. </a:t>
            </a:r>
            <a:r>
              <a:rPr lang="el-GR" dirty="0" err="1" smtClean="0"/>
              <a:t>Καὶ</a:t>
            </a:r>
            <a:r>
              <a:rPr lang="el-GR" dirty="0" smtClean="0"/>
              <a:t> ἡ μάχη </a:t>
            </a:r>
            <a:r>
              <a:rPr lang="el-GR" dirty="0" err="1" smtClean="0"/>
              <a:t>δὲν</a:t>
            </a:r>
            <a:r>
              <a:rPr lang="el-GR" dirty="0" smtClean="0"/>
              <a:t> γινόταν πλέον </a:t>
            </a:r>
            <a:r>
              <a:rPr lang="el-GR" dirty="0" err="1" smtClean="0"/>
              <a:t>στὰ</a:t>
            </a:r>
            <a:r>
              <a:rPr lang="el-GR" dirty="0" smtClean="0"/>
              <a:t> κρυφά. </a:t>
            </a:r>
            <a:r>
              <a:rPr lang="el-GR" dirty="0" err="1" smtClean="0"/>
              <a:t>Ὅταν</a:t>
            </a:r>
            <a:r>
              <a:rPr lang="el-GR" dirty="0" smtClean="0"/>
              <a:t> ὁ βασιλέας </a:t>
            </a:r>
            <a:r>
              <a:rPr lang="el-GR" dirty="0" err="1" smtClean="0"/>
              <a:t>ἄκουσε</a:t>
            </a:r>
            <a:r>
              <a:rPr lang="el-GR" dirty="0" smtClean="0"/>
              <a:t> </a:t>
            </a:r>
            <a:r>
              <a:rPr lang="el-GR" dirty="0" err="1" smtClean="0"/>
              <a:t>τοῦτα</a:t>
            </a:r>
            <a:r>
              <a:rPr lang="el-GR" dirty="0" smtClean="0"/>
              <a:t>, </a:t>
            </a:r>
            <a:r>
              <a:rPr lang="el-GR" dirty="0" err="1" smtClean="0"/>
              <a:t>ἔκρινε</a:t>
            </a:r>
            <a:r>
              <a:rPr lang="el-GR" dirty="0" smtClean="0"/>
              <a:t> </a:t>
            </a:r>
            <a:r>
              <a:rPr lang="el-GR" dirty="0" err="1" smtClean="0"/>
              <a:t>ὅτι</a:t>
            </a:r>
            <a:r>
              <a:rPr lang="el-GR" dirty="0" smtClean="0"/>
              <a:t> </a:t>
            </a:r>
            <a:r>
              <a:rPr lang="el-GR" dirty="0" err="1" smtClean="0"/>
              <a:t>ἔπρεπε</a:t>
            </a:r>
            <a:r>
              <a:rPr lang="el-GR" dirty="0" smtClean="0"/>
              <a:t> </a:t>
            </a:r>
            <a:r>
              <a:rPr lang="el-GR" dirty="0" err="1" smtClean="0"/>
              <a:t>καὶ</a:t>
            </a:r>
            <a:r>
              <a:rPr lang="el-GR" dirty="0" smtClean="0"/>
              <a:t> ὁ </a:t>
            </a:r>
            <a:r>
              <a:rPr lang="el-GR" dirty="0" err="1" smtClean="0"/>
              <a:t>ἴδιος</a:t>
            </a:r>
            <a:r>
              <a:rPr lang="el-GR" dirty="0" smtClean="0"/>
              <a:t> </a:t>
            </a:r>
            <a:r>
              <a:rPr lang="el-GR" dirty="0" err="1" smtClean="0"/>
              <a:t>νὰ</a:t>
            </a:r>
            <a:r>
              <a:rPr lang="el-GR" dirty="0" smtClean="0"/>
              <a:t> </a:t>
            </a:r>
            <a:r>
              <a:rPr lang="el-GR" dirty="0" err="1" smtClean="0"/>
              <a:t>προετοιμαστεῖ</a:t>
            </a:r>
            <a:r>
              <a:rPr lang="el-GR" dirty="0" smtClean="0"/>
              <a:t>. (σ. 72, 5-19)</a:t>
            </a:r>
            <a:endParaRPr lang="el-G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Ἡ </a:t>
            </a:r>
            <a:r>
              <a:rPr lang="el-GR" dirty="0" err="1" smtClean="0"/>
              <a:t>θεϊκὴ</a:t>
            </a:r>
            <a:r>
              <a:rPr lang="el-GR" dirty="0" smtClean="0"/>
              <a:t> τιμωρία </a:t>
            </a:r>
            <a:r>
              <a:rPr lang="el-GR" dirty="0" err="1" smtClean="0"/>
              <a:t>τῶν</a:t>
            </a:r>
            <a:r>
              <a:rPr lang="el-GR" dirty="0" smtClean="0"/>
              <a:t> </a:t>
            </a:r>
            <a:r>
              <a:rPr lang="el-GR" dirty="0" err="1" smtClean="0"/>
              <a:t>Γερμανῶν</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a:t>
            </a:r>
            <a:r>
              <a:rPr lang="el-GR" dirty="0" err="1" smtClean="0"/>
              <a:t>Οἱ</a:t>
            </a:r>
            <a:r>
              <a:rPr lang="el-GR" dirty="0" smtClean="0"/>
              <a:t> </a:t>
            </a:r>
            <a:r>
              <a:rPr lang="el-GR" dirty="0" err="1" smtClean="0"/>
              <a:t>δὲ</a:t>
            </a:r>
            <a:r>
              <a:rPr lang="el-GR" dirty="0" smtClean="0"/>
              <a:t> βάρβαροι </a:t>
            </a:r>
            <a:r>
              <a:rPr lang="el-GR" dirty="0" err="1" smtClean="0"/>
              <a:t>ὁδῷ</a:t>
            </a:r>
            <a:r>
              <a:rPr lang="el-GR" dirty="0" smtClean="0"/>
              <a:t> </a:t>
            </a:r>
            <a:r>
              <a:rPr lang="el-GR" dirty="0" err="1" smtClean="0"/>
              <a:t>ἰόντες</a:t>
            </a:r>
            <a:r>
              <a:rPr lang="el-GR" dirty="0" smtClean="0"/>
              <a:t>, </a:t>
            </a:r>
            <a:r>
              <a:rPr lang="el-GR" dirty="0" err="1" smtClean="0"/>
              <a:t>ἐπειδὴ</a:t>
            </a:r>
            <a:r>
              <a:rPr lang="el-GR" dirty="0" smtClean="0"/>
              <a:t> </a:t>
            </a:r>
            <a:r>
              <a:rPr lang="el-GR" dirty="0" err="1" smtClean="0"/>
              <a:t>ἐς</a:t>
            </a:r>
            <a:r>
              <a:rPr lang="el-GR" dirty="0" smtClean="0"/>
              <a:t> </a:t>
            </a:r>
            <a:r>
              <a:rPr lang="el-GR" dirty="0" err="1" smtClean="0"/>
              <a:t>τὰς</a:t>
            </a:r>
            <a:r>
              <a:rPr lang="el-GR" dirty="0" smtClean="0"/>
              <a:t> </a:t>
            </a:r>
            <a:r>
              <a:rPr lang="el-GR" dirty="0" err="1" smtClean="0"/>
              <a:t>ἐπὶ</a:t>
            </a:r>
            <a:r>
              <a:rPr lang="el-GR" dirty="0" smtClean="0"/>
              <a:t> </a:t>
            </a:r>
            <a:r>
              <a:rPr lang="el-GR" dirty="0" err="1" smtClean="0"/>
              <a:t>Χοιροβάκχων</a:t>
            </a:r>
            <a:r>
              <a:rPr lang="el-GR" dirty="0" smtClean="0"/>
              <a:t> </a:t>
            </a:r>
            <a:r>
              <a:rPr lang="el-GR" dirty="0" err="1" smtClean="0"/>
              <a:t>παρῆλθον</a:t>
            </a:r>
            <a:r>
              <a:rPr lang="el-GR" dirty="0" smtClean="0"/>
              <a:t> πεδιάδας (</a:t>
            </a:r>
            <a:r>
              <a:rPr lang="el-GR" dirty="0" err="1" smtClean="0"/>
              <a:t>ὑπτιάζει</a:t>
            </a:r>
            <a:r>
              <a:rPr lang="el-GR" dirty="0" smtClean="0"/>
              <a:t> </a:t>
            </a:r>
            <a:r>
              <a:rPr lang="el-GR" dirty="0" err="1" smtClean="0"/>
              <a:t>γὰρ</a:t>
            </a:r>
            <a:r>
              <a:rPr lang="el-GR" dirty="0" smtClean="0"/>
              <a:t> </a:t>
            </a:r>
            <a:r>
              <a:rPr lang="el-GR" dirty="0" err="1" smtClean="0"/>
              <a:t>ἐνταῦθα</a:t>
            </a:r>
            <a:r>
              <a:rPr lang="el-GR" dirty="0" smtClean="0"/>
              <a:t> ὁ </a:t>
            </a:r>
            <a:r>
              <a:rPr lang="el-GR" dirty="0" err="1" smtClean="0"/>
              <a:t>χῶρος</a:t>
            </a:r>
            <a:r>
              <a:rPr lang="el-GR" dirty="0" smtClean="0"/>
              <a:t> </a:t>
            </a:r>
            <a:r>
              <a:rPr lang="el-GR" dirty="0" err="1" smtClean="0"/>
              <a:t>καὶ</a:t>
            </a:r>
            <a:r>
              <a:rPr lang="el-GR" dirty="0" smtClean="0"/>
              <a:t> </a:t>
            </a:r>
            <a:r>
              <a:rPr lang="el-GR" dirty="0" err="1" smtClean="0"/>
              <a:t>πόαν</a:t>
            </a:r>
            <a:r>
              <a:rPr lang="el-GR" dirty="0" smtClean="0"/>
              <a:t> </a:t>
            </a:r>
            <a:r>
              <a:rPr lang="el-GR" dirty="0" err="1" smtClean="0"/>
              <a:t>δαψιλῆ</a:t>
            </a:r>
            <a:r>
              <a:rPr lang="el-GR" dirty="0" smtClean="0"/>
              <a:t> μάλιστα </a:t>
            </a:r>
            <a:r>
              <a:rPr lang="el-GR" dirty="0" err="1" smtClean="0"/>
              <a:t>ἐς</a:t>
            </a:r>
            <a:r>
              <a:rPr lang="el-GR" dirty="0" smtClean="0"/>
              <a:t> </a:t>
            </a:r>
            <a:r>
              <a:rPr lang="el-GR" dirty="0" err="1" smtClean="0"/>
              <a:t>τὰς</a:t>
            </a:r>
            <a:r>
              <a:rPr lang="el-GR" dirty="0" smtClean="0"/>
              <a:t> </a:t>
            </a:r>
            <a:r>
              <a:rPr lang="el-GR" dirty="0" err="1" smtClean="0"/>
              <a:t>ἵππων</a:t>
            </a:r>
            <a:r>
              <a:rPr lang="el-GR" dirty="0" smtClean="0"/>
              <a:t> παρέχεται νομάς), </a:t>
            </a:r>
            <a:r>
              <a:rPr lang="el-GR" dirty="0" err="1" smtClean="0"/>
              <a:t>ἐνταῦθα</a:t>
            </a:r>
            <a:r>
              <a:rPr lang="el-GR" dirty="0" smtClean="0"/>
              <a:t> </a:t>
            </a:r>
            <a:r>
              <a:rPr lang="el-GR" dirty="0" err="1" smtClean="0"/>
              <a:t>ηὐλίζοντο</a:t>
            </a:r>
            <a:r>
              <a:rPr lang="el-GR" dirty="0" smtClean="0"/>
              <a:t>. </a:t>
            </a:r>
            <a:r>
              <a:rPr lang="el-GR" dirty="0" err="1" smtClean="0"/>
              <a:t>ἔνθα</a:t>
            </a:r>
            <a:r>
              <a:rPr lang="el-GR" dirty="0" smtClean="0"/>
              <a:t> τι δυστύχημα λόγου </a:t>
            </a:r>
            <a:r>
              <a:rPr lang="el-GR" dirty="0" err="1" smtClean="0"/>
              <a:t>κρεῖσσον</a:t>
            </a:r>
            <a:r>
              <a:rPr lang="el-GR" dirty="0" smtClean="0"/>
              <a:t> </a:t>
            </a:r>
            <a:r>
              <a:rPr lang="el-GR" dirty="0" err="1" smtClean="0"/>
              <a:t>αὐτοῖς</a:t>
            </a:r>
            <a:r>
              <a:rPr lang="el-GR" dirty="0" smtClean="0"/>
              <a:t> </a:t>
            </a:r>
            <a:r>
              <a:rPr lang="el-GR" dirty="0" err="1" smtClean="0"/>
              <a:t>ξυνενεχθῆναι</a:t>
            </a:r>
            <a:r>
              <a:rPr lang="el-GR" dirty="0" smtClean="0"/>
              <a:t> λέγεται, </a:t>
            </a:r>
            <a:r>
              <a:rPr lang="el-GR" dirty="0" err="1" smtClean="0"/>
              <a:t>ἐξ</a:t>
            </a:r>
            <a:r>
              <a:rPr lang="el-GR" dirty="0" smtClean="0"/>
              <a:t> </a:t>
            </a:r>
            <a:r>
              <a:rPr lang="el-GR" dirty="0" err="1" smtClean="0"/>
              <a:t>οὗπερ</a:t>
            </a:r>
            <a:r>
              <a:rPr lang="el-GR" dirty="0" smtClean="0"/>
              <a:t> </a:t>
            </a:r>
            <a:r>
              <a:rPr lang="el-GR" dirty="0" err="1" smtClean="0"/>
              <a:t>ἄν</a:t>
            </a:r>
            <a:r>
              <a:rPr lang="el-GR" dirty="0" smtClean="0"/>
              <a:t> τις </a:t>
            </a:r>
            <a:r>
              <a:rPr lang="el-GR" dirty="0" err="1" smtClean="0"/>
              <a:t>εἰκότως</a:t>
            </a:r>
            <a:r>
              <a:rPr lang="el-GR" dirty="0" smtClean="0"/>
              <a:t> </a:t>
            </a:r>
            <a:r>
              <a:rPr lang="el-GR" dirty="0" err="1" smtClean="0"/>
              <a:t>στοχάσαιτο</a:t>
            </a:r>
            <a:r>
              <a:rPr lang="el-GR" dirty="0" smtClean="0"/>
              <a:t> </a:t>
            </a:r>
            <a:r>
              <a:rPr lang="el-GR" dirty="0" err="1" smtClean="0"/>
              <a:t>μηνῖσαι</a:t>
            </a:r>
            <a:r>
              <a:rPr lang="el-GR" dirty="0" smtClean="0"/>
              <a:t> </a:t>
            </a:r>
            <a:r>
              <a:rPr lang="el-GR" dirty="0" err="1" smtClean="0"/>
              <a:t>τὸ</a:t>
            </a:r>
            <a:r>
              <a:rPr lang="el-GR" dirty="0" smtClean="0"/>
              <a:t> </a:t>
            </a:r>
            <a:r>
              <a:rPr lang="el-GR" dirty="0" err="1" smtClean="0"/>
              <a:t>θεῖον</a:t>
            </a:r>
            <a:r>
              <a:rPr lang="el-GR" dirty="0" smtClean="0"/>
              <a:t> </a:t>
            </a:r>
            <a:r>
              <a:rPr lang="el-GR" dirty="0" err="1" smtClean="0"/>
              <a:t>αὐτοῖς</a:t>
            </a:r>
            <a:r>
              <a:rPr lang="el-GR" dirty="0" smtClean="0"/>
              <a:t>, τούς τε </a:t>
            </a:r>
            <a:r>
              <a:rPr lang="el-GR" dirty="0" err="1" smtClean="0"/>
              <a:t>ὅρκους</a:t>
            </a:r>
            <a:r>
              <a:rPr lang="el-GR" dirty="0" smtClean="0"/>
              <a:t> </a:t>
            </a:r>
            <a:r>
              <a:rPr lang="el-GR" dirty="0" err="1" smtClean="0"/>
              <a:t>ἠδικηκόσι</a:t>
            </a:r>
            <a:r>
              <a:rPr lang="el-GR" dirty="0" smtClean="0"/>
              <a:t> </a:t>
            </a:r>
            <a:r>
              <a:rPr lang="el-GR" dirty="0" err="1" smtClean="0"/>
              <a:t>καὶ</a:t>
            </a:r>
            <a:r>
              <a:rPr lang="el-GR" dirty="0" smtClean="0"/>
              <a:t> </a:t>
            </a:r>
            <a:r>
              <a:rPr lang="el-GR" dirty="0" err="1" smtClean="0"/>
              <a:t>πολλῇ</a:t>
            </a:r>
            <a:r>
              <a:rPr lang="el-GR" dirty="0" smtClean="0"/>
              <a:t> </a:t>
            </a:r>
            <a:r>
              <a:rPr lang="el-GR" dirty="0" err="1" smtClean="0"/>
              <a:t>τῇ</a:t>
            </a:r>
            <a:r>
              <a:rPr lang="el-GR" dirty="0" smtClean="0"/>
              <a:t> </a:t>
            </a:r>
            <a:r>
              <a:rPr lang="el-GR" dirty="0" err="1" smtClean="0"/>
              <a:t>ἐς</a:t>
            </a:r>
            <a:r>
              <a:rPr lang="el-GR" dirty="0" smtClean="0"/>
              <a:t> </a:t>
            </a:r>
            <a:r>
              <a:rPr lang="el-GR" dirty="0" err="1" smtClean="0"/>
              <a:t>τοὺς</a:t>
            </a:r>
            <a:r>
              <a:rPr lang="el-GR" dirty="0" smtClean="0"/>
              <a:t> </a:t>
            </a:r>
            <a:r>
              <a:rPr lang="el-GR" dirty="0" err="1" smtClean="0"/>
              <a:t>ὁμοθρήσκους</a:t>
            </a:r>
            <a:r>
              <a:rPr lang="el-GR" dirty="0" smtClean="0"/>
              <a:t> </a:t>
            </a:r>
            <a:r>
              <a:rPr lang="el-GR" dirty="0" err="1" smtClean="0"/>
              <a:t>αὐτοῖς</a:t>
            </a:r>
            <a:r>
              <a:rPr lang="el-GR" dirty="0" smtClean="0"/>
              <a:t> </a:t>
            </a:r>
            <a:r>
              <a:rPr lang="el-GR" dirty="0" err="1" smtClean="0"/>
              <a:t>καὶ</a:t>
            </a:r>
            <a:r>
              <a:rPr lang="el-GR" dirty="0" smtClean="0"/>
              <a:t> </a:t>
            </a:r>
            <a:r>
              <a:rPr lang="el-GR" dirty="0" err="1" smtClean="0"/>
              <a:t>μηδὲν</a:t>
            </a:r>
            <a:r>
              <a:rPr lang="el-GR" dirty="0" smtClean="0"/>
              <a:t> </a:t>
            </a:r>
            <a:r>
              <a:rPr lang="el-GR" dirty="0" err="1" smtClean="0"/>
              <a:t>ἠδικηκότας</a:t>
            </a:r>
            <a:r>
              <a:rPr lang="el-GR" dirty="0" smtClean="0"/>
              <a:t> </a:t>
            </a:r>
            <a:r>
              <a:rPr lang="el-GR" dirty="0" err="1" smtClean="0"/>
              <a:t>ἀνθρώπους</a:t>
            </a:r>
            <a:r>
              <a:rPr lang="el-GR" dirty="0" smtClean="0"/>
              <a:t> </a:t>
            </a:r>
            <a:r>
              <a:rPr lang="el-GR" dirty="0" err="1" smtClean="0"/>
              <a:t>ἀπανθρωπίᾳ</a:t>
            </a:r>
            <a:r>
              <a:rPr lang="el-GR" dirty="0" smtClean="0"/>
              <a:t> </a:t>
            </a:r>
            <a:r>
              <a:rPr lang="el-GR" dirty="0" err="1" smtClean="0"/>
              <a:t>κεχρημένοις</a:t>
            </a:r>
            <a:r>
              <a:rPr lang="el-GR" dirty="0" smtClean="0"/>
              <a:t>. </a:t>
            </a:r>
            <a:endParaRPr lang="el-G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err="1" smtClean="0"/>
              <a:t>ὄμβρου</a:t>
            </a:r>
            <a:r>
              <a:rPr lang="el-GR" dirty="0" smtClean="0"/>
              <a:t> </a:t>
            </a:r>
            <a:r>
              <a:rPr lang="el-GR" dirty="0" err="1" smtClean="0"/>
              <a:t>γὰρ</a:t>
            </a:r>
            <a:r>
              <a:rPr lang="el-GR" dirty="0" smtClean="0"/>
              <a:t> </a:t>
            </a:r>
            <a:r>
              <a:rPr lang="el-GR" dirty="0" err="1" smtClean="0"/>
              <a:t>ἐξαισίου</a:t>
            </a:r>
            <a:r>
              <a:rPr lang="el-GR" dirty="0" smtClean="0"/>
              <a:t> </a:t>
            </a:r>
            <a:r>
              <a:rPr lang="el-GR" dirty="0" err="1" smtClean="0"/>
              <a:t>καταρραγέντος</a:t>
            </a:r>
            <a:r>
              <a:rPr lang="el-GR" dirty="0" smtClean="0"/>
              <a:t> </a:t>
            </a:r>
            <a:r>
              <a:rPr lang="el-GR" dirty="0" err="1" smtClean="0"/>
              <a:t>ἀθρόον</a:t>
            </a:r>
            <a:r>
              <a:rPr lang="el-GR" dirty="0" smtClean="0"/>
              <a:t> </a:t>
            </a:r>
            <a:r>
              <a:rPr lang="el-GR" dirty="0" err="1" smtClean="0"/>
              <a:t>οἱ</a:t>
            </a:r>
            <a:r>
              <a:rPr lang="el-GR" dirty="0" smtClean="0"/>
              <a:t> </a:t>
            </a:r>
            <a:r>
              <a:rPr lang="el-GR" dirty="0" err="1" smtClean="0"/>
              <a:t>τὸν</a:t>
            </a:r>
            <a:r>
              <a:rPr lang="el-GR" dirty="0" smtClean="0"/>
              <a:t> </a:t>
            </a:r>
            <a:r>
              <a:rPr lang="el-GR" dirty="0" err="1" smtClean="0"/>
              <a:t>χῶρον</a:t>
            </a:r>
            <a:r>
              <a:rPr lang="el-GR" dirty="0" smtClean="0"/>
              <a:t> </a:t>
            </a:r>
            <a:r>
              <a:rPr lang="el-GR" dirty="0" err="1" smtClean="0"/>
              <a:t>ἐκεῖνον</a:t>
            </a:r>
            <a:r>
              <a:rPr lang="el-GR" dirty="0" smtClean="0"/>
              <a:t> παραρρέοντες ποταμοί, </a:t>
            </a:r>
            <a:r>
              <a:rPr lang="el-GR" dirty="0" err="1" smtClean="0"/>
              <a:t>ὧν</a:t>
            </a:r>
            <a:r>
              <a:rPr lang="el-GR" dirty="0" smtClean="0"/>
              <a:t> ὁ </a:t>
            </a:r>
            <a:r>
              <a:rPr lang="el-GR" dirty="0" err="1" smtClean="0"/>
              <a:t>μὲν</a:t>
            </a:r>
            <a:r>
              <a:rPr lang="el-GR" dirty="0" smtClean="0"/>
              <a:t> Μέλας, </a:t>
            </a:r>
            <a:r>
              <a:rPr lang="el-GR" dirty="0" err="1" smtClean="0"/>
              <a:t>ἅτερος</a:t>
            </a:r>
            <a:r>
              <a:rPr lang="el-GR" dirty="0" smtClean="0"/>
              <a:t> </a:t>
            </a:r>
            <a:r>
              <a:rPr lang="el-GR" dirty="0" err="1" smtClean="0"/>
              <a:t>δὲ</a:t>
            </a:r>
            <a:r>
              <a:rPr lang="el-GR" dirty="0" smtClean="0"/>
              <a:t> </a:t>
            </a:r>
            <a:r>
              <a:rPr lang="el-GR" dirty="0" err="1" smtClean="0"/>
              <a:t>Ἀθύρας</a:t>
            </a:r>
            <a:r>
              <a:rPr lang="el-GR" dirty="0" smtClean="0"/>
              <a:t> </a:t>
            </a:r>
            <a:r>
              <a:rPr lang="el-GR" dirty="0" err="1" smtClean="0"/>
              <a:t>πρὸς</a:t>
            </a:r>
            <a:r>
              <a:rPr lang="el-GR" dirty="0" smtClean="0"/>
              <a:t> </a:t>
            </a:r>
            <a:r>
              <a:rPr lang="el-GR" dirty="0" err="1" smtClean="0"/>
              <a:t>τῶν</a:t>
            </a:r>
            <a:r>
              <a:rPr lang="el-GR" dirty="0" smtClean="0"/>
              <a:t> </a:t>
            </a:r>
            <a:r>
              <a:rPr lang="el-GR" dirty="0" err="1" smtClean="0"/>
              <a:t>ἐγχωρίων</a:t>
            </a:r>
            <a:r>
              <a:rPr lang="el-GR" dirty="0" smtClean="0"/>
              <a:t> </a:t>
            </a:r>
            <a:r>
              <a:rPr lang="el-GR" dirty="0" err="1" smtClean="0"/>
              <a:t>ὠνόμασται</a:t>
            </a:r>
            <a:r>
              <a:rPr lang="el-GR" dirty="0" smtClean="0"/>
              <a:t>, </a:t>
            </a:r>
            <a:r>
              <a:rPr lang="el-GR" dirty="0" err="1" smtClean="0"/>
              <a:t>πολλῷ</a:t>
            </a:r>
            <a:r>
              <a:rPr lang="el-GR" dirty="0" smtClean="0"/>
              <a:t> </a:t>
            </a:r>
            <a:r>
              <a:rPr lang="el-GR" dirty="0" err="1" smtClean="0"/>
              <a:t>τοῦ</a:t>
            </a:r>
            <a:r>
              <a:rPr lang="el-GR" dirty="0" smtClean="0"/>
              <a:t> συνήθους </a:t>
            </a:r>
            <a:r>
              <a:rPr lang="el-GR" dirty="0" err="1" smtClean="0"/>
              <a:t>μᾶλλον</a:t>
            </a:r>
            <a:r>
              <a:rPr lang="el-GR" dirty="0" smtClean="0"/>
              <a:t> </a:t>
            </a:r>
            <a:r>
              <a:rPr lang="el-GR" dirty="0" err="1" smtClean="0"/>
              <a:t>ἀνοιδήσαντες</a:t>
            </a:r>
            <a:r>
              <a:rPr lang="el-GR" dirty="0" smtClean="0"/>
              <a:t> μέτρου </a:t>
            </a:r>
            <a:r>
              <a:rPr lang="el-GR" dirty="0" err="1" smtClean="0"/>
              <a:t>ἐπὶ</a:t>
            </a:r>
            <a:r>
              <a:rPr lang="el-GR" dirty="0" smtClean="0"/>
              <a:t> </a:t>
            </a:r>
            <a:r>
              <a:rPr lang="el-GR" dirty="0" err="1" smtClean="0"/>
              <a:t>πλεῖστόν</a:t>
            </a:r>
            <a:r>
              <a:rPr lang="el-GR" dirty="0" smtClean="0"/>
              <a:t> τε </a:t>
            </a:r>
            <a:r>
              <a:rPr lang="el-GR" dirty="0" err="1" smtClean="0"/>
              <a:t>τοῦ</a:t>
            </a:r>
            <a:r>
              <a:rPr lang="el-GR" dirty="0" smtClean="0"/>
              <a:t> πεδίου </a:t>
            </a:r>
            <a:r>
              <a:rPr lang="el-GR" dirty="0" err="1" smtClean="0"/>
              <a:t>προχυθέντες</a:t>
            </a:r>
            <a:r>
              <a:rPr lang="el-GR" dirty="0" smtClean="0"/>
              <a:t> πολύ τι μέρος </a:t>
            </a:r>
            <a:r>
              <a:rPr lang="el-GR" dirty="0" err="1" smtClean="0"/>
              <a:t>τοῦ</a:t>
            </a:r>
            <a:r>
              <a:rPr lang="el-GR" dirty="0" smtClean="0"/>
              <a:t> </a:t>
            </a:r>
            <a:r>
              <a:rPr lang="el-GR" dirty="0" err="1" smtClean="0"/>
              <a:t>Ἀλαμανῶν</a:t>
            </a:r>
            <a:r>
              <a:rPr lang="el-GR" dirty="0" smtClean="0"/>
              <a:t> στρατεύματος </a:t>
            </a:r>
            <a:r>
              <a:rPr lang="el-GR" dirty="0" err="1" smtClean="0"/>
              <a:t>αὐτοῖς</a:t>
            </a:r>
            <a:r>
              <a:rPr lang="el-GR" dirty="0" smtClean="0"/>
              <a:t> </a:t>
            </a:r>
            <a:r>
              <a:rPr lang="el-GR" dirty="0" err="1" smtClean="0"/>
              <a:t>ἵπποις</a:t>
            </a:r>
            <a:r>
              <a:rPr lang="el-GR" dirty="0" smtClean="0"/>
              <a:t> </a:t>
            </a:r>
            <a:r>
              <a:rPr lang="el-GR" dirty="0" err="1" smtClean="0"/>
              <a:t>καὶ</a:t>
            </a:r>
            <a:r>
              <a:rPr lang="el-GR" dirty="0" smtClean="0"/>
              <a:t> </a:t>
            </a:r>
            <a:r>
              <a:rPr lang="el-GR" dirty="0" err="1" smtClean="0"/>
              <a:t>ὅπλοις</a:t>
            </a:r>
            <a:r>
              <a:rPr lang="el-GR" dirty="0" smtClean="0"/>
              <a:t> </a:t>
            </a:r>
            <a:r>
              <a:rPr lang="el-GR" dirty="0" err="1" smtClean="0"/>
              <a:t>καὶ</a:t>
            </a:r>
            <a:r>
              <a:rPr lang="el-GR" dirty="0" smtClean="0"/>
              <a:t> </a:t>
            </a:r>
            <a:r>
              <a:rPr lang="el-GR" dirty="0" err="1" smtClean="0"/>
              <a:t>αὐταῖς</a:t>
            </a:r>
            <a:r>
              <a:rPr lang="el-GR" dirty="0" smtClean="0"/>
              <a:t> παρέσυραν </a:t>
            </a:r>
            <a:r>
              <a:rPr lang="el-GR" dirty="0" err="1" smtClean="0"/>
              <a:t>ταῖς</a:t>
            </a:r>
            <a:r>
              <a:rPr lang="el-GR" dirty="0" smtClean="0"/>
              <a:t> </a:t>
            </a:r>
            <a:r>
              <a:rPr lang="el-GR" dirty="0" err="1" smtClean="0"/>
              <a:t>σκηναῖς</a:t>
            </a:r>
            <a:r>
              <a:rPr lang="el-GR" dirty="0" smtClean="0"/>
              <a:t> </a:t>
            </a:r>
            <a:r>
              <a:rPr lang="el-GR" dirty="0" err="1" smtClean="0"/>
              <a:t>ἐπὶ</a:t>
            </a:r>
            <a:r>
              <a:rPr lang="el-GR" dirty="0" smtClean="0"/>
              <a:t> </a:t>
            </a:r>
            <a:r>
              <a:rPr lang="el-GR" dirty="0" err="1" smtClean="0"/>
              <a:t>θάλασσάν</a:t>
            </a:r>
            <a:r>
              <a:rPr lang="el-GR" dirty="0" smtClean="0"/>
              <a:t> τε </a:t>
            </a:r>
            <a:r>
              <a:rPr lang="el-GR" dirty="0" err="1" smtClean="0"/>
              <a:t>ἀπὸ</a:t>
            </a:r>
            <a:r>
              <a:rPr lang="el-GR" dirty="0" smtClean="0"/>
              <a:t> </a:t>
            </a:r>
            <a:r>
              <a:rPr lang="el-GR" dirty="0" err="1" smtClean="0"/>
              <a:t>γῆς</a:t>
            </a:r>
            <a:r>
              <a:rPr lang="el-GR" dirty="0" smtClean="0"/>
              <a:t> </a:t>
            </a:r>
            <a:r>
              <a:rPr lang="el-GR" dirty="0" err="1" smtClean="0"/>
              <a:t>ἐξέπτυσαν</a:t>
            </a:r>
            <a:r>
              <a:rPr lang="el-GR" dirty="0" smtClean="0"/>
              <a:t> φέροντες.» (σ. 73, 18 – σ. 74, 10) </a:t>
            </a:r>
            <a:endParaRPr lang="el-G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Ὁ </a:t>
            </a:r>
            <a:r>
              <a:rPr lang="el-GR" dirty="0" err="1" smtClean="0"/>
              <a:t>Κορράδος</a:t>
            </a:r>
            <a:r>
              <a:rPr lang="el-GR" dirty="0" smtClean="0"/>
              <a:t> </a:t>
            </a:r>
            <a:r>
              <a:rPr lang="el-GR" dirty="0" err="1" smtClean="0"/>
              <a:t>ἀντιλαμβάνεται</a:t>
            </a:r>
            <a:r>
              <a:rPr lang="el-GR" dirty="0" smtClean="0"/>
              <a:t> </a:t>
            </a:r>
            <a:r>
              <a:rPr lang="el-GR" dirty="0" err="1" smtClean="0"/>
              <a:t>ὅτι</a:t>
            </a:r>
            <a:r>
              <a:rPr lang="el-GR" dirty="0" smtClean="0"/>
              <a:t> ἡ Πόλη </a:t>
            </a:r>
            <a:r>
              <a:rPr lang="el-GR" dirty="0" err="1" smtClean="0"/>
              <a:t>εἶναι</a:t>
            </a:r>
            <a:r>
              <a:rPr lang="el-GR" dirty="0" smtClean="0"/>
              <a:t> </a:t>
            </a:r>
            <a:r>
              <a:rPr lang="el-GR" dirty="0" err="1" smtClean="0"/>
              <a:t>ἀπόρθητη</a:t>
            </a:r>
            <a:r>
              <a:rPr lang="el-GR" dirty="0" smtClean="0"/>
              <a:t>.</a:t>
            </a:r>
            <a:endParaRPr lang="el-GR" dirty="0"/>
          </a:p>
        </p:txBody>
      </p:sp>
      <p:sp>
        <p:nvSpPr>
          <p:cNvPr id="3" name="2 - Θέση περιεχομένου"/>
          <p:cNvSpPr>
            <a:spLocks noGrp="1"/>
          </p:cNvSpPr>
          <p:nvPr>
            <p:ph idx="1"/>
          </p:nvPr>
        </p:nvSpPr>
        <p:spPr/>
        <p:txBody>
          <a:bodyPr>
            <a:noAutofit/>
          </a:bodyPr>
          <a:lstStyle/>
          <a:p>
            <a:r>
              <a:rPr lang="el-GR" dirty="0" smtClean="0"/>
              <a:t>«</a:t>
            </a:r>
            <a:r>
              <a:rPr lang="el-GR" dirty="0" err="1" smtClean="0"/>
              <a:t>Κορράδος</a:t>
            </a:r>
            <a:r>
              <a:rPr lang="el-GR" dirty="0" smtClean="0"/>
              <a:t> </a:t>
            </a:r>
            <a:r>
              <a:rPr lang="el-GR" dirty="0" err="1" smtClean="0"/>
              <a:t>δὲ</a:t>
            </a:r>
            <a:r>
              <a:rPr lang="el-GR" dirty="0" smtClean="0"/>
              <a:t> </a:t>
            </a:r>
            <a:r>
              <a:rPr lang="el-GR" dirty="0" err="1" smtClean="0"/>
              <a:t>πανστρατὶ</a:t>
            </a:r>
            <a:r>
              <a:rPr lang="el-GR" dirty="0" smtClean="0"/>
              <a:t> </a:t>
            </a:r>
            <a:r>
              <a:rPr lang="el-GR" dirty="0" err="1" smtClean="0"/>
              <a:t>ὡς</a:t>
            </a:r>
            <a:r>
              <a:rPr lang="el-GR" dirty="0" smtClean="0"/>
              <a:t> </a:t>
            </a:r>
            <a:r>
              <a:rPr lang="el-GR" dirty="0" err="1" smtClean="0"/>
              <a:t>ἐπὶ</a:t>
            </a:r>
            <a:r>
              <a:rPr lang="el-GR" dirty="0" smtClean="0"/>
              <a:t> </a:t>
            </a:r>
            <a:r>
              <a:rPr lang="el-GR" dirty="0" err="1" smtClean="0"/>
              <a:t>Βυζάντιον</a:t>
            </a:r>
            <a:r>
              <a:rPr lang="el-GR" dirty="0" smtClean="0"/>
              <a:t> </a:t>
            </a:r>
            <a:r>
              <a:rPr lang="el-GR" dirty="0" err="1" smtClean="0"/>
              <a:t>ἐφέρετο</a:t>
            </a:r>
            <a:r>
              <a:rPr lang="el-GR" dirty="0" smtClean="0"/>
              <a:t>· </a:t>
            </a:r>
            <a:r>
              <a:rPr lang="el-GR" dirty="0" err="1" smtClean="0"/>
              <a:t>ἐν</a:t>
            </a:r>
            <a:r>
              <a:rPr lang="el-GR" dirty="0" smtClean="0"/>
              <a:t> </a:t>
            </a:r>
            <a:r>
              <a:rPr lang="el-GR" dirty="0" err="1" smtClean="0"/>
              <a:t>δὲ</a:t>
            </a:r>
            <a:r>
              <a:rPr lang="el-GR" dirty="0" smtClean="0"/>
              <a:t> </a:t>
            </a:r>
            <a:r>
              <a:rPr lang="el-GR" dirty="0" err="1" smtClean="0"/>
              <a:t>τῷ</a:t>
            </a:r>
            <a:r>
              <a:rPr lang="el-GR" dirty="0" smtClean="0"/>
              <a:t> </a:t>
            </a:r>
            <a:r>
              <a:rPr lang="el-GR" dirty="0" err="1" smtClean="0"/>
              <a:t>καταντικρὺ</a:t>
            </a:r>
            <a:r>
              <a:rPr lang="el-GR" dirty="0" smtClean="0"/>
              <a:t> </a:t>
            </a:r>
            <a:r>
              <a:rPr lang="el-GR" dirty="0" err="1" smtClean="0"/>
              <a:t>τειχέων</a:t>
            </a:r>
            <a:r>
              <a:rPr lang="el-GR" dirty="0" smtClean="0"/>
              <a:t> </a:t>
            </a:r>
            <a:r>
              <a:rPr lang="el-GR" dirty="0" err="1" smtClean="0"/>
              <a:t>βασιλικῷ</a:t>
            </a:r>
            <a:r>
              <a:rPr lang="el-GR" dirty="0" smtClean="0"/>
              <a:t> </a:t>
            </a:r>
            <a:r>
              <a:rPr lang="el-GR" dirty="0" err="1" smtClean="0"/>
              <a:t>γεγονὼς</a:t>
            </a:r>
            <a:r>
              <a:rPr lang="el-GR" dirty="0" smtClean="0"/>
              <a:t> </a:t>
            </a:r>
            <a:r>
              <a:rPr lang="el-GR" dirty="0" err="1" smtClean="0"/>
              <a:t>ἐνδιαιτήματι</a:t>
            </a:r>
            <a:r>
              <a:rPr lang="el-GR" dirty="0" smtClean="0"/>
              <a:t>, ὃ </a:t>
            </a:r>
            <a:r>
              <a:rPr lang="el-GR" dirty="0" err="1" smtClean="0"/>
              <a:t>Φιλοπάτιον</a:t>
            </a:r>
            <a:r>
              <a:rPr lang="el-GR" dirty="0" smtClean="0"/>
              <a:t> </a:t>
            </a:r>
            <a:r>
              <a:rPr lang="el-GR" dirty="0" err="1" smtClean="0"/>
              <a:t>ὀνομάζουσιν</a:t>
            </a:r>
            <a:r>
              <a:rPr lang="el-GR" dirty="0" smtClean="0"/>
              <a:t> . . . , </a:t>
            </a:r>
            <a:r>
              <a:rPr lang="el-GR" dirty="0" err="1" smtClean="0"/>
              <a:t>ἐντεῦθεν</a:t>
            </a:r>
            <a:r>
              <a:rPr lang="el-GR" dirty="0" smtClean="0"/>
              <a:t> </a:t>
            </a:r>
            <a:r>
              <a:rPr lang="el-GR" dirty="0" err="1" smtClean="0"/>
              <a:t>τῷ</a:t>
            </a:r>
            <a:r>
              <a:rPr lang="el-GR" dirty="0" smtClean="0"/>
              <a:t> </a:t>
            </a:r>
            <a:r>
              <a:rPr lang="el-GR" dirty="0" err="1" smtClean="0"/>
              <a:t>περιβόλῳ</a:t>
            </a:r>
            <a:r>
              <a:rPr lang="el-GR" dirty="0" smtClean="0"/>
              <a:t> </a:t>
            </a:r>
            <a:r>
              <a:rPr lang="el-GR" dirty="0" err="1" smtClean="0"/>
              <a:t>προσεῖχε</a:t>
            </a:r>
            <a:r>
              <a:rPr lang="el-GR" dirty="0" smtClean="0"/>
              <a:t> </a:t>
            </a:r>
            <a:r>
              <a:rPr lang="el-GR" dirty="0" err="1" smtClean="0"/>
              <a:t>τοῦ</a:t>
            </a:r>
            <a:r>
              <a:rPr lang="el-GR" dirty="0" smtClean="0"/>
              <a:t> </a:t>
            </a:r>
            <a:r>
              <a:rPr lang="el-GR" dirty="0" err="1" smtClean="0"/>
              <a:t>ἄστεος</a:t>
            </a:r>
            <a:r>
              <a:rPr lang="el-GR" dirty="0" smtClean="0"/>
              <a:t>. τούς τε </a:t>
            </a:r>
            <a:r>
              <a:rPr lang="el-GR" dirty="0" err="1" smtClean="0"/>
              <a:t>οὖν</a:t>
            </a:r>
            <a:r>
              <a:rPr lang="el-GR" dirty="0" smtClean="0"/>
              <a:t> πύργους </a:t>
            </a:r>
            <a:r>
              <a:rPr lang="el-GR" dirty="0" err="1" smtClean="0"/>
              <a:t>ἐς</a:t>
            </a:r>
            <a:r>
              <a:rPr lang="el-GR" dirty="0" smtClean="0"/>
              <a:t> </a:t>
            </a:r>
            <a:r>
              <a:rPr lang="el-GR" dirty="0" err="1" smtClean="0"/>
              <a:t>ὕψος</a:t>
            </a:r>
            <a:r>
              <a:rPr lang="el-GR" dirty="0" smtClean="0"/>
              <a:t> </a:t>
            </a:r>
            <a:r>
              <a:rPr lang="el-GR" dirty="0" err="1" smtClean="0"/>
              <a:t>ἱκανῶς</a:t>
            </a:r>
            <a:r>
              <a:rPr lang="el-GR" dirty="0" smtClean="0"/>
              <a:t> </a:t>
            </a:r>
            <a:r>
              <a:rPr lang="el-GR" dirty="0" err="1" smtClean="0"/>
              <a:t>ἀνατρέχοντας</a:t>
            </a:r>
            <a:r>
              <a:rPr lang="el-GR" dirty="0" smtClean="0"/>
              <a:t> </a:t>
            </a:r>
            <a:r>
              <a:rPr lang="el-GR" dirty="0" err="1" smtClean="0"/>
              <a:t>κατανοήσας</a:t>
            </a:r>
            <a:r>
              <a:rPr lang="el-GR" dirty="0" smtClean="0"/>
              <a:t> </a:t>
            </a:r>
            <a:r>
              <a:rPr lang="el-GR" dirty="0" err="1" smtClean="0"/>
              <a:t>καὶ</a:t>
            </a:r>
            <a:r>
              <a:rPr lang="el-GR" dirty="0" smtClean="0"/>
              <a:t> τάφρου μέγα τι </a:t>
            </a:r>
            <a:r>
              <a:rPr lang="el-GR" dirty="0" err="1" smtClean="0"/>
              <a:t>χρῆμα</a:t>
            </a:r>
            <a:r>
              <a:rPr lang="el-GR" dirty="0" smtClean="0"/>
              <a:t> </a:t>
            </a:r>
            <a:r>
              <a:rPr lang="el-GR" dirty="0" err="1" smtClean="0"/>
              <a:t>βαθείας</a:t>
            </a:r>
            <a:r>
              <a:rPr lang="el-GR" dirty="0" smtClean="0"/>
              <a:t> </a:t>
            </a:r>
            <a:r>
              <a:rPr lang="el-GR" dirty="0" err="1" smtClean="0"/>
              <a:t>κύκλῳ</a:t>
            </a:r>
            <a:r>
              <a:rPr lang="el-GR" dirty="0" smtClean="0"/>
              <a:t> </a:t>
            </a:r>
            <a:r>
              <a:rPr lang="el-GR" dirty="0" err="1" smtClean="0"/>
              <a:t>περιθεούσης</a:t>
            </a:r>
            <a:r>
              <a:rPr lang="el-GR" dirty="0" smtClean="0"/>
              <a:t> </a:t>
            </a:r>
            <a:r>
              <a:rPr lang="el-GR" dirty="0" err="1" smtClean="0"/>
              <a:t>ἰδὼν</a:t>
            </a:r>
            <a:r>
              <a:rPr lang="el-GR" dirty="0" smtClean="0"/>
              <a:t> </a:t>
            </a:r>
            <a:r>
              <a:rPr lang="el-GR" dirty="0" err="1" smtClean="0"/>
              <a:t>ἐν</a:t>
            </a:r>
            <a:r>
              <a:rPr lang="el-GR" dirty="0" smtClean="0"/>
              <a:t> </a:t>
            </a:r>
            <a:r>
              <a:rPr lang="el-GR" dirty="0" err="1" smtClean="0"/>
              <a:t>θαύματι</a:t>
            </a:r>
            <a:r>
              <a:rPr lang="el-GR" dirty="0" smtClean="0"/>
              <a:t> </a:t>
            </a:r>
            <a:r>
              <a:rPr lang="el-GR" dirty="0" err="1" smtClean="0"/>
              <a:t>μεγάλῳ</a:t>
            </a:r>
            <a:r>
              <a:rPr lang="el-GR" dirty="0" smtClean="0"/>
              <a:t> </a:t>
            </a:r>
            <a:r>
              <a:rPr lang="el-GR" dirty="0" err="1" smtClean="0"/>
              <a:t>ἐγένετο</a:t>
            </a:r>
            <a:r>
              <a:rPr lang="el-GR" smtClean="0"/>
              <a:t>. </a:t>
            </a:r>
            <a:endParaRPr lang="el-G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214422"/>
            <a:ext cx="8229600" cy="4911741"/>
          </a:xfrm>
        </p:spPr>
        <p:txBody>
          <a:bodyPr/>
          <a:lstStyle/>
          <a:p>
            <a:r>
              <a:rPr lang="el-GR" smtClean="0"/>
              <a:t>ἐπεὶ δὲ καὶ γυναικῶν ὅμιλον καὶ δῆμον ἄνοπλόν τινα καὶ ἀπερίεργον ἐπὶ τῶν προπυργίων ἑστῶτα εἶδε (πάντες γὰρ ὅσοι πολεμίων εἰώθασι πόνων γεύεσθαι, οἱ μὲν πρὸς τοῖς τείχεσιν ἔνδον φρουροῦντες ἐκάθηντο, οἱ δὲ πρὸ τοῦ περιβόλου τῆς πόλεως ἕστασαν χειρῶν ἄρχειν Ἀλαμανοὺς περιμένοντες), </a:t>
            </a:r>
            <a:r>
              <a:rPr lang="el-GR" i="1" smtClean="0"/>
              <a:t>ἐπειδὴ γοῦν ταῦτα κατενόει, αὐτίκα ὅπερ ἦν περιουσίᾳ δυνάμεως ἀνέκπληκτον τὴν πόλιν μεῖναι ἐννοήσας, ἐνθένδεν ἀπηλλάττετο</a:t>
            </a:r>
            <a:r>
              <a:rPr lang="el-GR" smtClean="0"/>
              <a:t>» (σ. 74, 19 - σ. 75, 12).</a:t>
            </a: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smtClean="0"/>
              <a:t>Παράγοντες, που επηρέασαν τη διαμόρφωσή τους, ήταν η </a:t>
            </a:r>
            <a:r>
              <a:rPr lang="el-GR" b="1" smtClean="0"/>
              <a:t>φημολογία για τις ωμότητες </a:t>
            </a:r>
            <a:r>
              <a:rPr lang="el-GR" smtClean="0"/>
              <a:t>Αράβων και Τούρκων κατά των προσκυνητών, τα </a:t>
            </a:r>
            <a:r>
              <a:rPr lang="el-GR" b="1" smtClean="0"/>
              <a:t>οικονομικά προβλήματα της Δύσης και το κάλεσμα για βοήθεια που απηύθυνε ο αυτoκράτορας Αλέξιος Α’ Κο</a:t>
            </a:r>
            <a:r>
              <a:rPr lang="el-GR" smtClean="0"/>
              <a:t>μνηνός στους ηγεμόνες της.</a:t>
            </a:r>
          </a:p>
          <a:p>
            <a:endParaRPr lang="el-G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Ἡ </a:t>
            </a:r>
            <a:r>
              <a:rPr lang="el-GR" dirty="0" err="1" smtClean="0"/>
              <a:t>ἀνθρώπινη</a:t>
            </a:r>
            <a:r>
              <a:rPr lang="el-GR" dirty="0" smtClean="0"/>
              <a:t> τιμωρία </a:t>
            </a:r>
            <a:r>
              <a:rPr lang="el-GR" dirty="0" err="1" smtClean="0"/>
              <a:t>τῶν</a:t>
            </a:r>
            <a:r>
              <a:rPr lang="el-GR" dirty="0" smtClean="0"/>
              <a:t> </a:t>
            </a:r>
            <a:r>
              <a:rPr lang="el-GR" dirty="0" err="1" smtClean="0"/>
              <a:t>Γερμανῶν</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a:t>
            </a:r>
            <a:r>
              <a:rPr lang="el-GR" dirty="0" err="1" smtClean="0"/>
              <a:t>Τὸν</a:t>
            </a:r>
            <a:r>
              <a:rPr lang="el-GR" dirty="0" smtClean="0"/>
              <a:t> </a:t>
            </a:r>
            <a:r>
              <a:rPr lang="el-GR" dirty="0" err="1" smtClean="0"/>
              <a:t>δὲ</a:t>
            </a:r>
            <a:r>
              <a:rPr lang="el-GR" dirty="0" smtClean="0"/>
              <a:t> </a:t>
            </a:r>
            <a:r>
              <a:rPr lang="el-GR" dirty="0" err="1" smtClean="0"/>
              <a:t>Ῥωμαίων</a:t>
            </a:r>
            <a:r>
              <a:rPr lang="el-GR" dirty="0" smtClean="0"/>
              <a:t> </a:t>
            </a:r>
            <a:r>
              <a:rPr lang="el-GR" dirty="0" err="1" smtClean="0"/>
              <a:t>στρατὸν</a:t>
            </a:r>
            <a:r>
              <a:rPr lang="el-GR" dirty="0" smtClean="0"/>
              <a:t> </a:t>
            </a:r>
            <a:r>
              <a:rPr lang="el-GR" dirty="0" err="1" smtClean="0"/>
              <a:t>πλήθει</a:t>
            </a:r>
            <a:r>
              <a:rPr lang="el-GR" dirty="0" smtClean="0"/>
              <a:t> </a:t>
            </a:r>
            <a:r>
              <a:rPr lang="el-GR" dirty="0" err="1" smtClean="0"/>
              <a:t>μὲν</a:t>
            </a:r>
            <a:r>
              <a:rPr lang="el-GR" dirty="0" smtClean="0"/>
              <a:t> </a:t>
            </a:r>
            <a:r>
              <a:rPr lang="el-GR" dirty="0" err="1" smtClean="0"/>
              <a:t>παρὰ</a:t>
            </a:r>
            <a:r>
              <a:rPr lang="el-GR" dirty="0" smtClean="0"/>
              <a:t> </a:t>
            </a:r>
            <a:r>
              <a:rPr lang="el-GR" dirty="0" err="1" smtClean="0"/>
              <a:t>πολὺ</a:t>
            </a:r>
            <a:r>
              <a:rPr lang="el-GR" dirty="0" smtClean="0"/>
              <a:t> </a:t>
            </a:r>
            <a:r>
              <a:rPr lang="el-GR" dirty="0" err="1" smtClean="0"/>
              <a:t>τοῦ</a:t>
            </a:r>
            <a:r>
              <a:rPr lang="el-GR" dirty="0" smtClean="0"/>
              <a:t> </a:t>
            </a:r>
            <a:r>
              <a:rPr lang="el-GR" dirty="0" err="1" smtClean="0"/>
              <a:t>τῶν</a:t>
            </a:r>
            <a:r>
              <a:rPr lang="el-GR" dirty="0" smtClean="0"/>
              <a:t> βαρβάρων </a:t>
            </a:r>
            <a:r>
              <a:rPr lang="el-GR" dirty="0" err="1" smtClean="0"/>
              <a:t>ἐλασσούμενον</a:t>
            </a:r>
            <a:r>
              <a:rPr lang="el-GR" dirty="0" smtClean="0"/>
              <a:t> </a:t>
            </a:r>
            <a:r>
              <a:rPr lang="el-GR" dirty="0" err="1" smtClean="0"/>
              <a:t>εἰδώς</a:t>
            </a:r>
            <a:r>
              <a:rPr lang="el-GR" dirty="0" smtClean="0"/>
              <a:t>, </a:t>
            </a:r>
            <a:r>
              <a:rPr lang="el-GR" dirty="0" err="1" smtClean="0"/>
              <a:t>ἐπιστήμῃ</a:t>
            </a:r>
            <a:r>
              <a:rPr lang="el-GR" dirty="0" smtClean="0"/>
              <a:t> </a:t>
            </a:r>
            <a:r>
              <a:rPr lang="el-GR" dirty="0" err="1" smtClean="0"/>
              <a:t>δὲ</a:t>
            </a:r>
            <a:r>
              <a:rPr lang="el-GR" dirty="0" smtClean="0"/>
              <a:t> </a:t>
            </a:r>
            <a:r>
              <a:rPr lang="el-GR" dirty="0" err="1" smtClean="0"/>
              <a:t>στρατιωτικῇ</a:t>
            </a:r>
            <a:r>
              <a:rPr lang="el-GR" dirty="0" smtClean="0"/>
              <a:t> </a:t>
            </a:r>
            <a:r>
              <a:rPr lang="el-GR" dirty="0" err="1" smtClean="0"/>
              <a:t>καὶ</a:t>
            </a:r>
            <a:r>
              <a:rPr lang="el-GR" dirty="0" smtClean="0"/>
              <a:t> </a:t>
            </a:r>
            <a:r>
              <a:rPr lang="el-GR" dirty="0" err="1" smtClean="0"/>
              <a:t>καρτερίᾳ</a:t>
            </a:r>
            <a:r>
              <a:rPr lang="el-GR" dirty="0" smtClean="0"/>
              <a:t> </a:t>
            </a:r>
            <a:r>
              <a:rPr lang="el-GR" dirty="0" err="1" smtClean="0"/>
              <a:t>τῇ</a:t>
            </a:r>
            <a:r>
              <a:rPr lang="el-GR" dirty="0" smtClean="0"/>
              <a:t> </a:t>
            </a:r>
            <a:r>
              <a:rPr lang="el-GR" dirty="0" err="1" smtClean="0"/>
              <a:t>περὶ</a:t>
            </a:r>
            <a:r>
              <a:rPr lang="el-GR" dirty="0" smtClean="0"/>
              <a:t> </a:t>
            </a:r>
            <a:r>
              <a:rPr lang="el-GR" dirty="0" err="1" smtClean="0"/>
              <a:t>τὰς</a:t>
            </a:r>
            <a:r>
              <a:rPr lang="el-GR" dirty="0" smtClean="0"/>
              <a:t> </a:t>
            </a:r>
            <a:r>
              <a:rPr lang="el-GR" dirty="0" err="1" smtClean="0"/>
              <a:t>μάχας</a:t>
            </a:r>
            <a:r>
              <a:rPr lang="el-GR" dirty="0" smtClean="0"/>
              <a:t> </a:t>
            </a:r>
            <a:r>
              <a:rPr lang="el-GR" dirty="0" err="1" smtClean="0"/>
              <a:t>τοσούτῳ</a:t>
            </a:r>
            <a:r>
              <a:rPr lang="el-GR" dirty="0" smtClean="0"/>
              <a:t> </a:t>
            </a:r>
            <a:r>
              <a:rPr lang="el-GR" dirty="0" err="1" smtClean="0"/>
              <a:t>δὴ</a:t>
            </a:r>
            <a:r>
              <a:rPr lang="el-GR" dirty="0" smtClean="0"/>
              <a:t> </a:t>
            </a:r>
            <a:r>
              <a:rPr lang="el-GR" dirty="0" err="1" smtClean="0"/>
              <a:t>μᾶλλον</a:t>
            </a:r>
            <a:r>
              <a:rPr lang="el-GR" dirty="0" smtClean="0"/>
              <a:t> </a:t>
            </a:r>
            <a:r>
              <a:rPr lang="el-GR" dirty="0" err="1" smtClean="0"/>
              <a:t>πλεονεκτοῦντα</a:t>
            </a:r>
            <a:r>
              <a:rPr lang="el-GR" dirty="0" smtClean="0"/>
              <a:t>, </a:t>
            </a:r>
            <a:r>
              <a:rPr lang="el-GR" dirty="0" err="1" smtClean="0"/>
              <a:t>τοιάδε</a:t>
            </a:r>
            <a:r>
              <a:rPr lang="el-GR" dirty="0" smtClean="0"/>
              <a:t> </a:t>
            </a:r>
            <a:r>
              <a:rPr lang="el-GR" dirty="0" err="1" smtClean="0"/>
              <a:t>ἐνενόει</a:t>
            </a:r>
            <a:r>
              <a:rPr lang="el-GR" dirty="0" smtClean="0"/>
              <a:t>. </a:t>
            </a:r>
            <a:r>
              <a:rPr lang="el-GR" dirty="0" err="1" smtClean="0"/>
              <a:t>Τὸν</a:t>
            </a:r>
            <a:r>
              <a:rPr lang="el-GR" dirty="0" smtClean="0"/>
              <a:t> </a:t>
            </a:r>
            <a:r>
              <a:rPr lang="el-GR" dirty="0" err="1" smtClean="0"/>
              <a:t>Προσοὺχ</a:t>
            </a:r>
            <a:r>
              <a:rPr lang="el-GR" dirty="0" smtClean="0"/>
              <a:t> </a:t>
            </a:r>
            <a:r>
              <a:rPr lang="el-GR" dirty="0" err="1" smtClean="0"/>
              <a:t>καὶ</a:t>
            </a:r>
            <a:r>
              <a:rPr lang="el-GR" dirty="0" smtClean="0"/>
              <a:t> </a:t>
            </a:r>
            <a:r>
              <a:rPr lang="el-GR" dirty="0" err="1" smtClean="0"/>
              <a:t>τὸν</a:t>
            </a:r>
            <a:r>
              <a:rPr lang="el-GR" dirty="0" smtClean="0"/>
              <a:t> </a:t>
            </a:r>
            <a:r>
              <a:rPr lang="el-GR" dirty="0" err="1" smtClean="0"/>
              <a:t>Τζικανδύλην</a:t>
            </a:r>
            <a:r>
              <a:rPr lang="el-GR" dirty="0" smtClean="0"/>
              <a:t> </a:t>
            </a:r>
            <a:r>
              <a:rPr lang="el-GR" dirty="0" err="1" smtClean="0"/>
              <a:t>καὶ</a:t>
            </a:r>
            <a:r>
              <a:rPr lang="el-GR" dirty="0" smtClean="0"/>
              <a:t> πλείστους </a:t>
            </a:r>
            <a:r>
              <a:rPr lang="el-GR" dirty="0" err="1" smtClean="0"/>
              <a:t>ἄλλους</a:t>
            </a:r>
            <a:r>
              <a:rPr lang="el-GR" dirty="0" smtClean="0"/>
              <a:t> </a:t>
            </a:r>
            <a:r>
              <a:rPr lang="el-GR" dirty="0" err="1" smtClean="0"/>
              <a:t>τῶν</a:t>
            </a:r>
            <a:r>
              <a:rPr lang="el-GR" dirty="0" smtClean="0"/>
              <a:t> </a:t>
            </a:r>
            <a:r>
              <a:rPr lang="el-GR" dirty="0" err="1" smtClean="0"/>
              <a:t>Ῥωμαίων</a:t>
            </a:r>
            <a:r>
              <a:rPr lang="el-GR" dirty="0" smtClean="0"/>
              <a:t> </a:t>
            </a:r>
            <a:r>
              <a:rPr lang="el-GR" dirty="0" err="1" smtClean="0"/>
              <a:t>στρατηγῶν</a:t>
            </a:r>
            <a:r>
              <a:rPr lang="el-GR" dirty="0" smtClean="0"/>
              <a:t> </a:t>
            </a:r>
            <a:r>
              <a:rPr lang="el-GR" dirty="0" err="1" smtClean="0"/>
              <a:t>ἐκέλευε</a:t>
            </a:r>
            <a:r>
              <a:rPr lang="el-GR" dirty="0" smtClean="0"/>
              <a:t> στράτευμα </a:t>
            </a:r>
            <a:r>
              <a:rPr lang="el-GR" dirty="0" err="1" smtClean="0"/>
              <a:t>ἐπαγομένους</a:t>
            </a:r>
            <a:r>
              <a:rPr lang="el-GR" dirty="0" smtClean="0"/>
              <a:t> </a:t>
            </a:r>
            <a:r>
              <a:rPr lang="el-GR" dirty="0" err="1" smtClean="0"/>
              <a:t>ἱκανὸν</a:t>
            </a:r>
            <a:r>
              <a:rPr lang="el-GR" dirty="0" smtClean="0"/>
              <a:t> </a:t>
            </a:r>
            <a:r>
              <a:rPr lang="el-GR" dirty="0" err="1" smtClean="0"/>
              <a:t>ἀντιμετώπους</a:t>
            </a:r>
            <a:r>
              <a:rPr lang="el-GR" dirty="0" smtClean="0"/>
              <a:t> </a:t>
            </a:r>
            <a:r>
              <a:rPr lang="el-GR" dirty="0" err="1" smtClean="0"/>
              <a:t>Ἀλαμανοῖς</a:t>
            </a:r>
            <a:r>
              <a:rPr lang="el-GR" dirty="0" smtClean="0"/>
              <a:t> </a:t>
            </a:r>
            <a:r>
              <a:rPr lang="el-GR" dirty="0" err="1" smtClean="0"/>
              <a:t>ἵστασθαι</a:t>
            </a:r>
            <a:r>
              <a:rPr lang="el-GR" dirty="0" smtClean="0"/>
              <a:t>. </a:t>
            </a:r>
            <a:r>
              <a:rPr lang="el-GR" dirty="0" err="1" smtClean="0"/>
              <a:t>τάξασθαι</a:t>
            </a:r>
            <a:r>
              <a:rPr lang="el-GR" dirty="0" smtClean="0"/>
              <a:t> </a:t>
            </a:r>
            <a:r>
              <a:rPr lang="el-GR" dirty="0" err="1" smtClean="0"/>
              <a:t>μέντοι</a:t>
            </a:r>
            <a:r>
              <a:rPr lang="el-GR" dirty="0" smtClean="0"/>
              <a:t> </a:t>
            </a:r>
            <a:r>
              <a:rPr lang="el-GR" dirty="0" err="1" smtClean="0"/>
              <a:t>ὧδε</a:t>
            </a:r>
            <a:r>
              <a:rPr lang="el-GR" dirty="0" smtClean="0"/>
              <a:t>. </a:t>
            </a:r>
            <a:r>
              <a:rPr lang="el-GR" dirty="0" err="1" smtClean="0"/>
              <a:t>τὸ</a:t>
            </a:r>
            <a:r>
              <a:rPr lang="el-GR" dirty="0" smtClean="0"/>
              <a:t> </a:t>
            </a:r>
            <a:r>
              <a:rPr lang="el-GR" dirty="0" err="1" smtClean="0"/>
              <a:t>μὲν</a:t>
            </a:r>
            <a:r>
              <a:rPr lang="el-GR" dirty="0" smtClean="0"/>
              <a:t> </a:t>
            </a:r>
            <a:r>
              <a:rPr lang="el-GR" dirty="0" err="1" smtClean="0"/>
              <a:t>ἀπολεμώτερον</a:t>
            </a:r>
            <a:r>
              <a:rPr lang="el-GR" dirty="0" smtClean="0"/>
              <a:t> </a:t>
            </a:r>
            <a:r>
              <a:rPr lang="el-GR" dirty="0" err="1" smtClean="0"/>
              <a:t>καὶ</a:t>
            </a:r>
            <a:r>
              <a:rPr lang="el-GR" dirty="0" smtClean="0"/>
              <a:t> </a:t>
            </a:r>
            <a:r>
              <a:rPr lang="el-GR" dirty="0" err="1" smtClean="0"/>
              <a:t>ὥσπερ</a:t>
            </a:r>
            <a:r>
              <a:rPr lang="el-GR" dirty="0" smtClean="0"/>
              <a:t> </a:t>
            </a:r>
            <a:r>
              <a:rPr lang="el-GR" dirty="0" err="1" smtClean="0"/>
              <a:t>ἀγελαῖον</a:t>
            </a:r>
            <a:r>
              <a:rPr lang="el-GR" dirty="0" smtClean="0"/>
              <a:t> </a:t>
            </a:r>
            <a:r>
              <a:rPr lang="el-GR" dirty="0" err="1" smtClean="0"/>
              <a:t>τοῦ</a:t>
            </a:r>
            <a:r>
              <a:rPr lang="el-GR" dirty="0" smtClean="0"/>
              <a:t> </a:t>
            </a:r>
            <a:r>
              <a:rPr lang="el-GR" dirty="0" err="1" smtClean="0"/>
              <a:t>στρατοῦ</a:t>
            </a:r>
            <a:r>
              <a:rPr lang="el-GR" dirty="0" smtClean="0"/>
              <a:t> πόρρωθεν </a:t>
            </a:r>
            <a:r>
              <a:rPr lang="el-GR" dirty="0" err="1" smtClean="0"/>
              <a:t>καὶ</a:t>
            </a:r>
            <a:r>
              <a:rPr lang="el-GR" dirty="0" smtClean="0"/>
              <a:t> </a:t>
            </a:r>
            <a:r>
              <a:rPr lang="el-GR" dirty="0" err="1" smtClean="0"/>
              <a:t>ὡς</a:t>
            </a:r>
            <a:r>
              <a:rPr lang="el-GR" dirty="0" smtClean="0"/>
              <a:t> </a:t>
            </a:r>
            <a:r>
              <a:rPr lang="el-GR" dirty="0" err="1" smtClean="0"/>
              <a:t>ἀπὸ</a:t>
            </a:r>
            <a:r>
              <a:rPr lang="el-GR" dirty="0" smtClean="0"/>
              <a:t> σημείων </a:t>
            </a:r>
            <a:r>
              <a:rPr lang="el-GR" dirty="0" err="1" smtClean="0"/>
              <a:t>στῆναι</a:t>
            </a:r>
            <a:r>
              <a:rPr lang="el-GR" dirty="0" smtClean="0"/>
              <a:t> </a:t>
            </a:r>
            <a:r>
              <a:rPr lang="el-GR" dirty="0" err="1" smtClean="0"/>
              <a:t>τεττάρων</a:t>
            </a:r>
            <a:r>
              <a:rPr lang="el-GR" dirty="0" smtClean="0"/>
              <a:t>· </a:t>
            </a:r>
            <a:endParaRPr lang="el-G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dirty="0" err="1" smtClean="0"/>
              <a:t>μετὰ</a:t>
            </a:r>
            <a:r>
              <a:rPr lang="el-GR" dirty="0" smtClean="0"/>
              <a:t> </a:t>
            </a:r>
            <a:r>
              <a:rPr lang="el-GR" dirty="0" err="1" smtClean="0"/>
              <a:t>δὲ</a:t>
            </a:r>
            <a:r>
              <a:rPr lang="el-GR" dirty="0" smtClean="0"/>
              <a:t> </a:t>
            </a:r>
            <a:r>
              <a:rPr lang="el-GR" dirty="0" err="1" smtClean="0"/>
              <a:t>τοῦτο</a:t>
            </a:r>
            <a:r>
              <a:rPr lang="el-GR" dirty="0" smtClean="0"/>
              <a:t> </a:t>
            </a:r>
            <a:r>
              <a:rPr lang="el-GR" dirty="0" err="1" smtClean="0"/>
              <a:t>ὅσον</a:t>
            </a:r>
            <a:r>
              <a:rPr lang="el-GR" dirty="0" smtClean="0"/>
              <a:t> </a:t>
            </a:r>
            <a:r>
              <a:rPr lang="el-GR" dirty="0" err="1" smtClean="0"/>
              <a:t>ὁπλιτικὸν</a:t>
            </a:r>
            <a:r>
              <a:rPr lang="el-GR" dirty="0" smtClean="0"/>
              <a:t> </a:t>
            </a:r>
            <a:r>
              <a:rPr lang="el-GR" dirty="0" err="1" smtClean="0"/>
              <a:t>καὶ</a:t>
            </a:r>
            <a:r>
              <a:rPr lang="el-GR" dirty="0" smtClean="0"/>
              <a:t> </a:t>
            </a:r>
            <a:r>
              <a:rPr lang="el-GR" dirty="0" err="1" smtClean="0"/>
              <a:t>κατάφρακτον</a:t>
            </a:r>
            <a:r>
              <a:rPr lang="el-GR" dirty="0" smtClean="0"/>
              <a:t>· </a:t>
            </a:r>
            <a:r>
              <a:rPr lang="el-GR" dirty="0" err="1" smtClean="0"/>
              <a:t>ἑξῆς</a:t>
            </a:r>
            <a:r>
              <a:rPr lang="el-GR" dirty="0" smtClean="0"/>
              <a:t> </a:t>
            </a:r>
            <a:r>
              <a:rPr lang="el-GR" dirty="0" err="1" smtClean="0"/>
              <a:t>δὲ</a:t>
            </a:r>
            <a:r>
              <a:rPr lang="el-GR" dirty="0" smtClean="0"/>
              <a:t> </a:t>
            </a:r>
            <a:r>
              <a:rPr lang="el-GR" dirty="0" err="1" smtClean="0"/>
              <a:t>τοὺς</a:t>
            </a:r>
            <a:r>
              <a:rPr lang="el-GR" dirty="0" smtClean="0"/>
              <a:t> </a:t>
            </a:r>
            <a:r>
              <a:rPr lang="el-GR" dirty="0" err="1" smtClean="0"/>
              <a:t>ὅσοι</a:t>
            </a:r>
            <a:r>
              <a:rPr lang="el-GR" dirty="0" smtClean="0"/>
              <a:t> ταχυπόδων </a:t>
            </a:r>
            <a:r>
              <a:rPr lang="el-GR" dirty="0" err="1" smtClean="0"/>
              <a:t>ἐπέβαινον</a:t>
            </a:r>
            <a:r>
              <a:rPr lang="el-GR" dirty="0" smtClean="0"/>
              <a:t> </a:t>
            </a:r>
            <a:r>
              <a:rPr lang="el-GR" dirty="0" err="1" smtClean="0"/>
              <a:t>ἵππων</a:t>
            </a:r>
            <a:r>
              <a:rPr lang="el-GR" dirty="0" smtClean="0"/>
              <a:t>· </a:t>
            </a:r>
            <a:r>
              <a:rPr lang="el-GR" dirty="0" err="1" smtClean="0"/>
              <a:t>τελευταῖον</a:t>
            </a:r>
            <a:r>
              <a:rPr lang="el-GR" dirty="0" smtClean="0"/>
              <a:t> </a:t>
            </a:r>
            <a:r>
              <a:rPr lang="el-GR" dirty="0" err="1" smtClean="0"/>
              <a:t>δὲ</a:t>
            </a:r>
            <a:r>
              <a:rPr lang="el-GR" dirty="0" smtClean="0"/>
              <a:t> </a:t>
            </a:r>
            <a:r>
              <a:rPr lang="el-GR" dirty="0" err="1" smtClean="0"/>
              <a:t>καὶ</a:t>
            </a:r>
            <a:r>
              <a:rPr lang="el-GR" dirty="0" smtClean="0"/>
              <a:t> </a:t>
            </a:r>
            <a:r>
              <a:rPr lang="el-GR" dirty="0" err="1" smtClean="0"/>
              <a:t>μετὰ</a:t>
            </a:r>
            <a:r>
              <a:rPr lang="el-GR" dirty="0" smtClean="0"/>
              <a:t> </a:t>
            </a:r>
            <a:r>
              <a:rPr lang="el-GR" dirty="0" err="1" smtClean="0"/>
              <a:t>μέτωπον</a:t>
            </a:r>
            <a:r>
              <a:rPr lang="el-GR" dirty="0" smtClean="0"/>
              <a:t> </a:t>
            </a:r>
            <a:r>
              <a:rPr lang="el-GR" dirty="0" err="1" smtClean="0"/>
              <a:t>Σκύθας</a:t>
            </a:r>
            <a:r>
              <a:rPr lang="el-GR" dirty="0" smtClean="0"/>
              <a:t> </a:t>
            </a:r>
            <a:r>
              <a:rPr lang="el-GR" dirty="0" err="1" smtClean="0"/>
              <a:t>ἅμα</a:t>
            </a:r>
            <a:r>
              <a:rPr lang="el-GR" dirty="0" smtClean="0"/>
              <a:t> </a:t>
            </a:r>
            <a:r>
              <a:rPr lang="el-GR" err="1" smtClean="0"/>
              <a:t>Πέρσαις</a:t>
            </a:r>
            <a:r>
              <a:rPr lang="el-GR" smtClean="0"/>
              <a:t> </a:t>
            </a:r>
            <a:r>
              <a:rPr lang="el-GR" smtClean="0"/>
              <a:t>καὶ </a:t>
            </a:r>
            <a:r>
              <a:rPr lang="el-GR" dirty="0" err="1" smtClean="0"/>
              <a:t>τὸ</a:t>
            </a:r>
            <a:r>
              <a:rPr lang="el-GR" dirty="0" smtClean="0"/>
              <a:t> </a:t>
            </a:r>
            <a:r>
              <a:rPr lang="el-GR" dirty="0" err="1" smtClean="0"/>
              <a:t>Ῥωμαίων</a:t>
            </a:r>
            <a:r>
              <a:rPr lang="el-GR" dirty="0" smtClean="0"/>
              <a:t> </a:t>
            </a:r>
            <a:r>
              <a:rPr lang="el-GR" dirty="0" err="1" smtClean="0"/>
              <a:t>τοξικόν</a:t>
            </a:r>
            <a:r>
              <a:rPr lang="el-GR" dirty="0" smtClean="0"/>
              <a:t>. </a:t>
            </a:r>
            <a:r>
              <a:rPr lang="el-GR" dirty="0" err="1" smtClean="0"/>
              <a:t>Ῥωμαῖοι</a:t>
            </a:r>
            <a:r>
              <a:rPr lang="el-GR" dirty="0" smtClean="0"/>
              <a:t> </a:t>
            </a:r>
            <a:r>
              <a:rPr lang="el-GR" dirty="0" err="1" smtClean="0"/>
              <a:t>μὲν</a:t>
            </a:r>
            <a:r>
              <a:rPr lang="el-GR" dirty="0" smtClean="0"/>
              <a:t> </a:t>
            </a:r>
            <a:r>
              <a:rPr lang="el-GR" dirty="0" err="1" smtClean="0"/>
              <a:t>οὖν</a:t>
            </a:r>
            <a:r>
              <a:rPr lang="el-GR" dirty="0" smtClean="0"/>
              <a:t> </a:t>
            </a:r>
            <a:r>
              <a:rPr lang="el-GR" dirty="0" err="1" smtClean="0"/>
              <a:t>κατὰ</a:t>
            </a:r>
            <a:r>
              <a:rPr lang="el-GR" dirty="0" smtClean="0"/>
              <a:t> </a:t>
            </a:r>
            <a:r>
              <a:rPr lang="el-GR" dirty="0" err="1" smtClean="0"/>
              <a:t>ταῦτα</a:t>
            </a:r>
            <a:r>
              <a:rPr lang="el-GR" dirty="0" smtClean="0"/>
              <a:t> </a:t>
            </a:r>
            <a:r>
              <a:rPr lang="el-GR" dirty="0" err="1" smtClean="0"/>
              <a:t>ἐποίουν</a:t>
            </a:r>
            <a:r>
              <a:rPr lang="el-GR" dirty="0" smtClean="0"/>
              <a:t>, </a:t>
            </a:r>
            <a:r>
              <a:rPr lang="el-GR" dirty="0" err="1" smtClean="0"/>
              <a:t>Ἀλαμανοὶ</a:t>
            </a:r>
            <a:r>
              <a:rPr lang="el-GR" dirty="0" smtClean="0"/>
              <a:t> </a:t>
            </a:r>
            <a:r>
              <a:rPr lang="el-GR" dirty="0" err="1" smtClean="0"/>
              <a:t>δὲ</a:t>
            </a:r>
            <a:r>
              <a:rPr lang="el-GR" dirty="0" smtClean="0"/>
              <a:t> </a:t>
            </a:r>
            <a:r>
              <a:rPr lang="el-GR" dirty="0" err="1" smtClean="0"/>
              <a:t>ὡς</a:t>
            </a:r>
            <a:r>
              <a:rPr lang="el-GR" dirty="0" smtClean="0"/>
              <a:t> </a:t>
            </a:r>
            <a:r>
              <a:rPr lang="el-GR" dirty="0" err="1" smtClean="0"/>
              <a:t>εἶδον</a:t>
            </a:r>
            <a:r>
              <a:rPr lang="el-GR" dirty="0" smtClean="0"/>
              <a:t> </a:t>
            </a:r>
            <a:r>
              <a:rPr lang="el-GR" dirty="0" err="1" smtClean="0"/>
              <a:t>θυμῷ</a:t>
            </a:r>
            <a:r>
              <a:rPr lang="el-GR" dirty="0" smtClean="0"/>
              <a:t> </a:t>
            </a:r>
            <a:r>
              <a:rPr lang="el-GR" dirty="0" err="1" smtClean="0"/>
              <a:t>πολλῷ</a:t>
            </a:r>
            <a:r>
              <a:rPr lang="el-GR" dirty="0" smtClean="0"/>
              <a:t> </a:t>
            </a:r>
            <a:r>
              <a:rPr lang="el-GR" dirty="0" err="1" smtClean="0"/>
              <a:t>καὶ</a:t>
            </a:r>
            <a:r>
              <a:rPr lang="el-GR" dirty="0" smtClean="0"/>
              <a:t> </a:t>
            </a:r>
            <a:r>
              <a:rPr lang="el-GR" dirty="0" err="1" smtClean="0"/>
              <a:t>θορύβῳ</a:t>
            </a:r>
            <a:r>
              <a:rPr lang="el-GR" dirty="0" smtClean="0"/>
              <a:t> </a:t>
            </a:r>
            <a:r>
              <a:rPr lang="el-GR" dirty="0" err="1" smtClean="0"/>
              <a:t>ἐχόμενοι</a:t>
            </a:r>
            <a:r>
              <a:rPr lang="el-GR" dirty="0" smtClean="0"/>
              <a:t> </a:t>
            </a:r>
            <a:r>
              <a:rPr lang="el-GR" dirty="0" err="1" smtClean="0"/>
              <a:t>δρόμῳ</a:t>
            </a:r>
            <a:r>
              <a:rPr lang="el-GR" dirty="0" smtClean="0"/>
              <a:t> </a:t>
            </a:r>
            <a:r>
              <a:rPr lang="el-GR" dirty="0" err="1" smtClean="0"/>
              <a:t>ἐχώρουν</a:t>
            </a:r>
            <a:r>
              <a:rPr lang="el-GR" dirty="0" smtClean="0"/>
              <a:t>. Συνίσταται </a:t>
            </a:r>
            <a:r>
              <a:rPr lang="el-GR" dirty="0" err="1" smtClean="0"/>
              <a:t>τοίνυν</a:t>
            </a:r>
            <a:r>
              <a:rPr lang="el-GR" dirty="0" smtClean="0"/>
              <a:t> μάχη καρτερά, </a:t>
            </a:r>
            <a:r>
              <a:rPr lang="el-GR" dirty="0" err="1" smtClean="0"/>
              <a:t>καὶ</a:t>
            </a:r>
            <a:r>
              <a:rPr lang="el-GR" dirty="0" smtClean="0"/>
              <a:t> φόνος </a:t>
            </a:r>
            <a:r>
              <a:rPr lang="el-GR" dirty="0" err="1" smtClean="0"/>
              <a:t>Ἀλαμανῶν</a:t>
            </a:r>
            <a:r>
              <a:rPr lang="el-GR" dirty="0" smtClean="0"/>
              <a:t> </a:t>
            </a:r>
            <a:r>
              <a:rPr lang="el-GR" dirty="0" err="1" smtClean="0"/>
              <a:t>πολὺς</a:t>
            </a:r>
            <a:r>
              <a:rPr lang="el-GR" dirty="0" smtClean="0"/>
              <a:t> γίνεται. </a:t>
            </a:r>
            <a:r>
              <a:rPr lang="el-GR" dirty="0" err="1" smtClean="0"/>
              <a:t>Ῥωμαῖοι</a:t>
            </a:r>
            <a:r>
              <a:rPr lang="el-GR" dirty="0" smtClean="0"/>
              <a:t> </a:t>
            </a:r>
            <a:r>
              <a:rPr lang="el-GR" dirty="0" err="1" smtClean="0"/>
              <a:t>γὰρ</a:t>
            </a:r>
            <a:r>
              <a:rPr lang="el-GR" dirty="0" smtClean="0"/>
              <a:t> </a:t>
            </a:r>
            <a:r>
              <a:rPr lang="el-GR" dirty="0" err="1" smtClean="0"/>
              <a:t>σὺν</a:t>
            </a:r>
            <a:r>
              <a:rPr lang="el-GR" dirty="0" smtClean="0"/>
              <a:t> </a:t>
            </a:r>
            <a:r>
              <a:rPr lang="el-GR" dirty="0" err="1" smtClean="0"/>
              <a:t>ἐπιστήμῃ</a:t>
            </a:r>
            <a:r>
              <a:rPr lang="el-GR" dirty="0" smtClean="0"/>
              <a:t> </a:t>
            </a:r>
            <a:r>
              <a:rPr lang="el-GR" dirty="0" err="1" smtClean="0"/>
              <a:t>ἐπιόντας</a:t>
            </a:r>
            <a:r>
              <a:rPr lang="el-GR" dirty="0" smtClean="0"/>
              <a:t> </a:t>
            </a:r>
            <a:r>
              <a:rPr lang="el-GR" dirty="0" err="1" smtClean="0"/>
              <a:t>αὐτοὺς</a:t>
            </a:r>
            <a:r>
              <a:rPr lang="el-GR" dirty="0" smtClean="0"/>
              <a:t> </a:t>
            </a:r>
            <a:r>
              <a:rPr lang="el-GR" dirty="0" err="1" smtClean="0"/>
              <a:t>ὑφιστάμενοι</a:t>
            </a:r>
            <a:r>
              <a:rPr lang="el-GR" dirty="0" smtClean="0"/>
              <a:t> </a:t>
            </a:r>
            <a:r>
              <a:rPr lang="el-GR" dirty="0" err="1" smtClean="0"/>
              <a:t>ἔκτεινον</a:t>
            </a:r>
            <a:r>
              <a:rPr lang="el-GR" dirty="0" smtClean="0"/>
              <a:t>.» (σ. 77, 10-24) </a:t>
            </a:r>
            <a:endParaRPr lang="el-G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smtClean="0"/>
              <a:t>Βιβλιογραφία</a:t>
            </a:r>
            <a:endParaRPr lang="el-GR" b="1"/>
          </a:p>
        </p:txBody>
      </p:sp>
      <p:sp>
        <p:nvSpPr>
          <p:cNvPr id="3" name="2 - Θέση περιεχομένου"/>
          <p:cNvSpPr>
            <a:spLocks noGrp="1"/>
          </p:cNvSpPr>
          <p:nvPr>
            <p:ph idx="1"/>
          </p:nvPr>
        </p:nvSpPr>
        <p:spPr/>
        <p:txBody>
          <a:bodyPr/>
          <a:lstStyle/>
          <a:p>
            <a:r>
              <a:rPr lang="el-GR" smtClean="0"/>
              <a:t>Ἀναστάσιος Δελέογλου, </a:t>
            </a:r>
            <a:r>
              <a:rPr lang="el-GR" i="1" smtClean="0"/>
              <a:t>Συμβολὴ στὴ μελέτη τοῦ ἱστορικοῦ ἔργου τοῦ Ἰωάννου Κιννάμου, </a:t>
            </a:r>
            <a:r>
              <a:rPr lang="el-GR" smtClean="0"/>
              <a:t>Σέρρες 2016. </a:t>
            </a:r>
            <a:endParaRPr lang="el-GR" smtClean="0"/>
          </a:p>
          <a:p>
            <a:r>
              <a:rPr lang="el-GR" smtClean="0"/>
              <a:t>Γιάννης Δημητρούκας, Θουκυδίδης Ἰωάννου, </a:t>
            </a:r>
            <a:r>
              <a:rPr lang="el-GR" i="1" smtClean="0"/>
              <a:t>Μεσαιωνική και Νεότερη Ιστορία, </a:t>
            </a:r>
            <a:r>
              <a:rPr lang="el-GR" smtClean="0"/>
              <a:t>Β' Γυμνασίου, Ο.Ε.Δ.Β., Αθήνα 2007. </a:t>
            </a:r>
          </a:p>
          <a:p>
            <a:endParaRPr lang="en-US" smtClean="0"/>
          </a:p>
          <a:p>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Ἐρώτηση 3</a:t>
            </a:r>
            <a:endParaRPr lang="el-GR"/>
          </a:p>
        </p:txBody>
      </p:sp>
      <p:sp>
        <p:nvSpPr>
          <p:cNvPr id="3" name="2 - Θέση περιεχομένου"/>
          <p:cNvSpPr>
            <a:spLocks noGrp="1"/>
          </p:cNvSpPr>
          <p:nvPr>
            <p:ph idx="1"/>
          </p:nvPr>
        </p:nvSpPr>
        <p:spPr/>
        <p:txBody>
          <a:bodyPr/>
          <a:lstStyle/>
          <a:p>
            <a:r>
              <a:rPr lang="el-GR" smtClean="0"/>
              <a:t>Τί γνωρίζετε γιὰ τὴν πρώτη, τὴ δεύτερη καὶ τὴν τρίτη σταυροφορία; </a:t>
            </a:r>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β. Οι τρεις πρώτες σταυροφορίες</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dirty="0"/>
              <a:t>Η πρώτη σταυροφορία (1096-1099) κηρύχτηκε από</a:t>
            </a:r>
          </a:p>
          <a:p>
            <a:pPr>
              <a:buNone/>
            </a:pPr>
            <a:r>
              <a:rPr lang="el-GR" dirty="0"/>
              <a:t>τον πάπα Ουρβανό Β’ στην Κλερμόν της Γαλλίας</a:t>
            </a:r>
          </a:p>
          <a:p>
            <a:pPr>
              <a:buNone/>
            </a:pPr>
            <a:r>
              <a:rPr lang="el-GR" dirty="0"/>
              <a:t>(1095).</a:t>
            </a:r>
          </a:p>
          <a:p>
            <a:pPr>
              <a:buNone/>
            </a:pPr>
            <a:r>
              <a:rPr lang="el-GR" dirty="0"/>
              <a:t>Αν και τα οικονομικά προβλήματα (υπερπληθυσμός</a:t>
            </a:r>
          </a:p>
          <a:p>
            <a:pPr>
              <a:buNone/>
            </a:pPr>
            <a:r>
              <a:rPr lang="el-GR" dirty="0"/>
              <a:t>και έλλειψη γης) έπαιξαν κάποιο ρόλο, η πρώτη </a:t>
            </a:r>
            <a:r>
              <a:rPr lang="el-GR" dirty="0" err="1"/>
              <a:t>σταυ</a:t>
            </a:r>
            <a:r>
              <a:rPr lang="el-GR" dirty="0"/>
              <a:t>-</a:t>
            </a:r>
          </a:p>
          <a:p>
            <a:pPr>
              <a:buNone/>
            </a:pPr>
            <a:r>
              <a:rPr lang="el-GR" dirty="0" err="1"/>
              <a:t>ροφορία</a:t>
            </a:r>
            <a:r>
              <a:rPr lang="el-GR" dirty="0"/>
              <a:t> είχε κυρίως </a:t>
            </a:r>
            <a:r>
              <a:rPr lang="el-GR" b="1" dirty="0"/>
              <a:t>θρησκευτικό χαρακτήρα. </a:t>
            </a:r>
            <a:r>
              <a:rPr lang="el-GR" b="1" dirty="0" err="1"/>
              <a:t>Διακρί</a:t>
            </a:r>
            <a:r>
              <a:rPr lang="el-GR" b="1" dirty="0"/>
              <a:t>-</a:t>
            </a:r>
          </a:p>
          <a:p>
            <a:pPr>
              <a:buNone/>
            </a:pPr>
            <a:r>
              <a:rPr lang="el-GR" dirty="0" err="1"/>
              <a:t>νεται</a:t>
            </a:r>
            <a:r>
              <a:rPr lang="el-GR" dirty="0"/>
              <a:t> σε μια λαϊκή και μια φεουδαρχική σταυροφορία.</a:t>
            </a:r>
          </a:p>
          <a:p>
            <a:pPr>
              <a:buNone/>
            </a:pPr>
            <a:r>
              <a:rPr lang="el-GR" dirty="0"/>
              <a:t>Οι ανοργάνωτες λαϊκές μάζες προηγήθηκαν, αλλά </a:t>
            </a:r>
            <a:r>
              <a:rPr lang="el-GR" dirty="0" err="1"/>
              <a:t>εξο</a:t>
            </a:r>
            <a:r>
              <a:rPr lang="el-GR" dirty="0"/>
              <a:t>-</a:t>
            </a:r>
          </a:p>
          <a:p>
            <a:pPr>
              <a:buNone/>
            </a:pPr>
            <a:r>
              <a:rPr lang="el-GR" dirty="0" err="1"/>
              <a:t>λοθρεύτηκαν</a:t>
            </a:r>
            <a:r>
              <a:rPr lang="el-GR" dirty="0"/>
              <a:t> από τους Τούρκους. Ακολούθησε η </a:t>
            </a:r>
            <a:r>
              <a:rPr lang="el-GR" dirty="0" smtClean="0"/>
              <a:t>εκστρατεία </a:t>
            </a:r>
            <a:r>
              <a:rPr lang="el-GR" dirty="0"/>
              <a:t>των φεουδαρχών που νίκησαν τους Τούρκους</a:t>
            </a:r>
          </a:p>
          <a:p>
            <a:pPr>
              <a:buNone/>
            </a:pPr>
            <a:r>
              <a:rPr lang="el-GR" dirty="0"/>
              <a:t>και έτσι ανέκτησαν και παραχώρησαν στο Βυζάντιο </a:t>
            </a:r>
            <a:r>
              <a:rPr lang="el-GR" dirty="0" err="1"/>
              <a:t>βά</a:t>
            </a:r>
            <a:r>
              <a:rPr lang="el-GR" dirty="0"/>
              <a:t>-</a:t>
            </a:r>
          </a:p>
          <a:p>
            <a:pPr>
              <a:buNone/>
            </a:pPr>
            <a:r>
              <a:rPr lang="el-GR" dirty="0" err="1"/>
              <a:t>σει</a:t>
            </a:r>
            <a:r>
              <a:rPr lang="el-GR" dirty="0"/>
              <a:t> συμφωνίας τα εδάφη της δυτικής Μ. Ασίας.</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3443</Words>
  <Application>Microsoft Office PowerPoint</Application>
  <PresentationFormat>Προβολή στην οθόνη (4:3)</PresentationFormat>
  <Paragraphs>165</Paragraphs>
  <Slides>72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72</vt:i4>
      </vt:variant>
    </vt:vector>
  </HeadingPairs>
  <TitlesOfParts>
    <vt:vector size="73" baseType="lpstr">
      <vt:lpstr>Θέμα του Office</vt:lpstr>
      <vt:lpstr>1. Οἱ σταυροφορίες καὶ ἡ πρώτη ἅλωση τῆς Πόλης</vt:lpstr>
      <vt:lpstr>Η άλωση της Κωνσταντινούπολης από τους Λατίνους (1204). Ψηφιδωτή παράσταση του δαπέδου της εκκλησίας του Αγίου Ιωάννη του Ευαγγελιστή της Ραβέννας.</vt:lpstr>
      <vt:lpstr>Όροι-κλειδιά της ενότητας </vt:lpstr>
      <vt:lpstr>Ἐρώτηση 1</vt:lpstr>
      <vt:lpstr>α. Ορισμός και παράγοντες</vt:lpstr>
      <vt:lpstr>Ἐρώτηση 2</vt:lpstr>
      <vt:lpstr>Διαφάνεια 7</vt:lpstr>
      <vt:lpstr>Ἐρώτηση 3</vt:lpstr>
      <vt:lpstr>β. Οι τρεις πρώτες σταυροφορίες</vt:lpstr>
      <vt:lpstr>Διαφάνεια 10</vt:lpstr>
      <vt:lpstr>Ἐρώτηση 4</vt:lpstr>
      <vt:lpstr>γ. Η τέταρτη σταυροφορία</vt:lpstr>
      <vt:lpstr>Διαφάνεια 13</vt:lpstr>
      <vt:lpstr>Ο Αλέξιος Α’ και η πρώτη σταυροφορία </vt:lpstr>
      <vt:lpstr>Διαφάνεια 15</vt:lpstr>
      <vt:lpstr>Διαφάνεια 16</vt:lpstr>
      <vt:lpstr>Ἐρώτηση ἀξιολόγησης</vt:lpstr>
      <vt:lpstr>Διαφάνεια 18</vt:lpstr>
      <vt:lpstr>Η συμφωνία σταυροφόρων και Αγγέλων </vt:lpstr>
      <vt:lpstr>Διαφάνεια 20</vt:lpstr>
      <vt:lpstr>Ἐρώτηση ἀξιολόγησης</vt:lpstr>
      <vt:lpstr>Διαφάνεια 22</vt:lpstr>
      <vt:lpstr>Σκηνές από την επίσκεψη του πάπα Ουρβανού Β’ στη Γαλλία. Μικρογραφία. Χειρόγραφο του 12 ου αι.  (Παρίσι, , Εθνική Βιβλιοθήκη)</vt:lpstr>
      <vt:lpstr>Ἐρώτηση ἀξιολόγησης</vt:lpstr>
      <vt:lpstr>Διαφάνεια 25</vt:lpstr>
      <vt:lpstr>Η κατάληψη της Αντιόχειας από τους σταυροφόρους (3 Ιουνίου 1098). Μικρογραφία γαλλικού χειρογράφου του 14ου αι. (Chantilly, Μουσείο Conde).</vt:lpstr>
      <vt:lpstr>Ἐρωτήσεις ἀξιολόγησης</vt:lpstr>
      <vt:lpstr>Διαφάνεια 28</vt:lpstr>
      <vt:lpstr>Διαφάνεια 29</vt:lpstr>
      <vt:lpstr>Ἐρώτηση</vt:lpstr>
      <vt:lpstr>Βιογραφικά Ἰωάννου Κιννάμου</vt:lpstr>
      <vt:lpstr>Διαφάνεια 32</vt:lpstr>
      <vt:lpstr>Διαφάνεια 33</vt:lpstr>
      <vt:lpstr>Τὸ ἱστορικὸ ἔργο τοῦ Ἰωάννου Κιννάμου</vt:lpstr>
      <vt:lpstr>Ἡ δεύτερη σταυροφορία</vt:lpstr>
      <vt:lpstr>Η πορεία των Γερμανών </vt:lpstr>
      <vt:lpstr>Διαφάνεια 37</vt:lpstr>
      <vt:lpstr>Διαφάνεια 38</vt:lpstr>
      <vt:lpstr>Σταυροφορικά κράτη της ανατολής κατά τον 12ο αιώνα</vt:lpstr>
      <vt:lpstr>Διαφάνεια 40</vt:lpstr>
      <vt:lpstr>Οι τρεις πρώτες σταυροφορίες</vt:lpstr>
      <vt:lpstr>Στόχοι</vt:lpstr>
      <vt:lpstr>Ἡ πραγματικὴ αἰτία τῆς ἐκστρατείας τῶν σταυροφόρων</vt:lpstr>
      <vt:lpstr>Μετάφραση</vt:lpstr>
      <vt:lpstr>Διαφάνεια 45</vt:lpstr>
      <vt:lpstr>Αξιολόγηση</vt:lpstr>
      <vt:lpstr>Τρόπος πορείας τῶν σταυροφόρων. Πλήθη τῶν στρατευμάτων</vt:lpstr>
      <vt:lpstr>Διαφάνεια 48</vt:lpstr>
      <vt:lpstr>Μετάφραση</vt:lpstr>
      <vt:lpstr>Διαφάνεια 50</vt:lpstr>
      <vt:lpstr>Ἐρωτήσεις</vt:lpstr>
      <vt:lpstr>Ἄδικες πράξεις τῶν Γερμανῶν σὲ βάρος τῶν Βυζαντινῶν. Ἡ ἀπάντηση τῶν Βυζαντινῶν</vt:lpstr>
      <vt:lpstr>Διαφάνεια 53</vt:lpstr>
      <vt:lpstr>Διαφάνεια 54</vt:lpstr>
      <vt:lpstr>Διαφάνεια 55</vt:lpstr>
      <vt:lpstr>Μετάφραση</vt:lpstr>
      <vt:lpstr>Διαφάνεια 57</vt:lpstr>
      <vt:lpstr>Διαφάνεια 58</vt:lpstr>
      <vt:lpstr>Διαφάνεια 59</vt:lpstr>
      <vt:lpstr>Ἐρωτήσεις</vt:lpstr>
      <vt:lpstr>Οἱ Γερμανοὶ συνεχίζουν τὴν ἀλαζονικὴ στάση τους</vt:lpstr>
      <vt:lpstr>Διαφάνεια 62</vt:lpstr>
      <vt:lpstr>Μετάφραση</vt:lpstr>
      <vt:lpstr>Διαφάνεια 64</vt:lpstr>
      <vt:lpstr>Διαφάνεια 65</vt:lpstr>
      <vt:lpstr>Ἡ θεϊκὴ τιμωρία τῶν Γερμανῶν</vt:lpstr>
      <vt:lpstr>Διαφάνεια 67</vt:lpstr>
      <vt:lpstr>Ὁ Κορράδος ἀντιλαμβάνεται ὅτι ἡ Πόλη εἶναι ἀπόρθητη.</vt:lpstr>
      <vt:lpstr>Διαφάνεια 69</vt:lpstr>
      <vt:lpstr>Ἡ ἀνθρώπινη τιμωρία τῶν Γερμανῶν</vt:lpstr>
      <vt:lpstr>Διαφάνεια 71</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Οι σταυροφορίες και η πρώτη άλωση της Πόλης</dc:title>
  <dc:creator>tasos</dc:creator>
  <cp:lastModifiedBy>tasos</cp:lastModifiedBy>
  <cp:revision>151</cp:revision>
  <dcterms:created xsi:type="dcterms:W3CDTF">2023-11-20T21:04:37Z</dcterms:created>
  <dcterms:modified xsi:type="dcterms:W3CDTF">2024-11-27T18:46:16Z</dcterms:modified>
</cp:coreProperties>
</file>