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8" r:id="rId3"/>
    <p:sldId id="279" r:id="rId4"/>
    <p:sldId id="265" r:id="rId5"/>
    <p:sldId id="266" r:id="rId6"/>
    <p:sldId id="267" r:id="rId7"/>
    <p:sldId id="268" r:id="rId8"/>
    <p:sldId id="269" r:id="rId9"/>
    <p:sldId id="270" r:id="rId10"/>
    <p:sldId id="271" r:id="rId11"/>
    <p:sldId id="272" r:id="rId12"/>
    <p:sldId id="273" r:id="rId13"/>
    <p:sldId id="260" r:id="rId14"/>
    <p:sldId id="261" r:id="rId15"/>
    <p:sldId id="274" r:id="rId16"/>
    <p:sldId id="321" r:id="rId17"/>
    <p:sldId id="320" r:id="rId18"/>
    <p:sldId id="322" r:id="rId19"/>
    <p:sldId id="282" r:id="rId20"/>
    <p:sldId id="280" r:id="rId21"/>
    <p:sldId id="281" r:id="rId22"/>
    <p:sldId id="283" r:id="rId23"/>
    <p:sldId id="316" r:id="rId24"/>
    <p:sldId id="317" r:id="rId25"/>
    <p:sldId id="319"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9" r:id="rId48"/>
    <p:sldId id="305" r:id="rId49"/>
    <p:sldId id="306" r:id="rId50"/>
    <p:sldId id="307" r:id="rId51"/>
    <p:sldId id="308" r:id="rId52"/>
    <p:sldId id="310" r:id="rId53"/>
    <p:sldId id="313" r:id="rId54"/>
    <p:sldId id="311" r:id="rId55"/>
    <p:sldId id="312" r:id="rId56"/>
    <p:sldId id="314" r:id="rId57"/>
    <p:sldId id="323" r:id="rId58"/>
    <p:sldId id="318" r:id="rId59"/>
    <p:sldId id="324"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3773F21-6535-490B-8BA1-36CBC3D39059}" type="datetimeFigureOut">
              <a:rPr lang="el-GR" smtClean="0"/>
              <a:pPr/>
              <a:t>25/10/2023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8E3FF7-2C27-4C41-8029-CB8FEEC228E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73F21-6535-490B-8BA1-36CBC3D39059}" type="datetimeFigureOut">
              <a:rPr lang="el-GR" smtClean="0"/>
              <a:pPr/>
              <a:t>25/10/2023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E3FF7-2C27-4C41-8029-CB8FEEC228E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el.wikipedia.org/wiki/%CE%A1%CF%8E%CE%BC%CE%B7" TargetMode="External"/><Relationship Id="rId3" Type="http://schemas.openxmlformats.org/officeDocument/2006/relationships/hyperlink" Target="https://el.wikipedia.org/wiki/%CE%9A%CE%B1%CF%81%CF%87%CE%B7%CE%B4%CF%8C%CE%BD%CE%B1" TargetMode="External"/><Relationship Id="rId7" Type="http://schemas.openxmlformats.org/officeDocument/2006/relationships/hyperlink" Target="https://el.wikipedia.org/wiki/455" TargetMode="External"/><Relationship Id="rId2" Type="http://schemas.openxmlformats.org/officeDocument/2006/relationships/hyperlink" Target="https://el.wikipedia.org/wiki/439" TargetMode="External"/><Relationship Id="rId1" Type="http://schemas.openxmlformats.org/officeDocument/2006/relationships/slideLayout" Target="../slideLayouts/slideLayout2.xml"/><Relationship Id="rId6" Type="http://schemas.openxmlformats.org/officeDocument/2006/relationships/hyperlink" Target="https://el.wikipedia.org/wiki/%CE%92%CF%85%CE%B6%CE%B1%CE%BD%CF%84%CE%B9%CE%BD%CE%AE_%CE%91%CF%85%CF%84%CE%BF%CE%BA%CF%81%CE%B1%CF%84%CE%BF%CF%81%CE%AF%CE%B1" TargetMode="External"/><Relationship Id="rId5" Type="http://schemas.openxmlformats.org/officeDocument/2006/relationships/hyperlink" Target="https://el.wikipedia.org/wiki/%CE%A0%CE%B5%CE%BB%CE%BF%CF%80%CF%8C%CE%BD%CE%BD%CE%B7%CF%83%CE%BF%CF%82" TargetMode="External"/><Relationship Id="rId10" Type="http://schemas.openxmlformats.org/officeDocument/2006/relationships/hyperlink" Target="https://el.wikipedia.org/wiki/%CE%91%CF%81%CE%B5%CE%B9%CE%B1%CE%BD%CE%B9%CF%83%CE%BC%CF%8C%CF%82" TargetMode="External"/><Relationship Id="rId4" Type="http://schemas.openxmlformats.org/officeDocument/2006/relationships/hyperlink" Target="https://el.wikipedia.org/wiki/%CE%95%CE%BB%CE%BB%CE%AC%CE%B4%CE%B1" TargetMode="External"/><Relationship Id="rId9" Type="http://schemas.openxmlformats.org/officeDocument/2006/relationships/hyperlink" Target="https://el.wikipedia.org/wiki/%CE%92%CE%B1%CE%BD%CE%B4%CE%B1%CE%BB%CE%B9%CF%83%CE%BC%CF%8C%CF%8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2%CE%B5%CE%BB%CE%B9%CF%83%CE%AC%CF%81%CE%B9%CE%BF%CF%82" TargetMode="External"/><Relationship Id="rId7" Type="http://schemas.openxmlformats.org/officeDocument/2006/relationships/hyperlink" Target="https://el.wikipedia.org/wiki/%CE%92%CF%85%CE%B6%CE%B1%CE%BD%CF%84%CE%B9%CE%BD%CF%8C%CF%82_%CF%83%CF%84%CF%81%CE%B1%CF%84%CF%8C%CF%82" TargetMode="External"/><Relationship Id="rId2" Type="http://schemas.openxmlformats.org/officeDocument/2006/relationships/hyperlink" Target="https://el.wikipedia.org/wiki/%CE%99%CE%BF%CF%85%CF%83%CF%84%CE%B9%CE%BD%CE%B9%CE%B1%CE%BD%CF%8C%CF%82_%CE%91%CE%84" TargetMode="External"/><Relationship Id="rId1" Type="http://schemas.openxmlformats.org/officeDocument/2006/relationships/slideLayout" Target="../slideLayouts/slideLayout2.xml"/><Relationship Id="rId6" Type="http://schemas.openxmlformats.org/officeDocument/2006/relationships/hyperlink" Target="https://el.wikipedia.org/wiki/%CE%92%CE%AD%CF%81%CE%B2%CE%B5%CF%81%CE%BF%CE%B9" TargetMode="External"/><Relationship Id="rId5" Type="http://schemas.openxmlformats.org/officeDocument/2006/relationships/hyperlink" Target="https://el.wikipedia.org/wiki/534" TargetMode="External"/><Relationship Id="rId4" Type="http://schemas.openxmlformats.org/officeDocument/2006/relationships/hyperlink" Target="https://el.wikipedia.org/wiki/%CE%93%CE%B5%CE%BB%CE%AF%CE%BC%CE%B5%CF%81%CE%BF%CF%8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95%CF%85%CF%81%CF%8E%CF%80%CE%B7" TargetMode="External"/><Relationship Id="rId2" Type="http://schemas.openxmlformats.org/officeDocument/2006/relationships/hyperlink" Target="https://el.wikipedia.org/wiki/%CE%A0%CE%BF%CE%BB%CF%89%CE%BD%CE%AF%CE%B1" TargetMode="External"/><Relationship Id="rId1" Type="http://schemas.openxmlformats.org/officeDocument/2006/relationships/slideLayout" Target="../slideLayouts/slideLayout2.xml"/><Relationship Id="rId5" Type="http://schemas.openxmlformats.org/officeDocument/2006/relationships/hyperlink" Target="https://el.wikipedia.org/wiki/%CE%92%CF%8C%CF%81%CE%B5%CE%B9%CE%B1_%CE%91%CF%86%CF%81%CE%B9%CE%BA%CE%AE" TargetMode="External"/><Relationship Id="rId4" Type="http://schemas.openxmlformats.org/officeDocument/2006/relationships/hyperlink" Target="https://el.wikipedia.org/wiki/%CE%99%CF%83%CF%80%CE%B1%CE%BD%CE%AF%C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b="1" dirty="0" smtClean="0"/>
              <a:t>Έρευνα των Πηγών</a:t>
            </a:r>
            <a:br>
              <a:rPr lang="el-GR" b="1"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Κατά την έρευνα των πηγών οι μαθητές εμπλέκονται σε μια σειρά διαδικασιών έρευνας και ελέγχου</a:t>
            </a:r>
          </a:p>
          <a:p>
            <a:pPr algn="just">
              <a:buNone/>
            </a:pPr>
            <a:r>
              <a:rPr lang="el-GR" dirty="0" smtClean="0"/>
              <a:t>της αξιοπιστίας των πηγών, αναζήτησης των αιτίων και κινήτρων, ερμηνείας, διερεύνησης της αλήθειας</a:t>
            </a:r>
          </a:p>
          <a:p>
            <a:pPr algn="just">
              <a:buNone/>
            </a:pPr>
            <a:r>
              <a:rPr lang="el-GR" dirty="0" smtClean="0"/>
              <a:t>και της αντικειμενικότητας. Τα στοιχεία αυτά συνιστούν μια ουσιαστική πρόκληση προς τη σκέψη των</a:t>
            </a:r>
          </a:p>
          <a:p>
            <a:pPr algn="just">
              <a:buNone/>
            </a:pPr>
            <a:r>
              <a:rPr lang="el-GR" dirty="0" smtClean="0"/>
              <a:t>μαθητών και μεταβάλλουν την πρόσκτηση της ιστορικής γνώσης σε πραγματικό πνευματικό αγώνισμα.</a:t>
            </a:r>
          </a:p>
          <a:p>
            <a:pPr algn="just">
              <a:buNone/>
            </a:pPr>
            <a:r>
              <a:rPr lang="el-GR" b="1" dirty="0" smtClean="0"/>
              <a:t>Ο ρόλος του εκπαιδευτικού συνίσταται ακριβώς στην καλλιέργεια των στοιχείων </a:t>
            </a:r>
            <a:r>
              <a:rPr lang="el-GR" b="1" dirty="0" smtClean="0"/>
              <a:t>αυτών,</a:t>
            </a:r>
            <a:endParaRPr lang="el-GR" b="1" dirty="0" smtClean="0"/>
          </a:p>
          <a:p>
            <a:pPr algn="just">
              <a:buNone/>
            </a:pPr>
            <a:r>
              <a:rPr lang="el-GR" b="1" dirty="0" smtClean="0"/>
              <a:t>της κριτικής σκέψης σε καθημερινή βάση, με την επιλογή των πλέον πρόσφορων </a:t>
            </a:r>
            <a:r>
              <a:rPr lang="el-GR" b="1" dirty="0" smtClean="0"/>
              <a:t>στοιχείων σε </a:t>
            </a:r>
            <a:r>
              <a:rPr lang="el-GR" b="1" dirty="0" smtClean="0"/>
              <a:t>κάθε περίπτωση και ανάλογα με τη διδακτική ενότητα.</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smtClean="0"/>
              <a:t>Το </a:t>
            </a:r>
            <a:r>
              <a:rPr lang="el-GR" dirty="0" smtClean="0">
                <a:hlinkClick r:id="rId2" tooltip="439"/>
              </a:rPr>
              <a:t>439</a:t>
            </a:r>
            <a:r>
              <a:rPr lang="el-GR" dirty="0" smtClean="0"/>
              <a:t> </a:t>
            </a:r>
            <a:r>
              <a:rPr lang="el-GR" dirty="0" err="1" smtClean="0"/>
              <a:t>μ.Χ</a:t>
            </a:r>
            <a:r>
              <a:rPr lang="el-GR" dirty="0" smtClean="0"/>
              <a:t>. μετά από πολλούς αγώνες, κατέλαβαν την </a:t>
            </a:r>
            <a:r>
              <a:rPr lang="el-GR" dirty="0" smtClean="0">
                <a:hlinkClick r:id="rId3" tooltip="Καρχηδόνα"/>
              </a:rPr>
              <a:t>Καρχηδόνα</a:t>
            </a:r>
            <a:r>
              <a:rPr lang="el-GR" dirty="0" smtClean="0"/>
              <a:t> και την έκαναν πρωτεύουσά τους. Δημιούργησαν στόλο και άρχισαν πειρατικές επιδρομές που έφτασαν έως και την </a:t>
            </a:r>
            <a:r>
              <a:rPr lang="el-GR" dirty="0" smtClean="0">
                <a:hlinkClick r:id="rId4" tooltip="Ελλάδα"/>
              </a:rPr>
              <a:t>Ελλάδα</a:t>
            </a:r>
            <a:r>
              <a:rPr lang="el-GR" dirty="0" smtClean="0"/>
              <a:t>, όπου και προσπάθησαν να εισβάλουν στην </a:t>
            </a:r>
            <a:r>
              <a:rPr lang="el-GR" dirty="0" smtClean="0">
                <a:hlinkClick r:id="rId5" tooltip="Πελοπόννησος"/>
              </a:rPr>
              <a:t>Πελοπόννησο</a:t>
            </a:r>
            <a:r>
              <a:rPr lang="el-GR" dirty="0" smtClean="0"/>
              <a:t>, αλλά ηττήθηκαν στην μάχη της </a:t>
            </a:r>
            <a:r>
              <a:rPr lang="el-GR" dirty="0" err="1" smtClean="0"/>
              <a:t>Καινίπολης</a:t>
            </a:r>
            <a:r>
              <a:rPr lang="el-GR" dirty="0" smtClean="0"/>
              <a:t> από τους κατοίκους της και αναγκάστηκαν να εγκαταλείψουν τα σχέδιά τους. Η </a:t>
            </a:r>
            <a:r>
              <a:rPr lang="el-GR" dirty="0" smtClean="0">
                <a:hlinkClick r:id="rId6" tooltip="Βυζαντινή Αυτοκρατορία"/>
              </a:rPr>
              <a:t>Κωνσταντινούπολη</a:t>
            </a:r>
            <a:r>
              <a:rPr lang="el-GR" dirty="0" smtClean="0"/>
              <a:t> έστειλε εναντίον τους τον στρατηγό </a:t>
            </a:r>
            <a:r>
              <a:rPr lang="el-GR" dirty="0" err="1" smtClean="0"/>
              <a:t>Άσπαρ</a:t>
            </a:r>
            <a:r>
              <a:rPr lang="el-GR" dirty="0" smtClean="0"/>
              <a:t> με στρατό, χωρίς όμως αποτέλεσμα. Ο Γιζέριχος, το </a:t>
            </a:r>
            <a:r>
              <a:rPr lang="el-GR" dirty="0" smtClean="0">
                <a:hlinkClick r:id="rId7" tooltip="455"/>
              </a:rPr>
              <a:t>455</a:t>
            </a:r>
            <a:r>
              <a:rPr lang="el-GR" dirty="0" smtClean="0"/>
              <a:t>, με ισχυρό πειρατικό στόλο, ήρθε στην Ιταλία και κατέλαβε τη </a:t>
            </a:r>
            <a:r>
              <a:rPr lang="el-GR" dirty="0" smtClean="0">
                <a:hlinkClick r:id="rId8" tooltip="Ρώμη"/>
              </a:rPr>
              <a:t>Ρώμη</a:t>
            </a:r>
            <a:r>
              <a:rPr lang="el-GR" dirty="0" smtClean="0"/>
              <a:t>. Οι στρατιώτες του λεηλάτησαν την πόλη επί δύο εβδομάδες και κατέστρεψαν με αγριότητα όλα τα έργα τέχνης: οικοδομήματα, αγάλματα, κομψοτεχνήματα κλπ. Η πράξη τους αυτή έμεινε στην ιστορία με το όνομα «</a:t>
            </a:r>
            <a:r>
              <a:rPr lang="el-GR" dirty="0" smtClean="0">
                <a:hlinkClick r:id="rId9" tooltip="Βανδαλισμός"/>
              </a:rPr>
              <a:t>βανδαλισμός</a:t>
            </a:r>
            <a:r>
              <a:rPr lang="el-GR" dirty="0" smtClean="0"/>
              <a:t>» και από τότε έτσι ονομάζεται κάθε καταστροφή μνημείων πολιτισμού. Αρκετοί ασπάστηκαν τον </a:t>
            </a:r>
            <a:r>
              <a:rPr lang="el-GR" dirty="0" smtClean="0">
                <a:hlinkClick r:id="rId10" tooltip="Αρειανισμός"/>
              </a:rPr>
              <a:t>Αρειανισμό</a:t>
            </a:r>
            <a:r>
              <a:rPr lang="el-GR" dirty="0" smtClean="0"/>
              <a:t>.</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Τελικά οι Βάνδαλοι νικήθηκαν από τον Αυτοκράτορα των Ρωμαίων </a:t>
            </a:r>
            <a:r>
              <a:rPr lang="el-GR" dirty="0" smtClean="0">
                <a:hlinkClick r:id="rId2" tooltip="Ιουστινιανός Α΄"/>
              </a:rPr>
              <a:t>Ιουστινιανό </a:t>
            </a:r>
            <a:r>
              <a:rPr lang="el-GR" dirty="0" err="1" smtClean="0">
                <a:hlinkClick r:id="rId2" tooltip="Ιουστινιανός Α΄"/>
              </a:rPr>
              <a:t>Α΄</a:t>
            </a:r>
            <a:r>
              <a:rPr lang="el-GR" dirty="0" smtClean="0"/>
              <a:t>. Ο στρατηγός του </a:t>
            </a:r>
            <a:r>
              <a:rPr lang="el-GR" dirty="0" smtClean="0">
                <a:hlinkClick r:id="rId3" tooltip="Βελισάριος"/>
              </a:rPr>
              <a:t>Βελισάριος</a:t>
            </a:r>
            <a:r>
              <a:rPr lang="el-GR" dirty="0" smtClean="0"/>
              <a:t> αποβιβάστηκε κοντά στην Καρχηδόνα δύο φορές, οπότε ο αρχηγός τους </a:t>
            </a:r>
            <a:r>
              <a:rPr lang="el-GR" dirty="0" smtClean="0">
                <a:hlinkClick r:id="rId4" tooltip="Γελίμερος"/>
              </a:rPr>
              <a:t>Γελίμερος</a:t>
            </a:r>
            <a:r>
              <a:rPr lang="el-GR" dirty="0" smtClean="0"/>
              <a:t> αναγκάστηκε να παραδοθεί το </a:t>
            </a:r>
            <a:r>
              <a:rPr lang="el-GR" dirty="0" smtClean="0">
                <a:hlinkClick r:id="rId5" tooltip="534"/>
              </a:rPr>
              <a:t>534</a:t>
            </a:r>
            <a:r>
              <a:rPr lang="el-GR" dirty="0" smtClean="0"/>
              <a:t> </a:t>
            </a:r>
            <a:r>
              <a:rPr lang="el-GR" dirty="0" err="1" smtClean="0"/>
              <a:t>μ.Χ</a:t>
            </a:r>
            <a:r>
              <a:rPr lang="el-GR" dirty="0" smtClean="0"/>
              <a:t>. Τα υπολείμματα των Βανδάλων ανακατεύτηκαν με άλλες φυλές της Βόρειας Αφρικής (</a:t>
            </a:r>
            <a:r>
              <a:rPr lang="el-GR" dirty="0" smtClean="0">
                <a:hlinkClick r:id="rId6" tooltip="Βέρβεροι"/>
              </a:rPr>
              <a:t>Βέρβερους</a:t>
            </a:r>
            <a:r>
              <a:rPr lang="el-GR" dirty="0" smtClean="0"/>
              <a:t> κ.ά.) και σιγά - σιγά εξαφανίστηκαν. Αρκετοί από τους αιχμαλώτους του Βελισάριου κατατάχθηκαν στον </a:t>
            </a:r>
            <a:r>
              <a:rPr lang="el-GR" dirty="0" smtClean="0">
                <a:hlinkClick r:id="rId7" tooltip="Βυζαντινός στρατός"/>
              </a:rPr>
              <a:t>αυτοκρατορικό στρατό</a:t>
            </a:r>
            <a:r>
              <a:rPr lang="el-GR" dirty="0" smtClean="0"/>
              <a:t> και αφομοιώθηκαν μέσα στην πολυεθνική Βυζαντινή Αυτοκρατορία.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φανεί ότι δεν ισχύει το στερεότυπο ότι οι Βάνδαλοι-Γερμανοί είναι βάρβαροι, χωρίς αισθήματα. </a:t>
            </a:r>
          </a:p>
          <a:p>
            <a:r>
              <a:rPr lang="el-GR" dirty="0" smtClean="0"/>
              <a:t>Να διαπιστώσουμε ότι ακόμα και οι βασιλείς έχουν αδυναμίες, όπως οι απλοί άνθρωποι.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latin typeface="Times New Roman" pitchFamily="18" charset="0"/>
                <a:cs typeface="Times New Roman" pitchFamily="18" charset="0"/>
              </a:rPr>
              <a:t>Επιστολή του καταζητούμενου Γελίμερου,</a:t>
            </a:r>
            <a:br>
              <a:rPr lang="el-GR" sz="2800" b="1" dirty="0" smtClean="0">
                <a:latin typeface="Times New Roman" pitchFamily="18" charset="0"/>
                <a:cs typeface="Times New Roman" pitchFamily="18" charset="0"/>
              </a:rPr>
            </a:br>
            <a:r>
              <a:rPr lang="el-GR" sz="2800" b="1" dirty="0" smtClean="0">
                <a:latin typeface="Times New Roman" pitchFamily="18" charset="0"/>
                <a:cs typeface="Times New Roman" pitchFamily="18" charset="0"/>
              </a:rPr>
              <a:t>τελευταίου βασιλιά των </a:t>
            </a:r>
            <a:r>
              <a:rPr lang="el-GR" sz="2800" b="1" dirty="0" smtClean="0">
                <a:latin typeface="Times New Roman" pitchFamily="18" charset="0"/>
                <a:cs typeface="Times New Roman" pitchFamily="18" charset="0"/>
              </a:rPr>
              <a:t>Βανδάλων στον φίλο του Φάρα</a:t>
            </a:r>
            <a:r>
              <a:rPr lang="el-GR" sz="2800" b="1" dirty="0" smtClean="0">
                <a:latin typeface="Times New Roman" pitchFamily="18" charset="0"/>
                <a:cs typeface="Times New Roman" pitchFamily="18" charset="0"/>
              </a:rPr>
              <a:t/>
            </a:r>
            <a:br>
              <a:rPr lang="el-GR" sz="2800" b="1" dirty="0" smtClean="0">
                <a:latin typeface="Times New Roman" pitchFamily="18" charset="0"/>
                <a:cs typeface="Times New Roman" pitchFamily="18" charset="0"/>
              </a:rPr>
            </a:br>
            <a:endParaRPr lang="el-GR" sz="2800" dirty="0"/>
          </a:p>
        </p:txBody>
      </p:sp>
      <p:sp>
        <p:nvSpPr>
          <p:cNvPr id="3" name="2 - Θέση περιεχομένου"/>
          <p:cNvSpPr>
            <a:spLocks noGrp="1"/>
          </p:cNvSpPr>
          <p:nvPr>
            <p:ph idx="1"/>
          </p:nvPr>
        </p:nvSpPr>
        <p:spPr>
          <a:xfrm>
            <a:off x="457200" y="1285860"/>
            <a:ext cx="8229600" cy="4840303"/>
          </a:xfrm>
        </p:spPr>
        <p:txBody>
          <a:bodyPr>
            <a:normAutofit fontScale="77500" lnSpcReduction="20000"/>
          </a:bodyPr>
          <a:lstStyle/>
          <a:p>
            <a:pPr algn="just">
              <a:buNone/>
            </a:pPr>
            <a:endParaRPr lang="en-US" dirty="0" smtClean="0">
              <a:latin typeface="Times New Roman" pitchFamily="18" charset="0"/>
              <a:cs typeface="Times New Roman" pitchFamily="18" charset="0"/>
            </a:endParaRPr>
          </a:p>
          <a:p>
            <a:pPr algn="just">
              <a:buNone/>
            </a:pPr>
            <a:r>
              <a:rPr lang="el-GR" dirty="0" smtClean="0">
                <a:latin typeface="Times New Roman" pitchFamily="18" charset="0"/>
                <a:cs typeface="Times New Roman" pitchFamily="18" charset="0"/>
              </a:rPr>
              <a:t>«[…] Δεν ξέρω τι άλλο να σου γράψω. Γιατί η τωρινή συμφορά </a:t>
            </a:r>
            <a:r>
              <a:rPr lang="el-GR" dirty="0" smtClean="0">
                <a:latin typeface="Times New Roman" pitchFamily="18" charset="0"/>
                <a:cs typeface="Times New Roman" pitchFamily="18" charset="0"/>
              </a:rPr>
              <a:t>μού </a:t>
            </a:r>
            <a:r>
              <a:rPr lang="el-GR" dirty="0" smtClean="0">
                <a:latin typeface="Times New Roman" pitchFamily="18" charset="0"/>
                <a:cs typeface="Times New Roman" pitchFamily="18" charset="0"/>
              </a:rPr>
              <a:t>πήρε το μυαλό. Να είσαι καλά,</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φίλε μου Φάρα, μόνο στείλε μου, σε παρακαλώ,</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μια κιθάρα, ένα καρβέλι ψωμί και ένα σφουγγάρι».</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Όταν ο Φάρας διάβασε την επιστολή, απορούσε και δεν μπορούσε να ερμηνεύσει την ακροτελεύτια φράση της, ώσπου ο γραμματοκομιστής</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του εξήγησε ότι ο Γελίμερος χρειαζόταν το καρβέλι, επειδή επιθυμούσε να δει με τα ίδια του τα μάτια και να φάει ψωμί, αφού από τότε που ανέβηκε</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στο όρος Παπούα δεν είχε δει ποτέ του ψημένο</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ψωμί· το σφουγγάρι του χρειαζόταν, γιατί το ένα</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του μάτι είχε πάθει φλεγμονή από την απλυσιά και</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ήταν πολύ φουσκωμένο. </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357298"/>
            <a:ext cx="8229600" cy="4768865"/>
          </a:xfrm>
        </p:spPr>
        <p:txBody>
          <a:bodyPr>
            <a:normAutofit fontScale="92500" lnSpcReduction="20000"/>
          </a:bodyPr>
          <a:lstStyle/>
          <a:p>
            <a:pPr algn="just">
              <a:buNone/>
            </a:pPr>
            <a:r>
              <a:rPr lang="el-GR" sz="3300" dirty="0" smtClean="0">
                <a:latin typeface="Times New Roman" pitchFamily="18" charset="0"/>
                <a:cs typeface="Times New Roman" pitchFamily="18" charset="0"/>
              </a:rPr>
              <a:t>Τέλος, όπως ήταν ικανός</a:t>
            </a: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κιθαριστής, είχε συνθέσει τραγούδι για </a:t>
            </a:r>
            <a:r>
              <a:rPr lang="el-GR" sz="3300" dirty="0" smtClean="0">
                <a:latin typeface="Times New Roman" pitchFamily="18" charset="0"/>
                <a:cs typeface="Times New Roman" pitchFamily="18" charset="0"/>
              </a:rPr>
              <a:t>την </a:t>
            </a:r>
            <a:r>
              <a:rPr lang="el-GR" sz="3300" dirty="0" smtClean="0">
                <a:latin typeface="Times New Roman" pitchFamily="18" charset="0"/>
                <a:cs typeface="Times New Roman" pitchFamily="18" charset="0"/>
              </a:rPr>
              <a:t>τωρινή</a:t>
            </a: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του συμφορά και βιαζόταν να το εκτελέσει με τη</a:t>
            </a: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συνοδεία κιθάρας, κλαίγοντας και θρηνώντας.</a:t>
            </a:r>
          </a:p>
          <a:p>
            <a:pPr algn="just">
              <a:buNone/>
            </a:pP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Όταν άκουσε αυτά τα λόγια ο Φάρας, κυριεύτηκε</a:t>
            </a: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από βαθύ πόνο και εξέφρασε τη λύπη του για τη</a:t>
            </a: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μοίρα των ανθρώπων. Ανταποκρίθηκε ωστόσο</a:t>
            </a: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στην παράκληση και έστειλε στον Γελίμερο όλα</a:t>
            </a:r>
            <a:r>
              <a:rPr lang="en-US" sz="3300" dirty="0" smtClean="0">
                <a:latin typeface="Times New Roman" pitchFamily="18" charset="0"/>
                <a:cs typeface="Times New Roman" pitchFamily="18" charset="0"/>
              </a:rPr>
              <a:t> </a:t>
            </a:r>
            <a:r>
              <a:rPr lang="el-GR" sz="3300" dirty="0" smtClean="0">
                <a:latin typeface="Times New Roman" pitchFamily="18" charset="0"/>
                <a:cs typeface="Times New Roman" pitchFamily="18" charset="0"/>
              </a:rPr>
              <a:t>όσα χρειαζόταν.</a:t>
            </a:r>
          </a:p>
          <a:p>
            <a:pPr>
              <a:buNone/>
            </a:pPr>
            <a:r>
              <a:rPr lang="el-GR" sz="3300" b="1" dirty="0" smtClean="0">
                <a:latin typeface="Times New Roman" pitchFamily="18" charset="0"/>
                <a:cs typeface="Times New Roman" pitchFamily="18" charset="0"/>
              </a:rPr>
              <a:t>Προκόπιος, Υπέρ των πολέμων, IV, 27-34</a:t>
            </a:r>
          </a:p>
          <a:p>
            <a:pPr>
              <a:buNone/>
            </a:pPr>
            <a:r>
              <a:rPr lang="el-GR" sz="3300" b="1" dirty="0" err="1" smtClean="0">
                <a:latin typeface="Times New Roman" pitchFamily="18" charset="0"/>
                <a:cs typeface="Times New Roman" pitchFamily="18" charset="0"/>
              </a:rPr>
              <a:t>εκδ</a:t>
            </a:r>
            <a:r>
              <a:rPr lang="el-GR" sz="3300" b="1" dirty="0" smtClean="0">
                <a:latin typeface="Times New Roman" pitchFamily="18" charset="0"/>
                <a:cs typeface="Times New Roman" pitchFamily="18" charset="0"/>
              </a:rPr>
              <a:t>. O. </a:t>
            </a:r>
            <a:r>
              <a:rPr lang="el-GR" sz="3300" b="1" dirty="0" err="1" smtClean="0">
                <a:latin typeface="Times New Roman" pitchFamily="18" charset="0"/>
                <a:cs typeface="Times New Roman" pitchFamily="18" charset="0"/>
              </a:rPr>
              <a:t>Veh</a:t>
            </a:r>
            <a:r>
              <a:rPr lang="el-GR" sz="3300" b="1" dirty="0" smtClean="0">
                <a:latin typeface="Times New Roman" pitchFamily="18" charset="0"/>
                <a:cs typeface="Times New Roman" pitchFamily="18" charset="0"/>
              </a:rPr>
              <a:t>, Μόναχο 1971, 210.</a:t>
            </a:r>
            <a:endParaRPr lang="el-GR" sz="3300"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Ερωτήσεις αξιολόγησης στους μαθητές</a:t>
            </a:r>
            <a:endParaRPr lang="el-GR" dirty="0"/>
          </a:p>
        </p:txBody>
      </p:sp>
      <p:sp>
        <p:nvSpPr>
          <p:cNvPr id="3" name="2 - Θέση περιεχομένου"/>
          <p:cNvSpPr>
            <a:spLocks noGrp="1"/>
          </p:cNvSpPr>
          <p:nvPr>
            <p:ph idx="1"/>
          </p:nvPr>
        </p:nvSpPr>
        <p:spPr/>
        <p:txBody>
          <a:bodyPr/>
          <a:lstStyle/>
          <a:p>
            <a:r>
              <a:rPr lang="el-GR" dirty="0" smtClean="0"/>
              <a:t>Για ποιους λόγους ο βασιλιάς των Βανδάλων Γελίμερος ήθελε από τον φίλο του Φάρα μια κιθάρα, ένα ψωμί και ένα σφουγγάρι; Τι δείχνουν για τον Γελίμερο οι επιθυμίες αυτές;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αντιληφθούν οι μαθητές για ποιους λόγους ο Ιουστινιανός προχώρησε στην κωδικοποίηση των νόμων.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K</a:t>
            </a:r>
            <a:r>
              <a:rPr lang="el-GR" b="1" dirty="0" err="1" smtClean="0"/>
              <a:t>ωδικοποίηση</a:t>
            </a:r>
            <a:r>
              <a:rPr lang="el-GR" b="1" dirty="0" smtClean="0"/>
              <a:t> του Δικαίου</a:t>
            </a:r>
            <a:br>
              <a:rPr lang="el-GR" b="1" dirty="0" smtClean="0"/>
            </a:br>
            <a:endParaRPr lang="el-GR" dirty="0"/>
          </a:p>
        </p:txBody>
      </p:sp>
      <p:sp>
        <p:nvSpPr>
          <p:cNvPr id="3" name="2 - Θέση περιεχομένου"/>
          <p:cNvSpPr>
            <a:spLocks noGrp="1"/>
          </p:cNvSpPr>
          <p:nvPr>
            <p:ph idx="1"/>
          </p:nvPr>
        </p:nvSpPr>
        <p:spPr/>
        <p:txBody>
          <a:bodyPr>
            <a:normAutofit/>
          </a:bodyPr>
          <a:lstStyle/>
          <a:p>
            <a:pPr algn="just">
              <a:buNone/>
            </a:pPr>
            <a:r>
              <a:rPr lang="el-GR" dirty="0" smtClean="0"/>
              <a:t>Ο </a:t>
            </a:r>
            <a:r>
              <a:rPr lang="el-GR" dirty="0" smtClean="0"/>
              <a:t>Ιουστινιανός, επειδή βρήκε τους νόμους σκοτεινούς </a:t>
            </a:r>
            <a:r>
              <a:rPr lang="el-GR" dirty="0" smtClean="0"/>
              <a:t>λόγω </a:t>
            </a:r>
            <a:r>
              <a:rPr lang="el-GR" dirty="0" smtClean="0"/>
              <a:t>της ανεπίτρεπτης πληθώρας τους και σε εμφανή </a:t>
            </a:r>
            <a:r>
              <a:rPr lang="el-GR" dirty="0" smtClean="0"/>
              <a:t>σύγχυση εξαιτίας </a:t>
            </a:r>
            <a:r>
              <a:rPr lang="el-GR" dirty="0" smtClean="0"/>
              <a:t>των αντιφάσεών τους, τους απάλλαξε από την </a:t>
            </a:r>
            <a:r>
              <a:rPr lang="el-GR" dirty="0" smtClean="0"/>
              <a:t>αταξία των </a:t>
            </a:r>
            <a:r>
              <a:rPr lang="el-GR" dirty="0" smtClean="0"/>
              <a:t>απατηλών λέξεων. Παραμέρισε τις αποκλίσεις τους </a:t>
            </a:r>
            <a:r>
              <a:rPr lang="el-GR" dirty="0" smtClean="0"/>
              <a:t>και τους </a:t>
            </a:r>
            <a:r>
              <a:rPr lang="el-GR" dirty="0" smtClean="0"/>
              <a:t>έδωσε διαρκή ισχύ.</a:t>
            </a:r>
          </a:p>
          <a:p>
            <a:pPr algn="just">
              <a:buNone/>
            </a:pPr>
            <a:r>
              <a:rPr lang="el-GR" b="1" dirty="0" smtClean="0"/>
              <a:t>Προκόπιος, Κτίσματα I 1, </a:t>
            </a:r>
            <a:r>
              <a:rPr lang="el-GR" b="1" dirty="0" err="1" smtClean="0"/>
              <a:t>έκδ</a:t>
            </a:r>
            <a:r>
              <a:rPr lang="el-GR" b="1" dirty="0" smtClean="0"/>
              <a:t>. O. </a:t>
            </a:r>
            <a:r>
              <a:rPr lang="el-GR" b="1" dirty="0" err="1" smtClean="0"/>
              <a:t>Veh</a:t>
            </a:r>
            <a:r>
              <a:rPr lang="el-GR" b="1" dirty="0" smtClean="0"/>
              <a:t>, Μόναχο</a:t>
            </a:r>
          </a:p>
          <a:p>
            <a:pPr algn="just">
              <a:buNone/>
            </a:pPr>
            <a:r>
              <a:rPr lang="el-GR" b="1" dirty="0" smtClean="0"/>
              <a:t>1977, 18-19.</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Ποια ήταν η παρέμβαση του Ιουστινιανού στους υπάρχοντες νόμους και για ποιον λόγο έγινε αυτή;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Μέσα από τους χάρτες να διαφανεί η επέκταση του κράτους στα χρόνια του Ιουστινιανού.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r>
              <a:rPr lang="el-GR" b="1" dirty="0" smtClean="0"/>
              <a:t>Ανάλυση γραπτής Πηγής-Κειμένου</a:t>
            </a:r>
            <a:br>
              <a:rPr lang="el-GR" b="1" dirty="0" smtClean="0"/>
            </a:br>
            <a:endParaRPr lang="el-GR" dirty="0"/>
          </a:p>
        </p:txBody>
      </p:sp>
      <p:sp>
        <p:nvSpPr>
          <p:cNvPr id="3" name="2 - Θέση περιεχομένου"/>
          <p:cNvSpPr>
            <a:spLocks noGrp="1"/>
          </p:cNvSpPr>
          <p:nvPr>
            <p:ph idx="1"/>
          </p:nvPr>
        </p:nvSpPr>
        <p:spPr>
          <a:xfrm>
            <a:off x="457200" y="1142984"/>
            <a:ext cx="8229600" cy="4983179"/>
          </a:xfrm>
        </p:spPr>
        <p:txBody>
          <a:bodyPr>
            <a:noAutofit/>
          </a:bodyPr>
          <a:lstStyle/>
          <a:p>
            <a:pPr>
              <a:buNone/>
            </a:pPr>
            <a:r>
              <a:rPr lang="el-GR" sz="2400" dirty="0" smtClean="0"/>
              <a:t>Ειδικότερα οι μαθητές, σε συσχετισμό πάντοτε με τις νοητικές ικανότητές τους, εθίζονται αρχικά</a:t>
            </a:r>
            <a:r>
              <a:rPr lang="en-US" sz="2400" dirty="0" smtClean="0"/>
              <a:t> </a:t>
            </a:r>
            <a:r>
              <a:rPr lang="el-GR" sz="2400" dirty="0" smtClean="0"/>
              <a:t>σε απλά κείμενα και προοδευτικά σε δυσκολότερα. Κατά την επεξεργασία της γραπτής πηγής</a:t>
            </a:r>
            <a:r>
              <a:rPr lang="en-US" sz="2400" dirty="0" smtClean="0"/>
              <a:t> </a:t>
            </a:r>
            <a:r>
              <a:rPr lang="el-GR" sz="2400" dirty="0" smtClean="0"/>
              <a:t>προσδιορίζεται αρχικά η ταυτότητά της (συντάκτης, εποχή, είδος κειμένου) και η αξιοπιστία της. Στη</a:t>
            </a:r>
            <a:r>
              <a:rPr lang="en-US" sz="2400" dirty="0" smtClean="0"/>
              <a:t> </a:t>
            </a:r>
            <a:r>
              <a:rPr lang="el-GR" sz="2400" dirty="0" smtClean="0"/>
              <a:t>συνέχεια γίνεται απόπειρα κατανόησης του περιεχομένου της και άντλησης πληροφοριών μέσα</a:t>
            </a:r>
            <a:r>
              <a:rPr lang="en-US" sz="2400" dirty="0" smtClean="0"/>
              <a:t> </a:t>
            </a:r>
            <a:r>
              <a:rPr lang="el-GR" sz="2400" dirty="0" smtClean="0"/>
              <a:t>από γλωσσικά και λεκτικά συμφραζόμενα. Επισημαίνονται η σχέση του συγγραφέα με τα ιστορούμενα γεγονότα και τα πρόσωπα της εποχής του, αναζητούνται τα κίνητρα δράσης των προσώπων</a:t>
            </a:r>
            <a:r>
              <a:rPr lang="en-US" sz="2400" dirty="0" smtClean="0"/>
              <a:t> </a:t>
            </a:r>
            <a:r>
              <a:rPr lang="el-GR" sz="2400" dirty="0" smtClean="0"/>
              <a:t>και αξιολογείται η επιχειρηματολογία. Η σύγκριση πηγών που προσεγγίζουν το θέμα από διαφορετικές οπτικές (π.χ. ενός χριστιανού και ενός οπαδού της αρχαίας θρησκείας για τα αρχαία μνημεία)</a:t>
            </a:r>
            <a:r>
              <a:rPr lang="en-US" sz="2400" dirty="0" smtClean="0"/>
              <a:t> </a:t>
            </a:r>
            <a:r>
              <a:rPr lang="el-GR" sz="2400" dirty="0" smtClean="0"/>
              <a:t>συμβάλλει αποφασιστικά στην ανάπτυξη της κριτικής σκέψης</a:t>
            </a:r>
            <a:r>
              <a:rPr lang="en-US" sz="2400" dirty="0" smtClean="0"/>
              <a:t>.</a:t>
            </a: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Ο Θεοδόσιος χωρίζει τη ρωμαϊκή αυτοκρατορία σε Ανατολική, την οποία λαμβάνει ο Αρκάδιος, και τη Δυτική, την οποία λαμβάνει ο </a:t>
            </a:r>
            <a:r>
              <a:rPr lang="el-GR" sz="2400" dirty="0" err="1" smtClean="0"/>
              <a:t>Ονώριος</a:t>
            </a:r>
            <a:r>
              <a:rPr lang="el-GR" sz="2400" dirty="0" smtClean="0"/>
              <a:t>. </a:t>
            </a:r>
            <a:endParaRPr lang="el-GR" sz="2400" dirty="0"/>
          </a:p>
        </p:txBody>
      </p:sp>
      <p:pic>
        <p:nvPicPr>
          <p:cNvPr id="1026" name="Picture 2" descr="C:\Users\Public\Pictures\Sample Pictures\Theodosius_I's_empire.png"/>
          <p:cNvPicPr>
            <a:picLocks noGrp="1" noChangeAspect="1" noChangeArrowheads="1"/>
          </p:cNvPicPr>
          <p:nvPr>
            <p:ph idx="1"/>
          </p:nvPr>
        </p:nvPicPr>
        <p:blipFill>
          <a:blip r:embed="rId2"/>
          <a:srcRect/>
          <a:stretch>
            <a:fillRect/>
          </a:stretch>
        </p:blipFill>
        <p:spPr bwMode="auto">
          <a:xfrm>
            <a:off x="1890712" y="1929606"/>
            <a:ext cx="5362575" cy="38671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Επέκταση </a:t>
            </a:r>
            <a:r>
              <a:rPr lang="el-GR" sz="2400" smtClean="0"/>
              <a:t>του βυζαντινού/ρωμαϊκού </a:t>
            </a:r>
            <a:r>
              <a:rPr lang="el-GR" sz="2400" dirty="0" smtClean="0"/>
              <a:t>κράτους στα χρόνια της βασιλείας του Ιουστινιανού.</a:t>
            </a:r>
            <a:endParaRPr lang="el-GR" sz="2400" dirty="0"/>
          </a:p>
        </p:txBody>
      </p:sp>
      <p:pic>
        <p:nvPicPr>
          <p:cNvPr id="2050" name="Picture 2"/>
          <p:cNvPicPr>
            <a:picLocks noGrp="1" noChangeAspect="1" noChangeArrowheads="1"/>
          </p:cNvPicPr>
          <p:nvPr>
            <p:ph idx="1"/>
          </p:nvPr>
        </p:nvPicPr>
        <p:blipFill>
          <a:blip r:embed="rId2"/>
          <a:srcRect/>
          <a:stretch>
            <a:fillRect/>
          </a:stretch>
        </p:blipFill>
        <p:spPr bwMode="auto">
          <a:xfrm>
            <a:off x="1395412" y="2005806"/>
            <a:ext cx="6353175" cy="3714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 αξιολόγησης μαθητών</a:t>
            </a:r>
            <a:endParaRPr lang="el-GR" dirty="0"/>
          </a:p>
        </p:txBody>
      </p:sp>
      <p:sp>
        <p:nvSpPr>
          <p:cNvPr id="3" name="2 - Θέση περιεχομένου"/>
          <p:cNvSpPr>
            <a:spLocks noGrp="1"/>
          </p:cNvSpPr>
          <p:nvPr>
            <p:ph idx="1"/>
          </p:nvPr>
        </p:nvSpPr>
        <p:spPr/>
        <p:txBody>
          <a:bodyPr/>
          <a:lstStyle/>
          <a:p>
            <a:r>
              <a:rPr lang="el-GR" dirty="0" smtClean="0"/>
              <a:t>Ποιες περιοχές του ρωμαϊκού κράτους κατάφερε να ανακαταλάβει ο Ιουστινιανός και </a:t>
            </a:r>
            <a:r>
              <a:rPr lang="el-GR" smtClean="0"/>
              <a:t>από ποιους; </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Ιουστινιανός</a:t>
            </a:r>
            <a:endParaRPr lang="el-GR" dirty="0"/>
          </a:p>
        </p:txBody>
      </p:sp>
      <p:pic>
        <p:nvPicPr>
          <p:cNvPr id="6" name="Content Placeholder 5" descr="Justinian2.jpg"/>
          <p:cNvPicPr>
            <a:picLocks noGrp="1" noChangeAspect="1"/>
          </p:cNvPicPr>
          <p:nvPr>
            <p:ph sz="half" idx="2"/>
          </p:nvPr>
        </p:nvPicPr>
        <p:blipFill>
          <a:blip r:embed="rId2" cstate="print"/>
          <a:stretch>
            <a:fillRect/>
          </a:stretch>
        </p:blipFill>
        <p:spPr>
          <a:xfrm>
            <a:off x="5028040" y="1600200"/>
            <a:ext cx="3278919" cy="4525963"/>
          </a:xfrm>
        </p:spPr>
      </p:pic>
      <p:pic>
        <p:nvPicPr>
          <p:cNvPr id="8" name="Content Placeholder 7" descr="Justinian1.png"/>
          <p:cNvPicPr>
            <a:picLocks noGrp="1" noChangeAspect="1"/>
          </p:cNvPicPr>
          <p:nvPr>
            <p:ph sz="half" idx="1"/>
          </p:nvPr>
        </p:nvPicPr>
        <p:blipFill>
          <a:blip r:embed="rId3" cstate="print"/>
          <a:stretch>
            <a:fillRect/>
          </a:stretch>
        </p:blipFill>
        <p:spPr>
          <a:xfrm>
            <a:off x="457200" y="2434246"/>
            <a:ext cx="4038600" cy="285787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Θεοδώρα</a:t>
            </a:r>
            <a:endParaRPr lang="el-GR" dirty="0"/>
          </a:p>
        </p:txBody>
      </p:sp>
      <p:pic>
        <p:nvPicPr>
          <p:cNvPr id="7" name="Content Placeholder 6" descr="Theodora2.jpg"/>
          <p:cNvPicPr>
            <a:picLocks noGrp="1" noChangeAspect="1"/>
          </p:cNvPicPr>
          <p:nvPr>
            <p:ph sz="half" idx="1"/>
          </p:nvPr>
        </p:nvPicPr>
        <p:blipFill>
          <a:blip r:embed="rId2" cstate="print"/>
          <a:stretch>
            <a:fillRect/>
          </a:stretch>
        </p:blipFill>
        <p:spPr>
          <a:xfrm>
            <a:off x="1538287" y="2643981"/>
            <a:ext cx="1876425" cy="2438400"/>
          </a:xfrm>
        </p:spPr>
      </p:pic>
      <p:pic>
        <p:nvPicPr>
          <p:cNvPr id="6" name="Content Placeholder 5" descr="TheodoraMosaicSanVitale.jpg"/>
          <p:cNvPicPr>
            <a:picLocks noGrp="1" noChangeAspect="1"/>
          </p:cNvPicPr>
          <p:nvPr>
            <p:ph sz="half" idx="2"/>
          </p:nvPr>
        </p:nvPicPr>
        <p:blipFill>
          <a:blip r:embed="rId3" cstate="print"/>
          <a:stretch>
            <a:fillRect/>
          </a:stretch>
        </p:blipFill>
        <p:spPr>
          <a:xfrm>
            <a:off x="4648200" y="2156977"/>
            <a:ext cx="4038600" cy="3412409"/>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p:txBody>
          <a:bodyPr/>
          <a:lstStyle/>
          <a:p>
            <a:pPr>
              <a:buNone/>
            </a:pPr>
            <a:r>
              <a:rPr lang="el-GR" dirty="0" smtClean="0"/>
              <a:t>Ο Ιππόδρομος </a:t>
            </a:r>
            <a:r>
              <a:rPr lang="el-GR" dirty="0" smtClean="0"/>
              <a:t>ήταν</a:t>
            </a:r>
            <a:r>
              <a:rPr lang="en-US" dirty="0" smtClean="0"/>
              <a:t> </a:t>
            </a:r>
            <a:r>
              <a:rPr lang="el-GR" dirty="0" smtClean="0"/>
              <a:t>χώρος</a:t>
            </a:r>
            <a:endParaRPr lang="el-GR" dirty="0" smtClean="0"/>
          </a:p>
          <a:p>
            <a:pPr algn="just">
              <a:buNone/>
            </a:pPr>
            <a:r>
              <a:rPr lang="el-GR" dirty="0" smtClean="0"/>
              <a:t>έκφρασης </a:t>
            </a:r>
            <a:r>
              <a:rPr lang="el-GR" dirty="0" smtClean="0"/>
              <a:t>της</a:t>
            </a:r>
            <a:r>
              <a:rPr lang="en-US" dirty="0" smtClean="0"/>
              <a:t> </a:t>
            </a:r>
            <a:r>
              <a:rPr lang="el-GR" dirty="0" smtClean="0"/>
              <a:t>λαϊκής βούλησης.</a:t>
            </a:r>
            <a:endParaRPr lang="el-GR" dirty="0" smtClean="0"/>
          </a:p>
          <a:p>
            <a:pPr>
              <a:buNone/>
            </a:pPr>
            <a:r>
              <a:rPr lang="el-GR" dirty="0" smtClean="0"/>
              <a:t>Δίπτυχο των</a:t>
            </a:r>
          </a:p>
          <a:p>
            <a:pPr>
              <a:buNone/>
            </a:pPr>
            <a:r>
              <a:rPr lang="el-GR" dirty="0" err="1" smtClean="0"/>
              <a:t>Λαμπαδίων</a:t>
            </a:r>
            <a:r>
              <a:rPr lang="el-GR" dirty="0" smtClean="0"/>
              <a:t> (αρχές 5ου</a:t>
            </a:r>
          </a:p>
          <a:p>
            <a:pPr>
              <a:buNone/>
            </a:pPr>
            <a:r>
              <a:rPr lang="el-GR" dirty="0" smtClean="0"/>
              <a:t>αι.) (</a:t>
            </a:r>
            <a:r>
              <a:rPr lang="el-GR" dirty="0" err="1" smtClean="0"/>
              <a:t>Μπρέσια</a:t>
            </a:r>
            <a:r>
              <a:rPr lang="el-GR" dirty="0" smtClean="0"/>
              <a:t>,</a:t>
            </a:r>
          </a:p>
          <a:p>
            <a:pPr>
              <a:buNone/>
            </a:pPr>
            <a:r>
              <a:rPr lang="el-GR" dirty="0" smtClean="0"/>
              <a:t>Χριστιανικό Μουσείο).</a:t>
            </a:r>
            <a:endParaRPr lang="el-GR" dirty="0"/>
          </a:p>
        </p:txBody>
      </p:sp>
      <p:pic>
        <p:nvPicPr>
          <p:cNvPr id="1026" name="Picture 2"/>
          <p:cNvPicPr>
            <a:picLocks noGrp="1" noChangeAspect="1" noChangeArrowheads="1"/>
          </p:cNvPicPr>
          <p:nvPr>
            <p:ph sz="half" idx="1"/>
          </p:nvPr>
        </p:nvPicPr>
        <p:blipFill>
          <a:blip r:embed="rId2"/>
          <a:srcRect/>
          <a:stretch>
            <a:fillRect/>
          </a:stretch>
        </p:blipFill>
        <p:spPr bwMode="auto">
          <a:xfrm>
            <a:off x="1357290" y="1571612"/>
            <a:ext cx="2428892"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ΣΗΜΑΣΙΑ ΤΟΥ ΟΡΟΥ </a:t>
            </a:r>
            <a:r>
              <a:rPr lang="el-GR" b="1" i="1" spc="300" dirty="0" smtClean="0"/>
              <a:t>ΔΗΜΟΣ</a:t>
            </a:r>
            <a:endParaRPr lang="el-GR" b="1" i="1" spc="300" dirty="0"/>
          </a:p>
        </p:txBody>
      </p:sp>
      <p:sp>
        <p:nvSpPr>
          <p:cNvPr id="3" name="Content Placeholder 2"/>
          <p:cNvSpPr>
            <a:spLocks noGrp="1"/>
          </p:cNvSpPr>
          <p:nvPr>
            <p:ph idx="1"/>
          </p:nvPr>
        </p:nvSpPr>
        <p:spPr/>
        <p:txBody>
          <a:bodyPr>
            <a:normAutofit fontScale="92500" lnSpcReduction="20000"/>
          </a:bodyPr>
          <a:lstStyle/>
          <a:p>
            <a:r>
              <a:rPr lang="el-GR" b="1" i="1" spc="300" dirty="0" smtClean="0"/>
              <a:t>Στην κλασική Αθήνα</a:t>
            </a:r>
          </a:p>
          <a:p>
            <a:pPr lvl="1">
              <a:buFont typeface="Wingdings" pitchFamily="2" charset="2"/>
              <a:buChar char="Ø"/>
            </a:pPr>
            <a:r>
              <a:rPr lang="el-GR" dirty="0"/>
              <a:t> </a:t>
            </a:r>
            <a:r>
              <a:rPr lang="el-GR" dirty="0" smtClean="0"/>
              <a:t>συνέλευση πολιτών</a:t>
            </a:r>
          </a:p>
          <a:p>
            <a:pPr lvl="1">
              <a:buFont typeface="Wingdings" pitchFamily="2" charset="2"/>
              <a:buChar char="Ø"/>
            </a:pPr>
            <a:r>
              <a:rPr lang="el-GR" dirty="0"/>
              <a:t> </a:t>
            </a:r>
            <a:r>
              <a:rPr lang="el-GR" dirty="0" smtClean="0"/>
              <a:t>διοικητική περιφέρεια</a:t>
            </a:r>
          </a:p>
          <a:p>
            <a:pPr lvl="1">
              <a:buFont typeface="Wingdings" pitchFamily="2" charset="2"/>
              <a:buChar char="Ø"/>
            </a:pPr>
            <a:r>
              <a:rPr lang="el-GR" dirty="0"/>
              <a:t> </a:t>
            </a:r>
            <a:r>
              <a:rPr lang="el-GR" dirty="0" smtClean="0"/>
              <a:t>βασική υποδιαίρεση των φυλών της αθηναϊκής δημοκρατίας</a:t>
            </a:r>
          </a:p>
          <a:p>
            <a:r>
              <a:rPr lang="el-GR" b="1" i="1" spc="300" dirty="0" smtClean="0"/>
              <a:t>Στην Κωνσταντινούπολη του 6</a:t>
            </a:r>
            <a:r>
              <a:rPr lang="el-GR" b="1" i="1" spc="300" baseline="30000" dirty="0" smtClean="0"/>
              <a:t>ου</a:t>
            </a:r>
            <a:r>
              <a:rPr lang="el-GR" b="1" i="1" spc="300" dirty="0" smtClean="0"/>
              <a:t> αι.</a:t>
            </a:r>
          </a:p>
          <a:p>
            <a:pPr lvl="1" algn="just">
              <a:buFont typeface="Wingdings" pitchFamily="2" charset="2"/>
              <a:buChar char="Ø"/>
            </a:pPr>
            <a:r>
              <a:rPr lang="el-GR" dirty="0"/>
              <a:t> </a:t>
            </a:r>
            <a:r>
              <a:rPr lang="el-GR" dirty="0" smtClean="0"/>
              <a:t>Σωματεία στην αρχή αθλητικά που είχαν τη φροντίδα της οργάνωσης ιππικών και ανάλογων αγώνων στον Ιππόδρομο και τα οποία με την πάροδο του χρόνου απέκτησαν πολιτική δύναμη χάρη αφενός στα μέλη τους και αφετέρου </a:t>
            </a:r>
            <a:r>
              <a:rPr lang="el-GR" dirty="0" smtClean="0"/>
              <a:t>στον </a:t>
            </a:r>
            <a:r>
              <a:rPr lang="el-GR" dirty="0" smtClean="0"/>
              <a:t>φανατισμό τους και την απήχηση στα ευρύτερα στρώματα του πληθυσμού</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ΚΥΡΙΟΤΕΡΟΙ ΔΗΜΟΙ</a:t>
            </a:r>
            <a:endParaRPr lang="el-GR" dirty="0"/>
          </a:p>
        </p:txBody>
      </p:sp>
      <p:sp>
        <p:nvSpPr>
          <p:cNvPr id="3" name="Content Placeholder 2"/>
          <p:cNvSpPr>
            <a:spLocks noGrp="1"/>
          </p:cNvSpPr>
          <p:nvPr>
            <p:ph idx="1"/>
          </p:nvPr>
        </p:nvSpPr>
        <p:spPr/>
        <p:txBody>
          <a:bodyPr/>
          <a:lstStyle/>
          <a:p>
            <a:r>
              <a:rPr lang="el-GR" dirty="0" smtClean="0"/>
              <a:t>Βένετοι (γαλάζιοι)</a:t>
            </a:r>
          </a:p>
          <a:p>
            <a:r>
              <a:rPr lang="el-GR" dirty="0" smtClean="0"/>
              <a:t>Πράσινοι</a:t>
            </a:r>
          </a:p>
          <a:p>
            <a:r>
              <a:rPr lang="el-GR" dirty="0" smtClean="0"/>
              <a:t>Λευκοί</a:t>
            </a:r>
          </a:p>
          <a:p>
            <a:r>
              <a:rPr lang="el-GR" dirty="0" smtClean="0"/>
              <a:t>Ρούσιοι (κόκκινοι)</a:t>
            </a:r>
          </a:p>
          <a:p>
            <a:endParaRPr lang="el-GR" dirty="0"/>
          </a:p>
          <a:p>
            <a:r>
              <a:rPr lang="el-GR" dirty="0" smtClean="0"/>
              <a:t>Έπαιρναν το όνομά τους από το χρώμα των αρματηλατών που υποστήριζαν</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Content Placeholder 3" descr="winnerofaromanchariotra.jpg"/>
          <p:cNvPicPr>
            <a:picLocks noChangeAspect="1"/>
          </p:cNvPicPr>
          <p:nvPr/>
        </p:nvPicPr>
        <p:blipFill>
          <a:blip r:embed="rId2" cstate="print"/>
          <a:stretch>
            <a:fillRect/>
          </a:stretch>
        </p:blipFill>
        <p:spPr>
          <a:xfrm>
            <a:off x="2071405" y="1600200"/>
            <a:ext cx="5001189" cy="452596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92500" lnSpcReduction="20000"/>
          </a:bodyPr>
          <a:lstStyle/>
          <a:p>
            <a:r>
              <a:rPr lang="el-GR" dirty="0" smtClean="0"/>
              <a:t>Συνήθως συνέπρατταν ανά δύο</a:t>
            </a:r>
          </a:p>
          <a:p>
            <a:r>
              <a:rPr lang="el-GR" dirty="0" smtClean="0"/>
              <a:t>Οι συμπράξεις δεν ήταν οι ίδιες σε όλες τις εποχές και τις περιοχές</a:t>
            </a:r>
          </a:p>
          <a:p>
            <a:r>
              <a:rPr lang="el-GR" dirty="0" smtClean="0"/>
              <a:t>Στην Κωνσταντινούπολη από τα μέσα του 5</a:t>
            </a:r>
            <a:r>
              <a:rPr lang="el-GR" baseline="30000" dirty="0" smtClean="0"/>
              <a:t>ου</a:t>
            </a:r>
            <a:r>
              <a:rPr lang="el-GR" dirty="0" smtClean="0"/>
              <a:t> αι. μέχρι τις αρχές του 7</a:t>
            </a:r>
            <a:r>
              <a:rPr lang="el-GR" baseline="30000" dirty="0" smtClean="0"/>
              <a:t>ου</a:t>
            </a:r>
            <a:r>
              <a:rPr lang="el-GR" dirty="0" smtClean="0"/>
              <a:t> αι. (ακμή της πολιτικής δραστηριότητας των δήμων)  συνέπρατταν</a:t>
            </a:r>
          </a:p>
          <a:p>
            <a:pPr lvl="1">
              <a:buFont typeface="Wingdings" pitchFamily="2" charset="2"/>
              <a:buChar char="Ø"/>
            </a:pPr>
            <a:r>
              <a:rPr lang="el-GR" dirty="0"/>
              <a:t> </a:t>
            </a:r>
            <a:r>
              <a:rPr lang="el-GR" dirty="0" smtClean="0"/>
              <a:t>οι Λευκοί με τους Βένετους</a:t>
            </a:r>
          </a:p>
          <a:p>
            <a:pPr lvl="1">
              <a:buFont typeface="Wingdings" pitchFamily="2" charset="2"/>
              <a:buChar char="Ø"/>
            </a:pPr>
            <a:r>
              <a:rPr lang="el-GR" dirty="0"/>
              <a:t> </a:t>
            </a:r>
            <a:r>
              <a:rPr lang="el-GR" dirty="0" smtClean="0"/>
              <a:t>οι Ρούσιοι με τους Πράσινους</a:t>
            </a:r>
          </a:p>
          <a:p>
            <a:r>
              <a:rPr lang="el-GR" dirty="0" smtClean="0"/>
              <a:t>Παλαιότερα, όταν προείχε ο αθλητικός τους χαρακτήρας, η σύμπραξη ήταν αντίθετη</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14422"/>
            <a:ext cx="8229600" cy="4911741"/>
          </a:xfrm>
        </p:spPr>
        <p:txBody>
          <a:bodyPr>
            <a:normAutofit fontScale="85000" lnSpcReduction="10000"/>
          </a:bodyPr>
          <a:lstStyle/>
          <a:p>
            <a:pPr algn="just">
              <a:buNone/>
            </a:pPr>
            <a:r>
              <a:rPr lang="el-GR" dirty="0" smtClean="0"/>
              <a:t>Πρέπει να σημειωθεί ότι </a:t>
            </a:r>
            <a:r>
              <a:rPr lang="el-GR" dirty="0" smtClean="0"/>
              <a:t>οι γραπτές</a:t>
            </a:r>
            <a:r>
              <a:rPr lang="en-US" dirty="0" smtClean="0"/>
              <a:t> </a:t>
            </a:r>
            <a:r>
              <a:rPr lang="el-GR" dirty="0" smtClean="0"/>
              <a:t>πηγές παρέχουν την ευκαιρία για </a:t>
            </a:r>
            <a:r>
              <a:rPr lang="el-GR" dirty="0" err="1" smtClean="0"/>
              <a:t>διαθεματική</a:t>
            </a:r>
            <a:r>
              <a:rPr lang="el-GR" dirty="0" smtClean="0"/>
              <a:t> προσέγγιση (ανάλογα βέβαια και με το θέμα): γλωσσική, σημειολογική, λογοτεχνική, κοινωνική, οικονομική, θρησκευτική κ.ά.</a:t>
            </a:r>
            <a:r>
              <a:rPr lang="en-US" dirty="0" smtClean="0"/>
              <a:t> </a:t>
            </a:r>
            <a:r>
              <a:rPr lang="el-GR" dirty="0" smtClean="0"/>
              <a:t>Οι ατομικές ή ομαδικές εργασίες με μελέτη πηγών αποτελούν μια γόνιμη διδακτική διαδικασία</a:t>
            </a:r>
            <a:r>
              <a:rPr lang="en-US" dirty="0" smtClean="0"/>
              <a:t> </a:t>
            </a:r>
            <a:r>
              <a:rPr lang="el-GR" dirty="0" smtClean="0"/>
              <a:t>που οδηγεί στην αυτενέργεια και τον προβληματισμό των μαθητών. Πρέπει να γίνονται στην τάξη</a:t>
            </a:r>
            <a:r>
              <a:rPr lang="en-US" dirty="0" smtClean="0"/>
              <a:t> </a:t>
            </a:r>
            <a:r>
              <a:rPr lang="el-GR" dirty="0" smtClean="0"/>
              <a:t>ή εκτός αυτής και να ξεκινούν από ένα κείμενο, ένα χάρτη, μια εικόνα, μια επίσκεψη σε μουσείο ή</a:t>
            </a:r>
            <a:r>
              <a:rPr lang="en-US" dirty="0" smtClean="0"/>
              <a:t> </a:t>
            </a:r>
            <a:r>
              <a:rPr lang="el-GR" dirty="0" smtClean="0"/>
              <a:t>αρχαιολογικό χώρο κ.ά. Μπορεί να περιορίζονται σε μια διδακτική ώρα ή να εκτείνονται σε μεγαλύτερα χρονικά διαστήματα.</a:t>
            </a:r>
          </a:p>
          <a:p>
            <a:pPr algn="just">
              <a:buNone/>
            </a:pP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pPr algn="just"/>
            <a:r>
              <a:rPr lang="el-GR" dirty="0" smtClean="0"/>
              <a:t>Στην Κωνσταντινούπολη κυριαρχούσαν οι </a:t>
            </a:r>
            <a:r>
              <a:rPr lang="el-GR" b="1" i="1" dirty="0" smtClean="0"/>
              <a:t>Πράσινοι</a:t>
            </a:r>
            <a:r>
              <a:rPr lang="el-GR" dirty="0" smtClean="0"/>
              <a:t> και οι </a:t>
            </a:r>
            <a:r>
              <a:rPr lang="el-GR" b="1" i="1" dirty="0" smtClean="0"/>
              <a:t>Βένετοι</a:t>
            </a:r>
          </a:p>
          <a:p>
            <a:pPr algn="just"/>
            <a:r>
              <a:rPr lang="el-GR" dirty="0" smtClean="0"/>
              <a:t>Ο </a:t>
            </a:r>
            <a:r>
              <a:rPr lang="el-GR" b="1" i="1" dirty="0" smtClean="0"/>
              <a:t>Ιουστινιανός </a:t>
            </a:r>
            <a:r>
              <a:rPr lang="el-GR" dirty="0" smtClean="0"/>
              <a:t>υποστήριζε ανοιχτά τους </a:t>
            </a:r>
            <a:r>
              <a:rPr lang="el-GR" b="1" i="1" dirty="0" smtClean="0"/>
              <a:t>Βένετους</a:t>
            </a:r>
          </a:p>
          <a:p>
            <a:pPr algn="just"/>
            <a:r>
              <a:rPr lang="el-GR" dirty="0" smtClean="0"/>
              <a:t>Ο </a:t>
            </a:r>
            <a:r>
              <a:rPr lang="el-GR" b="1" i="1" dirty="0" smtClean="0"/>
              <a:t>Αναστάσιος</a:t>
            </a:r>
            <a:r>
              <a:rPr lang="el-GR" dirty="0" smtClean="0"/>
              <a:t> για να αποφύγει την αντιπαρά-θεση των δύο μεγάλων δήμων επέλεξε να υποστηρίξει τους </a:t>
            </a:r>
            <a:r>
              <a:rPr lang="el-GR" b="1" i="1" dirty="0" smtClean="0"/>
              <a:t>Ρούσιους</a:t>
            </a:r>
            <a:endParaRPr lang="el-GR"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ΧΑΡΑΚΤΗΡΑΣ ΤΩΝ ΔΗΜΩΝ</a:t>
            </a:r>
            <a:endParaRPr lang="el-GR" dirty="0"/>
          </a:p>
        </p:txBody>
      </p:sp>
      <p:sp>
        <p:nvSpPr>
          <p:cNvPr id="3" name="Content Placeholder 2"/>
          <p:cNvSpPr>
            <a:spLocks noGrp="1"/>
          </p:cNvSpPr>
          <p:nvPr>
            <p:ph idx="1"/>
          </p:nvPr>
        </p:nvSpPr>
        <p:spPr/>
        <p:txBody>
          <a:bodyPr>
            <a:normAutofit lnSpcReduction="10000"/>
          </a:bodyPr>
          <a:lstStyle/>
          <a:p>
            <a:pPr algn="just">
              <a:buNone/>
            </a:pPr>
            <a:r>
              <a:rPr lang="el-GR" dirty="0" smtClean="0"/>
              <a:t>Κατά  την άποψη κάποιων ερευνητών η ένταξη στους δήμους γινόταν με θρησκευτικά και πολιτικά κίνητρα:</a:t>
            </a:r>
          </a:p>
          <a:p>
            <a:r>
              <a:rPr lang="el-GR" dirty="0" smtClean="0"/>
              <a:t>ΒΕΝΕΤΟΙ</a:t>
            </a:r>
          </a:p>
          <a:p>
            <a:pPr lvl="1">
              <a:buFont typeface="Wingdings" pitchFamily="2" charset="2"/>
              <a:buChar char="Ø"/>
            </a:pPr>
            <a:r>
              <a:rPr lang="el-GR" dirty="0"/>
              <a:t> </a:t>
            </a:r>
            <a:r>
              <a:rPr lang="el-GR" dirty="0" smtClean="0"/>
              <a:t>Οι ιθύνοντες προέρχονταν από την παλιά συγκλητική αριστοκρατία</a:t>
            </a:r>
          </a:p>
          <a:p>
            <a:pPr lvl="1">
              <a:buFont typeface="Wingdings" pitchFamily="2" charset="2"/>
              <a:buChar char="Ø"/>
            </a:pPr>
            <a:r>
              <a:rPr lang="el-GR" dirty="0"/>
              <a:t> </a:t>
            </a:r>
            <a:r>
              <a:rPr lang="el-GR" dirty="0" smtClean="0"/>
              <a:t>Οι οπαδοί τους στρατολογούνταν από το προσωπικό των ανακτόρων </a:t>
            </a:r>
          </a:p>
          <a:p>
            <a:pPr lvl="1">
              <a:buFont typeface="Wingdings" pitchFamily="2" charset="2"/>
              <a:buChar char="Ø"/>
            </a:pPr>
            <a:r>
              <a:rPr lang="el-GR" dirty="0" smtClean="0"/>
              <a:t>Οι θρησκευτικές τους αντιλήψεις συμφωνούσαν με το δόγμα της Χαλκηδόνας</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92500" lnSpcReduction="20000"/>
          </a:bodyPr>
          <a:lstStyle/>
          <a:p>
            <a:r>
              <a:rPr lang="el-GR" dirty="0" smtClean="0"/>
              <a:t>ΠΡΑΣΙΝΟΙ</a:t>
            </a:r>
          </a:p>
          <a:p>
            <a:pPr lvl="1">
              <a:buFont typeface="Wingdings" pitchFamily="2" charset="2"/>
              <a:buChar char="Ø"/>
            </a:pPr>
            <a:r>
              <a:rPr lang="el-GR" dirty="0"/>
              <a:t> </a:t>
            </a:r>
            <a:r>
              <a:rPr lang="el-GR" dirty="0" smtClean="0"/>
              <a:t>Τα στελέχη τους προέρχονταν από την εύπορη αστική τάξη</a:t>
            </a:r>
          </a:p>
          <a:p>
            <a:pPr lvl="1">
              <a:buFont typeface="Wingdings" pitchFamily="2" charset="2"/>
              <a:buChar char="Ø"/>
            </a:pPr>
            <a:r>
              <a:rPr lang="el-GR" dirty="0" smtClean="0"/>
              <a:t> Οι  οπαδοί τους ήταν τεχνίτες, μεροκαματιάρηδες και μικροπωλητές</a:t>
            </a:r>
          </a:p>
          <a:p>
            <a:pPr lvl="1">
              <a:buFont typeface="Wingdings" pitchFamily="2" charset="2"/>
              <a:buChar char="Ø"/>
            </a:pPr>
            <a:r>
              <a:rPr lang="el-GR" dirty="0"/>
              <a:t> </a:t>
            </a:r>
            <a:r>
              <a:rPr lang="el-GR" dirty="0" smtClean="0"/>
              <a:t>Είχαν δεσμούς με την Ανατολή και έκλιναν προς το μονοφυσιτισμό</a:t>
            </a:r>
            <a:endParaRPr lang="en-US" dirty="0" smtClean="0"/>
          </a:p>
          <a:p>
            <a:pPr algn="just"/>
            <a:r>
              <a:rPr lang="el-GR" dirty="0" smtClean="0"/>
              <a:t>Γενικότερα υποστηρίζεται ότι «</a:t>
            </a:r>
            <a:r>
              <a:rPr lang="el-GR" b="1" i="1" dirty="0" smtClean="0"/>
              <a:t>οι Βένετοι εξέφραζαν τα συντηρητικότερα και ορθόδοξα στοιχεία του πληθυσμού, ενώ οι Πράσινοι τα προοδευτικότερα και πιο ανήσυχα</a:t>
            </a:r>
            <a:r>
              <a:rPr lang="el-GR" dirty="0" smtClean="0"/>
              <a:t>».</a:t>
            </a:r>
          </a:p>
          <a:p>
            <a:pPr lvl="1">
              <a:buFont typeface="Wingdings" pitchFamily="2" charset="2"/>
              <a:buChar char="Ø"/>
            </a:pP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Content Placeholder 3" descr="1000px-Constantinople_center.svg.png"/>
          <p:cNvPicPr>
            <a:picLocks noGrp="1" noChangeAspect="1"/>
          </p:cNvPicPr>
          <p:nvPr>
            <p:ph idx="1"/>
          </p:nvPr>
        </p:nvPicPr>
        <p:blipFill>
          <a:blip r:embed="rId2" cstate="print"/>
          <a:stretch>
            <a:fillRect/>
          </a:stretch>
        </p:blipFill>
        <p:spPr>
          <a:xfrm>
            <a:off x="2606177" y="1600200"/>
            <a:ext cx="3931645"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ΙΠΠΟΔΡΟΜΟΣ</a:t>
            </a:r>
            <a:endParaRPr lang="el-GR" dirty="0"/>
          </a:p>
        </p:txBody>
      </p:sp>
      <p:sp>
        <p:nvSpPr>
          <p:cNvPr id="3" name="Content Placeholder 2"/>
          <p:cNvSpPr>
            <a:spLocks noGrp="1"/>
          </p:cNvSpPr>
          <p:nvPr>
            <p:ph idx="1"/>
          </p:nvPr>
        </p:nvSpPr>
        <p:spPr/>
        <p:txBody>
          <a:bodyPr/>
          <a:lstStyle/>
          <a:p>
            <a:r>
              <a:rPr lang="el-GR" dirty="0" smtClean="0"/>
              <a:t>Καρδιά  της Κωνσταντινούπολης αποτελούσε το Μεγάλο Παλάτι</a:t>
            </a:r>
          </a:p>
          <a:p>
            <a:pPr algn="just"/>
            <a:r>
              <a:rPr lang="el-GR" dirty="0" smtClean="0"/>
              <a:t>Εσωτερικός διάδρομος από το παλάτι οδηγούσε στο αυτοκρατορικό θεωρείο στον Ιππόδρομο</a:t>
            </a:r>
          </a:p>
          <a:p>
            <a:pPr algn="just"/>
            <a:r>
              <a:rPr lang="el-GR" dirty="0" smtClean="0"/>
              <a:t>Απέναντι από αυτό βρίσκονταν οι προκαθο-ρισμένες κερκίδες των δήμων</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gn="just"/>
            <a:r>
              <a:rPr lang="el-GR" dirty="0" smtClean="0"/>
              <a:t>Εκεί ο αυτοκράτορας ερχόταν πρόσωπο με πρόσωπο με τον όχλο της πόλης, τους δήμους</a:t>
            </a:r>
          </a:p>
          <a:p>
            <a:pPr algn="just"/>
            <a:r>
              <a:rPr lang="el-GR" dirty="0" smtClean="0"/>
              <a:t>Οι επευφημίες και οι ζητωκραυγές του πλή</a:t>
            </a:r>
            <a:r>
              <a:rPr lang="en-US" dirty="0" smtClean="0"/>
              <a:t>- </a:t>
            </a:r>
            <a:r>
              <a:rPr lang="el-GR" dirty="0" smtClean="0"/>
              <a:t>θους ήταν άρρηκτα συνδεδεμένες με την αυτοκρατορική πολιτική</a:t>
            </a:r>
          </a:p>
          <a:p>
            <a:pPr algn="just"/>
            <a:r>
              <a:rPr lang="el-GR" dirty="0" smtClean="0"/>
              <a:t>Οι επευφημίες ήταν ενορχηστρωμένες από επαγγελματίες κλακαδόρους</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l-GR" sz="3200" b="1" dirty="0" smtClean="0"/>
              <a:t>Πλήθος στον Ιππόδρομο</a:t>
            </a:r>
            <a:endParaRPr lang="el-GR" sz="3200" b="1" dirty="0"/>
          </a:p>
        </p:txBody>
      </p:sp>
      <p:sp>
        <p:nvSpPr>
          <p:cNvPr id="3" name="Content Placeholder 2"/>
          <p:cNvSpPr>
            <a:spLocks noGrp="1"/>
          </p:cNvSpPr>
          <p:nvPr>
            <p:ph idx="1"/>
          </p:nvPr>
        </p:nvSpPr>
        <p:spPr>
          <a:xfrm>
            <a:off x="457200" y="2132856"/>
            <a:ext cx="8229600" cy="3993307"/>
          </a:xfrm>
        </p:spPr>
        <p:txBody>
          <a:bodyPr>
            <a:normAutofit/>
          </a:bodyPr>
          <a:lstStyle/>
          <a:p>
            <a:r>
              <a:rPr lang="el-GR" b="1" dirty="0" smtClean="0"/>
              <a:t>Ρώμη: </a:t>
            </a:r>
            <a:r>
              <a:rPr lang="el-GR" dirty="0" smtClean="0"/>
              <a:t>η χωρητικότητα των καθημένων </a:t>
            </a:r>
            <a:r>
              <a:rPr lang="el-GR" dirty="0" smtClean="0"/>
              <a:t>στον </a:t>
            </a:r>
            <a:r>
              <a:rPr lang="el-GR" dirty="0" smtClean="0"/>
              <a:t>Μέγα Ιππόδρομο ήταν 150.000 άνθρωποι</a:t>
            </a:r>
          </a:p>
          <a:p>
            <a:r>
              <a:rPr lang="el-GR" b="1" dirty="0" smtClean="0"/>
              <a:t>Κωνσταντινούπολη: </a:t>
            </a:r>
            <a:r>
              <a:rPr lang="el-GR" dirty="0" smtClean="0"/>
              <a:t>η χωρητικότητα στον Ιππόδρομο ήταν περίπου 100.000 άνθρωποι</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ΠΗΓΕΣ ΓΙΑ ΤΗ ΣΤΑΣΗ ΤΟΥ ΝΙΚΑ</a:t>
            </a:r>
            <a:endParaRPr lang="el-GR" dirty="0"/>
          </a:p>
        </p:txBody>
      </p:sp>
      <p:sp>
        <p:nvSpPr>
          <p:cNvPr id="3" name="Content Placeholder 2"/>
          <p:cNvSpPr>
            <a:spLocks noGrp="1"/>
          </p:cNvSpPr>
          <p:nvPr>
            <p:ph idx="1"/>
          </p:nvPr>
        </p:nvSpPr>
        <p:spPr/>
        <p:txBody>
          <a:bodyPr/>
          <a:lstStyle/>
          <a:p>
            <a:r>
              <a:rPr lang="el-GR" dirty="0" smtClean="0"/>
              <a:t>Το Χρονικό του Μαρκελλίνου</a:t>
            </a:r>
          </a:p>
          <a:p>
            <a:r>
              <a:rPr lang="el-GR" dirty="0" smtClean="0"/>
              <a:t>Ο Προκόπιος</a:t>
            </a:r>
          </a:p>
          <a:p>
            <a:r>
              <a:rPr lang="el-GR" dirty="0" smtClean="0"/>
              <a:t>Ο Ιωάννης Λυδός</a:t>
            </a:r>
          </a:p>
          <a:p>
            <a:r>
              <a:rPr lang="el-GR" dirty="0" smtClean="0"/>
              <a:t>Το Πασχάλιο Χρονικό</a:t>
            </a:r>
          </a:p>
          <a:p>
            <a:r>
              <a:rPr lang="el-GR" dirty="0" smtClean="0"/>
              <a:t>Η Χρονογραφία του Μαλάλα</a:t>
            </a:r>
          </a:p>
          <a:p>
            <a:r>
              <a:rPr lang="el-GR" dirty="0" smtClean="0"/>
              <a:t>Η Χρονογραφία </a:t>
            </a:r>
            <a:r>
              <a:rPr lang="el-GR" smtClean="0"/>
              <a:t>του Θεοφάνη του Ομολογητή</a:t>
            </a:r>
            <a:endParaRPr lang="el-GR" dirty="0" smtClean="0"/>
          </a:p>
          <a:p>
            <a:r>
              <a:rPr lang="el-GR" dirty="0" smtClean="0"/>
              <a:t>Ο Ιωάννης Ζωναράς</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Αναπαράσταση του Ιπποδρόμου</a:t>
            </a:r>
            <a:endParaRPr lang="el-GR" dirty="0"/>
          </a:p>
        </p:txBody>
      </p:sp>
      <p:pic>
        <p:nvPicPr>
          <p:cNvPr id="4" name="Content Placeholder 3" descr="hipp1.jpg"/>
          <p:cNvPicPr>
            <a:picLocks noGrp="1" noChangeAspect="1"/>
          </p:cNvPicPr>
          <p:nvPr>
            <p:ph idx="1"/>
          </p:nvPr>
        </p:nvPicPr>
        <p:blipFill>
          <a:blip r:embed="rId2" cstate="print"/>
          <a:stretch>
            <a:fillRect/>
          </a:stretch>
        </p:blipFill>
        <p:spPr>
          <a:xfrm>
            <a:off x="971600" y="1700808"/>
            <a:ext cx="6048672" cy="4608511"/>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Ιππόδρομος σήμερα</a:t>
            </a:r>
            <a:endParaRPr lang="el-GR" dirty="0"/>
          </a:p>
        </p:txBody>
      </p:sp>
      <p:pic>
        <p:nvPicPr>
          <p:cNvPr id="6" name="Content Placeholder 5" descr="DSCN1917.jpg"/>
          <p:cNvPicPr>
            <a:picLocks noGrp="1" noChangeAspect="1"/>
          </p:cNvPicPr>
          <p:nvPr>
            <p:ph idx="1"/>
          </p:nvPr>
        </p:nvPicPr>
        <p:blipFill>
          <a:blip r:embed="rId2" cstate="print"/>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ΠΡΟΚΟΠΙΟΣ </a:t>
            </a:r>
            <a:r>
              <a:rPr lang="el-GR" dirty="0" err="1" smtClean="0"/>
              <a:t>ΚΑΙΣΑΡΕΥΣ</a:t>
            </a:r>
            <a:endParaRPr lang="el-GR" dirty="0"/>
          </a:p>
        </p:txBody>
      </p:sp>
      <p:sp>
        <p:nvSpPr>
          <p:cNvPr id="3" name="2 - Θέση περιεχομένου"/>
          <p:cNvSpPr>
            <a:spLocks noGrp="1"/>
          </p:cNvSpPr>
          <p:nvPr>
            <p:ph idx="1"/>
          </p:nvPr>
        </p:nvSpPr>
        <p:spPr/>
        <p:txBody>
          <a:bodyPr/>
          <a:lstStyle/>
          <a:p>
            <a:r>
              <a:rPr lang="el-GR" dirty="0" smtClean="0"/>
              <a:t>Γεννήθηκε στην Καισάρεια της Παλαιστίνης γύρω στο 500</a:t>
            </a:r>
          </a:p>
          <a:p>
            <a:r>
              <a:rPr lang="el-GR" dirty="0" smtClean="0"/>
              <a:t>Υποστηρίζεται ότι πήρε το όνομά του από τον άγιο Προκόπιο, γνωστό μάρτυρα της περιοχής</a:t>
            </a:r>
          </a:p>
          <a:p>
            <a:r>
              <a:rPr lang="el-GR" dirty="0" smtClean="0"/>
              <a:t>Φαίνεται ότι η οικογένειά του ανήκε στην αριστοκρατική τάξη</a:t>
            </a:r>
          </a:p>
          <a:p>
            <a:r>
              <a:rPr lang="el-GR" dirty="0" smtClean="0"/>
              <a:t>Διέθετε, επομένως, τα μέσα να μορφώσει το νεαρό Προκόπιο</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στάση του Νίκα (532)</a:t>
            </a:r>
            <a:endParaRPr lang="el-GR" dirty="0"/>
          </a:p>
        </p:txBody>
      </p:sp>
      <p:sp>
        <p:nvSpPr>
          <p:cNvPr id="3" name="Content Placeholder 2"/>
          <p:cNvSpPr>
            <a:spLocks noGrp="1"/>
          </p:cNvSpPr>
          <p:nvPr>
            <p:ph idx="1"/>
          </p:nvPr>
        </p:nvSpPr>
        <p:spPr/>
        <p:txBody>
          <a:bodyPr/>
          <a:lstStyle/>
          <a:p>
            <a:r>
              <a:rPr lang="el-GR" b="1" dirty="0" smtClean="0"/>
              <a:t>Κυριακή, 11 Ιανουαρίου</a:t>
            </a:r>
          </a:p>
          <a:p>
            <a:pPr lvl="1">
              <a:buFont typeface="Wingdings" pitchFamily="2" charset="2"/>
              <a:buChar char="Ø"/>
            </a:pPr>
            <a:r>
              <a:rPr lang="el-GR" dirty="0" smtClean="0"/>
              <a:t>  </a:t>
            </a:r>
            <a:r>
              <a:rPr lang="el-GR" b="1" i="1" dirty="0" smtClean="0"/>
              <a:t>Ἄκτα διὰ Καλαπόδιον </a:t>
            </a:r>
            <a:r>
              <a:rPr lang="el-GR" dirty="0" smtClean="0"/>
              <a:t>στον Ιππόδρομο</a:t>
            </a:r>
          </a:p>
          <a:p>
            <a:pPr lvl="1">
              <a:buFont typeface="Wingdings" pitchFamily="2" charset="2"/>
              <a:buChar char="Ø"/>
            </a:pPr>
            <a:r>
              <a:rPr lang="el-GR" dirty="0" smtClean="0"/>
              <a:t> Ο έπαρχος της πόλης συλλαμβάνει και διατάζει την εκτέλεση 7 ταραξιών</a:t>
            </a:r>
          </a:p>
          <a:p>
            <a:pPr lvl="1">
              <a:buFont typeface="Wingdings" pitchFamily="2" charset="2"/>
              <a:buChar char="Ø"/>
            </a:pPr>
            <a:r>
              <a:rPr lang="el-GR" dirty="0" smtClean="0"/>
              <a:t> Δύο από τους μελλοθάνατους γλιτώνουν (ένας Πράσινος κι ένας Βένετος)</a:t>
            </a:r>
          </a:p>
          <a:p>
            <a:pPr lvl="1">
              <a:buFont typeface="Wingdings" pitchFamily="2" charset="2"/>
              <a:buChar char="Ø"/>
            </a:pPr>
            <a:r>
              <a:rPr lang="el-GR" dirty="0" smtClean="0"/>
              <a:t> Έπαρχος Κωνσταντινουπόλεως ήταν ο Ευδαίμων</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b="1" dirty="0" smtClean="0"/>
              <a:t>Τρίτη, 13 Ιανουαρίου</a:t>
            </a:r>
          </a:p>
          <a:p>
            <a:pPr lvl="1">
              <a:buFont typeface="Wingdings" pitchFamily="2" charset="2"/>
              <a:buChar char="Ø"/>
            </a:pPr>
            <a:r>
              <a:rPr lang="el-GR" dirty="0" smtClean="0"/>
              <a:t> Ιπποδρομίες με την παρουσία του Ιουστινιανού</a:t>
            </a:r>
          </a:p>
          <a:p>
            <a:pPr lvl="1">
              <a:buFont typeface="Wingdings" pitchFamily="2" charset="2"/>
              <a:buChar char="Ø"/>
            </a:pPr>
            <a:r>
              <a:rPr lang="el-GR" dirty="0" smtClean="0"/>
              <a:t> Οι δήμοι ζητούν χάρη για τους δύο διασωθέντες</a:t>
            </a:r>
          </a:p>
          <a:p>
            <a:pPr lvl="1">
              <a:buFont typeface="Wingdings" pitchFamily="2" charset="2"/>
              <a:buChar char="Ø"/>
            </a:pPr>
            <a:r>
              <a:rPr lang="el-GR" dirty="0" smtClean="0"/>
              <a:t> Ο αυτοκράτορας δεν απαντά</a:t>
            </a:r>
          </a:p>
          <a:p>
            <a:pPr lvl="1">
              <a:buFont typeface="Wingdings" pitchFamily="2" charset="2"/>
              <a:buChar char="Ø"/>
            </a:pPr>
            <a:r>
              <a:rPr lang="el-GR" dirty="0" smtClean="0"/>
              <a:t> Οι δήμοι ενωμένοι αναφωνούν «</a:t>
            </a:r>
            <a:r>
              <a:rPr lang="el-GR" b="1" i="1" dirty="0" smtClean="0"/>
              <a:t>Φιλανθρώπων Πρασίνων </a:t>
            </a:r>
            <a:r>
              <a:rPr lang="el-GR" b="1" i="1" dirty="0" err="1" smtClean="0"/>
              <a:t>καί</a:t>
            </a:r>
            <a:r>
              <a:rPr lang="el-GR" b="1" i="1" dirty="0" smtClean="0"/>
              <a:t> </a:t>
            </a:r>
            <a:r>
              <a:rPr lang="el-GR" b="1" i="1" dirty="0" smtClean="0"/>
              <a:t>Βενέτων πολλά </a:t>
            </a:r>
            <a:r>
              <a:rPr lang="el-GR" b="1" i="1" dirty="0" err="1" smtClean="0"/>
              <a:t>τά</a:t>
            </a:r>
            <a:r>
              <a:rPr lang="el-GR" b="1" i="1" dirty="0" smtClean="0"/>
              <a:t> </a:t>
            </a:r>
            <a:r>
              <a:rPr lang="el-GR" b="1" i="1" dirty="0" smtClean="0"/>
              <a:t>ἔτη</a:t>
            </a:r>
            <a:r>
              <a:rPr lang="el-GR" dirty="0" smtClean="0"/>
              <a:t>»</a:t>
            </a:r>
          </a:p>
          <a:p>
            <a:pPr lvl="1">
              <a:buFont typeface="Wingdings" pitchFamily="2" charset="2"/>
              <a:buChar char="Ø"/>
            </a:pPr>
            <a:r>
              <a:rPr lang="el-GR" dirty="0" smtClean="0"/>
              <a:t> Τελειώνοντας οι αγώνες το πλήθος ξεχύνεται στους δρόμους φωνάζοντας «</a:t>
            </a:r>
            <a:r>
              <a:rPr lang="el-GR" b="1" i="1" dirty="0" smtClean="0"/>
              <a:t>Νίκα</a:t>
            </a:r>
            <a:r>
              <a:rPr lang="el-GR" dirty="0" smtClean="0"/>
              <a:t>»</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1">
              <a:buFont typeface="Wingdings" pitchFamily="2" charset="2"/>
              <a:buChar char="Ø"/>
            </a:pPr>
            <a:r>
              <a:rPr lang="el-GR" dirty="0" smtClean="0"/>
              <a:t> Το βράδυ οι Δήμοι ζητούν από τον έπαρχο να λύσει το θέμα των κρατουμένων</a:t>
            </a:r>
          </a:p>
          <a:p>
            <a:pPr lvl="1">
              <a:buFont typeface="Wingdings" pitchFamily="2" charset="2"/>
              <a:buChar char="Ø"/>
            </a:pPr>
            <a:r>
              <a:rPr lang="el-GR" dirty="0" smtClean="0"/>
              <a:t> Στην άρνησή του σκοτώνουν τους φρουρούς και ανοίγουν τις φυλακές</a:t>
            </a:r>
          </a:p>
          <a:p>
            <a:pPr lvl="1">
              <a:buFont typeface="Wingdings" pitchFamily="2" charset="2"/>
              <a:buChar char="Ø"/>
            </a:pPr>
            <a:r>
              <a:rPr lang="el-GR" dirty="0" smtClean="0"/>
              <a:t> Κατά την υποχώρησή τους καίνε </a:t>
            </a:r>
          </a:p>
          <a:p>
            <a:pPr lvl="2">
              <a:buFont typeface="Wingdings" pitchFamily="2" charset="2"/>
              <a:buChar char="ü"/>
            </a:pPr>
            <a:r>
              <a:rPr lang="el-GR" dirty="0" smtClean="0"/>
              <a:t> το Αυγουσταίον, </a:t>
            </a:r>
          </a:p>
          <a:p>
            <a:pPr lvl="2">
              <a:buFont typeface="Wingdings" pitchFamily="2" charset="2"/>
              <a:buChar char="ü"/>
            </a:pPr>
            <a:r>
              <a:rPr lang="el-GR" dirty="0" smtClean="0"/>
              <a:t> την πύλη των ανακτόρων, </a:t>
            </a:r>
          </a:p>
          <a:p>
            <a:pPr lvl="2">
              <a:buFont typeface="Wingdings" pitchFamily="2" charset="2"/>
              <a:buChar char="ü"/>
            </a:pPr>
            <a:r>
              <a:rPr lang="el-GR" dirty="0" smtClean="0"/>
              <a:t> τη Σύγκλητο </a:t>
            </a:r>
          </a:p>
          <a:p>
            <a:pPr lvl="2">
              <a:buFont typeface="Wingdings" pitchFamily="2" charset="2"/>
              <a:buChar char="ü"/>
            </a:pPr>
            <a:r>
              <a:rPr lang="el-GR" dirty="0" smtClean="0"/>
              <a:t> και την Αγία Σοφία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b="1" dirty="0" smtClean="0"/>
              <a:t>Τετάρτη, 14 Ιανουαρίου</a:t>
            </a:r>
          </a:p>
          <a:p>
            <a:pPr lvl="1">
              <a:buFont typeface="Wingdings" pitchFamily="2" charset="2"/>
              <a:buChar char="Ø"/>
            </a:pPr>
            <a:r>
              <a:rPr lang="el-GR" dirty="0" smtClean="0"/>
              <a:t> Ο Ιουστινιανός οργανώνει πάλι ιπποδρομίες</a:t>
            </a:r>
          </a:p>
          <a:p>
            <a:pPr lvl="1" algn="just">
              <a:buFont typeface="Wingdings" pitchFamily="2" charset="2"/>
              <a:buChar char="Ø"/>
            </a:pPr>
            <a:r>
              <a:rPr lang="el-GR" dirty="0" smtClean="0"/>
              <a:t> Ο λαός συνεχίζει τις καταστροφές, βάζοντας φωτιά στον Ιππόδρομο που κατέστρεψε τα λουτρά του Ζευξίππου</a:t>
            </a:r>
          </a:p>
          <a:p>
            <a:pPr lvl="1">
              <a:buFont typeface="Wingdings" pitchFamily="2" charset="2"/>
              <a:buChar char="Ø"/>
            </a:pPr>
            <a:r>
              <a:rPr lang="el-GR" dirty="0" smtClean="0"/>
              <a:t> Ο Ιουστινιανός τελικά δεν πηγαίνει στους αγώνες</a:t>
            </a:r>
          </a:p>
          <a:p>
            <a:pPr lvl="1" algn="just">
              <a:buFont typeface="Wingdings" pitchFamily="2" charset="2"/>
              <a:buChar char="Ø"/>
            </a:pPr>
            <a:r>
              <a:rPr lang="el-GR" dirty="0" smtClean="0"/>
              <a:t> Υποκύπτει στις απαιτήσεις του πλήθους και αντικαθιστά τον Ευδαίμονα, τον Τριβωνιανό και τον Ιωάννη Καππαδόκη</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b="1" dirty="0" smtClean="0"/>
              <a:t>Πέμπτη – Παρασκευή, 15-16 Ιανουαρίου</a:t>
            </a:r>
          </a:p>
          <a:p>
            <a:pPr lvl="1">
              <a:buFont typeface="Wingdings" pitchFamily="2" charset="2"/>
              <a:buChar char="Ø"/>
            </a:pPr>
            <a:r>
              <a:rPr lang="el-GR" dirty="0" smtClean="0"/>
              <a:t> η πόλη έχει μεταβληθεί σε πεδίο μάχης</a:t>
            </a:r>
          </a:p>
          <a:p>
            <a:pPr lvl="1">
              <a:buFont typeface="Wingdings" pitchFamily="2" charset="2"/>
              <a:buChar char="Ø"/>
            </a:pPr>
            <a:r>
              <a:rPr lang="el-GR" dirty="0" smtClean="0"/>
              <a:t> η προσπάθεια του Βελισάριου να καταπνίξει τη στάση αποτυγχάνει</a:t>
            </a:r>
          </a:p>
          <a:p>
            <a:r>
              <a:rPr lang="el-GR" b="1" dirty="0" smtClean="0"/>
              <a:t>Σάββατο, 17 Ιανουαρίου</a:t>
            </a:r>
          </a:p>
          <a:p>
            <a:pPr lvl="1">
              <a:buFont typeface="Wingdings" pitchFamily="2" charset="2"/>
              <a:buChar char="Ø"/>
            </a:pPr>
            <a:r>
              <a:rPr lang="el-GR" dirty="0" smtClean="0"/>
              <a:t> καταλαμβάνεται το Οκτάγωνο</a:t>
            </a:r>
          </a:p>
          <a:p>
            <a:pPr lvl="1">
              <a:buFont typeface="Wingdings" pitchFamily="2" charset="2"/>
              <a:buChar char="Ø"/>
            </a:pPr>
            <a:r>
              <a:rPr lang="el-GR" dirty="0" smtClean="0"/>
              <a:t> οι ανεψιοί του Αναστάσιου παραμένουν στο παλάτι ως το απόγευμα</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r>
              <a:rPr lang="el-GR" b="1" dirty="0" smtClean="0"/>
              <a:t>Κυριακή, 18 Ιανουαρίου</a:t>
            </a:r>
          </a:p>
          <a:p>
            <a:pPr lvl="1" algn="just">
              <a:buFont typeface="Wingdings" pitchFamily="2" charset="2"/>
              <a:buChar char="Ø"/>
            </a:pPr>
            <a:r>
              <a:rPr lang="el-GR" dirty="0" smtClean="0"/>
              <a:t> Ο Ιουστινιανός εμφανίστηκε στον Ιππόδρομο κρατώντας το Ευαγγέλιο</a:t>
            </a:r>
          </a:p>
          <a:p>
            <a:pPr lvl="1">
              <a:buFont typeface="Wingdings" pitchFamily="2" charset="2"/>
              <a:buChar char="Ø"/>
            </a:pPr>
            <a:r>
              <a:rPr lang="el-GR" dirty="0" smtClean="0"/>
              <a:t> Το πλήθος τον αποδοκίμασε</a:t>
            </a:r>
          </a:p>
          <a:p>
            <a:pPr lvl="1">
              <a:buFont typeface="Wingdings" pitchFamily="2" charset="2"/>
              <a:buChar char="Ø"/>
            </a:pPr>
            <a:r>
              <a:rPr lang="el-GR" dirty="0" smtClean="0"/>
              <a:t> Αναγόρευσαν τον Υπάτιο αυτοκράτορα</a:t>
            </a:r>
          </a:p>
          <a:p>
            <a:pPr lvl="1" algn="just">
              <a:buFont typeface="Wingdings" pitchFamily="2" charset="2"/>
              <a:buChar char="Ø"/>
            </a:pPr>
            <a:r>
              <a:rPr lang="el-GR" dirty="0" smtClean="0"/>
              <a:t> Ο Ιουστινιανός ετοιμαζόταν να εγκαταλείψει τη βασιλεύουσα</a:t>
            </a:r>
          </a:p>
          <a:p>
            <a:pPr lvl="1">
              <a:buFont typeface="Wingdings" pitchFamily="2" charset="2"/>
              <a:buChar char="Ø"/>
            </a:pPr>
            <a:r>
              <a:rPr lang="el-GR" dirty="0" smtClean="0"/>
              <a:t> Τον συγκράτησε η Θεοδώρα</a:t>
            </a:r>
          </a:p>
          <a:p>
            <a:pPr lvl="1">
              <a:buNone/>
            </a:pPr>
            <a:endParaRPr lang="el-G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1" algn="just">
              <a:buFont typeface="Wingdings" pitchFamily="2" charset="2"/>
              <a:buChar char="Ø"/>
            </a:pPr>
            <a:r>
              <a:rPr lang="el-GR" dirty="0" smtClean="0"/>
              <a:t> Καθώς ο λαός ήταν συγκεντρωμένος στον Ιππό-δρομο, εισέβαλαν οι αυτοκρατορικές δυνάμεις και τους κατέσφαξαν</a:t>
            </a:r>
          </a:p>
          <a:p>
            <a:pPr lvl="1">
              <a:buFont typeface="Wingdings" pitchFamily="2" charset="2"/>
              <a:buChar char="Ø"/>
            </a:pPr>
            <a:r>
              <a:rPr lang="el-GR" dirty="0" smtClean="0"/>
              <a:t> Οι νεκροί ανήλθαν σε 30.000</a:t>
            </a:r>
          </a:p>
          <a:p>
            <a:r>
              <a:rPr lang="el-GR" b="1" dirty="0" smtClean="0"/>
              <a:t>Δευτέρα, 19 Ιανουαρίου</a:t>
            </a:r>
          </a:p>
          <a:p>
            <a:pPr lvl="1" algn="just">
              <a:buFont typeface="Wingdings" pitchFamily="2" charset="2"/>
              <a:buChar char="Ø"/>
            </a:pPr>
            <a:r>
              <a:rPr lang="el-GR" dirty="0" smtClean="0"/>
              <a:t> Εκτελούνται οι Υπάτιος και Πομπήιος και δημεύ-εται η περιουσία τους</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κατανοήσουν οι μαθητές τον φανατισμό, </a:t>
            </a:r>
            <a:r>
              <a:rPr lang="el-GR" dirty="0" smtClean="0"/>
              <a:t>ο</a:t>
            </a:r>
            <a:r>
              <a:rPr lang="el-GR" dirty="0" smtClean="0"/>
              <a:t> οποίος </a:t>
            </a:r>
            <a:r>
              <a:rPr lang="el-GR" dirty="0" smtClean="0"/>
              <a:t>διακατείχε τα μέλη των Δήμων. </a:t>
            </a:r>
          </a:p>
          <a:p>
            <a:r>
              <a:rPr lang="el-GR" dirty="0" smtClean="0"/>
              <a:t>Να αντιληφθούν τη συμπεριφορά του όχλου και να πραγματοποιήσουν αναλογίες με σημερινά φαινόμενα. </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1. Οι Δήμοι του Ιπποδρόμου</a:t>
            </a:r>
            <a:br>
              <a:rPr lang="el-GR" i="1" dirty="0" smtClean="0"/>
            </a:br>
            <a:r>
              <a:rPr lang="el-GR" i="1" dirty="0" smtClean="0"/>
              <a:t>Προκόπιος</a:t>
            </a:r>
            <a:endParaRPr lang="el-GR"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dirty="0" smtClean="0"/>
              <a:t>Οι δήμοι κάθε πόλης ήταν από παλιά διαιρεμένοι σε Πρασίνους και</a:t>
            </a:r>
            <a:r>
              <a:rPr lang="en-US" dirty="0" smtClean="0"/>
              <a:t> </a:t>
            </a:r>
            <a:r>
              <a:rPr lang="el-GR" dirty="0" err="1" smtClean="0"/>
              <a:t>Βενέτους</a:t>
            </a:r>
            <a:r>
              <a:rPr lang="el-GR" dirty="0" smtClean="0"/>
              <a:t>. Δεν πάει όμως</a:t>
            </a:r>
            <a:r>
              <a:rPr lang="en-US" dirty="0" smtClean="0"/>
              <a:t> </a:t>
            </a:r>
            <a:r>
              <a:rPr lang="el-GR" dirty="0" smtClean="0"/>
              <a:t>πολύς καιρός που άρχισαν να σκορπίζουν τα χρήματά τους για χάρη των ονομάτων και των θέσεων</a:t>
            </a:r>
            <a:r>
              <a:rPr lang="en-US" dirty="0" smtClean="0"/>
              <a:t> </a:t>
            </a:r>
            <a:r>
              <a:rPr lang="el-GR" dirty="0" smtClean="0"/>
              <a:t>που καταλαμβάνουν οι θεατές στον Ιππόδρομο, να εκθέτουν τον εαυτό τους στις πιο οδυνηρές κακώσεις και, το αποκορύφωμα, να πεθαίνουν, χωρίς τον παραμικρό δισταγμό, με τον πιο ατιμωτικό θάνατο. Συνάπτουν μάλιστα και μάχες με την αντίπαλη μερίδα, χωρίς να ξέρουν καλά-καλά γιατί ριψοκινδυνεύουν, αν και είναι βέβαιο ότι, ακόμη και αν νικήσουν τους αντιπάλους τους στη μάχη, θα οδηγηθούν αμέσως στη φυλακή και θα εκτελεστούν, αφού βασανιστούν με </a:t>
            </a:r>
            <a:r>
              <a:rPr lang="el-GR" dirty="0" smtClean="0"/>
              <a:t>τον </a:t>
            </a:r>
            <a:r>
              <a:rPr lang="el-GR" dirty="0" smtClean="0"/>
              <a:t>χειρότερο τρόπο.</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lgn="just">
              <a:buNone/>
            </a:pPr>
            <a:r>
              <a:rPr lang="el-GR" dirty="0" smtClean="0"/>
              <a:t>Έτσι</a:t>
            </a:r>
            <a:r>
              <a:rPr lang="en-US" dirty="0" smtClean="0"/>
              <a:t> </a:t>
            </a:r>
            <a:r>
              <a:rPr lang="el-GR" dirty="0" smtClean="0"/>
              <a:t>φυτρώνει στην ψυχή τους το μίσος για τους άλλους χωρίς σοβαρή αιτία κι αυτή η έχθρα διαρκεί αιώνια, καταλύοντας κάθε είδους κοινωνική σχέση και εξ αίματος συγγένεια, αλλά και </a:t>
            </a:r>
            <a:r>
              <a:rPr lang="el-GR" dirty="0" smtClean="0"/>
              <a:t>τον </a:t>
            </a:r>
            <a:r>
              <a:rPr lang="el-GR" dirty="0" smtClean="0"/>
              <a:t>δεσμό της φιλίας, ακόμη και όταν οι οπαδοί των αντίπαλων χρωμάτων είναι αδέλφια ή κάτι παρόμοιο. Δεν ενδιαφέρονται ούτε για τα θεία ούτε για τα ανθρώπινα, παρά μόνο για τη νίκη, και δεν έχει καμιά σημασία</a:t>
            </a:r>
            <a:r>
              <a:rPr lang="en-US" dirty="0" smtClean="0"/>
              <a:t> </a:t>
            </a:r>
            <a:r>
              <a:rPr lang="el-GR" dirty="0" smtClean="0"/>
              <a:t>γι’ αυτούς, αν διαπράττεται κάποια ασέβεια προς τους θεούς και παραβιάζονται οι νόμοι και το πολίτευμα από τους δικούς τους ανθρώπους ή τους εχθρούς.</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Η παιδεία του φανερώνει ότι είχε σπουδάσει ρητορική και νομικά</a:t>
            </a:r>
          </a:p>
          <a:p>
            <a:r>
              <a:rPr lang="el-GR" dirty="0" smtClean="0"/>
              <a:t>Στις μεταγενέστερες πηγές αναφέρεται ως σοφιστής και ρήτορας</a:t>
            </a:r>
          </a:p>
          <a:p>
            <a:r>
              <a:rPr lang="el-GR" dirty="0" smtClean="0"/>
              <a:t>Το 527 έγινε νομικός σύμβουλος και γραμματέας του Βελισαρίου</a:t>
            </a:r>
          </a:p>
          <a:p>
            <a:r>
              <a:rPr lang="el-GR" dirty="0" smtClean="0"/>
              <a:t>Ακολούθησε </a:t>
            </a:r>
            <a:r>
              <a:rPr lang="el-GR" dirty="0" smtClean="0"/>
              <a:t>τον </a:t>
            </a:r>
            <a:r>
              <a:rPr lang="el-GR" dirty="0" smtClean="0"/>
              <a:t>Βελισάριο σε πολλές στρατιωτικές επιχειρήσεις στην Αφρική, την Ασία  και την Ιταλία</a:t>
            </a:r>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Δεν νοιάζονται επίσης καθόλου αν στερηθούν</a:t>
            </a:r>
            <a:r>
              <a:rPr lang="en-US" dirty="0" smtClean="0"/>
              <a:t> </a:t>
            </a:r>
            <a:r>
              <a:rPr lang="el-GR" dirty="0" smtClean="0"/>
              <a:t>τα απαραίτητα για τη ζωή τους και η πατρίδα τους ζημιωθεί στις πιο στοιχειώδεις ανάγκες της, αρκεί</a:t>
            </a:r>
            <a:r>
              <a:rPr lang="en-US" dirty="0" smtClean="0"/>
              <a:t> </a:t>
            </a:r>
            <a:r>
              <a:rPr lang="el-GR" dirty="0" smtClean="0"/>
              <a:t>μόνο να ωφεληθεί η παράταξή τους (</a:t>
            </a:r>
            <a:r>
              <a:rPr lang="el-GR" b="1" dirty="0" smtClean="0"/>
              <a:t>μέρος), όπως ονομάζουν τους ομοϊδεάτες τους (συστασιώτες).</a:t>
            </a:r>
            <a:r>
              <a:rPr lang="en-US" b="1" dirty="0" smtClean="0"/>
              <a:t> </a:t>
            </a:r>
            <a:r>
              <a:rPr lang="el-GR" dirty="0" smtClean="0"/>
              <a:t>Σ’ αυτό το μιαρό έργο συμμετέχουν και γυναίκες, όχι μόνο ακολουθώντας, αλλά και </a:t>
            </a:r>
            <a:r>
              <a:rPr lang="el-GR" dirty="0" err="1" smtClean="0"/>
              <a:t>αντιστρατευόμενες</a:t>
            </a:r>
            <a:r>
              <a:rPr lang="el-GR" dirty="0" smtClean="0"/>
              <a:t>, κατά περίπτωση, τους άνδρες τους, αν και δεν πηγαίνουν καθόλου στα θέατρα ούτε και ελαύνονται από κάποια άλλη αιτία. Και δεν μπορώ να χαρακτηρίσω αλλιώς το φαινόμενο αυτό παρά ως</a:t>
            </a:r>
            <a:r>
              <a:rPr lang="en-US" dirty="0" smtClean="0"/>
              <a:t> </a:t>
            </a:r>
            <a:r>
              <a:rPr lang="el-GR" dirty="0" smtClean="0"/>
              <a:t>ψυχασθένεια. Έτσι λοιπόν έχουν τα πράγματα στις πόλεις σχετικά με τους δήμους του Ιπποδρόμου.</a:t>
            </a:r>
          </a:p>
          <a:p>
            <a:pPr algn="just">
              <a:buNone/>
            </a:pPr>
            <a:endParaRPr lang="en-US" dirty="0" smtClean="0"/>
          </a:p>
          <a:p>
            <a:pPr algn="just">
              <a:buNone/>
            </a:pPr>
            <a:r>
              <a:rPr lang="el-GR" dirty="0" smtClean="0"/>
              <a:t>Προκόπιος, </a:t>
            </a:r>
            <a:r>
              <a:rPr lang="el-GR" i="1" dirty="0" smtClean="0"/>
              <a:t>Υπέρ των πολέμων, Ι, 24, </a:t>
            </a:r>
            <a:r>
              <a:rPr lang="el-GR" i="1" dirty="0" err="1" smtClean="0"/>
              <a:t>έκδ</a:t>
            </a:r>
            <a:r>
              <a:rPr lang="el-GR" i="1" dirty="0" smtClean="0"/>
              <a:t>. </a:t>
            </a:r>
            <a:r>
              <a:rPr lang="el-GR" i="1" dirty="0" err="1" smtClean="0"/>
              <a:t>Ηaury</a:t>
            </a:r>
            <a:r>
              <a:rPr lang="el-GR" i="1" dirty="0" smtClean="0"/>
              <a:t>, 123.</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Συμβαδίζουν, σύμφωνα με τον Προκόπιο, οι πράξεις των μελών των Δήμων του Ιπποδρόμου με τους θείους και τους ανθρώπινους νόμους; Τι είναι αυτό, το οποίο επιθυμούν περισσότερο; </a:t>
            </a:r>
          </a:p>
          <a:p>
            <a:r>
              <a:rPr lang="el-GR" dirty="0" smtClean="0"/>
              <a:t>Πώς χαρακτηρίζει το φαινόμενο της άλογης συμπεριφοράς των Δήμων, κατά τις ιπποδρομίες, ο Προκόπιος; </a:t>
            </a:r>
          </a:p>
          <a:p>
            <a:r>
              <a:rPr lang="el-GR" dirty="0" smtClean="0"/>
              <a:t>Βρίσκετε ομοιότητες </a:t>
            </a:r>
            <a:r>
              <a:rPr lang="el-GR" dirty="0" err="1" smtClean="0"/>
              <a:t>ἀνάμεσα</a:t>
            </a:r>
            <a:r>
              <a:rPr lang="el-GR" dirty="0" smtClean="0"/>
              <a:t> στις παρατάξεις </a:t>
            </a:r>
            <a:r>
              <a:rPr lang="el-GR" dirty="0" err="1" smtClean="0"/>
              <a:t>τῶν</a:t>
            </a:r>
            <a:r>
              <a:rPr lang="el-GR" dirty="0" smtClean="0"/>
              <a:t> Δήμων του Ιπποδρόμου και τους οπαδούς των σύγχρονων ποδοσφαιρικών ομάδων; </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tasos\Pictures\βία στα γήπεδα 2.jpg"/>
          <p:cNvPicPr>
            <a:picLocks noGrp="1" noChangeAspect="1" noChangeArrowheads="1"/>
          </p:cNvPicPr>
          <p:nvPr>
            <p:ph idx="1"/>
          </p:nvPr>
        </p:nvPicPr>
        <p:blipFill>
          <a:blip r:embed="rId2"/>
          <a:srcRect/>
          <a:stretch>
            <a:fillRect/>
          </a:stretch>
        </p:blipFill>
        <p:spPr bwMode="auto">
          <a:xfrm>
            <a:off x="1000125" y="2077244"/>
            <a:ext cx="7143750" cy="35718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φανεί η βιαιότητα της Στάσης του Νίκα από την αρχή της ακόμη. </a:t>
            </a:r>
          </a:p>
          <a:p>
            <a:endParaRPr lang="el-GR" dirty="0" smtClean="0"/>
          </a:p>
          <a:p>
            <a:r>
              <a:rPr lang="el-GR" dirty="0" smtClean="0"/>
              <a:t>Να κατανοήσουν οι μαθητές γιατί πήρε αυτό το όνομα. </a:t>
            </a: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i="1" dirty="0" smtClean="0"/>
              <a:t/>
            </a:r>
            <a:br>
              <a:rPr lang="el-GR" sz="2200" i="1" dirty="0" smtClean="0"/>
            </a:br>
            <a:r>
              <a:rPr lang="el-GR" sz="2200" i="1" dirty="0" smtClean="0"/>
              <a:t/>
            </a:r>
            <a:br>
              <a:rPr lang="el-GR" sz="2200" i="1" dirty="0" smtClean="0"/>
            </a:br>
            <a:r>
              <a:rPr lang="el-GR" sz="2200" i="1" dirty="0" smtClean="0"/>
              <a:t>2</a:t>
            </a:r>
            <a:r>
              <a:rPr lang="el-GR" sz="2200" i="1" dirty="0" smtClean="0"/>
              <a:t>. Η Στάση του Νίκα: Η εκδοχή του Προκοπίου (6ος αι.)</a:t>
            </a:r>
            <a:br>
              <a:rPr lang="el-GR" sz="2200" i="1" dirty="0" smtClean="0"/>
            </a:br>
            <a:r>
              <a:rPr lang="el-GR" sz="2200" dirty="0" smtClean="0"/>
              <a:t>Την ίδια περίπου εποχή ξέσπασε στο Βυζάντιο εξέγερση του λαού που πήρε απρόσμενα τεράστιες διαστάσεις και προκάλεσε </a:t>
            </a:r>
            <a:r>
              <a:rPr lang="el-GR" sz="2200" dirty="0" smtClean="0"/>
              <a:t>στον </a:t>
            </a:r>
            <a:r>
              <a:rPr lang="el-GR" sz="2200" dirty="0" smtClean="0"/>
              <a:t>λαό και τη σύγκλητο μεγάλες συμφορές. Τα πράγματα εξελίχθηκαν ως εξής: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Autofit/>
          </a:bodyPr>
          <a:lstStyle/>
          <a:p>
            <a:pPr algn="just">
              <a:buNone/>
            </a:pPr>
            <a:endParaRPr lang="el-GR" sz="1600" dirty="0" smtClean="0"/>
          </a:p>
          <a:p>
            <a:pPr algn="just">
              <a:buNone/>
            </a:pPr>
            <a:r>
              <a:rPr lang="el-GR" sz="1800" dirty="0" smtClean="0"/>
              <a:t>[</a:t>
            </a:r>
            <a:r>
              <a:rPr lang="el-GR" sz="2000" dirty="0" smtClean="0"/>
              <a:t>Η έναρξη της στάσης]</a:t>
            </a:r>
          </a:p>
          <a:p>
            <a:pPr algn="just">
              <a:buNone/>
            </a:pPr>
            <a:r>
              <a:rPr lang="el-GR" sz="2000" dirty="0" smtClean="0"/>
              <a:t>[…] Ο έπαρχος της πόλης του Βυζαντίου συνέλαβε και οδήγησε μερικούς στασιαστές </a:t>
            </a:r>
            <a:r>
              <a:rPr lang="el-GR" sz="2000" dirty="0" smtClean="0"/>
              <a:t>στον </a:t>
            </a:r>
            <a:r>
              <a:rPr lang="el-GR" sz="2000" dirty="0" smtClean="0"/>
              <a:t>δήμιο.</a:t>
            </a:r>
          </a:p>
          <a:p>
            <a:pPr algn="just">
              <a:buNone/>
            </a:pPr>
            <a:r>
              <a:rPr lang="el-GR" sz="2000" dirty="0" smtClean="0"/>
              <a:t>Οι δυο δήμοι τότε συμφιλιώθηκαν και συνήψαν ανακωχή, άρπαξαν τους καταδικασθέντες και, αφού εισέβαλαν στις φυλακές, απελευθέρωσαν όλους εκείνους που είχαν φυλακισθεί για στάση ή άλλο παράπτωμα. Οι υπάλληλοι που υπακούουν στις εντολές του </a:t>
            </a:r>
            <a:r>
              <a:rPr lang="el-GR" sz="2000" dirty="0" err="1" smtClean="0"/>
              <a:t>επάρχου</a:t>
            </a:r>
            <a:r>
              <a:rPr lang="el-GR" sz="2000" dirty="0" smtClean="0"/>
              <a:t> σφάχτηκαν ανηλεώς, ενώ οι επιφανείς πολίτες κατέφυγαν στην αντίπερα ακτή. Η πόλη πυρπολήθηκε σαν να είχε περάσει στην εξουσία των εχθρών. Ο ναός της Αγίας Σοφίας και τα λουτρά του </a:t>
            </a:r>
            <a:r>
              <a:rPr lang="el-GR" sz="2000" dirty="0" err="1" smtClean="0"/>
              <a:t>Ζευξίππου</a:t>
            </a:r>
            <a:r>
              <a:rPr lang="el-GR" sz="2000" dirty="0" smtClean="0"/>
              <a:t> και τμήματα των ανακτόρων από τα Προπύλαια μέχρι </a:t>
            </a:r>
            <a:r>
              <a:rPr lang="el-GR" sz="2000" dirty="0" smtClean="0"/>
              <a:t>τον </a:t>
            </a:r>
            <a:r>
              <a:rPr lang="el-GR" sz="2000" dirty="0" smtClean="0"/>
              <a:t>λεγόμενο Οίκο του Άρεως έγιναν παρανάλωμα </a:t>
            </a:r>
            <a:r>
              <a:rPr lang="el-GR" sz="2000" dirty="0" smtClean="0"/>
              <a:t>του πυρός</a:t>
            </a:r>
            <a:r>
              <a:rPr lang="el-GR" sz="2000" dirty="0" smtClean="0"/>
              <a:t>. </a:t>
            </a:r>
            <a:endParaRPr lang="el-GR"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2800" dirty="0" smtClean="0"/>
              <a:t>Πυρπολήθηκαν ακόμη οι δυο μεγάλες στοές που έφταναν ως την Αγορά του Κωνσταντίνου (</a:t>
            </a:r>
            <a:r>
              <a:rPr lang="el-GR" sz="2800" dirty="0" err="1" smtClean="0"/>
              <a:t>Forum</a:t>
            </a:r>
            <a:r>
              <a:rPr lang="el-GR" sz="2800" dirty="0" smtClean="0"/>
              <a:t> </a:t>
            </a:r>
            <a:r>
              <a:rPr lang="el-GR" sz="2800" dirty="0" err="1" smtClean="0"/>
              <a:t>Constantini</a:t>
            </a:r>
            <a:r>
              <a:rPr lang="el-GR" sz="2800" dirty="0" smtClean="0"/>
              <a:t>) και πολλά οικήματα και αντικείμενα αξίας που ανήκαν σε εύπορους ανθρώπους. Ο αυτοκράτορας, η σύζυγός του και ορισμένοι συγκλητικοί κλείστηκαν στα ανάκτορα, αναμένοντας τις εξελίξεις. Οι δήμοι χρησιμοποίησαν ως σύνθημα αμοιβαίας αναγνώρισης </a:t>
            </a:r>
            <a:r>
              <a:rPr lang="el-GR" sz="2800" dirty="0" smtClean="0"/>
              <a:t>τη </a:t>
            </a:r>
            <a:r>
              <a:rPr lang="el-GR" sz="2800" dirty="0" smtClean="0"/>
              <a:t>λέξη Νίκα. Από αυτή ονομάζεται η εξέγερση εκείνη Στάση του Νίκα ως σήμερα.</a:t>
            </a:r>
            <a:endParaRPr lang="el-GR"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Αναφέρετε ορισμένες βίαιες ενέργειες των επαναστατών από την αρχή της Στάσης. </a:t>
            </a:r>
          </a:p>
          <a:p>
            <a:r>
              <a:rPr lang="el-GR" dirty="0" smtClean="0"/>
              <a:t>Γιατί ονομάστηκε η Στάση αυτή Στάση του Νίκα; </a:t>
            </a: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pPr>
              <a:buNone/>
            </a:pPr>
            <a:r>
              <a:rPr lang="el-GR" dirty="0" smtClean="0"/>
              <a:t>Να αντιληφθούν οι μαθητές κάποιες προσπάθειες ειρηνικές/διπλωματικές, στις οποίες προχώρησε ο Ιουστινιανός προκειμένου να εκτονωθεί η κατάσταση. </a:t>
            </a:r>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[Αντικατάσταση υπευθύνων]</a:t>
            </a:r>
            <a:br>
              <a:rPr lang="el-GR"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 </a:t>
            </a:r>
            <a:r>
              <a:rPr lang="el-GR" dirty="0" smtClean="0"/>
              <a:t>Όσο καιρό οι δήμοι φιλονικούσαν μεταξύ τους, υπερασπίζοντας καθένας τα χρώματά </a:t>
            </a:r>
            <a:r>
              <a:rPr lang="el-GR" dirty="0" smtClean="0"/>
              <a:t>του,</a:t>
            </a:r>
            <a:r>
              <a:rPr lang="en-US" dirty="0" smtClean="0"/>
              <a:t> </a:t>
            </a:r>
            <a:r>
              <a:rPr lang="el-GR" dirty="0" smtClean="0"/>
              <a:t>κανείς </a:t>
            </a:r>
            <a:r>
              <a:rPr lang="el-GR" dirty="0" smtClean="0"/>
              <a:t>δεν ενδιαφερόταν για την κακή διοίκηση του </a:t>
            </a:r>
            <a:r>
              <a:rPr lang="el-GR" dirty="0" err="1" smtClean="0"/>
              <a:t>Ιω</a:t>
            </a:r>
            <a:r>
              <a:rPr lang="el-GR" dirty="0" smtClean="0"/>
              <a:t>. </a:t>
            </a:r>
            <a:r>
              <a:rPr lang="el-GR" dirty="0" err="1" smtClean="0"/>
              <a:t>Καππαδόκη</a:t>
            </a:r>
            <a:r>
              <a:rPr lang="el-GR" dirty="0" smtClean="0"/>
              <a:t> και του Τριβωνιανού. </a:t>
            </a:r>
            <a:r>
              <a:rPr lang="el-GR" dirty="0" smtClean="0"/>
              <a:t>Όταν</a:t>
            </a:r>
            <a:r>
              <a:rPr lang="en-US" dirty="0" smtClean="0"/>
              <a:t> </a:t>
            </a:r>
            <a:r>
              <a:rPr lang="el-GR" dirty="0" smtClean="0"/>
              <a:t>όμως </a:t>
            </a:r>
            <a:r>
              <a:rPr lang="el-GR" dirty="0" smtClean="0"/>
              <a:t>συμφιλιώθηκαν </a:t>
            </a:r>
            <a:r>
              <a:rPr lang="el-GR" dirty="0" smtClean="0"/>
              <a:t>και</a:t>
            </a:r>
            <a:r>
              <a:rPr lang="en-US" dirty="0" smtClean="0"/>
              <a:t> </a:t>
            </a:r>
            <a:r>
              <a:rPr lang="el-GR" dirty="0" smtClean="0"/>
              <a:t>εξεγέρθηκαν</a:t>
            </a:r>
            <a:r>
              <a:rPr lang="el-GR" dirty="0" smtClean="0"/>
              <a:t>, τότε αυτούς τους δύο έβριζαν φανερά σ’ όλη την πόλη </a:t>
            </a:r>
            <a:r>
              <a:rPr lang="el-GR" dirty="0" smtClean="0"/>
              <a:t>και</a:t>
            </a:r>
            <a:r>
              <a:rPr lang="en-US" dirty="0" smtClean="0"/>
              <a:t> </a:t>
            </a:r>
            <a:r>
              <a:rPr lang="el-GR" dirty="0" smtClean="0"/>
              <a:t>τους </a:t>
            </a:r>
            <a:r>
              <a:rPr lang="el-GR" dirty="0" smtClean="0"/>
              <a:t>αναζητούσαν, για να τους σκοτώσουν. Γι’ αυτό ο Ιουστινιανός, που ήθελε να προσεταιριστεί</a:t>
            </a:r>
          </a:p>
          <a:p>
            <a:pPr>
              <a:buNone/>
            </a:pPr>
            <a:r>
              <a:rPr lang="el-GR" dirty="0" smtClean="0"/>
              <a:t>τον </a:t>
            </a:r>
            <a:r>
              <a:rPr lang="el-GR" dirty="0" smtClean="0"/>
              <a:t>λαό, απομάκρυνε αμέσως τους δυο συνεργάτες του από </a:t>
            </a:r>
            <a:r>
              <a:rPr lang="el-GR" dirty="0" smtClean="0"/>
              <a:t>την</a:t>
            </a:r>
            <a:r>
              <a:rPr lang="en-US" dirty="0" smtClean="0"/>
              <a:t> </a:t>
            </a:r>
            <a:r>
              <a:rPr lang="el-GR" dirty="0" smtClean="0"/>
              <a:t>εξουσία</a:t>
            </a:r>
            <a:r>
              <a:rPr lang="el-GR" dirty="0" smtClean="0"/>
              <a:t>. Διόρισε έπαρχο της </a:t>
            </a:r>
            <a:r>
              <a:rPr lang="el-GR" dirty="0" smtClean="0"/>
              <a:t>αυλής</a:t>
            </a:r>
            <a:r>
              <a:rPr lang="en-US" dirty="0" smtClean="0"/>
              <a:t> </a:t>
            </a:r>
            <a:r>
              <a:rPr lang="el-GR" dirty="0" smtClean="0"/>
              <a:t>τον </a:t>
            </a:r>
            <a:r>
              <a:rPr lang="el-GR" dirty="0" smtClean="0"/>
              <a:t>πατρίκιο Φωκά, ένα πολύ συνετό και από τη φύση του φιλοδίκαιο άνθρωπο, ενώ ανέθεσε το</a:t>
            </a:r>
          </a:p>
          <a:p>
            <a:pPr>
              <a:buNone/>
            </a:pPr>
            <a:r>
              <a:rPr lang="el-GR" dirty="0" smtClean="0"/>
              <a:t>αξίωμα του </a:t>
            </a:r>
            <a:r>
              <a:rPr lang="el-GR" dirty="0" err="1" smtClean="0"/>
              <a:t>κοιαίστορος</a:t>
            </a:r>
            <a:r>
              <a:rPr lang="el-GR" dirty="0" smtClean="0"/>
              <a:t> (</a:t>
            </a:r>
            <a:r>
              <a:rPr lang="el-GR" dirty="0" err="1" smtClean="0"/>
              <a:t>quaestor</a:t>
            </a:r>
            <a:r>
              <a:rPr lang="el-GR" dirty="0" smtClean="0"/>
              <a:t>/υπεύθυνος για τη δικαιοσύνη</a:t>
            </a:r>
            <a:r>
              <a:rPr lang="el-GR" smtClean="0"/>
              <a:t>) </a:t>
            </a:r>
            <a:r>
              <a:rPr lang="el-GR" smtClean="0"/>
              <a:t>στον </a:t>
            </a:r>
            <a:r>
              <a:rPr lang="el-GR" dirty="0" err="1" smtClean="0"/>
              <a:t>Βασιλείδη</a:t>
            </a:r>
            <a:r>
              <a:rPr lang="el-GR" dirty="0" smtClean="0"/>
              <a:t> που είχε </a:t>
            </a:r>
            <a:r>
              <a:rPr lang="el-GR" dirty="0" smtClean="0"/>
              <a:t>διακριθεί</a:t>
            </a:r>
            <a:r>
              <a:rPr lang="en-US" dirty="0" smtClean="0"/>
              <a:t> </a:t>
            </a:r>
            <a:r>
              <a:rPr lang="el-GR" dirty="0" smtClean="0"/>
              <a:t>για </a:t>
            </a:r>
            <a:r>
              <a:rPr lang="el-GR" dirty="0" smtClean="0"/>
              <a:t>τον καλό του χαρακτήρα μεταξύ των πατρικίων και ήταν δοκιμασμένος. Παρά τις αλλαγές αυτές,</a:t>
            </a:r>
          </a:p>
          <a:p>
            <a:pPr>
              <a:buNone/>
            </a:pPr>
            <a:r>
              <a:rPr lang="el-GR" dirty="0" smtClean="0"/>
              <a:t>όμως, η στάση εξακολουθούσε με αμείωτη ένταση.</a:t>
            </a: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pPr>
              <a:buNone/>
            </a:pPr>
            <a:r>
              <a:rPr lang="el-GR" dirty="0" smtClean="0"/>
              <a:t>Σε ποιες ενέργειες προχώρησε αρχικά ο Ιουστινιανός προκειμένου να αποκατασταθεί η τάξη; Είχαν αυτές αποτέλεσμα;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t>Έζησε από κοντά τα γεγονότα της στάσης του Νίκα το 532</a:t>
            </a:r>
          </a:p>
          <a:p>
            <a:r>
              <a:rPr lang="el-GR" dirty="0" smtClean="0"/>
              <a:t>Κατά τη διάρκεια του λοιμού του 542  βρισκόταν στην Κωνσταντινούπολη</a:t>
            </a:r>
          </a:p>
          <a:p>
            <a:pPr algn="just"/>
            <a:r>
              <a:rPr lang="el-GR" dirty="0" smtClean="0"/>
              <a:t>Όταν ο Βελισάριος έχασε την αυτοκρατορική εύνοια, διακόπτονται και οι σχέσεις του </a:t>
            </a:r>
            <a:r>
              <a:rPr lang="el-GR" dirty="0" err="1" smtClean="0"/>
              <a:t>Προκό</a:t>
            </a:r>
            <a:r>
              <a:rPr lang="el-GR" dirty="0" smtClean="0"/>
              <a:t>-</a:t>
            </a:r>
            <a:r>
              <a:rPr lang="el-GR" dirty="0" err="1" smtClean="0"/>
              <a:t>πιου</a:t>
            </a:r>
            <a:r>
              <a:rPr lang="el-GR" dirty="0" smtClean="0"/>
              <a:t> με </a:t>
            </a:r>
            <a:r>
              <a:rPr lang="el-GR" dirty="0" smtClean="0"/>
              <a:t>τον </a:t>
            </a:r>
            <a:r>
              <a:rPr lang="el-GR" dirty="0" smtClean="0"/>
              <a:t>στρατηγό</a:t>
            </a:r>
          </a:p>
          <a:p>
            <a:pPr algn="just"/>
            <a:r>
              <a:rPr lang="el-GR" dirty="0" smtClean="0"/>
              <a:t>Αργότερα, όταν ο στρατηγός επανέρχεται (544), οι σχέσεις τους αποκαθίστανται</a:t>
            </a:r>
          </a:p>
          <a:p>
            <a:r>
              <a:rPr lang="el-GR" dirty="0" smtClean="0"/>
              <a:t>Πέθανε μεταξύ 560 και 570</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 ΤΟΥ ΠΡΟΚΟΠΙΟΥ</a:t>
            </a:r>
            <a:endParaRPr lang="el-GR" dirty="0"/>
          </a:p>
        </p:txBody>
      </p:sp>
      <p:sp>
        <p:nvSpPr>
          <p:cNvPr id="3" name="2 - Θέση περιεχομένου"/>
          <p:cNvSpPr>
            <a:spLocks noGrp="1"/>
          </p:cNvSpPr>
          <p:nvPr>
            <p:ph idx="1"/>
          </p:nvPr>
        </p:nvSpPr>
        <p:spPr/>
        <p:txBody>
          <a:bodyPr/>
          <a:lstStyle/>
          <a:p>
            <a:pPr>
              <a:lnSpc>
                <a:spcPct val="200000"/>
              </a:lnSpc>
            </a:pPr>
            <a:r>
              <a:rPr lang="el-GR" b="1" i="1" dirty="0" smtClean="0"/>
              <a:t>«</a:t>
            </a:r>
            <a:r>
              <a:rPr lang="el-GR" b="1" i="1" dirty="0" err="1" smtClean="0"/>
              <a:t>Ὑπὲρ</a:t>
            </a:r>
            <a:r>
              <a:rPr lang="el-GR" b="1" i="1" dirty="0" smtClean="0"/>
              <a:t> </a:t>
            </a:r>
            <a:r>
              <a:rPr lang="el-GR" b="1" i="1" dirty="0" err="1" smtClean="0"/>
              <a:t>τῶν</a:t>
            </a:r>
            <a:r>
              <a:rPr lang="el-GR" b="1" i="1" dirty="0" smtClean="0"/>
              <a:t> πολέμων»</a:t>
            </a:r>
          </a:p>
          <a:p>
            <a:pPr>
              <a:lnSpc>
                <a:spcPct val="200000"/>
              </a:lnSpc>
            </a:pPr>
            <a:r>
              <a:rPr lang="el-GR" b="1" i="1" dirty="0" smtClean="0"/>
              <a:t>«</a:t>
            </a:r>
            <a:r>
              <a:rPr lang="el-GR" b="1" i="1" dirty="0" err="1" smtClean="0"/>
              <a:t>Περὶ</a:t>
            </a:r>
            <a:r>
              <a:rPr lang="el-GR" b="1" i="1" dirty="0" smtClean="0"/>
              <a:t> κτισμάτων»</a:t>
            </a:r>
          </a:p>
          <a:p>
            <a:pPr>
              <a:lnSpc>
                <a:spcPct val="200000"/>
              </a:lnSpc>
            </a:pPr>
            <a:r>
              <a:rPr lang="el-GR" b="1" i="1" dirty="0" smtClean="0"/>
              <a:t>«</a:t>
            </a:r>
            <a:r>
              <a:rPr lang="el-GR" b="1" i="1" dirty="0" err="1" smtClean="0"/>
              <a:t>Ἀνέκδοτα</a:t>
            </a:r>
            <a:r>
              <a:rPr lang="el-GR" b="1" i="1" dirty="0" smtClean="0"/>
              <a:t>» </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ΓΕΝΙΚΑ ΓΙΑ ΤΟ ΕΡΓΟ ΤΟΥ</a:t>
            </a:r>
            <a:endParaRPr lang="el-GR" dirty="0"/>
          </a:p>
        </p:txBody>
      </p:sp>
      <p:sp>
        <p:nvSpPr>
          <p:cNvPr id="3" name="2 - Θέση περιεχομένου"/>
          <p:cNvSpPr>
            <a:spLocks noGrp="1"/>
          </p:cNvSpPr>
          <p:nvPr>
            <p:ph idx="1"/>
          </p:nvPr>
        </p:nvSpPr>
        <p:spPr/>
        <p:txBody>
          <a:bodyPr/>
          <a:lstStyle/>
          <a:p>
            <a:pPr algn="just"/>
            <a:r>
              <a:rPr lang="el-GR" dirty="0" smtClean="0"/>
              <a:t>Ο Προκόπιος θεωρείται ο τελευταίος </a:t>
            </a:r>
            <a:r>
              <a:rPr lang="el-GR" dirty="0" err="1" smtClean="0"/>
              <a:t>αξιόλο</a:t>
            </a:r>
            <a:r>
              <a:rPr lang="el-GR" dirty="0" smtClean="0"/>
              <a:t>-</a:t>
            </a:r>
            <a:r>
              <a:rPr lang="el-GR" dirty="0" err="1" smtClean="0"/>
              <a:t>γος</a:t>
            </a:r>
            <a:r>
              <a:rPr lang="el-GR" dirty="0" smtClean="0"/>
              <a:t> ιστοριογράφος της ύστερης αρχαιότητας</a:t>
            </a:r>
          </a:p>
          <a:p>
            <a:pPr algn="just"/>
            <a:r>
              <a:rPr lang="el-GR" dirty="0" smtClean="0"/>
              <a:t>Σύμφωνα με το </a:t>
            </a:r>
            <a:r>
              <a:rPr lang="el-GR" dirty="0" err="1" smtClean="0"/>
              <a:t>Γίββωνα</a:t>
            </a:r>
            <a:r>
              <a:rPr lang="el-GR" dirty="0" smtClean="0"/>
              <a:t> «</a:t>
            </a:r>
            <a:r>
              <a:rPr lang="el-GR" b="1" i="1" spc="300" dirty="0" smtClean="0"/>
              <a:t>συνέθεσε </a:t>
            </a:r>
            <a:r>
              <a:rPr lang="el-GR" b="1" i="1" spc="300" dirty="0" err="1" smtClean="0"/>
              <a:t>επι</a:t>
            </a:r>
            <a:r>
              <a:rPr lang="el-GR" b="1" i="1" spc="300" dirty="0" smtClean="0"/>
              <a:t>-</a:t>
            </a:r>
            <a:r>
              <a:rPr lang="el-GR" b="1" i="1" spc="300" dirty="0" err="1" smtClean="0"/>
              <a:t>τυχώς</a:t>
            </a:r>
            <a:r>
              <a:rPr lang="el-GR" b="1" i="1" spc="300" dirty="0" smtClean="0"/>
              <a:t> την ιστορία, τους </a:t>
            </a:r>
            <a:r>
              <a:rPr lang="el-GR" b="1" i="1" spc="300" dirty="0" err="1" smtClean="0"/>
              <a:t>πανηγυρι</a:t>
            </a:r>
            <a:r>
              <a:rPr lang="el-GR" b="1" i="1" spc="300" dirty="0" smtClean="0"/>
              <a:t>-</a:t>
            </a:r>
            <a:r>
              <a:rPr lang="el-GR" b="1" i="1" spc="300" dirty="0" err="1" smtClean="0"/>
              <a:t>κούς</a:t>
            </a:r>
            <a:r>
              <a:rPr lang="el-GR" b="1" i="1" spc="300" dirty="0" smtClean="0"/>
              <a:t> και τη σάτιρα της εποχής του</a:t>
            </a:r>
            <a:r>
              <a:rPr lang="el-GR" dirty="0" smtClean="0"/>
              <a:t>»</a:t>
            </a:r>
            <a:endParaRPr lang="en-US" dirty="0" smtClean="0"/>
          </a:p>
          <a:p>
            <a:pPr algn="just"/>
            <a:r>
              <a:rPr lang="el-GR" dirty="0" smtClean="0"/>
              <a:t>Τουλάχιστον δώδεκα </a:t>
            </a:r>
            <a:r>
              <a:rPr lang="el-GR" dirty="0" smtClean="0"/>
              <a:t>Βυζαντινοί </a:t>
            </a:r>
            <a:r>
              <a:rPr lang="el-GR" dirty="0" smtClean="0"/>
              <a:t>συγγραφείς από τον 6</a:t>
            </a:r>
            <a:r>
              <a:rPr lang="el-GR" baseline="30000" dirty="0" smtClean="0"/>
              <a:t>ο</a:t>
            </a:r>
            <a:r>
              <a:rPr lang="el-GR" dirty="0" smtClean="0"/>
              <a:t> ως </a:t>
            </a:r>
            <a:r>
              <a:rPr lang="el-GR" dirty="0" smtClean="0"/>
              <a:t>τον </a:t>
            </a:r>
            <a:r>
              <a:rPr lang="el-GR" dirty="0" smtClean="0"/>
              <a:t>14</a:t>
            </a:r>
            <a:r>
              <a:rPr lang="el-GR" baseline="30000" dirty="0" smtClean="0"/>
              <a:t>ο</a:t>
            </a:r>
            <a:r>
              <a:rPr lang="el-GR" dirty="0" smtClean="0"/>
              <a:t> αι. μαρτυρούν την </a:t>
            </a:r>
            <a:r>
              <a:rPr lang="el-GR" dirty="0" smtClean="0"/>
              <a:t>επιρροή </a:t>
            </a:r>
            <a:r>
              <a:rPr lang="el-GR" dirty="0" smtClean="0"/>
              <a:t>που άσκησε στο Βυζάντιο</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Βάνδαλοι</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Οι </a:t>
            </a:r>
            <a:r>
              <a:rPr lang="el-GR" b="1" dirty="0" smtClean="0"/>
              <a:t>Βάνδαλοι</a:t>
            </a:r>
            <a:r>
              <a:rPr lang="el-GR" dirty="0" smtClean="0"/>
              <a:t> ήταν ανατολικογερμανική φυλή ή ομάδα φυλών, η οποία συναντάται για πρώτη φορά στη νότια </a:t>
            </a:r>
            <a:r>
              <a:rPr lang="el-GR" dirty="0" smtClean="0">
                <a:hlinkClick r:id="rId2" tooltip="Πολωνία"/>
              </a:rPr>
              <a:t>Πολωνία</a:t>
            </a:r>
            <a:r>
              <a:rPr lang="el-GR" dirty="0" smtClean="0"/>
              <a:t>, αλλά αργότερα μετακινήθηκε σε όλη την </a:t>
            </a:r>
            <a:r>
              <a:rPr lang="el-GR" dirty="0" smtClean="0">
                <a:hlinkClick r:id="rId3" tooltip="Ευρώπη"/>
              </a:rPr>
              <a:t>Ευρώπη</a:t>
            </a:r>
            <a:r>
              <a:rPr lang="el-GR" dirty="0" smtClean="0"/>
              <a:t> ιδρύοντας βασίλεια στην </a:t>
            </a:r>
            <a:r>
              <a:rPr lang="el-GR" dirty="0" smtClean="0">
                <a:hlinkClick r:id="rId4" tooltip="Ισπανία"/>
              </a:rPr>
              <a:t>Ισπανία</a:t>
            </a:r>
            <a:r>
              <a:rPr lang="el-GR" dirty="0" smtClean="0"/>
              <a:t> και αργότερα στη </a:t>
            </a:r>
            <a:r>
              <a:rPr lang="el-GR" dirty="0" smtClean="0">
                <a:hlinkClick r:id="rId5" tooltip="Βόρεια Αφρική"/>
              </a:rPr>
              <a:t>Βόρεια Αφρική</a:t>
            </a:r>
            <a:r>
              <a:rPr lang="el-GR" dirty="0" smtClean="0"/>
              <a:t> κατά τον 5ο </a:t>
            </a:r>
            <a:r>
              <a:rPr lang="el-GR" dirty="0" smtClean="0"/>
              <a:t>αιώνα.</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2488</Words>
  <Application>Microsoft Office PowerPoint</Application>
  <PresentationFormat>Προβολή στην οθόνη (4:3)</PresentationFormat>
  <Paragraphs>200</Paragraphs>
  <Slides>59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Θέμα του Office</vt:lpstr>
      <vt:lpstr>❏ Έρευνα των Πηγών </vt:lpstr>
      <vt:lpstr>Ανάλυση γραπτής Πηγής-Κειμένου </vt:lpstr>
      <vt:lpstr>Διαφάνεια 3</vt:lpstr>
      <vt:lpstr>ΠΡΟΚΟΠΙΟΣ ΚΑΙΣΑΡΕΥΣ</vt:lpstr>
      <vt:lpstr>Διαφάνεια 5</vt:lpstr>
      <vt:lpstr>Διαφάνεια 6</vt:lpstr>
      <vt:lpstr>ΕΡΓΑ ΤΟΥ ΠΡΟΚΟΠΙΟΥ</vt:lpstr>
      <vt:lpstr>ΓΕΝΙΚΑ ΓΙΑ ΤΟ ΕΡΓΟ ΤΟΥ</vt:lpstr>
      <vt:lpstr>Βάνδαλοι </vt:lpstr>
      <vt:lpstr>Διαφάνεια 10</vt:lpstr>
      <vt:lpstr>Διαφάνεια 11</vt:lpstr>
      <vt:lpstr>Στόχοι</vt:lpstr>
      <vt:lpstr>Επιστολή του καταζητούμενου Γελίμερου, τελευταίου βασιλιά των Βανδάλων στον φίλο του Φάρα </vt:lpstr>
      <vt:lpstr>Διαφάνεια 14</vt:lpstr>
      <vt:lpstr>Ερωτήσεις αξιολόγησης στους μαθητές</vt:lpstr>
      <vt:lpstr>Στόχοι</vt:lpstr>
      <vt:lpstr>Kωδικοποίηση του Δικαίου </vt:lpstr>
      <vt:lpstr>Ερωτήσεις αξιολόγησης</vt:lpstr>
      <vt:lpstr>Στόχοι</vt:lpstr>
      <vt:lpstr>Ο Θεοδόσιος χωρίζει τη ρωμαϊκή αυτοκρατορία σε Ανατολική, την οποία λαμβάνει ο Αρκάδιος, και τη Δυτική, την οποία λαμβάνει ο Ονώριος. </vt:lpstr>
      <vt:lpstr>Επέκταση του βυζαντινού/ρωμαϊκού κράτους στα χρόνια της βασιλείας του Ιουστινιανού.</vt:lpstr>
      <vt:lpstr>Ερώτηση αξιολόγησης μαθητών</vt:lpstr>
      <vt:lpstr>Ιουστινιανός</vt:lpstr>
      <vt:lpstr>Θεοδώρα</vt:lpstr>
      <vt:lpstr>Διαφάνεια 25</vt:lpstr>
      <vt:lpstr>ΣΗΜΑΣΙΑ ΤΟΥ ΟΡΟΥ ΔΗΜΟΣ</vt:lpstr>
      <vt:lpstr>ΚΥΡΙΟΤΕΡΟΙ ΔΗΜΟΙ</vt:lpstr>
      <vt:lpstr>Διαφάνεια 28</vt:lpstr>
      <vt:lpstr>Διαφάνεια 29</vt:lpstr>
      <vt:lpstr>Διαφάνεια 30</vt:lpstr>
      <vt:lpstr>ΧΑΡΑΚΤΗΡΑΣ ΤΩΝ ΔΗΜΩΝ</vt:lpstr>
      <vt:lpstr>Διαφάνεια 32</vt:lpstr>
      <vt:lpstr>Διαφάνεια 33</vt:lpstr>
      <vt:lpstr>ΙΠΠΟΔΡΟΜΟΣ</vt:lpstr>
      <vt:lpstr>Διαφάνεια 35</vt:lpstr>
      <vt:lpstr>Πλήθος στον Ιππόδρομο</vt:lpstr>
      <vt:lpstr>ΠΗΓΕΣ ΓΙΑ ΤΗ ΣΤΑΣΗ ΤΟΥ ΝΙΚΑ</vt:lpstr>
      <vt:lpstr>Αναπαράσταση του Ιπποδρόμου</vt:lpstr>
      <vt:lpstr>Ο Ιππόδρομος σήμερα</vt:lpstr>
      <vt:lpstr>Η στάση του Νίκα (532)</vt:lpstr>
      <vt:lpstr>Διαφάνεια 41</vt:lpstr>
      <vt:lpstr>Διαφάνεια 42</vt:lpstr>
      <vt:lpstr>Διαφάνεια 43</vt:lpstr>
      <vt:lpstr>Διαφάνεια 44</vt:lpstr>
      <vt:lpstr>Διαφάνεια 45</vt:lpstr>
      <vt:lpstr>Διαφάνεια 46</vt:lpstr>
      <vt:lpstr>Στόχοι</vt:lpstr>
      <vt:lpstr>1. Οι Δήμοι του Ιπποδρόμου Προκόπιος</vt:lpstr>
      <vt:lpstr>Διαφάνεια 49</vt:lpstr>
      <vt:lpstr>Διαφάνεια 50</vt:lpstr>
      <vt:lpstr>Ερωτήσεις αξιολόγησης</vt:lpstr>
      <vt:lpstr>Διαφάνεια 52</vt:lpstr>
      <vt:lpstr>Στόχοι</vt:lpstr>
      <vt:lpstr>  2. Η Στάση του Νίκα: Η εκδοχή του Προκοπίου (6ος αι.) Την ίδια περίπου εποχή ξέσπασε στο Βυζάντιο εξέγερση του λαού που πήρε απρόσμενα τεράστιες διαστάσεις και προκάλεσε στον λαό και τη σύγκλητο μεγάλες συμφορές. Τα πράγματα εξελίχθηκαν ως εξής: </vt:lpstr>
      <vt:lpstr>Διαφάνεια 55</vt:lpstr>
      <vt:lpstr>Ερωτήσεις αξιολόγησης</vt:lpstr>
      <vt:lpstr>Στόχοι</vt:lpstr>
      <vt:lpstr>[Αντικατάσταση υπευθύνων] </vt:lpstr>
      <vt:lpstr>Ερωτήσεις αξιολόγησης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tasos</dc:creator>
  <cp:lastModifiedBy>tasos</cp:lastModifiedBy>
  <cp:revision>109</cp:revision>
  <dcterms:created xsi:type="dcterms:W3CDTF">2023-10-22T18:40:24Z</dcterms:created>
  <dcterms:modified xsi:type="dcterms:W3CDTF">2023-10-25T17:58:13Z</dcterms:modified>
</cp:coreProperties>
</file>