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5" d="100"/>
          <a:sy n="75" d="100"/>
        </p:scale>
        <p:origin x="-123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20160-BD37-4CE9-BF0D-3A98F7911547}" type="datetimeFigureOut">
              <a:rPr lang="el-GR" smtClean="0"/>
              <a:t>18/10/2023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9666C-9223-4F7E-B0EC-2F1A921F083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1C9666C-9223-4F7E-B0EC-2F1A921F0831}" type="slidenum">
              <a:rPr lang="el-GR" smtClean="0"/>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34438C9-9658-40B2-8207-834708ADA587}" type="datetimeFigureOut">
              <a:rPr lang="el-GR" smtClean="0"/>
              <a:pPr/>
              <a:t>18/10/2023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F59B8EE-F899-4200-A044-450DC7366DC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438C9-9658-40B2-8207-834708ADA587}" type="datetimeFigureOut">
              <a:rPr lang="el-GR" smtClean="0"/>
              <a:pPr/>
              <a:t>18/10/2023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B8EE-F899-4200-A044-450DC7366DC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dirty="0"/>
          </a:p>
        </p:txBody>
      </p:sp>
      <p:pic>
        <p:nvPicPr>
          <p:cNvPr id="4098" name="Picture 2" descr="C:\Users\tasos\Downloads\Μάθημα διδακτικής πηγών, Κομοτηνή\αρχείο λήψης.jpg"/>
          <p:cNvPicPr>
            <a:picLocks noChangeAspect="1" noChangeArrowheads="1"/>
          </p:cNvPicPr>
          <p:nvPr/>
        </p:nvPicPr>
        <p:blipFill>
          <a:blip r:embed="rId2"/>
          <a:srcRect/>
          <a:stretch>
            <a:fillRect/>
          </a:stretch>
        </p:blipFill>
        <p:spPr bwMode="auto">
          <a:xfrm>
            <a:off x="495300" y="1000108"/>
            <a:ext cx="8153400" cy="50006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Times New Roman" pitchFamily="18" charset="0"/>
                <a:cs typeface="Times New Roman" pitchFamily="18" charset="0"/>
              </a:rPr>
              <a:t>9) Τί γνωρίζετε </a:t>
            </a:r>
            <a:r>
              <a:rPr lang="el-GR" sz="3200" dirty="0" err="1" smtClean="0">
                <a:latin typeface="Times New Roman" pitchFamily="18" charset="0"/>
                <a:cs typeface="Times New Roman" pitchFamily="18" charset="0"/>
              </a:rPr>
              <a:t>γιὰ</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τὴ</a:t>
            </a:r>
            <a:r>
              <a:rPr lang="el-GR" sz="3200" dirty="0" smtClean="0">
                <a:latin typeface="Times New Roman" pitchFamily="18" charset="0"/>
                <a:cs typeface="Times New Roman" pitchFamily="18" charset="0"/>
              </a:rPr>
              <a:t> Σύνοδο </a:t>
            </a:r>
            <a:r>
              <a:rPr lang="el-GR" sz="3200" dirty="0" err="1" smtClean="0">
                <a:latin typeface="Times New Roman" pitchFamily="18" charset="0"/>
                <a:cs typeface="Times New Roman" pitchFamily="18" charset="0"/>
              </a:rPr>
              <a:t>τῆς</a:t>
            </a:r>
            <a:r>
              <a:rPr lang="el-GR" sz="3200" dirty="0" smtClean="0">
                <a:latin typeface="Times New Roman" pitchFamily="18" charset="0"/>
                <a:cs typeface="Times New Roman" pitchFamily="18" charset="0"/>
              </a:rPr>
              <a:t> Νίκαιας; </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Autofit/>
          </a:bodyPr>
          <a:lstStyle/>
          <a:p>
            <a:pPr algn="just">
              <a:buNone/>
            </a:pPr>
            <a:r>
              <a:rPr lang="el-GR" sz="2800" dirty="0" smtClean="0">
                <a:latin typeface="Times New Roman" pitchFamily="18" charset="0"/>
                <a:cs typeface="Times New Roman" pitchFamily="18" charset="0"/>
              </a:rPr>
              <a:t>		Έναν χρόνο αργότερα (325) ο Κωνσταντίνος συγκάλεσε στη </a:t>
            </a:r>
            <a:r>
              <a:rPr lang="el-GR" sz="2800" b="1" dirty="0" smtClean="0">
                <a:latin typeface="Times New Roman" pitchFamily="18" charset="0"/>
                <a:cs typeface="Times New Roman" pitchFamily="18" charset="0"/>
              </a:rPr>
              <a:t>Νίκαια της Βιθυνίας σύνοδο (συνέδριο) </a:t>
            </a:r>
            <a:r>
              <a:rPr lang="el-GR" sz="2800" dirty="0" smtClean="0">
                <a:latin typeface="Times New Roman" pitchFamily="18" charset="0"/>
                <a:cs typeface="Times New Roman" pitchFamily="18" charset="0"/>
              </a:rPr>
              <a:t>επισκόπων απ’ όλες τις επαρχίες του Οικουμενικού Ρωμαϊκού Κράτους· γι’ αυτό η σύνοδος ονομάστηκε οικουμενική. Η </a:t>
            </a:r>
            <a:r>
              <a:rPr lang="el-GR" sz="2800" b="1" dirty="0" smtClean="0">
                <a:latin typeface="Times New Roman" pitchFamily="18" charset="0"/>
                <a:cs typeface="Times New Roman" pitchFamily="18" charset="0"/>
              </a:rPr>
              <a:t>Α’ Οικουμενική Σύνοδος διατύπωσε </a:t>
            </a:r>
            <a:r>
              <a:rPr lang="el-GR" sz="2800" dirty="0" smtClean="0">
                <a:latin typeface="Times New Roman" pitchFamily="18" charset="0"/>
                <a:cs typeface="Times New Roman" pitchFamily="18" charset="0"/>
              </a:rPr>
              <a:t>τη διδασκαλία της Εκκλησίας έναντι των αιρέσεων που είχαν ήδη εμφανισθεί. Έκτοτε έγιναν πολλές τέτοιες σύνοδοι. Η σύγκλησή τους είχε σκοπό την ειρήνευση της Εκκλησίας και κατ’ επέκταση την ειρήνευση της αυτοκρατορίας.</a:t>
            </a:r>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Η Κωνσταντινούπολη προσωποποιημένη δείχνει τον</a:t>
            </a:r>
            <a:br>
              <a:rPr lang="el-GR" sz="2400" b="1" dirty="0" smtClean="0"/>
            </a:br>
            <a:r>
              <a:rPr lang="el-GR" sz="2400" b="1" dirty="0" smtClean="0"/>
              <a:t>ανδριάντα του Κωνσταντίνου ως «Ανίκητου Ήλιου».</a:t>
            </a:r>
            <a:br>
              <a:rPr lang="el-GR" sz="2400" b="1" dirty="0" smtClean="0"/>
            </a:br>
            <a:r>
              <a:rPr lang="el-GR" sz="2400" b="1" dirty="0" smtClean="0"/>
              <a:t>«</a:t>
            </a:r>
            <a:r>
              <a:rPr lang="el-GR" sz="2400" b="1" dirty="0" err="1" smtClean="0"/>
              <a:t>Πεουτιγγέρειος</a:t>
            </a:r>
            <a:r>
              <a:rPr lang="el-GR" sz="2400" b="1" dirty="0" smtClean="0"/>
              <a:t> </a:t>
            </a:r>
            <a:r>
              <a:rPr lang="el-GR" sz="2400" b="1" dirty="0" err="1" smtClean="0"/>
              <a:t>Πίναξ</a:t>
            </a:r>
            <a:r>
              <a:rPr lang="el-GR" sz="2400" b="1" dirty="0" smtClean="0"/>
              <a:t>»</a:t>
            </a:r>
            <a:br>
              <a:rPr lang="el-GR" sz="2400" b="1" dirty="0" smtClean="0"/>
            </a:br>
            <a:r>
              <a:rPr lang="el-GR" sz="2400" b="1" dirty="0" smtClean="0"/>
              <a:t>(Βιέννη, Αυστριακή Εθνική Βιβλιοθήκη).</a:t>
            </a:r>
            <a:endParaRPr lang="el-GR" sz="2400" dirty="0"/>
          </a:p>
        </p:txBody>
      </p:sp>
      <p:pic>
        <p:nvPicPr>
          <p:cNvPr id="1026" name="Picture 2"/>
          <p:cNvPicPr>
            <a:picLocks noGrp="1" noChangeAspect="1" noChangeArrowheads="1"/>
          </p:cNvPicPr>
          <p:nvPr>
            <p:ph idx="1"/>
          </p:nvPr>
        </p:nvPicPr>
        <p:blipFill>
          <a:blip r:embed="rId3"/>
          <a:srcRect/>
          <a:stretch>
            <a:fillRect/>
          </a:stretch>
        </p:blipFill>
        <p:spPr bwMode="auto">
          <a:xfrm>
            <a:off x="2543175" y="2129631"/>
            <a:ext cx="4057650" cy="346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1143000"/>
          </a:xfrm>
        </p:spPr>
        <p:txBody>
          <a:bodyPr>
            <a:normAutofit fontScale="90000"/>
          </a:bodyPr>
          <a:lstStyle/>
          <a:p>
            <a:r>
              <a:rPr lang="el-GR" sz="3100" b="1" dirty="0" smtClean="0">
                <a:latin typeface="Times New Roman" pitchFamily="18" charset="0"/>
                <a:cs typeface="Times New Roman" pitchFamily="18" charset="0"/>
              </a:rPr>
              <a:t>Η οικοδόμηση της Κωνσταντινούπολης</a:t>
            </a:r>
            <a:r>
              <a:rPr lang="el-GR" b="1" dirty="0" smtClean="0">
                <a:latin typeface="Times New Roman" pitchFamily="18" charset="0"/>
                <a:cs typeface="Times New Roman" pitchFamily="18" charset="0"/>
              </a:rPr>
              <a:t/>
            </a:r>
            <a:br>
              <a:rPr lang="el-GR" b="1" dirty="0" smtClean="0">
                <a:latin typeface="Times New Roman" pitchFamily="18" charset="0"/>
                <a:cs typeface="Times New Roman" pitchFamily="18" charset="0"/>
              </a:rPr>
            </a:br>
            <a:endParaRPr lang="el-GR" dirty="0"/>
          </a:p>
        </p:txBody>
      </p:sp>
      <p:sp>
        <p:nvSpPr>
          <p:cNvPr id="3" name="2 - Θέση περιεχομένου"/>
          <p:cNvSpPr>
            <a:spLocks noGrp="1"/>
          </p:cNvSpPr>
          <p:nvPr>
            <p:ph idx="1"/>
          </p:nvPr>
        </p:nvSpPr>
        <p:spPr/>
        <p:txBody>
          <a:bodyPr>
            <a:noAutofit/>
          </a:bodyPr>
          <a:lstStyle/>
          <a:p>
            <a:pPr algn="just">
              <a:buNone/>
            </a:pPr>
            <a:r>
              <a:rPr lang="el-GR" sz="2000" dirty="0" smtClean="0">
                <a:latin typeface="Times New Roman" pitchFamily="18" charset="0"/>
                <a:cs typeface="Times New Roman" pitchFamily="18" charset="0"/>
              </a:rPr>
              <a:t>Ο </a:t>
            </a:r>
            <a:r>
              <a:rPr lang="el-GR" sz="2000" dirty="0" smtClean="0">
                <a:latin typeface="Times New Roman" pitchFamily="18" charset="0"/>
                <a:cs typeface="Times New Roman" pitchFamily="18" charset="0"/>
              </a:rPr>
              <a:t>Κωνσταντίνος έχτισε ένα μεγάλο ανάκτορο και </a:t>
            </a:r>
            <a:r>
              <a:rPr lang="el-GR" sz="2000" dirty="0" smtClean="0">
                <a:latin typeface="Times New Roman" pitchFamily="18" charset="0"/>
                <a:cs typeface="Times New Roman" pitchFamily="18" charset="0"/>
              </a:rPr>
              <a:t>έναν</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θαυμάσιο </a:t>
            </a:r>
            <a:r>
              <a:rPr lang="el-GR" sz="2000" dirty="0" smtClean="0">
                <a:latin typeface="Times New Roman" pitchFamily="18" charset="0"/>
                <a:cs typeface="Times New Roman" pitchFamily="18" charset="0"/>
              </a:rPr>
              <a:t>Ιππόδρομο και έστησε </a:t>
            </a:r>
            <a:r>
              <a:rPr lang="el-GR" sz="2000" dirty="0" smtClean="0">
                <a:latin typeface="Times New Roman" pitchFamily="18" charset="0"/>
                <a:cs typeface="Times New Roman" pitchFamily="18" charset="0"/>
              </a:rPr>
              <a:t>δυο</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στοές</a:t>
            </a:r>
            <a:r>
              <a:rPr lang="el-GR" sz="2000" dirty="0" smtClean="0">
                <a:latin typeface="Times New Roman" pitchFamily="18" charset="0"/>
                <a:cs typeface="Times New Roman" pitchFamily="18" charset="0"/>
              </a:rPr>
              <a:t>, δηλαδή </a:t>
            </a:r>
            <a:r>
              <a:rPr lang="el-GR" sz="2000" dirty="0" smtClean="0">
                <a:latin typeface="Times New Roman" pitchFamily="18" charset="0"/>
                <a:cs typeface="Times New Roman" pitchFamily="18" charset="0"/>
              </a:rPr>
              <a:t>σκεπαστούς </a:t>
            </a:r>
            <a:r>
              <a:rPr lang="el-GR" sz="2000" dirty="0" smtClean="0">
                <a:latin typeface="Times New Roman" pitchFamily="18" charset="0"/>
                <a:cs typeface="Times New Roman" pitchFamily="18" charset="0"/>
              </a:rPr>
              <a:t>δρόμους, για το </a:t>
            </a:r>
            <a:r>
              <a:rPr lang="el-GR" sz="2000" dirty="0" smtClean="0">
                <a:latin typeface="Times New Roman" pitchFamily="18" charset="0"/>
                <a:cs typeface="Times New Roman" pitchFamily="18" charset="0"/>
              </a:rPr>
              <a:t>εμπόριο.</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Ονόμασε </a:t>
            </a:r>
            <a:r>
              <a:rPr lang="el-GR" sz="2000" dirty="0" smtClean="0">
                <a:latin typeface="Times New Roman" pitchFamily="18" charset="0"/>
                <a:cs typeface="Times New Roman" pitchFamily="18" charset="0"/>
              </a:rPr>
              <a:t>την πόλη Νέα Ρώμη. Έπειτα πάλι έφτιαξε τις </a:t>
            </a:r>
            <a:r>
              <a:rPr lang="el-GR" sz="2000" dirty="0" smtClean="0">
                <a:latin typeface="Times New Roman" pitchFamily="18" charset="0"/>
                <a:cs typeface="Times New Roman" pitchFamily="18" charset="0"/>
              </a:rPr>
              <a:t>ένδοξες </a:t>
            </a:r>
            <a:r>
              <a:rPr lang="el-GR" sz="2000" dirty="0" smtClean="0">
                <a:latin typeface="Times New Roman" pitchFamily="18" charset="0"/>
                <a:cs typeface="Times New Roman" pitchFamily="18" charset="0"/>
              </a:rPr>
              <a:t>εκκλησίες: τη Μεγάλη Σοφία, τους Αγίους </a:t>
            </a:r>
            <a:r>
              <a:rPr lang="el-GR" sz="2000" dirty="0" smtClean="0">
                <a:latin typeface="Times New Roman" pitchFamily="18" charset="0"/>
                <a:cs typeface="Times New Roman" pitchFamily="18" charset="0"/>
              </a:rPr>
              <a:t>Αποστόλους</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και </a:t>
            </a:r>
            <a:r>
              <a:rPr lang="el-GR" sz="2000" dirty="0" smtClean="0">
                <a:latin typeface="Times New Roman" pitchFamily="18" charset="0"/>
                <a:cs typeface="Times New Roman" pitchFamily="18" charset="0"/>
              </a:rPr>
              <a:t>την Αγία Ειρήνη, τον Άγιο </a:t>
            </a:r>
            <a:r>
              <a:rPr lang="el-GR" sz="2000" dirty="0" err="1" smtClean="0">
                <a:latin typeface="Times New Roman" pitchFamily="18" charset="0"/>
                <a:cs typeface="Times New Roman" pitchFamily="18" charset="0"/>
              </a:rPr>
              <a:t>Μώκιο</a:t>
            </a:r>
            <a:r>
              <a:rPr lang="el-GR" sz="2000" dirty="0" smtClean="0">
                <a:latin typeface="Times New Roman" pitchFamily="18" charset="0"/>
                <a:cs typeface="Times New Roman" pitchFamily="18" charset="0"/>
              </a:rPr>
              <a:t> και τον Αρχάγγελο </a:t>
            </a:r>
            <a:r>
              <a:rPr lang="el-GR" sz="2000" dirty="0" smtClean="0">
                <a:latin typeface="Times New Roman" pitchFamily="18" charset="0"/>
                <a:cs typeface="Times New Roman" pitchFamily="18" charset="0"/>
              </a:rPr>
              <a:t>Μιχαήλ.</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Έστησε </a:t>
            </a:r>
            <a:r>
              <a:rPr lang="el-GR" sz="2000" dirty="0" smtClean="0">
                <a:latin typeface="Times New Roman" pitchFamily="18" charset="0"/>
                <a:cs typeface="Times New Roman" pitchFamily="18" charset="0"/>
              </a:rPr>
              <a:t>και μια θαυμαστή πορφυρή κολόνα. Τρία </a:t>
            </a:r>
            <a:r>
              <a:rPr lang="el-GR" sz="2000" dirty="0" smtClean="0">
                <a:latin typeface="Times New Roman" pitchFamily="18" charset="0"/>
                <a:cs typeface="Times New Roman" pitchFamily="18" charset="0"/>
              </a:rPr>
              <a:t>χρόνια</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έκαναν </a:t>
            </a:r>
            <a:r>
              <a:rPr lang="el-GR" sz="2000" dirty="0" smtClean="0">
                <a:latin typeface="Times New Roman" pitchFamily="18" charset="0"/>
                <a:cs typeface="Times New Roman" pitchFamily="18" charset="0"/>
              </a:rPr>
              <a:t>τα πλοία να τη φέρουν από τη Ρώμη στη </a:t>
            </a:r>
            <a:r>
              <a:rPr lang="el-GR" sz="2000" dirty="0" smtClean="0">
                <a:latin typeface="Times New Roman" pitchFamily="18" charset="0"/>
                <a:cs typeface="Times New Roman" pitchFamily="18" charset="0"/>
              </a:rPr>
              <a:t>Βασιλεύουσα</a:t>
            </a:r>
            <a:r>
              <a:rPr lang="el-GR" sz="2000" dirty="0" smtClean="0">
                <a:latin typeface="Times New Roman" pitchFamily="18" charset="0"/>
                <a:cs typeface="Times New Roman" pitchFamily="18" charset="0"/>
              </a:rPr>
              <a:t>, γιατί ήταν πολύ μεγάλη και βαριά, και έναν </a:t>
            </a:r>
            <a:r>
              <a:rPr lang="el-GR" sz="2000" dirty="0" smtClean="0">
                <a:latin typeface="Times New Roman" pitchFamily="18" charset="0"/>
                <a:cs typeface="Times New Roman" pitchFamily="18" charset="0"/>
              </a:rPr>
              <a:t>ολόκληρο</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χρόνο </a:t>
            </a:r>
            <a:r>
              <a:rPr lang="el-GR" sz="2000" dirty="0" smtClean="0">
                <a:latin typeface="Times New Roman" pitchFamily="18" charset="0"/>
                <a:cs typeface="Times New Roman" pitchFamily="18" charset="0"/>
              </a:rPr>
              <a:t>έκαναν να την πάνε από τη θάλασσα ως την </a:t>
            </a:r>
            <a:r>
              <a:rPr lang="el-GR" sz="2000" dirty="0" smtClean="0">
                <a:latin typeface="Times New Roman" pitchFamily="18" charset="0"/>
                <a:cs typeface="Times New Roman" pitchFamily="18" charset="0"/>
              </a:rPr>
              <a:t>πλατεία</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Στην κορφή της έστησε ένα άγαλμα που το έφεραν </a:t>
            </a:r>
            <a:r>
              <a:rPr lang="el-GR" sz="2000" dirty="0" smtClean="0">
                <a:latin typeface="Times New Roman" pitchFamily="18" charset="0"/>
                <a:cs typeface="Times New Roman" pitchFamily="18" charset="0"/>
              </a:rPr>
              <a:t>από</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την </a:t>
            </a:r>
            <a:r>
              <a:rPr lang="el-GR" sz="2000" dirty="0" smtClean="0">
                <a:latin typeface="Times New Roman" pitchFamily="18" charset="0"/>
                <a:cs typeface="Times New Roman" pitchFamily="18" charset="0"/>
              </a:rPr>
              <a:t>Ηλιούπολη της Φρυγίας και είχε γύρω στο κεφάλι </a:t>
            </a:r>
            <a:r>
              <a:rPr lang="el-GR" sz="2000" dirty="0" smtClean="0">
                <a:latin typeface="Times New Roman" pitchFamily="18" charset="0"/>
                <a:cs typeface="Times New Roman" pitchFamily="18" charset="0"/>
              </a:rPr>
              <a:t>εφτά</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ακτίνες</a:t>
            </a:r>
            <a:r>
              <a:rPr lang="el-GR" sz="2000" dirty="0" smtClean="0">
                <a:latin typeface="Times New Roman" pitchFamily="18" charset="0"/>
                <a:cs typeface="Times New Roman" pitchFamily="18" charset="0"/>
              </a:rPr>
              <a:t>. Επίσης έφερε κι άλλα υπέροχα πράγματα από </a:t>
            </a:r>
            <a:r>
              <a:rPr lang="el-GR" sz="2000" dirty="0" smtClean="0">
                <a:latin typeface="Times New Roman" pitchFamily="18" charset="0"/>
                <a:cs typeface="Times New Roman" pitchFamily="18" charset="0"/>
              </a:rPr>
              <a:t>πολλές </a:t>
            </a:r>
            <a:r>
              <a:rPr lang="el-GR" sz="2000" dirty="0" smtClean="0">
                <a:latin typeface="Times New Roman" pitchFamily="18" charset="0"/>
                <a:cs typeface="Times New Roman" pitchFamily="18" charset="0"/>
              </a:rPr>
              <a:t>χώρες και πόλεις.</a:t>
            </a:r>
          </a:p>
          <a:p>
            <a:pPr algn="just">
              <a:buNone/>
            </a:pPr>
            <a:r>
              <a:rPr lang="el-GR" sz="2000" b="1" dirty="0" smtClean="0">
                <a:latin typeface="Times New Roman" pitchFamily="18" charset="0"/>
                <a:cs typeface="Times New Roman" pitchFamily="18" charset="0"/>
              </a:rPr>
              <a:t>Το ρωσικό χρονικό του Νέστορα </a:t>
            </a:r>
            <a:r>
              <a:rPr lang="el-GR" sz="2000" b="1" dirty="0" err="1" smtClean="0">
                <a:latin typeface="Times New Roman" pitchFamily="18" charset="0"/>
                <a:cs typeface="Times New Roman" pitchFamily="18" charset="0"/>
              </a:rPr>
              <a:t>Ισκεντέρη</a:t>
            </a:r>
            <a:r>
              <a:rPr lang="el-GR" sz="2000" b="1" dirty="0" smtClean="0">
                <a:latin typeface="Times New Roman" pitchFamily="18" charset="0"/>
                <a:cs typeface="Times New Roman" pitchFamily="18" charset="0"/>
              </a:rPr>
              <a:t>, απόδ. Μ. </a:t>
            </a:r>
            <a:r>
              <a:rPr lang="el-GR" sz="2000" b="1" dirty="0" err="1" smtClean="0">
                <a:latin typeface="Times New Roman" pitchFamily="18" charset="0"/>
                <a:cs typeface="Times New Roman" pitchFamily="18" charset="0"/>
              </a:rPr>
              <a:t>Αλε</a:t>
            </a:r>
            <a:r>
              <a:rPr lang="el-GR" sz="2000" b="1" dirty="0" smtClean="0">
                <a:latin typeface="Times New Roman" pitchFamily="18" charset="0"/>
                <a:cs typeface="Times New Roman" pitchFamily="18" charset="0"/>
              </a:rPr>
              <a:t>-</a:t>
            </a:r>
          </a:p>
          <a:p>
            <a:pPr algn="just">
              <a:buNone/>
            </a:pPr>
            <a:r>
              <a:rPr lang="el-GR" sz="2000" b="1" dirty="0" err="1" smtClean="0">
                <a:latin typeface="Times New Roman" pitchFamily="18" charset="0"/>
                <a:cs typeface="Times New Roman" pitchFamily="18" charset="0"/>
              </a:rPr>
              <a:t>ξανδρόπουλος</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εκδ</a:t>
            </a:r>
            <a:r>
              <a:rPr lang="el-GR" sz="2000" b="1" dirty="0" smtClean="0">
                <a:latin typeface="Times New Roman" pitchFamily="18" charset="0"/>
                <a:cs typeface="Times New Roman" pitchFamily="18" charset="0"/>
              </a:rPr>
              <a:t>. Κέδρος, Αθήνα 1978, 33-34.</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latin typeface="Times New Roman" pitchFamily="18" charset="0"/>
                <a:cs typeface="Times New Roman" pitchFamily="18" charset="0"/>
              </a:rPr>
              <a:t>Η συνοικία της Κωνσταντινούπολης </a:t>
            </a:r>
            <a:r>
              <a:rPr lang="el-GR" sz="2800" b="1" dirty="0" err="1" smtClean="0">
                <a:latin typeface="Times New Roman" pitchFamily="18" charset="0"/>
                <a:cs typeface="Times New Roman" pitchFamily="18" charset="0"/>
              </a:rPr>
              <a:t>Συκεαί</a:t>
            </a:r>
            <a:r>
              <a:rPr lang="el-GR" sz="2800" b="1" dirty="0" smtClean="0">
                <a:latin typeface="Times New Roman" pitchFamily="18" charset="0"/>
                <a:cs typeface="Times New Roman" pitchFamily="18" charset="0"/>
              </a:rPr>
              <a:t> (Πέραν ή Γαλατάς). Βιβλίο της Εκστρατείας του Σουλεϊμάν.</a:t>
            </a:r>
            <a:br>
              <a:rPr lang="el-GR"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Βιβλιοθήκη Πανεπιστημίου Κωνσταντινούπολης.</a:t>
            </a:r>
            <a:endParaRPr lang="el-GR" sz="2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622258" y="1600200"/>
            <a:ext cx="589948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 </a:t>
            </a:r>
            <a:r>
              <a:rPr lang="el-GR" b="1" dirty="0" err="1" smtClean="0"/>
              <a:t>Παλαμάς,Ο</a:t>
            </a:r>
            <a:r>
              <a:rPr lang="el-GR" b="1" dirty="0" smtClean="0"/>
              <a:t> </a:t>
            </a:r>
            <a:r>
              <a:rPr lang="el-GR" b="1" dirty="0" err="1" smtClean="0"/>
              <a:t>δωδεκάλογος</a:t>
            </a:r>
            <a:r>
              <a:rPr lang="el-GR" b="1" dirty="0" smtClean="0"/>
              <a:t> του </a:t>
            </a:r>
            <a:r>
              <a:rPr lang="el-GR" b="1" dirty="0" err="1" smtClean="0"/>
              <a:t>Γύφτου</a:t>
            </a:r>
            <a:endParaRPr lang="el-GR" dirty="0"/>
          </a:p>
        </p:txBody>
      </p:sp>
      <p:sp>
        <p:nvSpPr>
          <p:cNvPr id="3" name="2 - Θέση περιεχομένου"/>
          <p:cNvSpPr>
            <a:spLocks noGrp="1"/>
          </p:cNvSpPr>
          <p:nvPr>
            <p:ph idx="1"/>
          </p:nvPr>
        </p:nvSpPr>
        <p:spPr/>
        <p:txBody>
          <a:bodyPr/>
          <a:lstStyle/>
          <a:p>
            <a:pPr>
              <a:buNone/>
            </a:pPr>
            <a:r>
              <a:rPr lang="el-GR" b="1" dirty="0" smtClean="0"/>
              <a:t>Σαν ακρίδες </a:t>
            </a:r>
            <a:r>
              <a:rPr lang="el-GR" b="1" dirty="0" err="1" smtClean="0"/>
              <a:t>πέφταν</a:t>
            </a:r>
            <a:r>
              <a:rPr lang="el-GR" b="1" dirty="0" smtClean="0"/>
              <a:t> οι λαοί,/ </a:t>
            </a:r>
            <a:endParaRPr lang="en-US" b="1" dirty="0" smtClean="0"/>
          </a:p>
          <a:p>
            <a:pPr>
              <a:buNone/>
            </a:pPr>
            <a:r>
              <a:rPr lang="el-GR" b="1" dirty="0" smtClean="0"/>
              <a:t>Μέλισσες </a:t>
            </a:r>
            <a:r>
              <a:rPr lang="el-GR" b="1" dirty="0" smtClean="0"/>
              <a:t>εκεί λαοί πετούσαν</a:t>
            </a:r>
            <a:r>
              <a:rPr lang="el-GR" b="1" dirty="0" smtClean="0"/>
              <a:t>,/</a:t>
            </a:r>
            <a:endParaRPr lang="en-US" b="1" dirty="0" smtClean="0"/>
          </a:p>
          <a:p>
            <a:pPr>
              <a:buNone/>
            </a:pPr>
            <a:r>
              <a:rPr lang="el-GR" b="1" dirty="0" smtClean="0"/>
              <a:t>και </a:t>
            </a:r>
            <a:r>
              <a:rPr lang="el-GR" b="1" dirty="0" smtClean="0"/>
              <a:t>ήτανε, πανώρια, δυο </a:t>
            </a:r>
            <a:r>
              <a:rPr lang="el-GR" b="1" dirty="0" smtClean="0"/>
              <a:t>γιαλών</a:t>
            </a:r>
            <a:r>
              <a:rPr lang="en-US" b="1" dirty="0" smtClean="0"/>
              <a:t> </a:t>
            </a:r>
            <a:r>
              <a:rPr lang="el-GR" b="1" dirty="0" err="1" smtClean="0"/>
              <a:t>αφροκάμωτη</a:t>
            </a:r>
            <a:r>
              <a:rPr lang="el-GR" b="1" dirty="0" smtClean="0"/>
              <a:t> </a:t>
            </a:r>
            <a:r>
              <a:rPr lang="el-GR" b="1" dirty="0" smtClean="0"/>
              <a:t>νεράιδα,/ </a:t>
            </a:r>
            <a:endParaRPr lang="en-US" b="1" dirty="0" smtClean="0"/>
          </a:p>
          <a:p>
            <a:pPr>
              <a:buNone/>
            </a:pPr>
            <a:r>
              <a:rPr lang="el-GR" b="1" dirty="0" smtClean="0"/>
              <a:t>κι </a:t>
            </a:r>
            <a:r>
              <a:rPr lang="el-GR" b="1" dirty="0" smtClean="0"/>
              <a:t>ήσουν Εσύ, </a:t>
            </a:r>
            <a:r>
              <a:rPr lang="el-GR" b="1" dirty="0" smtClean="0"/>
              <a:t>Πόλη,</a:t>
            </a:r>
            <a:r>
              <a:rPr lang="en-US" b="1" dirty="0" smtClean="0"/>
              <a:t> </a:t>
            </a:r>
            <a:r>
              <a:rPr lang="el-GR" b="1" dirty="0" smtClean="0"/>
              <a:t>ω </a:t>
            </a:r>
            <a:r>
              <a:rPr lang="el-GR" b="1" dirty="0" smtClean="0"/>
              <a:t>Πόλη! Και ήτανε της γης το περιβόλι.</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b="1" dirty="0" smtClean="0">
                <a:latin typeface="Times New Roman" pitchFamily="18" charset="0"/>
                <a:cs typeface="Times New Roman" pitchFamily="18" charset="0"/>
              </a:rPr>
              <a:t>Αργυρό νόμισμα με το </a:t>
            </a:r>
            <a:r>
              <a:rPr lang="el-GR" sz="2000" b="1" dirty="0" err="1" smtClean="0">
                <a:latin typeface="Times New Roman" pitchFamily="18" charset="0"/>
                <a:cs typeface="Times New Roman" pitchFamily="18" charset="0"/>
              </a:rPr>
              <a:t>Χριστόγραμμα</a:t>
            </a:r>
            <a:r>
              <a:rPr lang="el-GR" sz="2000" b="1" dirty="0" smtClean="0">
                <a:latin typeface="Times New Roman" pitchFamily="18" charset="0"/>
                <a:cs typeface="Times New Roman" pitchFamily="18" charset="0"/>
              </a:rPr>
              <a:t> (στο επάνω μέρος της</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περικεφαλαίας του Κωνσταντίνου) και την </a:t>
            </a:r>
            <a:r>
              <a:rPr lang="el-GR" sz="2000" b="1" dirty="0" err="1" smtClean="0">
                <a:latin typeface="Times New Roman" pitchFamily="18" charset="0"/>
                <a:cs typeface="Times New Roman" pitchFamily="18" charset="0"/>
              </a:rPr>
              <a:t>ένσταυρη</a:t>
            </a:r>
            <a:r>
              <a:rPr lang="el-GR" sz="2000" b="1" dirty="0" smtClean="0">
                <a:latin typeface="Times New Roman" pitchFamily="18" charset="0"/>
                <a:cs typeface="Times New Roman" pitchFamily="18" charset="0"/>
              </a:rPr>
              <a:t> σφαίρα,</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σύμβολο της εκχριστιανισμένης Ρωμαϊκής Οικουμένης.</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Μόναχο, Νομισματική Συλλογή.</a:t>
            </a:r>
            <a:endParaRPr lang="el-GR" sz="20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2338387" y="1767681"/>
            <a:ext cx="4467225" cy="4191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latin typeface="Times New Roman" pitchFamily="18" charset="0"/>
                <a:cs typeface="Times New Roman" pitchFamily="18" charset="0"/>
              </a:rPr>
              <a:t>Θρησκευτική στάση του Κωνσταντίνου</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Ο Κωνσταντίνος Α’ […] έγινε Χριστιανός μόλις τον χρόνο που </a:t>
            </a:r>
            <a:r>
              <a:rPr lang="el-GR" dirty="0" err="1" smtClean="0"/>
              <a:t>πέ</a:t>
            </a:r>
            <a:r>
              <a:rPr lang="el-GR" dirty="0" smtClean="0"/>
              <a:t>-</a:t>
            </a:r>
          </a:p>
          <a:p>
            <a:r>
              <a:rPr lang="el-GR" dirty="0" err="1" smtClean="0"/>
              <a:t>θανε</a:t>
            </a:r>
            <a:r>
              <a:rPr lang="el-GR" dirty="0" smtClean="0"/>
              <a:t>. Κατά τη διάρκεια της ζωής του παρέμεινε Ανώτατος </a:t>
            </a:r>
            <a:r>
              <a:rPr lang="el-GR" dirty="0" err="1" smtClean="0"/>
              <a:t>Αρχιε</a:t>
            </a:r>
            <a:r>
              <a:rPr lang="el-GR" dirty="0" smtClean="0"/>
              <a:t>-</a:t>
            </a:r>
          </a:p>
          <a:p>
            <a:r>
              <a:rPr lang="el-GR" dirty="0" err="1" smtClean="0"/>
              <a:t>ρέας</a:t>
            </a:r>
            <a:r>
              <a:rPr lang="el-GR" dirty="0" smtClean="0"/>
              <a:t> (ανώτατος αξιωματούχος της ρωμαϊκής θρησκείας) και </a:t>
            </a:r>
            <a:r>
              <a:rPr lang="el-GR" dirty="0" err="1" smtClean="0"/>
              <a:t>χρη</a:t>
            </a:r>
            <a:r>
              <a:rPr lang="el-GR" dirty="0" smtClean="0"/>
              <a:t>-</a:t>
            </a:r>
          </a:p>
          <a:p>
            <a:r>
              <a:rPr lang="el-GR" dirty="0" err="1" smtClean="0"/>
              <a:t>σιμοποιούσε</a:t>
            </a:r>
            <a:r>
              <a:rPr lang="el-GR" dirty="0" smtClean="0"/>
              <a:t> τις εκφράσεις Ημέρα του Ήλιου και Ανίκητος Ήλιος,</a:t>
            </a:r>
          </a:p>
          <a:p>
            <a:r>
              <a:rPr lang="el-GR" dirty="0" smtClean="0"/>
              <a:t>που, την περίοδο αυτή, συνήθως εννοούσαν τον θεό των </a:t>
            </a:r>
            <a:r>
              <a:rPr lang="el-GR" dirty="0" err="1" smtClean="0"/>
              <a:t>Περ</a:t>
            </a:r>
            <a:r>
              <a:rPr lang="el-GR" dirty="0" smtClean="0"/>
              <a:t>-</a:t>
            </a:r>
          </a:p>
          <a:p>
            <a:r>
              <a:rPr lang="el-GR" dirty="0" err="1" smtClean="0"/>
              <a:t>σών</a:t>
            </a:r>
            <a:r>
              <a:rPr lang="el-GR" dirty="0" smtClean="0"/>
              <a:t>, τον Μίθρα, του οποίου η λατρεία είχε διαδοθεί σε όλη την</a:t>
            </a:r>
          </a:p>
          <a:p>
            <a:r>
              <a:rPr lang="el-GR" dirty="0" smtClean="0"/>
              <a:t>αυτοκρατορία […]. Είναι βέβαιο ότι ο Κωνσταντίνος υπήρξε </a:t>
            </a:r>
            <a:r>
              <a:rPr lang="el-GR" dirty="0" err="1" smtClean="0"/>
              <a:t>υπο</a:t>
            </a:r>
            <a:r>
              <a:rPr lang="el-GR" dirty="0" smtClean="0"/>
              <a:t>-</a:t>
            </a:r>
          </a:p>
          <a:p>
            <a:r>
              <a:rPr lang="el-GR" dirty="0" err="1" smtClean="0"/>
              <a:t>στηρικτής</a:t>
            </a:r>
            <a:r>
              <a:rPr lang="el-GR" dirty="0" smtClean="0"/>
              <a:t> της και ότι κληρονόμησε την αφοσίωσή του αυτή από</a:t>
            </a:r>
          </a:p>
          <a:p>
            <a:r>
              <a:rPr lang="el-GR" dirty="0" smtClean="0"/>
              <a:t>την οικογένειά του. Πιθανόν ο Ανίκητος Ήλιος ήταν ο Απόλλων.</a:t>
            </a:r>
          </a:p>
          <a:p>
            <a:r>
              <a:rPr lang="el-GR" b="1" dirty="0" smtClean="0"/>
              <a:t>A. Α. </a:t>
            </a:r>
            <a:r>
              <a:rPr lang="el-GR" b="1" dirty="0" err="1" smtClean="0"/>
              <a:t>Vasiliev</a:t>
            </a:r>
            <a:r>
              <a:rPr lang="el-GR" b="1" dirty="0" smtClean="0"/>
              <a:t>, Ιστορία της Βυζαντινής Αυτοκρατορίας,</a:t>
            </a:r>
          </a:p>
          <a:p>
            <a:r>
              <a:rPr lang="el-GR" b="1" dirty="0" smtClean="0"/>
              <a:t>324-1453, Αθήνα 1954, 70.</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14357"/>
            <a:ext cx="7772400" cy="1143007"/>
          </a:xfrm>
        </p:spPr>
        <p:txBody>
          <a:bodyPr>
            <a:normAutofit/>
          </a:bodyPr>
          <a:lstStyle/>
          <a:p>
            <a:r>
              <a:rPr lang="el-GR" sz="3200" dirty="0" smtClean="0">
                <a:latin typeface="Times New Roman" pitchFamily="18" charset="0"/>
                <a:cs typeface="Times New Roman" pitchFamily="18" charset="0"/>
              </a:rPr>
              <a:t>1) Ποια μέτρα πήρε ο Κωνσταντίνος για την </a:t>
            </a:r>
            <a:r>
              <a:rPr lang="el-GR" sz="3200" dirty="0" err="1" smtClean="0">
                <a:latin typeface="Times New Roman" pitchFamily="18" charset="0"/>
                <a:cs typeface="Times New Roman" pitchFamily="18" charset="0"/>
              </a:rPr>
              <a:t>ἀνόρθωση</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τοῦ</a:t>
            </a:r>
            <a:r>
              <a:rPr lang="el-GR" sz="3200" dirty="0" smtClean="0">
                <a:latin typeface="Times New Roman" pitchFamily="18" charset="0"/>
                <a:cs typeface="Times New Roman" pitchFamily="18" charset="0"/>
              </a:rPr>
              <a:t> κράτους; </a:t>
            </a:r>
            <a:endParaRPr lang="el-GR" sz="3200"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000240"/>
            <a:ext cx="6400800" cy="4643470"/>
          </a:xfrm>
        </p:spPr>
        <p:txBody>
          <a:bodyPr>
            <a:noAutofit/>
          </a:bodyPr>
          <a:lstStyle/>
          <a:p>
            <a:pPr algn="just"/>
            <a:r>
              <a:rPr lang="el-GR" sz="2000" b="1" dirty="0" smtClean="0">
                <a:latin typeface="Times New Roman" pitchFamily="18" charset="0"/>
                <a:cs typeface="Times New Roman" pitchFamily="18" charset="0"/>
              </a:rPr>
              <a:t>Το Βυζάντιο συνδέει την ύπαρξή του με το έργο του</a:t>
            </a:r>
          </a:p>
          <a:p>
            <a:pPr algn="just"/>
            <a:r>
              <a:rPr lang="el-GR" sz="2000" b="1" dirty="0" smtClean="0">
                <a:latin typeface="Times New Roman" pitchFamily="18" charset="0"/>
                <a:cs typeface="Times New Roman" pitchFamily="18" charset="0"/>
              </a:rPr>
              <a:t>ρωμαίου αυτοκράτορα Κωνσταντίνου Α’. Ο μεγάλος</a:t>
            </a:r>
          </a:p>
          <a:p>
            <a:pPr algn="just"/>
            <a:r>
              <a:rPr lang="el-GR" sz="2000" b="1" dirty="0" smtClean="0">
                <a:latin typeface="Times New Roman" pitchFamily="18" charset="0"/>
                <a:cs typeface="Times New Roman" pitchFamily="18" charset="0"/>
              </a:rPr>
              <a:t>αυτός ηγέτης, για να ανορθώσει το κράτος που </a:t>
            </a:r>
            <a:r>
              <a:rPr lang="el-GR" sz="2000" b="1" dirty="0" err="1" smtClean="0">
                <a:latin typeface="Times New Roman" pitchFamily="18" charset="0"/>
                <a:cs typeface="Times New Roman" pitchFamily="18" charset="0"/>
              </a:rPr>
              <a:t>κλονι</a:t>
            </a:r>
            <a:r>
              <a:rPr lang="el-GR" sz="2000" b="1" dirty="0" smtClean="0">
                <a:latin typeface="Times New Roman" pitchFamily="18" charset="0"/>
                <a:cs typeface="Times New Roman" pitchFamily="18" charset="0"/>
              </a:rPr>
              <a:t>-</a:t>
            </a:r>
          </a:p>
          <a:p>
            <a:pPr algn="just"/>
            <a:r>
              <a:rPr lang="el-GR" sz="2000" b="1" dirty="0" err="1" smtClean="0">
                <a:latin typeface="Times New Roman" pitchFamily="18" charset="0"/>
                <a:cs typeface="Times New Roman" pitchFamily="18" charset="0"/>
              </a:rPr>
              <a:t>ζόταν</a:t>
            </a:r>
            <a:r>
              <a:rPr lang="el-GR" sz="2000" b="1" dirty="0" smtClean="0">
                <a:latin typeface="Times New Roman" pitchFamily="18" charset="0"/>
                <a:cs typeface="Times New Roman" pitchFamily="18" charset="0"/>
              </a:rPr>
              <a:t>, πήρε τα ακόλουθα μέτρα:</a:t>
            </a:r>
          </a:p>
          <a:p>
            <a:pPr algn="just"/>
            <a:r>
              <a:rPr lang="el-GR" sz="2000" b="1" dirty="0" smtClean="0">
                <a:latin typeface="Times New Roman" pitchFamily="18" charset="0"/>
                <a:cs typeface="Times New Roman" pitchFamily="18" charset="0"/>
              </a:rPr>
              <a:t> Ίδρυσε ένα νέο διοικητικό κέντρο στην Ανατολή,</a:t>
            </a:r>
          </a:p>
          <a:p>
            <a:pPr algn="just"/>
            <a:r>
              <a:rPr lang="el-GR" sz="2000" b="1" dirty="0" smtClean="0">
                <a:latin typeface="Times New Roman" pitchFamily="18" charset="0"/>
                <a:cs typeface="Times New Roman" pitchFamily="18" charset="0"/>
              </a:rPr>
              <a:t>την Κωνσταντινούπολη.</a:t>
            </a:r>
          </a:p>
          <a:p>
            <a:pPr algn="just"/>
            <a:r>
              <a:rPr lang="el-GR" sz="2000" b="1" dirty="0" smtClean="0">
                <a:latin typeface="Times New Roman" pitchFamily="18" charset="0"/>
                <a:cs typeface="Times New Roman" pitchFamily="18" charset="0"/>
              </a:rPr>
              <a:t>Αναγνώρισε το δικαίωμα άσκησης της χριστιανικής</a:t>
            </a:r>
          </a:p>
          <a:p>
            <a:pPr algn="just"/>
            <a:r>
              <a:rPr lang="el-GR" sz="2000" b="1" dirty="0" smtClean="0">
                <a:latin typeface="Times New Roman" pitchFamily="18" charset="0"/>
                <a:cs typeface="Times New Roman" pitchFamily="18" charset="0"/>
              </a:rPr>
              <a:t>λατρείας.</a:t>
            </a:r>
            <a:endParaRPr lang="en-US" sz="2000" b="1" dirty="0" smtClean="0">
              <a:latin typeface="Times New Roman" pitchFamily="18" charset="0"/>
              <a:cs typeface="Times New Roman" pitchFamily="18" charset="0"/>
            </a:endParaRPr>
          </a:p>
          <a:p>
            <a:pPr algn="just"/>
            <a:r>
              <a:rPr lang="el-GR" sz="2000" b="1" dirty="0" smtClean="0">
                <a:latin typeface="Times New Roman" pitchFamily="18" charset="0"/>
                <a:cs typeface="Times New Roman" pitchFamily="18" charset="0"/>
              </a:rPr>
              <a:t> Καθιέρωσε στη διοίκηση τη διάκριση της πολιτικής</a:t>
            </a:r>
          </a:p>
          <a:p>
            <a:pPr algn="just"/>
            <a:r>
              <a:rPr lang="el-GR" sz="2000" b="1" dirty="0" smtClean="0">
                <a:latin typeface="Times New Roman" pitchFamily="18" charset="0"/>
                <a:cs typeface="Times New Roman" pitchFamily="18" charset="0"/>
              </a:rPr>
              <a:t>από τη στρατιωτική εξουσία.</a:t>
            </a:r>
          </a:p>
          <a:p>
            <a:pPr algn="just"/>
            <a:r>
              <a:rPr lang="el-GR" sz="2000" b="1" dirty="0" smtClean="0">
                <a:latin typeface="Times New Roman" pitchFamily="18" charset="0"/>
                <a:cs typeface="Times New Roman" pitchFamily="18" charset="0"/>
              </a:rPr>
              <a:t> Έκοψε και έθεσε σε κυκλοφορία ένα πολύ σταθερό</a:t>
            </a:r>
          </a:p>
          <a:p>
            <a:pPr algn="just"/>
            <a:r>
              <a:rPr lang="el-GR" sz="2000" b="1" dirty="0" smtClean="0">
                <a:latin typeface="Times New Roman" pitchFamily="18" charset="0"/>
                <a:cs typeface="Times New Roman" pitchFamily="18" charset="0"/>
              </a:rPr>
              <a:t>χρυσό νόμισμα.</a:t>
            </a:r>
            <a:endParaRPr lang="el-G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143000"/>
          </a:xfrm>
        </p:spPr>
        <p:txBody>
          <a:bodyPr>
            <a:noAutofit/>
          </a:bodyPr>
          <a:lstStyle/>
          <a:p>
            <a:r>
              <a:rPr lang="el-GR" sz="3600" dirty="0" smtClean="0">
                <a:latin typeface="Times New Roman" pitchFamily="18" charset="0"/>
                <a:cs typeface="Times New Roman" pitchFamily="18" charset="0"/>
              </a:rPr>
              <a:t>2. Πότε </a:t>
            </a:r>
            <a:r>
              <a:rPr lang="el-GR" sz="3600" dirty="0" err="1" smtClean="0">
                <a:latin typeface="Times New Roman" pitchFamily="18" charset="0"/>
                <a:cs typeface="Times New Roman" pitchFamily="18" charset="0"/>
              </a:rPr>
              <a:t>καὶ</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ποῦ</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ἵδρυσε</a:t>
            </a:r>
            <a:r>
              <a:rPr lang="el-GR" sz="3600" dirty="0" smtClean="0">
                <a:latin typeface="Times New Roman" pitchFamily="18" charset="0"/>
                <a:cs typeface="Times New Roman" pitchFamily="18" charset="0"/>
              </a:rPr>
              <a:t> ὁ </a:t>
            </a:r>
            <a:r>
              <a:rPr lang="el-GR" sz="3600" dirty="0" err="1" smtClean="0">
                <a:latin typeface="Times New Roman" pitchFamily="18" charset="0"/>
                <a:cs typeface="Times New Roman" pitchFamily="18" charset="0"/>
              </a:rPr>
              <a:t>Κωνσταντῖνος</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τὸ</a:t>
            </a:r>
            <a:r>
              <a:rPr lang="el-GR" sz="3600" dirty="0" smtClean="0">
                <a:latin typeface="Times New Roman" pitchFamily="18" charset="0"/>
                <a:cs typeface="Times New Roman" pitchFamily="18" charset="0"/>
              </a:rPr>
              <a:t> νέο </a:t>
            </a:r>
            <a:r>
              <a:rPr lang="el-GR" sz="3600" dirty="0" err="1" smtClean="0">
                <a:latin typeface="Times New Roman" pitchFamily="18" charset="0"/>
                <a:cs typeface="Times New Roman" pitchFamily="18" charset="0"/>
              </a:rPr>
              <a:t>διοικητικὸ</a:t>
            </a:r>
            <a:r>
              <a:rPr lang="el-GR" sz="3600" dirty="0" smtClean="0">
                <a:latin typeface="Times New Roman" pitchFamily="18" charset="0"/>
                <a:cs typeface="Times New Roman" pitchFamily="18" charset="0"/>
              </a:rPr>
              <a:t> κέντρο </a:t>
            </a:r>
            <a:r>
              <a:rPr lang="el-GR" sz="3600" dirty="0" err="1" smtClean="0">
                <a:latin typeface="Times New Roman" pitchFamily="18" charset="0"/>
                <a:cs typeface="Times New Roman" pitchFamily="18" charset="0"/>
              </a:rPr>
              <a:t>τοῦ</a:t>
            </a:r>
            <a:r>
              <a:rPr lang="el-GR" sz="3600" dirty="0" smtClean="0">
                <a:latin typeface="Times New Roman" pitchFamily="18" charset="0"/>
                <a:cs typeface="Times New Roman" pitchFamily="18" charset="0"/>
              </a:rPr>
              <a:t> κράτους του; </a:t>
            </a:r>
            <a:endParaRPr lang="el-GR" sz="36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85000" lnSpcReduction="10000"/>
          </a:bodyPr>
          <a:lstStyle/>
          <a:p>
            <a:pPr>
              <a:buNone/>
            </a:pPr>
            <a:endParaRPr lang="el-GR" dirty="0" smtClean="0"/>
          </a:p>
          <a:p>
            <a:pPr>
              <a:buNone/>
            </a:pPr>
            <a:r>
              <a:rPr lang="el-GR" dirty="0" smtClean="0"/>
              <a:t>	</a:t>
            </a:r>
            <a:r>
              <a:rPr lang="el-GR" sz="3300" dirty="0" smtClean="0">
                <a:latin typeface="Times New Roman" pitchFamily="18" charset="0"/>
                <a:cs typeface="Times New Roman" pitchFamily="18" charset="0"/>
              </a:rPr>
              <a:t>Όταν </a:t>
            </a:r>
            <a:r>
              <a:rPr lang="el-GR" sz="3300" dirty="0">
                <a:latin typeface="Times New Roman" pitchFamily="18" charset="0"/>
                <a:cs typeface="Times New Roman" pitchFamily="18" charset="0"/>
              </a:rPr>
              <a:t>ο Κωνσταντίνος νίκησε τον </a:t>
            </a:r>
            <a:r>
              <a:rPr lang="el-GR" sz="3300" dirty="0" err="1">
                <a:latin typeface="Times New Roman" pitchFamily="18" charset="0"/>
                <a:cs typeface="Times New Roman" pitchFamily="18" charset="0"/>
              </a:rPr>
              <a:t>Λικίνιο</a:t>
            </a:r>
            <a:r>
              <a:rPr lang="el-GR" sz="3300" dirty="0">
                <a:latin typeface="Times New Roman" pitchFamily="18" charset="0"/>
                <a:cs typeface="Times New Roman" pitchFamily="18" charset="0"/>
              </a:rPr>
              <a:t>, </a:t>
            </a:r>
            <a:r>
              <a:rPr lang="el-GR" sz="3300" dirty="0" err="1">
                <a:latin typeface="Times New Roman" pitchFamily="18" charset="0"/>
                <a:cs typeface="Times New Roman" pitchFamily="18" charset="0"/>
              </a:rPr>
              <a:t>αύγουστο</a:t>
            </a:r>
            <a:endParaRPr lang="el-GR" sz="3300" dirty="0">
              <a:latin typeface="Times New Roman" pitchFamily="18" charset="0"/>
              <a:cs typeface="Times New Roman" pitchFamily="18" charset="0"/>
            </a:endParaRPr>
          </a:p>
          <a:p>
            <a:pPr>
              <a:buNone/>
            </a:pPr>
            <a:r>
              <a:rPr lang="el-GR" sz="3300" dirty="0">
                <a:latin typeface="Times New Roman" pitchFamily="18" charset="0"/>
                <a:cs typeface="Times New Roman" pitchFamily="18" charset="0"/>
              </a:rPr>
              <a:t>του ανατολικού τμήματος του κράτους και έμεινε </a:t>
            </a:r>
            <a:r>
              <a:rPr lang="el-GR" sz="3300" dirty="0" err="1">
                <a:latin typeface="Times New Roman" pitchFamily="18" charset="0"/>
                <a:cs typeface="Times New Roman" pitchFamily="18" charset="0"/>
              </a:rPr>
              <a:t>μο</a:t>
            </a:r>
            <a:r>
              <a:rPr lang="el-GR" sz="3300" dirty="0">
                <a:latin typeface="Times New Roman" pitchFamily="18" charset="0"/>
                <a:cs typeface="Times New Roman" pitchFamily="18" charset="0"/>
              </a:rPr>
              <a:t>-</a:t>
            </a:r>
          </a:p>
          <a:p>
            <a:pPr>
              <a:buNone/>
            </a:pPr>
            <a:r>
              <a:rPr lang="el-GR" sz="3300" dirty="0" err="1">
                <a:latin typeface="Times New Roman" pitchFamily="18" charset="0"/>
                <a:cs typeface="Times New Roman" pitchFamily="18" charset="0"/>
              </a:rPr>
              <a:t>νοκράτορας</a:t>
            </a:r>
            <a:r>
              <a:rPr lang="el-GR" sz="3300" dirty="0">
                <a:latin typeface="Times New Roman" pitchFamily="18" charset="0"/>
                <a:cs typeface="Times New Roman" pitchFamily="18" charset="0"/>
              </a:rPr>
              <a:t> (324), αποφάσισε να ιδρύσει ένα νέο </a:t>
            </a:r>
            <a:r>
              <a:rPr lang="el-GR" sz="3300" dirty="0" err="1">
                <a:latin typeface="Times New Roman" pitchFamily="18" charset="0"/>
                <a:cs typeface="Times New Roman" pitchFamily="18" charset="0"/>
              </a:rPr>
              <a:t>δι</a:t>
            </a:r>
            <a:r>
              <a:rPr lang="el-GR" sz="3300" dirty="0">
                <a:latin typeface="Times New Roman" pitchFamily="18" charset="0"/>
                <a:cs typeface="Times New Roman" pitchFamily="18" charset="0"/>
              </a:rPr>
              <a:t>-</a:t>
            </a:r>
          </a:p>
          <a:p>
            <a:pPr>
              <a:buNone/>
            </a:pPr>
            <a:r>
              <a:rPr lang="el-GR" sz="3300" dirty="0" err="1">
                <a:latin typeface="Times New Roman" pitchFamily="18" charset="0"/>
                <a:cs typeface="Times New Roman" pitchFamily="18" charset="0"/>
              </a:rPr>
              <a:t>οικητικό</a:t>
            </a:r>
            <a:r>
              <a:rPr lang="el-GR" sz="3300" dirty="0">
                <a:latin typeface="Times New Roman" pitchFamily="18" charset="0"/>
                <a:cs typeface="Times New Roman" pitchFamily="18" charset="0"/>
              </a:rPr>
              <a:t> κέντρο στη θέση του αρχαίου Βυζαντίου, </a:t>
            </a:r>
            <a:r>
              <a:rPr lang="el-GR" sz="3300" dirty="0" err="1">
                <a:latin typeface="Times New Roman" pitchFamily="18" charset="0"/>
                <a:cs typeface="Times New Roman" pitchFamily="18" charset="0"/>
              </a:rPr>
              <a:t>πό</a:t>
            </a:r>
            <a:r>
              <a:rPr lang="el-GR" sz="3300" dirty="0">
                <a:latin typeface="Times New Roman" pitchFamily="18" charset="0"/>
                <a:cs typeface="Times New Roman" pitchFamily="18" charset="0"/>
              </a:rPr>
              <a:t>-</a:t>
            </a:r>
          </a:p>
          <a:p>
            <a:pPr>
              <a:buNone/>
            </a:pPr>
            <a:r>
              <a:rPr lang="el-GR" sz="3300" dirty="0" err="1">
                <a:latin typeface="Times New Roman" pitchFamily="18" charset="0"/>
                <a:cs typeface="Times New Roman" pitchFamily="18" charset="0"/>
              </a:rPr>
              <a:t>λης</a:t>
            </a:r>
            <a:r>
              <a:rPr lang="el-GR" sz="3300" dirty="0">
                <a:latin typeface="Times New Roman" pitchFamily="18" charset="0"/>
                <a:cs typeface="Times New Roman" pitchFamily="18" charset="0"/>
              </a:rPr>
              <a:t> που είχε μοναδική γεωπολιτική θέση, αφού </a:t>
            </a:r>
            <a:r>
              <a:rPr lang="el-GR" sz="3300" dirty="0" err="1">
                <a:latin typeface="Times New Roman" pitchFamily="18" charset="0"/>
                <a:cs typeface="Times New Roman" pitchFamily="18" charset="0"/>
              </a:rPr>
              <a:t>βρι</a:t>
            </a:r>
            <a:r>
              <a:rPr lang="el-GR" sz="3300" dirty="0">
                <a:latin typeface="Times New Roman" pitchFamily="18" charset="0"/>
                <a:cs typeface="Times New Roman" pitchFamily="18" charset="0"/>
              </a:rPr>
              <a:t>-</a:t>
            </a:r>
          </a:p>
          <a:p>
            <a:pPr>
              <a:buNone/>
            </a:pPr>
            <a:r>
              <a:rPr lang="el-GR" sz="3300" dirty="0" err="1">
                <a:latin typeface="Times New Roman" pitchFamily="18" charset="0"/>
                <a:cs typeface="Times New Roman" pitchFamily="18" charset="0"/>
              </a:rPr>
              <a:t>σκόταν</a:t>
            </a:r>
            <a:r>
              <a:rPr lang="el-GR" sz="3300" dirty="0">
                <a:latin typeface="Times New Roman" pitchFamily="18" charset="0"/>
                <a:cs typeface="Times New Roman" pitchFamily="18" charset="0"/>
              </a:rPr>
              <a:t> στο σταυροδρόμι της Ασίας και της Ευρώπης,</a:t>
            </a:r>
          </a:p>
          <a:p>
            <a:pPr>
              <a:buNone/>
            </a:pPr>
            <a:r>
              <a:rPr lang="el-GR" sz="3300" dirty="0">
                <a:latin typeface="Times New Roman" pitchFamily="18" charset="0"/>
                <a:cs typeface="Times New Roman" pitchFamily="18" charset="0"/>
              </a:rPr>
              <a:t>του Ευξείνου Πόντου και της Μεσογείου, και μεγάλη</a:t>
            </a:r>
          </a:p>
          <a:p>
            <a:pPr>
              <a:buNone/>
            </a:pPr>
            <a:r>
              <a:rPr lang="el-GR" sz="3300" dirty="0">
                <a:latin typeface="Times New Roman" pitchFamily="18" charset="0"/>
                <a:cs typeface="Times New Roman" pitchFamily="18" charset="0"/>
              </a:rPr>
              <a:t>εμπορική σημασία.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latin typeface="Times New Roman" pitchFamily="18" charset="0"/>
                <a:cs typeface="Times New Roman" pitchFamily="18" charset="0"/>
              </a:rPr>
              <a:t>3) Ποιοί λόγοι </a:t>
            </a:r>
            <a:r>
              <a:rPr lang="el-GR" sz="3600" dirty="0" err="1" smtClean="0">
                <a:latin typeface="Times New Roman" pitchFamily="18" charset="0"/>
                <a:cs typeface="Times New Roman" pitchFamily="18" charset="0"/>
              </a:rPr>
              <a:t>ὑπαγόρευσαν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στὸν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Κωνσταντῖνο</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τὴ</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μεταφορὰ</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τοῦ</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διοικητικοῦ</a:t>
            </a:r>
            <a:r>
              <a:rPr lang="el-GR" sz="3600" dirty="0" smtClean="0">
                <a:latin typeface="Times New Roman" pitchFamily="18" charset="0"/>
                <a:cs typeface="Times New Roman" pitchFamily="18" charset="0"/>
              </a:rPr>
              <a:t> κέντρου στην </a:t>
            </a:r>
            <a:r>
              <a:rPr lang="el-GR" sz="3600" dirty="0" err="1" smtClean="0">
                <a:latin typeface="Times New Roman" pitchFamily="18" charset="0"/>
                <a:cs typeface="Times New Roman" pitchFamily="18" charset="0"/>
              </a:rPr>
              <a:t>Ἀνατολή</a:t>
            </a:r>
            <a:r>
              <a:rPr lang="el-GR" sz="3600" dirty="0" smtClean="0">
                <a:latin typeface="Times New Roman" pitchFamily="18" charset="0"/>
                <a:cs typeface="Times New Roman" pitchFamily="18" charset="0"/>
              </a:rPr>
              <a:t>;</a:t>
            </a:r>
            <a:r>
              <a:rPr lang="el-GR" dirty="0" smtClean="0"/>
              <a:t> </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a:t>Η απόφαση αυτή υπαγορεύτηκε από τους </a:t>
            </a:r>
            <a:r>
              <a:rPr lang="el-GR" dirty="0" smtClean="0"/>
              <a:t>ακόλουθους </a:t>
            </a:r>
            <a:r>
              <a:rPr lang="el-GR" dirty="0"/>
              <a:t>κυρίως λόγους:</a:t>
            </a:r>
          </a:p>
          <a:p>
            <a:r>
              <a:rPr lang="el-GR" dirty="0" smtClean="0"/>
              <a:t>Η </a:t>
            </a:r>
            <a:r>
              <a:rPr lang="el-GR" dirty="0"/>
              <a:t>Ανατολή διέθετε, σε αντίθεση με τη Δύση, </a:t>
            </a:r>
            <a:r>
              <a:rPr lang="el-GR" b="1" dirty="0" smtClean="0"/>
              <a:t>ακμαίο </a:t>
            </a:r>
            <a:r>
              <a:rPr lang="el-GR" b="1" dirty="0"/>
              <a:t>πληθυσμό και οικονομία.</a:t>
            </a:r>
          </a:p>
          <a:p>
            <a:r>
              <a:rPr lang="el-GR" dirty="0" smtClean="0"/>
              <a:t>Οι </a:t>
            </a:r>
            <a:r>
              <a:rPr lang="el-GR" b="1" dirty="0"/>
              <a:t>Χριστιανοί, στους οποίους ο Κωνσταντίνος </a:t>
            </a:r>
            <a:r>
              <a:rPr lang="el-GR" b="1" dirty="0" smtClean="0"/>
              <a:t>Α’ </a:t>
            </a:r>
            <a:r>
              <a:rPr lang="el-GR" dirty="0" smtClean="0"/>
              <a:t>στηρίχτηκε </a:t>
            </a:r>
            <a:r>
              <a:rPr lang="el-GR" dirty="0"/>
              <a:t>πολιτικά, ήταν </a:t>
            </a:r>
            <a:r>
              <a:rPr lang="el-GR" b="1" dirty="0"/>
              <a:t>πολυπληθέστεροι </a:t>
            </a:r>
            <a:r>
              <a:rPr lang="el-GR" b="1" dirty="0" smtClean="0"/>
              <a:t>στην </a:t>
            </a:r>
            <a:r>
              <a:rPr lang="el-GR" dirty="0" smtClean="0"/>
              <a:t>Ανατολή</a:t>
            </a:r>
            <a:r>
              <a:rPr lang="el-GR" dirty="0"/>
              <a:t>.</a:t>
            </a:r>
          </a:p>
          <a:p>
            <a:r>
              <a:rPr lang="el-GR" dirty="0" smtClean="0"/>
              <a:t>Οι </a:t>
            </a:r>
            <a:r>
              <a:rPr lang="el-GR" dirty="0"/>
              <a:t>μεγάλες πόλεις της Ανατολής υπέφεραν </a:t>
            </a:r>
            <a:r>
              <a:rPr lang="el-GR" dirty="0" smtClean="0"/>
              <a:t>από </a:t>
            </a:r>
            <a:r>
              <a:rPr lang="el-GR" b="1" dirty="0" smtClean="0"/>
              <a:t>θρησκευτικές </a:t>
            </a:r>
            <a:r>
              <a:rPr lang="el-GR" b="1" dirty="0"/>
              <a:t>συγκρούσεις.</a:t>
            </a:r>
          </a:p>
          <a:p>
            <a:r>
              <a:rPr lang="el-GR" dirty="0" smtClean="0"/>
              <a:t>Από </a:t>
            </a:r>
            <a:r>
              <a:rPr lang="el-GR" dirty="0"/>
              <a:t>το Βυζάντιο </a:t>
            </a:r>
            <a:r>
              <a:rPr lang="el-GR" b="1" dirty="0"/>
              <a:t>μπορούσε να αποκρούσει </a:t>
            </a:r>
            <a:r>
              <a:rPr lang="el-GR" b="1" dirty="0" smtClean="0"/>
              <a:t>ευκο</a:t>
            </a:r>
            <a:r>
              <a:rPr lang="el-GR" dirty="0" smtClean="0"/>
              <a:t>λότερα </a:t>
            </a:r>
            <a:r>
              <a:rPr lang="el-GR" dirty="0"/>
              <a:t>τους Γότθους (στον Δούναβη) και τους </a:t>
            </a:r>
            <a:r>
              <a:rPr lang="el-GR" dirty="0" smtClean="0"/>
              <a:t>Πέρσες (στον </a:t>
            </a:r>
            <a:r>
              <a:rPr lang="el-GR" dirty="0"/>
              <a:t>Ευφράτη).</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357166"/>
            <a:ext cx="8229600" cy="1143000"/>
          </a:xfrm>
        </p:spPr>
        <p:txBody>
          <a:bodyPr>
            <a:normAutofit fontScale="90000"/>
          </a:bodyPr>
          <a:lstStyle/>
          <a:p>
            <a:r>
              <a:rPr lang="el-GR" sz="3600" dirty="0" smtClean="0">
                <a:latin typeface="Times New Roman" pitchFamily="18" charset="0"/>
                <a:cs typeface="Times New Roman" pitchFamily="18" charset="0"/>
              </a:rPr>
              <a:t>4) </a:t>
            </a:r>
            <a:r>
              <a:rPr lang="el-GR" sz="3600" dirty="0" err="1" smtClean="0">
                <a:latin typeface="Times New Roman" pitchFamily="18" charset="0"/>
                <a:cs typeface="Times New Roman" pitchFamily="18" charset="0"/>
              </a:rPr>
              <a:t>Μὲ</a:t>
            </a:r>
            <a:r>
              <a:rPr lang="el-GR" sz="3600" dirty="0" smtClean="0">
                <a:latin typeface="Times New Roman" pitchFamily="18" charset="0"/>
                <a:cs typeface="Times New Roman" pitchFamily="18" charset="0"/>
              </a:rPr>
              <a:t> ποιόν τρόπο </a:t>
            </a:r>
            <a:r>
              <a:rPr lang="el-GR" sz="3600" dirty="0" err="1" smtClean="0">
                <a:latin typeface="Times New Roman" pitchFamily="18" charset="0"/>
                <a:cs typeface="Times New Roman" pitchFamily="18" charset="0"/>
              </a:rPr>
              <a:t>οἰκοδομήθηκε</a:t>
            </a:r>
            <a:r>
              <a:rPr lang="el-GR" sz="3600" dirty="0" smtClean="0">
                <a:latin typeface="Times New Roman" pitchFamily="18" charset="0"/>
                <a:cs typeface="Times New Roman" pitchFamily="18" charset="0"/>
              </a:rPr>
              <a:t> ἡ Κωνσταντινούπολη </a:t>
            </a:r>
            <a:r>
              <a:rPr lang="el-GR" sz="3600" dirty="0" err="1" smtClean="0">
                <a:latin typeface="Times New Roman" pitchFamily="18" charset="0"/>
                <a:cs typeface="Times New Roman" pitchFamily="18" charset="0"/>
              </a:rPr>
              <a:t>καὶ</a:t>
            </a:r>
            <a:r>
              <a:rPr lang="el-GR" sz="3600" dirty="0" smtClean="0">
                <a:latin typeface="Times New Roman" pitchFamily="18" charset="0"/>
                <a:cs typeface="Times New Roman" pitchFamily="18" charset="0"/>
              </a:rPr>
              <a:t> πότε </a:t>
            </a:r>
            <a:r>
              <a:rPr lang="el-GR" sz="3600" dirty="0" err="1" smtClean="0">
                <a:latin typeface="Times New Roman" pitchFamily="18" charset="0"/>
                <a:cs typeface="Times New Roman" pitchFamily="18" charset="0"/>
              </a:rPr>
              <a:t>ὁλοκληρώθηκαν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τὰ</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ἔργα</a:t>
            </a:r>
            <a:r>
              <a:rPr lang="el-GR" sz="3600" dirty="0" smtClean="0">
                <a:latin typeface="Times New Roman" pitchFamily="18" charset="0"/>
                <a:cs typeface="Times New Roman" pitchFamily="18" charset="0"/>
              </a:rPr>
              <a:t>;</a:t>
            </a:r>
            <a:r>
              <a:rPr lang="el-GR" dirty="0" smtClean="0"/>
              <a:t> </a:t>
            </a:r>
            <a:endParaRPr lang="el-GR"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		Ο </a:t>
            </a:r>
            <a:r>
              <a:rPr lang="el-GR" dirty="0"/>
              <a:t>αυτοκράτορας ανοικοδόμησε το Βυζάντιο </a:t>
            </a:r>
            <a:r>
              <a:rPr lang="el-GR" dirty="0" smtClean="0"/>
              <a:t>σύμφωνα </a:t>
            </a:r>
            <a:r>
              <a:rPr lang="el-GR" dirty="0"/>
              <a:t>με το ρυμοτομικό σχέδιο της Ρώμης. </a:t>
            </a:r>
            <a:r>
              <a:rPr lang="el-GR" dirty="0" smtClean="0"/>
              <a:t>Προίκισε την </a:t>
            </a:r>
            <a:r>
              <a:rPr lang="el-GR" dirty="0"/>
              <a:t>πόλη με νέα τείχη, επιβλητικές λεωφόρους και </a:t>
            </a:r>
            <a:r>
              <a:rPr lang="el-GR" dirty="0" smtClean="0"/>
              <a:t>το </a:t>
            </a:r>
            <a:r>
              <a:rPr lang="el-GR" b="1" dirty="0" smtClean="0"/>
              <a:t>φόρουμ </a:t>
            </a:r>
            <a:r>
              <a:rPr lang="el-GR" b="1" dirty="0"/>
              <a:t>(πλατεία) του Κωνσταντίνου. Τη στόλισε </a:t>
            </a:r>
            <a:r>
              <a:rPr lang="el-GR" b="1" dirty="0" smtClean="0"/>
              <a:t>με </a:t>
            </a:r>
            <a:r>
              <a:rPr lang="el-GR" dirty="0" smtClean="0"/>
              <a:t>λαμπρά </a:t>
            </a:r>
            <a:r>
              <a:rPr lang="el-GR" dirty="0"/>
              <a:t>έργα τέχνης, το </a:t>
            </a:r>
            <a:r>
              <a:rPr lang="el-GR" b="1" dirty="0"/>
              <a:t>Ιερόν </a:t>
            </a:r>
            <a:r>
              <a:rPr lang="el-GR" b="1" dirty="0" err="1"/>
              <a:t>Παλάτιον</a:t>
            </a:r>
            <a:r>
              <a:rPr lang="el-GR" b="1" dirty="0"/>
              <a:t>, το κτίριο </a:t>
            </a:r>
            <a:r>
              <a:rPr lang="el-GR" b="1" dirty="0" smtClean="0"/>
              <a:t>της </a:t>
            </a:r>
            <a:r>
              <a:rPr lang="el-GR" dirty="0" smtClean="0"/>
              <a:t>Συγκλήτου </a:t>
            </a:r>
            <a:r>
              <a:rPr lang="el-GR" dirty="0"/>
              <a:t>και άλλα δημόσια κτίρια: εκκλησίες, </a:t>
            </a:r>
            <a:r>
              <a:rPr lang="el-GR" dirty="0" smtClean="0"/>
              <a:t>λουτρά </a:t>
            </a:r>
            <a:r>
              <a:rPr lang="el-GR" dirty="0"/>
              <a:t>και δεξαμενές.</a:t>
            </a:r>
          </a:p>
          <a:p>
            <a:pPr algn="just">
              <a:buNone/>
            </a:pPr>
            <a:r>
              <a:rPr lang="el-GR" dirty="0" smtClean="0"/>
              <a:t>		Στις </a:t>
            </a:r>
            <a:r>
              <a:rPr lang="el-GR" dirty="0"/>
              <a:t>11 Μαΐου 330 ολοκληρώθηκε η πρώτη φάση</a:t>
            </a:r>
          </a:p>
          <a:p>
            <a:pPr algn="just">
              <a:buNone/>
            </a:pPr>
            <a:r>
              <a:rPr lang="el-GR" dirty="0"/>
              <a:t>των εργασιών και τελέστηκαν τα εγκαίνια της πόλης, η</a:t>
            </a:r>
          </a:p>
          <a:p>
            <a:pPr algn="just">
              <a:buNone/>
            </a:pPr>
            <a:r>
              <a:rPr lang="el-GR" dirty="0"/>
              <a:t>οποία έλαβε το όνομα του ιδρυτή </a:t>
            </a:r>
            <a:r>
              <a:rPr lang="el-GR" dirty="0" smtClean="0"/>
              <a:t>της (</a:t>
            </a:r>
            <a:r>
              <a:rPr lang="el-GR" b="1" dirty="0" smtClean="0"/>
              <a:t>Κωνσταντινούπολη). Έκτοτε </a:t>
            </a:r>
            <a:r>
              <a:rPr lang="el-GR" b="1" dirty="0"/>
              <a:t>και για αιώνες την ημέρα </a:t>
            </a:r>
            <a:r>
              <a:rPr lang="el-GR" b="1" dirty="0" smtClean="0"/>
              <a:t>αυτή </a:t>
            </a:r>
            <a:r>
              <a:rPr lang="el-GR" dirty="0" smtClean="0"/>
              <a:t>γιορτάζονταν </a:t>
            </a:r>
            <a:r>
              <a:rPr lang="el-GR" dirty="0"/>
              <a:t>τα γενέθλιά της.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Autofit/>
          </a:bodyPr>
          <a:lstStyle/>
          <a:p>
            <a:r>
              <a:rPr lang="el-GR" sz="3200" dirty="0" smtClean="0">
                <a:latin typeface="Times New Roman" pitchFamily="18" charset="0"/>
                <a:cs typeface="Times New Roman" pitchFamily="18" charset="0"/>
              </a:rPr>
              <a:t>5) Πώς </a:t>
            </a:r>
            <a:r>
              <a:rPr lang="el-GR" sz="3200" dirty="0" err="1" smtClean="0">
                <a:latin typeface="Times New Roman" pitchFamily="18" charset="0"/>
                <a:cs typeface="Times New Roman" pitchFamily="18" charset="0"/>
              </a:rPr>
              <a:t>ἐξελίχθηκε</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πληθυσμιακὰ</a:t>
            </a:r>
            <a:r>
              <a:rPr lang="el-GR" sz="3200" dirty="0" smtClean="0">
                <a:latin typeface="Times New Roman" pitchFamily="18" charset="0"/>
                <a:cs typeface="Times New Roman" pitchFamily="18" charset="0"/>
              </a:rPr>
              <a:t> ἡ Κωνσταντινούπολη μέχρι </a:t>
            </a:r>
            <a:r>
              <a:rPr lang="el-GR" sz="3200" dirty="0" err="1" smtClean="0">
                <a:latin typeface="Times New Roman" pitchFamily="18" charset="0"/>
                <a:cs typeface="Times New Roman" pitchFamily="18" charset="0"/>
              </a:rPr>
              <a:t>τὰ</a:t>
            </a:r>
            <a:r>
              <a:rPr lang="el-GR" sz="3200" dirty="0" smtClean="0">
                <a:latin typeface="Times New Roman" pitchFamily="18" charset="0"/>
                <a:cs typeface="Times New Roman" pitchFamily="18" charset="0"/>
              </a:rPr>
              <a:t> χρόνια </a:t>
            </a:r>
            <a:r>
              <a:rPr lang="el-GR" sz="3200" dirty="0" err="1" smtClean="0">
                <a:latin typeface="Times New Roman" pitchFamily="18" charset="0"/>
                <a:cs typeface="Times New Roman" pitchFamily="18" charset="0"/>
              </a:rPr>
              <a:t>τοῦ</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Ἰουστινιανοῦ</a:t>
            </a:r>
            <a:r>
              <a:rPr lang="el-GR" sz="3200" dirty="0" smtClean="0">
                <a:latin typeface="Times New Roman" pitchFamily="18" charset="0"/>
                <a:cs typeface="Times New Roman" pitchFamily="18" charset="0"/>
              </a:rPr>
              <a:t>; </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latin typeface="Times New Roman" pitchFamily="18" charset="0"/>
                <a:cs typeface="Times New Roman" pitchFamily="18" charset="0"/>
              </a:rPr>
              <a:t>	Η </a:t>
            </a:r>
            <a:r>
              <a:rPr lang="el-GR" dirty="0">
                <a:latin typeface="Times New Roman" pitchFamily="18" charset="0"/>
                <a:cs typeface="Times New Roman" pitchFamily="18" charset="0"/>
              </a:rPr>
              <a:t>Κωνσταντινούπολη ή Νέα Ρώμη βαθμιαία απέ-</a:t>
            </a:r>
          </a:p>
          <a:p>
            <a:pPr>
              <a:buNone/>
            </a:pPr>
            <a:r>
              <a:rPr lang="el-GR" dirty="0" err="1">
                <a:latin typeface="Times New Roman" pitchFamily="18" charset="0"/>
                <a:cs typeface="Times New Roman" pitchFamily="18" charset="0"/>
              </a:rPr>
              <a:t>κτησε</a:t>
            </a:r>
            <a:r>
              <a:rPr lang="el-GR" dirty="0">
                <a:latin typeface="Times New Roman" pitchFamily="18" charset="0"/>
                <a:cs typeface="Times New Roman" pitchFamily="18" charset="0"/>
              </a:rPr>
              <a:t> χαρακτηριστικά χριστιανικής πόλης, αφού </a:t>
            </a:r>
            <a:r>
              <a:rPr lang="el-GR" dirty="0" err="1">
                <a:latin typeface="Times New Roman" pitchFamily="18" charset="0"/>
                <a:cs typeface="Times New Roman" pitchFamily="18" charset="0"/>
              </a:rPr>
              <a:t>οικο</a:t>
            </a:r>
            <a:r>
              <a:rPr lang="el-GR" dirty="0">
                <a:latin typeface="Times New Roman" pitchFamily="18" charset="0"/>
                <a:cs typeface="Times New Roman" pitchFamily="18" charset="0"/>
              </a:rPr>
              <a:t>-</a:t>
            </a:r>
          </a:p>
          <a:p>
            <a:pPr>
              <a:buNone/>
            </a:pPr>
            <a:r>
              <a:rPr lang="el-GR" dirty="0">
                <a:latin typeface="Times New Roman" pitchFamily="18" charset="0"/>
                <a:cs typeface="Times New Roman" pitchFamily="18" charset="0"/>
              </a:rPr>
              <a:t>δομήθηκαν εκεί πολλές εκκλησίες. Παράλληλα η πόλη</a:t>
            </a:r>
          </a:p>
          <a:p>
            <a:pPr>
              <a:buNone/>
            </a:pPr>
            <a:r>
              <a:rPr lang="el-GR" dirty="0">
                <a:latin typeface="Times New Roman" pitchFamily="18" charset="0"/>
                <a:cs typeface="Times New Roman" pitchFamily="18" charset="0"/>
              </a:rPr>
              <a:t>αναπτύχθηκε ραγδαία: στις αρχές του 5ου αι. ο </a:t>
            </a:r>
            <a:r>
              <a:rPr lang="el-GR" dirty="0" err="1">
                <a:latin typeface="Times New Roman" pitchFamily="18" charset="0"/>
                <a:cs typeface="Times New Roman" pitchFamily="18" charset="0"/>
              </a:rPr>
              <a:t>πλη</a:t>
            </a:r>
            <a:r>
              <a:rPr lang="el-GR" dirty="0">
                <a:latin typeface="Times New Roman" pitchFamily="18" charset="0"/>
                <a:cs typeface="Times New Roman" pitchFamily="18" charset="0"/>
              </a:rPr>
              <a:t>-</a:t>
            </a:r>
          </a:p>
          <a:p>
            <a:pPr>
              <a:buNone/>
            </a:pPr>
            <a:r>
              <a:rPr lang="el-GR" dirty="0" err="1">
                <a:latin typeface="Times New Roman" pitchFamily="18" charset="0"/>
                <a:cs typeface="Times New Roman" pitchFamily="18" charset="0"/>
              </a:rPr>
              <a:t>θυσμός</a:t>
            </a:r>
            <a:r>
              <a:rPr lang="el-GR" dirty="0">
                <a:latin typeface="Times New Roman" pitchFamily="18" charset="0"/>
                <a:cs typeface="Times New Roman" pitchFamily="18" charset="0"/>
              </a:rPr>
              <a:t> της είχε αυξηθεί σε 150.000 ψυχές περίπου,</a:t>
            </a:r>
          </a:p>
          <a:p>
            <a:pPr>
              <a:buNone/>
            </a:pPr>
            <a:r>
              <a:rPr lang="el-GR" dirty="0">
                <a:latin typeface="Times New Roman" pitchFamily="18" charset="0"/>
                <a:cs typeface="Times New Roman" pitchFamily="18" charset="0"/>
              </a:rPr>
              <a:t>ενώ στα χρόνια του αυτοκράτορα Ιουστινιανού Α’</a:t>
            </a:r>
          </a:p>
          <a:p>
            <a:pPr>
              <a:buNone/>
            </a:pPr>
            <a:r>
              <a:rPr lang="el-GR" dirty="0">
                <a:latin typeface="Times New Roman" pitchFamily="18" charset="0"/>
                <a:cs typeface="Times New Roman" pitchFamily="18" charset="0"/>
              </a:rPr>
              <a:t>(527-565) αριθμούσε 300.000 κατοίκους, </a:t>
            </a:r>
            <a:r>
              <a:rPr lang="el-GR" dirty="0" smtClean="0">
                <a:latin typeface="Times New Roman" pitchFamily="18" charset="0"/>
                <a:cs typeface="Times New Roman" pitchFamily="18" charset="0"/>
              </a:rPr>
              <a:t>σύμφωνα </a:t>
            </a:r>
            <a:r>
              <a:rPr lang="el-GR" dirty="0">
                <a:latin typeface="Times New Roman" pitchFamily="18" charset="0"/>
                <a:cs typeface="Times New Roman" pitchFamily="18" charset="0"/>
              </a:rPr>
              <a:t>με τους μετριότερους υπολογισμούς. Έτσι η Νέα </a:t>
            </a:r>
            <a:r>
              <a:rPr lang="el-GR" dirty="0" err="1">
                <a:latin typeface="Times New Roman" pitchFamily="18" charset="0"/>
                <a:cs typeface="Times New Roman" pitchFamily="18" charset="0"/>
              </a:rPr>
              <a:t>Ρώ</a:t>
            </a:r>
            <a:r>
              <a:rPr lang="el-GR" dirty="0">
                <a:latin typeface="Times New Roman" pitchFamily="18" charset="0"/>
                <a:cs typeface="Times New Roman" pitchFamily="18" charset="0"/>
              </a:rPr>
              <a:t>-</a:t>
            </a:r>
          </a:p>
          <a:p>
            <a:pPr>
              <a:buNone/>
            </a:pPr>
            <a:r>
              <a:rPr lang="el-GR" dirty="0">
                <a:latin typeface="Times New Roman" pitchFamily="18" charset="0"/>
                <a:cs typeface="Times New Roman" pitchFamily="18" charset="0"/>
              </a:rPr>
              <a:t>μη μέσα σε δύο αιώνες ξεπέρασε το πρότυπό της, δη-</a:t>
            </a:r>
          </a:p>
          <a:p>
            <a:pPr>
              <a:buNone/>
            </a:pPr>
            <a:r>
              <a:rPr lang="el-GR" dirty="0">
                <a:latin typeface="Times New Roman" pitchFamily="18" charset="0"/>
                <a:cs typeface="Times New Roman" pitchFamily="18" charset="0"/>
              </a:rPr>
              <a:t>λαδή την Παλαιά Ρώμη.</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rmAutofit/>
          </a:bodyPr>
          <a:lstStyle/>
          <a:p>
            <a:r>
              <a:rPr lang="el-GR" sz="3200" dirty="0" smtClean="0">
                <a:latin typeface="Times New Roman" pitchFamily="18" charset="0"/>
                <a:cs typeface="Times New Roman" pitchFamily="18" charset="0"/>
              </a:rPr>
              <a:t>6) Ποιά </a:t>
            </a:r>
            <a:r>
              <a:rPr lang="el-GR" sz="3200" dirty="0" err="1" smtClean="0">
                <a:latin typeface="Times New Roman" pitchFamily="18" charset="0"/>
                <a:cs typeface="Times New Roman" pitchFamily="18" charset="0"/>
              </a:rPr>
              <a:t>εὐνοϊκὰ</a:t>
            </a:r>
            <a:r>
              <a:rPr lang="el-GR" sz="3200" dirty="0" smtClean="0">
                <a:latin typeface="Times New Roman" pitchFamily="18" charset="0"/>
                <a:cs typeface="Times New Roman" pitchFamily="18" charset="0"/>
              </a:rPr>
              <a:t> μέτρα </a:t>
            </a:r>
            <a:r>
              <a:rPr lang="el-GR" sz="3200" dirty="0" err="1" smtClean="0">
                <a:latin typeface="Times New Roman" pitchFamily="18" charset="0"/>
                <a:cs typeface="Times New Roman" pitchFamily="18" charset="0"/>
              </a:rPr>
              <a:t>πῆρε</a:t>
            </a:r>
            <a:r>
              <a:rPr lang="el-GR" sz="3200" dirty="0" smtClean="0">
                <a:latin typeface="Times New Roman" pitchFamily="18" charset="0"/>
                <a:cs typeface="Times New Roman" pitchFamily="18" charset="0"/>
              </a:rPr>
              <a:t> για τους </a:t>
            </a:r>
            <a:r>
              <a:rPr lang="el-GR" sz="3200" dirty="0" err="1" smtClean="0">
                <a:latin typeface="Times New Roman" pitchFamily="18" charset="0"/>
                <a:cs typeface="Times New Roman" pitchFamily="18" charset="0"/>
              </a:rPr>
              <a:t>χριστιανοὺς</a:t>
            </a:r>
            <a:r>
              <a:rPr lang="el-GR" sz="3200" dirty="0" smtClean="0">
                <a:latin typeface="Times New Roman" pitchFamily="18" charset="0"/>
                <a:cs typeface="Times New Roman" pitchFamily="18" charset="0"/>
              </a:rPr>
              <a:t> ὁ Μέγας </a:t>
            </a:r>
            <a:r>
              <a:rPr lang="el-GR" sz="3200" dirty="0" err="1" smtClean="0">
                <a:latin typeface="Times New Roman" pitchFamily="18" charset="0"/>
                <a:cs typeface="Times New Roman" pitchFamily="18" charset="0"/>
              </a:rPr>
              <a:t>Κωνσταντῖνος</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καὶ</a:t>
            </a:r>
            <a:r>
              <a:rPr lang="el-GR" sz="3200" dirty="0" smtClean="0">
                <a:latin typeface="Times New Roman" pitchFamily="18" charset="0"/>
                <a:cs typeface="Times New Roman" pitchFamily="18" charset="0"/>
              </a:rPr>
              <a:t> γιατί; </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latin typeface="Times New Roman" pitchFamily="18" charset="0"/>
                <a:cs typeface="Times New Roman" pitchFamily="18" charset="0"/>
              </a:rPr>
              <a:t>	Οι </a:t>
            </a:r>
            <a:r>
              <a:rPr lang="el-GR" dirty="0">
                <a:latin typeface="Times New Roman" pitchFamily="18" charset="0"/>
                <a:cs typeface="Times New Roman" pitchFamily="18" charset="0"/>
              </a:rPr>
              <a:t>οπαδοί του Χριστιανισμού συγκροτούσαν τη </a:t>
            </a:r>
            <a:r>
              <a:rPr lang="el-GR" dirty="0" err="1">
                <a:latin typeface="Times New Roman" pitchFamily="18" charset="0"/>
                <a:cs typeface="Times New Roman" pitchFamily="18" charset="0"/>
              </a:rPr>
              <a:t>δυ</a:t>
            </a:r>
            <a:r>
              <a:rPr lang="el-GR" dirty="0">
                <a:latin typeface="Times New Roman" pitchFamily="18" charset="0"/>
                <a:cs typeface="Times New Roman" pitchFamily="18" charset="0"/>
              </a:rPr>
              <a:t>-</a:t>
            </a:r>
          </a:p>
          <a:p>
            <a:pPr>
              <a:buNone/>
            </a:pPr>
            <a:r>
              <a:rPr lang="el-GR" dirty="0" err="1">
                <a:latin typeface="Times New Roman" pitchFamily="18" charset="0"/>
                <a:cs typeface="Times New Roman" pitchFamily="18" charset="0"/>
              </a:rPr>
              <a:t>ναμικότερη</a:t>
            </a:r>
            <a:r>
              <a:rPr lang="el-GR" dirty="0">
                <a:latin typeface="Times New Roman" pitchFamily="18" charset="0"/>
                <a:cs typeface="Times New Roman" pitchFamily="18" charset="0"/>
              </a:rPr>
              <a:t> πληθυσμιακή ομάδα της Ανατολής. Η νέα</a:t>
            </a:r>
          </a:p>
          <a:p>
            <a:pPr>
              <a:buNone/>
            </a:pPr>
            <a:r>
              <a:rPr lang="el-GR" dirty="0">
                <a:latin typeface="Times New Roman" pitchFamily="18" charset="0"/>
                <a:cs typeface="Times New Roman" pitchFamily="18" charset="0"/>
              </a:rPr>
              <a:t>αυτή θρησκεία φαινόταν ότι μπορούσε να </a:t>
            </a:r>
            <a:r>
              <a:rPr lang="el-GR" dirty="0" err="1">
                <a:latin typeface="Times New Roman" pitchFamily="18" charset="0"/>
                <a:cs typeface="Times New Roman" pitchFamily="18" charset="0"/>
              </a:rPr>
              <a:t>αποκατα</a:t>
            </a:r>
            <a:r>
              <a:rPr lang="el-GR" dirty="0">
                <a:latin typeface="Times New Roman" pitchFamily="18" charset="0"/>
                <a:cs typeface="Times New Roman" pitchFamily="18" charset="0"/>
              </a:rPr>
              <a:t>-</a:t>
            </a:r>
          </a:p>
          <a:p>
            <a:pPr>
              <a:buNone/>
            </a:pPr>
            <a:r>
              <a:rPr lang="el-GR" dirty="0">
                <a:latin typeface="Times New Roman" pitchFamily="18" charset="0"/>
                <a:cs typeface="Times New Roman" pitchFamily="18" charset="0"/>
              </a:rPr>
              <a:t>στήσει την κλονισμένη ενότητα του Ρωμαϊκού Κράτους.</a:t>
            </a:r>
          </a:p>
          <a:p>
            <a:pPr>
              <a:buNone/>
            </a:pPr>
            <a:r>
              <a:rPr lang="el-GR" dirty="0">
                <a:latin typeface="Times New Roman" pitchFamily="18" charset="0"/>
                <a:cs typeface="Times New Roman" pitchFamily="18" charset="0"/>
              </a:rPr>
              <a:t>Για τον λόγο αυτό ο Κωνσταντίνος έδειξε ευνοϊκή</a:t>
            </a:r>
          </a:p>
          <a:p>
            <a:pPr>
              <a:buNone/>
            </a:pPr>
            <a:r>
              <a:rPr lang="el-GR" dirty="0">
                <a:latin typeface="Times New Roman" pitchFamily="18" charset="0"/>
                <a:cs typeface="Times New Roman" pitchFamily="18" charset="0"/>
              </a:rPr>
              <a:t>στάση προς τον Χριστιανισμό. Συγκεκριμένα μετά τη</a:t>
            </a:r>
          </a:p>
          <a:p>
            <a:pPr>
              <a:buNone/>
            </a:pPr>
            <a:r>
              <a:rPr lang="el-GR" dirty="0">
                <a:latin typeface="Times New Roman" pitchFamily="18" charset="0"/>
                <a:cs typeface="Times New Roman" pitchFamily="18" charset="0"/>
              </a:rPr>
              <a:t>νίκη του επί του Μαξεντίου (312) μετέφερε το μονό-</a:t>
            </a:r>
          </a:p>
          <a:p>
            <a:pPr>
              <a:buNone/>
            </a:pPr>
            <a:r>
              <a:rPr lang="el-GR" dirty="0" err="1">
                <a:latin typeface="Times New Roman" pitchFamily="18" charset="0"/>
                <a:cs typeface="Times New Roman" pitchFamily="18" charset="0"/>
              </a:rPr>
              <a:t>γραμμα</a:t>
            </a:r>
            <a:r>
              <a:rPr lang="el-GR" dirty="0">
                <a:latin typeface="Times New Roman" pitchFamily="18" charset="0"/>
                <a:cs typeface="Times New Roman" pitchFamily="18" charset="0"/>
              </a:rPr>
              <a:t> του Χριστού (</a:t>
            </a:r>
            <a:r>
              <a:rPr lang="el-GR" b="1" dirty="0" err="1">
                <a:latin typeface="Times New Roman" pitchFamily="18" charset="0"/>
                <a:cs typeface="Times New Roman" pitchFamily="18" charset="0"/>
              </a:rPr>
              <a:t>Χριστόγραμμα</a:t>
            </a:r>
            <a:r>
              <a:rPr lang="el-GR" b="1" dirty="0">
                <a:latin typeface="Times New Roman" pitchFamily="18" charset="0"/>
                <a:cs typeface="Times New Roman" pitchFamily="18" charset="0"/>
              </a:rPr>
              <a:t>), σημαντικό</a:t>
            </a:r>
          </a:p>
          <a:p>
            <a:pPr>
              <a:buNone/>
            </a:pPr>
            <a:r>
              <a:rPr lang="el-GR" dirty="0">
                <a:latin typeface="Times New Roman" pitchFamily="18" charset="0"/>
                <a:cs typeface="Times New Roman" pitchFamily="18" charset="0"/>
              </a:rPr>
              <a:t>χριστιανικό σύμβολο, από τη στρατιωτική σημαία (</a:t>
            </a:r>
            <a:r>
              <a:rPr lang="el-GR" dirty="0" err="1">
                <a:latin typeface="Times New Roman" pitchFamily="18" charset="0"/>
                <a:cs typeface="Times New Roman" pitchFamily="18" charset="0"/>
              </a:rPr>
              <a:t>λά</a:t>
            </a:r>
            <a:r>
              <a:rPr lang="el-GR" dirty="0">
                <a:latin typeface="Times New Roman" pitchFamily="18" charset="0"/>
                <a:cs typeface="Times New Roman" pitchFamily="18" charset="0"/>
              </a:rPr>
              <a:t>-</a:t>
            </a:r>
          </a:p>
          <a:p>
            <a:pPr>
              <a:buNone/>
            </a:pPr>
            <a:r>
              <a:rPr lang="el-GR" dirty="0" err="1">
                <a:latin typeface="Times New Roman" pitchFamily="18" charset="0"/>
                <a:cs typeface="Times New Roman" pitchFamily="18" charset="0"/>
              </a:rPr>
              <a:t>βαρον</a:t>
            </a:r>
            <a:r>
              <a:rPr lang="el-GR" dirty="0">
                <a:latin typeface="Times New Roman" pitchFamily="18" charset="0"/>
                <a:cs typeface="Times New Roman" pitchFamily="18" charset="0"/>
              </a:rPr>
              <a:t>) στα νομίσματά του και εξέδωσε νόμους ευ-</a:t>
            </a:r>
          </a:p>
          <a:p>
            <a:pPr>
              <a:buNone/>
            </a:pPr>
            <a:r>
              <a:rPr lang="el-GR" dirty="0" err="1">
                <a:latin typeface="Times New Roman" pitchFamily="18" charset="0"/>
                <a:cs typeface="Times New Roman" pitchFamily="18" charset="0"/>
              </a:rPr>
              <a:t>νοϊκούς</a:t>
            </a:r>
            <a:r>
              <a:rPr lang="el-GR" dirty="0">
                <a:latin typeface="Times New Roman" pitchFamily="18" charset="0"/>
                <a:cs typeface="Times New Roman" pitchFamily="18" charset="0"/>
              </a:rPr>
              <a:t> για τους Χριστιανούς.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latin typeface="Times New Roman" pitchFamily="18" charset="0"/>
                <a:cs typeface="Times New Roman" pitchFamily="18" charset="0"/>
              </a:rPr>
              <a:t>7) Πώς αντιμετώπισαν </a:t>
            </a:r>
            <a:r>
              <a:rPr lang="el-GR" sz="3600" dirty="0" err="1" smtClean="0">
                <a:latin typeface="Times New Roman" pitchFamily="18" charset="0"/>
                <a:cs typeface="Times New Roman" pitchFamily="18" charset="0"/>
              </a:rPr>
              <a:t>οἱ</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ὀπαδοὶ</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τῆς</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ἀρχαίας</a:t>
            </a:r>
            <a:r>
              <a:rPr lang="el-GR" sz="3600" dirty="0" smtClean="0">
                <a:latin typeface="Times New Roman" pitchFamily="18" charset="0"/>
                <a:cs typeface="Times New Roman" pitchFamily="18" charset="0"/>
              </a:rPr>
              <a:t> θρησκείας </a:t>
            </a:r>
            <a:r>
              <a:rPr lang="el-GR" sz="3600" dirty="0" err="1" smtClean="0">
                <a:latin typeface="Times New Roman" pitchFamily="18" charset="0"/>
                <a:cs typeface="Times New Roman" pitchFamily="18" charset="0"/>
              </a:rPr>
              <a:t>τὴ</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στροφὴ</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τοῦ</a:t>
            </a:r>
            <a:r>
              <a:rPr lang="el-GR" sz="3600" dirty="0" smtClean="0">
                <a:latin typeface="Times New Roman" pitchFamily="18" charset="0"/>
                <a:cs typeface="Times New Roman" pitchFamily="18" charset="0"/>
              </a:rPr>
              <a:t> Κωνσταντίνου </a:t>
            </a:r>
            <a:r>
              <a:rPr lang="el-GR" sz="3600" dirty="0" err="1" smtClean="0">
                <a:latin typeface="Times New Roman" pitchFamily="18" charset="0"/>
                <a:cs typeface="Times New Roman" pitchFamily="18" charset="0"/>
              </a:rPr>
              <a:t>πρὸς</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τὸν</a:t>
            </a:r>
            <a:r>
              <a:rPr lang="el-GR" sz="3600" dirty="0" smtClean="0">
                <a:latin typeface="Times New Roman" pitchFamily="18" charset="0"/>
                <a:cs typeface="Times New Roman" pitchFamily="18" charset="0"/>
              </a:rPr>
              <a:t> Χριστιανισμό;</a:t>
            </a: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a:bodyPr>
          <a:lstStyle/>
          <a:p>
            <a:pPr algn="just">
              <a:buNone/>
            </a:pPr>
            <a:r>
              <a:rPr lang="el-GR" dirty="0" smtClean="0">
                <a:latin typeface="Times New Roman" pitchFamily="18" charset="0"/>
                <a:cs typeface="Times New Roman" pitchFamily="18" charset="0"/>
              </a:rPr>
              <a:t>		Πάντως η σθεναρή αντίσταση των οπαδών της αρχαίας θρησκείας που εντοπίζονται τόσο στην Ανατολή όσο και στη Δύση, ιδίως στους κόλπους της συγκλητικής αριστοκρατίας της Ρώμης, δεν επέτρεψε στον Κωνσταντίνο να υιοθετήσει μια καθαρή θρησκευτική στάση ως το τέλος της ζωής του.</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latin typeface="Times New Roman" pitchFamily="18" charset="0"/>
                <a:cs typeface="Times New Roman" pitchFamily="18" charset="0"/>
              </a:rPr>
              <a:t>8) Τί γνωρίζετε </a:t>
            </a:r>
            <a:r>
              <a:rPr lang="el-GR" sz="3600" dirty="0" err="1" smtClean="0">
                <a:latin typeface="Times New Roman" pitchFamily="18" charset="0"/>
                <a:cs typeface="Times New Roman" pitchFamily="18" charset="0"/>
              </a:rPr>
              <a:t>γιὰ</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τὸ</a:t>
            </a:r>
            <a:r>
              <a:rPr lang="el-GR" sz="3600" dirty="0" smtClean="0">
                <a:latin typeface="Times New Roman" pitchFamily="18" charset="0"/>
                <a:cs typeface="Times New Roman" pitchFamily="18" charset="0"/>
              </a:rPr>
              <a:t> διάταγμα </a:t>
            </a:r>
            <a:r>
              <a:rPr lang="el-GR" sz="3600" dirty="0" err="1" smtClean="0">
                <a:latin typeface="Times New Roman" pitchFamily="18" charset="0"/>
                <a:cs typeface="Times New Roman" pitchFamily="18" charset="0"/>
              </a:rPr>
              <a:t>τῶν</a:t>
            </a:r>
            <a:r>
              <a:rPr lang="el-GR" sz="3600" dirty="0" smtClean="0">
                <a:latin typeface="Times New Roman" pitchFamily="18" charset="0"/>
                <a:cs typeface="Times New Roman" pitchFamily="18" charset="0"/>
              </a:rPr>
              <a:t> Μεδιολάνων </a:t>
            </a:r>
            <a:r>
              <a:rPr lang="el-GR" sz="3600" dirty="0" err="1" smtClean="0">
                <a:latin typeface="Times New Roman" pitchFamily="18" charset="0"/>
                <a:cs typeface="Times New Roman" pitchFamily="18" charset="0"/>
              </a:rPr>
              <a:t>καὶ</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τὴν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ὁριστικὴ</a:t>
            </a:r>
            <a:r>
              <a:rPr lang="el-GR" sz="3600" dirty="0" smtClean="0">
                <a:latin typeface="Times New Roman" pitchFamily="18" charset="0"/>
                <a:cs typeface="Times New Roman" pitchFamily="18" charset="0"/>
              </a:rPr>
              <a:t> παύση </a:t>
            </a:r>
            <a:r>
              <a:rPr lang="el-GR" sz="3600" dirty="0" err="1" smtClean="0">
                <a:latin typeface="Times New Roman" pitchFamily="18" charset="0"/>
                <a:cs typeface="Times New Roman" pitchFamily="18" charset="0"/>
              </a:rPr>
              <a:t>τῶν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διωγμῶν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κατὰ</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τῶν</a:t>
            </a:r>
            <a:r>
              <a:rPr lang="el-GR" sz="3600" dirty="0" smtClean="0">
                <a:latin typeface="Times New Roman" pitchFamily="18" charset="0"/>
                <a:cs typeface="Times New Roman" pitchFamily="18" charset="0"/>
              </a:rPr>
              <a:t> </a:t>
            </a:r>
            <a:r>
              <a:rPr lang="el-GR" sz="3600" dirty="0" err="1" smtClean="0">
                <a:latin typeface="Times New Roman" pitchFamily="18" charset="0"/>
                <a:cs typeface="Times New Roman" pitchFamily="18" charset="0"/>
              </a:rPr>
              <a:t>Χριστιανῶν</a:t>
            </a:r>
            <a:r>
              <a:rPr lang="el-GR" sz="3600" dirty="0" smtClean="0">
                <a:latin typeface="Times New Roman" pitchFamily="18" charset="0"/>
                <a:cs typeface="Times New Roman" pitchFamily="18" charset="0"/>
              </a:rPr>
              <a:t>;</a:t>
            </a:r>
            <a:r>
              <a:rPr lang="el-GR" dirty="0" smtClean="0"/>
              <a:t> </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	</a:t>
            </a:r>
            <a:r>
              <a:rPr lang="el-GR" dirty="0" smtClean="0">
                <a:latin typeface="Times New Roman" pitchFamily="18" charset="0"/>
                <a:cs typeface="Times New Roman" pitchFamily="18" charset="0"/>
              </a:rPr>
              <a:t>Το </a:t>
            </a:r>
            <a:r>
              <a:rPr lang="el-GR" b="1" dirty="0" smtClean="0">
                <a:latin typeface="Times New Roman" pitchFamily="18" charset="0"/>
                <a:cs typeface="Times New Roman" pitchFamily="18" charset="0"/>
              </a:rPr>
              <a:t>Διάταγμα των Μεδιολάνων που βασίστηκε σε</a:t>
            </a:r>
          </a:p>
          <a:p>
            <a:pPr>
              <a:buNone/>
            </a:pPr>
            <a:r>
              <a:rPr lang="el-GR" dirty="0" smtClean="0">
                <a:latin typeface="Times New Roman" pitchFamily="18" charset="0"/>
                <a:cs typeface="Times New Roman" pitchFamily="18" charset="0"/>
              </a:rPr>
              <a:t>συμφωνία του Κωνσταντίνου και του </a:t>
            </a:r>
            <a:r>
              <a:rPr lang="el-GR" dirty="0" err="1" smtClean="0">
                <a:latin typeface="Times New Roman" pitchFamily="18" charset="0"/>
                <a:cs typeface="Times New Roman" pitchFamily="18" charset="0"/>
              </a:rPr>
              <a:t>Λικίνιου</a:t>
            </a:r>
            <a:r>
              <a:rPr lang="el-GR" dirty="0" smtClean="0">
                <a:latin typeface="Times New Roman" pitchFamily="18" charset="0"/>
                <a:cs typeface="Times New Roman" pitchFamily="18" charset="0"/>
              </a:rPr>
              <a:t> (313),</a:t>
            </a:r>
          </a:p>
          <a:p>
            <a:pPr>
              <a:buNone/>
            </a:pPr>
            <a:r>
              <a:rPr lang="el-GR" dirty="0" smtClean="0">
                <a:latin typeface="Times New Roman" pitchFamily="18" charset="0"/>
                <a:cs typeface="Times New Roman" pitchFamily="18" charset="0"/>
              </a:rPr>
              <a:t>αναγνώρισε στους Χριστιανούς ελευθερία άσκησης</a:t>
            </a:r>
          </a:p>
          <a:p>
            <a:pPr>
              <a:buNone/>
            </a:pPr>
            <a:r>
              <a:rPr lang="el-GR" dirty="0" smtClean="0">
                <a:latin typeface="Times New Roman" pitchFamily="18" charset="0"/>
                <a:cs typeface="Times New Roman" pitchFamily="18" charset="0"/>
              </a:rPr>
              <a:t>της λατρείας τους και έτσι εξίσωσε τα δικαιώματά τους</a:t>
            </a:r>
          </a:p>
          <a:p>
            <a:pPr>
              <a:buNone/>
            </a:pPr>
            <a:r>
              <a:rPr lang="el-GR" dirty="0" smtClean="0">
                <a:latin typeface="Times New Roman" pitchFamily="18" charset="0"/>
                <a:cs typeface="Times New Roman" pitchFamily="18" charset="0"/>
              </a:rPr>
              <a:t>με αυτά των άλλων θρησκειών του Ρωμαϊκού </a:t>
            </a:r>
            <a:r>
              <a:rPr lang="el-GR" dirty="0" err="1" smtClean="0">
                <a:latin typeface="Times New Roman" pitchFamily="18" charset="0"/>
                <a:cs typeface="Times New Roman" pitchFamily="18" charset="0"/>
              </a:rPr>
              <a:t>Κρά</a:t>
            </a:r>
            <a:r>
              <a:rPr lang="el-GR" dirty="0" smtClean="0">
                <a:latin typeface="Times New Roman" pitchFamily="18" charset="0"/>
                <a:cs typeface="Times New Roman" pitchFamily="18" charset="0"/>
              </a:rPr>
              <a:t>-</a:t>
            </a:r>
          </a:p>
          <a:p>
            <a:pPr>
              <a:buNone/>
            </a:pPr>
            <a:r>
              <a:rPr lang="el-GR" dirty="0" smtClean="0">
                <a:latin typeface="Times New Roman" pitchFamily="18" charset="0"/>
                <a:cs typeface="Times New Roman" pitchFamily="18" charset="0"/>
              </a:rPr>
              <a:t>τους. Οι διωγμοί Χριστιανών πάντως έπαυσαν </a:t>
            </a:r>
            <a:r>
              <a:rPr lang="el-GR" dirty="0" err="1" smtClean="0">
                <a:latin typeface="Times New Roman" pitchFamily="18" charset="0"/>
                <a:cs typeface="Times New Roman" pitchFamily="18" charset="0"/>
              </a:rPr>
              <a:t>εντε</a:t>
            </a:r>
            <a:r>
              <a:rPr lang="el-GR" dirty="0" smtClean="0">
                <a:latin typeface="Times New Roman" pitchFamily="18" charset="0"/>
                <a:cs typeface="Times New Roman" pitchFamily="18" charset="0"/>
              </a:rPr>
              <a:t>-</a:t>
            </a:r>
          </a:p>
          <a:p>
            <a:pPr>
              <a:buNone/>
            </a:pPr>
            <a:r>
              <a:rPr lang="el-GR" dirty="0" err="1" smtClean="0">
                <a:latin typeface="Times New Roman" pitchFamily="18" charset="0"/>
                <a:cs typeface="Times New Roman" pitchFamily="18" charset="0"/>
              </a:rPr>
              <a:t>λώς</a:t>
            </a:r>
            <a:r>
              <a:rPr lang="el-GR" dirty="0" smtClean="0">
                <a:latin typeface="Times New Roman" pitchFamily="18" charset="0"/>
                <a:cs typeface="Times New Roman" pitchFamily="18" charset="0"/>
              </a:rPr>
              <a:t>, μόνο όταν ο Κωνσταντίνος έγινε μονοκράτορας</a:t>
            </a:r>
          </a:p>
          <a:p>
            <a:pPr>
              <a:buNone/>
            </a:pPr>
            <a:r>
              <a:rPr lang="el-GR" dirty="0" smtClean="0">
                <a:latin typeface="Times New Roman" pitchFamily="18" charset="0"/>
                <a:cs typeface="Times New Roman" pitchFamily="18" charset="0"/>
              </a:rPr>
              <a:t>στο Ρωμαϊκό Κράτος (324).</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640</Words>
  <Application>Microsoft Office PowerPoint</Application>
  <PresentationFormat>Προβολή στην οθόνη (4:3)</PresentationFormat>
  <Paragraphs>94</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Διαφάνεια 1</vt:lpstr>
      <vt:lpstr>1) Ποια μέτρα πήρε ο Κωνσταντίνος για την ἀνόρθωση τοῦ κράτους; </vt:lpstr>
      <vt:lpstr>2. Πότε καὶ ποῦ ἵδρυσε ὁ Κωνσταντῖνος τὸ νέο διοικητικὸ κέντρο τοῦ κράτους του; </vt:lpstr>
      <vt:lpstr>3) Ποιοί λόγοι ὑπαγόρευσαν στὸν Κωνσταντῖνο τὴ μεταφορὰ τοῦ διοικητικοῦ κέντρου στην Ἀνατολή; </vt:lpstr>
      <vt:lpstr>4) Μὲ ποιόν τρόπο οἰκοδομήθηκε ἡ Κωνσταντινούπολη καὶ πότε ὁλοκληρώθηκαν τὰ ἔργα; </vt:lpstr>
      <vt:lpstr>5) Πώς ἐξελίχθηκε πληθυσμιακὰ ἡ Κωνσταντινούπολη μέχρι τὰ χρόνια τοῦ Ἰουστινιανοῦ; </vt:lpstr>
      <vt:lpstr>6) Ποιά εὐνοϊκὰ μέτρα πῆρε για τους χριστιανοὺς ὁ Μέγας Κωνσταντῖνος καὶ γιατί; </vt:lpstr>
      <vt:lpstr>7) Πώς αντιμετώπισαν οἱ ὀπαδοὶ τῆς ἀρχαίας θρησκείας τὴ στροφὴ τοῦ Κωνσταντίνου πρὸς τὸν Χριστιανισμό; </vt:lpstr>
      <vt:lpstr>8) Τί γνωρίζετε γιὰ τὸ διάταγμα τῶν Μεδιολάνων καὶ τὴν ὁριστικὴ παύση τῶν διωγμῶν κατὰ τῶν Χριστιανῶν; </vt:lpstr>
      <vt:lpstr>9) Τί γνωρίζετε γιὰ τὴ Σύνοδο τῆς Νίκαιας; </vt:lpstr>
      <vt:lpstr>Η Κωνσταντινούπολη προσωποποιημένη δείχνει τον ανδριάντα του Κωνσταντίνου ως «Ανίκητου Ήλιου». «Πεουτιγγέρειος Πίναξ» (Βιέννη, Αυστριακή Εθνική Βιβλιοθήκη).</vt:lpstr>
      <vt:lpstr>Η οικοδόμηση της Κωνσταντινούπολης </vt:lpstr>
      <vt:lpstr>Η συνοικία της Κωνσταντινούπολης Συκεαί (Πέραν ή Γαλατάς). Βιβλίο της Εκστρατείας του Σουλεϊμάν. Βιβλιοθήκη Πανεπιστημίου Κωνσταντινούπολης.</vt:lpstr>
      <vt:lpstr>Κ. Παλαμάς,Ο δωδεκάλογος του Γύφτου</vt:lpstr>
      <vt:lpstr>Αργυρό νόμισμα με το Χριστόγραμμα (στο επάνω μέρος της περικεφαλαίας του Κωνσταντίνου) και την ένσταυρη σφαίρα, σύμβολο της εκχριστιανισμένης Ρωμαϊκής Οικουμένης. Μόναχο, Νομισματική Συλλογή.</vt:lpstr>
      <vt:lpstr>Θρησκευτική στάση του Κωνσταντίνου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Ποια μέτρα πήρε ο Κωνσταντίνος για την ἀνόρθωση τοῦ κράτους; </dc:title>
  <dc:creator>tasos</dc:creator>
  <cp:lastModifiedBy>tasos</cp:lastModifiedBy>
  <cp:revision>48</cp:revision>
  <dcterms:created xsi:type="dcterms:W3CDTF">2023-10-17T19:32:52Z</dcterms:created>
  <dcterms:modified xsi:type="dcterms:W3CDTF">2023-10-18T19:55:18Z</dcterms:modified>
</cp:coreProperties>
</file>