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9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  <p:sp>
        <p:nvSpPr>
          <p:cNvPr id="32" name="31 - Ορθογώνιο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- Ορθογώνιο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39 - Ορθογώνιο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40 - Ορθογώνιο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41 - Ορθογώνιο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56" name="55 - Ορθογώνιο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64 - Ορθογώνιο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65 - Ορθογώνιο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66 - Ορθογώνιο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- Ελεύθερη σχεδίαση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- Ελεύθερη σχεδίαση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- Ελεύθερη σχεδίαση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- Ελεύθερη σχεδίαση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- Ελεύθερη σχεδίαση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- Ελεύθερη σχεδίαση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- Ελεύθερη σχεδίαση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- Ελεύθερη σχεδίαση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20 - Ελεύθερη σχεδίαση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- Ελεύθερη σχεδίαση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22 - Ελεύθερη σχεδίαση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23 - Ελεύθερη σχεδίαση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24 - Ελεύθερη σχεδίαση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25 - Ελεύθερη σχεδίαση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- Ελεύθερη σχεδίαση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  <p:sp>
        <p:nvSpPr>
          <p:cNvPr id="7" name="6 - Ορθογώνιο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8 - Ορθογώνιο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9 - Ορθογώνιο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- Ορθογώνιο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- Ορθογώνιο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  <p:sp>
        <p:nvSpPr>
          <p:cNvPr id="16" name="15 - Ορθογώνιο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16 - Ορθογώνιο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- Ορθογώνιο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- Ορθογώνιο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- Ορθογώνιο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- Ορθογώνιο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Ορθογώνιο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- Ορθογώνιο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29 - Ορθογώνιο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Ορθογώνιο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8 - Ευθεία γραμμή σύνδεσης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- Ομάδα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- Ευθεία γραμμή σύνδεσης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- Ευθεία γραμμή σύνδεσης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- Ευθεία γραμμή σύνδεσης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- Τίτλος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grpSp>
        <p:nvGrpSpPr>
          <p:cNvPr id="14" name="13 - Ομάδα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- Ευθεία γραμμή σύνδεσης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- Ευθεία γραμμή σύνδεσης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- Ευθεία γραμμή σύνδεσης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- Ομάδα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- Ευθεία γραμμή σύνδεσης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- Ευθεία γραμμή σύνδεσης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- Ευθεία γραμμή σύνδεσης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- Ορθογώνιο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14 - Ορθογώνιο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15 - Ορθογώνιο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16 - Ορθογώνιο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5536EDE-FCA8-4EB2-8BFA-360420603F7D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DC8B4BE3-D2BD-44EC-891A-977CC35EF3E5}" type="slidenum">
              <a:rPr lang="el-GR" smtClean="0"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latin typeface="Lucida Console" pitchFamily="49" charset="0"/>
              </a:rPr>
              <a:t>ΔΙΑΧΕΙΡΙΣΗ ΠΟΛΙΤΙΣΜΙΚΗΣ ΠΟΙΚΙΛΟΤΗΤΑΣ ΣΤΗ ΣΧΟΛΙΚΗ ΤΑΞΗ (2)</a:t>
            </a:r>
            <a:br>
              <a:rPr lang="el-GR" dirty="0"/>
            </a:b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l-GR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Γενικά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Lucida Console" pitchFamily="49" charset="0"/>
              </a:rPr>
              <a:t>Διαφοροποιημένη Παιδαγωγική</a:t>
            </a:r>
          </a:p>
          <a:p>
            <a:r>
              <a:rPr lang="el-GR" dirty="0" err="1">
                <a:latin typeface="Lucida Console" pitchFamily="49" charset="0"/>
              </a:rPr>
              <a:t>Εξωλεκτική</a:t>
            </a:r>
            <a:r>
              <a:rPr lang="el-GR" dirty="0">
                <a:latin typeface="Lucida Console" pitchFamily="49" charset="0"/>
              </a:rPr>
              <a:t> Επικοινωνία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46A9F4-8288-4E05-8000-0DEF0409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CE2A6B-3515-42B1-B404-C97D18581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Κάθε άνθρωπος μαθαίνει με διαφορετικούς ρυθμούς</a:t>
            </a:r>
          </a:p>
          <a:p>
            <a:r>
              <a:rPr lang="el-GR" dirty="0"/>
              <a:t>Ανομοιογενείς τάξεις</a:t>
            </a:r>
          </a:p>
          <a:p>
            <a:r>
              <a:rPr lang="el-GR" dirty="0"/>
              <a:t>Διαφορετικές μαθησιακές αφετηρίες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9111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91CBA04-E32A-4D5C-8DF0-0B2ADF531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Διαφοροποιημένη Παιδαγωγική</a:t>
            </a:r>
          </a:p>
        </p:txBody>
      </p:sp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3A59B0A4-7CE8-4969-BFD8-1EA8458C2B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2" r="25147"/>
          <a:stretch/>
        </p:blipFill>
        <p:spPr>
          <a:xfrm>
            <a:off x="1634480" y="1916832"/>
            <a:ext cx="5817840" cy="4312314"/>
          </a:xfrm>
          <a:prstGeom prst="rect">
            <a:avLst/>
          </a:prstGeom>
        </p:spPr>
      </p:pic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A7DD40D8-286F-4A84-AB89-B3CA66E50063}"/>
              </a:ext>
            </a:extLst>
          </p:cNvPr>
          <p:cNvSpPr/>
          <p:nvPr/>
        </p:nvSpPr>
        <p:spPr>
          <a:xfrm>
            <a:off x="2051720" y="2060848"/>
            <a:ext cx="187218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ΑΦΕΤΗΡΙΑ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E2E8B8-0BE8-4B6E-A6FE-7AB560E3E5BF}"/>
              </a:ext>
            </a:extLst>
          </p:cNvPr>
          <p:cNvSpPr txBox="1"/>
          <p:nvPr/>
        </p:nvSpPr>
        <p:spPr>
          <a:xfrm>
            <a:off x="2555776" y="342900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7455C2-0DBE-4AA2-9024-DE1D359D4BFB}"/>
              </a:ext>
            </a:extLst>
          </p:cNvPr>
          <p:cNvSpPr txBox="1"/>
          <p:nvPr/>
        </p:nvSpPr>
        <p:spPr>
          <a:xfrm>
            <a:off x="2483768" y="399577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6DEC75-5F27-4038-9681-5A1780DC2506}"/>
              </a:ext>
            </a:extLst>
          </p:cNvPr>
          <p:cNvSpPr txBox="1"/>
          <p:nvPr/>
        </p:nvSpPr>
        <p:spPr>
          <a:xfrm>
            <a:off x="1907704" y="3886200"/>
            <a:ext cx="308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0BC8EA-9463-4E43-B881-6A2BEC7D9ACB}"/>
              </a:ext>
            </a:extLst>
          </p:cNvPr>
          <p:cNvSpPr txBox="1"/>
          <p:nvPr/>
        </p:nvSpPr>
        <p:spPr>
          <a:xfrm>
            <a:off x="3012976" y="388620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126550-551D-4E09-BF91-AD84E7614125}"/>
              </a:ext>
            </a:extLst>
          </p:cNvPr>
          <p:cNvSpPr txBox="1"/>
          <p:nvPr/>
        </p:nvSpPr>
        <p:spPr>
          <a:xfrm>
            <a:off x="4283968" y="364502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0821F0-8946-4489-B15D-35C8631AE046}"/>
              </a:ext>
            </a:extLst>
          </p:cNvPr>
          <p:cNvSpPr txBox="1"/>
          <p:nvPr/>
        </p:nvSpPr>
        <p:spPr>
          <a:xfrm>
            <a:off x="3470176" y="434340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28588F-849E-4A0C-B4FD-90C7D530E3D5}"/>
              </a:ext>
            </a:extLst>
          </p:cNvPr>
          <p:cNvSpPr txBox="1"/>
          <p:nvPr/>
        </p:nvSpPr>
        <p:spPr>
          <a:xfrm>
            <a:off x="3622576" y="3717032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BBB119-5AE4-4811-912D-16DD5F4931B1}"/>
              </a:ext>
            </a:extLst>
          </p:cNvPr>
          <p:cNvSpPr txBox="1"/>
          <p:nvPr/>
        </p:nvSpPr>
        <p:spPr>
          <a:xfrm>
            <a:off x="6228184" y="30596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tx2">
                    <a:lumMod val="50000"/>
                  </a:schemeClr>
                </a:solidFill>
              </a:rPr>
              <a:t>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644498-2E88-42EF-912D-296D9C1FF0B2}"/>
              </a:ext>
            </a:extLst>
          </p:cNvPr>
          <p:cNvSpPr txBox="1"/>
          <p:nvPr/>
        </p:nvSpPr>
        <p:spPr>
          <a:xfrm>
            <a:off x="4572000" y="32120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tx2">
                    <a:lumMod val="50000"/>
                  </a:schemeClr>
                </a:solidFill>
              </a:rPr>
              <a:t>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21B2F5-8ED8-4FD6-8515-EE0CBB492F70}"/>
              </a:ext>
            </a:extLst>
          </p:cNvPr>
          <p:cNvSpPr txBox="1"/>
          <p:nvPr/>
        </p:nvSpPr>
        <p:spPr>
          <a:xfrm>
            <a:off x="5580112" y="33644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tx2">
                    <a:lumMod val="50000"/>
                  </a:schemeClr>
                </a:solidFill>
              </a:rPr>
              <a:t>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2FA6FB-4FAD-444A-91AF-0C9D420898DA}"/>
              </a:ext>
            </a:extLst>
          </p:cNvPr>
          <p:cNvSpPr txBox="1"/>
          <p:nvPr/>
        </p:nvSpPr>
        <p:spPr>
          <a:xfrm>
            <a:off x="5436096" y="35168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tx2">
                    <a:lumMod val="50000"/>
                  </a:schemeClr>
                </a:solidFill>
              </a:rPr>
              <a:t>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FFFD9B-D579-4D58-9D40-F0A063771BE5}"/>
              </a:ext>
            </a:extLst>
          </p:cNvPr>
          <p:cNvSpPr txBox="1"/>
          <p:nvPr/>
        </p:nvSpPr>
        <p:spPr>
          <a:xfrm>
            <a:off x="6228184" y="36692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tx2">
                    <a:lumMod val="50000"/>
                  </a:schemeClr>
                </a:solidFill>
              </a:rPr>
              <a:t>*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90C11E-303E-4A1D-9223-2FB43DF78797}"/>
              </a:ext>
            </a:extLst>
          </p:cNvPr>
          <p:cNvSpPr txBox="1"/>
          <p:nvPr/>
        </p:nvSpPr>
        <p:spPr>
          <a:xfrm>
            <a:off x="6990184" y="38216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tx2">
                    <a:lumMod val="50000"/>
                  </a:schemeClr>
                </a:solidFill>
              </a:rPr>
              <a:t>*</a:t>
            </a:r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B04E0E18-8ADE-4250-B2CE-344A5B643539}"/>
              </a:ext>
            </a:extLst>
          </p:cNvPr>
          <p:cNvSpPr/>
          <p:nvPr/>
        </p:nvSpPr>
        <p:spPr>
          <a:xfrm>
            <a:off x="5436118" y="2060848"/>
            <a:ext cx="187218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ΣΤΟΧΟΣ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762D12-003F-43C8-B87E-D07471BA5708}"/>
              </a:ext>
            </a:extLst>
          </p:cNvPr>
          <p:cNvSpPr txBox="1"/>
          <p:nvPr/>
        </p:nvSpPr>
        <p:spPr>
          <a:xfrm>
            <a:off x="1403648" y="142646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Γιατί;;;;;;</a:t>
            </a:r>
          </a:p>
        </p:txBody>
      </p:sp>
    </p:spTree>
    <p:extLst>
      <p:ext uri="{BB962C8B-B14F-4D97-AF65-F5344CB8AC3E}">
        <p14:creationId xmlns:p14="http://schemas.microsoft.com/office/powerpoint/2010/main" val="3983517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51983D0-DBA9-467E-B827-C9DFFB67D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ED74B8D-7C55-4EA4-87C5-0130037A1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Γιατί να διαφοροποιήσω;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Διαφορετικές γλώσσες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Διαφορετικές στάσεις προς το σχολείο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Διαφορετικό χαρακτήρα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Διαφορετικά κοινωνικά στρώματα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Διαφορετικά ενδιαφέροντα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Κατάκτηση γλώσσας σχολείου</a:t>
            </a:r>
          </a:p>
        </p:txBody>
      </p:sp>
    </p:spTree>
    <p:extLst>
      <p:ext uri="{BB962C8B-B14F-4D97-AF65-F5344CB8AC3E}">
        <p14:creationId xmlns:p14="http://schemas.microsoft.com/office/powerpoint/2010/main" val="205571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8526EE-A239-4233-AD71-71F620B34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3E10689-5098-41C1-9E4D-1C961A72B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l-GR" dirty="0"/>
              <a:t>Κλασσική παιδαγωγική        Έμφαση στο αποτέλεσμα </a:t>
            </a:r>
          </a:p>
          <a:p>
            <a:pPr marL="68580" indent="0">
              <a:buNone/>
            </a:pPr>
            <a:endParaRPr lang="el-GR" dirty="0"/>
          </a:p>
          <a:p>
            <a:pPr marL="68580" indent="0">
              <a:buNone/>
            </a:pPr>
            <a:r>
              <a:rPr lang="el-GR" dirty="0"/>
              <a:t>Διαφοροποιημένη παιδαγωγική        Έμφαση στη διαδικασία</a:t>
            </a:r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C84F85CE-1D8A-4126-899B-6FBED014E83F}"/>
              </a:ext>
            </a:extLst>
          </p:cNvPr>
          <p:cNvSpPr/>
          <p:nvPr/>
        </p:nvSpPr>
        <p:spPr>
          <a:xfrm>
            <a:off x="4860032" y="1988840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CA27FE29-D717-4CD0-AE83-5DFB80233977}"/>
              </a:ext>
            </a:extLst>
          </p:cNvPr>
          <p:cNvSpPr/>
          <p:nvPr/>
        </p:nvSpPr>
        <p:spPr>
          <a:xfrm>
            <a:off x="6300192" y="3501008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8801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34DD94-3258-4FE3-BE57-D2D6A402A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22ECF8B-43D8-42CD-9672-456447860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Βασικές αρχές: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Κάθε μαθητής έχει το δικό του προφίλ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Υπάρχει δικαίωμα στη διαφορετικότητα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Όλα τα παιδιά μπορούν!</a:t>
            </a:r>
          </a:p>
        </p:txBody>
      </p:sp>
    </p:spTree>
    <p:extLst>
      <p:ext uri="{BB962C8B-B14F-4D97-AF65-F5344CB8AC3E}">
        <p14:creationId xmlns:p14="http://schemas.microsoft.com/office/powerpoint/2010/main" val="1775748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4390FB-B7A4-4C61-8CC4-9E94BF88C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A164EE-8BE0-40E3-A0F5-AA7A2880D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Αρχικές ικανότητες παιδιού. Αρχικές γνώσεις. Σημείο αφετηρίας</a:t>
            </a:r>
          </a:p>
          <a:p>
            <a:r>
              <a:rPr lang="el-GR" dirty="0"/>
              <a:t>Με τι τρόπο χτίζει το κάθε παιδί τη μάθηση και τη γνώση</a:t>
            </a:r>
          </a:p>
          <a:p>
            <a:r>
              <a:rPr lang="el-GR" dirty="0"/>
              <a:t>Τι βιώματα έχει;</a:t>
            </a:r>
          </a:p>
          <a:p>
            <a:r>
              <a:rPr lang="el-GR" dirty="0"/>
              <a:t>Αυτόνομες πορείες κάθε παιδιού</a:t>
            </a:r>
          </a:p>
          <a:p>
            <a:r>
              <a:rPr lang="el-GR" dirty="0"/>
              <a:t>Διαμορφωτική αξιολόγηση (Τακτικές αξιολογήσεις των στόχων και επαναπροσδιορισμός τους, Αξιολόγηση δική μας ως δάσκαλοι)</a:t>
            </a:r>
          </a:p>
        </p:txBody>
      </p:sp>
    </p:spTree>
    <p:extLst>
      <p:ext uri="{BB962C8B-B14F-4D97-AF65-F5344CB8AC3E}">
        <p14:creationId xmlns:p14="http://schemas.microsoft.com/office/powerpoint/2010/main" val="4271182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016D01-B7A4-4DDE-B921-A795BC19F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D80CA31-3D10-4F27-A36D-9017D70C1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Κοινό στόχο αλλά αναγνωρίζουμε ότι ο καθένας θα τον κατακτήσει με διαφορετικό τρόπο.</a:t>
            </a:r>
          </a:p>
          <a:p>
            <a:r>
              <a:rPr lang="el-GR" dirty="0"/>
              <a:t>Άρα θέλουμε διαφορετικές μεθόδους (χρόνος, περιεχόμενο διδασκαλίας)</a:t>
            </a:r>
          </a:p>
          <a:p>
            <a:r>
              <a:rPr lang="el-GR" dirty="0"/>
              <a:t>Νοητικές προκλήσεις!!!!!</a:t>
            </a:r>
          </a:p>
        </p:txBody>
      </p:sp>
    </p:spTree>
    <p:extLst>
      <p:ext uri="{BB962C8B-B14F-4D97-AF65-F5344CB8AC3E}">
        <p14:creationId xmlns:p14="http://schemas.microsoft.com/office/powerpoint/2010/main" val="757891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4FE7AE-338F-4C34-BC56-C9741890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Διόρθωση λάθους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60EFA9-C2B3-4E71-B4E9-33550EAD1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Λάθος = Αποδεκτό</a:t>
            </a:r>
          </a:p>
          <a:p>
            <a:r>
              <a:rPr lang="el-GR" dirty="0"/>
              <a:t>Επαναλαμβάνουμε το σωστό</a:t>
            </a:r>
          </a:p>
        </p:txBody>
      </p:sp>
    </p:spTree>
    <p:extLst>
      <p:ext uri="{BB962C8B-B14F-4D97-AF65-F5344CB8AC3E}">
        <p14:creationId xmlns:p14="http://schemas.microsoft.com/office/powerpoint/2010/main" val="4028635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C39101-EAFD-4971-87B7-3651DB323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Κριτική!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A81731-7FD6-4195-AEAE-D99AD08D3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82930" indent="-514350">
              <a:buAutoNum type="arabicPeriod"/>
            </a:pPr>
            <a:r>
              <a:rPr lang="el-GR" dirty="0"/>
              <a:t>Όταν κάνεις διαφορετικά πράγματα μήπως καταστρατηγείται η αρχή της ισότητας;</a:t>
            </a:r>
          </a:p>
          <a:p>
            <a:pPr marL="582930" indent="-514350">
              <a:buAutoNum type="arabicPeriod"/>
            </a:pPr>
            <a:endParaRPr lang="el-GR" dirty="0"/>
          </a:p>
          <a:p>
            <a:pPr marL="582930" indent="-514350">
              <a:buAutoNum type="arabicPeriod"/>
            </a:pPr>
            <a:endParaRPr lang="el-GR" dirty="0"/>
          </a:p>
          <a:p>
            <a:pPr marL="582930" indent="-514350">
              <a:buAutoNum type="arabicPeriod"/>
            </a:pPr>
            <a:endParaRPr lang="el-GR" dirty="0"/>
          </a:p>
          <a:p>
            <a:pPr marL="582930" indent="-514350">
              <a:buAutoNum type="arabicPeriod"/>
            </a:pPr>
            <a:endParaRPr lang="el-GR" dirty="0"/>
          </a:p>
          <a:p>
            <a:pPr marL="582930" indent="-514350">
              <a:buAutoNum type="arabicPeriod"/>
            </a:pPr>
            <a:endParaRPr lang="el-GR" dirty="0"/>
          </a:p>
          <a:p>
            <a:pPr marL="582930" indent="-514350">
              <a:buAutoNum type="arabicPeriod"/>
            </a:pPr>
            <a:endParaRPr lang="el-GR" dirty="0"/>
          </a:p>
          <a:p>
            <a:pPr marL="582930" indent="-514350">
              <a:buAutoNum type="arabicPeriod"/>
            </a:pPr>
            <a:r>
              <a:rPr lang="el-GR" dirty="0"/>
              <a:t>Πολλή δουλειά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971960F-EC18-46C6-86F5-7FD35C518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636912"/>
            <a:ext cx="3888432" cy="2951219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98FBC09F-608E-4E78-AE5B-79BD545E5D6B}"/>
              </a:ext>
            </a:extLst>
          </p:cNvPr>
          <p:cNvSpPr/>
          <p:nvPr/>
        </p:nvSpPr>
        <p:spPr>
          <a:xfrm>
            <a:off x="4788024" y="2636912"/>
            <a:ext cx="2016224" cy="2951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870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E7D87C-072B-48D2-A3CA-CF611D64F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 λεκτική/</a:t>
            </a:r>
            <a:r>
              <a:rPr lang="el-GR" dirty="0" err="1"/>
              <a:t>εξωλεκτική</a:t>
            </a:r>
            <a:r>
              <a:rPr lang="el-GR" dirty="0"/>
              <a:t> επικοινωνία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AA0C7AB-A2AE-4748-9306-5F6A3B10F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Επικοινωνία έξω από τον αρθρωμένο λόγο</a:t>
            </a:r>
          </a:p>
          <a:p>
            <a:r>
              <a:rPr lang="el-GR" dirty="0"/>
              <a:t>Δείχνει σχέσεις (πώς λέμε κάτι)</a:t>
            </a:r>
          </a:p>
          <a:p>
            <a:r>
              <a:rPr lang="el-GR" dirty="0"/>
              <a:t>Το μεγαλύτερο κομμάτι της επικοινωνίας μας</a:t>
            </a:r>
          </a:p>
          <a:p>
            <a:r>
              <a:rPr lang="el-GR" dirty="0"/>
              <a:t>Δύσκολη η επίγνωση των μηνυμάτων που στέλνουμε </a:t>
            </a:r>
            <a:r>
              <a:rPr lang="el-GR" dirty="0" err="1"/>
              <a:t>εξωλεκτικά</a:t>
            </a:r>
            <a:r>
              <a:rPr lang="el-GR" dirty="0"/>
              <a:t>, αλλά οι εκπαιδευτικοί οφείλουμε να προσέχουμε</a:t>
            </a:r>
          </a:p>
          <a:p>
            <a:r>
              <a:rPr lang="el-GR" dirty="0"/>
              <a:t>Πολιτισμικά ευαίσθητη</a:t>
            </a:r>
          </a:p>
          <a:p>
            <a:r>
              <a:rPr lang="el-GR" dirty="0"/>
              <a:t>Πλαισιώνουμε </a:t>
            </a:r>
            <a:r>
              <a:rPr lang="el-GR" dirty="0" err="1"/>
              <a:t>εξωλεκτικά</a:t>
            </a:r>
            <a:r>
              <a:rPr lang="el-GR" dirty="0"/>
              <a:t> τα λόγια μας</a:t>
            </a:r>
          </a:p>
        </p:txBody>
      </p:sp>
    </p:spTree>
    <p:extLst>
      <p:ext uri="{BB962C8B-B14F-4D97-AF65-F5344CB8AC3E}">
        <p14:creationId xmlns:p14="http://schemas.microsoft.com/office/powerpoint/2010/main" val="4056935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Μετρό">
  <a:themeElements>
    <a:clrScheme name="Μετρό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Μετρό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Μετρό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2923</TotalTime>
  <Words>237</Words>
  <Application>Microsoft Office PowerPoint</Application>
  <PresentationFormat>Προβολή στην οθόνη (4:3)</PresentationFormat>
  <Paragraphs>65</Paragraphs>
  <Slides>12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9" baseType="lpstr">
      <vt:lpstr>Consolas</vt:lpstr>
      <vt:lpstr>Corbel</vt:lpstr>
      <vt:lpstr>Lucida Console</vt:lpstr>
      <vt:lpstr>Wingdings</vt:lpstr>
      <vt:lpstr>Wingdings 2</vt:lpstr>
      <vt:lpstr>Wingdings 3</vt:lpstr>
      <vt:lpstr>Μετρό</vt:lpstr>
      <vt:lpstr>ΔΙΑΧΕΙΡΙΣΗ ΠΟΛΙΤΙΣΜΙΚΗΣ ΠΟΙΚΙΛΟΤΗΤΑΣ ΣΤΗ ΣΧΟΛΙΚΗ ΤΑΞΗ (2) </vt:lpstr>
      <vt:lpstr>Γενικά</vt:lpstr>
      <vt:lpstr>Παρουσίαση του PowerPoint</vt:lpstr>
      <vt:lpstr>Διαφοροποιημένη Παιδαγωγική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Διόρθωση λάθους</vt:lpstr>
      <vt:lpstr>Κριτική!</vt:lpstr>
      <vt:lpstr>Μη λεκτική/εξωλεκτική επικοινωνία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ΔΙΑΧΕΙΡΙΣΗ ΠΟΛΙΤΙΣΜΙΚΗΣ ΠΟΙΚΙΛΟΤΗΤΑΣ ΣΤΗ ΣΧΟΛΙΚΗ ΤΑΞΗ (1)</dc:title>
  <dc:creator>emmy pc</dc:creator>
  <cp:lastModifiedBy>LENOVO</cp:lastModifiedBy>
  <cp:revision>12</cp:revision>
  <dcterms:created xsi:type="dcterms:W3CDTF">2024-09-23T09:55:40Z</dcterms:created>
  <dcterms:modified xsi:type="dcterms:W3CDTF">2026-09-30T10:44:58Z</dcterms:modified>
</cp:coreProperties>
</file>