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7" r:id="rId3"/>
    <p:sldId id="257" r:id="rId4"/>
    <p:sldId id="285" r:id="rId5"/>
    <p:sldId id="258" r:id="rId6"/>
    <p:sldId id="284" r:id="rId7"/>
    <p:sldId id="259" r:id="rId8"/>
    <p:sldId id="283" r:id="rId9"/>
    <p:sldId id="280" r:id="rId10"/>
    <p:sldId id="261" r:id="rId11"/>
    <p:sldId id="262" r:id="rId12"/>
    <p:sldId id="263" r:id="rId13"/>
    <p:sldId id="264" r:id="rId14"/>
    <p:sldId id="286" r:id="rId15"/>
    <p:sldId id="28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5210321F-0E2E-43FB-9A87-AAEE876B0B80}">
          <p14:sldIdLst>
            <p14:sldId id="256"/>
            <p14:sldId id="287"/>
            <p14:sldId id="257"/>
            <p14:sldId id="285"/>
            <p14:sldId id="258"/>
            <p14:sldId id="284"/>
            <p14:sldId id="259"/>
            <p14:sldId id="283"/>
            <p14:sldId id="280"/>
            <p14:sldId id="261"/>
            <p14:sldId id="262"/>
            <p14:sldId id="263"/>
            <p14:sldId id="264"/>
            <p14:sldId id="286"/>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8760BD7-0EE7-4390-9F40-6A6AA18DC49C}" type="datetimeFigureOut">
              <a:rPr lang="el-GR" smtClean="0"/>
              <a:t>20/10/2024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349733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8760BD7-0EE7-4390-9F40-6A6AA18DC49C}" type="datetimeFigureOut">
              <a:rPr lang="el-GR" smtClean="0"/>
              <a:t>20/10/2024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32849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8760BD7-0EE7-4390-9F40-6A6AA18DC49C}" type="datetimeFigureOut">
              <a:rPr lang="el-GR" smtClean="0"/>
              <a:t>20/10/2024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3186637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8760BD7-0EE7-4390-9F40-6A6AA18DC49C}" type="datetimeFigureOut">
              <a:rPr lang="el-GR" smtClean="0"/>
              <a:t>20/10/2024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3897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8760BD7-0EE7-4390-9F40-6A6AA18DC49C}" type="datetimeFigureOut">
              <a:rPr lang="el-GR" smtClean="0"/>
              <a:t>20/10/2024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4035976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760BD7-0EE7-4390-9F40-6A6AA18DC49C}" type="datetimeFigureOut">
              <a:rPr lang="el-GR" smtClean="0"/>
              <a:t>20/10/2024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83007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760BD7-0EE7-4390-9F40-6A6AA18DC49C}" type="datetimeFigureOut">
              <a:rPr lang="el-GR" smtClean="0"/>
              <a:t>20/10/2024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123426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8760BD7-0EE7-4390-9F40-6A6AA18DC49C}" type="datetimeFigureOut">
              <a:rPr lang="el-GR" smtClean="0"/>
              <a:t>20/10/2024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4140600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8760BD7-0EE7-4390-9F40-6A6AA18DC49C}" type="datetimeFigureOut">
              <a:rPr lang="el-GR" smtClean="0"/>
              <a:t>20/10/2024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400616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8760BD7-0EE7-4390-9F40-6A6AA18DC49C}" type="datetimeFigureOut">
              <a:rPr lang="el-GR" smtClean="0"/>
              <a:t>20/10/2024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51800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8760BD7-0EE7-4390-9F40-6A6AA18DC49C}" type="datetimeFigureOut">
              <a:rPr lang="el-GR" smtClean="0"/>
              <a:t>20/10/2024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408651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8760BD7-0EE7-4390-9F40-6A6AA18DC49C}" type="datetimeFigureOut">
              <a:rPr lang="el-GR" smtClean="0"/>
              <a:t>20/10/2024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05260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8760BD7-0EE7-4390-9F40-6A6AA18DC49C}" type="datetimeFigureOut">
              <a:rPr lang="el-GR" smtClean="0"/>
              <a:t>20/10/2024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02481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38760BD7-0EE7-4390-9F40-6A6AA18DC49C}" type="datetimeFigureOut">
              <a:rPr lang="el-GR" smtClean="0"/>
              <a:t>20/10/2024</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92571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8760BD7-0EE7-4390-9F40-6A6AA18DC49C}" type="datetimeFigureOut">
              <a:rPr lang="el-GR" smtClean="0"/>
              <a:t>20/10/2024</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363818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38760BD7-0EE7-4390-9F40-6A6AA18DC49C}" type="datetimeFigureOut">
              <a:rPr lang="el-GR" smtClean="0"/>
              <a:t>20/10/2024</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068321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8760BD7-0EE7-4390-9F40-6A6AA18DC49C}" type="datetimeFigureOut">
              <a:rPr lang="el-GR" smtClean="0"/>
              <a:t>20/10/2024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66003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8760BD7-0EE7-4390-9F40-6A6AA18DC49C}" type="datetimeFigureOut">
              <a:rPr lang="el-GR" smtClean="0"/>
              <a:t>20/10/2024</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6285293-BF37-4D27-9258-7057ECB7BC0D}" type="slidenum">
              <a:rPr lang="el-GR" smtClean="0"/>
              <a:t>‹#›</a:t>
            </a:fld>
            <a:endParaRPr lang="el-GR"/>
          </a:p>
        </p:txBody>
      </p:sp>
    </p:spTree>
    <p:extLst>
      <p:ext uri="{BB962C8B-B14F-4D97-AF65-F5344CB8AC3E}">
        <p14:creationId xmlns:p14="http://schemas.microsoft.com/office/powerpoint/2010/main" val="27064793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C92B46-0A57-47CD-8813-D25B67DC6311}"/>
              </a:ext>
            </a:extLst>
          </p:cNvPr>
          <p:cNvSpPr>
            <a:spLocks noGrp="1"/>
          </p:cNvSpPr>
          <p:nvPr>
            <p:ph type="ctrTitle"/>
          </p:nvPr>
        </p:nvSpPr>
        <p:spPr>
          <a:xfrm>
            <a:off x="1154955" y="1329813"/>
            <a:ext cx="8825658" cy="3329581"/>
          </a:xfrm>
        </p:spPr>
        <p:txBody>
          <a:bodyPr/>
          <a:lstStyle/>
          <a:p>
            <a:r>
              <a:rPr lang="el-GR" dirty="0">
                <a:latin typeface="Palatino Linotype" panose="02040502050505030304" pitchFamily="18" charset="0"/>
              </a:rPr>
              <a:t>Ρωμαϊκά </a:t>
            </a:r>
            <a:r>
              <a:rPr lang="el-GR" dirty="0" err="1">
                <a:latin typeface="Palatino Linotype" panose="02040502050505030304" pitchFamily="18" charset="0"/>
              </a:rPr>
              <a:t>Επύλλια</a:t>
            </a:r>
            <a:r>
              <a:rPr lang="el-GR" dirty="0">
                <a:latin typeface="Palatino Linotype" panose="02040502050505030304" pitchFamily="18" charset="0"/>
              </a:rPr>
              <a:t> ΚΦΙ501</a:t>
            </a:r>
          </a:p>
        </p:txBody>
      </p:sp>
      <p:sp>
        <p:nvSpPr>
          <p:cNvPr id="3" name="Υπότιτλος 2">
            <a:extLst>
              <a:ext uri="{FF2B5EF4-FFF2-40B4-BE49-F238E27FC236}">
                <a16:creationId xmlns:a16="http://schemas.microsoft.com/office/drawing/2014/main" id="{6FF3CE67-FDF1-443A-8FF7-C9B06B312DDE}"/>
              </a:ext>
            </a:extLst>
          </p:cNvPr>
          <p:cNvSpPr>
            <a:spLocks noGrp="1"/>
          </p:cNvSpPr>
          <p:nvPr>
            <p:ph type="subTitle" idx="1"/>
          </p:nvPr>
        </p:nvSpPr>
        <p:spPr/>
        <p:txBody>
          <a:bodyPr/>
          <a:lstStyle/>
          <a:p>
            <a:r>
              <a:rPr lang="el-GR" dirty="0" err="1">
                <a:latin typeface="Palatino Linotype" panose="02040502050505030304" pitchFamily="18" charset="0"/>
              </a:rPr>
              <a:t>συγγραφη</a:t>
            </a:r>
            <a:r>
              <a:rPr lang="el-GR" dirty="0">
                <a:latin typeface="Palatino Linotype" panose="02040502050505030304" pitchFamily="18" charset="0"/>
              </a:rPr>
              <a:t> </a:t>
            </a:r>
            <a:r>
              <a:rPr lang="el-GR" dirty="0" err="1">
                <a:latin typeface="Palatino Linotype" panose="02040502050505030304" pitchFamily="18" charset="0"/>
              </a:rPr>
              <a:t>ακαδημαϊκησ</a:t>
            </a:r>
            <a:r>
              <a:rPr lang="el-GR" dirty="0">
                <a:latin typeface="Palatino Linotype" panose="02040502050505030304" pitchFamily="18" charset="0"/>
              </a:rPr>
              <a:t> </a:t>
            </a:r>
            <a:r>
              <a:rPr lang="el-GR">
                <a:latin typeface="Palatino Linotype" panose="02040502050505030304" pitchFamily="18" charset="0"/>
              </a:rPr>
              <a:t>Εργασιασ </a:t>
            </a:r>
            <a:r>
              <a:rPr lang="el-GR" dirty="0">
                <a:latin typeface="Palatino Linotype" panose="02040502050505030304" pitchFamily="18" charset="0"/>
              </a:rPr>
              <a:t>(</a:t>
            </a:r>
            <a:r>
              <a:rPr lang="el-GR" dirty="0" err="1">
                <a:latin typeface="Palatino Linotype" panose="02040502050505030304" pitchFamily="18" charset="0"/>
              </a:rPr>
              <a:t>εβδομαδα</a:t>
            </a:r>
            <a:r>
              <a:rPr lang="el-GR" dirty="0">
                <a:latin typeface="Palatino Linotype" panose="02040502050505030304" pitchFamily="18" charset="0"/>
              </a:rPr>
              <a:t> 2)</a:t>
            </a:r>
          </a:p>
        </p:txBody>
      </p:sp>
    </p:spTree>
    <p:extLst>
      <p:ext uri="{BB962C8B-B14F-4D97-AF65-F5344CB8AC3E}">
        <p14:creationId xmlns:p14="http://schemas.microsoft.com/office/powerpoint/2010/main" val="32597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18" name="Picture 17">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2" name="Rectangle 21">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4" name="Rectangle 23">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l-GR"/>
          </a:p>
        </p:txBody>
      </p:sp>
      <p:pic>
        <p:nvPicPr>
          <p:cNvPr id="7" name="Θέση περιεχομένου 3" descr="Εικόνα που περιέχει κείμενο, στιγμιότυπο οθόνης, γραμματοσειρά, έγγραφο&#10;&#10;Περιγραφή που δημιουργήθηκε αυτόματα">
            <a:extLst>
              <a:ext uri="{FF2B5EF4-FFF2-40B4-BE49-F238E27FC236}">
                <a16:creationId xmlns:a16="http://schemas.microsoft.com/office/drawing/2014/main" id="{56DB230D-3C43-1E7B-FB89-11DACCE9E9E2}"/>
              </a:ext>
            </a:extLst>
          </p:cNvPr>
          <p:cNvPicPr>
            <a:picLocks noGrp="1" noChangeAspect="1"/>
          </p:cNvPicPr>
          <p:nvPr>
            <p:ph idx="1"/>
          </p:nvPr>
        </p:nvPicPr>
        <p:blipFill>
          <a:blip r:embed="rId7"/>
          <a:stretch>
            <a:fillRect/>
          </a:stretch>
        </p:blipFill>
        <p:spPr>
          <a:xfrm>
            <a:off x="-65315" y="335902"/>
            <a:ext cx="7528995" cy="5383763"/>
          </a:xfrm>
          <a:prstGeom prst="rect">
            <a:avLst/>
          </a:prstGeom>
          <a:effectLst/>
        </p:spPr>
      </p:pic>
    </p:spTree>
    <p:extLst>
      <p:ext uri="{BB962C8B-B14F-4D97-AF65-F5344CB8AC3E}">
        <p14:creationId xmlns:p14="http://schemas.microsoft.com/office/powerpoint/2010/main" val="141709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B6323F-75FD-4FFA-950D-6D013A6DC1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DA2C34EF-101A-44FE-8A31-E0A7F4776A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5C86EC89-02DB-4384-8A63-0EFFEFD1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17" name="Picture 16">
            <a:extLst>
              <a:ext uri="{FF2B5EF4-FFF2-40B4-BE49-F238E27FC236}">
                <a16:creationId xmlns:a16="http://schemas.microsoft.com/office/drawing/2014/main" id="{54BB1565-EB36-4D75-8888-72796286DC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871DF8C3-722E-49D1-87D5-E0FB1D6409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1" name="Rectangle 20">
            <a:extLst>
              <a:ext uri="{FF2B5EF4-FFF2-40B4-BE49-F238E27FC236}">
                <a16:creationId xmlns:a16="http://schemas.microsoft.com/office/drawing/2014/main" id="{93E59372-1F66-480B-ADD0-8000A0547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3" name="Rectangle 22">
            <a:extLst>
              <a:ext uri="{FF2B5EF4-FFF2-40B4-BE49-F238E27FC236}">
                <a16:creationId xmlns:a16="http://schemas.microsoft.com/office/drawing/2014/main" id="{51DC20DD-0224-434E-91DA-395B807D0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31">
            <a:extLst>
              <a:ext uri="{FF2B5EF4-FFF2-40B4-BE49-F238E27FC236}">
                <a16:creationId xmlns:a16="http://schemas.microsoft.com/office/drawing/2014/main" id="{BB5EE64C-1B5F-4C91-BF40-5CD149BAE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12E122C9-74FD-4763-BC56-6377E3DA7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l-GR"/>
          </a:p>
        </p:txBody>
      </p:sp>
      <p:pic>
        <p:nvPicPr>
          <p:cNvPr id="4" name="Θέση περιεχομένου 3">
            <a:extLst>
              <a:ext uri="{FF2B5EF4-FFF2-40B4-BE49-F238E27FC236}">
                <a16:creationId xmlns:a16="http://schemas.microsoft.com/office/drawing/2014/main" id="{EF0C31D6-A107-F704-139E-24381C73A2FA}"/>
              </a:ext>
            </a:extLst>
          </p:cNvPr>
          <p:cNvPicPr>
            <a:picLocks noGrp="1" noChangeAspect="1"/>
          </p:cNvPicPr>
          <p:nvPr>
            <p:ph idx="1"/>
          </p:nvPr>
        </p:nvPicPr>
        <p:blipFill>
          <a:blip r:embed="rId7"/>
          <a:stretch>
            <a:fillRect/>
          </a:stretch>
        </p:blipFill>
        <p:spPr>
          <a:xfrm>
            <a:off x="-189458" y="21736"/>
            <a:ext cx="7653139" cy="4188314"/>
          </a:xfrm>
          <a:prstGeom prst="rect">
            <a:avLst/>
          </a:prstGeom>
          <a:effectLst/>
        </p:spPr>
      </p:pic>
      <p:pic>
        <p:nvPicPr>
          <p:cNvPr id="6" name="Εικόνα 5">
            <a:extLst>
              <a:ext uri="{FF2B5EF4-FFF2-40B4-BE49-F238E27FC236}">
                <a16:creationId xmlns:a16="http://schemas.microsoft.com/office/drawing/2014/main" id="{15D6393D-79DC-15B4-431B-0EA126D48E44}"/>
              </a:ext>
            </a:extLst>
          </p:cNvPr>
          <p:cNvPicPr>
            <a:picLocks noChangeAspect="1"/>
          </p:cNvPicPr>
          <p:nvPr/>
        </p:nvPicPr>
        <p:blipFill>
          <a:blip r:embed="rId8"/>
          <a:stretch>
            <a:fillRect/>
          </a:stretch>
        </p:blipFill>
        <p:spPr>
          <a:xfrm>
            <a:off x="662903" y="5019675"/>
            <a:ext cx="6800777" cy="1605059"/>
          </a:xfrm>
          <a:prstGeom prst="rect">
            <a:avLst/>
          </a:prstGeom>
          <a:effectLst/>
        </p:spPr>
      </p:pic>
    </p:spTree>
    <p:extLst>
      <p:ext uri="{BB962C8B-B14F-4D97-AF65-F5344CB8AC3E}">
        <p14:creationId xmlns:p14="http://schemas.microsoft.com/office/powerpoint/2010/main" val="829746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B6323F-75FD-4FFA-950D-6D013A6DC1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8" name="Picture 14">
            <a:extLst>
              <a:ext uri="{FF2B5EF4-FFF2-40B4-BE49-F238E27FC236}">
                <a16:creationId xmlns:a16="http://schemas.microsoft.com/office/drawing/2014/main" id="{DA2C34EF-101A-44FE-8A31-E0A7F4776A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9" name="Oval 16">
            <a:extLst>
              <a:ext uri="{FF2B5EF4-FFF2-40B4-BE49-F238E27FC236}">
                <a16:creationId xmlns:a16="http://schemas.microsoft.com/office/drawing/2014/main" id="{5C86EC89-02DB-4384-8A63-0EFFEFD1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40" name="Picture 18">
            <a:extLst>
              <a:ext uri="{FF2B5EF4-FFF2-40B4-BE49-F238E27FC236}">
                <a16:creationId xmlns:a16="http://schemas.microsoft.com/office/drawing/2014/main" id="{54BB1565-EB36-4D75-8888-72796286DC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 name="Picture 20">
            <a:extLst>
              <a:ext uri="{FF2B5EF4-FFF2-40B4-BE49-F238E27FC236}">
                <a16:creationId xmlns:a16="http://schemas.microsoft.com/office/drawing/2014/main" id="{871DF8C3-722E-49D1-87D5-E0FB1D6409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a:extLst>
              <a:ext uri="{FF2B5EF4-FFF2-40B4-BE49-F238E27FC236}">
                <a16:creationId xmlns:a16="http://schemas.microsoft.com/office/drawing/2014/main" id="{93E59372-1F66-480B-ADD0-8000A0547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5" name="Rectangle 24">
            <a:extLst>
              <a:ext uri="{FF2B5EF4-FFF2-40B4-BE49-F238E27FC236}">
                <a16:creationId xmlns:a16="http://schemas.microsoft.com/office/drawing/2014/main" id="{51DC20DD-0224-434E-91DA-395B807D0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1">
            <a:extLst>
              <a:ext uri="{FF2B5EF4-FFF2-40B4-BE49-F238E27FC236}">
                <a16:creationId xmlns:a16="http://schemas.microsoft.com/office/drawing/2014/main" id="{BB5EE64C-1B5F-4C91-BF40-5CD149BAE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9" name="Freeform 5">
            <a:extLst>
              <a:ext uri="{FF2B5EF4-FFF2-40B4-BE49-F238E27FC236}">
                <a16:creationId xmlns:a16="http://schemas.microsoft.com/office/drawing/2014/main" id="{12E122C9-74FD-4763-BC56-6377E3DA7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l-GR"/>
          </a:p>
        </p:txBody>
      </p:sp>
      <p:pic>
        <p:nvPicPr>
          <p:cNvPr id="4" name="Θέση περιεχομένου 3">
            <a:extLst>
              <a:ext uri="{FF2B5EF4-FFF2-40B4-BE49-F238E27FC236}">
                <a16:creationId xmlns:a16="http://schemas.microsoft.com/office/drawing/2014/main" id="{571AFB3B-1DD7-9C89-A178-773724C888E5}"/>
              </a:ext>
            </a:extLst>
          </p:cNvPr>
          <p:cNvPicPr>
            <a:picLocks noGrp="1" noChangeAspect="1"/>
          </p:cNvPicPr>
          <p:nvPr>
            <p:ph idx="1"/>
          </p:nvPr>
        </p:nvPicPr>
        <p:blipFill>
          <a:blip r:embed="rId7"/>
          <a:stretch>
            <a:fillRect/>
          </a:stretch>
        </p:blipFill>
        <p:spPr>
          <a:xfrm>
            <a:off x="0" y="53449"/>
            <a:ext cx="7463681" cy="4890026"/>
          </a:xfrm>
          <a:prstGeom prst="rect">
            <a:avLst/>
          </a:prstGeom>
          <a:effectLst/>
        </p:spPr>
      </p:pic>
      <p:pic>
        <p:nvPicPr>
          <p:cNvPr id="8" name="Εικόνα 7">
            <a:extLst>
              <a:ext uri="{FF2B5EF4-FFF2-40B4-BE49-F238E27FC236}">
                <a16:creationId xmlns:a16="http://schemas.microsoft.com/office/drawing/2014/main" id="{FE4ECB66-3AB7-6B3D-48AB-B9614FA0F690}"/>
              </a:ext>
            </a:extLst>
          </p:cNvPr>
          <p:cNvPicPr>
            <a:picLocks noChangeAspect="1"/>
          </p:cNvPicPr>
          <p:nvPr/>
        </p:nvPicPr>
        <p:blipFill>
          <a:blip r:embed="rId8"/>
          <a:stretch>
            <a:fillRect/>
          </a:stretch>
        </p:blipFill>
        <p:spPr>
          <a:xfrm>
            <a:off x="711163" y="5257801"/>
            <a:ext cx="6270662" cy="1433912"/>
          </a:xfrm>
          <a:prstGeom prst="rect">
            <a:avLst/>
          </a:prstGeom>
          <a:effectLst/>
        </p:spPr>
      </p:pic>
    </p:spTree>
    <p:extLst>
      <p:ext uri="{BB962C8B-B14F-4D97-AF65-F5344CB8AC3E}">
        <p14:creationId xmlns:p14="http://schemas.microsoft.com/office/powerpoint/2010/main" val="284525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7B6323F-75FD-4FFA-950D-6D013A6DC1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9" name="Picture 18">
            <a:extLst>
              <a:ext uri="{FF2B5EF4-FFF2-40B4-BE49-F238E27FC236}">
                <a16:creationId xmlns:a16="http://schemas.microsoft.com/office/drawing/2014/main" id="{DA2C34EF-101A-44FE-8A31-E0A7F4776A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8" name="Oval 20">
            <a:extLst>
              <a:ext uri="{FF2B5EF4-FFF2-40B4-BE49-F238E27FC236}">
                <a16:creationId xmlns:a16="http://schemas.microsoft.com/office/drawing/2014/main" id="{5C86EC89-02DB-4384-8A63-0EFFEFD1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30" name="Picture 22">
            <a:extLst>
              <a:ext uri="{FF2B5EF4-FFF2-40B4-BE49-F238E27FC236}">
                <a16:creationId xmlns:a16="http://schemas.microsoft.com/office/drawing/2014/main" id="{54BB1565-EB36-4D75-8888-72796286DC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24">
            <a:extLst>
              <a:ext uri="{FF2B5EF4-FFF2-40B4-BE49-F238E27FC236}">
                <a16:creationId xmlns:a16="http://schemas.microsoft.com/office/drawing/2014/main" id="{871DF8C3-722E-49D1-87D5-E0FB1D6409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7" name="Rectangle 26">
            <a:extLst>
              <a:ext uri="{FF2B5EF4-FFF2-40B4-BE49-F238E27FC236}">
                <a16:creationId xmlns:a16="http://schemas.microsoft.com/office/drawing/2014/main" id="{93E59372-1F66-480B-ADD0-8000A0547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9" name="Rectangle 28">
            <a:extLst>
              <a:ext uri="{FF2B5EF4-FFF2-40B4-BE49-F238E27FC236}">
                <a16:creationId xmlns:a16="http://schemas.microsoft.com/office/drawing/2014/main" id="{51DC20DD-0224-434E-91DA-395B807D0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1">
            <a:extLst>
              <a:ext uri="{FF2B5EF4-FFF2-40B4-BE49-F238E27FC236}">
                <a16:creationId xmlns:a16="http://schemas.microsoft.com/office/drawing/2014/main" id="{BB5EE64C-1B5F-4C91-BF40-5CD149BAE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3" name="Freeform 5">
            <a:extLst>
              <a:ext uri="{FF2B5EF4-FFF2-40B4-BE49-F238E27FC236}">
                <a16:creationId xmlns:a16="http://schemas.microsoft.com/office/drawing/2014/main" id="{12E122C9-74FD-4763-BC56-6377E3DA7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l-GR"/>
          </a:p>
        </p:txBody>
      </p:sp>
      <p:pic>
        <p:nvPicPr>
          <p:cNvPr id="8" name="Θέση περιεχομένου 7">
            <a:extLst>
              <a:ext uri="{FF2B5EF4-FFF2-40B4-BE49-F238E27FC236}">
                <a16:creationId xmlns:a16="http://schemas.microsoft.com/office/drawing/2014/main" id="{3D950E1C-790A-01CF-B812-4B487346D5BE}"/>
              </a:ext>
            </a:extLst>
          </p:cNvPr>
          <p:cNvPicPr>
            <a:picLocks noGrp="1" noChangeAspect="1"/>
          </p:cNvPicPr>
          <p:nvPr>
            <p:ph idx="1"/>
          </p:nvPr>
        </p:nvPicPr>
        <p:blipFill>
          <a:blip r:embed="rId7"/>
          <a:stretch>
            <a:fillRect/>
          </a:stretch>
        </p:blipFill>
        <p:spPr>
          <a:xfrm>
            <a:off x="-428625" y="-2"/>
            <a:ext cx="8037629" cy="3306367"/>
          </a:xfrm>
          <a:prstGeom prst="rect">
            <a:avLst/>
          </a:prstGeom>
          <a:effectLst/>
        </p:spPr>
      </p:pic>
      <p:pic>
        <p:nvPicPr>
          <p:cNvPr id="12" name="Εικόνα 11">
            <a:extLst>
              <a:ext uri="{FF2B5EF4-FFF2-40B4-BE49-F238E27FC236}">
                <a16:creationId xmlns:a16="http://schemas.microsoft.com/office/drawing/2014/main" id="{55E78EA1-5232-79F9-AF10-6AE133E690A2}"/>
              </a:ext>
            </a:extLst>
          </p:cNvPr>
          <p:cNvPicPr>
            <a:picLocks noChangeAspect="1"/>
          </p:cNvPicPr>
          <p:nvPr/>
        </p:nvPicPr>
        <p:blipFill>
          <a:blip r:embed="rId8"/>
          <a:stretch>
            <a:fillRect/>
          </a:stretch>
        </p:blipFill>
        <p:spPr>
          <a:xfrm>
            <a:off x="-306557" y="3501360"/>
            <a:ext cx="8707607" cy="3356640"/>
          </a:xfrm>
          <a:prstGeom prst="rect">
            <a:avLst/>
          </a:prstGeom>
          <a:effectLst/>
        </p:spPr>
      </p:pic>
    </p:spTree>
    <p:extLst>
      <p:ext uri="{BB962C8B-B14F-4D97-AF65-F5344CB8AC3E}">
        <p14:creationId xmlns:p14="http://schemas.microsoft.com/office/powerpoint/2010/main" val="3769135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B6323F-75FD-4FFA-950D-6D013A6DC1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DA2C34EF-101A-44FE-8A31-E0A7F4776A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5C86EC89-02DB-4384-8A63-0EFFEFD1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17" name="Picture 16">
            <a:extLst>
              <a:ext uri="{FF2B5EF4-FFF2-40B4-BE49-F238E27FC236}">
                <a16:creationId xmlns:a16="http://schemas.microsoft.com/office/drawing/2014/main" id="{54BB1565-EB36-4D75-8888-72796286DC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871DF8C3-722E-49D1-87D5-E0FB1D6409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8" name="Rectangle 20">
            <a:extLst>
              <a:ext uri="{FF2B5EF4-FFF2-40B4-BE49-F238E27FC236}">
                <a16:creationId xmlns:a16="http://schemas.microsoft.com/office/drawing/2014/main" id="{93E59372-1F66-480B-ADD0-8000A0547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9" name="Rectangle 22">
            <a:extLst>
              <a:ext uri="{FF2B5EF4-FFF2-40B4-BE49-F238E27FC236}">
                <a16:creationId xmlns:a16="http://schemas.microsoft.com/office/drawing/2014/main" id="{51DC20DD-0224-434E-91DA-395B807D0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31">
            <a:extLst>
              <a:ext uri="{FF2B5EF4-FFF2-40B4-BE49-F238E27FC236}">
                <a16:creationId xmlns:a16="http://schemas.microsoft.com/office/drawing/2014/main" id="{BB5EE64C-1B5F-4C91-BF40-5CD149BAE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12E122C9-74FD-4763-BC56-6377E3DA7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l-GR"/>
          </a:p>
        </p:txBody>
      </p:sp>
      <p:pic>
        <p:nvPicPr>
          <p:cNvPr id="4" name="Θέση περιεχομένου 3">
            <a:extLst>
              <a:ext uri="{FF2B5EF4-FFF2-40B4-BE49-F238E27FC236}">
                <a16:creationId xmlns:a16="http://schemas.microsoft.com/office/drawing/2014/main" id="{1C5505BC-10C6-2097-7D53-C894DBF0D35B}"/>
              </a:ext>
            </a:extLst>
          </p:cNvPr>
          <p:cNvPicPr>
            <a:picLocks noGrp="1" noChangeAspect="1"/>
          </p:cNvPicPr>
          <p:nvPr>
            <p:ph idx="1"/>
          </p:nvPr>
        </p:nvPicPr>
        <p:blipFill>
          <a:blip r:embed="rId7"/>
          <a:stretch>
            <a:fillRect/>
          </a:stretch>
        </p:blipFill>
        <p:spPr>
          <a:xfrm>
            <a:off x="-176323" y="109884"/>
            <a:ext cx="7529623" cy="3709642"/>
          </a:xfrm>
          <a:prstGeom prst="rect">
            <a:avLst/>
          </a:prstGeom>
          <a:effectLst/>
        </p:spPr>
      </p:pic>
      <p:pic>
        <p:nvPicPr>
          <p:cNvPr id="6" name="Εικόνα 5">
            <a:extLst>
              <a:ext uri="{FF2B5EF4-FFF2-40B4-BE49-F238E27FC236}">
                <a16:creationId xmlns:a16="http://schemas.microsoft.com/office/drawing/2014/main" id="{0B3031D3-82ED-6149-F61A-6D0D87B7E296}"/>
              </a:ext>
            </a:extLst>
          </p:cNvPr>
          <p:cNvPicPr>
            <a:picLocks noChangeAspect="1"/>
          </p:cNvPicPr>
          <p:nvPr/>
        </p:nvPicPr>
        <p:blipFill>
          <a:blip r:embed="rId8"/>
          <a:stretch>
            <a:fillRect/>
          </a:stretch>
        </p:blipFill>
        <p:spPr>
          <a:xfrm>
            <a:off x="-504825" y="4162425"/>
            <a:ext cx="7968506" cy="2468855"/>
          </a:xfrm>
          <a:prstGeom prst="rect">
            <a:avLst/>
          </a:prstGeom>
          <a:effectLst/>
        </p:spPr>
      </p:pic>
    </p:spTree>
    <p:extLst>
      <p:ext uri="{BB962C8B-B14F-4D97-AF65-F5344CB8AC3E}">
        <p14:creationId xmlns:p14="http://schemas.microsoft.com/office/powerpoint/2010/main" val="1073967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1" name="Picture 40">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3" name="Oval 42">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45" name="Picture 44">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7" name="Picture 46">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9" name="Rectangle 48">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20" name="Θέση περιεχομένου 19" descr="Εικόνα που περιέχει κείμενο, καρτούν, στιγμιότυπο οθόνης, αφίσα">
            <a:extLst>
              <a:ext uri="{FF2B5EF4-FFF2-40B4-BE49-F238E27FC236}">
                <a16:creationId xmlns:a16="http://schemas.microsoft.com/office/drawing/2014/main" id="{C903269A-1EAC-4675-64C7-A6237F5192AB}"/>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t="17795" r="2" b="2"/>
          <a:stretch/>
        </p:blipFill>
        <p:spPr>
          <a:xfrm>
            <a:off x="607848" y="609601"/>
            <a:ext cx="6946288"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42808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587BA94-2286-49F1-9F09-56F30C5BCC77}"/>
              </a:ext>
            </a:extLst>
          </p:cNvPr>
          <p:cNvSpPr>
            <a:spLocks noGrp="1"/>
          </p:cNvSpPr>
          <p:nvPr>
            <p:ph idx="1"/>
          </p:nvPr>
        </p:nvSpPr>
        <p:spPr>
          <a:xfrm>
            <a:off x="0" y="0"/>
            <a:ext cx="12192000" cy="6858000"/>
          </a:xfrm>
        </p:spPr>
        <p:txBody>
          <a:bodyPr>
            <a:normAutofit/>
          </a:bodyPr>
          <a:lstStyle/>
          <a:p>
            <a:pPr marL="0" indent="0" algn="just">
              <a:buNone/>
            </a:pPr>
            <a:r>
              <a:rPr lang="el-GR" dirty="0">
                <a:latin typeface="Palatino Linotype" panose="02040502050505030304" pitchFamily="18" charset="0"/>
              </a:rPr>
              <a:t>Με τη συγγραφή της ακαδημαϊκής εργασίας καταδεικνύεται η ικανότητα του γράφοντος:</a:t>
            </a:r>
          </a:p>
          <a:p>
            <a:pPr marL="0" indent="0" algn="just">
              <a:buNone/>
            </a:pPr>
            <a:endParaRPr lang="el-GR" dirty="0">
              <a:latin typeface="Palatino Linotype" panose="02040502050505030304" pitchFamily="18" charset="0"/>
            </a:endParaRPr>
          </a:p>
          <a:p>
            <a:pPr algn="just"/>
            <a:r>
              <a:rPr lang="el-GR" dirty="0">
                <a:latin typeface="Palatino Linotype" panose="02040502050505030304" pitchFamily="18" charset="0"/>
              </a:rPr>
              <a:t>να επεξεργάζεται αυτοδύναμα το θέμα που του έχει δοθεί</a:t>
            </a:r>
          </a:p>
          <a:p>
            <a:pPr algn="just"/>
            <a:r>
              <a:rPr lang="el-GR" dirty="0">
                <a:latin typeface="Palatino Linotype" panose="02040502050505030304" pitchFamily="18" charset="0"/>
              </a:rPr>
              <a:t>να βρίσκει και να χρησιμοποιεί </a:t>
            </a:r>
            <a:r>
              <a:rPr lang="el-GR" dirty="0">
                <a:solidFill>
                  <a:srgbClr val="FF0000"/>
                </a:solidFill>
                <a:latin typeface="Palatino Linotype" panose="02040502050505030304" pitchFamily="18" charset="0"/>
              </a:rPr>
              <a:t>παραγωγικά</a:t>
            </a:r>
            <a:r>
              <a:rPr lang="el-GR" dirty="0">
                <a:latin typeface="Palatino Linotype" panose="02040502050505030304" pitchFamily="18" charset="0"/>
              </a:rPr>
              <a:t> την απαραίτητη βιβλιογραφία (πρωτογενής και δευτερογενής)</a:t>
            </a:r>
          </a:p>
          <a:p>
            <a:pPr algn="just"/>
            <a:r>
              <a:rPr lang="el-GR" dirty="0">
                <a:latin typeface="Palatino Linotype" panose="02040502050505030304" pitchFamily="18" charset="0"/>
              </a:rPr>
              <a:t>να δομεί το περιεχόμενο με τον κατάλληλο τρόπο (δομή)</a:t>
            </a:r>
          </a:p>
          <a:p>
            <a:pPr algn="just"/>
            <a:r>
              <a:rPr lang="el-GR" dirty="0">
                <a:latin typeface="Palatino Linotype" panose="02040502050505030304" pitchFamily="18" charset="0"/>
              </a:rPr>
              <a:t>να περιορίζει την ανάπτυξή του στην αναγκαία έκταση (τήρηση του ορίου των λέξεων)</a:t>
            </a:r>
          </a:p>
          <a:p>
            <a:pPr algn="just"/>
            <a:r>
              <a:rPr lang="el-GR" dirty="0">
                <a:latin typeface="Palatino Linotype" panose="02040502050505030304" pitchFamily="18" charset="0"/>
              </a:rPr>
              <a:t>να γράφει με τρόπο γλωσσικά ορθό (έκφραση </a:t>
            </a:r>
            <a:r>
              <a:rPr lang="el-GR">
                <a:latin typeface="Palatino Linotype" panose="02040502050505030304" pitchFamily="18" charset="0"/>
              </a:rPr>
              <a:t>και ύφος)</a:t>
            </a:r>
            <a:endParaRPr lang="el-GR" dirty="0">
              <a:latin typeface="Palatino Linotype" panose="02040502050505030304" pitchFamily="18" charset="0"/>
            </a:endParaRPr>
          </a:p>
          <a:p>
            <a:pPr algn="just"/>
            <a:r>
              <a:rPr lang="el-GR" dirty="0">
                <a:latin typeface="Palatino Linotype" panose="02040502050505030304" pitchFamily="18" charset="0"/>
              </a:rPr>
              <a:t>να γράφει κατανοητά για τον αναγνώστη στον οποίο απευθύνεται (σαφήνεια)</a:t>
            </a:r>
          </a:p>
          <a:p>
            <a:pPr algn="just"/>
            <a:r>
              <a:rPr lang="el-GR" dirty="0">
                <a:latin typeface="Palatino Linotype" panose="02040502050505030304" pitchFamily="18" charset="0"/>
              </a:rPr>
              <a:t>να παρουσιάζει τα συμπεράσματά του με τρόπο εύληπτο και σαφή (κυρίως στο τελευταίο μέρος)</a:t>
            </a:r>
          </a:p>
          <a:p>
            <a:pPr algn="just"/>
            <a:r>
              <a:rPr lang="el-GR" dirty="0">
                <a:latin typeface="Palatino Linotype" panose="02040502050505030304" pitchFamily="18" charset="0"/>
              </a:rPr>
              <a:t>να παραπέμπει και να παραθέτει με τρόπο ορθό και ενιαίο (σύμφωνα με τις οδηγίες που του έχουν δοθεί)</a:t>
            </a:r>
          </a:p>
          <a:p>
            <a:pPr algn="just"/>
            <a:r>
              <a:rPr lang="el-GR" dirty="0">
                <a:latin typeface="Palatino Linotype" panose="02040502050505030304" pitchFamily="18" charset="0"/>
              </a:rPr>
              <a:t>να δίνει στο κείμενο μια ενιαία εξωτερική όψη (σύμφωνα με τις οδηγίες που του έχουν δοθεί)</a:t>
            </a:r>
          </a:p>
        </p:txBody>
      </p:sp>
    </p:spTree>
    <p:extLst>
      <p:ext uri="{BB962C8B-B14F-4D97-AF65-F5344CB8AC3E}">
        <p14:creationId xmlns:p14="http://schemas.microsoft.com/office/powerpoint/2010/main" val="59900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B6343D1-A0DE-4649-9F52-9383937EC635}"/>
              </a:ext>
            </a:extLst>
          </p:cNvPr>
          <p:cNvSpPr>
            <a:spLocks noGrp="1"/>
          </p:cNvSpPr>
          <p:nvPr>
            <p:ph idx="1"/>
          </p:nvPr>
        </p:nvSpPr>
        <p:spPr>
          <a:xfrm>
            <a:off x="0" y="0"/>
            <a:ext cx="12192000" cy="6858000"/>
          </a:xfrm>
        </p:spPr>
        <p:txBody>
          <a:bodyPr>
            <a:normAutofit/>
          </a:bodyPr>
          <a:lstStyle/>
          <a:p>
            <a:pPr marL="0" indent="0" algn="just">
              <a:buNone/>
            </a:pPr>
            <a:r>
              <a:rPr lang="el-GR" b="1" dirty="0">
                <a:solidFill>
                  <a:srgbClr val="FF0000"/>
                </a:solidFill>
                <a:latin typeface="Palatino Linotype" panose="02040502050505030304" pitchFamily="18" charset="0"/>
              </a:rPr>
              <a:t>Εισαγωγή</a:t>
            </a:r>
          </a:p>
          <a:p>
            <a:pPr marL="0" indent="0" algn="just">
              <a:buNone/>
            </a:pPr>
            <a:r>
              <a:rPr lang="el-GR" dirty="0">
                <a:latin typeface="Palatino Linotype" panose="02040502050505030304" pitchFamily="18" charset="0"/>
              </a:rPr>
              <a:t>Στην αρχαιότητα ο λογοτεχνικός τόπος της έκφρασης, ορισμένος σύμφωνα με τους </a:t>
            </a:r>
            <a:r>
              <a:rPr lang="el-GR" dirty="0" err="1">
                <a:latin typeface="Palatino Linotype" panose="02040502050505030304" pitchFamily="18" charset="0"/>
              </a:rPr>
              <a:t>ρητοροδιδάσκαλους</a:t>
            </a:r>
            <a:r>
              <a:rPr lang="el-GR" dirty="0">
                <a:latin typeface="Palatino Linotype" panose="02040502050505030304" pitchFamily="18" charset="0"/>
              </a:rPr>
              <a:t> ως ο περιγραφικός λόγος που επιτυγχάνει να φέρει ένα θέμα μπροστά στα μάτια του κοινού με εικαστική ζωντάνια, είχε πολλές και διάφορες μορφές ενώ τα θέματα μιας έκφρασης, όπως αυτά παρατίθενται στα αρχαία εγχειρίδια ρητορικής, περιλάμβαναν κυρίως πρόσωπα, πράξεις, τοποθεσίες, εποχές, γεγονότα, φυτά, ζώα, εορταστικά θεάματα και πολλά άλλα μεταξύ των οποίων και έργα τέχνης. Στη σύγχρονη λογοτεχνική κριτική, όμως, έκφραση είναι ένα κείμενο ή </a:t>
            </a:r>
            <a:r>
              <a:rPr lang="el-GR" dirty="0" err="1">
                <a:latin typeface="Palatino Linotype" panose="02040502050505030304" pitchFamily="18" charset="0"/>
              </a:rPr>
              <a:t>κειμενικό</a:t>
            </a:r>
            <a:r>
              <a:rPr lang="el-GR" dirty="0">
                <a:latin typeface="Palatino Linotype" panose="02040502050505030304" pitchFamily="18" charset="0"/>
              </a:rPr>
              <a:t> απόσπασμα που περιγράφει έργα τέχνης και, παρά το γεγονός ότι ο κάθε μελετητής μπορεί να αντιλαμβάνεται διαφορετικά τον όρο «έργα τέχνης», σχετίζεται στενά με τις εικαστικές τέχνες, μια κατηγορία που μπορεί να συμπεριλαμβάνει κτήρια και μνημεία. Σε αυτή την κατηγορία συγκαταλέγεται η έκφραση που εμφανίζεται στο τελευταίο ποίημα της συλλογής του </a:t>
            </a:r>
            <a:r>
              <a:rPr lang="el-GR" dirty="0" err="1">
                <a:latin typeface="Palatino Linotype" panose="02040502050505030304" pitchFamily="18" charset="0"/>
              </a:rPr>
              <a:t>Καλπούρνιου</a:t>
            </a:r>
            <a:r>
              <a:rPr lang="el-GR" dirty="0">
                <a:latin typeface="Palatino Linotype" panose="02040502050505030304" pitchFamily="18" charset="0"/>
              </a:rPr>
              <a:t> Σικελού και περιγράφει το ξύλινο αμφιθέατρο που κατασκευάστηκε πολύ πιθανόν στα πρώτα χρόνια διακυβέρνησης του Νέρωνα (57 μ.Χ.) προκειμένου να φιλοξενεί τα εορταστικά θεάματα προς τιμή του αυτοκράτορα. Η παρούσα ανακοίνωση λοιπόν καταπιάνεται με τη συγκεκριμένη έκφραση επιχειρώντας να αναδείξει τα χιουμοριστικά στοιχεία της περιγραφής του αμφιθεάτρου και των εορταστικών εκδηλώσεων που πραγματοποιούνται εκεί, όπως παρουσιάζονται από τον βουκόλο </a:t>
            </a:r>
            <a:r>
              <a:rPr lang="el-GR" dirty="0" err="1">
                <a:latin typeface="Palatino Linotype" panose="02040502050505030304" pitchFamily="18" charset="0"/>
              </a:rPr>
              <a:t>Κορύδωνα</a:t>
            </a:r>
            <a:r>
              <a:rPr lang="el-GR" dirty="0">
                <a:latin typeface="Palatino Linotype" panose="02040502050505030304" pitchFamily="18" charset="0"/>
              </a:rPr>
              <a:t>.</a:t>
            </a:r>
          </a:p>
        </p:txBody>
      </p:sp>
    </p:spTree>
    <p:extLst>
      <p:ext uri="{BB962C8B-B14F-4D97-AF65-F5344CB8AC3E}">
        <p14:creationId xmlns:p14="http://schemas.microsoft.com/office/powerpoint/2010/main" val="129820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587BA94-2286-49F1-9F09-56F30C5BCC77}"/>
              </a:ext>
            </a:extLst>
          </p:cNvPr>
          <p:cNvSpPr>
            <a:spLocks noGrp="1"/>
          </p:cNvSpPr>
          <p:nvPr>
            <p:ph idx="1"/>
          </p:nvPr>
        </p:nvSpPr>
        <p:spPr>
          <a:xfrm>
            <a:off x="0" y="0"/>
            <a:ext cx="12192000" cy="6858000"/>
          </a:xfrm>
        </p:spPr>
        <p:txBody>
          <a:bodyPr>
            <a:normAutofit/>
          </a:bodyPr>
          <a:lstStyle/>
          <a:p>
            <a:pPr marL="0" indent="0" algn="just">
              <a:buNone/>
            </a:pPr>
            <a:r>
              <a:rPr lang="el-GR" dirty="0">
                <a:latin typeface="Palatino Linotype" panose="02040502050505030304" pitchFamily="18" charset="0"/>
              </a:rPr>
              <a:t>Η θρησκεία και το γέλιο συνδέονται με διαφορετικό τρόπο πολύ στενά με τον ανθρώπινο παράγοντα. Η πρώτη έχει να κάνει με την ανάγκη του ανθρώπου για πίστη στο υπερφυσικό, το ιερό ή το θείο, ενώ το δεύτερο αποτελεί ένα αμιγώς ανθρώπινο χαρακτηριστικό και συχνά χαρακτηρίζεται ως μια φυσιολογική σωματική αντίδραση. Έτσι, η θρησκεία έχει ως αντικείμενο της σοβαρά θέματα σε πλήρη αντίθεση με το γέλιο που σχετίζεται με μη σοβαρά και υπό αυτή την έννοια οι δύο αυτοί όροι δεν μπορούν να συνυπάρχουν ή να </a:t>
            </a:r>
            <a:r>
              <a:rPr lang="el-GR" dirty="0" err="1">
                <a:latin typeface="Palatino Linotype" panose="02040502050505030304" pitchFamily="18" charset="0"/>
              </a:rPr>
              <a:t>αλληλοεξαρτώνται</a:t>
            </a:r>
            <a:r>
              <a:rPr lang="el-GR" dirty="0">
                <a:latin typeface="Palatino Linotype" panose="02040502050505030304" pitchFamily="18" charset="0"/>
              </a:rPr>
              <a:t>. Παρόλα αυτά, το γέλιο φαίνεται ότι διαδραματίζει ιδιαίτερα σημαντικό ρόλο στη θρησκευτική τελετουργία, καθώς πολλές φορές είναι αναπόσπαστο κομμάτι σε τελετές (τελετουργικό γέλιο),  ενώ πολύ συχνή είναι η χρήση του γέλιου ως μέσου άσκησης θρησκευτικής κριτικής (επικριτικό γέλιο)  ιδιαίτερα στο λογοτεχνικό είδος της σάτιρας.</a:t>
            </a:r>
          </a:p>
          <a:p>
            <a:pPr marL="0" indent="0" algn="just">
              <a:buNone/>
            </a:pPr>
            <a:r>
              <a:rPr lang="el-GR" dirty="0">
                <a:latin typeface="Palatino Linotype" panose="02040502050505030304" pitchFamily="18" charset="0"/>
              </a:rPr>
              <a:t>Η παρούσα ανακοίνωση έχει ως αντικείμενο μελέτης το επικριτικό γέλιο που παράγεται μέσω της χιουμοριστικής παρουσίασης του θείου σε συγκεκριμένα αποσπάσματα από τις σάτιρες του </a:t>
            </a:r>
            <a:r>
              <a:rPr lang="el-GR" dirty="0" err="1">
                <a:latin typeface="Palatino Linotype" panose="02040502050505030304" pitchFamily="18" charset="0"/>
              </a:rPr>
              <a:t>Ορατίου</a:t>
            </a:r>
            <a:r>
              <a:rPr lang="el-GR" dirty="0">
                <a:latin typeface="Palatino Linotype" panose="02040502050505030304" pitchFamily="18" charset="0"/>
              </a:rPr>
              <a:t> και του </a:t>
            </a:r>
            <a:r>
              <a:rPr lang="el-GR" dirty="0" err="1">
                <a:latin typeface="Palatino Linotype" panose="02040502050505030304" pitchFamily="18" charset="0"/>
              </a:rPr>
              <a:t>Γιουβενάλη</a:t>
            </a:r>
            <a:r>
              <a:rPr lang="el-GR" dirty="0">
                <a:latin typeface="Palatino Linotype" panose="02040502050505030304" pitchFamily="18" charset="0"/>
              </a:rPr>
              <a:t>, όπου οι θεοί, μικροί και μεγάλοι, απεικονίζονται ως αδύναμοι, υποτιμημένοι και με έντονα γελοιογραφική μορφή. Διαπιστώνεται ότι οι σατιρικοί συγγραφείς γελούν και γελοιοποιούν όχι μόνο τους ξενόφερτους θεούς και τις </a:t>
            </a:r>
            <a:r>
              <a:rPr lang="el-GR" dirty="0" err="1">
                <a:latin typeface="Palatino Linotype" panose="02040502050505030304" pitchFamily="18" charset="0"/>
              </a:rPr>
              <a:t>συνήθειές</a:t>
            </a:r>
            <a:r>
              <a:rPr lang="el-GR" dirty="0">
                <a:latin typeface="Palatino Linotype" panose="02040502050505030304" pitchFamily="18" charset="0"/>
              </a:rPr>
              <a:t> τους, αλλά και τις εγχώριες θεότητες υπονομεύοντας και χρωματίζοντας αρνητικά τη θεϊκή τους φύση και υπερτονίζοντας ταυτόχρονα τα ανθρώπινα χαρακτηριστικά τους.</a:t>
            </a:r>
          </a:p>
          <a:p>
            <a:pPr marL="0" indent="0" algn="just">
              <a:buNone/>
            </a:pPr>
            <a:endParaRPr lang="el-GR" dirty="0">
              <a:latin typeface="Palatino Linotype" panose="02040502050505030304" pitchFamily="18" charset="0"/>
            </a:endParaRPr>
          </a:p>
          <a:p>
            <a:pPr marL="0" indent="0" algn="just">
              <a:buNone/>
            </a:pPr>
            <a:r>
              <a:rPr lang="el-GR" sz="1600" dirty="0">
                <a:latin typeface="Palatino Linotype" panose="02040502050505030304" pitchFamily="18" charset="0"/>
              </a:rPr>
              <a:t>Βλ. π.χ. </a:t>
            </a:r>
            <a:r>
              <a:rPr lang="el-GR" sz="1600" dirty="0" err="1">
                <a:latin typeface="Palatino Linotype" panose="02040502050505030304" pitchFamily="18" charset="0"/>
              </a:rPr>
              <a:t>Ιουβ</a:t>
            </a:r>
            <a:r>
              <a:rPr lang="el-GR" sz="1600" dirty="0">
                <a:latin typeface="Palatino Linotype" panose="02040502050505030304" pitchFamily="18" charset="0"/>
              </a:rPr>
              <a:t>. </a:t>
            </a:r>
            <a:r>
              <a:rPr lang="el-GR" sz="1600" dirty="0" err="1">
                <a:latin typeface="Palatino Linotype" panose="02040502050505030304" pitchFamily="18" charset="0"/>
              </a:rPr>
              <a:t>Σατ</a:t>
            </a:r>
            <a:r>
              <a:rPr lang="el-GR" sz="1600" dirty="0">
                <a:latin typeface="Palatino Linotype" panose="02040502050505030304" pitchFamily="18" charset="0"/>
              </a:rPr>
              <a:t>. 15 που περιγράφει τον θρησκευτικό φανατισμό μεταξύ δύο αιγυπτιακών κωμοπόλεων καταλήγοντας σε ένα φρικαλέο περιστατικό κανιβαλισμού.</a:t>
            </a:r>
          </a:p>
        </p:txBody>
      </p:sp>
    </p:spTree>
    <p:extLst>
      <p:ext uri="{BB962C8B-B14F-4D97-AF65-F5344CB8AC3E}">
        <p14:creationId xmlns:p14="http://schemas.microsoft.com/office/powerpoint/2010/main" val="395161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668FD38-90B8-4FFA-8E7F-3B30CEAE3CA7}"/>
              </a:ext>
            </a:extLst>
          </p:cNvPr>
          <p:cNvSpPr>
            <a:spLocks noGrp="1"/>
          </p:cNvSpPr>
          <p:nvPr>
            <p:ph idx="1"/>
          </p:nvPr>
        </p:nvSpPr>
        <p:spPr>
          <a:xfrm>
            <a:off x="0" y="0"/>
            <a:ext cx="12192000" cy="6858000"/>
          </a:xfrm>
        </p:spPr>
        <p:txBody>
          <a:bodyPr>
            <a:normAutofit lnSpcReduction="10000"/>
          </a:bodyPr>
          <a:lstStyle/>
          <a:p>
            <a:pPr marL="0" indent="0" algn="just">
              <a:lnSpc>
                <a:spcPct val="120000"/>
              </a:lnSpc>
              <a:spcBef>
                <a:spcPts val="0"/>
              </a:spcBef>
              <a:buNone/>
            </a:pPr>
            <a:r>
              <a:rPr lang="el-GR" b="1" dirty="0">
                <a:solidFill>
                  <a:srgbClr val="FF0000"/>
                </a:solidFill>
                <a:latin typeface="Palatino Linotype" panose="02040502050505030304" pitchFamily="18" charset="0"/>
              </a:rPr>
              <a:t>Λογοτεχνικό είδος-Θέμα-Μέτρο</a:t>
            </a:r>
          </a:p>
          <a:p>
            <a:pPr marL="0" indent="0" algn="just">
              <a:lnSpc>
                <a:spcPct val="120000"/>
              </a:lnSpc>
              <a:spcBef>
                <a:spcPts val="0"/>
              </a:spcBef>
              <a:buNone/>
            </a:pPr>
            <a:r>
              <a:rPr lang="el-GR" dirty="0">
                <a:latin typeface="Palatino Linotype" panose="02040502050505030304" pitchFamily="18" charset="0"/>
              </a:rPr>
              <a:t>Πριν εξετάσουμε το κείμενό μας είναι σημαντικό να σταθούμε για λίγο στο θέμα του. Η </a:t>
            </a:r>
            <a:r>
              <a:rPr lang="el-GR" i="1" dirty="0">
                <a:latin typeface="Palatino Linotype" panose="02040502050505030304" pitchFamily="18" charset="0"/>
              </a:rPr>
              <a:t>Εκλογή</a:t>
            </a:r>
            <a:r>
              <a:rPr lang="el-GR" dirty="0">
                <a:latin typeface="Palatino Linotype" panose="02040502050505030304" pitchFamily="18" charset="0"/>
              </a:rPr>
              <a:t> 7 έχει ως κύριο πρωταγωνιστή έναν βουκολικό χαρακτήρα (</a:t>
            </a:r>
            <a:r>
              <a:rPr lang="el-GR" dirty="0" err="1">
                <a:latin typeface="Palatino Linotype" panose="02040502050505030304" pitchFamily="18" charset="0"/>
              </a:rPr>
              <a:t>Κορύδωνα</a:t>
            </a:r>
            <a:r>
              <a:rPr lang="el-GR" dirty="0">
                <a:latin typeface="Palatino Linotype" panose="02040502050505030304" pitchFamily="18" charset="0"/>
              </a:rPr>
              <a:t>), ο οποίος ύστερα από εικοσαήμερη παραμονή στη Ρώμη επιστρέφει στον βουκολικό χώρο εντυπωσιασμένος και κατάπληκτος με όσα θαυμαστά έχει δει στο αστικό περιβάλλον. Σε αυτό το πλαίσιο, η </a:t>
            </a:r>
            <a:r>
              <a:rPr lang="el-GR" dirty="0" err="1">
                <a:latin typeface="Palatino Linotype" panose="02040502050505030304" pitchFamily="18" charset="0"/>
              </a:rPr>
              <a:t>καλπουρνιανή</a:t>
            </a:r>
            <a:r>
              <a:rPr lang="el-GR" dirty="0">
                <a:latin typeface="Palatino Linotype" panose="02040502050505030304" pitchFamily="18" charset="0"/>
              </a:rPr>
              <a:t> </a:t>
            </a:r>
            <a:r>
              <a:rPr lang="el-GR" i="1" dirty="0">
                <a:latin typeface="Palatino Linotype" panose="02040502050505030304" pitchFamily="18" charset="0"/>
              </a:rPr>
              <a:t>Εκλογή</a:t>
            </a:r>
            <a:r>
              <a:rPr lang="el-GR" dirty="0">
                <a:latin typeface="Palatino Linotype" panose="02040502050505030304" pitchFamily="18" charset="0"/>
              </a:rPr>
              <a:t> 7 συνδέεται πολύ στενά με τη </a:t>
            </a:r>
            <a:r>
              <a:rPr lang="el-GR" dirty="0" err="1">
                <a:latin typeface="Palatino Linotype" panose="02040502050505030304" pitchFamily="18" charset="0"/>
              </a:rPr>
              <a:t>βεργιλιανή</a:t>
            </a:r>
            <a:r>
              <a:rPr lang="el-GR" dirty="0">
                <a:latin typeface="Palatino Linotype" panose="02040502050505030304" pitchFamily="18" charset="0"/>
              </a:rPr>
              <a:t> </a:t>
            </a:r>
            <a:r>
              <a:rPr lang="el-GR" i="1" dirty="0">
                <a:latin typeface="Palatino Linotype" panose="02040502050505030304" pitchFamily="18" charset="0"/>
              </a:rPr>
              <a:t>Εκλογή</a:t>
            </a:r>
            <a:r>
              <a:rPr lang="el-GR" dirty="0">
                <a:latin typeface="Palatino Linotype" panose="02040502050505030304" pitchFamily="18" charset="0"/>
              </a:rPr>
              <a:t> 1, όπου ο βουκόλος </a:t>
            </a:r>
            <a:r>
              <a:rPr lang="el-GR" dirty="0" err="1">
                <a:latin typeface="Palatino Linotype" panose="02040502050505030304" pitchFamily="18" charset="0"/>
              </a:rPr>
              <a:t>Τίτυρος</a:t>
            </a:r>
            <a:r>
              <a:rPr lang="el-GR" dirty="0">
                <a:latin typeface="Palatino Linotype" panose="02040502050505030304" pitchFamily="18" charset="0"/>
              </a:rPr>
              <a:t> κατά παρόμοιο τρόπο ταξιδεύει, μολονότι για διαφορετικούς λόγους, για πρώτη φορά στη μητρόπολη και εκεί καταφέρνει να μπλέξει σε διάφορες χιουμοριστικές καταστάσεις που σχετίζονται με τον αστικό τρόπο ζωής. Πέρα από αυτό όμως η </a:t>
            </a:r>
            <a:r>
              <a:rPr lang="el-GR" i="1" dirty="0">
                <a:latin typeface="Palatino Linotype" panose="02040502050505030304" pitchFamily="18" charset="0"/>
              </a:rPr>
              <a:t>Εκλογή</a:t>
            </a:r>
            <a:r>
              <a:rPr lang="el-GR" dirty="0">
                <a:latin typeface="Palatino Linotype" panose="02040502050505030304" pitchFamily="18" charset="0"/>
              </a:rPr>
              <a:t> 7 συνδέεται επίσης και με το </a:t>
            </a:r>
            <a:r>
              <a:rPr lang="el-GR" dirty="0" err="1">
                <a:latin typeface="Palatino Linotype" panose="02040502050505030304" pitchFamily="18" charset="0"/>
              </a:rPr>
              <a:t>θεοκρίτειο</a:t>
            </a:r>
            <a:r>
              <a:rPr lang="el-GR" dirty="0">
                <a:latin typeface="Palatino Linotype" panose="02040502050505030304" pitchFamily="18" charset="0"/>
              </a:rPr>
              <a:t> </a:t>
            </a:r>
            <a:r>
              <a:rPr lang="el-GR" i="1" dirty="0">
                <a:latin typeface="Palatino Linotype" panose="02040502050505030304" pitchFamily="18" charset="0"/>
              </a:rPr>
              <a:t>Ειδύλλιο</a:t>
            </a:r>
            <a:r>
              <a:rPr lang="el-GR" dirty="0">
                <a:latin typeface="Palatino Linotype" panose="02040502050505030304" pitchFamily="18" charset="0"/>
              </a:rPr>
              <a:t> 15. Πρόκειται για έναν αστικό μίμο που απεικονίζει δύο συρακούσιες γυναίκες της μεσαίας κοινωνικής τάξης και μόνιμες κάτοικοι της Αλεξάνδρειας οι οποίες επισκέπτονται το παλάτι του Πτολεμαίου με αφορμή την εορταστική εκδήλωση προς τιμήν του Άδωνη. Εκεί, ενθουσιάζονται με τον περιβάλλοντα χώρο, θαμπώνονται από το μεγαλείο και τον πλούτο του ανακτόρου και παρατηρούν με ζήλο τα ασυνήθιστα για αυτές έθιμα. Με άλλα λόγια, το </a:t>
            </a:r>
            <a:r>
              <a:rPr lang="el-GR" dirty="0" err="1">
                <a:latin typeface="Palatino Linotype" panose="02040502050505030304" pitchFamily="18" charset="0"/>
              </a:rPr>
              <a:t>καλπουρνιανό</a:t>
            </a:r>
            <a:r>
              <a:rPr lang="el-GR" dirty="0">
                <a:latin typeface="Palatino Linotype" panose="02040502050505030304" pitchFamily="18" charset="0"/>
              </a:rPr>
              <a:t> ποίημα επεξεργάζεται ένα θέμα που εμφανίζεται με χιουμοριστικές προεκτάσεις στο βουκολικό είδος και στον μίμο, ένα λογοτεχνικό γένος που έχει ως πρωταρχικό στόχο το γέλιο του αναγνωστικού κοινού (</a:t>
            </a:r>
            <a:r>
              <a:rPr lang="el-GR" dirty="0" err="1">
                <a:latin typeface="Palatino Linotype" panose="02040502050505030304" pitchFamily="18" charset="0"/>
              </a:rPr>
              <a:t>i.e</a:t>
            </a:r>
            <a:r>
              <a:rPr lang="el-GR" dirty="0">
                <a:latin typeface="Palatino Linotype" panose="02040502050505030304" pitchFamily="18" charset="0"/>
              </a:rPr>
              <a:t>. </a:t>
            </a:r>
            <a:r>
              <a:rPr lang="el-GR" i="1" dirty="0" err="1">
                <a:latin typeface="Palatino Linotype" panose="02040502050505030304" pitchFamily="18" charset="0"/>
              </a:rPr>
              <a:t>mimicus</a:t>
            </a:r>
            <a:r>
              <a:rPr lang="el-GR" dirty="0">
                <a:latin typeface="Palatino Linotype" panose="02040502050505030304" pitchFamily="18" charset="0"/>
              </a:rPr>
              <a:t> </a:t>
            </a:r>
            <a:r>
              <a:rPr lang="el-GR" i="1" dirty="0" err="1">
                <a:latin typeface="Palatino Linotype" panose="02040502050505030304" pitchFamily="18" charset="0"/>
              </a:rPr>
              <a:t>risus</a:t>
            </a:r>
            <a:r>
              <a:rPr lang="el-GR" dirty="0">
                <a:latin typeface="Palatino Linotype" panose="02040502050505030304" pitchFamily="18" charset="0"/>
              </a:rPr>
              <a:t>). Τα συγκεκριμένα διακείμενα εμπλουτίζουν χιουμοριστικά το θέμα του ποιήματος, δημιουργώντας ταυτόχρονα ένα πλούσιο και πολυδιάστατο υπόβαθρο που διευκολύνει την αναγνώριση επιμέρους χιουμοριστικών στοιχείων.</a:t>
            </a:r>
          </a:p>
        </p:txBody>
      </p:sp>
    </p:spTree>
    <p:extLst>
      <p:ext uri="{BB962C8B-B14F-4D97-AF65-F5344CB8AC3E}">
        <p14:creationId xmlns:p14="http://schemas.microsoft.com/office/powerpoint/2010/main" val="399954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0D858D2-9153-7204-3534-5C16E95FD35A}"/>
              </a:ext>
            </a:extLst>
          </p:cNvPr>
          <p:cNvSpPr>
            <a:spLocks noGrp="1"/>
          </p:cNvSpPr>
          <p:nvPr>
            <p:ph idx="1"/>
          </p:nvPr>
        </p:nvSpPr>
        <p:spPr>
          <a:xfrm>
            <a:off x="0" y="0"/>
            <a:ext cx="12192000" cy="6858000"/>
          </a:xfrm>
        </p:spPr>
        <p:txBody>
          <a:bodyPr>
            <a:normAutofit/>
          </a:bodyPr>
          <a:lstStyle/>
          <a:p>
            <a:pPr marL="0" indent="0" algn="just">
              <a:buNone/>
            </a:pPr>
            <a:r>
              <a:rPr lang="el-GR" dirty="0">
                <a:latin typeface="Palatino Linotype" panose="02040502050505030304" pitchFamily="18" charset="0"/>
              </a:rPr>
              <a:t>Προς επίρρωση αυτής της άποψης αρκεί να εξετάσουμε σύντομα το εισαγωγικό τμήμα του ποιήματος, που προσιδιάζει σε μεγάλο βαθμό με το λογοτεχνικό είδος του μίμου. Η </a:t>
            </a:r>
            <a:r>
              <a:rPr lang="el-GR" i="1" dirty="0">
                <a:latin typeface="Palatino Linotype" panose="02040502050505030304" pitchFamily="18" charset="0"/>
              </a:rPr>
              <a:t>Εκλογή</a:t>
            </a:r>
            <a:r>
              <a:rPr lang="el-GR" dirty="0">
                <a:latin typeface="Palatino Linotype" panose="02040502050505030304" pitchFamily="18" charset="0"/>
              </a:rPr>
              <a:t> 7 ξεκινά με την παραδοσιακή σκηνή συνάντησης δύο βουκόλων στην ύπαιθρο με τη διαφορά ότι η συγκεκριμένη συνάντηση μεταξύ </a:t>
            </a:r>
            <a:r>
              <a:rPr lang="el-GR" dirty="0" err="1">
                <a:latin typeface="Palatino Linotype" panose="02040502050505030304" pitchFamily="18" charset="0"/>
              </a:rPr>
              <a:t>Κορύδωνα</a:t>
            </a:r>
            <a:r>
              <a:rPr lang="el-GR" dirty="0">
                <a:latin typeface="Palatino Linotype" panose="02040502050505030304" pitchFamily="18" charset="0"/>
              </a:rPr>
              <a:t> και </a:t>
            </a:r>
            <a:r>
              <a:rPr lang="el-GR" dirty="0" err="1">
                <a:latin typeface="Palatino Linotype" panose="02040502050505030304" pitchFamily="18" charset="0"/>
              </a:rPr>
              <a:t>Λυκότα</a:t>
            </a:r>
            <a:r>
              <a:rPr lang="el-GR" dirty="0">
                <a:latin typeface="Palatino Linotype" panose="02040502050505030304" pitchFamily="18" charset="0"/>
              </a:rPr>
              <a:t> δεν καταλήγει σε κάποιον μουσικό διαγωνισμό ή σε μια φιλική ανταλλαγή τραγουδιών</a:t>
            </a:r>
            <a:r>
              <a:rPr lang="en-GB" dirty="0">
                <a:latin typeface="Palatino Linotype" panose="02040502050505030304" pitchFamily="18" charset="0"/>
              </a:rPr>
              <a:t>:</a:t>
            </a:r>
          </a:p>
          <a:p>
            <a:pPr marL="0" indent="0">
              <a:buNone/>
            </a:pPr>
            <a:r>
              <a:rPr lang="en-US" i="1" dirty="0">
                <a:latin typeface="Palatino Linotype" panose="02040502050505030304" pitchFamily="18" charset="0"/>
              </a:rPr>
              <a:t>L. </a:t>
            </a:r>
            <a:r>
              <a:rPr lang="en-US" i="1" dirty="0" err="1">
                <a:latin typeface="Palatino Linotype" panose="02040502050505030304" pitchFamily="18" charset="0"/>
              </a:rPr>
              <a:t>Lentus</a:t>
            </a:r>
            <a:r>
              <a:rPr lang="en-US" i="1" dirty="0">
                <a:latin typeface="Palatino Linotype" panose="02040502050505030304" pitchFamily="18" charset="0"/>
              </a:rPr>
              <a:t> ab </a:t>
            </a:r>
            <a:r>
              <a:rPr lang="en-US" i="1" dirty="0" err="1">
                <a:latin typeface="Palatino Linotype" panose="02040502050505030304" pitchFamily="18" charset="0"/>
              </a:rPr>
              <a:t>urbe</a:t>
            </a:r>
            <a:r>
              <a:rPr lang="en-US" i="1" dirty="0">
                <a:latin typeface="Palatino Linotype" panose="02040502050505030304" pitchFamily="18" charset="0"/>
              </a:rPr>
              <a:t> </a:t>
            </a:r>
            <a:r>
              <a:rPr lang="en-US" i="1" dirty="0" err="1">
                <a:latin typeface="Palatino Linotype" panose="02040502050505030304" pitchFamily="18" charset="0"/>
              </a:rPr>
              <a:t>uenis</a:t>
            </a:r>
            <a:r>
              <a:rPr lang="en-US" i="1" dirty="0">
                <a:latin typeface="Palatino Linotype" panose="02040502050505030304" pitchFamily="18" charset="0"/>
              </a:rPr>
              <a:t>, Corydon; </a:t>
            </a:r>
            <a:r>
              <a:rPr lang="en-US" i="1" dirty="0" err="1">
                <a:latin typeface="Palatino Linotype" panose="02040502050505030304" pitchFamily="18" charset="0"/>
              </a:rPr>
              <a:t>uicesima</a:t>
            </a:r>
            <a:r>
              <a:rPr lang="en-US" i="1" dirty="0">
                <a:latin typeface="Palatino Linotype" panose="02040502050505030304" pitchFamily="18" charset="0"/>
              </a:rPr>
              <a:t> </a:t>
            </a:r>
            <a:r>
              <a:rPr lang="en-US" i="1" dirty="0" err="1">
                <a:latin typeface="Palatino Linotype" panose="02040502050505030304" pitchFamily="18" charset="0"/>
              </a:rPr>
              <a:t>certe</a:t>
            </a:r>
            <a:endParaRPr lang="en-US" i="1" dirty="0">
              <a:latin typeface="Palatino Linotype" panose="02040502050505030304" pitchFamily="18" charset="0"/>
            </a:endParaRPr>
          </a:p>
          <a:p>
            <a:pPr marL="0" indent="0">
              <a:buNone/>
            </a:pPr>
            <a:r>
              <a:rPr lang="en-US" i="1" dirty="0" err="1">
                <a:latin typeface="Palatino Linotype" panose="02040502050505030304" pitchFamily="18" charset="0"/>
              </a:rPr>
              <a:t>nox</a:t>
            </a:r>
            <a:r>
              <a:rPr lang="en-US" i="1" dirty="0">
                <a:latin typeface="Palatino Linotype" panose="02040502050505030304" pitchFamily="18" charset="0"/>
              </a:rPr>
              <a:t> </a:t>
            </a:r>
            <a:r>
              <a:rPr lang="en-US" i="1" dirty="0" err="1">
                <a:latin typeface="Palatino Linotype" panose="02040502050505030304" pitchFamily="18" charset="0"/>
              </a:rPr>
              <a:t>fuit</a:t>
            </a:r>
            <a:r>
              <a:rPr lang="en-US" i="1" dirty="0">
                <a:latin typeface="Palatino Linotype" panose="02040502050505030304" pitchFamily="18" charset="0"/>
              </a:rPr>
              <a:t>, </a:t>
            </a:r>
            <a:r>
              <a:rPr lang="en-US" i="1" dirty="0" err="1">
                <a:latin typeface="Palatino Linotype" panose="02040502050505030304" pitchFamily="18" charset="0"/>
              </a:rPr>
              <a:t>ut</a:t>
            </a:r>
            <a:r>
              <a:rPr lang="en-US" i="1" dirty="0">
                <a:latin typeface="Palatino Linotype" panose="02040502050505030304" pitchFamily="18" charset="0"/>
              </a:rPr>
              <a:t> </a:t>
            </a:r>
            <a:r>
              <a:rPr lang="en-US" i="1" dirty="0" err="1">
                <a:latin typeface="Palatino Linotype" panose="02040502050505030304" pitchFamily="18" charset="0"/>
              </a:rPr>
              <a:t>nostrae</a:t>
            </a:r>
            <a:r>
              <a:rPr lang="en-US" i="1" dirty="0">
                <a:latin typeface="Palatino Linotype" panose="02040502050505030304" pitchFamily="18" charset="0"/>
              </a:rPr>
              <a:t> </a:t>
            </a:r>
            <a:r>
              <a:rPr lang="en-US" i="1" dirty="0" err="1">
                <a:latin typeface="Palatino Linotype" panose="02040502050505030304" pitchFamily="18" charset="0"/>
              </a:rPr>
              <a:t>cupiunt</a:t>
            </a:r>
            <a:r>
              <a:rPr lang="en-US" i="1" dirty="0">
                <a:latin typeface="Palatino Linotype" panose="02040502050505030304" pitchFamily="18" charset="0"/>
              </a:rPr>
              <a:t> </a:t>
            </a:r>
            <a:r>
              <a:rPr lang="en-US" i="1" dirty="0" err="1">
                <a:latin typeface="Palatino Linotype" panose="02040502050505030304" pitchFamily="18" charset="0"/>
              </a:rPr>
              <a:t>te</a:t>
            </a:r>
            <a:r>
              <a:rPr lang="en-US" i="1" dirty="0">
                <a:latin typeface="Palatino Linotype" panose="02040502050505030304" pitchFamily="18" charset="0"/>
              </a:rPr>
              <a:t> </a:t>
            </a:r>
            <a:r>
              <a:rPr lang="en-US" i="1" dirty="0" err="1">
                <a:latin typeface="Palatino Linotype" panose="02040502050505030304" pitchFamily="18" charset="0"/>
              </a:rPr>
              <a:t>cernere</a:t>
            </a:r>
            <a:r>
              <a:rPr lang="en-US" i="1" dirty="0">
                <a:latin typeface="Palatino Linotype" panose="02040502050505030304" pitchFamily="18" charset="0"/>
              </a:rPr>
              <a:t> </a:t>
            </a:r>
            <a:r>
              <a:rPr lang="en-US" i="1" dirty="0" err="1">
                <a:latin typeface="Palatino Linotype" panose="02040502050505030304" pitchFamily="18" charset="0"/>
              </a:rPr>
              <a:t>siluae</a:t>
            </a:r>
            <a:r>
              <a:rPr lang="en-US" i="1" dirty="0">
                <a:latin typeface="Palatino Linotype" panose="02040502050505030304" pitchFamily="18" charset="0"/>
              </a:rPr>
              <a:t>,</a:t>
            </a:r>
          </a:p>
          <a:p>
            <a:pPr marL="0" indent="0">
              <a:buNone/>
            </a:pPr>
            <a:r>
              <a:rPr lang="en-US" i="1" dirty="0" err="1">
                <a:latin typeface="Palatino Linotype" panose="02040502050505030304" pitchFamily="18" charset="0"/>
              </a:rPr>
              <a:t>ut</a:t>
            </a:r>
            <a:r>
              <a:rPr lang="en-US" i="1" dirty="0">
                <a:latin typeface="Palatino Linotype" panose="02040502050505030304" pitchFamily="18" charset="0"/>
              </a:rPr>
              <a:t> </a:t>
            </a:r>
            <a:r>
              <a:rPr lang="en-US" i="1" dirty="0" err="1">
                <a:latin typeface="Palatino Linotype" panose="02040502050505030304" pitchFamily="18" charset="0"/>
              </a:rPr>
              <a:t>tua</a:t>
            </a:r>
            <a:r>
              <a:rPr lang="en-US" i="1" dirty="0">
                <a:latin typeface="Palatino Linotype" panose="02040502050505030304" pitchFamily="18" charset="0"/>
              </a:rPr>
              <a:t> </a:t>
            </a:r>
            <a:r>
              <a:rPr lang="en-US" i="1" dirty="0" err="1">
                <a:latin typeface="Palatino Linotype" panose="02040502050505030304" pitchFamily="18" charset="0"/>
              </a:rPr>
              <a:t>maerentes</a:t>
            </a:r>
            <a:r>
              <a:rPr lang="en-US" i="1" dirty="0">
                <a:latin typeface="Palatino Linotype" panose="02040502050505030304" pitchFamily="18" charset="0"/>
              </a:rPr>
              <a:t> </a:t>
            </a:r>
            <a:r>
              <a:rPr lang="en-US" i="1" dirty="0" err="1">
                <a:latin typeface="Palatino Linotype" panose="02040502050505030304" pitchFamily="18" charset="0"/>
              </a:rPr>
              <a:t>exspectant</a:t>
            </a:r>
            <a:r>
              <a:rPr lang="en-US" i="1" dirty="0">
                <a:latin typeface="Palatino Linotype" panose="02040502050505030304" pitchFamily="18" charset="0"/>
              </a:rPr>
              <a:t> </a:t>
            </a:r>
            <a:r>
              <a:rPr lang="en-US" i="1" dirty="0" err="1">
                <a:latin typeface="Palatino Linotype" panose="02040502050505030304" pitchFamily="18" charset="0"/>
              </a:rPr>
              <a:t>iubila</a:t>
            </a:r>
            <a:r>
              <a:rPr lang="en-US" i="1" dirty="0">
                <a:latin typeface="Palatino Linotype" panose="02040502050505030304" pitchFamily="18" charset="0"/>
              </a:rPr>
              <a:t> </a:t>
            </a:r>
            <a:r>
              <a:rPr lang="en-US" i="1" dirty="0" err="1">
                <a:latin typeface="Palatino Linotype" panose="02040502050505030304" pitchFamily="18" charset="0"/>
              </a:rPr>
              <a:t>tauri</a:t>
            </a:r>
            <a:r>
              <a:rPr lang="en-US" i="1" dirty="0">
                <a:latin typeface="Palatino Linotype" panose="02040502050505030304" pitchFamily="18" charset="0"/>
              </a:rPr>
              <a:t>.</a:t>
            </a:r>
          </a:p>
          <a:p>
            <a:pPr marL="0" indent="0">
              <a:buNone/>
            </a:pPr>
            <a:r>
              <a:rPr lang="en-US" i="1" dirty="0">
                <a:latin typeface="Palatino Linotype" panose="02040502050505030304" pitchFamily="18" charset="0"/>
              </a:rPr>
              <a:t>C. o </a:t>
            </a:r>
            <a:r>
              <a:rPr lang="en-US" i="1" dirty="0" err="1">
                <a:latin typeface="Palatino Linotype" panose="02040502050505030304" pitchFamily="18" charset="0"/>
              </a:rPr>
              <a:t>piger</a:t>
            </a:r>
            <a:r>
              <a:rPr lang="en-US" i="1" dirty="0">
                <a:latin typeface="Palatino Linotype" panose="02040502050505030304" pitchFamily="18" charset="0"/>
              </a:rPr>
              <a:t>, o </a:t>
            </a:r>
            <a:r>
              <a:rPr lang="en-US" i="1" dirty="0" err="1">
                <a:latin typeface="Palatino Linotype" panose="02040502050505030304" pitchFamily="18" charset="0"/>
              </a:rPr>
              <a:t>duro</a:t>
            </a:r>
            <a:r>
              <a:rPr lang="en-US" i="1" dirty="0">
                <a:latin typeface="Palatino Linotype" panose="02040502050505030304" pitchFamily="18" charset="0"/>
              </a:rPr>
              <a:t> non </a:t>
            </a:r>
            <a:r>
              <a:rPr lang="en-US" i="1" dirty="0" err="1">
                <a:latin typeface="Palatino Linotype" panose="02040502050505030304" pitchFamily="18" charset="0"/>
              </a:rPr>
              <a:t>mollior</a:t>
            </a:r>
            <a:r>
              <a:rPr lang="en-US" i="1" dirty="0">
                <a:latin typeface="Palatino Linotype" panose="02040502050505030304" pitchFamily="18" charset="0"/>
              </a:rPr>
              <a:t> axe, </a:t>
            </a:r>
            <a:r>
              <a:rPr lang="en-US" i="1" dirty="0" err="1">
                <a:latin typeface="Palatino Linotype" panose="02040502050505030304" pitchFamily="18" charset="0"/>
              </a:rPr>
              <a:t>Lycota</a:t>
            </a:r>
            <a:r>
              <a:rPr lang="en-US" i="1" dirty="0">
                <a:latin typeface="Palatino Linotype" panose="02040502050505030304" pitchFamily="18" charset="0"/>
              </a:rPr>
              <a:t>,</a:t>
            </a:r>
          </a:p>
          <a:p>
            <a:pPr marL="0" indent="0">
              <a:buNone/>
            </a:pPr>
            <a:r>
              <a:rPr lang="en-US" i="1" dirty="0">
                <a:latin typeface="Palatino Linotype" panose="02040502050505030304" pitchFamily="18" charset="0"/>
              </a:rPr>
              <a:t>qui </a:t>
            </a:r>
            <a:r>
              <a:rPr lang="en-US" i="1" dirty="0" err="1">
                <a:latin typeface="Palatino Linotype" panose="02040502050505030304" pitchFamily="18" charset="0"/>
              </a:rPr>
              <a:t>ueteres</a:t>
            </a:r>
            <a:r>
              <a:rPr lang="en-US" i="1" dirty="0">
                <a:latin typeface="Palatino Linotype" panose="02040502050505030304" pitchFamily="18" charset="0"/>
              </a:rPr>
              <a:t> </a:t>
            </a:r>
            <a:r>
              <a:rPr lang="en-US" i="1" dirty="0" err="1">
                <a:latin typeface="Palatino Linotype" panose="02040502050505030304" pitchFamily="18" charset="0"/>
              </a:rPr>
              <a:t>fagos</a:t>
            </a:r>
            <a:r>
              <a:rPr lang="en-US" i="1" dirty="0">
                <a:latin typeface="Palatino Linotype" panose="02040502050505030304" pitchFamily="18" charset="0"/>
              </a:rPr>
              <a:t> </a:t>
            </a:r>
            <a:r>
              <a:rPr lang="en-US" i="1" dirty="0" err="1">
                <a:latin typeface="Palatino Linotype" panose="02040502050505030304" pitchFamily="18" charset="0"/>
              </a:rPr>
              <a:t>noua</a:t>
            </a:r>
            <a:r>
              <a:rPr lang="en-US" i="1" dirty="0">
                <a:latin typeface="Palatino Linotype" panose="02040502050505030304" pitchFamily="18" charset="0"/>
              </a:rPr>
              <a:t> </a:t>
            </a:r>
            <a:r>
              <a:rPr lang="en-US" i="1" dirty="0" err="1">
                <a:latin typeface="Palatino Linotype" panose="02040502050505030304" pitchFamily="18" charset="0"/>
              </a:rPr>
              <a:t>quam</a:t>
            </a:r>
            <a:r>
              <a:rPr lang="en-US" i="1" dirty="0">
                <a:latin typeface="Palatino Linotype" panose="02040502050505030304" pitchFamily="18" charset="0"/>
              </a:rPr>
              <a:t> </a:t>
            </a:r>
            <a:r>
              <a:rPr lang="en-US" i="1" dirty="0" err="1">
                <a:latin typeface="Palatino Linotype" panose="02040502050505030304" pitchFamily="18" charset="0"/>
              </a:rPr>
              <a:t>spectacula</a:t>
            </a:r>
            <a:r>
              <a:rPr lang="en-US" i="1" dirty="0">
                <a:latin typeface="Palatino Linotype" panose="02040502050505030304" pitchFamily="18" charset="0"/>
              </a:rPr>
              <a:t> </a:t>
            </a:r>
            <a:r>
              <a:rPr lang="en-US" i="1" dirty="0" err="1">
                <a:latin typeface="Palatino Linotype" panose="02040502050505030304" pitchFamily="18" charset="0"/>
              </a:rPr>
              <a:t>mauis</a:t>
            </a:r>
            <a:endParaRPr lang="en-US" i="1" dirty="0">
              <a:latin typeface="Palatino Linotype" panose="02040502050505030304" pitchFamily="18" charset="0"/>
            </a:endParaRPr>
          </a:p>
          <a:p>
            <a:pPr marL="0" indent="0">
              <a:buNone/>
            </a:pPr>
            <a:r>
              <a:rPr lang="en-US" i="1" dirty="0" err="1">
                <a:latin typeface="Palatino Linotype" panose="02040502050505030304" pitchFamily="18" charset="0"/>
              </a:rPr>
              <a:t>cernere</a:t>
            </a:r>
            <a:r>
              <a:rPr lang="en-US" i="1" dirty="0">
                <a:latin typeface="Palatino Linotype" panose="02040502050505030304" pitchFamily="18" charset="0"/>
              </a:rPr>
              <a:t>, </a:t>
            </a:r>
            <a:r>
              <a:rPr lang="en-US" i="1" dirty="0" err="1">
                <a:latin typeface="Palatino Linotype" panose="02040502050505030304" pitchFamily="18" charset="0"/>
              </a:rPr>
              <a:t>quae</a:t>
            </a:r>
            <a:r>
              <a:rPr lang="en-US" i="1" dirty="0">
                <a:latin typeface="Palatino Linotype" panose="02040502050505030304" pitchFamily="18" charset="0"/>
              </a:rPr>
              <a:t> </a:t>
            </a:r>
            <a:r>
              <a:rPr lang="en-US" i="1" dirty="0" err="1">
                <a:latin typeface="Palatino Linotype" panose="02040502050505030304" pitchFamily="18" charset="0"/>
              </a:rPr>
              <a:t>patula</a:t>
            </a:r>
            <a:r>
              <a:rPr lang="en-US" i="1" dirty="0">
                <a:latin typeface="Palatino Linotype" panose="02040502050505030304" pitchFamily="18" charset="0"/>
              </a:rPr>
              <a:t> </a:t>
            </a:r>
            <a:r>
              <a:rPr lang="en-US" i="1" dirty="0" err="1">
                <a:latin typeface="Palatino Linotype" panose="02040502050505030304" pitchFamily="18" charset="0"/>
              </a:rPr>
              <a:t>iuuenis</a:t>
            </a:r>
            <a:r>
              <a:rPr lang="en-US" i="1" dirty="0">
                <a:latin typeface="Palatino Linotype" panose="02040502050505030304" pitchFamily="18" charset="0"/>
              </a:rPr>
              <a:t> deus edit </a:t>
            </a:r>
            <a:r>
              <a:rPr lang="en-US" i="1" dirty="0" err="1">
                <a:latin typeface="Palatino Linotype" panose="02040502050505030304" pitchFamily="18" charset="0"/>
              </a:rPr>
              <a:t>harena</a:t>
            </a:r>
            <a:endParaRPr lang="en-US" i="1" dirty="0">
              <a:latin typeface="Palatino Linotype" panose="02040502050505030304" pitchFamily="18" charset="0"/>
            </a:endParaRPr>
          </a:p>
          <a:p>
            <a:pPr marL="0" indent="0">
              <a:buNone/>
            </a:pPr>
            <a:r>
              <a:rPr lang="el-GR" dirty="0">
                <a:latin typeface="Palatino Linotype" panose="02040502050505030304" pitchFamily="18" charset="0"/>
              </a:rPr>
              <a:t>Λ. Νωθρός επιστρέφεις από την πόλη </a:t>
            </a:r>
            <a:r>
              <a:rPr lang="el-GR" dirty="0" err="1">
                <a:latin typeface="Palatino Linotype" panose="02040502050505030304" pitchFamily="18" charset="0"/>
              </a:rPr>
              <a:t>Κορύδωνα</a:t>
            </a:r>
            <a:r>
              <a:rPr lang="el-GR" dirty="0">
                <a:latin typeface="Palatino Linotype" panose="02040502050505030304" pitchFamily="18" charset="0"/>
              </a:rPr>
              <a:t>. Και πράγματι είκοσι </a:t>
            </a:r>
          </a:p>
          <a:p>
            <a:pPr marL="0" indent="0">
              <a:buNone/>
            </a:pPr>
            <a:r>
              <a:rPr lang="el-GR" dirty="0">
                <a:latin typeface="Palatino Linotype" panose="02040502050505030304" pitchFamily="18" charset="0"/>
              </a:rPr>
              <a:t>νύχτες έχουν κιόλας περάσει, με αποτέλεσμα τα δέντρα μας να λαχταρούν να σε δουν</a:t>
            </a:r>
          </a:p>
          <a:p>
            <a:pPr marL="0" indent="0">
              <a:buNone/>
            </a:pPr>
            <a:r>
              <a:rPr lang="el-GR" dirty="0">
                <a:latin typeface="Palatino Linotype" panose="02040502050505030304" pitchFamily="18" charset="0"/>
              </a:rPr>
              <a:t>και οι ταύροι περίλυποι να περιμένουν τα βουκολικά σου τραγούδια.</a:t>
            </a:r>
          </a:p>
          <a:p>
            <a:pPr marL="0" indent="0">
              <a:buNone/>
            </a:pPr>
            <a:r>
              <a:rPr lang="el-GR" dirty="0">
                <a:latin typeface="Palatino Linotype" panose="02040502050505030304" pitchFamily="18" charset="0"/>
              </a:rPr>
              <a:t>Κ. Ω αργόστροφε και πιο σκληρέ από αλύγιστο τσεκούρι, </a:t>
            </a:r>
            <a:r>
              <a:rPr lang="el-GR" dirty="0" err="1">
                <a:latin typeface="Palatino Linotype" panose="02040502050505030304" pitchFamily="18" charset="0"/>
              </a:rPr>
              <a:t>Λυκότα</a:t>
            </a:r>
            <a:r>
              <a:rPr lang="el-GR" dirty="0">
                <a:latin typeface="Palatino Linotype" panose="02040502050505030304" pitchFamily="18" charset="0"/>
              </a:rPr>
              <a:t>,</a:t>
            </a:r>
          </a:p>
          <a:p>
            <a:pPr marL="0" indent="0">
              <a:buNone/>
            </a:pPr>
            <a:r>
              <a:rPr lang="el-GR" dirty="0">
                <a:latin typeface="Palatino Linotype" panose="02040502050505030304" pitchFamily="18" charset="0"/>
              </a:rPr>
              <a:t>που προτιμάς να βλέπεις τις παλιές οξιές παρά τα καινούργια θεάματα</a:t>
            </a:r>
          </a:p>
          <a:p>
            <a:pPr marL="0" indent="0">
              <a:buNone/>
            </a:pPr>
            <a:r>
              <a:rPr lang="el-GR" dirty="0">
                <a:latin typeface="Palatino Linotype" panose="02040502050505030304" pitchFamily="18" charset="0"/>
              </a:rPr>
              <a:t>που μας προσφέρει ο νεαρός θεός στην ευρύχωρη αρένα.			(</a:t>
            </a:r>
            <a:r>
              <a:rPr lang="el-GR" dirty="0" err="1">
                <a:latin typeface="Palatino Linotype" panose="02040502050505030304" pitchFamily="18" charset="0"/>
              </a:rPr>
              <a:t>Καλπ</a:t>
            </a:r>
            <a:r>
              <a:rPr lang="el-GR" dirty="0">
                <a:latin typeface="Palatino Linotype" panose="02040502050505030304" pitchFamily="18" charset="0"/>
              </a:rPr>
              <a:t>. </a:t>
            </a:r>
            <a:r>
              <a:rPr lang="el-GR" i="1" dirty="0" err="1">
                <a:latin typeface="Palatino Linotype" panose="02040502050505030304" pitchFamily="18" charset="0"/>
              </a:rPr>
              <a:t>Εκλ</a:t>
            </a:r>
            <a:r>
              <a:rPr lang="el-GR" dirty="0">
                <a:latin typeface="Palatino Linotype" panose="02040502050505030304" pitchFamily="18" charset="0"/>
              </a:rPr>
              <a:t>. 7.1-6)</a:t>
            </a:r>
          </a:p>
          <a:p>
            <a:pPr marL="0" indent="0">
              <a:buNone/>
            </a:pPr>
            <a:endParaRPr lang="en-US" dirty="0">
              <a:latin typeface="Palatino Linotype" panose="02040502050505030304" pitchFamily="18" charset="0"/>
            </a:endParaRPr>
          </a:p>
          <a:p>
            <a:pPr marL="0" indent="0">
              <a:buNone/>
            </a:pPr>
            <a:endParaRPr lang="el-GR" dirty="0">
              <a:latin typeface="Palatino Linotype" panose="02040502050505030304" pitchFamily="18" charset="0"/>
            </a:endParaRPr>
          </a:p>
        </p:txBody>
      </p:sp>
    </p:spTree>
    <p:extLst>
      <p:ext uri="{BB962C8B-B14F-4D97-AF65-F5344CB8AC3E}">
        <p14:creationId xmlns:p14="http://schemas.microsoft.com/office/powerpoint/2010/main" val="232771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1889512-344D-45F2-841B-14314FB7EADE}"/>
              </a:ext>
            </a:extLst>
          </p:cNvPr>
          <p:cNvSpPr>
            <a:spLocks noGrp="1"/>
          </p:cNvSpPr>
          <p:nvPr>
            <p:ph idx="1"/>
          </p:nvPr>
        </p:nvSpPr>
        <p:spPr>
          <a:xfrm>
            <a:off x="0" y="0"/>
            <a:ext cx="12192000" cy="6858000"/>
          </a:xfrm>
        </p:spPr>
        <p:txBody>
          <a:bodyPr>
            <a:normAutofit/>
          </a:bodyPr>
          <a:lstStyle/>
          <a:p>
            <a:pPr marL="0" indent="0" algn="just">
              <a:spcBef>
                <a:spcPts val="0"/>
              </a:spcBef>
              <a:buNone/>
            </a:pPr>
            <a:r>
              <a:rPr lang="el-GR" sz="1800" b="1" dirty="0">
                <a:solidFill>
                  <a:srgbClr val="FF0000"/>
                </a:solidFill>
                <a:latin typeface="Palatino Linotype" panose="02040502050505030304" pitchFamily="18" charset="0"/>
              </a:rPr>
              <a:t>Αναλύοντας και ερμηνεύοντας το ποίημα</a:t>
            </a:r>
          </a:p>
          <a:p>
            <a:pPr marL="0" indent="0" algn="just">
              <a:spcBef>
                <a:spcPts val="0"/>
              </a:spcBef>
              <a:buNone/>
            </a:pPr>
            <a:r>
              <a:rPr lang="el-GR" sz="1800" dirty="0">
                <a:latin typeface="Palatino Linotype" panose="02040502050505030304" pitchFamily="18" charset="0"/>
              </a:rPr>
              <a:t>Ο </a:t>
            </a:r>
            <a:r>
              <a:rPr lang="el-GR" sz="1800" dirty="0" err="1">
                <a:latin typeface="Palatino Linotype" panose="02040502050505030304" pitchFamily="18" charset="0"/>
              </a:rPr>
              <a:t>Κορύδωνας</a:t>
            </a:r>
            <a:r>
              <a:rPr lang="el-GR" sz="1800" dirty="0">
                <a:latin typeface="Palatino Linotype" panose="02040502050505030304" pitchFamily="18" charset="0"/>
              </a:rPr>
              <a:t> παρουσιάζεται να επιστρέφει διστακτικά στην ύπαιθρο από την πόλη που επισκέφθηκε είκοσι μέρες νωρίτερα προκαλώντας έτσι την αντίδραση του </a:t>
            </a:r>
            <a:r>
              <a:rPr lang="el-GR" sz="1800" dirty="0" err="1">
                <a:latin typeface="Palatino Linotype" panose="02040502050505030304" pitchFamily="18" charset="0"/>
              </a:rPr>
              <a:t>Λυκότα</a:t>
            </a:r>
            <a:r>
              <a:rPr lang="el-GR" sz="1800" dirty="0">
                <a:latin typeface="Palatino Linotype" panose="02040502050505030304" pitchFamily="18" charset="0"/>
              </a:rPr>
              <a:t>. Η διστακτικότητα (όπως άλλωστε γίνεται αντιληπτό και μέσω του όρου </a:t>
            </a:r>
            <a:r>
              <a:rPr lang="el-GR" sz="1800" i="1" dirty="0" err="1">
                <a:latin typeface="Palatino Linotype" panose="02040502050505030304" pitchFamily="18" charset="0"/>
              </a:rPr>
              <a:t>lentus</a:t>
            </a:r>
            <a:r>
              <a:rPr lang="el-GR" sz="1800" dirty="0">
                <a:latin typeface="Palatino Linotype" panose="02040502050505030304" pitchFamily="18" charset="0"/>
              </a:rPr>
              <a:t> με την έννοια του </a:t>
            </a:r>
            <a:r>
              <a:rPr lang="el-GR" sz="1800" i="1" dirty="0" err="1">
                <a:latin typeface="Palatino Linotype" panose="02040502050505030304" pitchFamily="18" charset="0"/>
              </a:rPr>
              <a:t>serus</a:t>
            </a:r>
            <a:r>
              <a:rPr lang="el-GR" sz="1800" dirty="0">
                <a:latin typeface="Palatino Linotype" panose="02040502050505030304" pitchFamily="18" charset="0"/>
              </a:rPr>
              <a:t>) και όχι, όπως ήταν αναμενόμενο, η χαρά του ξενιτεμένου βουκόλου που επιστρέφει σπίτι του μετά από είκοσι μέρες απουσίας προκαλεί έκπληξη στον </a:t>
            </a:r>
            <a:r>
              <a:rPr lang="el-GR" sz="1800" dirty="0" err="1">
                <a:latin typeface="Palatino Linotype" panose="02040502050505030304" pitchFamily="18" charset="0"/>
              </a:rPr>
              <a:t>Λυκότα</a:t>
            </a:r>
            <a:r>
              <a:rPr lang="el-GR" sz="1800" dirty="0">
                <a:latin typeface="Palatino Linotype" panose="02040502050505030304" pitchFamily="18" charset="0"/>
              </a:rPr>
              <a:t>, ο οποίος υποδέχεται τον </a:t>
            </a:r>
            <a:r>
              <a:rPr lang="el-GR" sz="1800" dirty="0" err="1">
                <a:latin typeface="Palatino Linotype" panose="02040502050505030304" pitchFamily="18" charset="0"/>
              </a:rPr>
              <a:t>Κορύδωνα</a:t>
            </a:r>
            <a:r>
              <a:rPr lang="el-GR" sz="1800" dirty="0">
                <a:latin typeface="Palatino Linotype" panose="02040502050505030304" pitchFamily="18" charset="0"/>
              </a:rPr>
              <a:t>, εστιάζοντας στο πώς αντέδρασε το φυσικό περιβάλλον και τα συστατικά του στοιχεία κατά την απουσία του βουκόλου. Ωστόσο, ο </a:t>
            </a:r>
            <a:r>
              <a:rPr lang="el-GR" sz="1800" dirty="0" err="1">
                <a:latin typeface="Palatino Linotype" panose="02040502050505030304" pitchFamily="18" charset="0"/>
              </a:rPr>
              <a:t>Κορύδωνας</a:t>
            </a:r>
            <a:r>
              <a:rPr lang="el-GR" sz="1800" dirty="0">
                <a:latin typeface="Palatino Linotype" panose="02040502050505030304" pitchFamily="18" charset="0"/>
              </a:rPr>
              <a:t> δεν συμμερίζεται τη χαρά του </a:t>
            </a:r>
            <a:r>
              <a:rPr lang="el-GR" sz="1800" dirty="0" err="1">
                <a:latin typeface="Palatino Linotype" panose="02040502050505030304" pitchFamily="18" charset="0"/>
              </a:rPr>
              <a:t>Λυκότα</a:t>
            </a:r>
            <a:r>
              <a:rPr lang="el-GR" sz="1800" dirty="0">
                <a:latin typeface="Palatino Linotype" panose="02040502050505030304" pitchFamily="18" charset="0"/>
              </a:rPr>
              <a:t> και απαντά οργισμένα θυμίζοντας έτσι την ανταλλαγή χιουμοριστικών προσβολών και κατηγοριών η οποία λαμβάνει χώρα στη λογομαχία που συνήθως προηγείται ενός βουκολικού διαγωνισμού. Ο θυμός του βουκόλου δικαιολογείται από τον όρο </a:t>
            </a:r>
            <a:r>
              <a:rPr lang="el-GR" sz="1800" i="1" dirty="0" err="1">
                <a:latin typeface="Palatino Linotype" panose="02040502050505030304" pitchFamily="18" charset="0"/>
              </a:rPr>
              <a:t>iubila</a:t>
            </a:r>
            <a:r>
              <a:rPr lang="el-GR" sz="1800" dirty="0">
                <a:latin typeface="Palatino Linotype" panose="02040502050505030304" pitchFamily="18" charset="0"/>
              </a:rPr>
              <a:t> που ο </a:t>
            </a:r>
            <a:r>
              <a:rPr lang="el-GR" sz="1800" dirty="0" err="1">
                <a:latin typeface="Palatino Linotype" panose="02040502050505030304" pitchFamily="18" charset="0"/>
              </a:rPr>
              <a:t>Λυκότας</a:t>
            </a:r>
            <a:r>
              <a:rPr lang="el-GR" sz="1800" dirty="0">
                <a:latin typeface="Palatino Linotype" panose="02040502050505030304" pitchFamily="18" charset="0"/>
              </a:rPr>
              <a:t> χρησιμοποιεί για να περιγράψει τα βουκολικά τραγούδια του που, μολονότι είναι ποιμενικού περιεχομένου, δεν εκτιμώνται ιδιαίτερα και θεωρούνται χαμηλής ποιότητας υπό τις νέες πολιτικές και </a:t>
            </a:r>
            <a:r>
              <a:rPr lang="el-GR" sz="1800" dirty="0" err="1">
                <a:latin typeface="Palatino Linotype" panose="02040502050505030304" pitchFamily="18" charset="0"/>
              </a:rPr>
              <a:t>ποιητολογικές</a:t>
            </a:r>
            <a:r>
              <a:rPr lang="el-GR" sz="1800" dirty="0">
                <a:latin typeface="Palatino Linotype" panose="02040502050505030304" pitchFamily="18" charset="0"/>
              </a:rPr>
              <a:t> συνθήκες που έχει πια επιβάλει η Νερώνεια περίοδος. Ο </a:t>
            </a:r>
            <a:r>
              <a:rPr lang="el-GR" sz="1800" dirty="0" err="1">
                <a:latin typeface="Palatino Linotype" panose="02040502050505030304" pitchFamily="18" charset="0"/>
              </a:rPr>
              <a:t>Κορύδωνας</a:t>
            </a:r>
            <a:r>
              <a:rPr lang="el-GR" sz="1800" dirty="0">
                <a:latin typeface="Palatino Linotype" panose="02040502050505030304" pitchFamily="18" charset="0"/>
              </a:rPr>
              <a:t> απαντά χαρακτηρίζοντας προσβλητικά τον </a:t>
            </a:r>
            <a:r>
              <a:rPr lang="el-GR" sz="1800" dirty="0" err="1">
                <a:latin typeface="Palatino Linotype" panose="02040502050505030304" pitchFamily="18" charset="0"/>
              </a:rPr>
              <a:t>Λυκότα</a:t>
            </a:r>
            <a:r>
              <a:rPr lang="el-GR" sz="1800" dirty="0">
                <a:latin typeface="Palatino Linotype" panose="02040502050505030304" pitchFamily="18" charset="0"/>
              </a:rPr>
              <a:t> ως </a:t>
            </a:r>
            <a:r>
              <a:rPr lang="el-GR" sz="1800" i="1" dirty="0" err="1">
                <a:latin typeface="Palatino Linotype" panose="02040502050505030304" pitchFamily="18" charset="0"/>
              </a:rPr>
              <a:t>piger</a:t>
            </a:r>
            <a:r>
              <a:rPr lang="el-GR" sz="1800" dirty="0">
                <a:latin typeface="Palatino Linotype" panose="02040502050505030304" pitchFamily="18" charset="0"/>
              </a:rPr>
              <a:t> («αργόστροφος») και o </a:t>
            </a:r>
            <a:r>
              <a:rPr lang="el-GR" sz="1800" i="1" dirty="0" err="1">
                <a:latin typeface="Palatino Linotype" panose="02040502050505030304" pitchFamily="18" charset="0"/>
              </a:rPr>
              <a:t>duro</a:t>
            </a:r>
            <a:r>
              <a:rPr lang="el-GR" sz="1800" i="1" dirty="0">
                <a:latin typeface="Palatino Linotype" panose="02040502050505030304" pitchFamily="18" charset="0"/>
              </a:rPr>
              <a:t> non </a:t>
            </a:r>
            <a:r>
              <a:rPr lang="el-GR" sz="1800" i="1" dirty="0" err="1">
                <a:latin typeface="Palatino Linotype" panose="02040502050505030304" pitchFamily="18" charset="0"/>
              </a:rPr>
              <a:t>mollior</a:t>
            </a:r>
            <a:r>
              <a:rPr lang="el-GR" sz="1800" dirty="0">
                <a:latin typeface="Palatino Linotype" panose="02040502050505030304" pitchFamily="18" charset="0"/>
              </a:rPr>
              <a:t> </a:t>
            </a:r>
            <a:r>
              <a:rPr lang="el-GR" sz="1800" i="1" dirty="0" err="1">
                <a:latin typeface="Palatino Linotype" panose="02040502050505030304" pitchFamily="18" charset="0"/>
              </a:rPr>
              <a:t>axe</a:t>
            </a:r>
            <a:r>
              <a:rPr lang="el-GR" sz="1800" dirty="0">
                <a:latin typeface="Palatino Linotype" panose="02040502050505030304" pitchFamily="18" charset="0"/>
              </a:rPr>
              <a:t> («πιο αλύγιστος και από τσεκούρι») συγκρίνοντάς τον έτσι με άψυχο αντικείμενο που στερείται ευαισθησίας και γούστου. Οι όροι non </a:t>
            </a:r>
            <a:r>
              <a:rPr lang="el-GR" sz="1800" i="1" dirty="0" err="1">
                <a:latin typeface="Palatino Linotype" panose="02040502050505030304" pitchFamily="18" charset="0"/>
              </a:rPr>
              <a:t>mollis</a:t>
            </a:r>
            <a:r>
              <a:rPr lang="el-GR" sz="1800" dirty="0">
                <a:latin typeface="Palatino Linotype" panose="02040502050505030304" pitchFamily="18" charset="0"/>
              </a:rPr>
              <a:t> και </a:t>
            </a:r>
            <a:r>
              <a:rPr lang="el-GR" sz="1800" i="1" dirty="0" err="1">
                <a:latin typeface="Palatino Linotype" panose="02040502050505030304" pitchFamily="18" charset="0"/>
              </a:rPr>
              <a:t>durus</a:t>
            </a:r>
            <a:r>
              <a:rPr lang="el-GR" sz="1800" dirty="0">
                <a:latin typeface="Palatino Linotype" panose="02040502050505030304" pitchFamily="18" charset="0"/>
              </a:rPr>
              <a:t> λειτουργούν ως μεταποιητικοί δείκτες που είναι σε πλήρη αντίθεση με τις αισθητικές αρχές της ελληνιστικής-νεωτερικής ποιητικής παράδοσης, η οποία συνδέεται στενά με το βουκολικό είδος τουλάχιστον μέχρι τη Νερώνεια εποχή. </a:t>
            </a:r>
            <a:r>
              <a:rPr lang="el-GR" sz="1800" u="sng" dirty="0">
                <a:latin typeface="Palatino Linotype" panose="02040502050505030304" pitchFamily="18" charset="0"/>
              </a:rPr>
              <a:t>Με άλλα λόγια, ο εκπρόσωπος του βουκολικού πανηγυρικού είδους </a:t>
            </a:r>
            <a:r>
              <a:rPr lang="el-GR" sz="1800" u="sng" dirty="0" err="1">
                <a:latin typeface="Palatino Linotype" panose="02040502050505030304" pitchFamily="18" charset="0"/>
              </a:rPr>
              <a:t>Κορύδωνας</a:t>
            </a:r>
            <a:r>
              <a:rPr lang="el-GR" sz="1800" u="sng" dirty="0">
                <a:latin typeface="Palatino Linotype" panose="02040502050505030304" pitchFamily="18" charset="0"/>
              </a:rPr>
              <a:t> προσδίδει στον εκπρόσωπο της παραδοσιακής βουκολικής ποίησης </a:t>
            </a:r>
            <a:r>
              <a:rPr lang="el-GR" sz="1800" u="sng" dirty="0" err="1">
                <a:latin typeface="Palatino Linotype" panose="02040502050505030304" pitchFamily="18" charset="0"/>
              </a:rPr>
              <a:t>Λυκότα</a:t>
            </a:r>
            <a:r>
              <a:rPr lang="el-GR" sz="1800" u="sng" dirty="0">
                <a:latin typeface="Palatino Linotype" panose="02040502050505030304" pitchFamily="18" charset="0"/>
              </a:rPr>
              <a:t> μη ελληνιστικά-νεωτερικά χαρακτηριστικά, δημιουργώντας με αυτό τον τρόπο μια έντονη ασυμβατότητα που μπορεί να προκαλέσει το γέλιο στο καλλιεργημένο αναγνωστικό κοινό που γνωρίζει τις λογοτεχνικές συμβάσεις του βουκολικού είδους.</a:t>
            </a:r>
          </a:p>
        </p:txBody>
      </p:sp>
    </p:spTree>
    <p:extLst>
      <p:ext uri="{BB962C8B-B14F-4D97-AF65-F5344CB8AC3E}">
        <p14:creationId xmlns:p14="http://schemas.microsoft.com/office/powerpoint/2010/main" val="122098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0D858D2-9153-7204-3534-5C16E95FD35A}"/>
              </a:ext>
            </a:extLst>
          </p:cNvPr>
          <p:cNvSpPr>
            <a:spLocks noGrp="1"/>
          </p:cNvSpPr>
          <p:nvPr>
            <p:ph idx="1"/>
          </p:nvPr>
        </p:nvSpPr>
        <p:spPr>
          <a:xfrm>
            <a:off x="0" y="0"/>
            <a:ext cx="12192000" cy="6858000"/>
          </a:xfrm>
        </p:spPr>
        <p:txBody>
          <a:bodyPr>
            <a:normAutofit/>
          </a:bodyPr>
          <a:lstStyle/>
          <a:p>
            <a:pPr marL="0" indent="0" algn="just">
              <a:buNone/>
            </a:pPr>
            <a:r>
              <a:rPr lang="el-GR" b="1" dirty="0">
                <a:solidFill>
                  <a:srgbClr val="FF0000"/>
                </a:solidFill>
                <a:latin typeface="Palatino Linotype" panose="02040502050505030304" pitchFamily="18" charset="0"/>
              </a:rPr>
              <a:t>Συμπεράσματα</a:t>
            </a:r>
          </a:p>
          <a:p>
            <a:pPr marL="0" indent="0" algn="just">
              <a:buNone/>
            </a:pPr>
            <a:r>
              <a:rPr lang="el-GR" dirty="0">
                <a:latin typeface="Palatino Linotype" panose="02040502050505030304" pitchFamily="18" charset="0"/>
              </a:rPr>
              <a:t>Συμπερασματικά, τα αποσπάσματα που σχολιάστηκαν παραπάνω καθιστούν σαφές ότι επιδίωξη του </a:t>
            </a:r>
            <a:r>
              <a:rPr lang="el-GR" dirty="0" err="1">
                <a:latin typeface="Palatino Linotype" panose="02040502050505030304" pitchFamily="18" charset="0"/>
              </a:rPr>
              <a:t>Καλπούρνιου</a:t>
            </a:r>
            <a:r>
              <a:rPr lang="el-GR" dirty="0">
                <a:latin typeface="Palatino Linotype" panose="02040502050505030304" pitchFamily="18" charset="0"/>
              </a:rPr>
              <a:t> Σικελού δεν είναι το τρανταχτό γέλιο του αναγνώστη· αντίθετα, ο βουκολικός ποιητής στοχεύει περισσότερο στην ψυχαγωγία του αναγνώστη, επιθυμώντας να δημιουργήσει μια αίσθηση ευφορίας και ένα γλυκό μειδίαμα που προκύπτει από την ανάγνωση ενός πνευματώδους και ευφυούς κειμένου. Παράλληλα, το χιούμορ λειτουργεί ως ένας τρόπος επικοινωνίας του ποιητή με το κοινό του καθώς ενθαρρύνει την ενεργότερη συμμετοχή του τελευταίου στην αφήγηση. Εκπλήσσει ευχάριστα και επιτρέπει στον αναγνώστη να παρακολουθήσει με περισσότερο ενδιαφέρον και γέλιο την περιγραφή του οικοδομήματος που ο βουκόλος </a:t>
            </a:r>
            <a:r>
              <a:rPr lang="el-GR" dirty="0" err="1">
                <a:latin typeface="Palatino Linotype" panose="02040502050505030304" pitchFamily="18" charset="0"/>
              </a:rPr>
              <a:t>Κορύδωνας</a:t>
            </a:r>
            <a:r>
              <a:rPr lang="el-GR" dirty="0">
                <a:latin typeface="Palatino Linotype" panose="02040502050505030304" pitchFamily="18" charset="0"/>
              </a:rPr>
              <a:t> μάταια επιχειρεί να φέρει μπροστά στα μάτια του με εικαστική ζωντάνια. Οπωσδήποτε, το χιούμορ είναι κατά κύριο λόγο υποκειμενικό, δεδομένου ότι ο κάθε άνθρωπος μπορεί να γελάσει με διαφορετικά ερεθίσματα, γεγονότα ή καταστάσεις. Είναι σαφές ότι ο βουκόλος </a:t>
            </a:r>
            <a:r>
              <a:rPr lang="el-GR" dirty="0" err="1">
                <a:latin typeface="Palatino Linotype" panose="02040502050505030304" pitchFamily="18" charset="0"/>
              </a:rPr>
              <a:t>Κορύδωνας</a:t>
            </a:r>
            <a:r>
              <a:rPr lang="el-GR" dirty="0">
                <a:latin typeface="Palatino Linotype" panose="02040502050505030304" pitchFamily="18" charset="0"/>
              </a:rPr>
              <a:t> δεν αντιλαμβάνεται ως χιουμοριστική την περιγραφή του αμφιθεάτρου και των θηρίων που περνούν μπροστά του στην αρένα. Κάτι τέτοιο φυσικά δεν ισχύει για τον ηλικιωμένο κάτοικο της πόλης και πολύ περισσότερο για τον καλλιεργημένο αναγνώστη που βρίσκονται σε πλεονεκτικότερη θέση και μπορούν να κατανοήσουν (ή και να γελάσουν με) τη χιουμοριστική διάσταση της περιγραφής, καταδεικνύοντας πόσο ρευστά είναι τα όρια μεταξύ σοβαρού και αστείου ακόμη και σε κείμενα που έχουν ως κύριο στόχο τον έπαινο του αυτοκράτορα.</a:t>
            </a:r>
          </a:p>
        </p:txBody>
      </p:sp>
    </p:spTree>
    <p:extLst>
      <p:ext uri="{BB962C8B-B14F-4D97-AF65-F5344CB8AC3E}">
        <p14:creationId xmlns:p14="http://schemas.microsoft.com/office/powerpoint/2010/main" val="1772913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587BA94-2286-49F1-9F09-56F30C5BCC77}"/>
              </a:ext>
            </a:extLst>
          </p:cNvPr>
          <p:cNvSpPr>
            <a:spLocks noGrp="1"/>
          </p:cNvSpPr>
          <p:nvPr>
            <p:ph idx="1"/>
          </p:nvPr>
        </p:nvSpPr>
        <p:spPr>
          <a:xfrm>
            <a:off x="0" y="0"/>
            <a:ext cx="12192000" cy="6858000"/>
          </a:xfrm>
        </p:spPr>
        <p:txBody>
          <a:bodyPr>
            <a:normAutofit/>
          </a:bodyPr>
          <a:lstStyle/>
          <a:p>
            <a:pPr marL="0" indent="0" algn="just">
              <a:buNone/>
            </a:pPr>
            <a:r>
              <a:rPr lang="el-GR" dirty="0">
                <a:latin typeface="Palatino Linotype" panose="02040502050505030304" pitchFamily="18" charset="0"/>
              </a:rPr>
              <a:t>Συμπερασματικά, η θρησκεία δεν ξεφεύγει τα βέλη της σατιρικής ποίησης του </a:t>
            </a:r>
            <a:r>
              <a:rPr lang="el-GR" dirty="0" err="1">
                <a:latin typeface="Palatino Linotype" panose="02040502050505030304" pitchFamily="18" charset="0"/>
              </a:rPr>
              <a:t>Ορατίου</a:t>
            </a:r>
            <a:r>
              <a:rPr lang="el-GR" dirty="0">
                <a:latin typeface="Palatino Linotype" panose="02040502050505030304" pitchFamily="18" charset="0"/>
              </a:rPr>
              <a:t> και του </a:t>
            </a:r>
            <a:r>
              <a:rPr lang="el-GR" dirty="0" err="1">
                <a:latin typeface="Palatino Linotype" panose="02040502050505030304" pitchFamily="18" charset="0"/>
              </a:rPr>
              <a:t>Γιουβενάλη</a:t>
            </a:r>
            <a:r>
              <a:rPr lang="el-GR" dirty="0">
                <a:latin typeface="Palatino Linotype" panose="02040502050505030304" pitchFamily="18" charset="0"/>
              </a:rPr>
              <a:t>, οι οποίοι παρωδούν και διακωμωδούν (όχι στον ίδιο βαθμό αλλά με κοινό τρόπο) οτιδήποτε σχετίζεται με αυτή και ιδιαίτερα τους θεούς, χρησιμοποιώντας έτσι το γέλιο ως μέσο άσκησης θρησκευτικής κριτικής (επικριτικό γέλιο). Το γέλιο προκύπτει ως επακόλουθο της ασυμβατότητας μεταξύ του παραδοσιακού και κατά κανόνα μεγαλοπρεπούς ρόλου των θεών και της τοποθέτησής τους σε ταπεινά </a:t>
            </a:r>
            <a:r>
              <a:rPr lang="el-GR" dirty="0" err="1">
                <a:latin typeface="Palatino Linotype" panose="02040502050505030304" pitchFamily="18" charset="0"/>
              </a:rPr>
              <a:t>κειμενικά</a:t>
            </a:r>
            <a:r>
              <a:rPr lang="el-GR" dirty="0">
                <a:latin typeface="Palatino Linotype" panose="02040502050505030304" pitchFamily="18" charset="0"/>
              </a:rPr>
              <a:t> συμφραζόμενα. Η δυσαρμονία αυτή υπονομεύει και υποβαθμίζει τη θεϊκή τους φύση και ταυτόχρονα υπερτονίζει τα ανθρώπινα χαρακτηριστικά τους, δημιουργώντας εντυπωσιακές και χιουμοριστικές ανατροπές στον αναγνώστη. Έτσι, η θρησκευτική σοβαροφάνεια και η ρωμαϊκή σοβαρότητα παραμερίζονται και δίνουν τη θέση τους στην ειρωνεία και τη λοιδορία, καταδεικνύοντας πόσο </a:t>
            </a:r>
            <a:r>
              <a:rPr lang="el-GR" dirty="0" err="1">
                <a:latin typeface="Palatino Linotype" panose="02040502050505030304" pitchFamily="18" charset="0"/>
              </a:rPr>
              <a:t>σπουδαιογέλοιοι</a:t>
            </a:r>
            <a:r>
              <a:rPr lang="el-GR" dirty="0">
                <a:latin typeface="Palatino Linotype" panose="02040502050505030304" pitchFamily="18" charset="0"/>
              </a:rPr>
              <a:t> είναι οι θεοί και πόσο ίδιοι με τους ανθρώπους που τους λατρεύουν. Τελικά, μολονότι το επικριτικό γέλιο μέσω της παρωδίας και της διακωμώδησης έχει ως άμεσο στόχο τους θεούς, ωστόσο φαίνεται ότι ο </a:t>
            </a:r>
            <a:r>
              <a:rPr lang="el-GR" dirty="0" err="1">
                <a:latin typeface="Palatino Linotype" panose="02040502050505030304" pitchFamily="18" charset="0"/>
              </a:rPr>
              <a:t>Οράτιος</a:t>
            </a:r>
            <a:r>
              <a:rPr lang="el-GR" dirty="0">
                <a:latin typeface="Palatino Linotype" panose="02040502050505030304" pitchFamily="18" charset="0"/>
              </a:rPr>
              <a:t> και ο </a:t>
            </a:r>
            <a:r>
              <a:rPr lang="el-GR" dirty="0" err="1">
                <a:latin typeface="Palatino Linotype" panose="02040502050505030304" pitchFamily="18" charset="0"/>
              </a:rPr>
              <a:t>Γιουβενάλης</a:t>
            </a:r>
            <a:r>
              <a:rPr lang="el-GR" dirty="0">
                <a:latin typeface="Palatino Linotype" panose="02040502050505030304" pitchFamily="18" charset="0"/>
              </a:rPr>
              <a:t> στοχεύουν έμμεσα και πάλι στη στηλίτευση και τη βελτίωση της ανθρώπινης συμπεριφοράς που εδώ προσδιορίζεται μέσω της σχέσης του ανθρώπου με το θείο στοιχείο.</a:t>
            </a:r>
          </a:p>
        </p:txBody>
      </p:sp>
    </p:spTree>
    <p:extLst>
      <p:ext uri="{BB962C8B-B14F-4D97-AF65-F5344CB8AC3E}">
        <p14:creationId xmlns:p14="http://schemas.microsoft.com/office/powerpoint/2010/main" val="1335308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
  <TotalTime>5322</TotalTime>
  <Words>1807</Words>
  <Application>Microsoft Office PowerPoint</Application>
  <PresentationFormat>Ευρεία οθόνη</PresentationFormat>
  <Paragraphs>39</Paragraphs>
  <Slides>15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15</vt:i4>
      </vt:variant>
    </vt:vector>
  </HeadingPairs>
  <TitlesOfParts>
    <vt:vector size="19" baseType="lpstr">
      <vt:lpstr>Century Gothic</vt:lpstr>
      <vt:lpstr>Palatino Linotype</vt:lpstr>
      <vt:lpstr>Wingdings 3</vt:lpstr>
      <vt:lpstr>Ιόν</vt:lpstr>
      <vt:lpstr>Ρωμαϊκά Επύλλια ΚΦΙ501</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Ρωμαϊκά Επύλλια ΚΦΙ504</dc:title>
  <dc:creator>Γεώργιος Παρασκευιώτης</dc:creator>
  <cp:lastModifiedBy>Γεώργιος Παρασκευιώτης</cp:lastModifiedBy>
  <cp:revision>132</cp:revision>
  <dcterms:created xsi:type="dcterms:W3CDTF">2022-02-23T06:39:12Z</dcterms:created>
  <dcterms:modified xsi:type="dcterms:W3CDTF">2024-10-20T12:30:06Z</dcterms:modified>
</cp:coreProperties>
</file>