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9" r:id="rId3"/>
    <p:sldId id="296" r:id="rId4"/>
    <p:sldId id="298" r:id="rId5"/>
    <p:sldId id="262" r:id="rId6"/>
    <p:sldId id="278" r:id="rId7"/>
    <p:sldId id="329" r:id="rId8"/>
    <p:sldId id="328" r:id="rId9"/>
    <p:sldId id="263" r:id="rId10"/>
    <p:sldId id="294" r:id="rId11"/>
    <p:sldId id="264" r:id="rId12"/>
    <p:sldId id="265" r:id="rId13"/>
    <p:sldId id="300" r:id="rId14"/>
    <p:sldId id="266" r:id="rId15"/>
    <p:sldId id="288" r:id="rId16"/>
    <p:sldId id="277" r:id="rId17"/>
    <p:sldId id="302" r:id="rId18"/>
    <p:sldId id="280" r:id="rId19"/>
    <p:sldId id="301" r:id="rId20"/>
    <p:sldId id="284" r:id="rId21"/>
    <p:sldId id="285" r:id="rId22"/>
    <p:sldId id="286" r:id="rId23"/>
    <p:sldId id="287" r:id="rId24"/>
    <p:sldId id="299" r:id="rId25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F9204-3F29-4C3A-BA41-306340020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393CD-7262-4AC7-80E6-52FE6F3F3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430AE-0210-4E82-AD7B-41B112DE7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11A6662E-FAF4-44BC-88B5-85A7CBFB6D30}" type="datetime1">
              <a:rPr lang="en-US" smtClean="0"/>
              <a:pPr/>
              <a:t>11/29/2024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21974-7DEC-459D-9642-CB5B59C82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31837-C94E-4B5B-BCF0-110C69ED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314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ABDD2-E186-4F25-8FDE-D1E875E9C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18CC5B-A7E0-48B1-8329-6533AC76E7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05B1B-77FE-4BFC-BF87-87DA989F0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9632-1575-4E14-B53B-3DC3D5ED3947}" type="datetime1">
              <a:rPr lang="en-US" smtClean="0"/>
              <a:t>11/29/2024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8531E-1B90-4631-BD37-4BB1DBFAB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A55E8-88DC-4280-8E04-FF50FF8ED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542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60633D-90E4-4F5A-9EBF-DDEC2B0B4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DD3065-FA3D-42C8-BFDA-967C87F4F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C126F-38E2-4425-861F-98ED43228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6868-2568-4CC9-B302-F37117B01A6E}" type="datetime1">
              <a:rPr lang="en-US" smtClean="0"/>
              <a:t>11/29/2024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645D8-F22A-4354-A8B3-96E8A2D23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E2295-A616-4D57-8800-7B7E213A8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532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CC1FC-ADE8-488C-A1DA-2FD569FD4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02842-38C3-46D6-8527-0F6FE623C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64CF5-F681-40C2-88CC-E02206C9C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F08A-1E71-4B2B-BB49-E743F2903911}" type="datetime1">
              <a:rPr lang="en-US" smtClean="0"/>
              <a:t>11/29/2024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04753-4FE4-4A6F-99BB-CFFC92E0C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569D1-DB13-4BD9-8BA9-0DEAD98F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108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20B05-7BF6-4073-9106-FA19E972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EE8D7-6B58-4A3F-9DD5-E563D5192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2990E-9F0A-446A-B5B8-459CA8D98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7D9E-721A-44BB-8863-9873FE64DA75}" type="datetime1">
              <a:rPr lang="en-US" smtClean="0"/>
              <a:t>11/29/2024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68EAA-4377-45FF-9D7C-9E77BC9F2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7FA71-74C3-44B8-A0AC-E18A1E76B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792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71F12-2D88-4F76-AF46-BD5156C12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1AA46-E3EB-4704-B019-F90F1E617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17480F-A530-4D05-9A22-E573FB4BA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B56FDA-C47A-4F4A-A364-BA60A25AB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DA2F-80B8-49CF-99FB-5ABCA53A607A}" type="datetime1">
              <a:rPr lang="en-US" smtClean="0"/>
              <a:t>11/29/2024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26D8DD-6D84-44D4-8A1B-57615B3ED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8FE31-B577-4017-8AFE-A8BA0959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83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C28C9-B8CC-413F-9FFA-626680E4A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3FE72-9D42-45F5-A37F-B12130388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52600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E3A31D-9B5F-4DE3-B18D-F7F77782E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66999"/>
            <a:ext cx="5157787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BE1D2D-822C-466C-A7B9-1A2D97366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52600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F13B2C-44CA-49C4-BC84-02AF1638F3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66999"/>
            <a:ext cx="5183188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93CB55-E9C1-4CE6-9B61-81B71475B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2172-E6C9-4B6C-929A-A9DE3837BBF1}" type="datetime1">
              <a:rPr lang="en-US" smtClean="0"/>
              <a:t>11/29/2024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F22318-747B-4EC9-862C-D9FD488CC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FBDDDF-16BD-438D-937D-0E3E30E7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323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92D5F-0BD4-4517-9233-E08AF405B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3523B8-51E3-48B8-BFD8-CE9506198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41CFF-90C9-47B3-9DA1-F2BF8D839F7E}" type="datetime1">
              <a:rPr lang="en-US" smtClean="0"/>
              <a:t>11/29/2024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739B90-5D50-4424-B51D-53C391621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6F9286-3A00-4D3C-A3F0-50AC9045C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927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933BE2-665A-42DA-A3B7-835F81A3F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48FA-06AB-4884-A69B-986B96E68A24}" type="datetime1">
              <a:rPr lang="en-US" smtClean="0"/>
              <a:t>11/29/2024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4DBCBD-AD42-432D-ABA9-20D616AF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40251-3596-4673-B24B-59A6F9ED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1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A81A1-6D8E-4DD6-8E49-DABDE6D10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3F18F-F78D-4A31-A6BC-6552105BC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82C2F4-BDF4-4A4F-AA3D-52692932C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13850F-5C87-4F08-9658-EAF049B60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7ABA-0172-4F9C-889D-567164F66BCD}" type="datetime1">
              <a:rPr lang="en-US" smtClean="0"/>
              <a:t>11/29/2024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BCE9A-A746-4439-B5D3-966FBC8E5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D3B51-AA2E-4AA1-8062-A0D476D80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546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02CF7-F453-4B3E-9510-D74797987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E2A1B9-8A2A-4B49-8B79-76D3EEB36B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9FEA03-0EC4-4085-AE63-4AA492D61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05AD5B-0DEA-4C6F-94D2-FAA99F2E5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6A5B-8AE7-4A41-B5A7-9ADC6686DC18}" type="datetime1">
              <a:rPr lang="en-US" smtClean="0"/>
              <a:t>11/29/2024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DC6744-7CBA-4A1D-8F87-10699F981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D9048-35FF-4BE9-8157-BE4BAA1C7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761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"/>
            <a:ext cx="12192000" cy="685800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1CB7E8AE-A3AC-4BB7-A5C6-F00EC697B265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392401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984D45-0ED3-4D03-8E44-5E355C913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54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87D6E-D1E9-489C-9AA9-3575C39BA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49450"/>
            <a:ext cx="10515600" cy="419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64E9C-08EE-4B1B-B3FC-D6D997F4E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246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fld id="{57E0CF6C-748E-4B7A-BC8B-3011EF78ED13}" type="datetime1">
              <a:rPr lang="en-US" smtClean="0"/>
              <a:pPr/>
              <a:t>11/29/2024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0A1F1-38FE-4C27-81E6-A43A54793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246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6B39A-FFD8-42EF-ADC7-7DB3B302F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246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223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1" r:id="rId8"/>
    <p:sldLayoutId id="2147483668" r:id="rId9"/>
    <p:sldLayoutId id="2147483669" r:id="rId10"/>
    <p:sldLayoutId id="2147483670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644DE9-8D09-43E2-BA69-F57482CFC9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23C919-B32E-40FF-B3D8-631316E84E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61B17B84-F8A7-4053-9C9D-91E3CA7FF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0"/>
            <a:ext cx="12188951" cy="6858000"/>
          </a:xfrm>
          <a:prstGeom prst="rect">
            <a:avLst/>
          </a:prstGeom>
          <a:blipFill dpi="0" rotWithShape="1">
            <a:blip r:embed="rId2">
              <a:alphaModFix amt="30000"/>
              <a:lum bright="70000" contrast="-70000"/>
            </a:blip>
            <a:srcRect/>
            <a:tile tx="889000" ty="0" sx="100000" sy="100000" flip="xy" algn="t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Χρώμα σε κίνηση από το κάτω μέρος της προβολής">
            <a:extLst>
              <a:ext uri="{FF2B5EF4-FFF2-40B4-BE49-F238E27FC236}">
                <a16:creationId xmlns:a16="http://schemas.microsoft.com/office/drawing/2014/main" id="{9BFAFC74-E23C-91D7-A7B7-389698BEFF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0000"/>
          </a:blip>
          <a:srcRect t="12787" r="-1" b="-1"/>
          <a:stretch/>
        </p:blipFill>
        <p:spPr>
          <a:xfrm>
            <a:off x="20" y="10"/>
            <a:ext cx="12188932" cy="6856614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F597543F-E746-0B67-0A3A-54AC591C28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740211"/>
            <a:ext cx="7530685" cy="3163864"/>
          </a:xfrm>
        </p:spPr>
        <p:txBody>
          <a:bodyPr>
            <a:normAutofit/>
          </a:bodyPr>
          <a:lstStyle/>
          <a:p>
            <a:pPr algn="l"/>
            <a:r>
              <a:rPr lang="el-GR" sz="5200" dirty="0">
                <a:solidFill>
                  <a:srgbClr val="FFFFFF"/>
                </a:solidFill>
              </a:rPr>
              <a:t>Από τον Οίκο στον Δήμο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23276F25-C669-421D-4666-11FEBAAAE8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074515"/>
            <a:ext cx="7583133" cy="1279124"/>
          </a:xfrm>
        </p:spPr>
        <p:txBody>
          <a:bodyPr>
            <a:normAutofit/>
          </a:bodyPr>
          <a:lstStyle/>
          <a:p>
            <a:pPr algn="l"/>
            <a:r>
              <a:rPr lang="el-GR" sz="2200" b="1" dirty="0">
                <a:solidFill>
                  <a:srgbClr val="FFFFFF"/>
                </a:solidFill>
                <a:latin typeface="Palatino Linotype" panose="02040502050505030304" pitchFamily="18" charset="0"/>
              </a:rPr>
              <a:t>Ρωμαϊκό Δίκαιο 1</a:t>
            </a:r>
          </a:p>
          <a:p>
            <a:pPr algn="l"/>
            <a:r>
              <a:rPr lang="el-GR" sz="2200" b="1" dirty="0">
                <a:solidFill>
                  <a:srgbClr val="FFFFFF"/>
                </a:solidFill>
                <a:latin typeface="Palatino Linotype" panose="02040502050505030304" pitchFamily="18" charset="0"/>
              </a:rPr>
              <a:t>Ακαδημαϊκό έτος: 2023-24</a:t>
            </a:r>
          </a:p>
        </p:txBody>
      </p:sp>
    </p:spTree>
    <p:extLst>
      <p:ext uri="{BB962C8B-B14F-4D97-AF65-F5344CB8AC3E}">
        <p14:creationId xmlns:p14="http://schemas.microsoft.com/office/powerpoint/2010/main" val="1390036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dirty="0">
                <a:latin typeface="Palatino Linotype" pitchFamily="18" charset="0"/>
              </a:rPr>
              <a:t>Το δίκαιο της προκλασικής περιόδου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0" y="1600200"/>
            <a:ext cx="9144000" cy="5257800"/>
          </a:xfrm>
        </p:spPr>
        <p:txBody>
          <a:bodyPr>
            <a:normAutofit fontScale="85000" lnSpcReduction="10000"/>
          </a:bodyPr>
          <a:lstStyle/>
          <a:p>
            <a:r>
              <a:rPr lang="el-GR" dirty="0">
                <a:latin typeface="Palatino Linotype" pitchFamily="18" charset="0"/>
              </a:rPr>
              <a:t>Η αυστηρότητα και τυπικότητα απαλύνεται χάρη στη δραστηριότητα του Πραίτορα, με την εισαγωγή ορισμένων νομικών εννοιών:</a:t>
            </a:r>
          </a:p>
          <a:p>
            <a:pPr lvl="1"/>
            <a:r>
              <a:rPr lang="fr-CA" sz="2700" dirty="0">
                <a:solidFill>
                  <a:srgbClr val="0070C0"/>
                </a:solidFill>
                <a:latin typeface="Palatino Linotype" pitchFamily="18" charset="0"/>
              </a:rPr>
              <a:t>K</a:t>
            </a:r>
            <a:r>
              <a:rPr lang="el-GR" sz="2700" dirty="0">
                <a:solidFill>
                  <a:srgbClr val="0070C0"/>
                </a:solidFill>
                <a:latin typeface="Palatino Linotype" pitchFamily="18" charset="0"/>
              </a:rPr>
              <a:t>αλή Πίστη </a:t>
            </a:r>
            <a:r>
              <a:rPr lang="el-GR" sz="2700" dirty="0">
                <a:latin typeface="Palatino Linotype" pitchFamily="18" charset="0"/>
              </a:rPr>
              <a:t>(</a:t>
            </a:r>
            <a:r>
              <a:rPr lang="fr-CA" sz="2700" dirty="0" err="1">
                <a:latin typeface="Palatino Linotype" pitchFamily="18" charset="0"/>
              </a:rPr>
              <a:t>bona</a:t>
            </a:r>
            <a:r>
              <a:rPr lang="fr-CA" sz="2700" dirty="0">
                <a:latin typeface="Palatino Linotype" pitchFamily="18" charset="0"/>
              </a:rPr>
              <a:t> </a:t>
            </a:r>
            <a:r>
              <a:rPr lang="fr-CA" sz="2700" dirty="0" err="1">
                <a:latin typeface="Palatino Linotype" pitchFamily="18" charset="0"/>
              </a:rPr>
              <a:t>fides</a:t>
            </a:r>
            <a:r>
              <a:rPr lang="fr-CA" sz="2700" dirty="0">
                <a:latin typeface="Palatino Linotype" pitchFamily="18" charset="0"/>
              </a:rPr>
              <a:t>)</a:t>
            </a:r>
            <a:r>
              <a:rPr lang="el-GR" sz="2700" dirty="0">
                <a:latin typeface="Palatino Linotype" pitchFamily="18" charset="0"/>
              </a:rPr>
              <a:t>: η έντιμη συμπεριφορά που πρέπει να τηρούν οι συναλλασσόμενοι στις συναλλαγές τους</a:t>
            </a:r>
          </a:p>
          <a:p>
            <a:pPr lvl="1"/>
            <a:r>
              <a:rPr lang="el-GR" sz="2700" dirty="0">
                <a:solidFill>
                  <a:srgbClr val="0070C0"/>
                </a:solidFill>
                <a:latin typeface="Palatino Linotype" pitchFamily="18" charset="0"/>
              </a:rPr>
              <a:t>Επιείκεια</a:t>
            </a:r>
            <a:r>
              <a:rPr lang="el-GR" sz="2700" dirty="0">
                <a:latin typeface="Palatino Linotype" pitchFamily="18" charset="0"/>
              </a:rPr>
              <a:t> (</a:t>
            </a:r>
            <a:r>
              <a:rPr lang="en-US" sz="2700" dirty="0" err="1">
                <a:latin typeface="Palatino Linotype" pitchFamily="18" charset="0"/>
              </a:rPr>
              <a:t>aequitas</a:t>
            </a:r>
            <a:r>
              <a:rPr lang="en-US" sz="2700" dirty="0">
                <a:latin typeface="Palatino Linotype" pitchFamily="18" charset="0"/>
              </a:rPr>
              <a:t>)</a:t>
            </a:r>
            <a:r>
              <a:rPr lang="el-GR" sz="2700" dirty="0">
                <a:latin typeface="Palatino Linotype" pitchFamily="18" charset="0"/>
              </a:rPr>
              <a:t>: Εισάγεται με επιρροή της ελληνικής ρητορικής - Με βάση την επιείκεια παρεμβαίνει ο Πραίτορας διορθώνοντας το δίκαιο</a:t>
            </a:r>
          </a:p>
          <a:p>
            <a:pPr lvl="1"/>
            <a:r>
              <a:rPr lang="el-GR" sz="2700" dirty="0">
                <a:solidFill>
                  <a:srgbClr val="0070C0"/>
                </a:solidFill>
                <a:latin typeface="Palatino Linotype" pitchFamily="18" charset="0"/>
              </a:rPr>
              <a:t>Κοινό συμφέρον </a:t>
            </a:r>
            <a:r>
              <a:rPr lang="el-GR" sz="2700" dirty="0">
                <a:latin typeface="Palatino Linotype" pitchFamily="18" charset="0"/>
              </a:rPr>
              <a:t>(</a:t>
            </a:r>
            <a:r>
              <a:rPr lang="en-US" sz="2700" dirty="0" err="1">
                <a:latin typeface="Palatino Linotype" pitchFamily="18" charset="0"/>
              </a:rPr>
              <a:t>Utilitas</a:t>
            </a:r>
            <a:r>
              <a:rPr lang="en-US" sz="2700" dirty="0">
                <a:latin typeface="Palatino Linotype" pitchFamily="18" charset="0"/>
              </a:rPr>
              <a:t> </a:t>
            </a:r>
            <a:r>
              <a:rPr lang="en-US" sz="2700" dirty="0" err="1">
                <a:latin typeface="Palatino Linotype" pitchFamily="18" charset="0"/>
              </a:rPr>
              <a:t>publica</a:t>
            </a:r>
            <a:r>
              <a:rPr lang="el-GR" sz="2700" dirty="0">
                <a:latin typeface="Palatino Linotype" pitchFamily="18" charset="0"/>
              </a:rPr>
              <a:t>/</a:t>
            </a:r>
            <a:r>
              <a:rPr lang="en-US" sz="2700" dirty="0" err="1">
                <a:latin typeface="Palatino Linotype" pitchFamily="18" charset="0"/>
              </a:rPr>
              <a:t>communis</a:t>
            </a:r>
            <a:r>
              <a:rPr lang="el-GR" sz="2700" dirty="0">
                <a:latin typeface="Palatino Linotype" pitchFamily="18" charset="0"/>
              </a:rPr>
              <a:t>): ο σκοπός που επιδιώκει το δίκαιο για το γενικό καλό. Η παρέμβαση του Πραίτορα γίνεται «</a:t>
            </a:r>
            <a:r>
              <a:rPr lang="en-US" sz="2700" dirty="0" err="1">
                <a:latin typeface="Palatino Linotype" pitchFamily="18" charset="0"/>
              </a:rPr>
              <a:t>proptem</a:t>
            </a:r>
            <a:r>
              <a:rPr lang="en-US" sz="2700" dirty="0">
                <a:latin typeface="Palatino Linotype" pitchFamily="18" charset="0"/>
              </a:rPr>
              <a:t> </a:t>
            </a:r>
            <a:r>
              <a:rPr lang="en-US" sz="2700" dirty="0" err="1">
                <a:latin typeface="Palatino Linotype" pitchFamily="18" charset="0"/>
              </a:rPr>
              <a:t>utilitatem</a:t>
            </a:r>
            <a:r>
              <a:rPr lang="en-US" sz="2700" dirty="0">
                <a:latin typeface="Palatino Linotype" pitchFamily="18" charset="0"/>
              </a:rPr>
              <a:t> </a:t>
            </a:r>
            <a:r>
              <a:rPr lang="en-US" sz="2700" dirty="0" err="1">
                <a:latin typeface="Palatino Linotype" pitchFamily="18" charset="0"/>
              </a:rPr>
              <a:t>publicam</a:t>
            </a:r>
            <a:r>
              <a:rPr lang="el-GR" sz="2700" dirty="0">
                <a:latin typeface="Palatino Linotype" pitchFamily="18" charset="0"/>
              </a:rPr>
              <a:t>» </a:t>
            </a:r>
          </a:p>
          <a:p>
            <a:pPr lvl="1"/>
            <a:r>
              <a:rPr lang="el-GR" sz="2700" dirty="0">
                <a:solidFill>
                  <a:srgbClr val="0070C0"/>
                </a:solidFill>
                <a:latin typeface="Palatino Linotype" pitchFamily="18" charset="0"/>
              </a:rPr>
              <a:t>Φιλανθρωπία</a:t>
            </a:r>
            <a:r>
              <a:rPr lang="el-GR" sz="2700" dirty="0">
                <a:latin typeface="Palatino Linotype" pitchFamily="18" charset="0"/>
              </a:rPr>
              <a:t> (</a:t>
            </a:r>
            <a:r>
              <a:rPr lang="en-US" sz="2700" dirty="0" err="1">
                <a:latin typeface="Palatino Linotype" pitchFamily="18" charset="0"/>
              </a:rPr>
              <a:t>Humanitas</a:t>
            </a:r>
            <a:r>
              <a:rPr lang="el-GR" sz="2700" dirty="0">
                <a:latin typeface="Palatino Linotype" pitchFamily="18" charset="0"/>
              </a:rPr>
              <a:t>): η καταξίωση του ανθρώπινου όντος καθαυτό</a:t>
            </a:r>
          </a:p>
          <a:p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166462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l-GR" dirty="0"/>
            </a:br>
            <a:r>
              <a:rPr lang="el-GR" sz="2700" dirty="0">
                <a:latin typeface="Palatino Linotype" pitchFamily="18" charset="0"/>
              </a:rPr>
              <a:t>3. Κλασική περίοδος Ρωμαϊκού δικαίου</a:t>
            </a:r>
            <a:br>
              <a:rPr lang="el-GR" sz="2700" dirty="0">
                <a:latin typeface="Palatino Linotype" pitchFamily="18" charset="0"/>
              </a:rPr>
            </a:br>
            <a:r>
              <a:rPr lang="el-GR" sz="2700" dirty="0">
                <a:latin typeface="Palatino Linotype" pitchFamily="18" charset="0"/>
              </a:rPr>
              <a:t> </a:t>
            </a:r>
            <a:r>
              <a:rPr lang="el-GR" sz="2700" dirty="0">
                <a:latin typeface="Palatino Linotype" pitchFamily="18" charset="0"/>
                <a:ea typeface="+mn-ea"/>
                <a:cs typeface="+mn-cs"/>
              </a:rPr>
              <a:t>Τέλη 1</a:t>
            </a:r>
            <a:r>
              <a:rPr lang="el-GR" sz="2700" baseline="30000" dirty="0">
                <a:latin typeface="Palatino Linotype" pitchFamily="18" charset="0"/>
                <a:ea typeface="+mn-ea"/>
                <a:cs typeface="+mn-cs"/>
              </a:rPr>
              <a:t>ου</a:t>
            </a:r>
            <a:r>
              <a:rPr lang="el-GR" sz="2700" dirty="0">
                <a:latin typeface="Palatino Linotype" pitchFamily="18" charset="0"/>
                <a:ea typeface="+mn-ea"/>
                <a:cs typeface="+mn-cs"/>
              </a:rPr>
              <a:t> αιώνα π.Χ. - μέσα 3</a:t>
            </a:r>
            <a:r>
              <a:rPr lang="el-GR" sz="2700" baseline="30000" dirty="0">
                <a:latin typeface="Palatino Linotype" pitchFamily="18" charset="0"/>
                <a:ea typeface="+mn-ea"/>
                <a:cs typeface="+mn-cs"/>
              </a:rPr>
              <a:t>ου</a:t>
            </a:r>
            <a:r>
              <a:rPr lang="el-GR" sz="2700" dirty="0">
                <a:latin typeface="Palatino Linotype" pitchFamily="18" charset="0"/>
                <a:ea typeface="+mn-ea"/>
                <a:cs typeface="+mn-cs"/>
              </a:rPr>
              <a:t> μ.Χ.</a:t>
            </a:r>
            <a:br>
              <a:rPr lang="el-GR" sz="2700" dirty="0">
                <a:latin typeface="Palatino Linotype" pitchFamily="18" charset="0"/>
              </a:rPr>
            </a:br>
            <a:endParaRPr lang="el-GR" sz="2700" dirty="0">
              <a:latin typeface="Palatino Linotyp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0" y="1500174"/>
            <a:ext cx="9144000" cy="535782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l-GR" dirty="0">
                <a:latin typeface="Palatino Linotype" pitchFamily="18" charset="0"/>
              </a:rPr>
              <a:t>Η σημαντικότερη περίοδος του ρωμαϊκού δικαίου</a:t>
            </a:r>
          </a:p>
          <a:p>
            <a:pPr>
              <a:buNone/>
            </a:pPr>
            <a:r>
              <a:rPr lang="el-GR" dirty="0">
                <a:latin typeface="Palatino Linotype" pitchFamily="18" charset="0"/>
              </a:rPr>
              <a:t>Τεράστια έκταση ρωμαϊκής αυτοκρατορίας: Σημαντικός παράγοντας εξέλιξης του δικαίου</a:t>
            </a:r>
          </a:p>
          <a:p>
            <a:pPr>
              <a:buNone/>
            </a:pPr>
            <a:r>
              <a:rPr lang="el-GR" dirty="0">
                <a:latin typeface="Palatino Linotype" pitchFamily="18" charset="0"/>
              </a:rPr>
              <a:t>Μεγαλύτερη πολιτική ακμή της Ρώμης - ασφάλεια εντός των συνόρων, ανάπτυξη εμπορίου </a:t>
            </a:r>
          </a:p>
          <a:p>
            <a:r>
              <a:rPr lang="el-GR" u="sng" dirty="0">
                <a:latin typeface="Palatino Linotype" pitchFamily="18" charset="0"/>
              </a:rPr>
              <a:t>Πολίτευμα: </a:t>
            </a:r>
            <a:r>
              <a:rPr lang="el-GR" dirty="0">
                <a:latin typeface="Palatino Linotype" pitchFamily="18" charset="0"/>
              </a:rPr>
              <a:t>Ηγεμονία (Αύγουστος)</a:t>
            </a:r>
          </a:p>
          <a:p>
            <a:r>
              <a:rPr lang="el-GR" u="sng" dirty="0">
                <a:latin typeface="Palatino Linotype" pitchFamily="18" charset="0"/>
              </a:rPr>
              <a:t>Δίκαιο:</a:t>
            </a:r>
          </a:p>
          <a:p>
            <a:r>
              <a:rPr lang="el-GR" dirty="0">
                <a:latin typeface="Palatino Linotype" pitchFamily="18" charset="0"/>
              </a:rPr>
              <a:t>Ανάπτυξη νομικής επιστήμης</a:t>
            </a:r>
          </a:p>
          <a:p>
            <a:pPr>
              <a:buNone/>
            </a:pPr>
            <a:r>
              <a:rPr lang="el-GR" dirty="0">
                <a:latin typeface="Palatino Linotype" pitchFamily="18" charset="0"/>
              </a:rPr>
              <a:t>	Νομομαθείς (</a:t>
            </a:r>
            <a:r>
              <a:rPr lang="en-US" dirty="0" err="1">
                <a:latin typeface="Palatino Linotype" pitchFamily="18" charset="0"/>
              </a:rPr>
              <a:t>iuris</a:t>
            </a:r>
            <a:r>
              <a:rPr lang="en-US" dirty="0">
                <a:latin typeface="Palatino Linotype" pitchFamily="18" charset="0"/>
              </a:rPr>
              <a:t> </a:t>
            </a:r>
            <a:r>
              <a:rPr lang="en-US" dirty="0" err="1">
                <a:latin typeface="Palatino Linotype" pitchFamily="18" charset="0"/>
              </a:rPr>
              <a:t>prudentes</a:t>
            </a:r>
            <a:r>
              <a:rPr lang="en-US" dirty="0">
                <a:latin typeface="Palatino Linotype" pitchFamily="18" charset="0"/>
              </a:rPr>
              <a:t>): </a:t>
            </a:r>
            <a:r>
              <a:rPr lang="el-GR" dirty="0">
                <a:latin typeface="Palatino Linotype" pitchFamily="18" charset="0"/>
              </a:rPr>
              <a:t>ερμηνεία διατάξεων </a:t>
            </a:r>
            <a:endParaRPr lang="en-US" dirty="0">
              <a:latin typeface="Palatino Linotype" pitchFamily="18" charset="0"/>
            </a:endParaRPr>
          </a:p>
          <a:p>
            <a:pPr>
              <a:buNone/>
            </a:pPr>
            <a:r>
              <a:rPr lang="en-US" dirty="0">
                <a:latin typeface="Palatino Linotype" pitchFamily="18" charset="0"/>
              </a:rPr>
              <a:t>	</a:t>
            </a:r>
            <a:r>
              <a:rPr lang="el-GR" dirty="0">
                <a:latin typeface="Palatino Linotype" pitchFamily="18" charset="0"/>
              </a:rPr>
              <a:t>Γάιος, Παύλος, </a:t>
            </a:r>
            <a:r>
              <a:rPr lang="el-GR" dirty="0" err="1">
                <a:latin typeface="Palatino Linotype" pitchFamily="18" charset="0"/>
              </a:rPr>
              <a:t>Ουλπιανός</a:t>
            </a:r>
            <a:r>
              <a:rPr lang="el-GR" dirty="0">
                <a:latin typeface="Palatino Linotype" pitchFamily="18" charset="0"/>
              </a:rPr>
              <a:t>, </a:t>
            </a:r>
            <a:r>
              <a:rPr lang="el-GR" dirty="0" err="1">
                <a:latin typeface="Palatino Linotype" pitchFamily="18" charset="0"/>
              </a:rPr>
              <a:t>Παπινιανός</a:t>
            </a:r>
            <a:r>
              <a:rPr lang="el-GR" dirty="0">
                <a:latin typeface="Palatino Linotype" pitchFamily="18" charset="0"/>
              </a:rPr>
              <a:t>, </a:t>
            </a:r>
            <a:r>
              <a:rPr lang="el-GR" dirty="0" err="1">
                <a:latin typeface="Palatino Linotype" pitchFamily="18" charset="0"/>
              </a:rPr>
              <a:t>Μοδεστίνος</a:t>
            </a:r>
            <a:endParaRPr lang="el-GR" dirty="0">
              <a:latin typeface="Palatino Linotype" pitchFamily="18" charset="0"/>
            </a:endParaRPr>
          </a:p>
          <a:p>
            <a:r>
              <a:rPr lang="el-GR" dirty="0">
                <a:latin typeface="Palatino Linotype" pitchFamily="18" charset="0"/>
              </a:rPr>
              <a:t>Έλλειψη θεωρητικών εννοιών και ορισμών</a:t>
            </a:r>
          </a:p>
          <a:p>
            <a:r>
              <a:rPr lang="el-GR" dirty="0">
                <a:latin typeface="Palatino Linotype" pitchFamily="18" charset="0"/>
              </a:rPr>
              <a:t>Προσανατολισμός στην πράξη – όχι στη θεωρία</a:t>
            </a:r>
          </a:p>
          <a:p>
            <a:pPr marL="365760" indent="-283464"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Char char=""/>
            </a:pPr>
            <a:r>
              <a:rPr lang="el-GR" dirty="0">
                <a:latin typeface="Palatino Linotype" pitchFamily="18" charset="0"/>
              </a:rPr>
              <a:t>Το 212 ο Καρακάλλας απονέμει την ιδιότητα Ρωμαίου Πολίτη σε όλους τους κατοίκους της αυτοκρατορίας</a:t>
            </a:r>
            <a:endParaRPr lang="el-GR" dirty="0"/>
          </a:p>
          <a:p>
            <a:endParaRPr lang="el-G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28600"/>
            <a:ext cx="8766048" cy="990600"/>
          </a:xfrm>
        </p:spPr>
        <p:txBody>
          <a:bodyPr>
            <a:normAutofit fontScale="90000"/>
          </a:bodyPr>
          <a:lstStyle/>
          <a:p>
            <a:pPr algn="ctr"/>
            <a:br>
              <a:rPr lang="el-GR" sz="5400" dirty="0">
                <a:latin typeface="Palatino Linotype" pitchFamily="18" charset="0"/>
              </a:rPr>
            </a:br>
            <a:r>
              <a:rPr lang="el-GR" sz="4000" dirty="0">
                <a:latin typeface="Palatino Linotype" pitchFamily="18" charset="0"/>
              </a:rPr>
              <a:t>4. Μετακλασική περίοδος Ρωμαϊκού δικαίου</a:t>
            </a:r>
            <a:br>
              <a:rPr lang="el-GR" sz="5400" dirty="0">
                <a:latin typeface="Palatino Linotype" pitchFamily="18" charset="0"/>
              </a:rPr>
            </a:br>
            <a:endParaRPr lang="el-GR" dirty="0">
              <a:latin typeface="Palatino Linotyp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981200" y="1643050"/>
            <a:ext cx="8686800" cy="4954302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l-GR" dirty="0">
                <a:latin typeface="Palatino Linotype" pitchFamily="18" charset="0"/>
              </a:rPr>
              <a:t>Τέλη 3</a:t>
            </a:r>
            <a:r>
              <a:rPr lang="el-GR" baseline="30000" dirty="0">
                <a:latin typeface="Palatino Linotype" pitchFamily="18" charset="0"/>
              </a:rPr>
              <a:t>ου</a:t>
            </a:r>
            <a:r>
              <a:rPr lang="el-GR" dirty="0">
                <a:latin typeface="Palatino Linotype" pitchFamily="18" charset="0"/>
              </a:rPr>
              <a:t> αι. -533/4</a:t>
            </a:r>
          </a:p>
          <a:p>
            <a:pPr>
              <a:buNone/>
            </a:pPr>
            <a:r>
              <a:rPr lang="el-GR" dirty="0">
                <a:latin typeface="Palatino Linotype" pitchFamily="18" charset="0"/>
              </a:rPr>
              <a:t>Οικονομική κρίση – ριζικές αλλαγές στην αυτοκρατορία</a:t>
            </a:r>
          </a:p>
          <a:p>
            <a:pPr>
              <a:buNone/>
            </a:pPr>
            <a:r>
              <a:rPr lang="el-GR" u="sng" dirty="0">
                <a:latin typeface="Palatino Linotype" pitchFamily="18" charset="0"/>
              </a:rPr>
              <a:t>Πολίτευμα</a:t>
            </a:r>
          </a:p>
          <a:p>
            <a:r>
              <a:rPr lang="el-GR" dirty="0">
                <a:latin typeface="Palatino Linotype" pitchFamily="18" charset="0"/>
              </a:rPr>
              <a:t>Δεσποτεία</a:t>
            </a:r>
          </a:p>
          <a:p>
            <a:pPr>
              <a:buNone/>
            </a:pPr>
            <a:r>
              <a:rPr lang="el-GR" u="sng" dirty="0">
                <a:latin typeface="Palatino Linotype" pitchFamily="18" charset="0"/>
              </a:rPr>
              <a:t>Δίκαιο</a:t>
            </a:r>
          </a:p>
          <a:p>
            <a:pPr lvl="0"/>
            <a:r>
              <a:rPr lang="el-GR" dirty="0">
                <a:latin typeface="Palatino Linotype" pitchFamily="18" charset="0"/>
              </a:rPr>
              <a:t>Αλλοίωση «κλασικού» χαρακτήρα του δικαίου</a:t>
            </a:r>
          </a:p>
          <a:p>
            <a:pPr lvl="0"/>
            <a:r>
              <a:rPr lang="el-GR" dirty="0">
                <a:latin typeface="Palatino Linotype" pitchFamily="18" charset="0"/>
              </a:rPr>
              <a:t>Επαφή με τοπικά δίκαια επαρχιών: </a:t>
            </a:r>
          </a:p>
          <a:p>
            <a:pPr lvl="0">
              <a:buNone/>
            </a:pPr>
            <a:r>
              <a:rPr lang="el-GR" dirty="0">
                <a:latin typeface="Palatino Linotype" pitchFamily="18" charset="0"/>
              </a:rPr>
              <a:t>	Επιδράσεις – αφομοιώσεις</a:t>
            </a:r>
          </a:p>
          <a:p>
            <a:r>
              <a:rPr lang="el-GR" dirty="0">
                <a:latin typeface="Palatino Linotype" pitchFamily="18" charset="0"/>
              </a:rPr>
              <a:t>Επίδραση του Χριστιανισμού</a:t>
            </a:r>
          </a:p>
          <a:p>
            <a:pPr lvl="0"/>
            <a:r>
              <a:rPr lang="el-GR" dirty="0">
                <a:latin typeface="Palatino Linotype" pitchFamily="18" charset="0"/>
              </a:rPr>
              <a:t>«Εκχυδαϊσμός» ρωμαϊκού δικαίου (</a:t>
            </a:r>
            <a:r>
              <a:rPr lang="en-US" dirty="0" err="1">
                <a:latin typeface="Palatino Linotype" pitchFamily="18" charset="0"/>
              </a:rPr>
              <a:t>Vulgarrecht</a:t>
            </a:r>
            <a:r>
              <a:rPr lang="en-US" dirty="0">
                <a:latin typeface="Palatino Linotype" pitchFamily="18" charset="0"/>
              </a:rPr>
              <a:t>)</a:t>
            </a:r>
            <a:endParaRPr lang="el-GR" dirty="0">
              <a:latin typeface="Palatino Linotype" pitchFamily="18" charset="0"/>
            </a:endParaRPr>
          </a:p>
          <a:p>
            <a:endParaRPr lang="el-G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classes.maxwell.syr.edu/his311/Lecture%20Three/FlorentinaM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45286" y="2969568"/>
            <a:ext cx="3357586" cy="388843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158" y="228600"/>
            <a:ext cx="840889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>
                <a:latin typeface="Palatino Linotype" pitchFamily="18" charset="0"/>
              </a:rPr>
              <a:t>Ιουστινιάνεια Κωδικοποίηση, 533-534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343472" y="1556792"/>
            <a:ext cx="7620846" cy="481785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l-GR" b="1" i="1" dirty="0"/>
              <a:t>  </a:t>
            </a:r>
            <a:r>
              <a:rPr lang="en-US" b="1" i="1" dirty="0">
                <a:latin typeface="Palatino Linotype" pitchFamily="18" charset="0"/>
              </a:rPr>
              <a:t>Corpus </a:t>
            </a:r>
            <a:r>
              <a:rPr lang="en-US" b="1" i="1" dirty="0" err="1">
                <a:latin typeface="Palatino Linotype" pitchFamily="18" charset="0"/>
              </a:rPr>
              <a:t>Iuris</a:t>
            </a:r>
            <a:r>
              <a:rPr lang="en-US" b="1" i="1" dirty="0">
                <a:latin typeface="Palatino Linotype" pitchFamily="18" charset="0"/>
              </a:rPr>
              <a:t> </a:t>
            </a:r>
            <a:r>
              <a:rPr lang="en-US" b="1" i="1" dirty="0" err="1">
                <a:latin typeface="Palatino Linotype" pitchFamily="18" charset="0"/>
              </a:rPr>
              <a:t>Civilis</a:t>
            </a:r>
            <a:endParaRPr lang="el-GR" b="1" i="1" dirty="0">
              <a:latin typeface="Palatino Linotype" pitchFamily="18" charset="0"/>
            </a:endParaRPr>
          </a:p>
          <a:p>
            <a:pPr marL="850392" lvl="1" indent="-457200">
              <a:buFont typeface="+mj-lt"/>
              <a:buAutoNum type="arabicPeriod"/>
            </a:pPr>
            <a:r>
              <a:rPr lang="el-GR" sz="2800" dirty="0">
                <a:latin typeface="Palatino Linotype" pitchFamily="18" charset="0"/>
              </a:rPr>
              <a:t>Πανδέκτης = </a:t>
            </a:r>
            <a:r>
              <a:rPr lang="en-US" sz="2800" i="1" dirty="0" err="1">
                <a:latin typeface="Palatino Linotype" pitchFamily="18" charset="0"/>
              </a:rPr>
              <a:t>Digesta</a:t>
            </a:r>
            <a:r>
              <a:rPr lang="el-GR" sz="2800" i="1" dirty="0">
                <a:latin typeface="Palatino Linotype" pitchFamily="18" charset="0"/>
              </a:rPr>
              <a:t> (</a:t>
            </a:r>
            <a:r>
              <a:rPr lang="el-GR" sz="2800" dirty="0">
                <a:latin typeface="Palatino Linotype" pitchFamily="18" charset="0"/>
              </a:rPr>
              <a:t>έργα ρωμαίων νομικών)</a:t>
            </a:r>
          </a:p>
          <a:p>
            <a:pPr marL="850392" lvl="1" indent="-457200">
              <a:buFont typeface="+mj-lt"/>
              <a:buAutoNum type="arabicPeriod"/>
            </a:pPr>
            <a:r>
              <a:rPr lang="el-GR" sz="2800" dirty="0">
                <a:latin typeface="Palatino Linotype" pitchFamily="18" charset="0"/>
              </a:rPr>
              <a:t>Ιουστινιάνειος </a:t>
            </a:r>
            <a:r>
              <a:rPr lang="el-GR" sz="2800" dirty="0" err="1">
                <a:latin typeface="Palatino Linotype" pitchFamily="18" charset="0"/>
              </a:rPr>
              <a:t>Κώδιξ</a:t>
            </a:r>
            <a:r>
              <a:rPr lang="el-GR" sz="2800" dirty="0">
                <a:latin typeface="Palatino Linotype" pitchFamily="18" charset="0"/>
              </a:rPr>
              <a:t> = </a:t>
            </a:r>
            <a:r>
              <a:rPr lang="en-US" sz="2800" i="1" dirty="0">
                <a:latin typeface="Palatino Linotype" pitchFamily="18" charset="0"/>
              </a:rPr>
              <a:t>Codex</a:t>
            </a:r>
            <a:r>
              <a:rPr lang="el-GR" sz="2800" i="1" dirty="0">
                <a:latin typeface="Palatino Linotype" pitchFamily="18" charset="0"/>
              </a:rPr>
              <a:t> (ν</a:t>
            </a:r>
            <a:r>
              <a:rPr lang="el-GR" sz="2800" dirty="0">
                <a:latin typeface="Palatino Linotype" pitchFamily="18" charset="0"/>
              </a:rPr>
              <a:t>ομοθετικές διατάξεις ρωμαίων αυτοκρατόρων </a:t>
            </a:r>
            <a:r>
              <a:rPr lang="en-US" sz="2800" dirty="0">
                <a:latin typeface="Palatino Linotype" pitchFamily="18" charset="0"/>
              </a:rPr>
              <a:t>)</a:t>
            </a:r>
            <a:endParaRPr lang="el-GR" sz="2800" dirty="0">
              <a:latin typeface="Palatino Linotype" pitchFamily="18" charset="0"/>
            </a:endParaRPr>
          </a:p>
          <a:p>
            <a:pPr marL="850392" lvl="1" indent="-457200">
              <a:buFont typeface="+mj-lt"/>
              <a:buAutoNum type="arabicPeriod"/>
            </a:pPr>
            <a:r>
              <a:rPr lang="el-GR" sz="2800" dirty="0">
                <a:latin typeface="Palatino Linotype" pitchFamily="18" charset="0"/>
              </a:rPr>
              <a:t>Εισηγήσεις = </a:t>
            </a:r>
            <a:r>
              <a:rPr lang="en-US" sz="2800" i="1" dirty="0" err="1">
                <a:latin typeface="Palatino Linotype" pitchFamily="18" charset="0"/>
              </a:rPr>
              <a:t>Institutiones</a:t>
            </a:r>
            <a:r>
              <a:rPr lang="el-GR" sz="2800" i="1" dirty="0">
                <a:latin typeface="Palatino Linotype" pitchFamily="18" charset="0"/>
              </a:rPr>
              <a:t> </a:t>
            </a:r>
            <a:r>
              <a:rPr lang="el-GR" sz="2800" dirty="0">
                <a:latin typeface="Palatino Linotype" pitchFamily="18" charset="0"/>
              </a:rPr>
              <a:t>(«φοιτητικό» εγχειρίδιο)</a:t>
            </a:r>
          </a:p>
          <a:p>
            <a:pPr marL="850392" lvl="1" indent="-457200">
              <a:buFont typeface="+mj-lt"/>
              <a:buAutoNum type="arabicPeriod"/>
            </a:pPr>
            <a:r>
              <a:rPr lang="el-GR" sz="2800" dirty="0">
                <a:latin typeface="Palatino Linotype" pitchFamily="18" charset="0"/>
              </a:rPr>
              <a:t>Νεαρές</a:t>
            </a:r>
            <a:r>
              <a:rPr lang="el-GR" sz="2800" i="1" dirty="0">
                <a:latin typeface="Palatino Linotype" pitchFamily="18" charset="0"/>
              </a:rPr>
              <a:t> = </a:t>
            </a:r>
            <a:r>
              <a:rPr lang="en-US" sz="2800" i="1" dirty="0" err="1">
                <a:latin typeface="Palatino Linotype" pitchFamily="18" charset="0"/>
              </a:rPr>
              <a:t>Novellae</a:t>
            </a:r>
            <a:r>
              <a:rPr lang="el-GR" sz="2800" i="1" dirty="0">
                <a:latin typeface="Palatino Linotype" pitchFamily="18" charset="0"/>
              </a:rPr>
              <a:t> </a:t>
            </a:r>
            <a:r>
              <a:rPr lang="el-GR" sz="2800" dirty="0">
                <a:latin typeface="Palatino Linotype" pitchFamily="18" charset="0"/>
              </a:rPr>
              <a:t>(νομοθετικές διατάξεις)</a:t>
            </a:r>
            <a:r>
              <a:rPr lang="el-GR" sz="2800" i="1" dirty="0">
                <a:latin typeface="Palatino Linotype" pitchFamily="18" charset="0"/>
              </a:rPr>
              <a:t> </a:t>
            </a:r>
            <a:endParaRPr lang="en-US" sz="2800" dirty="0">
              <a:latin typeface="Palatino Linotype" pitchFamily="18" charset="0"/>
            </a:endParaRPr>
          </a:p>
          <a:p>
            <a:pPr lvl="1">
              <a:buNone/>
            </a:pPr>
            <a:endParaRPr lang="el-GR" dirty="0"/>
          </a:p>
          <a:p>
            <a:pPr lvl="1">
              <a:buNone/>
            </a:pPr>
            <a:endParaRPr lang="en-US" i="1" dirty="0"/>
          </a:p>
          <a:p>
            <a:endParaRPr lang="el-G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>
                <a:latin typeface="Palatino Linotype" pitchFamily="18" charset="0"/>
              </a:rPr>
              <a:t>Ρωμαϊκή νομική σκέψη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03512" y="1556792"/>
            <a:ext cx="8586536" cy="530120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l-GR" dirty="0">
                <a:latin typeface="Palatino Linotype" pitchFamily="18" charset="0"/>
              </a:rPr>
              <a:t>Οι ρωμαίοι νομικοί επεξεργάζονται θεωρητικά τις ανθρώπινες, καθημερινές διαφορές, όπως επιλύονται από τα δικαστήρια της εποχής</a:t>
            </a:r>
          </a:p>
          <a:p>
            <a:pPr algn="just"/>
            <a:r>
              <a:rPr lang="el-GR" dirty="0">
                <a:latin typeface="Palatino Linotype" pitchFamily="18" charset="0"/>
              </a:rPr>
              <a:t>Η σκέψη τους διακρίνεται από μεθοδικό και συστηματικό χαρακτήρα</a:t>
            </a:r>
          </a:p>
          <a:p>
            <a:pPr algn="just"/>
            <a:r>
              <a:rPr lang="el-GR" dirty="0">
                <a:latin typeface="Palatino Linotype" pitchFamily="18" charset="0"/>
              </a:rPr>
              <a:t>Η σημαντικότερη συνεισφορά του ρωμαϊκού πνεύματος στο διεθνή πολιτισμό, με διαχρονικό χαρακτήρα</a:t>
            </a:r>
          </a:p>
          <a:p>
            <a:pPr algn="just"/>
            <a:r>
              <a:rPr lang="el-GR" dirty="0">
                <a:latin typeface="Palatino Linotype" pitchFamily="18" charset="0"/>
              </a:rPr>
              <a:t>Δημιουργούν νομική ορολογία που χρησιμοποιούμε και σήμερα</a:t>
            </a:r>
          </a:p>
          <a:p>
            <a:pPr algn="just"/>
            <a:r>
              <a:rPr lang="el-GR" dirty="0">
                <a:latin typeface="Palatino Linotype" pitchFamily="18" charset="0"/>
              </a:rPr>
              <a:t>Αποσαφηνίζουν τις νομικές έννοιες, δημιουργούν νομικές κατηγορίες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8282" y="228600"/>
            <a:ext cx="8929718" cy="990600"/>
          </a:xfrm>
        </p:spPr>
        <p:txBody>
          <a:bodyPr>
            <a:noAutofit/>
          </a:bodyPr>
          <a:lstStyle/>
          <a:p>
            <a:pPr algn="ctr"/>
            <a:r>
              <a:rPr lang="el-GR" sz="4000" dirty="0">
                <a:latin typeface="Palatino Linotype" pitchFamily="18" charset="0"/>
              </a:rPr>
              <a:t> Το ρωμαϊκό δίκαιο στον Μεσαίωνα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0" y="1556792"/>
            <a:ext cx="9144000" cy="5301208"/>
          </a:xfrm>
        </p:spPr>
        <p:txBody>
          <a:bodyPr>
            <a:normAutofit/>
          </a:bodyPr>
          <a:lstStyle/>
          <a:p>
            <a:r>
              <a:rPr lang="el-GR" dirty="0">
                <a:latin typeface="Palatino Linotype" pitchFamily="18" charset="0"/>
              </a:rPr>
              <a:t>Στην ανατολική ρωμαϊκή αυτοκρατορία: χρήση του ρωμαϊκού δικαίου </a:t>
            </a:r>
          </a:p>
          <a:p>
            <a:pPr lvl="1"/>
            <a:r>
              <a:rPr lang="el-GR" dirty="0">
                <a:solidFill>
                  <a:srgbClr val="0070C0"/>
                </a:solidFill>
                <a:latin typeface="Palatino Linotype" pitchFamily="18" charset="0"/>
              </a:rPr>
              <a:t>Ιουστινιάνεια κωδικοποίηση</a:t>
            </a:r>
          </a:p>
          <a:p>
            <a:pPr lvl="1"/>
            <a:r>
              <a:rPr lang="el-GR" dirty="0">
                <a:latin typeface="Palatino Linotype" pitchFamily="18" charset="0"/>
              </a:rPr>
              <a:t>Τον 9</a:t>
            </a:r>
            <a:r>
              <a:rPr lang="el-GR" baseline="30000" dirty="0">
                <a:latin typeface="Palatino Linotype" pitchFamily="18" charset="0"/>
              </a:rPr>
              <a:t>ο</a:t>
            </a:r>
            <a:r>
              <a:rPr lang="el-GR" dirty="0">
                <a:latin typeface="Palatino Linotype" pitchFamily="18" charset="0"/>
              </a:rPr>
              <a:t> αιώνα, ο Λέων Στ΄ αφομοιώνει το ιουστινιάνειο δίκαιο στα </a:t>
            </a:r>
            <a:r>
              <a:rPr lang="el-GR" dirty="0">
                <a:solidFill>
                  <a:srgbClr val="0070C0"/>
                </a:solidFill>
                <a:latin typeface="Palatino Linotype" pitchFamily="18" charset="0"/>
              </a:rPr>
              <a:t>Βασιλικά</a:t>
            </a:r>
            <a:r>
              <a:rPr lang="en-US" dirty="0">
                <a:solidFill>
                  <a:srgbClr val="0070C0"/>
                </a:solidFill>
                <a:latin typeface="Palatino Linotype" pitchFamily="18" charset="0"/>
              </a:rPr>
              <a:t>.</a:t>
            </a:r>
            <a:endParaRPr lang="el-GR" dirty="0">
              <a:solidFill>
                <a:srgbClr val="0070C0"/>
              </a:solidFill>
              <a:latin typeface="Palatino Linotype" pitchFamily="18" charset="0"/>
            </a:endParaRPr>
          </a:p>
          <a:p>
            <a:pPr lvl="1"/>
            <a:r>
              <a:rPr lang="el-GR" dirty="0">
                <a:latin typeface="Palatino Linotype" pitchFamily="18" charset="0"/>
              </a:rPr>
              <a:t>Τον 14</a:t>
            </a:r>
            <a:r>
              <a:rPr lang="el-GR" baseline="30000" dirty="0">
                <a:latin typeface="Palatino Linotype" pitchFamily="18" charset="0"/>
              </a:rPr>
              <a:t>ο</a:t>
            </a:r>
            <a:r>
              <a:rPr lang="el-GR" dirty="0">
                <a:latin typeface="Palatino Linotype" pitchFamily="18" charset="0"/>
              </a:rPr>
              <a:t> αι. ο Κ. Αρμενόπουλος συντάσσει την </a:t>
            </a:r>
            <a:r>
              <a:rPr lang="el-GR" dirty="0">
                <a:solidFill>
                  <a:srgbClr val="0070C0"/>
                </a:solidFill>
                <a:latin typeface="Palatino Linotype" pitchFamily="18" charset="0"/>
              </a:rPr>
              <a:t>Εξάβιβλο, </a:t>
            </a:r>
            <a:r>
              <a:rPr lang="el-GR" dirty="0">
                <a:latin typeface="Palatino Linotype" pitchFamily="18" charset="0"/>
              </a:rPr>
              <a:t>νομοθετική συλλογή που χρησιμοποιήθηκε ευρέως επί αιώνες (Τουρκοκρατία, νέο ελληνικό κράτος μέχρι τον ΑΚ) </a:t>
            </a:r>
            <a:endParaRPr lang="el-GR" dirty="0">
              <a:solidFill>
                <a:srgbClr val="0070C0"/>
              </a:solidFill>
              <a:latin typeface="Palatino Linotype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www.daftblogger.com/wp-content/uploads/2010/02/Corpus-Juris-Civil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8576" y="3076576"/>
            <a:ext cx="3019425" cy="378142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8282" y="285728"/>
            <a:ext cx="8929718" cy="1259672"/>
          </a:xfrm>
        </p:spPr>
        <p:txBody>
          <a:bodyPr>
            <a:normAutofit fontScale="90000"/>
          </a:bodyPr>
          <a:lstStyle/>
          <a:p>
            <a:pPr algn="ctr"/>
            <a:r>
              <a:rPr lang="el-GR" sz="3700" dirty="0">
                <a:latin typeface="Palatino Linotype" pitchFamily="18" charset="0"/>
              </a:rPr>
              <a:t>Η ανακάλυψη του ρωμαϊκού δικαίου</a:t>
            </a:r>
            <a:br>
              <a:rPr lang="el-GR" sz="3700" dirty="0">
                <a:latin typeface="Palatino Linotype" pitchFamily="18" charset="0"/>
              </a:rPr>
            </a:br>
            <a:r>
              <a:rPr lang="el-GR" sz="3700" dirty="0">
                <a:latin typeface="Palatino Linotype" pitchFamily="18" charset="0"/>
              </a:rPr>
              <a:t>στη Δύση</a:t>
            </a:r>
            <a:br>
              <a:rPr lang="en-US" dirty="0"/>
            </a:b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571612"/>
            <a:ext cx="9144000" cy="5000660"/>
          </a:xfrm>
        </p:spPr>
        <p:txBody>
          <a:bodyPr>
            <a:normAutofit lnSpcReduction="10000"/>
          </a:bodyPr>
          <a:lstStyle/>
          <a:p>
            <a:r>
              <a:rPr lang="el-GR" dirty="0">
                <a:latin typeface="Palatino Linotype" pitchFamily="18" charset="0"/>
              </a:rPr>
              <a:t>Τον 11</a:t>
            </a:r>
            <a:r>
              <a:rPr lang="el-GR" baseline="30000" dirty="0">
                <a:latin typeface="Palatino Linotype" pitchFamily="18" charset="0"/>
              </a:rPr>
              <a:t>ο</a:t>
            </a:r>
            <a:r>
              <a:rPr lang="el-GR" dirty="0">
                <a:latin typeface="Palatino Linotype" pitchFamily="18" charset="0"/>
              </a:rPr>
              <a:t> αιώνα ένα δίγλωσσο χειρόγραφο του Πανδέκτη του Ιουστινιανού (6</a:t>
            </a:r>
            <a:r>
              <a:rPr lang="el-GR" baseline="30000" dirty="0">
                <a:latin typeface="Palatino Linotype" pitchFamily="18" charset="0"/>
              </a:rPr>
              <a:t>ου</a:t>
            </a:r>
            <a:r>
              <a:rPr lang="el-GR" dirty="0">
                <a:latin typeface="Palatino Linotype" pitchFamily="18" charset="0"/>
              </a:rPr>
              <a:t> αι.) ανακαλύπτεται  στην Πίζα και μεταφέρεται στη Φλωρεντία (</a:t>
            </a:r>
            <a:r>
              <a:rPr lang="el-GR" dirty="0">
                <a:solidFill>
                  <a:srgbClr val="0070C0"/>
                </a:solidFill>
                <a:latin typeface="Palatino Linotype" pitchFamily="18" charset="0"/>
              </a:rPr>
              <a:t>Codex Florentinus</a:t>
            </a:r>
            <a:r>
              <a:rPr lang="el-GR" dirty="0">
                <a:latin typeface="Palatino Linotype" pitchFamily="18" charset="0"/>
              </a:rPr>
              <a:t>)</a:t>
            </a:r>
          </a:p>
          <a:p>
            <a:r>
              <a:rPr lang="el-GR" dirty="0">
                <a:latin typeface="Palatino Linotype" pitchFamily="18" charset="0"/>
              </a:rPr>
              <a:t>Το χειρόγραφο αποτελεί τη βάση των πρώτων εκδόσεων του κειμένου του </a:t>
            </a:r>
            <a:r>
              <a:rPr lang="en-US" dirty="0">
                <a:latin typeface="Palatino Linotype" pitchFamily="18" charset="0"/>
              </a:rPr>
              <a:t>Corpus</a:t>
            </a:r>
            <a:r>
              <a:rPr lang="el-GR" dirty="0">
                <a:latin typeface="Palatino Linotype" pitchFamily="18" charset="0"/>
              </a:rPr>
              <a:t> Iuris civilis</a:t>
            </a:r>
          </a:p>
          <a:p>
            <a:r>
              <a:rPr lang="fr-CA" dirty="0">
                <a:latin typeface="Palatino Linotype" pitchFamily="18" charset="0"/>
              </a:rPr>
              <a:t>A</a:t>
            </a:r>
            <a:r>
              <a:rPr lang="el-GR" dirty="0">
                <a:latin typeface="Palatino Linotype" pitchFamily="18" charset="0"/>
              </a:rPr>
              <a:t>ναγέννηση της μελέτης του δικαίου </a:t>
            </a:r>
          </a:p>
          <a:p>
            <a:pPr marL="0" indent="0">
              <a:buNone/>
            </a:pPr>
            <a:r>
              <a:rPr lang="el-GR" dirty="0">
                <a:latin typeface="Palatino Linotype" pitchFamily="18" charset="0"/>
              </a:rPr>
              <a:t>    και νομικών σπουδών στην Ιταλία </a:t>
            </a:r>
            <a:endParaRPr lang="en-US" dirty="0">
              <a:latin typeface="Palatino Linotype" pitchFamily="18" charset="0"/>
            </a:endParaRPr>
          </a:p>
          <a:p>
            <a:r>
              <a:rPr lang="en-US" dirty="0" err="1">
                <a:latin typeface="Palatino Linotype" pitchFamily="18" charset="0"/>
              </a:rPr>
              <a:t>Glossatores</a:t>
            </a:r>
            <a:endParaRPr lang="en-US" dirty="0">
              <a:latin typeface="Palatino Linotype" pitchFamily="18" charset="0"/>
            </a:endParaRPr>
          </a:p>
          <a:p>
            <a:r>
              <a:rPr lang="el-GR" dirty="0">
                <a:latin typeface="Palatino Linotype" pitchFamily="18" charset="0"/>
              </a:rPr>
              <a:t>Το Ρωμαϊκό Δίκαιο γίνεται δίκαιο </a:t>
            </a:r>
            <a:r>
              <a:rPr lang="en-US" dirty="0" err="1">
                <a:latin typeface="Palatino Linotype" pitchFamily="18" charset="0"/>
              </a:rPr>
              <a:t>universalis</a:t>
            </a:r>
            <a:endParaRPr lang="el-GR" dirty="0">
              <a:latin typeface="Palatino Linotype" pitchFamily="18" charset="0"/>
            </a:endParaRPr>
          </a:p>
          <a:p>
            <a:endParaRPr lang="en-US" dirty="0"/>
          </a:p>
          <a:p>
            <a:endParaRPr lang="el-G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>
                <a:latin typeface="Palatino Linotype" pitchFamily="18" charset="0"/>
              </a:rPr>
              <a:t>Γαλλικός Αστικός Κώδικας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9720" y="1643050"/>
            <a:ext cx="6143668" cy="4666270"/>
          </a:xfrm>
        </p:spPr>
        <p:txBody>
          <a:bodyPr>
            <a:normAutofit fontScale="92500"/>
          </a:bodyPr>
          <a:lstStyle/>
          <a:p>
            <a:r>
              <a:rPr lang="el-GR" dirty="0">
                <a:latin typeface="Palatino Linotype" pitchFamily="18" charset="0"/>
              </a:rPr>
              <a:t>Ο γαλλικός ΑΚ (</a:t>
            </a:r>
            <a:r>
              <a:rPr lang="en-US" dirty="0">
                <a:latin typeface="Palatino Linotype" pitchFamily="18" charset="0"/>
              </a:rPr>
              <a:t>Code Civil</a:t>
            </a:r>
            <a:r>
              <a:rPr lang="el-GR" dirty="0">
                <a:latin typeface="Palatino Linotype" pitchFamily="18" charset="0"/>
              </a:rPr>
              <a:t>) δημοσιεύθηκε το</a:t>
            </a:r>
            <a:r>
              <a:rPr lang="en-US" dirty="0">
                <a:latin typeface="Palatino Linotype" pitchFamily="18" charset="0"/>
              </a:rPr>
              <a:t> </a:t>
            </a:r>
            <a:r>
              <a:rPr lang="el-GR" dirty="0">
                <a:latin typeface="Palatino Linotype" pitchFamily="18" charset="0"/>
              </a:rPr>
              <a:t>1</a:t>
            </a:r>
            <a:r>
              <a:rPr lang="en-US" dirty="0">
                <a:latin typeface="Palatino Linotype" pitchFamily="18" charset="0"/>
              </a:rPr>
              <a:t>804</a:t>
            </a:r>
            <a:endParaRPr lang="el-GR" dirty="0">
              <a:latin typeface="Palatino Linotype" pitchFamily="18" charset="0"/>
            </a:endParaRPr>
          </a:p>
          <a:p>
            <a:r>
              <a:rPr lang="el-GR" dirty="0">
                <a:latin typeface="Palatino Linotype" pitchFamily="18" charset="0"/>
              </a:rPr>
              <a:t>Είναι αμάλγαμα Ρωμαϊκού Δικαίου και εθιμικού γαλλικού δικαίου</a:t>
            </a:r>
          </a:p>
          <a:p>
            <a:r>
              <a:rPr lang="el-GR" dirty="0">
                <a:latin typeface="Palatino Linotype" pitchFamily="18" charset="0"/>
              </a:rPr>
              <a:t>Αποτέλεσε πρότυπο για:</a:t>
            </a:r>
          </a:p>
          <a:p>
            <a:pPr lvl="1"/>
            <a:r>
              <a:rPr lang="el-GR" dirty="0">
                <a:latin typeface="Palatino Linotype" pitchFamily="18" charset="0"/>
              </a:rPr>
              <a:t>Ιταλικό ΑΚ (1866)</a:t>
            </a:r>
          </a:p>
          <a:p>
            <a:pPr lvl="1"/>
            <a:r>
              <a:rPr lang="el-GR" dirty="0">
                <a:latin typeface="Palatino Linotype" pitchFamily="18" charset="0"/>
              </a:rPr>
              <a:t>Ισπανικό ΑΚ (1899)</a:t>
            </a:r>
          </a:p>
          <a:p>
            <a:pPr lvl="2"/>
            <a:r>
              <a:rPr lang="el-GR" dirty="0">
                <a:latin typeface="Palatino Linotype" pitchFamily="18" charset="0"/>
              </a:rPr>
              <a:t>Χώρες νότιας Αμερικής</a:t>
            </a:r>
          </a:p>
          <a:p>
            <a:pPr lvl="1"/>
            <a:r>
              <a:rPr lang="el-GR" dirty="0">
                <a:latin typeface="Palatino Linotype" pitchFamily="18" charset="0"/>
              </a:rPr>
              <a:t>Ρουμανικό ΑΚ (1864)</a:t>
            </a:r>
          </a:p>
          <a:p>
            <a:pPr lvl="1"/>
            <a:r>
              <a:rPr lang="el-GR" dirty="0">
                <a:latin typeface="Palatino Linotype" pitchFamily="18" charset="0"/>
              </a:rPr>
              <a:t>Ολλανδικό ΑΚ</a:t>
            </a:r>
          </a:p>
          <a:p>
            <a:pPr lvl="1"/>
            <a:endParaRPr lang="en-US" dirty="0"/>
          </a:p>
          <a:p>
            <a:endParaRPr lang="el-GR" dirty="0"/>
          </a:p>
        </p:txBody>
      </p:sp>
      <p:pic>
        <p:nvPicPr>
          <p:cNvPr id="33794" name="Picture 2" descr="http://library.thinkquest.org/04oct/01942/Famous/Napoleon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0578" y="1214422"/>
            <a:ext cx="2024494" cy="198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latin typeface="Palatino Linotype" pitchFamily="18" charset="0"/>
              </a:rPr>
              <a:t>Γερμανία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935480"/>
            <a:ext cx="3610744" cy="4229824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 err="1">
                <a:latin typeface="Palatino Linotype" pitchFamily="18" charset="0"/>
              </a:rPr>
              <a:t>Pandektenrecht</a:t>
            </a:r>
            <a:r>
              <a:rPr lang="el-GR" sz="3200" dirty="0">
                <a:latin typeface="Palatino Linotype" pitchFamily="18" charset="0"/>
              </a:rPr>
              <a:t>: Δίκαιο των Πανδεκτών </a:t>
            </a:r>
            <a:endParaRPr lang="en-US" sz="3200" dirty="0">
              <a:latin typeface="Palatino Linotype" pitchFamily="18" charset="0"/>
            </a:endParaRPr>
          </a:p>
          <a:p>
            <a:r>
              <a:rPr lang="fr-CA" sz="3200" dirty="0">
                <a:latin typeface="Palatino Linotype" pitchFamily="18" charset="0"/>
              </a:rPr>
              <a:t>K</a:t>
            </a:r>
            <a:r>
              <a:rPr lang="el-GR" sz="3200" dirty="0">
                <a:latin typeface="Palatino Linotype" pitchFamily="18" charset="0"/>
              </a:rPr>
              <a:t>αλλιέργεια του ρωμαϊκού δικαίου</a:t>
            </a:r>
          </a:p>
          <a:p>
            <a:r>
              <a:rPr lang="el-GR" sz="3200" dirty="0">
                <a:latin typeface="Palatino Linotype" pitchFamily="18" charset="0"/>
              </a:rPr>
              <a:t>Δίκαιο του κράτους έως το 1900</a:t>
            </a:r>
          </a:p>
          <a:p>
            <a:pPr>
              <a:buNone/>
            </a:pPr>
            <a:endParaRPr lang="el-GR" sz="3200" dirty="0"/>
          </a:p>
        </p:txBody>
      </p:sp>
      <p:pic>
        <p:nvPicPr>
          <p:cNvPr id="32770" name="Picture 2" descr="https://encrypted.google.com/books?id=YYZDAAAAcAAJ&amp;printsec=frontcover&amp;img=1&amp;zoom=1&amp;source=gbs_ap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0136" y="1772817"/>
            <a:ext cx="2883362" cy="47980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dirty="0">
                <a:latin typeface="Palatino Linotype" pitchFamily="18" charset="0"/>
              </a:rPr>
              <a:t>Γερμανικός Αστικός Κώδικας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9720" y="1600200"/>
            <a:ext cx="8480328" cy="5043510"/>
          </a:xfrm>
        </p:spPr>
        <p:txBody>
          <a:bodyPr>
            <a:normAutofit fontScale="92500" lnSpcReduction="10000"/>
          </a:bodyPr>
          <a:lstStyle/>
          <a:p>
            <a:r>
              <a:rPr lang="el-GR" dirty="0">
                <a:latin typeface="Palatino Linotype" pitchFamily="18" charset="0"/>
              </a:rPr>
              <a:t>Ο γερμανικός ΑΚ δημοσιεύθηκε το </a:t>
            </a:r>
            <a:r>
              <a:rPr lang="en-US" dirty="0">
                <a:latin typeface="Palatino Linotype" pitchFamily="18" charset="0"/>
              </a:rPr>
              <a:t>1900</a:t>
            </a:r>
            <a:endParaRPr lang="el-GR" dirty="0">
              <a:latin typeface="Palatino Linotype" pitchFamily="18" charset="0"/>
            </a:endParaRPr>
          </a:p>
          <a:p>
            <a:r>
              <a:rPr lang="el-GR" dirty="0">
                <a:latin typeface="Palatino Linotype" pitchFamily="18" charset="0"/>
              </a:rPr>
              <a:t>Στηρίχθηκε στην επεξεργασία του ρωμαϊκού δικαίου</a:t>
            </a:r>
            <a:r>
              <a:rPr lang="en-US" dirty="0">
                <a:latin typeface="Palatino Linotype" pitchFamily="18" charset="0"/>
              </a:rPr>
              <a:t> (</a:t>
            </a:r>
            <a:r>
              <a:rPr lang="el-GR" dirty="0">
                <a:latin typeface="Palatino Linotype" pitchFamily="18" charset="0"/>
              </a:rPr>
              <a:t>«κωδικοποίηση» ρωμαϊκού δικαίου)</a:t>
            </a:r>
          </a:p>
          <a:p>
            <a:r>
              <a:rPr lang="el-GR" dirty="0">
                <a:latin typeface="Palatino Linotype" pitchFamily="18" charset="0"/>
              </a:rPr>
              <a:t>Υπήρξε πρότυπο για:</a:t>
            </a:r>
          </a:p>
          <a:p>
            <a:pPr lvl="1"/>
            <a:r>
              <a:rPr lang="el-GR" dirty="0">
                <a:latin typeface="Palatino Linotype" pitchFamily="18" charset="0"/>
              </a:rPr>
              <a:t>Αυστριακό ΑΚ (1911)</a:t>
            </a:r>
          </a:p>
          <a:p>
            <a:pPr lvl="1"/>
            <a:r>
              <a:rPr lang="el-GR" dirty="0">
                <a:latin typeface="Palatino Linotype" pitchFamily="18" charset="0"/>
              </a:rPr>
              <a:t>Ελβετικό ΑΚ (1912)</a:t>
            </a:r>
          </a:p>
          <a:p>
            <a:pPr lvl="1"/>
            <a:r>
              <a:rPr lang="el-GR" dirty="0">
                <a:latin typeface="Palatino Linotype" pitchFamily="18" charset="0"/>
              </a:rPr>
              <a:t>Τουρκικό ΑΚ (1926)</a:t>
            </a:r>
          </a:p>
          <a:p>
            <a:pPr lvl="1"/>
            <a:r>
              <a:rPr lang="el-GR" dirty="0">
                <a:latin typeface="Palatino Linotype" pitchFamily="18" charset="0"/>
              </a:rPr>
              <a:t>Ελληνικό ΑΚ (1940/46)</a:t>
            </a:r>
          </a:p>
          <a:p>
            <a:pPr lvl="1"/>
            <a:r>
              <a:rPr lang="el-GR" dirty="0">
                <a:latin typeface="Palatino Linotype" pitchFamily="18" charset="0"/>
              </a:rPr>
              <a:t>Ιαπωνικό </a:t>
            </a:r>
          </a:p>
          <a:p>
            <a:pPr lvl="1"/>
            <a:r>
              <a:rPr lang="el-GR" dirty="0">
                <a:latin typeface="Palatino Linotype" pitchFamily="18" charset="0"/>
              </a:rPr>
              <a:t>Βραζιλίας</a:t>
            </a:r>
          </a:p>
          <a:p>
            <a:pPr lvl="1"/>
            <a:r>
              <a:rPr lang="el-GR" dirty="0">
                <a:latin typeface="Palatino Linotype" pitchFamily="18" charset="0"/>
              </a:rPr>
              <a:t>Κινεζικό</a:t>
            </a:r>
          </a:p>
          <a:p>
            <a:pPr lvl="1"/>
            <a:endParaRPr lang="en-US" dirty="0"/>
          </a:p>
          <a:p>
            <a:endParaRPr lang="el-G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latin typeface="Palatino Linotype" pitchFamily="18" charset="0"/>
              </a:rPr>
              <a:t>Γιατί το Ρωμαϊκό Δίκαιο;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0" y="1600200"/>
            <a:ext cx="9144000" cy="52578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l-GR" dirty="0">
                <a:latin typeface="Palatino Linotype" pitchFamily="18" charset="0"/>
              </a:rPr>
              <a:t>1. Το βυζαντινορωμαϊκό δίκαιο ίσχυσε στην Ελλάδα μέχρι την εισαγωγή του Αστικού Κώδικα (23 Φεβρουαρίου 1946)</a:t>
            </a:r>
          </a:p>
          <a:p>
            <a:pPr>
              <a:lnSpc>
                <a:spcPct val="150000"/>
              </a:lnSpc>
            </a:pPr>
            <a:r>
              <a:rPr lang="el-GR" dirty="0">
                <a:latin typeface="Palatino Linotype" pitchFamily="18" charset="0"/>
              </a:rPr>
              <a:t>2. Το ρωμαϊκό δίκαιο είναι η βάση του σύγχρονου ελληνικού αστικού δικαίου</a:t>
            </a:r>
          </a:p>
          <a:p>
            <a:pPr lvl="1">
              <a:lnSpc>
                <a:spcPct val="150000"/>
              </a:lnSpc>
            </a:pPr>
            <a:r>
              <a:rPr lang="el-GR" sz="2500" dirty="0">
                <a:latin typeface="Palatino Linotype" pitchFamily="18" charset="0"/>
              </a:rPr>
              <a:t>Ιδίως του ενοχικού και εμπραγμάτου</a:t>
            </a:r>
          </a:p>
          <a:p>
            <a:pPr lvl="1">
              <a:lnSpc>
                <a:spcPct val="150000"/>
              </a:lnSpc>
            </a:pPr>
            <a:r>
              <a:rPr lang="el-GR" sz="2500" dirty="0">
                <a:latin typeface="Palatino Linotype" pitchFamily="18" charset="0"/>
              </a:rPr>
              <a:t>Αντίθετα, στο οικογενειακό και κληρονομικό έχουν επέλθει ριζικές αλλαγές – απομάκρυνση από το ρωμαϊκό</a:t>
            </a:r>
          </a:p>
          <a:p>
            <a:pPr lvl="1">
              <a:lnSpc>
                <a:spcPct val="150000"/>
              </a:lnSpc>
            </a:pPr>
            <a:r>
              <a:rPr lang="el-GR" sz="2500" dirty="0">
                <a:latin typeface="Palatino Linotype" pitchFamily="18" charset="0"/>
              </a:rPr>
              <a:t>Το Ρ. Δ. είναι η βάση των περισσότερων ευρωπαϊκών Α.Κ.</a:t>
            </a:r>
            <a:r>
              <a:rPr lang="el-GR" sz="2800" dirty="0">
                <a:latin typeface="Palatino Linotype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endParaRPr lang="el-GR" dirty="0"/>
          </a:p>
          <a:p>
            <a:pPr lvl="1">
              <a:lnSpc>
                <a:spcPct val="150000"/>
              </a:lnSpc>
              <a:buNone/>
            </a:pPr>
            <a:endParaRPr lang="el-G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>
                <a:latin typeface="Palatino Linotype" pitchFamily="18" charset="0"/>
              </a:rPr>
              <a:t>Ελλάδα, 1821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935480"/>
            <a:ext cx="4978896" cy="4373840"/>
          </a:xfrm>
        </p:spPr>
        <p:txBody>
          <a:bodyPr>
            <a:normAutofit fontScale="92500" lnSpcReduction="20000"/>
          </a:bodyPr>
          <a:lstStyle/>
          <a:p>
            <a:r>
              <a:rPr lang="el-GR" dirty="0">
                <a:latin typeface="Palatino Linotype" pitchFamily="18" charset="0"/>
              </a:rPr>
              <a:t>Εθνοσυνέλευση Επιδαύρου 1822</a:t>
            </a:r>
          </a:p>
          <a:p>
            <a:r>
              <a:rPr lang="el-GR" dirty="0">
                <a:latin typeface="Palatino Linotype" pitchFamily="18" charset="0"/>
              </a:rPr>
              <a:t>Εθνοσυνέλευση </a:t>
            </a:r>
            <a:r>
              <a:rPr lang="el-GR" dirty="0" err="1">
                <a:latin typeface="Palatino Linotype" pitchFamily="18" charset="0"/>
              </a:rPr>
              <a:t>Άστρους</a:t>
            </a:r>
            <a:r>
              <a:rPr lang="el-GR" dirty="0">
                <a:latin typeface="Palatino Linotype" pitchFamily="18" charset="0"/>
              </a:rPr>
              <a:t> 1825</a:t>
            </a:r>
          </a:p>
          <a:p>
            <a:r>
              <a:rPr lang="el-GR" dirty="0">
                <a:latin typeface="Palatino Linotype" pitchFamily="18" charset="0"/>
              </a:rPr>
              <a:t>Εθνοσυνέλευση </a:t>
            </a:r>
            <a:r>
              <a:rPr lang="el-GR" dirty="0" err="1">
                <a:latin typeface="Palatino Linotype" pitchFamily="18" charset="0"/>
              </a:rPr>
              <a:t>Τροιζήνας</a:t>
            </a:r>
            <a:r>
              <a:rPr lang="el-GR" dirty="0">
                <a:latin typeface="Palatino Linotype" pitchFamily="18" charset="0"/>
              </a:rPr>
              <a:t> 1827</a:t>
            </a:r>
          </a:p>
          <a:p>
            <a:pPr lvl="1"/>
            <a:r>
              <a:rPr lang="el-GR" dirty="0">
                <a:latin typeface="Palatino Linotype" pitchFamily="18" charset="0"/>
              </a:rPr>
              <a:t>Ισχύον αστικό δίκαιο = οι νόμοι «των αειμνήστων ημών αυτοκρατόρων»</a:t>
            </a:r>
          </a:p>
          <a:p>
            <a:pPr lvl="1"/>
            <a:r>
              <a:rPr lang="el-GR" dirty="0">
                <a:latin typeface="Palatino Linotype" pitchFamily="18" charset="0"/>
              </a:rPr>
              <a:t>Κωδικοποιήσεις Λέοντος ΣΤ’ Σοφού, </a:t>
            </a:r>
            <a:r>
              <a:rPr lang="el-GR" i="1" dirty="0">
                <a:latin typeface="Palatino Linotype" pitchFamily="18" charset="0"/>
              </a:rPr>
              <a:t>Βασιλικά</a:t>
            </a:r>
            <a:endParaRPr lang="el-GR" dirty="0">
              <a:latin typeface="Palatino Linotype" pitchFamily="18" charset="0"/>
            </a:endParaRPr>
          </a:p>
        </p:txBody>
      </p:sp>
      <p:pic>
        <p:nvPicPr>
          <p:cNvPr id="4" name="Picture 2" descr="http://www.parliament.gr/1821/images/ekthemata/small/f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6080" y="1628800"/>
            <a:ext cx="3184194" cy="32444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>
                <a:latin typeface="Palatino Linotype" pitchFamily="18" charset="0"/>
              </a:rPr>
              <a:t>Καποδίστριας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935480"/>
            <a:ext cx="4330824" cy="4733880"/>
          </a:xfrm>
        </p:spPr>
        <p:txBody>
          <a:bodyPr>
            <a:normAutofit/>
          </a:bodyPr>
          <a:lstStyle/>
          <a:p>
            <a:r>
              <a:rPr lang="el-GR" dirty="0">
                <a:latin typeface="Palatino Linotype" pitchFamily="18" charset="0"/>
              </a:rPr>
              <a:t>Ψήφισμα της 15</a:t>
            </a:r>
            <a:r>
              <a:rPr lang="el-GR" baseline="30000" dirty="0">
                <a:latin typeface="Palatino Linotype" pitchFamily="18" charset="0"/>
              </a:rPr>
              <a:t>ης</a:t>
            </a:r>
            <a:r>
              <a:rPr lang="el-GR" dirty="0">
                <a:latin typeface="Palatino Linotype" pitchFamily="18" charset="0"/>
              </a:rPr>
              <a:t> Δεκεμβρίου 1828: «Τα δικαστήρια ακολουθούν τους νόμους των αυτοκρατόρων περιεχόμενους εις την Εξάβιβλον του Αρμενοπούλου»</a:t>
            </a:r>
          </a:p>
        </p:txBody>
      </p:sp>
      <p:pic>
        <p:nvPicPr>
          <p:cNvPr id="34818" name="Picture 2" descr="http://upload.wikimedia.org/wikipedia/commons/thumb/0/00/Kapodistrias2.jpg/225px-Kapodistrias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76121" y="1484784"/>
            <a:ext cx="2732833" cy="40324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>
                <a:latin typeface="Palatino Linotype" pitchFamily="18" charset="0"/>
              </a:rPr>
              <a:t>Διάταγμα της Αντιβασιλείας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935480"/>
            <a:ext cx="5194920" cy="4013800"/>
          </a:xfrm>
        </p:spPr>
        <p:txBody>
          <a:bodyPr>
            <a:normAutofit fontScale="92500"/>
          </a:bodyPr>
          <a:lstStyle/>
          <a:p>
            <a:r>
              <a:rPr lang="el-GR" dirty="0">
                <a:latin typeface="Palatino Linotype" pitchFamily="18" charset="0"/>
              </a:rPr>
              <a:t>23 Φεβρουαρίου 1835: «Οι πολιτικοί νόμοι των Βυζαντινών Αυτοκρατόρων, οι περιεχόμενοι εις την </a:t>
            </a:r>
            <a:r>
              <a:rPr lang="el-GR" dirty="0" err="1">
                <a:latin typeface="Palatino Linotype" pitchFamily="18" charset="0"/>
              </a:rPr>
              <a:t>Εξάβιβλον</a:t>
            </a:r>
            <a:r>
              <a:rPr lang="el-GR" dirty="0">
                <a:latin typeface="Palatino Linotype" pitchFamily="18" charset="0"/>
              </a:rPr>
              <a:t> του Αρμενοπούλου, θέλουν ισχύει μέχρις ου δημοσιευθεί ο πολιτικός </a:t>
            </a:r>
            <a:r>
              <a:rPr lang="el-GR" dirty="0" err="1">
                <a:latin typeface="Palatino Linotype" pitchFamily="18" charset="0"/>
              </a:rPr>
              <a:t>κώδιξ</a:t>
            </a:r>
            <a:r>
              <a:rPr lang="el-GR" dirty="0">
                <a:latin typeface="Palatino Linotype" pitchFamily="18" charset="0"/>
              </a:rPr>
              <a:t>, του οποίου την </a:t>
            </a:r>
            <a:r>
              <a:rPr lang="el-GR" dirty="0" err="1">
                <a:latin typeface="Palatino Linotype" pitchFamily="18" charset="0"/>
              </a:rPr>
              <a:t>σύνταξιν</a:t>
            </a:r>
            <a:r>
              <a:rPr lang="el-GR" dirty="0">
                <a:latin typeface="Palatino Linotype" pitchFamily="18" charset="0"/>
              </a:rPr>
              <a:t> </a:t>
            </a:r>
            <a:r>
              <a:rPr lang="el-GR" dirty="0" err="1">
                <a:latin typeface="Palatino Linotype" pitchFamily="18" charset="0"/>
              </a:rPr>
              <a:t>διετάξαμεν</a:t>
            </a:r>
            <a:r>
              <a:rPr lang="el-GR" dirty="0">
                <a:latin typeface="Palatino Linotype" pitchFamily="18" charset="0"/>
              </a:rPr>
              <a:t> ήδη»</a:t>
            </a:r>
          </a:p>
        </p:txBody>
      </p:sp>
      <p:pic>
        <p:nvPicPr>
          <p:cNvPr id="38914" name="Picture 2" descr="http://pnyka21os.files.wordpress.com/2009/11/othon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36161" y="1916832"/>
            <a:ext cx="2314575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>
                <a:latin typeface="Palatino Linotype" pitchFamily="18" charset="0"/>
              </a:rPr>
              <a:t>Αστικός Κώδικας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935480"/>
            <a:ext cx="5554960" cy="4661872"/>
          </a:xfrm>
        </p:spPr>
        <p:txBody>
          <a:bodyPr>
            <a:normAutofit lnSpcReduction="10000"/>
          </a:bodyPr>
          <a:lstStyle/>
          <a:p>
            <a:r>
              <a:rPr lang="el-GR" dirty="0">
                <a:latin typeface="Palatino Linotype" pitchFamily="18" charset="0"/>
              </a:rPr>
              <a:t>Συντακτική επιτροπή με επικεφαλής τον Καθηγητή της Νομικής Σχολής Αθηνών, Γεώργιο Μπαλή</a:t>
            </a:r>
          </a:p>
          <a:p>
            <a:r>
              <a:rPr lang="el-GR" dirty="0">
                <a:latin typeface="Palatino Linotype" pitchFamily="18" charset="0"/>
              </a:rPr>
              <a:t>Πρότυπο γερμανικού Α.Κ.</a:t>
            </a:r>
          </a:p>
          <a:p>
            <a:r>
              <a:rPr lang="el-GR" dirty="0">
                <a:latin typeface="Palatino Linotype" pitchFamily="18" charset="0"/>
              </a:rPr>
              <a:t>Ο Κώδικας τυπικά εισάγεται το 1940-1941</a:t>
            </a:r>
          </a:p>
          <a:p>
            <a:r>
              <a:rPr lang="el-GR" dirty="0">
                <a:latin typeface="Palatino Linotype" pitchFamily="18" charset="0"/>
              </a:rPr>
              <a:t>Ουσιαστικά στις 23 Φεβρουαρίου 1946</a:t>
            </a:r>
          </a:p>
        </p:txBody>
      </p:sp>
      <p:pic>
        <p:nvPicPr>
          <p:cNvPr id="39938" name="Picture 2" descr="http://www.sakkoulas.com/eshop/Assets/Im_L/978-960-15-2405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36161" y="1844824"/>
            <a:ext cx="2745495" cy="40324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dirty="0">
                <a:latin typeface="Palatino Linotype" pitchFamily="18" charset="0"/>
              </a:rPr>
              <a:t>Πηγές γνώσης του Ρωμαϊκού Δικαίου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981200" y="1935480"/>
            <a:ext cx="8686800" cy="4301832"/>
          </a:xfrm>
        </p:spPr>
        <p:txBody>
          <a:bodyPr/>
          <a:lstStyle/>
          <a:p>
            <a:pPr>
              <a:buNone/>
            </a:pPr>
            <a:r>
              <a:rPr lang="el-GR" dirty="0">
                <a:latin typeface="Palatino Linotype" pitchFamily="18" charset="0"/>
              </a:rPr>
              <a:t>Τα κείμενα από τα οποία αντλούμε πληροφορίες για τις διατάξεις του ρωμαϊκού δικαίου:</a:t>
            </a:r>
          </a:p>
          <a:p>
            <a:r>
              <a:rPr lang="el-GR" dirty="0">
                <a:latin typeface="Palatino Linotype" pitchFamily="18" charset="0"/>
              </a:rPr>
              <a:t>Έργα ρωμαίων νομικών</a:t>
            </a:r>
          </a:p>
          <a:p>
            <a:r>
              <a:rPr lang="el-GR" dirty="0">
                <a:latin typeface="Palatino Linotype" pitchFamily="18" charset="0"/>
              </a:rPr>
              <a:t>Έργα ρωμαίων και ελλήνων συγγραφέων</a:t>
            </a:r>
          </a:p>
          <a:p>
            <a:r>
              <a:rPr lang="el-GR" dirty="0">
                <a:latin typeface="Palatino Linotype" pitchFamily="18" charset="0"/>
              </a:rPr>
              <a:t>Επιγραφές</a:t>
            </a:r>
          </a:p>
          <a:p>
            <a:r>
              <a:rPr lang="el-GR" dirty="0">
                <a:latin typeface="Palatino Linotype" pitchFamily="18" charset="0"/>
              </a:rPr>
              <a:t>Πάπυροι</a:t>
            </a:r>
          </a:p>
          <a:p>
            <a:pPr>
              <a:buNone/>
            </a:pPr>
            <a:endParaRPr lang="el-GR" dirty="0"/>
          </a:p>
        </p:txBody>
      </p:sp>
      <p:pic>
        <p:nvPicPr>
          <p:cNvPr id="4" name="Picture 2" descr="http://salamboblog.files.wordpress.com/2010/12/res-gesta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8942" y="4122000"/>
            <a:ext cx="3643914" cy="273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524000" y="228600"/>
            <a:ext cx="91440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l-GR" sz="3600" dirty="0">
                <a:latin typeface="Palatino Linotype" pitchFamily="18" charset="0"/>
              </a:rPr>
              <a:t>Οι περίοδοι του ρωμαϊκού πολιτεύματος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1847528" y="1600200"/>
            <a:ext cx="8820472" cy="4495800"/>
          </a:xfrm>
        </p:spPr>
        <p:txBody>
          <a:bodyPr>
            <a:normAutofit fontScale="85000" lnSpcReduction="20000"/>
          </a:bodyPr>
          <a:lstStyle/>
          <a:p>
            <a:r>
              <a:rPr lang="el-GR" sz="3200" b="1" dirty="0">
                <a:latin typeface="Palatino Linotype" pitchFamily="18" charset="0"/>
              </a:rPr>
              <a:t>753 – 509 </a:t>
            </a:r>
            <a:r>
              <a:rPr lang="el-GR" sz="3200" b="1" dirty="0" err="1">
                <a:latin typeface="Palatino Linotype" pitchFamily="18" charset="0"/>
              </a:rPr>
              <a:t>π.Χ.</a:t>
            </a:r>
            <a:r>
              <a:rPr lang="el-GR" sz="3200" b="1" dirty="0">
                <a:latin typeface="Palatino Linotype" pitchFamily="18" charset="0"/>
              </a:rPr>
              <a:t> Βασιλεία</a:t>
            </a:r>
            <a:endParaRPr lang="en-US" sz="3200" b="1" dirty="0">
              <a:latin typeface="Palatino Linotype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l-GR" sz="3200" dirty="0">
                <a:latin typeface="Palatino Linotype" pitchFamily="18" charset="0"/>
              </a:rPr>
              <a:t>753-620 </a:t>
            </a:r>
            <a:r>
              <a:rPr lang="el-GR" sz="3200" dirty="0" err="1">
                <a:latin typeface="Palatino Linotype" pitchFamily="18" charset="0"/>
              </a:rPr>
              <a:t>π.Χ</a:t>
            </a:r>
            <a:r>
              <a:rPr lang="el-GR" sz="3200" dirty="0">
                <a:latin typeface="Palatino Linotype" pitchFamily="18" charset="0"/>
              </a:rPr>
              <a:t>: λατινική βασιλεία</a:t>
            </a:r>
            <a:endParaRPr lang="en-US" sz="3200" dirty="0">
              <a:latin typeface="Palatino Linotype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l-GR" sz="3200" dirty="0">
                <a:latin typeface="Palatino Linotype" pitchFamily="18" charset="0"/>
              </a:rPr>
              <a:t>620-509 </a:t>
            </a:r>
            <a:r>
              <a:rPr lang="el-GR" sz="3200" dirty="0" err="1">
                <a:latin typeface="Palatino Linotype" pitchFamily="18" charset="0"/>
              </a:rPr>
              <a:t>π.Χ</a:t>
            </a:r>
            <a:r>
              <a:rPr lang="el-GR" sz="3200" dirty="0">
                <a:latin typeface="Palatino Linotype" pitchFamily="18" charset="0"/>
              </a:rPr>
              <a:t>: ετρουσκική βασιλεία</a:t>
            </a:r>
          </a:p>
          <a:p>
            <a:r>
              <a:rPr lang="el-GR" sz="3200" b="1" dirty="0">
                <a:latin typeface="Palatino Linotype" pitchFamily="18" charset="0"/>
              </a:rPr>
              <a:t>509 – 27 </a:t>
            </a:r>
            <a:r>
              <a:rPr lang="en-US" sz="3200" b="1" dirty="0">
                <a:latin typeface="Palatino Linotype" pitchFamily="18" charset="0"/>
              </a:rPr>
              <a:t>Res </a:t>
            </a:r>
            <a:r>
              <a:rPr lang="en-US" sz="3200" b="1" dirty="0" err="1">
                <a:latin typeface="Palatino Linotype" pitchFamily="18" charset="0"/>
              </a:rPr>
              <a:t>publica</a:t>
            </a:r>
            <a:r>
              <a:rPr lang="el-GR" sz="3200" b="1" dirty="0">
                <a:latin typeface="Palatino Linotype" pitchFamily="18" charset="0"/>
              </a:rPr>
              <a:t> (ολιγαρχία</a:t>
            </a:r>
            <a:r>
              <a:rPr lang="el-GR" sz="3200" dirty="0">
                <a:latin typeface="Palatino Linotype" pitchFamily="18" charset="0"/>
              </a:rPr>
              <a:t>)</a:t>
            </a:r>
            <a:endParaRPr lang="en-US" sz="3200" dirty="0">
              <a:latin typeface="Palatino Linotype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3200" dirty="0">
                <a:latin typeface="Palatino Linotype" pitchFamily="18" charset="0"/>
              </a:rPr>
              <a:t>509-202 </a:t>
            </a:r>
            <a:r>
              <a:rPr lang="el-GR" sz="3200" dirty="0">
                <a:latin typeface="Palatino Linotype" pitchFamily="18" charset="0"/>
              </a:rPr>
              <a:t>π.</a:t>
            </a:r>
            <a:r>
              <a:rPr lang="en-US" sz="3200" dirty="0">
                <a:latin typeface="Palatino Linotype" pitchFamily="18" charset="0"/>
              </a:rPr>
              <a:t>X</a:t>
            </a:r>
            <a:r>
              <a:rPr lang="el-GR" sz="3200" dirty="0">
                <a:latin typeface="Palatino Linotype" pitchFamily="18" charset="0"/>
              </a:rPr>
              <a:t>: πρώιμη </a:t>
            </a:r>
            <a:r>
              <a:rPr lang="en-US" sz="3200" dirty="0">
                <a:latin typeface="Palatino Linotype" pitchFamily="18" charset="0"/>
              </a:rPr>
              <a:t>res </a:t>
            </a:r>
            <a:r>
              <a:rPr lang="en-US" sz="3200" dirty="0" err="1">
                <a:latin typeface="Palatino Linotype" pitchFamily="18" charset="0"/>
              </a:rPr>
              <a:t>publica</a:t>
            </a:r>
            <a:endParaRPr lang="en-US" sz="3200" dirty="0">
              <a:latin typeface="Palatino Linotype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3200" dirty="0">
                <a:latin typeface="Palatino Linotype" pitchFamily="18" charset="0"/>
              </a:rPr>
              <a:t>202-27 </a:t>
            </a:r>
            <a:r>
              <a:rPr lang="el-GR" sz="3200" dirty="0" err="1">
                <a:latin typeface="Palatino Linotype" pitchFamily="18" charset="0"/>
              </a:rPr>
              <a:t>π.Χ</a:t>
            </a:r>
            <a:r>
              <a:rPr lang="el-GR" sz="3200" dirty="0">
                <a:latin typeface="Palatino Linotype" pitchFamily="18" charset="0"/>
              </a:rPr>
              <a:t>: ύστερη </a:t>
            </a:r>
            <a:r>
              <a:rPr lang="en-US" sz="3200" dirty="0">
                <a:latin typeface="Palatino Linotype" pitchFamily="18" charset="0"/>
              </a:rPr>
              <a:t>res </a:t>
            </a:r>
            <a:r>
              <a:rPr lang="en-US" sz="3200" dirty="0" err="1">
                <a:latin typeface="Palatino Linotype" pitchFamily="18" charset="0"/>
              </a:rPr>
              <a:t>publica</a:t>
            </a:r>
            <a:endParaRPr lang="en-US" sz="3200" dirty="0">
              <a:latin typeface="Palatino Linotype" pitchFamily="18" charset="0"/>
            </a:endParaRPr>
          </a:p>
          <a:p>
            <a:r>
              <a:rPr lang="en-US" sz="3200" b="1" dirty="0">
                <a:latin typeface="Palatino Linotype" pitchFamily="18" charset="0"/>
              </a:rPr>
              <a:t>27 </a:t>
            </a:r>
            <a:r>
              <a:rPr lang="el-GR" sz="3200" b="1" dirty="0" err="1">
                <a:latin typeface="Palatino Linotype" pitchFamily="18" charset="0"/>
              </a:rPr>
              <a:t>π.Χ.</a:t>
            </a:r>
            <a:r>
              <a:rPr lang="el-GR" sz="3200" b="1" dirty="0">
                <a:latin typeface="Palatino Linotype" pitchFamily="18" charset="0"/>
              </a:rPr>
              <a:t> – 533 </a:t>
            </a:r>
            <a:r>
              <a:rPr lang="el-GR" sz="3200" b="1" dirty="0" err="1">
                <a:latin typeface="Palatino Linotype" pitchFamily="18" charset="0"/>
              </a:rPr>
              <a:t>μ.Χ</a:t>
            </a:r>
            <a:r>
              <a:rPr lang="el-GR" sz="3200" b="1" dirty="0">
                <a:latin typeface="Palatino Linotype" pitchFamily="18" charset="0"/>
              </a:rPr>
              <a:t> Αυτοκρατορία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>
                <a:latin typeface="Palatino Linotype" pitchFamily="18" charset="0"/>
              </a:rPr>
              <a:t>27π.Χ.-284 </a:t>
            </a:r>
            <a:r>
              <a:rPr lang="el-GR" sz="3200" dirty="0" err="1">
                <a:latin typeface="Palatino Linotype" pitchFamily="18" charset="0"/>
              </a:rPr>
              <a:t>μ.Χ</a:t>
            </a:r>
            <a:r>
              <a:rPr lang="el-GR" sz="3200" dirty="0">
                <a:latin typeface="Palatino Linotype" pitchFamily="18" charset="0"/>
              </a:rPr>
              <a:t>. ηγεμονία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>
                <a:latin typeface="Palatino Linotype" pitchFamily="18" charset="0"/>
              </a:rPr>
              <a:t>284 μ.Χ-533 </a:t>
            </a:r>
            <a:r>
              <a:rPr lang="el-GR" sz="3200" dirty="0" err="1">
                <a:latin typeface="Palatino Linotype" pitchFamily="18" charset="0"/>
              </a:rPr>
              <a:t>μ.Χ</a:t>
            </a:r>
            <a:r>
              <a:rPr lang="el-GR" sz="3200" dirty="0">
                <a:latin typeface="Palatino Linotype" pitchFamily="18" charset="0"/>
              </a:rPr>
              <a:t>. δεσποτεία</a:t>
            </a:r>
          </a:p>
        </p:txBody>
      </p:sp>
    </p:spTree>
    <p:extLst>
      <p:ext uri="{BB962C8B-B14F-4D97-AF65-F5344CB8AC3E}">
        <p14:creationId xmlns:p14="http://schemas.microsoft.com/office/powerpoint/2010/main" val="4064674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>
                <a:latin typeface="Palatino Linotype" pitchFamily="18" charset="0"/>
              </a:rPr>
              <a:t>Οι περίοδοι του ρωμαϊκού δικαίου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el-GR" b="1" u="sng" dirty="0">
                <a:latin typeface="Palatino Linotype" pitchFamily="18" charset="0"/>
              </a:rPr>
              <a:t>1. Αρχαϊκή περίοδος του ρωμαϊκού δικαίου</a:t>
            </a:r>
          </a:p>
          <a:p>
            <a:pPr marL="0" indent="0" algn="just">
              <a:buNone/>
            </a:pPr>
            <a:r>
              <a:rPr lang="el-GR" dirty="0">
                <a:latin typeface="Palatino Linotype" pitchFamily="18" charset="0"/>
              </a:rPr>
              <a:t>753π.Χ. -202 </a:t>
            </a:r>
            <a:r>
              <a:rPr lang="el-GR" dirty="0" err="1">
                <a:latin typeface="Palatino Linotype" pitchFamily="18" charset="0"/>
              </a:rPr>
              <a:t>π.Χ.</a:t>
            </a:r>
            <a:r>
              <a:rPr lang="el-GR" dirty="0">
                <a:latin typeface="Palatino Linotype" pitchFamily="18" charset="0"/>
              </a:rPr>
              <a:t> (κατά την περίοδο αυτή τα πολιτεύματα είναι η λατινική βασιλεία, η ετρουσκική βασιλεία και η πρώιμη </a:t>
            </a:r>
            <a:r>
              <a:rPr lang="en-US" dirty="0">
                <a:latin typeface="Palatino Linotype" pitchFamily="18" charset="0"/>
              </a:rPr>
              <a:t>res publica)</a:t>
            </a:r>
            <a:endParaRPr lang="el-GR" dirty="0">
              <a:latin typeface="Palatino Linotype" pitchFamily="18" charset="0"/>
            </a:endParaRPr>
          </a:p>
          <a:p>
            <a:pPr marL="0" indent="0" algn="just">
              <a:buNone/>
            </a:pPr>
            <a:r>
              <a:rPr lang="el-GR" b="1" u="sng" dirty="0">
                <a:latin typeface="Palatino Linotype" pitchFamily="18" charset="0"/>
              </a:rPr>
              <a:t>2. Προκλασική περίοδος του ρωμαϊκού δικαίου</a:t>
            </a:r>
            <a:endParaRPr lang="en-US" b="1" u="sng" dirty="0">
              <a:latin typeface="Palatino Linotype" pitchFamily="18" charset="0"/>
            </a:endParaRPr>
          </a:p>
          <a:p>
            <a:pPr marL="0" indent="0" algn="just">
              <a:buNone/>
            </a:pPr>
            <a:r>
              <a:rPr lang="en-US" dirty="0">
                <a:latin typeface="Palatino Linotype" pitchFamily="18" charset="0"/>
              </a:rPr>
              <a:t>202</a:t>
            </a:r>
            <a:r>
              <a:rPr lang="el-GR" dirty="0" err="1">
                <a:latin typeface="Palatino Linotype" pitchFamily="18" charset="0"/>
              </a:rPr>
              <a:t>π.Χ.</a:t>
            </a:r>
            <a:r>
              <a:rPr lang="en-US" dirty="0">
                <a:latin typeface="Palatino Linotype" pitchFamily="18" charset="0"/>
              </a:rPr>
              <a:t>-27 </a:t>
            </a:r>
            <a:r>
              <a:rPr lang="el-GR" dirty="0" err="1">
                <a:latin typeface="Palatino Linotype" pitchFamily="18" charset="0"/>
              </a:rPr>
              <a:t>π.Χ.</a:t>
            </a:r>
            <a:r>
              <a:rPr lang="el-GR" dirty="0">
                <a:latin typeface="Palatino Linotype" pitchFamily="18" charset="0"/>
              </a:rPr>
              <a:t> (κατά την περίοδο αυτή το πολίτευμα είναι η ύστερη </a:t>
            </a:r>
            <a:r>
              <a:rPr lang="en-US" dirty="0">
                <a:latin typeface="Palatino Linotype" pitchFamily="18" charset="0"/>
              </a:rPr>
              <a:t>res </a:t>
            </a:r>
            <a:r>
              <a:rPr lang="en-US" dirty="0" err="1">
                <a:latin typeface="Palatino Linotype" pitchFamily="18" charset="0"/>
              </a:rPr>
              <a:t>publica</a:t>
            </a:r>
            <a:r>
              <a:rPr lang="en-US" dirty="0">
                <a:latin typeface="Palatino Linotype" pitchFamily="18" charset="0"/>
              </a:rPr>
              <a:t>)</a:t>
            </a:r>
            <a:endParaRPr lang="el-GR" dirty="0">
              <a:latin typeface="Palatino Linotype" pitchFamily="18" charset="0"/>
            </a:endParaRPr>
          </a:p>
          <a:p>
            <a:pPr marL="0" indent="0" algn="just">
              <a:buNone/>
            </a:pPr>
            <a:r>
              <a:rPr lang="el-GR" b="1" u="sng" dirty="0">
                <a:latin typeface="Palatino Linotype" pitchFamily="18" charset="0"/>
              </a:rPr>
              <a:t>3. Κλασική περίοδος του ρωμαϊκού δικαίου</a:t>
            </a:r>
          </a:p>
          <a:p>
            <a:pPr marL="0" indent="0" algn="just">
              <a:buNone/>
            </a:pPr>
            <a:r>
              <a:rPr lang="el-GR" dirty="0">
                <a:latin typeface="Palatino Linotype" pitchFamily="18" charset="0"/>
              </a:rPr>
              <a:t>27π.Χ-284 </a:t>
            </a:r>
            <a:r>
              <a:rPr lang="el-GR" dirty="0" err="1">
                <a:latin typeface="Palatino Linotype" pitchFamily="18" charset="0"/>
              </a:rPr>
              <a:t>μ.Χ</a:t>
            </a:r>
            <a:r>
              <a:rPr lang="el-GR" dirty="0">
                <a:latin typeface="Palatino Linotype" pitchFamily="18" charset="0"/>
              </a:rPr>
              <a:t> (κατά την περίοδο αυτή το πολίτευμα είναι η ηγεμονία)</a:t>
            </a:r>
          </a:p>
          <a:p>
            <a:pPr marL="0" indent="0" algn="just">
              <a:buNone/>
            </a:pPr>
            <a:r>
              <a:rPr lang="el-GR" b="1" u="sng" dirty="0">
                <a:latin typeface="Palatino Linotype" pitchFamily="18" charset="0"/>
              </a:rPr>
              <a:t>4. Μετακλασική περίοδος του ρωμαϊκού δικαίου</a:t>
            </a:r>
          </a:p>
          <a:p>
            <a:pPr marL="0" indent="0" algn="just">
              <a:buNone/>
            </a:pPr>
            <a:r>
              <a:rPr lang="el-GR" dirty="0">
                <a:latin typeface="Palatino Linotype" pitchFamily="18" charset="0"/>
              </a:rPr>
              <a:t>284μ.Χ-533 </a:t>
            </a:r>
            <a:r>
              <a:rPr lang="el-GR" dirty="0" err="1">
                <a:latin typeface="Palatino Linotype" pitchFamily="18" charset="0"/>
              </a:rPr>
              <a:t>μ.Χ</a:t>
            </a:r>
            <a:r>
              <a:rPr lang="el-GR" dirty="0">
                <a:latin typeface="Palatino Linotype" pitchFamily="18" charset="0"/>
              </a:rPr>
              <a:t>.(κατά την περίοδο αυτή το πολίτευμα είναι η δεσποτεία)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412776"/>
          </a:xfrm>
        </p:spPr>
        <p:txBody>
          <a:bodyPr>
            <a:normAutofit fontScale="90000"/>
          </a:bodyPr>
          <a:lstStyle/>
          <a:p>
            <a:pPr marL="320040" indent="-320040">
              <a:spcBef>
                <a:spcPts val="700"/>
              </a:spcBef>
            </a:pPr>
            <a:r>
              <a:rPr lang="el-GR" sz="4000" dirty="0">
                <a:latin typeface="Palatino Linotype" pitchFamily="18" charset="0"/>
              </a:rPr>
              <a:t>1. Αρχαϊκή περίοδος Ρωμαϊκού δικαίου</a:t>
            </a:r>
            <a:br>
              <a:rPr lang="el-GR" sz="3200" dirty="0">
                <a:latin typeface="Palatino Linotype" pitchFamily="18" charset="0"/>
              </a:rPr>
            </a:br>
            <a:r>
              <a:rPr lang="el-GR" sz="2400" dirty="0">
                <a:latin typeface="Palatino Linotype" pitchFamily="18" charset="0"/>
                <a:ea typeface="+mn-ea"/>
                <a:cs typeface="+mn-cs"/>
              </a:rPr>
              <a:t>753 π.Χ. (ίδρυση Ρώμης) – 202 π.Χ. (τέλος β΄καρχηδονικού πολέμου)</a:t>
            </a:r>
            <a:endParaRPr lang="el-GR" sz="3200" dirty="0">
              <a:latin typeface="Palatino Linotyp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666844" y="1484784"/>
            <a:ext cx="9001156" cy="53732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sz="2400" dirty="0">
                <a:latin typeface="Palatino Linotype" pitchFamily="18" charset="0"/>
              </a:rPr>
              <a:t>Ρώμη: Μικρή αγροτική κοινωνία</a:t>
            </a:r>
          </a:p>
          <a:p>
            <a:pPr>
              <a:buFont typeface="Wingdings" pitchFamily="2" charset="2"/>
              <a:buChar char="§"/>
            </a:pPr>
            <a:r>
              <a:rPr lang="el-GR" sz="2600" u="sng" dirty="0">
                <a:latin typeface="Palatino Linotype" pitchFamily="18" charset="0"/>
              </a:rPr>
              <a:t>Πολίτευμα</a:t>
            </a:r>
          </a:p>
          <a:p>
            <a:pPr lvl="1">
              <a:buFont typeface="Arial" pitchFamily="34" charset="0"/>
              <a:buChar char="•"/>
            </a:pPr>
            <a:r>
              <a:rPr lang="el-GR" dirty="0">
                <a:latin typeface="Palatino Linotype" pitchFamily="18" charset="0"/>
              </a:rPr>
              <a:t>753 - 509 </a:t>
            </a:r>
            <a:r>
              <a:rPr lang="el-GR" dirty="0" err="1">
                <a:latin typeface="Palatino Linotype" pitchFamily="18" charset="0"/>
              </a:rPr>
              <a:t>π.Χ.</a:t>
            </a:r>
            <a:r>
              <a:rPr lang="el-GR" dirty="0">
                <a:latin typeface="Palatino Linotype" pitchFamily="18" charset="0"/>
              </a:rPr>
              <a:t> Βασιλεία (</a:t>
            </a:r>
            <a:r>
              <a:rPr lang="el-GR" dirty="0" err="1">
                <a:latin typeface="Palatino Linotype" pitchFamily="18" charset="0"/>
              </a:rPr>
              <a:t>Ετρούσκοι</a:t>
            </a:r>
            <a:r>
              <a:rPr lang="el-GR" dirty="0">
                <a:latin typeface="Palatino Linotype" pitchFamily="18" charset="0"/>
              </a:rPr>
              <a:t> βασιλείς)</a:t>
            </a:r>
          </a:p>
          <a:p>
            <a:pPr lvl="1">
              <a:buFont typeface="Arial" pitchFamily="34" charset="0"/>
              <a:buChar char="•"/>
            </a:pPr>
            <a:r>
              <a:rPr lang="el-GR" dirty="0">
                <a:latin typeface="Palatino Linotype" pitchFamily="18" charset="0"/>
              </a:rPr>
              <a:t>Μετά το 509 </a:t>
            </a:r>
            <a:r>
              <a:rPr lang="en-US" dirty="0">
                <a:latin typeface="Palatino Linotype" pitchFamily="18" charset="0"/>
              </a:rPr>
              <a:t>Res</a:t>
            </a:r>
            <a:r>
              <a:rPr lang="el-GR" dirty="0">
                <a:latin typeface="Palatino Linotype" pitchFamily="18" charset="0"/>
              </a:rPr>
              <a:t> </a:t>
            </a:r>
            <a:r>
              <a:rPr lang="en-US" dirty="0" err="1">
                <a:latin typeface="Palatino Linotype" pitchFamily="18" charset="0"/>
              </a:rPr>
              <a:t>publica</a:t>
            </a:r>
            <a:r>
              <a:rPr lang="el-GR" dirty="0">
                <a:latin typeface="Palatino Linotype" pitchFamily="18" charset="0"/>
              </a:rPr>
              <a:t>: ολιγαρχία – όχι  δημοκρατία</a:t>
            </a:r>
          </a:p>
          <a:p>
            <a:pPr lvl="0">
              <a:buClr>
                <a:srgbClr val="0BD0D9"/>
              </a:buClr>
            </a:pPr>
            <a:r>
              <a:rPr lang="el-GR" sz="2600" u="sng" dirty="0">
                <a:latin typeface="Palatino Linotype" pitchFamily="18" charset="0"/>
              </a:rPr>
              <a:t>Δίκαιο</a:t>
            </a:r>
            <a:endParaRPr lang="el-GR" sz="2600" dirty="0">
              <a:latin typeface="Palatino Linotype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l-GR" dirty="0">
                <a:latin typeface="Palatino Linotype" pitchFamily="18" charset="0"/>
              </a:rPr>
              <a:t>Υπανάπτυκτο – τυπικό και αυστηρό</a:t>
            </a:r>
          </a:p>
          <a:p>
            <a:pPr lvl="1">
              <a:buFont typeface="Arial" pitchFamily="34" charset="0"/>
              <a:buChar char="•"/>
            </a:pPr>
            <a:r>
              <a:rPr lang="el-GR" dirty="0">
                <a:latin typeface="Palatino Linotype" pitchFamily="18" charset="0"/>
              </a:rPr>
              <a:t>Λιγότερο ανεπτυγμένο από το ελληνικό</a:t>
            </a:r>
          </a:p>
          <a:p>
            <a:pPr lvl="1">
              <a:buFont typeface="Arial" pitchFamily="34" charset="0"/>
              <a:buChar char="•"/>
            </a:pPr>
            <a:r>
              <a:rPr lang="el-GR" dirty="0">
                <a:latin typeface="Palatino Linotype" pitchFamily="18" charset="0"/>
              </a:rPr>
              <a:t>Επιρροές από ελληνικά δίκαια (Σόλων</a:t>
            </a:r>
            <a:r>
              <a:rPr lang="el-GR" dirty="0">
                <a:solidFill>
                  <a:prstClr val="black"/>
                </a:solidFill>
                <a:latin typeface="Palatino Linotype" pitchFamily="18" charset="0"/>
              </a:rPr>
              <a:t>)</a:t>
            </a:r>
            <a:endParaRPr lang="el-GR" dirty="0">
              <a:latin typeface="Palatino Linotype" pitchFamily="18" charset="0"/>
            </a:endParaRPr>
          </a:p>
          <a:p>
            <a:pPr lvl="1">
              <a:buNone/>
            </a:pPr>
            <a:r>
              <a:rPr lang="en-US" dirty="0">
                <a:latin typeface="Palatino Linotype" pitchFamily="18" charset="0"/>
              </a:rPr>
              <a:t>    </a:t>
            </a:r>
            <a:r>
              <a:rPr lang="el-GR" dirty="0" err="1">
                <a:latin typeface="Palatino Linotype" pitchFamily="18" charset="0"/>
              </a:rPr>
              <a:t>Δωδεκάδελτος</a:t>
            </a:r>
            <a:r>
              <a:rPr lang="el-GR" dirty="0">
                <a:latin typeface="Palatino Linotype" pitchFamily="18" charset="0"/>
              </a:rPr>
              <a:t> Νόμος</a:t>
            </a:r>
          </a:p>
          <a:p>
            <a:pPr lvl="1">
              <a:buNone/>
            </a:pPr>
            <a:r>
              <a:rPr lang="el-GR" dirty="0">
                <a:latin typeface="Palatino Linotype" pitchFamily="18" charset="0"/>
              </a:rPr>
              <a:t>	</a:t>
            </a:r>
          </a:p>
          <a:p>
            <a:pPr>
              <a:buNone/>
            </a:pPr>
            <a:endParaRPr lang="el-GR" sz="2100" dirty="0"/>
          </a:p>
        </p:txBody>
      </p:sp>
      <p:pic>
        <p:nvPicPr>
          <p:cNvPr id="4" name="Picture 4" descr="http://www.heritage-key.com/HKimages/008/tarquini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8" y="4572008"/>
            <a:ext cx="3009644" cy="18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dirty="0">
                <a:latin typeface="Palatino Linotype" pitchFamily="18" charset="0"/>
              </a:rPr>
              <a:t>Η φύση της λατινικής βασιλικής εξουσίας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l-GR" dirty="0">
                <a:latin typeface="Palatino Linotype" pitchFamily="18" charset="0"/>
              </a:rPr>
              <a:t>Το </a:t>
            </a:r>
            <a:r>
              <a:rPr lang="en-US" dirty="0" err="1">
                <a:latin typeface="Palatino Linotype" pitchFamily="18" charset="0"/>
              </a:rPr>
              <a:t>imperium</a:t>
            </a:r>
            <a:r>
              <a:rPr lang="en-US" dirty="0">
                <a:latin typeface="Palatino Linotype" pitchFamily="18" charset="0"/>
              </a:rPr>
              <a:t> </a:t>
            </a:r>
            <a:r>
              <a:rPr lang="el-GR" dirty="0">
                <a:latin typeface="Palatino Linotype" pitchFamily="18" charset="0"/>
              </a:rPr>
              <a:t>της λατινικής βασιλείας ήταν σε εξάρτηση από τους </a:t>
            </a:r>
            <a:r>
              <a:rPr lang="en-US" dirty="0" err="1">
                <a:latin typeface="Palatino Linotype" pitchFamily="18" charset="0"/>
              </a:rPr>
              <a:t>patres</a:t>
            </a:r>
            <a:endParaRPr lang="el-GR" dirty="0">
              <a:latin typeface="Palatino Linotype" pitchFamily="18" charset="0"/>
            </a:endParaRPr>
          </a:p>
          <a:p>
            <a:r>
              <a:rPr lang="el-GR" dirty="0">
                <a:latin typeface="Palatino Linotype" pitchFamily="18" charset="0"/>
              </a:rPr>
              <a:t>Η εξουσία </a:t>
            </a:r>
            <a:r>
              <a:rPr lang="el-GR" b="1" dirty="0">
                <a:latin typeface="Palatino Linotype" pitchFamily="18" charset="0"/>
              </a:rPr>
              <a:t>δεν ήταν κληρονομική</a:t>
            </a:r>
          </a:p>
          <a:p>
            <a:r>
              <a:rPr lang="el-GR" dirty="0">
                <a:latin typeface="Palatino Linotype" pitchFamily="18" charset="0"/>
              </a:rPr>
              <a:t>Ήταν προϊόν συμφωνίας των </a:t>
            </a:r>
            <a:r>
              <a:rPr lang="en-US" dirty="0" err="1">
                <a:latin typeface="Palatino Linotype" pitchFamily="18" charset="0"/>
              </a:rPr>
              <a:t>patres</a:t>
            </a:r>
            <a:endParaRPr lang="en-US" dirty="0">
              <a:latin typeface="Palatino Linotype" pitchFamily="18" charset="0"/>
            </a:endParaRPr>
          </a:p>
          <a:p>
            <a:r>
              <a:rPr lang="el-GR" dirty="0">
                <a:latin typeface="Palatino Linotype" pitchFamily="18" charset="0"/>
              </a:rPr>
              <a:t>Η θητεία του βασιλέως </a:t>
            </a:r>
            <a:r>
              <a:rPr lang="el-GR" b="1" dirty="0">
                <a:latin typeface="Palatino Linotype" pitchFamily="18" charset="0"/>
              </a:rPr>
              <a:t>ήταν αόριστη</a:t>
            </a:r>
            <a:r>
              <a:rPr lang="el-GR" dirty="0">
                <a:latin typeface="Palatino Linotype" pitchFamily="18" charset="0"/>
              </a:rPr>
              <a:t> (δεν προσδιοριζόταν χρονικά)</a:t>
            </a:r>
          </a:p>
          <a:p>
            <a:r>
              <a:rPr lang="el-GR" b="1" dirty="0">
                <a:latin typeface="Palatino Linotype" pitchFamily="18" charset="0"/>
              </a:rPr>
              <a:t>Ποια στοιχεία δηλώνουν την εξάρτηση του βασιλέως από τους </a:t>
            </a:r>
            <a:r>
              <a:rPr lang="en-US" b="1" dirty="0" err="1">
                <a:latin typeface="Palatino Linotype" pitchFamily="18" charset="0"/>
              </a:rPr>
              <a:t>patres</a:t>
            </a:r>
            <a:r>
              <a:rPr lang="el-GR" b="1" dirty="0">
                <a:latin typeface="Palatino Linotype" pitchFamily="18" charset="0"/>
              </a:rPr>
              <a:t>;</a:t>
            </a:r>
          </a:p>
          <a:p>
            <a:pPr algn="just">
              <a:buNone/>
            </a:pPr>
            <a:r>
              <a:rPr lang="en-US" i="1" dirty="0">
                <a:latin typeface="Palatino Linotype" pitchFamily="18" charset="0"/>
              </a:rPr>
              <a:t>      </a:t>
            </a:r>
            <a:r>
              <a:rPr lang="el-GR" i="1" dirty="0">
                <a:latin typeface="Palatino Linotype" pitchFamily="18" charset="0"/>
              </a:rPr>
              <a:t>α</a:t>
            </a:r>
            <a:r>
              <a:rPr lang="en-US" i="1" dirty="0">
                <a:latin typeface="Palatino Linotype" pitchFamily="18" charset="0"/>
              </a:rPr>
              <a:t>) </a:t>
            </a:r>
            <a:r>
              <a:rPr lang="el-GR" i="1" dirty="0">
                <a:latin typeface="Palatino Linotype" pitchFamily="18" charset="0"/>
              </a:rPr>
              <a:t>Φυγή του βασιλέως </a:t>
            </a:r>
            <a:r>
              <a:rPr lang="el-GR" dirty="0">
                <a:latin typeface="Palatino Linotype" pitchFamily="18" charset="0"/>
              </a:rPr>
              <a:t>(θεσμός ετήσιας ανανέωσης βασιλικής θητείας. Ο βασιλεύς παρέδιδε τελετουργικά την εξουσία στους </a:t>
            </a:r>
            <a:r>
              <a:rPr lang="en-US" dirty="0" err="1">
                <a:latin typeface="Palatino Linotype" pitchFamily="18" charset="0"/>
              </a:rPr>
              <a:t>patres</a:t>
            </a:r>
            <a:r>
              <a:rPr lang="en-US" dirty="0">
                <a:latin typeface="Palatino Linotype" pitchFamily="18" charset="0"/>
              </a:rPr>
              <a:t> </a:t>
            </a:r>
            <a:r>
              <a:rPr lang="el-GR" dirty="0">
                <a:latin typeface="Palatino Linotype" pitchFamily="18" charset="0"/>
              </a:rPr>
              <a:t>για ένα διάστημα πέντε ημερών)</a:t>
            </a:r>
          </a:p>
          <a:p>
            <a:pPr>
              <a:buNone/>
            </a:pPr>
            <a:r>
              <a:rPr lang="en-US" i="1" dirty="0">
                <a:latin typeface="Palatino Linotype" pitchFamily="18" charset="0"/>
              </a:rPr>
              <a:t>       </a:t>
            </a:r>
            <a:r>
              <a:rPr lang="el-GR" i="1" dirty="0">
                <a:latin typeface="Palatino Linotype" pitchFamily="18" charset="0"/>
              </a:rPr>
              <a:t>β) Θεσμός μεσοβασιλείας</a:t>
            </a:r>
            <a:r>
              <a:rPr lang="en-US" i="1" dirty="0">
                <a:latin typeface="Palatino Linotype" pitchFamily="18" charset="0"/>
              </a:rPr>
              <a:t> </a:t>
            </a:r>
            <a:r>
              <a:rPr lang="el-GR" dirty="0">
                <a:latin typeface="Palatino Linotype" pitchFamily="18" charset="0"/>
              </a:rPr>
              <a:t>: Μετά τον θάνατο/καθαίρεση του βασιλέως, το </a:t>
            </a:r>
            <a:r>
              <a:rPr lang="en-US" dirty="0" err="1">
                <a:latin typeface="Palatino Linotype" pitchFamily="18" charset="0"/>
              </a:rPr>
              <a:t>imperium</a:t>
            </a:r>
            <a:r>
              <a:rPr lang="en-US" dirty="0">
                <a:latin typeface="Palatino Linotype" pitchFamily="18" charset="0"/>
              </a:rPr>
              <a:t> </a:t>
            </a:r>
            <a:r>
              <a:rPr lang="el-GR" dirty="0">
                <a:latin typeface="Palatino Linotype" pitchFamily="18" charset="0"/>
              </a:rPr>
              <a:t>περιερχόταν διαδοχικά σε κάθε έναν από τους αρχηγούς των γενών για διάστημα πέντε ημερών μέχρι τον ορισμό του νέου βασιλέως.</a:t>
            </a:r>
            <a:endParaRPr lang="en-US" dirty="0">
              <a:latin typeface="Palatino Linotype" pitchFamily="18" charset="0"/>
            </a:endParaRPr>
          </a:p>
          <a:p>
            <a:pPr algn="just">
              <a:buNone/>
            </a:pPr>
            <a:r>
              <a:rPr lang="el-GR" i="1" dirty="0">
                <a:latin typeface="Palatino Linotype" pitchFamily="18" charset="0"/>
              </a:rPr>
              <a:t>      γ) Κεντρική έννοια βασιλικής εξουσίας: </a:t>
            </a:r>
            <a:r>
              <a:rPr lang="en-US" i="1" dirty="0" err="1">
                <a:latin typeface="Palatino Linotype" pitchFamily="18" charset="0"/>
              </a:rPr>
              <a:t>auspicium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dirty="0">
                <a:latin typeface="Palatino Linotype" pitchFamily="18" charset="0"/>
              </a:rPr>
              <a:t>(δικαίωμα λήψης οιωνών)</a:t>
            </a:r>
            <a:r>
              <a:rPr lang="en-US" dirty="0">
                <a:latin typeface="Palatino Linotype" pitchFamily="18" charset="0"/>
              </a:rPr>
              <a:t>. </a:t>
            </a:r>
            <a:r>
              <a:rPr lang="el-GR" dirty="0">
                <a:latin typeface="Palatino Linotype" pitchFamily="18" charset="0"/>
              </a:rPr>
              <a:t>Όλες οι ενέργειες δημόσιας εξουσίας γίνονταν με την συναίνεση των θεών (κατ’ </a:t>
            </a:r>
            <a:r>
              <a:rPr lang="el-GR" dirty="0" err="1">
                <a:latin typeface="Palatino Linotype" pitchFamily="18" charset="0"/>
              </a:rPr>
              <a:t>ουσίαν</a:t>
            </a:r>
            <a:r>
              <a:rPr lang="el-GR" dirty="0">
                <a:latin typeface="Palatino Linotype" pitchFamily="18" charset="0"/>
              </a:rPr>
              <a:t> λάμβανε χώρα παρατήρηση της πτήσης των πουλιών)</a:t>
            </a:r>
          </a:p>
          <a:p>
            <a:pPr algn="just"/>
            <a:r>
              <a:rPr lang="el-GR" dirty="0">
                <a:latin typeface="Palatino Linotype" pitchFamily="18" charset="0"/>
              </a:rPr>
              <a:t>Το συμβούλιο των </a:t>
            </a:r>
            <a:r>
              <a:rPr lang="en-US" dirty="0" err="1">
                <a:latin typeface="Palatino Linotype" pitchFamily="18" charset="0"/>
              </a:rPr>
              <a:t>patres</a:t>
            </a:r>
            <a:r>
              <a:rPr lang="en-US" dirty="0">
                <a:latin typeface="Palatino Linotype" pitchFamily="18" charset="0"/>
              </a:rPr>
              <a:t> </a:t>
            </a:r>
            <a:r>
              <a:rPr lang="el-GR" dirty="0">
                <a:latin typeface="Palatino Linotype" pitchFamily="18" charset="0"/>
              </a:rPr>
              <a:t>είχε το αποκλειστικό δικαίωμα να επικοινωνεί με τους θεούς και να λαμβάνει τους οιωνούς. Με απόφασή τους μεταβιβαζόταν το δικαίωμα λήψης των οιωνών στον βασιλέα.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latin typeface="Palatino Linotype" pitchFamily="18" charset="0"/>
              </a:rPr>
              <a:t>             Ετρουσκικό </a:t>
            </a:r>
            <a:r>
              <a:rPr lang="en-US" b="1" dirty="0" err="1">
                <a:latin typeface="Palatino Linotype" pitchFamily="18" charset="0"/>
              </a:rPr>
              <a:t>imperium</a:t>
            </a:r>
            <a:endParaRPr lang="el-GR" b="1" dirty="0">
              <a:latin typeface="Palatino Linotyp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75520" y="1259633"/>
            <a:ext cx="8514528" cy="5990253"/>
          </a:xfrm>
        </p:spPr>
        <p:txBody>
          <a:bodyPr>
            <a:noAutofit/>
          </a:bodyPr>
          <a:lstStyle/>
          <a:p>
            <a:pPr algn="just"/>
            <a:r>
              <a:rPr lang="el-GR" sz="1400" dirty="0">
                <a:latin typeface="Palatino Linotype" pitchFamily="18" charset="0"/>
              </a:rPr>
              <a:t>Με</a:t>
            </a:r>
            <a:r>
              <a:rPr lang="en-US" sz="1400" dirty="0">
                <a:latin typeface="Palatino Linotype" pitchFamily="18" charset="0"/>
              </a:rPr>
              <a:t> </a:t>
            </a:r>
            <a:r>
              <a:rPr lang="el-GR" sz="1400" dirty="0">
                <a:latin typeface="Palatino Linotype" pitchFamily="18" charset="0"/>
              </a:rPr>
              <a:t>τους Ετρούσκους, η μορφή της βασιλείας αλλάζει</a:t>
            </a:r>
            <a:r>
              <a:rPr lang="en-US" sz="1400" dirty="0">
                <a:latin typeface="Palatino Linotype" pitchFamily="18" charset="0"/>
              </a:rPr>
              <a:t>. </a:t>
            </a:r>
            <a:r>
              <a:rPr lang="el-GR" sz="1400" dirty="0">
                <a:latin typeface="Palatino Linotype" pitchFamily="18" charset="0"/>
              </a:rPr>
              <a:t>Επί λατινικής βασιλείας, ο βασιλεύς ήταν αρχηγός της ομοσπονδίας των γενών άμεσα εξαρτημένος από το συμβούλιο των </a:t>
            </a:r>
            <a:r>
              <a:rPr lang="en-US" sz="1400" dirty="0" err="1">
                <a:latin typeface="Palatino Linotype" pitchFamily="18" charset="0"/>
              </a:rPr>
              <a:t>patres</a:t>
            </a:r>
            <a:r>
              <a:rPr lang="en-US" sz="1400" dirty="0">
                <a:latin typeface="Palatino Linotype" pitchFamily="18" charset="0"/>
              </a:rPr>
              <a:t>.</a:t>
            </a:r>
            <a:endParaRPr lang="el-GR" sz="1400" dirty="0">
              <a:latin typeface="Palatino Linotype" pitchFamily="18" charset="0"/>
            </a:endParaRPr>
          </a:p>
          <a:p>
            <a:pPr algn="just"/>
            <a:r>
              <a:rPr lang="el-GR" sz="1400" b="1" dirty="0">
                <a:latin typeface="Palatino Linotype" pitchFamily="18" charset="0"/>
              </a:rPr>
              <a:t>Τώρα;</a:t>
            </a:r>
          </a:p>
          <a:p>
            <a:pPr algn="just"/>
            <a:r>
              <a:rPr lang="el-GR" sz="1400" dirty="0">
                <a:latin typeface="Palatino Linotype" pitchFamily="18" charset="0"/>
              </a:rPr>
              <a:t>Ο βασιλεύς κατέστη μονάρχης της πόλεως. </a:t>
            </a:r>
            <a:r>
              <a:rPr lang="el-GR" sz="1400" b="1" dirty="0">
                <a:latin typeface="Palatino Linotype" pitchFamily="18" charset="0"/>
              </a:rPr>
              <a:t>Δεν ήταν εξαρτημένος από τους </a:t>
            </a:r>
            <a:r>
              <a:rPr lang="en-US" sz="1400" b="1" dirty="0" err="1">
                <a:latin typeface="Palatino Linotype" pitchFamily="18" charset="0"/>
              </a:rPr>
              <a:t>patres</a:t>
            </a:r>
            <a:r>
              <a:rPr lang="en-US" sz="1400" b="1" dirty="0">
                <a:latin typeface="Palatino Linotype" pitchFamily="18" charset="0"/>
              </a:rPr>
              <a:t>. </a:t>
            </a:r>
            <a:r>
              <a:rPr lang="el-GR" sz="1400" b="1" dirty="0">
                <a:latin typeface="Palatino Linotype" pitchFamily="18" charset="0"/>
              </a:rPr>
              <a:t>Το </a:t>
            </a:r>
            <a:r>
              <a:rPr lang="en-US" sz="1400" b="1" dirty="0" err="1">
                <a:latin typeface="Palatino Linotype" pitchFamily="18" charset="0"/>
              </a:rPr>
              <a:t>imperium</a:t>
            </a:r>
            <a:r>
              <a:rPr lang="en-US" sz="1400" b="1" dirty="0">
                <a:latin typeface="Palatino Linotype" pitchFamily="18" charset="0"/>
              </a:rPr>
              <a:t> </a:t>
            </a:r>
            <a:r>
              <a:rPr lang="el-GR" sz="1400" b="1" dirty="0">
                <a:latin typeface="Palatino Linotype" pitchFamily="18" charset="0"/>
              </a:rPr>
              <a:t>του βασιλέως στηρίζεται και στον ΛΑΟ της πόλεως (συναίνεση </a:t>
            </a:r>
            <a:r>
              <a:rPr lang="el-GR" sz="1400" b="1" dirty="0" err="1">
                <a:latin typeface="Palatino Linotype" pitchFamily="18" charset="0"/>
              </a:rPr>
              <a:t>φρατρικής</a:t>
            </a:r>
            <a:r>
              <a:rPr lang="el-GR" sz="1400" b="1" dirty="0">
                <a:latin typeface="Palatino Linotype" pitchFamily="18" charset="0"/>
              </a:rPr>
              <a:t> συνέλευσης). </a:t>
            </a:r>
          </a:p>
          <a:p>
            <a:r>
              <a:rPr lang="en-US" sz="1400" dirty="0">
                <a:latin typeface="Palatino Linotype" pitchFamily="18" charset="0"/>
              </a:rPr>
              <a:t>Imperium</a:t>
            </a:r>
            <a:r>
              <a:rPr lang="el-GR" sz="1400" dirty="0">
                <a:latin typeface="Palatino Linotype" pitchFamily="18" charset="0"/>
              </a:rPr>
              <a:t>: απόλυτη εξουσία βασιλέως</a:t>
            </a:r>
          </a:p>
          <a:p>
            <a:pPr lvl="1"/>
            <a:r>
              <a:rPr lang="el-GR" sz="1400" dirty="0">
                <a:latin typeface="Palatino Linotype" pitchFamily="18" charset="0"/>
              </a:rPr>
              <a:t>Στρατιωτική</a:t>
            </a:r>
          </a:p>
          <a:p>
            <a:pPr lvl="1"/>
            <a:r>
              <a:rPr lang="el-GR" sz="1400" dirty="0">
                <a:latin typeface="Palatino Linotype" pitchFamily="18" charset="0"/>
              </a:rPr>
              <a:t>Πολιτική </a:t>
            </a:r>
            <a:endParaRPr lang="en-US" sz="1400" dirty="0">
              <a:latin typeface="Palatino Linotype" pitchFamily="18" charset="0"/>
            </a:endParaRPr>
          </a:p>
          <a:p>
            <a:pPr lvl="1"/>
            <a:r>
              <a:rPr lang="el-GR" sz="1400" dirty="0">
                <a:latin typeface="Palatino Linotype" pitchFamily="18" charset="0"/>
              </a:rPr>
              <a:t>Δικαιοδοσία να επιλύει δικαστικά τις διαφορές δίχως τη δυνατότητα να ασκηθεί έφεση</a:t>
            </a:r>
          </a:p>
          <a:p>
            <a:pPr lvl="1"/>
            <a:r>
              <a:rPr lang="el-GR" sz="1400" dirty="0">
                <a:latin typeface="Palatino Linotype" pitchFamily="18" charset="0"/>
              </a:rPr>
              <a:t>Επιβολή καταναγκασμού κατά το δοκούν</a:t>
            </a:r>
          </a:p>
          <a:p>
            <a:r>
              <a:rPr lang="el-GR" sz="1400" dirty="0">
                <a:latin typeface="Palatino Linotype" pitchFamily="18" charset="0"/>
              </a:rPr>
              <a:t>Σύμβολα: δέσμες ράβδων</a:t>
            </a:r>
            <a:r>
              <a:rPr lang="en-US" sz="1400" dirty="0">
                <a:latin typeface="Palatino Linotype" pitchFamily="18" charset="0"/>
              </a:rPr>
              <a:t> (fasces)</a:t>
            </a:r>
            <a:r>
              <a:rPr lang="el-GR" sz="1400" dirty="0">
                <a:latin typeface="Palatino Linotype" pitchFamily="18" charset="0"/>
              </a:rPr>
              <a:t> με ένα διπλό </a:t>
            </a:r>
            <a:r>
              <a:rPr lang="el-GR" sz="1400" dirty="0" err="1">
                <a:latin typeface="Palatino Linotype" pitchFamily="18" charset="0"/>
              </a:rPr>
              <a:t>πέλεκυ</a:t>
            </a:r>
            <a:r>
              <a:rPr lang="el-GR" sz="1400" dirty="0">
                <a:latin typeface="Palatino Linotype" pitchFamily="18" charset="0"/>
              </a:rPr>
              <a:t> στο κέντρο τους, τις οποίες μετέφεραν δώδεκα ραβδούχοι  στις δημόσιες εμφανίσεις του βασιλέως εντός και εκτός πόλεως.</a:t>
            </a:r>
          </a:p>
          <a:p>
            <a:r>
              <a:rPr lang="el-GR" sz="1400" dirty="0">
                <a:latin typeface="Palatino Linotype" pitchFamily="18" charset="0"/>
              </a:rPr>
              <a:t>Τι εκφράζουν οι δέσμες ράβδων;</a:t>
            </a:r>
          </a:p>
          <a:p>
            <a:pPr lvl="1"/>
            <a:r>
              <a:rPr lang="el-GR" sz="1400" dirty="0">
                <a:latin typeface="Palatino Linotype" pitchFamily="18" charset="0"/>
              </a:rPr>
              <a:t>Εξουσία καταναγκασμού</a:t>
            </a:r>
            <a:r>
              <a:rPr lang="en-US" sz="1400" dirty="0">
                <a:latin typeface="Palatino Linotype" pitchFamily="18" charset="0"/>
              </a:rPr>
              <a:t> (</a:t>
            </a:r>
            <a:r>
              <a:rPr lang="en-US" sz="1400" dirty="0" err="1">
                <a:latin typeface="Palatino Linotype" pitchFamily="18" charset="0"/>
              </a:rPr>
              <a:t>coercitio</a:t>
            </a:r>
            <a:r>
              <a:rPr lang="en-US" sz="1400" dirty="0">
                <a:latin typeface="Palatino Linotype" pitchFamily="18" charset="0"/>
              </a:rPr>
              <a:t>)</a:t>
            </a:r>
            <a:r>
              <a:rPr lang="el-GR" sz="1400" dirty="0">
                <a:latin typeface="Palatino Linotype" pitchFamily="18" charset="0"/>
              </a:rPr>
              <a:t> εντός της πόλεως</a:t>
            </a:r>
          </a:p>
          <a:p>
            <a:pPr lvl="1"/>
            <a:r>
              <a:rPr lang="el-GR" sz="1400" dirty="0">
                <a:latin typeface="Palatino Linotype" pitchFamily="18" charset="0"/>
              </a:rPr>
              <a:t>Απόλυτη ποινική δικαιοδοσία (δικαίωμα ζωής και θανάτου επί των στρατεύσιμων εκτός της πόλεως)</a:t>
            </a:r>
          </a:p>
          <a:p>
            <a:r>
              <a:rPr lang="el-GR" sz="1400" dirty="0">
                <a:latin typeface="Palatino Linotype" pitchFamily="18" charset="0"/>
              </a:rPr>
              <a:t>Το </a:t>
            </a:r>
            <a:r>
              <a:rPr lang="en-US" sz="1400" dirty="0">
                <a:latin typeface="Palatino Linotype" pitchFamily="18" charset="0"/>
              </a:rPr>
              <a:t>imperium</a:t>
            </a:r>
            <a:r>
              <a:rPr lang="el-GR" sz="1400" dirty="0">
                <a:latin typeface="Palatino Linotype" pitchFamily="18" charset="0"/>
              </a:rPr>
              <a:t> αποκτάται με τη λήψη των οιωνών</a:t>
            </a:r>
            <a:r>
              <a:rPr lang="en-US" sz="1400" dirty="0">
                <a:latin typeface="Palatino Linotype" pitchFamily="18" charset="0"/>
              </a:rPr>
              <a:t> (</a:t>
            </a:r>
            <a:r>
              <a:rPr lang="en-US" sz="1400" dirty="0" err="1">
                <a:latin typeface="Palatino Linotype" pitchFamily="18" charset="0"/>
              </a:rPr>
              <a:t>auspicium</a:t>
            </a:r>
            <a:r>
              <a:rPr lang="en-US" sz="1400" dirty="0">
                <a:latin typeface="Palatino Linotype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0910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AE78C-3A5F-4F7D-ADF0-A5119CF9B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1504" y="228600"/>
            <a:ext cx="8658544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l-GR" b="1" dirty="0">
                <a:latin typeface="Palatino Linotype" pitchFamily="18" charset="0"/>
              </a:rPr>
              <a:t>Η πάλη πατρικίων – πληβείων χρονολογικά </a:t>
            </a:r>
            <a:endParaRPr lang="en-US" b="1" dirty="0">
              <a:latin typeface="Palatino Linotype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2EEBF0-CBA1-423B-8B87-B16F9BA3DAC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631504" y="1556792"/>
            <a:ext cx="8928992" cy="5256584"/>
          </a:xfrm>
        </p:spPr>
        <p:txBody>
          <a:bodyPr>
            <a:normAutofit fontScale="62500" lnSpcReduction="20000"/>
          </a:bodyPr>
          <a:lstStyle/>
          <a:p>
            <a:pPr>
              <a:spcBef>
                <a:spcPts val="0"/>
              </a:spcBef>
            </a:pPr>
            <a:r>
              <a:rPr lang="el-GR" sz="3100" dirty="0">
                <a:latin typeface="Palatino Linotype" pitchFamily="18" charset="0"/>
              </a:rPr>
              <a:t>494/3: Εξέγερση των πληβείων, αποχώρηση στο Ιερό Όρος – αρνούνται να πολεμήσουν – όρκος πληβείων</a:t>
            </a:r>
          </a:p>
          <a:p>
            <a:pPr lvl="1">
              <a:spcBef>
                <a:spcPts val="0"/>
              </a:spcBef>
            </a:pPr>
            <a:r>
              <a:rPr lang="el-GR" dirty="0">
                <a:latin typeface="Palatino Linotype" pitchFamily="18" charset="0"/>
              </a:rPr>
              <a:t>Αναγνώριση της αρχής των δημάρχων (</a:t>
            </a:r>
            <a:r>
              <a:rPr lang="en-US" dirty="0" err="1">
                <a:latin typeface="Palatino Linotype" pitchFamily="18" charset="0"/>
              </a:rPr>
              <a:t>tribuni</a:t>
            </a:r>
            <a:r>
              <a:rPr lang="en-US" dirty="0">
                <a:latin typeface="Palatino Linotype" pitchFamily="18" charset="0"/>
              </a:rPr>
              <a:t> </a:t>
            </a:r>
            <a:r>
              <a:rPr lang="en-US" dirty="0" err="1">
                <a:latin typeface="Palatino Linotype" pitchFamily="18" charset="0"/>
              </a:rPr>
              <a:t>plebis</a:t>
            </a:r>
            <a:r>
              <a:rPr lang="el-GR" dirty="0">
                <a:latin typeface="Palatino Linotype" pitchFamily="18" charset="0"/>
              </a:rPr>
              <a:t>) ως αρχηγών των πληβείων</a:t>
            </a:r>
          </a:p>
          <a:p>
            <a:pPr lvl="1">
              <a:spcBef>
                <a:spcPts val="0"/>
              </a:spcBef>
            </a:pPr>
            <a:r>
              <a:rPr lang="el-GR" dirty="0">
                <a:latin typeface="Palatino Linotype" pitchFamily="18" charset="0"/>
              </a:rPr>
              <a:t>Θέσπιση του ‘ιερού και απαραβίαστου’ των δημάρχων (όποιος προσβάλλει δήμαρχο θανατώνεται αμέσως)</a:t>
            </a:r>
            <a:endParaRPr lang="en-US" dirty="0">
              <a:latin typeface="Palatino Linotype" pitchFamily="18" charset="0"/>
            </a:endParaRPr>
          </a:p>
          <a:p>
            <a:pPr>
              <a:spcBef>
                <a:spcPts val="0"/>
              </a:spcBef>
            </a:pPr>
            <a:r>
              <a:rPr lang="en-US" dirty="0">
                <a:latin typeface="Palatino Linotype" pitchFamily="18" charset="0"/>
              </a:rPr>
              <a:t>473</a:t>
            </a:r>
            <a:r>
              <a:rPr lang="el-GR" dirty="0">
                <a:latin typeface="Palatino Linotype" pitchFamily="18" charset="0"/>
              </a:rPr>
              <a:t>: </a:t>
            </a:r>
            <a:r>
              <a:rPr lang="en-US" sz="3100" dirty="0">
                <a:latin typeface="Palatino Linotype" pitchFamily="18" charset="0"/>
                <a:cs typeface="Calibri" panose="020F0502020204030204" pitchFamily="34" charset="0"/>
              </a:rPr>
              <a:t>Lex </a:t>
            </a:r>
            <a:r>
              <a:rPr lang="en-US" sz="3100" dirty="0" err="1">
                <a:latin typeface="Palatino Linotype" pitchFamily="18" charset="0"/>
                <a:cs typeface="Calibri" panose="020F0502020204030204" pitchFamily="34" charset="0"/>
              </a:rPr>
              <a:t>Publilia</a:t>
            </a:r>
            <a:r>
              <a:rPr lang="en-US" sz="3100" dirty="0">
                <a:latin typeface="Palatino Linotype" pitchFamily="18" charset="0"/>
                <a:cs typeface="Calibri" panose="020F0502020204030204" pitchFamily="34" charset="0"/>
              </a:rPr>
              <a:t> </a:t>
            </a:r>
            <a:r>
              <a:rPr lang="en-US" sz="3100" dirty="0" err="1">
                <a:latin typeface="Palatino Linotype" pitchFamily="18" charset="0"/>
                <a:cs typeface="Calibri" panose="020F0502020204030204" pitchFamily="34" charset="0"/>
              </a:rPr>
              <a:t>Voleronis</a:t>
            </a:r>
            <a:endParaRPr lang="el-GR" sz="3100" dirty="0">
              <a:latin typeface="Palatino Linotype" pitchFamily="18" charset="0"/>
              <a:cs typeface="Calibri" panose="020F0502020204030204" pitchFamily="34" charset="0"/>
            </a:endParaRPr>
          </a:p>
          <a:p>
            <a:pPr lvl="1">
              <a:spcBef>
                <a:spcPts val="0"/>
              </a:spcBef>
            </a:pPr>
            <a:r>
              <a:rPr lang="el-GR" sz="2500" dirty="0">
                <a:latin typeface="Palatino Linotype" pitchFamily="18" charset="0"/>
              </a:rPr>
              <a:t> Ίδρυση της συνέλευσης των πληβείων</a:t>
            </a:r>
            <a:r>
              <a:rPr lang="en-US" sz="2500" dirty="0">
                <a:latin typeface="Palatino Linotype" pitchFamily="18" charset="0"/>
              </a:rPr>
              <a:t> </a:t>
            </a:r>
            <a:r>
              <a:rPr lang="el-GR" sz="2500" dirty="0">
                <a:latin typeface="Palatino Linotype" pitchFamily="18" charset="0"/>
              </a:rPr>
              <a:t>(</a:t>
            </a:r>
            <a:r>
              <a:rPr lang="en-US" sz="2500" dirty="0" err="1">
                <a:latin typeface="Palatino Linotype" pitchFamily="18" charset="0"/>
              </a:rPr>
              <a:t>concilia</a:t>
            </a:r>
            <a:r>
              <a:rPr lang="en-US" sz="2500" dirty="0">
                <a:latin typeface="Palatino Linotype" pitchFamily="18" charset="0"/>
              </a:rPr>
              <a:t> </a:t>
            </a:r>
            <a:r>
              <a:rPr lang="en-US" sz="2500" dirty="0" err="1">
                <a:latin typeface="Palatino Linotype" pitchFamily="18" charset="0"/>
              </a:rPr>
              <a:t>plebis</a:t>
            </a:r>
            <a:r>
              <a:rPr lang="el-GR" sz="2500" dirty="0">
                <a:latin typeface="Palatino Linotype" pitchFamily="18" charset="0"/>
              </a:rPr>
              <a:t>)</a:t>
            </a:r>
            <a:endParaRPr lang="en-US" sz="2500" dirty="0">
              <a:latin typeface="Palatino Linotype" pitchFamily="18" charset="0"/>
            </a:endParaRPr>
          </a:p>
          <a:p>
            <a:pPr lvl="1">
              <a:spcBef>
                <a:spcPts val="0"/>
              </a:spcBef>
            </a:pPr>
            <a:r>
              <a:rPr lang="el-GR" sz="2500" dirty="0">
                <a:latin typeface="Palatino Linotype" pitchFamily="18" charset="0"/>
              </a:rPr>
              <a:t>Οι αποφάσεις της συνέλευσης των πληβείων </a:t>
            </a:r>
            <a:r>
              <a:rPr lang="en-US" sz="2500" dirty="0">
                <a:latin typeface="Palatino Linotype" pitchFamily="18" charset="0"/>
              </a:rPr>
              <a:t>(</a:t>
            </a:r>
            <a:r>
              <a:rPr lang="en-US" sz="2500" dirty="0" err="1">
                <a:latin typeface="Palatino Linotype" pitchFamily="18" charset="0"/>
              </a:rPr>
              <a:t>plebiscita</a:t>
            </a:r>
            <a:r>
              <a:rPr lang="en-US" sz="2500" dirty="0">
                <a:latin typeface="Palatino Linotype" pitchFamily="18" charset="0"/>
              </a:rPr>
              <a:t>)</a:t>
            </a:r>
            <a:r>
              <a:rPr lang="el-GR" sz="2500" dirty="0">
                <a:latin typeface="Palatino Linotype" pitchFamily="18" charset="0"/>
              </a:rPr>
              <a:t> γίνονται υποχρεωτικές για πληβείους</a:t>
            </a:r>
          </a:p>
          <a:p>
            <a:pPr>
              <a:spcBef>
                <a:spcPts val="0"/>
              </a:spcBef>
            </a:pPr>
            <a:r>
              <a:rPr lang="el-GR" sz="3100" dirty="0">
                <a:latin typeface="Palatino Linotype" pitchFamily="18" charset="0"/>
              </a:rPr>
              <a:t>451/0: </a:t>
            </a:r>
            <a:r>
              <a:rPr lang="el-GR" sz="3100" dirty="0" err="1">
                <a:latin typeface="Palatino Linotype" pitchFamily="18" charset="0"/>
              </a:rPr>
              <a:t>Δωδεκάδελτος</a:t>
            </a:r>
            <a:r>
              <a:rPr lang="el-GR" sz="3100" dirty="0">
                <a:latin typeface="Palatino Linotype" pitchFamily="18" charset="0"/>
              </a:rPr>
              <a:t> Νόμος</a:t>
            </a:r>
          </a:p>
          <a:p>
            <a:pPr>
              <a:spcBef>
                <a:spcPts val="0"/>
              </a:spcBef>
            </a:pPr>
            <a:r>
              <a:rPr lang="el-GR" sz="3100" dirty="0">
                <a:latin typeface="Palatino Linotype" pitchFamily="18" charset="0"/>
              </a:rPr>
              <a:t>449: </a:t>
            </a:r>
            <a:r>
              <a:rPr lang="el-GR" sz="3100" dirty="0" err="1">
                <a:latin typeface="Palatino Linotype" pitchFamily="18" charset="0"/>
              </a:rPr>
              <a:t>Βαλέριοι-Οράτιοι</a:t>
            </a:r>
            <a:r>
              <a:rPr lang="el-GR" sz="3100" dirty="0">
                <a:latin typeface="Palatino Linotype" pitchFamily="18" charset="0"/>
              </a:rPr>
              <a:t> Νόμοι</a:t>
            </a:r>
          </a:p>
          <a:p>
            <a:pPr>
              <a:spcBef>
                <a:spcPts val="0"/>
              </a:spcBef>
            </a:pPr>
            <a:r>
              <a:rPr lang="el-GR" sz="3200" dirty="0">
                <a:latin typeface="Palatino Linotype" pitchFamily="18" charset="0"/>
              </a:rPr>
              <a:t>367: </a:t>
            </a:r>
            <a:r>
              <a:rPr lang="el-GR" sz="3200" dirty="0" err="1">
                <a:latin typeface="Palatino Linotype" pitchFamily="18" charset="0"/>
              </a:rPr>
              <a:t>Λικίνιοι-Σέξτιοι</a:t>
            </a:r>
            <a:r>
              <a:rPr lang="el-GR" sz="3200" dirty="0">
                <a:latin typeface="Palatino Linotype" pitchFamily="18" charset="0"/>
              </a:rPr>
              <a:t> νόμοι (</a:t>
            </a:r>
            <a:r>
              <a:rPr lang="en-US" sz="3200" dirty="0">
                <a:latin typeface="Palatino Linotype" pitchFamily="18" charset="0"/>
              </a:rPr>
              <a:t>Leges </a:t>
            </a:r>
            <a:r>
              <a:rPr lang="en-US" sz="3200" dirty="0" err="1">
                <a:latin typeface="Palatino Linotype" pitchFamily="18" charset="0"/>
              </a:rPr>
              <a:t>Liciniae</a:t>
            </a:r>
            <a:r>
              <a:rPr lang="en-US" sz="3200" dirty="0">
                <a:latin typeface="Palatino Linotype" pitchFamily="18" charset="0"/>
              </a:rPr>
              <a:t> </a:t>
            </a:r>
            <a:r>
              <a:rPr lang="en-US" sz="3200" dirty="0" err="1">
                <a:latin typeface="Palatino Linotype" pitchFamily="18" charset="0"/>
              </a:rPr>
              <a:t>Sextiae</a:t>
            </a:r>
            <a:r>
              <a:rPr lang="en-US" sz="3200" dirty="0">
                <a:latin typeface="Palatino Linotype" pitchFamily="18" charset="0"/>
              </a:rPr>
              <a:t>)</a:t>
            </a:r>
            <a:endParaRPr lang="el-GR" sz="3200" dirty="0">
              <a:latin typeface="Palatino Linotype" pitchFamily="18" charset="0"/>
            </a:endParaRPr>
          </a:p>
          <a:p>
            <a:pPr lvl="1">
              <a:spcBef>
                <a:spcPts val="0"/>
              </a:spcBef>
            </a:pPr>
            <a:r>
              <a:rPr lang="el-GR" dirty="0">
                <a:latin typeface="Palatino Linotype" pitchFamily="18" charset="0"/>
              </a:rPr>
              <a:t>Ο ένας ύπατος πληβείος</a:t>
            </a:r>
          </a:p>
          <a:p>
            <a:pPr lvl="1">
              <a:spcBef>
                <a:spcPts val="0"/>
              </a:spcBef>
            </a:pPr>
            <a:r>
              <a:rPr lang="el-GR" dirty="0">
                <a:latin typeface="Palatino Linotype" pitchFamily="18" charset="0"/>
              </a:rPr>
              <a:t>Εξόφληση οφειλών πληβείων</a:t>
            </a:r>
          </a:p>
          <a:p>
            <a:pPr lvl="1">
              <a:spcBef>
                <a:spcPts val="0"/>
              </a:spcBef>
            </a:pPr>
            <a:r>
              <a:rPr lang="el-GR" dirty="0">
                <a:latin typeface="Palatino Linotype" pitchFamily="18" charset="0"/>
              </a:rPr>
              <a:t>Διανομή τμήματος δημόσιας γης (</a:t>
            </a:r>
            <a:r>
              <a:rPr lang="en-US" dirty="0">
                <a:latin typeface="Palatino Linotype" pitchFamily="18" charset="0"/>
              </a:rPr>
              <a:t>ager </a:t>
            </a:r>
            <a:r>
              <a:rPr lang="en-US" dirty="0" err="1">
                <a:latin typeface="Palatino Linotype" pitchFamily="18" charset="0"/>
              </a:rPr>
              <a:t>publicus</a:t>
            </a:r>
            <a:r>
              <a:rPr lang="en-US" dirty="0">
                <a:latin typeface="Palatino Linotype" pitchFamily="18" charset="0"/>
              </a:rPr>
              <a:t>)</a:t>
            </a:r>
            <a:endParaRPr lang="el-GR" dirty="0">
              <a:latin typeface="Palatino Linotype" pitchFamily="18" charset="0"/>
            </a:endParaRPr>
          </a:p>
          <a:p>
            <a:pPr marL="457200" lvl="1" indent="0">
              <a:spcBef>
                <a:spcPts val="0"/>
              </a:spcBef>
              <a:buNone/>
            </a:pPr>
            <a:r>
              <a:rPr lang="el-GR" dirty="0">
                <a:latin typeface="Palatino Linotype" pitchFamily="18" charset="0"/>
              </a:rPr>
              <a:t>339: </a:t>
            </a:r>
            <a:r>
              <a:rPr lang="el-GR" dirty="0" err="1">
                <a:latin typeface="Palatino Linotype" pitchFamily="18" charset="0"/>
              </a:rPr>
              <a:t>Ποπλίλια</a:t>
            </a:r>
            <a:r>
              <a:rPr lang="el-GR" dirty="0">
                <a:latin typeface="Palatino Linotype" pitchFamily="18" charset="0"/>
              </a:rPr>
              <a:t> νομοθεσία</a:t>
            </a:r>
            <a:endParaRPr lang="en-US" dirty="0">
              <a:latin typeface="Palatino Linotype" pitchFamily="18" charset="0"/>
            </a:endParaRPr>
          </a:p>
          <a:p>
            <a:pPr>
              <a:spcBef>
                <a:spcPts val="0"/>
              </a:spcBef>
            </a:pPr>
            <a:r>
              <a:rPr lang="en-US" sz="3200" dirty="0">
                <a:latin typeface="Palatino Linotype" pitchFamily="18" charset="0"/>
              </a:rPr>
              <a:t>326 (313)</a:t>
            </a:r>
            <a:r>
              <a:rPr lang="el-GR" sz="3200" dirty="0">
                <a:latin typeface="Palatino Linotype" pitchFamily="18" charset="0"/>
              </a:rPr>
              <a:t>:</a:t>
            </a:r>
            <a:r>
              <a:rPr lang="en-US" sz="3200" dirty="0">
                <a:latin typeface="Palatino Linotype" pitchFamily="18" charset="0"/>
              </a:rPr>
              <a:t> Lex </a:t>
            </a:r>
            <a:r>
              <a:rPr lang="en-US" sz="3200" dirty="0" err="1">
                <a:latin typeface="Palatino Linotype" pitchFamily="18" charset="0"/>
              </a:rPr>
              <a:t>Poetelia</a:t>
            </a:r>
            <a:r>
              <a:rPr lang="en-US" sz="3200" dirty="0">
                <a:latin typeface="Palatino Linotype" pitchFamily="18" charset="0"/>
              </a:rPr>
              <a:t> </a:t>
            </a:r>
            <a:r>
              <a:rPr lang="en-US" sz="3200" dirty="0" err="1">
                <a:latin typeface="Palatino Linotype" pitchFamily="18" charset="0"/>
              </a:rPr>
              <a:t>Papiria</a:t>
            </a:r>
            <a:r>
              <a:rPr lang="en-US" sz="3200" dirty="0">
                <a:latin typeface="Palatino Linotype" pitchFamily="18" charset="0"/>
              </a:rPr>
              <a:t> de </a:t>
            </a:r>
            <a:r>
              <a:rPr lang="en-US" sz="3200" dirty="0" err="1">
                <a:latin typeface="Palatino Linotype" pitchFamily="18" charset="0"/>
              </a:rPr>
              <a:t>nexis</a:t>
            </a:r>
            <a:endParaRPr lang="el-GR" sz="3200" dirty="0">
              <a:latin typeface="Palatino Linotype" pitchFamily="18" charset="0"/>
            </a:endParaRPr>
          </a:p>
          <a:p>
            <a:pPr lvl="1">
              <a:spcBef>
                <a:spcPts val="0"/>
              </a:spcBef>
            </a:pPr>
            <a:r>
              <a:rPr lang="el-GR" dirty="0">
                <a:latin typeface="Palatino Linotype" pitchFamily="18" charset="0"/>
              </a:rPr>
              <a:t>Απαγόρευση δανεισμού με ενέχυρο το σώμα</a:t>
            </a:r>
            <a:endParaRPr lang="en-US" dirty="0">
              <a:latin typeface="Palatino Linotype" pitchFamily="18" charset="0"/>
            </a:endParaRPr>
          </a:p>
          <a:p>
            <a:pPr>
              <a:spcBef>
                <a:spcPts val="0"/>
              </a:spcBef>
            </a:pPr>
            <a:r>
              <a:rPr lang="en-US" sz="3200" dirty="0">
                <a:latin typeface="Palatino Linotype" pitchFamily="18" charset="0"/>
              </a:rPr>
              <a:t>289</a:t>
            </a:r>
            <a:r>
              <a:rPr lang="el-GR" sz="3200" dirty="0">
                <a:latin typeface="Palatino Linotype" pitchFamily="18" charset="0"/>
              </a:rPr>
              <a:t>/</a:t>
            </a:r>
            <a:r>
              <a:rPr lang="en-US" sz="3200" dirty="0">
                <a:latin typeface="Palatino Linotype" pitchFamily="18" charset="0"/>
              </a:rPr>
              <a:t>6: Lex Hortensia de </a:t>
            </a:r>
            <a:r>
              <a:rPr lang="en-US" sz="3200" dirty="0" err="1">
                <a:latin typeface="Palatino Linotype" pitchFamily="18" charset="0"/>
              </a:rPr>
              <a:t>Plebiscitis</a:t>
            </a:r>
            <a:endParaRPr lang="en-US" sz="3200" dirty="0">
              <a:latin typeface="Palatino Linotype" pitchFamily="18" charset="0"/>
            </a:endParaRPr>
          </a:p>
          <a:p>
            <a:pPr lvl="1">
              <a:spcBef>
                <a:spcPts val="0"/>
              </a:spcBef>
            </a:pPr>
            <a:r>
              <a:rPr lang="el-GR" dirty="0">
                <a:latin typeface="Palatino Linotype" pitchFamily="18" charset="0"/>
              </a:rPr>
              <a:t>Εξίσωση αποφάσεων των συνελεύσεων των πληβείων </a:t>
            </a:r>
            <a:r>
              <a:rPr lang="en-US" dirty="0">
                <a:latin typeface="Palatino Linotype" pitchFamily="18" charset="0"/>
              </a:rPr>
              <a:t>(</a:t>
            </a:r>
            <a:r>
              <a:rPr lang="en-US" dirty="0" err="1">
                <a:latin typeface="Palatino Linotype" pitchFamily="18" charset="0"/>
              </a:rPr>
              <a:t>plebiscita</a:t>
            </a:r>
            <a:r>
              <a:rPr lang="en-US" dirty="0">
                <a:latin typeface="Palatino Linotype" pitchFamily="18" charset="0"/>
              </a:rPr>
              <a:t>) </a:t>
            </a:r>
            <a:r>
              <a:rPr lang="el-GR" dirty="0">
                <a:latin typeface="Palatino Linotype" pitchFamily="18" charset="0"/>
              </a:rPr>
              <a:t>με τους νόμους που ψηφίζονται στα </a:t>
            </a:r>
            <a:r>
              <a:rPr lang="en-US" dirty="0">
                <a:latin typeface="Palatino Linotype" pitchFamily="18" charset="0"/>
              </a:rPr>
              <a:t>comitia (leges)</a:t>
            </a:r>
            <a:r>
              <a:rPr lang="el-GR" dirty="0">
                <a:latin typeface="Palatino Linotype" pitchFamily="18" charset="0"/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0314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16632"/>
            <a:ext cx="8229600" cy="1152128"/>
          </a:xfrm>
        </p:spPr>
        <p:txBody>
          <a:bodyPr>
            <a:normAutofit fontScale="90000"/>
          </a:bodyPr>
          <a:lstStyle/>
          <a:p>
            <a:pPr marL="320040" indent="-320040" algn="ctr">
              <a:spcBef>
                <a:spcPts val="700"/>
              </a:spcBef>
            </a:pPr>
            <a:r>
              <a:rPr lang="el-GR" sz="3100" dirty="0">
                <a:latin typeface="Palatino Linotype" pitchFamily="18" charset="0"/>
              </a:rPr>
              <a:t>2. Προκλασική περίοδος Ρωμαϊκού δικαίου</a:t>
            </a:r>
            <a:br>
              <a:rPr lang="el-GR" sz="3100" dirty="0">
                <a:latin typeface="Palatino Linotype" pitchFamily="18" charset="0"/>
              </a:rPr>
            </a:br>
            <a:r>
              <a:rPr lang="el-GR" sz="3100" dirty="0">
                <a:latin typeface="Palatino Linotype" pitchFamily="18" charset="0"/>
                <a:ea typeface="+mn-ea"/>
                <a:cs typeface="+mn-cs"/>
              </a:rPr>
              <a:t>2</a:t>
            </a:r>
            <a:r>
              <a:rPr lang="el-GR" sz="3100" baseline="30000" dirty="0">
                <a:latin typeface="Palatino Linotype" pitchFamily="18" charset="0"/>
                <a:ea typeface="+mn-ea"/>
                <a:cs typeface="+mn-cs"/>
              </a:rPr>
              <a:t>ος</a:t>
            </a:r>
            <a:r>
              <a:rPr lang="el-GR" sz="3100" dirty="0">
                <a:latin typeface="Palatino Linotype" pitchFamily="18" charset="0"/>
                <a:ea typeface="+mn-ea"/>
                <a:cs typeface="+mn-cs"/>
              </a:rPr>
              <a:t> – 1</a:t>
            </a:r>
            <a:r>
              <a:rPr lang="el-GR" sz="3100" baseline="30000" dirty="0">
                <a:latin typeface="Palatino Linotype" pitchFamily="18" charset="0"/>
                <a:ea typeface="+mn-ea"/>
                <a:cs typeface="+mn-cs"/>
              </a:rPr>
              <a:t>ος</a:t>
            </a:r>
            <a:r>
              <a:rPr lang="el-GR" sz="3100" dirty="0">
                <a:latin typeface="Palatino Linotype" pitchFamily="18" charset="0"/>
                <a:ea typeface="+mn-ea"/>
                <a:cs typeface="+mn-cs"/>
              </a:rPr>
              <a:t> αιώνας π.Χ. </a:t>
            </a:r>
            <a:br>
              <a:rPr lang="el-GR" sz="3100" dirty="0">
                <a:solidFill>
                  <a:prstClr val="black"/>
                </a:solidFill>
                <a:ea typeface="+mn-ea"/>
                <a:cs typeface="+mn-cs"/>
              </a:rPr>
            </a:br>
            <a:endParaRPr lang="el-GR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0" y="1484784"/>
            <a:ext cx="9144000" cy="537321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l-GR" sz="2400" dirty="0">
                <a:latin typeface="Palatino Linotype" pitchFamily="18" charset="0"/>
              </a:rPr>
              <a:t>Εδαφική επέκταση της Ρώμης</a:t>
            </a:r>
          </a:p>
          <a:p>
            <a:r>
              <a:rPr lang="el-GR" sz="2400" u="sng" dirty="0">
                <a:latin typeface="Palatino Linotype" pitchFamily="18" charset="0"/>
              </a:rPr>
              <a:t>Πολίτευμα: </a:t>
            </a:r>
            <a:r>
              <a:rPr lang="el-GR" sz="2400" dirty="0">
                <a:latin typeface="Palatino Linotype" pitchFamily="18" charset="0"/>
              </a:rPr>
              <a:t>	Οι 2 τελευταίοι αιώνες της </a:t>
            </a:r>
            <a:r>
              <a:rPr lang="en-US" sz="2400" dirty="0">
                <a:latin typeface="Palatino Linotype" pitchFamily="18" charset="0"/>
              </a:rPr>
              <a:t>Res</a:t>
            </a:r>
            <a:r>
              <a:rPr lang="el-GR" sz="2400" dirty="0">
                <a:latin typeface="Palatino Linotype" pitchFamily="18" charset="0"/>
              </a:rPr>
              <a:t> </a:t>
            </a:r>
            <a:r>
              <a:rPr lang="en-US" sz="2400" dirty="0" err="1">
                <a:latin typeface="Palatino Linotype" pitchFamily="18" charset="0"/>
              </a:rPr>
              <a:t>publica</a:t>
            </a:r>
            <a:endParaRPr lang="el-GR" sz="2400" dirty="0">
              <a:latin typeface="Palatino Linotype" pitchFamily="18" charset="0"/>
            </a:endParaRPr>
          </a:p>
          <a:p>
            <a:r>
              <a:rPr lang="el-GR" sz="2400" u="sng" dirty="0">
                <a:latin typeface="Palatino Linotype" pitchFamily="18" charset="0"/>
              </a:rPr>
              <a:t>Δίκαιο</a:t>
            </a:r>
          </a:p>
          <a:p>
            <a:r>
              <a:rPr lang="el-GR" sz="2400" dirty="0">
                <a:latin typeface="Palatino Linotype" pitchFamily="18" charset="0"/>
              </a:rPr>
              <a:t>Ανάπτυξη Ρωμαϊκού Δικαίου υπό ελληνικές επιδράσεις </a:t>
            </a:r>
          </a:p>
          <a:p>
            <a:r>
              <a:rPr lang="el-GR" sz="2400" dirty="0">
                <a:latin typeface="Palatino Linotype" pitchFamily="18" charset="0"/>
              </a:rPr>
              <a:t>Αφομοίωση Ελληνικού δικαίου (ναυτικές συναλλαγές), Ελληνικής ρητορικής και φιλοσοφίας  (στωικοί, επικούρειοι)</a:t>
            </a:r>
          </a:p>
          <a:p>
            <a:r>
              <a:rPr lang="el-GR" sz="2400" dirty="0">
                <a:latin typeface="Palatino Linotype" pitchFamily="18" charset="0"/>
              </a:rPr>
              <a:t>Εισαγωγή θεσμών ελληνικής καταγωγής, π.χ. Νόμος Ροδίων Ναυτικός (</a:t>
            </a:r>
            <a:r>
              <a:rPr lang="en-US" sz="2400" dirty="0">
                <a:latin typeface="Palatino Linotype" pitchFamily="18" charset="0"/>
              </a:rPr>
              <a:t>Lex </a:t>
            </a:r>
            <a:r>
              <a:rPr lang="en-US" sz="2400" dirty="0" err="1">
                <a:latin typeface="Palatino Linotype" pitchFamily="18" charset="0"/>
              </a:rPr>
              <a:t>Rhodia</a:t>
            </a:r>
            <a:r>
              <a:rPr lang="en-US" sz="2400" dirty="0">
                <a:latin typeface="Palatino Linotype" pitchFamily="18" charset="0"/>
              </a:rPr>
              <a:t>)</a:t>
            </a:r>
            <a:endParaRPr lang="el-GR" sz="2400" dirty="0">
              <a:latin typeface="Palatino Linotype" pitchFamily="18" charset="0"/>
            </a:endParaRPr>
          </a:p>
          <a:p>
            <a:r>
              <a:rPr lang="el-GR" sz="2400" dirty="0">
                <a:latin typeface="Palatino Linotype" pitchFamily="18" charset="0"/>
              </a:rPr>
              <a:t>Πρώτοι αξιόλογοι ρωμαίοι νομικοί (Προκλασικοί)</a:t>
            </a:r>
          </a:p>
          <a:p>
            <a:r>
              <a:rPr lang="el-GR" sz="2400" dirty="0">
                <a:latin typeface="Palatino Linotype" pitchFamily="18" charset="0"/>
              </a:rPr>
              <a:t>Σημαντική επιρροή Πραιτόρων &amp; Ηδίκτου (αρχές επιείκειας &amp; καλής πίστης)</a:t>
            </a:r>
          </a:p>
          <a:p>
            <a:pPr>
              <a:buNone/>
            </a:pPr>
            <a:r>
              <a:rPr lang="el-GR" sz="2400" dirty="0">
                <a:latin typeface="Palatino Linotype" pitchFamily="18" charset="0"/>
              </a:rPr>
              <a:t>Σημαντική περίοδος για την διαμόρφωση του ρωμαϊκού δικαίου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ockprintVTI">
  <a:themeElements>
    <a:clrScheme name="AnalogousFromLightSeedLeftStep">
      <a:dk1>
        <a:srgbClr val="000000"/>
      </a:dk1>
      <a:lt1>
        <a:srgbClr val="FFFFFF"/>
      </a:lt1>
      <a:dk2>
        <a:srgbClr val="312441"/>
      </a:dk2>
      <a:lt2>
        <a:srgbClr val="E2E8E6"/>
      </a:lt2>
      <a:accent1>
        <a:srgbClr val="EE6E96"/>
      </a:accent1>
      <a:accent2>
        <a:srgbClr val="EB4EC0"/>
      </a:accent2>
      <a:accent3>
        <a:srgbClr val="DC6EEE"/>
      </a:accent3>
      <a:accent4>
        <a:srgbClr val="924EEB"/>
      </a:accent4>
      <a:accent5>
        <a:srgbClr val="716EEE"/>
      </a:accent5>
      <a:accent6>
        <a:srgbClr val="4E8CEB"/>
      </a:accent6>
      <a:hlink>
        <a:srgbClr val="568F7D"/>
      </a:hlink>
      <a:folHlink>
        <a:srgbClr val="7F7F7F"/>
      </a:folHlink>
    </a:clrScheme>
    <a:fontScheme name="Custom 56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ockprintVTI" id="{AA8C8908-6BA4-477C-AEA4-CB6C32A1FE3B}" vid="{36392749-7C1D-4938-93BB-440CD2A1B0A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1718</Words>
  <Application>Microsoft Office PowerPoint</Application>
  <PresentationFormat>Ευρεία οθόνη</PresentationFormat>
  <Paragraphs>190</Paragraphs>
  <Slides>24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24</vt:i4>
      </vt:variant>
    </vt:vector>
  </HeadingPairs>
  <TitlesOfParts>
    <vt:vector size="31" baseType="lpstr">
      <vt:lpstr>Arial</vt:lpstr>
      <vt:lpstr>Avenir Next LT Pro</vt:lpstr>
      <vt:lpstr>AvenirNext LT Pro Medium</vt:lpstr>
      <vt:lpstr>Palatino Linotype</vt:lpstr>
      <vt:lpstr>Wingdings</vt:lpstr>
      <vt:lpstr>Wingdings 2</vt:lpstr>
      <vt:lpstr>BlockprintVTI</vt:lpstr>
      <vt:lpstr>Από τον Οίκο στον Δήμο</vt:lpstr>
      <vt:lpstr>Γιατί το Ρωμαϊκό Δίκαιο;</vt:lpstr>
      <vt:lpstr>Οι περίοδοι του ρωμαϊκού πολιτεύματος</vt:lpstr>
      <vt:lpstr>Οι περίοδοι του ρωμαϊκού δικαίου</vt:lpstr>
      <vt:lpstr>1. Αρχαϊκή περίοδος Ρωμαϊκού δικαίου 753 π.Χ. (ίδρυση Ρώμης) – 202 π.Χ. (τέλος β΄καρχηδονικού πολέμου)</vt:lpstr>
      <vt:lpstr>Η φύση της λατινικής βασιλικής εξουσίας</vt:lpstr>
      <vt:lpstr>             Ετρουσκικό imperium</vt:lpstr>
      <vt:lpstr>Η πάλη πατρικίων – πληβείων χρονολογικά </vt:lpstr>
      <vt:lpstr>2. Προκλασική περίοδος Ρωμαϊκού δικαίου 2ος – 1ος αιώνας π.Χ.  </vt:lpstr>
      <vt:lpstr>Το δίκαιο της προκλασικής περιόδου</vt:lpstr>
      <vt:lpstr> 3. Κλασική περίοδος Ρωμαϊκού δικαίου  Τέλη 1ου αιώνα π.Χ. - μέσα 3ου μ.Χ. </vt:lpstr>
      <vt:lpstr> 4. Μετακλασική περίοδος Ρωμαϊκού δικαίου </vt:lpstr>
      <vt:lpstr>Ιουστινιάνεια Κωδικοποίηση, 533-534</vt:lpstr>
      <vt:lpstr>Ρωμαϊκή νομική σκέψη</vt:lpstr>
      <vt:lpstr> Το ρωμαϊκό δίκαιο στον Μεσαίωνα</vt:lpstr>
      <vt:lpstr>Η ανακάλυψη του ρωμαϊκού δικαίου στη Δύση </vt:lpstr>
      <vt:lpstr>Γαλλικός Αστικός Κώδικας</vt:lpstr>
      <vt:lpstr>Γερμανία</vt:lpstr>
      <vt:lpstr>Γερμανικός Αστικός Κώδικας</vt:lpstr>
      <vt:lpstr>Ελλάδα, 1821</vt:lpstr>
      <vt:lpstr>Καποδίστριας</vt:lpstr>
      <vt:lpstr>Διάταγμα της Αντιβασιλείας</vt:lpstr>
      <vt:lpstr>Αστικός Κώδικας</vt:lpstr>
      <vt:lpstr>Πηγές γνώσης του Ρωμαϊκού Δικαίου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Από τον Οίκο στον Δήμο</dc:title>
  <dc:creator>Athanasios Delios</dc:creator>
  <cp:lastModifiedBy>Αθανάσιος Δέλιος</cp:lastModifiedBy>
  <cp:revision>6</cp:revision>
  <dcterms:created xsi:type="dcterms:W3CDTF">2023-11-25T11:48:05Z</dcterms:created>
  <dcterms:modified xsi:type="dcterms:W3CDTF">2024-11-29T20:28:04Z</dcterms:modified>
</cp:coreProperties>
</file>