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23" r:id="rId3"/>
    <p:sldId id="309" r:id="rId4"/>
    <p:sldId id="312" r:id="rId5"/>
    <p:sldId id="263" r:id="rId6"/>
    <p:sldId id="276" r:id="rId7"/>
    <p:sldId id="272" r:id="rId8"/>
    <p:sldId id="325" r:id="rId9"/>
    <p:sldId id="265" r:id="rId10"/>
    <p:sldId id="324" r:id="rId11"/>
    <p:sldId id="329" r:id="rId12"/>
    <p:sldId id="273" r:id="rId13"/>
    <p:sldId id="322" r:id="rId14"/>
    <p:sldId id="277" r:id="rId15"/>
    <p:sldId id="269" r:id="rId16"/>
    <p:sldId id="316" r:id="rId17"/>
    <p:sldId id="334" r:id="rId18"/>
    <p:sldId id="262" r:id="rId19"/>
    <p:sldId id="270" r:id="rId20"/>
    <p:sldId id="274" r:id="rId21"/>
    <p:sldId id="330" r:id="rId22"/>
    <p:sldId id="296" r:id="rId23"/>
    <p:sldId id="331" r:id="rId24"/>
    <p:sldId id="279" r:id="rId25"/>
    <p:sldId id="282" r:id="rId26"/>
    <p:sldId id="332" r:id="rId27"/>
    <p:sldId id="280" r:id="rId28"/>
    <p:sldId id="318" r:id="rId29"/>
    <p:sldId id="291" r:id="rId30"/>
    <p:sldId id="327" r:id="rId31"/>
    <p:sldId id="290" r:id="rId32"/>
    <p:sldId id="284" r:id="rId33"/>
    <p:sldId id="307" r:id="rId34"/>
    <p:sldId id="292" r:id="rId35"/>
    <p:sldId id="328" r:id="rId36"/>
    <p:sldId id="297" r:id="rId37"/>
    <p:sldId id="299" r:id="rId38"/>
    <p:sldId id="294" r:id="rId39"/>
    <p:sldId id="298" r:id="rId40"/>
    <p:sldId id="300" r:id="rId41"/>
    <p:sldId id="301" r:id="rId42"/>
    <p:sldId id="295" r:id="rId43"/>
    <p:sldId id="305" r:id="rId44"/>
    <p:sldId id="304" r:id="rId45"/>
    <p:sldId id="333"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603BC-1191-4B06-89CE-6A3192BA53D9}"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03839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603BC-1191-4B06-89CE-6A3192BA53D9}"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407407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603BC-1191-4B06-89CE-6A3192BA53D9}"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99178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603BC-1191-4B06-89CE-6A3192BA53D9}"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110203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603BC-1191-4B06-89CE-6A3192BA53D9}"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331728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603BC-1191-4B06-89CE-6A3192BA53D9}"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1066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603BC-1191-4B06-89CE-6A3192BA53D9}"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98000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603BC-1191-4B06-89CE-6A3192BA53D9}"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177487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603BC-1191-4B06-89CE-6A3192BA53D9}"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91007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603BC-1191-4B06-89CE-6A3192BA53D9}"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31754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603BC-1191-4B06-89CE-6A3192BA53D9}"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AEB13-A143-4493-93A5-BB2BF9E34925}" type="slidenum">
              <a:rPr lang="en-US" smtClean="0"/>
              <a:t>‹#›</a:t>
            </a:fld>
            <a:endParaRPr lang="en-US"/>
          </a:p>
        </p:txBody>
      </p:sp>
    </p:spTree>
    <p:extLst>
      <p:ext uri="{BB962C8B-B14F-4D97-AF65-F5344CB8AC3E}">
        <p14:creationId xmlns:p14="http://schemas.microsoft.com/office/powerpoint/2010/main" val="200016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603BC-1191-4B06-89CE-6A3192BA53D9}"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AEB13-A143-4493-93A5-BB2BF9E34925}" type="slidenum">
              <a:rPr lang="en-US" smtClean="0"/>
              <a:t>‹#›</a:t>
            </a:fld>
            <a:endParaRPr lang="en-US"/>
          </a:p>
        </p:txBody>
      </p:sp>
    </p:spTree>
    <p:extLst>
      <p:ext uri="{BB962C8B-B14F-4D97-AF65-F5344CB8AC3E}">
        <p14:creationId xmlns:p14="http://schemas.microsoft.com/office/powerpoint/2010/main" val="31246029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61434"/>
            <a:ext cx="8928000"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2209800" y="2780928"/>
            <a:ext cx="7772400" cy="2304256"/>
          </a:xfrm>
        </p:spPr>
        <p:txBody>
          <a:bodyPr>
            <a:normAutofit/>
          </a:bodyPr>
          <a:lstStyle/>
          <a:p>
            <a:r>
              <a:rPr lang="el-GR" dirty="0">
                <a:solidFill>
                  <a:srgbClr val="7030A0"/>
                </a:solidFill>
              </a:rPr>
              <a:t>ΑΡΧΑΙΟ ΔΡΑΜΑ</a:t>
            </a:r>
            <a:r>
              <a:rPr lang="en-US" dirty="0">
                <a:solidFill>
                  <a:srgbClr val="7030A0"/>
                </a:solidFill>
              </a:rPr>
              <a:t>, </a:t>
            </a:r>
            <a:r>
              <a:rPr lang="el-GR" dirty="0">
                <a:solidFill>
                  <a:srgbClr val="7030A0"/>
                </a:solidFill>
              </a:rPr>
              <a:t>ΔΙΚΑΙΟ ΚΑΙ ΠΟΛΙΤΙΚΗ </a:t>
            </a:r>
          </a:p>
        </p:txBody>
      </p:sp>
      <p:sp>
        <p:nvSpPr>
          <p:cNvPr id="5" name="Subtitle 4"/>
          <p:cNvSpPr>
            <a:spLocks noGrp="1"/>
          </p:cNvSpPr>
          <p:nvPr>
            <p:ph type="subTitle" idx="1"/>
          </p:nvPr>
        </p:nvSpPr>
        <p:spPr>
          <a:xfrm>
            <a:off x="2348753" y="3429000"/>
            <a:ext cx="7633447" cy="1940859"/>
          </a:xfrm>
        </p:spPr>
        <p:txBody>
          <a:bodyPr/>
          <a:lstStyle/>
          <a:p>
            <a:endParaRPr lang="el-GR" dirty="0"/>
          </a:p>
        </p:txBody>
      </p:sp>
    </p:spTree>
    <p:extLst>
      <p:ext uri="{BB962C8B-B14F-4D97-AF65-F5344CB8AC3E}">
        <p14:creationId xmlns:p14="http://schemas.microsoft.com/office/powerpoint/2010/main" val="408671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5F88-10DD-4870-B44E-BEE8FF4F8BA8}"/>
              </a:ext>
            </a:extLst>
          </p:cNvPr>
          <p:cNvSpPr>
            <a:spLocks noGrp="1"/>
          </p:cNvSpPr>
          <p:nvPr>
            <p:ph type="title"/>
          </p:nvPr>
        </p:nvSpPr>
        <p:spPr>
          <a:xfrm>
            <a:off x="838200" y="1"/>
            <a:ext cx="10515600" cy="1133474"/>
          </a:xfrm>
        </p:spPr>
        <p:txBody>
          <a:bodyPr/>
          <a:lstStyle/>
          <a:p>
            <a:pPr algn="ctr"/>
            <a:r>
              <a:rPr lang="el-GR" dirty="0">
                <a:solidFill>
                  <a:srgbClr val="00B0F0"/>
                </a:solidFill>
              </a:rPr>
              <a:t>Ο Χορός</a:t>
            </a:r>
          </a:p>
        </p:txBody>
      </p:sp>
      <p:sp>
        <p:nvSpPr>
          <p:cNvPr id="3" name="Content Placeholder 2">
            <a:extLst>
              <a:ext uri="{FF2B5EF4-FFF2-40B4-BE49-F238E27FC236}">
                <a16:creationId xmlns:a16="http://schemas.microsoft.com/office/drawing/2014/main" id="{6A45B73A-34A2-4438-BD76-AB0939172F78}"/>
              </a:ext>
            </a:extLst>
          </p:cNvPr>
          <p:cNvSpPr>
            <a:spLocks noGrp="1"/>
          </p:cNvSpPr>
          <p:nvPr>
            <p:ph idx="1"/>
          </p:nvPr>
        </p:nvSpPr>
        <p:spPr>
          <a:xfrm>
            <a:off x="95250" y="1238250"/>
            <a:ext cx="12020550" cy="5619749"/>
          </a:xfrm>
        </p:spPr>
        <p:txBody>
          <a:bodyPr>
            <a:normAutofit/>
          </a:bodyPr>
          <a:lstStyle/>
          <a:p>
            <a:r>
              <a:rPr lang="el-GR" dirty="0"/>
              <a:t>Ο αριθμός των 50 μελών του Χορού διατηρήθηκε στο χορό στις πρώτες τραγωδίες του Αισχύλου, ως ανάμνηση του αρχαϊκού διθυράμβου.</a:t>
            </a:r>
          </a:p>
          <a:p>
            <a:r>
              <a:rPr lang="el-GR" dirty="0"/>
              <a:t>Στη συνέχεια, τα μέλη του χορού μειώθηκαν στους 12, για να αυξηθούν ξανά από το Σοφοκλή στους 15. </a:t>
            </a:r>
          </a:p>
          <a:p>
            <a:r>
              <a:rPr lang="el-GR" dirty="0"/>
              <a:t>Στην κωμωδία τα μέλη του Χορού ήταν 24.</a:t>
            </a:r>
          </a:p>
          <a:p>
            <a:r>
              <a:rPr lang="el-GR" dirty="0"/>
              <a:t>Ο Χορός αποτελείτο από Αθηναίους πολίτες.</a:t>
            </a:r>
          </a:p>
          <a:p>
            <a:r>
              <a:rPr lang="el-GR" dirty="0"/>
              <a:t>Η είσοδος του Χορού στη σκηνή ονομαζόταν </a:t>
            </a:r>
            <a:r>
              <a:rPr lang="el-GR" i="1" dirty="0"/>
              <a:t>Πάροδος</a:t>
            </a:r>
            <a:r>
              <a:rPr lang="el-GR" dirty="0"/>
              <a:t>, και συνοδευόταν από ένα λυρικό άσμα που τραγουδούσαν οι χορευτές.</a:t>
            </a:r>
          </a:p>
          <a:p>
            <a:r>
              <a:rPr lang="el-GR" dirty="0"/>
              <a:t>Τα χορικά άσματα ήταν γραμμένα σε δωρίζουσα διάλεκτο, όπως η χορική ποίηση – σε αντίθεση με τα </a:t>
            </a:r>
            <a:r>
              <a:rPr lang="el-GR" dirty="0" err="1"/>
              <a:t>απαγγελλόμενα</a:t>
            </a:r>
            <a:r>
              <a:rPr lang="el-GR" dirty="0"/>
              <a:t> μέρη των ηθοποιών, που ήταν γραμμένα στην αττική διάλεκτο και σε διαφορετικό μέτρο.</a:t>
            </a:r>
          </a:p>
          <a:p>
            <a:endParaRPr lang="el-GR" dirty="0"/>
          </a:p>
        </p:txBody>
      </p:sp>
    </p:spTree>
    <p:extLst>
      <p:ext uri="{BB962C8B-B14F-4D97-AF65-F5344CB8AC3E}">
        <p14:creationId xmlns:p14="http://schemas.microsoft.com/office/powerpoint/2010/main" val="104927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5F88-10DD-4870-B44E-BEE8FF4F8BA8}"/>
              </a:ext>
            </a:extLst>
          </p:cNvPr>
          <p:cNvSpPr>
            <a:spLocks noGrp="1"/>
          </p:cNvSpPr>
          <p:nvPr>
            <p:ph type="title"/>
          </p:nvPr>
        </p:nvSpPr>
        <p:spPr>
          <a:xfrm>
            <a:off x="838200" y="1"/>
            <a:ext cx="10515600" cy="1133474"/>
          </a:xfrm>
        </p:spPr>
        <p:txBody>
          <a:bodyPr/>
          <a:lstStyle/>
          <a:p>
            <a:pPr algn="ctr"/>
            <a:r>
              <a:rPr lang="el-GR" dirty="0">
                <a:solidFill>
                  <a:srgbClr val="00B0F0"/>
                </a:solidFill>
              </a:rPr>
              <a:t>Οι υποκριτές</a:t>
            </a:r>
          </a:p>
        </p:txBody>
      </p:sp>
      <p:sp>
        <p:nvSpPr>
          <p:cNvPr id="3" name="Content Placeholder 2">
            <a:extLst>
              <a:ext uri="{FF2B5EF4-FFF2-40B4-BE49-F238E27FC236}">
                <a16:creationId xmlns:a16="http://schemas.microsoft.com/office/drawing/2014/main" id="{6A45B73A-34A2-4438-BD76-AB0939172F78}"/>
              </a:ext>
            </a:extLst>
          </p:cNvPr>
          <p:cNvSpPr>
            <a:spLocks noGrp="1"/>
          </p:cNvSpPr>
          <p:nvPr>
            <p:ph idx="1"/>
          </p:nvPr>
        </p:nvSpPr>
        <p:spPr>
          <a:xfrm>
            <a:off x="95250" y="1133475"/>
            <a:ext cx="12020550" cy="5724524"/>
          </a:xfrm>
        </p:spPr>
        <p:txBody>
          <a:bodyPr>
            <a:normAutofit fontScale="92500" lnSpcReduction="10000"/>
          </a:bodyPr>
          <a:lstStyle/>
          <a:p>
            <a:r>
              <a:rPr lang="el-GR" dirty="0"/>
              <a:t>Οι υποκριτές στην τραγωδία και την κωμωδία είναι άνδρες που φορούν προσωπεία.</a:t>
            </a:r>
          </a:p>
          <a:p>
            <a:r>
              <a:rPr lang="el-GR" dirty="0"/>
              <a:t>Από τη μακρινή αρχαιότητα δεν έχουν διασωθεί έργα με έναν μόνο ηθοποιό.</a:t>
            </a:r>
          </a:p>
          <a:p>
            <a:r>
              <a:rPr lang="el-GR" dirty="0"/>
              <a:t>Η εισαγωγή ενός δεύτερου ηθοποιού (δευτεραγωνιστή) αποδίδεται στον Αισχύλο (οι </a:t>
            </a:r>
            <a:r>
              <a:rPr lang="el-GR" i="1" dirty="0"/>
              <a:t>Πέρσες</a:t>
            </a:r>
            <a:r>
              <a:rPr lang="el-GR" dirty="0"/>
              <a:t>, το αρχαιότερο έργο του Αισχύλου, με δύο ηθοποιούς.</a:t>
            </a:r>
          </a:p>
          <a:p>
            <a:r>
              <a:rPr lang="el-GR" dirty="0"/>
              <a:t>Η εισαγωγή του τρίτου ηθοποιού (τριταγωνιστή) αποδίδεται στον Σοφοκλή.</a:t>
            </a:r>
          </a:p>
          <a:p>
            <a:r>
              <a:rPr lang="el-GR" dirty="0"/>
              <a:t>Ωστόσο ο </a:t>
            </a:r>
            <a:r>
              <a:rPr lang="el-GR" i="1" dirty="0" err="1"/>
              <a:t>Οιδίπους</a:t>
            </a:r>
            <a:r>
              <a:rPr lang="el-GR" i="1" dirty="0"/>
              <a:t> επί </a:t>
            </a:r>
            <a:r>
              <a:rPr lang="el-GR" i="1" dirty="0" err="1"/>
              <a:t>Κολωνώ</a:t>
            </a:r>
            <a:r>
              <a:rPr lang="el-GR" dirty="0"/>
              <a:t>, η τελευταία τραγωδία του Σοφοκλή, απαιτεί μάλλον 4 ηθοποιούς, και ο </a:t>
            </a:r>
            <a:r>
              <a:rPr lang="el-GR" i="1" dirty="0"/>
              <a:t>Ρήσος του </a:t>
            </a:r>
            <a:r>
              <a:rPr lang="el-GR" dirty="0" err="1"/>
              <a:t>ΨΕυριπίδη</a:t>
            </a:r>
            <a:r>
              <a:rPr lang="el-GR" i="1" dirty="0"/>
              <a:t> </a:t>
            </a:r>
            <a:r>
              <a:rPr lang="el-GR" dirty="0"/>
              <a:t>πιθανώς 5.</a:t>
            </a:r>
          </a:p>
          <a:p>
            <a:r>
              <a:rPr lang="el-GR" dirty="0"/>
              <a:t>Στην κωμωδία απαιτούνται ίσως 4 (</a:t>
            </a:r>
            <a:r>
              <a:rPr lang="el-GR" dirty="0" err="1"/>
              <a:t>Λυσιστράτη</a:t>
            </a:r>
            <a:r>
              <a:rPr lang="el-GR" dirty="0"/>
              <a:t>, </a:t>
            </a:r>
            <a:r>
              <a:rPr lang="el-GR" i="1" dirty="0"/>
              <a:t>Βάτραχοι</a:t>
            </a:r>
            <a:r>
              <a:rPr lang="el-GR" dirty="0"/>
              <a:t>) και πιθανώς 5 ηθοποιοί (</a:t>
            </a:r>
            <a:r>
              <a:rPr lang="el-GR" i="1" dirty="0" err="1"/>
              <a:t>Αχαρνείς</a:t>
            </a:r>
            <a:r>
              <a:rPr lang="el-GR" i="1" dirty="0"/>
              <a:t>, Νεφέλες</a:t>
            </a:r>
            <a:r>
              <a:rPr lang="el-GR" dirty="0"/>
              <a:t>). </a:t>
            </a:r>
          </a:p>
          <a:p>
            <a:r>
              <a:rPr lang="el-GR" dirty="0"/>
              <a:t>Το 449 π.Χ. καθιερώθηκε στα Μεγάλα Διονύσια διαγωνισμός με βραβείο για τον καλύτερο τραγικό ηθοποιό.</a:t>
            </a:r>
          </a:p>
          <a:p>
            <a:r>
              <a:rPr lang="el-GR" dirty="0"/>
              <a:t>Περί το 440 π.Χ. καθιερώθηκε στα </a:t>
            </a:r>
            <a:r>
              <a:rPr lang="el-GR" dirty="0" err="1"/>
              <a:t>Λήναια</a:t>
            </a:r>
            <a:r>
              <a:rPr lang="el-GR" dirty="0"/>
              <a:t> διαγωνισμός κωμικών ηθοποιών.</a:t>
            </a:r>
          </a:p>
          <a:p>
            <a:r>
              <a:rPr lang="el-GR" dirty="0"/>
              <a:t>Από τον 4ο αιώνα π.Χ., </a:t>
            </a:r>
            <a:r>
              <a:rPr lang="el-GR" dirty="0" err="1"/>
              <a:t>περιοδεύοντες</a:t>
            </a:r>
            <a:r>
              <a:rPr lang="el-GR" dirty="0"/>
              <a:t> θίασοι τραγικών υποκριτών έδιναν παραστάσεις στην Αγορά της Αθήνας.</a:t>
            </a:r>
          </a:p>
        </p:txBody>
      </p:sp>
    </p:spTree>
    <p:extLst>
      <p:ext uri="{BB962C8B-B14F-4D97-AF65-F5344CB8AC3E}">
        <p14:creationId xmlns:p14="http://schemas.microsoft.com/office/powerpoint/2010/main" val="259936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4456"/>
            <a:ext cx="12115799" cy="994244"/>
          </a:xfrm>
        </p:spPr>
        <p:txBody>
          <a:bodyPr>
            <a:normAutofit/>
          </a:bodyPr>
          <a:lstStyle/>
          <a:p>
            <a:pPr algn="ctr"/>
            <a:r>
              <a:rPr lang="el-GR" dirty="0">
                <a:solidFill>
                  <a:srgbClr val="7030A0"/>
                </a:solidFill>
              </a:rPr>
              <a:t>Τραγωδία και κωμωδία: Ετυμολογία</a:t>
            </a:r>
          </a:p>
        </p:txBody>
      </p:sp>
      <p:sp>
        <p:nvSpPr>
          <p:cNvPr id="3" name="Content Placeholder 2"/>
          <p:cNvSpPr>
            <a:spLocks noGrp="1"/>
          </p:cNvSpPr>
          <p:nvPr>
            <p:ph idx="1"/>
          </p:nvPr>
        </p:nvSpPr>
        <p:spPr>
          <a:xfrm>
            <a:off x="76200" y="1143000"/>
            <a:ext cx="12115800" cy="3366122"/>
          </a:xfrm>
        </p:spPr>
        <p:txBody>
          <a:bodyPr/>
          <a:lstStyle/>
          <a:p>
            <a:r>
              <a:rPr lang="el-GR" sz="2500" dirty="0"/>
              <a:t>Τραγωδία &gt; τράγος + ωδή, άσμα που τραγουδιέται σε θυσία τράγου (θυσία τράγου την 1η μέρα; Ο τράγος διδόταν ως έπαθλο την τελευταία μέρα των Διονυσίων;). </a:t>
            </a:r>
          </a:p>
          <a:p>
            <a:r>
              <a:rPr lang="el-GR" sz="2500" dirty="0"/>
              <a:t>Κωμωδία &gt; </a:t>
            </a:r>
            <a:r>
              <a:rPr lang="el-GR" sz="2500" dirty="0" err="1"/>
              <a:t>κῶμος</a:t>
            </a:r>
            <a:r>
              <a:rPr lang="el-GR" sz="2500" dirty="0"/>
              <a:t>, </a:t>
            </a:r>
            <a:r>
              <a:rPr lang="el-GR" sz="2500" dirty="0" err="1"/>
              <a:t>σκώματα</a:t>
            </a:r>
            <a:r>
              <a:rPr lang="el-GR" sz="2500" dirty="0"/>
              <a:t>, πειράγματα, βωμολοχίες. Έξαλλη διασκέδαση, μασκαράτα. </a:t>
            </a:r>
          </a:p>
          <a:p>
            <a:endParaRPr lang="el-G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 t="-754" r="40390"/>
          <a:stretch/>
        </p:blipFill>
        <p:spPr bwMode="auto">
          <a:xfrm>
            <a:off x="1847528" y="3118318"/>
            <a:ext cx="864096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78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473B7-FFE2-4B32-9A63-62C0220D573B}"/>
              </a:ext>
            </a:extLst>
          </p:cNvPr>
          <p:cNvSpPr>
            <a:spLocks noGrp="1"/>
          </p:cNvSpPr>
          <p:nvPr>
            <p:ph type="ctrTitle"/>
          </p:nvPr>
        </p:nvSpPr>
        <p:spPr>
          <a:xfrm>
            <a:off x="114300" y="0"/>
            <a:ext cx="12077700" cy="1314450"/>
          </a:xfrm>
        </p:spPr>
        <p:txBody>
          <a:bodyPr>
            <a:normAutofit/>
          </a:bodyPr>
          <a:lstStyle/>
          <a:p>
            <a:r>
              <a:rPr lang="en-US" dirty="0">
                <a:solidFill>
                  <a:srgbClr val="7030A0"/>
                </a:solidFill>
              </a:rPr>
              <a:t>2. </a:t>
            </a:r>
            <a:r>
              <a:rPr lang="el-GR" dirty="0">
                <a:solidFill>
                  <a:srgbClr val="7030A0"/>
                </a:solidFill>
              </a:rPr>
              <a:t>Η οργάνωση των παραστάσεων</a:t>
            </a:r>
            <a:endParaRPr lang="en-US" dirty="0">
              <a:solidFill>
                <a:srgbClr val="7030A0"/>
              </a:solidFill>
            </a:endParaRPr>
          </a:p>
        </p:txBody>
      </p:sp>
      <p:sp>
        <p:nvSpPr>
          <p:cNvPr id="5" name="Subtitle 4">
            <a:extLst>
              <a:ext uri="{FF2B5EF4-FFF2-40B4-BE49-F238E27FC236}">
                <a16:creationId xmlns:a16="http://schemas.microsoft.com/office/drawing/2014/main" id="{AD360DAD-B383-49FA-8A70-FD7C2C8C11CA}"/>
              </a:ext>
            </a:extLst>
          </p:cNvPr>
          <p:cNvSpPr>
            <a:spLocks noGrp="1"/>
          </p:cNvSpPr>
          <p:nvPr>
            <p:ph type="subTitle" idx="1"/>
          </p:nvPr>
        </p:nvSpPr>
        <p:spPr>
          <a:xfrm>
            <a:off x="1524000" y="5248274"/>
            <a:ext cx="9144000" cy="1609725"/>
          </a:xfrm>
        </p:spPr>
        <p:txBody>
          <a:bodyPr/>
          <a:lstStyle/>
          <a:p>
            <a:endParaRPr lang="el-GR" dirty="0"/>
          </a:p>
          <a:p>
            <a:endParaRPr lang="el-GR" dirty="0"/>
          </a:p>
          <a:p>
            <a:endParaRPr lang="el-GR" sz="1100" dirty="0"/>
          </a:p>
          <a:p>
            <a:r>
              <a:rPr lang="el-GR" sz="1400" dirty="0"/>
              <a:t>Το αρχαίο θέατρο της Ταορμίνα (Ταυρομένιο) στη Σικελία</a:t>
            </a:r>
            <a:endParaRPr lang="en-US" sz="1100" dirty="0"/>
          </a:p>
        </p:txBody>
      </p:sp>
      <p:pic>
        <p:nvPicPr>
          <p:cNvPr id="6" name="Picture 5">
            <a:extLst>
              <a:ext uri="{FF2B5EF4-FFF2-40B4-BE49-F238E27FC236}">
                <a16:creationId xmlns:a16="http://schemas.microsoft.com/office/drawing/2014/main" id="{9FE7B0FE-F6BC-4AE5-BEF5-BB12DBF8D97B}"/>
              </a:ext>
            </a:extLst>
          </p:cNvPr>
          <p:cNvPicPr>
            <a:picLocks noChangeAspect="1"/>
          </p:cNvPicPr>
          <p:nvPr/>
        </p:nvPicPr>
        <p:blipFill>
          <a:blip r:embed="rId2"/>
          <a:stretch>
            <a:fillRect/>
          </a:stretch>
        </p:blipFill>
        <p:spPr>
          <a:xfrm>
            <a:off x="270936" y="1972072"/>
            <a:ext cx="11650127" cy="3931920"/>
          </a:xfrm>
          <a:prstGeom prst="rect">
            <a:avLst/>
          </a:prstGeom>
        </p:spPr>
      </p:pic>
    </p:spTree>
    <p:extLst>
      <p:ext uri="{BB962C8B-B14F-4D97-AF65-F5344CB8AC3E}">
        <p14:creationId xmlns:p14="http://schemas.microsoft.com/office/powerpoint/2010/main" val="107462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76376"/>
          </a:xfrm>
        </p:spPr>
        <p:txBody>
          <a:bodyPr/>
          <a:lstStyle/>
          <a:p>
            <a:pPr algn="ctr"/>
            <a:r>
              <a:rPr lang="el-GR" dirty="0"/>
              <a:t>Οι πρώτοι δραματικοί αγώνες</a:t>
            </a:r>
          </a:p>
        </p:txBody>
      </p:sp>
      <p:sp>
        <p:nvSpPr>
          <p:cNvPr id="3" name="Content Placeholder 2"/>
          <p:cNvSpPr>
            <a:spLocks noGrp="1"/>
          </p:cNvSpPr>
          <p:nvPr>
            <p:ph idx="1"/>
          </p:nvPr>
        </p:nvSpPr>
        <p:spPr>
          <a:xfrm>
            <a:off x="1524000" y="1409700"/>
            <a:ext cx="8964488" cy="4716464"/>
          </a:xfrm>
        </p:spPr>
        <p:txBody>
          <a:bodyPr/>
          <a:lstStyle/>
          <a:p>
            <a:r>
              <a:rPr lang="el-GR" dirty="0"/>
              <a:t>Για πρώτη φορά διοργανώθηκαν δραματικοί αγώνες στο πλαίσιο των Μεγάλων Διονυσίων το έτος 534 π.Χ. </a:t>
            </a:r>
          </a:p>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3068960"/>
            <a:ext cx="9143999"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5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
            <a:ext cx="10515600" cy="1438275"/>
          </a:xfrm>
        </p:spPr>
        <p:txBody>
          <a:bodyPr/>
          <a:lstStyle/>
          <a:p>
            <a:pPr algn="ctr"/>
            <a:r>
              <a:rPr lang="el-GR" dirty="0">
                <a:solidFill>
                  <a:srgbClr val="00B0F0"/>
                </a:solidFill>
              </a:rPr>
              <a:t>Η θεατρική παράσταση ως </a:t>
            </a:r>
            <a:r>
              <a:rPr lang="el-GR" i="1" dirty="0">
                <a:solidFill>
                  <a:srgbClr val="00B0F0"/>
                </a:solidFill>
              </a:rPr>
              <a:t>Διδασκαλία</a:t>
            </a:r>
          </a:p>
        </p:txBody>
      </p:sp>
      <p:sp>
        <p:nvSpPr>
          <p:cNvPr id="3" name="Content Placeholder 2"/>
          <p:cNvSpPr>
            <a:spLocks noGrp="1"/>
          </p:cNvSpPr>
          <p:nvPr>
            <p:ph idx="1"/>
          </p:nvPr>
        </p:nvSpPr>
        <p:spPr>
          <a:xfrm>
            <a:off x="1057275" y="1600200"/>
            <a:ext cx="10039349" cy="4925144"/>
          </a:xfrm>
        </p:spPr>
        <p:txBody>
          <a:bodyPr>
            <a:normAutofit/>
          </a:bodyPr>
          <a:lstStyle/>
          <a:p>
            <a:r>
              <a:rPr lang="el-GR" dirty="0"/>
              <a:t>Οι τραγικοί ποιητές όχι μόνο συνέθεταν τα έργα τους αλλά τα σκηνοθετούσαν, τα χορογραφούσαν και έπαιζαν σε αυτά ως ηθοποιοί – ιδίως ο Φρύνιχος και ο Αισχύλος τον 5ο π.Χ. αι. </a:t>
            </a:r>
          </a:p>
          <a:p>
            <a:r>
              <a:rPr lang="el-GR" dirty="0"/>
              <a:t>Ουσιαστικά </a:t>
            </a:r>
            <a:r>
              <a:rPr lang="el-GR" i="1" dirty="0">
                <a:solidFill>
                  <a:srgbClr val="00B0F0"/>
                </a:solidFill>
              </a:rPr>
              <a:t>δίδασκαν</a:t>
            </a:r>
            <a:r>
              <a:rPr lang="el-GR" i="1" dirty="0"/>
              <a:t> </a:t>
            </a:r>
            <a:r>
              <a:rPr lang="el-GR" dirty="0"/>
              <a:t>μέσω της θεατρικής παραγωγής, γεγονός που αποδίδει στην αρχαιοελληνική δραματουργία -εκτός του πολιτικού και θρησκευτικού- και παιδευτικό χαρακτήρα. </a:t>
            </a:r>
          </a:p>
          <a:p>
            <a:r>
              <a:rPr lang="el-GR" dirty="0"/>
              <a:t>Τα ονόματα των ποιητών, χορηγών και πρωταγωνιστών χαράζονταν σε επιγραφές σε πλάκες που τις κατέθεταν στο δημόσιο αρχείο. </a:t>
            </a:r>
          </a:p>
          <a:p>
            <a:r>
              <a:rPr lang="el-GR" dirty="0"/>
              <a:t>Οι πλάκες αυτές ονομάζονταν </a:t>
            </a:r>
            <a:r>
              <a:rPr lang="el-GR" dirty="0">
                <a:solidFill>
                  <a:srgbClr val="00B0F0"/>
                </a:solidFill>
              </a:rPr>
              <a:t>διδασκαλίες.</a:t>
            </a:r>
          </a:p>
          <a:p>
            <a:endParaRPr lang="el-GR" dirty="0"/>
          </a:p>
        </p:txBody>
      </p:sp>
    </p:spTree>
    <p:extLst>
      <p:ext uri="{BB962C8B-B14F-4D97-AF65-F5344CB8AC3E}">
        <p14:creationId xmlns:p14="http://schemas.microsoft.com/office/powerpoint/2010/main" val="406229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0"/>
            <a:ext cx="12011025" cy="1124744"/>
          </a:xfrm>
        </p:spPr>
        <p:txBody>
          <a:bodyPr>
            <a:normAutofit/>
          </a:bodyPr>
          <a:lstStyle/>
          <a:p>
            <a:r>
              <a:rPr lang="el-GR" dirty="0">
                <a:solidFill>
                  <a:srgbClr val="00B0F0"/>
                </a:solidFill>
              </a:rPr>
              <a:t>Διοργάνωση και χρηματοδότηση των παραστάσεων</a:t>
            </a:r>
          </a:p>
        </p:txBody>
      </p:sp>
      <p:sp>
        <p:nvSpPr>
          <p:cNvPr id="3" name="Content Placeholder 2"/>
          <p:cNvSpPr>
            <a:spLocks noGrp="1"/>
          </p:cNvSpPr>
          <p:nvPr>
            <p:ph idx="1"/>
          </p:nvPr>
        </p:nvSpPr>
        <p:spPr>
          <a:xfrm>
            <a:off x="180975" y="1200150"/>
            <a:ext cx="12011024" cy="5541218"/>
          </a:xfrm>
        </p:spPr>
        <p:txBody>
          <a:bodyPr>
            <a:normAutofit fontScale="92500" lnSpcReduction="20000"/>
          </a:bodyPr>
          <a:lstStyle/>
          <a:p>
            <a:r>
              <a:rPr lang="el-GR" dirty="0"/>
              <a:t>Οι θεατρικές παραστάσεις διοργανώνονταν από το δημόσιο.</a:t>
            </a:r>
          </a:p>
          <a:p>
            <a:r>
              <a:rPr lang="el-GR" dirty="0"/>
              <a:t>Αρμόδιος ήταν ο Επώνυμος Άρχων:</a:t>
            </a:r>
          </a:p>
          <a:p>
            <a:r>
              <a:rPr lang="el-GR" dirty="0"/>
              <a:t>Αποφάσιζε σε ποιους ποιητές θα έδινε «χορό», δηλαδή σε ποιους ποιητές θα έδινε το δικαίωμα να συμμετάσχουν στους θεατρικούς αγώνες της επόμενης χρονιάς.</a:t>
            </a:r>
          </a:p>
          <a:p>
            <a:r>
              <a:rPr lang="el-GR" dirty="0"/>
              <a:t>Όριζε τους υποκριτές που θα κρατούσαν τους πρωταγωνιστικούς ρόλους.</a:t>
            </a:r>
          </a:p>
          <a:p>
            <a:r>
              <a:rPr lang="el-GR" dirty="0"/>
              <a:t>Αναζητούσε τους εύπορους πολίτες που θα αναλάμβαναν τα έξοδα της χορηγίας.</a:t>
            </a:r>
          </a:p>
          <a:p>
            <a:r>
              <a:rPr lang="el-GR" dirty="0"/>
              <a:t>Οι </a:t>
            </a:r>
            <a:r>
              <a:rPr lang="el-GR" i="1" dirty="0">
                <a:solidFill>
                  <a:srgbClr val="00B0F0"/>
                </a:solidFill>
              </a:rPr>
              <a:t>χορηγοί </a:t>
            </a:r>
            <a:r>
              <a:rPr lang="el-GR" dirty="0"/>
              <a:t>επωμίζονταν τις δαπάνες του χορού (αμοιβή, σίτιση και στέγη για τις πρόβες), του </a:t>
            </a:r>
            <a:r>
              <a:rPr lang="el-GR" dirty="0" err="1"/>
              <a:t>χοροδιδάσκαλου</a:t>
            </a:r>
            <a:r>
              <a:rPr lang="el-GR" dirty="0"/>
              <a:t> και του αυλητή, και για την όλη σκευή των υποκριτών, των χορευτών και των βωβών προσώπων.</a:t>
            </a:r>
          </a:p>
          <a:p>
            <a:r>
              <a:rPr lang="el-GR" dirty="0"/>
              <a:t>Η χορηγία αποτελεί μια από τις σημαντικότερες </a:t>
            </a:r>
            <a:r>
              <a:rPr lang="el-GR" i="1" dirty="0">
                <a:solidFill>
                  <a:srgbClr val="00B0F0"/>
                </a:solidFill>
              </a:rPr>
              <a:t>λειτουργίες.</a:t>
            </a:r>
          </a:p>
          <a:p>
            <a:r>
              <a:rPr lang="el-GR" dirty="0"/>
              <a:t>Στα Μεγάλα Διονύσια κάθε παραγωγή χρηματοδοτούνταν συνήθως από έναν μόνο χορηγό.</a:t>
            </a:r>
          </a:p>
          <a:p>
            <a:r>
              <a:rPr lang="el-GR" dirty="0"/>
              <a:t>Μαζί με τον δραματουργό βραβευόταν και ο χορηγός που είχε χρηματοδοτήσει την παράσταση.</a:t>
            </a:r>
          </a:p>
          <a:p>
            <a:endParaRPr lang="el-GR" dirty="0"/>
          </a:p>
        </p:txBody>
      </p:sp>
    </p:spTree>
    <p:extLst>
      <p:ext uri="{BB962C8B-B14F-4D97-AF65-F5344CB8AC3E}">
        <p14:creationId xmlns:p14="http://schemas.microsoft.com/office/powerpoint/2010/main" val="100205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54B-73FF-4910-AF77-B748F11AC888}"/>
              </a:ext>
            </a:extLst>
          </p:cNvPr>
          <p:cNvSpPr>
            <a:spLocks noGrp="1"/>
          </p:cNvSpPr>
          <p:nvPr>
            <p:ph type="title"/>
          </p:nvPr>
        </p:nvSpPr>
        <p:spPr>
          <a:xfrm>
            <a:off x="838200" y="104775"/>
            <a:ext cx="10515600" cy="1409701"/>
          </a:xfrm>
        </p:spPr>
        <p:txBody>
          <a:bodyPr/>
          <a:lstStyle/>
          <a:p>
            <a:pPr algn="ctr"/>
            <a:r>
              <a:rPr lang="el-GR" dirty="0">
                <a:solidFill>
                  <a:srgbClr val="7030A0"/>
                </a:solidFill>
              </a:rPr>
              <a:t>Ποιητές και χορηγοί</a:t>
            </a:r>
          </a:p>
        </p:txBody>
      </p:sp>
      <p:sp>
        <p:nvSpPr>
          <p:cNvPr id="3" name="Content Placeholder 2">
            <a:extLst>
              <a:ext uri="{FF2B5EF4-FFF2-40B4-BE49-F238E27FC236}">
                <a16:creationId xmlns:a16="http://schemas.microsoft.com/office/drawing/2014/main" id="{7A06B8A8-EEDC-4382-8908-E94E856B9F51}"/>
              </a:ext>
            </a:extLst>
          </p:cNvPr>
          <p:cNvSpPr>
            <a:spLocks noGrp="1"/>
          </p:cNvSpPr>
          <p:nvPr>
            <p:ph idx="1"/>
          </p:nvPr>
        </p:nvSpPr>
        <p:spPr>
          <a:xfrm>
            <a:off x="28575" y="1514475"/>
            <a:ext cx="7943850" cy="5238750"/>
          </a:xfrm>
        </p:spPr>
        <p:txBody>
          <a:bodyPr>
            <a:normAutofit/>
          </a:bodyPr>
          <a:lstStyle/>
          <a:p>
            <a:r>
              <a:rPr lang="el-GR" dirty="0"/>
              <a:t>Ο νικητής ποιητής, καθώς και ο χορηγός, στεφανώνονταν με κισσό, το ιερό φυτό του Διονύσου. </a:t>
            </a:r>
          </a:p>
          <a:p>
            <a:r>
              <a:rPr lang="el-GR" dirty="0"/>
              <a:t>Είχαν επίσης το δικαίωμα να οικοδομήσουν χορηγικό μνημείο στην περίφημη οδό Τριπόδων. </a:t>
            </a:r>
          </a:p>
          <a:p>
            <a:r>
              <a:rPr lang="el-GR" dirty="0"/>
              <a:t>Επάνω σε αυτό τοποθετούσαν τον τρίποδα που δινόταν ως τιμητικό έπαθλο στον χορηγό, όπου αναγράφονταν οι συντελεστές της παράστασης. </a:t>
            </a:r>
          </a:p>
          <a:p>
            <a:r>
              <a:rPr lang="el-GR" dirty="0"/>
              <a:t>Το μνημείο του Λυσικράτη στην καρδιά της Πλάκας είναι χορηγικό μνημείο που υπενθυμίζει τη χορηγία του Λυσικράτη και τη νίκη του χορού </a:t>
            </a:r>
            <a:r>
              <a:rPr lang="el-GR" dirty="0" err="1"/>
              <a:t>παίδων</a:t>
            </a:r>
            <a:r>
              <a:rPr lang="el-GR" dirty="0"/>
              <a:t> το 335 π.Χ. </a:t>
            </a:r>
          </a:p>
          <a:p>
            <a:endParaRPr lang="el-GR" dirty="0"/>
          </a:p>
        </p:txBody>
      </p:sp>
      <p:pic>
        <p:nvPicPr>
          <p:cNvPr id="4" name="Picture 3">
            <a:extLst>
              <a:ext uri="{FF2B5EF4-FFF2-40B4-BE49-F238E27FC236}">
                <a16:creationId xmlns:a16="http://schemas.microsoft.com/office/drawing/2014/main" id="{8C9BA71D-EA76-4DA5-BFD3-129759ABAA8C}"/>
              </a:ext>
            </a:extLst>
          </p:cNvPr>
          <p:cNvPicPr>
            <a:picLocks noChangeAspect="1"/>
          </p:cNvPicPr>
          <p:nvPr/>
        </p:nvPicPr>
        <p:blipFill>
          <a:blip r:embed="rId2"/>
          <a:stretch>
            <a:fillRect/>
          </a:stretch>
        </p:blipFill>
        <p:spPr>
          <a:xfrm>
            <a:off x="8386810" y="1690688"/>
            <a:ext cx="3286029" cy="4639458"/>
          </a:xfrm>
          <a:prstGeom prst="rect">
            <a:avLst/>
          </a:prstGeom>
        </p:spPr>
      </p:pic>
    </p:spTree>
    <p:extLst>
      <p:ext uri="{BB962C8B-B14F-4D97-AF65-F5344CB8AC3E}">
        <p14:creationId xmlns:p14="http://schemas.microsoft.com/office/powerpoint/2010/main" val="269596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1"/>
            <a:ext cx="10515600" cy="1307479"/>
          </a:xfrm>
        </p:spPr>
        <p:txBody>
          <a:bodyPr/>
          <a:lstStyle/>
          <a:p>
            <a:pPr algn="ctr"/>
            <a:r>
              <a:rPr lang="el-GR" dirty="0">
                <a:solidFill>
                  <a:srgbClr val="92D050"/>
                </a:solidFill>
              </a:rPr>
              <a:t>Υποθέσεις των τραγωδιών</a:t>
            </a:r>
          </a:p>
        </p:txBody>
      </p:sp>
      <p:sp>
        <p:nvSpPr>
          <p:cNvPr id="3" name="Content Placeholder 2"/>
          <p:cNvSpPr>
            <a:spLocks noGrp="1"/>
          </p:cNvSpPr>
          <p:nvPr>
            <p:ph idx="1"/>
          </p:nvPr>
        </p:nvSpPr>
        <p:spPr>
          <a:xfrm>
            <a:off x="1703512" y="1600200"/>
            <a:ext cx="4835288" cy="4925144"/>
          </a:xfrm>
        </p:spPr>
        <p:txBody>
          <a:bodyPr>
            <a:normAutofit/>
          </a:bodyPr>
          <a:lstStyle/>
          <a:p>
            <a:pPr marL="0" indent="0">
              <a:buNone/>
            </a:pPr>
            <a:r>
              <a:rPr lang="el-GR" dirty="0"/>
              <a:t>Οι υποθέσεις ήταν ήδη γνωστές στο κοινό, επρόκειτο για την πολιτισμική κληρονομιά των Ελλήνων. </a:t>
            </a:r>
          </a:p>
          <a:p>
            <a:pPr marL="0" indent="0">
              <a:buNone/>
            </a:pPr>
            <a:r>
              <a:rPr lang="el-GR" dirty="0"/>
              <a:t>Οι μύθοι ήταν γνωστοί από τους ομηρικούς χρόνους. </a:t>
            </a:r>
          </a:p>
          <a:p>
            <a:pPr marL="0" indent="0">
              <a:buNone/>
            </a:pPr>
            <a:r>
              <a:rPr lang="el-GR" dirty="0"/>
              <a:t>Το ενδιαφέρον του θεατή δεν στρεφόταν τόσο στην υπόθεση, όσο στον τρόπο που επέλεγε ο δραματουργός να την πραγματευτεί.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800" y="1844824"/>
            <a:ext cx="4129200" cy="44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51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936104"/>
          </a:xfrm>
        </p:spPr>
        <p:txBody>
          <a:bodyPr/>
          <a:lstStyle/>
          <a:p>
            <a:pPr algn="ctr"/>
            <a:r>
              <a:rPr lang="el-GR" dirty="0">
                <a:solidFill>
                  <a:srgbClr val="00B0F0"/>
                </a:solidFill>
              </a:rPr>
              <a:t>Μεγάλα Διονύσια</a:t>
            </a:r>
          </a:p>
        </p:txBody>
      </p:sp>
      <p:sp>
        <p:nvSpPr>
          <p:cNvPr id="3" name="Content Placeholder 2"/>
          <p:cNvSpPr>
            <a:spLocks noGrp="1"/>
          </p:cNvSpPr>
          <p:nvPr>
            <p:ph idx="1"/>
          </p:nvPr>
        </p:nvSpPr>
        <p:spPr>
          <a:xfrm>
            <a:off x="0" y="1124744"/>
            <a:ext cx="12192000" cy="5733256"/>
          </a:xfrm>
        </p:spPr>
        <p:txBody>
          <a:bodyPr>
            <a:noAutofit/>
          </a:bodyPr>
          <a:lstStyle/>
          <a:p>
            <a:r>
              <a:rPr lang="el-GR" sz="2600" dirty="0"/>
              <a:t>Η προετοιμασία τους διαρκούσε τουλάχιστον έξι μήνες. </a:t>
            </a:r>
          </a:p>
          <a:p>
            <a:r>
              <a:rPr lang="el-GR" sz="2400" dirty="0"/>
              <a:t>Την παραμονή μετά τη δύση του ηλίου, το λατρευτικό άγαλμα (</a:t>
            </a:r>
            <a:r>
              <a:rPr lang="el-GR" sz="2400" i="1" dirty="0"/>
              <a:t>ξόανο</a:t>
            </a:r>
            <a:r>
              <a:rPr lang="el-GR" sz="2400" dirty="0"/>
              <a:t>) του θεού, κατέληγε στη μόνιμη θέση του στο ιερό, κοντά στο θέατρο.</a:t>
            </a:r>
          </a:p>
          <a:p>
            <a:r>
              <a:rPr lang="el-GR" sz="2400" dirty="0"/>
              <a:t>Όταν στην πόλη έφτανε η είδηση της παρουσίας του θεού, ξεκινούσαν οι εορτασμοί. </a:t>
            </a:r>
            <a:endParaRPr lang="el-GR" sz="2600" dirty="0"/>
          </a:p>
          <a:p>
            <a:r>
              <a:rPr lang="el-GR" sz="2600" dirty="0"/>
              <a:t>Η πρώτη μέρα των Μεγάλων Διονυσίων ξεκινούσε με τη μεγάλη πομπή, που κατέληγε μπροστά στο ναό του Διονύσου. Συμμετείχαν ομάδες ανδρών και παιδιών που έψαλλαν διθυράμβους χορεύοντας, νέοι που οδηγούσαν ζώα για θυσία στο Θεό και νέες που έφεραν κάνιστρα με τα απαραίτητα σκεύη.</a:t>
            </a:r>
          </a:p>
          <a:p>
            <a:r>
              <a:rPr lang="el-GR" sz="2600" dirty="0"/>
              <a:t>Την 1</a:t>
            </a:r>
            <a:r>
              <a:rPr lang="el-GR" sz="2600" baseline="30000" dirty="0"/>
              <a:t>η</a:t>
            </a:r>
            <a:r>
              <a:rPr lang="el-GR" sz="2600" dirty="0"/>
              <a:t> ημέρα διεξάγονταν αγώνες διθυράμβου. </a:t>
            </a:r>
          </a:p>
          <a:p>
            <a:r>
              <a:rPr lang="el-GR" sz="2600" dirty="0"/>
              <a:t>Τη 2</a:t>
            </a:r>
            <a:r>
              <a:rPr lang="el-GR" sz="2600" baseline="30000" dirty="0"/>
              <a:t>η</a:t>
            </a:r>
            <a:r>
              <a:rPr lang="el-GR" sz="2600" dirty="0"/>
              <a:t> ημέρα ξεκινούσαν </a:t>
            </a:r>
            <a:r>
              <a:rPr lang="el-GR" sz="2600" dirty="0">
                <a:solidFill>
                  <a:srgbClr val="00B0F0"/>
                </a:solidFill>
              </a:rPr>
              <a:t>οι δραματικοί αγώνες,</a:t>
            </a:r>
            <a:r>
              <a:rPr lang="el-GR" sz="2600" dirty="0"/>
              <a:t> οι οποίοι ολοκληρώνονταν την 5</a:t>
            </a:r>
            <a:r>
              <a:rPr lang="el-GR" sz="2600" baseline="30000" dirty="0"/>
              <a:t>η</a:t>
            </a:r>
            <a:r>
              <a:rPr lang="el-GR" sz="2600" dirty="0"/>
              <a:t> ημέρα της γιορτής (ίσως 2</a:t>
            </a:r>
            <a:r>
              <a:rPr lang="el-GR" sz="2600" baseline="30000" dirty="0"/>
              <a:t>η</a:t>
            </a:r>
            <a:r>
              <a:rPr lang="el-GR" sz="2600" dirty="0"/>
              <a:t>-4</a:t>
            </a:r>
            <a:r>
              <a:rPr lang="el-GR" sz="2600" baseline="30000" dirty="0"/>
              <a:t>η</a:t>
            </a:r>
            <a:r>
              <a:rPr lang="el-GR" sz="2600" dirty="0"/>
              <a:t> ημέρα τραγωδίες, 5</a:t>
            </a:r>
            <a:r>
              <a:rPr lang="el-GR" sz="2600" baseline="30000" dirty="0"/>
              <a:t>η</a:t>
            </a:r>
            <a:r>
              <a:rPr lang="el-GR" sz="2600" dirty="0"/>
              <a:t> ημέρα κωμωδίες).</a:t>
            </a:r>
          </a:p>
          <a:p>
            <a:r>
              <a:rPr lang="el-GR" sz="2600" dirty="0"/>
              <a:t>Η επίσημη παρουσίαση όλων των διαγωνιζομένων δραμάτων γινόταν δύο μέρες νωρίτερα, στη γιορτή του Ασκληπιού (την 8η ημέρα του μηνός Ελαφηβολιώνα). </a:t>
            </a:r>
          </a:p>
        </p:txBody>
      </p:sp>
    </p:spTree>
    <p:extLst>
      <p:ext uri="{BB962C8B-B14F-4D97-AF65-F5344CB8AC3E}">
        <p14:creationId xmlns:p14="http://schemas.microsoft.com/office/powerpoint/2010/main" val="385165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62C6F-A3C7-4373-A34B-28D1F7336528}"/>
              </a:ext>
            </a:extLst>
          </p:cNvPr>
          <p:cNvSpPr>
            <a:spLocks noGrp="1"/>
          </p:cNvSpPr>
          <p:nvPr>
            <p:ph type="ctrTitle"/>
          </p:nvPr>
        </p:nvSpPr>
        <p:spPr>
          <a:xfrm>
            <a:off x="1703512" y="190500"/>
            <a:ext cx="8856984" cy="1609725"/>
          </a:xfrm>
        </p:spPr>
        <p:txBody>
          <a:bodyPr>
            <a:normAutofit fontScale="90000"/>
          </a:bodyPr>
          <a:lstStyle/>
          <a:p>
            <a:r>
              <a:rPr lang="en-US" dirty="0">
                <a:solidFill>
                  <a:srgbClr val="7030A0"/>
                </a:solidFill>
              </a:rPr>
              <a:t>1. </a:t>
            </a:r>
            <a:r>
              <a:rPr lang="el-GR" dirty="0">
                <a:solidFill>
                  <a:srgbClr val="7030A0"/>
                </a:solidFill>
              </a:rPr>
              <a:t>Καταγωγή και εξέλιξη του θεάτρου</a:t>
            </a:r>
            <a:endParaRPr lang="en-US" dirty="0">
              <a:solidFill>
                <a:srgbClr val="7030A0"/>
              </a:solidFill>
            </a:endParaRPr>
          </a:p>
        </p:txBody>
      </p:sp>
      <p:sp>
        <p:nvSpPr>
          <p:cNvPr id="5" name="Subtitle 4">
            <a:extLst>
              <a:ext uri="{FF2B5EF4-FFF2-40B4-BE49-F238E27FC236}">
                <a16:creationId xmlns:a16="http://schemas.microsoft.com/office/drawing/2014/main" id="{5B0CEFD5-C33D-494E-BE64-DE22E15006A1}"/>
              </a:ext>
            </a:extLst>
          </p:cNvPr>
          <p:cNvSpPr>
            <a:spLocks noGrp="1"/>
          </p:cNvSpPr>
          <p:nvPr>
            <p:ph type="subTitle" idx="1"/>
          </p:nvPr>
        </p:nvSpPr>
        <p:spPr>
          <a:xfrm>
            <a:off x="2895600" y="5561266"/>
            <a:ext cx="6400800" cy="1296733"/>
          </a:xfrm>
        </p:spPr>
        <p:txBody>
          <a:bodyPr/>
          <a:lstStyle/>
          <a:p>
            <a:endParaRPr lang="el-GR" dirty="0"/>
          </a:p>
          <a:p>
            <a:endParaRPr lang="el-GR" dirty="0"/>
          </a:p>
          <a:p>
            <a:r>
              <a:rPr lang="el-GR" sz="1400" dirty="0"/>
              <a:t>Το αρχαίο θέατρο της Περγάμου</a:t>
            </a:r>
            <a:endParaRPr lang="en-US" sz="1400" dirty="0"/>
          </a:p>
        </p:txBody>
      </p:sp>
      <p:pic>
        <p:nvPicPr>
          <p:cNvPr id="6" name="Picture 5">
            <a:extLst>
              <a:ext uri="{FF2B5EF4-FFF2-40B4-BE49-F238E27FC236}">
                <a16:creationId xmlns:a16="http://schemas.microsoft.com/office/drawing/2014/main" id="{37DE9B1B-2406-42CD-9E91-A3EFBB2C626D}"/>
              </a:ext>
            </a:extLst>
          </p:cNvPr>
          <p:cNvPicPr>
            <a:picLocks noChangeAspect="1"/>
          </p:cNvPicPr>
          <p:nvPr/>
        </p:nvPicPr>
        <p:blipFill>
          <a:blip r:embed="rId2"/>
          <a:stretch>
            <a:fillRect/>
          </a:stretch>
        </p:blipFill>
        <p:spPr>
          <a:xfrm>
            <a:off x="2738203" y="1900766"/>
            <a:ext cx="6715594" cy="4480560"/>
          </a:xfrm>
          <a:prstGeom prst="rect">
            <a:avLst/>
          </a:prstGeom>
        </p:spPr>
      </p:pic>
    </p:spTree>
    <p:extLst>
      <p:ext uri="{BB962C8B-B14F-4D97-AF65-F5344CB8AC3E}">
        <p14:creationId xmlns:p14="http://schemas.microsoft.com/office/powerpoint/2010/main" val="142621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3974"/>
          </a:xfrm>
        </p:spPr>
        <p:txBody>
          <a:bodyPr/>
          <a:lstStyle/>
          <a:p>
            <a:pPr algn="ctr"/>
            <a:r>
              <a:rPr lang="el-GR" dirty="0">
                <a:solidFill>
                  <a:srgbClr val="00B0F0"/>
                </a:solidFill>
              </a:rPr>
              <a:t>Οι παραστάσεις</a:t>
            </a:r>
          </a:p>
        </p:txBody>
      </p:sp>
      <p:sp>
        <p:nvSpPr>
          <p:cNvPr id="3" name="Content Placeholder 2"/>
          <p:cNvSpPr>
            <a:spLocks noGrp="1"/>
          </p:cNvSpPr>
          <p:nvPr>
            <p:ph idx="1"/>
          </p:nvPr>
        </p:nvSpPr>
        <p:spPr>
          <a:xfrm>
            <a:off x="76200" y="1600200"/>
            <a:ext cx="12115800" cy="5141168"/>
          </a:xfrm>
        </p:spPr>
        <p:txBody>
          <a:bodyPr>
            <a:normAutofit/>
          </a:bodyPr>
          <a:lstStyle/>
          <a:p>
            <a:r>
              <a:rPr lang="el-GR" dirty="0"/>
              <a:t>Πριν από τις παραστάσεις τελούνταν θυσίες. Μετά τη θυσία του ζώου (τράγου) έκαναν καθαρμούς ραντίζοντας με το αίμα το θέατρο και τους θεατές. </a:t>
            </a:r>
          </a:p>
          <a:p>
            <a:r>
              <a:rPr lang="el-GR" dirty="0"/>
              <a:t>Στη συνέχεια, και αφού οι κριτές καταλάμβαναν τις ειδικές τιμητικές θέσεις τους, άρχιζαν οι παραστάσεις.</a:t>
            </a:r>
          </a:p>
          <a:p>
            <a:r>
              <a:rPr lang="el-GR" dirty="0"/>
              <a:t>Στα Μεγάλα Διονύσια, λάμβαναν μέρος </a:t>
            </a:r>
            <a:r>
              <a:rPr lang="el-GR" dirty="0">
                <a:solidFill>
                  <a:srgbClr val="00B0F0"/>
                </a:solidFill>
              </a:rPr>
              <a:t>τρεις</a:t>
            </a:r>
            <a:r>
              <a:rPr lang="el-GR" dirty="0"/>
              <a:t> τραγικοί ποιητές που αγωνίζονταν με </a:t>
            </a:r>
            <a:r>
              <a:rPr lang="el-GR" dirty="0">
                <a:solidFill>
                  <a:srgbClr val="00B0F0"/>
                </a:solidFill>
              </a:rPr>
              <a:t>τέσσερα</a:t>
            </a:r>
            <a:r>
              <a:rPr lang="el-GR" dirty="0">
                <a:solidFill>
                  <a:srgbClr val="0070C0"/>
                </a:solidFill>
              </a:rPr>
              <a:t> </a:t>
            </a:r>
            <a:r>
              <a:rPr lang="el-GR" dirty="0"/>
              <a:t>δράματα (τετραλογία): τρεις τραγωδίες και ένα σατυρικό δράμα, ή και 4 τραγωδίες.</a:t>
            </a:r>
          </a:p>
          <a:p>
            <a:r>
              <a:rPr lang="el-GR" dirty="0"/>
              <a:t>Στην κωμωδία αγωνίζονταν </a:t>
            </a:r>
            <a:r>
              <a:rPr lang="el-GR" dirty="0">
                <a:solidFill>
                  <a:srgbClr val="00B0F0"/>
                </a:solidFill>
              </a:rPr>
              <a:t>πέντε</a:t>
            </a:r>
            <a:r>
              <a:rPr lang="el-GR" dirty="0"/>
              <a:t> ποιητές, που παρουσίαζαν </a:t>
            </a:r>
            <a:r>
              <a:rPr lang="el-GR" dirty="0">
                <a:solidFill>
                  <a:srgbClr val="00B0F0"/>
                </a:solidFill>
              </a:rPr>
              <a:t>ένα</a:t>
            </a:r>
            <a:r>
              <a:rPr lang="el-GR" dirty="0"/>
              <a:t> μόνον έργο τους. </a:t>
            </a:r>
          </a:p>
          <a:p>
            <a:r>
              <a:rPr lang="el-GR" dirty="0"/>
              <a:t>Οι παραστάσεις έκλειναν με την ανάδειξη των νικητών του τραγικού αγώνα, το βράδυ της πέμπτης ημέρας της εορτής. </a:t>
            </a:r>
          </a:p>
          <a:p>
            <a:endParaRPr lang="el-GR" dirty="0"/>
          </a:p>
        </p:txBody>
      </p:sp>
    </p:spTree>
    <p:extLst>
      <p:ext uri="{BB962C8B-B14F-4D97-AF65-F5344CB8AC3E}">
        <p14:creationId xmlns:p14="http://schemas.microsoft.com/office/powerpoint/2010/main" val="146831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822F-0E85-4724-9F10-873F79AAAEDC}"/>
              </a:ext>
            </a:extLst>
          </p:cNvPr>
          <p:cNvSpPr>
            <a:spLocks noGrp="1"/>
          </p:cNvSpPr>
          <p:nvPr>
            <p:ph type="title"/>
          </p:nvPr>
        </p:nvSpPr>
        <p:spPr>
          <a:xfrm>
            <a:off x="838200" y="0"/>
            <a:ext cx="10515600" cy="1304926"/>
          </a:xfrm>
        </p:spPr>
        <p:txBody>
          <a:bodyPr/>
          <a:lstStyle/>
          <a:p>
            <a:pPr algn="ctr"/>
            <a:r>
              <a:rPr lang="el-GR" dirty="0"/>
              <a:t>Οι κριτές των θεατρικών αγώνων</a:t>
            </a:r>
          </a:p>
        </p:txBody>
      </p:sp>
      <p:sp>
        <p:nvSpPr>
          <p:cNvPr id="3" name="Content Placeholder 2">
            <a:extLst>
              <a:ext uri="{FF2B5EF4-FFF2-40B4-BE49-F238E27FC236}">
                <a16:creationId xmlns:a16="http://schemas.microsoft.com/office/drawing/2014/main" id="{7ABC2058-4D32-4571-975B-883B1EBC7343}"/>
              </a:ext>
            </a:extLst>
          </p:cNvPr>
          <p:cNvSpPr>
            <a:spLocks noGrp="1"/>
          </p:cNvSpPr>
          <p:nvPr>
            <p:ph idx="1"/>
          </p:nvPr>
        </p:nvSpPr>
        <p:spPr>
          <a:xfrm>
            <a:off x="238125" y="1304926"/>
            <a:ext cx="11649075" cy="5448299"/>
          </a:xfrm>
        </p:spPr>
        <p:txBody>
          <a:bodyPr>
            <a:normAutofit fontScale="92500" lnSpcReduction="10000"/>
          </a:bodyPr>
          <a:lstStyle/>
          <a:p>
            <a:r>
              <a:rPr lang="el-GR" dirty="0"/>
              <a:t>Οι </a:t>
            </a:r>
            <a:r>
              <a:rPr lang="el-GR" dirty="0" err="1"/>
              <a:t>κρίτες</a:t>
            </a:r>
            <a:r>
              <a:rPr lang="el-GR" dirty="0"/>
              <a:t> των δραματικών αγώνων ήταν Αθηναίοι πολίτες.</a:t>
            </a:r>
          </a:p>
          <a:p>
            <a:r>
              <a:rPr lang="el-GR" dirty="0"/>
              <a:t>Κάθε μία από τις δέκα αττικές φυλές υπέβαλλε κατάλογο μελών της, υποψήφιων κριτών, στη Βουλή των Πεντακοσίων.</a:t>
            </a:r>
          </a:p>
          <a:p>
            <a:r>
              <a:rPr lang="el-GR" dirty="0"/>
              <a:t>Την ημέρα της έναρξης των αγώνων, ο Άρχων Βασιλεύς επέλεγε ένα όνομα από κάθε φυλή.</a:t>
            </a:r>
          </a:p>
          <a:p>
            <a:r>
              <a:rPr lang="el-GR" dirty="0"/>
              <a:t>Αυτοί οι δέκα πολίτες απάρτιζαν το σώμα των κριτών.</a:t>
            </a:r>
          </a:p>
          <a:p>
            <a:r>
              <a:rPr lang="el-GR" dirty="0"/>
              <a:t>Μετά το τέλος των </a:t>
            </a:r>
            <a:r>
              <a:rPr lang="el-GR" dirty="0" err="1"/>
              <a:t>πραστάσεων</a:t>
            </a:r>
            <a:r>
              <a:rPr lang="el-GR" dirty="0"/>
              <a:t>, ο κάθε κριτής χάραζε το όνομα του διαγωνιζόμενου ποιητή που προτιμούσε σε μια πινακίδα και την έριχνε σε μια κάλπη σε κοινή θέα.</a:t>
            </a:r>
          </a:p>
          <a:p>
            <a:r>
              <a:rPr lang="el-GR" dirty="0"/>
              <a:t>Ο Άρχων Βασιλεύς, σε κοινή θέα, διάλεγε στην τύχη 5 από τις 10 πινακίδες της κάλπης και διάβαζε τα ονόματα. Νικητής ανακηρυσσόταν ο ποιητής που συγκέντρωνε τις περισσότερες ψήφους. </a:t>
            </a:r>
          </a:p>
          <a:p>
            <a:pPr lvl="1"/>
            <a:r>
              <a:rPr lang="el-GR" dirty="0"/>
              <a:t>Αν δεν </a:t>
            </a:r>
            <a:r>
              <a:rPr lang="el-GR" dirty="0" err="1"/>
              <a:t>προέκυπτε</a:t>
            </a:r>
            <a:r>
              <a:rPr lang="el-GR" dirty="0"/>
              <a:t> πλειοψηφία, ο Άρχων τραβούσε ακόμη 2 πινακίδες. Αν χρειαζόταν, τραβούσε με τη σειρά την 8</a:t>
            </a:r>
            <a:r>
              <a:rPr lang="el-GR" baseline="30000" dirty="0"/>
              <a:t>η</a:t>
            </a:r>
            <a:r>
              <a:rPr lang="el-GR" dirty="0"/>
              <a:t>, την 9</a:t>
            </a:r>
            <a:r>
              <a:rPr lang="el-GR" baseline="30000" dirty="0"/>
              <a:t>η</a:t>
            </a:r>
            <a:r>
              <a:rPr lang="el-GR" dirty="0"/>
              <a:t> και τέλος τη 10</a:t>
            </a:r>
            <a:r>
              <a:rPr lang="el-GR" baseline="30000" dirty="0"/>
              <a:t>η</a:t>
            </a:r>
            <a:r>
              <a:rPr lang="el-GR" dirty="0"/>
              <a:t> πινακίδα, μέχρι να επιτευχθεί πλειοψηφία.</a:t>
            </a:r>
          </a:p>
        </p:txBody>
      </p:sp>
    </p:spTree>
    <p:extLst>
      <p:ext uri="{BB962C8B-B14F-4D97-AF65-F5344CB8AC3E}">
        <p14:creationId xmlns:p14="http://schemas.microsoft.com/office/powerpoint/2010/main" val="282988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80728"/>
          </a:xfrm>
        </p:spPr>
        <p:txBody>
          <a:bodyPr>
            <a:normAutofit/>
          </a:bodyPr>
          <a:lstStyle/>
          <a:p>
            <a:pPr algn="ctr"/>
            <a:r>
              <a:rPr lang="el-GR" dirty="0">
                <a:solidFill>
                  <a:srgbClr val="C00000"/>
                </a:solidFill>
              </a:rPr>
              <a:t>Περικλής και </a:t>
            </a:r>
            <a:r>
              <a:rPr lang="el-GR" i="1" dirty="0">
                <a:solidFill>
                  <a:srgbClr val="C00000"/>
                </a:solidFill>
              </a:rPr>
              <a:t>θεωρικά</a:t>
            </a:r>
            <a:endParaRPr lang="el-GR" dirty="0">
              <a:solidFill>
                <a:srgbClr val="C00000"/>
              </a:solidFill>
            </a:endParaRPr>
          </a:p>
        </p:txBody>
      </p:sp>
      <p:sp>
        <p:nvSpPr>
          <p:cNvPr id="3" name="Content Placeholder 2"/>
          <p:cNvSpPr>
            <a:spLocks noGrp="1"/>
          </p:cNvSpPr>
          <p:nvPr>
            <p:ph idx="1"/>
          </p:nvPr>
        </p:nvSpPr>
        <p:spPr>
          <a:xfrm>
            <a:off x="257175" y="1268760"/>
            <a:ext cx="10410825" cy="5589240"/>
          </a:xfrm>
        </p:spPr>
        <p:txBody>
          <a:bodyPr>
            <a:noAutofit/>
          </a:bodyPr>
          <a:lstStyle/>
          <a:p>
            <a:r>
              <a:rPr lang="el-GR" sz="2500" dirty="0"/>
              <a:t>Μεταξύ 453–430 ο Περικλής εισάγει την αρχή της αποζημίωσης των πολιτικών δραστηριοτήτων εδραιώνοντας έτσι μία από τις συστατικές αρχές της δημοκρατίας: την ισότητα ευκαιριών για όλους εκείνους που ασκούν τα ίδια πολιτικά δικαιώματα. Όλοι έχουν πλέον εμπράκτως ισότιμη πρόσβαση στις πολιτικές διεργασίες. </a:t>
            </a:r>
          </a:p>
          <a:p>
            <a:r>
              <a:rPr lang="el-GR" sz="2500" dirty="0"/>
              <a:t>Την ίδια εποχή ο Περικλής δημιουργεί το θεσμό των </a:t>
            </a:r>
            <a:r>
              <a:rPr lang="el-GR" sz="2500" i="1" dirty="0">
                <a:solidFill>
                  <a:srgbClr val="C00000"/>
                </a:solidFill>
              </a:rPr>
              <a:t>θεωρικών</a:t>
            </a:r>
            <a:r>
              <a:rPr lang="el-GR" sz="2500" dirty="0"/>
              <a:t>, ένα ταμείο ‘λαϊκής διαπαιδαγώγησης’ , που εξασφαλίζει δωρεάν παρακολούθηση των θεαμάτων στους φτωχότερους πολίτες. Οι παραστάσεις αρχαίου δράματος αποτελούσαν ταυτόχρονα και μαθήματα πολιτειακής παιδείας. </a:t>
            </a:r>
          </a:p>
          <a:p>
            <a:r>
              <a:rPr lang="el-GR" sz="2500" dirty="0"/>
              <a:t>Η ολιγαρχική αντιπολίτευση άσκησε κριτική στο θεσμό, διότι έπληττε μετωπικά το μονοπώλιο πρόσβασης της αριστοκρατίας στην ανώτερη μόρφωση. </a:t>
            </a:r>
          </a:p>
        </p:txBody>
      </p:sp>
    </p:spTree>
    <p:extLst>
      <p:ext uri="{BB962C8B-B14F-4D97-AF65-F5344CB8AC3E}">
        <p14:creationId xmlns:p14="http://schemas.microsoft.com/office/powerpoint/2010/main" val="92300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6FBB-69EF-4110-83D4-4B11065543C7}"/>
              </a:ext>
            </a:extLst>
          </p:cNvPr>
          <p:cNvSpPr>
            <a:spLocks noGrp="1"/>
          </p:cNvSpPr>
          <p:nvPr>
            <p:ph type="title"/>
          </p:nvPr>
        </p:nvSpPr>
        <p:spPr>
          <a:xfrm>
            <a:off x="838200" y="0"/>
            <a:ext cx="10515600" cy="1104900"/>
          </a:xfrm>
        </p:spPr>
        <p:txBody>
          <a:bodyPr/>
          <a:lstStyle/>
          <a:p>
            <a:pPr algn="ctr"/>
            <a:r>
              <a:rPr lang="el-GR" dirty="0"/>
              <a:t>Το κοινό των θεατρικών παραστάσεων</a:t>
            </a:r>
          </a:p>
        </p:txBody>
      </p:sp>
      <p:sp>
        <p:nvSpPr>
          <p:cNvPr id="3" name="Content Placeholder 2">
            <a:extLst>
              <a:ext uri="{FF2B5EF4-FFF2-40B4-BE49-F238E27FC236}">
                <a16:creationId xmlns:a16="http://schemas.microsoft.com/office/drawing/2014/main" id="{520E2FAD-8A88-4EFC-BC12-B1CFCC820FD3}"/>
              </a:ext>
            </a:extLst>
          </p:cNvPr>
          <p:cNvSpPr>
            <a:spLocks noGrp="1"/>
          </p:cNvSpPr>
          <p:nvPr>
            <p:ph idx="1"/>
          </p:nvPr>
        </p:nvSpPr>
        <p:spPr>
          <a:xfrm>
            <a:off x="0" y="1219200"/>
            <a:ext cx="12192000" cy="5743575"/>
          </a:xfrm>
        </p:spPr>
        <p:txBody>
          <a:bodyPr>
            <a:normAutofit/>
          </a:bodyPr>
          <a:lstStyle/>
          <a:p>
            <a:r>
              <a:rPr lang="el-GR" dirty="0"/>
              <a:t>Στις θρησκευτικές εορτές, στο πλαίσιο των οποίων διοργανώνονταν οι θεατρικές παραστάσεις, υπήρχε παλλαϊκή συμμετοχή, καθώς συμμετείχαν όχι μόνον οι άρρενες Αθηναίοι πολίτες, οι σύζυγοι και οι κόρες τους, αλλά και οι λοιπές κατηγορίες των κατοίκων της </a:t>
            </a:r>
            <a:r>
              <a:rPr lang="el-GR" dirty="0" err="1"/>
              <a:t>Ατικής</a:t>
            </a:r>
            <a:r>
              <a:rPr lang="el-GR" dirty="0"/>
              <a:t>.</a:t>
            </a:r>
          </a:p>
          <a:p>
            <a:r>
              <a:rPr lang="el-GR" dirty="0"/>
              <a:t>Έτσι, το κοινό των θεατρικών παραστάσεων αποτελείτο από πολίτες, γυναίκες, μετοίκους, ξένους, ακόμη και δούλους. (Πλάτων, </a:t>
            </a:r>
            <a:r>
              <a:rPr lang="el-GR" i="1" dirty="0"/>
              <a:t>Γοργίας – Νόμοι. </a:t>
            </a:r>
            <a:r>
              <a:rPr lang="el-GR" dirty="0"/>
              <a:t>Θεόφραστος,</a:t>
            </a:r>
            <a:r>
              <a:rPr lang="el-GR" i="1" dirty="0"/>
              <a:t>  Χαρακτήρες</a:t>
            </a:r>
            <a:r>
              <a:rPr lang="el-GR" dirty="0"/>
              <a:t>).</a:t>
            </a:r>
            <a:endParaRPr lang="el-GR" i="1" dirty="0"/>
          </a:p>
          <a:p>
            <a:r>
              <a:rPr lang="el-GR" dirty="0"/>
              <a:t>Για την κάθε κατηγορία προβλέπονταν ξεχωριστές θέσεις.</a:t>
            </a:r>
          </a:p>
          <a:p>
            <a:r>
              <a:rPr lang="el-GR" dirty="0"/>
              <a:t>η διάταξη των θέσεων των θεατών αντανακλούσε την πολιτική οργάνωση της αθηναϊκής κοινωνίας.</a:t>
            </a:r>
          </a:p>
          <a:p>
            <a:r>
              <a:rPr lang="el-GR" dirty="0"/>
              <a:t>Στη διάρκεια των παραστάσεων οι θεατές έτρωγαν ξηρούς καρπούς και φρούτα, έπιναν κρασί, και αντιδρούσαν ενεργά με επιδοκιμασίες ή αποδοκιμασίες.</a:t>
            </a:r>
          </a:p>
        </p:txBody>
      </p:sp>
    </p:spTree>
    <p:extLst>
      <p:ext uri="{BB962C8B-B14F-4D97-AF65-F5344CB8AC3E}">
        <p14:creationId xmlns:p14="http://schemas.microsoft.com/office/powerpoint/2010/main" val="24627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04924"/>
          </a:xfrm>
        </p:spPr>
        <p:txBody>
          <a:bodyPr>
            <a:normAutofit/>
          </a:bodyPr>
          <a:lstStyle/>
          <a:p>
            <a:r>
              <a:rPr lang="el-GR" dirty="0">
                <a:solidFill>
                  <a:srgbClr val="7030A0"/>
                </a:solidFill>
              </a:rPr>
              <a:t>Ορισμός τραγωδίας: Αριστοτέλης, </a:t>
            </a:r>
            <a:r>
              <a:rPr lang="el-GR" i="1" dirty="0">
                <a:solidFill>
                  <a:srgbClr val="7030A0"/>
                </a:solidFill>
              </a:rPr>
              <a:t>Ποιητική</a:t>
            </a:r>
            <a:r>
              <a:rPr lang="el-GR" dirty="0">
                <a:solidFill>
                  <a:srgbClr val="7030A0"/>
                </a:solidFill>
              </a:rPr>
              <a:t> </a:t>
            </a:r>
          </a:p>
        </p:txBody>
      </p:sp>
      <p:sp>
        <p:nvSpPr>
          <p:cNvPr id="3" name="Content Placeholder 2"/>
          <p:cNvSpPr>
            <a:spLocks noGrp="1"/>
          </p:cNvSpPr>
          <p:nvPr>
            <p:ph idx="1"/>
          </p:nvPr>
        </p:nvSpPr>
        <p:spPr>
          <a:xfrm>
            <a:off x="533400" y="1700808"/>
            <a:ext cx="10134600" cy="5157192"/>
          </a:xfrm>
        </p:spPr>
        <p:txBody>
          <a:bodyPr>
            <a:normAutofit fontScale="77500" lnSpcReduction="20000"/>
          </a:bodyPr>
          <a:lstStyle/>
          <a:p>
            <a:r>
              <a:rPr lang="el-GR" sz="3700" dirty="0"/>
              <a:t> </a:t>
            </a:r>
            <a:r>
              <a:rPr lang="el-GR" sz="3700" i="1" dirty="0"/>
              <a:t>«Ἔστιν οὖν τραγωδία μίμησις πράξεως σπουδαίας καὶ τελείας, μέγεθος ἐχούσης, ἡδυσμένῳ λόγῳ, χωρὶς ἑκάστῳ τῶν εἰδὼν ἐν τοῖς μορίοις, δρώντων καὶ οὐ δι' ἀπαγγελίας, δι' ἐλέου καὶ φόβου περαίνουσα τὴν τῶν τοιούτων παθημάτων κάθαρσιν». </a:t>
            </a:r>
          </a:p>
          <a:p>
            <a:r>
              <a:rPr lang="el-GR" sz="3700" dirty="0"/>
              <a:t>«Είναι λοιπόν η τραγωδία μίμηση (δηλ. αναπαράσταση επί σκηνής) μιας πράξης σημαντικής και ολοκληρωμένης, με κάποια διάρκεια, με λόγο ποιητικό ("γλυκό" ή "διανθισμένο") και με μέρη διαφορετικά στη μορφή τους, με παράσταση ενεργή και όχι με απαγγελία, η οποία, προκαλώντας τη συμπάθεια και το φόβο του θεατή, τον αποκαθαίρει (λυτρώνει) από παρόμοια ψυχικά συναισθήματα". </a:t>
            </a:r>
          </a:p>
          <a:p>
            <a:r>
              <a:rPr lang="el-GR" sz="3700" dirty="0"/>
              <a:t>Ο θεατής συμπάσχει. Επέρχεται η ‘μέθεξις’. Για το λόγο αυτόν, στο τέλος είναι αναγκαία η </a:t>
            </a:r>
            <a:r>
              <a:rPr lang="el-GR" sz="3700" i="1" dirty="0" err="1"/>
              <a:t>κάθαρσις</a:t>
            </a:r>
            <a:r>
              <a:rPr lang="el-GR" sz="3700" dirty="0"/>
              <a:t>.</a:t>
            </a:r>
          </a:p>
          <a:p>
            <a:pPr marL="0" indent="0">
              <a:buNone/>
            </a:pPr>
            <a:endParaRPr lang="el-GR" dirty="0"/>
          </a:p>
        </p:txBody>
      </p:sp>
    </p:spTree>
    <p:extLst>
      <p:ext uri="{BB962C8B-B14F-4D97-AF65-F5344CB8AC3E}">
        <p14:creationId xmlns:p14="http://schemas.microsoft.com/office/powerpoint/2010/main" val="2277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8249"/>
          </a:xfrm>
        </p:spPr>
        <p:txBody>
          <a:bodyPr/>
          <a:lstStyle/>
          <a:p>
            <a:pPr algn="ctr"/>
            <a:r>
              <a:rPr lang="el-GR" dirty="0">
                <a:solidFill>
                  <a:schemeClr val="accent2">
                    <a:lumMod val="75000"/>
                  </a:schemeClr>
                </a:solidFill>
              </a:rPr>
              <a:t>Δράμα και Διάλογος</a:t>
            </a:r>
          </a:p>
        </p:txBody>
      </p:sp>
      <p:sp>
        <p:nvSpPr>
          <p:cNvPr id="3" name="Content Placeholder 2"/>
          <p:cNvSpPr>
            <a:spLocks noGrp="1"/>
          </p:cNvSpPr>
          <p:nvPr>
            <p:ph idx="1"/>
          </p:nvPr>
        </p:nvSpPr>
        <p:spPr>
          <a:xfrm>
            <a:off x="1" y="1238251"/>
            <a:ext cx="9391650" cy="5619748"/>
          </a:xfrm>
        </p:spPr>
        <p:txBody>
          <a:bodyPr>
            <a:normAutofit/>
          </a:bodyPr>
          <a:lstStyle/>
          <a:p>
            <a:r>
              <a:rPr lang="el-GR" dirty="0"/>
              <a:t>Το αρχαίο δράμα είναι ένα καινούργιο, πρωτότυπο λογοτεχνικό είδος με τους δικούς του κανόνες και τα δικά του γνωρίσματα. </a:t>
            </a:r>
          </a:p>
          <a:p>
            <a:r>
              <a:rPr lang="el-GR" dirty="0"/>
              <a:t>Τα προγενέστερα του δράματος λογοτεχνικά έργα (επικά και λυρικά) ήταν βασισμένα στον μονόλογο. </a:t>
            </a:r>
          </a:p>
          <a:p>
            <a:r>
              <a:rPr lang="el-GR" dirty="0"/>
              <a:t>Οι τραγωδίες και οι κωμωδίες είναι έργα βασισμένα στον διάλογο. </a:t>
            </a:r>
          </a:p>
          <a:p>
            <a:r>
              <a:rPr lang="el-GR" dirty="0"/>
              <a:t>O διάλογος και η διαλεκτική αποτελούν συστατικό στοιχείο της δημοκρατίας. Ο διάλογος του ηθοποιού με το χορό αποτελεί, θα μπορούσαμε να πούμε, μια ‘μαγιά δημοκρατίας’ στην Αθήνα του 6ου </a:t>
            </a:r>
            <a:r>
              <a:rPr lang="el-GR" dirty="0" err="1"/>
              <a:t>αι.π.Χ</a:t>
            </a:r>
            <a:r>
              <a:rPr lang="el-GR" dirty="0"/>
              <a:t>. </a:t>
            </a:r>
          </a:p>
          <a:p>
            <a:r>
              <a:rPr lang="el-GR" dirty="0"/>
              <a:t>Το δράμα αποτελεί ένα μέσον για να θέσει κανείς ερωτήματα σημαντικά για το άτομο, την κοινότητα, τον κόσμο. </a:t>
            </a:r>
          </a:p>
          <a:p>
            <a:endParaRPr lang="el-GR" dirty="0"/>
          </a:p>
        </p:txBody>
      </p:sp>
      <p:pic>
        <p:nvPicPr>
          <p:cNvPr id="4" name="Picture 3">
            <a:extLst>
              <a:ext uri="{FF2B5EF4-FFF2-40B4-BE49-F238E27FC236}">
                <a16:creationId xmlns:a16="http://schemas.microsoft.com/office/drawing/2014/main" id="{7A8A2BBE-0ABF-440C-8617-7F73845890C2}"/>
              </a:ext>
            </a:extLst>
          </p:cNvPr>
          <p:cNvPicPr>
            <a:picLocks noChangeAspect="1"/>
          </p:cNvPicPr>
          <p:nvPr/>
        </p:nvPicPr>
        <p:blipFill>
          <a:blip r:embed="rId2"/>
          <a:stretch>
            <a:fillRect/>
          </a:stretch>
        </p:blipFill>
        <p:spPr>
          <a:xfrm>
            <a:off x="9391651" y="1459028"/>
            <a:ext cx="2895851" cy="4663844"/>
          </a:xfrm>
          <a:prstGeom prst="rect">
            <a:avLst/>
          </a:prstGeom>
        </p:spPr>
      </p:pic>
    </p:spTree>
    <p:extLst>
      <p:ext uri="{BB962C8B-B14F-4D97-AF65-F5344CB8AC3E}">
        <p14:creationId xmlns:p14="http://schemas.microsoft.com/office/powerpoint/2010/main" val="416041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86BE-6E66-4318-8C5E-45BCBC0368A1}"/>
              </a:ext>
            </a:extLst>
          </p:cNvPr>
          <p:cNvSpPr>
            <a:spLocks noGrp="1"/>
          </p:cNvSpPr>
          <p:nvPr>
            <p:ph type="title"/>
          </p:nvPr>
        </p:nvSpPr>
        <p:spPr>
          <a:xfrm>
            <a:off x="838200" y="76202"/>
            <a:ext cx="10515600" cy="1133474"/>
          </a:xfrm>
        </p:spPr>
        <p:txBody>
          <a:bodyPr/>
          <a:lstStyle/>
          <a:p>
            <a:pPr algn="ctr"/>
            <a:r>
              <a:rPr lang="el-GR" dirty="0">
                <a:solidFill>
                  <a:schemeClr val="accent2"/>
                </a:solidFill>
              </a:rPr>
              <a:t>Τα θέματα της τραγωδίας</a:t>
            </a:r>
          </a:p>
        </p:txBody>
      </p:sp>
      <p:sp>
        <p:nvSpPr>
          <p:cNvPr id="3" name="Content Placeholder 2">
            <a:extLst>
              <a:ext uri="{FF2B5EF4-FFF2-40B4-BE49-F238E27FC236}">
                <a16:creationId xmlns:a16="http://schemas.microsoft.com/office/drawing/2014/main" id="{9F07FF27-90E5-489D-AC15-B61364489BB7}"/>
              </a:ext>
            </a:extLst>
          </p:cNvPr>
          <p:cNvSpPr>
            <a:spLocks noGrp="1"/>
          </p:cNvSpPr>
          <p:nvPr>
            <p:ph idx="1"/>
          </p:nvPr>
        </p:nvSpPr>
        <p:spPr>
          <a:xfrm>
            <a:off x="200025" y="1295400"/>
            <a:ext cx="11991975" cy="5486399"/>
          </a:xfrm>
        </p:spPr>
        <p:txBody>
          <a:bodyPr>
            <a:normAutofit/>
          </a:bodyPr>
          <a:lstStyle/>
          <a:p>
            <a:r>
              <a:rPr lang="el-GR" dirty="0"/>
              <a:t>Οι τραγωδοί αντλούν τα θέματά τους κυρίως από θεματικούς κύκλους που βασίζονται σε μύθους του ηρωικού παρελθόντος, οι οποίοι ήταν γνωστοί στους θεατές. </a:t>
            </a:r>
          </a:p>
          <a:p>
            <a:r>
              <a:rPr lang="el-GR" dirty="0"/>
              <a:t>Τρεις είναι οι κύριοι μυθικοί κύκλοι:</a:t>
            </a:r>
          </a:p>
          <a:p>
            <a:r>
              <a:rPr lang="el-GR" dirty="0"/>
              <a:t> Ο </a:t>
            </a:r>
            <a:r>
              <a:rPr lang="el-GR" dirty="0">
                <a:solidFill>
                  <a:schemeClr val="accent2"/>
                </a:solidFill>
              </a:rPr>
              <a:t>Τρωικός</a:t>
            </a:r>
            <a:r>
              <a:rPr lang="el-GR" dirty="0"/>
              <a:t>, που αναφέρεται στα γεγονότα που συνέβησαν πριν από τον Τρωικό Πόλεμο, κατά τη διάρκειά του και έπειτα από τη λήξη του, κατά την επιστροφή των Ελλήνων στις πόλεις τους.</a:t>
            </a:r>
          </a:p>
          <a:p>
            <a:r>
              <a:rPr lang="el-GR" dirty="0"/>
              <a:t>Ο </a:t>
            </a:r>
            <a:r>
              <a:rPr lang="el-GR" dirty="0">
                <a:solidFill>
                  <a:schemeClr val="accent2"/>
                </a:solidFill>
              </a:rPr>
              <a:t>Θηβαϊκός</a:t>
            </a:r>
            <a:r>
              <a:rPr lang="el-GR" dirty="0"/>
              <a:t>, που αναφέρεται στην οικογένεια του </a:t>
            </a:r>
            <a:r>
              <a:rPr lang="el-GR" dirty="0" err="1"/>
              <a:t>Οιδίποδα</a:t>
            </a:r>
            <a:r>
              <a:rPr lang="el-GR" dirty="0"/>
              <a:t>, τους προγόνους του (Λάιος, </a:t>
            </a:r>
            <a:r>
              <a:rPr lang="el-GR" dirty="0" err="1"/>
              <a:t>Λάβδακος</a:t>
            </a:r>
            <a:r>
              <a:rPr lang="el-GR" dirty="0"/>
              <a:t>), τους απογόνους του (Ετεοκλής, Πολυνείκης, Αντιγόνη, Ισμήνη).</a:t>
            </a:r>
          </a:p>
          <a:p>
            <a:r>
              <a:rPr lang="el-GR" dirty="0"/>
              <a:t>Ο </a:t>
            </a:r>
            <a:r>
              <a:rPr lang="el-GR" dirty="0" err="1">
                <a:solidFill>
                  <a:schemeClr val="accent2"/>
                </a:solidFill>
              </a:rPr>
              <a:t>Αργείος</a:t>
            </a:r>
            <a:r>
              <a:rPr lang="el-GR" dirty="0"/>
              <a:t>, που αναφέρεται στην οικογένεια </a:t>
            </a:r>
            <a:r>
              <a:rPr lang="el-GR" dirty="0" err="1"/>
              <a:t>τουΑγαμέμνονα</a:t>
            </a:r>
            <a:r>
              <a:rPr lang="el-GR" dirty="0"/>
              <a:t>, τους προγόνους του (Ατρέας, Θυέστης), τους απογόνους του (Ορέστης, Ηλέκτρα).</a:t>
            </a:r>
          </a:p>
        </p:txBody>
      </p:sp>
    </p:spTree>
    <p:extLst>
      <p:ext uri="{BB962C8B-B14F-4D97-AF65-F5344CB8AC3E}">
        <p14:creationId xmlns:p14="http://schemas.microsoft.com/office/powerpoint/2010/main" val="120143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57299"/>
          </a:xfrm>
        </p:spPr>
        <p:txBody>
          <a:bodyPr/>
          <a:lstStyle/>
          <a:p>
            <a:pPr algn="ctr"/>
            <a:r>
              <a:rPr lang="el-GR" dirty="0">
                <a:solidFill>
                  <a:srgbClr val="C00000"/>
                </a:solidFill>
              </a:rPr>
              <a:t>Τραγωδία και μύθος</a:t>
            </a:r>
          </a:p>
        </p:txBody>
      </p:sp>
      <p:sp>
        <p:nvSpPr>
          <p:cNvPr id="3" name="Content Placeholder 2"/>
          <p:cNvSpPr>
            <a:spLocks noGrp="1"/>
          </p:cNvSpPr>
          <p:nvPr>
            <p:ph idx="1"/>
          </p:nvPr>
        </p:nvSpPr>
        <p:spPr>
          <a:xfrm>
            <a:off x="-1" y="1381126"/>
            <a:ext cx="12125325" cy="5476874"/>
          </a:xfrm>
        </p:spPr>
        <p:txBody>
          <a:bodyPr>
            <a:normAutofit/>
          </a:bodyPr>
          <a:lstStyle/>
          <a:p>
            <a:r>
              <a:rPr lang="el-GR" dirty="0"/>
              <a:t>Ωστόσο οι ποιητές δεν μένουν προσκολλημένοι στο μύθο.</a:t>
            </a:r>
          </a:p>
          <a:p>
            <a:r>
              <a:rPr lang="el-GR" dirty="0"/>
              <a:t>Στην τραγωδία ο μύθος </a:t>
            </a:r>
            <a:r>
              <a:rPr lang="el-GR" dirty="0" err="1"/>
              <a:t>επικαιροποιείται</a:t>
            </a:r>
            <a:r>
              <a:rPr lang="el-GR" dirty="0"/>
              <a:t>. Τίθενται πλέον ζητήματα που απασχολούν την πόλιν, ζητήματα πολιτικής, δικαιοσύνης και φιλοσοφίας. </a:t>
            </a:r>
          </a:p>
          <a:p>
            <a:r>
              <a:rPr lang="el-GR" dirty="0"/>
              <a:t>Πολύ συχνά γίνεται αναφορά σε </a:t>
            </a:r>
            <a:r>
              <a:rPr lang="el-GR" dirty="0">
                <a:solidFill>
                  <a:srgbClr val="C00000"/>
                </a:solidFill>
              </a:rPr>
              <a:t>πολιτικούς και κοινωνικούς θεσμούς της σύγχρονης, κλασικής, εποχής </a:t>
            </a:r>
            <a:r>
              <a:rPr lang="el-GR" dirty="0"/>
              <a:t>και χρησιμοποιείται η </a:t>
            </a:r>
            <a:r>
              <a:rPr lang="el-GR" dirty="0">
                <a:solidFill>
                  <a:srgbClr val="C00000"/>
                </a:solidFill>
              </a:rPr>
              <a:t>νομική ορολογία</a:t>
            </a:r>
            <a:r>
              <a:rPr lang="el-GR" dirty="0"/>
              <a:t> της κλασικής εποχής αναχρονιστικά. </a:t>
            </a:r>
          </a:p>
          <a:p>
            <a:r>
              <a:rPr lang="el-GR" dirty="0"/>
              <a:t>Η νομική ορολογία που χρησιμοποιείται είναι αυτή που το κοινό γνωρίζει και χρησιμοποιεί στην καθημερινότητά του, στις συναλλαγές στην αγορά, στα δικαστήρια, στην Εκκλησία του δήμου.</a:t>
            </a:r>
          </a:p>
          <a:p>
            <a:r>
              <a:rPr lang="el-GR" dirty="0"/>
              <a:t>Σε ορισμένα δράματα, κατ’ εξαίρεση, η υπόθεση δεν βασίζεται σε κάποιον μυθικό κύκλο (π.χ. Αισχύλου </a:t>
            </a:r>
            <a:r>
              <a:rPr lang="el-GR" i="1" dirty="0"/>
              <a:t>Πέρσες</a:t>
            </a:r>
            <a:r>
              <a:rPr lang="el-GR" dirty="0"/>
              <a:t>, Φρυνίχου</a:t>
            </a:r>
            <a:r>
              <a:rPr lang="el-GR" i="1" dirty="0"/>
              <a:t> Μιλήτου άλωσις</a:t>
            </a:r>
            <a:r>
              <a:rPr lang="el-GR" dirty="0"/>
              <a:t>).</a:t>
            </a:r>
          </a:p>
          <a:p>
            <a:endParaRPr lang="el-GR" dirty="0"/>
          </a:p>
          <a:p>
            <a:endParaRPr lang="el-GR" dirty="0"/>
          </a:p>
        </p:txBody>
      </p:sp>
    </p:spTree>
    <p:extLst>
      <p:ext uri="{BB962C8B-B14F-4D97-AF65-F5344CB8AC3E}">
        <p14:creationId xmlns:p14="http://schemas.microsoft.com/office/powerpoint/2010/main" val="2420078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1924"/>
            <a:ext cx="8229600" cy="1285875"/>
          </a:xfrm>
        </p:spPr>
        <p:txBody>
          <a:bodyPr>
            <a:normAutofit fontScale="90000"/>
          </a:bodyPr>
          <a:lstStyle/>
          <a:p>
            <a:pPr algn="ctr"/>
            <a:r>
              <a:rPr lang="el-GR" dirty="0">
                <a:solidFill>
                  <a:srgbClr val="0070C0"/>
                </a:solidFill>
              </a:rPr>
              <a:t>3. Τραγωδία και Δίκαιο</a:t>
            </a:r>
            <a:br>
              <a:rPr lang="el-GR" dirty="0">
                <a:solidFill>
                  <a:srgbClr val="0070C0"/>
                </a:solidFill>
              </a:rPr>
            </a:br>
            <a:endParaRPr lang="el-GR" dirty="0">
              <a:solidFill>
                <a:srgbClr val="0070C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9696" y="1602000"/>
            <a:ext cx="5256000" cy="52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82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95399"/>
          </a:xfrm>
        </p:spPr>
        <p:txBody>
          <a:bodyPr/>
          <a:lstStyle/>
          <a:p>
            <a:pPr algn="ctr"/>
            <a:r>
              <a:rPr lang="el-GR" dirty="0">
                <a:solidFill>
                  <a:srgbClr val="C00000"/>
                </a:solidFill>
              </a:rPr>
              <a:t>Αισχύλου </a:t>
            </a:r>
            <a:r>
              <a:rPr lang="el-GR" i="1" dirty="0">
                <a:solidFill>
                  <a:srgbClr val="C00000"/>
                </a:solidFill>
              </a:rPr>
              <a:t>Ικέτιδες</a:t>
            </a:r>
            <a:endParaRPr lang="el-GR" dirty="0">
              <a:solidFill>
                <a:srgbClr val="C00000"/>
              </a:solidFill>
            </a:endParaRPr>
          </a:p>
        </p:txBody>
      </p:sp>
      <p:sp>
        <p:nvSpPr>
          <p:cNvPr id="3" name="Content Placeholder 2"/>
          <p:cNvSpPr>
            <a:spLocks noGrp="1"/>
          </p:cNvSpPr>
          <p:nvPr>
            <p:ph idx="1"/>
          </p:nvPr>
        </p:nvSpPr>
        <p:spPr>
          <a:xfrm>
            <a:off x="228600" y="1412776"/>
            <a:ext cx="11849100" cy="5328592"/>
          </a:xfrm>
        </p:spPr>
        <p:txBody>
          <a:bodyPr>
            <a:normAutofit/>
          </a:bodyPr>
          <a:lstStyle/>
          <a:p>
            <a:r>
              <a:rPr lang="el-GR" dirty="0"/>
              <a:t>Σε μια από τις πρώτες τραγωδίες του Αισχύλου του έτους 465, τις </a:t>
            </a:r>
            <a:r>
              <a:rPr lang="el-GR" i="1" dirty="0"/>
              <a:t>Ικέτιδες</a:t>
            </a:r>
            <a:r>
              <a:rPr lang="el-GR" dirty="0"/>
              <a:t>, γίνεται αναφορά στο ‘κυρίαρχο χέρι του λαού’ (</a:t>
            </a:r>
            <a:r>
              <a:rPr lang="el-GR" i="1" dirty="0"/>
              <a:t>δήμου κρατοῦσα χείρ</a:t>
            </a:r>
            <a:r>
              <a:rPr lang="el-GR" dirty="0"/>
              <a:t>). </a:t>
            </a:r>
          </a:p>
          <a:p>
            <a:pPr marL="0" indent="0">
              <a:buNone/>
            </a:pPr>
            <a:r>
              <a:rPr lang="en-US" dirty="0"/>
              <a:t>A</a:t>
            </a:r>
            <a:r>
              <a:rPr lang="el-GR" dirty="0"/>
              <a:t>ισχύλος, </a:t>
            </a:r>
            <a:r>
              <a:rPr lang="el-GR" i="1" dirty="0"/>
              <a:t>Ικέτιδες</a:t>
            </a:r>
            <a:r>
              <a:rPr lang="el-GR" dirty="0"/>
              <a:t>, 604 :</a:t>
            </a:r>
          </a:p>
          <a:p>
            <a:pPr marL="0" indent="0">
              <a:buNone/>
            </a:pPr>
            <a:r>
              <a:rPr lang="el-GR" dirty="0"/>
              <a:t>   Χορός :</a:t>
            </a:r>
          </a:p>
          <a:p>
            <a:pPr marL="0" indent="0">
              <a:buNone/>
            </a:pPr>
            <a:r>
              <a:rPr lang="el-GR" dirty="0"/>
              <a:t>     </a:t>
            </a:r>
            <a:r>
              <a:rPr lang="el-GR" i="1" dirty="0"/>
              <a:t>ὦ χαῖρε πρέσβυ, φίλτατ᾽ ἀγγέλλων ἐμοί </a:t>
            </a:r>
          </a:p>
          <a:p>
            <a:pPr marL="0" indent="0">
              <a:buNone/>
            </a:pPr>
            <a:r>
              <a:rPr lang="el-GR" i="1" dirty="0"/>
              <a:t>     ἔνισπε δ᾽ ἡμῖν ποῖ κεκύρωται τέλος, </a:t>
            </a:r>
          </a:p>
          <a:p>
            <a:pPr marL="0" indent="0">
              <a:buNone/>
            </a:pPr>
            <a:r>
              <a:rPr lang="el-GR" i="1" dirty="0"/>
              <a:t>     δήμου κρατοῦσα χεὶρ ὅπῃ πληθύνεται</a:t>
            </a:r>
            <a:r>
              <a:rPr lang="el-GR" dirty="0"/>
              <a:t>. </a:t>
            </a:r>
          </a:p>
          <a:p>
            <a:pPr marL="0" indent="0">
              <a:buNone/>
            </a:pPr>
            <a:r>
              <a:rPr lang="el-GR" sz="3000" dirty="0"/>
              <a:t>(Χαίρε πρέσβη, άγγελε καλών ειδήσεων, αλλά πες μου πού κατέληξε τελικά η απόφαση του κυρίαρχου λαού)</a:t>
            </a:r>
            <a:r>
              <a:rPr lang="el-GR" dirty="0"/>
              <a:t> </a:t>
            </a:r>
          </a:p>
          <a:p>
            <a:r>
              <a:rPr lang="el-GR" dirty="0"/>
              <a:t>Πρόκειται για ποιητική μεταφορά της ψηφοφορίας στην Εκκλησίας του δήμου με ανάταση χειρός. </a:t>
            </a:r>
          </a:p>
          <a:p>
            <a:endParaRPr lang="el-GR" dirty="0"/>
          </a:p>
        </p:txBody>
      </p:sp>
    </p:spTree>
    <p:extLst>
      <p:ext uri="{BB962C8B-B14F-4D97-AF65-F5344CB8AC3E}">
        <p14:creationId xmlns:p14="http://schemas.microsoft.com/office/powerpoint/2010/main" val="9889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52736"/>
          </a:xfrm>
        </p:spPr>
        <p:txBody>
          <a:bodyPr/>
          <a:lstStyle/>
          <a:p>
            <a:pPr algn="ctr"/>
            <a:r>
              <a:rPr lang="el-GR" dirty="0">
                <a:solidFill>
                  <a:srgbClr val="C00000"/>
                </a:solidFill>
              </a:rPr>
              <a:t>Οι ρίζες του θεάτρου</a:t>
            </a:r>
          </a:p>
        </p:txBody>
      </p:sp>
      <p:sp>
        <p:nvSpPr>
          <p:cNvPr id="3" name="Content Placeholder 2"/>
          <p:cNvSpPr>
            <a:spLocks noGrp="1"/>
          </p:cNvSpPr>
          <p:nvPr>
            <p:ph idx="1"/>
          </p:nvPr>
        </p:nvSpPr>
        <p:spPr>
          <a:xfrm>
            <a:off x="66675" y="1052736"/>
            <a:ext cx="12001499" cy="5073427"/>
          </a:xfrm>
        </p:spPr>
        <p:txBody>
          <a:bodyPr/>
          <a:lstStyle/>
          <a:p>
            <a:r>
              <a:rPr lang="el-GR" dirty="0"/>
              <a:t>Οι ρίζες του θεάτρου φτάνουν πολύ βαθιά στο παρελθόν, στις θρησκευτικές τελετές των πρώτων κοινωνιών. </a:t>
            </a:r>
          </a:p>
          <a:p>
            <a:r>
              <a:rPr lang="el-GR" dirty="0"/>
              <a:t>Στην ιστορία του δυτικού πολιτισμού, η αφετηρία της ιστορίας του θεάτρου βρίσκεται στην αρχαία Ελλάδα και ειδικότερα στην Αθήνα. </a:t>
            </a:r>
          </a:p>
          <a:p>
            <a:r>
              <a:rPr lang="el-GR" dirty="0"/>
              <a:t>Τα θέατρα ήταν χώροι ιεροί. </a:t>
            </a:r>
          </a:p>
          <a:p>
            <a:r>
              <a:rPr lang="el-GR" dirty="0"/>
              <a:t>Πέρα όμως από τους χορούς και τα άσματα που αφιερώνονταν στη λατρεία ενός θεού, στην αρχαία Αθήνα για πρώτη φορά έχουμε ερμηνεία όχι από ιερείς, αλλά από ηθοποιούς. </a:t>
            </a:r>
          </a:p>
          <a:p>
            <a:endParaRPr lang="el-GR" dirty="0"/>
          </a:p>
          <a:p>
            <a:endParaRPr lang="el-GR" dirty="0"/>
          </a:p>
        </p:txBody>
      </p:sp>
      <p:pic>
        <p:nvPicPr>
          <p:cNvPr id="4" name="Picture 3">
            <a:extLst>
              <a:ext uri="{FF2B5EF4-FFF2-40B4-BE49-F238E27FC236}">
                <a16:creationId xmlns:a16="http://schemas.microsoft.com/office/drawing/2014/main" id="{C4781C83-07DC-491A-A0EF-54C57A499571}"/>
              </a:ext>
            </a:extLst>
          </p:cNvPr>
          <p:cNvPicPr>
            <a:picLocks noChangeAspect="1"/>
          </p:cNvPicPr>
          <p:nvPr/>
        </p:nvPicPr>
        <p:blipFill rotWithShape="1">
          <a:blip r:embed="rId2"/>
          <a:srcRect l="6295" t="311" r="5113" b="5634"/>
          <a:stretch/>
        </p:blipFill>
        <p:spPr>
          <a:xfrm>
            <a:off x="6469411" y="4202038"/>
            <a:ext cx="3623097" cy="2560320"/>
          </a:xfrm>
          <a:prstGeom prst="rect">
            <a:avLst/>
          </a:prstGeom>
        </p:spPr>
      </p:pic>
    </p:spTree>
    <p:extLst>
      <p:ext uri="{BB962C8B-B14F-4D97-AF65-F5344CB8AC3E}">
        <p14:creationId xmlns:p14="http://schemas.microsoft.com/office/powerpoint/2010/main" val="2307596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5559-2588-48AC-ABA3-E9AF53729E0F}"/>
              </a:ext>
            </a:extLst>
          </p:cNvPr>
          <p:cNvSpPr>
            <a:spLocks noGrp="1"/>
          </p:cNvSpPr>
          <p:nvPr>
            <p:ph type="title"/>
          </p:nvPr>
        </p:nvSpPr>
        <p:spPr/>
        <p:txBody>
          <a:bodyPr/>
          <a:lstStyle/>
          <a:p>
            <a:pPr algn="ctr"/>
            <a:r>
              <a:rPr lang="el-GR" dirty="0">
                <a:solidFill>
                  <a:srgbClr val="FF0000"/>
                </a:solidFill>
              </a:rPr>
              <a:t>Αισχύλου </a:t>
            </a:r>
            <a:r>
              <a:rPr lang="el-GR" i="1" dirty="0">
                <a:solidFill>
                  <a:srgbClr val="FF0000"/>
                </a:solidFill>
              </a:rPr>
              <a:t>Χοηφόροι</a:t>
            </a:r>
            <a:endParaRPr lang="el-GR" dirty="0"/>
          </a:p>
        </p:txBody>
      </p:sp>
      <p:sp>
        <p:nvSpPr>
          <p:cNvPr id="3" name="Content Placeholder 2">
            <a:extLst>
              <a:ext uri="{FF2B5EF4-FFF2-40B4-BE49-F238E27FC236}">
                <a16:creationId xmlns:a16="http://schemas.microsoft.com/office/drawing/2014/main" id="{8E55588F-F68D-41F2-A578-4ABA2F13B793}"/>
              </a:ext>
            </a:extLst>
          </p:cNvPr>
          <p:cNvSpPr>
            <a:spLocks noGrp="1"/>
          </p:cNvSpPr>
          <p:nvPr>
            <p:ph idx="1"/>
          </p:nvPr>
        </p:nvSpPr>
        <p:spPr/>
        <p:txBody>
          <a:bodyPr/>
          <a:lstStyle/>
          <a:p>
            <a:r>
              <a:rPr lang="el-GR" dirty="0"/>
              <a:t>Στις </a:t>
            </a:r>
            <a:r>
              <a:rPr lang="el-GR" i="1" dirty="0"/>
              <a:t>Χοηφόρους</a:t>
            </a:r>
            <a:r>
              <a:rPr lang="el-GR" dirty="0"/>
              <a:t> του Αισχύλου ο Ορέστης λέει στο χορό ότι σκότωσε τον Αίγισθο εφαρμόζοντας τον αθηναϊκό νόμο που έδινε το δικαίωμα στον γιο να φονεύσει εκείνον που διέπραττε μοιχεία με τη μητέρα του.</a:t>
            </a:r>
          </a:p>
          <a:p>
            <a:r>
              <a:rPr lang="el-GR" dirty="0"/>
              <a:t>Ο αθηναϊκός νόμος </a:t>
            </a:r>
            <a:r>
              <a:rPr lang="el-GR" dirty="0" err="1"/>
              <a:t>νόμος</a:t>
            </a:r>
            <a:r>
              <a:rPr lang="el-GR" dirty="0"/>
              <a:t> προϋποθέτει την </a:t>
            </a:r>
            <a:r>
              <a:rPr lang="el-GR" dirty="0" err="1"/>
              <a:t>επ’αυτοφώρω</a:t>
            </a:r>
            <a:r>
              <a:rPr lang="el-GR" dirty="0"/>
              <a:t> σύλληψη του μοιχού, προκειμένου να μην υπάρχει αμφιβολία για το δράστη.</a:t>
            </a:r>
          </a:p>
          <a:p>
            <a:pPr lvl="0"/>
            <a:r>
              <a:rPr lang="el-GR" dirty="0"/>
              <a:t>Η προϋπόθεση αυτή δεν αναφέρεται ρητώς στο έργο, ωστόσο όλοι στο κοινό γνωρίζουν ότι ο Αίγισθος ήταν εραστής της Κλυταιμνήστρας. </a:t>
            </a:r>
          </a:p>
          <a:p>
            <a:endParaRPr lang="el-GR" dirty="0"/>
          </a:p>
        </p:txBody>
      </p:sp>
    </p:spTree>
    <p:extLst>
      <p:ext uri="{BB962C8B-B14F-4D97-AF65-F5344CB8AC3E}">
        <p14:creationId xmlns:p14="http://schemas.microsoft.com/office/powerpoint/2010/main" val="286614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68760"/>
          </a:xfrm>
        </p:spPr>
        <p:txBody>
          <a:bodyPr/>
          <a:lstStyle/>
          <a:p>
            <a:pPr algn="ctr"/>
            <a:r>
              <a:rPr lang="el-GR" dirty="0">
                <a:solidFill>
                  <a:srgbClr val="7030A0"/>
                </a:solidFill>
              </a:rPr>
              <a:t>Αισχύλου </a:t>
            </a:r>
            <a:r>
              <a:rPr lang="el-GR" i="1" dirty="0">
                <a:solidFill>
                  <a:srgbClr val="7030A0"/>
                </a:solidFill>
              </a:rPr>
              <a:t>Ευμενίδες</a:t>
            </a:r>
            <a:endParaRPr lang="el-GR" dirty="0">
              <a:solidFill>
                <a:srgbClr val="7030A0"/>
              </a:solidFill>
            </a:endParaRPr>
          </a:p>
        </p:txBody>
      </p:sp>
      <p:sp>
        <p:nvSpPr>
          <p:cNvPr id="3" name="Content Placeholder 2"/>
          <p:cNvSpPr>
            <a:spLocks noGrp="1"/>
          </p:cNvSpPr>
          <p:nvPr>
            <p:ph idx="1"/>
          </p:nvPr>
        </p:nvSpPr>
        <p:spPr>
          <a:xfrm>
            <a:off x="-1" y="1268761"/>
            <a:ext cx="12296775" cy="5589239"/>
          </a:xfrm>
        </p:spPr>
        <p:txBody>
          <a:bodyPr>
            <a:normAutofit/>
          </a:bodyPr>
          <a:lstStyle/>
          <a:p>
            <a:r>
              <a:rPr lang="el-GR" dirty="0"/>
              <a:t>Οι </a:t>
            </a:r>
            <a:r>
              <a:rPr lang="el-GR" i="1" dirty="0"/>
              <a:t>Ευμενίδες</a:t>
            </a:r>
            <a:r>
              <a:rPr lang="el-GR" dirty="0"/>
              <a:t> είναι έργο βαθύτατα </a:t>
            </a:r>
            <a:r>
              <a:rPr lang="el-GR" dirty="0">
                <a:solidFill>
                  <a:srgbClr val="7030A0"/>
                </a:solidFill>
              </a:rPr>
              <a:t>πολιτικό</a:t>
            </a:r>
            <a:r>
              <a:rPr lang="el-GR" dirty="0"/>
              <a:t>. Αποδίδει αρχετυπικά την προτίμηση της ανθρώπινης κοινωνίας για τη θεσμική οργάνωση απονομής της δικαιοσύνης έναντι της αυτοδικίας, του πρωτόγονου νόμου της ανταπόδοσης.</a:t>
            </a:r>
          </a:p>
          <a:p>
            <a:r>
              <a:rPr lang="el-GR" dirty="0"/>
              <a:t>Στις </a:t>
            </a:r>
            <a:r>
              <a:rPr lang="el-GR" i="1" dirty="0"/>
              <a:t>Ευμενίδες</a:t>
            </a:r>
            <a:r>
              <a:rPr lang="el-GR" dirty="0"/>
              <a:t>, όταν ο Ορέστης προσπέφτει ικέτης στο άγαλμα της Παλλάδος Αθηνάς κυνηγημένος από τις Ερινύες, τις χθόνιες θεότητες που καταδιώκουν τους εγκληματίες, η θεά εμφανίζεται και, προκειμένου να δικάσει τη διαφορά, εγκαινιάζει μια δικαιοδοτική διαδικασία σε ένα δικαστήριο ενόρκων, στο οποίο προεδρεύει η ίδια. </a:t>
            </a:r>
          </a:p>
          <a:p>
            <a:r>
              <a:rPr lang="el-GR" dirty="0"/>
              <a:t>Ιδρύει έτσι το ανώτατο φονικό δικαστήριο των Αθηνών, τον Άρειο Πάγο. </a:t>
            </a:r>
            <a:r>
              <a:rPr lang="el-GR" dirty="0" err="1"/>
              <a:t>Στ</a:t>
            </a:r>
            <a:r>
              <a:rPr lang="el-GR" dirty="0"/>
              <a:t>. 483-4: </a:t>
            </a:r>
            <a:r>
              <a:rPr lang="el-GR" i="1" dirty="0"/>
              <a:t>φόνων </a:t>
            </a:r>
            <a:r>
              <a:rPr lang="el-GR" i="1" dirty="0" err="1"/>
              <a:t>δικαστὰς</a:t>
            </a:r>
            <a:r>
              <a:rPr lang="el-GR" i="1" dirty="0"/>
              <a:t> </a:t>
            </a:r>
            <a:r>
              <a:rPr lang="el-GR" i="1" dirty="0" err="1"/>
              <a:t>ὁρκίους</a:t>
            </a:r>
            <a:r>
              <a:rPr lang="el-GR" i="1" dirty="0"/>
              <a:t> </a:t>
            </a:r>
            <a:r>
              <a:rPr lang="el-GR" i="1" dirty="0" err="1"/>
              <a:t>αἱρουμένη</a:t>
            </a:r>
            <a:r>
              <a:rPr lang="el-GR" i="1" dirty="0"/>
              <a:t>, </a:t>
            </a:r>
            <a:r>
              <a:rPr lang="el-GR" i="1" dirty="0" err="1"/>
              <a:t>θεσμὸν</a:t>
            </a:r>
            <a:r>
              <a:rPr lang="el-GR" i="1" dirty="0"/>
              <a:t> </a:t>
            </a:r>
            <a:r>
              <a:rPr lang="el-GR" i="1" dirty="0" err="1"/>
              <a:t>τὸν</a:t>
            </a:r>
            <a:r>
              <a:rPr lang="el-GR" i="1" dirty="0"/>
              <a:t> </a:t>
            </a:r>
            <a:r>
              <a:rPr lang="el-GR" i="1" dirty="0" err="1"/>
              <a:t>εἰς</a:t>
            </a:r>
            <a:r>
              <a:rPr lang="el-GR" i="1" dirty="0"/>
              <a:t> </a:t>
            </a:r>
            <a:r>
              <a:rPr lang="el-GR" i="1" dirty="0" err="1"/>
              <a:t>ἅπαντ</a:t>
            </a:r>
            <a:r>
              <a:rPr lang="el-GR" i="1" dirty="0"/>
              <a:t>᾽ </a:t>
            </a:r>
            <a:r>
              <a:rPr lang="el-GR" i="1" dirty="0" err="1"/>
              <a:t>ἐγὼ</a:t>
            </a:r>
            <a:r>
              <a:rPr lang="el-GR" i="1" dirty="0"/>
              <a:t> </a:t>
            </a:r>
            <a:r>
              <a:rPr lang="el-GR" i="1" dirty="0" err="1"/>
              <a:t>θήσω</a:t>
            </a:r>
            <a:r>
              <a:rPr lang="el-GR" i="1" dirty="0"/>
              <a:t> </a:t>
            </a:r>
            <a:r>
              <a:rPr lang="el-GR" i="1" dirty="0" err="1"/>
              <a:t>χρόνον</a:t>
            </a:r>
            <a:r>
              <a:rPr lang="el-GR" i="1" dirty="0"/>
              <a:t>. </a:t>
            </a:r>
            <a:endParaRPr lang="el-GR" dirty="0"/>
          </a:p>
          <a:p>
            <a:r>
              <a:rPr lang="el-GR" dirty="0"/>
              <a:t>Οι ένορκοι δικαστές ισοψηφούν και τότε η Αθηνά δίνει την ψήφο της υπέρ του κατηγορουμένου και αθωώνει τον Ορέστη. </a:t>
            </a:r>
          </a:p>
          <a:p>
            <a:endParaRPr lang="el-GR" dirty="0"/>
          </a:p>
          <a:p>
            <a:endParaRPr lang="el-GR" dirty="0"/>
          </a:p>
        </p:txBody>
      </p:sp>
    </p:spTree>
    <p:extLst>
      <p:ext uri="{BB962C8B-B14F-4D97-AF65-F5344CB8AC3E}">
        <p14:creationId xmlns:p14="http://schemas.microsoft.com/office/powerpoint/2010/main" val="297049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200"/>
          </a:xfrm>
        </p:spPr>
        <p:txBody>
          <a:bodyPr/>
          <a:lstStyle/>
          <a:p>
            <a:pPr algn="ctr"/>
            <a:r>
              <a:rPr lang="el-GR" dirty="0">
                <a:solidFill>
                  <a:srgbClr val="C00000"/>
                </a:solidFill>
              </a:rPr>
              <a:t>Σοφοκλέους </a:t>
            </a:r>
            <a:r>
              <a:rPr lang="el-GR" i="1" dirty="0">
                <a:solidFill>
                  <a:srgbClr val="C00000"/>
                </a:solidFill>
              </a:rPr>
              <a:t>Αντιγόνη</a:t>
            </a:r>
            <a:endParaRPr lang="el-GR" dirty="0">
              <a:solidFill>
                <a:srgbClr val="C00000"/>
              </a:solidFill>
            </a:endParaRPr>
          </a:p>
        </p:txBody>
      </p:sp>
      <p:sp>
        <p:nvSpPr>
          <p:cNvPr id="3" name="Content Placeholder 2"/>
          <p:cNvSpPr>
            <a:spLocks noGrp="1"/>
          </p:cNvSpPr>
          <p:nvPr>
            <p:ph idx="1"/>
          </p:nvPr>
        </p:nvSpPr>
        <p:spPr>
          <a:xfrm>
            <a:off x="466724" y="1743074"/>
            <a:ext cx="11315701" cy="4926285"/>
          </a:xfrm>
        </p:spPr>
        <p:txBody>
          <a:bodyPr>
            <a:normAutofit/>
          </a:bodyPr>
          <a:lstStyle/>
          <a:p>
            <a:r>
              <a:rPr lang="el-GR" dirty="0"/>
              <a:t>Στην Αντιγόνη τίθενται τα ζητήματα της </a:t>
            </a:r>
            <a:r>
              <a:rPr lang="el-GR" dirty="0">
                <a:solidFill>
                  <a:srgbClr val="C00000"/>
                </a:solidFill>
              </a:rPr>
              <a:t>έννοιας</a:t>
            </a:r>
            <a:r>
              <a:rPr lang="el-GR" dirty="0"/>
              <a:t> και της </a:t>
            </a:r>
            <a:r>
              <a:rPr lang="el-GR" dirty="0">
                <a:solidFill>
                  <a:srgbClr val="C00000"/>
                </a:solidFill>
              </a:rPr>
              <a:t>ερμηνείας</a:t>
            </a:r>
            <a:r>
              <a:rPr lang="el-GR" dirty="0"/>
              <a:t> του νόμου, της </a:t>
            </a:r>
            <a:r>
              <a:rPr lang="el-GR" dirty="0">
                <a:solidFill>
                  <a:srgbClr val="C00000"/>
                </a:solidFill>
              </a:rPr>
              <a:t>ιεράρχησης</a:t>
            </a:r>
            <a:r>
              <a:rPr lang="el-GR" dirty="0"/>
              <a:t> των κανόνων δικαίου και της </a:t>
            </a:r>
            <a:r>
              <a:rPr lang="el-GR" dirty="0">
                <a:solidFill>
                  <a:srgbClr val="C00000"/>
                </a:solidFill>
              </a:rPr>
              <a:t>νομιμοποίησης</a:t>
            </a:r>
            <a:r>
              <a:rPr lang="el-GR" dirty="0"/>
              <a:t> της εξουσίας ενός βασιλιά. </a:t>
            </a:r>
          </a:p>
          <a:p>
            <a:r>
              <a:rPr lang="el-GR" dirty="0"/>
              <a:t>Στην Αντιγόνη χρησιμοποιείται ο όρος ‘</a:t>
            </a:r>
            <a:r>
              <a:rPr lang="el-GR" i="1" dirty="0"/>
              <a:t>σύγκλητος</a:t>
            </a:r>
            <a:r>
              <a:rPr lang="el-GR" dirty="0"/>
              <a:t>’ για να περιγράψει την έκτακτη σύγκληση της συνέλευσης του λαού. </a:t>
            </a:r>
          </a:p>
          <a:p>
            <a:r>
              <a:rPr lang="el-GR" dirty="0"/>
              <a:t>Ο Σοφοκλής αξιοποιεί τη γνώση του όρου από το κοινό, για να δημιουργήσει, ήδη από την έναρξη του έργου, ατμόσφαιρα κατεπείγοντος που προετοιμάζει την είσοδο του Κρέοντα στη σκηνή. </a:t>
            </a:r>
          </a:p>
          <a:p>
            <a:endParaRPr lang="el-GR" dirty="0"/>
          </a:p>
          <a:p>
            <a:endParaRPr lang="el-GR" dirty="0"/>
          </a:p>
          <a:p>
            <a:endParaRPr lang="el-GR" dirty="0"/>
          </a:p>
        </p:txBody>
      </p:sp>
    </p:spTree>
    <p:extLst>
      <p:ext uri="{BB962C8B-B14F-4D97-AF65-F5344CB8AC3E}">
        <p14:creationId xmlns:p14="http://schemas.microsoft.com/office/powerpoint/2010/main" val="181349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47775"/>
          </a:xfrm>
        </p:spPr>
        <p:txBody>
          <a:bodyPr/>
          <a:lstStyle/>
          <a:p>
            <a:pPr algn="ctr"/>
            <a:r>
              <a:rPr lang="el-GR" dirty="0">
                <a:solidFill>
                  <a:schemeClr val="accent6">
                    <a:lumMod val="75000"/>
                  </a:schemeClr>
                </a:solidFill>
              </a:rPr>
              <a:t>Σοφοκλέους </a:t>
            </a:r>
            <a:r>
              <a:rPr lang="el-GR" i="1" dirty="0">
                <a:solidFill>
                  <a:schemeClr val="accent6">
                    <a:lumMod val="75000"/>
                  </a:schemeClr>
                </a:solidFill>
              </a:rPr>
              <a:t>Οιδίπους τύραννος</a:t>
            </a:r>
          </a:p>
        </p:txBody>
      </p:sp>
      <p:sp>
        <p:nvSpPr>
          <p:cNvPr id="3" name="Content Placeholder 2"/>
          <p:cNvSpPr>
            <a:spLocks noGrp="1"/>
          </p:cNvSpPr>
          <p:nvPr>
            <p:ph idx="1"/>
          </p:nvPr>
        </p:nvSpPr>
        <p:spPr>
          <a:xfrm>
            <a:off x="66675" y="1247775"/>
            <a:ext cx="12125325" cy="5493593"/>
          </a:xfrm>
        </p:spPr>
        <p:txBody>
          <a:bodyPr>
            <a:normAutofit fontScale="92500"/>
          </a:bodyPr>
          <a:lstStyle/>
          <a:p>
            <a:pPr marL="0" indent="0">
              <a:buNone/>
            </a:pPr>
            <a:r>
              <a:rPr lang="el-GR" dirty="0"/>
              <a:t>Στον </a:t>
            </a:r>
            <a:r>
              <a:rPr lang="el-GR" i="1" dirty="0"/>
              <a:t>Οιδίποδα τύραννο </a:t>
            </a:r>
            <a:r>
              <a:rPr lang="el-GR" dirty="0"/>
              <a:t>διακηρύσσεται ότι καταζητείται ο φονιάς του Λαΐου. </a:t>
            </a:r>
            <a:r>
              <a:rPr lang="el-GR" dirty="0" err="1"/>
              <a:t>Στ</a:t>
            </a:r>
            <a:r>
              <a:rPr lang="el-GR" dirty="0"/>
              <a:t>. 236-43:</a:t>
            </a:r>
          </a:p>
          <a:p>
            <a:pPr marL="0" indent="0">
              <a:spcBef>
                <a:spcPts val="0"/>
              </a:spcBef>
              <a:buNone/>
            </a:pPr>
            <a:r>
              <a:rPr lang="el-GR" sz="2800" i="1" dirty="0"/>
              <a:t>	</a:t>
            </a:r>
            <a:r>
              <a:rPr lang="el-GR" sz="2800" i="1" dirty="0" err="1"/>
              <a:t>τὸν</a:t>
            </a:r>
            <a:r>
              <a:rPr lang="el-GR" sz="2800" i="1" dirty="0"/>
              <a:t> </a:t>
            </a:r>
            <a:r>
              <a:rPr lang="el-GR" sz="2800" i="1" dirty="0" err="1"/>
              <a:t>ἄνδρ</a:t>
            </a:r>
            <a:r>
              <a:rPr lang="el-GR" sz="2800" i="1" dirty="0"/>
              <a:t>᾽ </a:t>
            </a:r>
            <a:r>
              <a:rPr lang="el-GR" sz="2800" i="1" dirty="0" err="1"/>
              <a:t>ἀπαυδῶ</a:t>
            </a:r>
            <a:r>
              <a:rPr lang="el-GR" sz="2800" i="1" dirty="0"/>
              <a:t> </a:t>
            </a:r>
            <a:r>
              <a:rPr lang="el-GR" sz="2800" i="1" dirty="0" err="1"/>
              <a:t>τοῦτον</a:t>
            </a:r>
            <a:r>
              <a:rPr lang="el-GR" sz="2800" i="1" dirty="0"/>
              <a:t>, </a:t>
            </a:r>
            <a:r>
              <a:rPr lang="el-GR" sz="2800" i="1" dirty="0" err="1"/>
              <a:t>ὅστις</a:t>
            </a:r>
            <a:r>
              <a:rPr lang="el-GR" sz="2800" i="1" dirty="0"/>
              <a:t> </a:t>
            </a:r>
            <a:r>
              <a:rPr lang="el-GR" sz="2800" i="1" dirty="0" err="1"/>
              <a:t>ἐστί</a:t>
            </a:r>
            <a:r>
              <a:rPr lang="el-GR" sz="2800" i="1" dirty="0"/>
              <a:t>, </a:t>
            </a:r>
            <a:r>
              <a:rPr lang="el-GR" sz="2800" i="1" dirty="0" err="1"/>
              <a:t>γῆς</a:t>
            </a:r>
            <a:endParaRPr lang="el-GR" sz="2800" i="1" dirty="0"/>
          </a:p>
          <a:p>
            <a:pPr marL="0" indent="0">
              <a:spcBef>
                <a:spcPts val="0"/>
              </a:spcBef>
              <a:buNone/>
            </a:pPr>
            <a:r>
              <a:rPr lang="el-GR" sz="2800" i="1" dirty="0"/>
              <a:t>	</a:t>
            </a:r>
            <a:r>
              <a:rPr lang="el-GR" sz="2800" i="1" dirty="0" err="1"/>
              <a:t>τῆσδ</a:t>
            </a:r>
            <a:r>
              <a:rPr lang="el-GR" sz="2800" i="1" dirty="0"/>
              <a:t>᾽, </a:t>
            </a:r>
            <a:r>
              <a:rPr lang="el-GR" sz="2800" i="1" dirty="0" err="1"/>
              <a:t>ἧς</a:t>
            </a:r>
            <a:r>
              <a:rPr lang="el-GR" sz="2800" i="1" dirty="0"/>
              <a:t> </a:t>
            </a:r>
            <a:r>
              <a:rPr lang="el-GR" sz="2800" i="1" dirty="0" err="1"/>
              <a:t>ἐγὼ</a:t>
            </a:r>
            <a:r>
              <a:rPr lang="el-GR" sz="2800" i="1" dirty="0"/>
              <a:t> κράτη τε </a:t>
            </a:r>
            <a:r>
              <a:rPr lang="el-GR" sz="2800" i="1" dirty="0" err="1"/>
              <a:t>καὶ</a:t>
            </a:r>
            <a:r>
              <a:rPr lang="el-GR" sz="2800" i="1" dirty="0"/>
              <a:t> θρόνους νέμω,</a:t>
            </a:r>
          </a:p>
          <a:p>
            <a:pPr marL="0" indent="0">
              <a:spcBef>
                <a:spcPts val="0"/>
              </a:spcBef>
              <a:buNone/>
            </a:pPr>
            <a:r>
              <a:rPr lang="el-GR" sz="2800" i="1" dirty="0"/>
              <a:t>	</a:t>
            </a:r>
            <a:r>
              <a:rPr lang="el-GR" sz="2800" i="1" dirty="0" err="1"/>
              <a:t>μήτ</a:t>
            </a:r>
            <a:r>
              <a:rPr lang="el-GR" sz="2800" i="1" dirty="0"/>
              <a:t>᾽ </a:t>
            </a:r>
            <a:r>
              <a:rPr lang="el-GR" sz="2800" i="1" dirty="0" err="1"/>
              <a:t>εἰσδέχεσθαι</a:t>
            </a:r>
            <a:r>
              <a:rPr lang="el-GR" sz="2800" i="1" dirty="0"/>
              <a:t> μήτε </a:t>
            </a:r>
            <a:r>
              <a:rPr lang="el-GR" sz="2800" i="1" dirty="0" err="1"/>
              <a:t>προσφωνεῖν</a:t>
            </a:r>
            <a:r>
              <a:rPr lang="el-GR" sz="2800" i="1" dirty="0"/>
              <a:t> </a:t>
            </a:r>
            <a:r>
              <a:rPr lang="el-GR" sz="2800" i="1" dirty="0" err="1"/>
              <a:t>τινα</a:t>
            </a:r>
            <a:r>
              <a:rPr lang="el-GR" sz="2800" i="1" dirty="0"/>
              <a:t>,</a:t>
            </a:r>
          </a:p>
          <a:p>
            <a:pPr marL="0" indent="0">
              <a:spcBef>
                <a:spcPts val="0"/>
              </a:spcBef>
              <a:buNone/>
            </a:pPr>
            <a:r>
              <a:rPr lang="el-GR" sz="2800" i="1" dirty="0"/>
              <a:t>	</a:t>
            </a:r>
            <a:r>
              <a:rPr lang="el-GR" sz="2800" i="1" dirty="0" err="1"/>
              <a:t>μήτ</a:t>
            </a:r>
            <a:r>
              <a:rPr lang="el-GR" sz="2800" i="1" dirty="0"/>
              <a:t>᾽ </a:t>
            </a:r>
            <a:r>
              <a:rPr lang="el-GR" sz="2800" i="1" dirty="0" err="1"/>
              <a:t>ἐν</a:t>
            </a:r>
            <a:r>
              <a:rPr lang="el-GR" sz="2800" i="1" dirty="0"/>
              <a:t> </a:t>
            </a:r>
            <a:r>
              <a:rPr lang="el-GR" sz="2800" i="1" dirty="0" err="1"/>
              <a:t>θεῶν</a:t>
            </a:r>
            <a:r>
              <a:rPr lang="el-GR" sz="2800" i="1" dirty="0"/>
              <a:t> </a:t>
            </a:r>
            <a:r>
              <a:rPr lang="el-GR" sz="2800" i="1" dirty="0" err="1"/>
              <a:t>εὐχαῖσι</a:t>
            </a:r>
            <a:r>
              <a:rPr lang="el-GR" sz="2800" i="1" dirty="0"/>
              <a:t> μήτε </a:t>
            </a:r>
            <a:r>
              <a:rPr lang="el-GR" sz="2800" i="1" dirty="0" err="1"/>
              <a:t>θύμασιν</a:t>
            </a:r>
            <a:endParaRPr lang="el-GR" sz="2800" i="1" dirty="0"/>
          </a:p>
          <a:p>
            <a:pPr marL="0" indent="0">
              <a:spcBef>
                <a:spcPts val="0"/>
              </a:spcBef>
              <a:buNone/>
            </a:pPr>
            <a:r>
              <a:rPr lang="el-GR" sz="2800" i="1" dirty="0"/>
              <a:t>	</a:t>
            </a:r>
            <a:r>
              <a:rPr lang="el-GR" sz="2800" i="1" dirty="0" err="1"/>
              <a:t>κοινὸν</a:t>
            </a:r>
            <a:r>
              <a:rPr lang="el-GR" sz="2800" i="1" dirty="0"/>
              <a:t> </a:t>
            </a:r>
            <a:r>
              <a:rPr lang="el-GR" sz="2800" i="1" dirty="0" err="1"/>
              <a:t>ποεῖσθαι</a:t>
            </a:r>
            <a:r>
              <a:rPr lang="el-GR" sz="2800" i="1" dirty="0"/>
              <a:t>, μήτε </a:t>
            </a:r>
            <a:r>
              <a:rPr lang="el-GR" sz="2800" i="1" dirty="0" err="1"/>
              <a:t>χέρνιβας</a:t>
            </a:r>
            <a:r>
              <a:rPr lang="el-GR" sz="2800" i="1" dirty="0"/>
              <a:t> </a:t>
            </a:r>
            <a:r>
              <a:rPr lang="el-GR" sz="2800" i="1" dirty="0" err="1"/>
              <a:t>νέμειν</a:t>
            </a:r>
            <a:r>
              <a:rPr lang="el-GR" sz="2800" i="1" dirty="0"/>
              <a:t>:</a:t>
            </a:r>
          </a:p>
          <a:p>
            <a:pPr marL="0" indent="0">
              <a:spcBef>
                <a:spcPts val="0"/>
              </a:spcBef>
              <a:buNone/>
            </a:pPr>
            <a:r>
              <a:rPr lang="el-GR" sz="2800" i="1" dirty="0"/>
              <a:t>	</a:t>
            </a:r>
            <a:r>
              <a:rPr lang="el-GR" sz="2800" i="1" dirty="0" err="1"/>
              <a:t>ὠθεῖν</a:t>
            </a:r>
            <a:r>
              <a:rPr lang="el-GR" sz="2800" i="1" dirty="0"/>
              <a:t> δ᾽ </a:t>
            </a:r>
            <a:r>
              <a:rPr lang="el-GR" sz="2800" i="1" dirty="0" err="1"/>
              <a:t>ἀπ</a:t>
            </a:r>
            <a:r>
              <a:rPr lang="el-GR" sz="2800" i="1" dirty="0"/>
              <a:t>᾽ </a:t>
            </a:r>
            <a:r>
              <a:rPr lang="el-GR" sz="2800" i="1" dirty="0" err="1"/>
              <a:t>οἴκων</a:t>
            </a:r>
            <a:r>
              <a:rPr lang="el-GR" sz="2800" i="1" dirty="0"/>
              <a:t> πάντας, </a:t>
            </a:r>
            <a:r>
              <a:rPr lang="el-GR" sz="2800" i="1" dirty="0" err="1"/>
              <a:t>ὡς</a:t>
            </a:r>
            <a:r>
              <a:rPr lang="el-GR" sz="2800" i="1" dirty="0"/>
              <a:t> μιάσματος</a:t>
            </a:r>
          </a:p>
          <a:p>
            <a:pPr marL="0" indent="0">
              <a:spcBef>
                <a:spcPts val="0"/>
              </a:spcBef>
              <a:buNone/>
            </a:pPr>
            <a:r>
              <a:rPr lang="el-GR" sz="2800" i="1" dirty="0"/>
              <a:t>	</a:t>
            </a:r>
            <a:r>
              <a:rPr lang="el-GR" sz="2800" i="1" dirty="0" err="1"/>
              <a:t>τοῦδ</a:t>
            </a:r>
            <a:r>
              <a:rPr lang="el-GR" sz="2800" i="1" dirty="0"/>
              <a:t>᾽ </a:t>
            </a:r>
            <a:r>
              <a:rPr lang="el-GR" sz="2800" i="1" dirty="0" err="1"/>
              <a:t>ἡμὶν</a:t>
            </a:r>
            <a:r>
              <a:rPr lang="el-GR" sz="2800" i="1" dirty="0"/>
              <a:t> </a:t>
            </a:r>
            <a:r>
              <a:rPr lang="el-GR" sz="2800" i="1" dirty="0" err="1"/>
              <a:t>ὄντος</a:t>
            </a:r>
            <a:r>
              <a:rPr lang="el-GR" sz="2800" i="1" dirty="0"/>
              <a:t>, </a:t>
            </a:r>
            <a:r>
              <a:rPr lang="el-GR" sz="2800" i="1" dirty="0" err="1"/>
              <a:t>ὡς</a:t>
            </a:r>
            <a:r>
              <a:rPr lang="el-GR" sz="2800" i="1" dirty="0"/>
              <a:t> </a:t>
            </a:r>
            <a:r>
              <a:rPr lang="el-GR" sz="2800" i="1" dirty="0" err="1"/>
              <a:t>τὸ</a:t>
            </a:r>
            <a:r>
              <a:rPr lang="el-GR" sz="2800" i="1" dirty="0"/>
              <a:t> </a:t>
            </a:r>
            <a:r>
              <a:rPr lang="el-GR" sz="2800" i="1" dirty="0" err="1"/>
              <a:t>Πυθικὸν</a:t>
            </a:r>
            <a:r>
              <a:rPr lang="el-GR" sz="2800" i="1" dirty="0"/>
              <a:t> </a:t>
            </a:r>
            <a:r>
              <a:rPr lang="el-GR" sz="2800" i="1" dirty="0" err="1"/>
              <a:t>θεοῦ</a:t>
            </a:r>
            <a:endParaRPr lang="el-GR" sz="2800" i="1" dirty="0"/>
          </a:p>
          <a:p>
            <a:pPr marL="0" indent="0">
              <a:spcBef>
                <a:spcPts val="0"/>
              </a:spcBef>
              <a:buNone/>
            </a:pPr>
            <a:r>
              <a:rPr lang="el-GR" sz="2800" i="1" dirty="0"/>
              <a:t>	</a:t>
            </a:r>
            <a:r>
              <a:rPr lang="el-GR" sz="2800" i="1" dirty="0" err="1"/>
              <a:t>μαντεῖον</a:t>
            </a:r>
            <a:r>
              <a:rPr lang="el-GR" sz="2800" i="1" dirty="0"/>
              <a:t> </a:t>
            </a:r>
            <a:r>
              <a:rPr lang="el-GR" sz="2800" i="1" dirty="0" err="1"/>
              <a:t>ἐξέφηνεν</a:t>
            </a:r>
            <a:r>
              <a:rPr lang="el-GR" sz="2800" i="1" dirty="0"/>
              <a:t> </a:t>
            </a:r>
            <a:r>
              <a:rPr lang="el-GR" sz="2800" i="1" dirty="0" err="1"/>
              <a:t>ἀρτίως</a:t>
            </a:r>
            <a:r>
              <a:rPr lang="el-GR" sz="2800" i="1" dirty="0"/>
              <a:t> </a:t>
            </a:r>
            <a:r>
              <a:rPr lang="el-GR" sz="2800" i="1" dirty="0" err="1"/>
              <a:t>ἐμοί</a:t>
            </a:r>
            <a:endParaRPr lang="el-GR" dirty="0"/>
          </a:p>
          <a:p>
            <a:r>
              <a:rPr lang="el-GR" dirty="0"/>
              <a:t>Πρόκειται για την </a:t>
            </a:r>
            <a:r>
              <a:rPr lang="el-GR" i="1" dirty="0">
                <a:solidFill>
                  <a:schemeClr val="accent6">
                    <a:lumMod val="75000"/>
                  </a:schemeClr>
                </a:solidFill>
              </a:rPr>
              <a:t>πρόρρησιν</a:t>
            </a:r>
            <a:r>
              <a:rPr lang="el-GR" dirty="0"/>
              <a:t> που διακηρύσσει ο </a:t>
            </a:r>
            <a:r>
              <a:rPr lang="el-GR" i="1" dirty="0"/>
              <a:t>άρχων βασιλεύς </a:t>
            </a:r>
            <a:r>
              <a:rPr lang="el-GR" dirty="0"/>
              <a:t>κατά του φερόμενου ως δράστη </a:t>
            </a:r>
            <a:r>
              <a:rPr lang="el-GR" dirty="0">
                <a:solidFill>
                  <a:schemeClr val="accent6">
                    <a:lumMod val="75000"/>
                  </a:schemeClr>
                </a:solidFill>
              </a:rPr>
              <a:t>εκουσίου φόνου</a:t>
            </a:r>
            <a:r>
              <a:rPr lang="el-GR" dirty="0"/>
              <a:t>, ο οποίος θεωρείται μιαρός και για το λόγο αυτόν του απαγορεύεται η παρουσία σε δημόσιους χώρους (</a:t>
            </a:r>
            <a:r>
              <a:rPr lang="el-GR" i="1" dirty="0"/>
              <a:t>εἵργεσθαι των νομίμων</a:t>
            </a:r>
            <a:r>
              <a:rPr lang="el-GR" dirty="0"/>
              <a:t>). </a:t>
            </a:r>
          </a:p>
          <a:p>
            <a:r>
              <a:rPr lang="el-GR" dirty="0"/>
              <a:t>Αριστοτέλους </a:t>
            </a:r>
            <a:r>
              <a:rPr lang="el-GR" i="1" dirty="0"/>
              <a:t>Αθηναίων Πολιτεία </a:t>
            </a:r>
            <a:r>
              <a:rPr lang="el-GR" dirty="0"/>
              <a:t>57.2: </a:t>
            </a:r>
            <a:r>
              <a:rPr lang="el-GR" i="1" dirty="0" err="1"/>
              <a:t>λαγχάνονται</a:t>
            </a:r>
            <a:r>
              <a:rPr lang="el-GR" i="1" dirty="0"/>
              <a:t> δὲ καὶ αἱ τοῦ φόνου δίκαι πᾶσαι πρὸς τοῦτον, καὶ ὁ προαγορεύων εἴργεσθαι τῶν νομίμων οὗτός </a:t>
            </a:r>
            <a:r>
              <a:rPr lang="el-GR" i="1" dirty="0" err="1"/>
              <a:t>ἐστιν</a:t>
            </a:r>
            <a:r>
              <a:rPr lang="el-GR" dirty="0"/>
              <a:t>. </a:t>
            </a:r>
          </a:p>
          <a:p>
            <a:endParaRPr lang="el-GR" dirty="0"/>
          </a:p>
        </p:txBody>
      </p:sp>
    </p:spTree>
    <p:extLst>
      <p:ext uri="{BB962C8B-B14F-4D97-AF65-F5344CB8AC3E}">
        <p14:creationId xmlns:p14="http://schemas.microsoft.com/office/powerpoint/2010/main" val="147937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5"/>
            <a:ext cx="10515600" cy="1352551"/>
          </a:xfrm>
        </p:spPr>
        <p:txBody>
          <a:bodyPr/>
          <a:lstStyle/>
          <a:p>
            <a:pPr algn="ctr"/>
            <a:r>
              <a:rPr lang="el-GR" dirty="0">
                <a:solidFill>
                  <a:srgbClr val="C00000"/>
                </a:solidFill>
              </a:rPr>
              <a:t>Ο παιδευτικός ρόλος της τραγωδίας</a:t>
            </a:r>
          </a:p>
        </p:txBody>
      </p:sp>
      <p:sp>
        <p:nvSpPr>
          <p:cNvPr id="3" name="Content Placeholder 2"/>
          <p:cNvSpPr>
            <a:spLocks noGrp="1"/>
          </p:cNvSpPr>
          <p:nvPr>
            <p:ph idx="1"/>
          </p:nvPr>
        </p:nvSpPr>
        <p:spPr>
          <a:xfrm>
            <a:off x="1703512" y="1600200"/>
            <a:ext cx="8712968" cy="5069160"/>
          </a:xfrm>
        </p:spPr>
        <p:txBody>
          <a:bodyPr>
            <a:normAutofit/>
          </a:bodyPr>
          <a:lstStyle/>
          <a:p>
            <a:r>
              <a:rPr lang="el-GR" dirty="0"/>
              <a:t>Το αρχαίο δράμα έχει κατεξοχήν παιδευτικό χαρακτήρα, διαμορφώνει την κοινή γνώμη και αποτελεί εργαλείο πολιτειακής παιδείας.</a:t>
            </a:r>
          </a:p>
          <a:p>
            <a:r>
              <a:rPr lang="el-GR" dirty="0"/>
              <a:t>Τo θέατρο, οι δικαστικές αίθουσες και η Πνύκα (η εκκλησία του δήμου) συνδέονται με την πολιτική δράση. </a:t>
            </a:r>
          </a:p>
          <a:p>
            <a:r>
              <a:rPr lang="el-GR" dirty="0"/>
              <a:t>Η διαδικασία που περιγράφεται στις </a:t>
            </a:r>
            <a:r>
              <a:rPr lang="el-GR" i="1" dirty="0"/>
              <a:t>Ευμενίδες</a:t>
            </a:r>
            <a:r>
              <a:rPr lang="el-GR" dirty="0"/>
              <a:t> παρέχει στο κοινό που παρακολουθεί, στους Aθηναίους πολίτες, ένα πρότυπο εκπλήρωσης των υποχρεώσεών τους, όταν πιθανόν κάποια στιγμή κατά τη διάρκεια του βίου τους θα κληρώνονταν ως μέλη των αθηναϊκών δικαστηρίων. </a:t>
            </a:r>
          </a:p>
          <a:p>
            <a:endParaRPr lang="el-GR" dirty="0"/>
          </a:p>
        </p:txBody>
      </p:sp>
    </p:spTree>
    <p:extLst>
      <p:ext uri="{BB962C8B-B14F-4D97-AF65-F5344CB8AC3E}">
        <p14:creationId xmlns:p14="http://schemas.microsoft.com/office/powerpoint/2010/main" val="84986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D94EF-1F81-4C24-9215-5F5AF84AAE35}"/>
              </a:ext>
            </a:extLst>
          </p:cNvPr>
          <p:cNvSpPr>
            <a:spLocks noGrp="1"/>
          </p:cNvSpPr>
          <p:nvPr>
            <p:ph type="ctrTitle"/>
          </p:nvPr>
        </p:nvSpPr>
        <p:spPr>
          <a:xfrm>
            <a:off x="2209800" y="92226"/>
            <a:ext cx="7772400" cy="1422249"/>
          </a:xfrm>
        </p:spPr>
        <p:txBody>
          <a:bodyPr/>
          <a:lstStyle/>
          <a:p>
            <a:r>
              <a:rPr lang="el-GR" dirty="0">
                <a:solidFill>
                  <a:srgbClr val="7030A0"/>
                </a:solidFill>
              </a:rPr>
              <a:t>4. Κωμωδία και Δίκαιο</a:t>
            </a:r>
            <a:endParaRPr lang="en-US" dirty="0">
              <a:solidFill>
                <a:srgbClr val="7030A0"/>
              </a:solidFill>
            </a:endParaRPr>
          </a:p>
        </p:txBody>
      </p:sp>
      <p:sp>
        <p:nvSpPr>
          <p:cNvPr id="5" name="Subtitle 4">
            <a:extLst>
              <a:ext uri="{FF2B5EF4-FFF2-40B4-BE49-F238E27FC236}">
                <a16:creationId xmlns:a16="http://schemas.microsoft.com/office/drawing/2014/main" id="{4889ED08-0368-4CD0-91D1-2AE0E3919F69}"/>
              </a:ext>
            </a:extLst>
          </p:cNvPr>
          <p:cNvSpPr>
            <a:spLocks noGrp="1"/>
          </p:cNvSpPr>
          <p:nvPr>
            <p:ph type="subTitle" idx="1"/>
          </p:nvPr>
        </p:nvSpPr>
        <p:spPr>
          <a:xfrm>
            <a:off x="2895600" y="4270649"/>
            <a:ext cx="6400800" cy="1752600"/>
          </a:xfrm>
        </p:spPr>
        <p:txBody>
          <a:bodyPr/>
          <a:lstStyle/>
          <a:p>
            <a:endParaRPr lang="en-US" dirty="0"/>
          </a:p>
        </p:txBody>
      </p:sp>
      <p:pic>
        <p:nvPicPr>
          <p:cNvPr id="6" name="Picture 5">
            <a:extLst>
              <a:ext uri="{FF2B5EF4-FFF2-40B4-BE49-F238E27FC236}">
                <a16:creationId xmlns:a16="http://schemas.microsoft.com/office/drawing/2014/main" id="{DD32510E-80B5-49B6-8EB7-DD848422A848}"/>
              </a:ext>
            </a:extLst>
          </p:cNvPr>
          <p:cNvPicPr>
            <a:picLocks noChangeAspect="1"/>
          </p:cNvPicPr>
          <p:nvPr/>
        </p:nvPicPr>
        <p:blipFill rotWithShape="1">
          <a:blip r:embed="rId2"/>
          <a:srcRect r="2397" b="9145"/>
          <a:stretch/>
        </p:blipFill>
        <p:spPr>
          <a:xfrm>
            <a:off x="4295800" y="1844825"/>
            <a:ext cx="3384376" cy="4735407"/>
          </a:xfrm>
          <a:prstGeom prst="rect">
            <a:avLst/>
          </a:prstGeom>
        </p:spPr>
      </p:pic>
    </p:spTree>
    <p:extLst>
      <p:ext uri="{BB962C8B-B14F-4D97-AF65-F5344CB8AC3E}">
        <p14:creationId xmlns:p14="http://schemas.microsoft.com/office/powerpoint/2010/main" val="1825856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1"/>
            <a:ext cx="10515600" cy="1352549"/>
          </a:xfrm>
        </p:spPr>
        <p:txBody>
          <a:bodyPr>
            <a:normAutofit/>
          </a:bodyPr>
          <a:lstStyle/>
          <a:p>
            <a:pPr algn="ctr"/>
            <a:r>
              <a:rPr lang="el-GR" dirty="0">
                <a:solidFill>
                  <a:srgbClr val="7030A0"/>
                </a:solidFill>
              </a:rPr>
              <a:t>Η νομική ορολογία στον Αριστοφάνη</a:t>
            </a:r>
          </a:p>
        </p:txBody>
      </p:sp>
      <p:sp>
        <p:nvSpPr>
          <p:cNvPr id="3" name="Content Placeholder 2"/>
          <p:cNvSpPr>
            <a:spLocks noGrp="1"/>
          </p:cNvSpPr>
          <p:nvPr>
            <p:ph idx="1"/>
          </p:nvPr>
        </p:nvSpPr>
        <p:spPr>
          <a:xfrm>
            <a:off x="1524000" y="1844824"/>
            <a:ext cx="9144000" cy="4824536"/>
          </a:xfrm>
        </p:spPr>
        <p:txBody>
          <a:bodyPr>
            <a:noAutofit/>
          </a:bodyPr>
          <a:lstStyle/>
          <a:p>
            <a:r>
              <a:rPr lang="el-GR" sz="2600" dirty="0"/>
              <a:t>Στις 11 σωζόμενες κωμωδίες του Αριστοφάνη (από τις 50 περίπου συνολικά), είναι συχνότατη η χρήση των νομικών όρων. </a:t>
            </a:r>
          </a:p>
          <a:p>
            <a:r>
              <a:rPr lang="el-GR" sz="2600" dirty="0"/>
              <a:t>Στους </a:t>
            </a:r>
            <a:r>
              <a:rPr lang="el-GR" sz="2600" i="1" dirty="0"/>
              <a:t>Αχαρνής</a:t>
            </a:r>
            <a:r>
              <a:rPr lang="el-GR" sz="2600" dirty="0"/>
              <a:t>, στις </a:t>
            </a:r>
            <a:r>
              <a:rPr lang="el-GR" sz="2600" i="1" dirty="0"/>
              <a:t>Νεφέλες</a:t>
            </a:r>
            <a:r>
              <a:rPr lang="el-GR" sz="2600" dirty="0"/>
              <a:t>, στους </a:t>
            </a:r>
            <a:r>
              <a:rPr lang="el-GR" sz="2600" i="1" dirty="0"/>
              <a:t>Ιππής</a:t>
            </a:r>
            <a:r>
              <a:rPr lang="el-GR" sz="2600" dirty="0"/>
              <a:t> υπάρχουν δεκάδες νομικοί όροι, πχ. </a:t>
            </a:r>
            <a:r>
              <a:rPr lang="el-GR" sz="2600" i="1" dirty="0"/>
              <a:t>γραφή, διαθήκη, εύθυνα, κλητήρ.</a:t>
            </a:r>
          </a:p>
          <a:p>
            <a:r>
              <a:rPr lang="el-GR" sz="2600" dirty="0"/>
              <a:t>Θεωρείται αυτονόητο ότι το κοινό τούς καταλαβαίνει και δεν τους θεωρεί κάποια απόκρυφη διάλεκτο.</a:t>
            </a:r>
          </a:p>
          <a:p>
            <a:r>
              <a:rPr lang="el-GR" sz="2600" dirty="0"/>
              <a:t>Η νεότερη έρευνα επιβεβαίωσε ότι χρησιμοποιείται η ίδια νομική ορολογία που βρίσκουμε και στις άλλες πηγές του αττικού δικαίου, στους δικανικούς λόγους των αττικών ρητόρων και στις επιγραφές. </a:t>
            </a:r>
          </a:p>
        </p:txBody>
      </p:sp>
    </p:spTree>
    <p:extLst>
      <p:ext uri="{BB962C8B-B14F-4D97-AF65-F5344CB8AC3E}">
        <p14:creationId xmlns:p14="http://schemas.microsoft.com/office/powerpoint/2010/main" val="2556495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274018"/>
          </a:xfrm>
        </p:spPr>
        <p:txBody>
          <a:bodyPr>
            <a:normAutofit/>
          </a:bodyPr>
          <a:lstStyle/>
          <a:p>
            <a:r>
              <a:rPr lang="el-GR" dirty="0">
                <a:solidFill>
                  <a:srgbClr val="7030A0"/>
                </a:solidFill>
              </a:rPr>
              <a:t>Νομική ορολογία και θεατές</a:t>
            </a:r>
          </a:p>
        </p:txBody>
      </p:sp>
      <p:sp>
        <p:nvSpPr>
          <p:cNvPr id="3" name="Content Placeholder 2"/>
          <p:cNvSpPr>
            <a:spLocks noGrp="1"/>
          </p:cNvSpPr>
          <p:nvPr>
            <p:ph idx="1"/>
          </p:nvPr>
        </p:nvSpPr>
        <p:spPr>
          <a:xfrm>
            <a:off x="400049" y="1838324"/>
            <a:ext cx="10925175" cy="5019675"/>
          </a:xfrm>
        </p:spPr>
        <p:txBody>
          <a:bodyPr>
            <a:normAutofit/>
          </a:bodyPr>
          <a:lstStyle/>
          <a:p>
            <a:r>
              <a:rPr lang="el-GR" dirty="0"/>
              <a:t>Άλλωστε, και οι θεατές που παρακολουθούσαν τους δραματικούς αγώνες στα Μεγάλα Διονύσια συμμετείχαν: </a:t>
            </a:r>
          </a:p>
          <a:p>
            <a:pPr lvl="1"/>
            <a:r>
              <a:rPr lang="el-GR" dirty="0"/>
              <a:t>στη νομοπαραγωγική διαδικασία ως μέλη της Εκκλησίας του δήμου,</a:t>
            </a:r>
          </a:p>
          <a:p>
            <a:pPr lvl="1"/>
            <a:r>
              <a:rPr lang="el-GR" dirty="0"/>
              <a:t>στη διακυβέρνηση της πόλεως ως μέλη της Βουλής των Πεντακοσίων ή ως άρχοντες</a:t>
            </a:r>
          </a:p>
          <a:p>
            <a:pPr lvl="1"/>
            <a:r>
              <a:rPr lang="el-GR" dirty="0"/>
              <a:t>στα αθηναϊκά δικαστήρια ως κληρωτοί δικαστές</a:t>
            </a:r>
          </a:p>
          <a:p>
            <a:r>
              <a:rPr lang="el-GR" dirty="0"/>
              <a:t>Ήταν επομένως εξοικειωμένοι με τους νόμους και τη νομική ορολογία, παρά το γεγονός ότι δεν ήταν επαγγελματίες δικαστές ή νομικοί. </a:t>
            </a:r>
          </a:p>
          <a:p>
            <a:endParaRPr lang="el-GR" dirty="0"/>
          </a:p>
          <a:p>
            <a:endParaRPr lang="el-GR" dirty="0"/>
          </a:p>
        </p:txBody>
      </p:sp>
    </p:spTree>
    <p:extLst>
      <p:ext uri="{BB962C8B-B14F-4D97-AF65-F5344CB8AC3E}">
        <p14:creationId xmlns:p14="http://schemas.microsoft.com/office/powerpoint/2010/main" val="803871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33"/>
            <a:ext cx="10515600" cy="1350217"/>
          </a:xfrm>
        </p:spPr>
        <p:txBody>
          <a:bodyPr/>
          <a:lstStyle/>
          <a:p>
            <a:pPr algn="ctr"/>
            <a:r>
              <a:rPr lang="el-GR" dirty="0">
                <a:solidFill>
                  <a:srgbClr val="00B0F0"/>
                </a:solidFill>
              </a:rPr>
              <a:t>Αριστοφάνους </a:t>
            </a:r>
            <a:r>
              <a:rPr lang="el-GR" i="1" dirty="0">
                <a:solidFill>
                  <a:srgbClr val="00B0F0"/>
                </a:solidFill>
              </a:rPr>
              <a:t>Νεφέλαι</a:t>
            </a:r>
            <a:endParaRPr lang="el-GR" dirty="0">
              <a:solidFill>
                <a:srgbClr val="00B0F0"/>
              </a:solidFill>
            </a:endParaRPr>
          </a:p>
        </p:txBody>
      </p:sp>
      <p:sp>
        <p:nvSpPr>
          <p:cNvPr id="3" name="Content Placeholder 2"/>
          <p:cNvSpPr>
            <a:spLocks noGrp="1"/>
          </p:cNvSpPr>
          <p:nvPr>
            <p:ph idx="1"/>
          </p:nvPr>
        </p:nvSpPr>
        <p:spPr>
          <a:xfrm>
            <a:off x="0" y="1247775"/>
            <a:ext cx="12192000" cy="5493593"/>
          </a:xfrm>
        </p:spPr>
        <p:txBody>
          <a:bodyPr>
            <a:normAutofit fontScale="92500" lnSpcReduction="20000"/>
          </a:bodyPr>
          <a:lstStyle/>
          <a:p>
            <a:r>
              <a:rPr lang="el-GR" dirty="0"/>
              <a:t>Η κοινή γνώμη της Αθήνας διαμορφώνεται μέσα από τις θεατρικές παραστάσεις. Δεν είναι τυχαία π.χ. η παρουσίαση του Σωκράτη στις </a:t>
            </a:r>
            <a:r>
              <a:rPr lang="el-GR" i="1" dirty="0"/>
              <a:t>Νεφέλες</a:t>
            </a:r>
            <a:r>
              <a:rPr lang="el-GR" dirty="0"/>
              <a:t> του Αριστοφάνη το 423 π.Χ. </a:t>
            </a:r>
          </a:p>
          <a:p>
            <a:r>
              <a:rPr lang="el-GR" dirty="0"/>
              <a:t>H καρικατούρα του Σωκράτη στις </a:t>
            </a:r>
            <a:r>
              <a:rPr lang="el-GR" i="1" dirty="0"/>
              <a:t>Νεφέλες</a:t>
            </a:r>
            <a:r>
              <a:rPr lang="el-GR" dirty="0"/>
              <a:t> φαίνεται να επηρέασε την κατηγορία σε βάρος του 20 χρόνια αργότερα. Σε κάθε περίπτωση, εξέφρασε ή και διαμόρφωσε σημαντικό μέρος της κοινής γνώμης στην Αθήνα για τον Σωκράτη.</a:t>
            </a:r>
          </a:p>
          <a:p>
            <a:r>
              <a:rPr lang="el-GR" dirty="0"/>
              <a:t>Στόχος του Αριστοφάνη στις </a:t>
            </a:r>
            <a:r>
              <a:rPr lang="el-GR" i="1" dirty="0"/>
              <a:t>Νεφέλες</a:t>
            </a:r>
            <a:r>
              <a:rPr lang="el-GR" dirty="0"/>
              <a:t> είναι οι σοφιστές, οι οποίοι τον 5ο αι. π.Χ. δίδασκαν με αμοιβή στους νέους τη ρητορική τέχνη. </a:t>
            </a:r>
          </a:p>
          <a:p>
            <a:r>
              <a:rPr lang="el-GR" dirty="0"/>
              <a:t>Παρουσιάζει τον Σωκράτη σαν σοφιστή. Ο Σωκράτης του Αριστοφάνη είναι μείγμα φυσικού φιλοσόφου, που ασχολείται με την κοσμολογία και τις φυσικές επιστήμες, όπως οι λεγόμενοι «Προσωκρατικοί», και τυπικού Σοφιστή, που καταπιάνεται με την επιχειρηματολογία και τη ρητορική, με σκοπό να διαστρέψει την αλήθεια και να κάνει τον ήσσονα (άδικο) Λόγο να υπερισχύσει του κρείττονος (δίκαιου) </a:t>
            </a:r>
            <a:r>
              <a:rPr lang="el-GR" i="1" dirty="0"/>
              <a:t>(</a:t>
            </a:r>
            <a:r>
              <a:rPr lang="el-GR" i="1" dirty="0" err="1"/>
              <a:t>τὸν</a:t>
            </a:r>
            <a:r>
              <a:rPr lang="el-GR" i="1" dirty="0"/>
              <a:t> </a:t>
            </a:r>
            <a:r>
              <a:rPr lang="el-GR" i="1" dirty="0" err="1"/>
              <a:t>ἥττω</a:t>
            </a:r>
            <a:r>
              <a:rPr lang="el-GR" i="1" dirty="0"/>
              <a:t> </a:t>
            </a:r>
            <a:r>
              <a:rPr lang="el-GR" i="1" dirty="0" err="1"/>
              <a:t>λόγον</a:t>
            </a:r>
            <a:r>
              <a:rPr lang="el-GR" i="1" dirty="0"/>
              <a:t> </a:t>
            </a:r>
            <a:r>
              <a:rPr lang="el-GR" i="1" dirty="0" err="1"/>
              <a:t>κρείττω</a:t>
            </a:r>
            <a:r>
              <a:rPr lang="el-GR" i="1" dirty="0"/>
              <a:t> </a:t>
            </a:r>
            <a:r>
              <a:rPr lang="el-GR" i="1" dirty="0" err="1"/>
              <a:t>ποιεῖν</a:t>
            </a:r>
            <a:r>
              <a:rPr lang="el-GR" i="1" dirty="0"/>
              <a:t>)</a:t>
            </a:r>
            <a:endParaRPr lang="el-GR" dirty="0"/>
          </a:p>
          <a:p>
            <a:r>
              <a:rPr lang="el-GR" dirty="0"/>
              <a:t>Αποδίδει στη σοφιστική αρνητικές συνέπειες στο χώρο της οικογένειας: </a:t>
            </a:r>
          </a:p>
          <a:p>
            <a:pPr lvl="1"/>
            <a:r>
              <a:rPr lang="el-GR" dirty="0"/>
              <a:t>υπονόμευση των πατροπαράδοτων ηθών και κανόνων, </a:t>
            </a:r>
          </a:p>
          <a:p>
            <a:pPr lvl="1"/>
            <a:r>
              <a:rPr lang="el-GR" dirty="0"/>
              <a:t>κρίση της ηθικής και της πολιτικής στην αθηναϊκή κοινωνία, </a:t>
            </a:r>
          </a:p>
          <a:p>
            <a:pPr lvl="1"/>
            <a:r>
              <a:rPr lang="el-GR" dirty="0"/>
              <a:t>παρακμή του παλαιού εκπαιδευτικού συστήματος</a:t>
            </a:r>
          </a:p>
          <a:p>
            <a:endParaRPr lang="el-GR" dirty="0"/>
          </a:p>
          <a:p>
            <a:endParaRPr lang="el-GR" dirty="0"/>
          </a:p>
        </p:txBody>
      </p:sp>
    </p:spTree>
    <p:extLst>
      <p:ext uri="{BB962C8B-B14F-4D97-AF65-F5344CB8AC3E}">
        <p14:creationId xmlns:p14="http://schemas.microsoft.com/office/powerpoint/2010/main" val="369644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pPr algn="ctr"/>
            <a:r>
              <a:rPr lang="el-GR" dirty="0">
                <a:solidFill>
                  <a:schemeClr val="accent6">
                    <a:lumMod val="75000"/>
                  </a:schemeClr>
                </a:solidFill>
              </a:rPr>
              <a:t>Αριστοφάνους </a:t>
            </a:r>
            <a:r>
              <a:rPr lang="el-GR" i="1" dirty="0">
                <a:solidFill>
                  <a:schemeClr val="accent6">
                    <a:lumMod val="75000"/>
                  </a:schemeClr>
                </a:solidFill>
              </a:rPr>
              <a:t>Σφῆκες</a:t>
            </a:r>
            <a:endParaRPr lang="el-GR" dirty="0">
              <a:solidFill>
                <a:schemeClr val="accent6">
                  <a:lumMod val="75000"/>
                </a:schemeClr>
              </a:solidFill>
            </a:endParaRPr>
          </a:p>
        </p:txBody>
      </p:sp>
      <p:sp>
        <p:nvSpPr>
          <p:cNvPr id="3" name="Content Placeholder 2"/>
          <p:cNvSpPr>
            <a:spLocks noGrp="1"/>
          </p:cNvSpPr>
          <p:nvPr>
            <p:ph idx="1"/>
          </p:nvPr>
        </p:nvSpPr>
        <p:spPr>
          <a:xfrm>
            <a:off x="428625" y="1676400"/>
            <a:ext cx="11229975" cy="4920952"/>
          </a:xfrm>
        </p:spPr>
        <p:txBody>
          <a:bodyPr>
            <a:normAutofit/>
          </a:bodyPr>
          <a:lstStyle/>
          <a:p>
            <a:r>
              <a:rPr lang="el-GR" dirty="0"/>
              <a:t>Η κωμωδία Σ</a:t>
            </a:r>
            <a:r>
              <a:rPr lang="el-GR" i="1" dirty="0"/>
              <a:t>φήκες</a:t>
            </a:r>
            <a:r>
              <a:rPr lang="el-GR" dirty="0"/>
              <a:t> (422) αποτελεί μια παρωδία του αθηναϊκού δικαστηριακού συστήματος. </a:t>
            </a:r>
          </a:p>
          <a:p>
            <a:r>
              <a:rPr lang="el-GR" dirty="0"/>
              <a:t>Σατιρίζει τους δικαστές (Ηλιαστές) και τις αποφάσεις τους. Ο Αριστοφάνης θεωρεί ότι ο ηλιαστικός μισθός ξέφυγε από τον αρχικό στόχο του, που ήταν η εξασφάλιση ίσων ευκαιριών για τη συμμετοχή και φτωχότερων πολιτών στη δικαστική εξουσία, και κατήντησε μέσο βιοπορισμού. </a:t>
            </a:r>
          </a:p>
          <a:p>
            <a:r>
              <a:rPr lang="el-GR" dirty="0"/>
              <a:t>Το αριστοφανικό προφίλ του Ηλιαστή: Οι γέροντες, που γεμίζουν τον κενό τους χρόνο λαμβάνοντας ένα εισόδημα γήρατος. Αυτές οι συνθήκες μπορούν να στηρίξουν κριτική του συστήματος. Προφανώς δεν θα έβρισκαν καμία ανταπόκριση, αν το κοινό αγνοούσε το κρινόμενο δικαιοδοτικό σύστημα. </a:t>
            </a:r>
          </a:p>
        </p:txBody>
      </p:sp>
    </p:spTree>
    <p:extLst>
      <p:ext uri="{BB962C8B-B14F-4D97-AF65-F5344CB8AC3E}">
        <p14:creationId xmlns:p14="http://schemas.microsoft.com/office/powerpoint/2010/main" val="315046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6325"/>
          </a:xfrm>
        </p:spPr>
        <p:txBody>
          <a:bodyPr/>
          <a:lstStyle/>
          <a:p>
            <a:pPr algn="ctr"/>
            <a:r>
              <a:rPr lang="el-GR" dirty="0">
                <a:solidFill>
                  <a:srgbClr val="FF0000"/>
                </a:solidFill>
              </a:rPr>
              <a:t>Απαρχές του δράματος</a:t>
            </a:r>
          </a:p>
        </p:txBody>
      </p:sp>
      <p:sp>
        <p:nvSpPr>
          <p:cNvPr id="3" name="Content Placeholder 2"/>
          <p:cNvSpPr>
            <a:spLocks noGrp="1"/>
          </p:cNvSpPr>
          <p:nvPr>
            <p:ph idx="1"/>
          </p:nvPr>
        </p:nvSpPr>
        <p:spPr>
          <a:xfrm>
            <a:off x="0" y="1190625"/>
            <a:ext cx="12192000" cy="5190703"/>
          </a:xfrm>
        </p:spPr>
        <p:txBody>
          <a:bodyPr>
            <a:normAutofit lnSpcReduction="10000"/>
          </a:bodyPr>
          <a:lstStyle/>
          <a:p>
            <a:r>
              <a:rPr lang="el-GR" dirty="0"/>
              <a:t>Η πρώτη αρχή του δράματος εντοπίζεται στον </a:t>
            </a:r>
            <a:r>
              <a:rPr lang="el-GR" dirty="0">
                <a:solidFill>
                  <a:srgbClr val="FF0000"/>
                </a:solidFill>
              </a:rPr>
              <a:t>διθύραμβο. </a:t>
            </a:r>
          </a:p>
          <a:p>
            <a:r>
              <a:rPr lang="el-GR" dirty="0"/>
              <a:t>Πρόκειται για έναν ύμνο, που τραγουδούσαν σε κυκλικό χορικό σχηματισμό γύρω από το βωμό του Διονύσου 50 άνδρες, αρχικά ιερείς και ακόλουθοι του θεού. </a:t>
            </a:r>
          </a:p>
          <a:p>
            <a:r>
              <a:rPr lang="el-GR" dirty="0"/>
              <a:t>Το περιεχόμενο του διθυράμβου περιλάμβανε αρχικά θέματα από τη ζωή και τη λατρεία του Διονύσου.</a:t>
            </a:r>
          </a:p>
          <a:p>
            <a:r>
              <a:rPr lang="el-GR" dirty="0"/>
              <a:t>Στη συνέχεια διευρύνθηκε και περιέλαβε ιστορίες για ήρωες, θεούς και ημίθεους από τους μυθικούς κύκλους των </a:t>
            </a:r>
            <a:r>
              <a:rPr lang="el-GR" dirty="0" err="1"/>
              <a:t>ελλήνων</a:t>
            </a:r>
            <a:r>
              <a:rPr lang="el-GR" dirty="0"/>
              <a:t>. </a:t>
            </a:r>
          </a:p>
          <a:p>
            <a:r>
              <a:rPr lang="el-GR" dirty="0"/>
              <a:t>Πράξεις των ηρώων, τα πάθη τους, πόλεμοι, έρωτες, γάμοι, μοιχείες, το πεπρωμένο των παιδιών τους που παιδεύονται από τις αμαρτίες των γονιών τους, συγκρούσεις μεταξύ θεών και ανθρώπων, όλα αυτά αποτέλεσαν ανεξάντλητη πηγή δραματικής έντασης. </a:t>
            </a:r>
          </a:p>
          <a:p>
            <a:endParaRPr lang="el-GR" dirty="0"/>
          </a:p>
        </p:txBody>
      </p:sp>
    </p:spTree>
    <p:extLst>
      <p:ext uri="{BB962C8B-B14F-4D97-AF65-F5344CB8AC3E}">
        <p14:creationId xmlns:p14="http://schemas.microsoft.com/office/powerpoint/2010/main" val="4152989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br>
              <a:rPr lang="el-GR" dirty="0"/>
            </a:br>
            <a:r>
              <a:rPr lang="el-GR" sz="3100" dirty="0">
                <a:solidFill>
                  <a:srgbClr val="C00000"/>
                </a:solidFill>
              </a:rPr>
              <a:t>Το 422 π.Χ. ο Αριστοφάνης περιγράφει τα καθήκοντα των δικαστών δια στόματος ενός δούλου, του Bδελυκλέωνος: </a:t>
            </a:r>
            <a:r>
              <a:rPr lang="el-GR" sz="3100" i="1" dirty="0">
                <a:solidFill>
                  <a:srgbClr val="C00000"/>
                </a:solidFill>
              </a:rPr>
              <a:t>Σφήκες</a:t>
            </a:r>
            <a:r>
              <a:rPr lang="el-GR" sz="3100" dirty="0">
                <a:solidFill>
                  <a:srgbClr val="C00000"/>
                </a:solidFill>
              </a:rPr>
              <a:t>, στ. 87–96</a:t>
            </a:r>
            <a:r>
              <a:rPr lang="el-GR" sz="3100" b="1" dirty="0">
                <a:solidFill>
                  <a:srgbClr val="C00000"/>
                </a:solidFill>
              </a:rPr>
              <a:t>:</a:t>
            </a:r>
            <a:endParaRPr lang="el-GR" sz="3100" dirty="0">
              <a:solidFill>
                <a:srgbClr val="C00000"/>
              </a:solidFill>
            </a:endParaRPr>
          </a:p>
        </p:txBody>
      </p:sp>
      <p:sp>
        <p:nvSpPr>
          <p:cNvPr id="10" name="Content Placeholder 9"/>
          <p:cNvSpPr>
            <a:spLocks noGrp="1"/>
          </p:cNvSpPr>
          <p:nvPr>
            <p:ph sz="half" idx="1"/>
          </p:nvPr>
        </p:nvSpPr>
        <p:spPr>
          <a:xfrm>
            <a:off x="1775520" y="2060848"/>
            <a:ext cx="4244280" cy="4536504"/>
          </a:xfrm>
        </p:spPr>
        <p:txBody>
          <a:bodyPr>
            <a:normAutofit fontScale="70000" lnSpcReduction="20000"/>
          </a:bodyPr>
          <a:lstStyle/>
          <a:p>
            <a:endParaRPr lang="el-GR" dirty="0"/>
          </a:p>
          <a:p>
            <a:pPr marL="0" indent="0">
              <a:buNone/>
            </a:pPr>
            <a:r>
              <a:rPr lang="el-GR" sz="3800" dirty="0"/>
              <a:t>[...] Εγώ του αφέντη μου </a:t>
            </a:r>
          </a:p>
          <a:p>
            <a:pPr marL="0" indent="0">
              <a:buNone/>
            </a:pPr>
            <a:r>
              <a:rPr lang="el-GR" sz="3800" dirty="0"/>
              <a:t>θα σας πω την αρρώστια. </a:t>
            </a:r>
          </a:p>
          <a:p>
            <a:pPr marL="0" indent="0">
              <a:buNone/>
            </a:pPr>
            <a:r>
              <a:rPr lang="el-GR" sz="3800" dirty="0"/>
              <a:t>Του αρέσει το δικαστήριο της Ηλιαίας κι όσο κανένας άλλος αγαπάει να κάνει το δικαστή κι όταν δεν πιάνει θέση στον πρώτο πάγκο, βαριαναστενάζει. </a:t>
            </a:r>
          </a:p>
        </p:txBody>
      </p:sp>
      <p:sp>
        <p:nvSpPr>
          <p:cNvPr id="11" name="Content Placeholder 10"/>
          <p:cNvSpPr>
            <a:spLocks noGrp="1"/>
          </p:cNvSpPr>
          <p:nvPr>
            <p:ph sz="half" idx="2"/>
          </p:nvPr>
        </p:nvSpPr>
        <p:spPr>
          <a:xfrm>
            <a:off x="6172200" y="1911927"/>
            <a:ext cx="4038600" cy="4685425"/>
          </a:xfrm>
        </p:spPr>
        <p:txBody>
          <a:bodyPr>
            <a:normAutofit fontScale="70000" lnSpcReduction="20000"/>
          </a:bodyPr>
          <a:lstStyle/>
          <a:p>
            <a:endParaRPr lang="el-GR" dirty="0"/>
          </a:p>
          <a:p>
            <a:pPr marL="0" indent="0">
              <a:buNone/>
            </a:pPr>
            <a:r>
              <a:rPr lang="el-GR" sz="3800" dirty="0"/>
              <a:t>Ύπνος τη νύχτα δεν τον πιάνει μήτε για δείγμα· κι αν τα βλέφαρα σφαλίσει μια στάλα, τότε ο νους του φτερουγίζει όλο το βράδυ στην κλεψύδρα. Απ' τη συνήθεια που 'χει την ψήφο να κρατάει, τα τρία τα δάχτυλά του είναι ενωμένα πάντα, -να, έτσι- κι ως ξυπνά, θαρρείς πως πάει ντουγρού να βάλει στο βωμό λιβάνι, λες κι έχουμε πρωτομηνιά [...] </a:t>
            </a:r>
          </a:p>
        </p:txBody>
      </p:sp>
    </p:spTree>
    <p:extLst>
      <p:ext uri="{BB962C8B-B14F-4D97-AF65-F5344CB8AC3E}">
        <p14:creationId xmlns:p14="http://schemas.microsoft.com/office/powerpoint/2010/main" val="385254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19"/>
            <a:ext cx="10515600" cy="1387669"/>
          </a:xfrm>
        </p:spPr>
        <p:txBody>
          <a:bodyPr/>
          <a:lstStyle/>
          <a:p>
            <a:pPr algn="ctr"/>
            <a:r>
              <a:rPr lang="el-GR" dirty="0">
                <a:solidFill>
                  <a:srgbClr val="FF0000"/>
                </a:solidFill>
              </a:rPr>
              <a:t>Μένανδρος</a:t>
            </a:r>
          </a:p>
        </p:txBody>
      </p:sp>
      <p:sp>
        <p:nvSpPr>
          <p:cNvPr id="3" name="Content Placeholder 2"/>
          <p:cNvSpPr>
            <a:spLocks noGrp="1"/>
          </p:cNvSpPr>
          <p:nvPr>
            <p:ph idx="1"/>
          </p:nvPr>
        </p:nvSpPr>
        <p:spPr>
          <a:xfrm>
            <a:off x="95250" y="1600200"/>
            <a:ext cx="9115425" cy="4781128"/>
          </a:xfrm>
        </p:spPr>
        <p:txBody>
          <a:bodyPr>
            <a:normAutofit/>
          </a:bodyPr>
          <a:lstStyle/>
          <a:p>
            <a:r>
              <a:rPr lang="el-GR" dirty="0"/>
              <a:t>Ο Μένανδρος (342-292 π.Χ.) ήταν ένας από τους σημαντικότερους εκπροσώπους της </a:t>
            </a:r>
            <a:r>
              <a:rPr lang="el-GR" dirty="0">
                <a:solidFill>
                  <a:srgbClr val="FF0000"/>
                </a:solidFill>
              </a:rPr>
              <a:t>Νέας Κωμωδίας.</a:t>
            </a:r>
          </a:p>
          <a:p>
            <a:r>
              <a:rPr lang="el-GR" dirty="0"/>
              <a:t>Στο έργο του Μενάνδρου </a:t>
            </a:r>
            <a:r>
              <a:rPr lang="el-GR" dirty="0" err="1"/>
              <a:t>Ασπίς</a:t>
            </a:r>
            <a:r>
              <a:rPr lang="el-GR" dirty="0"/>
              <a:t>, όλη η πλοκή περιστρέφεται γύρω από τη διαμάχη δυο αδελφών που διεκδικούν μια πλούσια </a:t>
            </a:r>
            <a:r>
              <a:rPr lang="el-GR" i="1" dirty="0"/>
              <a:t>ἐπίκληρο</a:t>
            </a:r>
            <a:r>
              <a:rPr lang="el-GR" dirty="0"/>
              <a:t> (που ήταν ανηψιά τους) και τις επιπλοκές που μπορούσαν να προκύψουν από το θεσμό. </a:t>
            </a:r>
          </a:p>
          <a:p>
            <a:r>
              <a:rPr lang="el-GR" dirty="0"/>
              <a:t>Το έργο θα έχανε κάθε κωμικότητα, αν το κοινό δεν ήταν εξοικειωμένο με το θεσμό της </a:t>
            </a:r>
            <a:r>
              <a:rPr lang="el-GR" i="1" dirty="0"/>
              <a:t>ἐπικλήρου</a:t>
            </a:r>
            <a:r>
              <a:rPr lang="el-GR" dirty="0"/>
              <a:t> και την περίπλοκη νομική του ρύθμιση. </a:t>
            </a:r>
          </a:p>
          <a:p>
            <a:endParaRPr lang="el-GR" dirty="0"/>
          </a:p>
        </p:txBody>
      </p:sp>
      <p:pic>
        <p:nvPicPr>
          <p:cNvPr id="4" name="Picture 3">
            <a:extLst>
              <a:ext uri="{FF2B5EF4-FFF2-40B4-BE49-F238E27FC236}">
                <a16:creationId xmlns:a16="http://schemas.microsoft.com/office/drawing/2014/main" id="{B690DF93-F667-4F30-B1BA-23D92BAEA65A}"/>
              </a:ext>
            </a:extLst>
          </p:cNvPr>
          <p:cNvPicPr>
            <a:picLocks noChangeAspect="1"/>
          </p:cNvPicPr>
          <p:nvPr/>
        </p:nvPicPr>
        <p:blipFill>
          <a:blip r:embed="rId2"/>
          <a:stretch>
            <a:fillRect/>
          </a:stretch>
        </p:blipFill>
        <p:spPr>
          <a:xfrm>
            <a:off x="8950941" y="1600200"/>
            <a:ext cx="3145809" cy="3145809"/>
          </a:xfrm>
          <a:prstGeom prst="rect">
            <a:avLst/>
          </a:prstGeom>
        </p:spPr>
      </p:pic>
    </p:spTree>
    <p:extLst>
      <p:ext uri="{BB962C8B-B14F-4D97-AF65-F5344CB8AC3E}">
        <p14:creationId xmlns:p14="http://schemas.microsoft.com/office/powerpoint/2010/main" val="324052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7030A0"/>
                </a:solidFill>
              </a:rPr>
              <a:t>Παιδευτική λειτουργία δράματος</a:t>
            </a:r>
          </a:p>
        </p:txBody>
      </p:sp>
      <p:sp>
        <p:nvSpPr>
          <p:cNvPr id="3" name="Content Placeholder 2"/>
          <p:cNvSpPr>
            <a:spLocks noGrp="1"/>
          </p:cNvSpPr>
          <p:nvPr>
            <p:ph idx="1"/>
          </p:nvPr>
        </p:nvSpPr>
        <p:spPr/>
        <p:txBody>
          <a:bodyPr/>
          <a:lstStyle/>
          <a:p>
            <a:pPr marL="0" indent="0">
              <a:buNone/>
            </a:pPr>
            <a:endParaRPr lang="el-GR" dirty="0"/>
          </a:p>
          <a:p>
            <a:r>
              <a:rPr lang="el-GR" dirty="0"/>
              <a:t>Η παιδευτική λειτουργία του αρχαίου δράματος εμφανίζεται σε μεγαλύτερο ή μικρότερο βαθμό σε όλα τα έργα που σώζονται μέχρι σήμερα. Ήταν προφανώς και συνειδητή στοχοθεσία των μεγάλων δραματουργών της αρχαιότητας. </a:t>
            </a:r>
          </a:p>
          <a:p>
            <a:endParaRPr lang="el-GR" dirty="0"/>
          </a:p>
        </p:txBody>
      </p:sp>
    </p:spTree>
    <p:extLst>
      <p:ext uri="{BB962C8B-B14F-4D97-AF65-F5344CB8AC3E}">
        <p14:creationId xmlns:p14="http://schemas.microsoft.com/office/powerpoint/2010/main" val="282670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68760"/>
          </a:xfrm>
        </p:spPr>
        <p:txBody>
          <a:bodyPr/>
          <a:lstStyle/>
          <a:p>
            <a:r>
              <a:rPr lang="el-GR" dirty="0"/>
              <a:t>Η διάχυση του αρχαίου δράματος</a:t>
            </a:r>
          </a:p>
        </p:txBody>
      </p:sp>
      <p:sp>
        <p:nvSpPr>
          <p:cNvPr id="3" name="Content Placeholder 2"/>
          <p:cNvSpPr>
            <a:spLocks noGrp="1"/>
          </p:cNvSpPr>
          <p:nvPr>
            <p:ph idx="1"/>
          </p:nvPr>
        </p:nvSpPr>
        <p:spPr>
          <a:xfrm>
            <a:off x="1524000" y="1600200"/>
            <a:ext cx="9144000" cy="5257800"/>
          </a:xfrm>
        </p:spPr>
        <p:txBody>
          <a:bodyPr>
            <a:normAutofit fontScale="92500" lnSpcReduction="10000"/>
          </a:bodyPr>
          <a:lstStyle/>
          <a:p>
            <a:endParaRPr lang="el-GR" dirty="0"/>
          </a:p>
          <a:p>
            <a:endParaRPr lang="el-GR" dirty="0"/>
          </a:p>
          <a:p>
            <a:endParaRPr lang="el-GR" dirty="0"/>
          </a:p>
          <a:p>
            <a:endParaRPr lang="el-GR" dirty="0"/>
          </a:p>
          <a:p>
            <a:endParaRPr lang="el-GR" dirty="0"/>
          </a:p>
          <a:p>
            <a:endParaRPr lang="el-GR" dirty="0"/>
          </a:p>
          <a:p>
            <a:endParaRPr lang="el-GR" dirty="0"/>
          </a:p>
          <a:p>
            <a:pPr marL="0" indent="0">
              <a:buNone/>
            </a:pPr>
            <a:r>
              <a:rPr lang="el-GR" dirty="0"/>
              <a:t>«Ραντεβού στη μάντισσα» (Αρχαιολογικό μουσείο Νάπολης), αρχαίο ψηφιδωτό από τη Σάμο που είχε μεταφερθεί στην Έπαυλη του Κικέρωνα στην Πομπηία και σήμερα φιλοξενείται στο Εθνικό Αρχαιολογικό Μουσείο της Νάπολης. Το ψηφιδωτό παρουσιάζει σκηνή από την κωμωδία «Συναριστώσαι».</a:t>
            </a:r>
          </a:p>
          <a:p>
            <a:endParaRPr lang="el-GR" dirty="0"/>
          </a:p>
        </p:txBody>
      </p:sp>
      <p:pic>
        <p:nvPicPr>
          <p:cNvPr id="4" name="Picture 3" descr="Pompeii - Villa del Cicerone - Mosaic - MAN.jpg"/>
          <p:cNvPicPr/>
          <p:nvPr/>
        </p:nvPicPr>
        <p:blipFill>
          <a:blip r:embed="rId2">
            <a:extLst>
              <a:ext uri="{28A0092B-C50C-407E-A947-70E740481C1C}">
                <a14:useLocalDpi xmlns:a14="http://schemas.microsoft.com/office/drawing/2010/main" val="0"/>
              </a:ext>
            </a:extLst>
          </a:blip>
          <a:srcRect/>
          <a:stretch>
            <a:fillRect/>
          </a:stretch>
        </p:blipFill>
        <p:spPr bwMode="auto">
          <a:xfrm>
            <a:off x="3503712" y="980729"/>
            <a:ext cx="4896544" cy="3719859"/>
          </a:xfrm>
          <a:prstGeom prst="rect">
            <a:avLst/>
          </a:prstGeom>
          <a:noFill/>
          <a:ln>
            <a:noFill/>
          </a:ln>
        </p:spPr>
      </p:pic>
    </p:spTree>
    <p:extLst>
      <p:ext uri="{BB962C8B-B14F-4D97-AF65-F5344CB8AC3E}">
        <p14:creationId xmlns:p14="http://schemas.microsoft.com/office/powerpoint/2010/main" val="3937830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1631504" y="1600200"/>
            <a:ext cx="9036496" cy="5257800"/>
          </a:xfrm>
        </p:spPr>
        <p:txBody>
          <a:bodyPr>
            <a:normAutofit fontScale="92500" lnSpcReduction="10000"/>
          </a:bodyPr>
          <a:lstStyle/>
          <a:p>
            <a:endParaRPr lang="el-GR" dirty="0"/>
          </a:p>
          <a:p>
            <a:endParaRPr lang="el-GR" dirty="0"/>
          </a:p>
          <a:p>
            <a:endParaRPr lang="el-GR" dirty="0"/>
          </a:p>
          <a:p>
            <a:endParaRPr lang="el-GR" dirty="0"/>
          </a:p>
          <a:p>
            <a:endParaRPr lang="el-GR" dirty="0"/>
          </a:p>
          <a:p>
            <a:endParaRPr lang="el-GR" dirty="0"/>
          </a:p>
          <a:p>
            <a:endParaRPr lang="el-GR" dirty="0"/>
          </a:p>
          <a:p>
            <a:pPr marL="0" indent="0">
              <a:buNone/>
            </a:pPr>
            <a:endParaRPr lang="el-GR" dirty="0"/>
          </a:p>
          <a:p>
            <a:pPr marL="0" indent="0">
              <a:buNone/>
            </a:pPr>
            <a:endParaRPr lang="el-GR" sz="2100" dirty="0"/>
          </a:p>
          <a:p>
            <a:pPr marL="0" indent="0">
              <a:buNone/>
            </a:pPr>
            <a:r>
              <a:rPr lang="el-GR" sz="2100" dirty="0"/>
              <a:t>Μουσικός θίασος με ντέφι. Σκηνή από την κωμωδία του Μενάνδρου «Θεοφορούμεναι». Περ. 125-100 π.Χ. από τον Διοσκουρίδη το Σάμιο. Στην αρχαιότητα το ψηφιδωτό ήταν τοποθετημένο στη Σάμο, από όπου ξηλώθηκε και μεταφέρθηκε στην Έπαυλη του Κικέρωνα στην Πομπηία. Εκεί βρέθηκε το 1763 και μεταφέρθηκε στο Εθνικό Αρχαιολογικό Μουσείο της Νάπολι, όπου και φιλοξενείται σήμερα.</a:t>
            </a:r>
          </a:p>
          <a:p>
            <a:endParaRPr lang="el-GR" dirty="0"/>
          </a:p>
        </p:txBody>
      </p:sp>
      <p:pic>
        <p:nvPicPr>
          <p:cNvPr id="4" name="Picture 3" descr="Vagantmusiciansmosaic.jpg"/>
          <p:cNvPicPr/>
          <p:nvPr/>
        </p:nvPicPr>
        <p:blipFill>
          <a:blip r:embed="rId2">
            <a:extLst>
              <a:ext uri="{28A0092B-C50C-407E-A947-70E740481C1C}">
                <a14:useLocalDpi xmlns:a14="http://schemas.microsoft.com/office/drawing/2010/main" val="0"/>
              </a:ext>
            </a:extLst>
          </a:blip>
          <a:srcRect/>
          <a:stretch>
            <a:fillRect/>
          </a:stretch>
        </p:blipFill>
        <p:spPr bwMode="auto">
          <a:xfrm>
            <a:off x="2063552" y="0"/>
            <a:ext cx="8136000" cy="5436000"/>
          </a:xfrm>
          <a:prstGeom prst="rect">
            <a:avLst/>
          </a:prstGeom>
          <a:noFill/>
          <a:ln>
            <a:noFill/>
          </a:ln>
        </p:spPr>
      </p:pic>
    </p:spTree>
    <p:extLst>
      <p:ext uri="{BB962C8B-B14F-4D97-AF65-F5344CB8AC3E}">
        <p14:creationId xmlns:p14="http://schemas.microsoft.com/office/powerpoint/2010/main" val="1529651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D59D-67DA-456B-B585-FB1DC6FAAB29}"/>
              </a:ext>
            </a:extLst>
          </p:cNvPr>
          <p:cNvSpPr>
            <a:spLocks noGrp="1"/>
          </p:cNvSpPr>
          <p:nvPr>
            <p:ph type="title"/>
          </p:nvPr>
        </p:nvSpPr>
        <p:spPr/>
        <p:txBody>
          <a:bodyPr/>
          <a:lstStyle/>
          <a:p>
            <a:pPr algn="ctr"/>
            <a:r>
              <a:rPr lang="el-GR" dirty="0"/>
              <a:t>Βιβλιογραφία</a:t>
            </a:r>
          </a:p>
        </p:txBody>
      </p:sp>
      <p:sp>
        <p:nvSpPr>
          <p:cNvPr id="3" name="Content Placeholder 2">
            <a:extLst>
              <a:ext uri="{FF2B5EF4-FFF2-40B4-BE49-F238E27FC236}">
                <a16:creationId xmlns:a16="http://schemas.microsoft.com/office/drawing/2014/main" id="{F1864282-4D6B-4429-A01C-6F829AF82DF6}"/>
              </a:ext>
            </a:extLst>
          </p:cNvPr>
          <p:cNvSpPr>
            <a:spLocks noGrp="1"/>
          </p:cNvSpPr>
          <p:nvPr>
            <p:ph idx="1"/>
          </p:nvPr>
        </p:nvSpPr>
        <p:spPr/>
        <p:txBody>
          <a:bodyPr/>
          <a:lstStyle/>
          <a:p>
            <a:r>
              <a:rPr lang="el-GR" dirty="0" err="1"/>
              <a:t>Λιαπής</a:t>
            </a:r>
            <a:r>
              <a:rPr lang="el-GR" dirty="0"/>
              <a:t>, Β., </a:t>
            </a:r>
            <a:r>
              <a:rPr lang="el-GR" i="1" dirty="0"/>
              <a:t>Αρχαίο Ελληνικό Θέατρο και Δράμα, </a:t>
            </a:r>
            <a:r>
              <a:rPr lang="el-GR" dirty="0"/>
              <a:t>Ανοικτό διαδικτυακό μάθημα μέσω του</a:t>
            </a:r>
            <a:r>
              <a:rPr lang="el-GR" i="1" dirty="0"/>
              <a:t> </a:t>
            </a:r>
            <a:r>
              <a:rPr lang="el-GR" i="1" dirty="0" err="1"/>
              <a:t>Mathesis</a:t>
            </a:r>
            <a:r>
              <a:rPr lang="el-GR" i="1" dirty="0"/>
              <a:t> </a:t>
            </a:r>
            <a:r>
              <a:rPr lang="el-GR" dirty="0"/>
              <a:t>των ΠΕΚ.</a:t>
            </a:r>
          </a:p>
          <a:p>
            <a:endParaRPr lang="el-GR" dirty="0"/>
          </a:p>
        </p:txBody>
      </p:sp>
    </p:spTree>
    <p:extLst>
      <p:ext uri="{BB962C8B-B14F-4D97-AF65-F5344CB8AC3E}">
        <p14:creationId xmlns:p14="http://schemas.microsoft.com/office/powerpoint/2010/main" val="139368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923925"/>
          </a:xfrm>
        </p:spPr>
        <p:txBody>
          <a:bodyPr/>
          <a:lstStyle/>
          <a:p>
            <a:pPr algn="ctr"/>
            <a:r>
              <a:rPr lang="el-GR" dirty="0">
                <a:solidFill>
                  <a:srgbClr val="C00000"/>
                </a:solidFill>
              </a:rPr>
              <a:t>Θέσπις</a:t>
            </a:r>
          </a:p>
        </p:txBody>
      </p:sp>
      <p:sp>
        <p:nvSpPr>
          <p:cNvPr id="3" name="Content Placeholder 2"/>
          <p:cNvSpPr>
            <a:spLocks noGrp="1"/>
          </p:cNvSpPr>
          <p:nvPr>
            <p:ph idx="1"/>
          </p:nvPr>
        </p:nvSpPr>
        <p:spPr>
          <a:xfrm>
            <a:off x="247650" y="1590674"/>
            <a:ext cx="11849100" cy="5267325"/>
          </a:xfrm>
        </p:spPr>
        <p:txBody>
          <a:bodyPr>
            <a:normAutofit/>
          </a:bodyPr>
          <a:lstStyle/>
          <a:p>
            <a:r>
              <a:rPr lang="el-GR" dirty="0"/>
              <a:t>H πατρότητα του θεάτρου αποδίδεται στον Θέσπι (</a:t>
            </a:r>
            <a:r>
              <a:rPr lang="el-GR" i="1" dirty="0"/>
              <a:t>θέσπια τέχνη</a:t>
            </a:r>
            <a:r>
              <a:rPr lang="el-GR" dirty="0"/>
              <a:t>)</a:t>
            </a:r>
            <a:r>
              <a:rPr lang="en-US" dirty="0"/>
              <a:t>, </a:t>
            </a:r>
            <a:r>
              <a:rPr lang="el-GR" dirty="0"/>
              <a:t>ο οποίος για πρώτη φορά παρουσίασε  τραγωδία στα </a:t>
            </a:r>
            <a:r>
              <a:rPr lang="el-GR" i="1" dirty="0"/>
              <a:t>εν </a:t>
            </a:r>
            <a:r>
              <a:rPr lang="el-GR" i="1" dirty="0" err="1"/>
              <a:t>άστει</a:t>
            </a:r>
            <a:r>
              <a:rPr lang="el-GR" i="1" dirty="0"/>
              <a:t> </a:t>
            </a:r>
            <a:r>
              <a:rPr lang="el-GR" dirty="0"/>
              <a:t>Διονύσια κατά την 61η Ολυμπιάδα (536-532 π.Χ.).</a:t>
            </a:r>
          </a:p>
          <a:p>
            <a:pPr>
              <a:spcBef>
                <a:spcPts val="0"/>
              </a:spcBef>
            </a:pPr>
            <a:r>
              <a:rPr lang="el-GR" dirty="0"/>
              <a:t>Η μεγάλη καινοτομία του Θέσπιδος ήταν ότι απέσπασε τον </a:t>
            </a:r>
            <a:r>
              <a:rPr lang="el-GR" i="1" dirty="0" err="1"/>
              <a:t>ἐξάρχοντα</a:t>
            </a:r>
            <a:r>
              <a:rPr lang="el-GR" i="1" dirty="0"/>
              <a:t> </a:t>
            </a:r>
            <a:r>
              <a:rPr lang="el-GR" dirty="0"/>
              <a:t>από το σύνολο του διθυραμβικού χορού, και άνοιξε διάλογο με το Χορό, με άλλο μέτρο και διαφορετική μελωδία από του Χορού. Εκτός από </a:t>
            </a:r>
          </a:p>
          <a:p>
            <a:pPr marL="0" indent="0">
              <a:spcBef>
                <a:spcPts val="0"/>
              </a:spcBef>
              <a:buNone/>
            </a:pPr>
            <a:r>
              <a:rPr lang="el-GR" dirty="0"/>
              <a:t>   πρώτος θιασάρχης, έγινε </a:t>
            </a:r>
            <a:r>
              <a:rPr lang="el-GR" dirty="0">
                <a:solidFill>
                  <a:srgbClr val="C00000"/>
                </a:solidFill>
              </a:rPr>
              <a:t>ο πρώτος ηθοποιός – </a:t>
            </a:r>
            <a:r>
              <a:rPr lang="el-GR" i="1" dirty="0" err="1"/>
              <a:t>ὑποκριτής</a:t>
            </a:r>
            <a:r>
              <a:rPr lang="el-GR" i="1" dirty="0"/>
              <a:t>, </a:t>
            </a:r>
          </a:p>
          <a:p>
            <a:pPr marL="0" indent="0">
              <a:spcBef>
                <a:spcPts val="0"/>
              </a:spcBef>
              <a:buNone/>
            </a:pPr>
            <a:r>
              <a:rPr lang="el-GR" i="1" dirty="0"/>
              <a:t>   </a:t>
            </a:r>
            <a:r>
              <a:rPr lang="el-GR" dirty="0"/>
              <a:t>επειδή στο διάλογο με το χορό αποκρινόταν (</a:t>
            </a:r>
            <a:r>
              <a:rPr lang="el-GR" i="1" dirty="0" err="1"/>
              <a:t>ὑπεκρίνετο</a:t>
            </a:r>
            <a:r>
              <a:rPr lang="el-GR" i="1" dirty="0"/>
              <a:t>)</a:t>
            </a:r>
            <a:r>
              <a:rPr lang="el-GR" dirty="0"/>
              <a:t> </a:t>
            </a:r>
          </a:p>
          <a:p>
            <a:pPr marL="0" indent="0">
              <a:spcBef>
                <a:spcPts val="0"/>
              </a:spcBef>
              <a:buNone/>
            </a:pPr>
            <a:r>
              <a:rPr lang="el-GR" dirty="0"/>
              <a:t>   στις ερωτήσεις του.</a:t>
            </a:r>
          </a:p>
        </p:txBody>
      </p:sp>
      <p:pic>
        <p:nvPicPr>
          <p:cNvPr id="4" name="Picture 3">
            <a:extLst>
              <a:ext uri="{FF2B5EF4-FFF2-40B4-BE49-F238E27FC236}">
                <a16:creationId xmlns:a16="http://schemas.microsoft.com/office/drawing/2014/main" id="{C6332FD8-0F16-44C3-890E-281D7522CDFF}"/>
              </a:ext>
            </a:extLst>
          </p:cNvPr>
          <p:cNvPicPr>
            <a:picLocks noChangeAspect="1"/>
          </p:cNvPicPr>
          <p:nvPr/>
        </p:nvPicPr>
        <p:blipFill>
          <a:blip r:embed="rId2"/>
          <a:stretch>
            <a:fillRect/>
          </a:stretch>
        </p:blipFill>
        <p:spPr>
          <a:xfrm>
            <a:off x="9239250" y="3514725"/>
            <a:ext cx="2857500" cy="3219450"/>
          </a:xfrm>
          <a:prstGeom prst="rect">
            <a:avLst/>
          </a:prstGeom>
        </p:spPr>
      </p:pic>
    </p:spTree>
    <p:extLst>
      <p:ext uri="{BB962C8B-B14F-4D97-AF65-F5344CB8AC3E}">
        <p14:creationId xmlns:p14="http://schemas.microsoft.com/office/powerpoint/2010/main" val="418690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pPr algn="ctr"/>
            <a:r>
              <a:rPr lang="el-GR" dirty="0">
                <a:solidFill>
                  <a:srgbClr val="C00000"/>
                </a:solidFill>
              </a:rPr>
              <a:t>Διόνυσος ο Ελευθερεύς</a:t>
            </a:r>
          </a:p>
        </p:txBody>
      </p:sp>
      <p:sp>
        <p:nvSpPr>
          <p:cNvPr id="3" name="Content Placeholder 2"/>
          <p:cNvSpPr>
            <a:spLocks noGrp="1"/>
          </p:cNvSpPr>
          <p:nvPr>
            <p:ph idx="1"/>
          </p:nvPr>
        </p:nvSpPr>
        <p:spPr>
          <a:xfrm>
            <a:off x="104774" y="1009650"/>
            <a:ext cx="12087225" cy="5704334"/>
          </a:xfrm>
        </p:spPr>
        <p:txBody>
          <a:bodyPr>
            <a:noAutofit/>
          </a:bodyPr>
          <a:lstStyle/>
          <a:p>
            <a:r>
              <a:rPr lang="el-GR" sz="2200" dirty="0"/>
              <a:t>Η λατρεία του Διονύσου (Ανατολικής - θρακικής προέλευσης; Προελληνική;) διαδόθηκε από τις </a:t>
            </a:r>
            <a:r>
              <a:rPr lang="el-GR" sz="2200" dirty="0" err="1"/>
              <a:t>Ελευθερές</a:t>
            </a:r>
            <a:r>
              <a:rPr lang="el-GR" sz="2200" dirty="0"/>
              <a:t> (βοιωτική πόλη στον Κιθαιρώνα, πέρασε στον έλεγχο των Αθηναίων τον 6ο αιώνα π.Χ.)</a:t>
            </a:r>
          </a:p>
          <a:p>
            <a:r>
              <a:rPr lang="el-GR" sz="2200" dirty="0"/>
              <a:t>Ο Διόνυσος, ο αιώνιος έφηβος, θεός του κρασιού, του ξεφαντώματος, γεμάτος ενέργεια, συμβολίζει τη μεταμορφωτική δύναμη του παιχνιδιού, τη χαρά της ζωής. </a:t>
            </a:r>
          </a:p>
          <a:p>
            <a:r>
              <a:rPr lang="el-GR" sz="2200" dirty="0"/>
              <a:t>Επί Πεισιστράτου (561-527) μεταφέρθηκε από τις Ελευθερές στην Ακρόπολη το ξόανο του Διονύσου και χτίστηκε ναός στις νοτιοανατολικές υπώρειες του λόφου αφιερωμένος στον Διόνυσο τον </a:t>
            </a:r>
            <a:r>
              <a:rPr lang="el-GR" sz="2200" dirty="0" err="1"/>
              <a:t>Ελευθερέα</a:t>
            </a:r>
            <a:r>
              <a:rPr lang="el-GR" sz="2200" dirty="0"/>
              <a:t> («με καταγωγή από τις Ελευθερές»; «απελευθερωτή από τις αναστολές, ελεύθερο εκφραστή των ανθρώπινων παθών, του γλεντιού και του ξεφαντώματος»;) </a:t>
            </a:r>
          </a:p>
          <a:p>
            <a:r>
              <a:rPr lang="el-GR" sz="2200" dirty="0"/>
              <a:t>Δεν είναι τυχαίο που ένας τύραννος εγκαινιάζει τη λατρεία αυτού του </a:t>
            </a:r>
          </a:p>
          <a:p>
            <a:pPr marL="0" indent="0">
              <a:spcBef>
                <a:spcPts val="0"/>
              </a:spcBef>
              <a:buNone/>
            </a:pPr>
            <a:r>
              <a:rPr lang="el-GR" sz="2200" dirty="0"/>
              <a:t>   νέου θεού, τόσο αγαπητού στον απλό λαό, που ξεφεύγει από την </a:t>
            </a:r>
          </a:p>
          <a:p>
            <a:pPr marL="0" indent="0">
              <a:spcBef>
                <a:spcPts val="0"/>
              </a:spcBef>
              <a:buNone/>
            </a:pPr>
            <a:r>
              <a:rPr lang="el-GR" sz="2200" dirty="0"/>
              <a:t>   επίσημη λατρεία των θεών του Ολύμπου, την αντιπροσωπευτική της </a:t>
            </a:r>
          </a:p>
          <a:p>
            <a:pPr marL="0" indent="0">
              <a:spcBef>
                <a:spcPts val="0"/>
              </a:spcBef>
              <a:buNone/>
            </a:pPr>
            <a:r>
              <a:rPr lang="el-GR" sz="2200" dirty="0"/>
              <a:t>   αριστοκρατίας. «Άνοιγμα στις λαϊκές μάζες». </a:t>
            </a:r>
          </a:p>
          <a:p>
            <a:r>
              <a:rPr lang="el-GR" sz="2200" dirty="0"/>
              <a:t>Σε ανάμνηση της άφιξης του Διονύσου από τις Ελευθερές στην Αθήνα, </a:t>
            </a:r>
          </a:p>
          <a:p>
            <a:pPr marL="0" indent="0">
              <a:spcBef>
                <a:spcPts val="0"/>
              </a:spcBef>
              <a:buNone/>
            </a:pPr>
            <a:r>
              <a:rPr lang="el-GR" sz="2200" dirty="0"/>
              <a:t>    γινόταν κάθε χρόνο η συμβολική αναπαράσταση του ταξιδιού του. </a:t>
            </a:r>
          </a:p>
        </p:txBody>
      </p:sp>
      <p:pic>
        <p:nvPicPr>
          <p:cNvPr id="4" name="Picture 3">
            <a:extLst>
              <a:ext uri="{FF2B5EF4-FFF2-40B4-BE49-F238E27FC236}">
                <a16:creationId xmlns:a16="http://schemas.microsoft.com/office/drawing/2014/main" id="{5626D3E8-5DC7-4B70-A44A-67CEAB33BF07}"/>
              </a:ext>
            </a:extLst>
          </p:cNvPr>
          <p:cNvPicPr>
            <a:picLocks noChangeAspect="1"/>
          </p:cNvPicPr>
          <p:nvPr/>
        </p:nvPicPr>
        <p:blipFill>
          <a:blip r:embed="rId2"/>
          <a:stretch>
            <a:fillRect/>
          </a:stretch>
        </p:blipFill>
        <p:spPr>
          <a:xfrm>
            <a:off x="8985641" y="3608834"/>
            <a:ext cx="3206359" cy="3200400"/>
          </a:xfrm>
          <a:prstGeom prst="rect">
            <a:avLst/>
          </a:prstGeom>
        </p:spPr>
      </p:pic>
    </p:spTree>
    <p:extLst>
      <p:ext uri="{BB962C8B-B14F-4D97-AF65-F5344CB8AC3E}">
        <p14:creationId xmlns:p14="http://schemas.microsoft.com/office/powerpoint/2010/main" val="120942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33474"/>
          </a:xfrm>
        </p:spPr>
        <p:txBody>
          <a:bodyPr/>
          <a:lstStyle/>
          <a:p>
            <a:pPr algn="ctr"/>
            <a:r>
              <a:rPr lang="el-GR" dirty="0">
                <a:solidFill>
                  <a:srgbClr val="00B0F0"/>
                </a:solidFill>
              </a:rPr>
              <a:t>Γιορτές προς τιμήν του Διονύσου</a:t>
            </a:r>
          </a:p>
        </p:txBody>
      </p:sp>
      <p:sp>
        <p:nvSpPr>
          <p:cNvPr id="3" name="Content Placeholder 2"/>
          <p:cNvSpPr>
            <a:spLocks noGrp="1"/>
          </p:cNvSpPr>
          <p:nvPr>
            <p:ph idx="1"/>
          </p:nvPr>
        </p:nvSpPr>
        <p:spPr>
          <a:xfrm>
            <a:off x="0" y="1219200"/>
            <a:ext cx="12192000" cy="5638800"/>
          </a:xfrm>
        </p:spPr>
        <p:txBody>
          <a:bodyPr>
            <a:normAutofit fontScale="92500" lnSpcReduction="10000"/>
          </a:bodyPr>
          <a:lstStyle/>
          <a:p>
            <a:r>
              <a:rPr lang="el-GR" dirty="0"/>
              <a:t>Τα </a:t>
            </a:r>
            <a:r>
              <a:rPr lang="el-GR" dirty="0">
                <a:solidFill>
                  <a:srgbClr val="00B0F0"/>
                </a:solidFill>
              </a:rPr>
              <a:t>κατ’ </a:t>
            </a:r>
            <a:r>
              <a:rPr lang="el-GR" dirty="0" err="1">
                <a:solidFill>
                  <a:srgbClr val="00B0F0"/>
                </a:solidFill>
              </a:rPr>
              <a:t>ἀγρούς</a:t>
            </a:r>
            <a:r>
              <a:rPr lang="el-GR" dirty="0">
                <a:solidFill>
                  <a:srgbClr val="00B0F0"/>
                </a:solidFill>
              </a:rPr>
              <a:t>,</a:t>
            </a:r>
            <a:r>
              <a:rPr lang="el-GR" dirty="0"/>
              <a:t> τα μικρά Διονύσια, που γίνονταν κατά το μήνα Ποσειδεώνα (τέλη Δεκεμβρίου – μέσα Ιανουαρίου).</a:t>
            </a:r>
          </a:p>
          <a:p>
            <a:pPr lvl="1"/>
            <a:r>
              <a:rPr lang="el-GR" dirty="0"/>
              <a:t>Σε πολλούς δήμους της Αθήνας γίνονταν δραματικές παραστάσεις.</a:t>
            </a:r>
          </a:p>
          <a:p>
            <a:r>
              <a:rPr lang="el-GR" dirty="0"/>
              <a:t>Τα </a:t>
            </a:r>
            <a:r>
              <a:rPr lang="el-GR" dirty="0" err="1">
                <a:solidFill>
                  <a:srgbClr val="00B0F0"/>
                </a:solidFill>
              </a:rPr>
              <a:t>Λήναια</a:t>
            </a:r>
            <a:r>
              <a:rPr lang="el-GR" dirty="0">
                <a:solidFill>
                  <a:srgbClr val="00B0F0"/>
                </a:solidFill>
              </a:rPr>
              <a:t>,</a:t>
            </a:r>
            <a:r>
              <a:rPr lang="el-GR" dirty="0"/>
              <a:t> το μήνα </a:t>
            </a:r>
            <a:r>
              <a:rPr lang="el-GR" dirty="0" err="1"/>
              <a:t>Γαμηλιώνα</a:t>
            </a:r>
            <a:r>
              <a:rPr lang="el-GR" dirty="0"/>
              <a:t> (στα τέλη Ιανουαρίου), όταν ο οίνος ήταν πλέον παρασκευασμένος. </a:t>
            </a:r>
          </a:p>
          <a:p>
            <a:pPr lvl="1"/>
            <a:r>
              <a:rPr lang="el-GR" dirty="0"/>
              <a:t>Στους εορτασμούς παρουσιάζονταν κωμωδίες (από το 440 π.Χ.) και τραγωδίες (ίσως από το 420 π.Χ.).</a:t>
            </a:r>
          </a:p>
          <a:p>
            <a:r>
              <a:rPr lang="el-GR" dirty="0"/>
              <a:t>Τα </a:t>
            </a:r>
            <a:r>
              <a:rPr lang="el-GR" dirty="0">
                <a:solidFill>
                  <a:srgbClr val="00B0F0"/>
                </a:solidFill>
              </a:rPr>
              <a:t>Ανθεστήρια,</a:t>
            </a:r>
            <a:r>
              <a:rPr lang="el-GR" dirty="0"/>
              <a:t> το μήνα </a:t>
            </a:r>
            <a:r>
              <a:rPr lang="el-GR" dirty="0" err="1"/>
              <a:t>Ανθεστηριώνα</a:t>
            </a:r>
            <a:r>
              <a:rPr lang="el-GR" dirty="0"/>
              <a:t> (τέλη Φεβρουαρίου – μέσα Μαρτίου), οπότε ήταν η ημέρα ανοίγματος των πιθαριών του νέου οίνου. </a:t>
            </a:r>
          </a:p>
          <a:p>
            <a:pPr lvl="1"/>
            <a:r>
              <a:rPr lang="el-GR" dirty="0"/>
              <a:t>Πιθανώς στην εορτή γινόταν διαγωνισμός κωμικών ηθοποιών.</a:t>
            </a:r>
          </a:p>
          <a:p>
            <a:r>
              <a:rPr lang="el-GR" dirty="0"/>
              <a:t>Τα </a:t>
            </a:r>
            <a:r>
              <a:rPr lang="el-GR" dirty="0">
                <a:solidFill>
                  <a:srgbClr val="00B0F0"/>
                </a:solidFill>
              </a:rPr>
              <a:t>εν </a:t>
            </a:r>
            <a:r>
              <a:rPr lang="el-GR" dirty="0" err="1">
                <a:solidFill>
                  <a:srgbClr val="00B0F0"/>
                </a:solidFill>
              </a:rPr>
              <a:t>άστει</a:t>
            </a:r>
            <a:r>
              <a:rPr lang="el-GR" dirty="0">
                <a:solidFill>
                  <a:srgbClr val="00B0F0"/>
                </a:solidFill>
              </a:rPr>
              <a:t> Διονύσια,</a:t>
            </a:r>
            <a:r>
              <a:rPr lang="el-GR" dirty="0"/>
              <a:t> τα μεγάλα ή απλώς  Διονύσια, το μήνα </a:t>
            </a:r>
            <a:r>
              <a:rPr lang="el-GR" dirty="0" err="1"/>
              <a:t>Ελαφηβολιώνα</a:t>
            </a:r>
            <a:r>
              <a:rPr lang="el-GR" dirty="0"/>
              <a:t> (τέλη Μαρτίου με αρχές Απριλίου), όταν στην πόλη συνέρρεαν ξένοι από όλη την Ελλάδα και οι σύμμαχοι έρχονταν στην Αθήνα για να καταβάλλουν την εισφορά στο ταμείο της, στους </a:t>
            </a:r>
            <a:r>
              <a:rPr lang="el-GR" dirty="0" err="1"/>
              <a:t>Ελληνοταμίες</a:t>
            </a:r>
            <a:r>
              <a:rPr lang="el-GR" dirty="0"/>
              <a:t>).</a:t>
            </a:r>
          </a:p>
          <a:p>
            <a:pPr lvl="1"/>
            <a:r>
              <a:rPr lang="el-GR" dirty="0"/>
              <a:t>Εκεί διοργανώνονταν όλα τα λαμπρά θεάματα με τους </a:t>
            </a:r>
            <a:r>
              <a:rPr lang="el-GR" dirty="0">
                <a:solidFill>
                  <a:srgbClr val="00B0F0"/>
                </a:solidFill>
              </a:rPr>
              <a:t>δραματικούς αγώνες. </a:t>
            </a:r>
          </a:p>
          <a:p>
            <a:endParaRPr lang="el-GR" dirty="0"/>
          </a:p>
        </p:txBody>
      </p:sp>
    </p:spTree>
    <p:extLst>
      <p:ext uri="{BB962C8B-B14F-4D97-AF65-F5344CB8AC3E}">
        <p14:creationId xmlns:p14="http://schemas.microsoft.com/office/powerpoint/2010/main" val="409758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1286-980A-4AB1-9D53-0D4A600D2FA5}"/>
              </a:ext>
            </a:extLst>
          </p:cNvPr>
          <p:cNvSpPr>
            <a:spLocks noGrp="1"/>
          </p:cNvSpPr>
          <p:nvPr>
            <p:ph type="title"/>
          </p:nvPr>
        </p:nvSpPr>
        <p:spPr>
          <a:xfrm>
            <a:off x="838200" y="0"/>
            <a:ext cx="10515600" cy="990600"/>
          </a:xfrm>
        </p:spPr>
        <p:txBody>
          <a:bodyPr/>
          <a:lstStyle/>
          <a:p>
            <a:pPr algn="ctr"/>
            <a:r>
              <a:rPr lang="el-GR" dirty="0">
                <a:solidFill>
                  <a:srgbClr val="00B0F0"/>
                </a:solidFill>
              </a:rPr>
              <a:t>Αθήνα, η κοιτίδα του θεάτρου</a:t>
            </a:r>
          </a:p>
        </p:txBody>
      </p:sp>
      <p:sp>
        <p:nvSpPr>
          <p:cNvPr id="3" name="Content Placeholder 2">
            <a:extLst>
              <a:ext uri="{FF2B5EF4-FFF2-40B4-BE49-F238E27FC236}">
                <a16:creationId xmlns:a16="http://schemas.microsoft.com/office/drawing/2014/main" id="{F0E69889-DC29-4406-9F33-BD6A874743D0}"/>
              </a:ext>
            </a:extLst>
          </p:cNvPr>
          <p:cNvSpPr>
            <a:spLocks noGrp="1"/>
          </p:cNvSpPr>
          <p:nvPr>
            <p:ph idx="1"/>
          </p:nvPr>
        </p:nvSpPr>
        <p:spPr>
          <a:xfrm>
            <a:off x="0" y="990600"/>
            <a:ext cx="12192000" cy="5186363"/>
          </a:xfrm>
        </p:spPr>
        <p:txBody>
          <a:bodyPr/>
          <a:lstStyle/>
          <a:p>
            <a:r>
              <a:rPr lang="el-GR" dirty="0"/>
              <a:t>Το θέατρο γεννήθηκε στην Αθήνα, στα τέλη της αρχαϊκής περιόδου (6ος αι. π.Χ.) και διαμορφώθηκε πλήρως κατά την κλασική περίοδο (5ος-4ος αι. π.Χ.). </a:t>
            </a:r>
          </a:p>
          <a:p>
            <a:r>
              <a:rPr lang="el-GR" dirty="0"/>
              <a:t>Κατάγεται από τις θρησκευτικές τελετές προς τιμήν του θεού Διονύσου, οι οποίες μετεξελίσσονται σταδιακά σε θεατρικό δρώμενο. </a:t>
            </a:r>
          </a:p>
          <a:p>
            <a:r>
              <a:rPr lang="el-GR" dirty="0"/>
              <a:t>Το θέατρο κατά την περίοδο της ανάπτυξής του, την κλασική εποχή, δεν ήταν μόνον έργο τέχνης και ψυχαγωγία, αλλά αποτελούσε </a:t>
            </a:r>
            <a:r>
              <a:rPr lang="el-GR" dirty="0">
                <a:solidFill>
                  <a:srgbClr val="00B0F0"/>
                </a:solidFill>
              </a:rPr>
              <a:t>κοινωνικό</a:t>
            </a:r>
            <a:r>
              <a:rPr lang="el-GR" dirty="0"/>
              <a:t> και </a:t>
            </a:r>
            <a:r>
              <a:rPr lang="el-GR" dirty="0">
                <a:solidFill>
                  <a:srgbClr val="00B0F0"/>
                </a:solidFill>
              </a:rPr>
              <a:t>πολιτικό θεσμό. </a:t>
            </a:r>
          </a:p>
          <a:p>
            <a:endParaRPr lang="el-GR" dirty="0"/>
          </a:p>
        </p:txBody>
      </p:sp>
      <p:pic>
        <p:nvPicPr>
          <p:cNvPr id="4" name="Picture 3">
            <a:extLst>
              <a:ext uri="{FF2B5EF4-FFF2-40B4-BE49-F238E27FC236}">
                <a16:creationId xmlns:a16="http://schemas.microsoft.com/office/drawing/2014/main" id="{B375E982-63BE-4FDF-AA7B-A62CB14A3C74}"/>
              </a:ext>
            </a:extLst>
          </p:cNvPr>
          <p:cNvPicPr>
            <a:picLocks noChangeAspect="1"/>
          </p:cNvPicPr>
          <p:nvPr/>
        </p:nvPicPr>
        <p:blipFill>
          <a:blip r:embed="rId2"/>
          <a:stretch>
            <a:fillRect/>
          </a:stretch>
        </p:blipFill>
        <p:spPr>
          <a:xfrm>
            <a:off x="3168210" y="3657600"/>
            <a:ext cx="5135352" cy="3200400"/>
          </a:xfrm>
          <a:prstGeom prst="rect">
            <a:avLst/>
          </a:prstGeom>
        </p:spPr>
      </p:pic>
    </p:spTree>
    <p:extLst>
      <p:ext uri="{BB962C8B-B14F-4D97-AF65-F5344CB8AC3E}">
        <p14:creationId xmlns:p14="http://schemas.microsoft.com/office/powerpoint/2010/main" val="302819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1742"/>
            <a:ext cx="8229600" cy="876978"/>
          </a:xfrm>
        </p:spPr>
        <p:txBody>
          <a:bodyPr>
            <a:normAutofit/>
          </a:bodyPr>
          <a:lstStyle/>
          <a:p>
            <a:pPr algn="ctr"/>
            <a:r>
              <a:rPr lang="el-GR" dirty="0">
                <a:solidFill>
                  <a:srgbClr val="00B0F0"/>
                </a:solidFill>
              </a:rPr>
              <a:t>Τα πρώτα θέατρα</a:t>
            </a:r>
          </a:p>
        </p:txBody>
      </p:sp>
      <p:sp>
        <p:nvSpPr>
          <p:cNvPr id="3" name="Content Placeholder 2"/>
          <p:cNvSpPr>
            <a:spLocks noGrp="1"/>
          </p:cNvSpPr>
          <p:nvPr>
            <p:ph idx="1"/>
          </p:nvPr>
        </p:nvSpPr>
        <p:spPr>
          <a:xfrm>
            <a:off x="0" y="990600"/>
            <a:ext cx="12192000" cy="5867400"/>
          </a:xfrm>
        </p:spPr>
        <p:txBody>
          <a:bodyPr>
            <a:normAutofit/>
          </a:bodyPr>
          <a:lstStyle/>
          <a:p>
            <a:r>
              <a:rPr lang="el-GR" sz="3000" dirty="0"/>
              <a:t>Τα πρώτα θέατρα στην Ελλάδα ήταν πάντοτε κτισμένα κοντά σε κάποιον ναό. Εξακολουθούσαν να αποτελούν το επίκεντρο μιας συλλογικής λατρευτικής πράξης, αλλά η ερμηνεία των έργων γινόταν από άνδρες που ήταν ηθοποιοί, και θεωρούνταν και υπηρέτες του Διονύσου. </a:t>
            </a:r>
          </a:p>
          <a:p>
            <a:r>
              <a:rPr lang="el-GR" sz="3000" dirty="0"/>
              <a:t>Το θέατρο του Διονύσου στην Αθήνα θεμελιώθηκε πιθανώς τον 6ο π.Χ. αι., στην περίοδο των Πεισιστρατιδών (561-510 π.Χ.). Έκτοτε ανοικοδομήθηκε και επεκτάθηκε πολλές φορές, και έτσι η αρχική μορφή του είναι άγνωστη. </a:t>
            </a:r>
          </a:p>
        </p:txBody>
      </p:sp>
      <p:pic>
        <p:nvPicPr>
          <p:cNvPr id="4" name="Picture 3">
            <a:extLst>
              <a:ext uri="{FF2B5EF4-FFF2-40B4-BE49-F238E27FC236}">
                <a16:creationId xmlns:a16="http://schemas.microsoft.com/office/drawing/2014/main" id="{6AD6C959-8728-494D-9214-B0BAD44D435A}"/>
              </a:ext>
            </a:extLst>
          </p:cNvPr>
          <p:cNvPicPr>
            <a:picLocks noChangeAspect="1"/>
          </p:cNvPicPr>
          <p:nvPr/>
        </p:nvPicPr>
        <p:blipFill>
          <a:blip r:embed="rId2"/>
          <a:stretch>
            <a:fillRect/>
          </a:stretch>
        </p:blipFill>
        <p:spPr>
          <a:xfrm>
            <a:off x="3688645" y="3991372"/>
            <a:ext cx="4548010" cy="2834886"/>
          </a:xfrm>
          <a:prstGeom prst="rect">
            <a:avLst/>
          </a:prstGeom>
        </p:spPr>
      </p:pic>
    </p:spTree>
    <p:extLst>
      <p:ext uri="{BB962C8B-B14F-4D97-AF65-F5344CB8AC3E}">
        <p14:creationId xmlns:p14="http://schemas.microsoft.com/office/powerpoint/2010/main" val="380483570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1202</TotalTime>
  <Words>4235</Words>
  <Application>Microsoft Office PowerPoint</Application>
  <PresentationFormat>Widescreen</PresentationFormat>
  <Paragraphs>253</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1_Office Theme</vt:lpstr>
      <vt:lpstr>ΑΡΧΑΙΟ ΔΡΑΜΑ, ΔΙΚΑΙΟ ΚΑΙ ΠΟΛΙΤΙΚΗ </vt:lpstr>
      <vt:lpstr>1. Καταγωγή και εξέλιξη του θεάτρου</vt:lpstr>
      <vt:lpstr>Οι ρίζες του θεάτρου</vt:lpstr>
      <vt:lpstr>Απαρχές του δράματος</vt:lpstr>
      <vt:lpstr>Θέσπις</vt:lpstr>
      <vt:lpstr>Διόνυσος ο Ελευθερεύς</vt:lpstr>
      <vt:lpstr>Γιορτές προς τιμήν του Διονύσου</vt:lpstr>
      <vt:lpstr>Αθήνα, η κοιτίδα του θεάτρου</vt:lpstr>
      <vt:lpstr>Τα πρώτα θέατρα</vt:lpstr>
      <vt:lpstr>Ο Χορός</vt:lpstr>
      <vt:lpstr>Οι υποκριτές</vt:lpstr>
      <vt:lpstr>Τραγωδία και κωμωδία: Ετυμολογία</vt:lpstr>
      <vt:lpstr>2. Η οργάνωση των παραστάσεων</vt:lpstr>
      <vt:lpstr>Οι πρώτοι δραματικοί αγώνες</vt:lpstr>
      <vt:lpstr>Η θεατρική παράσταση ως Διδασκαλία</vt:lpstr>
      <vt:lpstr>Διοργάνωση και χρηματοδότηση των παραστάσεων</vt:lpstr>
      <vt:lpstr>Ποιητές και χορηγοί</vt:lpstr>
      <vt:lpstr>Υποθέσεις των τραγωδιών</vt:lpstr>
      <vt:lpstr>Μεγάλα Διονύσια</vt:lpstr>
      <vt:lpstr>Οι παραστάσεις</vt:lpstr>
      <vt:lpstr>Οι κριτές των θεατρικών αγώνων</vt:lpstr>
      <vt:lpstr>Περικλής και θεωρικά</vt:lpstr>
      <vt:lpstr>Το κοινό των θεατρικών παραστάσεων</vt:lpstr>
      <vt:lpstr>Ορισμός τραγωδίας: Αριστοτέλης, Ποιητική </vt:lpstr>
      <vt:lpstr>Δράμα και Διάλογος</vt:lpstr>
      <vt:lpstr>Τα θέματα της τραγωδίας</vt:lpstr>
      <vt:lpstr>Τραγωδία και μύθος</vt:lpstr>
      <vt:lpstr>3. Τραγωδία και Δίκαιο </vt:lpstr>
      <vt:lpstr>Αισχύλου Ικέτιδες</vt:lpstr>
      <vt:lpstr>Αισχύλου Χοηφόροι</vt:lpstr>
      <vt:lpstr>Αισχύλου Ευμενίδες</vt:lpstr>
      <vt:lpstr>Σοφοκλέους Αντιγόνη</vt:lpstr>
      <vt:lpstr>Σοφοκλέους Οιδίπους τύραννος</vt:lpstr>
      <vt:lpstr>Ο παιδευτικός ρόλος της τραγωδίας</vt:lpstr>
      <vt:lpstr>4. Κωμωδία και Δίκαιο</vt:lpstr>
      <vt:lpstr>Η νομική ορολογία στον Αριστοφάνη</vt:lpstr>
      <vt:lpstr>Νομική ορολογία και θεατές</vt:lpstr>
      <vt:lpstr>Αριστοφάνους Νεφέλαι</vt:lpstr>
      <vt:lpstr>Αριστοφάνους Σφῆκες</vt:lpstr>
      <vt:lpstr> Το 422 π.Χ. ο Αριστοφάνης περιγράφει τα καθήκοντα των δικαστών δια στόματος ενός δούλου, του Bδελυκλέωνος: Σφήκες, στ. 87–96:</vt:lpstr>
      <vt:lpstr>Μένανδρος</vt:lpstr>
      <vt:lpstr>Παιδευτική λειτουργία δράματος</vt:lpstr>
      <vt:lpstr>Η διάχυση του αρχαίου δράματος</vt:lpstr>
      <vt:lpstr>PowerPoint Presentation</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ΑΡΧΑΙΟ ΔΡΑΜΑ, ΔΙΚΑΙΟ ΚΑΙ ΠΟΛΙΤΙΚΗ</dc:title>
  <dc:creator>Danai Youni</dc:creator>
  <cp:lastModifiedBy>Danai Youni</cp:lastModifiedBy>
  <cp:revision>57</cp:revision>
  <dcterms:created xsi:type="dcterms:W3CDTF">2024-02-17T17:05:00Z</dcterms:created>
  <dcterms:modified xsi:type="dcterms:W3CDTF">2024-02-19T19:07:45Z</dcterms:modified>
</cp:coreProperties>
</file>