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84" r:id="rId4"/>
    <p:sldId id="299" r:id="rId5"/>
    <p:sldId id="297" r:id="rId6"/>
    <p:sldId id="298" r:id="rId7"/>
    <p:sldId id="300" r:id="rId8"/>
    <p:sldId id="301" r:id="rId9"/>
    <p:sldId id="302" r:id="rId10"/>
    <p:sldId id="303" r:id="rId11"/>
    <p:sldId id="304" r:id="rId12"/>
    <p:sldId id="287" r:id="rId13"/>
    <p:sldId id="310" r:id="rId14"/>
    <p:sldId id="311" r:id="rId15"/>
    <p:sldId id="307" r:id="rId16"/>
    <p:sldId id="308" r:id="rId17"/>
    <p:sldId id="312" r:id="rId18"/>
    <p:sldId id="313" r:id="rId19"/>
    <p:sldId id="289" r:id="rId20"/>
    <p:sldId id="290" r:id="rId21"/>
    <p:sldId id="291" r:id="rId22"/>
    <p:sldId id="314" r:id="rId23"/>
    <p:sldId id="292" r:id="rId24"/>
    <p:sldId id="293" r:id="rId25"/>
    <p:sldId id="315" r:id="rId26"/>
    <p:sldId id="316" r:id="rId27"/>
    <p:sldId id="317" r:id="rId28"/>
    <p:sldId id="318" r:id="rId29"/>
    <p:sldId id="319" r:id="rId30"/>
    <p:sldId id="305" r:id="rId31"/>
    <p:sldId id="320" r:id="rId32"/>
    <p:sldId id="323" r:id="rId33"/>
    <p:sldId id="32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3B7039-0DB4-4E6E-91B9-CE955071BC39}" type="datetimeFigureOut">
              <a:rPr lang="el-GR" smtClean="0"/>
              <a:pPr/>
              <a:t>18/5/2023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01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18/5/2023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39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18/5/2023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602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18/5/2023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573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18/5/2023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69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18/5/2023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4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18/5/2023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78330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18/5/2023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229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18/5/2023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0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18/5/2023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06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18/5/2023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22218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18/5/2023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53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844800" y="3835153"/>
            <a:ext cx="8940800" cy="2032247"/>
          </a:xfrm>
        </p:spPr>
        <p:txBody>
          <a:bodyPr>
            <a:normAutofit fontScale="90000"/>
          </a:bodyPr>
          <a:lstStyle/>
          <a:p>
            <a:r>
              <a:rPr lang="el-GR" dirty="0"/>
              <a:t>η ρωμη απο τη μοναρχια στη </a:t>
            </a:r>
            <a:br>
              <a:rPr lang="el-GR" dirty="0"/>
            </a:br>
            <a:r>
              <a:rPr lang="en-US" dirty="0"/>
              <a:t>res publica </a:t>
            </a:r>
            <a:br>
              <a:rPr lang="en-US" dirty="0"/>
            </a:br>
            <a:r>
              <a:rPr lang="en-US" dirty="0"/>
              <a:t>(509-</a:t>
            </a:r>
            <a:r>
              <a:rPr lang="el-GR" dirty="0"/>
              <a:t>27</a:t>
            </a:r>
            <a:r>
              <a:rPr lang="en-US" dirty="0"/>
              <a:t> </a:t>
            </a:r>
            <a:r>
              <a:rPr lang="el-GR" dirty="0"/>
              <a:t>π.χ.)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Από τη βασιλεία στην ολιγαρχία των πατρικίων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807A5-673F-48DD-8DAD-CF3A2A400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952" y="990600"/>
            <a:ext cx="3286125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41AD-A20E-4204-BBEE-5A57111B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Δύο νέα αξιώματα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F5D1C-BBB2-4A5C-B1D4-2A21839319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12304450" cy="5112568"/>
          </a:xfrm>
        </p:spPr>
        <p:txBody>
          <a:bodyPr>
            <a:normAutofit/>
          </a:bodyPr>
          <a:lstStyle/>
          <a:p>
            <a:r>
              <a:rPr lang="el-GR" dirty="0"/>
              <a:t>Το 443 π.Χ. δημιουργήθηκε το αξίωμα των </a:t>
            </a:r>
            <a:r>
              <a:rPr lang="el-GR" dirty="0">
                <a:solidFill>
                  <a:srgbClr val="0070C0"/>
                </a:solidFill>
              </a:rPr>
              <a:t>Τιμητών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censores</a:t>
            </a:r>
            <a:r>
              <a:rPr lang="en-US" dirty="0"/>
              <a:t>)</a:t>
            </a:r>
            <a:r>
              <a:rPr lang="el-GR" dirty="0"/>
              <a:t>.</a:t>
            </a:r>
          </a:p>
          <a:p>
            <a:r>
              <a:rPr lang="el-GR" dirty="0"/>
              <a:t>Αρμοδιότητά τους ήταν η απογραφή των πολιτών και η κατάταξή τους σε μία από τις 5 τιμοκρατικές τάξεις.</a:t>
            </a:r>
          </a:p>
          <a:p>
            <a:r>
              <a:rPr lang="el-GR" dirty="0"/>
              <a:t>Οι Τιμητές ήταν 2 και εκλέγονταν κάθε 5 χρόνια.</a:t>
            </a:r>
          </a:p>
          <a:p>
            <a:r>
              <a:rPr lang="el-GR" dirty="0"/>
              <a:t>Το 433 δημιουργήθηκε το αξίωμα των </a:t>
            </a:r>
            <a:r>
              <a:rPr lang="el-GR" dirty="0" err="1">
                <a:solidFill>
                  <a:srgbClr val="0070C0"/>
                </a:solidFill>
              </a:rPr>
              <a:t>Χιλιάρχων</a:t>
            </a:r>
            <a:r>
              <a:rPr lang="el-GR" dirty="0">
                <a:solidFill>
                  <a:srgbClr val="0070C0"/>
                </a:solidFill>
              </a:rPr>
              <a:t> με υπατική εξουσία</a:t>
            </a:r>
            <a:r>
              <a:rPr lang="el-GR" dirty="0"/>
              <a:t>.</a:t>
            </a:r>
          </a:p>
          <a:p>
            <a:r>
              <a:rPr lang="el-GR" dirty="0"/>
              <a:t>Αντίστοιχο με τους Υπάτους, με προτεραιότητα στη στρατιωτική ηγεσία.</a:t>
            </a:r>
          </a:p>
          <a:p>
            <a:r>
              <a:rPr lang="el-GR" dirty="0"/>
              <a:t>Αρχικά ήταν 4, έπειτα 6. Εκλέγονταν κάθε 2 χρόνια εναλλάξ με τους Υπάτους.</a:t>
            </a:r>
          </a:p>
          <a:p>
            <a:r>
              <a:rPr lang="el-GR" dirty="0"/>
              <a:t>Οι Τιμητές και οι Χιλίαρχοι ανήκαν στην ομάδα των υπατικών (όσοι είχαν γίνει Ύπατοι).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5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DF55-C9CA-48C0-9B0F-01B1DBDE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αγροτική κρίση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91BB6-3222-4B5C-9AAF-0D9B73F47B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4287" y="1600200"/>
            <a:ext cx="11993732" cy="5141168"/>
          </a:xfrm>
        </p:spPr>
        <p:txBody>
          <a:bodyPr>
            <a:normAutofit/>
          </a:bodyPr>
          <a:lstStyle/>
          <a:p>
            <a:r>
              <a:rPr lang="el-GR" dirty="0"/>
              <a:t>Οι διαρκείς πόλεμοι είχαν σοβαρές οικονομικές και κοινωνικές επιπτώσεις στον αγροτικό πληθυσμό.</a:t>
            </a:r>
          </a:p>
          <a:p>
            <a:r>
              <a:rPr lang="el-GR" dirty="0"/>
              <a:t>Εγκατάλειψη και καταστροφή της γης.</a:t>
            </a:r>
          </a:p>
          <a:p>
            <a:r>
              <a:rPr lang="el-GR" dirty="0"/>
              <a:t>Αναγκάζονταν να δανείζονται από τους πλούσιους με ενέχυρο το πρόσωπό τους.</a:t>
            </a:r>
          </a:p>
          <a:p>
            <a:r>
              <a:rPr lang="el-GR" dirty="0"/>
              <a:t>Αν δεν εξοφλούσαν, γίνονταν δούλοι των δανειστών τους.</a:t>
            </a:r>
          </a:p>
          <a:p>
            <a:r>
              <a:rPr lang="el-GR" dirty="0"/>
              <a:t>Η ανοικοδόμηση σταμάτησε, οι τεχνίτες και εργάτες έμειναν άνεργοι.</a:t>
            </a:r>
          </a:p>
          <a:p>
            <a:r>
              <a:rPr lang="el-GR" dirty="0"/>
              <a:t>Οι προσπάθειες ορισμένων Υπάτων από τους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conscripti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βελτίωση αντιμετωπίστηκαν εχθρικά από τους πατρικίους.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9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155" y="228600"/>
            <a:ext cx="9392575" cy="9906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Η εξέγερση των πληβείων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144" y="1556792"/>
            <a:ext cx="12129856" cy="5112568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/>
              <a:t>Δυσαρεστημένοι με το νέο καθεστώς ήταν</a:t>
            </a:r>
            <a:r>
              <a:rPr lang="en-US" sz="2800" dirty="0"/>
              <a:t>:</a:t>
            </a:r>
            <a:endParaRPr lang="el-GR" sz="2800" dirty="0"/>
          </a:p>
          <a:p>
            <a:pPr lvl="1"/>
            <a:r>
              <a:rPr lang="el-GR" sz="2500" dirty="0"/>
              <a:t>Οι φτωχοί αγρότες, τεχνίτες, εργάτες</a:t>
            </a:r>
            <a:r>
              <a:rPr lang="en-US" sz="2500" dirty="0"/>
              <a:t>.</a:t>
            </a:r>
            <a:endParaRPr lang="el-GR" sz="2500" dirty="0"/>
          </a:p>
          <a:p>
            <a:pPr lvl="1"/>
            <a:r>
              <a:rPr lang="el-GR" sz="2500" dirty="0"/>
              <a:t>Οι εύποροι που δεν ανήκαν στους ευγενείς (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patres</a:t>
            </a:r>
            <a:r>
              <a:rPr lang="en-US" sz="2500" dirty="0"/>
              <a:t>).</a:t>
            </a:r>
          </a:p>
          <a:p>
            <a:r>
              <a:rPr lang="en-US" sz="2800" dirty="0"/>
              <a:t>To</a:t>
            </a:r>
            <a:r>
              <a:rPr lang="el-GR" sz="2800" dirty="0"/>
              <a:t> 494/3 ο στρατός αρνήθηκε να πολεμήσει και αποχώρησε στο Ιερό Όρος. </a:t>
            </a:r>
          </a:p>
          <a:p>
            <a:r>
              <a:rPr lang="el-GR" sz="2800" dirty="0"/>
              <a:t>Οι εξεγερμένοι έδωσαν όρκο (με τη μορφή νόμου-</a:t>
            </a:r>
            <a:r>
              <a:rPr lang="el-GR" sz="2800" dirty="0" err="1"/>
              <a:t>lex</a:t>
            </a:r>
            <a:r>
              <a:rPr lang="el-GR" sz="2800" dirty="0"/>
              <a:t> </a:t>
            </a:r>
            <a:r>
              <a:rPr lang="el-GR" sz="2800" dirty="0" err="1"/>
              <a:t>sacrata</a:t>
            </a:r>
            <a:r>
              <a:rPr lang="el-GR" sz="2800" dirty="0"/>
              <a:t>) να παραμείνουν ενωμένοι και να εκλέξουν αρχηγούς, οι οποίοι θα τους προστάτευαν έναντι των πατρικίων.</a:t>
            </a:r>
          </a:p>
          <a:p>
            <a:r>
              <a:rPr lang="el-GR" sz="2800" dirty="0"/>
              <a:t>Οι πατρίκιοι αναγκάστηκαν να συμβιβαστούν.</a:t>
            </a:r>
          </a:p>
          <a:p>
            <a:r>
              <a:rPr lang="en-US" sz="2800" dirty="0"/>
              <a:t>H</a:t>
            </a:r>
            <a:r>
              <a:rPr lang="el-GR" sz="2800" dirty="0"/>
              <a:t> εξέγερση το</a:t>
            </a:r>
            <a:r>
              <a:rPr lang="en-US" sz="2800" dirty="0"/>
              <a:t>y</a:t>
            </a:r>
            <a:r>
              <a:rPr lang="el-GR" sz="2800" dirty="0"/>
              <a:t> 494/3 είναι η συστατική πράξη δημιουργίας της τάξης των πληβείων ως νομικής κατηγορίας.</a:t>
            </a:r>
          </a:p>
          <a:p>
            <a:r>
              <a:rPr lang="el-GR" sz="2800" dirty="0"/>
              <a:t>Η τάξη των πληβείων περιλαμβάνει:</a:t>
            </a:r>
          </a:p>
          <a:p>
            <a:pPr lvl="1"/>
            <a:r>
              <a:rPr lang="el-GR" sz="2500" dirty="0"/>
              <a:t>Εύπορους πολίτες που δεν είχαν ευγενική καταγωγή και δεν ήταν πατρίκιοι </a:t>
            </a:r>
          </a:p>
          <a:p>
            <a:pPr lvl="1"/>
            <a:r>
              <a:rPr lang="el-GR" sz="2500" dirty="0"/>
              <a:t>Εξαθλιωμένους αγρότες, ακτήμονες, φτωχούς κατοίκους της πόλης.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F7D74-E72F-4FA3-BDAB-421C18C89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550" y="596672"/>
            <a:ext cx="3424306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2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C39C-F4AA-4600-9DD9-299B2636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775F55"/>
                </a:solidFill>
                <a:latin typeface="Calibri" panose="020F0502020204030204" pitchFamily="34" charset="0"/>
              </a:rPr>
              <a:t>Δημιουργία της Δημαρχίας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CE034-FC13-4032-9602-B9880B0218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9899" y="1695634"/>
            <a:ext cx="12112101" cy="511774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l-GR" sz="3100" dirty="0"/>
              <a:t>Ο επίσημος όρκος των πληβείων περιλάμβανε τη δημιουργία του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3100" dirty="0"/>
              <a:t>     αξιώματος του Δημάρχου.</a:t>
            </a:r>
          </a:p>
          <a:p>
            <a:pPr>
              <a:spcBef>
                <a:spcPts val="0"/>
              </a:spcBef>
            </a:pPr>
            <a:r>
              <a:rPr lang="el-GR" sz="3100" dirty="0"/>
              <a:t>Οι Δήμαρχοι (tribuni plebis) αναγνωρίστηκαν ως αρχηγοί και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3100" dirty="0"/>
              <a:t>     προστάτες των πληβείων.</a:t>
            </a:r>
          </a:p>
          <a:p>
            <a:pPr>
              <a:spcBef>
                <a:spcPts val="0"/>
              </a:spcBef>
            </a:pPr>
            <a:r>
              <a:rPr lang="el-GR" sz="3100" dirty="0"/>
              <a:t>Οι Δήμαρχοι αρχικά ήταν δύο. Έγιναν 4 (471 π.Χ.) και τελικά </a:t>
            </a:r>
            <a:r>
              <a:rPr lang="el-GR" sz="3100" dirty="0">
                <a:solidFill>
                  <a:srgbClr val="00B0F0"/>
                </a:solidFill>
              </a:rPr>
              <a:t>10 </a:t>
            </a:r>
            <a:r>
              <a:rPr lang="el-GR" sz="3100" dirty="0"/>
              <a:t>(457 π.Χ.). </a:t>
            </a:r>
          </a:p>
          <a:p>
            <a:pPr>
              <a:spcBef>
                <a:spcPts val="0"/>
              </a:spcBef>
            </a:pPr>
            <a:r>
              <a:rPr lang="el-GR" sz="3100" dirty="0"/>
              <a:t>Οι Δήμαρχοι ασκούσαν συλλογικά την εξουσία τους (όχι εναλλάξ όπως οι Ύπατοι). Για τις πράξεις του ενός απαιτείτο η συναίνεση όλων των Δημάρχων και ήταν δυνατή η αρνησικυρία εκ μέρους εκείνου που διαφωνούσε. </a:t>
            </a:r>
          </a:p>
          <a:p>
            <a:pPr>
              <a:spcBef>
                <a:spcPts val="0"/>
              </a:spcBef>
            </a:pPr>
            <a:r>
              <a:rPr lang="el-GR" sz="3100" dirty="0"/>
              <a:t>Εκλέγονταν από τη Συνέλευση των πληβείων (μετά το 473 π.Χ.).</a:t>
            </a:r>
          </a:p>
          <a:p>
            <a:pPr>
              <a:spcBef>
                <a:spcPts val="0"/>
              </a:spcBef>
            </a:pPr>
            <a:r>
              <a:rPr lang="el-GR" sz="3100" dirty="0"/>
              <a:t>Η εξουσία των Δημάρχων ήταν </a:t>
            </a:r>
            <a:r>
              <a:rPr lang="el-GR" sz="3100" dirty="0">
                <a:solidFill>
                  <a:srgbClr val="00B0F0"/>
                </a:solidFill>
              </a:rPr>
              <a:t>«ιερή και απαραβίαστη»</a:t>
            </a:r>
            <a:r>
              <a:rPr lang="el-GR" sz="3100" dirty="0"/>
              <a:t>.</a:t>
            </a:r>
          </a:p>
          <a:p>
            <a:pPr>
              <a:spcBef>
                <a:spcPts val="0"/>
              </a:spcBef>
            </a:pPr>
            <a:r>
              <a:rPr lang="el-GR" sz="3100" dirty="0"/>
              <a:t>Όποιος προσβάλλει δήμαρχο τίθεται εκτός νόμου, δηλαδή ήταν επιτρεπτό να θανατωθεί από τον πρώτο τυχόντα δίχως δίκη, και ο φόνος του έμενε ατιμώρητος.</a:t>
            </a:r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6BA76-A969-48EE-82C7-622FEC5E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393" y="0"/>
            <a:ext cx="174360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5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E865-8988-4B24-B7AB-A39C052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0280223" cy="990600"/>
          </a:xfrm>
        </p:spPr>
        <p:txBody>
          <a:bodyPr/>
          <a:lstStyle/>
          <a:p>
            <a:pPr algn="ctr"/>
            <a:r>
              <a:rPr lang="el-GR" dirty="0"/>
              <a:t>Η εξουσία των Δημάρχων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D6F6D-CF74-40F4-8507-5FB8D9BF89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3165" y="1929320"/>
            <a:ext cx="12058835" cy="49286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800" dirty="0"/>
              <a:t>Οι Δήμαρχοι, ως αρχηγοί των πληβείων και όχι ηγέτες όλου του ρωμαϊκού λαού, δεν είχαν ούτε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imperium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ούτε δικαίωμα λήψης οιωνών.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Όμως λόγω του ιερού και απαραβίαστου του προσώπου τους, μπορούσαν να εμποδίσουν πράξεις των Υπάτων.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Οι Δήμαρχοι είχαν την εξουσία να παρέχουν </a:t>
            </a:r>
            <a:r>
              <a:rPr lang="el-GR" sz="2800" dirty="0">
                <a:cs typeface="Calibri" panose="020F0502020204030204" pitchFamily="34" charset="0"/>
              </a:rPr>
              <a:t>βοήθεια σε κάθε πολίτη που απειλούνταν από μια ενέργεια του Υπάτου ή άλλου άρχοντα</a:t>
            </a:r>
            <a:r>
              <a:rPr lang="en-US" sz="2800" dirty="0">
                <a:cs typeface="Calibri" panose="020F0502020204030204" pitchFamily="34" charset="0"/>
              </a:rPr>
              <a:t>,</a:t>
            </a:r>
            <a:r>
              <a:rPr lang="el-GR" sz="2800" dirty="0">
                <a:cs typeface="Calibri" panose="020F0502020204030204" pitchFamily="34" charset="0"/>
              </a:rPr>
              <a:t> ασκώντας παρεμπόδιση της ενέργειας (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intercessio).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Ιntercessio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ήταν η δυνατότητα του Δημάρχου να </a:t>
            </a:r>
            <a:r>
              <a:rPr lang="el-GR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εμποδίσει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κάθε κυριαρχική πράξη άσκησης του imperium, είτε εκ των προτέρων απαγορεύοντας τη διενέργεια της πράξης είτε εκ των υστέρων ανακόπτοντάς την.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0C74E-0442-44D1-A2D8-E13B6D54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860" y="8147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4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E865-8988-4B24-B7AB-A39C052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εξουσία των Δημάρχων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D6F6D-CF74-40F4-8507-5FB8D9BF89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5409" y="1628800"/>
            <a:ext cx="12011487" cy="50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800" dirty="0"/>
              <a:t>Οι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Δήμαρχοι χρησιμοποιούσαν την παρεμπόδιση </a:t>
            </a:r>
            <a:r>
              <a:rPr lang="el-GR" sz="2800" dirty="0">
                <a:cs typeface="Calibri" panose="020F0502020204030204" pitchFamily="34" charset="0"/>
              </a:rPr>
              <a:t>των θεσμικών πράξεων των αρχόντων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800" dirty="0">
                <a:cs typeface="Calibri" panose="020F0502020204030204" pitchFamily="34" charset="0"/>
              </a:rPr>
              <a:t>intercessio)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κατά βούληση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, δίχως αιτιολογία, ακόμη και εάν οι ενέργειες των αρχόντων δεν ήταν παράνομες. 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Ενώ οι Δήμαρχοι εμπόδιζαν τις πράξεις των Υπάτων, οι Ύπατοι δεν μπορούσαν να ασκήσουν καταναγκασμό επί των Δημάρχων.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Οι Δήμαρχοι παρέμεναν διαρκώς στην πόλη και βρίσκονταν πάντα στην υπηρεσία των πληβείων.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Η παρέμβασή τους ήταν στο πεδίο του αστικού imperium του Υπάτου.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Περιοριζόταν σε ακτίνα ενός μιλίου γύρω από την πόλη.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6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871E7-5BDA-43A4-998E-B0C66A5E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Συνέλευση των πληβείων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89B0-CEB6-424B-9996-EB705E2EBF1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0819" y="1600200"/>
            <a:ext cx="11798424" cy="5257800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/>
              <a:t>Το </a:t>
            </a:r>
            <a:r>
              <a:rPr lang="en-US" sz="2800" dirty="0"/>
              <a:t>473</a:t>
            </a:r>
            <a:r>
              <a:rPr lang="el-GR" sz="2800" dirty="0"/>
              <a:t> π.Χ.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ιδρύθηκε </a:t>
            </a:r>
            <a:r>
              <a:rPr lang="el-GR" sz="2800" dirty="0"/>
              <a:t>η Συνέλευση των πληβείων (concilia plebis).</a:t>
            </a:r>
          </a:p>
          <a:p>
            <a:r>
              <a:rPr lang="el-GR" sz="2800" dirty="0"/>
              <a:t>Ο νόμος με τον οποίο ιδρύθηκε ήταν η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Lex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Publilia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Voleronis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2800" dirty="0"/>
          </a:p>
          <a:p>
            <a:r>
              <a:rPr lang="el-GR" sz="2800" dirty="0"/>
              <a:t>Οργανώθηκε με βάση όχι τους λόχους, αλλά τις </a:t>
            </a:r>
            <a:r>
              <a:rPr lang="en-US" sz="2800"/>
              <a:t>3</a:t>
            </a:r>
            <a:r>
              <a:rPr lang="el-GR" sz="2800"/>
              <a:t>5 </a:t>
            </a:r>
            <a:r>
              <a:rPr lang="el-GR" sz="2800" dirty="0"/>
              <a:t>εδαφικές φυλές.</a:t>
            </a:r>
          </a:p>
          <a:p>
            <a:r>
              <a:rPr lang="el-GR" sz="2800" dirty="0"/>
              <a:t>Στη Συνέλευση των πληβείων μπορούσε να συμμετάσχει κάθε πολίτης άνω των 17, πληβείος ή ακόμη και πατρίκιος.</a:t>
            </a:r>
          </a:p>
          <a:p>
            <a:r>
              <a:rPr lang="el-GR" sz="2800" dirty="0"/>
              <a:t>Οι αποφάσεις της Συνέλευσης των πληβείων </a:t>
            </a:r>
            <a:r>
              <a:rPr lang="el-GR" sz="2800" dirty="0">
                <a:solidFill>
                  <a:srgbClr val="C00000"/>
                </a:solidFill>
              </a:rPr>
              <a:t>δεν</a:t>
            </a:r>
            <a:r>
              <a:rPr lang="el-GR" sz="2800" dirty="0"/>
              <a:t> είχαν ισχύ νόμου, όπως οι leges των Συνελεύσεων του ρωμαϊκού λαού (μέχρι το 289 π.Χ.).</a:t>
            </a:r>
          </a:p>
          <a:p>
            <a:r>
              <a:rPr lang="el-GR" sz="2800" dirty="0"/>
              <a:t>Οι Δήμαρχοι συγκαλούσαν τη Συνέλευση, προέδρευαν και υπέβαλλαν προτάσεις για ψήφιση. </a:t>
            </a:r>
          </a:p>
          <a:p>
            <a:r>
              <a:rPr lang="el-GR" sz="2800" dirty="0"/>
              <a:t>Οι αρμοδιότητες της Συνέλευσης των πληβείων ήταν: </a:t>
            </a:r>
          </a:p>
          <a:p>
            <a:pPr lvl="1"/>
            <a:r>
              <a:rPr lang="el-GR" dirty="0"/>
              <a:t>να εκλέγει τους Δημάρχους, τους πληβειακούς Αγορανόμους, </a:t>
            </a:r>
          </a:p>
          <a:p>
            <a:pPr lvl="1"/>
            <a:r>
              <a:rPr lang="el-GR" dirty="0"/>
              <a:t>να εκδίδει τα ψηφίσματα (plebiscita).</a:t>
            </a:r>
          </a:p>
        </p:txBody>
      </p:sp>
    </p:spTree>
    <p:extLst>
      <p:ext uri="{BB962C8B-B14F-4D97-AF65-F5344CB8AC3E}">
        <p14:creationId xmlns:p14="http://schemas.microsoft.com/office/powerpoint/2010/main" val="1340560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FD37-128E-4C43-BF69-17FEE9C3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228600"/>
            <a:ext cx="871296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775F55"/>
                </a:solidFill>
                <a:latin typeface="Calibri" panose="020F0502020204030204" pitchFamily="34" charset="0"/>
              </a:rPr>
              <a:t>Τα ψηφίσματα της </a:t>
            </a:r>
            <a:br>
              <a:rPr lang="el-GR" dirty="0">
                <a:solidFill>
                  <a:srgbClr val="775F55"/>
                </a:solidFill>
                <a:latin typeface="Calibri" panose="020F0502020204030204" pitchFamily="34" charset="0"/>
              </a:rPr>
            </a:br>
            <a:r>
              <a:rPr lang="el-GR" dirty="0">
                <a:solidFill>
                  <a:srgbClr val="775F55"/>
                </a:solidFill>
                <a:latin typeface="Calibri" panose="020F0502020204030204" pitchFamily="34" charset="0"/>
              </a:rPr>
              <a:t>Συνέλευσης των πληβείων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BE8E8-0A56-4B2A-AE60-4FA2E2F8E1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7654" y="1600200"/>
            <a:ext cx="12094346" cy="5029200"/>
          </a:xfrm>
        </p:spPr>
        <p:txBody>
          <a:bodyPr>
            <a:normAutofit fontScale="92500"/>
          </a:bodyPr>
          <a:lstStyle/>
          <a:p>
            <a:r>
              <a:rPr lang="el-GR" sz="3200" dirty="0"/>
              <a:t>Οι αποφάσεις της Συνέλευσης των πληβείων (plebiscita) ήταν υποχρεωτικές για τους πληβείους, αλλά μόνον γι’ αυτούς.</a:t>
            </a:r>
          </a:p>
          <a:p>
            <a:r>
              <a:rPr lang="el-GR" sz="3200" dirty="0"/>
              <a:t>Tα ψηφίσματα των πληβείων ήταν ένα μέσο πίεσης απέναντι στους άρχοντες και στη Σύγκλητο. </a:t>
            </a:r>
          </a:p>
          <a:p>
            <a:r>
              <a:rPr lang="el-GR" sz="3200" dirty="0"/>
              <a:t>Πολλές φορές προκαλούσαν την έκδοση δόγματος της Συγκλήτου ή και νόμου της </a:t>
            </a:r>
            <a:r>
              <a:rPr lang="el-GR" sz="3200" dirty="0" err="1"/>
              <a:t>Λοχίτιδας</a:t>
            </a:r>
            <a:r>
              <a:rPr lang="el-GR" sz="3200" dirty="0"/>
              <a:t> συνέλευσης, που ικανοποιούσαν τα αιτήματά τους.</a:t>
            </a:r>
          </a:p>
          <a:p>
            <a:r>
              <a:rPr lang="el-GR" sz="3200" dirty="0"/>
              <a:t>Το 289/6 π.Χ. έγινε η εξίσωση των αποφάσεων των συνελεύσεων των πληβείων με τους νόμους (leges) που ψηφίζονταν στις Συνελεύσεις του ρωμαϊκού λαού (Λοχίτιδα και Φυλέτιδα).</a:t>
            </a:r>
          </a:p>
          <a:p>
            <a:r>
              <a:rPr lang="el-GR" sz="3200" dirty="0"/>
              <a:t>Ο νόμος με τον οποίο εξισώθηκαν ήταν η Lex Hortensia de Plebiscitis.</a:t>
            </a:r>
          </a:p>
          <a:p>
            <a:endParaRPr lang="el-GR" sz="3200" dirty="0"/>
          </a:p>
          <a:p>
            <a:endParaRPr lang="el-GR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6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Το αίτημα για γραπτή νομοθεσία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88777" y="1600200"/>
            <a:ext cx="12038120" cy="4495800"/>
          </a:xfrm>
        </p:spPr>
        <p:txBody>
          <a:bodyPr>
            <a:normAutofit/>
          </a:bodyPr>
          <a:lstStyle/>
          <a:p>
            <a:r>
              <a:rPr lang="el-GR" dirty="0"/>
              <a:t>Μετά την κατάλυση της βασιλείας, το δίκαιο που εφαρμόζουν οι Ύπατοι είναι άγραφο και εθιμικό. </a:t>
            </a:r>
          </a:p>
          <a:p>
            <a:r>
              <a:rPr lang="el-GR" dirty="0"/>
              <a:t>Την αποκλειστική γνώση και ερμηνεία του έχουν οι Ποντίφικες, ένα προνόμιο που δεν θέλουν να μοιραστούν με τους Πληβείους. </a:t>
            </a:r>
          </a:p>
          <a:p>
            <a:r>
              <a:rPr lang="el-GR" dirty="0"/>
              <a:t>Οι πληβείοι δυσανασχετούν για τις αυθαιρεσίες των Υπάτων και τη μεροληψία υπέρ των Πατρικίων κατά την απονομή της δικαιοσύνης.</a:t>
            </a:r>
          </a:p>
          <a:p>
            <a:r>
              <a:rPr lang="el-GR" dirty="0"/>
              <a:t>Διεκδικούν την καταγραφή του δικαίου, την οριοθέτηση της εξουσίας (</a:t>
            </a:r>
            <a:r>
              <a:rPr lang="el-GR" i="1" dirty="0" err="1"/>
              <a:t>imperium</a:t>
            </a:r>
            <a:r>
              <a:rPr lang="el-GR" dirty="0"/>
              <a:t>) των Υπάτων, την αποσαφήνιση των προϋποθέσεων προσφυγής στη δικαιοσύνη.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3694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 Δωδεκάδελτος Νόμος, 451/0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12192000" cy="5301208"/>
          </a:xfrm>
        </p:spPr>
        <p:txBody>
          <a:bodyPr>
            <a:normAutofit/>
          </a:bodyPr>
          <a:lstStyle/>
          <a:p>
            <a:r>
              <a:rPr lang="el-GR" dirty="0"/>
              <a:t>Το 462 π.Χ. οι πληβείοι απαιτούν γραπτούς νόμους δια του δημάρχου </a:t>
            </a:r>
            <a:r>
              <a:rPr lang="en-US" dirty="0" err="1">
                <a:latin typeface="Calibri" pitchFamily="34" charset="0"/>
              </a:rPr>
              <a:t>Terentilius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Arsa</a:t>
            </a:r>
            <a:r>
              <a:rPr lang="el-GR" dirty="0"/>
              <a:t>.</a:t>
            </a:r>
            <a:endParaRPr lang="en-US" dirty="0">
              <a:latin typeface="Calibri" pitchFamily="34" charset="0"/>
            </a:endParaRPr>
          </a:p>
          <a:p>
            <a:r>
              <a:rPr lang="el-GR" dirty="0"/>
              <a:t>Αποτέλεσμα ήταν η δημιουργία του Δωδεκάδελτου νόμου που άρχισε να εκπονείται το 451/0.</a:t>
            </a:r>
          </a:p>
          <a:p>
            <a:r>
              <a:rPr lang="el-GR" dirty="0"/>
              <a:t>Ο </a:t>
            </a:r>
            <a:r>
              <a:rPr lang="el-GR" dirty="0" err="1"/>
              <a:t>Δωδεκάδελτος</a:t>
            </a:r>
            <a:r>
              <a:rPr lang="el-GR" dirty="0"/>
              <a:t> Νόμος ήταν προϊόν της πάλης των πληβείων έναντι των προνομιούχων πατρικίων.</a:t>
            </a:r>
          </a:p>
          <a:p>
            <a:r>
              <a:rPr lang="el-GR" dirty="0">
                <a:latin typeface="Calibri" pitchFamily="34" charset="0"/>
              </a:rPr>
              <a:t>Στόχος ήταν περιορισμός του υπατικού </a:t>
            </a:r>
            <a:r>
              <a:rPr lang="en-US" dirty="0">
                <a:latin typeface="Calibri" pitchFamily="34" charset="0"/>
              </a:rPr>
              <a:t>Imperium </a:t>
            </a:r>
            <a:r>
              <a:rPr lang="el-GR" dirty="0">
                <a:latin typeface="Calibri" pitchFamily="34" charset="0"/>
              </a:rPr>
              <a:t>μέσω του γραπτού νόμου (</a:t>
            </a:r>
            <a:r>
              <a:rPr lang="en-US" dirty="0">
                <a:latin typeface="Calibri" pitchFamily="34" charset="0"/>
              </a:rPr>
              <a:t>lex</a:t>
            </a:r>
            <a:r>
              <a:rPr lang="el-GR" dirty="0">
                <a:latin typeface="Calibri" pitchFamily="34" charset="0"/>
              </a:rPr>
              <a:t>).</a:t>
            </a:r>
          </a:p>
          <a:p>
            <a:r>
              <a:rPr lang="el-GR" dirty="0"/>
              <a:t>Είναι το πρώτο ορόσημο της ιστορίας του Ρωμαϊκού Δικαίου και σημαντική κατάκτηση των Πληβείων. </a:t>
            </a:r>
          </a:p>
          <a:p>
            <a:endParaRPr lang="el-GR" dirty="0">
              <a:latin typeface="Calibri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234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b="1" dirty="0">
                <a:latin typeface="Palatino Linotype" pitchFamily="18" charset="0"/>
              </a:rPr>
              <a:t>Η ιστορία των ρωμαϊκών πολιτευμάτων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l-GR" dirty="0"/>
              <a:t>Τέσσερα διαφορετικά πολιτεύματα σε περισσότερα από χίλια χρόνια της ρωμαϊκής ιστορίας:</a:t>
            </a:r>
          </a:p>
          <a:p>
            <a:pPr algn="just"/>
            <a:r>
              <a:rPr lang="el-GR" i="1" dirty="0"/>
              <a:t>Βασιλεία </a:t>
            </a:r>
            <a:r>
              <a:rPr lang="el-GR" dirty="0"/>
              <a:t>(753 </a:t>
            </a:r>
            <a:r>
              <a:rPr lang="el-GR" dirty="0" err="1"/>
              <a:t>π.Χ.</a:t>
            </a:r>
            <a:r>
              <a:rPr lang="el-GR" dirty="0"/>
              <a:t> - 509 </a:t>
            </a:r>
            <a:r>
              <a:rPr lang="el-GR" dirty="0" err="1"/>
              <a:t>π.Χ.</a:t>
            </a:r>
            <a:r>
              <a:rPr lang="el-GR" dirty="0"/>
              <a:t>)</a:t>
            </a:r>
            <a:endParaRPr lang="el-GR" i="1" dirty="0"/>
          </a:p>
          <a:p>
            <a:pPr algn="just"/>
            <a:r>
              <a:rPr lang="el-GR" i="1" dirty="0"/>
              <a:t> </a:t>
            </a:r>
            <a:r>
              <a:rPr lang="fr-FR" b="1" i="1" dirty="0" err="1"/>
              <a:t>Res</a:t>
            </a:r>
            <a:r>
              <a:rPr lang="fr-FR" b="1" i="1" dirty="0"/>
              <a:t> </a:t>
            </a:r>
            <a:r>
              <a:rPr lang="fr-FR" b="1" i="1" dirty="0" err="1"/>
              <a:t>publica</a:t>
            </a:r>
            <a:r>
              <a:rPr lang="el-GR" b="1" i="1" dirty="0"/>
              <a:t>  </a:t>
            </a:r>
            <a:r>
              <a:rPr lang="el-GR" b="1" dirty="0"/>
              <a:t>( 509 </a:t>
            </a:r>
            <a:r>
              <a:rPr lang="el-GR" b="1" dirty="0" err="1"/>
              <a:t>π.Χ.</a:t>
            </a:r>
            <a:r>
              <a:rPr lang="el-GR" b="1" dirty="0"/>
              <a:t> </a:t>
            </a:r>
            <a:r>
              <a:rPr lang="mr-IN" b="1" dirty="0"/>
              <a:t>–</a:t>
            </a:r>
            <a:r>
              <a:rPr lang="el-GR" b="1" dirty="0"/>
              <a:t> 27 </a:t>
            </a:r>
            <a:r>
              <a:rPr lang="el-GR" b="1" dirty="0" err="1"/>
              <a:t>π.Χ.</a:t>
            </a:r>
            <a:r>
              <a:rPr lang="el-GR" b="1" dirty="0"/>
              <a:t>)</a:t>
            </a:r>
          </a:p>
          <a:p>
            <a:pPr algn="just"/>
            <a:r>
              <a:rPr lang="el-GR" i="1" dirty="0"/>
              <a:t> Ηγεμονία </a:t>
            </a:r>
            <a:r>
              <a:rPr lang="el-GR" dirty="0"/>
              <a:t>(27 </a:t>
            </a:r>
            <a:r>
              <a:rPr lang="el-GR" dirty="0" err="1"/>
              <a:t>π.Χ.</a:t>
            </a:r>
            <a:r>
              <a:rPr lang="el-GR" dirty="0"/>
              <a:t> </a:t>
            </a:r>
            <a:r>
              <a:rPr lang="mr-IN" dirty="0"/>
              <a:t>–</a:t>
            </a:r>
            <a:r>
              <a:rPr lang="el-GR" dirty="0"/>
              <a:t> 284 </a:t>
            </a:r>
            <a:r>
              <a:rPr lang="el-GR" dirty="0" err="1"/>
              <a:t>μ.Χ</a:t>
            </a:r>
            <a:r>
              <a:rPr lang="el-GR" dirty="0"/>
              <a:t>.)</a:t>
            </a:r>
          </a:p>
          <a:p>
            <a:pPr algn="just"/>
            <a:r>
              <a:rPr lang="el-GR" i="1" dirty="0"/>
              <a:t>Δεσποτεία</a:t>
            </a:r>
            <a:r>
              <a:rPr lang="el-GR" dirty="0"/>
              <a:t> (284 -565 μ. Χ.)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0507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228600"/>
            <a:ext cx="844252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Δεκανδρία </a:t>
            </a:r>
            <a:br>
              <a:rPr lang="el-GR" dirty="0"/>
            </a:br>
            <a:r>
              <a:rPr lang="el-GR" dirty="0"/>
              <a:t>(</a:t>
            </a:r>
            <a:r>
              <a:rPr lang="fr-CA" dirty="0" err="1"/>
              <a:t>Decemviri</a:t>
            </a:r>
            <a:r>
              <a:rPr lang="el-GR" dirty="0"/>
              <a:t> </a:t>
            </a:r>
            <a:r>
              <a:rPr lang="fr-CA" dirty="0" err="1"/>
              <a:t>legibus</a:t>
            </a:r>
            <a:r>
              <a:rPr lang="fr-CA" dirty="0"/>
              <a:t> </a:t>
            </a:r>
            <a:r>
              <a:rPr lang="fr-CA" dirty="0" err="1"/>
              <a:t>scribundis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87" y="1556792"/>
            <a:ext cx="12067713" cy="5445224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Ανατίθεται σε επιτροπή η μελέτη των νομοθεσιών της Αθήνας (Σόλωνα) και της Μεγάλης Ελλάδας.</a:t>
            </a:r>
          </a:p>
          <a:p>
            <a:r>
              <a:rPr lang="el-GR" dirty="0"/>
              <a:t>Το </a:t>
            </a:r>
            <a:r>
              <a:rPr lang="fr-CA" dirty="0"/>
              <a:t>451 </a:t>
            </a:r>
            <a:r>
              <a:rPr lang="el-GR" dirty="0" err="1"/>
              <a:t>π.Χ.</a:t>
            </a:r>
            <a:r>
              <a:rPr lang="el-GR" dirty="0"/>
              <a:t> η </a:t>
            </a:r>
            <a:r>
              <a:rPr lang="el-GR" dirty="0" err="1"/>
              <a:t>Λοχίτις</a:t>
            </a:r>
            <a:r>
              <a:rPr lang="el-GR" dirty="0"/>
              <a:t> συνέλευση (</a:t>
            </a:r>
            <a:r>
              <a:rPr lang="en-US" dirty="0">
                <a:latin typeface="Calibri" pitchFamily="34" charset="0"/>
              </a:rPr>
              <a:t>comitia </a:t>
            </a:r>
            <a:r>
              <a:rPr lang="en-US" dirty="0" err="1">
                <a:latin typeface="Calibri" pitchFamily="34" charset="0"/>
              </a:rPr>
              <a:t>centuriata</a:t>
            </a:r>
            <a:r>
              <a:rPr lang="el-GR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ορίζει για ένα χρόνο δέκα έκτακτους άρχοντες, πατρικίους, στους οποίους ανατίθεται η σύνταξη του κώδικα.</a:t>
            </a:r>
          </a:p>
          <a:p>
            <a:r>
              <a:rPr lang="el-GR" dirty="0">
                <a:latin typeface="Calibri" pitchFamily="34" charset="0"/>
              </a:rPr>
              <a:t>Οι Δέκα Άρχοντες (</a:t>
            </a:r>
            <a:r>
              <a:rPr lang="en-US" dirty="0" err="1">
                <a:latin typeface="Calibri" pitchFamily="34" charset="0"/>
              </a:rPr>
              <a:t>Decemviri</a:t>
            </a:r>
            <a:r>
              <a:rPr lang="el-GR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έχουν το υπατικό </a:t>
            </a:r>
            <a:r>
              <a:rPr lang="en-US" dirty="0" err="1">
                <a:latin typeface="Calibri" pitchFamily="34" charset="0"/>
              </a:rPr>
              <a:t>imperium</a:t>
            </a:r>
            <a:r>
              <a:rPr lang="el-GR" dirty="0">
                <a:latin typeface="Calibri" pitchFamily="34" charset="0"/>
              </a:rPr>
              <a:t> και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ασκούν όλες τις λοιπές εξουσίες.</a:t>
            </a:r>
          </a:p>
          <a:p>
            <a:r>
              <a:rPr lang="el-GR" dirty="0">
                <a:latin typeface="Calibri" pitchFamily="34" charset="0"/>
              </a:rPr>
              <a:t>Όλες οι άλλες αρχές αναστέλλονται.</a:t>
            </a:r>
          </a:p>
          <a:p>
            <a:r>
              <a:rPr lang="el-GR" dirty="0">
                <a:latin typeface="Calibri" pitchFamily="34" charset="0"/>
              </a:rPr>
              <a:t>Συντάσσουν δέκα πίνακες (δέλτους) με διατάξεις.</a:t>
            </a:r>
          </a:p>
          <a:p>
            <a:r>
              <a:rPr lang="el-GR" dirty="0">
                <a:latin typeface="Calibri" pitchFamily="34" charset="0"/>
              </a:rPr>
              <a:t>Υπάρχουν ελλείψεις, ορίζεται νέα δεκαμελής επιτροπή, από πατρικίους και πληβείους, που συντάσσει δύο ακόμα </a:t>
            </a:r>
            <a:r>
              <a:rPr lang="el-GR" dirty="0" err="1">
                <a:latin typeface="Calibri" pitchFamily="34" charset="0"/>
              </a:rPr>
              <a:t>Δέλτους</a:t>
            </a:r>
            <a:r>
              <a:rPr lang="el-GR" dirty="0">
                <a:latin typeface="Calibri" pitchFamily="34" charset="0"/>
              </a:rPr>
              <a:t>.</a:t>
            </a:r>
          </a:p>
          <a:p>
            <a:r>
              <a:rPr lang="el-GR" dirty="0">
                <a:latin typeface="Calibri" pitchFamily="34" charset="0"/>
              </a:rPr>
              <a:t>Το νομοθέτημα ψηφίζεται από τη Λοχίτιδα συνέλευση. </a:t>
            </a:r>
          </a:p>
          <a:p>
            <a:r>
              <a:rPr lang="el-GR" dirty="0">
                <a:latin typeface="Calibri" pitchFamily="34" charset="0"/>
              </a:rPr>
              <a:t>Δημοσιεύεται το 449/8 π.Χ. στην Αγορά (</a:t>
            </a:r>
            <a:r>
              <a:rPr lang="en-US" dirty="0">
                <a:latin typeface="Calibri" pitchFamily="34" charset="0"/>
              </a:rPr>
              <a:t>Forum </a:t>
            </a:r>
            <a:r>
              <a:rPr lang="en-US" dirty="0" err="1">
                <a:latin typeface="Calibri" pitchFamily="34" charset="0"/>
              </a:rPr>
              <a:t>Romanum</a:t>
            </a:r>
            <a:r>
              <a:rPr lang="el-GR" dirty="0">
                <a:latin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96704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</a:t>
            </a:r>
            <a:r>
              <a:rPr lang="el-GR" dirty="0"/>
              <a:t>ι 2 τελευταίες </a:t>
            </a:r>
            <a:r>
              <a:rPr lang="el-GR" dirty="0" err="1"/>
              <a:t>Δέλτοι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12192000" cy="5301208"/>
          </a:xfrm>
        </p:spPr>
        <p:txBody>
          <a:bodyPr>
            <a:normAutofit fontScale="92500"/>
          </a:bodyPr>
          <a:lstStyle/>
          <a:p>
            <a:r>
              <a:rPr lang="el-GR" dirty="0"/>
              <a:t>Προϊόν διαπραγματεύσεων και συμβιβασμού μεταξύ πατρικίων και πληβείων.</a:t>
            </a:r>
          </a:p>
          <a:p>
            <a:r>
              <a:rPr lang="el-GR" dirty="0"/>
              <a:t>Αναγνωρίζεται στους πληβείους το δικαίωμα του συνέρχεσθαι σε συνελεύσεις.</a:t>
            </a:r>
          </a:p>
          <a:p>
            <a:r>
              <a:rPr lang="el-GR" dirty="0"/>
              <a:t>Απαγορεύεται ο γάμος μεταξύ πατρικίων και πληβείων.</a:t>
            </a:r>
          </a:p>
          <a:p>
            <a:r>
              <a:rPr lang="el-GR" dirty="0"/>
              <a:t>Καταργείται η </a:t>
            </a:r>
            <a:r>
              <a:rPr lang="el-GR" dirty="0">
                <a:solidFill>
                  <a:srgbClr val="0070C0"/>
                </a:solidFill>
              </a:rPr>
              <a:t>ποινική δικαιοδοσία </a:t>
            </a:r>
            <a:r>
              <a:rPr lang="el-GR" dirty="0"/>
              <a:t>των υπάτων: Απαγορεύεται η εκτέλεση της θανατικής ποινής χωρίς δικαστική απόφαση της </a:t>
            </a:r>
            <a:r>
              <a:rPr lang="el-GR" dirty="0" err="1"/>
              <a:t>Λοχίτιδας</a:t>
            </a:r>
            <a:r>
              <a:rPr lang="el-GR" dirty="0"/>
              <a:t> συνέλευσης.</a:t>
            </a:r>
          </a:p>
          <a:p>
            <a:r>
              <a:rPr lang="el-GR" dirty="0"/>
              <a:t>Αναγνωρίζεται το δικαίωμα προσφυγής στην κρίση του λαού όσων καταδικάσθηκαν από άρχοντες:</a:t>
            </a:r>
          </a:p>
          <a:p>
            <a:pPr lvl="1"/>
            <a:r>
              <a:rPr lang="el-GR" dirty="0"/>
              <a:t>Προσφυγή στη </a:t>
            </a:r>
            <a:r>
              <a:rPr lang="el-GR" dirty="0" err="1"/>
              <a:t>Λοχίτιδα</a:t>
            </a:r>
            <a:r>
              <a:rPr lang="el-GR" dirty="0"/>
              <a:t> συνέλευση για βαριές ποινές, στην </a:t>
            </a:r>
            <a:r>
              <a:rPr lang="el-GR" dirty="0" err="1"/>
              <a:t>Φυλέτιδα</a:t>
            </a:r>
            <a:r>
              <a:rPr lang="el-GR" dirty="0"/>
              <a:t> για ελαφρότερες.</a:t>
            </a:r>
            <a:endParaRPr lang="en-US" dirty="0"/>
          </a:p>
          <a:p>
            <a:r>
              <a:rPr lang="fr-CA" dirty="0"/>
              <a:t>O </a:t>
            </a:r>
            <a:r>
              <a:rPr lang="el-GR" dirty="0"/>
              <a:t>πάτρωνας</a:t>
            </a:r>
            <a:r>
              <a:rPr lang="en-US" dirty="0"/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patronus</a:t>
            </a:r>
            <a:r>
              <a:rPr lang="en-US" dirty="0"/>
              <a:t>)</a:t>
            </a:r>
            <a:r>
              <a:rPr lang="el-GR" dirty="0"/>
              <a:t> που δεν συνδράμει τον πελάτη του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cliens</a:t>
            </a:r>
            <a:r>
              <a:rPr lang="en-US" dirty="0"/>
              <a:t>) </a:t>
            </a:r>
            <a:r>
              <a:rPr lang="el-GR" dirty="0"/>
              <a:t>απειλείται με </a:t>
            </a:r>
            <a:r>
              <a:rPr lang="el-GR" dirty="0" err="1"/>
              <a:t>αρές</a:t>
            </a:r>
            <a:r>
              <a:rPr lang="el-GR" dirty="0"/>
              <a:t> (κατάρες).</a:t>
            </a:r>
          </a:p>
        </p:txBody>
      </p:sp>
    </p:spTree>
    <p:extLst>
      <p:ext uri="{BB962C8B-B14F-4D97-AF65-F5344CB8AC3E}">
        <p14:creationId xmlns:p14="http://schemas.microsoft.com/office/powerpoint/2010/main" val="1096757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470F-BEC8-4423-88C2-6FC144E2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903649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Το περιεχόμενο του </a:t>
            </a:r>
            <a:r>
              <a:rPr lang="el-GR" dirty="0" err="1"/>
              <a:t>Δωδεκάδελτου</a:t>
            </a:r>
            <a:r>
              <a:rPr lang="el-GR" dirty="0"/>
              <a:t> Νόμου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B387F-8CAF-4442-8948-E2170423A7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12192000" cy="535719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Δεν έχει διασωθεί, είναι γνωστό τμηματικά από άλλους συγγραφείς.</a:t>
            </a:r>
          </a:p>
          <a:p>
            <a:r>
              <a:rPr lang="el-GR" dirty="0"/>
              <a:t>Δικονομικές διατάξεις:</a:t>
            </a:r>
          </a:p>
          <a:p>
            <a:pPr lvl="1"/>
            <a:r>
              <a:rPr lang="el-GR" dirty="0"/>
              <a:t>Περιέχει κατάλογο όλων των νόμιμων αγωγών.</a:t>
            </a:r>
          </a:p>
          <a:p>
            <a:r>
              <a:rPr lang="el-GR" dirty="0"/>
              <a:t>Ρυθμίζει τα στάδια της δίκης: κλήτευση του αντιδίκου, προδικασία, κυρίως δίκη, αποδεικτικά μέσα, έκδοση δικαστικής απόφασης, εκτέλεση.</a:t>
            </a:r>
          </a:p>
          <a:p>
            <a:r>
              <a:rPr lang="el-GR" dirty="0"/>
              <a:t>Αγωγές κληρονομικές, εμπράγματες, για ιδιωτικά </a:t>
            </a:r>
            <a:r>
              <a:rPr lang="el-GR" dirty="0" err="1"/>
              <a:t>αδικήματα,δημόσια</a:t>
            </a:r>
            <a:r>
              <a:rPr lang="el-GR" dirty="0"/>
              <a:t> αδικήματα.</a:t>
            </a:r>
          </a:p>
          <a:p>
            <a:r>
              <a:rPr lang="el-GR" dirty="0"/>
              <a:t>Διατάξεις οικογενειακού δικαίου.</a:t>
            </a:r>
          </a:p>
          <a:p>
            <a:r>
              <a:rPr lang="el-GR" dirty="0"/>
              <a:t>Ενοχικού δικαίου (δανεισμός με ενέχυρο το σώμα).</a:t>
            </a:r>
          </a:p>
          <a:p>
            <a:r>
              <a:rPr lang="el-GR" dirty="0"/>
              <a:t>Θρησκευτικού δικαίου (κηδείες, απαγόρευση ταφής στην πόλη).</a:t>
            </a:r>
          </a:p>
          <a:p>
            <a:r>
              <a:rPr lang="el-GR" dirty="0"/>
              <a:t>Σχέσεις πάτρωνα και πελάτη.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2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8" descr="the rostr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10" y="357166"/>
            <a:ext cx="7965036" cy="460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6976" y="5214951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 Ναός του Κρόνου (</a:t>
            </a:r>
            <a:r>
              <a:rPr lang="en-US" dirty="0"/>
              <a:t>Saturn </a:t>
            </a:r>
            <a:r>
              <a:rPr lang="el-GR" dirty="0"/>
              <a:t>), </a:t>
            </a:r>
            <a:r>
              <a:rPr lang="en-US" dirty="0"/>
              <a:t>(498 </a:t>
            </a:r>
            <a:r>
              <a:rPr lang="el-GR" dirty="0"/>
              <a:t>π.Χ.</a:t>
            </a:r>
            <a:r>
              <a:rPr lang="en-US" dirty="0"/>
              <a:t>), </a:t>
            </a:r>
            <a:r>
              <a:rPr lang="el-GR" dirty="0"/>
              <a:t>από τους παλαιότερους της ρωμαϊκής Αγοράς (</a:t>
            </a:r>
            <a:r>
              <a:rPr lang="en-US" dirty="0"/>
              <a:t>Forum </a:t>
            </a:r>
            <a:r>
              <a:rPr lang="en-US" dirty="0" err="1"/>
              <a:t>Fomanum</a:t>
            </a:r>
            <a:r>
              <a:rPr lang="el-GR" dirty="0"/>
              <a:t>)</a:t>
            </a:r>
            <a:r>
              <a:rPr lang="en-US" dirty="0"/>
              <a:t>. </a:t>
            </a:r>
            <a:r>
              <a:rPr lang="el-GR" dirty="0"/>
              <a:t>Δίπλα σε αυτόν υπάρχουν τα ερείπια του βήματος των ρητόρων (</a:t>
            </a:r>
            <a:r>
              <a:rPr lang="en-US" dirty="0"/>
              <a:t>rostra</a:t>
            </a:r>
            <a:r>
              <a:rPr lang="el-GR" dirty="0"/>
              <a:t>), επί του οποίου είχε αναρτηθεί ο Δωδεκάδελτος. </a:t>
            </a:r>
          </a:p>
        </p:txBody>
      </p:sp>
    </p:spTree>
    <p:extLst>
      <p:ext uri="{BB962C8B-B14F-4D97-AF65-F5344CB8AC3E}">
        <p14:creationId xmlns:p14="http://schemas.microsoft.com/office/powerpoint/2010/main" val="1964222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Οι </a:t>
            </a:r>
            <a:r>
              <a:rPr lang="el-GR" dirty="0" err="1"/>
              <a:t>Βαλέριοι</a:t>
            </a:r>
            <a:r>
              <a:rPr lang="el-GR" dirty="0"/>
              <a:t> Οράτιοι Νόμοι 449 π.Χ.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3" y="1600200"/>
            <a:ext cx="11097088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/>
              <a:t>Οι ύπατοι του 449, Λ. Βαλέριος και Μ. Οράτιος θεσπίζουν νόμους υπέρ των πληβείων:</a:t>
            </a:r>
          </a:p>
          <a:p>
            <a:r>
              <a:rPr lang="el-GR" dirty="0"/>
              <a:t>Αναγνωρίζεται νομοθετικά η </a:t>
            </a:r>
            <a:r>
              <a:rPr lang="el-GR" dirty="0">
                <a:solidFill>
                  <a:srgbClr val="0070C0"/>
                </a:solidFill>
              </a:rPr>
              <a:t>δημαρχική ασυλία </a:t>
            </a:r>
          </a:p>
          <a:p>
            <a:pPr lvl="1"/>
            <a:r>
              <a:rPr lang="el-GR" dirty="0"/>
              <a:t>Όποιος βλάπτει τους δημάρχους θανατώνεται και η περιουσία του δημεύεται</a:t>
            </a:r>
          </a:p>
          <a:p>
            <a:r>
              <a:rPr lang="el-GR" dirty="0"/>
              <a:t>Αναγνωρίζονται επίσημα τα </a:t>
            </a:r>
            <a:r>
              <a:rPr lang="el-GR" dirty="0">
                <a:solidFill>
                  <a:srgbClr val="0070C0"/>
                </a:solidFill>
              </a:rPr>
              <a:t>ψηφίσματα της συνέλευσης των πληβείων</a:t>
            </a:r>
            <a:r>
              <a:rPr lang="el-GR" dirty="0"/>
              <a:t> (</a:t>
            </a:r>
            <a:r>
              <a:rPr lang="en-US" dirty="0" err="1"/>
              <a:t>plebiscita</a:t>
            </a:r>
            <a:r>
              <a:rPr lang="el-GR" dirty="0"/>
              <a:t>)</a:t>
            </a:r>
            <a:endParaRPr lang="en-US" dirty="0"/>
          </a:p>
          <a:p>
            <a:pPr lvl="1"/>
            <a:r>
              <a:rPr lang="el-GR" dirty="0"/>
              <a:t>Θα εξισωθούν με τους νόμους των συνελεύσεων του λαού (</a:t>
            </a:r>
            <a:r>
              <a:rPr lang="en-US" dirty="0" err="1"/>
              <a:t>leges</a:t>
            </a:r>
            <a:r>
              <a:rPr lang="en-US" dirty="0"/>
              <a:t>)</a:t>
            </a:r>
            <a:r>
              <a:rPr lang="el-GR" dirty="0"/>
              <a:t> το 286 π.Χ., με την</a:t>
            </a:r>
            <a:r>
              <a:rPr lang="en-US" dirty="0"/>
              <a:t> </a:t>
            </a:r>
            <a:r>
              <a:rPr lang="en-US" dirty="0" err="1"/>
              <a:t>lex</a:t>
            </a:r>
            <a:r>
              <a:rPr lang="en-US" dirty="0"/>
              <a:t> </a:t>
            </a:r>
            <a:r>
              <a:rPr lang="en-US" dirty="0" err="1"/>
              <a:t>Hortensia</a:t>
            </a:r>
            <a:endParaRPr lang="el-GR" dirty="0"/>
          </a:p>
          <a:p>
            <a:r>
              <a:rPr lang="el-GR" dirty="0"/>
              <a:t>Απαγορεύεται ο ορισμός άρχοντα που οι αποφάσεις του δεν υπόκεινται στην </a:t>
            </a:r>
            <a:r>
              <a:rPr lang="el-GR" dirty="0">
                <a:solidFill>
                  <a:srgbClr val="0070C0"/>
                </a:solidFill>
              </a:rPr>
              <a:t>προσφυγή στο λαό</a:t>
            </a:r>
          </a:p>
          <a:p>
            <a:pPr lvl="1"/>
            <a:r>
              <a:rPr lang="el-GR" dirty="0"/>
              <a:t>Αναγνωρίζεται επίσημα το δικαίωμα του δημάρχου να εισάγει για εκδίκαση στη συνέλευση του λαού τις υποθέσεις στις οποίες ο ύπατος επέβαλε θανατική ποινή. </a:t>
            </a:r>
          </a:p>
        </p:txBody>
      </p:sp>
    </p:spTree>
    <p:extLst>
      <p:ext uri="{BB962C8B-B14F-4D97-AF65-F5344CB8AC3E}">
        <p14:creationId xmlns:p14="http://schemas.microsoft.com/office/powerpoint/2010/main" val="3903159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AAB4-B6E0-4EEA-9CDA-173BA3E0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228600"/>
            <a:ext cx="11128771" cy="9906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Οι Λικίνιοι-Σέξτιοι νόμοι (367 π.Χ.)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B780A-BA13-4C04-B312-03B7920E59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1" y="1556792"/>
            <a:ext cx="12118019" cy="530120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l-GR" sz="3200" dirty="0"/>
              <a:t>Το 377 π.Χ. οι Δήμαρχοι Γ. </a:t>
            </a:r>
            <a:r>
              <a:rPr lang="el-GR" sz="3200" dirty="0" err="1"/>
              <a:t>Λικίνιος</a:t>
            </a:r>
            <a:r>
              <a:rPr lang="el-GR" sz="3200" dirty="0"/>
              <a:t> και Λ. </a:t>
            </a:r>
            <a:r>
              <a:rPr lang="el-GR" sz="3200" dirty="0" err="1"/>
              <a:t>Σέξτιος</a:t>
            </a:r>
            <a:r>
              <a:rPr lang="el-GR" sz="3200" dirty="0"/>
              <a:t> με το δικαίωμα της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intercessio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με το οποίο μπορούσαν να </a:t>
            </a:r>
            <a:r>
              <a:rPr lang="el-GR" sz="3200" dirty="0"/>
              <a:t>απαγορεύσουν οποιαδήποτε πράξη άσκησης του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, απαγόρευσαν στους Υπάτους να συγκαλέσουν τη </a:t>
            </a:r>
            <a:r>
              <a:rPr lang="el-G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Λοχίτιδα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 συνέλευση για την εκλογή Υπάτων.</a:t>
            </a:r>
          </a:p>
          <a:p>
            <a:pPr>
              <a:spcBef>
                <a:spcPts val="0"/>
              </a:spcBef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Οι ίδιοι δήμαρχοι εκλέγονταν επί 10 χρόνια, και συνέχισαν την απαγόρευση εκλογής Υπάτων.</a:t>
            </a:r>
          </a:p>
          <a:p>
            <a:pPr>
              <a:spcBef>
                <a:spcPts val="0"/>
              </a:spcBef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Αποτέλεσμα της πίεσης ήταν οι Λικίνιοι-Σέξτιοι νόμοι </a:t>
            </a:r>
            <a:r>
              <a:rPr lang="el-GR" sz="3200" dirty="0">
                <a:latin typeface="Calibri" panose="020F0502020204030204" pitchFamily="34" charset="0"/>
              </a:rPr>
              <a:t>που όριζαν:</a:t>
            </a:r>
            <a:endParaRPr lang="el-GR" sz="3200" dirty="0"/>
          </a:p>
          <a:p>
            <a:pPr lvl="1">
              <a:spcBef>
                <a:spcPts val="0"/>
              </a:spcBef>
            </a:pPr>
            <a:r>
              <a:rPr lang="el-GR" dirty="0"/>
              <a:t>Μείωση των χρεών των πληβείων και παράταση του χρόνου εξόφλησης των οφειλών τους.</a:t>
            </a:r>
          </a:p>
          <a:p>
            <a:pPr lvl="1">
              <a:spcBef>
                <a:spcPts val="0"/>
              </a:spcBef>
            </a:pPr>
            <a:r>
              <a:rPr lang="el-GR" dirty="0"/>
              <a:t>Ανώτατο όριο κατοχής γης και διανομή τμήματος δημόσιας γης (</a:t>
            </a:r>
            <a:r>
              <a:rPr lang="en-US" dirty="0">
                <a:latin typeface="Calibri" panose="020F0502020204030204" pitchFamily="34" charset="0"/>
              </a:rPr>
              <a:t>ager </a:t>
            </a:r>
            <a:r>
              <a:rPr lang="en-US" dirty="0" err="1">
                <a:latin typeface="Calibri" panose="020F0502020204030204" pitchFamily="34" charset="0"/>
              </a:rPr>
              <a:t>publicus</a:t>
            </a:r>
            <a:r>
              <a:rPr lang="en-US" dirty="0">
                <a:latin typeface="Calibri" panose="020F0502020204030204" pitchFamily="34" charset="0"/>
              </a:rPr>
              <a:t>)</a:t>
            </a:r>
            <a:r>
              <a:rPr lang="el-GR" dirty="0">
                <a:latin typeface="Calibri" panose="020F0502020204030204" pitchFamily="34" charset="0"/>
              </a:rPr>
              <a:t> στους πληβείους.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l-GR" dirty="0"/>
              <a:t>Ο ένας από τους δύο Υπάτους να είναι πληβείος.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37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4966-C9AC-44E1-860F-F6A90CED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Δημιουργία δύο νέων αξιωμάτων (367 π.Χ.)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0D445-4725-4E82-BE2D-ED28B5E399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3165" y="1600200"/>
            <a:ext cx="12058835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dirty="0"/>
              <a:t>Το 367 δημιουργήθηκε το αξίωμα του </a:t>
            </a:r>
            <a:r>
              <a:rPr lang="el-GR" dirty="0">
                <a:solidFill>
                  <a:srgbClr val="0070C0"/>
                </a:solidFill>
              </a:rPr>
              <a:t>Πραίτορα</a:t>
            </a:r>
            <a:r>
              <a:rPr lang="el-GR" dirty="0"/>
              <a:t>.</a:t>
            </a:r>
          </a:p>
          <a:p>
            <a:pPr>
              <a:spcBef>
                <a:spcPts val="0"/>
              </a:spcBef>
            </a:pPr>
            <a:r>
              <a:rPr lang="el-GR" dirty="0"/>
              <a:t>Αρχικά ένας, έπειτα δύο, αργότερα έξι.</a:t>
            </a:r>
          </a:p>
          <a:p>
            <a:pPr>
              <a:spcBef>
                <a:spcPts val="0"/>
              </a:spcBef>
            </a:pPr>
            <a:r>
              <a:rPr lang="el-GR" dirty="0"/>
              <a:t>Αρμοδιότητα δικαστική, για αστικές και ποινικές υποθέσεις.</a:t>
            </a:r>
          </a:p>
          <a:p>
            <a:pPr>
              <a:spcBef>
                <a:spcPts val="0"/>
              </a:spcBef>
            </a:pPr>
            <a:r>
              <a:rPr lang="el-GR" dirty="0"/>
              <a:t>Είχε πολιτικό και στρατιωτικό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r>
              <a:rPr lang="en-US" dirty="0"/>
              <a:t>,</a:t>
            </a:r>
            <a:r>
              <a:rPr lang="el-GR" dirty="0"/>
              <a:t> αλλά ήταν κατώτερος από τους Υπάτους.</a:t>
            </a:r>
          </a:p>
          <a:p>
            <a:pPr>
              <a:spcBef>
                <a:spcPts val="0"/>
              </a:spcBef>
            </a:pPr>
            <a:r>
              <a:rPr lang="el-GR" dirty="0"/>
              <a:t>Αρχικά πατρίκιος, αλλά σύντομα απέκτησαν και οι πληβείοι πρόσβαση.</a:t>
            </a:r>
          </a:p>
          <a:p>
            <a:pPr>
              <a:spcBef>
                <a:spcPts val="0"/>
              </a:spcBef>
            </a:pPr>
            <a:r>
              <a:rPr lang="el-GR" dirty="0"/>
              <a:t>Το 367 δημιουργήθηκε επίσης το αξίωμα του </a:t>
            </a:r>
            <a:r>
              <a:rPr lang="el-GR" dirty="0">
                <a:solidFill>
                  <a:srgbClr val="0070C0"/>
                </a:solidFill>
              </a:rPr>
              <a:t>Αγορανόμου της πόλεως</a:t>
            </a:r>
            <a:r>
              <a:rPr lang="el-GR" dirty="0"/>
              <a:t>.</a:t>
            </a:r>
          </a:p>
          <a:p>
            <a:pPr>
              <a:spcBef>
                <a:spcPts val="0"/>
              </a:spcBef>
            </a:pPr>
            <a:r>
              <a:rPr lang="el-GR" dirty="0"/>
              <a:t>Οι Αγορανόμοι ήταν 2 και δεν είχαν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Καθήκοντα ανεφοδιασμού της πόλης και αστυνόμευσης των αγορών.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70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2902-7CFF-4321-A59C-7E9E753C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</a:t>
            </a:r>
            <a:r>
              <a:rPr lang="el-GR" dirty="0" err="1"/>
              <a:t>Ποπλίλια</a:t>
            </a:r>
            <a:r>
              <a:rPr lang="el-GR" dirty="0"/>
              <a:t> νομοθεσία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B0F93-B1F6-4153-97FC-FE49E6D9826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12192000" cy="4495800"/>
          </a:xfrm>
        </p:spPr>
        <p:txBody>
          <a:bodyPr/>
          <a:lstStyle/>
          <a:p>
            <a:r>
              <a:rPr lang="el-GR" dirty="0"/>
              <a:t>Το 339 ο δικτάτορας Κ. </a:t>
            </a:r>
            <a:r>
              <a:rPr lang="el-GR" dirty="0" err="1"/>
              <a:t>Ποπλίλιος</a:t>
            </a:r>
            <a:r>
              <a:rPr lang="el-GR" dirty="0"/>
              <a:t> έφερε στη </a:t>
            </a:r>
            <a:r>
              <a:rPr lang="el-GR" dirty="0" err="1"/>
              <a:t>Λοχίτιδα</a:t>
            </a:r>
            <a:r>
              <a:rPr lang="el-GR" dirty="0"/>
              <a:t> συνέλευση δέσμη μέτρων, που ψηφίστηκαν.</a:t>
            </a:r>
          </a:p>
          <a:p>
            <a:r>
              <a:rPr lang="el-GR" dirty="0"/>
              <a:t>Καταργήθηκε η εκ των υστέρων επικύρωση των νόμων από τη Σύγκλητο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auctoritas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/>
              <a:t>.</a:t>
            </a:r>
          </a:p>
          <a:p>
            <a:r>
              <a:rPr lang="el-GR" dirty="0"/>
              <a:t>Η Σύγκλητος ανέλαβε την προετοιμασία του νομοσχεδίου πριν πάει στη συνέλευση του λαού.</a:t>
            </a:r>
            <a:endParaRPr lang="en-US" dirty="0"/>
          </a:p>
          <a:p>
            <a:r>
              <a:rPr lang="el-GR" dirty="0"/>
              <a:t>Ορίστηκε ότι ο ένας από τους δύο Τιμητές έπρεπε να είναι πληβείος.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02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B289-73B6-49E9-87B0-B766677D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Κατάργηση της δουλείας για χρέη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656D3-17C0-4BFE-828B-49718373E1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9899" y="1700808"/>
            <a:ext cx="12112101" cy="439519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l-GR" sz="3200" dirty="0">
                <a:latin typeface="Calibri" panose="020F0502020204030204" pitchFamily="34" charset="0"/>
              </a:rPr>
              <a:t>Ο θεσμός του </a:t>
            </a:r>
            <a:r>
              <a:rPr lang="el-GR" sz="3200" dirty="0"/>
              <a:t>δανεισμού με ενέχυρο το σώμα του οφειλέτη, που οδηγούσε σε υποδούλωση του οφειλέτη στον δανειστή σε περίπτωση μη εξόφλησης, είχε αποκτήσει νομοθετική κάλυψη με τον </a:t>
            </a:r>
            <a:r>
              <a:rPr lang="el-GR" sz="3200" dirty="0" err="1"/>
              <a:t>Δωδεκάδελτο</a:t>
            </a:r>
            <a:r>
              <a:rPr lang="el-GR" sz="3200" dirty="0"/>
              <a:t> νόμο.</a:t>
            </a:r>
          </a:p>
          <a:p>
            <a:pPr>
              <a:spcBef>
                <a:spcPts val="0"/>
              </a:spcBef>
            </a:pPr>
            <a:r>
              <a:rPr lang="el-GR" sz="3200" dirty="0"/>
              <a:t>Το </a:t>
            </a:r>
            <a:r>
              <a:rPr lang="en-US" sz="3200" dirty="0">
                <a:latin typeface="Calibri" panose="020F0502020204030204" pitchFamily="34" charset="0"/>
              </a:rPr>
              <a:t>326 (313)</a:t>
            </a:r>
            <a:r>
              <a:rPr lang="el-GR" sz="3200" dirty="0">
                <a:latin typeface="Calibri" panose="020F0502020204030204" pitchFamily="34" charset="0"/>
              </a:rPr>
              <a:t> π.Χ. με τον Παιτέλιο-Παπίριο Νόμο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l-GR" sz="3200" dirty="0">
                <a:latin typeface="Calibri" panose="020F0502020204030204" pitchFamily="34" charset="0"/>
              </a:rPr>
              <a:t>(</a:t>
            </a:r>
            <a:r>
              <a:rPr lang="en-US" sz="3200" dirty="0">
                <a:latin typeface="Calibri" panose="020F0502020204030204" pitchFamily="34" charset="0"/>
              </a:rPr>
              <a:t>Lex </a:t>
            </a:r>
            <a:r>
              <a:rPr lang="en-US" sz="3200" dirty="0" err="1">
                <a:latin typeface="Calibri" panose="020F0502020204030204" pitchFamily="34" charset="0"/>
              </a:rPr>
              <a:t>Poetelia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Papiria</a:t>
            </a:r>
            <a:r>
              <a:rPr lang="en-US" sz="3200" dirty="0">
                <a:latin typeface="Calibri" panose="020F0502020204030204" pitchFamily="34" charset="0"/>
              </a:rPr>
              <a:t> de </a:t>
            </a:r>
            <a:r>
              <a:rPr lang="en-US" sz="3200" dirty="0" err="1">
                <a:latin typeface="Calibri" panose="020F0502020204030204" pitchFamily="34" charset="0"/>
              </a:rPr>
              <a:t>nexis</a:t>
            </a:r>
            <a:r>
              <a:rPr lang="el-GR" sz="3200" dirty="0">
                <a:latin typeface="Calibri" panose="020F0502020204030204" pitchFamily="34" charset="0"/>
              </a:rPr>
              <a:t>), απαγορεύ</a:t>
            </a:r>
            <a:r>
              <a:rPr lang="el-GR" sz="3200" dirty="0"/>
              <a:t>θηκε η υποδούλωση του οφειλέτη.</a:t>
            </a:r>
            <a:endParaRPr lang="el-GR" sz="32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3200" dirty="0">
                <a:latin typeface="Calibri" panose="020F0502020204030204" pitchFamily="34" charset="0"/>
              </a:rPr>
              <a:t>Ο νόμος δεν απαγόρευσε το δανεισμό με ενέχυρο το σώμα, αλλά μόνο την υποδούλωση, διατηρώντας το δικαίωμα σωματικού καταναγκασμού.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51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B001-CCDF-45D9-8ED3-BC1F26A4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Η εξίσωση των ψηφισμάτων των πληβείων </a:t>
            </a:r>
            <a:br>
              <a:rPr lang="el-GR" dirty="0"/>
            </a:br>
            <a:r>
              <a:rPr lang="el-GR" dirty="0"/>
              <a:t>με τους νόμους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4F153-871A-47B6-AB9A-F975044EEF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8777" y="1600200"/>
            <a:ext cx="12103223" cy="51411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</a:rPr>
              <a:t>Το </a:t>
            </a:r>
            <a:r>
              <a:rPr lang="en-US" sz="2800" dirty="0">
                <a:latin typeface="Calibri" panose="020F0502020204030204" pitchFamily="34" charset="0"/>
              </a:rPr>
              <a:t>289</a:t>
            </a:r>
            <a:r>
              <a:rPr lang="el-GR" sz="2800" dirty="0">
                <a:latin typeface="Calibri" panose="020F0502020204030204" pitchFamily="34" charset="0"/>
              </a:rPr>
              <a:t>/</a:t>
            </a:r>
            <a:r>
              <a:rPr lang="en-US" sz="2800" dirty="0">
                <a:latin typeface="Calibri" panose="020F0502020204030204" pitchFamily="34" charset="0"/>
              </a:rPr>
              <a:t>6</a:t>
            </a:r>
            <a:r>
              <a:rPr lang="el-GR" sz="2800" dirty="0">
                <a:latin typeface="Calibri" panose="020F0502020204030204" pitchFamily="34" charset="0"/>
              </a:rPr>
              <a:t>, μια ακόμη αποχώρηση των πληβείων, ανάγκασε τον δικτάτορα </a:t>
            </a:r>
            <a:r>
              <a:rPr lang="el-GR" sz="2800" dirty="0" err="1">
                <a:latin typeface="Calibri" panose="020F0502020204030204" pitchFamily="34" charset="0"/>
              </a:rPr>
              <a:t>Ορτένσιο</a:t>
            </a:r>
            <a:r>
              <a:rPr lang="el-GR" sz="2800" dirty="0">
                <a:latin typeface="Calibri" panose="020F0502020204030204" pitchFamily="34" charset="0"/>
              </a:rPr>
              <a:t> να φέρει στη </a:t>
            </a:r>
            <a:r>
              <a:rPr lang="el-GR" sz="2800" dirty="0" err="1">
                <a:latin typeface="Calibri" panose="020F0502020204030204" pitchFamily="34" charset="0"/>
              </a:rPr>
              <a:t>λοχίτιδα</a:t>
            </a:r>
            <a:r>
              <a:rPr lang="el-GR" sz="2800" dirty="0">
                <a:latin typeface="Calibri" panose="020F0502020204030204" pitchFamily="34" charset="0"/>
              </a:rPr>
              <a:t> συνέλευση ένα νόμο που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l-GR" sz="2800" dirty="0">
                <a:latin typeface="Calibri" panose="020F0502020204030204" pitchFamily="34" charset="0"/>
              </a:rPr>
              <a:t>εξίσωνε τα </a:t>
            </a:r>
            <a:r>
              <a:rPr lang="el-GR" sz="2800" dirty="0" err="1">
                <a:latin typeface="Calibri" panose="020F0502020204030204" pitchFamily="34" charset="0"/>
              </a:rPr>
              <a:t>πληβειακά</a:t>
            </a:r>
            <a:r>
              <a:rPr lang="el-GR" sz="2800" dirty="0">
                <a:latin typeface="Calibri" panose="020F0502020204030204" pitchFamily="34" charset="0"/>
              </a:rPr>
              <a:t> όργανα με τα όργανα της ρωμαϊκής πολιτείας.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</a:rPr>
              <a:t>Με τον Ορτένσιο Νόμο (</a:t>
            </a:r>
            <a:r>
              <a:rPr lang="en-US" sz="2800" dirty="0">
                <a:latin typeface="Calibri" panose="020F0502020204030204" pitchFamily="34" charset="0"/>
              </a:rPr>
              <a:t>Lex Hortensia de </a:t>
            </a:r>
            <a:r>
              <a:rPr lang="en-US" sz="2800" dirty="0" err="1">
                <a:latin typeface="Calibri" panose="020F0502020204030204" pitchFamily="34" charset="0"/>
              </a:rPr>
              <a:t>Plebiscitis</a:t>
            </a:r>
            <a:r>
              <a:rPr lang="el-GR" sz="2800" dirty="0">
                <a:latin typeface="Calibri" panose="020F0502020204030204" pitchFamily="34" charset="0"/>
              </a:rPr>
              <a:t>), έγινε η εξίσωση αποφάσεων των συνελεύσεων των πληβείων </a:t>
            </a:r>
            <a:r>
              <a:rPr lang="en-US" sz="2800" dirty="0">
                <a:latin typeface="Calibri" panose="020F0502020204030204" pitchFamily="34" charset="0"/>
              </a:rPr>
              <a:t>(</a:t>
            </a:r>
            <a:r>
              <a:rPr lang="en-US" sz="2800" dirty="0" err="1">
                <a:latin typeface="Calibri" panose="020F0502020204030204" pitchFamily="34" charset="0"/>
              </a:rPr>
              <a:t>plebiscita</a:t>
            </a:r>
            <a:r>
              <a:rPr lang="en-US" sz="2800" dirty="0">
                <a:latin typeface="Calibri" panose="020F0502020204030204" pitchFamily="34" charset="0"/>
              </a:rPr>
              <a:t>) </a:t>
            </a:r>
            <a:r>
              <a:rPr lang="el-GR" sz="2800" dirty="0">
                <a:latin typeface="Calibri" panose="020F0502020204030204" pitchFamily="34" charset="0"/>
              </a:rPr>
              <a:t>με τους νόμους που ψηφίζονται στα </a:t>
            </a:r>
            <a:r>
              <a:rPr lang="en-US" sz="2800" dirty="0">
                <a:latin typeface="Calibri" panose="020F0502020204030204" pitchFamily="34" charset="0"/>
              </a:rPr>
              <a:t>comitia (leges)</a:t>
            </a:r>
            <a:r>
              <a:rPr lang="el-GR" sz="2800" dirty="0"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</a:rPr>
              <a:t>Ήταν η τελευταία πράξη της πάλης πατρικίων και πληβείων.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</a:rPr>
              <a:t>Με αυτήν επήλθε η πλήρης εξίσωση των δύο τάξεων.</a:t>
            </a:r>
            <a:endParaRPr lang="el-GR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7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228600"/>
            <a:ext cx="8658544" cy="990600"/>
          </a:xfrm>
        </p:spPr>
        <p:txBody>
          <a:bodyPr/>
          <a:lstStyle/>
          <a:p>
            <a:pPr algn="ctr"/>
            <a:r>
              <a:rPr lang="el-GR" dirty="0"/>
              <a:t>Η αριστοκρατική επανάσταση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99" y="1556792"/>
            <a:ext cx="12002610" cy="5301208"/>
          </a:xfrm>
        </p:spPr>
        <p:txBody>
          <a:bodyPr>
            <a:normAutofit fontScale="92500"/>
          </a:bodyPr>
          <a:lstStyle/>
          <a:p>
            <a:r>
              <a:rPr lang="el-GR" sz="2800" dirty="0"/>
              <a:t>Η λατινική αριστοκρατία ήταν δυσαρεστημένη από τη φιλολαϊκή πολιτική των </a:t>
            </a:r>
            <a:r>
              <a:rPr lang="el-GR" sz="2800" dirty="0" err="1"/>
              <a:t>Ετρούσκων</a:t>
            </a:r>
            <a:r>
              <a:rPr lang="el-GR" sz="2800" dirty="0"/>
              <a:t> βασιλέων.</a:t>
            </a:r>
          </a:p>
          <a:p>
            <a:r>
              <a:rPr lang="el-GR" sz="2800" dirty="0"/>
              <a:t>Το 509 π.Χ. η αριστοκρατία εκδιώκει τον τελευταίο βασιλιά</a:t>
            </a:r>
            <a:r>
              <a:rPr lang="en-US" sz="2800" dirty="0"/>
              <a:t>,</a:t>
            </a:r>
            <a:r>
              <a:rPr lang="el-GR" sz="2800" dirty="0"/>
              <a:t> Ταρκύνιο τον Υπερήφανο.</a:t>
            </a:r>
          </a:p>
          <a:p>
            <a:r>
              <a:rPr lang="el-GR" sz="2800" dirty="0"/>
              <a:t>Καταργείται η βασιλεία.</a:t>
            </a:r>
          </a:p>
          <a:p>
            <a:r>
              <a:rPr lang="el-GR" sz="2800" dirty="0"/>
              <a:t>Εγκαθιδρύεται το αριστοκρατικό καθεστώς, με επικεφαλής τους Υπάτους.</a:t>
            </a:r>
          </a:p>
          <a:p>
            <a:r>
              <a:rPr lang="el-GR" sz="2800" dirty="0"/>
              <a:t>Η βασιλική εξουσία μοιράζεται σε δύο </a:t>
            </a:r>
            <a:r>
              <a:rPr lang="el-GR" sz="2800" dirty="0">
                <a:solidFill>
                  <a:srgbClr val="0070C0"/>
                </a:solidFill>
              </a:rPr>
              <a:t>Υπάτους</a:t>
            </a:r>
            <a:r>
              <a:rPr lang="el-GR" sz="2800" dirty="0"/>
              <a:t> που ανήκουν στους</a:t>
            </a:r>
            <a:r>
              <a:rPr lang="el-GR" sz="2800" dirty="0">
                <a:solidFill>
                  <a:srgbClr val="0070C0"/>
                </a:solidFill>
              </a:rPr>
              <a:t> πατρικίους.</a:t>
            </a:r>
          </a:p>
          <a:p>
            <a:r>
              <a:rPr lang="el-GR" sz="2800" dirty="0"/>
              <a:t>Η μάζα των πολιτών </a:t>
            </a:r>
            <a:r>
              <a:rPr lang="el-GR" sz="2800" dirty="0">
                <a:solidFill>
                  <a:srgbClr val="0070C0"/>
                </a:solidFill>
              </a:rPr>
              <a:t>(πληβείοι) </a:t>
            </a:r>
            <a:r>
              <a:rPr lang="el-GR" sz="2800" dirty="0"/>
              <a:t>μένουν αποκλεισμένοι από το πολίτευμα.</a:t>
            </a:r>
          </a:p>
          <a:p>
            <a:r>
              <a:rPr lang="el-GR" sz="2800" dirty="0"/>
              <a:t>Το 493 οι πληβείοι εξεγείρονται.</a:t>
            </a:r>
          </a:p>
          <a:p>
            <a:pPr lvl="1"/>
            <a:r>
              <a:rPr lang="el-GR" sz="2800" dirty="0"/>
              <a:t>Γέννηση της </a:t>
            </a:r>
            <a:r>
              <a:rPr lang="en-US" sz="2800" dirty="0"/>
              <a:t>plebs </a:t>
            </a:r>
            <a:r>
              <a:rPr lang="el-GR" sz="2800" dirty="0"/>
              <a:t>– Αναγνώριση των δημάρχων.</a:t>
            </a:r>
          </a:p>
          <a:p>
            <a:r>
              <a:rPr lang="el-GR" sz="2800" dirty="0"/>
              <a:t>Τους 2 πρώτους αιώνες</a:t>
            </a:r>
            <a:r>
              <a:rPr lang="en-US" sz="2800" dirty="0"/>
              <a:t>: </a:t>
            </a:r>
            <a:r>
              <a:rPr lang="el-GR" sz="2800" dirty="0"/>
              <a:t>διαρκής πάλη πατρικίων και πληβείων.</a:t>
            </a:r>
          </a:p>
        </p:txBody>
      </p:sp>
    </p:spTree>
    <p:extLst>
      <p:ext uri="{BB962C8B-B14F-4D97-AF65-F5344CB8AC3E}">
        <p14:creationId xmlns:p14="http://schemas.microsoft.com/office/powerpoint/2010/main" val="1545535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AE78C-3A5F-4F7D-ADF0-A5119CF9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228600"/>
            <a:ext cx="865854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Η πάλη πατρικίων – πληβείων χρονολογικά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EEBF0-CBA1-423B-8B87-B16F9BA3DAC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6532" y="1615736"/>
            <a:ext cx="12085468" cy="519763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l-GR" sz="3100" dirty="0"/>
              <a:t>494/3: Εξέγερση των πληβείων, αποχώρηση στο Ιερό Όρος – αρνούνται να πολεμήσουν – όρκος πληβείων</a:t>
            </a:r>
          </a:p>
          <a:p>
            <a:pPr lvl="1">
              <a:spcBef>
                <a:spcPts val="0"/>
              </a:spcBef>
            </a:pPr>
            <a:r>
              <a:rPr lang="el-GR" dirty="0"/>
              <a:t>Αναγνώριση της αρχής των Δημάρχων ως αρχηγών των πληβείων.</a:t>
            </a:r>
          </a:p>
          <a:p>
            <a:pPr lvl="1">
              <a:spcBef>
                <a:spcPts val="0"/>
              </a:spcBef>
            </a:pPr>
            <a:r>
              <a:rPr lang="el-GR" dirty="0"/>
              <a:t>Θέσπιση του ‘ιερού και απαραβίαστου’ των δημάρχων (όποιος προσβάλλει δήμαρχο θανατώνεται αμέσως).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l-GR" sz="2800" dirty="0"/>
              <a:t>473: 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Lex </a:t>
            </a:r>
            <a:r>
              <a:rPr lang="en-US" sz="3100" dirty="0" err="1">
                <a:latin typeface="Calibri" panose="020F0502020204030204" pitchFamily="34" charset="0"/>
                <a:cs typeface="Calibri" panose="020F0502020204030204" pitchFamily="34" charset="0"/>
              </a:rPr>
              <a:t>Publilia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dirty="0" err="1">
                <a:latin typeface="Calibri" panose="020F0502020204030204" pitchFamily="34" charset="0"/>
                <a:cs typeface="Calibri" panose="020F0502020204030204" pitchFamily="34" charset="0"/>
              </a:rPr>
              <a:t>Voleronis</a:t>
            </a:r>
            <a:endParaRPr lang="el-GR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l-GR" sz="2500" dirty="0"/>
              <a:t>Αναγνώριση της Συνέλευσης των πληβείων</a:t>
            </a:r>
            <a:r>
              <a:rPr lang="en-US" sz="2500" dirty="0"/>
              <a:t> </a:t>
            </a:r>
            <a:r>
              <a:rPr lang="el-GR" sz="2500" dirty="0"/>
              <a:t>(</a:t>
            </a:r>
            <a:r>
              <a:rPr lang="en-US" sz="2500" dirty="0" err="1"/>
              <a:t>concilia</a:t>
            </a:r>
            <a:r>
              <a:rPr lang="en-US" sz="2500" dirty="0"/>
              <a:t> </a:t>
            </a:r>
            <a:r>
              <a:rPr lang="en-US" sz="2500" dirty="0" err="1"/>
              <a:t>plebis</a:t>
            </a:r>
            <a:r>
              <a:rPr lang="el-GR" sz="2500" dirty="0"/>
              <a:t>).</a:t>
            </a:r>
            <a:endParaRPr lang="en-US" sz="2500" dirty="0"/>
          </a:p>
          <a:p>
            <a:pPr lvl="1">
              <a:spcBef>
                <a:spcPts val="0"/>
              </a:spcBef>
            </a:pPr>
            <a:r>
              <a:rPr lang="el-GR" sz="2500" dirty="0"/>
              <a:t>Οι αποφάσεις της Συνέλευσης των πληβείων </a:t>
            </a:r>
            <a:r>
              <a:rPr lang="en-US" sz="2500" dirty="0"/>
              <a:t>(</a:t>
            </a:r>
            <a:r>
              <a:rPr lang="en-US" sz="2500" dirty="0" err="1"/>
              <a:t>plebiscita</a:t>
            </a:r>
            <a:r>
              <a:rPr lang="en-US" sz="2500" dirty="0"/>
              <a:t>)</a:t>
            </a:r>
            <a:r>
              <a:rPr lang="el-GR" sz="2500" dirty="0"/>
              <a:t> γίνονται υποχρεωτικές για τους πληβείους.</a:t>
            </a:r>
          </a:p>
          <a:p>
            <a:pPr>
              <a:spcBef>
                <a:spcPts val="0"/>
              </a:spcBef>
            </a:pPr>
            <a:r>
              <a:rPr lang="el-GR" sz="3100" dirty="0"/>
              <a:t>451/0: </a:t>
            </a:r>
            <a:r>
              <a:rPr lang="el-GR" sz="3100" dirty="0" err="1"/>
              <a:t>Δωδεκάδελτος</a:t>
            </a:r>
            <a:r>
              <a:rPr lang="el-GR" sz="3100" dirty="0"/>
              <a:t> Νόμος</a:t>
            </a:r>
          </a:p>
          <a:p>
            <a:pPr>
              <a:spcBef>
                <a:spcPts val="0"/>
              </a:spcBef>
            </a:pPr>
            <a:r>
              <a:rPr lang="el-GR" sz="3100" dirty="0"/>
              <a:t>449 (300): Βαλέριοι-Οράτιοι Νόμοι</a:t>
            </a:r>
          </a:p>
          <a:p>
            <a:pPr>
              <a:spcBef>
                <a:spcPts val="0"/>
              </a:spcBef>
            </a:pPr>
            <a:r>
              <a:rPr lang="el-GR" sz="3100" dirty="0"/>
              <a:t>367: Λικίνιοι-Σέξτιοι νόμοι</a:t>
            </a:r>
          </a:p>
          <a:p>
            <a:pPr lvl="1">
              <a:spcBef>
                <a:spcPts val="0"/>
              </a:spcBef>
            </a:pPr>
            <a:r>
              <a:rPr lang="el-GR" dirty="0"/>
              <a:t>Ο ένας ύπατος πληβείος.</a:t>
            </a:r>
          </a:p>
          <a:p>
            <a:pPr lvl="1">
              <a:spcBef>
                <a:spcPts val="0"/>
              </a:spcBef>
            </a:pPr>
            <a:r>
              <a:rPr lang="el-GR" dirty="0"/>
              <a:t>Εξόφληση οφειλών πληβείων.</a:t>
            </a:r>
          </a:p>
          <a:p>
            <a:pPr lvl="1">
              <a:spcBef>
                <a:spcPts val="0"/>
              </a:spcBef>
            </a:pPr>
            <a:r>
              <a:rPr lang="el-GR" dirty="0"/>
              <a:t>Διανομή τμήματος δημόσιας γης στους πληβείους.</a:t>
            </a:r>
            <a:endParaRPr lang="en-US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100" dirty="0">
                <a:latin typeface="Calibri" panose="020F0502020204030204" pitchFamily="34" charset="0"/>
              </a:rPr>
              <a:t>326 (313)</a:t>
            </a:r>
            <a:r>
              <a:rPr lang="el-GR" sz="3100" dirty="0">
                <a:latin typeface="Calibri" panose="020F0502020204030204" pitchFamily="34" charset="0"/>
              </a:rPr>
              <a:t>:</a:t>
            </a:r>
            <a:r>
              <a:rPr lang="en-US" sz="3100" dirty="0">
                <a:latin typeface="Calibri" panose="020F0502020204030204" pitchFamily="34" charset="0"/>
              </a:rPr>
              <a:t> </a:t>
            </a:r>
            <a:r>
              <a:rPr lang="el-GR" sz="3100" dirty="0">
                <a:latin typeface="Calibri" panose="020F0502020204030204" pitchFamily="34" charset="0"/>
              </a:rPr>
              <a:t>Παιτέλιος-Παπίριος νόμος</a:t>
            </a:r>
          </a:p>
          <a:p>
            <a:pPr lvl="1">
              <a:spcBef>
                <a:spcPts val="0"/>
              </a:spcBef>
            </a:pPr>
            <a:r>
              <a:rPr lang="el-GR" dirty="0">
                <a:latin typeface="Calibri" panose="020F0502020204030204" pitchFamily="34" charset="0"/>
              </a:rPr>
              <a:t>Απαγόρευση δανεισμού με ενέχυρο το σώμα.</a:t>
            </a:r>
            <a:endParaRPr lang="en-US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100" dirty="0">
                <a:latin typeface="Calibri" panose="020F0502020204030204" pitchFamily="34" charset="0"/>
              </a:rPr>
              <a:t>289</a:t>
            </a:r>
            <a:r>
              <a:rPr lang="el-GR" sz="3100" dirty="0">
                <a:latin typeface="Calibri" panose="020F0502020204030204" pitchFamily="34" charset="0"/>
              </a:rPr>
              <a:t>/</a:t>
            </a:r>
            <a:r>
              <a:rPr lang="en-US" sz="3100" dirty="0">
                <a:latin typeface="Calibri" panose="020F0502020204030204" pitchFamily="34" charset="0"/>
              </a:rPr>
              <a:t>6: </a:t>
            </a:r>
            <a:r>
              <a:rPr lang="el-GR" sz="3100" dirty="0">
                <a:latin typeface="Calibri" panose="020F0502020204030204" pitchFamily="34" charset="0"/>
              </a:rPr>
              <a:t>Ορτένσιος Νόμος</a:t>
            </a:r>
            <a:endParaRPr lang="en-US" sz="3100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l-GR" dirty="0">
                <a:latin typeface="Calibri" panose="020F0502020204030204" pitchFamily="34" charset="0"/>
              </a:rPr>
              <a:t>Εξίσωση αποφάσεων των Συνελεύσεων των πληβείων </a:t>
            </a: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plebiscita</a:t>
            </a:r>
            <a:r>
              <a:rPr lang="en-US" dirty="0">
                <a:latin typeface="Calibri" panose="020F0502020204030204" pitchFamily="34" charset="0"/>
              </a:rPr>
              <a:t>) </a:t>
            </a:r>
            <a:r>
              <a:rPr lang="el-GR" dirty="0">
                <a:latin typeface="Calibri" panose="020F0502020204030204" pitchFamily="34" charset="0"/>
              </a:rPr>
              <a:t>με τους νόμους </a:t>
            </a: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leges</a:t>
            </a:r>
            <a:r>
              <a:rPr lang="en-US" dirty="0">
                <a:latin typeface="Calibri" panose="020F0502020204030204" pitchFamily="34" charset="0"/>
              </a:rPr>
              <a:t>)</a:t>
            </a:r>
            <a:r>
              <a:rPr lang="el-GR" dirty="0"/>
              <a:t> </a:t>
            </a:r>
            <a:r>
              <a:rPr lang="el-GR" dirty="0">
                <a:latin typeface="Calibri" panose="020F0502020204030204" pitchFamily="34" charset="0"/>
              </a:rPr>
              <a:t>που ψηφίζονται στις Συνελεύσεις του ρωμαϊκού λαού (</a:t>
            </a:r>
            <a:r>
              <a:rPr lang="en-US" dirty="0">
                <a:latin typeface="Calibri" panose="020F0502020204030204" pitchFamily="34" charset="0"/>
              </a:rPr>
              <a:t>comitia</a:t>
            </a:r>
            <a:r>
              <a:rPr lang="el-GR" dirty="0">
                <a:latin typeface="Calibri" panose="020F0502020204030204" pitchFamily="34" charset="0"/>
              </a:rPr>
              <a:t>).</a:t>
            </a:r>
            <a:endParaRPr lang="el-GR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F20F3-EEA6-4B3C-B9C5-A1648A4F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430" y="3991530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33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6981-B5EB-4884-9135-0B074B9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Συγκλητικοί και ιππείς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8C35C-0378-4C3D-99CB-2F9679A149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12192000" cy="5429200"/>
          </a:xfrm>
        </p:spPr>
        <p:txBody>
          <a:bodyPr>
            <a:normAutofit/>
          </a:bodyPr>
          <a:lstStyle/>
          <a:p>
            <a:r>
              <a:rPr lang="el-GR" dirty="0"/>
              <a:t>Από τα τέλη του 3</a:t>
            </a:r>
            <a:r>
              <a:rPr lang="el-GR" baseline="30000" dirty="0"/>
              <a:t>ου</a:t>
            </a:r>
            <a:r>
              <a:rPr lang="el-GR" dirty="0"/>
              <a:t> αιώνα π.Χ. η ρωμαϊκή αριστοκρατία διαχωρίστηκε σε δύο τάξεις: </a:t>
            </a:r>
            <a:r>
              <a:rPr lang="el-GR" dirty="0">
                <a:solidFill>
                  <a:srgbClr val="0070C0"/>
                </a:solidFill>
              </a:rPr>
              <a:t>Συγκλητικοί</a:t>
            </a:r>
            <a:r>
              <a:rPr lang="el-GR" dirty="0"/>
              <a:t> και </a:t>
            </a:r>
            <a:r>
              <a:rPr lang="el-GR" dirty="0">
                <a:solidFill>
                  <a:srgbClr val="0070C0"/>
                </a:solidFill>
              </a:rPr>
              <a:t>Ιππείς</a:t>
            </a:r>
            <a:r>
              <a:rPr lang="el-GR" dirty="0"/>
              <a:t>.</a:t>
            </a:r>
          </a:p>
          <a:p>
            <a:r>
              <a:rPr lang="el-GR" dirty="0"/>
              <a:t>Το 218 π.Χ.</a:t>
            </a:r>
            <a:r>
              <a:rPr lang="en-US" dirty="0"/>
              <a:t> </a:t>
            </a:r>
            <a:r>
              <a:rPr lang="el-GR" dirty="0"/>
              <a:t>απαγορεύτηκε στους Συγκλητικούς να ασχολούνται με κερδοσκοπικές δραστηριότητες, με τον Κλαύδιο νόμο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Claudia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/>
              <a:t>.</a:t>
            </a:r>
          </a:p>
          <a:p>
            <a:r>
              <a:rPr lang="el-GR" dirty="0"/>
              <a:t>Από τότε οι Ιππείς ασχολούνται αποκλειστικά με τις οικονομικές δραστηριότητες:</a:t>
            </a:r>
          </a:p>
          <a:p>
            <a:pPr lvl="1"/>
            <a:r>
              <a:rPr lang="el-GR" dirty="0"/>
              <a:t>Ναυτιλιακές επιχειρήσεις</a:t>
            </a:r>
          </a:p>
          <a:p>
            <a:pPr lvl="1"/>
            <a:r>
              <a:rPr lang="el-GR" dirty="0"/>
              <a:t>Τραπεζικές ασχολίες</a:t>
            </a:r>
          </a:p>
          <a:p>
            <a:pPr lvl="1"/>
            <a:r>
              <a:rPr lang="el-GR" dirty="0"/>
              <a:t>Μεγάλο εμπόριο</a:t>
            </a:r>
          </a:p>
          <a:p>
            <a:pPr lvl="1"/>
            <a:r>
              <a:rPr lang="el-GR" dirty="0"/>
              <a:t>Εκμίσθωση κρατικών εσόδων (π.χ. φόρων).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16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D299-585E-45D3-AAF3-F0397139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Κατακτήσεις και επέκταση της Ρώμης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48E8C-1386-4C2A-9929-7E31755862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10871200" cy="52578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Από τα μέσα του 4</a:t>
            </a:r>
            <a:r>
              <a:rPr lang="el-GR" baseline="30000" dirty="0"/>
              <a:t>ου</a:t>
            </a:r>
            <a:r>
              <a:rPr lang="el-GR" dirty="0"/>
              <a:t> αιώνα π.Χ. η Ρώμη κατακτά το </a:t>
            </a:r>
            <a:r>
              <a:rPr lang="el-GR" dirty="0" err="1"/>
              <a:t>Λάτιο</a:t>
            </a:r>
            <a:r>
              <a:rPr lang="el-GR" dirty="0"/>
              <a:t> και επεκτείνεται σε όλη την ιταλική χερσόνησο.</a:t>
            </a:r>
            <a:endParaRPr lang="en-US" dirty="0"/>
          </a:p>
          <a:p>
            <a:pPr lvl="1"/>
            <a:r>
              <a:rPr lang="el-GR" dirty="0"/>
              <a:t>Δημιουργούνται ρωμαϊκές αποικίες, λατινικές αποικίες και συμμαχικές πόλεις.</a:t>
            </a:r>
          </a:p>
          <a:p>
            <a:r>
              <a:rPr lang="el-GR" dirty="0"/>
              <a:t>Με τους Καρχηδονιακούς πολέμους (264-146 π.Χ</a:t>
            </a:r>
            <a:r>
              <a:rPr lang="en-US" dirty="0"/>
              <a:t>)</a:t>
            </a:r>
            <a:r>
              <a:rPr lang="el-GR" dirty="0"/>
              <a:t>. Η Ρώμη κατακτά τη Σαρδηνία, την Κορσική, την Ισπανία και την Καρχηδόνα.</a:t>
            </a:r>
          </a:p>
          <a:p>
            <a:r>
              <a:rPr lang="el-GR" dirty="0"/>
              <a:t>Με τους Μακεδονικούς πολέμους κατακτά τη Μακεδονία και την Ήπειρο (168 π.Χ.)</a:t>
            </a:r>
          </a:p>
          <a:p>
            <a:r>
              <a:rPr lang="el-GR" dirty="0"/>
              <a:t>Το 146 π.Χ. κατακτά τη νότια Ελλάδα.</a:t>
            </a:r>
          </a:p>
          <a:p>
            <a:r>
              <a:rPr lang="el-GR" dirty="0"/>
              <a:t>Δημιουργούνται οι επαρχίες, που προσαρτώνται στη ρωμαϊκή αυτοκρατορία.</a:t>
            </a:r>
          </a:p>
          <a:p>
            <a:pPr lvl="1"/>
            <a:r>
              <a:rPr lang="el-GR" dirty="0"/>
              <a:t>Διοικούνται από Ρωμαίο διοικητή με </a:t>
            </a:r>
            <a:r>
              <a:rPr lang="en-US" dirty="0"/>
              <a:t>imperium.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90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22EA-58C7-4612-AB25-0CE14DC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228600"/>
            <a:ext cx="11226425" cy="9906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Η δημιουργία της νέας αριστοκρατίας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B3F7-935C-457C-AE72-F7307302FD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12192000" cy="5141168"/>
          </a:xfrm>
        </p:spPr>
        <p:txBody>
          <a:bodyPr>
            <a:normAutofit/>
          </a:bodyPr>
          <a:lstStyle/>
          <a:p>
            <a:r>
              <a:rPr lang="el-GR" dirty="0"/>
              <a:t>Με το διαχωρισμό των συγκλητικών από τους ιππείς, η ενασχόληση με την πολιτική έλαβε επαγγελματικό χαρακτήρα.</a:t>
            </a:r>
          </a:p>
          <a:p>
            <a:r>
              <a:rPr lang="el-GR" dirty="0"/>
              <a:t>Δημιουργήθηκε η </a:t>
            </a:r>
            <a:r>
              <a:rPr lang="el-GR" dirty="0">
                <a:solidFill>
                  <a:srgbClr val="0070C0"/>
                </a:solidFill>
              </a:rPr>
              <a:t>νέα αριστοκρατία των Υπατικών </a:t>
            </a:r>
            <a:r>
              <a:rPr lang="el-GR" dirty="0"/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nobilitas</a:t>
            </a:r>
            <a:r>
              <a:rPr lang="el-GR" dirty="0"/>
              <a:t>)</a:t>
            </a:r>
            <a:r>
              <a:rPr lang="en-US" dirty="0"/>
              <a:t>, </a:t>
            </a:r>
            <a:r>
              <a:rPr lang="el-GR" dirty="0"/>
              <a:t>που αποτελούνταν από οικογένειες που ένα μέλος τους είχε γίνει Ύπατος.</a:t>
            </a:r>
          </a:p>
          <a:p>
            <a:r>
              <a:rPr lang="el-GR" dirty="0"/>
              <a:t>Περιλάμβανε πατρικίους και πληβείους.</a:t>
            </a:r>
          </a:p>
          <a:p>
            <a:r>
              <a:rPr lang="el-GR" dirty="0"/>
              <a:t>Η διάκριση μεταξύ πατρικίων και πληβείων έχασε το νόημά της.</a:t>
            </a:r>
          </a:p>
          <a:p>
            <a:r>
              <a:rPr lang="el-GR" dirty="0"/>
              <a:t>Δημιουργήθηκε όμως νέα διάκριση, μεταξύ της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nobilitas</a:t>
            </a:r>
            <a:r>
              <a:rPr lang="el-GR" dirty="0"/>
              <a:t> των Υπατικών και του λοιπού λαού.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8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EC38-AFE9-4C37-B392-CA71016E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775F55"/>
                </a:solidFill>
                <a:latin typeface="Calibri" panose="020F0502020204030204" pitchFamily="34" charset="0"/>
              </a:rPr>
              <a:t>Η εγκαθίδρυση της </a:t>
            </a:r>
            <a:r>
              <a:rPr lang="en-US" dirty="0">
                <a:solidFill>
                  <a:srgbClr val="775F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 publica</a:t>
            </a:r>
            <a:r>
              <a:rPr lang="el-GR" dirty="0">
                <a:solidFill>
                  <a:srgbClr val="775F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3D879-D01C-40D3-8113-0057FF2193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5409" y="1600200"/>
            <a:ext cx="12002609" cy="5141168"/>
          </a:xfrm>
        </p:spPr>
        <p:txBody>
          <a:bodyPr>
            <a:normAutofit/>
          </a:bodyPr>
          <a:lstStyle/>
          <a:p>
            <a:r>
              <a:rPr lang="el-GR" dirty="0"/>
              <a:t>Το νέο καθεστώς ονομάζεται </a:t>
            </a:r>
            <a:r>
              <a:rPr lang="el-GR" dirty="0" err="1"/>
              <a:t>res</a:t>
            </a:r>
            <a:r>
              <a:rPr lang="el-GR" dirty="0"/>
              <a:t> </a:t>
            </a:r>
            <a:r>
              <a:rPr lang="el-GR" dirty="0" err="1"/>
              <a:t>publica</a:t>
            </a:r>
            <a:r>
              <a:rPr lang="el-GR" dirty="0"/>
              <a:t> (= δημόσια υπόθεση).</a:t>
            </a:r>
          </a:p>
          <a:p>
            <a:r>
              <a:rPr lang="el-GR" dirty="0"/>
              <a:t>Μετάβαση από την ιδιωτική άσκηση της εξουσίας των βασιλέων στην δημόσια άσκηση της εξουσίας. </a:t>
            </a:r>
          </a:p>
          <a:p>
            <a:r>
              <a:rPr lang="el-GR" dirty="0"/>
              <a:t>Το πολίτευμα δεν είναι δημοκρατικό, διότι οι πολλοί δεν έχουν πρόσβαση στην εξουσία.</a:t>
            </a:r>
          </a:p>
          <a:p>
            <a:r>
              <a:rPr lang="el-GR" dirty="0"/>
              <a:t>Τα βασικά χαρακτηριστικά του νέου πολιτεύματος:</a:t>
            </a:r>
          </a:p>
          <a:p>
            <a:pPr lvl="1"/>
            <a:r>
              <a:rPr lang="el-GR" dirty="0"/>
              <a:t>Η </a:t>
            </a:r>
            <a:r>
              <a:rPr lang="el-GR" dirty="0">
                <a:solidFill>
                  <a:srgbClr val="0070C0"/>
                </a:solidFill>
              </a:rPr>
              <a:t>ετήσια θητεία </a:t>
            </a:r>
            <a:r>
              <a:rPr lang="el-GR" dirty="0"/>
              <a:t>των Υπάτων (καταργείται η ισοβιότητα που είχαν οι βασιλείς), </a:t>
            </a:r>
          </a:p>
          <a:p>
            <a:pPr lvl="1"/>
            <a:r>
              <a:rPr lang="el-GR" dirty="0"/>
              <a:t>H </a:t>
            </a:r>
            <a:r>
              <a:rPr lang="el-GR" dirty="0">
                <a:solidFill>
                  <a:srgbClr val="0070C0"/>
                </a:solidFill>
              </a:rPr>
              <a:t>δυαδικότητα</a:t>
            </a:r>
            <a:r>
              <a:rPr lang="el-GR" dirty="0"/>
              <a:t> των Υπάτων.</a:t>
            </a:r>
          </a:p>
          <a:p>
            <a:r>
              <a:rPr lang="el-GR" dirty="0"/>
              <a:t>«Η </a:t>
            </a:r>
            <a:r>
              <a:rPr lang="el-GR" dirty="0" err="1"/>
              <a:t>respublica</a:t>
            </a:r>
            <a:r>
              <a:rPr lang="el-GR" dirty="0"/>
              <a:t> έφερε την ελευθερία».</a:t>
            </a:r>
          </a:p>
          <a:p>
            <a:r>
              <a:rPr lang="el-GR" dirty="0"/>
              <a:t>Απέχθεια για τη μοναρχία.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228600"/>
            <a:ext cx="8658544" cy="990600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775F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αξίωμα των Υπάτων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35837"/>
            <a:ext cx="12011486" cy="53221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600" dirty="0"/>
              <a:t>Στο πρώτο στάδιο της</a:t>
            </a:r>
            <a:r>
              <a:rPr lang="en-US" sz="2600" dirty="0"/>
              <a:t>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res publica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2600" dirty="0"/>
              <a:t> οι Ύπατοι ήταν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dirty="0"/>
              <a:t>     οι μοναδικοί άρχοντες</a:t>
            </a:r>
            <a:r>
              <a:rPr lang="en-US" sz="2600" dirty="0"/>
              <a:t>.</a:t>
            </a:r>
            <a:endParaRPr lang="el-GR" sz="2600" dirty="0"/>
          </a:p>
          <a:p>
            <a:pPr>
              <a:spcBef>
                <a:spcPts val="0"/>
              </a:spcBef>
            </a:pPr>
            <a:r>
              <a:rPr lang="el-GR" sz="2600" dirty="0"/>
              <a:t>Είχαν ευρύτατες αρμοδιότητες, αντίστοιχες με αυτές του βασιλέα. </a:t>
            </a:r>
          </a:p>
          <a:p>
            <a:pPr>
              <a:spcBef>
                <a:spcPts val="0"/>
              </a:spcBef>
            </a:pPr>
            <a:r>
              <a:rPr lang="el-GR" sz="2600" dirty="0"/>
              <a:t>Απόλυτο δικαίωμα να αποφασίζουν και να διατάσσουν στο </a:t>
            </a:r>
            <a:r>
              <a:rPr lang="el-GR" sz="2600" dirty="0">
                <a:solidFill>
                  <a:srgbClr val="FF0000"/>
                </a:solidFill>
              </a:rPr>
              <a:t>στρατιωτικό </a:t>
            </a:r>
            <a:r>
              <a:rPr lang="el-GR" sz="2600" dirty="0"/>
              <a:t>και στο </a:t>
            </a:r>
            <a:r>
              <a:rPr lang="el-GR" sz="2600" dirty="0">
                <a:solidFill>
                  <a:srgbClr val="FF0000"/>
                </a:solidFill>
              </a:rPr>
              <a:t>πολιτικό </a:t>
            </a:r>
            <a:r>
              <a:rPr lang="el-GR" sz="2600" dirty="0"/>
              <a:t>επίπεδο.</a:t>
            </a:r>
          </a:p>
          <a:p>
            <a:pPr lvl="1">
              <a:spcBef>
                <a:spcPts val="0"/>
              </a:spcBef>
            </a:pPr>
            <a:r>
              <a:rPr lang="el-GR" sz="2400" dirty="0"/>
              <a:t>Δικάζουν όλα τα αδικήματα και επιβάλλουν όλες τις ποινές.</a:t>
            </a:r>
          </a:p>
          <a:p>
            <a:pPr lvl="1">
              <a:spcBef>
                <a:spcPts val="0"/>
              </a:spcBef>
            </a:pPr>
            <a:r>
              <a:rPr lang="el-GR" sz="2400" dirty="0"/>
              <a:t>Έχουν απόλυτο δικαίωμα </a:t>
            </a:r>
            <a:r>
              <a:rPr lang="el-GR" sz="2400" dirty="0">
                <a:solidFill>
                  <a:srgbClr val="0070C0"/>
                </a:solidFill>
              </a:rPr>
              <a:t>καταναγκασμού</a:t>
            </a:r>
            <a:r>
              <a:rPr lang="el-GR" sz="2400" dirty="0"/>
              <a:t> επί των πολιτών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coercitio</a:t>
            </a:r>
            <a:r>
              <a:rPr lang="el-GR" sz="2400" dirty="0"/>
              <a:t>)</a:t>
            </a:r>
            <a:r>
              <a:rPr lang="en-US" sz="2400" dirty="0"/>
              <a:t>.</a:t>
            </a:r>
          </a:p>
          <a:p>
            <a:pPr>
              <a:spcBef>
                <a:spcPts val="0"/>
              </a:spcBef>
            </a:pPr>
            <a:r>
              <a:rPr lang="el-GR" sz="2600" dirty="0"/>
              <a:t>Η μοναδική αρμοδιότητα των βασιλέων που δεν διατήρησαν ήταν η </a:t>
            </a:r>
            <a:r>
              <a:rPr lang="el-GR" sz="2600" dirty="0">
                <a:solidFill>
                  <a:srgbClr val="FF0000"/>
                </a:solidFill>
              </a:rPr>
              <a:t>ιερατική</a:t>
            </a:r>
            <a:r>
              <a:rPr lang="el-GR" sz="2600" dirty="0"/>
              <a:t>.</a:t>
            </a:r>
          </a:p>
          <a:p>
            <a:pPr lvl="1">
              <a:spcBef>
                <a:spcPts val="0"/>
              </a:spcBef>
            </a:pPr>
            <a:r>
              <a:rPr lang="el-GR" sz="2400" dirty="0"/>
              <a:t>Δημιουργήθηκε νέο αξίωμα, ο Επίσημος αρχιερέας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Pontifex Maximus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dirty="0"/>
              <a:t>.</a:t>
            </a:r>
          </a:p>
          <a:p>
            <a:pPr>
              <a:spcBef>
                <a:spcPts val="0"/>
              </a:spcBef>
            </a:pPr>
            <a:r>
              <a:rPr lang="el-GR" sz="2600" dirty="0"/>
              <a:t>Αρχικά οι Ύπατοι εναλλάσσονταν:</a:t>
            </a:r>
          </a:p>
          <a:p>
            <a:pPr lvl="1">
              <a:spcBef>
                <a:spcPts val="0"/>
              </a:spcBef>
            </a:pPr>
            <a:r>
              <a:rPr lang="el-GR" sz="2400" dirty="0"/>
              <a:t>κάθε μήνα στην κορυφή της πολιτικής εξουσίας, </a:t>
            </a:r>
          </a:p>
          <a:p>
            <a:pPr lvl="1">
              <a:spcBef>
                <a:spcPts val="0"/>
              </a:spcBef>
            </a:pPr>
            <a:r>
              <a:rPr lang="el-GR" sz="2400" dirty="0"/>
              <a:t>κάθε ημέρα στην κορυφή της στρατιωτικής εξουσίας.</a:t>
            </a:r>
          </a:p>
          <a:p>
            <a:pPr>
              <a:spcBef>
                <a:spcPts val="0"/>
              </a:spcBef>
            </a:pPr>
            <a:r>
              <a:rPr lang="el-GR" sz="2600" dirty="0"/>
              <a:t>Όταν ο ένας Ύπατος είχε την εξουσία, ο άλλος δεν μπορούσε να επέμβει.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BDBA8-2F4B-46EB-BB36-F2683E11B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11" y="76200"/>
            <a:ext cx="31716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Υπατική εξουσία (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12192000" cy="5373216"/>
          </a:xfrm>
        </p:spPr>
        <p:txBody>
          <a:bodyPr>
            <a:normAutofit/>
          </a:bodyPr>
          <a:lstStyle/>
          <a:p>
            <a:pPr lvl="1"/>
            <a:r>
              <a:rPr lang="el-GR" dirty="0"/>
              <a:t>Η εξουσία των Υπάτων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/>
              <a:t> εκφράζει την </a:t>
            </a:r>
            <a:r>
              <a:rPr lang="el-GR" dirty="0">
                <a:solidFill>
                  <a:srgbClr val="0070C0"/>
                </a:solidFill>
              </a:rPr>
              <a:t>απόλυτη</a:t>
            </a:r>
            <a:r>
              <a:rPr lang="el-GR" dirty="0"/>
              <a:t> </a:t>
            </a:r>
            <a:endParaRPr lang="en-US" dirty="0"/>
          </a:p>
          <a:p>
            <a:pPr marL="365760" lvl="1" indent="0">
              <a:buNone/>
            </a:pPr>
            <a:r>
              <a:rPr lang="en-US" dirty="0"/>
              <a:t>   </a:t>
            </a:r>
            <a:r>
              <a:rPr lang="el-GR" dirty="0"/>
              <a:t>κυριαρχία τους σε δύο τομείς: </a:t>
            </a:r>
          </a:p>
          <a:p>
            <a:pPr lvl="2"/>
            <a:r>
              <a:rPr lang="el-GR" dirty="0"/>
              <a:t>Στο στρατό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imperium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militiae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/>
              <a:t> </a:t>
            </a:r>
          </a:p>
          <a:p>
            <a:pPr lvl="2"/>
            <a:r>
              <a:rPr lang="el-GR" dirty="0"/>
              <a:t>Στα πολιτικά πράγματα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imperium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domi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Τους συνόδευαν 12 ραβδούχοι, οι οποίοι έφεραν δέσμες ράβδων μαζί με τσεκούρι.</a:t>
            </a:r>
            <a:endParaRPr lang="en-US" dirty="0"/>
          </a:p>
          <a:p>
            <a:pPr lvl="1"/>
            <a:r>
              <a:rPr lang="el-GR" dirty="0"/>
              <a:t>Το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imperium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δεν μεταβιβάζεται από τον έναν άρχοντα στον άλλο. Όπως  επί βασιλείας, είναι αυθύπαρκτο και προέρχεται από τον Δία.</a:t>
            </a:r>
          </a:p>
          <a:p>
            <a:pPr lvl="1"/>
            <a:r>
              <a:rPr lang="el-GR" dirty="0"/>
              <a:t>Μοναδική πηγή του υπατικού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r>
              <a:rPr lang="en-US" dirty="0"/>
              <a:t> </a:t>
            </a:r>
            <a:r>
              <a:rPr lang="el-GR" dirty="0"/>
              <a:t>ήταν η θεϊκή ευλογία, που εκφραζόταν με το δικαίωμα λήψης των οιωνών.</a:t>
            </a:r>
          </a:p>
          <a:p>
            <a:pPr lvl="1"/>
            <a:r>
              <a:rPr lang="el-GR" dirty="0"/>
              <a:t>Προστέθηκε νέα διαδικασία: Η αναγνώριση από τον λαό, που εξέδιδε ένα νόμο με καθαρά τυπικό χαρακτήρα (την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lex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curiata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imperio</a:t>
            </a:r>
            <a:r>
              <a:rPr lang="el-GR" dirty="0"/>
              <a:t>).</a:t>
            </a:r>
          </a:p>
          <a:p>
            <a:pPr lvl="1"/>
            <a:endParaRPr lang="el-GR" dirty="0"/>
          </a:p>
          <a:p>
            <a:pPr lvl="2">
              <a:buNone/>
            </a:pPr>
            <a:endParaRPr lang="el-GR" dirty="0"/>
          </a:p>
          <a:p>
            <a:pPr lvl="1"/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FE76F-8265-4B62-BC01-3FB897CC7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198" y="0"/>
            <a:ext cx="1748901" cy="32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6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B84A-59CE-442F-9B58-C03ED332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επιλογή των Υπάτων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783AA-7553-4A95-BF0E-DD648BEEBD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12192000" cy="5257800"/>
          </a:xfrm>
        </p:spPr>
        <p:txBody>
          <a:bodyPr/>
          <a:lstStyle/>
          <a:p>
            <a:r>
              <a:rPr lang="el-GR" dirty="0"/>
              <a:t>Αρχικά οι δύο Ύπατοι του επόμενου έτους ορίζονταν </a:t>
            </a:r>
          </a:p>
          <a:p>
            <a:pPr marL="0" indent="0">
              <a:buNone/>
            </a:pPr>
            <a:r>
              <a:rPr lang="el-GR" dirty="0"/>
              <a:t>   από τους εν ενεργεία Υπάτους, με τη συναίνεση της Συγκλήτου.</a:t>
            </a:r>
          </a:p>
          <a:p>
            <a:r>
              <a:rPr lang="el-GR" dirty="0"/>
              <a:t>Από τα μέσα του 5ου αιώνα π.Χ. οι Ύπατοι εκλέγονταν από τη</a:t>
            </a:r>
          </a:p>
          <a:p>
            <a:pPr marL="0" indent="0">
              <a:buNone/>
            </a:pPr>
            <a:r>
              <a:rPr lang="el-GR" dirty="0"/>
              <a:t>    συνέλευση του ρωμαϊκού λαού (Λοχίτιδα συνέλευση).</a:t>
            </a:r>
          </a:p>
          <a:p>
            <a:r>
              <a:rPr lang="el-GR" dirty="0"/>
              <a:t>Και πάλι οι προηγούμενοι Ύπατοι είχαν τον πρώτο λόγο.</a:t>
            </a:r>
          </a:p>
          <a:p>
            <a:r>
              <a:rPr lang="el-GR" dirty="0"/>
              <a:t>Οι απερχόμενοι Ύπατοι επέλεγαν και πρότειναν δύο υποψηφίους για κάθε μία θέση. </a:t>
            </a:r>
          </a:p>
          <a:p>
            <a:r>
              <a:rPr lang="el-GR" dirty="0"/>
              <a:t>Η Λοχίτιδα συνέλευση επέλεγε τους 2 από τους 4.</a:t>
            </a:r>
          </a:p>
          <a:p>
            <a:r>
              <a:rPr lang="el-GR" dirty="0"/>
              <a:t>Οι απερχόμενοι Ύπατοι μπορούσαν να μην επικυρώσουν την απόφαση του λαού.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8CB4B-29BE-4DF9-9F08-538E56C6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918" y="228600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8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0819" y="228600"/>
            <a:ext cx="11457245" cy="990600"/>
          </a:xfrm>
        </p:spPr>
        <p:txBody>
          <a:bodyPr/>
          <a:lstStyle/>
          <a:p>
            <a:pPr algn="ctr"/>
            <a:r>
              <a:rPr lang="el-GR" dirty="0"/>
              <a:t>Η Σύγκλητος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6532" y="1775534"/>
            <a:ext cx="12014932" cy="508246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 Σύγκλητος είχε ρυθμιστικό ρόλο. Επέλεγε τους Υπάτους</a:t>
            </a:r>
          </a:p>
          <a:p>
            <a:pPr marL="0" indent="0">
              <a:buNone/>
            </a:pPr>
            <a:r>
              <a:rPr lang="el-GR" dirty="0"/>
              <a:t>    αποκλειστικά από τα μέλη της. </a:t>
            </a:r>
          </a:p>
          <a:p>
            <a:r>
              <a:rPr lang="el-GR" dirty="0"/>
              <a:t>Η Σύγκλητος αποτελούνταν από 300 μέλη. </a:t>
            </a:r>
          </a:p>
          <a:p>
            <a:r>
              <a:rPr lang="el-GR" dirty="0"/>
              <a:t>Οι μισοί προέρχονταν από την παλαιά αριστοκρατία και ονομάζονταν «πατέρες»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patres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/>
              <a:t> </a:t>
            </a:r>
          </a:p>
          <a:p>
            <a:r>
              <a:rPr lang="el-GR" dirty="0"/>
              <a:t>Οι υπόλοιποι, οι μη αριστοκράτες, ονομάζονταν «εγγεγραμμένοι»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conscripti</a:t>
            </a:r>
            <a:r>
              <a:rPr lang="el-GR" dirty="0"/>
              <a:t>)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Μόνον</a:t>
            </a:r>
            <a:r>
              <a:rPr lang="en-US" dirty="0"/>
              <a:t> </a:t>
            </a:r>
            <a:r>
              <a:rPr lang="el-GR" dirty="0"/>
              <a:t>οι αριστοκράτες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patres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 είχαν </a:t>
            </a:r>
            <a:r>
              <a:rPr lang="el-GR" dirty="0"/>
              <a:t>κληρονομικό δικαίωμα να μετέχουν στην Σύγκλητο.</a:t>
            </a:r>
          </a:p>
          <a:p>
            <a:r>
              <a:rPr lang="el-GR" dirty="0"/>
              <a:t>Μετά το 490 </a:t>
            </a:r>
            <a:r>
              <a:rPr lang="el-GR" dirty="0" err="1"/>
              <a:t>π.Χ.</a:t>
            </a:r>
            <a:r>
              <a:rPr lang="el-GR" dirty="0"/>
              <a:t> οι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patres</a:t>
            </a:r>
            <a:r>
              <a:rPr lang="en-US" dirty="0"/>
              <a:t> </a:t>
            </a:r>
            <a:r>
              <a:rPr lang="el-GR" dirty="0"/>
              <a:t>άρχισαν να αποκλείουν τους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conscripti</a:t>
            </a:r>
            <a:r>
              <a:rPr lang="en-US" dirty="0"/>
              <a:t> </a:t>
            </a:r>
            <a:r>
              <a:rPr lang="el-GR" dirty="0"/>
              <a:t>από την υπατεία.</a:t>
            </a:r>
          </a:p>
          <a:p>
            <a:r>
              <a:rPr lang="el-GR" dirty="0"/>
              <a:t>Από το 450 </a:t>
            </a:r>
            <a:r>
              <a:rPr lang="el-GR" dirty="0" err="1"/>
              <a:t>π.Χ.</a:t>
            </a: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μόνο μέλη των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l-GR" dirty="0"/>
              <a:t>διεκδικούν το αξίωμα του Υπάτου.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69B8F-E5A5-42F2-A566-248E168DB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535" y="167640"/>
            <a:ext cx="2906929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3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133-8489-453B-887A-5BA6AEDB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Δημιουργία της τάξης των πατρικίων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A8BAF-8E6E-4F39-97C4-3F2028A6DD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9899" y="1600200"/>
            <a:ext cx="10588101" cy="4853136"/>
          </a:xfrm>
        </p:spPr>
        <p:txBody>
          <a:bodyPr>
            <a:normAutofit fontScale="92500"/>
          </a:bodyPr>
          <a:lstStyle/>
          <a:p>
            <a:r>
              <a:rPr lang="el-GR" dirty="0"/>
              <a:t>Οι πατρίκιοι ήταν τα μέλη της παλιάς αριστοκρατίας των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Κυριάρχησαν σταδιακά στη Σύγκλητο, εξοβελίζοντας τους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conscipti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Κατά τα πρώτα 50 χρόνια της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respublica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δημιούργησαν μια κλειστή κοινωνική τάξη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Επειδή στο παρελθόν κατείχαν το υπατικό αξίωμα, είχαν το αποκλειστικό δικαίωμα να το ασκούν και στο μέλλον.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διαφοροποίηση των πατρικίων στηρίζεται: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Στην οικονομική και κοινωνική τους θέση 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γαιοκτησίες, μεγάλος αριθμός πελατών που είχαν υποχρέωση να τους υποστηρίζουν.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Στην κατοχή του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οιωνοσκοπικού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χαρίσματος.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DCF6A-208F-44D7-811D-672B7A37E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806" y="1384871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23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3144</Words>
  <Application>Microsoft Office PowerPoint</Application>
  <PresentationFormat>Widescreen</PresentationFormat>
  <Paragraphs>259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Mangal</vt:lpstr>
      <vt:lpstr>Palatino Linotype</vt:lpstr>
      <vt:lpstr>Tw Cen MT</vt:lpstr>
      <vt:lpstr>Wingdings</vt:lpstr>
      <vt:lpstr>Wingdings 2</vt:lpstr>
      <vt:lpstr>Διάμεσος</vt:lpstr>
      <vt:lpstr>η ρωμη απο τη μοναρχια στη  res publica  (509-27 π.χ.)</vt:lpstr>
      <vt:lpstr>Η ιστορία των ρωμαϊκών πολιτευμάτων</vt:lpstr>
      <vt:lpstr>Η αριστοκρατική επανάσταση </vt:lpstr>
      <vt:lpstr>Η εγκαθίδρυση της res publica </vt:lpstr>
      <vt:lpstr>Το αξίωμα των Υπάτων</vt:lpstr>
      <vt:lpstr>Η Υπατική εξουσία (imperium)</vt:lpstr>
      <vt:lpstr>Η επιλογή των Υπάτων</vt:lpstr>
      <vt:lpstr>Η Σύγκλητος</vt:lpstr>
      <vt:lpstr>Δημιουργία της τάξης των πατρικίων</vt:lpstr>
      <vt:lpstr>Δύο νέα αξιώματα</vt:lpstr>
      <vt:lpstr>Η αγροτική κρίση</vt:lpstr>
      <vt:lpstr>Η εξέγερση των πληβείων </vt:lpstr>
      <vt:lpstr>Δημιουργία της Δημαρχίας</vt:lpstr>
      <vt:lpstr>Η εξουσία των Δημάρχων</vt:lpstr>
      <vt:lpstr>Η εξουσία των Δημάρχων</vt:lpstr>
      <vt:lpstr>Η Συνέλευση των πληβείων</vt:lpstr>
      <vt:lpstr>Τα ψηφίσματα της  Συνέλευσης των πληβείων</vt:lpstr>
      <vt:lpstr>Το αίτημα για γραπτή νομοθεσία</vt:lpstr>
      <vt:lpstr>Ο Δωδεκάδελτος Νόμος, 451/0</vt:lpstr>
      <vt:lpstr>Η Δεκανδρία  (Decemviri legibus scribundis)</vt:lpstr>
      <vt:lpstr>Oι 2 τελευταίες Δέλτοι</vt:lpstr>
      <vt:lpstr>Το περιεχόμενο του Δωδεκάδελτου Νόμου</vt:lpstr>
      <vt:lpstr>PowerPoint Presentation</vt:lpstr>
      <vt:lpstr>Οι Βαλέριοι Οράτιοι Νόμοι 449 π.Χ.</vt:lpstr>
      <vt:lpstr>Οι Λικίνιοι-Σέξτιοι νόμοι (367 π.Χ.) </vt:lpstr>
      <vt:lpstr>Δημιουργία δύο νέων αξιωμάτων (367 π.Χ.)</vt:lpstr>
      <vt:lpstr>Η Ποπλίλια νομοθεσία</vt:lpstr>
      <vt:lpstr>Κατάργηση της δουλείας για χρέη</vt:lpstr>
      <vt:lpstr>Η εξίσωση των ψηφισμάτων των πληβείων  με τους νόμους</vt:lpstr>
      <vt:lpstr>Η πάλη πατρικίων – πληβείων χρονολογικά </vt:lpstr>
      <vt:lpstr>Συγκλητικοί και ιππείς</vt:lpstr>
      <vt:lpstr>Κατακτήσεις και επέκταση της Ρώμης</vt:lpstr>
      <vt:lpstr>Η δημιουργία της νέας αριστοκρατίας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ρωμη απο τη μοναρχια στη res publica  (509-27 π.χ.)</dc:title>
  <dc:creator>Youni Maria</dc:creator>
  <cp:lastModifiedBy>Youni Maria</cp:lastModifiedBy>
  <cp:revision>33</cp:revision>
  <dcterms:created xsi:type="dcterms:W3CDTF">2021-11-22T07:38:21Z</dcterms:created>
  <dcterms:modified xsi:type="dcterms:W3CDTF">2023-05-18T09:26:43Z</dcterms:modified>
</cp:coreProperties>
</file>