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295" r:id="rId3"/>
    <p:sldId id="284" r:id="rId4"/>
    <p:sldId id="262" r:id="rId5"/>
    <p:sldId id="294" r:id="rId6"/>
    <p:sldId id="288" r:id="rId7"/>
    <p:sldId id="257" r:id="rId8"/>
    <p:sldId id="263" r:id="rId9"/>
    <p:sldId id="258" r:id="rId10"/>
    <p:sldId id="264" r:id="rId11"/>
    <p:sldId id="260" r:id="rId12"/>
    <p:sldId id="261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90" r:id="rId28"/>
    <p:sldId id="291" r:id="rId29"/>
    <p:sldId id="297" r:id="rId30"/>
    <p:sldId id="281" r:id="rId31"/>
    <p:sldId id="292" r:id="rId32"/>
    <p:sldId id="282" r:id="rId33"/>
    <p:sldId id="293" r:id="rId34"/>
    <p:sldId id="283" r:id="rId35"/>
    <p:sldId id="285" r:id="rId3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70BAB-20AF-476D-A83E-422238A5D871}" type="datetimeFigureOut">
              <a:rPr lang="el-GR" smtClean="0"/>
              <a:t>18/5/2023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C2DB8-2AD6-4E3D-954A-4BF0F57B2B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941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Η Πνύκα (αναπαράσταση)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7A311-0939-499A-9C9E-E5A0D7954032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377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Η Πνύκα σήμερα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7A311-0939-499A-9C9E-E5A0D7954032}" type="slidenum">
              <a:rPr lang="el-GR" smtClean="0"/>
              <a:pPr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8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A0E67F8-0A47-4D5C-8C96-9EB59E3DF79A}" type="datetimeFigureOut">
              <a:rPr lang="el-GR" smtClean="0"/>
              <a:pPr/>
              <a:t>18/5/2023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0B1E16-809A-4E16-8354-4184441972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67F8-0A47-4D5C-8C96-9EB59E3DF79A}" type="datetimeFigureOut">
              <a:rPr lang="el-GR" smtClean="0"/>
              <a:pPr/>
              <a:t>18/5/2023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1E16-809A-4E16-8354-4184441972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A0E67F8-0A47-4D5C-8C96-9EB59E3DF79A}" type="datetimeFigureOut">
              <a:rPr lang="el-GR" smtClean="0"/>
              <a:pPr/>
              <a:t>18/5/2023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60B1E16-809A-4E16-8354-4184441972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67F8-0A47-4D5C-8C96-9EB59E3DF79A}" type="datetimeFigureOut">
              <a:rPr lang="el-GR" smtClean="0"/>
              <a:pPr/>
              <a:t>18/5/2023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0B1E16-809A-4E16-8354-4184441972E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67F8-0A47-4D5C-8C96-9EB59E3DF79A}" type="datetimeFigureOut">
              <a:rPr lang="el-GR" smtClean="0"/>
              <a:pPr/>
              <a:t>18/5/2023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60B1E16-809A-4E16-8354-4184441972E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A0E67F8-0A47-4D5C-8C96-9EB59E3DF79A}" type="datetimeFigureOut">
              <a:rPr lang="el-GR" smtClean="0"/>
              <a:pPr/>
              <a:t>18/5/2023</a:t>
            </a:fld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60B1E16-809A-4E16-8354-4184441972E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A0E67F8-0A47-4D5C-8C96-9EB59E3DF79A}" type="datetimeFigureOut">
              <a:rPr lang="el-GR" smtClean="0"/>
              <a:pPr/>
              <a:t>18/5/2023</a:t>
            </a:fld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60B1E16-809A-4E16-8354-4184441972E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67F8-0A47-4D5C-8C96-9EB59E3DF79A}" type="datetimeFigureOut">
              <a:rPr lang="el-GR" smtClean="0"/>
              <a:pPr/>
              <a:t>18/5/2023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0B1E16-809A-4E16-8354-4184441972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67F8-0A47-4D5C-8C96-9EB59E3DF79A}" type="datetimeFigureOut">
              <a:rPr lang="el-GR" smtClean="0"/>
              <a:pPr/>
              <a:t>18/5/2023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0B1E16-809A-4E16-8354-4184441972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67F8-0A47-4D5C-8C96-9EB59E3DF79A}" type="datetimeFigureOut">
              <a:rPr lang="el-GR" smtClean="0"/>
              <a:pPr/>
              <a:t>18/5/2023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0B1E16-809A-4E16-8354-4184441972E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A0E67F8-0A47-4D5C-8C96-9EB59E3DF79A}" type="datetimeFigureOut">
              <a:rPr lang="el-GR" smtClean="0"/>
              <a:pPr/>
              <a:t>18/5/2023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60B1E16-809A-4E16-8354-4184441972E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0E67F8-0A47-4D5C-8C96-9EB59E3DF79A}" type="datetimeFigureOut">
              <a:rPr lang="el-GR" smtClean="0"/>
              <a:pPr/>
              <a:t>18/5/2023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60B1E16-809A-4E16-8354-4184441972E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285992"/>
            <a:ext cx="6477000" cy="3000396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r>
              <a:rPr lang="el-GR" sz="5300" dirty="0"/>
              <a:t>Το αθηναϊκο πολιτευμα</a:t>
            </a: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Η δημοκρατία στην πράξη</a:t>
            </a:r>
          </a:p>
        </p:txBody>
      </p:sp>
      <p:pic>
        <p:nvPicPr>
          <p:cNvPr id="4" name="Picture 2" descr="http://www.harrys-greece.com/a-greece-travel/a-athens/tholos-hephais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000372"/>
            <a:ext cx="2918463" cy="26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7712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551766" cy="990600"/>
          </a:xfrm>
        </p:spPr>
        <p:txBody>
          <a:bodyPr>
            <a:normAutofit/>
          </a:bodyPr>
          <a:lstStyle/>
          <a:p>
            <a:r>
              <a:rPr lang="el-GR" sz="3200" dirty="0"/>
              <a:t>Οι μεταρρυθμίσεις του Εφιάλτη    (462/1 π.Χ.)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29718" cy="5257800"/>
          </a:xfrm>
        </p:spPr>
        <p:txBody>
          <a:bodyPr>
            <a:normAutofit/>
          </a:bodyPr>
          <a:lstStyle/>
          <a:p>
            <a:r>
              <a:rPr lang="el-GR" sz="2600" dirty="0"/>
              <a:t>Μεγάλο μέρος των αρμοδιοτήτων του Αρείου Πάγου περιέρχονται στη Βουλή, την Ηλιαία, την Εκκλησία του δήμου</a:t>
            </a:r>
          </a:p>
          <a:p>
            <a:r>
              <a:rPr lang="el-GR" sz="2600" dirty="0"/>
              <a:t>Ο Α.Π. παραμένει αρμόδιος για την εκδίκαση υποθέσεων:</a:t>
            </a:r>
          </a:p>
          <a:p>
            <a:pPr lvl="1"/>
            <a:r>
              <a:rPr lang="el-GR" dirty="0"/>
              <a:t>Ανθρωποκτονίας εκ προθέσεως, εμπρησμού, θρησκευτικών υποθέσεων (π.χ. κοπή ιερών ελαιοδέντρων) </a:t>
            </a:r>
          </a:p>
          <a:p>
            <a:pPr lvl="1"/>
            <a:r>
              <a:rPr lang="el-GR" dirty="0"/>
              <a:t>Με νόμο των μέσων 4</a:t>
            </a:r>
            <a:r>
              <a:rPr lang="el-GR" baseline="30000" dirty="0"/>
              <a:t>ου</a:t>
            </a:r>
            <a:r>
              <a:rPr lang="el-GR" dirty="0"/>
              <a:t> </a:t>
            </a:r>
            <a:r>
              <a:rPr lang="el-GR" dirty="0" err="1"/>
              <a:t>π.Χ.</a:t>
            </a:r>
            <a:r>
              <a:rPr lang="el-GR" dirty="0"/>
              <a:t> αι.: Ανακριτικά καθήκοντα σε σοβαρά πολιτικά-οικονομικά εγκλήματα. Συντάσσει έκθεση και παραπέμπει την υπόθεση στην εκκλησία του δήμου, η οποία δικάζει</a:t>
            </a:r>
          </a:p>
          <a:p>
            <a:pPr lvl="1"/>
            <a:r>
              <a:rPr lang="el-GR" dirty="0"/>
              <a:t>Με ψήφισμα του 338 </a:t>
            </a:r>
            <a:r>
              <a:rPr lang="el-GR" dirty="0" err="1"/>
              <a:t>π.Χ.</a:t>
            </a:r>
            <a:r>
              <a:rPr lang="el-GR" dirty="0"/>
              <a:t>, μετά από πρόταση του Δημοσθένη: Υποθέσεις εσχάτης προδοσίας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Βασικές αρχές του δημοκρατικού πολιτεύματος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781128"/>
          </a:xfrm>
        </p:spPr>
        <p:txBody>
          <a:bodyPr>
            <a:normAutofit fontScale="92500" lnSpcReduction="10000"/>
          </a:bodyPr>
          <a:lstStyle/>
          <a:p>
            <a:r>
              <a:rPr lang="el-GR" i="1" dirty="0" err="1"/>
              <a:t>Ἰσονομία</a:t>
            </a:r>
            <a:endParaRPr lang="el-GR" i="1" dirty="0"/>
          </a:p>
          <a:p>
            <a:r>
              <a:rPr lang="el-GR" dirty="0"/>
              <a:t>Ελευθερία</a:t>
            </a:r>
          </a:p>
          <a:p>
            <a:r>
              <a:rPr lang="el-GR" dirty="0"/>
              <a:t>Κυριαρχία του νόμου</a:t>
            </a:r>
          </a:p>
          <a:p>
            <a:r>
              <a:rPr lang="el-GR" dirty="0"/>
              <a:t>Συμμετοχή όλων των πολιτών σε όλα τα όργανα (</a:t>
            </a:r>
            <a:r>
              <a:rPr lang="el-GR" i="1" dirty="0" err="1"/>
              <a:t>ἀρχαί</a:t>
            </a:r>
            <a:r>
              <a:rPr lang="el-GR" i="1" dirty="0"/>
              <a:t>, Βουλή </a:t>
            </a:r>
            <a:r>
              <a:rPr lang="el-GR" i="1" dirty="0" err="1"/>
              <a:t>τῶν</a:t>
            </a:r>
            <a:r>
              <a:rPr lang="el-GR" i="1" dirty="0"/>
              <a:t> Πεντακοσίων, </a:t>
            </a:r>
            <a:r>
              <a:rPr lang="el-GR" i="1" dirty="0" err="1"/>
              <a:t>ἐκκλησία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δήμου</a:t>
            </a:r>
          </a:p>
          <a:p>
            <a:pPr marL="0" indent="0">
              <a:buNone/>
            </a:pPr>
            <a:r>
              <a:rPr lang="el-GR" dirty="0"/>
              <a:t>	Αριστοτέλης:</a:t>
            </a:r>
            <a:r>
              <a:rPr lang="el-GR" i="1" dirty="0"/>
              <a:t> </a:t>
            </a:r>
            <a:r>
              <a:rPr lang="el-GR" i="1" dirty="0" err="1"/>
              <a:t>ἐν</a:t>
            </a:r>
            <a:r>
              <a:rPr lang="el-GR" i="1" dirty="0"/>
              <a:t> μέρει </a:t>
            </a:r>
            <a:r>
              <a:rPr lang="el-GR" i="1" dirty="0" err="1"/>
              <a:t>ἄρχεσθαι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ἄρχειν</a:t>
            </a:r>
            <a:endParaRPr lang="el-GR" i="1" dirty="0"/>
          </a:p>
          <a:p>
            <a:r>
              <a:rPr lang="el-GR" dirty="0"/>
              <a:t>Εναλλαγή στην εξουσία (ετήσια διάρκεια αξιωμάτων, απαγόρευση δεύτερης ή τρίτης θητείας)</a:t>
            </a:r>
          </a:p>
          <a:p>
            <a:r>
              <a:rPr lang="el-GR" i="1" dirty="0" err="1"/>
              <a:t>Ἰσηγορία</a:t>
            </a:r>
          </a:p>
          <a:p>
            <a:r>
              <a:rPr lang="el-GR" dirty="0"/>
              <a:t>Κλήρωση των περισσότερων αρχών </a:t>
            </a:r>
          </a:p>
        </p:txBody>
      </p:sp>
    </p:spTree>
    <p:extLst>
      <p:ext uri="{BB962C8B-B14F-4D97-AF65-F5344CB8AC3E}">
        <p14:creationId xmlns:p14="http://schemas.microsoft.com/office/powerpoint/2010/main" val="2470552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Εξασφαλιστικοί θεσμοί του δημοκρατικού πολιτεύματος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sz="3200" dirty="0"/>
              <a:t>Οστρακισμός</a:t>
            </a:r>
          </a:p>
          <a:p>
            <a:r>
              <a:rPr lang="el-GR" sz="3200" dirty="0"/>
              <a:t>Γραφή παρανόμων</a:t>
            </a:r>
          </a:p>
          <a:p>
            <a:r>
              <a:rPr lang="el-GR" sz="3200" dirty="0"/>
              <a:t>Έλεγχος όλων των ασκούντων εξουσία </a:t>
            </a:r>
          </a:p>
          <a:p>
            <a:r>
              <a:rPr lang="el-GR" sz="3200" dirty="0"/>
              <a:t>Εισαγωγή των νομοσχεδίων στην Εκκλησία μετά από προβούλευμα της Βουλής (</a:t>
            </a:r>
            <a:r>
              <a:rPr lang="el-GR" sz="3200" i="1" dirty="0" err="1"/>
              <a:t>μηδὲν</a:t>
            </a:r>
            <a:r>
              <a:rPr lang="el-GR" sz="3200" i="1" dirty="0"/>
              <a:t> </a:t>
            </a:r>
            <a:r>
              <a:rPr lang="el-GR" sz="3200" i="1" dirty="0" err="1"/>
              <a:t>ἀπροβούλευτον</a:t>
            </a:r>
            <a:r>
              <a:rPr lang="el-GR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410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όργανα της πόλεως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42520" cy="5257800"/>
          </a:xfrm>
        </p:spPr>
        <p:txBody>
          <a:bodyPr>
            <a:normAutofit/>
          </a:bodyPr>
          <a:lstStyle/>
          <a:p>
            <a:r>
              <a:rPr lang="el-GR" dirty="0"/>
              <a:t>Εκκλησία του δήμου</a:t>
            </a:r>
          </a:p>
          <a:p>
            <a:r>
              <a:rPr lang="el-GR" dirty="0"/>
              <a:t>Βουλή των Πεντακοσίων</a:t>
            </a:r>
          </a:p>
          <a:p>
            <a:r>
              <a:rPr lang="el-GR" dirty="0"/>
              <a:t>Άρχοντες</a:t>
            </a:r>
          </a:p>
          <a:p>
            <a:pPr lvl="1"/>
            <a:r>
              <a:rPr lang="el-GR" dirty="0"/>
              <a:t>Εννέα άρχοντες</a:t>
            </a:r>
          </a:p>
          <a:p>
            <a:pPr lvl="1"/>
            <a:r>
              <a:rPr lang="el-GR" dirty="0"/>
              <a:t>Ένδεκα άρχοντες, Περίπου 700 ακόμη αρχές</a:t>
            </a:r>
          </a:p>
          <a:p>
            <a:r>
              <a:rPr lang="el-GR" dirty="0"/>
              <a:t>Δικαστήρια</a:t>
            </a:r>
          </a:p>
          <a:p>
            <a:pPr lvl="1"/>
            <a:r>
              <a:rPr lang="el-GR" b="1" dirty="0"/>
              <a:t>Ηλιαία</a:t>
            </a:r>
          </a:p>
          <a:p>
            <a:pPr lvl="1"/>
            <a:r>
              <a:rPr lang="el-GR" dirty="0"/>
              <a:t>Άρειος Πάγος, Λοιπά φονικά δικαστήρια</a:t>
            </a:r>
          </a:p>
          <a:p>
            <a:pPr lvl="1"/>
            <a:r>
              <a:rPr lang="el-GR" dirty="0"/>
              <a:t>Σε ειδικές περιπτώσεις (</a:t>
            </a:r>
            <a:r>
              <a:rPr lang="el-GR" i="1" dirty="0"/>
              <a:t>εἰσαγγελία) </a:t>
            </a:r>
            <a:r>
              <a:rPr lang="el-GR" dirty="0"/>
              <a:t>δικάζει η Εκκλησία του δήμου και η Βουλή των Πεντακοσίων </a:t>
            </a:r>
            <a:endParaRPr lang="en-US" dirty="0"/>
          </a:p>
          <a:p>
            <a:pPr marL="365760" lvl="1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7060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wesleyan.edu/~mkatz/Images/Agora400.pl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0"/>
            <a:ext cx="7250321" cy="691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9366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31200" y="3435639"/>
            <a:ext cx="4812800" cy="338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1. Η εκκλησία του δήμου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876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l-GR" dirty="0"/>
              <a:t>Ο </a:t>
            </a:r>
            <a:r>
              <a:rPr lang="el-GR" i="1" dirty="0"/>
              <a:t>δῆμος </a:t>
            </a:r>
            <a:r>
              <a:rPr lang="el-GR" dirty="0"/>
              <a:t>είναι</a:t>
            </a:r>
            <a:r>
              <a:rPr lang="el-GR" i="1" dirty="0"/>
              <a:t> </a:t>
            </a:r>
            <a:r>
              <a:rPr lang="el-GR" sz="2800" i="1" dirty="0">
                <a:latin typeface="Palatino Linotype" pitchFamily="18" charset="0"/>
              </a:rPr>
              <a:t>το κύριον τῆς πόλεως</a:t>
            </a:r>
            <a:r>
              <a:rPr lang="el-GR" sz="2800" i="1" dirty="0"/>
              <a:t> </a:t>
            </a:r>
            <a:r>
              <a:rPr lang="el-GR" sz="2800" dirty="0"/>
              <a:t>και </a:t>
            </a:r>
            <a:r>
              <a:rPr lang="el-GR" dirty="0"/>
              <a:t>ασκεί την υπέρτατη εξουσία (Αριστοτέλης, </a:t>
            </a:r>
            <a:r>
              <a:rPr lang="el-GR" i="1" dirty="0"/>
              <a:t>Πολιτικά</a:t>
            </a:r>
            <a:r>
              <a:rPr lang="el-GR" dirty="0"/>
              <a:t>)</a:t>
            </a:r>
            <a:endParaRPr lang="el-GR" sz="2000" i="1" dirty="0"/>
          </a:p>
          <a:p>
            <a:pPr>
              <a:spcBef>
                <a:spcPts val="600"/>
              </a:spcBef>
            </a:pPr>
            <a:r>
              <a:rPr lang="el-GR" dirty="0"/>
              <a:t>Νομοθετική, κυβερνητική, δικαστική εξουσία</a:t>
            </a:r>
          </a:p>
          <a:p>
            <a:pPr>
              <a:spcBef>
                <a:spcPts val="600"/>
              </a:spcBef>
            </a:pPr>
            <a:r>
              <a:rPr lang="el-GR" dirty="0"/>
              <a:t>Είναι όργανο άμεσης διακυβέρνησης</a:t>
            </a:r>
          </a:p>
          <a:p>
            <a:pPr>
              <a:spcBef>
                <a:spcPts val="600"/>
              </a:spcBef>
            </a:pPr>
            <a:r>
              <a:rPr lang="el-GR" dirty="0"/>
              <a:t>Εκδίδει ψηφίσματα</a:t>
            </a:r>
          </a:p>
          <a:p>
            <a:pPr>
              <a:spcBef>
                <a:spcPts val="600"/>
              </a:spcBef>
            </a:pPr>
            <a:r>
              <a:rPr lang="el-GR" dirty="0"/>
              <a:t>Οι αποφάσεις της είναι </a:t>
            </a:r>
          </a:p>
          <a:p>
            <a:pPr>
              <a:spcBef>
                <a:spcPts val="600"/>
              </a:spcBef>
              <a:buNone/>
            </a:pPr>
            <a:r>
              <a:rPr lang="el-GR" dirty="0"/>
              <a:t>		αμετάκλητες</a:t>
            </a:r>
          </a:p>
        </p:txBody>
      </p:sp>
    </p:spTree>
    <p:extLst>
      <p:ext uri="{BB962C8B-B14F-4D97-AF65-F5344CB8AC3E}">
        <p14:creationId xmlns:p14="http://schemas.microsoft.com/office/powerpoint/2010/main" val="1433893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91264" cy="991872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Εκκλησία του δήμου: Αρμοδιότητες</a:t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l-GR" dirty="0"/>
          </a:p>
          <a:p>
            <a:pPr lvl="1">
              <a:spcBef>
                <a:spcPts val="600"/>
              </a:spcBef>
            </a:pPr>
            <a:r>
              <a:rPr lang="el-GR" sz="2800" dirty="0"/>
              <a:t>Κήρυξη πολέμου – σύναψη ειρήνης</a:t>
            </a:r>
          </a:p>
          <a:p>
            <a:pPr lvl="1">
              <a:spcBef>
                <a:spcPts val="600"/>
              </a:spcBef>
            </a:pPr>
            <a:r>
              <a:rPr lang="el-GR" sz="2800" dirty="0"/>
              <a:t>Κατάρτιση διεθνών συμβάσεων</a:t>
            </a:r>
          </a:p>
          <a:p>
            <a:pPr lvl="1">
              <a:spcBef>
                <a:spcPts val="600"/>
              </a:spcBef>
            </a:pPr>
            <a:r>
              <a:rPr lang="el-GR" sz="2800" dirty="0"/>
              <a:t>Νομοθετική εξουσία (σε συνεργασία με τη βουλή, </a:t>
            </a:r>
            <a:r>
              <a:rPr lang="el-GR" sz="2800" i="1" dirty="0"/>
              <a:t>προβουλεύματα</a:t>
            </a:r>
            <a:r>
              <a:rPr lang="el-GR" sz="2800" dirty="0"/>
              <a:t>)</a:t>
            </a:r>
          </a:p>
          <a:p>
            <a:pPr lvl="1">
              <a:spcBef>
                <a:spcPts val="600"/>
              </a:spcBef>
            </a:pPr>
            <a:r>
              <a:rPr lang="el-GR" sz="2800" dirty="0"/>
              <a:t>Απονέμει την ιδιότητα του πολίτη σε ξένους</a:t>
            </a:r>
          </a:p>
          <a:p>
            <a:pPr lvl="1">
              <a:spcBef>
                <a:spcPts val="600"/>
              </a:spcBef>
            </a:pPr>
            <a:r>
              <a:rPr lang="el-GR" sz="2800" dirty="0"/>
              <a:t>Επιβάλλει την ποινή της εξορίας</a:t>
            </a:r>
          </a:p>
          <a:p>
            <a:pPr lvl="1">
              <a:spcBef>
                <a:spcPts val="600"/>
              </a:spcBef>
            </a:pPr>
            <a:r>
              <a:rPr lang="el-GR" sz="2800" dirty="0"/>
              <a:t>Καταδικάζει σε θάνατο</a:t>
            </a:r>
          </a:p>
          <a:p>
            <a:pPr lvl="1">
              <a:spcBef>
                <a:spcPts val="600"/>
              </a:spcBef>
            </a:pPr>
            <a:r>
              <a:rPr lang="el-GR" sz="2800" dirty="0"/>
              <a:t>Αποφασίζει δήμευση περιουσίας</a:t>
            </a:r>
          </a:p>
          <a:p>
            <a:pPr lvl="1">
              <a:spcBef>
                <a:spcPts val="600"/>
              </a:spcBef>
            </a:pPr>
            <a:r>
              <a:rPr lang="el-GR" sz="2800" dirty="0"/>
              <a:t>Εκλογή – λογοδοσία αρχόντων</a:t>
            </a:r>
          </a:p>
          <a:p>
            <a:pPr lvl="1">
              <a:spcBef>
                <a:spcPts val="600"/>
              </a:spcBef>
            </a:pPr>
            <a:r>
              <a:rPr lang="el-GR" sz="2800" dirty="0"/>
              <a:t>Συλλογή φόρων – δασμών </a:t>
            </a:r>
          </a:p>
          <a:p>
            <a:endParaRPr lang="el-GR" dirty="0"/>
          </a:p>
        </p:txBody>
      </p:sp>
      <p:pic>
        <p:nvPicPr>
          <p:cNvPr id="5" name="Picture 2" descr="http://www.davidgill.co.uk/attica/agora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693920"/>
            <a:ext cx="3261360" cy="2164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Εκκλησία του δήμου: Σύνθεση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6516216" cy="5373216"/>
          </a:xfrm>
        </p:spPr>
        <p:txBody>
          <a:bodyPr>
            <a:normAutofit/>
          </a:bodyPr>
          <a:lstStyle/>
          <a:p>
            <a:r>
              <a:rPr lang="el-GR" dirty="0"/>
              <a:t>Όλοι οι πολίτες  (απαρτία: 6.000)</a:t>
            </a:r>
          </a:p>
          <a:p>
            <a:pPr>
              <a:buNone/>
            </a:pPr>
            <a:r>
              <a:rPr lang="el-GR" dirty="0"/>
              <a:t>	περί το 450 </a:t>
            </a:r>
            <a:r>
              <a:rPr lang="el-GR" dirty="0" err="1"/>
              <a:t>π.Χ.</a:t>
            </a:r>
            <a:r>
              <a:rPr lang="el-GR" dirty="0"/>
              <a:t>: 60.000 πολίτες</a:t>
            </a:r>
          </a:p>
          <a:p>
            <a:r>
              <a:rPr lang="el-GR" dirty="0" err="1"/>
              <a:t>Εφ’όσον</a:t>
            </a:r>
            <a:r>
              <a:rPr lang="el-GR" dirty="0"/>
              <a:t> δεν τους έχουν αφαιρεθεί τα πολιτικά δικαιώματα (</a:t>
            </a:r>
            <a:r>
              <a:rPr lang="el-GR" i="1" dirty="0" err="1">
                <a:latin typeface="Palatino Linotype" pitchFamily="18" charset="0"/>
              </a:rPr>
              <a:t>ἀτιμία</a:t>
            </a:r>
            <a:r>
              <a:rPr lang="el-GR" dirty="0"/>
              <a:t>)</a:t>
            </a:r>
          </a:p>
          <a:p>
            <a:r>
              <a:rPr lang="el-GR" dirty="0"/>
              <a:t>Από 20 ετών. </a:t>
            </a:r>
          </a:p>
          <a:p>
            <a:r>
              <a:rPr lang="el-GR" dirty="0"/>
              <a:t>Η μη συμμετοχή στα κοινά θεωρείται ένδειξη δυσλειτουργίας του κράτους </a:t>
            </a:r>
          </a:p>
          <a:p>
            <a:pPr>
              <a:buNone/>
            </a:pPr>
            <a:r>
              <a:rPr lang="el-GR" sz="2600" dirty="0"/>
              <a:t>Αριστοτέλης, </a:t>
            </a:r>
            <a:r>
              <a:rPr lang="el-GR" sz="2600" i="1" dirty="0"/>
              <a:t>Πολιτικά </a:t>
            </a:r>
            <a:r>
              <a:rPr lang="el-GR" sz="2600" dirty="0"/>
              <a:t>ΙΙ, 1272 α</a:t>
            </a:r>
            <a:r>
              <a:rPr lang="el-GR" sz="2600" i="1" dirty="0"/>
              <a:t>: </a:t>
            </a:r>
          </a:p>
          <a:p>
            <a:pPr>
              <a:buNone/>
            </a:pPr>
            <a:r>
              <a:rPr lang="el-GR" sz="2400" i="1" dirty="0" err="1">
                <a:latin typeface="Palatino Linotype" pitchFamily="18" charset="0"/>
              </a:rPr>
              <a:t>τὸ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δ’ἡσυχάζειν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μὴ</a:t>
            </a:r>
            <a:r>
              <a:rPr lang="el-GR" sz="2400" i="1" dirty="0">
                <a:latin typeface="Palatino Linotype" pitchFamily="18" charset="0"/>
              </a:rPr>
              <a:t> μετέχοντα </a:t>
            </a:r>
            <a:r>
              <a:rPr lang="el-GR" sz="2400" i="1" dirty="0" err="1">
                <a:latin typeface="Palatino Linotype" pitchFamily="18" charset="0"/>
              </a:rPr>
              <a:t>τὸν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δῆμον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οὐδὲν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σημεῖον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τοῦ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τετάχθαι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καλῶς</a:t>
            </a:r>
            <a:r>
              <a:rPr lang="el-GR" sz="2400" i="1" dirty="0">
                <a:latin typeface="Palatino Linotype" pitchFamily="18" charset="0"/>
              </a:rPr>
              <a:t>. </a:t>
            </a:r>
            <a:endParaRPr lang="el-GR" sz="2400" dirty="0">
              <a:latin typeface="Palatino Linotype" pitchFamily="18" charset="0"/>
            </a:endParaRPr>
          </a:p>
        </p:txBody>
      </p:sp>
      <p:pic>
        <p:nvPicPr>
          <p:cNvPr id="36868" name="Picture 4" descr="http://www.utexas.edu/courses/greek606q/gk606qimages/gkimages1/crown99072605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16832"/>
            <a:ext cx="2552700" cy="4333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936104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Εκκλησία του δήμου: Συνεδριάσεις</a:t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5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Πνύκα, Αγορά</a:t>
            </a:r>
          </a:p>
          <a:p>
            <a:r>
              <a:rPr lang="el-GR" dirty="0"/>
              <a:t>4 συνεδριάσεις σε κάθε πρυτανεία (40 το χρόνο, κάθε 9 ημέρες) </a:t>
            </a:r>
          </a:p>
          <a:p>
            <a:r>
              <a:rPr lang="el-GR" dirty="0"/>
              <a:t>Η πρώτη κάθε πρυτανείας: </a:t>
            </a:r>
            <a:r>
              <a:rPr lang="el-GR" i="1" dirty="0">
                <a:solidFill>
                  <a:srgbClr val="002060"/>
                </a:solidFill>
                <a:latin typeface="Palatino Linotype" pitchFamily="18" charset="0"/>
              </a:rPr>
              <a:t>κυρία </a:t>
            </a:r>
            <a:r>
              <a:rPr lang="el-GR" i="1" dirty="0" err="1">
                <a:solidFill>
                  <a:srgbClr val="002060"/>
                </a:solidFill>
                <a:latin typeface="Palatino Linotype" pitchFamily="18" charset="0"/>
              </a:rPr>
              <a:t>ἐκκλησία</a:t>
            </a:r>
            <a:endParaRPr lang="el-GR" dirty="0"/>
          </a:p>
          <a:p>
            <a:pPr lvl="1"/>
            <a:r>
              <a:rPr lang="el-GR" dirty="0"/>
              <a:t>Διενεργείται έλεγχος της διοίκησης των αρχόντων</a:t>
            </a:r>
          </a:p>
          <a:p>
            <a:pPr lvl="1"/>
            <a:r>
              <a:rPr lang="el-GR" dirty="0"/>
              <a:t>Λαμβάνονται αποφάσεις για τον επισιτισμό της πόλης</a:t>
            </a:r>
          </a:p>
          <a:p>
            <a:pPr lvl="1"/>
            <a:r>
              <a:rPr lang="el-GR" dirty="0"/>
              <a:t>Λαμβάνονται μέτρα για την άμυνα και το στρατιωτικό εξοπλισμό</a:t>
            </a:r>
          </a:p>
          <a:p>
            <a:pPr lvl="1"/>
            <a:r>
              <a:rPr lang="el-GR" dirty="0"/>
              <a:t>Απονέμεται η πολιτεία σε ξένους</a:t>
            </a:r>
          </a:p>
          <a:p>
            <a:pPr lvl="1"/>
            <a:r>
              <a:rPr lang="el-GR" dirty="0"/>
              <a:t>Κάθε πολίτης έχει δικαίωμα να καταγγείλει έγκλημα εσχάτης προδοσίας, υποβάλλοντας </a:t>
            </a:r>
            <a:r>
              <a:rPr lang="el-GR" i="1" dirty="0" err="1"/>
              <a:t>εἰσαγγελία</a:t>
            </a:r>
            <a:endParaRPr lang="el-GR" i="1" dirty="0"/>
          </a:p>
          <a:p>
            <a:r>
              <a:rPr lang="el-GR" dirty="0"/>
              <a:t>Από το 430 </a:t>
            </a:r>
            <a:r>
              <a:rPr lang="el-GR" dirty="0" err="1"/>
              <a:t>π.Χ.</a:t>
            </a:r>
            <a:r>
              <a:rPr lang="el-GR" dirty="0"/>
              <a:t> οι νομοθετικές αποφάσεις της εφαρμόζονται στις πόλεις-μέλη της Αθηναϊκής Συμμαχίας (π.χ. ψήφισμα για μέτρα - σταθμά, αφιέρωση απαρχών σοδειάς σε Ελευσίνα) </a:t>
            </a:r>
          </a:p>
          <a:p>
            <a:pPr lvl="1"/>
            <a:endParaRPr lang="el-GR" dirty="0"/>
          </a:p>
          <a:p>
            <a:endParaRPr lang="el-GR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Εκκλησία του δήμου: Ψηφοφορία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608512"/>
          </a:xfrm>
        </p:spPr>
        <p:txBody>
          <a:bodyPr>
            <a:normAutofit/>
          </a:bodyPr>
          <a:lstStyle/>
          <a:p>
            <a:r>
              <a:rPr lang="el-GR" sz="3200" dirty="0"/>
              <a:t>Ανάταση της χειρός (τρέχουσες υποθέσεις)</a:t>
            </a:r>
          </a:p>
          <a:p>
            <a:r>
              <a:rPr lang="el-GR" sz="3200" dirty="0"/>
              <a:t>Μυστική ψηφοφορία (π.χ. οστρακισμός, εισαγγελία)</a:t>
            </a:r>
          </a:p>
          <a:p>
            <a:r>
              <a:rPr lang="el-GR" sz="3200" dirty="0"/>
              <a:t>Κλήρωση (ανάδειξη αρχόντων)</a:t>
            </a:r>
          </a:p>
        </p:txBody>
      </p:sp>
      <p:pic>
        <p:nvPicPr>
          <p:cNvPr id="36866" name="Picture 2" descr="http://t3.gstatic.com/images?q=tbn:ANd9GcQipLmKFeSIe63HFAdRpemaDCaxCoia3urN38u-GTnouwVdcVo2eBMIJfvg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149080"/>
            <a:ext cx="260985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Δημοκρατικό πολίτευμα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9036496" cy="5141168"/>
          </a:xfrm>
        </p:spPr>
        <p:txBody>
          <a:bodyPr/>
          <a:lstStyle/>
          <a:p>
            <a:r>
              <a:rPr lang="el-GR" dirty="0"/>
              <a:t>Από τον 5</a:t>
            </a:r>
            <a:r>
              <a:rPr lang="el-GR" baseline="30000" dirty="0"/>
              <a:t>ο</a:t>
            </a:r>
            <a:r>
              <a:rPr lang="el-GR" dirty="0"/>
              <a:t> αιώνα π.Χ. το πολίτευμα της Αθήνας είναι δημοκρατικό και συνεπάγεται:</a:t>
            </a:r>
          </a:p>
          <a:p>
            <a:pPr lvl="1"/>
            <a:r>
              <a:rPr lang="el-GR" dirty="0"/>
              <a:t>Άμεση συμμετοχή των πολιτών σε όλα τα πολιτειακά όργανα</a:t>
            </a:r>
          </a:p>
          <a:p>
            <a:pPr lvl="2"/>
            <a:r>
              <a:rPr lang="el-GR" dirty="0"/>
              <a:t>Διακυβέρνηση, νομοθετική εξουσία, δικαστική εξουσία</a:t>
            </a:r>
          </a:p>
          <a:p>
            <a:pPr lvl="1"/>
            <a:r>
              <a:rPr lang="el-GR" dirty="0"/>
              <a:t>Μετέχουν όλοι οι άνδρες που είναι πολίτες ανεξαρτήτως άλλων κριτηρίων (πλούτος, καταγωγή)</a:t>
            </a:r>
          </a:p>
          <a:p>
            <a:r>
              <a:rPr lang="el-GR" dirty="0"/>
              <a:t>Η άμεση δημοκρατία διαφέρει από τη σύγχρονη κονοβουλευτική δημοκρατία:</a:t>
            </a:r>
          </a:p>
          <a:p>
            <a:pPr lvl="1"/>
            <a:r>
              <a:rPr lang="el-GR" dirty="0"/>
              <a:t>Δεν υπάρχει διαμεσολάβηση ούτε αντιπροσώπευση των πολιτών από τους βουλευτές</a:t>
            </a:r>
          </a:p>
        </p:txBody>
      </p:sp>
    </p:spTree>
    <p:extLst>
      <p:ext uri="{BB962C8B-B14F-4D97-AF65-F5344CB8AC3E}">
        <p14:creationId xmlns:p14="http://schemas.microsoft.com/office/powerpoint/2010/main" val="525299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digischool.nl/gs/community/democratie/images/pny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4" y="0"/>
            <a:ext cx="7187491" cy="687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8493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2. Η Βουλή των Πεντακοσίων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/>
              <a:t>Ιδρύθηκε με τις μεταρρυθμίσεις του Κλεισθένη (510-8). Μετασχηματισμός της σολώνειας βουλής των Τετρακοσίων</a:t>
            </a:r>
          </a:p>
          <a:p>
            <a:pPr>
              <a:buNone/>
            </a:pPr>
            <a:r>
              <a:rPr lang="el-GR" dirty="0"/>
              <a:t>Το κύρος της ενισχύθηκε με τις μεταρρυθμίσεις του Εφιάλτη (462/), οπότε παίρνει κάποιες από τις αρμοδιότητες του Αρείου Πάγου.</a:t>
            </a:r>
          </a:p>
          <a:p>
            <a:r>
              <a:rPr lang="el-GR" dirty="0"/>
              <a:t>Αποτελείται από 50 πολίτες από την κάθε μια από τις 10 φυλές</a:t>
            </a:r>
          </a:p>
          <a:p>
            <a:r>
              <a:rPr lang="el-GR" dirty="0"/>
              <a:t>Οι βουλευτές ορίζονται με </a:t>
            </a:r>
            <a:r>
              <a:rPr lang="el-GR" dirty="0">
                <a:solidFill>
                  <a:srgbClr val="0070C0"/>
                </a:solidFill>
              </a:rPr>
              <a:t>κλήρωση</a:t>
            </a:r>
            <a:r>
              <a:rPr lang="el-GR" dirty="0"/>
              <a:t> </a:t>
            </a:r>
          </a:p>
          <a:p>
            <a:r>
              <a:rPr lang="el-GR" dirty="0"/>
              <a:t>Προέρχονται από όλα τα κοινωνικά στρώματα</a:t>
            </a:r>
          </a:p>
          <a:p>
            <a:r>
              <a:rPr lang="el-GR" dirty="0"/>
              <a:t>Δεν υπάρχει αντιπροσώπευση</a:t>
            </a:r>
          </a:p>
          <a:p>
            <a:r>
              <a:rPr lang="el-GR" dirty="0"/>
              <a:t>Διαιρείται σε 10 πρυτανείες: η κάθε φυλή έχει την πρυτανεία επί 35 ή 36 ημέρες (πρυτανεύουσα φυλή)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4813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002060"/>
                </a:solidFill>
              </a:rPr>
              <a:t>	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l-GR" i="1" dirty="0">
                <a:solidFill>
                  <a:schemeClr val="tx2">
                    <a:lumMod val="75000"/>
                  </a:schemeClr>
                </a:solidFill>
              </a:rPr>
              <a:t>Πρυτανείες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και </a:t>
            </a:r>
            <a:r>
              <a:rPr lang="el-GR" i="1" dirty="0">
                <a:solidFill>
                  <a:schemeClr val="tx2">
                    <a:lumMod val="75000"/>
                  </a:schemeClr>
                </a:solidFill>
              </a:rPr>
              <a:t>πρυτάνεις</a:t>
            </a:r>
            <a:br>
              <a:rPr lang="el-GR" b="1" dirty="0">
                <a:solidFill>
                  <a:srgbClr val="002060"/>
                </a:solidFill>
              </a:rPr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20" y="1484784"/>
            <a:ext cx="8892480" cy="5373216"/>
          </a:xfrm>
        </p:spPr>
        <p:txBody>
          <a:bodyPr>
            <a:normAutofit/>
          </a:bodyPr>
          <a:lstStyle/>
          <a:p>
            <a:r>
              <a:rPr lang="el-GR" sz="2800" dirty="0"/>
              <a:t>Κάθε μέρα, από την πρυτανεύουσα φυλή, κληρώνεται ένας βουλευτής που γίνεται</a:t>
            </a:r>
            <a:r>
              <a:rPr lang="el-GR" sz="2800" i="1" dirty="0">
                <a:latin typeface="Palatino Linotype" pitchFamily="18" charset="0"/>
              </a:rPr>
              <a:t> </a:t>
            </a:r>
            <a:r>
              <a:rPr lang="el-GR" sz="2800" b="1" i="1" dirty="0" err="1">
                <a:solidFill>
                  <a:srgbClr val="002060"/>
                </a:solidFill>
              </a:rPr>
              <a:t>ἐπιστάτης</a:t>
            </a:r>
            <a:r>
              <a:rPr lang="el-GR" sz="2800" b="1" i="1" dirty="0">
                <a:solidFill>
                  <a:srgbClr val="002060"/>
                </a:solidFill>
              </a:rPr>
              <a:t> </a:t>
            </a:r>
            <a:r>
              <a:rPr lang="el-GR" sz="2800" b="1" i="1" dirty="0" err="1">
                <a:solidFill>
                  <a:srgbClr val="002060"/>
                </a:solidFill>
              </a:rPr>
              <a:t>τῶν</a:t>
            </a:r>
            <a:r>
              <a:rPr lang="el-GR" sz="2800" b="1" i="1" dirty="0">
                <a:solidFill>
                  <a:srgbClr val="002060"/>
                </a:solidFill>
              </a:rPr>
              <a:t> πρυτάνεων</a:t>
            </a:r>
            <a:r>
              <a:rPr lang="el-GR" sz="2800" b="1" dirty="0">
                <a:solidFill>
                  <a:srgbClr val="002060"/>
                </a:solidFill>
              </a:rPr>
              <a:t> </a:t>
            </a:r>
            <a:r>
              <a:rPr lang="el-GR" sz="2800" dirty="0"/>
              <a:t>(= πρωθυπουργός)</a:t>
            </a:r>
            <a:endParaRPr lang="el-GR" sz="2800" b="1" dirty="0">
              <a:solidFill>
                <a:srgbClr val="002060"/>
              </a:solidFill>
            </a:endParaRPr>
          </a:p>
          <a:p>
            <a:r>
              <a:rPr lang="el-GR" sz="2800" dirty="0"/>
              <a:t>Καθήκοντα πρυτάνεων:</a:t>
            </a:r>
          </a:p>
          <a:p>
            <a:pPr lvl="1"/>
            <a:r>
              <a:rPr lang="el-GR" sz="2800" dirty="0"/>
              <a:t>Σύγκληση Βουλής</a:t>
            </a:r>
          </a:p>
          <a:p>
            <a:pPr lvl="1"/>
            <a:r>
              <a:rPr lang="el-GR" sz="2800" dirty="0"/>
              <a:t>Σύγκληση της εκκλησίας του δήμου</a:t>
            </a:r>
          </a:p>
          <a:p>
            <a:pPr lvl="1"/>
            <a:r>
              <a:rPr lang="el-GR" sz="2800" dirty="0"/>
              <a:t>Κατάρτιση της ημερήσιας διάταξης</a:t>
            </a:r>
          </a:p>
        </p:txBody>
      </p:sp>
      <p:pic>
        <p:nvPicPr>
          <p:cNvPr id="4" name="Picture 2" descr="senate hou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909567"/>
            <a:ext cx="4671101" cy="19484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964488" cy="1008112"/>
          </a:xfrm>
        </p:spPr>
        <p:txBody>
          <a:bodyPr>
            <a:noAutofit/>
          </a:bodyPr>
          <a:lstStyle/>
          <a:p>
            <a:br>
              <a:rPr lang="en-US" sz="3600" dirty="0">
                <a:solidFill>
                  <a:schemeClr val="tx1"/>
                </a:solidFill>
              </a:rPr>
            </a:br>
            <a:r>
              <a:rPr lang="el-GR" sz="3600" dirty="0">
                <a:solidFill>
                  <a:schemeClr val="tx2">
                    <a:lumMod val="75000"/>
                  </a:schemeClr>
                </a:solidFill>
              </a:rPr>
              <a:t>Η Βουλή των Πεντακοσίων: Αρμοδιότητες </a:t>
            </a:r>
            <a:br>
              <a:rPr lang="el-GR" sz="3600" dirty="0"/>
            </a:b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8964488" cy="561662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l-GR" dirty="0"/>
              <a:t>Αρμόδια για θέματα:</a:t>
            </a:r>
          </a:p>
          <a:p>
            <a:pPr lvl="1">
              <a:spcAft>
                <a:spcPts val="600"/>
              </a:spcAft>
            </a:pPr>
            <a:r>
              <a:rPr lang="el-GR" dirty="0"/>
              <a:t>Εξωτερικής πολιτικής</a:t>
            </a:r>
          </a:p>
          <a:p>
            <a:pPr lvl="1">
              <a:spcAft>
                <a:spcPts val="600"/>
              </a:spcAft>
            </a:pPr>
            <a:r>
              <a:rPr lang="el-GR" dirty="0"/>
              <a:t>Αθηναϊκής συμμαχίας</a:t>
            </a:r>
          </a:p>
          <a:p>
            <a:pPr lvl="1">
              <a:spcAft>
                <a:spcPts val="600"/>
              </a:spcAft>
            </a:pPr>
            <a:r>
              <a:rPr lang="el-GR" dirty="0"/>
              <a:t>Οικονομικά, θρησκευτικά, διοικητικά, δικαστικά </a:t>
            </a:r>
          </a:p>
          <a:p>
            <a:pPr>
              <a:spcAft>
                <a:spcPts val="600"/>
              </a:spcAft>
            </a:pPr>
            <a:r>
              <a:rPr lang="el-GR" dirty="0"/>
              <a:t>Καταρτίζει προβουλεύματα</a:t>
            </a:r>
            <a:r>
              <a:rPr lang="en-US" dirty="0"/>
              <a:t> </a:t>
            </a:r>
            <a:r>
              <a:rPr lang="el-GR" dirty="0"/>
              <a:t>που εισάγονται στην εκκλησία του δήμου</a:t>
            </a:r>
          </a:p>
          <a:p>
            <a:pPr>
              <a:spcAft>
                <a:spcPts val="600"/>
              </a:spcAft>
            </a:pPr>
            <a:r>
              <a:rPr lang="el-GR" dirty="0"/>
              <a:t>Συντονίζει και ελέγχει τους άρχοντες</a:t>
            </a:r>
          </a:p>
          <a:p>
            <a:pPr>
              <a:spcAft>
                <a:spcPts val="600"/>
              </a:spcAft>
            </a:pPr>
            <a:r>
              <a:rPr lang="el-GR" dirty="0"/>
              <a:t>Δικαστική αρμοδιότητα: </a:t>
            </a:r>
            <a:r>
              <a:rPr lang="el-GR" b="1" i="1" dirty="0" err="1">
                <a:latin typeface="Palatino Linotype" pitchFamily="18" charset="0"/>
              </a:rPr>
              <a:t>Εἰσαγγελία</a:t>
            </a:r>
            <a:r>
              <a:rPr lang="el-GR" b="1" i="1" dirty="0">
                <a:latin typeface="Palatino Linotype" pitchFamily="18" charset="0"/>
              </a:rPr>
              <a:t> </a:t>
            </a:r>
            <a:r>
              <a:rPr lang="el-GR" dirty="0"/>
              <a:t>ενώπιον της βουλής </a:t>
            </a:r>
          </a:p>
          <a:p>
            <a:pPr>
              <a:spcAft>
                <a:spcPts val="600"/>
              </a:spcAft>
              <a:buNone/>
            </a:pPr>
            <a:r>
              <a:rPr lang="el-GR" sz="2400" dirty="0" err="1"/>
              <a:t>Ψευδο</a:t>
            </a:r>
            <a:r>
              <a:rPr lang="el-GR" sz="2400" dirty="0"/>
              <a:t>-Ξενοφών: </a:t>
            </a:r>
            <a:r>
              <a:rPr lang="el-GR" sz="2400" i="1" dirty="0" err="1">
                <a:latin typeface="Palatino Linotype" pitchFamily="18" charset="0"/>
              </a:rPr>
              <a:t>βουλεύεσθαι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πολλὰ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μὲν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περὶ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τοῦ</a:t>
            </a:r>
            <a:r>
              <a:rPr lang="el-GR" sz="2400" i="1" dirty="0">
                <a:latin typeface="Palatino Linotype" pitchFamily="18" charset="0"/>
              </a:rPr>
              <a:t> πολέμου, </a:t>
            </a:r>
            <a:r>
              <a:rPr lang="el-GR" sz="2400" i="1" dirty="0" err="1">
                <a:latin typeface="Palatino Linotype" pitchFamily="18" charset="0"/>
              </a:rPr>
              <a:t>πολλὰ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δὲ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περὶ</a:t>
            </a:r>
            <a:r>
              <a:rPr lang="el-GR" sz="2400" i="1" dirty="0">
                <a:latin typeface="Palatino Linotype" pitchFamily="18" charset="0"/>
              </a:rPr>
              <a:t> πόρου χρημάτων, </a:t>
            </a:r>
            <a:r>
              <a:rPr lang="el-GR" sz="2400" i="1" dirty="0" err="1">
                <a:latin typeface="Palatino Linotype" pitchFamily="18" charset="0"/>
              </a:rPr>
              <a:t>πολλὰ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δὲ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περὶ</a:t>
            </a:r>
            <a:r>
              <a:rPr lang="el-GR" sz="2400" i="1" dirty="0">
                <a:latin typeface="Palatino Linotype" pitchFamily="18" charset="0"/>
              </a:rPr>
              <a:t> νόμων θέσεως, </a:t>
            </a:r>
            <a:r>
              <a:rPr lang="el-GR" sz="2400" i="1" dirty="0" err="1">
                <a:latin typeface="Palatino Linotype" pitchFamily="18" charset="0"/>
              </a:rPr>
              <a:t>πολλὰ</a:t>
            </a:r>
            <a:r>
              <a:rPr lang="el-GR" sz="2400" i="1" dirty="0">
                <a:latin typeface="Palatino Linotype" pitchFamily="18" charset="0"/>
              </a:rPr>
              <a:t> δε </a:t>
            </a:r>
            <a:r>
              <a:rPr lang="el-GR" sz="2400" i="1" dirty="0" err="1">
                <a:latin typeface="Palatino Linotype" pitchFamily="18" charset="0"/>
              </a:rPr>
              <a:t>τῶν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κατὰ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πόλιν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ἀεί</a:t>
            </a:r>
            <a:r>
              <a:rPr lang="el-GR" sz="2400" i="1" dirty="0">
                <a:latin typeface="Palatino Linotype" pitchFamily="18" charset="0"/>
              </a:rPr>
              <a:t> γενομένων, </a:t>
            </a:r>
            <a:r>
              <a:rPr lang="el-GR" sz="2400" i="1" dirty="0" err="1">
                <a:latin typeface="Palatino Linotype" pitchFamily="18" charset="0"/>
              </a:rPr>
              <a:t>πολλὰ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δὲ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καὶ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τοῖς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συμμάχοις</a:t>
            </a:r>
            <a:r>
              <a:rPr lang="el-GR" sz="2400" i="1" dirty="0">
                <a:latin typeface="Palatino Linotype" pitchFamily="18" charset="0"/>
              </a:rPr>
              <a:t>, </a:t>
            </a:r>
            <a:r>
              <a:rPr lang="el-GR" sz="2400" i="1" dirty="0" err="1">
                <a:latin typeface="Palatino Linotype" pitchFamily="18" charset="0"/>
              </a:rPr>
              <a:t>καὶ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φόρον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δέξασθαι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καὶ</a:t>
            </a:r>
            <a:r>
              <a:rPr lang="el-GR" sz="2400" i="1" dirty="0">
                <a:latin typeface="Palatino Linotype" pitchFamily="18" charset="0"/>
              </a:rPr>
              <a:t> νεωρίων </a:t>
            </a:r>
            <a:r>
              <a:rPr lang="el-GR" sz="2400" i="1" dirty="0" err="1">
                <a:latin typeface="Palatino Linotype" pitchFamily="18" charset="0"/>
              </a:rPr>
              <a:t>ἐπιμεληθεῖναι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καὶ</a:t>
            </a:r>
            <a:r>
              <a:rPr lang="el-GR" sz="2400" i="1" dirty="0">
                <a:latin typeface="Palatino Linotype" pitchFamily="18" charset="0"/>
              </a:rPr>
              <a:t> </a:t>
            </a:r>
            <a:r>
              <a:rPr lang="el-GR" sz="2400" i="1" dirty="0" err="1">
                <a:latin typeface="Palatino Linotype" pitchFamily="18" charset="0"/>
              </a:rPr>
              <a:t>ἱερῶν</a:t>
            </a:r>
            <a:r>
              <a:rPr lang="el-GR" sz="2400" i="1" dirty="0">
                <a:latin typeface="Palatino Linotype" pitchFamily="18" charset="0"/>
              </a:rPr>
              <a:t>. </a:t>
            </a:r>
          </a:p>
          <a:p>
            <a:pPr lvl="1">
              <a:spcAft>
                <a:spcPts val="600"/>
              </a:spcAft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Προβουλεύματα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6551712" cy="5023123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l-GR" sz="2400" dirty="0"/>
              <a:t>Μία από τις σημαντικότερες αρμοδιότητες της βουλής</a:t>
            </a:r>
          </a:p>
          <a:p>
            <a:pPr>
              <a:spcAft>
                <a:spcPts val="1200"/>
              </a:spcAft>
            </a:pPr>
            <a:r>
              <a:rPr lang="el-GR" sz="2400" dirty="0"/>
              <a:t>Με αυτά γίνεται η εισαγωγή οποιουδήποτε θέματος στην εκκλησία του δήμου</a:t>
            </a:r>
          </a:p>
          <a:p>
            <a:pPr>
              <a:spcAft>
                <a:spcPts val="1200"/>
              </a:spcAft>
            </a:pPr>
            <a:r>
              <a:rPr lang="el-GR" sz="2400" dirty="0"/>
              <a:t>Η βουλή εκδίδει προβούλευμα ακόμα κι αν διαφωνεί με συγκεκριμένο θέμα, παραπέμποντάς το στην εκκλησία για να αποφασίσει</a:t>
            </a:r>
          </a:p>
          <a:p>
            <a:pPr>
              <a:spcAft>
                <a:spcPts val="1200"/>
              </a:spcAft>
            </a:pPr>
            <a:r>
              <a:rPr lang="el-GR" sz="2400" dirty="0"/>
              <a:t>Πλούταρχος, </a:t>
            </a:r>
            <a:r>
              <a:rPr lang="el-GR" sz="2400" i="1" dirty="0"/>
              <a:t>Σόλων, </a:t>
            </a:r>
            <a:r>
              <a:rPr lang="el-GR" sz="2400" dirty="0"/>
              <a:t>19, 1: </a:t>
            </a:r>
            <a:r>
              <a:rPr lang="el-GR" sz="2400" i="1" dirty="0">
                <a:latin typeface="Palatino Linotype" pitchFamily="18" charset="0"/>
              </a:rPr>
              <a:t>οὕς</a:t>
            </a:r>
            <a:r>
              <a:rPr lang="el-GR" sz="2400" i="1" dirty="0"/>
              <a:t> </a:t>
            </a:r>
            <a:r>
              <a:rPr lang="el-GR" sz="2400" i="1" dirty="0">
                <a:latin typeface="Palatino Linotype" pitchFamily="18" charset="0"/>
              </a:rPr>
              <a:t>προβουλεύειν ἔταξε τοῦ δήμου καὶ μηδὲν ἐᾶν ἀπροβούλευτον εἰς ἐκκλησίαν εἰσφέρεσθαι.</a:t>
            </a:r>
          </a:p>
        </p:txBody>
      </p:sp>
      <p:pic>
        <p:nvPicPr>
          <p:cNvPr id="33794" name="Picture 2" descr="http://www.harrys-greece.com/a-greece-travel/a-athens/tholos-hephais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5064" y="1844824"/>
            <a:ext cx="2558936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wesleyan.edu/~mkatz/Images/Agora.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6468" y="188640"/>
            <a:ext cx="9220340" cy="64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48813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3. Οι εννέα άρχοντες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060848"/>
            <a:ext cx="9036496" cy="4797152"/>
          </a:xfrm>
        </p:spPr>
        <p:txBody>
          <a:bodyPr>
            <a:normAutofit/>
          </a:bodyPr>
          <a:lstStyle/>
          <a:p>
            <a:r>
              <a:rPr lang="el-GR" dirty="0"/>
              <a:t>Άρχων βασιλεύς: η αρχαιότερη αρχή </a:t>
            </a:r>
          </a:p>
          <a:p>
            <a:r>
              <a:rPr lang="el-GR" dirty="0"/>
              <a:t>(Επώνυμος) άρχων</a:t>
            </a:r>
          </a:p>
          <a:p>
            <a:r>
              <a:rPr lang="el-GR" dirty="0"/>
              <a:t>Πολέμαρχος: στρατιωτική διοίκηση</a:t>
            </a:r>
          </a:p>
          <a:p>
            <a:r>
              <a:rPr lang="el-GR" dirty="0"/>
              <a:t>6 Θεσμοθέται: φύλαξη – θέσπιση νόμων (μη γραπτών)</a:t>
            </a:r>
          </a:p>
          <a:p>
            <a:r>
              <a:rPr lang="el-GR" dirty="0"/>
              <a:t>Μετά τον Κλεισθένη προστίθεται και ένας γραμματέας (γίνονται δέκα)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63299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Ορισμός των αρχόντων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252536" y="1628800"/>
            <a:ext cx="9162600" cy="4495800"/>
          </a:xfrm>
        </p:spPr>
        <p:txBody>
          <a:bodyPr/>
          <a:lstStyle/>
          <a:p>
            <a:pPr lvl="1"/>
            <a:r>
              <a:rPr lang="el-GR" sz="3600" dirty="0"/>
              <a:t> </a:t>
            </a:r>
            <a:r>
              <a:rPr lang="el-GR" sz="2800" dirty="0"/>
              <a:t>Παλαιότερα: Εκλογή από την εκκλησία του δήμου</a:t>
            </a:r>
          </a:p>
          <a:p>
            <a:pPr lvl="1"/>
            <a:r>
              <a:rPr lang="el-GR" sz="2800" dirty="0"/>
              <a:t> Από το 487 π.Χ.: Κλήρωση εκ προκρίτων</a:t>
            </a:r>
          </a:p>
          <a:p>
            <a:pPr lvl="2"/>
            <a:r>
              <a:rPr lang="el-GR" sz="2800" dirty="0"/>
              <a:t>Αρχικά εκλέγονταν 100 πολίτες, στη συνέχεια γινόταν κλήρωση μεταξύ αυτών</a:t>
            </a:r>
          </a:p>
          <a:p>
            <a:pPr lvl="1"/>
            <a:r>
              <a:rPr lang="el-GR" sz="2800" dirty="0"/>
              <a:t> Μετά το 457 π.Χ.: </a:t>
            </a:r>
            <a:r>
              <a:rPr lang="el-GR" sz="2800" dirty="0">
                <a:solidFill>
                  <a:srgbClr val="0070C0"/>
                </a:solidFill>
              </a:rPr>
              <a:t>Κλήρωση</a:t>
            </a:r>
            <a:r>
              <a:rPr lang="el-GR" sz="2800" dirty="0"/>
              <a:t> από όλους όσοι ενδιαφέρονται</a:t>
            </a:r>
          </a:p>
          <a:p>
            <a:pPr lvl="1"/>
            <a:r>
              <a:rPr lang="el-GR" sz="2800" dirty="0"/>
              <a:t>Ειδικά για τους δέκα στρατηγούς: Εκλογή από την εκκλησία του δήμου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961318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Θητεία των αρχόντων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658544" cy="5257800"/>
          </a:xfrm>
        </p:spPr>
        <p:txBody>
          <a:bodyPr>
            <a:normAutofit/>
          </a:bodyPr>
          <a:lstStyle/>
          <a:p>
            <a:r>
              <a:rPr lang="el-GR" sz="3200" dirty="0"/>
              <a:t>Αρχικά ίσως ήταν ισόβια, αργότερα έγινε δεκαετής  </a:t>
            </a:r>
          </a:p>
          <a:p>
            <a:r>
              <a:rPr lang="el-GR" sz="3200" dirty="0"/>
              <a:t>Από το 682 π.Χ.: η θητεία των αρχόντων είναι </a:t>
            </a:r>
            <a:r>
              <a:rPr lang="el-GR" sz="3200" dirty="0">
                <a:solidFill>
                  <a:srgbClr val="0070C0"/>
                </a:solidFill>
              </a:rPr>
              <a:t>ετήσια</a:t>
            </a:r>
          </a:p>
          <a:p>
            <a:pPr>
              <a:spcBef>
                <a:spcPts val="600"/>
              </a:spcBef>
            </a:pPr>
            <a:r>
              <a:rPr lang="el-GR" sz="3200" dirty="0"/>
              <a:t>Επιτρέπεται μόνο μία θητεία (πλην στρατηγών) </a:t>
            </a:r>
            <a:endParaRPr lang="en-US" sz="3200" dirty="0"/>
          </a:p>
          <a:p>
            <a:pPr>
              <a:spcBef>
                <a:spcPts val="600"/>
              </a:spcBef>
            </a:pPr>
            <a:r>
              <a:rPr lang="el-GR" sz="3200" dirty="0"/>
              <a:t>Απαγόρευση άσκησης δύο αξιωμάτων ταυτόχρονα </a:t>
            </a:r>
          </a:p>
          <a:p>
            <a:pPr>
              <a:spcBef>
                <a:spcPts val="600"/>
              </a:spcBef>
            </a:pPr>
            <a:r>
              <a:rPr lang="el-GR" sz="3200" dirty="0"/>
              <a:t>Ανάδειξη με </a:t>
            </a:r>
            <a:r>
              <a:rPr lang="el-GR" sz="3200" dirty="0">
                <a:solidFill>
                  <a:srgbClr val="0070C0"/>
                </a:solidFill>
              </a:rPr>
              <a:t>κλήρωση</a:t>
            </a:r>
            <a:r>
              <a:rPr lang="el-GR" sz="3200" dirty="0"/>
              <a:t> (πλην στρατηγών και οικονομικών αρχόντων)</a:t>
            </a:r>
          </a:p>
          <a:p>
            <a:endParaRPr lang="el-GR" sz="3200" dirty="0">
              <a:solidFill>
                <a:srgbClr val="0070C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674811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Αρμοδιότητες των Εννέα Αρχόντων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24844"/>
            <a:ext cx="8496944" cy="45005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450"/>
              </a:spcBef>
            </a:pPr>
            <a:r>
              <a:rPr lang="el-GR" dirty="0"/>
              <a:t>Στην αρχαϊκή εποχή είχαν σημαντικά κυβερνητικά καθήκοντα.</a:t>
            </a:r>
          </a:p>
          <a:p>
            <a:pPr>
              <a:spcBef>
                <a:spcPts val="450"/>
              </a:spcBef>
            </a:pPr>
            <a:r>
              <a:rPr lang="el-GR" dirty="0"/>
              <a:t>Μετά τον Σόλωνα, οι αποφάσεις τους προσβάλλονται με έφεση ενώπιον του δικαστηρίου της Ηλιαίας.</a:t>
            </a:r>
          </a:p>
          <a:p>
            <a:pPr>
              <a:spcBef>
                <a:spcPts val="450"/>
              </a:spcBef>
            </a:pPr>
            <a:r>
              <a:rPr lang="el-GR" dirty="0"/>
              <a:t>Στην κλασική εποχή οι αρμοδιότητές τους περιορίστηκαν:</a:t>
            </a:r>
          </a:p>
          <a:p>
            <a:pPr lvl="1">
              <a:spcBef>
                <a:spcPts val="450"/>
              </a:spcBef>
            </a:pPr>
            <a:r>
              <a:rPr lang="el-GR" dirty="0"/>
              <a:t>Εκτελεστικές αρμοδιότητες.</a:t>
            </a:r>
          </a:p>
          <a:p>
            <a:pPr lvl="1">
              <a:spcBef>
                <a:spcPts val="450"/>
              </a:spcBef>
            </a:pPr>
            <a:r>
              <a:rPr lang="el-GR" dirty="0"/>
              <a:t>Ανακριτικές – προδικαστικές αρμοδιότητες. </a:t>
            </a:r>
          </a:p>
          <a:p>
            <a:pPr lvl="1">
              <a:spcBef>
                <a:spcPts val="450"/>
              </a:spcBef>
            </a:pPr>
            <a:r>
              <a:rPr lang="el-GR" dirty="0"/>
              <a:t>Προεδρία του δικαστηρίου που κρίνει την υπόθεση.</a:t>
            </a:r>
          </a:p>
          <a:p>
            <a:pPr lvl="1">
              <a:spcBef>
                <a:spcPts val="450"/>
              </a:spcBef>
            </a:pPr>
            <a:r>
              <a:rPr lang="el-GR" dirty="0"/>
              <a:t>Περιορισμένη εξουσία να επιβάλλουν πρόστιμα (έως ορισμένο ποσό).</a:t>
            </a:r>
          </a:p>
        </p:txBody>
      </p:sp>
    </p:spTree>
    <p:extLst>
      <p:ext uri="{BB962C8B-B14F-4D97-AF65-F5344CB8AC3E}">
        <p14:creationId xmlns:p14="http://schemas.microsoft.com/office/powerpoint/2010/main" val="975607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socrates.clarke.edu/athens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45013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Οι εννέα άρχοντες: καθήκοντα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301208"/>
          </a:xfrm>
        </p:spPr>
        <p:txBody>
          <a:bodyPr>
            <a:normAutofit fontScale="85000" lnSpcReduction="20000"/>
          </a:bodyPr>
          <a:lstStyle/>
          <a:p>
            <a:r>
              <a:rPr lang="el-GR" sz="2800" dirty="0"/>
              <a:t>Αρχικά: Διακυβέρνηση – Ανέκκλητη εκδίκαση διαφορών και επιβολή ποινών</a:t>
            </a:r>
          </a:p>
          <a:p>
            <a:r>
              <a:rPr lang="el-GR" sz="2800" dirty="0"/>
              <a:t>Μετά τον Σόλωνα: Δυνατότητα προσβολής των αποφάσεών τους στην Ηλιαία</a:t>
            </a:r>
          </a:p>
          <a:p>
            <a:r>
              <a:rPr lang="el-GR" sz="2800" dirty="0"/>
              <a:t>Σταδιακή απώλεια δικαστικής εξουσίας</a:t>
            </a:r>
          </a:p>
          <a:p>
            <a:r>
              <a:rPr lang="el-GR" dirty="0"/>
              <a:t>Κλασική εποχή: </a:t>
            </a:r>
          </a:p>
          <a:p>
            <a:pPr lvl="1"/>
            <a:r>
              <a:rPr lang="el-GR" dirty="0"/>
              <a:t>Δέχονται μηνύσεις-αγωγές</a:t>
            </a:r>
          </a:p>
          <a:p>
            <a:pPr lvl="1"/>
            <a:r>
              <a:rPr lang="el-GR" dirty="0"/>
              <a:t>Διενεργούν  την προκαταρκτική εξέταση - ανάκριση</a:t>
            </a:r>
          </a:p>
          <a:p>
            <a:pPr lvl="1"/>
            <a:r>
              <a:rPr lang="el-GR" dirty="0"/>
              <a:t>Εισάγουν την υπόθεση στο δικαστήριο</a:t>
            </a:r>
          </a:p>
          <a:p>
            <a:pPr lvl="1"/>
            <a:r>
              <a:rPr lang="el-GR" dirty="0"/>
              <a:t>Επιβάλλουν πρόστιμα στα πλαίσια των καθηκόντων τους</a:t>
            </a:r>
          </a:p>
          <a:p>
            <a:r>
              <a:rPr lang="el-GR" dirty="0"/>
              <a:t>Άρχων: περιουσιακές – οικογενειακές διαφορές</a:t>
            </a:r>
          </a:p>
          <a:p>
            <a:r>
              <a:rPr lang="el-GR" dirty="0"/>
              <a:t>Βασιλεύς: υποθέσεις σχετικές με θρησκεία</a:t>
            </a:r>
          </a:p>
          <a:p>
            <a:r>
              <a:rPr lang="el-GR" dirty="0"/>
              <a:t>Πολέμαρχος: διαφορές με μετοίκους - ξένους </a:t>
            </a:r>
          </a:p>
          <a:p>
            <a:r>
              <a:rPr lang="el-GR" dirty="0" err="1"/>
              <a:t>Θεσμοθέται</a:t>
            </a:r>
            <a:r>
              <a:rPr lang="el-GR" dirty="0"/>
              <a:t>: πλειονότητα λοιπών υποθέσεων</a:t>
            </a:r>
          </a:p>
          <a:p>
            <a:pPr marL="411480" lvl="1" indent="0">
              <a:buNone/>
            </a:pPr>
            <a:endParaRPr lang="el-GR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379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Διαρκής έλεγχος των αρχόντων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709120"/>
          </a:xfrm>
        </p:spPr>
        <p:txBody>
          <a:bodyPr/>
          <a:lstStyle/>
          <a:p>
            <a:r>
              <a:rPr lang="el-GR" dirty="0"/>
              <a:t>Πριν την ανάληψη των καθηκόντων τους: </a:t>
            </a:r>
            <a:r>
              <a:rPr lang="el-GR" dirty="0">
                <a:solidFill>
                  <a:srgbClr val="FF0000"/>
                </a:solidFill>
              </a:rPr>
              <a:t>Δοκιμασία</a:t>
            </a:r>
          </a:p>
          <a:p>
            <a:r>
              <a:rPr lang="el-GR" dirty="0"/>
              <a:t>Στη διάρκεια της θητείας τους: </a:t>
            </a:r>
            <a:r>
              <a:rPr lang="el-GR" dirty="0">
                <a:solidFill>
                  <a:srgbClr val="FF0000"/>
                </a:solidFill>
              </a:rPr>
              <a:t>Επιχειροτονία</a:t>
            </a:r>
            <a:r>
              <a:rPr lang="el-GR" dirty="0"/>
              <a:t> κάθε μήνα</a:t>
            </a:r>
          </a:p>
          <a:p>
            <a:r>
              <a:rPr lang="el-GR" dirty="0"/>
              <a:t>Μετά τη λήξη της θητείας τους: Λογοδοσία </a:t>
            </a:r>
            <a:r>
              <a:rPr lang="el-GR" dirty="0">
                <a:solidFill>
                  <a:srgbClr val="FF0000"/>
                </a:solidFill>
              </a:rPr>
              <a:t>(Εύθυνα)</a:t>
            </a:r>
          </a:p>
          <a:p>
            <a:pPr lvl="1"/>
            <a:r>
              <a:rPr lang="el-GR" dirty="0"/>
              <a:t>Οικονομικός έλεγχος</a:t>
            </a:r>
          </a:p>
          <a:p>
            <a:pPr lvl="1"/>
            <a:r>
              <a:rPr lang="el-GR" dirty="0"/>
              <a:t>Έλεγχος για τη διάπραξη άλλων αδικημάτων</a:t>
            </a:r>
          </a:p>
        </p:txBody>
      </p:sp>
    </p:spTree>
    <p:extLst>
      <p:ext uri="{BB962C8B-B14F-4D97-AF65-F5344CB8AC3E}">
        <p14:creationId xmlns:p14="http://schemas.microsoft.com/office/powerpoint/2010/main" val="44906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Δοκιμασία αρχόντων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658544" cy="5257800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Όλοι οι επιλεγέντες άρχοντες δοκιμάζονται πριν την έναρξη της θητείας τους</a:t>
            </a:r>
          </a:p>
          <a:p>
            <a:r>
              <a:rPr lang="el-GR" dirty="0"/>
              <a:t>Πρώτα ενώπιον της </a:t>
            </a:r>
            <a:r>
              <a:rPr lang="el-GR" dirty="0">
                <a:solidFill>
                  <a:srgbClr val="0070C0"/>
                </a:solidFill>
              </a:rPr>
              <a:t>Βουλής των πεντακοσίων</a:t>
            </a:r>
          </a:p>
          <a:p>
            <a:pPr lvl="1"/>
            <a:r>
              <a:rPr lang="el-GR" dirty="0"/>
              <a:t>Οι υποψήφιοι Εννέα άρχοντες και μέλη της Βουλής</a:t>
            </a:r>
          </a:p>
          <a:p>
            <a:r>
              <a:rPr lang="el-GR" dirty="0"/>
              <a:t>Έπειτα ενώπιον </a:t>
            </a:r>
            <a:r>
              <a:rPr lang="el-GR" dirty="0" err="1">
                <a:solidFill>
                  <a:srgbClr val="0070C0"/>
                </a:solidFill>
              </a:rPr>
              <a:t>ηλιαστικού</a:t>
            </a:r>
            <a:r>
              <a:rPr lang="el-GR" dirty="0">
                <a:solidFill>
                  <a:srgbClr val="0070C0"/>
                </a:solidFill>
              </a:rPr>
              <a:t> δικαστηρίου</a:t>
            </a:r>
          </a:p>
          <a:p>
            <a:pPr lvl="1"/>
            <a:r>
              <a:rPr lang="el-GR" dirty="0"/>
              <a:t>Όλοι οι άλλοι άρχοντες μόνο στο δικαστήριο</a:t>
            </a:r>
          </a:p>
          <a:p>
            <a:r>
              <a:rPr lang="el-GR" dirty="0"/>
              <a:t>Εξακρίβωση ύπαρξης των νόμιμων προσόντων</a:t>
            </a:r>
          </a:p>
          <a:p>
            <a:pPr lvl="1"/>
            <a:r>
              <a:rPr lang="el-GR" dirty="0"/>
              <a:t>Ιθαγένεια (αθηναϊκή πολιτεία): ονόματα γονέων και παππούδων, δήμοι καταγωγής, τόπος οικογενειακών τάφων και ιερών </a:t>
            </a:r>
          </a:p>
          <a:p>
            <a:pPr lvl="1"/>
            <a:r>
              <a:rPr lang="el-GR" dirty="0"/>
              <a:t>Μη διάπραξη στρατιωτικών, οικονομικών και αδικημάτων κατά των γονέων</a:t>
            </a:r>
          </a:p>
        </p:txBody>
      </p:sp>
    </p:spTree>
    <p:extLst>
      <p:ext uri="{BB962C8B-B14F-4D97-AF65-F5344CB8AC3E}">
        <p14:creationId xmlns:p14="http://schemas.microsoft.com/office/powerpoint/2010/main" val="18444902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r>
              <a:rPr lang="el-GR" dirty="0"/>
              <a:t>Αποχειροτονία – Εισαγγελία στη Βουλή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873480" cy="5373216"/>
          </a:xfrm>
        </p:spPr>
        <p:txBody>
          <a:bodyPr/>
          <a:lstStyle/>
          <a:p>
            <a:r>
              <a:rPr lang="el-GR" dirty="0"/>
              <a:t>Κάθε μήνα, στην εκκλησία κυρία, γινόταν </a:t>
            </a:r>
            <a:r>
              <a:rPr lang="el-GR" dirty="0">
                <a:solidFill>
                  <a:srgbClr val="0070C0"/>
                </a:solidFill>
              </a:rPr>
              <a:t>επιχειροτονία</a:t>
            </a:r>
            <a:r>
              <a:rPr lang="el-GR" dirty="0"/>
              <a:t> (ψηφοφορία για το αν οι άρχοντες ασκούν σωστά τα καθήκοντά τους)</a:t>
            </a:r>
          </a:p>
          <a:p>
            <a:pPr lvl="1"/>
            <a:r>
              <a:rPr lang="el-GR" dirty="0"/>
              <a:t>Αν κάποιος άρχοντας καταψηφιζόταν, καθαιρείτο από το αξίωμά του (αποχειροτονία)</a:t>
            </a:r>
          </a:p>
          <a:p>
            <a:pPr lvl="1"/>
            <a:r>
              <a:rPr lang="el-GR" dirty="0"/>
              <a:t>Συνήθως ακολουθούσε σχετική δίκη</a:t>
            </a:r>
          </a:p>
          <a:p>
            <a:r>
              <a:rPr lang="el-GR" dirty="0"/>
              <a:t>Κάθε μέλος της Βουλής και κάθε πολίτης μπορούσε ανά πάσα στιγμή να υποβάλει </a:t>
            </a:r>
            <a:r>
              <a:rPr lang="el-GR" dirty="0">
                <a:solidFill>
                  <a:srgbClr val="0070C0"/>
                </a:solidFill>
              </a:rPr>
              <a:t>εισαγγελία στη Βουλή </a:t>
            </a:r>
            <a:r>
              <a:rPr lang="el-GR" dirty="0"/>
              <a:t>(καταγγελία για κακοδιαχείριση από άρχοντα)</a:t>
            </a:r>
          </a:p>
          <a:p>
            <a:pPr lvl="1"/>
            <a:r>
              <a:rPr lang="el-GR" dirty="0"/>
              <a:t>Η Βουλή μπορούσε να επιβάλει μέχρι 500 δρχ. Πρόστιμο</a:t>
            </a:r>
          </a:p>
          <a:p>
            <a:pPr lvl="1"/>
            <a:r>
              <a:rPr lang="el-GR" dirty="0"/>
              <a:t>Για αυστηρότερη ποινή, παρέπεμπε σε δικαστήριο</a:t>
            </a:r>
          </a:p>
        </p:txBody>
      </p:sp>
    </p:spTree>
    <p:extLst>
      <p:ext uri="{BB962C8B-B14F-4D97-AF65-F5344CB8AC3E}">
        <p14:creationId xmlns:p14="http://schemas.microsoft.com/office/powerpoint/2010/main" val="13791373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err="1"/>
              <a:t>Εύθυνα</a:t>
            </a:r>
            <a:r>
              <a:rPr lang="el-GR" dirty="0"/>
              <a:t> αρχόντων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9036496" cy="5241194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Μετά τη λήξη της θητείας τους όλοι οι άρχοντες λογοδοτούν</a:t>
            </a:r>
          </a:p>
          <a:p>
            <a:r>
              <a:rPr lang="el-GR" dirty="0"/>
              <a:t>Α΄ στάδιο: Οικονομικός έλεγχος</a:t>
            </a:r>
          </a:p>
          <a:p>
            <a:pPr lvl="1"/>
            <a:r>
              <a:rPr lang="el-GR" dirty="0"/>
              <a:t>Ενώπιον 10 Λογιστών και 10 Συνηγόρων (κληρωτοί)</a:t>
            </a:r>
          </a:p>
          <a:p>
            <a:pPr lvl="1"/>
            <a:r>
              <a:rPr lang="el-GR" dirty="0"/>
              <a:t>Υποβολή λογαριασμών των δημοσίων χρημάτων που διαχειρίστηκαν</a:t>
            </a:r>
          </a:p>
          <a:p>
            <a:pPr lvl="1"/>
            <a:r>
              <a:rPr lang="el-GR" dirty="0"/>
              <a:t>Οι 10 </a:t>
            </a:r>
            <a:r>
              <a:rPr lang="el-GR" dirty="0" err="1"/>
              <a:t>Λογισταί</a:t>
            </a:r>
            <a:r>
              <a:rPr lang="el-GR" dirty="0"/>
              <a:t> εισάγουν την υπόθεση σε </a:t>
            </a:r>
            <a:r>
              <a:rPr lang="el-GR" dirty="0" err="1"/>
              <a:t>ηλιαστικό</a:t>
            </a:r>
            <a:r>
              <a:rPr lang="el-GR" dirty="0"/>
              <a:t> δικαστήριο όπου προεδρεύουν – οι 10 Συνήγοροι απαγγέλλουν την κατηγορία</a:t>
            </a:r>
          </a:p>
          <a:p>
            <a:pPr lvl="0">
              <a:buClr>
                <a:srgbClr val="93A299"/>
              </a:buClr>
            </a:pPr>
            <a:r>
              <a:rPr lang="el-GR" dirty="0"/>
              <a:t>Β΄ στάδιο: Διοικητικός έλεγχος</a:t>
            </a:r>
          </a:p>
          <a:p>
            <a:pPr lvl="1">
              <a:buClr>
                <a:srgbClr val="93A299"/>
              </a:buClr>
            </a:pPr>
            <a:r>
              <a:rPr lang="el-GR" dirty="0"/>
              <a:t>Ενώπιον 10 </a:t>
            </a:r>
            <a:r>
              <a:rPr lang="el-GR" dirty="0" err="1"/>
              <a:t>Ευθύνων</a:t>
            </a:r>
            <a:r>
              <a:rPr lang="el-GR" dirty="0"/>
              <a:t> (μέλη της Βουλής με κλήρωση) και 20 Παρέδρων</a:t>
            </a:r>
          </a:p>
          <a:p>
            <a:pPr lvl="1">
              <a:buClr>
                <a:srgbClr val="93A299"/>
              </a:buClr>
            </a:pPr>
            <a:r>
              <a:rPr lang="el-GR" dirty="0"/>
              <a:t>Έλεγχος πράξεων – παραλείψεων – κατάχρησης εξουσίας</a:t>
            </a:r>
          </a:p>
          <a:p>
            <a:pPr lvl="1">
              <a:buClr>
                <a:srgbClr val="93A299"/>
              </a:buClr>
            </a:pPr>
            <a:r>
              <a:rPr lang="el-GR" dirty="0"/>
              <a:t>Ανοιχτή συνεδρίαση στην Αγορά – κάθε πολίτης μπορεί να υποβάλει καταγγελία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314308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cliophoto.clionautes.org/galleries/HISTOIRE/Antiquite/Grece-classique/pnyx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496000" cy="63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3489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658544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Τα κυριότερα στάδια προς τη δημοκρατία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8964488" cy="4730298"/>
          </a:xfrm>
        </p:spPr>
        <p:txBody>
          <a:bodyPr>
            <a:normAutofit fontScale="92500" lnSpcReduction="10000"/>
          </a:bodyPr>
          <a:lstStyle/>
          <a:p>
            <a:endParaRPr lang="el-GR" dirty="0"/>
          </a:p>
          <a:p>
            <a:r>
              <a:rPr lang="el-GR" dirty="0"/>
              <a:t>Το δημοκρατικό πολίτευμα του 5</a:t>
            </a:r>
            <a:r>
              <a:rPr lang="el-GR" baseline="30000" dirty="0"/>
              <a:t>ου</a:t>
            </a:r>
            <a:r>
              <a:rPr lang="el-GR" dirty="0"/>
              <a:t> αι. παγιώθηκε σταδιακά</a:t>
            </a:r>
          </a:p>
          <a:p>
            <a:r>
              <a:rPr lang="el-GR" dirty="0"/>
              <a:t>Κυριότερα στάδια ήταν:</a:t>
            </a:r>
          </a:p>
          <a:p>
            <a:endParaRPr lang="el-GR" dirty="0"/>
          </a:p>
          <a:p>
            <a:r>
              <a:rPr lang="el-GR" dirty="0"/>
              <a:t>Νομοθεσία του Σόλωνα (594)</a:t>
            </a:r>
          </a:p>
          <a:p>
            <a:r>
              <a:rPr lang="el-GR" dirty="0"/>
              <a:t>Μεταρρυθμίσεις του Κλεισθένη (510-508)</a:t>
            </a:r>
          </a:p>
          <a:p>
            <a:r>
              <a:rPr lang="el-GR" dirty="0"/>
              <a:t>Μεταρρυθμίσεις του Εφιάλτη (462/1)</a:t>
            </a:r>
          </a:p>
          <a:p>
            <a:r>
              <a:rPr lang="el-GR" dirty="0"/>
              <a:t>Μεταρρυθμίσεις του Περικλή (450)</a:t>
            </a:r>
          </a:p>
          <a:p>
            <a:endParaRPr lang="el-GR" dirty="0"/>
          </a:p>
          <a:p>
            <a:pPr>
              <a:buNone/>
            </a:pPr>
            <a:r>
              <a:rPr lang="el-GR" sz="2000" dirty="0"/>
              <a:t>		                           </a:t>
            </a:r>
          </a:p>
          <a:p>
            <a:pPr>
              <a:buNone/>
            </a:pPr>
            <a:endParaRPr lang="el-GR" sz="2000" dirty="0"/>
          </a:p>
          <a:p>
            <a:pPr>
              <a:buNone/>
            </a:pPr>
            <a:endParaRPr lang="el-GR" sz="2000" dirty="0"/>
          </a:p>
        </p:txBody>
      </p:sp>
      <p:pic>
        <p:nvPicPr>
          <p:cNvPr id="4" name="Picture 4" descr="http://www.utexas.edu/courses/greek606q/gk606qimages/gkimages1/crown99072605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2285968"/>
            <a:ext cx="2643174" cy="457203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43808" y="6018381"/>
            <a:ext cx="48587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0" indent="-320040"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el-GR" sz="1600" dirty="0">
                <a:solidFill>
                  <a:prstClr val="black"/>
                </a:solidFill>
              </a:rPr>
              <a:t>Η Δημοκρατία στεφανώνει τον Δήμο </a:t>
            </a:r>
            <a:r>
              <a:rPr lang="el-GR" sz="2000" dirty="0">
                <a:solidFill>
                  <a:prstClr val="black"/>
                </a:solidFill>
                <a:sym typeface="Wingdings" pitchFamily="2" charset="2"/>
              </a:rPr>
              <a:t></a:t>
            </a:r>
            <a:endParaRPr lang="el-GR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478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228600"/>
            <a:ext cx="8929718" cy="990600"/>
          </a:xfrm>
        </p:spPr>
        <p:txBody>
          <a:bodyPr>
            <a:normAutofit fontScale="90000"/>
          </a:bodyPr>
          <a:lstStyle/>
          <a:p>
            <a:r>
              <a:rPr lang="el-GR" dirty="0"/>
              <a:t>Πολιτειακές μεταρρυθμίσεις του Σόλωνα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9144000" cy="53012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Λαϊκή συμμετοχή στη διακυβέρνηση</a:t>
            </a:r>
          </a:p>
          <a:p>
            <a:r>
              <a:rPr lang="el-GR" dirty="0"/>
              <a:t>Υποδιαίρεση του σώματος των πολιτών (</a:t>
            </a:r>
            <a:r>
              <a:rPr lang="el-GR" i="1" dirty="0"/>
              <a:t>δῆμος</a:t>
            </a:r>
            <a:r>
              <a:rPr lang="el-GR" dirty="0"/>
              <a:t>) σε 4 τάξεις με τιμοκρατικά κριτήρια </a:t>
            </a:r>
          </a:p>
          <a:p>
            <a:pPr lvl="1"/>
            <a:r>
              <a:rPr lang="el-GR" dirty="0"/>
              <a:t>Πεντακοσιομέδιμνοι, ιππείς, ζευγίτες, θήτες</a:t>
            </a:r>
          </a:p>
          <a:p>
            <a:r>
              <a:rPr lang="el-GR" dirty="0"/>
              <a:t>Όλος ο </a:t>
            </a:r>
            <a:r>
              <a:rPr lang="el-GR" i="1" dirty="0"/>
              <a:t>δῆμος </a:t>
            </a:r>
            <a:r>
              <a:rPr lang="el-GR" dirty="0"/>
              <a:t>μετέχει στην εκκλησία (και οι θήτες)</a:t>
            </a:r>
          </a:p>
          <a:p>
            <a:r>
              <a:rPr lang="el-GR" dirty="0"/>
              <a:t>Εκλογή των αρχόντων από την εκκλησία (όχι Άρειο Πάγο)</a:t>
            </a:r>
          </a:p>
          <a:p>
            <a:r>
              <a:rPr lang="el-GR" dirty="0"/>
              <a:t>Ίδρυση Βουλής των Τετρακοσίων</a:t>
            </a:r>
          </a:p>
          <a:p>
            <a:r>
              <a:rPr lang="el-GR" dirty="0"/>
              <a:t>Δημιουργία της Ηλιαίας (δικαστήριο αποτελούμενο από </a:t>
            </a:r>
          </a:p>
          <a:p>
            <a:pPr>
              <a:buNone/>
            </a:pPr>
            <a:r>
              <a:rPr lang="el-GR" dirty="0"/>
              <a:t>το σώμα των πολιτών)</a:t>
            </a:r>
          </a:p>
          <a:p>
            <a:pPr lvl="1"/>
            <a:r>
              <a:rPr lang="el-GR" dirty="0"/>
              <a:t>Δυνατότητα προσφυγής κατά αποφάσεων αρχόντων</a:t>
            </a:r>
          </a:p>
          <a:p>
            <a:pPr lvl="1"/>
            <a:r>
              <a:rPr lang="el-GR" dirty="0"/>
              <a:t>Δυνατότητα υποβολής καταγγελίας για αδίκημα (γραφή)</a:t>
            </a:r>
          </a:p>
          <a:p>
            <a:pPr>
              <a:buNone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0291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929718" cy="990600"/>
          </a:xfrm>
        </p:spPr>
        <p:txBody>
          <a:bodyPr>
            <a:normAutofit fontScale="90000"/>
          </a:bodyPr>
          <a:lstStyle/>
          <a:p>
            <a:r>
              <a:rPr lang="el-GR" dirty="0"/>
              <a:t>Η πολιτική αναδιάρθρωση του Κλεισθένη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668" y="1556792"/>
            <a:ext cx="9222851" cy="5301208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Κατανομή των πολιτών σε 150 δήμους και 10 νέες φυλές</a:t>
            </a:r>
          </a:p>
          <a:p>
            <a:r>
              <a:rPr lang="el-GR" dirty="0"/>
              <a:t>Ανάμιξη ευγενών και μη, πλούσιων και φτωχών</a:t>
            </a:r>
          </a:p>
          <a:p>
            <a:r>
              <a:rPr lang="el-GR" sz="2800" dirty="0"/>
              <a:t>Δημιουργία νέας Βουλής: Η Βουλή των Πεντακοσίων</a:t>
            </a:r>
          </a:p>
          <a:p>
            <a:pPr lvl="1"/>
            <a:r>
              <a:rPr lang="el-GR" dirty="0"/>
              <a:t>50 βουλευτές από κάθε φυλή, Ετήσια θητεία, Ορισμός των βουλευτών με </a:t>
            </a:r>
            <a:r>
              <a:rPr lang="el-GR" u="sng" dirty="0"/>
              <a:t>κλήρωση</a:t>
            </a:r>
            <a:r>
              <a:rPr lang="el-GR" dirty="0"/>
              <a:t>, Ευρύτατες αρμοδιότητες: διακυβέρνηση, προβούλευση</a:t>
            </a:r>
          </a:p>
          <a:p>
            <a:r>
              <a:rPr lang="el-GR" sz="2800" dirty="0"/>
              <a:t>Δημιουργείται το Πολιτικό έτος – νέο ημερολόγιο</a:t>
            </a:r>
          </a:p>
          <a:p>
            <a:pPr lvl="1"/>
            <a:r>
              <a:rPr lang="el-GR" dirty="0"/>
              <a:t>Το έτος υποδιαιρείται σε 10 μέρη (πρυτανείες), αντίστοιχα με τις 10 φυλές</a:t>
            </a:r>
          </a:p>
          <a:p>
            <a:pPr lvl="1"/>
            <a:r>
              <a:rPr lang="el-GR" dirty="0"/>
              <a:t>Σε κάθε πρυτανεία προεδρεύουν οι 50 βουλευτές μίας φυλής</a:t>
            </a:r>
          </a:p>
          <a:p>
            <a:pPr lvl="1"/>
            <a:r>
              <a:rPr lang="el-GR" dirty="0"/>
              <a:t>Εναλλαγή των φυλών - Η σειρά καθορίζεται κάθε χρόνο με κλήρωση</a:t>
            </a:r>
          </a:p>
          <a:p>
            <a:r>
              <a:rPr lang="el-GR" sz="2800" dirty="0"/>
              <a:t>Η Εκκλησία του </a:t>
            </a:r>
            <a:r>
              <a:rPr lang="el-GR" sz="2800" i="1" dirty="0"/>
              <a:t>δήμου </a:t>
            </a:r>
            <a:r>
              <a:rPr lang="el-GR" sz="2800" dirty="0"/>
              <a:t>γίνεται κυρίαρχη</a:t>
            </a:r>
          </a:p>
          <a:p>
            <a:r>
              <a:rPr lang="el-GR" sz="2800" dirty="0"/>
              <a:t>Πολιτογράφηση μετοίκων και απελεύθερων</a:t>
            </a:r>
          </a:p>
          <a:p>
            <a:r>
              <a:rPr lang="el-GR" sz="2800" dirty="0"/>
              <a:t>Θέσπιση οστρακισμού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πολιτική αναδιάρθρωση του Κλεισθένη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1428736"/>
            <a:ext cx="8501122" cy="5429264"/>
          </a:xfrm>
        </p:spPr>
      </p:pic>
    </p:spTree>
    <p:extLst>
      <p:ext uri="{BB962C8B-B14F-4D97-AF65-F5344CB8AC3E}">
        <p14:creationId xmlns:p14="http://schemas.microsoft.com/office/powerpoint/2010/main" val="1350790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643998" cy="764704"/>
          </a:xfrm>
        </p:spPr>
        <p:txBody>
          <a:bodyPr>
            <a:normAutofit fontScale="90000"/>
          </a:bodyPr>
          <a:lstStyle/>
          <a:p>
            <a:r>
              <a:rPr lang="el-GR" dirty="0"/>
              <a:t>Οι 10 κλεισθένειες φυλές και οι τριττύες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96"/>
            <a:ext cx="9144000" cy="6165304"/>
          </a:xfrm>
        </p:spPr>
      </p:pic>
    </p:spTree>
    <p:extLst>
      <p:ext uri="{BB962C8B-B14F-4D97-AF65-F5344CB8AC3E}">
        <p14:creationId xmlns:p14="http://schemas.microsoft.com/office/powerpoint/2010/main" val="2079302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8153400" cy="1219200"/>
          </a:xfrm>
        </p:spPr>
        <p:txBody>
          <a:bodyPr/>
          <a:lstStyle/>
          <a:p>
            <a:r>
              <a:rPr lang="el-GR" dirty="0" err="1"/>
              <a:t>Τριττύες</a:t>
            </a:r>
            <a:r>
              <a:rPr lang="el-GR" dirty="0"/>
              <a:t> και δήμοι της Αθήνας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96"/>
            <a:ext cx="9144000" cy="6165304"/>
          </a:xfrm>
        </p:spPr>
      </p:pic>
    </p:spTree>
    <p:extLst>
      <p:ext uri="{BB962C8B-B14F-4D97-AF65-F5344CB8AC3E}">
        <p14:creationId xmlns:p14="http://schemas.microsoft.com/office/powerpoint/2010/main" val="3792212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1278</TotalTime>
  <Words>1592</Words>
  <Application>Microsoft Office PowerPoint</Application>
  <PresentationFormat>On-screen Show (4:3)</PresentationFormat>
  <Paragraphs>220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Calibri</vt:lpstr>
      <vt:lpstr>Palatino Linotype</vt:lpstr>
      <vt:lpstr>Tw Cen MT</vt:lpstr>
      <vt:lpstr>Wingdings</vt:lpstr>
      <vt:lpstr>Wingdings 2</vt:lpstr>
      <vt:lpstr>Median</vt:lpstr>
      <vt:lpstr>  Το αθηναϊκο πολιτευμα    </vt:lpstr>
      <vt:lpstr>Δημοκρατικό πολίτευμα</vt:lpstr>
      <vt:lpstr>PowerPoint Presentation</vt:lpstr>
      <vt:lpstr>Τα κυριότερα στάδια προς τη δημοκρατία</vt:lpstr>
      <vt:lpstr>Πολιτειακές μεταρρυθμίσεις του Σόλωνα</vt:lpstr>
      <vt:lpstr>Η πολιτική αναδιάρθρωση του Κλεισθένη</vt:lpstr>
      <vt:lpstr>Η πολιτική αναδιάρθρωση του Κλεισθένη</vt:lpstr>
      <vt:lpstr>Οι 10 κλεισθένειες φυλές και οι τριττύες</vt:lpstr>
      <vt:lpstr>Τριττύες και δήμοι της Αθήνας</vt:lpstr>
      <vt:lpstr>Οι μεταρρυθμίσεις του Εφιάλτη    (462/1 π.Χ.) </vt:lpstr>
      <vt:lpstr>Βασικές αρχές του δημοκρατικού πολιτεύματος</vt:lpstr>
      <vt:lpstr>Εξασφαλιστικοί θεσμοί του δημοκρατικού πολιτεύματος</vt:lpstr>
      <vt:lpstr>Τα όργανα της πόλεως</vt:lpstr>
      <vt:lpstr>PowerPoint Presentation</vt:lpstr>
      <vt:lpstr>1. Η εκκλησία του δήμου</vt:lpstr>
      <vt:lpstr> Εκκλησία του δήμου: Αρμοδιότητες </vt:lpstr>
      <vt:lpstr>Εκκλησία του δήμου: Σύνθεση</vt:lpstr>
      <vt:lpstr> Εκκλησία του δήμου: Συνεδριάσεις </vt:lpstr>
      <vt:lpstr>Εκκλησία του δήμου: Ψηφοφορία  </vt:lpstr>
      <vt:lpstr>PowerPoint Presentation</vt:lpstr>
      <vt:lpstr>2. Η Βουλή των Πεντακοσίων</vt:lpstr>
      <vt:lpstr>  Πρυτανείες και πρυτάνεις </vt:lpstr>
      <vt:lpstr> Η Βουλή των Πεντακοσίων: Αρμοδιότητες  </vt:lpstr>
      <vt:lpstr>Προβουλεύματα</vt:lpstr>
      <vt:lpstr>PowerPoint Presentation</vt:lpstr>
      <vt:lpstr>3. Οι εννέα άρχοντες</vt:lpstr>
      <vt:lpstr>Ορισμός των αρχόντων</vt:lpstr>
      <vt:lpstr>Θητεία των αρχόντων</vt:lpstr>
      <vt:lpstr>Αρμοδιότητες των Εννέα Αρχόντων</vt:lpstr>
      <vt:lpstr>Οι εννέα άρχοντες: καθήκοντα</vt:lpstr>
      <vt:lpstr>Διαρκής έλεγχος των αρχόντων</vt:lpstr>
      <vt:lpstr>Δοκιμασία αρχόντων</vt:lpstr>
      <vt:lpstr>Αποχειροτονία – Εισαγγελία στη Βουλή</vt:lpstr>
      <vt:lpstr>Εύθυνα αρχόντων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αθηναϊκο πολιτευμα</dc:title>
  <dc:creator>maria</dc:creator>
  <cp:lastModifiedBy>Youni Maria</cp:lastModifiedBy>
  <cp:revision>38</cp:revision>
  <dcterms:created xsi:type="dcterms:W3CDTF">2013-04-10T11:59:47Z</dcterms:created>
  <dcterms:modified xsi:type="dcterms:W3CDTF">2023-05-18T09:37:38Z</dcterms:modified>
</cp:coreProperties>
</file>