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57" r:id="rId3"/>
    <p:sldId id="258" r:id="rId4"/>
    <p:sldId id="259" r:id="rId5"/>
    <p:sldId id="260" r:id="rId6"/>
    <p:sldId id="27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0C3BB-9086-4248-BE1A-874005E59D7C}" type="datetimeFigureOut">
              <a:rPr lang="el-GR" smtClean="0"/>
              <a:pPr/>
              <a:t>13/11/2023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ABC12-91D5-48E7-A18B-CF388373012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8ABC12-91D5-48E7-A18B-CF3883730120}"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78ABC12-91D5-48E7-A18B-CF3883730120}"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2342CEA3-3058-4D43-AE35-B3DA76CB4003}" type="datetimeFigureOut">
              <a:rPr lang="el-GR" smtClean="0"/>
              <a:pPr/>
              <a:t>13/11/2023</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13/11/2023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13/11/2023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13/11/2023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fld id="{2342CEA3-3058-4D43-AE35-B3DA76CB4003}" type="datetimeFigureOut">
              <a:rPr lang="el-GR" smtClean="0"/>
              <a:pPr/>
              <a:t>13/11/2023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342CEA3-3058-4D43-AE35-B3DA76CB4003}" type="datetimeFigureOut">
              <a:rPr lang="el-GR" smtClean="0"/>
              <a:pPr/>
              <a:t>13/11/2023</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3F1D1C4-C2D9-4231-9FB2-B2D9D97AA41D}"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42CEA3-3058-4D43-AE35-B3DA76CB4003}" type="datetimeFigureOut">
              <a:rPr lang="el-GR" smtClean="0"/>
              <a:pPr/>
              <a:t>13/11/2023</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pic>
        <p:nvPicPr>
          <p:cNvPr id="4" name="3 - Εικόνα" descr="4617-scaled-1.png"/>
          <p:cNvPicPr>
            <a:picLocks noChangeAspect="1"/>
          </p:cNvPicPr>
          <p:nvPr/>
        </p:nvPicPr>
        <p:blipFill>
          <a:blip r:embed="rId3"/>
          <a:stretch>
            <a:fillRect/>
          </a:stretch>
        </p:blipFill>
        <p:spPr>
          <a:xfrm>
            <a:off x="0" y="0"/>
            <a:ext cx="9429783" cy="6858000"/>
          </a:xfrm>
          <a:prstGeom prst="rect">
            <a:avLst/>
          </a:prstGeom>
        </p:spPr>
      </p:pic>
      <p:sp>
        <p:nvSpPr>
          <p:cNvPr id="6" name="5 - TextBox"/>
          <p:cNvSpPr txBox="1"/>
          <p:nvPr/>
        </p:nvSpPr>
        <p:spPr>
          <a:xfrm>
            <a:off x="857224" y="357167"/>
            <a:ext cx="8286776" cy="523220"/>
          </a:xfrm>
          <a:prstGeom prst="rect">
            <a:avLst/>
          </a:prstGeom>
          <a:noFill/>
        </p:spPr>
        <p:txBody>
          <a:bodyPr wrap="square" rtlCol="0">
            <a:spAutoFit/>
          </a:bodyPr>
          <a:lstStyle/>
          <a:p>
            <a:pPr algn="ctr"/>
            <a:r>
              <a:rPr lang="el-GR" sz="2800" dirty="0">
                <a:solidFill>
                  <a:schemeClr val="accent4">
                    <a:lumMod val="50000"/>
                  </a:schemeClr>
                </a:solidFill>
              </a:rPr>
              <a:t>Το πολίτευμα της </a:t>
            </a:r>
            <a:r>
              <a:rPr lang="en-US" sz="2800" dirty="0">
                <a:solidFill>
                  <a:schemeClr val="accent4">
                    <a:lumMod val="50000"/>
                  </a:schemeClr>
                </a:solidFill>
                <a:latin typeface="Algerian" pitchFamily="82" charset="0"/>
              </a:rPr>
              <a:t>Respublica</a:t>
            </a:r>
            <a:endParaRPr lang="el-GR" sz="2800" dirty="0">
              <a:solidFill>
                <a:schemeClr val="accent4">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just"/>
            <a:r>
              <a:rPr lang="el-GR" sz="2400" dirty="0"/>
              <a:t>Διαθέτουν </a:t>
            </a:r>
            <a:r>
              <a:rPr lang="en-US" sz="2400" dirty="0"/>
              <a:t>imperium.</a:t>
            </a:r>
          </a:p>
          <a:p>
            <a:pPr algn="just"/>
            <a:r>
              <a:rPr lang="el-GR" sz="2400" dirty="0"/>
              <a:t>Ασκούν την </a:t>
            </a:r>
            <a:r>
              <a:rPr lang="en-US" sz="2400" dirty="0"/>
              <a:t>iurisdictio </a:t>
            </a:r>
            <a:r>
              <a:rPr lang="el-GR" sz="2400" dirty="0"/>
              <a:t>η οποία περιλάμβανε το δικαίωμα έκδοσης καταλόγου δικαιωμάτων (</a:t>
            </a:r>
            <a:r>
              <a:rPr lang="en-US" sz="2400" dirty="0"/>
              <a:t>edictum)</a:t>
            </a:r>
            <a:r>
              <a:rPr lang="el-GR" sz="2400" dirty="0"/>
              <a:t>, χορήγησης αγωγής, διορισμού των δικαστών, προεδρίας των πολυμελών δικαστηρίων, καθώς και επικύρωσης ορισμένων δικαιοπραξιών που τελούνταν ενώπιον τους, όπως η υιοθεσία.   </a:t>
            </a:r>
          </a:p>
        </p:txBody>
      </p:sp>
      <p:sp>
        <p:nvSpPr>
          <p:cNvPr id="3" name="2 - Τίτλος"/>
          <p:cNvSpPr>
            <a:spLocks noGrp="1"/>
          </p:cNvSpPr>
          <p:nvPr>
            <p:ph type="title"/>
          </p:nvPr>
        </p:nvSpPr>
        <p:spPr/>
        <p:txBody>
          <a:bodyPr/>
          <a:lstStyle/>
          <a:p>
            <a:r>
              <a:rPr lang="el-GR" dirty="0"/>
              <a:t>Αρμοδιότητες των Πραιτόρων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62500" lnSpcReduction="20000"/>
          </a:bodyPr>
          <a:lstStyle/>
          <a:p>
            <a:pPr algn="just"/>
            <a:r>
              <a:rPr lang="el-GR" dirty="0"/>
              <a:t>Η αρχή των Δημάρχων γεννήθηκε το 493 π. Χ. στον Ιερό Λόφο. </a:t>
            </a:r>
          </a:p>
          <a:p>
            <a:pPr algn="just"/>
            <a:r>
              <a:rPr lang="el-GR" dirty="0"/>
              <a:t>Ήταν αρχικά δύο, μετά έγιναν τέσσερεις και αργότερα δέκα. </a:t>
            </a:r>
          </a:p>
          <a:p>
            <a:pPr algn="just"/>
            <a:r>
              <a:rPr lang="el-GR" dirty="0"/>
              <a:t>Ήταν πρόσωπα ιερά και η ιερότητα τους πήγαζε από τον ιερό όρκο που έδωσαν οι πληβείοι (</a:t>
            </a:r>
            <a:r>
              <a:rPr lang="en-US" dirty="0"/>
              <a:t>lex sacrata). </a:t>
            </a:r>
            <a:r>
              <a:rPr lang="el-GR" dirty="0"/>
              <a:t>Όποιος προσέβαλε με οποιονδήποτε τρόπο τον Δήμαρχο μπορούσε να θανατωθεί από τον οποιονδήποτε ατιμωρητί, ενώ η περιουσία του δημευόταν. </a:t>
            </a:r>
          </a:p>
          <a:p>
            <a:pPr algn="just"/>
            <a:r>
              <a:rPr lang="el-GR" dirty="0"/>
              <a:t>Ο Δήμαρχος στο πλαίσιο της εξουσίας του (</a:t>
            </a:r>
            <a:r>
              <a:rPr lang="en-US" dirty="0"/>
              <a:t>tribunicia potestas) </a:t>
            </a:r>
            <a:r>
              <a:rPr lang="el-GR" dirty="0"/>
              <a:t>μπορούσε αφενός να παρέχει βοήθεια στον οποιονδήποτε πολίτη που απειλούταν από μια ενέργεια του Υπάτου (</a:t>
            </a:r>
            <a:r>
              <a:rPr lang="en-US" dirty="0"/>
              <a:t>auxilium)</a:t>
            </a:r>
            <a:r>
              <a:rPr lang="el-GR" dirty="0"/>
              <a:t>, αφετέρου να ασκεί βέτο (</a:t>
            </a:r>
            <a:r>
              <a:rPr lang="en-US" dirty="0"/>
              <a:t>intercessio) </a:t>
            </a:r>
            <a:r>
              <a:rPr lang="el-GR" dirty="0"/>
              <a:t>στις πράξεις – αποφάσεις οποιουδήποτε άρχοντα, καθιστώντας τες έτσι ανίσχυρες – ανενεργές. </a:t>
            </a:r>
          </a:p>
          <a:p>
            <a:pPr algn="just"/>
            <a:r>
              <a:rPr lang="el-GR" dirty="0"/>
              <a:t>Ο Δήμαρχος ήταν ουσιαστικά ισχυρότερος από τον Ύπατο. Μπορούσε μάλιστα να παρεμποδίζει τις ενέργειες των αρχόντων ακόμη κι αν αυτές δεν ήταν παράνομες.</a:t>
            </a:r>
          </a:p>
          <a:p>
            <a:pPr algn="just"/>
            <a:r>
              <a:rPr lang="el-GR" dirty="0"/>
              <a:t>Το 449 π. Χ. αναγνωρίστηκε νομικά το ιερό και απαραβίαστο του προσώπου του. </a:t>
            </a:r>
          </a:p>
          <a:p>
            <a:pPr algn="just"/>
            <a:r>
              <a:rPr lang="el-GR" dirty="0"/>
              <a:t>Από τον  3</a:t>
            </a:r>
            <a:r>
              <a:rPr lang="el-GR" baseline="30000" dirty="0"/>
              <a:t>ο</a:t>
            </a:r>
            <a:r>
              <a:rPr lang="el-GR" dirty="0"/>
              <a:t> αι. π. Χ. αποκτά δικαίωμα σύμπραξης με τη Σύγκλητο.</a:t>
            </a:r>
          </a:p>
          <a:p>
            <a:pPr algn="just"/>
            <a:r>
              <a:rPr lang="el-GR" dirty="0"/>
              <a:t>Είχε καθήκον να παραμένει συνεχώς εντός της πόλεως</a:t>
            </a:r>
            <a:r>
              <a:rPr lang="en-US" dirty="0"/>
              <a:t> (pomoerium).</a:t>
            </a:r>
            <a:r>
              <a:rPr lang="el-GR" dirty="0"/>
              <a:t> </a:t>
            </a:r>
          </a:p>
          <a:p>
            <a:r>
              <a:rPr lang="el-GR" dirty="0"/>
              <a:t>Το μόνο όριο στην εξουσία του ήταν το βέτο του συναδέλφου.</a:t>
            </a:r>
          </a:p>
          <a:p>
            <a:pPr>
              <a:buNone/>
            </a:pPr>
            <a:endParaRPr lang="el-GR" dirty="0"/>
          </a:p>
          <a:p>
            <a:endParaRPr lang="el-GR" dirty="0"/>
          </a:p>
        </p:txBody>
      </p:sp>
      <p:sp>
        <p:nvSpPr>
          <p:cNvPr id="3" name="2 - Τίτλος"/>
          <p:cNvSpPr>
            <a:spLocks noGrp="1"/>
          </p:cNvSpPr>
          <p:nvPr>
            <p:ph type="title"/>
          </p:nvPr>
        </p:nvSpPr>
        <p:spPr/>
        <p:txBody>
          <a:bodyPr/>
          <a:lstStyle/>
          <a:p>
            <a:pPr algn="ctr"/>
            <a:r>
              <a:rPr lang="el-GR" dirty="0"/>
              <a:t>Οι Δήμαρχοι (</a:t>
            </a:r>
            <a:r>
              <a:rPr lang="en-US" dirty="0"/>
              <a:t>Tribuni plebis)</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graccius.jpg"/>
          <p:cNvPicPr>
            <a:picLocks noGrp="1" noChangeAspect="1"/>
          </p:cNvPicPr>
          <p:nvPr>
            <p:ph idx="1"/>
          </p:nvPr>
        </p:nvPicPr>
        <p:blipFill>
          <a:blip r:embed="rId2"/>
          <a:stretch>
            <a:fillRect/>
          </a:stretch>
        </p:blipFill>
        <p:spPr>
          <a:xfrm>
            <a:off x="0" y="0"/>
            <a:ext cx="9144000" cy="685799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142984"/>
            <a:ext cx="8229600" cy="4864307"/>
          </a:xfrm>
        </p:spPr>
        <p:txBody>
          <a:bodyPr>
            <a:normAutofit fontScale="25000" lnSpcReduction="20000"/>
          </a:bodyPr>
          <a:lstStyle/>
          <a:p>
            <a:pPr algn="just"/>
            <a:r>
              <a:rPr lang="el-GR" sz="6400" dirty="0"/>
              <a:t>Η Λοχίτιδα συνέλευση (</a:t>
            </a:r>
            <a:r>
              <a:rPr lang="en-US" sz="6400" dirty="0"/>
              <a:t>comitia centuriata) </a:t>
            </a:r>
            <a:r>
              <a:rPr lang="el-GR" sz="6400" dirty="0"/>
              <a:t>ήταν η κύρια συνέλευση των Ρωμαίων</a:t>
            </a:r>
            <a:r>
              <a:rPr lang="en-US" sz="6400" dirty="0"/>
              <a:t> </a:t>
            </a:r>
            <a:r>
              <a:rPr lang="el-GR" sz="6400" dirty="0"/>
              <a:t>και η παλαιότερη. Αποτελούταν από 193 λόχους. Εξέλεγε τους ανώτερους άρχοντες (Υπάτους, Πραίτορες), ψήφιζε νόμους και ήταν αρμόδια αφενός να δικάζει πρωτόδικα τις ποινικές υποθέσεις που επέσυραν θανατική ποινή, αφετέρου να εκδικάζει τις προσφυγές κατά των κεφαλικών ποινών που είχαν επιβληθεί από τους άρχοντες με </a:t>
            </a:r>
            <a:r>
              <a:rPr lang="en-US" sz="6400" dirty="0"/>
              <a:t>imperium </a:t>
            </a:r>
            <a:r>
              <a:rPr lang="el-GR" sz="6400" dirty="0"/>
              <a:t>στο πλαίσιο της </a:t>
            </a:r>
            <a:r>
              <a:rPr lang="en-US" sz="6400" dirty="0"/>
              <a:t>coercitio. </a:t>
            </a:r>
          </a:p>
          <a:p>
            <a:pPr algn="just"/>
            <a:r>
              <a:rPr lang="en-US" sz="6400" dirty="0"/>
              <a:t>To </a:t>
            </a:r>
            <a:r>
              <a:rPr lang="el-GR" sz="6400" dirty="0"/>
              <a:t>350 π. Χ. δημιουργήθηκε η Φυλέτιδα συνέλευση (</a:t>
            </a:r>
            <a:r>
              <a:rPr lang="en-US" sz="6400" dirty="0"/>
              <a:t>comitia tributa)</a:t>
            </a:r>
            <a:r>
              <a:rPr lang="el-GR" sz="6400" dirty="0"/>
              <a:t>. Εξέλεγε τους κατώτερους άρχοντες (Αγορανόμους, Ταμίες), ψήφιζε νόμους και δίκαζε τα εγκλήματα που τιμωρούνταν με χρηματική ποινή, επιβάλλοντας πρόστιμα, ενώ παράλληλα εκδίκαζε τις προσφυγές κατά των μη κεφαλικών ποινών. </a:t>
            </a:r>
          </a:p>
          <a:p>
            <a:pPr algn="just"/>
            <a:r>
              <a:rPr lang="el-GR" sz="6400" dirty="0"/>
              <a:t>Η Συνέλευση των Πληβείων (</a:t>
            </a:r>
            <a:r>
              <a:rPr lang="en-US" sz="6400" dirty="0"/>
              <a:t>consilium plebis)</a:t>
            </a:r>
            <a:r>
              <a:rPr lang="el-GR" sz="6400" dirty="0"/>
              <a:t> είχε την ίδια διάρθρωση με τη Φυλέτιδα (αποτελούταν από 35 φυλές), εξέλεγε τους Δημάρχους και εξέδιδε ψηφίσματα (</a:t>
            </a:r>
            <a:r>
              <a:rPr lang="en-US" sz="6400" dirty="0"/>
              <a:t>plebiscita) </a:t>
            </a:r>
            <a:r>
              <a:rPr lang="el-GR" sz="6400" dirty="0"/>
              <a:t>τα οποία από το 286 π. Χ. με την </a:t>
            </a:r>
            <a:r>
              <a:rPr lang="en-US" sz="6400" dirty="0"/>
              <a:t>Lex Hortensia </a:t>
            </a:r>
            <a:r>
              <a:rPr lang="el-GR" sz="6400" dirty="0"/>
              <a:t>απέκτησαν δεσμευτική ισχύ για όλους, δέσμευαν δηλαδή και τους πατρικίους, όπως οι </a:t>
            </a:r>
            <a:r>
              <a:rPr lang="en-US" sz="6400" dirty="0"/>
              <a:t>leges.</a:t>
            </a:r>
            <a:r>
              <a:rPr lang="el-GR" sz="6400" dirty="0"/>
              <a:t> </a:t>
            </a:r>
          </a:p>
          <a:p>
            <a:pPr algn="just"/>
            <a:r>
              <a:rPr lang="el-GR" sz="6400" dirty="0"/>
              <a:t>Στη νομοθετική διαδικασία της Λοχίτιδας και Φυλέτιδας συνέλευσης, καθώς και της Συνέλευσης των Πληβείων μετά το 286 π. Χ. η Σύγκλητος συνεργαζόταν με τους Υπάτους και τους Δημάρχους αντίστοιχα για την κατάρτιση των νομοσχεδίων, παρέχοντας την απαραίτητη για την ισχύ του νόμου επικύρωση (</a:t>
            </a:r>
            <a:r>
              <a:rPr lang="en-US" sz="6400" dirty="0"/>
              <a:t>auctoritas). </a:t>
            </a:r>
          </a:p>
          <a:p>
            <a:pPr algn="just"/>
            <a:r>
              <a:rPr lang="en-US" sz="6400" dirty="0"/>
              <a:t>H </a:t>
            </a:r>
            <a:r>
              <a:rPr lang="el-GR" sz="6400" dirty="0"/>
              <a:t>ψηφοφορία στις συνελεύσεις ήταν αρχικά δια βοής. Στις αρχές του 5</a:t>
            </a:r>
            <a:r>
              <a:rPr lang="el-GR" sz="6400" baseline="30000" dirty="0"/>
              <a:t>ου</a:t>
            </a:r>
            <a:r>
              <a:rPr lang="el-GR" sz="6400" dirty="0"/>
              <a:t> αι. π. Χ. έγινε προφορική και στα τέλη του 2</a:t>
            </a:r>
            <a:r>
              <a:rPr lang="el-GR" sz="6400" baseline="30000" dirty="0"/>
              <a:t>ου</a:t>
            </a:r>
            <a:r>
              <a:rPr lang="el-GR" sz="6400" dirty="0"/>
              <a:t> αι. π. Χ. έγινε γραπτή.</a:t>
            </a:r>
          </a:p>
          <a:p>
            <a:pPr>
              <a:buNone/>
            </a:pPr>
            <a:r>
              <a:rPr lang="el-GR" dirty="0"/>
              <a:t> </a:t>
            </a:r>
          </a:p>
        </p:txBody>
      </p:sp>
      <p:sp>
        <p:nvSpPr>
          <p:cNvPr id="3" name="2 - Τίτλος"/>
          <p:cNvSpPr>
            <a:spLocks noGrp="1"/>
          </p:cNvSpPr>
          <p:nvPr>
            <p:ph type="title"/>
          </p:nvPr>
        </p:nvSpPr>
        <p:spPr/>
        <p:txBody>
          <a:bodyPr>
            <a:normAutofit/>
          </a:bodyPr>
          <a:lstStyle/>
          <a:p>
            <a:pPr algn="ctr"/>
            <a:r>
              <a:rPr lang="el-GR" sz="3200" dirty="0"/>
              <a:t>Οι ρωμαϊκές Συνελεύσεις (</a:t>
            </a:r>
            <a:r>
              <a:rPr lang="en-US" sz="3200" dirty="0"/>
              <a:t>comitia)</a:t>
            </a:r>
            <a:endParaRPr lang="el-G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pPr algn="just"/>
            <a:r>
              <a:rPr lang="el-GR" dirty="0"/>
              <a:t>Συνιστούσε ένα ολιγαρχικό κυβερνητικό συμβούλιο το οποίο </a:t>
            </a:r>
            <a:r>
              <a:rPr lang="el-GR" dirty="0">
                <a:ea typeface="ＭＳ ゴシック"/>
              </a:rPr>
              <a:t>χάρασσε, σε συνεργασία με τους Υπάτους, την πολιτική του ρωμαϊκού ‘κράτους’.</a:t>
            </a:r>
          </a:p>
          <a:p>
            <a:pPr algn="just"/>
            <a:r>
              <a:rPr lang="el-GR" dirty="0">
                <a:ea typeface="ＭＳ ゴシック"/>
              </a:rPr>
              <a:t>Αποτελούνταν αρχικά από 300 μέλη (πλούσιοι μεγαλογαιοκτήμονες που είχαν διατελέσει άρχοντες ).</a:t>
            </a:r>
          </a:p>
          <a:p>
            <a:pPr algn="just"/>
            <a:r>
              <a:rPr lang="el-GR" dirty="0">
                <a:ea typeface="ＭＳ ゴシック"/>
              </a:rPr>
              <a:t>Μέχρι το 318 π. Χ. οι συγκλητικοί ήταν ισόβιοι. </a:t>
            </a:r>
          </a:p>
          <a:p>
            <a:pPr algn="just"/>
            <a:r>
              <a:rPr lang="el-GR" dirty="0">
                <a:ea typeface="ＭＳ ゴシック"/>
              </a:rPr>
              <a:t>Η Σύγκλητος είχε ευρύτητες αρμοδιότητες (πχ. κήρυξη δημόσιου εχθρού),  αλλά δεν διέθετε επίσημα νομοθετική εξουσία.</a:t>
            </a:r>
          </a:p>
          <a:p>
            <a:pPr algn="just"/>
            <a:r>
              <a:rPr lang="el-GR" dirty="0">
                <a:ea typeface="ＭＳ ゴシック"/>
              </a:rPr>
              <a:t>Οι συνεδριάσεις διεξάγονταν κατά βάση στην </a:t>
            </a:r>
            <a:r>
              <a:rPr lang="en-US" dirty="0">
                <a:ea typeface="ＭＳ ゴシック"/>
              </a:rPr>
              <a:t>Curia.</a:t>
            </a:r>
            <a:r>
              <a:rPr lang="el-GR" dirty="0">
                <a:ea typeface="ＭＳ ゴシック"/>
              </a:rPr>
              <a:t>  </a:t>
            </a:r>
            <a:endParaRPr lang="el-GR" dirty="0"/>
          </a:p>
        </p:txBody>
      </p:sp>
      <p:sp>
        <p:nvSpPr>
          <p:cNvPr id="3" name="2 - Τίτλος"/>
          <p:cNvSpPr>
            <a:spLocks noGrp="1"/>
          </p:cNvSpPr>
          <p:nvPr>
            <p:ph type="title"/>
          </p:nvPr>
        </p:nvSpPr>
        <p:spPr/>
        <p:txBody>
          <a:bodyPr/>
          <a:lstStyle/>
          <a:p>
            <a:pPr algn="ctr"/>
            <a:r>
              <a:rPr lang="el-GR" dirty="0"/>
              <a:t>Η Σύγκλητος (</a:t>
            </a:r>
            <a:r>
              <a:rPr lang="en-US" dirty="0"/>
              <a:t>Senatus)</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491.jpg"/>
          <p:cNvPicPr>
            <a:picLocks noGrp="1" noChangeAspect="1"/>
          </p:cNvPicPr>
          <p:nvPr>
            <p:ph idx="1"/>
          </p:nvPr>
        </p:nvPicPr>
        <p:blipFill>
          <a:blip r:embed="rId2"/>
          <a:stretch>
            <a:fillRect/>
          </a:stretch>
        </p:blipFill>
        <p:spPr>
          <a:xfrm>
            <a:off x="0" y="0"/>
            <a:ext cx="9286908" cy="696518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icerón_denuncia_a_Catilina,_por_Cesare_Maccari.jpg"/>
          <p:cNvPicPr>
            <a:picLocks noGrp="1" noChangeAspect="1"/>
          </p:cNvPicPr>
          <p:nvPr>
            <p:ph idx="1"/>
          </p:nvPr>
        </p:nvPicPr>
        <p:blipFill>
          <a:blip r:embed="rId2"/>
          <a:stretch>
            <a:fillRect/>
          </a:stretch>
        </p:blipFill>
        <p:spPr>
          <a:xfrm>
            <a:off x="-142908" y="0"/>
            <a:ext cx="9286908"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20000"/>
          </a:bodyPr>
          <a:lstStyle/>
          <a:p>
            <a:pPr algn="just"/>
            <a:r>
              <a:rPr lang="el-GR" dirty="0"/>
              <a:t>Η θεσμική δράση της Συγκλήτου λάμβανε χώρα μέσω της έκδοσης του συγκλητικού δόγματος</a:t>
            </a:r>
            <a:r>
              <a:rPr lang="en-US" dirty="0"/>
              <a:t> (senatus consultum</a:t>
            </a:r>
            <a:r>
              <a:rPr lang="el-GR" dirty="0"/>
              <a:t>) το οποίο προέκυπτε μέσα από μια ανοιχτή συζήτηση εντός του συγκλητικού σώματος.</a:t>
            </a:r>
            <a:r>
              <a:rPr lang="en-US" dirty="0"/>
              <a:t> </a:t>
            </a:r>
            <a:endParaRPr lang="el-GR" dirty="0"/>
          </a:p>
          <a:p>
            <a:pPr algn="just"/>
            <a:r>
              <a:rPr lang="el-GR" dirty="0"/>
              <a:t>Η διατύπωση του συγκλητικού δόγματος  ήταν</a:t>
            </a:r>
            <a:r>
              <a:rPr lang="en-US" dirty="0"/>
              <a:t>: </a:t>
            </a:r>
            <a:r>
              <a:rPr lang="el-GR" dirty="0"/>
              <a:t>«</a:t>
            </a:r>
            <a:r>
              <a:rPr lang="el-GR" i="1" dirty="0"/>
              <a:t>αν στους άρχοντες φαίνεται σκόπιμο να</a:t>
            </a:r>
            <a:r>
              <a:rPr lang="el-GR" dirty="0"/>
              <a:t>…» (</a:t>
            </a:r>
            <a:r>
              <a:rPr lang="en-US" i="1" dirty="0"/>
              <a:t>si iis videretur</a:t>
            </a:r>
            <a:r>
              <a:rPr lang="en-US" dirty="0"/>
              <a:t>…).</a:t>
            </a:r>
            <a:r>
              <a:rPr lang="el-GR" dirty="0"/>
              <a:t> </a:t>
            </a:r>
          </a:p>
          <a:p>
            <a:pPr algn="just"/>
            <a:r>
              <a:rPr lang="el-GR" dirty="0"/>
              <a:t>Το συγκλητικό δόγμα δεν ήταν νόμος, αλλά μια γνώμη – συμβουλή, η οποία στην πράξη δέσμευε τους άρχοντες, καθώς έφερε το αυξημένο κύρος της Συγκλήτου (</a:t>
            </a:r>
            <a:r>
              <a:rPr lang="en-US" dirty="0"/>
              <a:t>auctoritas).</a:t>
            </a:r>
            <a:endParaRPr lang="el-GR" dirty="0"/>
          </a:p>
          <a:p>
            <a:pPr algn="just"/>
            <a:r>
              <a:rPr lang="el-GR" dirty="0"/>
              <a:t>Η εκπεφρασμένη με δόγμα επικύρωση (</a:t>
            </a:r>
            <a:r>
              <a:rPr lang="en-US" dirty="0"/>
              <a:t>auctoritas) </a:t>
            </a:r>
            <a:r>
              <a:rPr lang="el-GR" dirty="0"/>
              <a:t>παρεχόταν μέχρι το 339 π. Χ. μετά την ψήφιση του νόμου, ενώ μετά το 339 π. Χ. εκ των προτέρων. </a:t>
            </a:r>
            <a:endParaRPr lang="en-US" dirty="0"/>
          </a:p>
          <a:p>
            <a:endParaRPr lang="el-GR" dirty="0"/>
          </a:p>
        </p:txBody>
      </p:sp>
      <p:sp>
        <p:nvSpPr>
          <p:cNvPr id="3" name="2 - Τίτλος"/>
          <p:cNvSpPr>
            <a:spLocks noGrp="1"/>
          </p:cNvSpPr>
          <p:nvPr>
            <p:ph type="title"/>
          </p:nvPr>
        </p:nvSpPr>
        <p:spPr/>
        <p:txBody>
          <a:bodyPr/>
          <a:lstStyle/>
          <a:p>
            <a:pPr algn="ctr"/>
            <a:r>
              <a:rPr lang="el-GR" dirty="0"/>
              <a:t>Το </a:t>
            </a:r>
            <a:r>
              <a:rPr lang="en-US" dirty="0"/>
              <a:t>Senatus Consultum</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62500" lnSpcReduction="20000"/>
          </a:bodyPr>
          <a:lstStyle/>
          <a:p>
            <a:pPr algn="just"/>
            <a:r>
              <a:rPr lang="el-GR" dirty="0"/>
              <a:t>Κατά τον τελευταίο αιώνα της </a:t>
            </a:r>
            <a:r>
              <a:rPr lang="en-US" dirty="0"/>
              <a:t>Respublica (</a:t>
            </a:r>
            <a:r>
              <a:rPr lang="el-GR" dirty="0"/>
              <a:t>περ. 133 π. Χ. – 27 π. Χ.) οι θεσμικές ισορροπίες διασαλεύτηκαν, καθώς τότε ξεκίνησε η σύγκρουση της Συγκλήτου με τους Δημάρχους στο φόντο της γενικότερης αντιπαράθεσης ανάμεσα στις δύο πολιτικές παρατάξεις της εποχής</a:t>
            </a:r>
            <a:r>
              <a:rPr lang="en-US" dirty="0"/>
              <a:t>:</a:t>
            </a:r>
            <a:r>
              <a:rPr lang="el-GR" dirty="0"/>
              <a:t> τους Άριστους (</a:t>
            </a:r>
            <a:r>
              <a:rPr lang="en-US" dirty="0"/>
              <a:t>optimates) </a:t>
            </a:r>
            <a:r>
              <a:rPr lang="el-GR" dirty="0"/>
              <a:t>και τους Φιλολαϊκούς (</a:t>
            </a:r>
            <a:r>
              <a:rPr lang="en-US" dirty="0"/>
              <a:t>populares).</a:t>
            </a:r>
          </a:p>
          <a:p>
            <a:pPr algn="just"/>
            <a:r>
              <a:rPr lang="el-GR" dirty="0"/>
              <a:t>Την περίοδο αυτή η μορφή του συγκλητικού δόγματος πολλές φορές ξέφευγε από τα στεγανά της απλής γνώμης – συμβουλής και έπαιρνε τον χαρακτήρα ουσιαστικά εντολής – διαταγής προς τους Υπάτους. Τούτο άλλωστε προκύπτει από την διατύπωσή του</a:t>
            </a:r>
            <a:r>
              <a:rPr lang="en-US" dirty="0"/>
              <a:t>: </a:t>
            </a:r>
            <a:r>
              <a:rPr lang="el-GR" dirty="0"/>
              <a:t>«</a:t>
            </a:r>
            <a:r>
              <a:rPr lang="el-GR" i="1" dirty="0"/>
              <a:t>ας κοιτάξουν οι Ύπατοι να</a:t>
            </a:r>
            <a:r>
              <a:rPr lang="el-GR" dirty="0"/>
              <a:t>…» (</a:t>
            </a:r>
            <a:r>
              <a:rPr lang="en-US" i="1" dirty="0"/>
              <a:t>Consules viderent</a:t>
            </a:r>
            <a:r>
              <a:rPr lang="el-GR" i="1" dirty="0"/>
              <a:t>…</a:t>
            </a:r>
            <a:r>
              <a:rPr lang="en-US" dirty="0"/>
              <a:t>).</a:t>
            </a:r>
          </a:p>
          <a:p>
            <a:pPr algn="just"/>
            <a:r>
              <a:rPr lang="el-GR" dirty="0"/>
              <a:t>Επρόκειτο για το Έσχατο Συγκλητικό Δόγμα (</a:t>
            </a:r>
            <a:r>
              <a:rPr lang="en-US" dirty="0"/>
              <a:t>senatus consultum ultimum) </a:t>
            </a:r>
            <a:r>
              <a:rPr lang="el-GR" dirty="0"/>
              <a:t>μέσω του οποίου η Σύγκλητος κήρυσσε την πολιτεία σε Κατάσταση Πολιορκίας, με σκοπό την εξολόθρευση των πολιτικών της αντιπάλων.</a:t>
            </a:r>
          </a:p>
          <a:p>
            <a:pPr algn="just"/>
            <a:r>
              <a:rPr lang="el-GR" dirty="0"/>
              <a:t>Τα αποτελέσματα της έκδοσής του καταπατούσαν την νομιμότητα, αφού συχνά</a:t>
            </a:r>
            <a:r>
              <a:rPr lang="en-US" dirty="0"/>
              <a:t>: </a:t>
            </a:r>
            <a:r>
              <a:rPr lang="el-GR" dirty="0"/>
              <a:t>α) οι Δήμαρχοι δεν ήταν σε θέση να ασκήσουν την καθαγιασμένη εξουσία τους β) η προστασία που παρείχε η ζώνη του άστεως καταργούταν και γ) το δικαίωμα προσφυγής στη λαϊκή συνέλευση αναιρούταν.</a:t>
            </a:r>
          </a:p>
        </p:txBody>
      </p:sp>
      <p:sp>
        <p:nvSpPr>
          <p:cNvPr id="3" name="2 - Τίτλος"/>
          <p:cNvSpPr>
            <a:spLocks noGrp="1"/>
          </p:cNvSpPr>
          <p:nvPr>
            <p:ph type="title"/>
          </p:nvPr>
        </p:nvSpPr>
        <p:spPr/>
        <p:txBody>
          <a:bodyPr/>
          <a:lstStyle/>
          <a:p>
            <a:r>
              <a:rPr lang="el-GR" dirty="0"/>
              <a:t>Το </a:t>
            </a:r>
            <a:r>
              <a:rPr lang="en-US" dirty="0"/>
              <a:t>Senatus Consultum Ultimum</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85860"/>
            <a:ext cx="8229600" cy="4721431"/>
          </a:xfrm>
        </p:spPr>
        <p:txBody>
          <a:bodyPr>
            <a:noAutofit/>
          </a:bodyPr>
          <a:lstStyle/>
          <a:p>
            <a:pPr algn="just"/>
            <a:r>
              <a:rPr lang="el-GR" sz="2000" dirty="0"/>
              <a:t>Ο Γάιος Γράκχος καταγόταν από μια λαμπρή οικογένεια της αριστοκρατίας (γένος των </a:t>
            </a:r>
            <a:r>
              <a:rPr lang="el-GR" sz="2000" dirty="0" err="1"/>
              <a:t>Σεμπρωνίων</a:t>
            </a:r>
            <a:r>
              <a:rPr lang="el-GR" sz="2000" dirty="0"/>
              <a:t>).</a:t>
            </a:r>
          </a:p>
          <a:p>
            <a:pPr algn="just"/>
            <a:r>
              <a:rPr lang="el-GR" sz="2000" dirty="0"/>
              <a:t>Το 123 π. Χ. εκλέχτηκε Δήμαρχος και προώθησε, όπως και ο αδελφός του Τιβέριος στο παρελθόν, ριζοσπαστικές μεταρρυθμίσεις, με σκοπό τη βελτίωση του βιοτικού επιπέδου των φτωχών της πόλης (ακτημόνων πολιτών). </a:t>
            </a:r>
          </a:p>
          <a:p>
            <a:pPr algn="just"/>
            <a:r>
              <a:rPr lang="el-GR" sz="2000" dirty="0"/>
              <a:t>Η Σύγκλητος θεώρησε πως με την πολιτική του επιδίωκε να ανατρέψει το </a:t>
            </a:r>
            <a:r>
              <a:rPr lang="en-US" sz="2000" dirty="0"/>
              <a:t>status quo.</a:t>
            </a:r>
            <a:endParaRPr lang="el-GR" sz="2000" dirty="0"/>
          </a:p>
          <a:p>
            <a:pPr algn="just"/>
            <a:r>
              <a:rPr lang="el-GR" sz="2000" dirty="0"/>
              <a:t>Το 121 π. Χ. ο Γ. Γράκχος και οι οπαδοί του κατέλαβαν τον Αβεντίνο λόφο με τα όπλα και η Σύγκλητος εξέδωσε εναντίον του έσχατο συγκλητικό δόγμα. </a:t>
            </a:r>
          </a:p>
          <a:p>
            <a:pPr algn="just"/>
            <a:r>
              <a:rPr lang="el-GR" sz="2000" dirty="0"/>
              <a:t>Ο ύπατος Οπίμιος τότε διέταξε τον στρατό να εισέλθει στην πόλη, προκειμένου να πατάξει τους επαναστάτες, με αποτέλεσμα αμέσως μετά ο Γ. Γράκχος και οι οπαδοί του να δολοφονηθούν άγρια από ένοπλους άνδρες.</a:t>
            </a:r>
          </a:p>
        </p:txBody>
      </p:sp>
      <p:sp>
        <p:nvSpPr>
          <p:cNvPr id="3" name="2 - Τίτλος"/>
          <p:cNvSpPr>
            <a:spLocks noGrp="1"/>
          </p:cNvSpPr>
          <p:nvPr>
            <p:ph type="title"/>
          </p:nvPr>
        </p:nvSpPr>
        <p:spPr/>
        <p:txBody>
          <a:bodyPr>
            <a:normAutofit/>
          </a:bodyPr>
          <a:lstStyle/>
          <a:p>
            <a:pPr algn="ctr"/>
            <a:r>
              <a:rPr lang="el-GR" sz="2800" dirty="0"/>
              <a:t>Η έκδοση του </a:t>
            </a:r>
            <a:r>
              <a:rPr lang="en-US" sz="2800" dirty="0"/>
              <a:t>senatus consultum ultimum </a:t>
            </a:r>
            <a:r>
              <a:rPr lang="el-GR" sz="2800" dirty="0"/>
              <a:t>εναντίον του Γάιου Γράκχου (121 π. 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lgn="just"/>
            <a:r>
              <a:rPr lang="en-US" sz="2400" dirty="0"/>
              <a:t>To SC. de Bacchanalibus </a:t>
            </a:r>
            <a:r>
              <a:rPr lang="el-GR" sz="2400" dirty="0"/>
              <a:t>εκδόθηκε το 186 π. Χ.</a:t>
            </a:r>
            <a:r>
              <a:rPr lang="en-US" sz="2400" dirty="0"/>
              <a:t> </a:t>
            </a:r>
            <a:endParaRPr lang="el-GR" sz="2400" dirty="0"/>
          </a:p>
          <a:p>
            <a:pPr algn="just"/>
            <a:r>
              <a:rPr lang="el-GR" sz="2400" dirty="0"/>
              <a:t>Σώζεται σε ορειχάλκινη επιγραφή η οποία εκτίθεται σήμερα στο Μουσείο Ιστορίας της Τέχνης της Βιέννης.</a:t>
            </a:r>
          </a:p>
          <a:p>
            <a:pPr algn="just"/>
            <a:r>
              <a:rPr lang="el-GR" sz="2400" dirty="0"/>
              <a:t>Με το συγκεκριμένο συγκλητικό δόγμα η Σύγκλητος απαγόρευσε τις οργιαστικές τελετές προς τιμήν του θεού Βάκχου (Βακχανάλια).</a:t>
            </a:r>
          </a:p>
          <a:p>
            <a:pPr algn="just"/>
            <a:r>
              <a:rPr lang="el-GR" sz="2400" dirty="0"/>
              <a:t>Πρώτος θρησκευτικός διωγμός στην ευρωπαϊκή Ιστορία.</a:t>
            </a:r>
          </a:p>
          <a:p>
            <a:endParaRPr lang="el-GR" sz="2400" dirty="0"/>
          </a:p>
        </p:txBody>
      </p:sp>
      <p:sp>
        <p:nvSpPr>
          <p:cNvPr id="2" name="1 - Τίτλος"/>
          <p:cNvSpPr>
            <a:spLocks noGrp="1"/>
          </p:cNvSpPr>
          <p:nvPr>
            <p:ph type="title"/>
          </p:nvPr>
        </p:nvSpPr>
        <p:spPr/>
        <p:txBody>
          <a:bodyPr/>
          <a:lstStyle/>
          <a:p>
            <a:pPr algn="ctr"/>
            <a:r>
              <a:rPr lang="en-US" dirty="0"/>
              <a:t>To SC. de Bacchanalibus</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Félix_Auvray_Caio_Gracco.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enatus_consultum_de_bacchanalibus.jpg"/>
          <p:cNvPicPr>
            <a:picLocks noGrp="1" noChangeAspect="1"/>
          </p:cNvPicPr>
          <p:nvPr>
            <p:ph idx="1"/>
          </p:nvPr>
        </p:nvPicPr>
        <p:blipFill>
          <a:blip r:embed="rId2"/>
          <a:stretch>
            <a:fillRect/>
          </a:stretch>
        </p:blipFill>
        <p:spPr>
          <a:xfrm>
            <a:off x="0" y="0"/>
            <a:ext cx="9144000" cy="689148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gn="just">
              <a:buNone/>
            </a:pPr>
            <a:endParaRPr lang="el-GR" dirty="0"/>
          </a:p>
          <a:p>
            <a:pPr algn="just"/>
            <a:r>
              <a:rPr lang="el-GR" dirty="0"/>
              <a:t>Άρχοντες (</a:t>
            </a:r>
            <a:r>
              <a:rPr lang="en-US" dirty="0" err="1"/>
              <a:t>Magistrati</a:t>
            </a:r>
            <a:r>
              <a:rPr lang="en-US" dirty="0"/>
              <a:t>)</a:t>
            </a:r>
            <a:r>
              <a:rPr lang="el-GR" dirty="0"/>
              <a:t>. </a:t>
            </a:r>
          </a:p>
          <a:p>
            <a:pPr algn="just">
              <a:buNone/>
            </a:pPr>
            <a:endParaRPr lang="en-US" dirty="0"/>
          </a:p>
          <a:p>
            <a:pPr algn="just"/>
            <a:r>
              <a:rPr lang="el-GR" dirty="0"/>
              <a:t>Συνελεύσεις του ρωμαϊκού Λαού (</a:t>
            </a:r>
            <a:r>
              <a:rPr lang="en-US" dirty="0"/>
              <a:t>Comitia)</a:t>
            </a:r>
            <a:r>
              <a:rPr lang="el-GR" dirty="0"/>
              <a:t>.</a:t>
            </a:r>
          </a:p>
          <a:p>
            <a:pPr algn="just"/>
            <a:endParaRPr lang="el-GR" dirty="0"/>
          </a:p>
          <a:p>
            <a:pPr algn="just"/>
            <a:r>
              <a:rPr lang="el-GR" dirty="0"/>
              <a:t>Σύγκλητος (</a:t>
            </a:r>
            <a:r>
              <a:rPr lang="en-US" dirty="0"/>
              <a:t>Senatus)</a:t>
            </a:r>
            <a:r>
              <a:rPr lang="el-GR" dirty="0"/>
              <a:t>.</a:t>
            </a:r>
          </a:p>
          <a:p>
            <a:pPr algn="just"/>
            <a:endParaRPr lang="el-GR" dirty="0"/>
          </a:p>
          <a:p>
            <a:pPr algn="just">
              <a:buNone/>
            </a:pPr>
            <a:endParaRPr lang="el-GR" dirty="0"/>
          </a:p>
        </p:txBody>
      </p:sp>
      <p:sp>
        <p:nvSpPr>
          <p:cNvPr id="3" name="2 - Τίτλος"/>
          <p:cNvSpPr>
            <a:spLocks noGrp="1"/>
          </p:cNvSpPr>
          <p:nvPr>
            <p:ph type="title"/>
          </p:nvPr>
        </p:nvSpPr>
        <p:spPr/>
        <p:txBody>
          <a:bodyPr>
            <a:normAutofit fontScale="90000"/>
          </a:bodyPr>
          <a:lstStyle/>
          <a:p>
            <a:pPr algn="ctr"/>
            <a:r>
              <a:rPr lang="el-GR" dirty="0"/>
              <a:t>Κυβερνητικά όργανα της </a:t>
            </a:r>
            <a:r>
              <a:rPr lang="en-US" dirty="0"/>
              <a:t>Respublica</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pPr algn="just"/>
            <a:r>
              <a:rPr lang="el-GR" sz="2000" dirty="0"/>
              <a:t>Ήταν οι ανώτατοι άρχοντες της Ρώμης, οι οποίοι κατείχαν το </a:t>
            </a:r>
            <a:r>
              <a:rPr lang="en-US" sz="2000" dirty="0"/>
              <a:t>imperium</a:t>
            </a:r>
            <a:r>
              <a:rPr lang="el-GR" sz="2000" dirty="0"/>
              <a:t>, δηλαδή την υπέρτατη πολιτειακή εξουσία.</a:t>
            </a:r>
          </a:p>
          <a:p>
            <a:pPr algn="just"/>
            <a:r>
              <a:rPr lang="el-GR" sz="2000" dirty="0"/>
              <a:t>Από τα μέσα του 5</a:t>
            </a:r>
            <a:r>
              <a:rPr lang="el-GR" sz="2000" baseline="30000" dirty="0"/>
              <a:t>ου</a:t>
            </a:r>
            <a:r>
              <a:rPr lang="el-GR" sz="2000" dirty="0"/>
              <a:t> αι. π. Χ. (από το 443) εκλέγονται από την Λοχίτιδα συνέλευση.</a:t>
            </a:r>
          </a:p>
          <a:p>
            <a:pPr algn="just"/>
            <a:r>
              <a:rPr lang="el-GR" sz="2000" dirty="0"/>
              <a:t>Πριν ασκήσουν τα καθήκοντά τους η Φρατρική συνέλευση τους δίνει τυπικά το </a:t>
            </a:r>
            <a:r>
              <a:rPr lang="en-US" sz="2000" dirty="0"/>
              <a:t>imperium </a:t>
            </a:r>
            <a:r>
              <a:rPr lang="el-GR" sz="2000" dirty="0"/>
              <a:t>και το δικαίωμα λήψης των οιωνών (</a:t>
            </a:r>
            <a:r>
              <a:rPr lang="en-US" sz="2000" dirty="0"/>
              <a:t>auspicium). </a:t>
            </a:r>
          </a:p>
          <a:p>
            <a:pPr algn="just"/>
            <a:r>
              <a:rPr lang="el-GR" sz="2000" dirty="0"/>
              <a:t>Ο λαός δεν μπορεί να τους παύσει. </a:t>
            </a:r>
          </a:p>
          <a:p>
            <a:pPr algn="just"/>
            <a:r>
              <a:rPr lang="el-GR" sz="2000" dirty="0"/>
              <a:t>Το </a:t>
            </a:r>
            <a:r>
              <a:rPr lang="en-US" sz="2000" dirty="0"/>
              <a:t>imperium </a:t>
            </a:r>
            <a:r>
              <a:rPr lang="el-GR" sz="2000" dirty="0"/>
              <a:t>είχε δύο εκφάνσεις</a:t>
            </a:r>
            <a:r>
              <a:rPr lang="en-US" sz="2000" dirty="0"/>
              <a:t>: </a:t>
            </a:r>
            <a:r>
              <a:rPr lang="el-GR" sz="2000" dirty="0"/>
              <a:t>α) πολιτική (</a:t>
            </a:r>
            <a:r>
              <a:rPr lang="en-US" sz="2000" dirty="0"/>
              <a:t>domi)</a:t>
            </a:r>
            <a:r>
              <a:rPr lang="el-GR" sz="2000" dirty="0"/>
              <a:t>, δηλαδή εξουσία διακυβέρνησης στο </a:t>
            </a:r>
            <a:r>
              <a:rPr lang="en-US" sz="2000" dirty="0"/>
              <a:t> </a:t>
            </a:r>
            <a:r>
              <a:rPr lang="el-GR" sz="2000" dirty="0"/>
              <a:t>εσωτερικό της πόλης, και β) στρατιωτική </a:t>
            </a:r>
            <a:r>
              <a:rPr lang="en-US" sz="2000" dirty="0"/>
              <a:t>(militiae)</a:t>
            </a:r>
            <a:r>
              <a:rPr lang="el-GR" sz="2000" dirty="0"/>
              <a:t> η οποία είχε να κάνει με τη διοίκηση του στρατεύματος.</a:t>
            </a:r>
          </a:p>
          <a:p>
            <a:pPr algn="just"/>
            <a:r>
              <a:rPr lang="el-GR" sz="2000" dirty="0"/>
              <a:t>Ειδικότερες πτυχές του </a:t>
            </a:r>
            <a:r>
              <a:rPr lang="en-US" sz="2000" dirty="0"/>
              <a:t>imperium </a:t>
            </a:r>
            <a:r>
              <a:rPr lang="el-GR" sz="2000" dirty="0"/>
              <a:t>ήταν</a:t>
            </a:r>
            <a:r>
              <a:rPr lang="en-US" sz="2000" dirty="0"/>
              <a:t>: </a:t>
            </a:r>
            <a:r>
              <a:rPr lang="el-GR" sz="2000" dirty="0"/>
              <a:t>α) η </a:t>
            </a:r>
            <a:r>
              <a:rPr lang="en-US" sz="2000" dirty="0"/>
              <a:t>iurisdictio, </a:t>
            </a:r>
            <a:r>
              <a:rPr lang="el-GR" sz="2000" dirty="0"/>
              <a:t>δηλαδή η αρμοδιότητα να απονέμουν ποινική δικαιοσύνη (δικαίωμα επιβολής θανατικής ποινής), η οποία αρμοδιότητα εξαφανίστηκε το 450 π. Χ. με την ψήφιση του Δωδεκάδελτου Νόμου και β) η </a:t>
            </a:r>
            <a:r>
              <a:rPr lang="en-US" sz="2000" dirty="0"/>
              <a:t>coercitio, </a:t>
            </a:r>
            <a:r>
              <a:rPr lang="el-GR" sz="2000" dirty="0"/>
              <a:t>δηλαδή η εξουσία καταναγκασμού (πχ. επιβολή σωματικών ποινών) η οποία περιορίστηκε βαθμιαία μέσω νόμων, όπως ήταν η </a:t>
            </a:r>
            <a:r>
              <a:rPr lang="en-US" sz="2000" dirty="0"/>
              <a:t>Lex Valeria </a:t>
            </a:r>
            <a:r>
              <a:rPr lang="el-GR" sz="2000" dirty="0"/>
              <a:t>του 300 π. Χ. </a:t>
            </a:r>
            <a:endParaRPr lang="en-US" sz="2000" dirty="0"/>
          </a:p>
          <a:p>
            <a:pPr algn="just"/>
            <a:r>
              <a:rPr lang="el-GR" sz="2000" dirty="0"/>
              <a:t>Οι Ύπατοι στο πεδίο της μάχης ήταν παντοδύναμοι (καθ’ όλη τη διάρκεια της </a:t>
            </a:r>
            <a:r>
              <a:rPr lang="en-US" sz="2000" dirty="0"/>
              <a:t>Respublica </a:t>
            </a:r>
            <a:r>
              <a:rPr lang="el-GR" sz="2000" dirty="0"/>
              <a:t>επέβαλλαν τρομερές ποινές στους στρατιώτες, όπως τον αποδεκατισμό).</a:t>
            </a:r>
          </a:p>
          <a:p>
            <a:endParaRPr lang="el-GR" sz="2000" dirty="0"/>
          </a:p>
          <a:p>
            <a:endParaRPr lang="el-GR" sz="2000" dirty="0"/>
          </a:p>
          <a:p>
            <a:endParaRPr lang="el-GR" sz="2000" dirty="0"/>
          </a:p>
        </p:txBody>
      </p:sp>
      <p:sp>
        <p:nvSpPr>
          <p:cNvPr id="3" name="2 - Τίτλος"/>
          <p:cNvSpPr>
            <a:spLocks noGrp="1"/>
          </p:cNvSpPr>
          <p:nvPr>
            <p:ph type="title"/>
          </p:nvPr>
        </p:nvSpPr>
        <p:spPr/>
        <p:txBody>
          <a:bodyPr/>
          <a:lstStyle/>
          <a:p>
            <a:pPr algn="ctr"/>
            <a:r>
              <a:rPr lang="el-GR" dirty="0"/>
              <a:t>Οι 2 Ύπατοι (</a:t>
            </a:r>
            <a:r>
              <a:rPr lang="en-US" dirty="0"/>
              <a:t>Consules)</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jpg"/>
          <p:cNvPicPr>
            <a:picLocks noGrp="1" noChangeAspect="1"/>
          </p:cNvPicPr>
          <p:nvPr>
            <p:ph idx="1"/>
          </p:nvPr>
        </p:nvPicPr>
        <p:blipFill>
          <a:blip r:embed="rId2"/>
          <a:stretch>
            <a:fillRect/>
          </a:stretch>
        </p:blipFill>
        <p:spPr>
          <a:xfrm>
            <a:off x="1000100" y="1142984"/>
            <a:ext cx="7000924" cy="4881378"/>
          </a:xfrm>
        </p:spPr>
      </p:pic>
      <p:sp>
        <p:nvSpPr>
          <p:cNvPr id="3" name="2 - Τίτλος"/>
          <p:cNvSpPr>
            <a:spLocks noGrp="1"/>
          </p:cNvSpPr>
          <p:nvPr>
            <p:ph type="title"/>
          </p:nvPr>
        </p:nvSpPr>
        <p:spPr/>
        <p:txBody>
          <a:bodyPr/>
          <a:lstStyle/>
          <a:p>
            <a:pPr algn="ctr"/>
            <a:r>
              <a:rPr lang="en-US" dirty="0">
                <a:latin typeface="Algerian" pitchFamily="82" charset="0"/>
              </a:rPr>
              <a:t>Decimatio</a:t>
            </a:r>
            <a:r>
              <a:rPr lang="en-US" dirty="0"/>
              <a:t>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pPr algn="just"/>
            <a:r>
              <a:rPr lang="el-GR" dirty="0"/>
              <a:t>Το ενιαύσιο της θητείας του υπατικού αξιώματος.</a:t>
            </a:r>
          </a:p>
          <a:p>
            <a:pPr algn="just"/>
            <a:r>
              <a:rPr lang="el-GR" dirty="0"/>
              <a:t>Η αρνησικυρία (</a:t>
            </a:r>
            <a:r>
              <a:rPr lang="en-US" dirty="0"/>
              <a:t>veto</a:t>
            </a:r>
            <a:r>
              <a:rPr lang="el-GR" dirty="0"/>
              <a:t>) που μπορούσε να ασκήσει ο Ύπατος στις αποφάσεις του συναδέλφου του με βάση την αρχή της συλλογικότητας.</a:t>
            </a:r>
          </a:p>
          <a:p>
            <a:pPr algn="just"/>
            <a:r>
              <a:rPr lang="el-GR" dirty="0"/>
              <a:t>Η αρνησικυρία (</a:t>
            </a:r>
            <a:r>
              <a:rPr lang="en-US" dirty="0"/>
              <a:t>intercessio</a:t>
            </a:r>
            <a:r>
              <a:rPr lang="el-GR" dirty="0"/>
              <a:t>) του Δημάρχου.</a:t>
            </a:r>
          </a:p>
          <a:p>
            <a:pPr algn="just"/>
            <a:r>
              <a:rPr lang="el-GR" dirty="0"/>
              <a:t>Το δικαίωμα των πολιτών να προσβάλλουν ενώπιον των λαϊκών συνελεύσεων τις πράξεις του Υπάτου με τις οποίες επέβαλλε θανατική ποινή ή πρόστιμο (</a:t>
            </a:r>
            <a:r>
              <a:rPr lang="en-US" dirty="0"/>
              <a:t>provocatio ad populum).</a:t>
            </a:r>
            <a:endParaRPr lang="el-GR" dirty="0"/>
          </a:p>
        </p:txBody>
      </p:sp>
      <p:sp>
        <p:nvSpPr>
          <p:cNvPr id="3" name="2 - Τίτλος"/>
          <p:cNvSpPr>
            <a:spLocks noGrp="1"/>
          </p:cNvSpPr>
          <p:nvPr>
            <p:ph type="title"/>
          </p:nvPr>
        </p:nvSpPr>
        <p:spPr/>
        <p:txBody>
          <a:bodyPr>
            <a:normAutofit fontScale="90000"/>
          </a:bodyPr>
          <a:lstStyle/>
          <a:p>
            <a:pPr algn="ctr"/>
            <a:r>
              <a:rPr lang="el-GR" dirty="0"/>
              <a:t>Όρια – περιορισμοί που είχαν τεθεί στην υπατική εξουσία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01210.jpg"/>
          <p:cNvPicPr>
            <a:picLocks noGrp="1" noChangeAspect="1"/>
          </p:cNvPicPr>
          <p:nvPr>
            <p:ph idx="1"/>
          </p:nvPr>
        </p:nvPicPr>
        <p:blipFill>
          <a:blip r:embed="rId3"/>
          <a:stretch>
            <a:fillRect/>
          </a:stretch>
        </p:blipFill>
        <p:spPr>
          <a:xfrm>
            <a:off x="0" y="571480"/>
            <a:ext cx="9001156" cy="6286520"/>
          </a:xfrm>
        </p:spPr>
      </p:pic>
      <p:sp>
        <p:nvSpPr>
          <p:cNvPr id="3" name="2 - TextBox"/>
          <p:cNvSpPr txBox="1"/>
          <p:nvPr/>
        </p:nvSpPr>
        <p:spPr>
          <a:xfrm>
            <a:off x="2428860" y="285728"/>
            <a:ext cx="3857652" cy="461665"/>
          </a:xfrm>
          <a:prstGeom prst="rect">
            <a:avLst/>
          </a:prstGeom>
          <a:noFill/>
        </p:spPr>
        <p:txBody>
          <a:bodyPr wrap="square" rtlCol="0">
            <a:spAutoFit/>
          </a:bodyPr>
          <a:lstStyle/>
          <a:p>
            <a:pPr algn="ctr"/>
            <a:r>
              <a:rPr lang="en-US" sz="2400" dirty="0">
                <a:latin typeface="Algerian" pitchFamily="82" charset="0"/>
              </a:rPr>
              <a:t>Provocatio</a:t>
            </a:r>
            <a:r>
              <a:rPr lang="en-US" dirty="0">
                <a:latin typeface="Algerian" pitchFamily="82" charset="0"/>
              </a:rPr>
              <a:t> ad Populum</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pPr algn="just"/>
            <a:r>
              <a:rPr lang="el-GR" dirty="0"/>
              <a:t>Οι Λικίνιοι – Σέξτιοι νόμοι δημιούργησαν το αξίωμα του Πραίτορα (367 π. Χ.).</a:t>
            </a:r>
          </a:p>
          <a:p>
            <a:pPr algn="just"/>
            <a:r>
              <a:rPr lang="el-GR" dirty="0"/>
              <a:t>Αρχικά καθιερώθηκε ένας Πραίτορ, ο «αστυδίκης» (</a:t>
            </a:r>
            <a:r>
              <a:rPr lang="en-US" dirty="0"/>
              <a:t>urbanus)</a:t>
            </a:r>
            <a:r>
              <a:rPr lang="el-GR" dirty="0"/>
              <a:t>, ο οποίος είχε το δικαίωμα επίλυσης των διαφορών ιδιωτικού δικαίου μεταξύ Ρωμαίων πολιτών.</a:t>
            </a:r>
          </a:p>
          <a:p>
            <a:pPr algn="just"/>
            <a:r>
              <a:rPr lang="el-GR" dirty="0"/>
              <a:t>Το 242 π. Χ. καθιερώθηκε ο Πραίτορ «ξενοδίκης» (</a:t>
            </a:r>
            <a:r>
              <a:rPr lang="en-US" dirty="0"/>
              <a:t>peregrinus</a:t>
            </a:r>
            <a:r>
              <a:rPr lang="el-GR" dirty="0"/>
              <a:t>), ο οποίος είχε το δικαίωμα επίλυσης των διαφορών μεταξύ ξένων ή μεταξύ Ρωμαίων και ξένων.</a:t>
            </a:r>
          </a:p>
          <a:p>
            <a:pPr algn="just"/>
            <a:r>
              <a:rPr lang="el-GR" dirty="0"/>
              <a:t>Με την πάροδο του χρόνου καθιερώθηκαν άλλοι τέσσερεις πραίτορες, οι οποίοι στέλνονταν στις επαρχίες ως διοικητές τους (</a:t>
            </a:r>
            <a:r>
              <a:rPr lang="en-US" dirty="0"/>
              <a:t>provinciales).</a:t>
            </a:r>
          </a:p>
          <a:p>
            <a:pPr algn="just"/>
            <a:r>
              <a:rPr lang="el-GR" dirty="0"/>
              <a:t>Το 82 π. Χ. επί δικτατορίας Σύλλα καθιερώθηκαν άλλοι έξι Πραίτορες (</a:t>
            </a:r>
            <a:r>
              <a:rPr lang="en-US" dirty="0"/>
              <a:t>quaesitores)</a:t>
            </a:r>
            <a:r>
              <a:rPr lang="el-GR" dirty="0"/>
              <a:t>, οι οποίοι προήδρευαν στα τακτικά ποινικά δικαστήρια (</a:t>
            </a:r>
            <a:r>
              <a:rPr lang="en-US" dirty="0"/>
              <a:t>quaestiones).</a:t>
            </a:r>
            <a:endParaRPr lang="el-GR" dirty="0"/>
          </a:p>
          <a:p>
            <a:pPr>
              <a:buNone/>
            </a:pPr>
            <a:r>
              <a:rPr lang="el-GR" dirty="0"/>
              <a:t> </a:t>
            </a:r>
          </a:p>
        </p:txBody>
      </p:sp>
      <p:sp>
        <p:nvSpPr>
          <p:cNvPr id="3" name="2 - Τίτλος"/>
          <p:cNvSpPr>
            <a:spLocks noGrp="1"/>
          </p:cNvSpPr>
          <p:nvPr>
            <p:ph type="title"/>
          </p:nvPr>
        </p:nvSpPr>
        <p:spPr/>
        <p:txBody>
          <a:bodyPr/>
          <a:lstStyle/>
          <a:p>
            <a:pPr algn="ctr"/>
            <a:r>
              <a:rPr lang="el-GR" dirty="0"/>
              <a:t>Οι Πραίτορες (</a:t>
            </a:r>
            <a:r>
              <a:rPr lang="en-US" dirty="0"/>
              <a:t>Praetores)</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347</TotalTime>
  <Words>1576</Words>
  <Application>Microsoft Office PowerPoint</Application>
  <PresentationFormat>On-screen Show (4:3)</PresentationFormat>
  <Paragraphs>80</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ゴシック</vt:lpstr>
      <vt:lpstr>Algerian</vt:lpstr>
      <vt:lpstr>Calibri</vt:lpstr>
      <vt:lpstr>Lucida Sans Unicode</vt:lpstr>
      <vt:lpstr>Verdana</vt:lpstr>
      <vt:lpstr>Wingdings 2</vt:lpstr>
      <vt:lpstr>Wingdings 3</vt:lpstr>
      <vt:lpstr>Συγκέντρωση</vt:lpstr>
      <vt:lpstr>PowerPoint Presentation</vt:lpstr>
      <vt:lpstr>To SC. de Bacchanalibus</vt:lpstr>
      <vt:lpstr>PowerPoint Presentation</vt:lpstr>
      <vt:lpstr>Κυβερνητικά όργανα της Respublica</vt:lpstr>
      <vt:lpstr>Οι 2 Ύπατοι (Consules)</vt:lpstr>
      <vt:lpstr>Decimatio </vt:lpstr>
      <vt:lpstr>Όρια – περιορισμοί που είχαν τεθεί στην υπατική εξουσία</vt:lpstr>
      <vt:lpstr>PowerPoint Presentation</vt:lpstr>
      <vt:lpstr>Οι Πραίτορες (Praetores)</vt:lpstr>
      <vt:lpstr>Αρμοδιότητες των Πραιτόρων</vt:lpstr>
      <vt:lpstr>Οι Δήμαρχοι (Tribuni plebis)</vt:lpstr>
      <vt:lpstr>PowerPoint Presentation</vt:lpstr>
      <vt:lpstr>Οι ρωμαϊκές Συνελεύσεις (comitia)</vt:lpstr>
      <vt:lpstr>Η Σύγκλητος (Senatus)</vt:lpstr>
      <vt:lpstr>PowerPoint Presentation</vt:lpstr>
      <vt:lpstr>PowerPoint Presentation</vt:lpstr>
      <vt:lpstr>Το Senatus Consultum</vt:lpstr>
      <vt:lpstr>Το Senatus Consultum Ultimum</vt:lpstr>
      <vt:lpstr>Η έκδοση του senatus consultum ultimum εναντίον του Γάιου Γράκχου (121 π. 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Youni Maria</cp:lastModifiedBy>
  <cp:revision>39</cp:revision>
  <dcterms:created xsi:type="dcterms:W3CDTF">2023-11-09T08:52:55Z</dcterms:created>
  <dcterms:modified xsi:type="dcterms:W3CDTF">2023-11-13T11:31:07Z</dcterms:modified>
</cp:coreProperties>
</file>